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35"/>
  </p:notesMasterIdLst>
  <p:sldIdLst>
    <p:sldId id="256" r:id="rId2"/>
    <p:sldId id="289" r:id="rId3"/>
    <p:sldId id="261" r:id="rId4"/>
    <p:sldId id="283" r:id="rId5"/>
    <p:sldId id="259" r:id="rId6"/>
    <p:sldId id="298" r:id="rId7"/>
    <p:sldId id="290" r:id="rId8"/>
    <p:sldId id="264" r:id="rId9"/>
    <p:sldId id="299" r:id="rId10"/>
    <p:sldId id="291" r:id="rId11"/>
    <p:sldId id="293" r:id="rId12"/>
    <p:sldId id="315" r:id="rId13"/>
    <p:sldId id="292" r:id="rId14"/>
    <p:sldId id="318" r:id="rId15"/>
    <p:sldId id="313" r:id="rId16"/>
    <p:sldId id="279" r:id="rId17"/>
    <p:sldId id="300" r:id="rId18"/>
    <p:sldId id="294" r:id="rId19"/>
    <p:sldId id="312" r:id="rId20"/>
    <p:sldId id="311" r:id="rId21"/>
    <p:sldId id="302" r:id="rId22"/>
    <p:sldId id="301" r:id="rId23"/>
    <p:sldId id="295" r:id="rId24"/>
    <p:sldId id="316" r:id="rId25"/>
    <p:sldId id="317" r:id="rId26"/>
    <p:sldId id="296" r:id="rId27"/>
    <p:sldId id="304" r:id="rId28"/>
    <p:sldId id="314" r:id="rId29"/>
    <p:sldId id="306" r:id="rId30"/>
    <p:sldId id="305" r:id="rId31"/>
    <p:sldId id="307" r:id="rId32"/>
    <p:sldId id="308" r:id="rId33"/>
    <p:sldId id="309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E1FF"/>
    <a:srgbClr val="A6C5FF"/>
    <a:srgbClr val="00C5FF"/>
    <a:srgbClr val="00B5FF"/>
    <a:srgbClr val="00DCFF"/>
    <a:srgbClr val="FFDCDC"/>
    <a:srgbClr val="FFDCFF"/>
    <a:srgbClr val="DCFFDC"/>
    <a:srgbClr val="C8DC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381"/>
    <p:restoredTop sz="94374"/>
  </p:normalViewPr>
  <p:slideViewPr>
    <p:cSldViewPr snapToGrid="0">
      <p:cViewPr>
        <p:scale>
          <a:sx n="110" d="100"/>
          <a:sy n="110" d="100"/>
        </p:scale>
        <p:origin x="496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88299B-15B2-CF4A-8354-EC089E004674}" type="datetimeFigureOut">
              <a:rPr lang="en-US" smtClean="0"/>
              <a:t>7/12/26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A8360-3796-7D47-8629-5A3D1CDA4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965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CA8360-3796-7D47-8629-5A3D1CDA43C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258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5931" y="259334"/>
            <a:ext cx="6629400" cy="470131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1DC9D-F613-8749-8A91-F316F59B6F82}" type="datetime1">
              <a:rPr lang="en-US" smtClean="0"/>
              <a:t>7/12/26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92677" y="6356350"/>
            <a:ext cx="645346" cy="365125"/>
          </a:xfrm>
        </p:spPr>
        <p:txBody>
          <a:bodyPr/>
          <a:lstStyle/>
          <a:p>
            <a:fld id="{D1F9907E-6957-FD44-8CEE-A073B4D9F8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199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FD772-CAD9-2D43-A9F2-201BC0AD6394}" type="datetime1">
              <a:rPr lang="en-US" smtClean="0"/>
              <a:t>7/12/26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9907E-6957-FD44-8CEE-A073B4D9F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65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10A8E-9211-7847-9161-CD6E91CBCAC1}" type="datetime1">
              <a:rPr lang="en-US" smtClean="0"/>
              <a:t>7/12/26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9907E-6957-FD44-8CEE-A073B4D9F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360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C5FC0-FF11-8F48-83FE-FDC314A28D4E}" type="datetime1">
              <a:rPr lang="en-US" smtClean="0"/>
              <a:t>7/12/26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9907E-6957-FD44-8CEE-A073B4D9F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497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F8A2D-41C9-5747-97FD-7BDF2046B654}" type="datetime1">
              <a:rPr lang="en-US" smtClean="0"/>
              <a:t>7/12/26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9907E-6957-FD44-8CEE-A073B4D9F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112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319BF-BA2A-EE45-9B6A-6B24FDE461A2}" type="datetime1">
              <a:rPr lang="en-US" smtClean="0"/>
              <a:t>7/12/26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9907E-6957-FD44-8CEE-A073B4D9F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984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FA90E-22E7-3C4B-B6E1-DB4334045DE8}" type="datetime1">
              <a:rPr lang="en-US" smtClean="0"/>
              <a:t>7/12/26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9907E-6957-FD44-8CEE-A073B4D9F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031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511FD-0F7A-4044-B86D-C6D1754028CE}" type="datetime1">
              <a:rPr lang="en-US" smtClean="0"/>
              <a:t>7/12/26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9907E-6957-FD44-8CEE-A073B4D9F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772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1D9C-D0E4-154D-8C9A-5E5D215E25AF}" type="datetime1">
              <a:rPr lang="en-US" smtClean="0"/>
              <a:t>7/12/26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9907E-6957-FD44-8CEE-A073B4D9F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006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C4A92-F0C1-D74A-A8DC-603834768237}" type="datetime1">
              <a:rPr lang="en-US" smtClean="0"/>
              <a:t>7/12/26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9907E-6957-FD44-8CEE-A073B4D9F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520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3D8C4-C9C7-3849-B4B0-00F711A045D9}" type="datetime1">
              <a:rPr lang="en-US" smtClean="0"/>
              <a:t>7/12/26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9907E-6957-FD44-8CEE-A073B4D9F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905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AFF24F7-E881-1D48-8D66-4A4983BAC091}" type="datetime1">
              <a:rPr lang="en-US" smtClean="0"/>
              <a:t>7/12/26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1F9907E-6957-FD44-8CEE-A073B4D9F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436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sv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9.sv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7.sv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sv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sv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sv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34C7D331-A39D-C179-2365-1F64EC8EC59B}"/>
              </a:ext>
            </a:extLst>
          </p:cNvPr>
          <p:cNvSpPr/>
          <p:nvPr/>
        </p:nvSpPr>
        <p:spPr>
          <a:xfrm>
            <a:off x="3294044" y="426899"/>
            <a:ext cx="5662670" cy="5684703"/>
          </a:xfrm>
          <a:custGeom>
            <a:avLst/>
            <a:gdLst>
              <a:gd name="csX0" fmla="*/ 2974554 w 6268597"/>
              <a:gd name="csY0" fmla="*/ 0 h 5684703"/>
              <a:gd name="csX1" fmla="*/ 6268597 w 6268597"/>
              <a:gd name="csY1" fmla="*/ 2842352 h 5684703"/>
              <a:gd name="csX2" fmla="*/ 3723701 w 6268597"/>
              <a:gd name="csY2" fmla="*/ 5684703 h 5684703"/>
              <a:gd name="csX3" fmla="*/ 0 w 6268597"/>
              <a:gd name="csY3" fmla="*/ 3855903 h 5684703"/>
              <a:gd name="csX4" fmla="*/ 2974554 w 6268597"/>
              <a:gd name="csY4" fmla="*/ 0 h 568470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6268597" h="5684703">
                <a:moveTo>
                  <a:pt x="2974554" y="0"/>
                </a:moveTo>
                <a:lnTo>
                  <a:pt x="6268597" y="2842352"/>
                </a:lnTo>
                <a:lnTo>
                  <a:pt x="3723701" y="5684703"/>
                </a:lnTo>
                <a:lnTo>
                  <a:pt x="0" y="3855903"/>
                </a:lnTo>
                <a:lnTo>
                  <a:pt x="2974554" y="0"/>
                </a:lnTo>
                <a:close/>
              </a:path>
            </a:pathLst>
          </a:custGeom>
          <a:solidFill>
            <a:srgbClr val="DCEB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5C633C-6A98-B5B8-D237-F5039595EA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767" y="-220337"/>
            <a:ext cx="5739789" cy="4081314"/>
          </a:xfrm>
        </p:spPr>
        <p:txBody>
          <a:bodyPr>
            <a:normAutofit/>
          </a:bodyPr>
          <a:lstStyle/>
          <a:p>
            <a:pPr algn="r"/>
            <a:r>
              <a:rPr lang="en-US" sz="5400" dirty="0"/>
              <a:t>small-e empiricism</a:t>
            </a:r>
            <a:br>
              <a:rPr lang="en-US" sz="4400" dirty="0"/>
            </a:br>
            <a:r>
              <a:rPr lang="en-US" sz="6600" dirty="0"/>
              <a:t>Applications</a:t>
            </a:r>
            <a:br>
              <a:rPr lang="en-US" sz="4800" dirty="0"/>
            </a:b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382096-E014-8013-E9B6-4A6847889230}"/>
              </a:ext>
            </a:extLst>
          </p:cNvPr>
          <p:cNvSpPr txBox="1"/>
          <p:nvPr/>
        </p:nvSpPr>
        <p:spPr>
          <a:xfrm>
            <a:off x="6632556" y="235270"/>
            <a:ext cx="1322798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sz="20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08508C-FB53-1DD0-E134-7949311962DB}"/>
              </a:ext>
            </a:extLst>
          </p:cNvPr>
          <p:cNvSpPr txBox="1"/>
          <p:nvPr/>
        </p:nvSpPr>
        <p:spPr>
          <a:xfrm>
            <a:off x="3142498" y="3464062"/>
            <a:ext cx="349005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John D. Norton</a:t>
            </a:r>
          </a:p>
          <a:p>
            <a:pPr algn="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History and</a:t>
            </a:r>
          </a:p>
          <a:p>
            <a:pPr algn="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Philosophy of Science</a:t>
            </a:r>
          </a:p>
          <a:p>
            <a:pPr algn="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Pittsburgh</a:t>
            </a:r>
          </a:p>
        </p:txBody>
      </p:sp>
    </p:spTree>
    <p:extLst>
      <p:ext uri="{BB962C8B-B14F-4D97-AF65-F5344CB8AC3E}">
        <p14:creationId xmlns:p14="http://schemas.microsoft.com/office/powerpoint/2010/main" val="76309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id="{1C6B27CC-0CE4-50A1-C6AE-D5F5FE031704}"/>
              </a:ext>
            </a:extLst>
          </p:cNvPr>
          <p:cNvGrpSpPr/>
          <p:nvPr/>
        </p:nvGrpSpPr>
        <p:grpSpPr>
          <a:xfrm>
            <a:off x="194872" y="1181169"/>
            <a:ext cx="7151424" cy="1363474"/>
            <a:chOff x="194872" y="1181169"/>
            <a:chExt cx="7151424" cy="1363474"/>
          </a:xfrm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DB418FE1-1B12-828B-3777-5B5940A899A7}"/>
                </a:ext>
              </a:extLst>
            </p:cNvPr>
            <p:cNvSpPr/>
            <p:nvPr/>
          </p:nvSpPr>
          <p:spPr>
            <a:xfrm>
              <a:off x="194872" y="1829614"/>
              <a:ext cx="7112833" cy="667062"/>
            </a:xfrm>
            <a:custGeom>
              <a:avLst/>
              <a:gdLst>
                <a:gd name="csX0" fmla="*/ 254833 w 7112833"/>
                <a:gd name="csY0" fmla="*/ 0 h 667062"/>
                <a:gd name="csX1" fmla="*/ 7112833 w 7112833"/>
                <a:gd name="csY1" fmla="*/ 29980 h 667062"/>
                <a:gd name="csX2" fmla="*/ 6910466 w 7112833"/>
                <a:gd name="csY2" fmla="*/ 667062 h 667062"/>
                <a:gd name="csX3" fmla="*/ 0 w 7112833"/>
                <a:gd name="csY3" fmla="*/ 569626 h 667062"/>
                <a:gd name="csX4" fmla="*/ 254833 w 7112833"/>
                <a:gd name="csY4" fmla="*/ 0 h 66706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7112833" h="667062">
                  <a:moveTo>
                    <a:pt x="254833" y="0"/>
                  </a:moveTo>
                  <a:lnTo>
                    <a:pt x="7112833" y="29980"/>
                  </a:lnTo>
                  <a:lnTo>
                    <a:pt x="6910466" y="667062"/>
                  </a:lnTo>
                  <a:lnTo>
                    <a:pt x="0" y="569626"/>
                  </a:lnTo>
                  <a:lnTo>
                    <a:pt x="254833" y="0"/>
                  </a:lnTo>
                  <a:close/>
                </a:path>
              </a:pathLst>
            </a:custGeom>
            <a:solidFill>
              <a:srgbClr val="DCFFD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D82710E-7B7D-99A0-FECA-25C195067744}"/>
                </a:ext>
              </a:extLst>
            </p:cNvPr>
            <p:cNvSpPr txBox="1"/>
            <p:nvPr/>
          </p:nvSpPr>
          <p:spPr>
            <a:xfrm>
              <a:off x="298273" y="1856245"/>
              <a:ext cx="12955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Premises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316EC5F-7177-FFFF-9A37-16F345CA8928}"/>
                </a:ext>
              </a:extLst>
            </p:cNvPr>
            <p:cNvSpPr txBox="1"/>
            <p:nvPr/>
          </p:nvSpPr>
          <p:spPr>
            <a:xfrm>
              <a:off x="5143862" y="1713646"/>
              <a:ext cx="220243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 truth of the conclusion.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ED40DE3-67CE-2317-1F3E-3558AEAE74BE}"/>
                </a:ext>
              </a:extLst>
            </p:cNvPr>
            <p:cNvSpPr txBox="1"/>
            <p:nvPr/>
          </p:nvSpPr>
          <p:spPr>
            <a:xfrm>
              <a:off x="1566323" y="1215926"/>
              <a:ext cx="18160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deductive inferences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A6732D4-66EF-C7A5-FE2E-CDC0213287B3}"/>
                </a:ext>
              </a:extLst>
            </p:cNvPr>
            <p:cNvSpPr txBox="1"/>
            <p:nvPr/>
          </p:nvSpPr>
          <p:spPr>
            <a:xfrm>
              <a:off x="3258600" y="1181169"/>
              <a:ext cx="18160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inductive inferences</a:t>
              </a:r>
            </a:p>
          </p:txBody>
        </p:sp>
      </p:grpSp>
      <p:sp>
        <p:nvSpPr>
          <p:cNvPr id="17" name="Freeform 16">
            <a:extLst>
              <a:ext uri="{FF2B5EF4-FFF2-40B4-BE49-F238E27FC236}">
                <a16:creationId xmlns:a16="http://schemas.microsoft.com/office/drawing/2014/main" id="{14F131FC-32E0-17D5-2C38-91D6455BA90B}"/>
              </a:ext>
            </a:extLst>
          </p:cNvPr>
          <p:cNvSpPr/>
          <p:nvPr/>
        </p:nvSpPr>
        <p:spPr>
          <a:xfrm>
            <a:off x="447239" y="148798"/>
            <a:ext cx="7843520" cy="731520"/>
          </a:xfrm>
          <a:custGeom>
            <a:avLst/>
            <a:gdLst>
              <a:gd name="csX0" fmla="*/ 132080 w 7843520"/>
              <a:gd name="csY0" fmla="*/ 0 h 731520"/>
              <a:gd name="csX1" fmla="*/ 7762240 w 7843520"/>
              <a:gd name="csY1" fmla="*/ 213360 h 731520"/>
              <a:gd name="csX2" fmla="*/ 7843520 w 7843520"/>
              <a:gd name="csY2" fmla="*/ 548640 h 731520"/>
              <a:gd name="csX3" fmla="*/ 0 w 7843520"/>
              <a:gd name="csY3" fmla="*/ 731520 h 731520"/>
              <a:gd name="csX4" fmla="*/ 132080 w 7843520"/>
              <a:gd name="csY4" fmla="*/ 0 h 73152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7843520" h="731520">
                <a:moveTo>
                  <a:pt x="132080" y="0"/>
                </a:moveTo>
                <a:lnTo>
                  <a:pt x="7762240" y="213360"/>
                </a:lnTo>
                <a:lnTo>
                  <a:pt x="7843520" y="548640"/>
                </a:lnTo>
                <a:lnTo>
                  <a:pt x="0" y="731520"/>
                </a:lnTo>
                <a:lnTo>
                  <a:pt x="132080" y="0"/>
                </a:lnTo>
                <a:close/>
              </a:path>
            </a:pathLst>
          </a:custGeom>
          <a:solidFill>
            <a:srgbClr val="DCEB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A5EDF0-466C-1B7A-A687-871DEF4D0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748" y="252154"/>
            <a:ext cx="7136255" cy="504304"/>
          </a:xfrm>
        </p:spPr>
        <p:txBody>
          <a:bodyPr>
            <a:normAutofit fontScale="90000"/>
          </a:bodyPr>
          <a:lstStyle/>
          <a:p>
            <a:r>
              <a:rPr lang="en-US" dirty="0"/>
              <a:t>Inductive Fallibilism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015F52-9A94-66F6-357E-5555C3C38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9907E-6957-FD44-8CEE-A073B4D9F8DA}" type="slidenum">
              <a:rPr lang="en-US" smtClean="0"/>
              <a:t>10</a:t>
            </a:fld>
            <a:endParaRPr lang="en-US"/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A7A39888-D36D-2528-4110-1DCFA7B59F50}"/>
              </a:ext>
            </a:extLst>
          </p:cNvPr>
          <p:cNvGrpSpPr/>
          <p:nvPr/>
        </p:nvGrpSpPr>
        <p:grpSpPr>
          <a:xfrm>
            <a:off x="125211" y="3777408"/>
            <a:ext cx="7221085" cy="1077218"/>
            <a:chOff x="125211" y="3777408"/>
            <a:chExt cx="7221085" cy="1077218"/>
          </a:xfrm>
        </p:grpSpPr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7274B335-ACA4-D3AF-97D9-BB5478D3DADE}"/>
                </a:ext>
              </a:extLst>
            </p:cNvPr>
            <p:cNvSpPr/>
            <p:nvPr/>
          </p:nvSpPr>
          <p:spPr>
            <a:xfrm>
              <a:off x="143523" y="3819861"/>
              <a:ext cx="7202773" cy="929390"/>
            </a:xfrm>
            <a:custGeom>
              <a:avLst/>
              <a:gdLst>
                <a:gd name="csX0" fmla="*/ 209862 w 7202773"/>
                <a:gd name="csY0" fmla="*/ 0 h 929390"/>
                <a:gd name="csX1" fmla="*/ 7120327 w 7202773"/>
                <a:gd name="csY1" fmla="*/ 187377 h 929390"/>
                <a:gd name="csX2" fmla="*/ 7202773 w 7202773"/>
                <a:gd name="csY2" fmla="*/ 749508 h 929390"/>
                <a:gd name="csX3" fmla="*/ 7112832 w 7202773"/>
                <a:gd name="csY3" fmla="*/ 734518 h 929390"/>
                <a:gd name="csX4" fmla="*/ 0 w 7202773"/>
                <a:gd name="csY4" fmla="*/ 929390 h 929390"/>
                <a:gd name="csX5" fmla="*/ 209862 w 7202773"/>
                <a:gd name="csY5" fmla="*/ 0 h 92939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</a:cxnLst>
              <a:rect l="l" t="t" r="r" b="b"/>
              <a:pathLst>
                <a:path w="7202773" h="929390">
                  <a:moveTo>
                    <a:pt x="209862" y="0"/>
                  </a:moveTo>
                  <a:lnTo>
                    <a:pt x="7120327" y="187377"/>
                  </a:lnTo>
                  <a:lnTo>
                    <a:pt x="7202773" y="749508"/>
                  </a:lnTo>
                  <a:lnTo>
                    <a:pt x="7112832" y="734518"/>
                  </a:lnTo>
                  <a:lnTo>
                    <a:pt x="0" y="929390"/>
                  </a:lnTo>
                  <a:lnTo>
                    <a:pt x="209862" y="0"/>
                  </a:lnTo>
                  <a:close/>
                </a:path>
              </a:pathLst>
            </a:custGeom>
            <a:solidFill>
              <a:srgbClr val="DCFFD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7E9CBFC-C62E-7C9F-0086-94E6DAEDBC17}"/>
                </a:ext>
              </a:extLst>
            </p:cNvPr>
            <p:cNvSpPr txBox="1"/>
            <p:nvPr/>
          </p:nvSpPr>
          <p:spPr>
            <a:xfrm>
              <a:off x="125211" y="3777408"/>
              <a:ext cx="248901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Contingent results in science are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known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l"/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if they are: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481510E3-E531-F682-8EE3-596BA228AC8C}"/>
              </a:ext>
            </a:extLst>
          </p:cNvPr>
          <p:cNvSpPr txBox="1"/>
          <p:nvPr/>
        </p:nvSpPr>
        <p:spPr>
          <a:xfrm>
            <a:off x="2614225" y="3903016"/>
            <a:ext cx="2226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inductively well-confirmed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AA8A8E1-49B8-FD59-B284-CA4213275205}"/>
              </a:ext>
            </a:extLst>
          </p:cNvPr>
          <p:cNvGrpSpPr/>
          <p:nvPr/>
        </p:nvGrpSpPr>
        <p:grpSpPr>
          <a:xfrm>
            <a:off x="1887148" y="1254717"/>
            <a:ext cx="1139252" cy="1086787"/>
            <a:chOff x="1919172" y="945552"/>
            <a:chExt cx="1139252" cy="108678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71F2B2C-212C-226B-6470-92F733C8DB74}"/>
                </a:ext>
              </a:extLst>
            </p:cNvPr>
            <p:cNvSpPr txBox="1"/>
            <p:nvPr/>
          </p:nvSpPr>
          <p:spPr>
            <a:xfrm>
              <a:off x="1927352" y="1559740"/>
              <a:ext cx="9541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assure</a:t>
              </a: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5B604A13-53CD-BAE7-1E3C-2EF7BC65AA11}"/>
                </a:ext>
              </a:extLst>
            </p:cNvPr>
            <p:cNvSpPr/>
            <p:nvPr/>
          </p:nvSpPr>
          <p:spPr>
            <a:xfrm>
              <a:off x="1919172" y="945552"/>
              <a:ext cx="1139252" cy="1086787"/>
            </a:xfrm>
            <a:custGeom>
              <a:avLst/>
              <a:gdLst>
                <a:gd name="csX0" fmla="*/ 0 w 1139252"/>
                <a:gd name="csY0" fmla="*/ 0 h 1086787"/>
                <a:gd name="csX1" fmla="*/ 1139252 w 1139252"/>
                <a:gd name="csY1" fmla="*/ 22486 h 1086787"/>
                <a:gd name="csX2" fmla="*/ 876924 w 1139252"/>
                <a:gd name="csY2" fmla="*/ 1086787 h 1086787"/>
                <a:gd name="csX3" fmla="*/ 119921 w 1139252"/>
                <a:gd name="csY3" fmla="*/ 1079292 h 1086787"/>
                <a:gd name="csX4" fmla="*/ 0 w 1139252"/>
                <a:gd name="csY4" fmla="*/ 0 h 108678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139252" h="1086787">
                  <a:moveTo>
                    <a:pt x="0" y="0"/>
                  </a:moveTo>
                  <a:lnTo>
                    <a:pt x="1139252" y="22486"/>
                  </a:lnTo>
                  <a:lnTo>
                    <a:pt x="876924" y="1086787"/>
                  </a:lnTo>
                  <a:lnTo>
                    <a:pt x="119921" y="10792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C70C80B-2B97-4FF9-AA5D-959159928DFE}"/>
              </a:ext>
            </a:extLst>
          </p:cNvPr>
          <p:cNvGrpSpPr/>
          <p:nvPr/>
        </p:nvGrpSpPr>
        <p:grpSpPr>
          <a:xfrm>
            <a:off x="2990256" y="1135747"/>
            <a:ext cx="2078871" cy="1347942"/>
            <a:chOff x="3073278" y="556749"/>
            <a:chExt cx="2078871" cy="1347942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315FDC63-8CDE-D519-F783-C570CE9A3937}"/>
                </a:ext>
              </a:extLst>
            </p:cNvPr>
            <p:cNvGrpSpPr/>
            <p:nvPr/>
          </p:nvGrpSpPr>
          <p:grpSpPr>
            <a:xfrm>
              <a:off x="3287531" y="556749"/>
              <a:ext cx="1864618" cy="1347942"/>
              <a:chOff x="3287531" y="556749"/>
              <a:chExt cx="1864618" cy="1347942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4F7124F-5C31-D32F-4C5B-AA01536754B9}"/>
                  </a:ext>
                </a:extLst>
              </p:cNvPr>
              <p:cNvSpPr txBox="1"/>
              <p:nvPr/>
            </p:nvSpPr>
            <p:spPr>
              <a:xfrm>
                <a:off x="3336104" y="1166027"/>
                <a:ext cx="1816045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enhance</a:t>
                </a:r>
              </a:p>
              <a:p>
                <a:pPr algn="l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but do not assure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0FA0657B-6AD5-AFDC-630C-7859A184572A}"/>
                  </a:ext>
                </a:extLst>
              </p:cNvPr>
              <p:cNvSpPr/>
              <p:nvPr/>
            </p:nvSpPr>
            <p:spPr>
              <a:xfrm flipH="1" flipV="1">
                <a:off x="3287531" y="556749"/>
                <a:ext cx="1759976" cy="1339690"/>
              </a:xfrm>
              <a:custGeom>
                <a:avLst/>
                <a:gdLst>
                  <a:gd name="csX0" fmla="*/ 0 w 1139252"/>
                  <a:gd name="csY0" fmla="*/ 0 h 1086787"/>
                  <a:gd name="csX1" fmla="*/ 1139252 w 1139252"/>
                  <a:gd name="csY1" fmla="*/ 22486 h 1086787"/>
                  <a:gd name="csX2" fmla="*/ 876924 w 1139252"/>
                  <a:gd name="csY2" fmla="*/ 1086787 h 1086787"/>
                  <a:gd name="csX3" fmla="*/ 119921 w 1139252"/>
                  <a:gd name="csY3" fmla="*/ 1079292 h 1086787"/>
                  <a:gd name="csX4" fmla="*/ 0 w 1139252"/>
                  <a:gd name="csY4" fmla="*/ 0 h 108678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1139252" h="1086787">
                    <a:moveTo>
                      <a:pt x="0" y="0"/>
                    </a:moveTo>
                    <a:lnTo>
                      <a:pt x="1139252" y="22486"/>
                    </a:lnTo>
                    <a:lnTo>
                      <a:pt x="876924" y="1086787"/>
                    </a:lnTo>
                    <a:lnTo>
                      <a:pt x="119921" y="10792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44E5326-4287-83CB-B780-B5C0D4E6C521}"/>
                </a:ext>
              </a:extLst>
            </p:cNvPr>
            <p:cNvSpPr txBox="1"/>
            <p:nvPr/>
          </p:nvSpPr>
          <p:spPr>
            <a:xfrm>
              <a:off x="3073278" y="1242971"/>
              <a:ext cx="29848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/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DAAF4944-6BAB-58D6-74D8-C8FA503FB0A6}"/>
              </a:ext>
            </a:extLst>
          </p:cNvPr>
          <p:cNvSpPr txBox="1"/>
          <p:nvPr/>
        </p:nvSpPr>
        <p:spPr>
          <a:xfrm>
            <a:off x="3026400" y="2655801"/>
            <a:ext cx="5620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Inductive inference is fallible by definition.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78DF94F9-A6B7-60F0-7ECF-ABF3CADBC787}"/>
              </a:ext>
            </a:extLst>
          </p:cNvPr>
          <p:cNvGrpSpPr/>
          <p:nvPr/>
        </p:nvGrpSpPr>
        <p:grpSpPr>
          <a:xfrm>
            <a:off x="2456774" y="3977341"/>
            <a:ext cx="2495862" cy="1497497"/>
            <a:chOff x="2456774" y="3977341"/>
            <a:chExt cx="2495862" cy="1497497"/>
          </a:xfrm>
        </p:grpSpPr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4BDE54EF-98E0-88C6-D1D7-E264A9FD792F}"/>
                </a:ext>
              </a:extLst>
            </p:cNvPr>
            <p:cNvSpPr/>
            <p:nvPr/>
          </p:nvSpPr>
          <p:spPr>
            <a:xfrm>
              <a:off x="2892197" y="3977341"/>
              <a:ext cx="1738859" cy="1497497"/>
            </a:xfrm>
            <a:custGeom>
              <a:avLst/>
              <a:gdLst>
                <a:gd name="csX0" fmla="*/ 0 w 1738859"/>
                <a:gd name="csY0" fmla="*/ 0 h 1274164"/>
                <a:gd name="csX1" fmla="*/ 1738859 w 1738859"/>
                <a:gd name="csY1" fmla="*/ 67456 h 1274164"/>
                <a:gd name="csX2" fmla="*/ 1394085 w 1738859"/>
                <a:gd name="csY2" fmla="*/ 1274164 h 1274164"/>
                <a:gd name="csX3" fmla="*/ 194872 w 1738859"/>
                <a:gd name="csY3" fmla="*/ 1236689 h 1274164"/>
                <a:gd name="csX4" fmla="*/ 0 w 1738859"/>
                <a:gd name="csY4" fmla="*/ 0 h 127416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738859" h="1274164">
                  <a:moveTo>
                    <a:pt x="0" y="0"/>
                  </a:moveTo>
                  <a:lnTo>
                    <a:pt x="1738859" y="67456"/>
                  </a:lnTo>
                  <a:lnTo>
                    <a:pt x="1394085" y="1274164"/>
                  </a:lnTo>
                  <a:lnTo>
                    <a:pt x="194872" y="12366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6AF51D3-0AA0-EC94-AE1D-77222BB8C065}"/>
                </a:ext>
              </a:extLst>
            </p:cNvPr>
            <p:cNvSpPr txBox="1"/>
            <p:nvPr/>
          </p:nvSpPr>
          <p:spPr>
            <a:xfrm>
              <a:off x="2456774" y="4796790"/>
              <a:ext cx="249586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what empiricism provides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3D16AA8A-6457-90E9-18E1-E1A2D2A2754E}"/>
              </a:ext>
            </a:extLst>
          </p:cNvPr>
          <p:cNvGrpSpPr/>
          <p:nvPr/>
        </p:nvGrpSpPr>
        <p:grpSpPr>
          <a:xfrm>
            <a:off x="4740745" y="3940139"/>
            <a:ext cx="2495862" cy="1607249"/>
            <a:chOff x="4723018" y="3761918"/>
            <a:chExt cx="2495862" cy="1607249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ACAAA62-DAF6-F6EA-E06C-177968F9A334}"/>
                </a:ext>
              </a:extLst>
            </p:cNvPr>
            <p:cNvSpPr txBox="1"/>
            <p:nvPr/>
          </p:nvSpPr>
          <p:spPr>
            <a:xfrm>
              <a:off x="4723018" y="4634480"/>
              <a:ext cx="249586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assurance of truth is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unattainble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A78FB87B-E85B-EA53-08A2-606571282F08}"/>
                </a:ext>
              </a:extLst>
            </p:cNvPr>
            <p:cNvSpPr/>
            <p:nvPr/>
          </p:nvSpPr>
          <p:spPr>
            <a:xfrm flipV="1">
              <a:off x="5069127" y="3761918"/>
              <a:ext cx="2147421" cy="1607249"/>
            </a:xfrm>
            <a:custGeom>
              <a:avLst/>
              <a:gdLst>
                <a:gd name="csX0" fmla="*/ 0 w 1738859"/>
                <a:gd name="csY0" fmla="*/ 0 h 1274164"/>
                <a:gd name="csX1" fmla="*/ 1738859 w 1738859"/>
                <a:gd name="csY1" fmla="*/ 67456 h 1274164"/>
                <a:gd name="csX2" fmla="*/ 1394085 w 1738859"/>
                <a:gd name="csY2" fmla="*/ 1274164 h 1274164"/>
                <a:gd name="csX3" fmla="*/ 194872 w 1738859"/>
                <a:gd name="csY3" fmla="*/ 1236689 h 1274164"/>
                <a:gd name="csX4" fmla="*/ 0 w 1738859"/>
                <a:gd name="csY4" fmla="*/ 0 h 127416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738859" h="1274164">
                  <a:moveTo>
                    <a:pt x="0" y="0"/>
                  </a:moveTo>
                  <a:lnTo>
                    <a:pt x="1738859" y="67456"/>
                  </a:lnTo>
                  <a:lnTo>
                    <a:pt x="1394085" y="1274164"/>
                  </a:lnTo>
                  <a:lnTo>
                    <a:pt x="194872" y="12366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499E6F4D-A0B5-6D1D-9C54-367ECC1676B3}"/>
              </a:ext>
            </a:extLst>
          </p:cNvPr>
          <p:cNvGrpSpPr/>
          <p:nvPr/>
        </p:nvGrpSpPr>
        <p:grpSpPr>
          <a:xfrm>
            <a:off x="4840265" y="3963762"/>
            <a:ext cx="2103082" cy="584775"/>
            <a:chOff x="5739556" y="3197264"/>
            <a:chExt cx="2103082" cy="58477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9CE96B2-BA68-4E61-ECA5-26874B12740E}"/>
                </a:ext>
              </a:extLst>
            </p:cNvPr>
            <p:cNvSpPr txBox="1"/>
            <p:nvPr/>
          </p:nvSpPr>
          <p:spPr>
            <a:xfrm>
              <a:off x="6369158" y="3197264"/>
              <a:ext cx="147348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true ???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95727A1-7F55-CC80-1AC4-13A2E8D0B775}"/>
                </a:ext>
              </a:extLst>
            </p:cNvPr>
            <p:cNvSpPr txBox="1"/>
            <p:nvPr/>
          </p:nvSpPr>
          <p:spPr>
            <a:xfrm>
              <a:off x="5739556" y="3308765"/>
              <a:ext cx="5549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and</a:t>
              </a: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2E522603-A7AE-1112-47DD-3B49458F15BB}"/>
              </a:ext>
            </a:extLst>
          </p:cNvPr>
          <p:cNvGrpSpPr/>
          <p:nvPr/>
        </p:nvGrpSpPr>
        <p:grpSpPr>
          <a:xfrm>
            <a:off x="3124208" y="3687534"/>
            <a:ext cx="3680554" cy="2416212"/>
            <a:chOff x="3124208" y="3687534"/>
            <a:chExt cx="3680554" cy="2416212"/>
          </a:xfrm>
        </p:grpSpPr>
        <p:pic>
          <p:nvPicPr>
            <p:cNvPr id="30" name="Graphic 29">
              <a:extLst>
                <a:ext uri="{FF2B5EF4-FFF2-40B4-BE49-F238E27FC236}">
                  <a16:creationId xmlns:a16="http://schemas.microsoft.com/office/drawing/2014/main" id="{B12BC15F-97E2-EC31-E53B-C6AF474C50FA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357072" y="3687534"/>
              <a:ext cx="1383607" cy="1383607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75A4002-F35C-6443-9EE4-25F8552060DF}"/>
                </a:ext>
              </a:extLst>
            </p:cNvPr>
            <p:cNvSpPr txBox="1"/>
            <p:nvPr/>
          </p:nvSpPr>
          <p:spPr>
            <a:xfrm>
              <a:off x="3124208" y="5642081"/>
              <a:ext cx="36805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Inductive opacity of truth.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740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0DD43F-B533-38A2-CC7C-10C4BB1E3D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>
            <a:extLst>
              <a:ext uri="{FF2B5EF4-FFF2-40B4-BE49-F238E27FC236}">
                <a16:creationId xmlns:a16="http://schemas.microsoft.com/office/drawing/2014/main" id="{7276A1D9-595B-52BE-2D11-A481CAC0594A}"/>
              </a:ext>
            </a:extLst>
          </p:cNvPr>
          <p:cNvSpPr/>
          <p:nvPr/>
        </p:nvSpPr>
        <p:spPr>
          <a:xfrm>
            <a:off x="447239" y="148798"/>
            <a:ext cx="7843520" cy="731520"/>
          </a:xfrm>
          <a:custGeom>
            <a:avLst/>
            <a:gdLst>
              <a:gd name="csX0" fmla="*/ 132080 w 7843520"/>
              <a:gd name="csY0" fmla="*/ 0 h 731520"/>
              <a:gd name="csX1" fmla="*/ 7762240 w 7843520"/>
              <a:gd name="csY1" fmla="*/ 213360 h 731520"/>
              <a:gd name="csX2" fmla="*/ 7843520 w 7843520"/>
              <a:gd name="csY2" fmla="*/ 548640 h 731520"/>
              <a:gd name="csX3" fmla="*/ 0 w 7843520"/>
              <a:gd name="csY3" fmla="*/ 731520 h 731520"/>
              <a:gd name="csX4" fmla="*/ 132080 w 7843520"/>
              <a:gd name="csY4" fmla="*/ 0 h 73152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7843520" h="731520">
                <a:moveTo>
                  <a:pt x="132080" y="0"/>
                </a:moveTo>
                <a:lnTo>
                  <a:pt x="7762240" y="213360"/>
                </a:lnTo>
                <a:lnTo>
                  <a:pt x="7843520" y="548640"/>
                </a:lnTo>
                <a:lnTo>
                  <a:pt x="0" y="731520"/>
                </a:lnTo>
                <a:lnTo>
                  <a:pt x="132080" y="0"/>
                </a:lnTo>
                <a:close/>
              </a:path>
            </a:pathLst>
          </a:custGeom>
          <a:solidFill>
            <a:srgbClr val="DCEB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5B991D-2835-6C8E-3942-67495E843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239" y="470460"/>
            <a:ext cx="7843520" cy="504304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basis for skepticism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about science.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4CFDAA-39AE-90FC-5C94-98233D049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9907E-6957-FD44-8CEE-A073B4D9F8DA}" type="slidenum">
              <a:rPr lang="en-US" smtClean="0"/>
              <a:t>11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9F7B95-1F72-DC15-FD54-484D1A2AF6DC}"/>
              </a:ext>
            </a:extLst>
          </p:cNvPr>
          <p:cNvSpPr txBox="1"/>
          <p:nvPr/>
        </p:nvSpPr>
        <p:spPr>
          <a:xfrm>
            <a:off x="20847" y="1839362"/>
            <a:ext cx="178536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20-year-old can expect to live a further 55.63 years = 20,319 days.</a:t>
            </a:r>
          </a:p>
        </p:txBody>
      </p:sp>
      <p:pic>
        <p:nvPicPr>
          <p:cNvPr id="45" name="Picture 44" descr="A person with curly hair and beards&#10;&#10;AI-generated content may be incorrect.">
            <a:extLst>
              <a:ext uri="{FF2B5EF4-FFF2-40B4-BE49-F238E27FC236}">
                <a16:creationId xmlns:a16="http://schemas.microsoft.com/office/drawing/2014/main" id="{3F52B993-F747-D662-4D59-628F1D3CCB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7536" y="2321266"/>
            <a:ext cx="5742500" cy="1003187"/>
          </a:xfrm>
          <a:prstGeom prst="rect">
            <a:avLst/>
          </a:prstGeom>
        </p:spPr>
      </p:pic>
      <p:grpSp>
        <p:nvGrpSpPr>
          <p:cNvPr id="67" name="Group 66">
            <a:extLst>
              <a:ext uri="{FF2B5EF4-FFF2-40B4-BE49-F238E27FC236}">
                <a16:creationId xmlns:a16="http://schemas.microsoft.com/office/drawing/2014/main" id="{A81648C9-F326-F95C-40FD-FCC8FF22D13F}"/>
              </a:ext>
            </a:extLst>
          </p:cNvPr>
          <p:cNvGrpSpPr/>
          <p:nvPr/>
        </p:nvGrpSpPr>
        <p:grpSpPr>
          <a:xfrm>
            <a:off x="1995932" y="1296426"/>
            <a:ext cx="6083551" cy="886940"/>
            <a:chOff x="1995932" y="1296426"/>
            <a:chExt cx="6083551" cy="886940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EFAED123-F1D1-963F-447C-83819669E3C8}"/>
                </a:ext>
              </a:extLst>
            </p:cNvPr>
            <p:cNvGrpSpPr/>
            <p:nvPr/>
          </p:nvGrpSpPr>
          <p:grpSpPr>
            <a:xfrm>
              <a:off x="1995932" y="1296426"/>
              <a:ext cx="994716" cy="886940"/>
              <a:chOff x="1946236" y="4699944"/>
              <a:chExt cx="994716" cy="886940"/>
            </a:xfrm>
          </p:grpSpPr>
          <p:sp>
            <p:nvSpPr>
              <p:cNvPr id="47" name="Rounded Rectangular Callout 46">
                <a:extLst>
                  <a:ext uri="{FF2B5EF4-FFF2-40B4-BE49-F238E27FC236}">
                    <a16:creationId xmlns:a16="http://schemas.microsoft.com/office/drawing/2014/main" id="{2E9F334D-723E-79FF-C89E-42CC20F67C8E}"/>
                  </a:ext>
                </a:extLst>
              </p:cNvPr>
              <p:cNvSpPr/>
              <p:nvPr/>
            </p:nvSpPr>
            <p:spPr>
              <a:xfrm>
                <a:off x="2057840" y="4699944"/>
                <a:ext cx="791595" cy="859949"/>
              </a:xfrm>
              <a:prstGeom prst="wedgeRoundRectCallout">
                <a:avLst>
                  <a:gd name="adj1" fmla="val -14205"/>
                  <a:gd name="adj2" fmla="val 69249"/>
                  <a:gd name="adj3" fmla="val 16667"/>
                </a:avLst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40AE828-B982-B287-2B02-ED328AAAC02C}"/>
                  </a:ext>
                </a:extLst>
              </p:cNvPr>
              <p:cNvSpPr txBox="1"/>
              <p:nvPr/>
            </p:nvSpPr>
            <p:spPr>
              <a:xfrm>
                <a:off x="1946236" y="4755887"/>
                <a:ext cx="99471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Today is not my last.</a:t>
                </a:r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247DA2C4-5CD9-AFA2-D801-2BF6B52CCEA6}"/>
                </a:ext>
              </a:extLst>
            </p:cNvPr>
            <p:cNvGrpSpPr/>
            <p:nvPr/>
          </p:nvGrpSpPr>
          <p:grpSpPr>
            <a:xfrm>
              <a:off x="2900394" y="1296426"/>
              <a:ext cx="994716" cy="886940"/>
              <a:chOff x="1946236" y="4699944"/>
              <a:chExt cx="994716" cy="886940"/>
            </a:xfrm>
          </p:grpSpPr>
          <p:sp>
            <p:nvSpPr>
              <p:cNvPr id="50" name="Rounded Rectangular Callout 49">
                <a:extLst>
                  <a:ext uri="{FF2B5EF4-FFF2-40B4-BE49-F238E27FC236}">
                    <a16:creationId xmlns:a16="http://schemas.microsoft.com/office/drawing/2014/main" id="{9BBA21CA-C29D-6238-0535-6DCA7502DA89}"/>
                  </a:ext>
                </a:extLst>
              </p:cNvPr>
              <p:cNvSpPr/>
              <p:nvPr/>
            </p:nvSpPr>
            <p:spPr>
              <a:xfrm>
                <a:off x="2057840" y="4699944"/>
                <a:ext cx="791595" cy="859949"/>
              </a:xfrm>
              <a:prstGeom prst="wedgeRoundRectCallout">
                <a:avLst>
                  <a:gd name="adj1" fmla="val -14205"/>
                  <a:gd name="adj2" fmla="val 69249"/>
                  <a:gd name="adj3" fmla="val 16667"/>
                </a:avLst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3FC7959E-96B4-4BEC-98D6-AAF0F1678949}"/>
                  </a:ext>
                </a:extLst>
              </p:cNvPr>
              <p:cNvSpPr txBox="1"/>
              <p:nvPr/>
            </p:nvSpPr>
            <p:spPr>
              <a:xfrm>
                <a:off x="1946236" y="4755887"/>
                <a:ext cx="99471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Today is not my last.</a:t>
                </a:r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517BA405-86C0-8084-4BE3-B865739D386D}"/>
                </a:ext>
              </a:extLst>
            </p:cNvPr>
            <p:cNvGrpSpPr/>
            <p:nvPr/>
          </p:nvGrpSpPr>
          <p:grpSpPr>
            <a:xfrm>
              <a:off x="3765098" y="1296426"/>
              <a:ext cx="994716" cy="886940"/>
              <a:chOff x="1946236" y="4699944"/>
              <a:chExt cx="994716" cy="886940"/>
            </a:xfrm>
          </p:grpSpPr>
          <p:sp>
            <p:nvSpPr>
              <p:cNvPr id="53" name="Rounded Rectangular Callout 52">
                <a:extLst>
                  <a:ext uri="{FF2B5EF4-FFF2-40B4-BE49-F238E27FC236}">
                    <a16:creationId xmlns:a16="http://schemas.microsoft.com/office/drawing/2014/main" id="{C595E05B-B236-257A-F774-26E0823C3F70}"/>
                  </a:ext>
                </a:extLst>
              </p:cNvPr>
              <p:cNvSpPr/>
              <p:nvPr/>
            </p:nvSpPr>
            <p:spPr>
              <a:xfrm>
                <a:off x="2057840" y="4699944"/>
                <a:ext cx="791595" cy="859949"/>
              </a:xfrm>
              <a:prstGeom prst="wedgeRoundRectCallout">
                <a:avLst>
                  <a:gd name="adj1" fmla="val -14205"/>
                  <a:gd name="adj2" fmla="val 69249"/>
                  <a:gd name="adj3" fmla="val 16667"/>
                </a:avLst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7517378C-466F-DE4C-30E5-79095520B77F}"/>
                  </a:ext>
                </a:extLst>
              </p:cNvPr>
              <p:cNvSpPr txBox="1"/>
              <p:nvPr/>
            </p:nvSpPr>
            <p:spPr>
              <a:xfrm>
                <a:off x="1946236" y="4755887"/>
                <a:ext cx="99471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Today is not my last.</a:t>
                </a:r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5F4BE702-2B1C-639A-A2EF-EC5640D9C23B}"/>
                </a:ext>
              </a:extLst>
            </p:cNvPr>
            <p:cNvGrpSpPr/>
            <p:nvPr/>
          </p:nvGrpSpPr>
          <p:grpSpPr>
            <a:xfrm>
              <a:off x="4590047" y="1296426"/>
              <a:ext cx="994716" cy="886940"/>
              <a:chOff x="1946236" y="4699944"/>
              <a:chExt cx="994716" cy="886940"/>
            </a:xfrm>
          </p:grpSpPr>
          <p:sp>
            <p:nvSpPr>
              <p:cNvPr id="56" name="Rounded Rectangular Callout 55">
                <a:extLst>
                  <a:ext uri="{FF2B5EF4-FFF2-40B4-BE49-F238E27FC236}">
                    <a16:creationId xmlns:a16="http://schemas.microsoft.com/office/drawing/2014/main" id="{AC9B875F-CD0E-E872-436E-30959A4D4D9E}"/>
                  </a:ext>
                </a:extLst>
              </p:cNvPr>
              <p:cNvSpPr/>
              <p:nvPr/>
            </p:nvSpPr>
            <p:spPr>
              <a:xfrm>
                <a:off x="2057840" y="4699944"/>
                <a:ext cx="791595" cy="859949"/>
              </a:xfrm>
              <a:prstGeom prst="wedgeRoundRectCallout">
                <a:avLst>
                  <a:gd name="adj1" fmla="val -14205"/>
                  <a:gd name="adj2" fmla="val 69249"/>
                  <a:gd name="adj3" fmla="val 16667"/>
                </a:avLst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FADAB462-984C-625D-C20D-49EC6EA2B6CC}"/>
                  </a:ext>
                </a:extLst>
              </p:cNvPr>
              <p:cNvSpPr txBox="1"/>
              <p:nvPr/>
            </p:nvSpPr>
            <p:spPr>
              <a:xfrm>
                <a:off x="1946236" y="4755887"/>
                <a:ext cx="99471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Today is not my last.</a:t>
                </a:r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BD92C7C9-90D8-16F4-CD91-0F65C21A3877}"/>
                </a:ext>
              </a:extLst>
            </p:cNvPr>
            <p:cNvGrpSpPr/>
            <p:nvPr/>
          </p:nvGrpSpPr>
          <p:grpSpPr>
            <a:xfrm>
              <a:off x="5424933" y="1296426"/>
              <a:ext cx="994716" cy="886940"/>
              <a:chOff x="1946236" y="4699944"/>
              <a:chExt cx="994716" cy="886940"/>
            </a:xfrm>
          </p:grpSpPr>
          <p:sp>
            <p:nvSpPr>
              <p:cNvPr id="59" name="Rounded Rectangular Callout 58">
                <a:extLst>
                  <a:ext uri="{FF2B5EF4-FFF2-40B4-BE49-F238E27FC236}">
                    <a16:creationId xmlns:a16="http://schemas.microsoft.com/office/drawing/2014/main" id="{13154464-C15E-6D51-E981-A9C0841E1E58}"/>
                  </a:ext>
                </a:extLst>
              </p:cNvPr>
              <p:cNvSpPr/>
              <p:nvPr/>
            </p:nvSpPr>
            <p:spPr>
              <a:xfrm>
                <a:off x="2057840" y="4699944"/>
                <a:ext cx="791595" cy="859949"/>
              </a:xfrm>
              <a:prstGeom prst="wedgeRoundRectCallout">
                <a:avLst>
                  <a:gd name="adj1" fmla="val -14205"/>
                  <a:gd name="adj2" fmla="val 69249"/>
                  <a:gd name="adj3" fmla="val 16667"/>
                </a:avLst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EF07B45F-2D76-FD4A-9FCA-8B030BFADE7A}"/>
                  </a:ext>
                </a:extLst>
              </p:cNvPr>
              <p:cNvSpPr txBox="1"/>
              <p:nvPr/>
            </p:nvSpPr>
            <p:spPr>
              <a:xfrm>
                <a:off x="1946236" y="4755887"/>
                <a:ext cx="99471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Today is not my last.</a:t>
                </a:r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EF6C286F-D70F-A50F-C4E9-4FDC7EAD5371}"/>
                </a:ext>
              </a:extLst>
            </p:cNvPr>
            <p:cNvGrpSpPr/>
            <p:nvPr/>
          </p:nvGrpSpPr>
          <p:grpSpPr>
            <a:xfrm>
              <a:off x="6249881" y="1296426"/>
              <a:ext cx="994716" cy="886940"/>
              <a:chOff x="1946236" y="4699944"/>
              <a:chExt cx="994716" cy="886940"/>
            </a:xfrm>
          </p:grpSpPr>
          <p:sp>
            <p:nvSpPr>
              <p:cNvPr id="62" name="Rounded Rectangular Callout 61">
                <a:extLst>
                  <a:ext uri="{FF2B5EF4-FFF2-40B4-BE49-F238E27FC236}">
                    <a16:creationId xmlns:a16="http://schemas.microsoft.com/office/drawing/2014/main" id="{5E3C724E-B07E-50EE-9171-F66881C0D94D}"/>
                  </a:ext>
                </a:extLst>
              </p:cNvPr>
              <p:cNvSpPr/>
              <p:nvPr/>
            </p:nvSpPr>
            <p:spPr>
              <a:xfrm>
                <a:off x="2057840" y="4699944"/>
                <a:ext cx="791595" cy="859949"/>
              </a:xfrm>
              <a:prstGeom prst="wedgeRoundRectCallout">
                <a:avLst>
                  <a:gd name="adj1" fmla="val -14205"/>
                  <a:gd name="adj2" fmla="val 69249"/>
                  <a:gd name="adj3" fmla="val 16667"/>
                </a:avLst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23DE58EE-C711-E3FF-A11B-1AA6A308639C}"/>
                  </a:ext>
                </a:extLst>
              </p:cNvPr>
              <p:cNvSpPr txBox="1"/>
              <p:nvPr/>
            </p:nvSpPr>
            <p:spPr>
              <a:xfrm>
                <a:off x="1946236" y="4755887"/>
                <a:ext cx="99471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Today is not my last.</a:t>
                </a:r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5A943900-E38F-2BDF-EF3F-8DE0997E8B80}"/>
                </a:ext>
              </a:extLst>
            </p:cNvPr>
            <p:cNvGrpSpPr/>
            <p:nvPr/>
          </p:nvGrpSpPr>
          <p:grpSpPr>
            <a:xfrm>
              <a:off x="7084767" y="1296426"/>
              <a:ext cx="994716" cy="886940"/>
              <a:chOff x="1946236" y="4699944"/>
              <a:chExt cx="994716" cy="886940"/>
            </a:xfrm>
          </p:grpSpPr>
          <p:sp>
            <p:nvSpPr>
              <p:cNvPr id="65" name="Rounded Rectangular Callout 64">
                <a:extLst>
                  <a:ext uri="{FF2B5EF4-FFF2-40B4-BE49-F238E27FC236}">
                    <a16:creationId xmlns:a16="http://schemas.microsoft.com/office/drawing/2014/main" id="{BEB4B589-2A18-54EF-B680-2908F637B100}"/>
                  </a:ext>
                </a:extLst>
              </p:cNvPr>
              <p:cNvSpPr/>
              <p:nvPr/>
            </p:nvSpPr>
            <p:spPr>
              <a:xfrm>
                <a:off x="2057840" y="4699944"/>
                <a:ext cx="791595" cy="859949"/>
              </a:xfrm>
              <a:prstGeom prst="wedgeRoundRectCallout">
                <a:avLst>
                  <a:gd name="adj1" fmla="val -14205"/>
                  <a:gd name="adj2" fmla="val 69249"/>
                  <a:gd name="adj3" fmla="val 16667"/>
                </a:avLst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32CCDB1E-3860-ECF6-0F3E-97E272FD9303}"/>
                  </a:ext>
                </a:extLst>
              </p:cNvPr>
              <p:cNvSpPr txBox="1"/>
              <p:nvPr/>
            </p:nvSpPr>
            <p:spPr>
              <a:xfrm>
                <a:off x="1946236" y="4755887"/>
                <a:ext cx="99471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Today is not my last.</a:t>
                </a:r>
              </a:p>
            </p:txBody>
          </p:sp>
        </p:grp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BF2CACD-900B-59D9-79C6-641DE6DE5048}"/>
              </a:ext>
            </a:extLst>
          </p:cNvPr>
          <p:cNvGrpSpPr/>
          <p:nvPr/>
        </p:nvGrpSpPr>
        <p:grpSpPr>
          <a:xfrm>
            <a:off x="2007704" y="1351722"/>
            <a:ext cx="5019261" cy="3160643"/>
            <a:chOff x="2007704" y="1351722"/>
            <a:chExt cx="5019261" cy="3160643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294679EC-9229-2320-D505-0705CA10D7F8}"/>
                </a:ext>
              </a:extLst>
            </p:cNvPr>
            <p:cNvSpPr/>
            <p:nvPr/>
          </p:nvSpPr>
          <p:spPr>
            <a:xfrm>
              <a:off x="2007704" y="1351722"/>
              <a:ext cx="5019261" cy="3160643"/>
            </a:xfrm>
            <a:custGeom>
              <a:avLst/>
              <a:gdLst>
                <a:gd name="csX0" fmla="*/ 0 w 5019261"/>
                <a:gd name="csY0" fmla="*/ 0 h 3160643"/>
                <a:gd name="csX1" fmla="*/ 5019261 w 5019261"/>
                <a:gd name="csY1" fmla="*/ 79513 h 3160643"/>
                <a:gd name="csX2" fmla="*/ 4194313 w 5019261"/>
                <a:gd name="csY2" fmla="*/ 3160643 h 3160643"/>
                <a:gd name="csX3" fmla="*/ 327992 w 5019261"/>
                <a:gd name="csY3" fmla="*/ 3031435 h 3160643"/>
                <a:gd name="csX4" fmla="*/ 298174 w 5019261"/>
                <a:gd name="csY4" fmla="*/ 2932043 h 3160643"/>
                <a:gd name="csX5" fmla="*/ 0 w 5019261"/>
                <a:gd name="csY5" fmla="*/ 0 h 316064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</a:cxnLst>
              <a:rect l="l" t="t" r="r" b="b"/>
              <a:pathLst>
                <a:path w="5019261" h="3160643">
                  <a:moveTo>
                    <a:pt x="0" y="0"/>
                  </a:moveTo>
                  <a:lnTo>
                    <a:pt x="5019261" y="79513"/>
                  </a:lnTo>
                  <a:lnTo>
                    <a:pt x="4194313" y="3160643"/>
                  </a:lnTo>
                  <a:lnTo>
                    <a:pt x="327992" y="3031435"/>
                  </a:lnTo>
                  <a:lnTo>
                    <a:pt x="298174" y="2932043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70000">
                  <a:srgbClr val="48FD4C">
                    <a:alpha val="24649"/>
                  </a:srgbClr>
                </a:gs>
                <a:gs pos="70000">
                  <a:srgbClr val="48FD4C"/>
                </a:gs>
                <a:gs pos="100000">
                  <a:srgbClr val="00FF00">
                    <a:alpha val="24701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6624CBF-F247-165B-FBD4-0A6587D93821}"/>
                </a:ext>
              </a:extLst>
            </p:cNvPr>
            <p:cNvSpPr txBox="1"/>
            <p:nvPr/>
          </p:nvSpPr>
          <p:spPr>
            <a:xfrm>
              <a:off x="2520376" y="3470578"/>
              <a:ext cx="318388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Correct 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20,318 times.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15E76AF-ED08-6F31-D671-E6730DCC81FF}"/>
              </a:ext>
            </a:extLst>
          </p:cNvPr>
          <p:cNvGrpSpPr/>
          <p:nvPr/>
        </p:nvGrpSpPr>
        <p:grpSpPr>
          <a:xfrm>
            <a:off x="6457950" y="1767867"/>
            <a:ext cx="2335695" cy="2812774"/>
            <a:chOff x="6457950" y="1767867"/>
            <a:chExt cx="2335695" cy="2812774"/>
          </a:xfrm>
        </p:grpSpPr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3D279A27-3D28-B310-6624-497F15E246EE}"/>
                </a:ext>
              </a:extLst>
            </p:cNvPr>
            <p:cNvSpPr/>
            <p:nvPr/>
          </p:nvSpPr>
          <p:spPr>
            <a:xfrm>
              <a:off x="6457950" y="1767867"/>
              <a:ext cx="2335695" cy="2812774"/>
            </a:xfrm>
            <a:custGeom>
              <a:avLst/>
              <a:gdLst>
                <a:gd name="csX0" fmla="*/ 745434 w 2335695"/>
                <a:gd name="csY0" fmla="*/ 0 h 2812774"/>
                <a:gd name="csX1" fmla="*/ 0 w 2335695"/>
                <a:gd name="csY1" fmla="*/ 2812774 h 2812774"/>
                <a:gd name="csX2" fmla="*/ 2335695 w 2335695"/>
                <a:gd name="csY2" fmla="*/ 2733261 h 2812774"/>
                <a:gd name="csX3" fmla="*/ 1341782 w 2335695"/>
                <a:gd name="csY3" fmla="*/ 49695 h 2812774"/>
                <a:gd name="csX4" fmla="*/ 745434 w 2335695"/>
                <a:gd name="csY4" fmla="*/ 0 h 281277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335695" h="2812774">
                  <a:moveTo>
                    <a:pt x="745434" y="0"/>
                  </a:moveTo>
                  <a:lnTo>
                    <a:pt x="0" y="2812774"/>
                  </a:lnTo>
                  <a:lnTo>
                    <a:pt x="2335695" y="2733261"/>
                  </a:lnTo>
                  <a:lnTo>
                    <a:pt x="1341782" y="49695"/>
                  </a:lnTo>
                  <a:lnTo>
                    <a:pt x="745434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71000">
                  <a:srgbClr val="FF0000">
                    <a:alpha val="19639"/>
                  </a:srgbClr>
                </a:gs>
                <a:gs pos="100000">
                  <a:srgbClr val="FF0000">
                    <a:alpha val="20149"/>
                  </a:srgb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B7A19D2-EBA3-379F-E5F5-3388FEEA928C}"/>
                </a:ext>
              </a:extLst>
            </p:cNvPr>
            <p:cNvSpPr txBox="1"/>
            <p:nvPr/>
          </p:nvSpPr>
          <p:spPr>
            <a:xfrm>
              <a:off x="6754419" y="3554922"/>
              <a:ext cx="19015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Wrong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once.</a:t>
              </a:r>
            </a:p>
          </p:txBody>
        </p:sp>
        <p:pic>
          <p:nvPicPr>
            <p:cNvPr id="33" name="Graphic 32">
              <a:extLst>
                <a:ext uri="{FF2B5EF4-FFF2-40B4-BE49-F238E27FC236}">
                  <a16:creationId xmlns:a16="http://schemas.microsoft.com/office/drawing/2014/main" id="{743AD2B0-F85B-52E5-40BC-E62CBF512777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155522" y="2561273"/>
              <a:ext cx="585610" cy="5856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1762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0720021B-0E04-8DEE-F7A8-9F5D5833BE54}"/>
              </a:ext>
            </a:extLst>
          </p:cNvPr>
          <p:cNvSpPr/>
          <p:nvPr/>
        </p:nvSpPr>
        <p:spPr>
          <a:xfrm>
            <a:off x="388807" y="136524"/>
            <a:ext cx="6559848" cy="731520"/>
          </a:xfrm>
          <a:custGeom>
            <a:avLst/>
            <a:gdLst>
              <a:gd name="csX0" fmla="*/ 132080 w 7843520"/>
              <a:gd name="csY0" fmla="*/ 0 h 731520"/>
              <a:gd name="csX1" fmla="*/ 7762240 w 7843520"/>
              <a:gd name="csY1" fmla="*/ 213360 h 731520"/>
              <a:gd name="csX2" fmla="*/ 7843520 w 7843520"/>
              <a:gd name="csY2" fmla="*/ 548640 h 731520"/>
              <a:gd name="csX3" fmla="*/ 0 w 7843520"/>
              <a:gd name="csY3" fmla="*/ 731520 h 731520"/>
              <a:gd name="csX4" fmla="*/ 132080 w 7843520"/>
              <a:gd name="csY4" fmla="*/ 0 h 73152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7843520" h="731520">
                <a:moveTo>
                  <a:pt x="132080" y="0"/>
                </a:moveTo>
                <a:lnTo>
                  <a:pt x="7762240" y="213360"/>
                </a:lnTo>
                <a:lnTo>
                  <a:pt x="7843520" y="548640"/>
                </a:lnTo>
                <a:lnTo>
                  <a:pt x="0" y="731520"/>
                </a:lnTo>
                <a:lnTo>
                  <a:pt x="132080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827551-9602-D74B-9228-84C0B1A21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7319"/>
            <a:ext cx="7886700" cy="890948"/>
          </a:xfrm>
        </p:spPr>
        <p:txBody>
          <a:bodyPr/>
          <a:lstStyle/>
          <a:p>
            <a:r>
              <a:rPr lang="en-US" dirty="0"/>
              <a:t>Gettier problems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DC974D-8031-8948-5589-943C90D28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9907E-6957-FD44-8CEE-A073B4D9F8DA}" type="slidenum">
              <a:rPr lang="en-US" smtClean="0"/>
              <a:t>12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E21DD8C-F011-226F-F217-A5A90405C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0909" y="967249"/>
            <a:ext cx="5154081" cy="392099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2067A1-54A9-6D07-4CFD-AFEB0ACE32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6773" y="2518816"/>
            <a:ext cx="1013655" cy="281867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60A1057-0147-07BC-6E66-3F0C45B27E27}"/>
              </a:ext>
            </a:extLst>
          </p:cNvPr>
          <p:cNvSpPr txBox="1"/>
          <p:nvPr/>
        </p:nvSpPr>
        <p:spPr>
          <a:xfrm>
            <a:off x="368232" y="1123040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BUT…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A63939D-A614-677D-3240-7D9092C54660}"/>
              </a:ext>
            </a:extLst>
          </p:cNvPr>
          <p:cNvSpPr txBox="1"/>
          <p:nvPr/>
        </p:nvSpPr>
        <p:spPr>
          <a:xfrm>
            <a:off x="361293" y="1789175"/>
            <a:ext cx="21585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clock has been stopped all day on a reading of 12.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0117BE1-5572-46BD-24A4-DAB504E024B6}"/>
              </a:ext>
            </a:extLst>
          </p:cNvPr>
          <p:cNvGrpSpPr/>
          <p:nvPr/>
        </p:nvGrpSpPr>
        <p:grpSpPr>
          <a:xfrm>
            <a:off x="2537616" y="1028388"/>
            <a:ext cx="1948721" cy="1301662"/>
            <a:chOff x="2537616" y="1028388"/>
            <a:chExt cx="1948721" cy="1301662"/>
          </a:xfrm>
        </p:grpSpPr>
        <p:sp>
          <p:nvSpPr>
            <p:cNvPr id="17" name="Oval Callout 16">
              <a:extLst>
                <a:ext uri="{FF2B5EF4-FFF2-40B4-BE49-F238E27FC236}">
                  <a16:creationId xmlns:a16="http://schemas.microsoft.com/office/drawing/2014/main" id="{5653AF35-E644-3054-E5AF-D66DE15C5CDE}"/>
                </a:ext>
              </a:extLst>
            </p:cNvPr>
            <p:cNvSpPr/>
            <p:nvPr/>
          </p:nvSpPr>
          <p:spPr>
            <a:xfrm>
              <a:off x="2537616" y="1028388"/>
              <a:ext cx="1948721" cy="1301662"/>
            </a:xfrm>
            <a:prstGeom prst="wedgeEllipseCallout">
              <a:avLst>
                <a:gd name="adj1" fmla="val 8398"/>
                <a:gd name="adj2" fmla="val 68258"/>
              </a:avLst>
            </a:prstGeom>
            <a:solidFill>
              <a:srgbClr val="C8DC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185BE1C-E583-5FFD-1AF7-580B8299FC4D}"/>
                </a:ext>
              </a:extLst>
            </p:cNvPr>
            <p:cNvSpPr txBox="1"/>
            <p:nvPr/>
          </p:nvSpPr>
          <p:spPr>
            <a:xfrm>
              <a:off x="2848131" y="1186599"/>
              <a:ext cx="134911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It is 12 noon.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F74EA901-8024-7D0F-64B8-724A8D8B271C}"/>
              </a:ext>
            </a:extLst>
          </p:cNvPr>
          <p:cNvSpPr txBox="1"/>
          <p:nvPr/>
        </p:nvSpPr>
        <p:spPr>
          <a:xfrm>
            <a:off x="368232" y="3440195"/>
            <a:ext cx="2472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mere chance…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11A65C0-908C-68D3-20C3-5BBC04D7C746}"/>
              </a:ext>
            </a:extLst>
          </p:cNvPr>
          <p:cNvSpPr txBox="1"/>
          <p:nvPr/>
        </p:nvSpPr>
        <p:spPr>
          <a:xfrm>
            <a:off x="368232" y="3938941"/>
            <a:ext cx="29530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12 noon at this moment.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FAEF698-534E-C7BB-88DA-C020D261BDB4}"/>
              </a:ext>
            </a:extLst>
          </p:cNvPr>
          <p:cNvGrpSpPr/>
          <p:nvPr/>
        </p:nvGrpSpPr>
        <p:grpSpPr>
          <a:xfrm>
            <a:off x="524824" y="5530645"/>
            <a:ext cx="7778518" cy="840658"/>
            <a:chOff x="524824" y="5530645"/>
            <a:chExt cx="7778518" cy="840658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6DAEE473-C3D2-7FDE-09FD-9D9CCB32D7B6}"/>
                </a:ext>
              </a:extLst>
            </p:cNvPr>
            <p:cNvSpPr/>
            <p:nvPr/>
          </p:nvSpPr>
          <p:spPr>
            <a:xfrm>
              <a:off x="530942" y="5530645"/>
              <a:ext cx="7772400" cy="840658"/>
            </a:xfrm>
            <a:custGeom>
              <a:avLst/>
              <a:gdLst>
                <a:gd name="csX0" fmla="*/ 132735 w 7772400"/>
                <a:gd name="csY0" fmla="*/ 0 h 840658"/>
                <a:gd name="csX1" fmla="*/ 7772400 w 7772400"/>
                <a:gd name="csY1" fmla="*/ 117987 h 840658"/>
                <a:gd name="csX2" fmla="*/ 7669161 w 7772400"/>
                <a:gd name="csY2" fmla="*/ 840658 h 840658"/>
                <a:gd name="csX3" fmla="*/ 7536426 w 7772400"/>
                <a:gd name="csY3" fmla="*/ 811161 h 840658"/>
                <a:gd name="csX4" fmla="*/ 0 w 7772400"/>
                <a:gd name="csY4" fmla="*/ 796413 h 840658"/>
                <a:gd name="csX5" fmla="*/ 132735 w 7772400"/>
                <a:gd name="csY5" fmla="*/ 0 h 84065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</a:cxnLst>
              <a:rect l="l" t="t" r="r" b="b"/>
              <a:pathLst>
                <a:path w="7772400" h="840658">
                  <a:moveTo>
                    <a:pt x="132735" y="0"/>
                  </a:moveTo>
                  <a:lnTo>
                    <a:pt x="7772400" y="117987"/>
                  </a:lnTo>
                  <a:lnTo>
                    <a:pt x="7669161" y="840658"/>
                  </a:lnTo>
                  <a:lnTo>
                    <a:pt x="7536426" y="811161"/>
                  </a:lnTo>
                  <a:lnTo>
                    <a:pt x="0" y="796413"/>
                  </a:lnTo>
                  <a:lnTo>
                    <a:pt x="132735" y="0"/>
                  </a:lnTo>
                  <a:close/>
                </a:path>
              </a:pathLst>
            </a:custGeom>
            <a:solidFill>
              <a:srgbClr val="DCFFD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4A3EABC-24A6-147F-CFBF-C83F3855FB7E}"/>
                </a:ext>
              </a:extLst>
            </p:cNvPr>
            <p:cNvSpPr txBox="1"/>
            <p:nvPr/>
          </p:nvSpPr>
          <p:spPr>
            <a:xfrm>
              <a:off x="524824" y="5671401"/>
              <a:ext cx="769120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Does the man KNOW that it is 12 noon?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2415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A5AAF73B-CCA8-2085-EA08-D71FA7426502}"/>
              </a:ext>
            </a:extLst>
          </p:cNvPr>
          <p:cNvGrpSpPr/>
          <p:nvPr/>
        </p:nvGrpSpPr>
        <p:grpSpPr>
          <a:xfrm>
            <a:off x="379262" y="991174"/>
            <a:ext cx="6221895" cy="1035875"/>
            <a:chOff x="357809" y="952637"/>
            <a:chExt cx="6221895" cy="1035875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47DF8754-DBCE-8DEE-A871-BFB213BAC26D}"/>
                </a:ext>
              </a:extLst>
            </p:cNvPr>
            <p:cNvGrpSpPr/>
            <p:nvPr/>
          </p:nvGrpSpPr>
          <p:grpSpPr>
            <a:xfrm>
              <a:off x="357809" y="952637"/>
              <a:ext cx="6221895" cy="896041"/>
              <a:chOff x="357809" y="952637"/>
              <a:chExt cx="6221895" cy="896041"/>
            </a:xfrm>
          </p:grpSpPr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37DB97C0-EEF3-7301-FADA-B4C0980CA6E9}"/>
                  </a:ext>
                </a:extLst>
              </p:cNvPr>
              <p:cNvSpPr/>
              <p:nvPr/>
            </p:nvSpPr>
            <p:spPr>
              <a:xfrm>
                <a:off x="357809" y="974035"/>
                <a:ext cx="6221895" cy="874643"/>
              </a:xfrm>
              <a:custGeom>
                <a:avLst/>
                <a:gdLst>
                  <a:gd name="csX0" fmla="*/ 258417 w 6221895"/>
                  <a:gd name="csY0" fmla="*/ 0 h 874643"/>
                  <a:gd name="csX1" fmla="*/ 6221895 w 6221895"/>
                  <a:gd name="csY1" fmla="*/ 49695 h 874643"/>
                  <a:gd name="csX2" fmla="*/ 6142382 w 6221895"/>
                  <a:gd name="csY2" fmla="*/ 874643 h 874643"/>
                  <a:gd name="csX3" fmla="*/ 0 w 6221895"/>
                  <a:gd name="csY3" fmla="*/ 815008 h 874643"/>
                  <a:gd name="csX4" fmla="*/ 258417 w 6221895"/>
                  <a:gd name="csY4" fmla="*/ 0 h 87464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6221895" h="874643">
                    <a:moveTo>
                      <a:pt x="258417" y="0"/>
                    </a:moveTo>
                    <a:lnTo>
                      <a:pt x="6221895" y="49695"/>
                    </a:lnTo>
                    <a:lnTo>
                      <a:pt x="6142382" y="874643"/>
                    </a:lnTo>
                    <a:lnTo>
                      <a:pt x="0" y="815008"/>
                    </a:lnTo>
                    <a:lnTo>
                      <a:pt x="258417" y="0"/>
                    </a:lnTo>
                    <a:close/>
                  </a:path>
                </a:pathLst>
              </a:custGeom>
              <a:solidFill>
                <a:srgbClr val="DCFFD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0299E77-A519-3600-35BA-EE32E3CEFD52}"/>
                  </a:ext>
                </a:extLst>
              </p:cNvPr>
              <p:cNvSpPr txBox="1"/>
              <p:nvPr/>
            </p:nvSpPr>
            <p:spPr>
              <a:xfrm>
                <a:off x="422323" y="952637"/>
                <a:ext cx="60356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knowledge   =    justified      true    belief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1963E1A-A611-680F-D5DC-C91F6E42D339}"/>
                </a:ext>
              </a:extLst>
            </p:cNvPr>
            <p:cNvSpPr txBox="1"/>
            <p:nvPr/>
          </p:nvSpPr>
          <p:spPr>
            <a:xfrm>
              <a:off x="421410" y="1403737"/>
              <a:ext cx="16598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of contingent propositions</a:t>
              </a:r>
            </a:p>
          </p:txBody>
        </p:sp>
      </p:grpSp>
      <p:sp>
        <p:nvSpPr>
          <p:cNvPr id="17" name="Freeform 16">
            <a:extLst>
              <a:ext uri="{FF2B5EF4-FFF2-40B4-BE49-F238E27FC236}">
                <a16:creationId xmlns:a16="http://schemas.microsoft.com/office/drawing/2014/main" id="{BE9182B2-C919-C095-22F5-A9BDB3FC0997}"/>
              </a:ext>
            </a:extLst>
          </p:cNvPr>
          <p:cNvSpPr/>
          <p:nvPr/>
        </p:nvSpPr>
        <p:spPr>
          <a:xfrm>
            <a:off x="447240" y="148798"/>
            <a:ext cx="6559848" cy="731520"/>
          </a:xfrm>
          <a:custGeom>
            <a:avLst/>
            <a:gdLst>
              <a:gd name="csX0" fmla="*/ 132080 w 7843520"/>
              <a:gd name="csY0" fmla="*/ 0 h 731520"/>
              <a:gd name="csX1" fmla="*/ 7762240 w 7843520"/>
              <a:gd name="csY1" fmla="*/ 213360 h 731520"/>
              <a:gd name="csX2" fmla="*/ 7843520 w 7843520"/>
              <a:gd name="csY2" fmla="*/ 548640 h 731520"/>
              <a:gd name="csX3" fmla="*/ 0 w 7843520"/>
              <a:gd name="csY3" fmla="*/ 731520 h 731520"/>
              <a:gd name="csX4" fmla="*/ 132080 w 7843520"/>
              <a:gd name="csY4" fmla="*/ 0 h 73152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7843520" h="731520">
                <a:moveTo>
                  <a:pt x="132080" y="0"/>
                </a:moveTo>
                <a:lnTo>
                  <a:pt x="7762240" y="213360"/>
                </a:lnTo>
                <a:lnTo>
                  <a:pt x="7843520" y="548640"/>
                </a:lnTo>
                <a:lnTo>
                  <a:pt x="0" y="731520"/>
                </a:lnTo>
                <a:lnTo>
                  <a:pt x="132080" y="0"/>
                </a:lnTo>
                <a:close/>
              </a:path>
            </a:pathLst>
          </a:custGeom>
          <a:solidFill>
            <a:srgbClr val="DCEB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D613ED-D5D1-7361-118D-44CE42702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979" y="125893"/>
            <a:ext cx="6847904" cy="523221"/>
          </a:xfrm>
        </p:spPr>
        <p:txBody>
          <a:bodyPr>
            <a:normAutofit fontScale="90000"/>
          </a:bodyPr>
          <a:lstStyle/>
          <a:p>
            <a:r>
              <a:rPr lang="en-US" dirty="0"/>
              <a:t>Gettier problems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5BA853-B37F-70B1-0D35-BFE58FCBE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9907E-6957-FD44-8CEE-A073B4D9F8DA}" type="slidenum">
              <a:rPr lang="en-US" smtClean="0"/>
              <a:t>13</a:t>
            </a:fld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1B51CDD-AEC6-F18E-761B-DD6590FCC6FA}"/>
              </a:ext>
            </a:extLst>
          </p:cNvPr>
          <p:cNvGrpSpPr/>
          <p:nvPr/>
        </p:nvGrpSpPr>
        <p:grpSpPr>
          <a:xfrm>
            <a:off x="6670731" y="319087"/>
            <a:ext cx="2306809" cy="2492991"/>
            <a:chOff x="6670731" y="319087"/>
            <a:chExt cx="2306809" cy="249299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BF52B90-1CAB-7B32-612A-EEF92377E450}"/>
                </a:ext>
              </a:extLst>
            </p:cNvPr>
            <p:cNvSpPr txBox="1"/>
            <p:nvPr/>
          </p:nvSpPr>
          <p:spPr>
            <a:xfrm>
              <a:off x="6670731" y="1888748"/>
              <a:ext cx="230680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Opacity of truth evaded by omniscient narrator subterfuge.</a:t>
              </a:r>
            </a:p>
          </p:txBody>
        </p:sp>
        <p:pic>
          <p:nvPicPr>
            <p:cNvPr id="9" name="Picture 8" descr="A person in a suit and tie speaking into a microphone&#10;&#10;AI-generated content may be incorrect.">
              <a:extLst>
                <a:ext uri="{FF2B5EF4-FFF2-40B4-BE49-F238E27FC236}">
                  <a16:creationId xmlns:a16="http://schemas.microsoft.com/office/drawing/2014/main" id="{4A14ED34-7B25-0B5C-F218-886D95387F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17387" y="319087"/>
              <a:ext cx="1474918" cy="1569661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EB048FC-F37E-D28A-9005-4EE9018AC372}"/>
              </a:ext>
            </a:extLst>
          </p:cNvPr>
          <p:cNvGrpSpPr/>
          <p:nvPr/>
        </p:nvGrpSpPr>
        <p:grpSpPr>
          <a:xfrm>
            <a:off x="2450718" y="1053548"/>
            <a:ext cx="1659834" cy="1129452"/>
            <a:chOff x="2450718" y="1053548"/>
            <a:chExt cx="1659834" cy="1129452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63E9C0B5-AC5C-54FB-A135-317F9F5C806E}"/>
                </a:ext>
              </a:extLst>
            </p:cNvPr>
            <p:cNvSpPr/>
            <p:nvPr/>
          </p:nvSpPr>
          <p:spPr>
            <a:xfrm>
              <a:off x="2604052" y="1053548"/>
              <a:ext cx="1302026" cy="1113182"/>
            </a:xfrm>
            <a:custGeom>
              <a:avLst/>
              <a:gdLst>
                <a:gd name="csX0" fmla="*/ 496957 w 1302026"/>
                <a:gd name="csY0" fmla="*/ 49695 h 1113182"/>
                <a:gd name="csX1" fmla="*/ 0 w 1302026"/>
                <a:gd name="csY1" fmla="*/ 1013791 h 1113182"/>
                <a:gd name="csX2" fmla="*/ 1302026 w 1302026"/>
                <a:gd name="csY2" fmla="*/ 1113182 h 1113182"/>
                <a:gd name="csX3" fmla="*/ 1133061 w 1302026"/>
                <a:gd name="csY3" fmla="*/ 0 h 1113182"/>
                <a:gd name="csX4" fmla="*/ 496957 w 1302026"/>
                <a:gd name="csY4" fmla="*/ 49695 h 111318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302026" h="1113182">
                  <a:moveTo>
                    <a:pt x="496957" y="49695"/>
                  </a:moveTo>
                  <a:lnTo>
                    <a:pt x="0" y="1013791"/>
                  </a:lnTo>
                  <a:lnTo>
                    <a:pt x="1302026" y="1113182"/>
                  </a:lnTo>
                  <a:lnTo>
                    <a:pt x="1133061" y="0"/>
                  </a:lnTo>
                  <a:lnTo>
                    <a:pt x="496957" y="49695"/>
                  </a:lnTo>
                  <a:close/>
                </a:path>
              </a:pathLst>
            </a:custGeom>
            <a:solidFill>
              <a:srgbClr val="FF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1C8D26A-022C-5E4F-DA23-6B1E7FB88A72}"/>
                </a:ext>
              </a:extLst>
            </p:cNvPr>
            <p:cNvSpPr txBox="1"/>
            <p:nvPr/>
          </p:nvSpPr>
          <p:spPr>
            <a:xfrm>
              <a:off x="2450718" y="1536669"/>
              <a:ext cx="16598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provided by empiricism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CDF8EE5-F0A3-581C-BEA5-42FAEB32C9A2}"/>
              </a:ext>
            </a:extLst>
          </p:cNvPr>
          <p:cNvGrpSpPr/>
          <p:nvPr/>
        </p:nvGrpSpPr>
        <p:grpSpPr>
          <a:xfrm>
            <a:off x="4006506" y="1101176"/>
            <a:ext cx="1938130" cy="1575010"/>
            <a:chOff x="4006506" y="1101176"/>
            <a:chExt cx="1938130" cy="1575010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B9B54635-C095-1ACC-69E5-AC611D488F3E}"/>
                </a:ext>
              </a:extLst>
            </p:cNvPr>
            <p:cNvSpPr/>
            <p:nvPr/>
          </p:nvSpPr>
          <p:spPr>
            <a:xfrm flipH="1">
              <a:off x="4220851" y="1101176"/>
              <a:ext cx="1639176" cy="1575010"/>
            </a:xfrm>
            <a:custGeom>
              <a:avLst/>
              <a:gdLst>
                <a:gd name="csX0" fmla="*/ 496957 w 1302026"/>
                <a:gd name="csY0" fmla="*/ 49695 h 1113182"/>
                <a:gd name="csX1" fmla="*/ 0 w 1302026"/>
                <a:gd name="csY1" fmla="*/ 1013791 h 1113182"/>
                <a:gd name="csX2" fmla="*/ 1302026 w 1302026"/>
                <a:gd name="csY2" fmla="*/ 1113182 h 1113182"/>
                <a:gd name="csX3" fmla="*/ 1133061 w 1302026"/>
                <a:gd name="csY3" fmla="*/ 0 h 1113182"/>
                <a:gd name="csX4" fmla="*/ 496957 w 1302026"/>
                <a:gd name="csY4" fmla="*/ 49695 h 111318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302026" h="1113182">
                  <a:moveTo>
                    <a:pt x="496957" y="49695"/>
                  </a:moveTo>
                  <a:lnTo>
                    <a:pt x="0" y="1013791"/>
                  </a:lnTo>
                  <a:lnTo>
                    <a:pt x="1302026" y="1113182"/>
                  </a:lnTo>
                  <a:lnTo>
                    <a:pt x="1133061" y="0"/>
                  </a:lnTo>
                  <a:lnTo>
                    <a:pt x="496957" y="49695"/>
                  </a:lnTo>
                  <a:close/>
                </a:path>
              </a:pathLst>
            </a:custGeom>
            <a:solidFill>
              <a:srgbClr val="FF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F37A644-1ABC-56F0-B2B5-7C1D3FAD6E3E}"/>
                </a:ext>
              </a:extLst>
            </p:cNvPr>
            <p:cNvSpPr txBox="1"/>
            <p:nvPr/>
          </p:nvSpPr>
          <p:spPr>
            <a:xfrm>
              <a:off x="4006506" y="1475857"/>
              <a:ext cx="19381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unattainable independently of inductive justification</a:t>
              </a:r>
            </a:p>
          </p:txBody>
        </p:sp>
      </p:grpSp>
      <p:pic>
        <p:nvPicPr>
          <p:cNvPr id="31" name="Graphic 30">
            <a:extLst>
              <a:ext uri="{FF2B5EF4-FFF2-40B4-BE49-F238E27FC236}">
                <a16:creationId xmlns:a16="http://schemas.microsoft.com/office/drawing/2014/main" id="{7B97316A-B8D1-E827-D72E-C60564E0472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10221" y="924665"/>
            <a:ext cx="727703" cy="72770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A9C3E85-8B62-2867-01E6-6D831F023C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9382" y="2977616"/>
            <a:ext cx="4441289" cy="3378735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5BC871C4-C9C6-0D9C-3542-CCE85AABF38F}"/>
              </a:ext>
            </a:extLst>
          </p:cNvPr>
          <p:cNvGrpSpPr/>
          <p:nvPr/>
        </p:nvGrpSpPr>
        <p:grpSpPr>
          <a:xfrm>
            <a:off x="1514743" y="2961346"/>
            <a:ext cx="4492520" cy="3275298"/>
            <a:chOff x="1514743" y="2961346"/>
            <a:chExt cx="4492520" cy="3275298"/>
          </a:xfrm>
        </p:grpSpPr>
        <p:pic>
          <p:nvPicPr>
            <p:cNvPr id="8" name="Picture 7" descr="A person in a suit and tie speaking into a microphone&#10;&#10;AI-generated content may be incorrect.">
              <a:extLst>
                <a:ext uri="{FF2B5EF4-FFF2-40B4-BE49-F238E27FC236}">
                  <a16:creationId xmlns:a16="http://schemas.microsoft.com/office/drawing/2014/main" id="{634D3126-6475-B090-B675-6CA7BFF55F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14743" y="4666983"/>
              <a:ext cx="1474918" cy="1569661"/>
            </a:xfrm>
            <a:prstGeom prst="rect">
              <a:avLst/>
            </a:prstGeom>
          </p:spPr>
        </p:pic>
        <p:sp>
          <p:nvSpPr>
            <p:cNvPr id="34" name="Oval Callout 33">
              <a:extLst>
                <a:ext uri="{FF2B5EF4-FFF2-40B4-BE49-F238E27FC236}">
                  <a16:creationId xmlns:a16="http://schemas.microsoft.com/office/drawing/2014/main" id="{A79C0D2D-A2FE-F6C3-701F-B32116342C45}"/>
                </a:ext>
              </a:extLst>
            </p:cNvPr>
            <p:cNvSpPr/>
            <p:nvPr/>
          </p:nvSpPr>
          <p:spPr>
            <a:xfrm>
              <a:off x="2326511" y="2961346"/>
              <a:ext cx="3680752" cy="1812138"/>
            </a:xfrm>
            <a:prstGeom prst="wedgeEllipseCallout">
              <a:avLst>
                <a:gd name="adj1" fmla="val -43531"/>
                <a:gd name="adj2" fmla="val 75438"/>
              </a:avLst>
            </a:prstGeom>
            <a:solidFill>
              <a:srgbClr val="A6E1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7C14922-7000-54D7-2699-5539E1201DE4}"/>
                </a:ext>
              </a:extLst>
            </p:cNvPr>
            <p:cNvSpPr txBox="1"/>
            <p:nvPr/>
          </p:nvSpPr>
          <p:spPr>
            <a:xfrm>
              <a:off x="2803791" y="3257131"/>
              <a:ext cx="276244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By chance, it just happens to be 12 noon at this moment.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6530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0D9C71-A570-8C9C-65E3-5CAF41E69F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49EE909F-68E7-BF5C-B010-3E6C05B0D746}"/>
              </a:ext>
            </a:extLst>
          </p:cNvPr>
          <p:cNvGrpSpPr/>
          <p:nvPr/>
        </p:nvGrpSpPr>
        <p:grpSpPr>
          <a:xfrm>
            <a:off x="379262" y="2137704"/>
            <a:ext cx="7682948" cy="1778286"/>
            <a:chOff x="379262" y="2137704"/>
            <a:chExt cx="7682948" cy="177828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5C2DFC2-7429-3173-40A5-D87171773BFD}"/>
                </a:ext>
              </a:extLst>
            </p:cNvPr>
            <p:cNvSpPr txBox="1"/>
            <p:nvPr/>
          </p:nvSpPr>
          <p:spPr>
            <a:xfrm>
              <a:off x="991128" y="2180061"/>
              <a:ext cx="17393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Knowledge as justified belief</a:t>
              </a: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F6B29671-07BB-E054-3384-058B05A2E750}"/>
                </a:ext>
              </a:extLst>
            </p:cNvPr>
            <p:cNvGrpSpPr/>
            <p:nvPr/>
          </p:nvGrpSpPr>
          <p:grpSpPr>
            <a:xfrm>
              <a:off x="379262" y="2946450"/>
              <a:ext cx="7682948" cy="969540"/>
              <a:chOff x="379262" y="2946450"/>
              <a:chExt cx="7682948" cy="969540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A500561A-A772-1E55-F308-FB4CC4352C24}"/>
                  </a:ext>
                </a:extLst>
              </p:cNvPr>
              <p:cNvSpPr/>
              <p:nvPr/>
            </p:nvSpPr>
            <p:spPr>
              <a:xfrm>
                <a:off x="379262" y="3031408"/>
                <a:ext cx="7682948" cy="884582"/>
              </a:xfrm>
              <a:custGeom>
                <a:avLst/>
                <a:gdLst>
                  <a:gd name="csX0" fmla="*/ 19879 w 7682948"/>
                  <a:gd name="csY0" fmla="*/ 0 h 884582"/>
                  <a:gd name="csX1" fmla="*/ 19879 w 7682948"/>
                  <a:gd name="csY1" fmla="*/ 0 h 884582"/>
                  <a:gd name="csX2" fmla="*/ 7682948 w 7682948"/>
                  <a:gd name="csY2" fmla="*/ 89452 h 884582"/>
                  <a:gd name="csX3" fmla="*/ 7663070 w 7682948"/>
                  <a:gd name="csY3" fmla="*/ 884582 h 884582"/>
                  <a:gd name="csX4" fmla="*/ 0 w 7682948"/>
                  <a:gd name="csY4" fmla="*/ 824947 h 884582"/>
                  <a:gd name="csX5" fmla="*/ 19879 w 7682948"/>
                  <a:gd name="csY5" fmla="*/ 0 h 88458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</a:cxnLst>
                <a:rect l="l" t="t" r="r" b="b"/>
                <a:pathLst>
                  <a:path w="7682948" h="884582">
                    <a:moveTo>
                      <a:pt x="19879" y="0"/>
                    </a:moveTo>
                    <a:lnTo>
                      <a:pt x="19879" y="0"/>
                    </a:lnTo>
                    <a:lnTo>
                      <a:pt x="7682948" y="89452"/>
                    </a:lnTo>
                    <a:lnTo>
                      <a:pt x="7663070" y="884582"/>
                    </a:lnTo>
                    <a:lnTo>
                      <a:pt x="0" y="824947"/>
                    </a:lnTo>
                    <a:lnTo>
                      <a:pt x="19879" y="0"/>
                    </a:lnTo>
                    <a:close/>
                  </a:path>
                </a:pathLst>
              </a:custGeom>
              <a:solidFill>
                <a:srgbClr val="DCFFD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B702CB4-0F7F-72B6-7D70-7203ED71434B}"/>
                  </a:ext>
                </a:extLst>
              </p:cNvPr>
              <p:cNvSpPr txBox="1"/>
              <p:nvPr/>
            </p:nvSpPr>
            <p:spPr>
              <a:xfrm>
                <a:off x="381653" y="2946450"/>
                <a:ext cx="1739348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Belief is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inductively well supported and…</a:t>
                </a:r>
              </a:p>
            </p:txBody>
          </p:sp>
        </p:grpSp>
        <p:sp>
          <p:nvSpPr>
            <p:cNvPr id="47" name="Down Arrow 46">
              <a:extLst>
                <a:ext uri="{FF2B5EF4-FFF2-40B4-BE49-F238E27FC236}">
                  <a16:creationId xmlns:a16="http://schemas.microsoft.com/office/drawing/2014/main" id="{5C5EDB65-B55B-BFC2-8E70-DDB74A543D2A}"/>
                </a:ext>
              </a:extLst>
            </p:cNvPr>
            <p:cNvSpPr/>
            <p:nvPr/>
          </p:nvSpPr>
          <p:spPr>
            <a:xfrm>
              <a:off x="530407" y="2137704"/>
              <a:ext cx="376112" cy="730850"/>
            </a:xfrm>
            <a:prstGeom prst="down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4515218-BB07-F520-1BE1-EAB60273D395}"/>
              </a:ext>
            </a:extLst>
          </p:cNvPr>
          <p:cNvGrpSpPr/>
          <p:nvPr/>
        </p:nvGrpSpPr>
        <p:grpSpPr>
          <a:xfrm>
            <a:off x="379262" y="991174"/>
            <a:ext cx="6221895" cy="1035875"/>
            <a:chOff x="357809" y="952637"/>
            <a:chExt cx="6221895" cy="1035875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EC5B3295-45F0-D973-1511-72F9E9720C84}"/>
                </a:ext>
              </a:extLst>
            </p:cNvPr>
            <p:cNvGrpSpPr/>
            <p:nvPr/>
          </p:nvGrpSpPr>
          <p:grpSpPr>
            <a:xfrm>
              <a:off x="357809" y="952637"/>
              <a:ext cx="6221895" cy="896041"/>
              <a:chOff x="357809" y="952637"/>
              <a:chExt cx="6221895" cy="896041"/>
            </a:xfrm>
          </p:grpSpPr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8868CB1D-8E20-9B4C-5EC4-340852F6F962}"/>
                  </a:ext>
                </a:extLst>
              </p:cNvPr>
              <p:cNvSpPr/>
              <p:nvPr/>
            </p:nvSpPr>
            <p:spPr>
              <a:xfrm>
                <a:off x="357809" y="974035"/>
                <a:ext cx="6221895" cy="874643"/>
              </a:xfrm>
              <a:custGeom>
                <a:avLst/>
                <a:gdLst>
                  <a:gd name="csX0" fmla="*/ 258417 w 6221895"/>
                  <a:gd name="csY0" fmla="*/ 0 h 874643"/>
                  <a:gd name="csX1" fmla="*/ 6221895 w 6221895"/>
                  <a:gd name="csY1" fmla="*/ 49695 h 874643"/>
                  <a:gd name="csX2" fmla="*/ 6142382 w 6221895"/>
                  <a:gd name="csY2" fmla="*/ 874643 h 874643"/>
                  <a:gd name="csX3" fmla="*/ 0 w 6221895"/>
                  <a:gd name="csY3" fmla="*/ 815008 h 874643"/>
                  <a:gd name="csX4" fmla="*/ 258417 w 6221895"/>
                  <a:gd name="csY4" fmla="*/ 0 h 87464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6221895" h="874643">
                    <a:moveTo>
                      <a:pt x="258417" y="0"/>
                    </a:moveTo>
                    <a:lnTo>
                      <a:pt x="6221895" y="49695"/>
                    </a:lnTo>
                    <a:lnTo>
                      <a:pt x="6142382" y="874643"/>
                    </a:lnTo>
                    <a:lnTo>
                      <a:pt x="0" y="815008"/>
                    </a:lnTo>
                    <a:lnTo>
                      <a:pt x="258417" y="0"/>
                    </a:lnTo>
                    <a:close/>
                  </a:path>
                </a:pathLst>
              </a:custGeom>
              <a:solidFill>
                <a:srgbClr val="DCFFD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E9422CB-0383-D465-E79E-76F076278428}"/>
                  </a:ext>
                </a:extLst>
              </p:cNvPr>
              <p:cNvSpPr txBox="1"/>
              <p:nvPr/>
            </p:nvSpPr>
            <p:spPr>
              <a:xfrm>
                <a:off x="422323" y="952637"/>
                <a:ext cx="60356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knowledge   =    justified      true    belief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4F90033-6241-F247-5CE3-684F2C20597A}"/>
                </a:ext>
              </a:extLst>
            </p:cNvPr>
            <p:cNvSpPr txBox="1"/>
            <p:nvPr/>
          </p:nvSpPr>
          <p:spPr>
            <a:xfrm>
              <a:off x="421410" y="1403737"/>
              <a:ext cx="16598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of contingent propositions</a:t>
              </a:r>
            </a:p>
          </p:txBody>
        </p:sp>
      </p:grpSp>
      <p:sp>
        <p:nvSpPr>
          <p:cNvPr id="17" name="Freeform 16">
            <a:extLst>
              <a:ext uri="{FF2B5EF4-FFF2-40B4-BE49-F238E27FC236}">
                <a16:creationId xmlns:a16="http://schemas.microsoft.com/office/drawing/2014/main" id="{B8978709-422D-35D0-DEAA-A94A1491B90B}"/>
              </a:ext>
            </a:extLst>
          </p:cNvPr>
          <p:cNvSpPr/>
          <p:nvPr/>
        </p:nvSpPr>
        <p:spPr>
          <a:xfrm>
            <a:off x="447240" y="148798"/>
            <a:ext cx="6559848" cy="731520"/>
          </a:xfrm>
          <a:custGeom>
            <a:avLst/>
            <a:gdLst>
              <a:gd name="csX0" fmla="*/ 132080 w 7843520"/>
              <a:gd name="csY0" fmla="*/ 0 h 731520"/>
              <a:gd name="csX1" fmla="*/ 7762240 w 7843520"/>
              <a:gd name="csY1" fmla="*/ 213360 h 731520"/>
              <a:gd name="csX2" fmla="*/ 7843520 w 7843520"/>
              <a:gd name="csY2" fmla="*/ 548640 h 731520"/>
              <a:gd name="csX3" fmla="*/ 0 w 7843520"/>
              <a:gd name="csY3" fmla="*/ 731520 h 731520"/>
              <a:gd name="csX4" fmla="*/ 132080 w 7843520"/>
              <a:gd name="csY4" fmla="*/ 0 h 73152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7843520" h="731520">
                <a:moveTo>
                  <a:pt x="132080" y="0"/>
                </a:moveTo>
                <a:lnTo>
                  <a:pt x="7762240" y="213360"/>
                </a:lnTo>
                <a:lnTo>
                  <a:pt x="7843520" y="548640"/>
                </a:lnTo>
                <a:lnTo>
                  <a:pt x="0" y="731520"/>
                </a:lnTo>
                <a:lnTo>
                  <a:pt x="132080" y="0"/>
                </a:lnTo>
                <a:close/>
              </a:path>
            </a:pathLst>
          </a:custGeom>
          <a:solidFill>
            <a:srgbClr val="DCEB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BB2D5F-B64D-2622-627D-9A767A97F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979" y="125893"/>
            <a:ext cx="6847904" cy="523221"/>
          </a:xfrm>
        </p:spPr>
        <p:txBody>
          <a:bodyPr>
            <a:normAutofit fontScale="90000"/>
          </a:bodyPr>
          <a:lstStyle/>
          <a:p>
            <a:r>
              <a:rPr lang="en-US" dirty="0"/>
              <a:t>Gettier problems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E5C0BD-285A-5ADD-0FFF-EA6967B33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9907E-6957-FD44-8CEE-A073B4D9F8DA}" type="slidenum">
              <a:rPr lang="en-US" smtClean="0"/>
              <a:t>14</a:t>
            </a:fld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8059C68-0E9E-B9AB-314A-F3641C4594C5}"/>
              </a:ext>
            </a:extLst>
          </p:cNvPr>
          <p:cNvGrpSpPr/>
          <p:nvPr/>
        </p:nvGrpSpPr>
        <p:grpSpPr>
          <a:xfrm>
            <a:off x="6670731" y="319087"/>
            <a:ext cx="2306809" cy="2492991"/>
            <a:chOff x="6670731" y="319087"/>
            <a:chExt cx="2306809" cy="249299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13FA758-B729-780E-6490-25B4ACF00B8C}"/>
                </a:ext>
              </a:extLst>
            </p:cNvPr>
            <p:cNvSpPr txBox="1"/>
            <p:nvPr/>
          </p:nvSpPr>
          <p:spPr>
            <a:xfrm>
              <a:off x="6670731" y="1888748"/>
              <a:ext cx="230680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Opacity of truth evaded by omniscient narrator subterfuge.</a:t>
              </a:r>
            </a:p>
          </p:txBody>
        </p:sp>
        <p:pic>
          <p:nvPicPr>
            <p:cNvPr id="9" name="Picture 8" descr="A person in a suit and tie speaking into a microphone&#10;&#10;AI-generated content may be incorrect.">
              <a:extLst>
                <a:ext uri="{FF2B5EF4-FFF2-40B4-BE49-F238E27FC236}">
                  <a16:creationId xmlns:a16="http://schemas.microsoft.com/office/drawing/2014/main" id="{880CB6C5-70E7-8F6A-B66D-C5C0E0E0E5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17387" y="319087"/>
              <a:ext cx="1474918" cy="1569661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4649DF9-E955-A568-1775-3F25D7A90C50}"/>
              </a:ext>
            </a:extLst>
          </p:cNvPr>
          <p:cNvSpPr txBox="1"/>
          <p:nvPr/>
        </p:nvSpPr>
        <p:spPr>
          <a:xfrm>
            <a:off x="2454056" y="2920753"/>
            <a:ext cx="136763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 works as expected.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6353E73-DA10-758C-0481-E14E1B42F0F1}"/>
              </a:ext>
            </a:extLst>
          </p:cNvPr>
          <p:cNvSpPr txBox="1"/>
          <p:nvPr/>
        </p:nvSpPr>
        <p:spPr>
          <a:xfrm>
            <a:off x="6633459" y="3039574"/>
            <a:ext cx="165591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false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since inductive support is fallible.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7E29789-B5DC-BB8C-DA19-4EFF566638F3}"/>
              </a:ext>
            </a:extLst>
          </p:cNvPr>
          <p:cNvSpPr txBox="1"/>
          <p:nvPr/>
        </p:nvSpPr>
        <p:spPr>
          <a:xfrm>
            <a:off x="4110552" y="2890936"/>
            <a:ext cx="208464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 fails to work as expected, but nonetheless true.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B9C08A7-25AF-F742-DBDD-0DBAAD24DCD8}"/>
              </a:ext>
            </a:extLst>
          </p:cNvPr>
          <p:cNvGrpSpPr/>
          <p:nvPr/>
        </p:nvGrpSpPr>
        <p:grpSpPr>
          <a:xfrm>
            <a:off x="188843" y="5454263"/>
            <a:ext cx="8348870" cy="1055867"/>
            <a:chOff x="188843" y="5454263"/>
            <a:chExt cx="8348870" cy="1055867"/>
          </a:xfrm>
        </p:grpSpPr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96EA608B-6455-0187-F20E-D681A46F7084}"/>
                </a:ext>
              </a:extLst>
            </p:cNvPr>
            <p:cNvSpPr/>
            <p:nvPr/>
          </p:nvSpPr>
          <p:spPr>
            <a:xfrm>
              <a:off x="188843" y="5456583"/>
              <a:ext cx="8348870" cy="1053547"/>
            </a:xfrm>
            <a:custGeom>
              <a:avLst/>
              <a:gdLst>
                <a:gd name="csX0" fmla="*/ 248479 w 8348870"/>
                <a:gd name="csY0" fmla="*/ 0 h 1053547"/>
                <a:gd name="csX1" fmla="*/ 248479 w 8348870"/>
                <a:gd name="csY1" fmla="*/ 0 h 1053547"/>
                <a:gd name="csX2" fmla="*/ 8348870 w 8348870"/>
                <a:gd name="csY2" fmla="*/ 79513 h 1053547"/>
                <a:gd name="csX3" fmla="*/ 8328992 w 8348870"/>
                <a:gd name="csY3" fmla="*/ 954156 h 1053547"/>
                <a:gd name="csX4" fmla="*/ 0 w 8348870"/>
                <a:gd name="csY4" fmla="*/ 1053547 h 1053547"/>
                <a:gd name="csX5" fmla="*/ 248479 w 8348870"/>
                <a:gd name="csY5" fmla="*/ 0 h 105354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</a:cxnLst>
              <a:rect l="l" t="t" r="r" b="b"/>
              <a:pathLst>
                <a:path w="8348870" h="1053547">
                  <a:moveTo>
                    <a:pt x="248479" y="0"/>
                  </a:moveTo>
                  <a:lnTo>
                    <a:pt x="248479" y="0"/>
                  </a:lnTo>
                  <a:lnTo>
                    <a:pt x="8348870" y="79513"/>
                  </a:lnTo>
                  <a:lnTo>
                    <a:pt x="8328992" y="954156"/>
                  </a:lnTo>
                  <a:lnTo>
                    <a:pt x="0" y="1053547"/>
                  </a:lnTo>
                  <a:lnTo>
                    <a:pt x="248479" y="0"/>
                  </a:lnTo>
                  <a:close/>
                </a:path>
              </a:pathLst>
            </a:custGeom>
            <a:solidFill>
              <a:srgbClr val="DCFFD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37F21E3-F1D9-5210-BF4B-2C57C0FC3EB1}"/>
                </a:ext>
              </a:extLst>
            </p:cNvPr>
            <p:cNvSpPr txBox="1"/>
            <p:nvPr/>
          </p:nvSpPr>
          <p:spPr>
            <a:xfrm>
              <a:off x="221146" y="5454263"/>
              <a:ext cx="246490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Gettier-like cases are pervasively successes in history of science.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B9F1216-7219-F219-4807-BAAE5B3CCA7B}"/>
              </a:ext>
            </a:extLst>
          </p:cNvPr>
          <p:cNvGrpSpPr/>
          <p:nvPr/>
        </p:nvGrpSpPr>
        <p:grpSpPr>
          <a:xfrm>
            <a:off x="3043656" y="5536657"/>
            <a:ext cx="5766907" cy="923330"/>
            <a:chOff x="3043656" y="5536657"/>
            <a:chExt cx="5766907" cy="92333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9BD8001-E7B3-9CDF-1F1B-3FE7D9447018}"/>
                </a:ext>
              </a:extLst>
            </p:cNvPr>
            <p:cNvSpPr txBox="1"/>
            <p:nvPr/>
          </p:nvSpPr>
          <p:spPr>
            <a:xfrm>
              <a:off x="3043656" y="5536657"/>
              <a:ext cx="268541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Bradley’s stellar aberration</a:t>
              </a:r>
            </a:p>
            <a:p>
              <a:pPr algn="l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Dalton’s atoms</a:t>
              </a:r>
            </a:p>
            <a:p>
              <a:pPr algn="l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Carnot’s thermodynamics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B01B879-1695-0972-3389-5E530C4D6004}"/>
                </a:ext>
              </a:extLst>
            </p:cNvPr>
            <p:cNvSpPr txBox="1"/>
            <p:nvPr/>
          </p:nvSpPr>
          <p:spPr>
            <a:xfrm>
              <a:off x="6086676" y="5536657"/>
              <a:ext cx="272388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Thomson’s electron</a:t>
              </a:r>
            </a:p>
            <a:p>
              <a:pPr algn="l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Einstein’s general relativity</a:t>
              </a:r>
            </a:p>
            <a:p>
              <a:pPr algn="l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Hubble’s law 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F34EBE4-3AE0-E317-520D-D92615F80837}"/>
              </a:ext>
            </a:extLst>
          </p:cNvPr>
          <p:cNvGrpSpPr/>
          <p:nvPr/>
        </p:nvGrpSpPr>
        <p:grpSpPr>
          <a:xfrm>
            <a:off x="2450718" y="1053548"/>
            <a:ext cx="1659834" cy="1129452"/>
            <a:chOff x="2450718" y="1053548"/>
            <a:chExt cx="1659834" cy="1129452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7787FEC3-B565-77CF-1C6A-39FB2B56176E}"/>
                </a:ext>
              </a:extLst>
            </p:cNvPr>
            <p:cNvSpPr/>
            <p:nvPr/>
          </p:nvSpPr>
          <p:spPr>
            <a:xfrm>
              <a:off x="2604052" y="1053548"/>
              <a:ext cx="1302026" cy="1113182"/>
            </a:xfrm>
            <a:custGeom>
              <a:avLst/>
              <a:gdLst>
                <a:gd name="csX0" fmla="*/ 496957 w 1302026"/>
                <a:gd name="csY0" fmla="*/ 49695 h 1113182"/>
                <a:gd name="csX1" fmla="*/ 0 w 1302026"/>
                <a:gd name="csY1" fmla="*/ 1013791 h 1113182"/>
                <a:gd name="csX2" fmla="*/ 1302026 w 1302026"/>
                <a:gd name="csY2" fmla="*/ 1113182 h 1113182"/>
                <a:gd name="csX3" fmla="*/ 1133061 w 1302026"/>
                <a:gd name="csY3" fmla="*/ 0 h 1113182"/>
                <a:gd name="csX4" fmla="*/ 496957 w 1302026"/>
                <a:gd name="csY4" fmla="*/ 49695 h 111318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302026" h="1113182">
                  <a:moveTo>
                    <a:pt x="496957" y="49695"/>
                  </a:moveTo>
                  <a:lnTo>
                    <a:pt x="0" y="1013791"/>
                  </a:lnTo>
                  <a:lnTo>
                    <a:pt x="1302026" y="1113182"/>
                  </a:lnTo>
                  <a:lnTo>
                    <a:pt x="1133061" y="0"/>
                  </a:lnTo>
                  <a:lnTo>
                    <a:pt x="496957" y="49695"/>
                  </a:lnTo>
                  <a:close/>
                </a:path>
              </a:pathLst>
            </a:custGeom>
            <a:solidFill>
              <a:srgbClr val="FF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7DEBDAE-E4AE-35F4-0BE2-DA8AF3E596E8}"/>
                </a:ext>
              </a:extLst>
            </p:cNvPr>
            <p:cNvSpPr txBox="1"/>
            <p:nvPr/>
          </p:nvSpPr>
          <p:spPr>
            <a:xfrm>
              <a:off x="2450718" y="1536669"/>
              <a:ext cx="16598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provided by empiricism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F390AB6-9E26-3C9F-C0FF-E0AC1B42C6E9}"/>
              </a:ext>
            </a:extLst>
          </p:cNvPr>
          <p:cNvGrpSpPr/>
          <p:nvPr/>
        </p:nvGrpSpPr>
        <p:grpSpPr>
          <a:xfrm>
            <a:off x="4006506" y="1101176"/>
            <a:ext cx="1938130" cy="1575010"/>
            <a:chOff x="4006506" y="1101176"/>
            <a:chExt cx="1938130" cy="1575010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ECBD5CEF-C2AE-1D70-60BE-243501C44621}"/>
                </a:ext>
              </a:extLst>
            </p:cNvPr>
            <p:cNvSpPr/>
            <p:nvPr/>
          </p:nvSpPr>
          <p:spPr>
            <a:xfrm flipH="1">
              <a:off x="4220851" y="1101176"/>
              <a:ext cx="1639176" cy="1575010"/>
            </a:xfrm>
            <a:custGeom>
              <a:avLst/>
              <a:gdLst>
                <a:gd name="csX0" fmla="*/ 496957 w 1302026"/>
                <a:gd name="csY0" fmla="*/ 49695 h 1113182"/>
                <a:gd name="csX1" fmla="*/ 0 w 1302026"/>
                <a:gd name="csY1" fmla="*/ 1013791 h 1113182"/>
                <a:gd name="csX2" fmla="*/ 1302026 w 1302026"/>
                <a:gd name="csY2" fmla="*/ 1113182 h 1113182"/>
                <a:gd name="csX3" fmla="*/ 1133061 w 1302026"/>
                <a:gd name="csY3" fmla="*/ 0 h 1113182"/>
                <a:gd name="csX4" fmla="*/ 496957 w 1302026"/>
                <a:gd name="csY4" fmla="*/ 49695 h 111318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302026" h="1113182">
                  <a:moveTo>
                    <a:pt x="496957" y="49695"/>
                  </a:moveTo>
                  <a:lnTo>
                    <a:pt x="0" y="1013791"/>
                  </a:lnTo>
                  <a:lnTo>
                    <a:pt x="1302026" y="1113182"/>
                  </a:lnTo>
                  <a:lnTo>
                    <a:pt x="1133061" y="0"/>
                  </a:lnTo>
                  <a:lnTo>
                    <a:pt x="496957" y="49695"/>
                  </a:lnTo>
                  <a:close/>
                </a:path>
              </a:pathLst>
            </a:custGeom>
            <a:solidFill>
              <a:srgbClr val="FF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0418D05-6A74-866E-BA6F-0C9E2E8FC8F8}"/>
                </a:ext>
              </a:extLst>
            </p:cNvPr>
            <p:cNvSpPr txBox="1"/>
            <p:nvPr/>
          </p:nvSpPr>
          <p:spPr>
            <a:xfrm>
              <a:off x="4006506" y="1475857"/>
              <a:ext cx="19381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unattainable independently of inductive justification</a:t>
              </a:r>
            </a:p>
          </p:txBody>
        </p:sp>
      </p:grpSp>
      <p:pic>
        <p:nvPicPr>
          <p:cNvPr id="31" name="Graphic 30">
            <a:extLst>
              <a:ext uri="{FF2B5EF4-FFF2-40B4-BE49-F238E27FC236}">
                <a16:creationId xmlns:a16="http://schemas.microsoft.com/office/drawing/2014/main" id="{EDBB5BF3-B14E-1CA6-950E-40D5DB66A9F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10221" y="924665"/>
            <a:ext cx="727703" cy="727703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2CA0E1E8-22B7-7ABE-8C9D-241DF9A9238D}"/>
              </a:ext>
            </a:extLst>
          </p:cNvPr>
          <p:cNvGrpSpPr/>
          <p:nvPr/>
        </p:nvGrpSpPr>
        <p:grpSpPr>
          <a:xfrm>
            <a:off x="2554357" y="3349487"/>
            <a:ext cx="1043608" cy="1490870"/>
            <a:chOff x="2554357" y="3349487"/>
            <a:chExt cx="1043608" cy="1490870"/>
          </a:xfrm>
        </p:grpSpPr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479E6848-6F0F-873F-A201-347A1083E8FB}"/>
                </a:ext>
              </a:extLst>
            </p:cNvPr>
            <p:cNvSpPr/>
            <p:nvPr/>
          </p:nvSpPr>
          <p:spPr>
            <a:xfrm>
              <a:off x="2554357" y="3349487"/>
              <a:ext cx="1043608" cy="1490870"/>
            </a:xfrm>
            <a:custGeom>
              <a:avLst/>
              <a:gdLst>
                <a:gd name="csX0" fmla="*/ 506895 w 1043608"/>
                <a:gd name="csY0" fmla="*/ 0 h 1490870"/>
                <a:gd name="csX1" fmla="*/ 0 w 1043608"/>
                <a:gd name="csY1" fmla="*/ 1490870 h 1490870"/>
                <a:gd name="csX2" fmla="*/ 1043608 w 1043608"/>
                <a:gd name="csY2" fmla="*/ 1490870 h 1490870"/>
                <a:gd name="csX3" fmla="*/ 506895 w 1043608"/>
                <a:gd name="csY3" fmla="*/ 0 h 149087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1043608" h="1490870">
                  <a:moveTo>
                    <a:pt x="506895" y="0"/>
                  </a:moveTo>
                  <a:lnTo>
                    <a:pt x="0" y="1490870"/>
                  </a:lnTo>
                  <a:lnTo>
                    <a:pt x="1043608" y="1490870"/>
                  </a:lnTo>
                  <a:lnTo>
                    <a:pt x="506895" y="0"/>
                  </a:lnTo>
                  <a:close/>
                </a:path>
              </a:pathLst>
            </a:custGeom>
            <a:solidFill>
              <a:srgbClr val="FF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8E1E0F8-CF67-DF3A-5CAC-3F2B39B4F75A}"/>
                </a:ext>
              </a:extLst>
            </p:cNvPr>
            <p:cNvSpPr txBox="1"/>
            <p:nvPr/>
          </p:nvSpPr>
          <p:spPr>
            <a:xfrm>
              <a:off x="2710899" y="4332236"/>
              <a:ext cx="7312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Best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188A23B-7931-1024-B7EC-4726BF7BCFA0}"/>
              </a:ext>
            </a:extLst>
          </p:cNvPr>
          <p:cNvGrpSpPr/>
          <p:nvPr/>
        </p:nvGrpSpPr>
        <p:grpSpPr>
          <a:xfrm>
            <a:off x="6877879" y="3379305"/>
            <a:ext cx="1043608" cy="1549041"/>
            <a:chOff x="6877879" y="3379305"/>
            <a:chExt cx="1043608" cy="1549041"/>
          </a:xfrm>
        </p:grpSpPr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B5B78439-5F52-5BDA-65B1-C79665AABDB2}"/>
                </a:ext>
              </a:extLst>
            </p:cNvPr>
            <p:cNvSpPr/>
            <p:nvPr/>
          </p:nvSpPr>
          <p:spPr>
            <a:xfrm>
              <a:off x="6877879" y="3379305"/>
              <a:ext cx="1043608" cy="1490870"/>
            </a:xfrm>
            <a:custGeom>
              <a:avLst/>
              <a:gdLst>
                <a:gd name="csX0" fmla="*/ 506895 w 1043608"/>
                <a:gd name="csY0" fmla="*/ 0 h 1490870"/>
                <a:gd name="csX1" fmla="*/ 0 w 1043608"/>
                <a:gd name="csY1" fmla="*/ 1490870 h 1490870"/>
                <a:gd name="csX2" fmla="*/ 1043608 w 1043608"/>
                <a:gd name="csY2" fmla="*/ 1490870 h 1490870"/>
                <a:gd name="csX3" fmla="*/ 506895 w 1043608"/>
                <a:gd name="csY3" fmla="*/ 0 h 149087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1043608" h="1490870">
                  <a:moveTo>
                    <a:pt x="506895" y="0"/>
                  </a:moveTo>
                  <a:lnTo>
                    <a:pt x="0" y="1490870"/>
                  </a:lnTo>
                  <a:lnTo>
                    <a:pt x="1043608" y="1490870"/>
                  </a:lnTo>
                  <a:lnTo>
                    <a:pt x="506895" y="0"/>
                  </a:lnTo>
                  <a:close/>
                </a:path>
              </a:pathLst>
            </a:custGeom>
            <a:solidFill>
              <a:srgbClr val="FF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4496B20-55B5-0E25-60EF-E55F22A6D622}"/>
                </a:ext>
              </a:extLst>
            </p:cNvPr>
            <p:cNvSpPr txBox="1"/>
            <p:nvPr/>
          </p:nvSpPr>
          <p:spPr>
            <a:xfrm>
              <a:off x="6912282" y="4466681"/>
              <a:ext cx="9118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Worst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3D63CA2-B44C-A92D-A729-F88696507ECF}"/>
              </a:ext>
            </a:extLst>
          </p:cNvPr>
          <p:cNvGrpSpPr/>
          <p:nvPr/>
        </p:nvGrpSpPr>
        <p:grpSpPr>
          <a:xfrm>
            <a:off x="4172568" y="3359426"/>
            <a:ext cx="2130711" cy="1786962"/>
            <a:chOff x="4172568" y="3359426"/>
            <a:chExt cx="2130711" cy="1786962"/>
          </a:xfrm>
        </p:grpSpPr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BF0ED700-B528-BA26-C22A-813865FFCB50}"/>
                </a:ext>
              </a:extLst>
            </p:cNvPr>
            <p:cNvSpPr/>
            <p:nvPr/>
          </p:nvSpPr>
          <p:spPr>
            <a:xfrm>
              <a:off x="4601818" y="3359426"/>
              <a:ext cx="1043608" cy="1490870"/>
            </a:xfrm>
            <a:custGeom>
              <a:avLst/>
              <a:gdLst>
                <a:gd name="csX0" fmla="*/ 506895 w 1043608"/>
                <a:gd name="csY0" fmla="*/ 0 h 1490870"/>
                <a:gd name="csX1" fmla="*/ 0 w 1043608"/>
                <a:gd name="csY1" fmla="*/ 1490870 h 1490870"/>
                <a:gd name="csX2" fmla="*/ 1043608 w 1043608"/>
                <a:gd name="csY2" fmla="*/ 1490870 h 1490870"/>
                <a:gd name="csX3" fmla="*/ 506895 w 1043608"/>
                <a:gd name="csY3" fmla="*/ 0 h 149087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1043608" h="1490870">
                  <a:moveTo>
                    <a:pt x="506895" y="0"/>
                  </a:moveTo>
                  <a:lnTo>
                    <a:pt x="0" y="1490870"/>
                  </a:lnTo>
                  <a:lnTo>
                    <a:pt x="1043608" y="1490870"/>
                  </a:lnTo>
                  <a:lnTo>
                    <a:pt x="506895" y="0"/>
                  </a:lnTo>
                  <a:close/>
                </a:path>
              </a:pathLst>
            </a:custGeom>
            <a:solidFill>
              <a:srgbClr val="FF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644A1F3-7756-839E-2AA7-F8ADF19E5868}"/>
                </a:ext>
              </a:extLst>
            </p:cNvPr>
            <p:cNvSpPr txBox="1"/>
            <p:nvPr/>
          </p:nvSpPr>
          <p:spPr>
            <a:xfrm>
              <a:off x="4172568" y="4376947"/>
              <a:ext cx="213071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Saved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from worst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 Gettier case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0482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7F831-F969-991F-1C1D-80325A828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6"/>
            <a:ext cx="8325779" cy="649635"/>
          </a:xfrm>
        </p:spPr>
        <p:txBody>
          <a:bodyPr>
            <a:normAutofit/>
          </a:bodyPr>
          <a:lstStyle/>
          <a:p>
            <a:r>
              <a:rPr lang="en-US" sz="3200" dirty="0"/>
              <a:t>Hubble discovers Hubble’s Law in 1929 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7F8EE3-8490-7CAA-8B40-555D1A079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9907E-6957-FD44-8CEE-A073B4D9F8DA}" type="slidenum">
              <a:rPr lang="en-US" smtClean="0"/>
              <a:t>15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3F13976-BC8B-5A93-0856-84EF39676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719" y="1117600"/>
            <a:ext cx="3707912" cy="260556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C54BB768-7918-B24D-8D64-5B61476A13BE}"/>
              </a:ext>
            </a:extLst>
          </p:cNvPr>
          <p:cNvGrpSpPr/>
          <p:nvPr/>
        </p:nvGrpSpPr>
        <p:grpSpPr>
          <a:xfrm>
            <a:off x="793752" y="1183656"/>
            <a:ext cx="7721598" cy="3927606"/>
            <a:chOff x="793752" y="1183656"/>
            <a:chExt cx="7721598" cy="3927606"/>
          </a:xfrm>
        </p:grpSpPr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6FFF7714-FA1A-1F35-F176-89E142611F6D}"/>
                </a:ext>
              </a:extLst>
            </p:cNvPr>
            <p:cNvSpPr/>
            <p:nvPr/>
          </p:nvSpPr>
          <p:spPr>
            <a:xfrm>
              <a:off x="914400" y="3974123"/>
              <a:ext cx="7315200" cy="1137139"/>
            </a:xfrm>
            <a:custGeom>
              <a:avLst/>
              <a:gdLst>
                <a:gd name="csX0" fmla="*/ 11723 w 7315200"/>
                <a:gd name="csY0" fmla="*/ 0 h 1137139"/>
                <a:gd name="csX1" fmla="*/ 7315200 w 7315200"/>
                <a:gd name="csY1" fmla="*/ 35169 h 1137139"/>
                <a:gd name="csX2" fmla="*/ 7221415 w 7315200"/>
                <a:gd name="csY2" fmla="*/ 1137139 h 1137139"/>
                <a:gd name="csX3" fmla="*/ 0 w 7315200"/>
                <a:gd name="csY3" fmla="*/ 1043354 h 1137139"/>
                <a:gd name="csX4" fmla="*/ 11723 w 7315200"/>
                <a:gd name="csY4" fmla="*/ 0 h 113713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7315200" h="1137139">
                  <a:moveTo>
                    <a:pt x="11723" y="0"/>
                  </a:moveTo>
                  <a:lnTo>
                    <a:pt x="7315200" y="35169"/>
                  </a:lnTo>
                  <a:lnTo>
                    <a:pt x="7221415" y="1137139"/>
                  </a:lnTo>
                  <a:lnTo>
                    <a:pt x="0" y="1043354"/>
                  </a:lnTo>
                  <a:lnTo>
                    <a:pt x="11723" y="0"/>
                  </a:lnTo>
                  <a:close/>
                </a:path>
              </a:pathLst>
            </a:custGeom>
            <a:solidFill>
              <a:srgbClr val="DCEB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30622F1-7237-C3DC-0F19-34E00ECF4B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3752" y="1183656"/>
              <a:ext cx="2438400" cy="24384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31DDBD5-7197-0FF9-E312-EFE766606800}"/>
                </a:ext>
              </a:extLst>
            </p:cNvPr>
            <p:cNvSpPr txBox="1"/>
            <p:nvPr/>
          </p:nvSpPr>
          <p:spPr>
            <a:xfrm>
              <a:off x="793752" y="3950676"/>
              <a:ext cx="214845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velocity of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recesssion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735ABE9-8ECA-78EA-D167-FB702BC0A0DD}"/>
                </a:ext>
              </a:extLst>
            </p:cNvPr>
            <p:cNvSpPr txBox="1"/>
            <p:nvPr/>
          </p:nvSpPr>
          <p:spPr>
            <a:xfrm>
              <a:off x="2873078" y="4135341"/>
              <a:ext cx="33825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    constant  x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C4F7E59-87DF-53F9-B19D-85AE0377AAE3}"/>
                </a:ext>
              </a:extLst>
            </p:cNvPr>
            <p:cNvSpPr txBox="1"/>
            <p:nvPr/>
          </p:nvSpPr>
          <p:spPr>
            <a:xfrm>
              <a:off x="5596850" y="3889119"/>
              <a:ext cx="29185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distance to galaxy (nebula)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1ACEE87-CE8E-D05D-832E-7DC1174BA559}"/>
              </a:ext>
            </a:extLst>
          </p:cNvPr>
          <p:cNvGrpSpPr/>
          <p:nvPr/>
        </p:nvGrpSpPr>
        <p:grpSpPr>
          <a:xfrm>
            <a:off x="2543908" y="4138246"/>
            <a:ext cx="3833446" cy="1887416"/>
            <a:chOff x="2543908" y="4138246"/>
            <a:chExt cx="3833446" cy="1887416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A0D075C2-A073-602A-70C6-F8FAA9143D73}"/>
                </a:ext>
              </a:extLst>
            </p:cNvPr>
            <p:cNvSpPr/>
            <p:nvPr/>
          </p:nvSpPr>
          <p:spPr>
            <a:xfrm>
              <a:off x="2543908" y="4138246"/>
              <a:ext cx="3833446" cy="1887416"/>
            </a:xfrm>
            <a:custGeom>
              <a:avLst/>
              <a:gdLst>
                <a:gd name="csX0" fmla="*/ 1125415 w 3833446"/>
                <a:gd name="csY0" fmla="*/ 117231 h 1887416"/>
                <a:gd name="csX1" fmla="*/ 0 w 3833446"/>
                <a:gd name="csY1" fmla="*/ 1887416 h 1887416"/>
                <a:gd name="csX2" fmla="*/ 3833446 w 3833446"/>
                <a:gd name="csY2" fmla="*/ 1735016 h 1887416"/>
                <a:gd name="csX3" fmla="*/ 2321169 w 3833446"/>
                <a:gd name="csY3" fmla="*/ 0 h 1887416"/>
                <a:gd name="csX4" fmla="*/ 1125415 w 3833446"/>
                <a:gd name="csY4" fmla="*/ 117231 h 188741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3833446" h="1887416">
                  <a:moveTo>
                    <a:pt x="1125415" y="117231"/>
                  </a:moveTo>
                  <a:lnTo>
                    <a:pt x="0" y="1887416"/>
                  </a:lnTo>
                  <a:lnTo>
                    <a:pt x="3833446" y="1735016"/>
                  </a:lnTo>
                  <a:lnTo>
                    <a:pt x="2321169" y="0"/>
                  </a:lnTo>
                  <a:lnTo>
                    <a:pt x="1125415" y="117231"/>
                  </a:lnTo>
                  <a:close/>
                </a:path>
              </a:pathLst>
            </a:custGeom>
            <a:solidFill>
              <a:srgbClr val="FF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3E9993E-F4E0-9FC9-ADDA-C638C0E98783}"/>
                </a:ext>
              </a:extLst>
            </p:cNvPr>
            <p:cNvSpPr txBox="1"/>
            <p:nvPr/>
          </p:nvSpPr>
          <p:spPr>
            <a:xfrm>
              <a:off x="2708031" y="5338179"/>
              <a:ext cx="361829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500 km/sec/megaparsec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71652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7F95D2-76B3-DE95-E5B0-D01EC2FFAC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5">
            <a:extLst>
              <a:ext uri="{FF2B5EF4-FFF2-40B4-BE49-F238E27FC236}">
                <a16:creationId xmlns:a16="http://schemas.microsoft.com/office/drawing/2014/main" id="{32D9BD81-8B47-6DB8-C3E0-6CDBB3590ED6}"/>
              </a:ext>
            </a:extLst>
          </p:cNvPr>
          <p:cNvSpPr/>
          <p:nvPr/>
        </p:nvSpPr>
        <p:spPr>
          <a:xfrm>
            <a:off x="540869" y="60830"/>
            <a:ext cx="4593225" cy="1249433"/>
          </a:xfrm>
          <a:custGeom>
            <a:avLst/>
            <a:gdLst>
              <a:gd name="csX0" fmla="*/ 163630 w 8065971"/>
              <a:gd name="csY0" fmla="*/ 0 h 750771"/>
              <a:gd name="csX1" fmla="*/ 8065971 w 8065971"/>
              <a:gd name="csY1" fmla="*/ 308009 h 750771"/>
              <a:gd name="csX2" fmla="*/ 8056346 w 8065971"/>
              <a:gd name="csY2" fmla="*/ 577516 h 750771"/>
              <a:gd name="csX3" fmla="*/ 0 w 8065971"/>
              <a:gd name="csY3" fmla="*/ 750771 h 750771"/>
              <a:gd name="csX4" fmla="*/ 163630 w 8065971"/>
              <a:gd name="csY4" fmla="*/ 0 h 75077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8065971" h="750771">
                <a:moveTo>
                  <a:pt x="163630" y="0"/>
                </a:moveTo>
                <a:lnTo>
                  <a:pt x="8065971" y="308009"/>
                </a:lnTo>
                <a:lnTo>
                  <a:pt x="8056346" y="577516"/>
                </a:lnTo>
                <a:lnTo>
                  <a:pt x="0" y="750771"/>
                </a:lnTo>
                <a:lnTo>
                  <a:pt x="163630" y="0"/>
                </a:lnTo>
                <a:close/>
              </a:path>
            </a:pathLst>
          </a:custGeom>
          <a:solidFill>
            <a:srgbClr val="DCEB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AEB2A6-721E-6408-CDDA-168417FA2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3163704" cy="607026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/>
              <a:t>… based on faulty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C0D3D4-FFBB-4A25-EDBF-F8A1EB3EF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9907E-6957-FD44-8CEE-A073B4D9F8DA}" type="slidenum">
              <a:rPr lang="en-US" smtClean="0"/>
              <a:t>16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7EBF6B-B2EB-A5BF-D176-D89DC772E1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3894" y="1250650"/>
            <a:ext cx="4748112" cy="519126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2CF9F2E3-8108-42D9-242F-748239304B98}"/>
              </a:ext>
            </a:extLst>
          </p:cNvPr>
          <p:cNvGrpSpPr/>
          <p:nvPr/>
        </p:nvGrpSpPr>
        <p:grpSpPr>
          <a:xfrm>
            <a:off x="5351648" y="96253"/>
            <a:ext cx="1751798" cy="5014762"/>
            <a:chOff x="5351648" y="96253"/>
            <a:chExt cx="1751798" cy="5014762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58F414E7-E76C-80C7-B5A8-A5A3518B0B76}"/>
                </a:ext>
              </a:extLst>
            </p:cNvPr>
            <p:cNvSpPr/>
            <p:nvPr/>
          </p:nvSpPr>
          <p:spPr>
            <a:xfrm>
              <a:off x="5698156" y="96253"/>
              <a:ext cx="750770" cy="5014762"/>
            </a:xfrm>
            <a:custGeom>
              <a:avLst/>
              <a:gdLst>
                <a:gd name="csX0" fmla="*/ 0 w 750770"/>
                <a:gd name="csY0" fmla="*/ 0 h 5014762"/>
                <a:gd name="csX1" fmla="*/ 221381 w 750770"/>
                <a:gd name="csY1" fmla="*/ 5014762 h 5014762"/>
                <a:gd name="csX2" fmla="*/ 635267 w 750770"/>
                <a:gd name="csY2" fmla="*/ 5005136 h 5014762"/>
                <a:gd name="csX3" fmla="*/ 750770 w 750770"/>
                <a:gd name="csY3" fmla="*/ 67376 h 5014762"/>
                <a:gd name="csX4" fmla="*/ 0 w 750770"/>
                <a:gd name="csY4" fmla="*/ 0 h 501476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750770" h="5014762">
                  <a:moveTo>
                    <a:pt x="0" y="0"/>
                  </a:moveTo>
                  <a:lnTo>
                    <a:pt x="221381" y="5014762"/>
                  </a:lnTo>
                  <a:lnTo>
                    <a:pt x="635267" y="5005136"/>
                  </a:lnTo>
                  <a:lnTo>
                    <a:pt x="750770" y="673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6CAB182-D674-D824-3D64-B4589E2B5319}"/>
                </a:ext>
              </a:extLst>
            </p:cNvPr>
            <p:cNvSpPr txBox="1"/>
            <p:nvPr/>
          </p:nvSpPr>
          <p:spPr>
            <a:xfrm>
              <a:off x="5351648" y="173633"/>
              <a:ext cx="175179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distances all too small by up to a factor of 6 or 7.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B411E26-0D76-A35E-A3C6-1DD9733E3EC1}"/>
              </a:ext>
            </a:extLst>
          </p:cNvPr>
          <p:cNvGrpSpPr/>
          <p:nvPr/>
        </p:nvGrpSpPr>
        <p:grpSpPr>
          <a:xfrm>
            <a:off x="3775571" y="1096963"/>
            <a:ext cx="5256629" cy="3868156"/>
            <a:chOff x="3775571" y="1096963"/>
            <a:chExt cx="5256629" cy="3868156"/>
          </a:xfrm>
        </p:grpSpPr>
        <p:sp>
          <p:nvSpPr>
            <p:cNvPr id="10" name="24-Point Star 9">
              <a:extLst>
                <a:ext uri="{FF2B5EF4-FFF2-40B4-BE49-F238E27FC236}">
                  <a16:creationId xmlns:a16="http://schemas.microsoft.com/office/drawing/2014/main" id="{C3CFFDDE-904C-31FE-4135-21CD0DC057CB}"/>
                </a:ext>
              </a:extLst>
            </p:cNvPr>
            <p:cNvSpPr/>
            <p:nvPr/>
          </p:nvSpPr>
          <p:spPr>
            <a:xfrm>
              <a:off x="3775571" y="1096963"/>
              <a:ext cx="5256629" cy="3868156"/>
            </a:xfrm>
            <a:prstGeom prst="star24">
              <a:avLst/>
            </a:prstGeom>
            <a:solidFill>
              <a:srgbClr val="FFFF00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C4C64B0-26DB-F0DA-09F1-493D34C3C41F}"/>
                </a:ext>
              </a:extLst>
            </p:cNvPr>
            <p:cNvSpPr txBox="1"/>
            <p:nvPr/>
          </p:nvSpPr>
          <p:spPr>
            <a:xfrm>
              <a:off x="4669930" y="2049890"/>
              <a:ext cx="3382166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Law survives through good fortune, unknown to Hubble.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E3B0FCB-49CD-96DB-034E-6EAD7B6B8B7A}"/>
              </a:ext>
            </a:extLst>
          </p:cNvPr>
          <p:cNvGrpSpPr/>
          <p:nvPr/>
        </p:nvGrpSpPr>
        <p:grpSpPr>
          <a:xfrm>
            <a:off x="222738" y="1699846"/>
            <a:ext cx="3776778" cy="3667183"/>
            <a:chOff x="222738" y="1699846"/>
            <a:chExt cx="3776778" cy="3667183"/>
          </a:xfrm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1A2CE954-B8CB-759A-F612-C12065E8A9DA}"/>
                </a:ext>
              </a:extLst>
            </p:cNvPr>
            <p:cNvSpPr/>
            <p:nvPr/>
          </p:nvSpPr>
          <p:spPr>
            <a:xfrm>
              <a:off x="222738" y="1699846"/>
              <a:ext cx="3481754" cy="3059723"/>
            </a:xfrm>
            <a:custGeom>
              <a:avLst/>
              <a:gdLst>
                <a:gd name="csX0" fmla="*/ 222739 w 3341077"/>
                <a:gd name="csY0" fmla="*/ 0 h 3059723"/>
                <a:gd name="csX1" fmla="*/ 293077 w 3341077"/>
                <a:gd name="csY1" fmla="*/ 23446 h 3059723"/>
                <a:gd name="csX2" fmla="*/ 3341077 w 3341077"/>
                <a:gd name="csY2" fmla="*/ 152400 h 3059723"/>
                <a:gd name="csX3" fmla="*/ 3176954 w 3341077"/>
                <a:gd name="csY3" fmla="*/ 3059723 h 3059723"/>
                <a:gd name="csX4" fmla="*/ 0 w 3341077"/>
                <a:gd name="csY4" fmla="*/ 2883877 h 3059723"/>
                <a:gd name="csX5" fmla="*/ 222739 w 3341077"/>
                <a:gd name="csY5" fmla="*/ 0 h 30597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</a:cxnLst>
              <a:rect l="l" t="t" r="r" b="b"/>
              <a:pathLst>
                <a:path w="3341077" h="3059723">
                  <a:moveTo>
                    <a:pt x="222739" y="0"/>
                  </a:moveTo>
                  <a:lnTo>
                    <a:pt x="293077" y="23446"/>
                  </a:lnTo>
                  <a:lnTo>
                    <a:pt x="3341077" y="152400"/>
                  </a:lnTo>
                  <a:lnTo>
                    <a:pt x="3176954" y="3059723"/>
                  </a:lnTo>
                  <a:lnTo>
                    <a:pt x="0" y="2883877"/>
                  </a:lnTo>
                  <a:lnTo>
                    <a:pt x="222739" y="0"/>
                  </a:lnTo>
                  <a:close/>
                </a:path>
              </a:pathLst>
            </a:custGeom>
            <a:solidFill>
              <a:srgbClr val="DCFFD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1E783D4-A9AA-8990-C21A-110C50761A43}"/>
                </a:ext>
              </a:extLst>
            </p:cNvPr>
            <p:cNvSpPr txBox="1"/>
            <p:nvPr/>
          </p:nvSpPr>
          <p:spPr>
            <a:xfrm>
              <a:off x="463224" y="3687452"/>
              <a:ext cx="26469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Linearity of 1929 law preserved.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2330213-5902-6178-A14E-BDF5B85BE1B3}"/>
                </a:ext>
              </a:extLst>
            </p:cNvPr>
            <p:cNvSpPr txBox="1"/>
            <p:nvPr/>
          </p:nvSpPr>
          <p:spPr>
            <a:xfrm>
              <a:off x="463224" y="1751225"/>
              <a:ext cx="281353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Replace Cepheid I by Cepheid II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4BAF140-BF86-139D-5C7A-F96F4881676F}"/>
                </a:ext>
              </a:extLst>
            </p:cNvPr>
            <p:cNvSpPr txBox="1"/>
            <p:nvPr/>
          </p:nvSpPr>
          <p:spPr>
            <a:xfrm>
              <a:off x="1362319" y="2650237"/>
              <a:ext cx="26371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Later correction by constant multiple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014B4CD-1027-66C3-A881-C77B1A01D747}"/>
                </a:ext>
              </a:extLst>
            </p:cNvPr>
            <p:cNvSpPr txBox="1"/>
            <p:nvPr/>
          </p:nvSpPr>
          <p:spPr>
            <a:xfrm>
              <a:off x="463224" y="4659143"/>
              <a:ext cx="250902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New constant:</a:t>
              </a:r>
            </a:p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70 km/sec/megaparsec</a:t>
              </a:r>
            </a:p>
          </p:txBody>
        </p:sp>
        <p:sp>
          <p:nvSpPr>
            <p:cNvPr id="11" name="Down Arrow 10">
              <a:extLst>
                <a:ext uri="{FF2B5EF4-FFF2-40B4-BE49-F238E27FC236}">
                  <a16:creationId xmlns:a16="http://schemas.microsoft.com/office/drawing/2014/main" id="{A76CE222-AFB5-87CB-C4E5-0EAB47C632FD}"/>
                </a:ext>
              </a:extLst>
            </p:cNvPr>
            <p:cNvSpPr/>
            <p:nvPr/>
          </p:nvSpPr>
          <p:spPr>
            <a:xfrm>
              <a:off x="726831" y="2687651"/>
              <a:ext cx="593647" cy="741349"/>
            </a:xfrm>
            <a:prstGeom prst="down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65116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E84A28-EAAE-5DC2-072D-68C7282B93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2E81F4C6-3E62-2D58-9BF1-21FBEB40CFD5}"/>
              </a:ext>
            </a:extLst>
          </p:cNvPr>
          <p:cNvSpPr/>
          <p:nvPr/>
        </p:nvSpPr>
        <p:spPr>
          <a:xfrm>
            <a:off x="1745673" y="1413164"/>
            <a:ext cx="4169704" cy="4488447"/>
          </a:xfrm>
          <a:custGeom>
            <a:avLst/>
            <a:gdLst>
              <a:gd name="csX0" fmla="*/ 2974554 w 6268597"/>
              <a:gd name="csY0" fmla="*/ 0 h 5684703"/>
              <a:gd name="csX1" fmla="*/ 6268597 w 6268597"/>
              <a:gd name="csY1" fmla="*/ 2842352 h 5684703"/>
              <a:gd name="csX2" fmla="*/ 3723701 w 6268597"/>
              <a:gd name="csY2" fmla="*/ 5684703 h 5684703"/>
              <a:gd name="csX3" fmla="*/ 0 w 6268597"/>
              <a:gd name="csY3" fmla="*/ 3855903 h 5684703"/>
              <a:gd name="csX4" fmla="*/ 2974554 w 6268597"/>
              <a:gd name="csY4" fmla="*/ 0 h 568470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6268597" h="5684703">
                <a:moveTo>
                  <a:pt x="2974554" y="0"/>
                </a:moveTo>
                <a:lnTo>
                  <a:pt x="6268597" y="2842352"/>
                </a:lnTo>
                <a:lnTo>
                  <a:pt x="3723701" y="5684703"/>
                </a:lnTo>
                <a:lnTo>
                  <a:pt x="0" y="3855903"/>
                </a:lnTo>
                <a:lnTo>
                  <a:pt x="2974554" y="0"/>
                </a:lnTo>
                <a:close/>
              </a:path>
            </a:pathLst>
          </a:custGeom>
          <a:solidFill>
            <a:srgbClr val="DCEB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65A9AB-8C2D-0CC2-653D-0ABE581E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9907E-6957-FD44-8CEE-A073B4D9F8DA}" type="slidenum">
              <a:rPr lang="en-US" smtClean="0"/>
              <a:t>17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D909DE6-E1A7-3AAE-05B4-B261EE811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727" y="2766218"/>
            <a:ext cx="5829300" cy="1325563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small-r realism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9675627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33F53-D32B-2FD6-9EE6-88A8916B7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626" y="199294"/>
            <a:ext cx="7886700" cy="628787"/>
          </a:xfrm>
        </p:spPr>
        <p:txBody>
          <a:bodyPr>
            <a:normAutofit fontScale="90000"/>
          </a:bodyPr>
          <a:lstStyle/>
          <a:p>
            <a:r>
              <a:rPr lang="en-US" dirty="0"/>
              <a:t>Realism, rescued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CF25ED-8466-7FB3-FD6A-1B3B9A476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9907E-6957-FD44-8CEE-A073B4D9F8DA}" type="slidenum">
              <a:rPr lang="en-US" smtClean="0"/>
              <a:t>18</a:t>
            </a:fld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15CEB74-2963-A6FC-5E26-95186A5EA6CF}"/>
              </a:ext>
            </a:extLst>
          </p:cNvPr>
          <p:cNvGrpSpPr/>
          <p:nvPr/>
        </p:nvGrpSpPr>
        <p:grpSpPr>
          <a:xfrm>
            <a:off x="240869" y="1001027"/>
            <a:ext cx="8238988" cy="1419706"/>
            <a:chOff x="240869" y="1001027"/>
            <a:chExt cx="8238988" cy="1419706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4013160-1119-5E74-E527-ED67D87B635C}"/>
                </a:ext>
              </a:extLst>
            </p:cNvPr>
            <p:cNvSpPr/>
            <p:nvPr/>
          </p:nvSpPr>
          <p:spPr>
            <a:xfrm>
              <a:off x="269507" y="1001027"/>
              <a:ext cx="8210350" cy="1419706"/>
            </a:xfrm>
            <a:custGeom>
              <a:avLst/>
              <a:gdLst>
                <a:gd name="csX0" fmla="*/ 182880 w 8210350"/>
                <a:gd name="csY0" fmla="*/ 0 h 1126156"/>
                <a:gd name="csX1" fmla="*/ 8210350 w 8210350"/>
                <a:gd name="csY1" fmla="*/ 134754 h 1126156"/>
                <a:gd name="csX2" fmla="*/ 8133348 w 8210350"/>
                <a:gd name="csY2" fmla="*/ 1126156 h 1126156"/>
                <a:gd name="csX3" fmla="*/ 0 w 8210350"/>
                <a:gd name="csY3" fmla="*/ 991402 h 1126156"/>
                <a:gd name="csX4" fmla="*/ 182880 w 8210350"/>
                <a:gd name="csY4" fmla="*/ 0 h 112615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8210350" h="1126156">
                  <a:moveTo>
                    <a:pt x="182880" y="0"/>
                  </a:moveTo>
                  <a:lnTo>
                    <a:pt x="8210350" y="134754"/>
                  </a:lnTo>
                  <a:lnTo>
                    <a:pt x="8133348" y="1126156"/>
                  </a:lnTo>
                  <a:lnTo>
                    <a:pt x="0" y="991402"/>
                  </a:lnTo>
                  <a:lnTo>
                    <a:pt x="182880" y="0"/>
                  </a:lnTo>
                  <a:close/>
                </a:path>
              </a:pathLst>
            </a:custGeom>
            <a:solidFill>
              <a:srgbClr val="DCEB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8AB6F94-CE06-5A09-AEC0-92742612A30F}"/>
                </a:ext>
              </a:extLst>
            </p:cNvPr>
            <p:cNvSpPr txBox="1"/>
            <p:nvPr/>
          </p:nvSpPr>
          <p:spPr>
            <a:xfrm>
              <a:off x="240869" y="1128073"/>
              <a:ext cx="157038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Big-R Realism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AE37824-9CCA-1973-6222-C7696287A089}"/>
              </a:ext>
            </a:extLst>
          </p:cNvPr>
          <p:cNvSpPr txBox="1"/>
          <p:nvPr/>
        </p:nvSpPr>
        <p:spPr>
          <a:xfrm>
            <a:off x="1778797" y="1128073"/>
            <a:ext cx="32774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have the means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determine the truth of contingent propositions in science.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9B20F2-D833-D73F-814B-315BCABE2722}"/>
              </a:ext>
            </a:extLst>
          </p:cNvPr>
          <p:cNvSpPr txBox="1"/>
          <p:nvPr/>
        </p:nvSpPr>
        <p:spPr>
          <a:xfrm>
            <a:off x="5420942" y="1128073"/>
            <a:ext cx="32774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have succeeded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science for …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994747-36E0-53AA-B2BE-54FF412210A0}"/>
              </a:ext>
            </a:extLst>
          </p:cNvPr>
          <p:cNvSpPr txBox="1"/>
          <p:nvPr/>
        </p:nvSpPr>
        <p:spPr>
          <a:xfrm>
            <a:off x="5647565" y="1789614"/>
            <a:ext cx="28892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01638" indent="-330200"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 structure??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manipulable entities??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explanatory successes??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(more)??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9F28658-FFD6-B338-F437-658F6A427098}"/>
              </a:ext>
            </a:extLst>
          </p:cNvPr>
          <p:cNvGrpSpPr/>
          <p:nvPr/>
        </p:nvGrpSpPr>
        <p:grpSpPr>
          <a:xfrm>
            <a:off x="208414" y="3857907"/>
            <a:ext cx="8452947" cy="1501541"/>
            <a:chOff x="208414" y="3857907"/>
            <a:chExt cx="8452947" cy="1501541"/>
          </a:xfrm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0BE6D1CB-B3AA-3CAF-8574-B591E0243D78}"/>
                </a:ext>
              </a:extLst>
            </p:cNvPr>
            <p:cNvSpPr/>
            <p:nvPr/>
          </p:nvSpPr>
          <p:spPr>
            <a:xfrm>
              <a:off x="378938" y="3857907"/>
              <a:ext cx="8282423" cy="1501541"/>
            </a:xfrm>
            <a:custGeom>
              <a:avLst/>
              <a:gdLst>
                <a:gd name="csX0" fmla="*/ 0 w 8085221"/>
                <a:gd name="csY0" fmla="*/ 0 h 1501541"/>
                <a:gd name="csX1" fmla="*/ 8017844 w 8085221"/>
                <a:gd name="csY1" fmla="*/ 192506 h 1501541"/>
                <a:gd name="csX2" fmla="*/ 8085221 w 8085221"/>
                <a:gd name="csY2" fmla="*/ 1501541 h 1501541"/>
                <a:gd name="csX3" fmla="*/ 77002 w 8085221"/>
                <a:gd name="csY3" fmla="*/ 1357162 h 1501541"/>
                <a:gd name="csX4" fmla="*/ 0 w 8085221"/>
                <a:gd name="csY4" fmla="*/ 0 h 150154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8085221" h="1501541">
                  <a:moveTo>
                    <a:pt x="0" y="0"/>
                  </a:moveTo>
                  <a:lnTo>
                    <a:pt x="8017844" y="192506"/>
                  </a:lnTo>
                  <a:lnTo>
                    <a:pt x="8085221" y="1501541"/>
                  </a:lnTo>
                  <a:lnTo>
                    <a:pt x="77002" y="13571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CFFD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1FE2438-2D06-80A9-B304-A6523B3232D9}"/>
                </a:ext>
              </a:extLst>
            </p:cNvPr>
            <p:cNvSpPr txBox="1"/>
            <p:nvPr/>
          </p:nvSpPr>
          <p:spPr>
            <a:xfrm>
              <a:off x="208414" y="3886783"/>
              <a:ext cx="157038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small-r realism</a:t>
              </a:r>
            </a:p>
          </p:txBody>
        </p:sp>
      </p:grpSp>
      <p:pic>
        <p:nvPicPr>
          <p:cNvPr id="20" name="Graphic 19">
            <a:extLst>
              <a:ext uri="{FF2B5EF4-FFF2-40B4-BE49-F238E27FC236}">
                <a16:creationId xmlns:a16="http://schemas.microsoft.com/office/drawing/2014/main" id="{2D3A1678-D3C5-EB62-F0AB-827B059C2A4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647565" y="764922"/>
            <a:ext cx="2265183" cy="2265183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7B534E65-48CB-2111-7261-D9FAFA6F566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11252" y="828081"/>
            <a:ext cx="2339440" cy="2074303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A0BCD28C-7227-7C95-BCCA-515F240E2DB6}"/>
              </a:ext>
            </a:extLst>
          </p:cNvPr>
          <p:cNvGrpSpPr/>
          <p:nvPr/>
        </p:nvGrpSpPr>
        <p:grpSpPr>
          <a:xfrm>
            <a:off x="1778797" y="3024572"/>
            <a:ext cx="3466099" cy="2220645"/>
            <a:chOff x="1778797" y="3024572"/>
            <a:chExt cx="3466099" cy="222064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9FB1E32-78C3-C46F-D913-C86992CEB879}"/>
                </a:ext>
              </a:extLst>
            </p:cNvPr>
            <p:cNvSpPr txBox="1"/>
            <p:nvPr/>
          </p:nvSpPr>
          <p:spPr>
            <a:xfrm>
              <a:off x="1778797" y="3860222"/>
              <a:ext cx="346609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Experience can provide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strong support for the contingent propositions of a science.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Down Arrow 24">
              <a:extLst>
                <a:ext uri="{FF2B5EF4-FFF2-40B4-BE49-F238E27FC236}">
                  <a16:creationId xmlns:a16="http://schemas.microsoft.com/office/drawing/2014/main" id="{93AB06B0-817D-83F5-AA6E-C24A6F8714E6}"/>
                </a:ext>
              </a:extLst>
            </p:cNvPr>
            <p:cNvSpPr/>
            <p:nvPr/>
          </p:nvSpPr>
          <p:spPr>
            <a:xfrm>
              <a:off x="3009084" y="3024572"/>
              <a:ext cx="609251" cy="772427"/>
            </a:xfrm>
            <a:prstGeom prst="down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32BD626-75C9-6FD5-5BD7-3151823B148D}"/>
              </a:ext>
            </a:extLst>
          </p:cNvPr>
          <p:cNvGrpSpPr/>
          <p:nvPr/>
        </p:nvGrpSpPr>
        <p:grpSpPr>
          <a:xfrm>
            <a:off x="5667904" y="3024572"/>
            <a:ext cx="3132908" cy="2247206"/>
            <a:chOff x="5667904" y="3024572"/>
            <a:chExt cx="3132908" cy="224720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2601667-35F7-BD00-CD2C-FA7B1C90F260}"/>
                </a:ext>
              </a:extLst>
            </p:cNvPr>
            <p:cNvSpPr txBox="1"/>
            <p:nvPr/>
          </p:nvSpPr>
          <p:spPr>
            <a:xfrm>
              <a:off x="5667904" y="3886783"/>
              <a:ext cx="313290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Success must be 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determined on a case-by-case basis for each science.</a:t>
              </a:r>
            </a:p>
            <a:p>
              <a:pPr algn="l"/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(no general principle)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Down Arrow 25">
              <a:extLst>
                <a:ext uri="{FF2B5EF4-FFF2-40B4-BE49-F238E27FC236}">
                  <a16:creationId xmlns:a16="http://schemas.microsoft.com/office/drawing/2014/main" id="{BF8179C4-2359-6760-CA58-EFE2313FAC88}"/>
                </a:ext>
              </a:extLst>
            </p:cNvPr>
            <p:cNvSpPr/>
            <p:nvPr/>
          </p:nvSpPr>
          <p:spPr>
            <a:xfrm>
              <a:off x="6580057" y="3024572"/>
              <a:ext cx="609251" cy="772427"/>
            </a:xfrm>
            <a:prstGeom prst="down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24874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AB144-CD7C-2D27-C12D-B820658FC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83450"/>
          </a:xfrm>
        </p:spPr>
        <p:txBody>
          <a:bodyPr/>
          <a:lstStyle/>
          <a:p>
            <a:r>
              <a:rPr lang="en-US" dirty="0"/>
              <a:t>Antirealist Skepticism Escaped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6DA557-5BFC-4CD4-63EF-B2F4F5C6C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9907E-6957-FD44-8CEE-A073B4D9F8DA}" type="slidenum">
              <a:rPr lang="en-US" smtClean="0"/>
              <a:t>19</a:t>
            </a:fld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68D46FF-D7CE-BCF0-A515-E6284079CAA2}"/>
              </a:ext>
            </a:extLst>
          </p:cNvPr>
          <p:cNvGrpSpPr/>
          <p:nvPr/>
        </p:nvGrpSpPr>
        <p:grpSpPr>
          <a:xfrm>
            <a:off x="305000" y="1581799"/>
            <a:ext cx="8210350" cy="1882124"/>
            <a:chOff x="305000" y="1581799"/>
            <a:chExt cx="8210350" cy="1882124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7D260691-CCAB-32E9-954F-D45C9DA9B295}"/>
                </a:ext>
              </a:extLst>
            </p:cNvPr>
            <p:cNvSpPr/>
            <p:nvPr/>
          </p:nvSpPr>
          <p:spPr>
            <a:xfrm>
              <a:off x="305000" y="1581799"/>
              <a:ext cx="8210350" cy="1882124"/>
            </a:xfrm>
            <a:custGeom>
              <a:avLst/>
              <a:gdLst>
                <a:gd name="csX0" fmla="*/ 182880 w 8210350"/>
                <a:gd name="csY0" fmla="*/ 0 h 1126156"/>
                <a:gd name="csX1" fmla="*/ 8210350 w 8210350"/>
                <a:gd name="csY1" fmla="*/ 134754 h 1126156"/>
                <a:gd name="csX2" fmla="*/ 8133348 w 8210350"/>
                <a:gd name="csY2" fmla="*/ 1126156 h 1126156"/>
                <a:gd name="csX3" fmla="*/ 0 w 8210350"/>
                <a:gd name="csY3" fmla="*/ 991402 h 1126156"/>
                <a:gd name="csX4" fmla="*/ 182880 w 8210350"/>
                <a:gd name="csY4" fmla="*/ 0 h 112615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8210350" h="1126156">
                  <a:moveTo>
                    <a:pt x="182880" y="0"/>
                  </a:moveTo>
                  <a:lnTo>
                    <a:pt x="8210350" y="134754"/>
                  </a:lnTo>
                  <a:lnTo>
                    <a:pt x="8133348" y="1126156"/>
                  </a:lnTo>
                  <a:lnTo>
                    <a:pt x="0" y="991402"/>
                  </a:lnTo>
                  <a:lnTo>
                    <a:pt x="182880" y="0"/>
                  </a:lnTo>
                  <a:close/>
                </a:path>
              </a:pathLst>
            </a:custGeom>
            <a:solidFill>
              <a:srgbClr val="DCEB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40E289E-F0A3-6BBE-7663-CECA5458436D}"/>
                </a:ext>
              </a:extLst>
            </p:cNvPr>
            <p:cNvSpPr txBox="1"/>
            <p:nvPr/>
          </p:nvSpPr>
          <p:spPr>
            <a:xfrm>
              <a:off x="485883" y="1969390"/>
              <a:ext cx="212269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Antirealism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438FC18-BB64-7D10-ABBD-4091206608BA}"/>
              </a:ext>
            </a:extLst>
          </p:cNvPr>
          <p:cNvGrpSpPr/>
          <p:nvPr/>
        </p:nvGrpSpPr>
        <p:grpSpPr>
          <a:xfrm>
            <a:off x="222219" y="4266393"/>
            <a:ext cx="8460361" cy="1784276"/>
            <a:chOff x="222219" y="4266393"/>
            <a:chExt cx="8460361" cy="1784276"/>
          </a:xfrm>
        </p:grpSpPr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806C1F11-017B-6189-CC5B-2F179B58A46D}"/>
                </a:ext>
              </a:extLst>
            </p:cNvPr>
            <p:cNvSpPr/>
            <p:nvPr/>
          </p:nvSpPr>
          <p:spPr>
            <a:xfrm rot="176382" flipV="1">
              <a:off x="271542" y="4266393"/>
              <a:ext cx="8411038" cy="1784276"/>
            </a:xfrm>
            <a:custGeom>
              <a:avLst/>
              <a:gdLst>
                <a:gd name="csX0" fmla="*/ 182880 w 8210350"/>
                <a:gd name="csY0" fmla="*/ 0 h 1126156"/>
                <a:gd name="csX1" fmla="*/ 8210350 w 8210350"/>
                <a:gd name="csY1" fmla="*/ 134754 h 1126156"/>
                <a:gd name="csX2" fmla="*/ 8133348 w 8210350"/>
                <a:gd name="csY2" fmla="*/ 1126156 h 1126156"/>
                <a:gd name="csX3" fmla="*/ 0 w 8210350"/>
                <a:gd name="csY3" fmla="*/ 991402 h 1126156"/>
                <a:gd name="csX4" fmla="*/ 182880 w 8210350"/>
                <a:gd name="csY4" fmla="*/ 0 h 112615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8210350" h="1126156">
                  <a:moveTo>
                    <a:pt x="182880" y="0"/>
                  </a:moveTo>
                  <a:lnTo>
                    <a:pt x="8210350" y="134754"/>
                  </a:lnTo>
                  <a:lnTo>
                    <a:pt x="8133348" y="1126156"/>
                  </a:lnTo>
                  <a:lnTo>
                    <a:pt x="0" y="991402"/>
                  </a:lnTo>
                  <a:lnTo>
                    <a:pt x="182880" y="0"/>
                  </a:lnTo>
                  <a:close/>
                </a:path>
              </a:pathLst>
            </a:custGeom>
            <a:solidFill>
              <a:srgbClr val="DCFFD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D015F2C-D844-F56C-F076-DC966132F1F8}"/>
                </a:ext>
              </a:extLst>
            </p:cNvPr>
            <p:cNvSpPr txBox="1"/>
            <p:nvPr/>
          </p:nvSpPr>
          <p:spPr>
            <a:xfrm>
              <a:off x="222219" y="4526310"/>
              <a:ext cx="23863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Small-r realism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BAFEC4BE-4E8D-AB9C-6479-2FAE05186C04}"/>
              </a:ext>
            </a:extLst>
          </p:cNvPr>
          <p:cNvSpPr txBox="1"/>
          <p:nvPr/>
        </p:nvSpPr>
        <p:spPr>
          <a:xfrm>
            <a:off x="3133489" y="1804754"/>
            <a:ext cx="24867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can be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have been in error in the judgment of the import of evidence.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71C93C-324D-547E-C3FA-A953F5131460}"/>
              </a:ext>
            </a:extLst>
          </p:cNvPr>
          <p:cNvSpPr txBox="1"/>
          <p:nvPr/>
        </p:nvSpPr>
        <p:spPr>
          <a:xfrm>
            <a:off x="6188923" y="1825313"/>
            <a:ext cx="24867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can have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confidence in our present best science.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B71AF78-200F-7608-BFA2-1884E6AC19C5}"/>
              </a:ext>
            </a:extLst>
          </p:cNvPr>
          <p:cNvGrpSpPr/>
          <p:nvPr/>
        </p:nvGrpSpPr>
        <p:grpSpPr>
          <a:xfrm>
            <a:off x="3133488" y="1546876"/>
            <a:ext cx="2486722" cy="4288114"/>
            <a:chOff x="3133488" y="1546876"/>
            <a:chExt cx="2486722" cy="428811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4E5C362-FC93-F8CA-F66B-B8A2542D956B}"/>
                </a:ext>
              </a:extLst>
            </p:cNvPr>
            <p:cNvSpPr txBox="1"/>
            <p:nvPr/>
          </p:nvSpPr>
          <p:spPr>
            <a:xfrm>
              <a:off x="3133489" y="4449995"/>
              <a:ext cx="248672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We can be 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and have been in error in the judgment of the import of evidence.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92F9AA11-425E-DE4A-9207-8DF0EF1C2EAE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3133488" y="1546876"/>
              <a:ext cx="2122697" cy="1882124"/>
            </a:xfrm>
            <a:prstGeom prst="rect">
              <a:avLst/>
            </a:prstGeom>
          </p:spPr>
        </p:pic>
        <p:sp>
          <p:nvSpPr>
            <p:cNvPr id="15" name="Down Arrow 14">
              <a:extLst>
                <a:ext uri="{FF2B5EF4-FFF2-40B4-BE49-F238E27FC236}">
                  <a16:creationId xmlns:a16="http://schemas.microsoft.com/office/drawing/2014/main" id="{31866387-419A-79A0-C902-F11C0AD92CCA}"/>
                </a:ext>
              </a:extLst>
            </p:cNvPr>
            <p:cNvSpPr/>
            <p:nvPr/>
          </p:nvSpPr>
          <p:spPr>
            <a:xfrm>
              <a:off x="3767598" y="3553284"/>
              <a:ext cx="609251" cy="772427"/>
            </a:xfrm>
            <a:prstGeom prst="down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0612054-4D29-5C21-56BC-58B1BCCAE3A1}"/>
              </a:ext>
            </a:extLst>
          </p:cNvPr>
          <p:cNvGrpSpPr/>
          <p:nvPr/>
        </p:nvGrpSpPr>
        <p:grpSpPr>
          <a:xfrm>
            <a:off x="6188923" y="1456498"/>
            <a:ext cx="2486721" cy="4389385"/>
            <a:chOff x="6188923" y="1456498"/>
            <a:chExt cx="2486721" cy="438938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C5A098E-413F-C7FD-7206-9DF6B9413F49}"/>
                </a:ext>
              </a:extLst>
            </p:cNvPr>
            <p:cNvSpPr txBox="1"/>
            <p:nvPr/>
          </p:nvSpPr>
          <p:spPr>
            <a:xfrm>
              <a:off x="6188923" y="4460888"/>
              <a:ext cx="248672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We should accept 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 import of our current best evidence for present sciences.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24DF6B64-C75C-89B8-751A-CF12C02343EE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188924" y="1456498"/>
              <a:ext cx="1773048" cy="1773048"/>
            </a:xfrm>
            <a:prstGeom prst="rect">
              <a:avLst/>
            </a:prstGeom>
          </p:spPr>
        </p:pic>
        <p:sp>
          <p:nvSpPr>
            <p:cNvPr id="16" name="Down Arrow 15">
              <a:extLst>
                <a:ext uri="{FF2B5EF4-FFF2-40B4-BE49-F238E27FC236}">
                  <a16:creationId xmlns:a16="http://schemas.microsoft.com/office/drawing/2014/main" id="{A5B56459-9ED2-FBC2-4A34-FE8A7591D20B}"/>
                </a:ext>
              </a:extLst>
            </p:cNvPr>
            <p:cNvSpPr/>
            <p:nvPr/>
          </p:nvSpPr>
          <p:spPr>
            <a:xfrm>
              <a:off x="6730717" y="3553284"/>
              <a:ext cx="609251" cy="772427"/>
            </a:xfrm>
            <a:prstGeom prst="down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763476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DB6285-79F7-1B05-3511-72E896B806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CC9710-D270-6975-796E-147DD286D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9907E-6957-FD44-8CEE-A073B4D9F8DA}" type="slidenum">
              <a:rPr lang="en-US" smtClean="0"/>
              <a:t>2</a:t>
            </a:fld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8B9643F-4659-A617-C852-678DEB441A4A}"/>
              </a:ext>
            </a:extLst>
          </p:cNvPr>
          <p:cNvGrpSpPr/>
          <p:nvPr/>
        </p:nvGrpSpPr>
        <p:grpSpPr>
          <a:xfrm>
            <a:off x="628650" y="5245216"/>
            <a:ext cx="6284149" cy="1070517"/>
            <a:chOff x="628650" y="5245216"/>
            <a:chExt cx="6284149" cy="1070517"/>
          </a:xfrm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EE3FA45E-955F-0DDF-D8D7-FA417F747A70}"/>
                </a:ext>
              </a:extLst>
            </p:cNvPr>
            <p:cNvSpPr/>
            <p:nvPr/>
          </p:nvSpPr>
          <p:spPr>
            <a:xfrm>
              <a:off x="628650" y="5245216"/>
              <a:ext cx="1984917" cy="1070517"/>
            </a:xfrm>
            <a:custGeom>
              <a:avLst/>
              <a:gdLst>
                <a:gd name="csX0" fmla="*/ 200722 w 1984917"/>
                <a:gd name="csY0" fmla="*/ 0 h 1070517"/>
                <a:gd name="csX1" fmla="*/ 1973766 w 1984917"/>
                <a:gd name="csY1" fmla="*/ 356839 h 1070517"/>
                <a:gd name="csX2" fmla="*/ 1984917 w 1984917"/>
                <a:gd name="csY2" fmla="*/ 992458 h 1070517"/>
                <a:gd name="csX3" fmla="*/ 1828800 w 1984917"/>
                <a:gd name="csY3" fmla="*/ 981307 h 1070517"/>
                <a:gd name="csX4" fmla="*/ 1739590 w 1984917"/>
                <a:gd name="csY4" fmla="*/ 970156 h 1070517"/>
                <a:gd name="csX5" fmla="*/ 1059366 w 1984917"/>
                <a:gd name="csY5" fmla="*/ 981307 h 1070517"/>
                <a:gd name="csX6" fmla="*/ 0 w 1984917"/>
                <a:gd name="csY6" fmla="*/ 1070517 h 1070517"/>
                <a:gd name="csX7" fmla="*/ 200722 w 1984917"/>
                <a:gd name="csY7" fmla="*/ 0 h 107051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</a:cxnLst>
              <a:rect l="l" t="t" r="r" b="b"/>
              <a:pathLst>
                <a:path w="1984917" h="1070517">
                  <a:moveTo>
                    <a:pt x="200722" y="0"/>
                  </a:moveTo>
                  <a:lnTo>
                    <a:pt x="1973766" y="356839"/>
                  </a:lnTo>
                  <a:lnTo>
                    <a:pt x="1984917" y="992458"/>
                  </a:lnTo>
                  <a:lnTo>
                    <a:pt x="1828800" y="981307"/>
                  </a:lnTo>
                  <a:cubicBezTo>
                    <a:pt x="1798955" y="978594"/>
                    <a:pt x="1769558" y="970156"/>
                    <a:pt x="1739590" y="970156"/>
                  </a:cubicBezTo>
                  <a:cubicBezTo>
                    <a:pt x="1512818" y="970156"/>
                    <a:pt x="1059366" y="981307"/>
                    <a:pt x="1059366" y="981307"/>
                  </a:cubicBezTo>
                  <a:lnTo>
                    <a:pt x="0" y="1070517"/>
                  </a:lnTo>
                  <a:lnTo>
                    <a:pt x="200722" y="0"/>
                  </a:lnTo>
                  <a:close/>
                </a:path>
              </a:pathLst>
            </a:custGeom>
            <a:solidFill>
              <a:srgbClr val="DCFFD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17B3057-964E-4E80-80D6-A5D634464F1B}"/>
                </a:ext>
              </a:extLst>
            </p:cNvPr>
            <p:cNvSpPr txBox="1"/>
            <p:nvPr/>
          </p:nvSpPr>
          <p:spPr>
            <a:xfrm>
              <a:off x="1037793" y="5270632"/>
              <a:ext cx="587500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4. Against metaphysics</a:t>
              </a:r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C80E40AA-52C3-8979-44C9-D3AE53A2F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729" y="263798"/>
            <a:ext cx="7467135" cy="423627"/>
          </a:xfrm>
        </p:spPr>
        <p:txBody>
          <a:bodyPr>
            <a:normAutofit fontScale="90000"/>
          </a:bodyPr>
          <a:lstStyle/>
          <a:p>
            <a:r>
              <a:rPr lang="en-US" dirty="0"/>
              <a:t> They are…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E04AEF1-0B21-3F88-E0A4-0BC8F93943E2}"/>
              </a:ext>
            </a:extLst>
          </p:cNvPr>
          <p:cNvGrpSpPr/>
          <p:nvPr/>
        </p:nvGrpSpPr>
        <p:grpSpPr>
          <a:xfrm>
            <a:off x="286334" y="1204251"/>
            <a:ext cx="6106435" cy="1105041"/>
            <a:chOff x="286334" y="1204251"/>
            <a:chExt cx="6106435" cy="1105041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9290B9F8-1E56-5F37-95BC-31E10F1B472A}"/>
                </a:ext>
              </a:extLst>
            </p:cNvPr>
            <p:cNvSpPr/>
            <p:nvPr/>
          </p:nvSpPr>
          <p:spPr>
            <a:xfrm>
              <a:off x="286334" y="1238775"/>
              <a:ext cx="1984917" cy="1070517"/>
            </a:xfrm>
            <a:custGeom>
              <a:avLst/>
              <a:gdLst>
                <a:gd name="csX0" fmla="*/ 200722 w 1984917"/>
                <a:gd name="csY0" fmla="*/ 0 h 1070517"/>
                <a:gd name="csX1" fmla="*/ 1973766 w 1984917"/>
                <a:gd name="csY1" fmla="*/ 356839 h 1070517"/>
                <a:gd name="csX2" fmla="*/ 1984917 w 1984917"/>
                <a:gd name="csY2" fmla="*/ 992458 h 1070517"/>
                <a:gd name="csX3" fmla="*/ 1828800 w 1984917"/>
                <a:gd name="csY3" fmla="*/ 981307 h 1070517"/>
                <a:gd name="csX4" fmla="*/ 1739590 w 1984917"/>
                <a:gd name="csY4" fmla="*/ 970156 h 1070517"/>
                <a:gd name="csX5" fmla="*/ 1059366 w 1984917"/>
                <a:gd name="csY5" fmla="*/ 981307 h 1070517"/>
                <a:gd name="csX6" fmla="*/ 0 w 1984917"/>
                <a:gd name="csY6" fmla="*/ 1070517 h 1070517"/>
                <a:gd name="csX7" fmla="*/ 200722 w 1984917"/>
                <a:gd name="csY7" fmla="*/ 0 h 107051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</a:cxnLst>
              <a:rect l="l" t="t" r="r" b="b"/>
              <a:pathLst>
                <a:path w="1984917" h="1070517">
                  <a:moveTo>
                    <a:pt x="200722" y="0"/>
                  </a:moveTo>
                  <a:lnTo>
                    <a:pt x="1973766" y="356839"/>
                  </a:lnTo>
                  <a:lnTo>
                    <a:pt x="1984917" y="992458"/>
                  </a:lnTo>
                  <a:lnTo>
                    <a:pt x="1828800" y="981307"/>
                  </a:lnTo>
                  <a:cubicBezTo>
                    <a:pt x="1798955" y="978594"/>
                    <a:pt x="1769558" y="970156"/>
                    <a:pt x="1739590" y="970156"/>
                  </a:cubicBezTo>
                  <a:cubicBezTo>
                    <a:pt x="1512818" y="970156"/>
                    <a:pt x="1059366" y="981307"/>
                    <a:pt x="1059366" y="981307"/>
                  </a:cubicBezTo>
                  <a:lnTo>
                    <a:pt x="0" y="1070517"/>
                  </a:lnTo>
                  <a:lnTo>
                    <a:pt x="200722" y="0"/>
                  </a:lnTo>
                  <a:close/>
                </a:path>
              </a:pathLst>
            </a:custGeom>
            <a:solidFill>
              <a:srgbClr val="DCEB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81BCE46-B2F0-0DE8-9910-5EC34860AC8F}"/>
                </a:ext>
              </a:extLst>
            </p:cNvPr>
            <p:cNvSpPr txBox="1"/>
            <p:nvPr/>
          </p:nvSpPr>
          <p:spPr>
            <a:xfrm>
              <a:off x="498207" y="1204251"/>
              <a:ext cx="589456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Induction is material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2711E47-89EA-5903-7D2E-A56BDBFE804E}"/>
              </a:ext>
            </a:extLst>
          </p:cNvPr>
          <p:cNvGrpSpPr/>
          <p:nvPr/>
        </p:nvGrpSpPr>
        <p:grpSpPr>
          <a:xfrm>
            <a:off x="821592" y="2509046"/>
            <a:ext cx="6067684" cy="1070517"/>
            <a:chOff x="821592" y="2509046"/>
            <a:chExt cx="6067684" cy="1070517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1024A72A-6430-E42D-AD09-060AAC85EDCC}"/>
                </a:ext>
              </a:extLst>
            </p:cNvPr>
            <p:cNvSpPr/>
            <p:nvPr/>
          </p:nvSpPr>
          <p:spPr>
            <a:xfrm>
              <a:off x="821592" y="2509046"/>
              <a:ext cx="1984917" cy="1070517"/>
            </a:xfrm>
            <a:custGeom>
              <a:avLst/>
              <a:gdLst>
                <a:gd name="csX0" fmla="*/ 200722 w 1984917"/>
                <a:gd name="csY0" fmla="*/ 0 h 1070517"/>
                <a:gd name="csX1" fmla="*/ 1973766 w 1984917"/>
                <a:gd name="csY1" fmla="*/ 356839 h 1070517"/>
                <a:gd name="csX2" fmla="*/ 1984917 w 1984917"/>
                <a:gd name="csY2" fmla="*/ 992458 h 1070517"/>
                <a:gd name="csX3" fmla="*/ 1828800 w 1984917"/>
                <a:gd name="csY3" fmla="*/ 981307 h 1070517"/>
                <a:gd name="csX4" fmla="*/ 1739590 w 1984917"/>
                <a:gd name="csY4" fmla="*/ 970156 h 1070517"/>
                <a:gd name="csX5" fmla="*/ 1059366 w 1984917"/>
                <a:gd name="csY5" fmla="*/ 981307 h 1070517"/>
                <a:gd name="csX6" fmla="*/ 0 w 1984917"/>
                <a:gd name="csY6" fmla="*/ 1070517 h 1070517"/>
                <a:gd name="csX7" fmla="*/ 200722 w 1984917"/>
                <a:gd name="csY7" fmla="*/ 0 h 107051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</a:cxnLst>
              <a:rect l="l" t="t" r="r" b="b"/>
              <a:pathLst>
                <a:path w="1984917" h="1070517">
                  <a:moveTo>
                    <a:pt x="200722" y="0"/>
                  </a:moveTo>
                  <a:lnTo>
                    <a:pt x="1973766" y="356839"/>
                  </a:lnTo>
                  <a:lnTo>
                    <a:pt x="1984917" y="992458"/>
                  </a:lnTo>
                  <a:lnTo>
                    <a:pt x="1828800" y="981307"/>
                  </a:lnTo>
                  <a:cubicBezTo>
                    <a:pt x="1798955" y="978594"/>
                    <a:pt x="1769558" y="970156"/>
                    <a:pt x="1739590" y="970156"/>
                  </a:cubicBezTo>
                  <a:cubicBezTo>
                    <a:pt x="1512818" y="970156"/>
                    <a:pt x="1059366" y="981307"/>
                    <a:pt x="1059366" y="981307"/>
                  </a:cubicBezTo>
                  <a:lnTo>
                    <a:pt x="0" y="1070517"/>
                  </a:lnTo>
                  <a:lnTo>
                    <a:pt x="200722" y="0"/>
                  </a:lnTo>
                  <a:close/>
                </a:path>
              </a:pathLst>
            </a:custGeom>
            <a:solidFill>
              <a:srgbClr val="DCFFD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7F700A5-DA0B-0441-6AC6-BE80A299BB98}"/>
                </a:ext>
              </a:extLst>
            </p:cNvPr>
            <p:cNvSpPr txBox="1"/>
            <p:nvPr/>
          </p:nvSpPr>
          <p:spPr>
            <a:xfrm>
              <a:off x="1078070" y="2598003"/>
              <a:ext cx="581120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Inductive fallibilism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4648DA6-69C7-6709-7A58-3E2341163F1F}"/>
              </a:ext>
            </a:extLst>
          </p:cNvPr>
          <p:cNvGrpSpPr/>
          <p:nvPr/>
        </p:nvGrpSpPr>
        <p:grpSpPr>
          <a:xfrm>
            <a:off x="453602" y="3931667"/>
            <a:ext cx="4788812" cy="1070517"/>
            <a:chOff x="453602" y="3931667"/>
            <a:chExt cx="4788812" cy="1070517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A8538369-3B07-8B01-34D1-1EAA4A5CAD58}"/>
                </a:ext>
              </a:extLst>
            </p:cNvPr>
            <p:cNvSpPr/>
            <p:nvPr/>
          </p:nvSpPr>
          <p:spPr>
            <a:xfrm>
              <a:off x="453602" y="3931667"/>
              <a:ext cx="1984917" cy="1070517"/>
            </a:xfrm>
            <a:custGeom>
              <a:avLst/>
              <a:gdLst>
                <a:gd name="csX0" fmla="*/ 200722 w 1984917"/>
                <a:gd name="csY0" fmla="*/ 0 h 1070517"/>
                <a:gd name="csX1" fmla="*/ 1973766 w 1984917"/>
                <a:gd name="csY1" fmla="*/ 356839 h 1070517"/>
                <a:gd name="csX2" fmla="*/ 1984917 w 1984917"/>
                <a:gd name="csY2" fmla="*/ 992458 h 1070517"/>
                <a:gd name="csX3" fmla="*/ 1828800 w 1984917"/>
                <a:gd name="csY3" fmla="*/ 981307 h 1070517"/>
                <a:gd name="csX4" fmla="*/ 1739590 w 1984917"/>
                <a:gd name="csY4" fmla="*/ 970156 h 1070517"/>
                <a:gd name="csX5" fmla="*/ 1059366 w 1984917"/>
                <a:gd name="csY5" fmla="*/ 981307 h 1070517"/>
                <a:gd name="csX6" fmla="*/ 0 w 1984917"/>
                <a:gd name="csY6" fmla="*/ 1070517 h 1070517"/>
                <a:gd name="csX7" fmla="*/ 200722 w 1984917"/>
                <a:gd name="csY7" fmla="*/ 0 h 107051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</a:cxnLst>
              <a:rect l="l" t="t" r="r" b="b"/>
              <a:pathLst>
                <a:path w="1984917" h="1070517">
                  <a:moveTo>
                    <a:pt x="200722" y="0"/>
                  </a:moveTo>
                  <a:lnTo>
                    <a:pt x="1973766" y="356839"/>
                  </a:lnTo>
                  <a:lnTo>
                    <a:pt x="1984917" y="992458"/>
                  </a:lnTo>
                  <a:lnTo>
                    <a:pt x="1828800" y="981307"/>
                  </a:lnTo>
                  <a:cubicBezTo>
                    <a:pt x="1798955" y="978594"/>
                    <a:pt x="1769558" y="970156"/>
                    <a:pt x="1739590" y="970156"/>
                  </a:cubicBezTo>
                  <a:cubicBezTo>
                    <a:pt x="1512818" y="970156"/>
                    <a:pt x="1059366" y="981307"/>
                    <a:pt x="1059366" y="981307"/>
                  </a:cubicBezTo>
                  <a:lnTo>
                    <a:pt x="0" y="1070517"/>
                  </a:lnTo>
                  <a:lnTo>
                    <a:pt x="200722" y="0"/>
                  </a:lnTo>
                  <a:close/>
                </a:path>
              </a:pathLst>
            </a:custGeom>
            <a:solidFill>
              <a:srgbClr val="DCEB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D3A5F74-AA9C-CD3A-5FDC-9BCB00DE9945}"/>
                </a:ext>
              </a:extLst>
            </p:cNvPr>
            <p:cNvSpPr txBox="1"/>
            <p:nvPr/>
          </p:nvSpPr>
          <p:spPr>
            <a:xfrm>
              <a:off x="628650" y="3963438"/>
              <a:ext cx="461376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3. Small-r realism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44378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91122-AE4B-783C-44F0-77510B63F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51004"/>
            <a:ext cx="7886700" cy="82805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Selective Realisms</a:t>
            </a:r>
            <a:br>
              <a:rPr lang="en-US" dirty="0"/>
            </a:br>
            <a:r>
              <a:rPr lang="en-US" sz="3600" dirty="0"/>
              <a:t>cannot extend small-r realism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FA0CFE-C6A7-3ABB-7EE1-7CB4BEF92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9907E-6957-FD44-8CEE-A073B4D9F8DA}" type="slidenum">
              <a:rPr lang="en-US" smtClean="0"/>
              <a:t>20</a:t>
            </a:fld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36AF363-47EB-8B48-4ABB-25FEEE0B5F3C}"/>
              </a:ext>
            </a:extLst>
          </p:cNvPr>
          <p:cNvGrpSpPr/>
          <p:nvPr/>
        </p:nvGrpSpPr>
        <p:grpSpPr>
          <a:xfrm>
            <a:off x="284611" y="1594624"/>
            <a:ext cx="2570101" cy="4594303"/>
            <a:chOff x="284611" y="1594624"/>
            <a:chExt cx="2570101" cy="4594303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F48D1459-CBE8-8B98-4EA7-98DD1070EDE0}"/>
                </a:ext>
              </a:extLst>
            </p:cNvPr>
            <p:cNvSpPr/>
            <p:nvPr/>
          </p:nvSpPr>
          <p:spPr>
            <a:xfrm>
              <a:off x="579863" y="1594624"/>
              <a:ext cx="2274849" cy="4594303"/>
            </a:xfrm>
            <a:custGeom>
              <a:avLst/>
              <a:gdLst>
                <a:gd name="csX0" fmla="*/ 0 w 2274849"/>
                <a:gd name="csY0" fmla="*/ 0 h 4594303"/>
                <a:gd name="csX1" fmla="*/ 2274849 w 2274849"/>
                <a:gd name="csY1" fmla="*/ 446049 h 4594303"/>
                <a:gd name="csX2" fmla="*/ 2252547 w 2274849"/>
                <a:gd name="csY2" fmla="*/ 4594303 h 4594303"/>
                <a:gd name="csX3" fmla="*/ 2163337 w 2274849"/>
                <a:gd name="csY3" fmla="*/ 4549698 h 4594303"/>
                <a:gd name="csX4" fmla="*/ 122664 w 2274849"/>
                <a:gd name="csY4" fmla="*/ 4036742 h 4594303"/>
                <a:gd name="csX5" fmla="*/ 0 w 2274849"/>
                <a:gd name="csY5" fmla="*/ 0 h 459430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</a:cxnLst>
              <a:rect l="l" t="t" r="r" b="b"/>
              <a:pathLst>
                <a:path w="2274849" h="4594303">
                  <a:moveTo>
                    <a:pt x="0" y="0"/>
                  </a:moveTo>
                  <a:lnTo>
                    <a:pt x="2274849" y="446049"/>
                  </a:lnTo>
                  <a:lnTo>
                    <a:pt x="2252547" y="4594303"/>
                  </a:lnTo>
                  <a:lnTo>
                    <a:pt x="2163337" y="4549698"/>
                  </a:lnTo>
                  <a:lnTo>
                    <a:pt x="122664" y="40367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CEB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2052F84-26D0-D7F7-76AF-D6D911F077C3}"/>
                </a:ext>
              </a:extLst>
            </p:cNvPr>
            <p:cNvSpPr txBox="1"/>
            <p:nvPr/>
          </p:nvSpPr>
          <p:spPr>
            <a:xfrm>
              <a:off x="284611" y="1996063"/>
              <a:ext cx="2482541" cy="2185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9525" algn="r"/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Structure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or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9525" algn="r"/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Entities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or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9525" algn="r"/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Explanatory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essentials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ADE0277-D4B4-2F92-62AB-63426179E105}"/>
                </a:ext>
              </a:extLst>
            </p:cNvPr>
            <p:cNvSpPr txBox="1"/>
            <p:nvPr/>
          </p:nvSpPr>
          <p:spPr>
            <a:xfrm>
              <a:off x="1525881" y="4058614"/>
              <a:ext cx="1106393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are</a:t>
              </a:r>
            </a:p>
            <a:p>
              <a:pPr algn="r"/>
              <a:r>
                <a: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real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3DB153F-48F1-B6A5-E401-AF0E4A34D088}"/>
              </a:ext>
            </a:extLst>
          </p:cNvPr>
          <p:cNvGrpSpPr/>
          <p:nvPr/>
        </p:nvGrpSpPr>
        <p:grpSpPr>
          <a:xfrm>
            <a:off x="6139001" y="1285157"/>
            <a:ext cx="2482541" cy="5194468"/>
            <a:chOff x="6139001" y="1285157"/>
            <a:chExt cx="2482541" cy="5194468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5236DFB0-CC24-82AF-76F5-D60B6D7C8504}"/>
                </a:ext>
              </a:extLst>
            </p:cNvPr>
            <p:cNvSpPr/>
            <p:nvPr/>
          </p:nvSpPr>
          <p:spPr>
            <a:xfrm flipH="1">
              <a:off x="6153977" y="1285157"/>
              <a:ext cx="2410159" cy="5194468"/>
            </a:xfrm>
            <a:custGeom>
              <a:avLst/>
              <a:gdLst>
                <a:gd name="csX0" fmla="*/ 0 w 2274849"/>
                <a:gd name="csY0" fmla="*/ 0 h 4594303"/>
                <a:gd name="csX1" fmla="*/ 2274849 w 2274849"/>
                <a:gd name="csY1" fmla="*/ 446049 h 4594303"/>
                <a:gd name="csX2" fmla="*/ 2252547 w 2274849"/>
                <a:gd name="csY2" fmla="*/ 4594303 h 4594303"/>
                <a:gd name="csX3" fmla="*/ 2163337 w 2274849"/>
                <a:gd name="csY3" fmla="*/ 4549698 h 4594303"/>
                <a:gd name="csX4" fmla="*/ 122664 w 2274849"/>
                <a:gd name="csY4" fmla="*/ 4036742 h 4594303"/>
                <a:gd name="csX5" fmla="*/ 0 w 2274849"/>
                <a:gd name="csY5" fmla="*/ 0 h 459430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</a:cxnLst>
              <a:rect l="l" t="t" r="r" b="b"/>
              <a:pathLst>
                <a:path w="2274849" h="4594303">
                  <a:moveTo>
                    <a:pt x="0" y="0"/>
                  </a:moveTo>
                  <a:lnTo>
                    <a:pt x="2274849" y="446049"/>
                  </a:lnTo>
                  <a:lnTo>
                    <a:pt x="2252547" y="4594303"/>
                  </a:lnTo>
                  <a:lnTo>
                    <a:pt x="2163337" y="4549698"/>
                  </a:lnTo>
                  <a:lnTo>
                    <a:pt x="122664" y="40367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CEB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C1CCCAA-1790-6668-0ABC-09CA6C3D6EBB}"/>
                </a:ext>
              </a:extLst>
            </p:cNvPr>
            <p:cNvSpPr txBox="1"/>
            <p:nvPr/>
          </p:nvSpPr>
          <p:spPr>
            <a:xfrm>
              <a:off x="6139001" y="1996063"/>
              <a:ext cx="2482541" cy="2185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52425" indent="-342900"/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Structure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or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52425" indent="-342900"/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Entities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or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52425" indent="-342900"/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Explanatory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essentials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1122E34-7BDC-0318-3B15-9FDC774C7A68}"/>
                </a:ext>
              </a:extLst>
            </p:cNvPr>
            <p:cNvSpPr txBox="1"/>
            <p:nvPr/>
          </p:nvSpPr>
          <p:spPr>
            <a:xfrm>
              <a:off x="6273878" y="4058614"/>
              <a:ext cx="1106393" cy="2308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are</a:t>
              </a:r>
            </a:p>
            <a:p>
              <a:r>
                <a: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not</a:t>
              </a:r>
            </a:p>
            <a:p>
              <a:r>
                <a: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real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8245D49-9798-55AD-A1DC-0B1318CA8522}"/>
                </a:ext>
              </a:extLst>
            </p:cNvPr>
            <p:cNvSpPr txBox="1"/>
            <p:nvPr/>
          </p:nvSpPr>
          <p:spPr>
            <a:xfrm>
              <a:off x="6139001" y="1442067"/>
              <a:ext cx="13388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NON-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9767063-B0FE-12D5-CD83-8C0110E3B974}"/>
              </a:ext>
            </a:extLst>
          </p:cNvPr>
          <p:cNvGrpSpPr/>
          <p:nvPr/>
        </p:nvGrpSpPr>
        <p:grpSpPr>
          <a:xfrm>
            <a:off x="1460810" y="2720898"/>
            <a:ext cx="6077414" cy="4025590"/>
            <a:chOff x="1460810" y="2720898"/>
            <a:chExt cx="6077414" cy="4025590"/>
          </a:xfrm>
        </p:grpSpPr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62F66708-ED90-60E0-F0F2-3DBF69229DCA}"/>
                </a:ext>
              </a:extLst>
            </p:cNvPr>
            <p:cNvSpPr/>
            <p:nvPr/>
          </p:nvSpPr>
          <p:spPr>
            <a:xfrm>
              <a:off x="1460810" y="2720898"/>
              <a:ext cx="6077414" cy="4025590"/>
            </a:xfrm>
            <a:custGeom>
              <a:avLst/>
              <a:gdLst>
                <a:gd name="csX0" fmla="*/ 2698595 w 6077414"/>
                <a:gd name="csY0" fmla="*/ 0 h 4025590"/>
                <a:gd name="csX1" fmla="*/ 33453 w 6077414"/>
                <a:gd name="csY1" fmla="*/ 1795346 h 4025590"/>
                <a:gd name="csX2" fmla="*/ 0 w 6077414"/>
                <a:gd name="csY2" fmla="*/ 3256156 h 4025590"/>
                <a:gd name="csX3" fmla="*/ 2899317 w 6077414"/>
                <a:gd name="csY3" fmla="*/ 1873404 h 4025590"/>
                <a:gd name="csX4" fmla="*/ 6077414 w 6077414"/>
                <a:gd name="csY4" fmla="*/ 4025590 h 4025590"/>
                <a:gd name="csX5" fmla="*/ 5876692 w 6077414"/>
                <a:gd name="csY5" fmla="*/ 1628078 h 4025590"/>
                <a:gd name="csX6" fmla="*/ 2698595 w 6077414"/>
                <a:gd name="csY6" fmla="*/ 0 h 402559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6077414" h="4025590">
                  <a:moveTo>
                    <a:pt x="2698595" y="0"/>
                  </a:moveTo>
                  <a:lnTo>
                    <a:pt x="33453" y="1795346"/>
                  </a:lnTo>
                  <a:lnTo>
                    <a:pt x="0" y="3256156"/>
                  </a:lnTo>
                  <a:lnTo>
                    <a:pt x="2899317" y="1873404"/>
                  </a:lnTo>
                  <a:lnTo>
                    <a:pt x="6077414" y="4025590"/>
                  </a:lnTo>
                  <a:lnTo>
                    <a:pt x="5876692" y="1628078"/>
                  </a:lnTo>
                  <a:lnTo>
                    <a:pt x="2698595" y="0"/>
                  </a:lnTo>
                  <a:close/>
                </a:path>
              </a:pathLst>
            </a:custGeom>
            <a:solidFill>
              <a:srgbClr val="FF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483B54A-65AE-B798-2A2B-42D57514BBCB}"/>
                </a:ext>
              </a:extLst>
            </p:cNvPr>
            <p:cNvSpPr txBox="1"/>
            <p:nvPr/>
          </p:nvSpPr>
          <p:spPr>
            <a:xfrm>
              <a:off x="3111189" y="2983617"/>
              <a:ext cx="260938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Assuredly?</a:t>
              </a:r>
            </a:p>
            <a:p>
              <a:pPr algn="ct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Violates fallibility of inductive inference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6E2CFE9-0F6A-4FD7-EE72-0E1394180D8A}"/>
              </a:ext>
            </a:extLst>
          </p:cNvPr>
          <p:cNvGrpSpPr/>
          <p:nvPr/>
        </p:nvGrpSpPr>
        <p:grpSpPr>
          <a:xfrm>
            <a:off x="1494263" y="4148254"/>
            <a:ext cx="5988205" cy="2553629"/>
            <a:chOff x="1494263" y="4148254"/>
            <a:chExt cx="5988205" cy="2553629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172763A-D37D-040D-0310-C7CCFF283FCF}"/>
                </a:ext>
              </a:extLst>
            </p:cNvPr>
            <p:cNvSpPr/>
            <p:nvPr/>
          </p:nvSpPr>
          <p:spPr>
            <a:xfrm>
              <a:off x="1494263" y="4148254"/>
              <a:ext cx="5988205" cy="2553629"/>
            </a:xfrm>
            <a:custGeom>
              <a:avLst/>
              <a:gdLst>
                <a:gd name="csX0" fmla="*/ 0 w 5988205"/>
                <a:gd name="csY0" fmla="*/ 200722 h 2553629"/>
                <a:gd name="csX1" fmla="*/ 256478 w 5988205"/>
                <a:gd name="csY1" fmla="*/ 1561170 h 2553629"/>
                <a:gd name="csX2" fmla="*/ 3044283 w 5988205"/>
                <a:gd name="csY2" fmla="*/ 2553629 h 2553629"/>
                <a:gd name="csX3" fmla="*/ 5988205 w 5988205"/>
                <a:gd name="csY3" fmla="*/ 2007219 h 2553629"/>
                <a:gd name="csX4" fmla="*/ 5787483 w 5988205"/>
                <a:gd name="csY4" fmla="*/ 0 h 2553629"/>
                <a:gd name="csX5" fmla="*/ 2921620 w 5988205"/>
                <a:gd name="csY5" fmla="*/ 1070517 h 2553629"/>
                <a:gd name="csX6" fmla="*/ 0 w 5988205"/>
                <a:gd name="csY6" fmla="*/ 200722 h 255362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5988205" h="2553629">
                  <a:moveTo>
                    <a:pt x="0" y="200722"/>
                  </a:moveTo>
                  <a:lnTo>
                    <a:pt x="256478" y="1561170"/>
                  </a:lnTo>
                  <a:lnTo>
                    <a:pt x="3044283" y="2553629"/>
                  </a:lnTo>
                  <a:lnTo>
                    <a:pt x="5988205" y="2007219"/>
                  </a:lnTo>
                  <a:lnTo>
                    <a:pt x="5787483" y="0"/>
                  </a:lnTo>
                  <a:lnTo>
                    <a:pt x="2921620" y="1070517"/>
                  </a:lnTo>
                  <a:lnTo>
                    <a:pt x="0" y="200722"/>
                  </a:ln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CB8D4CA-6085-3A29-8F9C-EB3F46A3762A}"/>
                </a:ext>
              </a:extLst>
            </p:cNvPr>
            <p:cNvSpPr txBox="1"/>
            <p:nvPr/>
          </p:nvSpPr>
          <p:spPr>
            <a:xfrm>
              <a:off x="3015656" y="5279296"/>
              <a:ext cx="292162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Defeasibly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  <a:p>
              <a:pPr algn="ct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Does not extend small-r realism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3930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5DB1CA9-B369-FFB1-7400-182EF7EEEEF4}"/>
              </a:ext>
            </a:extLst>
          </p:cNvPr>
          <p:cNvSpPr/>
          <p:nvPr/>
        </p:nvSpPr>
        <p:spPr>
          <a:xfrm>
            <a:off x="311725" y="1132283"/>
            <a:ext cx="8645237" cy="5392160"/>
          </a:xfrm>
          <a:prstGeom prst="roundRect">
            <a:avLst/>
          </a:prstGeom>
          <a:gradFill flip="none" rotWithShape="1">
            <a:gsLst>
              <a:gs pos="0">
                <a:srgbClr val="EBEBEB"/>
              </a:gs>
              <a:gs pos="50000">
                <a:srgbClr val="F5F5F5"/>
              </a:gs>
              <a:gs pos="100000">
                <a:srgbClr val="F5F5F5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4D10C7-D2DB-8806-4744-628B839FB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38883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49912B-D2FA-2319-C5FE-C990E1E83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9907E-6957-FD44-8CEE-A073B4D9F8DA}" type="slidenum">
              <a:rPr lang="en-US" smtClean="0"/>
              <a:t>21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80C3E41-6D09-A0DB-6A46-84D40068D519}"/>
              </a:ext>
            </a:extLst>
          </p:cNvPr>
          <p:cNvGrpSpPr/>
          <p:nvPr/>
        </p:nvGrpSpPr>
        <p:grpSpPr>
          <a:xfrm>
            <a:off x="858168" y="1781502"/>
            <a:ext cx="3667991" cy="3667991"/>
            <a:chOff x="831273" y="1319646"/>
            <a:chExt cx="3667991" cy="3667991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940C344-6951-A241-F167-E2B5783523CB}"/>
                </a:ext>
              </a:extLst>
            </p:cNvPr>
            <p:cNvSpPr/>
            <p:nvPr/>
          </p:nvSpPr>
          <p:spPr>
            <a:xfrm>
              <a:off x="831273" y="1319646"/>
              <a:ext cx="3667991" cy="3667991"/>
            </a:xfrm>
            <a:prstGeom prst="ellipse">
              <a:avLst/>
            </a:prstGeom>
            <a:solidFill>
              <a:srgbClr val="DCEB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7DE76CF-04A9-F034-4FDD-DD0D1D892624}"/>
                </a:ext>
              </a:extLst>
            </p:cNvPr>
            <p:cNvSpPr txBox="1"/>
            <p:nvPr/>
          </p:nvSpPr>
          <p:spPr>
            <a:xfrm>
              <a:off x="1553425" y="1916865"/>
              <a:ext cx="199605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realism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5A5C9A8-DC27-571F-7683-F92AD31D738F}"/>
              </a:ext>
            </a:extLst>
          </p:cNvPr>
          <p:cNvGrpSpPr/>
          <p:nvPr/>
        </p:nvGrpSpPr>
        <p:grpSpPr>
          <a:xfrm>
            <a:off x="4967057" y="1763571"/>
            <a:ext cx="3667991" cy="3667991"/>
            <a:chOff x="4475833" y="1319645"/>
            <a:chExt cx="3667991" cy="3667991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9259806-9489-F4F2-B32D-C14E76E87532}"/>
                </a:ext>
              </a:extLst>
            </p:cNvPr>
            <p:cNvSpPr/>
            <p:nvPr/>
          </p:nvSpPr>
          <p:spPr>
            <a:xfrm>
              <a:off x="4475833" y="1319645"/>
              <a:ext cx="3667991" cy="3667991"/>
            </a:xfrm>
            <a:prstGeom prst="ellipse">
              <a:avLst/>
            </a:prstGeom>
            <a:solidFill>
              <a:srgbClr val="00FF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3B5F3CF-5DBD-12D5-1EFA-622382221930}"/>
                </a:ext>
              </a:extLst>
            </p:cNvPr>
            <p:cNvSpPr txBox="1"/>
            <p:nvPr/>
          </p:nvSpPr>
          <p:spPr>
            <a:xfrm>
              <a:off x="4932045" y="3429000"/>
              <a:ext cx="295465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empiricism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66A1C5D-A310-67FF-21D9-A830E4CAFA3F}"/>
              </a:ext>
            </a:extLst>
          </p:cNvPr>
          <p:cNvGrpSpPr/>
          <p:nvPr/>
        </p:nvGrpSpPr>
        <p:grpSpPr>
          <a:xfrm>
            <a:off x="1087435" y="136524"/>
            <a:ext cx="7093819" cy="825663"/>
            <a:chOff x="1193533" y="5565512"/>
            <a:chExt cx="7093819" cy="825663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8C6F624C-255C-C86C-51A2-34226B5A4244}"/>
                </a:ext>
              </a:extLst>
            </p:cNvPr>
            <p:cNvSpPr/>
            <p:nvPr/>
          </p:nvSpPr>
          <p:spPr>
            <a:xfrm>
              <a:off x="1193533" y="5650029"/>
              <a:ext cx="7093819" cy="741146"/>
            </a:xfrm>
            <a:custGeom>
              <a:avLst/>
              <a:gdLst>
                <a:gd name="csX0" fmla="*/ 336884 w 6853188"/>
                <a:gd name="csY0" fmla="*/ 0 h 741146"/>
                <a:gd name="csX1" fmla="*/ 6853188 w 6853188"/>
                <a:gd name="csY1" fmla="*/ 115504 h 741146"/>
                <a:gd name="csX2" fmla="*/ 6824312 w 6853188"/>
                <a:gd name="csY2" fmla="*/ 635268 h 741146"/>
                <a:gd name="csX3" fmla="*/ 0 w 6853188"/>
                <a:gd name="csY3" fmla="*/ 741146 h 741146"/>
                <a:gd name="csX4" fmla="*/ 336884 w 6853188"/>
                <a:gd name="csY4" fmla="*/ 0 h 74114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6853188" h="741146">
                  <a:moveTo>
                    <a:pt x="336884" y="0"/>
                  </a:moveTo>
                  <a:lnTo>
                    <a:pt x="6853188" y="115504"/>
                  </a:lnTo>
                  <a:lnTo>
                    <a:pt x="6824312" y="635268"/>
                  </a:lnTo>
                  <a:lnTo>
                    <a:pt x="0" y="741146"/>
                  </a:lnTo>
                  <a:lnTo>
                    <a:pt x="336884" y="0"/>
                  </a:lnTo>
                  <a:close/>
                </a:path>
              </a:pathLst>
            </a:custGeom>
            <a:solidFill>
              <a:srgbClr val="FFDCD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68FD97F-0467-E070-003E-B8D9DDA1E59E}"/>
                </a:ext>
              </a:extLst>
            </p:cNvPr>
            <p:cNvSpPr txBox="1"/>
            <p:nvPr/>
          </p:nvSpPr>
          <p:spPr>
            <a:xfrm>
              <a:off x="1571227" y="5565512"/>
              <a:ext cx="671369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small-r realism   </a:t>
              </a:r>
              <a:r>
                <a: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≈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small-e empiricism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82934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5 0.00023 L 0.23351 0.0002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-0.00371 L -0.22066 -0.0037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99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69F706-B08C-59FA-9667-A0290F76FF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4BC71F17-49F9-A408-F2BC-0334A514ED50}"/>
              </a:ext>
            </a:extLst>
          </p:cNvPr>
          <p:cNvSpPr/>
          <p:nvPr/>
        </p:nvSpPr>
        <p:spPr>
          <a:xfrm>
            <a:off x="1745673" y="1413164"/>
            <a:ext cx="4169704" cy="4488447"/>
          </a:xfrm>
          <a:custGeom>
            <a:avLst/>
            <a:gdLst>
              <a:gd name="csX0" fmla="*/ 2974554 w 6268597"/>
              <a:gd name="csY0" fmla="*/ 0 h 5684703"/>
              <a:gd name="csX1" fmla="*/ 6268597 w 6268597"/>
              <a:gd name="csY1" fmla="*/ 2842352 h 5684703"/>
              <a:gd name="csX2" fmla="*/ 3723701 w 6268597"/>
              <a:gd name="csY2" fmla="*/ 5684703 h 5684703"/>
              <a:gd name="csX3" fmla="*/ 0 w 6268597"/>
              <a:gd name="csY3" fmla="*/ 3855903 h 5684703"/>
              <a:gd name="csX4" fmla="*/ 2974554 w 6268597"/>
              <a:gd name="csY4" fmla="*/ 0 h 568470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6268597" h="5684703">
                <a:moveTo>
                  <a:pt x="2974554" y="0"/>
                </a:moveTo>
                <a:lnTo>
                  <a:pt x="6268597" y="2842352"/>
                </a:lnTo>
                <a:lnTo>
                  <a:pt x="3723701" y="5684703"/>
                </a:lnTo>
                <a:lnTo>
                  <a:pt x="0" y="3855903"/>
                </a:lnTo>
                <a:lnTo>
                  <a:pt x="2974554" y="0"/>
                </a:lnTo>
                <a:close/>
              </a:path>
            </a:pathLst>
          </a:custGeom>
          <a:solidFill>
            <a:srgbClr val="DCEB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FC447A-771B-9645-1D06-003410E96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9907E-6957-FD44-8CEE-A073B4D9F8DA}" type="slidenum">
              <a:rPr lang="en-US" smtClean="0"/>
              <a:t>22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8D818E2-7E4F-20E5-8BCD-E47F91F7F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3714" y="2511575"/>
            <a:ext cx="5148191" cy="1325563"/>
          </a:xfrm>
        </p:spPr>
        <p:txBody>
          <a:bodyPr>
            <a:noAutofit/>
          </a:bodyPr>
          <a:lstStyle/>
          <a:p>
            <a:pPr marL="517525" indent="-517525"/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Against Metaphysics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6580925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58E4F-9154-10A8-F2B8-2D5533658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697" y="358943"/>
            <a:ext cx="7886700" cy="663574"/>
          </a:xfrm>
        </p:spPr>
        <p:txBody>
          <a:bodyPr>
            <a:normAutofit fontScale="90000"/>
          </a:bodyPr>
          <a:lstStyle/>
          <a:p>
            <a:r>
              <a:rPr lang="en-US" dirty="0"/>
              <a:t>Against Metaphysics:</a:t>
            </a:r>
            <a:r>
              <a:rPr lang="en-US" sz="4000" dirty="0"/>
              <a:t> debates languish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B04BA8-16F3-926A-A252-4537A300F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9907E-6957-FD44-8CEE-A073B4D9F8DA}" type="slidenum">
              <a:rPr lang="en-US" smtClean="0"/>
              <a:t>23</a:t>
            </a:fld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9D8525C-BE96-6E7E-4BE0-B0AC040A5FD9}"/>
              </a:ext>
            </a:extLst>
          </p:cNvPr>
          <p:cNvGrpSpPr/>
          <p:nvPr/>
        </p:nvGrpSpPr>
        <p:grpSpPr>
          <a:xfrm>
            <a:off x="203949" y="1743738"/>
            <a:ext cx="8363621" cy="1059872"/>
            <a:chOff x="229661" y="1194955"/>
            <a:chExt cx="8363621" cy="1059872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C318974A-9C98-78D7-7C7F-A9D4879937E0}"/>
                </a:ext>
              </a:extLst>
            </p:cNvPr>
            <p:cNvSpPr/>
            <p:nvPr/>
          </p:nvSpPr>
          <p:spPr>
            <a:xfrm>
              <a:off x="342900" y="1194955"/>
              <a:ext cx="8250382" cy="1059872"/>
            </a:xfrm>
            <a:custGeom>
              <a:avLst/>
              <a:gdLst>
                <a:gd name="csX0" fmla="*/ 124691 w 8250382"/>
                <a:gd name="csY0" fmla="*/ 0 h 1059872"/>
                <a:gd name="csX1" fmla="*/ 8250382 w 8250382"/>
                <a:gd name="csY1" fmla="*/ 93518 h 1059872"/>
                <a:gd name="csX2" fmla="*/ 8167255 w 8250382"/>
                <a:gd name="csY2" fmla="*/ 1059872 h 1059872"/>
                <a:gd name="csX3" fmla="*/ 0 w 8250382"/>
                <a:gd name="csY3" fmla="*/ 1059872 h 1059872"/>
                <a:gd name="csX4" fmla="*/ 124691 w 8250382"/>
                <a:gd name="csY4" fmla="*/ 0 h 105987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8250382" h="1059872">
                  <a:moveTo>
                    <a:pt x="124691" y="0"/>
                  </a:moveTo>
                  <a:lnTo>
                    <a:pt x="8250382" y="93518"/>
                  </a:lnTo>
                  <a:lnTo>
                    <a:pt x="8167255" y="1059872"/>
                  </a:lnTo>
                  <a:lnTo>
                    <a:pt x="0" y="1059872"/>
                  </a:lnTo>
                  <a:lnTo>
                    <a:pt x="124691" y="0"/>
                  </a:lnTo>
                  <a:close/>
                </a:path>
              </a:pathLst>
            </a:custGeom>
            <a:solidFill>
              <a:srgbClr val="DCEB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53E9CD3-9691-F7C5-628C-437B8DD99938}"/>
                </a:ext>
              </a:extLst>
            </p:cNvPr>
            <p:cNvSpPr txBox="1"/>
            <p:nvPr/>
          </p:nvSpPr>
          <p:spPr>
            <a:xfrm>
              <a:off x="229661" y="1257300"/>
              <a:ext cx="225376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Non-empirical metaphysics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0CECCC3-F78A-E715-E29E-5DFC5B310B51}"/>
              </a:ext>
            </a:extLst>
          </p:cNvPr>
          <p:cNvSpPr txBox="1"/>
          <p:nvPr/>
        </p:nvSpPr>
        <p:spPr>
          <a:xfrm>
            <a:off x="2436930" y="2326951"/>
            <a:ext cx="33147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Experience is the only way to assess the truth of contingent propositions.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78D1DCC-FCB5-4491-F9C7-FDBC5BD7AB8E}"/>
              </a:ext>
            </a:extLst>
          </p:cNvPr>
          <p:cNvGrpSpPr/>
          <p:nvPr/>
        </p:nvGrpSpPr>
        <p:grpSpPr>
          <a:xfrm>
            <a:off x="119761" y="3899847"/>
            <a:ext cx="5179870" cy="1412197"/>
            <a:chOff x="145473" y="3232539"/>
            <a:chExt cx="5179870" cy="1412197"/>
          </a:xfrm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C47AFD8-61BA-D0B4-29BE-D487F60B898A}"/>
                </a:ext>
              </a:extLst>
            </p:cNvPr>
            <p:cNvSpPr/>
            <p:nvPr/>
          </p:nvSpPr>
          <p:spPr>
            <a:xfrm>
              <a:off x="145473" y="3273136"/>
              <a:ext cx="5008418" cy="1371600"/>
            </a:xfrm>
            <a:custGeom>
              <a:avLst/>
              <a:gdLst>
                <a:gd name="csX0" fmla="*/ 311727 w 5008418"/>
                <a:gd name="csY0" fmla="*/ 0 h 1371600"/>
                <a:gd name="csX1" fmla="*/ 311727 w 5008418"/>
                <a:gd name="csY1" fmla="*/ 0 h 1371600"/>
                <a:gd name="csX2" fmla="*/ 4956463 w 5008418"/>
                <a:gd name="csY2" fmla="*/ 83128 h 1371600"/>
                <a:gd name="csX3" fmla="*/ 5008418 w 5008418"/>
                <a:gd name="csY3" fmla="*/ 1371600 h 1371600"/>
                <a:gd name="csX4" fmla="*/ 0 w 5008418"/>
                <a:gd name="csY4" fmla="*/ 1340428 h 1371600"/>
                <a:gd name="csX5" fmla="*/ 311727 w 5008418"/>
                <a:gd name="csY5" fmla="*/ 0 h 137160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</a:cxnLst>
              <a:rect l="l" t="t" r="r" b="b"/>
              <a:pathLst>
                <a:path w="5008418" h="1371600">
                  <a:moveTo>
                    <a:pt x="311727" y="0"/>
                  </a:moveTo>
                  <a:lnTo>
                    <a:pt x="311727" y="0"/>
                  </a:lnTo>
                  <a:lnTo>
                    <a:pt x="4956463" y="83128"/>
                  </a:lnTo>
                  <a:lnTo>
                    <a:pt x="5008418" y="1371600"/>
                  </a:lnTo>
                  <a:lnTo>
                    <a:pt x="0" y="1340428"/>
                  </a:lnTo>
                  <a:lnTo>
                    <a:pt x="311727" y="0"/>
                  </a:lnTo>
                  <a:close/>
                </a:path>
              </a:pathLst>
            </a:custGeom>
            <a:solidFill>
              <a:srgbClr val="DCFFD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D8151E0-8EBA-F66D-7BC5-43919E4FA5F4}"/>
                </a:ext>
              </a:extLst>
            </p:cNvPr>
            <p:cNvSpPr txBox="1"/>
            <p:nvPr/>
          </p:nvSpPr>
          <p:spPr>
            <a:xfrm>
              <a:off x="229661" y="3232539"/>
              <a:ext cx="196282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Non-empirical decision criteria ??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8999804-BAD3-C43C-EBA2-AAEE4ED2BCB3}"/>
                </a:ext>
              </a:extLst>
            </p:cNvPr>
            <p:cNvSpPr txBox="1"/>
            <p:nvPr/>
          </p:nvSpPr>
          <p:spPr>
            <a:xfrm>
              <a:off x="2602923" y="3232539"/>
              <a:ext cx="272242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simplicity</a:t>
              </a:r>
            </a:p>
            <a:p>
              <a:pPr algn="l"/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intuitive plausibility explanatory power</a:t>
              </a:r>
            </a:p>
            <a:p>
              <a:pPr algn="l"/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…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8B5946B-3BD5-E34B-9A6F-97B2C577B02F}"/>
              </a:ext>
            </a:extLst>
          </p:cNvPr>
          <p:cNvGrpSpPr/>
          <p:nvPr/>
        </p:nvGrpSpPr>
        <p:grpSpPr>
          <a:xfrm>
            <a:off x="2675927" y="1806083"/>
            <a:ext cx="6067758" cy="1200329"/>
            <a:chOff x="2701639" y="1257300"/>
            <a:chExt cx="6067758" cy="120032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A91DF43-7FD3-50DE-DEE1-D6991566A30E}"/>
                </a:ext>
              </a:extLst>
            </p:cNvPr>
            <p:cNvSpPr txBox="1"/>
            <p:nvPr/>
          </p:nvSpPr>
          <p:spPr>
            <a:xfrm>
              <a:off x="5974242" y="1257300"/>
              <a:ext cx="279515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No means to settle debates. Results remain undecided.</a:t>
              </a:r>
            </a:p>
          </p:txBody>
        </p:sp>
        <p:sp>
          <p:nvSpPr>
            <p:cNvPr id="11" name="Right Arrow 10">
              <a:extLst>
                <a:ext uri="{FF2B5EF4-FFF2-40B4-BE49-F238E27FC236}">
                  <a16:creationId xmlns:a16="http://schemas.microsoft.com/office/drawing/2014/main" id="{631ABB43-CEFC-7C9F-65C3-A01B5D5A3B52}"/>
                </a:ext>
              </a:extLst>
            </p:cNvPr>
            <p:cNvSpPr/>
            <p:nvPr/>
          </p:nvSpPr>
          <p:spPr>
            <a:xfrm>
              <a:off x="2701639" y="1421265"/>
              <a:ext cx="2701636" cy="394854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FE1F0B8-228E-113E-4FF7-D6D8E41416AC}"/>
              </a:ext>
            </a:extLst>
          </p:cNvPr>
          <p:cNvGrpSpPr/>
          <p:nvPr/>
        </p:nvGrpSpPr>
        <p:grpSpPr>
          <a:xfrm>
            <a:off x="3912443" y="3899847"/>
            <a:ext cx="5091014" cy="1536888"/>
            <a:chOff x="3938155" y="3232539"/>
            <a:chExt cx="5091014" cy="1536888"/>
          </a:xfrm>
        </p:grpSpPr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A5A3C703-0E16-EC0D-116C-E0A58AB5946B}"/>
                </a:ext>
              </a:extLst>
            </p:cNvPr>
            <p:cNvSpPr/>
            <p:nvPr/>
          </p:nvSpPr>
          <p:spPr>
            <a:xfrm>
              <a:off x="3938155" y="3241964"/>
              <a:ext cx="4779818" cy="1527463"/>
            </a:xfrm>
            <a:custGeom>
              <a:avLst/>
              <a:gdLst>
                <a:gd name="csX0" fmla="*/ 4779818 w 4779818"/>
                <a:gd name="csY0" fmla="*/ 0 h 1527463"/>
                <a:gd name="csX1" fmla="*/ 20781 w 4779818"/>
                <a:gd name="csY1" fmla="*/ 394854 h 1527463"/>
                <a:gd name="csX2" fmla="*/ 0 w 4779818"/>
                <a:gd name="csY2" fmla="*/ 841663 h 1527463"/>
                <a:gd name="csX3" fmla="*/ 4623954 w 4779818"/>
                <a:gd name="csY3" fmla="*/ 1527463 h 1527463"/>
                <a:gd name="csX4" fmla="*/ 4779818 w 4779818"/>
                <a:gd name="csY4" fmla="*/ 0 h 152746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4779818" h="1527463">
                  <a:moveTo>
                    <a:pt x="4779818" y="0"/>
                  </a:moveTo>
                  <a:lnTo>
                    <a:pt x="20781" y="394854"/>
                  </a:lnTo>
                  <a:lnTo>
                    <a:pt x="0" y="841663"/>
                  </a:lnTo>
                  <a:lnTo>
                    <a:pt x="4623954" y="1527463"/>
                  </a:lnTo>
                  <a:lnTo>
                    <a:pt x="4779818" y="0"/>
                  </a:lnTo>
                  <a:close/>
                </a:path>
              </a:pathLst>
            </a:custGeom>
            <a:solidFill>
              <a:srgbClr val="FF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C5DCEB8-9075-BEE8-B54F-11BCE67C42B2}"/>
                </a:ext>
              </a:extLst>
            </p:cNvPr>
            <p:cNvSpPr txBox="1"/>
            <p:nvPr/>
          </p:nvSpPr>
          <p:spPr>
            <a:xfrm>
              <a:off x="5944131" y="3232539"/>
              <a:ext cx="308503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Succeed only indirectly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when surrogates for background facts, determined empirically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Graphic 2" descr="Badge 1 with solid fill">
            <a:extLst>
              <a:ext uri="{FF2B5EF4-FFF2-40B4-BE49-F238E27FC236}">
                <a16:creationId xmlns:a16="http://schemas.microsoft.com/office/drawing/2014/main" id="{C5627DD0-A2EE-F8BD-E3BE-841A93C80E4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0492" y="295331"/>
            <a:ext cx="772205" cy="772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221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B0D6B-188D-CF23-1715-55F976939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" y="319087"/>
            <a:ext cx="7886700" cy="626349"/>
          </a:xfrm>
        </p:spPr>
        <p:txBody>
          <a:bodyPr>
            <a:normAutofit fontScale="90000"/>
          </a:bodyPr>
          <a:lstStyle/>
          <a:p>
            <a:r>
              <a:rPr lang="en-US" dirty="0"/>
              <a:t>Possible world realism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E39741-87D2-95B7-F5F6-B70255411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9907E-6957-FD44-8CEE-A073B4D9F8DA}" type="slidenum">
              <a:rPr lang="en-US" smtClean="0"/>
              <a:t>24</a:t>
            </a:fld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A6307AE-3C5B-D190-6361-0F9B221428A5}"/>
              </a:ext>
            </a:extLst>
          </p:cNvPr>
          <p:cNvGrpSpPr/>
          <p:nvPr/>
        </p:nvGrpSpPr>
        <p:grpSpPr>
          <a:xfrm>
            <a:off x="6583680" y="283026"/>
            <a:ext cx="2423160" cy="6073325"/>
            <a:chOff x="6583680" y="283026"/>
            <a:chExt cx="2423160" cy="6073325"/>
          </a:xfrm>
        </p:grpSpPr>
        <p:pic>
          <p:nvPicPr>
            <p:cNvPr id="7" name="Picture 6" descr="A drawing of a building&#10;&#10;AI-generated content may be incorrect.">
              <a:extLst>
                <a:ext uri="{FF2B5EF4-FFF2-40B4-BE49-F238E27FC236}">
                  <a16:creationId xmlns:a16="http://schemas.microsoft.com/office/drawing/2014/main" id="{BA74D647-85E5-A5AB-9D07-A30E52D593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78256" y="4929902"/>
              <a:ext cx="1837094" cy="1426449"/>
            </a:xfrm>
            <a:prstGeom prst="rect">
              <a:avLst/>
            </a:prstGeom>
          </p:spPr>
        </p:pic>
        <p:pic>
          <p:nvPicPr>
            <p:cNvPr id="8" name="Picture 7" descr="A greyscale shot of a building&#10;&#10;AI-generated content may be incorrect.">
              <a:extLst>
                <a:ext uri="{FF2B5EF4-FFF2-40B4-BE49-F238E27FC236}">
                  <a16:creationId xmlns:a16="http://schemas.microsoft.com/office/drawing/2014/main" id="{30BEE618-AB39-C537-98EF-3E88A5E276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78256" y="3307302"/>
              <a:ext cx="1837094" cy="1426449"/>
            </a:xfrm>
            <a:prstGeom prst="rect">
              <a:avLst/>
            </a:prstGeom>
          </p:spPr>
        </p:pic>
        <p:pic>
          <p:nvPicPr>
            <p:cNvPr id="9" name="Picture 8" descr="A building with columns and a roof&#10;&#10;AI-generated content may be incorrect.">
              <a:extLst>
                <a:ext uri="{FF2B5EF4-FFF2-40B4-BE49-F238E27FC236}">
                  <a16:creationId xmlns:a16="http://schemas.microsoft.com/office/drawing/2014/main" id="{62BDFCAD-212A-2E1C-D595-488E120891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67577" y="1694490"/>
              <a:ext cx="1837094" cy="1426449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74C4991-F4B6-A24C-BFB8-4EA85888EF25}"/>
                </a:ext>
              </a:extLst>
            </p:cNvPr>
            <p:cNvSpPr txBox="1"/>
            <p:nvPr/>
          </p:nvSpPr>
          <p:spPr>
            <a:xfrm>
              <a:off x="6583680" y="283026"/>
              <a:ext cx="242316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Possible worlds are as real as the actual world.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BDF74C4-C44C-3722-5A38-9DEB4B5110AB}"/>
              </a:ext>
            </a:extLst>
          </p:cNvPr>
          <p:cNvSpPr txBox="1"/>
          <p:nvPr/>
        </p:nvSpPr>
        <p:spPr>
          <a:xfrm>
            <a:off x="320040" y="1103917"/>
            <a:ext cx="5200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Debate languishes since no empirical import for this sense of “real.”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C21D351-1723-8305-83F5-EECDEF48A158}"/>
              </a:ext>
            </a:extLst>
          </p:cNvPr>
          <p:cNvGrpSpPr/>
          <p:nvPr/>
        </p:nvGrpSpPr>
        <p:grpSpPr>
          <a:xfrm>
            <a:off x="-289898" y="4297496"/>
            <a:ext cx="6393518" cy="2241415"/>
            <a:chOff x="-289898" y="4297496"/>
            <a:chExt cx="6393518" cy="2241415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BB30EE08-358F-8A27-2DC6-B6E4CA9286FF}"/>
                </a:ext>
              </a:extLst>
            </p:cNvPr>
            <p:cNvSpPr/>
            <p:nvPr/>
          </p:nvSpPr>
          <p:spPr>
            <a:xfrm flipV="1">
              <a:off x="156868" y="4297496"/>
              <a:ext cx="5946752" cy="2241415"/>
            </a:xfrm>
            <a:custGeom>
              <a:avLst/>
              <a:gdLst>
                <a:gd name="csX0" fmla="*/ 0 w 5669280"/>
                <a:gd name="csY0" fmla="*/ 0 h 2057400"/>
                <a:gd name="csX1" fmla="*/ 5669280 w 5669280"/>
                <a:gd name="csY1" fmla="*/ 80010 h 2057400"/>
                <a:gd name="csX2" fmla="*/ 5646420 w 5669280"/>
                <a:gd name="csY2" fmla="*/ 2057400 h 2057400"/>
                <a:gd name="csX3" fmla="*/ 114300 w 5669280"/>
                <a:gd name="csY3" fmla="*/ 1943100 h 2057400"/>
                <a:gd name="csX4" fmla="*/ 0 w 5669280"/>
                <a:gd name="csY4" fmla="*/ 0 h 205740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5669280" h="2057400">
                  <a:moveTo>
                    <a:pt x="0" y="0"/>
                  </a:moveTo>
                  <a:lnTo>
                    <a:pt x="5669280" y="80010"/>
                  </a:lnTo>
                  <a:lnTo>
                    <a:pt x="5646420" y="2057400"/>
                  </a:lnTo>
                  <a:lnTo>
                    <a:pt x="114300" y="1943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CD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8E7333B-AA94-6363-E5BA-8B2C0247643C}"/>
                </a:ext>
              </a:extLst>
            </p:cNvPr>
            <p:cNvSpPr txBox="1"/>
            <p:nvPr/>
          </p:nvSpPr>
          <p:spPr>
            <a:xfrm>
              <a:off x="-289898" y="4318252"/>
              <a:ext cx="183709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Robert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Stalnacker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7858C5B-E9BD-ABD1-9C39-A7D72CD22800}"/>
                </a:ext>
              </a:extLst>
            </p:cNvPr>
            <p:cNvSpPr txBox="1"/>
            <p:nvPr/>
          </p:nvSpPr>
          <p:spPr>
            <a:xfrm>
              <a:off x="1950383" y="4297664"/>
              <a:ext cx="386334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“Even a philosopher who had no qualms about abstract objects … might balk at this proliferation of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fullblooded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universes …”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FCEFB89-C561-07F1-0547-1557C9547DCE}"/>
              </a:ext>
            </a:extLst>
          </p:cNvPr>
          <p:cNvGrpSpPr/>
          <p:nvPr/>
        </p:nvGrpSpPr>
        <p:grpSpPr>
          <a:xfrm>
            <a:off x="156868" y="2171700"/>
            <a:ext cx="6118202" cy="2057400"/>
            <a:chOff x="156868" y="2171700"/>
            <a:chExt cx="6118202" cy="205740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97F6C69-62AF-FB91-E18D-1C91F0D987F7}"/>
                </a:ext>
              </a:extLst>
            </p:cNvPr>
            <p:cNvGrpSpPr/>
            <p:nvPr/>
          </p:nvGrpSpPr>
          <p:grpSpPr>
            <a:xfrm>
              <a:off x="434340" y="2171700"/>
              <a:ext cx="5840730" cy="2057400"/>
              <a:chOff x="434340" y="2171700"/>
              <a:chExt cx="5840730" cy="2057400"/>
            </a:xfrm>
          </p:grpSpPr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042EDBBE-D999-E4F9-096F-746B3185058B}"/>
                  </a:ext>
                </a:extLst>
              </p:cNvPr>
              <p:cNvSpPr/>
              <p:nvPr/>
            </p:nvSpPr>
            <p:spPr>
              <a:xfrm>
                <a:off x="434340" y="2171700"/>
                <a:ext cx="5669280" cy="2057400"/>
              </a:xfrm>
              <a:custGeom>
                <a:avLst/>
                <a:gdLst>
                  <a:gd name="csX0" fmla="*/ 0 w 5669280"/>
                  <a:gd name="csY0" fmla="*/ 0 h 2057400"/>
                  <a:gd name="csX1" fmla="*/ 5669280 w 5669280"/>
                  <a:gd name="csY1" fmla="*/ 80010 h 2057400"/>
                  <a:gd name="csX2" fmla="*/ 5646420 w 5669280"/>
                  <a:gd name="csY2" fmla="*/ 2057400 h 2057400"/>
                  <a:gd name="csX3" fmla="*/ 114300 w 5669280"/>
                  <a:gd name="csY3" fmla="*/ 1943100 h 2057400"/>
                  <a:gd name="csX4" fmla="*/ 0 w 5669280"/>
                  <a:gd name="csY4" fmla="*/ 0 h 205740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5669280" h="2057400">
                    <a:moveTo>
                      <a:pt x="0" y="0"/>
                    </a:moveTo>
                    <a:lnTo>
                      <a:pt x="5669280" y="80010"/>
                    </a:lnTo>
                    <a:lnTo>
                      <a:pt x="5646420" y="2057400"/>
                    </a:lnTo>
                    <a:lnTo>
                      <a:pt x="114300" y="19431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C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D3CBF1E-1BD8-E6B9-BF8A-15F435A72F96}"/>
                  </a:ext>
                </a:extLst>
              </p:cNvPr>
              <p:cNvSpPr txBox="1"/>
              <p:nvPr/>
            </p:nvSpPr>
            <p:spPr>
              <a:xfrm>
                <a:off x="1984673" y="2289942"/>
                <a:ext cx="4290397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“… reduce the diversity of notions we must accept as primitive, and thereby to improve the unity and economy of the theory…”</a:t>
                </a: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7D3F1F7-0B53-CAB4-399F-40983F4487CF}"/>
                </a:ext>
              </a:extLst>
            </p:cNvPr>
            <p:cNvSpPr txBox="1"/>
            <p:nvPr/>
          </p:nvSpPr>
          <p:spPr>
            <a:xfrm>
              <a:off x="156868" y="2377366"/>
              <a:ext cx="14246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David Lewis: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78939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22357-E5EE-1BF9-8160-FCEFC1B22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136524"/>
            <a:ext cx="7411428" cy="892174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Presentism vs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Eternalism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3B4DC1-B43D-7A13-09EF-923AB49D1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9907E-6957-FD44-8CEE-A073B4D9F8DA}" type="slidenum">
              <a:rPr lang="en-US" smtClean="0"/>
              <a:t>25</a:t>
            </a:fld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729494E-B591-5225-9CFF-07B1466302DC}"/>
              </a:ext>
            </a:extLst>
          </p:cNvPr>
          <p:cNvGrpSpPr/>
          <p:nvPr/>
        </p:nvGrpSpPr>
        <p:grpSpPr>
          <a:xfrm>
            <a:off x="49857" y="1097281"/>
            <a:ext cx="5849496" cy="2482097"/>
            <a:chOff x="49857" y="1097281"/>
            <a:chExt cx="5849496" cy="2482097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28BD8E92-D271-A98A-E385-29582A0B0303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795443" y="1097281"/>
              <a:ext cx="1947757" cy="2482097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EABB878-C3F5-231C-BACE-6D85F026E10F}"/>
                </a:ext>
              </a:extLst>
            </p:cNvPr>
            <p:cNvSpPr txBox="1"/>
            <p:nvPr/>
          </p:nvSpPr>
          <p:spPr>
            <a:xfrm>
              <a:off x="49857" y="2338328"/>
              <a:ext cx="7296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time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BE5B798B-5924-0AB3-9ED5-06341F04CC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0050" y="1531620"/>
              <a:ext cx="0" cy="806709"/>
            </a:xfrm>
            <a:prstGeom prst="straightConnector1">
              <a:avLst/>
            </a:prstGeom>
            <a:ln w="889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C527EEF-7EFD-0E90-14D7-2070AF558958}"/>
                </a:ext>
              </a:extLst>
            </p:cNvPr>
            <p:cNvSpPr txBox="1"/>
            <p:nvPr/>
          </p:nvSpPr>
          <p:spPr>
            <a:xfrm>
              <a:off x="2927552" y="1653218"/>
              <a:ext cx="297180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3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Presentist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  <a:p>
              <a:pPr algn="l"/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Only the present moment is real.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C604E66-623A-E80F-573F-4B33A246C6E8}"/>
              </a:ext>
            </a:extLst>
          </p:cNvPr>
          <p:cNvGrpSpPr/>
          <p:nvPr/>
        </p:nvGrpSpPr>
        <p:grpSpPr>
          <a:xfrm>
            <a:off x="20458" y="3847398"/>
            <a:ext cx="5899970" cy="2926231"/>
            <a:chOff x="20458" y="3847398"/>
            <a:chExt cx="5899970" cy="2926231"/>
          </a:xfrm>
        </p:grpSpPr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76928B7E-8AC7-44CE-202F-60158BEF3A86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95443" y="3847398"/>
              <a:ext cx="1968831" cy="2508953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13EAA28-0F0E-67E7-2315-6983286377B9}"/>
                </a:ext>
              </a:extLst>
            </p:cNvPr>
            <p:cNvSpPr txBox="1"/>
            <p:nvPr/>
          </p:nvSpPr>
          <p:spPr>
            <a:xfrm>
              <a:off x="1358408" y="6311964"/>
              <a:ext cx="8675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space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7510292F-0712-E5EA-8E17-04E7C5800E8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5302" y="4378058"/>
              <a:ext cx="0" cy="806709"/>
            </a:xfrm>
            <a:prstGeom prst="straightConnector1">
              <a:avLst/>
            </a:prstGeom>
            <a:ln w="889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1614CAD0-162D-DF06-7CD1-4F618FEDA15E}"/>
                </a:ext>
              </a:extLst>
            </p:cNvPr>
            <p:cNvCxnSpPr>
              <a:cxnSpLocks/>
            </p:cNvCxnSpPr>
            <p:nvPr/>
          </p:nvCxnSpPr>
          <p:spPr>
            <a:xfrm>
              <a:off x="2214872" y="6576506"/>
              <a:ext cx="675093" cy="0"/>
            </a:xfrm>
            <a:prstGeom prst="straightConnector1">
              <a:avLst/>
            </a:prstGeom>
            <a:ln w="889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7C6C4960-61CD-A3FE-766D-8BBBCC904AA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4217" y="6581868"/>
              <a:ext cx="691331" cy="0"/>
            </a:xfrm>
            <a:prstGeom prst="straightConnector1">
              <a:avLst/>
            </a:prstGeom>
            <a:ln w="889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D07D646-29D2-7EE8-63A9-FC2525B63BC7}"/>
                </a:ext>
              </a:extLst>
            </p:cNvPr>
            <p:cNvSpPr txBox="1"/>
            <p:nvPr/>
          </p:nvSpPr>
          <p:spPr>
            <a:xfrm>
              <a:off x="2991213" y="4153715"/>
              <a:ext cx="292921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3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Eternalist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  <a:p>
              <a:pPr algn="l"/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All moments are equally real.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FD20CF4-4E8F-262A-AFEE-5D06FECC540C}"/>
                </a:ext>
              </a:extLst>
            </p:cNvPr>
            <p:cNvSpPr txBox="1"/>
            <p:nvPr/>
          </p:nvSpPr>
          <p:spPr>
            <a:xfrm>
              <a:off x="20458" y="5191376"/>
              <a:ext cx="7296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time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8ACF61E-97A0-7651-5614-7A365C65A9FC}"/>
              </a:ext>
            </a:extLst>
          </p:cNvPr>
          <p:cNvGrpSpPr/>
          <p:nvPr/>
        </p:nvGrpSpPr>
        <p:grpSpPr>
          <a:xfrm>
            <a:off x="5920428" y="2819634"/>
            <a:ext cx="3342858" cy="1902542"/>
            <a:chOff x="5920428" y="2819634"/>
            <a:chExt cx="3342858" cy="1902542"/>
          </a:xfrm>
        </p:grpSpPr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3F737F1A-AF50-9A03-FA81-A924F9D6DECD}"/>
                </a:ext>
              </a:extLst>
            </p:cNvPr>
            <p:cNvSpPr/>
            <p:nvPr/>
          </p:nvSpPr>
          <p:spPr>
            <a:xfrm>
              <a:off x="5920428" y="2819634"/>
              <a:ext cx="3060058" cy="1902542"/>
            </a:xfrm>
            <a:custGeom>
              <a:avLst/>
              <a:gdLst>
                <a:gd name="csX0" fmla="*/ 250722 w 2787445"/>
                <a:gd name="csY0" fmla="*/ 0 h 1902542"/>
                <a:gd name="csX1" fmla="*/ 2787445 w 2787445"/>
                <a:gd name="csY1" fmla="*/ 206477 h 1902542"/>
                <a:gd name="csX2" fmla="*/ 2757948 w 2787445"/>
                <a:gd name="csY2" fmla="*/ 1902542 h 1902542"/>
                <a:gd name="csX3" fmla="*/ 0 w 2787445"/>
                <a:gd name="csY3" fmla="*/ 1666567 h 1902542"/>
                <a:gd name="csX4" fmla="*/ 250722 w 2787445"/>
                <a:gd name="csY4" fmla="*/ 0 h 190254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787445" h="1902542">
                  <a:moveTo>
                    <a:pt x="250722" y="0"/>
                  </a:moveTo>
                  <a:lnTo>
                    <a:pt x="2787445" y="206477"/>
                  </a:lnTo>
                  <a:lnTo>
                    <a:pt x="2757948" y="1902542"/>
                  </a:lnTo>
                  <a:lnTo>
                    <a:pt x="0" y="1666567"/>
                  </a:lnTo>
                  <a:lnTo>
                    <a:pt x="250722" y="0"/>
                  </a:lnTo>
                  <a:close/>
                </a:path>
              </a:pathLst>
            </a:custGeom>
            <a:solidFill>
              <a:srgbClr val="DCEB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ı</a:t>
              </a:r>
              <a:endParaRPr lang="en-US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5E0EEC2-7287-55DE-EB83-42573E6E2855}"/>
                </a:ext>
              </a:extLst>
            </p:cNvPr>
            <p:cNvSpPr txBox="1"/>
            <p:nvPr/>
          </p:nvSpPr>
          <p:spPr>
            <a:xfrm>
              <a:off x="6041501" y="3028967"/>
              <a:ext cx="322178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No empirical import for this sense of “real.”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5938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B1308B-8685-3241-5AA3-F056325EE6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077EE-DD9E-6D01-36CC-BC3CA302B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1031" y="192108"/>
            <a:ext cx="7886700" cy="663574"/>
          </a:xfrm>
        </p:spPr>
        <p:txBody>
          <a:bodyPr>
            <a:normAutofit fontScale="90000"/>
          </a:bodyPr>
          <a:lstStyle/>
          <a:p>
            <a:r>
              <a:rPr lang="en-US" dirty="0"/>
              <a:t>Against Metaphysics:</a:t>
            </a:r>
            <a:r>
              <a:rPr lang="en-US" sz="4000" dirty="0"/>
              <a:t> fatal abstraction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B9B534-ADF4-7C87-09C0-687C8AA6C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9907E-6957-FD44-8CEE-A073B4D9F8DA}" type="slidenum">
              <a:rPr lang="en-US" smtClean="0"/>
              <a:t>26</a:t>
            </a:fld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0569D57-A18F-F23F-2F0B-7F85535B71C8}"/>
              </a:ext>
            </a:extLst>
          </p:cNvPr>
          <p:cNvGrpSpPr/>
          <p:nvPr/>
        </p:nvGrpSpPr>
        <p:grpSpPr>
          <a:xfrm>
            <a:off x="177707" y="944206"/>
            <a:ext cx="8467528" cy="1431164"/>
            <a:chOff x="177708" y="1402771"/>
            <a:chExt cx="8467528" cy="1215738"/>
          </a:xfrm>
        </p:grpSpPr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79FB8CBB-B4E9-6CDB-B7A0-34F90CDD6F15}"/>
                </a:ext>
              </a:extLst>
            </p:cNvPr>
            <p:cNvSpPr/>
            <p:nvPr/>
          </p:nvSpPr>
          <p:spPr>
            <a:xfrm>
              <a:off x="467591" y="1413164"/>
              <a:ext cx="8177645" cy="1205345"/>
            </a:xfrm>
            <a:custGeom>
              <a:avLst/>
              <a:gdLst>
                <a:gd name="csX0" fmla="*/ 270164 w 8177645"/>
                <a:gd name="csY0" fmla="*/ 0 h 1205345"/>
                <a:gd name="csX1" fmla="*/ 8125691 w 8177645"/>
                <a:gd name="csY1" fmla="*/ 135081 h 1205345"/>
                <a:gd name="csX2" fmla="*/ 8177645 w 8177645"/>
                <a:gd name="csY2" fmla="*/ 1132609 h 1205345"/>
                <a:gd name="csX3" fmla="*/ 8042564 w 8177645"/>
                <a:gd name="csY3" fmla="*/ 1111827 h 1205345"/>
                <a:gd name="csX4" fmla="*/ 0 w 8177645"/>
                <a:gd name="csY4" fmla="*/ 1205345 h 1205345"/>
                <a:gd name="csX5" fmla="*/ 270164 w 8177645"/>
                <a:gd name="csY5" fmla="*/ 0 h 120534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</a:cxnLst>
              <a:rect l="l" t="t" r="r" b="b"/>
              <a:pathLst>
                <a:path w="8177645" h="1205345">
                  <a:moveTo>
                    <a:pt x="270164" y="0"/>
                  </a:moveTo>
                  <a:lnTo>
                    <a:pt x="8125691" y="135081"/>
                  </a:lnTo>
                  <a:lnTo>
                    <a:pt x="8177645" y="1132609"/>
                  </a:lnTo>
                  <a:lnTo>
                    <a:pt x="8042564" y="1111827"/>
                  </a:lnTo>
                  <a:lnTo>
                    <a:pt x="0" y="1205345"/>
                  </a:lnTo>
                  <a:lnTo>
                    <a:pt x="270164" y="0"/>
                  </a:lnTo>
                  <a:close/>
                </a:path>
              </a:pathLst>
            </a:custGeom>
            <a:solidFill>
              <a:srgbClr val="DCEB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3324E5A-94C3-8CEA-C447-02CDDCE23845}"/>
                </a:ext>
              </a:extLst>
            </p:cNvPr>
            <p:cNvSpPr txBox="1"/>
            <p:nvPr/>
          </p:nvSpPr>
          <p:spPr>
            <a:xfrm>
              <a:off x="177708" y="1402771"/>
              <a:ext cx="224443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Many systems have similar properties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7A0A7CD-66C1-6474-08CF-5F7981A0A8D0}"/>
              </a:ext>
            </a:extLst>
          </p:cNvPr>
          <p:cNvGrpSpPr/>
          <p:nvPr/>
        </p:nvGrpSpPr>
        <p:grpSpPr>
          <a:xfrm>
            <a:off x="2546834" y="1159907"/>
            <a:ext cx="3521458" cy="1153906"/>
            <a:chOff x="2546835" y="1618472"/>
            <a:chExt cx="3521458" cy="115390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840AB0B-F50C-C71A-D227-B80DC5E74908}"/>
                </a:ext>
              </a:extLst>
            </p:cNvPr>
            <p:cNvSpPr txBox="1"/>
            <p:nvPr/>
          </p:nvSpPr>
          <p:spPr>
            <a:xfrm>
              <a:off x="2546835" y="2064492"/>
              <a:ext cx="352145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abstract away particulars that distinguish different cases</a:t>
              </a:r>
            </a:p>
          </p:txBody>
        </p:sp>
        <p:sp>
          <p:nvSpPr>
            <p:cNvPr id="28" name="Right Arrow 27">
              <a:extLst>
                <a:ext uri="{FF2B5EF4-FFF2-40B4-BE49-F238E27FC236}">
                  <a16:creationId xmlns:a16="http://schemas.microsoft.com/office/drawing/2014/main" id="{A1EDB577-E409-B5C9-D544-64823F7B02FF}"/>
                </a:ext>
              </a:extLst>
            </p:cNvPr>
            <p:cNvSpPr/>
            <p:nvPr/>
          </p:nvSpPr>
          <p:spPr>
            <a:xfrm>
              <a:off x="2951018" y="1618472"/>
              <a:ext cx="2909455" cy="384463"/>
            </a:xfrm>
            <a:prstGeom prst="rightArrow">
              <a:avLst>
                <a:gd name="adj1" fmla="val 39189"/>
                <a:gd name="adj2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A63E9A25-2B5D-F4A5-FA91-6D3CFED67A71}"/>
              </a:ext>
            </a:extLst>
          </p:cNvPr>
          <p:cNvSpPr txBox="1"/>
          <p:nvPr/>
        </p:nvSpPr>
        <p:spPr>
          <a:xfrm>
            <a:off x="6192982" y="990383"/>
            <a:ext cx="2899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 metaphysical principle remains.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0A7A223-8E90-74C4-4E4E-A869AC283C2C}"/>
              </a:ext>
            </a:extLst>
          </p:cNvPr>
          <p:cNvGrpSpPr/>
          <p:nvPr/>
        </p:nvGrpSpPr>
        <p:grpSpPr>
          <a:xfrm>
            <a:off x="6192982" y="1000776"/>
            <a:ext cx="2899064" cy="830997"/>
            <a:chOff x="6192983" y="1643197"/>
            <a:chExt cx="2899064" cy="830997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4F5D601-4D58-6525-81CD-4DD52C7BE762}"/>
                </a:ext>
              </a:extLst>
            </p:cNvPr>
            <p:cNvSpPr txBox="1"/>
            <p:nvPr/>
          </p:nvSpPr>
          <p:spPr>
            <a:xfrm>
              <a:off x="6192983" y="1643197"/>
              <a:ext cx="289906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solidFill>
                    <a:schemeClr val="bg1">
                      <a:lumMod val="8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General metaphysical principle remains.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426D477-9F16-91BD-3C5A-C929520680EA}"/>
                </a:ext>
              </a:extLst>
            </p:cNvPr>
            <p:cNvSpPr txBox="1"/>
            <p:nvPr/>
          </p:nvSpPr>
          <p:spPr>
            <a:xfrm>
              <a:off x="6446496" y="1858631"/>
              <a:ext cx="18021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400" b="1" dirty="0">
                  <a:solidFill>
                    <a:schemeClr val="bg1">
                      <a:lumMod val="50000"/>
                    </a:schemeClr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NOTHING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F5A1DBB1-F2D6-7205-EB01-23470894C574}"/>
              </a:ext>
            </a:extLst>
          </p:cNvPr>
          <p:cNvGrpSpPr/>
          <p:nvPr/>
        </p:nvGrpSpPr>
        <p:grpSpPr>
          <a:xfrm>
            <a:off x="-280157" y="2756566"/>
            <a:ext cx="8528812" cy="1200329"/>
            <a:chOff x="-299212" y="3054572"/>
            <a:chExt cx="8528812" cy="1200329"/>
          </a:xfrm>
        </p:grpSpPr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C5BCA28E-695F-AD64-B84F-D08CD197E1E6}"/>
                </a:ext>
              </a:extLst>
            </p:cNvPr>
            <p:cNvSpPr/>
            <p:nvPr/>
          </p:nvSpPr>
          <p:spPr>
            <a:xfrm>
              <a:off x="415636" y="3075708"/>
              <a:ext cx="7813964" cy="1163783"/>
            </a:xfrm>
            <a:custGeom>
              <a:avLst/>
              <a:gdLst>
                <a:gd name="csX0" fmla="*/ 197428 w 7813964"/>
                <a:gd name="csY0" fmla="*/ 0 h 1049482"/>
                <a:gd name="csX1" fmla="*/ 7813964 w 7813964"/>
                <a:gd name="csY1" fmla="*/ 83127 h 1049482"/>
                <a:gd name="csX2" fmla="*/ 7793182 w 7813964"/>
                <a:gd name="csY2" fmla="*/ 893618 h 1049482"/>
                <a:gd name="csX3" fmla="*/ 0 w 7813964"/>
                <a:gd name="csY3" fmla="*/ 1049482 h 1049482"/>
                <a:gd name="csX4" fmla="*/ 197428 w 7813964"/>
                <a:gd name="csY4" fmla="*/ 0 h 104948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7813964" h="1049482">
                  <a:moveTo>
                    <a:pt x="197428" y="0"/>
                  </a:moveTo>
                  <a:lnTo>
                    <a:pt x="7813964" y="83127"/>
                  </a:lnTo>
                  <a:lnTo>
                    <a:pt x="7793182" y="893618"/>
                  </a:lnTo>
                  <a:lnTo>
                    <a:pt x="0" y="1049482"/>
                  </a:lnTo>
                  <a:lnTo>
                    <a:pt x="197428" y="0"/>
                  </a:lnTo>
                  <a:close/>
                </a:path>
              </a:pathLst>
            </a:custGeom>
            <a:solidFill>
              <a:srgbClr val="DCFFD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9E981C1-4CF2-7D5C-1520-63E335F39211}"/>
                </a:ext>
              </a:extLst>
            </p:cNvPr>
            <p:cNvSpPr txBox="1"/>
            <p:nvPr/>
          </p:nvSpPr>
          <p:spPr>
            <a:xfrm>
              <a:off x="-299212" y="3054572"/>
              <a:ext cx="27213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Many systems interact in many ways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2F9E775-A5BA-6D12-6FAF-868597EDEF3A}"/>
              </a:ext>
            </a:extLst>
          </p:cNvPr>
          <p:cNvGrpSpPr/>
          <p:nvPr/>
        </p:nvGrpSpPr>
        <p:grpSpPr>
          <a:xfrm>
            <a:off x="2607454" y="2858934"/>
            <a:ext cx="3521458" cy="1059774"/>
            <a:chOff x="2546835" y="1712604"/>
            <a:chExt cx="3521458" cy="1059774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E09453D-1B1F-C552-4214-AB52F02D1DC1}"/>
                </a:ext>
              </a:extLst>
            </p:cNvPr>
            <p:cNvSpPr txBox="1"/>
            <p:nvPr/>
          </p:nvSpPr>
          <p:spPr>
            <a:xfrm>
              <a:off x="2546835" y="2064492"/>
              <a:ext cx="352145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abstract away particulars that distinguish different cases</a:t>
              </a:r>
            </a:p>
          </p:txBody>
        </p:sp>
        <p:sp>
          <p:nvSpPr>
            <p:cNvPr id="43" name="Right Arrow 42">
              <a:extLst>
                <a:ext uri="{FF2B5EF4-FFF2-40B4-BE49-F238E27FC236}">
                  <a16:creationId xmlns:a16="http://schemas.microsoft.com/office/drawing/2014/main" id="{7A0824D3-227E-9A79-905E-EF8B66188F7E}"/>
                </a:ext>
              </a:extLst>
            </p:cNvPr>
            <p:cNvSpPr/>
            <p:nvPr/>
          </p:nvSpPr>
          <p:spPr>
            <a:xfrm>
              <a:off x="2930236" y="1712604"/>
              <a:ext cx="2909455" cy="384463"/>
            </a:xfrm>
            <a:prstGeom prst="rightArrow">
              <a:avLst>
                <a:gd name="adj1" fmla="val 39189"/>
                <a:gd name="adj2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42840C7E-4502-DC48-6EA2-03DDFB7C154E}"/>
              </a:ext>
            </a:extLst>
          </p:cNvPr>
          <p:cNvSpPr txBox="1"/>
          <p:nvPr/>
        </p:nvSpPr>
        <p:spPr>
          <a:xfrm>
            <a:off x="6212038" y="2795323"/>
            <a:ext cx="2400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Principle of causality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2451B5B-6C29-8ADB-38AA-C25E0077F524}"/>
              </a:ext>
            </a:extLst>
          </p:cNvPr>
          <p:cNvGrpSpPr/>
          <p:nvPr/>
        </p:nvGrpSpPr>
        <p:grpSpPr>
          <a:xfrm>
            <a:off x="6357510" y="3058259"/>
            <a:ext cx="2628900" cy="1200330"/>
            <a:chOff x="6338455" y="3356265"/>
            <a:chExt cx="2628900" cy="1200330"/>
          </a:xfrm>
        </p:grpSpPr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692B01D4-BC92-6C7E-CC51-8233C9EBDA88}"/>
                </a:ext>
              </a:extLst>
            </p:cNvPr>
            <p:cNvSpPr/>
            <p:nvPr/>
          </p:nvSpPr>
          <p:spPr>
            <a:xfrm>
              <a:off x="6338455" y="3356265"/>
              <a:ext cx="2628900" cy="1200330"/>
            </a:xfrm>
            <a:custGeom>
              <a:avLst/>
              <a:gdLst>
                <a:gd name="csX0" fmla="*/ 0 w 2628900"/>
                <a:gd name="csY0" fmla="*/ 10391 h 1361209"/>
                <a:gd name="csX1" fmla="*/ 415636 w 2628900"/>
                <a:gd name="csY1" fmla="*/ 1361209 h 1361209"/>
                <a:gd name="csX2" fmla="*/ 2628900 w 2628900"/>
                <a:gd name="csY2" fmla="*/ 1288472 h 1361209"/>
                <a:gd name="csX3" fmla="*/ 883227 w 2628900"/>
                <a:gd name="csY3" fmla="*/ 0 h 1361209"/>
                <a:gd name="csX4" fmla="*/ 0 w 2628900"/>
                <a:gd name="csY4" fmla="*/ 10391 h 136120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628900" h="1361209">
                  <a:moveTo>
                    <a:pt x="0" y="10391"/>
                  </a:moveTo>
                  <a:lnTo>
                    <a:pt x="415636" y="1361209"/>
                  </a:lnTo>
                  <a:lnTo>
                    <a:pt x="2628900" y="1288472"/>
                  </a:lnTo>
                  <a:lnTo>
                    <a:pt x="883227" y="0"/>
                  </a:lnTo>
                  <a:lnTo>
                    <a:pt x="0" y="10391"/>
                  </a:lnTo>
                  <a:close/>
                </a:path>
              </a:pathLst>
            </a:custGeom>
            <a:solidFill>
              <a:srgbClr val="FF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1CB90A72-E992-4ACF-4599-57D73F1CD1B4}"/>
                </a:ext>
              </a:extLst>
            </p:cNvPr>
            <p:cNvSpPr txBox="1"/>
            <p:nvPr/>
          </p:nvSpPr>
          <p:spPr>
            <a:xfrm>
              <a:off x="6718237" y="3989370"/>
              <a:ext cx="19720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400" b="1" dirty="0">
                  <a:solidFill>
                    <a:schemeClr val="bg1">
                      <a:lumMod val="50000"/>
                    </a:schemeClr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NONE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found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CAB6CED9-8762-BDFB-B496-A9F2A99D4790}"/>
              </a:ext>
            </a:extLst>
          </p:cNvPr>
          <p:cNvGrpSpPr/>
          <p:nvPr/>
        </p:nvGrpSpPr>
        <p:grpSpPr>
          <a:xfrm>
            <a:off x="-144009" y="4308783"/>
            <a:ext cx="8789245" cy="1229572"/>
            <a:chOff x="-144009" y="4308783"/>
            <a:chExt cx="8789245" cy="1229572"/>
          </a:xfrm>
        </p:grpSpPr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44EF9106-DC2E-E2DD-3FAC-517C37FD04C4}"/>
                </a:ext>
              </a:extLst>
            </p:cNvPr>
            <p:cNvSpPr/>
            <p:nvPr/>
          </p:nvSpPr>
          <p:spPr>
            <a:xfrm>
              <a:off x="322118" y="4333009"/>
              <a:ext cx="8323118" cy="1205346"/>
            </a:xfrm>
            <a:custGeom>
              <a:avLst/>
              <a:gdLst>
                <a:gd name="csX0" fmla="*/ 20782 w 8323118"/>
                <a:gd name="csY0" fmla="*/ 0 h 1205346"/>
                <a:gd name="csX1" fmla="*/ 8323118 w 8323118"/>
                <a:gd name="csY1" fmla="*/ 145473 h 1205346"/>
                <a:gd name="csX2" fmla="*/ 8291946 w 8323118"/>
                <a:gd name="csY2" fmla="*/ 1205346 h 1205346"/>
                <a:gd name="csX3" fmla="*/ 0 w 8323118"/>
                <a:gd name="csY3" fmla="*/ 1059873 h 1205346"/>
                <a:gd name="csX4" fmla="*/ 20782 w 8323118"/>
                <a:gd name="csY4" fmla="*/ 0 h 120534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8323118" h="1205346">
                  <a:moveTo>
                    <a:pt x="20782" y="0"/>
                  </a:moveTo>
                  <a:lnTo>
                    <a:pt x="8323118" y="145473"/>
                  </a:lnTo>
                  <a:lnTo>
                    <a:pt x="8291946" y="1205346"/>
                  </a:lnTo>
                  <a:lnTo>
                    <a:pt x="0" y="1059873"/>
                  </a:lnTo>
                  <a:lnTo>
                    <a:pt x="20782" y="0"/>
                  </a:lnTo>
                  <a:close/>
                </a:path>
              </a:pathLst>
            </a:custGeom>
            <a:solidFill>
              <a:srgbClr val="FFDC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D3AD698-79D6-53E4-F3A4-B1A0754E7DDF}"/>
                </a:ext>
              </a:extLst>
            </p:cNvPr>
            <p:cNvSpPr txBox="1"/>
            <p:nvPr/>
          </p:nvSpPr>
          <p:spPr>
            <a:xfrm>
              <a:off x="-144009" y="4308783"/>
              <a:ext cx="256615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Many judgments of possibility and necessity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953FAFBA-318D-D222-F878-D2D247A6DE9C}"/>
              </a:ext>
            </a:extLst>
          </p:cNvPr>
          <p:cNvGrpSpPr/>
          <p:nvPr/>
        </p:nvGrpSpPr>
        <p:grpSpPr>
          <a:xfrm>
            <a:off x="2607455" y="4444873"/>
            <a:ext cx="3521458" cy="1059774"/>
            <a:chOff x="2546835" y="1712604"/>
            <a:chExt cx="3521458" cy="1059774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A3442A7B-2342-B322-8ED3-3BC7333075B7}"/>
                </a:ext>
              </a:extLst>
            </p:cNvPr>
            <p:cNvSpPr txBox="1"/>
            <p:nvPr/>
          </p:nvSpPr>
          <p:spPr>
            <a:xfrm>
              <a:off x="2546835" y="2064492"/>
              <a:ext cx="352145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abstract away particulars that distinguish different cases</a:t>
              </a:r>
            </a:p>
          </p:txBody>
        </p:sp>
        <p:sp>
          <p:nvSpPr>
            <p:cNvPr id="53" name="Right Arrow 52">
              <a:extLst>
                <a:ext uri="{FF2B5EF4-FFF2-40B4-BE49-F238E27FC236}">
                  <a16:creationId xmlns:a16="http://schemas.microsoft.com/office/drawing/2014/main" id="{B2F2CF96-6B9B-5FA7-C155-1F6634D71D78}"/>
                </a:ext>
              </a:extLst>
            </p:cNvPr>
            <p:cNvSpPr/>
            <p:nvPr/>
          </p:nvSpPr>
          <p:spPr>
            <a:xfrm>
              <a:off x="2930236" y="1712604"/>
              <a:ext cx="2909455" cy="384463"/>
            </a:xfrm>
            <a:prstGeom prst="rightArrow">
              <a:avLst>
                <a:gd name="adj1" fmla="val 39189"/>
                <a:gd name="adj2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75DFD1BE-3070-9D93-894F-92BEC090E279}"/>
              </a:ext>
            </a:extLst>
          </p:cNvPr>
          <p:cNvSpPr txBox="1"/>
          <p:nvPr/>
        </p:nvSpPr>
        <p:spPr>
          <a:xfrm>
            <a:off x="6284773" y="4311491"/>
            <a:ext cx="27016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 metaphysics of modality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180B76F-BB73-53B9-2CC9-C4A1AD0EF343}"/>
              </a:ext>
            </a:extLst>
          </p:cNvPr>
          <p:cNvSpPr txBox="1"/>
          <p:nvPr/>
        </p:nvSpPr>
        <p:spPr>
          <a:xfrm>
            <a:off x="414843" y="5735921"/>
            <a:ext cx="4052713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Empiricist conception:</a:t>
            </a:r>
          </a:p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possible = positively allowed by evidence</a:t>
            </a:r>
          </a:p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Necessary = compelled by evidence</a:t>
            </a:r>
          </a:p>
          <a:p>
            <a:pPr algn="l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22F3B61B-A45E-869E-B139-4CF4A3CD456C}"/>
              </a:ext>
            </a:extLst>
          </p:cNvPr>
          <p:cNvGrpSpPr/>
          <p:nvPr/>
        </p:nvGrpSpPr>
        <p:grpSpPr>
          <a:xfrm>
            <a:off x="4445581" y="5538926"/>
            <a:ext cx="3183072" cy="1091492"/>
            <a:chOff x="4445581" y="5538926"/>
            <a:chExt cx="3183072" cy="1091492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18AF8EB1-CD2D-3903-D089-E7A54C2FFBC1}"/>
                </a:ext>
              </a:extLst>
            </p:cNvPr>
            <p:cNvSpPr txBox="1"/>
            <p:nvPr/>
          </p:nvSpPr>
          <p:spPr>
            <a:xfrm>
              <a:off x="4507931" y="6230308"/>
              <a:ext cx="31207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Material theory of induction</a:t>
              </a:r>
            </a:p>
          </p:txBody>
        </p:sp>
        <p:sp>
          <p:nvSpPr>
            <p:cNvPr id="58" name="Bent Arrow 57">
              <a:extLst>
                <a:ext uri="{FF2B5EF4-FFF2-40B4-BE49-F238E27FC236}">
                  <a16:creationId xmlns:a16="http://schemas.microsoft.com/office/drawing/2014/main" id="{E96DDD3F-8B06-D4B7-E591-1FB34B135862}"/>
                </a:ext>
              </a:extLst>
            </p:cNvPr>
            <p:cNvSpPr/>
            <p:nvPr/>
          </p:nvSpPr>
          <p:spPr>
            <a:xfrm rot="16200000" flipV="1">
              <a:off x="5529504" y="4455003"/>
              <a:ext cx="691382" cy="2859227"/>
            </a:xfrm>
            <a:prstGeom prst="bentArrow">
              <a:avLst>
                <a:gd name="adj1" fmla="val 25000"/>
                <a:gd name="adj2" fmla="val 34018"/>
                <a:gd name="adj3" fmla="val 38526"/>
                <a:gd name="adj4" fmla="val 4375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B2E7C843-5C6E-7DEE-B4DB-097A80900E74}"/>
              </a:ext>
            </a:extLst>
          </p:cNvPr>
          <p:cNvGrpSpPr/>
          <p:nvPr/>
        </p:nvGrpSpPr>
        <p:grpSpPr>
          <a:xfrm>
            <a:off x="6543290" y="4522155"/>
            <a:ext cx="2380596" cy="1255775"/>
            <a:chOff x="5526304" y="6821430"/>
            <a:chExt cx="2380596" cy="1255775"/>
          </a:xfrm>
        </p:grpSpPr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5EA5B662-BDE6-F61E-69DE-CD7B11712B02}"/>
                </a:ext>
              </a:extLst>
            </p:cNvPr>
            <p:cNvSpPr/>
            <p:nvPr/>
          </p:nvSpPr>
          <p:spPr>
            <a:xfrm rot="998929">
              <a:off x="5526304" y="6821430"/>
              <a:ext cx="2159819" cy="1255775"/>
            </a:xfrm>
            <a:custGeom>
              <a:avLst/>
              <a:gdLst>
                <a:gd name="csX0" fmla="*/ 228600 w 2462645"/>
                <a:gd name="csY0" fmla="*/ 0 h 1485900"/>
                <a:gd name="csX1" fmla="*/ 2462645 w 2462645"/>
                <a:gd name="csY1" fmla="*/ 114300 h 1485900"/>
                <a:gd name="csX2" fmla="*/ 2348345 w 2462645"/>
                <a:gd name="csY2" fmla="*/ 1485900 h 1485900"/>
                <a:gd name="csX3" fmla="*/ 0 w 2462645"/>
                <a:gd name="csY3" fmla="*/ 1184563 h 1485900"/>
                <a:gd name="csX4" fmla="*/ 228600 w 2462645"/>
                <a:gd name="csY4" fmla="*/ 0 h 148590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462645" h="1485900">
                  <a:moveTo>
                    <a:pt x="228600" y="0"/>
                  </a:moveTo>
                  <a:lnTo>
                    <a:pt x="2462645" y="114300"/>
                  </a:lnTo>
                  <a:lnTo>
                    <a:pt x="2348345" y="1485900"/>
                  </a:lnTo>
                  <a:lnTo>
                    <a:pt x="0" y="1184563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DCDC">
                <a:alpha val="90588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51CE51F2-CF09-9C6E-82BC-2617C4EAB12F}"/>
                </a:ext>
              </a:extLst>
            </p:cNvPr>
            <p:cNvSpPr txBox="1"/>
            <p:nvPr/>
          </p:nvSpPr>
          <p:spPr>
            <a:xfrm rot="1295500">
              <a:off x="6063045" y="7094954"/>
              <a:ext cx="1843855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NONE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viable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Graphic 4" descr="Badge with solid fill">
            <a:extLst>
              <a:ext uri="{FF2B5EF4-FFF2-40B4-BE49-F238E27FC236}">
                <a16:creationId xmlns:a16="http://schemas.microsoft.com/office/drawing/2014/main" id="{C5452D3D-95BA-0492-EED5-3D1DCBAFC8C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8740" y="123465"/>
            <a:ext cx="772205" cy="772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588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8" grpId="1"/>
      <p:bldP spid="44" grpId="0"/>
      <p:bldP spid="54" grpId="0"/>
      <p:bldP spid="5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DB6285-79F7-1B05-3511-72E896B806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E04F191B-9F9A-A1C4-6D11-E188093DD234}"/>
              </a:ext>
            </a:extLst>
          </p:cNvPr>
          <p:cNvSpPr/>
          <p:nvPr/>
        </p:nvSpPr>
        <p:spPr>
          <a:xfrm>
            <a:off x="252707" y="216908"/>
            <a:ext cx="5662670" cy="5684703"/>
          </a:xfrm>
          <a:custGeom>
            <a:avLst/>
            <a:gdLst>
              <a:gd name="csX0" fmla="*/ 2974554 w 6268597"/>
              <a:gd name="csY0" fmla="*/ 0 h 5684703"/>
              <a:gd name="csX1" fmla="*/ 6268597 w 6268597"/>
              <a:gd name="csY1" fmla="*/ 2842352 h 5684703"/>
              <a:gd name="csX2" fmla="*/ 3723701 w 6268597"/>
              <a:gd name="csY2" fmla="*/ 5684703 h 5684703"/>
              <a:gd name="csX3" fmla="*/ 0 w 6268597"/>
              <a:gd name="csY3" fmla="*/ 3855903 h 5684703"/>
              <a:gd name="csX4" fmla="*/ 2974554 w 6268597"/>
              <a:gd name="csY4" fmla="*/ 0 h 568470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6268597" h="5684703">
                <a:moveTo>
                  <a:pt x="2974554" y="0"/>
                </a:moveTo>
                <a:lnTo>
                  <a:pt x="6268597" y="2842352"/>
                </a:lnTo>
                <a:lnTo>
                  <a:pt x="3723701" y="5684703"/>
                </a:lnTo>
                <a:lnTo>
                  <a:pt x="0" y="3855903"/>
                </a:lnTo>
                <a:lnTo>
                  <a:pt x="2974554" y="0"/>
                </a:lnTo>
                <a:close/>
              </a:path>
            </a:pathLst>
          </a:custGeom>
          <a:solidFill>
            <a:srgbClr val="DCEB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F8997B-94AB-E1D6-05B2-2CF4F7A45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1234" y="1741410"/>
            <a:ext cx="5662670" cy="1118028"/>
          </a:xfrm>
        </p:spPr>
        <p:txBody>
          <a:bodyPr>
            <a:noAutofit/>
          </a:bodyPr>
          <a:lstStyle/>
          <a:p>
            <a:r>
              <a:rPr lang="en-US" sz="8000" dirty="0"/>
              <a:t>Conclusion</a:t>
            </a:r>
            <a:endParaRPr lang="en-US" sz="66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CC9710-D270-6975-796E-147DD286D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9907E-6957-FD44-8CEE-A073B4D9F8D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3261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FDF480-70EA-DAC3-892F-3D105AAF75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63FFD-035A-C9F1-A9CE-CB1E55BCE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448" y="136524"/>
            <a:ext cx="8988552" cy="978598"/>
          </a:xfrm>
        </p:spPr>
        <p:txBody>
          <a:bodyPr>
            <a:noAutofit/>
          </a:bodyPr>
          <a:lstStyle/>
          <a:p>
            <a:r>
              <a:rPr lang="en-US" sz="4800" dirty="0"/>
              <a:t>Applications of small-e empiricism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2636C2-126E-F9BA-3CCC-2CBD5CBFC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9907E-6957-FD44-8CEE-A073B4D9F8DA}" type="slidenum">
              <a:rPr lang="en-US" smtClean="0"/>
              <a:t>28</a:t>
            </a:fld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5C9839F-CC79-AFCF-9407-57AA46A0AFB7}"/>
              </a:ext>
            </a:extLst>
          </p:cNvPr>
          <p:cNvGrpSpPr/>
          <p:nvPr/>
        </p:nvGrpSpPr>
        <p:grpSpPr>
          <a:xfrm>
            <a:off x="635620" y="1344471"/>
            <a:ext cx="8320495" cy="863470"/>
            <a:chOff x="635620" y="1344471"/>
            <a:chExt cx="8320495" cy="863470"/>
          </a:xfrm>
        </p:grpSpPr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8C9DB806-CE9D-7681-F852-E3ED094211F9}"/>
                </a:ext>
              </a:extLst>
            </p:cNvPr>
            <p:cNvSpPr/>
            <p:nvPr/>
          </p:nvSpPr>
          <p:spPr>
            <a:xfrm>
              <a:off x="635620" y="1382751"/>
              <a:ext cx="8162692" cy="825190"/>
            </a:xfrm>
            <a:custGeom>
              <a:avLst/>
              <a:gdLst>
                <a:gd name="csX0" fmla="*/ 234176 w 7716644"/>
                <a:gd name="csY0" fmla="*/ 0 h 825190"/>
                <a:gd name="csX1" fmla="*/ 7716644 w 7716644"/>
                <a:gd name="csY1" fmla="*/ 111512 h 825190"/>
                <a:gd name="csX2" fmla="*/ 7605132 w 7716644"/>
                <a:gd name="csY2" fmla="*/ 825190 h 825190"/>
                <a:gd name="csX3" fmla="*/ 0 w 7716644"/>
                <a:gd name="csY3" fmla="*/ 635620 h 825190"/>
                <a:gd name="csX4" fmla="*/ 234176 w 7716644"/>
                <a:gd name="csY4" fmla="*/ 0 h 82519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7716644" h="825190">
                  <a:moveTo>
                    <a:pt x="234176" y="0"/>
                  </a:moveTo>
                  <a:lnTo>
                    <a:pt x="7716644" y="111512"/>
                  </a:lnTo>
                  <a:lnTo>
                    <a:pt x="7605132" y="825190"/>
                  </a:lnTo>
                  <a:lnTo>
                    <a:pt x="0" y="635620"/>
                  </a:lnTo>
                  <a:lnTo>
                    <a:pt x="234176" y="0"/>
                  </a:lnTo>
                  <a:close/>
                </a:path>
              </a:pathLst>
            </a:custGeom>
            <a:solidFill>
              <a:srgbClr val="DCEB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5E6745C-7BB3-986F-28E4-EDA456BA8C78}"/>
                </a:ext>
              </a:extLst>
            </p:cNvPr>
            <p:cNvSpPr txBox="1"/>
            <p:nvPr/>
          </p:nvSpPr>
          <p:spPr>
            <a:xfrm>
              <a:off x="805383" y="1372086"/>
              <a:ext cx="51831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Induction is material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6ABE9DE-4308-E325-C7E1-D3B4F7395838}"/>
                </a:ext>
              </a:extLst>
            </p:cNvPr>
            <p:cNvSpPr txBox="1"/>
            <p:nvPr/>
          </p:nvSpPr>
          <p:spPr>
            <a:xfrm>
              <a:off x="5599599" y="1344471"/>
              <a:ext cx="335651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An empirically founded account of inductive inference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161AF02-5C9E-2123-A694-C86647A3B2C6}"/>
              </a:ext>
            </a:extLst>
          </p:cNvPr>
          <p:cNvGrpSpPr/>
          <p:nvPr/>
        </p:nvGrpSpPr>
        <p:grpSpPr>
          <a:xfrm>
            <a:off x="416485" y="2530370"/>
            <a:ext cx="8380726" cy="771199"/>
            <a:chOff x="416485" y="2530370"/>
            <a:chExt cx="8380726" cy="771199"/>
          </a:xfrm>
        </p:grpSpPr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A6D78881-5867-8A45-777B-697F921C1201}"/>
                </a:ext>
              </a:extLst>
            </p:cNvPr>
            <p:cNvSpPr/>
            <p:nvPr/>
          </p:nvSpPr>
          <p:spPr>
            <a:xfrm>
              <a:off x="416486" y="2587083"/>
              <a:ext cx="8080744" cy="646771"/>
            </a:xfrm>
            <a:custGeom>
              <a:avLst/>
              <a:gdLst>
                <a:gd name="csX0" fmla="*/ 0 w 7805853"/>
                <a:gd name="csY0" fmla="*/ 0 h 646771"/>
                <a:gd name="csX1" fmla="*/ 7672039 w 7805853"/>
                <a:gd name="csY1" fmla="*/ 55756 h 646771"/>
                <a:gd name="csX2" fmla="*/ 7805853 w 7805853"/>
                <a:gd name="csY2" fmla="*/ 646771 h 646771"/>
                <a:gd name="csX3" fmla="*/ 178419 w 7805853"/>
                <a:gd name="csY3" fmla="*/ 624468 h 646771"/>
                <a:gd name="csX4" fmla="*/ 0 w 7805853"/>
                <a:gd name="csY4" fmla="*/ 0 h 64677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7805853" h="646771">
                  <a:moveTo>
                    <a:pt x="0" y="0"/>
                  </a:moveTo>
                  <a:lnTo>
                    <a:pt x="7672039" y="55756"/>
                  </a:lnTo>
                  <a:lnTo>
                    <a:pt x="7805853" y="646771"/>
                  </a:lnTo>
                  <a:lnTo>
                    <a:pt x="178419" y="6244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CFFD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4702E57-0138-A845-E243-C08C05D63125}"/>
                </a:ext>
              </a:extLst>
            </p:cNvPr>
            <p:cNvSpPr txBox="1"/>
            <p:nvPr/>
          </p:nvSpPr>
          <p:spPr>
            <a:xfrm>
              <a:off x="416485" y="2530370"/>
              <a:ext cx="51831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Inductive fallibilism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47F8AE9-72CD-FB3D-3385-C3D89E45C130}"/>
                </a:ext>
              </a:extLst>
            </p:cNvPr>
            <p:cNvSpPr txBox="1"/>
            <p:nvPr/>
          </p:nvSpPr>
          <p:spPr>
            <a:xfrm>
              <a:off x="5028100" y="2593683"/>
              <a:ext cx="376911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Certain knowledge is unattainable. Gettier problems disappear.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AD72EDC-CA5B-8106-D99C-17970D11ECD7}"/>
              </a:ext>
            </a:extLst>
          </p:cNvPr>
          <p:cNvGrpSpPr/>
          <p:nvPr/>
        </p:nvGrpSpPr>
        <p:grpSpPr>
          <a:xfrm>
            <a:off x="702528" y="3812731"/>
            <a:ext cx="8278386" cy="904235"/>
            <a:chOff x="702528" y="3812731"/>
            <a:chExt cx="8278386" cy="904235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6580C02C-BEB9-53D4-7681-58A5F5D5DFA3}"/>
                </a:ext>
              </a:extLst>
            </p:cNvPr>
            <p:cNvSpPr/>
            <p:nvPr/>
          </p:nvSpPr>
          <p:spPr>
            <a:xfrm>
              <a:off x="702528" y="3891776"/>
              <a:ext cx="8162692" cy="825190"/>
            </a:xfrm>
            <a:custGeom>
              <a:avLst/>
              <a:gdLst>
                <a:gd name="csX0" fmla="*/ 234176 w 7716644"/>
                <a:gd name="csY0" fmla="*/ 0 h 825190"/>
                <a:gd name="csX1" fmla="*/ 7716644 w 7716644"/>
                <a:gd name="csY1" fmla="*/ 111512 h 825190"/>
                <a:gd name="csX2" fmla="*/ 7605132 w 7716644"/>
                <a:gd name="csY2" fmla="*/ 825190 h 825190"/>
                <a:gd name="csX3" fmla="*/ 0 w 7716644"/>
                <a:gd name="csY3" fmla="*/ 635620 h 825190"/>
                <a:gd name="csX4" fmla="*/ 234176 w 7716644"/>
                <a:gd name="csY4" fmla="*/ 0 h 82519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7716644" h="825190">
                  <a:moveTo>
                    <a:pt x="234176" y="0"/>
                  </a:moveTo>
                  <a:lnTo>
                    <a:pt x="7716644" y="111512"/>
                  </a:lnTo>
                  <a:lnTo>
                    <a:pt x="7605132" y="825190"/>
                  </a:lnTo>
                  <a:lnTo>
                    <a:pt x="0" y="635620"/>
                  </a:lnTo>
                  <a:lnTo>
                    <a:pt x="234176" y="0"/>
                  </a:lnTo>
                  <a:close/>
                </a:path>
              </a:pathLst>
            </a:custGeom>
            <a:solidFill>
              <a:srgbClr val="DCEB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03E1D51-4ABF-2FDF-644C-685FDC55D04E}"/>
                </a:ext>
              </a:extLst>
            </p:cNvPr>
            <p:cNvSpPr txBox="1"/>
            <p:nvPr/>
          </p:nvSpPr>
          <p:spPr>
            <a:xfrm>
              <a:off x="805383" y="3943145"/>
              <a:ext cx="51831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3. Small-r realism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233B211-0689-54E6-A349-E659C5965505}"/>
                </a:ext>
              </a:extLst>
            </p:cNvPr>
            <p:cNvSpPr txBox="1"/>
            <p:nvPr/>
          </p:nvSpPr>
          <p:spPr>
            <a:xfrm>
              <a:off x="4783874" y="3812731"/>
              <a:ext cx="41970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Small-e empiricism preserves the best of stricter realism and antirealism.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B139B81-9565-F5AE-1987-C3A1049CA412}"/>
              </a:ext>
            </a:extLst>
          </p:cNvPr>
          <p:cNvGrpSpPr/>
          <p:nvPr/>
        </p:nvGrpSpPr>
        <p:grpSpPr>
          <a:xfrm>
            <a:off x="371881" y="5114983"/>
            <a:ext cx="8219032" cy="729415"/>
            <a:chOff x="371881" y="5114983"/>
            <a:chExt cx="8219032" cy="729415"/>
          </a:xfrm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DF79331-90BB-37EF-D403-6F08F3C263CE}"/>
                </a:ext>
              </a:extLst>
            </p:cNvPr>
            <p:cNvSpPr/>
            <p:nvPr/>
          </p:nvSpPr>
          <p:spPr>
            <a:xfrm>
              <a:off x="371881" y="5196468"/>
              <a:ext cx="8080744" cy="646771"/>
            </a:xfrm>
            <a:custGeom>
              <a:avLst/>
              <a:gdLst>
                <a:gd name="csX0" fmla="*/ 0 w 7805853"/>
                <a:gd name="csY0" fmla="*/ 0 h 646771"/>
                <a:gd name="csX1" fmla="*/ 7672039 w 7805853"/>
                <a:gd name="csY1" fmla="*/ 55756 h 646771"/>
                <a:gd name="csX2" fmla="*/ 7805853 w 7805853"/>
                <a:gd name="csY2" fmla="*/ 646771 h 646771"/>
                <a:gd name="csX3" fmla="*/ 178419 w 7805853"/>
                <a:gd name="csY3" fmla="*/ 624468 h 646771"/>
                <a:gd name="csX4" fmla="*/ 0 w 7805853"/>
                <a:gd name="csY4" fmla="*/ 0 h 64677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7805853" h="646771">
                  <a:moveTo>
                    <a:pt x="0" y="0"/>
                  </a:moveTo>
                  <a:lnTo>
                    <a:pt x="7672039" y="55756"/>
                  </a:lnTo>
                  <a:lnTo>
                    <a:pt x="7805853" y="646771"/>
                  </a:lnTo>
                  <a:lnTo>
                    <a:pt x="178419" y="6244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CFFD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8D0570C-87F3-253C-1576-D85013B26286}"/>
                </a:ext>
              </a:extLst>
            </p:cNvPr>
            <p:cNvSpPr txBox="1"/>
            <p:nvPr/>
          </p:nvSpPr>
          <p:spPr>
            <a:xfrm>
              <a:off x="416485" y="5114983"/>
              <a:ext cx="51831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4. Against metaphysics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3994B5F-BAD5-99A0-00C8-2989E50CD2D5}"/>
                </a:ext>
              </a:extLst>
            </p:cNvPr>
            <p:cNvSpPr txBox="1"/>
            <p:nvPr/>
          </p:nvSpPr>
          <p:spPr>
            <a:xfrm>
              <a:off x="5234397" y="5136512"/>
              <a:ext cx="335651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Non-empirical metaphysics fails to secure contingent facts.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9830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48B362-F6AE-5272-B698-B8C0455CF6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81B7E57B-536A-6492-886F-5E21DE44F468}"/>
              </a:ext>
            </a:extLst>
          </p:cNvPr>
          <p:cNvSpPr/>
          <p:nvPr/>
        </p:nvSpPr>
        <p:spPr>
          <a:xfrm>
            <a:off x="1081016" y="332411"/>
            <a:ext cx="5662670" cy="5684703"/>
          </a:xfrm>
          <a:custGeom>
            <a:avLst/>
            <a:gdLst>
              <a:gd name="csX0" fmla="*/ 2974554 w 6268597"/>
              <a:gd name="csY0" fmla="*/ 0 h 5684703"/>
              <a:gd name="csX1" fmla="*/ 6268597 w 6268597"/>
              <a:gd name="csY1" fmla="*/ 2842352 h 5684703"/>
              <a:gd name="csX2" fmla="*/ 3723701 w 6268597"/>
              <a:gd name="csY2" fmla="*/ 5684703 h 5684703"/>
              <a:gd name="csX3" fmla="*/ 0 w 6268597"/>
              <a:gd name="csY3" fmla="*/ 3855903 h 5684703"/>
              <a:gd name="csX4" fmla="*/ 2974554 w 6268597"/>
              <a:gd name="csY4" fmla="*/ 0 h 568470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6268597" h="5684703">
                <a:moveTo>
                  <a:pt x="2974554" y="0"/>
                </a:moveTo>
                <a:lnTo>
                  <a:pt x="6268597" y="2842352"/>
                </a:lnTo>
                <a:lnTo>
                  <a:pt x="3723701" y="5684703"/>
                </a:lnTo>
                <a:lnTo>
                  <a:pt x="0" y="3855903"/>
                </a:lnTo>
                <a:lnTo>
                  <a:pt x="2974554" y="0"/>
                </a:lnTo>
                <a:close/>
              </a:path>
            </a:pathLst>
          </a:custGeom>
          <a:solidFill>
            <a:srgbClr val="DCEB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784A3B-B593-0899-DD1A-442DB1DA8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6698" y="1725018"/>
            <a:ext cx="4715589" cy="1118028"/>
          </a:xfrm>
        </p:spPr>
        <p:txBody>
          <a:bodyPr>
            <a:noAutofit/>
          </a:bodyPr>
          <a:lstStyle/>
          <a:p>
            <a:r>
              <a:rPr lang="en-US" sz="9600" dirty="0"/>
              <a:t>Read</a:t>
            </a:r>
            <a:endParaRPr lang="en-US" sz="8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D730C0-5EAA-0320-5A5D-425498F73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9907E-6957-FD44-8CEE-A073B4D9F8DA}" type="slidenum">
              <a:rPr lang="en-US" smtClean="0"/>
              <a:t>29</a:t>
            </a:fld>
            <a:endParaRPr lang="en-US"/>
          </a:p>
        </p:txBody>
      </p:sp>
      <p:pic>
        <p:nvPicPr>
          <p:cNvPr id="10" name="Picture 9" descr="A pair of glasses on a black background&#10;&#10;AI-generated content may be incorrect.">
            <a:extLst>
              <a:ext uri="{FF2B5EF4-FFF2-40B4-BE49-F238E27FC236}">
                <a16:creationId xmlns:a16="http://schemas.microsoft.com/office/drawing/2014/main" id="{6CEFF4AE-45D2-F032-9176-92C729B77D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3913" y="2613644"/>
            <a:ext cx="3105477" cy="218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378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2286F13B-7C09-FFC4-5DF6-94FEA745BD10}"/>
              </a:ext>
            </a:extLst>
          </p:cNvPr>
          <p:cNvSpPr/>
          <p:nvPr/>
        </p:nvSpPr>
        <p:spPr>
          <a:xfrm>
            <a:off x="3481330" y="171891"/>
            <a:ext cx="5662670" cy="5684703"/>
          </a:xfrm>
          <a:custGeom>
            <a:avLst/>
            <a:gdLst>
              <a:gd name="csX0" fmla="*/ 2974554 w 6268597"/>
              <a:gd name="csY0" fmla="*/ 0 h 5684703"/>
              <a:gd name="csX1" fmla="*/ 6268597 w 6268597"/>
              <a:gd name="csY1" fmla="*/ 2842352 h 5684703"/>
              <a:gd name="csX2" fmla="*/ 3723701 w 6268597"/>
              <a:gd name="csY2" fmla="*/ 5684703 h 5684703"/>
              <a:gd name="csX3" fmla="*/ 0 w 6268597"/>
              <a:gd name="csY3" fmla="*/ 3855903 h 5684703"/>
              <a:gd name="csX4" fmla="*/ 2974554 w 6268597"/>
              <a:gd name="csY4" fmla="*/ 0 h 568470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6268597" h="5684703">
                <a:moveTo>
                  <a:pt x="2974554" y="0"/>
                </a:moveTo>
                <a:lnTo>
                  <a:pt x="6268597" y="2842352"/>
                </a:lnTo>
                <a:lnTo>
                  <a:pt x="3723701" y="5684703"/>
                </a:lnTo>
                <a:lnTo>
                  <a:pt x="0" y="3855903"/>
                </a:lnTo>
                <a:lnTo>
                  <a:pt x="2974554" y="0"/>
                </a:lnTo>
                <a:close/>
              </a:path>
            </a:pathLst>
          </a:custGeom>
          <a:solidFill>
            <a:srgbClr val="DCEB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61F0A1-5BA6-EE22-B97A-9032D131E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047" y="717509"/>
            <a:ext cx="6330462" cy="4358583"/>
          </a:xfrm>
        </p:spPr>
        <p:txBody>
          <a:bodyPr>
            <a:noAutofit/>
          </a:bodyPr>
          <a:lstStyle/>
          <a:p>
            <a:pPr algn="r"/>
            <a:r>
              <a:rPr lang="en-US" sz="6000" dirty="0"/>
              <a:t>Summary of </a:t>
            </a:r>
            <a:r>
              <a:rPr lang="en-US" sz="8800" dirty="0"/>
              <a:t>small-e empiricism</a:t>
            </a:r>
            <a:endParaRPr lang="en-US" sz="7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DD249C-597F-BD83-87F7-5DA03AFC2E74}"/>
              </a:ext>
            </a:extLst>
          </p:cNvPr>
          <p:cNvSpPr txBox="1"/>
          <p:nvPr/>
        </p:nvSpPr>
        <p:spPr>
          <a:xfrm>
            <a:off x="1622626" y="171891"/>
            <a:ext cx="1322798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sz="20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717F50-377A-398F-32EE-525388F4C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9907E-6957-FD44-8CEE-A073B4D9F8D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5713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731AB0-3D76-E05D-00FD-99B7111F0B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99397-C127-0181-E3E3-C32FD72E9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B0F15A-46FA-206D-2432-A1B349D47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9907E-6957-FD44-8CEE-A073B4D9F8DA}" type="slidenum">
              <a:rPr lang="en-US" smtClean="0"/>
              <a:t>30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638CBF-E2A9-36DA-DD12-BA462C710C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3043" y="402115"/>
            <a:ext cx="4677913" cy="6053769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1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Freeform 6">
            <a:extLst>
              <a:ext uri="{FF2B5EF4-FFF2-40B4-BE49-F238E27FC236}">
                <a16:creationId xmlns:a16="http://schemas.microsoft.com/office/drawing/2014/main" id="{26216707-7D25-5DEC-12E3-339B7D210F16}"/>
              </a:ext>
            </a:extLst>
          </p:cNvPr>
          <p:cNvSpPr/>
          <p:nvPr/>
        </p:nvSpPr>
        <p:spPr>
          <a:xfrm>
            <a:off x="2329314" y="481264"/>
            <a:ext cx="4629752" cy="6035040"/>
          </a:xfrm>
          <a:custGeom>
            <a:avLst/>
            <a:gdLst>
              <a:gd name="csX0" fmla="*/ 0 w 4629752"/>
              <a:gd name="csY0" fmla="*/ 6035040 h 6035040"/>
              <a:gd name="csX1" fmla="*/ 4629752 w 4629752"/>
              <a:gd name="csY1" fmla="*/ 6035040 h 6035040"/>
              <a:gd name="csX2" fmla="*/ 4629752 w 4629752"/>
              <a:gd name="csY2" fmla="*/ 0 h 6035040"/>
              <a:gd name="csX3" fmla="*/ 4629752 w 4629752"/>
              <a:gd name="csY3" fmla="*/ 0 h 60350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4629752" h="6035040">
                <a:moveTo>
                  <a:pt x="0" y="6035040"/>
                </a:moveTo>
                <a:lnTo>
                  <a:pt x="4629752" y="6035040"/>
                </a:lnTo>
                <a:lnTo>
                  <a:pt x="4629752" y="0"/>
                </a:lnTo>
                <a:lnTo>
                  <a:pt x="4629752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9D5FF455-1ABC-DDC6-C576-8AE04BCB04BC}"/>
              </a:ext>
            </a:extLst>
          </p:cNvPr>
          <p:cNvSpPr/>
          <p:nvPr/>
        </p:nvSpPr>
        <p:spPr>
          <a:xfrm>
            <a:off x="2367815" y="519765"/>
            <a:ext cx="4629752" cy="6035040"/>
          </a:xfrm>
          <a:custGeom>
            <a:avLst/>
            <a:gdLst>
              <a:gd name="csX0" fmla="*/ 0 w 4629752"/>
              <a:gd name="csY0" fmla="*/ 6035040 h 6035040"/>
              <a:gd name="csX1" fmla="*/ 4629752 w 4629752"/>
              <a:gd name="csY1" fmla="*/ 6035040 h 6035040"/>
              <a:gd name="csX2" fmla="*/ 4629752 w 4629752"/>
              <a:gd name="csY2" fmla="*/ 0 h 6035040"/>
              <a:gd name="csX3" fmla="*/ 4629752 w 4629752"/>
              <a:gd name="csY3" fmla="*/ 0 h 60350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4629752" h="6035040">
                <a:moveTo>
                  <a:pt x="0" y="6035040"/>
                </a:moveTo>
                <a:lnTo>
                  <a:pt x="4629752" y="6035040"/>
                </a:lnTo>
                <a:lnTo>
                  <a:pt x="4629752" y="0"/>
                </a:lnTo>
                <a:lnTo>
                  <a:pt x="4629752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435C21C2-0ED8-9D8D-BD2B-9CAB786905E7}"/>
              </a:ext>
            </a:extLst>
          </p:cNvPr>
          <p:cNvSpPr/>
          <p:nvPr/>
        </p:nvSpPr>
        <p:spPr>
          <a:xfrm>
            <a:off x="2415941" y="558266"/>
            <a:ext cx="4629752" cy="6035040"/>
          </a:xfrm>
          <a:custGeom>
            <a:avLst/>
            <a:gdLst>
              <a:gd name="csX0" fmla="*/ 0 w 4629752"/>
              <a:gd name="csY0" fmla="*/ 6035040 h 6035040"/>
              <a:gd name="csX1" fmla="*/ 4629752 w 4629752"/>
              <a:gd name="csY1" fmla="*/ 6035040 h 6035040"/>
              <a:gd name="csX2" fmla="*/ 4629752 w 4629752"/>
              <a:gd name="csY2" fmla="*/ 0 h 6035040"/>
              <a:gd name="csX3" fmla="*/ 4629752 w 4629752"/>
              <a:gd name="csY3" fmla="*/ 0 h 60350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4629752" h="6035040">
                <a:moveTo>
                  <a:pt x="0" y="6035040"/>
                </a:moveTo>
                <a:lnTo>
                  <a:pt x="4629752" y="6035040"/>
                </a:lnTo>
                <a:lnTo>
                  <a:pt x="4629752" y="0"/>
                </a:lnTo>
                <a:lnTo>
                  <a:pt x="4629752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3370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E9169-24C4-CE61-E2AB-3AC090FC1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07DBDB-FC0B-6153-9896-0284B9590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9907E-6957-FD44-8CEE-A073B4D9F8DA}" type="slidenum">
              <a:rPr lang="en-US" smtClean="0"/>
              <a:t>31</a:t>
            </a:fld>
            <a:endParaRPr lang="en-US"/>
          </a:p>
        </p:txBody>
      </p:sp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4E77DB2F-CF0B-0EE1-C055-D42A6BA206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894" y="258747"/>
            <a:ext cx="4483532" cy="6097604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B985BDBC-6EF0-CEC9-B0EA-ADB42E7A3EEE}"/>
              </a:ext>
            </a:extLst>
          </p:cNvPr>
          <p:cNvGrpSpPr/>
          <p:nvPr/>
        </p:nvGrpSpPr>
        <p:grpSpPr>
          <a:xfrm>
            <a:off x="1222408" y="4437246"/>
            <a:ext cx="7286325" cy="1607419"/>
            <a:chOff x="1222408" y="4437246"/>
            <a:chExt cx="7286325" cy="1607419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A9078183-A9B1-927F-8822-AFBF4CAC63D1}"/>
                </a:ext>
              </a:extLst>
            </p:cNvPr>
            <p:cNvSpPr/>
            <p:nvPr/>
          </p:nvSpPr>
          <p:spPr>
            <a:xfrm>
              <a:off x="1222408" y="4437246"/>
              <a:ext cx="7286325" cy="1607419"/>
            </a:xfrm>
            <a:custGeom>
              <a:avLst/>
              <a:gdLst>
                <a:gd name="csX0" fmla="*/ 67377 w 7286325"/>
                <a:gd name="csY0" fmla="*/ 163630 h 1607419"/>
                <a:gd name="csX1" fmla="*/ 7286325 w 7286325"/>
                <a:gd name="csY1" fmla="*/ 0 h 1607419"/>
                <a:gd name="csX2" fmla="*/ 7132320 w 7286325"/>
                <a:gd name="csY2" fmla="*/ 1607419 h 1607419"/>
                <a:gd name="csX3" fmla="*/ 6978316 w 7286325"/>
                <a:gd name="csY3" fmla="*/ 1540042 h 1607419"/>
                <a:gd name="csX4" fmla="*/ 6862813 w 7286325"/>
                <a:gd name="csY4" fmla="*/ 1511167 h 1607419"/>
                <a:gd name="csX5" fmla="*/ 0 w 7286325"/>
                <a:gd name="csY5" fmla="*/ 808522 h 1607419"/>
                <a:gd name="csX6" fmla="*/ 67377 w 7286325"/>
                <a:gd name="csY6" fmla="*/ 163630 h 160741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7286325" h="1607419">
                  <a:moveTo>
                    <a:pt x="67377" y="163630"/>
                  </a:moveTo>
                  <a:lnTo>
                    <a:pt x="7286325" y="0"/>
                  </a:lnTo>
                  <a:lnTo>
                    <a:pt x="7132320" y="1607419"/>
                  </a:lnTo>
                  <a:cubicBezTo>
                    <a:pt x="7036094" y="1553960"/>
                    <a:pt x="7069804" y="1564118"/>
                    <a:pt x="6978316" y="1540042"/>
                  </a:cubicBezTo>
                  <a:cubicBezTo>
                    <a:pt x="6939937" y="1529942"/>
                    <a:pt x="6862813" y="1511167"/>
                    <a:pt x="6862813" y="1511167"/>
                  </a:cubicBezTo>
                  <a:lnTo>
                    <a:pt x="0" y="808522"/>
                  </a:lnTo>
                  <a:lnTo>
                    <a:pt x="67377" y="163630"/>
                  </a:lnTo>
                  <a:close/>
                </a:path>
              </a:pathLst>
            </a:custGeom>
            <a:solidFill>
              <a:srgbClr val="FF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Down Arrow 7">
              <a:extLst>
                <a:ext uri="{FF2B5EF4-FFF2-40B4-BE49-F238E27FC236}">
                  <a16:creationId xmlns:a16="http://schemas.microsoft.com/office/drawing/2014/main" id="{E54F3716-4D9F-82E7-3A31-327508D8B3CE}"/>
                </a:ext>
              </a:extLst>
            </p:cNvPr>
            <p:cNvSpPr/>
            <p:nvPr/>
          </p:nvSpPr>
          <p:spPr>
            <a:xfrm rot="5720393">
              <a:off x="6371925" y="4600877"/>
              <a:ext cx="693019" cy="1049154"/>
            </a:xfrm>
            <a:prstGeom prst="down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2719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49F1E-074B-6F38-C5C4-6933777E9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73B4EF-A3E9-EAE9-F56B-6BA5059B1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9907E-6957-FD44-8CEE-A073B4D9F8DA}" type="slidenum">
              <a:rPr lang="en-US" smtClean="0"/>
              <a:t>32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6E947F-DD6A-43A5-F134-4DE45A932E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718" y="244941"/>
            <a:ext cx="3700256" cy="478856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6D77A70-896A-43E5-DC67-1F83F8E14B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2949" y="504415"/>
            <a:ext cx="3700256" cy="478856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5DCCDED-1FA4-2CF7-62F9-817BD03914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4503" y="821190"/>
            <a:ext cx="3700256" cy="478856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4D6AC42-1209-BC5C-8D17-92253F6345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131" y="1194487"/>
            <a:ext cx="3700256" cy="478856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FFA430D-2B9B-8C70-4B9E-8866C5E535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1567784"/>
            <a:ext cx="3700256" cy="478856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39881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F029A-8FF1-58CB-56E4-A0C03FC4D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E817CD-F806-9C87-3928-BA7A190B6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9907E-6957-FD44-8CEE-A073B4D9F8DA}" type="slidenum">
              <a:rPr lang="en-US" smtClean="0"/>
              <a:t>33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194C369-4329-3A42-F7B9-0C2AF5470464}"/>
              </a:ext>
            </a:extLst>
          </p:cNvPr>
          <p:cNvGrpSpPr/>
          <p:nvPr/>
        </p:nvGrpSpPr>
        <p:grpSpPr>
          <a:xfrm>
            <a:off x="54893" y="780933"/>
            <a:ext cx="9034214" cy="5296134"/>
            <a:chOff x="54893" y="780933"/>
            <a:chExt cx="9034214" cy="5296134"/>
          </a:xfrm>
        </p:grpSpPr>
        <p:pic>
          <p:nvPicPr>
            <p:cNvPr id="6" name="Picture 5" descr="A gold and black rectangular sign with text&#10;&#10;AI-generated content may be incorrect.">
              <a:extLst>
                <a:ext uri="{FF2B5EF4-FFF2-40B4-BE49-F238E27FC236}">
                  <a16:creationId xmlns:a16="http://schemas.microsoft.com/office/drawing/2014/main" id="{DE61921A-9DD0-384B-FF0F-CF8F479B7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893" y="780933"/>
              <a:ext cx="9034214" cy="5042351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6CB81C5-76A8-511B-240F-B1BD0369B49E}"/>
                </a:ext>
              </a:extLst>
            </p:cNvPr>
            <p:cNvSpPr txBox="1"/>
            <p:nvPr/>
          </p:nvSpPr>
          <p:spPr>
            <a:xfrm>
              <a:off x="7666923" y="5823151"/>
              <a:ext cx="142218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0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Image: Gemini Google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3009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5A6275BB-34C9-1D24-62FA-D1B2F081425D}"/>
              </a:ext>
            </a:extLst>
          </p:cNvPr>
          <p:cNvSpPr/>
          <p:nvPr/>
        </p:nvSpPr>
        <p:spPr>
          <a:xfrm>
            <a:off x="200723" y="254118"/>
            <a:ext cx="7794702" cy="814039"/>
          </a:xfrm>
          <a:custGeom>
            <a:avLst/>
            <a:gdLst>
              <a:gd name="csX0" fmla="*/ 178419 w 7794702"/>
              <a:gd name="csY0" fmla="*/ 0 h 814039"/>
              <a:gd name="csX1" fmla="*/ 7738946 w 7794702"/>
              <a:gd name="csY1" fmla="*/ 267630 h 814039"/>
              <a:gd name="csX2" fmla="*/ 7794702 w 7794702"/>
              <a:gd name="csY2" fmla="*/ 546410 h 814039"/>
              <a:gd name="csX3" fmla="*/ 0 w 7794702"/>
              <a:gd name="csY3" fmla="*/ 814039 h 814039"/>
              <a:gd name="csX4" fmla="*/ 178419 w 7794702"/>
              <a:gd name="csY4" fmla="*/ 0 h 81403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7794702" h="814039">
                <a:moveTo>
                  <a:pt x="178419" y="0"/>
                </a:moveTo>
                <a:lnTo>
                  <a:pt x="7738946" y="267630"/>
                </a:lnTo>
                <a:lnTo>
                  <a:pt x="7794702" y="546410"/>
                </a:lnTo>
                <a:lnTo>
                  <a:pt x="0" y="814039"/>
                </a:lnTo>
                <a:lnTo>
                  <a:pt x="178419" y="0"/>
                </a:lnTo>
                <a:close/>
              </a:path>
            </a:pathLst>
          </a:custGeom>
          <a:solidFill>
            <a:srgbClr val="DCEB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FD22FD-5A96-6E50-2CA5-F5FEFD3E8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461" y="284672"/>
            <a:ext cx="7886700" cy="772298"/>
          </a:xfrm>
        </p:spPr>
        <p:txBody>
          <a:bodyPr/>
          <a:lstStyle/>
          <a:p>
            <a:r>
              <a:rPr lang="en-US" dirty="0"/>
              <a:t>The doctrine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CF3700-A427-4EE8-84BD-BC4D608C2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9907E-6957-FD44-8CEE-A073B4D9F8DA}" type="slidenum">
              <a:rPr lang="en-US" smtClean="0"/>
              <a:t>4</a:t>
            </a:fld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79217F2-7E09-AFC9-CB3B-D4C9A8827CC1}"/>
              </a:ext>
            </a:extLst>
          </p:cNvPr>
          <p:cNvGrpSpPr/>
          <p:nvPr/>
        </p:nvGrpSpPr>
        <p:grpSpPr>
          <a:xfrm>
            <a:off x="2163335" y="1126273"/>
            <a:ext cx="4685700" cy="5129716"/>
            <a:chOff x="2163335" y="1126273"/>
            <a:chExt cx="4435255" cy="5129716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B8EC7779-5438-BE1B-DD89-037F62FFD3E0}"/>
                </a:ext>
              </a:extLst>
            </p:cNvPr>
            <p:cNvSpPr/>
            <p:nvPr/>
          </p:nvSpPr>
          <p:spPr>
            <a:xfrm>
              <a:off x="2163335" y="1126273"/>
              <a:ext cx="4435255" cy="5129716"/>
            </a:xfrm>
            <a:custGeom>
              <a:avLst/>
              <a:gdLst>
                <a:gd name="csX0" fmla="*/ 111512 w 4248615"/>
                <a:gd name="csY0" fmla="*/ 0 h 5018049"/>
                <a:gd name="csX1" fmla="*/ 4248615 w 4248615"/>
                <a:gd name="csY1" fmla="*/ 22303 h 5018049"/>
                <a:gd name="csX2" fmla="*/ 4070195 w 4248615"/>
                <a:gd name="csY2" fmla="*/ 5018049 h 5018049"/>
                <a:gd name="csX3" fmla="*/ 0 w 4248615"/>
                <a:gd name="csY3" fmla="*/ 4895386 h 5018049"/>
                <a:gd name="csX4" fmla="*/ 111512 w 4248615"/>
                <a:gd name="csY4" fmla="*/ 0 h 501804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4248615" h="5018049">
                  <a:moveTo>
                    <a:pt x="111512" y="0"/>
                  </a:moveTo>
                  <a:lnTo>
                    <a:pt x="4248615" y="22303"/>
                  </a:lnTo>
                  <a:lnTo>
                    <a:pt x="4070195" y="5018049"/>
                  </a:lnTo>
                  <a:lnTo>
                    <a:pt x="0" y="4895386"/>
                  </a:lnTo>
                  <a:lnTo>
                    <a:pt x="111512" y="0"/>
                  </a:lnTo>
                  <a:close/>
                </a:path>
              </a:pathLst>
            </a:custGeom>
            <a:solidFill>
              <a:srgbClr val="DCFFD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B09C042-93A3-971E-FB9B-CF4A2D10A46C}"/>
                </a:ext>
              </a:extLst>
            </p:cNvPr>
            <p:cNvSpPr txBox="1"/>
            <p:nvPr/>
          </p:nvSpPr>
          <p:spPr>
            <a:xfrm>
              <a:off x="2463473" y="1237328"/>
              <a:ext cx="4061383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Science is empirical.</a:t>
              </a:r>
            </a:p>
            <a:p>
              <a:pPr algn="l"/>
              <a:endPara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l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 propositions of experience provide inductive support for the truth of the contingent propositions of science; …</a:t>
              </a:r>
            </a:p>
            <a:p>
              <a:pPr algn="l"/>
              <a:r>
                <a: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(adequacy)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2546DB67-6EDC-D791-F0AE-AD711F05335E}"/>
              </a:ext>
            </a:extLst>
          </p:cNvPr>
          <p:cNvSpPr txBox="1"/>
          <p:nvPr/>
        </p:nvSpPr>
        <p:spPr>
          <a:xfrm>
            <a:off x="2593295" y="4112159"/>
            <a:ext cx="40613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and the inductive support of experience is the only means of providing support for these contingent propositions.</a:t>
            </a:r>
          </a:p>
          <a:p>
            <a:pPr algn="l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(exclusivity)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FC121E0-FD1C-8579-C102-C5735B65E5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298307"/>
            <a:ext cx="2276832" cy="3708591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615DB02F-AA48-4FD7-7F2D-D9B3B44D6E76}"/>
              </a:ext>
            </a:extLst>
          </p:cNvPr>
          <p:cNvGrpSpPr/>
          <p:nvPr/>
        </p:nvGrpSpPr>
        <p:grpSpPr>
          <a:xfrm>
            <a:off x="4939990" y="1048215"/>
            <a:ext cx="4021408" cy="1416205"/>
            <a:chOff x="4939990" y="1048215"/>
            <a:chExt cx="4021408" cy="1416205"/>
          </a:xfrm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F7E19175-0513-FFBC-EF13-A63AF885C280}"/>
                </a:ext>
              </a:extLst>
            </p:cNvPr>
            <p:cNvSpPr/>
            <p:nvPr/>
          </p:nvSpPr>
          <p:spPr>
            <a:xfrm>
              <a:off x="4939990" y="1048215"/>
              <a:ext cx="3847171" cy="1416205"/>
            </a:xfrm>
            <a:custGeom>
              <a:avLst/>
              <a:gdLst>
                <a:gd name="csX0" fmla="*/ 0 w 3847171"/>
                <a:gd name="csY0" fmla="*/ 1182029 h 1416205"/>
                <a:gd name="csX1" fmla="*/ 2018371 w 3847171"/>
                <a:gd name="csY1" fmla="*/ 0 h 1416205"/>
                <a:gd name="csX2" fmla="*/ 3847171 w 3847171"/>
                <a:gd name="csY2" fmla="*/ 11151 h 1416205"/>
                <a:gd name="csX3" fmla="*/ 3847171 w 3847171"/>
                <a:gd name="csY3" fmla="*/ 1416205 h 1416205"/>
                <a:gd name="csX4" fmla="*/ 122664 w 3847171"/>
                <a:gd name="csY4" fmla="*/ 1338146 h 1416205"/>
                <a:gd name="csX5" fmla="*/ 0 w 3847171"/>
                <a:gd name="csY5" fmla="*/ 1182029 h 141620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</a:cxnLst>
              <a:rect l="l" t="t" r="r" b="b"/>
              <a:pathLst>
                <a:path w="3847171" h="1416205">
                  <a:moveTo>
                    <a:pt x="0" y="1182029"/>
                  </a:moveTo>
                  <a:lnTo>
                    <a:pt x="2018371" y="0"/>
                  </a:lnTo>
                  <a:lnTo>
                    <a:pt x="3847171" y="11151"/>
                  </a:lnTo>
                  <a:lnTo>
                    <a:pt x="3847171" y="1416205"/>
                  </a:lnTo>
                  <a:lnTo>
                    <a:pt x="122664" y="1338146"/>
                  </a:lnTo>
                  <a:lnTo>
                    <a:pt x="0" y="1182029"/>
                  </a:lnTo>
                  <a:close/>
                </a:path>
              </a:pathLst>
            </a:custGeom>
            <a:solidFill>
              <a:srgbClr val="FF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23937F3-0D9B-7045-62A1-4C7259F882E0}"/>
                </a:ext>
              </a:extLst>
            </p:cNvPr>
            <p:cNvSpPr txBox="1"/>
            <p:nvPr/>
          </p:nvSpPr>
          <p:spPr>
            <a:xfrm>
              <a:off x="6701737" y="1068157"/>
              <a:ext cx="225966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 physical process connects us continuously to the system of interest.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4B3C00A-18F6-644F-715F-7DAA5A22C83D}"/>
              </a:ext>
            </a:extLst>
          </p:cNvPr>
          <p:cNvGrpSpPr/>
          <p:nvPr/>
        </p:nvGrpSpPr>
        <p:grpSpPr>
          <a:xfrm>
            <a:off x="3534937" y="2442117"/>
            <a:ext cx="5519706" cy="2386361"/>
            <a:chOff x="3534937" y="2442117"/>
            <a:chExt cx="5519706" cy="2386361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34A86ED1-89B1-9A3A-6C6F-33272CC064FE}"/>
                </a:ext>
              </a:extLst>
            </p:cNvPr>
            <p:cNvSpPr/>
            <p:nvPr/>
          </p:nvSpPr>
          <p:spPr>
            <a:xfrm>
              <a:off x="3534937" y="2442117"/>
              <a:ext cx="5430643" cy="2386361"/>
            </a:xfrm>
            <a:custGeom>
              <a:avLst/>
              <a:gdLst>
                <a:gd name="csX0" fmla="*/ 22302 w 5430643"/>
                <a:gd name="csY0" fmla="*/ 0 h 2386361"/>
                <a:gd name="csX1" fmla="*/ 2118731 w 5430643"/>
                <a:gd name="csY1" fmla="*/ 11151 h 2386361"/>
                <a:gd name="csX2" fmla="*/ 5430643 w 5430643"/>
                <a:gd name="csY2" fmla="*/ 691376 h 2386361"/>
                <a:gd name="csX3" fmla="*/ 4248614 w 5430643"/>
                <a:gd name="csY3" fmla="*/ 2386361 h 2386361"/>
                <a:gd name="csX4" fmla="*/ 0 w 5430643"/>
                <a:gd name="csY4" fmla="*/ 278781 h 2386361"/>
                <a:gd name="csX5" fmla="*/ 22302 w 5430643"/>
                <a:gd name="csY5" fmla="*/ 0 h 238636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</a:cxnLst>
              <a:rect l="l" t="t" r="r" b="b"/>
              <a:pathLst>
                <a:path w="5430643" h="2386361">
                  <a:moveTo>
                    <a:pt x="22302" y="0"/>
                  </a:moveTo>
                  <a:lnTo>
                    <a:pt x="2118731" y="11151"/>
                  </a:lnTo>
                  <a:lnTo>
                    <a:pt x="5430643" y="691376"/>
                  </a:lnTo>
                  <a:lnTo>
                    <a:pt x="4248614" y="2386361"/>
                  </a:lnTo>
                  <a:lnTo>
                    <a:pt x="0" y="278781"/>
                  </a:lnTo>
                  <a:lnTo>
                    <a:pt x="22302" y="0"/>
                  </a:lnTo>
                  <a:close/>
                </a:path>
              </a:pathLst>
            </a:custGeom>
            <a:solidFill>
              <a:srgbClr val="FF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B0AB69E-E0FB-B939-3481-BC8CC1A16A49}"/>
                </a:ext>
              </a:extLst>
            </p:cNvPr>
            <p:cNvSpPr txBox="1"/>
            <p:nvPr/>
          </p:nvSpPr>
          <p:spPr>
            <a:xfrm>
              <a:off x="6701737" y="3000353"/>
              <a:ext cx="235290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Induction conceived materially is native to small-e empiricism.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728A88D0-2E46-86A3-69DD-82A130B6CFE5}"/>
              </a:ext>
            </a:extLst>
          </p:cNvPr>
          <p:cNvSpPr txBox="1"/>
          <p:nvPr/>
        </p:nvSpPr>
        <p:spPr>
          <a:xfrm>
            <a:off x="266716" y="-304806"/>
            <a:ext cx="98265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6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sz="9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647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1F0A1-5BA6-EE22-B97A-9032D131E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280" y="216456"/>
            <a:ext cx="9042915" cy="784952"/>
          </a:xfrm>
        </p:spPr>
        <p:txBody>
          <a:bodyPr>
            <a:noAutofit/>
          </a:bodyPr>
          <a:lstStyle/>
          <a:p>
            <a:r>
              <a:rPr lang="en-US" sz="6000" dirty="0"/>
              <a:t>Experience</a:t>
            </a:r>
            <a:r>
              <a:rPr lang="en-US" sz="4800" dirty="0"/>
              <a:t> </a:t>
            </a:r>
            <a:r>
              <a:rPr lang="en-US" dirty="0"/>
              <a:t>in small-e empiricism</a:t>
            </a:r>
            <a:endParaRPr lang="en-US" sz="36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6EDFA4-72A1-C362-D73A-DF6E1CC3B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9907E-6957-FD44-8CEE-A073B4D9F8DA}" type="slidenum">
              <a:rPr lang="en-US" smtClean="0"/>
              <a:t>5</a:t>
            </a:fld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0F8E7C2-53E5-5398-146A-D744E6847D24}"/>
              </a:ext>
            </a:extLst>
          </p:cNvPr>
          <p:cNvGrpSpPr/>
          <p:nvPr/>
        </p:nvGrpSpPr>
        <p:grpSpPr>
          <a:xfrm>
            <a:off x="78768" y="1251712"/>
            <a:ext cx="8184995" cy="1360078"/>
            <a:chOff x="78768" y="1251712"/>
            <a:chExt cx="8184995" cy="1360078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2FDB94F9-3423-7917-BF7C-4D96694970B6}"/>
                </a:ext>
              </a:extLst>
            </p:cNvPr>
            <p:cNvSpPr/>
            <p:nvPr/>
          </p:nvSpPr>
          <p:spPr>
            <a:xfrm>
              <a:off x="78768" y="1262492"/>
              <a:ext cx="8184995" cy="1349298"/>
            </a:xfrm>
            <a:custGeom>
              <a:avLst/>
              <a:gdLst>
                <a:gd name="csX0" fmla="*/ 66908 w 8184995"/>
                <a:gd name="csY0" fmla="*/ 0 h 1349298"/>
                <a:gd name="csX1" fmla="*/ 8184995 w 8184995"/>
                <a:gd name="csY1" fmla="*/ 301083 h 1349298"/>
                <a:gd name="csX2" fmla="*/ 8106937 w 8184995"/>
                <a:gd name="csY2" fmla="*/ 1349298 h 1349298"/>
                <a:gd name="csX3" fmla="*/ 7950820 w 8184995"/>
                <a:gd name="csY3" fmla="*/ 1338147 h 1349298"/>
                <a:gd name="csX4" fmla="*/ 7772400 w 8184995"/>
                <a:gd name="csY4" fmla="*/ 1326996 h 1349298"/>
                <a:gd name="csX5" fmla="*/ 0 w 8184995"/>
                <a:gd name="csY5" fmla="*/ 1248937 h 1349298"/>
                <a:gd name="csX6" fmla="*/ 66908 w 8184995"/>
                <a:gd name="csY6" fmla="*/ 0 h 13492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8184995" h="1349298">
                  <a:moveTo>
                    <a:pt x="66908" y="0"/>
                  </a:moveTo>
                  <a:lnTo>
                    <a:pt x="8184995" y="301083"/>
                  </a:lnTo>
                  <a:lnTo>
                    <a:pt x="8106937" y="1349298"/>
                  </a:lnTo>
                  <a:lnTo>
                    <a:pt x="7950820" y="1338147"/>
                  </a:lnTo>
                  <a:lnTo>
                    <a:pt x="7772400" y="1326996"/>
                  </a:lnTo>
                  <a:lnTo>
                    <a:pt x="0" y="1248937"/>
                  </a:lnTo>
                  <a:lnTo>
                    <a:pt x="66908" y="0"/>
                  </a:lnTo>
                  <a:close/>
                </a:path>
              </a:pathLst>
            </a:custGeom>
            <a:solidFill>
              <a:srgbClr val="DCEB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A903969-637B-6415-8AD4-E9968433C27D}"/>
                </a:ext>
              </a:extLst>
            </p:cNvPr>
            <p:cNvSpPr txBox="1"/>
            <p:nvPr/>
          </p:nvSpPr>
          <p:spPr>
            <a:xfrm>
              <a:off x="1586447" y="1465766"/>
              <a:ext cx="534961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+mj-lt"/>
                </a:rPr>
                <a:t>1.</a:t>
              </a:r>
              <a:r>
                <a:rPr lang="en-US" sz="3200" dirty="0">
                  <a:latin typeface="+mj-lt"/>
                </a:rPr>
                <a:t> Experience is propositional</a:t>
              </a:r>
              <a:endParaRPr lang="en-US" sz="3200" dirty="0">
                <a:latin typeface="+mj-lt"/>
                <a:cs typeface="Times New Roman" panose="02020603050405020304" pitchFamily="18" charset="0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3D7027F-0E69-B81A-02DB-520E02C596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1262" y="1251712"/>
              <a:ext cx="973792" cy="1351948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F5B1337-FBD1-E5E2-8945-18E009D5747F}"/>
              </a:ext>
            </a:extLst>
          </p:cNvPr>
          <p:cNvGrpSpPr/>
          <p:nvPr/>
        </p:nvGrpSpPr>
        <p:grpSpPr>
          <a:xfrm>
            <a:off x="123691" y="2801315"/>
            <a:ext cx="9020309" cy="1998063"/>
            <a:chOff x="123691" y="2801315"/>
            <a:chExt cx="9020309" cy="1998063"/>
          </a:xfrm>
        </p:grpSpPr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69C92143-DE9A-9103-816D-5D56A4298C02}"/>
                </a:ext>
              </a:extLst>
            </p:cNvPr>
            <p:cNvSpPr/>
            <p:nvPr/>
          </p:nvSpPr>
          <p:spPr>
            <a:xfrm rot="175955" flipH="1">
              <a:off x="123691" y="2801315"/>
              <a:ext cx="8555230" cy="1975154"/>
            </a:xfrm>
            <a:custGeom>
              <a:avLst/>
              <a:gdLst>
                <a:gd name="csX0" fmla="*/ 66908 w 8184995"/>
                <a:gd name="csY0" fmla="*/ 0 h 1349298"/>
                <a:gd name="csX1" fmla="*/ 8184995 w 8184995"/>
                <a:gd name="csY1" fmla="*/ 301083 h 1349298"/>
                <a:gd name="csX2" fmla="*/ 8106937 w 8184995"/>
                <a:gd name="csY2" fmla="*/ 1349298 h 1349298"/>
                <a:gd name="csX3" fmla="*/ 7950820 w 8184995"/>
                <a:gd name="csY3" fmla="*/ 1338147 h 1349298"/>
                <a:gd name="csX4" fmla="*/ 7772400 w 8184995"/>
                <a:gd name="csY4" fmla="*/ 1326996 h 1349298"/>
                <a:gd name="csX5" fmla="*/ 0 w 8184995"/>
                <a:gd name="csY5" fmla="*/ 1248937 h 1349298"/>
                <a:gd name="csX6" fmla="*/ 66908 w 8184995"/>
                <a:gd name="csY6" fmla="*/ 0 h 13492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8184995" h="1349298">
                  <a:moveTo>
                    <a:pt x="66908" y="0"/>
                  </a:moveTo>
                  <a:lnTo>
                    <a:pt x="8184995" y="301083"/>
                  </a:lnTo>
                  <a:lnTo>
                    <a:pt x="8106937" y="1349298"/>
                  </a:lnTo>
                  <a:lnTo>
                    <a:pt x="7950820" y="1338147"/>
                  </a:lnTo>
                  <a:lnTo>
                    <a:pt x="7772400" y="1326996"/>
                  </a:lnTo>
                  <a:lnTo>
                    <a:pt x="0" y="1248937"/>
                  </a:lnTo>
                  <a:lnTo>
                    <a:pt x="66908" y="0"/>
                  </a:lnTo>
                  <a:close/>
                </a:path>
              </a:pathLst>
            </a:custGeom>
            <a:solidFill>
              <a:srgbClr val="DCFFD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F953C46-BD16-82CF-4CE3-A017A0F86709}"/>
                </a:ext>
              </a:extLst>
            </p:cNvPr>
            <p:cNvSpPr txBox="1"/>
            <p:nvPr/>
          </p:nvSpPr>
          <p:spPr>
            <a:xfrm>
              <a:off x="5806924" y="2993243"/>
              <a:ext cx="3337076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+mj-lt"/>
                </a:rPr>
                <a:t>2.</a:t>
              </a:r>
              <a:r>
                <a:rPr lang="en-US" sz="3200" dirty="0">
                  <a:latin typeface="+mj-lt"/>
                </a:rPr>
                <a:t> Experience becomes instrumental</a:t>
              </a:r>
              <a:endParaRPr lang="en-US" sz="3200" dirty="0">
                <a:latin typeface="+mj-lt"/>
                <a:cs typeface="Times New Roman" panose="02020603050405020304" pitchFamily="18" charset="0"/>
              </a:endParaRPr>
            </a:p>
          </p:txBody>
        </p: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4AC0E8BD-FF6F-4A8C-9DBA-1E8DD2931B0C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31262" y="3288343"/>
              <a:ext cx="4650658" cy="1511035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225AAA3-5824-E98E-3A6D-F088F711B285}"/>
                </a:ext>
              </a:extLst>
            </p:cNvPr>
            <p:cNvSpPr txBox="1"/>
            <p:nvPr/>
          </p:nvSpPr>
          <p:spPr>
            <a:xfrm>
              <a:off x="520472" y="2919011"/>
              <a:ext cx="51890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aser 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nterferometer 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ravitational Wave 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bservatory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9A9D8DB-E220-C6D5-6848-E3CA84782240}"/>
              </a:ext>
            </a:extLst>
          </p:cNvPr>
          <p:cNvGrpSpPr/>
          <p:nvPr/>
        </p:nvGrpSpPr>
        <p:grpSpPr>
          <a:xfrm>
            <a:off x="46542" y="5030019"/>
            <a:ext cx="9050916" cy="1517030"/>
            <a:chOff x="46542" y="5030019"/>
            <a:chExt cx="9050916" cy="1517030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E52D4010-7B07-7CCF-FD5C-02207CA0373D}"/>
                </a:ext>
              </a:extLst>
            </p:cNvPr>
            <p:cNvGrpSpPr/>
            <p:nvPr/>
          </p:nvGrpSpPr>
          <p:grpSpPr>
            <a:xfrm>
              <a:off x="46542" y="5030019"/>
              <a:ext cx="9050916" cy="1439696"/>
              <a:chOff x="46542" y="5030019"/>
              <a:chExt cx="9050916" cy="1439696"/>
            </a:xfrm>
          </p:grpSpPr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99B5531D-8F38-DC7A-6B96-5ABDFB637F46}"/>
                  </a:ext>
                </a:extLst>
              </p:cNvPr>
              <p:cNvSpPr/>
              <p:nvPr/>
            </p:nvSpPr>
            <p:spPr>
              <a:xfrm>
                <a:off x="330355" y="5030019"/>
                <a:ext cx="8767103" cy="1439696"/>
              </a:xfrm>
              <a:custGeom>
                <a:avLst/>
                <a:gdLst>
                  <a:gd name="csX0" fmla="*/ 66908 w 8184995"/>
                  <a:gd name="csY0" fmla="*/ 0 h 1349298"/>
                  <a:gd name="csX1" fmla="*/ 8184995 w 8184995"/>
                  <a:gd name="csY1" fmla="*/ 301083 h 1349298"/>
                  <a:gd name="csX2" fmla="*/ 8106937 w 8184995"/>
                  <a:gd name="csY2" fmla="*/ 1349298 h 1349298"/>
                  <a:gd name="csX3" fmla="*/ 7950820 w 8184995"/>
                  <a:gd name="csY3" fmla="*/ 1338147 h 1349298"/>
                  <a:gd name="csX4" fmla="*/ 7772400 w 8184995"/>
                  <a:gd name="csY4" fmla="*/ 1326996 h 1349298"/>
                  <a:gd name="csX5" fmla="*/ 0 w 8184995"/>
                  <a:gd name="csY5" fmla="*/ 1248937 h 1349298"/>
                  <a:gd name="csX6" fmla="*/ 66908 w 8184995"/>
                  <a:gd name="csY6" fmla="*/ 0 h 134929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</a:cxnLst>
                <a:rect l="l" t="t" r="r" b="b"/>
                <a:pathLst>
                  <a:path w="8184995" h="1349298">
                    <a:moveTo>
                      <a:pt x="66908" y="0"/>
                    </a:moveTo>
                    <a:lnTo>
                      <a:pt x="8184995" y="301083"/>
                    </a:lnTo>
                    <a:lnTo>
                      <a:pt x="8106937" y="1349298"/>
                    </a:lnTo>
                    <a:lnTo>
                      <a:pt x="7950820" y="1338147"/>
                    </a:lnTo>
                    <a:lnTo>
                      <a:pt x="7772400" y="1326996"/>
                    </a:lnTo>
                    <a:lnTo>
                      <a:pt x="0" y="1248937"/>
                    </a:lnTo>
                    <a:lnTo>
                      <a:pt x="66908" y="0"/>
                    </a:lnTo>
                    <a:close/>
                  </a:path>
                </a:pathLst>
              </a:custGeom>
              <a:solidFill>
                <a:srgbClr val="DCE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921C586-5167-CE10-2A96-CE72612BACDB}"/>
                  </a:ext>
                </a:extLst>
              </p:cNvPr>
              <p:cNvSpPr txBox="1"/>
              <p:nvPr/>
            </p:nvSpPr>
            <p:spPr>
              <a:xfrm>
                <a:off x="46542" y="5098531"/>
                <a:ext cx="344657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4000" dirty="0">
                    <a:latin typeface="+mj-lt"/>
                  </a:rPr>
                  <a:t>3.</a:t>
                </a:r>
                <a:r>
                  <a:rPr lang="en-US" sz="3200" dirty="0">
                    <a:latin typeface="+mj-lt"/>
                  </a:rPr>
                  <a:t> Experience is a process</a:t>
                </a:r>
                <a:endParaRPr lang="en-US" sz="3200" dirty="0">
                  <a:latin typeface="+mj-lt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BDC4FD1-13AD-94DC-39A8-343A9DA49ED2}"/>
                </a:ext>
              </a:extLst>
            </p:cNvPr>
            <p:cNvGrpSpPr/>
            <p:nvPr/>
          </p:nvGrpSpPr>
          <p:grpSpPr>
            <a:xfrm>
              <a:off x="3743078" y="5280178"/>
              <a:ext cx="5189049" cy="1266871"/>
              <a:chOff x="184385" y="2219377"/>
              <a:chExt cx="8699995" cy="2270370"/>
            </a:xfrm>
          </p:grpSpPr>
          <p:pic>
            <p:nvPicPr>
              <p:cNvPr id="12" name="Picture 11" descr="A full moon with a white background&#10;&#10;AI-generated content may be incorrect.">
                <a:extLst>
                  <a:ext uri="{FF2B5EF4-FFF2-40B4-BE49-F238E27FC236}">
                    <a16:creationId xmlns:a16="http://schemas.microsoft.com/office/drawing/2014/main" id="{AF85F826-00F9-7596-984C-57E4CE6E92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4385" y="2219377"/>
                <a:ext cx="1435808" cy="1435808"/>
              </a:xfrm>
              <a:prstGeom prst="rect">
                <a:avLst/>
              </a:prstGeom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BEE150F-D6AC-C0E2-D544-D7AD63E5A029}"/>
                  </a:ext>
                </a:extLst>
              </p:cNvPr>
              <p:cNvSpPr txBox="1"/>
              <p:nvPr/>
            </p:nvSpPr>
            <p:spPr>
              <a:xfrm>
                <a:off x="246267" y="3552080"/>
                <a:ext cx="1694047" cy="937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System of interest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C74A32E-51C3-4DD6-D6AA-61AEAF7EDBD4}"/>
                  </a:ext>
                </a:extLst>
              </p:cNvPr>
              <p:cNvSpPr txBox="1"/>
              <p:nvPr/>
            </p:nvSpPr>
            <p:spPr>
              <a:xfrm>
                <a:off x="7314432" y="3505914"/>
                <a:ext cx="1491915" cy="551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Observer </a:t>
                </a:r>
              </a:p>
            </p:txBody>
          </p:sp>
          <p:pic>
            <p:nvPicPr>
              <p:cNvPr id="15" name="Graphic 14">
                <a:extLst>
                  <a:ext uri="{FF2B5EF4-FFF2-40B4-BE49-F238E27FC236}">
                    <a16:creationId xmlns:a16="http://schemas.microsoft.com/office/drawing/2014/main" id="{26C9E3A6-3E1A-34EC-C3D8-15DDE3CFE8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620194" y="2521783"/>
                <a:ext cx="5608212" cy="830997"/>
              </a:xfrm>
              <a:prstGeom prst="rect">
                <a:avLst/>
              </a:prstGeom>
            </p:spPr>
          </p:pic>
          <p:pic>
            <p:nvPicPr>
              <p:cNvPr id="16" name="Picture 15" descr="Close up of an eye&#10;&#10;AI-generated content may be incorrect.">
                <a:extLst>
                  <a:ext uri="{FF2B5EF4-FFF2-40B4-BE49-F238E27FC236}">
                    <a16:creationId xmlns:a16="http://schemas.microsoft.com/office/drawing/2014/main" id="{35EF5BA2-7341-6090-20C4-934E3E2D72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flipH="1">
                <a:off x="7236403" y="2387364"/>
                <a:ext cx="1647977" cy="1144137"/>
              </a:xfrm>
              <a:prstGeom prst="rect">
                <a:avLst/>
              </a:prstGeom>
              <a:effectLst>
                <a:softEdge rad="121542"/>
              </a:effectLst>
            </p:spPr>
          </p:pic>
        </p:grpSp>
      </p:grpSp>
    </p:spTree>
    <p:extLst>
      <p:ext uri="{BB962C8B-B14F-4D97-AF65-F5344CB8AC3E}">
        <p14:creationId xmlns:p14="http://schemas.microsoft.com/office/powerpoint/2010/main" val="3408092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ADD788-3E19-A03A-208B-44B555552C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7F46C3F1-C3AE-0863-398B-BDB584F30E8B}"/>
              </a:ext>
            </a:extLst>
          </p:cNvPr>
          <p:cNvSpPr/>
          <p:nvPr/>
        </p:nvSpPr>
        <p:spPr>
          <a:xfrm>
            <a:off x="1745673" y="1413164"/>
            <a:ext cx="4169704" cy="4488447"/>
          </a:xfrm>
          <a:custGeom>
            <a:avLst/>
            <a:gdLst>
              <a:gd name="csX0" fmla="*/ 2974554 w 6268597"/>
              <a:gd name="csY0" fmla="*/ 0 h 5684703"/>
              <a:gd name="csX1" fmla="*/ 6268597 w 6268597"/>
              <a:gd name="csY1" fmla="*/ 2842352 h 5684703"/>
              <a:gd name="csX2" fmla="*/ 3723701 w 6268597"/>
              <a:gd name="csY2" fmla="*/ 5684703 h 5684703"/>
              <a:gd name="csX3" fmla="*/ 0 w 6268597"/>
              <a:gd name="csY3" fmla="*/ 3855903 h 5684703"/>
              <a:gd name="csX4" fmla="*/ 2974554 w 6268597"/>
              <a:gd name="csY4" fmla="*/ 0 h 568470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6268597" h="5684703">
                <a:moveTo>
                  <a:pt x="2974554" y="0"/>
                </a:moveTo>
                <a:lnTo>
                  <a:pt x="6268597" y="2842352"/>
                </a:lnTo>
                <a:lnTo>
                  <a:pt x="3723701" y="5684703"/>
                </a:lnTo>
                <a:lnTo>
                  <a:pt x="0" y="3855903"/>
                </a:lnTo>
                <a:lnTo>
                  <a:pt x="2974554" y="0"/>
                </a:lnTo>
                <a:close/>
              </a:path>
            </a:pathLst>
          </a:custGeom>
          <a:solidFill>
            <a:srgbClr val="DCEB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C02B15-F5BB-5412-1DCD-E8782A9F7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9907E-6957-FD44-8CEE-A073B4D9F8DA}" type="slidenum">
              <a:rPr lang="en-US" smtClean="0"/>
              <a:t>6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3852254-7457-7125-5A39-7AE506DA0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727" y="2766218"/>
            <a:ext cx="4574449" cy="1325563"/>
          </a:xfrm>
        </p:spPr>
        <p:txBody>
          <a:bodyPr>
            <a:noAutofit/>
          </a:bodyPr>
          <a:lstStyle/>
          <a:p>
            <a:pPr marL="571500" indent="-571500"/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Induction is material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274173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E63B50AF-8A9F-C61A-71EE-B967CC2B29C6}"/>
              </a:ext>
            </a:extLst>
          </p:cNvPr>
          <p:cNvGrpSpPr/>
          <p:nvPr/>
        </p:nvGrpSpPr>
        <p:grpSpPr>
          <a:xfrm>
            <a:off x="5598826" y="3065489"/>
            <a:ext cx="2967800" cy="1873221"/>
            <a:chOff x="5598826" y="3065489"/>
            <a:chExt cx="2967800" cy="1873221"/>
          </a:xfrm>
        </p:grpSpPr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B64BB912-3C4B-D237-0F43-082BA11E449D}"/>
                </a:ext>
              </a:extLst>
            </p:cNvPr>
            <p:cNvSpPr/>
            <p:nvPr/>
          </p:nvSpPr>
          <p:spPr>
            <a:xfrm>
              <a:off x="5598826" y="3065489"/>
              <a:ext cx="2855626" cy="1843790"/>
            </a:xfrm>
            <a:custGeom>
              <a:avLst/>
              <a:gdLst>
                <a:gd name="csX0" fmla="*/ 0 w 2855626"/>
                <a:gd name="csY0" fmla="*/ 0 h 1843790"/>
                <a:gd name="csX1" fmla="*/ 2855626 w 2855626"/>
                <a:gd name="csY1" fmla="*/ 59960 h 1843790"/>
                <a:gd name="csX2" fmla="*/ 1896256 w 2855626"/>
                <a:gd name="csY2" fmla="*/ 1843790 h 1843790"/>
                <a:gd name="csX3" fmla="*/ 389744 w 2855626"/>
                <a:gd name="csY3" fmla="*/ 1821304 h 1843790"/>
                <a:gd name="csX4" fmla="*/ 0 w 2855626"/>
                <a:gd name="csY4" fmla="*/ 0 h 184379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855626" h="1843790">
                  <a:moveTo>
                    <a:pt x="0" y="0"/>
                  </a:moveTo>
                  <a:lnTo>
                    <a:pt x="2855626" y="59960"/>
                  </a:lnTo>
                  <a:lnTo>
                    <a:pt x="1896256" y="1843790"/>
                  </a:lnTo>
                  <a:lnTo>
                    <a:pt x="389744" y="18213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CD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0F7DB9D4-53DB-C090-3762-B0FA510CCBB5}"/>
                </a:ext>
              </a:extLst>
            </p:cNvPr>
            <p:cNvGrpSpPr/>
            <p:nvPr/>
          </p:nvGrpSpPr>
          <p:grpSpPr>
            <a:xfrm>
              <a:off x="5701553" y="4107713"/>
              <a:ext cx="2865073" cy="830997"/>
              <a:chOff x="5701553" y="4107713"/>
              <a:chExt cx="2865073" cy="830997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F493CF6-1EAE-E879-CCF9-FEAF66738F09}"/>
                  </a:ext>
                </a:extLst>
              </p:cNvPr>
              <p:cNvSpPr txBox="1"/>
              <p:nvPr/>
            </p:nvSpPr>
            <p:spPr>
              <a:xfrm>
                <a:off x="6139546" y="4107713"/>
                <a:ext cx="242708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material theory of induction</a:t>
                </a:r>
              </a:p>
            </p:txBody>
          </p:sp>
          <p:sp>
            <p:nvSpPr>
              <p:cNvPr id="33" name="Equal 32">
                <a:extLst>
                  <a:ext uri="{FF2B5EF4-FFF2-40B4-BE49-F238E27FC236}">
                    <a16:creationId xmlns:a16="http://schemas.microsoft.com/office/drawing/2014/main" id="{39CC2003-6415-983C-2C13-D7D933DF3182}"/>
                  </a:ext>
                </a:extLst>
              </p:cNvPr>
              <p:cNvSpPr/>
              <p:nvPr/>
            </p:nvSpPr>
            <p:spPr>
              <a:xfrm>
                <a:off x="5701553" y="4255323"/>
                <a:ext cx="437993" cy="307299"/>
              </a:xfrm>
              <a:prstGeom prst="mathEqual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5" name="Freeform 24">
            <a:extLst>
              <a:ext uri="{FF2B5EF4-FFF2-40B4-BE49-F238E27FC236}">
                <a16:creationId xmlns:a16="http://schemas.microsoft.com/office/drawing/2014/main" id="{EB643661-07AC-DCCD-067E-00DFE141B5DA}"/>
              </a:ext>
            </a:extLst>
          </p:cNvPr>
          <p:cNvSpPr/>
          <p:nvPr/>
        </p:nvSpPr>
        <p:spPr>
          <a:xfrm>
            <a:off x="425450" y="306909"/>
            <a:ext cx="7843520" cy="731520"/>
          </a:xfrm>
          <a:custGeom>
            <a:avLst/>
            <a:gdLst>
              <a:gd name="csX0" fmla="*/ 132080 w 7843520"/>
              <a:gd name="csY0" fmla="*/ 0 h 731520"/>
              <a:gd name="csX1" fmla="*/ 7762240 w 7843520"/>
              <a:gd name="csY1" fmla="*/ 213360 h 731520"/>
              <a:gd name="csX2" fmla="*/ 7843520 w 7843520"/>
              <a:gd name="csY2" fmla="*/ 548640 h 731520"/>
              <a:gd name="csX3" fmla="*/ 0 w 7843520"/>
              <a:gd name="csY3" fmla="*/ 731520 h 731520"/>
              <a:gd name="csX4" fmla="*/ 132080 w 7843520"/>
              <a:gd name="csY4" fmla="*/ 0 h 73152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7843520" h="731520">
                <a:moveTo>
                  <a:pt x="132080" y="0"/>
                </a:moveTo>
                <a:lnTo>
                  <a:pt x="7762240" y="213360"/>
                </a:lnTo>
                <a:lnTo>
                  <a:pt x="7843520" y="548640"/>
                </a:lnTo>
                <a:lnTo>
                  <a:pt x="0" y="731520"/>
                </a:lnTo>
                <a:lnTo>
                  <a:pt x="132080" y="0"/>
                </a:lnTo>
                <a:close/>
              </a:path>
            </a:pathLst>
          </a:custGeom>
          <a:solidFill>
            <a:srgbClr val="DCEB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E29409-AF55-1AD4-AD3C-CD0639A5C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33691"/>
          </a:xfrm>
        </p:spPr>
        <p:txBody>
          <a:bodyPr/>
          <a:lstStyle/>
          <a:p>
            <a:r>
              <a:rPr lang="en-US" dirty="0"/>
              <a:t>Induction is Material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DD76AE-04B1-D3C1-991E-C7F4FFB55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9907E-6957-FD44-8CEE-A073B4D9F8DA}" type="slidenum">
              <a:rPr lang="en-US" smtClean="0"/>
              <a:t>7</a:t>
            </a:fld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3CACD9E-62D9-6266-3109-C90B179F548E}"/>
              </a:ext>
            </a:extLst>
          </p:cNvPr>
          <p:cNvGrpSpPr/>
          <p:nvPr/>
        </p:nvGrpSpPr>
        <p:grpSpPr>
          <a:xfrm>
            <a:off x="102070" y="1214203"/>
            <a:ext cx="7947648" cy="1566472"/>
            <a:chOff x="102070" y="1214203"/>
            <a:chExt cx="7947648" cy="1566472"/>
          </a:xfrm>
        </p:grpSpPr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39CAAAD9-386D-AA92-821B-E46E442E540C}"/>
                </a:ext>
              </a:extLst>
            </p:cNvPr>
            <p:cNvSpPr/>
            <p:nvPr/>
          </p:nvSpPr>
          <p:spPr>
            <a:xfrm>
              <a:off x="697043" y="1214203"/>
              <a:ext cx="7352675" cy="1566472"/>
            </a:xfrm>
            <a:custGeom>
              <a:avLst/>
              <a:gdLst>
                <a:gd name="csX0" fmla="*/ 149901 w 7352675"/>
                <a:gd name="csY0" fmla="*/ 37476 h 1566472"/>
                <a:gd name="csX1" fmla="*/ 7352675 w 7352675"/>
                <a:gd name="csY1" fmla="*/ 0 h 1566472"/>
                <a:gd name="csX2" fmla="*/ 7315200 w 7352675"/>
                <a:gd name="csY2" fmla="*/ 1566472 h 1566472"/>
                <a:gd name="csX3" fmla="*/ 0 w 7352675"/>
                <a:gd name="csY3" fmla="*/ 1491522 h 1566472"/>
                <a:gd name="csX4" fmla="*/ 149901 w 7352675"/>
                <a:gd name="csY4" fmla="*/ 37476 h 156647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7352675" h="1566472">
                  <a:moveTo>
                    <a:pt x="149901" y="37476"/>
                  </a:moveTo>
                  <a:lnTo>
                    <a:pt x="7352675" y="0"/>
                  </a:lnTo>
                  <a:lnTo>
                    <a:pt x="7315200" y="1566472"/>
                  </a:lnTo>
                  <a:lnTo>
                    <a:pt x="0" y="1491522"/>
                  </a:lnTo>
                  <a:lnTo>
                    <a:pt x="149901" y="37476"/>
                  </a:lnTo>
                  <a:close/>
                </a:path>
              </a:pathLst>
            </a:custGeom>
            <a:solidFill>
              <a:srgbClr val="DCFFD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ABB7F10-FE5C-F50B-3FA4-62FACC6ED775}"/>
                </a:ext>
              </a:extLst>
            </p:cNvPr>
            <p:cNvSpPr txBox="1"/>
            <p:nvPr/>
          </p:nvSpPr>
          <p:spPr>
            <a:xfrm>
              <a:off x="102070" y="1218664"/>
              <a:ext cx="3000444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Inductive inference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amplifies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what we know.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5D24D47-DEB8-3BC0-2CA8-4BA0C62B79A6}"/>
              </a:ext>
            </a:extLst>
          </p:cNvPr>
          <p:cNvGrpSpPr/>
          <p:nvPr/>
        </p:nvGrpSpPr>
        <p:grpSpPr>
          <a:xfrm>
            <a:off x="3288766" y="1105669"/>
            <a:ext cx="4482958" cy="1606918"/>
            <a:chOff x="3288766" y="1105669"/>
            <a:chExt cx="4482958" cy="160691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89C2975-8B49-E1E1-2C35-1DD2E7438DEF}"/>
                </a:ext>
              </a:extLst>
            </p:cNvPr>
            <p:cNvSpPr txBox="1"/>
            <p:nvPr/>
          </p:nvSpPr>
          <p:spPr>
            <a:xfrm>
              <a:off x="3288766" y="1328838"/>
              <a:ext cx="13724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Premises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BB10F54-A38C-8E20-8A8D-08876D61B475}"/>
                </a:ext>
              </a:extLst>
            </p:cNvPr>
            <p:cNvSpPr txBox="1"/>
            <p:nvPr/>
          </p:nvSpPr>
          <p:spPr>
            <a:xfrm>
              <a:off x="6139546" y="1105669"/>
              <a:ext cx="163217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logically stronger</a:t>
              </a:r>
            </a:p>
            <a:p>
              <a:pPr algn="l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Conclusion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7FBB884-75CF-1F5D-ABDC-E3FD69158E4B}"/>
                </a:ext>
              </a:extLst>
            </p:cNvPr>
            <p:cNvGrpSpPr/>
            <p:nvPr/>
          </p:nvGrpSpPr>
          <p:grpSpPr>
            <a:xfrm>
              <a:off x="3434763" y="1813555"/>
              <a:ext cx="899032" cy="253573"/>
              <a:chOff x="3480868" y="2182888"/>
              <a:chExt cx="899032" cy="253573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6F8BA64D-0B8A-EEC4-9DDC-E3CE40B77AC2}"/>
                  </a:ext>
                </a:extLst>
              </p:cNvPr>
              <p:cNvSpPr/>
              <p:nvPr/>
            </p:nvSpPr>
            <p:spPr>
              <a:xfrm>
                <a:off x="3480868" y="2182888"/>
                <a:ext cx="253573" cy="253573"/>
              </a:xfrm>
              <a:prstGeom prst="ellipse">
                <a:avLst/>
              </a:prstGeom>
              <a:solidFill>
                <a:schemeClr val="tx2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36948ADF-49C7-5614-BFCB-E6420CEC7F3A}"/>
                  </a:ext>
                </a:extLst>
              </p:cNvPr>
              <p:cNvSpPr/>
              <p:nvPr/>
            </p:nvSpPr>
            <p:spPr>
              <a:xfrm>
                <a:off x="3803598" y="2182888"/>
                <a:ext cx="253573" cy="253573"/>
              </a:xfrm>
              <a:prstGeom prst="ellipse">
                <a:avLst/>
              </a:prstGeom>
              <a:solidFill>
                <a:schemeClr val="tx2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9110BB9B-34FA-5FD7-AC29-3577448566B9}"/>
                  </a:ext>
                </a:extLst>
              </p:cNvPr>
              <p:cNvSpPr/>
              <p:nvPr/>
            </p:nvSpPr>
            <p:spPr>
              <a:xfrm>
                <a:off x="4126327" y="2182888"/>
                <a:ext cx="253573" cy="253573"/>
              </a:xfrm>
              <a:prstGeom prst="ellipse">
                <a:avLst/>
              </a:prstGeom>
              <a:solidFill>
                <a:schemeClr val="tx2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269FAC3-E451-DF90-E06E-B3B1F627D874}"/>
                </a:ext>
              </a:extLst>
            </p:cNvPr>
            <p:cNvGrpSpPr/>
            <p:nvPr/>
          </p:nvGrpSpPr>
          <p:grpSpPr>
            <a:xfrm>
              <a:off x="6354695" y="1813555"/>
              <a:ext cx="899032" cy="253573"/>
              <a:chOff x="3480868" y="2182888"/>
              <a:chExt cx="899032" cy="253573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CF9A3AAA-11BC-9B20-7740-A8F5881D66F0}"/>
                  </a:ext>
                </a:extLst>
              </p:cNvPr>
              <p:cNvSpPr/>
              <p:nvPr/>
            </p:nvSpPr>
            <p:spPr>
              <a:xfrm>
                <a:off x="3480868" y="2182888"/>
                <a:ext cx="253573" cy="253573"/>
              </a:xfrm>
              <a:prstGeom prst="ellipse">
                <a:avLst/>
              </a:prstGeom>
              <a:solidFill>
                <a:schemeClr val="tx2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54F63D04-8C00-22C5-6E8C-583F8991FF04}"/>
                  </a:ext>
                </a:extLst>
              </p:cNvPr>
              <p:cNvSpPr/>
              <p:nvPr/>
            </p:nvSpPr>
            <p:spPr>
              <a:xfrm>
                <a:off x="3803598" y="2182888"/>
                <a:ext cx="253573" cy="253573"/>
              </a:xfrm>
              <a:prstGeom prst="ellipse">
                <a:avLst/>
              </a:prstGeom>
              <a:solidFill>
                <a:schemeClr val="tx2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7CA402FF-F0F3-C111-ADF1-D26866793F97}"/>
                  </a:ext>
                </a:extLst>
              </p:cNvPr>
              <p:cNvSpPr/>
              <p:nvPr/>
            </p:nvSpPr>
            <p:spPr>
              <a:xfrm>
                <a:off x="4126327" y="2182888"/>
                <a:ext cx="253573" cy="253573"/>
              </a:xfrm>
              <a:prstGeom prst="ellipse">
                <a:avLst/>
              </a:prstGeom>
              <a:solidFill>
                <a:schemeClr val="tx2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74A9E99-DEF5-6B0B-3AFD-D84FE85D7C51}"/>
                </a:ext>
              </a:extLst>
            </p:cNvPr>
            <p:cNvGrpSpPr/>
            <p:nvPr/>
          </p:nvGrpSpPr>
          <p:grpSpPr>
            <a:xfrm>
              <a:off x="6354695" y="2136284"/>
              <a:ext cx="899032" cy="253573"/>
              <a:chOff x="3480868" y="2182888"/>
              <a:chExt cx="899032" cy="253573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E9317796-C6E0-72F9-1392-E150ED16C3E4}"/>
                  </a:ext>
                </a:extLst>
              </p:cNvPr>
              <p:cNvSpPr/>
              <p:nvPr/>
            </p:nvSpPr>
            <p:spPr>
              <a:xfrm>
                <a:off x="3480868" y="2182888"/>
                <a:ext cx="253573" cy="253573"/>
              </a:xfrm>
              <a:prstGeom prst="ellipse">
                <a:avLst/>
              </a:prstGeom>
              <a:solidFill>
                <a:schemeClr val="tx2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DD9C317B-F7DE-2993-6832-B4AAE7994F6D}"/>
                  </a:ext>
                </a:extLst>
              </p:cNvPr>
              <p:cNvSpPr/>
              <p:nvPr/>
            </p:nvSpPr>
            <p:spPr>
              <a:xfrm>
                <a:off x="3803598" y="2182888"/>
                <a:ext cx="253573" cy="253573"/>
              </a:xfrm>
              <a:prstGeom prst="ellipse">
                <a:avLst/>
              </a:prstGeom>
              <a:solidFill>
                <a:schemeClr val="tx2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4F34D4A6-11D5-B761-CB89-4C8B9ADAA44C}"/>
                  </a:ext>
                </a:extLst>
              </p:cNvPr>
              <p:cNvSpPr/>
              <p:nvPr/>
            </p:nvSpPr>
            <p:spPr>
              <a:xfrm>
                <a:off x="4126327" y="2182888"/>
                <a:ext cx="253573" cy="253573"/>
              </a:xfrm>
              <a:prstGeom prst="ellipse">
                <a:avLst/>
              </a:prstGeom>
              <a:solidFill>
                <a:schemeClr val="tx2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E7D57169-2E70-B724-E7AF-0BFB70C6B19D}"/>
                </a:ext>
              </a:extLst>
            </p:cNvPr>
            <p:cNvGrpSpPr/>
            <p:nvPr/>
          </p:nvGrpSpPr>
          <p:grpSpPr>
            <a:xfrm>
              <a:off x="6354695" y="2459014"/>
              <a:ext cx="899032" cy="253573"/>
              <a:chOff x="3480868" y="2182888"/>
              <a:chExt cx="899032" cy="253573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51B691B1-14B1-98F0-C0E7-A0060651A85D}"/>
                  </a:ext>
                </a:extLst>
              </p:cNvPr>
              <p:cNvSpPr/>
              <p:nvPr/>
            </p:nvSpPr>
            <p:spPr>
              <a:xfrm>
                <a:off x="3480868" y="2182888"/>
                <a:ext cx="253573" cy="253573"/>
              </a:xfrm>
              <a:prstGeom prst="ellipse">
                <a:avLst/>
              </a:prstGeom>
              <a:solidFill>
                <a:schemeClr val="tx2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A8AD9641-44B4-C709-FA45-850279DA3013}"/>
                  </a:ext>
                </a:extLst>
              </p:cNvPr>
              <p:cNvSpPr/>
              <p:nvPr/>
            </p:nvSpPr>
            <p:spPr>
              <a:xfrm>
                <a:off x="3803598" y="2182888"/>
                <a:ext cx="253573" cy="253573"/>
              </a:xfrm>
              <a:prstGeom prst="ellipse">
                <a:avLst/>
              </a:prstGeom>
              <a:solidFill>
                <a:schemeClr val="tx2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AEB6FF7B-9C4B-3283-1F03-FCF6BBFCF2FB}"/>
                  </a:ext>
                </a:extLst>
              </p:cNvPr>
              <p:cNvSpPr/>
              <p:nvPr/>
            </p:nvSpPr>
            <p:spPr>
              <a:xfrm>
                <a:off x="4126327" y="2182888"/>
                <a:ext cx="253573" cy="253573"/>
              </a:xfrm>
              <a:prstGeom prst="ellipse">
                <a:avLst/>
              </a:prstGeom>
              <a:solidFill>
                <a:schemeClr val="tx2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" name="Right Arrow 23">
              <a:extLst>
                <a:ext uri="{FF2B5EF4-FFF2-40B4-BE49-F238E27FC236}">
                  <a16:creationId xmlns:a16="http://schemas.microsoft.com/office/drawing/2014/main" id="{51C68DAD-D8F4-23B2-EB89-B9D175A49664}"/>
                </a:ext>
              </a:extLst>
            </p:cNvPr>
            <p:cNvSpPr/>
            <p:nvPr/>
          </p:nvSpPr>
          <p:spPr>
            <a:xfrm>
              <a:off x="5086831" y="1409770"/>
              <a:ext cx="614722" cy="299800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519EFD94-FFF2-572F-56EE-C1A4DD5328BF}"/>
              </a:ext>
            </a:extLst>
          </p:cNvPr>
          <p:cNvSpPr txBox="1"/>
          <p:nvPr/>
        </p:nvSpPr>
        <p:spPr>
          <a:xfrm>
            <a:off x="5799501" y="3007729"/>
            <a:ext cx="32713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Inductive inference is  warranted by empirically secured facts.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A7E9483-C753-031C-96AD-91C6A0089424}"/>
              </a:ext>
            </a:extLst>
          </p:cNvPr>
          <p:cNvGrpSpPr/>
          <p:nvPr/>
        </p:nvGrpSpPr>
        <p:grpSpPr>
          <a:xfrm>
            <a:off x="1577171" y="2783894"/>
            <a:ext cx="3953608" cy="1081480"/>
            <a:chOff x="1577171" y="2783894"/>
            <a:chExt cx="3953608" cy="1081480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AA9A377-7A72-1FA8-D487-F00CB5DF2614}"/>
                </a:ext>
              </a:extLst>
            </p:cNvPr>
            <p:cNvSpPr txBox="1"/>
            <p:nvPr/>
          </p:nvSpPr>
          <p:spPr>
            <a:xfrm>
              <a:off x="2072212" y="2932864"/>
              <a:ext cx="32322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Empiricism: expansion must be authorized by experience.</a:t>
              </a:r>
            </a:p>
          </p:txBody>
        </p:sp>
        <p:sp>
          <p:nvSpPr>
            <p:cNvPr id="30" name="Bent Arrow 29">
              <a:extLst>
                <a:ext uri="{FF2B5EF4-FFF2-40B4-BE49-F238E27FC236}">
                  <a16:creationId xmlns:a16="http://schemas.microsoft.com/office/drawing/2014/main" id="{54DCB368-F7F1-600F-52A5-7B27D1A6E05D}"/>
                </a:ext>
              </a:extLst>
            </p:cNvPr>
            <p:cNvSpPr/>
            <p:nvPr/>
          </p:nvSpPr>
          <p:spPr>
            <a:xfrm rot="10800000" flipH="1">
              <a:off x="1577171" y="2783894"/>
              <a:ext cx="3953608" cy="1081480"/>
            </a:xfrm>
            <a:prstGeom prst="bentArrow">
              <a:avLst>
                <a:gd name="adj1" fmla="val 10327"/>
                <a:gd name="adj2" fmla="val 14211"/>
                <a:gd name="adj3" fmla="val 21174"/>
                <a:gd name="adj4" fmla="val 4375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1F646A6-1F26-F0DE-0B6A-9B41C95AC34A}"/>
              </a:ext>
            </a:extLst>
          </p:cNvPr>
          <p:cNvGrpSpPr/>
          <p:nvPr/>
        </p:nvGrpSpPr>
        <p:grpSpPr>
          <a:xfrm>
            <a:off x="772163" y="5056889"/>
            <a:ext cx="2554752" cy="1525358"/>
            <a:chOff x="772163" y="5056889"/>
            <a:chExt cx="2554752" cy="1525358"/>
          </a:xfrm>
        </p:grpSpPr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15D474F9-596E-E61B-E195-9B6FAF5AA6C4}"/>
                </a:ext>
              </a:extLst>
            </p:cNvPr>
            <p:cNvSpPr/>
            <p:nvPr/>
          </p:nvSpPr>
          <p:spPr>
            <a:xfrm>
              <a:off x="772163" y="5113211"/>
              <a:ext cx="1963711" cy="1469036"/>
            </a:xfrm>
            <a:custGeom>
              <a:avLst/>
              <a:gdLst>
                <a:gd name="csX0" fmla="*/ 239842 w 1798819"/>
                <a:gd name="csY0" fmla="*/ 0 h 1469036"/>
                <a:gd name="csX1" fmla="*/ 1798819 w 1798819"/>
                <a:gd name="csY1" fmla="*/ 44970 h 1469036"/>
                <a:gd name="csX2" fmla="*/ 1708878 w 1798819"/>
                <a:gd name="csY2" fmla="*/ 1469036 h 1469036"/>
                <a:gd name="csX3" fmla="*/ 0 w 1798819"/>
                <a:gd name="csY3" fmla="*/ 1349115 h 1469036"/>
                <a:gd name="csX4" fmla="*/ 239842 w 1798819"/>
                <a:gd name="csY4" fmla="*/ 0 h 146903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798819" h="1469036">
                  <a:moveTo>
                    <a:pt x="239842" y="0"/>
                  </a:moveTo>
                  <a:lnTo>
                    <a:pt x="1798819" y="44970"/>
                  </a:lnTo>
                  <a:lnTo>
                    <a:pt x="1708878" y="1469036"/>
                  </a:lnTo>
                  <a:lnTo>
                    <a:pt x="0" y="1349115"/>
                  </a:lnTo>
                  <a:lnTo>
                    <a:pt x="239842" y="0"/>
                  </a:lnTo>
                  <a:close/>
                </a:path>
              </a:pathLst>
            </a:custGeom>
            <a:solidFill>
              <a:srgbClr val="DCFFD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F7E0BAF-D9D8-BFE0-6713-434B922DBA31}"/>
                </a:ext>
              </a:extLst>
            </p:cNvPr>
            <p:cNvSpPr txBox="1"/>
            <p:nvPr/>
          </p:nvSpPr>
          <p:spPr>
            <a:xfrm>
              <a:off x="1066676" y="5056889"/>
              <a:ext cx="12763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Example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6EE2AB8-2691-9AE8-C56B-17446869284B}"/>
                </a:ext>
              </a:extLst>
            </p:cNvPr>
            <p:cNvSpPr txBox="1"/>
            <p:nvPr/>
          </p:nvSpPr>
          <p:spPr>
            <a:xfrm>
              <a:off x="1006715" y="5482976"/>
              <a:ext cx="2320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Infer to the simplest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56DF149-C2C1-0168-C8DE-EEEF49458703}"/>
              </a:ext>
            </a:extLst>
          </p:cNvPr>
          <p:cNvGrpSpPr/>
          <p:nvPr/>
        </p:nvGrpSpPr>
        <p:grpSpPr>
          <a:xfrm>
            <a:off x="1244184" y="5161226"/>
            <a:ext cx="5315926" cy="1389476"/>
            <a:chOff x="1244184" y="5161226"/>
            <a:chExt cx="5315926" cy="1389476"/>
          </a:xfrm>
        </p:grpSpPr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E5F7C780-FBD1-EA6B-DD0A-DBCFFAE88853}"/>
                </a:ext>
              </a:extLst>
            </p:cNvPr>
            <p:cNvSpPr/>
            <p:nvPr/>
          </p:nvSpPr>
          <p:spPr>
            <a:xfrm>
              <a:off x="1244184" y="5164111"/>
              <a:ext cx="4706911" cy="1386591"/>
            </a:xfrm>
            <a:custGeom>
              <a:avLst/>
              <a:gdLst>
                <a:gd name="csX0" fmla="*/ 322288 w 4706911"/>
                <a:gd name="csY0" fmla="*/ 427220 h 1386591"/>
                <a:gd name="csX1" fmla="*/ 4706911 w 4706911"/>
                <a:gd name="csY1" fmla="*/ 0 h 1386591"/>
                <a:gd name="csX2" fmla="*/ 4586990 w 4706911"/>
                <a:gd name="csY2" fmla="*/ 1386591 h 1386591"/>
                <a:gd name="csX3" fmla="*/ 0 w 4706911"/>
                <a:gd name="csY3" fmla="*/ 1004341 h 1386591"/>
                <a:gd name="csX4" fmla="*/ 322288 w 4706911"/>
                <a:gd name="csY4" fmla="*/ 427220 h 138659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4706911" h="1386591">
                  <a:moveTo>
                    <a:pt x="322288" y="427220"/>
                  </a:moveTo>
                  <a:lnTo>
                    <a:pt x="4706911" y="0"/>
                  </a:lnTo>
                  <a:lnTo>
                    <a:pt x="4586990" y="1386591"/>
                  </a:lnTo>
                  <a:lnTo>
                    <a:pt x="0" y="1004341"/>
                  </a:lnTo>
                  <a:lnTo>
                    <a:pt x="322288" y="427220"/>
                  </a:lnTo>
                  <a:close/>
                </a:path>
              </a:pathLst>
            </a:custGeom>
            <a:solidFill>
              <a:srgbClr val="FF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953E7C5-22D7-0F29-D291-738E1B2B21E5}"/>
                </a:ext>
              </a:extLst>
            </p:cNvPr>
            <p:cNvSpPr txBox="1"/>
            <p:nvPr/>
          </p:nvSpPr>
          <p:spPr>
            <a:xfrm>
              <a:off x="3288766" y="5161226"/>
              <a:ext cx="327134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Only works if</a:t>
              </a:r>
            </a:p>
            <a:p>
              <a:pPr algn="l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simplicity is a surrogate for background facts.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6710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74EEF-788C-6B4B-86FD-E763B29AF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1115" y="170015"/>
            <a:ext cx="6620048" cy="732154"/>
          </a:xfrm>
        </p:spPr>
        <p:txBody>
          <a:bodyPr>
            <a:noAutofit/>
          </a:bodyPr>
          <a:lstStyle/>
          <a:p>
            <a:r>
              <a:rPr lang="en-US" sz="3600" dirty="0"/>
              <a:t>Inductive Inferences Warranted Exclusively by Background Facts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923AD5-C2B0-054B-95F7-DD8DDB465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01072" y="6322860"/>
            <a:ext cx="759086" cy="365125"/>
          </a:xfrm>
        </p:spPr>
        <p:txBody>
          <a:bodyPr/>
          <a:lstStyle/>
          <a:p>
            <a:fld id="{BBF94379-36F8-5C44-8D19-058CB846FBBE}" type="slidenum">
              <a:rPr lang="en-US" smtClean="0"/>
              <a:t>8</a:t>
            </a:fld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002DBCA-FD00-B941-8705-8FB8116AF587}"/>
              </a:ext>
            </a:extLst>
          </p:cNvPr>
          <p:cNvGrpSpPr/>
          <p:nvPr/>
        </p:nvGrpSpPr>
        <p:grpSpPr>
          <a:xfrm>
            <a:off x="2951019" y="4823140"/>
            <a:ext cx="3861972" cy="1760300"/>
            <a:chOff x="2951019" y="4823140"/>
            <a:chExt cx="3861972" cy="1760300"/>
          </a:xfrm>
        </p:grpSpPr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C409543F-3909-9F41-AF25-45DB4F1221BE}"/>
                </a:ext>
              </a:extLst>
            </p:cNvPr>
            <p:cNvSpPr/>
            <p:nvPr/>
          </p:nvSpPr>
          <p:spPr>
            <a:xfrm flipH="1">
              <a:off x="2951019" y="4823140"/>
              <a:ext cx="3861972" cy="1760300"/>
            </a:xfrm>
            <a:custGeom>
              <a:avLst/>
              <a:gdLst>
                <a:gd name="connsiteX0" fmla="*/ 1230284 w 3624349"/>
                <a:gd name="connsiteY0" fmla="*/ 91440 h 1313411"/>
                <a:gd name="connsiteX1" fmla="*/ 0 w 3624349"/>
                <a:gd name="connsiteY1" fmla="*/ 1155469 h 1313411"/>
                <a:gd name="connsiteX2" fmla="*/ 3624349 w 3624349"/>
                <a:gd name="connsiteY2" fmla="*/ 1313411 h 1313411"/>
                <a:gd name="connsiteX3" fmla="*/ 2219499 w 3624349"/>
                <a:gd name="connsiteY3" fmla="*/ 0 h 1313411"/>
                <a:gd name="connsiteX4" fmla="*/ 1230284 w 3624349"/>
                <a:gd name="connsiteY4" fmla="*/ 91440 h 1313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24349" h="1313411">
                  <a:moveTo>
                    <a:pt x="1230284" y="91440"/>
                  </a:moveTo>
                  <a:lnTo>
                    <a:pt x="0" y="1155469"/>
                  </a:lnTo>
                  <a:lnTo>
                    <a:pt x="3624349" y="1313411"/>
                  </a:lnTo>
                  <a:lnTo>
                    <a:pt x="2219499" y="0"/>
                  </a:lnTo>
                  <a:lnTo>
                    <a:pt x="1230284" y="91440"/>
                  </a:lnTo>
                  <a:close/>
                </a:path>
              </a:pathLst>
            </a:custGeom>
            <a:solidFill>
              <a:srgbClr val="FFDC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A90874C-AE28-D642-A330-A3C54ADFF155}"/>
                </a:ext>
              </a:extLst>
            </p:cNvPr>
            <p:cNvSpPr txBox="1"/>
            <p:nvPr/>
          </p:nvSpPr>
          <p:spPr>
            <a:xfrm>
              <a:off x="3146367" y="5464635"/>
              <a:ext cx="357447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Distribution of DNA in the population. Subjects are chosen randomly. (Equal probability.)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1D9F6F4-6689-C54E-859D-B442C480845B}"/>
              </a:ext>
            </a:extLst>
          </p:cNvPr>
          <p:cNvGrpSpPr/>
          <p:nvPr/>
        </p:nvGrpSpPr>
        <p:grpSpPr>
          <a:xfrm>
            <a:off x="2951019" y="2315615"/>
            <a:ext cx="3965170" cy="1522451"/>
            <a:chOff x="2951019" y="2315615"/>
            <a:chExt cx="3965170" cy="1522451"/>
          </a:xfrm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6C67F717-DD71-5344-9095-A3F647234042}"/>
                </a:ext>
              </a:extLst>
            </p:cNvPr>
            <p:cNvSpPr/>
            <p:nvPr/>
          </p:nvSpPr>
          <p:spPr>
            <a:xfrm>
              <a:off x="3028731" y="2315615"/>
              <a:ext cx="3809744" cy="1522451"/>
            </a:xfrm>
            <a:custGeom>
              <a:avLst/>
              <a:gdLst>
                <a:gd name="connsiteX0" fmla="*/ 1230284 w 3624349"/>
                <a:gd name="connsiteY0" fmla="*/ 91440 h 1313411"/>
                <a:gd name="connsiteX1" fmla="*/ 0 w 3624349"/>
                <a:gd name="connsiteY1" fmla="*/ 1155469 h 1313411"/>
                <a:gd name="connsiteX2" fmla="*/ 3624349 w 3624349"/>
                <a:gd name="connsiteY2" fmla="*/ 1313411 h 1313411"/>
                <a:gd name="connsiteX3" fmla="*/ 2219499 w 3624349"/>
                <a:gd name="connsiteY3" fmla="*/ 0 h 1313411"/>
                <a:gd name="connsiteX4" fmla="*/ 1230284 w 3624349"/>
                <a:gd name="connsiteY4" fmla="*/ 91440 h 1313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24349" h="1313411">
                  <a:moveTo>
                    <a:pt x="1230284" y="91440"/>
                  </a:moveTo>
                  <a:lnTo>
                    <a:pt x="0" y="1155469"/>
                  </a:lnTo>
                  <a:lnTo>
                    <a:pt x="3624349" y="1313411"/>
                  </a:lnTo>
                  <a:lnTo>
                    <a:pt x="2219499" y="0"/>
                  </a:lnTo>
                  <a:lnTo>
                    <a:pt x="1230284" y="91440"/>
                  </a:lnTo>
                  <a:close/>
                </a:path>
              </a:pathLst>
            </a:custGeom>
            <a:solidFill>
              <a:srgbClr val="FFDC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D9C2F45-769D-4D43-BF9D-4C4DFF55ECC2}"/>
                </a:ext>
              </a:extLst>
            </p:cNvPr>
            <p:cNvSpPr txBox="1"/>
            <p:nvPr/>
          </p:nvSpPr>
          <p:spPr>
            <a:xfrm>
              <a:off x="2951019" y="2824874"/>
              <a:ext cx="396517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Haüy’s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principle: 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generally, all samples of a pure crystalline substance belong to the same crystallographic family.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9EE3F84-CADA-5942-A26A-477617F62806}"/>
              </a:ext>
            </a:extLst>
          </p:cNvPr>
          <p:cNvGrpSpPr/>
          <p:nvPr/>
        </p:nvGrpSpPr>
        <p:grpSpPr>
          <a:xfrm>
            <a:off x="340937" y="1244910"/>
            <a:ext cx="8028558" cy="1518314"/>
            <a:chOff x="340937" y="1244910"/>
            <a:chExt cx="8028558" cy="1518314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FE0CB7BB-283A-BA4D-8224-D5CB8A5F6F35}"/>
                </a:ext>
              </a:extLst>
            </p:cNvPr>
            <p:cNvSpPr/>
            <p:nvPr/>
          </p:nvSpPr>
          <p:spPr>
            <a:xfrm>
              <a:off x="881149" y="1244910"/>
              <a:ext cx="2997476" cy="1518313"/>
            </a:xfrm>
            <a:custGeom>
              <a:avLst/>
              <a:gdLst>
                <a:gd name="connsiteX0" fmla="*/ 24938 w 2310938"/>
                <a:gd name="connsiteY0" fmla="*/ 0 h 1404851"/>
                <a:gd name="connsiteX1" fmla="*/ 24938 w 2310938"/>
                <a:gd name="connsiteY1" fmla="*/ 0 h 1404851"/>
                <a:gd name="connsiteX2" fmla="*/ 2310938 w 2310938"/>
                <a:gd name="connsiteY2" fmla="*/ 182880 h 1404851"/>
                <a:gd name="connsiteX3" fmla="*/ 2053243 w 2310938"/>
                <a:gd name="connsiteY3" fmla="*/ 1404851 h 1404851"/>
                <a:gd name="connsiteX4" fmla="*/ 0 w 2310938"/>
                <a:gd name="connsiteY4" fmla="*/ 1213658 h 1404851"/>
                <a:gd name="connsiteX5" fmla="*/ 24938 w 2310938"/>
                <a:gd name="connsiteY5" fmla="*/ 0 h 1404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10938" h="1404851">
                  <a:moveTo>
                    <a:pt x="24938" y="0"/>
                  </a:moveTo>
                  <a:lnTo>
                    <a:pt x="24938" y="0"/>
                  </a:lnTo>
                  <a:lnTo>
                    <a:pt x="2310938" y="182880"/>
                  </a:lnTo>
                  <a:lnTo>
                    <a:pt x="2053243" y="1404851"/>
                  </a:lnTo>
                  <a:lnTo>
                    <a:pt x="0" y="1213658"/>
                  </a:lnTo>
                  <a:lnTo>
                    <a:pt x="24938" y="0"/>
                  </a:lnTo>
                  <a:close/>
                </a:path>
              </a:pathLst>
            </a:custGeom>
            <a:solidFill>
              <a:srgbClr val="C8D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9C2B698C-0787-0A4F-9E3D-75E1A1C03C24}"/>
                </a:ext>
              </a:extLst>
            </p:cNvPr>
            <p:cNvSpPr/>
            <p:nvPr/>
          </p:nvSpPr>
          <p:spPr>
            <a:xfrm flipH="1">
              <a:off x="5812019" y="1358373"/>
              <a:ext cx="2557476" cy="1404851"/>
            </a:xfrm>
            <a:custGeom>
              <a:avLst/>
              <a:gdLst>
                <a:gd name="connsiteX0" fmla="*/ 24938 w 2310938"/>
                <a:gd name="connsiteY0" fmla="*/ 0 h 1404851"/>
                <a:gd name="connsiteX1" fmla="*/ 24938 w 2310938"/>
                <a:gd name="connsiteY1" fmla="*/ 0 h 1404851"/>
                <a:gd name="connsiteX2" fmla="*/ 2310938 w 2310938"/>
                <a:gd name="connsiteY2" fmla="*/ 182880 h 1404851"/>
                <a:gd name="connsiteX3" fmla="*/ 2053243 w 2310938"/>
                <a:gd name="connsiteY3" fmla="*/ 1404851 h 1404851"/>
                <a:gd name="connsiteX4" fmla="*/ 0 w 2310938"/>
                <a:gd name="connsiteY4" fmla="*/ 1213658 h 1404851"/>
                <a:gd name="connsiteX5" fmla="*/ 24938 w 2310938"/>
                <a:gd name="connsiteY5" fmla="*/ 0 h 1404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10938" h="1404851">
                  <a:moveTo>
                    <a:pt x="24938" y="0"/>
                  </a:moveTo>
                  <a:lnTo>
                    <a:pt x="24938" y="0"/>
                  </a:lnTo>
                  <a:lnTo>
                    <a:pt x="2310938" y="182880"/>
                  </a:lnTo>
                  <a:lnTo>
                    <a:pt x="2053243" y="1404851"/>
                  </a:lnTo>
                  <a:lnTo>
                    <a:pt x="0" y="1213658"/>
                  </a:lnTo>
                  <a:lnTo>
                    <a:pt x="24938" y="0"/>
                  </a:lnTo>
                  <a:close/>
                </a:path>
              </a:pathLst>
            </a:custGeom>
            <a:solidFill>
              <a:srgbClr val="C8D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82DDECA-BB4A-C742-B200-F4CB502EC16A}"/>
                </a:ext>
              </a:extLst>
            </p:cNvPr>
            <p:cNvSpPr txBox="1"/>
            <p:nvPr/>
          </p:nvSpPr>
          <p:spPr>
            <a:xfrm>
              <a:off x="1533148" y="1485268"/>
              <a:ext cx="216130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This sample of radium chloride is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crystallographically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monoclinic.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26FFF63-D43B-CB48-8F3A-74A8EBC2F316}"/>
                </a:ext>
              </a:extLst>
            </p:cNvPr>
            <p:cNvSpPr txBox="1"/>
            <p:nvPr/>
          </p:nvSpPr>
          <p:spPr>
            <a:xfrm>
              <a:off x="6010103" y="1501245"/>
              <a:ext cx="216130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All samples of radium chloride are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crystallographically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monoclinic.</a:t>
              </a:r>
            </a:p>
          </p:txBody>
        </p:sp>
        <p:sp>
          <p:nvSpPr>
            <p:cNvPr id="12" name="Right Arrow 11">
              <a:extLst>
                <a:ext uri="{FF2B5EF4-FFF2-40B4-BE49-F238E27FC236}">
                  <a16:creationId xmlns:a16="http://schemas.microsoft.com/office/drawing/2014/main" id="{C7424014-2A7B-0640-8D45-1BBE7F1F0D01}"/>
                </a:ext>
              </a:extLst>
            </p:cNvPr>
            <p:cNvSpPr/>
            <p:nvPr/>
          </p:nvSpPr>
          <p:spPr>
            <a:xfrm>
              <a:off x="4114800" y="1897747"/>
              <a:ext cx="1554480" cy="482139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Content Placeholder 21" descr="A person with curly hair&#10;&#10;Description automatically generated with low confidence">
              <a:extLst>
                <a:ext uri="{FF2B5EF4-FFF2-40B4-BE49-F238E27FC236}">
                  <a16:creationId xmlns:a16="http://schemas.microsoft.com/office/drawing/2014/main" id="{72C9FB18-F777-0A4F-BDDE-A2E399B073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0937" y="1325362"/>
              <a:ext cx="1208383" cy="1200329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11391CA-E22F-2D48-948A-A2CD18CF850E}"/>
              </a:ext>
            </a:extLst>
          </p:cNvPr>
          <p:cNvGrpSpPr/>
          <p:nvPr/>
        </p:nvGrpSpPr>
        <p:grpSpPr>
          <a:xfrm>
            <a:off x="328469" y="3642839"/>
            <a:ext cx="8122458" cy="1889799"/>
            <a:chOff x="328469" y="3642839"/>
            <a:chExt cx="8122458" cy="1889799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6910620F-49CF-2040-BE71-7ED8FB673A57}"/>
                </a:ext>
              </a:extLst>
            </p:cNvPr>
            <p:cNvSpPr/>
            <p:nvPr/>
          </p:nvSpPr>
          <p:spPr>
            <a:xfrm>
              <a:off x="1238596" y="3642839"/>
              <a:ext cx="2685011" cy="1889799"/>
            </a:xfrm>
            <a:custGeom>
              <a:avLst/>
              <a:gdLst>
                <a:gd name="connsiteX0" fmla="*/ 24938 w 2310938"/>
                <a:gd name="connsiteY0" fmla="*/ 0 h 1404851"/>
                <a:gd name="connsiteX1" fmla="*/ 24938 w 2310938"/>
                <a:gd name="connsiteY1" fmla="*/ 0 h 1404851"/>
                <a:gd name="connsiteX2" fmla="*/ 2310938 w 2310938"/>
                <a:gd name="connsiteY2" fmla="*/ 182880 h 1404851"/>
                <a:gd name="connsiteX3" fmla="*/ 2053243 w 2310938"/>
                <a:gd name="connsiteY3" fmla="*/ 1404851 h 1404851"/>
                <a:gd name="connsiteX4" fmla="*/ 0 w 2310938"/>
                <a:gd name="connsiteY4" fmla="*/ 1213658 h 1404851"/>
                <a:gd name="connsiteX5" fmla="*/ 24938 w 2310938"/>
                <a:gd name="connsiteY5" fmla="*/ 0 h 1404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10938" h="1404851">
                  <a:moveTo>
                    <a:pt x="24938" y="0"/>
                  </a:moveTo>
                  <a:lnTo>
                    <a:pt x="24938" y="0"/>
                  </a:lnTo>
                  <a:lnTo>
                    <a:pt x="2310938" y="182880"/>
                  </a:lnTo>
                  <a:lnTo>
                    <a:pt x="2053243" y="1404851"/>
                  </a:lnTo>
                  <a:lnTo>
                    <a:pt x="0" y="1213658"/>
                  </a:lnTo>
                  <a:lnTo>
                    <a:pt x="24938" y="0"/>
                  </a:lnTo>
                  <a:close/>
                </a:path>
              </a:pathLst>
            </a:custGeom>
            <a:solidFill>
              <a:srgbClr val="DCFF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08E5A142-9E8A-3042-985E-A2DC0CBB6198}"/>
                </a:ext>
              </a:extLst>
            </p:cNvPr>
            <p:cNvSpPr/>
            <p:nvPr/>
          </p:nvSpPr>
          <p:spPr>
            <a:xfrm flipH="1">
              <a:off x="5812019" y="3927006"/>
              <a:ext cx="2557476" cy="1404851"/>
            </a:xfrm>
            <a:custGeom>
              <a:avLst/>
              <a:gdLst>
                <a:gd name="connsiteX0" fmla="*/ 24938 w 2310938"/>
                <a:gd name="connsiteY0" fmla="*/ 0 h 1404851"/>
                <a:gd name="connsiteX1" fmla="*/ 24938 w 2310938"/>
                <a:gd name="connsiteY1" fmla="*/ 0 h 1404851"/>
                <a:gd name="connsiteX2" fmla="*/ 2310938 w 2310938"/>
                <a:gd name="connsiteY2" fmla="*/ 182880 h 1404851"/>
                <a:gd name="connsiteX3" fmla="*/ 2053243 w 2310938"/>
                <a:gd name="connsiteY3" fmla="*/ 1404851 h 1404851"/>
                <a:gd name="connsiteX4" fmla="*/ 0 w 2310938"/>
                <a:gd name="connsiteY4" fmla="*/ 1213658 h 1404851"/>
                <a:gd name="connsiteX5" fmla="*/ 24938 w 2310938"/>
                <a:gd name="connsiteY5" fmla="*/ 0 h 1404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10938" h="1404851">
                  <a:moveTo>
                    <a:pt x="24938" y="0"/>
                  </a:moveTo>
                  <a:lnTo>
                    <a:pt x="24938" y="0"/>
                  </a:lnTo>
                  <a:lnTo>
                    <a:pt x="2310938" y="182880"/>
                  </a:lnTo>
                  <a:lnTo>
                    <a:pt x="2053243" y="1404851"/>
                  </a:lnTo>
                  <a:lnTo>
                    <a:pt x="0" y="1213658"/>
                  </a:lnTo>
                  <a:lnTo>
                    <a:pt x="24938" y="0"/>
                  </a:lnTo>
                  <a:close/>
                </a:path>
              </a:pathLst>
            </a:custGeom>
            <a:solidFill>
              <a:srgbClr val="DCFF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0117172-F27D-7245-AC31-BDFB10D0FA2C}"/>
                </a:ext>
              </a:extLst>
            </p:cNvPr>
            <p:cNvSpPr txBox="1"/>
            <p:nvPr/>
          </p:nvSpPr>
          <p:spPr>
            <a:xfrm>
              <a:off x="1837112" y="4112550"/>
              <a:ext cx="177657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DNA of suspect and perpetrator match.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66D3011-975A-7646-988D-CC190674BD70}"/>
                </a:ext>
              </a:extLst>
            </p:cNvPr>
            <p:cNvSpPr txBox="1"/>
            <p:nvPr/>
          </p:nvSpPr>
          <p:spPr>
            <a:xfrm>
              <a:off x="6029571" y="4112550"/>
              <a:ext cx="24213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Very probable that suspect and perpetrator are the same person.</a:t>
              </a:r>
            </a:p>
          </p:txBody>
        </p:sp>
        <p:sp>
          <p:nvSpPr>
            <p:cNvPr id="13" name="Right Arrow 12">
              <a:extLst>
                <a:ext uri="{FF2B5EF4-FFF2-40B4-BE49-F238E27FC236}">
                  <a16:creationId xmlns:a16="http://schemas.microsoft.com/office/drawing/2014/main" id="{EE993817-821F-7049-91B0-AEA797E87E2D}"/>
                </a:ext>
              </a:extLst>
            </p:cNvPr>
            <p:cNvSpPr/>
            <p:nvPr/>
          </p:nvSpPr>
          <p:spPr>
            <a:xfrm>
              <a:off x="4134268" y="4317211"/>
              <a:ext cx="1554480" cy="482139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24" descr="A picture containing text, screenshot&#10;&#10;Description automatically generated">
              <a:extLst>
                <a:ext uri="{FF2B5EF4-FFF2-40B4-BE49-F238E27FC236}">
                  <a16:creationId xmlns:a16="http://schemas.microsoft.com/office/drawing/2014/main" id="{33A8B2D4-7184-2445-B541-4ADAFF593C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8469" y="3894788"/>
              <a:ext cx="1198719" cy="12147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5779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0EC3E7-FF88-8762-11A2-FCC2EFDE85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72085A5F-81D1-D8FC-4E24-3080A52F466F}"/>
              </a:ext>
            </a:extLst>
          </p:cNvPr>
          <p:cNvSpPr/>
          <p:nvPr/>
        </p:nvSpPr>
        <p:spPr>
          <a:xfrm>
            <a:off x="1745673" y="1413164"/>
            <a:ext cx="4169704" cy="4488447"/>
          </a:xfrm>
          <a:custGeom>
            <a:avLst/>
            <a:gdLst>
              <a:gd name="csX0" fmla="*/ 2974554 w 6268597"/>
              <a:gd name="csY0" fmla="*/ 0 h 5684703"/>
              <a:gd name="csX1" fmla="*/ 6268597 w 6268597"/>
              <a:gd name="csY1" fmla="*/ 2842352 h 5684703"/>
              <a:gd name="csX2" fmla="*/ 3723701 w 6268597"/>
              <a:gd name="csY2" fmla="*/ 5684703 h 5684703"/>
              <a:gd name="csX3" fmla="*/ 0 w 6268597"/>
              <a:gd name="csY3" fmla="*/ 3855903 h 5684703"/>
              <a:gd name="csX4" fmla="*/ 2974554 w 6268597"/>
              <a:gd name="csY4" fmla="*/ 0 h 568470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6268597" h="5684703">
                <a:moveTo>
                  <a:pt x="2974554" y="0"/>
                </a:moveTo>
                <a:lnTo>
                  <a:pt x="6268597" y="2842352"/>
                </a:lnTo>
                <a:lnTo>
                  <a:pt x="3723701" y="5684703"/>
                </a:lnTo>
                <a:lnTo>
                  <a:pt x="0" y="3855903"/>
                </a:lnTo>
                <a:lnTo>
                  <a:pt x="2974554" y="0"/>
                </a:lnTo>
                <a:close/>
              </a:path>
            </a:pathLst>
          </a:custGeom>
          <a:solidFill>
            <a:srgbClr val="DCEB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5C2762-F67E-84CE-A104-2D4F3856C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9907E-6957-FD44-8CEE-A073B4D9F8DA}" type="slidenum">
              <a:rPr lang="en-US" smtClean="0"/>
              <a:t>9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A339701-0C0E-A1F8-D996-D144B9079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727" y="2766218"/>
            <a:ext cx="5514623" cy="1325563"/>
          </a:xfrm>
        </p:spPr>
        <p:txBody>
          <a:bodyPr/>
          <a:lstStyle/>
          <a:p>
            <a:pPr algn="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Inductive Fallibilism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Gettier problem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0809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DCEBFF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2400" dirty="0" smtClean="0"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3252</TotalTime>
  <Words>1210</Words>
  <Application>Microsoft Macintosh PowerPoint</Application>
  <PresentationFormat>On-screen Show (4:3)</PresentationFormat>
  <Paragraphs>265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Aptos</vt:lpstr>
      <vt:lpstr>Arial</vt:lpstr>
      <vt:lpstr>Arial Black</vt:lpstr>
      <vt:lpstr>Times New Roman</vt:lpstr>
      <vt:lpstr>Office Theme</vt:lpstr>
      <vt:lpstr>small-e empiricism Applications </vt:lpstr>
      <vt:lpstr> They are…</vt:lpstr>
      <vt:lpstr>Summary of small-e empiricism</vt:lpstr>
      <vt:lpstr>The doctrine</vt:lpstr>
      <vt:lpstr>Experience in small-e empiricism</vt:lpstr>
      <vt:lpstr>1. Induction is material</vt:lpstr>
      <vt:lpstr>Induction is Material</vt:lpstr>
      <vt:lpstr>Inductive Inferences Warranted Exclusively by Background Facts</vt:lpstr>
      <vt:lpstr>2. Inductive Fallibilism Gettier problem</vt:lpstr>
      <vt:lpstr>Inductive Fallibilism</vt:lpstr>
      <vt:lpstr>No basis for skepticism about science. </vt:lpstr>
      <vt:lpstr>Gettier problems</vt:lpstr>
      <vt:lpstr>Gettier problems</vt:lpstr>
      <vt:lpstr>Gettier problems</vt:lpstr>
      <vt:lpstr>Hubble discovers Hubble’s Law in 1929 …</vt:lpstr>
      <vt:lpstr>… based on faulty data</vt:lpstr>
      <vt:lpstr>3. small-r realism</vt:lpstr>
      <vt:lpstr>Realism, rescued</vt:lpstr>
      <vt:lpstr>Antirealist Skepticism Escaped</vt:lpstr>
      <vt:lpstr>Selective Realisms cannot extend small-r realism</vt:lpstr>
      <vt:lpstr> </vt:lpstr>
      <vt:lpstr>4. Against Metaphysics</vt:lpstr>
      <vt:lpstr>Against Metaphysics: debates languish</vt:lpstr>
      <vt:lpstr>Possible world realism</vt:lpstr>
      <vt:lpstr>Presentism vs Eternalism</vt:lpstr>
      <vt:lpstr>Against Metaphysics: fatal abstraction</vt:lpstr>
      <vt:lpstr>Conclusion</vt:lpstr>
      <vt:lpstr>Applications of small-e empiricism</vt:lpstr>
      <vt:lpstr>Read</vt:lpstr>
      <vt:lpstr> </vt:lpstr>
      <vt:lpstr> </vt:lpstr>
      <vt:lpstr> 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Norton, John D</dc:creator>
  <cp:lastModifiedBy>Norton, John D</cp:lastModifiedBy>
  <cp:revision>271</cp:revision>
  <dcterms:created xsi:type="dcterms:W3CDTF">2026-04-27T01:00:52Z</dcterms:created>
  <dcterms:modified xsi:type="dcterms:W3CDTF">2026-07-12T15:50:13Z</dcterms:modified>
</cp:coreProperties>
</file>