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3"/>
  </p:notesMasterIdLst>
  <p:sldIdLst>
    <p:sldId id="256" r:id="rId2"/>
    <p:sldId id="297" r:id="rId3"/>
    <p:sldId id="257" r:id="rId4"/>
    <p:sldId id="261" r:id="rId5"/>
    <p:sldId id="258" r:id="rId6"/>
    <p:sldId id="260" r:id="rId7"/>
    <p:sldId id="259"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310" r:id="rId25"/>
    <p:sldId id="278" r:id="rId26"/>
    <p:sldId id="279" r:id="rId27"/>
    <p:sldId id="281" r:id="rId28"/>
    <p:sldId id="282" r:id="rId29"/>
    <p:sldId id="283" r:id="rId30"/>
    <p:sldId id="284" r:id="rId31"/>
    <p:sldId id="285" r:id="rId32"/>
    <p:sldId id="286" r:id="rId33"/>
    <p:sldId id="287" r:id="rId34"/>
    <p:sldId id="288" r:id="rId35"/>
    <p:sldId id="304" r:id="rId36"/>
    <p:sldId id="303" r:id="rId37"/>
    <p:sldId id="306" r:id="rId38"/>
    <p:sldId id="305" r:id="rId39"/>
    <p:sldId id="307" r:id="rId40"/>
    <p:sldId id="308" r:id="rId41"/>
    <p:sldId id="30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FDC"/>
    <a:srgbClr val="FF0000"/>
    <a:srgbClr val="EBEBEB"/>
    <a:srgbClr val="F5F5F5"/>
    <a:srgbClr val="B6B6B6"/>
    <a:srgbClr val="00FF00"/>
    <a:srgbClr val="FFDCDC"/>
    <a:srgbClr val="FFDCFF"/>
    <a:srgbClr val="FFC8FF"/>
    <a:srgbClr val="FFF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55"/>
    <p:restoredTop sz="94452"/>
  </p:normalViewPr>
  <p:slideViewPr>
    <p:cSldViewPr snapToGrid="0">
      <p:cViewPr varScale="1">
        <p:scale>
          <a:sx n="115" d="100"/>
          <a:sy n="115" d="100"/>
        </p:scale>
        <p:origin x="1264"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8299B-15B2-CF4A-8354-EC089E004674}" type="datetimeFigureOut">
              <a:rPr lang="en-US" smtClean="0"/>
              <a:t>7/12/26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A8360-3796-7D47-8629-5A3D1CDA43C9}" type="slidenum">
              <a:rPr lang="en-US" smtClean="0"/>
              <a:t>‹#›</a:t>
            </a:fld>
            <a:endParaRPr lang="en-US"/>
          </a:p>
        </p:txBody>
      </p:sp>
    </p:spTree>
    <p:extLst>
      <p:ext uri="{BB962C8B-B14F-4D97-AF65-F5344CB8AC3E}">
        <p14:creationId xmlns:p14="http://schemas.microsoft.com/office/powerpoint/2010/main" val="3093965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931" y="259334"/>
            <a:ext cx="6629400" cy="470131"/>
          </a:xfrm>
        </p:spPr>
        <p:txBody>
          <a:bodyPr anchor="b"/>
          <a:lstStyle>
            <a:lvl1pPr algn="l">
              <a:defRPr sz="3200"/>
            </a:lvl1pPr>
          </a:lstStyle>
          <a:p>
            <a:r>
              <a:rPr lang="en-US" dirty="0"/>
              <a:t>Click to edit Master title style</a:t>
            </a:r>
          </a:p>
        </p:txBody>
      </p:sp>
      <p:sp>
        <p:nvSpPr>
          <p:cNvPr id="4" name="Date Placeholder 3"/>
          <p:cNvSpPr>
            <a:spLocks noGrp="1"/>
          </p:cNvSpPr>
          <p:nvPr>
            <p:ph type="dt" sz="half" idx="10"/>
          </p:nvPr>
        </p:nvSpPr>
        <p:spPr/>
        <p:txBody>
          <a:bodyPr/>
          <a:lstStyle/>
          <a:p>
            <a:fld id="{2981DC9D-F613-8749-8A91-F316F59B6F82}" type="datetime1">
              <a:rPr lang="en-US" smtClean="0"/>
              <a:t>7/12/26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92677" y="6356350"/>
            <a:ext cx="645346" cy="365125"/>
          </a:xfrm>
        </p:spPr>
        <p:txBody>
          <a:bodyPr/>
          <a:lstStyle/>
          <a:p>
            <a:fld id="{D1F9907E-6957-FD44-8CEE-A073B4D9F8DA}" type="slidenum">
              <a:rPr lang="en-US" smtClean="0"/>
              <a:t>‹#›</a:t>
            </a:fld>
            <a:endParaRPr lang="en-US" dirty="0"/>
          </a:p>
        </p:txBody>
      </p:sp>
    </p:spTree>
    <p:extLst>
      <p:ext uri="{BB962C8B-B14F-4D97-AF65-F5344CB8AC3E}">
        <p14:creationId xmlns:p14="http://schemas.microsoft.com/office/powerpoint/2010/main" val="412419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FD772-CAD9-2D43-A9F2-201BC0AD6394}" type="datetime1">
              <a:rPr lang="en-US" smtClean="0"/>
              <a:t>7/12/26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9556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110A8E-9211-7847-9161-CD6E91CBCAC1}" type="datetime1">
              <a:rPr lang="en-US" smtClean="0"/>
              <a:t>7/12/26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184436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C5FC0-FF11-8F48-83FE-FDC314A28D4E}" type="datetime1">
              <a:rPr lang="en-US" smtClean="0"/>
              <a:t>7/12/26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284449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2F8A2D-41C9-5747-97FD-7BDF2046B654}" type="datetime1">
              <a:rPr lang="en-US" smtClean="0"/>
              <a:t>7/12/26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83511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8319BF-BA2A-EE45-9B6A-6B24FDE461A2}" type="datetime1">
              <a:rPr lang="en-US" smtClean="0"/>
              <a:t>7/12/26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355098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FFA90E-22E7-3C4B-B6E1-DB4334045DE8}" type="datetime1">
              <a:rPr lang="en-US" smtClean="0"/>
              <a:t>7/12/26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53403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8511FD-0F7A-4044-B86D-C6D1754028CE}" type="datetime1">
              <a:rPr lang="en-US" smtClean="0"/>
              <a:t>7/12/26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226477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01D9C-D0E4-154D-8C9A-5E5D215E25AF}" type="datetime1">
              <a:rPr lang="en-US" smtClean="0"/>
              <a:t>7/12/26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1994006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C4A92-F0C1-D74A-A8DC-603834768237}" type="datetime1">
              <a:rPr lang="en-US" smtClean="0"/>
              <a:t>7/12/26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131252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33D8C4-C9C7-3849-B4B0-00F711A045D9}" type="datetime1">
              <a:rPr lang="en-US" smtClean="0"/>
              <a:t>7/12/26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9907E-6957-FD44-8CEE-A073B4D9F8DA}" type="slidenum">
              <a:rPr lang="en-US" smtClean="0"/>
              <a:t>‹#›</a:t>
            </a:fld>
            <a:endParaRPr lang="en-US"/>
          </a:p>
        </p:txBody>
      </p:sp>
    </p:spTree>
    <p:extLst>
      <p:ext uri="{BB962C8B-B14F-4D97-AF65-F5344CB8AC3E}">
        <p14:creationId xmlns:p14="http://schemas.microsoft.com/office/powerpoint/2010/main" val="1366905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FF24F7-E881-1D48-8D66-4A4983BAC091}" type="datetime1">
              <a:rPr lang="en-US" smtClean="0"/>
              <a:t>7/12/26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F9907E-6957-FD44-8CEE-A073B4D9F8DA}" type="slidenum">
              <a:rPr lang="en-US" smtClean="0"/>
              <a:t>‹#›</a:t>
            </a:fld>
            <a:endParaRPr lang="en-US"/>
          </a:p>
        </p:txBody>
      </p:sp>
    </p:spTree>
    <p:extLst>
      <p:ext uri="{BB962C8B-B14F-4D97-AF65-F5344CB8AC3E}">
        <p14:creationId xmlns:p14="http://schemas.microsoft.com/office/powerpoint/2010/main" val="1761436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sv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7.jpg"/><Relationship Id="rId7" Type="http://schemas.openxmlformats.org/officeDocument/2006/relationships/image" Target="../media/image40.jp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eg"/><Relationship Id="rId4" Type="http://schemas.openxmlformats.org/officeDocument/2006/relationships/image" Target="../media/image35.svg"/></Relationships>
</file>

<file path=ppt/slides/_rels/slide24.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5.svg"/><Relationship Id="rId7" Type="http://schemas.openxmlformats.org/officeDocument/2006/relationships/image" Target="../media/image43.jp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16.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35.sv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8.sv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35.svg"/></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51.svg"/><Relationship Id="rId2" Type="http://schemas.openxmlformats.org/officeDocument/2006/relationships/image" Target="../media/image35.svg"/><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sv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52.svg"/><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sv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34C7D331-A39D-C179-2365-1F64EC8EC59B}"/>
              </a:ext>
            </a:extLst>
          </p:cNvPr>
          <p:cNvSpPr/>
          <p:nvPr/>
        </p:nvSpPr>
        <p:spPr>
          <a:xfrm>
            <a:off x="3294044" y="426899"/>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5C633C-6A98-B5B8-D237-F5039595EA6F}"/>
              </a:ext>
            </a:extLst>
          </p:cNvPr>
          <p:cNvSpPr>
            <a:spLocks noGrp="1"/>
          </p:cNvSpPr>
          <p:nvPr>
            <p:ph type="ctrTitle"/>
          </p:nvPr>
        </p:nvSpPr>
        <p:spPr>
          <a:xfrm>
            <a:off x="859314" y="281366"/>
            <a:ext cx="5739789" cy="4081314"/>
          </a:xfrm>
        </p:spPr>
        <p:txBody>
          <a:bodyPr>
            <a:normAutofit/>
          </a:bodyPr>
          <a:lstStyle/>
          <a:p>
            <a:pPr algn="r"/>
            <a:r>
              <a:rPr lang="en-US" sz="6700" dirty="0"/>
              <a:t>small-e empiricism</a:t>
            </a:r>
            <a:br>
              <a:rPr lang="en-US" sz="4400" dirty="0"/>
            </a:br>
            <a:r>
              <a:rPr lang="en-US" sz="4400" dirty="0"/>
              <a:t>An Epistemology for Science</a:t>
            </a:r>
            <a:br>
              <a:rPr lang="en-US" dirty="0"/>
            </a:br>
            <a:endParaRPr lang="en-US" dirty="0"/>
          </a:p>
        </p:txBody>
      </p:sp>
      <p:sp>
        <p:nvSpPr>
          <p:cNvPr id="4" name="TextBox 3">
            <a:extLst>
              <a:ext uri="{FF2B5EF4-FFF2-40B4-BE49-F238E27FC236}">
                <a16:creationId xmlns:a16="http://schemas.microsoft.com/office/drawing/2014/main" id="{DD382096-E014-8013-E9B6-4A6847889230}"/>
              </a:ext>
            </a:extLst>
          </p:cNvPr>
          <p:cNvSpPr txBox="1"/>
          <p:nvPr/>
        </p:nvSpPr>
        <p:spPr>
          <a:xfrm>
            <a:off x="6830459" y="-220337"/>
            <a:ext cx="1322798" cy="3170099"/>
          </a:xfrm>
          <a:prstGeom prst="rect">
            <a:avLst/>
          </a:prstGeom>
          <a:noFill/>
        </p:spPr>
        <p:txBody>
          <a:bodyPr wrap="none" rtlCol="0">
            <a:spAutoFit/>
          </a:bodyPr>
          <a:lstStyle/>
          <a:p>
            <a:r>
              <a:rPr lang="en-US" sz="20000" b="1" dirty="0">
                <a:solidFill>
                  <a:schemeClr val="bg1">
                    <a:lumMod val="50000"/>
                  </a:schemeClr>
                </a:solidFill>
                <a:latin typeface="Times New Roman" panose="02020603050405020304" pitchFamily="18" charset="0"/>
                <a:cs typeface="Times New Roman" panose="02020603050405020304" pitchFamily="18" charset="0"/>
              </a:rPr>
              <a:t>e</a:t>
            </a:r>
            <a:endParaRPr lang="en-US" sz="20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908508C-FB53-1DD0-E134-7949311962DB}"/>
              </a:ext>
            </a:extLst>
          </p:cNvPr>
          <p:cNvSpPr txBox="1"/>
          <p:nvPr/>
        </p:nvSpPr>
        <p:spPr>
          <a:xfrm>
            <a:off x="3109045" y="3916631"/>
            <a:ext cx="3490058" cy="1569660"/>
          </a:xfrm>
          <a:prstGeom prst="rect">
            <a:avLst/>
          </a:prstGeom>
          <a:noFill/>
        </p:spPr>
        <p:txBody>
          <a:bodyPr wrap="none" rtlCol="0">
            <a:spAutoFit/>
          </a:bodyPr>
          <a:lstStyle/>
          <a:p>
            <a:pPr algn="r"/>
            <a:r>
              <a:rPr lang="en-US" sz="2400" dirty="0">
                <a:latin typeface="Times New Roman" panose="02020603050405020304" pitchFamily="18" charset="0"/>
                <a:cs typeface="Times New Roman" panose="02020603050405020304" pitchFamily="18" charset="0"/>
              </a:rPr>
              <a:t>John D. Norton</a:t>
            </a:r>
          </a:p>
          <a:p>
            <a:pPr algn="r"/>
            <a:r>
              <a:rPr lang="en-US" sz="2400" dirty="0">
                <a:latin typeface="Times New Roman" panose="02020603050405020304" pitchFamily="18" charset="0"/>
                <a:cs typeface="Times New Roman" panose="02020603050405020304" pitchFamily="18" charset="0"/>
              </a:rPr>
              <a:t>Department of History and</a:t>
            </a:r>
          </a:p>
          <a:p>
            <a:pPr algn="r"/>
            <a:r>
              <a:rPr lang="en-US" sz="2400" dirty="0">
                <a:latin typeface="Times New Roman" panose="02020603050405020304" pitchFamily="18" charset="0"/>
                <a:cs typeface="Times New Roman" panose="02020603050405020304" pitchFamily="18" charset="0"/>
              </a:rPr>
              <a:t>Philosophy of Science</a:t>
            </a:r>
          </a:p>
          <a:p>
            <a:pPr algn="r"/>
            <a:r>
              <a:rPr lang="en-US" sz="2400" dirty="0">
                <a:latin typeface="Times New Roman" panose="02020603050405020304" pitchFamily="18" charset="0"/>
                <a:cs typeface="Times New Roman" panose="02020603050405020304" pitchFamily="18" charset="0"/>
              </a:rPr>
              <a:t>University of Pittsburgh</a:t>
            </a:r>
          </a:p>
        </p:txBody>
      </p:sp>
    </p:spTree>
    <p:extLst>
      <p:ext uri="{BB962C8B-B14F-4D97-AF65-F5344CB8AC3E}">
        <p14:creationId xmlns:p14="http://schemas.microsoft.com/office/powerpoint/2010/main" val="763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1B8B76F-FA5B-83DE-E063-930690F30324}"/>
              </a:ext>
            </a:extLst>
          </p:cNvPr>
          <p:cNvGrpSpPr/>
          <p:nvPr/>
        </p:nvGrpSpPr>
        <p:grpSpPr>
          <a:xfrm>
            <a:off x="579604" y="857430"/>
            <a:ext cx="8447603" cy="3501908"/>
            <a:chOff x="441481" y="350225"/>
            <a:chExt cx="8447603" cy="3501908"/>
          </a:xfrm>
        </p:grpSpPr>
        <p:sp>
          <p:nvSpPr>
            <p:cNvPr id="12" name="Freeform 11">
              <a:extLst>
                <a:ext uri="{FF2B5EF4-FFF2-40B4-BE49-F238E27FC236}">
                  <a16:creationId xmlns:a16="http://schemas.microsoft.com/office/drawing/2014/main" id="{0068AE1B-7D3A-DF54-1FA3-F24E0EB6F451}"/>
                </a:ext>
              </a:extLst>
            </p:cNvPr>
            <p:cNvSpPr/>
            <p:nvPr/>
          </p:nvSpPr>
          <p:spPr>
            <a:xfrm>
              <a:off x="492369" y="457200"/>
              <a:ext cx="8042031" cy="3394933"/>
            </a:xfrm>
            <a:custGeom>
              <a:avLst/>
              <a:gdLst>
                <a:gd name="csX0" fmla="*/ 2590800 w 8042031"/>
                <a:gd name="csY0" fmla="*/ 0 h 2989385"/>
                <a:gd name="csX1" fmla="*/ 0 w 8042031"/>
                <a:gd name="csY1" fmla="*/ 2883877 h 2989385"/>
                <a:gd name="csX2" fmla="*/ 8042031 w 8042031"/>
                <a:gd name="csY2" fmla="*/ 2989385 h 2989385"/>
                <a:gd name="csX3" fmla="*/ 5439508 w 8042031"/>
                <a:gd name="csY3" fmla="*/ 93785 h 2989385"/>
                <a:gd name="csX4" fmla="*/ 2590800 w 8042031"/>
                <a:gd name="csY4" fmla="*/ 0 h 2989385"/>
              </a:gdLst>
              <a:ahLst/>
              <a:cxnLst>
                <a:cxn ang="0">
                  <a:pos x="csX0" y="csY0"/>
                </a:cxn>
                <a:cxn ang="0">
                  <a:pos x="csX1" y="csY1"/>
                </a:cxn>
                <a:cxn ang="0">
                  <a:pos x="csX2" y="csY2"/>
                </a:cxn>
                <a:cxn ang="0">
                  <a:pos x="csX3" y="csY3"/>
                </a:cxn>
                <a:cxn ang="0">
                  <a:pos x="csX4" y="csY4"/>
                </a:cxn>
              </a:cxnLst>
              <a:rect l="l" t="t" r="r" b="b"/>
              <a:pathLst>
                <a:path w="8042031" h="2989385">
                  <a:moveTo>
                    <a:pt x="2590800" y="0"/>
                  </a:moveTo>
                  <a:lnTo>
                    <a:pt x="0" y="2883877"/>
                  </a:lnTo>
                  <a:lnTo>
                    <a:pt x="8042031" y="2989385"/>
                  </a:lnTo>
                  <a:lnTo>
                    <a:pt x="5439508" y="93785"/>
                  </a:lnTo>
                  <a:lnTo>
                    <a:pt x="259080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13B28E-76FE-2854-BB87-66A82AA9F1FC}"/>
                </a:ext>
              </a:extLst>
            </p:cNvPr>
            <p:cNvSpPr txBox="1"/>
            <p:nvPr/>
          </p:nvSpPr>
          <p:spPr>
            <a:xfrm>
              <a:off x="2373923" y="562708"/>
              <a:ext cx="4396153" cy="1261884"/>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 respectable project for</a:t>
              </a:r>
              <a:r>
                <a:rPr lang="en-US" sz="2400" dirty="0">
                  <a:latin typeface="Times New Roman" panose="02020603050405020304" pitchFamily="18" charset="0"/>
                  <a:cs typeface="Times New Roman" panose="02020603050405020304" pitchFamily="18" charset="0"/>
                </a:rPr>
                <a:t> philosophers in the 17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and 18</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centuries.</a:t>
              </a:r>
            </a:p>
          </p:txBody>
        </p:sp>
        <p:pic>
          <p:nvPicPr>
            <p:cNvPr id="7" name="Picture 6">
              <a:extLst>
                <a:ext uri="{FF2B5EF4-FFF2-40B4-BE49-F238E27FC236}">
                  <a16:creationId xmlns:a16="http://schemas.microsoft.com/office/drawing/2014/main" id="{BDFEFF81-D4CD-3012-3F20-FB192AC2026A}"/>
                </a:ext>
              </a:extLst>
            </p:cNvPr>
            <p:cNvPicPr>
              <a:picLocks noChangeAspect="1"/>
            </p:cNvPicPr>
            <p:nvPr/>
          </p:nvPicPr>
          <p:blipFill>
            <a:blip r:embed="rId2"/>
            <a:stretch>
              <a:fillRect/>
            </a:stretch>
          </p:blipFill>
          <p:spPr>
            <a:xfrm>
              <a:off x="441481" y="350225"/>
              <a:ext cx="1541763" cy="1641232"/>
            </a:xfrm>
            <a:prstGeom prst="rect">
              <a:avLst/>
            </a:prstGeom>
          </p:spPr>
        </p:pic>
        <p:pic>
          <p:nvPicPr>
            <p:cNvPr id="9" name="Picture 8">
              <a:extLst>
                <a:ext uri="{FF2B5EF4-FFF2-40B4-BE49-F238E27FC236}">
                  <a16:creationId xmlns:a16="http://schemas.microsoft.com/office/drawing/2014/main" id="{19A2A40F-C87D-5D0B-3437-22ABF2097284}"/>
                </a:ext>
              </a:extLst>
            </p:cNvPr>
            <p:cNvPicPr>
              <a:picLocks noChangeAspect="1"/>
            </p:cNvPicPr>
            <p:nvPr/>
          </p:nvPicPr>
          <p:blipFill>
            <a:blip r:embed="rId3"/>
            <a:stretch>
              <a:fillRect/>
            </a:stretch>
          </p:blipFill>
          <p:spPr>
            <a:xfrm>
              <a:off x="7164753" y="350226"/>
              <a:ext cx="1724331" cy="1641231"/>
            </a:xfrm>
            <a:prstGeom prst="rect">
              <a:avLst/>
            </a:prstGeom>
          </p:spPr>
        </p:pic>
      </p:grpSp>
      <p:sp>
        <p:nvSpPr>
          <p:cNvPr id="2" name="Title 1">
            <a:extLst>
              <a:ext uri="{FF2B5EF4-FFF2-40B4-BE49-F238E27FC236}">
                <a16:creationId xmlns:a16="http://schemas.microsoft.com/office/drawing/2014/main" id="{7B80B44F-6888-D968-F0FF-576D63A2D214}"/>
              </a:ext>
            </a:extLst>
          </p:cNvPr>
          <p:cNvSpPr>
            <a:spLocks noGrp="1"/>
          </p:cNvSpPr>
          <p:nvPr>
            <p:ph type="title"/>
          </p:nvPr>
        </p:nvSpPr>
        <p:spPr>
          <a:xfrm>
            <a:off x="316962" y="2925400"/>
            <a:ext cx="4302368" cy="1325563"/>
          </a:xfrm>
        </p:spPr>
        <p:txBody>
          <a:bodyPr>
            <a:normAutofit fontScale="90000"/>
          </a:bodyPr>
          <a:lstStyle/>
          <a:p>
            <a:pPr algn="r"/>
            <a:r>
              <a:rPr lang="en-US" dirty="0"/>
              <a:t>Operation of human sense organs</a:t>
            </a:r>
          </a:p>
        </p:txBody>
      </p:sp>
      <p:sp>
        <p:nvSpPr>
          <p:cNvPr id="4" name="TextBox 3">
            <a:extLst>
              <a:ext uri="{FF2B5EF4-FFF2-40B4-BE49-F238E27FC236}">
                <a16:creationId xmlns:a16="http://schemas.microsoft.com/office/drawing/2014/main" id="{5E85B6E2-8EED-CAA5-8EAB-68FFA4BBAC9E}"/>
              </a:ext>
            </a:extLst>
          </p:cNvPr>
          <p:cNvSpPr txBox="1"/>
          <p:nvPr/>
        </p:nvSpPr>
        <p:spPr>
          <a:xfrm>
            <a:off x="5135145" y="2927524"/>
            <a:ext cx="3892062" cy="1323439"/>
          </a:xfrm>
          <a:prstGeom prst="rect">
            <a:avLst/>
          </a:prstGeom>
          <a:noFill/>
        </p:spPr>
        <p:txBody>
          <a:bodyPr wrap="square" rtlCol="0">
            <a:spAutoFit/>
          </a:bodyPr>
          <a:lstStyle/>
          <a:p>
            <a:pPr algn="l"/>
            <a:r>
              <a:rPr lang="en-US" sz="4000" dirty="0">
                <a:latin typeface="Times New Roman" panose="02020603050405020304" pitchFamily="18" charset="0"/>
                <a:cs typeface="Times New Roman" panose="02020603050405020304" pitchFamily="18" charset="0"/>
              </a:rPr>
              <a:t>Habits of mind in associating ideas.</a:t>
            </a:r>
          </a:p>
        </p:txBody>
      </p:sp>
      <p:grpSp>
        <p:nvGrpSpPr>
          <p:cNvPr id="15" name="Group 14">
            <a:extLst>
              <a:ext uri="{FF2B5EF4-FFF2-40B4-BE49-F238E27FC236}">
                <a16:creationId xmlns:a16="http://schemas.microsoft.com/office/drawing/2014/main" id="{AD57A812-480A-C723-851E-B5E8A40EA320}"/>
              </a:ext>
            </a:extLst>
          </p:cNvPr>
          <p:cNvGrpSpPr/>
          <p:nvPr/>
        </p:nvGrpSpPr>
        <p:grpSpPr>
          <a:xfrm>
            <a:off x="615461" y="2799644"/>
            <a:ext cx="8003509" cy="3200925"/>
            <a:chOff x="617964" y="2033038"/>
            <a:chExt cx="8003509" cy="3184600"/>
          </a:xfrm>
        </p:grpSpPr>
        <p:sp>
          <p:nvSpPr>
            <p:cNvPr id="13" name="Freeform 12">
              <a:extLst>
                <a:ext uri="{FF2B5EF4-FFF2-40B4-BE49-F238E27FC236}">
                  <a16:creationId xmlns:a16="http://schemas.microsoft.com/office/drawing/2014/main" id="{F178031B-B5A4-1E17-2875-C881641545E8}"/>
                </a:ext>
              </a:extLst>
            </p:cNvPr>
            <p:cNvSpPr/>
            <p:nvPr/>
          </p:nvSpPr>
          <p:spPr>
            <a:xfrm>
              <a:off x="617964" y="2033038"/>
              <a:ext cx="7795846" cy="3184600"/>
            </a:xfrm>
            <a:custGeom>
              <a:avLst/>
              <a:gdLst>
                <a:gd name="csX0" fmla="*/ 0 w 7795846"/>
                <a:gd name="csY0" fmla="*/ 0 h 3259016"/>
                <a:gd name="csX1" fmla="*/ 7795846 w 7795846"/>
                <a:gd name="csY1" fmla="*/ 70339 h 3259016"/>
                <a:gd name="csX2" fmla="*/ 6975231 w 7795846"/>
                <a:gd name="csY2" fmla="*/ 3259016 h 3259016"/>
                <a:gd name="csX3" fmla="*/ 597877 w 7795846"/>
                <a:gd name="csY3" fmla="*/ 3188677 h 3259016"/>
                <a:gd name="csX4" fmla="*/ 0 w 7795846"/>
                <a:gd name="csY4" fmla="*/ 0 h 3259016"/>
              </a:gdLst>
              <a:ahLst/>
              <a:cxnLst>
                <a:cxn ang="0">
                  <a:pos x="csX0" y="csY0"/>
                </a:cxn>
                <a:cxn ang="0">
                  <a:pos x="csX1" y="csY1"/>
                </a:cxn>
                <a:cxn ang="0">
                  <a:pos x="csX2" y="csY2"/>
                </a:cxn>
                <a:cxn ang="0">
                  <a:pos x="csX3" y="csY3"/>
                </a:cxn>
                <a:cxn ang="0">
                  <a:pos x="csX4" y="csY4"/>
                </a:cxn>
              </a:cxnLst>
              <a:rect l="l" t="t" r="r" b="b"/>
              <a:pathLst>
                <a:path w="7795846" h="3259016">
                  <a:moveTo>
                    <a:pt x="0" y="0"/>
                  </a:moveTo>
                  <a:lnTo>
                    <a:pt x="7795846" y="70339"/>
                  </a:lnTo>
                  <a:lnTo>
                    <a:pt x="6975231" y="3259016"/>
                  </a:lnTo>
                  <a:lnTo>
                    <a:pt x="597877" y="3188677"/>
                  </a:lnTo>
                  <a:lnTo>
                    <a:pt x="0" y="0"/>
                  </a:lnTo>
                  <a:close/>
                </a:path>
              </a:pathLst>
            </a:custGeom>
            <a:solidFill>
              <a:srgbClr val="00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76593A7-4568-BF9E-63E8-EBB739C3E676}"/>
                </a:ext>
              </a:extLst>
            </p:cNvPr>
            <p:cNvSpPr txBox="1"/>
            <p:nvPr/>
          </p:nvSpPr>
          <p:spPr>
            <a:xfrm>
              <a:off x="741423" y="3772267"/>
              <a:ext cx="3659033" cy="892552"/>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Now better treated by </a:t>
              </a:r>
              <a:r>
                <a:rPr lang="en-US" sz="2800" dirty="0">
                  <a:latin typeface="Times New Roman" panose="02020603050405020304" pitchFamily="18" charset="0"/>
                  <a:cs typeface="Times New Roman" panose="02020603050405020304" pitchFamily="18" charset="0"/>
                </a:rPr>
                <a:t>empirical physiology</a:t>
              </a:r>
              <a:r>
                <a:rPr lang="en-US" sz="24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31A9A53E-0377-E110-986C-6F9B630116AB}"/>
                </a:ext>
              </a:extLst>
            </p:cNvPr>
            <p:cNvSpPr txBox="1"/>
            <p:nvPr/>
          </p:nvSpPr>
          <p:spPr>
            <a:xfrm>
              <a:off x="4962440" y="3768456"/>
              <a:ext cx="3659033" cy="892552"/>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Now better treated by </a:t>
              </a:r>
              <a:r>
                <a:rPr lang="en-US" sz="2800" dirty="0">
                  <a:latin typeface="Times New Roman" panose="02020603050405020304" pitchFamily="18" charset="0"/>
                  <a:cs typeface="Times New Roman" panose="02020603050405020304" pitchFamily="18" charset="0"/>
                </a:rPr>
                <a:t>empirical psychology</a:t>
              </a:r>
              <a:r>
                <a:rPr lang="en-US" sz="2400" dirty="0">
                  <a:latin typeface="Times New Roman" panose="02020603050405020304" pitchFamily="18" charset="0"/>
                  <a:cs typeface="Times New Roman" panose="02020603050405020304" pitchFamily="18" charset="0"/>
                </a:rPr>
                <a:t>.</a:t>
              </a:r>
            </a:p>
          </p:txBody>
        </p:sp>
      </p:grpSp>
      <p:sp>
        <p:nvSpPr>
          <p:cNvPr id="6" name="Slide Number Placeholder 5">
            <a:extLst>
              <a:ext uri="{FF2B5EF4-FFF2-40B4-BE49-F238E27FC236}">
                <a16:creationId xmlns:a16="http://schemas.microsoft.com/office/drawing/2014/main" id="{5C2CB349-7EBD-D92C-B6C3-045B1B78CB12}"/>
              </a:ext>
            </a:extLst>
          </p:cNvPr>
          <p:cNvSpPr>
            <a:spLocks noGrp="1"/>
          </p:cNvSpPr>
          <p:nvPr>
            <p:ph type="sldNum" sz="quarter" idx="12"/>
          </p:nvPr>
        </p:nvSpPr>
        <p:spPr/>
        <p:txBody>
          <a:bodyPr/>
          <a:lstStyle/>
          <a:p>
            <a:fld id="{D1F9907E-6957-FD44-8CEE-A073B4D9F8DA}" type="slidenum">
              <a:rPr lang="en-US" smtClean="0"/>
              <a:t>10</a:t>
            </a:fld>
            <a:endParaRPr lang="en-US"/>
          </a:p>
        </p:txBody>
      </p:sp>
    </p:spTree>
    <p:extLst>
      <p:ext uri="{BB962C8B-B14F-4D97-AF65-F5344CB8AC3E}">
        <p14:creationId xmlns:p14="http://schemas.microsoft.com/office/powerpoint/2010/main" val="191683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EC5C4E62-2CF4-185A-844D-8338E782EB8D}"/>
              </a:ext>
            </a:extLst>
          </p:cNvPr>
          <p:cNvSpPr/>
          <p:nvPr/>
        </p:nvSpPr>
        <p:spPr>
          <a:xfrm>
            <a:off x="654756" y="327378"/>
            <a:ext cx="7642577" cy="1418110"/>
          </a:xfrm>
          <a:custGeom>
            <a:avLst/>
            <a:gdLst>
              <a:gd name="csX0" fmla="*/ 180622 w 7642577"/>
              <a:gd name="csY0" fmla="*/ 0 h 1106311"/>
              <a:gd name="csX1" fmla="*/ 7586133 w 7642577"/>
              <a:gd name="csY1" fmla="*/ 191911 h 1106311"/>
              <a:gd name="csX2" fmla="*/ 7642577 w 7642577"/>
              <a:gd name="csY2" fmla="*/ 711200 h 1106311"/>
              <a:gd name="csX3" fmla="*/ 7371644 w 7642577"/>
              <a:gd name="csY3" fmla="*/ 677333 h 1106311"/>
              <a:gd name="csX4" fmla="*/ 0 w 7642577"/>
              <a:gd name="csY4" fmla="*/ 1106311 h 1106311"/>
              <a:gd name="csX5" fmla="*/ 180622 w 7642577"/>
              <a:gd name="csY5" fmla="*/ 0 h 1106311"/>
            </a:gdLst>
            <a:ahLst/>
            <a:cxnLst>
              <a:cxn ang="0">
                <a:pos x="csX0" y="csY0"/>
              </a:cxn>
              <a:cxn ang="0">
                <a:pos x="csX1" y="csY1"/>
              </a:cxn>
              <a:cxn ang="0">
                <a:pos x="csX2" y="csY2"/>
              </a:cxn>
              <a:cxn ang="0">
                <a:pos x="csX3" y="csY3"/>
              </a:cxn>
              <a:cxn ang="0">
                <a:pos x="csX4" y="csY4"/>
              </a:cxn>
              <a:cxn ang="0">
                <a:pos x="csX5" y="csY5"/>
              </a:cxn>
            </a:cxnLst>
            <a:rect l="l" t="t" r="r" b="b"/>
            <a:pathLst>
              <a:path w="7642577" h="1106311">
                <a:moveTo>
                  <a:pt x="180622" y="0"/>
                </a:moveTo>
                <a:lnTo>
                  <a:pt x="7586133" y="191911"/>
                </a:lnTo>
                <a:lnTo>
                  <a:pt x="7642577" y="711200"/>
                </a:lnTo>
                <a:cubicBezTo>
                  <a:pt x="7447739" y="669448"/>
                  <a:pt x="7538410" y="677333"/>
                  <a:pt x="7371644" y="677333"/>
                </a:cubicBezTo>
                <a:lnTo>
                  <a:pt x="0" y="1106311"/>
                </a:lnTo>
                <a:lnTo>
                  <a:pt x="180622"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FF2D7C-9E1E-A760-E3C0-81CBFFEA109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Identify a notion of experience</a:t>
            </a:r>
            <a:br>
              <a:rPr lang="en-US"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in scientific empiricism that:</a:t>
            </a:r>
            <a:endParaRPr lang="en-US" dirty="0"/>
          </a:p>
        </p:txBody>
      </p:sp>
      <p:grpSp>
        <p:nvGrpSpPr>
          <p:cNvPr id="4" name="Group 3">
            <a:extLst>
              <a:ext uri="{FF2B5EF4-FFF2-40B4-BE49-F238E27FC236}">
                <a16:creationId xmlns:a16="http://schemas.microsoft.com/office/drawing/2014/main" id="{D5440A6B-6B03-6193-7F15-0BE898E1ACC2}"/>
              </a:ext>
            </a:extLst>
          </p:cNvPr>
          <p:cNvGrpSpPr/>
          <p:nvPr/>
        </p:nvGrpSpPr>
        <p:grpSpPr>
          <a:xfrm>
            <a:off x="628650" y="1933757"/>
            <a:ext cx="3924237" cy="1200329"/>
            <a:chOff x="457200" y="5424927"/>
            <a:chExt cx="3924237" cy="1200329"/>
          </a:xfrm>
        </p:grpSpPr>
        <p:sp>
          <p:nvSpPr>
            <p:cNvPr id="5" name="Freeform 4">
              <a:extLst>
                <a:ext uri="{FF2B5EF4-FFF2-40B4-BE49-F238E27FC236}">
                  <a16:creationId xmlns:a16="http://schemas.microsoft.com/office/drawing/2014/main" id="{0F0366C0-E65A-B4D0-0518-523AC4A46D50}"/>
                </a:ext>
              </a:extLst>
            </p:cNvPr>
            <p:cNvSpPr/>
            <p:nvPr/>
          </p:nvSpPr>
          <p:spPr>
            <a:xfrm>
              <a:off x="457200" y="5931877"/>
              <a:ext cx="3071446" cy="656492"/>
            </a:xfrm>
            <a:custGeom>
              <a:avLst/>
              <a:gdLst>
                <a:gd name="csX0" fmla="*/ 3071446 w 3071446"/>
                <a:gd name="csY0" fmla="*/ 35169 h 656492"/>
                <a:gd name="csX1" fmla="*/ 2368062 w 3071446"/>
                <a:gd name="csY1" fmla="*/ 609600 h 656492"/>
                <a:gd name="csX2" fmla="*/ 0 w 3071446"/>
                <a:gd name="csY2" fmla="*/ 656492 h 656492"/>
                <a:gd name="csX3" fmla="*/ 750277 w 3071446"/>
                <a:gd name="csY3" fmla="*/ 0 h 656492"/>
                <a:gd name="csX4" fmla="*/ 3071446 w 3071446"/>
                <a:gd name="csY4" fmla="*/ 35169 h 656492"/>
              </a:gdLst>
              <a:ahLst/>
              <a:cxnLst>
                <a:cxn ang="0">
                  <a:pos x="csX0" y="csY0"/>
                </a:cxn>
                <a:cxn ang="0">
                  <a:pos x="csX1" y="csY1"/>
                </a:cxn>
                <a:cxn ang="0">
                  <a:pos x="csX2" y="csY2"/>
                </a:cxn>
                <a:cxn ang="0">
                  <a:pos x="csX3" y="csY3"/>
                </a:cxn>
                <a:cxn ang="0">
                  <a:pos x="csX4" y="csY4"/>
                </a:cxn>
              </a:cxnLst>
              <a:rect l="l" t="t" r="r" b="b"/>
              <a:pathLst>
                <a:path w="3071446" h="656492">
                  <a:moveTo>
                    <a:pt x="3071446" y="35169"/>
                  </a:moveTo>
                  <a:lnTo>
                    <a:pt x="2368062" y="609600"/>
                  </a:lnTo>
                  <a:lnTo>
                    <a:pt x="0" y="656492"/>
                  </a:lnTo>
                  <a:lnTo>
                    <a:pt x="750277" y="0"/>
                  </a:lnTo>
                  <a:lnTo>
                    <a:pt x="3071446" y="35169"/>
                  </a:lnTo>
                  <a:close/>
                </a:path>
              </a:pathLst>
            </a:custGeom>
            <a:solidFill>
              <a:srgbClr val="FFD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FDC84F6-0E07-1532-4875-9CABDEE4371E}"/>
                </a:ext>
              </a:extLst>
            </p:cNvPr>
            <p:cNvSpPr txBox="1"/>
            <p:nvPr/>
          </p:nvSpPr>
          <p:spPr>
            <a:xfrm>
              <a:off x="492369" y="5424927"/>
              <a:ext cx="3889068"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only introduces philosophical problems peculiar to science; and</a:t>
              </a:r>
            </a:p>
          </p:txBody>
        </p:sp>
      </p:grpSp>
      <p:grpSp>
        <p:nvGrpSpPr>
          <p:cNvPr id="7" name="Group 6">
            <a:extLst>
              <a:ext uri="{FF2B5EF4-FFF2-40B4-BE49-F238E27FC236}">
                <a16:creationId xmlns:a16="http://schemas.microsoft.com/office/drawing/2014/main" id="{DBD6E0F7-0C30-41DB-8A86-F859C6A6DE40}"/>
              </a:ext>
            </a:extLst>
          </p:cNvPr>
          <p:cNvGrpSpPr/>
          <p:nvPr/>
        </p:nvGrpSpPr>
        <p:grpSpPr>
          <a:xfrm>
            <a:off x="4588056" y="1896870"/>
            <a:ext cx="4040159" cy="1200329"/>
            <a:chOff x="4381437" y="5390260"/>
            <a:chExt cx="4040159" cy="1200329"/>
          </a:xfrm>
        </p:grpSpPr>
        <p:sp>
          <p:nvSpPr>
            <p:cNvPr id="8" name="Freeform 7">
              <a:extLst>
                <a:ext uri="{FF2B5EF4-FFF2-40B4-BE49-F238E27FC236}">
                  <a16:creationId xmlns:a16="http://schemas.microsoft.com/office/drawing/2014/main" id="{C0A64EB8-F875-3578-4F1E-5CC2E84873B5}"/>
                </a:ext>
              </a:extLst>
            </p:cNvPr>
            <p:cNvSpPr/>
            <p:nvPr/>
          </p:nvSpPr>
          <p:spPr>
            <a:xfrm>
              <a:off x="4642339" y="5931877"/>
              <a:ext cx="3071446" cy="656492"/>
            </a:xfrm>
            <a:custGeom>
              <a:avLst/>
              <a:gdLst>
                <a:gd name="csX0" fmla="*/ 3071446 w 3071446"/>
                <a:gd name="csY0" fmla="*/ 35169 h 656492"/>
                <a:gd name="csX1" fmla="*/ 2368062 w 3071446"/>
                <a:gd name="csY1" fmla="*/ 609600 h 656492"/>
                <a:gd name="csX2" fmla="*/ 0 w 3071446"/>
                <a:gd name="csY2" fmla="*/ 656492 h 656492"/>
                <a:gd name="csX3" fmla="*/ 750277 w 3071446"/>
                <a:gd name="csY3" fmla="*/ 0 h 656492"/>
                <a:gd name="csX4" fmla="*/ 3071446 w 3071446"/>
                <a:gd name="csY4" fmla="*/ 35169 h 656492"/>
              </a:gdLst>
              <a:ahLst/>
              <a:cxnLst>
                <a:cxn ang="0">
                  <a:pos x="csX0" y="csY0"/>
                </a:cxn>
                <a:cxn ang="0">
                  <a:pos x="csX1" y="csY1"/>
                </a:cxn>
                <a:cxn ang="0">
                  <a:pos x="csX2" y="csY2"/>
                </a:cxn>
                <a:cxn ang="0">
                  <a:pos x="csX3" y="csY3"/>
                </a:cxn>
                <a:cxn ang="0">
                  <a:pos x="csX4" y="csY4"/>
                </a:cxn>
              </a:cxnLst>
              <a:rect l="l" t="t" r="r" b="b"/>
              <a:pathLst>
                <a:path w="3071446" h="656492">
                  <a:moveTo>
                    <a:pt x="3071446" y="35169"/>
                  </a:moveTo>
                  <a:lnTo>
                    <a:pt x="2368062" y="609600"/>
                  </a:lnTo>
                  <a:lnTo>
                    <a:pt x="0" y="656492"/>
                  </a:lnTo>
                  <a:lnTo>
                    <a:pt x="750277" y="0"/>
                  </a:lnTo>
                  <a:lnTo>
                    <a:pt x="3071446" y="35169"/>
                  </a:lnTo>
                  <a:close/>
                </a:path>
              </a:pathLst>
            </a:custGeom>
            <a:solidFill>
              <a:srgbClr val="FFD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4E944C1-6F14-3826-7C86-DE7C2236E021}"/>
                </a:ext>
              </a:extLst>
            </p:cNvPr>
            <p:cNvSpPr txBox="1"/>
            <p:nvPr/>
          </p:nvSpPr>
          <p:spPr>
            <a:xfrm>
              <a:off x="4381437" y="5390260"/>
              <a:ext cx="4040159"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conforms with how experience plays a role in scientific practice.</a:t>
              </a:r>
            </a:p>
          </p:txBody>
        </p:sp>
      </p:grpSp>
      <p:grpSp>
        <p:nvGrpSpPr>
          <p:cNvPr id="19" name="Group 18">
            <a:extLst>
              <a:ext uri="{FF2B5EF4-FFF2-40B4-BE49-F238E27FC236}">
                <a16:creationId xmlns:a16="http://schemas.microsoft.com/office/drawing/2014/main" id="{C0C3FE68-0F55-8DAE-17F3-01B773C671D5}"/>
              </a:ext>
            </a:extLst>
          </p:cNvPr>
          <p:cNvGrpSpPr/>
          <p:nvPr/>
        </p:nvGrpSpPr>
        <p:grpSpPr>
          <a:xfrm>
            <a:off x="778933" y="4910667"/>
            <a:ext cx="7453662" cy="1275644"/>
            <a:chOff x="778933" y="4910667"/>
            <a:chExt cx="7453662" cy="1275644"/>
          </a:xfrm>
        </p:grpSpPr>
        <p:sp>
          <p:nvSpPr>
            <p:cNvPr id="16" name="Freeform 15">
              <a:extLst>
                <a:ext uri="{FF2B5EF4-FFF2-40B4-BE49-F238E27FC236}">
                  <a16:creationId xmlns:a16="http://schemas.microsoft.com/office/drawing/2014/main" id="{F602AD04-D14C-827F-526E-7E6A3D4C6CB2}"/>
                </a:ext>
              </a:extLst>
            </p:cNvPr>
            <p:cNvSpPr/>
            <p:nvPr/>
          </p:nvSpPr>
          <p:spPr>
            <a:xfrm>
              <a:off x="778933" y="4910667"/>
              <a:ext cx="7337778" cy="1275644"/>
            </a:xfrm>
            <a:custGeom>
              <a:avLst/>
              <a:gdLst>
                <a:gd name="csX0" fmla="*/ 395111 w 7337778"/>
                <a:gd name="csY0" fmla="*/ 0 h 1275644"/>
                <a:gd name="csX1" fmla="*/ 7337778 w 7337778"/>
                <a:gd name="csY1" fmla="*/ 112889 h 1275644"/>
                <a:gd name="csX2" fmla="*/ 7292623 w 7337778"/>
                <a:gd name="csY2" fmla="*/ 1275644 h 1275644"/>
                <a:gd name="csX3" fmla="*/ 0 w 7337778"/>
                <a:gd name="csY3" fmla="*/ 1140177 h 1275644"/>
                <a:gd name="csX4" fmla="*/ 395111 w 7337778"/>
                <a:gd name="csY4" fmla="*/ 0 h 1275644"/>
              </a:gdLst>
              <a:ahLst/>
              <a:cxnLst>
                <a:cxn ang="0">
                  <a:pos x="csX0" y="csY0"/>
                </a:cxn>
                <a:cxn ang="0">
                  <a:pos x="csX1" y="csY1"/>
                </a:cxn>
                <a:cxn ang="0">
                  <a:pos x="csX2" y="csY2"/>
                </a:cxn>
                <a:cxn ang="0">
                  <a:pos x="csX3" y="csY3"/>
                </a:cxn>
                <a:cxn ang="0">
                  <a:pos x="csX4" y="csY4"/>
                </a:cxn>
              </a:cxnLst>
              <a:rect l="l" t="t" r="r" b="b"/>
              <a:pathLst>
                <a:path w="7337778" h="1275644">
                  <a:moveTo>
                    <a:pt x="395111" y="0"/>
                  </a:moveTo>
                  <a:lnTo>
                    <a:pt x="7337778" y="112889"/>
                  </a:lnTo>
                  <a:lnTo>
                    <a:pt x="7292623" y="1275644"/>
                  </a:lnTo>
                  <a:lnTo>
                    <a:pt x="0" y="1140177"/>
                  </a:lnTo>
                  <a:lnTo>
                    <a:pt x="395111"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A14A63-DA1C-3AA4-2CE9-500F5340AC7E}"/>
                </a:ext>
              </a:extLst>
            </p:cNvPr>
            <p:cNvSpPr txBox="1"/>
            <p:nvPr/>
          </p:nvSpPr>
          <p:spPr>
            <a:xfrm>
              <a:off x="1034791" y="5118323"/>
              <a:ext cx="7197804" cy="707886"/>
            </a:xfrm>
            <a:prstGeom prst="rect">
              <a:avLst/>
            </a:prstGeom>
            <a:noFill/>
          </p:spPr>
          <p:txBody>
            <a:bodyPr wrap="none" rtlCol="0">
              <a:spAutoFit/>
            </a:bodyPr>
            <a:lstStyle/>
            <a:p>
              <a:pPr algn="l"/>
              <a:r>
                <a:rPr lang="en-US" sz="4000" dirty="0">
                  <a:latin typeface="Times New Roman" panose="02020603050405020304" pitchFamily="18" charset="0"/>
                  <a:cs typeface="Times New Roman" panose="02020603050405020304" pitchFamily="18" charset="0"/>
                </a:rPr>
                <a:t>Experience enters as propositions.</a:t>
              </a:r>
            </a:p>
          </p:txBody>
        </p:sp>
      </p:grpSp>
      <p:grpSp>
        <p:nvGrpSpPr>
          <p:cNvPr id="17" name="Group 16">
            <a:extLst>
              <a:ext uri="{FF2B5EF4-FFF2-40B4-BE49-F238E27FC236}">
                <a16:creationId xmlns:a16="http://schemas.microsoft.com/office/drawing/2014/main" id="{CBB33007-4140-794D-C84B-E8AE10F6C446}"/>
              </a:ext>
            </a:extLst>
          </p:cNvPr>
          <p:cNvGrpSpPr/>
          <p:nvPr/>
        </p:nvGrpSpPr>
        <p:grpSpPr>
          <a:xfrm>
            <a:off x="699949" y="3233172"/>
            <a:ext cx="2928848" cy="1684272"/>
            <a:chOff x="699949" y="3233172"/>
            <a:chExt cx="2928848" cy="1684272"/>
          </a:xfrm>
        </p:grpSpPr>
        <p:sp>
          <p:nvSpPr>
            <p:cNvPr id="13" name="Down Arrow 12">
              <a:extLst>
                <a:ext uri="{FF2B5EF4-FFF2-40B4-BE49-F238E27FC236}">
                  <a16:creationId xmlns:a16="http://schemas.microsoft.com/office/drawing/2014/main" id="{FA7BF346-BAED-EFFE-F000-EF9EF7C9F3E3}"/>
                </a:ext>
              </a:extLst>
            </p:cNvPr>
            <p:cNvSpPr/>
            <p:nvPr/>
          </p:nvSpPr>
          <p:spPr>
            <a:xfrm rot="20287009">
              <a:off x="2084442" y="3233172"/>
              <a:ext cx="756356" cy="1684272"/>
            </a:xfrm>
            <a:prstGeom prst="down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25D2304-CFBA-1617-AB55-7BD591D84C08}"/>
                </a:ext>
              </a:extLst>
            </p:cNvPr>
            <p:cNvSpPr txBox="1"/>
            <p:nvPr/>
          </p:nvSpPr>
          <p:spPr>
            <a:xfrm>
              <a:off x="699949" y="3571669"/>
              <a:ext cx="2928848"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Part of the scientific discourse.</a:t>
              </a:r>
            </a:p>
          </p:txBody>
        </p:sp>
      </p:grpSp>
      <p:grpSp>
        <p:nvGrpSpPr>
          <p:cNvPr id="18" name="Group 17">
            <a:extLst>
              <a:ext uri="{FF2B5EF4-FFF2-40B4-BE49-F238E27FC236}">
                <a16:creationId xmlns:a16="http://schemas.microsoft.com/office/drawing/2014/main" id="{F2FEFDF3-A5DD-CDE0-42C9-489E4D8CCB09}"/>
              </a:ext>
            </a:extLst>
          </p:cNvPr>
          <p:cNvGrpSpPr/>
          <p:nvPr/>
        </p:nvGrpSpPr>
        <p:grpSpPr>
          <a:xfrm>
            <a:off x="4635316" y="3233172"/>
            <a:ext cx="3199782" cy="1684272"/>
            <a:chOff x="4635316" y="3233172"/>
            <a:chExt cx="3199782" cy="1684272"/>
          </a:xfrm>
        </p:grpSpPr>
        <p:sp>
          <p:nvSpPr>
            <p:cNvPr id="14" name="Down Arrow 13">
              <a:extLst>
                <a:ext uri="{FF2B5EF4-FFF2-40B4-BE49-F238E27FC236}">
                  <a16:creationId xmlns:a16="http://schemas.microsoft.com/office/drawing/2014/main" id="{76F8EC7E-A198-7B89-925F-0EC6776A1792}"/>
                </a:ext>
              </a:extLst>
            </p:cNvPr>
            <p:cNvSpPr/>
            <p:nvPr/>
          </p:nvSpPr>
          <p:spPr>
            <a:xfrm rot="1312991" flipH="1">
              <a:off x="5620748" y="3233172"/>
              <a:ext cx="756356" cy="1684272"/>
            </a:xfrm>
            <a:prstGeom prst="down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3A9CF1F-3046-480A-8705-F37D48D4EA12}"/>
                </a:ext>
              </a:extLst>
            </p:cNvPr>
            <p:cNvSpPr txBox="1"/>
            <p:nvPr/>
          </p:nvSpPr>
          <p:spPr>
            <a:xfrm>
              <a:off x="4635316" y="3571747"/>
              <a:ext cx="3199782"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Publicly communicable among scientists.</a:t>
              </a:r>
            </a:p>
          </p:txBody>
        </p:sp>
      </p:grpSp>
      <p:sp>
        <p:nvSpPr>
          <p:cNvPr id="21" name="Slide Number Placeholder 20">
            <a:extLst>
              <a:ext uri="{FF2B5EF4-FFF2-40B4-BE49-F238E27FC236}">
                <a16:creationId xmlns:a16="http://schemas.microsoft.com/office/drawing/2014/main" id="{818A36EA-1E8D-0E29-3D4A-B03BE56194D3}"/>
              </a:ext>
            </a:extLst>
          </p:cNvPr>
          <p:cNvSpPr>
            <a:spLocks noGrp="1"/>
          </p:cNvSpPr>
          <p:nvPr>
            <p:ph type="sldNum" sz="quarter" idx="12"/>
          </p:nvPr>
        </p:nvSpPr>
        <p:spPr/>
        <p:txBody>
          <a:bodyPr/>
          <a:lstStyle/>
          <a:p>
            <a:fld id="{D1F9907E-6957-FD44-8CEE-A073B4D9F8DA}" type="slidenum">
              <a:rPr lang="en-US" smtClean="0"/>
              <a:t>11</a:t>
            </a:fld>
            <a:endParaRPr lang="en-US"/>
          </a:p>
        </p:txBody>
      </p:sp>
    </p:spTree>
    <p:extLst>
      <p:ext uri="{BB962C8B-B14F-4D97-AF65-F5344CB8AC3E}">
        <p14:creationId xmlns:p14="http://schemas.microsoft.com/office/powerpoint/2010/main" val="94527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9BDA1E-7773-3155-82BA-D62380B7105B}"/>
              </a:ext>
            </a:extLst>
          </p:cNvPr>
          <p:cNvPicPr>
            <a:picLocks noChangeAspect="1"/>
          </p:cNvPicPr>
          <p:nvPr/>
        </p:nvPicPr>
        <p:blipFill>
          <a:blip r:embed="rId2"/>
          <a:stretch>
            <a:fillRect/>
          </a:stretch>
        </p:blipFill>
        <p:spPr>
          <a:xfrm>
            <a:off x="211198" y="471488"/>
            <a:ext cx="3764550" cy="5167311"/>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B2389AF3-2E21-5876-56DE-1A9E3A58F8A8}"/>
              </a:ext>
            </a:extLst>
          </p:cNvPr>
          <p:cNvSpPr>
            <a:spLocks noGrp="1"/>
          </p:cNvSpPr>
          <p:nvPr>
            <p:ph type="title"/>
          </p:nvPr>
        </p:nvSpPr>
        <p:spPr/>
        <p:txBody>
          <a:bodyPr/>
          <a:lstStyle/>
          <a:p>
            <a:r>
              <a:rPr lang="en-US" dirty="0"/>
              <a:t> </a:t>
            </a:r>
          </a:p>
        </p:txBody>
      </p:sp>
      <p:sp>
        <p:nvSpPr>
          <p:cNvPr id="16" name="Slide Number Placeholder 15">
            <a:extLst>
              <a:ext uri="{FF2B5EF4-FFF2-40B4-BE49-F238E27FC236}">
                <a16:creationId xmlns:a16="http://schemas.microsoft.com/office/drawing/2014/main" id="{619F0719-847C-B329-B74B-78D5CED5C04A}"/>
              </a:ext>
            </a:extLst>
          </p:cNvPr>
          <p:cNvSpPr>
            <a:spLocks noGrp="1"/>
          </p:cNvSpPr>
          <p:nvPr>
            <p:ph type="sldNum" sz="quarter" idx="12"/>
          </p:nvPr>
        </p:nvSpPr>
        <p:spPr/>
        <p:txBody>
          <a:bodyPr/>
          <a:lstStyle/>
          <a:p>
            <a:fld id="{D1F9907E-6957-FD44-8CEE-A073B4D9F8DA}" type="slidenum">
              <a:rPr lang="en-US" smtClean="0"/>
              <a:t>12</a:t>
            </a:fld>
            <a:endParaRPr lang="en-US"/>
          </a:p>
        </p:txBody>
      </p:sp>
      <p:grpSp>
        <p:nvGrpSpPr>
          <p:cNvPr id="5" name="Group 4">
            <a:extLst>
              <a:ext uri="{FF2B5EF4-FFF2-40B4-BE49-F238E27FC236}">
                <a16:creationId xmlns:a16="http://schemas.microsoft.com/office/drawing/2014/main" id="{EED3AFB3-8EDF-472D-6BF3-B069663F1151}"/>
              </a:ext>
            </a:extLst>
          </p:cNvPr>
          <p:cNvGrpSpPr/>
          <p:nvPr/>
        </p:nvGrpSpPr>
        <p:grpSpPr>
          <a:xfrm>
            <a:off x="4393200" y="276812"/>
            <a:ext cx="4539602" cy="6079539"/>
            <a:chOff x="4393200" y="297607"/>
            <a:chExt cx="4539602" cy="6079539"/>
          </a:xfrm>
        </p:grpSpPr>
        <p:grpSp>
          <p:nvGrpSpPr>
            <p:cNvPr id="12" name="Group 11">
              <a:extLst>
                <a:ext uri="{FF2B5EF4-FFF2-40B4-BE49-F238E27FC236}">
                  <a16:creationId xmlns:a16="http://schemas.microsoft.com/office/drawing/2014/main" id="{E2132C95-D7C5-1760-D5AD-AF46304C4DE1}"/>
                </a:ext>
              </a:extLst>
            </p:cNvPr>
            <p:cNvGrpSpPr/>
            <p:nvPr/>
          </p:nvGrpSpPr>
          <p:grpSpPr>
            <a:xfrm>
              <a:off x="4393200" y="297607"/>
              <a:ext cx="4539602" cy="3680177"/>
              <a:chOff x="4133556" y="248356"/>
              <a:chExt cx="4539602" cy="3680177"/>
            </a:xfrm>
          </p:grpSpPr>
          <p:sp>
            <p:nvSpPr>
              <p:cNvPr id="9" name="Rounded Rectangular Callout 8">
                <a:extLst>
                  <a:ext uri="{FF2B5EF4-FFF2-40B4-BE49-F238E27FC236}">
                    <a16:creationId xmlns:a16="http://schemas.microsoft.com/office/drawing/2014/main" id="{F45DC231-967E-F822-768A-417683B8787E}"/>
                  </a:ext>
                </a:extLst>
              </p:cNvPr>
              <p:cNvSpPr/>
              <p:nvPr/>
            </p:nvSpPr>
            <p:spPr>
              <a:xfrm>
                <a:off x="4133556" y="248356"/>
                <a:ext cx="4539602" cy="3680177"/>
              </a:xfrm>
              <a:prstGeom prst="wedgeRoundRectCallout">
                <a:avLst>
                  <a:gd name="adj1" fmla="val -66394"/>
                  <a:gd name="adj2" fmla="val 33052"/>
                  <a:gd name="adj3" fmla="val 16667"/>
                </a:avLst>
              </a:pr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9621DF-5F0B-C5C2-F23E-7FC42F28FC6F}"/>
                  </a:ext>
                </a:extLst>
              </p:cNvPr>
              <p:cNvSpPr txBox="1"/>
              <p:nvPr/>
            </p:nvSpPr>
            <p:spPr>
              <a:xfrm>
                <a:off x="4188971" y="338578"/>
                <a:ext cx="4428772" cy="3354765"/>
              </a:xfrm>
              <a:prstGeom prst="rect">
                <a:avLst/>
              </a:prstGeom>
              <a:noFill/>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P</a:t>
                </a:r>
                <a:r>
                  <a:rPr lang="en-US" sz="2000" i="1" dirty="0">
                    <a:latin typeface="Times New Roman" panose="02020603050405020304" pitchFamily="18" charset="0"/>
                    <a:cs typeface="Times New Roman" panose="02020603050405020304" pitchFamily="18" charset="0"/>
                  </a:rPr>
                  <a:t>HENOMENON</a:t>
                </a:r>
                <a:r>
                  <a:rPr lang="en-US" sz="2400" i="1" dirty="0">
                    <a:latin typeface="Times New Roman" panose="02020603050405020304" pitchFamily="18" charset="0"/>
                    <a:cs typeface="Times New Roman" panose="02020603050405020304" pitchFamily="18" charset="0"/>
                  </a:rPr>
                  <a:t> I</a:t>
                </a:r>
              </a:p>
              <a:p>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circumjovial</a:t>
                </a:r>
                <a:r>
                  <a:rPr lang="en-US" sz="2400" dirty="0">
                    <a:latin typeface="Times New Roman" panose="02020603050405020304" pitchFamily="18" charset="0"/>
                    <a:cs typeface="Times New Roman" panose="02020603050405020304" pitchFamily="18" charset="0"/>
                  </a:rPr>
                  <a:t> planets, by radii drawn to Jupiter’s center, describe areas proportional to the times of description; and that their periodic times, the fixed stars being at rest, are as the 3/2th power of their distances from the </a:t>
                </a:r>
                <a:r>
                  <a:rPr lang="en-US" sz="2400" dirty="0" err="1">
                    <a:latin typeface="Times New Roman" panose="02020603050405020304" pitchFamily="18" charset="0"/>
                    <a:cs typeface="Times New Roman" panose="02020603050405020304" pitchFamily="18" charset="0"/>
                  </a:rPr>
                  <a:t>centre</a:t>
                </a:r>
                <a:r>
                  <a:rPr lang="en-US" sz="2400" dirty="0">
                    <a:latin typeface="Times New Roman" panose="02020603050405020304" pitchFamily="18" charset="0"/>
                    <a:cs typeface="Times New Roman" panose="02020603050405020304" pitchFamily="18" charset="0"/>
                  </a:rPr>
                  <a:t>.</a:t>
                </a:r>
              </a:p>
              <a:p>
                <a:pPr algn="r"/>
                <a:r>
                  <a:rPr lang="en-US" dirty="0">
                    <a:latin typeface="Times New Roman" panose="02020603050405020304" pitchFamily="18" charset="0"/>
                    <a:cs typeface="Times New Roman" panose="02020603050405020304" pitchFamily="18" charset="0"/>
                  </a:rPr>
                  <a:t>Newton, </a:t>
                </a:r>
                <a:r>
                  <a:rPr lang="en-US" i="1" dirty="0">
                    <a:latin typeface="Times New Roman" panose="02020603050405020304" pitchFamily="18" charset="0"/>
                    <a:cs typeface="Times New Roman" panose="02020603050405020304" pitchFamily="18" charset="0"/>
                  </a:rPr>
                  <a:t>Principia, System of the World</a:t>
                </a:r>
                <a:endParaRPr lang="en-US" dirty="0">
                  <a:latin typeface="Times New Roman" panose="02020603050405020304" pitchFamily="18" charset="0"/>
                  <a:cs typeface="Times New Roman" panose="02020603050405020304" pitchFamily="18" charset="0"/>
                </a:endParaRPr>
              </a:p>
            </p:txBody>
          </p:sp>
        </p:grpSp>
        <p:pic>
          <p:nvPicPr>
            <p:cNvPr id="4" name="Picture 3">
              <a:extLst>
                <a:ext uri="{FF2B5EF4-FFF2-40B4-BE49-F238E27FC236}">
                  <a16:creationId xmlns:a16="http://schemas.microsoft.com/office/drawing/2014/main" id="{9830100D-FF2F-ABAC-5B9D-46E318F5E42E}"/>
                </a:ext>
              </a:extLst>
            </p:cNvPr>
            <p:cNvPicPr>
              <a:picLocks noChangeAspect="1"/>
            </p:cNvPicPr>
            <p:nvPr/>
          </p:nvPicPr>
          <p:blipFill>
            <a:blip r:embed="rId3"/>
            <a:stretch>
              <a:fillRect/>
            </a:stretch>
          </p:blipFill>
          <p:spPr>
            <a:xfrm>
              <a:off x="4572000" y="4055283"/>
              <a:ext cx="4117650" cy="2321863"/>
            </a:xfrm>
            <a:prstGeom prst="rect">
              <a:avLst/>
            </a:prstGeom>
            <a:ln>
              <a:solidFill>
                <a:schemeClr val="accent1"/>
              </a:solidFill>
            </a:ln>
          </p:spPr>
        </p:pic>
      </p:grpSp>
      <p:pic>
        <p:nvPicPr>
          <p:cNvPr id="14" name="Picture 13">
            <a:extLst>
              <a:ext uri="{FF2B5EF4-FFF2-40B4-BE49-F238E27FC236}">
                <a16:creationId xmlns:a16="http://schemas.microsoft.com/office/drawing/2014/main" id="{7BF11548-4AD0-D1A1-DE22-0B5D6166115F}"/>
              </a:ext>
            </a:extLst>
          </p:cNvPr>
          <p:cNvPicPr>
            <a:picLocks noChangeAspect="1"/>
          </p:cNvPicPr>
          <p:nvPr/>
        </p:nvPicPr>
        <p:blipFill>
          <a:blip r:embed="rId4"/>
          <a:stretch>
            <a:fillRect/>
          </a:stretch>
        </p:blipFill>
        <p:spPr>
          <a:xfrm>
            <a:off x="2759671" y="3670334"/>
            <a:ext cx="6173131" cy="27161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4501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6DAF-4833-7657-AE83-63AA3E846B7D}"/>
              </a:ext>
            </a:extLst>
          </p:cNvPr>
          <p:cNvSpPr>
            <a:spLocks noGrp="1"/>
          </p:cNvSpPr>
          <p:nvPr>
            <p:ph type="title"/>
          </p:nvPr>
        </p:nvSpPr>
        <p:spPr/>
        <p:txBody>
          <a:bodyPr/>
          <a:lstStyle/>
          <a:p>
            <a:r>
              <a:rPr lang="en-US" dirty="0"/>
              <a:t> </a:t>
            </a:r>
          </a:p>
        </p:txBody>
      </p:sp>
      <p:pic>
        <p:nvPicPr>
          <p:cNvPr id="5" name="Picture 4">
            <a:extLst>
              <a:ext uri="{FF2B5EF4-FFF2-40B4-BE49-F238E27FC236}">
                <a16:creationId xmlns:a16="http://schemas.microsoft.com/office/drawing/2014/main" id="{E9801797-D59A-30A3-9B0A-4676138AA1DF}"/>
              </a:ext>
            </a:extLst>
          </p:cNvPr>
          <p:cNvPicPr>
            <a:picLocks noChangeAspect="1"/>
          </p:cNvPicPr>
          <p:nvPr/>
        </p:nvPicPr>
        <p:blipFill>
          <a:blip r:embed="rId2"/>
          <a:stretch>
            <a:fillRect/>
          </a:stretch>
        </p:blipFill>
        <p:spPr>
          <a:xfrm>
            <a:off x="324556" y="365126"/>
            <a:ext cx="3388850" cy="4694554"/>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11" name="Group 10">
            <a:extLst>
              <a:ext uri="{FF2B5EF4-FFF2-40B4-BE49-F238E27FC236}">
                <a16:creationId xmlns:a16="http://schemas.microsoft.com/office/drawing/2014/main" id="{23E74878-9588-1DEB-B377-6DACF18CDD9E}"/>
              </a:ext>
            </a:extLst>
          </p:cNvPr>
          <p:cNvGrpSpPr/>
          <p:nvPr/>
        </p:nvGrpSpPr>
        <p:grpSpPr>
          <a:xfrm>
            <a:off x="4018779" y="365125"/>
            <a:ext cx="5050206" cy="6127749"/>
            <a:chOff x="4018779" y="365125"/>
            <a:chExt cx="5050206" cy="6127749"/>
          </a:xfrm>
        </p:grpSpPr>
        <p:pic>
          <p:nvPicPr>
            <p:cNvPr id="7" name="Picture 6">
              <a:extLst>
                <a:ext uri="{FF2B5EF4-FFF2-40B4-BE49-F238E27FC236}">
                  <a16:creationId xmlns:a16="http://schemas.microsoft.com/office/drawing/2014/main" id="{9A02B935-CA67-00B7-7BB0-1B0F63057303}"/>
                </a:ext>
              </a:extLst>
            </p:cNvPr>
            <p:cNvPicPr>
              <a:picLocks noChangeAspect="1"/>
            </p:cNvPicPr>
            <p:nvPr/>
          </p:nvPicPr>
          <p:blipFill>
            <a:blip r:embed="rId3"/>
            <a:stretch>
              <a:fillRect/>
            </a:stretch>
          </p:blipFill>
          <p:spPr>
            <a:xfrm>
              <a:off x="4018779" y="365125"/>
              <a:ext cx="5050206" cy="3245321"/>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3EA91E50-9FBC-F293-8A16-B16A98B4AF8A}"/>
                </a:ext>
              </a:extLst>
            </p:cNvPr>
            <p:cNvSpPr txBox="1"/>
            <p:nvPr/>
          </p:nvSpPr>
          <p:spPr>
            <a:xfrm>
              <a:off x="4018779" y="3681985"/>
              <a:ext cx="4669516"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Captions: “1. Experiment, shape of the seeds, plant, round, angular;</a:t>
              </a:r>
            </a:p>
            <a:p>
              <a:r>
                <a:rPr lang="en-US" sz="1200" dirty="0">
                  <a:latin typeface="Times New Roman" panose="02020603050405020304" pitchFamily="18" charset="0"/>
                  <a:cs typeface="Times New Roman" panose="02020603050405020304" pitchFamily="18" charset="0"/>
                </a:rPr>
                <a:t> 2. Experiment, color of the albumen, yellow, green”</a:t>
              </a:r>
            </a:p>
          </p:txBody>
        </p:sp>
        <p:pic>
          <p:nvPicPr>
            <p:cNvPr id="10" name="Picture 9">
              <a:extLst>
                <a:ext uri="{FF2B5EF4-FFF2-40B4-BE49-F238E27FC236}">
                  <a16:creationId xmlns:a16="http://schemas.microsoft.com/office/drawing/2014/main" id="{AD471EFD-6028-6B6E-AAA6-DBC8604F7172}"/>
                </a:ext>
              </a:extLst>
            </p:cNvPr>
            <p:cNvPicPr>
              <a:picLocks noChangeAspect="1"/>
            </p:cNvPicPr>
            <p:nvPr/>
          </p:nvPicPr>
          <p:blipFill>
            <a:blip r:embed="rId4"/>
            <a:stretch>
              <a:fillRect/>
            </a:stretch>
          </p:blipFill>
          <p:spPr>
            <a:xfrm>
              <a:off x="4018779" y="4276246"/>
              <a:ext cx="1748575" cy="2216628"/>
            </a:xfrm>
            <a:prstGeom prst="rect">
              <a:avLst/>
            </a:prstGeom>
          </p:spPr>
        </p:pic>
      </p:grpSp>
      <p:sp>
        <p:nvSpPr>
          <p:cNvPr id="13" name="Slide Number Placeholder 12">
            <a:extLst>
              <a:ext uri="{FF2B5EF4-FFF2-40B4-BE49-F238E27FC236}">
                <a16:creationId xmlns:a16="http://schemas.microsoft.com/office/drawing/2014/main" id="{7376FCC0-6EE0-E33E-213A-9AAB23FE3A4B}"/>
              </a:ext>
            </a:extLst>
          </p:cNvPr>
          <p:cNvSpPr>
            <a:spLocks noGrp="1"/>
          </p:cNvSpPr>
          <p:nvPr>
            <p:ph type="sldNum" sz="quarter" idx="12"/>
          </p:nvPr>
        </p:nvSpPr>
        <p:spPr/>
        <p:txBody>
          <a:bodyPr/>
          <a:lstStyle/>
          <a:p>
            <a:fld id="{D1F9907E-6957-FD44-8CEE-A073B4D9F8DA}" type="slidenum">
              <a:rPr lang="en-US" smtClean="0"/>
              <a:t>13</a:t>
            </a:fld>
            <a:endParaRPr lang="en-US"/>
          </a:p>
        </p:txBody>
      </p:sp>
    </p:spTree>
    <p:extLst>
      <p:ext uri="{BB962C8B-B14F-4D97-AF65-F5344CB8AC3E}">
        <p14:creationId xmlns:p14="http://schemas.microsoft.com/office/powerpoint/2010/main" val="96433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026F-4504-390B-C70C-9FAA3C56F959}"/>
              </a:ext>
            </a:extLst>
          </p:cNvPr>
          <p:cNvSpPr>
            <a:spLocks noGrp="1"/>
          </p:cNvSpPr>
          <p:nvPr>
            <p:ph type="title"/>
          </p:nvPr>
        </p:nvSpPr>
        <p:spPr/>
        <p:txBody>
          <a:bodyPr/>
          <a:lstStyle/>
          <a:p>
            <a:r>
              <a:rPr lang="en-US" dirty="0"/>
              <a:t> </a:t>
            </a:r>
          </a:p>
        </p:txBody>
      </p:sp>
      <p:pic>
        <p:nvPicPr>
          <p:cNvPr id="10" name="Picture 9">
            <a:extLst>
              <a:ext uri="{FF2B5EF4-FFF2-40B4-BE49-F238E27FC236}">
                <a16:creationId xmlns:a16="http://schemas.microsoft.com/office/drawing/2014/main" id="{24B169AC-B379-1290-E3EF-91DFC9269C7A}"/>
              </a:ext>
            </a:extLst>
          </p:cNvPr>
          <p:cNvPicPr>
            <a:picLocks noChangeAspect="1"/>
          </p:cNvPicPr>
          <p:nvPr/>
        </p:nvPicPr>
        <p:blipFill>
          <a:blip r:embed="rId2"/>
          <a:stretch>
            <a:fillRect/>
          </a:stretch>
        </p:blipFill>
        <p:spPr>
          <a:xfrm>
            <a:off x="1691673" y="4303776"/>
            <a:ext cx="2189098" cy="2189098"/>
          </a:xfrm>
          <a:prstGeom prst="rect">
            <a:avLst/>
          </a:prstGeom>
        </p:spPr>
      </p:pic>
      <p:pic>
        <p:nvPicPr>
          <p:cNvPr id="12" name="Picture 11">
            <a:extLst>
              <a:ext uri="{FF2B5EF4-FFF2-40B4-BE49-F238E27FC236}">
                <a16:creationId xmlns:a16="http://schemas.microsoft.com/office/drawing/2014/main" id="{E46D94CF-C3F2-0ED4-B26E-AF876D35E8D7}"/>
              </a:ext>
            </a:extLst>
          </p:cNvPr>
          <p:cNvPicPr>
            <a:picLocks noChangeAspect="1"/>
          </p:cNvPicPr>
          <p:nvPr/>
        </p:nvPicPr>
        <p:blipFill>
          <a:blip r:embed="rId3"/>
          <a:stretch>
            <a:fillRect/>
          </a:stretch>
        </p:blipFill>
        <p:spPr>
          <a:xfrm>
            <a:off x="64591" y="365126"/>
            <a:ext cx="3816180" cy="3612262"/>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6482D594-3C55-428C-BBE6-FD586D6250DD}"/>
              </a:ext>
            </a:extLst>
          </p:cNvPr>
          <p:cNvPicPr>
            <a:picLocks noChangeAspect="1"/>
          </p:cNvPicPr>
          <p:nvPr/>
        </p:nvPicPr>
        <p:blipFill>
          <a:blip r:embed="rId4"/>
          <a:stretch>
            <a:fillRect/>
          </a:stretch>
        </p:blipFill>
        <p:spPr>
          <a:xfrm>
            <a:off x="4184993" y="365126"/>
            <a:ext cx="4748112" cy="5191269"/>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6" name="Slide Number Placeholder 15">
            <a:extLst>
              <a:ext uri="{FF2B5EF4-FFF2-40B4-BE49-F238E27FC236}">
                <a16:creationId xmlns:a16="http://schemas.microsoft.com/office/drawing/2014/main" id="{89B9B328-5C81-519F-8FD9-653CAE40AADD}"/>
              </a:ext>
            </a:extLst>
          </p:cNvPr>
          <p:cNvSpPr>
            <a:spLocks noGrp="1"/>
          </p:cNvSpPr>
          <p:nvPr>
            <p:ph type="sldNum" sz="quarter" idx="12"/>
          </p:nvPr>
        </p:nvSpPr>
        <p:spPr/>
        <p:txBody>
          <a:bodyPr/>
          <a:lstStyle/>
          <a:p>
            <a:fld id="{D1F9907E-6957-FD44-8CEE-A073B4D9F8DA}" type="slidenum">
              <a:rPr lang="en-US" smtClean="0"/>
              <a:t>14</a:t>
            </a:fld>
            <a:endParaRPr lang="en-US"/>
          </a:p>
        </p:txBody>
      </p:sp>
    </p:spTree>
    <p:extLst>
      <p:ext uri="{BB962C8B-B14F-4D97-AF65-F5344CB8AC3E}">
        <p14:creationId xmlns:p14="http://schemas.microsoft.com/office/powerpoint/2010/main" val="313722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2EE9F-9983-6408-9AF2-9E10935451D5}"/>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4B97E02C-9524-3ECB-DD52-F1CE3F101CBD}"/>
              </a:ext>
            </a:extLst>
          </p:cNvPr>
          <p:cNvSpPr/>
          <p:nvPr/>
        </p:nvSpPr>
        <p:spPr>
          <a:xfrm>
            <a:off x="1118339" y="-135619"/>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63001-E3AA-28F4-809E-55E70109B60C}"/>
              </a:ext>
            </a:extLst>
          </p:cNvPr>
          <p:cNvSpPr>
            <a:spLocks noGrp="1"/>
          </p:cNvSpPr>
          <p:nvPr>
            <p:ph type="title"/>
          </p:nvPr>
        </p:nvSpPr>
        <p:spPr>
          <a:xfrm>
            <a:off x="2977193" y="1621017"/>
            <a:ext cx="8535303" cy="904441"/>
          </a:xfrm>
        </p:spPr>
        <p:txBody>
          <a:bodyPr>
            <a:noAutofit/>
          </a:bodyPr>
          <a:lstStyle/>
          <a:p>
            <a:pPr marL="628650" indent="-617538"/>
            <a:r>
              <a:rPr lang="en-US" sz="3600" dirty="0">
                <a:solidFill>
                  <a:schemeClr val="bg1">
                    <a:lumMod val="50000"/>
                  </a:schemeClr>
                </a:solidFill>
              </a:rPr>
              <a:t>1. Experience is propositional</a:t>
            </a:r>
          </a:p>
        </p:txBody>
      </p:sp>
      <p:sp>
        <p:nvSpPr>
          <p:cNvPr id="3" name="Title 1">
            <a:extLst>
              <a:ext uri="{FF2B5EF4-FFF2-40B4-BE49-F238E27FC236}">
                <a16:creationId xmlns:a16="http://schemas.microsoft.com/office/drawing/2014/main" id="{484A2FE2-A851-9675-AA7E-7852883ED939}"/>
              </a:ext>
            </a:extLst>
          </p:cNvPr>
          <p:cNvSpPr txBox="1">
            <a:spLocks/>
          </p:cNvSpPr>
          <p:nvPr/>
        </p:nvSpPr>
        <p:spPr>
          <a:xfrm>
            <a:off x="2977193" y="2398935"/>
            <a:ext cx="6846746" cy="13757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28650" indent="-617538"/>
            <a:r>
              <a:rPr lang="en-US" dirty="0"/>
              <a:t>2. Experience becomes instrumental</a:t>
            </a:r>
            <a:endParaRPr lang="en-US" sz="3600" dirty="0">
              <a:solidFill>
                <a:schemeClr val="bg1">
                  <a:lumMod val="50000"/>
                </a:schemeClr>
              </a:solidFill>
            </a:endParaRPr>
          </a:p>
        </p:txBody>
      </p:sp>
      <p:sp>
        <p:nvSpPr>
          <p:cNvPr id="5" name="Title 1">
            <a:extLst>
              <a:ext uri="{FF2B5EF4-FFF2-40B4-BE49-F238E27FC236}">
                <a16:creationId xmlns:a16="http://schemas.microsoft.com/office/drawing/2014/main" id="{5AEA6690-A348-AEE7-7B44-D0D3571C134E}"/>
              </a:ext>
            </a:extLst>
          </p:cNvPr>
          <p:cNvSpPr txBox="1">
            <a:spLocks/>
          </p:cNvSpPr>
          <p:nvPr/>
        </p:nvSpPr>
        <p:spPr>
          <a:xfrm>
            <a:off x="2977193" y="3604692"/>
            <a:ext cx="6846746" cy="727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28650" indent="-617538"/>
            <a:r>
              <a:rPr lang="en-US" sz="3600" dirty="0">
                <a:solidFill>
                  <a:schemeClr val="bg1">
                    <a:lumMod val="50000"/>
                  </a:schemeClr>
                </a:solidFill>
              </a:rPr>
              <a:t>3. Experience is a process</a:t>
            </a:r>
          </a:p>
        </p:txBody>
      </p:sp>
      <p:sp>
        <p:nvSpPr>
          <p:cNvPr id="7" name="Slide Number Placeholder 6">
            <a:extLst>
              <a:ext uri="{FF2B5EF4-FFF2-40B4-BE49-F238E27FC236}">
                <a16:creationId xmlns:a16="http://schemas.microsoft.com/office/drawing/2014/main" id="{98FFBC9E-C7B3-4DBB-C5A3-081384A38D77}"/>
              </a:ext>
            </a:extLst>
          </p:cNvPr>
          <p:cNvSpPr>
            <a:spLocks noGrp="1"/>
          </p:cNvSpPr>
          <p:nvPr>
            <p:ph type="sldNum" sz="quarter" idx="12"/>
          </p:nvPr>
        </p:nvSpPr>
        <p:spPr/>
        <p:txBody>
          <a:bodyPr/>
          <a:lstStyle/>
          <a:p>
            <a:fld id="{D1F9907E-6957-FD44-8CEE-A073B4D9F8DA}" type="slidenum">
              <a:rPr lang="en-US" smtClean="0"/>
              <a:t>15</a:t>
            </a:fld>
            <a:endParaRPr lang="en-US"/>
          </a:p>
        </p:txBody>
      </p:sp>
    </p:spTree>
    <p:extLst>
      <p:ext uri="{BB962C8B-B14F-4D97-AF65-F5344CB8AC3E}">
        <p14:creationId xmlns:p14="http://schemas.microsoft.com/office/powerpoint/2010/main" val="3535303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BE78865-3954-800B-3EC1-0856052F1923}"/>
              </a:ext>
            </a:extLst>
          </p:cNvPr>
          <p:cNvGrpSpPr/>
          <p:nvPr/>
        </p:nvGrpSpPr>
        <p:grpSpPr>
          <a:xfrm>
            <a:off x="1512278" y="1387102"/>
            <a:ext cx="7139353" cy="4465700"/>
            <a:chOff x="1512278" y="1387102"/>
            <a:chExt cx="7139353" cy="4465700"/>
          </a:xfrm>
        </p:grpSpPr>
        <p:sp>
          <p:nvSpPr>
            <p:cNvPr id="13" name="Right Arrow 12">
              <a:extLst>
                <a:ext uri="{FF2B5EF4-FFF2-40B4-BE49-F238E27FC236}">
                  <a16:creationId xmlns:a16="http://schemas.microsoft.com/office/drawing/2014/main" id="{5FF7837B-DC31-46F6-5CAF-97DFC5C2C1A0}"/>
                </a:ext>
              </a:extLst>
            </p:cNvPr>
            <p:cNvSpPr/>
            <p:nvPr/>
          </p:nvSpPr>
          <p:spPr>
            <a:xfrm>
              <a:off x="1512278" y="1387102"/>
              <a:ext cx="6342184" cy="2732627"/>
            </a:xfrm>
            <a:prstGeom prst="rightArrow">
              <a:avLst/>
            </a:pr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C909722-AD52-E2D7-0A7C-37E1EF8FF881}"/>
                </a:ext>
              </a:extLst>
            </p:cNvPr>
            <p:cNvSpPr txBox="1"/>
            <p:nvPr/>
          </p:nvSpPr>
          <p:spPr>
            <a:xfrm>
              <a:off x="3766771" y="2246790"/>
              <a:ext cx="131298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replaced by</a:t>
              </a:r>
            </a:p>
          </p:txBody>
        </p:sp>
        <p:sp>
          <p:nvSpPr>
            <p:cNvPr id="6" name="TextBox 5">
              <a:extLst>
                <a:ext uri="{FF2B5EF4-FFF2-40B4-BE49-F238E27FC236}">
                  <a16:creationId xmlns:a16="http://schemas.microsoft.com/office/drawing/2014/main" id="{F8ECDA01-AFBA-BA8D-756A-27EE39FB8C0B}"/>
                </a:ext>
              </a:extLst>
            </p:cNvPr>
            <p:cNvSpPr txBox="1"/>
            <p:nvPr/>
          </p:nvSpPr>
          <p:spPr>
            <a:xfrm>
              <a:off x="5509847" y="1508127"/>
              <a:ext cx="3141784" cy="2308324"/>
            </a:xfrm>
            <a:prstGeom prst="rect">
              <a:avLst/>
            </a:prstGeom>
            <a:noFill/>
          </p:spPr>
          <p:txBody>
            <a:bodyPr wrap="square" rtlCol="0">
              <a:spAutoFit/>
            </a:bodyPr>
            <a:lstStyle/>
            <a:p>
              <a:pPr algn="l"/>
              <a:r>
                <a:rPr lang="en-US" sz="3600" dirty="0">
                  <a:latin typeface="Times New Roman" panose="02020603050405020304" pitchFamily="18" charset="0"/>
                  <a:cs typeface="Times New Roman" panose="02020603050405020304" pitchFamily="18" charset="0"/>
                </a:rPr>
                <a:t>Instrumental </a:t>
              </a:r>
              <a:r>
                <a:rPr lang="en-US" sz="3600" dirty="0" err="1">
                  <a:latin typeface="Times New Roman" panose="02020603050405020304" pitchFamily="18" charset="0"/>
                  <a:cs typeface="Times New Roman" panose="02020603050405020304" pitchFamily="18" charset="0"/>
                </a:rPr>
                <a:t>sensings</a:t>
              </a:r>
              <a:r>
                <a:rPr lang="en-US" sz="3600" dirty="0">
                  <a:latin typeface="Times New Roman" panose="02020603050405020304" pitchFamily="18" charset="0"/>
                  <a:cs typeface="Times New Roman" panose="02020603050405020304" pitchFamily="18" charset="0"/>
                </a:rPr>
                <a:t> and automatic record making.</a:t>
              </a:r>
            </a:p>
          </p:txBody>
        </p:sp>
        <p:pic>
          <p:nvPicPr>
            <p:cNvPr id="12" name="Picture 11">
              <a:extLst>
                <a:ext uri="{FF2B5EF4-FFF2-40B4-BE49-F238E27FC236}">
                  <a16:creationId xmlns:a16="http://schemas.microsoft.com/office/drawing/2014/main" id="{32C9095F-E5F3-FF22-18DD-5003D6747AD0}"/>
                </a:ext>
              </a:extLst>
            </p:cNvPr>
            <p:cNvPicPr>
              <a:picLocks noChangeAspect="1"/>
            </p:cNvPicPr>
            <p:nvPr/>
          </p:nvPicPr>
          <p:blipFill>
            <a:blip r:embed="rId2"/>
            <a:stretch>
              <a:fillRect/>
            </a:stretch>
          </p:blipFill>
          <p:spPr>
            <a:xfrm>
              <a:off x="5216770" y="3938998"/>
              <a:ext cx="3141784" cy="1913804"/>
            </a:xfrm>
            <a:prstGeom prst="rect">
              <a:avLst/>
            </a:prstGeom>
          </p:spPr>
        </p:pic>
      </p:grpSp>
      <p:sp>
        <p:nvSpPr>
          <p:cNvPr id="2" name="Title 1">
            <a:extLst>
              <a:ext uri="{FF2B5EF4-FFF2-40B4-BE49-F238E27FC236}">
                <a16:creationId xmlns:a16="http://schemas.microsoft.com/office/drawing/2014/main" id="{1C2885DC-1D9D-2C7F-6133-B7DE0734DBB9}"/>
              </a:ext>
            </a:extLst>
          </p:cNvPr>
          <p:cNvSpPr>
            <a:spLocks noGrp="1"/>
          </p:cNvSpPr>
          <p:nvPr>
            <p:ph type="title"/>
          </p:nvPr>
        </p:nvSpPr>
        <p:spPr>
          <a:xfrm>
            <a:off x="460131" y="182564"/>
            <a:ext cx="7886700" cy="1325563"/>
          </a:xfrm>
        </p:spPr>
        <p:txBody>
          <a:bodyPr/>
          <a:lstStyle/>
          <a:p>
            <a:pPr algn="ctr"/>
            <a:r>
              <a:rPr lang="en-US" dirty="0"/>
              <a:t>Tendency in most sciences</a:t>
            </a:r>
          </a:p>
        </p:txBody>
      </p:sp>
      <p:sp>
        <p:nvSpPr>
          <p:cNvPr id="8" name="Slide Number Placeholder 7">
            <a:extLst>
              <a:ext uri="{FF2B5EF4-FFF2-40B4-BE49-F238E27FC236}">
                <a16:creationId xmlns:a16="http://schemas.microsoft.com/office/drawing/2014/main" id="{24B5DCA8-FDDB-447D-E51A-05C181B6653E}"/>
              </a:ext>
            </a:extLst>
          </p:cNvPr>
          <p:cNvSpPr>
            <a:spLocks noGrp="1"/>
          </p:cNvSpPr>
          <p:nvPr>
            <p:ph type="sldNum" sz="quarter" idx="12"/>
          </p:nvPr>
        </p:nvSpPr>
        <p:spPr>
          <a:xfrm>
            <a:off x="8208352" y="6310311"/>
            <a:ext cx="613996" cy="365125"/>
          </a:xfrm>
        </p:spPr>
        <p:txBody>
          <a:bodyPr/>
          <a:lstStyle/>
          <a:p>
            <a:fld id="{D1F9907E-6957-FD44-8CEE-A073B4D9F8DA}" type="slidenum">
              <a:rPr lang="en-US" sz="2400" smtClean="0">
                <a:latin typeface="+mj-lt"/>
              </a:rPr>
              <a:t>16</a:t>
            </a:fld>
            <a:endParaRPr lang="en-US" sz="2400" dirty="0">
              <a:latin typeface="+mj-lt"/>
            </a:endParaRPr>
          </a:p>
        </p:txBody>
      </p:sp>
      <p:grpSp>
        <p:nvGrpSpPr>
          <p:cNvPr id="14" name="Group 13">
            <a:extLst>
              <a:ext uri="{FF2B5EF4-FFF2-40B4-BE49-F238E27FC236}">
                <a16:creationId xmlns:a16="http://schemas.microsoft.com/office/drawing/2014/main" id="{0855062D-2324-3892-29AB-54125FE4A26D}"/>
              </a:ext>
            </a:extLst>
          </p:cNvPr>
          <p:cNvGrpSpPr/>
          <p:nvPr/>
        </p:nvGrpSpPr>
        <p:grpSpPr>
          <a:xfrm>
            <a:off x="194897" y="1508127"/>
            <a:ext cx="3141784" cy="3900522"/>
            <a:chOff x="194897" y="1508127"/>
            <a:chExt cx="3141784" cy="3900522"/>
          </a:xfrm>
        </p:grpSpPr>
        <p:sp>
          <p:nvSpPr>
            <p:cNvPr id="4" name="TextBox 3">
              <a:extLst>
                <a:ext uri="{FF2B5EF4-FFF2-40B4-BE49-F238E27FC236}">
                  <a16:creationId xmlns:a16="http://schemas.microsoft.com/office/drawing/2014/main" id="{A45B2078-9EE4-8289-F58F-F43788938E7E}"/>
                </a:ext>
              </a:extLst>
            </p:cNvPr>
            <p:cNvSpPr txBox="1"/>
            <p:nvPr/>
          </p:nvSpPr>
          <p:spPr>
            <a:xfrm>
              <a:off x="194897" y="1508127"/>
              <a:ext cx="3141784" cy="2308324"/>
            </a:xfrm>
            <a:prstGeom prst="rect">
              <a:avLst/>
            </a:prstGeom>
            <a:noFill/>
          </p:spPr>
          <p:txBody>
            <a:bodyPr wrap="square" rtlCol="0">
              <a:spAutoFit/>
            </a:bodyPr>
            <a:lstStyle/>
            <a:p>
              <a:pPr algn="r"/>
              <a:r>
                <a:rPr lang="en-US" sz="3600" dirty="0">
                  <a:latin typeface="Times New Roman" panose="02020603050405020304" pitchFamily="18" charset="0"/>
                  <a:cs typeface="Times New Roman" panose="02020603050405020304" pitchFamily="18" charset="0"/>
                </a:rPr>
                <a:t>Experience as excitation of human sense organs.</a:t>
              </a:r>
            </a:p>
          </p:txBody>
        </p:sp>
        <p:pic>
          <p:nvPicPr>
            <p:cNvPr id="10" name="Picture 9">
              <a:extLst>
                <a:ext uri="{FF2B5EF4-FFF2-40B4-BE49-F238E27FC236}">
                  <a16:creationId xmlns:a16="http://schemas.microsoft.com/office/drawing/2014/main" id="{65B01CA3-F2A3-3664-758D-2691BF7E7CEB}"/>
                </a:ext>
              </a:extLst>
            </p:cNvPr>
            <p:cNvPicPr>
              <a:picLocks noChangeAspect="1"/>
            </p:cNvPicPr>
            <p:nvPr/>
          </p:nvPicPr>
          <p:blipFill>
            <a:blip r:embed="rId3"/>
            <a:stretch>
              <a:fillRect/>
            </a:stretch>
          </p:blipFill>
          <p:spPr>
            <a:xfrm>
              <a:off x="640373" y="3968851"/>
              <a:ext cx="2679212" cy="1439798"/>
            </a:xfrm>
            <a:prstGeom prst="rect">
              <a:avLst/>
            </a:prstGeom>
          </p:spPr>
        </p:pic>
      </p:grpSp>
    </p:spTree>
    <p:extLst>
      <p:ext uri="{BB962C8B-B14F-4D97-AF65-F5344CB8AC3E}">
        <p14:creationId xmlns:p14="http://schemas.microsoft.com/office/powerpoint/2010/main" val="418819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7F859D39-EBC7-6044-73E0-93213C6DA472}"/>
              </a:ext>
            </a:extLst>
          </p:cNvPr>
          <p:cNvSpPr/>
          <p:nvPr/>
        </p:nvSpPr>
        <p:spPr>
          <a:xfrm>
            <a:off x="192505" y="112633"/>
            <a:ext cx="5852160" cy="919669"/>
          </a:xfrm>
          <a:custGeom>
            <a:avLst/>
            <a:gdLst>
              <a:gd name="csX0" fmla="*/ 144379 w 5852160"/>
              <a:gd name="csY0" fmla="*/ 0 h 683394"/>
              <a:gd name="csX1" fmla="*/ 5852160 w 5852160"/>
              <a:gd name="csY1" fmla="*/ 221381 h 683394"/>
              <a:gd name="csX2" fmla="*/ 5813659 w 5852160"/>
              <a:gd name="csY2" fmla="*/ 548640 h 683394"/>
              <a:gd name="csX3" fmla="*/ 0 w 5852160"/>
              <a:gd name="csY3" fmla="*/ 683394 h 683394"/>
              <a:gd name="csX4" fmla="*/ 144379 w 5852160"/>
              <a:gd name="csY4" fmla="*/ 0 h 683394"/>
            </a:gdLst>
            <a:ahLst/>
            <a:cxnLst>
              <a:cxn ang="0">
                <a:pos x="csX0" y="csY0"/>
              </a:cxn>
              <a:cxn ang="0">
                <a:pos x="csX1" y="csY1"/>
              </a:cxn>
              <a:cxn ang="0">
                <a:pos x="csX2" y="csY2"/>
              </a:cxn>
              <a:cxn ang="0">
                <a:pos x="csX3" y="csY3"/>
              </a:cxn>
              <a:cxn ang="0">
                <a:pos x="csX4" y="csY4"/>
              </a:cxn>
            </a:cxnLst>
            <a:rect l="l" t="t" r="r" b="b"/>
            <a:pathLst>
              <a:path w="5852160" h="683394">
                <a:moveTo>
                  <a:pt x="144379" y="0"/>
                </a:moveTo>
                <a:lnTo>
                  <a:pt x="5852160" y="221381"/>
                </a:lnTo>
                <a:lnTo>
                  <a:pt x="5813659" y="548640"/>
                </a:lnTo>
                <a:lnTo>
                  <a:pt x="0" y="683394"/>
                </a:lnTo>
                <a:lnTo>
                  <a:pt x="144379"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BF245C-C845-BDBC-0597-0AEAD9D70133}"/>
              </a:ext>
            </a:extLst>
          </p:cNvPr>
          <p:cNvSpPr>
            <a:spLocks noGrp="1"/>
          </p:cNvSpPr>
          <p:nvPr>
            <p:ph type="title"/>
          </p:nvPr>
        </p:nvSpPr>
        <p:spPr>
          <a:xfrm>
            <a:off x="145431" y="253031"/>
            <a:ext cx="5485348" cy="497235"/>
          </a:xfrm>
        </p:spPr>
        <p:txBody>
          <a:bodyPr>
            <a:normAutofit fontScale="90000"/>
          </a:bodyPr>
          <a:lstStyle/>
          <a:p>
            <a:r>
              <a:rPr lang="en-US" dirty="0"/>
              <a:t>Chemical Analysis </a:t>
            </a:r>
            <a:r>
              <a:rPr lang="en-US" sz="3600" dirty="0"/>
              <a:t>dependent on human senses …</a:t>
            </a:r>
            <a:endParaRPr lang="en-US" dirty="0"/>
          </a:p>
        </p:txBody>
      </p:sp>
      <p:sp>
        <p:nvSpPr>
          <p:cNvPr id="4" name="Slide Number Placeholder 3">
            <a:extLst>
              <a:ext uri="{FF2B5EF4-FFF2-40B4-BE49-F238E27FC236}">
                <a16:creationId xmlns:a16="http://schemas.microsoft.com/office/drawing/2014/main" id="{363D0F96-2C0E-F9F8-DE10-C5A982F50D66}"/>
              </a:ext>
            </a:extLst>
          </p:cNvPr>
          <p:cNvSpPr>
            <a:spLocks noGrp="1"/>
          </p:cNvSpPr>
          <p:nvPr>
            <p:ph type="sldNum" sz="quarter" idx="12"/>
          </p:nvPr>
        </p:nvSpPr>
        <p:spPr/>
        <p:txBody>
          <a:bodyPr/>
          <a:lstStyle/>
          <a:p>
            <a:fld id="{D1F9907E-6957-FD44-8CEE-A073B4D9F8DA}" type="slidenum">
              <a:rPr lang="en-US" smtClean="0"/>
              <a:t>17</a:t>
            </a:fld>
            <a:endParaRPr lang="en-US"/>
          </a:p>
        </p:txBody>
      </p:sp>
      <p:pic>
        <p:nvPicPr>
          <p:cNvPr id="6" name="Picture 5" descr="A diagram of a chemical experiment&#10;&#10;AI-generated content may be incorrect.">
            <a:extLst>
              <a:ext uri="{FF2B5EF4-FFF2-40B4-BE49-F238E27FC236}">
                <a16:creationId xmlns:a16="http://schemas.microsoft.com/office/drawing/2014/main" id="{276F10B8-8C5D-6D95-6563-FB1250238290}"/>
              </a:ext>
            </a:extLst>
          </p:cNvPr>
          <p:cNvPicPr>
            <a:picLocks noChangeAspect="1"/>
          </p:cNvPicPr>
          <p:nvPr/>
        </p:nvPicPr>
        <p:blipFill>
          <a:blip r:embed="rId2"/>
          <a:stretch>
            <a:fillRect/>
          </a:stretch>
        </p:blipFill>
        <p:spPr>
          <a:xfrm>
            <a:off x="4340084" y="2520633"/>
            <a:ext cx="4666955" cy="2837509"/>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8" name="Picture 7" descr="A person holding a tube to another person&#10;&#10;AI-generated content may be incorrect.">
            <a:extLst>
              <a:ext uri="{FF2B5EF4-FFF2-40B4-BE49-F238E27FC236}">
                <a16:creationId xmlns:a16="http://schemas.microsoft.com/office/drawing/2014/main" id="{8AB0770A-E7B3-DE64-4772-99EB60BD6026}"/>
              </a:ext>
            </a:extLst>
          </p:cNvPr>
          <p:cNvPicPr>
            <a:picLocks noChangeAspect="1"/>
          </p:cNvPicPr>
          <p:nvPr/>
        </p:nvPicPr>
        <p:blipFill>
          <a:blip r:embed="rId3"/>
          <a:stretch>
            <a:fillRect/>
          </a:stretch>
        </p:blipFill>
        <p:spPr>
          <a:xfrm>
            <a:off x="6632354" y="192971"/>
            <a:ext cx="2115351" cy="1713434"/>
          </a:xfrm>
          <a:prstGeom prst="rect">
            <a:avLst/>
          </a:prstGeom>
        </p:spPr>
      </p:pic>
      <p:sp>
        <p:nvSpPr>
          <p:cNvPr id="9" name="TextBox 8">
            <a:extLst>
              <a:ext uri="{FF2B5EF4-FFF2-40B4-BE49-F238E27FC236}">
                <a16:creationId xmlns:a16="http://schemas.microsoft.com/office/drawing/2014/main" id="{FAC2C7D2-F62C-F074-8079-60BB5A5C7709}"/>
              </a:ext>
            </a:extLst>
          </p:cNvPr>
          <p:cNvSpPr txBox="1"/>
          <p:nvPr/>
        </p:nvSpPr>
        <p:spPr>
          <a:xfrm>
            <a:off x="1299411" y="1150699"/>
            <a:ext cx="2505308" cy="646331"/>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James Marsh, 1836</a:t>
            </a:r>
          </a:p>
          <a:p>
            <a:pPr algn="l"/>
            <a:r>
              <a:rPr lang="en-US" dirty="0">
                <a:latin typeface="Times New Roman" panose="02020603050405020304" pitchFamily="18" charset="0"/>
                <a:cs typeface="Times New Roman" panose="02020603050405020304" pitchFamily="18" charset="0"/>
              </a:rPr>
              <a:t>Test for arsenic</a:t>
            </a:r>
          </a:p>
        </p:txBody>
      </p:sp>
      <p:sp>
        <p:nvSpPr>
          <p:cNvPr id="10" name="TextBox 9">
            <a:extLst>
              <a:ext uri="{FF2B5EF4-FFF2-40B4-BE49-F238E27FC236}">
                <a16:creationId xmlns:a16="http://schemas.microsoft.com/office/drawing/2014/main" id="{588AA678-C5BD-D229-C66E-B66A9DC9BBF4}"/>
              </a:ext>
            </a:extLst>
          </p:cNvPr>
          <p:cNvSpPr txBox="1"/>
          <p:nvPr/>
        </p:nvSpPr>
        <p:spPr>
          <a:xfrm>
            <a:off x="4254275" y="5332751"/>
            <a:ext cx="1659172" cy="307777"/>
          </a:xfrm>
          <a:prstGeom prst="rect">
            <a:avLst/>
          </a:prstGeom>
          <a:noFill/>
        </p:spPr>
        <p:txBody>
          <a:bodyPr wrap="none" rtlCol="0">
            <a:spAutoFit/>
          </a:bodyPr>
          <a:lstStyle/>
          <a:p>
            <a:pPr algn="l"/>
            <a:r>
              <a:rPr lang="en-US" sz="1400" dirty="0">
                <a:latin typeface="Times New Roman" panose="02020603050405020304" pitchFamily="18" charset="0"/>
                <a:cs typeface="Times New Roman" panose="02020603050405020304" pitchFamily="18" charset="0"/>
              </a:rPr>
              <a:t>“Marsh’s apparatus”</a:t>
            </a:r>
          </a:p>
        </p:txBody>
      </p:sp>
      <p:sp>
        <p:nvSpPr>
          <p:cNvPr id="11" name="TextBox 10">
            <a:extLst>
              <a:ext uri="{FF2B5EF4-FFF2-40B4-BE49-F238E27FC236}">
                <a16:creationId xmlns:a16="http://schemas.microsoft.com/office/drawing/2014/main" id="{B15C449B-A40B-16DE-091A-A88F30EE6600}"/>
              </a:ext>
            </a:extLst>
          </p:cNvPr>
          <p:cNvSpPr txBox="1"/>
          <p:nvPr/>
        </p:nvSpPr>
        <p:spPr>
          <a:xfrm>
            <a:off x="7218435" y="5358142"/>
            <a:ext cx="1862945" cy="523220"/>
          </a:xfrm>
          <a:prstGeom prst="rect">
            <a:avLst/>
          </a:prstGeom>
          <a:noFill/>
        </p:spPr>
        <p:txBody>
          <a:bodyPr wrap="square" rtlCol="0">
            <a:spAutoFit/>
          </a:bodyPr>
          <a:lstStyle/>
          <a:p>
            <a:pPr algn="l"/>
            <a:r>
              <a:rPr lang="en-US" sz="1400" dirty="0">
                <a:latin typeface="Times New Roman" panose="02020603050405020304" pitchFamily="18" charset="0"/>
                <a:cs typeface="Times New Roman" panose="02020603050405020304" pitchFamily="18" charset="0"/>
              </a:rPr>
              <a:t>Sample to be tested in sulfuric acid/zinc bath.</a:t>
            </a:r>
          </a:p>
        </p:txBody>
      </p:sp>
      <p:sp>
        <p:nvSpPr>
          <p:cNvPr id="12" name="TextBox 11">
            <a:extLst>
              <a:ext uri="{FF2B5EF4-FFF2-40B4-BE49-F238E27FC236}">
                <a16:creationId xmlns:a16="http://schemas.microsoft.com/office/drawing/2014/main" id="{8C94E462-B5F5-4411-7D31-BA3E9D6D78A7}"/>
              </a:ext>
            </a:extLst>
          </p:cNvPr>
          <p:cNvSpPr txBox="1"/>
          <p:nvPr/>
        </p:nvSpPr>
        <p:spPr>
          <a:xfrm>
            <a:off x="5069106" y="2887620"/>
            <a:ext cx="1563248" cy="307777"/>
          </a:xfrm>
          <a:prstGeom prst="rect">
            <a:avLst/>
          </a:prstGeom>
          <a:noFill/>
        </p:spPr>
        <p:txBody>
          <a:bodyPr wrap="none" rtlCol="0">
            <a:spAutoFit/>
          </a:bodyPr>
          <a:lstStyle/>
          <a:p>
            <a:pPr algn="l"/>
            <a:r>
              <a:rPr lang="en-US" sz="1400" dirty="0">
                <a:latin typeface="Times New Roman" panose="02020603050405020304" pitchFamily="18" charset="0"/>
                <a:cs typeface="Times New Roman" panose="02020603050405020304" pitchFamily="18" charset="0"/>
              </a:rPr>
              <a:t>Arsine gas evolved</a:t>
            </a:r>
          </a:p>
        </p:txBody>
      </p:sp>
      <p:grpSp>
        <p:nvGrpSpPr>
          <p:cNvPr id="26" name="Group 25">
            <a:extLst>
              <a:ext uri="{FF2B5EF4-FFF2-40B4-BE49-F238E27FC236}">
                <a16:creationId xmlns:a16="http://schemas.microsoft.com/office/drawing/2014/main" id="{7BD97A3D-F0F5-1496-C1E3-FAD4EA1065CF}"/>
              </a:ext>
            </a:extLst>
          </p:cNvPr>
          <p:cNvGrpSpPr/>
          <p:nvPr/>
        </p:nvGrpSpPr>
        <p:grpSpPr>
          <a:xfrm>
            <a:off x="4322436" y="1915427"/>
            <a:ext cx="1822977" cy="1097280"/>
            <a:chOff x="4322436" y="1915427"/>
            <a:chExt cx="1822977" cy="1097280"/>
          </a:xfrm>
        </p:grpSpPr>
        <p:sp>
          <p:nvSpPr>
            <p:cNvPr id="22" name="Freeform 21">
              <a:extLst>
                <a:ext uri="{FF2B5EF4-FFF2-40B4-BE49-F238E27FC236}">
                  <a16:creationId xmlns:a16="http://schemas.microsoft.com/office/drawing/2014/main" id="{DD92737D-2BEB-DF12-376A-7D16862A632A}"/>
                </a:ext>
              </a:extLst>
            </p:cNvPr>
            <p:cNvSpPr/>
            <p:nvPr/>
          </p:nvSpPr>
          <p:spPr>
            <a:xfrm>
              <a:off x="4475747" y="1915427"/>
              <a:ext cx="1645920" cy="1097280"/>
            </a:xfrm>
            <a:custGeom>
              <a:avLst/>
              <a:gdLst>
                <a:gd name="csX0" fmla="*/ 0 w 1645920"/>
                <a:gd name="csY0" fmla="*/ 0 h 1097280"/>
                <a:gd name="csX1" fmla="*/ 1645920 w 1645920"/>
                <a:gd name="csY1" fmla="*/ 77002 h 1097280"/>
                <a:gd name="csX2" fmla="*/ 163630 w 1645920"/>
                <a:gd name="csY2" fmla="*/ 1097280 h 1097280"/>
                <a:gd name="csX3" fmla="*/ 0 w 1645920"/>
                <a:gd name="csY3" fmla="*/ 0 h 1097280"/>
              </a:gdLst>
              <a:ahLst/>
              <a:cxnLst>
                <a:cxn ang="0">
                  <a:pos x="csX0" y="csY0"/>
                </a:cxn>
                <a:cxn ang="0">
                  <a:pos x="csX1" y="csY1"/>
                </a:cxn>
                <a:cxn ang="0">
                  <a:pos x="csX2" y="csY2"/>
                </a:cxn>
                <a:cxn ang="0">
                  <a:pos x="csX3" y="csY3"/>
                </a:cxn>
              </a:cxnLst>
              <a:rect l="l" t="t" r="r" b="b"/>
              <a:pathLst>
                <a:path w="1645920" h="1097280">
                  <a:moveTo>
                    <a:pt x="0" y="0"/>
                  </a:moveTo>
                  <a:lnTo>
                    <a:pt x="1645920" y="77002"/>
                  </a:lnTo>
                  <a:lnTo>
                    <a:pt x="163630" y="1097280"/>
                  </a:lnTo>
                  <a:lnTo>
                    <a:pt x="0"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A06E14A-6F13-5DD5-CD93-B59B851EFB77}"/>
                </a:ext>
              </a:extLst>
            </p:cNvPr>
            <p:cNvSpPr txBox="1"/>
            <p:nvPr/>
          </p:nvSpPr>
          <p:spPr>
            <a:xfrm>
              <a:off x="4322436" y="1976637"/>
              <a:ext cx="1822977" cy="523220"/>
            </a:xfrm>
            <a:prstGeom prst="rect">
              <a:avLst/>
            </a:prstGeom>
            <a:noFill/>
          </p:spPr>
          <p:txBody>
            <a:bodyPr wrap="square" rtlCol="0">
              <a:spAutoFit/>
            </a:bodyPr>
            <a:lstStyle/>
            <a:p>
              <a:pPr algn="l"/>
              <a:r>
                <a:rPr lang="en-US" sz="1400" dirty="0">
                  <a:latin typeface="Times New Roman" panose="02020603050405020304" pitchFamily="18" charset="0"/>
                  <a:cs typeface="Times New Roman" panose="02020603050405020304" pitchFamily="18" charset="0"/>
                </a:rPr>
                <a:t>Arsine gas burns with distinctive flame</a:t>
              </a:r>
            </a:p>
          </p:txBody>
        </p:sp>
      </p:grpSp>
      <p:grpSp>
        <p:nvGrpSpPr>
          <p:cNvPr id="28" name="Group 27">
            <a:extLst>
              <a:ext uri="{FF2B5EF4-FFF2-40B4-BE49-F238E27FC236}">
                <a16:creationId xmlns:a16="http://schemas.microsoft.com/office/drawing/2014/main" id="{EC21279C-7948-196C-3208-371AB19FE9CA}"/>
              </a:ext>
            </a:extLst>
          </p:cNvPr>
          <p:cNvGrpSpPr/>
          <p:nvPr/>
        </p:nvGrpSpPr>
        <p:grpSpPr>
          <a:xfrm>
            <a:off x="218921" y="1819571"/>
            <a:ext cx="4180170" cy="1665171"/>
            <a:chOff x="218921" y="1819571"/>
            <a:chExt cx="4180170" cy="1665171"/>
          </a:xfrm>
        </p:grpSpPr>
        <p:pic>
          <p:nvPicPr>
            <p:cNvPr id="19" name="Picture 18" descr="Close up of an eye&#10;&#10;AI-generated content may be incorrect.">
              <a:extLst>
                <a:ext uri="{FF2B5EF4-FFF2-40B4-BE49-F238E27FC236}">
                  <a16:creationId xmlns:a16="http://schemas.microsoft.com/office/drawing/2014/main" id="{13D3FF88-43DA-0658-1CB0-8343B9F37A02}"/>
                </a:ext>
              </a:extLst>
            </p:cNvPr>
            <p:cNvPicPr>
              <a:picLocks noChangeAspect="1"/>
            </p:cNvPicPr>
            <p:nvPr/>
          </p:nvPicPr>
          <p:blipFill>
            <a:blip r:embed="rId4"/>
            <a:stretch>
              <a:fillRect/>
            </a:stretch>
          </p:blipFill>
          <p:spPr>
            <a:xfrm>
              <a:off x="218921" y="2030512"/>
              <a:ext cx="1001002" cy="694963"/>
            </a:xfrm>
            <a:prstGeom prst="rect">
              <a:avLst/>
            </a:prstGeom>
          </p:spPr>
        </p:pic>
        <p:grpSp>
          <p:nvGrpSpPr>
            <p:cNvPr id="27" name="Group 26">
              <a:extLst>
                <a:ext uri="{FF2B5EF4-FFF2-40B4-BE49-F238E27FC236}">
                  <a16:creationId xmlns:a16="http://schemas.microsoft.com/office/drawing/2014/main" id="{02DC8722-C671-14A9-F924-65C80E49CDDA}"/>
                </a:ext>
              </a:extLst>
            </p:cNvPr>
            <p:cNvGrpSpPr/>
            <p:nvPr/>
          </p:nvGrpSpPr>
          <p:grpSpPr>
            <a:xfrm>
              <a:off x="1305732" y="1819571"/>
              <a:ext cx="3093359" cy="1665171"/>
              <a:chOff x="1305732" y="1819571"/>
              <a:chExt cx="3093359" cy="1665171"/>
            </a:xfrm>
          </p:grpSpPr>
          <p:sp>
            <p:nvSpPr>
              <p:cNvPr id="23" name="Freeform 22">
                <a:extLst>
                  <a:ext uri="{FF2B5EF4-FFF2-40B4-BE49-F238E27FC236}">
                    <a16:creationId xmlns:a16="http://schemas.microsoft.com/office/drawing/2014/main" id="{79FFC685-AB1E-D65E-578D-C43E6FE6376B}"/>
                  </a:ext>
                </a:extLst>
              </p:cNvPr>
              <p:cNvSpPr/>
              <p:nvPr/>
            </p:nvSpPr>
            <p:spPr>
              <a:xfrm>
                <a:off x="1328632" y="1819571"/>
                <a:ext cx="3070459" cy="1665171"/>
              </a:xfrm>
              <a:custGeom>
                <a:avLst/>
                <a:gdLst>
                  <a:gd name="csX0" fmla="*/ 221381 w 3070459"/>
                  <a:gd name="csY0" fmla="*/ 0 h 1665171"/>
                  <a:gd name="csX1" fmla="*/ 3070459 w 3070459"/>
                  <a:gd name="csY1" fmla="*/ 1241659 h 1665171"/>
                  <a:gd name="csX2" fmla="*/ 0 w 3070459"/>
                  <a:gd name="csY2" fmla="*/ 1665171 h 1665171"/>
                  <a:gd name="csX3" fmla="*/ 221381 w 3070459"/>
                  <a:gd name="csY3" fmla="*/ 0 h 1665171"/>
                </a:gdLst>
                <a:ahLst/>
                <a:cxnLst>
                  <a:cxn ang="0">
                    <a:pos x="csX0" y="csY0"/>
                  </a:cxn>
                  <a:cxn ang="0">
                    <a:pos x="csX1" y="csY1"/>
                  </a:cxn>
                  <a:cxn ang="0">
                    <a:pos x="csX2" y="csY2"/>
                  </a:cxn>
                  <a:cxn ang="0">
                    <a:pos x="csX3" y="csY3"/>
                  </a:cxn>
                </a:cxnLst>
                <a:rect l="l" t="t" r="r" b="b"/>
                <a:pathLst>
                  <a:path w="3070459" h="1665171">
                    <a:moveTo>
                      <a:pt x="221381" y="0"/>
                    </a:moveTo>
                    <a:lnTo>
                      <a:pt x="3070459" y="1241659"/>
                    </a:lnTo>
                    <a:lnTo>
                      <a:pt x="0" y="1665171"/>
                    </a:lnTo>
                    <a:lnTo>
                      <a:pt x="221381"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9E82E53-E304-0B50-696E-FB9C5CBD257E}"/>
                  </a:ext>
                </a:extLst>
              </p:cNvPr>
              <p:cNvSpPr txBox="1"/>
              <p:nvPr/>
            </p:nvSpPr>
            <p:spPr>
              <a:xfrm>
                <a:off x="1305732" y="1976637"/>
                <a:ext cx="2774459" cy="1508105"/>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 holding a piece of cold window-glass opposite to and in contact with the flame, when</a:t>
                </a:r>
                <a:r>
                  <a:rPr lang="en-US" sz="1600" dirty="0">
                    <a:latin typeface="Times New Roman" panose="02020603050405020304" pitchFamily="18" charset="0"/>
                    <a:cs typeface="Times New Roman" panose="02020603050405020304" pitchFamily="18" charset="0"/>
                  </a:rPr>
                  <a:t> a thin metallic film will be immediately deposited on its surface.”</a:t>
                </a:r>
              </a:p>
            </p:txBody>
          </p:sp>
        </p:grpSp>
      </p:grpSp>
      <p:grpSp>
        <p:nvGrpSpPr>
          <p:cNvPr id="29" name="Group 28">
            <a:extLst>
              <a:ext uri="{FF2B5EF4-FFF2-40B4-BE49-F238E27FC236}">
                <a16:creationId xmlns:a16="http://schemas.microsoft.com/office/drawing/2014/main" id="{FB528E70-5CB7-9288-1334-037468BFC04D}"/>
              </a:ext>
            </a:extLst>
          </p:cNvPr>
          <p:cNvGrpSpPr/>
          <p:nvPr/>
        </p:nvGrpSpPr>
        <p:grpSpPr>
          <a:xfrm>
            <a:off x="277764" y="3176337"/>
            <a:ext cx="4053604" cy="3359217"/>
            <a:chOff x="277764" y="3176337"/>
            <a:chExt cx="4053604" cy="3359217"/>
          </a:xfrm>
        </p:grpSpPr>
        <p:pic>
          <p:nvPicPr>
            <p:cNvPr id="21" name="Picture 20" descr="A close-up of a person's nose&#10;&#10;AI-generated content may be incorrect.">
              <a:extLst>
                <a:ext uri="{FF2B5EF4-FFF2-40B4-BE49-F238E27FC236}">
                  <a16:creationId xmlns:a16="http://schemas.microsoft.com/office/drawing/2014/main" id="{D36C34B3-7281-BBA9-602B-14EFA715EAA6}"/>
                </a:ext>
              </a:extLst>
            </p:cNvPr>
            <p:cNvPicPr>
              <a:picLocks noChangeAspect="1"/>
            </p:cNvPicPr>
            <p:nvPr/>
          </p:nvPicPr>
          <p:blipFill>
            <a:blip r:embed="rId5"/>
            <a:stretch>
              <a:fillRect/>
            </a:stretch>
          </p:blipFill>
          <p:spPr>
            <a:xfrm>
              <a:off x="277764" y="3754933"/>
              <a:ext cx="883317" cy="694963"/>
            </a:xfrm>
            <a:prstGeom prst="rect">
              <a:avLst/>
            </a:prstGeom>
          </p:spPr>
        </p:pic>
        <p:sp>
          <p:nvSpPr>
            <p:cNvPr id="24" name="Freeform 23">
              <a:extLst>
                <a:ext uri="{FF2B5EF4-FFF2-40B4-BE49-F238E27FC236}">
                  <a16:creationId xmlns:a16="http://schemas.microsoft.com/office/drawing/2014/main" id="{3C159FD9-4B0C-E5DB-3413-F398CDFFECF5}"/>
                </a:ext>
              </a:extLst>
            </p:cNvPr>
            <p:cNvSpPr/>
            <p:nvPr/>
          </p:nvSpPr>
          <p:spPr>
            <a:xfrm>
              <a:off x="1299411" y="3176337"/>
              <a:ext cx="3031957" cy="3359217"/>
            </a:xfrm>
            <a:custGeom>
              <a:avLst/>
              <a:gdLst>
                <a:gd name="csX0" fmla="*/ 0 w 3031957"/>
                <a:gd name="csY0" fmla="*/ 885524 h 3359217"/>
                <a:gd name="csX1" fmla="*/ 3031957 w 3031957"/>
                <a:gd name="csY1" fmla="*/ 0 h 3359217"/>
                <a:gd name="csX2" fmla="*/ 2040555 w 3031957"/>
                <a:gd name="csY2" fmla="*/ 3359217 h 3359217"/>
                <a:gd name="csX3" fmla="*/ 1953928 w 3031957"/>
                <a:gd name="csY3" fmla="*/ 3291840 h 3359217"/>
                <a:gd name="csX4" fmla="*/ 1838425 w 3031957"/>
                <a:gd name="csY4" fmla="*/ 3214838 h 3359217"/>
                <a:gd name="csX5" fmla="*/ 0 w 3031957"/>
                <a:gd name="csY5" fmla="*/ 885524 h 3359217"/>
              </a:gdLst>
              <a:ahLst/>
              <a:cxnLst>
                <a:cxn ang="0">
                  <a:pos x="csX0" y="csY0"/>
                </a:cxn>
                <a:cxn ang="0">
                  <a:pos x="csX1" y="csY1"/>
                </a:cxn>
                <a:cxn ang="0">
                  <a:pos x="csX2" y="csY2"/>
                </a:cxn>
                <a:cxn ang="0">
                  <a:pos x="csX3" y="csY3"/>
                </a:cxn>
                <a:cxn ang="0">
                  <a:pos x="csX4" y="csY4"/>
                </a:cxn>
                <a:cxn ang="0">
                  <a:pos x="csX5" y="csY5"/>
                </a:cxn>
              </a:cxnLst>
              <a:rect l="l" t="t" r="r" b="b"/>
              <a:pathLst>
                <a:path w="3031957" h="3359217">
                  <a:moveTo>
                    <a:pt x="0" y="885524"/>
                  </a:moveTo>
                  <a:lnTo>
                    <a:pt x="3031957" y="0"/>
                  </a:lnTo>
                  <a:lnTo>
                    <a:pt x="2040555" y="3359217"/>
                  </a:lnTo>
                  <a:cubicBezTo>
                    <a:pt x="2011679" y="3336758"/>
                    <a:pt x="1983696" y="3313103"/>
                    <a:pt x="1953928" y="3291840"/>
                  </a:cubicBezTo>
                  <a:cubicBezTo>
                    <a:pt x="1916275" y="3264945"/>
                    <a:pt x="1838425" y="3214838"/>
                    <a:pt x="1838425" y="3214838"/>
                  </a:cubicBezTo>
                  <a:lnTo>
                    <a:pt x="0" y="885524"/>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6E6B3B5-31E5-6F6A-F18C-A3A7EB6725D4}"/>
                </a:ext>
              </a:extLst>
            </p:cNvPr>
            <p:cNvSpPr txBox="1"/>
            <p:nvPr/>
          </p:nvSpPr>
          <p:spPr>
            <a:xfrm>
              <a:off x="1305732" y="3742136"/>
              <a:ext cx="2688752" cy="2646878"/>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“By directing the flame obliquely upon the inside of the tube, it strikes against the glass and deposits if the arsenic, the partly in the metallic state. In this case, if the tube, while still warm,</a:t>
              </a:r>
              <a:r>
                <a:rPr lang="en-US" sz="1600" dirty="0">
                  <a:latin typeface="Times New Roman" panose="02020603050405020304" pitchFamily="18" charset="0"/>
                  <a:cs typeface="Times New Roman" panose="02020603050405020304" pitchFamily="18" charset="0"/>
                </a:rPr>
                <a:t> be held to the nose, that peculiar </a:t>
              </a:r>
              <a:r>
                <a:rPr lang="en-US" sz="1600" dirty="0" err="1">
                  <a:latin typeface="Times New Roman" panose="02020603050405020304" pitchFamily="18" charset="0"/>
                  <a:cs typeface="Times New Roman" panose="02020603050405020304" pitchFamily="18" charset="0"/>
                </a:rPr>
                <a:t>odour</a:t>
              </a:r>
              <a:r>
                <a:rPr lang="en-US" sz="1600" dirty="0">
                  <a:latin typeface="Times New Roman" panose="02020603050405020304" pitchFamily="18" charset="0"/>
                  <a:cs typeface="Times New Roman" panose="02020603050405020304" pitchFamily="18" charset="0"/>
                </a:rPr>
                <a:t>, somewhat resembling garlic, which is one of the characteristic tests of arsenic, will be perceived.”</a:t>
              </a:r>
              <a:endParaRPr lang="en-US" sz="1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1147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19BF844-FBBE-6D68-BCD2-B544B291E626}"/>
              </a:ext>
            </a:extLst>
          </p:cNvPr>
          <p:cNvSpPr/>
          <p:nvPr/>
        </p:nvSpPr>
        <p:spPr>
          <a:xfrm>
            <a:off x="346509" y="240632"/>
            <a:ext cx="4321744" cy="991402"/>
          </a:xfrm>
          <a:custGeom>
            <a:avLst/>
            <a:gdLst>
              <a:gd name="csX0" fmla="*/ 259883 w 4321744"/>
              <a:gd name="csY0" fmla="*/ 0 h 991402"/>
              <a:gd name="csX1" fmla="*/ 4302493 w 4321744"/>
              <a:gd name="csY1" fmla="*/ 279132 h 991402"/>
              <a:gd name="csX2" fmla="*/ 4321744 w 4321744"/>
              <a:gd name="csY2" fmla="*/ 712269 h 991402"/>
              <a:gd name="csX3" fmla="*/ 4235116 w 4321744"/>
              <a:gd name="csY3" fmla="*/ 693019 h 991402"/>
              <a:gd name="csX4" fmla="*/ 0 w 4321744"/>
              <a:gd name="csY4" fmla="*/ 991402 h 991402"/>
              <a:gd name="csX5" fmla="*/ 259883 w 4321744"/>
              <a:gd name="csY5" fmla="*/ 0 h 991402"/>
            </a:gdLst>
            <a:ahLst/>
            <a:cxnLst>
              <a:cxn ang="0">
                <a:pos x="csX0" y="csY0"/>
              </a:cxn>
              <a:cxn ang="0">
                <a:pos x="csX1" y="csY1"/>
              </a:cxn>
              <a:cxn ang="0">
                <a:pos x="csX2" y="csY2"/>
              </a:cxn>
              <a:cxn ang="0">
                <a:pos x="csX3" y="csY3"/>
              </a:cxn>
              <a:cxn ang="0">
                <a:pos x="csX4" y="csY4"/>
              </a:cxn>
              <a:cxn ang="0">
                <a:pos x="csX5" y="csY5"/>
              </a:cxn>
            </a:cxnLst>
            <a:rect l="l" t="t" r="r" b="b"/>
            <a:pathLst>
              <a:path w="4321744" h="991402">
                <a:moveTo>
                  <a:pt x="259883" y="0"/>
                </a:moveTo>
                <a:lnTo>
                  <a:pt x="4302493" y="279132"/>
                </a:lnTo>
                <a:lnTo>
                  <a:pt x="4321744" y="712269"/>
                </a:lnTo>
                <a:lnTo>
                  <a:pt x="4235116" y="693019"/>
                </a:lnTo>
                <a:lnTo>
                  <a:pt x="0" y="991402"/>
                </a:lnTo>
                <a:lnTo>
                  <a:pt x="259883"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C57F9-5E10-C16E-0248-F0C0681663B7}"/>
              </a:ext>
            </a:extLst>
          </p:cNvPr>
          <p:cNvSpPr>
            <a:spLocks noGrp="1"/>
          </p:cNvSpPr>
          <p:nvPr>
            <p:ph type="title"/>
          </p:nvPr>
        </p:nvSpPr>
        <p:spPr>
          <a:xfrm>
            <a:off x="628650" y="365127"/>
            <a:ext cx="5945406" cy="732154"/>
          </a:xfrm>
        </p:spPr>
        <p:txBody>
          <a:bodyPr>
            <a:normAutofit fontScale="90000"/>
          </a:bodyPr>
          <a:lstStyle/>
          <a:p>
            <a:r>
              <a:rPr lang="en-US" sz="4000" dirty="0"/>
              <a:t>…replaced by fully instrumental analysis</a:t>
            </a:r>
          </a:p>
        </p:txBody>
      </p:sp>
      <p:sp>
        <p:nvSpPr>
          <p:cNvPr id="4" name="Slide Number Placeholder 3">
            <a:extLst>
              <a:ext uri="{FF2B5EF4-FFF2-40B4-BE49-F238E27FC236}">
                <a16:creationId xmlns:a16="http://schemas.microsoft.com/office/drawing/2014/main" id="{4E9A3660-C074-FE0B-2EA3-A71BD27263F5}"/>
              </a:ext>
            </a:extLst>
          </p:cNvPr>
          <p:cNvSpPr>
            <a:spLocks noGrp="1"/>
          </p:cNvSpPr>
          <p:nvPr>
            <p:ph type="sldNum" sz="quarter" idx="12"/>
          </p:nvPr>
        </p:nvSpPr>
        <p:spPr/>
        <p:txBody>
          <a:bodyPr/>
          <a:lstStyle/>
          <a:p>
            <a:fld id="{D1F9907E-6957-FD44-8CEE-A073B4D9F8DA}" type="slidenum">
              <a:rPr lang="en-US" smtClean="0"/>
              <a:t>18</a:t>
            </a:fld>
            <a:endParaRPr lang="en-US"/>
          </a:p>
        </p:txBody>
      </p:sp>
      <p:sp>
        <p:nvSpPr>
          <p:cNvPr id="5" name="TextBox 4">
            <a:extLst>
              <a:ext uri="{FF2B5EF4-FFF2-40B4-BE49-F238E27FC236}">
                <a16:creationId xmlns:a16="http://schemas.microsoft.com/office/drawing/2014/main" id="{C4B79A3A-0958-CE19-D44C-EB8A9A64C212}"/>
              </a:ext>
            </a:extLst>
          </p:cNvPr>
          <p:cNvSpPr txBox="1"/>
          <p:nvPr/>
        </p:nvSpPr>
        <p:spPr>
          <a:xfrm>
            <a:off x="4976260" y="136524"/>
            <a:ext cx="4167740" cy="2339102"/>
          </a:xfrm>
          <a:prstGeom prst="rect">
            <a:avLst/>
          </a:prstGeom>
        </p:spPr>
        <p:txBody>
          <a:bodyPr wrap="square" rtlCol="0">
            <a:spAutoFit/>
          </a:bodyPr>
          <a:lstStyle/>
          <a:p>
            <a:pPr algn="l"/>
            <a:r>
              <a:rPr lang="en-US" sz="1600" i="1" dirty="0">
                <a:latin typeface="Times New Roman" panose="02020603050405020304" pitchFamily="18" charset="0"/>
                <a:cs typeface="Times New Roman" panose="02020603050405020304" pitchFamily="18" charset="0"/>
              </a:rPr>
              <a:t>Spectroscopy</a:t>
            </a:r>
            <a:r>
              <a:rPr lang="en-US" sz="1400" i="1"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divided into visible and ultraviolet molecular spectroscopy; infrared, near- infrared, and Raman spectroscopy; magnetic resonance spectroscopy; atomic absorption spectrometry; atomic emission spectroscopy; x-ray spectroscopy; mass spectrometry.</a:t>
            </a:r>
          </a:p>
          <a:p>
            <a:pPr algn="l"/>
            <a:r>
              <a:rPr lang="en-US" sz="1600" i="1" dirty="0">
                <a:latin typeface="Times New Roman" panose="02020603050405020304" pitchFamily="18" charset="0"/>
                <a:cs typeface="Times New Roman" panose="02020603050405020304" pitchFamily="18" charset="0"/>
              </a:rPr>
              <a:t>Chromatography:</a:t>
            </a:r>
            <a:r>
              <a:rPr lang="en-US" sz="1400" dirty="0">
                <a:latin typeface="Times New Roman" panose="02020603050405020304" pitchFamily="18" charset="0"/>
                <a:cs typeface="Times New Roman" panose="02020603050405020304" pitchFamily="18" charset="0"/>
              </a:rPr>
              <a:t> divided into gas chromatography; chromatography with liquid mobile phases; electroanalytical chemistry.</a:t>
            </a:r>
          </a:p>
          <a:p>
            <a:pPr algn="l"/>
            <a:r>
              <a:rPr lang="en-US" sz="1600" i="1" dirty="0">
                <a:latin typeface="Times New Roman" panose="02020603050405020304" pitchFamily="18" charset="0"/>
                <a:cs typeface="Times New Roman" panose="02020603050405020304" pitchFamily="18" charset="0"/>
              </a:rPr>
              <a:t>Thermal Analysis</a:t>
            </a:r>
          </a:p>
        </p:txBody>
      </p:sp>
      <p:grpSp>
        <p:nvGrpSpPr>
          <p:cNvPr id="11" name="Group 10">
            <a:extLst>
              <a:ext uri="{FF2B5EF4-FFF2-40B4-BE49-F238E27FC236}">
                <a16:creationId xmlns:a16="http://schemas.microsoft.com/office/drawing/2014/main" id="{CCB571EB-22DC-310C-B445-D24B54F5F7A1}"/>
              </a:ext>
            </a:extLst>
          </p:cNvPr>
          <p:cNvGrpSpPr/>
          <p:nvPr/>
        </p:nvGrpSpPr>
        <p:grpSpPr>
          <a:xfrm>
            <a:off x="368768" y="3006639"/>
            <a:ext cx="8406464" cy="3406331"/>
            <a:chOff x="368768" y="3006639"/>
            <a:chExt cx="8406464" cy="3406331"/>
          </a:xfrm>
        </p:grpSpPr>
        <p:pic>
          <p:nvPicPr>
            <p:cNvPr id="7" name="Graphic 6">
              <a:extLst>
                <a:ext uri="{FF2B5EF4-FFF2-40B4-BE49-F238E27FC236}">
                  <a16:creationId xmlns:a16="http://schemas.microsoft.com/office/drawing/2014/main" id="{365F3508-6E49-B030-0D86-886662E9995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68768" y="3108960"/>
              <a:ext cx="5435266" cy="3304010"/>
            </a:xfrm>
            <a:prstGeom prst="rect">
              <a:avLst/>
            </a:prstGeom>
          </p:spPr>
        </p:pic>
        <p:sp>
          <p:nvSpPr>
            <p:cNvPr id="8" name="TextBox 7">
              <a:extLst>
                <a:ext uri="{FF2B5EF4-FFF2-40B4-BE49-F238E27FC236}">
                  <a16:creationId xmlns:a16="http://schemas.microsoft.com/office/drawing/2014/main" id="{ED908EC5-F319-4C4E-C2AD-D8CE0A9F20E1}"/>
                </a:ext>
              </a:extLst>
            </p:cNvPr>
            <p:cNvSpPr txBox="1"/>
            <p:nvPr/>
          </p:nvSpPr>
          <p:spPr>
            <a:xfrm>
              <a:off x="5945406" y="3006639"/>
              <a:ext cx="2829826" cy="1754326"/>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 X-ray dispersion spectroscopy </a:t>
              </a:r>
              <a:r>
                <a:rPr lang="en-US" sz="2000" dirty="0">
                  <a:latin typeface="Times New Roman" panose="02020603050405020304" pitchFamily="18" charset="0"/>
                  <a:cs typeface="Times New Roman" panose="02020603050405020304" pitchFamily="18" charset="0"/>
                </a:rPr>
                <a:t>of a mineral crust on the vent shrimp </a:t>
              </a:r>
              <a:r>
                <a:rPr lang="en-US" sz="2000" dirty="0" err="1">
                  <a:latin typeface="Times New Roman" panose="02020603050405020304" pitchFamily="18" charset="0"/>
                  <a:cs typeface="Times New Roman" panose="02020603050405020304" pitchFamily="18" charset="0"/>
                </a:rPr>
                <a:t>Rimicaris</a:t>
              </a:r>
              <a:r>
                <a:rPr lang="en-US" sz="2000" dirty="0">
                  <a:latin typeface="Times New Roman" panose="02020603050405020304" pitchFamily="18" charset="0"/>
                  <a:cs typeface="Times New Roman" panose="02020603050405020304" pitchFamily="18" charset="0"/>
                </a:rPr>
                <a:t> exoculate. </a:t>
              </a:r>
              <a:endParaRPr lang="en-US" sz="2400" dirty="0">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B6318FEF-AE4D-E20B-07B8-7B4716A61480}"/>
              </a:ext>
            </a:extLst>
          </p:cNvPr>
          <p:cNvGrpSpPr/>
          <p:nvPr/>
        </p:nvGrpSpPr>
        <p:grpSpPr>
          <a:xfrm>
            <a:off x="933651" y="1626669"/>
            <a:ext cx="3513221" cy="3888607"/>
            <a:chOff x="933651" y="1626669"/>
            <a:chExt cx="3513221" cy="3888607"/>
          </a:xfrm>
        </p:grpSpPr>
        <p:sp>
          <p:nvSpPr>
            <p:cNvPr id="10" name="Freeform 9">
              <a:extLst>
                <a:ext uri="{FF2B5EF4-FFF2-40B4-BE49-F238E27FC236}">
                  <a16:creationId xmlns:a16="http://schemas.microsoft.com/office/drawing/2014/main" id="{EBCCF47F-785D-F250-0522-76F70A70222F}"/>
                </a:ext>
              </a:extLst>
            </p:cNvPr>
            <p:cNvSpPr/>
            <p:nvPr/>
          </p:nvSpPr>
          <p:spPr>
            <a:xfrm>
              <a:off x="933651" y="1626669"/>
              <a:ext cx="3513221" cy="3888607"/>
            </a:xfrm>
            <a:custGeom>
              <a:avLst/>
              <a:gdLst>
                <a:gd name="csX0" fmla="*/ 779646 w 3513221"/>
                <a:gd name="csY0" fmla="*/ 0 h 3888607"/>
                <a:gd name="csX1" fmla="*/ 0 w 3513221"/>
                <a:gd name="csY1" fmla="*/ 1472666 h 3888607"/>
                <a:gd name="csX2" fmla="*/ 702644 w 3513221"/>
                <a:gd name="csY2" fmla="*/ 952902 h 3888607"/>
                <a:gd name="csX3" fmla="*/ 625642 w 3513221"/>
                <a:gd name="csY3" fmla="*/ 3320716 h 3888607"/>
                <a:gd name="csX4" fmla="*/ 1174282 w 3513221"/>
                <a:gd name="csY4" fmla="*/ 1068405 h 3888607"/>
                <a:gd name="csX5" fmla="*/ 1819174 w 3513221"/>
                <a:gd name="csY5" fmla="*/ 3888607 h 3888607"/>
                <a:gd name="csX6" fmla="*/ 1751797 w 3513221"/>
                <a:gd name="csY6" fmla="*/ 1174283 h 3888607"/>
                <a:gd name="csX7" fmla="*/ 3513221 w 3513221"/>
                <a:gd name="csY7" fmla="*/ 2146434 h 3888607"/>
                <a:gd name="csX8" fmla="*/ 2146433 w 3513221"/>
                <a:gd name="csY8" fmla="*/ 57752 h 3888607"/>
                <a:gd name="csX9" fmla="*/ 779646 w 3513221"/>
                <a:gd name="csY9" fmla="*/ 0 h 38886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513221" h="3888607">
                  <a:moveTo>
                    <a:pt x="779646" y="0"/>
                  </a:moveTo>
                  <a:lnTo>
                    <a:pt x="0" y="1472666"/>
                  </a:lnTo>
                  <a:lnTo>
                    <a:pt x="702644" y="952902"/>
                  </a:lnTo>
                  <a:lnTo>
                    <a:pt x="625642" y="3320716"/>
                  </a:lnTo>
                  <a:lnTo>
                    <a:pt x="1174282" y="1068405"/>
                  </a:lnTo>
                  <a:lnTo>
                    <a:pt x="1819174" y="3888607"/>
                  </a:lnTo>
                  <a:lnTo>
                    <a:pt x="1751797" y="1174283"/>
                  </a:lnTo>
                  <a:lnTo>
                    <a:pt x="3513221" y="2146434"/>
                  </a:lnTo>
                  <a:lnTo>
                    <a:pt x="2146433" y="57752"/>
                  </a:lnTo>
                  <a:lnTo>
                    <a:pt x="779646"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F2514F7-BE4F-5C48-F0C8-85A033467F31}"/>
                </a:ext>
              </a:extLst>
            </p:cNvPr>
            <p:cNvSpPr txBox="1"/>
            <p:nvPr/>
          </p:nvSpPr>
          <p:spPr>
            <a:xfrm>
              <a:off x="1395662" y="1644629"/>
              <a:ext cx="2974207"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Peaks indicate elements present</a:t>
              </a:r>
            </a:p>
          </p:txBody>
        </p:sp>
      </p:grpSp>
    </p:spTree>
    <p:extLst>
      <p:ext uri="{BB962C8B-B14F-4D97-AF65-F5344CB8AC3E}">
        <p14:creationId xmlns:p14="http://schemas.microsoft.com/office/powerpoint/2010/main" val="85745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11B993CA-2C0E-1C3D-BBE5-E8E7F5C9C244}"/>
              </a:ext>
            </a:extLst>
          </p:cNvPr>
          <p:cNvSpPr/>
          <p:nvPr/>
        </p:nvSpPr>
        <p:spPr>
          <a:xfrm>
            <a:off x="173255" y="231006"/>
            <a:ext cx="5014762" cy="1097280"/>
          </a:xfrm>
          <a:custGeom>
            <a:avLst/>
            <a:gdLst>
              <a:gd name="csX0" fmla="*/ 231006 w 5014762"/>
              <a:gd name="csY0" fmla="*/ 0 h 1097280"/>
              <a:gd name="csX1" fmla="*/ 5014762 w 5014762"/>
              <a:gd name="csY1" fmla="*/ 125129 h 1097280"/>
              <a:gd name="csX2" fmla="*/ 4446871 w 5014762"/>
              <a:gd name="csY2" fmla="*/ 914400 h 1097280"/>
              <a:gd name="csX3" fmla="*/ 0 w 5014762"/>
              <a:gd name="csY3" fmla="*/ 1097280 h 1097280"/>
              <a:gd name="csX4" fmla="*/ 231006 w 5014762"/>
              <a:gd name="csY4" fmla="*/ 0 h 1097280"/>
            </a:gdLst>
            <a:ahLst/>
            <a:cxnLst>
              <a:cxn ang="0">
                <a:pos x="csX0" y="csY0"/>
              </a:cxn>
              <a:cxn ang="0">
                <a:pos x="csX1" y="csY1"/>
              </a:cxn>
              <a:cxn ang="0">
                <a:pos x="csX2" y="csY2"/>
              </a:cxn>
              <a:cxn ang="0">
                <a:pos x="csX3" y="csY3"/>
              </a:cxn>
              <a:cxn ang="0">
                <a:pos x="csX4" y="csY4"/>
              </a:cxn>
            </a:cxnLst>
            <a:rect l="l" t="t" r="r" b="b"/>
            <a:pathLst>
              <a:path w="5014762" h="1097280">
                <a:moveTo>
                  <a:pt x="231006" y="0"/>
                </a:moveTo>
                <a:lnTo>
                  <a:pt x="5014762" y="125129"/>
                </a:lnTo>
                <a:lnTo>
                  <a:pt x="4446871" y="914400"/>
                </a:lnTo>
                <a:lnTo>
                  <a:pt x="0" y="1097280"/>
                </a:lnTo>
                <a:lnTo>
                  <a:pt x="231006"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512B99-A6CA-19F1-4263-F314CE8F55D9}"/>
              </a:ext>
            </a:extLst>
          </p:cNvPr>
          <p:cNvSpPr>
            <a:spLocks noGrp="1"/>
          </p:cNvSpPr>
          <p:nvPr>
            <p:ph type="title"/>
          </p:nvPr>
        </p:nvSpPr>
        <p:spPr>
          <a:xfrm>
            <a:off x="205138" y="130261"/>
            <a:ext cx="7976336" cy="1325563"/>
          </a:xfrm>
        </p:spPr>
        <p:txBody>
          <a:bodyPr>
            <a:normAutofit/>
          </a:bodyPr>
          <a:lstStyle/>
          <a:p>
            <a:r>
              <a:rPr lang="en-US" sz="2800" dirty="0"/>
              <a:t>Naked eye detection of</a:t>
            </a:r>
            <a:br>
              <a:rPr lang="en-US" sz="3200" dirty="0"/>
            </a:br>
            <a:r>
              <a:rPr lang="en-US" sz="3600" dirty="0"/>
              <a:t>new celestial objects</a:t>
            </a:r>
            <a:r>
              <a:rPr lang="en-US" dirty="0"/>
              <a:t> …</a:t>
            </a:r>
          </a:p>
        </p:txBody>
      </p:sp>
      <p:sp>
        <p:nvSpPr>
          <p:cNvPr id="4" name="Slide Number Placeholder 3">
            <a:extLst>
              <a:ext uri="{FF2B5EF4-FFF2-40B4-BE49-F238E27FC236}">
                <a16:creationId xmlns:a16="http://schemas.microsoft.com/office/drawing/2014/main" id="{8B578202-EF15-178F-4C1E-D8159B7A5AD4}"/>
              </a:ext>
            </a:extLst>
          </p:cNvPr>
          <p:cNvSpPr>
            <a:spLocks noGrp="1"/>
          </p:cNvSpPr>
          <p:nvPr>
            <p:ph type="sldNum" sz="quarter" idx="12"/>
          </p:nvPr>
        </p:nvSpPr>
        <p:spPr/>
        <p:txBody>
          <a:bodyPr/>
          <a:lstStyle/>
          <a:p>
            <a:fld id="{D1F9907E-6957-FD44-8CEE-A073B4D9F8DA}" type="slidenum">
              <a:rPr lang="en-US" smtClean="0"/>
              <a:t>19</a:t>
            </a:fld>
            <a:endParaRPr lang="en-US"/>
          </a:p>
        </p:txBody>
      </p:sp>
      <p:sp>
        <p:nvSpPr>
          <p:cNvPr id="5" name="TextBox 4">
            <a:extLst>
              <a:ext uri="{FF2B5EF4-FFF2-40B4-BE49-F238E27FC236}">
                <a16:creationId xmlns:a16="http://schemas.microsoft.com/office/drawing/2014/main" id="{1FB580C0-6995-4300-4905-BB6629BB4990}"/>
              </a:ext>
            </a:extLst>
          </p:cNvPr>
          <p:cNvSpPr txBox="1"/>
          <p:nvPr/>
        </p:nvSpPr>
        <p:spPr>
          <a:xfrm>
            <a:off x="307539" y="1390769"/>
            <a:ext cx="3504538" cy="1077218"/>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November 1572, Tycho Brahe observed a new star in the constellation Cassiopeia.</a:t>
            </a:r>
            <a:endParaRPr lang="en-US" sz="2400" dirty="0">
              <a:latin typeface="Times New Roman" panose="02020603050405020304" pitchFamily="18" charset="0"/>
              <a:cs typeface="Times New Roman" panose="02020603050405020304" pitchFamily="18" charset="0"/>
            </a:endParaRPr>
          </a:p>
        </p:txBody>
      </p:sp>
      <p:pic>
        <p:nvPicPr>
          <p:cNvPr id="11" name="Picture 10" descr="A page of a book with text and stars&#10;&#10;AI-generated content may be incorrect.">
            <a:extLst>
              <a:ext uri="{FF2B5EF4-FFF2-40B4-BE49-F238E27FC236}">
                <a16:creationId xmlns:a16="http://schemas.microsoft.com/office/drawing/2014/main" id="{2DC073F4-4EEA-722F-DFAE-C15B896231FC}"/>
              </a:ext>
            </a:extLst>
          </p:cNvPr>
          <p:cNvPicPr>
            <a:picLocks noChangeAspect="1"/>
          </p:cNvPicPr>
          <p:nvPr/>
        </p:nvPicPr>
        <p:blipFill>
          <a:blip r:embed="rId2"/>
          <a:stretch>
            <a:fillRect/>
          </a:stretch>
        </p:blipFill>
        <p:spPr>
          <a:xfrm>
            <a:off x="4831884" y="924596"/>
            <a:ext cx="4215864" cy="5333066"/>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3" name="Picture 12" descr="A close-up of a document&#10;&#10;AI-generated content may be incorrect.">
            <a:extLst>
              <a:ext uri="{FF2B5EF4-FFF2-40B4-BE49-F238E27FC236}">
                <a16:creationId xmlns:a16="http://schemas.microsoft.com/office/drawing/2014/main" id="{021A43AC-2A94-B968-2A35-701F1E0D1F73}"/>
              </a:ext>
            </a:extLst>
          </p:cNvPr>
          <p:cNvPicPr>
            <a:picLocks noChangeAspect="1"/>
          </p:cNvPicPr>
          <p:nvPr/>
        </p:nvPicPr>
        <p:blipFill>
          <a:blip r:embed="rId3"/>
          <a:stretch>
            <a:fillRect/>
          </a:stretch>
        </p:blipFill>
        <p:spPr>
          <a:xfrm>
            <a:off x="343794" y="2525466"/>
            <a:ext cx="2077303" cy="3019014"/>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9482ADDD-CA63-8922-B8D4-EC258901C676}"/>
              </a:ext>
            </a:extLst>
          </p:cNvPr>
          <p:cNvSpPr txBox="1"/>
          <p:nvPr/>
        </p:nvSpPr>
        <p:spPr>
          <a:xfrm>
            <a:off x="343794" y="5646361"/>
            <a:ext cx="2916455" cy="892552"/>
          </a:xfrm>
          <a:prstGeom prst="rect">
            <a:avLst/>
          </a:prstGeom>
          <a:noFill/>
        </p:spPr>
        <p:txBody>
          <a:bodyPr wrap="square" rtlCol="0">
            <a:spAutoFit/>
          </a:bodyPr>
          <a:lstStyle/>
          <a:p>
            <a:pPr algn="l"/>
            <a:r>
              <a:rPr lang="en-US" sz="1600" i="1" dirty="0">
                <a:latin typeface="Times New Roman" panose="02020603050405020304" pitchFamily="18" charset="0"/>
                <a:cs typeface="Times New Roman" panose="02020603050405020304" pitchFamily="18" charset="0"/>
              </a:rPr>
              <a:t>Concerning the New Star, </a:t>
            </a:r>
            <a:r>
              <a:rPr lang="en-US" sz="1200" i="1" dirty="0">
                <a:latin typeface="Times New Roman" panose="02020603050405020304" pitchFamily="18" charset="0"/>
                <a:cs typeface="Times New Roman" panose="02020603050405020304" pitchFamily="18" charset="0"/>
              </a:rPr>
              <a:t>Seen Never Before in the Memory of Any Age, First Observed Lately in the Year of Our Lord 1572, in the Month of November.</a:t>
            </a:r>
            <a:endParaRPr lang="en-US" sz="1600" i="1" dirty="0">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268D386F-7420-EC3F-23BA-5A56BB3754AF}"/>
              </a:ext>
            </a:extLst>
          </p:cNvPr>
          <p:cNvGrpSpPr/>
          <p:nvPr/>
        </p:nvGrpSpPr>
        <p:grpSpPr>
          <a:xfrm>
            <a:off x="2839453" y="2451613"/>
            <a:ext cx="3282214" cy="1417743"/>
            <a:chOff x="2839453" y="2451613"/>
            <a:chExt cx="3282214" cy="1417743"/>
          </a:xfrm>
        </p:grpSpPr>
        <p:sp>
          <p:nvSpPr>
            <p:cNvPr id="16" name="Freeform 15">
              <a:extLst>
                <a:ext uri="{FF2B5EF4-FFF2-40B4-BE49-F238E27FC236}">
                  <a16:creationId xmlns:a16="http://schemas.microsoft.com/office/drawing/2014/main" id="{FE66FB1A-DB3C-0A6B-4E56-5A6B512E45BF}"/>
                </a:ext>
              </a:extLst>
            </p:cNvPr>
            <p:cNvSpPr/>
            <p:nvPr/>
          </p:nvSpPr>
          <p:spPr>
            <a:xfrm>
              <a:off x="2839453" y="2451613"/>
              <a:ext cx="3282214" cy="1417743"/>
            </a:xfrm>
            <a:custGeom>
              <a:avLst/>
              <a:gdLst>
                <a:gd name="csX0" fmla="*/ 2338939 w 3282214"/>
                <a:gd name="csY0" fmla="*/ 0 h 1010653"/>
                <a:gd name="csX1" fmla="*/ 3282214 w 3282214"/>
                <a:gd name="csY1" fmla="*/ 19251 h 1010653"/>
                <a:gd name="csX2" fmla="*/ 1905802 w 3282214"/>
                <a:gd name="csY2" fmla="*/ 1001028 h 1010653"/>
                <a:gd name="csX3" fmla="*/ 0 w 3282214"/>
                <a:gd name="csY3" fmla="*/ 1010653 h 1010653"/>
                <a:gd name="csX4" fmla="*/ 2338939 w 3282214"/>
                <a:gd name="csY4" fmla="*/ 0 h 1010653"/>
              </a:gdLst>
              <a:ahLst/>
              <a:cxnLst>
                <a:cxn ang="0">
                  <a:pos x="csX0" y="csY0"/>
                </a:cxn>
                <a:cxn ang="0">
                  <a:pos x="csX1" y="csY1"/>
                </a:cxn>
                <a:cxn ang="0">
                  <a:pos x="csX2" y="csY2"/>
                </a:cxn>
                <a:cxn ang="0">
                  <a:pos x="csX3" y="csY3"/>
                </a:cxn>
                <a:cxn ang="0">
                  <a:pos x="csX4" y="csY4"/>
                </a:cxn>
              </a:cxnLst>
              <a:rect l="l" t="t" r="r" b="b"/>
              <a:pathLst>
                <a:path w="3282214" h="1010653">
                  <a:moveTo>
                    <a:pt x="2338939" y="0"/>
                  </a:moveTo>
                  <a:lnTo>
                    <a:pt x="3282214" y="19251"/>
                  </a:lnTo>
                  <a:lnTo>
                    <a:pt x="1905802" y="1001028"/>
                  </a:lnTo>
                  <a:lnTo>
                    <a:pt x="0" y="1010653"/>
                  </a:lnTo>
                  <a:lnTo>
                    <a:pt x="2338939"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74A4F26-542D-962E-F872-753847FF1510}"/>
                </a:ext>
              </a:extLst>
            </p:cNvPr>
            <p:cNvSpPr txBox="1"/>
            <p:nvPr/>
          </p:nvSpPr>
          <p:spPr>
            <a:xfrm>
              <a:off x="2903304" y="3356489"/>
              <a:ext cx="2105063"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“I. Nova stella”</a:t>
              </a:r>
            </a:p>
          </p:txBody>
        </p:sp>
      </p:grpSp>
      <p:sp>
        <p:nvSpPr>
          <p:cNvPr id="17" name="Freeform 16">
            <a:extLst>
              <a:ext uri="{FF2B5EF4-FFF2-40B4-BE49-F238E27FC236}">
                <a16:creationId xmlns:a16="http://schemas.microsoft.com/office/drawing/2014/main" id="{CAA82A8C-D3F9-26A0-E6AA-393AFB838C2E}"/>
              </a:ext>
            </a:extLst>
          </p:cNvPr>
          <p:cNvSpPr/>
          <p:nvPr/>
        </p:nvSpPr>
        <p:spPr>
          <a:xfrm>
            <a:off x="6391175" y="250257"/>
            <a:ext cx="2011680" cy="1886551"/>
          </a:xfrm>
          <a:custGeom>
            <a:avLst/>
            <a:gdLst>
              <a:gd name="csX0" fmla="*/ 0 w 2011680"/>
              <a:gd name="csY0" fmla="*/ 19250 h 1886551"/>
              <a:gd name="csX1" fmla="*/ 2011680 w 2011680"/>
              <a:gd name="csY1" fmla="*/ 0 h 1886551"/>
              <a:gd name="csX2" fmla="*/ 808522 w 2011680"/>
              <a:gd name="csY2" fmla="*/ 1838425 h 1886551"/>
              <a:gd name="csX3" fmla="*/ 259882 w 2011680"/>
              <a:gd name="csY3" fmla="*/ 1886551 h 1886551"/>
              <a:gd name="csX4" fmla="*/ 0 w 2011680"/>
              <a:gd name="csY4" fmla="*/ 19250 h 1886551"/>
            </a:gdLst>
            <a:ahLst/>
            <a:cxnLst>
              <a:cxn ang="0">
                <a:pos x="csX0" y="csY0"/>
              </a:cxn>
              <a:cxn ang="0">
                <a:pos x="csX1" y="csY1"/>
              </a:cxn>
              <a:cxn ang="0">
                <a:pos x="csX2" y="csY2"/>
              </a:cxn>
              <a:cxn ang="0">
                <a:pos x="csX3" y="csY3"/>
              </a:cxn>
              <a:cxn ang="0">
                <a:pos x="csX4" y="csY4"/>
              </a:cxn>
            </a:cxnLst>
            <a:rect l="l" t="t" r="r" b="b"/>
            <a:pathLst>
              <a:path w="2011680" h="1886551">
                <a:moveTo>
                  <a:pt x="0" y="19250"/>
                </a:moveTo>
                <a:lnTo>
                  <a:pt x="2011680" y="0"/>
                </a:lnTo>
                <a:lnTo>
                  <a:pt x="808522" y="1838425"/>
                </a:lnTo>
                <a:lnTo>
                  <a:pt x="259882" y="1886551"/>
                </a:lnTo>
                <a:lnTo>
                  <a:pt x="0" y="1925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43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A43-1AA3-EF82-0213-FC87C93B1C77}"/>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D4CE2B35-1DA0-9375-FFF7-1AC00709B4B0}"/>
              </a:ext>
            </a:extLst>
          </p:cNvPr>
          <p:cNvSpPr>
            <a:spLocks noGrp="1"/>
          </p:cNvSpPr>
          <p:nvPr>
            <p:ph type="sldNum" sz="quarter" idx="12"/>
          </p:nvPr>
        </p:nvSpPr>
        <p:spPr/>
        <p:txBody>
          <a:bodyPr/>
          <a:lstStyle/>
          <a:p>
            <a:fld id="{D1F9907E-6957-FD44-8CEE-A073B4D9F8DA}" type="slidenum">
              <a:rPr lang="en-US" smtClean="0"/>
              <a:t>2</a:t>
            </a:fld>
            <a:endParaRPr lang="en-US"/>
          </a:p>
        </p:txBody>
      </p:sp>
      <p:pic>
        <p:nvPicPr>
          <p:cNvPr id="6" name="Picture 5">
            <a:extLst>
              <a:ext uri="{FF2B5EF4-FFF2-40B4-BE49-F238E27FC236}">
                <a16:creationId xmlns:a16="http://schemas.microsoft.com/office/drawing/2014/main" id="{7208E16F-5D30-F7AF-D2B8-9286EF9A3A4A}"/>
              </a:ext>
            </a:extLst>
          </p:cNvPr>
          <p:cNvPicPr>
            <a:picLocks noChangeAspect="1"/>
          </p:cNvPicPr>
          <p:nvPr/>
        </p:nvPicPr>
        <p:blipFill>
          <a:blip r:embed="rId2"/>
          <a:stretch>
            <a:fillRect/>
          </a:stretch>
        </p:blipFill>
        <p:spPr>
          <a:xfrm>
            <a:off x="2233043" y="402115"/>
            <a:ext cx="4677913" cy="6053769"/>
          </a:xfrm>
          <a:prstGeom prst="rect">
            <a:avLst/>
          </a:prstGeom>
          <a:solidFill>
            <a:schemeClr val="bg1"/>
          </a:solidFill>
          <a:ln>
            <a:solidFill>
              <a:schemeClr val="accent1">
                <a:shade val="15000"/>
              </a:schemeClr>
            </a:solidFill>
          </a:ln>
          <a:effectLst>
            <a:outerShdw blurRad="50800" dist="38100" dir="2700000" algn="tl" rotWithShape="0">
              <a:prstClr val="black">
                <a:alpha val="40000"/>
              </a:prstClr>
            </a:outerShdw>
          </a:effectLst>
        </p:spPr>
      </p:pic>
      <p:sp>
        <p:nvSpPr>
          <p:cNvPr id="7" name="Freeform 6">
            <a:extLst>
              <a:ext uri="{FF2B5EF4-FFF2-40B4-BE49-F238E27FC236}">
                <a16:creationId xmlns:a16="http://schemas.microsoft.com/office/drawing/2014/main" id="{3C1C2633-9174-AF0E-141A-D5DDFB46010D}"/>
              </a:ext>
            </a:extLst>
          </p:cNvPr>
          <p:cNvSpPr/>
          <p:nvPr/>
        </p:nvSpPr>
        <p:spPr>
          <a:xfrm>
            <a:off x="2329314" y="481264"/>
            <a:ext cx="4629752" cy="6035040"/>
          </a:xfrm>
          <a:custGeom>
            <a:avLst/>
            <a:gdLst>
              <a:gd name="csX0" fmla="*/ 0 w 4629752"/>
              <a:gd name="csY0" fmla="*/ 6035040 h 6035040"/>
              <a:gd name="csX1" fmla="*/ 4629752 w 4629752"/>
              <a:gd name="csY1" fmla="*/ 6035040 h 6035040"/>
              <a:gd name="csX2" fmla="*/ 4629752 w 4629752"/>
              <a:gd name="csY2" fmla="*/ 0 h 6035040"/>
              <a:gd name="csX3" fmla="*/ 4629752 w 4629752"/>
              <a:gd name="csY3" fmla="*/ 0 h 6035040"/>
            </a:gdLst>
            <a:ahLst/>
            <a:cxnLst>
              <a:cxn ang="0">
                <a:pos x="csX0" y="csY0"/>
              </a:cxn>
              <a:cxn ang="0">
                <a:pos x="csX1" y="csY1"/>
              </a:cxn>
              <a:cxn ang="0">
                <a:pos x="csX2" y="csY2"/>
              </a:cxn>
              <a:cxn ang="0">
                <a:pos x="csX3" y="csY3"/>
              </a:cxn>
            </a:cxnLst>
            <a:rect l="l" t="t" r="r" b="b"/>
            <a:pathLst>
              <a:path w="4629752" h="6035040">
                <a:moveTo>
                  <a:pt x="0" y="6035040"/>
                </a:moveTo>
                <a:lnTo>
                  <a:pt x="4629752" y="6035040"/>
                </a:lnTo>
                <a:lnTo>
                  <a:pt x="4629752" y="0"/>
                </a:lnTo>
                <a:lnTo>
                  <a:pt x="4629752" y="0"/>
                </a:ln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E5F3F93F-890E-2F06-3A04-3A2649F606F7}"/>
              </a:ext>
            </a:extLst>
          </p:cNvPr>
          <p:cNvSpPr/>
          <p:nvPr/>
        </p:nvSpPr>
        <p:spPr>
          <a:xfrm>
            <a:off x="2367815" y="519765"/>
            <a:ext cx="4629752" cy="6035040"/>
          </a:xfrm>
          <a:custGeom>
            <a:avLst/>
            <a:gdLst>
              <a:gd name="csX0" fmla="*/ 0 w 4629752"/>
              <a:gd name="csY0" fmla="*/ 6035040 h 6035040"/>
              <a:gd name="csX1" fmla="*/ 4629752 w 4629752"/>
              <a:gd name="csY1" fmla="*/ 6035040 h 6035040"/>
              <a:gd name="csX2" fmla="*/ 4629752 w 4629752"/>
              <a:gd name="csY2" fmla="*/ 0 h 6035040"/>
              <a:gd name="csX3" fmla="*/ 4629752 w 4629752"/>
              <a:gd name="csY3" fmla="*/ 0 h 6035040"/>
            </a:gdLst>
            <a:ahLst/>
            <a:cxnLst>
              <a:cxn ang="0">
                <a:pos x="csX0" y="csY0"/>
              </a:cxn>
              <a:cxn ang="0">
                <a:pos x="csX1" y="csY1"/>
              </a:cxn>
              <a:cxn ang="0">
                <a:pos x="csX2" y="csY2"/>
              </a:cxn>
              <a:cxn ang="0">
                <a:pos x="csX3" y="csY3"/>
              </a:cxn>
            </a:cxnLst>
            <a:rect l="l" t="t" r="r" b="b"/>
            <a:pathLst>
              <a:path w="4629752" h="6035040">
                <a:moveTo>
                  <a:pt x="0" y="6035040"/>
                </a:moveTo>
                <a:lnTo>
                  <a:pt x="4629752" y="6035040"/>
                </a:lnTo>
                <a:lnTo>
                  <a:pt x="4629752" y="0"/>
                </a:lnTo>
                <a:lnTo>
                  <a:pt x="4629752" y="0"/>
                </a:ln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54A22495-C4B0-498F-B636-B3C58E7183ED}"/>
              </a:ext>
            </a:extLst>
          </p:cNvPr>
          <p:cNvSpPr/>
          <p:nvPr/>
        </p:nvSpPr>
        <p:spPr>
          <a:xfrm>
            <a:off x="2415941" y="558266"/>
            <a:ext cx="4629752" cy="6035040"/>
          </a:xfrm>
          <a:custGeom>
            <a:avLst/>
            <a:gdLst>
              <a:gd name="csX0" fmla="*/ 0 w 4629752"/>
              <a:gd name="csY0" fmla="*/ 6035040 h 6035040"/>
              <a:gd name="csX1" fmla="*/ 4629752 w 4629752"/>
              <a:gd name="csY1" fmla="*/ 6035040 h 6035040"/>
              <a:gd name="csX2" fmla="*/ 4629752 w 4629752"/>
              <a:gd name="csY2" fmla="*/ 0 h 6035040"/>
              <a:gd name="csX3" fmla="*/ 4629752 w 4629752"/>
              <a:gd name="csY3" fmla="*/ 0 h 6035040"/>
            </a:gdLst>
            <a:ahLst/>
            <a:cxnLst>
              <a:cxn ang="0">
                <a:pos x="csX0" y="csY0"/>
              </a:cxn>
              <a:cxn ang="0">
                <a:pos x="csX1" y="csY1"/>
              </a:cxn>
              <a:cxn ang="0">
                <a:pos x="csX2" y="csY2"/>
              </a:cxn>
              <a:cxn ang="0">
                <a:pos x="csX3" y="csY3"/>
              </a:cxn>
            </a:cxnLst>
            <a:rect l="l" t="t" r="r" b="b"/>
            <a:pathLst>
              <a:path w="4629752" h="6035040">
                <a:moveTo>
                  <a:pt x="0" y="6035040"/>
                </a:moveTo>
                <a:lnTo>
                  <a:pt x="4629752" y="6035040"/>
                </a:lnTo>
                <a:lnTo>
                  <a:pt x="4629752" y="0"/>
                </a:lnTo>
                <a:lnTo>
                  <a:pt x="4629752" y="0"/>
                </a:ln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680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49199EA4-9DA5-E110-9DEB-D3F5EFE282DD}"/>
              </a:ext>
            </a:extLst>
          </p:cNvPr>
          <p:cNvSpPr/>
          <p:nvPr/>
        </p:nvSpPr>
        <p:spPr>
          <a:xfrm>
            <a:off x="500514" y="163629"/>
            <a:ext cx="8470231" cy="606392"/>
          </a:xfrm>
          <a:custGeom>
            <a:avLst/>
            <a:gdLst>
              <a:gd name="csX0" fmla="*/ 86627 w 8470231"/>
              <a:gd name="csY0" fmla="*/ 0 h 606392"/>
              <a:gd name="csX1" fmla="*/ 8402854 w 8470231"/>
              <a:gd name="csY1" fmla="*/ 125129 h 606392"/>
              <a:gd name="csX2" fmla="*/ 8470231 w 8470231"/>
              <a:gd name="csY2" fmla="*/ 510139 h 606392"/>
              <a:gd name="csX3" fmla="*/ 0 w 8470231"/>
              <a:gd name="csY3" fmla="*/ 606392 h 606392"/>
              <a:gd name="csX4" fmla="*/ 86627 w 8470231"/>
              <a:gd name="csY4" fmla="*/ 0 h 606392"/>
            </a:gdLst>
            <a:ahLst/>
            <a:cxnLst>
              <a:cxn ang="0">
                <a:pos x="csX0" y="csY0"/>
              </a:cxn>
              <a:cxn ang="0">
                <a:pos x="csX1" y="csY1"/>
              </a:cxn>
              <a:cxn ang="0">
                <a:pos x="csX2" y="csY2"/>
              </a:cxn>
              <a:cxn ang="0">
                <a:pos x="csX3" y="csY3"/>
              </a:cxn>
              <a:cxn ang="0">
                <a:pos x="csX4" y="csY4"/>
              </a:cxn>
            </a:cxnLst>
            <a:rect l="l" t="t" r="r" b="b"/>
            <a:pathLst>
              <a:path w="8470231" h="606392">
                <a:moveTo>
                  <a:pt x="86627" y="0"/>
                </a:moveTo>
                <a:lnTo>
                  <a:pt x="8402854" y="125129"/>
                </a:lnTo>
                <a:lnTo>
                  <a:pt x="8470231" y="510139"/>
                </a:lnTo>
                <a:lnTo>
                  <a:pt x="0" y="606392"/>
                </a:lnTo>
                <a:lnTo>
                  <a:pt x="86627"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B7DA0-EF49-49F2-C653-F90CD37FF069}"/>
              </a:ext>
            </a:extLst>
          </p:cNvPr>
          <p:cNvSpPr>
            <a:spLocks noGrp="1"/>
          </p:cNvSpPr>
          <p:nvPr>
            <p:ph type="title"/>
          </p:nvPr>
        </p:nvSpPr>
        <p:spPr>
          <a:xfrm>
            <a:off x="411782" y="118896"/>
            <a:ext cx="8390222" cy="741779"/>
          </a:xfrm>
        </p:spPr>
        <p:txBody>
          <a:bodyPr>
            <a:normAutofit/>
          </a:bodyPr>
          <a:lstStyle/>
          <a:p>
            <a:r>
              <a:rPr lang="en-US" sz="3600" dirty="0"/>
              <a:t>… replaced by fully instrumental detections</a:t>
            </a:r>
          </a:p>
        </p:txBody>
      </p:sp>
      <p:sp>
        <p:nvSpPr>
          <p:cNvPr id="4" name="Slide Number Placeholder 3">
            <a:extLst>
              <a:ext uri="{FF2B5EF4-FFF2-40B4-BE49-F238E27FC236}">
                <a16:creationId xmlns:a16="http://schemas.microsoft.com/office/drawing/2014/main" id="{06E473F6-B1DD-C857-F1B8-DF42C42EAA14}"/>
              </a:ext>
            </a:extLst>
          </p:cNvPr>
          <p:cNvSpPr>
            <a:spLocks noGrp="1"/>
          </p:cNvSpPr>
          <p:nvPr>
            <p:ph type="sldNum" sz="quarter" idx="12"/>
          </p:nvPr>
        </p:nvSpPr>
        <p:spPr/>
        <p:txBody>
          <a:bodyPr/>
          <a:lstStyle/>
          <a:p>
            <a:fld id="{D1F9907E-6957-FD44-8CEE-A073B4D9F8DA}" type="slidenum">
              <a:rPr lang="en-US" smtClean="0"/>
              <a:t>20</a:t>
            </a:fld>
            <a:endParaRPr lang="en-US"/>
          </a:p>
        </p:txBody>
      </p:sp>
      <p:pic>
        <p:nvPicPr>
          <p:cNvPr id="6" name="Graphic 5">
            <a:extLst>
              <a:ext uri="{FF2B5EF4-FFF2-40B4-BE49-F238E27FC236}">
                <a16:creationId xmlns:a16="http://schemas.microsoft.com/office/drawing/2014/main" id="{A7EF872E-2B11-98E6-ACCC-42607870760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9284" y="4532537"/>
            <a:ext cx="6949440" cy="2257927"/>
          </a:xfrm>
          <a:prstGeom prst="rect">
            <a:avLst/>
          </a:prstGeom>
        </p:spPr>
      </p:pic>
      <p:sp>
        <p:nvSpPr>
          <p:cNvPr id="9" name="TextBox 8">
            <a:extLst>
              <a:ext uri="{FF2B5EF4-FFF2-40B4-BE49-F238E27FC236}">
                <a16:creationId xmlns:a16="http://schemas.microsoft.com/office/drawing/2014/main" id="{EA7D9FA5-474C-7421-BAB3-B6E1B55C7393}"/>
              </a:ext>
            </a:extLst>
          </p:cNvPr>
          <p:cNvSpPr txBox="1"/>
          <p:nvPr/>
        </p:nvSpPr>
        <p:spPr>
          <a:xfrm>
            <a:off x="411782" y="761597"/>
            <a:ext cx="2820202" cy="1569660"/>
          </a:xfrm>
          <a:prstGeom prst="rect">
            <a:avLst/>
          </a:prstGeom>
          <a:noFill/>
        </p:spPr>
        <p:txBody>
          <a:bodyPr wrap="square" rtlCol="0">
            <a:spAutoFit/>
          </a:bodyPr>
          <a:lstStyle/>
          <a:p>
            <a:pPr algn="l"/>
            <a:r>
              <a:rPr lang="en-US" sz="2400" b="1"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aser</a:t>
            </a:r>
          </a:p>
          <a:p>
            <a:pPr algn="l"/>
            <a:r>
              <a:rPr lang="en-US" sz="2400" b="1"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nterferometer</a:t>
            </a:r>
          </a:p>
          <a:p>
            <a:pPr algn="l"/>
            <a:r>
              <a:rPr lang="en-US" sz="2400" b="1"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ravitational Wave </a:t>
            </a:r>
            <a:r>
              <a:rPr lang="en-US" sz="2400" b="1"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bservatory</a:t>
            </a:r>
          </a:p>
        </p:txBody>
      </p:sp>
      <p:pic>
        <p:nvPicPr>
          <p:cNvPr id="11" name="Picture 10" descr="A collage of buildings and roads&#10;&#10;AI-generated content may be incorrect.">
            <a:extLst>
              <a:ext uri="{FF2B5EF4-FFF2-40B4-BE49-F238E27FC236}">
                <a16:creationId xmlns:a16="http://schemas.microsoft.com/office/drawing/2014/main" id="{27CC5A4B-719B-F746-AB95-878E4F6D79EA}"/>
              </a:ext>
            </a:extLst>
          </p:cNvPr>
          <p:cNvPicPr>
            <a:picLocks noChangeAspect="1"/>
          </p:cNvPicPr>
          <p:nvPr/>
        </p:nvPicPr>
        <p:blipFill>
          <a:blip r:embed="rId3"/>
          <a:stretch>
            <a:fillRect/>
          </a:stretch>
        </p:blipFill>
        <p:spPr>
          <a:xfrm>
            <a:off x="4317175" y="1106905"/>
            <a:ext cx="4095305" cy="2015253"/>
          </a:xfrm>
          <a:prstGeom prst="rect">
            <a:avLst/>
          </a:prstGeom>
        </p:spPr>
      </p:pic>
      <p:sp>
        <p:nvSpPr>
          <p:cNvPr id="15" name="TextBox 14">
            <a:extLst>
              <a:ext uri="{FF2B5EF4-FFF2-40B4-BE49-F238E27FC236}">
                <a16:creationId xmlns:a16="http://schemas.microsoft.com/office/drawing/2014/main" id="{3013F81C-F653-6C18-0CCF-4F4A9931E783}"/>
              </a:ext>
            </a:extLst>
          </p:cNvPr>
          <p:cNvSpPr txBox="1"/>
          <p:nvPr/>
        </p:nvSpPr>
        <p:spPr>
          <a:xfrm>
            <a:off x="428928" y="2421278"/>
            <a:ext cx="3380572" cy="769441"/>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Binary black hole merger </a:t>
            </a:r>
            <a:r>
              <a:rPr lang="en-US" sz="2000" dirty="0">
                <a:latin typeface="Times New Roman" panose="02020603050405020304" pitchFamily="18" charset="0"/>
                <a:cs typeface="Times New Roman" panose="02020603050405020304" pitchFamily="18" charset="0"/>
              </a:rPr>
              <a:t>detected in 2015 “GW150914”</a:t>
            </a:r>
            <a:endParaRPr lang="en-US" sz="2400"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DAF3C197-ADA5-DB5B-7936-0E72AC524164}"/>
              </a:ext>
            </a:extLst>
          </p:cNvPr>
          <p:cNvGrpSpPr/>
          <p:nvPr/>
        </p:nvGrpSpPr>
        <p:grpSpPr>
          <a:xfrm>
            <a:off x="1937915" y="3492759"/>
            <a:ext cx="5848324" cy="2604525"/>
            <a:chOff x="1937915" y="3492759"/>
            <a:chExt cx="5848324" cy="2604525"/>
          </a:xfrm>
        </p:grpSpPr>
        <p:sp>
          <p:nvSpPr>
            <p:cNvPr id="17" name="Freeform 16">
              <a:extLst>
                <a:ext uri="{FF2B5EF4-FFF2-40B4-BE49-F238E27FC236}">
                  <a16:creationId xmlns:a16="http://schemas.microsoft.com/office/drawing/2014/main" id="{A299FFB1-28E4-8E34-29AE-0719E338EB30}"/>
                </a:ext>
              </a:extLst>
            </p:cNvPr>
            <p:cNvSpPr/>
            <p:nvPr/>
          </p:nvSpPr>
          <p:spPr>
            <a:xfrm>
              <a:off x="1937915" y="3585090"/>
              <a:ext cx="5582652" cy="2512194"/>
            </a:xfrm>
            <a:custGeom>
              <a:avLst/>
              <a:gdLst>
                <a:gd name="csX0" fmla="*/ 0 w 5582652"/>
                <a:gd name="csY0" fmla="*/ 0 h 2512194"/>
                <a:gd name="csX1" fmla="*/ 5582652 w 5582652"/>
                <a:gd name="csY1" fmla="*/ 28876 h 2512194"/>
                <a:gd name="csX2" fmla="*/ 4745254 w 5582652"/>
                <a:gd name="csY2" fmla="*/ 2415941 h 2512194"/>
                <a:gd name="csX3" fmla="*/ 4177364 w 5582652"/>
                <a:gd name="csY3" fmla="*/ 2444817 h 2512194"/>
                <a:gd name="csX4" fmla="*/ 2656572 w 5582652"/>
                <a:gd name="csY4" fmla="*/ 731520 h 2512194"/>
                <a:gd name="csX5" fmla="*/ 2079057 w 5582652"/>
                <a:gd name="csY5" fmla="*/ 721895 h 2512194"/>
                <a:gd name="csX6" fmla="*/ 1617044 w 5582652"/>
                <a:gd name="csY6" fmla="*/ 2512194 h 2512194"/>
                <a:gd name="csX7" fmla="*/ 904774 w 5582652"/>
                <a:gd name="csY7" fmla="*/ 2454442 h 2512194"/>
                <a:gd name="csX8" fmla="*/ 0 w 5582652"/>
                <a:gd name="csY8" fmla="*/ 0 h 25121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82652" h="2512194">
                  <a:moveTo>
                    <a:pt x="0" y="0"/>
                  </a:moveTo>
                  <a:lnTo>
                    <a:pt x="5582652" y="28876"/>
                  </a:lnTo>
                  <a:lnTo>
                    <a:pt x="4745254" y="2415941"/>
                  </a:lnTo>
                  <a:lnTo>
                    <a:pt x="4177364" y="2444817"/>
                  </a:lnTo>
                  <a:lnTo>
                    <a:pt x="2656572" y="731520"/>
                  </a:lnTo>
                  <a:lnTo>
                    <a:pt x="2079057" y="721895"/>
                  </a:lnTo>
                  <a:lnTo>
                    <a:pt x="1617044" y="2512194"/>
                  </a:lnTo>
                  <a:lnTo>
                    <a:pt x="904774" y="2454442"/>
                  </a:lnTo>
                  <a:lnTo>
                    <a:pt x="0"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F3556FE-D220-1085-B734-38C7D672838D}"/>
                </a:ext>
              </a:extLst>
            </p:cNvPr>
            <p:cNvSpPr txBox="1"/>
            <p:nvPr/>
          </p:nvSpPr>
          <p:spPr>
            <a:xfrm>
              <a:off x="2035595" y="3610377"/>
              <a:ext cx="1694047" cy="646331"/>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Observation consists in</a:t>
              </a:r>
            </a:p>
          </p:txBody>
        </p:sp>
        <p:sp>
          <p:nvSpPr>
            <p:cNvPr id="13" name="TextBox 12">
              <a:extLst>
                <a:ext uri="{FF2B5EF4-FFF2-40B4-BE49-F238E27FC236}">
                  <a16:creationId xmlns:a16="http://schemas.microsoft.com/office/drawing/2014/main" id="{46DED449-714C-0AD9-DFE3-8F75EDA39A58}"/>
                </a:ext>
              </a:extLst>
            </p:cNvPr>
            <p:cNvSpPr txBox="1"/>
            <p:nvPr/>
          </p:nvSpPr>
          <p:spPr>
            <a:xfrm>
              <a:off x="3424492" y="3492759"/>
              <a:ext cx="2868328"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agreement in two strain curves </a:t>
              </a:r>
            </a:p>
          </p:txBody>
        </p:sp>
        <p:sp>
          <p:nvSpPr>
            <p:cNvPr id="14" name="TextBox 13">
              <a:extLst>
                <a:ext uri="{FF2B5EF4-FFF2-40B4-BE49-F238E27FC236}">
                  <a16:creationId xmlns:a16="http://schemas.microsoft.com/office/drawing/2014/main" id="{CCF008EB-0651-E0C2-5A57-2B9A7FC4D450}"/>
                </a:ext>
              </a:extLst>
            </p:cNvPr>
            <p:cNvSpPr txBox="1"/>
            <p:nvPr/>
          </p:nvSpPr>
          <p:spPr>
            <a:xfrm>
              <a:off x="5728839" y="3585090"/>
              <a:ext cx="2057400" cy="646331"/>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detected algorithmically</a:t>
              </a:r>
            </a:p>
          </p:txBody>
        </p:sp>
      </p:grpSp>
    </p:spTree>
    <p:extLst>
      <p:ext uri="{BB962C8B-B14F-4D97-AF65-F5344CB8AC3E}">
        <p14:creationId xmlns:p14="http://schemas.microsoft.com/office/powerpoint/2010/main" val="29171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33127-56C1-A4B0-03F3-43CEF204EF9D}"/>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11CB49FF-6762-07C9-AFF8-B24D0BE318CA}"/>
              </a:ext>
            </a:extLst>
          </p:cNvPr>
          <p:cNvSpPr/>
          <p:nvPr/>
        </p:nvSpPr>
        <p:spPr>
          <a:xfrm>
            <a:off x="252707" y="205757"/>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CF5C0-965E-F7C8-846A-44D6EA200C7C}"/>
              </a:ext>
            </a:extLst>
          </p:cNvPr>
          <p:cNvSpPr>
            <a:spLocks noGrp="1"/>
          </p:cNvSpPr>
          <p:nvPr>
            <p:ph type="title"/>
          </p:nvPr>
        </p:nvSpPr>
        <p:spPr>
          <a:xfrm>
            <a:off x="1941689" y="1636461"/>
            <a:ext cx="7495822" cy="1998561"/>
          </a:xfrm>
        </p:spPr>
        <p:txBody>
          <a:bodyPr>
            <a:noAutofit/>
          </a:bodyPr>
          <a:lstStyle/>
          <a:p>
            <a:r>
              <a:rPr lang="en-US" sz="3600" dirty="0">
                <a:solidFill>
                  <a:schemeClr val="bg1">
                    <a:lumMod val="50000"/>
                  </a:schemeClr>
                </a:solidFill>
              </a:rPr>
              <a:t>1. Experience is propositional</a:t>
            </a:r>
            <a:br>
              <a:rPr lang="en-US" sz="3600" dirty="0"/>
            </a:br>
            <a:r>
              <a:rPr lang="en-US" sz="3600" dirty="0">
                <a:solidFill>
                  <a:schemeClr val="bg1">
                    <a:lumMod val="50000"/>
                  </a:schemeClr>
                </a:solidFill>
              </a:rPr>
              <a:t>2. Experience becomes instrumental</a:t>
            </a:r>
            <a:br>
              <a:rPr lang="en-US" sz="3600" dirty="0">
                <a:solidFill>
                  <a:schemeClr val="bg1">
                    <a:lumMod val="50000"/>
                  </a:schemeClr>
                </a:solidFill>
              </a:rPr>
            </a:br>
            <a:r>
              <a:rPr lang="en-US" dirty="0"/>
              <a:t>3. Experience is a process</a:t>
            </a:r>
            <a:endParaRPr lang="en-US" sz="3600" dirty="0"/>
          </a:p>
        </p:txBody>
      </p:sp>
      <p:sp>
        <p:nvSpPr>
          <p:cNvPr id="5" name="Slide Number Placeholder 4">
            <a:extLst>
              <a:ext uri="{FF2B5EF4-FFF2-40B4-BE49-F238E27FC236}">
                <a16:creationId xmlns:a16="http://schemas.microsoft.com/office/drawing/2014/main" id="{9DD42045-22B8-05D0-1FAF-B16B371768D7}"/>
              </a:ext>
            </a:extLst>
          </p:cNvPr>
          <p:cNvSpPr>
            <a:spLocks noGrp="1"/>
          </p:cNvSpPr>
          <p:nvPr>
            <p:ph type="sldNum" sz="quarter" idx="12"/>
          </p:nvPr>
        </p:nvSpPr>
        <p:spPr/>
        <p:txBody>
          <a:bodyPr/>
          <a:lstStyle/>
          <a:p>
            <a:fld id="{D1F9907E-6957-FD44-8CEE-A073B4D9F8DA}" type="slidenum">
              <a:rPr lang="en-US" smtClean="0"/>
              <a:t>21</a:t>
            </a:fld>
            <a:endParaRPr lang="en-US"/>
          </a:p>
        </p:txBody>
      </p:sp>
    </p:spTree>
    <p:extLst>
      <p:ext uri="{BB962C8B-B14F-4D97-AF65-F5344CB8AC3E}">
        <p14:creationId xmlns:p14="http://schemas.microsoft.com/office/powerpoint/2010/main" val="3489531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7D5AF69B-BDBB-B7BD-5059-9D33344701AC}"/>
              </a:ext>
            </a:extLst>
          </p:cNvPr>
          <p:cNvSpPr/>
          <p:nvPr/>
        </p:nvSpPr>
        <p:spPr>
          <a:xfrm>
            <a:off x="275011" y="284214"/>
            <a:ext cx="8306602" cy="1135781"/>
          </a:xfrm>
          <a:custGeom>
            <a:avLst/>
            <a:gdLst>
              <a:gd name="csX0" fmla="*/ 163629 w 8306602"/>
              <a:gd name="csY0" fmla="*/ 0 h 1135781"/>
              <a:gd name="csX1" fmla="*/ 8210349 w 8306602"/>
              <a:gd name="csY1" fmla="*/ 202131 h 1135781"/>
              <a:gd name="csX2" fmla="*/ 8306602 w 8306602"/>
              <a:gd name="csY2" fmla="*/ 1058779 h 1135781"/>
              <a:gd name="csX3" fmla="*/ 0 w 8306602"/>
              <a:gd name="csY3" fmla="*/ 1135781 h 1135781"/>
              <a:gd name="csX4" fmla="*/ 163629 w 8306602"/>
              <a:gd name="csY4" fmla="*/ 0 h 1135781"/>
            </a:gdLst>
            <a:ahLst/>
            <a:cxnLst>
              <a:cxn ang="0">
                <a:pos x="csX0" y="csY0"/>
              </a:cxn>
              <a:cxn ang="0">
                <a:pos x="csX1" y="csY1"/>
              </a:cxn>
              <a:cxn ang="0">
                <a:pos x="csX2" y="csY2"/>
              </a:cxn>
              <a:cxn ang="0">
                <a:pos x="csX3" y="csY3"/>
              </a:cxn>
              <a:cxn ang="0">
                <a:pos x="csX4" y="csY4"/>
              </a:cxn>
            </a:cxnLst>
            <a:rect l="l" t="t" r="r" b="b"/>
            <a:pathLst>
              <a:path w="8306602" h="1135781">
                <a:moveTo>
                  <a:pt x="163629" y="0"/>
                </a:moveTo>
                <a:lnTo>
                  <a:pt x="8210349" y="202131"/>
                </a:lnTo>
                <a:lnTo>
                  <a:pt x="8306602" y="1058779"/>
                </a:lnTo>
                <a:lnTo>
                  <a:pt x="0" y="1135781"/>
                </a:lnTo>
                <a:lnTo>
                  <a:pt x="163629"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85A256-F8F2-F64B-F695-DB2C44682A21}"/>
              </a:ext>
            </a:extLst>
          </p:cNvPr>
          <p:cNvSpPr>
            <a:spLocks noGrp="1"/>
          </p:cNvSpPr>
          <p:nvPr>
            <p:ph type="title"/>
          </p:nvPr>
        </p:nvSpPr>
        <p:spPr>
          <a:xfrm>
            <a:off x="184385" y="94432"/>
            <a:ext cx="8757484" cy="1325563"/>
          </a:xfrm>
        </p:spPr>
        <p:txBody>
          <a:bodyPr>
            <a:normAutofit fontScale="90000"/>
          </a:bodyPr>
          <a:lstStyle/>
          <a:p>
            <a:r>
              <a:rPr lang="en-US" dirty="0"/>
              <a:t>Experience is </a:t>
            </a:r>
            <a:r>
              <a:rPr lang="en-US" sz="4000" dirty="0"/>
              <a:t>a continuous physical process </a:t>
            </a:r>
            <a:r>
              <a:rPr lang="en-US" sz="3600" dirty="0"/>
              <a:t>that connects the system of interest </a:t>
            </a:r>
            <a:r>
              <a:rPr lang="en-US" sz="3100" dirty="0"/>
              <a:t>with the observer</a:t>
            </a:r>
            <a:endParaRPr lang="en-US" dirty="0"/>
          </a:p>
        </p:txBody>
      </p:sp>
      <p:sp>
        <p:nvSpPr>
          <p:cNvPr id="4" name="Slide Number Placeholder 3">
            <a:extLst>
              <a:ext uri="{FF2B5EF4-FFF2-40B4-BE49-F238E27FC236}">
                <a16:creationId xmlns:a16="http://schemas.microsoft.com/office/drawing/2014/main" id="{49D5CC97-C327-98E8-C2B9-C643AC434E15}"/>
              </a:ext>
            </a:extLst>
          </p:cNvPr>
          <p:cNvSpPr>
            <a:spLocks noGrp="1"/>
          </p:cNvSpPr>
          <p:nvPr>
            <p:ph type="sldNum" sz="quarter" idx="12"/>
          </p:nvPr>
        </p:nvSpPr>
        <p:spPr/>
        <p:txBody>
          <a:bodyPr/>
          <a:lstStyle/>
          <a:p>
            <a:fld id="{D1F9907E-6957-FD44-8CEE-A073B4D9F8DA}" type="slidenum">
              <a:rPr lang="en-US" smtClean="0"/>
              <a:t>22</a:t>
            </a:fld>
            <a:endParaRPr lang="en-US"/>
          </a:p>
        </p:txBody>
      </p:sp>
      <p:grpSp>
        <p:nvGrpSpPr>
          <p:cNvPr id="17" name="Group 16">
            <a:extLst>
              <a:ext uri="{FF2B5EF4-FFF2-40B4-BE49-F238E27FC236}">
                <a16:creationId xmlns:a16="http://schemas.microsoft.com/office/drawing/2014/main" id="{8D14A6BC-D9B1-D248-8566-9C7996091EBF}"/>
              </a:ext>
            </a:extLst>
          </p:cNvPr>
          <p:cNvGrpSpPr/>
          <p:nvPr/>
        </p:nvGrpSpPr>
        <p:grpSpPr>
          <a:xfrm>
            <a:off x="184385" y="2758661"/>
            <a:ext cx="8699995" cy="2040589"/>
            <a:chOff x="184385" y="2219377"/>
            <a:chExt cx="8699995" cy="2040589"/>
          </a:xfrm>
        </p:grpSpPr>
        <p:pic>
          <p:nvPicPr>
            <p:cNvPr id="14" name="Picture 13" descr="A full moon with a white background&#10;&#10;AI-generated content may be incorrect.">
              <a:extLst>
                <a:ext uri="{FF2B5EF4-FFF2-40B4-BE49-F238E27FC236}">
                  <a16:creationId xmlns:a16="http://schemas.microsoft.com/office/drawing/2014/main" id="{453CA1F3-BB77-C628-9214-5BD1FCD14E10}"/>
                </a:ext>
              </a:extLst>
            </p:cNvPr>
            <p:cNvPicPr>
              <a:picLocks noChangeAspect="1"/>
            </p:cNvPicPr>
            <p:nvPr/>
          </p:nvPicPr>
          <p:blipFill>
            <a:blip r:embed="rId2"/>
            <a:stretch>
              <a:fillRect/>
            </a:stretch>
          </p:blipFill>
          <p:spPr>
            <a:xfrm>
              <a:off x="184385" y="2219377"/>
              <a:ext cx="1435808" cy="1435808"/>
            </a:xfrm>
            <a:prstGeom prst="rect">
              <a:avLst/>
            </a:prstGeom>
          </p:spPr>
        </p:pic>
        <p:sp>
          <p:nvSpPr>
            <p:cNvPr id="5" name="TextBox 4">
              <a:extLst>
                <a:ext uri="{FF2B5EF4-FFF2-40B4-BE49-F238E27FC236}">
                  <a16:creationId xmlns:a16="http://schemas.microsoft.com/office/drawing/2014/main" id="{21D12F59-98DC-D5D4-B054-EBA93A6B00AD}"/>
                </a:ext>
              </a:extLst>
            </p:cNvPr>
            <p:cNvSpPr txBox="1"/>
            <p:nvPr/>
          </p:nvSpPr>
          <p:spPr>
            <a:xfrm>
              <a:off x="246267" y="3552080"/>
              <a:ext cx="1694047"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System of interest</a:t>
              </a:r>
            </a:p>
          </p:txBody>
        </p:sp>
        <p:sp>
          <p:nvSpPr>
            <p:cNvPr id="6" name="TextBox 5">
              <a:extLst>
                <a:ext uri="{FF2B5EF4-FFF2-40B4-BE49-F238E27FC236}">
                  <a16:creationId xmlns:a16="http://schemas.microsoft.com/office/drawing/2014/main" id="{F063514F-0E08-C11C-EC15-80E270F419DC}"/>
                </a:ext>
              </a:extLst>
            </p:cNvPr>
            <p:cNvSpPr txBox="1"/>
            <p:nvPr/>
          </p:nvSpPr>
          <p:spPr>
            <a:xfrm>
              <a:off x="7314433" y="3505913"/>
              <a:ext cx="1491916" cy="400110"/>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Observer </a:t>
              </a:r>
            </a:p>
          </p:txBody>
        </p:sp>
        <p:pic>
          <p:nvPicPr>
            <p:cNvPr id="10" name="Graphic 9">
              <a:extLst>
                <a:ext uri="{FF2B5EF4-FFF2-40B4-BE49-F238E27FC236}">
                  <a16:creationId xmlns:a16="http://schemas.microsoft.com/office/drawing/2014/main" id="{794A8754-BE56-AD16-20DD-564A7236B6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20194" y="2521783"/>
              <a:ext cx="5608212" cy="830997"/>
            </a:xfrm>
            <a:prstGeom prst="rect">
              <a:avLst/>
            </a:prstGeom>
          </p:spPr>
        </p:pic>
        <p:pic>
          <p:nvPicPr>
            <p:cNvPr id="16" name="Picture 15" descr="Close up of an eye&#10;&#10;AI-generated content may be incorrect.">
              <a:extLst>
                <a:ext uri="{FF2B5EF4-FFF2-40B4-BE49-F238E27FC236}">
                  <a16:creationId xmlns:a16="http://schemas.microsoft.com/office/drawing/2014/main" id="{7914A1EC-9EE4-8EA3-0AFE-6D38820AF113}"/>
                </a:ext>
              </a:extLst>
            </p:cNvPr>
            <p:cNvPicPr>
              <a:picLocks noChangeAspect="1"/>
            </p:cNvPicPr>
            <p:nvPr/>
          </p:nvPicPr>
          <p:blipFill>
            <a:blip r:embed="rId4"/>
            <a:stretch>
              <a:fillRect/>
            </a:stretch>
          </p:blipFill>
          <p:spPr>
            <a:xfrm flipH="1">
              <a:off x="7236403" y="2387364"/>
              <a:ext cx="1647977" cy="1144137"/>
            </a:xfrm>
            <a:prstGeom prst="rect">
              <a:avLst/>
            </a:prstGeom>
            <a:effectLst>
              <a:softEdge rad="121542"/>
            </a:effectLst>
          </p:spPr>
        </p:pic>
      </p:grpSp>
      <p:grpSp>
        <p:nvGrpSpPr>
          <p:cNvPr id="27" name="Group 26">
            <a:extLst>
              <a:ext uri="{FF2B5EF4-FFF2-40B4-BE49-F238E27FC236}">
                <a16:creationId xmlns:a16="http://schemas.microsoft.com/office/drawing/2014/main" id="{AC68D895-00DC-CD6A-EBD9-EE5DE6A5676B}"/>
              </a:ext>
            </a:extLst>
          </p:cNvPr>
          <p:cNvGrpSpPr/>
          <p:nvPr/>
        </p:nvGrpSpPr>
        <p:grpSpPr>
          <a:xfrm>
            <a:off x="2433399" y="1994144"/>
            <a:ext cx="3776345" cy="708311"/>
            <a:chOff x="2338939" y="1839499"/>
            <a:chExt cx="3776345" cy="708311"/>
          </a:xfrm>
        </p:grpSpPr>
        <p:sp>
          <p:nvSpPr>
            <p:cNvPr id="18" name="Right Arrow 17">
              <a:extLst>
                <a:ext uri="{FF2B5EF4-FFF2-40B4-BE49-F238E27FC236}">
                  <a16:creationId xmlns:a16="http://schemas.microsoft.com/office/drawing/2014/main" id="{2D54DE13-095F-2E97-FAD2-E5F88E306C80}"/>
                </a:ext>
              </a:extLst>
            </p:cNvPr>
            <p:cNvSpPr/>
            <p:nvPr/>
          </p:nvSpPr>
          <p:spPr>
            <a:xfrm>
              <a:off x="4572000" y="1855174"/>
              <a:ext cx="1543284" cy="692636"/>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39753A7-51F3-217B-3DF0-F80C6150CFEE}"/>
                </a:ext>
              </a:extLst>
            </p:cNvPr>
            <p:cNvSpPr txBox="1"/>
            <p:nvPr/>
          </p:nvSpPr>
          <p:spPr>
            <a:xfrm>
              <a:off x="2338939" y="1839499"/>
              <a:ext cx="2233061" cy="707886"/>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direction of physical process</a:t>
              </a:r>
            </a:p>
          </p:txBody>
        </p:sp>
      </p:grpSp>
      <p:grpSp>
        <p:nvGrpSpPr>
          <p:cNvPr id="40" name="Group 39">
            <a:extLst>
              <a:ext uri="{FF2B5EF4-FFF2-40B4-BE49-F238E27FC236}">
                <a16:creationId xmlns:a16="http://schemas.microsoft.com/office/drawing/2014/main" id="{8440EF14-5173-D90D-60B2-A7CFABBD2090}"/>
              </a:ext>
            </a:extLst>
          </p:cNvPr>
          <p:cNvGrpSpPr/>
          <p:nvPr/>
        </p:nvGrpSpPr>
        <p:grpSpPr>
          <a:xfrm>
            <a:off x="1434296" y="2853158"/>
            <a:ext cx="5686902" cy="2530811"/>
            <a:chOff x="1463040" y="2503202"/>
            <a:chExt cx="5686902" cy="2530811"/>
          </a:xfrm>
        </p:grpSpPr>
        <p:grpSp>
          <p:nvGrpSpPr>
            <p:cNvPr id="33" name="Group 32">
              <a:extLst>
                <a:ext uri="{FF2B5EF4-FFF2-40B4-BE49-F238E27FC236}">
                  <a16:creationId xmlns:a16="http://schemas.microsoft.com/office/drawing/2014/main" id="{C8E4ED6E-8AF3-B723-2CA4-8C567309E890}"/>
                </a:ext>
              </a:extLst>
            </p:cNvPr>
            <p:cNvGrpSpPr/>
            <p:nvPr/>
          </p:nvGrpSpPr>
          <p:grpSpPr>
            <a:xfrm>
              <a:off x="1463040" y="2503202"/>
              <a:ext cx="5686902" cy="2530811"/>
              <a:chOff x="1463040" y="2503202"/>
              <a:chExt cx="5686902" cy="2530811"/>
            </a:xfrm>
          </p:grpSpPr>
          <p:sp>
            <p:nvSpPr>
              <p:cNvPr id="32" name="Freeform 31">
                <a:extLst>
                  <a:ext uri="{FF2B5EF4-FFF2-40B4-BE49-F238E27FC236}">
                    <a16:creationId xmlns:a16="http://schemas.microsoft.com/office/drawing/2014/main" id="{3A273448-7B49-7A15-8858-DE030256F73B}"/>
                  </a:ext>
                </a:extLst>
              </p:cNvPr>
              <p:cNvSpPr/>
              <p:nvPr/>
            </p:nvSpPr>
            <p:spPr>
              <a:xfrm>
                <a:off x="1463040" y="4350619"/>
                <a:ext cx="1655545" cy="683394"/>
              </a:xfrm>
              <a:custGeom>
                <a:avLst/>
                <a:gdLst>
                  <a:gd name="csX0" fmla="*/ 154004 w 1655545"/>
                  <a:gd name="csY0" fmla="*/ 0 h 683394"/>
                  <a:gd name="csX1" fmla="*/ 211756 w 1655545"/>
                  <a:gd name="csY1" fmla="*/ 9625 h 683394"/>
                  <a:gd name="csX2" fmla="*/ 1655545 w 1655545"/>
                  <a:gd name="csY2" fmla="*/ 67377 h 683394"/>
                  <a:gd name="csX3" fmla="*/ 1588168 w 1655545"/>
                  <a:gd name="csY3" fmla="*/ 683394 h 683394"/>
                  <a:gd name="csX4" fmla="*/ 0 w 1655545"/>
                  <a:gd name="csY4" fmla="*/ 644893 h 683394"/>
                  <a:gd name="csX5" fmla="*/ 154004 w 1655545"/>
                  <a:gd name="csY5" fmla="*/ 0 h 683394"/>
                </a:gdLst>
                <a:ahLst/>
                <a:cxnLst>
                  <a:cxn ang="0">
                    <a:pos x="csX0" y="csY0"/>
                  </a:cxn>
                  <a:cxn ang="0">
                    <a:pos x="csX1" y="csY1"/>
                  </a:cxn>
                  <a:cxn ang="0">
                    <a:pos x="csX2" y="csY2"/>
                  </a:cxn>
                  <a:cxn ang="0">
                    <a:pos x="csX3" y="csY3"/>
                  </a:cxn>
                  <a:cxn ang="0">
                    <a:pos x="csX4" y="csY4"/>
                  </a:cxn>
                  <a:cxn ang="0">
                    <a:pos x="csX5" y="csY5"/>
                  </a:cxn>
                </a:cxnLst>
                <a:rect l="l" t="t" r="r" b="b"/>
                <a:pathLst>
                  <a:path w="1655545" h="683394">
                    <a:moveTo>
                      <a:pt x="154004" y="0"/>
                    </a:moveTo>
                    <a:lnTo>
                      <a:pt x="211756" y="9625"/>
                    </a:lnTo>
                    <a:lnTo>
                      <a:pt x="1655545" y="67377"/>
                    </a:lnTo>
                    <a:lnTo>
                      <a:pt x="1588168" y="683394"/>
                    </a:lnTo>
                    <a:lnTo>
                      <a:pt x="0" y="644893"/>
                    </a:lnTo>
                    <a:lnTo>
                      <a:pt x="154004" y="0"/>
                    </a:lnTo>
                    <a:close/>
                  </a:path>
                </a:pathLst>
              </a:custGeom>
              <a:solidFill>
                <a:srgbClr val="FFD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47EAAB-D97C-05F9-42FE-29DD3F303EE3}"/>
                  </a:ext>
                </a:extLst>
              </p:cNvPr>
              <p:cNvSpPr/>
              <p:nvPr/>
            </p:nvSpPr>
            <p:spPr>
              <a:xfrm>
                <a:off x="1977055" y="250320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68254BD-D0C4-FA75-928B-F24B5799D2F4}"/>
                  </a:ext>
                </a:extLst>
              </p:cNvPr>
              <p:cNvSpPr/>
              <p:nvPr/>
            </p:nvSpPr>
            <p:spPr>
              <a:xfrm>
                <a:off x="3536347" y="250320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EFCE1A-5BC1-AD3B-D6B9-1803ADE61B20}"/>
                  </a:ext>
                </a:extLst>
              </p:cNvPr>
              <p:cNvSpPr/>
              <p:nvPr/>
            </p:nvSpPr>
            <p:spPr>
              <a:xfrm>
                <a:off x="5095640" y="250320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C8803A0-6650-4E5C-0918-DF99C089E52B}"/>
                  </a:ext>
                </a:extLst>
              </p:cNvPr>
              <p:cNvSpPr/>
              <p:nvPr/>
            </p:nvSpPr>
            <p:spPr>
              <a:xfrm>
                <a:off x="6780061" y="250320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74B18DD-BA34-1764-1EE8-269B2ABB2C8F}"/>
                </a:ext>
              </a:extLst>
            </p:cNvPr>
            <p:cNvSpPr txBox="1"/>
            <p:nvPr/>
          </p:nvSpPr>
          <p:spPr>
            <a:xfrm>
              <a:off x="1465065" y="4305893"/>
              <a:ext cx="1939663"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stages described in propositions</a:t>
              </a:r>
            </a:p>
          </p:txBody>
        </p:sp>
      </p:grpSp>
      <p:grpSp>
        <p:nvGrpSpPr>
          <p:cNvPr id="34" name="Group 33">
            <a:extLst>
              <a:ext uri="{FF2B5EF4-FFF2-40B4-BE49-F238E27FC236}">
                <a16:creationId xmlns:a16="http://schemas.microsoft.com/office/drawing/2014/main" id="{FF0DC214-BE7D-19E2-F0AF-72A13A449754}"/>
              </a:ext>
            </a:extLst>
          </p:cNvPr>
          <p:cNvGrpSpPr/>
          <p:nvPr/>
        </p:nvGrpSpPr>
        <p:grpSpPr>
          <a:xfrm>
            <a:off x="2488784" y="3993571"/>
            <a:ext cx="4447473" cy="1294145"/>
            <a:chOff x="2517528" y="3643615"/>
            <a:chExt cx="4447473" cy="1294145"/>
          </a:xfrm>
        </p:grpSpPr>
        <p:sp>
          <p:nvSpPr>
            <p:cNvPr id="31" name="Freeform 30">
              <a:extLst>
                <a:ext uri="{FF2B5EF4-FFF2-40B4-BE49-F238E27FC236}">
                  <a16:creationId xmlns:a16="http://schemas.microsoft.com/office/drawing/2014/main" id="{46089759-EE1F-5386-77AC-97D6FF461E48}"/>
                </a:ext>
              </a:extLst>
            </p:cNvPr>
            <p:cNvSpPr/>
            <p:nvPr/>
          </p:nvSpPr>
          <p:spPr>
            <a:xfrm>
              <a:off x="5159141" y="4244741"/>
              <a:ext cx="1742173" cy="693019"/>
            </a:xfrm>
            <a:custGeom>
              <a:avLst/>
              <a:gdLst>
                <a:gd name="csX0" fmla="*/ 48126 w 1742173"/>
                <a:gd name="csY0" fmla="*/ 0 h 693019"/>
                <a:gd name="csX1" fmla="*/ 1742173 w 1742173"/>
                <a:gd name="csY1" fmla="*/ 9625 h 693019"/>
                <a:gd name="csX2" fmla="*/ 1636295 w 1742173"/>
                <a:gd name="csY2" fmla="*/ 693019 h 693019"/>
                <a:gd name="csX3" fmla="*/ 0 w 1742173"/>
                <a:gd name="csY3" fmla="*/ 664143 h 693019"/>
                <a:gd name="csX4" fmla="*/ 48126 w 1742173"/>
                <a:gd name="csY4" fmla="*/ 0 h 693019"/>
              </a:gdLst>
              <a:ahLst/>
              <a:cxnLst>
                <a:cxn ang="0">
                  <a:pos x="csX0" y="csY0"/>
                </a:cxn>
                <a:cxn ang="0">
                  <a:pos x="csX1" y="csY1"/>
                </a:cxn>
                <a:cxn ang="0">
                  <a:pos x="csX2" y="csY2"/>
                </a:cxn>
                <a:cxn ang="0">
                  <a:pos x="csX3" y="csY3"/>
                </a:cxn>
                <a:cxn ang="0">
                  <a:pos x="csX4" y="csY4"/>
                </a:cxn>
              </a:cxnLst>
              <a:rect l="l" t="t" r="r" b="b"/>
              <a:pathLst>
                <a:path w="1742173" h="693019">
                  <a:moveTo>
                    <a:pt x="48126" y="0"/>
                  </a:moveTo>
                  <a:lnTo>
                    <a:pt x="1742173" y="9625"/>
                  </a:lnTo>
                  <a:lnTo>
                    <a:pt x="1636295" y="693019"/>
                  </a:lnTo>
                  <a:lnTo>
                    <a:pt x="0" y="664143"/>
                  </a:lnTo>
                  <a:lnTo>
                    <a:pt x="48126"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53105B8-9F14-E209-FF01-9927DA013CCB}"/>
                </a:ext>
              </a:extLst>
            </p:cNvPr>
            <p:cNvSpPr txBox="1"/>
            <p:nvPr/>
          </p:nvSpPr>
          <p:spPr>
            <a:xfrm>
              <a:off x="4731940" y="4180187"/>
              <a:ext cx="2233061" cy="707886"/>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direction of inductive support</a:t>
              </a:r>
            </a:p>
          </p:txBody>
        </p:sp>
        <p:sp>
          <p:nvSpPr>
            <p:cNvPr id="28" name="Left Arrow 27">
              <a:extLst>
                <a:ext uri="{FF2B5EF4-FFF2-40B4-BE49-F238E27FC236}">
                  <a16:creationId xmlns:a16="http://schemas.microsoft.com/office/drawing/2014/main" id="{38DEB83E-0561-B2A4-1595-D665E876043F}"/>
                </a:ext>
              </a:extLst>
            </p:cNvPr>
            <p:cNvSpPr/>
            <p:nvPr/>
          </p:nvSpPr>
          <p:spPr>
            <a:xfrm>
              <a:off x="5751616" y="3643615"/>
              <a:ext cx="706334" cy="461380"/>
            </a:xfrm>
            <a:prstGeom prst="leftArrow">
              <a:avLst/>
            </a:pr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 Arrow 28">
              <a:extLst>
                <a:ext uri="{FF2B5EF4-FFF2-40B4-BE49-F238E27FC236}">
                  <a16:creationId xmlns:a16="http://schemas.microsoft.com/office/drawing/2014/main" id="{D6D56709-FD21-96CD-5047-EFAABE84136D}"/>
                </a:ext>
              </a:extLst>
            </p:cNvPr>
            <p:cNvSpPr/>
            <p:nvPr/>
          </p:nvSpPr>
          <p:spPr>
            <a:xfrm>
              <a:off x="4124947" y="3643615"/>
              <a:ext cx="706334" cy="461380"/>
            </a:xfrm>
            <a:prstGeom prst="leftArrow">
              <a:avLst/>
            </a:pr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29">
              <a:extLst>
                <a:ext uri="{FF2B5EF4-FFF2-40B4-BE49-F238E27FC236}">
                  <a16:creationId xmlns:a16="http://schemas.microsoft.com/office/drawing/2014/main" id="{A9714712-CD12-C6F4-E259-E4CAB0C936B9}"/>
                </a:ext>
              </a:extLst>
            </p:cNvPr>
            <p:cNvSpPr/>
            <p:nvPr/>
          </p:nvSpPr>
          <p:spPr>
            <a:xfrm>
              <a:off x="2517528" y="3643615"/>
              <a:ext cx="706334" cy="461380"/>
            </a:xfrm>
            <a:prstGeom prst="leftArrow">
              <a:avLst/>
            </a:pr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3908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14D83D0D-9415-C7E2-4414-D877F62D0177}"/>
              </a:ext>
            </a:extLst>
          </p:cNvPr>
          <p:cNvSpPr/>
          <p:nvPr/>
        </p:nvSpPr>
        <p:spPr>
          <a:xfrm>
            <a:off x="587141" y="250257"/>
            <a:ext cx="7382577" cy="644892"/>
          </a:xfrm>
          <a:custGeom>
            <a:avLst/>
            <a:gdLst>
              <a:gd name="csX0" fmla="*/ 0 w 7382577"/>
              <a:gd name="csY0" fmla="*/ 0 h 644892"/>
              <a:gd name="csX1" fmla="*/ 7363326 w 7382577"/>
              <a:gd name="csY1" fmla="*/ 182880 h 644892"/>
              <a:gd name="csX2" fmla="*/ 7382577 w 7382577"/>
              <a:gd name="csY2" fmla="*/ 462012 h 644892"/>
              <a:gd name="csX3" fmla="*/ 0 w 7382577"/>
              <a:gd name="csY3" fmla="*/ 644892 h 644892"/>
              <a:gd name="csX4" fmla="*/ 0 w 7382577"/>
              <a:gd name="csY4" fmla="*/ 0 h 644892"/>
            </a:gdLst>
            <a:ahLst/>
            <a:cxnLst>
              <a:cxn ang="0">
                <a:pos x="csX0" y="csY0"/>
              </a:cxn>
              <a:cxn ang="0">
                <a:pos x="csX1" y="csY1"/>
              </a:cxn>
              <a:cxn ang="0">
                <a:pos x="csX2" y="csY2"/>
              </a:cxn>
              <a:cxn ang="0">
                <a:pos x="csX3" y="csY3"/>
              </a:cxn>
              <a:cxn ang="0">
                <a:pos x="csX4" y="csY4"/>
              </a:cxn>
            </a:cxnLst>
            <a:rect l="l" t="t" r="r" b="b"/>
            <a:pathLst>
              <a:path w="7382577" h="644892">
                <a:moveTo>
                  <a:pt x="0" y="0"/>
                </a:moveTo>
                <a:lnTo>
                  <a:pt x="7363326" y="182880"/>
                </a:lnTo>
                <a:lnTo>
                  <a:pt x="7382577" y="462012"/>
                </a:lnTo>
                <a:lnTo>
                  <a:pt x="0" y="644892"/>
                </a:lnTo>
                <a:lnTo>
                  <a:pt x="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63D9C1-669F-3794-C15F-D82EE2D2EEE9}"/>
              </a:ext>
            </a:extLst>
          </p:cNvPr>
          <p:cNvSpPr>
            <a:spLocks noGrp="1"/>
          </p:cNvSpPr>
          <p:nvPr>
            <p:ph type="title"/>
          </p:nvPr>
        </p:nvSpPr>
        <p:spPr>
          <a:xfrm>
            <a:off x="450984" y="365126"/>
            <a:ext cx="8064366" cy="520503"/>
          </a:xfrm>
        </p:spPr>
        <p:txBody>
          <a:bodyPr>
            <a:normAutofit fontScale="90000"/>
          </a:bodyPr>
          <a:lstStyle/>
          <a:p>
            <a:r>
              <a:rPr lang="en-US" dirty="0"/>
              <a:t> Examples of processes</a:t>
            </a:r>
          </a:p>
        </p:txBody>
      </p:sp>
      <p:sp>
        <p:nvSpPr>
          <p:cNvPr id="4" name="Slide Number Placeholder 3">
            <a:extLst>
              <a:ext uri="{FF2B5EF4-FFF2-40B4-BE49-F238E27FC236}">
                <a16:creationId xmlns:a16="http://schemas.microsoft.com/office/drawing/2014/main" id="{E1ECDB1B-285F-330B-EB2C-A6F2935A9176}"/>
              </a:ext>
            </a:extLst>
          </p:cNvPr>
          <p:cNvSpPr>
            <a:spLocks noGrp="1"/>
          </p:cNvSpPr>
          <p:nvPr>
            <p:ph type="sldNum" sz="quarter" idx="12"/>
          </p:nvPr>
        </p:nvSpPr>
        <p:spPr/>
        <p:txBody>
          <a:bodyPr/>
          <a:lstStyle/>
          <a:p>
            <a:fld id="{D1F9907E-6957-FD44-8CEE-A073B4D9F8DA}" type="slidenum">
              <a:rPr lang="en-US" smtClean="0"/>
              <a:t>23</a:t>
            </a:fld>
            <a:endParaRPr lang="en-US"/>
          </a:p>
        </p:txBody>
      </p:sp>
      <p:grpSp>
        <p:nvGrpSpPr>
          <p:cNvPr id="35" name="Group 34">
            <a:extLst>
              <a:ext uri="{FF2B5EF4-FFF2-40B4-BE49-F238E27FC236}">
                <a16:creationId xmlns:a16="http://schemas.microsoft.com/office/drawing/2014/main" id="{9A0AED9D-398D-6470-52B1-3C486804FA6E}"/>
              </a:ext>
            </a:extLst>
          </p:cNvPr>
          <p:cNvGrpSpPr/>
          <p:nvPr/>
        </p:nvGrpSpPr>
        <p:grpSpPr>
          <a:xfrm>
            <a:off x="428062" y="958102"/>
            <a:ext cx="7913884" cy="1808680"/>
            <a:chOff x="428062" y="958102"/>
            <a:chExt cx="7913884" cy="1808680"/>
          </a:xfrm>
        </p:grpSpPr>
        <p:sp>
          <p:nvSpPr>
            <p:cNvPr id="8" name="TextBox 7">
              <a:extLst>
                <a:ext uri="{FF2B5EF4-FFF2-40B4-BE49-F238E27FC236}">
                  <a16:creationId xmlns:a16="http://schemas.microsoft.com/office/drawing/2014/main" id="{18938441-CC4F-84D8-2914-EE614DE4D4DC}"/>
                </a:ext>
              </a:extLst>
            </p:cNvPr>
            <p:cNvSpPr txBox="1"/>
            <p:nvPr/>
          </p:nvSpPr>
          <p:spPr>
            <a:xfrm>
              <a:off x="428062" y="2397450"/>
              <a:ext cx="2653290"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Galileo observes the moon</a:t>
              </a:r>
            </a:p>
          </p:txBody>
        </p:sp>
        <p:pic>
          <p:nvPicPr>
            <p:cNvPr id="12" name="Picture 11" descr="A drawing of the moon&#10;&#10;AI-generated content may be incorrect.">
              <a:extLst>
                <a:ext uri="{FF2B5EF4-FFF2-40B4-BE49-F238E27FC236}">
                  <a16:creationId xmlns:a16="http://schemas.microsoft.com/office/drawing/2014/main" id="{0EA0BAF9-F9D8-37EB-DBCD-918974C26DC7}"/>
                </a:ext>
              </a:extLst>
            </p:cNvPr>
            <p:cNvPicPr>
              <a:picLocks noChangeAspect="1"/>
            </p:cNvPicPr>
            <p:nvPr/>
          </p:nvPicPr>
          <p:blipFill>
            <a:blip r:embed="rId2"/>
            <a:stretch>
              <a:fillRect/>
            </a:stretch>
          </p:blipFill>
          <p:spPr>
            <a:xfrm>
              <a:off x="439592" y="1188433"/>
              <a:ext cx="1289368" cy="1286231"/>
            </a:xfrm>
            <a:prstGeom prst="rect">
              <a:avLst/>
            </a:prstGeom>
          </p:spPr>
        </p:pic>
        <p:pic>
          <p:nvPicPr>
            <p:cNvPr id="14" name="Picture 13" descr="A person looking through a telescope&#10;&#10;AI-generated content may be incorrect.">
              <a:extLst>
                <a:ext uri="{FF2B5EF4-FFF2-40B4-BE49-F238E27FC236}">
                  <a16:creationId xmlns:a16="http://schemas.microsoft.com/office/drawing/2014/main" id="{F707A82A-7AA6-D27D-77D5-0CE796DAD89D}"/>
                </a:ext>
              </a:extLst>
            </p:cNvPr>
            <p:cNvPicPr>
              <a:picLocks noChangeAspect="1"/>
            </p:cNvPicPr>
            <p:nvPr/>
          </p:nvPicPr>
          <p:blipFill>
            <a:blip r:embed="rId3"/>
            <a:stretch>
              <a:fillRect/>
            </a:stretch>
          </p:blipFill>
          <p:spPr>
            <a:xfrm>
              <a:off x="7008365" y="1226170"/>
              <a:ext cx="1333581" cy="1073646"/>
            </a:xfrm>
            <a:prstGeom prst="rect">
              <a:avLst/>
            </a:prstGeom>
          </p:spPr>
        </p:pic>
        <p:pic>
          <p:nvPicPr>
            <p:cNvPr id="15" name="Graphic 14">
              <a:extLst>
                <a:ext uri="{FF2B5EF4-FFF2-40B4-BE49-F238E27FC236}">
                  <a16:creationId xmlns:a16="http://schemas.microsoft.com/office/drawing/2014/main" id="{0F805288-158E-735D-7447-75DAC836A50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01668" y="1382628"/>
              <a:ext cx="5133989" cy="760729"/>
            </a:xfrm>
            <a:prstGeom prst="rect">
              <a:avLst/>
            </a:prstGeom>
          </p:spPr>
        </p:pic>
        <p:sp>
          <p:nvSpPr>
            <p:cNvPr id="18" name="TextBox 17">
              <a:extLst>
                <a:ext uri="{FF2B5EF4-FFF2-40B4-BE49-F238E27FC236}">
                  <a16:creationId xmlns:a16="http://schemas.microsoft.com/office/drawing/2014/main" id="{92B14B96-3DCF-CFFD-2101-298339684E6F}"/>
                </a:ext>
              </a:extLst>
            </p:cNvPr>
            <p:cNvSpPr txBox="1"/>
            <p:nvPr/>
          </p:nvSpPr>
          <p:spPr>
            <a:xfrm>
              <a:off x="2992242" y="958102"/>
              <a:ext cx="2334101"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light propagation</a:t>
              </a:r>
            </a:p>
          </p:txBody>
        </p:sp>
      </p:grpSp>
      <p:grpSp>
        <p:nvGrpSpPr>
          <p:cNvPr id="36" name="Group 35">
            <a:extLst>
              <a:ext uri="{FF2B5EF4-FFF2-40B4-BE49-F238E27FC236}">
                <a16:creationId xmlns:a16="http://schemas.microsoft.com/office/drawing/2014/main" id="{3D5917A2-D9F0-090B-8BE4-D4E3F7B1765A}"/>
              </a:ext>
            </a:extLst>
          </p:cNvPr>
          <p:cNvGrpSpPr/>
          <p:nvPr/>
        </p:nvGrpSpPr>
        <p:grpSpPr>
          <a:xfrm>
            <a:off x="359602" y="2939944"/>
            <a:ext cx="8125164" cy="2014492"/>
            <a:chOff x="359602" y="2939944"/>
            <a:chExt cx="8125164" cy="2014492"/>
          </a:xfrm>
        </p:grpSpPr>
        <p:sp>
          <p:nvSpPr>
            <p:cNvPr id="6" name="TextBox 5">
              <a:extLst>
                <a:ext uri="{FF2B5EF4-FFF2-40B4-BE49-F238E27FC236}">
                  <a16:creationId xmlns:a16="http://schemas.microsoft.com/office/drawing/2014/main" id="{B2605D97-6A52-3818-D91D-46C264DA374E}"/>
                </a:ext>
              </a:extLst>
            </p:cNvPr>
            <p:cNvSpPr txBox="1"/>
            <p:nvPr/>
          </p:nvSpPr>
          <p:spPr>
            <a:xfrm>
              <a:off x="359602" y="4585104"/>
              <a:ext cx="5131405"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1883 eruption of Krakatoa heard in Western Australia</a:t>
              </a:r>
            </a:p>
          </p:txBody>
        </p:sp>
        <p:pic>
          <p:nvPicPr>
            <p:cNvPr id="20" name="Picture 19" descr="A volcano erupting in the ocean&#10;&#10;AI-generated content may be incorrect.">
              <a:extLst>
                <a:ext uri="{FF2B5EF4-FFF2-40B4-BE49-F238E27FC236}">
                  <a16:creationId xmlns:a16="http://schemas.microsoft.com/office/drawing/2014/main" id="{3D805D0A-961D-71ED-FE07-57A3BB73816F}"/>
                </a:ext>
              </a:extLst>
            </p:cNvPr>
            <p:cNvPicPr>
              <a:picLocks noChangeAspect="1"/>
            </p:cNvPicPr>
            <p:nvPr/>
          </p:nvPicPr>
          <p:blipFill>
            <a:blip r:embed="rId5"/>
            <a:stretch>
              <a:fillRect/>
            </a:stretch>
          </p:blipFill>
          <p:spPr>
            <a:xfrm>
              <a:off x="497354" y="3137789"/>
              <a:ext cx="1156924" cy="1470946"/>
            </a:xfrm>
            <a:prstGeom prst="rect">
              <a:avLst/>
            </a:prstGeom>
          </p:spPr>
        </p:pic>
        <p:pic>
          <p:nvPicPr>
            <p:cNvPr id="22" name="Picture 21" descr="A map of australia with different colored areas&#10;&#10;AI-generated content may be incorrect.">
              <a:extLst>
                <a:ext uri="{FF2B5EF4-FFF2-40B4-BE49-F238E27FC236}">
                  <a16:creationId xmlns:a16="http://schemas.microsoft.com/office/drawing/2014/main" id="{56F15DD3-4F76-CF92-358A-05490BC03FCA}"/>
                </a:ext>
              </a:extLst>
            </p:cNvPr>
            <p:cNvPicPr>
              <a:picLocks noChangeAspect="1"/>
            </p:cNvPicPr>
            <p:nvPr/>
          </p:nvPicPr>
          <p:blipFill>
            <a:blip r:embed="rId6"/>
            <a:stretch>
              <a:fillRect/>
            </a:stretch>
          </p:blipFill>
          <p:spPr>
            <a:xfrm>
              <a:off x="6989125" y="3221682"/>
              <a:ext cx="1495641" cy="1073646"/>
            </a:xfrm>
            <a:prstGeom prst="rect">
              <a:avLst/>
            </a:prstGeom>
          </p:spPr>
        </p:pic>
        <p:pic>
          <p:nvPicPr>
            <p:cNvPr id="23" name="Graphic 22">
              <a:extLst>
                <a:ext uri="{FF2B5EF4-FFF2-40B4-BE49-F238E27FC236}">
                  <a16:creationId xmlns:a16="http://schemas.microsoft.com/office/drawing/2014/main" id="{AB4FFC94-AA8B-CE44-603B-AB01A247C33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54707" y="3374095"/>
              <a:ext cx="5133989" cy="760729"/>
            </a:xfrm>
            <a:prstGeom prst="rect">
              <a:avLst/>
            </a:prstGeom>
          </p:spPr>
        </p:pic>
        <p:sp>
          <p:nvSpPr>
            <p:cNvPr id="26" name="TextBox 25">
              <a:extLst>
                <a:ext uri="{FF2B5EF4-FFF2-40B4-BE49-F238E27FC236}">
                  <a16:creationId xmlns:a16="http://schemas.microsoft.com/office/drawing/2014/main" id="{EDF61C27-BD66-54C3-361F-0062C9CB35D9}"/>
                </a:ext>
              </a:extLst>
            </p:cNvPr>
            <p:cNvSpPr txBox="1"/>
            <p:nvPr/>
          </p:nvSpPr>
          <p:spPr>
            <a:xfrm>
              <a:off x="2983782" y="2939944"/>
              <a:ext cx="2507225"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sound propagation</a:t>
              </a:r>
            </a:p>
          </p:txBody>
        </p:sp>
      </p:grpSp>
      <p:grpSp>
        <p:nvGrpSpPr>
          <p:cNvPr id="38" name="Group 37">
            <a:extLst>
              <a:ext uri="{FF2B5EF4-FFF2-40B4-BE49-F238E27FC236}">
                <a16:creationId xmlns:a16="http://schemas.microsoft.com/office/drawing/2014/main" id="{EA3AA510-7E64-C256-8653-EF04B9286B5E}"/>
              </a:ext>
            </a:extLst>
          </p:cNvPr>
          <p:cNvGrpSpPr/>
          <p:nvPr/>
        </p:nvGrpSpPr>
        <p:grpSpPr>
          <a:xfrm>
            <a:off x="221790" y="5047873"/>
            <a:ext cx="7937232" cy="1659699"/>
            <a:chOff x="221790" y="5047873"/>
            <a:chExt cx="7937232" cy="1659699"/>
          </a:xfrm>
        </p:grpSpPr>
        <p:grpSp>
          <p:nvGrpSpPr>
            <p:cNvPr id="37" name="Group 36">
              <a:extLst>
                <a:ext uri="{FF2B5EF4-FFF2-40B4-BE49-F238E27FC236}">
                  <a16:creationId xmlns:a16="http://schemas.microsoft.com/office/drawing/2014/main" id="{B789E59C-EBCD-6339-51D2-FDF65A78C497}"/>
                </a:ext>
              </a:extLst>
            </p:cNvPr>
            <p:cNvGrpSpPr/>
            <p:nvPr/>
          </p:nvGrpSpPr>
          <p:grpSpPr>
            <a:xfrm>
              <a:off x="221790" y="5371481"/>
              <a:ext cx="7937232" cy="1336091"/>
              <a:chOff x="221790" y="5371481"/>
              <a:chExt cx="7937232" cy="1336091"/>
            </a:xfrm>
          </p:grpSpPr>
          <p:sp>
            <p:nvSpPr>
              <p:cNvPr id="7" name="TextBox 6">
                <a:extLst>
                  <a:ext uri="{FF2B5EF4-FFF2-40B4-BE49-F238E27FC236}">
                    <a16:creationId xmlns:a16="http://schemas.microsoft.com/office/drawing/2014/main" id="{FBDCA74A-EF92-69C2-1D83-C8F1FA02F2BE}"/>
                  </a:ext>
                </a:extLst>
              </p:cNvPr>
              <p:cNvSpPr txBox="1"/>
              <p:nvPr/>
            </p:nvSpPr>
            <p:spPr>
              <a:xfrm>
                <a:off x="497354" y="6338240"/>
                <a:ext cx="4384534"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Chain of custody of sample from crime scene</a:t>
                </a:r>
              </a:p>
            </p:txBody>
          </p:sp>
          <p:pic>
            <p:nvPicPr>
              <p:cNvPr id="28" name="Picture 27" descr="A person looking through a magnifying glass&#10;&#10;AI-generated content may be incorrect.">
                <a:extLst>
                  <a:ext uri="{FF2B5EF4-FFF2-40B4-BE49-F238E27FC236}">
                    <a16:creationId xmlns:a16="http://schemas.microsoft.com/office/drawing/2014/main" id="{4EBF2DCE-5F24-7598-88B8-E6A13C5D5DD6}"/>
                  </a:ext>
                </a:extLst>
              </p:cNvPr>
              <p:cNvPicPr>
                <a:picLocks noChangeAspect="1"/>
              </p:cNvPicPr>
              <p:nvPr/>
            </p:nvPicPr>
            <p:blipFill>
              <a:blip r:embed="rId7"/>
              <a:stretch>
                <a:fillRect/>
              </a:stretch>
            </p:blipFill>
            <p:spPr>
              <a:xfrm>
                <a:off x="6999905" y="5371481"/>
                <a:ext cx="1159117" cy="1112752"/>
              </a:xfrm>
              <a:prstGeom prst="rect">
                <a:avLst/>
              </a:prstGeom>
            </p:spPr>
          </p:pic>
          <p:pic>
            <p:nvPicPr>
              <p:cNvPr id="32" name="Picture 31" descr="A cartoon of a person holding an object&#10;&#10;AI-generated content may be incorrect.">
                <a:extLst>
                  <a:ext uri="{FF2B5EF4-FFF2-40B4-BE49-F238E27FC236}">
                    <a16:creationId xmlns:a16="http://schemas.microsoft.com/office/drawing/2014/main" id="{1AF6EC10-86E0-459B-76EE-4C9168740001}"/>
                  </a:ext>
                </a:extLst>
              </p:cNvPr>
              <p:cNvPicPr>
                <a:picLocks noChangeAspect="1"/>
              </p:cNvPicPr>
              <p:nvPr/>
            </p:nvPicPr>
            <p:blipFill>
              <a:blip r:embed="rId8"/>
              <a:stretch>
                <a:fillRect/>
              </a:stretch>
            </p:blipFill>
            <p:spPr>
              <a:xfrm>
                <a:off x="221790" y="5471712"/>
                <a:ext cx="1421708" cy="818491"/>
              </a:xfrm>
              <a:prstGeom prst="rect">
                <a:avLst/>
              </a:prstGeom>
            </p:spPr>
          </p:pic>
          <p:pic>
            <p:nvPicPr>
              <p:cNvPr id="33" name="Graphic 32">
                <a:extLst>
                  <a:ext uri="{FF2B5EF4-FFF2-40B4-BE49-F238E27FC236}">
                    <a16:creationId xmlns:a16="http://schemas.microsoft.com/office/drawing/2014/main" id="{EC668DF6-D91B-C98D-D45C-D3997C8123B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54707" y="5529474"/>
                <a:ext cx="5133989" cy="760729"/>
              </a:xfrm>
              <a:prstGeom prst="rect">
                <a:avLst/>
              </a:prstGeom>
            </p:spPr>
          </p:pic>
        </p:grpSp>
        <p:sp>
          <p:nvSpPr>
            <p:cNvPr id="34" name="TextBox 33">
              <a:extLst>
                <a:ext uri="{FF2B5EF4-FFF2-40B4-BE49-F238E27FC236}">
                  <a16:creationId xmlns:a16="http://schemas.microsoft.com/office/drawing/2014/main" id="{F31C35B8-20A8-EC40-F9D3-E37EFBEEAA91}"/>
                </a:ext>
              </a:extLst>
            </p:cNvPr>
            <p:cNvSpPr txBox="1"/>
            <p:nvPr/>
          </p:nvSpPr>
          <p:spPr>
            <a:xfrm>
              <a:off x="3094991" y="5047873"/>
              <a:ext cx="2526654"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transport of matter</a:t>
              </a:r>
            </a:p>
          </p:txBody>
        </p:sp>
      </p:grpSp>
    </p:spTree>
    <p:extLst>
      <p:ext uri="{BB962C8B-B14F-4D97-AF65-F5344CB8AC3E}">
        <p14:creationId xmlns:p14="http://schemas.microsoft.com/office/powerpoint/2010/main" val="56225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DCEB76A3-D589-9165-407B-514253686CBA}"/>
              </a:ext>
            </a:extLst>
          </p:cNvPr>
          <p:cNvSpPr/>
          <p:nvPr/>
        </p:nvSpPr>
        <p:spPr>
          <a:xfrm>
            <a:off x="218426" y="112367"/>
            <a:ext cx="8306602" cy="1135781"/>
          </a:xfrm>
          <a:custGeom>
            <a:avLst/>
            <a:gdLst>
              <a:gd name="csX0" fmla="*/ 163629 w 8306602"/>
              <a:gd name="csY0" fmla="*/ 0 h 1135781"/>
              <a:gd name="csX1" fmla="*/ 8210349 w 8306602"/>
              <a:gd name="csY1" fmla="*/ 202131 h 1135781"/>
              <a:gd name="csX2" fmla="*/ 8306602 w 8306602"/>
              <a:gd name="csY2" fmla="*/ 1058779 h 1135781"/>
              <a:gd name="csX3" fmla="*/ 0 w 8306602"/>
              <a:gd name="csY3" fmla="*/ 1135781 h 1135781"/>
              <a:gd name="csX4" fmla="*/ 163629 w 8306602"/>
              <a:gd name="csY4" fmla="*/ 0 h 1135781"/>
            </a:gdLst>
            <a:ahLst/>
            <a:cxnLst>
              <a:cxn ang="0">
                <a:pos x="csX0" y="csY0"/>
              </a:cxn>
              <a:cxn ang="0">
                <a:pos x="csX1" y="csY1"/>
              </a:cxn>
              <a:cxn ang="0">
                <a:pos x="csX2" y="csY2"/>
              </a:cxn>
              <a:cxn ang="0">
                <a:pos x="csX3" y="csY3"/>
              </a:cxn>
              <a:cxn ang="0">
                <a:pos x="csX4" y="csY4"/>
              </a:cxn>
            </a:cxnLst>
            <a:rect l="l" t="t" r="r" b="b"/>
            <a:pathLst>
              <a:path w="8306602" h="1135781">
                <a:moveTo>
                  <a:pt x="163629" y="0"/>
                </a:moveTo>
                <a:lnTo>
                  <a:pt x="8210349" y="202131"/>
                </a:lnTo>
                <a:lnTo>
                  <a:pt x="8306602" y="1058779"/>
                </a:lnTo>
                <a:lnTo>
                  <a:pt x="0" y="1135781"/>
                </a:lnTo>
                <a:lnTo>
                  <a:pt x="163629"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5AB28-37A9-C7D1-308F-FD715E6268EF}"/>
              </a:ext>
            </a:extLst>
          </p:cNvPr>
          <p:cNvSpPr>
            <a:spLocks noGrp="1"/>
          </p:cNvSpPr>
          <p:nvPr>
            <p:ph type="title"/>
          </p:nvPr>
        </p:nvSpPr>
        <p:spPr>
          <a:xfrm>
            <a:off x="509694" y="234298"/>
            <a:ext cx="7886700" cy="830997"/>
          </a:xfrm>
        </p:spPr>
        <p:txBody>
          <a:bodyPr>
            <a:normAutofit fontScale="90000"/>
          </a:bodyPr>
          <a:lstStyle/>
          <a:p>
            <a:r>
              <a:rPr lang="en-US" sz="3200" dirty="0"/>
              <a:t>Observational vs Theoretical?</a:t>
            </a:r>
            <a:br>
              <a:rPr lang="en-US" sz="3200" dirty="0"/>
            </a:br>
            <a:r>
              <a:rPr lang="en-US" sz="3200" i="1" dirty="0"/>
              <a:t>No Principled Division</a:t>
            </a:r>
          </a:p>
        </p:txBody>
      </p:sp>
      <p:sp>
        <p:nvSpPr>
          <p:cNvPr id="4" name="Slide Number Placeholder 3">
            <a:extLst>
              <a:ext uri="{FF2B5EF4-FFF2-40B4-BE49-F238E27FC236}">
                <a16:creationId xmlns:a16="http://schemas.microsoft.com/office/drawing/2014/main" id="{65EEFFE4-DE51-94B6-D197-DBC70290FB85}"/>
              </a:ext>
            </a:extLst>
          </p:cNvPr>
          <p:cNvSpPr>
            <a:spLocks noGrp="1"/>
          </p:cNvSpPr>
          <p:nvPr>
            <p:ph type="sldNum" sz="quarter" idx="12"/>
          </p:nvPr>
        </p:nvSpPr>
        <p:spPr/>
        <p:txBody>
          <a:bodyPr/>
          <a:lstStyle/>
          <a:p>
            <a:fld id="{D1F9907E-6957-FD44-8CEE-A073B4D9F8DA}" type="slidenum">
              <a:rPr lang="en-US" smtClean="0"/>
              <a:t>24</a:t>
            </a:fld>
            <a:endParaRPr lang="en-US"/>
          </a:p>
        </p:txBody>
      </p:sp>
      <p:grpSp>
        <p:nvGrpSpPr>
          <p:cNvPr id="47" name="Group 46">
            <a:extLst>
              <a:ext uri="{FF2B5EF4-FFF2-40B4-BE49-F238E27FC236}">
                <a16:creationId xmlns:a16="http://schemas.microsoft.com/office/drawing/2014/main" id="{F63714AC-9130-590F-9814-1B6190F793DA}"/>
              </a:ext>
            </a:extLst>
          </p:cNvPr>
          <p:cNvGrpSpPr/>
          <p:nvPr/>
        </p:nvGrpSpPr>
        <p:grpSpPr>
          <a:xfrm>
            <a:off x="156544" y="1733003"/>
            <a:ext cx="8699995" cy="2117097"/>
            <a:chOff x="156544" y="1733003"/>
            <a:chExt cx="8699995" cy="2117097"/>
          </a:xfrm>
        </p:grpSpPr>
        <p:pic>
          <p:nvPicPr>
            <p:cNvPr id="12" name="Picture 11" descr="A full moon with a white background&#10;&#10;AI-generated content may be incorrect.">
              <a:extLst>
                <a:ext uri="{FF2B5EF4-FFF2-40B4-BE49-F238E27FC236}">
                  <a16:creationId xmlns:a16="http://schemas.microsoft.com/office/drawing/2014/main" id="{6E9E74BC-9823-D681-78F2-00015AF7B7A4}"/>
                </a:ext>
              </a:extLst>
            </p:cNvPr>
            <p:cNvPicPr>
              <a:picLocks noChangeAspect="1"/>
            </p:cNvPicPr>
            <p:nvPr/>
          </p:nvPicPr>
          <p:blipFill>
            <a:blip r:embed="rId2"/>
            <a:stretch>
              <a:fillRect/>
            </a:stretch>
          </p:blipFill>
          <p:spPr>
            <a:xfrm>
              <a:off x="156544" y="1733003"/>
              <a:ext cx="1435808" cy="1435808"/>
            </a:xfrm>
            <a:prstGeom prst="rect">
              <a:avLst/>
            </a:prstGeom>
          </p:spPr>
        </p:pic>
        <p:sp>
          <p:nvSpPr>
            <p:cNvPr id="13" name="TextBox 12">
              <a:extLst>
                <a:ext uri="{FF2B5EF4-FFF2-40B4-BE49-F238E27FC236}">
                  <a16:creationId xmlns:a16="http://schemas.microsoft.com/office/drawing/2014/main" id="{FB3B2235-5147-00DB-9F2A-F16F629ACB22}"/>
                </a:ext>
              </a:extLst>
            </p:cNvPr>
            <p:cNvSpPr txBox="1"/>
            <p:nvPr/>
          </p:nvSpPr>
          <p:spPr>
            <a:xfrm>
              <a:off x="218426" y="3142214"/>
              <a:ext cx="1694047"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System of interest</a:t>
              </a:r>
            </a:p>
          </p:txBody>
        </p:sp>
        <p:sp>
          <p:nvSpPr>
            <p:cNvPr id="14" name="TextBox 13">
              <a:extLst>
                <a:ext uri="{FF2B5EF4-FFF2-40B4-BE49-F238E27FC236}">
                  <a16:creationId xmlns:a16="http://schemas.microsoft.com/office/drawing/2014/main" id="{116DC85B-F09E-A18B-5096-666631EB725C}"/>
                </a:ext>
              </a:extLst>
            </p:cNvPr>
            <p:cNvSpPr txBox="1"/>
            <p:nvPr/>
          </p:nvSpPr>
          <p:spPr>
            <a:xfrm>
              <a:off x="7286592" y="3019539"/>
              <a:ext cx="1491916" cy="400110"/>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Observer </a:t>
              </a:r>
            </a:p>
          </p:txBody>
        </p:sp>
        <p:pic>
          <p:nvPicPr>
            <p:cNvPr id="15" name="Graphic 14">
              <a:extLst>
                <a:ext uri="{FF2B5EF4-FFF2-40B4-BE49-F238E27FC236}">
                  <a16:creationId xmlns:a16="http://schemas.microsoft.com/office/drawing/2014/main" id="{50B2E8B8-E502-E042-DF71-54311DBD03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92353" y="2035409"/>
              <a:ext cx="5608212" cy="830997"/>
            </a:xfrm>
            <a:prstGeom prst="rect">
              <a:avLst/>
            </a:prstGeom>
          </p:spPr>
        </p:pic>
        <p:pic>
          <p:nvPicPr>
            <p:cNvPr id="16" name="Picture 15" descr="Close up of an eye&#10;&#10;AI-generated content may be incorrect.">
              <a:extLst>
                <a:ext uri="{FF2B5EF4-FFF2-40B4-BE49-F238E27FC236}">
                  <a16:creationId xmlns:a16="http://schemas.microsoft.com/office/drawing/2014/main" id="{0D6D164C-EB59-8673-89EB-F67C315E1DF2}"/>
                </a:ext>
              </a:extLst>
            </p:cNvPr>
            <p:cNvPicPr>
              <a:picLocks noChangeAspect="1"/>
            </p:cNvPicPr>
            <p:nvPr/>
          </p:nvPicPr>
          <p:blipFill>
            <a:blip r:embed="rId4"/>
            <a:stretch>
              <a:fillRect/>
            </a:stretch>
          </p:blipFill>
          <p:spPr>
            <a:xfrm flipH="1">
              <a:off x="7208562" y="1900990"/>
              <a:ext cx="1647977" cy="1144137"/>
            </a:xfrm>
            <a:prstGeom prst="rect">
              <a:avLst/>
            </a:prstGeom>
            <a:effectLst>
              <a:softEdge rad="121542"/>
            </a:effectLst>
          </p:spPr>
        </p:pic>
        <p:sp>
          <p:nvSpPr>
            <p:cNvPr id="24" name="Rectangle 23">
              <a:extLst>
                <a:ext uri="{FF2B5EF4-FFF2-40B4-BE49-F238E27FC236}">
                  <a16:creationId xmlns:a16="http://schemas.microsoft.com/office/drawing/2014/main" id="{0FF54658-9E2C-B919-0A1C-4A39895AAEE2}"/>
                </a:ext>
              </a:extLst>
            </p:cNvPr>
            <p:cNvSpPr/>
            <p:nvPr/>
          </p:nvSpPr>
          <p:spPr>
            <a:xfrm>
              <a:off x="1920470" y="1827500"/>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306B5A2-AA19-5A3F-8389-2DB290266A0F}"/>
                </a:ext>
              </a:extLst>
            </p:cNvPr>
            <p:cNvSpPr/>
            <p:nvPr/>
          </p:nvSpPr>
          <p:spPr>
            <a:xfrm>
              <a:off x="3479762" y="1827500"/>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8F7DD66-D518-FA8D-6BC8-076EE04296FB}"/>
                </a:ext>
              </a:extLst>
            </p:cNvPr>
            <p:cNvSpPr/>
            <p:nvPr/>
          </p:nvSpPr>
          <p:spPr>
            <a:xfrm>
              <a:off x="5039055" y="1827500"/>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23B3695-16BE-8F76-320A-DA38CEB15069}"/>
                </a:ext>
              </a:extLst>
            </p:cNvPr>
            <p:cNvSpPr/>
            <p:nvPr/>
          </p:nvSpPr>
          <p:spPr>
            <a:xfrm>
              <a:off x="6723476" y="1827500"/>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Arrow 30">
              <a:extLst>
                <a:ext uri="{FF2B5EF4-FFF2-40B4-BE49-F238E27FC236}">
                  <a16:creationId xmlns:a16="http://schemas.microsoft.com/office/drawing/2014/main" id="{3CBDBCC2-DF78-FC25-563D-38B9333FE042}"/>
                </a:ext>
              </a:extLst>
            </p:cNvPr>
            <p:cNvSpPr/>
            <p:nvPr/>
          </p:nvSpPr>
          <p:spPr>
            <a:xfrm>
              <a:off x="5695031" y="2967913"/>
              <a:ext cx="706334" cy="461380"/>
            </a:xfrm>
            <a:prstGeom prst="leftArrow">
              <a:avLst/>
            </a:pr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Arrow 31">
              <a:extLst>
                <a:ext uri="{FF2B5EF4-FFF2-40B4-BE49-F238E27FC236}">
                  <a16:creationId xmlns:a16="http://schemas.microsoft.com/office/drawing/2014/main" id="{5719D704-AF53-628B-1F2E-4F165422371D}"/>
                </a:ext>
              </a:extLst>
            </p:cNvPr>
            <p:cNvSpPr/>
            <p:nvPr/>
          </p:nvSpPr>
          <p:spPr>
            <a:xfrm>
              <a:off x="4068362" y="2967913"/>
              <a:ext cx="706334" cy="461380"/>
            </a:xfrm>
            <a:prstGeom prst="leftArrow">
              <a:avLst/>
            </a:pr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 Arrow 32">
              <a:extLst>
                <a:ext uri="{FF2B5EF4-FFF2-40B4-BE49-F238E27FC236}">
                  <a16:creationId xmlns:a16="http://schemas.microsoft.com/office/drawing/2014/main" id="{D9B7B0C1-065F-9601-B6D7-19CDC5DDF94D}"/>
                </a:ext>
              </a:extLst>
            </p:cNvPr>
            <p:cNvSpPr/>
            <p:nvPr/>
          </p:nvSpPr>
          <p:spPr>
            <a:xfrm>
              <a:off x="2460943" y="2967913"/>
              <a:ext cx="706334" cy="461380"/>
            </a:xfrm>
            <a:prstGeom prst="leftArrow">
              <a:avLst/>
            </a:pr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2A0A7682-C04F-5DB9-6F54-744432B5B4D6}"/>
              </a:ext>
            </a:extLst>
          </p:cNvPr>
          <p:cNvGrpSpPr/>
          <p:nvPr/>
        </p:nvGrpSpPr>
        <p:grpSpPr>
          <a:xfrm>
            <a:off x="249579" y="4047893"/>
            <a:ext cx="2354473" cy="2549517"/>
            <a:chOff x="1471962" y="4059044"/>
            <a:chExt cx="2354473" cy="2549517"/>
          </a:xfrm>
        </p:grpSpPr>
        <p:sp>
          <p:nvSpPr>
            <p:cNvPr id="43" name="Rounded Rectangular Callout 42">
              <a:extLst>
                <a:ext uri="{FF2B5EF4-FFF2-40B4-BE49-F238E27FC236}">
                  <a16:creationId xmlns:a16="http://schemas.microsoft.com/office/drawing/2014/main" id="{70DD1E9C-24EA-78BB-393F-3C46806BDE09}"/>
                </a:ext>
              </a:extLst>
            </p:cNvPr>
            <p:cNvSpPr/>
            <p:nvPr/>
          </p:nvSpPr>
          <p:spPr>
            <a:xfrm>
              <a:off x="1471962" y="4059044"/>
              <a:ext cx="2354473" cy="2549517"/>
            </a:xfrm>
            <a:prstGeom prst="wedgeRoundRectCallout">
              <a:avLst>
                <a:gd name="adj1" fmla="val 91146"/>
                <a:gd name="adj2" fmla="val -85322"/>
                <a:gd name="adj3" fmla="val 16667"/>
              </a:avLst>
            </a:pr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657924C-0F27-7D06-992A-91014FEDCE6A}"/>
                </a:ext>
              </a:extLst>
            </p:cNvPr>
            <p:cNvSpPr txBox="1"/>
            <p:nvPr/>
          </p:nvSpPr>
          <p:spPr>
            <a:xfrm>
              <a:off x="1647814" y="4194153"/>
              <a:ext cx="2178621" cy="2077492"/>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P</a:t>
              </a:r>
              <a:r>
                <a:rPr lang="en-US" sz="1100" i="1" dirty="0">
                  <a:latin typeface="Times New Roman" panose="02020603050405020304" pitchFamily="18" charset="0"/>
                  <a:cs typeface="Times New Roman" panose="02020603050405020304" pitchFamily="18" charset="0"/>
                </a:rPr>
                <a:t>HENOMENON</a:t>
              </a:r>
              <a:r>
                <a:rPr lang="en-US" sz="1200" i="1" dirty="0">
                  <a:latin typeface="Times New Roman" panose="02020603050405020304" pitchFamily="18" charset="0"/>
                  <a:cs typeface="Times New Roman" panose="02020603050405020304" pitchFamily="18" charset="0"/>
                </a:rPr>
                <a:t> I</a:t>
              </a:r>
            </a:p>
            <a:p>
              <a:r>
                <a:rPr lang="en-US" sz="1200" dirty="0">
                  <a:latin typeface="Times New Roman" panose="02020603050405020304" pitchFamily="18" charset="0"/>
                  <a:cs typeface="Times New Roman" panose="02020603050405020304" pitchFamily="18" charset="0"/>
                </a:rPr>
                <a:t>The </a:t>
              </a:r>
              <a:r>
                <a:rPr lang="en-US" sz="1200" dirty="0" err="1">
                  <a:latin typeface="Times New Roman" panose="02020603050405020304" pitchFamily="18" charset="0"/>
                  <a:cs typeface="Times New Roman" panose="02020603050405020304" pitchFamily="18" charset="0"/>
                </a:rPr>
                <a:t>circumjovial</a:t>
              </a:r>
              <a:r>
                <a:rPr lang="en-US" sz="1200" dirty="0">
                  <a:latin typeface="Times New Roman" panose="02020603050405020304" pitchFamily="18" charset="0"/>
                  <a:cs typeface="Times New Roman" panose="02020603050405020304" pitchFamily="18" charset="0"/>
                </a:rPr>
                <a:t> planets, by radii drawn to Jupiter’s center, describe areas proportional to the times of description; and that their periodic times, the fixed stars being at rest, are as the 3/2th power of their distances from the </a:t>
              </a:r>
              <a:r>
                <a:rPr lang="en-US" sz="1200" dirty="0" err="1">
                  <a:latin typeface="Times New Roman" panose="02020603050405020304" pitchFamily="18" charset="0"/>
                  <a:cs typeface="Times New Roman" panose="02020603050405020304" pitchFamily="18" charset="0"/>
                </a:rPr>
                <a:t>centre</a:t>
              </a:r>
              <a:r>
                <a:rPr lang="en-US" sz="1200" dirty="0">
                  <a:latin typeface="Times New Roman" panose="02020603050405020304" pitchFamily="18" charset="0"/>
                  <a:cs typeface="Times New Roman" panose="02020603050405020304" pitchFamily="18" charset="0"/>
                </a:rPr>
                <a:t>.</a:t>
              </a:r>
            </a:p>
            <a:p>
              <a:pPr algn="r"/>
              <a:r>
                <a:rPr lang="en-US" sz="1050" dirty="0">
                  <a:latin typeface="Times New Roman" panose="02020603050405020304" pitchFamily="18" charset="0"/>
                  <a:cs typeface="Times New Roman" panose="02020603050405020304" pitchFamily="18" charset="0"/>
                </a:rPr>
                <a:t>Newton, </a:t>
              </a:r>
              <a:r>
                <a:rPr lang="en-US" sz="1050" i="1" dirty="0">
                  <a:latin typeface="Times New Roman" panose="02020603050405020304" pitchFamily="18" charset="0"/>
                  <a:cs typeface="Times New Roman" panose="02020603050405020304" pitchFamily="18" charset="0"/>
                </a:rPr>
                <a:t>Principia, System of the World</a:t>
              </a:r>
              <a:endParaRPr lang="en-US" sz="1050" dirty="0">
                <a:latin typeface="Times New Roman" panose="02020603050405020304" pitchFamily="18" charset="0"/>
                <a:cs typeface="Times New Roman" panose="02020603050405020304" pitchFamily="18" charset="0"/>
              </a:endParaRPr>
            </a:p>
          </p:txBody>
        </p:sp>
      </p:grpSp>
      <p:grpSp>
        <p:nvGrpSpPr>
          <p:cNvPr id="49" name="Group 48">
            <a:extLst>
              <a:ext uri="{FF2B5EF4-FFF2-40B4-BE49-F238E27FC236}">
                <a16:creationId xmlns:a16="http://schemas.microsoft.com/office/drawing/2014/main" id="{B1275AC0-9382-384B-FED4-0AD94EADEB30}"/>
              </a:ext>
            </a:extLst>
          </p:cNvPr>
          <p:cNvGrpSpPr/>
          <p:nvPr/>
        </p:nvGrpSpPr>
        <p:grpSpPr>
          <a:xfrm>
            <a:off x="3109491" y="4360282"/>
            <a:ext cx="2585539" cy="1359581"/>
            <a:chOff x="2992039" y="4324616"/>
            <a:chExt cx="2585539" cy="1359581"/>
          </a:xfrm>
        </p:grpSpPr>
        <p:sp>
          <p:nvSpPr>
            <p:cNvPr id="44" name="Rounded Rectangular Callout 43">
              <a:extLst>
                <a:ext uri="{FF2B5EF4-FFF2-40B4-BE49-F238E27FC236}">
                  <a16:creationId xmlns:a16="http://schemas.microsoft.com/office/drawing/2014/main" id="{A6D36101-FC5C-8CCD-504A-29378446452F}"/>
                </a:ext>
              </a:extLst>
            </p:cNvPr>
            <p:cNvSpPr/>
            <p:nvPr/>
          </p:nvSpPr>
          <p:spPr>
            <a:xfrm>
              <a:off x="2992039" y="4324616"/>
              <a:ext cx="2585539" cy="1359581"/>
            </a:xfrm>
            <a:prstGeom prst="wedgeRoundRectCallout">
              <a:avLst>
                <a:gd name="adj1" fmla="val 32945"/>
                <a:gd name="adj2" fmla="val -138168"/>
                <a:gd name="adj3" fmla="val 16667"/>
              </a:avLst>
            </a:pr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59726986-78D8-BF7B-B423-7C99E4AE83FA}"/>
                </a:ext>
              </a:extLst>
            </p:cNvPr>
            <p:cNvPicPr>
              <a:picLocks noChangeAspect="1"/>
            </p:cNvPicPr>
            <p:nvPr/>
          </p:nvPicPr>
          <p:blipFill>
            <a:blip r:embed="rId5"/>
            <a:stretch>
              <a:fillRect/>
            </a:stretch>
          </p:blipFill>
          <p:spPr>
            <a:xfrm>
              <a:off x="3145008" y="4483812"/>
              <a:ext cx="2263165" cy="995793"/>
            </a:xfrm>
            <a:prstGeom prst="rect">
              <a:avLst/>
            </a:prstGeom>
            <a:effectLst>
              <a:outerShdw blurRad="50800" dist="38100" dir="2700000" algn="tl" rotWithShape="0">
                <a:prstClr val="black">
                  <a:alpha val="40000"/>
                </a:prstClr>
              </a:outerShdw>
            </a:effectLst>
          </p:spPr>
        </p:pic>
      </p:grpSp>
      <p:grpSp>
        <p:nvGrpSpPr>
          <p:cNvPr id="34" name="Group 33">
            <a:extLst>
              <a:ext uri="{FF2B5EF4-FFF2-40B4-BE49-F238E27FC236}">
                <a16:creationId xmlns:a16="http://schemas.microsoft.com/office/drawing/2014/main" id="{DDF37A8C-640D-5D36-2CDE-6C99568E9BB2}"/>
              </a:ext>
            </a:extLst>
          </p:cNvPr>
          <p:cNvGrpSpPr/>
          <p:nvPr/>
        </p:nvGrpSpPr>
        <p:grpSpPr>
          <a:xfrm>
            <a:off x="189479" y="1677659"/>
            <a:ext cx="8632718" cy="1709640"/>
            <a:chOff x="189479" y="1677659"/>
            <a:chExt cx="8632718" cy="1709640"/>
          </a:xfrm>
        </p:grpSpPr>
        <p:pic>
          <p:nvPicPr>
            <p:cNvPr id="5" name="Picture 4">
              <a:extLst>
                <a:ext uri="{FF2B5EF4-FFF2-40B4-BE49-F238E27FC236}">
                  <a16:creationId xmlns:a16="http://schemas.microsoft.com/office/drawing/2014/main" id="{9E0AEEFB-A5B8-0261-2A4B-AAFAED1FCD07}"/>
                </a:ext>
              </a:extLst>
            </p:cNvPr>
            <p:cNvPicPr>
              <a:picLocks noChangeAspect="1"/>
            </p:cNvPicPr>
            <p:nvPr/>
          </p:nvPicPr>
          <p:blipFill>
            <a:blip r:embed="rId6"/>
            <a:stretch>
              <a:fillRect/>
            </a:stretch>
          </p:blipFill>
          <p:spPr>
            <a:xfrm>
              <a:off x="7286592" y="1677659"/>
              <a:ext cx="1535605" cy="1709640"/>
            </a:xfrm>
            <a:prstGeom prst="rect">
              <a:avLst/>
            </a:prstGeom>
            <a:effectLst>
              <a:softEdge rad="75679"/>
            </a:effectLst>
          </p:spPr>
        </p:pic>
        <p:pic>
          <p:nvPicPr>
            <p:cNvPr id="7" name="Picture 6">
              <a:extLst>
                <a:ext uri="{FF2B5EF4-FFF2-40B4-BE49-F238E27FC236}">
                  <a16:creationId xmlns:a16="http://schemas.microsoft.com/office/drawing/2014/main" id="{A81F3A51-45A8-DB3C-9687-8406B3C1F729}"/>
                </a:ext>
              </a:extLst>
            </p:cNvPr>
            <p:cNvPicPr>
              <a:picLocks noChangeAspect="1"/>
            </p:cNvPicPr>
            <p:nvPr/>
          </p:nvPicPr>
          <p:blipFill>
            <a:blip r:embed="rId7"/>
            <a:stretch>
              <a:fillRect/>
            </a:stretch>
          </p:blipFill>
          <p:spPr>
            <a:xfrm>
              <a:off x="189479" y="1695210"/>
              <a:ext cx="1363859" cy="1491152"/>
            </a:xfrm>
            <a:prstGeom prst="rect">
              <a:avLst/>
            </a:prstGeom>
          </p:spPr>
        </p:pic>
      </p:grpSp>
      <p:grpSp>
        <p:nvGrpSpPr>
          <p:cNvPr id="30" name="Group 29">
            <a:extLst>
              <a:ext uri="{FF2B5EF4-FFF2-40B4-BE49-F238E27FC236}">
                <a16:creationId xmlns:a16="http://schemas.microsoft.com/office/drawing/2014/main" id="{F2B9CBF0-49F6-E2E0-6009-28C44CB476DF}"/>
              </a:ext>
            </a:extLst>
          </p:cNvPr>
          <p:cNvGrpSpPr/>
          <p:nvPr/>
        </p:nvGrpSpPr>
        <p:grpSpPr>
          <a:xfrm>
            <a:off x="6077415" y="4228379"/>
            <a:ext cx="2318980" cy="1433120"/>
            <a:chOff x="6077415" y="4228379"/>
            <a:chExt cx="2318980" cy="1433120"/>
          </a:xfrm>
        </p:grpSpPr>
        <p:sp>
          <p:nvSpPr>
            <p:cNvPr id="22" name="Rounded Rectangular Callout 21">
              <a:extLst>
                <a:ext uri="{FF2B5EF4-FFF2-40B4-BE49-F238E27FC236}">
                  <a16:creationId xmlns:a16="http://schemas.microsoft.com/office/drawing/2014/main" id="{539ACF48-DDC2-D1D1-3994-9D81CE099723}"/>
                </a:ext>
              </a:extLst>
            </p:cNvPr>
            <p:cNvSpPr/>
            <p:nvPr/>
          </p:nvSpPr>
          <p:spPr>
            <a:xfrm>
              <a:off x="6077415" y="4228379"/>
              <a:ext cx="2318980" cy="1433120"/>
            </a:xfrm>
            <a:prstGeom prst="wedgeRoundRectCallout">
              <a:avLst>
                <a:gd name="adj1" fmla="val -14271"/>
                <a:gd name="adj2" fmla="val -122456"/>
                <a:gd name="adj3" fmla="val 16667"/>
              </a:avLst>
            </a:pr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EDF344F-3E49-E33E-56B9-5514DB8721B3}"/>
                </a:ext>
              </a:extLst>
            </p:cNvPr>
            <p:cNvPicPr>
              <a:picLocks noChangeAspect="1"/>
            </p:cNvPicPr>
            <p:nvPr/>
          </p:nvPicPr>
          <p:blipFill>
            <a:blip r:embed="rId8"/>
            <a:stretch>
              <a:fillRect/>
            </a:stretch>
          </p:blipFill>
          <p:spPr>
            <a:xfrm>
              <a:off x="6283292" y="4360283"/>
              <a:ext cx="1870426" cy="1154988"/>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grpSp>
      <p:grpSp>
        <p:nvGrpSpPr>
          <p:cNvPr id="29" name="Group 28">
            <a:extLst>
              <a:ext uri="{FF2B5EF4-FFF2-40B4-BE49-F238E27FC236}">
                <a16:creationId xmlns:a16="http://schemas.microsoft.com/office/drawing/2014/main" id="{AA8F3284-158B-B82F-D818-B444355F9E02}"/>
              </a:ext>
            </a:extLst>
          </p:cNvPr>
          <p:cNvGrpSpPr/>
          <p:nvPr/>
        </p:nvGrpSpPr>
        <p:grpSpPr>
          <a:xfrm>
            <a:off x="381060" y="599504"/>
            <a:ext cx="6031501" cy="3892456"/>
            <a:chOff x="883782" y="414664"/>
            <a:chExt cx="5537998" cy="3419714"/>
          </a:xfrm>
        </p:grpSpPr>
        <p:pic>
          <p:nvPicPr>
            <p:cNvPr id="23" name="Picture 22">
              <a:extLst>
                <a:ext uri="{FF2B5EF4-FFF2-40B4-BE49-F238E27FC236}">
                  <a16:creationId xmlns:a16="http://schemas.microsoft.com/office/drawing/2014/main" id="{7CB0B281-7675-1F37-FCB9-34CCDA40C358}"/>
                </a:ext>
              </a:extLst>
            </p:cNvPr>
            <p:cNvPicPr>
              <a:picLocks noChangeAspect="1"/>
            </p:cNvPicPr>
            <p:nvPr/>
          </p:nvPicPr>
          <p:blipFill>
            <a:blip r:embed="rId8">
              <a:alphaModFix/>
            </a:blip>
            <a:stretch>
              <a:fillRect/>
            </a:stretch>
          </p:blipFill>
          <p:spPr>
            <a:xfrm>
              <a:off x="883782" y="414664"/>
              <a:ext cx="5537998" cy="3419714"/>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CB482DD2-3567-6C03-385B-47DD2530098B}"/>
                </a:ext>
              </a:extLst>
            </p:cNvPr>
            <p:cNvSpPr txBox="1"/>
            <p:nvPr/>
          </p:nvSpPr>
          <p:spPr>
            <a:xfrm>
              <a:off x="1632920" y="3505663"/>
              <a:ext cx="3814890" cy="276999"/>
            </a:xfrm>
            <a:prstGeom prst="rect">
              <a:avLst/>
            </a:prstGeom>
            <a:noFill/>
          </p:spPr>
          <p:txBody>
            <a:bodyPr wrap="none" rtlCol="0">
              <a:spAutoFit/>
            </a:bodyPr>
            <a:lstStyle/>
            <a:p>
              <a:r>
                <a:rPr lang="en-US" sz="1200" i="1" dirty="0">
                  <a:latin typeface="Times New Roman" panose="02020603050405020304" pitchFamily="18" charset="0"/>
                  <a:cs typeface="Times New Roman" panose="02020603050405020304" pitchFamily="18" charset="0"/>
                </a:rPr>
                <a:t>Philosophical Transactions</a:t>
              </a:r>
              <a:r>
                <a:rPr lang="en-US" sz="1200" dirty="0">
                  <a:latin typeface="Times New Roman" panose="02020603050405020304" pitchFamily="18" charset="0"/>
                  <a:cs typeface="Times New Roman" panose="02020603050405020304" pitchFamily="18" charset="0"/>
                </a:rPr>
                <a:t>, Vol. 15 (1685), pp. 1262-1265</a:t>
              </a:r>
            </a:p>
          </p:txBody>
        </p:sp>
      </p:grpSp>
      <p:grpSp>
        <p:nvGrpSpPr>
          <p:cNvPr id="50" name="Group 49">
            <a:extLst>
              <a:ext uri="{FF2B5EF4-FFF2-40B4-BE49-F238E27FC236}">
                <a16:creationId xmlns:a16="http://schemas.microsoft.com/office/drawing/2014/main" id="{417EF6EB-E4D4-2091-8524-6A931668F773}"/>
              </a:ext>
            </a:extLst>
          </p:cNvPr>
          <p:cNvGrpSpPr/>
          <p:nvPr/>
        </p:nvGrpSpPr>
        <p:grpSpPr>
          <a:xfrm>
            <a:off x="6077415" y="11792"/>
            <a:ext cx="2076303" cy="1889198"/>
            <a:chOff x="6077415" y="11792"/>
            <a:chExt cx="2076303" cy="1889198"/>
          </a:xfrm>
        </p:grpSpPr>
        <p:sp>
          <p:nvSpPr>
            <p:cNvPr id="46" name="24-Point Star 45">
              <a:extLst>
                <a:ext uri="{FF2B5EF4-FFF2-40B4-BE49-F238E27FC236}">
                  <a16:creationId xmlns:a16="http://schemas.microsoft.com/office/drawing/2014/main" id="{36B2CEF5-55B7-FE19-8566-BB9A39E60A82}"/>
                </a:ext>
              </a:extLst>
            </p:cNvPr>
            <p:cNvSpPr/>
            <p:nvPr/>
          </p:nvSpPr>
          <p:spPr>
            <a:xfrm>
              <a:off x="6077415" y="11792"/>
              <a:ext cx="2076303" cy="1889198"/>
            </a:xfrm>
            <a:prstGeom prst="star24">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9993AEE-1FF1-46FE-F6DD-E453A5DEACC2}"/>
                </a:ext>
              </a:extLst>
            </p:cNvPr>
            <p:cNvSpPr txBox="1"/>
            <p:nvPr/>
          </p:nvSpPr>
          <p:spPr>
            <a:xfrm>
              <a:off x="6226868" y="349527"/>
              <a:ext cx="1777395"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Terminal obsession escaped.</a:t>
              </a:r>
            </a:p>
          </p:txBody>
        </p:sp>
      </p:grpSp>
    </p:spTree>
    <p:extLst>
      <p:ext uri="{BB962C8B-B14F-4D97-AF65-F5344CB8AC3E}">
        <p14:creationId xmlns:p14="http://schemas.microsoft.com/office/powerpoint/2010/main" val="155316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29"/>
                                        </p:tgtEl>
                                      </p:cBhvr>
                                    </p:animEffect>
                                    <p:set>
                                      <p:cBhvr>
                                        <p:cTn id="33" dur="1" fill="hold">
                                          <p:stCondLst>
                                            <p:cond delay="499"/>
                                          </p:stCondLst>
                                        </p:cTn>
                                        <p:tgtEl>
                                          <p:spTgt spid="2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1000" fill="hold"/>
                                        <p:tgtEl>
                                          <p:spTgt spid="50"/>
                                        </p:tgtEl>
                                        <p:attrNameLst>
                                          <p:attrName>ppt_w</p:attrName>
                                        </p:attrNameLst>
                                      </p:cBhvr>
                                      <p:tavLst>
                                        <p:tav tm="0">
                                          <p:val>
                                            <p:fltVal val="0"/>
                                          </p:val>
                                        </p:tav>
                                        <p:tav tm="100000">
                                          <p:val>
                                            <p:strVal val="#ppt_w"/>
                                          </p:val>
                                        </p:tav>
                                      </p:tavLst>
                                    </p:anim>
                                    <p:anim calcmode="lin" valueType="num">
                                      <p:cBhvr>
                                        <p:cTn id="39" dur="1000" fill="hold"/>
                                        <p:tgtEl>
                                          <p:spTgt spid="50"/>
                                        </p:tgtEl>
                                        <p:attrNameLst>
                                          <p:attrName>ppt_h</p:attrName>
                                        </p:attrNameLst>
                                      </p:cBhvr>
                                      <p:tavLst>
                                        <p:tav tm="0">
                                          <p:val>
                                            <p:fltVal val="0"/>
                                          </p:val>
                                        </p:tav>
                                        <p:tav tm="100000">
                                          <p:val>
                                            <p:strVal val="#ppt_h"/>
                                          </p:val>
                                        </p:tav>
                                      </p:tavLst>
                                    </p:anim>
                                    <p:animEffect transition="in" filter="fade">
                                      <p:cBhvr>
                                        <p:cTn id="40"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D0084B5B-1F1D-BE72-44A5-10EED0876EC2}"/>
              </a:ext>
            </a:extLst>
          </p:cNvPr>
          <p:cNvGrpSpPr/>
          <p:nvPr/>
        </p:nvGrpSpPr>
        <p:grpSpPr>
          <a:xfrm>
            <a:off x="1764142" y="3586202"/>
            <a:ext cx="6061197" cy="2169706"/>
            <a:chOff x="1764142" y="3586202"/>
            <a:chExt cx="6061197" cy="2169706"/>
          </a:xfrm>
        </p:grpSpPr>
        <p:sp>
          <p:nvSpPr>
            <p:cNvPr id="28" name="Freeform 27">
              <a:extLst>
                <a:ext uri="{FF2B5EF4-FFF2-40B4-BE49-F238E27FC236}">
                  <a16:creationId xmlns:a16="http://schemas.microsoft.com/office/drawing/2014/main" id="{8B8BA50D-3A0C-7E14-DA4C-0FB67A92DE1B}"/>
                </a:ext>
              </a:extLst>
            </p:cNvPr>
            <p:cNvSpPr/>
            <p:nvPr/>
          </p:nvSpPr>
          <p:spPr>
            <a:xfrm>
              <a:off x="1764142" y="3586202"/>
              <a:ext cx="6061197" cy="2169706"/>
            </a:xfrm>
            <a:custGeom>
              <a:avLst/>
              <a:gdLst>
                <a:gd name="csX0" fmla="*/ 0 w 5342021"/>
                <a:gd name="csY0" fmla="*/ 0 h 1973179"/>
                <a:gd name="csX1" fmla="*/ 4369869 w 5342021"/>
                <a:gd name="csY1" fmla="*/ 57752 h 1973179"/>
                <a:gd name="csX2" fmla="*/ 5342021 w 5342021"/>
                <a:gd name="csY2" fmla="*/ 1963554 h 1973179"/>
                <a:gd name="csX3" fmla="*/ 4600876 w 5342021"/>
                <a:gd name="csY3" fmla="*/ 1973179 h 1973179"/>
                <a:gd name="csX4" fmla="*/ 0 w 5342021"/>
                <a:gd name="csY4" fmla="*/ 0 h 1973179"/>
              </a:gdLst>
              <a:ahLst/>
              <a:cxnLst>
                <a:cxn ang="0">
                  <a:pos x="csX0" y="csY0"/>
                </a:cxn>
                <a:cxn ang="0">
                  <a:pos x="csX1" y="csY1"/>
                </a:cxn>
                <a:cxn ang="0">
                  <a:pos x="csX2" y="csY2"/>
                </a:cxn>
                <a:cxn ang="0">
                  <a:pos x="csX3" y="csY3"/>
                </a:cxn>
                <a:cxn ang="0">
                  <a:pos x="csX4" y="csY4"/>
                </a:cxn>
              </a:cxnLst>
              <a:rect l="l" t="t" r="r" b="b"/>
              <a:pathLst>
                <a:path w="5342021" h="1973179">
                  <a:moveTo>
                    <a:pt x="0" y="0"/>
                  </a:moveTo>
                  <a:lnTo>
                    <a:pt x="4369869" y="57752"/>
                  </a:lnTo>
                  <a:lnTo>
                    <a:pt x="5342021" y="1963554"/>
                  </a:lnTo>
                  <a:lnTo>
                    <a:pt x="4600876" y="1973179"/>
                  </a:lnTo>
                  <a:lnTo>
                    <a:pt x="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DDB53EE-3FCF-115E-E3DC-79D45F4575BE}"/>
                </a:ext>
              </a:extLst>
            </p:cNvPr>
            <p:cNvSpPr txBox="1"/>
            <p:nvPr/>
          </p:nvSpPr>
          <p:spPr>
            <a:xfrm>
              <a:off x="4794740" y="4268732"/>
              <a:ext cx="2233061" cy="1323439"/>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Wind back through inductive inferences to stage prior to presumption</a:t>
              </a:r>
            </a:p>
          </p:txBody>
        </p:sp>
      </p:grpSp>
      <p:sp>
        <p:nvSpPr>
          <p:cNvPr id="26" name="Freeform 25">
            <a:extLst>
              <a:ext uri="{FF2B5EF4-FFF2-40B4-BE49-F238E27FC236}">
                <a16:creationId xmlns:a16="http://schemas.microsoft.com/office/drawing/2014/main" id="{009C6745-0D6E-ED69-5007-861E0CBC369E}"/>
              </a:ext>
            </a:extLst>
          </p:cNvPr>
          <p:cNvSpPr/>
          <p:nvPr/>
        </p:nvSpPr>
        <p:spPr>
          <a:xfrm>
            <a:off x="635267" y="192505"/>
            <a:ext cx="8065971" cy="750771"/>
          </a:xfrm>
          <a:custGeom>
            <a:avLst/>
            <a:gdLst>
              <a:gd name="csX0" fmla="*/ 163630 w 8065971"/>
              <a:gd name="csY0" fmla="*/ 0 h 750771"/>
              <a:gd name="csX1" fmla="*/ 8065971 w 8065971"/>
              <a:gd name="csY1" fmla="*/ 308009 h 750771"/>
              <a:gd name="csX2" fmla="*/ 8056346 w 8065971"/>
              <a:gd name="csY2" fmla="*/ 577516 h 750771"/>
              <a:gd name="csX3" fmla="*/ 0 w 8065971"/>
              <a:gd name="csY3" fmla="*/ 750771 h 750771"/>
              <a:gd name="csX4" fmla="*/ 163630 w 8065971"/>
              <a:gd name="csY4" fmla="*/ 0 h 750771"/>
            </a:gdLst>
            <a:ahLst/>
            <a:cxnLst>
              <a:cxn ang="0">
                <a:pos x="csX0" y="csY0"/>
              </a:cxn>
              <a:cxn ang="0">
                <a:pos x="csX1" y="csY1"/>
              </a:cxn>
              <a:cxn ang="0">
                <a:pos x="csX2" y="csY2"/>
              </a:cxn>
              <a:cxn ang="0">
                <a:pos x="csX3" y="csY3"/>
              </a:cxn>
              <a:cxn ang="0">
                <a:pos x="csX4" y="csY4"/>
              </a:cxn>
            </a:cxnLst>
            <a:rect l="l" t="t" r="r" b="b"/>
            <a:pathLst>
              <a:path w="8065971" h="750771">
                <a:moveTo>
                  <a:pt x="163630" y="0"/>
                </a:moveTo>
                <a:lnTo>
                  <a:pt x="8065971" y="308009"/>
                </a:lnTo>
                <a:lnTo>
                  <a:pt x="8056346" y="577516"/>
                </a:lnTo>
                <a:lnTo>
                  <a:pt x="0" y="750771"/>
                </a:lnTo>
                <a:lnTo>
                  <a:pt x="16363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6A2E5-FBC5-D66F-2D36-B5D9D2240BB9}"/>
              </a:ext>
            </a:extLst>
          </p:cNvPr>
          <p:cNvSpPr>
            <a:spLocks noGrp="1"/>
          </p:cNvSpPr>
          <p:nvPr>
            <p:ph type="title"/>
          </p:nvPr>
        </p:nvSpPr>
        <p:spPr>
          <a:xfrm>
            <a:off x="628650" y="365127"/>
            <a:ext cx="3163704" cy="607026"/>
          </a:xfrm>
        </p:spPr>
        <p:txBody>
          <a:bodyPr>
            <a:normAutofit fontScale="90000"/>
          </a:bodyPr>
          <a:lstStyle/>
          <a:p>
            <a:r>
              <a:rPr lang="en-US" dirty="0"/>
              <a:t>Winding back</a:t>
            </a:r>
          </a:p>
        </p:txBody>
      </p:sp>
      <p:sp>
        <p:nvSpPr>
          <p:cNvPr id="4" name="Slide Number Placeholder 3">
            <a:extLst>
              <a:ext uri="{FF2B5EF4-FFF2-40B4-BE49-F238E27FC236}">
                <a16:creationId xmlns:a16="http://schemas.microsoft.com/office/drawing/2014/main" id="{2BDF907C-F34C-38F9-E65F-AA612FCF3435}"/>
              </a:ext>
            </a:extLst>
          </p:cNvPr>
          <p:cNvSpPr>
            <a:spLocks noGrp="1"/>
          </p:cNvSpPr>
          <p:nvPr>
            <p:ph type="sldNum" sz="quarter" idx="12"/>
          </p:nvPr>
        </p:nvSpPr>
        <p:spPr/>
        <p:txBody>
          <a:bodyPr/>
          <a:lstStyle/>
          <a:p>
            <a:fld id="{D1F9907E-6957-FD44-8CEE-A073B4D9F8DA}" type="slidenum">
              <a:rPr lang="en-US" smtClean="0"/>
              <a:t>25</a:t>
            </a:fld>
            <a:endParaRPr lang="en-US" dirty="0"/>
          </a:p>
        </p:txBody>
      </p:sp>
      <p:sp>
        <p:nvSpPr>
          <p:cNvPr id="5" name="TextBox 4">
            <a:extLst>
              <a:ext uri="{FF2B5EF4-FFF2-40B4-BE49-F238E27FC236}">
                <a16:creationId xmlns:a16="http://schemas.microsoft.com/office/drawing/2014/main" id="{57FA3512-4547-67B1-947D-35390A97063A}"/>
              </a:ext>
            </a:extLst>
          </p:cNvPr>
          <p:cNvSpPr txBox="1"/>
          <p:nvPr/>
        </p:nvSpPr>
        <p:spPr>
          <a:xfrm>
            <a:off x="3792354" y="253141"/>
            <a:ext cx="4386113"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How to control the theory </a:t>
            </a:r>
            <a:r>
              <a:rPr lang="en-US" sz="2400" dirty="0" err="1">
                <a:latin typeface="Times New Roman" panose="02020603050405020304" pitchFamily="18" charset="0"/>
                <a:cs typeface="Times New Roman" panose="02020603050405020304" pitchFamily="18" charset="0"/>
              </a:rPr>
              <a:t>ladenness</a:t>
            </a:r>
            <a:r>
              <a:rPr lang="en-US" sz="2400" dirty="0">
                <a:latin typeface="Times New Roman" panose="02020603050405020304" pitchFamily="18" charset="0"/>
                <a:cs typeface="Times New Roman" panose="02020603050405020304" pitchFamily="18" charset="0"/>
              </a:rPr>
              <a:t> of observation.</a:t>
            </a:r>
          </a:p>
        </p:txBody>
      </p:sp>
      <p:grpSp>
        <p:nvGrpSpPr>
          <p:cNvPr id="77" name="Group 76">
            <a:extLst>
              <a:ext uri="{FF2B5EF4-FFF2-40B4-BE49-F238E27FC236}">
                <a16:creationId xmlns:a16="http://schemas.microsoft.com/office/drawing/2014/main" id="{1E480B59-0436-766E-F9CF-F6132502F518}"/>
              </a:ext>
            </a:extLst>
          </p:cNvPr>
          <p:cNvGrpSpPr/>
          <p:nvPr/>
        </p:nvGrpSpPr>
        <p:grpSpPr>
          <a:xfrm>
            <a:off x="1122034" y="2586407"/>
            <a:ext cx="1966907" cy="3217627"/>
            <a:chOff x="1122034" y="2586407"/>
            <a:chExt cx="1966907" cy="3217627"/>
          </a:xfrm>
        </p:grpSpPr>
        <p:sp>
          <p:nvSpPr>
            <p:cNvPr id="27" name="Freeform 26">
              <a:extLst>
                <a:ext uri="{FF2B5EF4-FFF2-40B4-BE49-F238E27FC236}">
                  <a16:creationId xmlns:a16="http://schemas.microsoft.com/office/drawing/2014/main" id="{13CB5F55-4A13-C60F-E75A-BC6DF2846AAF}"/>
                </a:ext>
              </a:extLst>
            </p:cNvPr>
            <p:cNvSpPr/>
            <p:nvPr/>
          </p:nvSpPr>
          <p:spPr>
            <a:xfrm>
              <a:off x="1472665" y="3888606"/>
              <a:ext cx="1376413" cy="1915428"/>
            </a:xfrm>
            <a:custGeom>
              <a:avLst/>
              <a:gdLst>
                <a:gd name="csX0" fmla="*/ 567891 w 1376413"/>
                <a:gd name="csY0" fmla="*/ 0 h 1915428"/>
                <a:gd name="csX1" fmla="*/ 0 w 1376413"/>
                <a:gd name="csY1" fmla="*/ 1915428 h 1915428"/>
                <a:gd name="csX2" fmla="*/ 1376413 w 1376413"/>
                <a:gd name="csY2" fmla="*/ 1886552 h 1915428"/>
                <a:gd name="csX3" fmla="*/ 798897 w 1376413"/>
                <a:gd name="csY3" fmla="*/ 28876 h 1915428"/>
                <a:gd name="csX4" fmla="*/ 567891 w 1376413"/>
                <a:gd name="csY4" fmla="*/ 0 h 1915428"/>
              </a:gdLst>
              <a:ahLst/>
              <a:cxnLst>
                <a:cxn ang="0">
                  <a:pos x="csX0" y="csY0"/>
                </a:cxn>
                <a:cxn ang="0">
                  <a:pos x="csX1" y="csY1"/>
                </a:cxn>
                <a:cxn ang="0">
                  <a:pos x="csX2" y="csY2"/>
                </a:cxn>
                <a:cxn ang="0">
                  <a:pos x="csX3" y="csY3"/>
                </a:cxn>
                <a:cxn ang="0">
                  <a:pos x="csX4" y="csY4"/>
                </a:cxn>
              </a:cxnLst>
              <a:rect l="l" t="t" r="r" b="b"/>
              <a:pathLst>
                <a:path w="1376413" h="1915428">
                  <a:moveTo>
                    <a:pt x="567891" y="0"/>
                  </a:moveTo>
                  <a:lnTo>
                    <a:pt x="0" y="1915428"/>
                  </a:lnTo>
                  <a:lnTo>
                    <a:pt x="1376413" y="1886552"/>
                  </a:lnTo>
                  <a:lnTo>
                    <a:pt x="798897" y="28876"/>
                  </a:lnTo>
                  <a:lnTo>
                    <a:pt x="567891"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E3A687A-1E1B-367C-3652-8299032DC922}"/>
                </a:ext>
              </a:extLst>
            </p:cNvPr>
            <p:cNvSpPr txBox="1"/>
            <p:nvPr/>
          </p:nvSpPr>
          <p:spPr>
            <a:xfrm>
              <a:off x="1122034" y="4401205"/>
              <a:ext cx="1939663" cy="132343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Description errs through presumption of faulty theory</a:t>
              </a:r>
            </a:p>
          </p:txBody>
        </p:sp>
        <p:grpSp>
          <p:nvGrpSpPr>
            <p:cNvPr id="55" name="Group 54">
              <a:extLst>
                <a:ext uri="{FF2B5EF4-FFF2-40B4-BE49-F238E27FC236}">
                  <a16:creationId xmlns:a16="http://schemas.microsoft.com/office/drawing/2014/main" id="{6ED91DC4-2B53-C2A3-BCD4-F0CDF8A51A44}"/>
                </a:ext>
              </a:extLst>
            </p:cNvPr>
            <p:cNvGrpSpPr/>
            <p:nvPr/>
          </p:nvGrpSpPr>
          <p:grpSpPr>
            <a:xfrm>
              <a:off x="1981940" y="2586407"/>
              <a:ext cx="389850" cy="1080403"/>
              <a:chOff x="2778680" y="1506294"/>
              <a:chExt cx="389850" cy="1080403"/>
            </a:xfrm>
          </p:grpSpPr>
          <p:sp>
            <p:nvSpPr>
              <p:cNvPr id="52" name="Multiply 51">
                <a:extLst>
                  <a:ext uri="{FF2B5EF4-FFF2-40B4-BE49-F238E27FC236}">
                    <a16:creationId xmlns:a16="http://schemas.microsoft.com/office/drawing/2014/main" id="{094261CB-FB74-B168-7CB8-0FD4ABF849F3}"/>
                  </a:ext>
                </a:extLst>
              </p:cNvPr>
              <p:cNvSpPr/>
              <p:nvPr/>
            </p:nvSpPr>
            <p:spPr>
              <a:xfrm>
                <a:off x="2778680" y="1506294"/>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ultiply 52">
                <a:extLst>
                  <a:ext uri="{FF2B5EF4-FFF2-40B4-BE49-F238E27FC236}">
                    <a16:creationId xmlns:a16="http://schemas.microsoft.com/office/drawing/2014/main" id="{43646EE4-1AD2-1D27-10D2-148ED68F1835}"/>
                  </a:ext>
                </a:extLst>
              </p:cNvPr>
              <p:cNvSpPr/>
              <p:nvPr/>
            </p:nvSpPr>
            <p:spPr>
              <a:xfrm>
                <a:off x="2778680" y="1828253"/>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y 53">
                <a:extLst>
                  <a:ext uri="{FF2B5EF4-FFF2-40B4-BE49-F238E27FC236}">
                    <a16:creationId xmlns:a16="http://schemas.microsoft.com/office/drawing/2014/main" id="{A4934671-0E9B-0E79-6A4B-9B08AD484088}"/>
                  </a:ext>
                </a:extLst>
              </p:cNvPr>
              <p:cNvSpPr/>
              <p:nvPr/>
            </p:nvSpPr>
            <p:spPr>
              <a:xfrm>
                <a:off x="2778680" y="2168991"/>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Multiply 64">
              <a:extLst>
                <a:ext uri="{FF2B5EF4-FFF2-40B4-BE49-F238E27FC236}">
                  <a16:creationId xmlns:a16="http://schemas.microsoft.com/office/drawing/2014/main" id="{DB7F8FF4-F9FE-3CC2-3687-A820DC1235F6}"/>
                </a:ext>
              </a:extLst>
            </p:cNvPr>
            <p:cNvSpPr/>
            <p:nvPr/>
          </p:nvSpPr>
          <p:spPr>
            <a:xfrm>
              <a:off x="2699091" y="5306938"/>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a:extLst>
              <a:ext uri="{FF2B5EF4-FFF2-40B4-BE49-F238E27FC236}">
                <a16:creationId xmlns:a16="http://schemas.microsoft.com/office/drawing/2014/main" id="{20F83CD6-14EB-EF4C-8E50-3605301D7763}"/>
              </a:ext>
            </a:extLst>
          </p:cNvPr>
          <p:cNvGrpSpPr/>
          <p:nvPr/>
        </p:nvGrpSpPr>
        <p:grpSpPr>
          <a:xfrm>
            <a:off x="213129" y="1886852"/>
            <a:ext cx="8699995" cy="2562442"/>
            <a:chOff x="213129" y="1886852"/>
            <a:chExt cx="8699995" cy="2562442"/>
          </a:xfrm>
        </p:grpSpPr>
        <p:grpSp>
          <p:nvGrpSpPr>
            <p:cNvPr id="6" name="Group 5">
              <a:extLst>
                <a:ext uri="{FF2B5EF4-FFF2-40B4-BE49-F238E27FC236}">
                  <a16:creationId xmlns:a16="http://schemas.microsoft.com/office/drawing/2014/main" id="{1353931A-1620-4082-9BDA-623A6CAB8F3C}"/>
                </a:ext>
              </a:extLst>
            </p:cNvPr>
            <p:cNvGrpSpPr/>
            <p:nvPr/>
          </p:nvGrpSpPr>
          <p:grpSpPr>
            <a:xfrm>
              <a:off x="213129" y="2408705"/>
              <a:ext cx="8699995" cy="2040589"/>
              <a:chOff x="184385" y="2219377"/>
              <a:chExt cx="8699995" cy="2040589"/>
            </a:xfrm>
          </p:grpSpPr>
          <p:pic>
            <p:nvPicPr>
              <p:cNvPr id="7" name="Picture 6" descr="A full moon with a white background&#10;&#10;AI-generated content may be incorrect.">
                <a:extLst>
                  <a:ext uri="{FF2B5EF4-FFF2-40B4-BE49-F238E27FC236}">
                    <a16:creationId xmlns:a16="http://schemas.microsoft.com/office/drawing/2014/main" id="{A2BD3B7F-2360-A62F-991D-ED9EA4284CBF}"/>
                  </a:ext>
                </a:extLst>
              </p:cNvPr>
              <p:cNvPicPr>
                <a:picLocks noChangeAspect="1"/>
              </p:cNvPicPr>
              <p:nvPr/>
            </p:nvPicPr>
            <p:blipFill>
              <a:blip r:embed="rId2"/>
              <a:stretch>
                <a:fillRect/>
              </a:stretch>
            </p:blipFill>
            <p:spPr>
              <a:xfrm>
                <a:off x="184385" y="2219377"/>
                <a:ext cx="1435808" cy="1435808"/>
              </a:xfrm>
              <a:prstGeom prst="rect">
                <a:avLst/>
              </a:prstGeom>
            </p:spPr>
          </p:pic>
          <p:sp>
            <p:nvSpPr>
              <p:cNvPr id="8" name="TextBox 7">
                <a:extLst>
                  <a:ext uri="{FF2B5EF4-FFF2-40B4-BE49-F238E27FC236}">
                    <a16:creationId xmlns:a16="http://schemas.microsoft.com/office/drawing/2014/main" id="{F4B84CA1-A17F-1DB7-4964-55BE641408D4}"/>
                  </a:ext>
                </a:extLst>
              </p:cNvPr>
              <p:cNvSpPr txBox="1"/>
              <p:nvPr/>
            </p:nvSpPr>
            <p:spPr>
              <a:xfrm>
                <a:off x="246267" y="3552080"/>
                <a:ext cx="1694047"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System of interest</a:t>
                </a:r>
              </a:p>
            </p:txBody>
          </p:sp>
          <p:sp>
            <p:nvSpPr>
              <p:cNvPr id="9" name="TextBox 8">
                <a:extLst>
                  <a:ext uri="{FF2B5EF4-FFF2-40B4-BE49-F238E27FC236}">
                    <a16:creationId xmlns:a16="http://schemas.microsoft.com/office/drawing/2014/main" id="{79A8719C-4E97-688D-9A52-DC1842C29189}"/>
                  </a:ext>
                </a:extLst>
              </p:cNvPr>
              <p:cNvSpPr txBox="1"/>
              <p:nvPr/>
            </p:nvSpPr>
            <p:spPr>
              <a:xfrm>
                <a:off x="7314433" y="3505913"/>
                <a:ext cx="1491916" cy="400110"/>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Observer </a:t>
                </a:r>
              </a:p>
            </p:txBody>
          </p:sp>
          <p:pic>
            <p:nvPicPr>
              <p:cNvPr id="10" name="Graphic 9">
                <a:extLst>
                  <a:ext uri="{FF2B5EF4-FFF2-40B4-BE49-F238E27FC236}">
                    <a16:creationId xmlns:a16="http://schemas.microsoft.com/office/drawing/2014/main" id="{DA6E773F-CF48-49B3-83FF-B3B6C90A53A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20194" y="2521783"/>
                <a:ext cx="5608212" cy="830997"/>
              </a:xfrm>
              <a:prstGeom prst="rect">
                <a:avLst/>
              </a:prstGeom>
            </p:spPr>
          </p:pic>
          <p:pic>
            <p:nvPicPr>
              <p:cNvPr id="11" name="Picture 10" descr="Close up of an eye&#10;&#10;AI-generated content may be incorrect.">
                <a:extLst>
                  <a:ext uri="{FF2B5EF4-FFF2-40B4-BE49-F238E27FC236}">
                    <a16:creationId xmlns:a16="http://schemas.microsoft.com/office/drawing/2014/main" id="{5D069103-6695-D12D-8880-1E8C9AF035F3}"/>
                  </a:ext>
                </a:extLst>
              </p:cNvPr>
              <p:cNvPicPr>
                <a:picLocks noChangeAspect="1"/>
              </p:cNvPicPr>
              <p:nvPr/>
            </p:nvPicPr>
            <p:blipFill>
              <a:blip r:embed="rId4"/>
              <a:stretch>
                <a:fillRect/>
              </a:stretch>
            </p:blipFill>
            <p:spPr>
              <a:xfrm flipH="1">
                <a:off x="7236403" y="2387364"/>
                <a:ext cx="1647977" cy="1144137"/>
              </a:xfrm>
              <a:prstGeom prst="rect">
                <a:avLst/>
              </a:prstGeom>
              <a:effectLst>
                <a:softEdge rad="121542"/>
              </a:effectLst>
            </p:spPr>
          </p:pic>
        </p:grpSp>
        <p:sp>
          <p:nvSpPr>
            <p:cNvPr id="16" name="Rectangle 15">
              <a:extLst>
                <a:ext uri="{FF2B5EF4-FFF2-40B4-BE49-F238E27FC236}">
                  <a16:creationId xmlns:a16="http://schemas.microsoft.com/office/drawing/2014/main" id="{B9AB95AC-BACD-9C7F-2F5A-1C7344787F89}"/>
                </a:ext>
              </a:extLst>
            </p:cNvPr>
            <p:cNvSpPr/>
            <p:nvPr/>
          </p:nvSpPr>
          <p:spPr>
            <a:xfrm>
              <a:off x="1977055" y="250320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13F5CC-9598-6446-E389-5208F0BDD569}"/>
                </a:ext>
              </a:extLst>
            </p:cNvPr>
            <p:cNvSpPr/>
            <p:nvPr/>
          </p:nvSpPr>
          <p:spPr>
            <a:xfrm>
              <a:off x="3536347" y="250320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C7ABCC-CCDA-6316-E432-EA4083DCC277}"/>
                </a:ext>
              </a:extLst>
            </p:cNvPr>
            <p:cNvSpPr/>
            <p:nvPr/>
          </p:nvSpPr>
          <p:spPr>
            <a:xfrm>
              <a:off x="5095640" y="250320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4CDC26-FAF4-1D5A-E798-ED4250D159BA}"/>
                </a:ext>
              </a:extLst>
            </p:cNvPr>
            <p:cNvSpPr/>
            <p:nvPr/>
          </p:nvSpPr>
          <p:spPr>
            <a:xfrm>
              <a:off x="6780061" y="250320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a:extLst>
                <a:ext uri="{FF2B5EF4-FFF2-40B4-BE49-F238E27FC236}">
                  <a16:creationId xmlns:a16="http://schemas.microsoft.com/office/drawing/2014/main" id="{987A3A5F-4609-4793-08A2-67C985283E0B}"/>
                </a:ext>
              </a:extLst>
            </p:cNvPr>
            <p:cNvSpPr/>
            <p:nvPr/>
          </p:nvSpPr>
          <p:spPr>
            <a:xfrm>
              <a:off x="4124947" y="3643615"/>
              <a:ext cx="706334" cy="461380"/>
            </a:xfrm>
            <a:prstGeom prst="leftArrow">
              <a:avLst/>
            </a:prstGeom>
            <a:solidFill>
              <a:srgbClr val="B4FFB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6CDD326D-22EC-EE30-2FE0-136668AB48D0}"/>
                </a:ext>
              </a:extLst>
            </p:cNvPr>
            <p:cNvSpPr txBox="1"/>
            <p:nvPr/>
          </p:nvSpPr>
          <p:spPr>
            <a:xfrm>
              <a:off x="329203" y="1886852"/>
              <a:ext cx="3525324"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For any troublesome item of theory:</a:t>
              </a:r>
            </a:p>
          </p:txBody>
        </p:sp>
        <p:sp>
          <p:nvSpPr>
            <p:cNvPr id="23" name="Left Arrow 22">
              <a:extLst>
                <a:ext uri="{FF2B5EF4-FFF2-40B4-BE49-F238E27FC236}">
                  <a16:creationId xmlns:a16="http://schemas.microsoft.com/office/drawing/2014/main" id="{506BFCD9-B8FE-3449-33DD-11EBF6395478}"/>
                </a:ext>
              </a:extLst>
            </p:cNvPr>
            <p:cNvSpPr/>
            <p:nvPr/>
          </p:nvSpPr>
          <p:spPr>
            <a:xfrm>
              <a:off x="5751616" y="3643615"/>
              <a:ext cx="706334" cy="461380"/>
            </a:xfrm>
            <a:prstGeom prst="leftArrow">
              <a:avLst/>
            </a:prstGeom>
            <a:solidFill>
              <a:srgbClr val="B4FFB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a:extLst>
                <a:ext uri="{FF2B5EF4-FFF2-40B4-BE49-F238E27FC236}">
                  <a16:creationId xmlns:a16="http://schemas.microsoft.com/office/drawing/2014/main" id="{98F581E8-9598-4B96-FF4C-B926B5795168}"/>
                </a:ext>
              </a:extLst>
            </p:cNvPr>
            <p:cNvSpPr/>
            <p:nvPr/>
          </p:nvSpPr>
          <p:spPr>
            <a:xfrm>
              <a:off x="2517528" y="3643615"/>
              <a:ext cx="706334" cy="461380"/>
            </a:xfrm>
            <a:prstGeom prst="leftArrow">
              <a:avLst/>
            </a:prstGeom>
            <a:solidFill>
              <a:srgbClr val="B4FFB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DF4CA599-8408-670F-CF8D-365E1B9B08A8}"/>
              </a:ext>
            </a:extLst>
          </p:cNvPr>
          <p:cNvGrpSpPr/>
          <p:nvPr/>
        </p:nvGrpSpPr>
        <p:grpSpPr>
          <a:xfrm>
            <a:off x="2670151" y="2586407"/>
            <a:ext cx="2155721" cy="1586106"/>
            <a:chOff x="2670151" y="2586407"/>
            <a:chExt cx="2155721" cy="1586106"/>
          </a:xfrm>
        </p:grpSpPr>
        <p:grpSp>
          <p:nvGrpSpPr>
            <p:cNvPr id="79" name="Group 78">
              <a:extLst>
                <a:ext uri="{FF2B5EF4-FFF2-40B4-BE49-F238E27FC236}">
                  <a16:creationId xmlns:a16="http://schemas.microsoft.com/office/drawing/2014/main" id="{05645F38-B23C-1C64-0B38-E2CB4AB70941}"/>
                </a:ext>
              </a:extLst>
            </p:cNvPr>
            <p:cNvGrpSpPr/>
            <p:nvPr/>
          </p:nvGrpSpPr>
          <p:grpSpPr>
            <a:xfrm>
              <a:off x="2670151" y="3585721"/>
              <a:ext cx="2155721" cy="586792"/>
              <a:chOff x="2670151" y="3585721"/>
              <a:chExt cx="2155721" cy="586792"/>
            </a:xfrm>
          </p:grpSpPr>
          <p:sp>
            <p:nvSpPr>
              <p:cNvPr id="71" name="Multiply 70">
                <a:extLst>
                  <a:ext uri="{FF2B5EF4-FFF2-40B4-BE49-F238E27FC236}">
                    <a16:creationId xmlns:a16="http://schemas.microsoft.com/office/drawing/2014/main" id="{999FD105-7137-69BE-4EB4-0C0F66581442}"/>
                  </a:ext>
                </a:extLst>
              </p:cNvPr>
              <p:cNvSpPr/>
              <p:nvPr/>
            </p:nvSpPr>
            <p:spPr>
              <a:xfrm>
                <a:off x="2670151" y="3585721"/>
                <a:ext cx="538677" cy="577167"/>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ultiply 71">
                <a:extLst>
                  <a:ext uri="{FF2B5EF4-FFF2-40B4-BE49-F238E27FC236}">
                    <a16:creationId xmlns:a16="http://schemas.microsoft.com/office/drawing/2014/main" id="{2055D714-0C7A-0DB3-9810-141EA29C6BD4}"/>
                  </a:ext>
                </a:extLst>
              </p:cNvPr>
              <p:cNvSpPr/>
              <p:nvPr/>
            </p:nvSpPr>
            <p:spPr>
              <a:xfrm>
                <a:off x="4287195" y="3595346"/>
                <a:ext cx="538677" cy="577167"/>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5D3ACDDF-2C66-3E61-2D70-29917813432B}"/>
                </a:ext>
              </a:extLst>
            </p:cNvPr>
            <p:cNvGrpSpPr/>
            <p:nvPr/>
          </p:nvGrpSpPr>
          <p:grpSpPr>
            <a:xfrm>
              <a:off x="3531608" y="2586407"/>
              <a:ext cx="389850" cy="1080403"/>
              <a:chOff x="2778680" y="1506294"/>
              <a:chExt cx="389850" cy="1080403"/>
            </a:xfrm>
          </p:grpSpPr>
          <p:sp>
            <p:nvSpPr>
              <p:cNvPr id="74" name="Multiply 73">
                <a:extLst>
                  <a:ext uri="{FF2B5EF4-FFF2-40B4-BE49-F238E27FC236}">
                    <a16:creationId xmlns:a16="http://schemas.microsoft.com/office/drawing/2014/main" id="{73E768EF-7093-45FC-4D09-14C94287E18C}"/>
                  </a:ext>
                </a:extLst>
              </p:cNvPr>
              <p:cNvSpPr/>
              <p:nvPr/>
            </p:nvSpPr>
            <p:spPr>
              <a:xfrm>
                <a:off x="2778680" y="1506294"/>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ultiply 74">
                <a:extLst>
                  <a:ext uri="{FF2B5EF4-FFF2-40B4-BE49-F238E27FC236}">
                    <a16:creationId xmlns:a16="http://schemas.microsoft.com/office/drawing/2014/main" id="{0EBF1ACC-F0C0-7C7C-6C37-F138323E8037}"/>
                  </a:ext>
                </a:extLst>
              </p:cNvPr>
              <p:cNvSpPr/>
              <p:nvPr/>
            </p:nvSpPr>
            <p:spPr>
              <a:xfrm>
                <a:off x="2778680" y="1828253"/>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ultiply 75">
                <a:extLst>
                  <a:ext uri="{FF2B5EF4-FFF2-40B4-BE49-F238E27FC236}">
                    <a16:creationId xmlns:a16="http://schemas.microsoft.com/office/drawing/2014/main" id="{6475CBB4-2A4A-C420-8E6B-24320FB95675}"/>
                  </a:ext>
                </a:extLst>
              </p:cNvPr>
              <p:cNvSpPr/>
              <p:nvPr/>
            </p:nvSpPr>
            <p:spPr>
              <a:xfrm>
                <a:off x="2778680" y="2168991"/>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9133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F95D2-76B3-DE95-E5B0-D01EC2FFAC21}"/>
            </a:ext>
          </a:extLst>
        </p:cNvPr>
        <p:cNvGrpSpPr/>
        <p:nvPr/>
      </p:nvGrpSpPr>
      <p:grpSpPr>
        <a:xfrm>
          <a:off x="0" y="0"/>
          <a:ext cx="0" cy="0"/>
          <a:chOff x="0" y="0"/>
          <a:chExt cx="0" cy="0"/>
        </a:xfrm>
      </p:grpSpPr>
      <p:sp>
        <p:nvSpPr>
          <p:cNvPr id="26" name="Freeform 25">
            <a:extLst>
              <a:ext uri="{FF2B5EF4-FFF2-40B4-BE49-F238E27FC236}">
                <a16:creationId xmlns:a16="http://schemas.microsoft.com/office/drawing/2014/main" id="{32D9BD81-8B47-6DB8-C3E0-6CDBB3590ED6}"/>
              </a:ext>
            </a:extLst>
          </p:cNvPr>
          <p:cNvSpPr/>
          <p:nvPr/>
        </p:nvSpPr>
        <p:spPr>
          <a:xfrm>
            <a:off x="635267" y="192505"/>
            <a:ext cx="4042611" cy="750771"/>
          </a:xfrm>
          <a:custGeom>
            <a:avLst/>
            <a:gdLst>
              <a:gd name="csX0" fmla="*/ 163630 w 8065971"/>
              <a:gd name="csY0" fmla="*/ 0 h 750771"/>
              <a:gd name="csX1" fmla="*/ 8065971 w 8065971"/>
              <a:gd name="csY1" fmla="*/ 308009 h 750771"/>
              <a:gd name="csX2" fmla="*/ 8056346 w 8065971"/>
              <a:gd name="csY2" fmla="*/ 577516 h 750771"/>
              <a:gd name="csX3" fmla="*/ 0 w 8065971"/>
              <a:gd name="csY3" fmla="*/ 750771 h 750771"/>
              <a:gd name="csX4" fmla="*/ 163630 w 8065971"/>
              <a:gd name="csY4" fmla="*/ 0 h 750771"/>
            </a:gdLst>
            <a:ahLst/>
            <a:cxnLst>
              <a:cxn ang="0">
                <a:pos x="csX0" y="csY0"/>
              </a:cxn>
              <a:cxn ang="0">
                <a:pos x="csX1" y="csY1"/>
              </a:cxn>
              <a:cxn ang="0">
                <a:pos x="csX2" y="csY2"/>
              </a:cxn>
              <a:cxn ang="0">
                <a:pos x="csX3" y="csY3"/>
              </a:cxn>
              <a:cxn ang="0">
                <a:pos x="csX4" y="csY4"/>
              </a:cxn>
            </a:cxnLst>
            <a:rect l="l" t="t" r="r" b="b"/>
            <a:pathLst>
              <a:path w="8065971" h="750771">
                <a:moveTo>
                  <a:pt x="163630" y="0"/>
                </a:moveTo>
                <a:lnTo>
                  <a:pt x="8065971" y="308009"/>
                </a:lnTo>
                <a:lnTo>
                  <a:pt x="8056346" y="577516"/>
                </a:lnTo>
                <a:lnTo>
                  <a:pt x="0" y="750771"/>
                </a:lnTo>
                <a:lnTo>
                  <a:pt x="16363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EB2A6-721E-6408-CDDA-168417FA2EDB}"/>
              </a:ext>
            </a:extLst>
          </p:cNvPr>
          <p:cNvSpPr>
            <a:spLocks noGrp="1"/>
          </p:cNvSpPr>
          <p:nvPr>
            <p:ph type="title"/>
          </p:nvPr>
        </p:nvSpPr>
        <p:spPr>
          <a:xfrm>
            <a:off x="628650" y="365127"/>
            <a:ext cx="3163704" cy="607026"/>
          </a:xfrm>
        </p:spPr>
        <p:txBody>
          <a:bodyPr>
            <a:normAutofit fontScale="90000"/>
          </a:bodyPr>
          <a:lstStyle/>
          <a:p>
            <a:r>
              <a:rPr lang="en-US" dirty="0"/>
              <a:t>Winding back</a:t>
            </a:r>
          </a:p>
        </p:txBody>
      </p:sp>
      <p:sp>
        <p:nvSpPr>
          <p:cNvPr id="4" name="Slide Number Placeholder 3">
            <a:extLst>
              <a:ext uri="{FF2B5EF4-FFF2-40B4-BE49-F238E27FC236}">
                <a16:creationId xmlns:a16="http://schemas.microsoft.com/office/drawing/2014/main" id="{01C0D3D4-FFBB-4A25-EDBF-F8A1EB3EFD34}"/>
              </a:ext>
            </a:extLst>
          </p:cNvPr>
          <p:cNvSpPr>
            <a:spLocks noGrp="1"/>
          </p:cNvSpPr>
          <p:nvPr>
            <p:ph type="sldNum" sz="quarter" idx="12"/>
          </p:nvPr>
        </p:nvSpPr>
        <p:spPr/>
        <p:txBody>
          <a:bodyPr/>
          <a:lstStyle/>
          <a:p>
            <a:fld id="{D1F9907E-6957-FD44-8CEE-A073B4D9F8DA}" type="slidenum">
              <a:rPr lang="en-US" smtClean="0"/>
              <a:t>26</a:t>
            </a:fld>
            <a:endParaRPr lang="en-US" dirty="0"/>
          </a:p>
        </p:txBody>
      </p:sp>
      <p:sp>
        <p:nvSpPr>
          <p:cNvPr id="5" name="TextBox 4">
            <a:extLst>
              <a:ext uri="{FF2B5EF4-FFF2-40B4-BE49-F238E27FC236}">
                <a16:creationId xmlns:a16="http://schemas.microsoft.com/office/drawing/2014/main" id="{41E783D4-A9AA-8990-C21A-110C50761A43}"/>
              </a:ext>
            </a:extLst>
          </p:cNvPr>
          <p:cNvSpPr txBox="1"/>
          <p:nvPr/>
        </p:nvSpPr>
        <p:spPr>
          <a:xfrm>
            <a:off x="635267" y="1115898"/>
            <a:ext cx="2646948" cy="1569660"/>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Hubble’s 1929 estimates of distance to the nebulae (galaxies)</a:t>
            </a:r>
          </a:p>
        </p:txBody>
      </p:sp>
      <p:pic>
        <p:nvPicPr>
          <p:cNvPr id="3" name="Picture 2">
            <a:extLst>
              <a:ext uri="{FF2B5EF4-FFF2-40B4-BE49-F238E27FC236}">
                <a16:creationId xmlns:a16="http://schemas.microsoft.com/office/drawing/2014/main" id="{1A7EBF6B-B2EB-A5BF-D176-D89DC772E154}"/>
              </a:ext>
            </a:extLst>
          </p:cNvPr>
          <p:cNvPicPr>
            <a:picLocks noChangeAspect="1"/>
          </p:cNvPicPr>
          <p:nvPr/>
        </p:nvPicPr>
        <p:blipFill>
          <a:blip r:embed="rId2"/>
          <a:stretch>
            <a:fillRect/>
          </a:stretch>
        </p:blipFill>
        <p:spPr>
          <a:xfrm>
            <a:off x="4083894" y="1250650"/>
            <a:ext cx="4748112" cy="5191269"/>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30" name="Group 29">
            <a:extLst>
              <a:ext uri="{FF2B5EF4-FFF2-40B4-BE49-F238E27FC236}">
                <a16:creationId xmlns:a16="http://schemas.microsoft.com/office/drawing/2014/main" id="{2CF9F2E3-8108-42D9-242F-748239304B98}"/>
              </a:ext>
            </a:extLst>
          </p:cNvPr>
          <p:cNvGrpSpPr/>
          <p:nvPr/>
        </p:nvGrpSpPr>
        <p:grpSpPr>
          <a:xfrm>
            <a:off x="5351648" y="96253"/>
            <a:ext cx="1751798" cy="5014762"/>
            <a:chOff x="5351648" y="96253"/>
            <a:chExt cx="1751798" cy="5014762"/>
          </a:xfrm>
        </p:grpSpPr>
        <p:sp>
          <p:nvSpPr>
            <p:cNvPr id="13" name="Freeform 12">
              <a:extLst>
                <a:ext uri="{FF2B5EF4-FFF2-40B4-BE49-F238E27FC236}">
                  <a16:creationId xmlns:a16="http://schemas.microsoft.com/office/drawing/2014/main" id="{58F414E7-E76C-80C7-B5A8-A5A3518B0B76}"/>
                </a:ext>
              </a:extLst>
            </p:cNvPr>
            <p:cNvSpPr/>
            <p:nvPr/>
          </p:nvSpPr>
          <p:spPr>
            <a:xfrm>
              <a:off x="5698156" y="96253"/>
              <a:ext cx="750770" cy="5014762"/>
            </a:xfrm>
            <a:custGeom>
              <a:avLst/>
              <a:gdLst>
                <a:gd name="csX0" fmla="*/ 0 w 750770"/>
                <a:gd name="csY0" fmla="*/ 0 h 5014762"/>
                <a:gd name="csX1" fmla="*/ 221381 w 750770"/>
                <a:gd name="csY1" fmla="*/ 5014762 h 5014762"/>
                <a:gd name="csX2" fmla="*/ 635267 w 750770"/>
                <a:gd name="csY2" fmla="*/ 5005136 h 5014762"/>
                <a:gd name="csX3" fmla="*/ 750770 w 750770"/>
                <a:gd name="csY3" fmla="*/ 67376 h 5014762"/>
                <a:gd name="csX4" fmla="*/ 0 w 750770"/>
                <a:gd name="csY4" fmla="*/ 0 h 5014762"/>
              </a:gdLst>
              <a:ahLst/>
              <a:cxnLst>
                <a:cxn ang="0">
                  <a:pos x="csX0" y="csY0"/>
                </a:cxn>
                <a:cxn ang="0">
                  <a:pos x="csX1" y="csY1"/>
                </a:cxn>
                <a:cxn ang="0">
                  <a:pos x="csX2" y="csY2"/>
                </a:cxn>
                <a:cxn ang="0">
                  <a:pos x="csX3" y="csY3"/>
                </a:cxn>
                <a:cxn ang="0">
                  <a:pos x="csX4" y="csY4"/>
                </a:cxn>
              </a:cxnLst>
              <a:rect l="l" t="t" r="r" b="b"/>
              <a:pathLst>
                <a:path w="750770" h="5014762">
                  <a:moveTo>
                    <a:pt x="0" y="0"/>
                  </a:moveTo>
                  <a:lnTo>
                    <a:pt x="221381" y="5014762"/>
                  </a:lnTo>
                  <a:lnTo>
                    <a:pt x="635267" y="5005136"/>
                  </a:lnTo>
                  <a:lnTo>
                    <a:pt x="750770" y="67376"/>
                  </a:lnTo>
                  <a:lnTo>
                    <a:pt x="0"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6CAB182-D674-D824-3D64-B4589E2B5319}"/>
                </a:ext>
              </a:extLst>
            </p:cNvPr>
            <p:cNvSpPr txBox="1"/>
            <p:nvPr/>
          </p:nvSpPr>
          <p:spPr>
            <a:xfrm>
              <a:off x="5351648" y="173633"/>
              <a:ext cx="1751798" cy="923330"/>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Distances too small by up to a factor of 6 or 7.</a:t>
              </a:r>
            </a:p>
          </p:txBody>
        </p:sp>
      </p:grpSp>
      <p:grpSp>
        <p:nvGrpSpPr>
          <p:cNvPr id="31" name="Group 30">
            <a:extLst>
              <a:ext uri="{FF2B5EF4-FFF2-40B4-BE49-F238E27FC236}">
                <a16:creationId xmlns:a16="http://schemas.microsoft.com/office/drawing/2014/main" id="{EA0D8591-2038-37D2-1321-3851C84616C2}"/>
              </a:ext>
            </a:extLst>
          </p:cNvPr>
          <p:cNvGrpSpPr/>
          <p:nvPr/>
        </p:nvGrpSpPr>
        <p:grpSpPr>
          <a:xfrm>
            <a:off x="712269" y="2531444"/>
            <a:ext cx="5727032" cy="1328287"/>
            <a:chOff x="712269" y="2531444"/>
            <a:chExt cx="5727032" cy="1328287"/>
          </a:xfrm>
        </p:grpSpPr>
        <p:sp>
          <p:nvSpPr>
            <p:cNvPr id="20" name="Freeform 19">
              <a:extLst>
                <a:ext uri="{FF2B5EF4-FFF2-40B4-BE49-F238E27FC236}">
                  <a16:creationId xmlns:a16="http://schemas.microsoft.com/office/drawing/2014/main" id="{A6D0470F-BFDA-AFBA-AB63-B05A7A670C4F}"/>
                </a:ext>
              </a:extLst>
            </p:cNvPr>
            <p:cNvSpPr/>
            <p:nvPr/>
          </p:nvSpPr>
          <p:spPr>
            <a:xfrm>
              <a:off x="712269" y="2531444"/>
              <a:ext cx="5727032" cy="1328287"/>
            </a:xfrm>
            <a:custGeom>
              <a:avLst/>
              <a:gdLst>
                <a:gd name="csX0" fmla="*/ 5727032 w 5727032"/>
                <a:gd name="csY0" fmla="*/ 0 h 1328287"/>
                <a:gd name="csX1" fmla="*/ 0 w 5727032"/>
                <a:gd name="csY1" fmla="*/ 539015 h 1328287"/>
                <a:gd name="csX2" fmla="*/ 77003 w 5727032"/>
                <a:gd name="csY2" fmla="*/ 1328287 h 1328287"/>
                <a:gd name="csX3" fmla="*/ 5707782 w 5727032"/>
                <a:gd name="csY3" fmla="*/ 134754 h 1328287"/>
                <a:gd name="csX4" fmla="*/ 5727032 w 5727032"/>
                <a:gd name="csY4" fmla="*/ 0 h 1328287"/>
              </a:gdLst>
              <a:ahLst/>
              <a:cxnLst>
                <a:cxn ang="0">
                  <a:pos x="csX0" y="csY0"/>
                </a:cxn>
                <a:cxn ang="0">
                  <a:pos x="csX1" y="csY1"/>
                </a:cxn>
                <a:cxn ang="0">
                  <a:pos x="csX2" y="csY2"/>
                </a:cxn>
                <a:cxn ang="0">
                  <a:pos x="csX3" y="csY3"/>
                </a:cxn>
                <a:cxn ang="0">
                  <a:pos x="csX4" y="csY4"/>
                </a:cxn>
              </a:cxnLst>
              <a:rect l="l" t="t" r="r" b="b"/>
              <a:pathLst>
                <a:path w="5727032" h="1328287">
                  <a:moveTo>
                    <a:pt x="5727032" y="0"/>
                  </a:moveTo>
                  <a:lnTo>
                    <a:pt x="0" y="539015"/>
                  </a:lnTo>
                  <a:lnTo>
                    <a:pt x="77003" y="1328287"/>
                  </a:lnTo>
                  <a:lnTo>
                    <a:pt x="5707782" y="134754"/>
                  </a:lnTo>
                  <a:lnTo>
                    <a:pt x="5727032" y="0"/>
                  </a:lnTo>
                  <a:close/>
                </a:path>
              </a:pathLst>
            </a:custGeom>
            <a:solidFill>
              <a:srgbClr val="7030A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4405638-C58B-32F6-0F2C-F087AC233B51}"/>
                </a:ext>
              </a:extLst>
            </p:cNvPr>
            <p:cNvSpPr txBox="1"/>
            <p:nvPr/>
          </p:nvSpPr>
          <p:spPr>
            <a:xfrm>
              <a:off x="712269" y="2974206"/>
              <a:ext cx="2515432" cy="707886"/>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Andromeda, NGC 224</a:t>
              </a:r>
            </a:p>
            <a:p>
              <a:pPr algn="l"/>
              <a:r>
                <a:rPr lang="en-US" sz="2000" dirty="0">
                  <a:latin typeface="Times New Roman" panose="02020603050405020304" pitchFamily="18" charset="0"/>
                  <a:cs typeface="Times New Roman" panose="02020603050405020304" pitchFamily="18" charset="0"/>
                </a:rPr>
                <a:t>0.275 Mpc</a:t>
              </a:r>
            </a:p>
          </p:txBody>
        </p:sp>
      </p:grpSp>
      <p:grpSp>
        <p:nvGrpSpPr>
          <p:cNvPr id="32" name="Group 31">
            <a:extLst>
              <a:ext uri="{FF2B5EF4-FFF2-40B4-BE49-F238E27FC236}">
                <a16:creationId xmlns:a16="http://schemas.microsoft.com/office/drawing/2014/main" id="{4B4F6DEE-5956-BA22-1BAE-8736574E7FC7}"/>
              </a:ext>
            </a:extLst>
          </p:cNvPr>
          <p:cNvGrpSpPr/>
          <p:nvPr/>
        </p:nvGrpSpPr>
        <p:grpSpPr>
          <a:xfrm>
            <a:off x="625642" y="3773103"/>
            <a:ext cx="2593595" cy="1530417"/>
            <a:chOff x="625642" y="3773103"/>
            <a:chExt cx="2593595" cy="1530417"/>
          </a:xfrm>
        </p:grpSpPr>
        <p:sp>
          <p:nvSpPr>
            <p:cNvPr id="29" name="Freeform 28">
              <a:extLst>
                <a:ext uri="{FF2B5EF4-FFF2-40B4-BE49-F238E27FC236}">
                  <a16:creationId xmlns:a16="http://schemas.microsoft.com/office/drawing/2014/main" id="{D4536A7F-9BD5-1D7E-0A10-FB48C38256B7}"/>
                </a:ext>
              </a:extLst>
            </p:cNvPr>
            <p:cNvSpPr/>
            <p:nvPr/>
          </p:nvSpPr>
          <p:spPr>
            <a:xfrm>
              <a:off x="625642" y="3773103"/>
              <a:ext cx="2319689" cy="1530417"/>
            </a:xfrm>
            <a:custGeom>
              <a:avLst/>
              <a:gdLst>
                <a:gd name="csX0" fmla="*/ 847023 w 2319689"/>
                <a:gd name="csY0" fmla="*/ 0 h 1530417"/>
                <a:gd name="csX1" fmla="*/ 0 w 2319689"/>
                <a:gd name="csY1" fmla="*/ 1530417 h 1530417"/>
                <a:gd name="csX2" fmla="*/ 2319689 w 2319689"/>
                <a:gd name="csY2" fmla="*/ 1491916 h 1530417"/>
                <a:gd name="csX3" fmla="*/ 1145406 w 2319689"/>
                <a:gd name="csY3" fmla="*/ 0 h 1530417"/>
                <a:gd name="csX4" fmla="*/ 847023 w 2319689"/>
                <a:gd name="csY4" fmla="*/ 0 h 1530417"/>
              </a:gdLst>
              <a:ahLst/>
              <a:cxnLst>
                <a:cxn ang="0">
                  <a:pos x="csX0" y="csY0"/>
                </a:cxn>
                <a:cxn ang="0">
                  <a:pos x="csX1" y="csY1"/>
                </a:cxn>
                <a:cxn ang="0">
                  <a:pos x="csX2" y="csY2"/>
                </a:cxn>
                <a:cxn ang="0">
                  <a:pos x="csX3" y="csY3"/>
                </a:cxn>
                <a:cxn ang="0">
                  <a:pos x="csX4" y="csY4"/>
                </a:cxn>
              </a:cxnLst>
              <a:rect l="l" t="t" r="r" b="b"/>
              <a:pathLst>
                <a:path w="2319689" h="1530417">
                  <a:moveTo>
                    <a:pt x="847023" y="0"/>
                  </a:moveTo>
                  <a:lnTo>
                    <a:pt x="0" y="1530417"/>
                  </a:lnTo>
                  <a:lnTo>
                    <a:pt x="2319689" y="1491916"/>
                  </a:lnTo>
                  <a:lnTo>
                    <a:pt x="1145406" y="0"/>
                  </a:lnTo>
                  <a:lnTo>
                    <a:pt x="847023" y="0"/>
                  </a:lnTo>
                  <a:close/>
                </a:path>
              </a:pathLst>
            </a:custGeom>
            <a:solidFill>
              <a:srgbClr val="B4FF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B12B8F2-EF2B-3FFA-A74B-4051D55EC169}"/>
                </a:ext>
              </a:extLst>
            </p:cNvPr>
            <p:cNvSpPr txBox="1"/>
            <p:nvPr/>
          </p:nvSpPr>
          <p:spPr>
            <a:xfrm>
              <a:off x="698245" y="4403129"/>
              <a:ext cx="2520992"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Later corrected value</a:t>
              </a:r>
            </a:p>
            <a:p>
              <a:pPr algn="l"/>
              <a:r>
                <a:rPr lang="en-US" sz="2000" dirty="0">
                  <a:latin typeface="Times New Roman" panose="02020603050405020304" pitchFamily="18" charset="0"/>
                  <a:cs typeface="Times New Roman" panose="02020603050405020304" pitchFamily="18" charset="0"/>
                </a:rPr>
                <a:t>0.765Mpc</a:t>
              </a:r>
            </a:p>
          </p:txBody>
        </p:sp>
      </p:grpSp>
    </p:spTree>
    <p:extLst>
      <p:ext uri="{BB962C8B-B14F-4D97-AF65-F5344CB8AC3E}">
        <p14:creationId xmlns:p14="http://schemas.microsoft.com/office/powerpoint/2010/main" val="76511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6A545-C6CB-55D1-A6BD-9FEDB9B74887}"/>
            </a:ext>
          </a:extLst>
        </p:cNvPr>
        <p:cNvGrpSpPr/>
        <p:nvPr/>
      </p:nvGrpSpPr>
      <p:grpSpPr>
        <a:xfrm>
          <a:off x="0" y="0"/>
          <a:ext cx="0" cy="0"/>
          <a:chOff x="0" y="0"/>
          <a:chExt cx="0" cy="0"/>
        </a:xfrm>
      </p:grpSpPr>
      <p:sp>
        <p:nvSpPr>
          <p:cNvPr id="26" name="Freeform 25">
            <a:extLst>
              <a:ext uri="{FF2B5EF4-FFF2-40B4-BE49-F238E27FC236}">
                <a16:creationId xmlns:a16="http://schemas.microsoft.com/office/drawing/2014/main" id="{A8304F24-8684-27CA-7FB4-6E5C43045BEC}"/>
              </a:ext>
            </a:extLst>
          </p:cNvPr>
          <p:cNvSpPr/>
          <p:nvPr/>
        </p:nvSpPr>
        <p:spPr>
          <a:xfrm>
            <a:off x="635267" y="192505"/>
            <a:ext cx="4042611" cy="750771"/>
          </a:xfrm>
          <a:custGeom>
            <a:avLst/>
            <a:gdLst>
              <a:gd name="csX0" fmla="*/ 163630 w 8065971"/>
              <a:gd name="csY0" fmla="*/ 0 h 750771"/>
              <a:gd name="csX1" fmla="*/ 8065971 w 8065971"/>
              <a:gd name="csY1" fmla="*/ 308009 h 750771"/>
              <a:gd name="csX2" fmla="*/ 8056346 w 8065971"/>
              <a:gd name="csY2" fmla="*/ 577516 h 750771"/>
              <a:gd name="csX3" fmla="*/ 0 w 8065971"/>
              <a:gd name="csY3" fmla="*/ 750771 h 750771"/>
              <a:gd name="csX4" fmla="*/ 163630 w 8065971"/>
              <a:gd name="csY4" fmla="*/ 0 h 750771"/>
            </a:gdLst>
            <a:ahLst/>
            <a:cxnLst>
              <a:cxn ang="0">
                <a:pos x="csX0" y="csY0"/>
              </a:cxn>
              <a:cxn ang="0">
                <a:pos x="csX1" y="csY1"/>
              </a:cxn>
              <a:cxn ang="0">
                <a:pos x="csX2" y="csY2"/>
              </a:cxn>
              <a:cxn ang="0">
                <a:pos x="csX3" y="csY3"/>
              </a:cxn>
              <a:cxn ang="0">
                <a:pos x="csX4" y="csY4"/>
              </a:cxn>
            </a:cxnLst>
            <a:rect l="l" t="t" r="r" b="b"/>
            <a:pathLst>
              <a:path w="8065971" h="750771">
                <a:moveTo>
                  <a:pt x="163630" y="0"/>
                </a:moveTo>
                <a:lnTo>
                  <a:pt x="8065971" y="308009"/>
                </a:lnTo>
                <a:lnTo>
                  <a:pt x="8056346" y="577516"/>
                </a:lnTo>
                <a:lnTo>
                  <a:pt x="0" y="750771"/>
                </a:lnTo>
                <a:lnTo>
                  <a:pt x="16363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8238E3-1773-3537-E70F-33EF8BD2B4BB}"/>
              </a:ext>
            </a:extLst>
          </p:cNvPr>
          <p:cNvSpPr>
            <a:spLocks noGrp="1"/>
          </p:cNvSpPr>
          <p:nvPr>
            <p:ph type="title"/>
          </p:nvPr>
        </p:nvSpPr>
        <p:spPr>
          <a:xfrm>
            <a:off x="628650" y="365127"/>
            <a:ext cx="3163704" cy="607026"/>
          </a:xfrm>
        </p:spPr>
        <p:txBody>
          <a:bodyPr>
            <a:normAutofit fontScale="90000"/>
          </a:bodyPr>
          <a:lstStyle/>
          <a:p>
            <a:r>
              <a:rPr lang="en-US" dirty="0"/>
              <a:t>Winding back</a:t>
            </a:r>
          </a:p>
        </p:txBody>
      </p:sp>
      <p:sp>
        <p:nvSpPr>
          <p:cNvPr id="4" name="Slide Number Placeholder 3">
            <a:extLst>
              <a:ext uri="{FF2B5EF4-FFF2-40B4-BE49-F238E27FC236}">
                <a16:creationId xmlns:a16="http://schemas.microsoft.com/office/drawing/2014/main" id="{F4468132-E5F0-06C7-8C0F-69D88101278F}"/>
              </a:ext>
            </a:extLst>
          </p:cNvPr>
          <p:cNvSpPr>
            <a:spLocks noGrp="1"/>
          </p:cNvSpPr>
          <p:nvPr>
            <p:ph type="sldNum" sz="quarter" idx="12"/>
          </p:nvPr>
        </p:nvSpPr>
        <p:spPr/>
        <p:txBody>
          <a:bodyPr/>
          <a:lstStyle/>
          <a:p>
            <a:fld id="{D1F9907E-6957-FD44-8CEE-A073B4D9F8DA}" type="slidenum">
              <a:rPr lang="en-US" smtClean="0"/>
              <a:t>27</a:t>
            </a:fld>
            <a:endParaRPr lang="en-US" dirty="0"/>
          </a:p>
        </p:txBody>
      </p:sp>
      <p:grpSp>
        <p:nvGrpSpPr>
          <p:cNvPr id="74" name="Group 73">
            <a:extLst>
              <a:ext uri="{FF2B5EF4-FFF2-40B4-BE49-F238E27FC236}">
                <a16:creationId xmlns:a16="http://schemas.microsoft.com/office/drawing/2014/main" id="{98EEE151-BDDB-4E24-8C8C-5E7A906BD4CB}"/>
              </a:ext>
            </a:extLst>
          </p:cNvPr>
          <p:cNvGrpSpPr/>
          <p:nvPr/>
        </p:nvGrpSpPr>
        <p:grpSpPr>
          <a:xfrm>
            <a:off x="4144395" y="3469450"/>
            <a:ext cx="2242069" cy="2415153"/>
            <a:chOff x="4144395" y="3469450"/>
            <a:chExt cx="2242069" cy="2415153"/>
          </a:xfrm>
        </p:grpSpPr>
        <p:sp>
          <p:nvSpPr>
            <p:cNvPr id="27" name="Freeform 26">
              <a:extLst>
                <a:ext uri="{FF2B5EF4-FFF2-40B4-BE49-F238E27FC236}">
                  <a16:creationId xmlns:a16="http://schemas.microsoft.com/office/drawing/2014/main" id="{A0C37A01-E788-59ED-751D-5E874A74960B}"/>
                </a:ext>
              </a:extLst>
            </p:cNvPr>
            <p:cNvSpPr/>
            <p:nvPr/>
          </p:nvSpPr>
          <p:spPr>
            <a:xfrm>
              <a:off x="4144395" y="3469450"/>
              <a:ext cx="2242069" cy="2415153"/>
            </a:xfrm>
            <a:custGeom>
              <a:avLst/>
              <a:gdLst>
                <a:gd name="csX0" fmla="*/ 567891 w 1376413"/>
                <a:gd name="csY0" fmla="*/ 0 h 1915428"/>
                <a:gd name="csX1" fmla="*/ 0 w 1376413"/>
                <a:gd name="csY1" fmla="*/ 1915428 h 1915428"/>
                <a:gd name="csX2" fmla="*/ 1376413 w 1376413"/>
                <a:gd name="csY2" fmla="*/ 1886552 h 1915428"/>
                <a:gd name="csX3" fmla="*/ 798897 w 1376413"/>
                <a:gd name="csY3" fmla="*/ 28876 h 1915428"/>
                <a:gd name="csX4" fmla="*/ 567891 w 1376413"/>
                <a:gd name="csY4" fmla="*/ 0 h 1915428"/>
              </a:gdLst>
              <a:ahLst/>
              <a:cxnLst>
                <a:cxn ang="0">
                  <a:pos x="csX0" y="csY0"/>
                </a:cxn>
                <a:cxn ang="0">
                  <a:pos x="csX1" y="csY1"/>
                </a:cxn>
                <a:cxn ang="0">
                  <a:pos x="csX2" y="csY2"/>
                </a:cxn>
                <a:cxn ang="0">
                  <a:pos x="csX3" y="csY3"/>
                </a:cxn>
                <a:cxn ang="0">
                  <a:pos x="csX4" y="csY4"/>
                </a:cxn>
              </a:cxnLst>
              <a:rect l="l" t="t" r="r" b="b"/>
              <a:pathLst>
                <a:path w="1376413" h="1915428">
                  <a:moveTo>
                    <a:pt x="567891" y="0"/>
                  </a:moveTo>
                  <a:lnTo>
                    <a:pt x="0" y="1915428"/>
                  </a:lnTo>
                  <a:lnTo>
                    <a:pt x="1376413" y="1886552"/>
                  </a:lnTo>
                  <a:lnTo>
                    <a:pt x="798897" y="28876"/>
                  </a:lnTo>
                  <a:lnTo>
                    <a:pt x="567891" y="0"/>
                  </a:lnTo>
                  <a:close/>
                </a:path>
              </a:pathLst>
            </a:custGeom>
            <a:solidFill>
              <a:srgbClr val="B4FF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46E606-EB65-045F-006C-05FFEBAD9FF2}"/>
                </a:ext>
              </a:extLst>
            </p:cNvPr>
            <p:cNvSpPr txBox="1"/>
            <p:nvPr/>
          </p:nvSpPr>
          <p:spPr>
            <a:xfrm>
              <a:off x="4339575" y="4793815"/>
              <a:ext cx="1963233" cy="1015663"/>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They are Type II Cepheid variable stars</a:t>
              </a:r>
            </a:p>
          </p:txBody>
        </p:sp>
      </p:grpSp>
      <p:sp>
        <p:nvSpPr>
          <p:cNvPr id="11" name="TextBox 10">
            <a:extLst>
              <a:ext uri="{FF2B5EF4-FFF2-40B4-BE49-F238E27FC236}">
                <a16:creationId xmlns:a16="http://schemas.microsoft.com/office/drawing/2014/main" id="{82FC0673-3D99-17F4-22BF-E3E2941DB756}"/>
              </a:ext>
            </a:extLst>
          </p:cNvPr>
          <p:cNvSpPr txBox="1"/>
          <p:nvPr/>
        </p:nvSpPr>
        <p:spPr>
          <a:xfrm>
            <a:off x="0" y="3065157"/>
            <a:ext cx="1694047" cy="400110"/>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Andromeda</a:t>
            </a:r>
          </a:p>
        </p:txBody>
      </p:sp>
      <p:sp>
        <p:nvSpPr>
          <p:cNvPr id="14" name="TextBox 13">
            <a:extLst>
              <a:ext uri="{FF2B5EF4-FFF2-40B4-BE49-F238E27FC236}">
                <a16:creationId xmlns:a16="http://schemas.microsoft.com/office/drawing/2014/main" id="{79EF5915-C95F-1537-1FA8-A1EAB5970F3B}"/>
              </a:ext>
            </a:extLst>
          </p:cNvPr>
          <p:cNvSpPr txBox="1"/>
          <p:nvPr/>
        </p:nvSpPr>
        <p:spPr>
          <a:xfrm>
            <a:off x="7827425" y="3065157"/>
            <a:ext cx="1014734" cy="400110"/>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Hubble </a:t>
            </a:r>
          </a:p>
        </p:txBody>
      </p:sp>
      <p:pic>
        <p:nvPicPr>
          <p:cNvPr id="16" name="Graphic 15">
            <a:extLst>
              <a:ext uri="{FF2B5EF4-FFF2-40B4-BE49-F238E27FC236}">
                <a16:creationId xmlns:a16="http://schemas.microsoft.com/office/drawing/2014/main" id="{76D73D20-BAD7-6DDA-1E86-1E086CDC843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84410" y="2000621"/>
            <a:ext cx="6119971" cy="830997"/>
          </a:xfrm>
          <a:prstGeom prst="rect">
            <a:avLst/>
          </a:prstGeom>
        </p:spPr>
      </p:pic>
      <p:sp>
        <p:nvSpPr>
          <p:cNvPr id="18" name="Rectangle 17">
            <a:extLst>
              <a:ext uri="{FF2B5EF4-FFF2-40B4-BE49-F238E27FC236}">
                <a16:creationId xmlns:a16="http://schemas.microsoft.com/office/drawing/2014/main" id="{282C013C-EF19-3CBB-D50D-057074C262EB}"/>
              </a:ext>
            </a:extLst>
          </p:cNvPr>
          <p:cNvSpPr/>
          <p:nvPr/>
        </p:nvSpPr>
        <p:spPr>
          <a:xfrm>
            <a:off x="1924286" y="179271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EB47CCB-691F-0AB4-69A4-8724D5663127}"/>
              </a:ext>
            </a:extLst>
          </p:cNvPr>
          <p:cNvSpPr/>
          <p:nvPr/>
        </p:nvSpPr>
        <p:spPr>
          <a:xfrm>
            <a:off x="3483578" y="179271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62A240-9692-1BAC-E24E-A8963CC234C7}"/>
              </a:ext>
            </a:extLst>
          </p:cNvPr>
          <p:cNvSpPr/>
          <p:nvPr/>
        </p:nvSpPr>
        <p:spPr>
          <a:xfrm>
            <a:off x="5042871" y="179271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3133410-925A-C61B-DB40-543A9B66F82A}"/>
              </a:ext>
            </a:extLst>
          </p:cNvPr>
          <p:cNvSpPr/>
          <p:nvPr/>
        </p:nvSpPr>
        <p:spPr>
          <a:xfrm>
            <a:off x="6727292" y="179271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A bright light in space&#10;&#10;AI-generated content may be incorrect.">
            <a:extLst>
              <a:ext uri="{FF2B5EF4-FFF2-40B4-BE49-F238E27FC236}">
                <a16:creationId xmlns:a16="http://schemas.microsoft.com/office/drawing/2014/main" id="{3EC4FCFE-83C1-B55D-D214-AAADEC4EE90A}"/>
              </a:ext>
            </a:extLst>
          </p:cNvPr>
          <p:cNvPicPr>
            <a:picLocks noChangeAspect="1"/>
          </p:cNvPicPr>
          <p:nvPr/>
        </p:nvPicPr>
        <p:blipFill>
          <a:blip r:embed="rId3"/>
          <a:stretch>
            <a:fillRect/>
          </a:stretch>
        </p:blipFill>
        <p:spPr>
          <a:xfrm rot="16200000">
            <a:off x="-298115" y="1802281"/>
            <a:ext cx="2069648" cy="695402"/>
          </a:xfrm>
          <a:prstGeom prst="rect">
            <a:avLst/>
          </a:prstGeom>
          <a:effectLst>
            <a:softEdge rad="73705"/>
          </a:effectLst>
        </p:spPr>
      </p:pic>
      <p:pic>
        <p:nvPicPr>
          <p:cNvPr id="53" name="Picture 52">
            <a:extLst>
              <a:ext uri="{FF2B5EF4-FFF2-40B4-BE49-F238E27FC236}">
                <a16:creationId xmlns:a16="http://schemas.microsoft.com/office/drawing/2014/main" id="{10032810-41E2-BFFD-C6ED-DD183C864791}"/>
              </a:ext>
            </a:extLst>
          </p:cNvPr>
          <p:cNvPicPr>
            <a:picLocks noChangeAspect="1"/>
          </p:cNvPicPr>
          <p:nvPr/>
        </p:nvPicPr>
        <p:blipFill>
          <a:blip r:embed="rId4"/>
          <a:stretch>
            <a:fillRect/>
          </a:stretch>
        </p:blipFill>
        <p:spPr>
          <a:xfrm flipH="1">
            <a:off x="7370186" y="1792711"/>
            <a:ext cx="1281737" cy="1281737"/>
          </a:xfrm>
          <a:prstGeom prst="rect">
            <a:avLst/>
          </a:prstGeom>
        </p:spPr>
      </p:pic>
      <p:grpSp>
        <p:nvGrpSpPr>
          <p:cNvPr id="60" name="Group 59">
            <a:extLst>
              <a:ext uri="{FF2B5EF4-FFF2-40B4-BE49-F238E27FC236}">
                <a16:creationId xmlns:a16="http://schemas.microsoft.com/office/drawing/2014/main" id="{312AFF4B-605A-E56F-93B2-D3BA7AE4344E}"/>
              </a:ext>
            </a:extLst>
          </p:cNvPr>
          <p:cNvGrpSpPr/>
          <p:nvPr/>
        </p:nvGrpSpPr>
        <p:grpSpPr>
          <a:xfrm>
            <a:off x="1442074" y="2933125"/>
            <a:ext cx="1729019" cy="1454127"/>
            <a:chOff x="1442074" y="2933125"/>
            <a:chExt cx="1729019" cy="1454127"/>
          </a:xfrm>
        </p:grpSpPr>
        <p:sp>
          <p:nvSpPr>
            <p:cNvPr id="40" name="Left Arrow 39">
              <a:extLst>
                <a:ext uri="{FF2B5EF4-FFF2-40B4-BE49-F238E27FC236}">
                  <a16:creationId xmlns:a16="http://schemas.microsoft.com/office/drawing/2014/main" id="{FC39DC34-F494-D79E-6915-F185CC6BF532}"/>
                </a:ext>
              </a:extLst>
            </p:cNvPr>
            <p:cNvSpPr/>
            <p:nvPr/>
          </p:nvSpPr>
          <p:spPr>
            <a:xfrm>
              <a:off x="2464759" y="2933125"/>
              <a:ext cx="706334" cy="461380"/>
            </a:xfrm>
            <a:prstGeom prst="leftArrow">
              <a:avLst/>
            </a:prstGeom>
            <a:solidFill>
              <a:srgbClr val="B4FFB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B7B2F6B-E05F-3BB3-76C4-1F6BA4CC9E78}"/>
                </a:ext>
              </a:extLst>
            </p:cNvPr>
            <p:cNvSpPr txBox="1"/>
            <p:nvPr/>
          </p:nvSpPr>
          <p:spPr>
            <a:xfrm>
              <a:off x="1442074" y="3186923"/>
              <a:ext cx="1309332"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erroneous distance to Andromeda 0.275 Mpc</a:t>
              </a:r>
            </a:p>
          </p:txBody>
        </p:sp>
      </p:grpSp>
      <p:sp>
        <p:nvSpPr>
          <p:cNvPr id="55" name="TextBox 54">
            <a:extLst>
              <a:ext uri="{FF2B5EF4-FFF2-40B4-BE49-F238E27FC236}">
                <a16:creationId xmlns:a16="http://schemas.microsoft.com/office/drawing/2014/main" id="{5F8F90D2-795E-1FF8-FDB9-59B21D272158}"/>
              </a:ext>
            </a:extLst>
          </p:cNvPr>
          <p:cNvSpPr txBox="1"/>
          <p:nvPr/>
        </p:nvSpPr>
        <p:spPr>
          <a:xfrm>
            <a:off x="6264331" y="3186923"/>
            <a:ext cx="1309332" cy="1477328"/>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period of variable stars in Andromeda measured</a:t>
            </a:r>
          </a:p>
        </p:txBody>
      </p:sp>
      <p:grpSp>
        <p:nvGrpSpPr>
          <p:cNvPr id="58" name="Group 57">
            <a:extLst>
              <a:ext uri="{FF2B5EF4-FFF2-40B4-BE49-F238E27FC236}">
                <a16:creationId xmlns:a16="http://schemas.microsoft.com/office/drawing/2014/main" id="{FCB0B0E8-95BE-BB0B-EB20-D6B4CE814F5A}"/>
              </a:ext>
            </a:extLst>
          </p:cNvPr>
          <p:cNvGrpSpPr/>
          <p:nvPr/>
        </p:nvGrpSpPr>
        <p:grpSpPr>
          <a:xfrm>
            <a:off x="4579910" y="2933125"/>
            <a:ext cx="1825271" cy="1731126"/>
            <a:chOff x="4579910" y="2933125"/>
            <a:chExt cx="1825271" cy="1731126"/>
          </a:xfrm>
        </p:grpSpPr>
        <p:sp>
          <p:nvSpPr>
            <p:cNvPr id="39" name="Left Arrow 38">
              <a:extLst>
                <a:ext uri="{FF2B5EF4-FFF2-40B4-BE49-F238E27FC236}">
                  <a16:creationId xmlns:a16="http://schemas.microsoft.com/office/drawing/2014/main" id="{BA2478BE-49B5-585D-30F0-512806856195}"/>
                </a:ext>
              </a:extLst>
            </p:cNvPr>
            <p:cNvSpPr/>
            <p:nvPr/>
          </p:nvSpPr>
          <p:spPr>
            <a:xfrm>
              <a:off x="5698847" y="2933125"/>
              <a:ext cx="706334" cy="461380"/>
            </a:xfrm>
            <a:prstGeom prst="leftArrow">
              <a:avLst/>
            </a:prstGeom>
            <a:solidFill>
              <a:srgbClr val="B4FFB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0A164919-0453-592E-E7C0-2BAC2CB326B8}"/>
                </a:ext>
              </a:extLst>
            </p:cNvPr>
            <p:cNvSpPr txBox="1"/>
            <p:nvPr/>
          </p:nvSpPr>
          <p:spPr>
            <a:xfrm>
              <a:off x="4579910" y="3186923"/>
              <a:ext cx="1309332" cy="1477328"/>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they are Type I Cepheid variable stars</a:t>
              </a:r>
            </a:p>
          </p:txBody>
        </p:sp>
      </p:grpSp>
      <p:grpSp>
        <p:nvGrpSpPr>
          <p:cNvPr id="59" name="Group 58">
            <a:extLst>
              <a:ext uri="{FF2B5EF4-FFF2-40B4-BE49-F238E27FC236}">
                <a16:creationId xmlns:a16="http://schemas.microsoft.com/office/drawing/2014/main" id="{D5657850-D384-5B97-77B5-4CDD9EFE3F7A}"/>
              </a:ext>
            </a:extLst>
          </p:cNvPr>
          <p:cNvGrpSpPr/>
          <p:nvPr/>
        </p:nvGrpSpPr>
        <p:grpSpPr>
          <a:xfrm>
            <a:off x="3030243" y="2933125"/>
            <a:ext cx="1748269" cy="2285123"/>
            <a:chOff x="3030243" y="2933125"/>
            <a:chExt cx="1748269" cy="2285123"/>
          </a:xfrm>
        </p:grpSpPr>
        <p:sp>
          <p:nvSpPr>
            <p:cNvPr id="24" name="Left Arrow 23">
              <a:extLst>
                <a:ext uri="{FF2B5EF4-FFF2-40B4-BE49-F238E27FC236}">
                  <a16:creationId xmlns:a16="http://schemas.microsoft.com/office/drawing/2014/main" id="{7E2BA4C9-8C36-D088-1E4D-951B8A0746E2}"/>
                </a:ext>
              </a:extLst>
            </p:cNvPr>
            <p:cNvSpPr/>
            <p:nvPr/>
          </p:nvSpPr>
          <p:spPr>
            <a:xfrm>
              <a:off x="4072178" y="2933125"/>
              <a:ext cx="706334" cy="461380"/>
            </a:xfrm>
            <a:prstGeom prst="leftArrow">
              <a:avLst/>
            </a:prstGeom>
            <a:solidFill>
              <a:srgbClr val="B4FFB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8BEA9FB8-6E25-DD99-61E1-46186739424C}"/>
                </a:ext>
              </a:extLst>
            </p:cNvPr>
            <p:cNvSpPr txBox="1"/>
            <p:nvPr/>
          </p:nvSpPr>
          <p:spPr>
            <a:xfrm>
              <a:off x="3030243" y="3186923"/>
              <a:ext cx="1309332" cy="2031325"/>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period luminosity relation for Type I Cepheids gives distance</a:t>
              </a:r>
            </a:p>
          </p:txBody>
        </p:sp>
      </p:grpSp>
      <p:grpSp>
        <p:nvGrpSpPr>
          <p:cNvPr id="71" name="Group 70">
            <a:extLst>
              <a:ext uri="{FF2B5EF4-FFF2-40B4-BE49-F238E27FC236}">
                <a16:creationId xmlns:a16="http://schemas.microsoft.com/office/drawing/2014/main" id="{4CBE69F9-7467-9C04-FBAE-ADB94AF9E285}"/>
              </a:ext>
            </a:extLst>
          </p:cNvPr>
          <p:cNvGrpSpPr/>
          <p:nvPr/>
        </p:nvGrpSpPr>
        <p:grpSpPr>
          <a:xfrm>
            <a:off x="1901815" y="1792712"/>
            <a:ext cx="3977945" cy="2843937"/>
            <a:chOff x="1901815" y="1792712"/>
            <a:chExt cx="3977945" cy="2843937"/>
          </a:xfrm>
        </p:grpSpPr>
        <p:grpSp>
          <p:nvGrpSpPr>
            <p:cNvPr id="33" name="Group 32">
              <a:extLst>
                <a:ext uri="{FF2B5EF4-FFF2-40B4-BE49-F238E27FC236}">
                  <a16:creationId xmlns:a16="http://schemas.microsoft.com/office/drawing/2014/main" id="{EEBA9D7D-306E-0F36-33F7-BE0E9A4F96C3}"/>
                </a:ext>
              </a:extLst>
            </p:cNvPr>
            <p:cNvGrpSpPr/>
            <p:nvPr/>
          </p:nvGrpSpPr>
          <p:grpSpPr>
            <a:xfrm>
              <a:off x="1901815" y="1913445"/>
              <a:ext cx="389850" cy="1080403"/>
              <a:chOff x="2778680" y="1506294"/>
              <a:chExt cx="389850" cy="1080403"/>
            </a:xfrm>
          </p:grpSpPr>
          <p:sp>
            <p:nvSpPr>
              <p:cNvPr id="35" name="Multiply 34">
                <a:extLst>
                  <a:ext uri="{FF2B5EF4-FFF2-40B4-BE49-F238E27FC236}">
                    <a16:creationId xmlns:a16="http://schemas.microsoft.com/office/drawing/2014/main" id="{C734DD74-D0F5-EF6D-2502-AD9BCA379A04}"/>
                  </a:ext>
                </a:extLst>
              </p:cNvPr>
              <p:cNvSpPr/>
              <p:nvPr/>
            </p:nvSpPr>
            <p:spPr>
              <a:xfrm>
                <a:off x="2778680" y="1506294"/>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y 35">
                <a:extLst>
                  <a:ext uri="{FF2B5EF4-FFF2-40B4-BE49-F238E27FC236}">
                    <a16:creationId xmlns:a16="http://schemas.microsoft.com/office/drawing/2014/main" id="{FDFFD33A-6B85-0DC6-D6C9-32DF520BA595}"/>
                  </a:ext>
                </a:extLst>
              </p:cNvPr>
              <p:cNvSpPr/>
              <p:nvPr/>
            </p:nvSpPr>
            <p:spPr>
              <a:xfrm>
                <a:off x="2778680" y="1828253"/>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ultiply 36">
                <a:extLst>
                  <a:ext uri="{FF2B5EF4-FFF2-40B4-BE49-F238E27FC236}">
                    <a16:creationId xmlns:a16="http://schemas.microsoft.com/office/drawing/2014/main" id="{57FF47DD-D795-386D-3FD5-275BDE4C0B0C}"/>
                  </a:ext>
                </a:extLst>
              </p:cNvPr>
              <p:cNvSpPr/>
              <p:nvPr/>
            </p:nvSpPr>
            <p:spPr>
              <a:xfrm>
                <a:off x="2778680" y="2168991"/>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Multiply 63">
              <a:extLst>
                <a:ext uri="{FF2B5EF4-FFF2-40B4-BE49-F238E27FC236}">
                  <a16:creationId xmlns:a16="http://schemas.microsoft.com/office/drawing/2014/main" id="{C9114A10-AF2A-011E-3183-E46BF1AC7D33}"/>
                </a:ext>
              </a:extLst>
            </p:cNvPr>
            <p:cNvSpPr/>
            <p:nvPr/>
          </p:nvSpPr>
          <p:spPr>
            <a:xfrm>
              <a:off x="4575862" y="3239584"/>
              <a:ext cx="1303898" cy="1397065"/>
            </a:xfrm>
            <a:prstGeom prst="mathMultiply">
              <a:avLst/>
            </a:prstGeom>
            <a:solidFill>
              <a:srgbClr val="000000">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y 33">
              <a:extLst>
                <a:ext uri="{FF2B5EF4-FFF2-40B4-BE49-F238E27FC236}">
                  <a16:creationId xmlns:a16="http://schemas.microsoft.com/office/drawing/2014/main" id="{5432AC80-7F0C-A071-646D-E66B7A4C940E}"/>
                </a:ext>
              </a:extLst>
            </p:cNvPr>
            <p:cNvSpPr/>
            <p:nvPr/>
          </p:nvSpPr>
          <p:spPr>
            <a:xfrm>
              <a:off x="4287698" y="2963133"/>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ultiply 64">
              <a:extLst>
                <a:ext uri="{FF2B5EF4-FFF2-40B4-BE49-F238E27FC236}">
                  <a16:creationId xmlns:a16="http://schemas.microsoft.com/office/drawing/2014/main" id="{A81A7098-A244-EFC5-B920-B023B051F557}"/>
                </a:ext>
              </a:extLst>
            </p:cNvPr>
            <p:cNvSpPr/>
            <p:nvPr/>
          </p:nvSpPr>
          <p:spPr>
            <a:xfrm>
              <a:off x="2661028" y="2963133"/>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4D00D5E-22FD-FBD7-120A-EDC8C247A818}"/>
                </a:ext>
              </a:extLst>
            </p:cNvPr>
            <p:cNvSpPr/>
            <p:nvPr/>
          </p:nvSpPr>
          <p:spPr>
            <a:xfrm>
              <a:off x="3502829" y="1792712"/>
              <a:ext cx="369881" cy="129111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182450B5-45E0-D880-48FF-C09EE6E5A57A}"/>
                </a:ext>
              </a:extLst>
            </p:cNvPr>
            <p:cNvGrpSpPr/>
            <p:nvPr/>
          </p:nvGrpSpPr>
          <p:grpSpPr>
            <a:xfrm>
              <a:off x="3480358" y="1913445"/>
              <a:ext cx="389850" cy="1080403"/>
              <a:chOff x="2778680" y="1506294"/>
              <a:chExt cx="389850" cy="1080403"/>
            </a:xfrm>
          </p:grpSpPr>
          <p:sp>
            <p:nvSpPr>
              <p:cNvPr id="68" name="Multiply 67">
                <a:extLst>
                  <a:ext uri="{FF2B5EF4-FFF2-40B4-BE49-F238E27FC236}">
                    <a16:creationId xmlns:a16="http://schemas.microsoft.com/office/drawing/2014/main" id="{1F29958D-7E5C-3CC8-7A25-5D2414105359}"/>
                  </a:ext>
                </a:extLst>
              </p:cNvPr>
              <p:cNvSpPr/>
              <p:nvPr/>
            </p:nvSpPr>
            <p:spPr>
              <a:xfrm>
                <a:off x="2778680" y="1506294"/>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ultiply 68">
                <a:extLst>
                  <a:ext uri="{FF2B5EF4-FFF2-40B4-BE49-F238E27FC236}">
                    <a16:creationId xmlns:a16="http://schemas.microsoft.com/office/drawing/2014/main" id="{661C949B-540D-56CF-5429-3364AE69603A}"/>
                  </a:ext>
                </a:extLst>
              </p:cNvPr>
              <p:cNvSpPr/>
              <p:nvPr/>
            </p:nvSpPr>
            <p:spPr>
              <a:xfrm>
                <a:off x="2778680" y="1828253"/>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ultiply 69">
                <a:extLst>
                  <a:ext uri="{FF2B5EF4-FFF2-40B4-BE49-F238E27FC236}">
                    <a16:creationId xmlns:a16="http://schemas.microsoft.com/office/drawing/2014/main" id="{23FC6481-49AA-1387-72D8-A55C79223B7F}"/>
                  </a:ext>
                </a:extLst>
              </p:cNvPr>
              <p:cNvSpPr/>
              <p:nvPr/>
            </p:nvSpPr>
            <p:spPr>
              <a:xfrm>
                <a:off x="2778680" y="2168991"/>
                <a:ext cx="389850" cy="417706"/>
              </a:xfrm>
              <a:prstGeom prst="mathMultipl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77">
            <a:extLst>
              <a:ext uri="{FF2B5EF4-FFF2-40B4-BE49-F238E27FC236}">
                <a16:creationId xmlns:a16="http://schemas.microsoft.com/office/drawing/2014/main" id="{F8BADA53-F5E2-01FF-00B7-D80A252720ED}"/>
              </a:ext>
            </a:extLst>
          </p:cNvPr>
          <p:cNvGrpSpPr/>
          <p:nvPr/>
        </p:nvGrpSpPr>
        <p:grpSpPr>
          <a:xfrm>
            <a:off x="1451392" y="2925523"/>
            <a:ext cx="3324618" cy="2281878"/>
            <a:chOff x="1451392" y="2925523"/>
            <a:chExt cx="3324618" cy="2281878"/>
          </a:xfrm>
        </p:grpSpPr>
        <p:grpSp>
          <p:nvGrpSpPr>
            <p:cNvPr id="75" name="Group 74">
              <a:extLst>
                <a:ext uri="{FF2B5EF4-FFF2-40B4-BE49-F238E27FC236}">
                  <a16:creationId xmlns:a16="http://schemas.microsoft.com/office/drawing/2014/main" id="{7EBADC07-E183-B615-AEC1-F02B61BDB2B0}"/>
                </a:ext>
              </a:extLst>
            </p:cNvPr>
            <p:cNvGrpSpPr/>
            <p:nvPr/>
          </p:nvGrpSpPr>
          <p:grpSpPr>
            <a:xfrm>
              <a:off x="1451392" y="3176076"/>
              <a:ext cx="2886159" cy="2031325"/>
              <a:chOff x="1480576" y="3197274"/>
              <a:chExt cx="2886159" cy="2031325"/>
            </a:xfrm>
          </p:grpSpPr>
          <p:sp>
            <p:nvSpPr>
              <p:cNvPr id="72" name="TextBox 71">
                <a:extLst>
                  <a:ext uri="{FF2B5EF4-FFF2-40B4-BE49-F238E27FC236}">
                    <a16:creationId xmlns:a16="http://schemas.microsoft.com/office/drawing/2014/main" id="{C91B6447-234C-8635-04B4-3EFF92F9C59D}"/>
                  </a:ext>
                </a:extLst>
              </p:cNvPr>
              <p:cNvSpPr txBox="1"/>
              <p:nvPr/>
            </p:nvSpPr>
            <p:spPr>
              <a:xfrm>
                <a:off x="3057403" y="3197274"/>
                <a:ext cx="1309332" cy="2031325"/>
              </a:xfrm>
              <a:prstGeom prst="rect">
                <a:avLst/>
              </a:prstGeom>
              <a:solidFill>
                <a:schemeClr val="bg1"/>
              </a:solid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period luminosity relation for </a:t>
                </a:r>
                <a:r>
                  <a:rPr lang="en-US" b="1" dirty="0">
                    <a:latin typeface="Times New Roman" panose="02020603050405020304" pitchFamily="18" charset="0"/>
                    <a:cs typeface="Times New Roman" panose="02020603050405020304" pitchFamily="18" charset="0"/>
                  </a:rPr>
                  <a:t>Type II</a:t>
                </a:r>
                <a:r>
                  <a:rPr lang="en-US" dirty="0">
                    <a:latin typeface="Times New Roman" panose="02020603050405020304" pitchFamily="18" charset="0"/>
                    <a:cs typeface="Times New Roman" panose="02020603050405020304" pitchFamily="18" charset="0"/>
                  </a:rPr>
                  <a:t> Cepheids gives distance</a:t>
                </a:r>
              </a:p>
            </p:txBody>
          </p:sp>
          <p:sp>
            <p:nvSpPr>
              <p:cNvPr id="73" name="TextBox 72">
                <a:extLst>
                  <a:ext uri="{FF2B5EF4-FFF2-40B4-BE49-F238E27FC236}">
                    <a16:creationId xmlns:a16="http://schemas.microsoft.com/office/drawing/2014/main" id="{92EF4555-FD43-711A-F866-AE0DFF1EBD61}"/>
                  </a:ext>
                </a:extLst>
              </p:cNvPr>
              <p:cNvSpPr txBox="1"/>
              <p:nvPr/>
            </p:nvSpPr>
            <p:spPr>
              <a:xfrm>
                <a:off x="1480576" y="3197274"/>
                <a:ext cx="1309332" cy="1200329"/>
              </a:xfrm>
              <a:prstGeom prst="rect">
                <a:avLst/>
              </a:prstGeom>
              <a:solidFill>
                <a:schemeClr val="bg1"/>
              </a:solid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erroneous distance to Andromeda corrected</a:t>
                </a:r>
              </a:p>
            </p:txBody>
          </p:sp>
        </p:grpSp>
        <p:sp>
          <p:nvSpPr>
            <p:cNvPr id="76" name="Left Arrow 75">
              <a:extLst>
                <a:ext uri="{FF2B5EF4-FFF2-40B4-BE49-F238E27FC236}">
                  <a16:creationId xmlns:a16="http://schemas.microsoft.com/office/drawing/2014/main" id="{4C94F015-EF22-E397-58DC-CD32DF5A52AA}"/>
                </a:ext>
              </a:extLst>
            </p:cNvPr>
            <p:cNvSpPr/>
            <p:nvPr/>
          </p:nvSpPr>
          <p:spPr>
            <a:xfrm>
              <a:off x="2462257" y="2925523"/>
              <a:ext cx="706334" cy="461380"/>
            </a:xfrm>
            <a:prstGeom prst="leftArrow">
              <a:avLst/>
            </a:prstGeom>
            <a:solidFill>
              <a:srgbClr val="B4FFB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 Arrow 76">
              <a:extLst>
                <a:ext uri="{FF2B5EF4-FFF2-40B4-BE49-F238E27FC236}">
                  <a16:creationId xmlns:a16="http://schemas.microsoft.com/office/drawing/2014/main" id="{5ED48A14-14BF-9633-1C4B-55EE8B9B7C2A}"/>
                </a:ext>
              </a:extLst>
            </p:cNvPr>
            <p:cNvSpPr/>
            <p:nvPr/>
          </p:nvSpPr>
          <p:spPr>
            <a:xfrm>
              <a:off x="4069676" y="2925523"/>
              <a:ext cx="706334" cy="461380"/>
            </a:xfrm>
            <a:prstGeom prst="leftArrow">
              <a:avLst/>
            </a:prstGeom>
            <a:solidFill>
              <a:srgbClr val="B4FFB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F2050990-E019-84E7-34A9-CD0E423120AE}"/>
              </a:ext>
            </a:extLst>
          </p:cNvPr>
          <p:cNvGrpSpPr/>
          <p:nvPr/>
        </p:nvGrpSpPr>
        <p:grpSpPr>
          <a:xfrm>
            <a:off x="298383" y="4090737"/>
            <a:ext cx="2261937" cy="750770"/>
            <a:chOff x="298383" y="4090737"/>
            <a:chExt cx="2261937" cy="750770"/>
          </a:xfrm>
        </p:grpSpPr>
        <p:sp>
          <p:nvSpPr>
            <p:cNvPr id="62" name="Freeform 61">
              <a:extLst>
                <a:ext uri="{FF2B5EF4-FFF2-40B4-BE49-F238E27FC236}">
                  <a16:creationId xmlns:a16="http://schemas.microsoft.com/office/drawing/2014/main" id="{6DA59DD4-BE57-BB3B-A941-C4991DA02885}"/>
                </a:ext>
              </a:extLst>
            </p:cNvPr>
            <p:cNvSpPr/>
            <p:nvPr/>
          </p:nvSpPr>
          <p:spPr>
            <a:xfrm>
              <a:off x="298383" y="4090737"/>
              <a:ext cx="2261937" cy="750770"/>
            </a:xfrm>
            <a:custGeom>
              <a:avLst/>
              <a:gdLst>
                <a:gd name="csX0" fmla="*/ 0 w 2261937"/>
                <a:gd name="csY0" fmla="*/ 240631 h 750770"/>
                <a:gd name="csX1" fmla="*/ 2252312 w 2261937"/>
                <a:gd name="csY1" fmla="*/ 0 h 750770"/>
                <a:gd name="csX2" fmla="*/ 2261937 w 2261937"/>
                <a:gd name="csY2" fmla="*/ 259882 h 750770"/>
                <a:gd name="csX3" fmla="*/ 144379 w 2261937"/>
                <a:gd name="csY3" fmla="*/ 750770 h 750770"/>
                <a:gd name="csX4" fmla="*/ 0 w 2261937"/>
                <a:gd name="csY4" fmla="*/ 240631 h 750770"/>
              </a:gdLst>
              <a:ahLst/>
              <a:cxnLst>
                <a:cxn ang="0">
                  <a:pos x="csX0" y="csY0"/>
                </a:cxn>
                <a:cxn ang="0">
                  <a:pos x="csX1" y="csY1"/>
                </a:cxn>
                <a:cxn ang="0">
                  <a:pos x="csX2" y="csY2"/>
                </a:cxn>
                <a:cxn ang="0">
                  <a:pos x="csX3" y="csY3"/>
                </a:cxn>
                <a:cxn ang="0">
                  <a:pos x="csX4" y="csY4"/>
                </a:cxn>
              </a:cxnLst>
              <a:rect l="l" t="t" r="r" b="b"/>
              <a:pathLst>
                <a:path w="2261937" h="750770">
                  <a:moveTo>
                    <a:pt x="0" y="240631"/>
                  </a:moveTo>
                  <a:lnTo>
                    <a:pt x="2252312" y="0"/>
                  </a:lnTo>
                  <a:lnTo>
                    <a:pt x="2261937" y="259882"/>
                  </a:lnTo>
                  <a:lnTo>
                    <a:pt x="144379" y="750770"/>
                  </a:lnTo>
                  <a:lnTo>
                    <a:pt x="0" y="240631"/>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472E5160-D9A9-1FB5-A008-BEA6E5E3AC93}"/>
                </a:ext>
              </a:extLst>
            </p:cNvPr>
            <p:cNvSpPr txBox="1"/>
            <p:nvPr/>
          </p:nvSpPr>
          <p:spPr>
            <a:xfrm>
              <a:off x="377984" y="4284692"/>
              <a:ext cx="938077"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Oops!</a:t>
              </a:r>
            </a:p>
          </p:txBody>
        </p:sp>
      </p:grpSp>
    </p:spTree>
    <p:extLst>
      <p:ext uri="{BB962C8B-B14F-4D97-AF65-F5344CB8AC3E}">
        <p14:creationId xmlns:p14="http://schemas.microsoft.com/office/powerpoint/2010/main" val="307885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nodeType="clickEffect">
                                  <p:stCondLst>
                                    <p:cond delay="0"/>
                                  </p:stCondLst>
                                  <p:childTnLst>
                                    <p:animEffect transition="out" filter="dissolve">
                                      <p:cBhvr>
                                        <p:cTn id="34" dur="1000"/>
                                        <p:tgtEl>
                                          <p:spTgt spid="71"/>
                                        </p:tgtEl>
                                      </p:cBhvr>
                                    </p:animEffect>
                                    <p:set>
                                      <p:cBhvr>
                                        <p:cTn id="35" dur="1" fill="hold">
                                          <p:stCondLst>
                                            <p:cond delay="999"/>
                                          </p:stCondLst>
                                        </p:cTn>
                                        <p:tgtEl>
                                          <p:spTgt spid="7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6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D61EE-14EC-4E20-4010-01D110711E07}"/>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0C8A3DC6-7879-E48A-FB75-88A65030BF0D}"/>
              </a:ext>
            </a:extLst>
          </p:cNvPr>
          <p:cNvSpPr/>
          <p:nvPr/>
        </p:nvSpPr>
        <p:spPr>
          <a:xfrm>
            <a:off x="252707" y="205757"/>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CDE23-D4B2-23C0-08D8-68AD94F0809C}"/>
              </a:ext>
            </a:extLst>
          </p:cNvPr>
          <p:cNvSpPr>
            <a:spLocks noGrp="1"/>
          </p:cNvSpPr>
          <p:nvPr>
            <p:ph type="title"/>
          </p:nvPr>
        </p:nvSpPr>
        <p:spPr>
          <a:xfrm>
            <a:off x="2755728" y="2489094"/>
            <a:ext cx="4916311" cy="1118028"/>
          </a:xfrm>
        </p:spPr>
        <p:txBody>
          <a:bodyPr>
            <a:noAutofit/>
          </a:bodyPr>
          <a:lstStyle/>
          <a:p>
            <a:r>
              <a:rPr lang="en-US" sz="6600" dirty="0"/>
              <a:t>small-e empiricism</a:t>
            </a:r>
            <a:endParaRPr lang="en-US" sz="5400" dirty="0"/>
          </a:p>
        </p:txBody>
      </p:sp>
      <p:sp>
        <p:nvSpPr>
          <p:cNvPr id="5" name="Slide Number Placeholder 4">
            <a:extLst>
              <a:ext uri="{FF2B5EF4-FFF2-40B4-BE49-F238E27FC236}">
                <a16:creationId xmlns:a16="http://schemas.microsoft.com/office/drawing/2014/main" id="{D5DC9393-65EF-4DB9-90D7-E0E33B2834FF}"/>
              </a:ext>
            </a:extLst>
          </p:cNvPr>
          <p:cNvSpPr>
            <a:spLocks noGrp="1"/>
          </p:cNvSpPr>
          <p:nvPr>
            <p:ph type="sldNum" sz="quarter" idx="12"/>
          </p:nvPr>
        </p:nvSpPr>
        <p:spPr/>
        <p:txBody>
          <a:bodyPr/>
          <a:lstStyle/>
          <a:p>
            <a:fld id="{D1F9907E-6957-FD44-8CEE-A073B4D9F8DA}" type="slidenum">
              <a:rPr lang="en-US" smtClean="0"/>
              <a:t>28</a:t>
            </a:fld>
            <a:endParaRPr lang="en-US"/>
          </a:p>
        </p:txBody>
      </p:sp>
      <p:sp>
        <p:nvSpPr>
          <p:cNvPr id="7" name="TextBox 6">
            <a:extLst>
              <a:ext uri="{FF2B5EF4-FFF2-40B4-BE49-F238E27FC236}">
                <a16:creationId xmlns:a16="http://schemas.microsoft.com/office/drawing/2014/main" id="{4E2EBF91-6082-C2B2-1C73-0F514706970F}"/>
              </a:ext>
            </a:extLst>
          </p:cNvPr>
          <p:cNvSpPr txBox="1"/>
          <p:nvPr/>
        </p:nvSpPr>
        <p:spPr>
          <a:xfrm>
            <a:off x="1471961" y="1178351"/>
            <a:ext cx="1183406" cy="3154710"/>
          </a:xfrm>
          <a:prstGeom prst="rect">
            <a:avLst/>
          </a:prstGeom>
          <a:noFill/>
        </p:spPr>
        <p:txBody>
          <a:bodyPr wrap="square">
            <a:spAutoFit/>
          </a:bodyPr>
          <a:lstStyle/>
          <a:p>
            <a:r>
              <a:rPr lang="en-US" sz="19900" b="1" dirty="0">
                <a:solidFill>
                  <a:schemeClr val="bg1">
                    <a:lumMod val="50000"/>
                  </a:schemeClr>
                </a:solidFill>
                <a:latin typeface="Times New Roman" panose="02020603050405020304" pitchFamily="18" charset="0"/>
                <a:cs typeface="Times New Roman" panose="02020603050405020304" pitchFamily="18" charset="0"/>
              </a:rPr>
              <a:t>e</a:t>
            </a:r>
            <a:endParaRPr lang="en-US" sz="19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725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A6275BB-34C9-1D24-62FA-D1B2F081425D}"/>
              </a:ext>
            </a:extLst>
          </p:cNvPr>
          <p:cNvSpPr/>
          <p:nvPr/>
        </p:nvSpPr>
        <p:spPr>
          <a:xfrm>
            <a:off x="200723" y="254118"/>
            <a:ext cx="7794702" cy="814039"/>
          </a:xfrm>
          <a:custGeom>
            <a:avLst/>
            <a:gdLst>
              <a:gd name="csX0" fmla="*/ 178419 w 7794702"/>
              <a:gd name="csY0" fmla="*/ 0 h 814039"/>
              <a:gd name="csX1" fmla="*/ 7738946 w 7794702"/>
              <a:gd name="csY1" fmla="*/ 267630 h 814039"/>
              <a:gd name="csX2" fmla="*/ 7794702 w 7794702"/>
              <a:gd name="csY2" fmla="*/ 546410 h 814039"/>
              <a:gd name="csX3" fmla="*/ 0 w 7794702"/>
              <a:gd name="csY3" fmla="*/ 814039 h 814039"/>
              <a:gd name="csX4" fmla="*/ 178419 w 7794702"/>
              <a:gd name="csY4" fmla="*/ 0 h 814039"/>
            </a:gdLst>
            <a:ahLst/>
            <a:cxnLst>
              <a:cxn ang="0">
                <a:pos x="csX0" y="csY0"/>
              </a:cxn>
              <a:cxn ang="0">
                <a:pos x="csX1" y="csY1"/>
              </a:cxn>
              <a:cxn ang="0">
                <a:pos x="csX2" y="csY2"/>
              </a:cxn>
              <a:cxn ang="0">
                <a:pos x="csX3" y="csY3"/>
              </a:cxn>
              <a:cxn ang="0">
                <a:pos x="csX4" y="csY4"/>
              </a:cxn>
            </a:cxnLst>
            <a:rect l="l" t="t" r="r" b="b"/>
            <a:pathLst>
              <a:path w="7794702" h="814039">
                <a:moveTo>
                  <a:pt x="178419" y="0"/>
                </a:moveTo>
                <a:lnTo>
                  <a:pt x="7738946" y="267630"/>
                </a:lnTo>
                <a:lnTo>
                  <a:pt x="7794702" y="546410"/>
                </a:lnTo>
                <a:lnTo>
                  <a:pt x="0" y="814039"/>
                </a:lnTo>
                <a:lnTo>
                  <a:pt x="178419"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D22FD-5A96-6E50-2CA5-F5FEFD3E87F8}"/>
              </a:ext>
            </a:extLst>
          </p:cNvPr>
          <p:cNvSpPr>
            <a:spLocks noGrp="1"/>
          </p:cNvSpPr>
          <p:nvPr>
            <p:ph type="title"/>
          </p:nvPr>
        </p:nvSpPr>
        <p:spPr>
          <a:xfrm>
            <a:off x="900461" y="284672"/>
            <a:ext cx="7886700" cy="772298"/>
          </a:xfrm>
        </p:spPr>
        <p:txBody>
          <a:bodyPr/>
          <a:lstStyle/>
          <a:p>
            <a:r>
              <a:rPr lang="en-US" dirty="0"/>
              <a:t>The doctrine</a:t>
            </a:r>
          </a:p>
        </p:txBody>
      </p:sp>
      <p:sp>
        <p:nvSpPr>
          <p:cNvPr id="4" name="Slide Number Placeholder 3">
            <a:extLst>
              <a:ext uri="{FF2B5EF4-FFF2-40B4-BE49-F238E27FC236}">
                <a16:creationId xmlns:a16="http://schemas.microsoft.com/office/drawing/2014/main" id="{97CF3700-A427-4EE8-84BD-BC4D608C20D7}"/>
              </a:ext>
            </a:extLst>
          </p:cNvPr>
          <p:cNvSpPr>
            <a:spLocks noGrp="1"/>
          </p:cNvSpPr>
          <p:nvPr>
            <p:ph type="sldNum" sz="quarter" idx="12"/>
          </p:nvPr>
        </p:nvSpPr>
        <p:spPr/>
        <p:txBody>
          <a:bodyPr/>
          <a:lstStyle/>
          <a:p>
            <a:fld id="{D1F9907E-6957-FD44-8CEE-A073B4D9F8DA}" type="slidenum">
              <a:rPr lang="en-US" smtClean="0"/>
              <a:t>29</a:t>
            </a:fld>
            <a:endParaRPr lang="en-US"/>
          </a:p>
        </p:txBody>
      </p:sp>
      <p:grpSp>
        <p:nvGrpSpPr>
          <p:cNvPr id="16" name="Group 15">
            <a:extLst>
              <a:ext uri="{FF2B5EF4-FFF2-40B4-BE49-F238E27FC236}">
                <a16:creationId xmlns:a16="http://schemas.microsoft.com/office/drawing/2014/main" id="{B79217F2-7E09-AFC9-CB3B-D4C9A8827CC1}"/>
              </a:ext>
            </a:extLst>
          </p:cNvPr>
          <p:cNvGrpSpPr/>
          <p:nvPr/>
        </p:nvGrpSpPr>
        <p:grpSpPr>
          <a:xfrm>
            <a:off x="2163335" y="1126273"/>
            <a:ext cx="4685700" cy="5129716"/>
            <a:chOff x="2163335" y="1126273"/>
            <a:chExt cx="4435255" cy="5129716"/>
          </a:xfrm>
        </p:grpSpPr>
        <p:sp>
          <p:nvSpPr>
            <p:cNvPr id="11" name="Freeform 10">
              <a:extLst>
                <a:ext uri="{FF2B5EF4-FFF2-40B4-BE49-F238E27FC236}">
                  <a16:creationId xmlns:a16="http://schemas.microsoft.com/office/drawing/2014/main" id="{B8EC7779-5438-BE1B-DD89-037F62FFD3E0}"/>
                </a:ext>
              </a:extLst>
            </p:cNvPr>
            <p:cNvSpPr/>
            <p:nvPr/>
          </p:nvSpPr>
          <p:spPr>
            <a:xfrm>
              <a:off x="2163335" y="1126273"/>
              <a:ext cx="4435255" cy="5129716"/>
            </a:xfrm>
            <a:custGeom>
              <a:avLst/>
              <a:gdLst>
                <a:gd name="csX0" fmla="*/ 111512 w 4248615"/>
                <a:gd name="csY0" fmla="*/ 0 h 5018049"/>
                <a:gd name="csX1" fmla="*/ 4248615 w 4248615"/>
                <a:gd name="csY1" fmla="*/ 22303 h 5018049"/>
                <a:gd name="csX2" fmla="*/ 4070195 w 4248615"/>
                <a:gd name="csY2" fmla="*/ 5018049 h 5018049"/>
                <a:gd name="csX3" fmla="*/ 0 w 4248615"/>
                <a:gd name="csY3" fmla="*/ 4895386 h 5018049"/>
                <a:gd name="csX4" fmla="*/ 111512 w 4248615"/>
                <a:gd name="csY4" fmla="*/ 0 h 5018049"/>
              </a:gdLst>
              <a:ahLst/>
              <a:cxnLst>
                <a:cxn ang="0">
                  <a:pos x="csX0" y="csY0"/>
                </a:cxn>
                <a:cxn ang="0">
                  <a:pos x="csX1" y="csY1"/>
                </a:cxn>
                <a:cxn ang="0">
                  <a:pos x="csX2" y="csY2"/>
                </a:cxn>
                <a:cxn ang="0">
                  <a:pos x="csX3" y="csY3"/>
                </a:cxn>
                <a:cxn ang="0">
                  <a:pos x="csX4" y="csY4"/>
                </a:cxn>
              </a:cxnLst>
              <a:rect l="l" t="t" r="r" b="b"/>
              <a:pathLst>
                <a:path w="4248615" h="5018049">
                  <a:moveTo>
                    <a:pt x="111512" y="0"/>
                  </a:moveTo>
                  <a:lnTo>
                    <a:pt x="4248615" y="22303"/>
                  </a:lnTo>
                  <a:lnTo>
                    <a:pt x="4070195" y="5018049"/>
                  </a:lnTo>
                  <a:lnTo>
                    <a:pt x="0" y="4895386"/>
                  </a:lnTo>
                  <a:lnTo>
                    <a:pt x="111512"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09C042-93A3-971E-FB9B-CF4A2D10A46C}"/>
                </a:ext>
              </a:extLst>
            </p:cNvPr>
            <p:cNvSpPr txBox="1"/>
            <p:nvPr/>
          </p:nvSpPr>
          <p:spPr>
            <a:xfrm>
              <a:off x="2463473" y="1237328"/>
              <a:ext cx="4061383" cy="2677656"/>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Science is empirical.</a:t>
              </a:r>
            </a:p>
            <a:p>
              <a:pPr algn="l"/>
              <a:endParaRPr lang="en-US" sz="2400" i="1" dirty="0">
                <a:latin typeface="Times New Roman" panose="02020603050405020304" pitchFamily="18" charset="0"/>
                <a:cs typeface="Times New Roman" panose="02020603050405020304" pitchFamily="18" charset="0"/>
              </a:endParaRPr>
            </a:p>
            <a:p>
              <a:pPr algn="l"/>
              <a:r>
                <a:rPr lang="en-US" sz="2400" dirty="0">
                  <a:latin typeface="Times New Roman" panose="02020603050405020304" pitchFamily="18" charset="0"/>
                  <a:cs typeface="Times New Roman" panose="02020603050405020304" pitchFamily="18" charset="0"/>
                </a:rPr>
                <a:t>The propositions of experience provide inductive support for the truth of the contingent propositions of science; …</a:t>
              </a:r>
            </a:p>
            <a:p>
              <a:pPr algn="l"/>
              <a:r>
                <a:rPr lang="en-US" sz="2400" i="1" dirty="0">
                  <a:latin typeface="Times New Roman" panose="02020603050405020304" pitchFamily="18" charset="0"/>
                  <a:cs typeface="Times New Roman" panose="02020603050405020304" pitchFamily="18" charset="0"/>
                </a:rPr>
                <a:t>(adequacy)</a:t>
              </a:r>
            </a:p>
          </p:txBody>
        </p:sp>
      </p:grpSp>
      <p:sp>
        <p:nvSpPr>
          <p:cNvPr id="8" name="TextBox 7">
            <a:extLst>
              <a:ext uri="{FF2B5EF4-FFF2-40B4-BE49-F238E27FC236}">
                <a16:creationId xmlns:a16="http://schemas.microsoft.com/office/drawing/2014/main" id="{2546DB67-6EDC-D791-F0AE-AD711F05335E}"/>
              </a:ext>
            </a:extLst>
          </p:cNvPr>
          <p:cNvSpPr txBox="1"/>
          <p:nvPr/>
        </p:nvSpPr>
        <p:spPr>
          <a:xfrm>
            <a:off x="2593295" y="4112159"/>
            <a:ext cx="4061383" cy="1938992"/>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 and the inductive support of experience is the only means of providing support for these contingent propositions.</a:t>
            </a:r>
          </a:p>
          <a:p>
            <a:pPr algn="l"/>
            <a:r>
              <a:rPr lang="en-US" sz="2400" i="1" dirty="0">
                <a:latin typeface="Times New Roman" panose="02020603050405020304" pitchFamily="18" charset="0"/>
                <a:cs typeface="Times New Roman" panose="02020603050405020304" pitchFamily="18" charset="0"/>
              </a:rPr>
              <a:t>(exclusivity)</a:t>
            </a:r>
          </a:p>
        </p:txBody>
      </p:sp>
      <p:pic>
        <p:nvPicPr>
          <p:cNvPr id="10" name="Picture 9">
            <a:extLst>
              <a:ext uri="{FF2B5EF4-FFF2-40B4-BE49-F238E27FC236}">
                <a16:creationId xmlns:a16="http://schemas.microsoft.com/office/drawing/2014/main" id="{6FC121E0-FD1C-8579-C102-C5735B65E5EC}"/>
              </a:ext>
            </a:extLst>
          </p:cNvPr>
          <p:cNvPicPr>
            <a:picLocks noChangeAspect="1"/>
          </p:cNvPicPr>
          <p:nvPr/>
        </p:nvPicPr>
        <p:blipFill>
          <a:blip r:embed="rId2"/>
          <a:stretch>
            <a:fillRect/>
          </a:stretch>
        </p:blipFill>
        <p:spPr>
          <a:xfrm>
            <a:off x="1" y="1298307"/>
            <a:ext cx="2276832" cy="3708591"/>
          </a:xfrm>
          <a:prstGeom prst="rect">
            <a:avLst/>
          </a:prstGeom>
        </p:spPr>
      </p:pic>
      <p:grpSp>
        <p:nvGrpSpPr>
          <p:cNvPr id="17" name="Group 16">
            <a:extLst>
              <a:ext uri="{FF2B5EF4-FFF2-40B4-BE49-F238E27FC236}">
                <a16:creationId xmlns:a16="http://schemas.microsoft.com/office/drawing/2014/main" id="{615DB02F-AA48-4FD7-7F2D-D9B3B44D6E76}"/>
              </a:ext>
            </a:extLst>
          </p:cNvPr>
          <p:cNvGrpSpPr/>
          <p:nvPr/>
        </p:nvGrpSpPr>
        <p:grpSpPr>
          <a:xfrm>
            <a:off x="4939990" y="1048215"/>
            <a:ext cx="4021408" cy="1416205"/>
            <a:chOff x="4939990" y="1048215"/>
            <a:chExt cx="4021408" cy="1416205"/>
          </a:xfrm>
        </p:grpSpPr>
        <p:sp>
          <p:nvSpPr>
            <p:cNvPr id="14" name="Freeform 13">
              <a:extLst>
                <a:ext uri="{FF2B5EF4-FFF2-40B4-BE49-F238E27FC236}">
                  <a16:creationId xmlns:a16="http://schemas.microsoft.com/office/drawing/2014/main" id="{F7E19175-0513-FFBC-EF13-A63AF885C280}"/>
                </a:ext>
              </a:extLst>
            </p:cNvPr>
            <p:cNvSpPr/>
            <p:nvPr/>
          </p:nvSpPr>
          <p:spPr>
            <a:xfrm>
              <a:off x="4939990" y="1048215"/>
              <a:ext cx="3847171" cy="1416205"/>
            </a:xfrm>
            <a:custGeom>
              <a:avLst/>
              <a:gdLst>
                <a:gd name="csX0" fmla="*/ 0 w 3847171"/>
                <a:gd name="csY0" fmla="*/ 1182029 h 1416205"/>
                <a:gd name="csX1" fmla="*/ 2018371 w 3847171"/>
                <a:gd name="csY1" fmla="*/ 0 h 1416205"/>
                <a:gd name="csX2" fmla="*/ 3847171 w 3847171"/>
                <a:gd name="csY2" fmla="*/ 11151 h 1416205"/>
                <a:gd name="csX3" fmla="*/ 3847171 w 3847171"/>
                <a:gd name="csY3" fmla="*/ 1416205 h 1416205"/>
                <a:gd name="csX4" fmla="*/ 122664 w 3847171"/>
                <a:gd name="csY4" fmla="*/ 1338146 h 1416205"/>
                <a:gd name="csX5" fmla="*/ 0 w 3847171"/>
                <a:gd name="csY5" fmla="*/ 1182029 h 1416205"/>
              </a:gdLst>
              <a:ahLst/>
              <a:cxnLst>
                <a:cxn ang="0">
                  <a:pos x="csX0" y="csY0"/>
                </a:cxn>
                <a:cxn ang="0">
                  <a:pos x="csX1" y="csY1"/>
                </a:cxn>
                <a:cxn ang="0">
                  <a:pos x="csX2" y="csY2"/>
                </a:cxn>
                <a:cxn ang="0">
                  <a:pos x="csX3" y="csY3"/>
                </a:cxn>
                <a:cxn ang="0">
                  <a:pos x="csX4" y="csY4"/>
                </a:cxn>
                <a:cxn ang="0">
                  <a:pos x="csX5" y="csY5"/>
                </a:cxn>
              </a:cxnLst>
              <a:rect l="l" t="t" r="r" b="b"/>
              <a:pathLst>
                <a:path w="3847171" h="1416205">
                  <a:moveTo>
                    <a:pt x="0" y="1182029"/>
                  </a:moveTo>
                  <a:lnTo>
                    <a:pt x="2018371" y="0"/>
                  </a:lnTo>
                  <a:lnTo>
                    <a:pt x="3847171" y="11151"/>
                  </a:lnTo>
                  <a:lnTo>
                    <a:pt x="3847171" y="1416205"/>
                  </a:lnTo>
                  <a:lnTo>
                    <a:pt x="122664" y="1338146"/>
                  </a:lnTo>
                  <a:lnTo>
                    <a:pt x="0" y="1182029"/>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23937F3-0D9B-7045-62A1-4C7259F882E0}"/>
                </a:ext>
              </a:extLst>
            </p:cNvPr>
            <p:cNvSpPr txBox="1"/>
            <p:nvPr/>
          </p:nvSpPr>
          <p:spPr>
            <a:xfrm>
              <a:off x="6701737" y="1068157"/>
              <a:ext cx="2259661" cy="1323439"/>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A physical process connects us continuously to the system of interest.</a:t>
              </a:r>
            </a:p>
          </p:txBody>
        </p:sp>
      </p:grpSp>
      <p:grpSp>
        <p:nvGrpSpPr>
          <p:cNvPr id="18" name="Group 17">
            <a:extLst>
              <a:ext uri="{FF2B5EF4-FFF2-40B4-BE49-F238E27FC236}">
                <a16:creationId xmlns:a16="http://schemas.microsoft.com/office/drawing/2014/main" id="{74B3C00A-18F6-644F-715F-7DAA5A22C83D}"/>
              </a:ext>
            </a:extLst>
          </p:cNvPr>
          <p:cNvGrpSpPr/>
          <p:nvPr/>
        </p:nvGrpSpPr>
        <p:grpSpPr>
          <a:xfrm>
            <a:off x="3534937" y="2442117"/>
            <a:ext cx="5519706" cy="2386361"/>
            <a:chOff x="3534937" y="2442117"/>
            <a:chExt cx="5519706" cy="2386361"/>
          </a:xfrm>
        </p:grpSpPr>
        <p:sp>
          <p:nvSpPr>
            <p:cNvPr id="15" name="Freeform 14">
              <a:extLst>
                <a:ext uri="{FF2B5EF4-FFF2-40B4-BE49-F238E27FC236}">
                  <a16:creationId xmlns:a16="http://schemas.microsoft.com/office/drawing/2014/main" id="{34A86ED1-89B1-9A3A-6C6F-33272CC064FE}"/>
                </a:ext>
              </a:extLst>
            </p:cNvPr>
            <p:cNvSpPr/>
            <p:nvPr/>
          </p:nvSpPr>
          <p:spPr>
            <a:xfrm>
              <a:off x="3534937" y="2442117"/>
              <a:ext cx="5430643" cy="2386361"/>
            </a:xfrm>
            <a:custGeom>
              <a:avLst/>
              <a:gdLst>
                <a:gd name="csX0" fmla="*/ 22302 w 5430643"/>
                <a:gd name="csY0" fmla="*/ 0 h 2386361"/>
                <a:gd name="csX1" fmla="*/ 2118731 w 5430643"/>
                <a:gd name="csY1" fmla="*/ 11151 h 2386361"/>
                <a:gd name="csX2" fmla="*/ 5430643 w 5430643"/>
                <a:gd name="csY2" fmla="*/ 691376 h 2386361"/>
                <a:gd name="csX3" fmla="*/ 4248614 w 5430643"/>
                <a:gd name="csY3" fmla="*/ 2386361 h 2386361"/>
                <a:gd name="csX4" fmla="*/ 0 w 5430643"/>
                <a:gd name="csY4" fmla="*/ 278781 h 2386361"/>
                <a:gd name="csX5" fmla="*/ 22302 w 5430643"/>
                <a:gd name="csY5" fmla="*/ 0 h 2386361"/>
              </a:gdLst>
              <a:ahLst/>
              <a:cxnLst>
                <a:cxn ang="0">
                  <a:pos x="csX0" y="csY0"/>
                </a:cxn>
                <a:cxn ang="0">
                  <a:pos x="csX1" y="csY1"/>
                </a:cxn>
                <a:cxn ang="0">
                  <a:pos x="csX2" y="csY2"/>
                </a:cxn>
                <a:cxn ang="0">
                  <a:pos x="csX3" y="csY3"/>
                </a:cxn>
                <a:cxn ang="0">
                  <a:pos x="csX4" y="csY4"/>
                </a:cxn>
                <a:cxn ang="0">
                  <a:pos x="csX5" y="csY5"/>
                </a:cxn>
              </a:cxnLst>
              <a:rect l="l" t="t" r="r" b="b"/>
              <a:pathLst>
                <a:path w="5430643" h="2386361">
                  <a:moveTo>
                    <a:pt x="22302" y="0"/>
                  </a:moveTo>
                  <a:lnTo>
                    <a:pt x="2118731" y="11151"/>
                  </a:lnTo>
                  <a:lnTo>
                    <a:pt x="5430643" y="691376"/>
                  </a:lnTo>
                  <a:lnTo>
                    <a:pt x="4248614" y="2386361"/>
                  </a:lnTo>
                  <a:lnTo>
                    <a:pt x="0" y="278781"/>
                  </a:lnTo>
                  <a:lnTo>
                    <a:pt x="22302"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B0AB69E-E0FB-B939-3481-BC8CC1A16A49}"/>
                </a:ext>
              </a:extLst>
            </p:cNvPr>
            <p:cNvSpPr txBox="1"/>
            <p:nvPr/>
          </p:nvSpPr>
          <p:spPr>
            <a:xfrm>
              <a:off x="6701737" y="3000353"/>
              <a:ext cx="2352906" cy="1323439"/>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Induction conceived materially is native to small-e empiricism.</a:t>
              </a:r>
            </a:p>
          </p:txBody>
        </p:sp>
      </p:grpSp>
      <p:sp>
        <p:nvSpPr>
          <p:cNvPr id="20" name="TextBox 19">
            <a:extLst>
              <a:ext uri="{FF2B5EF4-FFF2-40B4-BE49-F238E27FC236}">
                <a16:creationId xmlns:a16="http://schemas.microsoft.com/office/drawing/2014/main" id="{728A88D0-2E46-86A3-69DD-82A130B6CFE5}"/>
              </a:ext>
            </a:extLst>
          </p:cNvPr>
          <p:cNvSpPr txBox="1"/>
          <p:nvPr/>
        </p:nvSpPr>
        <p:spPr>
          <a:xfrm>
            <a:off x="266716" y="-304806"/>
            <a:ext cx="982655" cy="1569660"/>
          </a:xfrm>
          <a:prstGeom prst="rect">
            <a:avLst/>
          </a:prstGeom>
          <a:noFill/>
        </p:spPr>
        <p:txBody>
          <a:bodyPr wrap="square">
            <a:spAutoFit/>
          </a:bodyPr>
          <a:lstStyle/>
          <a:p>
            <a:r>
              <a:rPr lang="en-US" sz="9600" b="1" dirty="0">
                <a:solidFill>
                  <a:schemeClr val="bg1">
                    <a:lumMod val="50000"/>
                  </a:schemeClr>
                </a:solidFill>
                <a:latin typeface="Times New Roman" panose="02020603050405020304" pitchFamily="18" charset="0"/>
                <a:cs typeface="Times New Roman" panose="02020603050405020304" pitchFamily="18" charset="0"/>
              </a:rPr>
              <a:t>e</a:t>
            </a:r>
            <a:endParaRPr lang="en-US" sz="9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64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1004B7-6CE7-6BD7-C8DA-E844DDEBF201}"/>
              </a:ext>
            </a:extLst>
          </p:cNvPr>
          <p:cNvPicPr>
            <a:picLocks noChangeAspect="1"/>
          </p:cNvPicPr>
          <p:nvPr/>
        </p:nvPicPr>
        <p:blipFill>
          <a:blip r:embed="rId2"/>
          <a:stretch>
            <a:fillRect/>
          </a:stretch>
        </p:blipFill>
        <p:spPr>
          <a:xfrm>
            <a:off x="-19282" y="4044392"/>
            <a:ext cx="9163282" cy="2813608"/>
          </a:xfrm>
          <a:prstGeom prst="rect">
            <a:avLst/>
          </a:prstGeom>
        </p:spPr>
      </p:pic>
      <p:sp>
        <p:nvSpPr>
          <p:cNvPr id="2" name="Title 1">
            <a:extLst>
              <a:ext uri="{FF2B5EF4-FFF2-40B4-BE49-F238E27FC236}">
                <a16:creationId xmlns:a16="http://schemas.microsoft.com/office/drawing/2014/main" id="{754AABB5-2032-ABC4-BC04-36FE3E4793A4}"/>
              </a:ext>
            </a:extLst>
          </p:cNvPr>
          <p:cNvSpPr>
            <a:spLocks noGrp="1"/>
          </p:cNvSpPr>
          <p:nvPr>
            <p:ph type="title"/>
          </p:nvPr>
        </p:nvSpPr>
        <p:spPr>
          <a:xfrm>
            <a:off x="88542" y="1152976"/>
            <a:ext cx="4302836" cy="1430622"/>
          </a:xfrm>
        </p:spPr>
        <p:txBody>
          <a:bodyPr>
            <a:noAutofit/>
          </a:bodyPr>
          <a:lstStyle/>
          <a:p>
            <a:pPr algn="r"/>
            <a:r>
              <a:rPr lang="en-US" sz="4800" dirty="0"/>
              <a:t>Empiricism: the Defining Idea</a:t>
            </a:r>
          </a:p>
        </p:txBody>
      </p:sp>
      <p:sp>
        <p:nvSpPr>
          <p:cNvPr id="5" name="TextBox 4">
            <a:extLst>
              <a:ext uri="{FF2B5EF4-FFF2-40B4-BE49-F238E27FC236}">
                <a16:creationId xmlns:a16="http://schemas.microsoft.com/office/drawing/2014/main" id="{44201427-48DC-6D82-DEB1-4163D6ED737A}"/>
              </a:ext>
            </a:extLst>
          </p:cNvPr>
          <p:cNvSpPr txBox="1"/>
          <p:nvPr/>
        </p:nvSpPr>
        <p:spPr>
          <a:xfrm>
            <a:off x="4752624" y="1243948"/>
            <a:ext cx="4109156" cy="1569660"/>
          </a:xfrm>
          <a:prstGeom prst="rect">
            <a:avLst/>
          </a:prstGeom>
          <a:noFill/>
        </p:spPr>
        <p:txBody>
          <a:bodyPr wrap="square" rtlCol="0">
            <a:spAutoFit/>
            <a:scene3d>
              <a:camera prst="orthographicFront"/>
              <a:lightRig rig="threePt" dir="t"/>
            </a:scene3d>
            <a:sp3d extrusionH="57150">
              <a:bevelT w="38100" h="38100" prst="angle"/>
            </a:sp3d>
          </a:bodyPr>
          <a:lstStyle/>
          <a:p>
            <a:r>
              <a:rPr lang="en-US" sz="3200" dirty="0">
                <a:latin typeface="Times New Roman" panose="02020603050405020304" pitchFamily="18" charset="0"/>
                <a:cs typeface="Times New Roman" panose="02020603050405020304" pitchFamily="18" charset="0"/>
              </a:rPr>
              <a:t>We can only learn contingent truths from experience.</a:t>
            </a:r>
          </a:p>
        </p:txBody>
      </p:sp>
      <p:sp>
        <p:nvSpPr>
          <p:cNvPr id="7" name="TextBox 6">
            <a:extLst>
              <a:ext uri="{FF2B5EF4-FFF2-40B4-BE49-F238E27FC236}">
                <a16:creationId xmlns:a16="http://schemas.microsoft.com/office/drawing/2014/main" id="{B0FC873D-936A-9002-F03E-6D86D9B59798}"/>
              </a:ext>
            </a:extLst>
          </p:cNvPr>
          <p:cNvSpPr txBox="1"/>
          <p:nvPr/>
        </p:nvSpPr>
        <p:spPr>
          <a:xfrm>
            <a:off x="1197662" y="3122181"/>
            <a:ext cx="3039615" cy="830997"/>
          </a:xfrm>
          <a:prstGeom prst="rect">
            <a:avLst/>
          </a:prstGeom>
          <a:noFill/>
        </p:spPr>
        <p:txBody>
          <a:bodyPr wrap="none" rtlCol="0">
            <a:spAutoFit/>
          </a:bodyPr>
          <a:lstStyle/>
          <a:p>
            <a:pPr algn="r"/>
            <a:r>
              <a:rPr lang="en-US" sz="4800" dirty="0">
                <a:latin typeface="Times New Roman" panose="02020603050405020304" pitchFamily="18" charset="0"/>
                <a:cs typeface="Times New Roman" panose="02020603050405020304" pitchFamily="18" charset="0"/>
              </a:rPr>
              <a:t>The Project</a:t>
            </a:r>
          </a:p>
        </p:txBody>
      </p:sp>
      <p:sp>
        <p:nvSpPr>
          <p:cNvPr id="8" name="TextBox 7">
            <a:extLst>
              <a:ext uri="{FF2B5EF4-FFF2-40B4-BE49-F238E27FC236}">
                <a16:creationId xmlns:a16="http://schemas.microsoft.com/office/drawing/2014/main" id="{A543840C-F8A7-164F-918C-FDA14526AFCA}"/>
              </a:ext>
            </a:extLst>
          </p:cNvPr>
          <p:cNvSpPr txBox="1"/>
          <p:nvPr/>
        </p:nvSpPr>
        <p:spPr>
          <a:xfrm>
            <a:off x="4752624" y="3163398"/>
            <a:ext cx="4470400" cy="1569660"/>
          </a:xfrm>
          <a:prstGeom prst="rect">
            <a:avLst/>
          </a:prstGeom>
          <a:noFill/>
        </p:spPr>
        <p:txBody>
          <a:bodyPr wrap="square" rtlCol="0">
            <a:spAutoFit/>
            <a:scene3d>
              <a:camera prst="orthographicFront"/>
              <a:lightRig rig="threePt" dir="t"/>
            </a:scene3d>
            <a:sp3d extrusionH="57150">
              <a:bevelT w="38100" h="38100" prst="angle"/>
            </a:sp3d>
          </a:bodyPr>
          <a:lstStyle/>
          <a:p>
            <a:r>
              <a:rPr lang="en-US" sz="3200" dirty="0">
                <a:latin typeface="Times New Roman" panose="02020603050405020304" pitchFamily="18" charset="0"/>
                <a:cs typeface="Times New Roman" panose="02020603050405020304" pitchFamily="18" charset="0"/>
              </a:rPr>
              <a:t>Find a version well adapted to modern science.</a:t>
            </a:r>
          </a:p>
        </p:txBody>
      </p:sp>
      <p:sp>
        <p:nvSpPr>
          <p:cNvPr id="6" name="Slide Number Placeholder 5">
            <a:extLst>
              <a:ext uri="{FF2B5EF4-FFF2-40B4-BE49-F238E27FC236}">
                <a16:creationId xmlns:a16="http://schemas.microsoft.com/office/drawing/2014/main" id="{5DA90F88-74F5-BD32-BC52-25F5EFBFD30D}"/>
              </a:ext>
            </a:extLst>
          </p:cNvPr>
          <p:cNvSpPr>
            <a:spLocks noGrp="1"/>
          </p:cNvSpPr>
          <p:nvPr>
            <p:ph type="sldNum" sz="quarter" idx="12"/>
          </p:nvPr>
        </p:nvSpPr>
        <p:spPr/>
        <p:txBody>
          <a:bodyPr/>
          <a:lstStyle/>
          <a:p>
            <a:fld id="{D1F9907E-6957-FD44-8CEE-A073B4D9F8DA}" type="slidenum">
              <a:rPr lang="en-US" smtClean="0"/>
              <a:t>3</a:t>
            </a:fld>
            <a:endParaRPr lang="en-US"/>
          </a:p>
        </p:txBody>
      </p:sp>
    </p:spTree>
    <p:extLst>
      <p:ext uri="{BB962C8B-B14F-4D97-AF65-F5344CB8AC3E}">
        <p14:creationId xmlns:p14="http://schemas.microsoft.com/office/powerpoint/2010/main" val="406914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5C694F5-86F6-096C-B937-71D094C9DCF0}"/>
              </a:ext>
            </a:extLst>
          </p:cNvPr>
          <p:cNvSpPr/>
          <p:nvPr/>
        </p:nvSpPr>
        <p:spPr>
          <a:xfrm>
            <a:off x="200723" y="254118"/>
            <a:ext cx="7794702" cy="814039"/>
          </a:xfrm>
          <a:custGeom>
            <a:avLst/>
            <a:gdLst>
              <a:gd name="csX0" fmla="*/ 178419 w 7794702"/>
              <a:gd name="csY0" fmla="*/ 0 h 814039"/>
              <a:gd name="csX1" fmla="*/ 7738946 w 7794702"/>
              <a:gd name="csY1" fmla="*/ 267630 h 814039"/>
              <a:gd name="csX2" fmla="*/ 7794702 w 7794702"/>
              <a:gd name="csY2" fmla="*/ 546410 h 814039"/>
              <a:gd name="csX3" fmla="*/ 0 w 7794702"/>
              <a:gd name="csY3" fmla="*/ 814039 h 814039"/>
              <a:gd name="csX4" fmla="*/ 178419 w 7794702"/>
              <a:gd name="csY4" fmla="*/ 0 h 814039"/>
            </a:gdLst>
            <a:ahLst/>
            <a:cxnLst>
              <a:cxn ang="0">
                <a:pos x="csX0" y="csY0"/>
              </a:cxn>
              <a:cxn ang="0">
                <a:pos x="csX1" y="csY1"/>
              </a:cxn>
              <a:cxn ang="0">
                <a:pos x="csX2" y="csY2"/>
              </a:cxn>
              <a:cxn ang="0">
                <a:pos x="csX3" y="csY3"/>
              </a:cxn>
              <a:cxn ang="0">
                <a:pos x="csX4" y="csY4"/>
              </a:cxn>
            </a:cxnLst>
            <a:rect l="l" t="t" r="r" b="b"/>
            <a:pathLst>
              <a:path w="7794702" h="814039">
                <a:moveTo>
                  <a:pt x="178419" y="0"/>
                </a:moveTo>
                <a:lnTo>
                  <a:pt x="7738946" y="267630"/>
                </a:lnTo>
                <a:lnTo>
                  <a:pt x="7794702" y="546410"/>
                </a:lnTo>
                <a:lnTo>
                  <a:pt x="0" y="814039"/>
                </a:lnTo>
                <a:lnTo>
                  <a:pt x="178419"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60E3E-4BBB-7B51-3073-47DB9F57019C}"/>
              </a:ext>
            </a:extLst>
          </p:cNvPr>
          <p:cNvSpPr>
            <a:spLocks noGrp="1"/>
          </p:cNvSpPr>
          <p:nvPr>
            <p:ph type="title"/>
          </p:nvPr>
        </p:nvSpPr>
        <p:spPr>
          <a:xfrm>
            <a:off x="989671" y="365126"/>
            <a:ext cx="7886700" cy="529822"/>
          </a:xfrm>
        </p:spPr>
        <p:txBody>
          <a:bodyPr>
            <a:normAutofit fontScale="90000"/>
          </a:bodyPr>
          <a:lstStyle/>
          <a:p>
            <a:r>
              <a:rPr lang="en-US" dirty="0"/>
              <a:t>Conforms with…</a:t>
            </a:r>
          </a:p>
        </p:txBody>
      </p:sp>
      <p:sp>
        <p:nvSpPr>
          <p:cNvPr id="4" name="Slide Number Placeholder 3">
            <a:extLst>
              <a:ext uri="{FF2B5EF4-FFF2-40B4-BE49-F238E27FC236}">
                <a16:creationId xmlns:a16="http://schemas.microsoft.com/office/drawing/2014/main" id="{413DCCFD-6820-49F0-2895-637A39E50DF1}"/>
              </a:ext>
            </a:extLst>
          </p:cNvPr>
          <p:cNvSpPr>
            <a:spLocks noGrp="1"/>
          </p:cNvSpPr>
          <p:nvPr>
            <p:ph type="sldNum" sz="quarter" idx="12"/>
          </p:nvPr>
        </p:nvSpPr>
        <p:spPr/>
        <p:txBody>
          <a:bodyPr/>
          <a:lstStyle/>
          <a:p>
            <a:fld id="{D1F9907E-6957-FD44-8CEE-A073B4D9F8DA}" type="slidenum">
              <a:rPr lang="en-US" smtClean="0"/>
              <a:t>30</a:t>
            </a:fld>
            <a:endParaRPr lang="en-US"/>
          </a:p>
        </p:txBody>
      </p:sp>
      <p:grpSp>
        <p:nvGrpSpPr>
          <p:cNvPr id="20" name="Group 19">
            <a:extLst>
              <a:ext uri="{FF2B5EF4-FFF2-40B4-BE49-F238E27FC236}">
                <a16:creationId xmlns:a16="http://schemas.microsoft.com/office/drawing/2014/main" id="{36E9EAF7-6D2A-BA00-0669-F3C265E41C10}"/>
              </a:ext>
            </a:extLst>
          </p:cNvPr>
          <p:cNvGrpSpPr/>
          <p:nvPr/>
        </p:nvGrpSpPr>
        <p:grpSpPr>
          <a:xfrm>
            <a:off x="200724" y="1264854"/>
            <a:ext cx="5243644" cy="4857166"/>
            <a:chOff x="200724" y="1264854"/>
            <a:chExt cx="5243644" cy="4857166"/>
          </a:xfrm>
        </p:grpSpPr>
        <p:sp>
          <p:nvSpPr>
            <p:cNvPr id="14" name="Freeform 13">
              <a:extLst>
                <a:ext uri="{FF2B5EF4-FFF2-40B4-BE49-F238E27FC236}">
                  <a16:creationId xmlns:a16="http://schemas.microsoft.com/office/drawing/2014/main" id="{19D4E139-870B-E565-F709-38CA4D8B8ABB}"/>
                </a:ext>
              </a:extLst>
            </p:cNvPr>
            <p:cNvSpPr/>
            <p:nvPr/>
          </p:nvSpPr>
          <p:spPr>
            <a:xfrm>
              <a:off x="200724" y="1264854"/>
              <a:ext cx="5243644" cy="4857166"/>
            </a:xfrm>
            <a:custGeom>
              <a:avLst/>
              <a:gdLst>
                <a:gd name="csX0" fmla="*/ 111512 w 4248615"/>
                <a:gd name="csY0" fmla="*/ 0 h 5018049"/>
                <a:gd name="csX1" fmla="*/ 4248615 w 4248615"/>
                <a:gd name="csY1" fmla="*/ 22303 h 5018049"/>
                <a:gd name="csX2" fmla="*/ 4070195 w 4248615"/>
                <a:gd name="csY2" fmla="*/ 5018049 h 5018049"/>
                <a:gd name="csX3" fmla="*/ 0 w 4248615"/>
                <a:gd name="csY3" fmla="*/ 4895386 h 5018049"/>
                <a:gd name="csX4" fmla="*/ 111512 w 4248615"/>
                <a:gd name="csY4" fmla="*/ 0 h 5018049"/>
              </a:gdLst>
              <a:ahLst/>
              <a:cxnLst>
                <a:cxn ang="0">
                  <a:pos x="csX0" y="csY0"/>
                </a:cxn>
                <a:cxn ang="0">
                  <a:pos x="csX1" y="csY1"/>
                </a:cxn>
                <a:cxn ang="0">
                  <a:pos x="csX2" y="csY2"/>
                </a:cxn>
                <a:cxn ang="0">
                  <a:pos x="csX3" y="csY3"/>
                </a:cxn>
                <a:cxn ang="0">
                  <a:pos x="csX4" y="csY4"/>
                </a:cxn>
              </a:cxnLst>
              <a:rect l="l" t="t" r="r" b="b"/>
              <a:pathLst>
                <a:path w="4248615" h="5018049">
                  <a:moveTo>
                    <a:pt x="111512" y="0"/>
                  </a:moveTo>
                  <a:lnTo>
                    <a:pt x="4248615" y="22303"/>
                  </a:lnTo>
                  <a:lnTo>
                    <a:pt x="4070195" y="5018049"/>
                  </a:lnTo>
                  <a:lnTo>
                    <a:pt x="0" y="4895386"/>
                  </a:lnTo>
                  <a:lnTo>
                    <a:pt x="111512"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D43ADE-43A1-AD88-5A39-73EA3CF3FC99}"/>
                </a:ext>
              </a:extLst>
            </p:cNvPr>
            <p:cNvSpPr txBox="1"/>
            <p:nvPr/>
          </p:nvSpPr>
          <p:spPr>
            <a:xfrm>
              <a:off x="343119" y="1317325"/>
              <a:ext cx="4507662" cy="4154984"/>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Scientists’ conception of empirical science.</a:t>
              </a:r>
            </a:p>
            <a:p>
              <a:endParaRPr lang="en-US" sz="2400"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Science consists of observational and experimental reports and further results inferred from them.</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observational and experimental reports are the empirical evidence indispensable for science.</a:t>
              </a:r>
            </a:p>
          </p:txBody>
        </p:sp>
      </p:grpSp>
      <p:pic>
        <p:nvPicPr>
          <p:cNvPr id="10" name="Picture 9">
            <a:extLst>
              <a:ext uri="{FF2B5EF4-FFF2-40B4-BE49-F238E27FC236}">
                <a16:creationId xmlns:a16="http://schemas.microsoft.com/office/drawing/2014/main" id="{4582E8A0-F8E9-7CCA-0083-1A3B8BAA58D6}"/>
              </a:ext>
            </a:extLst>
          </p:cNvPr>
          <p:cNvPicPr>
            <a:picLocks noChangeAspect="1"/>
          </p:cNvPicPr>
          <p:nvPr/>
        </p:nvPicPr>
        <p:blipFill>
          <a:blip r:embed="rId2"/>
          <a:stretch>
            <a:fillRect/>
          </a:stretch>
        </p:blipFill>
        <p:spPr>
          <a:xfrm>
            <a:off x="6068971" y="1160135"/>
            <a:ext cx="2835357" cy="2622705"/>
          </a:xfrm>
          <a:prstGeom prst="rect">
            <a:avLst/>
          </a:prstGeom>
          <a:effectLst>
            <a:softEdge rad="124127"/>
          </a:effectLst>
        </p:spPr>
      </p:pic>
      <p:sp>
        <p:nvSpPr>
          <p:cNvPr id="13" name="TextBox 12">
            <a:extLst>
              <a:ext uri="{FF2B5EF4-FFF2-40B4-BE49-F238E27FC236}">
                <a16:creationId xmlns:a16="http://schemas.microsoft.com/office/drawing/2014/main" id="{86FEE0CE-C51C-519E-D25D-259D0AD530E9}"/>
              </a:ext>
            </a:extLst>
          </p:cNvPr>
          <p:cNvSpPr txBox="1"/>
          <p:nvPr/>
        </p:nvSpPr>
        <p:spPr>
          <a:xfrm>
            <a:off x="266716" y="-304806"/>
            <a:ext cx="982655" cy="1569660"/>
          </a:xfrm>
          <a:prstGeom prst="rect">
            <a:avLst/>
          </a:prstGeom>
          <a:noFill/>
        </p:spPr>
        <p:txBody>
          <a:bodyPr wrap="square">
            <a:spAutoFit/>
          </a:bodyPr>
          <a:lstStyle/>
          <a:p>
            <a:r>
              <a:rPr lang="en-US" sz="9600" b="1" dirty="0">
                <a:solidFill>
                  <a:schemeClr val="bg1">
                    <a:lumMod val="50000"/>
                  </a:schemeClr>
                </a:solidFill>
                <a:latin typeface="Times New Roman" panose="02020603050405020304" pitchFamily="18" charset="0"/>
                <a:cs typeface="Times New Roman" panose="02020603050405020304" pitchFamily="18" charset="0"/>
              </a:rPr>
              <a:t>e</a:t>
            </a:r>
            <a:endParaRPr lang="en-US" sz="9600" b="1" dirty="0">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B8A25851-C21B-B133-D9F2-FBA7B6620BAE}"/>
              </a:ext>
            </a:extLst>
          </p:cNvPr>
          <p:cNvGrpSpPr/>
          <p:nvPr/>
        </p:nvGrpSpPr>
        <p:grpSpPr>
          <a:xfrm>
            <a:off x="5275242" y="4230351"/>
            <a:ext cx="4949714" cy="1678489"/>
            <a:chOff x="5520568" y="3914657"/>
            <a:chExt cx="4949714" cy="1678489"/>
          </a:xfrm>
        </p:grpSpPr>
        <p:sp>
          <p:nvSpPr>
            <p:cNvPr id="11" name="TextBox 10">
              <a:extLst>
                <a:ext uri="{FF2B5EF4-FFF2-40B4-BE49-F238E27FC236}">
                  <a16:creationId xmlns:a16="http://schemas.microsoft.com/office/drawing/2014/main" id="{F27F5C62-CFF6-5F44-C572-13F8AF71154F}"/>
                </a:ext>
              </a:extLst>
            </p:cNvPr>
            <p:cNvSpPr txBox="1"/>
            <p:nvPr/>
          </p:nvSpPr>
          <p:spPr>
            <a:xfrm>
              <a:off x="5725075" y="3961930"/>
              <a:ext cx="869149" cy="1631216"/>
            </a:xfrm>
            <a:prstGeom prst="rect">
              <a:avLst/>
            </a:prstGeom>
            <a:noFill/>
          </p:spPr>
          <p:txBody>
            <a:bodyPr wrap="none" rtlCol="0">
              <a:spAutoFit/>
            </a:bodyPr>
            <a:lstStyle/>
            <a:p>
              <a:r>
                <a:rPr lang="en-US" sz="8000" b="1" dirty="0">
                  <a:solidFill>
                    <a:schemeClr val="bg1">
                      <a:lumMod val="50000"/>
                    </a:schemeClr>
                  </a:solidFill>
                  <a:latin typeface="Times New Roman" panose="02020603050405020304" pitchFamily="18" charset="0"/>
                  <a:cs typeface="Times New Roman" panose="02020603050405020304" pitchFamily="18" charset="0"/>
                </a:rPr>
                <a:t>E</a:t>
              </a:r>
              <a:endParaRPr lang="en-US" sz="8000" b="1" dirty="0">
                <a:latin typeface="Times New Roman" panose="02020603050405020304" pitchFamily="18" charset="0"/>
                <a:cs typeface="Times New Roman" panose="02020603050405020304" pitchFamily="18" charset="0"/>
              </a:endParaRPr>
            </a:p>
            <a:p>
              <a:pPr algn="l"/>
              <a:endParaRPr lang="en-US" b="1" dirty="0">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EBBAF9E2-44D8-A70E-8D01-6AF60F12B7D7}"/>
                </a:ext>
              </a:extLst>
            </p:cNvPr>
            <p:cNvGrpSpPr/>
            <p:nvPr/>
          </p:nvGrpSpPr>
          <p:grpSpPr>
            <a:xfrm>
              <a:off x="5520568" y="3914657"/>
              <a:ext cx="4949714" cy="1435294"/>
              <a:chOff x="2900242" y="5126857"/>
              <a:chExt cx="4949714" cy="1435294"/>
            </a:xfrm>
          </p:grpSpPr>
          <p:sp>
            <p:nvSpPr>
              <p:cNvPr id="6" name="TextBox 5">
                <a:extLst>
                  <a:ext uri="{FF2B5EF4-FFF2-40B4-BE49-F238E27FC236}">
                    <a16:creationId xmlns:a16="http://schemas.microsoft.com/office/drawing/2014/main" id="{89BD217E-A22F-B15F-571F-076C7DC495B5}"/>
                  </a:ext>
                </a:extLst>
              </p:cNvPr>
              <p:cNvSpPr txBox="1"/>
              <p:nvPr/>
            </p:nvSpPr>
            <p:spPr>
              <a:xfrm>
                <a:off x="4050098" y="5361822"/>
                <a:ext cx="3799858"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Skepticism of Big-E Empiricism is tacitly abandoned.</a:t>
                </a:r>
              </a:p>
            </p:txBody>
          </p:sp>
          <p:sp>
            <p:nvSpPr>
              <p:cNvPr id="16" name="Multiply 15">
                <a:extLst>
                  <a:ext uri="{FF2B5EF4-FFF2-40B4-BE49-F238E27FC236}">
                    <a16:creationId xmlns:a16="http://schemas.microsoft.com/office/drawing/2014/main" id="{2D7F5785-72AD-A22C-702D-CE21C2848B59}"/>
                  </a:ext>
                </a:extLst>
              </p:cNvPr>
              <p:cNvSpPr/>
              <p:nvPr/>
            </p:nvSpPr>
            <p:spPr>
              <a:xfrm>
                <a:off x="2900242" y="5126857"/>
                <a:ext cx="1265155" cy="1435294"/>
              </a:xfrm>
              <a:prstGeom prst="mathMultiply">
                <a:avLst>
                  <a:gd name="adj1" fmla="val 17658"/>
                </a:avLst>
              </a:prstGeom>
              <a:solidFill>
                <a:srgbClr val="FF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grpSp>
    </p:spTree>
    <p:extLst>
      <p:ext uri="{BB962C8B-B14F-4D97-AF65-F5344CB8AC3E}">
        <p14:creationId xmlns:p14="http://schemas.microsoft.com/office/powerpoint/2010/main" val="20859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FC7A4-D045-4483-0A96-3B57FCE284B6}"/>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B70F722C-83D4-BA6B-061F-D1A9EE8E6680}"/>
              </a:ext>
            </a:extLst>
          </p:cNvPr>
          <p:cNvSpPr/>
          <p:nvPr/>
        </p:nvSpPr>
        <p:spPr>
          <a:xfrm>
            <a:off x="252707" y="205757"/>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F2B122-16D3-8ED8-69B8-3AEBD36C3DDE}"/>
              </a:ext>
            </a:extLst>
          </p:cNvPr>
          <p:cNvSpPr>
            <a:spLocks noGrp="1"/>
          </p:cNvSpPr>
          <p:nvPr>
            <p:ph type="title"/>
          </p:nvPr>
        </p:nvSpPr>
        <p:spPr>
          <a:xfrm>
            <a:off x="2167466" y="2310972"/>
            <a:ext cx="7495822" cy="1118028"/>
          </a:xfrm>
        </p:spPr>
        <p:txBody>
          <a:bodyPr>
            <a:noAutofit/>
          </a:bodyPr>
          <a:lstStyle/>
          <a:p>
            <a:r>
              <a:rPr lang="en-US" sz="7200" dirty="0"/>
              <a:t>The argument for</a:t>
            </a:r>
            <a:br>
              <a:rPr lang="en-US" sz="6000" dirty="0"/>
            </a:br>
            <a:r>
              <a:rPr lang="en-US" sz="6000" dirty="0"/>
              <a:t>small-e empiricism</a:t>
            </a:r>
            <a:endParaRPr lang="en-US" sz="4800" dirty="0"/>
          </a:p>
        </p:txBody>
      </p:sp>
      <p:sp>
        <p:nvSpPr>
          <p:cNvPr id="5" name="Slide Number Placeholder 4">
            <a:extLst>
              <a:ext uri="{FF2B5EF4-FFF2-40B4-BE49-F238E27FC236}">
                <a16:creationId xmlns:a16="http://schemas.microsoft.com/office/drawing/2014/main" id="{399F1F5B-F016-F474-2FC7-B5B0F8FB8270}"/>
              </a:ext>
            </a:extLst>
          </p:cNvPr>
          <p:cNvSpPr>
            <a:spLocks noGrp="1"/>
          </p:cNvSpPr>
          <p:nvPr>
            <p:ph type="sldNum" sz="quarter" idx="12"/>
          </p:nvPr>
        </p:nvSpPr>
        <p:spPr/>
        <p:txBody>
          <a:bodyPr/>
          <a:lstStyle/>
          <a:p>
            <a:fld id="{D1F9907E-6957-FD44-8CEE-A073B4D9F8DA}" type="slidenum">
              <a:rPr lang="en-US" smtClean="0"/>
              <a:t>31</a:t>
            </a:fld>
            <a:endParaRPr lang="en-US"/>
          </a:p>
        </p:txBody>
      </p:sp>
      <p:sp>
        <p:nvSpPr>
          <p:cNvPr id="6" name="TextBox 5">
            <a:extLst>
              <a:ext uri="{FF2B5EF4-FFF2-40B4-BE49-F238E27FC236}">
                <a16:creationId xmlns:a16="http://schemas.microsoft.com/office/drawing/2014/main" id="{65751E95-9E0E-E251-3E8E-6026836EB012}"/>
              </a:ext>
            </a:extLst>
          </p:cNvPr>
          <p:cNvSpPr txBox="1"/>
          <p:nvPr/>
        </p:nvSpPr>
        <p:spPr>
          <a:xfrm>
            <a:off x="826532" y="599549"/>
            <a:ext cx="1340934" cy="3770263"/>
          </a:xfrm>
          <a:prstGeom prst="rect">
            <a:avLst/>
          </a:prstGeom>
          <a:noFill/>
        </p:spPr>
        <p:txBody>
          <a:bodyPr wrap="square">
            <a:spAutoFit/>
          </a:bodyPr>
          <a:lstStyle/>
          <a:p>
            <a:r>
              <a:rPr lang="en-US" sz="23900" b="1" dirty="0">
                <a:solidFill>
                  <a:schemeClr val="bg1">
                    <a:lumMod val="50000"/>
                  </a:schemeClr>
                </a:solidFill>
                <a:latin typeface="Times New Roman" panose="02020603050405020304" pitchFamily="18" charset="0"/>
                <a:cs typeface="Times New Roman" panose="02020603050405020304" pitchFamily="18" charset="0"/>
              </a:rPr>
              <a:t>e</a:t>
            </a:r>
            <a:endParaRPr lang="en-US" sz="23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65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156A6CD9-C58E-8D91-0A3C-3912A7A909EF}"/>
              </a:ext>
            </a:extLst>
          </p:cNvPr>
          <p:cNvSpPr/>
          <p:nvPr/>
        </p:nvSpPr>
        <p:spPr>
          <a:xfrm>
            <a:off x="55756" y="3936381"/>
            <a:ext cx="3889685" cy="1103970"/>
          </a:xfrm>
          <a:custGeom>
            <a:avLst/>
            <a:gdLst>
              <a:gd name="csX0" fmla="*/ 223024 w 3646449"/>
              <a:gd name="csY0" fmla="*/ 0 h 1103970"/>
              <a:gd name="csX1" fmla="*/ 3624146 w 3646449"/>
              <a:gd name="csY1" fmla="*/ 334536 h 1103970"/>
              <a:gd name="csX2" fmla="*/ 3646449 w 3646449"/>
              <a:gd name="csY2" fmla="*/ 1025912 h 1103970"/>
              <a:gd name="csX3" fmla="*/ 0 w 3646449"/>
              <a:gd name="csY3" fmla="*/ 1103970 h 1103970"/>
              <a:gd name="csX4" fmla="*/ 223024 w 3646449"/>
              <a:gd name="csY4" fmla="*/ 0 h 1103970"/>
            </a:gdLst>
            <a:ahLst/>
            <a:cxnLst>
              <a:cxn ang="0">
                <a:pos x="csX0" y="csY0"/>
              </a:cxn>
              <a:cxn ang="0">
                <a:pos x="csX1" y="csY1"/>
              </a:cxn>
              <a:cxn ang="0">
                <a:pos x="csX2" y="csY2"/>
              </a:cxn>
              <a:cxn ang="0">
                <a:pos x="csX3" y="csY3"/>
              </a:cxn>
              <a:cxn ang="0">
                <a:pos x="csX4" y="csY4"/>
              </a:cxn>
            </a:cxnLst>
            <a:rect l="l" t="t" r="r" b="b"/>
            <a:pathLst>
              <a:path w="3646449" h="1103970">
                <a:moveTo>
                  <a:pt x="223024" y="0"/>
                </a:moveTo>
                <a:lnTo>
                  <a:pt x="3624146" y="334536"/>
                </a:lnTo>
                <a:lnTo>
                  <a:pt x="3646449" y="1025912"/>
                </a:lnTo>
                <a:lnTo>
                  <a:pt x="0" y="1103970"/>
                </a:lnTo>
                <a:lnTo>
                  <a:pt x="223024" y="0"/>
                </a:lnTo>
                <a:close/>
              </a:path>
            </a:pathLst>
          </a:custGeom>
          <a:solidFill>
            <a:srgbClr val="FFD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AC4A5C98-6E4D-6D7B-F962-FE2854EE6011}"/>
              </a:ext>
            </a:extLst>
          </p:cNvPr>
          <p:cNvSpPr/>
          <p:nvPr/>
        </p:nvSpPr>
        <p:spPr>
          <a:xfrm>
            <a:off x="156117" y="1248937"/>
            <a:ext cx="3902927" cy="1103970"/>
          </a:xfrm>
          <a:custGeom>
            <a:avLst/>
            <a:gdLst>
              <a:gd name="csX0" fmla="*/ 223024 w 3646449"/>
              <a:gd name="csY0" fmla="*/ 0 h 1103970"/>
              <a:gd name="csX1" fmla="*/ 3624146 w 3646449"/>
              <a:gd name="csY1" fmla="*/ 334536 h 1103970"/>
              <a:gd name="csX2" fmla="*/ 3646449 w 3646449"/>
              <a:gd name="csY2" fmla="*/ 1025912 h 1103970"/>
              <a:gd name="csX3" fmla="*/ 0 w 3646449"/>
              <a:gd name="csY3" fmla="*/ 1103970 h 1103970"/>
              <a:gd name="csX4" fmla="*/ 223024 w 3646449"/>
              <a:gd name="csY4" fmla="*/ 0 h 1103970"/>
            </a:gdLst>
            <a:ahLst/>
            <a:cxnLst>
              <a:cxn ang="0">
                <a:pos x="csX0" y="csY0"/>
              </a:cxn>
              <a:cxn ang="0">
                <a:pos x="csX1" y="csY1"/>
              </a:cxn>
              <a:cxn ang="0">
                <a:pos x="csX2" y="csY2"/>
              </a:cxn>
              <a:cxn ang="0">
                <a:pos x="csX3" y="csY3"/>
              </a:cxn>
              <a:cxn ang="0">
                <a:pos x="csX4" y="csY4"/>
              </a:cxn>
            </a:cxnLst>
            <a:rect l="l" t="t" r="r" b="b"/>
            <a:pathLst>
              <a:path w="3646449" h="1103970">
                <a:moveTo>
                  <a:pt x="223024" y="0"/>
                </a:moveTo>
                <a:lnTo>
                  <a:pt x="3624146" y="334536"/>
                </a:lnTo>
                <a:lnTo>
                  <a:pt x="3646449" y="1025912"/>
                </a:lnTo>
                <a:lnTo>
                  <a:pt x="0" y="1103970"/>
                </a:lnTo>
                <a:lnTo>
                  <a:pt x="223024" y="0"/>
                </a:lnTo>
                <a:close/>
              </a:path>
            </a:pathLst>
          </a:custGeom>
          <a:solidFill>
            <a:srgbClr val="B4FF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623A92E4-27C4-82AF-0723-89442406E17A}"/>
              </a:ext>
            </a:extLst>
          </p:cNvPr>
          <p:cNvSpPr/>
          <p:nvPr/>
        </p:nvSpPr>
        <p:spPr>
          <a:xfrm>
            <a:off x="334537" y="133815"/>
            <a:ext cx="7660887" cy="702526"/>
          </a:xfrm>
          <a:custGeom>
            <a:avLst/>
            <a:gdLst>
              <a:gd name="csX0" fmla="*/ 267629 w 7660887"/>
              <a:gd name="csY0" fmla="*/ 0 h 702526"/>
              <a:gd name="csX1" fmla="*/ 7582829 w 7660887"/>
              <a:gd name="csY1" fmla="*/ 256478 h 702526"/>
              <a:gd name="csX2" fmla="*/ 7660887 w 7660887"/>
              <a:gd name="csY2" fmla="*/ 669073 h 702526"/>
              <a:gd name="csX3" fmla="*/ 0 w 7660887"/>
              <a:gd name="csY3" fmla="*/ 702526 h 702526"/>
              <a:gd name="csX4" fmla="*/ 267629 w 7660887"/>
              <a:gd name="csY4" fmla="*/ 0 h 702526"/>
            </a:gdLst>
            <a:ahLst/>
            <a:cxnLst>
              <a:cxn ang="0">
                <a:pos x="csX0" y="csY0"/>
              </a:cxn>
              <a:cxn ang="0">
                <a:pos x="csX1" y="csY1"/>
              </a:cxn>
              <a:cxn ang="0">
                <a:pos x="csX2" y="csY2"/>
              </a:cxn>
              <a:cxn ang="0">
                <a:pos x="csX3" y="csY3"/>
              </a:cxn>
              <a:cxn ang="0">
                <a:pos x="csX4" y="csY4"/>
              </a:cxn>
            </a:cxnLst>
            <a:rect l="l" t="t" r="r" b="b"/>
            <a:pathLst>
              <a:path w="7660887" h="702526">
                <a:moveTo>
                  <a:pt x="267629" y="0"/>
                </a:moveTo>
                <a:lnTo>
                  <a:pt x="7582829" y="256478"/>
                </a:lnTo>
                <a:lnTo>
                  <a:pt x="7660887" y="669073"/>
                </a:lnTo>
                <a:lnTo>
                  <a:pt x="0" y="702526"/>
                </a:lnTo>
                <a:lnTo>
                  <a:pt x="267629"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C3225-F1ED-A9EB-EDA9-2C6402D25970}"/>
              </a:ext>
            </a:extLst>
          </p:cNvPr>
          <p:cNvSpPr>
            <a:spLocks noGrp="1"/>
          </p:cNvSpPr>
          <p:nvPr>
            <p:ph type="title"/>
          </p:nvPr>
        </p:nvSpPr>
        <p:spPr>
          <a:xfrm>
            <a:off x="379141" y="200784"/>
            <a:ext cx="7886700" cy="794126"/>
          </a:xfrm>
        </p:spPr>
        <p:txBody>
          <a:bodyPr/>
          <a:lstStyle/>
          <a:p>
            <a:r>
              <a:rPr lang="en-US" dirty="0"/>
              <a:t>The Authority of Experience</a:t>
            </a:r>
          </a:p>
        </p:txBody>
      </p:sp>
      <p:sp>
        <p:nvSpPr>
          <p:cNvPr id="4" name="Slide Number Placeholder 3">
            <a:extLst>
              <a:ext uri="{FF2B5EF4-FFF2-40B4-BE49-F238E27FC236}">
                <a16:creationId xmlns:a16="http://schemas.microsoft.com/office/drawing/2014/main" id="{86BE0A6E-E9CB-01AB-B695-9CBDC2F3549D}"/>
              </a:ext>
            </a:extLst>
          </p:cNvPr>
          <p:cNvSpPr>
            <a:spLocks noGrp="1"/>
          </p:cNvSpPr>
          <p:nvPr>
            <p:ph type="sldNum" sz="quarter" idx="12"/>
          </p:nvPr>
        </p:nvSpPr>
        <p:spPr/>
        <p:txBody>
          <a:bodyPr/>
          <a:lstStyle/>
          <a:p>
            <a:fld id="{D1F9907E-6957-FD44-8CEE-A073B4D9F8DA}" type="slidenum">
              <a:rPr lang="en-US" smtClean="0"/>
              <a:t>32</a:t>
            </a:fld>
            <a:endParaRPr lang="en-US"/>
          </a:p>
        </p:txBody>
      </p:sp>
      <p:sp>
        <p:nvSpPr>
          <p:cNvPr id="5" name="TextBox 4">
            <a:extLst>
              <a:ext uri="{FF2B5EF4-FFF2-40B4-BE49-F238E27FC236}">
                <a16:creationId xmlns:a16="http://schemas.microsoft.com/office/drawing/2014/main" id="{522FA771-00CA-CEDC-FA1F-BCBC617A4B94}"/>
              </a:ext>
            </a:extLst>
          </p:cNvPr>
          <p:cNvSpPr txBox="1"/>
          <p:nvPr/>
        </p:nvSpPr>
        <p:spPr>
          <a:xfrm>
            <a:off x="100360" y="1309142"/>
            <a:ext cx="2945849" cy="1077218"/>
          </a:xfrm>
          <a:prstGeom prst="rect">
            <a:avLst/>
          </a:prstGeom>
          <a:noFill/>
        </p:spPr>
        <p:txBody>
          <a:bodyPr wrap="square" rtlCol="0">
            <a:spAutoFit/>
          </a:bodyPr>
          <a:lstStyle/>
          <a:p>
            <a:pPr algn="r"/>
            <a:r>
              <a:rPr lang="en-US" sz="3200" dirty="0">
                <a:latin typeface="Times New Roman" panose="02020603050405020304" pitchFamily="18" charset="0"/>
                <a:cs typeface="Times New Roman" panose="02020603050405020304" pitchFamily="18" charset="0"/>
              </a:rPr>
              <a:t>small-e empiricism</a:t>
            </a:r>
          </a:p>
        </p:txBody>
      </p:sp>
      <p:sp>
        <p:nvSpPr>
          <p:cNvPr id="6" name="TextBox 5">
            <a:extLst>
              <a:ext uri="{FF2B5EF4-FFF2-40B4-BE49-F238E27FC236}">
                <a16:creationId xmlns:a16="http://schemas.microsoft.com/office/drawing/2014/main" id="{FB95CD4D-6CAD-144F-50D1-BE23BC873FC0}"/>
              </a:ext>
            </a:extLst>
          </p:cNvPr>
          <p:cNvSpPr txBox="1"/>
          <p:nvPr/>
        </p:nvSpPr>
        <p:spPr>
          <a:xfrm>
            <a:off x="553269" y="3997911"/>
            <a:ext cx="2801159" cy="1077218"/>
          </a:xfrm>
          <a:prstGeom prst="rect">
            <a:avLst/>
          </a:prstGeom>
          <a:noFill/>
        </p:spPr>
        <p:txBody>
          <a:bodyPr wrap="square" rtlCol="0">
            <a:spAutoFit/>
          </a:bodyPr>
          <a:lstStyle/>
          <a:p>
            <a:pPr algn="r"/>
            <a:r>
              <a:rPr lang="en-US" sz="3200" dirty="0">
                <a:latin typeface="Times New Roman" panose="02020603050405020304" pitchFamily="18" charset="0"/>
                <a:cs typeface="Times New Roman" panose="02020603050405020304" pitchFamily="18" charset="0"/>
              </a:rPr>
              <a:t>Big-E Empiricism</a:t>
            </a:r>
          </a:p>
        </p:txBody>
      </p:sp>
      <p:sp>
        <p:nvSpPr>
          <p:cNvPr id="9" name="TextBox 8">
            <a:extLst>
              <a:ext uri="{FF2B5EF4-FFF2-40B4-BE49-F238E27FC236}">
                <a16:creationId xmlns:a16="http://schemas.microsoft.com/office/drawing/2014/main" id="{9068A3F5-1E2C-22D3-2759-95868785AA68}"/>
              </a:ext>
            </a:extLst>
          </p:cNvPr>
          <p:cNvSpPr txBox="1"/>
          <p:nvPr/>
        </p:nvSpPr>
        <p:spPr>
          <a:xfrm>
            <a:off x="289933" y="869306"/>
            <a:ext cx="735980" cy="1569660"/>
          </a:xfrm>
          <a:prstGeom prst="rect">
            <a:avLst/>
          </a:prstGeom>
          <a:noFill/>
        </p:spPr>
        <p:txBody>
          <a:bodyPr wrap="square">
            <a:spAutoFit/>
          </a:bodyPr>
          <a:lstStyle/>
          <a:p>
            <a:r>
              <a:rPr lang="en-US" sz="9600" b="1" dirty="0">
                <a:solidFill>
                  <a:schemeClr val="bg1">
                    <a:lumMod val="50000"/>
                  </a:schemeClr>
                </a:solidFill>
                <a:latin typeface="Times New Roman" panose="02020603050405020304" pitchFamily="18" charset="0"/>
                <a:cs typeface="Times New Roman" panose="02020603050405020304" pitchFamily="18" charset="0"/>
              </a:rPr>
              <a:t>e</a:t>
            </a:r>
            <a:endParaRPr lang="en-US" sz="96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5926AD1-BF04-75AA-0391-00B013B0A13F}"/>
              </a:ext>
            </a:extLst>
          </p:cNvPr>
          <p:cNvSpPr txBox="1"/>
          <p:nvPr/>
        </p:nvSpPr>
        <p:spPr>
          <a:xfrm>
            <a:off x="381234" y="3751690"/>
            <a:ext cx="735980" cy="1569660"/>
          </a:xfrm>
          <a:prstGeom prst="rect">
            <a:avLst/>
          </a:prstGeom>
          <a:noFill/>
        </p:spPr>
        <p:txBody>
          <a:bodyPr wrap="square">
            <a:spAutoFit/>
          </a:bodyPr>
          <a:lstStyle/>
          <a:p>
            <a:r>
              <a:rPr lang="en-US" sz="9600" b="1" dirty="0">
                <a:solidFill>
                  <a:schemeClr val="bg1">
                    <a:lumMod val="50000"/>
                  </a:schemeClr>
                </a:solidFill>
                <a:latin typeface="Times New Roman" panose="02020603050405020304" pitchFamily="18" charset="0"/>
                <a:cs typeface="Times New Roman" panose="02020603050405020304" pitchFamily="18" charset="0"/>
              </a:rPr>
              <a:t>E</a:t>
            </a:r>
            <a:endParaRPr lang="en-US" sz="9600" b="1" dirty="0">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35F1630F-61DD-1F5A-8DA0-EB0B387E9BE5}"/>
              </a:ext>
            </a:extLst>
          </p:cNvPr>
          <p:cNvGrpSpPr/>
          <p:nvPr/>
        </p:nvGrpSpPr>
        <p:grpSpPr>
          <a:xfrm>
            <a:off x="1867828" y="3671024"/>
            <a:ext cx="7102631" cy="3046988"/>
            <a:chOff x="1867828" y="3671024"/>
            <a:chExt cx="7102631" cy="3046988"/>
          </a:xfrm>
        </p:grpSpPr>
        <p:sp>
          <p:nvSpPr>
            <p:cNvPr id="7" name="TextBox 6">
              <a:extLst>
                <a:ext uri="{FF2B5EF4-FFF2-40B4-BE49-F238E27FC236}">
                  <a16:creationId xmlns:a16="http://schemas.microsoft.com/office/drawing/2014/main" id="{394D06BE-CE4D-EB78-3B52-FFE51F48C056}"/>
                </a:ext>
              </a:extLst>
            </p:cNvPr>
            <p:cNvSpPr txBox="1"/>
            <p:nvPr/>
          </p:nvSpPr>
          <p:spPr>
            <a:xfrm>
              <a:off x="3945441" y="3671024"/>
              <a:ext cx="2196791" cy="3046988"/>
            </a:xfrm>
            <a:prstGeom prst="rect">
              <a:avLst/>
            </a:prstGeom>
            <a:noFill/>
          </p:spPr>
          <p:txBody>
            <a:bodyPr wrap="square" rtlCol="0">
              <a:spAutoFit/>
            </a:bodyPr>
            <a:lstStyle/>
            <a:p>
              <a:r>
                <a:rPr lang="en-US" sz="9600" b="1" dirty="0">
                  <a:solidFill>
                    <a:schemeClr val="bg1">
                      <a:lumMod val="50000"/>
                    </a:schemeClr>
                  </a:solidFill>
                  <a:latin typeface="Times New Roman" panose="02020603050405020304" pitchFamily="18" charset="0"/>
                  <a:cs typeface="Times New Roman" panose="02020603050405020304" pitchFamily="18" charset="0"/>
                </a:rPr>
                <a:t>???</a:t>
              </a:r>
            </a:p>
            <a:p>
              <a:pPr algn="l"/>
              <a:endParaRPr lang="en-US" sz="9600" b="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48E0DB9-589A-6D36-CDD3-FDC0E93F33DF}"/>
                </a:ext>
              </a:extLst>
            </p:cNvPr>
            <p:cNvSpPr txBox="1"/>
            <p:nvPr/>
          </p:nvSpPr>
          <p:spPr>
            <a:xfrm>
              <a:off x="3945441" y="5051501"/>
              <a:ext cx="5025018"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Strictly conceived, experience is a mental state associated with excited sense organs.</a:t>
              </a:r>
            </a:p>
          </p:txBody>
        </p:sp>
        <p:pic>
          <p:nvPicPr>
            <p:cNvPr id="14" name="Graphic 13">
              <a:extLst>
                <a:ext uri="{FF2B5EF4-FFF2-40B4-BE49-F238E27FC236}">
                  <a16:creationId xmlns:a16="http://schemas.microsoft.com/office/drawing/2014/main" id="{EBD52A0E-46EE-EC6C-314E-76930B1D9CB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867828" y="5051501"/>
              <a:ext cx="1666511" cy="1666511"/>
            </a:xfrm>
            <a:prstGeom prst="rect">
              <a:avLst/>
            </a:prstGeom>
          </p:spPr>
        </p:pic>
      </p:grpSp>
      <p:grpSp>
        <p:nvGrpSpPr>
          <p:cNvPr id="25" name="Group 24">
            <a:extLst>
              <a:ext uri="{FF2B5EF4-FFF2-40B4-BE49-F238E27FC236}">
                <a16:creationId xmlns:a16="http://schemas.microsoft.com/office/drawing/2014/main" id="{D3237E63-3428-4069-7E3F-6AE4C6063098}"/>
              </a:ext>
            </a:extLst>
          </p:cNvPr>
          <p:cNvGrpSpPr/>
          <p:nvPr/>
        </p:nvGrpSpPr>
        <p:grpSpPr>
          <a:xfrm>
            <a:off x="379141" y="1309142"/>
            <a:ext cx="7605132" cy="2442548"/>
            <a:chOff x="379141" y="1309142"/>
            <a:chExt cx="7605132" cy="2442548"/>
          </a:xfrm>
        </p:grpSpPr>
        <p:sp>
          <p:nvSpPr>
            <p:cNvPr id="11" name="TextBox 10">
              <a:extLst>
                <a:ext uri="{FF2B5EF4-FFF2-40B4-BE49-F238E27FC236}">
                  <a16:creationId xmlns:a16="http://schemas.microsoft.com/office/drawing/2014/main" id="{62DB322A-0E6A-6F91-835B-3CB56B755F19}"/>
                </a:ext>
              </a:extLst>
            </p:cNvPr>
            <p:cNvSpPr txBox="1"/>
            <p:nvPr/>
          </p:nvSpPr>
          <p:spPr>
            <a:xfrm>
              <a:off x="3791414" y="1309142"/>
              <a:ext cx="4192859"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The processes of experience connect </a:t>
              </a:r>
              <a:r>
                <a:rPr lang="en-US" sz="2400">
                  <a:latin typeface="Times New Roman" panose="02020603050405020304" pitchFamily="18" charset="0"/>
                  <a:cs typeface="Times New Roman" panose="02020603050405020304" pitchFamily="18" charset="0"/>
                </a:rPr>
                <a:t>continuously with the </a:t>
              </a:r>
              <a:r>
                <a:rPr lang="en-US" sz="2400" dirty="0">
                  <a:latin typeface="Times New Roman" panose="02020603050405020304" pitchFamily="18" charset="0"/>
                  <a:cs typeface="Times New Roman" panose="02020603050405020304" pitchFamily="18" charset="0"/>
                </a:rPr>
                <a:t>system of interest.</a:t>
              </a:r>
            </a:p>
          </p:txBody>
        </p:sp>
        <p:grpSp>
          <p:nvGrpSpPr>
            <p:cNvPr id="21" name="Group 20">
              <a:extLst>
                <a:ext uri="{FF2B5EF4-FFF2-40B4-BE49-F238E27FC236}">
                  <a16:creationId xmlns:a16="http://schemas.microsoft.com/office/drawing/2014/main" id="{10EB0969-1B13-9826-8320-2A5D6E754ECA}"/>
                </a:ext>
              </a:extLst>
            </p:cNvPr>
            <p:cNvGrpSpPr/>
            <p:nvPr/>
          </p:nvGrpSpPr>
          <p:grpSpPr>
            <a:xfrm>
              <a:off x="379141" y="2462813"/>
              <a:ext cx="6951426" cy="1288877"/>
              <a:chOff x="84517" y="2408705"/>
              <a:chExt cx="8905437" cy="1435808"/>
            </a:xfrm>
          </p:grpSpPr>
          <p:pic>
            <p:nvPicPr>
              <p:cNvPr id="16" name="Picture 15" descr="A full moon with a white background&#10;&#10;AI-generated content may be incorrect.">
                <a:extLst>
                  <a:ext uri="{FF2B5EF4-FFF2-40B4-BE49-F238E27FC236}">
                    <a16:creationId xmlns:a16="http://schemas.microsoft.com/office/drawing/2014/main" id="{09BFAD7E-C745-863C-3FDF-5FF13E9DCE5A}"/>
                  </a:ext>
                </a:extLst>
              </p:cNvPr>
              <p:cNvPicPr>
                <a:picLocks noChangeAspect="1"/>
              </p:cNvPicPr>
              <p:nvPr/>
            </p:nvPicPr>
            <p:blipFill>
              <a:blip r:embed="rId3"/>
              <a:stretch>
                <a:fillRect/>
              </a:stretch>
            </p:blipFill>
            <p:spPr>
              <a:xfrm>
                <a:off x="84517" y="2408705"/>
                <a:ext cx="1564419" cy="1435808"/>
              </a:xfrm>
              <a:prstGeom prst="rect">
                <a:avLst/>
              </a:prstGeom>
            </p:spPr>
          </p:pic>
          <p:pic>
            <p:nvPicPr>
              <p:cNvPr id="19" name="Graphic 18">
                <a:extLst>
                  <a:ext uri="{FF2B5EF4-FFF2-40B4-BE49-F238E27FC236}">
                    <a16:creationId xmlns:a16="http://schemas.microsoft.com/office/drawing/2014/main" id="{F1691942-864E-1779-6DF0-59BC38425F6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648938" y="2711111"/>
                <a:ext cx="5608212" cy="830997"/>
              </a:xfrm>
              <a:prstGeom prst="rect">
                <a:avLst/>
              </a:prstGeom>
            </p:spPr>
          </p:pic>
          <p:pic>
            <p:nvPicPr>
              <p:cNvPr id="20" name="Picture 19" descr="Close up of an eye&#10;&#10;AI-generated content may be incorrect.">
                <a:extLst>
                  <a:ext uri="{FF2B5EF4-FFF2-40B4-BE49-F238E27FC236}">
                    <a16:creationId xmlns:a16="http://schemas.microsoft.com/office/drawing/2014/main" id="{D2A76086-7BF4-F0FA-7580-00E88CDEB080}"/>
                  </a:ext>
                </a:extLst>
              </p:cNvPr>
              <p:cNvPicPr>
                <a:picLocks noChangeAspect="1"/>
              </p:cNvPicPr>
              <p:nvPr/>
            </p:nvPicPr>
            <p:blipFill>
              <a:blip r:embed="rId5"/>
              <a:stretch>
                <a:fillRect/>
              </a:stretch>
            </p:blipFill>
            <p:spPr>
              <a:xfrm flipH="1">
                <a:off x="7265145" y="2576692"/>
                <a:ext cx="1724809" cy="1144137"/>
              </a:xfrm>
              <a:prstGeom prst="rect">
                <a:avLst/>
              </a:prstGeom>
              <a:effectLst>
                <a:softEdge rad="121542"/>
              </a:effectLst>
            </p:spPr>
          </p:pic>
        </p:grpSp>
      </p:grpSp>
    </p:spTree>
    <p:extLst>
      <p:ext uri="{BB962C8B-B14F-4D97-AF65-F5344CB8AC3E}">
        <p14:creationId xmlns:p14="http://schemas.microsoft.com/office/powerpoint/2010/main" val="326246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413CE223-02EC-5C75-E001-2FD00B024545}"/>
              </a:ext>
            </a:extLst>
          </p:cNvPr>
          <p:cNvSpPr/>
          <p:nvPr/>
        </p:nvSpPr>
        <p:spPr>
          <a:xfrm>
            <a:off x="375920" y="172720"/>
            <a:ext cx="7843520" cy="731520"/>
          </a:xfrm>
          <a:custGeom>
            <a:avLst/>
            <a:gdLst>
              <a:gd name="csX0" fmla="*/ 132080 w 7843520"/>
              <a:gd name="csY0" fmla="*/ 0 h 731520"/>
              <a:gd name="csX1" fmla="*/ 7762240 w 7843520"/>
              <a:gd name="csY1" fmla="*/ 213360 h 731520"/>
              <a:gd name="csX2" fmla="*/ 7843520 w 7843520"/>
              <a:gd name="csY2" fmla="*/ 548640 h 731520"/>
              <a:gd name="csX3" fmla="*/ 0 w 7843520"/>
              <a:gd name="csY3" fmla="*/ 731520 h 731520"/>
              <a:gd name="csX4" fmla="*/ 132080 w 7843520"/>
              <a:gd name="csY4" fmla="*/ 0 h 731520"/>
            </a:gdLst>
            <a:ahLst/>
            <a:cxnLst>
              <a:cxn ang="0">
                <a:pos x="csX0" y="csY0"/>
              </a:cxn>
              <a:cxn ang="0">
                <a:pos x="csX1" y="csY1"/>
              </a:cxn>
              <a:cxn ang="0">
                <a:pos x="csX2" y="csY2"/>
              </a:cxn>
              <a:cxn ang="0">
                <a:pos x="csX3" y="csY3"/>
              </a:cxn>
              <a:cxn ang="0">
                <a:pos x="csX4" y="csY4"/>
              </a:cxn>
            </a:cxnLst>
            <a:rect l="l" t="t" r="r" b="b"/>
            <a:pathLst>
              <a:path w="7843520" h="731520">
                <a:moveTo>
                  <a:pt x="132080" y="0"/>
                </a:moveTo>
                <a:lnTo>
                  <a:pt x="7762240" y="213360"/>
                </a:lnTo>
                <a:lnTo>
                  <a:pt x="7843520" y="548640"/>
                </a:lnTo>
                <a:lnTo>
                  <a:pt x="0" y="731520"/>
                </a:lnTo>
                <a:lnTo>
                  <a:pt x="13208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A72E6-15B6-7EB1-2A91-E528B763CA5A}"/>
              </a:ext>
            </a:extLst>
          </p:cNvPr>
          <p:cNvSpPr>
            <a:spLocks noGrp="1"/>
          </p:cNvSpPr>
          <p:nvPr>
            <p:ph type="title"/>
          </p:nvPr>
        </p:nvSpPr>
        <p:spPr>
          <a:xfrm>
            <a:off x="290553" y="136525"/>
            <a:ext cx="7886700" cy="830998"/>
          </a:xfrm>
        </p:spPr>
        <p:txBody>
          <a:bodyPr/>
          <a:lstStyle/>
          <a:p>
            <a:r>
              <a:rPr lang="en-US" dirty="0"/>
              <a:t>Adequacy of Experience</a:t>
            </a:r>
          </a:p>
        </p:txBody>
      </p:sp>
      <p:sp>
        <p:nvSpPr>
          <p:cNvPr id="4" name="Slide Number Placeholder 3">
            <a:extLst>
              <a:ext uri="{FF2B5EF4-FFF2-40B4-BE49-F238E27FC236}">
                <a16:creationId xmlns:a16="http://schemas.microsoft.com/office/drawing/2014/main" id="{9120A8C8-7E20-2D77-60D6-379C51DD7278}"/>
              </a:ext>
            </a:extLst>
          </p:cNvPr>
          <p:cNvSpPr>
            <a:spLocks noGrp="1"/>
          </p:cNvSpPr>
          <p:nvPr>
            <p:ph type="sldNum" sz="quarter" idx="12"/>
          </p:nvPr>
        </p:nvSpPr>
        <p:spPr>
          <a:xfrm>
            <a:off x="6726730" y="6492875"/>
            <a:ext cx="2057400" cy="365125"/>
          </a:xfrm>
        </p:spPr>
        <p:txBody>
          <a:bodyPr/>
          <a:lstStyle/>
          <a:p>
            <a:fld id="{D1F9907E-6957-FD44-8CEE-A073B4D9F8DA}" type="slidenum">
              <a:rPr lang="en-US" smtClean="0"/>
              <a:t>33</a:t>
            </a:fld>
            <a:endParaRPr lang="en-US" dirty="0"/>
          </a:p>
        </p:txBody>
      </p:sp>
      <p:grpSp>
        <p:nvGrpSpPr>
          <p:cNvPr id="39" name="Group 38">
            <a:extLst>
              <a:ext uri="{FF2B5EF4-FFF2-40B4-BE49-F238E27FC236}">
                <a16:creationId xmlns:a16="http://schemas.microsoft.com/office/drawing/2014/main" id="{ABB73C9F-B888-654E-E897-7D4045E610C1}"/>
              </a:ext>
            </a:extLst>
          </p:cNvPr>
          <p:cNvGrpSpPr/>
          <p:nvPr/>
        </p:nvGrpSpPr>
        <p:grpSpPr>
          <a:xfrm>
            <a:off x="718613" y="1064822"/>
            <a:ext cx="8418002" cy="1221178"/>
            <a:chOff x="531575" y="1064822"/>
            <a:chExt cx="8418002" cy="1221178"/>
          </a:xfrm>
        </p:grpSpPr>
        <p:sp>
          <p:nvSpPr>
            <p:cNvPr id="29" name="Freeform 28">
              <a:extLst>
                <a:ext uri="{FF2B5EF4-FFF2-40B4-BE49-F238E27FC236}">
                  <a16:creationId xmlns:a16="http://schemas.microsoft.com/office/drawing/2014/main" id="{3FAEFE41-874D-24F6-EBE3-FD91B714F176}"/>
                </a:ext>
              </a:extLst>
            </p:cNvPr>
            <p:cNvSpPr/>
            <p:nvPr/>
          </p:nvSpPr>
          <p:spPr>
            <a:xfrm>
              <a:off x="558799" y="1127760"/>
              <a:ext cx="8225331" cy="1158240"/>
            </a:xfrm>
            <a:custGeom>
              <a:avLst/>
              <a:gdLst>
                <a:gd name="csX0" fmla="*/ 182880 w 7914640"/>
                <a:gd name="csY0" fmla="*/ 0 h 1158240"/>
                <a:gd name="csX1" fmla="*/ 7914640 w 7914640"/>
                <a:gd name="csY1" fmla="*/ 0 h 1158240"/>
                <a:gd name="csX2" fmla="*/ 7884160 w 7914640"/>
                <a:gd name="csY2" fmla="*/ 1158240 h 1158240"/>
                <a:gd name="csX3" fmla="*/ 7731760 w 7914640"/>
                <a:gd name="csY3" fmla="*/ 1137920 h 1158240"/>
                <a:gd name="csX4" fmla="*/ 0 w 7914640"/>
                <a:gd name="csY4" fmla="*/ 1076960 h 1158240"/>
                <a:gd name="csX5" fmla="*/ 182880 w 7914640"/>
                <a:gd name="csY5" fmla="*/ 0 h 1158240"/>
              </a:gdLst>
              <a:ahLst/>
              <a:cxnLst>
                <a:cxn ang="0">
                  <a:pos x="csX0" y="csY0"/>
                </a:cxn>
                <a:cxn ang="0">
                  <a:pos x="csX1" y="csY1"/>
                </a:cxn>
                <a:cxn ang="0">
                  <a:pos x="csX2" y="csY2"/>
                </a:cxn>
                <a:cxn ang="0">
                  <a:pos x="csX3" y="csY3"/>
                </a:cxn>
                <a:cxn ang="0">
                  <a:pos x="csX4" y="csY4"/>
                </a:cxn>
                <a:cxn ang="0">
                  <a:pos x="csX5" y="csY5"/>
                </a:cxn>
              </a:cxnLst>
              <a:rect l="l" t="t" r="r" b="b"/>
              <a:pathLst>
                <a:path w="7914640" h="1158240">
                  <a:moveTo>
                    <a:pt x="182880" y="0"/>
                  </a:moveTo>
                  <a:lnTo>
                    <a:pt x="7914640" y="0"/>
                  </a:lnTo>
                  <a:lnTo>
                    <a:pt x="7884160" y="1158240"/>
                  </a:lnTo>
                  <a:lnTo>
                    <a:pt x="7731760" y="1137920"/>
                  </a:lnTo>
                  <a:lnTo>
                    <a:pt x="0" y="1076960"/>
                  </a:lnTo>
                  <a:lnTo>
                    <a:pt x="182880"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A6751F-DCBA-7B98-7500-C59C66D60A03}"/>
                </a:ext>
              </a:extLst>
            </p:cNvPr>
            <p:cNvSpPr txBox="1"/>
            <p:nvPr/>
          </p:nvSpPr>
          <p:spPr>
            <a:xfrm>
              <a:off x="531575" y="1249486"/>
              <a:ext cx="1921008"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Authority of experience</a:t>
              </a:r>
            </a:p>
          </p:txBody>
        </p:sp>
        <p:sp>
          <p:nvSpPr>
            <p:cNvPr id="7" name="TextBox 6">
              <a:extLst>
                <a:ext uri="{FF2B5EF4-FFF2-40B4-BE49-F238E27FC236}">
                  <a16:creationId xmlns:a16="http://schemas.microsoft.com/office/drawing/2014/main" id="{1ADFE86A-510A-E4A6-7385-CE11EAB3E6B9}"/>
                </a:ext>
              </a:extLst>
            </p:cNvPr>
            <p:cNvSpPr txBox="1"/>
            <p:nvPr/>
          </p:nvSpPr>
          <p:spPr>
            <a:xfrm>
              <a:off x="3249575" y="1064822"/>
              <a:ext cx="2402058"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Efficacy of inductive inference</a:t>
              </a:r>
            </a:p>
          </p:txBody>
        </p:sp>
        <p:sp>
          <p:nvSpPr>
            <p:cNvPr id="8" name="TextBox 7">
              <a:extLst>
                <a:ext uri="{FF2B5EF4-FFF2-40B4-BE49-F238E27FC236}">
                  <a16:creationId xmlns:a16="http://schemas.microsoft.com/office/drawing/2014/main" id="{F426F09C-21D5-2372-DD84-319610D7EF4C}"/>
                </a:ext>
              </a:extLst>
            </p:cNvPr>
            <p:cNvSpPr txBox="1"/>
            <p:nvPr/>
          </p:nvSpPr>
          <p:spPr>
            <a:xfrm>
              <a:off x="5741522" y="1064823"/>
              <a:ext cx="3208055"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Strong support for contingent propositions is possible.</a:t>
              </a:r>
            </a:p>
          </p:txBody>
        </p:sp>
        <p:sp>
          <p:nvSpPr>
            <p:cNvPr id="9" name="Plus 8">
              <a:extLst>
                <a:ext uri="{FF2B5EF4-FFF2-40B4-BE49-F238E27FC236}">
                  <a16:creationId xmlns:a16="http://schemas.microsoft.com/office/drawing/2014/main" id="{6627D155-B754-528B-517D-CC02E5E0351E}"/>
                </a:ext>
              </a:extLst>
            </p:cNvPr>
            <p:cNvSpPr/>
            <p:nvPr/>
          </p:nvSpPr>
          <p:spPr>
            <a:xfrm>
              <a:off x="2384881" y="1289716"/>
              <a:ext cx="699247" cy="699247"/>
            </a:xfrm>
            <a:prstGeom prst="mathPlus">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0CD1D338-5C77-AE2C-6DB9-65BD466A0CDF}"/>
                </a:ext>
              </a:extLst>
            </p:cNvPr>
            <p:cNvSpPr/>
            <p:nvPr/>
          </p:nvSpPr>
          <p:spPr>
            <a:xfrm>
              <a:off x="4919330" y="1455595"/>
              <a:ext cx="660827" cy="41878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EA60965C-DF74-69BB-7DAF-1EAE40FF3C30}"/>
              </a:ext>
            </a:extLst>
          </p:cNvPr>
          <p:cNvGrpSpPr/>
          <p:nvPr/>
        </p:nvGrpSpPr>
        <p:grpSpPr>
          <a:xfrm>
            <a:off x="596239" y="3833289"/>
            <a:ext cx="8187890" cy="1200329"/>
            <a:chOff x="593802" y="3833289"/>
            <a:chExt cx="8190327" cy="1200329"/>
          </a:xfrm>
        </p:grpSpPr>
        <p:sp>
          <p:nvSpPr>
            <p:cNvPr id="30" name="Freeform 29">
              <a:extLst>
                <a:ext uri="{FF2B5EF4-FFF2-40B4-BE49-F238E27FC236}">
                  <a16:creationId xmlns:a16="http://schemas.microsoft.com/office/drawing/2014/main" id="{8AF6B160-00BA-9DF2-0333-C7DB0368F829}"/>
                </a:ext>
              </a:extLst>
            </p:cNvPr>
            <p:cNvSpPr/>
            <p:nvPr/>
          </p:nvSpPr>
          <p:spPr>
            <a:xfrm>
              <a:off x="716212" y="3858091"/>
              <a:ext cx="8067917" cy="1158240"/>
            </a:xfrm>
            <a:custGeom>
              <a:avLst/>
              <a:gdLst>
                <a:gd name="csX0" fmla="*/ 182880 w 7914640"/>
                <a:gd name="csY0" fmla="*/ 0 h 1158240"/>
                <a:gd name="csX1" fmla="*/ 7914640 w 7914640"/>
                <a:gd name="csY1" fmla="*/ 0 h 1158240"/>
                <a:gd name="csX2" fmla="*/ 7884160 w 7914640"/>
                <a:gd name="csY2" fmla="*/ 1158240 h 1158240"/>
                <a:gd name="csX3" fmla="*/ 7731760 w 7914640"/>
                <a:gd name="csY3" fmla="*/ 1137920 h 1158240"/>
                <a:gd name="csX4" fmla="*/ 0 w 7914640"/>
                <a:gd name="csY4" fmla="*/ 1076960 h 1158240"/>
                <a:gd name="csX5" fmla="*/ 182880 w 7914640"/>
                <a:gd name="csY5" fmla="*/ 0 h 1158240"/>
              </a:gdLst>
              <a:ahLst/>
              <a:cxnLst>
                <a:cxn ang="0">
                  <a:pos x="csX0" y="csY0"/>
                </a:cxn>
                <a:cxn ang="0">
                  <a:pos x="csX1" y="csY1"/>
                </a:cxn>
                <a:cxn ang="0">
                  <a:pos x="csX2" y="csY2"/>
                </a:cxn>
                <a:cxn ang="0">
                  <a:pos x="csX3" y="csY3"/>
                </a:cxn>
                <a:cxn ang="0">
                  <a:pos x="csX4" y="csY4"/>
                </a:cxn>
                <a:cxn ang="0">
                  <a:pos x="csX5" y="csY5"/>
                </a:cxn>
              </a:cxnLst>
              <a:rect l="l" t="t" r="r" b="b"/>
              <a:pathLst>
                <a:path w="7914640" h="1158240">
                  <a:moveTo>
                    <a:pt x="182880" y="0"/>
                  </a:moveTo>
                  <a:lnTo>
                    <a:pt x="7914640" y="0"/>
                  </a:lnTo>
                  <a:lnTo>
                    <a:pt x="7884160" y="1158240"/>
                  </a:lnTo>
                  <a:lnTo>
                    <a:pt x="7731760" y="1137920"/>
                  </a:lnTo>
                  <a:lnTo>
                    <a:pt x="0" y="1076960"/>
                  </a:lnTo>
                  <a:lnTo>
                    <a:pt x="182880"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66F259-F03A-B873-4160-96235DAEBC44}"/>
                </a:ext>
              </a:extLst>
            </p:cNvPr>
            <p:cNvSpPr txBox="1"/>
            <p:nvPr/>
          </p:nvSpPr>
          <p:spPr>
            <a:xfrm>
              <a:off x="593802" y="3833289"/>
              <a:ext cx="2011085"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small-e empiricists’ ontology</a:t>
              </a:r>
            </a:p>
          </p:txBody>
        </p:sp>
        <p:sp>
          <p:nvSpPr>
            <p:cNvPr id="16" name="TextBox 15">
              <a:extLst>
                <a:ext uri="{FF2B5EF4-FFF2-40B4-BE49-F238E27FC236}">
                  <a16:creationId xmlns:a16="http://schemas.microsoft.com/office/drawing/2014/main" id="{F4A3D110-BD8E-D90B-4DAF-C5A467900EA2}"/>
                </a:ext>
              </a:extLst>
            </p:cNvPr>
            <p:cNvSpPr txBox="1"/>
            <p:nvPr/>
          </p:nvSpPr>
          <p:spPr>
            <a:xfrm>
              <a:off x="2522826" y="4001777"/>
              <a:ext cx="5390748"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Empirical evidence affirms the reality of processes comprising experience.</a:t>
              </a:r>
            </a:p>
          </p:txBody>
        </p:sp>
      </p:grpSp>
      <p:grpSp>
        <p:nvGrpSpPr>
          <p:cNvPr id="38" name="Group 37">
            <a:extLst>
              <a:ext uri="{FF2B5EF4-FFF2-40B4-BE49-F238E27FC236}">
                <a16:creationId xmlns:a16="http://schemas.microsoft.com/office/drawing/2014/main" id="{4321B432-A867-F69C-B84A-166E6412C58E}"/>
              </a:ext>
            </a:extLst>
          </p:cNvPr>
          <p:cNvGrpSpPr/>
          <p:nvPr/>
        </p:nvGrpSpPr>
        <p:grpSpPr>
          <a:xfrm>
            <a:off x="1546041" y="5070756"/>
            <a:ext cx="7152284" cy="1477328"/>
            <a:chOff x="1546041" y="5070756"/>
            <a:chExt cx="7152284" cy="1477328"/>
          </a:xfrm>
        </p:grpSpPr>
        <p:sp>
          <p:nvSpPr>
            <p:cNvPr id="17" name="TextBox 16">
              <a:extLst>
                <a:ext uri="{FF2B5EF4-FFF2-40B4-BE49-F238E27FC236}">
                  <a16:creationId xmlns:a16="http://schemas.microsoft.com/office/drawing/2014/main" id="{B0567A5D-3445-7E8F-4A93-2CCF51C93823}"/>
                </a:ext>
              </a:extLst>
            </p:cNvPr>
            <p:cNvSpPr txBox="1"/>
            <p:nvPr/>
          </p:nvSpPr>
          <p:spPr>
            <a:xfrm>
              <a:off x="1546041" y="5070756"/>
              <a:ext cx="2448106" cy="1477328"/>
            </a:xfrm>
            <a:prstGeom prst="rect">
              <a:avLst/>
            </a:prstGeom>
            <a:noFill/>
          </p:spPr>
          <p:txBody>
            <a:bodyPr wrap="none" rtlCol="0">
              <a:spAutoFit/>
            </a:bodyPr>
            <a:lstStyle/>
            <a:p>
              <a:pPr algn="l"/>
              <a:r>
                <a:rPr lang="en-US" dirty="0" err="1">
                  <a:latin typeface="Times New Roman" panose="02020603050405020304" pitchFamily="18" charset="0"/>
                  <a:cs typeface="Times New Roman" panose="02020603050405020304" pitchFamily="18" charset="0"/>
                </a:rPr>
                <a:t>Electromagnetive</a:t>
              </a:r>
              <a:r>
                <a:rPr lang="en-US" dirty="0">
                  <a:latin typeface="Times New Roman" panose="02020603050405020304" pitchFamily="18" charset="0"/>
                  <a:cs typeface="Times New Roman" panose="02020603050405020304" pitchFamily="18" charset="0"/>
                </a:rPr>
                <a:t> waves</a:t>
              </a:r>
            </a:p>
            <a:p>
              <a:pPr algn="l"/>
              <a:r>
                <a:rPr lang="en-US" dirty="0">
                  <a:latin typeface="Times New Roman" panose="02020603050405020304" pitchFamily="18" charset="0"/>
                  <a:cs typeface="Times New Roman" panose="02020603050405020304" pitchFamily="18" charset="0"/>
                </a:rPr>
                <a:t>Sound waves</a:t>
              </a:r>
            </a:p>
            <a:p>
              <a:pPr algn="l"/>
              <a:r>
                <a:rPr lang="en-US" dirty="0">
                  <a:latin typeface="Times New Roman" panose="02020603050405020304" pitchFamily="18" charset="0"/>
                  <a:cs typeface="Times New Roman" panose="02020603050405020304" pitchFamily="18" charset="0"/>
                </a:rPr>
                <a:t>Material transport</a:t>
              </a:r>
            </a:p>
            <a:p>
              <a:pPr algn="l"/>
              <a:r>
                <a:rPr lang="en-US" dirty="0">
                  <a:latin typeface="Times New Roman" panose="02020603050405020304" pitchFamily="18" charset="0"/>
                  <a:cs typeface="Times New Roman" panose="02020603050405020304" pitchFamily="18" charset="0"/>
                </a:rPr>
                <a:t>Gravitational waves</a:t>
              </a:r>
            </a:p>
            <a:p>
              <a:pPr algn="l"/>
              <a:r>
                <a:rPr lang="en-US" dirty="0">
                  <a:latin typeface="Times New Roman" panose="02020603050405020304" pitchFamily="18" charset="0"/>
                  <a:cs typeface="Times New Roman" panose="02020603050405020304" pitchFamily="18" charset="0"/>
                </a:rPr>
                <a:t>…</a:t>
              </a:r>
            </a:p>
          </p:txBody>
        </p:sp>
        <p:pic>
          <p:nvPicPr>
            <p:cNvPr id="18" name="Graphic 17">
              <a:extLst>
                <a:ext uri="{FF2B5EF4-FFF2-40B4-BE49-F238E27FC236}">
                  <a16:creationId xmlns:a16="http://schemas.microsoft.com/office/drawing/2014/main" id="{54DBA2E3-7882-038D-5388-0828CAB0CD2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40726" y="5204125"/>
              <a:ext cx="2872823" cy="489531"/>
            </a:xfrm>
            <a:prstGeom prst="rect">
              <a:avLst/>
            </a:prstGeom>
          </p:spPr>
        </p:pic>
        <p:pic>
          <p:nvPicPr>
            <p:cNvPr id="20" name="Picture 19" descr="A close-up of a person's nose&#10;&#10;AI-generated content may be incorrect.">
              <a:extLst>
                <a:ext uri="{FF2B5EF4-FFF2-40B4-BE49-F238E27FC236}">
                  <a16:creationId xmlns:a16="http://schemas.microsoft.com/office/drawing/2014/main" id="{ABBCDDE1-C169-FEBF-1340-F2BA09840D22}"/>
                </a:ext>
              </a:extLst>
            </p:cNvPr>
            <p:cNvPicPr>
              <a:picLocks noChangeAspect="1"/>
            </p:cNvPicPr>
            <p:nvPr/>
          </p:nvPicPr>
          <p:blipFill>
            <a:blip r:embed="rId3"/>
            <a:stretch>
              <a:fillRect/>
            </a:stretch>
          </p:blipFill>
          <p:spPr>
            <a:xfrm flipH="1">
              <a:off x="8019590" y="5993546"/>
              <a:ext cx="532763" cy="419159"/>
            </a:xfrm>
            <a:prstGeom prst="rect">
              <a:avLst/>
            </a:prstGeom>
          </p:spPr>
        </p:pic>
        <p:sp>
          <p:nvSpPr>
            <p:cNvPr id="22" name="Sun 21">
              <a:extLst>
                <a:ext uri="{FF2B5EF4-FFF2-40B4-BE49-F238E27FC236}">
                  <a16:creationId xmlns:a16="http://schemas.microsoft.com/office/drawing/2014/main" id="{CB5CFB99-78B5-957D-8D8F-25E947172942}"/>
                </a:ext>
              </a:extLst>
            </p:cNvPr>
            <p:cNvSpPr/>
            <p:nvPr/>
          </p:nvSpPr>
          <p:spPr>
            <a:xfrm>
              <a:off x="4303059" y="5080058"/>
              <a:ext cx="737667" cy="737667"/>
            </a:xfrm>
            <a:prstGeom prst="sun">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Close up of an eye&#10;&#10;AI-generated content may be incorrect.">
              <a:extLst>
                <a:ext uri="{FF2B5EF4-FFF2-40B4-BE49-F238E27FC236}">
                  <a16:creationId xmlns:a16="http://schemas.microsoft.com/office/drawing/2014/main" id="{973BFCE6-D6D6-699C-9655-BD0C03138FCE}"/>
                </a:ext>
              </a:extLst>
            </p:cNvPr>
            <p:cNvPicPr>
              <a:picLocks noChangeAspect="1"/>
            </p:cNvPicPr>
            <p:nvPr/>
          </p:nvPicPr>
          <p:blipFill>
            <a:blip r:embed="rId4"/>
            <a:stretch>
              <a:fillRect/>
            </a:stretch>
          </p:blipFill>
          <p:spPr>
            <a:xfrm flipH="1">
              <a:off x="7913548" y="5206123"/>
              <a:ext cx="784777" cy="598659"/>
            </a:xfrm>
            <a:prstGeom prst="rect">
              <a:avLst/>
            </a:prstGeom>
            <a:effectLst>
              <a:softEdge rad="121542"/>
            </a:effectLst>
          </p:spPr>
        </p:pic>
        <p:pic>
          <p:nvPicPr>
            <p:cNvPr id="26" name="Graphic 25">
              <a:extLst>
                <a:ext uri="{FF2B5EF4-FFF2-40B4-BE49-F238E27FC236}">
                  <a16:creationId xmlns:a16="http://schemas.microsoft.com/office/drawing/2014/main" id="{558C5680-38FE-5688-5534-B16F722D5B5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354304" y="5900666"/>
              <a:ext cx="635175" cy="635175"/>
            </a:xfrm>
            <a:prstGeom prst="rect">
              <a:avLst/>
            </a:prstGeom>
          </p:spPr>
        </p:pic>
        <p:sp>
          <p:nvSpPr>
            <p:cNvPr id="27" name="Rectangle 26">
              <a:extLst>
                <a:ext uri="{FF2B5EF4-FFF2-40B4-BE49-F238E27FC236}">
                  <a16:creationId xmlns:a16="http://schemas.microsoft.com/office/drawing/2014/main" id="{69B6E2B3-7A99-2F63-9C27-8B634EA7000B}"/>
                </a:ext>
              </a:extLst>
            </p:cNvPr>
            <p:cNvSpPr/>
            <p:nvPr/>
          </p:nvSpPr>
          <p:spPr>
            <a:xfrm>
              <a:off x="4989480" y="5993546"/>
              <a:ext cx="2978864" cy="458972"/>
            </a:xfrm>
            <a:prstGeom prst="rect">
              <a:avLst/>
            </a:prstGeom>
            <a:gradFill flip="none" rotWithShape="1">
              <a:gsLst>
                <a:gs pos="0">
                  <a:schemeClr val="accent1">
                    <a:lumMod val="5000"/>
                    <a:lumOff val="95000"/>
                  </a:schemeClr>
                </a:gs>
                <a:gs pos="74000">
                  <a:srgbClr val="BED2FF"/>
                </a:gs>
                <a:gs pos="93000">
                  <a:srgbClr val="BED2FF"/>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42CE46A1-2F2D-BF09-F070-BC0FA2F592B4}"/>
              </a:ext>
            </a:extLst>
          </p:cNvPr>
          <p:cNvGrpSpPr/>
          <p:nvPr/>
        </p:nvGrpSpPr>
        <p:grpSpPr>
          <a:xfrm>
            <a:off x="5947758" y="1920240"/>
            <a:ext cx="2937606" cy="1683488"/>
            <a:chOff x="5760720" y="1920240"/>
            <a:chExt cx="2937606" cy="1683488"/>
          </a:xfrm>
        </p:grpSpPr>
        <p:sp>
          <p:nvSpPr>
            <p:cNvPr id="31" name="Freeform 30">
              <a:extLst>
                <a:ext uri="{FF2B5EF4-FFF2-40B4-BE49-F238E27FC236}">
                  <a16:creationId xmlns:a16="http://schemas.microsoft.com/office/drawing/2014/main" id="{272AA1A1-1016-B081-91AB-9540CB118A5E}"/>
                </a:ext>
              </a:extLst>
            </p:cNvPr>
            <p:cNvSpPr/>
            <p:nvPr/>
          </p:nvSpPr>
          <p:spPr>
            <a:xfrm>
              <a:off x="5760720" y="1920240"/>
              <a:ext cx="2824480" cy="1666240"/>
            </a:xfrm>
            <a:custGeom>
              <a:avLst/>
              <a:gdLst>
                <a:gd name="csX0" fmla="*/ 416560 w 2824480"/>
                <a:gd name="csY0" fmla="*/ 0 h 1666240"/>
                <a:gd name="csX1" fmla="*/ 0 w 2824480"/>
                <a:gd name="csY1" fmla="*/ 1666240 h 1666240"/>
                <a:gd name="csX2" fmla="*/ 2824480 w 2824480"/>
                <a:gd name="csY2" fmla="*/ 1656080 h 1666240"/>
                <a:gd name="csX3" fmla="*/ 1534160 w 2824480"/>
                <a:gd name="csY3" fmla="*/ 30480 h 1666240"/>
                <a:gd name="csX4" fmla="*/ 416560 w 2824480"/>
                <a:gd name="csY4" fmla="*/ 0 h 1666240"/>
              </a:gdLst>
              <a:ahLst/>
              <a:cxnLst>
                <a:cxn ang="0">
                  <a:pos x="csX0" y="csY0"/>
                </a:cxn>
                <a:cxn ang="0">
                  <a:pos x="csX1" y="csY1"/>
                </a:cxn>
                <a:cxn ang="0">
                  <a:pos x="csX2" y="csY2"/>
                </a:cxn>
                <a:cxn ang="0">
                  <a:pos x="csX3" y="csY3"/>
                </a:cxn>
                <a:cxn ang="0">
                  <a:pos x="csX4" y="csY4"/>
                </a:cxn>
              </a:cxnLst>
              <a:rect l="l" t="t" r="r" b="b"/>
              <a:pathLst>
                <a:path w="2824480" h="1666240">
                  <a:moveTo>
                    <a:pt x="416560" y="0"/>
                  </a:moveTo>
                  <a:lnTo>
                    <a:pt x="0" y="1666240"/>
                  </a:lnTo>
                  <a:lnTo>
                    <a:pt x="2824480" y="1656080"/>
                  </a:lnTo>
                  <a:lnTo>
                    <a:pt x="1534160" y="30480"/>
                  </a:lnTo>
                  <a:lnTo>
                    <a:pt x="416560"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E8CCCD1-6D01-1A2E-003E-298BA84C098D}"/>
                </a:ext>
              </a:extLst>
            </p:cNvPr>
            <p:cNvSpPr txBox="1"/>
            <p:nvPr/>
          </p:nvSpPr>
          <p:spPr>
            <a:xfrm>
              <a:off x="5969696" y="2588065"/>
              <a:ext cx="2728630" cy="1015663"/>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Whether attained in any particular science is decided case-by-case.</a:t>
              </a:r>
            </a:p>
          </p:txBody>
        </p:sp>
      </p:grpSp>
      <p:grpSp>
        <p:nvGrpSpPr>
          <p:cNvPr id="34" name="Group 33">
            <a:extLst>
              <a:ext uri="{FF2B5EF4-FFF2-40B4-BE49-F238E27FC236}">
                <a16:creationId xmlns:a16="http://schemas.microsoft.com/office/drawing/2014/main" id="{79F3DC5B-A905-FABE-A8D3-0AAEA99C8E9F}"/>
              </a:ext>
            </a:extLst>
          </p:cNvPr>
          <p:cNvGrpSpPr/>
          <p:nvPr/>
        </p:nvGrpSpPr>
        <p:grpSpPr>
          <a:xfrm>
            <a:off x="1160416" y="1524000"/>
            <a:ext cx="4533342" cy="2031075"/>
            <a:chOff x="973378" y="1524000"/>
            <a:chExt cx="4533342" cy="2031075"/>
          </a:xfrm>
        </p:grpSpPr>
        <p:sp>
          <p:nvSpPr>
            <p:cNvPr id="33" name="Freeform 32">
              <a:extLst>
                <a:ext uri="{FF2B5EF4-FFF2-40B4-BE49-F238E27FC236}">
                  <a16:creationId xmlns:a16="http://schemas.microsoft.com/office/drawing/2014/main" id="{7B2A9F95-359B-131E-3D7D-FBEEC794AC6F}"/>
                </a:ext>
              </a:extLst>
            </p:cNvPr>
            <p:cNvSpPr/>
            <p:nvPr/>
          </p:nvSpPr>
          <p:spPr>
            <a:xfrm>
              <a:off x="1270000" y="1524000"/>
              <a:ext cx="4236720" cy="1849120"/>
            </a:xfrm>
            <a:custGeom>
              <a:avLst/>
              <a:gdLst>
                <a:gd name="csX0" fmla="*/ 2133600 w 4236720"/>
                <a:gd name="csY0" fmla="*/ 0 h 1849120"/>
                <a:gd name="csX1" fmla="*/ 0 w 4236720"/>
                <a:gd name="csY1" fmla="*/ 1818640 h 1849120"/>
                <a:gd name="csX2" fmla="*/ 4236720 w 4236720"/>
                <a:gd name="csY2" fmla="*/ 1849120 h 1849120"/>
                <a:gd name="csX3" fmla="*/ 3251200 w 4236720"/>
                <a:gd name="csY3" fmla="*/ 60960 h 1849120"/>
                <a:gd name="csX4" fmla="*/ 2133600 w 4236720"/>
                <a:gd name="csY4" fmla="*/ 0 h 1849120"/>
              </a:gdLst>
              <a:ahLst/>
              <a:cxnLst>
                <a:cxn ang="0">
                  <a:pos x="csX0" y="csY0"/>
                </a:cxn>
                <a:cxn ang="0">
                  <a:pos x="csX1" y="csY1"/>
                </a:cxn>
                <a:cxn ang="0">
                  <a:pos x="csX2" y="csY2"/>
                </a:cxn>
                <a:cxn ang="0">
                  <a:pos x="csX3" y="csY3"/>
                </a:cxn>
                <a:cxn ang="0">
                  <a:pos x="csX4" y="csY4"/>
                </a:cxn>
              </a:cxnLst>
              <a:rect l="l" t="t" r="r" b="b"/>
              <a:pathLst>
                <a:path w="4236720" h="1849120">
                  <a:moveTo>
                    <a:pt x="2133600" y="0"/>
                  </a:moveTo>
                  <a:lnTo>
                    <a:pt x="0" y="1818640"/>
                  </a:lnTo>
                  <a:lnTo>
                    <a:pt x="4236720" y="1849120"/>
                  </a:lnTo>
                  <a:lnTo>
                    <a:pt x="3251200" y="60960"/>
                  </a:lnTo>
                  <a:lnTo>
                    <a:pt x="2133600"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A2E8D9C-09E7-3981-BCB4-484D987807DC}"/>
                </a:ext>
              </a:extLst>
            </p:cNvPr>
            <p:cNvSpPr txBox="1"/>
            <p:nvPr/>
          </p:nvSpPr>
          <p:spPr>
            <a:xfrm>
              <a:off x="973378" y="2539412"/>
              <a:ext cx="2010486" cy="1015663"/>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Inductive skepticism is irrational</a:t>
              </a:r>
            </a:p>
          </p:txBody>
        </p:sp>
      </p:grpSp>
      <p:grpSp>
        <p:nvGrpSpPr>
          <p:cNvPr id="35" name="Group 34">
            <a:extLst>
              <a:ext uri="{FF2B5EF4-FFF2-40B4-BE49-F238E27FC236}">
                <a16:creationId xmlns:a16="http://schemas.microsoft.com/office/drawing/2014/main" id="{33239522-2F2F-5929-E28B-E67BC2ED0FFA}"/>
              </a:ext>
            </a:extLst>
          </p:cNvPr>
          <p:cNvGrpSpPr/>
          <p:nvPr/>
        </p:nvGrpSpPr>
        <p:grpSpPr>
          <a:xfrm>
            <a:off x="3148725" y="2717829"/>
            <a:ext cx="2779835" cy="707886"/>
            <a:chOff x="2961687" y="2717829"/>
            <a:chExt cx="2779835" cy="707886"/>
          </a:xfrm>
        </p:grpSpPr>
        <p:sp>
          <p:nvSpPr>
            <p:cNvPr id="14" name="TextBox 13">
              <a:extLst>
                <a:ext uri="{FF2B5EF4-FFF2-40B4-BE49-F238E27FC236}">
                  <a16:creationId xmlns:a16="http://schemas.microsoft.com/office/drawing/2014/main" id="{B8F915F8-3C59-7A5D-DD3A-5095B322F6CB}"/>
                </a:ext>
              </a:extLst>
            </p:cNvPr>
            <p:cNvSpPr txBox="1"/>
            <p:nvPr/>
          </p:nvSpPr>
          <p:spPr>
            <a:xfrm>
              <a:off x="2961687" y="2746408"/>
              <a:ext cx="415498" cy="584775"/>
            </a:xfrm>
            <a:prstGeom prst="rect">
              <a:avLst/>
            </a:prstGeom>
            <a:noFill/>
          </p:spPr>
          <p:txBody>
            <a:bodyPr wrap="none" rtlCol="0">
              <a:spAutoFit/>
            </a:bodyPr>
            <a:lstStyle/>
            <a:p>
              <a:pPr algn="l"/>
              <a:r>
                <a:rPr lang="en-US" sz="3200" b="1" dirty="0">
                  <a:solidFill>
                    <a:schemeClr val="tx1">
                      <a:lumMod val="50000"/>
                      <a:lumOff val="50000"/>
                    </a:schemeClr>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F189144E-1006-06A2-3828-58D2AF0FF581}"/>
                </a:ext>
              </a:extLst>
            </p:cNvPr>
            <p:cNvSpPr txBox="1"/>
            <p:nvPr/>
          </p:nvSpPr>
          <p:spPr>
            <a:xfrm>
              <a:off x="3339464" y="2717829"/>
              <a:ext cx="2402058"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Refusal to accept the dictates of reason</a:t>
              </a:r>
            </a:p>
          </p:txBody>
        </p:sp>
      </p:grpSp>
      <p:pic>
        <p:nvPicPr>
          <p:cNvPr id="21" name="Graphic 20" descr="Badge 1 with solid fill">
            <a:extLst>
              <a:ext uri="{FF2B5EF4-FFF2-40B4-BE49-F238E27FC236}">
                <a16:creationId xmlns:a16="http://schemas.microsoft.com/office/drawing/2014/main" id="{F5C46B27-C753-76E4-2EFE-F1C7E33A8AE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5333" y="1264903"/>
            <a:ext cx="772205" cy="772205"/>
          </a:xfrm>
          <a:prstGeom prst="rect">
            <a:avLst/>
          </a:prstGeom>
        </p:spPr>
      </p:pic>
      <p:pic>
        <p:nvPicPr>
          <p:cNvPr id="25" name="Graphic 24" descr="Badge with solid fill">
            <a:extLst>
              <a:ext uri="{FF2B5EF4-FFF2-40B4-BE49-F238E27FC236}">
                <a16:creationId xmlns:a16="http://schemas.microsoft.com/office/drawing/2014/main" id="{D2A92C90-32F7-82C3-490D-8CE2868FB27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9681" y="3876664"/>
            <a:ext cx="772205" cy="772205"/>
          </a:xfrm>
          <a:prstGeom prst="rect">
            <a:avLst/>
          </a:prstGeom>
        </p:spPr>
      </p:pic>
    </p:spTree>
    <p:extLst>
      <p:ext uri="{BB962C8B-B14F-4D97-AF65-F5344CB8AC3E}">
        <p14:creationId xmlns:p14="http://schemas.microsoft.com/office/powerpoint/2010/main" val="51945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EFDE03E9-D862-46C9-67DF-38BA5382917A}"/>
              </a:ext>
            </a:extLst>
          </p:cNvPr>
          <p:cNvSpPr/>
          <p:nvPr/>
        </p:nvSpPr>
        <p:spPr>
          <a:xfrm>
            <a:off x="425450" y="306909"/>
            <a:ext cx="7843520" cy="731520"/>
          </a:xfrm>
          <a:custGeom>
            <a:avLst/>
            <a:gdLst>
              <a:gd name="csX0" fmla="*/ 132080 w 7843520"/>
              <a:gd name="csY0" fmla="*/ 0 h 731520"/>
              <a:gd name="csX1" fmla="*/ 7762240 w 7843520"/>
              <a:gd name="csY1" fmla="*/ 213360 h 731520"/>
              <a:gd name="csX2" fmla="*/ 7843520 w 7843520"/>
              <a:gd name="csY2" fmla="*/ 548640 h 731520"/>
              <a:gd name="csX3" fmla="*/ 0 w 7843520"/>
              <a:gd name="csY3" fmla="*/ 731520 h 731520"/>
              <a:gd name="csX4" fmla="*/ 132080 w 7843520"/>
              <a:gd name="csY4" fmla="*/ 0 h 731520"/>
            </a:gdLst>
            <a:ahLst/>
            <a:cxnLst>
              <a:cxn ang="0">
                <a:pos x="csX0" y="csY0"/>
              </a:cxn>
              <a:cxn ang="0">
                <a:pos x="csX1" y="csY1"/>
              </a:cxn>
              <a:cxn ang="0">
                <a:pos x="csX2" y="csY2"/>
              </a:cxn>
              <a:cxn ang="0">
                <a:pos x="csX3" y="csY3"/>
              </a:cxn>
              <a:cxn ang="0">
                <a:pos x="csX4" y="csY4"/>
              </a:cxn>
            </a:cxnLst>
            <a:rect l="l" t="t" r="r" b="b"/>
            <a:pathLst>
              <a:path w="7843520" h="731520">
                <a:moveTo>
                  <a:pt x="132080" y="0"/>
                </a:moveTo>
                <a:lnTo>
                  <a:pt x="7762240" y="213360"/>
                </a:lnTo>
                <a:lnTo>
                  <a:pt x="7843520" y="548640"/>
                </a:lnTo>
                <a:lnTo>
                  <a:pt x="0" y="731520"/>
                </a:lnTo>
                <a:lnTo>
                  <a:pt x="132080"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F59540-CCEB-F67F-FE89-340D0DC45F65}"/>
              </a:ext>
            </a:extLst>
          </p:cNvPr>
          <p:cNvSpPr>
            <a:spLocks noGrp="1"/>
          </p:cNvSpPr>
          <p:nvPr>
            <p:ph type="title"/>
          </p:nvPr>
        </p:nvSpPr>
        <p:spPr>
          <a:xfrm>
            <a:off x="628650" y="365127"/>
            <a:ext cx="7886700" cy="826932"/>
          </a:xfrm>
        </p:spPr>
        <p:txBody>
          <a:bodyPr/>
          <a:lstStyle/>
          <a:p>
            <a:r>
              <a:rPr lang="en-US" dirty="0"/>
              <a:t>Exclusivity of Experience</a:t>
            </a:r>
          </a:p>
        </p:txBody>
      </p:sp>
      <p:sp>
        <p:nvSpPr>
          <p:cNvPr id="4" name="Slide Number Placeholder 3">
            <a:extLst>
              <a:ext uri="{FF2B5EF4-FFF2-40B4-BE49-F238E27FC236}">
                <a16:creationId xmlns:a16="http://schemas.microsoft.com/office/drawing/2014/main" id="{5D03FAFE-1345-B3E2-AF64-55DE4F7B3EC0}"/>
              </a:ext>
            </a:extLst>
          </p:cNvPr>
          <p:cNvSpPr>
            <a:spLocks noGrp="1"/>
          </p:cNvSpPr>
          <p:nvPr>
            <p:ph type="sldNum" sz="quarter" idx="12"/>
          </p:nvPr>
        </p:nvSpPr>
        <p:spPr/>
        <p:txBody>
          <a:bodyPr/>
          <a:lstStyle/>
          <a:p>
            <a:fld id="{D1F9907E-6957-FD44-8CEE-A073B4D9F8DA}" type="slidenum">
              <a:rPr lang="en-US" smtClean="0"/>
              <a:t>34</a:t>
            </a:fld>
            <a:endParaRPr lang="en-US"/>
          </a:p>
        </p:txBody>
      </p:sp>
      <p:grpSp>
        <p:nvGrpSpPr>
          <p:cNvPr id="39" name="Group 38">
            <a:extLst>
              <a:ext uri="{FF2B5EF4-FFF2-40B4-BE49-F238E27FC236}">
                <a16:creationId xmlns:a16="http://schemas.microsoft.com/office/drawing/2014/main" id="{C93B717F-65E6-E0DB-28C1-14C3FAA0E5E2}"/>
              </a:ext>
            </a:extLst>
          </p:cNvPr>
          <p:cNvGrpSpPr/>
          <p:nvPr/>
        </p:nvGrpSpPr>
        <p:grpSpPr>
          <a:xfrm>
            <a:off x="625121" y="3353652"/>
            <a:ext cx="8103941" cy="926355"/>
            <a:chOff x="625121" y="3353652"/>
            <a:chExt cx="8103941" cy="926355"/>
          </a:xfrm>
        </p:grpSpPr>
        <p:sp>
          <p:nvSpPr>
            <p:cNvPr id="30" name="Freeform 29">
              <a:extLst>
                <a:ext uri="{FF2B5EF4-FFF2-40B4-BE49-F238E27FC236}">
                  <a16:creationId xmlns:a16="http://schemas.microsoft.com/office/drawing/2014/main" id="{8C23DDCE-DE47-DE6E-0185-795CAE3A3119}"/>
                </a:ext>
              </a:extLst>
            </p:cNvPr>
            <p:cNvSpPr/>
            <p:nvPr/>
          </p:nvSpPr>
          <p:spPr>
            <a:xfrm>
              <a:off x="625121" y="3388659"/>
              <a:ext cx="8103941" cy="891348"/>
            </a:xfrm>
            <a:custGeom>
              <a:avLst/>
              <a:gdLst>
                <a:gd name="csX0" fmla="*/ 76841 w 8367913"/>
                <a:gd name="csY0" fmla="*/ 0 h 891348"/>
                <a:gd name="csX1" fmla="*/ 8367913 w 8367913"/>
                <a:gd name="csY1" fmla="*/ 46105 h 891348"/>
                <a:gd name="csX2" fmla="*/ 8298757 w 8367913"/>
                <a:gd name="csY2" fmla="*/ 891348 h 891348"/>
                <a:gd name="csX3" fmla="*/ 0 w 8367913"/>
                <a:gd name="csY3" fmla="*/ 760720 h 891348"/>
                <a:gd name="csX4" fmla="*/ 76841 w 8367913"/>
                <a:gd name="csY4" fmla="*/ 0 h 891348"/>
              </a:gdLst>
              <a:ahLst/>
              <a:cxnLst>
                <a:cxn ang="0">
                  <a:pos x="csX0" y="csY0"/>
                </a:cxn>
                <a:cxn ang="0">
                  <a:pos x="csX1" y="csY1"/>
                </a:cxn>
                <a:cxn ang="0">
                  <a:pos x="csX2" y="csY2"/>
                </a:cxn>
                <a:cxn ang="0">
                  <a:pos x="csX3" y="csY3"/>
                </a:cxn>
                <a:cxn ang="0">
                  <a:pos x="csX4" y="csY4"/>
                </a:cxn>
              </a:cxnLst>
              <a:rect l="l" t="t" r="r" b="b"/>
              <a:pathLst>
                <a:path w="8367913" h="891348">
                  <a:moveTo>
                    <a:pt x="76841" y="0"/>
                  </a:moveTo>
                  <a:lnTo>
                    <a:pt x="8367913" y="46105"/>
                  </a:lnTo>
                  <a:lnTo>
                    <a:pt x="8298757" y="891348"/>
                  </a:lnTo>
                  <a:lnTo>
                    <a:pt x="0" y="760720"/>
                  </a:lnTo>
                  <a:lnTo>
                    <a:pt x="76841"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ıı</a:t>
              </a:r>
              <a:endParaRPr lang="en-US" dirty="0"/>
            </a:p>
          </p:txBody>
        </p:sp>
        <p:sp>
          <p:nvSpPr>
            <p:cNvPr id="11" name="TextBox 10">
              <a:extLst>
                <a:ext uri="{FF2B5EF4-FFF2-40B4-BE49-F238E27FC236}">
                  <a16:creationId xmlns:a16="http://schemas.microsoft.com/office/drawing/2014/main" id="{D7357D9A-6DC7-E6AE-C8BF-CCD6EEBED8F5}"/>
                </a:ext>
              </a:extLst>
            </p:cNvPr>
            <p:cNvSpPr txBox="1"/>
            <p:nvPr/>
          </p:nvSpPr>
          <p:spPr>
            <a:xfrm>
              <a:off x="625121" y="3353652"/>
              <a:ext cx="1572517"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Priority of experience</a:t>
              </a:r>
            </a:p>
          </p:txBody>
        </p:sp>
      </p:grpSp>
      <p:grpSp>
        <p:nvGrpSpPr>
          <p:cNvPr id="36" name="Group 35">
            <a:extLst>
              <a:ext uri="{FF2B5EF4-FFF2-40B4-BE49-F238E27FC236}">
                <a16:creationId xmlns:a16="http://schemas.microsoft.com/office/drawing/2014/main" id="{2C42C532-33AC-BF75-1857-B6C410355EAA}"/>
              </a:ext>
            </a:extLst>
          </p:cNvPr>
          <p:cNvGrpSpPr/>
          <p:nvPr/>
        </p:nvGrpSpPr>
        <p:grpSpPr>
          <a:xfrm>
            <a:off x="530198" y="1203051"/>
            <a:ext cx="8367913" cy="1661834"/>
            <a:chOff x="530198" y="1203051"/>
            <a:chExt cx="8367913" cy="1661834"/>
          </a:xfrm>
        </p:grpSpPr>
        <p:sp>
          <p:nvSpPr>
            <p:cNvPr id="29" name="Freeform 28">
              <a:extLst>
                <a:ext uri="{FF2B5EF4-FFF2-40B4-BE49-F238E27FC236}">
                  <a16:creationId xmlns:a16="http://schemas.microsoft.com/office/drawing/2014/main" id="{AFED595D-72FE-6ACD-FD6B-C8125F46D2E7}"/>
                </a:ext>
              </a:extLst>
            </p:cNvPr>
            <p:cNvSpPr/>
            <p:nvPr/>
          </p:nvSpPr>
          <p:spPr>
            <a:xfrm>
              <a:off x="628650" y="1244813"/>
              <a:ext cx="8269461" cy="891348"/>
            </a:xfrm>
            <a:custGeom>
              <a:avLst/>
              <a:gdLst>
                <a:gd name="csX0" fmla="*/ 76841 w 8367913"/>
                <a:gd name="csY0" fmla="*/ 0 h 891348"/>
                <a:gd name="csX1" fmla="*/ 8367913 w 8367913"/>
                <a:gd name="csY1" fmla="*/ 46105 h 891348"/>
                <a:gd name="csX2" fmla="*/ 8298757 w 8367913"/>
                <a:gd name="csY2" fmla="*/ 891348 h 891348"/>
                <a:gd name="csX3" fmla="*/ 0 w 8367913"/>
                <a:gd name="csY3" fmla="*/ 760720 h 891348"/>
                <a:gd name="csX4" fmla="*/ 76841 w 8367913"/>
                <a:gd name="csY4" fmla="*/ 0 h 891348"/>
              </a:gdLst>
              <a:ahLst/>
              <a:cxnLst>
                <a:cxn ang="0">
                  <a:pos x="csX0" y="csY0"/>
                </a:cxn>
                <a:cxn ang="0">
                  <a:pos x="csX1" y="csY1"/>
                </a:cxn>
                <a:cxn ang="0">
                  <a:pos x="csX2" y="csY2"/>
                </a:cxn>
                <a:cxn ang="0">
                  <a:pos x="csX3" y="csY3"/>
                </a:cxn>
                <a:cxn ang="0">
                  <a:pos x="csX4" y="csY4"/>
                </a:cxn>
              </a:cxnLst>
              <a:rect l="l" t="t" r="r" b="b"/>
              <a:pathLst>
                <a:path w="8367913" h="891348">
                  <a:moveTo>
                    <a:pt x="76841" y="0"/>
                  </a:moveTo>
                  <a:lnTo>
                    <a:pt x="8367913" y="46105"/>
                  </a:lnTo>
                  <a:lnTo>
                    <a:pt x="8298757" y="891348"/>
                  </a:lnTo>
                  <a:lnTo>
                    <a:pt x="0" y="760720"/>
                  </a:lnTo>
                  <a:lnTo>
                    <a:pt x="76841"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9A122DE-5780-EF86-1BF1-8097174A09D6}"/>
                </a:ext>
              </a:extLst>
            </p:cNvPr>
            <p:cNvSpPr txBox="1"/>
            <p:nvPr/>
          </p:nvSpPr>
          <p:spPr>
            <a:xfrm>
              <a:off x="530198" y="1203051"/>
              <a:ext cx="3297261"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All other modes succeed only retrospectively.</a:t>
              </a:r>
            </a:p>
          </p:txBody>
        </p:sp>
        <p:sp>
          <p:nvSpPr>
            <p:cNvPr id="12" name="TextBox 11">
              <a:extLst>
                <a:ext uri="{FF2B5EF4-FFF2-40B4-BE49-F238E27FC236}">
                  <a16:creationId xmlns:a16="http://schemas.microsoft.com/office/drawing/2014/main" id="{2D6374BF-3E8C-47E2-D2C0-3C12C08DFBDA}"/>
                </a:ext>
              </a:extLst>
            </p:cNvPr>
            <p:cNvSpPr txBox="1"/>
            <p:nvPr/>
          </p:nvSpPr>
          <p:spPr>
            <a:xfrm>
              <a:off x="1498079" y="2003111"/>
              <a:ext cx="2157962" cy="861774"/>
            </a:xfrm>
            <a:prstGeom prst="rect">
              <a:avLst/>
            </a:prstGeom>
            <a:noFill/>
          </p:spPr>
          <p:txBody>
            <a:bodyPr wrap="none" rtlCol="0">
              <a:spAutoFit/>
            </a:bodyPr>
            <a:lstStyle/>
            <a:p>
              <a:pPr algn="r"/>
              <a:r>
                <a:rPr lang="en-US" sz="1600" i="1" dirty="0">
                  <a:latin typeface="Times New Roman" panose="02020603050405020304" pitchFamily="18" charset="0"/>
                  <a:cs typeface="Times New Roman" panose="02020603050405020304" pitchFamily="18" charset="0"/>
                </a:rPr>
                <a:t>Platonic insight</a:t>
              </a:r>
            </a:p>
            <a:p>
              <a:pPr algn="r"/>
              <a:r>
                <a:rPr lang="en-US" sz="1600" i="1" dirty="0">
                  <a:latin typeface="Times New Roman" panose="02020603050405020304" pitchFamily="18" charset="0"/>
                  <a:cs typeface="Times New Roman" panose="02020603050405020304" pitchFamily="18" charset="0"/>
                </a:rPr>
                <a:t>Innate or intuitive ideas</a:t>
              </a:r>
            </a:p>
            <a:p>
              <a:pPr algn="r"/>
              <a:r>
                <a:rPr lang="en-US" sz="1600" i="1" dirty="0">
                  <a:latin typeface="Times New Roman" panose="02020603050405020304" pitchFamily="18" charset="0"/>
                  <a:cs typeface="Times New Roman" panose="02020603050405020304" pitchFamily="18" charset="0"/>
                </a:rPr>
                <a:t>Oracular revelation</a:t>
              </a:r>
            </a:p>
          </p:txBody>
        </p:sp>
      </p:grpSp>
      <p:sp>
        <p:nvSpPr>
          <p:cNvPr id="15" name="TextBox 14">
            <a:extLst>
              <a:ext uri="{FF2B5EF4-FFF2-40B4-BE49-F238E27FC236}">
                <a16:creationId xmlns:a16="http://schemas.microsoft.com/office/drawing/2014/main" id="{A50A587F-9ECA-BC78-3451-932F781D9F7D}"/>
              </a:ext>
            </a:extLst>
          </p:cNvPr>
          <p:cNvSpPr txBox="1"/>
          <p:nvPr/>
        </p:nvSpPr>
        <p:spPr>
          <a:xfrm>
            <a:off x="3955600" y="1233458"/>
            <a:ext cx="2523615"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Result already found empirically?</a:t>
            </a:r>
          </a:p>
        </p:txBody>
      </p:sp>
      <p:grpSp>
        <p:nvGrpSpPr>
          <p:cNvPr id="44" name="Group 43">
            <a:extLst>
              <a:ext uri="{FF2B5EF4-FFF2-40B4-BE49-F238E27FC236}">
                <a16:creationId xmlns:a16="http://schemas.microsoft.com/office/drawing/2014/main" id="{C9FD414C-CCAF-3F5F-635E-62DA5602A6D1}"/>
              </a:ext>
            </a:extLst>
          </p:cNvPr>
          <p:cNvGrpSpPr/>
          <p:nvPr/>
        </p:nvGrpSpPr>
        <p:grpSpPr>
          <a:xfrm>
            <a:off x="698701" y="5216767"/>
            <a:ext cx="8367913" cy="929028"/>
            <a:chOff x="332670" y="5210965"/>
            <a:chExt cx="8367913" cy="929028"/>
          </a:xfrm>
        </p:grpSpPr>
        <p:sp>
          <p:nvSpPr>
            <p:cNvPr id="31" name="Freeform 30">
              <a:extLst>
                <a:ext uri="{FF2B5EF4-FFF2-40B4-BE49-F238E27FC236}">
                  <a16:creationId xmlns:a16="http://schemas.microsoft.com/office/drawing/2014/main" id="{555CD3EF-1E7F-670D-B2F0-DA3D4328D261}"/>
                </a:ext>
              </a:extLst>
            </p:cNvPr>
            <p:cNvSpPr/>
            <p:nvPr/>
          </p:nvSpPr>
          <p:spPr>
            <a:xfrm>
              <a:off x="332670" y="5248645"/>
              <a:ext cx="8367913" cy="891348"/>
            </a:xfrm>
            <a:custGeom>
              <a:avLst/>
              <a:gdLst>
                <a:gd name="csX0" fmla="*/ 76841 w 8367913"/>
                <a:gd name="csY0" fmla="*/ 0 h 891348"/>
                <a:gd name="csX1" fmla="*/ 8367913 w 8367913"/>
                <a:gd name="csY1" fmla="*/ 46105 h 891348"/>
                <a:gd name="csX2" fmla="*/ 8298757 w 8367913"/>
                <a:gd name="csY2" fmla="*/ 891348 h 891348"/>
                <a:gd name="csX3" fmla="*/ 0 w 8367913"/>
                <a:gd name="csY3" fmla="*/ 760720 h 891348"/>
                <a:gd name="csX4" fmla="*/ 76841 w 8367913"/>
                <a:gd name="csY4" fmla="*/ 0 h 891348"/>
              </a:gdLst>
              <a:ahLst/>
              <a:cxnLst>
                <a:cxn ang="0">
                  <a:pos x="csX0" y="csY0"/>
                </a:cxn>
                <a:cxn ang="0">
                  <a:pos x="csX1" y="csY1"/>
                </a:cxn>
                <a:cxn ang="0">
                  <a:pos x="csX2" y="csY2"/>
                </a:cxn>
                <a:cxn ang="0">
                  <a:pos x="csX3" y="csY3"/>
                </a:cxn>
                <a:cxn ang="0">
                  <a:pos x="csX4" y="csY4"/>
                </a:cxn>
              </a:cxnLst>
              <a:rect l="l" t="t" r="r" b="b"/>
              <a:pathLst>
                <a:path w="8367913" h="891348">
                  <a:moveTo>
                    <a:pt x="76841" y="0"/>
                  </a:moveTo>
                  <a:lnTo>
                    <a:pt x="8367913" y="46105"/>
                  </a:lnTo>
                  <a:lnTo>
                    <a:pt x="8298757" y="891348"/>
                  </a:lnTo>
                  <a:lnTo>
                    <a:pt x="0" y="760720"/>
                  </a:lnTo>
                  <a:lnTo>
                    <a:pt x="76841"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ıı</a:t>
              </a:r>
              <a:endParaRPr lang="en-US" dirty="0"/>
            </a:p>
          </p:txBody>
        </p:sp>
        <p:sp>
          <p:nvSpPr>
            <p:cNvPr id="10" name="TextBox 9">
              <a:extLst>
                <a:ext uri="{FF2B5EF4-FFF2-40B4-BE49-F238E27FC236}">
                  <a16:creationId xmlns:a16="http://schemas.microsoft.com/office/drawing/2014/main" id="{2BDF3F1F-D9CC-28A8-7DE3-D9F11E237164}"/>
                </a:ext>
              </a:extLst>
            </p:cNvPr>
            <p:cNvSpPr txBox="1"/>
            <p:nvPr/>
          </p:nvSpPr>
          <p:spPr>
            <a:xfrm>
              <a:off x="1581305" y="5210965"/>
              <a:ext cx="4156603"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No ontology comparable to small-e empiricism’s.</a:t>
              </a:r>
            </a:p>
          </p:txBody>
        </p:sp>
        <p:sp>
          <p:nvSpPr>
            <p:cNvPr id="27" name="TextBox 26">
              <a:extLst>
                <a:ext uri="{FF2B5EF4-FFF2-40B4-BE49-F238E27FC236}">
                  <a16:creationId xmlns:a16="http://schemas.microsoft.com/office/drawing/2014/main" id="{7F6FDD7E-0B02-758F-CE86-27926A3356AE}"/>
                </a:ext>
              </a:extLst>
            </p:cNvPr>
            <p:cNvSpPr txBox="1"/>
            <p:nvPr/>
          </p:nvSpPr>
          <p:spPr>
            <a:xfrm>
              <a:off x="387500" y="5232654"/>
              <a:ext cx="1157689"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Opacity</a:t>
              </a:r>
            </a:p>
          </p:txBody>
        </p:sp>
      </p:grpSp>
      <p:sp>
        <p:nvSpPr>
          <p:cNvPr id="28" name="TextBox 27">
            <a:extLst>
              <a:ext uri="{FF2B5EF4-FFF2-40B4-BE49-F238E27FC236}">
                <a16:creationId xmlns:a16="http://schemas.microsoft.com/office/drawing/2014/main" id="{AEC23FBC-5B0A-7C84-0BFE-D904FA6CA6BE}"/>
              </a:ext>
            </a:extLst>
          </p:cNvPr>
          <p:cNvSpPr txBox="1"/>
          <p:nvPr/>
        </p:nvSpPr>
        <p:spPr>
          <a:xfrm>
            <a:off x="5793467" y="5216767"/>
            <a:ext cx="3558144" cy="923330"/>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How do we</a:t>
            </a:r>
            <a:r>
              <a:rPr lang="en-US" sz="1600" dirty="0">
                <a:latin typeface="Times New Roman" panose="02020603050405020304" pitchFamily="18" charset="0"/>
                <a:cs typeface="Times New Roman" panose="02020603050405020304" pitchFamily="18" charset="0"/>
              </a:rPr>
              <a:t> access Plato’s world?</a:t>
            </a:r>
          </a:p>
          <a:p>
            <a:pPr algn="l"/>
            <a:r>
              <a:rPr lang="en-US" dirty="0">
                <a:latin typeface="Times New Roman" panose="02020603050405020304" pitchFamily="18" charset="0"/>
                <a:cs typeface="Times New Roman" panose="02020603050405020304" pitchFamily="18" charset="0"/>
              </a:rPr>
              <a:t>Why should</a:t>
            </a:r>
            <a:r>
              <a:rPr lang="en-US" sz="1600" dirty="0">
                <a:latin typeface="Times New Roman" panose="02020603050405020304" pitchFamily="18" charset="0"/>
                <a:cs typeface="Times New Roman" panose="02020603050405020304" pitchFamily="18" charset="0"/>
              </a:rPr>
              <a:t> intuition, conceivability inform us of contingent truths?</a:t>
            </a:r>
          </a:p>
        </p:txBody>
      </p:sp>
      <p:grpSp>
        <p:nvGrpSpPr>
          <p:cNvPr id="37" name="Group 36">
            <a:extLst>
              <a:ext uri="{FF2B5EF4-FFF2-40B4-BE49-F238E27FC236}">
                <a16:creationId xmlns:a16="http://schemas.microsoft.com/office/drawing/2014/main" id="{2AD841CC-41F9-21C8-85FD-EB3E9F561610}"/>
              </a:ext>
            </a:extLst>
          </p:cNvPr>
          <p:cNvGrpSpPr/>
          <p:nvPr/>
        </p:nvGrpSpPr>
        <p:grpSpPr>
          <a:xfrm>
            <a:off x="4187386" y="1467650"/>
            <a:ext cx="2282570" cy="1363989"/>
            <a:chOff x="4187386" y="1467650"/>
            <a:chExt cx="2282570" cy="1363989"/>
          </a:xfrm>
        </p:grpSpPr>
        <p:sp>
          <p:nvSpPr>
            <p:cNvPr id="32" name="Freeform 31">
              <a:extLst>
                <a:ext uri="{FF2B5EF4-FFF2-40B4-BE49-F238E27FC236}">
                  <a16:creationId xmlns:a16="http://schemas.microsoft.com/office/drawing/2014/main" id="{9EF14AF5-307A-7DF0-C720-DC1F7BD6527A}"/>
                </a:ext>
              </a:extLst>
            </p:cNvPr>
            <p:cNvSpPr/>
            <p:nvPr/>
          </p:nvSpPr>
          <p:spPr>
            <a:xfrm>
              <a:off x="4218534" y="1467650"/>
              <a:ext cx="2251422" cy="1344706"/>
            </a:xfrm>
            <a:custGeom>
              <a:avLst/>
              <a:gdLst>
                <a:gd name="csX0" fmla="*/ 491779 w 2251422"/>
                <a:gd name="csY0" fmla="*/ 99893 h 1344706"/>
                <a:gd name="csX1" fmla="*/ 0 w 2251422"/>
                <a:gd name="csY1" fmla="*/ 1298602 h 1344706"/>
                <a:gd name="csX2" fmla="*/ 2251422 w 2251422"/>
                <a:gd name="csY2" fmla="*/ 1344706 h 1344706"/>
                <a:gd name="csX3" fmla="*/ 1605963 w 2251422"/>
                <a:gd name="csY3" fmla="*/ 0 h 1344706"/>
                <a:gd name="csX4" fmla="*/ 491779 w 2251422"/>
                <a:gd name="csY4" fmla="*/ 99893 h 1344706"/>
              </a:gdLst>
              <a:ahLst/>
              <a:cxnLst>
                <a:cxn ang="0">
                  <a:pos x="csX0" y="csY0"/>
                </a:cxn>
                <a:cxn ang="0">
                  <a:pos x="csX1" y="csY1"/>
                </a:cxn>
                <a:cxn ang="0">
                  <a:pos x="csX2" y="csY2"/>
                </a:cxn>
                <a:cxn ang="0">
                  <a:pos x="csX3" y="csY3"/>
                </a:cxn>
                <a:cxn ang="0">
                  <a:pos x="csX4" y="csY4"/>
                </a:cxn>
              </a:cxnLst>
              <a:rect l="l" t="t" r="r" b="b"/>
              <a:pathLst>
                <a:path w="2251422" h="1344706">
                  <a:moveTo>
                    <a:pt x="491779" y="99893"/>
                  </a:moveTo>
                  <a:lnTo>
                    <a:pt x="0" y="1298602"/>
                  </a:lnTo>
                  <a:lnTo>
                    <a:pt x="2251422" y="1344706"/>
                  </a:lnTo>
                  <a:lnTo>
                    <a:pt x="1605963" y="0"/>
                  </a:lnTo>
                  <a:lnTo>
                    <a:pt x="491779" y="99893"/>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78847F3-3330-D15B-3616-0E85AE1CF25C}"/>
                </a:ext>
              </a:extLst>
            </p:cNvPr>
            <p:cNvSpPr txBox="1"/>
            <p:nvPr/>
          </p:nvSpPr>
          <p:spPr>
            <a:xfrm>
              <a:off x="4187386" y="2123753"/>
              <a:ext cx="2119630"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recovered with flourish</a:t>
              </a:r>
            </a:p>
          </p:txBody>
        </p:sp>
      </p:grpSp>
      <p:grpSp>
        <p:nvGrpSpPr>
          <p:cNvPr id="38" name="Group 37">
            <a:extLst>
              <a:ext uri="{FF2B5EF4-FFF2-40B4-BE49-F238E27FC236}">
                <a16:creationId xmlns:a16="http://schemas.microsoft.com/office/drawing/2014/main" id="{0B0E283D-38CE-97AF-4DEE-60639E3D66B0}"/>
              </a:ext>
            </a:extLst>
          </p:cNvPr>
          <p:cNvGrpSpPr/>
          <p:nvPr/>
        </p:nvGrpSpPr>
        <p:grpSpPr>
          <a:xfrm>
            <a:off x="6511791" y="1233458"/>
            <a:ext cx="2632209" cy="1471321"/>
            <a:chOff x="6511791" y="1233458"/>
            <a:chExt cx="2632209" cy="1471321"/>
          </a:xfrm>
        </p:grpSpPr>
        <p:sp>
          <p:nvSpPr>
            <p:cNvPr id="16" name="TextBox 15">
              <a:extLst>
                <a:ext uri="{FF2B5EF4-FFF2-40B4-BE49-F238E27FC236}">
                  <a16:creationId xmlns:a16="http://schemas.microsoft.com/office/drawing/2014/main" id="{C9ADAC58-8764-2734-FC23-617416FB3EF4}"/>
                </a:ext>
              </a:extLst>
            </p:cNvPr>
            <p:cNvSpPr txBox="1"/>
            <p:nvPr/>
          </p:nvSpPr>
          <p:spPr>
            <a:xfrm>
              <a:off x="7086600" y="1233458"/>
              <a:ext cx="2057400"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Novel predictions?</a:t>
              </a:r>
            </a:p>
          </p:txBody>
        </p:sp>
        <p:sp>
          <p:nvSpPr>
            <p:cNvPr id="18" name="TextBox 17">
              <a:extLst>
                <a:ext uri="{FF2B5EF4-FFF2-40B4-BE49-F238E27FC236}">
                  <a16:creationId xmlns:a16="http://schemas.microsoft.com/office/drawing/2014/main" id="{1E5D7DAD-80E2-4691-34F7-BBA5C125C67C}"/>
                </a:ext>
              </a:extLst>
            </p:cNvPr>
            <p:cNvSpPr txBox="1"/>
            <p:nvPr/>
          </p:nvSpPr>
          <p:spPr>
            <a:xfrm>
              <a:off x="6511791" y="1338253"/>
              <a:ext cx="412292" cy="400110"/>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vs</a:t>
              </a:r>
            </a:p>
          </p:txBody>
        </p:sp>
        <p:sp>
          <p:nvSpPr>
            <p:cNvPr id="33" name="Freeform 32">
              <a:extLst>
                <a:ext uri="{FF2B5EF4-FFF2-40B4-BE49-F238E27FC236}">
                  <a16:creationId xmlns:a16="http://schemas.microsoft.com/office/drawing/2014/main" id="{C38BB941-46F9-CD16-36EF-F6D37FB976E2}"/>
                </a:ext>
              </a:extLst>
            </p:cNvPr>
            <p:cNvSpPr/>
            <p:nvPr/>
          </p:nvSpPr>
          <p:spPr>
            <a:xfrm>
              <a:off x="6677425" y="1360073"/>
              <a:ext cx="2251422" cy="1344706"/>
            </a:xfrm>
            <a:custGeom>
              <a:avLst/>
              <a:gdLst>
                <a:gd name="csX0" fmla="*/ 491779 w 2251422"/>
                <a:gd name="csY0" fmla="*/ 99893 h 1344706"/>
                <a:gd name="csX1" fmla="*/ 0 w 2251422"/>
                <a:gd name="csY1" fmla="*/ 1298602 h 1344706"/>
                <a:gd name="csX2" fmla="*/ 2251422 w 2251422"/>
                <a:gd name="csY2" fmla="*/ 1344706 h 1344706"/>
                <a:gd name="csX3" fmla="*/ 1605963 w 2251422"/>
                <a:gd name="csY3" fmla="*/ 0 h 1344706"/>
                <a:gd name="csX4" fmla="*/ 491779 w 2251422"/>
                <a:gd name="csY4" fmla="*/ 99893 h 1344706"/>
              </a:gdLst>
              <a:ahLst/>
              <a:cxnLst>
                <a:cxn ang="0">
                  <a:pos x="csX0" y="csY0"/>
                </a:cxn>
                <a:cxn ang="0">
                  <a:pos x="csX1" y="csY1"/>
                </a:cxn>
                <a:cxn ang="0">
                  <a:pos x="csX2" y="csY2"/>
                </a:cxn>
                <a:cxn ang="0">
                  <a:pos x="csX3" y="csY3"/>
                </a:cxn>
                <a:cxn ang="0">
                  <a:pos x="csX4" y="csY4"/>
                </a:cxn>
              </a:cxnLst>
              <a:rect l="l" t="t" r="r" b="b"/>
              <a:pathLst>
                <a:path w="2251422" h="1344706">
                  <a:moveTo>
                    <a:pt x="491779" y="99893"/>
                  </a:moveTo>
                  <a:lnTo>
                    <a:pt x="0" y="1298602"/>
                  </a:lnTo>
                  <a:lnTo>
                    <a:pt x="2251422" y="1344706"/>
                  </a:lnTo>
                  <a:lnTo>
                    <a:pt x="1605963" y="0"/>
                  </a:lnTo>
                  <a:lnTo>
                    <a:pt x="491779" y="99893"/>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E03BD6B-0112-6A61-CC59-D5ACFCA47BA9}"/>
                </a:ext>
              </a:extLst>
            </p:cNvPr>
            <p:cNvSpPr txBox="1"/>
            <p:nvPr/>
          </p:nvSpPr>
          <p:spPr>
            <a:xfrm>
              <a:off x="7086600" y="2123753"/>
              <a:ext cx="1511952" cy="400110"/>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routinely fail</a:t>
              </a:r>
            </a:p>
          </p:txBody>
        </p:sp>
      </p:grpSp>
      <p:grpSp>
        <p:nvGrpSpPr>
          <p:cNvPr id="41" name="Group 40">
            <a:extLst>
              <a:ext uri="{FF2B5EF4-FFF2-40B4-BE49-F238E27FC236}">
                <a16:creationId xmlns:a16="http://schemas.microsoft.com/office/drawing/2014/main" id="{B4B29CE2-5647-93F9-F2C5-28829B87F0B1}"/>
              </a:ext>
            </a:extLst>
          </p:cNvPr>
          <p:cNvGrpSpPr/>
          <p:nvPr/>
        </p:nvGrpSpPr>
        <p:grpSpPr>
          <a:xfrm>
            <a:off x="2336449" y="3327815"/>
            <a:ext cx="4916758" cy="830997"/>
            <a:chOff x="1920813" y="3335471"/>
            <a:chExt cx="4916758" cy="830997"/>
          </a:xfrm>
        </p:grpSpPr>
        <p:sp>
          <p:nvSpPr>
            <p:cNvPr id="20" name="TextBox 19">
              <a:extLst>
                <a:ext uri="{FF2B5EF4-FFF2-40B4-BE49-F238E27FC236}">
                  <a16:creationId xmlns:a16="http://schemas.microsoft.com/office/drawing/2014/main" id="{45122A2C-6383-9E6E-8D92-6381BB47B3E7}"/>
                </a:ext>
              </a:extLst>
            </p:cNvPr>
            <p:cNvSpPr txBox="1"/>
            <p:nvPr/>
          </p:nvSpPr>
          <p:spPr>
            <a:xfrm>
              <a:off x="2173349" y="3335471"/>
              <a:ext cx="1463040"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other modes</a:t>
              </a:r>
            </a:p>
          </p:txBody>
        </p:sp>
        <p:sp>
          <p:nvSpPr>
            <p:cNvPr id="21" name="TextBox 20">
              <a:extLst>
                <a:ext uri="{FF2B5EF4-FFF2-40B4-BE49-F238E27FC236}">
                  <a16:creationId xmlns:a16="http://schemas.microsoft.com/office/drawing/2014/main" id="{4CB663BD-5943-3B8B-AAF0-5BC821123A23}"/>
                </a:ext>
              </a:extLst>
            </p:cNvPr>
            <p:cNvSpPr txBox="1"/>
            <p:nvPr/>
          </p:nvSpPr>
          <p:spPr>
            <a:xfrm>
              <a:off x="3410030" y="3530519"/>
              <a:ext cx="3427541"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contradict   experience …</a:t>
              </a:r>
            </a:p>
          </p:txBody>
        </p:sp>
        <p:sp>
          <p:nvSpPr>
            <p:cNvPr id="22" name="TextBox 21">
              <a:extLst>
                <a:ext uri="{FF2B5EF4-FFF2-40B4-BE49-F238E27FC236}">
                  <a16:creationId xmlns:a16="http://schemas.microsoft.com/office/drawing/2014/main" id="{72B8F03A-62BD-2C64-6C4B-1D45255EE319}"/>
                </a:ext>
              </a:extLst>
            </p:cNvPr>
            <p:cNvSpPr txBox="1"/>
            <p:nvPr/>
          </p:nvSpPr>
          <p:spPr>
            <a:xfrm>
              <a:off x="1920813" y="3489806"/>
              <a:ext cx="389850"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If</a:t>
              </a:r>
            </a:p>
          </p:txBody>
        </p:sp>
      </p:grpSp>
      <p:grpSp>
        <p:nvGrpSpPr>
          <p:cNvPr id="42" name="Group 41">
            <a:extLst>
              <a:ext uri="{FF2B5EF4-FFF2-40B4-BE49-F238E27FC236}">
                <a16:creationId xmlns:a16="http://schemas.microsoft.com/office/drawing/2014/main" id="{BAC001CD-CB00-EB5B-4A85-641BC6F37D5F}"/>
              </a:ext>
            </a:extLst>
          </p:cNvPr>
          <p:cNvGrpSpPr/>
          <p:nvPr/>
        </p:nvGrpSpPr>
        <p:grpSpPr>
          <a:xfrm>
            <a:off x="2588985" y="3523319"/>
            <a:ext cx="1463040" cy="1344706"/>
            <a:chOff x="2173349" y="3530975"/>
            <a:chExt cx="1463040" cy="1344706"/>
          </a:xfrm>
        </p:grpSpPr>
        <p:sp>
          <p:nvSpPr>
            <p:cNvPr id="23" name="TextBox 22">
              <a:extLst>
                <a:ext uri="{FF2B5EF4-FFF2-40B4-BE49-F238E27FC236}">
                  <a16:creationId xmlns:a16="http://schemas.microsoft.com/office/drawing/2014/main" id="{9EA91157-3863-78B0-71A7-A637B40B5D36}"/>
                </a:ext>
              </a:extLst>
            </p:cNvPr>
            <p:cNvSpPr txBox="1"/>
            <p:nvPr/>
          </p:nvSpPr>
          <p:spPr>
            <a:xfrm>
              <a:off x="2253772" y="4213358"/>
              <a:ext cx="1157689" cy="400110"/>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 retract</a:t>
              </a:r>
            </a:p>
          </p:txBody>
        </p:sp>
        <p:sp>
          <p:nvSpPr>
            <p:cNvPr id="34" name="Freeform 33">
              <a:extLst>
                <a:ext uri="{FF2B5EF4-FFF2-40B4-BE49-F238E27FC236}">
                  <a16:creationId xmlns:a16="http://schemas.microsoft.com/office/drawing/2014/main" id="{326A0CEC-CAF3-B2DC-FBAD-2DED77DFEC29}"/>
                </a:ext>
              </a:extLst>
            </p:cNvPr>
            <p:cNvSpPr/>
            <p:nvPr/>
          </p:nvSpPr>
          <p:spPr>
            <a:xfrm>
              <a:off x="2173349" y="3530975"/>
              <a:ext cx="1463040" cy="1344706"/>
            </a:xfrm>
            <a:custGeom>
              <a:avLst/>
              <a:gdLst>
                <a:gd name="csX0" fmla="*/ 491779 w 2251422"/>
                <a:gd name="csY0" fmla="*/ 99893 h 1344706"/>
                <a:gd name="csX1" fmla="*/ 0 w 2251422"/>
                <a:gd name="csY1" fmla="*/ 1298602 h 1344706"/>
                <a:gd name="csX2" fmla="*/ 2251422 w 2251422"/>
                <a:gd name="csY2" fmla="*/ 1344706 h 1344706"/>
                <a:gd name="csX3" fmla="*/ 1605963 w 2251422"/>
                <a:gd name="csY3" fmla="*/ 0 h 1344706"/>
                <a:gd name="csX4" fmla="*/ 491779 w 2251422"/>
                <a:gd name="csY4" fmla="*/ 99893 h 1344706"/>
              </a:gdLst>
              <a:ahLst/>
              <a:cxnLst>
                <a:cxn ang="0">
                  <a:pos x="csX0" y="csY0"/>
                </a:cxn>
                <a:cxn ang="0">
                  <a:pos x="csX1" y="csY1"/>
                </a:cxn>
                <a:cxn ang="0">
                  <a:pos x="csX2" y="csY2"/>
                </a:cxn>
                <a:cxn ang="0">
                  <a:pos x="csX3" y="csY3"/>
                </a:cxn>
                <a:cxn ang="0">
                  <a:pos x="csX4" y="csY4"/>
                </a:cxn>
              </a:cxnLst>
              <a:rect l="l" t="t" r="r" b="b"/>
              <a:pathLst>
                <a:path w="2251422" h="1344706">
                  <a:moveTo>
                    <a:pt x="491779" y="99893"/>
                  </a:moveTo>
                  <a:lnTo>
                    <a:pt x="0" y="1298602"/>
                  </a:lnTo>
                  <a:lnTo>
                    <a:pt x="2251422" y="1344706"/>
                  </a:lnTo>
                  <a:lnTo>
                    <a:pt x="1605963" y="0"/>
                  </a:lnTo>
                  <a:lnTo>
                    <a:pt x="491779" y="99893"/>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582422D2-C150-220C-7502-DD697E259E72}"/>
              </a:ext>
            </a:extLst>
          </p:cNvPr>
          <p:cNvGrpSpPr/>
          <p:nvPr/>
        </p:nvGrpSpPr>
        <p:grpSpPr>
          <a:xfrm>
            <a:off x="5109348" y="3523319"/>
            <a:ext cx="1813796" cy="1137419"/>
            <a:chOff x="4693712" y="3530975"/>
            <a:chExt cx="1813796" cy="1137419"/>
          </a:xfrm>
        </p:grpSpPr>
        <p:sp>
          <p:nvSpPr>
            <p:cNvPr id="24" name="TextBox 23">
              <a:extLst>
                <a:ext uri="{FF2B5EF4-FFF2-40B4-BE49-F238E27FC236}">
                  <a16:creationId xmlns:a16="http://schemas.microsoft.com/office/drawing/2014/main" id="{683779B5-A3AB-8AC9-A00C-89C688B48B33}"/>
                </a:ext>
              </a:extLst>
            </p:cNvPr>
            <p:cNvSpPr txBox="1"/>
            <p:nvPr/>
          </p:nvSpPr>
          <p:spPr>
            <a:xfrm>
              <a:off x="4894547" y="4192305"/>
              <a:ext cx="1314784" cy="400110"/>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 prevails</a:t>
              </a:r>
            </a:p>
          </p:txBody>
        </p:sp>
        <p:sp>
          <p:nvSpPr>
            <p:cNvPr id="35" name="Freeform 34">
              <a:extLst>
                <a:ext uri="{FF2B5EF4-FFF2-40B4-BE49-F238E27FC236}">
                  <a16:creationId xmlns:a16="http://schemas.microsoft.com/office/drawing/2014/main" id="{610A0B5E-6F9C-F60B-D244-861EB9683064}"/>
                </a:ext>
              </a:extLst>
            </p:cNvPr>
            <p:cNvSpPr/>
            <p:nvPr/>
          </p:nvSpPr>
          <p:spPr>
            <a:xfrm>
              <a:off x="4693712" y="3530975"/>
              <a:ext cx="1813796" cy="1137419"/>
            </a:xfrm>
            <a:custGeom>
              <a:avLst/>
              <a:gdLst>
                <a:gd name="csX0" fmla="*/ 491779 w 2251422"/>
                <a:gd name="csY0" fmla="*/ 99893 h 1344706"/>
                <a:gd name="csX1" fmla="*/ 0 w 2251422"/>
                <a:gd name="csY1" fmla="*/ 1298602 h 1344706"/>
                <a:gd name="csX2" fmla="*/ 2251422 w 2251422"/>
                <a:gd name="csY2" fmla="*/ 1344706 h 1344706"/>
                <a:gd name="csX3" fmla="*/ 1605963 w 2251422"/>
                <a:gd name="csY3" fmla="*/ 0 h 1344706"/>
                <a:gd name="csX4" fmla="*/ 491779 w 2251422"/>
                <a:gd name="csY4" fmla="*/ 99893 h 1344706"/>
              </a:gdLst>
              <a:ahLst/>
              <a:cxnLst>
                <a:cxn ang="0">
                  <a:pos x="csX0" y="csY0"/>
                </a:cxn>
                <a:cxn ang="0">
                  <a:pos x="csX1" y="csY1"/>
                </a:cxn>
                <a:cxn ang="0">
                  <a:pos x="csX2" y="csY2"/>
                </a:cxn>
                <a:cxn ang="0">
                  <a:pos x="csX3" y="csY3"/>
                </a:cxn>
                <a:cxn ang="0">
                  <a:pos x="csX4" y="csY4"/>
                </a:cxn>
              </a:cxnLst>
              <a:rect l="l" t="t" r="r" b="b"/>
              <a:pathLst>
                <a:path w="2251422" h="1344706">
                  <a:moveTo>
                    <a:pt x="491779" y="99893"/>
                  </a:moveTo>
                  <a:lnTo>
                    <a:pt x="0" y="1298602"/>
                  </a:lnTo>
                  <a:lnTo>
                    <a:pt x="2251422" y="1344706"/>
                  </a:lnTo>
                  <a:lnTo>
                    <a:pt x="1605963" y="0"/>
                  </a:lnTo>
                  <a:lnTo>
                    <a:pt x="491779" y="99893"/>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4FCAA4C-83F1-34C9-C01B-BCBF97AC43DE}"/>
              </a:ext>
            </a:extLst>
          </p:cNvPr>
          <p:cNvSpPr txBox="1"/>
          <p:nvPr/>
        </p:nvSpPr>
        <p:spPr>
          <a:xfrm>
            <a:off x="7167634" y="3372668"/>
            <a:ext cx="1898980" cy="923330"/>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Empiricism can self-correct via new experiences.</a:t>
            </a:r>
          </a:p>
        </p:txBody>
      </p:sp>
      <p:pic>
        <p:nvPicPr>
          <p:cNvPr id="7" name="Graphic 6" descr="Badge 3 with solid fill">
            <a:extLst>
              <a:ext uri="{FF2B5EF4-FFF2-40B4-BE49-F238E27FC236}">
                <a16:creationId xmlns:a16="http://schemas.microsoft.com/office/drawing/2014/main" id="{663E034D-04B4-DA0D-0520-A783152E7A2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6373" y="5134416"/>
            <a:ext cx="669743" cy="669743"/>
          </a:xfrm>
          <a:prstGeom prst="rect">
            <a:avLst/>
          </a:prstGeom>
        </p:spPr>
      </p:pic>
      <p:pic>
        <p:nvPicPr>
          <p:cNvPr id="8" name="Graphic 7" descr="Badge 1 with solid fill">
            <a:extLst>
              <a:ext uri="{FF2B5EF4-FFF2-40B4-BE49-F238E27FC236}">
                <a16:creationId xmlns:a16="http://schemas.microsoft.com/office/drawing/2014/main" id="{735750E2-4408-7076-67CA-022FE4F9FB0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185" y="1233458"/>
            <a:ext cx="669743" cy="669743"/>
          </a:xfrm>
          <a:prstGeom prst="rect">
            <a:avLst/>
          </a:prstGeom>
        </p:spPr>
      </p:pic>
      <p:pic>
        <p:nvPicPr>
          <p:cNvPr id="9" name="Graphic 8" descr="Badge with solid fill">
            <a:extLst>
              <a:ext uri="{FF2B5EF4-FFF2-40B4-BE49-F238E27FC236}">
                <a16:creationId xmlns:a16="http://schemas.microsoft.com/office/drawing/2014/main" id="{0CE98E8B-24AF-A047-6150-782042A2BB1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759" y="3283388"/>
            <a:ext cx="669743" cy="669743"/>
          </a:xfrm>
          <a:prstGeom prst="rect">
            <a:avLst/>
          </a:prstGeom>
        </p:spPr>
      </p:pic>
    </p:spTree>
    <p:extLst>
      <p:ext uri="{BB962C8B-B14F-4D97-AF65-F5344CB8AC3E}">
        <p14:creationId xmlns:p14="http://schemas.microsoft.com/office/powerpoint/2010/main" val="296905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B6285-79F7-1B05-3511-72E896B806E7}"/>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E04F191B-9F9A-A1C4-6D11-E188093DD234}"/>
              </a:ext>
            </a:extLst>
          </p:cNvPr>
          <p:cNvSpPr/>
          <p:nvPr/>
        </p:nvSpPr>
        <p:spPr>
          <a:xfrm>
            <a:off x="252707" y="216908"/>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F8997B-94AB-E1D6-05B2-2CF4F7A457DA}"/>
              </a:ext>
            </a:extLst>
          </p:cNvPr>
          <p:cNvSpPr>
            <a:spLocks noGrp="1"/>
          </p:cNvSpPr>
          <p:nvPr>
            <p:ph type="title"/>
          </p:nvPr>
        </p:nvSpPr>
        <p:spPr>
          <a:xfrm>
            <a:off x="2461234" y="1729980"/>
            <a:ext cx="5662670" cy="1118028"/>
          </a:xfrm>
        </p:spPr>
        <p:txBody>
          <a:bodyPr>
            <a:noAutofit/>
          </a:bodyPr>
          <a:lstStyle/>
          <a:p>
            <a:r>
              <a:rPr lang="en-US" sz="8000" dirty="0"/>
              <a:t>Conclusion</a:t>
            </a:r>
            <a:endParaRPr lang="en-US" sz="6600" dirty="0"/>
          </a:p>
        </p:txBody>
      </p:sp>
      <p:sp>
        <p:nvSpPr>
          <p:cNvPr id="5" name="Slide Number Placeholder 4">
            <a:extLst>
              <a:ext uri="{FF2B5EF4-FFF2-40B4-BE49-F238E27FC236}">
                <a16:creationId xmlns:a16="http://schemas.microsoft.com/office/drawing/2014/main" id="{AFCC9710-D270-6975-796E-147DD286DACB}"/>
              </a:ext>
            </a:extLst>
          </p:cNvPr>
          <p:cNvSpPr>
            <a:spLocks noGrp="1"/>
          </p:cNvSpPr>
          <p:nvPr>
            <p:ph type="sldNum" sz="quarter" idx="12"/>
          </p:nvPr>
        </p:nvSpPr>
        <p:spPr/>
        <p:txBody>
          <a:bodyPr/>
          <a:lstStyle/>
          <a:p>
            <a:fld id="{D1F9907E-6957-FD44-8CEE-A073B4D9F8DA}" type="slidenum">
              <a:rPr lang="en-US" smtClean="0"/>
              <a:t>35</a:t>
            </a:fld>
            <a:endParaRPr lang="en-US"/>
          </a:p>
        </p:txBody>
      </p:sp>
    </p:spTree>
    <p:extLst>
      <p:ext uri="{BB962C8B-B14F-4D97-AF65-F5344CB8AC3E}">
        <p14:creationId xmlns:p14="http://schemas.microsoft.com/office/powerpoint/2010/main" val="1784326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DF480-70EA-DAC3-892F-3D105AAF75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63FFD-035A-C9F1-A9CE-CB1E55BCE44B}"/>
              </a:ext>
            </a:extLst>
          </p:cNvPr>
          <p:cNvSpPr>
            <a:spLocks noGrp="1"/>
          </p:cNvSpPr>
          <p:nvPr>
            <p:ph type="title"/>
          </p:nvPr>
        </p:nvSpPr>
        <p:spPr>
          <a:xfrm>
            <a:off x="155448" y="136524"/>
            <a:ext cx="8988552" cy="978598"/>
          </a:xfrm>
        </p:spPr>
        <p:txBody>
          <a:bodyPr>
            <a:noAutofit/>
          </a:bodyPr>
          <a:lstStyle/>
          <a:p>
            <a:r>
              <a:rPr lang="en-US" sz="4800" dirty="0"/>
              <a:t>Applications of small-e empiricism</a:t>
            </a:r>
          </a:p>
        </p:txBody>
      </p:sp>
      <p:sp>
        <p:nvSpPr>
          <p:cNvPr id="6" name="Slide Number Placeholder 5">
            <a:extLst>
              <a:ext uri="{FF2B5EF4-FFF2-40B4-BE49-F238E27FC236}">
                <a16:creationId xmlns:a16="http://schemas.microsoft.com/office/drawing/2014/main" id="{3A2636C2-126E-F9BA-3CCC-2CBD5CBFC4D3}"/>
              </a:ext>
            </a:extLst>
          </p:cNvPr>
          <p:cNvSpPr>
            <a:spLocks noGrp="1"/>
          </p:cNvSpPr>
          <p:nvPr>
            <p:ph type="sldNum" sz="quarter" idx="12"/>
          </p:nvPr>
        </p:nvSpPr>
        <p:spPr/>
        <p:txBody>
          <a:bodyPr/>
          <a:lstStyle/>
          <a:p>
            <a:fld id="{D1F9907E-6957-FD44-8CEE-A073B4D9F8DA}" type="slidenum">
              <a:rPr lang="en-US" smtClean="0"/>
              <a:t>36</a:t>
            </a:fld>
            <a:endParaRPr lang="en-US"/>
          </a:p>
        </p:txBody>
      </p:sp>
      <p:grpSp>
        <p:nvGrpSpPr>
          <p:cNvPr id="21" name="Group 20">
            <a:extLst>
              <a:ext uri="{FF2B5EF4-FFF2-40B4-BE49-F238E27FC236}">
                <a16:creationId xmlns:a16="http://schemas.microsoft.com/office/drawing/2014/main" id="{B5C9839F-CC79-AFCF-9407-57AA46A0AFB7}"/>
              </a:ext>
            </a:extLst>
          </p:cNvPr>
          <p:cNvGrpSpPr/>
          <p:nvPr/>
        </p:nvGrpSpPr>
        <p:grpSpPr>
          <a:xfrm>
            <a:off x="635620" y="1344471"/>
            <a:ext cx="8320495" cy="863470"/>
            <a:chOff x="635620" y="1344471"/>
            <a:chExt cx="8320495" cy="863470"/>
          </a:xfrm>
        </p:grpSpPr>
        <p:sp>
          <p:nvSpPr>
            <p:cNvPr id="16" name="Freeform 15">
              <a:extLst>
                <a:ext uri="{FF2B5EF4-FFF2-40B4-BE49-F238E27FC236}">
                  <a16:creationId xmlns:a16="http://schemas.microsoft.com/office/drawing/2014/main" id="{8C9DB806-CE9D-7681-F852-E3ED094211F9}"/>
                </a:ext>
              </a:extLst>
            </p:cNvPr>
            <p:cNvSpPr/>
            <p:nvPr/>
          </p:nvSpPr>
          <p:spPr>
            <a:xfrm>
              <a:off x="635620" y="1382751"/>
              <a:ext cx="8162692" cy="825190"/>
            </a:xfrm>
            <a:custGeom>
              <a:avLst/>
              <a:gdLst>
                <a:gd name="csX0" fmla="*/ 234176 w 7716644"/>
                <a:gd name="csY0" fmla="*/ 0 h 825190"/>
                <a:gd name="csX1" fmla="*/ 7716644 w 7716644"/>
                <a:gd name="csY1" fmla="*/ 111512 h 825190"/>
                <a:gd name="csX2" fmla="*/ 7605132 w 7716644"/>
                <a:gd name="csY2" fmla="*/ 825190 h 825190"/>
                <a:gd name="csX3" fmla="*/ 0 w 7716644"/>
                <a:gd name="csY3" fmla="*/ 635620 h 825190"/>
                <a:gd name="csX4" fmla="*/ 234176 w 7716644"/>
                <a:gd name="csY4" fmla="*/ 0 h 825190"/>
              </a:gdLst>
              <a:ahLst/>
              <a:cxnLst>
                <a:cxn ang="0">
                  <a:pos x="csX0" y="csY0"/>
                </a:cxn>
                <a:cxn ang="0">
                  <a:pos x="csX1" y="csY1"/>
                </a:cxn>
                <a:cxn ang="0">
                  <a:pos x="csX2" y="csY2"/>
                </a:cxn>
                <a:cxn ang="0">
                  <a:pos x="csX3" y="csY3"/>
                </a:cxn>
                <a:cxn ang="0">
                  <a:pos x="csX4" y="csY4"/>
                </a:cxn>
              </a:cxnLst>
              <a:rect l="l" t="t" r="r" b="b"/>
              <a:pathLst>
                <a:path w="7716644" h="825190">
                  <a:moveTo>
                    <a:pt x="234176" y="0"/>
                  </a:moveTo>
                  <a:lnTo>
                    <a:pt x="7716644" y="111512"/>
                  </a:lnTo>
                  <a:lnTo>
                    <a:pt x="7605132" y="825190"/>
                  </a:lnTo>
                  <a:lnTo>
                    <a:pt x="0" y="635620"/>
                  </a:lnTo>
                  <a:lnTo>
                    <a:pt x="234176"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5E6745C-7BB3-986F-28E4-EDA456BA8C78}"/>
                </a:ext>
              </a:extLst>
            </p:cNvPr>
            <p:cNvSpPr txBox="1"/>
            <p:nvPr/>
          </p:nvSpPr>
          <p:spPr>
            <a:xfrm>
              <a:off x="805383" y="1372086"/>
              <a:ext cx="5183114" cy="646331"/>
            </a:xfrm>
            <a:prstGeom prst="rect">
              <a:avLst/>
            </a:prstGeom>
            <a:noFill/>
          </p:spPr>
          <p:txBody>
            <a:bodyPr wrap="square" rtlCol="0">
              <a:spAutoFit/>
              <a:scene3d>
                <a:camera prst="orthographicFront"/>
                <a:lightRig rig="threePt" dir="t"/>
              </a:scene3d>
              <a:sp3d extrusionH="57150">
                <a:bevelT w="38100" h="38100" prst="angle"/>
              </a:sp3d>
            </a:bodyPr>
            <a:lstStyle/>
            <a:p>
              <a:r>
                <a:rPr lang="en-US" sz="3600" dirty="0">
                  <a:latin typeface="Times New Roman" panose="02020603050405020304" pitchFamily="18" charset="0"/>
                  <a:cs typeface="Times New Roman" panose="02020603050405020304" pitchFamily="18" charset="0"/>
                </a:rPr>
                <a:t>1. Induction is material</a:t>
              </a:r>
            </a:p>
          </p:txBody>
        </p:sp>
        <p:sp>
          <p:nvSpPr>
            <p:cNvPr id="11" name="TextBox 10">
              <a:extLst>
                <a:ext uri="{FF2B5EF4-FFF2-40B4-BE49-F238E27FC236}">
                  <a16:creationId xmlns:a16="http://schemas.microsoft.com/office/drawing/2014/main" id="{76ABE9DE-4308-E325-C7E1-D3B4F7395838}"/>
                </a:ext>
              </a:extLst>
            </p:cNvPr>
            <p:cNvSpPr txBox="1"/>
            <p:nvPr/>
          </p:nvSpPr>
          <p:spPr>
            <a:xfrm>
              <a:off x="5599599" y="1344471"/>
              <a:ext cx="3356516"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An empirically founded account of inductive inference</a:t>
              </a:r>
            </a:p>
          </p:txBody>
        </p:sp>
      </p:grpSp>
      <p:grpSp>
        <p:nvGrpSpPr>
          <p:cNvPr id="22" name="Group 21">
            <a:extLst>
              <a:ext uri="{FF2B5EF4-FFF2-40B4-BE49-F238E27FC236}">
                <a16:creationId xmlns:a16="http://schemas.microsoft.com/office/drawing/2014/main" id="{B161AF02-5C9E-2123-A694-C86647A3B2C6}"/>
              </a:ext>
            </a:extLst>
          </p:cNvPr>
          <p:cNvGrpSpPr/>
          <p:nvPr/>
        </p:nvGrpSpPr>
        <p:grpSpPr>
          <a:xfrm>
            <a:off x="416485" y="2530370"/>
            <a:ext cx="8380726" cy="771199"/>
            <a:chOff x="416485" y="2530370"/>
            <a:chExt cx="8380726" cy="771199"/>
          </a:xfrm>
        </p:grpSpPr>
        <p:sp>
          <p:nvSpPr>
            <p:cNvPr id="19" name="Freeform 18">
              <a:extLst>
                <a:ext uri="{FF2B5EF4-FFF2-40B4-BE49-F238E27FC236}">
                  <a16:creationId xmlns:a16="http://schemas.microsoft.com/office/drawing/2014/main" id="{A6D78881-5867-8A45-777B-697F921C1201}"/>
                </a:ext>
              </a:extLst>
            </p:cNvPr>
            <p:cNvSpPr/>
            <p:nvPr/>
          </p:nvSpPr>
          <p:spPr>
            <a:xfrm>
              <a:off x="416486" y="2587083"/>
              <a:ext cx="8080744" cy="646771"/>
            </a:xfrm>
            <a:custGeom>
              <a:avLst/>
              <a:gdLst>
                <a:gd name="csX0" fmla="*/ 0 w 7805853"/>
                <a:gd name="csY0" fmla="*/ 0 h 646771"/>
                <a:gd name="csX1" fmla="*/ 7672039 w 7805853"/>
                <a:gd name="csY1" fmla="*/ 55756 h 646771"/>
                <a:gd name="csX2" fmla="*/ 7805853 w 7805853"/>
                <a:gd name="csY2" fmla="*/ 646771 h 646771"/>
                <a:gd name="csX3" fmla="*/ 178419 w 7805853"/>
                <a:gd name="csY3" fmla="*/ 624468 h 646771"/>
                <a:gd name="csX4" fmla="*/ 0 w 7805853"/>
                <a:gd name="csY4" fmla="*/ 0 h 646771"/>
              </a:gdLst>
              <a:ahLst/>
              <a:cxnLst>
                <a:cxn ang="0">
                  <a:pos x="csX0" y="csY0"/>
                </a:cxn>
                <a:cxn ang="0">
                  <a:pos x="csX1" y="csY1"/>
                </a:cxn>
                <a:cxn ang="0">
                  <a:pos x="csX2" y="csY2"/>
                </a:cxn>
                <a:cxn ang="0">
                  <a:pos x="csX3" y="csY3"/>
                </a:cxn>
                <a:cxn ang="0">
                  <a:pos x="csX4" y="csY4"/>
                </a:cxn>
              </a:cxnLst>
              <a:rect l="l" t="t" r="r" b="b"/>
              <a:pathLst>
                <a:path w="7805853" h="646771">
                  <a:moveTo>
                    <a:pt x="0" y="0"/>
                  </a:moveTo>
                  <a:lnTo>
                    <a:pt x="7672039" y="55756"/>
                  </a:lnTo>
                  <a:lnTo>
                    <a:pt x="7805853" y="646771"/>
                  </a:lnTo>
                  <a:lnTo>
                    <a:pt x="178419" y="624468"/>
                  </a:lnTo>
                  <a:lnTo>
                    <a:pt x="0"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4702E57-0138-A845-E243-C08C05D63125}"/>
                </a:ext>
              </a:extLst>
            </p:cNvPr>
            <p:cNvSpPr txBox="1"/>
            <p:nvPr/>
          </p:nvSpPr>
          <p:spPr>
            <a:xfrm>
              <a:off x="416485" y="2530370"/>
              <a:ext cx="5183114" cy="646331"/>
            </a:xfrm>
            <a:prstGeom prst="rect">
              <a:avLst/>
            </a:prstGeom>
            <a:noFill/>
          </p:spPr>
          <p:txBody>
            <a:bodyPr wrap="square" rtlCol="0">
              <a:spAutoFit/>
              <a:scene3d>
                <a:camera prst="orthographicFront"/>
                <a:lightRig rig="threePt" dir="t"/>
              </a:scene3d>
              <a:sp3d extrusionH="57150">
                <a:bevelT w="38100" h="38100" prst="angle"/>
              </a:sp3d>
            </a:bodyPr>
            <a:lstStyle/>
            <a:p>
              <a:r>
                <a:rPr lang="en-US" sz="3600" dirty="0">
                  <a:latin typeface="Times New Roman" panose="02020603050405020304" pitchFamily="18" charset="0"/>
                  <a:cs typeface="Times New Roman" panose="02020603050405020304" pitchFamily="18" charset="0"/>
                </a:rPr>
                <a:t>2. Inductive fallibilism</a:t>
              </a:r>
            </a:p>
          </p:txBody>
        </p:sp>
        <p:sp>
          <p:nvSpPr>
            <p:cNvPr id="12" name="TextBox 11">
              <a:extLst>
                <a:ext uri="{FF2B5EF4-FFF2-40B4-BE49-F238E27FC236}">
                  <a16:creationId xmlns:a16="http://schemas.microsoft.com/office/drawing/2014/main" id="{C47F8AE9-72CD-FB3D-3385-C3D89E45C130}"/>
                </a:ext>
              </a:extLst>
            </p:cNvPr>
            <p:cNvSpPr txBox="1"/>
            <p:nvPr/>
          </p:nvSpPr>
          <p:spPr>
            <a:xfrm>
              <a:off x="5028100" y="2593683"/>
              <a:ext cx="3769111"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Certain knowledge is unattainable. Gettier problems disappear.</a:t>
              </a:r>
            </a:p>
          </p:txBody>
        </p:sp>
      </p:grpSp>
      <p:grpSp>
        <p:nvGrpSpPr>
          <p:cNvPr id="23" name="Group 22">
            <a:extLst>
              <a:ext uri="{FF2B5EF4-FFF2-40B4-BE49-F238E27FC236}">
                <a16:creationId xmlns:a16="http://schemas.microsoft.com/office/drawing/2014/main" id="{BAD72EDC-CA5B-8106-D99C-17970D11ECD7}"/>
              </a:ext>
            </a:extLst>
          </p:cNvPr>
          <p:cNvGrpSpPr/>
          <p:nvPr/>
        </p:nvGrpSpPr>
        <p:grpSpPr>
          <a:xfrm>
            <a:off x="702528" y="3812731"/>
            <a:ext cx="8278386" cy="904235"/>
            <a:chOff x="702528" y="3812731"/>
            <a:chExt cx="8278386" cy="904235"/>
          </a:xfrm>
        </p:grpSpPr>
        <p:sp>
          <p:nvSpPr>
            <p:cNvPr id="17" name="Freeform 16">
              <a:extLst>
                <a:ext uri="{FF2B5EF4-FFF2-40B4-BE49-F238E27FC236}">
                  <a16:creationId xmlns:a16="http://schemas.microsoft.com/office/drawing/2014/main" id="{6580C02C-BEB9-53D4-7681-58A5F5D5DFA3}"/>
                </a:ext>
              </a:extLst>
            </p:cNvPr>
            <p:cNvSpPr/>
            <p:nvPr/>
          </p:nvSpPr>
          <p:spPr>
            <a:xfrm>
              <a:off x="702528" y="3891776"/>
              <a:ext cx="8162692" cy="825190"/>
            </a:xfrm>
            <a:custGeom>
              <a:avLst/>
              <a:gdLst>
                <a:gd name="csX0" fmla="*/ 234176 w 7716644"/>
                <a:gd name="csY0" fmla="*/ 0 h 825190"/>
                <a:gd name="csX1" fmla="*/ 7716644 w 7716644"/>
                <a:gd name="csY1" fmla="*/ 111512 h 825190"/>
                <a:gd name="csX2" fmla="*/ 7605132 w 7716644"/>
                <a:gd name="csY2" fmla="*/ 825190 h 825190"/>
                <a:gd name="csX3" fmla="*/ 0 w 7716644"/>
                <a:gd name="csY3" fmla="*/ 635620 h 825190"/>
                <a:gd name="csX4" fmla="*/ 234176 w 7716644"/>
                <a:gd name="csY4" fmla="*/ 0 h 825190"/>
              </a:gdLst>
              <a:ahLst/>
              <a:cxnLst>
                <a:cxn ang="0">
                  <a:pos x="csX0" y="csY0"/>
                </a:cxn>
                <a:cxn ang="0">
                  <a:pos x="csX1" y="csY1"/>
                </a:cxn>
                <a:cxn ang="0">
                  <a:pos x="csX2" y="csY2"/>
                </a:cxn>
                <a:cxn ang="0">
                  <a:pos x="csX3" y="csY3"/>
                </a:cxn>
                <a:cxn ang="0">
                  <a:pos x="csX4" y="csY4"/>
                </a:cxn>
              </a:cxnLst>
              <a:rect l="l" t="t" r="r" b="b"/>
              <a:pathLst>
                <a:path w="7716644" h="825190">
                  <a:moveTo>
                    <a:pt x="234176" y="0"/>
                  </a:moveTo>
                  <a:lnTo>
                    <a:pt x="7716644" y="111512"/>
                  </a:lnTo>
                  <a:lnTo>
                    <a:pt x="7605132" y="825190"/>
                  </a:lnTo>
                  <a:lnTo>
                    <a:pt x="0" y="635620"/>
                  </a:lnTo>
                  <a:lnTo>
                    <a:pt x="234176"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03E1D51-4ABF-2FDF-644C-685FDC55D04E}"/>
                </a:ext>
              </a:extLst>
            </p:cNvPr>
            <p:cNvSpPr txBox="1"/>
            <p:nvPr/>
          </p:nvSpPr>
          <p:spPr>
            <a:xfrm>
              <a:off x="805383" y="3943145"/>
              <a:ext cx="5183114" cy="646331"/>
            </a:xfrm>
            <a:prstGeom prst="rect">
              <a:avLst/>
            </a:prstGeom>
            <a:noFill/>
          </p:spPr>
          <p:txBody>
            <a:bodyPr wrap="square" rtlCol="0">
              <a:spAutoFit/>
              <a:scene3d>
                <a:camera prst="orthographicFront"/>
                <a:lightRig rig="threePt" dir="t"/>
              </a:scene3d>
              <a:sp3d extrusionH="57150">
                <a:bevelT w="38100" h="38100" prst="angle"/>
              </a:sp3d>
            </a:bodyPr>
            <a:lstStyle/>
            <a:p>
              <a:r>
                <a:rPr lang="en-US" sz="3600" dirty="0">
                  <a:latin typeface="Times New Roman" panose="02020603050405020304" pitchFamily="18" charset="0"/>
                  <a:cs typeface="Times New Roman" panose="02020603050405020304" pitchFamily="18" charset="0"/>
                </a:rPr>
                <a:t>3. Small-r realism</a:t>
              </a:r>
            </a:p>
          </p:txBody>
        </p:sp>
        <p:sp>
          <p:nvSpPr>
            <p:cNvPr id="14" name="TextBox 13">
              <a:extLst>
                <a:ext uri="{FF2B5EF4-FFF2-40B4-BE49-F238E27FC236}">
                  <a16:creationId xmlns:a16="http://schemas.microsoft.com/office/drawing/2014/main" id="{2233B211-0689-54E6-A349-E659C5965505}"/>
                </a:ext>
              </a:extLst>
            </p:cNvPr>
            <p:cNvSpPr txBox="1"/>
            <p:nvPr/>
          </p:nvSpPr>
          <p:spPr>
            <a:xfrm>
              <a:off x="4783874" y="3812731"/>
              <a:ext cx="4197040"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Small-e empiricism preserves the best of stricter realism and antirealism.</a:t>
              </a:r>
            </a:p>
          </p:txBody>
        </p:sp>
      </p:grpSp>
      <p:grpSp>
        <p:nvGrpSpPr>
          <p:cNvPr id="24" name="Group 23">
            <a:extLst>
              <a:ext uri="{FF2B5EF4-FFF2-40B4-BE49-F238E27FC236}">
                <a16:creationId xmlns:a16="http://schemas.microsoft.com/office/drawing/2014/main" id="{AB139B81-9565-F5AE-1987-C3A1049CA412}"/>
              </a:ext>
            </a:extLst>
          </p:cNvPr>
          <p:cNvGrpSpPr/>
          <p:nvPr/>
        </p:nvGrpSpPr>
        <p:grpSpPr>
          <a:xfrm>
            <a:off x="371881" y="5114983"/>
            <a:ext cx="8219032" cy="729415"/>
            <a:chOff x="371881" y="5114983"/>
            <a:chExt cx="8219032" cy="729415"/>
          </a:xfrm>
        </p:grpSpPr>
        <p:sp>
          <p:nvSpPr>
            <p:cNvPr id="20" name="Freeform 19">
              <a:extLst>
                <a:ext uri="{FF2B5EF4-FFF2-40B4-BE49-F238E27FC236}">
                  <a16:creationId xmlns:a16="http://schemas.microsoft.com/office/drawing/2014/main" id="{BDF79331-90BB-37EF-D403-6F08F3C263CE}"/>
                </a:ext>
              </a:extLst>
            </p:cNvPr>
            <p:cNvSpPr/>
            <p:nvPr/>
          </p:nvSpPr>
          <p:spPr>
            <a:xfrm>
              <a:off x="371881" y="5196468"/>
              <a:ext cx="8080744" cy="646771"/>
            </a:xfrm>
            <a:custGeom>
              <a:avLst/>
              <a:gdLst>
                <a:gd name="csX0" fmla="*/ 0 w 7805853"/>
                <a:gd name="csY0" fmla="*/ 0 h 646771"/>
                <a:gd name="csX1" fmla="*/ 7672039 w 7805853"/>
                <a:gd name="csY1" fmla="*/ 55756 h 646771"/>
                <a:gd name="csX2" fmla="*/ 7805853 w 7805853"/>
                <a:gd name="csY2" fmla="*/ 646771 h 646771"/>
                <a:gd name="csX3" fmla="*/ 178419 w 7805853"/>
                <a:gd name="csY3" fmla="*/ 624468 h 646771"/>
                <a:gd name="csX4" fmla="*/ 0 w 7805853"/>
                <a:gd name="csY4" fmla="*/ 0 h 646771"/>
              </a:gdLst>
              <a:ahLst/>
              <a:cxnLst>
                <a:cxn ang="0">
                  <a:pos x="csX0" y="csY0"/>
                </a:cxn>
                <a:cxn ang="0">
                  <a:pos x="csX1" y="csY1"/>
                </a:cxn>
                <a:cxn ang="0">
                  <a:pos x="csX2" y="csY2"/>
                </a:cxn>
                <a:cxn ang="0">
                  <a:pos x="csX3" y="csY3"/>
                </a:cxn>
                <a:cxn ang="0">
                  <a:pos x="csX4" y="csY4"/>
                </a:cxn>
              </a:cxnLst>
              <a:rect l="l" t="t" r="r" b="b"/>
              <a:pathLst>
                <a:path w="7805853" h="646771">
                  <a:moveTo>
                    <a:pt x="0" y="0"/>
                  </a:moveTo>
                  <a:lnTo>
                    <a:pt x="7672039" y="55756"/>
                  </a:lnTo>
                  <a:lnTo>
                    <a:pt x="7805853" y="646771"/>
                  </a:lnTo>
                  <a:lnTo>
                    <a:pt x="178419" y="624468"/>
                  </a:lnTo>
                  <a:lnTo>
                    <a:pt x="0" y="0"/>
                  </a:lnTo>
                  <a:close/>
                </a:path>
              </a:pathLst>
            </a:cu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8D0570C-87F3-253C-1576-D85013B26286}"/>
                </a:ext>
              </a:extLst>
            </p:cNvPr>
            <p:cNvSpPr txBox="1"/>
            <p:nvPr/>
          </p:nvSpPr>
          <p:spPr>
            <a:xfrm>
              <a:off x="416485" y="5114983"/>
              <a:ext cx="5183114" cy="646331"/>
            </a:xfrm>
            <a:prstGeom prst="rect">
              <a:avLst/>
            </a:prstGeom>
            <a:noFill/>
          </p:spPr>
          <p:txBody>
            <a:bodyPr wrap="square" rtlCol="0">
              <a:spAutoFit/>
              <a:scene3d>
                <a:camera prst="orthographicFront"/>
                <a:lightRig rig="threePt" dir="t"/>
              </a:scene3d>
              <a:sp3d extrusionH="57150">
                <a:bevelT w="38100" h="38100" prst="angle"/>
              </a:sp3d>
            </a:bodyPr>
            <a:lstStyle/>
            <a:p>
              <a:r>
                <a:rPr lang="en-US" sz="3600" dirty="0">
                  <a:latin typeface="Times New Roman" panose="02020603050405020304" pitchFamily="18" charset="0"/>
                  <a:cs typeface="Times New Roman" panose="02020603050405020304" pitchFamily="18" charset="0"/>
                </a:rPr>
                <a:t>4. Against metaphysics</a:t>
              </a:r>
            </a:p>
          </p:txBody>
        </p:sp>
        <p:sp>
          <p:nvSpPr>
            <p:cNvPr id="15" name="TextBox 14">
              <a:extLst>
                <a:ext uri="{FF2B5EF4-FFF2-40B4-BE49-F238E27FC236}">
                  <a16:creationId xmlns:a16="http://schemas.microsoft.com/office/drawing/2014/main" id="{D3994B5F-BAD5-99A0-00C8-2989E50CD2D5}"/>
                </a:ext>
              </a:extLst>
            </p:cNvPr>
            <p:cNvSpPr txBox="1"/>
            <p:nvPr/>
          </p:nvSpPr>
          <p:spPr>
            <a:xfrm>
              <a:off x="5234397" y="5136512"/>
              <a:ext cx="3356516"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Non-empirical metaphysics fails to secure contingent facts. </a:t>
              </a:r>
            </a:p>
          </p:txBody>
        </p:sp>
      </p:grpSp>
    </p:spTree>
    <p:extLst>
      <p:ext uri="{BB962C8B-B14F-4D97-AF65-F5344CB8AC3E}">
        <p14:creationId xmlns:p14="http://schemas.microsoft.com/office/powerpoint/2010/main" val="154355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8B362-F6AE-5272-B698-B8C0455CF639}"/>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81B7E57B-536A-6492-886F-5E21DE44F468}"/>
              </a:ext>
            </a:extLst>
          </p:cNvPr>
          <p:cNvSpPr/>
          <p:nvPr/>
        </p:nvSpPr>
        <p:spPr>
          <a:xfrm>
            <a:off x="1081016" y="332411"/>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784A3B-B593-0899-DD1A-442DB1DA8E0A}"/>
              </a:ext>
            </a:extLst>
          </p:cNvPr>
          <p:cNvSpPr>
            <a:spLocks noGrp="1"/>
          </p:cNvSpPr>
          <p:nvPr>
            <p:ph type="title"/>
          </p:nvPr>
        </p:nvSpPr>
        <p:spPr>
          <a:xfrm>
            <a:off x="3576698" y="1725018"/>
            <a:ext cx="4715589" cy="1118028"/>
          </a:xfrm>
        </p:spPr>
        <p:txBody>
          <a:bodyPr>
            <a:noAutofit/>
          </a:bodyPr>
          <a:lstStyle/>
          <a:p>
            <a:r>
              <a:rPr lang="en-US" sz="9600" dirty="0"/>
              <a:t>Read</a:t>
            </a:r>
            <a:endParaRPr lang="en-US" sz="8000" dirty="0"/>
          </a:p>
        </p:txBody>
      </p:sp>
      <p:sp>
        <p:nvSpPr>
          <p:cNvPr id="5" name="Slide Number Placeholder 4">
            <a:extLst>
              <a:ext uri="{FF2B5EF4-FFF2-40B4-BE49-F238E27FC236}">
                <a16:creationId xmlns:a16="http://schemas.microsoft.com/office/drawing/2014/main" id="{C5D730C0-5EAA-0320-5A5D-425498F736FE}"/>
              </a:ext>
            </a:extLst>
          </p:cNvPr>
          <p:cNvSpPr>
            <a:spLocks noGrp="1"/>
          </p:cNvSpPr>
          <p:nvPr>
            <p:ph type="sldNum" sz="quarter" idx="12"/>
          </p:nvPr>
        </p:nvSpPr>
        <p:spPr/>
        <p:txBody>
          <a:bodyPr/>
          <a:lstStyle/>
          <a:p>
            <a:fld id="{D1F9907E-6957-FD44-8CEE-A073B4D9F8DA}" type="slidenum">
              <a:rPr lang="en-US" smtClean="0"/>
              <a:t>37</a:t>
            </a:fld>
            <a:endParaRPr lang="en-US"/>
          </a:p>
        </p:txBody>
      </p:sp>
      <p:pic>
        <p:nvPicPr>
          <p:cNvPr id="10" name="Picture 9" descr="A pair of glasses on a black background&#10;&#10;AI-generated content may be incorrect.">
            <a:extLst>
              <a:ext uri="{FF2B5EF4-FFF2-40B4-BE49-F238E27FC236}">
                <a16:creationId xmlns:a16="http://schemas.microsoft.com/office/drawing/2014/main" id="{6CEFF4AE-45D2-F032-9176-92C729B77DE8}"/>
              </a:ext>
            </a:extLst>
          </p:cNvPr>
          <p:cNvPicPr>
            <a:picLocks noChangeAspect="1"/>
          </p:cNvPicPr>
          <p:nvPr/>
        </p:nvPicPr>
        <p:blipFill>
          <a:blip r:embed="rId2"/>
          <a:stretch>
            <a:fillRect/>
          </a:stretch>
        </p:blipFill>
        <p:spPr>
          <a:xfrm>
            <a:off x="3133913" y="2613644"/>
            <a:ext cx="3105477" cy="2189362"/>
          </a:xfrm>
          <a:prstGeom prst="rect">
            <a:avLst/>
          </a:prstGeom>
        </p:spPr>
      </p:pic>
    </p:spTree>
    <p:extLst>
      <p:ext uri="{BB962C8B-B14F-4D97-AF65-F5344CB8AC3E}">
        <p14:creationId xmlns:p14="http://schemas.microsoft.com/office/powerpoint/2010/main" val="1748378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31AB0-3D76-E05D-00FD-99B7111F0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99397-C127-0181-E3E3-C32FD72E9E64}"/>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68B0F15A-46FA-206D-2432-A1B349D47241}"/>
              </a:ext>
            </a:extLst>
          </p:cNvPr>
          <p:cNvSpPr>
            <a:spLocks noGrp="1"/>
          </p:cNvSpPr>
          <p:nvPr>
            <p:ph type="sldNum" sz="quarter" idx="12"/>
          </p:nvPr>
        </p:nvSpPr>
        <p:spPr/>
        <p:txBody>
          <a:bodyPr/>
          <a:lstStyle/>
          <a:p>
            <a:fld id="{D1F9907E-6957-FD44-8CEE-A073B4D9F8DA}" type="slidenum">
              <a:rPr lang="en-US" smtClean="0"/>
              <a:t>38</a:t>
            </a:fld>
            <a:endParaRPr lang="en-US"/>
          </a:p>
        </p:txBody>
      </p:sp>
      <p:pic>
        <p:nvPicPr>
          <p:cNvPr id="6" name="Picture 5">
            <a:extLst>
              <a:ext uri="{FF2B5EF4-FFF2-40B4-BE49-F238E27FC236}">
                <a16:creationId xmlns:a16="http://schemas.microsoft.com/office/drawing/2014/main" id="{1C638CBF-E2A9-36DA-DD12-BA462C710C1B}"/>
              </a:ext>
            </a:extLst>
          </p:cNvPr>
          <p:cNvPicPr>
            <a:picLocks noChangeAspect="1"/>
          </p:cNvPicPr>
          <p:nvPr/>
        </p:nvPicPr>
        <p:blipFill>
          <a:blip r:embed="rId2"/>
          <a:stretch>
            <a:fillRect/>
          </a:stretch>
        </p:blipFill>
        <p:spPr>
          <a:xfrm>
            <a:off x="2233043" y="402115"/>
            <a:ext cx="4677913" cy="6053769"/>
          </a:xfrm>
          <a:prstGeom prst="rect">
            <a:avLst/>
          </a:prstGeom>
          <a:solidFill>
            <a:schemeClr val="bg1"/>
          </a:solidFill>
          <a:ln>
            <a:solidFill>
              <a:schemeClr val="accent1">
                <a:shade val="15000"/>
              </a:schemeClr>
            </a:solidFill>
          </a:ln>
          <a:effectLst>
            <a:outerShdw blurRad="50800" dist="38100" dir="2700000" algn="tl" rotWithShape="0">
              <a:prstClr val="black">
                <a:alpha val="40000"/>
              </a:prstClr>
            </a:outerShdw>
          </a:effectLst>
        </p:spPr>
      </p:pic>
      <p:sp>
        <p:nvSpPr>
          <p:cNvPr id="7" name="Freeform 6">
            <a:extLst>
              <a:ext uri="{FF2B5EF4-FFF2-40B4-BE49-F238E27FC236}">
                <a16:creationId xmlns:a16="http://schemas.microsoft.com/office/drawing/2014/main" id="{26216707-7D25-5DEC-12E3-339B7D210F16}"/>
              </a:ext>
            </a:extLst>
          </p:cNvPr>
          <p:cNvSpPr/>
          <p:nvPr/>
        </p:nvSpPr>
        <p:spPr>
          <a:xfrm>
            <a:off x="2329314" y="481264"/>
            <a:ext cx="4629752" cy="6035040"/>
          </a:xfrm>
          <a:custGeom>
            <a:avLst/>
            <a:gdLst>
              <a:gd name="csX0" fmla="*/ 0 w 4629752"/>
              <a:gd name="csY0" fmla="*/ 6035040 h 6035040"/>
              <a:gd name="csX1" fmla="*/ 4629752 w 4629752"/>
              <a:gd name="csY1" fmla="*/ 6035040 h 6035040"/>
              <a:gd name="csX2" fmla="*/ 4629752 w 4629752"/>
              <a:gd name="csY2" fmla="*/ 0 h 6035040"/>
              <a:gd name="csX3" fmla="*/ 4629752 w 4629752"/>
              <a:gd name="csY3" fmla="*/ 0 h 6035040"/>
            </a:gdLst>
            <a:ahLst/>
            <a:cxnLst>
              <a:cxn ang="0">
                <a:pos x="csX0" y="csY0"/>
              </a:cxn>
              <a:cxn ang="0">
                <a:pos x="csX1" y="csY1"/>
              </a:cxn>
              <a:cxn ang="0">
                <a:pos x="csX2" y="csY2"/>
              </a:cxn>
              <a:cxn ang="0">
                <a:pos x="csX3" y="csY3"/>
              </a:cxn>
            </a:cxnLst>
            <a:rect l="l" t="t" r="r" b="b"/>
            <a:pathLst>
              <a:path w="4629752" h="6035040">
                <a:moveTo>
                  <a:pt x="0" y="6035040"/>
                </a:moveTo>
                <a:lnTo>
                  <a:pt x="4629752" y="6035040"/>
                </a:lnTo>
                <a:lnTo>
                  <a:pt x="4629752" y="0"/>
                </a:lnTo>
                <a:lnTo>
                  <a:pt x="4629752" y="0"/>
                </a:ln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9D5FF455-1ABC-DDC6-C576-8AE04BCB04BC}"/>
              </a:ext>
            </a:extLst>
          </p:cNvPr>
          <p:cNvSpPr/>
          <p:nvPr/>
        </p:nvSpPr>
        <p:spPr>
          <a:xfrm>
            <a:off x="2367815" y="519765"/>
            <a:ext cx="4629752" cy="6035040"/>
          </a:xfrm>
          <a:custGeom>
            <a:avLst/>
            <a:gdLst>
              <a:gd name="csX0" fmla="*/ 0 w 4629752"/>
              <a:gd name="csY0" fmla="*/ 6035040 h 6035040"/>
              <a:gd name="csX1" fmla="*/ 4629752 w 4629752"/>
              <a:gd name="csY1" fmla="*/ 6035040 h 6035040"/>
              <a:gd name="csX2" fmla="*/ 4629752 w 4629752"/>
              <a:gd name="csY2" fmla="*/ 0 h 6035040"/>
              <a:gd name="csX3" fmla="*/ 4629752 w 4629752"/>
              <a:gd name="csY3" fmla="*/ 0 h 6035040"/>
            </a:gdLst>
            <a:ahLst/>
            <a:cxnLst>
              <a:cxn ang="0">
                <a:pos x="csX0" y="csY0"/>
              </a:cxn>
              <a:cxn ang="0">
                <a:pos x="csX1" y="csY1"/>
              </a:cxn>
              <a:cxn ang="0">
                <a:pos x="csX2" y="csY2"/>
              </a:cxn>
              <a:cxn ang="0">
                <a:pos x="csX3" y="csY3"/>
              </a:cxn>
            </a:cxnLst>
            <a:rect l="l" t="t" r="r" b="b"/>
            <a:pathLst>
              <a:path w="4629752" h="6035040">
                <a:moveTo>
                  <a:pt x="0" y="6035040"/>
                </a:moveTo>
                <a:lnTo>
                  <a:pt x="4629752" y="6035040"/>
                </a:lnTo>
                <a:lnTo>
                  <a:pt x="4629752" y="0"/>
                </a:lnTo>
                <a:lnTo>
                  <a:pt x="4629752" y="0"/>
                </a:ln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435C21C2-0ED8-9D8D-BD2B-9CAB786905E7}"/>
              </a:ext>
            </a:extLst>
          </p:cNvPr>
          <p:cNvSpPr/>
          <p:nvPr/>
        </p:nvSpPr>
        <p:spPr>
          <a:xfrm>
            <a:off x="2415941" y="558266"/>
            <a:ext cx="4629752" cy="6035040"/>
          </a:xfrm>
          <a:custGeom>
            <a:avLst/>
            <a:gdLst>
              <a:gd name="csX0" fmla="*/ 0 w 4629752"/>
              <a:gd name="csY0" fmla="*/ 6035040 h 6035040"/>
              <a:gd name="csX1" fmla="*/ 4629752 w 4629752"/>
              <a:gd name="csY1" fmla="*/ 6035040 h 6035040"/>
              <a:gd name="csX2" fmla="*/ 4629752 w 4629752"/>
              <a:gd name="csY2" fmla="*/ 0 h 6035040"/>
              <a:gd name="csX3" fmla="*/ 4629752 w 4629752"/>
              <a:gd name="csY3" fmla="*/ 0 h 6035040"/>
            </a:gdLst>
            <a:ahLst/>
            <a:cxnLst>
              <a:cxn ang="0">
                <a:pos x="csX0" y="csY0"/>
              </a:cxn>
              <a:cxn ang="0">
                <a:pos x="csX1" y="csY1"/>
              </a:cxn>
              <a:cxn ang="0">
                <a:pos x="csX2" y="csY2"/>
              </a:cxn>
              <a:cxn ang="0">
                <a:pos x="csX3" y="csY3"/>
              </a:cxn>
            </a:cxnLst>
            <a:rect l="l" t="t" r="r" b="b"/>
            <a:pathLst>
              <a:path w="4629752" h="6035040">
                <a:moveTo>
                  <a:pt x="0" y="6035040"/>
                </a:moveTo>
                <a:lnTo>
                  <a:pt x="4629752" y="6035040"/>
                </a:lnTo>
                <a:lnTo>
                  <a:pt x="4629752" y="0"/>
                </a:lnTo>
                <a:lnTo>
                  <a:pt x="4629752" y="0"/>
                </a:ln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337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E9169-24C4-CE61-E2AB-3AC090FC1787}"/>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9E07DBDB-FC0B-6153-9896-0284B9590637}"/>
              </a:ext>
            </a:extLst>
          </p:cNvPr>
          <p:cNvSpPr>
            <a:spLocks noGrp="1"/>
          </p:cNvSpPr>
          <p:nvPr>
            <p:ph type="sldNum" sz="quarter" idx="12"/>
          </p:nvPr>
        </p:nvSpPr>
        <p:spPr/>
        <p:txBody>
          <a:bodyPr/>
          <a:lstStyle/>
          <a:p>
            <a:fld id="{D1F9907E-6957-FD44-8CEE-A073B4D9F8DA}" type="slidenum">
              <a:rPr lang="en-US" smtClean="0"/>
              <a:t>39</a:t>
            </a:fld>
            <a:endParaRPr lang="en-US"/>
          </a:p>
        </p:txBody>
      </p:sp>
      <p:pic>
        <p:nvPicPr>
          <p:cNvPr id="6" name="Picture 5" descr="A screenshot of a computer&#10;&#10;AI-generated content may be incorrect.">
            <a:extLst>
              <a:ext uri="{FF2B5EF4-FFF2-40B4-BE49-F238E27FC236}">
                <a16:creationId xmlns:a16="http://schemas.microsoft.com/office/drawing/2014/main" id="{4E77DB2F-CF0B-0EE1-C055-D42A6BA20637}"/>
              </a:ext>
            </a:extLst>
          </p:cNvPr>
          <p:cNvPicPr>
            <a:picLocks noChangeAspect="1"/>
          </p:cNvPicPr>
          <p:nvPr/>
        </p:nvPicPr>
        <p:blipFill>
          <a:blip r:embed="rId2"/>
          <a:stretch>
            <a:fillRect/>
          </a:stretch>
        </p:blipFill>
        <p:spPr>
          <a:xfrm>
            <a:off x="837894" y="258747"/>
            <a:ext cx="4483532" cy="6097604"/>
          </a:xfrm>
          <a:prstGeom prst="rect">
            <a:avLst/>
          </a:prstGeom>
        </p:spPr>
      </p:pic>
      <p:grpSp>
        <p:nvGrpSpPr>
          <p:cNvPr id="9" name="Group 8">
            <a:extLst>
              <a:ext uri="{FF2B5EF4-FFF2-40B4-BE49-F238E27FC236}">
                <a16:creationId xmlns:a16="http://schemas.microsoft.com/office/drawing/2014/main" id="{B985BDBC-6EF0-CEC9-B0EA-ADB42E7A3EEE}"/>
              </a:ext>
            </a:extLst>
          </p:cNvPr>
          <p:cNvGrpSpPr/>
          <p:nvPr/>
        </p:nvGrpSpPr>
        <p:grpSpPr>
          <a:xfrm>
            <a:off x="1222408" y="4437246"/>
            <a:ext cx="7286325" cy="1607419"/>
            <a:chOff x="1222408" y="4437246"/>
            <a:chExt cx="7286325" cy="1607419"/>
          </a:xfrm>
        </p:grpSpPr>
        <p:sp>
          <p:nvSpPr>
            <p:cNvPr id="7" name="Freeform 6">
              <a:extLst>
                <a:ext uri="{FF2B5EF4-FFF2-40B4-BE49-F238E27FC236}">
                  <a16:creationId xmlns:a16="http://schemas.microsoft.com/office/drawing/2014/main" id="{A9078183-A9B1-927F-8822-AFBF4CAC63D1}"/>
                </a:ext>
              </a:extLst>
            </p:cNvPr>
            <p:cNvSpPr/>
            <p:nvPr/>
          </p:nvSpPr>
          <p:spPr>
            <a:xfrm>
              <a:off x="1222408" y="4437246"/>
              <a:ext cx="7286325" cy="1607419"/>
            </a:xfrm>
            <a:custGeom>
              <a:avLst/>
              <a:gdLst>
                <a:gd name="csX0" fmla="*/ 67377 w 7286325"/>
                <a:gd name="csY0" fmla="*/ 163630 h 1607419"/>
                <a:gd name="csX1" fmla="*/ 7286325 w 7286325"/>
                <a:gd name="csY1" fmla="*/ 0 h 1607419"/>
                <a:gd name="csX2" fmla="*/ 7132320 w 7286325"/>
                <a:gd name="csY2" fmla="*/ 1607419 h 1607419"/>
                <a:gd name="csX3" fmla="*/ 6978316 w 7286325"/>
                <a:gd name="csY3" fmla="*/ 1540042 h 1607419"/>
                <a:gd name="csX4" fmla="*/ 6862813 w 7286325"/>
                <a:gd name="csY4" fmla="*/ 1511167 h 1607419"/>
                <a:gd name="csX5" fmla="*/ 0 w 7286325"/>
                <a:gd name="csY5" fmla="*/ 808522 h 1607419"/>
                <a:gd name="csX6" fmla="*/ 67377 w 7286325"/>
                <a:gd name="csY6" fmla="*/ 163630 h 160741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286325" h="1607419">
                  <a:moveTo>
                    <a:pt x="67377" y="163630"/>
                  </a:moveTo>
                  <a:lnTo>
                    <a:pt x="7286325" y="0"/>
                  </a:lnTo>
                  <a:lnTo>
                    <a:pt x="7132320" y="1607419"/>
                  </a:lnTo>
                  <a:cubicBezTo>
                    <a:pt x="7036094" y="1553960"/>
                    <a:pt x="7069804" y="1564118"/>
                    <a:pt x="6978316" y="1540042"/>
                  </a:cubicBezTo>
                  <a:cubicBezTo>
                    <a:pt x="6939937" y="1529942"/>
                    <a:pt x="6862813" y="1511167"/>
                    <a:pt x="6862813" y="1511167"/>
                  </a:cubicBezTo>
                  <a:lnTo>
                    <a:pt x="0" y="808522"/>
                  </a:lnTo>
                  <a:lnTo>
                    <a:pt x="67377" y="16363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E54F3716-4D9F-82E7-3A31-327508D8B3CE}"/>
                </a:ext>
              </a:extLst>
            </p:cNvPr>
            <p:cNvSpPr/>
            <p:nvPr/>
          </p:nvSpPr>
          <p:spPr>
            <a:xfrm rot="5720393">
              <a:off x="6371925" y="4600877"/>
              <a:ext cx="693019" cy="1049154"/>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719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286F13B-7C09-FFC4-5DF6-94FEA745BD10}"/>
              </a:ext>
            </a:extLst>
          </p:cNvPr>
          <p:cNvSpPr/>
          <p:nvPr/>
        </p:nvSpPr>
        <p:spPr>
          <a:xfrm>
            <a:off x="3481330" y="171891"/>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F0A1-5BA6-EE22-B97A-9032D131EA06}"/>
              </a:ext>
            </a:extLst>
          </p:cNvPr>
          <p:cNvSpPr>
            <a:spLocks noGrp="1"/>
          </p:cNvSpPr>
          <p:nvPr>
            <p:ph type="title"/>
          </p:nvPr>
        </p:nvSpPr>
        <p:spPr>
          <a:xfrm>
            <a:off x="633047" y="717509"/>
            <a:ext cx="6330462" cy="4358583"/>
          </a:xfrm>
        </p:spPr>
        <p:txBody>
          <a:bodyPr>
            <a:noAutofit/>
          </a:bodyPr>
          <a:lstStyle/>
          <a:p>
            <a:pPr algn="r"/>
            <a:r>
              <a:rPr lang="en-US" sz="6000" dirty="0"/>
              <a:t>Summary of </a:t>
            </a:r>
            <a:r>
              <a:rPr lang="en-US" sz="8800" dirty="0"/>
              <a:t>small-e empiricism</a:t>
            </a:r>
            <a:endParaRPr lang="en-US" sz="7200" dirty="0"/>
          </a:p>
        </p:txBody>
      </p:sp>
      <p:sp>
        <p:nvSpPr>
          <p:cNvPr id="6" name="TextBox 5">
            <a:extLst>
              <a:ext uri="{FF2B5EF4-FFF2-40B4-BE49-F238E27FC236}">
                <a16:creationId xmlns:a16="http://schemas.microsoft.com/office/drawing/2014/main" id="{38DD249C-597F-BD83-87F7-5DA03AFC2E74}"/>
              </a:ext>
            </a:extLst>
          </p:cNvPr>
          <p:cNvSpPr txBox="1"/>
          <p:nvPr/>
        </p:nvSpPr>
        <p:spPr>
          <a:xfrm>
            <a:off x="1622626" y="171891"/>
            <a:ext cx="1322798" cy="3170099"/>
          </a:xfrm>
          <a:prstGeom prst="rect">
            <a:avLst/>
          </a:prstGeom>
          <a:noFill/>
        </p:spPr>
        <p:txBody>
          <a:bodyPr wrap="none" rtlCol="0">
            <a:spAutoFit/>
          </a:bodyPr>
          <a:lstStyle/>
          <a:p>
            <a:r>
              <a:rPr lang="en-US" sz="20000" b="1" dirty="0">
                <a:solidFill>
                  <a:schemeClr val="bg1">
                    <a:lumMod val="50000"/>
                  </a:schemeClr>
                </a:solidFill>
                <a:latin typeface="Times New Roman" panose="02020603050405020304" pitchFamily="18" charset="0"/>
                <a:cs typeface="Times New Roman" panose="02020603050405020304" pitchFamily="18" charset="0"/>
              </a:rPr>
              <a:t>e</a:t>
            </a:r>
            <a:endParaRPr lang="en-US" sz="20000" b="1"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D717F50-377A-398F-32EE-525388F4C3C0}"/>
              </a:ext>
            </a:extLst>
          </p:cNvPr>
          <p:cNvSpPr>
            <a:spLocks noGrp="1"/>
          </p:cNvSpPr>
          <p:nvPr>
            <p:ph type="sldNum" sz="quarter" idx="12"/>
          </p:nvPr>
        </p:nvSpPr>
        <p:spPr/>
        <p:txBody>
          <a:bodyPr/>
          <a:lstStyle/>
          <a:p>
            <a:fld id="{D1F9907E-6957-FD44-8CEE-A073B4D9F8DA}" type="slidenum">
              <a:rPr lang="en-US" smtClean="0"/>
              <a:t>4</a:t>
            </a:fld>
            <a:endParaRPr lang="en-US"/>
          </a:p>
        </p:txBody>
      </p:sp>
    </p:spTree>
    <p:extLst>
      <p:ext uri="{BB962C8B-B14F-4D97-AF65-F5344CB8AC3E}">
        <p14:creationId xmlns:p14="http://schemas.microsoft.com/office/powerpoint/2010/main" val="3655571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9F1E-074B-6F38-C5C4-6933777E9E10}"/>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C473B4EF-A3E9-EAE9-F56B-6BA5059B1A2D}"/>
              </a:ext>
            </a:extLst>
          </p:cNvPr>
          <p:cNvSpPr>
            <a:spLocks noGrp="1"/>
          </p:cNvSpPr>
          <p:nvPr>
            <p:ph type="sldNum" sz="quarter" idx="12"/>
          </p:nvPr>
        </p:nvSpPr>
        <p:spPr/>
        <p:txBody>
          <a:bodyPr/>
          <a:lstStyle/>
          <a:p>
            <a:fld id="{D1F9907E-6957-FD44-8CEE-A073B4D9F8DA}" type="slidenum">
              <a:rPr lang="en-US" smtClean="0"/>
              <a:t>40</a:t>
            </a:fld>
            <a:endParaRPr lang="en-US"/>
          </a:p>
        </p:txBody>
      </p:sp>
      <p:pic>
        <p:nvPicPr>
          <p:cNvPr id="6" name="Picture 5">
            <a:extLst>
              <a:ext uri="{FF2B5EF4-FFF2-40B4-BE49-F238E27FC236}">
                <a16:creationId xmlns:a16="http://schemas.microsoft.com/office/drawing/2014/main" id="{526E947F-DD6A-43A5-F134-4DE45A932E38}"/>
              </a:ext>
            </a:extLst>
          </p:cNvPr>
          <p:cNvPicPr>
            <a:picLocks noChangeAspect="1"/>
          </p:cNvPicPr>
          <p:nvPr/>
        </p:nvPicPr>
        <p:blipFill>
          <a:blip r:embed="rId2"/>
          <a:stretch>
            <a:fillRect/>
          </a:stretch>
        </p:blipFill>
        <p:spPr>
          <a:xfrm>
            <a:off x="729718" y="244941"/>
            <a:ext cx="3700256" cy="4788567"/>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6D77A70-896A-43E5-DC67-1F83F8E14B48}"/>
              </a:ext>
            </a:extLst>
          </p:cNvPr>
          <p:cNvPicPr>
            <a:picLocks noChangeAspect="1"/>
          </p:cNvPicPr>
          <p:nvPr/>
        </p:nvPicPr>
        <p:blipFill>
          <a:blip r:embed="rId3"/>
          <a:stretch>
            <a:fillRect/>
          </a:stretch>
        </p:blipFill>
        <p:spPr>
          <a:xfrm>
            <a:off x="1482949" y="504415"/>
            <a:ext cx="3700256" cy="4788567"/>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95DCCDED-1FA4-2CF7-62F9-817BD03914A7}"/>
              </a:ext>
            </a:extLst>
          </p:cNvPr>
          <p:cNvPicPr>
            <a:picLocks noChangeAspect="1"/>
          </p:cNvPicPr>
          <p:nvPr/>
        </p:nvPicPr>
        <p:blipFill>
          <a:blip r:embed="rId4"/>
          <a:stretch>
            <a:fillRect/>
          </a:stretch>
        </p:blipFill>
        <p:spPr>
          <a:xfrm>
            <a:off x="2324503" y="821190"/>
            <a:ext cx="3700256" cy="4788567"/>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4D6AC42-1209-BC5C-8D17-92253F6345EF}"/>
              </a:ext>
            </a:extLst>
          </p:cNvPr>
          <p:cNvPicPr>
            <a:picLocks noChangeAspect="1"/>
          </p:cNvPicPr>
          <p:nvPr/>
        </p:nvPicPr>
        <p:blipFill>
          <a:blip r:embed="rId5"/>
          <a:stretch>
            <a:fillRect/>
          </a:stretch>
        </p:blipFill>
        <p:spPr>
          <a:xfrm>
            <a:off x="3256131" y="1194487"/>
            <a:ext cx="3700256" cy="4788567"/>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0FFA430D-2B9B-8C70-4B9E-8866C5E5353D}"/>
              </a:ext>
            </a:extLst>
          </p:cNvPr>
          <p:cNvPicPr>
            <a:picLocks noChangeAspect="1"/>
          </p:cNvPicPr>
          <p:nvPr/>
        </p:nvPicPr>
        <p:blipFill>
          <a:blip r:embed="rId6"/>
          <a:stretch>
            <a:fillRect/>
          </a:stretch>
        </p:blipFill>
        <p:spPr>
          <a:xfrm>
            <a:off x="4572000" y="1567784"/>
            <a:ext cx="3700256" cy="4788567"/>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3988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F029A-8FF1-58CB-56E4-A0C03FC4D817}"/>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3DE817CD-F806-9C87-3928-BA7A190B6147}"/>
              </a:ext>
            </a:extLst>
          </p:cNvPr>
          <p:cNvSpPr>
            <a:spLocks noGrp="1"/>
          </p:cNvSpPr>
          <p:nvPr>
            <p:ph type="sldNum" sz="quarter" idx="12"/>
          </p:nvPr>
        </p:nvSpPr>
        <p:spPr/>
        <p:txBody>
          <a:bodyPr/>
          <a:lstStyle/>
          <a:p>
            <a:fld id="{D1F9907E-6957-FD44-8CEE-A073B4D9F8DA}" type="slidenum">
              <a:rPr lang="en-US" smtClean="0"/>
              <a:t>41</a:t>
            </a:fld>
            <a:endParaRPr lang="en-US"/>
          </a:p>
        </p:txBody>
      </p:sp>
      <p:grpSp>
        <p:nvGrpSpPr>
          <p:cNvPr id="8" name="Group 7">
            <a:extLst>
              <a:ext uri="{FF2B5EF4-FFF2-40B4-BE49-F238E27FC236}">
                <a16:creationId xmlns:a16="http://schemas.microsoft.com/office/drawing/2014/main" id="{5194C369-4329-3A42-F7B9-0C2AF5470464}"/>
              </a:ext>
            </a:extLst>
          </p:cNvPr>
          <p:cNvGrpSpPr/>
          <p:nvPr/>
        </p:nvGrpSpPr>
        <p:grpSpPr>
          <a:xfrm>
            <a:off x="54893" y="780933"/>
            <a:ext cx="9034214" cy="5296134"/>
            <a:chOff x="54893" y="780933"/>
            <a:chExt cx="9034214" cy="5296134"/>
          </a:xfrm>
        </p:grpSpPr>
        <p:pic>
          <p:nvPicPr>
            <p:cNvPr id="6" name="Picture 5" descr="A gold and black rectangular sign with text&#10;&#10;AI-generated content may be incorrect.">
              <a:extLst>
                <a:ext uri="{FF2B5EF4-FFF2-40B4-BE49-F238E27FC236}">
                  <a16:creationId xmlns:a16="http://schemas.microsoft.com/office/drawing/2014/main" id="{DE61921A-9DD0-384B-FF0F-CF8F479B774F}"/>
                </a:ext>
              </a:extLst>
            </p:cNvPr>
            <p:cNvPicPr>
              <a:picLocks noChangeAspect="1"/>
            </p:cNvPicPr>
            <p:nvPr/>
          </p:nvPicPr>
          <p:blipFill>
            <a:blip r:embed="rId2"/>
            <a:stretch>
              <a:fillRect/>
            </a:stretch>
          </p:blipFill>
          <p:spPr>
            <a:xfrm>
              <a:off x="54893" y="780933"/>
              <a:ext cx="9034214" cy="5042351"/>
            </a:xfrm>
            <a:prstGeom prst="rect">
              <a:avLst/>
            </a:prstGeom>
          </p:spPr>
        </p:pic>
        <p:sp>
          <p:nvSpPr>
            <p:cNvPr id="7" name="TextBox 6">
              <a:extLst>
                <a:ext uri="{FF2B5EF4-FFF2-40B4-BE49-F238E27FC236}">
                  <a16:creationId xmlns:a16="http://schemas.microsoft.com/office/drawing/2014/main" id="{E6CB81C5-76A8-511B-240F-B1BD0369B49E}"/>
                </a:ext>
              </a:extLst>
            </p:cNvPr>
            <p:cNvSpPr txBox="1"/>
            <p:nvPr/>
          </p:nvSpPr>
          <p:spPr>
            <a:xfrm>
              <a:off x="7666923" y="5823151"/>
              <a:ext cx="1422184" cy="253916"/>
            </a:xfrm>
            <a:prstGeom prst="rect">
              <a:avLst/>
            </a:prstGeom>
            <a:noFill/>
          </p:spPr>
          <p:txBody>
            <a:bodyPr wrap="none" rtlCol="0">
              <a:spAutoFit/>
            </a:bodyPr>
            <a:lstStyle/>
            <a:p>
              <a:pPr algn="l"/>
              <a:r>
                <a:rPr lang="en-US" sz="1050" dirty="0">
                  <a:latin typeface="Times New Roman" panose="02020603050405020304" pitchFamily="18" charset="0"/>
                  <a:cs typeface="Times New Roman" panose="02020603050405020304" pitchFamily="18" charset="0"/>
                </a:rPr>
                <a:t>Image: Gemini Google</a:t>
              </a:r>
            </a:p>
          </p:txBody>
        </p:sp>
      </p:grpSp>
    </p:spTree>
    <p:extLst>
      <p:ext uri="{BB962C8B-B14F-4D97-AF65-F5344CB8AC3E}">
        <p14:creationId xmlns:p14="http://schemas.microsoft.com/office/powerpoint/2010/main" val="9300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1E7FD494-3F33-06D8-C779-2CD81A6EDCC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32418" y="1623105"/>
            <a:ext cx="2026124" cy="1796496"/>
          </a:xfrm>
          <a:prstGeom prst="rect">
            <a:avLst/>
          </a:prstGeom>
        </p:spPr>
      </p:pic>
      <p:sp>
        <p:nvSpPr>
          <p:cNvPr id="2" name="Title 1">
            <a:extLst>
              <a:ext uri="{FF2B5EF4-FFF2-40B4-BE49-F238E27FC236}">
                <a16:creationId xmlns:a16="http://schemas.microsoft.com/office/drawing/2014/main" id="{7A9EEB7D-0A20-7D5F-7BF0-436A521D47A0}"/>
              </a:ext>
            </a:extLst>
          </p:cNvPr>
          <p:cNvSpPr>
            <a:spLocks noGrp="1"/>
          </p:cNvSpPr>
          <p:nvPr>
            <p:ph type="title"/>
          </p:nvPr>
        </p:nvSpPr>
        <p:spPr>
          <a:xfrm>
            <a:off x="76506" y="206208"/>
            <a:ext cx="3853039" cy="1325563"/>
          </a:xfrm>
        </p:spPr>
        <p:txBody>
          <a:bodyPr/>
          <a:lstStyle/>
          <a:p>
            <a:pPr algn="r"/>
            <a:r>
              <a:rPr lang="en-US" dirty="0"/>
              <a:t>Big-E Empiricism</a:t>
            </a:r>
          </a:p>
        </p:txBody>
      </p:sp>
      <p:sp>
        <p:nvSpPr>
          <p:cNvPr id="4" name="TextBox 3">
            <a:extLst>
              <a:ext uri="{FF2B5EF4-FFF2-40B4-BE49-F238E27FC236}">
                <a16:creationId xmlns:a16="http://schemas.microsoft.com/office/drawing/2014/main" id="{CD69D0A8-C37C-8A8B-0CA1-4AF2C89C39D8}"/>
              </a:ext>
            </a:extLst>
          </p:cNvPr>
          <p:cNvSpPr txBox="1"/>
          <p:nvPr/>
        </p:nvSpPr>
        <p:spPr>
          <a:xfrm>
            <a:off x="5170311" y="85221"/>
            <a:ext cx="3345039" cy="1446550"/>
          </a:xfrm>
          <a:prstGeom prst="rect">
            <a:avLst/>
          </a:prstGeom>
          <a:noFill/>
        </p:spPr>
        <p:txBody>
          <a:bodyPr wrap="square" rtlCol="0">
            <a:spAutoFit/>
          </a:bodyPr>
          <a:lstStyle/>
          <a:p>
            <a:pPr algn="l"/>
            <a:r>
              <a:rPr lang="en-US" sz="4400" dirty="0">
                <a:latin typeface="Times New Roman" panose="02020603050405020304" pitchFamily="18" charset="0"/>
                <a:cs typeface="Times New Roman" panose="02020603050405020304" pitchFamily="18" charset="0"/>
              </a:rPr>
              <a:t>small-e empiricism</a:t>
            </a:r>
          </a:p>
        </p:txBody>
      </p:sp>
      <p:sp>
        <p:nvSpPr>
          <p:cNvPr id="5" name="TextBox 4">
            <a:extLst>
              <a:ext uri="{FF2B5EF4-FFF2-40B4-BE49-F238E27FC236}">
                <a16:creationId xmlns:a16="http://schemas.microsoft.com/office/drawing/2014/main" id="{C5D31E56-8BE9-2FDD-E327-412D97C5DEFC}"/>
              </a:ext>
            </a:extLst>
          </p:cNvPr>
          <p:cNvSpPr txBox="1"/>
          <p:nvPr/>
        </p:nvSpPr>
        <p:spPr>
          <a:xfrm>
            <a:off x="1083733" y="1849941"/>
            <a:ext cx="2889957" cy="1569660"/>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We can </a:t>
            </a:r>
            <a:r>
              <a:rPr lang="en-US" sz="2400" i="1" dirty="0">
                <a:latin typeface="Times New Roman" panose="02020603050405020304" pitchFamily="18" charset="0"/>
                <a:cs typeface="Times New Roman" panose="02020603050405020304" pitchFamily="18" charset="0"/>
              </a:rPr>
              <a:t>only learn</a:t>
            </a:r>
            <a:r>
              <a:rPr lang="en-US" sz="2400" dirty="0">
                <a:latin typeface="Times New Roman" panose="02020603050405020304" pitchFamily="18" charset="0"/>
                <a:cs typeface="Times New Roman" panose="02020603050405020304" pitchFamily="18" charset="0"/>
              </a:rPr>
              <a:t> contingent truths from experience.</a:t>
            </a:r>
          </a:p>
          <a:p>
            <a:pPr algn="l"/>
            <a:endParaRPr lang="en-US" sz="2400"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3E23FED1-F024-70CB-2DD3-A309E5954C1F}"/>
              </a:ext>
            </a:extLst>
          </p:cNvPr>
          <p:cNvGrpSpPr/>
          <p:nvPr/>
        </p:nvGrpSpPr>
        <p:grpSpPr>
          <a:xfrm>
            <a:off x="5170312" y="1623105"/>
            <a:ext cx="2889956" cy="1818108"/>
            <a:chOff x="5170312" y="1623105"/>
            <a:chExt cx="2889956" cy="1818108"/>
          </a:xfrm>
        </p:grpSpPr>
        <p:pic>
          <p:nvPicPr>
            <p:cNvPr id="17" name="Graphic 16">
              <a:extLst>
                <a:ext uri="{FF2B5EF4-FFF2-40B4-BE49-F238E27FC236}">
                  <a16:creationId xmlns:a16="http://schemas.microsoft.com/office/drawing/2014/main" id="{EB3FCB53-D289-92FC-29B5-697AC8053DB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177129" y="1623105"/>
              <a:ext cx="2026124" cy="1796496"/>
            </a:xfrm>
            <a:prstGeom prst="rect">
              <a:avLst/>
            </a:prstGeom>
          </p:spPr>
        </p:pic>
        <p:sp>
          <p:nvSpPr>
            <p:cNvPr id="6" name="TextBox 5">
              <a:extLst>
                <a:ext uri="{FF2B5EF4-FFF2-40B4-BE49-F238E27FC236}">
                  <a16:creationId xmlns:a16="http://schemas.microsoft.com/office/drawing/2014/main" id="{642464C3-1691-9942-14FC-499F868FDB42}"/>
                </a:ext>
              </a:extLst>
            </p:cNvPr>
            <p:cNvSpPr txBox="1"/>
            <p:nvPr/>
          </p:nvSpPr>
          <p:spPr>
            <a:xfrm>
              <a:off x="5170312" y="1871553"/>
              <a:ext cx="2889956"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We can </a:t>
              </a:r>
              <a:r>
                <a:rPr lang="en-US" sz="2400" i="1" dirty="0">
                  <a:latin typeface="Times New Roman" panose="02020603050405020304" pitchFamily="18" charset="0"/>
                  <a:cs typeface="Times New Roman" panose="02020603050405020304" pitchFamily="18" charset="0"/>
                </a:rPr>
                <a:t>only learn</a:t>
              </a:r>
              <a:r>
                <a:rPr lang="en-US" sz="2400" dirty="0">
                  <a:latin typeface="Times New Roman" panose="02020603050405020304" pitchFamily="18" charset="0"/>
                  <a:cs typeface="Times New Roman" panose="02020603050405020304" pitchFamily="18" charset="0"/>
                </a:rPr>
                <a:t> contingent truths from experience.</a:t>
              </a:r>
            </a:p>
            <a:p>
              <a:pPr algn="l"/>
              <a:endParaRPr lang="en-US" sz="2400" dirty="0">
                <a:latin typeface="Times New Roman" panose="020206030504050203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0786139F-369E-8496-4A52-E24F52EEF4B4}"/>
              </a:ext>
            </a:extLst>
          </p:cNvPr>
          <p:cNvGrpSpPr/>
          <p:nvPr/>
        </p:nvGrpSpPr>
        <p:grpSpPr>
          <a:xfrm>
            <a:off x="5170311" y="3586122"/>
            <a:ext cx="3345040" cy="2077890"/>
            <a:chOff x="5170311" y="3586122"/>
            <a:chExt cx="3345040" cy="2077890"/>
          </a:xfrm>
        </p:grpSpPr>
        <p:pic>
          <p:nvPicPr>
            <p:cNvPr id="14" name="Graphic 13">
              <a:extLst>
                <a:ext uri="{FF2B5EF4-FFF2-40B4-BE49-F238E27FC236}">
                  <a16:creationId xmlns:a16="http://schemas.microsoft.com/office/drawing/2014/main" id="{2113A075-9969-4B4E-8E7B-CC7B4E1714B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177129" y="3867516"/>
              <a:ext cx="2026124" cy="1796496"/>
            </a:xfrm>
            <a:prstGeom prst="rect">
              <a:avLst/>
            </a:prstGeom>
          </p:spPr>
        </p:pic>
        <p:sp>
          <p:nvSpPr>
            <p:cNvPr id="9" name="TextBox 8">
              <a:extLst>
                <a:ext uri="{FF2B5EF4-FFF2-40B4-BE49-F238E27FC236}">
                  <a16:creationId xmlns:a16="http://schemas.microsoft.com/office/drawing/2014/main" id="{666AB988-980F-091E-4563-DD0CA8DB6C01}"/>
                </a:ext>
              </a:extLst>
            </p:cNvPr>
            <p:cNvSpPr txBox="1"/>
            <p:nvPr/>
          </p:nvSpPr>
          <p:spPr>
            <a:xfrm>
              <a:off x="5170311" y="3586122"/>
              <a:ext cx="2533066"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Inductive optimism</a:t>
              </a:r>
            </a:p>
          </p:txBody>
        </p:sp>
        <p:sp>
          <p:nvSpPr>
            <p:cNvPr id="10" name="TextBox 9">
              <a:extLst>
                <a:ext uri="{FF2B5EF4-FFF2-40B4-BE49-F238E27FC236}">
                  <a16:creationId xmlns:a16="http://schemas.microsoft.com/office/drawing/2014/main" id="{96C2EE7B-D02D-ED1D-E32A-30FD0C3FB594}"/>
                </a:ext>
              </a:extLst>
            </p:cNvPr>
            <p:cNvSpPr txBox="1"/>
            <p:nvPr/>
          </p:nvSpPr>
          <p:spPr>
            <a:xfrm>
              <a:off x="5170311" y="3980934"/>
              <a:ext cx="3345040" cy="1569660"/>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Experience can provide strong inductive support for contingent truths well </a:t>
              </a:r>
              <a:r>
                <a:rPr lang="en-US" sz="2400" i="1" dirty="0">
                  <a:latin typeface="Times New Roman" panose="02020603050405020304" pitchFamily="18" charset="0"/>
                  <a:cs typeface="Times New Roman" panose="02020603050405020304" pitchFamily="18" charset="0"/>
                </a:rPr>
                <a:t>beyond experience.</a:t>
              </a:r>
            </a:p>
          </p:txBody>
        </p:sp>
      </p:grpSp>
      <p:grpSp>
        <p:nvGrpSpPr>
          <p:cNvPr id="21" name="Group 20">
            <a:extLst>
              <a:ext uri="{FF2B5EF4-FFF2-40B4-BE49-F238E27FC236}">
                <a16:creationId xmlns:a16="http://schemas.microsoft.com/office/drawing/2014/main" id="{4C7702AA-46DF-51F3-E483-1474B945862F}"/>
              </a:ext>
            </a:extLst>
          </p:cNvPr>
          <p:cNvGrpSpPr/>
          <p:nvPr/>
        </p:nvGrpSpPr>
        <p:grpSpPr>
          <a:xfrm>
            <a:off x="782044" y="3576723"/>
            <a:ext cx="3194755" cy="2333803"/>
            <a:chOff x="782044" y="3576723"/>
            <a:chExt cx="3194755" cy="2333803"/>
          </a:xfrm>
        </p:grpSpPr>
        <p:sp>
          <p:nvSpPr>
            <p:cNvPr id="8" name="TextBox 7">
              <a:extLst>
                <a:ext uri="{FF2B5EF4-FFF2-40B4-BE49-F238E27FC236}">
                  <a16:creationId xmlns:a16="http://schemas.microsoft.com/office/drawing/2014/main" id="{B209BF3D-44DA-112D-A31B-B54DE3E3E5BF}"/>
                </a:ext>
              </a:extLst>
            </p:cNvPr>
            <p:cNvSpPr txBox="1"/>
            <p:nvPr/>
          </p:nvSpPr>
          <p:spPr>
            <a:xfrm>
              <a:off x="1256182" y="3576723"/>
              <a:ext cx="2720617"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Inductive pessimism</a:t>
              </a:r>
            </a:p>
          </p:txBody>
        </p:sp>
        <p:sp>
          <p:nvSpPr>
            <p:cNvPr id="7" name="TextBox 6">
              <a:extLst>
                <a:ext uri="{FF2B5EF4-FFF2-40B4-BE49-F238E27FC236}">
                  <a16:creationId xmlns:a16="http://schemas.microsoft.com/office/drawing/2014/main" id="{92FA2760-4827-38EB-FD99-F6751BC12EFE}"/>
                </a:ext>
              </a:extLst>
            </p:cNvPr>
            <p:cNvSpPr txBox="1"/>
            <p:nvPr/>
          </p:nvSpPr>
          <p:spPr>
            <a:xfrm>
              <a:off x="782044" y="3971534"/>
              <a:ext cx="3081867" cy="1938992"/>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The </a:t>
              </a:r>
              <a:r>
                <a:rPr lang="en-US" sz="2400" i="1" dirty="0">
                  <a:latin typeface="Times New Roman" panose="02020603050405020304" pitchFamily="18" charset="0"/>
                  <a:cs typeface="Times New Roman" panose="02020603050405020304" pitchFamily="18" charset="0"/>
                </a:rPr>
                <a:t>only truths</a:t>
              </a:r>
              <a:r>
                <a:rPr lang="en-US" sz="2400" dirty="0">
                  <a:latin typeface="Times New Roman" panose="02020603050405020304" pitchFamily="18" charset="0"/>
                  <a:cs typeface="Times New Roman" panose="02020603050405020304" pitchFamily="18" charset="0"/>
                </a:rPr>
                <a:t> we can learn from experience is the content of the experience itself.</a:t>
              </a:r>
            </a:p>
            <a:p>
              <a:pPr algn="l"/>
              <a:endParaRPr lang="en-US" sz="2400" dirty="0">
                <a:latin typeface="Times New Roman" panose="02020603050405020304" pitchFamily="18" charset="0"/>
                <a:cs typeface="Times New Roman" panose="02020603050405020304" pitchFamily="18" charset="0"/>
              </a:endParaRPr>
            </a:p>
          </p:txBody>
        </p:sp>
      </p:grpSp>
      <p:pic>
        <p:nvPicPr>
          <p:cNvPr id="16" name="Graphic 15">
            <a:extLst>
              <a:ext uri="{FF2B5EF4-FFF2-40B4-BE49-F238E27FC236}">
                <a16:creationId xmlns:a16="http://schemas.microsoft.com/office/drawing/2014/main" id="{03C615CC-1C39-12A4-BB4D-B65F28254ED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440623" y="3429000"/>
            <a:ext cx="2248879" cy="2248879"/>
          </a:xfrm>
          <a:prstGeom prst="rect">
            <a:avLst/>
          </a:prstGeom>
        </p:spPr>
      </p:pic>
      <p:sp>
        <p:nvSpPr>
          <p:cNvPr id="11" name="Slide Number Placeholder 10">
            <a:extLst>
              <a:ext uri="{FF2B5EF4-FFF2-40B4-BE49-F238E27FC236}">
                <a16:creationId xmlns:a16="http://schemas.microsoft.com/office/drawing/2014/main" id="{F378D745-9F7C-39E2-7954-FCDE5D0FCB7B}"/>
              </a:ext>
            </a:extLst>
          </p:cNvPr>
          <p:cNvSpPr>
            <a:spLocks noGrp="1"/>
          </p:cNvSpPr>
          <p:nvPr>
            <p:ph type="sldNum" sz="quarter" idx="12"/>
          </p:nvPr>
        </p:nvSpPr>
        <p:spPr/>
        <p:txBody>
          <a:bodyPr/>
          <a:lstStyle/>
          <a:p>
            <a:fld id="{D1F9907E-6957-FD44-8CEE-A073B4D9F8DA}" type="slidenum">
              <a:rPr lang="en-US" smtClean="0"/>
              <a:t>5</a:t>
            </a:fld>
            <a:endParaRPr lang="en-US"/>
          </a:p>
        </p:txBody>
      </p:sp>
    </p:spTree>
    <p:extLst>
      <p:ext uri="{BB962C8B-B14F-4D97-AF65-F5344CB8AC3E}">
        <p14:creationId xmlns:p14="http://schemas.microsoft.com/office/powerpoint/2010/main" val="287375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AED30-9141-4B57-49F1-E18C2BEFE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DDF1DA-D724-5F63-84F6-2259FA053D97}"/>
              </a:ext>
            </a:extLst>
          </p:cNvPr>
          <p:cNvSpPr>
            <a:spLocks noGrp="1"/>
          </p:cNvSpPr>
          <p:nvPr>
            <p:ph type="title"/>
          </p:nvPr>
        </p:nvSpPr>
        <p:spPr>
          <a:xfrm>
            <a:off x="67511" y="24345"/>
            <a:ext cx="3853039" cy="1325563"/>
          </a:xfrm>
        </p:spPr>
        <p:txBody>
          <a:bodyPr/>
          <a:lstStyle/>
          <a:p>
            <a:pPr algn="r"/>
            <a:r>
              <a:rPr lang="en-US" dirty="0"/>
              <a:t>Big-E </a:t>
            </a:r>
            <a:r>
              <a:rPr lang="en-US" sz="4000" dirty="0"/>
              <a:t>Empiricism</a:t>
            </a:r>
            <a:endParaRPr lang="en-US" dirty="0"/>
          </a:p>
        </p:txBody>
      </p:sp>
      <p:pic>
        <p:nvPicPr>
          <p:cNvPr id="19" name="Graphic 18">
            <a:extLst>
              <a:ext uri="{FF2B5EF4-FFF2-40B4-BE49-F238E27FC236}">
                <a16:creationId xmlns:a16="http://schemas.microsoft.com/office/drawing/2014/main" id="{93C2B373-33B5-4AC9-AE7F-D9FABC70E3B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344228" y="4302133"/>
            <a:ext cx="2026124" cy="1796496"/>
          </a:xfrm>
          <a:prstGeom prst="rect">
            <a:avLst/>
          </a:prstGeom>
        </p:spPr>
      </p:pic>
      <p:pic>
        <p:nvPicPr>
          <p:cNvPr id="13" name="Graphic 12">
            <a:extLst>
              <a:ext uri="{FF2B5EF4-FFF2-40B4-BE49-F238E27FC236}">
                <a16:creationId xmlns:a16="http://schemas.microsoft.com/office/drawing/2014/main" id="{42782B34-DBC1-E1C1-8D47-2C5563F6EFB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89519" y="4453459"/>
            <a:ext cx="1645170" cy="1645170"/>
          </a:xfrm>
          <a:prstGeom prst="rect">
            <a:avLst/>
          </a:prstGeom>
        </p:spPr>
      </p:pic>
      <p:grpSp>
        <p:nvGrpSpPr>
          <p:cNvPr id="20" name="Group 19">
            <a:extLst>
              <a:ext uri="{FF2B5EF4-FFF2-40B4-BE49-F238E27FC236}">
                <a16:creationId xmlns:a16="http://schemas.microsoft.com/office/drawing/2014/main" id="{161EEA3D-17EA-1E82-B760-8DE273575612}"/>
              </a:ext>
            </a:extLst>
          </p:cNvPr>
          <p:cNvGrpSpPr/>
          <p:nvPr/>
        </p:nvGrpSpPr>
        <p:grpSpPr>
          <a:xfrm>
            <a:off x="965128" y="1349908"/>
            <a:ext cx="3036741" cy="2748750"/>
            <a:chOff x="965128" y="1349908"/>
            <a:chExt cx="3036741" cy="2748750"/>
          </a:xfrm>
        </p:grpSpPr>
        <p:sp>
          <p:nvSpPr>
            <p:cNvPr id="5" name="TextBox 4">
              <a:extLst>
                <a:ext uri="{FF2B5EF4-FFF2-40B4-BE49-F238E27FC236}">
                  <a16:creationId xmlns:a16="http://schemas.microsoft.com/office/drawing/2014/main" id="{1E039FC5-6889-D278-9B33-C6C520D40F26}"/>
                </a:ext>
              </a:extLst>
            </p:cNvPr>
            <p:cNvSpPr txBox="1"/>
            <p:nvPr/>
          </p:nvSpPr>
          <p:spPr>
            <a:xfrm>
              <a:off x="965128" y="1349908"/>
              <a:ext cx="3036741" cy="1815882"/>
            </a:xfrm>
            <a:prstGeom prst="rect">
              <a:avLst/>
            </a:prstGeom>
            <a:noFill/>
          </p:spPr>
          <p:txBody>
            <a:bodyPr wrap="square" rtlCol="0">
              <a:spAutoFit/>
            </a:bodyPr>
            <a:lstStyle/>
            <a:p>
              <a:pPr algn="r"/>
              <a:r>
                <a:rPr lang="en-US" sz="2400" i="1" dirty="0">
                  <a:latin typeface="Times New Roman" panose="02020603050405020304" pitchFamily="18" charset="0"/>
                  <a:cs typeface="Times New Roman" panose="02020603050405020304" pitchFamily="18" charset="0"/>
                </a:rPr>
                <a:t>Experience includes</a:t>
              </a:r>
            </a:p>
            <a:p>
              <a:pPr algn="r"/>
              <a:r>
                <a:rPr lang="en-US" sz="3200" dirty="0">
                  <a:latin typeface="Times New Roman" panose="02020603050405020304" pitchFamily="18" charset="0"/>
                  <a:cs typeface="Times New Roman" panose="02020603050405020304" pitchFamily="18" charset="0"/>
                </a:rPr>
                <a:t>excitations</a:t>
              </a:r>
            </a:p>
            <a:p>
              <a:pPr algn="r"/>
              <a:r>
                <a:rPr lang="en-US" sz="2800" dirty="0">
                  <a:latin typeface="Times New Roman" panose="02020603050405020304" pitchFamily="18" charset="0"/>
                  <a:cs typeface="Times New Roman" panose="02020603050405020304" pitchFamily="18" charset="0"/>
                </a:rPr>
                <a:t>of human sense organs.</a:t>
              </a:r>
            </a:p>
          </p:txBody>
        </p:sp>
        <p:pic>
          <p:nvPicPr>
            <p:cNvPr id="23" name="Picture 22">
              <a:extLst>
                <a:ext uri="{FF2B5EF4-FFF2-40B4-BE49-F238E27FC236}">
                  <a16:creationId xmlns:a16="http://schemas.microsoft.com/office/drawing/2014/main" id="{A82745B2-A6D9-81A1-F625-9AB57052E415}"/>
                </a:ext>
              </a:extLst>
            </p:cNvPr>
            <p:cNvPicPr>
              <a:picLocks noChangeAspect="1"/>
            </p:cNvPicPr>
            <p:nvPr/>
          </p:nvPicPr>
          <p:blipFill>
            <a:blip r:embed="rId4"/>
            <a:stretch>
              <a:fillRect/>
            </a:stretch>
          </p:blipFill>
          <p:spPr>
            <a:xfrm>
              <a:off x="1496641" y="3329069"/>
              <a:ext cx="2426872" cy="769589"/>
            </a:xfrm>
            <a:prstGeom prst="rect">
              <a:avLst/>
            </a:prstGeom>
            <a:effectLst>
              <a:softEdge rad="87886"/>
            </a:effectLst>
          </p:spPr>
        </p:pic>
      </p:grpSp>
      <p:sp>
        <p:nvSpPr>
          <p:cNvPr id="4" name="TextBox 3">
            <a:extLst>
              <a:ext uri="{FF2B5EF4-FFF2-40B4-BE49-F238E27FC236}">
                <a16:creationId xmlns:a16="http://schemas.microsoft.com/office/drawing/2014/main" id="{E8C0D48F-3950-36E7-43D8-BE4780CD6AB7}"/>
              </a:ext>
            </a:extLst>
          </p:cNvPr>
          <p:cNvSpPr txBox="1"/>
          <p:nvPr/>
        </p:nvSpPr>
        <p:spPr>
          <a:xfrm>
            <a:off x="5170311" y="-84491"/>
            <a:ext cx="3345039" cy="1384995"/>
          </a:xfrm>
          <a:prstGeom prst="rect">
            <a:avLst/>
          </a:prstGeom>
          <a:noFill/>
        </p:spPr>
        <p:txBody>
          <a:bodyPr wrap="square" rtlCol="0">
            <a:spAutoFit/>
          </a:bodyPr>
          <a:lstStyle/>
          <a:p>
            <a:pPr algn="l"/>
            <a:r>
              <a:rPr lang="en-US" sz="4400" dirty="0">
                <a:latin typeface="Times New Roman" panose="02020603050405020304" pitchFamily="18" charset="0"/>
                <a:cs typeface="Times New Roman" panose="02020603050405020304" pitchFamily="18" charset="0"/>
              </a:rPr>
              <a:t>small-e </a:t>
            </a:r>
            <a:r>
              <a:rPr lang="en-US" sz="4000" dirty="0">
                <a:latin typeface="Times New Roman" panose="02020603050405020304" pitchFamily="18" charset="0"/>
                <a:cs typeface="Times New Roman" panose="02020603050405020304" pitchFamily="18" charset="0"/>
              </a:rPr>
              <a:t>empiricism</a:t>
            </a:r>
            <a:endParaRPr lang="en-US" sz="4400" dirty="0">
              <a:latin typeface="Times New Roman" panose="02020603050405020304" pitchFamily="18" charset="0"/>
              <a:cs typeface="Times New Roman" panose="02020603050405020304" pitchFamily="18" charset="0"/>
            </a:endParaRPr>
          </a:p>
        </p:txBody>
      </p:sp>
      <p:pic>
        <p:nvPicPr>
          <p:cNvPr id="14" name="Graphic 13">
            <a:extLst>
              <a:ext uri="{FF2B5EF4-FFF2-40B4-BE49-F238E27FC236}">
                <a16:creationId xmlns:a16="http://schemas.microsoft.com/office/drawing/2014/main" id="{75AD94AC-C127-A92D-6A97-FC9D6C04908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233872" y="1285000"/>
            <a:ext cx="2026124" cy="1796496"/>
          </a:xfrm>
          <a:prstGeom prst="rect">
            <a:avLst/>
          </a:prstGeom>
        </p:spPr>
      </p:pic>
      <p:pic>
        <p:nvPicPr>
          <p:cNvPr id="15" name="Graphic 14">
            <a:extLst>
              <a:ext uri="{FF2B5EF4-FFF2-40B4-BE49-F238E27FC236}">
                <a16:creationId xmlns:a16="http://schemas.microsoft.com/office/drawing/2014/main" id="{07975356-4055-2AC2-3786-9FB7EC21334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89519" y="1323202"/>
            <a:ext cx="1869294" cy="1869294"/>
          </a:xfrm>
          <a:prstGeom prst="rect">
            <a:avLst/>
          </a:prstGeom>
        </p:spPr>
      </p:pic>
      <p:grpSp>
        <p:nvGrpSpPr>
          <p:cNvPr id="21" name="Group 20">
            <a:extLst>
              <a:ext uri="{FF2B5EF4-FFF2-40B4-BE49-F238E27FC236}">
                <a16:creationId xmlns:a16="http://schemas.microsoft.com/office/drawing/2014/main" id="{6B78A210-A6DC-0AF4-32A8-BDFAE8A47735}"/>
              </a:ext>
            </a:extLst>
          </p:cNvPr>
          <p:cNvGrpSpPr/>
          <p:nvPr/>
        </p:nvGrpSpPr>
        <p:grpSpPr>
          <a:xfrm>
            <a:off x="4899486" y="1349908"/>
            <a:ext cx="3473994" cy="2865795"/>
            <a:chOff x="4899486" y="1349908"/>
            <a:chExt cx="3473994" cy="2865795"/>
          </a:xfrm>
        </p:grpSpPr>
        <p:sp>
          <p:nvSpPr>
            <p:cNvPr id="10" name="TextBox 9">
              <a:extLst>
                <a:ext uri="{FF2B5EF4-FFF2-40B4-BE49-F238E27FC236}">
                  <a16:creationId xmlns:a16="http://schemas.microsoft.com/office/drawing/2014/main" id="{C2EB6BBF-5DDE-AEDF-2C2C-521644337AEC}"/>
                </a:ext>
              </a:extLst>
            </p:cNvPr>
            <p:cNvSpPr txBox="1"/>
            <p:nvPr/>
          </p:nvSpPr>
          <p:spPr>
            <a:xfrm>
              <a:off x="4899486" y="1349908"/>
              <a:ext cx="3473994" cy="1815882"/>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Experience is restricted to</a:t>
              </a:r>
            </a:p>
            <a:p>
              <a:pPr algn="l"/>
              <a:r>
                <a:rPr lang="en-US" sz="3200" dirty="0">
                  <a:latin typeface="Times New Roman" panose="02020603050405020304" pitchFamily="18" charset="0"/>
                  <a:cs typeface="Times New Roman" panose="02020603050405020304" pitchFamily="18" charset="0"/>
                </a:rPr>
                <a:t>propositions</a:t>
              </a:r>
            </a:p>
            <a:p>
              <a:pPr algn="l"/>
              <a:r>
                <a:rPr lang="en-US" sz="2800" dirty="0">
                  <a:latin typeface="Times New Roman" panose="02020603050405020304" pitchFamily="18" charset="0"/>
                  <a:cs typeface="Times New Roman" panose="02020603050405020304" pitchFamily="18" charset="0"/>
                </a:rPr>
                <a:t>such as appear in the scientific literature.</a:t>
              </a:r>
              <a:endParaRPr lang="en-US" sz="3200"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7E5E1698-3F90-6387-736A-73B42BA53923}"/>
                </a:ext>
              </a:extLst>
            </p:cNvPr>
            <p:cNvPicPr>
              <a:picLocks noChangeAspect="1"/>
            </p:cNvPicPr>
            <p:nvPr/>
          </p:nvPicPr>
          <p:blipFill>
            <a:blip r:embed="rId5"/>
            <a:stretch>
              <a:fillRect/>
            </a:stretch>
          </p:blipFill>
          <p:spPr>
            <a:xfrm>
              <a:off x="5049793" y="3335086"/>
              <a:ext cx="2394282" cy="714249"/>
            </a:xfrm>
            <a:prstGeom prst="rect">
              <a:avLst/>
            </a:prstGeom>
            <a:effectLst>
              <a:softEdge rad="60471"/>
            </a:effectLst>
          </p:spPr>
        </p:pic>
        <p:sp>
          <p:nvSpPr>
            <p:cNvPr id="30" name="TextBox 29">
              <a:extLst>
                <a:ext uri="{FF2B5EF4-FFF2-40B4-BE49-F238E27FC236}">
                  <a16:creationId xmlns:a16="http://schemas.microsoft.com/office/drawing/2014/main" id="{BD546064-2A00-3EB1-A105-7C25CA1C0571}"/>
                </a:ext>
              </a:extLst>
            </p:cNvPr>
            <p:cNvSpPr txBox="1"/>
            <p:nvPr/>
          </p:nvSpPr>
          <p:spPr>
            <a:xfrm>
              <a:off x="6116368" y="3938704"/>
              <a:ext cx="1252266" cy="276999"/>
            </a:xfrm>
            <a:prstGeom prst="rect">
              <a:avLst/>
            </a:prstGeom>
            <a:noFill/>
          </p:spPr>
          <p:txBody>
            <a:bodyPr wrap="none" rtlCol="0">
              <a:spAutoFit/>
            </a:bodyPr>
            <a:lstStyle/>
            <a:p>
              <a:pPr algn="l"/>
              <a:r>
                <a:rPr lang="en-US" sz="1200" dirty="0">
                  <a:latin typeface="Times New Roman" panose="02020603050405020304" pitchFamily="18" charset="0"/>
                  <a:cs typeface="Times New Roman" panose="02020603050405020304" pitchFamily="18" charset="0"/>
                </a:rPr>
                <a:t>Hubble telescope</a:t>
              </a:r>
            </a:p>
          </p:txBody>
        </p:sp>
      </p:grpSp>
      <p:sp>
        <p:nvSpPr>
          <p:cNvPr id="7" name="Slide Number Placeholder 6">
            <a:extLst>
              <a:ext uri="{FF2B5EF4-FFF2-40B4-BE49-F238E27FC236}">
                <a16:creationId xmlns:a16="http://schemas.microsoft.com/office/drawing/2014/main" id="{560A580C-5E85-E46A-36DF-057DEC341C35}"/>
              </a:ext>
            </a:extLst>
          </p:cNvPr>
          <p:cNvSpPr>
            <a:spLocks noGrp="1"/>
          </p:cNvSpPr>
          <p:nvPr>
            <p:ph type="sldNum" sz="quarter" idx="12"/>
          </p:nvPr>
        </p:nvSpPr>
        <p:spPr>
          <a:xfrm>
            <a:off x="6392558" y="6390447"/>
            <a:ext cx="2057400" cy="365125"/>
          </a:xfrm>
        </p:spPr>
        <p:txBody>
          <a:bodyPr/>
          <a:lstStyle/>
          <a:p>
            <a:fld id="{D1F9907E-6957-FD44-8CEE-A073B4D9F8DA}" type="slidenum">
              <a:rPr lang="en-US" smtClean="0"/>
              <a:t>6</a:t>
            </a:fld>
            <a:endParaRPr lang="en-US"/>
          </a:p>
        </p:txBody>
      </p:sp>
      <p:pic>
        <p:nvPicPr>
          <p:cNvPr id="8" name="Graphic 7" descr="Badge 1 with solid fill">
            <a:extLst>
              <a:ext uri="{FF2B5EF4-FFF2-40B4-BE49-F238E27FC236}">
                <a16:creationId xmlns:a16="http://schemas.microsoft.com/office/drawing/2014/main" id="{FB39FAD1-66B2-355A-3A84-FE119331B81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511" y="1593429"/>
            <a:ext cx="914400" cy="914400"/>
          </a:xfrm>
          <a:prstGeom prst="rect">
            <a:avLst/>
          </a:prstGeom>
        </p:spPr>
      </p:pic>
      <p:pic>
        <p:nvPicPr>
          <p:cNvPr id="12" name="Graphic 11" descr="Badge with solid fill">
            <a:extLst>
              <a:ext uri="{FF2B5EF4-FFF2-40B4-BE49-F238E27FC236}">
                <a16:creationId xmlns:a16="http://schemas.microsoft.com/office/drawing/2014/main" id="{40E04157-CEBE-9E90-996B-EAF37AD9B1F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7511" y="4568489"/>
            <a:ext cx="914400" cy="914400"/>
          </a:xfrm>
          <a:prstGeom prst="rect">
            <a:avLst/>
          </a:prstGeom>
        </p:spPr>
      </p:pic>
      <p:grpSp>
        <p:nvGrpSpPr>
          <p:cNvPr id="22" name="Group 21">
            <a:extLst>
              <a:ext uri="{FF2B5EF4-FFF2-40B4-BE49-F238E27FC236}">
                <a16:creationId xmlns:a16="http://schemas.microsoft.com/office/drawing/2014/main" id="{681AC375-1CA7-053C-6226-A27285964156}"/>
              </a:ext>
            </a:extLst>
          </p:cNvPr>
          <p:cNvGrpSpPr/>
          <p:nvPr/>
        </p:nvGrpSpPr>
        <p:grpSpPr>
          <a:xfrm>
            <a:off x="775164" y="4440161"/>
            <a:ext cx="3556001" cy="2432004"/>
            <a:chOff x="775164" y="4440161"/>
            <a:chExt cx="3556001" cy="2432004"/>
          </a:xfrm>
        </p:grpSpPr>
        <p:sp>
          <p:nvSpPr>
            <p:cNvPr id="3" name="TextBox 2">
              <a:extLst>
                <a:ext uri="{FF2B5EF4-FFF2-40B4-BE49-F238E27FC236}">
                  <a16:creationId xmlns:a16="http://schemas.microsoft.com/office/drawing/2014/main" id="{81DB2129-CF5F-6FCF-F6A8-841965E72A40}"/>
                </a:ext>
              </a:extLst>
            </p:cNvPr>
            <p:cNvSpPr txBox="1"/>
            <p:nvPr/>
          </p:nvSpPr>
          <p:spPr>
            <a:xfrm>
              <a:off x="775164" y="4440161"/>
              <a:ext cx="3556001" cy="1692771"/>
            </a:xfrm>
            <a:prstGeom prst="rect">
              <a:avLst/>
            </a:prstGeom>
            <a:noFill/>
          </p:spPr>
          <p:txBody>
            <a:bodyPr wrap="square" rtlCol="0">
              <a:spAutoFit/>
            </a:bodyPr>
            <a:lstStyle/>
            <a:p>
              <a:pPr algn="r"/>
              <a:r>
                <a:rPr lang="en-US" sz="2400" i="1" dirty="0">
                  <a:latin typeface="Times New Roman" panose="02020603050405020304" pitchFamily="18" charset="0"/>
                  <a:cs typeface="Times New Roman" panose="02020603050405020304" pitchFamily="18" charset="0"/>
                </a:rPr>
                <a:t>Processing includes</a:t>
              </a:r>
            </a:p>
            <a:p>
              <a:pPr algn="r"/>
              <a:r>
                <a:rPr lang="en-US" sz="3200" dirty="0">
                  <a:latin typeface="Times New Roman" panose="02020603050405020304" pitchFamily="18" charset="0"/>
                  <a:cs typeface="Times New Roman" panose="02020603050405020304" pitchFamily="18" charset="0"/>
                </a:rPr>
                <a:t>association of ideas</a:t>
              </a:r>
              <a:r>
                <a:rPr lang="en-US" sz="2400" dirty="0">
                  <a:latin typeface="Times New Roman" panose="02020603050405020304" pitchFamily="18" charset="0"/>
                  <a:cs typeface="Times New Roman" panose="02020603050405020304" pitchFamily="18" charset="0"/>
                </a:rPr>
                <a:t> by cognitive activities.</a:t>
              </a:r>
            </a:p>
            <a:p>
              <a:pPr algn="r"/>
              <a:endParaRPr lang="en-US" sz="2400" dirty="0">
                <a:latin typeface="Times New Roman" panose="02020603050405020304" pitchFamily="18" charset="0"/>
                <a:cs typeface="Times New Roman" panose="02020603050405020304" pitchFamily="18" charset="0"/>
              </a:endParaRPr>
            </a:p>
          </p:txBody>
        </p:sp>
        <p:pic>
          <p:nvPicPr>
            <p:cNvPr id="17" name="Graphic 16" descr="Head with gears with solid fill">
              <a:extLst>
                <a:ext uri="{FF2B5EF4-FFF2-40B4-BE49-F238E27FC236}">
                  <a16:creationId xmlns:a16="http://schemas.microsoft.com/office/drawing/2014/main" id="{9FE01034-D3E6-3500-EE8F-7AD9A32FEF5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294243" y="5957765"/>
              <a:ext cx="914400" cy="914400"/>
            </a:xfrm>
            <a:prstGeom prst="rect">
              <a:avLst/>
            </a:prstGeom>
          </p:spPr>
        </p:pic>
      </p:grpSp>
      <p:grpSp>
        <p:nvGrpSpPr>
          <p:cNvPr id="24" name="Group 23">
            <a:extLst>
              <a:ext uri="{FF2B5EF4-FFF2-40B4-BE49-F238E27FC236}">
                <a16:creationId xmlns:a16="http://schemas.microsoft.com/office/drawing/2014/main" id="{630F5360-D77C-A747-C2D8-408722A10643}"/>
              </a:ext>
            </a:extLst>
          </p:cNvPr>
          <p:cNvGrpSpPr/>
          <p:nvPr/>
        </p:nvGrpSpPr>
        <p:grpSpPr>
          <a:xfrm>
            <a:off x="5233017" y="4468501"/>
            <a:ext cx="3667211" cy="2114047"/>
            <a:chOff x="5233017" y="4468501"/>
            <a:chExt cx="3667211" cy="2114047"/>
          </a:xfrm>
        </p:grpSpPr>
        <p:sp>
          <p:nvSpPr>
            <p:cNvPr id="11" name="TextBox 10">
              <a:extLst>
                <a:ext uri="{FF2B5EF4-FFF2-40B4-BE49-F238E27FC236}">
                  <a16:creationId xmlns:a16="http://schemas.microsoft.com/office/drawing/2014/main" id="{5AFF61B3-D759-EE03-5CA4-097BB899D56C}"/>
                </a:ext>
              </a:extLst>
            </p:cNvPr>
            <p:cNvSpPr txBox="1"/>
            <p:nvPr/>
          </p:nvSpPr>
          <p:spPr>
            <a:xfrm>
              <a:off x="5344227" y="4468501"/>
              <a:ext cx="3556001" cy="954107"/>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Processing is by</a:t>
              </a:r>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inductive inference.</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7D350AD-7C01-21E4-1BE6-7B6B6FE54CE0}"/>
                </a:ext>
              </a:extLst>
            </p:cNvPr>
            <p:cNvSpPr txBox="1"/>
            <p:nvPr/>
          </p:nvSpPr>
          <p:spPr>
            <a:xfrm>
              <a:off x="5233017" y="6182438"/>
              <a:ext cx="3018968" cy="400110"/>
            </a:xfrm>
            <a:prstGeom prst="rect">
              <a:avLst/>
            </a:prstGeom>
            <a:noFill/>
          </p:spPr>
          <p:txBody>
            <a:bodyPr wrap="none" rtlCol="0">
              <a:spAutoFit/>
            </a:bodyPr>
            <a:lstStyle/>
            <a:p>
              <a:pPr algn="l"/>
              <a:r>
                <a:rPr lang="en-US" sz="2000" b="1" dirty="0">
                  <a:solidFill>
                    <a:schemeClr val="tx1">
                      <a:lumMod val="50000"/>
                      <a:lumOff val="50000"/>
                    </a:schemeClr>
                  </a:solidFill>
                  <a:latin typeface="Arial Black" panose="020B0604020202020204" pitchFamily="34" charset="0"/>
                  <a:cs typeface="Arial Black" panose="020B0604020202020204" pitchFamily="34" charset="0"/>
                </a:rPr>
                <a:t>If </a:t>
              </a:r>
              <a:r>
                <a:rPr lang="en-US" sz="2000" b="1" i="1" dirty="0">
                  <a:solidFill>
                    <a:schemeClr val="tx1">
                      <a:lumMod val="50000"/>
                      <a:lumOff val="50000"/>
                    </a:schemeClr>
                  </a:solidFill>
                  <a:latin typeface="Arial Black" panose="020B0604020202020204" pitchFamily="34" charset="0"/>
                  <a:cs typeface="Arial Black" panose="020B0604020202020204" pitchFamily="34" charset="0"/>
                </a:rPr>
                <a:t>p</a:t>
              </a:r>
              <a:r>
                <a:rPr lang="en-US" sz="2000" b="1" dirty="0">
                  <a:solidFill>
                    <a:schemeClr val="tx1">
                      <a:lumMod val="50000"/>
                      <a:lumOff val="50000"/>
                    </a:schemeClr>
                  </a:solidFill>
                  <a:latin typeface="Arial Black" panose="020B0604020202020204" pitchFamily="34" charset="0"/>
                  <a:cs typeface="Arial Black" panose="020B0604020202020204" pitchFamily="34" charset="0"/>
                </a:rPr>
                <a:t> then probably </a:t>
              </a:r>
              <a:r>
                <a:rPr lang="en-US" sz="2000" b="1" i="1" dirty="0">
                  <a:solidFill>
                    <a:schemeClr val="tx1">
                      <a:lumMod val="50000"/>
                      <a:lumOff val="50000"/>
                    </a:schemeClr>
                  </a:solidFill>
                  <a:latin typeface="Arial Black" panose="020B0604020202020204" pitchFamily="34" charset="0"/>
                  <a:cs typeface="Arial Black" panose="020B0604020202020204" pitchFamily="34" charset="0"/>
                </a:rPr>
                <a:t>q</a:t>
              </a:r>
              <a:r>
                <a:rPr lang="en-US" sz="2000" b="1" dirty="0">
                  <a:solidFill>
                    <a:schemeClr val="tx1">
                      <a:lumMod val="50000"/>
                      <a:lumOff val="50000"/>
                    </a:schemeClr>
                  </a:solidFill>
                  <a:latin typeface="Arial Black" panose="020B0604020202020204" pitchFamily="34" charset="0"/>
                  <a:cs typeface="Arial Black" panose="020B0604020202020204" pitchFamily="34" charset="0"/>
                </a:rPr>
                <a:t>.</a:t>
              </a:r>
            </a:p>
          </p:txBody>
        </p:sp>
      </p:grpSp>
    </p:spTree>
    <p:extLst>
      <p:ext uri="{BB962C8B-B14F-4D97-AF65-F5344CB8AC3E}">
        <p14:creationId xmlns:p14="http://schemas.microsoft.com/office/powerpoint/2010/main" val="30097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286F13B-7C09-FFC4-5DF6-94FEA745BD10}"/>
              </a:ext>
            </a:extLst>
          </p:cNvPr>
          <p:cNvSpPr/>
          <p:nvPr/>
        </p:nvSpPr>
        <p:spPr>
          <a:xfrm>
            <a:off x="162396" y="171889"/>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F0A1-5BA6-EE22-B97A-9032D131EA06}"/>
              </a:ext>
            </a:extLst>
          </p:cNvPr>
          <p:cNvSpPr>
            <a:spLocks noGrp="1"/>
          </p:cNvSpPr>
          <p:nvPr>
            <p:ph type="title"/>
          </p:nvPr>
        </p:nvSpPr>
        <p:spPr>
          <a:xfrm>
            <a:off x="1767840" y="834950"/>
            <a:ext cx="7114780" cy="4358583"/>
          </a:xfrm>
        </p:spPr>
        <p:txBody>
          <a:bodyPr>
            <a:noAutofit/>
          </a:bodyPr>
          <a:lstStyle/>
          <a:p>
            <a:r>
              <a:rPr lang="en-US" sz="6000" dirty="0"/>
              <a:t>Experience in a scientific empiricism</a:t>
            </a:r>
            <a:br>
              <a:rPr lang="en-US" sz="6000" dirty="0"/>
            </a:br>
            <a:r>
              <a:rPr lang="en-US" sz="3600" dirty="0"/>
              <a:t>1. Experience is propositional</a:t>
            </a:r>
            <a:br>
              <a:rPr lang="en-US" sz="3600" dirty="0"/>
            </a:br>
            <a:r>
              <a:rPr lang="en-US" sz="3600" dirty="0"/>
              <a:t>2. Experience becomes instrumental</a:t>
            </a:r>
            <a:br>
              <a:rPr lang="en-US" sz="3600" dirty="0"/>
            </a:br>
            <a:r>
              <a:rPr lang="en-US" sz="3600" dirty="0"/>
              <a:t>3. Experience is a process</a:t>
            </a:r>
          </a:p>
        </p:txBody>
      </p:sp>
      <p:sp>
        <p:nvSpPr>
          <p:cNvPr id="5" name="Slide Number Placeholder 4">
            <a:extLst>
              <a:ext uri="{FF2B5EF4-FFF2-40B4-BE49-F238E27FC236}">
                <a16:creationId xmlns:a16="http://schemas.microsoft.com/office/drawing/2014/main" id="{956EDFA4-72A1-C362-D73A-DF6E1CC3B495}"/>
              </a:ext>
            </a:extLst>
          </p:cNvPr>
          <p:cNvSpPr>
            <a:spLocks noGrp="1"/>
          </p:cNvSpPr>
          <p:nvPr>
            <p:ph type="sldNum" sz="quarter" idx="12"/>
          </p:nvPr>
        </p:nvSpPr>
        <p:spPr/>
        <p:txBody>
          <a:bodyPr/>
          <a:lstStyle/>
          <a:p>
            <a:fld id="{D1F9907E-6957-FD44-8CEE-A073B4D9F8DA}" type="slidenum">
              <a:rPr lang="en-US" smtClean="0"/>
              <a:t>7</a:t>
            </a:fld>
            <a:endParaRPr lang="en-US"/>
          </a:p>
        </p:txBody>
      </p:sp>
    </p:spTree>
    <p:extLst>
      <p:ext uri="{BB962C8B-B14F-4D97-AF65-F5344CB8AC3E}">
        <p14:creationId xmlns:p14="http://schemas.microsoft.com/office/powerpoint/2010/main" val="3408092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9EBF0-034B-ED5E-8A2A-F84E1B065FEF}"/>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A592178D-8F70-507B-2847-D84C4EB10F16}"/>
              </a:ext>
            </a:extLst>
          </p:cNvPr>
          <p:cNvSpPr/>
          <p:nvPr/>
        </p:nvSpPr>
        <p:spPr>
          <a:xfrm>
            <a:off x="252707" y="205757"/>
            <a:ext cx="5662670" cy="5684703"/>
          </a:xfrm>
          <a:custGeom>
            <a:avLst/>
            <a:gdLst>
              <a:gd name="csX0" fmla="*/ 2974554 w 6268597"/>
              <a:gd name="csY0" fmla="*/ 0 h 5684703"/>
              <a:gd name="csX1" fmla="*/ 6268597 w 6268597"/>
              <a:gd name="csY1" fmla="*/ 2842352 h 5684703"/>
              <a:gd name="csX2" fmla="*/ 3723701 w 6268597"/>
              <a:gd name="csY2" fmla="*/ 5684703 h 5684703"/>
              <a:gd name="csX3" fmla="*/ 0 w 6268597"/>
              <a:gd name="csY3" fmla="*/ 3855903 h 5684703"/>
              <a:gd name="csX4" fmla="*/ 2974554 w 6268597"/>
              <a:gd name="csY4" fmla="*/ 0 h 5684703"/>
            </a:gdLst>
            <a:ahLst/>
            <a:cxnLst>
              <a:cxn ang="0">
                <a:pos x="csX0" y="csY0"/>
              </a:cxn>
              <a:cxn ang="0">
                <a:pos x="csX1" y="csY1"/>
              </a:cxn>
              <a:cxn ang="0">
                <a:pos x="csX2" y="csY2"/>
              </a:cxn>
              <a:cxn ang="0">
                <a:pos x="csX3" y="csY3"/>
              </a:cxn>
              <a:cxn ang="0">
                <a:pos x="csX4" y="csY4"/>
              </a:cxn>
            </a:cxnLst>
            <a:rect l="l" t="t" r="r" b="b"/>
            <a:pathLst>
              <a:path w="6268597" h="5684703">
                <a:moveTo>
                  <a:pt x="2974554" y="0"/>
                </a:moveTo>
                <a:lnTo>
                  <a:pt x="6268597" y="2842352"/>
                </a:lnTo>
                <a:lnTo>
                  <a:pt x="3723701" y="5684703"/>
                </a:lnTo>
                <a:lnTo>
                  <a:pt x="0" y="3855903"/>
                </a:lnTo>
                <a:lnTo>
                  <a:pt x="2974554" y="0"/>
                </a:lnTo>
                <a:close/>
              </a:path>
            </a:pathLst>
          </a:cu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03BC6-D55F-AF6E-68E2-4712B3112B63}"/>
              </a:ext>
            </a:extLst>
          </p:cNvPr>
          <p:cNvSpPr>
            <a:spLocks noGrp="1"/>
          </p:cNvSpPr>
          <p:nvPr>
            <p:ph type="title"/>
          </p:nvPr>
        </p:nvSpPr>
        <p:spPr>
          <a:xfrm>
            <a:off x="1941689" y="1636461"/>
            <a:ext cx="7495822" cy="1998561"/>
          </a:xfrm>
        </p:spPr>
        <p:txBody>
          <a:bodyPr>
            <a:noAutofit/>
          </a:bodyPr>
          <a:lstStyle/>
          <a:p>
            <a:r>
              <a:rPr lang="en-US" dirty="0"/>
              <a:t>1. Experience is propositional</a:t>
            </a:r>
            <a:br>
              <a:rPr lang="en-US" sz="3600" dirty="0"/>
            </a:br>
            <a:r>
              <a:rPr lang="en-US" sz="3600" dirty="0">
                <a:solidFill>
                  <a:schemeClr val="bg1">
                    <a:lumMod val="50000"/>
                  </a:schemeClr>
                </a:solidFill>
              </a:rPr>
              <a:t>2. Experience becomes instrumental</a:t>
            </a:r>
            <a:br>
              <a:rPr lang="en-US" sz="3600" dirty="0">
                <a:solidFill>
                  <a:schemeClr val="bg1">
                    <a:lumMod val="50000"/>
                  </a:schemeClr>
                </a:solidFill>
              </a:rPr>
            </a:br>
            <a:r>
              <a:rPr lang="en-US" sz="3600" dirty="0">
                <a:solidFill>
                  <a:schemeClr val="bg1">
                    <a:lumMod val="50000"/>
                  </a:schemeClr>
                </a:solidFill>
              </a:rPr>
              <a:t>3. Experience is a process</a:t>
            </a:r>
          </a:p>
        </p:txBody>
      </p:sp>
      <p:sp>
        <p:nvSpPr>
          <p:cNvPr id="5" name="Slide Number Placeholder 4">
            <a:extLst>
              <a:ext uri="{FF2B5EF4-FFF2-40B4-BE49-F238E27FC236}">
                <a16:creationId xmlns:a16="http://schemas.microsoft.com/office/drawing/2014/main" id="{6C0F9E9D-6F5B-F82F-A9A5-1B7EFFBC38C3}"/>
              </a:ext>
            </a:extLst>
          </p:cNvPr>
          <p:cNvSpPr>
            <a:spLocks noGrp="1"/>
          </p:cNvSpPr>
          <p:nvPr>
            <p:ph type="sldNum" sz="quarter" idx="12"/>
          </p:nvPr>
        </p:nvSpPr>
        <p:spPr/>
        <p:txBody>
          <a:bodyPr/>
          <a:lstStyle/>
          <a:p>
            <a:fld id="{D1F9907E-6957-FD44-8CEE-A073B4D9F8DA}" type="slidenum">
              <a:rPr lang="en-US" smtClean="0"/>
              <a:t>8</a:t>
            </a:fld>
            <a:endParaRPr lang="en-US"/>
          </a:p>
        </p:txBody>
      </p:sp>
    </p:spTree>
    <p:extLst>
      <p:ext uri="{BB962C8B-B14F-4D97-AF65-F5344CB8AC3E}">
        <p14:creationId xmlns:p14="http://schemas.microsoft.com/office/powerpoint/2010/main" val="412331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AD3D4E-C02A-8B24-382D-D35044598B11}"/>
              </a:ext>
            </a:extLst>
          </p:cNvPr>
          <p:cNvPicPr>
            <a:picLocks noChangeAspect="1"/>
          </p:cNvPicPr>
          <p:nvPr/>
        </p:nvPicPr>
        <p:blipFill>
          <a:blip r:embed="rId2"/>
          <a:stretch>
            <a:fillRect/>
          </a:stretch>
        </p:blipFill>
        <p:spPr>
          <a:xfrm>
            <a:off x="215200" y="237067"/>
            <a:ext cx="2596673" cy="395111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61FABAF7-FE77-6915-7835-403BD137FAC6}"/>
              </a:ext>
            </a:extLst>
          </p:cNvPr>
          <p:cNvSpPr>
            <a:spLocks noGrp="1"/>
          </p:cNvSpPr>
          <p:nvPr>
            <p:ph type="title"/>
          </p:nvPr>
        </p:nvSpPr>
        <p:spPr/>
        <p:txBody>
          <a:bodyPr/>
          <a:lstStyle/>
          <a:p>
            <a:r>
              <a:rPr lang="en-US" dirty="0"/>
              <a:t> </a:t>
            </a:r>
          </a:p>
        </p:txBody>
      </p:sp>
      <p:grpSp>
        <p:nvGrpSpPr>
          <p:cNvPr id="12" name="Group 11">
            <a:extLst>
              <a:ext uri="{FF2B5EF4-FFF2-40B4-BE49-F238E27FC236}">
                <a16:creationId xmlns:a16="http://schemas.microsoft.com/office/drawing/2014/main" id="{6B1AB9F9-BA6C-6CC1-5A73-9825D5ADD059}"/>
              </a:ext>
            </a:extLst>
          </p:cNvPr>
          <p:cNvGrpSpPr/>
          <p:nvPr/>
        </p:nvGrpSpPr>
        <p:grpSpPr>
          <a:xfrm>
            <a:off x="3290403" y="158045"/>
            <a:ext cx="5638397" cy="3270956"/>
            <a:chOff x="3290403" y="158045"/>
            <a:chExt cx="5638397" cy="3270956"/>
          </a:xfrm>
        </p:grpSpPr>
        <p:sp>
          <p:nvSpPr>
            <p:cNvPr id="7" name="Rounded Rectangular Callout 6">
              <a:extLst>
                <a:ext uri="{FF2B5EF4-FFF2-40B4-BE49-F238E27FC236}">
                  <a16:creationId xmlns:a16="http://schemas.microsoft.com/office/drawing/2014/main" id="{7B26F91D-6158-D80C-633E-7496F3BC1B74}"/>
                </a:ext>
              </a:extLst>
            </p:cNvPr>
            <p:cNvSpPr/>
            <p:nvPr/>
          </p:nvSpPr>
          <p:spPr>
            <a:xfrm>
              <a:off x="3290403" y="158045"/>
              <a:ext cx="5638397" cy="3270956"/>
            </a:xfrm>
            <a:prstGeom prst="wedgeRoundRectCallout">
              <a:avLst>
                <a:gd name="adj1" fmla="val -62532"/>
                <a:gd name="adj2" fmla="val 16610"/>
                <a:gd name="adj3" fmla="val 16667"/>
              </a:avLst>
            </a:prstGeom>
            <a:solidFill>
              <a:srgbClr val="DC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409F7CA-4C94-55B7-E02A-C0461CC22BE1}"/>
                </a:ext>
              </a:extLst>
            </p:cNvPr>
            <p:cNvSpPr txBox="1"/>
            <p:nvPr/>
          </p:nvSpPr>
          <p:spPr>
            <a:xfrm>
              <a:off x="3703853" y="374605"/>
              <a:ext cx="5068711"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Originall</a:t>
              </a:r>
              <a:r>
                <a:rPr lang="en-US" sz="2400" dirty="0">
                  <a:latin typeface="Times New Roman" panose="02020603050405020304" pitchFamily="18" charset="0"/>
                  <a:cs typeface="Times New Roman" panose="02020603050405020304" pitchFamily="18" charset="0"/>
                </a:rPr>
                <a:t> of them all [Thoughts of man], is that which we call S</a:t>
              </a:r>
              <a:r>
                <a:rPr lang="en-US" dirty="0">
                  <a:latin typeface="Times New Roman" panose="02020603050405020304" pitchFamily="18" charset="0"/>
                  <a:cs typeface="Times New Roman" panose="02020603050405020304" pitchFamily="18" charset="0"/>
                </a:rPr>
                <a:t>ENSE</a:t>
              </a:r>
              <a:r>
                <a:rPr lang="en-US" sz="2400" dirty="0">
                  <a:latin typeface="Times New Roman" panose="02020603050405020304" pitchFamily="18" charset="0"/>
                  <a:cs typeface="Times New Roman" panose="02020603050405020304" pitchFamily="18" charset="0"/>
                </a:rPr>
                <a:t> (For there is no conception in a mans mind, which hath not at first, totally, or by parts, been begotten upon the organs of Sense.) The rest are derived from that </a:t>
              </a:r>
              <a:r>
                <a:rPr lang="en-US" sz="2400" dirty="0" err="1">
                  <a:latin typeface="Times New Roman" panose="02020603050405020304" pitchFamily="18" charset="0"/>
                  <a:cs typeface="Times New Roman" panose="02020603050405020304" pitchFamily="18" charset="0"/>
                </a:rPr>
                <a:t>originall</a:t>
              </a:r>
              <a:r>
                <a:rPr lang="en-US" sz="2400" dirty="0">
                  <a:latin typeface="Times New Roman" panose="02020603050405020304" pitchFamily="18" charset="0"/>
                  <a:cs typeface="Times New Roman" panose="02020603050405020304" pitchFamily="18" charset="0"/>
                </a:rPr>
                <a:t>.”</a:t>
              </a:r>
            </a:p>
            <a:p>
              <a:pPr algn="r"/>
              <a:r>
                <a:rPr lang="en-US" sz="2000" dirty="0">
                  <a:latin typeface="Times New Roman" panose="02020603050405020304" pitchFamily="18" charset="0"/>
                  <a:cs typeface="Times New Roman" panose="02020603050405020304" pitchFamily="18" charset="0"/>
                </a:rPr>
                <a:t>Hobbes, </a:t>
              </a:r>
              <a:r>
                <a:rPr lang="en-US" sz="2000" i="1" dirty="0">
                  <a:latin typeface="Times New Roman" panose="02020603050405020304" pitchFamily="18" charset="0"/>
                  <a:cs typeface="Times New Roman" panose="02020603050405020304" pitchFamily="18" charset="0"/>
                </a:rPr>
                <a:t>Leviathan</a:t>
              </a:r>
              <a:r>
                <a:rPr lang="en-US" sz="2000" dirty="0">
                  <a:latin typeface="Times New Roman" panose="02020603050405020304" pitchFamily="18" charset="0"/>
                  <a:cs typeface="Times New Roman" panose="02020603050405020304" pitchFamily="18" charset="0"/>
                </a:rPr>
                <a:t>, p. 3</a:t>
              </a:r>
              <a:r>
                <a:rPr lang="en-US" sz="2400" dirty="0">
                  <a:latin typeface="Times New Roman" panose="02020603050405020304" pitchFamily="18" charset="0"/>
                  <a:cs typeface="Times New Roman" panose="02020603050405020304" pitchFamily="18" charset="0"/>
                </a:rPr>
                <a:t>.</a:t>
              </a:r>
            </a:p>
          </p:txBody>
        </p:sp>
      </p:grpSp>
      <p:pic>
        <p:nvPicPr>
          <p:cNvPr id="9" name="Picture 8">
            <a:extLst>
              <a:ext uri="{FF2B5EF4-FFF2-40B4-BE49-F238E27FC236}">
                <a16:creationId xmlns:a16="http://schemas.microsoft.com/office/drawing/2014/main" id="{4985792F-7CCD-70F8-CE08-A9F057E90E1F}"/>
              </a:ext>
            </a:extLst>
          </p:cNvPr>
          <p:cNvPicPr>
            <a:picLocks noChangeAspect="1"/>
          </p:cNvPicPr>
          <p:nvPr/>
        </p:nvPicPr>
        <p:blipFill>
          <a:blip r:embed="rId3"/>
          <a:stretch>
            <a:fillRect/>
          </a:stretch>
        </p:blipFill>
        <p:spPr>
          <a:xfrm>
            <a:off x="396049" y="2024523"/>
            <a:ext cx="2596673" cy="4590548"/>
          </a:xfrm>
          <a:prstGeom prst="rect">
            <a:avLst/>
          </a:prstGeom>
        </p:spPr>
      </p:pic>
      <p:grpSp>
        <p:nvGrpSpPr>
          <p:cNvPr id="13" name="Group 12">
            <a:extLst>
              <a:ext uri="{FF2B5EF4-FFF2-40B4-BE49-F238E27FC236}">
                <a16:creationId xmlns:a16="http://schemas.microsoft.com/office/drawing/2014/main" id="{3ADB3385-DB2C-5F25-0CD2-9F92421541CA}"/>
              </a:ext>
            </a:extLst>
          </p:cNvPr>
          <p:cNvGrpSpPr/>
          <p:nvPr/>
        </p:nvGrpSpPr>
        <p:grpSpPr>
          <a:xfrm>
            <a:off x="3052156" y="3627860"/>
            <a:ext cx="6009782" cy="3072096"/>
            <a:chOff x="3052156" y="3627860"/>
            <a:chExt cx="6009782" cy="3072096"/>
          </a:xfrm>
        </p:grpSpPr>
        <p:sp>
          <p:nvSpPr>
            <p:cNvPr id="11" name="Rounded Rectangular Callout 10">
              <a:extLst>
                <a:ext uri="{FF2B5EF4-FFF2-40B4-BE49-F238E27FC236}">
                  <a16:creationId xmlns:a16="http://schemas.microsoft.com/office/drawing/2014/main" id="{6A270D91-2442-D810-EF25-D57004F6BCCA}"/>
                </a:ext>
              </a:extLst>
            </p:cNvPr>
            <p:cNvSpPr/>
            <p:nvPr/>
          </p:nvSpPr>
          <p:spPr>
            <a:xfrm>
              <a:off x="3052156" y="3627860"/>
              <a:ext cx="6009782" cy="3072096"/>
            </a:xfrm>
            <a:prstGeom prst="wedgeRoundRectCallout">
              <a:avLst>
                <a:gd name="adj1" fmla="val -60247"/>
                <a:gd name="adj2" fmla="val -37153"/>
                <a:gd name="adj3" fmla="val 16667"/>
              </a:avLst>
            </a:prstGeom>
            <a:solidFill>
              <a:srgbClr val="DCFF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038ECD7-B62D-03F1-0AEC-DED1E1172033}"/>
                </a:ext>
              </a:extLst>
            </p:cNvPr>
            <p:cNvSpPr txBox="1"/>
            <p:nvPr/>
          </p:nvSpPr>
          <p:spPr>
            <a:xfrm>
              <a:off x="3395507" y="3806428"/>
              <a:ext cx="5533293" cy="286232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after a repetition of similar instances, the mind is carried by habit, upon the appearance of one event, to expect its usual attendant, and to believe it will exist. </a:t>
              </a:r>
              <a:r>
                <a:rPr lang="en-US" sz="2000" dirty="0">
                  <a:latin typeface="Times New Roman" panose="02020603050405020304" pitchFamily="18" charset="0"/>
                  <a:cs typeface="Times New Roman" panose="02020603050405020304" pitchFamily="18" charset="0"/>
                </a:rPr>
                <a:t>This </a:t>
              </a:r>
              <a:r>
                <a:rPr lang="en-US" sz="2000" dirty="0" err="1">
                  <a:latin typeface="Times New Roman" panose="02020603050405020304" pitchFamily="18" charset="0"/>
                  <a:cs typeface="Times New Roman" panose="02020603050405020304" pitchFamily="18" charset="0"/>
                </a:rPr>
                <a:t>connexion</a:t>
              </a:r>
              <a:r>
                <a:rPr lang="en-US" sz="2000" dirty="0">
                  <a:latin typeface="Times New Roman" panose="02020603050405020304" pitchFamily="18" charset="0"/>
                  <a:cs typeface="Times New Roman" panose="02020603050405020304" pitchFamily="18" charset="0"/>
                </a:rPr>
                <a:t>, therefore, which we </a:t>
              </a:r>
              <a:r>
                <a:rPr lang="en-US" sz="2000" i="1" dirty="0">
                  <a:latin typeface="Times New Roman" panose="02020603050405020304" pitchFamily="18" charset="0"/>
                  <a:cs typeface="Times New Roman" panose="02020603050405020304" pitchFamily="18" charset="0"/>
                </a:rPr>
                <a:t>feel</a:t>
              </a:r>
              <a:r>
                <a:rPr lang="en-US" sz="2000" dirty="0">
                  <a:latin typeface="Times New Roman" panose="02020603050405020304" pitchFamily="18" charset="0"/>
                  <a:cs typeface="Times New Roman" panose="02020603050405020304" pitchFamily="18" charset="0"/>
                </a:rPr>
                <a:t> in the mind …from which we form the idea of power or necessary </a:t>
              </a:r>
              <a:r>
                <a:rPr lang="en-US" sz="2000" dirty="0" err="1">
                  <a:latin typeface="Times New Roman" panose="02020603050405020304" pitchFamily="18" charset="0"/>
                  <a:cs typeface="Times New Roman" panose="02020603050405020304" pitchFamily="18" charset="0"/>
                </a:rPr>
                <a:t>connexion</a:t>
              </a:r>
              <a:r>
                <a:rPr lang="en-US" sz="2000" dirty="0">
                  <a:latin typeface="Times New Roman" panose="02020603050405020304" pitchFamily="18" charset="0"/>
                  <a:cs typeface="Times New Roman" panose="02020603050405020304" pitchFamily="18" charset="0"/>
                </a:rPr>
                <a:t>.</a:t>
              </a:r>
            </a:p>
            <a:p>
              <a:pPr algn="r"/>
              <a:r>
                <a:rPr lang="en-US" sz="2000" dirty="0">
                  <a:latin typeface="Times New Roman" panose="02020603050405020304" pitchFamily="18" charset="0"/>
                  <a:cs typeface="Times New Roman" panose="02020603050405020304" pitchFamily="18" charset="0"/>
                </a:rPr>
                <a:t>Hume, </a:t>
              </a:r>
              <a:r>
                <a:rPr lang="en-US" sz="2000" i="1" dirty="0">
                  <a:latin typeface="Times New Roman" panose="02020603050405020304" pitchFamily="18" charset="0"/>
                  <a:cs typeface="Times New Roman" panose="02020603050405020304" pitchFamily="18" charset="0"/>
                </a:rPr>
                <a:t>Enquiry</a:t>
              </a:r>
              <a:r>
                <a:rPr lang="en-US" sz="2000" dirty="0">
                  <a:latin typeface="Times New Roman" panose="02020603050405020304" pitchFamily="18" charset="0"/>
                  <a:cs typeface="Times New Roman" panose="02020603050405020304" pitchFamily="18" charset="0"/>
                </a:rPr>
                <a:t>, p. 75</a:t>
              </a:r>
              <a:endParaRPr lang="en-US" sz="2400" dirty="0">
                <a:latin typeface="Times New Roman" panose="02020603050405020304" pitchFamily="18" charset="0"/>
                <a:cs typeface="Times New Roman" panose="02020603050405020304" pitchFamily="18" charset="0"/>
              </a:endParaRPr>
            </a:p>
          </p:txBody>
        </p:sp>
      </p:grpSp>
      <p:sp>
        <p:nvSpPr>
          <p:cNvPr id="4" name="Slide Number Placeholder 3">
            <a:extLst>
              <a:ext uri="{FF2B5EF4-FFF2-40B4-BE49-F238E27FC236}">
                <a16:creationId xmlns:a16="http://schemas.microsoft.com/office/drawing/2014/main" id="{11637863-1CEC-198C-74EA-0B498659A1A1}"/>
              </a:ext>
            </a:extLst>
          </p:cNvPr>
          <p:cNvSpPr>
            <a:spLocks noGrp="1"/>
          </p:cNvSpPr>
          <p:nvPr>
            <p:ph type="sldNum" sz="quarter" idx="12"/>
          </p:nvPr>
        </p:nvSpPr>
        <p:spPr/>
        <p:txBody>
          <a:bodyPr/>
          <a:lstStyle/>
          <a:p>
            <a:fld id="{D1F9907E-6957-FD44-8CEE-A073B4D9F8DA}" type="slidenum">
              <a:rPr lang="en-US" smtClean="0"/>
              <a:t>9</a:t>
            </a:fld>
            <a:endParaRPr lang="en-US"/>
          </a:p>
        </p:txBody>
      </p:sp>
    </p:spTree>
    <p:extLst>
      <p:ext uri="{BB962C8B-B14F-4D97-AF65-F5344CB8AC3E}">
        <p14:creationId xmlns:p14="http://schemas.microsoft.com/office/powerpoint/2010/main" val="41498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CEBFF"/>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2400" dirty="0" smtClean="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3019</TotalTime>
  <Words>1566</Words>
  <Application>Microsoft Macintosh PowerPoint</Application>
  <PresentationFormat>On-screen Show (4:3)</PresentationFormat>
  <Paragraphs>266</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Aptos</vt:lpstr>
      <vt:lpstr>Arial</vt:lpstr>
      <vt:lpstr>Arial Black</vt:lpstr>
      <vt:lpstr>Times New Roman</vt:lpstr>
      <vt:lpstr>Office Theme</vt:lpstr>
      <vt:lpstr>small-e empiricism An Epistemology for Science </vt:lpstr>
      <vt:lpstr> </vt:lpstr>
      <vt:lpstr>Empiricism: the Defining Idea</vt:lpstr>
      <vt:lpstr>Summary of small-e empiricism</vt:lpstr>
      <vt:lpstr>Big-E Empiricism</vt:lpstr>
      <vt:lpstr>Big-E Empiricism</vt:lpstr>
      <vt:lpstr>Experience in a scientific empiricism 1. Experience is propositional 2. Experience becomes instrumental 3. Experience is a process</vt:lpstr>
      <vt:lpstr>1. Experience is propositional 2. Experience becomes instrumental 3. Experience is a process</vt:lpstr>
      <vt:lpstr> </vt:lpstr>
      <vt:lpstr>Operation of human sense organs</vt:lpstr>
      <vt:lpstr>Identify a notion of experience  in scientific empiricism that:</vt:lpstr>
      <vt:lpstr> </vt:lpstr>
      <vt:lpstr> </vt:lpstr>
      <vt:lpstr> </vt:lpstr>
      <vt:lpstr>1. Experience is propositional</vt:lpstr>
      <vt:lpstr>Tendency in most sciences</vt:lpstr>
      <vt:lpstr>Chemical Analysis dependent on human senses …</vt:lpstr>
      <vt:lpstr>…replaced by fully instrumental analysis</vt:lpstr>
      <vt:lpstr>Naked eye detection of new celestial objects …</vt:lpstr>
      <vt:lpstr>… replaced by fully instrumental detections</vt:lpstr>
      <vt:lpstr>1. Experience is propositional 2. Experience becomes instrumental 3. Experience is a process</vt:lpstr>
      <vt:lpstr>Experience is a continuous physical process that connects the system of interest with the observer</vt:lpstr>
      <vt:lpstr> Examples of processes</vt:lpstr>
      <vt:lpstr>Observational vs Theoretical? No Principled Division</vt:lpstr>
      <vt:lpstr>Winding back</vt:lpstr>
      <vt:lpstr>Winding back</vt:lpstr>
      <vt:lpstr>Winding back</vt:lpstr>
      <vt:lpstr>small-e empiricism</vt:lpstr>
      <vt:lpstr>The doctrine</vt:lpstr>
      <vt:lpstr>Conforms with…</vt:lpstr>
      <vt:lpstr>The argument for small-e empiricism</vt:lpstr>
      <vt:lpstr>The Authority of Experience</vt:lpstr>
      <vt:lpstr>Adequacy of Experience</vt:lpstr>
      <vt:lpstr>Exclusivity of Experience</vt:lpstr>
      <vt:lpstr>Conclusion</vt:lpstr>
      <vt:lpstr>Applications of small-e empiricism</vt:lpstr>
      <vt:lpstr>Read</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Norton, John D</dc:creator>
  <cp:lastModifiedBy>Norton, John D</cp:lastModifiedBy>
  <cp:revision>224</cp:revision>
  <dcterms:created xsi:type="dcterms:W3CDTF">2026-04-27T01:00:52Z</dcterms:created>
  <dcterms:modified xsi:type="dcterms:W3CDTF">2026-07-12T14:54:16Z</dcterms:modified>
</cp:coreProperties>
</file>