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63"/>
  </p:notesMasterIdLst>
  <p:handoutMasterIdLst>
    <p:handoutMasterId r:id="rId64"/>
  </p:handoutMasterIdLst>
  <p:sldIdLst>
    <p:sldId id="256" r:id="rId2"/>
    <p:sldId id="324" r:id="rId3"/>
    <p:sldId id="257" r:id="rId4"/>
    <p:sldId id="258" r:id="rId5"/>
    <p:sldId id="263" r:id="rId6"/>
    <p:sldId id="265" r:id="rId7"/>
    <p:sldId id="266" r:id="rId8"/>
    <p:sldId id="259" r:id="rId9"/>
    <p:sldId id="260" r:id="rId10"/>
    <p:sldId id="261" r:id="rId11"/>
    <p:sldId id="262" r:id="rId12"/>
    <p:sldId id="276" r:id="rId13"/>
    <p:sldId id="278" r:id="rId14"/>
    <p:sldId id="277" r:id="rId15"/>
    <p:sldId id="281" r:id="rId16"/>
    <p:sldId id="280" r:id="rId17"/>
    <p:sldId id="333" r:id="rId18"/>
    <p:sldId id="282" r:id="rId19"/>
    <p:sldId id="339" r:id="rId20"/>
    <p:sldId id="296" r:id="rId21"/>
    <p:sldId id="299" r:id="rId22"/>
    <p:sldId id="300" r:id="rId23"/>
    <p:sldId id="325" r:id="rId24"/>
    <p:sldId id="329" r:id="rId25"/>
    <p:sldId id="330" r:id="rId26"/>
    <p:sldId id="331" r:id="rId27"/>
    <p:sldId id="306" r:id="rId28"/>
    <p:sldId id="307" r:id="rId29"/>
    <p:sldId id="308" r:id="rId30"/>
    <p:sldId id="309" r:id="rId31"/>
    <p:sldId id="310" r:id="rId32"/>
    <p:sldId id="311" r:id="rId33"/>
    <p:sldId id="312" r:id="rId34"/>
    <p:sldId id="313" r:id="rId35"/>
    <p:sldId id="334" r:id="rId36"/>
    <p:sldId id="317" r:id="rId37"/>
    <p:sldId id="318" r:id="rId38"/>
    <p:sldId id="319" r:id="rId39"/>
    <p:sldId id="336" r:id="rId40"/>
    <p:sldId id="323" r:id="rId41"/>
    <p:sldId id="337" r:id="rId42"/>
    <p:sldId id="326" r:id="rId43"/>
    <p:sldId id="327" r:id="rId44"/>
    <p:sldId id="328" r:id="rId45"/>
    <p:sldId id="292" r:id="rId46"/>
    <p:sldId id="338" r:id="rId47"/>
    <p:sldId id="279" r:id="rId48"/>
    <p:sldId id="335" r:id="rId49"/>
    <p:sldId id="267" r:id="rId50"/>
    <p:sldId id="268" r:id="rId51"/>
    <p:sldId id="269" r:id="rId52"/>
    <p:sldId id="270" r:id="rId53"/>
    <p:sldId id="271" r:id="rId54"/>
    <p:sldId id="272" r:id="rId55"/>
    <p:sldId id="273" r:id="rId56"/>
    <p:sldId id="274" r:id="rId57"/>
    <p:sldId id="320" r:id="rId58"/>
    <p:sldId id="321" r:id="rId59"/>
    <p:sldId id="322" r:id="rId60"/>
    <p:sldId id="286" r:id="rId61"/>
    <p:sldId id="291" r:id="rId6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DCFF"/>
    <a:srgbClr val="B4C8FF"/>
    <a:srgbClr val="4068B1"/>
    <a:srgbClr val="0070C0"/>
    <a:srgbClr val="5F88FF"/>
    <a:srgbClr val="FFC8FF"/>
    <a:srgbClr val="C8FFC8"/>
    <a:srgbClr val="3253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51"/>
    <p:restoredTop sz="96208" autoAdjust="0"/>
  </p:normalViewPr>
  <p:slideViewPr>
    <p:cSldViewPr snapToGrid="0" snapToObjects="1">
      <p:cViewPr varScale="1">
        <p:scale>
          <a:sx n="115" d="100"/>
          <a:sy n="115" d="100"/>
        </p:scale>
        <p:origin x="110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50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1CB625-B80F-5A4E-B2F8-56BE290257AF}" type="datetimeFigureOut">
              <a:rPr lang="en-US" smtClean="0"/>
              <a:t>6/6/24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C46374-455B-D349-B9E8-787744995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1172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E3F4F8-2A4D-A843-A4EA-213F3BD6E7FE}" type="datetimeFigureOut">
              <a:rPr lang="en-US" smtClean="0"/>
              <a:t>6/6/24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6E6F42-71FD-3E44-9B5D-4ED5CB451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719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6E6F42-71FD-3E44-9B5D-4ED5CB45117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6265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E2060D-D714-EB43-BCF6-AF62D1D80540}" type="slidenum">
              <a:rPr lang="en-US"/>
              <a:pPr/>
              <a:t>50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8214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C5B100-4A2A-ED4B-8185-58B8C7D26605}" type="slidenum">
              <a:rPr lang="en-US"/>
              <a:pPr/>
              <a:t>51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1168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37ECAE-6A66-FC4F-A957-B92D652E02B6}" type="slidenum">
              <a:rPr lang="en-US"/>
              <a:pPr/>
              <a:t>52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6120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F86403-5BF0-6E45-8BEB-1330120BE202}" type="slidenum">
              <a:rPr lang="en-US"/>
              <a:pPr/>
              <a:t>54</a:t>
            </a:fld>
            <a:endParaRPr lang="en-U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027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D655C0-D19C-9043-A414-7A262DBAEDA4}" type="slidenum">
              <a:rPr lang="en-US"/>
              <a:pPr/>
              <a:t>55</a:t>
            </a:fld>
            <a:endParaRPr lang="en-US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0356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F03A63-A837-A54C-BC4F-BF4E3CC60DB2}" type="slidenum">
              <a:rPr lang="en-US"/>
              <a:pPr/>
              <a:t>56</a:t>
            </a:fld>
            <a:endParaRPr lang="en-US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746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6E6F42-71FD-3E44-9B5D-4ED5CB45117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950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3A26550-4B71-004F-A88E-595BE4CAC8D8}" type="slidenum">
              <a:rPr lang="en-US" sz="1200">
                <a:latin typeface="Calibri" charset="0"/>
              </a:rPr>
              <a:pPr eaLnBrk="1" hangingPunct="1"/>
              <a:t>14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8834C5-1F65-7A45-A8F0-2B43CC6C220D}" type="slidenum">
              <a:rPr lang="en-US"/>
              <a:pPr/>
              <a:t>19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On the execution thesis: </a:t>
            </a:r>
          </a:p>
          <a:p>
            <a:r>
              <a:rPr lang="en-US"/>
              <a:t>People are often reluctant to make the step from the reconstruction thesis to the execution thesis.</a:t>
            </a:r>
          </a:p>
          <a:p>
            <a:r>
              <a:rPr lang="en-US"/>
              <a:t>The analogy is to a seer whose predictions agree with what everyone could reasonably predict from reading the newspaper.</a:t>
            </a:r>
          </a:p>
        </p:txBody>
      </p:sp>
    </p:spTree>
    <p:extLst>
      <p:ext uri="{BB962C8B-B14F-4D97-AF65-F5344CB8AC3E}">
        <p14:creationId xmlns:p14="http://schemas.microsoft.com/office/powerpoint/2010/main" val="12832677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A5C166-DB25-F74A-AA76-B01EBC69E8F4}" type="slidenum">
              <a:rPr lang="en-US"/>
              <a:pPr/>
              <a:t>25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 epistemic miracles --&gt; grounds for accepting the argument view.</a:t>
            </a:r>
          </a:p>
          <a:p>
            <a:r>
              <a:rPr lang="en-US"/>
              <a:t>Reliability thesis --&gt; reason to reject all other views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6E6F42-71FD-3E44-9B5D-4ED5CB45117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0968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B77BC0-3E99-C347-87D8-A37724BD8FF5}" type="slidenum">
              <a:rPr lang="en-US"/>
              <a:pPr/>
              <a:t>37</a:t>
            </a:fld>
            <a:endParaRPr lang="en-US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Why is this thought experiment spurious? Analogy. A rope can hold 100 lb. Halve cross sectional area of rope and double tensile strength--it can still hold 100 lb. In the limit of infinitely many halvings, we have a rope of zero cross section carrying 100 lb. But a rope of zero cross section is no rope at all!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8834C5-1F65-7A45-A8F0-2B43CC6C220D}" type="slidenum">
              <a:rPr lang="en-US"/>
              <a:pPr/>
              <a:t>46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On the execution thesis: </a:t>
            </a:r>
          </a:p>
          <a:p>
            <a:r>
              <a:rPr lang="en-US"/>
              <a:t>People are often reluctant to make the step from the reconstruction thesis to the execution thesis.</a:t>
            </a:r>
          </a:p>
          <a:p>
            <a:r>
              <a:rPr lang="en-US"/>
              <a:t>The analogy is to a seer whose predictions agree with what everyone could reasonably predict from reading the newspaper.</a:t>
            </a:r>
          </a:p>
        </p:txBody>
      </p:sp>
    </p:spTree>
    <p:extLst>
      <p:ext uri="{BB962C8B-B14F-4D97-AF65-F5344CB8AC3E}">
        <p14:creationId xmlns:p14="http://schemas.microsoft.com/office/powerpoint/2010/main" val="26353170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FDE442-3039-8448-B8CE-5C30357C5310}" type="slidenum">
              <a:rPr lang="en-US"/>
              <a:pPr/>
              <a:t>49</a:t>
            </a:fld>
            <a:endParaRPr lang="en-US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034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C03C2-BAE2-3244-9215-2DFD224D90A4}" type="datetime1">
              <a:rPr lang="en-US" smtClean="0"/>
              <a:t>6/6/24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255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48BB9-BACA-4643-9A81-0B36C5966DED}" type="datetime1">
              <a:rPr lang="en-US" smtClean="0"/>
              <a:t>6/6/24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373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DBC18-5B11-5E4F-B528-B0CBEB871D5F}" type="datetime1">
              <a:rPr lang="en-US" smtClean="0"/>
              <a:t>6/6/24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477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6AD26-CC9B-4E4F-AAA7-2B161E1F40A7}" type="datetime1">
              <a:rPr lang="en-US" smtClean="0"/>
              <a:t>6/6/24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852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0889F-16E6-E344-A753-C29BDBB05677}" type="datetime1">
              <a:rPr lang="en-US" smtClean="0"/>
              <a:t>6/6/24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519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F655F-98F1-B743-B570-F9ECED804E7C}" type="datetime1">
              <a:rPr lang="en-US" smtClean="0"/>
              <a:t>6/6/24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729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950D5-45D1-154A-ACC3-64B227B3F1B8}" type="datetime1">
              <a:rPr lang="en-US" smtClean="0"/>
              <a:t>6/6/24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085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49E71-1FBE-674D-9ADF-65A1C3023746}" type="datetime1">
              <a:rPr lang="en-US" smtClean="0"/>
              <a:t>6/6/24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45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3A60D-F0FB-4141-A234-6302B09604A7}" type="datetime1">
              <a:rPr lang="en-US" smtClean="0"/>
              <a:t>6/6/24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260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54579-CF27-C748-8ECA-C61A28320189}" type="datetime1">
              <a:rPr lang="en-US" smtClean="0"/>
              <a:t>6/6/24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683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7BB37-D71E-4A4C-A9EC-C3901011ADA6}" type="datetime1">
              <a:rPr lang="en-US" smtClean="0"/>
              <a:t>6/6/24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427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51400"/>
            <a:ext cx="8229600" cy="800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743204"/>
            <a:ext cx="429026" cy="3829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F4D4A-5DB8-7245-86C3-FAA7B8CA3CE1}" type="datetime1">
              <a:rPr lang="en-US" smtClean="0"/>
              <a:t>6/6/24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"/>
              </a:defRPr>
            </a:lvl1pPr>
          </a:lstStyle>
          <a:p>
            <a:fld id="{6CC653D9-4D3C-1848-BA19-27FA3B040A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043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1200" kern="1200">
          <a:solidFill>
            <a:schemeClr val="tx1"/>
          </a:solidFill>
          <a:latin typeface="Times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Tx/>
        <a:buNone/>
        <a:defRPr sz="1200" kern="1200">
          <a:solidFill>
            <a:schemeClr val="tx1"/>
          </a:solidFill>
          <a:latin typeface="Times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Tx/>
        <a:buNone/>
        <a:defRPr sz="1200" kern="1200">
          <a:solidFill>
            <a:schemeClr val="tx1"/>
          </a:solidFill>
          <a:latin typeface="Times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Tx/>
        <a:buNone/>
        <a:defRPr sz="1200" kern="1200">
          <a:solidFill>
            <a:schemeClr val="tx1"/>
          </a:solidFill>
          <a:latin typeface="Times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Tx/>
        <a:buNone/>
        <a:defRPr sz="1200" kern="1200">
          <a:solidFill>
            <a:schemeClr val="tx1"/>
          </a:solidFill>
          <a:latin typeface="Times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jpg"/><Relationship Id="rId4" Type="http://schemas.openxmlformats.org/officeDocument/2006/relationships/image" Target="../media/image46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g"/><Relationship Id="rId4" Type="http://schemas.openxmlformats.org/officeDocument/2006/relationships/image" Target="../media/image60.jp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1819117" y="93010"/>
            <a:ext cx="5496711" cy="4187026"/>
          </a:xfrm>
          <a:custGeom>
            <a:avLst/>
            <a:gdLst>
              <a:gd name="connsiteX0" fmla="*/ 2721480 w 6050060"/>
              <a:gd name="connsiteY0" fmla="*/ 0 h 3761345"/>
              <a:gd name="connsiteX1" fmla="*/ 6050060 w 6050060"/>
              <a:gd name="connsiteY1" fmla="*/ 2016751 h 3761345"/>
              <a:gd name="connsiteX2" fmla="*/ 3810073 w 6050060"/>
              <a:gd name="connsiteY2" fmla="*/ 3761345 h 3761345"/>
              <a:gd name="connsiteX3" fmla="*/ 0 w 6050060"/>
              <a:gd name="connsiteY3" fmla="*/ 2826243 h 3761345"/>
              <a:gd name="connsiteX4" fmla="*/ 2721480 w 6050060"/>
              <a:gd name="connsiteY4" fmla="*/ 0 h 3761345"/>
              <a:gd name="connsiteX0" fmla="*/ 2721480 w 4875891"/>
              <a:gd name="connsiteY0" fmla="*/ 0 h 3761345"/>
              <a:gd name="connsiteX1" fmla="*/ 4875891 w 4875891"/>
              <a:gd name="connsiteY1" fmla="*/ 2045863 h 3761345"/>
              <a:gd name="connsiteX2" fmla="*/ 3810073 w 4875891"/>
              <a:gd name="connsiteY2" fmla="*/ 3761345 h 3761345"/>
              <a:gd name="connsiteX3" fmla="*/ 0 w 4875891"/>
              <a:gd name="connsiteY3" fmla="*/ 2826243 h 3761345"/>
              <a:gd name="connsiteX4" fmla="*/ 2721480 w 4875891"/>
              <a:gd name="connsiteY4" fmla="*/ 0 h 3761345"/>
              <a:gd name="connsiteX0" fmla="*/ 2721480 w 4867874"/>
              <a:gd name="connsiteY0" fmla="*/ 0 h 3761345"/>
              <a:gd name="connsiteX1" fmla="*/ 4867874 w 4867874"/>
              <a:gd name="connsiteY1" fmla="*/ 2053996 h 3761345"/>
              <a:gd name="connsiteX2" fmla="*/ 3810073 w 4867874"/>
              <a:gd name="connsiteY2" fmla="*/ 3761345 h 3761345"/>
              <a:gd name="connsiteX3" fmla="*/ 0 w 4867874"/>
              <a:gd name="connsiteY3" fmla="*/ 2826243 h 3761345"/>
              <a:gd name="connsiteX4" fmla="*/ 2721480 w 4867874"/>
              <a:gd name="connsiteY4" fmla="*/ 0 h 3761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67874" h="3761345">
                <a:moveTo>
                  <a:pt x="2721480" y="0"/>
                </a:moveTo>
                <a:lnTo>
                  <a:pt x="4867874" y="2053996"/>
                </a:lnTo>
                <a:lnTo>
                  <a:pt x="3810073" y="3761345"/>
                </a:lnTo>
                <a:lnTo>
                  <a:pt x="0" y="2826243"/>
                </a:lnTo>
                <a:lnTo>
                  <a:pt x="2721480" y="0"/>
                </a:lnTo>
                <a:close/>
              </a:path>
            </a:pathLst>
          </a:custGeom>
          <a:solidFill>
            <a:srgbClr val="C9DC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9DC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511" y="376832"/>
            <a:ext cx="5281097" cy="3663647"/>
          </a:xfrm>
        </p:spPr>
        <p:txBody>
          <a:bodyPr>
            <a:noAutofit/>
          </a:bodyPr>
          <a:lstStyle/>
          <a:p>
            <a:pPr algn="r"/>
            <a:r>
              <a:rPr lang="en-US" sz="6000" dirty="0"/>
              <a:t>Thought Experiments</a:t>
            </a:r>
            <a:br>
              <a:rPr lang="en-US" sz="6000" dirty="0"/>
            </a:br>
            <a:r>
              <a:rPr lang="en-US" sz="6000" dirty="0"/>
              <a:t>in Science</a:t>
            </a:r>
            <a:br>
              <a:rPr lang="en-US" sz="6000" dirty="0"/>
            </a:br>
            <a:r>
              <a:rPr lang="en-US" sz="1800" dirty="0"/>
              <a:t>John D. Norton</a:t>
            </a:r>
            <a:br>
              <a:rPr lang="en-US" sz="1800" dirty="0"/>
            </a:br>
            <a:r>
              <a:rPr lang="en-US" sz="1800" dirty="0"/>
              <a:t>Department of history</a:t>
            </a:r>
            <a:br>
              <a:rPr lang="en-US" sz="1800" dirty="0"/>
            </a:br>
            <a:r>
              <a:rPr lang="en-US" sz="1800" dirty="0"/>
              <a:t>and Philosophy of Science</a:t>
            </a:r>
            <a:br>
              <a:rPr lang="en-US" sz="1800" dirty="0"/>
            </a:br>
            <a:r>
              <a:rPr lang="en-US" sz="1800" dirty="0"/>
              <a:t>University of Pittsburgh </a:t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564637"/>
            <a:ext cx="282223" cy="2933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9A1D98-F136-994D-B974-9D8E677CEA0F}"/>
              </a:ext>
            </a:extLst>
          </p:cNvPr>
          <p:cNvSpPr txBox="1"/>
          <p:nvPr/>
        </p:nvSpPr>
        <p:spPr>
          <a:xfrm>
            <a:off x="3210157" y="3983444"/>
            <a:ext cx="258545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solidFill>
                  <a:srgbClr val="4068B1"/>
                </a:solidFill>
                <a:latin typeface="+mj-lt"/>
                <a:cs typeface="Times"/>
              </a:rPr>
              <a:t>Pittsburgh Summer Program 8</a:t>
            </a:r>
          </a:p>
          <a:p>
            <a:pPr algn="r"/>
            <a:r>
              <a:rPr lang="en-US" sz="1400" b="1" dirty="0">
                <a:solidFill>
                  <a:srgbClr val="4068B1"/>
                </a:solidFill>
                <a:latin typeface="+mj-lt"/>
                <a:cs typeface="Times"/>
              </a:rPr>
              <a:t>Center for Philosophy of Science</a:t>
            </a:r>
          </a:p>
          <a:p>
            <a:pPr algn="r"/>
            <a:r>
              <a:rPr lang="en-US" sz="1400" b="1" dirty="0">
                <a:solidFill>
                  <a:srgbClr val="4068B1"/>
                </a:solidFill>
                <a:latin typeface="+mj-lt"/>
                <a:cs typeface="Times"/>
              </a:rPr>
              <a:t>University of Pittsburgh</a:t>
            </a:r>
          </a:p>
          <a:p>
            <a:pPr algn="r"/>
            <a:r>
              <a:rPr lang="en-US" sz="1400" b="1" dirty="0">
                <a:solidFill>
                  <a:srgbClr val="4068B1"/>
                </a:solidFill>
                <a:latin typeface="+mj-lt"/>
                <a:cs typeface="Times"/>
              </a:rPr>
              <a:t>July 8-12, 2024</a:t>
            </a:r>
          </a:p>
          <a:p>
            <a:pPr algn="r"/>
            <a:r>
              <a:rPr lang="en-US" sz="1400" b="1" dirty="0">
                <a:solidFill>
                  <a:srgbClr val="4068B1"/>
                </a:solidFill>
                <a:latin typeface="+mj-lt"/>
                <a:cs typeface="Times"/>
              </a:rPr>
              <a:t>This lecture: </a:t>
            </a:r>
            <a:r>
              <a:rPr lang="en-US" sz="1400" b="1" dirty="0">
                <a:solidFill>
                  <a:srgbClr val="4068B1"/>
                </a:solidFill>
                <a:cs typeface="Times"/>
              </a:rPr>
              <a:t>9:30am to 12 noon,</a:t>
            </a:r>
          </a:p>
          <a:p>
            <a:pPr algn="r"/>
            <a:r>
              <a:rPr lang="en-US" sz="1400" b="1" dirty="0">
                <a:solidFill>
                  <a:srgbClr val="4068B1"/>
                </a:solidFill>
                <a:cs typeface="Times"/>
              </a:rPr>
              <a:t>Wednesday, July 10</a:t>
            </a:r>
            <a:endParaRPr lang="en-US" sz="1400" b="1" dirty="0">
              <a:solidFill>
                <a:srgbClr val="4068B1"/>
              </a:solidFill>
              <a:latin typeface="+mj-lt"/>
              <a:cs typeface="Time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E13AF4-B8CE-E616-E1C7-FC35A3AE4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9380" y="5348923"/>
            <a:ext cx="3046228" cy="1523114"/>
          </a:xfrm>
          <a:prstGeom prst="rect">
            <a:avLst/>
          </a:prstGeom>
        </p:spPr>
      </p:pic>
      <p:sp>
        <p:nvSpPr>
          <p:cNvPr id="4" name="Cloud Callout 3">
            <a:extLst>
              <a:ext uri="{FF2B5EF4-FFF2-40B4-BE49-F238E27FC236}">
                <a16:creationId xmlns:a16="http://schemas.microsoft.com/office/drawing/2014/main" id="{0E7EDB22-C828-5B80-D24A-106BDCE4E70B}"/>
              </a:ext>
            </a:extLst>
          </p:cNvPr>
          <p:cNvSpPr/>
          <p:nvPr/>
        </p:nvSpPr>
        <p:spPr>
          <a:xfrm>
            <a:off x="6279224" y="169199"/>
            <a:ext cx="1817783" cy="936434"/>
          </a:xfrm>
          <a:prstGeom prst="cloudCallout">
            <a:avLst>
              <a:gd name="adj1" fmla="val -43864"/>
              <a:gd name="adj2" fmla="val 97794"/>
            </a:avLst>
          </a:prstGeom>
          <a:solidFill>
            <a:srgbClr val="C8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9DCFF"/>
              </a:solidFill>
            </a:endParaRPr>
          </a:p>
        </p:txBody>
      </p:sp>
      <p:sp>
        <p:nvSpPr>
          <p:cNvPr id="8" name="Cloud Callout 7">
            <a:extLst>
              <a:ext uri="{FF2B5EF4-FFF2-40B4-BE49-F238E27FC236}">
                <a16:creationId xmlns:a16="http://schemas.microsoft.com/office/drawing/2014/main" id="{58CFC6E9-6A8F-3D8B-780B-6D1143801DA6}"/>
              </a:ext>
            </a:extLst>
          </p:cNvPr>
          <p:cNvSpPr/>
          <p:nvPr/>
        </p:nvSpPr>
        <p:spPr>
          <a:xfrm>
            <a:off x="7772282" y="1530036"/>
            <a:ext cx="1831772" cy="1312975"/>
          </a:xfrm>
          <a:prstGeom prst="cloudCallout">
            <a:avLst>
              <a:gd name="adj1" fmla="val -67655"/>
              <a:gd name="adj2" fmla="val 33506"/>
            </a:avLst>
          </a:prstGeom>
          <a:solidFill>
            <a:srgbClr val="C8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loud Callout 8">
            <a:extLst>
              <a:ext uri="{FF2B5EF4-FFF2-40B4-BE49-F238E27FC236}">
                <a16:creationId xmlns:a16="http://schemas.microsoft.com/office/drawing/2014/main" id="{49A4965B-7E59-7050-37C5-2CDB9277C2CF}"/>
              </a:ext>
            </a:extLst>
          </p:cNvPr>
          <p:cNvSpPr/>
          <p:nvPr/>
        </p:nvSpPr>
        <p:spPr>
          <a:xfrm>
            <a:off x="7003665" y="3955227"/>
            <a:ext cx="1817783" cy="936434"/>
          </a:xfrm>
          <a:prstGeom prst="cloudCallout">
            <a:avLst>
              <a:gd name="adj1" fmla="val -45682"/>
              <a:gd name="adj2" fmla="val -71618"/>
            </a:avLst>
          </a:prstGeom>
          <a:solidFill>
            <a:srgbClr val="C8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loud Callout 9">
            <a:extLst>
              <a:ext uri="{FF2B5EF4-FFF2-40B4-BE49-F238E27FC236}">
                <a16:creationId xmlns:a16="http://schemas.microsoft.com/office/drawing/2014/main" id="{E4EB4E89-BA3E-DCC8-4F3F-C977ECFBA6D7}"/>
              </a:ext>
            </a:extLst>
          </p:cNvPr>
          <p:cNvSpPr/>
          <p:nvPr/>
        </p:nvSpPr>
        <p:spPr>
          <a:xfrm>
            <a:off x="30895" y="3353418"/>
            <a:ext cx="1526615" cy="670893"/>
          </a:xfrm>
          <a:prstGeom prst="cloudCallout">
            <a:avLst>
              <a:gd name="adj1" fmla="val 49755"/>
              <a:gd name="adj2" fmla="val -70975"/>
            </a:avLst>
          </a:prstGeom>
          <a:solidFill>
            <a:srgbClr val="C8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loud Callout 10">
            <a:extLst>
              <a:ext uri="{FF2B5EF4-FFF2-40B4-BE49-F238E27FC236}">
                <a16:creationId xmlns:a16="http://schemas.microsoft.com/office/drawing/2014/main" id="{A1D81CAB-A211-531F-E478-C668047E9EBD}"/>
              </a:ext>
            </a:extLst>
          </p:cNvPr>
          <p:cNvSpPr/>
          <p:nvPr/>
        </p:nvSpPr>
        <p:spPr>
          <a:xfrm>
            <a:off x="141111" y="211770"/>
            <a:ext cx="1817783" cy="936434"/>
          </a:xfrm>
          <a:prstGeom prst="cloudCallout">
            <a:avLst>
              <a:gd name="adj1" fmla="val 70742"/>
              <a:gd name="adj2" fmla="val 40124"/>
            </a:avLst>
          </a:prstGeom>
          <a:solidFill>
            <a:srgbClr val="C8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588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7" descr="Maxwell_original_dem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1387475"/>
            <a:ext cx="6743700" cy="481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6625"/>
          </a:xfrm>
        </p:spPr>
        <p:txBody>
          <a:bodyPr/>
          <a:lstStyle/>
          <a:p>
            <a:pPr algn="l"/>
            <a:r>
              <a:rPr lang="en-US" dirty="0">
                <a:latin typeface="Times" charset="0"/>
                <a:ea typeface="ＭＳ Ｐゴシック" charset="0"/>
              </a:rPr>
              <a:t>Maxwell</a:t>
            </a:r>
            <a:r>
              <a:rPr lang="en-US" altLang="ja-JP" dirty="0">
                <a:latin typeface="Times" charset="0"/>
                <a:ea typeface="ＭＳ Ｐゴシック" charset="0"/>
              </a:rPr>
              <a:t>’</a:t>
            </a:r>
            <a:r>
              <a:rPr lang="en-US" dirty="0">
                <a:latin typeface="Times" charset="0"/>
                <a:ea typeface="ＭＳ Ｐゴシック" charset="0"/>
              </a:rPr>
              <a:t>s Proposal</a:t>
            </a:r>
          </a:p>
        </p:txBody>
      </p:sp>
      <p:sp>
        <p:nvSpPr>
          <p:cNvPr id="2150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imes" charset="0"/>
                <a:ea typeface="ＭＳ Ｐゴシック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2A6C8E2-59C6-BD43-A125-6CECD9CCDAAD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10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540500" y="950913"/>
            <a:ext cx="2257425" cy="3786187"/>
            <a:chOff x="6540078" y="951466"/>
            <a:chExt cx="2258587" cy="3785652"/>
          </a:xfrm>
        </p:grpSpPr>
        <p:sp>
          <p:nvSpPr>
            <p:cNvPr id="9" name="Freeform 8"/>
            <p:cNvSpPr/>
            <p:nvPr/>
          </p:nvSpPr>
          <p:spPr>
            <a:xfrm>
              <a:off x="6573433" y="2303825"/>
              <a:ext cx="1858331" cy="641259"/>
            </a:xfrm>
            <a:custGeom>
              <a:avLst/>
              <a:gdLst>
                <a:gd name="connsiteX0" fmla="*/ 85106 w 1859241"/>
                <a:gd name="connsiteY0" fmla="*/ 0 h 640100"/>
                <a:gd name="connsiteX1" fmla="*/ 137479 w 1859241"/>
                <a:gd name="connsiteY1" fmla="*/ 0 h 640100"/>
                <a:gd name="connsiteX2" fmla="*/ 1813415 w 1859241"/>
                <a:gd name="connsiteY2" fmla="*/ 19639 h 640100"/>
                <a:gd name="connsiteX3" fmla="*/ 1859241 w 1859241"/>
                <a:gd name="connsiteY3" fmla="*/ 484421 h 640100"/>
                <a:gd name="connsiteX4" fmla="*/ 0 w 1859241"/>
                <a:gd name="connsiteY4" fmla="*/ 484421 h 640100"/>
                <a:gd name="connsiteX5" fmla="*/ 85106 w 1859241"/>
                <a:gd name="connsiteY5" fmla="*/ 0 h 64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59241" h="640100">
                  <a:moveTo>
                    <a:pt x="85106" y="0"/>
                  </a:moveTo>
                  <a:lnTo>
                    <a:pt x="137479" y="0"/>
                  </a:lnTo>
                  <a:lnTo>
                    <a:pt x="1813415" y="19639"/>
                  </a:lnTo>
                  <a:cubicBezTo>
                    <a:pt x="1828480" y="174587"/>
                    <a:pt x="1859241" y="640100"/>
                    <a:pt x="1859241" y="484421"/>
                  </a:cubicBezTo>
                  <a:lnTo>
                    <a:pt x="0" y="484421"/>
                  </a:lnTo>
                  <a:lnTo>
                    <a:pt x="85106" y="0"/>
                  </a:lnTo>
                  <a:close/>
                </a:path>
              </a:pathLst>
            </a:custGeom>
            <a:solidFill>
              <a:srgbClr val="FFC8C8">
                <a:alpha val="5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 flipV="1">
              <a:off x="6592493" y="3075241"/>
              <a:ext cx="2101343" cy="374597"/>
            </a:xfrm>
            <a:custGeom>
              <a:avLst/>
              <a:gdLst>
                <a:gd name="connsiteX0" fmla="*/ 85106 w 1859241"/>
                <a:gd name="connsiteY0" fmla="*/ 0 h 640100"/>
                <a:gd name="connsiteX1" fmla="*/ 137479 w 1859241"/>
                <a:gd name="connsiteY1" fmla="*/ 0 h 640100"/>
                <a:gd name="connsiteX2" fmla="*/ 1813415 w 1859241"/>
                <a:gd name="connsiteY2" fmla="*/ 19639 h 640100"/>
                <a:gd name="connsiteX3" fmla="*/ 1859241 w 1859241"/>
                <a:gd name="connsiteY3" fmla="*/ 484421 h 640100"/>
                <a:gd name="connsiteX4" fmla="*/ 0 w 1859241"/>
                <a:gd name="connsiteY4" fmla="*/ 484421 h 640100"/>
                <a:gd name="connsiteX5" fmla="*/ 85106 w 1859241"/>
                <a:gd name="connsiteY5" fmla="*/ 0 h 64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59241" h="640100">
                  <a:moveTo>
                    <a:pt x="85106" y="0"/>
                  </a:moveTo>
                  <a:lnTo>
                    <a:pt x="137479" y="0"/>
                  </a:lnTo>
                  <a:lnTo>
                    <a:pt x="1813415" y="19639"/>
                  </a:lnTo>
                  <a:cubicBezTo>
                    <a:pt x="1828480" y="174587"/>
                    <a:pt x="1859241" y="640100"/>
                    <a:pt x="1859241" y="484421"/>
                  </a:cubicBezTo>
                  <a:lnTo>
                    <a:pt x="0" y="484421"/>
                  </a:lnTo>
                  <a:lnTo>
                    <a:pt x="85106" y="0"/>
                  </a:lnTo>
                  <a:close/>
                </a:path>
              </a:pathLst>
            </a:custGeom>
            <a:solidFill>
              <a:srgbClr val="C8C8FF">
                <a:alpha val="5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514" name="TextBox 6"/>
            <p:cNvSpPr txBox="1">
              <a:spLocks noChangeArrowheads="1"/>
            </p:cNvSpPr>
            <p:nvPr/>
          </p:nvSpPr>
          <p:spPr bwMode="auto">
            <a:xfrm>
              <a:off x="6540078" y="951466"/>
              <a:ext cx="2258587" cy="3785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ja-JP" altLang="en-US" sz="2000">
                  <a:latin typeface="Times" charset="0"/>
                  <a:cs typeface="Times" charset="0"/>
                </a:rPr>
                <a:t>“</a:t>
              </a:r>
              <a:r>
                <a:rPr lang="en-US" sz="2000">
                  <a:latin typeface="Times" charset="0"/>
                  <a:cs typeface="Times" charset="0"/>
                </a:rPr>
                <a:t>He will thus, without expenditure of work,</a:t>
              </a:r>
            </a:p>
            <a:p>
              <a:pPr eaLnBrk="1" hangingPunct="1"/>
              <a:endParaRPr lang="en-US" sz="2000">
                <a:latin typeface="Times" charset="0"/>
                <a:cs typeface="Times" charset="0"/>
              </a:endParaRPr>
            </a:p>
            <a:p>
              <a:pPr eaLnBrk="1" hangingPunct="1"/>
              <a:r>
                <a:rPr lang="en-US" sz="2000">
                  <a:latin typeface="Times" charset="0"/>
                  <a:cs typeface="Times" charset="0"/>
                </a:rPr>
                <a:t>raise the temperature of B</a:t>
              </a:r>
            </a:p>
            <a:p>
              <a:pPr eaLnBrk="1" hangingPunct="1"/>
              <a:endParaRPr lang="en-US" sz="2000">
                <a:latin typeface="Times" charset="0"/>
                <a:cs typeface="Times" charset="0"/>
              </a:endParaRPr>
            </a:p>
            <a:p>
              <a:pPr eaLnBrk="1" hangingPunct="1"/>
              <a:r>
                <a:rPr lang="en-US" sz="2000">
                  <a:latin typeface="Times" charset="0"/>
                  <a:cs typeface="Times" charset="0"/>
                </a:rPr>
                <a:t>and lower that of A,</a:t>
              </a:r>
            </a:p>
            <a:p>
              <a:pPr eaLnBrk="1" hangingPunct="1"/>
              <a:endParaRPr lang="en-US" sz="2000">
                <a:latin typeface="Times" charset="0"/>
                <a:cs typeface="Times" charset="0"/>
              </a:endParaRPr>
            </a:p>
            <a:p>
              <a:pPr eaLnBrk="1" hangingPunct="1"/>
              <a:r>
                <a:rPr lang="en-US" sz="2000">
                  <a:latin typeface="Times" charset="0"/>
                  <a:cs typeface="Times" charset="0"/>
                </a:rPr>
                <a:t>in contradiction to the second law of thermodynamics.</a:t>
              </a:r>
              <a:r>
                <a:rPr lang="ja-JP" altLang="en-US" sz="2000">
                  <a:latin typeface="Times" charset="0"/>
                  <a:cs typeface="Times" charset="0"/>
                </a:rPr>
                <a:t>”</a:t>
              </a:r>
              <a:endParaRPr lang="en-US" sz="2000">
                <a:latin typeface="Times" charset="0"/>
                <a:cs typeface="Times" charset="0"/>
              </a:endParaRPr>
            </a:p>
          </p:txBody>
        </p:sp>
      </p:grpSp>
      <p:sp>
        <p:nvSpPr>
          <p:cNvPr id="21511" name="TextBox 10"/>
          <p:cNvSpPr txBox="1">
            <a:spLocks noChangeArrowheads="1"/>
          </p:cNvSpPr>
          <p:nvPr/>
        </p:nvSpPr>
        <p:spPr bwMode="auto">
          <a:xfrm>
            <a:off x="625475" y="2495550"/>
            <a:ext cx="1454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Times" charset="0"/>
                <a:cs typeface="Times" charset="0"/>
              </a:rPr>
              <a:t>air initially at</a:t>
            </a:r>
          </a:p>
          <a:p>
            <a:pPr eaLnBrk="1" hangingPunct="1"/>
            <a:r>
              <a:rPr lang="en-US" sz="1200">
                <a:latin typeface="Times" charset="0"/>
                <a:cs typeface="Times" charset="0"/>
              </a:rPr>
              <a:t>uniform temperature</a:t>
            </a:r>
          </a:p>
        </p:txBody>
      </p:sp>
    </p:spTree>
    <p:extLst>
      <p:ext uri="{BB962C8B-B14F-4D97-AF65-F5344CB8AC3E}">
        <p14:creationId xmlns:p14="http://schemas.microsoft.com/office/powerpoint/2010/main" val="181244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>
          <a:xfrm>
            <a:off x="595313" y="517525"/>
            <a:ext cx="7280275" cy="622300"/>
          </a:xfrm>
          <a:custGeom>
            <a:avLst/>
            <a:gdLst>
              <a:gd name="connsiteX0" fmla="*/ 111293 w 7279848"/>
              <a:gd name="connsiteY0" fmla="*/ 0 h 621892"/>
              <a:gd name="connsiteX1" fmla="*/ 7214382 w 7279848"/>
              <a:gd name="connsiteY1" fmla="*/ 202933 h 621892"/>
              <a:gd name="connsiteX2" fmla="*/ 7279848 w 7279848"/>
              <a:gd name="connsiteY2" fmla="*/ 621892 h 621892"/>
              <a:gd name="connsiteX3" fmla="*/ 0 w 7279848"/>
              <a:gd name="connsiteY3" fmla="*/ 589161 h 621892"/>
              <a:gd name="connsiteX4" fmla="*/ 111293 w 7279848"/>
              <a:gd name="connsiteY4" fmla="*/ 0 h 621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79848" h="621892">
                <a:moveTo>
                  <a:pt x="111293" y="0"/>
                </a:moveTo>
                <a:lnTo>
                  <a:pt x="7214382" y="202933"/>
                </a:lnTo>
                <a:lnTo>
                  <a:pt x="7279848" y="621892"/>
                </a:lnTo>
                <a:lnTo>
                  <a:pt x="0" y="589161"/>
                </a:lnTo>
                <a:lnTo>
                  <a:pt x="111293" y="0"/>
                </a:lnTo>
                <a:close/>
              </a:path>
            </a:pathLst>
          </a:custGeom>
          <a:solidFill>
            <a:srgbClr val="C9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B4C8FF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525588" y="2598738"/>
            <a:ext cx="3155950" cy="1714500"/>
          </a:xfrm>
          <a:custGeom>
            <a:avLst/>
            <a:gdLst>
              <a:gd name="connsiteX0" fmla="*/ 0 w 2932888"/>
              <a:gd name="connsiteY0" fmla="*/ 163656 h 1479449"/>
              <a:gd name="connsiteX1" fmla="*/ 0 w 2932888"/>
              <a:gd name="connsiteY1" fmla="*/ 163656 h 1479449"/>
              <a:gd name="connsiteX2" fmla="*/ 2860875 w 2932888"/>
              <a:gd name="connsiteY2" fmla="*/ 0 h 1479449"/>
              <a:gd name="connsiteX3" fmla="*/ 2932888 w 2932888"/>
              <a:gd name="connsiteY3" fmla="*/ 1184868 h 1479449"/>
              <a:gd name="connsiteX4" fmla="*/ 65466 w 2932888"/>
              <a:gd name="connsiteY4" fmla="*/ 1479449 h 1479449"/>
              <a:gd name="connsiteX5" fmla="*/ 0 w 2932888"/>
              <a:gd name="connsiteY5" fmla="*/ 163656 h 147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32888" h="1479449">
                <a:moveTo>
                  <a:pt x="0" y="163656"/>
                </a:moveTo>
                <a:lnTo>
                  <a:pt x="0" y="163656"/>
                </a:lnTo>
                <a:lnTo>
                  <a:pt x="2860875" y="0"/>
                </a:lnTo>
                <a:lnTo>
                  <a:pt x="2932888" y="1184868"/>
                </a:lnTo>
                <a:lnTo>
                  <a:pt x="65466" y="1479449"/>
                </a:lnTo>
                <a:lnTo>
                  <a:pt x="0" y="163656"/>
                </a:lnTo>
                <a:close/>
              </a:path>
            </a:pathLst>
          </a:custGeom>
          <a:solidFill>
            <a:srgbClr val="FFC8C8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53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dirty="0">
                <a:latin typeface="Times" charset="0"/>
                <a:ea typeface="ＭＳ Ｐゴシック" charset="0"/>
              </a:rPr>
              <a:t>Maxwell</a:t>
            </a:r>
            <a:r>
              <a:rPr lang="en-US" altLang="ja-JP" sz="3200" dirty="0">
                <a:latin typeface="Times" charset="0"/>
                <a:ea typeface="ＭＳ Ｐゴシック" charset="0"/>
              </a:rPr>
              <a:t>’</a:t>
            </a:r>
            <a:r>
              <a:rPr lang="en-US" sz="3200" dirty="0">
                <a:latin typeface="Times" charset="0"/>
                <a:ea typeface="ＭＳ Ｐゴシック" charset="0"/>
              </a:rPr>
              <a:t>s Moral:</a:t>
            </a:r>
            <a:r>
              <a:rPr lang="en-US" sz="4000" dirty="0">
                <a:latin typeface="Times" charset="0"/>
                <a:ea typeface="ＭＳ Ｐゴシック" charset="0"/>
              </a:rPr>
              <a:t> The Demon Wins</a:t>
            </a:r>
          </a:p>
        </p:txBody>
      </p:sp>
      <p:sp>
        <p:nvSpPr>
          <p:cNvPr id="2253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imes" charset="0"/>
                <a:ea typeface="ＭＳ Ｐゴシック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C9C0F76-3778-AB43-8B81-27E9902997BB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11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2535" name="TextBox 5"/>
          <p:cNvSpPr txBox="1">
            <a:spLocks noChangeArrowheads="1"/>
          </p:cNvSpPr>
          <p:nvPr/>
        </p:nvSpPr>
        <p:spPr bwMode="auto">
          <a:xfrm>
            <a:off x="1519238" y="1504950"/>
            <a:ext cx="3482975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ja-JP" altLang="en-US" sz="1600">
                <a:latin typeface="Times" charset="0"/>
                <a:cs typeface="Times" charset="0"/>
              </a:rPr>
              <a:t>“</a:t>
            </a:r>
            <a:r>
              <a:rPr lang="en-US" sz="1600">
                <a:latin typeface="Times" charset="0"/>
                <a:cs typeface="Times" charset="0"/>
              </a:rPr>
              <a:t>This is only one of the instances in which conclusions which we have drawn from our experience of bodies consisting of an immense number of molecules </a:t>
            </a:r>
            <a:r>
              <a:rPr lang="en-US" sz="1800">
                <a:latin typeface="Times" charset="0"/>
                <a:cs typeface="Times" charset="0"/>
              </a:rPr>
              <a:t>may be found not to be applicable to the more delicate observations and experiments which we may suppose made by one who can perceive and handle the individual molecules</a:t>
            </a:r>
            <a:r>
              <a:rPr lang="en-US" sz="1600">
                <a:latin typeface="Times" charset="0"/>
                <a:cs typeface="Times" charset="0"/>
              </a:rPr>
              <a:t> which we deal with only in large masses.</a:t>
            </a:r>
          </a:p>
          <a:p>
            <a:pPr eaLnBrk="1" hangingPunct="1"/>
            <a:endParaRPr lang="en-US" sz="1600">
              <a:latin typeface="Times" charset="0"/>
              <a:cs typeface="Times" charset="0"/>
            </a:endParaRPr>
          </a:p>
          <a:p>
            <a:pPr eaLnBrk="1" hangingPunct="1"/>
            <a:r>
              <a:rPr lang="en-US" sz="1400">
                <a:latin typeface="Times" charset="0"/>
                <a:cs typeface="Times" charset="0"/>
              </a:rPr>
              <a:t>In dealing with masses of matter, while we do not perceive the individual molecules, we are compelled to adopt what I have described as the statistical method of calculation, and to abandon the strict dynamical method, in which we follow every motion by the calculus.</a:t>
            </a:r>
            <a:r>
              <a:rPr lang="ja-JP" altLang="en-US" sz="1400">
                <a:latin typeface="Times" charset="0"/>
                <a:cs typeface="Times" charset="0"/>
              </a:rPr>
              <a:t>”</a:t>
            </a:r>
            <a:endParaRPr lang="en-US" sz="1400">
              <a:latin typeface="Times" charset="0"/>
              <a:cs typeface="Times" charset="0"/>
            </a:endParaRPr>
          </a:p>
          <a:p>
            <a:pPr eaLnBrk="1" hangingPunct="1"/>
            <a:endParaRPr lang="en-US" sz="1100" i="1">
              <a:latin typeface="Times" charset="0"/>
              <a:cs typeface="Times" charset="0"/>
            </a:endParaRPr>
          </a:p>
          <a:p>
            <a:pPr eaLnBrk="1" hangingPunct="1"/>
            <a:r>
              <a:rPr lang="en-US" sz="1100" i="1">
                <a:latin typeface="Times" charset="0"/>
                <a:cs typeface="Times" charset="0"/>
              </a:rPr>
              <a:t>Theory of Heat.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5486400" y="1735138"/>
            <a:ext cx="3141663" cy="2963862"/>
            <a:chOff x="5486074" y="1734752"/>
            <a:chExt cx="3142379" cy="2964488"/>
          </a:xfrm>
        </p:grpSpPr>
        <p:sp>
          <p:nvSpPr>
            <p:cNvPr id="11" name="Freeform 10"/>
            <p:cNvSpPr/>
            <p:nvPr/>
          </p:nvSpPr>
          <p:spPr>
            <a:xfrm>
              <a:off x="5486074" y="1734752"/>
              <a:ext cx="1178193" cy="549391"/>
            </a:xfrm>
            <a:custGeom>
              <a:avLst/>
              <a:gdLst>
                <a:gd name="connsiteX0" fmla="*/ 65466 w 765955"/>
                <a:gd name="connsiteY0" fmla="*/ 0 h 445144"/>
                <a:gd name="connsiteX1" fmla="*/ 65466 w 765955"/>
                <a:gd name="connsiteY1" fmla="*/ 0 h 445144"/>
                <a:gd name="connsiteX2" fmla="*/ 700489 w 765955"/>
                <a:gd name="connsiteY2" fmla="*/ 85101 h 445144"/>
                <a:gd name="connsiteX3" fmla="*/ 765955 w 765955"/>
                <a:gd name="connsiteY3" fmla="*/ 379682 h 445144"/>
                <a:gd name="connsiteX4" fmla="*/ 0 w 765955"/>
                <a:gd name="connsiteY4" fmla="*/ 445144 h 445144"/>
                <a:gd name="connsiteX5" fmla="*/ 65466 w 765955"/>
                <a:gd name="connsiteY5" fmla="*/ 0 h 44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5955" h="445144">
                  <a:moveTo>
                    <a:pt x="65466" y="0"/>
                  </a:moveTo>
                  <a:lnTo>
                    <a:pt x="65466" y="0"/>
                  </a:lnTo>
                  <a:lnTo>
                    <a:pt x="700489" y="85101"/>
                  </a:lnTo>
                  <a:lnTo>
                    <a:pt x="765955" y="379682"/>
                  </a:lnTo>
                  <a:lnTo>
                    <a:pt x="0" y="445144"/>
                  </a:lnTo>
                  <a:lnTo>
                    <a:pt x="65466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5590873" y="3646506"/>
              <a:ext cx="1178193" cy="549391"/>
            </a:xfrm>
            <a:custGeom>
              <a:avLst/>
              <a:gdLst>
                <a:gd name="connsiteX0" fmla="*/ 65466 w 765955"/>
                <a:gd name="connsiteY0" fmla="*/ 0 h 445144"/>
                <a:gd name="connsiteX1" fmla="*/ 65466 w 765955"/>
                <a:gd name="connsiteY1" fmla="*/ 0 h 445144"/>
                <a:gd name="connsiteX2" fmla="*/ 700489 w 765955"/>
                <a:gd name="connsiteY2" fmla="*/ 85101 h 445144"/>
                <a:gd name="connsiteX3" fmla="*/ 765955 w 765955"/>
                <a:gd name="connsiteY3" fmla="*/ 379682 h 445144"/>
                <a:gd name="connsiteX4" fmla="*/ 0 w 765955"/>
                <a:gd name="connsiteY4" fmla="*/ 445144 h 445144"/>
                <a:gd name="connsiteX5" fmla="*/ 65466 w 765955"/>
                <a:gd name="connsiteY5" fmla="*/ 0 h 44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5955" h="445144">
                  <a:moveTo>
                    <a:pt x="65466" y="0"/>
                  </a:moveTo>
                  <a:lnTo>
                    <a:pt x="65466" y="0"/>
                  </a:lnTo>
                  <a:lnTo>
                    <a:pt x="700489" y="85101"/>
                  </a:lnTo>
                  <a:lnTo>
                    <a:pt x="765955" y="379682"/>
                  </a:lnTo>
                  <a:lnTo>
                    <a:pt x="0" y="445144"/>
                  </a:lnTo>
                  <a:lnTo>
                    <a:pt x="65466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541" name="TextBox 6"/>
            <p:cNvSpPr txBox="1">
              <a:spLocks noChangeArrowheads="1"/>
            </p:cNvSpPr>
            <p:nvPr/>
          </p:nvSpPr>
          <p:spPr bwMode="auto">
            <a:xfrm>
              <a:off x="5702112" y="3652800"/>
              <a:ext cx="2494263" cy="1046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Times" charset="0"/>
                  <a:cs typeface="Times" charset="0"/>
                </a:rPr>
                <a:t>No compulsion</a:t>
              </a:r>
              <a:r>
                <a:rPr lang="en-US" sz="2000">
                  <a:latin typeface="Times" charset="0"/>
                  <a:cs typeface="Times" charset="0"/>
                </a:rPr>
                <a:t> to exorcise</a:t>
              </a:r>
              <a:r>
                <a:rPr lang="en-US" sz="1800">
                  <a:latin typeface="Times" charset="0"/>
                  <a:cs typeface="Times" charset="0"/>
                </a:rPr>
                <a:t> the demon to protect the Second Law.</a:t>
              </a:r>
            </a:p>
          </p:txBody>
        </p:sp>
        <p:sp>
          <p:nvSpPr>
            <p:cNvPr id="22542" name="TextBox 7"/>
            <p:cNvSpPr txBox="1">
              <a:spLocks noChangeArrowheads="1"/>
            </p:cNvSpPr>
            <p:nvPr/>
          </p:nvSpPr>
          <p:spPr bwMode="auto">
            <a:xfrm>
              <a:off x="5577727" y="1806760"/>
              <a:ext cx="3050726" cy="1292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Times" charset="0"/>
                  <a:cs typeface="Times" charset="0"/>
                </a:rPr>
                <a:t>The demon illustrates</a:t>
              </a:r>
              <a:r>
                <a:rPr lang="en-US" sz="1800">
                  <a:latin typeface="Times" charset="0"/>
                  <a:cs typeface="Times" charset="0"/>
                </a:rPr>
                <a:t> that Second Law would fail if we could manipulate individual molecules.</a:t>
              </a:r>
            </a:p>
          </p:txBody>
        </p:sp>
      </p:grpSp>
      <p:pic>
        <p:nvPicPr>
          <p:cNvPr id="22537" name="Picture 8" descr="Maxwe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1593850"/>
            <a:ext cx="1016000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753100" y="5422900"/>
            <a:ext cx="2622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latin typeface="Times" charset="0"/>
                <a:cs typeface="Times" charset="0"/>
              </a:rPr>
              <a:t>…. Nanotechnology has not yet overturned the Second Law.</a:t>
            </a:r>
          </a:p>
        </p:txBody>
      </p:sp>
    </p:spTree>
    <p:extLst>
      <p:ext uri="{BB962C8B-B14F-4D97-AF65-F5344CB8AC3E}">
        <p14:creationId xmlns:p14="http://schemas.microsoft.com/office/powerpoint/2010/main" val="2513546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1912014" y="111654"/>
            <a:ext cx="5505764" cy="5352602"/>
          </a:xfrm>
          <a:custGeom>
            <a:avLst/>
            <a:gdLst>
              <a:gd name="connsiteX0" fmla="*/ 2721480 w 6050060"/>
              <a:gd name="connsiteY0" fmla="*/ 0 h 3761345"/>
              <a:gd name="connsiteX1" fmla="*/ 6050060 w 6050060"/>
              <a:gd name="connsiteY1" fmla="*/ 2016751 h 3761345"/>
              <a:gd name="connsiteX2" fmla="*/ 3810073 w 6050060"/>
              <a:gd name="connsiteY2" fmla="*/ 3761345 h 3761345"/>
              <a:gd name="connsiteX3" fmla="*/ 0 w 6050060"/>
              <a:gd name="connsiteY3" fmla="*/ 2826243 h 3761345"/>
              <a:gd name="connsiteX4" fmla="*/ 2721480 w 6050060"/>
              <a:gd name="connsiteY4" fmla="*/ 0 h 3761345"/>
              <a:gd name="connsiteX0" fmla="*/ 2721480 w 4875891"/>
              <a:gd name="connsiteY0" fmla="*/ 0 h 3761345"/>
              <a:gd name="connsiteX1" fmla="*/ 4875891 w 4875891"/>
              <a:gd name="connsiteY1" fmla="*/ 2045863 h 3761345"/>
              <a:gd name="connsiteX2" fmla="*/ 3810073 w 4875891"/>
              <a:gd name="connsiteY2" fmla="*/ 3761345 h 3761345"/>
              <a:gd name="connsiteX3" fmla="*/ 0 w 4875891"/>
              <a:gd name="connsiteY3" fmla="*/ 2826243 h 3761345"/>
              <a:gd name="connsiteX4" fmla="*/ 2721480 w 4875891"/>
              <a:gd name="connsiteY4" fmla="*/ 0 h 3761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75891" h="3761345">
                <a:moveTo>
                  <a:pt x="2721480" y="0"/>
                </a:moveTo>
                <a:lnTo>
                  <a:pt x="4875891" y="2045863"/>
                </a:lnTo>
                <a:lnTo>
                  <a:pt x="3810073" y="3761345"/>
                </a:lnTo>
                <a:lnTo>
                  <a:pt x="0" y="2826243"/>
                </a:lnTo>
                <a:lnTo>
                  <a:pt x="2721480" y="0"/>
                </a:lnTo>
                <a:close/>
              </a:path>
            </a:pathLst>
          </a:custGeom>
          <a:solidFill>
            <a:srgbClr val="C9DC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424" y="383963"/>
            <a:ext cx="4591539" cy="4741625"/>
          </a:xfrm>
        </p:spPr>
        <p:txBody>
          <a:bodyPr>
            <a:normAutofit/>
          </a:bodyPr>
          <a:lstStyle/>
          <a:p>
            <a:pPr algn="r"/>
            <a:br>
              <a:rPr lang="en-US" sz="6700" dirty="0"/>
            </a:br>
            <a:br>
              <a:rPr lang="en-US" sz="3100" dirty="0"/>
            </a:br>
            <a:r>
              <a:rPr lang="en-US" sz="6000" dirty="0"/>
              <a:t>2. The Rotating Disk</a:t>
            </a:r>
            <a:br>
              <a:rPr lang="en-US" sz="6000" dirty="0"/>
            </a:b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906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/>
          <p:cNvSpPr/>
          <p:nvPr/>
        </p:nvSpPr>
        <p:spPr>
          <a:xfrm>
            <a:off x="2585590" y="1556564"/>
            <a:ext cx="2982872" cy="1042051"/>
          </a:xfrm>
          <a:custGeom>
            <a:avLst/>
            <a:gdLst>
              <a:gd name="connsiteX0" fmla="*/ 293077 w 2982872"/>
              <a:gd name="connsiteY0" fmla="*/ 0 h 1042051"/>
              <a:gd name="connsiteX1" fmla="*/ 2982872 w 2982872"/>
              <a:gd name="connsiteY1" fmla="*/ 91180 h 1042051"/>
              <a:gd name="connsiteX2" fmla="*/ 2937282 w 2982872"/>
              <a:gd name="connsiteY2" fmla="*/ 1042051 h 1042051"/>
              <a:gd name="connsiteX3" fmla="*/ 0 w 2982872"/>
              <a:gd name="connsiteY3" fmla="*/ 898769 h 1042051"/>
              <a:gd name="connsiteX4" fmla="*/ 293077 w 2982872"/>
              <a:gd name="connsiteY4" fmla="*/ 0 h 1042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2872" h="1042051">
                <a:moveTo>
                  <a:pt x="293077" y="0"/>
                </a:moveTo>
                <a:lnTo>
                  <a:pt x="2982872" y="91180"/>
                </a:lnTo>
                <a:lnTo>
                  <a:pt x="2937282" y="1042051"/>
                </a:lnTo>
                <a:lnTo>
                  <a:pt x="0" y="898769"/>
                </a:lnTo>
                <a:lnTo>
                  <a:pt x="293077" y="0"/>
                </a:lnTo>
                <a:close/>
              </a:path>
            </a:pathLst>
          </a:custGeom>
          <a:solidFill>
            <a:srgbClr val="C8FFC8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553590" y="390769"/>
            <a:ext cx="8023795" cy="742462"/>
          </a:xfrm>
          <a:custGeom>
            <a:avLst/>
            <a:gdLst>
              <a:gd name="connsiteX0" fmla="*/ 169333 w 8023795"/>
              <a:gd name="connsiteY0" fmla="*/ 0 h 742462"/>
              <a:gd name="connsiteX1" fmla="*/ 7978205 w 8023795"/>
              <a:gd name="connsiteY1" fmla="*/ 267026 h 742462"/>
              <a:gd name="connsiteX2" fmla="*/ 8023795 w 8023795"/>
              <a:gd name="connsiteY2" fmla="*/ 547077 h 742462"/>
              <a:gd name="connsiteX3" fmla="*/ 0 w 8023795"/>
              <a:gd name="connsiteY3" fmla="*/ 742462 h 742462"/>
              <a:gd name="connsiteX4" fmla="*/ 169333 w 8023795"/>
              <a:gd name="connsiteY4" fmla="*/ 0 h 742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23795" h="742462">
                <a:moveTo>
                  <a:pt x="169333" y="0"/>
                </a:moveTo>
                <a:lnTo>
                  <a:pt x="7978205" y="267026"/>
                </a:lnTo>
                <a:lnTo>
                  <a:pt x="8023795" y="547077"/>
                </a:lnTo>
                <a:lnTo>
                  <a:pt x="0" y="742462"/>
                </a:lnTo>
                <a:lnTo>
                  <a:pt x="169333" y="0"/>
                </a:lnTo>
                <a:close/>
              </a:path>
            </a:pathLst>
          </a:custGeom>
          <a:solidFill>
            <a:srgbClr val="C9DC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51400"/>
            <a:ext cx="8002955" cy="800032"/>
          </a:xfrm>
        </p:spPr>
        <p:txBody>
          <a:bodyPr>
            <a:normAutofit fontScale="90000"/>
          </a:bodyPr>
          <a:lstStyle/>
          <a:p>
            <a:r>
              <a:rPr lang="en-US" dirty="0"/>
              <a:t>Einstein’s </a:t>
            </a:r>
            <a:r>
              <a:rPr lang="en-US" sz="3600" dirty="0"/>
              <a:t>Discovery of Relativity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 descr="Einstein standing patent offi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32276"/>
            <a:ext cx="1783610" cy="2220837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6" name="TextBox 5"/>
          <p:cNvSpPr txBox="1"/>
          <p:nvPr/>
        </p:nvSpPr>
        <p:spPr>
          <a:xfrm>
            <a:off x="2585590" y="1458872"/>
            <a:ext cx="31066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"/>
                <a:cs typeface="Times"/>
              </a:rPr>
              <a:t>1905</a:t>
            </a:r>
          </a:p>
          <a:p>
            <a:r>
              <a:rPr lang="en-US" dirty="0">
                <a:latin typeface="Times"/>
                <a:cs typeface="Times"/>
              </a:rPr>
              <a:t>Apply the principle of relativity to </a:t>
            </a:r>
            <a:r>
              <a:rPr lang="en-US" sz="2400" i="1" dirty="0">
                <a:latin typeface="Times"/>
                <a:cs typeface="Times"/>
              </a:rPr>
              <a:t>inertial</a:t>
            </a:r>
            <a:r>
              <a:rPr lang="en-US" sz="2400" dirty="0">
                <a:latin typeface="Times"/>
                <a:cs typeface="Times"/>
              </a:rPr>
              <a:t> </a:t>
            </a:r>
            <a:r>
              <a:rPr lang="en-US" dirty="0">
                <a:latin typeface="Times"/>
                <a:cs typeface="Times"/>
              </a:rPr>
              <a:t>motion.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2722359" y="2852948"/>
            <a:ext cx="3374944" cy="1477327"/>
            <a:chOff x="2722359" y="2852948"/>
            <a:chExt cx="3374944" cy="1477327"/>
          </a:xfrm>
        </p:grpSpPr>
        <p:sp>
          <p:nvSpPr>
            <p:cNvPr id="20" name="Freeform 19"/>
            <p:cNvSpPr/>
            <p:nvPr/>
          </p:nvSpPr>
          <p:spPr>
            <a:xfrm rot="10800000">
              <a:off x="2911230" y="2881882"/>
              <a:ext cx="2780974" cy="1448393"/>
            </a:xfrm>
            <a:custGeom>
              <a:avLst/>
              <a:gdLst>
                <a:gd name="connsiteX0" fmla="*/ 293077 w 2982872"/>
                <a:gd name="connsiteY0" fmla="*/ 0 h 1042051"/>
                <a:gd name="connsiteX1" fmla="*/ 2982872 w 2982872"/>
                <a:gd name="connsiteY1" fmla="*/ 91180 h 1042051"/>
                <a:gd name="connsiteX2" fmla="*/ 2937282 w 2982872"/>
                <a:gd name="connsiteY2" fmla="*/ 1042051 h 1042051"/>
                <a:gd name="connsiteX3" fmla="*/ 0 w 2982872"/>
                <a:gd name="connsiteY3" fmla="*/ 898769 h 1042051"/>
                <a:gd name="connsiteX4" fmla="*/ 293077 w 2982872"/>
                <a:gd name="connsiteY4" fmla="*/ 0 h 1042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2872" h="1042051">
                  <a:moveTo>
                    <a:pt x="293077" y="0"/>
                  </a:moveTo>
                  <a:lnTo>
                    <a:pt x="2982872" y="91180"/>
                  </a:lnTo>
                  <a:lnTo>
                    <a:pt x="2937282" y="1042051"/>
                  </a:lnTo>
                  <a:lnTo>
                    <a:pt x="0" y="898769"/>
                  </a:lnTo>
                  <a:lnTo>
                    <a:pt x="293077" y="0"/>
                  </a:lnTo>
                  <a:close/>
                </a:path>
              </a:pathLst>
            </a:custGeom>
            <a:solidFill>
              <a:srgbClr val="FFC8FF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722359" y="2852948"/>
              <a:ext cx="3374944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Times"/>
                  <a:cs typeface="Times"/>
                </a:rPr>
                <a:t>1907, 1908, 1909, 1910, 1911, 1912, 1913, 1914, 1915.</a:t>
              </a:r>
            </a:p>
            <a:p>
              <a:r>
                <a:rPr lang="en-US" dirty="0">
                  <a:latin typeface="Times"/>
                  <a:cs typeface="Times"/>
                </a:rPr>
                <a:t>Extend the principle of relativity to </a:t>
              </a:r>
              <a:r>
                <a:rPr lang="en-US" sz="2400" i="1" dirty="0">
                  <a:latin typeface="Times"/>
                  <a:cs typeface="Times"/>
                </a:rPr>
                <a:t>accelerated</a:t>
              </a:r>
              <a:r>
                <a:rPr lang="en-US" sz="2400" dirty="0">
                  <a:latin typeface="Times"/>
                  <a:cs typeface="Times"/>
                </a:rPr>
                <a:t> </a:t>
              </a:r>
              <a:r>
                <a:rPr lang="en-US" dirty="0">
                  <a:latin typeface="Times"/>
                  <a:cs typeface="Times"/>
                </a:rPr>
                <a:t>motion.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221046" y="1647745"/>
            <a:ext cx="2543907" cy="707886"/>
            <a:chOff x="6221046" y="1647745"/>
            <a:chExt cx="2543907" cy="707886"/>
          </a:xfrm>
        </p:grpSpPr>
        <p:sp>
          <p:nvSpPr>
            <p:cNvPr id="19" name="Freeform 18"/>
            <p:cNvSpPr/>
            <p:nvPr/>
          </p:nvSpPr>
          <p:spPr>
            <a:xfrm>
              <a:off x="7098973" y="1738923"/>
              <a:ext cx="1281723" cy="527539"/>
            </a:xfrm>
            <a:custGeom>
              <a:avLst/>
              <a:gdLst>
                <a:gd name="connsiteX0" fmla="*/ 293077 w 2982872"/>
                <a:gd name="connsiteY0" fmla="*/ 0 h 1042051"/>
                <a:gd name="connsiteX1" fmla="*/ 2982872 w 2982872"/>
                <a:gd name="connsiteY1" fmla="*/ 91180 h 1042051"/>
                <a:gd name="connsiteX2" fmla="*/ 2937282 w 2982872"/>
                <a:gd name="connsiteY2" fmla="*/ 1042051 h 1042051"/>
                <a:gd name="connsiteX3" fmla="*/ 0 w 2982872"/>
                <a:gd name="connsiteY3" fmla="*/ 898769 h 1042051"/>
                <a:gd name="connsiteX4" fmla="*/ 293077 w 2982872"/>
                <a:gd name="connsiteY4" fmla="*/ 0 h 1042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2872" h="1042051">
                  <a:moveTo>
                    <a:pt x="293077" y="0"/>
                  </a:moveTo>
                  <a:lnTo>
                    <a:pt x="2982872" y="91180"/>
                  </a:lnTo>
                  <a:lnTo>
                    <a:pt x="2937282" y="1042051"/>
                  </a:lnTo>
                  <a:lnTo>
                    <a:pt x="0" y="898769"/>
                  </a:lnTo>
                  <a:lnTo>
                    <a:pt x="293077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248768" y="1647745"/>
              <a:ext cx="151618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Times"/>
                  <a:cs typeface="Times"/>
                </a:rPr>
                <a:t>Special relativity</a:t>
              </a:r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6221046" y="1908256"/>
              <a:ext cx="664307" cy="358206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598617" y="4542694"/>
            <a:ext cx="3093589" cy="1623253"/>
            <a:chOff x="2598617" y="4542694"/>
            <a:chExt cx="3093589" cy="1623253"/>
          </a:xfrm>
        </p:grpSpPr>
        <p:sp>
          <p:nvSpPr>
            <p:cNvPr id="22" name="Freeform 21"/>
            <p:cNvSpPr/>
            <p:nvPr/>
          </p:nvSpPr>
          <p:spPr>
            <a:xfrm rot="10800000">
              <a:off x="3317631" y="5544529"/>
              <a:ext cx="2003342" cy="621418"/>
            </a:xfrm>
            <a:custGeom>
              <a:avLst/>
              <a:gdLst>
                <a:gd name="connsiteX0" fmla="*/ 293077 w 2982872"/>
                <a:gd name="connsiteY0" fmla="*/ 0 h 1042051"/>
                <a:gd name="connsiteX1" fmla="*/ 2982872 w 2982872"/>
                <a:gd name="connsiteY1" fmla="*/ 91180 h 1042051"/>
                <a:gd name="connsiteX2" fmla="*/ 2937282 w 2982872"/>
                <a:gd name="connsiteY2" fmla="*/ 1042051 h 1042051"/>
                <a:gd name="connsiteX3" fmla="*/ 0 w 2982872"/>
                <a:gd name="connsiteY3" fmla="*/ 898769 h 1042051"/>
                <a:gd name="connsiteX4" fmla="*/ 293077 w 2982872"/>
                <a:gd name="connsiteY4" fmla="*/ 0 h 1042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2872" h="1042051">
                  <a:moveTo>
                    <a:pt x="293077" y="0"/>
                  </a:moveTo>
                  <a:lnTo>
                    <a:pt x="2982872" y="91180"/>
                  </a:lnTo>
                  <a:lnTo>
                    <a:pt x="2937282" y="1042051"/>
                  </a:lnTo>
                  <a:lnTo>
                    <a:pt x="0" y="898769"/>
                  </a:lnTo>
                  <a:lnTo>
                    <a:pt x="293077" y="0"/>
                  </a:lnTo>
                  <a:close/>
                </a:path>
              </a:pathLst>
            </a:custGeom>
            <a:solidFill>
              <a:srgbClr val="FFC8FF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98617" y="4542694"/>
              <a:ext cx="13155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latin typeface="Times"/>
                  <a:cs typeface="Times"/>
                </a:rPr>
                <a:t>Rectilinear acceleration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178258" y="5513104"/>
              <a:ext cx="25139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Gravity slows clocks, slows and bends light.</a:t>
              </a:r>
            </a:p>
          </p:txBody>
        </p:sp>
        <p:sp>
          <p:nvSpPr>
            <p:cNvPr id="14" name="Right Arrow 13"/>
            <p:cNvSpPr/>
            <p:nvPr/>
          </p:nvSpPr>
          <p:spPr>
            <a:xfrm rot="5400000">
              <a:off x="3855590" y="4770642"/>
              <a:ext cx="664307" cy="358206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098973" y="2735013"/>
            <a:ext cx="1530514" cy="1446550"/>
            <a:chOff x="6675639" y="4181563"/>
            <a:chExt cx="1530514" cy="1446550"/>
          </a:xfrm>
        </p:grpSpPr>
        <p:sp>
          <p:nvSpPr>
            <p:cNvPr id="21" name="Freeform 20"/>
            <p:cNvSpPr/>
            <p:nvPr/>
          </p:nvSpPr>
          <p:spPr>
            <a:xfrm rot="10800000">
              <a:off x="6730345" y="4490558"/>
              <a:ext cx="1475808" cy="1022546"/>
            </a:xfrm>
            <a:custGeom>
              <a:avLst/>
              <a:gdLst>
                <a:gd name="connsiteX0" fmla="*/ 293077 w 2982872"/>
                <a:gd name="connsiteY0" fmla="*/ 0 h 1042051"/>
                <a:gd name="connsiteX1" fmla="*/ 2982872 w 2982872"/>
                <a:gd name="connsiteY1" fmla="*/ 91180 h 1042051"/>
                <a:gd name="connsiteX2" fmla="*/ 2937282 w 2982872"/>
                <a:gd name="connsiteY2" fmla="*/ 1042051 h 1042051"/>
                <a:gd name="connsiteX3" fmla="*/ 0 w 2982872"/>
                <a:gd name="connsiteY3" fmla="*/ 898769 h 1042051"/>
                <a:gd name="connsiteX4" fmla="*/ 293077 w 2982872"/>
                <a:gd name="connsiteY4" fmla="*/ 0 h 1042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2872" h="1042051">
                  <a:moveTo>
                    <a:pt x="293077" y="0"/>
                  </a:moveTo>
                  <a:lnTo>
                    <a:pt x="2982872" y="91180"/>
                  </a:lnTo>
                  <a:lnTo>
                    <a:pt x="2937282" y="1042051"/>
                  </a:lnTo>
                  <a:lnTo>
                    <a:pt x="0" y="898769"/>
                  </a:lnTo>
                  <a:lnTo>
                    <a:pt x="293077" y="0"/>
                  </a:lnTo>
                  <a:close/>
                </a:path>
              </a:pathLst>
            </a:custGeom>
            <a:solidFill>
              <a:srgbClr val="FFC8FF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675639" y="4181563"/>
              <a:ext cx="1436887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800" dirty="0">
                  <a:latin typeface="Times"/>
                  <a:cs typeface="Times"/>
                </a:rPr>
                <a:t>?</a:t>
              </a:r>
              <a:r>
                <a:rPr lang="en-US" sz="7200" dirty="0">
                  <a:latin typeface="Times"/>
                  <a:cs typeface="Times"/>
                </a:rPr>
                <a:t>?</a:t>
              </a:r>
              <a:r>
                <a:rPr lang="en-US" sz="6000" dirty="0">
                  <a:latin typeface="Times"/>
                  <a:cs typeface="Times"/>
                </a:rPr>
                <a:t>?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097303" y="3040090"/>
            <a:ext cx="902811" cy="711295"/>
            <a:chOff x="6097303" y="3040090"/>
            <a:chExt cx="902811" cy="711295"/>
          </a:xfrm>
        </p:grpSpPr>
        <p:sp>
          <p:nvSpPr>
            <p:cNvPr id="11" name="TextBox 10"/>
            <p:cNvSpPr txBox="1"/>
            <p:nvPr/>
          </p:nvSpPr>
          <p:spPr>
            <a:xfrm>
              <a:off x="6097303" y="3040090"/>
              <a:ext cx="902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rotation</a:t>
              </a:r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6221046" y="3393179"/>
              <a:ext cx="664307" cy="358206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66783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450850" y="0"/>
            <a:ext cx="8008938" cy="1003300"/>
          </a:xfrm>
        </p:spPr>
        <p:txBody>
          <a:bodyPr/>
          <a:lstStyle/>
          <a:p>
            <a:r>
              <a:rPr lang="en-US">
                <a:latin typeface="Times" charset="0"/>
                <a:ea typeface="ＭＳ Ｐゴシック" charset="0"/>
              </a:rPr>
              <a:t> Rotating Disk 1912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Times" charset="0"/>
              <a:ea typeface="ＭＳ Ｐゴシック" charset="0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BF724B5-F0FD-F046-A7D8-1C2B311A7011}" type="slidenum">
              <a:rPr lang="en-US" sz="1200">
                <a:solidFill>
                  <a:srgbClr val="898989"/>
                </a:solidFill>
                <a:latin typeface="Times" charset="0"/>
                <a:cs typeface="Times" charset="0"/>
              </a:rPr>
              <a:pPr eaLnBrk="1" hangingPunct="1"/>
              <a:t>14</a:t>
            </a:fld>
            <a:endParaRPr lang="en-US" sz="1200">
              <a:solidFill>
                <a:srgbClr val="898989"/>
              </a:solidFill>
              <a:latin typeface="Times" charset="0"/>
              <a:cs typeface="Times" charset="0"/>
            </a:endParaRPr>
          </a:p>
        </p:txBody>
      </p:sp>
      <p:pic>
        <p:nvPicPr>
          <p:cNvPr id="56325" name="Picture 4" descr="disk at rest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" y="1395413"/>
            <a:ext cx="2435225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300038" y="1252538"/>
            <a:ext cx="3097212" cy="4665662"/>
            <a:chOff x="312738" y="1703633"/>
            <a:chExt cx="3097211" cy="4665417"/>
          </a:xfrm>
        </p:grpSpPr>
        <p:sp>
          <p:nvSpPr>
            <p:cNvPr id="16" name="Freeform 15"/>
            <p:cNvSpPr/>
            <p:nvPr/>
          </p:nvSpPr>
          <p:spPr>
            <a:xfrm>
              <a:off x="622300" y="4959424"/>
              <a:ext cx="1955799" cy="1409626"/>
            </a:xfrm>
            <a:custGeom>
              <a:avLst/>
              <a:gdLst>
                <a:gd name="connsiteX0" fmla="*/ 0 w 1955800"/>
                <a:gd name="connsiteY0" fmla="*/ 63500 h 1409700"/>
                <a:gd name="connsiteX1" fmla="*/ 571500 w 1955800"/>
                <a:gd name="connsiteY1" fmla="*/ 0 h 1409700"/>
                <a:gd name="connsiteX2" fmla="*/ 1955800 w 1955800"/>
                <a:gd name="connsiteY2" fmla="*/ 1308100 h 1409700"/>
                <a:gd name="connsiteX3" fmla="*/ 196850 w 1955800"/>
                <a:gd name="connsiteY3" fmla="*/ 1409700 h 1409700"/>
                <a:gd name="connsiteX4" fmla="*/ 0 w 1955800"/>
                <a:gd name="connsiteY4" fmla="*/ 63500 h 140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5800" h="1409700">
                  <a:moveTo>
                    <a:pt x="0" y="63500"/>
                  </a:moveTo>
                  <a:lnTo>
                    <a:pt x="571500" y="0"/>
                  </a:lnTo>
                  <a:lnTo>
                    <a:pt x="1955800" y="1308100"/>
                  </a:lnTo>
                  <a:cubicBezTo>
                    <a:pt x="1369490" y="1342089"/>
                    <a:pt x="784144" y="1409700"/>
                    <a:pt x="196850" y="1409700"/>
                  </a:cubicBezTo>
                  <a:lnTo>
                    <a:pt x="0" y="63500"/>
                  </a:lnTo>
                  <a:close/>
                </a:path>
              </a:pathLst>
            </a:custGeom>
            <a:solidFill>
              <a:srgbClr val="C9DC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B4C8FF"/>
                </a:solidFill>
              </a:endParaRPr>
            </a:p>
          </p:txBody>
        </p:sp>
        <p:sp>
          <p:nvSpPr>
            <p:cNvPr id="56344" name="TextBox 6"/>
            <p:cNvSpPr txBox="1">
              <a:spLocks noChangeArrowheads="1"/>
            </p:cNvSpPr>
            <p:nvPr/>
          </p:nvSpPr>
          <p:spPr bwMode="auto">
            <a:xfrm>
              <a:off x="312738" y="4803286"/>
              <a:ext cx="194446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latin typeface="Times" charset="0"/>
                  <a:cs typeface="Times" charset="0"/>
                </a:rPr>
                <a:t>circumference</a:t>
              </a:r>
            </a:p>
          </p:txBody>
        </p:sp>
        <p:sp>
          <p:nvSpPr>
            <p:cNvPr id="56345" name="TextBox 11"/>
            <p:cNvSpPr txBox="1">
              <a:spLocks noChangeArrowheads="1"/>
            </p:cNvSpPr>
            <p:nvPr/>
          </p:nvSpPr>
          <p:spPr bwMode="auto">
            <a:xfrm>
              <a:off x="402492" y="5624308"/>
              <a:ext cx="227720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>
                  <a:latin typeface="Times" charset="0"/>
                  <a:cs typeface="Times" charset="0"/>
                </a:rPr>
                <a:t>measured by laying out rods end to end.</a:t>
              </a:r>
            </a:p>
          </p:txBody>
        </p:sp>
        <p:pic>
          <p:nvPicPr>
            <p:cNvPr id="56346" name="Picture 13" descr="arrow round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670" y="1703633"/>
              <a:ext cx="2833279" cy="283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758825" y="4103688"/>
            <a:ext cx="3383328" cy="725377"/>
            <a:chOff x="771037" y="4554762"/>
            <a:chExt cx="3383542" cy="725240"/>
          </a:xfrm>
        </p:grpSpPr>
        <p:pic>
          <p:nvPicPr>
            <p:cNvPr id="56341" name="Picture 12" descr="arrow two headed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037" y="4554762"/>
              <a:ext cx="2459160" cy="170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42" name="TextBox 6"/>
            <p:cNvSpPr txBox="1">
              <a:spLocks noChangeArrowheads="1"/>
            </p:cNvSpPr>
            <p:nvPr/>
          </p:nvSpPr>
          <p:spPr bwMode="auto">
            <a:xfrm>
              <a:off x="2192336" y="4695336"/>
              <a:ext cx="1962243" cy="5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latin typeface="Times" charset="0"/>
                  <a:cs typeface="Times" charset="0"/>
                </a:rPr>
                <a:t>= </a:t>
              </a:r>
              <a:r>
                <a:rPr lang="en-US" sz="3200" dirty="0">
                  <a:latin typeface="Symbol" charset="2"/>
                  <a:cs typeface="Symbol" charset="2"/>
                </a:rPr>
                <a:t>π </a:t>
              </a:r>
              <a:r>
                <a:rPr lang="en-US" sz="1800" dirty="0">
                  <a:cs typeface="Arial" charset="0"/>
                </a:rPr>
                <a:t>x</a:t>
              </a:r>
              <a:r>
                <a:rPr lang="en-US" dirty="0">
                  <a:latin typeface="Times" charset="0"/>
                  <a:cs typeface="Times" charset="0"/>
                </a:rPr>
                <a:t> diameter</a:t>
              </a:r>
            </a:p>
          </p:txBody>
        </p:sp>
      </p:grpSp>
      <p:pic>
        <p:nvPicPr>
          <p:cNvPr id="83976" name="Picture 5" descr="rotating disk animated10fps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138" y="1244600"/>
            <a:ext cx="2619375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4814888" y="1087438"/>
            <a:ext cx="3224212" cy="4767262"/>
            <a:chOff x="4814888" y="1087683"/>
            <a:chExt cx="3224211" cy="4767805"/>
          </a:xfrm>
        </p:grpSpPr>
        <p:sp>
          <p:nvSpPr>
            <p:cNvPr id="21" name="Freeform 20"/>
            <p:cNvSpPr/>
            <p:nvPr/>
          </p:nvSpPr>
          <p:spPr>
            <a:xfrm>
              <a:off x="5187950" y="4267807"/>
              <a:ext cx="1955799" cy="1409861"/>
            </a:xfrm>
            <a:custGeom>
              <a:avLst/>
              <a:gdLst>
                <a:gd name="connsiteX0" fmla="*/ 0 w 1955800"/>
                <a:gd name="connsiteY0" fmla="*/ 63500 h 1409700"/>
                <a:gd name="connsiteX1" fmla="*/ 571500 w 1955800"/>
                <a:gd name="connsiteY1" fmla="*/ 0 h 1409700"/>
                <a:gd name="connsiteX2" fmla="*/ 1955800 w 1955800"/>
                <a:gd name="connsiteY2" fmla="*/ 1308100 h 1409700"/>
                <a:gd name="connsiteX3" fmla="*/ 196850 w 1955800"/>
                <a:gd name="connsiteY3" fmla="*/ 1409700 h 1409700"/>
                <a:gd name="connsiteX4" fmla="*/ 0 w 1955800"/>
                <a:gd name="connsiteY4" fmla="*/ 63500 h 140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5800" h="1409700">
                  <a:moveTo>
                    <a:pt x="0" y="63500"/>
                  </a:moveTo>
                  <a:lnTo>
                    <a:pt x="571500" y="0"/>
                  </a:lnTo>
                  <a:lnTo>
                    <a:pt x="1955800" y="1308100"/>
                  </a:lnTo>
                  <a:cubicBezTo>
                    <a:pt x="1369490" y="1342089"/>
                    <a:pt x="784144" y="1409700"/>
                    <a:pt x="196850" y="1409700"/>
                  </a:cubicBezTo>
                  <a:lnTo>
                    <a:pt x="0" y="6350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6338" name="TextBox 7"/>
            <p:cNvSpPr txBox="1">
              <a:spLocks noChangeArrowheads="1"/>
            </p:cNvSpPr>
            <p:nvPr/>
          </p:nvSpPr>
          <p:spPr bwMode="auto">
            <a:xfrm>
              <a:off x="4814888" y="4186713"/>
              <a:ext cx="194446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latin typeface="Times" charset="0"/>
                  <a:cs typeface="Times" charset="0"/>
                </a:rPr>
                <a:t>circumference</a:t>
              </a:r>
            </a:p>
          </p:txBody>
        </p:sp>
        <p:pic>
          <p:nvPicPr>
            <p:cNvPr id="56339" name="Picture 18" descr="arrow round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5970" y="1087683"/>
              <a:ext cx="2903129" cy="2903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40" name="TextBox 21"/>
            <p:cNvSpPr txBox="1">
              <a:spLocks noChangeArrowheads="1"/>
            </p:cNvSpPr>
            <p:nvPr/>
          </p:nvSpPr>
          <p:spPr bwMode="auto">
            <a:xfrm>
              <a:off x="4968142" y="4932158"/>
              <a:ext cx="2518508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 dirty="0">
                  <a:latin typeface="Times" charset="0"/>
                  <a:cs typeface="Times" charset="0"/>
                </a:rPr>
                <a:t>measured by laying out </a:t>
              </a:r>
              <a:r>
                <a:rPr lang="en-US" sz="1800" i="1" dirty="0">
                  <a:latin typeface="Times" charset="0"/>
                  <a:cs typeface="Times" charset="0"/>
                </a:rPr>
                <a:t>moving, contracted</a:t>
              </a:r>
              <a:r>
                <a:rPr lang="en-US" sz="1800" dirty="0">
                  <a:latin typeface="Times" charset="0"/>
                  <a:cs typeface="Times" charset="0"/>
                </a:rPr>
                <a:t> rods end to end.</a:t>
              </a:r>
            </a:p>
          </p:txBody>
        </p:sp>
      </p:grp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530225" y="6037263"/>
            <a:ext cx="7888288" cy="600075"/>
            <a:chOff x="530277" y="6037559"/>
            <a:chExt cx="7888684" cy="599760"/>
          </a:xfrm>
        </p:grpSpPr>
        <p:sp>
          <p:nvSpPr>
            <p:cNvPr id="25" name="Freeform 24"/>
            <p:cNvSpPr/>
            <p:nvPr/>
          </p:nvSpPr>
          <p:spPr bwMode="auto">
            <a:xfrm>
              <a:off x="530277" y="6134345"/>
              <a:ext cx="7888684" cy="502974"/>
            </a:xfrm>
            <a:custGeom>
              <a:avLst/>
              <a:gdLst>
                <a:gd name="connsiteX0" fmla="*/ 120650 w 6534150"/>
                <a:gd name="connsiteY0" fmla="*/ 0 h 406400"/>
                <a:gd name="connsiteX1" fmla="*/ 6534150 w 6534150"/>
                <a:gd name="connsiteY1" fmla="*/ 82550 h 406400"/>
                <a:gd name="connsiteX2" fmla="*/ 6483350 w 6534150"/>
                <a:gd name="connsiteY2" fmla="*/ 406400 h 406400"/>
                <a:gd name="connsiteX3" fmla="*/ 0 w 6534150"/>
                <a:gd name="connsiteY3" fmla="*/ 368300 h 406400"/>
                <a:gd name="connsiteX4" fmla="*/ 120650 w 6534150"/>
                <a:gd name="connsiteY4" fmla="*/ 0 h 40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34150" h="406400">
                  <a:moveTo>
                    <a:pt x="120650" y="0"/>
                  </a:moveTo>
                  <a:lnTo>
                    <a:pt x="6534150" y="82550"/>
                  </a:lnTo>
                  <a:lnTo>
                    <a:pt x="6483350" y="406400"/>
                  </a:lnTo>
                  <a:lnTo>
                    <a:pt x="0" y="368300"/>
                  </a:lnTo>
                  <a:lnTo>
                    <a:pt x="120650" y="0"/>
                  </a:lnTo>
                  <a:close/>
                </a:path>
              </a:pathLst>
            </a:custGeom>
            <a:solidFill>
              <a:srgbClr val="FFC8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6336" name="TextBox 23"/>
            <p:cNvSpPr txBox="1">
              <a:spLocks noChangeArrowheads="1"/>
            </p:cNvSpPr>
            <p:nvPr/>
          </p:nvSpPr>
          <p:spPr bwMode="auto">
            <a:xfrm>
              <a:off x="638459" y="6037559"/>
              <a:ext cx="7697690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3200">
                  <a:latin typeface="Times" charset="0"/>
                  <a:cs typeface="Times" charset="0"/>
                </a:rPr>
                <a:t>Geometry</a:t>
              </a:r>
              <a:r>
                <a:rPr lang="en-US">
                  <a:latin typeface="Times" charset="0"/>
                  <a:cs typeface="Times" charset="0"/>
                </a:rPr>
                <a:t> found on a rotating disk is </a:t>
              </a:r>
              <a:r>
                <a:rPr lang="en-US" sz="3200">
                  <a:latin typeface="Times" charset="0"/>
                  <a:cs typeface="Times" charset="0"/>
                </a:rPr>
                <a:t>non-Euclidean.</a:t>
              </a:r>
              <a:endParaRPr lang="en-US">
                <a:latin typeface="Times" charset="0"/>
                <a:cs typeface="Times" charset="0"/>
              </a:endParaRPr>
            </a:p>
          </p:txBody>
        </p:sp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5311776" y="4040183"/>
            <a:ext cx="3241594" cy="609918"/>
            <a:chOff x="5311287" y="4040412"/>
            <a:chExt cx="3242848" cy="610340"/>
          </a:xfrm>
        </p:grpSpPr>
        <p:pic>
          <p:nvPicPr>
            <p:cNvPr id="56333" name="Picture 19" descr="arrow two headed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1287" y="4040412"/>
              <a:ext cx="2459160" cy="170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34" name="Rectangle 26"/>
            <p:cNvSpPr>
              <a:spLocks noChangeArrowheads="1"/>
            </p:cNvSpPr>
            <p:nvPr/>
          </p:nvSpPr>
          <p:spPr bwMode="auto">
            <a:xfrm>
              <a:off x="6714458" y="4188768"/>
              <a:ext cx="1839677" cy="461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>
                  <a:latin typeface="Times" charset="0"/>
                  <a:cs typeface="Times" charset="0"/>
                </a:rPr>
                <a:t>&gt; </a:t>
              </a:r>
              <a:r>
                <a:rPr lang="en-US" sz="2400" dirty="0">
                  <a:latin typeface="Symbol" charset="2"/>
                  <a:cs typeface="Symbol" charset="2"/>
                </a:rPr>
                <a:t>π</a:t>
              </a:r>
              <a:r>
                <a:rPr lang="en-US" dirty="0">
                  <a:latin typeface="Times" charset="0"/>
                  <a:cs typeface="Times" charset="0"/>
                </a:rPr>
                <a:t> </a:t>
              </a:r>
              <a:r>
                <a:rPr lang="en-US" dirty="0">
                  <a:cs typeface="Arial" charset="0"/>
                </a:rPr>
                <a:t>x</a:t>
              </a:r>
              <a:r>
                <a:rPr lang="en-US" dirty="0">
                  <a:latin typeface="Times" charset="0"/>
                  <a:cs typeface="Times" charset="0"/>
                </a:rPr>
                <a:t> </a:t>
              </a:r>
              <a:r>
                <a:rPr lang="en-US" sz="2400" dirty="0">
                  <a:latin typeface="Times" charset="0"/>
                  <a:cs typeface="Times" charset="0"/>
                </a:rPr>
                <a:t>diameter</a:t>
              </a:r>
              <a:endParaRPr lang="en-US" sz="24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694693" y="4931475"/>
            <a:ext cx="1364639" cy="827168"/>
            <a:chOff x="7842249" y="285670"/>
            <a:chExt cx="1364639" cy="827168"/>
          </a:xfrm>
        </p:grpSpPr>
        <p:sp>
          <p:nvSpPr>
            <p:cNvPr id="28" name="Rectangle 18"/>
            <p:cNvSpPr>
              <a:spLocks noChangeArrowheads="1"/>
            </p:cNvSpPr>
            <p:nvPr/>
          </p:nvSpPr>
          <p:spPr bwMode="auto">
            <a:xfrm>
              <a:off x="7842249" y="285670"/>
              <a:ext cx="1364639" cy="7386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1400" dirty="0">
                  <a:latin typeface="Times"/>
                  <a:cs typeface="Times"/>
                </a:rPr>
                <a:t>Length of radial rods unaffected by motion.</a:t>
              </a:r>
            </a:p>
          </p:txBody>
        </p:sp>
        <p:sp>
          <p:nvSpPr>
            <p:cNvPr id="29" name="Rectangle 25"/>
            <p:cNvSpPr>
              <a:spLocks noChangeArrowheads="1"/>
            </p:cNvSpPr>
            <p:nvPr/>
          </p:nvSpPr>
          <p:spPr bwMode="auto">
            <a:xfrm>
              <a:off x="7910513" y="1062038"/>
              <a:ext cx="304800" cy="508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"/>
                <a:cs typeface="Time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0769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886226" y="182359"/>
            <a:ext cx="6454206" cy="5431692"/>
          </a:xfrm>
          <a:custGeom>
            <a:avLst/>
            <a:gdLst>
              <a:gd name="connsiteX0" fmla="*/ 3647179 w 5913641"/>
              <a:gd name="connsiteY0" fmla="*/ 0 h 4754359"/>
              <a:gd name="connsiteX1" fmla="*/ 5913641 w 5913641"/>
              <a:gd name="connsiteY1" fmla="*/ 2168769 h 4754359"/>
              <a:gd name="connsiteX2" fmla="*/ 4402667 w 5913641"/>
              <a:gd name="connsiteY2" fmla="*/ 4754359 h 4754359"/>
              <a:gd name="connsiteX3" fmla="*/ 0 w 5913641"/>
              <a:gd name="connsiteY3" fmla="*/ 3126154 h 4754359"/>
              <a:gd name="connsiteX4" fmla="*/ 3647179 w 5913641"/>
              <a:gd name="connsiteY4" fmla="*/ 0 h 475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13641" h="4754359">
                <a:moveTo>
                  <a:pt x="3647179" y="0"/>
                </a:moveTo>
                <a:lnTo>
                  <a:pt x="5913641" y="2168769"/>
                </a:lnTo>
                <a:lnTo>
                  <a:pt x="4402667" y="4754359"/>
                </a:lnTo>
                <a:lnTo>
                  <a:pt x="0" y="3126154"/>
                </a:lnTo>
                <a:lnTo>
                  <a:pt x="3647179" y="0"/>
                </a:lnTo>
                <a:close/>
              </a:path>
            </a:pathLst>
          </a:custGeom>
          <a:solidFill>
            <a:srgbClr val="C9DC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3765" y="1413281"/>
            <a:ext cx="3919415" cy="2911231"/>
          </a:xfrm>
        </p:spPr>
        <p:txBody>
          <a:bodyPr>
            <a:noAutofit/>
          </a:bodyPr>
          <a:lstStyle/>
          <a:p>
            <a:pPr algn="r"/>
            <a:r>
              <a:rPr lang="en-US" sz="8000" dirty="0"/>
              <a:t>How</a:t>
            </a:r>
            <a:r>
              <a:rPr lang="en-US" sz="6600" dirty="0"/>
              <a:t> do </a:t>
            </a:r>
            <a:r>
              <a:rPr lang="en-US" sz="5400" dirty="0"/>
              <a:t>these thought experiments inform us?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1759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CB935-1B0C-6247-AF44-E044D15C2A27}" type="slidenum">
              <a:rPr lang="en-US">
                <a:cs typeface="Times"/>
              </a:rPr>
              <a:pPr/>
              <a:t>16</a:t>
            </a:fld>
            <a:endParaRPr lang="en-US">
              <a:cs typeface="Times"/>
            </a:endParaRPr>
          </a:p>
        </p:txBody>
      </p:sp>
      <p:sp>
        <p:nvSpPr>
          <p:cNvPr id="6288" name="Freeform 144"/>
          <p:cNvSpPr>
            <a:spLocks/>
          </p:cNvSpPr>
          <p:nvPr/>
        </p:nvSpPr>
        <p:spPr bwMode="auto">
          <a:xfrm>
            <a:off x="533400" y="228600"/>
            <a:ext cx="8362856" cy="685800"/>
          </a:xfrm>
          <a:custGeom>
            <a:avLst/>
            <a:gdLst>
              <a:gd name="T0" fmla="*/ 0 w 5088"/>
              <a:gd name="T1" fmla="*/ 0 h 576"/>
              <a:gd name="T2" fmla="*/ 5088 w 5088"/>
              <a:gd name="T3" fmla="*/ 96 h 576"/>
              <a:gd name="T4" fmla="*/ 5088 w 5088"/>
              <a:gd name="T5" fmla="*/ 480 h 576"/>
              <a:gd name="T6" fmla="*/ 48 w 5088"/>
              <a:gd name="T7" fmla="*/ 576 h 576"/>
              <a:gd name="T8" fmla="*/ 0 w 5088"/>
              <a:gd name="T9" fmla="*/ 0 h 576"/>
              <a:gd name="connsiteX0" fmla="*/ 0 w 10000"/>
              <a:gd name="connsiteY0" fmla="*/ 0 h 10000"/>
              <a:gd name="connsiteX1" fmla="*/ 10000 w 10000"/>
              <a:gd name="connsiteY1" fmla="*/ 1667 h 10000"/>
              <a:gd name="connsiteX2" fmla="*/ 9683 w 10000"/>
              <a:gd name="connsiteY2" fmla="*/ 8048 h 10000"/>
              <a:gd name="connsiteX3" fmla="*/ 94 w 10000"/>
              <a:gd name="connsiteY3" fmla="*/ 10000 h 10000"/>
              <a:gd name="connsiteX4" fmla="*/ 0 w 10000"/>
              <a:gd name="connsiteY4" fmla="*/ 0 h 10000"/>
              <a:gd name="connsiteX0" fmla="*/ 0 w 10174"/>
              <a:gd name="connsiteY0" fmla="*/ 0 h 10000"/>
              <a:gd name="connsiteX1" fmla="*/ 10174 w 10174"/>
              <a:gd name="connsiteY1" fmla="*/ 2142 h 10000"/>
              <a:gd name="connsiteX2" fmla="*/ 9683 w 10174"/>
              <a:gd name="connsiteY2" fmla="*/ 8048 h 10000"/>
              <a:gd name="connsiteX3" fmla="*/ 94 w 10174"/>
              <a:gd name="connsiteY3" fmla="*/ 10000 h 10000"/>
              <a:gd name="connsiteX4" fmla="*/ 0 w 10174"/>
              <a:gd name="connsiteY4" fmla="*/ 0 h 10000"/>
              <a:gd name="connsiteX0" fmla="*/ 0 w 10174"/>
              <a:gd name="connsiteY0" fmla="*/ 0 h 10000"/>
              <a:gd name="connsiteX1" fmla="*/ 10174 w 10174"/>
              <a:gd name="connsiteY1" fmla="*/ 2142 h 10000"/>
              <a:gd name="connsiteX2" fmla="*/ 9683 w 10174"/>
              <a:gd name="connsiteY2" fmla="*/ 8048 h 10000"/>
              <a:gd name="connsiteX3" fmla="*/ 94 w 10174"/>
              <a:gd name="connsiteY3" fmla="*/ 10000 h 10000"/>
              <a:gd name="connsiteX4" fmla="*/ 0 w 10174"/>
              <a:gd name="connsiteY4" fmla="*/ 0 h 10000"/>
              <a:gd name="connsiteX0" fmla="*/ 0 w 10174"/>
              <a:gd name="connsiteY0" fmla="*/ 0 h 10000"/>
              <a:gd name="connsiteX1" fmla="*/ 10174 w 10174"/>
              <a:gd name="connsiteY1" fmla="*/ 2142 h 10000"/>
              <a:gd name="connsiteX2" fmla="*/ 9683 w 10174"/>
              <a:gd name="connsiteY2" fmla="*/ 8048 h 10000"/>
              <a:gd name="connsiteX3" fmla="*/ 94 w 10174"/>
              <a:gd name="connsiteY3" fmla="*/ 10000 h 10000"/>
              <a:gd name="connsiteX4" fmla="*/ 0 w 10174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74" h="10000">
                <a:moveTo>
                  <a:pt x="0" y="0"/>
                </a:moveTo>
                <a:lnTo>
                  <a:pt x="10174" y="2142"/>
                </a:lnTo>
                <a:cubicBezTo>
                  <a:pt x="9997" y="4364"/>
                  <a:pt x="9821" y="6111"/>
                  <a:pt x="9683" y="8048"/>
                </a:cubicBezTo>
                <a:lnTo>
                  <a:pt x="94" y="10000"/>
                </a:lnTo>
                <a:cubicBezTo>
                  <a:pt x="63" y="6667"/>
                  <a:pt x="31" y="3333"/>
                  <a:pt x="0" y="0"/>
                </a:cubicBezTo>
                <a:close/>
              </a:path>
            </a:pathLst>
          </a:custGeom>
          <a:solidFill>
            <a:srgbClr val="C9DCFF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imes"/>
              <a:cs typeface="Times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399" y="228600"/>
            <a:ext cx="8480345" cy="609600"/>
          </a:xfrm>
        </p:spPr>
        <p:txBody>
          <a:bodyPr>
            <a:normAutofit fontScale="90000"/>
          </a:bodyPr>
          <a:lstStyle/>
          <a:p>
            <a:r>
              <a:rPr lang="en-US" dirty="0">
                <a:cs typeface="Times"/>
              </a:rPr>
              <a:t>Epistemologies of Thought Experiments</a:t>
            </a:r>
          </a:p>
        </p:txBody>
      </p:sp>
      <p:sp>
        <p:nvSpPr>
          <p:cNvPr id="6274" name="Text Box 130"/>
          <p:cNvSpPr txBox="1">
            <a:spLocks noChangeArrowheads="1"/>
          </p:cNvSpPr>
          <p:nvPr/>
        </p:nvSpPr>
        <p:spPr bwMode="auto">
          <a:xfrm>
            <a:off x="609600" y="968375"/>
            <a:ext cx="236636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latin typeface="Times"/>
                <a:cs typeface="Times"/>
              </a:rPr>
              <a:t>P</a:t>
            </a:r>
            <a:r>
              <a:rPr lang="en-US" dirty="0">
                <a:latin typeface="Times"/>
                <a:cs typeface="Times"/>
              </a:rPr>
              <a:t>latonism, Intuitionism</a:t>
            </a:r>
          </a:p>
          <a:p>
            <a:r>
              <a:rPr lang="en-US" sz="1600" dirty="0">
                <a:latin typeface="Times"/>
                <a:cs typeface="Times"/>
              </a:rPr>
              <a:t>Brown</a:t>
            </a:r>
            <a:endParaRPr lang="en-US" sz="2400" dirty="0">
              <a:latin typeface="Times"/>
              <a:cs typeface="Times"/>
            </a:endParaRPr>
          </a:p>
        </p:txBody>
      </p:sp>
      <p:sp>
        <p:nvSpPr>
          <p:cNvPr id="6279" name="Text Box 135"/>
          <p:cNvSpPr txBox="1">
            <a:spLocks noChangeArrowheads="1"/>
          </p:cNvSpPr>
          <p:nvPr/>
        </p:nvSpPr>
        <p:spPr bwMode="auto">
          <a:xfrm>
            <a:off x="3671888" y="990600"/>
            <a:ext cx="51816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Times"/>
                <a:cs typeface="Times"/>
              </a:rPr>
              <a:t>Laws of nature reside in a Platonic world. We perceive the laws directly in the right sort of thought experiment.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57200" y="1676400"/>
            <a:ext cx="8396288" cy="914400"/>
            <a:chOff x="457200" y="1676400"/>
            <a:chExt cx="8396288" cy="914400"/>
          </a:xfrm>
        </p:grpSpPr>
        <p:sp>
          <p:nvSpPr>
            <p:cNvPr id="6287" name="Freeform 143"/>
            <p:cNvSpPr>
              <a:spLocks/>
            </p:cNvSpPr>
            <p:nvPr/>
          </p:nvSpPr>
          <p:spPr bwMode="auto">
            <a:xfrm>
              <a:off x="457200" y="1676400"/>
              <a:ext cx="8077200" cy="914400"/>
            </a:xfrm>
            <a:custGeom>
              <a:avLst/>
              <a:gdLst>
                <a:gd name="T0" fmla="*/ 0 w 5088"/>
                <a:gd name="T1" fmla="*/ 0 h 576"/>
                <a:gd name="T2" fmla="*/ 5088 w 5088"/>
                <a:gd name="T3" fmla="*/ 96 h 576"/>
                <a:gd name="T4" fmla="*/ 5088 w 5088"/>
                <a:gd name="T5" fmla="*/ 480 h 576"/>
                <a:gd name="T6" fmla="*/ 48 w 5088"/>
                <a:gd name="T7" fmla="*/ 576 h 576"/>
                <a:gd name="T8" fmla="*/ 0 w 5088"/>
                <a:gd name="T9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88" h="576">
                  <a:moveTo>
                    <a:pt x="0" y="0"/>
                  </a:moveTo>
                  <a:lnTo>
                    <a:pt x="5088" y="96"/>
                  </a:lnTo>
                  <a:lnTo>
                    <a:pt x="5088" y="480"/>
                  </a:lnTo>
                  <a:lnTo>
                    <a:pt x="48" y="5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>
                <a:latin typeface="Times"/>
                <a:cs typeface="Times"/>
              </a:endParaRPr>
            </a:p>
          </p:txBody>
        </p:sp>
        <p:sp>
          <p:nvSpPr>
            <p:cNvPr id="6273" name="Text Box 129"/>
            <p:cNvSpPr txBox="1">
              <a:spLocks noChangeArrowheads="1"/>
            </p:cNvSpPr>
            <p:nvPr/>
          </p:nvSpPr>
          <p:spPr bwMode="auto">
            <a:xfrm>
              <a:off x="609600" y="1843088"/>
              <a:ext cx="1746250" cy="611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latin typeface="Times"/>
                  <a:cs typeface="Times"/>
                </a:rPr>
                <a:t>Experimentalism</a:t>
              </a:r>
            </a:p>
            <a:p>
              <a:r>
                <a:rPr lang="en-US" sz="1600">
                  <a:latin typeface="Times"/>
                  <a:cs typeface="Times"/>
                </a:rPr>
                <a:t>Sorensen</a:t>
              </a:r>
              <a:endParaRPr lang="en-US" sz="2400">
                <a:latin typeface="Times"/>
                <a:cs typeface="Times"/>
              </a:endParaRPr>
            </a:p>
          </p:txBody>
        </p:sp>
        <p:sp>
          <p:nvSpPr>
            <p:cNvPr id="6280" name="Text Box 136"/>
            <p:cNvSpPr txBox="1">
              <a:spLocks noChangeArrowheads="1"/>
            </p:cNvSpPr>
            <p:nvPr/>
          </p:nvSpPr>
          <p:spPr bwMode="auto">
            <a:xfrm>
              <a:off x="3671888" y="1812925"/>
              <a:ext cx="5181600" cy="581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latin typeface="Times"/>
                  <a:cs typeface="Times"/>
                </a:rPr>
                <a:t>Thought experiments gain epistemic power through their mimicry of real experiments.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09600" y="2667000"/>
            <a:ext cx="8243888" cy="639763"/>
            <a:chOff x="609600" y="2667000"/>
            <a:chExt cx="8243888" cy="639763"/>
          </a:xfrm>
        </p:grpSpPr>
        <p:sp>
          <p:nvSpPr>
            <p:cNvPr id="6275" name="Text Box 131"/>
            <p:cNvSpPr txBox="1">
              <a:spLocks noChangeArrowheads="1"/>
            </p:cNvSpPr>
            <p:nvPr/>
          </p:nvSpPr>
          <p:spPr bwMode="auto">
            <a:xfrm>
              <a:off x="609600" y="2695575"/>
              <a:ext cx="1581150" cy="611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latin typeface="Times"/>
                  <a:cs typeface="Times"/>
                </a:rPr>
                <a:t>Constructivism</a:t>
              </a:r>
            </a:p>
            <a:p>
              <a:r>
                <a:rPr lang="en-US" sz="1600">
                  <a:latin typeface="Times"/>
                  <a:cs typeface="Times"/>
                </a:rPr>
                <a:t>Kuhn, Gendler</a:t>
              </a:r>
              <a:endParaRPr lang="en-US" sz="2400">
                <a:latin typeface="Times"/>
                <a:cs typeface="Times"/>
              </a:endParaRPr>
            </a:p>
          </p:txBody>
        </p:sp>
        <p:sp>
          <p:nvSpPr>
            <p:cNvPr id="6281" name="Text Box 137"/>
            <p:cNvSpPr txBox="1">
              <a:spLocks noChangeArrowheads="1"/>
            </p:cNvSpPr>
            <p:nvPr/>
          </p:nvSpPr>
          <p:spPr bwMode="auto">
            <a:xfrm>
              <a:off x="3671888" y="2667000"/>
              <a:ext cx="5181600" cy="581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latin typeface="Times"/>
                  <a:cs typeface="Times"/>
                </a:rPr>
                <a:t>Thought experiments reveal lacunae in our conceptual systems and show us how to reconfigure them.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33400" y="3352800"/>
            <a:ext cx="8077200" cy="914400"/>
            <a:chOff x="533400" y="3352800"/>
            <a:chExt cx="8077200" cy="914400"/>
          </a:xfrm>
        </p:grpSpPr>
        <p:sp>
          <p:nvSpPr>
            <p:cNvPr id="6286" name="Freeform 142"/>
            <p:cNvSpPr>
              <a:spLocks/>
            </p:cNvSpPr>
            <p:nvPr/>
          </p:nvSpPr>
          <p:spPr bwMode="auto">
            <a:xfrm flipH="1">
              <a:off x="533400" y="3352800"/>
              <a:ext cx="8077200" cy="914400"/>
            </a:xfrm>
            <a:custGeom>
              <a:avLst/>
              <a:gdLst>
                <a:gd name="T0" fmla="*/ 0 w 5088"/>
                <a:gd name="T1" fmla="*/ 0 h 576"/>
                <a:gd name="T2" fmla="*/ 5088 w 5088"/>
                <a:gd name="T3" fmla="*/ 96 h 576"/>
                <a:gd name="T4" fmla="*/ 5088 w 5088"/>
                <a:gd name="T5" fmla="*/ 480 h 576"/>
                <a:gd name="T6" fmla="*/ 48 w 5088"/>
                <a:gd name="T7" fmla="*/ 576 h 576"/>
                <a:gd name="T8" fmla="*/ 0 w 5088"/>
                <a:gd name="T9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88" h="576">
                  <a:moveTo>
                    <a:pt x="0" y="0"/>
                  </a:moveTo>
                  <a:lnTo>
                    <a:pt x="5088" y="96"/>
                  </a:lnTo>
                  <a:lnTo>
                    <a:pt x="5088" y="480"/>
                  </a:lnTo>
                  <a:lnTo>
                    <a:pt x="48" y="5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>
                <a:latin typeface="Times"/>
                <a:cs typeface="Times"/>
              </a:endParaRPr>
            </a:p>
          </p:txBody>
        </p:sp>
        <p:sp>
          <p:nvSpPr>
            <p:cNvPr id="6276" name="Text Box 132"/>
            <p:cNvSpPr txBox="1">
              <a:spLocks noChangeArrowheads="1"/>
            </p:cNvSpPr>
            <p:nvPr/>
          </p:nvSpPr>
          <p:spPr bwMode="auto">
            <a:xfrm>
              <a:off x="609600" y="3527425"/>
              <a:ext cx="2819400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000">
                  <a:latin typeface="Times"/>
                  <a:cs typeface="Times"/>
                </a:rPr>
                <a:t>V</a:t>
              </a:r>
              <a:r>
                <a:rPr lang="en-US">
                  <a:latin typeface="Times"/>
                  <a:cs typeface="Times"/>
                </a:rPr>
                <a:t>isualization and</a:t>
              </a:r>
              <a:r>
                <a:rPr lang="en-US" sz="1600">
                  <a:latin typeface="Times"/>
                  <a:cs typeface="Times"/>
                </a:rPr>
                <a:t> Simulation</a:t>
              </a:r>
            </a:p>
            <a:p>
              <a:r>
                <a:rPr lang="en-US" sz="1600">
                  <a:latin typeface="Times"/>
                  <a:cs typeface="Times"/>
                </a:rPr>
                <a:t>Arthur</a:t>
              </a:r>
              <a:endParaRPr lang="en-US" sz="2400">
                <a:latin typeface="Times"/>
                <a:cs typeface="Times"/>
              </a:endParaRPr>
            </a:p>
          </p:txBody>
        </p:sp>
        <p:sp>
          <p:nvSpPr>
            <p:cNvPr id="6282" name="Rectangle 138"/>
            <p:cNvSpPr>
              <a:spLocks noChangeArrowheads="1"/>
            </p:cNvSpPr>
            <p:nvPr/>
          </p:nvSpPr>
          <p:spPr bwMode="auto">
            <a:xfrm>
              <a:off x="3671888" y="3505200"/>
              <a:ext cx="4705350" cy="581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600">
                  <a:latin typeface="Times"/>
                  <a:cs typeface="Times"/>
                </a:rPr>
                <a:t>The mind has the power to simulate the world through visualization.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09600" y="4379913"/>
            <a:ext cx="7813675" cy="649287"/>
            <a:chOff x="609600" y="4379913"/>
            <a:chExt cx="7813675" cy="649287"/>
          </a:xfrm>
        </p:grpSpPr>
        <p:sp>
          <p:nvSpPr>
            <p:cNvPr id="6277" name="Text Box 133"/>
            <p:cNvSpPr txBox="1">
              <a:spLocks noChangeArrowheads="1"/>
            </p:cNvSpPr>
            <p:nvPr/>
          </p:nvSpPr>
          <p:spPr bwMode="auto">
            <a:xfrm>
              <a:off x="609600" y="4379913"/>
              <a:ext cx="1855788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Times"/>
                  <a:cs typeface="Times"/>
                </a:rPr>
                <a:t>M</a:t>
              </a:r>
              <a:r>
                <a:rPr lang="en-US" dirty="0">
                  <a:latin typeface="Times"/>
                  <a:cs typeface="Times"/>
                </a:rPr>
                <a:t>ental Models</a:t>
              </a:r>
            </a:p>
            <a:p>
              <a:r>
                <a:rPr lang="en-US" sz="1600" dirty="0" err="1">
                  <a:latin typeface="Times"/>
                  <a:cs typeface="Times"/>
                </a:rPr>
                <a:t>Nersessian</a:t>
              </a:r>
              <a:r>
                <a:rPr lang="en-US" sz="1600" dirty="0">
                  <a:latin typeface="Times"/>
                  <a:cs typeface="Times"/>
                </a:rPr>
                <a:t>, </a:t>
              </a:r>
              <a:r>
                <a:rPr lang="en-US" sz="1600" dirty="0" err="1">
                  <a:latin typeface="Times"/>
                  <a:cs typeface="Times"/>
                </a:rPr>
                <a:t>Palmieri</a:t>
              </a:r>
              <a:endParaRPr lang="en-US" sz="2400" dirty="0">
                <a:latin typeface="Times"/>
                <a:cs typeface="Times"/>
              </a:endParaRPr>
            </a:p>
          </p:txBody>
        </p:sp>
        <p:sp>
          <p:nvSpPr>
            <p:cNvPr id="6283" name="Rectangle 139"/>
            <p:cNvSpPr>
              <a:spLocks noChangeArrowheads="1"/>
            </p:cNvSpPr>
            <p:nvPr/>
          </p:nvSpPr>
          <p:spPr bwMode="auto">
            <a:xfrm>
              <a:off x="3671888" y="4448175"/>
              <a:ext cx="4751387" cy="581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600">
                  <a:latin typeface="Times"/>
                  <a:cs typeface="Times"/>
                </a:rPr>
                <a:t>Thought experiments are the manipulation of mental models discussed in recent cognitive science.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81000" y="5105400"/>
            <a:ext cx="8458200" cy="914400"/>
            <a:chOff x="381000" y="5105400"/>
            <a:chExt cx="8458200" cy="914400"/>
          </a:xfrm>
        </p:grpSpPr>
        <p:sp>
          <p:nvSpPr>
            <p:cNvPr id="6285" name="Freeform 141"/>
            <p:cNvSpPr>
              <a:spLocks/>
            </p:cNvSpPr>
            <p:nvPr/>
          </p:nvSpPr>
          <p:spPr bwMode="auto">
            <a:xfrm>
              <a:off x="381000" y="5105400"/>
              <a:ext cx="8077200" cy="914400"/>
            </a:xfrm>
            <a:custGeom>
              <a:avLst/>
              <a:gdLst>
                <a:gd name="T0" fmla="*/ 0 w 5088"/>
                <a:gd name="T1" fmla="*/ 0 h 576"/>
                <a:gd name="T2" fmla="*/ 5088 w 5088"/>
                <a:gd name="T3" fmla="*/ 96 h 576"/>
                <a:gd name="T4" fmla="*/ 5088 w 5088"/>
                <a:gd name="T5" fmla="*/ 480 h 576"/>
                <a:gd name="T6" fmla="*/ 48 w 5088"/>
                <a:gd name="T7" fmla="*/ 576 h 576"/>
                <a:gd name="T8" fmla="*/ 0 w 5088"/>
                <a:gd name="T9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88" h="576">
                  <a:moveTo>
                    <a:pt x="0" y="0"/>
                  </a:moveTo>
                  <a:lnTo>
                    <a:pt x="5088" y="96"/>
                  </a:lnTo>
                  <a:lnTo>
                    <a:pt x="5088" y="480"/>
                  </a:lnTo>
                  <a:lnTo>
                    <a:pt x="48" y="5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>
                <a:latin typeface="Times"/>
                <a:cs typeface="Times"/>
              </a:endParaRPr>
            </a:p>
          </p:txBody>
        </p:sp>
        <p:sp>
          <p:nvSpPr>
            <p:cNvPr id="6278" name="Text Box 134"/>
            <p:cNvSpPr txBox="1">
              <a:spLocks noChangeArrowheads="1"/>
            </p:cNvSpPr>
            <p:nvPr/>
          </p:nvSpPr>
          <p:spPr bwMode="auto">
            <a:xfrm>
              <a:off x="609600" y="5233988"/>
              <a:ext cx="1332742" cy="677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"/>
                  <a:cs typeface="Times"/>
                </a:rPr>
                <a:t>Arguments</a:t>
              </a:r>
            </a:p>
            <a:p>
              <a:r>
                <a:rPr lang="en-US">
                  <a:latin typeface="Times"/>
                  <a:cs typeface="Times"/>
                </a:rPr>
                <a:t>Norton</a:t>
              </a:r>
              <a:endParaRPr lang="en-US" sz="2800">
                <a:latin typeface="Times"/>
                <a:cs typeface="Times"/>
              </a:endParaRPr>
            </a:p>
          </p:txBody>
        </p:sp>
        <p:sp>
          <p:nvSpPr>
            <p:cNvPr id="6284" name="Rectangle 140"/>
            <p:cNvSpPr>
              <a:spLocks noChangeArrowheads="1"/>
            </p:cNvSpPr>
            <p:nvPr/>
          </p:nvSpPr>
          <p:spPr bwMode="auto">
            <a:xfrm>
              <a:off x="3733800" y="5334000"/>
              <a:ext cx="5105400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>
                  <a:latin typeface="Times"/>
                  <a:cs typeface="Times"/>
                </a:rPr>
                <a:t>Thought experiments are merely disguised, picturesque argumentation.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33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E743004-281C-A333-3CF2-642E1C0E9C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6" y="45720"/>
            <a:ext cx="1828800" cy="24638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BE6235-D0E5-A380-5A07-D41D98774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17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A9A129-039B-6FDD-5978-C6C8E7D8B017}"/>
              </a:ext>
            </a:extLst>
          </p:cNvPr>
          <p:cNvSpPr txBox="1"/>
          <p:nvPr/>
        </p:nvSpPr>
        <p:spPr>
          <a:xfrm>
            <a:off x="1709971" y="459656"/>
            <a:ext cx="380585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Times"/>
                <a:cs typeface="Times"/>
              </a:rPr>
              <a:t>Intuitions?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8A302D1-90A8-13A2-CBCF-EC527ABE1874}"/>
              </a:ext>
            </a:extLst>
          </p:cNvPr>
          <p:cNvGrpSpPr/>
          <p:nvPr/>
        </p:nvGrpSpPr>
        <p:grpSpPr>
          <a:xfrm>
            <a:off x="4642802" y="1489383"/>
            <a:ext cx="4043998" cy="2957304"/>
            <a:chOff x="4642802" y="1489383"/>
            <a:chExt cx="4043998" cy="2957304"/>
          </a:xfrm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07ABFDAA-1150-4689-17D2-503F8007B002}"/>
                </a:ext>
              </a:extLst>
            </p:cNvPr>
            <p:cNvSpPr/>
            <p:nvPr/>
          </p:nvSpPr>
          <p:spPr>
            <a:xfrm>
              <a:off x="4642802" y="1489383"/>
              <a:ext cx="3486150" cy="697230"/>
            </a:xfrm>
            <a:custGeom>
              <a:avLst/>
              <a:gdLst>
                <a:gd name="connsiteX0" fmla="*/ 388620 w 3486150"/>
                <a:gd name="connsiteY0" fmla="*/ 0 h 697230"/>
                <a:gd name="connsiteX1" fmla="*/ 3371850 w 3486150"/>
                <a:gd name="connsiteY1" fmla="*/ 194310 h 697230"/>
                <a:gd name="connsiteX2" fmla="*/ 3486150 w 3486150"/>
                <a:gd name="connsiteY2" fmla="*/ 651510 h 697230"/>
                <a:gd name="connsiteX3" fmla="*/ 0 w 3486150"/>
                <a:gd name="connsiteY3" fmla="*/ 697230 h 697230"/>
                <a:gd name="connsiteX4" fmla="*/ 388620 w 3486150"/>
                <a:gd name="connsiteY4" fmla="*/ 0 h 697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6150" h="697230">
                  <a:moveTo>
                    <a:pt x="388620" y="0"/>
                  </a:moveTo>
                  <a:lnTo>
                    <a:pt x="3371850" y="194310"/>
                  </a:lnTo>
                  <a:lnTo>
                    <a:pt x="3486150" y="651510"/>
                  </a:lnTo>
                  <a:lnTo>
                    <a:pt x="0" y="697230"/>
                  </a:lnTo>
                  <a:lnTo>
                    <a:pt x="388620" y="0"/>
                  </a:lnTo>
                  <a:close/>
                </a:path>
              </a:pathLst>
            </a:custGeom>
            <a:solidFill>
              <a:srgbClr val="C8DC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9DA3507-547F-4C69-6BDD-08F10B8A4634}"/>
                </a:ext>
              </a:extLst>
            </p:cNvPr>
            <p:cNvSpPr txBox="1"/>
            <p:nvPr/>
          </p:nvSpPr>
          <p:spPr>
            <a:xfrm>
              <a:off x="4880950" y="1645920"/>
              <a:ext cx="3805850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"/>
                  <a:cs typeface="Times"/>
                </a:rPr>
                <a:t>“Crude empiricists</a:t>
              </a:r>
              <a:r>
                <a:rPr lang="en-US" sz="2400" dirty="0">
                  <a:latin typeface="Times"/>
                  <a:cs typeface="Times"/>
                </a:rPr>
                <a:t> regard “intuition” as</a:t>
              </a:r>
            </a:p>
            <a:p>
              <a:r>
                <a:rPr lang="en-US" sz="2400" dirty="0">
                  <a:latin typeface="Times"/>
                  <a:cs typeface="Times"/>
                </a:rPr>
                <a:t>an obscurantist term for folk prejudice, a psychological or social phenomenon that cannot legitimately constrain truth-directed inquiry.”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D4A4369-B687-28CD-7A02-666600BAB541}"/>
              </a:ext>
            </a:extLst>
          </p:cNvPr>
          <p:cNvGrpSpPr/>
          <p:nvPr/>
        </p:nvGrpSpPr>
        <p:grpSpPr>
          <a:xfrm>
            <a:off x="342900" y="2766060"/>
            <a:ext cx="4328138" cy="3720465"/>
            <a:chOff x="342900" y="2766060"/>
            <a:chExt cx="4328138" cy="3720465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77B83F9F-2FFE-56C4-18B6-9D290E678CF3}"/>
                </a:ext>
              </a:extLst>
            </p:cNvPr>
            <p:cNvSpPr/>
            <p:nvPr/>
          </p:nvSpPr>
          <p:spPr>
            <a:xfrm>
              <a:off x="342900" y="2766060"/>
              <a:ext cx="3486150" cy="697230"/>
            </a:xfrm>
            <a:custGeom>
              <a:avLst/>
              <a:gdLst>
                <a:gd name="connsiteX0" fmla="*/ 388620 w 3486150"/>
                <a:gd name="connsiteY0" fmla="*/ 0 h 697230"/>
                <a:gd name="connsiteX1" fmla="*/ 3371850 w 3486150"/>
                <a:gd name="connsiteY1" fmla="*/ 194310 h 697230"/>
                <a:gd name="connsiteX2" fmla="*/ 3486150 w 3486150"/>
                <a:gd name="connsiteY2" fmla="*/ 651510 h 697230"/>
                <a:gd name="connsiteX3" fmla="*/ 0 w 3486150"/>
                <a:gd name="connsiteY3" fmla="*/ 697230 h 697230"/>
                <a:gd name="connsiteX4" fmla="*/ 388620 w 3486150"/>
                <a:gd name="connsiteY4" fmla="*/ 0 h 697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6150" h="697230">
                  <a:moveTo>
                    <a:pt x="388620" y="0"/>
                  </a:moveTo>
                  <a:lnTo>
                    <a:pt x="3371850" y="194310"/>
                  </a:lnTo>
                  <a:lnTo>
                    <a:pt x="3486150" y="651510"/>
                  </a:lnTo>
                  <a:lnTo>
                    <a:pt x="0" y="697230"/>
                  </a:lnTo>
                  <a:lnTo>
                    <a:pt x="388620" y="0"/>
                  </a:lnTo>
                  <a:close/>
                </a:path>
              </a:pathLst>
            </a:custGeom>
            <a:solidFill>
              <a:srgbClr val="C8DC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2E1F556-E47A-941F-82B1-63517DCBDF31}"/>
                </a:ext>
              </a:extLst>
            </p:cNvPr>
            <p:cNvSpPr txBox="1"/>
            <p:nvPr/>
          </p:nvSpPr>
          <p:spPr>
            <a:xfrm>
              <a:off x="582930" y="2871153"/>
              <a:ext cx="3280410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"/>
                  <a:cs typeface="Times"/>
                </a:rPr>
                <a:t>“Crude rationalists</a:t>
              </a:r>
              <a:r>
                <a:rPr lang="en-US" sz="2400" dirty="0">
                  <a:latin typeface="Times"/>
                  <a:cs typeface="Times"/>
                </a:rPr>
                <a:t> postulate a special knowledge-generating faculty of rational intuition.” 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E171F87-AAA8-0ABE-CFFD-5CBD235EE1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0090" y="5181848"/>
              <a:ext cx="866775" cy="1304677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4E7A2F7-5EFB-DB6C-43C4-273F5F122330}"/>
                </a:ext>
              </a:extLst>
            </p:cNvPr>
            <p:cNvSpPr txBox="1"/>
            <p:nvPr/>
          </p:nvSpPr>
          <p:spPr>
            <a:xfrm>
              <a:off x="1709971" y="5187855"/>
              <a:ext cx="296106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Timothy Williamson,</a:t>
              </a:r>
            </a:p>
            <a:p>
              <a:r>
                <a:rPr lang="en-US" i="1" dirty="0">
                  <a:latin typeface="Times"/>
                  <a:cs typeface="Times"/>
                </a:rPr>
                <a:t>The Philosophy of Philosophy</a:t>
              </a:r>
            </a:p>
            <a:p>
              <a:r>
                <a:rPr lang="en-US" dirty="0">
                  <a:latin typeface="Times"/>
                  <a:cs typeface="Times"/>
                </a:rPr>
                <a:t>pp. 2-3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1918F3B-5865-E8C4-0C51-201E73F3F021}"/>
              </a:ext>
            </a:extLst>
          </p:cNvPr>
          <p:cNvGrpSpPr/>
          <p:nvPr/>
        </p:nvGrpSpPr>
        <p:grpSpPr>
          <a:xfrm>
            <a:off x="4606628" y="2541121"/>
            <a:ext cx="4194471" cy="4027395"/>
            <a:chOff x="4606628" y="2541121"/>
            <a:chExt cx="4194471" cy="4027395"/>
          </a:xfrm>
        </p:grpSpPr>
        <p:sp>
          <p:nvSpPr>
            <p:cNvPr id="16" name="Rounded Rectangular Callout 15">
              <a:extLst>
                <a:ext uri="{FF2B5EF4-FFF2-40B4-BE49-F238E27FC236}">
                  <a16:creationId xmlns:a16="http://schemas.microsoft.com/office/drawing/2014/main" id="{EAF6D0E2-1C13-389A-0E4C-474079ADC40B}"/>
                </a:ext>
              </a:extLst>
            </p:cNvPr>
            <p:cNvSpPr/>
            <p:nvPr/>
          </p:nvSpPr>
          <p:spPr>
            <a:xfrm>
              <a:off x="4606628" y="2541121"/>
              <a:ext cx="4194471" cy="1896671"/>
            </a:xfrm>
            <a:prstGeom prst="wedgeRoundRectCallout">
              <a:avLst>
                <a:gd name="adj1" fmla="val -3641"/>
                <a:gd name="adj2" fmla="val 75803"/>
                <a:gd name="adj3" fmla="val 16667"/>
              </a:avLst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0C3141B-5179-08FB-B456-538FC3357F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92240" y="4730524"/>
              <a:ext cx="1497330" cy="18379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7668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886226" y="182359"/>
            <a:ext cx="6454206" cy="5431692"/>
          </a:xfrm>
          <a:custGeom>
            <a:avLst/>
            <a:gdLst>
              <a:gd name="connsiteX0" fmla="*/ 3647179 w 5913641"/>
              <a:gd name="connsiteY0" fmla="*/ 0 h 4754359"/>
              <a:gd name="connsiteX1" fmla="*/ 5913641 w 5913641"/>
              <a:gd name="connsiteY1" fmla="*/ 2168769 h 4754359"/>
              <a:gd name="connsiteX2" fmla="*/ 4402667 w 5913641"/>
              <a:gd name="connsiteY2" fmla="*/ 4754359 h 4754359"/>
              <a:gd name="connsiteX3" fmla="*/ 0 w 5913641"/>
              <a:gd name="connsiteY3" fmla="*/ 3126154 h 4754359"/>
              <a:gd name="connsiteX4" fmla="*/ 3647179 w 5913641"/>
              <a:gd name="connsiteY4" fmla="*/ 0 h 475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13641" h="4754359">
                <a:moveTo>
                  <a:pt x="3647179" y="0"/>
                </a:moveTo>
                <a:lnTo>
                  <a:pt x="5913641" y="2168769"/>
                </a:lnTo>
                <a:lnTo>
                  <a:pt x="4402667" y="4754359"/>
                </a:lnTo>
                <a:lnTo>
                  <a:pt x="0" y="3126154"/>
                </a:lnTo>
                <a:lnTo>
                  <a:pt x="3647179" y="0"/>
                </a:lnTo>
                <a:close/>
              </a:path>
            </a:pathLst>
          </a:custGeom>
          <a:solidFill>
            <a:srgbClr val="C9DC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1" y="1413281"/>
            <a:ext cx="4155180" cy="2911231"/>
          </a:xfrm>
        </p:spPr>
        <p:txBody>
          <a:bodyPr>
            <a:noAutofit/>
          </a:bodyPr>
          <a:lstStyle/>
          <a:p>
            <a:pPr algn="r"/>
            <a:r>
              <a:rPr lang="en-US" sz="6600" dirty="0"/>
              <a:t>The Argument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9129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457198" y="1035204"/>
            <a:ext cx="8229599" cy="1543762"/>
          </a:xfrm>
          <a:custGeom>
            <a:avLst/>
            <a:gdLst>
              <a:gd name="connsiteX0" fmla="*/ 299590 w 5190718"/>
              <a:gd name="connsiteY0" fmla="*/ 0 h 976923"/>
              <a:gd name="connsiteX1" fmla="*/ 5190718 w 5190718"/>
              <a:gd name="connsiteY1" fmla="*/ 19538 h 976923"/>
              <a:gd name="connsiteX2" fmla="*/ 5151641 w 5190718"/>
              <a:gd name="connsiteY2" fmla="*/ 976923 h 976923"/>
              <a:gd name="connsiteX3" fmla="*/ 0 w 5190718"/>
              <a:gd name="connsiteY3" fmla="*/ 892256 h 976923"/>
              <a:gd name="connsiteX4" fmla="*/ 299590 w 5190718"/>
              <a:gd name="connsiteY4" fmla="*/ 0 h 976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0718" h="976923">
                <a:moveTo>
                  <a:pt x="299590" y="0"/>
                </a:moveTo>
                <a:lnTo>
                  <a:pt x="5190718" y="19538"/>
                </a:lnTo>
                <a:lnTo>
                  <a:pt x="5151641" y="976923"/>
                </a:lnTo>
                <a:lnTo>
                  <a:pt x="0" y="892256"/>
                </a:lnTo>
                <a:lnTo>
                  <a:pt x="299590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99C3-28DF-A046-82C4-9370657B0893}" type="slidenum">
              <a:rPr lang="en-US">
                <a:solidFill>
                  <a:schemeClr val="bg1">
                    <a:lumMod val="50000"/>
                  </a:schemeClr>
                </a:solidFill>
              </a:rPr>
              <a:pPr/>
              <a:t>19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199" y="304800"/>
            <a:ext cx="8331201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/>
              <a:t>The Argument View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39336" y="1107496"/>
            <a:ext cx="6980664" cy="105279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cs typeface="Times"/>
              </a:rPr>
              <a:t>Thought experiments are arguments that</a:t>
            </a:r>
          </a:p>
          <a:p>
            <a:pPr marL="400050" indent="-400050">
              <a:lnSpc>
                <a:spcPct val="90000"/>
              </a:lnSpc>
              <a:buAutoNum type="romanLcParenBoth"/>
            </a:pPr>
            <a:r>
              <a:rPr lang="en-US" sz="2400" dirty="0">
                <a:cs typeface="Times"/>
              </a:rPr>
              <a:t>posit hypotheticals or counterfactuals (</a:t>
            </a:r>
            <a:r>
              <a:rPr lang="ja-JP" altLang="en-US" sz="2400" dirty="0">
                <a:cs typeface="Times"/>
              </a:rPr>
              <a:t>“</a:t>
            </a:r>
            <a:r>
              <a:rPr lang="en-US" sz="2400" dirty="0">
                <a:cs typeface="Times"/>
              </a:rPr>
              <a:t>thought</a:t>
            </a:r>
            <a:r>
              <a:rPr lang="ja-JP" altLang="en-US" sz="2400" dirty="0">
                <a:cs typeface="Times"/>
              </a:rPr>
              <a:t>”</a:t>
            </a:r>
            <a:r>
              <a:rPr lang="en-US" sz="2400" dirty="0">
                <a:cs typeface="Times"/>
              </a:rPr>
              <a:t>);</a:t>
            </a:r>
          </a:p>
          <a:p>
            <a:pPr marL="396875" indent="-396875">
              <a:lnSpc>
                <a:spcPct val="90000"/>
              </a:lnSpc>
            </a:pPr>
            <a:r>
              <a:rPr lang="en-US" sz="2400" dirty="0">
                <a:cs typeface="Times"/>
              </a:rPr>
              <a:t>(ii) invoke irrelevant particulars (</a:t>
            </a:r>
            <a:r>
              <a:rPr lang="ja-JP" altLang="en-US" sz="2400" dirty="0">
                <a:cs typeface="Times"/>
              </a:rPr>
              <a:t>“</a:t>
            </a:r>
            <a:r>
              <a:rPr lang="en-US" sz="2400" dirty="0">
                <a:cs typeface="Times"/>
              </a:rPr>
              <a:t>experiment</a:t>
            </a:r>
            <a:r>
              <a:rPr lang="ja-JP" altLang="en-US" sz="2400" dirty="0">
                <a:cs typeface="Times"/>
              </a:rPr>
              <a:t>”</a:t>
            </a:r>
            <a:r>
              <a:rPr lang="en-US" sz="2400" dirty="0">
                <a:cs typeface="Times"/>
              </a:rPr>
              <a:t>).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57199" y="3113433"/>
            <a:ext cx="3918107" cy="3859031"/>
            <a:chOff x="384907" y="2472085"/>
            <a:chExt cx="3918107" cy="3859031"/>
          </a:xfrm>
        </p:grpSpPr>
        <p:sp>
          <p:nvSpPr>
            <p:cNvPr id="8206" name="Freeform 14"/>
            <p:cNvSpPr>
              <a:spLocks/>
            </p:cNvSpPr>
            <p:nvPr/>
          </p:nvSpPr>
          <p:spPr bwMode="auto">
            <a:xfrm>
              <a:off x="384907" y="3653460"/>
              <a:ext cx="3854286" cy="2258392"/>
            </a:xfrm>
            <a:custGeom>
              <a:avLst/>
              <a:gdLst>
                <a:gd name="T0" fmla="*/ 0 w 5328"/>
                <a:gd name="T1" fmla="*/ 0 h 1104"/>
                <a:gd name="T2" fmla="*/ 477 w 5328"/>
                <a:gd name="T3" fmla="*/ 1104 h 1104"/>
                <a:gd name="T4" fmla="*/ 5328 w 5328"/>
                <a:gd name="T5" fmla="*/ 773 h 1104"/>
                <a:gd name="T6" fmla="*/ 5328 w 5328"/>
                <a:gd name="T7" fmla="*/ 272 h 1104"/>
                <a:gd name="T8" fmla="*/ 0 w 5328"/>
                <a:gd name="T9" fmla="*/ 0 h 1104"/>
                <a:gd name="connsiteX0" fmla="*/ 0 w 25275"/>
                <a:gd name="connsiteY0" fmla="*/ 258 h 10258"/>
                <a:gd name="connsiteX1" fmla="*/ 895 w 25275"/>
                <a:gd name="connsiteY1" fmla="*/ 10258 h 10258"/>
                <a:gd name="connsiteX2" fmla="*/ 10000 w 25275"/>
                <a:gd name="connsiteY2" fmla="*/ 7260 h 10258"/>
                <a:gd name="connsiteX3" fmla="*/ 25275 w 25275"/>
                <a:gd name="connsiteY3" fmla="*/ 0 h 10258"/>
                <a:gd name="connsiteX4" fmla="*/ 0 w 25275"/>
                <a:gd name="connsiteY4" fmla="*/ 258 h 10258"/>
                <a:gd name="connsiteX0" fmla="*/ 0 w 27125"/>
                <a:gd name="connsiteY0" fmla="*/ 258 h 20471"/>
                <a:gd name="connsiteX1" fmla="*/ 895 w 27125"/>
                <a:gd name="connsiteY1" fmla="*/ 10258 h 20471"/>
                <a:gd name="connsiteX2" fmla="*/ 27125 w 27125"/>
                <a:gd name="connsiteY2" fmla="*/ 20471 h 20471"/>
                <a:gd name="connsiteX3" fmla="*/ 25275 w 27125"/>
                <a:gd name="connsiteY3" fmla="*/ 0 h 20471"/>
                <a:gd name="connsiteX4" fmla="*/ 0 w 27125"/>
                <a:gd name="connsiteY4" fmla="*/ 258 h 20471"/>
                <a:gd name="connsiteX0" fmla="*/ 136 w 27261"/>
                <a:gd name="connsiteY0" fmla="*/ 258 h 20907"/>
                <a:gd name="connsiteX1" fmla="*/ 80 w 27261"/>
                <a:gd name="connsiteY1" fmla="*/ 20907 h 20907"/>
                <a:gd name="connsiteX2" fmla="*/ 27261 w 27261"/>
                <a:gd name="connsiteY2" fmla="*/ 20471 h 20907"/>
                <a:gd name="connsiteX3" fmla="*/ 25411 w 27261"/>
                <a:gd name="connsiteY3" fmla="*/ 0 h 20907"/>
                <a:gd name="connsiteX4" fmla="*/ 136 w 27261"/>
                <a:gd name="connsiteY4" fmla="*/ 258 h 20907"/>
                <a:gd name="connsiteX0" fmla="*/ 59 w 27184"/>
                <a:gd name="connsiteY0" fmla="*/ 258 h 20907"/>
                <a:gd name="connsiteX1" fmla="*/ 3 w 27184"/>
                <a:gd name="connsiteY1" fmla="*/ 20907 h 20907"/>
                <a:gd name="connsiteX2" fmla="*/ 27184 w 27184"/>
                <a:gd name="connsiteY2" fmla="*/ 20471 h 20907"/>
                <a:gd name="connsiteX3" fmla="*/ 25334 w 27184"/>
                <a:gd name="connsiteY3" fmla="*/ 0 h 20907"/>
                <a:gd name="connsiteX4" fmla="*/ 59 w 27184"/>
                <a:gd name="connsiteY4" fmla="*/ 258 h 20907"/>
                <a:gd name="connsiteX0" fmla="*/ 60 w 27185"/>
                <a:gd name="connsiteY0" fmla="*/ 258 h 20907"/>
                <a:gd name="connsiteX1" fmla="*/ 4 w 27185"/>
                <a:gd name="connsiteY1" fmla="*/ 20907 h 20907"/>
                <a:gd name="connsiteX2" fmla="*/ 27185 w 27185"/>
                <a:gd name="connsiteY2" fmla="*/ 20471 h 20907"/>
                <a:gd name="connsiteX3" fmla="*/ 25335 w 27185"/>
                <a:gd name="connsiteY3" fmla="*/ 0 h 20907"/>
                <a:gd name="connsiteX4" fmla="*/ 60 w 27185"/>
                <a:gd name="connsiteY4" fmla="*/ 258 h 2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85" h="20907">
                  <a:moveTo>
                    <a:pt x="60" y="258"/>
                  </a:moveTo>
                  <a:cubicBezTo>
                    <a:pt x="147" y="3751"/>
                    <a:pt x="-30" y="17254"/>
                    <a:pt x="4" y="20907"/>
                  </a:cubicBezTo>
                  <a:lnTo>
                    <a:pt x="27185" y="20471"/>
                  </a:lnTo>
                  <a:lnTo>
                    <a:pt x="25335" y="0"/>
                  </a:lnTo>
                  <a:lnTo>
                    <a:pt x="60" y="258"/>
                  </a:lnTo>
                  <a:close/>
                </a:path>
              </a:pathLst>
            </a:custGeom>
            <a:solidFill>
              <a:srgbClr val="FFC8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6" name="Rectangle 4"/>
            <p:cNvSpPr>
              <a:spLocks noChangeArrowheads="1"/>
            </p:cNvSpPr>
            <p:nvPr/>
          </p:nvSpPr>
          <p:spPr bwMode="auto">
            <a:xfrm>
              <a:off x="448727" y="3653460"/>
              <a:ext cx="3854287" cy="26776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000" i="1" dirty="0">
                  <a:latin typeface="Times"/>
                  <a:cs typeface="Times"/>
                </a:rPr>
                <a:t>The reconstruction thesis:</a:t>
              </a:r>
            </a:p>
            <a:p>
              <a:r>
                <a:rPr lang="en-US" sz="2000" dirty="0">
                  <a:latin typeface="Times"/>
                  <a:cs typeface="Times"/>
                </a:rPr>
                <a:t>All thought experiments can be reconstructed as arguments based on tacit or explicit assumptions. Belief in the outcome is justified only in so far as the reconstructed argument is cogent.</a:t>
              </a:r>
              <a:endParaRPr lang="en-US" dirty="0">
                <a:latin typeface="Times"/>
                <a:cs typeface="Times"/>
              </a:endParaRPr>
            </a:p>
            <a:p>
              <a:endParaRPr lang="en-US" sz="2800" dirty="0">
                <a:latin typeface="Times"/>
                <a:cs typeface="Time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91723" y="2516299"/>
              <a:ext cx="16542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Times"/>
                  <a:cs typeface="Times"/>
                </a:rPr>
                <a:t>Context of Justification</a:t>
              </a:r>
            </a:p>
            <a:p>
              <a:pPr algn="ctr"/>
              <a:endParaRPr lang="en-US" sz="2000" dirty="0">
                <a:latin typeface="Times"/>
                <a:cs typeface="Times"/>
              </a:endParaRPr>
            </a:p>
          </p:txBody>
        </p:sp>
        <p:sp>
          <p:nvSpPr>
            <p:cNvPr id="6" name="Right Arrow 5"/>
            <p:cNvSpPr/>
            <p:nvPr/>
          </p:nvSpPr>
          <p:spPr>
            <a:xfrm rot="7200000">
              <a:off x="2445017" y="2752558"/>
              <a:ext cx="1066558" cy="505611"/>
            </a:xfrm>
            <a:prstGeom prst="rightArrow">
              <a:avLst>
                <a:gd name="adj1" fmla="val 50000"/>
                <a:gd name="adj2" fmla="val 66665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274525" y="3118972"/>
            <a:ext cx="3513874" cy="3138341"/>
            <a:chOff x="5152084" y="2553282"/>
            <a:chExt cx="3513874" cy="3138341"/>
          </a:xfrm>
        </p:grpSpPr>
        <p:sp>
          <p:nvSpPr>
            <p:cNvPr id="21" name="Freeform 14"/>
            <p:cNvSpPr>
              <a:spLocks/>
            </p:cNvSpPr>
            <p:nvPr/>
          </p:nvSpPr>
          <p:spPr bwMode="auto">
            <a:xfrm flipH="1">
              <a:off x="5152084" y="3851668"/>
              <a:ext cx="3513874" cy="1839955"/>
            </a:xfrm>
            <a:custGeom>
              <a:avLst/>
              <a:gdLst>
                <a:gd name="T0" fmla="*/ 0 w 5328"/>
                <a:gd name="T1" fmla="*/ 0 h 1104"/>
                <a:gd name="T2" fmla="*/ 477 w 5328"/>
                <a:gd name="T3" fmla="*/ 1104 h 1104"/>
                <a:gd name="T4" fmla="*/ 5328 w 5328"/>
                <a:gd name="T5" fmla="*/ 773 h 1104"/>
                <a:gd name="T6" fmla="*/ 5328 w 5328"/>
                <a:gd name="T7" fmla="*/ 272 h 1104"/>
                <a:gd name="T8" fmla="*/ 0 w 5328"/>
                <a:gd name="T9" fmla="*/ 0 h 1104"/>
                <a:gd name="connsiteX0" fmla="*/ 0 w 25275"/>
                <a:gd name="connsiteY0" fmla="*/ 258 h 10258"/>
                <a:gd name="connsiteX1" fmla="*/ 895 w 25275"/>
                <a:gd name="connsiteY1" fmla="*/ 10258 h 10258"/>
                <a:gd name="connsiteX2" fmla="*/ 10000 w 25275"/>
                <a:gd name="connsiteY2" fmla="*/ 7260 h 10258"/>
                <a:gd name="connsiteX3" fmla="*/ 25275 w 25275"/>
                <a:gd name="connsiteY3" fmla="*/ 0 h 10258"/>
                <a:gd name="connsiteX4" fmla="*/ 0 w 25275"/>
                <a:gd name="connsiteY4" fmla="*/ 258 h 10258"/>
                <a:gd name="connsiteX0" fmla="*/ 0 w 27125"/>
                <a:gd name="connsiteY0" fmla="*/ 258 h 20471"/>
                <a:gd name="connsiteX1" fmla="*/ 895 w 27125"/>
                <a:gd name="connsiteY1" fmla="*/ 10258 h 20471"/>
                <a:gd name="connsiteX2" fmla="*/ 27125 w 27125"/>
                <a:gd name="connsiteY2" fmla="*/ 20471 h 20471"/>
                <a:gd name="connsiteX3" fmla="*/ 25275 w 27125"/>
                <a:gd name="connsiteY3" fmla="*/ 0 h 20471"/>
                <a:gd name="connsiteX4" fmla="*/ 0 w 27125"/>
                <a:gd name="connsiteY4" fmla="*/ 258 h 20471"/>
                <a:gd name="connsiteX0" fmla="*/ 136 w 27261"/>
                <a:gd name="connsiteY0" fmla="*/ 258 h 20907"/>
                <a:gd name="connsiteX1" fmla="*/ 80 w 27261"/>
                <a:gd name="connsiteY1" fmla="*/ 20907 h 20907"/>
                <a:gd name="connsiteX2" fmla="*/ 27261 w 27261"/>
                <a:gd name="connsiteY2" fmla="*/ 20471 h 20907"/>
                <a:gd name="connsiteX3" fmla="*/ 25411 w 27261"/>
                <a:gd name="connsiteY3" fmla="*/ 0 h 20907"/>
                <a:gd name="connsiteX4" fmla="*/ 136 w 27261"/>
                <a:gd name="connsiteY4" fmla="*/ 258 h 20907"/>
                <a:gd name="connsiteX0" fmla="*/ 59 w 27184"/>
                <a:gd name="connsiteY0" fmla="*/ 258 h 20907"/>
                <a:gd name="connsiteX1" fmla="*/ 3 w 27184"/>
                <a:gd name="connsiteY1" fmla="*/ 20907 h 20907"/>
                <a:gd name="connsiteX2" fmla="*/ 27184 w 27184"/>
                <a:gd name="connsiteY2" fmla="*/ 20471 h 20907"/>
                <a:gd name="connsiteX3" fmla="*/ 25334 w 27184"/>
                <a:gd name="connsiteY3" fmla="*/ 0 h 20907"/>
                <a:gd name="connsiteX4" fmla="*/ 59 w 27184"/>
                <a:gd name="connsiteY4" fmla="*/ 258 h 20907"/>
                <a:gd name="connsiteX0" fmla="*/ 60 w 27185"/>
                <a:gd name="connsiteY0" fmla="*/ 258 h 20907"/>
                <a:gd name="connsiteX1" fmla="*/ 4 w 27185"/>
                <a:gd name="connsiteY1" fmla="*/ 20907 h 20907"/>
                <a:gd name="connsiteX2" fmla="*/ 27185 w 27185"/>
                <a:gd name="connsiteY2" fmla="*/ 20471 h 20907"/>
                <a:gd name="connsiteX3" fmla="*/ 25335 w 27185"/>
                <a:gd name="connsiteY3" fmla="*/ 0 h 20907"/>
                <a:gd name="connsiteX4" fmla="*/ 60 w 27185"/>
                <a:gd name="connsiteY4" fmla="*/ 258 h 2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85" h="20907">
                  <a:moveTo>
                    <a:pt x="60" y="258"/>
                  </a:moveTo>
                  <a:cubicBezTo>
                    <a:pt x="147" y="3751"/>
                    <a:pt x="-30" y="17254"/>
                    <a:pt x="4" y="20907"/>
                  </a:cubicBezTo>
                  <a:lnTo>
                    <a:pt x="27185" y="20471"/>
                  </a:lnTo>
                  <a:lnTo>
                    <a:pt x="25335" y="0"/>
                  </a:lnTo>
                  <a:lnTo>
                    <a:pt x="60" y="258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7" name="Rectangle 5"/>
            <p:cNvSpPr>
              <a:spLocks noChangeArrowheads="1"/>
            </p:cNvSpPr>
            <p:nvPr/>
          </p:nvSpPr>
          <p:spPr bwMode="auto">
            <a:xfrm>
              <a:off x="5621866" y="3752631"/>
              <a:ext cx="2942493" cy="19389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en-US" sz="2000" dirty="0">
                <a:latin typeface="Times"/>
                <a:cs typeface="Times"/>
              </a:endParaRPr>
            </a:p>
            <a:p>
              <a:r>
                <a:rPr lang="en-US" sz="2000" i="1" dirty="0">
                  <a:latin typeface="Times"/>
                  <a:cs typeface="Times"/>
                </a:rPr>
                <a:t>The execution thesis:</a:t>
              </a:r>
            </a:p>
            <a:p>
              <a:r>
                <a:rPr lang="en-US" sz="2000" dirty="0">
                  <a:latin typeface="Times"/>
                  <a:cs typeface="Times"/>
                </a:rPr>
                <a:t>The actual carrying out of a thought experiment is the execution of an argument, even if in disguised form. </a:t>
              </a:r>
              <a:endParaRPr lang="en-US" sz="2800" dirty="0">
                <a:latin typeface="Times"/>
                <a:cs typeface="Times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430759" y="2553282"/>
              <a:ext cx="168682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Times"/>
                  <a:cs typeface="Times"/>
                </a:rPr>
                <a:t>Context of Discovery</a:t>
              </a:r>
            </a:p>
            <a:p>
              <a:pPr algn="ctr"/>
              <a:endParaRPr lang="en-US" sz="2000" dirty="0">
                <a:latin typeface="Times"/>
                <a:cs typeface="Times"/>
              </a:endParaRPr>
            </a:p>
          </p:txBody>
        </p:sp>
        <p:sp>
          <p:nvSpPr>
            <p:cNvPr id="19" name="Right Arrow 18"/>
            <p:cNvSpPr/>
            <p:nvPr/>
          </p:nvSpPr>
          <p:spPr>
            <a:xfrm rot="3600000">
              <a:off x="5808532" y="2892637"/>
              <a:ext cx="1075618" cy="505611"/>
            </a:xfrm>
            <a:prstGeom prst="rightArrow">
              <a:avLst>
                <a:gd name="adj1" fmla="val 50000"/>
                <a:gd name="adj2" fmla="val 66665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Graphic 2" descr="Flask with solid fill">
            <a:extLst>
              <a:ext uri="{FF2B5EF4-FFF2-40B4-BE49-F238E27FC236}">
                <a16:creationId xmlns:a16="http://schemas.microsoft.com/office/drawing/2014/main" id="{1CABA9A5-AA9C-79F6-F5F7-B1C6F9DD0B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635403">
            <a:off x="6356220" y="1821989"/>
            <a:ext cx="1024445" cy="1024445"/>
          </a:xfrm>
          <a:prstGeom prst="rect">
            <a:avLst/>
          </a:prstGeom>
        </p:spPr>
      </p:pic>
      <p:pic>
        <p:nvPicPr>
          <p:cNvPr id="11" name="Graphic 10" descr="Thought with solid fill">
            <a:extLst>
              <a:ext uri="{FF2B5EF4-FFF2-40B4-BE49-F238E27FC236}">
                <a16:creationId xmlns:a16="http://schemas.microsoft.com/office/drawing/2014/main" id="{20A054A5-6F28-5530-6409-23272AED6C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57725" y="936167"/>
            <a:ext cx="1115524" cy="111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37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EC4E6-2EBA-B240-A88C-27CDEBECA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FF38F1-CDDD-964D-915A-198241326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2</a:t>
            </a:fld>
            <a:endParaRPr lang="en-US"/>
          </a:p>
        </p:txBody>
      </p:sp>
      <p:pic>
        <p:nvPicPr>
          <p:cNvPr id="10" name="Content Placeholder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B7B31913-9721-1A4D-93A5-250B190211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96540" y="484572"/>
            <a:ext cx="6445329" cy="6219825"/>
          </a:xfr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0739132-732A-E444-98F1-8848B02F3237}"/>
              </a:ext>
            </a:extLst>
          </p:cNvPr>
          <p:cNvSpPr txBox="1"/>
          <p:nvPr/>
        </p:nvSpPr>
        <p:spPr>
          <a:xfrm>
            <a:off x="202131" y="1999565"/>
            <a:ext cx="21945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http://www.pitt.edu/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jdnorton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/lectures/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CPS_summer_2024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/CPS_summer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_2024.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html</a:t>
            </a:r>
          </a:p>
        </p:txBody>
      </p:sp>
    </p:spTree>
    <p:extLst>
      <p:ext uri="{BB962C8B-B14F-4D97-AF65-F5344CB8AC3E}">
        <p14:creationId xmlns:p14="http://schemas.microsoft.com/office/powerpoint/2010/main" val="40671126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1912014" y="111654"/>
            <a:ext cx="5505764" cy="5352602"/>
          </a:xfrm>
          <a:custGeom>
            <a:avLst/>
            <a:gdLst>
              <a:gd name="connsiteX0" fmla="*/ 2721480 w 6050060"/>
              <a:gd name="connsiteY0" fmla="*/ 0 h 3761345"/>
              <a:gd name="connsiteX1" fmla="*/ 6050060 w 6050060"/>
              <a:gd name="connsiteY1" fmla="*/ 2016751 h 3761345"/>
              <a:gd name="connsiteX2" fmla="*/ 3810073 w 6050060"/>
              <a:gd name="connsiteY2" fmla="*/ 3761345 h 3761345"/>
              <a:gd name="connsiteX3" fmla="*/ 0 w 6050060"/>
              <a:gd name="connsiteY3" fmla="*/ 2826243 h 3761345"/>
              <a:gd name="connsiteX4" fmla="*/ 2721480 w 6050060"/>
              <a:gd name="connsiteY4" fmla="*/ 0 h 3761345"/>
              <a:gd name="connsiteX0" fmla="*/ 2721480 w 4875891"/>
              <a:gd name="connsiteY0" fmla="*/ 0 h 3761345"/>
              <a:gd name="connsiteX1" fmla="*/ 4875891 w 4875891"/>
              <a:gd name="connsiteY1" fmla="*/ 2045863 h 3761345"/>
              <a:gd name="connsiteX2" fmla="*/ 3810073 w 4875891"/>
              <a:gd name="connsiteY2" fmla="*/ 3761345 h 3761345"/>
              <a:gd name="connsiteX3" fmla="*/ 0 w 4875891"/>
              <a:gd name="connsiteY3" fmla="*/ 2826243 h 3761345"/>
              <a:gd name="connsiteX4" fmla="*/ 2721480 w 4875891"/>
              <a:gd name="connsiteY4" fmla="*/ 0 h 3761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75891" h="3761345">
                <a:moveTo>
                  <a:pt x="2721480" y="0"/>
                </a:moveTo>
                <a:lnTo>
                  <a:pt x="4875891" y="2045863"/>
                </a:lnTo>
                <a:lnTo>
                  <a:pt x="3810073" y="3761345"/>
                </a:lnTo>
                <a:lnTo>
                  <a:pt x="0" y="2826243"/>
                </a:lnTo>
                <a:lnTo>
                  <a:pt x="2721480" y="0"/>
                </a:lnTo>
                <a:close/>
              </a:path>
            </a:pathLst>
          </a:custGeom>
          <a:solidFill>
            <a:srgbClr val="C9DC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2514" y="1667282"/>
            <a:ext cx="4927450" cy="2097128"/>
          </a:xfrm>
        </p:spPr>
        <p:txBody>
          <a:bodyPr>
            <a:normAutofit/>
          </a:bodyPr>
          <a:lstStyle/>
          <a:p>
            <a:pPr algn="r"/>
            <a:r>
              <a:rPr lang="en-US" sz="6000" dirty="0"/>
              <a:t>An Illustration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7782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7237C-F6A3-CC45-80F0-797CD4B5BC81}" type="slidenum">
              <a:rPr lang="en-US"/>
              <a:pPr/>
              <a:t>21</a:t>
            </a:fld>
            <a:endParaRPr lang="en-US"/>
          </a:p>
        </p:txBody>
      </p:sp>
      <p:sp>
        <p:nvSpPr>
          <p:cNvPr id="33797" name="Freeform 5"/>
          <p:cNvSpPr>
            <a:spLocks/>
          </p:cNvSpPr>
          <p:nvPr/>
        </p:nvSpPr>
        <p:spPr bwMode="auto">
          <a:xfrm>
            <a:off x="1270000" y="862013"/>
            <a:ext cx="7026275" cy="5230812"/>
          </a:xfrm>
          <a:custGeom>
            <a:avLst/>
            <a:gdLst>
              <a:gd name="T0" fmla="*/ 4426 w 4426"/>
              <a:gd name="T1" fmla="*/ 3295 h 3295"/>
              <a:gd name="T2" fmla="*/ 3942 w 4426"/>
              <a:gd name="T3" fmla="*/ 0 h 3295"/>
              <a:gd name="T4" fmla="*/ 73 w 4426"/>
              <a:gd name="T5" fmla="*/ 866 h 3295"/>
              <a:gd name="T6" fmla="*/ 0 w 4426"/>
              <a:gd name="T7" fmla="*/ 2958 h 3295"/>
              <a:gd name="T8" fmla="*/ 4426 w 4426"/>
              <a:gd name="T9" fmla="*/ 3295 h 3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26" h="3295">
                <a:moveTo>
                  <a:pt x="4426" y="3295"/>
                </a:moveTo>
                <a:lnTo>
                  <a:pt x="3942" y="0"/>
                </a:lnTo>
                <a:lnTo>
                  <a:pt x="73" y="866"/>
                </a:lnTo>
                <a:lnTo>
                  <a:pt x="0" y="2958"/>
                </a:lnTo>
                <a:lnTo>
                  <a:pt x="4426" y="3295"/>
                </a:lnTo>
                <a:close/>
              </a:path>
            </a:pathLst>
          </a:custGeom>
          <a:solidFill>
            <a:srgbClr val="C9DC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457200" y="1676400"/>
            <a:ext cx="7924800" cy="421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96875" indent="-396875"/>
            <a:r>
              <a:rPr lang="en-US" dirty="0">
                <a:latin typeface="Times"/>
                <a:cs typeface="Times"/>
              </a:rPr>
              <a:t>(D1) In Euclidean geometry, the measured circumference of a disk is π times its diameter. (Premise)</a:t>
            </a:r>
            <a:br>
              <a:rPr lang="en-US" dirty="0">
                <a:latin typeface="Times"/>
                <a:cs typeface="Times"/>
              </a:rPr>
            </a:br>
            <a:endParaRPr lang="en-US" dirty="0">
              <a:latin typeface="Times"/>
              <a:cs typeface="Times"/>
            </a:endParaRPr>
          </a:p>
          <a:p>
            <a:pPr marL="396875" indent="-396875"/>
            <a:r>
              <a:rPr lang="en-US" dirty="0">
                <a:latin typeface="Times"/>
                <a:cs typeface="Times"/>
              </a:rPr>
              <a:t>(D2) The geometry of a non-rotating disk is Euclidean. (Premise)</a:t>
            </a:r>
            <a:br>
              <a:rPr lang="en-US" dirty="0">
                <a:latin typeface="Times"/>
                <a:cs typeface="Times"/>
              </a:rPr>
            </a:br>
            <a:endParaRPr lang="en-US" dirty="0">
              <a:latin typeface="Times"/>
              <a:cs typeface="Times"/>
            </a:endParaRPr>
          </a:p>
          <a:p>
            <a:pPr marL="396875" indent="-396875"/>
            <a:r>
              <a:rPr lang="en-US" dirty="0">
                <a:latin typeface="Times"/>
                <a:cs typeface="Times"/>
              </a:rPr>
              <a:t>(D3) The motion of a radial element on a rotating disk is perpendicular to its length, so that (according to special relativity) the length is unaltered. (Premise)</a:t>
            </a:r>
            <a:br>
              <a:rPr lang="en-US" dirty="0">
                <a:latin typeface="Times"/>
                <a:cs typeface="Times"/>
              </a:rPr>
            </a:br>
            <a:endParaRPr lang="en-US" dirty="0">
              <a:latin typeface="Times"/>
              <a:cs typeface="Times"/>
            </a:endParaRPr>
          </a:p>
          <a:p>
            <a:pPr marL="396875" indent="-396875"/>
            <a:r>
              <a:rPr lang="en-US" dirty="0">
                <a:latin typeface="Times"/>
                <a:cs typeface="Times"/>
              </a:rPr>
              <a:t>(D4) The motion of a circumferential element on a rotating disk is along its length, so that (according to special relativity) the length is contracted. (Premise)</a:t>
            </a:r>
            <a:br>
              <a:rPr lang="en-US" dirty="0">
                <a:latin typeface="Times"/>
                <a:cs typeface="Times"/>
              </a:rPr>
            </a:br>
            <a:endParaRPr lang="en-US" dirty="0">
              <a:latin typeface="Times"/>
              <a:cs typeface="Times"/>
            </a:endParaRPr>
          </a:p>
          <a:p>
            <a:pPr marL="396875" indent="-396875"/>
            <a:r>
              <a:rPr lang="en-US" dirty="0">
                <a:latin typeface="Times"/>
                <a:cs typeface="Times"/>
              </a:rPr>
              <a:t>(D5) Therefore the measured circumference of a rotating disk is more than π times the measured diameter. (From D2, D3, D4)</a:t>
            </a:r>
            <a:br>
              <a:rPr lang="en-US" dirty="0">
                <a:latin typeface="Times"/>
                <a:cs typeface="Times"/>
              </a:rPr>
            </a:br>
            <a:endParaRPr lang="en-US" dirty="0">
              <a:latin typeface="Times"/>
              <a:cs typeface="Times"/>
            </a:endParaRPr>
          </a:p>
          <a:p>
            <a:pPr marL="396875" indent="-396875"/>
            <a:r>
              <a:rPr lang="en-US" dirty="0">
                <a:latin typeface="Times"/>
                <a:cs typeface="Times"/>
              </a:rPr>
              <a:t>(D6) Therefore the geometry of a rotating disk is not Euclidean. (From D1, D5)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384256"/>
            <a:ext cx="7162800" cy="987344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Einstein’s Rotating Disk  Thought Experiment</a:t>
            </a:r>
            <a:br>
              <a:rPr lang="en-US" sz="3100" dirty="0"/>
            </a:br>
            <a:r>
              <a:rPr lang="en-US" sz="3600" dirty="0"/>
              <a:t>R</a:t>
            </a:r>
            <a:r>
              <a:rPr lang="en-US" dirty="0"/>
              <a:t>econstructed</a:t>
            </a:r>
          </a:p>
        </p:txBody>
      </p:sp>
    </p:spTree>
    <p:extLst>
      <p:ext uri="{BB962C8B-B14F-4D97-AF65-F5344CB8AC3E}">
        <p14:creationId xmlns:p14="http://schemas.microsoft.com/office/powerpoint/2010/main" val="32707595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2553026" y="629342"/>
            <a:ext cx="5913641" cy="5516359"/>
          </a:xfrm>
          <a:custGeom>
            <a:avLst/>
            <a:gdLst>
              <a:gd name="connsiteX0" fmla="*/ 3451795 w 5913641"/>
              <a:gd name="connsiteY0" fmla="*/ 0 h 5516359"/>
              <a:gd name="connsiteX1" fmla="*/ 5913641 w 5913641"/>
              <a:gd name="connsiteY1" fmla="*/ 2175282 h 5516359"/>
              <a:gd name="connsiteX2" fmla="*/ 3875128 w 5913641"/>
              <a:gd name="connsiteY2" fmla="*/ 5516359 h 5516359"/>
              <a:gd name="connsiteX3" fmla="*/ 0 w 5913641"/>
              <a:gd name="connsiteY3" fmla="*/ 3875128 h 5516359"/>
              <a:gd name="connsiteX4" fmla="*/ 3451795 w 5913641"/>
              <a:gd name="connsiteY4" fmla="*/ 0 h 5516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13641" h="5516359">
                <a:moveTo>
                  <a:pt x="3451795" y="0"/>
                </a:moveTo>
                <a:lnTo>
                  <a:pt x="5913641" y="2175282"/>
                </a:lnTo>
                <a:lnTo>
                  <a:pt x="3875128" y="5516359"/>
                </a:lnTo>
                <a:lnTo>
                  <a:pt x="0" y="3875128"/>
                </a:lnTo>
                <a:lnTo>
                  <a:pt x="3451795" y="0"/>
                </a:lnTo>
                <a:close/>
              </a:path>
            </a:pathLst>
          </a:custGeom>
          <a:solidFill>
            <a:srgbClr val="C9DC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385" y="2298734"/>
            <a:ext cx="6278359" cy="800032"/>
          </a:xfrm>
        </p:spPr>
        <p:txBody>
          <a:bodyPr>
            <a:noAutofit/>
          </a:bodyPr>
          <a:lstStyle/>
          <a:p>
            <a:pPr algn="r"/>
            <a:r>
              <a:rPr lang="en-US" sz="16600" dirty="0"/>
              <a:t>For</a:t>
            </a:r>
            <a:br>
              <a:rPr lang="en-US" sz="16600" dirty="0"/>
            </a:br>
            <a:r>
              <a:rPr lang="en-US" sz="4800" dirty="0"/>
              <a:t>the reconstruction thesis</a:t>
            </a:r>
            <a:br>
              <a:rPr lang="en-US" sz="4800" dirty="0"/>
            </a:br>
            <a:r>
              <a:rPr lang="en-US" sz="2800" dirty="0"/>
              <a:t>1. No magic epistemology</a:t>
            </a:r>
            <a:br>
              <a:rPr lang="en-US" sz="2800" dirty="0"/>
            </a:br>
            <a:r>
              <a:rPr lang="en-US" sz="2800" dirty="0"/>
              <a:t>2. No counterexamples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4126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2553026" y="629342"/>
            <a:ext cx="5913641" cy="5516359"/>
          </a:xfrm>
          <a:custGeom>
            <a:avLst/>
            <a:gdLst>
              <a:gd name="connsiteX0" fmla="*/ 3451795 w 5913641"/>
              <a:gd name="connsiteY0" fmla="*/ 0 h 5516359"/>
              <a:gd name="connsiteX1" fmla="*/ 5913641 w 5913641"/>
              <a:gd name="connsiteY1" fmla="*/ 2175282 h 5516359"/>
              <a:gd name="connsiteX2" fmla="*/ 3875128 w 5913641"/>
              <a:gd name="connsiteY2" fmla="*/ 5516359 h 5516359"/>
              <a:gd name="connsiteX3" fmla="*/ 0 w 5913641"/>
              <a:gd name="connsiteY3" fmla="*/ 3875128 h 5516359"/>
              <a:gd name="connsiteX4" fmla="*/ 3451795 w 5913641"/>
              <a:gd name="connsiteY4" fmla="*/ 0 h 5516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13641" h="5516359">
                <a:moveTo>
                  <a:pt x="3451795" y="0"/>
                </a:moveTo>
                <a:lnTo>
                  <a:pt x="5913641" y="2175282"/>
                </a:lnTo>
                <a:lnTo>
                  <a:pt x="3875128" y="5516359"/>
                </a:lnTo>
                <a:lnTo>
                  <a:pt x="0" y="3875128"/>
                </a:lnTo>
                <a:lnTo>
                  <a:pt x="3451795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3332" y="1022513"/>
            <a:ext cx="3589867" cy="2911230"/>
          </a:xfrm>
        </p:spPr>
        <p:txBody>
          <a:bodyPr>
            <a:noAutofit/>
          </a:bodyPr>
          <a:lstStyle/>
          <a:p>
            <a:pPr algn="r"/>
            <a:r>
              <a:rPr lang="en-US" sz="28700" dirty="0"/>
              <a:t>1.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5387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>
            <a:extLst>
              <a:ext uri="{FF2B5EF4-FFF2-40B4-BE49-F238E27FC236}">
                <a16:creationId xmlns:a16="http://schemas.microsoft.com/office/drawing/2014/main" id="{6DE567CC-3291-FEB3-7031-3E00835D1C95}"/>
              </a:ext>
            </a:extLst>
          </p:cNvPr>
          <p:cNvSpPr/>
          <p:nvPr/>
        </p:nvSpPr>
        <p:spPr>
          <a:xfrm flipH="1">
            <a:off x="5874427" y="1177447"/>
            <a:ext cx="2906317" cy="1556859"/>
          </a:xfrm>
          <a:custGeom>
            <a:avLst/>
            <a:gdLst>
              <a:gd name="connsiteX0" fmla="*/ 100209 w 2592888"/>
              <a:gd name="connsiteY0" fmla="*/ 0 h 1365337"/>
              <a:gd name="connsiteX1" fmla="*/ 2592888 w 2592888"/>
              <a:gd name="connsiteY1" fmla="*/ 112734 h 1365337"/>
              <a:gd name="connsiteX2" fmla="*/ 2555310 w 2592888"/>
              <a:gd name="connsiteY2" fmla="*/ 1365337 h 1365337"/>
              <a:gd name="connsiteX3" fmla="*/ 0 w 2592888"/>
              <a:gd name="connsiteY3" fmla="*/ 1252602 h 1365337"/>
              <a:gd name="connsiteX4" fmla="*/ 100209 w 2592888"/>
              <a:gd name="connsiteY4" fmla="*/ 0 h 1365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2888" h="1365337">
                <a:moveTo>
                  <a:pt x="100209" y="0"/>
                </a:moveTo>
                <a:lnTo>
                  <a:pt x="2592888" y="112734"/>
                </a:lnTo>
                <a:lnTo>
                  <a:pt x="2555310" y="1365337"/>
                </a:lnTo>
                <a:lnTo>
                  <a:pt x="0" y="1252602"/>
                </a:lnTo>
                <a:lnTo>
                  <a:pt x="100209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90EDF07A-D499-EF97-5F70-E842AC32218A}"/>
              </a:ext>
            </a:extLst>
          </p:cNvPr>
          <p:cNvSpPr/>
          <p:nvPr/>
        </p:nvSpPr>
        <p:spPr>
          <a:xfrm>
            <a:off x="1540701" y="1177447"/>
            <a:ext cx="3294346" cy="1605221"/>
          </a:xfrm>
          <a:custGeom>
            <a:avLst/>
            <a:gdLst>
              <a:gd name="connsiteX0" fmla="*/ 100209 w 2592888"/>
              <a:gd name="connsiteY0" fmla="*/ 0 h 1365337"/>
              <a:gd name="connsiteX1" fmla="*/ 2592888 w 2592888"/>
              <a:gd name="connsiteY1" fmla="*/ 112734 h 1365337"/>
              <a:gd name="connsiteX2" fmla="*/ 2555310 w 2592888"/>
              <a:gd name="connsiteY2" fmla="*/ 1365337 h 1365337"/>
              <a:gd name="connsiteX3" fmla="*/ 0 w 2592888"/>
              <a:gd name="connsiteY3" fmla="*/ 1252602 h 1365337"/>
              <a:gd name="connsiteX4" fmla="*/ 100209 w 2592888"/>
              <a:gd name="connsiteY4" fmla="*/ 0 h 1365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2888" h="1365337">
                <a:moveTo>
                  <a:pt x="100209" y="0"/>
                </a:moveTo>
                <a:lnTo>
                  <a:pt x="2592888" y="112734"/>
                </a:lnTo>
                <a:lnTo>
                  <a:pt x="2555310" y="1365337"/>
                </a:lnTo>
                <a:lnTo>
                  <a:pt x="0" y="1252602"/>
                </a:lnTo>
                <a:lnTo>
                  <a:pt x="100209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7571B9-3F7B-4097-AED7-88672AA2C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9423" y="128132"/>
            <a:ext cx="7233985" cy="800032"/>
          </a:xfrm>
        </p:spPr>
        <p:txBody>
          <a:bodyPr>
            <a:normAutofit/>
          </a:bodyPr>
          <a:lstStyle/>
          <a:p>
            <a:r>
              <a:rPr lang="en-US" sz="3200" dirty="0">
                <a:cs typeface="Times"/>
              </a:rPr>
              <a:t>Thought experiments inform us…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E0EC5-9F74-2DAB-AF32-CD6FAAECF5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0CCE74-D398-D737-2AC9-432649864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24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54E06D-3CBD-0F40-ED32-064A9E68C16F}"/>
              </a:ext>
            </a:extLst>
          </p:cNvPr>
          <p:cNvSpPr txBox="1"/>
          <p:nvPr/>
        </p:nvSpPr>
        <p:spPr>
          <a:xfrm>
            <a:off x="1456045" y="1164647"/>
            <a:ext cx="34840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"/>
                <a:cs typeface="Times"/>
              </a:rPr>
              <a:t>…  by ordinary means used routinely elsewhere.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6083B3-622B-0885-4446-921289B67A10}"/>
              </a:ext>
            </a:extLst>
          </p:cNvPr>
          <p:cNvSpPr txBox="1"/>
          <p:nvPr/>
        </p:nvSpPr>
        <p:spPr>
          <a:xfrm>
            <a:off x="4940082" y="1533977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"/>
                <a:cs typeface="Times"/>
              </a:rPr>
              <a:t>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11EDCB-E619-60BE-3190-C1DD3ABE25F0}"/>
              </a:ext>
            </a:extLst>
          </p:cNvPr>
          <p:cNvSpPr txBox="1"/>
          <p:nvPr/>
        </p:nvSpPr>
        <p:spPr>
          <a:xfrm>
            <a:off x="5759803" y="1164646"/>
            <a:ext cx="26156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"/>
                <a:cs typeface="Times"/>
              </a:rPr>
              <a:t>… by extraordinary means.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5C5AA1-BAFE-5EE8-3C3C-D123B606151A}"/>
              </a:ext>
            </a:extLst>
          </p:cNvPr>
          <p:cNvSpPr txBox="1"/>
          <p:nvPr/>
        </p:nvSpPr>
        <p:spPr>
          <a:xfrm>
            <a:off x="241953" y="1533977"/>
            <a:ext cx="1277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"/>
                <a:cs typeface="Times"/>
              </a:rPr>
              <a:t>EITHER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112DA99-25C2-0AA9-E383-1126D1171CA3}"/>
              </a:ext>
            </a:extLst>
          </p:cNvPr>
          <p:cNvGrpSpPr/>
          <p:nvPr/>
        </p:nvGrpSpPr>
        <p:grpSpPr>
          <a:xfrm>
            <a:off x="1540701" y="2861570"/>
            <a:ext cx="2943617" cy="1692603"/>
            <a:chOff x="1540701" y="2861570"/>
            <a:chExt cx="2943617" cy="1692603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CE8C441-04DB-9E07-7D45-C1DBC83FB671}"/>
                </a:ext>
              </a:extLst>
            </p:cNvPr>
            <p:cNvSpPr txBox="1"/>
            <p:nvPr/>
          </p:nvSpPr>
          <p:spPr>
            <a:xfrm>
              <a:off x="1540701" y="3353844"/>
              <a:ext cx="294361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Times"/>
                  <a:cs typeface="Times"/>
                </a:rPr>
                <a:t>Reconfigure reliably what we already know.</a:t>
              </a:r>
            </a:p>
          </p:txBody>
        </p:sp>
        <p:sp>
          <p:nvSpPr>
            <p:cNvPr id="17" name="Down Arrow 16">
              <a:extLst>
                <a:ext uri="{FF2B5EF4-FFF2-40B4-BE49-F238E27FC236}">
                  <a16:creationId xmlns:a16="http://schemas.microsoft.com/office/drawing/2014/main" id="{F8F25890-47B3-3C60-6AC4-F1AA72D7DBF4}"/>
                </a:ext>
              </a:extLst>
            </p:cNvPr>
            <p:cNvSpPr/>
            <p:nvPr/>
          </p:nvSpPr>
          <p:spPr>
            <a:xfrm>
              <a:off x="2825119" y="2861570"/>
              <a:ext cx="421059" cy="475989"/>
            </a:xfrm>
            <a:prstGeom prst="down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8B7FEA5-5BEF-5DAB-6B80-8B5EE32215C6}"/>
              </a:ext>
            </a:extLst>
          </p:cNvPr>
          <p:cNvGrpSpPr/>
          <p:nvPr/>
        </p:nvGrpSpPr>
        <p:grpSpPr>
          <a:xfrm>
            <a:off x="5809353" y="2861570"/>
            <a:ext cx="2386361" cy="1692602"/>
            <a:chOff x="5809353" y="2861570"/>
            <a:chExt cx="2386361" cy="169260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CFAC927-2CB4-160B-C6A6-803FBE9735EF}"/>
                </a:ext>
              </a:extLst>
            </p:cNvPr>
            <p:cNvSpPr txBox="1"/>
            <p:nvPr/>
          </p:nvSpPr>
          <p:spPr>
            <a:xfrm>
              <a:off x="5809353" y="3353843"/>
              <a:ext cx="238636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Times"/>
                  <a:cs typeface="Times"/>
                </a:rPr>
                <a:t>Open some new channel of access to the world.</a:t>
              </a:r>
            </a:p>
          </p:txBody>
        </p:sp>
        <p:sp>
          <p:nvSpPr>
            <p:cNvPr id="18" name="Down Arrow 17">
              <a:extLst>
                <a:ext uri="{FF2B5EF4-FFF2-40B4-BE49-F238E27FC236}">
                  <a16:creationId xmlns:a16="http://schemas.microsoft.com/office/drawing/2014/main" id="{98EE3745-D8BC-44F1-89E6-A6F1FD6CD67D}"/>
                </a:ext>
              </a:extLst>
            </p:cNvPr>
            <p:cNvSpPr/>
            <p:nvPr/>
          </p:nvSpPr>
          <p:spPr>
            <a:xfrm>
              <a:off x="6933656" y="2861570"/>
              <a:ext cx="421059" cy="475989"/>
            </a:xfrm>
            <a:prstGeom prst="down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5CA48F0-5874-B84E-5329-E6E521B0F1EC}"/>
              </a:ext>
            </a:extLst>
          </p:cNvPr>
          <p:cNvGrpSpPr/>
          <p:nvPr/>
        </p:nvGrpSpPr>
        <p:grpSpPr>
          <a:xfrm>
            <a:off x="1202499" y="4640265"/>
            <a:ext cx="3382027" cy="1484962"/>
            <a:chOff x="1202499" y="4640265"/>
            <a:chExt cx="3382027" cy="1484962"/>
          </a:xfrm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C435D840-1EA3-5242-F70C-C7ABCD8322D2}"/>
                </a:ext>
              </a:extLst>
            </p:cNvPr>
            <p:cNvSpPr/>
            <p:nvPr/>
          </p:nvSpPr>
          <p:spPr>
            <a:xfrm>
              <a:off x="1202499" y="5323562"/>
              <a:ext cx="3382027" cy="801665"/>
            </a:xfrm>
            <a:custGeom>
              <a:avLst/>
              <a:gdLst>
                <a:gd name="connsiteX0" fmla="*/ 237994 w 3382027"/>
                <a:gd name="connsiteY0" fmla="*/ 25052 h 801665"/>
                <a:gd name="connsiteX1" fmla="*/ 3382027 w 3382027"/>
                <a:gd name="connsiteY1" fmla="*/ 0 h 801665"/>
                <a:gd name="connsiteX2" fmla="*/ 3382027 w 3382027"/>
                <a:gd name="connsiteY2" fmla="*/ 801665 h 801665"/>
                <a:gd name="connsiteX3" fmla="*/ 0 w 3382027"/>
                <a:gd name="connsiteY3" fmla="*/ 776613 h 801665"/>
                <a:gd name="connsiteX4" fmla="*/ 237994 w 3382027"/>
                <a:gd name="connsiteY4" fmla="*/ 25052 h 80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82027" h="801665">
                  <a:moveTo>
                    <a:pt x="237994" y="25052"/>
                  </a:moveTo>
                  <a:lnTo>
                    <a:pt x="3382027" y="0"/>
                  </a:lnTo>
                  <a:lnTo>
                    <a:pt x="3382027" y="801665"/>
                  </a:lnTo>
                  <a:lnTo>
                    <a:pt x="0" y="776613"/>
                  </a:lnTo>
                  <a:lnTo>
                    <a:pt x="237994" y="25052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F082B87-E448-95FF-C061-3BB9DAC333A0}"/>
                </a:ext>
              </a:extLst>
            </p:cNvPr>
            <p:cNvSpPr txBox="1"/>
            <p:nvPr/>
          </p:nvSpPr>
          <p:spPr>
            <a:xfrm>
              <a:off x="1456045" y="5265054"/>
              <a:ext cx="294361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Times"/>
                  <a:cs typeface="Times"/>
                </a:rPr>
                <a:t>Thought experiments are arguments.</a:t>
              </a:r>
            </a:p>
          </p:txBody>
        </p:sp>
        <p:sp>
          <p:nvSpPr>
            <p:cNvPr id="19" name="Down Arrow 18">
              <a:extLst>
                <a:ext uri="{FF2B5EF4-FFF2-40B4-BE49-F238E27FC236}">
                  <a16:creationId xmlns:a16="http://schemas.microsoft.com/office/drawing/2014/main" id="{6F365EE6-93A9-E6C2-0CC9-7BA7D5FE71E9}"/>
                </a:ext>
              </a:extLst>
            </p:cNvPr>
            <p:cNvSpPr/>
            <p:nvPr/>
          </p:nvSpPr>
          <p:spPr>
            <a:xfrm>
              <a:off x="2825119" y="4640265"/>
              <a:ext cx="421059" cy="475989"/>
            </a:xfrm>
            <a:prstGeom prst="down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2522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E04BB-4A4E-364D-9A55-0EC3776F7340}" type="slidenum">
              <a:rPr lang="en-US"/>
              <a:pPr/>
              <a:t>25</a:t>
            </a:fld>
            <a:endParaRPr lang="en-US"/>
          </a:p>
        </p:txBody>
      </p:sp>
      <p:sp>
        <p:nvSpPr>
          <p:cNvPr id="10256" name="Freeform 16"/>
          <p:cNvSpPr>
            <a:spLocks/>
          </p:cNvSpPr>
          <p:nvPr/>
        </p:nvSpPr>
        <p:spPr bwMode="auto">
          <a:xfrm>
            <a:off x="332154" y="1643045"/>
            <a:ext cx="2052292" cy="3024597"/>
          </a:xfrm>
          <a:custGeom>
            <a:avLst/>
            <a:gdLst>
              <a:gd name="T0" fmla="*/ 144 w 3456"/>
              <a:gd name="T1" fmla="*/ 0 h 1584"/>
              <a:gd name="T2" fmla="*/ 0 w 3456"/>
              <a:gd name="T3" fmla="*/ 1584 h 1584"/>
              <a:gd name="T4" fmla="*/ 3456 w 3456"/>
              <a:gd name="T5" fmla="*/ 1536 h 1584"/>
              <a:gd name="T6" fmla="*/ 3408 w 3456"/>
              <a:gd name="T7" fmla="*/ 288 h 1584"/>
              <a:gd name="T8" fmla="*/ 144 w 3456"/>
              <a:gd name="T9" fmla="*/ 0 h 1584"/>
              <a:gd name="connsiteX0" fmla="*/ 417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9697 h 10000"/>
              <a:gd name="connsiteX3" fmla="*/ 9986 w 10000"/>
              <a:gd name="connsiteY3" fmla="*/ 354 h 10000"/>
              <a:gd name="connsiteX4" fmla="*/ 417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417" y="0"/>
                </a:moveTo>
                <a:lnTo>
                  <a:pt x="0" y="10000"/>
                </a:lnTo>
                <a:lnTo>
                  <a:pt x="10000" y="9697"/>
                </a:lnTo>
                <a:cubicBezTo>
                  <a:pt x="9995" y="6583"/>
                  <a:pt x="9991" y="3468"/>
                  <a:pt x="9986" y="354"/>
                </a:cubicBezTo>
                <a:lnTo>
                  <a:pt x="417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653" y="772086"/>
            <a:ext cx="7620000" cy="457200"/>
          </a:xfrm>
        </p:spPr>
        <p:txBody>
          <a:bodyPr>
            <a:noAutofit/>
          </a:bodyPr>
          <a:lstStyle/>
          <a:p>
            <a:r>
              <a:rPr lang="en-US" sz="3600" dirty="0">
                <a:cs typeface="Times"/>
              </a:rPr>
              <a:t>Reconfigure</a:t>
            </a:r>
            <a:r>
              <a:rPr lang="en-US" sz="3200" dirty="0">
                <a:cs typeface="Times"/>
              </a:rPr>
              <a:t> by means that</a:t>
            </a:r>
            <a:r>
              <a:rPr lang="is-IS" sz="3200" dirty="0">
                <a:cs typeface="Times"/>
              </a:rPr>
              <a:t>…</a:t>
            </a:r>
            <a:endParaRPr lang="en-US" sz="3200" dirty="0">
              <a:cs typeface="Time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653" y="2353049"/>
            <a:ext cx="1940821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"/>
                <a:cs typeface="Times"/>
              </a:rPr>
              <a:t>What we already know.</a:t>
            </a:r>
          </a:p>
        </p:txBody>
      </p:sp>
      <p:pic>
        <p:nvPicPr>
          <p:cNvPr id="7" name="Picture 6" descr="Library_book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54" y="4739283"/>
            <a:ext cx="2052292" cy="80161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CE2FBDD6-8F36-019D-6992-7024BF94AE30}"/>
              </a:ext>
            </a:extLst>
          </p:cNvPr>
          <p:cNvGrpSpPr/>
          <p:nvPr/>
        </p:nvGrpSpPr>
        <p:grpSpPr>
          <a:xfrm>
            <a:off x="2838693" y="1966209"/>
            <a:ext cx="5734298" cy="1558466"/>
            <a:chOff x="2838693" y="1966209"/>
            <a:chExt cx="5734298" cy="1558466"/>
          </a:xfrm>
        </p:grpSpPr>
        <p:grpSp>
          <p:nvGrpSpPr>
            <p:cNvPr id="8" name="Group 7"/>
            <p:cNvGrpSpPr/>
            <p:nvPr/>
          </p:nvGrpSpPr>
          <p:grpSpPr>
            <a:xfrm>
              <a:off x="2838693" y="1966209"/>
              <a:ext cx="5734298" cy="1558465"/>
              <a:chOff x="2838693" y="1966209"/>
              <a:chExt cx="5734298" cy="1558465"/>
            </a:xfrm>
          </p:grpSpPr>
          <p:sp>
            <p:nvSpPr>
              <p:cNvPr id="27" name="Freeform 16"/>
              <p:cNvSpPr>
                <a:spLocks/>
              </p:cNvSpPr>
              <p:nvPr/>
            </p:nvSpPr>
            <p:spPr bwMode="auto">
              <a:xfrm>
                <a:off x="6520699" y="1966209"/>
                <a:ext cx="2052292" cy="1558465"/>
              </a:xfrm>
              <a:custGeom>
                <a:avLst/>
                <a:gdLst>
                  <a:gd name="T0" fmla="*/ 144 w 3456"/>
                  <a:gd name="T1" fmla="*/ 0 h 1584"/>
                  <a:gd name="T2" fmla="*/ 0 w 3456"/>
                  <a:gd name="T3" fmla="*/ 1584 h 1584"/>
                  <a:gd name="T4" fmla="*/ 3456 w 3456"/>
                  <a:gd name="T5" fmla="*/ 1536 h 1584"/>
                  <a:gd name="T6" fmla="*/ 3408 w 3456"/>
                  <a:gd name="T7" fmla="*/ 288 h 1584"/>
                  <a:gd name="T8" fmla="*/ 144 w 3456"/>
                  <a:gd name="T9" fmla="*/ 0 h 1584"/>
                  <a:gd name="connsiteX0" fmla="*/ 417 w 10000"/>
                  <a:gd name="connsiteY0" fmla="*/ 0 h 10000"/>
                  <a:gd name="connsiteX1" fmla="*/ 0 w 10000"/>
                  <a:gd name="connsiteY1" fmla="*/ 10000 h 10000"/>
                  <a:gd name="connsiteX2" fmla="*/ 10000 w 10000"/>
                  <a:gd name="connsiteY2" fmla="*/ 9697 h 10000"/>
                  <a:gd name="connsiteX3" fmla="*/ 9986 w 10000"/>
                  <a:gd name="connsiteY3" fmla="*/ 354 h 10000"/>
                  <a:gd name="connsiteX4" fmla="*/ 417 w 10000"/>
                  <a:gd name="connsiteY4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417" y="0"/>
                    </a:moveTo>
                    <a:lnTo>
                      <a:pt x="0" y="10000"/>
                    </a:lnTo>
                    <a:lnTo>
                      <a:pt x="10000" y="9697"/>
                    </a:lnTo>
                    <a:cubicBezTo>
                      <a:pt x="9995" y="6583"/>
                      <a:pt x="9991" y="3468"/>
                      <a:pt x="9986" y="354"/>
                    </a:cubicBezTo>
                    <a:lnTo>
                      <a:pt x="417" y="0"/>
                    </a:lnTo>
                    <a:close/>
                  </a:path>
                </a:pathLst>
              </a:custGeom>
              <a:solidFill>
                <a:srgbClr val="C8FFC8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0" name="Rectangle 10"/>
              <p:cNvSpPr>
                <a:spLocks noChangeArrowheads="1"/>
              </p:cNvSpPr>
              <p:nvPr/>
            </p:nvSpPr>
            <p:spPr bwMode="auto">
              <a:xfrm>
                <a:off x="6650526" y="2159528"/>
                <a:ext cx="1711935" cy="9541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latin typeface="Times"/>
                    <a:cs typeface="Times"/>
                  </a:rPr>
                  <a:t>deductive argument</a:t>
                </a:r>
              </a:p>
            </p:txBody>
          </p:sp>
          <p:sp>
            <p:nvSpPr>
              <p:cNvPr id="10254" name="AutoShape 14"/>
              <p:cNvSpPr>
                <a:spLocks noChangeArrowheads="1"/>
              </p:cNvSpPr>
              <p:nvPr/>
            </p:nvSpPr>
            <p:spPr bwMode="auto">
              <a:xfrm>
                <a:off x="3054512" y="2479313"/>
                <a:ext cx="3282461" cy="256808"/>
              </a:xfrm>
              <a:prstGeom prst="rightArrow">
                <a:avLst>
                  <a:gd name="adj1" fmla="val 50000"/>
                  <a:gd name="adj2" fmla="val 62500"/>
                </a:avLst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2838693" y="2053484"/>
                <a:ext cx="2345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s-IS" sz="2400" dirty="0">
                    <a:latin typeface="Times"/>
                    <a:cs typeface="Times"/>
                  </a:rPr>
                  <a:t>… p</a:t>
                </a:r>
                <a:r>
                  <a:rPr lang="en-US" sz="2400" dirty="0">
                    <a:latin typeface="Times"/>
                    <a:cs typeface="Times"/>
                  </a:rPr>
                  <a:t>reserve truth.</a:t>
                </a:r>
              </a:p>
            </p:txBody>
          </p:sp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3E0EEA1-3143-3A20-6954-C7C805346D3A}"/>
                </a:ext>
              </a:extLst>
            </p:cNvPr>
            <p:cNvSpPr txBox="1"/>
            <p:nvPr/>
          </p:nvSpPr>
          <p:spPr>
            <a:xfrm>
              <a:off x="6761377" y="3155343"/>
              <a:ext cx="12402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A </a:t>
              </a:r>
              <a:r>
                <a:rPr lang="en-US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 panose="020B0604020202020204" pitchFamily="34" charset="0"/>
                  <a:cs typeface="Arial Black" panose="020B0604020202020204" pitchFamily="34" charset="0"/>
                  <a:sym typeface="Wingdings" pitchFamily="2" charset="2"/>
                </a:rPr>
                <a:t> </a:t>
              </a:r>
              <a:r>
                <a:rPr lang="en-US" b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 panose="020B0604020202020204" pitchFamily="34" charset="0"/>
                  <a:cs typeface="Arial Black" panose="020B0604020202020204" pitchFamily="34" charset="0"/>
                  <a:sym typeface="Wingdings" pitchFamily="2" charset="2"/>
                </a:rPr>
                <a:t>AvB</a:t>
              </a:r>
              <a:endPara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CF709870-6625-C5B8-E1DC-230E2E4EE4E7}"/>
              </a:ext>
            </a:extLst>
          </p:cNvPr>
          <p:cNvSpPr txBox="1"/>
          <p:nvPr/>
        </p:nvSpPr>
        <p:spPr>
          <a:xfrm>
            <a:off x="6871855" y="606829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Times"/>
              <a:cs typeface="Time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85C9853-3739-3097-A709-B8B761A2B44E}"/>
              </a:ext>
            </a:extLst>
          </p:cNvPr>
          <p:cNvGrpSpPr/>
          <p:nvPr/>
        </p:nvGrpSpPr>
        <p:grpSpPr>
          <a:xfrm>
            <a:off x="2838693" y="3986148"/>
            <a:ext cx="5734298" cy="1554745"/>
            <a:chOff x="2838693" y="3986148"/>
            <a:chExt cx="5734298" cy="1554745"/>
          </a:xfrm>
        </p:grpSpPr>
        <p:grpSp>
          <p:nvGrpSpPr>
            <p:cNvPr id="9" name="Group 8"/>
            <p:cNvGrpSpPr/>
            <p:nvPr/>
          </p:nvGrpSpPr>
          <p:grpSpPr>
            <a:xfrm>
              <a:off x="2838693" y="3986148"/>
              <a:ext cx="5734298" cy="1554745"/>
              <a:chOff x="2838693" y="3530623"/>
              <a:chExt cx="5734298" cy="1554745"/>
            </a:xfrm>
          </p:grpSpPr>
          <p:sp>
            <p:nvSpPr>
              <p:cNvPr id="28" name="Freeform 16"/>
              <p:cNvSpPr>
                <a:spLocks/>
              </p:cNvSpPr>
              <p:nvPr/>
            </p:nvSpPr>
            <p:spPr bwMode="auto">
              <a:xfrm rot="10800000">
                <a:off x="6475109" y="3579558"/>
                <a:ext cx="2052292" cy="1505810"/>
              </a:xfrm>
              <a:custGeom>
                <a:avLst/>
                <a:gdLst>
                  <a:gd name="T0" fmla="*/ 144 w 3456"/>
                  <a:gd name="T1" fmla="*/ 0 h 1584"/>
                  <a:gd name="T2" fmla="*/ 0 w 3456"/>
                  <a:gd name="T3" fmla="*/ 1584 h 1584"/>
                  <a:gd name="T4" fmla="*/ 3456 w 3456"/>
                  <a:gd name="T5" fmla="*/ 1536 h 1584"/>
                  <a:gd name="T6" fmla="*/ 3408 w 3456"/>
                  <a:gd name="T7" fmla="*/ 288 h 1584"/>
                  <a:gd name="T8" fmla="*/ 144 w 3456"/>
                  <a:gd name="T9" fmla="*/ 0 h 1584"/>
                  <a:gd name="connsiteX0" fmla="*/ 417 w 10000"/>
                  <a:gd name="connsiteY0" fmla="*/ 0 h 10000"/>
                  <a:gd name="connsiteX1" fmla="*/ 0 w 10000"/>
                  <a:gd name="connsiteY1" fmla="*/ 10000 h 10000"/>
                  <a:gd name="connsiteX2" fmla="*/ 10000 w 10000"/>
                  <a:gd name="connsiteY2" fmla="*/ 9697 h 10000"/>
                  <a:gd name="connsiteX3" fmla="*/ 9986 w 10000"/>
                  <a:gd name="connsiteY3" fmla="*/ 354 h 10000"/>
                  <a:gd name="connsiteX4" fmla="*/ 417 w 10000"/>
                  <a:gd name="connsiteY4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417" y="0"/>
                    </a:moveTo>
                    <a:lnTo>
                      <a:pt x="0" y="10000"/>
                    </a:lnTo>
                    <a:lnTo>
                      <a:pt x="10000" y="9697"/>
                    </a:lnTo>
                    <a:cubicBezTo>
                      <a:pt x="9995" y="6583"/>
                      <a:pt x="9991" y="3468"/>
                      <a:pt x="9986" y="354"/>
                    </a:cubicBezTo>
                    <a:lnTo>
                      <a:pt x="417" y="0"/>
                    </a:lnTo>
                    <a:close/>
                  </a:path>
                </a:pathLst>
              </a:custGeom>
              <a:solidFill>
                <a:srgbClr val="C8FFC8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0251" name="Rectangle 11"/>
              <p:cNvSpPr>
                <a:spLocks noChangeArrowheads="1"/>
              </p:cNvSpPr>
              <p:nvPr/>
            </p:nvSpPr>
            <p:spPr bwMode="auto">
              <a:xfrm>
                <a:off x="6650527" y="3628235"/>
                <a:ext cx="1922464" cy="9541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latin typeface="Times"/>
                    <a:cs typeface="Times"/>
                  </a:rPr>
                  <a:t>inductive argument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838693" y="3530623"/>
                <a:ext cx="36343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Times"/>
                    <a:cs typeface="Times"/>
                  </a:rPr>
                  <a:t>…or preserve its likelihood.</a:t>
                </a:r>
              </a:p>
            </p:txBody>
          </p:sp>
          <p:sp>
            <p:nvSpPr>
              <p:cNvPr id="25" name="AutoShape 14"/>
              <p:cNvSpPr>
                <a:spLocks noChangeArrowheads="1"/>
              </p:cNvSpPr>
              <p:nvPr/>
            </p:nvSpPr>
            <p:spPr bwMode="auto">
              <a:xfrm>
                <a:off x="3054512" y="3892596"/>
                <a:ext cx="3282461" cy="256808"/>
              </a:xfrm>
              <a:prstGeom prst="rightArrow">
                <a:avLst>
                  <a:gd name="adj1" fmla="val 50000"/>
                  <a:gd name="adj2" fmla="val 62500"/>
                </a:avLst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1A7F951-47F1-7B8F-2755-EC1848590652}"/>
                </a:ext>
              </a:extLst>
            </p:cNvPr>
            <p:cNvSpPr txBox="1"/>
            <p:nvPr/>
          </p:nvSpPr>
          <p:spPr>
            <a:xfrm>
              <a:off x="6741234" y="5047439"/>
              <a:ext cx="15552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P(A) </a:t>
              </a:r>
              <a:r>
                <a:rPr lang="en-US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 panose="020B0604020202020204" pitchFamily="34" charset="0"/>
                  <a:cs typeface="Arial Black" panose="020B0604020202020204" pitchFamily="34" charset="0"/>
                  <a:sym typeface="Wingdings" pitchFamily="2" charset="2"/>
                </a:rPr>
                <a:t>= 0.99</a:t>
              </a:r>
              <a:endPara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7677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659E7292-8130-1702-1E66-19B7D10BF94C}"/>
              </a:ext>
            </a:extLst>
          </p:cNvPr>
          <p:cNvGrpSpPr/>
          <p:nvPr/>
        </p:nvGrpSpPr>
        <p:grpSpPr>
          <a:xfrm>
            <a:off x="205028" y="3404626"/>
            <a:ext cx="7917618" cy="3453374"/>
            <a:chOff x="205028" y="3404626"/>
            <a:chExt cx="7917618" cy="3453374"/>
          </a:xfrm>
        </p:grpSpPr>
        <p:pic>
          <p:nvPicPr>
            <p:cNvPr id="20" name="Picture 19" descr="sorcerer.png">
              <a:extLst>
                <a:ext uri="{FF2B5EF4-FFF2-40B4-BE49-F238E27FC236}">
                  <a16:creationId xmlns:a16="http://schemas.microsoft.com/office/drawing/2014/main" id="{744DEFFF-0257-2C83-7E58-805271631D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028" y="3404626"/>
              <a:ext cx="3129620" cy="3453374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C2DFA6B-352A-7E16-1A8D-7C164CDFA847}"/>
                </a:ext>
              </a:extLst>
            </p:cNvPr>
            <p:cNvSpPr txBox="1"/>
            <p:nvPr/>
          </p:nvSpPr>
          <p:spPr>
            <a:xfrm>
              <a:off x="3731841" y="4850203"/>
              <a:ext cx="439080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Times"/>
                  <a:cs typeface="Times"/>
                </a:rPr>
                <a:t>Why choose epistemic magic when the prosaic suffices?</a:t>
              </a:r>
            </a:p>
          </p:txBody>
        </p:sp>
      </p:grpSp>
      <p:sp>
        <p:nvSpPr>
          <p:cNvPr id="15" name="Freeform 14">
            <a:extLst>
              <a:ext uri="{FF2B5EF4-FFF2-40B4-BE49-F238E27FC236}">
                <a16:creationId xmlns:a16="http://schemas.microsoft.com/office/drawing/2014/main" id="{6DE567CC-3291-FEB3-7031-3E00835D1C95}"/>
              </a:ext>
            </a:extLst>
          </p:cNvPr>
          <p:cNvSpPr/>
          <p:nvPr/>
        </p:nvSpPr>
        <p:spPr>
          <a:xfrm flipH="1">
            <a:off x="5874427" y="977031"/>
            <a:ext cx="2906317" cy="1556859"/>
          </a:xfrm>
          <a:custGeom>
            <a:avLst/>
            <a:gdLst>
              <a:gd name="connsiteX0" fmla="*/ 100209 w 2592888"/>
              <a:gd name="connsiteY0" fmla="*/ 0 h 1365337"/>
              <a:gd name="connsiteX1" fmla="*/ 2592888 w 2592888"/>
              <a:gd name="connsiteY1" fmla="*/ 112734 h 1365337"/>
              <a:gd name="connsiteX2" fmla="*/ 2555310 w 2592888"/>
              <a:gd name="connsiteY2" fmla="*/ 1365337 h 1365337"/>
              <a:gd name="connsiteX3" fmla="*/ 0 w 2592888"/>
              <a:gd name="connsiteY3" fmla="*/ 1252602 h 1365337"/>
              <a:gd name="connsiteX4" fmla="*/ 100209 w 2592888"/>
              <a:gd name="connsiteY4" fmla="*/ 0 h 1365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2888" h="1365337">
                <a:moveTo>
                  <a:pt x="100209" y="0"/>
                </a:moveTo>
                <a:lnTo>
                  <a:pt x="2592888" y="112734"/>
                </a:lnTo>
                <a:lnTo>
                  <a:pt x="2555310" y="1365337"/>
                </a:lnTo>
                <a:lnTo>
                  <a:pt x="0" y="1252602"/>
                </a:lnTo>
                <a:lnTo>
                  <a:pt x="100209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90EDF07A-D499-EF97-5F70-E842AC32218A}"/>
              </a:ext>
            </a:extLst>
          </p:cNvPr>
          <p:cNvSpPr/>
          <p:nvPr/>
        </p:nvSpPr>
        <p:spPr>
          <a:xfrm>
            <a:off x="1540701" y="977031"/>
            <a:ext cx="3294346" cy="1605221"/>
          </a:xfrm>
          <a:custGeom>
            <a:avLst/>
            <a:gdLst>
              <a:gd name="connsiteX0" fmla="*/ 100209 w 2592888"/>
              <a:gd name="connsiteY0" fmla="*/ 0 h 1365337"/>
              <a:gd name="connsiteX1" fmla="*/ 2592888 w 2592888"/>
              <a:gd name="connsiteY1" fmla="*/ 112734 h 1365337"/>
              <a:gd name="connsiteX2" fmla="*/ 2555310 w 2592888"/>
              <a:gd name="connsiteY2" fmla="*/ 1365337 h 1365337"/>
              <a:gd name="connsiteX3" fmla="*/ 0 w 2592888"/>
              <a:gd name="connsiteY3" fmla="*/ 1252602 h 1365337"/>
              <a:gd name="connsiteX4" fmla="*/ 100209 w 2592888"/>
              <a:gd name="connsiteY4" fmla="*/ 0 h 1365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2888" h="1365337">
                <a:moveTo>
                  <a:pt x="100209" y="0"/>
                </a:moveTo>
                <a:lnTo>
                  <a:pt x="2592888" y="112734"/>
                </a:lnTo>
                <a:lnTo>
                  <a:pt x="2555310" y="1365337"/>
                </a:lnTo>
                <a:lnTo>
                  <a:pt x="0" y="1252602"/>
                </a:lnTo>
                <a:lnTo>
                  <a:pt x="100209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7571B9-3F7B-4097-AED7-88672AA2C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9423" y="53353"/>
            <a:ext cx="7233985" cy="800032"/>
          </a:xfrm>
        </p:spPr>
        <p:txBody>
          <a:bodyPr>
            <a:normAutofit/>
          </a:bodyPr>
          <a:lstStyle/>
          <a:p>
            <a:r>
              <a:rPr lang="en-US" sz="3200" dirty="0">
                <a:cs typeface="Times"/>
              </a:rPr>
              <a:t>Thought experiments inform us…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E0EC5-9F74-2DAB-AF32-CD6FAAECF5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0CCE74-D398-D737-2AC9-432649864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26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54E06D-3CBD-0F40-ED32-064A9E68C16F}"/>
              </a:ext>
            </a:extLst>
          </p:cNvPr>
          <p:cNvSpPr txBox="1"/>
          <p:nvPr/>
        </p:nvSpPr>
        <p:spPr>
          <a:xfrm>
            <a:off x="1456045" y="964231"/>
            <a:ext cx="34840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"/>
                <a:cs typeface="Times"/>
              </a:rPr>
              <a:t>…  by ordinary means used routinely elsewhere.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6083B3-622B-0885-4446-921289B67A10}"/>
              </a:ext>
            </a:extLst>
          </p:cNvPr>
          <p:cNvSpPr txBox="1"/>
          <p:nvPr/>
        </p:nvSpPr>
        <p:spPr>
          <a:xfrm>
            <a:off x="4940082" y="1333561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"/>
                <a:cs typeface="Times"/>
              </a:rPr>
              <a:t>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11EDCB-E619-60BE-3190-C1DD3ABE25F0}"/>
              </a:ext>
            </a:extLst>
          </p:cNvPr>
          <p:cNvSpPr txBox="1"/>
          <p:nvPr/>
        </p:nvSpPr>
        <p:spPr>
          <a:xfrm>
            <a:off x="5759803" y="964230"/>
            <a:ext cx="26156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"/>
                <a:cs typeface="Times"/>
              </a:rPr>
              <a:t>… by extraordinary means.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5C5AA1-BAFE-5EE8-3C3C-D123B606151A}"/>
              </a:ext>
            </a:extLst>
          </p:cNvPr>
          <p:cNvSpPr txBox="1"/>
          <p:nvPr/>
        </p:nvSpPr>
        <p:spPr>
          <a:xfrm>
            <a:off x="241953" y="1333561"/>
            <a:ext cx="1277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"/>
                <a:cs typeface="Times"/>
              </a:rPr>
              <a:t>EITHER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8B7FEA5-5BEF-5DAB-6B80-8B5EE32215C6}"/>
              </a:ext>
            </a:extLst>
          </p:cNvPr>
          <p:cNvGrpSpPr/>
          <p:nvPr/>
        </p:nvGrpSpPr>
        <p:grpSpPr>
          <a:xfrm>
            <a:off x="5809353" y="2661154"/>
            <a:ext cx="2386361" cy="1692602"/>
            <a:chOff x="5809353" y="2861570"/>
            <a:chExt cx="2386361" cy="169260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CFAC927-2CB4-160B-C6A6-803FBE9735EF}"/>
                </a:ext>
              </a:extLst>
            </p:cNvPr>
            <p:cNvSpPr txBox="1"/>
            <p:nvPr/>
          </p:nvSpPr>
          <p:spPr>
            <a:xfrm>
              <a:off x="5809353" y="3353843"/>
              <a:ext cx="238636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Times"/>
                  <a:cs typeface="Times"/>
                </a:rPr>
                <a:t>Open some new channel of access to the world.</a:t>
              </a:r>
            </a:p>
          </p:txBody>
        </p:sp>
        <p:sp>
          <p:nvSpPr>
            <p:cNvPr id="18" name="Down Arrow 17">
              <a:extLst>
                <a:ext uri="{FF2B5EF4-FFF2-40B4-BE49-F238E27FC236}">
                  <a16:creationId xmlns:a16="http://schemas.microsoft.com/office/drawing/2014/main" id="{98EE3745-D8BC-44F1-89E6-A6F1FD6CD67D}"/>
                </a:ext>
              </a:extLst>
            </p:cNvPr>
            <p:cNvSpPr/>
            <p:nvPr/>
          </p:nvSpPr>
          <p:spPr>
            <a:xfrm>
              <a:off x="6933656" y="2861570"/>
              <a:ext cx="421059" cy="475989"/>
            </a:xfrm>
            <a:prstGeom prst="down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54192DE-9E47-F448-849C-996CCF97B78E}"/>
              </a:ext>
            </a:extLst>
          </p:cNvPr>
          <p:cNvGrpSpPr/>
          <p:nvPr/>
        </p:nvGrpSpPr>
        <p:grpSpPr>
          <a:xfrm>
            <a:off x="1478071" y="2893513"/>
            <a:ext cx="6588691" cy="1327759"/>
            <a:chOff x="1478071" y="2893513"/>
            <a:chExt cx="6588691" cy="1327759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13FF887D-4121-8590-E28B-52D6B7A44795}"/>
                </a:ext>
              </a:extLst>
            </p:cNvPr>
            <p:cNvSpPr/>
            <p:nvPr/>
          </p:nvSpPr>
          <p:spPr>
            <a:xfrm>
              <a:off x="1478071" y="2893513"/>
              <a:ext cx="6588691" cy="1327759"/>
            </a:xfrm>
            <a:custGeom>
              <a:avLst/>
              <a:gdLst>
                <a:gd name="connsiteX0" fmla="*/ 613776 w 6588691"/>
                <a:gd name="connsiteY0" fmla="*/ 0 h 1327759"/>
                <a:gd name="connsiteX1" fmla="*/ 6588691 w 6588691"/>
                <a:gd name="connsiteY1" fmla="*/ 538619 h 1327759"/>
                <a:gd name="connsiteX2" fmla="*/ 6588691 w 6588691"/>
                <a:gd name="connsiteY2" fmla="*/ 1027134 h 1327759"/>
                <a:gd name="connsiteX3" fmla="*/ 0 w 6588691"/>
                <a:gd name="connsiteY3" fmla="*/ 1327759 h 1327759"/>
                <a:gd name="connsiteX4" fmla="*/ 613776 w 6588691"/>
                <a:gd name="connsiteY4" fmla="*/ 0 h 1327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88691" h="1327759">
                  <a:moveTo>
                    <a:pt x="613776" y="0"/>
                  </a:moveTo>
                  <a:lnTo>
                    <a:pt x="6588691" y="538619"/>
                  </a:lnTo>
                  <a:lnTo>
                    <a:pt x="6588691" y="1027134"/>
                  </a:lnTo>
                  <a:lnTo>
                    <a:pt x="0" y="1327759"/>
                  </a:lnTo>
                  <a:lnTo>
                    <a:pt x="613776" y="0"/>
                  </a:lnTo>
                  <a:close/>
                </a:path>
              </a:pathLst>
            </a:custGeom>
            <a:solidFill>
              <a:srgbClr val="FF0000">
                <a:alpha val="19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273F2C8-32EE-E35B-3B17-0F02C8973FA6}"/>
                </a:ext>
              </a:extLst>
            </p:cNvPr>
            <p:cNvSpPr txBox="1"/>
            <p:nvPr/>
          </p:nvSpPr>
          <p:spPr>
            <a:xfrm>
              <a:off x="1629423" y="3032374"/>
              <a:ext cx="348403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>
                  <a:latin typeface="Times"/>
                  <a:cs typeface="Times"/>
                </a:rPr>
                <a:t>None has been adequately articulated.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487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2553026" y="629342"/>
            <a:ext cx="5913641" cy="5516359"/>
          </a:xfrm>
          <a:custGeom>
            <a:avLst/>
            <a:gdLst>
              <a:gd name="connsiteX0" fmla="*/ 3451795 w 5913641"/>
              <a:gd name="connsiteY0" fmla="*/ 0 h 5516359"/>
              <a:gd name="connsiteX1" fmla="*/ 5913641 w 5913641"/>
              <a:gd name="connsiteY1" fmla="*/ 2175282 h 5516359"/>
              <a:gd name="connsiteX2" fmla="*/ 3875128 w 5913641"/>
              <a:gd name="connsiteY2" fmla="*/ 5516359 h 5516359"/>
              <a:gd name="connsiteX3" fmla="*/ 0 w 5913641"/>
              <a:gd name="connsiteY3" fmla="*/ 3875128 h 5516359"/>
              <a:gd name="connsiteX4" fmla="*/ 3451795 w 5913641"/>
              <a:gd name="connsiteY4" fmla="*/ 0 h 5516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13641" h="5516359">
                <a:moveTo>
                  <a:pt x="3451795" y="0"/>
                </a:moveTo>
                <a:lnTo>
                  <a:pt x="5913641" y="2175282"/>
                </a:lnTo>
                <a:lnTo>
                  <a:pt x="3875128" y="5516359"/>
                </a:lnTo>
                <a:lnTo>
                  <a:pt x="0" y="3875128"/>
                </a:lnTo>
                <a:lnTo>
                  <a:pt x="3451795" y="0"/>
                </a:lnTo>
                <a:close/>
              </a:path>
            </a:pathLst>
          </a:custGeom>
          <a:solidFill>
            <a:srgbClr val="C9DC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3332" y="1022513"/>
            <a:ext cx="3589867" cy="2911230"/>
          </a:xfrm>
        </p:spPr>
        <p:txBody>
          <a:bodyPr>
            <a:noAutofit/>
          </a:bodyPr>
          <a:lstStyle/>
          <a:p>
            <a:pPr algn="r"/>
            <a:r>
              <a:rPr lang="en-US" sz="28700" dirty="0"/>
              <a:t>2.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0313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1400"/>
            <a:ext cx="9170051" cy="586446"/>
          </a:xfrm>
        </p:spPr>
        <p:txBody>
          <a:bodyPr>
            <a:normAutofit fontScale="90000"/>
          </a:bodyPr>
          <a:lstStyle/>
          <a:p>
            <a:pPr algn="r"/>
            <a:r>
              <a:rPr lang="en-US" sz="4900" dirty="0"/>
              <a:t>No</a:t>
            </a:r>
            <a:r>
              <a:rPr lang="en-US" dirty="0"/>
              <a:t> counterexamples</a:t>
            </a:r>
            <a:r>
              <a:rPr lang="en-US" sz="2200" dirty="0"/>
              <a:t> </a:t>
            </a:r>
            <a:r>
              <a:rPr lang="en-US" sz="3100" dirty="0"/>
              <a:t>in 30 years of efforts </a:t>
            </a:r>
            <a:r>
              <a:rPr lang="en-US" sz="2700" dirty="0"/>
              <a:t>to find them.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28</a:t>
            </a:fld>
            <a:endParaRPr lang="en-US"/>
          </a:p>
        </p:txBody>
      </p:sp>
      <p:pic>
        <p:nvPicPr>
          <p:cNvPr id="5" name="Picture 4" descr="sampl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55" y="1061590"/>
            <a:ext cx="4049960" cy="3503898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773897" y="1178821"/>
            <a:ext cx="4064000" cy="3145692"/>
            <a:chOff x="4773897" y="1178821"/>
            <a:chExt cx="4064000" cy="3145692"/>
          </a:xfrm>
        </p:grpSpPr>
        <p:sp>
          <p:nvSpPr>
            <p:cNvPr id="12" name="Freeform 11"/>
            <p:cNvSpPr/>
            <p:nvPr/>
          </p:nvSpPr>
          <p:spPr>
            <a:xfrm>
              <a:off x="4812974" y="1230923"/>
              <a:ext cx="3438770" cy="3093590"/>
            </a:xfrm>
            <a:custGeom>
              <a:avLst/>
              <a:gdLst>
                <a:gd name="connsiteX0" fmla="*/ 123744 w 3438770"/>
                <a:gd name="connsiteY0" fmla="*/ 0 h 3093590"/>
                <a:gd name="connsiteX1" fmla="*/ 123744 w 3438770"/>
                <a:gd name="connsiteY1" fmla="*/ 0 h 3093590"/>
                <a:gd name="connsiteX2" fmla="*/ 182359 w 3438770"/>
                <a:gd name="connsiteY2" fmla="*/ 0 h 3093590"/>
                <a:gd name="connsiteX3" fmla="*/ 3438770 w 3438770"/>
                <a:gd name="connsiteY3" fmla="*/ 52103 h 3093590"/>
                <a:gd name="connsiteX4" fmla="*/ 3334564 w 3438770"/>
                <a:gd name="connsiteY4" fmla="*/ 3093590 h 3093590"/>
                <a:gd name="connsiteX5" fmla="*/ 0 w 3438770"/>
                <a:gd name="connsiteY5" fmla="*/ 2943795 h 3093590"/>
                <a:gd name="connsiteX6" fmla="*/ 123744 w 3438770"/>
                <a:gd name="connsiteY6" fmla="*/ 0 h 3093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38770" h="3093590">
                  <a:moveTo>
                    <a:pt x="123744" y="0"/>
                  </a:moveTo>
                  <a:lnTo>
                    <a:pt x="123744" y="0"/>
                  </a:lnTo>
                  <a:lnTo>
                    <a:pt x="182359" y="0"/>
                  </a:lnTo>
                  <a:lnTo>
                    <a:pt x="3438770" y="52103"/>
                  </a:lnTo>
                  <a:lnTo>
                    <a:pt x="3334564" y="3093590"/>
                  </a:lnTo>
                  <a:lnTo>
                    <a:pt x="0" y="2943795"/>
                  </a:lnTo>
                  <a:lnTo>
                    <a:pt x="123744" y="0"/>
                  </a:lnTo>
                  <a:close/>
                </a:path>
              </a:pathLst>
            </a:custGeom>
            <a:solidFill>
              <a:srgbClr val="C9DCFF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773897" y="1178821"/>
              <a:ext cx="4064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"/>
                  <a:cs typeface="Times"/>
                </a:rPr>
                <a:t>The open challenge:</a:t>
              </a:r>
            </a:p>
            <a:p>
              <a:r>
                <a:rPr lang="en-US" sz="3200" dirty="0">
                  <a:latin typeface="Times"/>
                  <a:cs typeface="Times"/>
                </a:rPr>
                <a:t>find a counterexample.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034411" y="2243836"/>
            <a:ext cx="351041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"/>
                <a:cs typeface="Times"/>
              </a:rPr>
              <a:t>Why it is hard to do:</a:t>
            </a:r>
          </a:p>
          <a:p>
            <a:endParaRPr lang="en-US" sz="1100" dirty="0">
              <a:latin typeface="Times"/>
              <a:cs typeface="Times"/>
            </a:endParaRPr>
          </a:p>
          <a:p>
            <a:r>
              <a:rPr lang="en-US" dirty="0">
                <a:latin typeface="Times"/>
                <a:cs typeface="Times"/>
              </a:rPr>
              <a:t>Thought experiments are refined instruments communicated fully in a short narrative.</a:t>
            </a:r>
          </a:p>
          <a:p>
            <a:endParaRPr lang="en-US" sz="1100" dirty="0">
              <a:latin typeface="Times"/>
              <a:cs typeface="Times"/>
            </a:endParaRPr>
          </a:p>
          <a:p>
            <a:r>
              <a:rPr lang="en-US" dirty="0">
                <a:latin typeface="Times"/>
                <a:cs typeface="Times"/>
              </a:rPr>
              <a:t>Logic, ordinary modes of reasoning, are expansive and elastic.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292231" y="4808246"/>
            <a:ext cx="4823300" cy="2049754"/>
            <a:chOff x="3292231" y="4808246"/>
            <a:chExt cx="4823300" cy="2049754"/>
          </a:xfrm>
        </p:grpSpPr>
        <p:pic>
          <p:nvPicPr>
            <p:cNvPr id="8" name="Picture 7" descr="JDN frowning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0826" y="4808246"/>
              <a:ext cx="1824705" cy="2049754"/>
            </a:xfrm>
            <a:prstGeom prst="rect">
              <a:avLst/>
            </a:prstGeom>
          </p:spPr>
        </p:pic>
        <p:sp>
          <p:nvSpPr>
            <p:cNvPr id="10" name="Rounded Rectangular Callout 9"/>
            <p:cNvSpPr/>
            <p:nvPr/>
          </p:nvSpPr>
          <p:spPr>
            <a:xfrm flipV="1">
              <a:off x="3548474" y="4930205"/>
              <a:ext cx="2163269" cy="1309076"/>
            </a:xfrm>
            <a:prstGeom prst="wedgeRoundRectCallout">
              <a:avLst>
                <a:gd name="adj1" fmla="val 82011"/>
                <a:gd name="adj2" fmla="val -21553"/>
                <a:gd name="adj3" fmla="val 16667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292231" y="5024435"/>
              <a:ext cx="263769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Times"/>
                  <a:cs typeface="Times"/>
                </a:rPr>
                <a:t>Umm</a:t>
              </a:r>
              <a:r>
                <a:rPr lang="is-IS" sz="2800" dirty="0">
                  <a:latin typeface="Times"/>
                  <a:cs typeface="Times"/>
                </a:rPr>
                <a:t>…, I’m  not worried.</a:t>
              </a:r>
              <a:endParaRPr lang="en-US" sz="2800" dirty="0">
                <a:latin typeface="Times"/>
                <a:cs typeface="Time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37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2553026" y="629342"/>
            <a:ext cx="5913641" cy="5516359"/>
          </a:xfrm>
          <a:custGeom>
            <a:avLst/>
            <a:gdLst>
              <a:gd name="connsiteX0" fmla="*/ 3451795 w 5913641"/>
              <a:gd name="connsiteY0" fmla="*/ 0 h 5516359"/>
              <a:gd name="connsiteX1" fmla="*/ 5913641 w 5913641"/>
              <a:gd name="connsiteY1" fmla="*/ 2175282 h 5516359"/>
              <a:gd name="connsiteX2" fmla="*/ 3875128 w 5913641"/>
              <a:gd name="connsiteY2" fmla="*/ 5516359 h 5516359"/>
              <a:gd name="connsiteX3" fmla="*/ 0 w 5913641"/>
              <a:gd name="connsiteY3" fmla="*/ 3875128 h 5516359"/>
              <a:gd name="connsiteX4" fmla="*/ 3451795 w 5913641"/>
              <a:gd name="connsiteY4" fmla="*/ 0 h 5516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13641" h="5516359">
                <a:moveTo>
                  <a:pt x="3451795" y="0"/>
                </a:moveTo>
                <a:lnTo>
                  <a:pt x="5913641" y="2175282"/>
                </a:lnTo>
                <a:lnTo>
                  <a:pt x="3875128" y="5516359"/>
                </a:lnTo>
                <a:lnTo>
                  <a:pt x="0" y="3875128"/>
                </a:lnTo>
                <a:lnTo>
                  <a:pt x="3451795" y="0"/>
                </a:lnTo>
                <a:close/>
              </a:path>
            </a:pathLst>
          </a:custGeom>
          <a:solidFill>
            <a:srgbClr val="C9DC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385" y="2298734"/>
            <a:ext cx="6278359" cy="800032"/>
          </a:xfrm>
        </p:spPr>
        <p:txBody>
          <a:bodyPr>
            <a:noAutofit/>
          </a:bodyPr>
          <a:lstStyle/>
          <a:p>
            <a:pPr algn="r"/>
            <a:r>
              <a:rPr lang="en-US" sz="16600" dirty="0"/>
              <a:t>For</a:t>
            </a:r>
            <a:br>
              <a:rPr lang="en-US" sz="16600" dirty="0"/>
            </a:br>
            <a:r>
              <a:rPr lang="en-US" sz="4800" dirty="0"/>
              <a:t>the execution thesis</a:t>
            </a:r>
            <a:br>
              <a:rPr lang="en-US" sz="4800" dirty="0"/>
            </a:br>
            <a:r>
              <a:rPr lang="en-US" sz="2800" dirty="0"/>
              <a:t>1. Reading the narrative</a:t>
            </a:r>
            <a:br>
              <a:rPr lang="en-US" sz="2800" dirty="0"/>
            </a:br>
            <a:r>
              <a:rPr lang="en-US" sz="2800" dirty="0"/>
              <a:t>2. Suspicious powers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582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279127" y="1727527"/>
            <a:ext cx="4228762" cy="2466478"/>
          </a:xfrm>
          <a:custGeom>
            <a:avLst/>
            <a:gdLst>
              <a:gd name="connsiteX0" fmla="*/ 509405 w 3202973"/>
              <a:gd name="connsiteY0" fmla="*/ 0 h 2456389"/>
              <a:gd name="connsiteX1" fmla="*/ 3202973 w 3202973"/>
              <a:gd name="connsiteY1" fmla="*/ 97697 h 2456389"/>
              <a:gd name="connsiteX2" fmla="*/ 2895934 w 3202973"/>
              <a:gd name="connsiteY2" fmla="*/ 2456389 h 2456389"/>
              <a:gd name="connsiteX3" fmla="*/ 0 w 3202973"/>
              <a:gd name="connsiteY3" fmla="*/ 2254016 h 2456389"/>
              <a:gd name="connsiteX4" fmla="*/ 509405 w 3202973"/>
              <a:gd name="connsiteY4" fmla="*/ 0 h 2456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2973" h="2456389">
                <a:moveTo>
                  <a:pt x="509405" y="0"/>
                </a:moveTo>
                <a:lnTo>
                  <a:pt x="3202973" y="97697"/>
                </a:lnTo>
                <a:lnTo>
                  <a:pt x="2895934" y="2456389"/>
                </a:lnTo>
                <a:lnTo>
                  <a:pt x="0" y="2254016"/>
                </a:lnTo>
                <a:lnTo>
                  <a:pt x="509405" y="0"/>
                </a:lnTo>
                <a:close/>
              </a:path>
            </a:pathLst>
          </a:custGeom>
          <a:solidFill>
            <a:srgbClr val="C9D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Please Think About this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01375" y="1724417"/>
            <a:ext cx="41706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Times"/>
                <a:cs typeface="Times"/>
              </a:rPr>
              <a:t>The epistemological problem of thought experiments in science:</a:t>
            </a:r>
          </a:p>
          <a:p>
            <a:endParaRPr lang="en-US" sz="2400" dirty="0">
              <a:latin typeface="Times"/>
              <a:cs typeface="Times"/>
            </a:endParaRPr>
          </a:p>
          <a:p>
            <a:r>
              <a:rPr lang="en-US" sz="2400" dirty="0">
                <a:latin typeface="Times"/>
                <a:cs typeface="Times"/>
              </a:rPr>
              <a:t>How can merely experimenting in thought provide new knowledge of the natural world?</a:t>
            </a:r>
          </a:p>
        </p:txBody>
      </p:sp>
      <p:pic>
        <p:nvPicPr>
          <p:cNvPr id="7" name="Picture 6" descr="thought expt cartoon2.jpg                                      00029178Macintosh HD                   BB75487B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486" y="1727527"/>
            <a:ext cx="4090988" cy="321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988486" y="4943802"/>
            <a:ext cx="399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"/>
                <a:cs typeface="Times"/>
              </a:rPr>
              <a:t>Replacement for the superconducting supercollider.</a:t>
            </a:r>
          </a:p>
          <a:p>
            <a:r>
              <a:rPr lang="en-US" sz="1400" dirty="0" err="1">
                <a:latin typeface="Times"/>
                <a:cs typeface="Times"/>
              </a:rPr>
              <a:t>www.thought</a:t>
            </a:r>
            <a:r>
              <a:rPr lang="en-US" sz="1400" dirty="0">
                <a:latin typeface="Times"/>
                <a:cs typeface="Times"/>
              </a:rPr>
              <a:t>-experiment-</a:t>
            </a:r>
            <a:r>
              <a:rPr lang="en-US" sz="1400" dirty="0" err="1">
                <a:latin typeface="Times"/>
                <a:cs typeface="Times"/>
              </a:rPr>
              <a:t>jokes.com</a:t>
            </a:r>
            <a:endParaRPr lang="en-US" sz="1400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9874362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>
          <a:xfrm>
            <a:off x="488462" y="1693333"/>
            <a:ext cx="2344615" cy="1354667"/>
          </a:xfrm>
          <a:custGeom>
            <a:avLst/>
            <a:gdLst>
              <a:gd name="connsiteX0" fmla="*/ 293076 w 2344615"/>
              <a:gd name="connsiteY0" fmla="*/ 0 h 1354667"/>
              <a:gd name="connsiteX1" fmla="*/ 2344615 w 2344615"/>
              <a:gd name="connsiteY1" fmla="*/ 97693 h 1354667"/>
              <a:gd name="connsiteX2" fmla="*/ 2305538 w 2344615"/>
              <a:gd name="connsiteY2" fmla="*/ 1354667 h 1354667"/>
              <a:gd name="connsiteX3" fmla="*/ 0 w 2344615"/>
              <a:gd name="connsiteY3" fmla="*/ 1178821 h 1354667"/>
              <a:gd name="connsiteX4" fmla="*/ 293076 w 2344615"/>
              <a:gd name="connsiteY4" fmla="*/ 0 h 1354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4615" h="1354667">
                <a:moveTo>
                  <a:pt x="293076" y="0"/>
                </a:moveTo>
                <a:lnTo>
                  <a:pt x="2344615" y="97693"/>
                </a:lnTo>
                <a:lnTo>
                  <a:pt x="2305538" y="1354667"/>
                </a:lnTo>
                <a:lnTo>
                  <a:pt x="0" y="1178821"/>
                </a:lnTo>
                <a:lnTo>
                  <a:pt x="293076" y="0"/>
                </a:lnTo>
                <a:close/>
              </a:path>
            </a:pathLst>
          </a:custGeom>
          <a:solidFill>
            <a:srgbClr val="C9DC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The narrative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30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1563076"/>
            <a:ext cx="28773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"/>
                <a:cs typeface="Times"/>
              </a:rPr>
              <a:t>The narrative</a:t>
            </a:r>
            <a:r>
              <a:rPr lang="en-US" sz="2000" dirty="0">
                <a:latin typeface="Times"/>
                <a:cs typeface="Times"/>
              </a:rPr>
              <a:t> of a</a:t>
            </a:r>
            <a:r>
              <a:rPr lang="en-US" dirty="0">
                <a:latin typeface="Times"/>
                <a:cs typeface="Times"/>
              </a:rPr>
              <a:t> typical thought experiments in science lays out an argument, step by step, to the conclusion sought.</a:t>
            </a:r>
          </a:p>
        </p:txBody>
      </p:sp>
      <p:pic>
        <p:nvPicPr>
          <p:cNvPr id="9" name="Picture 8" descr="A_philosopher_reading._Oil_painting._Wellcome_L000236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445256"/>
            <a:ext cx="3179064" cy="27614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52816" y="4673505"/>
            <a:ext cx="362230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latin typeface="Times"/>
                <a:cs typeface="Times"/>
              </a:rPr>
              <a:t>The execution thesis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3334564" y="1660768"/>
            <a:ext cx="5014870" cy="1015663"/>
            <a:chOff x="3334564" y="1660768"/>
            <a:chExt cx="5014870" cy="1015663"/>
          </a:xfrm>
        </p:grpSpPr>
        <p:sp>
          <p:nvSpPr>
            <p:cNvPr id="14" name="Freeform 13"/>
            <p:cNvSpPr/>
            <p:nvPr/>
          </p:nvSpPr>
          <p:spPr>
            <a:xfrm flipH="1">
              <a:off x="4413738" y="1758123"/>
              <a:ext cx="3935696" cy="918308"/>
            </a:xfrm>
            <a:custGeom>
              <a:avLst/>
              <a:gdLst>
                <a:gd name="connsiteX0" fmla="*/ 293076 w 2344615"/>
                <a:gd name="connsiteY0" fmla="*/ 0 h 1354667"/>
                <a:gd name="connsiteX1" fmla="*/ 2344615 w 2344615"/>
                <a:gd name="connsiteY1" fmla="*/ 97693 h 1354667"/>
                <a:gd name="connsiteX2" fmla="*/ 2305538 w 2344615"/>
                <a:gd name="connsiteY2" fmla="*/ 1354667 h 1354667"/>
                <a:gd name="connsiteX3" fmla="*/ 0 w 2344615"/>
                <a:gd name="connsiteY3" fmla="*/ 1178821 h 1354667"/>
                <a:gd name="connsiteX4" fmla="*/ 293076 w 2344615"/>
                <a:gd name="connsiteY4" fmla="*/ 0 h 135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4615" h="1354667">
                  <a:moveTo>
                    <a:pt x="293076" y="0"/>
                  </a:moveTo>
                  <a:lnTo>
                    <a:pt x="2344615" y="97693"/>
                  </a:lnTo>
                  <a:lnTo>
                    <a:pt x="2305538" y="1354667"/>
                  </a:lnTo>
                  <a:lnTo>
                    <a:pt x="0" y="1178821"/>
                  </a:lnTo>
                  <a:lnTo>
                    <a:pt x="293076" y="0"/>
                  </a:lnTo>
                  <a:close/>
                </a:path>
              </a:pathLst>
            </a:custGeom>
            <a:solidFill>
              <a:srgbClr val="FFC8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3334564" y="1660768"/>
              <a:ext cx="4893735" cy="1015663"/>
              <a:chOff x="3334564" y="1660768"/>
              <a:chExt cx="4893735" cy="1015663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4413739" y="1660768"/>
                <a:ext cx="381456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"/>
                    <a:cs typeface="Times"/>
                  </a:rPr>
                  <a:t>We read</a:t>
                </a:r>
                <a:r>
                  <a:rPr lang="en-US" sz="2000" dirty="0">
                    <a:latin typeface="Times"/>
                    <a:cs typeface="Times"/>
                  </a:rPr>
                  <a:t> the</a:t>
                </a:r>
                <a:r>
                  <a:rPr lang="en-US" dirty="0">
                    <a:latin typeface="Times"/>
                    <a:cs typeface="Times"/>
                  </a:rPr>
                  <a:t> narrative critically, proceeding from step to step, ensuring that we agree with each step.</a:t>
                </a:r>
              </a:p>
            </p:txBody>
          </p:sp>
          <p:sp>
            <p:nvSpPr>
              <p:cNvPr id="11" name="Right Arrow 10"/>
              <p:cNvSpPr/>
              <p:nvPr/>
            </p:nvSpPr>
            <p:spPr>
              <a:xfrm>
                <a:off x="3334564" y="1862667"/>
                <a:ext cx="527539" cy="306102"/>
              </a:xfrm>
              <a:prstGeom prst="rightArrow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7" name="Group 16"/>
          <p:cNvGrpSpPr/>
          <p:nvPr/>
        </p:nvGrpSpPr>
        <p:grpSpPr>
          <a:xfrm>
            <a:off x="4413738" y="2976359"/>
            <a:ext cx="4124570" cy="1989534"/>
            <a:chOff x="4413738" y="2976359"/>
            <a:chExt cx="4124570" cy="1989534"/>
          </a:xfrm>
        </p:grpSpPr>
        <p:sp>
          <p:nvSpPr>
            <p:cNvPr id="15" name="Freeform 14"/>
            <p:cNvSpPr/>
            <p:nvPr/>
          </p:nvSpPr>
          <p:spPr>
            <a:xfrm>
              <a:off x="4413740" y="3790123"/>
              <a:ext cx="4124568" cy="872718"/>
            </a:xfrm>
            <a:custGeom>
              <a:avLst/>
              <a:gdLst>
                <a:gd name="connsiteX0" fmla="*/ 293076 w 2344615"/>
                <a:gd name="connsiteY0" fmla="*/ 0 h 1354667"/>
                <a:gd name="connsiteX1" fmla="*/ 2344615 w 2344615"/>
                <a:gd name="connsiteY1" fmla="*/ 97693 h 1354667"/>
                <a:gd name="connsiteX2" fmla="*/ 2305538 w 2344615"/>
                <a:gd name="connsiteY2" fmla="*/ 1354667 h 1354667"/>
                <a:gd name="connsiteX3" fmla="*/ 0 w 2344615"/>
                <a:gd name="connsiteY3" fmla="*/ 1178821 h 1354667"/>
                <a:gd name="connsiteX4" fmla="*/ 293076 w 2344615"/>
                <a:gd name="connsiteY4" fmla="*/ 0 h 1354667"/>
                <a:gd name="connsiteX0" fmla="*/ 96858 w 2344615"/>
                <a:gd name="connsiteY0" fmla="*/ 0 h 1287414"/>
                <a:gd name="connsiteX1" fmla="*/ 2344615 w 2344615"/>
                <a:gd name="connsiteY1" fmla="*/ 30440 h 1287414"/>
                <a:gd name="connsiteX2" fmla="*/ 2305538 w 2344615"/>
                <a:gd name="connsiteY2" fmla="*/ 1287414 h 1287414"/>
                <a:gd name="connsiteX3" fmla="*/ 0 w 2344615"/>
                <a:gd name="connsiteY3" fmla="*/ 1111568 h 1287414"/>
                <a:gd name="connsiteX4" fmla="*/ 96858 w 2344615"/>
                <a:gd name="connsiteY4" fmla="*/ 0 h 1287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4615" h="1287414">
                  <a:moveTo>
                    <a:pt x="96858" y="0"/>
                  </a:moveTo>
                  <a:lnTo>
                    <a:pt x="2344615" y="30440"/>
                  </a:lnTo>
                  <a:lnTo>
                    <a:pt x="2305538" y="1287414"/>
                  </a:lnTo>
                  <a:lnTo>
                    <a:pt x="0" y="1111568"/>
                  </a:lnTo>
                  <a:lnTo>
                    <a:pt x="96858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413738" y="3673231"/>
              <a:ext cx="3935697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"/>
                  <a:cs typeface="Times"/>
                </a:rPr>
                <a:t>The actual</a:t>
              </a:r>
              <a:r>
                <a:rPr lang="en-US" sz="2000" dirty="0">
                  <a:latin typeface="Times"/>
                  <a:cs typeface="Times"/>
                </a:rPr>
                <a:t> carrying</a:t>
              </a:r>
              <a:r>
                <a:rPr lang="en-US" dirty="0">
                  <a:latin typeface="Times"/>
                  <a:cs typeface="Times"/>
                </a:rPr>
                <a:t> out of a thought experiment is the execution of an argument, even if in disguised form. </a:t>
              </a:r>
              <a:endParaRPr lang="en-US" sz="2400" dirty="0">
                <a:latin typeface="Times"/>
                <a:cs typeface="Times"/>
              </a:endParaRPr>
            </a:p>
            <a:p>
              <a:endParaRPr lang="en-US" dirty="0">
                <a:latin typeface="Times"/>
                <a:cs typeface="Times"/>
              </a:endParaRPr>
            </a:p>
          </p:txBody>
        </p:sp>
        <p:sp>
          <p:nvSpPr>
            <p:cNvPr id="12" name="Right Arrow 11"/>
            <p:cNvSpPr/>
            <p:nvPr/>
          </p:nvSpPr>
          <p:spPr>
            <a:xfrm rot="5400000">
              <a:off x="5548923" y="3087078"/>
              <a:ext cx="527539" cy="306102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51984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31</a:t>
            </a:fld>
            <a:endParaRPr lang="en-US"/>
          </a:p>
        </p:txBody>
      </p:sp>
      <p:pic>
        <p:nvPicPr>
          <p:cNvPr id="7" name="Picture 6" descr="rotating disk 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11" y="117231"/>
            <a:ext cx="4165600" cy="66802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rotating disk 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790" y="117231"/>
            <a:ext cx="4165600" cy="66802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240973" y="195385"/>
            <a:ext cx="3894667" cy="509953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40973" y="5939693"/>
            <a:ext cx="3894667" cy="57964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734819" y="3992358"/>
            <a:ext cx="3894667" cy="252697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7910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>
          <a:xfrm>
            <a:off x="540564" y="1615179"/>
            <a:ext cx="5548923" cy="970411"/>
          </a:xfrm>
          <a:custGeom>
            <a:avLst/>
            <a:gdLst>
              <a:gd name="connsiteX0" fmla="*/ 71641 w 5548923"/>
              <a:gd name="connsiteY0" fmla="*/ 0 h 970411"/>
              <a:gd name="connsiteX1" fmla="*/ 5548923 w 5548923"/>
              <a:gd name="connsiteY1" fmla="*/ 84667 h 970411"/>
              <a:gd name="connsiteX2" fmla="*/ 5516359 w 5548923"/>
              <a:gd name="connsiteY2" fmla="*/ 970411 h 970411"/>
              <a:gd name="connsiteX3" fmla="*/ 0 w 5548923"/>
              <a:gd name="connsiteY3" fmla="*/ 911795 h 970411"/>
              <a:gd name="connsiteX4" fmla="*/ 71641 w 5548923"/>
              <a:gd name="connsiteY4" fmla="*/ 0 h 970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48923" h="970411">
                <a:moveTo>
                  <a:pt x="71641" y="0"/>
                </a:moveTo>
                <a:lnTo>
                  <a:pt x="5548923" y="84667"/>
                </a:lnTo>
                <a:lnTo>
                  <a:pt x="5516359" y="970411"/>
                </a:lnTo>
                <a:lnTo>
                  <a:pt x="0" y="911795"/>
                </a:lnTo>
                <a:lnTo>
                  <a:pt x="71641" y="0"/>
                </a:lnTo>
                <a:close/>
              </a:path>
            </a:pathLst>
          </a:custGeom>
          <a:solidFill>
            <a:srgbClr val="C9DC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Suspicious powers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32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2995" y="1516333"/>
            <a:ext cx="216877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Times"/>
                <a:cs typeface="Times"/>
              </a:rPr>
              <a:t>Epistemic reach of a thought experiment.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16220" y="1518064"/>
            <a:ext cx="5752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Times"/>
                <a:cs typeface="Times"/>
              </a:rPr>
              <a:t>=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04379" y="1518064"/>
            <a:ext cx="2448821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"/>
                <a:cs typeface="Times"/>
              </a:rPr>
              <a:t>Epistemic reach of a picturesque argument.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4923692" y="2735385"/>
            <a:ext cx="3640667" cy="3471333"/>
            <a:chOff x="4923692" y="2735385"/>
            <a:chExt cx="3640667" cy="3471333"/>
          </a:xfrm>
        </p:grpSpPr>
        <p:sp>
          <p:nvSpPr>
            <p:cNvPr id="14" name="Freeform 13"/>
            <p:cNvSpPr/>
            <p:nvPr/>
          </p:nvSpPr>
          <p:spPr>
            <a:xfrm>
              <a:off x="4923692" y="2735385"/>
              <a:ext cx="3640667" cy="3471333"/>
            </a:xfrm>
            <a:custGeom>
              <a:avLst/>
              <a:gdLst>
                <a:gd name="connsiteX0" fmla="*/ 0 w 3640667"/>
                <a:gd name="connsiteY0" fmla="*/ 0 h 3471333"/>
                <a:gd name="connsiteX1" fmla="*/ 2103641 w 3640667"/>
                <a:gd name="connsiteY1" fmla="*/ 3471333 h 3471333"/>
                <a:gd name="connsiteX2" fmla="*/ 3640667 w 3640667"/>
                <a:gd name="connsiteY2" fmla="*/ 1276512 h 3471333"/>
                <a:gd name="connsiteX3" fmla="*/ 0 w 3640667"/>
                <a:gd name="connsiteY3" fmla="*/ 0 h 3471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0667" h="3471333">
                  <a:moveTo>
                    <a:pt x="0" y="0"/>
                  </a:moveTo>
                  <a:lnTo>
                    <a:pt x="2103641" y="3471333"/>
                  </a:lnTo>
                  <a:lnTo>
                    <a:pt x="3640667" y="12765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8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444719" y="3679744"/>
              <a:ext cx="298287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Times"/>
                  <a:cs typeface="Times"/>
                </a:rPr>
                <a:t>How can this happen if the execution of a thought experiment implements some other power of or process in the mind?</a:t>
              </a:r>
            </a:p>
          </p:txBody>
        </p:sp>
      </p:grpSp>
      <p:pic>
        <p:nvPicPr>
          <p:cNvPr id="12" name="Picture 11" descr="Tweedle-du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711" y="3050767"/>
            <a:ext cx="2563480" cy="287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03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ular Callout 10"/>
          <p:cNvSpPr/>
          <p:nvPr/>
        </p:nvSpPr>
        <p:spPr>
          <a:xfrm>
            <a:off x="468916" y="293077"/>
            <a:ext cx="3093590" cy="1738923"/>
          </a:xfrm>
          <a:prstGeom prst="wedgeRoundRectCallout">
            <a:avLst>
              <a:gd name="adj1" fmla="val -9044"/>
              <a:gd name="adj2" fmla="val 64747"/>
              <a:gd name="adj3" fmla="val 16667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33</a:t>
            </a:fld>
            <a:endParaRPr lang="en-US"/>
          </a:p>
        </p:txBody>
      </p:sp>
      <p:pic>
        <p:nvPicPr>
          <p:cNvPr id="5" name="Picture 4" descr="fortuneteller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63" y="2326201"/>
            <a:ext cx="3336802" cy="42968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3326" y="483440"/>
            <a:ext cx="2820051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"/>
                <a:cs typeface="Times"/>
              </a:rPr>
              <a:t>You have always wanted to be a sailor. You hate broccoli.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288410" y="281970"/>
            <a:ext cx="3316704" cy="6439505"/>
            <a:chOff x="5288410" y="281970"/>
            <a:chExt cx="3316704" cy="6439505"/>
          </a:xfrm>
        </p:grpSpPr>
        <p:sp>
          <p:nvSpPr>
            <p:cNvPr id="13" name="Rounded Rectangular Callout 12"/>
            <p:cNvSpPr/>
            <p:nvPr/>
          </p:nvSpPr>
          <p:spPr>
            <a:xfrm>
              <a:off x="5288410" y="281970"/>
              <a:ext cx="3093590" cy="1738923"/>
            </a:xfrm>
            <a:prstGeom prst="wedgeRoundRectCallout">
              <a:avLst>
                <a:gd name="adj1" fmla="val -9044"/>
                <a:gd name="adj2" fmla="val 64747"/>
                <a:gd name="adj3" fmla="val 16667"/>
              </a:avLst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Book cover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5642" y="2326201"/>
              <a:ext cx="3199472" cy="4395274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6048330" y="2891692"/>
              <a:ext cx="1724187" cy="25853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Times"/>
                  <a:cs typeface="Times"/>
                </a:rPr>
                <a:t>My</a:t>
              </a:r>
            </a:p>
            <a:p>
              <a:pPr algn="ctr"/>
              <a:r>
                <a:rPr lang="en-US" sz="5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Times"/>
                  <a:cs typeface="Times"/>
                </a:rPr>
                <a:t>Year</a:t>
              </a:r>
            </a:p>
            <a:p>
              <a:pPr algn="ctr"/>
              <a:r>
                <a:rPr lang="en-US" sz="5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Times"/>
                  <a:cs typeface="Times"/>
                </a:rPr>
                <a:t>Book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405642" y="483440"/>
              <a:ext cx="2820051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Times"/>
                  <a:cs typeface="Times"/>
                </a:rPr>
                <a:t>I have always</a:t>
              </a:r>
            </a:p>
            <a:p>
              <a:pPr algn="ctr"/>
              <a:r>
                <a:rPr lang="en-US" sz="2400" dirty="0">
                  <a:latin typeface="Times"/>
                  <a:cs typeface="Times"/>
                </a:rPr>
                <a:t>wanted to be a sailor.</a:t>
              </a:r>
            </a:p>
            <a:p>
              <a:pPr algn="ctr"/>
              <a:r>
                <a:rPr lang="en-US" sz="2400" dirty="0">
                  <a:latin typeface="Times"/>
                  <a:cs typeface="Times"/>
                </a:rPr>
                <a:t>I hate broccoli.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6153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886226" y="182359"/>
            <a:ext cx="6454206" cy="5431692"/>
          </a:xfrm>
          <a:custGeom>
            <a:avLst/>
            <a:gdLst>
              <a:gd name="connsiteX0" fmla="*/ 3647179 w 5913641"/>
              <a:gd name="connsiteY0" fmla="*/ 0 h 4754359"/>
              <a:gd name="connsiteX1" fmla="*/ 5913641 w 5913641"/>
              <a:gd name="connsiteY1" fmla="*/ 2168769 h 4754359"/>
              <a:gd name="connsiteX2" fmla="*/ 4402667 w 5913641"/>
              <a:gd name="connsiteY2" fmla="*/ 4754359 h 4754359"/>
              <a:gd name="connsiteX3" fmla="*/ 0 w 5913641"/>
              <a:gd name="connsiteY3" fmla="*/ 3126154 h 4754359"/>
              <a:gd name="connsiteX4" fmla="*/ 3647179 w 5913641"/>
              <a:gd name="connsiteY4" fmla="*/ 0 h 475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13641" h="4754359">
                <a:moveTo>
                  <a:pt x="3647179" y="0"/>
                </a:moveTo>
                <a:lnTo>
                  <a:pt x="5913641" y="2168769"/>
                </a:lnTo>
                <a:lnTo>
                  <a:pt x="4402667" y="4754359"/>
                </a:lnTo>
                <a:lnTo>
                  <a:pt x="0" y="3126154"/>
                </a:lnTo>
                <a:lnTo>
                  <a:pt x="3647179" y="0"/>
                </a:lnTo>
                <a:close/>
              </a:path>
            </a:pathLst>
          </a:custGeom>
          <a:solidFill>
            <a:srgbClr val="C9DC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1179" y="1413281"/>
            <a:ext cx="4572001" cy="2911231"/>
          </a:xfrm>
        </p:spPr>
        <p:txBody>
          <a:bodyPr>
            <a:noAutofit/>
          </a:bodyPr>
          <a:lstStyle/>
          <a:p>
            <a:pPr algn="r"/>
            <a:r>
              <a:rPr lang="en-US" sz="8000" dirty="0"/>
              <a:t>The </a:t>
            </a:r>
            <a:r>
              <a:rPr lang="en-US" sz="8000" dirty="0" err="1"/>
              <a:t>Reliablity</a:t>
            </a:r>
            <a:r>
              <a:rPr lang="en-US" sz="8000" dirty="0"/>
              <a:t> Challenge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1886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/>
        </p:nvSpPr>
        <p:spPr>
          <a:xfrm>
            <a:off x="534051" y="1374205"/>
            <a:ext cx="7802359" cy="1094154"/>
          </a:xfrm>
          <a:custGeom>
            <a:avLst/>
            <a:gdLst>
              <a:gd name="connsiteX0" fmla="*/ 52103 w 7802359"/>
              <a:gd name="connsiteY0" fmla="*/ 6513 h 976923"/>
              <a:gd name="connsiteX1" fmla="*/ 52103 w 7802359"/>
              <a:gd name="connsiteY1" fmla="*/ 6513 h 976923"/>
              <a:gd name="connsiteX2" fmla="*/ 110718 w 7802359"/>
              <a:gd name="connsiteY2" fmla="*/ 0 h 976923"/>
              <a:gd name="connsiteX3" fmla="*/ 7802359 w 7802359"/>
              <a:gd name="connsiteY3" fmla="*/ 104205 h 976923"/>
              <a:gd name="connsiteX4" fmla="*/ 7763282 w 7802359"/>
              <a:gd name="connsiteY4" fmla="*/ 976923 h 976923"/>
              <a:gd name="connsiteX5" fmla="*/ 0 w 7802359"/>
              <a:gd name="connsiteY5" fmla="*/ 833641 h 976923"/>
              <a:gd name="connsiteX6" fmla="*/ 52103 w 7802359"/>
              <a:gd name="connsiteY6" fmla="*/ 6513 h 976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02359" h="976923">
                <a:moveTo>
                  <a:pt x="52103" y="6513"/>
                </a:moveTo>
                <a:lnTo>
                  <a:pt x="52103" y="6513"/>
                </a:lnTo>
                <a:lnTo>
                  <a:pt x="110718" y="0"/>
                </a:lnTo>
                <a:lnTo>
                  <a:pt x="7802359" y="104205"/>
                </a:lnTo>
                <a:lnTo>
                  <a:pt x="7763282" y="976923"/>
                </a:lnTo>
                <a:lnTo>
                  <a:pt x="0" y="833641"/>
                </a:lnTo>
                <a:lnTo>
                  <a:pt x="52103" y="6513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4315" y="328457"/>
            <a:ext cx="4975370" cy="684139"/>
          </a:xfrm>
        </p:spPr>
        <p:txBody>
          <a:bodyPr>
            <a:noAutofit/>
          </a:bodyPr>
          <a:lstStyle/>
          <a:p>
            <a:r>
              <a:rPr lang="en-US" sz="2800" dirty="0"/>
              <a:t>Thought experiments can err.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35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43949" y="1335126"/>
            <a:ext cx="22534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"/>
                <a:cs typeface="Times"/>
              </a:rPr>
              <a:t>thought experimenting is to be a reliable instrument,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01437" y="1335126"/>
            <a:ext cx="31977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"/>
                <a:cs typeface="Times"/>
              </a:rPr>
              <a:t>we must be able to distinguish the </a:t>
            </a:r>
            <a:r>
              <a:rPr lang="en-US" dirty="0" err="1">
                <a:latin typeface="Times"/>
                <a:cs typeface="Times"/>
              </a:rPr>
              <a:t>epistemically</a:t>
            </a:r>
            <a:r>
              <a:rPr lang="en-US" dirty="0">
                <a:latin typeface="Times"/>
                <a:cs typeface="Times"/>
              </a:rPr>
              <a:t> successful from the unsuccessful thought experiment.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8856" y="1564287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"/>
                <a:cs typeface="Times"/>
              </a:rPr>
              <a:t>IF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43421" y="1564287"/>
            <a:ext cx="11419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"/>
                <a:cs typeface="Times"/>
              </a:rPr>
              <a:t>THEN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91C0B03-C81E-0BC9-1333-61A3E2F5D045}"/>
              </a:ext>
            </a:extLst>
          </p:cNvPr>
          <p:cNvGrpSpPr/>
          <p:nvPr/>
        </p:nvGrpSpPr>
        <p:grpSpPr>
          <a:xfrm>
            <a:off x="508000" y="2676769"/>
            <a:ext cx="7782821" cy="3612485"/>
            <a:chOff x="508000" y="2676769"/>
            <a:chExt cx="7782821" cy="3612485"/>
          </a:xfrm>
        </p:grpSpPr>
        <p:grpSp>
          <p:nvGrpSpPr>
            <p:cNvPr id="17" name="Group 16"/>
            <p:cNvGrpSpPr/>
            <p:nvPr/>
          </p:nvGrpSpPr>
          <p:grpSpPr>
            <a:xfrm>
              <a:off x="508000" y="2676769"/>
              <a:ext cx="7782821" cy="1250462"/>
              <a:chOff x="508000" y="2676769"/>
              <a:chExt cx="7782821" cy="1250462"/>
            </a:xfrm>
          </p:grpSpPr>
          <p:sp>
            <p:nvSpPr>
              <p:cNvPr id="15" name="Freeform 14"/>
              <p:cNvSpPr/>
              <p:nvPr/>
            </p:nvSpPr>
            <p:spPr>
              <a:xfrm>
                <a:off x="508000" y="2676769"/>
                <a:ext cx="7782821" cy="1250462"/>
              </a:xfrm>
              <a:custGeom>
                <a:avLst/>
                <a:gdLst>
                  <a:gd name="connsiteX0" fmla="*/ 91179 w 7782821"/>
                  <a:gd name="connsiteY0" fmla="*/ 71641 h 1250462"/>
                  <a:gd name="connsiteX1" fmla="*/ 91179 w 7782821"/>
                  <a:gd name="connsiteY1" fmla="*/ 71641 h 1250462"/>
                  <a:gd name="connsiteX2" fmla="*/ 7782821 w 7782821"/>
                  <a:gd name="connsiteY2" fmla="*/ 0 h 1250462"/>
                  <a:gd name="connsiteX3" fmla="*/ 7730718 w 7782821"/>
                  <a:gd name="connsiteY3" fmla="*/ 1133231 h 1250462"/>
                  <a:gd name="connsiteX4" fmla="*/ 0 w 7782821"/>
                  <a:gd name="connsiteY4" fmla="*/ 1250462 h 1250462"/>
                  <a:gd name="connsiteX5" fmla="*/ 91179 w 7782821"/>
                  <a:gd name="connsiteY5" fmla="*/ 71641 h 1250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782821" h="1250462">
                    <a:moveTo>
                      <a:pt x="91179" y="71641"/>
                    </a:moveTo>
                    <a:lnTo>
                      <a:pt x="91179" y="71641"/>
                    </a:lnTo>
                    <a:lnTo>
                      <a:pt x="7782821" y="0"/>
                    </a:lnTo>
                    <a:lnTo>
                      <a:pt x="7730718" y="1133231"/>
                    </a:lnTo>
                    <a:lnTo>
                      <a:pt x="0" y="1250462"/>
                    </a:lnTo>
                    <a:lnTo>
                      <a:pt x="91179" y="71641"/>
                    </a:lnTo>
                    <a:close/>
                  </a:path>
                </a:pathLst>
              </a:custGeom>
              <a:solidFill>
                <a:srgbClr val="FFC8FF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753253" y="2800513"/>
                <a:ext cx="153617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dirty="0">
                    <a:latin typeface="Times"/>
                    <a:cs typeface="Times"/>
                  </a:rPr>
                  <a:t>The challenge: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499543" y="2702819"/>
                <a:ext cx="3053657" cy="1200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"/>
                    <a:cs typeface="Times"/>
                  </a:rPr>
                  <a:t>Thought experiment anti thought experiment pairs.</a:t>
                </a:r>
              </a:p>
            </p:txBody>
          </p:sp>
        </p:grpSp>
        <p:pic>
          <p:nvPicPr>
            <p:cNvPr id="20" name="Content Placeholder 18">
              <a:extLst>
                <a:ext uri="{FF2B5EF4-FFF2-40B4-BE49-F238E27FC236}">
                  <a16:creationId xmlns:a16="http://schemas.microsoft.com/office/drawing/2014/main" id="{62C4F411-3DB2-7258-2874-99A8988DA7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2000" y="4147121"/>
              <a:ext cx="2156461" cy="2142133"/>
            </a:xfrm>
            <a:prstGeom prst="rect">
              <a:avLst/>
            </a:prstGeom>
          </p:spPr>
        </p:pic>
        <p:pic>
          <p:nvPicPr>
            <p:cNvPr id="25" name="Content Placeholder 23">
              <a:extLst>
                <a:ext uri="{FF2B5EF4-FFF2-40B4-BE49-F238E27FC236}">
                  <a16:creationId xmlns:a16="http://schemas.microsoft.com/office/drawing/2014/main" id="{6CE04B37-F9F3-8802-9FD9-01561B7614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76541" y="4120591"/>
              <a:ext cx="2133600" cy="2142139"/>
            </a:xfrm>
            <a:prstGeom prst="rect">
              <a:avLst/>
            </a:prstGeom>
          </p:spPr>
        </p:pic>
      </p:grp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AD684AD1-A58C-9785-E840-E2469A50A4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75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2057F-7979-934A-9906-67AC2810BE19}" type="slidenum">
              <a:rPr lang="en-US"/>
              <a:pPr/>
              <a:t>36</a:t>
            </a:fld>
            <a:endParaRPr lang="en-US"/>
          </a:p>
        </p:txBody>
      </p:sp>
      <p:sp>
        <p:nvSpPr>
          <p:cNvPr id="14346" name="Freeform 10"/>
          <p:cNvSpPr>
            <a:spLocks/>
          </p:cNvSpPr>
          <p:nvPr/>
        </p:nvSpPr>
        <p:spPr bwMode="auto">
          <a:xfrm>
            <a:off x="292100" y="3276600"/>
            <a:ext cx="2870200" cy="2717800"/>
          </a:xfrm>
          <a:custGeom>
            <a:avLst/>
            <a:gdLst>
              <a:gd name="T0" fmla="*/ 210 w 1808"/>
              <a:gd name="T1" fmla="*/ 0 h 1712"/>
              <a:gd name="T2" fmla="*/ 1272 w 1808"/>
              <a:gd name="T3" fmla="*/ 64 h 1712"/>
              <a:gd name="T4" fmla="*/ 1808 w 1808"/>
              <a:gd name="T5" fmla="*/ 1712 h 1712"/>
              <a:gd name="T6" fmla="*/ 0 w 1808"/>
              <a:gd name="T7" fmla="*/ 1656 h 1712"/>
              <a:gd name="T8" fmla="*/ 210 w 1808"/>
              <a:gd name="T9" fmla="*/ 0 h 17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08" h="1712">
                <a:moveTo>
                  <a:pt x="210" y="0"/>
                </a:moveTo>
                <a:lnTo>
                  <a:pt x="1272" y="64"/>
                </a:lnTo>
                <a:lnTo>
                  <a:pt x="1808" y="1712"/>
                </a:lnTo>
                <a:lnTo>
                  <a:pt x="0" y="1656"/>
                </a:lnTo>
                <a:lnTo>
                  <a:pt x="210" y="0"/>
                </a:lnTo>
                <a:close/>
              </a:path>
            </a:pathLst>
          </a:custGeom>
          <a:solidFill>
            <a:srgbClr val="C9DC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82600" y="167379"/>
            <a:ext cx="8280400" cy="660400"/>
          </a:xfrm>
        </p:spPr>
        <p:txBody>
          <a:bodyPr>
            <a:noAutofit/>
          </a:bodyPr>
          <a:lstStyle/>
          <a:p>
            <a:r>
              <a:rPr lang="en-US" sz="3200" dirty="0"/>
              <a:t>Einstein’s rotating disk </a:t>
            </a:r>
            <a:r>
              <a:rPr lang="en-US" sz="1400" dirty="0"/>
              <a:t>(three versions)</a:t>
            </a:r>
            <a:endParaRPr lang="en-US" sz="3200" dirty="0"/>
          </a:p>
        </p:txBody>
      </p:sp>
      <p:pic>
        <p:nvPicPr>
          <p:cNvPr id="14340" name="Picture 4" descr="Rotating disk1.gif                                             000AB575Macintosh HD                   BB75487B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8" y="1366838"/>
            <a:ext cx="1811337" cy="181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296929" y="3681413"/>
            <a:ext cx="2539089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latin typeface="Times"/>
                <a:cs typeface="Times"/>
              </a:rPr>
              <a:t>C &gt; π D</a:t>
            </a:r>
          </a:p>
          <a:p>
            <a:pPr algn="ctr"/>
            <a:r>
              <a:rPr lang="en-US" dirty="0">
                <a:latin typeface="Times"/>
                <a:cs typeface="Times"/>
              </a:rPr>
              <a:t>Tangential rods</a:t>
            </a:r>
          </a:p>
          <a:p>
            <a:pPr algn="ctr"/>
            <a:r>
              <a:rPr lang="en-US" dirty="0">
                <a:latin typeface="Times"/>
                <a:cs typeface="Times"/>
              </a:rPr>
              <a:t>contracted</a:t>
            </a:r>
          </a:p>
          <a:p>
            <a:pPr algn="ctr"/>
            <a:r>
              <a:rPr lang="en-US" dirty="0">
                <a:latin typeface="Times"/>
                <a:cs typeface="Times"/>
              </a:rPr>
              <a:t>Radial rods </a:t>
            </a:r>
            <a:r>
              <a:rPr lang="en-US" dirty="0" err="1">
                <a:latin typeface="Times"/>
                <a:cs typeface="Times"/>
              </a:rPr>
              <a:t>uncontracted</a:t>
            </a:r>
            <a:endParaRPr lang="en-US" dirty="0">
              <a:latin typeface="Times"/>
              <a:cs typeface="Times"/>
            </a:endParaRPr>
          </a:p>
          <a:p>
            <a:pPr algn="ctr"/>
            <a:r>
              <a:rPr lang="en-US" dirty="0">
                <a:latin typeface="Times"/>
                <a:cs typeface="Times"/>
              </a:rPr>
              <a:t>Einstein 1912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921000" y="1066800"/>
            <a:ext cx="3162300" cy="4535488"/>
            <a:chOff x="2921000" y="1066800"/>
            <a:chExt cx="3162300" cy="4535488"/>
          </a:xfrm>
        </p:grpSpPr>
        <p:sp>
          <p:nvSpPr>
            <p:cNvPr id="14347" name="Freeform 11"/>
            <p:cNvSpPr>
              <a:spLocks/>
            </p:cNvSpPr>
            <p:nvPr/>
          </p:nvSpPr>
          <p:spPr bwMode="auto">
            <a:xfrm>
              <a:off x="2921000" y="1066800"/>
              <a:ext cx="3162300" cy="2463800"/>
            </a:xfrm>
            <a:custGeom>
              <a:avLst/>
              <a:gdLst>
                <a:gd name="T0" fmla="*/ 0 w 1632"/>
                <a:gd name="T1" fmla="*/ 40 h 1536"/>
                <a:gd name="T2" fmla="*/ 1632 w 1632"/>
                <a:gd name="T3" fmla="*/ 0 h 1536"/>
                <a:gd name="T4" fmla="*/ 1192 w 1632"/>
                <a:gd name="T5" fmla="*/ 1536 h 1536"/>
                <a:gd name="T6" fmla="*/ 456 w 1632"/>
                <a:gd name="T7" fmla="*/ 1488 h 1536"/>
                <a:gd name="T8" fmla="*/ 0 w 1632"/>
                <a:gd name="T9" fmla="*/ 40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2" h="1536">
                  <a:moveTo>
                    <a:pt x="0" y="40"/>
                  </a:moveTo>
                  <a:lnTo>
                    <a:pt x="1632" y="0"/>
                  </a:lnTo>
                  <a:lnTo>
                    <a:pt x="1192" y="1536"/>
                  </a:lnTo>
                  <a:lnTo>
                    <a:pt x="456" y="1488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FFC8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4341" name="Picture 5" descr="Rotating disk2.gif                                             000AB575Macintosh HD                   BB75487B: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7100" y="3871913"/>
              <a:ext cx="1954213" cy="1730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344" name="Rectangle 8"/>
            <p:cNvSpPr>
              <a:spLocks noChangeArrowheads="1"/>
            </p:cNvSpPr>
            <p:nvPr/>
          </p:nvSpPr>
          <p:spPr bwMode="auto">
            <a:xfrm>
              <a:off x="3241869" y="1243013"/>
              <a:ext cx="2468983" cy="2185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3200" dirty="0">
                  <a:latin typeface="Times"/>
                  <a:cs typeface="Times"/>
                </a:rPr>
                <a:t>C &lt; π D</a:t>
              </a:r>
            </a:p>
            <a:p>
              <a:pPr algn="ctr"/>
              <a:r>
                <a:rPr lang="en-US" dirty="0">
                  <a:latin typeface="Times"/>
                  <a:cs typeface="Times"/>
                </a:rPr>
                <a:t>Moving rings contracted</a:t>
              </a:r>
            </a:p>
            <a:p>
              <a:pPr algn="ctr"/>
              <a:r>
                <a:rPr lang="en-US" dirty="0">
                  <a:latin typeface="Times"/>
                  <a:cs typeface="Times"/>
                </a:rPr>
                <a:t>circumferentially</a:t>
              </a:r>
            </a:p>
            <a:p>
              <a:pPr algn="ctr"/>
              <a:r>
                <a:rPr lang="en-US" dirty="0">
                  <a:latin typeface="Times"/>
                  <a:cs typeface="Times"/>
                </a:rPr>
                <a:t>but not radially</a:t>
              </a:r>
            </a:p>
            <a:p>
              <a:pPr algn="ctr"/>
              <a:r>
                <a:rPr lang="en-US" dirty="0" err="1">
                  <a:latin typeface="Times"/>
                  <a:cs typeface="Times"/>
                </a:rPr>
                <a:t>Petzold</a:t>
              </a:r>
              <a:endParaRPr lang="en-US" dirty="0">
                <a:latin typeface="Times"/>
                <a:cs typeface="Times"/>
              </a:endParaRPr>
            </a:p>
            <a:p>
              <a:pPr algn="ctr"/>
              <a:r>
                <a:rPr lang="en-US" sz="1600" dirty="0">
                  <a:latin typeface="Times"/>
                  <a:cs typeface="Times"/>
                </a:rPr>
                <a:t>(to Einstein, July 26,</a:t>
              </a:r>
            </a:p>
            <a:p>
              <a:pPr algn="ctr"/>
              <a:r>
                <a:rPr lang="en-US" sz="1600" dirty="0">
                  <a:latin typeface="Times"/>
                  <a:cs typeface="Times"/>
                </a:rPr>
                <a:t>1919)</a:t>
              </a:r>
              <a:endParaRPr lang="en-US" dirty="0">
                <a:latin typeface="Times"/>
                <a:cs typeface="Times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600700" y="1565275"/>
            <a:ext cx="3327400" cy="4492625"/>
            <a:chOff x="5600700" y="1565275"/>
            <a:chExt cx="3327400" cy="4492625"/>
          </a:xfrm>
        </p:grpSpPr>
        <p:sp>
          <p:nvSpPr>
            <p:cNvPr id="14348" name="Freeform 12"/>
            <p:cNvSpPr>
              <a:spLocks/>
            </p:cNvSpPr>
            <p:nvPr/>
          </p:nvSpPr>
          <p:spPr bwMode="auto">
            <a:xfrm>
              <a:off x="5600700" y="3352800"/>
              <a:ext cx="3327400" cy="2705100"/>
            </a:xfrm>
            <a:custGeom>
              <a:avLst/>
              <a:gdLst>
                <a:gd name="T0" fmla="*/ 656 w 2096"/>
                <a:gd name="T1" fmla="*/ 0 h 1704"/>
                <a:gd name="T2" fmla="*/ 1592 w 2096"/>
                <a:gd name="T3" fmla="*/ 24 h 1704"/>
                <a:gd name="T4" fmla="*/ 2096 w 2096"/>
                <a:gd name="T5" fmla="*/ 1608 h 1704"/>
                <a:gd name="T6" fmla="*/ 0 w 2096"/>
                <a:gd name="T7" fmla="*/ 1704 h 1704"/>
                <a:gd name="T8" fmla="*/ 656 w 2096"/>
                <a:gd name="T9" fmla="*/ 0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6" h="1704">
                  <a:moveTo>
                    <a:pt x="656" y="0"/>
                  </a:moveTo>
                  <a:lnTo>
                    <a:pt x="1592" y="24"/>
                  </a:lnTo>
                  <a:lnTo>
                    <a:pt x="2096" y="1608"/>
                  </a:lnTo>
                  <a:lnTo>
                    <a:pt x="0" y="1704"/>
                  </a:lnTo>
                  <a:lnTo>
                    <a:pt x="656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4342" name="Picture 6" descr="Rotating disk3.gif                                             000AB575Macintosh HD                   BB75487B: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8413" y="1565275"/>
              <a:ext cx="2312987" cy="1568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345" name="Rectangle 9"/>
            <p:cNvSpPr>
              <a:spLocks noChangeArrowheads="1"/>
            </p:cNvSpPr>
            <p:nvPr/>
          </p:nvSpPr>
          <p:spPr bwMode="auto">
            <a:xfrm>
              <a:off x="6109509" y="3503613"/>
              <a:ext cx="2653491" cy="19389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3200" dirty="0">
                  <a:latin typeface="Times"/>
                  <a:cs typeface="Times"/>
                </a:rPr>
                <a:t>C = π D</a:t>
              </a:r>
            </a:p>
            <a:p>
              <a:pPr algn="ctr"/>
              <a:r>
                <a:rPr lang="en-US" dirty="0">
                  <a:latin typeface="Times"/>
                  <a:cs typeface="Times"/>
                </a:rPr>
                <a:t>Figures at an instant</a:t>
              </a:r>
            </a:p>
            <a:p>
              <a:pPr algn="ctr"/>
              <a:r>
                <a:rPr lang="en-US" dirty="0">
                  <a:latin typeface="Times"/>
                  <a:cs typeface="Times"/>
                </a:rPr>
                <a:t>traced onto non-rotating</a:t>
              </a:r>
            </a:p>
            <a:p>
              <a:pPr algn="ctr"/>
              <a:r>
                <a:rPr lang="en-US" dirty="0">
                  <a:latin typeface="Times"/>
                  <a:cs typeface="Times"/>
                </a:rPr>
                <a:t>tracing paper.</a:t>
              </a:r>
            </a:p>
            <a:p>
              <a:pPr algn="ctr"/>
              <a:r>
                <a:rPr lang="en-US" dirty="0" err="1">
                  <a:latin typeface="Times"/>
                  <a:cs typeface="Times"/>
                </a:rPr>
                <a:t>Varicak</a:t>
              </a:r>
              <a:r>
                <a:rPr lang="en-US" dirty="0">
                  <a:latin typeface="Times"/>
                  <a:cs typeface="Times"/>
                </a:rPr>
                <a:t> 1911</a:t>
              </a:r>
            </a:p>
            <a:p>
              <a:pPr algn="ctr"/>
              <a:r>
                <a:rPr lang="en-US" sz="1600" dirty="0">
                  <a:latin typeface="Times"/>
                  <a:cs typeface="Times"/>
                </a:rPr>
                <a:t>(after a method by </a:t>
              </a:r>
              <a:r>
                <a:rPr lang="en-US" sz="1600" dirty="0" err="1">
                  <a:latin typeface="Times"/>
                  <a:cs typeface="Times"/>
                </a:rPr>
                <a:t>Ehrenfest</a:t>
              </a:r>
              <a:r>
                <a:rPr lang="en-US" sz="1600" dirty="0">
                  <a:latin typeface="Times"/>
                  <a:cs typeface="Times"/>
                </a:rPr>
                <a:t>)</a:t>
              </a:r>
              <a:endParaRPr lang="en-US" dirty="0">
                <a:latin typeface="Times"/>
                <a:cs typeface="Time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756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C1B7C-BC7B-8049-AE34-F28DE6B21423}" type="slidenum">
              <a:rPr lang="en-US"/>
              <a:pPr/>
              <a:t>37</a:t>
            </a:fld>
            <a:endParaRPr lang="en-US"/>
          </a:p>
        </p:txBody>
      </p:sp>
      <p:sp>
        <p:nvSpPr>
          <p:cNvPr id="15372" name="Freeform 12"/>
          <p:cNvSpPr>
            <a:spLocks/>
          </p:cNvSpPr>
          <p:nvPr/>
        </p:nvSpPr>
        <p:spPr bwMode="auto">
          <a:xfrm>
            <a:off x="317500" y="1143000"/>
            <a:ext cx="2133600" cy="1739900"/>
          </a:xfrm>
          <a:custGeom>
            <a:avLst/>
            <a:gdLst>
              <a:gd name="T0" fmla="*/ 0 w 1264"/>
              <a:gd name="T1" fmla="*/ 0 h 904"/>
              <a:gd name="T2" fmla="*/ 1264 w 1264"/>
              <a:gd name="T3" fmla="*/ 184 h 904"/>
              <a:gd name="T4" fmla="*/ 1216 w 1264"/>
              <a:gd name="T5" fmla="*/ 808 h 904"/>
              <a:gd name="T6" fmla="*/ 48 w 1264"/>
              <a:gd name="T7" fmla="*/ 904 h 904"/>
              <a:gd name="T8" fmla="*/ 0 w 1264"/>
              <a:gd name="T9" fmla="*/ 0 h 9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64" h="904">
                <a:moveTo>
                  <a:pt x="0" y="0"/>
                </a:moveTo>
                <a:lnTo>
                  <a:pt x="1264" y="184"/>
                </a:lnTo>
                <a:lnTo>
                  <a:pt x="1216" y="808"/>
                </a:lnTo>
                <a:lnTo>
                  <a:pt x="48" y="904"/>
                </a:lnTo>
                <a:lnTo>
                  <a:pt x="0" y="0"/>
                </a:lnTo>
                <a:close/>
              </a:path>
            </a:pathLst>
          </a:custGeom>
          <a:solidFill>
            <a:srgbClr val="FFC8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58798" y="292100"/>
            <a:ext cx="8409355" cy="508000"/>
          </a:xfrm>
        </p:spPr>
        <p:txBody>
          <a:bodyPr>
            <a:noAutofit/>
          </a:bodyPr>
          <a:lstStyle/>
          <a:p>
            <a:r>
              <a:rPr lang="en-US" sz="3600" dirty="0"/>
              <a:t>The Helicopter: the Thought Experiment</a:t>
            </a:r>
          </a:p>
        </p:txBody>
      </p:sp>
      <p:pic>
        <p:nvPicPr>
          <p:cNvPr id="15364" name="Picture 4" descr="Animated helicopter.gif                                        000AB575Macintosh HD                   BB75487B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163" y="1262063"/>
            <a:ext cx="4232275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593725" y="1474788"/>
            <a:ext cx="18034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>
                <a:latin typeface="Times"/>
                <a:cs typeface="Times"/>
              </a:rPr>
              <a:t>What is the lift generated by an infinite, non-rotating rotor?</a:t>
            </a:r>
          </a:p>
        </p:txBody>
      </p:sp>
      <p:grpSp>
        <p:nvGrpSpPr>
          <p:cNvPr id="15375" name="Group 15"/>
          <p:cNvGrpSpPr>
            <a:grpSpLocks/>
          </p:cNvGrpSpPr>
          <p:nvPr/>
        </p:nvGrpSpPr>
        <p:grpSpPr bwMode="auto">
          <a:xfrm>
            <a:off x="1892300" y="3136900"/>
            <a:ext cx="6692900" cy="2527300"/>
            <a:chOff x="1192" y="1976"/>
            <a:chExt cx="4216" cy="1592"/>
          </a:xfrm>
        </p:grpSpPr>
        <p:sp>
          <p:nvSpPr>
            <p:cNvPr id="15373" name="Freeform 13"/>
            <p:cNvSpPr>
              <a:spLocks/>
            </p:cNvSpPr>
            <p:nvPr/>
          </p:nvSpPr>
          <p:spPr bwMode="auto">
            <a:xfrm>
              <a:off x="1192" y="1976"/>
              <a:ext cx="4216" cy="1592"/>
            </a:xfrm>
            <a:custGeom>
              <a:avLst/>
              <a:gdLst>
                <a:gd name="T0" fmla="*/ 0 w 4216"/>
                <a:gd name="T1" fmla="*/ 360 h 1592"/>
                <a:gd name="T2" fmla="*/ 4216 w 4216"/>
                <a:gd name="T3" fmla="*/ 0 h 1592"/>
                <a:gd name="T4" fmla="*/ 3999 w 4216"/>
                <a:gd name="T5" fmla="*/ 1592 h 1592"/>
                <a:gd name="T6" fmla="*/ 136 w 4216"/>
                <a:gd name="T7" fmla="*/ 1406 h 1592"/>
                <a:gd name="T8" fmla="*/ 0 w 4216"/>
                <a:gd name="T9" fmla="*/ 360 h 1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16" h="1592">
                  <a:moveTo>
                    <a:pt x="0" y="360"/>
                  </a:moveTo>
                  <a:lnTo>
                    <a:pt x="4216" y="0"/>
                  </a:lnTo>
                  <a:lnTo>
                    <a:pt x="3999" y="1592"/>
                  </a:lnTo>
                  <a:lnTo>
                    <a:pt x="136" y="1406"/>
                  </a:lnTo>
                  <a:lnTo>
                    <a:pt x="0" y="36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"/>
                <a:cs typeface="Times"/>
              </a:endParaRPr>
            </a:p>
          </p:txBody>
        </p:sp>
        <p:sp>
          <p:nvSpPr>
            <p:cNvPr id="15366" name="Rectangle 6"/>
            <p:cNvSpPr>
              <a:spLocks noChangeArrowheads="1"/>
            </p:cNvSpPr>
            <p:nvPr/>
          </p:nvSpPr>
          <p:spPr bwMode="auto">
            <a:xfrm>
              <a:off x="1542" y="2257"/>
              <a:ext cx="117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Double rotor size.</a:t>
              </a:r>
              <a:br>
                <a:rPr lang="en-US" dirty="0">
                  <a:latin typeface="Times"/>
                  <a:cs typeface="Times"/>
                </a:rPr>
              </a:br>
              <a:r>
                <a:rPr lang="en-US" dirty="0">
                  <a:latin typeface="Times"/>
                  <a:cs typeface="Times"/>
                </a:rPr>
                <a:t>Halve rotor speed.</a:t>
              </a:r>
            </a:p>
          </p:txBody>
        </p:sp>
        <p:sp>
          <p:nvSpPr>
            <p:cNvPr id="15367" name="Rectangle 7"/>
            <p:cNvSpPr>
              <a:spLocks noChangeArrowheads="1"/>
            </p:cNvSpPr>
            <p:nvPr/>
          </p:nvSpPr>
          <p:spPr bwMode="auto">
            <a:xfrm>
              <a:off x="3198" y="2265"/>
              <a:ext cx="191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latin typeface="Times"/>
                  <a:cs typeface="Times"/>
                </a:rPr>
                <a:t>Rotor lift stays the same (at L).</a:t>
              </a:r>
              <a:br>
                <a:rPr lang="en-US">
                  <a:latin typeface="Times"/>
                  <a:cs typeface="Times"/>
                </a:rPr>
              </a:br>
              <a:r>
                <a:rPr lang="en-US">
                  <a:latin typeface="Times"/>
                  <a:cs typeface="Times"/>
                </a:rPr>
                <a:t>Power consumed is halved.</a:t>
              </a:r>
            </a:p>
          </p:txBody>
        </p:sp>
        <p:sp>
          <p:nvSpPr>
            <p:cNvPr id="15368" name="AutoShape 8"/>
            <p:cNvSpPr>
              <a:spLocks noChangeArrowheads="1"/>
            </p:cNvSpPr>
            <p:nvPr/>
          </p:nvSpPr>
          <p:spPr bwMode="auto">
            <a:xfrm>
              <a:off x="2896" y="2400"/>
              <a:ext cx="208" cy="10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"/>
                <a:cs typeface="Times"/>
              </a:endParaRPr>
            </a:p>
          </p:txBody>
        </p:sp>
      </p:grp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2486025" y="4408488"/>
            <a:ext cx="53149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>
                <a:latin typeface="Times"/>
                <a:cs typeface="Times"/>
              </a:rPr>
              <a:t>In the limit of infinitely many doublings,</a:t>
            </a:r>
          </a:p>
          <a:p>
            <a:r>
              <a:rPr lang="en-US" dirty="0">
                <a:latin typeface="Times"/>
                <a:cs typeface="Times"/>
              </a:rPr>
              <a:t>an infinite, non-rotating rotor generates lift L and consumes no power.</a:t>
            </a:r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3315717" y="5955405"/>
            <a:ext cx="444976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ja-JP" altLang="en-US" sz="1600" dirty="0">
                <a:latin typeface="Times"/>
                <a:cs typeface="Times"/>
              </a:rPr>
              <a:t>“</a:t>
            </a:r>
            <a:r>
              <a:rPr lang="en-US" sz="1600" dirty="0">
                <a:latin typeface="Times"/>
                <a:cs typeface="Times"/>
              </a:rPr>
              <a:t>That must be how angels work. Wide wing spans.</a:t>
            </a:r>
            <a:r>
              <a:rPr lang="ja-JP" altLang="en-US" sz="1600" dirty="0">
                <a:latin typeface="Times"/>
                <a:cs typeface="Times"/>
              </a:rPr>
              <a:t>”</a:t>
            </a:r>
            <a:endParaRPr lang="en-US" sz="1600" dirty="0">
              <a:latin typeface="Times"/>
              <a:cs typeface="Times"/>
            </a:endParaRPr>
          </a:p>
          <a:p>
            <a:pPr algn="r"/>
            <a:r>
              <a:rPr lang="en-US" sz="1600" dirty="0">
                <a:latin typeface="Times"/>
                <a:cs typeface="Times"/>
              </a:rPr>
              <a:t>--Jeremy Butterfield</a:t>
            </a:r>
          </a:p>
        </p:txBody>
      </p:sp>
    </p:spTree>
    <p:extLst>
      <p:ext uri="{BB962C8B-B14F-4D97-AF65-F5344CB8AC3E}">
        <p14:creationId xmlns:p14="http://schemas.microsoft.com/office/powerpoint/2010/main" val="156484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9" grpId="0" autoUpdateAnimBg="0"/>
      <p:bldP spid="15371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351E-DDE2-554A-94BD-38EAF8A633C6}" type="slidenum">
              <a:rPr lang="en-US"/>
              <a:pPr/>
              <a:t>38</a:t>
            </a:fld>
            <a:endParaRPr lang="en-US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8299" y="342900"/>
            <a:ext cx="8697547" cy="431800"/>
          </a:xfrm>
        </p:spPr>
        <p:txBody>
          <a:bodyPr>
            <a:noAutofit/>
          </a:bodyPr>
          <a:lstStyle/>
          <a:p>
            <a:r>
              <a:rPr lang="en-US" sz="3600" dirty="0"/>
              <a:t>The Helicopter: the Anti-Thought Experiment</a:t>
            </a:r>
          </a:p>
        </p:txBody>
      </p:sp>
      <p:sp>
        <p:nvSpPr>
          <p:cNvPr id="45059" name="Freeform 3"/>
          <p:cNvSpPr>
            <a:spLocks/>
          </p:cNvSpPr>
          <p:nvPr/>
        </p:nvSpPr>
        <p:spPr bwMode="auto">
          <a:xfrm>
            <a:off x="317500" y="1143000"/>
            <a:ext cx="2133600" cy="1739900"/>
          </a:xfrm>
          <a:custGeom>
            <a:avLst/>
            <a:gdLst>
              <a:gd name="T0" fmla="*/ 0 w 1264"/>
              <a:gd name="T1" fmla="*/ 0 h 904"/>
              <a:gd name="T2" fmla="*/ 1264 w 1264"/>
              <a:gd name="T3" fmla="*/ 184 h 904"/>
              <a:gd name="T4" fmla="*/ 1216 w 1264"/>
              <a:gd name="T5" fmla="*/ 808 h 904"/>
              <a:gd name="T6" fmla="*/ 48 w 1264"/>
              <a:gd name="T7" fmla="*/ 904 h 904"/>
              <a:gd name="T8" fmla="*/ 0 w 1264"/>
              <a:gd name="T9" fmla="*/ 0 h 9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64" h="904">
                <a:moveTo>
                  <a:pt x="0" y="0"/>
                </a:moveTo>
                <a:lnTo>
                  <a:pt x="1264" y="184"/>
                </a:lnTo>
                <a:lnTo>
                  <a:pt x="1216" y="808"/>
                </a:lnTo>
                <a:lnTo>
                  <a:pt x="48" y="904"/>
                </a:lnTo>
                <a:lnTo>
                  <a:pt x="0" y="0"/>
                </a:lnTo>
                <a:close/>
              </a:path>
            </a:pathLst>
          </a:custGeom>
          <a:solidFill>
            <a:srgbClr val="FFC8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593725" y="1474788"/>
            <a:ext cx="18034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>
                <a:latin typeface="Times"/>
                <a:cs typeface="Times"/>
              </a:rPr>
              <a:t>What is the lift generated by an infinite, non-rotating rotor?</a:t>
            </a:r>
          </a:p>
        </p:txBody>
      </p:sp>
      <p:grpSp>
        <p:nvGrpSpPr>
          <p:cNvPr id="45069" name="Group 13"/>
          <p:cNvGrpSpPr>
            <a:grpSpLocks/>
          </p:cNvGrpSpPr>
          <p:nvPr/>
        </p:nvGrpSpPr>
        <p:grpSpPr bwMode="auto">
          <a:xfrm>
            <a:off x="1892300" y="3022600"/>
            <a:ext cx="6692900" cy="2222500"/>
            <a:chOff x="1192" y="1904"/>
            <a:chExt cx="4216" cy="1400"/>
          </a:xfrm>
          <a:solidFill>
            <a:srgbClr val="C8FFC8"/>
          </a:solidFill>
        </p:grpSpPr>
        <p:sp>
          <p:nvSpPr>
            <p:cNvPr id="45062" name="Freeform 6"/>
            <p:cNvSpPr>
              <a:spLocks/>
            </p:cNvSpPr>
            <p:nvPr/>
          </p:nvSpPr>
          <p:spPr bwMode="auto">
            <a:xfrm>
              <a:off x="1192" y="1904"/>
              <a:ext cx="4216" cy="1400"/>
            </a:xfrm>
            <a:custGeom>
              <a:avLst/>
              <a:gdLst>
                <a:gd name="T0" fmla="*/ 0 w 4216"/>
                <a:gd name="T1" fmla="*/ 360 h 1592"/>
                <a:gd name="T2" fmla="*/ 4216 w 4216"/>
                <a:gd name="T3" fmla="*/ 0 h 1592"/>
                <a:gd name="T4" fmla="*/ 3999 w 4216"/>
                <a:gd name="T5" fmla="*/ 1592 h 1592"/>
                <a:gd name="T6" fmla="*/ 136 w 4216"/>
                <a:gd name="T7" fmla="*/ 1406 h 1592"/>
                <a:gd name="T8" fmla="*/ 0 w 4216"/>
                <a:gd name="T9" fmla="*/ 360 h 1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16" h="1592">
                  <a:moveTo>
                    <a:pt x="0" y="360"/>
                  </a:moveTo>
                  <a:lnTo>
                    <a:pt x="4216" y="0"/>
                  </a:lnTo>
                  <a:lnTo>
                    <a:pt x="3999" y="1592"/>
                  </a:lnTo>
                  <a:lnTo>
                    <a:pt x="136" y="1406"/>
                  </a:lnTo>
                  <a:lnTo>
                    <a:pt x="0" y="36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"/>
                <a:cs typeface="Times"/>
              </a:endParaRPr>
            </a:p>
          </p:txBody>
        </p:sp>
        <p:sp>
          <p:nvSpPr>
            <p:cNvPr id="45063" name="Rectangle 7"/>
            <p:cNvSpPr>
              <a:spLocks noChangeArrowheads="1"/>
            </p:cNvSpPr>
            <p:nvPr/>
          </p:nvSpPr>
          <p:spPr bwMode="auto">
            <a:xfrm>
              <a:off x="1542" y="2257"/>
              <a:ext cx="1152" cy="23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latin typeface="Times"/>
                  <a:cs typeface="Times"/>
                </a:rPr>
                <a:t>Double rotor size.</a:t>
              </a:r>
            </a:p>
          </p:txBody>
        </p:sp>
        <p:sp>
          <p:nvSpPr>
            <p:cNvPr id="45064" name="Rectangle 8"/>
            <p:cNvSpPr>
              <a:spLocks noChangeArrowheads="1"/>
            </p:cNvSpPr>
            <p:nvPr/>
          </p:nvSpPr>
          <p:spPr bwMode="auto">
            <a:xfrm>
              <a:off x="3198" y="2265"/>
              <a:ext cx="1696" cy="23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latin typeface="Times"/>
                  <a:cs typeface="Times"/>
                </a:rPr>
                <a:t>Rotor still generates no lift.</a:t>
              </a:r>
            </a:p>
          </p:txBody>
        </p:sp>
        <p:sp>
          <p:nvSpPr>
            <p:cNvPr id="45065" name="AutoShape 9"/>
            <p:cNvSpPr>
              <a:spLocks noChangeArrowheads="1"/>
            </p:cNvSpPr>
            <p:nvPr/>
          </p:nvSpPr>
          <p:spPr bwMode="auto">
            <a:xfrm>
              <a:off x="2896" y="2328"/>
              <a:ext cx="208" cy="104"/>
            </a:xfrm>
            <a:prstGeom prst="rightArrow">
              <a:avLst>
                <a:gd name="adj1" fmla="val 50000"/>
                <a:gd name="adj2" fmla="val 50000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"/>
                <a:cs typeface="Times"/>
              </a:endParaRPr>
            </a:p>
          </p:txBody>
        </p:sp>
      </p:grp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2473325" y="4078288"/>
            <a:ext cx="5314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latin typeface="Times"/>
                <a:cs typeface="Times"/>
              </a:rPr>
              <a:t>In the limit of infinitely many doublings,</a:t>
            </a:r>
          </a:p>
          <a:p>
            <a:r>
              <a:rPr lang="en-US">
                <a:latin typeface="Times"/>
                <a:cs typeface="Times"/>
              </a:rPr>
              <a:t>an infinite, non-rotating rotor generates no lift.</a:t>
            </a:r>
          </a:p>
        </p:txBody>
      </p:sp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377825" y="3367088"/>
            <a:ext cx="1541463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latin typeface="Times"/>
                <a:cs typeface="Times"/>
              </a:rPr>
              <a:t>A finite, non-rotating rotor generates no lift.</a:t>
            </a:r>
          </a:p>
        </p:txBody>
      </p:sp>
      <p:pic>
        <p:nvPicPr>
          <p:cNvPr id="45068" name="Picture 12" descr="Helicopter_resting.gif                                         000AB575Macintosh HD                   BB75487B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413" y="1452563"/>
            <a:ext cx="4321175" cy="133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060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6" grpId="0" autoUpdateAnimBg="0"/>
      <p:bldP spid="45067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/>
        </p:nvSpPr>
        <p:spPr>
          <a:xfrm>
            <a:off x="534051" y="861335"/>
            <a:ext cx="7802359" cy="1094154"/>
          </a:xfrm>
          <a:custGeom>
            <a:avLst/>
            <a:gdLst>
              <a:gd name="connsiteX0" fmla="*/ 52103 w 7802359"/>
              <a:gd name="connsiteY0" fmla="*/ 6513 h 976923"/>
              <a:gd name="connsiteX1" fmla="*/ 52103 w 7802359"/>
              <a:gd name="connsiteY1" fmla="*/ 6513 h 976923"/>
              <a:gd name="connsiteX2" fmla="*/ 110718 w 7802359"/>
              <a:gd name="connsiteY2" fmla="*/ 0 h 976923"/>
              <a:gd name="connsiteX3" fmla="*/ 7802359 w 7802359"/>
              <a:gd name="connsiteY3" fmla="*/ 104205 h 976923"/>
              <a:gd name="connsiteX4" fmla="*/ 7763282 w 7802359"/>
              <a:gd name="connsiteY4" fmla="*/ 976923 h 976923"/>
              <a:gd name="connsiteX5" fmla="*/ 0 w 7802359"/>
              <a:gd name="connsiteY5" fmla="*/ 833641 h 976923"/>
              <a:gd name="connsiteX6" fmla="*/ 52103 w 7802359"/>
              <a:gd name="connsiteY6" fmla="*/ 6513 h 976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02359" h="976923">
                <a:moveTo>
                  <a:pt x="52103" y="6513"/>
                </a:moveTo>
                <a:lnTo>
                  <a:pt x="52103" y="6513"/>
                </a:lnTo>
                <a:lnTo>
                  <a:pt x="110718" y="0"/>
                </a:lnTo>
                <a:lnTo>
                  <a:pt x="7802359" y="104205"/>
                </a:lnTo>
                <a:lnTo>
                  <a:pt x="7763282" y="976923"/>
                </a:lnTo>
                <a:lnTo>
                  <a:pt x="0" y="833641"/>
                </a:lnTo>
                <a:lnTo>
                  <a:pt x="52103" y="6513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509" y="253707"/>
            <a:ext cx="4975370" cy="684139"/>
          </a:xfrm>
        </p:spPr>
        <p:txBody>
          <a:bodyPr>
            <a:noAutofit/>
          </a:bodyPr>
          <a:lstStyle/>
          <a:p>
            <a:r>
              <a:rPr lang="en-US" sz="2800" dirty="0"/>
              <a:t>Thought experiments can err.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39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43949" y="954460"/>
            <a:ext cx="2253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Times"/>
                <a:cs typeface="Times"/>
              </a:rPr>
              <a:t>thought experimenting is to be a reliable instrument,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26371" y="963896"/>
            <a:ext cx="31977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"/>
                <a:cs typeface="Times"/>
              </a:rPr>
              <a:t>we must be able to distinguish the </a:t>
            </a:r>
            <a:r>
              <a:rPr lang="en-US" sz="1600" dirty="0" err="1">
                <a:latin typeface="Times"/>
                <a:cs typeface="Times"/>
              </a:rPr>
              <a:t>epistemically</a:t>
            </a:r>
            <a:r>
              <a:rPr lang="en-US" sz="1600" dirty="0">
                <a:latin typeface="Times"/>
                <a:cs typeface="Times"/>
              </a:rPr>
              <a:t> successful from the unsuccessful thought experiment.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5169" y="1183621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"/>
                <a:cs typeface="Times"/>
              </a:rPr>
              <a:t>IF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43421" y="1183621"/>
            <a:ext cx="1005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"/>
                <a:cs typeface="Times"/>
              </a:rPr>
              <a:t>THEN</a:t>
            </a:r>
          </a:p>
        </p:txBody>
      </p:sp>
      <p:sp>
        <p:nvSpPr>
          <p:cNvPr id="15" name="Freeform 14"/>
          <p:cNvSpPr/>
          <p:nvPr/>
        </p:nvSpPr>
        <p:spPr>
          <a:xfrm>
            <a:off x="553589" y="2014104"/>
            <a:ext cx="7782821" cy="983691"/>
          </a:xfrm>
          <a:custGeom>
            <a:avLst/>
            <a:gdLst>
              <a:gd name="connsiteX0" fmla="*/ 91179 w 7782821"/>
              <a:gd name="connsiteY0" fmla="*/ 71641 h 1250462"/>
              <a:gd name="connsiteX1" fmla="*/ 91179 w 7782821"/>
              <a:gd name="connsiteY1" fmla="*/ 71641 h 1250462"/>
              <a:gd name="connsiteX2" fmla="*/ 7782821 w 7782821"/>
              <a:gd name="connsiteY2" fmla="*/ 0 h 1250462"/>
              <a:gd name="connsiteX3" fmla="*/ 7730718 w 7782821"/>
              <a:gd name="connsiteY3" fmla="*/ 1133231 h 1250462"/>
              <a:gd name="connsiteX4" fmla="*/ 0 w 7782821"/>
              <a:gd name="connsiteY4" fmla="*/ 1250462 h 1250462"/>
              <a:gd name="connsiteX5" fmla="*/ 91179 w 7782821"/>
              <a:gd name="connsiteY5" fmla="*/ 71641 h 1250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82821" h="1250462">
                <a:moveTo>
                  <a:pt x="91179" y="71641"/>
                </a:moveTo>
                <a:lnTo>
                  <a:pt x="91179" y="71641"/>
                </a:lnTo>
                <a:lnTo>
                  <a:pt x="7782821" y="0"/>
                </a:lnTo>
                <a:lnTo>
                  <a:pt x="7730718" y="1133231"/>
                </a:lnTo>
                <a:lnTo>
                  <a:pt x="0" y="1250462"/>
                </a:lnTo>
                <a:lnTo>
                  <a:pt x="91179" y="71641"/>
                </a:lnTo>
                <a:close/>
              </a:path>
            </a:pathLst>
          </a:custGeom>
          <a:solidFill>
            <a:srgbClr val="FFC8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753253" y="2141896"/>
            <a:ext cx="1536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latin typeface="Times"/>
                <a:cs typeface="Times"/>
              </a:rPr>
              <a:t>The challenge: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99543" y="2141896"/>
            <a:ext cx="30536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"/>
                <a:cs typeface="Times"/>
              </a:rPr>
              <a:t>Thought experiment anti thought experiment pairs.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60FBE3A-23F0-CDBB-E595-BD3F978A0BF6}"/>
              </a:ext>
            </a:extLst>
          </p:cNvPr>
          <p:cNvGrpSpPr/>
          <p:nvPr/>
        </p:nvGrpSpPr>
        <p:grpSpPr>
          <a:xfrm>
            <a:off x="403110" y="3561204"/>
            <a:ext cx="3299960" cy="2567665"/>
            <a:chOff x="403110" y="3561204"/>
            <a:chExt cx="3299960" cy="2567665"/>
          </a:xfrm>
        </p:grpSpPr>
        <p:sp>
          <p:nvSpPr>
            <p:cNvPr id="16" name="Freeform 15"/>
            <p:cNvSpPr/>
            <p:nvPr/>
          </p:nvSpPr>
          <p:spPr>
            <a:xfrm>
              <a:off x="464110" y="3561204"/>
              <a:ext cx="3238960" cy="2567665"/>
            </a:xfrm>
            <a:custGeom>
              <a:avLst/>
              <a:gdLst>
                <a:gd name="connsiteX0" fmla="*/ 65128 w 4304975"/>
                <a:gd name="connsiteY0" fmla="*/ 0 h 1484923"/>
                <a:gd name="connsiteX1" fmla="*/ 65128 w 4304975"/>
                <a:gd name="connsiteY1" fmla="*/ 0 h 1484923"/>
                <a:gd name="connsiteX2" fmla="*/ 4304975 w 4304975"/>
                <a:gd name="connsiteY2" fmla="*/ 104205 h 1484923"/>
                <a:gd name="connsiteX3" fmla="*/ 4291949 w 4304975"/>
                <a:gd name="connsiteY3" fmla="*/ 1484923 h 1484923"/>
                <a:gd name="connsiteX4" fmla="*/ 0 w 4304975"/>
                <a:gd name="connsiteY4" fmla="*/ 1341641 h 1484923"/>
                <a:gd name="connsiteX5" fmla="*/ 65128 w 4304975"/>
                <a:gd name="connsiteY5" fmla="*/ 0 h 1484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04975" h="1484923">
                  <a:moveTo>
                    <a:pt x="65128" y="0"/>
                  </a:moveTo>
                  <a:lnTo>
                    <a:pt x="65128" y="0"/>
                  </a:lnTo>
                  <a:lnTo>
                    <a:pt x="4304975" y="104205"/>
                  </a:lnTo>
                  <a:lnTo>
                    <a:pt x="4291949" y="1484923"/>
                  </a:lnTo>
                  <a:lnTo>
                    <a:pt x="0" y="1341641"/>
                  </a:lnTo>
                  <a:lnTo>
                    <a:pt x="65128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973A61C-B6FC-7ED5-4554-B8B5C7415CC4}"/>
                </a:ext>
              </a:extLst>
            </p:cNvPr>
            <p:cNvSpPr txBox="1"/>
            <p:nvPr/>
          </p:nvSpPr>
          <p:spPr>
            <a:xfrm>
              <a:off x="403110" y="3783960"/>
              <a:ext cx="3094274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dirty="0">
                  <a:latin typeface="Times"/>
                  <a:cs typeface="Times"/>
                </a:rPr>
                <a:t>The </a:t>
              </a:r>
              <a:r>
                <a:rPr lang="en-US" sz="2800" dirty="0">
                  <a:latin typeface="Times"/>
                  <a:cs typeface="Times"/>
                </a:rPr>
                <a:t>argument view</a:t>
              </a:r>
            </a:p>
            <a:p>
              <a:pPr algn="r"/>
              <a:r>
                <a:rPr lang="en-US" sz="2400" dirty="0">
                  <a:latin typeface="Times"/>
                  <a:cs typeface="Times"/>
                </a:rPr>
                <a:t>can distinguish good from bad:</a:t>
              </a:r>
            </a:p>
            <a:p>
              <a:pPr algn="r"/>
              <a:endParaRPr lang="en-US" sz="2400" dirty="0">
                <a:latin typeface="Times"/>
                <a:cs typeface="Times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8E37050-8D2D-6BD9-FD56-FD1A4490953E}"/>
              </a:ext>
            </a:extLst>
          </p:cNvPr>
          <p:cNvGrpSpPr/>
          <p:nvPr/>
        </p:nvGrpSpPr>
        <p:grpSpPr>
          <a:xfrm>
            <a:off x="3843420" y="3719448"/>
            <a:ext cx="4956302" cy="1045664"/>
            <a:chOff x="3843420" y="3719448"/>
            <a:chExt cx="4956302" cy="1045664"/>
          </a:xfrm>
        </p:grpSpPr>
        <p:sp>
          <p:nvSpPr>
            <p:cNvPr id="7" name="TextBox 6"/>
            <p:cNvSpPr txBox="1"/>
            <p:nvPr/>
          </p:nvSpPr>
          <p:spPr>
            <a:xfrm>
              <a:off x="5026371" y="3719448"/>
              <a:ext cx="3773351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"/>
                  <a:cs typeface="Times"/>
                </a:rPr>
                <a:t>A good</a:t>
              </a:r>
              <a:r>
                <a:rPr lang="en-US" sz="2400" dirty="0">
                  <a:latin typeface="Times"/>
                  <a:cs typeface="Times"/>
                </a:rPr>
                <a:t> thought experiment is a good argument.</a:t>
              </a:r>
            </a:p>
          </p:txBody>
        </p:sp>
        <p:pic>
          <p:nvPicPr>
            <p:cNvPr id="22" name="Content Placeholder 20">
              <a:extLst>
                <a:ext uri="{FF2B5EF4-FFF2-40B4-BE49-F238E27FC236}">
                  <a16:creationId xmlns:a16="http://schemas.microsoft.com/office/drawing/2014/main" id="{B0F3129A-B19F-7064-6414-C6059DCE87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43420" y="3781422"/>
              <a:ext cx="979769" cy="983690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173F608-7E2F-704C-E086-7867D04D0EBB}"/>
              </a:ext>
            </a:extLst>
          </p:cNvPr>
          <p:cNvGrpSpPr/>
          <p:nvPr/>
        </p:nvGrpSpPr>
        <p:grpSpPr>
          <a:xfrm>
            <a:off x="3843420" y="5037899"/>
            <a:ext cx="4956302" cy="1075584"/>
            <a:chOff x="3843420" y="5037899"/>
            <a:chExt cx="4956302" cy="107558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86CD531-EAB4-A21B-0BBB-801AD56ED637}"/>
                </a:ext>
              </a:extLst>
            </p:cNvPr>
            <p:cNvSpPr txBox="1"/>
            <p:nvPr/>
          </p:nvSpPr>
          <p:spPr>
            <a:xfrm>
              <a:off x="5026371" y="5037899"/>
              <a:ext cx="3773351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"/>
                  <a:cs typeface="Times"/>
                </a:rPr>
                <a:t>A bad</a:t>
              </a:r>
              <a:r>
                <a:rPr lang="en-US" sz="2400" dirty="0">
                  <a:latin typeface="Times"/>
                  <a:cs typeface="Times"/>
                </a:rPr>
                <a:t> thought experiment is a bad argument.</a:t>
              </a: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4A7CA60D-CB80-2573-B5E5-ECBA0EFA43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43420" y="5140226"/>
              <a:ext cx="979768" cy="973257"/>
            </a:xfrm>
            <a:prstGeom prst="rect">
              <a:avLst/>
            </a:prstGeom>
          </p:spPr>
        </p:pic>
      </p:grp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813EADA4-D598-89B1-309B-5DBE861E8B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291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1912014" y="111654"/>
            <a:ext cx="5505764" cy="5352602"/>
          </a:xfrm>
          <a:custGeom>
            <a:avLst/>
            <a:gdLst>
              <a:gd name="connsiteX0" fmla="*/ 2721480 w 6050060"/>
              <a:gd name="connsiteY0" fmla="*/ 0 h 3761345"/>
              <a:gd name="connsiteX1" fmla="*/ 6050060 w 6050060"/>
              <a:gd name="connsiteY1" fmla="*/ 2016751 h 3761345"/>
              <a:gd name="connsiteX2" fmla="*/ 3810073 w 6050060"/>
              <a:gd name="connsiteY2" fmla="*/ 3761345 h 3761345"/>
              <a:gd name="connsiteX3" fmla="*/ 0 w 6050060"/>
              <a:gd name="connsiteY3" fmla="*/ 2826243 h 3761345"/>
              <a:gd name="connsiteX4" fmla="*/ 2721480 w 6050060"/>
              <a:gd name="connsiteY4" fmla="*/ 0 h 3761345"/>
              <a:gd name="connsiteX0" fmla="*/ 2721480 w 4875891"/>
              <a:gd name="connsiteY0" fmla="*/ 0 h 3761345"/>
              <a:gd name="connsiteX1" fmla="*/ 4875891 w 4875891"/>
              <a:gd name="connsiteY1" fmla="*/ 2045863 h 3761345"/>
              <a:gd name="connsiteX2" fmla="*/ 3810073 w 4875891"/>
              <a:gd name="connsiteY2" fmla="*/ 3761345 h 3761345"/>
              <a:gd name="connsiteX3" fmla="*/ 0 w 4875891"/>
              <a:gd name="connsiteY3" fmla="*/ 2826243 h 3761345"/>
              <a:gd name="connsiteX4" fmla="*/ 2721480 w 4875891"/>
              <a:gd name="connsiteY4" fmla="*/ 0 h 3761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75891" h="3761345">
                <a:moveTo>
                  <a:pt x="2721480" y="0"/>
                </a:moveTo>
                <a:lnTo>
                  <a:pt x="4875891" y="2045863"/>
                </a:lnTo>
                <a:lnTo>
                  <a:pt x="3810073" y="3761345"/>
                </a:lnTo>
                <a:lnTo>
                  <a:pt x="0" y="2826243"/>
                </a:lnTo>
                <a:lnTo>
                  <a:pt x="2721480" y="0"/>
                </a:lnTo>
                <a:close/>
              </a:path>
            </a:pathLst>
          </a:custGeom>
          <a:solidFill>
            <a:srgbClr val="C9DC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6226" y="598885"/>
            <a:ext cx="5240066" cy="4741625"/>
          </a:xfrm>
        </p:spPr>
        <p:txBody>
          <a:bodyPr>
            <a:normAutofit/>
          </a:bodyPr>
          <a:lstStyle/>
          <a:p>
            <a:pPr algn="r"/>
            <a:r>
              <a:rPr lang="en-US" sz="6700"/>
              <a:t>Two </a:t>
            </a:r>
            <a:r>
              <a:rPr lang="en-US" sz="6700" dirty="0"/>
              <a:t>Thought Experiments</a:t>
            </a:r>
            <a:br>
              <a:rPr lang="en-US" sz="6700" dirty="0"/>
            </a:br>
            <a:br>
              <a:rPr lang="en-US" sz="3100" dirty="0"/>
            </a:br>
            <a:r>
              <a:rPr lang="en-US" sz="3100" dirty="0"/>
              <a:t>1. Maxwell’s Demon</a:t>
            </a:r>
            <a:br>
              <a:rPr lang="en-US" sz="3100" dirty="0"/>
            </a:br>
            <a:r>
              <a:rPr lang="en-US" sz="3100" dirty="0"/>
              <a:t>2. The Rotating Disk</a:t>
            </a:r>
            <a:br>
              <a:rPr lang="en-US" sz="3100" dirty="0"/>
            </a:b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1199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3DF55-8873-2949-B36C-7D25DD9F11D1}" type="slidenum">
              <a:rPr lang="en-US"/>
              <a:pPr/>
              <a:t>40</a:t>
            </a:fld>
            <a:endParaRPr lang="en-US"/>
          </a:p>
        </p:txBody>
      </p:sp>
      <p:sp>
        <p:nvSpPr>
          <p:cNvPr id="18442" name="Freeform 10"/>
          <p:cNvSpPr>
            <a:spLocks/>
          </p:cNvSpPr>
          <p:nvPr/>
        </p:nvSpPr>
        <p:spPr bwMode="auto">
          <a:xfrm>
            <a:off x="533400" y="1143000"/>
            <a:ext cx="7848600" cy="1295400"/>
          </a:xfrm>
          <a:custGeom>
            <a:avLst/>
            <a:gdLst>
              <a:gd name="T0" fmla="*/ 0 w 4944"/>
              <a:gd name="T1" fmla="*/ 96 h 720"/>
              <a:gd name="T2" fmla="*/ 4944 w 4944"/>
              <a:gd name="T3" fmla="*/ 0 h 720"/>
              <a:gd name="T4" fmla="*/ 4656 w 4944"/>
              <a:gd name="T5" fmla="*/ 720 h 720"/>
              <a:gd name="T6" fmla="*/ 48 w 4944"/>
              <a:gd name="T7" fmla="*/ 480 h 720"/>
              <a:gd name="T8" fmla="*/ 0 w 4944"/>
              <a:gd name="T9" fmla="*/ 96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44" h="720">
                <a:moveTo>
                  <a:pt x="0" y="96"/>
                </a:moveTo>
                <a:lnTo>
                  <a:pt x="4944" y="0"/>
                </a:lnTo>
                <a:lnTo>
                  <a:pt x="4656" y="720"/>
                </a:lnTo>
                <a:lnTo>
                  <a:pt x="48" y="480"/>
                </a:lnTo>
                <a:lnTo>
                  <a:pt x="0" y="96"/>
                </a:lnTo>
                <a:close/>
              </a:path>
            </a:pathLst>
          </a:custGeom>
          <a:solidFill>
            <a:srgbClr val="C9DCFF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imes"/>
              <a:cs typeface="Times"/>
            </a:endParaRP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97041"/>
            <a:ext cx="7848600" cy="990600"/>
          </a:xfrm>
        </p:spPr>
        <p:txBody>
          <a:bodyPr>
            <a:noAutofit/>
          </a:bodyPr>
          <a:lstStyle/>
          <a:p>
            <a:r>
              <a:rPr lang="en-US" sz="3600" dirty="0"/>
              <a:t>How do other epistemologies explain the reliability of thought experimentation?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619125" y="1292225"/>
            <a:ext cx="806767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286000" indent="-2286000"/>
            <a:r>
              <a:rPr lang="en-US" dirty="0">
                <a:latin typeface="Times"/>
                <a:cs typeface="Times"/>
              </a:rPr>
              <a:t>Platonism	By analogy to vision.</a:t>
            </a:r>
            <a:br>
              <a:rPr lang="en-US" dirty="0">
                <a:latin typeface="Times"/>
                <a:cs typeface="Times"/>
              </a:rPr>
            </a:br>
            <a:r>
              <a:rPr lang="en-US" dirty="0">
                <a:latin typeface="Times"/>
                <a:cs typeface="Times"/>
              </a:rPr>
              <a:t>The </a:t>
            </a:r>
            <a:r>
              <a:rPr lang="en-US" dirty="0" err="1">
                <a:latin typeface="Times"/>
                <a:cs typeface="Times"/>
              </a:rPr>
              <a:t>disanalogy</a:t>
            </a:r>
            <a:r>
              <a:rPr lang="en-US" dirty="0">
                <a:latin typeface="Times"/>
                <a:cs typeface="Times"/>
              </a:rPr>
              <a:t> with Platonic vision is that we have no independent way to check if we misperceive Platonically.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644525" y="2408238"/>
            <a:ext cx="80057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2286000" indent="-2286000"/>
            <a:r>
              <a:rPr lang="en-US" dirty="0">
                <a:latin typeface="Times"/>
                <a:cs typeface="Times"/>
              </a:rPr>
              <a:t>Experimentalism	By analogy to ordinary experiment?</a:t>
            </a:r>
            <a:br>
              <a:rPr lang="en-US" dirty="0">
                <a:latin typeface="Times"/>
                <a:cs typeface="Times"/>
              </a:rPr>
            </a:br>
            <a:r>
              <a:rPr lang="en-US" dirty="0">
                <a:latin typeface="Times"/>
                <a:cs typeface="Times"/>
              </a:rPr>
              <a:t>Does replicating a bad thought experiment reveal its failure?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09600" y="3124200"/>
            <a:ext cx="7944339" cy="838200"/>
            <a:chOff x="609600" y="3124200"/>
            <a:chExt cx="7944339" cy="838200"/>
          </a:xfrm>
        </p:grpSpPr>
        <p:sp>
          <p:nvSpPr>
            <p:cNvPr id="18443" name="Freeform 11"/>
            <p:cNvSpPr>
              <a:spLocks/>
            </p:cNvSpPr>
            <p:nvPr/>
          </p:nvSpPr>
          <p:spPr bwMode="auto">
            <a:xfrm>
              <a:off x="609600" y="3124200"/>
              <a:ext cx="7848600" cy="838200"/>
            </a:xfrm>
            <a:custGeom>
              <a:avLst/>
              <a:gdLst>
                <a:gd name="T0" fmla="*/ 48 w 4944"/>
                <a:gd name="T1" fmla="*/ 0 h 528"/>
                <a:gd name="T2" fmla="*/ 4944 w 4944"/>
                <a:gd name="T3" fmla="*/ 96 h 528"/>
                <a:gd name="T4" fmla="*/ 4800 w 4944"/>
                <a:gd name="T5" fmla="*/ 480 h 528"/>
                <a:gd name="T6" fmla="*/ 0 w 4944"/>
                <a:gd name="T7" fmla="*/ 528 h 528"/>
                <a:gd name="T8" fmla="*/ 48 w 4944"/>
                <a:gd name="T9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44" h="528">
                  <a:moveTo>
                    <a:pt x="48" y="0"/>
                  </a:moveTo>
                  <a:lnTo>
                    <a:pt x="4944" y="96"/>
                  </a:lnTo>
                  <a:lnTo>
                    <a:pt x="4800" y="480"/>
                  </a:lnTo>
                  <a:lnTo>
                    <a:pt x="0" y="52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>
                <a:latin typeface="Times"/>
                <a:cs typeface="Times"/>
              </a:endParaRPr>
            </a:p>
          </p:txBody>
        </p:sp>
        <p:sp>
          <p:nvSpPr>
            <p:cNvPr id="18438" name="Rectangle 6"/>
            <p:cNvSpPr>
              <a:spLocks noChangeArrowheads="1"/>
            </p:cNvSpPr>
            <p:nvPr/>
          </p:nvSpPr>
          <p:spPr bwMode="auto">
            <a:xfrm>
              <a:off x="657225" y="3263900"/>
              <a:ext cx="789671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2286000" indent="-2286000"/>
              <a:r>
                <a:rPr lang="en-US" dirty="0">
                  <a:latin typeface="Times"/>
                  <a:cs typeface="Times"/>
                </a:rPr>
                <a:t>Constructivism	Reconfiguration arrived at by “constructive participation.</a:t>
              </a:r>
              <a:r>
                <a:rPr lang="ja-JP" altLang="en-US" dirty="0">
                  <a:latin typeface="Times"/>
                  <a:cs typeface="Times"/>
                </a:rPr>
                <a:t>”</a:t>
              </a:r>
              <a:br>
                <a:rPr lang="en-US" dirty="0">
                  <a:latin typeface="Times"/>
                  <a:cs typeface="Times"/>
                </a:rPr>
              </a:br>
              <a:r>
                <a:rPr lang="en-US" dirty="0">
                  <a:latin typeface="Times"/>
                  <a:cs typeface="Times"/>
                </a:rPr>
                <a:t>How do we know when we participate erroneously?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33400" y="5257800"/>
            <a:ext cx="8321675" cy="914400"/>
            <a:chOff x="533400" y="5257800"/>
            <a:chExt cx="8321675" cy="914400"/>
          </a:xfrm>
        </p:grpSpPr>
        <p:sp>
          <p:nvSpPr>
            <p:cNvPr id="18444" name="Freeform 12"/>
            <p:cNvSpPr>
              <a:spLocks/>
            </p:cNvSpPr>
            <p:nvPr/>
          </p:nvSpPr>
          <p:spPr bwMode="auto">
            <a:xfrm>
              <a:off x="533400" y="5257800"/>
              <a:ext cx="7696200" cy="914400"/>
            </a:xfrm>
            <a:custGeom>
              <a:avLst/>
              <a:gdLst>
                <a:gd name="T0" fmla="*/ 96 w 4848"/>
                <a:gd name="T1" fmla="*/ 48 h 576"/>
                <a:gd name="T2" fmla="*/ 4704 w 4848"/>
                <a:gd name="T3" fmla="*/ 0 h 576"/>
                <a:gd name="T4" fmla="*/ 4848 w 4848"/>
                <a:gd name="T5" fmla="*/ 576 h 576"/>
                <a:gd name="T6" fmla="*/ 0 w 4848"/>
                <a:gd name="T7" fmla="*/ 432 h 576"/>
                <a:gd name="T8" fmla="*/ 96 w 4848"/>
                <a:gd name="T9" fmla="*/ 48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48" h="576">
                  <a:moveTo>
                    <a:pt x="96" y="48"/>
                  </a:moveTo>
                  <a:lnTo>
                    <a:pt x="4704" y="0"/>
                  </a:lnTo>
                  <a:lnTo>
                    <a:pt x="4848" y="576"/>
                  </a:lnTo>
                  <a:lnTo>
                    <a:pt x="0" y="432"/>
                  </a:lnTo>
                  <a:lnTo>
                    <a:pt x="96" y="48"/>
                  </a:lnTo>
                  <a:close/>
                </a:path>
              </a:pathLst>
            </a:custGeom>
            <a:solidFill>
              <a:srgbClr val="FFC8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>
                <a:latin typeface="Times"/>
                <a:cs typeface="Times"/>
              </a:endParaRPr>
            </a:p>
          </p:txBody>
        </p:sp>
        <p:sp>
          <p:nvSpPr>
            <p:cNvPr id="18440" name="Rectangle 8"/>
            <p:cNvSpPr>
              <a:spLocks noChangeArrowheads="1"/>
            </p:cNvSpPr>
            <p:nvPr/>
          </p:nvSpPr>
          <p:spPr bwMode="auto">
            <a:xfrm>
              <a:off x="609600" y="5378450"/>
              <a:ext cx="8245475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2286000" indent="-2286000"/>
              <a:r>
                <a:rPr lang="en-US">
                  <a:latin typeface="Times"/>
                  <a:cs typeface="Times"/>
                </a:rPr>
                <a:t>Mental Models	Mental models do supply a generalized logic that can designate flawed manipulations as erroneous.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09600" y="4254500"/>
            <a:ext cx="7239000" cy="927100"/>
            <a:chOff x="609600" y="4254500"/>
            <a:chExt cx="7239000" cy="927100"/>
          </a:xfrm>
        </p:grpSpPr>
        <p:sp>
          <p:nvSpPr>
            <p:cNvPr id="18439" name="Rectangle 7"/>
            <p:cNvSpPr>
              <a:spLocks noChangeArrowheads="1"/>
            </p:cNvSpPr>
            <p:nvPr/>
          </p:nvSpPr>
          <p:spPr bwMode="auto">
            <a:xfrm>
              <a:off x="609600" y="4254500"/>
              <a:ext cx="2057400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Visualization and simulation</a:t>
              </a:r>
            </a:p>
          </p:txBody>
        </p:sp>
        <p:sp>
          <p:nvSpPr>
            <p:cNvPr id="18441" name="Rectangle 9"/>
            <p:cNvSpPr>
              <a:spLocks noChangeArrowheads="1"/>
            </p:cNvSpPr>
            <p:nvPr/>
          </p:nvSpPr>
          <p:spPr bwMode="auto">
            <a:xfrm>
              <a:off x="2895600" y="4265613"/>
              <a:ext cx="4953000" cy="9159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>
                  <a:latin typeface="Times"/>
                  <a:cs typeface="Times"/>
                </a:rPr>
                <a:t>How do we distinguish reliable visualizations from fantasies of the imagination?</a:t>
              </a:r>
            </a:p>
            <a:p>
              <a:endParaRPr lang="en-US">
                <a:latin typeface="Times"/>
                <a:cs typeface="Time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177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9EC8ED71-AAD4-C679-9018-644CBA316ABF}"/>
              </a:ext>
            </a:extLst>
          </p:cNvPr>
          <p:cNvSpPr/>
          <p:nvPr/>
        </p:nvSpPr>
        <p:spPr>
          <a:xfrm>
            <a:off x="404037" y="1158949"/>
            <a:ext cx="7783033" cy="4253023"/>
          </a:xfrm>
          <a:custGeom>
            <a:avLst/>
            <a:gdLst>
              <a:gd name="connsiteX0" fmla="*/ 2456121 w 7783033"/>
              <a:gd name="connsiteY0" fmla="*/ 0 h 4253023"/>
              <a:gd name="connsiteX1" fmla="*/ 7783033 w 7783033"/>
              <a:gd name="connsiteY1" fmla="*/ 1275907 h 4253023"/>
              <a:gd name="connsiteX2" fmla="*/ 4167963 w 7783033"/>
              <a:gd name="connsiteY2" fmla="*/ 4253023 h 4253023"/>
              <a:gd name="connsiteX3" fmla="*/ 0 w 7783033"/>
              <a:gd name="connsiteY3" fmla="*/ 2190307 h 4253023"/>
              <a:gd name="connsiteX4" fmla="*/ 2456121 w 7783033"/>
              <a:gd name="connsiteY4" fmla="*/ 0 h 4253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83033" h="4253023">
                <a:moveTo>
                  <a:pt x="2456121" y="0"/>
                </a:moveTo>
                <a:lnTo>
                  <a:pt x="7783033" y="1275907"/>
                </a:lnTo>
                <a:lnTo>
                  <a:pt x="4167963" y="4253023"/>
                </a:lnTo>
                <a:lnTo>
                  <a:pt x="0" y="2190307"/>
                </a:lnTo>
                <a:lnTo>
                  <a:pt x="2456121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68BD9A-5C4E-8857-0003-15398739C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242" y="1828800"/>
            <a:ext cx="3179135" cy="1927609"/>
          </a:xfrm>
        </p:spPr>
        <p:txBody>
          <a:bodyPr>
            <a:noAutofit/>
          </a:bodyPr>
          <a:lstStyle/>
          <a:p>
            <a:pPr algn="r"/>
            <a:r>
              <a:rPr lang="en-US" sz="4800" dirty="0"/>
              <a:t>Thought experiments</a:t>
            </a:r>
            <a:br>
              <a:rPr lang="en-US" sz="4800" dirty="0"/>
            </a:br>
            <a:r>
              <a:rPr lang="en-US" sz="4800" dirty="0"/>
              <a:t>in science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B66439-1D87-5749-A16D-B4A3390D2B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BC57B1-66DB-C0F0-C879-159380B95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41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2358F02-6615-90F0-57F3-CE32647C53AF}"/>
              </a:ext>
            </a:extLst>
          </p:cNvPr>
          <p:cNvSpPr txBox="1">
            <a:spLocks/>
          </p:cNvSpPr>
          <p:nvPr/>
        </p:nvSpPr>
        <p:spPr>
          <a:xfrm>
            <a:off x="4837814" y="1828800"/>
            <a:ext cx="3753293" cy="19276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"/>
                <a:ea typeface="+mj-ea"/>
                <a:cs typeface="+mj-cs"/>
              </a:defRPr>
            </a:lvl1pPr>
          </a:lstStyle>
          <a:p>
            <a:r>
              <a:rPr lang="en-US" sz="4800" dirty="0"/>
              <a:t>Thought experiments</a:t>
            </a:r>
            <a:br>
              <a:rPr lang="en-US" sz="4800" dirty="0"/>
            </a:br>
            <a:r>
              <a:rPr lang="en-US" sz="4800" dirty="0"/>
              <a:t>in philosophy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63E2C8-86D2-63B2-DA35-4F3F1062B20F}"/>
              </a:ext>
            </a:extLst>
          </p:cNvPr>
          <p:cNvSpPr txBox="1"/>
          <p:nvPr/>
        </p:nvSpPr>
        <p:spPr>
          <a:xfrm>
            <a:off x="3830583" y="2377105"/>
            <a:ext cx="6960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i="1" dirty="0">
                <a:latin typeface="Times"/>
                <a:cs typeface="Times"/>
              </a:rPr>
              <a:t>vs</a:t>
            </a:r>
          </a:p>
        </p:txBody>
      </p:sp>
    </p:spTree>
    <p:extLst>
      <p:ext uri="{BB962C8B-B14F-4D97-AF65-F5344CB8AC3E}">
        <p14:creationId xmlns:p14="http://schemas.microsoft.com/office/powerpoint/2010/main" val="10009016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>
            <a:extLst>
              <a:ext uri="{FF2B5EF4-FFF2-40B4-BE49-F238E27FC236}">
                <a16:creationId xmlns:a16="http://schemas.microsoft.com/office/drawing/2014/main" id="{F614D544-5712-7697-A0A2-540E34C9966A}"/>
              </a:ext>
            </a:extLst>
          </p:cNvPr>
          <p:cNvSpPr/>
          <p:nvPr/>
        </p:nvSpPr>
        <p:spPr>
          <a:xfrm>
            <a:off x="308472" y="176270"/>
            <a:ext cx="8538073" cy="1696597"/>
          </a:xfrm>
          <a:custGeom>
            <a:avLst/>
            <a:gdLst>
              <a:gd name="connsiteX0" fmla="*/ 187287 w 8538073"/>
              <a:gd name="connsiteY0" fmla="*/ 0 h 1696597"/>
              <a:gd name="connsiteX1" fmla="*/ 8538073 w 8538073"/>
              <a:gd name="connsiteY1" fmla="*/ 66101 h 1696597"/>
              <a:gd name="connsiteX2" fmla="*/ 8471971 w 8538073"/>
              <a:gd name="connsiteY2" fmla="*/ 1696597 h 1696597"/>
              <a:gd name="connsiteX3" fmla="*/ 0 w 8538073"/>
              <a:gd name="connsiteY3" fmla="*/ 1674564 h 1696597"/>
              <a:gd name="connsiteX4" fmla="*/ 187287 w 8538073"/>
              <a:gd name="connsiteY4" fmla="*/ 0 h 1696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38073" h="1696597">
                <a:moveTo>
                  <a:pt x="187287" y="0"/>
                </a:moveTo>
                <a:lnTo>
                  <a:pt x="8538073" y="66101"/>
                </a:lnTo>
                <a:lnTo>
                  <a:pt x="8471971" y="1696597"/>
                </a:lnTo>
                <a:lnTo>
                  <a:pt x="0" y="1674564"/>
                </a:lnTo>
                <a:lnTo>
                  <a:pt x="187287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68BD9A-5C4E-8857-0003-15398739C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0122" y="118264"/>
            <a:ext cx="3179135" cy="1927609"/>
          </a:xfrm>
        </p:spPr>
        <p:txBody>
          <a:bodyPr>
            <a:noAutofit/>
          </a:bodyPr>
          <a:lstStyle/>
          <a:p>
            <a:pPr algn="r"/>
            <a:r>
              <a:rPr lang="en-US" sz="3600" dirty="0"/>
              <a:t>Thought experiments</a:t>
            </a:r>
            <a:br>
              <a:rPr lang="en-US" sz="3600" dirty="0"/>
            </a:br>
            <a:r>
              <a:rPr lang="en-US" sz="3600" dirty="0"/>
              <a:t>in science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BC57B1-66DB-C0F0-C879-159380B95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42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2358F02-6615-90F0-57F3-CE32647C53AF}"/>
              </a:ext>
            </a:extLst>
          </p:cNvPr>
          <p:cNvSpPr txBox="1">
            <a:spLocks/>
          </p:cNvSpPr>
          <p:nvPr/>
        </p:nvSpPr>
        <p:spPr>
          <a:xfrm>
            <a:off x="5752215" y="136525"/>
            <a:ext cx="3179136" cy="19276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"/>
                <a:ea typeface="+mj-ea"/>
                <a:cs typeface="+mj-cs"/>
              </a:defRPr>
            </a:lvl1pPr>
          </a:lstStyle>
          <a:p>
            <a:r>
              <a:rPr lang="en-US" sz="3600" dirty="0"/>
              <a:t>Thought experiments</a:t>
            </a:r>
            <a:br>
              <a:rPr lang="en-US" sz="3600" dirty="0"/>
            </a:br>
            <a:r>
              <a:rPr lang="en-US" sz="3600" dirty="0"/>
              <a:t>in philosophy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CB3B70-747C-0BE7-9C5D-D3F307DEA878}"/>
              </a:ext>
            </a:extLst>
          </p:cNvPr>
          <p:cNvSpPr txBox="1"/>
          <p:nvPr/>
        </p:nvSpPr>
        <p:spPr>
          <a:xfrm>
            <a:off x="4926206" y="5090056"/>
            <a:ext cx="37605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"/>
                <a:cs typeface="Times"/>
              </a:rPr>
              <a:t>Tendentious assumptions are hidden in the picturesque narrative.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F30880-A5CD-D8E9-BF51-8373FDA8541E}"/>
              </a:ext>
            </a:extLst>
          </p:cNvPr>
          <p:cNvSpPr txBox="1"/>
          <p:nvPr/>
        </p:nvSpPr>
        <p:spPr>
          <a:xfrm>
            <a:off x="285373" y="5145404"/>
            <a:ext cx="39324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"/>
                <a:cs typeface="Times"/>
              </a:rPr>
              <a:t>Benign assumptions yield a simple, picturesque case.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A3E1DCC-FCC7-B219-79C7-E79E8C6E6C9F}"/>
              </a:ext>
            </a:extLst>
          </p:cNvPr>
          <p:cNvGrpSpPr/>
          <p:nvPr/>
        </p:nvGrpSpPr>
        <p:grpSpPr>
          <a:xfrm>
            <a:off x="5180385" y="2153139"/>
            <a:ext cx="3835959" cy="2595349"/>
            <a:chOff x="5180385" y="2153139"/>
            <a:chExt cx="3835959" cy="259534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AD83642-2433-6072-319B-3074834399A3}"/>
                </a:ext>
              </a:extLst>
            </p:cNvPr>
            <p:cNvSpPr txBox="1"/>
            <p:nvPr/>
          </p:nvSpPr>
          <p:spPr>
            <a:xfrm>
              <a:off x="5180385" y="2326628"/>
              <a:ext cx="181222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>
                  <a:latin typeface="Times"/>
                  <a:cs typeface="Times"/>
                </a:rPr>
                <a:t>Danger!</a:t>
              </a:r>
              <a:br>
                <a:rPr lang="en-US" sz="2400" dirty="0">
                  <a:latin typeface="Times"/>
                  <a:cs typeface="Times"/>
                </a:rPr>
              </a:br>
              <a:r>
                <a:rPr lang="en-US" sz="2400" dirty="0">
                  <a:latin typeface="Times"/>
                  <a:cs typeface="Times"/>
                </a:rPr>
                <a:t>You are about to be bamboozled.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A9EB810-39A6-DCD2-B829-5520402E92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08808" y="2153139"/>
              <a:ext cx="1807536" cy="2595349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FAE0A5E-FB36-E0C9-A079-073B1D6FD4E5}"/>
              </a:ext>
            </a:extLst>
          </p:cNvPr>
          <p:cNvGrpSpPr/>
          <p:nvPr/>
        </p:nvGrpSpPr>
        <p:grpSpPr>
          <a:xfrm>
            <a:off x="127656" y="2185416"/>
            <a:ext cx="4146935" cy="2487168"/>
            <a:chOff x="127656" y="2185416"/>
            <a:chExt cx="4146935" cy="248716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F81E169-2943-8590-8D16-DE5AE1E56E2D}"/>
                </a:ext>
              </a:extLst>
            </p:cNvPr>
            <p:cNvSpPr txBox="1"/>
            <p:nvPr/>
          </p:nvSpPr>
          <p:spPr>
            <a:xfrm>
              <a:off x="2164048" y="2326628"/>
              <a:ext cx="211054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"/>
                  <a:cs typeface="Times"/>
                </a:rPr>
                <a:t>Relief!</a:t>
              </a:r>
              <a:br>
                <a:rPr lang="en-US" sz="2400" dirty="0">
                  <a:latin typeface="Times"/>
                  <a:cs typeface="Times"/>
                </a:rPr>
              </a:br>
              <a:r>
                <a:rPr lang="en-US" sz="2400" dirty="0">
                  <a:latin typeface="Times"/>
                  <a:cs typeface="Times"/>
                </a:rPr>
                <a:t>Something puzzling will be clarified.</a:t>
              </a:r>
            </a:p>
          </p:txBody>
        </p:sp>
        <p:pic>
          <p:nvPicPr>
            <p:cNvPr id="15" name="Content Placeholder 6">
              <a:extLst>
                <a:ext uri="{FF2B5EF4-FFF2-40B4-BE49-F238E27FC236}">
                  <a16:creationId xmlns:a16="http://schemas.microsoft.com/office/drawing/2014/main" id="{5A334939-E58C-E9AE-5BC5-13E793CA1C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7656" y="2185416"/>
              <a:ext cx="1951622" cy="2487168"/>
            </a:xfrm>
            <a:prstGeom prst="rect">
              <a:avLst/>
            </a:prstGeom>
          </p:spPr>
        </p:pic>
      </p:grp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CF2C2D81-0799-AB18-8FFB-6F68D49A3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86857" y="6548256"/>
            <a:ext cx="429026" cy="382959"/>
          </a:xfrm>
        </p:spPr>
        <p:txBody>
          <a:bodyPr/>
          <a:lstStyle/>
          <a:p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D825C37-959B-94BC-0B35-EC1776459B36}"/>
              </a:ext>
            </a:extLst>
          </p:cNvPr>
          <p:cNvGrpSpPr/>
          <p:nvPr/>
        </p:nvGrpSpPr>
        <p:grpSpPr>
          <a:xfrm>
            <a:off x="2870699" y="169157"/>
            <a:ext cx="3019831" cy="1799343"/>
            <a:chOff x="3009013" y="2555913"/>
            <a:chExt cx="3019831" cy="1799343"/>
          </a:xfrm>
        </p:grpSpPr>
        <p:sp>
          <p:nvSpPr>
            <p:cNvPr id="19" name="16-Point Star 18">
              <a:extLst>
                <a:ext uri="{FF2B5EF4-FFF2-40B4-BE49-F238E27FC236}">
                  <a16:creationId xmlns:a16="http://schemas.microsoft.com/office/drawing/2014/main" id="{7F4B328D-1C57-46E7-3E80-39DCF191D667}"/>
                </a:ext>
              </a:extLst>
            </p:cNvPr>
            <p:cNvSpPr/>
            <p:nvPr/>
          </p:nvSpPr>
          <p:spPr>
            <a:xfrm>
              <a:off x="3009013" y="2555913"/>
              <a:ext cx="3019831" cy="1799343"/>
            </a:xfrm>
            <a:prstGeom prst="star16">
              <a:avLst>
                <a:gd name="adj" fmla="val 29996"/>
              </a:avLst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F8364A7-42D1-712F-828F-9294473989B8}"/>
                </a:ext>
              </a:extLst>
            </p:cNvPr>
            <p:cNvSpPr txBox="1"/>
            <p:nvPr/>
          </p:nvSpPr>
          <p:spPr>
            <a:xfrm>
              <a:off x="3647019" y="2962833"/>
              <a:ext cx="180753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Times"/>
                  <a:cs typeface="Times"/>
                </a:rPr>
                <a:t>Both are arguments.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984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291AD65-5A4E-DD8B-7777-F9C0AFF8DAFF}"/>
              </a:ext>
            </a:extLst>
          </p:cNvPr>
          <p:cNvSpPr txBox="1"/>
          <p:nvPr/>
        </p:nvSpPr>
        <p:spPr>
          <a:xfrm>
            <a:off x="422746" y="5224666"/>
            <a:ext cx="33422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"/>
                <a:cs typeface="Times"/>
              </a:rPr>
              <a:t>David J. Chalmers, “The Two‐Dimensional Argument Against Materialism”</a:t>
            </a:r>
          </a:p>
          <a:p>
            <a:r>
              <a:rPr lang="en-US" i="1" dirty="0">
                <a:latin typeface="Times"/>
                <a:cs typeface="Times"/>
              </a:rPr>
              <a:t>The Oxford Handbook of Philosophy of Mind.</a:t>
            </a:r>
            <a:r>
              <a:rPr lang="en-US" dirty="0">
                <a:latin typeface="Times"/>
                <a:cs typeface="Times"/>
              </a:rPr>
              <a:t> 2009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AE9B38A-C72A-604A-B4ED-118538A7F6E0}"/>
              </a:ext>
            </a:extLst>
          </p:cNvPr>
          <p:cNvGrpSpPr/>
          <p:nvPr/>
        </p:nvGrpSpPr>
        <p:grpSpPr>
          <a:xfrm>
            <a:off x="137356" y="2478077"/>
            <a:ext cx="3027404" cy="2699925"/>
            <a:chOff x="88337" y="4060272"/>
            <a:chExt cx="3027404" cy="2699925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85EE4A1-4EE1-85ED-4DF0-ED79D84B18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199" y="4699631"/>
              <a:ext cx="1239885" cy="1662036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BD8ACB0-ABF3-180A-18C7-8306FC70D2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75856" y="4711406"/>
              <a:ext cx="1239885" cy="1662036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54DEB4C-B667-E9B7-ABC5-399E898D83CB}"/>
                </a:ext>
              </a:extLst>
            </p:cNvPr>
            <p:cNvSpPr txBox="1"/>
            <p:nvPr/>
          </p:nvSpPr>
          <p:spPr>
            <a:xfrm>
              <a:off x="329609" y="6390865"/>
              <a:ext cx="9156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Thinker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5F6495E-6E81-F647-96BB-7BD792262426}"/>
                </a:ext>
              </a:extLst>
            </p:cNvPr>
            <p:cNvSpPr txBox="1"/>
            <p:nvPr/>
          </p:nvSpPr>
          <p:spPr>
            <a:xfrm>
              <a:off x="1827903" y="6390865"/>
              <a:ext cx="902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Zombie</a:t>
              </a:r>
            </a:p>
          </p:txBody>
        </p:sp>
        <p:sp>
          <p:nvSpPr>
            <p:cNvPr id="12" name="Cloud Callout 11">
              <a:extLst>
                <a:ext uri="{FF2B5EF4-FFF2-40B4-BE49-F238E27FC236}">
                  <a16:creationId xmlns:a16="http://schemas.microsoft.com/office/drawing/2014/main" id="{D7D5851B-E9D2-9CE2-51F9-352427373C6F}"/>
                </a:ext>
              </a:extLst>
            </p:cNvPr>
            <p:cNvSpPr/>
            <p:nvPr/>
          </p:nvSpPr>
          <p:spPr>
            <a:xfrm>
              <a:off x="88337" y="4060272"/>
              <a:ext cx="1398177" cy="597934"/>
            </a:xfrm>
            <a:prstGeom prst="cloudCallout">
              <a:avLst>
                <a:gd name="adj1" fmla="val 9281"/>
                <a:gd name="adj2" fmla="val 90956"/>
              </a:avLst>
            </a:prstGeom>
            <a:solidFill>
              <a:schemeClr val="bg1"/>
            </a:solidFill>
            <a:ln w="2857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Freeform 4">
            <a:extLst>
              <a:ext uri="{FF2B5EF4-FFF2-40B4-BE49-F238E27FC236}">
                <a16:creationId xmlns:a16="http://schemas.microsoft.com/office/drawing/2014/main" id="{68BD73FD-00CD-E8D1-642E-B8B1F5BD6D78}"/>
              </a:ext>
            </a:extLst>
          </p:cNvPr>
          <p:cNvSpPr/>
          <p:nvPr/>
        </p:nvSpPr>
        <p:spPr>
          <a:xfrm>
            <a:off x="329609" y="329608"/>
            <a:ext cx="3342279" cy="1913530"/>
          </a:xfrm>
          <a:custGeom>
            <a:avLst/>
            <a:gdLst>
              <a:gd name="connsiteX0" fmla="*/ 435935 w 7442791"/>
              <a:gd name="connsiteY0" fmla="*/ 0 h 712382"/>
              <a:gd name="connsiteX1" fmla="*/ 7038754 w 7442791"/>
              <a:gd name="connsiteY1" fmla="*/ 212651 h 712382"/>
              <a:gd name="connsiteX2" fmla="*/ 7442791 w 7442791"/>
              <a:gd name="connsiteY2" fmla="*/ 606056 h 712382"/>
              <a:gd name="connsiteX3" fmla="*/ 0 w 7442791"/>
              <a:gd name="connsiteY3" fmla="*/ 712382 h 712382"/>
              <a:gd name="connsiteX4" fmla="*/ 435935 w 7442791"/>
              <a:gd name="connsiteY4" fmla="*/ 0 h 712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2791" h="712382">
                <a:moveTo>
                  <a:pt x="435935" y="0"/>
                </a:moveTo>
                <a:lnTo>
                  <a:pt x="7038754" y="212651"/>
                </a:lnTo>
                <a:lnTo>
                  <a:pt x="7442791" y="606056"/>
                </a:lnTo>
                <a:lnTo>
                  <a:pt x="0" y="712382"/>
                </a:lnTo>
                <a:lnTo>
                  <a:pt x="435935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2AA205-0531-8F8E-2908-FEBCA9ECF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7311"/>
            <a:ext cx="3342279" cy="800032"/>
          </a:xfrm>
        </p:spPr>
        <p:txBody>
          <a:bodyPr>
            <a:normAutofit fontScale="90000"/>
          </a:bodyPr>
          <a:lstStyle/>
          <a:p>
            <a:r>
              <a:rPr lang="en-US" dirty="0"/>
              <a:t>Zombies against materialism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E138574-4AB2-05FD-B432-CB9DAB5642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799479" y="136525"/>
            <a:ext cx="4730159" cy="6693775"/>
          </a:xfr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92285E-96C9-2902-F017-8CC748E92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43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74897A0-2CD4-8943-C6AA-2107182D195A}"/>
              </a:ext>
            </a:extLst>
          </p:cNvPr>
          <p:cNvGrpSpPr/>
          <p:nvPr/>
        </p:nvGrpSpPr>
        <p:grpSpPr>
          <a:xfrm>
            <a:off x="4120738" y="2090057"/>
            <a:ext cx="3348841" cy="1852551"/>
            <a:chOff x="4120738" y="2090057"/>
            <a:chExt cx="3348841" cy="1852551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74A33FF6-B913-0EC1-9360-60AD97A05187}"/>
                </a:ext>
              </a:extLst>
            </p:cNvPr>
            <p:cNvSpPr/>
            <p:nvPr/>
          </p:nvSpPr>
          <p:spPr>
            <a:xfrm>
              <a:off x="4120738" y="2090057"/>
              <a:ext cx="3348841" cy="783772"/>
            </a:xfrm>
            <a:custGeom>
              <a:avLst/>
              <a:gdLst>
                <a:gd name="connsiteX0" fmla="*/ 154379 w 3348841"/>
                <a:gd name="connsiteY0" fmla="*/ 0 h 783772"/>
                <a:gd name="connsiteX1" fmla="*/ 3348841 w 3348841"/>
                <a:gd name="connsiteY1" fmla="*/ 95003 h 783772"/>
                <a:gd name="connsiteX2" fmla="*/ 3336966 w 3348841"/>
                <a:gd name="connsiteY2" fmla="*/ 724395 h 783772"/>
                <a:gd name="connsiteX3" fmla="*/ 0 w 3348841"/>
                <a:gd name="connsiteY3" fmla="*/ 783772 h 783772"/>
                <a:gd name="connsiteX4" fmla="*/ 154379 w 3348841"/>
                <a:gd name="connsiteY4" fmla="*/ 0 h 783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48841" h="783772">
                  <a:moveTo>
                    <a:pt x="154379" y="0"/>
                  </a:moveTo>
                  <a:lnTo>
                    <a:pt x="3348841" y="95003"/>
                  </a:lnTo>
                  <a:lnTo>
                    <a:pt x="3336966" y="724395"/>
                  </a:lnTo>
                  <a:lnTo>
                    <a:pt x="0" y="783772"/>
                  </a:lnTo>
                  <a:lnTo>
                    <a:pt x="154379" y="0"/>
                  </a:lnTo>
                  <a:close/>
                </a:path>
              </a:pathLst>
            </a:custGeom>
            <a:solidFill>
              <a:srgbClr val="FF0000">
                <a:alpha val="20392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05A2A1B7-4821-2061-97A1-D3E800C4B8D5}"/>
                </a:ext>
              </a:extLst>
            </p:cNvPr>
            <p:cNvSpPr/>
            <p:nvPr/>
          </p:nvSpPr>
          <p:spPr>
            <a:xfrm>
              <a:off x="4797631" y="3800104"/>
              <a:ext cx="1983179" cy="142504"/>
            </a:xfrm>
            <a:custGeom>
              <a:avLst/>
              <a:gdLst>
                <a:gd name="connsiteX0" fmla="*/ 154379 w 3348841"/>
                <a:gd name="connsiteY0" fmla="*/ 0 h 783772"/>
                <a:gd name="connsiteX1" fmla="*/ 3348841 w 3348841"/>
                <a:gd name="connsiteY1" fmla="*/ 95003 h 783772"/>
                <a:gd name="connsiteX2" fmla="*/ 3336966 w 3348841"/>
                <a:gd name="connsiteY2" fmla="*/ 724395 h 783772"/>
                <a:gd name="connsiteX3" fmla="*/ 0 w 3348841"/>
                <a:gd name="connsiteY3" fmla="*/ 783772 h 783772"/>
                <a:gd name="connsiteX4" fmla="*/ 154379 w 3348841"/>
                <a:gd name="connsiteY4" fmla="*/ 0 h 783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48841" h="783772">
                  <a:moveTo>
                    <a:pt x="154379" y="0"/>
                  </a:moveTo>
                  <a:lnTo>
                    <a:pt x="3348841" y="95003"/>
                  </a:lnTo>
                  <a:lnTo>
                    <a:pt x="3336966" y="724395"/>
                  </a:lnTo>
                  <a:lnTo>
                    <a:pt x="0" y="783772"/>
                  </a:lnTo>
                  <a:lnTo>
                    <a:pt x="154379" y="0"/>
                  </a:lnTo>
                  <a:close/>
                </a:path>
              </a:pathLst>
            </a:custGeom>
            <a:solidFill>
              <a:srgbClr val="FF0000">
                <a:alpha val="20392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59409D17-225A-428B-9737-CC5E07F013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362" y="1048925"/>
            <a:ext cx="7620000" cy="25400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D50005A-2500-1588-62AF-DCF68F0BC9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5056" y="3727027"/>
            <a:ext cx="5418612" cy="43889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3981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>
            <a:extLst>
              <a:ext uri="{FF2B5EF4-FFF2-40B4-BE49-F238E27FC236}">
                <a16:creationId xmlns:a16="http://schemas.microsoft.com/office/drawing/2014/main" id="{D93123B0-AD3A-A167-EC6E-27D6FF735B08}"/>
              </a:ext>
            </a:extLst>
          </p:cNvPr>
          <p:cNvSpPr/>
          <p:nvPr/>
        </p:nvSpPr>
        <p:spPr>
          <a:xfrm>
            <a:off x="261257" y="1793174"/>
            <a:ext cx="4928260" cy="4370119"/>
          </a:xfrm>
          <a:custGeom>
            <a:avLst/>
            <a:gdLst>
              <a:gd name="connsiteX0" fmla="*/ 95003 w 4928260"/>
              <a:gd name="connsiteY0" fmla="*/ 0 h 4370119"/>
              <a:gd name="connsiteX1" fmla="*/ 4928260 w 4928260"/>
              <a:gd name="connsiteY1" fmla="*/ 83127 h 4370119"/>
              <a:gd name="connsiteX2" fmla="*/ 4726379 w 4928260"/>
              <a:gd name="connsiteY2" fmla="*/ 4370119 h 4370119"/>
              <a:gd name="connsiteX3" fmla="*/ 4441372 w 4928260"/>
              <a:gd name="connsiteY3" fmla="*/ 4370119 h 4370119"/>
              <a:gd name="connsiteX4" fmla="*/ 0 w 4928260"/>
              <a:gd name="connsiteY4" fmla="*/ 4239490 h 4370119"/>
              <a:gd name="connsiteX5" fmla="*/ 95003 w 4928260"/>
              <a:gd name="connsiteY5" fmla="*/ 0 h 4370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28260" h="4370119">
                <a:moveTo>
                  <a:pt x="95003" y="0"/>
                </a:moveTo>
                <a:lnTo>
                  <a:pt x="4928260" y="83127"/>
                </a:lnTo>
                <a:lnTo>
                  <a:pt x="4726379" y="4370119"/>
                </a:lnTo>
                <a:lnTo>
                  <a:pt x="4441372" y="4370119"/>
                </a:lnTo>
                <a:lnTo>
                  <a:pt x="0" y="4239490"/>
                </a:lnTo>
                <a:lnTo>
                  <a:pt x="95003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BA0024C4-4604-F6A9-B73C-33D424FE35E7}"/>
              </a:ext>
            </a:extLst>
          </p:cNvPr>
          <p:cNvSpPr/>
          <p:nvPr/>
        </p:nvSpPr>
        <p:spPr>
          <a:xfrm>
            <a:off x="329609" y="329608"/>
            <a:ext cx="7781238" cy="821824"/>
          </a:xfrm>
          <a:custGeom>
            <a:avLst/>
            <a:gdLst>
              <a:gd name="connsiteX0" fmla="*/ 435935 w 7442791"/>
              <a:gd name="connsiteY0" fmla="*/ 0 h 712382"/>
              <a:gd name="connsiteX1" fmla="*/ 7038754 w 7442791"/>
              <a:gd name="connsiteY1" fmla="*/ 212651 h 712382"/>
              <a:gd name="connsiteX2" fmla="*/ 7442791 w 7442791"/>
              <a:gd name="connsiteY2" fmla="*/ 606056 h 712382"/>
              <a:gd name="connsiteX3" fmla="*/ 0 w 7442791"/>
              <a:gd name="connsiteY3" fmla="*/ 712382 h 712382"/>
              <a:gd name="connsiteX4" fmla="*/ 435935 w 7442791"/>
              <a:gd name="connsiteY4" fmla="*/ 0 h 712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2791" h="712382">
                <a:moveTo>
                  <a:pt x="435935" y="0"/>
                </a:moveTo>
                <a:lnTo>
                  <a:pt x="7038754" y="212651"/>
                </a:lnTo>
                <a:lnTo>
                  <a:pt x="7442791" y="606056"/>
                </a:lnTo>
                <a:lnTo>
                  <a:pt x="0" y="712382"/>
                </a:lnTo>
                <a:lnTo>
                  <a:pt x="435935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8832D8-312A-6728-DAE7-9FCBA5F4B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Zombies against materialism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60F80-7484-B78A-B3AC-50BFAD57D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454559"/>
            <a:ext cx="429026" cy="38295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74CEA7-BDF4-6EF5-3DB5-B7116B023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44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8C6B25E-2E09-C49C-B3BB-36B35A1027A0}"/>
              </a:ext>
            </a:extLst>
          </p:cNvPr>
          <p:cNvGrpSpPr/>
          <p:nvPr/>
        </p:nvGrpSpPr>
        <p:grpSpPr>
          <a:xfrm>
            <a:off x="1816924" y="1409633"/>
            <a:ext cx="6262785" cy="866898"/>
            <a:chOff x="1816924" y="1409633"/>
            <a:chExt cx="6262785" cy="866898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9C6B65DD-7D28-4A71-5C81-9009F7F089F9}"/>
                </a:ext>
              </a:extLst>
            </p:cNvPr>
            <p:cNvSpPr/>
            <p:nvPr/>
          </p:nvSpPr>
          <p:spPr>
            <a:xfrm>
              <a:off x="1816924" y="1409633"/>
              <a:ext cx="6044541" cy="866898"/>
            </a:xfrm>
            <a:custGeom>
              <a:avLst/>
              <a:gdLst>
                <a:gd name="connsiteX0" fmla="*/ 11876 w 6044541"/>
                <a:gd name="connsiteY0" fmla="*/ 712519 h 866898"/>
                <a:gd name="connsiteX1" fmla="*/ 6044541 w 6044541"/>
                <a:gd name="connsiteY1" fmla="*/ 0 h 866898"/>
                <a:gd name="connsiteX2" fmla="*/ 5973289 w 6044541"/>
                <a:gd name="connsiteY2" fmla="*/ 760020 h 866898"/>
                <a:gd name="connsiteX3" fmla="*/ 0 w 6044541"/>
                <a:gd name="connsiteY3" fmla="*/ 866898 h 866898"/>
                <a:gd name="connsiteX4" fmla="*/ 11876 w 6044541"/>
                <a:gd name="connsiteY4" fmla="*/ 712519 h 86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44541" h="866898">
                  <a:moveTo>
                    <a:pt x="11876" y="712519"/>
                  </a:moveTo>
                  <a:lnTo>
                    <a:pt x="6044541" y="0"/>
                  </a:lnTo>
                  <a:lnTo>
                    <a:pt x="5973289" y="760020"/>
                  </a:lnTo>
                  <a:lnTo>
                    <a:pt x="0" y="866898"/>
                  </a:lnTo>
                  <a:lnTo>
                    <a:pt x="11876" y="712519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4B819FA-D122-CA65-144E-96CC1ACD0344}"/>
                </a:ext>
              </a:extLst>
            </p:cNvPr>
            <p:cNvSpPr txBox="1"/>
            <p:nvPr/>
          </p:nvSpPr>
          <p:spPr>
            <a:xfrm>
              <a:off x="5562140" y="1459099"/>
              <a:ext cx="251756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>
                  <a:latin typeface="Times"/>
                  <a:cs typeface="Times"/>
                </a:rPr>
                <a:t>Is it conceivable in sufficient detail?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03D7AED-F56D-0214-A239-C2FC4245B197}"/>
              </a:ext>
            </a:extLst>
          </p:cNvPr>
          <p:cNvGrpSpPr/>
          <p:nvPr/>
        </p:nvGrpSpPr>
        <p:grpSpPr>
          <a:xfrm>
            <a:off x="2579189" y="2569866"/>
            <a:ext cx="5904211" cy="783773"/>
            <a:chOff x="2579189" y="2569866"/>
            <a:chExt cx="5904211" cy="783773"/>
          </a:xfrm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A25D2EB5-B7D7-4295-88EC-51BC69589776}"/>
                </a:ext>
              </a:extLst>
            </p:cNvPr>
            <p:cNvSpPr/>
            <p:nvPr/>
          </p:nvSpPr>
          <p:spPr>
            <a:xfrm>
              <a:off x="2579189" y="2617369"/>
              <a:ext cx="5569528" cy="736270"/>
            </a:xfrm>
            <a:custGeom>
              <a:avLst/>
              <a:gdLst>
                <a:gd name="connsiteX0" fmla="*/ 0 w 5569528"/>
                <a:gd name="connsiteY0" fmla="*/ 178130 h 736270"/>
                <a:gd name="connsiteX1" fmla="*/ 5569528 w 5569528"/>
                <a:gd name="connsiteY1" fmla="*/ 0 h 736270"/>
                <a:gd name="connsiteX2" fmla="*/ 5510151 w 5569528"/>
                <a:gd name="connsiteY2" fmla="*/ 736270 h 736270"/>
                <a:gd name="connsiteX3" fmla="*/ 59377 w 5569528"/>
                <a:gd name="connsiteY3" fmla="*/ 391886 h 736270"/>
                <a:gd name="connsiteX4" fmla="*/ 0 w 5569528"/>
                <a:gd name="connsiteY4" fmla="*/ 178130 h 736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69528" h="736270">
                  <a:moveTo>
                    <a:pt x="0" y="178130"/>
                  </a:moveTo>
                  <a:lnTo>
                    <a:pt x="5569528" y="0"/>
                  </a:lnTo>
                  <a:lnTo>
                    <a:pt x="5510151" y="736270"/>
                  </a:lnTo>
                  <a:lnTo>
                    <a:pt x="59377" y="391886"/>
                  </a:lnTo>
                  <a:lnTo>
                    <a:pt x="0" y="17813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DE6F8CA-E6EE-5EA9-8CFF-539C48240ED8}"/>
                </a:ext>
              </a:extLst>
            </p:cNvPr>
            <p:cNvSpPr txBox="1"/>
            <p:nvPr/>
          </p:nvSpPr>
          <p:spPr>
            <a:xfrm>
              <a:off x="5651135" y="2569866"/>
              <a:ext cx="283226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>
                  <a:latin typeface="Times"/>
                  <a:cs typeface="Times"/>
                </a:rPr>
                <a:t>Does conceivability entail possibility?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9732BBD-6AB2-29BA-984F-80B45FD4AD72}"/>
              </a:ext>
            </a:extLst>
          </p:cNvPr>
          <p:cNvGrpSpPr/>
          <p:nvPr/>
        </p:nvGrpSpPr>
        <p:grpSpPr>
          <a:xfrm>
            <a:off x="2484187" y="3022773"/>
            <a:ext cx="6149174" cy="1455778"/>
            <a:chOff x="2484187" y="3022773"/>
            <a:chExt cx="6149174" cy="1455778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A36709C5-93C5-3D08-6CF6-F12D80CE1232}"/>
                </a:ext>
              </a:extLst>
            </p:cNvPr>
            <p:cNvSpPr/>
            <p:nvPr/>
          </p:nvSpPr>
          <p:spPr>
            <a:xfrm>
              <a:off x="2484187" y="3022773"/>
              <a:ext cx="5985163" cy="1436914"/>
            </a:xfrm>
            <a:custGeom>
              <a:avLst/>
              <a:gdLst>
                <a:gd name="connsiteX0" fmla="*/ 0 w 5783283"/>
                <a:gd name="connsiteY0" fmla="*/ 0 h 1496291"/>
                <a:gd name="connsiteX1" fmla="*/ 5783283 w 5783283"/>
                <a:gd name="connsiteY1" fmla="*/ 629392 h 1496291"/>
                <a:gd name="connsiteX2" fmla="*/ 5723907 w 5783283"/>
                <a:gd name="connsiteY2" fmla="*/ 1496291 h 1496291"/>
                <a:gd name="connsiteX3" fmla="*/ 0 w 5783283"/>
                <a:gd name="connsiteY3" fmla="*/ 201880 h 1496291"/>
                <a:gd name="connsiteX4" fmla="*/ 0 w 5783283"/>
                <a:gd name="connsiteY4" fmla="*/ 0 h 1496291"/>
                <a:gd name="connsiteX0" fmla="*/ 0 w 6365174"/>
                <a:gd name="connsiteY0" fmla="*/ 0 h 1496291"/>
                <a:gd name="connsiteX1" fmla="*/ 6365174 w 6365174"/>
                <a:gd name="connsiteY1" fmla="*/ 475012 h 1496291"/>
                <a:gd name="connsiteX2" fmla="*/ 5723907 w 6365174"/>
                <a:gd name="connsiteY2" fmla="*/ 1496291 h 1496291"/>
                <a:gd name="connsiteX3" fmla="*/ 0 w 6365174"/>
                <a:gd name="connsiteY3" fmla="*/ 201880 h 1496291"/>
                <a:gd name="connsiteX4" fmla="*/ 0 w 6365174"/>
                <a:gd name="connsiteY4" fmla="*/ 0 h 1496291"/>
                <a:gd name="connsiteX0" fmla="*/ 0 w 6365174"/>
                <a:gd name="connsiteY0" fmla="*/ 0 h 1187532"/>
                <a:gd name="connsiteX1" fmla="*/ 6365174 w 6365174"/>
                <a:gd name="connsiteY1" fmla="*/ 475012 h 1187532"/>
                <a:gd name="connsiteX2" fmla="*/ 5700157 w 6365174"/>
                <a:gd name="connsiteY2" fmla="*/ 1187532 h 1187532"/>
                <a:gd name="connsiteX3" fmla="*/ 0 w 6365174"/>
                <a:gd name="connsiteY3" fmla="*/ 201880 h 1187532"/>
                <a:gd name="connsiteX4" fmla="*/ 0 w 6365174"/>
                <a:gd name="connsiteY4" fmla="*/ 0 h 1187532"/>
                <a:gd name="connsiteX0" fmla="*/ 0 w 6365174"/>
                <a:gd name="connsiteY0" fmla="*/ 0 h 1187532"/>
                <a:gd name="connsiteX1" fmla="*/ 6365174 w 6365174"/>
                <a:gd name="connsiteY1" fmla="*/ 475012 h 1187532"/>
                <a:gd name="connsiteX2" fmla="*/ 5700157 w 6365174"/>
                <a:gd name="connsiteY2" fmla="*/ 1187532 h 1187532"/>
                <a:gd name="connsiteX3" fmla="*/ 190005 w 6365174"/>
                <a:gd name="connsiteY3" fmla="*/ 617516 h 1187532"/>
                <a:gd name="connsiteX4" fmla="*/ 0 w 6365174"/>
                <a:gd name="connsiteY4" fmla="*/ 0 h 1187532"/>
                <a:gd name="connsiteX0" fmla="*/ 0 w 6365174"/>
                <a:gd name="connsiteY0" fmla="*/ 0 h 1187532"/>
                <a:gd name="connsiteX1" fmla="*/ 6365174 w 6365174"/>
                <a:gd name="connsiteY1" fmla="*/ 475012 h 1187532"/>
                <a:gd name="connsiteX2" fmla="*/ 5700157 w 6365174"/>
                <a:gd name="connsiteY2" fmla="*/ 1187532 h 1187532"/>
                <a:gd name="connsiteX3" fmla="*/ 142503 w 6365174"/>
                <a:gd name="connsiteY3" fmla="*/ 320633 h 1187532"/>
                <a:gd name="connsiteX4" fmla="*/ 0 w 6365174"/>
                <a:gd name="connsiteY4" fmla="*/ 0 h 1187532"/>
                <a:gd name="connsiteX0" fmla="*/ 0 w 6365174"/>
                <a:gd name="connsiteY0" fmla="*/ 0 h 1436914"/>
                <a:gd name="connsiteX1" fmla="*/ 6365174 w 6365174"/>
                <a:gd name="connsiteY1" fmla="*/ 475012 h 1436914"/>
                <a:gd name="connsiteX2" fmla="*/ 4310744 w 6365174"/>
                <a:gd name="connsiteY2" fmla="*/ 1436914 h 1436914"/>
                <a:gd name="connsiteX3" fmla="*/ 142503 w 6365174"/>
                <a:gd name="connsiteY3" fmla="*/ 320633 h 1436914"/>
                <a:gd name="connsiteX4" fmla="*/ 0 w 6365174"/>
                <a:gd name="connsiteY4" fmla="*/ 0 h 1436914"/>
                <a:gd name="connsiteX0" fmla="*/ 0 w 5985163"/>
                <a:gd name="connsiteY0" fmla="*/ 0 h 1436914"/>
                <a:gd name="connsiteX1" fmla="*/ 5985163 w 5985163"/>
                <a:gd name="connsiteY1" fmla="*/ 760020 h 1436914"/>
                <a:gd name="connsiteX2" fmla="*/ 4310744 w 5985163"/>
                <a:gd name="connsiteY2" fmla="*/ 1436914 h 1436914"/>
                <a:gd name="connsiteX3" fmla="*/ 142503 w 5985163"/>
                <a:gd name="connsiteY3" fmla="*/ 320633 h 1436914"/>
                <a:gd name="connsiteX4" fmla="*/ 0 w 5985163"/>
                <a:gd name="connsiteY4" fmla="*/ 0 h 14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85163" h="1436914">
                  <a:moveTo>
                    <a:pt x="0" y="0"/>
                  </a:moveTo>
                  <a:lnTo>
                    <a:pt x="5985163" y="760020"/>
                  </a:lnTo>
                  <a:lnTo>
                    <a:pt x="4310744" y="1436914"/>
                  </a:lnTo>
                  <a:lnTo>
                    <a:pt x="142503" y="3206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B371B00-5838-9582-A417-3C66C66CCCD2}"/>
                </a:ext>
              </a:extLst>
            </p:cNvPr>
            <p:cNvSpPr txBox="1"/>
            <p:nvPr/>
          </p:nvSpPr>
          <p:spPr>
            <a:xfrm>
              <a:off x="5440486" y="3370555"/>
              <a:ext cx="319287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>
                  <a:latin typeface="Times"/>
                  <a:cs typeface="Times"/>
                </a:rPr>
                <a:t>Is the notion of metaphysical possibility intelligible? 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1112858-049B-F80E-615B-6B0617C05738}"/>
              </a:ext>
            </a:extLst>
          </p:cNvPr>
          <p:cNvGrpSpPr/>
          <p:nvPr/>
        </p:nvGrpSpPr>
        <p:grpSpPr>
          <a:xfrm>
            <a:off x="534390" y="4558329"/>
            <a:ext cx="8400342" cy="1107996"/>
            <a:chOff x="534390" y="4558329"/>
            <a:chExt cx="8400342" cy="1107996"/>
          </a:xfrm>
        </p:grpSpPr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8E386745-76E2-F74D-AD23-749B2593AEC7}"/>
                </a:ext>
              </a:extLst>
            </p:cNvPr>
            <p:cNvSpPr/>
            <p:nvPr/>
          </p:nvSpPr>
          <p:spPr>
            <a:xfrm>
              <a:off x="534390" y="4667003"/>
              <a:ext cx="8098971" cy="890649"/>
            </a:xfrm>
            <a:custGeom>
              <a:avLst/>
              <a:gdLst>
                <a:gd name="connsiteX0" fmla="*/ 95002 w 8098971"/>
                <a:gd name="connsiteY0" fmla="*/ 213755 h 890649"/>
                <a:gd name="connsiteX1" fmla="*/ 8098971 w 8098971"/>
                <a:gd name="connsiteY1" fmla="*/ 0 h 890649"/>
                <a:gd name="connsiteX2" fmla="*/ 8039594 w 8098971"/>
                <a:gd name="connsiteY2" fmla="*/ 890649 h 890649"/>
                <a:gd name="connsiteX3" fmla="*/ 0 w 8098971"/>
                <a:gd name="connsiteY3" fmla="*/ 558140 h 890649"/>
                <a:gd name="connsiteX4" fmla="*/ 95002 w 8098971"/>
                <a:gd name="connsiteY4" fmla="*/ 213755 h 890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98971" h="890649">
                  <a:moveTo>
                    <a:pt x="95002" y="213755"/>
                  </a:moveTo>
                  <a:lnTo>
                    <a:pt x="8098971" y="0"/>
                  </a:lnTo>
                  <a:lnTo>
                    <a:pt x="8039594" y="890649"/>
                  </a:lnTo>
                  <a:lnTo>
                    <a:pt x="0" y="558140"/>
                  </a:lnTo>
                  <a:lnTo>
                    <a:pt x="95002" y="213755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9550673-0F91-D1A7-EAEE-A6AA9ED06F26}"/>
                </a:ext>
              </a:extLst>
            </p:cNvPr>
            <p:cNvSpPr txBox="1"/>
            <p:nvPr/>
          </p:nvSpPr>
          <p:spPr>
            <a:xfrm>
              <a:off x="5309858" y="4558329"/>
              <a:ext cx="362487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>
                  <a:latin typeface="Times"/>
                  <a:cs typeface="Times"/>
                </a:rPr>
                <a:t>Is materialism a modal claim about necessities or merely a claim about actualities?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CBD8CC5-A400-9764-1FD2-1CAD8C33A4A4}"/>
              </a:ext>
            </a:extLst>
          </p:cNvPr>
          <p:cNvSpPr txBox="1"/>
          <p:nvPr/>
        </p:nvSpPr>
        <p:spPr>
          <a:xfrm>
            <a:off x="329609" y="1893450"/>
            <a:ext cx="488365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Both"/>
            </a:pPr>
            <a:r>
              <a:rPr lang="en-US" sz="2400" dirty="0">
                <a:latin typeface="Times"/>
                <a:cs typeface="Times"/>
              </a:rPr>
              <a:t> [A zombie world] is conceivable.</a:t>
            </a:r>
          </a:p>
          <a:p>
            <a:pPr marL="342900" indent="-342900">
              <a:buAutoNum type="arabicParenBoth"/>
            </a:pPr>
            <a:endParaRPr lang="en-US" sz="2400" dirty="0">
              <a:latin typeface="Times"/>
              <a:cs typeface="Times"/>
            </a:endParaRPr>
          </a:p>
          <a:p>
            <a:r>
              <a:rPr lang="en-US" sz="2400" dirty="0">
                <a:latin typeface="Times"/>
                <a:cs typeface="Times"/>
              </a:rPr>
              <a:t>(2) If [a zombie world] is conceivable, [a zombie world] is metaphysically possible.</a:t>
            </a:r>
          </a:p>
          <a:p>
            <a:endParaRPr lang="en-US" sz="2400" dirty="0">
              <a:latin typeface="Times"/>
              <a:cs typeface="Times"/>
            </a:endParaRPr>
          </a:p>
          <a:p>
            <a:r>
              <a:rPr lang="en-US" sz="2400" dirty="0">
                <a:latin typeface="Times"/>
                <a:cs typeface="Times"/>
              </a:rPr>
              <a:t>(3) If [a zombie world] is metaphysically possible,</a:t>
            </a:r>
          </a:p>
          <a:p>
            <a:r>
              <a:rPr lang="en-US" sz="2400" dirty="0">
                <a:latin typeface="Times"/>
                <a:cs typeface="Times"/>
              </a:rPr>
              <a:t>materialism is false.</a:t>
            </a:r>
          </a:p>
          <a:p>
            <a:r>
              <a:rPr lang="en-US" sz="2400" dirty="0">
                <a:latin typeface="Times"/>
                <a:cs typeface="Times"/>
              </a:rPr>
              <a:t>————————</a:t>
            </a:r>
          </a:p>
          <a:p>
            <a:r>
              <a:rPr lang="en-US" sz="2400" dirty="0">
                <a:latin typeface="Times"/>
                <a:cs typeface="Times"/>
              </a:rPr>
              <a:t>(4) Materialism is false.</a:t>
            </a:r>
          </a:p>
        </p:txBody>
      </p:sp>
    </p:spTree>
    <p:extLst>
      <p:ext uri="{BB962C8B-B14F-4D97-AF65-F5344CB8AC3E}">
        <p14:creationId xmlns:p14="http://schemas.microsoft.com/office/powerpoint/2010/main" val="34435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1473200" y="481715"/>
            <a:ext cx="6883232" cy="6102513"/>
          </a:xfrm>
          <a:custGeom>
            <a:avLst/>
            <a:gdLst>
              <a:gd name="connsiteX0" fmla="*/ 3647179 w 5913641"/>
              <a:gd name="connsiteY0" fmla="*/ 0 h 4754359"/>
              <a:gd name="connsiteX1" fmla="*/ 5913641 w 5913641"/>
              <a:gd name="connsiteY1" fmla="*/ 2168769 h 4754359"/>
              <a:gd name="connsiteX2" fmla="*/ 4402667 w 5913641"/>
              <a:gd name="connsiteY2" fmla="*/ 4754359 h 4754359"/>
              <a:gd name="connsiteX3" fmla="*/ 0 w 5913641"/>
              <a:gd name="connsiteY3" fmla="*/ 3126154 h 4754359"/>
              <a:gd name="connsiteX4" fmla="*/ 3647179 w 5913641"/>
              <a:gd name="connsiteY4" fmla="*/ 0 h 475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13641" h="4754359">
                <a:moveTo>
                  <a:pt x="3647179" y="0"/>
                </a:moveTo>
                <a:lnTo>
                  <a:pt x="5913641" y="2168769"/>
                </a:lnTo>
                <a:lnTo>
                  <a:pt x="4402667" y="4754359"/>
                </a:lnTo>
                <a:lnTo>
                  <a:pt x="0" y="3126154"/>
                </a:lnTo>
                <a:lnTo>
                  <a:pt x="3647179" y="0"/>
                </a:lnTo>
                <a:close/>
              </a:path>
            </a:pathLst>
          </a:custGeom>
          <a:solidFill>
            <a:srgbClr val="C9DC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842" y="1554703"/>
            <a:ext cx="6003872" cy="2911231"/>
          </a:xfrm>
        </p:spPr>
        <p:txBody>
          <a:bodyPr>
            <a:noAutofit/>
          </a:bodyPr>
          <a:lstStyle/>
          <a:p>
            <a:pPr algn="r"/>
            <a:r>
              <a:rPr lang="en-US" sz="9600" dirty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7410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457198" y="1035204"/>
            <a:ext cx="8229599" cy="1543762"/>
          </a:xfrm>
          <a:custGeom>
            <a:avLst/>
            <a:gdLst>
              <a:gd name="connsiteX0" fmla="*/ 299590 w 5190718"/>
              <a:gd name="connsiteY0" fmla="*/ 0 h 976923"/>
              <a:gd name="connsiteX1" fmla="*/ 5190718 w 5190718"/>
              <a:gd name="connsiteY1" fmla="*/ 19538 h 976923"/>
              <a:gd name="connsiteX2" fmla="*/ 5151641 w 5190718"/>
              <a:gd name="connsiteY2" fmla="*/ 976923 h 976923"/>
              <a:gd name="connsiteX3" fmla="*/ 0 w 5190718"/>
              <a:gd name="connsiteY3" fmla="*/ 892256 h 976923"/>
              <a:gd name="connsiteX4" fmla="*/ 299590 w 5190718"/>
              <a:gd name="connsiteY4" fmla="*/ 0 h 976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0718" h="976923">
                <a:moveTo>
                  <a:pt x="299590" y="0"/>
                </a:moveTo>
                <a:lnTo>
                  <a:pt x="5190718" y="19538"/>
                </a:lnTo>
                <a:lnTo>
                  <a:pt x="5151641" y="976923"/>
                </a:lnTo>
                <a:lnTo>
                  <a:pt x="0" y="892256"/>
                </a:lnTo>
                <a:lnTo>
                  <a:pt x="299590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99C3-28DF-A046-82C4-9370657B0893}" type="slidenum">
              <a:rPr lang="en-US">
                <a:solidFill>
                  <a:schemeClr val="bg1">
                    <a:lumMod val="50000"/>
                  </a:schemeClr>
                </a:solidFill>
              </a:rPr>
              <a:pPr/>
              <a:t>46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199" y="304800"/>
            <a:ext cx="8331201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/>
              <a:t>The Argument View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39336" y="1107496"/>
            <a:ext cx="6980664" cy="105279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cs typeface="Times"/>
              </a:rPr>
              <a:t>Thought experiments are arguments that</a:t>
            </a:r>
          </a:p>
          <a:p>
            <a:pPr marL="400050" indent="-400050">
              <a:lnSpc>
                <a:spcPct val="90000"/>
              </a:lnSpc>
              <a:buAutoNum type="romanLcParenBoth"/>
            </a:pPr>
            <a:r>
              <a:rPr lang="en-US" sz="2400" dirty="0">
                <a:cs typeface="Times"/>
              </a:rPr>
              <a:t>posit hypotheticals or counterfactuals (</a:t>
            </a:r>
            <a:r>
              <a:rPr lang="ja-JP" altLang="en-US" sz="2400" dirty="0">
                <a:cs typeface="Times"/>
              </a:rPr>
              <a:t>“</a:t>
            </a:r>
            <a:r>
              <a:rPr lang="en-US" sz="2400" dirty="0">
                <a:cs typeface="Times"/>
              </a:rPr>
              <a:t>thought</a:t>
            </a:r>
            <a:r>
              <a:rPr lang="ja-JP" altLang="en-US" sz="2400" dirty="0">
                <a:cs typeface="Times"/>
              </a:rPr>
              <a:t>”</a:t>
            </a:r>
            <a:r>
              <a:rPr lang="en-US" sz="2400" dirty="0">
                <a:cs typeface="Times"/>
              </a:rPr>
              <a:t>);</a:t>
            </a:r>
          </a:p>
          <a:p>
            <a:pPr marL="396875" indent="-396875">
              <a:lnSpc>
                <a:spcPct val="90000"/>
              </a:lnSpc>
            </a:pPr>
            <a:r>
              <a:rPr lang="en-US" sz="2400" dirty="0">
                <a:cs typeface="Times"/>
              </a:rPr>
              <a:t>(ii) invoke irrelevant particulars (</a:t>
            </a:r>
            <a:r>
              <a:rPr lang="ja-JP" altLang="en-US" sz="2400" dirty="0">
                <a:cs typeface="Times"/>
              </a:rPr>
              <a:t>“</a:t>
            </a:r>
            <a:r>
              <a:rPr lang="en-US" sz="2400" dirty="0">
                <a:cs typeface="Times"/>
              </a:rPr>
              <a:t>experiment</a:t>
            </a:r>
            <a:r>
              <a:rPr lang="ja-JP" altLang="en-US" sz="2400" dirty="0">
                <a:cs typeface="Times"/>
              </a:rPr>
              <a:t>”</a:t>
            </a:r>
            <a:r>
              <a:rPr lang="en-US" sz="2400" dirty="0">
                <a:cs typeface="Times"/>
              </a:rPr>
              <a:t>).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57199" y="3113433"/>
            <a:ext cx="3918107" cy="3859031"/>
            <a:chOff x="384907" y="2472085"/>
            <a:chExt cx="3918107" cy="3859031"/>
          </a:xfrm>
        </p:grpSpPr>
        <p:sp>
          <p:nvSpPr>
            <p:cNvPr id="8206" name="Freeform 14"/>
            <p:cNvSpPr>
              <a:spLocks/>
            </p:cNvSpPr>
            <p:nvPr/>
          </p:nvSpPr>
          <p:spPr bwMode="auto">
            <a:xfrm>
              <a:off x="384907" y="3653460"/>
              <a:ext cx="3854286" cy="2258392"/>
            </a:xfrm>
            <a:custGeom>
              <a:avLst/>
              <a:gdLst>
                <a:gd name="T0" fmla="*/ 0 w 5328"/>
                <a:gd name="T1" fmla="*/ 0 h 1104"/>
                <a:gd name="T2" fmla="*/ 477 w 5328"/>
                <a:gd name="T3" fmla="*/ 1104 h 1104"/>
                <a:gd name="T4" fmla="*/ 5328 w 5328"/>
                <a:gd name="T5" fmla="*/ 773 h 1104"/>
                <a:gd name="T6" fmla="*/ 5328 w 5328"/>
                <a:gd name="T7" fmla="*/ 272 h 1104"/>
                <a:gd name="T8" fmla="*/ 0 w 5328"/>
                <a:gd name="T9" fmla="*/ 0 h 1104"/>
                <a:gd name="connsiteX0" fmla="*/ 0 w 25275"/>
                <a:gd name="connsiteY0" fmla="*/ 258 h 10258"/>
                <a:gd name="connsiteX1" fmla="*/ 895 w 25275"/>
                <a:gd name="connsiteY1" fmla="*/ 10258 h 10258"/>
                <a:gd name="connsiteX2" fmla="*/ 10000 w 25275"/>
                <a:gd name="connsiteY2" fmla="*/ 7260 h 10258"/>
                <a:gd name="connsiteX3" fmla="*/ 25275 w 25275"/>
                <a:gd name="connsiteY3" fmla="*/ 0 h 10258"/>
                <a:gd name="connsiteX4" fmla="*/ 0 w 25275"/>
                <a:gd name="connsiteY4" fmla="*/ 258 h 10258"/>
                <a:gd name="connsiteX0" fmla="*/ 0 w 27125"/>
                <a:gd name="connsiteY0" fmla="*/ 258 h 20471"/>
                <a:gd name="connsiteX1" fmla="*/ 895 w 27125"/>
                <a:gd name="connsiteY1" fmla="*/ 10258 h 20471"/>
                <a:gd name="connsiteX2" fmla="*/ 27125 w 27125"/>
                <a:gd name="connsiteY2" fmla="*/ 20471 h 20471"/>
                <a:gd name="connsiteX3" fmla="*/ 25275 w 27125"/>
                <a:gd name="connsiteY3" fmla="*/ 0 h 20471"/>
                <a:gd name="connsiteX4" fmla="*/ 0 w 27125"/>
                <a:gd name="connsiteY4" fmla="*/ 258 h 20471"/>
                <a:gd name="connsiteX0" fmla="*/ 136 w 27261"/>
                <a:gd name="connsiteY0" fmla="*/ 258 h 20907"/>
                <a:gd name="connsiteX1" fmla="*/ 80 w 27261"/>
                <a:gd name="connsiteY1" fmla="*/ 20907 h 20907"/>
                <a:gd name="connsiteX2" fmla="*/ 27261 w 27261"/>
                <a:gd name="connsiteY2" fmla="*/ 20471 h 20907"/>
                <a:gd name="connsiteX3" fmla="*/ 25411 w 27261"/>
                <a:gd name="connsiteY3" fmla="*/ 0 h 20907"/>
                <a:gd name="connsiteX4" fmla="*/ 136 w 27261"/>
                <a:gd name="connsiteY4" fmla="*/ 258 h 20907"/>
                <a:gd name="connsiteX0" fmla="*/ 59 w 27184"/>
                <a:gd name="connsiteY0" fmla="*/ 258 h 20907"/>
                <a:gd name="connsiteX1" fmla="*/ 3 w 27184"/>
                <a:gd name="connsiteY1" fmla="*/ 20907 h 20907"/>
                <a:gd name="connsiteX2" fmla="*/ 27184 w 27184"/>
                <a:gd name="connsiteY2" fmla="*/ 20471 h 20907"/>
                <a:gd name="connsiteX3" fmla="*/ 25334 w 27184"/>
                <a:gd name="connsiteY3" fmla="*/ 0 h 20907"/>
                <a:gd name="connsiteX4" fmla="*/ 59 w 27184"/>
                <a:gd name="connsiteY4" fmla="*/ 258 h 20907"/>
                <a:gd name="connsiteX0" fmla="*/ 60 w 27185"/>
                <a:gd name="connsiteY0" fmla="*/ 258 h 20907"/>
                <a:gd name="connsiteX1" fmla="*/ 4 w 27185"/>
                <a:gd name="connsiteY1" fmla="*/ 20907 h 20907"/>
                <a:gd name="connsiteX2" fmla="*/ 27185 w 27185"/>
                <a:gd name="connsiteY2" fmla="*/ 20471 h 20907"/>
                <a:gd name="connsiteX3" fmla="*/ 25335 w 27185"/>
                <a:gd name="connsiteY3" fmla="*/ 0 h 20907"/>
                <a:gd name="connsiteX4" fmla="*/ 60 w 27185"/>
                <a:gd name="connsiteY4" fmla="*/ 258 h 2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85" h="20907">
                  <a:moveTo>
                    <a:pt x="60" y="258"/>
                  </a:moveTo>
                  <a:cubicBezTo>
                    <a:pt x="147" y="3751"/>
                    <a:pt x="-30" y="17254"/>
                    <a:pt x="4" y="20907"/>
                  </a:cubicBezTo>
                  <a:lnTo>
                    <a:pt x="27185" y="20471"/>
                  </a:lnTo>
                  <a:lnTo>
                    <a:pt x="25335" y="0"/>
                  </a:lnTo>
                  <a:lnTo>
                    <a:pt x="60" y="258"/>
                  </a:lnTo>
                  <a:close/>
                </a:path>
              </a:pathLst>
            </a:custGeom>
            <a:solidFill>
              <a:srgbClr val="FFC8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6" name="Rectangle 4"/>
            <p:cNvSpPr>
              <a:spLocks noChangeArrowheads="1"/>
            </p:cNvSpPr>
            <p:nvPr/>
          </p:nvSpPr>
          <p:spPr bwMode="auto">
            <a:xfrm>
              <a:off x="448727" y="3653460"/>
              <a:ext cx="3854287" cy="26776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000" i="1" dirty="0">
                  <a:latin typeface="Times"/>
                  <a:cs typeface="Times"/>
                </a:rPr>
                <a:t>The reconstruction thesis:</a:t>
              </a:r>
            </a:p>
            <a:p>
              <a:r>
                <a:rPr lang="en-US" sz="2000" dirty="0">
                  <a:latin typeface="Times"/>
                  <a:cs typeface="Times"/>
                </a:rPr>
                <a:t>All thought experiments can be reconstructed as arguments based on tacit or explicit assumptions. Belief in the outcome is justified only in so far as the reconstructed argument is cogent.</a:t>
              </a:r>
              <a:endParaRPr lang="en-US" dirty="0">
                <a:latin typeface="Times"/>
                <a:cs typeface="Times"/>
              </a:endParaRPr>
            </a:p>
            <a:p>
              <a:endParaRPr lang="en-US" sz="2800" dirty="0">
                <a:latin typeface="Times"/>
                <a:cs typeface="Time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91723" y="2516299"/>
              <a:ext cx="16542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Times"/>
                  <a:cs typeface="Times"/>
                </a:rPr>
                <a:t>Context of Justification</a:t>
              </a:r>
            </a:p>
            <a:p>
              <a:pPr algn="ctr"/>
              <a:endParaRPr lang="en-US" sz="2000" dirty="0">
                <a:latin typeface="Times"/>
                <a:cs typeface="Times"/>
              </a:endParaRPr>
            </a:p>
          </p:txBody>
        </p:sp>
        <p:sp>
          <p:nvSpPr>
            <p:cNvPr id="6" name="Right Arrow 5"/>
            <p:cNvSpPr/>
            <p:nvPr/>
          </p:nvSpPr>
          <p:spPr>
            <a:xfrm rot="7200000">
              <a:off x="2445017" y="2752558"/>
              <a:ext cx="1066558" cy="505611"/>
            </a:xfrm>
            <a:prstGeom prst="rightArrow">
              <a:avLst>
                <a:gd name="adj1" fmla="val 50000"/>
                <a:gd name="adj2" fmla="val 66665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274525" y="3118972"/>
            <a:ext cx="3513874" cy="3138341"/>
            <a:chOff x="5152084" y="2553282"/>
            <a:chExt cx="3513874" cy="3138341"/>
          </a:xfrm>
        </p:grpSpPr>
        <p:sp>
          <p:nvSpPr>
            <p:cNvPr id="21" name="Freeform 14"/>
            <p:cNvSpPr>
              <a:spLocks/>
            </p:cNvSpPr>
            <p:nvPr/>
          </p:nvSpPr>
          <p:spPr bwMode="auto">
            <a:xfrm flipH="1">
              <a:off x="5152084" y="3851668"/>
              <a:ext cx="3513874" cy="1839955"/>
            </a:xfrm>
            <a:custGeom>
              <a:avLst/>
              <a:gdLst>
                <a:gd name="T0" fmla="*/ 0 w 5328"/>
                <a:gd name="T1" fmla="*/ 0 h 1104"/>
                <a:gd name="T2" fmla="*/ 477 w 5328"/>
                <a:gd name="T3" fmla="*/ 1104 h 1104"/>
                <a:gd name="T4" fmla="*/ 5328 w 5328"/>
                <a:gd name="T5" fmla="*/ 773 h 1104"/>
                <a:gd name="T6" fmla="*/ 5328 w 5328"/>
                <a:gd name="T7" fmla="*/ 272 h 1104"/>
                <a:gd name="T8" fmla="*/ 0 w 5328"/>
                <a:gd name="T9" fmla="*/ 0 h 1104"/>
                <a:gd name="connsiteX0" fmla="*/ 0 w 25275"/>
                <a:gd name="connsiteY0" fmla="*/ 258 h 10258"/>
                <a:gd name="connsiteX1" fmla="*/ 895 w 25275"/>
                <a:gd name="connsiteY1" fmla="*/ 10258 h 10258"/>
                <a:gd name="connsiteX2" fmla="*/ 10000 w 25275"/>
                <a:gd name="connsiteY2" fmla="*/ 7260 h 10258"/>
                <a:gd name="connsiteX3" fmla="*/ 25275 w 25275"/>
                <a:gd name="connsiteY3" fmla="*/ 0 h 10258"/>
                <a:gd name="connsiteX4" fmla="*/ 0 w 25275"/>
                <a:gd name="connsiteY4" fmla="*/ 258 h 10258"/>
                <a:gd name="connsiteX0" fmla="*/ 0 w 27125"/>
                <a:gd name="connsiteY0" fmla="*/ 258 h 20471"/>
                <a:gd name="connsiteX1" fmla="*/ 895 w 27125"/>
                <a:gd name="connsiteY1" fmla="*/ 10258 h 20471"/>
                <a:gd name="connsiteX2" fmla="*/ 27125 w 27125"/>
                <a:gd name="connsiteY2" fmla="*/ 20471 h 20471"/>
                <a:gd name="connsiteX3" fmla="*/ 25275 w 27125"/>
                <a:gd name="connsiteY3" fmla="*/ 0 h 20471"/>
                <a:gd name="connsiteX4" fmla="*/ 0 w 27125"/>
                <a:gd name="connsiteY4" fmla="*/ 258 h 20471"/>
                <a:gd name="connsiteX0" fmla="*/ 136 w 27261"/>
                <a:gd name="connsiteY0" fmla="*/ 258 h 20907"/>
                <a:gd name="connsiteX1" fmla="*/ 80 w 27261"/>
                <a:gd name="connsiteY1" fmla="*/ 20907 h 20907"/>
                <a:gd name="connsiteX2" fmla="*/ 27261 w 27261"/>
                <a:gd name="connsiteY2" fmla="*/ 20471 h 20907"/>
                <a:gd name="connsiteX3" fmla="*/ 25411 w 27261"/>
                <a:gd name="connsiteY3" fmla="*/ 0 h 20907"/>
                <a:gd name="connsiteX4" fmla="*/ 136 w 27261"/>
                <a:gd name="connsiteY4" fmla="*/ 258 h 20907"/>
                <a:gd name="connsiteX0" fmla="*/ 59 w 27184"/>
                <a:gd name="connsiteY0" fmla="*/ 258 h 20907"/>
                <a:gd name="connsiteX1" fmla="*/ 3 w 27184"/>
                <a:gd name="connsiteY1" fmla="*/ 20907 h 20907"/>
                <a:gd name="connsiteX2" fmla="*/ 27184 w 27184"/>
                <a:gd name="connsiteY2" fmla="*/ 20471 h 20907"/>
                <a:gd name="connsiteX3" fmla="*/ 25334 w 27184"/>
                <a:gd name="connsiteY3" fmla="*/ 0 h 20907"/>
                <a:gd name="connsiteX4" fmla="*/ 59 w 27184"/>
                <a:gd name="connsiteY4" fmla="*/ 258 h 20907"/>
                <a:gd name="connsiteX0" fmla="*/ 60 w 27185"/>
                <a:gd name="connsiteY0" fmla="*/ 258 h 20907"/>
                <a:gd name="connsiteX1" fmla="*/ 4 w 27185"/>
                <a:gd name="connsiteY1" fmla="*/ 20907 h 20907"/>
                <a:gd name="connsiteX2" fmla="*/ 27185 w 27185"/>
                <a:gd name="connsiteY2" fmla="*/ 20471 h 20907"/>
                <a:gd name="connsiteX3" fmla="*/ 25335 w 27185"/>
                <a:gd name="connsiteY3" fmla="*/ 0 h 20907"/>
                <a:gd name="connsiteX4" fmla="*/ 60 w 27185"/>
                <a:gd name="connsiteY4" fmla="*/ 258 h 2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85" h="20907">
                  <a:moveTo>
                    <a:pt x="60" y="258"/>
                  </a:moveTo>
                  <a:cubicBezTo>
                    <a:pt x="147" y="3751"/>
                    <a:pt x="-30" y="17254"/>
                    <a:pt x="4" y="20907"/>
                  </a:cubicBezTo>
                  <a:lnTo>
                    <a:pt x="27185" y="20471"/>
                  </a:lnTo>
                  <a:lnTo>
                    <a:pt x="25335" y="0"/>
                  </a:lnTo>
                  <a:lnTo>
                    <a:pt x="60" y="258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7" name="Rectangle 5"/>
            <p:cNvSpPr>
              <a:spLocks noChangeArrowheads="1"/>
            </p:cNvSpPr>
            <p:nvPr/>
          </p:nvSpPr>
          <p:spPr bwMode="auto">
            <a:xfrm>
              <a:off x="5621866" y="3752631"/>
              <a:ext cx="2942493" cy="19389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en-US" sz="2000" dirty="0">
                <a:latin typeface="Times"/>
                <a:cs typeface="Times"/>
              </a:endParaRPr>
            </a:p>
            <a:p>
              <a:r>
                <a:rPr lang="en-US" sz="2000" i="1" dirty="0">
                  <a:latin typeface="Times"/>
                  <a:cs typeface="Times"/>
                </a:rPr>
                <a:t>The execution thesis:</a:t>
              </a:r>
            </a:p>
            <a:p>
              <a:r>
                <a:rPr lang="en-US" sz="2000" dirty="0">
                  <a:latin typeface="Times"/>
                  <a:cs typeface="Times"/>
                </a:rPr>
                <a:t>The actual carrying out of a thought experiment is the execution of an argument, even if in disguised form. </a:t>
              </a:r>
              <a:endParaRPr lang="en-US" sz="2800" dirty="0">
                <a:latin typeface="Times"/>
                <a:cs typeface="Times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430759" y="2553282"/>
              <a:ext cx="168682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Times"/>
                  <a:cs typeface="Times"/>
                </a:rPr>
                <a:t>Context of Discovery</a:t>
              </a:r>
            </a:p>
            <a:p>
              <a:pPr algn="ctr"/>
              <a:endParaRPr lang="en-US" sz="2000" dirty="0">
                <a:latin typeface="Times"/>
                <a:cs typeface="Times"/>
              </a:endParaRPr>
            </a:p>
          </p:txBody>
        </p:sp>
        <p:sp>
          <p:nvSpPr>
            <p:cNvPr id="19" name="Right Arrow 18"/>
            <p:cNvSpPr/>
            <p:nvPr/>
          </p:nvSpPr>
          <p:spPr>
            <a:xfrm rot="3600000">
              <a:off x="5808532" y="2892637"/>
              <a:ext cx="1075618" cy="505611"/>
            </a:xfrm>
            <a:prstGeom prst="rightArrow">
              <a:avLst>
                <a:gd name="adj1" fmla="val 50000"/>
                <a:gd name="adj2" fmla="val 66665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Graphic 2" descr="Flask with solid fill">
            <a:extLst>
              <a:ext uri="{FF2B5EF4-FFF2-40B4-BE49-F238E27FC236}">
                <a16:creationId xmlns:a16="http://schemas.microsoft.com/office/drawing/2014/main" id="{1CABA9A5-AA9C-79F6-F5F7-B1C6F9DD0B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635403">
            <a:off x="6356220" y="1821989"/>
            <a:ext cx="1024445" cy="1024445"/>
          </a:xfrm>
          <a:prstGeom prst="rect">
            <a:avLst/>
          </a:prstGeom>
        </p:spPr>
      </p:pic>
      <p:pic>
        <p:nvPicPr>
          <p:cNvPr id="11" name="Graphic 10" descr="Thought with solid fill">
            <a:extLst>
              <a:ext uri="{FF2B5EF4-FFF2-40B4-BE49-F238E27FC236}">
                <a16:creationId xmlns:a16="http://schemas.microsoft.com/office/drawing/2014/main" id="{20A054A5-6F28-5530-6409-23272AED6C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57725" y="936167"/>
            <a:ext cx="1115524" cy="111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452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95307"/>
            <a:ext cx="429026" cy="382959"/>
          </a:xfrm>
        </p:spPr>
        <p:txBody>
          <a:bodyPr/>
          <a:lstStyle/>
          <a:p>
            <a:endParaRPr lang="en-US">
              <a:solidFill>
                <a:srgbClr val="B4C8FF"/>
              </a:solidFill>
              <a:latin typeface="Copperplate Gothic Bold"/>
              <a:cs typeface="Copperplate Gothic Bold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08453"/>
            <a:ext cx="2133600" cy="365125"/>
          </a:xfrm>
        </p:spPr>
        <p:txBody>
          <a:bodyPr/>
          <a:lstStyle/>
          <a:p>
            <a:fld id="{6CC653D9-4D3C-1848-BA19-27FA3B040AC9}" type="slidenum">
              <a:rPr lang="en-US" smtClean="0">
                <a:solidFill>
                  <a:srgbClr val="B4C8FF"/>
                </a:solidFill>
                <a:latin typeface="Copperplate Gothic Bold"/>
                <a:cs typeface="Copperplate Gothic Bold"/>
              </a:rPr>
              <a:t>47</a:t>
            </a:fld>
            <a:endParaRPr lang="en-US">
              <a:solidFill>
                <a:srgbClr val="B4C8FF"/>
              </a:solidFill>
              <a:latin typeface="Copperplate Gothic Bold"/>
              <a:cs typeface="Copperplate Gothic Bold"/>
            </a:endParaRPr>
          </a:p>
        </p:txBody>
      </p:sp>
      <p:pic>
        <p:nvPicPr>
          <p:cNvPr id="5" name="Picture 4" descr="think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177" y="95348"/>
            <a:ext cx="4653541" cy="52809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6459" y="5307657"/>
            <a:ext cx="5365261" cy="800032"/>
          </a:xfrm>
        </p:spPr>
        <p:txBody>
          <a:bodyPr>
            <a:noAutofit/>
          </a:bodyPr>
          <a:lstStyle/>
          <a:p>
            <a:r>
              <a:rPr lang="en-US" sz="8000" dirty="0">
                <a:solidFill>
                  <a:srgbClr val="5F88FF"/>
                </a:solidFill>
                <a:latin typeface="Copperplate Gothic Bold"/>
                <a:cs typeface="Copperplate Gothic Bold"/>
              </a:rPr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174330049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1473200" y="481715"/>
            <a:ext cx="6883232" cy="6102513"/>
          </a:xfrm>
          <a:custGeom>
            <a:avLst/>
            <a:gdLst>
              <a:gd name="connsiteX0" fmla="*/ 3647179 w 5913641"/>
              <a:gd name="connsiteY0" fmla="*/ 0 h 4754359"/>
              <a:gd name="connsiteX1" fmla="*/ 5913641 w 5913641"/>
              <a:gd name="connsiteY1" fmla="*/ 2168769 h 4754359"/>
              <a:gd name="connsiteX2" fmla="*/ 4402667 w 5913641"/>
              <a:gd name="connsiteY2" fmla="*/ 4754359 h 4754359"/>
              <a:gd name="connsiteX3" fmla="*/ 0 w 5913641"/>
              <a:gd name="connsiteY3" fmla="*/ 3126154 h 4754359"/>
              <a:gd name="connsiteX4" fmla="*/ 3647179 w 5913641"/>
              <a:gd name="connsiteY4" fmla="*/ 0 h 475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13641" h="4754359">
                <a:moveTo>
                  <a:pt x="3647179" y="0"/>
                </a:moveTo>
                <a:lnTo>
                  <a:pt x="5913641" y="2168769"/>
                </a:lnTo>
                <a:lnTo>
                  <a:pt x="4402667" y="4754359"/>
                </a:lnTo>
                <a:lnTo>
                  <a:pt x="0" y="3126154"/>
                </a:lnTo>
                <a:lnTo>
                  <a:pt x="3647179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842" y="1554703"/>
            <a:ext cx="6003872" cy="2911231"/>
          </a:xfrm>
        </p:spPr>
        <p:txBody>
          <a:bodyPr>
            <a:noAutofit/>
          </a:bodyPr>
          <a:lstStyle/>
          <a:p>
            <a:pPr algn="r"/>
            <a:r>
              <a:rPr lang="en-US" sz="9600" dirty="0"/>
              <a:t>Appendices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17318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EE5E7-2F54-C540-B86A-E020FB0421CA}" type="slidenum">
              <a:rPr lang="en-US"/>
              <a:pPr/>
              <a:t>49</a:t>
            </a:fld>
            <a:endParaRPr lang="en-US"/>
          </a:p>
        </p:txBody>
      </p:sp>
      <p:sp>
        <p:nvSpPr>
          <p:cNvPr id="143362" name="Freeform 2"/>
          <p:cNvSpPr>
            <a:spLocks/>
          </p:cNvSpPr>
          <p:nvPr/>
        </p:nvSpPr>
        <p:spPr bwMode="auto">
          <a:xfrm>
            <a:off x="2817813" y="451746"/>
            <a:ext cx="4938712" cy="5641975"/>
          </a:xfrm>
          <a:custGeom>
            <a:avLst/>
            <a:gdLst>
              <a:gd name="T0" fmla="*/ 692 w 3111"/>
              <a:gd name="T1" fmla="*/ 0 h 3554"/>
              <a:gd name="T2" fmla="*/ 3111 w 3111"/>
              <a:gd name="T3" fmla="*/ 747 h 3554"/>
              <a:gd name="T4" fmla="*/ 2524 w 3111"/>
              <a:gd name="T5" fmla="*/ 3554 h 3554"/>
              <a:gd name="T6" fmla="*/ 0 w 3111"/>
              <a:gd name="T7" fmla="*/ 2946 h 3554"/>
              <a:gd name="T8" fmla="*/ 692 w 3111"/>
              <a:gd name="T9" fmla="*/ 0 h 35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11" h="3554">
                <a:moveTo>
                  <a:pt x="692" y="0"/>
                </a:moveTo>
                <a:lnTo>
                  <a:pt x="3111" y="747"/>
                </a:lnTo>
                <a:lnTo>
                  <a:pt x="2524" y="3554"/>
                </a:lnTo>
                <a:lnTo>
                  <a:pt x="0" y="2946"/>
                </a:lnTo>
                <a:lnTo>
                  <a:pt x="692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title"/>
          </p:nvPr>
        </p:nvSpPr>
        <p:spPr>
          <a:xfrm>
            <a:off x="1198359" y="1689100"/>
            <a:ext cx="4811916" cy="2792413"/>
          </a:xfrm>
        </p:spPr>
        <p:txBody>
          <a:bodyPr>
            <a:noAutofit/>
          </a:bodyPr>
          <a:lstStyle/>
          <a:p>
            <a:pPr algn="r"/>
            <a:r>
              <a:rPr lang="en-US" sz="6600" dirty="0"/>
              <a:t>3. The Dome</a:t>
            </a:r>
            <a:br>
              <a:rPr lang="en-US" dirty="0"/>
            </a:br>
            <a:r>
              <a:rPr lang="en-US" dirty="0"/>
              <a:t>An </a:t>
            </a:r>
            <a:r>
              <a:rPr lang="en-US" dirty="0" err="1"/>
              <a:t>Indeterminstic</a:t>
            </a:r>
            <a:r>
              <a:rPr lang="en-US" dirty="0"/>
              <a:t> Newtonian System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869044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1912014" y="111654"/>
            <a:ext cx="5505764" cy="5352602"/>
          </a:xfrm>
          <a:custGeom>
            <a:avLst/>
            <a:gdLst>
              <a:gd name="connsiteX0" fmla="*/ 2721480 w 6050060"/>
              <a:gd name="connsiteY0" fmla="*/ 0 h 3761345"/>
              <a:gd name="connsiteX1" fmla="*/ 6050060 w 6050060"/>
              <a:gd name="connsiteY1" fmla="*/ 2016751 h 3761345"/>
              <a:gd name="connsiteX2" fmla="*/ 3810073 w 6050060"/>
              <a:gd name="connsiteY2" fmla="*/ 3761345 h 3761345"/>
              <a:gd name="connsiteX3" fmla="*/ 0 w 6050060"/>
              <a:gd name="connsiteY3" fmla="*/ 2826243 h 3761345"/>
              <a:gd name="connsiteX4" fmla="*/ 2721480 w 6050060"/>
              <a:gd name="connsiteY4" fmla="*/ 0 h 3761345"/>
              <a:gd name="connsiteX0" fmla="*/ 2721480 w 4875891"/>
              <a:gd name="connsiteY0" fmla="*/ 0 h 3761345"/>
              <a:gd name="connsiteX1" fmla="*/ 4875891 w 4875891"/>
              <a:gd name="connsiteY1" fmla="*/ 2045863 h 3761345"/>
              <a:gd name="connsiteX2" fmla="*/ 3810073 w 4875891"/>
              <a:gd name="connsiteY2" fmla="*/ 3761345 h 3761345"/>
              <a:gd name="connsiteX3" fmla="*/ 0 w 4875891"/>
              <a:gd name="connsiteY3" fmla="*/ 2826243 h 3761345"/>
              <a:gd name="connsiteX4" fmla="*/ 2721480 w 4875891"/>
              <a:gd name="connsiteY4" fmla="*/ 0 h 3761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75891" h="3761345">
                <a:moveTo>
                  <a:pt x="2721480" y="0"/>
                </a:moveTo>
                <a:lnTo>
                  <a:pt x="4875891" y="2045863"/>
                </a:lnTo>
                <a:lnTo>
                  <a:pt x="3810073" y="3761345"/>
                </a:lnTo>
                <a:lnTo>
                  <a:pt x="0" y="2826243"/>
                </a:lnTo>
                <a:lnTo>
                  <a:pt x="2721480" y="0"/>
                </a:lnTo>
                <a:close/>
              </a:path>
            </a:pathLst>
          </a:custGeom>
          <a:solidFill>
            <a:srgbClr val="C9DC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424" y="383963"/>
            <a:ext cx="4591539" cy="4741625"/>
          </a:xfrm>
        </p:spPr>
        <p:txBody>
          <a:bodyPr>
            <a:normAutofit/>
          </a:bodyPr>
          <a:lstStyle/>
          <a:p>
            <a:pPr algn="r"/>
            <a:br>
              <a:rPr lang="en-US" sz="6700" dirty="0"/>
            </a:br>
            <a:br>
              <a:rPr lang="en-US" sz="3100" dirty="0"/>
            </a:br>
            <a:r>
              <a:rPr lang="en-US" sz="6000" dirty="0"/>
              <a:t>1. Maxwell’s Demon</a:t>
            </a:r>
            <a:br>
              <a:rPr lang="en-US" sz="6000" dirty="0"/>
            </a:b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38239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F90C5-080D-5246-A413-A8E0FDB0C1BC}" type="slidenum">
              <a:rPr lang="en-US"/>
              <a:pPr/>
              <a:t>50</a:t>
            </a:fld>
            <a:endParaRPr lang="en-US"/>
          </a:p>
        </p:txBody>
      </p:sp>
      <p:sp>
        <p:nvSpPr>
          <p:cNvPr id="10245" name="Freeform 5"/>
          <p:cNvSpPr>
            <a:spLocks/>
          </p:cNvSpPr>
          <p:nvPr/>
        </p:nvSpPr>
        <p:spPr bwMode="auto">
          <a:xfrm>
            <a:off x="533400" y="304800"/>
            <a:ext cx="7239000" cy="838200"/>
          </a:xfrm>
          <a:custGeom>
            <a:avLst/>
            <a:gdLst>
              <a:gd name="T0" fmla="*/ 192 w 4368"/>
              <a:gd name="T1" fmla="*/ 0 h 528"/>
              <a:gd name="T2" fmla="*/ 4320 w 4368"/>
              <a:gd name="T3" fmla="*/ 144 h 528"/>
              <a:gd name="T4" fmla="*/ 4368 w 4368"/>
              <a:gd name="T5" fmla="*/ 384 h 528"/>
              <a:gd name="T6" fmla="*/ 0 w 4368"/>
              <a:gd name="T7" fmla="*/ 528 h 528"/>
              <a:gd name="T8" fmla="*/ 192 w 4368"/>
              <a:gd name="T9" fmla="*/ 0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68" h="528">
                <a:moveTo>
                  <a:pt x="192" y="0"/>
                </a:moveTo>
                <a:lnTo>
                  <a:pt x="4320" y="144"/>
                </a:lnTo>
                <a:lnTo>
                  <a:pt x="4368" y="384"/>
                </a:lnTo>
                <a:lnTo>
                  <a:pt x="0" y="528"/>
                </a:lnTo>
                <a:lnTo>
                  <a:pt x="192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Arrangement</a:t>
            </a:r>
          </a:p>
        </p:txBody>
      </p:sp>
      <p:pic>
        <p:nvPicPr>
          <p:cNvPr id="10244" name="Picture 4" descr="dome_with_eq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1587500"/>
            <a:ext cx="4976812" cy="224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0250" name="Group 10"/>
          <p:cNvGrpSpPr>
            <a:grpSpLocks/>
          </p:cNvGrpSpPr>
          <p:nvPr/>
        </p:nvGrpSpPr>
        <p:grpSpPr bwMode="auto">
          <a:xfrm>
            <a:off x="623888" y="4318000"/>
            <a:ext cx="6276975" cy="2127250"/>
            <a:chOff x="393" y="2720"/>
            <a:chExt cx="3954" cy="1340"/>
          </a:xfrm>
        </p:grpSpPr>
        <p:sp>
          <p:nvSpPr>
            <p:cNvPr id="10249" name="Freeform 9"/>
            <p:cNvSpPr>
              <a:spLocks/>
            </p:cNvSpPr>
            <p:nvPr/>
          </p:nvSpPr>
          <p:spPr bwMode="auto">
            <a:xfrm>
              <a:off x="818" y="3313"/>
              <a:ext cx="1845" cy="747"/>
            </a:xfrm>
            <a:custGeom>
              <a:avLst/>
              <a:gdLst>
                <a:gd name="T0" fmla="*/ 316 w 1845"/>
                <a:gd name="T1" fmla="*/ 0 h 747"/>
                <a:gd name="T2" fmla="*/ 1845 w 1845"/>
                <a:gd name="T3" fmla="*/ 323 h 747"/>
                <a:gd name="T4" fmla="*/ 1797 w 1845"/>
                <a:gd name="T5" fmla="*/ 747 h 747"/>
                <a:gd name="T6" fmla="*/ 0 w 1845"/>
                <a:gd name="T7" fmla="*/ 723 h 747"/>
                <a:gd name="T8" fmla="*/ 316 w 1845"/>
                <a:gd name="T9" fmla="*/ 0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5" h="747">
                  <a:moveTo>
                    <a:pt x="316" y="0"/>
                  </a:moveTo>
                  <a:lnTo>
                    <a:pt x="1845" y="323"/>
                  </a:lnTo>
                  <a:lnTo>
                    <a:pt x="1797" y="747"/>
                  </a:lnTo>
                  <a:lnTo>
                    <a:pt x="0" y="723"/>
                  </a:lnTo>
                  <a:lnTo>
                    <a:pt x="316" y="0"/>
                  </a:lnTo>
                  <a:close/>
                </a:path>
              </a:pathLst>
            </a:custGeom>
            <a:solidFill>
              <a:srgbClr val="FFB4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6" name="Rectangle 6"/>
            <p:cNvSpPr>
              <a:spLocks noChangeArrowheads="1"/>
            </p:cNvSpPr>
            <p:nvPr/>
          </p:nvSpPr>
          <p:spPr bwMode="auto">
            <a:xfrm>
              <a:off x="393" y="2720"/>
              <a:ext cx="3954" cy="1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Times"/>
                </a:rPr>
                <a:t>The mass experiences an outward directed force field</a:t>
              </a:r>
            </a:p>
            <a:p>
              <a:r>
                <a:rPr lang="en-US" sz="2000" dirty="0">
                  <a:latin typeface="Times"/>
                </a:rPr>
                <a:t>F = (d/</a:t>
              </a:r>
              <a:r>
                <a:rPr lang="en-US" sz="2000" dirty="0" err="1">
                  <a:latin typeface="Times"/>
                </a:rPr>
                <a:t>dr</a:t>
              </a:r>
              <a:r>
                <a:rPr lang="en-US" sz="2000" dirty="0">
                  <a:latin typeface="Times"/>
                </a:rPr>
                <a:t>) potential energy = (d/</a:t>
              </a:r>
              <a:r>
                <a:rPr lang="en-US" sz="2000" dirty="0" err="1">
                  <a:latin typeface="Times"/>
                </a:rPr>
                <a:t>dr</a:t>
              </a:r>
              <a:r>
                <a:rPr lang="en-US" sz="2000" dirty="0">
                  <a:latin typeface="Times"/>
                </a:rPr>
                <a:t>) </a:t>
              </a:r>
              <a:r>
                <a:rPr lang="en-US" sz="2000" dirty="0" err="1">
                  <a:latin typeface="Times"/>
                </a:rPr>
                <a:t>gh</a:t>
              </a:r>
              <a:r>
                <a:rPr lang="en-US" sz="2000" dirty="0">
                  <a:latin typeface="Times"/>
                </a:rPr>
                <a:t> = r</a:t>
              </a:r>
              <a:r>
                <a:rPr lang="en-US" sz="2400" baseline="30000" dirty="0">
                  <a:latin typeface="Times"/>
                </a:rPr>
                <a:t>1/</a:t>
              </a:r>
              <a:r>
                <a:rPr lang="en-US" sz="2000" baseline="30000" dirty="0">
                  <a:latin typeface="Times"/>
                </a:rPr>
                <a:t>2</a:t>
              </a:r>
              <a:r>
                <a:rPr lang="en-US" sz="2000" dirty="0">
                  <a:latin typeface="Times"/>
                </a:rPr>
                <a:t>.</a:t>
              </a:r>
            </a:p>
            <a:p>
              <a:endParaRPr lang="en-US" sz="2000" dirty="0">
                <a:latin typeface="Times"/>
              </a:endParaRPr>
            </a:p>
            <a:p>
              <a:r>
                <a:rPr lang="en-US" sz="2000" dirty="0">
                  <a:latin typeface="Times"/>
                </a:rPr>
                <a:t>The motion of the mass is governed by Newton</a:t>
              </a:r>
              <a:r>
                <a:rPr lang="ja-JP" altLang="en-US" sz="2000" dirty="0">
                  <a:latin typeface="Times"/>
                </a:rPr>
                <a:t>’</a:t>
              </a:r>
              <a:r>
                <a:rPr lang="en-US" sz="2000" dirty="0">
                  <a:latin typeface="Times"/>
                </a:rPr>
                <a:t>s </a:t>
              </a:r>
              <a:r>
                <a:rPr lang="ja-JP" altLang="en-US" sz="2000" dirty="0">
                  <a:latin typeface="Times"/>
                </a:rPr>
                <a:t>“</a:t>
              </a:r>
              <a:r>
                <a:rPr lang="en-US" sz="2000" dirty="0">
                  <a:latin typeface="Times"/>
                </a:rPr>
                <a:t>F=ma</a:t>
              </a:r>
              <a:r>
                <a:rPr lang="ja-JP" altLang="en-US" sz="2000" dirty="0">
                  <a:latin typeface="Times"/>
                </a:rPr>
                <a:t>”</a:t>
              </a:r>
              <a:r>
                <a:rPr lang="en-US" sz="2000" dirty="0">
                  <a:latin typeface="Times"/>
                </a:rPr>
                <a:t>:</a:t>
              </a:r>
            </a:p>
            <a:p>
              <a:endParaRPr lang="en-US" sz="900" dirty="0">
                <a:latin typeface="Times"/>
              </a:endParaRPr>
            </a:p>
            <a:p>
              <a:r>
                <a:rPr lang="en-US" sz="3200" dirty="0">
                  <a:latin typeface="Times"/>
                </a:rPr>
                <a:t>          d</a:t>
              </a:r>
              <a:r>
                <a:rPr lang="en-US" sz="3200" baseline="30000" dirty="0">
                  <a:latin typeface="Times"/>
                </a:rPr>
                <a:t>2</a:t>
              </a:r>
              <a:r>
                <a:rPr lang="en-US" sz="3200" dirty="0">
                  <a:latin typeface="Times"/>
                </a:rPr>
                <a:t>r/dt</a:t>
              </a:r>
              <a:r>
                <a:rPr lang="en-US" sz="3200" baseline="30000" dirty="0">
                  <a:latin typeface="Times"/>
                </a:rPr>
                <a:t>2</a:t>
              </a:r>
              <a:r>
                <a:rPr lang="en-US" sz="3200" dirty="0">
                  <a:latin typeface="Times"/>
                </a:rPr>
                <a:t> = r</a:t>
              </a:r>
              <a:r>
                <a:rPr lang="en-US" sz="3200" baseline="30000" dirty="0">
                  <a:latin typeface="Times"/>
                </a:rPr>
                <a:t>1/2</a:t>
              </a:r>
              <a:r>
                <a:rPr lang="en-US" sz="2000" dirty="0">
                  <a:latin typeface="Times"/>
                </a:rPr>
                <a:t>.</a:t>
              </a:r>
            </a:p>
          </p:txBody>
        </p:sp>
      </p:grp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86400" y="1695450"/>
            <a:ext cx="3352800" cy="2590800"/>
          </a:xfrm>
        </p:spPr>
        <p:txBody>
          <a:bodyPr/>
          <a:lstStyle/>
          <a:p>
            <a:r>
              <a:rPr lang="en-US" sz="1800"/>
              <a:t>A unit mass sits at the apex of a dome over which it can slide frictionless. The dome is symmetrical about the origin r=0 of radial coordinates inscribed on its surface. Its shape is given by the (negative) height function h(r) = (2/3g)r</a:t>
            </a:r>
            <a:r>
              <a:rPr lang="en-US" sz="2000" baseline="30000"/>
              <a:t>3/</a:t>
            </a:r>
            <a:r>
              <a:rPr lang="en-US" sz="1800" baseline="30000"/>
              <a:t>2</a:t>
            </a:r>
            <a:r>
              <a:rPr lang="en-US" sz="1800"/>
              <a:t>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30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D5599-46BB-9146-90F9-47FF62051B40}" type="slidenum">
              <a:rPr lang="en-US"/>
              <a:pPr/>
              <a:t>51</a:t>
            </a:fld>
            <a:endParaRPr lang="en-US"/>
          </a:p>
        </p:txBody>
      </p:sp>
      <p:sp>
        <p:nvSpPr>
          <p:cNvPr id="13317" name="Freeform 5"/>
          <p:cNvSpPr>
            <a:spLocks/>
          </p:cNvSpPr>
          <p:nvPr/>
        </p:nvSpPr>
        <p:spPr bwMode="auto">
          <a:xfrm>
            <a:off x="533400" y="304800"/>
            <a:ext cx="7239000" cy="838200"/>
          </a:xfrm>
          <a:custGeom>
            <a:avLst/>
            <a:gdLst>
              <a:gd name="T0" fmla="*/ 192 w 4368"/>
              <a:gd name="T1" fmla="*/ 0 h 528"/>
              <a:gd name="T2" fmla="*/ 4320 w 4368"/>
              <a:gd name="T3" fmla="*/ 144 h 528"/>
              <a:gd name="T4" fmla="*/ 4368 w 4368"/>
              <a:gd name="T5" fmla="*/ 384 h 528"/>
              <a:gd name="T6" fmla="*/ 0 w 4368"/>
              <a:gd name="T7" fmla="*/ 528 h 528"/>
              <a:gd name="T8" fmla="*/ 192 w 4368"/>
              <a:gd name="T9" fmla="*/ 0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68" h="528">
                <a:moveTo>
                  <a:pt x="192" y="0"/>
                </a:moveTo>
                <a:lnTo>
                  <a:pt x="4320" y="144"/>
                </a:lnTo>
                <a:lnTo>
                  <a:pt x="4368" y="384"/>
                </a:lnTo>
                <a:lnTo>
                  <a:pt x="0" y="528"/>
                </a:lnTo>
                <a:lnTo>
                  <a:pt x="192" y="0"/>
                </a:lnTo>
                <a:close/>
              </a:path>
            </a:pathLst>
          </a:custGeom>
          <a:solidFill>
            <a:srgbClr val="B4FFB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5078046" cy="685800"/>
          </a:xfrm>
        </p:spPr>
        <p:txBody>
          <a:bodyPr>
            <a:noAutofit/>
          </a:bodyPr>
          <a:lstStyle/>
          <a:p>
            <a:r>
              <a:rPr lang="en-US" sz="3600" dirty="0"/>
              <a:t>Possible motions: None</a:t>
            </a:r>
            <a:endParaRPr lang="en-US" sz="5400" dirty="0"/>
          </a:p>
        </p:txBody>
      </p:sp>
      <p:pic>
        <p:nvPicPr>
          <p:cNvPr id="13316" name="Picture 4" descr="dome_no_mo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4706938" cy="224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05400" y="1752600"/>
            <a:ext cx="3886200" cy="1447800"/>
          </a:xfrm>
        </p:spPr>
        <p:txBody>
          <a:bodyPr/>
          <a:lstStyle/>
          <a:p>
            <a:r>
              <a:rPr lang="en-US" sz="2400"/>
              <a:t>r(t) = 0</a:t>
            </a:r>
          </a:p>
          <a:p>
            <a:r>
              <a:rPr lang="en-US"/>
              <a:t>solves Newton</a:t>
            </a:r>
            <a:r>
              <a:rPr lang="ja-JP" altLang="en-US"/>
              <a:t>’</a:t>
            </a:r>
            <a:r>
              <a:rPr lang="en-US"/>
              <a:t>s equation of motion since</a:t>
            </a:r>
          </a:p>
          <a:p>
            <a:r>
              <a:rPr lang="en-US" sz="2000"/>
              <a:t>d</a:t>
            </a:r>
            <a:r>
              <a:rPr lang="en-US" sz="2000" baseline="30000"/>
              <a:t>2</a:t>
            </a:r>
            <a:r>
              <a:rPr lang="en-US" sz="2000"/>
              <a:t>r/dt</a:t>
            </a:r>
            <a:r>
              <a:rPr lang="en-US" sz="2000" baseline="30000"/>
              <a:t>2</a:t>
            </a:r>
            <a:r>
              <a:rPr lang="en-US" sz="2000"/>
              <a:t> = d</a:t>
            </a:r>
            <a:r>
              <a:rPr lang="en-US" sz="2000" baseline="30000"/>
              <a:t>2</a:t>
            </a:r>
            <a:r>
              <a:rPr lang="en-US" sz="2000"/>
              <a:t>(0)/dt</a:t>
            </a:r>
            <a:r>
              <a:rPr lang="en-US" sz="2000" baseline="30000"/>
              <a:t>2</a:t>
            </a:r>
            <a:r>
              <a:rPr lang="en-US" sz="2000"/>
              <a:t> = 0 = r</a:t>
            </a:r>
            <a:r>
              <a:rPr lang="en-US" sz="2000" baseline="30000"/>
              <a:t>1/2</a:t>
            </a:r>
            <a:r>
              <a:rPr lang="en-US" sz="20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9699488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8A6EB-F92D-464D-B9C5-BF81083A2344}" type="slidenum">
              <a:rPr lang="en-US"/>
              <a:pPr/>
              <a:t>52</a:t>
            </a:fld>
            <a:endParaRPr lang="en-US"/>
          </a:p>
        </p:txBody>
      </p:sp>
      <p:sp>
        <p:nvSpPr>
          <p:cNvPr id="14338" name="Freeform 2"/>
          <p:cNvSpPr>
            <a:spLocks/>
          </p:cNvSpPr>
          <p:nvPr/>
        </p:nvSpPr>
        <p:spPr bwMode="auto">
          <a:xfrm>
            <a:off x="685800" y="228600"/>
            <a:ext cx="8060918" cy="838200"/>
          </a:xfrm>
          <a:custGeom>
            <a:avLst/>
            <a:gdLst>
              <a:gd name="T0" fmla="*/ 192 w 4368"/>
              <a:gd name="T1" fmla="*/ 0 h 528"/>
              <a:gd name="T2" fmla="*/ 4320 w 4368"/>
              <a:gd name="T3" fmla="*/ 144 h 528"/>
              <a:gd name="T4" fmla="*/ 4368 w 4368"/>
              <a:gd name="T5" fmla="*/ 384 h 528"/>
              <a:gd name="T6" fmla="*/ 0 w 4368"/>
              <a:gd name="T7" fmla="*/ 528 h 528"/>
              <a:gd name="T8" fmla="*/ 192 w 4368"/>
              <a:gd name="T9" fmla="*/ 0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68" h="528">
                <a:moveTo>
                  <a:pt x="192" y="0"/>
                </a:moveTo>
                <a:lnTo>
                  <a:pt x="4320" y="144"/>
                </a:lnTo>
                <a:lnTo>
                  <a:pt x="4368" y="384"/>
                </a:lnTo>
                <a:lnTo>
                  <a:pt x="0" y="528"/>
                </a:lnTo>
                <a:lnTo>
                  <a:pt x="192" y="0"/>
                </a:lnTo>
                <a:close/>
              </a:path>
            </a:pathLst>
          </a:custGeom>
          <a:solidFill>
            <a:srgbClr val="FFB4B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799" y="228600"/>
            <a:ext cx="8353996" cy="685800"/>
          </a:xfrm>
        </p:spPr>
        <p:txBody>
          <a:bodyPr>
            <a:noAutofit/>
          </a:bodyPr>
          <a:lstStyle/>
          <a:p>
            <a:r>
              <a:rPr lang="en-US" sz="3600" dirty="0"/>
              <a:t>Possible motions: Spontaneous Acceleration</a:t>
            </a:r>
            <a:endParaRPr lang="en-US" sz="5400" dirty="0"/>
          </a:p>
        </p:txBody>
      </p:sp>
      <p:pic>
        <p:nvPicPr>
          <p:cNvPr id="14342" name="Picture 6" descr="dome_spont_mo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5326063" cy="256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4348" name="Group 12"/>
          <p:cNvGrpSpPr>
            <a:grpSpLocks/>
          </p:cNvGrpSpPr>
          <p:nvPr/>
        </p:nvGrpSpPr>
        <p:grpSpPr bwMode="auto">
          <a:xfrm>
            <a:off x="4419600" y="4343400"/>
            <a:ext cx="4081463" cy="1998663"/>
            <a:chOff x="2784" y="2736"/>
            <a:chExt cx="2571" cy="1259"/>
          </a:xfrm>
        </p:grpSpPr>
        <p:sp>
          <p:nvSpPr>
            <p:cNvPr id="14347" name="Freeform 11"/>
            <p:cNvSpPr>
              <a:spLocks/>
            </p:cNvSpPr>
            <p:nvPr/>
          </p:nvSpPr>
          <p:spPr bwMode="auto">
            <a:xfrm flipV="1">
              <a:off x="2784" y="2736"/>
              <a:ext cx="768" cy="672"/>
            </a:xfrm>
            <a:custGeom>
              <a:avLst/>
              <a:gdLst>
                <a:gd name="T0" fmla="*/ 192 w 4368"/>
                <a:gd name="T1" fmla="*/ 0 h 528"/>
                <a:gd name="T2" fmla="*/ 4320 w 4368"/>
                <a:gd name="T3" fmla="*/ 144 h 528"/>
                <a:gd name="T4" fmla="*/ 4368 w 4368"/>
                <a:gd name="T5" fmla="*/ 384 h 528"/>
                <a:gd name="T6" fmla="*/ 0 w 4368"/>
                <a:gd name="T7" fmla="*/ 528 h 528"/>
                <a:gd name="T8" fmla="*/ 192 w 4368"/>
                <a:gd name="T9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68" h="528">
                  <a:moveTo>
                    <a:pt x="192" y="0"/>
                  </a:moveTo>
                  <a:lnTo>
                    <a:pt x="4320" y="144"/>
                  </a:lnTo>
                  <a:lnTo>
                    <a:pt x="4368" y="384"/>
                  </a:lnTo>
                  <a:lnTo>
                    <a:pt x="0" y="52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B4FF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5" name="Rectangle 9"/>
            <p:cNvSpPr>
              <a:spLocks noChangeArrowheads="1"/>
            </p:cNvSpPr>
            <p:nvPr/>
          </p:nvSpPr>
          <p:spPr bwMode="auto">
            <a:xfrm>
              <a:off x="3072" y="2784"/>
              <a:ext cx="2283" cy="1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744538" indent="-744538"/>
              <a:r>
                <a:rPr lang="en-US" sz="1600" dirty="0">
                  <a:latin typeface="Times"/>
                  <a:cs typeface="Times"/>
                </a:rPr>
                <a:t>For </a:t>
              </a:r>
              <a:r>
                <a:rPr lang="en-US" sz="1600" dirty="0" err="1">
                  <a:latin typeface="Times"/>
                  <a:cs typeface="Times"/>
                </a:rPr>
                <a:t>t≤T</a:t>
              </a:r>
              <a:r>
                <a:rPr lang="en-US" sz="1600" dirty="0">
                  <a:latin typeface="Times"/>
                  <a:cs typeface="Times"/>
                </a:rPr>
                <a:t>, </a:t>
              </a:r>
              <a:r>
                <a:rPr lang="en-US" dirty="0">
                  <a:latin typeface="Times"/>
                  <a:cs typeface="Times"/>
                </a:rPr>
                <a:t>d</a:t>
              </a:r>
              <a:r>
                <a:rPr lang="en-US" baseline="30000" dirty="0">
                  <a:latin typeface="Times"/>
                  <a:cs typeface="Times"/>
                </a:rPr>
                <a:t>2</a:t>
              </a:r>
              <a:r>
                <a:rPr lang="en-US" dirty="0">
                  <a:latin typeface="Times"/>
                  <a:cs typeface="Times"/>
                </a:rPr>
                <a:t>r/dt</a:t>
              </a:r>
              <a:r>
                <a:rPr lang="en-US" baseline="30000" dirty="0">
                  <a:latin typeface="Times"/>
                  <a:cs typeface="Times"/>
                </a:rPr>
                <a:t>2</a:t>
              </a:r>
              <a:r>
                <a:rPr lang="en-US" dirty="0">
                  <a:latin typeface="Times"/>
                  <a:cs typeface="Times"/>
                </a:rPr>
                <a:t> = d</a:t>
              </a:r>
              <a:r>
                <a:rPr lang="en-US" baseline="30000" dirty="0">
                  <a:latin typeface="Times"/>
                  <a:cs typeface="Times"/>
                </a:rPr>
                <a:t>2</a:t>
              </a:r>
              <a:r>
                <a:rPr lang="en-US" dirty="0">
                  <a:latin typeface="Times"/>
                  <a:cs typeface="Times"/>
                </a:rPr>
                <a:t>(0)/dt</a:t>
              </a:r>
              <a:r>
                <a:rPr lang="en-US" baseline="30000" dirty="0">
                  <a:latin typeface="Times"/>
                  <a:cs typeface="Times"/>
                </a:rPr>
                <a:t>2</a:t>
              </a:r>
              <a:r>
                <a:rPr lang="en-US" dirty="0">
                  <a:latin typeface="Times"/>
                  <a:cs typeface="Times"/>
                </a:rPr>
                <a:t> = 0 = r</a:t>
              </a:r>
              <a:r>
                <a:rPr lang="en-US" baseline="30000" dirty="0">
                  <a:latin typeface="Times"/>
                  <a:cs typeface="Times"/>
                </a:rPr>
                <a:t>1/2</a:t>
              </a:r>
              <a:r>
                <a:rPr lang="en-US" dirty="0">
                  <a:latin typeface="Times"/>
                  <a:cs typeface="Times"/>
                </a:rPr>
                <a:t>.</a:t>
              </a:r>
            </a:p>
            <a:p>
              <a:pPr marL="744538" indent="-744538"/>
              <a:endParaRPr lang="en-US" sz="800" dirty="0">
                <a:latin typeface="Times"/>
                <a:cs typeface="Times"/>
              </a:endParaRPr>
            </a:p>
            <a:p>
              <a:pPr marL="744538" indent="-744538"/>
              <a:r>
                <a:rPr lang="en-US" dirty="0">
                  <a:latin typeface="Times"/>
                  <a:cs typeface="Times"/>
                </a:rPr>
                <a:t>For </a:t>
              </a:r>
              <a:r>
                <a:rPr lang="en-US" sz="1600" dirty="0" err="1">
                  <a:latin typeface="Times"/>
                  <a:cs typeface="Times"/>
                </a:rPr>
                <a:t>t≥T</a:t>
              </a:r>
              <a:endParaRPr lang="en-US" sz="1600" dirty="0">
                <a:latin typeface="Times"/>
                <a:cs typeface="Times"/>
              </a:endParaRPr>
            </a:p>
            <a:p>
              <a:pPr marL="744538" indent="-744538"/>
              <a:r>
                <a:rPr lang="en-US" sz="2000" dirty="0">
                  <a:latin typeface="Times"/>
                  <a:cs typeface="Times"/>
                </a:rPr>
                <a:t>d</a:t>
              </a:r>
              <a:r>
                <a:rPr lang="en-US" sz="2000" baseline="30000" dirty="0">
                  <a:latin typeface="Times"/>
                  <a:cs typeface="Times"/>
                </a:rPr>
                <a:t>2</a:t>
              </a:r>
              <a:r>
                <a:rPr lang="en-US" sz="2000" dirty="0">
                  <a:latin typeface="Times"/>
                  <a:cs typeface="Times"/>
                </a:rPr>
                <a:t>r/dt</a:t>
              </a:r>
              <a:r>
                <a:rPr lang="en-US" sz="2000" baseline="30000" dirty="0">
                  <a:latin typeface="Times"/>
                  <a:cs typeface="Times"/>
                </a:rPr>
                <a:t>2</a:t>
              </a:r>
              <a:r>
                <a:rPr lang="en-US" sz="2000" dirty="0">
                  <a:latin typeface="Times"/>
                  <a:cs typeface="Times"/>
                </a:rPr>
                <a:t> </a:t>
              </a:r>
              <a:r>
                <a:rPr lang="en-US" dirty="0">
                  <a:latin typeface="Times"/>
                  <a:cs typeface="Times"/>
                </a:rPr>
                <a:t>= (d</a:t>
              </a:r>
              <a:r>
                <a:rPr lang="en-US" baseline="30000" dirty="0">
                  <a:latin typeface="Times"/>
                  <a:cs typeface="Times"/>
                </a:rPr>
                <a:t>2 </a:t>
              </a:r>
              <a:r>
                <a:rPr lang="en-US" dirty="0">
                  <a:latin typeface="Times"/>
                  <a:cs typeface="Times"/>
                </a:rPr>
                <a:t>/dt</a:t>
              </a:r>
              <a:r>
                <a:rPr lang="en-US" baseline="30000" dirty="0">
                  <a:latin typeface="Times"/>
                  <a:cs typeface="Times"/>
                </a:rPr>
                <a:t>2</a:t>
              </a:r>
              <a:r>
                <a:rPr lang="en-US" dirty="0">
                  <a:latin typeface="Times"/>
                  <a:cs typeface="Times"/>
                </a:rPr>
                <a:t>) (1/144)(t–T)</a:t>
              </a:r>
              <a:r>
                <a:rPr lang="en-US" baseline="30000" dirty="0">
                  <a:latin typeface="Times"/>
                  <a:cs typeface="Times"/>
                </a:rPr>
                <a:t>4</a:t>
              </a:r>
              <a:endParaRPr lang="en-US" dirty="0">
                <a:latin typeface="Times"/>
                <a:cs typeface="Times"/>
              </a:endParaRPr>
            </a:p>
            <a:p>
              <a:pPr marL="744538" indent="-744538"/>
              <a:r>
                <a:rPr lang="en-US" dirty="0">
                  <a:latin typeface="Times"/>
                  <a:cs typeface="Times"/>
                </a:rPr>
                <a:t>	= 4 x 3 x (1/144) (t–T)</a:t>
              </a:r>
              <a:r>
                <a:rPr lang="en-US" baseline="30000" dirty="0">
                  <a:latin typeface="Times"/>
                  <a:cs typeface="Times"/>
                </a:rPr>
                <a:t>2</a:t>
              </a:r>
              <a:endParaRPr lang="en-US" dirty="0">
                <a:latin typeface="Times"/>
                <a:cs typeface="Times"/>
              </a:endParaRPr>
            </a:p>
            <a:p>
              <a:pPr marL="744538" indent="-744538"/>
              <a:r>
                <a:rPr lang="en-US" dirty="0">
                  <a:latin typeface="Times"/>
                  <a:cs typeface="Times"/>
                </a:rPr>
                <a:t>	= (1/12) (t–T)</a:t>
              </a:r>
              <a:r>
                <a:rPr lang="en-US" baseline="30000" dirty="0">
                  <a:latin typeface="Times"/>
                  <a:cs typeface="Times"/>
                </a:rPr>
                <a:t>2</a:t>
              </a:r>
            </a:p>
            <a:p>
              <a:pPr marL="744538" indent="-744538"/>
              <a:r>
                <a:rPr lang="en-US" dirty="0">
                  <a:latin typeface="Times"/>
                  <a:cs typeface="Times"/>
                </a:rPr>
                <a:t>	= [(1/144)(t–T)</a:t>
              </a:r>
              <a:r>
                <a:rPr lang="en-US" baseline="30000" dirty="0">
                  <a:latin typeface="Times"/>
                  <a:cs typeface="Times"/>
                </a:rPr>
                <a:t>4</a:t>
              </a:r>
              <a:r>
                <a:rPr lang="en-US" dirty="0">
                  <a:latin typeface="Times"/>
                  <a:cs typeface="Times"/>
                </a:rPr>
                <a:t>]</a:t>
              </a:r>
              <a:r>
                <a:rPr lang="en-US" baseline="30000" dirty="0">
                  <a:latin typeface="Times"/>
                  <a:cs typeface="Times"/>
                </a:rPr>
                <a:t>1/2</a:t>
              </a:r>
              <a:r>
                <a:rPr lang="en-US" sz="2000" dirty="0">
                  <a:latin typeface="Times"/>
                  <a:cs typeface="Times"/>
                </a:rPr>
                <a:t> = r </a:t>
              </a:r>
              <a:r>
                <a:rPr lang="en-US" sz="2000" baseline="30000" dirty="0">
                  <a:latin typeface="Times"/>
                  <a:cs typeface="Times"/>
                </a:rPr>
                <a:t>1/2</a:t>
              </a:r>
              <a:endParaRPr lang="en-US" dirty="0">
                <a:latin typeface="Times"/>
                <a:cs typeface="Times"/>
              </a:endParaRPr>
            </a:p>
          </p:txBody>
        </p:sp>
      </p:grpSp>
      <p:sp>
        <p:nvSpPr>
          <p:cNvPr id="14349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6019800" y="1447800"/>
            <a:ext cx="2438400" cy="2590800"/>
          </a:xfrm>
        </p:spPr>
        <p:txBody>
          <a:bodyPr/>
          <a:lstStyle/>
          <a:p>
            <a:r>
              <a:rPr lang="en-US" sz="1800" dirty="0"/>
              <a:t>The mass remains at rest until some arbitrary time T, whereupon it accelerates in some arbitrary direction.</a:t>
            </a:r>
          </a:p>
        </p:txBody>
      </p:sp>
      <p:grpSp>
        <p:nvGrpSpPr>
          <p:cNvPr id="14352" name="Group 16"/>
          <p:cNvGrpSpPr>
            <a:grpSpLocks/>
          </p:cNvGrpSpPr>
          <p:nvPr/>
        </p:nvGrpSpPr>
        <p:grpSpPr bwMode="auto">
          <a:xfrm>
            <a:off x="304800" y="4419600"/>
            <a:ext cx="4191000" cy="1447800"/>
            <a:chOff x="192" y="2784"/>
            <a:chExt cx="2640" cy="912"/>
          </a:xfrm>
        </p:grpSpPr>
        <p:sp>
          <p:nvSpPr>
            <p:cNvPr id="14350" name="Freeform 14"/>
            <p:cNvSpPr>
              <a:spLocks/>
            </p:cNvSpPr>
            <p:nvPr/>
          </p:nvSpPr>
          <p:spPr bwMode="auto">
            <a:xfrm flipV="1">
              <a:off x="192" y="2784"/>
              <a:ext cx="672" cy="528"/>
            </a:xfrm>
            <a:custGeom>
              <a:avLst/>
              <a:gdLst>
                <a:gd name="T0" fmla="*/ 192 w 4368"/>
                <a:gd name="T1" fmla="*/ 0 h 528"/>
                <a:gd name="T2" fmla="*/ 4320 w 4368"/>
                <a:gd name="T3" fmla="*/ 144 h 528"/>
                <a:gd name="T4" fmla="*/ 4368 w 4368"/>
                <a:gd name="T5" fmla="*/ 384 h 528"/>
                <a:gd name="T6" fmla="*/ 0 w 4368"/>
                <a:gd name="T7" fmla="*/ 528 h 528"/>
                <a:gd name="T8" fmla="*/ 192 w 4368"/>
                <a:gd name="T9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68" h="528">
                  <a:moveTo>
                    <a:pt x="192" y="0"/>
                  </a:moveTo>
                  <a:lnTo>
                    <a:pt x="4320" y="144"/>
                  </a:lnTo>
                  <a:lnTo>
                    <a:pt x="4368" y="384"/>
                  </a:lnTo>
                  <a:lnTo>
                    <a:pt x="0" y="52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B4FF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1" name="Rectangle 15"/>
            <p:cNvSpPr>
              <a:spLocks noChangeArrowheads="1"/>
            </p:cNvSpPr>
            <p:nvPr/>
          </p:nvSpPr>
          <p:spPr bwMode="auto">
            <a:xfrm>
              <a:off x="432" y="2784"/>
              <a:ext cx="2400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US" sz="2400" dirty="0">
                  <a:latin typeface="Times"/>
                  <a:cs typeface="Times"/>
                </a:rPr>
                <a:t>r(t) = 0</a:t>
              </a:r>
              <a:r>
                <a:rPr lang="en-US" sz="2000" dirty="0">
                  <a:latin typeface="Times"/>
                  <a:cs typeface="Times"/>
                </a:rPr>
                <a:t>, for </a:t>
              </a:r>
              <a:r>
                <a:rPr lang="en-US" sz="2000" dirty="0" err="1">
                  <a:latin typeface="Times"/>
                  <a:cs typeface="Times"/>
                </a:rPr>
                <a:t>t≤T</a:t>
              </a:r>
              <a:r>
                <a:rPr lang="en-US" dirty="0">
                  <a:latin typeface="Times"/>
                  <a:cs typeface="Times"/>
                </a:rPr>
                <a:t> and</a:t>
              </a:r>
            </a:p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US" sz="2400" dirty="0">
                  <a:latin typeface="Times"/>
                  <a:cs typeface="Times"/>
                </a:rPr>
                <a:t>r(t) = (1/144)(t–T)</a:t>
              </a:r>
              <a:r>
                <a:rPr lang="en-US" sz="2400" baseline="30000" dirty="0">
                  <a:latin typeface="Times"/>
                  <a:cs typeface="Times"/>
                </a:rPr>
                <a:t>4</a:t>
              </a:r>
              <a:r>
                <a:rPr lang="en-US" sz="2000" dirty="0">
                  <a:latin typeface="Times"/>
                  <a:cs typeface="Times"/>
                </a:rPr>
                <a:t>, for </a:t>
              </a:r>
              <a:r>
                <a:rPr lang="en-US" sz="2000" dirty="0" err="1">
                  <a:latin typeface="Times"/>
                  <a:cs typeface="Times"/>
                </a:rPr>
                <a:t>t≥T</a:t>
              </a:r>
              <a:endParaRPr lang="en-US" dirty="0">
                <a:latin typeface="Times"/>
                <a:cs typeface="Times"/>
              </a:endParaRPr>
            </a:p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US" sz="1600" dirty="0">
                  <a:latin typeface="Times"/>
                  <a:cs typeface="Times"/>
                </a:rPr>
                <a:t>solves Newton</a:t>
              </a:r>
              <a:r>
                <a:rPr lang="ja-JP" altLang="en-US" sz="1600" dirty="0">
                  <a:latin typeface="Times"/>
                  <a:cs typeface="Times"/>
                </a:rPr>
                <a:t>’</a:t>
              </a:r>
              <a:r>
                <a:rPr lang="en-US" sz="1600" dirty="0">
                  <a:latin typeface="Times"/>
                  <a:cs typeface="Times"/>
                </a:rPr>
                <a:t>s equation of motion</a:t>
              </a:r>
            </a:p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US" dirty="0">
                  <a:latin typeface="Times"/>
                  <a:cs typeface="Times"/>
                </a:rPr>
                <a:t>d</a:t>
              </a:r>
              <a:r>
                <a:rPr lang="en-US" baseline="30000" dirty="0">
                  <a:latin typeface="Times"/>
                  <a:cs typeface="Times"/>
                </a:rPr>
                <a:t>2</a:t>
              </a:r>
              <a:r>
                <a:rPr lang="en-US" dirty="0">
                  <a:latin typeface="Times"/>
                  <a:cs typeface="Times"/>
                </a:rPr>
                <a:t>r/dt</a:t>
              </a:r>
              <a:r>
                <a:rPr lang="en-US" baseline="30000" dirty="0">
                  <a:latin typeface="Times"/>
                  <a:cs typeface="Times"/>
                </a:rPr>
                <a:t>2</a:t>
              </a:r>
              <a:r>
                <a:rPr lang="en-US" dirty="0">
                  <a:latin typeface="Times"/>
                  <a:cs typeface="Times"/>
                </a:rPr>
                <a:t> = r</a:t>
              </a:r>
              <a:r>
                <a:rPr lang="en-US" baseline="30000" dirty="0">
                  <a:latin typeface="Times"/>
                  <a:cs typeface="Times"/>
                </a:rPr>
                <a:t>1/2</a:t>
              </a:r>
              <a:r>
                <a:rPr lang="en-US" sz="1600" dirty="0">
                  <a:latin typeface="Times"/>
                  <a:cs typeface="Times"/>
                </a:rPr>
                <a:t>.</a:t>
              </a:r>
            </a:p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endParaRPr lang="en-US" dirty="0">
                <a:latin typeface="Times"/>
                <a:cs typeface="Time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6044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69427-E1AE-9845-B8BD-8ACE86D14E4C}" type="slidenum">
              <a:rPr lang="en-US"/>
              <a:pPr/>
              <a:t>53</a:t>
            </a:fld>
            <a:endParaRPr lang="en-US"/>
          </a:p>
        </p:txBody>
      </p:sp>
      <p:sp>
        <p:nvSpPr>
          <p:cNvPr id="147462" name="Freeform 6"/>
          <p:cNvSpPr>
            <a:spLocks/>
          </p:cNvSpPr>
          <p:nvPr/>
        </p:nvSpPr>
        <p:spPr bwMode="auto">
          <a:xfrm flipV="1">
            <a:off x="619125" y="238125"/>
            <a:ext cx="7383463" cy="1066800"/>
          </a:xfrm>
          <a:custGeom>
            <a:avLst/>
            <a:gdLst>
              <a:gd name="T0" fmla="*/ 192 w 4368"/>
              <a:gd name="T1" fmla="*/ 0 h 528"/>
              <a:gd name="T2" fmla="*/ 4320 w 4368"/>
              <a:gd name="T3" fmla="*/ 144 h 528"/>
              <a:gd name="T4" fmla="*/ 4368 w 4368"/>
              <a:gd name="T5" fmla="*/ 384 h 528"/>
              <a:gd name="T6" fmla="*/ 0 w 4368"/>
              <a:gd name="T7" fmla="*/ 528 h 528"/>
              <a:gd name="T8" fmla="*/ 192 w 4368"/>
              <a:gd name="T9" fmla="*/ 0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68" h="528">
                <a:moveTo>
                  <a:pt x="192" y="0"/>
                </a:moveTo>
                <a:lnTo>
                  <a:pt x="4320" y="144"/>
                </a:lnTo>
                <a:lnTo>
                  <a:pt x="4368" y="384"/>
                </a:lnTo>
                <a:lnTo>
                  <a:pt x="0" y="528"/>
                </a:lnTo>
                <a:lnTo>
                  <a:pt x="192" y="0"/>
                </a:lnTo>
                <a:close/>
              </a:path>
            </a:pathLst>
          </a:custGeom>
          <a:solidFill>
            <a:srgbClr val="B4FFB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/>
              <a:t>The computation again</a:t>
            </a:r>
            <a:endParaRPr lang="en-US"/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47463" name="Rectangle 7"/>
          <p:cNvSpPr>
            <a:spLocks noChangeArrowheads="1"/>
          </p:cNvSpPr>
          <p:nvPr/>
        </p:nvSpPr>
        <p:spPr bwMode="auto">
          <a:xfrm>
            <a:off x="1341438" y="2097088"/>
            <a:ext cx="6037262" cy="3385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744538" indent="-744538"/>
            <a:r>
              <a:rPr lang="en-US" sz="2800" dirty="0">
                <a:latin typeface="Times"/>
                <a:cs typeface="Times"/>
              </a:rPr>
              <a:t>For </a:t>
            </a:r>
            <a:r>
              <a:rPr lang="en-US" sz="2800" dirty="0" err="1">
                <a:latin typeface="Times"/>
                <a:cs typeface="Times"/>
              </a:rPr>
              <a:t>t≤T</a:t>
            </a:r>
            <a:r>
              <a:rPr lang="en-US" sz="2800" dirty="0">
                <a:latin typeface="Times"/>
                <a:cs typeface="Times"/>
              </a:rPr>
              <a:t>, </a:t>
            </a:r>
            <a:r>
              <a:rPr lang="en-US" sz="3200" dirty="0">
                <a:latin typeface="Times"/>
                <a:cs typeface="Times"/>
              </a:rPr>
              <a:t>d</a:t>
            </a:r>
            <a:r>
              <a:rPr lang="en-US" sz="3200" baseline="30000" dirty="0">
                <a:latin typeface="Times"/>
                <a:cs typeface="Times"/>
              </a:rPr>
              <a:t>2</a:t>
            </a:r>
            <a:r>
              <a:rPr lang="en-US" sz="3200" dirty="0">
                <a:latin typeface="Times"/>
                <a:cs typeface="Times"/>
              </a:rPr>
              <a:t>r/dt</a:t>
            </a:r>
            <a:r>
              <a:rPr lang="en-US" sz="3200" baseline="30000" dirty="0">
                <a:latin typeface="Times"/>
                <a:cs typeface="Times"/>
              </a:rPr>
              <a:t>2</a:t>
            </a:r>
            <a:r>
              <a:rPr lang="en-US" sz="3200" dirty="0">
                <a:latin typeface="Times"/>
                <a:cs typeface="Times"/>
              </a:rPr>
              <a:t> = d</a:t>
            </a:r>
            <a:r>
              <a:rPr lang="en-US" sz="3200" baseline="30000" dirty="0">
                <a:latin typeface="Times"/>
                <a:cs typeface="Times"/>
              </a:rPr>
              <a:t>2</a:t>
            </a:r>
            <a:r>
              <a:rPr lang="en-US" sz="3200" dirty="0">
                <a:latin typeface="Times"/>
                <a:cs typeface="Times"/>
              </a:rPr>
              <a:t>(0)/dt</a:t>
            </a:r>
            <a:r>
              <a:rPr lang="en-US" sz="3200" baseline="30000" dirty="0">
                <a:latin typeface="Times"/>
                <a:cs typeface="Times"/>
              </a:rPr>
              <a:t>2</a:t>
            </a:r>
            <a:r>
              <a:rPr lang="en-US" sz="3200" dirty="0">
                <a:latin typeface="Times"/>
                <a:cs typeface="Times"/>
              </a:rPr>
              <a:t> = 0 = r</a:t>
            </a:r>
            <a:r>
              <a:rPr lang="en-US" sz="3200" baseline="30000" dirty="0">
                <a:latin typeface="Times"/>
                <a:cs typeface="Times"/>
              </a:rPr>
              <a:t>1/2</a:t>
            </a:r>
            <a:r>
              <a:rPr lang="en-US" sz="3200" dirty="0">
                <a:latin typeface="Times"/>
                <a:cs typeface="Times"/>
              </a:rPr>
              <a:t>.</a:t>
            </a:r>
          </a:p>
          <a:p>
            <a:pPr marL="744538" indent="-744538"/>
            <a:endParaRPr lang="en-US" sz="1400" dirty="0">
              <a:latin typeface="Times"/>
              <a:cs typeface="Times"/>
            </a:endParaRPr>
          </a:p>
          <a:p>
            <a:pPr marL="744538" indent="-744538"/>
            <a:r>
              <a:rPr lang="en-US" sz="3200" dirty="0">
                <a:latin typeface="Times"/>
                <a:cs typeface="Times"/>
              </a:rPr>
              <a:t>For </a:t>
            </a:r>
            <a:r>
              <a:rPr lang="en-US" sz="2800" dirty="0" err="1">
                <a:latin typeface="Times"/>
                <a:cs typeface="Times"/>
              </a:rPr>
              <a:t>t≥T</a:t>
            </a:r>
            <a:endParaRPr lang="en-US" sz="2800" dirty="0">
              <a:latin typeface="Times"/>
              <a:cs typeface="Times"/>
            </a:endParaRPr>
          </a:p>
          <a:p>
            <a:pPr marL="744538" indent="-744538"/>
            <a:r>
              <a:rPr lang="en-US" sz="3600" dirty="0">
                <a:latin typeface="Times"/>
                <a:cs typeface="Times"/>
              </a:rPr>
              <a:t>d</a:t>
            </a:r>
            <a:r>
              <a:rPr lang="en-US" sz="3600" baseline="30000" dirty="0">
                <a:latin typeface="Times"/>
                <a:cs typeface="Times"/>
              </a:rPr>
              <a:t>2</a:t>
            </a:r>
            <a:r>
              <a:rPr lang="en-US" sz="3600" dirty="0">
                <a:latin typeface="Times"/>
                <a:cs typeface="Times"/>
              </a:rPr>
              <a:t>r/dt</a:t>
            </a:r>
            <a:r>
              <a:rPr lang="en-US" sz="3600" baseline="30000" dirty="0">
                <a:latin typeface="Times"/>
                <a:cs typeface="Times"/>
              </a:rPr>
              <a:t>2</a:t>
            </a:r>
            <a:r>
              <a:rPr lang="en-US" sz="3600" dirty="0">
                <a:latin typeface="Times"/>
                <a:cs typeface="Times"/>
              </a:rPr>
              <a:t> </a:t>
            </a:r>
            <a:r>
              <a:rPr lang="en-US" sz="3200" dirty="0">
                <a:latin typeface="Times"/>
                <a:cs typeface="Times"/>
              </a:rPr>
              <a:t>= (d</a:t>
            </a:r>
            <a:r>
              <a:rPr lang="en-US" sz="3200" baseline="30000" dirty="0">
                <a:latin typeface="Times"/>
                <a:cs typeface="Times"/>
              </a:rPr>
              <a:t>2 </a:t>
            </a:r>
            <a:r>
              <a:rPr lang="en-US" sz="3200" dirty="0">
                <a:latin typeface="Times"/>
                <a:cs typeface="Times"/>
              </a:rPr>
              <a:t>/dt</a:t>
            </a:r>
            <a:r>
              <a:rPr lang="en-US" sz="3200" baseline="30000" dirty="0">
                <a:latin typeface="Times"/>
                <a:cs typeface="Times"/>
              </a:rPr>
              <a:t>2</a:t>
            </a:r>
            <a:r>
              <a:rPr lang="en-US" sz="3200" dirty="0">
                <a:latin typeface="Times"/>
                <a:cs typeface="Times"/>
              </a:rPr>
              <a:t>) (1/144)(t–T)</a:t>
            </a:r>
            <a:r>
              <a:rPr lang="en-US" sz="3200" baseline="30000" dirty="0">
                <a:latin typeface="Times"/>
                <a:cs typeface="Times"/>
              </a:rPr>
              <a:t>4</a:t>
            </a:r>
            <a:endParaRPr lang="en-US" sz="3200" dirty="0">
              <a:latin typeface="Times"/>
              <a:cs typeface="Times"/>
            </a:endParaRPr>
          </a:p>
          <a:p>
            <a:pPr marL="744538" indent="-744538"/>
            <a:r>
              <a:rPr lang="en-US" sz="3200" dirty="0">
                <a:latin typeface="Times"/>
                <a:cs typeface="Times"/>
              </a:rPr>
              <a:t>	= 4 x 3 x (1/144) (t–T)</a:t>
            </a:r>
            <a:r>
              <a:rPr lang="en-US" sz="3200" baseline="30000" dirty="0">
                <a:latin typeface="Times"/>
                <a:cs typeface="Times"/>
              </a:rPr>
              <a:t>2</a:t>
            </a:r>
            <a:endParaRPr lang="en-US" sz="3200" dirty="0">
              <a:latin typeface="Times"/>
              <a:cs typeface="Times"/>
            </a:endParaRPr>
          </a:p>
          <a:p>
            <a:pPr marL="744538" indent="-744538"/>
            <a:r>
              <a:rPr lang="en-US" sz="3200" dirty="0">
                <a:latin typeface="Times"/>
                <a:cs typeface="Times"/>
              </a:rPr>
              <a:t>	= (1/12) (t–T)</a:t>
            </a:r>
            <a:r>
              <a:rPr lang="en-US" sz="3200" baseline="30000" dirty="0">
                <a:latin typeface="Times"/>
                <a:cs typeface="Times"/>
              </a:rPr>
              <a:t>2</a:t>
            </a:r>
          </a:p>
          <a:p>
            <a:pPr marL="744538" indent="-744538"/>
            <a:r>
              <a:rPr lang="en-US" sz="3200" dirty="0">
                <a:latin typeface="Times"/>
                <a:cs typeface="Times"/>
              </a:rPr>
              <a:t>	= [(1/144)(t–T)</a:t>
            </a:r>
            <a:r>
              <a:rPr lang="en-US" sz="3200" baseline="30000" dirty="0">
                <a:latin typeface="Times"/>
                <a:cs typeface="Times"/>
              </a:rPr>
              <a:t>4</a:t>
            </a:r>
            <a:r>
              <a:rPr lang="en-US" sz="3200" dirty="0">
                <a:latin typeface="Times"/>
                <a:cs typeface="Times"/>
              </a:rPr>
              <a:t>]</a:t>
            </a:r>
            <a:r>
              <a:rPr lang="en-US" sz="3200" baseline="30000" dirty="0">
                <a:latin typeface="Times"/>
                <a:cs typeface="Times"/>
              </a:rPr>
              <a:t>1/2</a:t>
            </a:r>
            <a:r>
              <a:rPr lang="en-US" sz="3600" dirty="0">
                <a:latin typeface="Times"/>
                <a:cs typeface="Times"/>
              </a:rPr>
              <a:t> = r </a:t>
            </a:r>
            <a:r>
              <a:rPr lang="en-US" sz="3600" baseline="30000" dirty="0">
                <a:latin typeface="Times"/>
                <a:cs typeface="Times"/>
              </a:rPr>
              <a:t>1/2</a:t>
            </a:r>
            <a:endParaRPr lang="en-US" sz="3200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1892796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46B99-E823-9741-AA31-E29870FDB646}" type="slidenum">
              <a:rPr lang="en-US"/>
              <a:pPr/>
              <a:t>54</a:t>
            </a:fld>
            <a:endParaRPr lang="en-US"/>
          </a:p>
        </p:txBody>
      </p:sp>
      <p:sp>
        <p:nvSpPr>
          <p:cNvPr id="25605" name="Freeform 5"/>
          <p:cNvSpPr>
            <a:spLocks/>
          </p:cNvSpPr>
          <p:nvPr/>
        </p:nvSpPr>
        <p:spPr bwMode="auto">
          <a:xfrm rot="10800000" flipH="1" flipV="1">
            <a:off x="766763" y="317500"/>
            <a:ext cx="6618287" cy="793750"/>
          </a:xfrm>
          <a:custGeom>
            <a:avLst/>
            <a:gdLst>
              <a:gd name="T0" fmla="*/ 192 w 4368"/>
              <a:gd name="T1" fmla="*/ 0 h 528"/>
              <a:gd name="T2" fmla="*/ 4320 w 4368"/>
              <a:gd name="T3" fmla="*/ 144 h 528"/>
              <a:gd name="T4" fmla="*/ 4368 w 4368"/>
              <a:gd name="T5" fmla="*/ 384 h 528"/>
              <a:gd name="T6" fmla="*/ 0 w 4368"/>
              <a:gd name="T7" fmla="*/ 528 h 528"/>
              <a:gd name="T8" fmla="*/ 192 w 4368"/>
              <a:gd name="T9" fmla="*/ 0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68" h="528">
                <a:moveTo>
                  <a:pt x="192" y="0"/>
                </a:moveTo>
                <a:lnTo>
                  <a:pt x="4320" y="144"/>
                </a:lnTo>
                <a:lnTo>
                  <a:pt x="4368" y="384"/>
                </a:lnTo>
                <a:lnTo>
                  <a:pt x="0" y="528"/>
                </a:lnTo>
                <a:lnTo>
                  <a:pt x="192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Dome without Calculus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48463" y="1108075"/>
            <a:ext cx="1579562" cy="1493838"/>
          </a:xfrm>
        </p:spPr>
        <p:txBody>
          <a:bodyPr/>
          <a:lstStyle/>
          <a:p>
            <a:r>
              <a:rPr lang="en-US"/>
              <a:t>Imagine the mass projected from the edge.</a:t>
            </a:r>
          </a:p>
          <a:p>
            <a:r>
              <a:rPr lang="en-US" i="1"/>
              <a:t>Close…</a:t>
            </a:r>
            <a:endParaRPr lang="en-US"/>
          </a:p>
        </p:txBody>
      </p:sp>
      <p:pic>
        <p:nvPicPr>
          <p:cNvPr id="25604" name="Picture 4" descr="reversed_ne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271713"/>
            <a:ext cx="5326063" cy="231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46982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746C1-7028-6440-8835-52FFD9958674}" type="slidenum">
              <a:rPr lang="en-US"/>
              <a:pPr/>
              <a:t>55</a:t>
            </a:fld>
            <a:endParaRPr lang="en-US"/>
          </a:p>
        </p:txBody>
      </p:sp>
      <p:sp>
        <p:nvSpPr>
          <p:cNvPr id="73730" name="Freeform 2"/>
          <p:cNvSpPr>
            <a:spLocks/>
          </p:cNvSpPr>
          <p:nvPr/>
        </p:nvSpPr>
        <p:spPr bwMode="auto">
          <a:xfrm rot="10800000" flipH="1" flipV="1">
            <a:off x="766763" y="317500"/>
            <a:ext cx="6618287" cy="793750"/>
          </a:xfrm>
          <a:custGeom>
            <a:avLst/>
            <a:gdLst>
              <a:gd name="T0" fmla="*/ 192 w 4368"/>
              <a:gd name="T1" fmla="*/ 0 h 528"/>
              <a:gd name="T2" fmla="*/ 4320 w 4368"/>
              <a:gd name="T3" fmla="*/ 144 h 528"/>
              <a:gd name="T4" fmla="*/ 4368 w 4368"/>
              <a:gd name="T5" fmla="*/ 384 h 528"/>
              <a:gd name="T6" fmla="*/ 0 w 4368"/>
              <a:gd name="T7" fmla="*/ 528 h 528"/>
              <a:gd name="T8" fmla="*/ 192 w 4368"/>
              <a:gd name="T9" fmla="*/ 0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68" h="528">
                <a:moveTo>
                  <a:pt x="192" y="0"/>
                </a:moveTo>
                <a:lnTo>
                  <a:pt x="4320" y="144"/>
                </a:lnTo>
                <a:lnTo>
                  <a:pt x="4368" y="384"/>
                </a:lnTo>
                <a:lnTo>
                  <a:pt x="0" y="528"/>
                </a:lnTo>
                <a:lnTo>
                  <a:pt x="192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Dome without Calculus</a:t>
            </a:r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748463" y="1108075"/>
            <a:ext cx="1579562" cy="1493838"/>
          </a:xfrm>
        </p:spPr>
        <p:txBody>
          <a:bodyPr/>
          <a:lstStyle/>
          <a:p>
            <a:r>
              <a:rPr lang="en-US"/>
              <a:t>Imagine the mass projected from the edge.</a:t>
            </a:r>
          </a:p>
          <a:p>
            <a:r>
              <a:rPr lang="en-US" i="1"/>
              <a:t>Closer…</a:t>
            </a:r>
            <a:endParaRPr lang="en-US"/>
          </a:p>
        </p:txBody>
      </p:sp>
      <p:pic>
        <p:nvPicPr>
          <p:cNvPr id="73734" name="Picture 6" descr="reversed_near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271713"/>
            <a:ext cx="5326063" cy="231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15175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C0A6D-15BC-274C-83D8-0D629436FF34}" type="slidenum">
              <a:rPr lang="en-US"/>
              <a:pPr/>
              <a:t>56</a:t>
            </a:fld>
            <a:endParaRPr lang="en-US" dirty="0"/>
          </a:p>
        </p:txBody>
      </p:sp>
      <p:sp>
        <p:nvSpPr>
          <p:cNvPr id="75778" name="Freeform 1026"/>
          <p:cNvSpPr>
            <a:spLocks/>
          </p:cNvSpPr>
          <p:nvPr/>
        </p:nvSpPr>
        <p:spPr bwMode="auto">
          <a:xfrm rot="10800000" flipH="1" flipV="1">
            <a:off x="766763" y="317500"/>
            <a:ext cx="6618287" cy="793750"/>
          </a:xfrm>
          <a:custGeom>
            <a:avLst/>
            <a:gdLst>
              <a:gd name="T0" fmla="*/ 192 w 4368"/>
              <a:gd name="T1" fmla="*/ 0 h 528"/>
              <a:gd name="T2" fmla="*/ 4320 w 4368"/>
              <a:gd name="T3" fmla="*/ 144 h 528"/>
              <a:gd name="T4" fmla="*/ 4368 w 4368"/>
              <a:gd name="T5" fmla="*/ 384 h 528"/>
              <a:gd name="T6" fmla="*/ 0 w 4368"/>
              <a:gd name="T7" fmla="*/ 528 h 528"/>
              <a:gd name="T8" fmla="*/ 192 w 4368"/>
              <a:gd name="T9" fmla="*/ 0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68" h="528">
                <a:moveTo>
                  <a:pt x="192" y="0"/>
                </a:moveTo>
                <a:lnTo>
                  <a:pt x="4320" y="144"/>
                </a:lnTo>
                <a:lnTo>
                  <a:pt x="4368" y="384"/>
                </a:lnTo>
                <a:lnTo>
                  <a:pt x="0" y="528"/>
                </a:lnTo>
                <a:lnTo>
                  <a:pt x="192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79" name="Rectangle 10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Dome without Calculus</a:t>
            </a:r>
          </a:p>
        </p:txBody>
      </p:sp>
      <p:pic>
        <p:nvPicPr>
          <p:cNvPr id="75782" name="Picture 1030" descr="reversed_comple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019300"/>
            <a:ext cx="5326063" cy="256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5783" name="Rectangle 1031"/>
          <p:cNvSpPr>
            <a:spLocks noChangeArrowheads="1"/>
          </p:cNvSpPr>
          <p:nvPr/>
        </p:nvSpPr>
        <p:spPr bwMode="auto">
          <a:xfrm>
            <a:off x="6076950" y="5397500"/>
            <a:ext cx="28289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dirty="0">
                <a:latin typeface="Times"/>
                <a:cs typeface="Times"/>
              </a:rPr>
              <a:t>BUT there is a loophole. Spontaneous motion fails for a hemispherical dome. How can the thought experiment fail in that case?</a:t>
            </a:r>
          </a:p>
        </p:txBody>
      </p:sp>
      <p:grpSp>
        <p:nvGrpSpPr>
          <p:cNvPr id="75788" name="Group 1036"/>
          <p:cNvGrpSpPr>
            <a:grpSpLocks/>
          </p:cNvGrpSpPr>
          <p:nvPr/>
        </p:nvGrpSpPr>
        <p:grpSpPr bwMode="auto">
          <a:xfrm>
            <a:off x="608013" y="5248275"/>
            <a:ext cx="3689350" cy="1117600"/>
            <a:chOff x="383" y="3306"/>
            <a:chExt cx="2324" cy="704"/>
          </a:xfrm>
        </p:grpSpPr>
        <p:sp>
          <p:nvSpPr>
            <p:cNvPr id="75785" name="Freeform 1033"/>
            <p:cNvSpPr>
              <a:spLocks/>
            </p:cNvSpPr>
            <p:nvPr/>
          </p:nvSpPr>
          <p:spPr bwMode="auto">
            <a:xfrm>
              <a:off x="400" y="3309"/>
              <a:ext cx="2307" cy="701"/>
            </a:xfrm>
            <a:custGeom>
              <a:avLst/>
              <a:gdLst>
                <a:gd name="T0" fmla="*/ 120 w 1081"/>
                <a:gd name="T1" fmla="*/ 0 h 701"/>
                <a:gd name="T2" fmla="*/ 1081 w 1081"/>
                <a:gd name="T3" fmla="*/ 275 h 701"/>
                <a:gd name="T4" fmla="*/ 805 w 1081"/>
                <a:gd name="T5" fmla="*/ 701 h 701"/>
                <a:gd name="T6" fmla="*/ 0 w 1081"/>
                <a:gd name="T7" fmla="*/ 468 h 701"/>
                <a:gd name="T8" fmla="*/ 120 w 1081"/>
                <a:gd name="T9" fmla="*/ 0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1" h="701">
                  <a:moveTo>
                    <a:pt x="120" y="0"/>
                  </a:moveTo>
                  <a:lnTo>
                    <a:pt x="1081" y="275"/>
                  </a:lnTo>
                  <a:lnTo>
                    <a:pt x="805" y="701"/>
                  </a:lnTo>
                  <a:lnTo>
                    <a:pt x="0" y="4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FFB4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84" name="Rectangle 1032"/>
            <p:cNvSpPr>
              <a:spLocks noChangeArrowheads="1"/>
            </p:cNvSpPr>
            <p:nvPr/>
          </p:nvSpPr>
          <p:spPr bwMode="auto">
            <a:xfrm>
              <a:off x="383" y="3306"/>
              <a:ext cx="1271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2000" dirty="0">
                  <a:latin typeface="Times"/>
                  <a:cs typeface="Times"/>
                </a:rPr>
                <a:t>Now consider the time reversal of this process.</a:t>
              </a:r>
            </a:p>
          </p:txBody>
        </p:sp>
      </p:grpSp>
      <p:sp>
        <p:nvSpPr>
          <p:cNvPr id="75787" name="Rectangle 1035"/>
          <p:cNvSpPr>
            <a:spLocks noChangeArrowheads="1"/>
          </p:cNvSpPr>
          <p:nvPr/>
        </p:nvSpPr>
        <p:spPr bwMode="auto">
          <a:xfrm>
            <a:off x="2463800" y="5346700"/>
            <a:ext cx="18986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dirty="0">
                <a:latin typeface="Times"/>
              </a:rPr>
              <a:t>Spontaneous motion!</a:t>
            </a:r>
          </a:p>
        </p:txBody>
      </p:sp>
      <p:sp>
        <p:nvSpPr>
          <p:cNvPr id="75780" name="Rectangle 1028"/>
          <p:cNvSpPr>
            <a:spLocks noGrp="1" noChangeArrowheads="1"/>
          </p:cNvSpPr>
          <p:nvPr>
            <p:ph type="body" idx="1"/>
          </p:nvPr>
        </p:nvSpPr>
        <p:spPr>
          <a:xfrm>
            <a:off x="6748463" y="1108075"/>
            <a:ext cx="1579562" cy="1493838"/>
          </a:xfrm>
        </p:spPr>
        <p:txBody>
          <a:bodyPr/>
          <a:lstStyle/>
          <a:p>
            <a:r>
              <a:rPr lang="en-US"/>
              <a:t>Imagine the mass projected from the edge.</a:t>
            </a:r>
          </a:p>
          <a:p>
            <a:r>
              <a:rPr lang="en-US" i="1"/>
              <a:t>BINGO!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490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3" grpId="0"/>
      <p:bldP spid="75787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/>
        </p:nvSpPr>
        <p:spPr>
          <a:xfrm rot="160786" flipH="1">
            <a:off x="578986" y="3484357"/>
            <a:ext cx="2872808" cy="1634719"/>
          </a:xfrm>
          <a:custGeom>
            <a:avLst/>
            <a:gdLst>
              <a:gd name="connsiteX0" fmla="*/ 175846 w 2605128"/>
              <a:gd name="connsiteY0" fmla="*/ 0 h 794564"/>
              <a:gd name="connsiteX1" fmla="*/ 2605128 w 2605128"/>
              <a:gd name="connsiteY1" fmla="*/ 78153 h 794564"/>
              <a:gd name="connsiteX2" fmla="*/ 2540000 w 2605128"/>
              <a:gd name="connsiteY2" fmla="*/ 794564 h 794564"/>
              <a:gd name="connsiteX3" fmla="*/ 0 w 2605128"/>
              <a:gd name="connsiteY3" fmla="*/ 703384 h 794564"/>
              <a:gd name="connsiteX4" fmla="*/ 175846 w 2605128"/>
              <a:gd name="connsiteY4" fmla="*/ 0 h 794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5128" h="794564">
                <a:moveTo>
                  <a:pt x="175846" y="0"/>
                </a:moveTo>
                <a:lnTo>
                  <a:pt x="2605128" y="78153"/>
                </a:lnTo>
                <a:lnTo>
                  <a:pt x="2540000" y="794564"/>
                </a:lnTo>
                <a:lnTo>
                  <a:pt x="0" y="703384"/>
                </a:lnTo>
                <a:lnTo>
                  <a:pt x="175846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457200" y="496894"/>
            <a:ext cx="2722361" cy="817360"/>
          </a:xfrm>
          <a:custGeom>
            <a:avLst/>
            <a:gdLst>
              <a:gd name="connsiteX0" fmla="*/ 175846 w 2605128"/>
              <a:gd name="connsiteY0" fmla="*/ 0 h 794564"/>
              <a:gd name="connsiteX1" fmla="*/ 2605128 w 2605128"/>
              <a:gd name="connsiteY1" fmla="*/ 78153 h 794564"/>
              <a:gd name="connsiteX2" fmla="*/ 2540000 w 2605128"/>
              <a:gd name="connsiteY2" fmla="*/ 794564 h 794564"/>
              <a:gd name="connsiteX3" fmla="*/ 0 w 2605128"/>
              <a:gd name="connsiteY3" fmla="*/ 703384 h 794564"/>
              <a:gd name="connsiteX4" fmla="*/ 175846 w 2605128"/>
              <a:gd name="connsiteY4" fmla="*/ 0 h 794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5128" h="794564">
                <a:moveTo>
                  <a:pt x="175846" y="0"/>
                </a:moveTo>
                <a:lnTo>
                  <a:pt x="2605128" y="78153"/>
                </a:lnTo>
                <a:lnTo>
                  <a:pt x="2540000" y="794564"/>
                </a:lnTo>
                <a:lnTo>
                  <a:pt x="0" y="703384"/>
                </a:lnTo>
                <a:lnTo>
                  <a:pt x="175846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1400"/>
            <a:ext cx="3157415" cy="800032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Thought experiment</a:t>
            </a:r>
            <a:br>
              <a:rPr lang="en-US" sz="2800" dirty="0"/>
            </a:br>
            <a:r>
              <a:rPr lang="en-US" sz="2800" dirty="0"/>
              <a:t>Space is finite.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57</a:t>
            </a:fld>
            <a:endParaRPr lang="en-US"/>
          </a:p>
        </p:txBody>
      </p:sp>
      <p:pic>
        <p:nvPicPr>
          <p:cNvPr id="8" name="Picture 7" descr="space not infinit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14389"/>
            <a:ext cx="2141415" cy="13231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3412718"/>
            <a:ext cx="2351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"/>
                <a:cs typeface="Times"/>
              </a:rPr>
              <a:t>Aristotle, </a:t>
            </a:r>
            <a:r>
              <a:rPr lang="en-US" sz="1400" i="1" dirty="0">
                <a:latin typeface="Times"/>
                <a:cs typeface="Times"/>
              </a:rPr>
              <a:t>On the Heavens</a:t>
            </a:r>
            <a:r>
              <a:rPr lang="en-US" sz="1400" dirty="0">
                <a:latin typeface="Times"/>
                <a:cs typeface="Times"/>
              </a:rPr>
              <a:t>,</a:t>
            </a:r>
          </a:p>
          <a:p>
            <a:r>
              <a:rPr lang="en-US" sz="1400" dirty="0" err="1">
                <a:latin typeface="Times"/>
                <a:cs typeface="Times"/>
              </a:rPr>
              <a:t>Bk</a:t>
            </a:r>
            <a:r>
              <a:rPr lang="en-US" sz="1400" dirty="0">
                <a:latin typeface="Times"/>
                <a:cs typeface="Times"/>
              </a:rPr>
              <a:t> 1, Ch. 5, 272</a:t>
            </a:r>
            <a:r>
              <a:rPr lang="en-US" sz="1400" baseline="30000" dirty="0">
                <a:latin typeface="Times"/>
                <a:cs typeface="Times"/>
              </a:rPr>
              <a:t>a</a:t>
            </a:r>
            <a:r>
              <a:rPr lang="en-US" sz="1400" dirty="0">
                <a:latin typeface="Times"/>
                <a:cs typeface="Times"/>
              </a:rPr>
              <a:t>8-21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4149412"/>
            <a:ext cx="3178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"/>
                <a:cs typeface="Times"/>
              </a:rPr>
              <a:t>In an infinite, rotating universe, when does the infinite radius ACE first contact BB?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4572000" y="351400"/>
            <a:ext cx="3157415" cy="4499605"/>
            <a:chOff x="4572000" y="351400"/>
            <a:chExt cx="3157415" cy="4499605"/>
          </a:xfrm>
        </p:grpSpPr>
        <p:sp>
          <p:nvSpPr>
            <p:cNvPr id="14" name="Freeform 13"/>
            <p:cNvSpPr/>
            <p:nvPr/>
          </p:nvSpPr>
          <p:spPr>
            <a:xfrm rot="21246272">
              <a:off x="4681341" y="3406683"/>
              <a:ext cx="2740243" cy="1444322"/>
            </a:xfrm>
            <a:custGeom>
              <a:avLst/>
              <a:gdLst>
                <a:gd name="connsiteX0" fmla="*/ 175846 w 2605128"/>
                <a:gd name="connsiteY0" fmla="*/ 0 h 794564"/>
                <a:gd name="connsiteX1" fmla="*/ 2605128 w 2605128"/>
                <a:gd name="connsiteY1" fmla="*/ 78153 h 794564"/>
                <a:gd name="connsiteX2" fmla="*/ 2540000 w 2605128"/>
                <a:gd name="connsiteY2" fmla="*/ 794564 h 794564"/>
                <a:gd name="connsiteX3" fmla="*/ 0 w 2605128"/>
                <a:gd name="connsiteY3" fmla="*/ 703384 h 794564"/>
                <a:gd name="connsiteX4" fmla="*/ 175846 w 2605128"/>
                <a:gd name="connsiteY4" fmla="*/ 0 h 79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5128" h="794564">
                  <a:moveTo>
                    <a:pt x="175846" y="0"/>
                  </a:moveTo>
                  <a:lnTo>
                    <a:pt x="2605128" y="78153"/>
                  </a:lnTo>
                  <a:lnTo>
                    <a:pt x="2540000" y="794564"/>
                  </a:lnTo>
                  <a:lnTo>
                    <a:pt x="0" y="703384"/>
                  </a:lnTo>
                  <a:lnTo>
                    <a:pt x="175846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 flipH="1">
              <a:off x="4656665" y="351400"/>
              <a:ext cx="3072749" cy="817360"/>
            </a:xfrm>
            <a:custGeom>
              <a:avLst/>
              <a:gdLst>
                <a:gd name="connsiteX0" fmla="*/ 175846 w 2605128"/>
                <a:gd name="connsiteY0" fmla="*/ 0 h 794564"/>
                <a:gd name="connsiteX1" fmla="*/ 2605128 w 2605128"/>
                <a:gd name="connsiteY1" fmla="*/ 78153 h 794564"/>
                <a:gd name="connsiteX2" fmla="*/ 2540000 w 2605128"/>
                <a:gd name="connsiteY2" fmla="*/ 794564 h 794564"/>
                <a:gd name="connsiteX3" fmla="*/ 0 w 2605128"/>
                <a:gd name="connsiteY3" fmla="*/ 703384 h 794564"/>
                <a:gd name="connsiteX4" fmla="*/ 175846 w 2605128"/>
                <a:gd name="connsiteY4" fmla="*/ 0 h 79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5128" h="794564">
                  <a:moveTo>
                    <a:pt x="175846" y="0"/>
                  </a:moveTo>
                  <a:lnTo>
                    <a:pt x="2605128" y="78153"/>
                  </a:lnTo>
                  <a:lnTo>
                    <a:pt x="2540000" y="794564"/>
                  </a:lnTo>
                  <a:lnTo>
                    <a:pt x="0" y="703384"/>
                  </a:lnTo>
                  <a:lnTo>
                    <a:pt x="175846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4572000" y="351400"/>
              <a:ext cx="3157415" cy="80003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82500" lnSpcReduction="10000"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Times"/>
                  <a:ea typeface="+mj-ea"/>
                  <a:cs typeface="+mj-cs"/>
                </a:defRPr>
              </a:lvl1pPr>
            </a:lstStyle>
            <a:p>
              <a:r>
                <a:rPr lang="en-US" sz="2800" dirty="0"/>
                <a:t>Anti Thought experiment</a:t>
              </a:r>
              <a:br>
                <a:rPr lang="en-US" sz="2800" dirty="0"/>
              </a:br>
              <a:r>
                <a:rPr lang="en-US" sz="2800" dirty="0"/>
                <a:t>Space is infinite.</a:t>
              </a:r>
              <a:endParaRPr lang="en-US" dirty="0"/>
            </a:p>
          </p:txBody>
        </p:sp>
        <p:pic>
          <p:nvPicPr>
            <p:cNvPr id="7" name="Picture 6" descr="space not finite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1779099"/>
              <a:ext cx="1704742" cy="1258474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4656666" y="3484358"/>
              <a:ext cx="25709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>
                  <a:latin typeface="Times"/>
                  <a:cs typeface="Times"/>
                </a:rPr>
                <a:t>Archytas</a:t>
              </a:r>
              <a:r>
                <a:rPr lang="en-US" sz="1400" dirty="0">
                  <a:latin typeface="Times"/>
                  <a:cs typeface="Times"/>
                </a:rPr>
                <a:t>, reported by </a:t>
              </a:r>
              <a:r>
                <a:rPr lang="en-US" sz="1400" dirty="0" err="1">
                  <a:latin typeface="Times"/>
                  <a:cs typeface="Times"/>
                </a:rPr>
                <a:t>Simplicius</a:t>
              </a:r>
              <a:endParaRPr lang="en-US" sz="1400" dirty="0">
                <a:latin typeface="Times"/>
                <a:cs typeface="Times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656666" y="3955757"/>
              <a:ext cx="29372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“</a:t>
              </a:r>
              <a:r>
                <a:rPr lang="is-IS" dirty="0">
                  <a:latin typeface="Times"/>
                  <a:cs typeface="Times"/>
                </a:rPr>
                <a:t>… could I not stretch my hand or stick outside...” </a:t>
              </a:r>
              <a:endParaRPr lang="en-US" dirty="0">
                <a:latin typeface="Times"/>
                <a:cs typeface="Time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1385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/>
          <p:nvPr/>
        </p:nvSpPr>
        <p:spPr>
          <a:xfrm>
            <a:off x="345179" y="384256"/>
            <a:ext cx="7268308" cy="508000"/>
          </a:xfrm>
          <a:custGeom>
            <a:avLst/>
            <a:gdLst>
              <a:gd name="connsiteX0" fmla="*/ 84667 w 7268308"/>
              <a:gd name="connsiteY0" fmla="*/ 0 h 508000"/>
              <a:gd name="connsiteX1" fmla="*/ 7216206 w 7268308"/>
              <a:gd name="connsiteY1" fmla="*/ 208410 h 508000"/>
              <a:gd name="connsiteX2" fmla="*/ 7268308 w 7268308"/>
              <a:gd name="connsiteY2" fmla="*/ 475435 h 508000"/>
              <a:gd name="connsiteX3" fmla="*/ 6955693 w 7268308"/>
              <a:gd name="connsiteY3" fmla="*/ 481948 h 508000"/>
              <a:gd name="connsiteX4" fmla="*/ 6786359 w 7268308"/>
              <a:gd name="connsiteY4" fmla="*/ 494974 h 508000"/>
              <a:gd name="connsiteX5" fmla="*/ 6291385 w 7268308"/>
              <a:gd name="connsiteY5" fmla="*/ 508000 h 508000"/>
              <a:gd name="connsiteX6" fmla="*/ 0 w 7268308"/>
              <a:gd name="connsiteY6" fmla="*/ 501487 h 508000"/>
              <a:gd name="connsiteX7" fmla="*/ 84667 w 7268308"/>
              <a:gd name="connsiteY7" fmla="*/ 0 h 5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68308" h="508000">
                <a:moveTo>
                  <a:pt x="84667" y="0"/>
                </a:moveTo>
                <a:lnTo>
                  <a:pt x="7216206" y="208410"/>
                </a:lnTo>
                <a:lnTo>
                  <a:pt x="7268308" y="475435"/>
                </a:lnTo>
                <a:lnTo>
                  <a:pt x="6955693" y="481948"/>
                </a:lnTo>
                <a:cubicBezTo>
                  <a:pt x="6899128" y="484241"/>
                  <a:pt x="6842927" y="492756"/>
                  <a:pt x="6786359" y="494974"/>
                </a:cubicBezTo>
                <a:cubicBezTo>
                  <a:pt x="6621437" y="501442"/>
                  <a:pt x="6291385" y="508000"/>
                  <a:pt x="6291385" y="508000"/>
                </a:cubicBezTo>
                <a:lnTo>
                  <a:pt x="0" y="501487"/>
                </a:lnTo>
                <a:lnTo>
                  <a:pt x="84667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246"/>
            <a:ext cx="8229600" cy="619010"/>
          </a:xfrm>
        </p:spPr>
        <p:txBody>
          <a:bodyPr>
            <a:normAutofit fontScale="90000"/>
          </a:bodyPr>
          <a:lstStyle/>
          <a:p>
            <a:r>
              <a:rPr lang="en-US" dirty="0"/>
              <a:t>Car in the garage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58</a:t>
            </a:fld>
            <a:endParaRPr lang="en-US"/>
          </a:p>
        </p:txBody>
      </p:sp>
      <p:pic>
        <p:nvPicPr>
          <p:cNvPr id="8" name="Picture 7" descr="contracted car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744" y="1785712"/>
            <a:ext cx="1792224" cy="627888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2611641" y="1086123"/>
            <a:ext cx="5505451" cy="1825988"/>
            <a:chOff x="2611641" y="1086123"/>
            <a:chExt cx="5505451" cy="1825988"/>
          </a:xfrm>
        </p:grpSpPr>
        <p:sp>
          <p:nvSpPr>
            <p:cNvPr id="18" name="Freeform 17"/>
            <p:cNvSpPr/>
            <p:nvPr/>
          </p:nvSpPr>
          <p:spPr>
            <a:xfrm>
              <a:off x="2611641" y="1107179"/>
              <a:ext cx="1732410" cy="348276"/>
            </a:xfrm>
            <a:custGeom>
              <a:avLst/>
              <a:gdLst>
                <a:gd name="connsiteX0" fmla="*/ 195385 w 1732410"/>
                <a:gd name="connsiteY0" fmla="*/ 0 h 312616"/>
                <a:gd name="connsiteX1" fmla="*/ 1595641 w 1732410"/>
                <a:gd name="connsiteY1" fmla="*/ 84667 h 312616"/>
                <a:gd name="connsiteX2" fmla="*/ 1732410 w 1732410"/>
                <a:gd name="connsiteY2" fmla="*/ 312616 h 312616"/>
                <a:gd name="connsiteX3" fmla="*/ 0 w 1732410"/>
                <a:gd name="connsiteY3" fmla="*/ 312616 h 312616"/>
                <a:gd name="connsiteX4" fmla="*/ 195385 w 1732410"/>
                <a:gd name="connsiteY4" fmla="*/ 0 h 312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2410" h="312616">
                  <a:moveTo>
                    <a:pt x="195385" y="0"/>
                  </a:moveTo>
                  <a:lnTo>
                    <a:pt x="1595641" y="84667"/>
                  </a:lnTo>
                  <a:lnTo>
                    <a:pt x="1732410" y="312616"/>
                  </a:lnTo>
                  <a:lnTo>
                    <a:pt x="0" y="312616"/>
                  </a:lnTo>
                  <a:lnTo>
                    <a:pt x="195385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663744" y="1086123"/>
              <a:ext cx="5453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Thought experiment. A car approaches a garage at 86%c.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3744" y="2505846"/>
              <a:ext cx="3440891" cy="406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The car is contracted 50%. Car fits.</a:t>
              </a:r>
            </a:p>
          </p:txBody>
        </p:sp>
        <p:pic>
          <p:nvPicPr>
            <p:cNvPr id="10" name="Picture 9" descr="garage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9692" y="1499903"/>
              <a:ext cx="2555144" cy="974034"/>
            </a:xfrm>
            <a:prstGeom prst="rect">
              <a:avLst/>
            </a:prstGeom>
          </p:spPr>
        </p:pic>
      </p:grpSp>
      <p:pic>
        <p:nvPicPr>
          <p:cNvPr id="13" name="Picture 12" descr="garage movin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691" y="3591450"/>
            <a:ext cx="3054771" cy="974034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514512" y="3180536"/>
            <a:ext cx="6392680" cy="1879919"/>
            <a:chOff x="514512" y="3180536"/>
            <a:chExt cx="6392680" cy="1879919"/>
          </a:xfrm>
        </p:grpSpPr>
        <p:pic>
          <p:nvPicPr>
            <p:cNvPr id="14" name="Picture 13" descr="car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334" y="3873781"/>
              <a:ext cx="2554928" cy="644741"/>
            </a:xfrm>
            <a:prstGeom prst="rect">
              <a:avLst/>
            </a:prstGeom>
          </p:spPr>
        </p:pic>
        <p:sp>
          <p:nvSpPr>
            <p:cNvPr id="19" name="Freeform 18"/>
            <p:cNvSpPr/>
            <p:nvPr/>
          </p:nvSpPr>
          <p:spPr>
            <a:xfrm>
              <a:off x="514512" y="3180536"/>
              <a:ext cx="2149231" cy="410914"/>
            </a:xfrm>
            <a:custGeom>
              <a:avLst/>
              <a:gdLst>
                <a:gd name="connsiteX0" fmla="*/ 195385 w 1732410"/>
                <a:gd name="connsiteY0" fmla="*/ 0 h 312616"/>
                <a:gd name="connsiteX1" fmla="*/ 1595641 w 1732410"/>
                <a:gd name="connsiteY1" fmla="*/ 84667 h 312616"/>
                <a:gd name="connsiteX2" fmla="*/ 1732410 w 1732410"/>
                <a:gd name="connsiteY2" fmla="*/ 312616 h 312616"/>
                <a:gd name="connsiteX3" fmla="*/ 0 w 1732410"/>
                <a:gd name="connsiteY3" fmla="*/ 312616 h 312616"/>
                <a:gd name="connsiteX4" fmla="*/ 195385 w 1732410"/>
                <a:gd name="connsiteY4" fmla="*/ 0 h 312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2410" h="312616">
                  <a:moveTo>
                    <a:pt x="195385" y="0"/>
                  </a:moveTo>
                  <a:lnTo>
                    <a:pt x="1595641" y="84667"/>
                  </a:lnTo>
                  <a:lnTo>
                    <a:pt x="1732410" y="312616"/>
                  </a:lnTo>
                  <a:lnTo>
                    <a:pt x="0" y="312616"/>
                  </a:lnTo>
                  <a:lnTo>
                    <a:pt x="195385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99180" y="3182054"/>
              <a:ext cx="6308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Anti thought experiment. The garage approaches  the car at 86%c.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99180" y="4691123"/>
              <a:ext cx="46076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The garage is contracted 50%. Car does not fit.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650154" y="5419994"/>
            <a:ext cx="2533487" cy="923330"/>
            <a:chOff x="4650154" y="5419994"/>
            <a:chExt cx="2533487" cy="923330"/>
          </a:xfrm>
        </p:grpSpPr>
        <p:sp>
          <p:nvSpPr>
            <p:cNvPr id="23" name="Freeform 22"/>
            <p:cNvSpPr/>
            <p:nvPr/>
          </p:nvSpPr>
          <p:spPr>
            <a:xfrm>
              <a:off x="4826000" y="5516359"/>
              <a:ext cx="1602154" cy="735949"/>
            </a:xfrm>
            <a:custGeom>
              <a:avLst/>
              <a:gdLst>
                <a:gd name="connsiteX0" fmla="*/ 123744 w 1602154"/>
                <a:gd name="connsiteY0" fmla="*/ 0 h 735949"/>
                <a:gd name="connsiteX1" fmla="*/ 123744 w 1602154"/>
                <a:gd name="connsiteY1" fmla="*/ 0 h 735949"/>
                <a:gd name="connsiteX2" fmla="*/ 1602154 w 1602154"/>
                <a:gd name="connsiteY2" fmla="*/ 45590 h 735949"/>
                <a:gd name="connsiteX3" fmla="*/ 1576103 w 1602154"/>
                <a:gd name="connsiteY3" fmla="*/ 735949 h 735949"/>
                <a:gd name="connsiteX4" fmla="*/ 0 w 1602154"/>
                <a:gd name="connsiteY4" fmla="*/ 683846 h 735949"/>
                <a:gd name="connsiteX5" fmla="*/ 123744 w 1602154"/>
                <a:gd name="connsiteY5" fmla="*/ 0 h 73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2154" h="735949">
                  <a:moveTo>
                    <a:pt x="123744" y="0"/>
                  </a:moveTo>
                  <a:lnTo>
                    <a:pt x="123744" y="0"/>
                  </a:lnTo>
                  <a:lnTo>
                    <a:pt x="1602154" y="45590"/>
                  </a:lnTo>
                  <a:lnTo>
                    <a:pt x="1576103" y="735949"/>
                  </a:lnTo>
                  <a:lnTo>
                    <a:pt x="0" y="683846"/>
                  </a:lnTo>
                  <a:lnTo>
                    <a:pt x="123744" y="0"/>
                  </a:lnTo>
                  <a:close/>
                </a:path>
              </a:pathLst>
            </a:custGeom>
            <a:solidFill>
              <a:srgbClr val="FFC8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650154" y="5419994"/>
              <a:ext cx="253348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They are the same case, viewed in two different frames of reference.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735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/>
        </p:nvSpPr>
        <p:spPr>
          <a:xfrm>
            <a:off x="651282" y="414541"/>
            <a:ext cx="4331026" cy="592667"/>
          </a:xfrm>
          <a:custGeom>
            <a:avLst/>
            <a:gdLst>
              <a:gd name="connsiteX0" fmla="*/ 84667 w 7268308"/>
              <a:gd name="connsiteY0" fmla="*/ 0 h 508000"/>
              <a:gd name="connsiteX1" fmla="*/ 7216206 w 7268308"/>
              <a:gd name="connsiteY1" fmla="*/ 208410 h 508000"/>
              <a:gd name="connsiteX2" fmla="*/ 7268308 w 7268308"/>
              <a:gd name="connsiteY2" fmla="*/ 475435 h 508000"/>
              <a:gd name="connsiteX3" fmla="*/ 6955693 w 7268308"/>
              <a:gd name="connsiteY3" fmla="*/ 481948 h 508000"/>
              <a:gd name="connsiteX4" fmla="*/ 6786359 w 7268308"/>
              <a:gd name="connsiteY4" fmla="*/ 494974 h 508000"/>
              <a:gd name="connsiteX5" fmla="*/ 6291385 w 7268308"/>
              <a:gd name="connsiteY5" fmla="*/ 508000 h 508000"/>
              <a:gd name="connsiteX6" fmla="*/ 0 w 7268308"/>
              <a:gd name="connsiteY6" fmla="*/ 501487 h 508000"/>
              <a:gd name="connsiteX7" fmla="*/ 84667 w 7268308"/>
              <a:gd name="connsiteY7" fmla="*/ 0 h 5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68308" h="508000">
                <a:moveTo>
                  <a:pt x="84667" y="0"/>
                </a:moveTo>
                <a:lnTo>
                  <a:pt x="7216206" y="208410"/>
                </a:lnTo>
                <a:lnTo>
                  <a:pt x="7268308" y="475435"/>
                </a:lnTo>
                <a:lnTo>
                  <a:pt x="6955693" y="481948"/>
                </a:lnTo>
                <a:cubicBezTo>
                  <a:pt x="6899128" y="484241"/>
                  <a:pt x="6842927" y="492756"/>
                  <a:pt x="6786359" y="494974"/>
                </a:cubicBezTo>
                <a:cubicBezTo>
                  <a:pt x="6621437" y="501442"/>
                  <a:pt x="6291385" y="508000"/>
                  <a:pt x="6291385" y="508000"/>
                </a:cubicBezTo>
                <a:lnTo>
                  <a:pt x="0" y="501487"/>
                </a:lnTo>
                <a:lnTo>
                  <a:pt x="84667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1400"/>
            <a:ext cx="6544082" cy="800032"/>
          </a:xfrm>
        </p:spPr>
        <p:txBody>
          <a:bodyPr>
            <a:noAutofit/>
          </a:bodyPr>
          <a:lstStyle/>
          <a:p>
            <a:r>
              <a:rPr lang="en-US" sz="3600" dirty="0"/>
              <a:t>Variation: Rod in a slot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475041"/>
            <a:ext cx="429026" cy="38295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59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306102" y="5535897"/>
            <a:ext cx="4095404" cy="382358"/>
            <a:chOff x="306102" y="5535897"/>
            <a:chExt cx="4095404" cy="382358"/>
          </a:xfrm>
        </p:grpSpPr>
        <p:sp>
          <p:nvSpPr>
            <p:cNvPr id="10" name="Freeform 9"/>
            <p:cNvSpPr/>
            <p:nvPr/>
          </p:nvSpPr>
          <p:spPr>
            <a:xfrm>
              <a:off x="332154" y="5535897"/>
              <a:ext cx="3100102" cy="351693"/>
            </a:xfrm>
            <a:custGeom>
              <a:avLst/>
              <a:gdLst>
                <a:gd name="connsiteX0" fmla="*/ 130256 w 3100102"/>
                <a:gd name="connsiteY0" fmla="*/ 0 h 351693"/>
                <a:gd name="connsiteX1" fmla="*/ 130256 w 3100102"/>
                <a:gd name="connsiteY1" fmla="*/ 0 h 351693"/>
                <a:gd name="connsiteX2" fmla="*/ 214923 w 3100102"/>
                <a:gd name="connsiteY2" fmla="*/ 0 h 351693"/>
                <a:gd name="connsiteX3" fmla="*/ 3054513 w 3100102"/>
                <a:gd name="connsiteY3" fmla="*/ 169334 h 351693"/>
                <a:gd name="connsiteX4" fmla="*/ 3100102 w 3100102"/>
                <a:gd name="connsiteY4" fmla="*/ 338667 h 351693"/>
                <a:gd name="connsiteX5" fmla="*/ 3048000 w 3100102"/>
                <a:gd name="connsiteY5" fmla="*/ 306103 h 351693"/>
                <a:gd name="connsiteX6" fmla="*/ 0 w 3100102"/>
                <a:gd name="connsiteY6" fmla="*/ 351693 h 351693"/>
                <a:gd name="connsiteX7" fmla="*/ 130256 w 3100102"/>
                <a:gd name="connsiteY7" fmla="*/ 0 h 351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00102" h="351693">
                  <a:moveTo>
                    <a:pt x="130256" y="0"/>
                  </a:moveTo>
                  <a:lnTo>
                    <a:pt x="130256" y="0"/>
                  </a:lnTo>
                  <a:lnTo>
                    <a:pt x="214923" y="0"/>
                  </a:lnTo>
                  <a:lnTo>
                    <a:pt x="3054513" y="169334"/>
                  </a:lnTo>
                  <a:lnTo>
                    <a:pt x="3100102" y="338667"/>
                  </a:lnTo>
                  <a:lnTo>
                    <a:pt x="3048000" y="306103"/>
                  </a:lnTo>
                  <a:lnTo>
                    <a:pt x="0" y="351693"/>
                  </a:lnTo>
                  <a:lnTo>
                    <a:pt x="130256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06102" y="5548923"/>
              <a:ext cx="40954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More: Newton’s bucket </a:t>
              </a:r>
              <a:r>
                <a:rPr lang="en-US" dirty="0" err="1">
                  <a:latin typeface="Times"/>
                  <a:cs typeface="Times"/>
                </a:rPr>
                <a:t>vs</a:t>
              </a:r>
              <a:r>
                <a:rPr lang="en-US" dirty="0">
                  <a:latin typeface="Times"/>
                  <a:cs typeface="Times"/>
                </a:rPr>
                <a:t> Mach’s bucket.</a:t>
              </a:r>
            </a:p>
          </p:txBody>
        </p:sp>
      </p:grpSp>
      <p:pic>
        <p:nvPicPr>
          <p:cNvPr id="8" name="Picture 7" descr="Rod slot 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355" y="414541"/>
            <a:ext cx="1917700" cy="1346200"/>
          </a:xfrm>
          <a:prstGeom prst="rect">
            <a:avLst/>
          </a:prstGeom>
        </p:spPr>
      </p:pic>
      <p:pic>
        <p:nvPicPr>
          <p:cNvPr id="9" name="Picture 8" descr="Rod slot 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44" y="2048932"/>
            <a:ext cx="6977539" cy="267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19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>
          <a:xfrm>
            <a:off x="416821" y="234462"/>
            <a:ext cx="7802358" cy="1094153"/>
          </a:xfrm>
          <a:custGeom>
            <a:avLst/>
            <a:gdLst>
              <a:gd name="connsiteX0" fmla="*/ 97692 w 7802358"/>
              <a:gd name="connsiteY0" fmla="*/ 0 h 1094153"/>
              <a:gd name="connsiteX1" fmla="*/ 97692 w 7802358"/>
              <a:gd name="connsiteY1" fmla="*/ 0 h 1094153"/>
              <a:gd name="connsiteX2" fmla="*/ 7802358 w 7802358"/>
              <a:gd name="connsiteY2" fmla="*/ 136769 h 1094153"/>
              <a:gd name="connsiteX3" fmla="*/ 7743743 w 7802358"/>
              <a:gd name="connsiteY3" fmla="*/ 1094153 h 1094153"/>
              <a:gd name="connsiteX4" fmla="*/ 0 w 7802358"/>
              <a:gd name="connsiteY4" fmla="*/ 957384 h 1094153"/>
              <a:gd name="connsiteX5" fmla="*/ 97692 w 7802358"/>
              <a:gd name="connsiteY5" fmla="*/ 0 h 1094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02358" h="1094153">
                <a:moveTo>
                  <a:pt x="97692" y="0"/>
                </a:moveTo>
                <a:lnTo>
                  <a:pt x="97692" y="0"/>
                </a:lnTo>
                <a:lnTo>
                  <a:pt x="7802358" y="136769"/>
                </a:lnTo>
                <a:lnTo>
                  <a:pt x="7743743" y="1094153"/>
                </a:lnTo>
                <a:lnTo>
                  <a:pt x="0" y="957384"/>
                </a:lnTo>
                <a:lnTo>
                  <a:pt x="97692" y="0"/>
                </a:lnTo>
                <a:close/>
              </a:path>
            </a:pathLst>
          </a:custGeom>
          <a:solidFill>
            <a:srgbClr val="C9DC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687" y="351108"/>
            <a:ext cx="7890934" cy="800032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/>
              <a:t>Thermodynamics </a:t>
            </a:r>
            <a:r>
              <a:rPr lang="en-US" sz="3600" dirty="0"/>
              <a:t>versus</a:t>
            </a:r>
            <a:r>
              <a:rPr lang="en-US" dirty="0"/>
              <a:t>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 molecular kinetic theory.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47077" y="212317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Times"/>
              <a:cs typeface="Times"/>
            </a:endParaRPr>
          </a:p>
        </p:txBody>
      </p:sp>
      <p:pic>
        <p:nvPicPr>
          <p:cNvPr id="8" name="Picture 7" descr="Melting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48" y="1541503"/>
            <a:ext cx="2022475" cy="21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Arrow curved to lef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248" y="1939823"/>
            <a:ext cx="641350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588564" y="1946336"/>
            <a:ext cx="164123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"/>
                <a:cs typeface="Times"/>
              </a:rPr>
              <a:t>Heat ALWAYS passes from hot to cold only.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731847" y="3764275"/>
            <a:ext cx="3359496" cy="2454979"/>
            <a:chOff x="4142154" y="3497249"/>
            <a:chExt cx="3359496" cy="2454979"/>
          </a:xfrm>
        </p:grpSpPr>
        <p:pic>
          <p:nvPicPr>
            <p:cNvPr id="7" name="Picture 6" descr="Balloon.gi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051" y="3497249"/>
              <a:ext cx="1633599" cy="2454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4142154" y="3933744"/>
              <a:ext cx="159564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>
                  <a:latin typeface="Times"/>
                  <a:cs typeface="Times"/>
                </a:rPr>
                <a:t>Unconfined gases ALWAYS expand.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87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09F5C-90E2-584B-A8C5-CB4D94EE6001}" type="slidenum">
              <a:rPr lang="en-US"/>
              <a:pPr/>
              <a:t>60</a:t>
            </a:fld>
            <a:endParaRPr lang="en-US"/>
          </a:p>
        </p:txBody>
      </p:sp>
      <p:sp>
        <p:nvSpPr>
          <p:cNvPr id="35854" name="Freeform 14"/>
          <p:cNvSpPr>
            <a:spLocks/>
          </p:cNvSpPr>
          <p:nvPr/>
        </p:nvSpPr>
        <p:spPr bwMode="auto">
          <a:xfrm>
            <a:off x="533399" y="2927520"/>
            <a:ext cx="7073575" cy="752336"/>
          </a:xfrm>
          <a:custGeom>
            <a:avLst/>
            <a:gdLst>
              <a:gd name="T0" fmla="*/ 0 w 4416"/>
              <a:gd name="T1" fmla="*/ 0 h 432"/>
              <a:gd name="T2" fmla="*/ 4416 w 4416"/>
              <a:gd name="T3" fmla="*/ 96 h 432"/>
              <a:gd name="T4" fmla="*/ 4368 w 4416"/>
              <a:gd name="T5" fmla="*/ 384 h 432"/>
              <a:gd name="T6" fmla="*/ 144 w 4416"/>
              <a:gd name="T7" fmla="*/ 432 h 432"/>
              <a:gd name="T8" fmla="*/ 0 w 4416"/>
              <a:gd name="T9" fmla="*/ 0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16" h="432">
                <a:moveTo>
                  <a:pt x="0" y="0"/>
                </a:moveTo>
                <a:lnTo>
                  <a:pt x="4416" y="96"/>
                </a:lnTo>
                <a:lnTo>
                  <a:pt x="4368" y="384"/>
                </a:lnTo>
                <a:lnTo>
                  <a:pt x="144" y="432"/>
                </a:lnTo>
                <a:lnTo>
                  <a:pt x="0" y="0"/>
                </a:lnTo>
                <a:close/>
              </a:path>
            </a:pathLst>
          </a:custGeom>
          <a:solidFill>
            <a:srgbClr val="C8FFC8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imes"/>
              <a:cs typeface="Times"/>
            </a:endParaRPr>
          </a:p>
        </p:txBody>
      </p:sp>
      <p:sp>
        <p:nvSpPr>
          <p:cNvPr id="35853" name="Freeform 13"/>
          <p:cNvSpPr>
            <a:spLocks/>
          </p:cNvSpPr>
          <p:nvPr/>
        </p:nvSpPr>
        <p:spPr bwMode="auto">
          <a:xfrm flipV="1">
            <a:off x="457200" y="3841920"/>
            <a:ext cx="7848600" cy="1219200"/>
          </a:xfrm>
          <a:custGeom>
            <a:avLst/>
            <a:gdLst>
              <a:gd name="T0" fmla="*/ 96 w 4368"/>
              <a:gd name="T1" fmla="*/ 144 h 624"/>
              <a:gd name="T2" fmla="*/ 4080 w 4368"/>
              <a:gd name="T3" fmla="*/ 0 h 624"/>
              <a:gd name="T4" fmla="*/ 4368 w 4368"/>
              <a:gd name="T5" fmla="*/ 624 h 624"/>
              <a:gd name="T6" fmla="*/ 0 w 4368"/>
              <a:gd name="T7" fmla="*/ 480 h 624"/>
              <a:gd name="T8" fmla="*/ 96 w 4368"/>
              <a:gd name="T9" fmla="*/ 144 h 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68" h="624">
                <a:moveTo>
                  <a:pt x="96" y="144"/>
                </a:moveTo>
                <a:lnTo>
                  <a:pt x="4080" y="0"/>
                </a:lnTo>
                <a:lnTo>
                  <a:pt x="4368" y="624"/>
                </a:lnTo>
                <a:lnTo>
                  <a:pt x="0" y="480"/>
                </a:lnTo>
                <a:lnTo>
                  <a:pt x="96" y="144"/>
                </a:lnTo>
                <a:close/>
              </a:path>
            </a:pathLst>
          </a:custGeom>
          <a:solidFill>
            <a:srgbClr val="FFC8FF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imes"/>
              <a:cs typeface="Times"/>
            </a:endParaRPr>
          </a:p>
        </p:txBody>
      </p:sp>
      <p:sp>
        <p:nvSpPr>
          <p:cNvPr id="35852" name="Freeform 12"/>
          <p:cNvSpPr>
            <a:spLocks/>
          </p:cNvSpPr>
          <p:nvPr/>
        </p:nvSpPr>
        <p:spPr bwMode="auto">
          <a:xfrm>
            <a:off x="381000" y="1327320"/>
            <a:ext cx="7391400" cy="1143000"/>
          </a:xfrm>
          <a:custGeom>
            <a:avLst/>
            <a:gdLst>
              <a:gd name="T0" fmla="*/ 96 w 4368"/>
              <a:gd name="T1" fmla="*/ 144 h 624"/>
              <a:gd name="T2" fmla="*/ 4080 w 4368"/>
              <a:gd name="T3" fmla="*/ 0 h 624"/>
              <a:gd name="T4" fmla="*/ 4368 w 4368"/>
              <a:gd name="T5" fmla="*/ 624 h 624"/>
              <a:gd name="T6" fmla="*/ 0 w 4368"/>
              <a:gd name="T7" fmla="*/ 480 h 624"/>
              <a:gd name="T8" fmla="*/ 96 w 4368"/>
              <a:gd name="T9" fmla="*/ 144 h 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68" h="624">
                <a:moveTo>
                  <a:pt x="96" y="144"/>
                </a:moveTo>
                <a:lnTo>
                  <a:pt x="4080" y="0"/>
                </a:lnTo>
                <a:lnTo>
                  <a:pt x="4368" y="624"/>
                </a:lnTo>
                <a:lnTo>
                  <a:pt x="0" y="480"/>
                </a:lnTo>
                <a:lnTo>
                  <a:pt x="96" y="144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imes"/>
              <a:cs typeface="Times"/>
            </a:endParaRP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1111087" y="1529002"/>
            <a:ext cx="324599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dirty="0">
                <a:latin typeface="Times"/>
                <a:cs typeface="Times"/>
              </a:rPr>
              <a:t>Thought experiment</a:t>
            </a:r>
            <a:br>
              <a:rPr lang="en-US" sz="2000" dirty="0">
                <a:latin typeface="Times"/>
                <a:cs typeface="Times"/>
              </a:rPr>
            </a:br>
            <a:r>
              <a:rPr lang="en-US" sz="2000" dirty="0">
                <a:latin typeface="Times"/>
                <a:cs typeface="Times"/>
              </a:rPr>
              <a:t>anti-thought experiment pairs 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1111087" y="2905434"/>
            <a:ext cx="280311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tabLst>
                <a:tab pos="287338" algn="l"/>
              </a:tabLst>
            </a:pPr>
            <a:r>
              <a:rPr lang="en-US" sz="2000" dirty="0">
                <a:latin typeface="Times"/>
                <a:cs typeface="Times"/>
              </a:rPr>
              <a:t>Thought experiments can be used reliably.</a:t>
            </a: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1111087" y="4097577"/>
            <a:ext cx="252278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dirty="0">
                <a:latin typeface="Times"/>
                <a:cs typeface="Times"/>
              </a:rPr>
              <a:t>Evolution of the study of logic.</a:t>
            </a: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5022851" y="1538425"/>
            <a:ext cx="258412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dirty="0">
                <a:latin typeface="Times"/>
                <a:cs typeface="Times"/>
              </a:rPr>
              <a:t>Thought experiments can err.</a:t>
            </a:r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5022850" y="2971970"/>
            <a:ext cx="282575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latin typeface="Times"/>
                <a:cs typeface="Times"/>
              </a:rPr>
              <a:t>They are governed by a generalized logic</a:t>
            </a: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5029200" y="4070520"/>
            <a:ext cx="37338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latin typeface="Times"/>
                <a:cs typeface="Times"/>
              </a:rPr>
              <a:t>The logics of thought experiments are the standard deductive and inductive logics.</a:t>
            </a:r>
          </a:p>
        </p:txBody>
      </p:sp>
      <p:sp>
        <p:nvSpPr>
          <p:cNvPr id="35849" name="AutoShape 9"/>
          <p:cNvSpPr>
            <a:spLocks noChangeArrowheads="1"/>
          </p:cNvSpPr>
          <p:nvPr/>
        </p:nvSpPr>
        <p:spPr bwMode="auto">
          <a:xfrm>
            <a:off x="4448737" y="1791026"/>
            <a:ext cx="381000" cy="239760"/>
          </a:xfrm>
          <a:prstGeom prst="rightArrow">
            <a:avLst>
              <a:gd name="adj1" fmla="val 50000"/>
              <a:gd name="adj2" fmla="val 6250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"/>
              <a:cs typeface="Times"/>
            </a:endParaRPr>
          </a:p>
        </p:txBody>
      </p:sp>
      <p:sp>
        <p:nvSpPr>
          <p:cNvPr id="35855" name="Rectangle 15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381000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Three step to the argument view</a:t>
            </a:r>
          </a:p>
        </p:txBody>
      </p:sp>
      <p:sp>
        <p:nvSpPr>
          <p:cNvPr id="2" name="Rectangle 1"/>
          <p:cNvSpPr/>
          <p:nvPr/>
        </p:nvSpPr>
        <p:spPr>
          <a:xfrm>
            <a:off x="533400" y="1529951"/>
            <a:ext cx="5693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Times"/>
                <a:cs typeface="Times"/>
              </a:rPr>
              <a:t>1. </a:t>
            </a:r>
            <a:endParaRPr lang="en-US" sz="4000" dirty="0"/>
          </a:p>
        </p:txBody>
      </p:sp>
      <p:sp>
        <p:nvSpPr>
          <p:cNvPr id="18" name="Rectangle 17"/>
          <p:cNvSpPr/>
          <p:nvPr/>
        </p:nvSpPr>
        <p:spPr>
          <a:xfrm>
            <a:off x="533400" y="2830583"/>
            <a:ext cx="5693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Times"/>
                <a:cs typeface="Times"/>
              </a:rPr>
              <a:t>2. </a:t>
            </a:r>
            <a:endParaRPr lang="en-US" sz="4000" dirty="0"/>
          </a:p>
        </p:txBody>
      </p:sp>
      <p:sp>
        <p:nvSpPr>
          <p:cNvPr id="19" name="Rectangle 18"/>
          <p:cNvSpPr/>
          <p:nvPr/>
        </p:nvSpPr>
        <p:spPr>
          <a:xfrm>
            <a:off x="533399" y="4033341"/>
            <a:ext cx="5693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Times"/>
                <a:cs typeface="Times"/>
              </a:rPr>
              <a:t>3. </a:t>
            </a:r>
            <a:endParaRPr lang="en-US" sz="4000" dirty="0"/>
          </a:p>
        </p:txBody>
      </p:sp>
      <p:sp>
        <p:nvSpPr>
          <p:cNvPr id="20" name="AutoShape 9"/>
          <p:cNvSpPr>
            <a:spLocks noChangeArrowheads="1"/>
          </p:cNvSpPr>
          <p:nvPr/>
        </p:nvSpPr>
        <p:spPr bwMode="auto">
          <a:xfrm>
            <a:off x="4448737" y="3171744"/>
            <a:ext cx="381000" cy="239760"/>
          </a:xfrm>
          <a:prstGeom prst="rightArrow">
            <a:avLst>
              <a:gd name="adj1" fmla="val 50000"/>
              <a:gd name="adj2" fmla="val 6250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"/>
              <a:cs typeface="Times"/>
            </a:endParaRPr>
          </a:p>
        </p:txBody>
      </p:sp>
      <p:sp>
        <p:nvSpPr>
          <p:cNvPr id="21" name="AutoShape 9"/>
          <p:cNvSpPr>
            <a:spLocks noChangeArrowheads="1"/>
          </p:cNvSpPr>
          <p:nvPr/>
        </p:nvSpPr>
        <p:spPr bwMode="auto">
          <a:xfrm>
            <a:off x="4448737" y="4402337"/>
            <a:ext cx="381000" cy="239760"/>
          </a:xfrm>
          <a:prstGeom prst="rightArrow">
            <a:avLst>
              <a:gd name="adj1" fmla="val 50000"/>
              <a:gd name="adj2" fmla="val 6250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4123685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61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44358" y="280052"/>
            <a:ext cx="59978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imes"/>
                <a:cs typeface="Times"/>
              </a:rPr>
              <a:t>For more on Steps 2. and 3.:</a:t>
            </a:r>
          </a:p>
        </p:txBody>
      </p:sp>
      <p:pic>
        <p:nvPicPr>
          <p:cNvPr id="4" name="Picture 3" descr="Blackwell p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462" y="1131997"/>
            <a:ext cx="3897082" cy="5383754"/>
          </a:xfrm>
          <a:prstGeom prst="rect">
            <a:avLst/>
          </a:prstGeom>
          <a:ln w="6350"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774694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>
          <a:xfrm>
            <a:off x="416821" y="234462"/>
            <a:ext cx="7802358" cy="1094153"/>
          </a:xfrm>
          <a:custGeom>
            <a:avLst/>
            <a:gdLst>
              <a:gd name="connsiteX0" fmla="*/ 97692 w 7802358"/>
              <a:gd name="connsiteY0" fmla="*/ 0 h 1094153"/>
              <a:gd name="connsiteX1" fmla="*/ 97692 w 7802358"/>
              <a:gd name="connsiteY1" fmla="*/ 0 h 1094153"/>
              <a:gd name="connsiteX2" fmla="*/ 7802358 w 7802358"/>
              <a:gd name="connsiteY2" fmla="*/ 136769 h 1094153"/>
              <a:gd name="connsiteX3" fmla="*/ 7743743 w 7802358"/>
              <a:gd name="connsiteY3" fmla="*/ 1094153 h 1094153"/>
              <a:gd name="connsiteX4" fmla="*/ 0 w 7802358"/>
              <a:gd name="connsiteY4" fmla="*/ 957384 h 1094153"/>
              <a:gd name="connsiteX5" fmla="*/ 97692 w 7802358"/>
              <a:gd name="connsiteY5" fmla="*/ 0 h 1094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02358" h="1094153">
                <a:moveTo>
                  <a:pt x="97692" y="0"/>
                </a:moveTo>
                <a:lnTo>
                  <a:pt x="97692" y="0"/>
                </a:lnTo>
                <a:lnTo>
                  <a:pt x="7802358" y="136769"/>
                </a:lnTo>
                <a:lnTo>
                  <a:pt x="7743743" y="1094153"/>
                </a:lnTo>
                <a:lnTo>
                  <a:pt x="0" y="957384"/>
                </a:lnTo>
                <a:lnTo>
                  <a:pt x="97692" y="0"/>
                </a:lnTo>
                <a:close/>
              </a:path>
            </a:pathLst>
          </a:custGeom>
          <a:solidFill>
            <a:srgbClr val="C9DC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687" y="351108"/>
            <a:ext cx="7890934" cy="800032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Thermodynamics</a:t>
            </a:r>
            <a:r>
              <a:rPr lang="en-US" dirty="0"/>
              <a:t> </a:t>
            </a:r>
            <a:r>
              <a:rPr lang="en-US" sz="3600" dirty="0"/>
              <a:t>versus</a:t>
            </a:r>
            <a:r>
              <a:rPr lang="en-US" dirty="0"/>
              <a:t> the molecular kinetic theory.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47077" y="212317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Times"/>
              <a:cs typeface="Times"/>
            </a:endParaRPr>
          </a:p>
        </p:txBody>
      </p:sp>
      <p:pic>
        <p:nvPicPr>
          <p:cNvPr id="16" name="Picture 15" descr="bouncing_ball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54" y="1914661"/>
            <a:ext cx="1236663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7077" y="3367129"/>
            <a:ext cx="29889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"/>
                <a:cs typeface="Times"/>
              </a:rPr>
              <a:t>The microscopic physics of molecular gases is not directed in time.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4631895" y="2492511"/>
            <a:ext cx="3274669" cy="1686319"/>
            <a:chOff x="4631895" y="2492511"/>
            <a:chExt cx="3274669" cy="1686319"/>
          </a:xfrm>
        </p:grpSpPr>
        <p:pic>
          <p:nvPicPr>
            <p:cNvPr id="15" name="Picture 14" descr="Ideal gas fluctuation ani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4862" y="3293005"/>
              <a:ext cx="2743200" cy="885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4631895" y="2492511"/>
              <a:ext cx="32746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A molecular gas can spontaneously recompress.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8825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1937"/>
          </a:xfrm>
        </p:spPr>
        <p:txBody>
          <a:bodyPr>
            <a:normAutofit fontScale="90000"/>
          </a:bodyPr>
          <a:lstStyle/>
          <a:p>
            <a:pPr algn="l"/>
            <a:r>
              <a:rPr lang="en-US" sz="1800" i="1">
                <a:latin typeface="Times" charset="0"/>
                <a:ea typeface="ＭＳ Ｐゴシック" charset="0"/>
              </a:rPr>
              <a:t>Theory of Heat</a:t>
            </a:r>
            <a:r>
              <a:rPr lang="en-US" sz="1800">
                <a:latin typeface="Times" charset="0"/>
                <a:ea typeface="ＭＳ Ｐゴシック" charset="0"/>
              </a:rPr>
              <a:t>,</a:t>
            </a:r>
            <a:br>
              <a:rPr lang="en-US" sz="1800">
                <a:latin typeface="Times" charset="0"/>
                <a:ea typeface="ＭＳ Ｐゴシック" charset="0"/>
              </a:rPr>
            </a:br>
            <a:r>
              <a:rPr lang="en-US" sz="1800">
                <a:latin typeface="Times" charset="0"/>
                <a:ea typeface="ＭＳ Ｐゴシック" charset="0"/>
              </a:rPr>
              <a:t>1871, first ed.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Times" charset="0"/>
              <a:ea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52EB58D-7DC2-0E4D-A75D-9B70EBEAD14A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8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19461" name="TextBox 5"/>
          <p:cNvSpPr txBox="1">
            <a:spLocks noChangeArrowheads="1"/>
          </p:cNvSpPr>
          <p:nvPr/>
        </p:nvSpPr>
        <p:spPr bwMode="auto">
          <a:xfrm>
            <a:off x="509588" y="855663"/>
            <a:ext cx="162718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latin typeface="Times" charset="0"/>
                <a:cs typeface="Times" charset="0"/>
              </a:rPr>
              <a:t>Also</a:t>
            </a:r>
          </a:p>
          <a:p>
            <a:pPr eaLnBrk="1" hangingPunct="1"/>
            <a:r>
              <a:rPr lang="en-US" sz="1400">
                <a:latin typeface="Times" charset="0"/>
                <a:cs typeface="Times" charset="0"/>
              </a:rPr>
              <a:t>Letter to Tait, 1867;</a:t>
            </a:r>
          </a:p>
          <a:p>
            <a:pPr eaLnBrk="1" hangingPunct="1"/>
            <a:r>
              <a:rPr lang="en-US" sz="1400">
                <a:latin typeface="Times" charset="0"/>
                <a:cs typeface="Times" charset="0"/>
              </a:rPr>
              <a:t>Rayleigh 1871</a:t>
            </a:r>
          </a:p>
          <a:p>
            <a:pPr eaLnBrk="1" hangingPunct="1"/>
            <a:endParaRPr lang="en-US" sz="1400">
              <a:latin typeface="Times" charset="0"/>
              <a:cs typeface="Times" charset="0"/>
            </a:endParaRPr>
          </a:p>
        </p:txBody>
      </p:sp>
      <p:pic>
        <p:nvPicPr>
          <p:cNvPr id="19462" name="Picture 6" descr="theory_heat_cover_p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550" y="0"/>
            <a:ext cx="4051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4107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i="1">
                <a:latin typeface="Times" charset="0"/>
                <a:ea typeface="ＭＳ Ｐゴシック" charset="0"/>
              </a:rPr>
              <a:t>Theory of Heat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Times" charset="0"/>
              <a:ea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2A7A81C-FA9C-5942-8D76-780F22788A5B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9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0485" name="TextBox 4"/>
          <p:cNvSpPr txBox="1">
            <a:spLocks noChangeArrowheads="1"/>
          </p:cNvSpPr>
          <p:nvPr/>
        </p:nvSpPr>
        <p:spPr bwMode="auto">
          <a:xfrm>
            <a:off x="5980113" y="6432550"/>
            <a:ext cx="20351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Times" charset="0"/>
                <a:cs typeface="Times" charset="0"/>
              </a:rPr>
              <a:t>Better scan from 1872, 2</a:t>
            </a:r>
            <a:r>
              <a:rPr lang="en-US" sz="1200" baseline="30000">
                <a:latin typeface="Times" charset="0"/>
                <a:cs typeface="Times" charset="0"/>
              </a:rPr>
              <a:t>nd</a:t>
            </a:r>
            <a:r>
              <a:rPr lang="en-US" sz="1200">
                <a:latin typeface="Times" charset="0"/>
                <a:cs typeface="Times" charset="0"/>
              </a:rPr>
              <a:t> ed.</a:t>
            </a:r>
          </a:p>
        </p:txBody>
      </p:sp>
      <p:pic>
        <p:nvPicPr>
          <p:cNvPr id="20486" name="Picture 5" descr="Screen shot 2013-12-29 at 10.56.4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144463"/>
            <a:ext cx="8107363" cy="615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0926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latin typeface="Times"/>
            <a:cs typeface="Time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2932</Words>
  <Application>Microsoft Macintosh PowerPoint</Application>
  <PresentationFormat>On-screen Show (4:3)</PresentationFormat>
  <Paragraphs>433</Paragraphs>
  <Slides>61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9" baseType="lpstr">
      <vt:lpstr>Arial</vt:lpstr>
      <vt:lpstr>Arial Black</vt:lpstr>
      <vt:lpstr>Calibri</vt:lpstr>
      <vt:lpstr>Copperplate Gothic Bold</vt:lpstr>
      <vt:lpstr>Symbol</vt:lpstr>
      <vt:lpstr>Times</vt:lpstr>
      <vt:lpstr>Times New Roman</vt:lpstr>
      <vt:lpstr>Office Theme</vt:lpstr>
      <vt:lpstr>Thought Experiments in Science John D. Norton Department of history and Philosophy of Science University of Pittsburgh  </vt:lpstr>
      <vt:lpstr>PowerPoint Presentation</vt:lpstr>
      <vt:lpstr>Please Think About this Problem</vt:lpstr>
      <vt:lpstr>Two Thought Experiments  1. Maxwell’s Demon 2. The Rotating Disk </vt:lpstr>
      <vt:lpstr>  1. Maxwell’s Demon </vt:lpstr>
      <vt:lpstr>Thermodynamics versus the molecular kinetic theory.</vt:lpstr>
      <vt:lpstr>Thermodynamics versus the molecular kinetic theory.</vt:lpstr>
      <vt:lpstr>Theory of Heat, 1871, first ed.</vt:lpstr>
      <vt:lpstr>Theory of Heat</vt:lpstr>
      <vt:lpstr>Maxwell’s Proposal</vt:lpstr>
      <vt:lpstr>Maxwell’s Moral: The Demon Wins</vt:lpstr>
      <vt:lpstr>  2. The Rotating Disk </vt:lpstr>
      <vt:lpstr>Einstein’s Discovery of Relativity Theory</vt:lpstr>
      <vt:lpstr> Rotating Disk 1912</vt:lpstr>
      <vt:lpstr>How do these thought experiments inform us?</vt:lpstr>
      <vt:lpstr>Epistemologies of Thought Experiments</vt:lpstr>
      <vt:lpstr>PowerPoint Presentation</vt:lpstr>
      <vt:lpstr>The Argument View</vt:lpstr>
      <vt:lpstr>The Argument View</vt:lpstr>
      <vt:lpstr>An Illustration</vt:lpstr>
      <vt:lpstr>Einstein’s Rotating Disk  Thought Experiment Reconstructed</vt:lpstr>
      <vt:lpstr>For the reconstruction thesis 1. No magic epistemology 2. No counterexamples</vt:lpstr>
      <vt:lpstr>1.</vt:lpstr>
      <vt:lpstr>Thought experiments inform us…</vt:lpstr>
      <vt:lpstr>Reconfigure by means that…</vt:lpstr>
      <vt:lpstr>Thought experiments inform us…</vt:lpstr>
      <vt:lpstr>2.</vt:lpstr>
      <vt:lpstr>No counterexamples in 30 years of efforts to find them.</vt:lpstr>
      <vt:lpstr>For the execution thesis 1. Reading the narrative 2. Suspicious powers</vt:lpstr>
      <vt:lpstr>1. The narrative</vt:lpstr>
      <vt:lpstr>PowerPoint Presentation</vt:lpstr>
      <vt:lpstr>2. Suspicious powers</vt:lpstr>
      <vt:lpstr> </vt:lpstr>
      <vt:lpstr>The Reliablity Challenge</vt:lpstr>
      <vt:lpstr>Thought experiments can err.</vt:lpstr>
      <vt:lpstr>Einstein’s rotating disk (three versions)</vt:lpstr>
      <vt:lpstr>The Helicopter: the Thought Experiment</vt:lpstr>
      <vt:lpstr>The Helicopter: the Anti-Thought Experiment</vt:lpstr>
      <vt:lpstr>Thought experiments can err.</vt:lpstr>
      <vt:lpstr>How do other epistemologies explain the reliability of thought experimentation?</vt:lpstr>
      <vt:lpstr>Thought experiments in science</vt:lpstr>
      <vt:lpstr>Thought experiments in science</vt:lpstr>
      <vt:lpstr>Zombies against materialism</vt:lpstr>
      <vt:lpstr>Zombies against materialism</vt:lpstr>
      <vt:lpstr>Conclusion</vt:lpstr>
      <vt:lpstr>The Argument View</vt:lpstr>
      <vt:lpstr>THE END</vt:lpstr>
      <vt:lpstr>Appendices</vt:lpstr>
      <vt:lpstr>3. The Dome An Indeterminstic Newtonian System</vt:lpstr>
      <vt:lpstr>The Arrangement</vt:lpstr>
      <vt:lpstr>Possible motions: None</vt:lpstr>
      <vt:lpstr>Possible motions: Spontaneous Acceleration</vt:lpstr>
      <vt:lpstr>The computation again</vt:lpstr>
      <vt:lpstr>The Dome without Calculus</vt:lpstr>
      <vt:lpstr>The Dome without Calculus</vt:lpstr>
      <vt:lpstr>The Dome without Calculus</vt:lpstr>
      <vt:lpstr>Thought experiment Space is finite.</vt:lpstr>
      <vt:lpstr>Car in the garage</vt:lpstr>
      <vt:lpstr>Variation: Rod in a slot</vt:lpstr>
      <vt:lpstr>Three step to the argument view</vt:lpstr>
      <vt:lpstr>PowerPoint Presentation</vt:lpstr>
    </vt:vector>
  </TitlesOfParts>
  <Company>University of Pittsburgh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Thought Experiments in Science John D. Norton Department of history and Philosophy of Science University of Pittsburgh  </dc:title>
  <dc:creator>John Norton</dc:creator>
  <cp:lastModifiedBy>Norton, John D</cp:lastModifiedBy>
  <cp:revision>78</cp:revision>
  <dcterms:created xsi:type="dcterms:W3CDTF">2017-06-12T16:23:36Z</dcterms:created>
  <dcterms:modified xsi:type="dcterms:W3CDTF">2024-06-06T11:42:43Z</dcterms:modified>
</cp:coreProperties>
</file>