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7" r:id="rId2"/>
    <p:sldId id="270" r:id="rId3"/>
    <p:sldId id="271" r:id="rId4"/>
    <p:sldId id="258" r:id="rId5"/>
    <p:sldId id="332" r:id="rId6"/>
    <p:sldId id="259" r:id="rId7"/>
    <p:sldId id="279" r:id="rId8"/>
    <p:sldId id="260" r:id="rId9"/>
    <p:sldId id="278" r:id="rId10"/>
    <p:sldId id="261" r:id="rId11"/>
    <p:sldId id="280" r:id="rId12"/>
    <p:sldId id="262" r:id="rId13"/>
    <p:sldId id="333" r:id="rId14"/>
    <p:sldId id="334" r:id="rId15"/>
    <p:sldId id="263" r:id="rId16"/>
    <p:sldId id="335" r:id="rId17"/>
    <p:sldId id="264" r:id="rId18"/>
    <p:sldId id="265" r:id="rId19"/>
    <p:sldId id="266" r:id="rId20"/>
    <p:sldId id="267" r:id="rId21"/>
    <p:sldId id="268" r:id="rId22"/>
    <p:sldId id="275" r:id="rId23"/>
    <p:sldId id="276" r:id="rId24"/>
    <p:sldId id="273" r:id="rId25"/>
    <p:sldId id="329" r:id="rId26"/>
    <p:sldId id="323" r:id="rId27"/>
    <p:sldId id="331" r:id="rId28"/>
    <p:sldId id="33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9"/>
    <a:srgbClr val="FFFF66"/>
    <a:srgbClr val="FFC8FF"/>
    <a:srgbClr val="FFC8C8"/>
    <a:srgbClr val="C8FFC8"/>
    <a:srgbClr val="C8D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5" d="100"/>
          <a:sy n="195" d="100"/>
        </p:scale>
        <p:origin x="-288"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84034A-8F97-9E46-AEDC-E5706C929F60}" type="datetimeFigureOut">
              <a:rPr lang="en-US" smtClean="0"/>
              <a:t>9/4/19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6502C8-7AE9-0842-A4D3-DEFBAE049D5C}" type="slidenum">
              <a:rPr lang="en-US" smtClean="0"/>
              <a:t>‹#›</a:t>
            </a:fld>
            <a:endParaRPr lang="en-US"/>
          </a:p>
        </p:txBody>
      </p:sp>
    </p:spTree>
    <p:extLst>
      <p:ext uri="{BB962C8B-B14F-4D97-AF65-F5344CB8AC3E}">
        <p14:creationId xmlns:p14="http://schemas.microsoft.com/office/powerpoint/2010/main" val="807274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661F4-7ACC-0447-A9A8-CB5A2766A667}" type="datetimeFigureOut">
              <a:rPr lang="en-US" smtClean="0"/>
              <a:t>9/4/19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46DD8-50FB-144A-8EA0-F4FB24C0A360}" type="slidenum">
              <a:rPr lang="en-US" smtClean="0"/>
              <a:t>‹#›</a:t>
            </a:fld>
            <a:endParaRPr lang="en-US"/>
          </a:p>
        </p:txBody>
      </p:sp>
    </p:spTree>
    <p:extLst>
      <p:ext uri="{BB962C8B-B14F-4D97-AF65-F5344CB8AC3E}">
        <p14:creationId xmlns:p14="http://schemas.microsoft.com/office/powerpoint/2010/main" val="32631309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BCD7B3A-EAFF-1E4A-BFE0-0D5B4FF56177}" type="slidenum">
              <a:rPr lang="en-US" sz="1200"/>
              <a:pPr/>
              <a:t>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9D404-6BEF-474A-90E1-73514CFAC5D8}" type="slidenum">
              <a:rPr lang="en-US"/>
              <a:pPr/>
              <a:t>16</a:t>
            </a:fld>
            <a:endParaRPr lang="en-US"/>
          </a:p>
        </p:txBody>
      </p:sp>
      <p:sp>
        <p:nvSpPr>
          <p:cNvPr id="993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C40D885-19D3-6A4B-9D45-06ADB7F682B8}" type="slidenum">
              <a:rPr lang="en-US" sz="1200"/>
              <a:pPr/>
              <a:t>17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85FB362-F659-8F42-BC51-65E53652F95E}" type="slidenum">
              <a:rPr lang="en-US" sz="1200"/>
              <a:pPr/>
              <a:t>18</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3593B74-0CEF-5344-94C0-6C650D9D54E8}" type="slidenum">
              <a:rPr lang="en-US" sz="1200"/>
              <a:pPr/>
              <a:t>19</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3E2F231-2482-1242-9078-5ABE19A26520}" type="slidenum">
              <a:rPr lang="en-US" sz="1200"/>
              <a:pPr/>
              <a:t>20</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0B6BDC5A-1D2B-EE43-B3EA-02C7266A45D4}" type="slidenum">
              <a:rPr lang="en-US" sz="1200"/>
              <a:pPr/>
              <a:t>21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0B281-077B-3344-81B9-90E6E7B95BB4}" type="slidenum">
              <a:rPr lang="en-US"/>
              <a:pPr/>
              <a:t>27</a:t>
            </a:fld>
            <a:endParaRPr lang="en-US"/>
          </a:p>
        </p:txBody>
      </p:sp>
      <p:sp>
        <p:nvSpPr>
          <p:cNvPr id="100354" name="Rectangle 1026"/>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BFB25-420A-2645-9131-759473FE5543}" type="slidenum">
              <a:rPr lang="en-US"/>
              <a:pPr/>
              <a:t>5</a:t>
            </a:fld>
            <a:endParaRPr lang="en-US"/>
          </a:p>
        </p:txBody>
      </p:sp>
      <p:sp>
        <p:nvSpPr>
          <p:cNvPr id="1034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BB04363-1ABF-2440-B89E-CCCC8054DFDE}" type="slidenum">
              <a:rPr lang="en-US" sz="1200"/>
              <a:pPr/>
              <a:t>6</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12E20271-8A81-1944-8559-52AEDAE1A2E9}" type="slidenum">
              <a:rPr lang="en-US" sz="1200"/>
              <a:pPr/>
              <a:t>8</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5E3D1DA-EAFC-A04C-A4F1-D85B8A6A800F}" type="slidenum">
              <a:rPr lang="en-US" sz="1200"/>
              <a:pPr/>
              <a:t>10</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F2EDB04D-3746-5647-A2B2-D238E217DDE5}" type="slidenum">
              <a:rPr lang="en-US" sz="1200"/>
              <a:pPr/>
              <a:t>12</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07D48-64A8-D343-A21A-446F67299225}" type="slidenum">
              <a:rPr lang="en-US"/>
              <a:pPr/>
              <a:t>13</a:t>
            </a:fld>
            <a:endParaRPr lang="en-US"/>
          </a:p>
        </p:txBody>
      </p:sp>
      <p:sp>
        <p:nvSpPr>
          <p:cNvPr id="921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D4E3A-6229-2945-BA57-DA67591F5204}" type="slidenum">
              <a:rPr lang="en-US"/>
              <a:pPr/>
              <a:t>14</a:t>
            </a:fld>
            <a:endParaRPr lang="en-US"/>
          </a:p>
        </p:txBody>
      </p:sp>
      <p:sp>
        <p:nvSpPr>
          <p:cNvPr id="931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9C9C18E-329F-6948-B6A8-A3074533D68D}" type="slidenum">
              <a:rPr lang="en-US" sz="1200"/>
              <a:pPr/>
              <a:t>15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3361A3-4FCF-2146-BFC6-E351578FF5D2}"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75831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3647F-8562-B140-B47B-CB1020D52CD1}"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29557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E76F8-E191-DB4F-8739-0747D4351D85}"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42618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FCDF2-29FE-054F-A12B-6E7CF72A0BEB}"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66891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D533E-8E88-F743-BC4A-6913C5C6492B}" type="datetime1">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78898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9140F-877F-A047-85C0-AC04BC9C277E}"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2528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09C4A-D0CF-CC47-8F97-9235EAF67302}" type="datetime1">
              <a:rPr lang="en-US" smtClean="0"/>
              <a:t>9/4/19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63120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48F6E-0587-314B-8A6F-88C5431D8EE7}" type="datetime1">
              <a:rPr lang="en-US" smtClean="0"/>
              <a:t>9/4/19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233222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59FDF-F341-5E4D-9DB4-753C6C72F347}" type="datetime1">
              <a:rPr lang="en-US" smtClean="0"/>
              <a:t>9/4/19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6551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6D82E-C653-4F41-8392-F032F0F45848}"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57046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D3848-35BE-D341-8626-9F7A04862AF2}" type="datetime1">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B7777-FCE2-1A4D-90B6-6E38C49805FD}" type="slidenum">
              <a:rPr lang="en-US" smtClean="0"/>
              <a:t>‹#›</a:t>
            </a:fld>
            <a:endParaRPr lang="en-US"/>
          </a:p>
        </p:txBody>
      </p:sp>
    </p:spTree>
    <p:extLst>
      <p:ext uri="{BB962C8B-B14F-4D97-AF65-F5344CB8AC3E}">
        <p14:creationId xmlns:p14="http://schemas.microsoft.com/office/powerpoint/2010/main" val="355701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33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6363869"/>
            <a:ext cx="681702" cy="4941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2B313-191C-E042-9335-637CACECA9A0}" type="datetime1">
              <a:rPr lang="en-US" smtClean="0"/>
              <a:t>9/4/19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B7777-FCE2-1A4D-90B6-6E38C49805FD}" type="slidenum">
              <a:rPr lang="en-US" smtClean="0"/>
              <a:t>‹#›</a:t>
            </a:fld>
            <a:endParaRPr lang="en-US" dirty="0"/>
          </a:p>
        </p:txBody>
      </p:sp>
    </p:spTree>
    <p:extLst>
      <p:ext uri="{BB962C8B-B14F-4D97-AF65-F5344CB8AC3E}">
        <p14:creationId xmlns:p14="http://schemas.microsoft.com/office/powerpoint/2010/main" val="191892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600" b="0" kern="1200">
          <a:solidFill>
            <a:schemeClr val="tx1"/>
          </a:solidFill>
          <a:latin typeface="Times"/>
          <a:ea typeface="+mj-ea"/>
          <a:cs typeface="Times"/>
        </a:defRPr>
      </a:lvl1pPr>
    </p:titleStyle>
    <p:bodyStyle>
      <a:lvl1pPr marL="0" indent="0" algn="l" defTabSz="457200" rtl="0" eaLnBrk="1" latinLnBrk="0" hangingPunct="1">
        <a:spcBef>
          <a:spcPct val="20000"/>
        </a:spcBef>
        <a:buFontTx/>
        <a:buNone/>
        <a:defRPr sz="1800" kern="1200">
          <a:solidFill>
            <a:schemeClr val="tx1"/>
          </a:solidFill>
          <a:latin typeface="Times"/>
          <a:ea typeface="+mn-ea"/>
          <a:cs typeface="Times"/>
        </a:defRPr>
      </a:lvl1pPr>
      <a:lvl2pPr marL="457200" indent="0" algn="l" defTabSz="457200" rtl="0" eaLnBrk="1" latinLnBrk="0" hangingPunct="1">
        <a:spcBef>
          <a:spcPct val="20000"/>
        </a:spcBef>
        <a:buFontTx/>
        <a:buNone/>
        <a:defRPr sz="2800" kern="1200">
          <a:solidFill>
            <a:schemeClr val="tx1"/>
          </a:solidFill>
          <a:latin typeface="Times"/>
          <a:ea typeface="+mn-ea"/>
          <a:cs typeface="Times"/>
        </a:defRPr>
      </a:lvl2pPr>
      <a:lvl3pPr marL="914400" indent="0" algn="l" defTabSz="457200" rtl="0" eaLnBrk="1" latinLnBrk="0" hangingPunct="1">
        <a:spcBef>
          <a:spcPct val="20000"/>
        </a:spcBef>
        <a:buFontTx/>
        <a:buNone/>
        <a:defRPr sz="2400" kern="1200">
          <a:solidFill>
            <a:schemeClr val="tx1"/>
          </a:solidFill>
          <a:latin typeface="Times"/>
          <a:ea typeface="+mn-ea"/>
          <a:cs typeface="Times"/>
        </a:defRPr>
      </a:lvl3pPr>
      <a:lvl4pPr marL="1371600" indent="0" algn="l" defTabSz="457200" rtl="0" eaLnBrk="1" latinLnBrk="0" hangingPunct="1">
        <a:spcBef>
          <a:spcPct val="20000"/>
        </a:spcBef>
        <a:buFontTx/>
        <a:buNone/>
        <a:defRPr sz="2000" kern="1200">
          <a:solidFill>
            <a:schemeClr val="tx1"/>
          </a:solidFill>
          <a:latin typeface="Times"/>
          <a:ea typeface="+mn-ea"/>
          <a:cs typeface="Times"/>
        </a:defRPr>
      </a:lvl4pPr>
      <a:lvl5pPr marL="1828800" indent="0" algn="l" defTabSz="457200" rtl="0" eaLnBrk="1" latinLnBrk="0" hangingPunct="1">
        <a:spcBef>
          <a:spcPct val="20000"/>
        </a:spcBef>
        <a:buFontTx/>
        <a:buNone/>
        <a:defRPr sz="2000" kern="1200">
          <a:solidFill>
            <a:schemeClr val="tx1"/>
          </a:solidFill>
          <a:latin typeface="Times"/>
          <a:ea typeface="+mn-ea"/>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gif"/><Relationship Id="rId5" Type="http://schemas.openxmlformats.org/officeDocument/2006/relationships/image" Target="../media/image9.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1.png"/><Relationship Id="rId5" Type="http://schemas.openxmlformats.org/officeDocument/2006/relationships/image" Target="../media/image20.gif"/><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621643" y="404359"/>
            <a:ext cx="5859010" cy="4212998"/>
          </a:xfrm>
          <a:custGeom>
            <a:avLst/>
            <a:gdLst>
              <a:gd name="connsiteX0" fmla="*/ 4212861 w 5854638"/>
              <a:gd name="connsiteY0" fmla="*/ 0 h 4692672"/>
              <a:gd name="connsiteX1" fmla="*/ 5854638 w 5854638"/>
              <a:gd name="connsiteY1" fmla="*/ 3608557 h 4692672"/>
              <a:gd name="connsiteX2" fmla="*/ 2540107 w 5854638"/>
              <a:gd name="connsiteY2" fmla="*/ 4692672 h 4692672"/>
              <a:gd name="connsiteX3" fmla="*/ 0 w 5854638"/>
              <a:gd name="connsiteY3" fmla="*/ 2214693 h 4692672"/>
              <a:gd name="connsiteX4" fmla="*/ 4212861 w 5854638"/>
              <a:gd name="connsiteY4" fmla="*/ 0 h 4692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638" h="4692672">
                <a:moveTo>
                  <a:pt x="4212861" y="0"/>
                </a:moveTo>
                <a:lnTo>
                  <a:pt x="5854638" y="3608557"/>
                </a:lnTo>
                <a:lnTo>
                  <a:pt x="2540107" y="4692672"/>
                </a:lnTo>
                <a:lnTo>
                  <a:pt x="0" y="2214693"/>
                </a:lnTo>
                <a:lnTo>
                  <a:pt x="4212861"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p:nvPr>
        </p:nvSpPr>
        <p:spPr>
          <a:xfrm>
            <a:off x="446602" y="473982"/>
            <a:ext cx="6267615" cy="2917509"/>
          </a:xfrm>
        </p:spPr>
        <p:txBody>
          <a:bodyPr>
            <a:normAutofit/>
          </a:bodyPr>
          <a:lstStyle/>
          <a:p>
            <a:pPr algn="r"/>
            <a:r>
              <a:rPr lang="en-US" sz="5400" dirty="0"/>
              <a:t>Einstein</a:t>
            </a:r>
            <a:br>
              <a:rPr lang="en-US" sz="5400" dirty="0"/>
            </a:br>
            <a:r>
              <a:rPr lang="en-US" sz="6600" dirty="0"/>
              <a:t>Chasing the Light</a:t>
            </a:r>
            <a:endParaRPr lang="en-US" sz="6600" dirty="0">
              <a:latin typeface="Times" charset="0"/>
              <a:ea typeface="ヒラギノ角ゴ Pro W3" charset="0"/>
              <a:cs typeface="ヒラギノ角ゴ Pro W3" charset="0"/>
            </a:endParaRP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87471C49-E58F-4A46-9479-22D4D7CDCDEE}" type="slidenum">
              <a:rPr lang="en-US" sz="1400">
                <a:cs typeface="Times" charset="0"/>
              </a:rPr>
              <a:pPr/>
              <a:t>1</a:t>
            </a:fld>
            <a:endParaRPr lang="en-US" sz="1400">
              <a:cs typeface="Times" charset="0"/>
            </a:endParaRPr>
          </a:p>
        </p:txBody>
      </p:sp>
      <p:sp>
        <p:nvSpPr>
          <p:cNvPr id="15368" name="Content Placeholder 9"/>
          <p:cNvSpPr>
            <a:spLocks noGrp="1"/>
          </p:cNvSpPr>
          <p:nvPr>
            <p:ph idx="1"/>
          </p:nvPr>
        </p:nvSpPr>
        <p:spPr>
          <a:xfrm>
            <a:off x="0" y="6421438"/>
            <a:ext cx="576263" cy="436562"/>
          </a:xfrm>
        </p:spPr>
        <p:txBody>
          <a:bodyPr>
            <a:normAutofit/>
          </a:bodyPr>
          <a:lstStyle/>
          <a:p>
            <a:endParaRPr lang="en-US">
              <a:latin typeface="Times" charset="0"/>
              <a:ea typeface="ヒラギノ角ゴ Pro W3" charset="0"/>
              <a:cs typeface="ヒラギノ角ゴ Pro W3" charset="0"/>
            </a:endParaRPr>
          </a:p>
        </p:txBody>
      </p:sp>
      <p:sp>
        <p:nvSpPr>
          <p:cNvPr id="3" name="Rectangle 2"/>
          <p:cNvSpPr/>
          <p:nvPr/>
        </p:nvSpPr>
        <p:spPr>
          <a:xfrm>
            <a:off x="1741117" y="3059034"/>
            <a:ext cx="4858194" cy="1569660"/>
          </a:xfrm>
          <a:prstGeom prst="rect">
            <a:avLst/>
          </a:prstGeom>
        </p:spPr>
        <p:txBody>
          <a:bodyPr wrap="square">
            <a:spAutoFit/>
          </a:bodyPr>
          <a:lstStyle/>
          <a:p>
            <a:pPr algn="r"/>
            <a:r>
              <a:rPr lang="en-US" sz="2400" dirty="0">
                <a:latin typeface="Times" charset="0"/>
                <a:ea typeface="ヒラギノ角ゴ Pro W3" charset="0"/>
                <a:cs typeface="ヒラギノ角ゴ Pro W3" charset="0"/>
              </a:rPr>
              <a:t>John D. Norton</a:t>
            </a:r>
            <a:br>
              <a:rPr lang="en-US" sz="2400" dirty="0">
                <a:latin typeface="Times" charset="0"/>
                <a:ea typeface="ヒラギノ角ゴ Pro W3" charset="0"/>
                <a:cs typeface="ヒラギノ角ゴ Pro W3" charset="0"/>
              </a:rPr>
            </a:br>
            <a:r>
              <a:rPr lang="en-US" sz="2400" dirty="0">
                <a:latin typeface="Times" charset="0"/>
                <a:ea typeface="ヒラギノ角ゴ Pro W3" charset="0"/>
                <a:cs typeface="ヒラギノ角ゴ Pro W3" charset="0"/>
              </a:rPr>
              <a:t>Department of History </a:t>
            </a:r>
            <a:r>
              <a:rPr lang="en-US" sz="2400" dirty="0" smtClean="0">
                <a:latin typeface="Times" charset="0"/>
                <a:ea typeface="ヒラギノ角ゴ Pro W3" charset="0"/>
                <a:cs typeface="ヒラギノ角ゴ Pro W3" charset="0"/>
              </a:rPr>
              <a:t>and Philosophy of Science</a:t>
            </a:r>
            <a:r>
              <a:rPr lang="en-US" sz="2400" dirty="0">
                <a:latin typeface="Times" charset="0"/>
                <a:ea typeface="ヒラギノ角ゴ Pro W3" charset="0"/>
                <a:cs typeface="ヒラギノ角ゴ Pro W3" charset="0"/>
              </a:rPr>
              <a:t/>
            </a:r>
            <a:br>
              <a:rPr lang="en-US" sz="2400" dirty="0">
                <a:latin typeface="Times" charset="0"/>
                <a:ea typeface="ヒラギノ角ゴ Pro W3" charset="0"/>
                <a:cs typeface="ヒラギノ角ゴ Pro W3" charset="0"/>
              </a:rPr>
            </a:br>
            <a:r>
              <a:rPr lang="en-US" sz="2400" dirty="0">
                <a:latin typeface="Times" charset="0"/>
                <a:ea typeface="ヒラギノ角ゴ Pro W3" charset="0"/>
                <a:cs typeface="ヒラギノ角ゴ Pro W3" charset="0"/>
              </a:rPr>
              <a:t>University of Pittsburgh</a:t>
            </a:r>
            <a:endParaRPr lang="en-US" sz="2400" dirty="0"/>
          </a:p>
        </p:txBody>
      </p:sp>
    </p:spTree>
    <p:extLst>
      <p:ext uri="{BB962C8B-B14F-4D97-AF65-F5344CB8AC3E}">
        <p14:creationId xmlns:p14="http://schemas.microsoft.com/office/powerpoint/2010/main" val="12514194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95166E9-43CA-304A-9346-FE425C08BCBB}" type="slidenum">
              <a:rPr lang="en-US" sz="1400"/>
              <a:pPr/>
              <a:t>10</a:t>
            </a:fld>
            <a:endParaRPr lang="en-US" sz="1400"/>
          </a:p>
        </p:txBody>
      </p:sp>
      <p:sp>
        <p:nvSpPr>
          <p:cNvPr id="36867" name="Freeform 5"/>
          <p:cNvSpPr>
            <a:spLocks/>
          </p:cNvSpPr>
          <p:nvPr/>
        </p:nvSpPr>
        <p:spPr bwMode="auto">
          <a:xfrm>
            <a:off x="1493838" y="519113"/>
            <a:ext cx="5969000" cy="796925"/>
          </a:xfrm>
          <a:custGeom>
            <a:avLst/>
            <a:gdLst>
              <a:gd name="T0" fmla="*/ 2147483647 w 3258"/>
              <a:gd name="T1" fmla="*/ 0 h 473"/>
              <a:gd name="T2" fmla="*/ 2147483647 w 3258"/>
              <a:gd name="T3" fmla="*/ 2147483647 h 473"/>
              <a:gd name="T4" fmla="*/ 2147483647 w 3258"/>
              <a:gd name="T5" fmla="*/ 2147483647 h 473"/>
              <a:gd name="T6" fmla="*/ 0 w 3258"/>
              <a:gd name="T7" fmla="*/ 2147483647 h 473"/>
              <a:gd name="T8" fmla="*/ 2147483647 w 3258"/>
              <a:gd name="T9" fmla="*/ 0 h 473"/>
              <a:gd name="T10" fmla="*/ 0 60000 65536"/>
              <a:gd name="T11" fmla="*/ 0 60000 65536"/>
              <a:gd name="T12" fmla="*/ 0 60000 65536"/>
              <a:gd name="T13" fmla="*/ 0 60000 65536"/>
              <a:gd name="T14" fmla="*/ 0 60000 65536"/>
              <a:gd name="T15" fmla="*/ 0 w 3258"/>
              <a:gd name="T16" fmla="*/ 0 h 473"/>
              <a:gd name="T17" fmla="*/ 3258 w 3258"/>
              <a:gd name="T18" fmla="*/ 473 h 473"/>
            </a:gdLst>
            <a:ahLst/>
            <a:cxnLst>
              <a:cxn ang="T10">
                <a:pos x="T0" y="T1"/>
              </a:cxn>
              <a:cxn ang="T11">
                <a:pos x="T2" y="T3"/>
              </a:cxn>
              <a:cxn ang="T12">
                <a:pos x="T4" y="T5"/>
              </a:cxn>
              <a:cxn ang="T13">
                <a:pos x="T6" y="T7"/>
              </a:cxn>
              <a:cxn ang="T14">
                <a:pos x="T8" y="T9"/>
              </a:cxn>
            </a:cxnLst>
            <a:rect l="T15" t="T16" r="T17" b="T18"/>
            <a:pathLst>
              <a:path w="3258" h="473">
                <a:moveTo>
                  <a:pt x="80" y="0"/>
                </a:moveTo>
                <a:lnTo>
                  <a:pt x="3258" y="95"/>
                </a:lnTo>
                <a:lnTo>
                  <a:pt x="3222" y="473"/>
                </a:lnTo>
                <a:lnTo>
                  <a:pt x="0" y="371"/>
                </a:lnTo>
                <a:lnTo>
                  <a:pt x="80" y="0"/>
                </a:lnTo>
                <a:close/>
              </a:path>
            </a:pathLst>
          </a:custGeom>
          <a:solidFill>
            <a:srgbClr val="C8FEC8"/>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36868" name="Rectangle 2"/>
          <p:cNvSpPr>
            <a:spLocks noGrp="1" noChangeArrowheads="1"/>
          </p:cNvSpPr>
          <p:nvPr>
            <p:ph type="title"/>
          </p:nvPr>
        </p:nvSpPr>
        <p:spPr>
          <a:xfrm>
            <a:off x="1263650" y="381000"/>
            <a:ext cx="6579796" cy="1085850"/>
          </a:xfrm>
        </p:spPr>
        <p:txBody>
          <a:bodyPr>
            <a:noAutofit/>
          </a:bodyPr>
          <a:lstStyle/>
          <a:p>
            <a:pPr eaLnBrk="1" hangingPunct="1"/>
            <a:r>
              <a:rPr lang="en-US" sz="3200" dirty="0">
                <a:latin typeface="Times" charset="0"/>
                <a:ea typeface="ＭＳ Ｐゴシック" charset="0"/>
                <a:cs typeface="ＭＳ Ｐゴシック" charset="0"/>
              </a:rPr>
              <a:t>Why</a:t>
            </a:r>
            <a:r>
              <a:rPr lang="en-US" sz="2800" dirty="0">
                <a:latin typeface="Times" charset="0"/>
                <a:ea typeface="ＭＳ Ｐゴシック" charset="0"/>
                <a:cs typeface="ＭＳ Ｐゴシック" charset="0"/>
              </a:rPr>
              <a:t> </a:t>
            </a:r>
            <a:r>
              <a:rPr lang="en-US" sz="3200" dirty="0">
                <a:latin typeface="Times" charset="0"/>
                <a:ea typeface="ＭＳ Ｐゴシック" charset="0"/>
                <a:cs typeface="ＭＳ Ｐゴシック" charset="0"/>
              </a:rPr>
              <a:t>does the</a:t>
            </a:r>
            <a:r>
              <a:rPr lang="en-US" sz="2800" dirty="0">
                <a:latin typeface="Times" charset="0"/>
                <a:ea typeface="ＭＳ Ｐゴシック" charset="0"/>
                <a:cs typeface="ＭＳ Ｐゴシック" charset="0"/>
              </a:rPr>
              <a:t> thought</a:t>
            </a:r>
            <a:r>
              <a:rPr lang="en-US" sz="2400" dirty="0">
                <a:latin typeface="Times" charset="0"/>
                <a:ea typeface="ＭＳ Ｐゴシック" charset="0"/>
                <a:cs typeface="ＭＳ Ｐゴシック" charset="0"/>
              </a:rPr>
              <a:t> experiment merit pride of place in </a:t>
            </a:r>
            <a:r>
              <a:rPr lang="en-US" sz="2400" dirty="0" smtClean="0">
                <a:latin typeface="Times" charset="0"/>
                <a:ea typeface="ＭＳ Ｐゴシック" charset="0"/>
                <a:cs typeface="ＭＳ Ｐゴシック" charset="0"/>
              </a:rPr>
              <a:t>Einstein</a:t>
            </a:r>
            <a:r>
              <a:rPr lang="en-US" altLang="ja-JP" sz="2400" dirty="0" smtClean="0">
                <a:latin typeface="Times" charset="0"/>
                <a:ea typeface="ＭＳ Ｐゴシック" charset="0"/>
                <a:cs typeface="ＭＳ Ｐゴシック" charset="0"/>
              </a:rPr>
              <a:t>’</a:t>
            </a:r>
            <a:r>
              <a:rPr lang="en-US" sz="2400" dirty="0" smtClean="0">
                <a:latin typeface="Times" charset="0"/>
                <a:ea typeface="ＭＳ Ｐゴシック" charset="0"/>
                <a:cs typeface="ＭＳ Ｐゴシック" charset="0"/>
              </a:rPr>
              <a:t>s </a:t>
            </a:r>
            <a:r>
              <a:rPr lang="en-US" sz="2400" dirty="0">
                <a:latin typeface="Times" charset="0"/>
                <a:ea typeface="ＭＳ Ｐゴシック" charset="0"/>
                <a:cs typeface="ＭＳ Ｐゴシック" charset="0"/>
              </a:rPr>
              <a:t>defining autobiography?</a:t>
            </a:r>
          </a:p>
        </p:txBody>
      </p:sp>
      <p:sp>
        <p:nvSpPr>
          <p:cNvPr id="36869" name="Rectangle 3"/>
          <p:cNvSpPr>
            <a:spLocks noChangeArrowheads="1"/>
          </p:cNvSpPr>
          <p:nvPr/>
        </p:nvSpPr>
        <p:spPr bwMode="auto">
          <a:xfrm>
            <a:off x="946150" y="1544638"/>
            <a:ext cx="3467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Times"/>
                <a:cs typeface="Times"/>
              </a:rPr>
              <a:t>I</a:t>
            </a:r>
            <a:r>
              <a:rPr lang="en-US" sz="2000" dirty="0">
                <a:latin typeface="Times"/>
                <a:cs typeface="Times"/>
              </a:rPr>
              <a:t>s it merely the recording of the visceral hunches</a:t>
            </a:r>
            <a:r>
              <a:rPr lang="en-US" dirty="0">
                <a:latin typeface="Times"/>
                <a:cs typeface="Times"/>
              </a:rPr>
              <a:t> of a precocious sixteen year old, </a:t>
            </a:r>
            <a:r>
              <a:rPr lang="en-US" sz="1600" dirty="0">
                <a:latin typeface="Times"/>
                <a:cs typeface="Times"/>
              </a:rPr>
              <a:t>who did not study Maxwell</a:t>
            </a:r>
            <a:r>
              <a:rPr lang="ja-JP" altLang="en-US" sz="1600" dirty="0">
                <a:latin typeface="Times"/>
                <a:cs typeface="Times"/>
              </a:rPr>
              <a:t>’</a:t>
            </a:r>
            <a:r>
              <a:rPr lang="en-US" sz="1600" dirty="0">
                <a:latin typeface="Times"/>
                <a:cs typeface="Times"/>
              </a:rPr>
              <a:t>s theory until two years later?</a:t>
            </a:r>
          </a:p>
        </p:txBody>
      </p:sp>
      <p:sp>
        <p:nvSpPr>
          <p:cNvPr id="36870" name="Rectangle 4"/>
          <p:cNvSpPr>
            <a:spLocks noChangeArrowheads="1"/>
          </p:cNvSpPr>
          <p:nvPr/>
        </p:nvSpPr>
        <p:spPr bwMode="auto">
          <a:xfrm>
            <a:off x="5862637" y="2219325"/>
            <a:ext cx="22738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latin typeface="Times"/>
                <a:cs typeface="Times"/>
              </a:rPr>
              <a:t>O</a:t>
            </a:r>
            <a:r>
              <a:rPr lang="en-US" sz="2000" dirty="0">
                <a:latin typeface="Times"/>
                <a:cs typeface="Times"/>
              </a:rPr>
              <a:t>r does it have a cogency</a:t>
            </a:r>
            <a:r>
              <a:rPr lang="en-US" dirty="0">
                <a:latin typeface="Times"/>
                <a:cs typeface="Times"/>
              </a:rPr>
              <a:t> that extends beyond </a:t>
            </a:r>
            <a:r>
              <a:rPr lang="en-US" dirty="0" smtClean="0">
                <a:latin typeface="Times"/>
                <a:cs typeface="Times"/>
              </a:rPr>
              <a:t>Einstein</a:t>
            </a:r>
            <a:r>
              <a:rPr lang="en-US" altLang="ja-JP" dirty="0" smtClean="0">
                <a:latin typeface="Times"/>
                <a:cs typeface="Times"/>
              </a:rPr>
              <a:t>’</a:t>
            </a:r>
            <a:r>
              <a:rPr lang="en-US" dirty="0" smtClean="0">
                <a:latin typeface="Times"/>
                <a:cs typeface="Times"/>
              </a:rPr>
              <a:t>s </a:t>
            </a:r>
            <a:r>
              <a:rPr lang="en-US" dirty="0">
                <a:latin typeface="Times"/>
                <a:cs typeface="Times"/>
              </a:rPr>
              <a:t>final high school year?</a:t>
            </a:r>
          </a:p>
        </p:txBody>
      </p:sp>
      <p:sp>
        <p:nvSpPr>
          <p:cNvPr id="36871" name="Rectangle 6"/>
          <p:cNvSpPr>
            <a:spLocks noChangeArrowheads="1"/>
          </p:cNvSpPr>
          <p:nvPr/>
        </p:nvSpPr>
        <p:spPr bwMode="auto">
          <a:xfrm>
            <a:off x="1060450" y="5898172"/>
            <a:ext cx="4211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latin typeface="Times"/>
                <a:cs typeface="Times"/>
              </a:rPr>
              <a:t>Einstein (16yrs) in 1896 in the cantonal school of </a:t>
            </a:r>
            <a:r>
              <a:rPr lang="en-US" sz="1400" dirty="0" err="1">
                <a:latin typeface="Times"/>
                <a:cs typeface="Times"/>
              </a:rPr>
              <a:t>Aarau</a:t>
            </a:r>
            <a:endParaRPr lang="en-US" sz="1400" dirty="0">
              <a:latin typeface="Times"/>
              <a:cs typeface="Times"/>
            </a:endParaRPr>
          </a:p>
        </p:txBody>
      </p:sp>
      <p:pic>
        <p:nvPicPr>
          <p:cNvPr id="368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3123612"/>
            <a:ext cx="40417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90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23362" y="1570135"/>
            <a:ext cx="5854672" cy="2833221"/>
          </a:xfrm>
        </p:spPr>
        <p:txBody>
          <a:bodyPr>
            <a:noAutofit/>
          </a:bodyPr>
          <a:lstStyle/>
          <a:p>
            <a:pPr algn="r"/>
            <a:r>
              <a:rPr lang="en-US" sz="9600" dirty="0" smtClean="0"/>
              <a:t>A Solution </a:t>
            </a:r>
            <a:endParaRPr lang="en-US" sz="96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11</a:t>
            </a:fld>
            <a:endParaRPr lang="en-US" dirty="0"/>
          </a:p>
        </p:txBody>
      </p:sp>
    </p:spTree>
    <p:extLst>
      <p:ext uri="{BB962C8B-B14F-4D97-AF65-F5344CB8AC3E}">
        <p14:creationId xmlns:p14="http://schemas.microsoft.com/office/powerpoint/2010/main" val="273369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81DEF2C-7461-9342-912B-B7136EF3DC54}" type="slidenum">
              <a:rPr lang="en-US" sz="1400"/>
              <a:pPr/>
              <a:t>12</a:t>
            </a:fld>
            <a:endParaRPr lang="en-US" sz="1400"/>
          </a:p>
        </p:txBody>
      </p:sp>
      <p:sp>
        <p:nvSpPr>
          <p:cNvPr id="38915" name="Freeform 13"/>
          <p:cNvSpPr>
            <a:spLocks/>
          </p:cNvSpPr>
          <p:nvPr/>
        </p:nvSpPr>
        <p:spPr bwMode="auto">
          <a:xfrm flipV="1">
            <a:off x="460846" y="184149"/>
            <a:ext cx="7621118" cy="2588341"/>
          </a:xfrm>
          <a:custGeom>
            <a:avLst/>
            <a:gdLst>
              <a:gd name="T0" fmla="*/ 0 w 2784"/>
              <a:gd name="T1" fmla="*/ 2147483647 h 1056"/>
              <a:gd name="T2" fmla="*/ 2147483647 w 2784"/>
              <a:gd name="T3" fmla="*/ 0 h 1056"/>
              <a:gd name="T4" fmla="*/ 2147483647 w 2784"/>
              <a:gd name="T5" fmla="*/ 2147483647 h 1056"/>
              <a:gd name="T6" fmla="*/ 2147483647 w 2784"/>
              <a:gd name="T7" fmla="*/ 2147483647 h 1056"/>
              <a:gd name="T8" fmla="*/ 2147483647 w 2784"/>
              <a:gd name="T9" fmla="*/ 2147483647 h 1056"/>
              <a:gd name="T10" fmla="*/ 0 w 2784"/>
              <a:gd name="T11" fmla="*/ 2147483647 h 1056"/>
              <a:gd name="T12" fmla="*/ 0 60000 65536"/>
              <a:gd name="T13" fmla="*/ 0 60000 65536"/>
              <a:gd name="T14" fmla="*/ 0 60000 65536"/>
              <a:gd name="T15" fmla="*/ 0 60000 65536"/>
              <a:gd name="T16" fmla="*/ 0 60000 65536"/>
              <a:gd name="T17" fmla="*/ 0 60000 65536"/>
              <a:gd name="T18" fmla="*/ 0 w 2784"/>
              <a:gd name="T19" fmla="*/ 0 h 1056"/>
              <a:gd name="T20" fmla="*/ 2784 w 2784"/>
              <a:gd name="T21" fmla="*/ 1056 h 1056"/>
              <a:gd name="connsiteX0" fmla="*/ 0 w 10937"/>
              <a:gd name="connsiteY0" fmla="*/ 2273 h 10000"/>
              <a:gd name="connsiteX1" fmla="*/ 9483 w 10937"/>
              <a:gd name="connsiteY1" fmla="*/ 0 h 10000"/>
              <a:gd name="connsiteX2" fmla="*/ 10000 w 10937"/>
              <a:gd name="connsiteY2" fmla="*/ 8182 h 10000"/>
              <a:gd name="connsiteX3" fmla="*/ 690 w 10937"/>
              <a:gd name="connsiteY3" fmla="*/ 10000 h 10000"/>
              <a:gd name="connsiteX4" fmla="*/ 0 w 10937"/>
              <a:gd name="connsiteY4" fmla="*/ 2273 h 10000"/>
              <a:gd name="connsiteX0" fmla="*/ 0 w 10338"/>
              <a:gd name="connsiteY0" fmla="*/ 2273 h 10000"/>
              <a:gd name="connsiteX1" fmla="*/ 9483 w 10338"/>
              <a:gd name="connsiteY1" fmla="*/ 0 h 10000"/>
              <a:gd name="connsiteX2" fmla="*/ 10000 w 10338"/>
              <a:gd name="connsiteY2" fmla="*/ 8182 h 10000"/>
              <a:gd name="connsiteX3" fmla="*/ 690 w 10338"/>
              <a:gd name="connsiteY3" fmla="*/ 10000 h 10000"/>
              <a:gd name="connsiteX4" fmla="*/ 0 w 10338"/>
              <a:gd name="connsiteY4" fmla="*/ 2273 h 10000"/>
              <a:gd name="connsiteX0" fmla="*/ 0 w 10000"/>
              <a:gd name="connsiteY0" fmla="*/ 2273 h 10000"/>
              <a:gd name="connsiteX1" fmla="*/ 9483 w 10000"/>
              <a:gd name="connsiteY1" fmla="*/ 0 h 10000"/>
              <a:gd name="connsiteX2" fmla="*/ 10000 w 10000"/>
              <a:gd name="connsiteY2" fmla="*/ 8182 h 10000"/>
              <a:gd name="connsiteX3" fmla="*/ 690 w 10000"/>
              <a:gd name="connsiteY3" fmla="*/ 10000 h 10000"/>
              <a:gd name="connsiteX4" fmla="*/ 0 w 10000"/>
              <a:gd name="connsiteY4" fmla="*/ 2273 h 10000"/>
              <a:gd name="connsiteX0" fmla="*/ 0 w 9882"/>
              <a:gd name="connsiteY0" fmla="*/ 1463 h 10000"/>
              <a:gd name="connsiteX1" fmla="*/ 9365 w 9882"/>
              <a:gd name="connsiteY1" fmla="*/ 0 h 10000"/>
              <a:gd name="connsiteX2" fmla="*/ 9882 w 9882"/>
              <a:gd name="connsiteY2" fmla="*/ 8182 h 10000"/>
              <a:gd name="connsiteX3" fmla="*/ 572 w 9882"/>
              <a:gd name="connsiteY3" fmla="*/ 10000 h 10000"/>
              <a:gd name="connsiteX4" fmla="*/ 0 w 9882"/>
              <a:gd name="connsiteY4" fmla="*/ 1463 h 10000"/>
              <a:gd name="connsiteX0" fmla="*/ 0 w 10000"/>
              <a:gd name="connsiteY0" fmla="*/ 855 h 9392"/>
              <a:gd name="connsiteX1" fmla="*/ 9569 w 10000"/>
              <a:gd name="connsiteY1" fmla="*/ 0 h 9392"/>
              <a:gd name="connsiteX2" fmla="*/ 10000 w 10000"/>
              <a:gd name="connsiteY2" fmla="*/ 7574 h 9392"/>
              <a:gd name="connsiteX3" fmla="*/ 579 w 10000"/>
              <a:gd name="connsiteY3" fmla="*/ 9392 h 9392"/>
              <a:gd name="connsiteX4" fmla="*/ 0 w 10000"/>
              <a:gd name="connsiteY4" fmla="*/ 855 h 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392">
                <a:moveTo>
                  <a:pt x="0" y="855"/>
                </a:moveTo>
                <a:lnTo>
                  <a:pt x="9569" y="0"/>
                </a:lnTo>
                <a:cubicBezTo>
                  <a:pt x="9883" y="4403"/>
                  <a:pt x="9835" y="4059"/>
                  <a:pt x="10000" y="7574"/>
                </a:cubicBezTo>
                <a:lnTo>
                  <a:pt x="579" y="9392"/>
                </a:lnTo>
                <a:lnTo>
                  <a:pt x="0" y="855"/>
                </a:lnTo>
                <a:close/>
              </a:path>
            </a:pathLst>
          </a:custGeom>
          <a:solidFill>
            <a:srgbClr val="C8DCFF"/>
          </a:solidFill>
          <a:ln>
            <a:noFill/>
          </a:ln>
          <a:extLst/>
        </p:spPr>
        <p:txBody>
          <a:bodyPr wrap="none" anchor="ctr"/>
          <a:lstStyle/>
          <a:p>
            <a:endParaRPr lang="en-US"/>
          </a:p>
        </p:txBody>
      </p:sp>
      <p:sp>
        <p:nvSpPr>
          <p:cNvPr id="38916" name="Rectangle 2"/>
          <p:cNvSpPr>
            <a:spLocks noGrp="1" noChangeArrowheads="1"/>
          </p:cNvSpPr>
          <p:nvPr>
            <p:ph type="title" idx="4294967295"/>
          </p:nvPr>
        </p:nvSpPr>
        <p:spPr>
          <a:xfrm>
            <a:off x="630238" y="67443"/>
            <a:ext cx="2744787" cy="1690688"/>
          </a:xfrm>
        </p:spPr>
        <p:txBody>
          <a:bodyPr>
            <a:normAutofit/>
          </a:bodyPr>
          <a:lstStyle/>
          <a:p>
            <a:pPr algn="r" eaLnBrk="1" hangingPunct="1"/>
            <a:r>
              <a:rPr lang="en-US" sz="2400" dirty="0" smtClean="0">
                <a:ea typeface="ＭＳ Ｐゴシック" charset="0"/>
              </a:rPr>
              <a:t>Ritz</a:t>
            </a:r>
            <a:r>
              <a:rPr lang="en-US" altLang="ja-JP" sz="2400" dirty="0" smtClean="0">
                <a:ea typeface="ＭＳ Ｐゴシック" charset="0"/>
              </a:rPr>
              <a:t>’</a:t>
            </a:r>
            <a:r>
              <a:rPr lang="en-US" sz="2400" dirty="0" smtClean="0">
                <a:ea typeface="ＭＳ Ｐゴシック" charset="0"/>
              </a:rPr>
              <a:t>s </a:t>
            </a:r>
            <a:r>
              <a:rPr lang="en-US" sz="2400" dirty="0">
                <a:ea typeface="ＭＳ Ｐゴシック" charset="0"/>
              </a:rPr>
              <a:t>1908 Emission </a:t>
            </a:r>
            <a:r>
              <a:rPr lang="en-US" altLang="ja-JP" sz="2400" dirty="0" smtClean="0">
                <a:ea typeface="ＭＳ Ｐゴシック" charset="0"/>
              </a:rPr>
              <a:t>“</a:t>
            </a:r>
            <a:r>
              <a:rPr lang="en-US" sz="2400" dirty="0" smtClean="0">
                <a:ea typeface="ＭＳ Ｐゴシック" charset="0"/>
              </a:rPr>
              <a:t>Theory</a:t>
            </a:r>
            <a:r>
              <a:rPr lang="en-US" altLang="ja-JP" sz="2400" dirty="0" smtClean="0">
                <a:ea typeface="ＭＳ Ｐゴシック" charset="0"/>
              </a:rPr>
              <a:t>”</a:t>
            </a:r>
            <a:r>
              <a:rPr lang="en-US" sz="2400" dirty="0" smtClean="0">
                <a:ea typeface="ＭＳ Ｐゴシック" charset="0"/>
              </a:rPr>
              <a:t> </a:t>
            </a:r>
            <a:r>
              <a:rPr lang="en-US" sz="2400" dirty="0">
                <a:ea typeface="ＭＳ Ｐゴシック" charset="0"/>
              </a:rPr>
              <a:t>of light</a:t>
            </a:r>
          </a:p>
        </p:txBody>
      </p:sp>
      <p:sp>
        <p:nvSpPr>
          <p:cNvPr id="38917" name="Rectangle 4"/>
          <p:cNvSpPr>
            <a:spLocks noChangeArrowheads="1"/>
          </p:cNvSpPr>
          <p:nvPr/>
        </p:nvSpPr>
        <p:spPr bwMode="auto">
          <a:xfrm>
            <a:off x="3479800" y="505593"/>
            <a:ext cx="46021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A modified electrodynamics in which the velocity of the emitter is added </a:t>
            </a:r>
            <a:r>
              <a:rPr lang="en-US" dirty="0" err="1">
                <a:latin typeface="Times"/>
                <a:cs typeface="Times"/>
              </a:rPr>
              <a:t>vectorially</a:t>
            </a:r>
            <a:r>
              <a:rPr lang="en-US" dirty="0">
                <a:latin typeface="Times"/>
                <a:cs typeface="Times"/>
              </a:rPr>
              <a:t> to the velocity of light and </a:t>
            </a:r>
            <a:r>
              <a:rPr lang="en-US" dirty="0" err="1">
                <a:latin typeface="Times"/>
                <a:cs typeface="Times"/>
              </a:rPr>
              <a:t>electrodynamic</a:t>
            </a:r>
            <a:r>
              <a:rPr lang="en-US" dirty="0">
                <a:latin typeface="Times"/>
                <a:cs typeface="Times"/>
              </a:rPr>
              <a:t> action.</a:t>
            </a:r>
          </a:p>
        </p:txBody>
      </p:sp>
      <p:sp>
        <p:nvSpPr>
          <p:cNvPr id="38918" name="Rectangle 5"/>
          <p:cNvSpPr>
            <a:spLocks noChangeArrowheads="1"/>
          </p:cNvSpPr>
          <p:nvPr/>
        </p:nvSpPr>
        <p:spPr bwMode="auto">
          <a:xfrm>
            <a:off x="1838325" y="1529531"/>
            <a:ext cx="3024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latin typeface="Times"/>
                <a:cs typeface="Times"/>
              </a:rPr>
              <a:t>The new theory conforms to the principle of relativity without modifying Newtonian notions of space and time.</a:t>
            </a:r>
          </a:p>
        </p:txBody>
      </p:sp>
      <p:sp>
        <p:nvSpPr>
          <p:cNvPr id="38919" name="Rectangle 6"/>
          <p:cNvSpPr>
            <a:spLocks noChangeArrowheads="1"/>
          </p:cNvSpPr>
          <p:nvPr/>
        </p:nvSpPr>
        <p:spPr bwMode="auto">
          <a:xfrm>
            <a:off x="5053013" y="1627956"/>
            <a:ext cx="275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Times"/>
                <a:cs typeface="Times"/>
              </a:rPr>
              <a:t>The constancy of the speed of light is abandoned. All speeds are possible.</a:t>
            </a:r>
          </a:p>
        </p:txBody>
      </p:sp>
      <p:grpSp>
        <p:nvGrpSpPr>
          <p:cNvPr id="2" name="Group 25"/>
          <p:cNvGrpSpPr>
            <a:grpSpLocks/>
          </p:cNvGrpSpPr>
          <p:nvPr/>
        </p:nvGrpSpPr>
        <p:grpSpPr bwMode="auto">
          <a:xfrm>
            <a:off x="568325" y="4267200"/>
            <a:ext cx="7143750" cy="2443163"/>
            <a:chOff x="568896" y="4267182"/>
            <a:chExt cx="7143179" cy="2443533"/>
          </a:xfrm>
        </p:grpSpPr>
        <p:sp>
          <p:nvSpPr>
            <p:cNvPr id="38931" name="Freeform 15"/>
            <p:cNvSpPr>
              <a:spLocks/>
            </p:cNvSpPr>
            <p:nvPr/>
          </p:nvSpPr>
          <p:spPr bwMode="auto">
            <a:xfrm>
              <a:off x="568896" y="4323886"/>
              <a:ext cx="7143179" cy="1788987"/>
            </a:xfrm>
            <a:custGeom>
              <a:avLst/>
              <a:gdLst>
                <a:gd name="T0" fmla="*/ 0 w 4184"/>
                <a:gd name="T1" fmla="*/ 2147483647 h 1403"/>
                <a:gd name="T2" fmla="*/ 2147483647 w 4184"/>
                <a:gd name="T3" fmla="*/ 2147483647 h 1403"/>
                <a:gd name="T4" fmla="*/ 2147483647 w 4184"/>
                <a:gd name="T5" fmla="*/ 2147483647 h 1403"/>
                <a:gd name="T6" fmla="*/ 2147483647 w 4184"/>
                <a:gd name="T7" fmla="*/ 0 h 1403"/>
                <a:gd name="T8" fmla="*/ 0 w 4184"/>
                <a:gd name="T9" fmla="*/ 2147483647 h 1403"/>
                <a:gd name="T10" fmla="*/ 0 60000 65536"/>
                <a:gd name="T11" fmla="*/ 0 60000 65536"/>
                <a:gd name="T12" fmla="*/ 0 60000 65536"/>
                <a:gd name="T13" fmla="*/ 0 60000 65536"/>
                <a:gd name="T14" fmla="*/ 0 60000 65536"/>
                <a:gd name="T15" fmla="*/ 0 w 4184"/>
                <a:gd name="T16" fmla="*/ 0 h 1403"/>
                <a:gd name="T17" fmla="*/ 4184 w 4184"/>
                <a:gd name="T18" fmla="*/ 1403 h 1403"/>
              </a:gdLst>
              <a:ahLst/>
              <a:cxnLst>
                <a:cxn ang="T10">
                  <a:pos x="T0" y="T1"/>
                </a:cxn>
                <a:cxn ang="T11">
                  <a:pos x="T2" y="T3"/>
                </a:cxn>
                <a:cxn ang="T12">
                  <a:pos x="T4" y="T5"/>
                </a:cxn>
                <a:cxn ang="T13">
                  <a:pos x="T6" y="T7"/>
                </a:cxn>
                <a:cxn ang="T14">
                  <a:pos x="T8" y="T9"/>
                </a:cxn>
              </a:cxnLst>
              <a:rect l="T15" t="T16" r="T17" b="T18"/>
              <a:pathLst>
                <a:path w="4184" h="1403">
                  <a:moveTo>
                    <a:pt x="0" y="1053"/>
                  </a:moveTo>
                  <a:lnTo>
                    <a:pt x="3893" y="1403"/>
                  </a:lnTo>
                  <a:lnTo>
                    <a:pt x="4184" y="407"/>
                  </a:lnTo>
                  <a:lnTo>
                    <a:pt x="271" y="0"/>
                  </a:lnTo>
                  <a:lnTo>
                    <a:pt x="0" y="1053"/>
                  </a:lnTo>
                  <a:close/>
                </a:path>
              </a:pathLst>
            </a:custGeom>
            <a:solidFill>
              <a:srgbClr val="C9FFC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a:cs typeface="Times"/>
              </a:endParaRPr>
            </a:p>
          </p:txBody>
        </p:sp>
        <p:sp>
          <p:nvSpPr>
            <p:cNvPr id="38932" name="Rectangle 7"/>
            <p:cNvSpPr>
              <a:spLocks noChangeArrowheads="1"/>
            </p:cNvSpPr>
            <p:nvPr/>
          </p:nvSpPr>
          <p:spPr bwMode="auto">
            <a:xfrm>
              <a:off x="4820013" y="6249050"/>
              <a:ext cx="240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latin typeface="Times"/>
                  <a:cs typeface="Times"/>
                </a:rPr>
                <a:t>Einstein to Ehrenfest,</a:t>
              </a:r>
            </a:p>
            <a:p>
              <a:pPr algn="r"/>
              <a:r>
                <a:rPr lang="en-US" sz="1200">
                  <a:latin typeface="Times"/>
                  <a:cs typeface="Times"/>
                </a:rPr>
                <a:t>June, 1912 and elsewhere</a:t>
              </a:r>
              <a:endParaRPr lang="en-US" sz="1400">
                <a:latin typeface="Times"/>
                <a:cs typeface="Times"/>
              </a:endParaRPr>
            </a:p>
          </p:txBody>
        </p:sp>
        <p:sp>
          <p:nvSpPr>
            <p:cNvPr id="38933" name="Rectangle 8"/>
            <p:cNvSpPr>
              <a:spLocks noChangeArrowheads="1"/>
            </p:cNvSpPr>
            <p:nvPr/>
          </p:nvSpPr>
          <p:spPr bwMode="auto">
            <a:xfrm>
              <a:off x="3438178" y="5586999"/>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smtClean="0">
                  <a:latin typeface="Times"/>
                  <a:cs typeface="Times"/>
                </a:rPr>
                <a:t>“</a:t>
              </a:r>
              <a:r>
                <a:rPr lang="en-US" dirty="0" smtClean="0">
                  <a:latin typeface="Times"/>
                  <a:cs typeface="Times"/>
                </a:rPr>
                <a:t>…Ritz</a:t>
              </a:r>
              <a:r>
                <a:rPr lang="en-US" altLang="ja-JP" dirty="0" smtClean="0">
                  <a:latin typeface="Times"/>
                  <a:cs typeface="Times"/>
                </a:rPr>
                <a:t>’</a:t>
              </a:r>
              <a:r>
                <a:rPr lang="en-US" dirty="0" smtClean="0">
                  <a:latin typeface="Times"/>
                  <a:cs typeface="Times"/>
                </a:rPr>
                <a:t>s </a:t>
              </a:r>
              <a:r>
                <a:rPr lang="en-US" dirty="0">
                  <a:latin typeface="Times"/>
                  <a:cs typeface="Times"/>
                </a:rPr>
                <a:t>conception, which incidentally was also mine before rel. theory</a:t>
              </a:r>
              <a:r>
                <a:rPr lang="en-US" dirty="0" smtClean="0">
                  <a:latin typeface="Times"/>
                  <a:cs typeface="Times"/>
                </a:rPr>
                <a:t>.</a:t>
              </a:r>
              <a:r>
                <a:rPr lang="en-US" altLang="ja-JP" dirty="0" smtClean="0">
                  <a:latin typeface="Times"/>
                  <a:cs typeface="Times"/>
                </a:rPr>
                <a:t>”</a:t>
              </a:r>
              <a:endParaRPr lang="en-US" dirty="0">
                <a:latin typeface="Times"/>
                <a:cs typeface="Times"/>
              </a:endParaRPr>
            </a:p>
          </p:txBody>
        </p:sp>
        <p:sp>
          <p:nvSpPr>
            <p:cNvPr id="38934" name="Rectangle 20"/>
            <p:cNvSpPr>
              <a:spLocks noChangeArrowheads="1"/>
            </p:cNvSpPr>
            <p:nvPr/>
          </p:nvSpPr>
          <p:spPr bwMode="auto">
            <a:xfrm>
              <a:off x="572682" y="4267182"/>
              <a:ext cx="70262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latin typeface="Times"/>
                  <a:cs typeface="Times"/>
                </a:rPr>
                <a:t>E</a:t>
              </a:r>
              <a:r>
                <a:rPr lang="en-US" sz="2800" dirty="0">
                  <a:latin typeface="Times"/>
                  <a:cs typeface="Times"/>
                </a:rPr>
                <a:t>instein</a:t>
              </a:r>
              <a:r>
                <a:rPr lang="en-US" sz="2400" dirty="0">
                  <a:latin typeface="Times"/>
                  <a:cs typeface="Times"/>
                </a:rPr>
                <a:t> </a:t>
              </a:r>
              <a:r>
                <a:rPr lang="en-US" sz="2000" dirty="0">
                  <a:latin typeface="Times"/>
                  <a:cs typeface="Times"/>
                </a:rPr>
                <a:t>later reported</a:t>
              </a:r>
              <a:r>
                <a:rPr lang="en-US" dirty="0">
                  <a:latin typeface="Times"/>
                  <a:cs typeface="Times"/>
                </a:rPr>
                <a:t> that he had given long and serious consideration to a Ritz-like electrodynamics during the seven years prior to 1905 in which he struggled to reconcile electrodynamics and the principle of relativity.</a:t>
              </a:r>
            </a:p>
          </p:txBody>
        </p:sp>
      </p:grpSp>
      <p:pic>
        <p:nvPicPr>
          <p:cNvPr id="38921" name="Picture 11" descr="light emi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255963"/>
            <a:ext cx="29622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triped Right Arrow 14"/>
          <p:cNvSpPr/>
          <p:nvPr/>
        </p:nvSpPr>
        <p:spPr bwMode="auto">
          <a:xfrm>
            <a:off x="2044700" y="3005138"/>
            <a:ext cx="536575" cy="206375"/>
          </a:xfrm>
          <a:prstGeom prst="striped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38923" name="TextBox 16"/>
          <p:cNvSpPr txBox="1">
            <a:spLocks noChangeArrowheads="1"/>
          </p:cNvSpPr>
          <p:nvPr/>
        </p:nvSpPr>
        <p:spPr bwMode="auto">
          <a:xfrm>
            <a:off x="2120900" y="2708275"/>
            <a:ext cx="296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c</a:t>
            </a:r>
          </a:p>
        </p:txBody>
      </p:sp>
      <p:grpSp>
        <p:nvGrpSpPr>
          <p:cNvPr id="3" name="Group 24"/>
          <p:cNvGrpSpPr>
            <a:grpSpLocks/>
          </p:cNvGrpSpPr>
          <p:nvPr/>
        </p:nvGrpSpPr>
        <p:grpSpPr bwMode="auto">
          <a:xfrm>
            <a:off x="4168775" y="2708275"/>
            <a:ext cx="2962275" cy="1235075"/>
            <a:chOff x="4168046" y="2708829"/>
            <a:chExt cx="2962908" cy="1234989"/>
          </a:xfrm>
        </p:grpSpPr>
        <p:pic>
          <p:nvPicPr>
            <p:cNvPr id="38925" name="Picture 12" descr="light emi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8046" y="3291368"/>
              <a:ext cx="2962908" cy="6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p:cNvSpPr/>
            <p:nvPr/>
          </p:nvSpPr>
          <p:spPr bwMode="auto">
            <a:xfrm>
              <a:off x="6035345" y="3070754"/>
              <a:ext cx="269933" cy="133341"/>
            </a:xfrm>
            <a:prstGeom prst="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18" name="Right Arrow 17"/>
            <p:cNvSpPr/>
            <p:nvPr/>
          </p:nvSpPr>
          <p:spPr bwMode="auto">
            <a:xfrm>
              <a:off x="4287134" y="3070754"/>
              <a:ext cx="271520" cy="133341"/>
            </a:xfrm>
            <a:prstGeom prst="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19" name="Striped Right Arrow 18"/>
            <p:cNvSpPr/>
            <p:nvPr/>
          </p:nvSpPr>
          <p:spPr bwMode="auto">
            <a:xfrm>
              <a:off x="5481190" y="3035831"/>
              <a:ext cx="536690" cy="204774"/>
            </a:xfrm>
            <a:prstGeom prst="stripedRightArrow">
              <a:avLst/>
            </a:prstGeom>
            <a:solidFill>
              <a:schemeClr val="tx1">
                <a:lumMod val="50000"/>
                <a:lumOff val="50000"/>
              </a:schemeClr>
            </a:solidFill>
            <a:ln w="9525" cap="flat" cmpd="sng" algn="ctr">
              <a:noFill/>
              <a:prstDash val="solid"/>
              <a:round/>
              <a:headEnd type="none" w="med" len="med"/>
              <a:tailEnd type="none" w="med" len="med"/>
            </a:ln>
            <a:effectLst/>
          </p:spPr>
          <p:txBody>
            <a:bodyPr>
              <a:spAutoFit/>
            </a:bodyPr>
            <a:lstStyle/>
            <a:p>
              <a:pPr marL="3175">
                <a:defRPr/>
              </a:pPr>
              <a:endParaRPr lang="en-US">
                <a:ea typeface="+mn-ea"/>
                <a:cs typeface="+mn-cs"/>
              </a:endParaRPr>
            </a:p>
          </p:txBody>
        </p:sp>
        <p:sp>
          <p:nvSpPr>
            <p:cNvPr id="38929" name="TextBox 19"/>
            <p:cNvSpPr txBox="1">
              <a:spLocks noChangeArrowheads="1"/>
            </p:cNvSpPr>
            <p:nvPr/>
          </p:nvSpPr>
          <p:spPr bwMode="auto">
            <a:xfrm>
              <a:off x="4252684" y="2761260"/>
              <a:ext cx="256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v</a:t>
              </a:r>
            </a:p>
          </p:txBody>
        </p:sp>
        <p:sp>
          <p:nvSpPr>
            <p:cNvPr id="38930" name="TextBox 20"/>
            <p:cNvSpPr txBox="1">
              <a:spLocks noChangeArrowheads="1"/>
            </p:cNvSpPr>
            <p:nvPr/>
          </p:nvSpPr>
          <p:spPr bwMode="auto">
            <a:xfrm>
              <a:off x="5714908" y="2708829"/>
              <a:ext cx="809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t>c+v</a:t>
              </a:r>
            </a:p>
          </p:txBody>
        </p:sp>
      </p:grpSp>
    </p:spTree>
    <p:extLst>
      <p:ext uri="{BB962C8B-B14F-4D97-AF65-F5344CB8AC3E}">
        <p14:creationId xmlns:p14="http://schemas.microsoft.com/office/powerpoint/2010/main" val="119784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92320E43-2977-3048-9FCB-C916C7C67E46}" type="slidenum">
              <a:rPr lang="en-US">
                <a:latin typeface="Times Bold"/>
                <a:cs typeface="Times Bold"/>
              </a:rPr>
              <a:pPr/>
              <a:t>13</a:t>
            </a:fld>
            <a:endParaRPr lang="en-US">
              <a:latin typeface="Times Bold"/>
              <a:cs typeface="Times Bold"/>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71600"/>
            <a:ext cx="7164387" cy="3640138"/>
          </a:xfrm>
          <a:prstGeom prst="rect">
            <a:avLst/>
          </a:prstGeom>
          <a:noFill/>
          <a:extLst>
            <a:ext uri="{909E8E84-426E-40dd-AFC4-6F175D3DCCD1}">
              <a14:hiddenFill xmlns:a14="http://schemas.microsoft.com/office/drawing/2010/main">
                <a:solidFill>
                  <a:srgbClr val="FFFFFF"/>
                </a:solidFill>
              </a14:hiddenFill>
            </a:ext>
          </a:extLst>
        </p:spPr>
      </p:pic>
      <p:sp>
        <p:nvSpPr>
          <p:cNvPr id="25610" name="Freeform 10"/>
          <p:cNvSpPr>
            <a:spLocks/>
          </p:cNvSpPr>
          <p:nvPr/>
        </p:nvSpPr>
        <p:spPr bwMode="auto">
          <a:xfrm>
            <a:off x="3732213" y="3429000"/>
            <a:ext cx="1600200" cy="1752600"/>
          </a:xfrm>
          <a:custGeom>
            <a:avLst/>
            <a:gdLst>
              <a:gd name="T0" fmla="*/ 144 w 1008"/>
              <a:gd name="T1" fmla="*/ 0 h 1104"/>
              <a:gd name="T2" fmla="*/ 1008 w 1008"/>
              <a:gd name="T3" fmla="*/ 144 h 1104"/>
              <a:gd name="T4" fmla="*/ 1008 w 1008"/>
              <a:gd name="T5" fmla="*/ 720 h 1104"/>
              <a:gd name="T6" fmla="*/ 0 w 1008"/>
              <a:gd name="T7" fmla="*/ 1104 h 1104"/>
              <a:gd name="T8" fmla="*/ 144 w 1008"/>
              <a:gd name="T9" fmla="*/ 0 h 1104"/>
            </a:gdLst>
            <a:ahLst/>
            <a:cxnLst>
              <a:cxn ang="0">
                <a:pos x="T0" y="T1"/>
              </a:cxn>
              <a:cxn ang="0">
                <a:pos x="T2" y="T3"/>
              </a:cxn>
              <a:cxn ang="0">
                <a:pos x="T4" y="T5"/>
              </a:cxn>
              <a:cxn ang="0">
                <a:pos x="T6" y="T7"/>
              </a:cxn>
              <a:cxn ang="0">
                <a:pos x="T8" y="T9"/>
              </a:cxn>
            </a:cxnLst>
            <a:rect l="0" t="0" r="r" b="b"/>
            <a:pathLst>
              <a:path w="1008" h="1104">
                <a:moveTo>
                  <a:pt x="144" y="0"/>
                </a:moveTo>
                <a:lnTo>
                  <a:pt x="1008" y="144"/>
                </a:lnTo>
                <a:lnTo>
                  <a:pt x="1008" y="720"/>
                </a:lnTo>
                <a:lnTo>
                  <a:pt x="0" y="1104"/>
                </a:lnTo>
                <a:lnTo>
                  <a:pt x="144" y="0"/>
                </a:lnTo>
                <a:close/>
              </a:path>
            </a:pathLst>
          </a:custGeom>
          <a:solidFill>
            <a:srgbClr val="C8FE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Times Bold"/>
              <a:cs typeface="Times Bold"/>
            </a:endParaRPr>
          </a:p>
        </p:txBody>
      </p:sp>
      <p:sp>
        <p:nvSpPr>
          <p:cNvPr id="25609" name="Freeform 9"/>
          <p:cNvSpPr>
            <a:spLocks/>
          </p:cNvSpPr>
          <p:nvPr/>
        </p:nvSpPr>
        <p:spPr bwMode="auto">
          <a:xfrm>
            <a:off x="3122613" y="1143000"/>
            <a:ext cx="1219200" cy="2057400"/>
          </a:xfrm>
          <a:custGeom>
            <a:avLst/>
            <a:gdLst>
              <a:gd name="T0" fmla="*/ 0 w 768"/>
              <a:gd name="T1" fmla="*/ 240 h 1296"/>
              <a:gd name="T2" fmla="*/ 768 w 768"/>
              <a:gd name="T3" fmla="*/ 0 h 1296"/>
              <a:gd name="T4" fmla="*/ 720 w 768"/>
              <a:gd name="T5" fmla="*/ 1296 h 1296"/>
              <a:gd name="T6" fmla="*/ 0 w 768"/>
              <a:gd name="T7" fmla="*/ 1008 h 1296"/>
              <a:gd name="T8" fmla="*/ 0 w 768"/>
              <a:gd name="T9" fmla="*/ 240 h 1296"/>
            </a:gdLst>
            <a:ahLst/>
            <a:cxnLst>
              <a:cxn ang="0">
                <a:pos x="T0" y="T1"/>
              </a:cxn>
              <a:cxn ang="0">
                <a:pos x="T2" y="T3"/>
              </a:cxn>
              <a:cxn ang="0">
                <a:pos x="T4" y="T5"/>
              </a:cxn>
              <a:cxn ang="0">
                <a:pos x="T6" y="T7"/>
              </a:cxn>
              <a:cxn ang="0">
                <a:pos x="T8" y="T9"/>
              </a:cxn>
            </a:cxnLst>
            <a:rect l="0" t="0" r="r" b="b"/>
            <a:pathLst>
              <a:path w="768" h="1296">
                <a:moveTo>
                  <a:pt x="0" y="240"/>
                </a:moveTo>
                <a:lnTo>
                  <a:pt x="768" y="0"/>
                </a:lnTo>
                <a:lnTo>
                  <a:pt x="720" y="1296"/>
                </a:lnTo>
                <a:lnTo>
                  <a:pt x="0" y="1008"/>
                </a:lnTo>
                <a:lnTo>
                  <a:pt x="0" y="240"/>
                </a:lnTo>
                <a:close/>
              </a:path>
            </a:pathLst>
          </a:custGeom>
          <a:solidFill>
            <a:srgbClr val="C8DCFF"/>
          </a:solidFill>
          <a:ln>
            <a:noFill/>
          </a:ln>
          <a:effectLst/>
        </p:spPr>
        <p:txBody>
          <a:bodyPr wrap="none" anchor="ctr"/>
          <a:lstStyle/>
          <a:p>
            <a:endParaRPr lang="en-US">
              <a:latin typeface="Times Bold"/>
              <a:cs typeface="Times Bold"/>
            </a:endParaRPr>
          </a:p>
        </p:txBody>
      </p:sp>
      <p:sp>
        <p:nvSpPr>
          <p:cNvPr id="25602" name="Rectangle 2"/>
          <p:cNvSpPr>
            <a:spLocks noGrp="1" noChangeArrowheads="1"/>
          </p:cNvSpPr>
          <p:nvPr>
            <p:ph type="title" idx="4294967295"/>
          </p:nvPr>
        </p:nvSpPr>
        <p:spPr>
          <a:xfrm>
            <a:off x="660399" y="619125"/>
            <a:ext cx="2556933" cy="463550"/>
          </a:xfrm>
        </p:spPr>
        <p:txBody>
          <a:bodyPr>
            <a:normAutofit fontScale="90000"/>
          </a:bodyPr>
          <a:lstStyle/>
          <a:p>
            <a:r>
              <a:rPr lang="en-US" dirty="0">
                <a:latin typeface="Times Bold"/>
                <a:cs typeface="Times Bold"/>
              </a:rPr>
              <a:t>Propagation</a:t>
            </a:r>
          </a:p>
        </p:txBody>
      </p:sp>
      <p:sp>
        <p:nvSpPr>
          <p:cNvPr id="25603" name="Rectangle 3"/>
          <p:cNvSpPr>
            <a:spLocks noGrp="1" noChangeArrowheads="1"/>
          </p:cNvSpPr>
          <p:nvPr>
            <p:ph type="body" idx="4294967295"/>
          </p:nvPr>
        </p:nvSpPr>
        <p:spPr>
          <a:xfrm>
            <a:off x="684213" y="5943600"/>
            <a:ext cx="4724400" cy="533400"/>
          </a:xfrm>
        </p:spPr>
        <p:txBody>
          <a:bodyPr/>
          <a:lstStyle/>
          <a:p>
            <a:pPr marL="0" indent="0"/>
            <a:r>
              <a:rPr lang="en-US" sz="1400">
                <a:latin typeface="Times Bold"/>
                <a:cs typeface="Times Bold"/>
              </a:rPr>
              <a:t>Ritz imagined that charges emit </a:t>
            </a:r>
            <a:r>
              <a:rPr lang="en-US" sz="1400" i="1">
                <a:latin typeface="Times Bold"/>
                <a:cs typeface="Times Bold"/>
              </a:rPr>
              <a:t>fictitious</a:t>
            </a:r>
            <a:r>
              <a:rPr lang="en-US" sz="1400">
                <a:latin typeface="Times Bold"/>
                <a:cs typeface="Times Bold"/>
              </a:rPr>
              <a:t> particles that are projected by ordinary rules of Galilean kinematics.</a:t>
            </a:r>
          </a:p>
        </p:txBody>
      </p:sp>
      <p:sp>
        <p:nvSpPr>
          <p:cNvPr id="25606" name="Rectangle 6"/>
          <p:cNvSpPr>
            <a:spLocks noChangeArrowheads="1"/>
          </p:cNvSpPr>
          <p:nvPr/>
        </p:nvSpPr>
        <p:spPr bwMode="auto">
          <a:xfrm>
            <a:off x="3122613" y="1306513"/>
            <a:ext cx="1871662"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Times Bold"/>
                <a:cs typeface="Times Bold"/>
              </a:rPr>
              <a:t>Light and</a:t>
            </a:r>
          </a:p>
          <a:p>
            <a:r>
              <a:rPr lang="en-US" sz="1600">
                <a:latin typeface="Times Bold"/>
                <a:cs typeface="Times Bold"/>
              </a:rPr>
              <a:t>electromagnetic action propagates from fixed point in space that is left behind by a moving source.</a:t>
            </a:r>
            <a:endParaRPr lang="en-US">
              <a:latin typeface="Times Bold"/>
              <a:cs typeface="Times Bold"/>
            </a:endParaRPr>
          </a:p>
        </p:txBody>
      </p:sp>
      <p:sp>
        <p:nvSpPr>
          <p:cNvPr id="25607" name="Rectangle 7"/>
          <p:cNvSpPr>
            <a:spLocks noChangeArrowheads="1"/>
          </p:cNvSpPr>
          <p:nvPr/>
        </p:nvSpPr>
        <p:spPr bwMode="auto">
          <a:xfrm>
            <a:off x="3608388" y="3424238"/>
            <a:ext cx="180022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600">
                <a:latin typeface="Times Bold"/>
                <a:cs typeface="Times Bold"/>
              </a:rPr>
              <a:t>The apparent source of light and electromagnetic action is boosted, and moves with uniformly moving source.</a:t>
            </a:r>
          </a:p>
        </p:txBody>
      </p:sp>
      <p:sp>
        <p:nvSpPr>
          <p:cNvPr id="25612" name="Rectangle 12"/>
          <p:cNvSpPr>
            <a:spLocks noChangeArrowheads="1"/>
          </p:cNvSpPr>
          <p:nvPr/>
        </p:nvSpPr>
        <p:spPr bwMode="auto">
          <a:xfrm>
            <a:off x="3740150" y="633413"/>
            <a:ext cx="96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latin typeface="Times Bold"/>
                <a:cs typeface="Times Bold"/>
              </a:rPr>
              <a:t>versus</a:t>
            </a:r>
          </a:p>
        </p:txBody>
      </p:sp>
      <p:sp>
        <p:nvSpPr>
          <p:cNvPr id="25613" name="Rectangle 13"/>
          <p:cNvSpPr>
            <a:spLocks noChangeArrowheads="1"/>
          </p:cNvSpPr>
          <p:nvPr/>
        </p:nvSpPr>
        <p:spPr bwMode="auto">
          <a:xfrm>
            <a:off x="6526213" y="609600"/>
            <a:ext cx="1436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latin typeface="Times Bold"/>
                <a:cs typeface="Times Bold"/>
              </a:rPr>
              <a:t>Projection</a:t>
            </a:r>
          </a:p>
        </p:txBody>
      </p:sp>
      <p:sp>
        <p:nvSpPr>
          <p:cNvPr id="25614" name="Rectangle 14"/>
          <p:cNvSpPr>
            <a:spLocks noChangeArrowheads="1"/>
          </p:cNvSpPr>
          <p:nvPr/>
        </p:nvSpPr>
        <p:spPr bwMode="auto">
          <a:xfrm>
            <a:off x="7202488" y="1001713"/>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Bold"/>
                <a:cs typeface="Times Bold"/>
              </a:rPr>
              <a:t>(Ritz)</a:t>
            </a:r>
          </a:p>
        </p:txBody>
      </p:sp>
      <p:sp>
        <p:nvSpPr>
          <p:cNvPr id="25615" name="Rectangle 15"/>
          <p:cNvSpPr>
            <a:spLocks noChangeArrowheads="1"/>
          </p:cNvSpPr>
          <p:nvPr/>
        </p:nvSpPr>
        <p:spPr bwMode="auto">
          <a:xfrm>
            <a:off x="671513" y="9906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Bold"/>
                <a:cs typeface="Times Bold"/>
              </a:rPr>
              <a:t>(Maxwell)</a:t>
            </a:r>
          </a:p>
        </p:txBody>
      </p:sp>
    </p:spTree>
    <p:extLst>
      <p:ext uri="{BB962C8B-B14F-4D97-AF65-F5344CB8AC3E}">
        <p14:creationId xmlns:p14="http://schemas.microsoft.com/office/powerpoint/2010/main" val="18878167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F40A2A1F-13D0-7842-80DC-726187DED0BC}" type="slidenum">
              <a:rPr lang="en-US">
                <a:latin typeface="Times Bold"/>
                <a:cs typeface="Times Bold"/>
              </a:rPr>
              <a:pPr/>
              <a:t>14</a:t>
            </a:fld>
            <a:endParaRPr lang="en-US">
              <a:latin typeface="Times Bold"/>
              <a:cs typeface="Times Bold"/>
            </a:endParaRPr>
          </a:p>
        </p:txBody>
      </p:sp>
      <p:pic>
        <p:nvPicPr>
          <p:cNvPr id="634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162800" cy="3649663"/>
          </a:xfrm>
          <a:prstGeom prst="rect">
            <a:avLst/>
          </a:prstGeom>
          <a:noFill/>
          <a:extLst>
            <a:ext uri="{909E8E84-426E-40dd-AFC4-6F175D3DCCD1}">
              <a14:hiddenFill xmlns:a14="http://schemas.microsoft.com/office/drawing/2010/main">
                <a:solidFill>
                  <a:srgbClr val="FFFFFF"/>
                </a:solidFill>
              </a14:hiddenFill>
            </a:ext>
          </a:extLst>
        </p:spPr>
      </p:pic>
      <p:sp>
        <p:nvSpPr>
          <p:cNvPr id="63491" name="Freeform 3"/>
          <p:cNvSpPr>
            <a:spLocks/>
          </p:cNvSpPr>
          <p:nvPr/>
        </p:nvSpPr>
        <p:spPr bwMode="auto">
          <a:xfrm>
            <a:off x="3732213" y="3429000"/>
            <a:ext cx="1600200" cy="1752600"/>
          </a:xfrm>
          <a:custGeom>
            <a:avLst/>
            <a:gdLst>
              <a:gd name="T0" fmla="*/ 144 w 1008"/>
              <a:gd name="T1" fmla="*/ 0 h 1104"/>
              <a:gd name="T2" fmla="*/ 1008 w 1008"/>
              <a:gd name="T3" fmla="*/ 144 h 1104"/>
              <a:gd name="T4" fmla="*/ 1008 w 1008"/>
              <a:gd name="T5" fmla="*/ 720 h 1104"/>
              <a:gd name="T6" fmla="*/ 0 w 1008"/>
              <a:gd name="T7" fmla="*/ 1104 h 1104"/>
              <a:gd name="T8" fmla="*/ 144 w 1008"/>
              <a:gd name="T9" fmla="*/ 0 h 1104"/>
            </a:gdLst>
            <a:ahLst/>
            <a:cxnLst>
              <a:cxn ang="0">
                <a:pos x="T0" y="T1"/>
              </a:cxn>
              <a:cxn ang="0">
                <a:pos x="T2" y="T3"/>
              </a:cxn>
              <a:cxn ang="0">
                <a:pos x="T4" y="T5"/>
              </a:cxn>
              <a:cxn ang="0">
                <a:pos x="T6" y="T7"/>
              </a:cxn>
              <a:cxn ang="0">
                <a:pos x="T8" y="T9"/>
              </a:cxn>
            </a:cxnLst>
            <a:rect l="0" t="0" r="r" b="b"/>
            <a:pathLst>
              <a:path w="1008" h="1104">
                <a:moveTo>
                  <a:pt x="144" y="0"/>
                </a:moveTo>
                <a:lnTo>
                  <a:pt x="1008" y="144"/>
                </a:lnTo>
                <a:lnTo>
                  <a:pt x="1008" y="720"/>
                </a:lnTo>
                <a:lnTo>
                  <a:pt x="0" y="1104"/>
                </a:lnTo>
                <a:lnTo>
                  <a:pt x="144" y="0"/>
                </a:lnTo>
                <a:close/>
              </a:path>
            </a:pathLst>
          </a:custGeom>
          <a:solidFill>
            <a:srgbClr val="C8FEC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Times Bold"/>
              <a:cs typeface="Times Bold"/>
            </a:endParaRPr>
          </a:p>
        </p:txBody>
      </p:sp>
      <p:sp>
        <p:nvSpPr>
          <p:cNvPr id="63492" name="Freeform 4"/>
          <p:cNvSpPr>
            <a:spLocks/>
          </p:cNvSpPr>
          <p:nvPr/>
        </p:nvSpPr>
        <p:spPr bwMode="auto">
          <a:xfrm>
            <a:off x="3122613" y="1143000"/>
            <a:ext cx="1219200" cy="2057400"/>
          </a:xfrm>
          <a:custGeom>
            <a:avLst/>
            <a:gdLst>
              <a:gd name="T0" fmla="*/ 0 w 768"/>
              <a:gd name="T1" fmla="*/ 240 h 1296"/>
              <a:gd name="T2" fmla="*/ 768 w 768"/>
              <a:gd name="T3" fmla="*/ 0 h 1296"/>
              <a:gd name="T4" fmla="*/ 720 w 768"/>
              <a:gd name="T5" fmla="*/ 1296 h 1296"/>
              <a:gd name="T6" fmla="*/ 0 w 768"/>
              <a:gd name="T7" fmla="*/ 1008 h 1296"/>
              <a:gd name="T8" fmla="*/ 0 w 768"/>
              <a:gd name="T9" fmla="*/ 240 h 1296"/>
            </a:gdLst>
            <a:ahLst/>
            <a:cxnLst>
              <a:cxn ang="0">
                <a:pos x="T0" y="T1"/>
              </a:cxn>
              <a:cxn ang="0">
                <a:pos x="T2" y="T3"/>
              </a:cxn>
              <a:cxn ang="0">
                <a:pos x="T4" y="T5"/>
              </a:cxn>
              <a:cxn ang="0">
                <a:pos x="T6" y="T7"/>
              </a:cxn>
              <a:cxn ang="0">
                <a:pos x="T8" y="T9"/>
              </a:cxn>
            </a:cxnLst>
            <a:rect l="0" t="0" r="r" b="b"/>
            <a:pathLst>
              <a:path w="768" h="1296">
                <a:moveTo>
                  <a:pt x="0" y="240"/>
                </a:moveTo>
                <a:lnTo>
                  <a:pt x="768" y="0"/>
                </a:lnTo>
                <a:lnTo>
                  <a:pt x="720" y="1296"/>
                </a:lnTo>
                <a:lnTo>
                  <a:pt x="0" y="1008"/>
                </a:lnTo>
                <a:lnTo>
                  <a:pt x="0" y="240"/>
                </a:lnTo>
                <a:close/>
              </a:path>
            </a:pathLst>
          </a:custGeom>
          <a:solidFill>
            <a:srgbClr val="C8DCFF"/>
          </a:solidFill>
          <a:ln>
            <a:noFill/>
          </a:ln>
          <a:effectLst/>
        </p:spPr>
        <p:txBody>
          <a:bodyPr wrap="none" anchor="ctr"/>
          <a:lstStyle/>
          <a:p>
            <a:endParaRPr lang="en-US">
              <a:latin typeface="Times Bold"/>
              <a:cs typeface="Times Bold"/>
            </a:endParaRPr>
          </a:p>
        </p:txBody>
      </p:sp>
      <p:sp>
        <p:nvSpPr>
          <p:cNvPr id="63493" name="Rectangle 5"/>
          <p:cNvSpPr>
            <a:spLocks noGrp="1" noChangeArrowheads="1"/>
          </p:cNvSpPr>
          <p:nvPr>
            <p:ph type="title" idx="4294967295"/>
          </p:nvPr>
        </p:nvSpPr>
        <p:spPr>
          <a:xfrm>
            <a:off x="639763" y="577850"/>
            <a:ext cx="2336596" cy="428625"/>
          </a:xfrm>
        </p:spPr>
        <p:txBody>
          <a:bodyPr>
            <a:normAutofit fontScale="90000"/>
          </a:bodyPr>
          <a:lstStyle/>
          <a:p>
            <a:r>
              <a:rPr lang="en-US" dirty="0">
                <a:latin typeface="Times Bold"/>
                <a:cs typeface="Times Bold"/>
              </a:rPr>
              <a:t>Propagation</a:t>
            </a:r>
          </a:p>
        </p:txBody>
      </p:sp>
      <p:sp>
        <p:nvSpPr>
          <p:cNvPr id="63495" name="Rectangle 7"/>
          <p:cNvSpPr>
            <a:spLocks noChangeArrowheads="1"/>
          </p:cNvSpPr>
          <p:nvPr/>
        </p:nvSpPr>
        <p:spPr bwMode="auto">
          <a:xfrm>
            <a:off x="3122613" y="1306513"/>
            <a:ext cx="1871662"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latin typeface="Times Bold"/>
                <a:cs typeface="Times Bold"/>
              </a:rPr>
              <a:t>Light and</a:t>
            </a:r>
          </a:p>
          <a:p>
            <a:r>
              <a:rPr lang="en-US" sz="1600" dirty="0">
                <a:latin typeface="Times Bold"/>
                <a:cs typeface="Times Bold"/>
              </a:rPr>
              <a:t>electromagnetic action propagates from fixed point in space that is left behind by a moving source.</a:t>
            </a:r>
            <a:endParaRPr lang="en-US" dirty="0">
              <a:latin typeface="Times Bold"/>
              <a:cs typeface="Times Bold"/>
            </a:endParaRPr>
          </a:p>
          <a:p>
            <a:endParaRPr lang="en-US" dirty="0">
              <a:latin typeface="Times Bold"/>
              <a:cs typeface="Times Bold"/>
            </a:endParaRPr>
          </a:p>
        </p:txBody>
      </p:sp>
      <p:sp>
        <p:nvSpPr>
          <p:cNvPr id="63496" name="Rectangle 8"/>
          <p:cNvSpPr>
            <a:spLocks noChangeArrowheads="1"/>
          </p:cNvSpPr>
          <p:nvPr/>
        </p:nvSpPr>
        <p:spPr bwMode="auto">
          <a:xfrm>
            <a:off x="3663950" y="3424238"/>
            <a:ext cx="174466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600">
                <a:latin typeface="Times Bold"/>
                <a:cs typeface="Times Bold"/>
              </a:rPr>
              <a:t>The apparent source of light and electromagnetic action is boosted, and moves with uniformly moving source.</a:t>
            </a:r>
          </a:p>
        </p:txBody>
      </p:sp>
      <p:sp>
        <p:nvSpPr>
          <p:cNvPr id="63499" name="Freeform 11"/>
          <p:cNvSpPr>
            <a:spLocks/>
          </p:cNvSpPr>
          <p:nvPr/>
        </p:nvSpPr>
        <p:spPr bwMode="auto">
          <a:xfrm>
            <a:off x="3487738" y="1320800"/>
            <a:ext cx="4495800" cy="4495800"/>
          </a:xfrm>
          <a:custGeom>
            <a:avLst/>
            <a:gdLst>
              <a:gd name="T0" fmla="*/ 1152 w 2832"/>
              <a:gd name="T1" fmla="*/ 0 h 2832"/>
              <a:gd name="T2" fmla="*/ 2832 w 2832"/>
              <a:gd name="T3" fmla="*/ 0 h 2832"/>
              <a:gd name="T4" fmla="*/ 2832 w 2832"/>
              <a:gd name="T5" fmla="*/ 2784 h 2832"/>
              <a:gd name="T6" fmla="*/ 0 w 2832"/>
              <a:gd name="T7" fmla="*/ 2832 h 2832"/>
              <a:gd name="T8" fmla="*/ 36 w 2832"/>
              <a:gd name="T9" fmla="*/ 1255 h 2832"/>
              <a:gd name="T10" fmla="*/ 1141 w 2832"/>
              <a:gd name="T11" fmla="*/ 1306 h 2832"/>
              <a:gd name="T12" fmla="*/ 1152 w 2832"/>
              <a:gd name="T13" fmla="*/ 0 h 2832"/>
            </a:gdLst>
            <a:ahLst/>
            <a:cxnLst>
              <a:cxn ang="0">
                <a:pos x="T0" y="T1"/>
              </a:cxn>
              <a:cxn ang="0">
                <a:pos x="T2" y="T3"/>
              </a:cxn>
              <a:cxn ang="0">
                <a:pos x="T4" y="T5"/>
              </a:cxn>
              <a:cxn ang="0">
                <a:pos x="T6" y="T7"/>
              </a:cxn>
              <a:cxn ang="0">
                <a:pos x="T8" y="T9"/>
              </a:cxn>
              <a:cxn ang="0">
                <a:pos x="T10" y="T11"/>
              </a:cxn>
              <a:cxn ang="0">
                <a:pos x="T12" y="T13"/>
              </a:cxn>
            </a:cxnLst>
            <a:rect l="0" t="0" r="r" b="b"/>
            <a:pathLst>
              <a:path w="2832" h="2832">
                <a:moveTo>
                  <a:pt x="1152" y="0"/>
                </a:moveTo>
                <a:lnTo>
                  <a:pt x="2832" y="0"/>
                </a:lnTo>
                <a:lnTo>
                  <a:pt x="2832" y="2784"/>
                </a:lnTo>
                <a:lnTo>
                  <a:pt x="0" y="2832"/>
                </a:lnTo>
                <a:lnTo>
                  <a:pt x="36" y="1255"/>
                </a:lnTo>
                <a:lnTo>
                  <a:pt x="1141" y="1306"/>
                </a:lnTo>
                <a:lnTo>
                  <a:pt x="1152"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Times Bold"/>
              <a:cs typeface="Times Bold"/>
            </a:endParaRPr>
          </a:p>
        </p:txBody>
      </p:sp>
      <p:sp>
        <p:nvSpPr>
          <p:cNvPr id="63501" name="Rectangle 13"/>
          <p:cNvSpPr>
            <a:spLocks noChangeArrowheads="1"/>
          </p:cNvSpPr>
          <p:nvPr/>
        </p:nvSpPr>
        <p:spPr bwMode="auto">
          <a:xfrm>
            <a:off x="3740150" y="633413"/>
            <a:ext cx="96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latin typeface="Times Bold"/>
                <a:cs typeface="Times Bold"/>
              </a:rPr>
              <a:t>versus</a:t>
            </a:r>
          </a:p>
        </p:txBody>
      </p:sp>
      <p:sp>
        <p:nvSpPr>
          <p:cNvPr id="63502" name="Rectangle 14"/>
          <p:cNvSpPr>
            <a:spLocks noChangeArrowheads="1"/>
          </p:cNvSpPr>
          <p:nvPr/>
        </p:nvSpPr>
        <p:spPr bwMode="auto">
          <a:xfrm>
            <a:off x="6526213" y="609600"/>
            <a:ext cx="1436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latin typeface="Times Bold"/>
                <a:cs typeface="Times Bold"/>
              </a:rPr>
              <a:t>Projection</a:t>
            </a:r>
          </a:p>
        </p:txBody>
      </p:sp>
      <p:sp>
        <p:nvSpPr>
          <p:cNvPr id="63503" name="Rectangle 15"/>
          <p:cNvSpPr>
            <a:spLocks noChangeArrowheads="1"/>
          </p:cNvSpPr>
          <p:nvPr/>
        </p:nvSpPr>
        <p:spPr bwMode="auto">
          <a:xfrm>
            <a:off x="7202488" y="1001713"/>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Bold"/>
                <a:cs typeface="Times Bold"/>
              </a:rPr>
              <a:t>(Ritz)</a:t>
            </a:r>
          </a:p>
        </p:txBody>
      </p:sp>
      <p:sp>
        <p:nvSpPr>
          <p:cNvPr id="63504" name="Rectangle 16"/>
          <p:cNvSpPr>
            <a:spLocks noChangeArrowheads="1"/>
          </p:cNvSpPr>
          <p:nvPr/>
        </p:nvSpPr>
        <p:spPr bwMode="auto">
          <a:xfrm>
            <a:off x="649288" y="9906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Bold"/>
                <a:cs typeface="Times Bold"/>
              </a:rPr>
              <a:t>(Maxwell)</a:t>
            </a:r>
          </a:p>
        </p:txBody>
      </p:sp>
    </p:spTree>
    <p:extLst>
      <p:ext uri="{BB962C8B-B14F-4D97-AF65-F5344CB8AC3E}">
        <p14:creationId xmlns:p14="http://schemas.microsoft.com/office/powerpoint/2010/main" val="308112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63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FB78A60-3B13-1048-A595-B4CD4C28934D}" type="slidenum">
              <a:rPr lang="en-US" sz="1400"/>
              <a:pPr/>
              <a:t>15</a:t>
            </a:fld>
            <a:endParaRPr lang="en-US" sz="1400"/>
          </a:p>
        </p:txBody>
      </p:sp>
      <p:sp>
        <p:nvSpPr>
          <p:cNvPr id="40963" name="Freeform 17"/>
          <p:cNvSpPr>
            <a:spLocks/>
          </p:cNvSpPr>
          <p:nvPr/>
        </p:nvSpPr>
        <p:spPr bwMode="auto">
          <a:xfrm>
            <a:off x="4626517" y="5105400"/>
            <a:ext cx="2763349" cy="838200"/>
          </a:xfrm>
          <a:custGeom>
            <a:avLst/>
            <a:gdLst>
              <a:gd name="T0" fmla="*/ 0 w 1104"/>
              <a:gd name="T1" fmla="*/ 2147483647 h 528"/>
              <a:gd name="T2" fmla="*/ 2147483647 w 1104"/>
              <a:gd name="T3" fmla="*/ 0 h 528"/>
              <a:gd name="T4" fmla="*/ 2147483647 w 1104"/>
              <a:gd name="T5" fmla="*/ 2147483647 h 528"/>
              <a:gd name="T6" fmla="*/ 2147483647 w 1104"/>
              <a:gd name="T7" fmla="*/ 2147483647 h 528"/>
              <a:gd name="T8" fmla="*/ 0 w 1104"/>
              <a:gd name="T9" fmla="*/ 2147483647 h 528"/>
              <a:gd name="T10" fmla="*/ 0 60000 65536"/>
              <a:gd name="T11" fmla="*/ 0 60000 65536"/>
              <a:gd name="T12" fmla="*/ 0 60000 65536"/>
              <a:gd name="T13" fmla="*/ 0 60000 65536"/>
              <a:gd name="T14" fmla="*/ 0 60000 65536"/>
              <a:gd name="T15" fmla="*/ 0 w 1104"/>
              <a:gd name="T16" fmla="*/ 0 h 528"/>
              <a:gd name="T17" fmla="*/ 1104 w 1104"/>
              <a:gd name="T18" fmla="*/ 528 h 528"/>
            </a:gdLst>
            <a:ahLst/>
            <a:cxnLst>
              <a:cxn ang="T10">
                <a:pos x="T0" y="T1"/>
              </a:cxn>
              <a:cxn ang="T11">
                <a:pos x="T2" y="T3"/>
              </a:cxn>
              <a:cxn ang="T12">
                <a:pos x="T4" y="T5"/>
              </a:cxn>
              <a:cxn ang="T13">
                <a:pos x="T6" y="T7"/>
              </a:cxn>
              <a:cxn ang="T14">
                <a:pos x="T8" y="T9"/>
              </a:cxn>
            </a:cxnLst>
            <a:rect l="T15" t="T16" r="T17" b="T18"/>
            <a:pathLst>
              <a:path w="1104" h="528">
                <a:moveTo>
                  <a:pt x="0" y="144"/>
                </a:moveTo>
                <a:lnTo>
                  <a:pt x="960" y="0"/>
                </a:lnTo>
                <a:lnTo>
                  <a:pt x="1104" y="384"/>
                </a:lnTo>
                <a:lnTo>
                  <a:pt x="288" y="528"/>
                </a:lnTo>
                <a:lnTo>
                  <a:pt x="0" y="144"/>
                </a:lnTo>
                <a:close/>
              </a:path>
            </a:pathLst>
          </a:custGeom>
          <a:solidFill>
            <a:srgbClr val="FFC8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4" name="Freeform 15"/>
          <p:cNvSpPr>
            <a:spLocks/>
          </p:cNvSpPr>
          <p:nvPr/>
        </p:nvSpPr>
        <p:spPr bwMode="auto">
          <a:xfrm rot="20715163">
            <a:off x="1212699" y="3538461"/>
            <a:ext cx="2902251" cy="2120577"/>
          </a:xfrm>
          <a:custGeom>
            <a:avLst/>
            <a:gdLst>
              <a:gd name="T0" fmla="*/ 2147483647 w 1248"/>
              <a:gd name="T1" fmla="*/ 0 h 864"/>
              <a:gd name="T2" fmla="*/ 2147483647 w 1248"/>
              <a:gd name="T3" fmla="*/ 2147483647 h 864"/>
              <a:gd name="T4" fmla="*/ 2147483647 w 1248"/>
              <a:gd name="T5" fmla="*/ 2147483647 h 864"/>
              <a:gd name="T6" fmla="*/ 0 w 1248"/>
              <a:gd name="T7" fmla="*/ 2147483647 h 864"/>
              <a:gd name="T8" fmla="*/ 2147483647 w 1248"/>
              <a:gd name="T9" fmla="*/ 0 h 864"/>
              <a:gd name="T10" fmla="*/ 0 60000 65536"/>
              <a:gd name="T11" fmla="*/ 0 60000 65536"/>
              <a:gd name="T12" fmla="*/ 0 60000 65536"/>
              <a:gd name="T13" fmla="*/ 0 60000 65536"/>
              <a:gd name="T14" fmla="*/ 0 60000 65536"/>
              <a:gd name="T15" fmla="*/ 0 w 1248"/>
              <a:gd name="T16" fmla="*/ 0 h 864"/>
              <a:gd name="T17" fmla="*/ 1248 w 1248"/>
              <a:gd name="T18" fmla="*/ 864 h 864"/>
            </a:gdLst>
            <a:ahLst/>
            <a:cxnLst>
              <a:cxn ang="T10">
                <a:pos x="T0" y="T1"/>
              </a:cxn>
              <a:cxn ang="T11">
                <a:pos x="T2" y="T3"/>
              </a:cxn>
              <a:cxn ang="T12">
                <a:pos x="T4" y="T5"/>
              </a:cxn>
              <a:cxn ang="T13">
                <a:pos x="T6" y="T7"/>
              </a:cxn>
              <a:cxn ang="T14">
                <a:pos x="T8" y="T9"/>
              </a:cxn>
            </a:cxnLst>
            <a:rect l="T15" t="T16" r="T17" b="T18"/>
            <a:pathLst>
              <a:path w="1248" h="864">
                <a:moveTo>
                  <a:pt x="240" y="0"/>
                </a:moveTo>
                <a:lnTo>
                  <a:pt x="1248" y="288"/>
                </a:lnTo>
                <a:lnTo>
                  <a:pt x="912" y="864"/>
                </a:lnTo>
                <a:lnTo>
                  <a:pt x="0" y="432"/>
                </a:lnTo>
                <a:lnTo>
                  <a:pt x="240" y="0"/>
                </a:lnTo>
                <a:close/>
              </a:path>
            </a:pathLst>
          </a:custGeom>
          <a:solidFill>
            <a:srgbClr val="C8FEC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65" name="Freeform 14"/>
          <p:cNvSpPr>
            <a:spLocks/>
          </p:cNvSpPr>
          <p:nvPr/>
        </p:nvSpPr>
        <p:spPr bwMode="auto">
          <a:xfrm rot="21350821">
            <a:off x="5122138" y="3218919"/>
            <a:ext cx="3057584" cy="1143000"/>
          </a:xfrm>
          <a:custGeom>
            <a:avLst/>
            <a:gdLst>
              <a:gd name="T0" fmla="*/ 2147483647 w 1104"/>
              <a:gd name="T1" fmla="*/ 0 h 480"/>
              <a:gd name="T2" fmla="*/ 2147483647 w 1104"/>
              <a:gd name="T3" fmla="*/ 2147483647 h 480"/>
              <a:gd name="T4" fmla="*/ 2147483647 w 1104"/>
              <a:gd name="T5" fmla="*/ 2147483647 h 480"/>
              <a:gd name="T6" fmla="*/ 0 w 1104"/>
              <a:gd name="T7" fmla="*/ 2147483647 h 480"/>
              <a:gd name="T8" fmla="*/ 2147483647 w 1104"/>
              <a:gd name="T9" fmla="*/ 0 h 480"/>
              <a:gd name="T10" fmla="*/ 0 60000 65536"/>
              <a:gd name="T11" fmla="*/ 0 60000 65536"/>
              <a:gd name="T12" fmla="*/ 0 60000 65536"/>
              <a:gd name="T13" fmla="*/ 0 60000 65536"/>
              <a:gd name="T14" fmla="*/ 0 60000 65536"/>
              <a:gd name="T15" fmla="*/ 0 w 1104"/>
              <a:gd name="T16" fmla="*/ 0 h 480"/>
              <a:gd name="T17" fmla="*/ 1104 w 1104"/>
              <a:gd name="T18" fmla="*/ 480 h 480"/>
            </a:gdLst>
            <a:ahLst/>
            <a:cxnLst>
              <a:cxn ang="T10">
                <a:pos x="T0" y="T1"/>
              </a:cxn>
              <a:cxn ang="T11">
                <a:pos x="T2" y="T3"/>
              </a:cxn>
              <a:cxn ang="T12">
                <a:pos x="T4" y="T5"/>
              </a:cxn>
              <a:cxn ang="T13">
                <a:pos x="T6" y="T7"/>
              </a:cxn>
              <a:cxn ang="T14">
                <a:pos x="T8" y="T9"/>
              </a:cxn>
            </a:cxnLst>
            <a:rect l="T15" t="T16" r="T17" b="T18"/>
            <a:pathLst>
              <a:path w="1104" h="480">
                <a:moveTo>
                  <a:pt x="96" y="0"/>
                </a:moveTo>
                <a:lnTo>
                  <a:pt x="1104" y="96"/>
                </a:lnTo>
                <a:lnTo>
                  <a:pt x="960" y="480"/>
                </a:lnTo>
                <a:lnTo>
                  <a:pt x="0" y="336"/>
                </a:lnTo>
                <a:lnTo>
                  <a:pt x="96" y="0"/>
                </a:lnTo>
                <a:close/>
              </a:path>
            </a:pathLst>
          </a:custGeom>
          <a:solidFill>
            <a:srgbClr val="FFC8C8"/>
          </a:solidFill>
          <a:ln>
            <a:noFill/>
          </a:ln>
          <a:extLst/>
        </p:spPr>
        <p:txBody>
          <a:bodyPr wrap="none" anchor="ctr"/>
          <a:lstStyle/>
          <a:p>
            <a:endParaRPr lang="en-US"/>
          </a:p>
        </p:txBody>
      </p:sp>
      <p:sp>
        <p:nvSpPr>
          <p:cNvPr id="40966" name="Freeform 13"/>
          <p:cNvSpPr>
            <a:spLocks/>
          </p:cNvSpPr>
          <p:nvPr/>
        </p:nvSpPr>
        <p:spPr bwMode="auto">
          <a:xfrm>
            <a:off x="713133" y="1469929"/>
            <a:ext cx="4876137" cy="1549663"/>
          </a:xfrm>
          <a:custGeom>
            <a:avLst/>
            <a:gdLst>
              <a:gd name="T0" fmla="*/ 0 w 3504"/>
              <a:gd name="T1" fmla="*/ 2147483647 h 1008"/>
              <a:gd name="T2" fmla="*/ 2147483647 w 3504"/>
              <a:gd name="T3" fmla="*/ 0 h 1008"/>
              <a:gd name="T4" fmla="*/ 2147483647 w 3504"/>
              <a:gd name="T5" fmla="*/ 2147483647 h 1008"/>
              <a:gd name="T6" fmla="*/ 2147483647 w 3504"/>
              <a:gd name="T7" fmla="*/ 2147483647 h 1008"/>
              <a:gd name="T8" fmla="*/ 0 w 3504"/>
              <a:gd name="T9" fmla="*/ 2147483647 h 1008"/>
              <a:gd name="T10" fmla="*/ 0 60000 65536"/>
              <a:gd name="T11" fmla="*/ 0 60000 65536"/>
              <a:gd name="T12" fmla="*/ 0 60000 65536"/>
              <a:gd name="T13" fmla="*/ 0 60000 65536"/>
              <a:gd name="T14" fmla="*/ 0 60000 65536"/>
              <a:gd name="T15" fmla="*/ 0 w 3504"/>
              <a:gd name="T16" fmla="*/ 0 h 1008"/>
              <a:gd name="T17" fmla="*/ 3504 w 3504"/>
              <a:gd name="T18" fmla="*/ 1008 h 1008"/>
              <a:gd name="connsiteX0" fmla="*/ 0 w 10121"/>
              <a:gd name="connsiteY0" fmla="*/ 1826 h 10000"/>
              <a:gd name="connsiteX1" fmla="*/ 9436 w 10121"/>
              <a:gd name="connsiteY1" fmla="*/ 0 h 10000"/>
              <a:gd name="connsiteX2" fmla="*/ 10121 w 10121"/>
              <a:gd name="connsiteY2" fmla="*/ 6667 h 10000"/>
              <a:gd name="connsiteX3" fmla="*/ 1354 w 10121"/>
              <a:gd name="connsiteY3" fmla="*/ 10000 h 10000"/>
              <a:gd name="connsiteX4" fmla="*/ 0 w 10121"/>
              <a:gd name="connsiteY4" fmla="*/ 1826 h 10000"/>
              <a:gd name="connsiteX0" fmla="*/ 0 w 10121"/>
              <a:gd name="connsiteY0" fmla="*/ 1826 h 9428"/>
              <a:gd name="connsiteX1" fmla="*/ 9436 w 10121"/>
              <a:gd name="connsiteY1" fmla="*/ 0 h 9428"/>
              <a:gd name="connsiteX2" fmla="*/ 10121 w 10121"/>
              <a:gd name="connsiteY2" fmla="*/ 6667 h 9428"/>
              <a:gd name="connsiteX3" fmla="*/ 404 w 10121"/>
              <a:gd name="connsiteY3" fmla="*/ 9428 h 9428"/>
              <a:gd name="connsiteX4" fmla="*/ 0 w 10121"/>
              <a:gd name="connsiteY4" fmla="*/ 1826 h 9428"/>
              <a:gd name="connsiteX0" fmla="*/ 0 w 11024"/>
              <a:gd name="connsiteY0" fmla="*/ 1937 h 10000"/>
              <a:gd name="connsiteX1" fmla="*/ 9323 w 11024"/>
              <a:gd name="connsiteY1" fmla="*/ 0 h 10000"/>
              <a:gd name="connsiteX2" fmla="*/ 11024 w 11024"/>
              <a:gd name="connsiteY2" fmla="*/ 8852 h 10000"/>
              <a:gd name="connsiteX3" fmla="*/ 399 w 11024"/>
              <a:gd name="connsiteY3" fmla="*/ 10000 h 10000"/>
              <a:gd name="connsiteX4" fmla="*/ 0 w 11024"/>
              <a:gd name="connsiteY4" fmla="*/ 1937 h 10000"/>
              <a:gd name="connsiteX0" fmla="*/ 0 w 11024"/>
              <a:gd name="connsiteY0" fmla="*/ 1370 h 9433"/>
              <a:gd name="connsiteX1" fmla="*/ 10672 w 11024"/>
              <a:gd name="connsiteY1" fmla="*/ 0 h 9433"/>
              <a:gd name="connsiteX2" fmla="*/ 11024 w 11024"/>
              <a:gd name="connsiteY2" fmla="*/ 8285 h 9433"/>
              <a:gd name="connsiteX3" fmla="*/ 399 w 11024"/>
              <a:gd name="connsiteY3" fmla="*/ 9433 h 9433"/>
              <a:gd name="connsiteX4" fmla="*/ 0 w 11024"/>
              <a:gd name="connsiteY4" fmla="*/ 1370 h 9433"/>
              <a:gd name="connsiteX0" fmla="*/ 0 w 10000"/>
              <a:gd name="connsiteY0" fmla="*/ 1452 h 10000"/>
              <a:gd name="connsiteX1" fmla="*/ 9681 w 10000"/>
              <a:gd name="connsiteY1" fmla="*/ 0 h 10000"/>
              <a:gd name="connsiteX2" fmla="*/ 10000 w 10000"/>
              <a:gd name="connsiteY2" fmla="*/ 8783 h 10000"/>
              <a:gd name="connsiteX3" fmla="*/ 362 w 10000"/>
              <a:gd name="connsiteY3" fmla="*/ 10000 h 10000"/>
              <a:gd name="connsiteX4" fmla="*/ 0 w 10000"/>
              <a:gd name="connsiteY4" fmla="*/ 1452 h 10000"/>
              <a:gd name="connsiteX0" fmla="*/ 0 w 10692"/>
              <a:gd name="connsiteY0" fmla="*/ 980 h 9528"/>
              <a:gd name="connsiteX1" fmla="*/ 10688 w 10692"/>
              <a:gd name="connsiteY1" fmla="*/ 0 h 9528"/>
              <a:gd name="connsiteX2" fmla="*/ 10000 w 10692"/>
              <a:gd name="connsiteY2" fmla="*/ 8311 h 9528"/>
              <a:gd name="connsiteX3" fmla="*/ 362 w 10692"/>
              <a:gd name="connsiteY3" fmla="*/ 9528 h 9528"/>
              <a:gd name="connsiteX4" fmla="*/ 0 w 10692"/>
              <a:gd name="connsiteY4" fmla="*/ 980 h 9528"/>
              <a:gd name="connsiteX0" fmla="*/ 0 w 10121"/>
              <a:gd name="connsiteY0" fmla="*/ 1029 h 10000"/>
              <a:gd name="connsiteX1" fmla="*/ 9996 w 10121"/>
              <a:gd name="connsiteY1" fmla="*/ 0 h 10000"/>
              <a:gd name="connsiteX2" fmla="*/ 10121 w 10121"/>
              <a:gd name="connsiteY2" fmla="*/ 9534 h 10000"/>
              <a:gd name="connsiteX3" fmla="*/ 339 w 10121"/>
              <a:gd name="connsiteY3" fmla="*/ 10000 h 10000"/>
              <a:gd name="connsiteX4" fmla="*/ 0 w 10121"/>
              <a:gd name="connsiteY4" fmla="*/ 1029 h 10000"/>
              <a:gd name="connsiteX0" fmla="*/ 0 w 10121"/>
              <a:gd name="connsiteY0" fmla="*/ 1029 h 10000"/>
              <a:gd name="connsiteX1" fmla="*/ 9996 w 10121"/>
              <a:gd name="connsiteY1" fmla="*/ 0 h 10000"/>
              <a:gd name="connsiteX2" fmla="*/ 10121 w 10121"/>
              <a:gd name="connsiteY2" fmla="*/ 9534 h 10000"/>
              <a:gd name="connsiteX3" fmla="*/ 339 w 10121"/>
              <a:gd name="connsiteY3" fmla="*/ 10000 h 10000"/>
              <a:gd name="connsiteX4" fmla="*/ 0 w 10121"/>
              <a:gd name="connsiteY4" fmla="*/ 1029 h 10000"/>
              <a:gd name="connsiteX0" fmla="*/ 0 w 10121"/>
              <a:gd name="connsiteY0" fmla="*/ 1029 h 10000"/>
              <a:gd name="connsiteX1" fmla="*/ 9996 w 10121"/>
              <a:gd name="connsiteY1" fmla="*/ 0 h 10000"/>
              <a:gd name="connsiteX2" fmla="*/ 10121 w 10121"/>
              <a:gd name="connsiteY2" fmla="*/ 9534 h 10000"/>
              <a:gd name="connsiteX3" fmla="*/ 339 w 10121"/>
              <a:gd name="connsiteY3" fmla="*/ 10000 h 10000"/>
              <a:gd name="connsiteX4" fmla="*/ 0 w 10121"/>
              <a:gd name="connsiteY4" fmla="*/ 10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 h="10000">
                <a:moveTo>
                  <a:pt x="0" y="1029"/>
                </a:moveTo>
                <a:lnTo>
                  <a:pt x="9996" y="0"/>
                </a:lnTo>
                <a:cubicBezTo>
                  <a:pt x="9999" y="2668"/>
                  <a:pt x="10075" y="6642"/>
                  <a:pt x="10121" y="9534"/>
                </a:cubicBezTo>
                <a:lnTo>
                  <a:pt x="339" y="10000"/>
                </a:lnTo>
                <a:cubicBezTo>
                  <a:pt x="225" y="7010"/>
                  <a:pt x="113" y="4019"/>
                  <a:pt x="0" y="1029"/>
                </a:cubicBezTo>
                <a:close/>
              </a:path>
            </a:pathLst>
          </a:custGeom>
          <a:solidFill>
            <a:srgbClr val="C8DCFF"/>
          </a:solidFill>
          <a:ln>
            <a:noFill/>
          </a:ln>
          <a:extLst/>
        </p:spPr>
        <p:txBody>
          <a:bodyPr wrap="none" anchor="ctr"/>
          <a:lstStyle/>
          <a:p>
            <a:endParaRPr lang="en-US"/>
          </a:p>
        </p:txBody>
      </p:sp>
      <p:sp>
        <p:nvSpPr>
          <p:cNvPr id="40967" name="Rectangle 2"/>
          <p:cNvSpPr>
            <a:spLocks noGrp="1" noChangeArrowheads="1"/>
          </p:cNvSpPr>
          <p:nvPr>
            <p:ph type="title" idx="4294967295"/>
          </p:nvPr>
        </p:nvSpPr>
        <p:spPr>
          <a:xfrm>
            <a:off x="328755" y="381000"/>
            <a:ext cx="8191572" cy="533400"/>
          </a:xfrm>
        </p:spPr>
        <p:txBody>
          <a:bodyPr>
            <a:normAutofit/>
          </a:bodyPr>
          <a:lstStyle/>
          <a:p>
            <a:pPr eaLnBrk="1" hangingPunct="1"/>
            <a:r>
              <a:rPr lang="en-US" sz="2800" dirty="0" smtClean="0">
                <a:latin typeface="Times" charset="0"/>
                <a:ea typeface="ＭＳ Ｐゴシック" charset="0"/>
                <a:cs typeface="ＭＳ Ｐゴシック" charset="0"/>
              </a:rPr>
              <a:t>Einstein’s </a:t>
            </a:r>
            <a:r>
              <a:rPr lang="en-US" sz="2800" dirty="0">
                <a:latin typeface="Times" charset="0"/>
                <a:ea typeface="ＭＳ Ｐゴシック" charset="0"/>
                <a:cs typeface="ＭＳ Ｐゴシック" charset="0"/>
              </a:rPr>
              <a:t>Objections to All Emission Theories of Light.</a:t>
            </a:r>
          </a:p>
        </p:txBody>
      </p:sp>
      <p:sp>
        <p:nvSpPr>
          <p:cNvPr id="40968" name="Rectangle 3"/>
          <p:cNvSpPr>
            <a:spLocks noGrp="1" noChangeArrowheads="1"/>
          </p:cNvSpPr>
          <p:nvPr>
            <p:ph type="body" idx="4294967295"/>
          </p:nvPr>
        </p:nvSpPr>
        <p:spPr>
          <a:xfrm>
            <a:off x="533400" y="1447800"/>
            <a:ext cx="5410200" cy="990600"/>
          </a:xfrm>
        </p:spPr>
        <p:txBody>
          <a:bodyPr/>
          <a:lstStyle/>
          <a:p>
            <a:pPr marL="0" indent="0" eaLnBrk="1" hangingPunct="1"/>
            <a:r>
              <a:rPr lang="en-US" sz="2400" dirty="0">
                <a:latin typeface="Times" charset="0"/>
                <a:ea typeface="ＭＳ Ｐゴシック" charset="0"/>
                <a:cs typeface="ＭＳ Ｐゴシック" charset="0"/>
              </a:rPr>
              <a:t>T</a:t>
            </a:r>
            <a:r>
              <a:rPr lang="en-US" sz="2000" dirty="0">
                <a:latin typeface="Times" charset="0"/>
                <a:ea typeface="ＭＳ Ｐゴシック" charset="0"/>
                <a:cs typeface="ＭＳ Ｐゴシック" charset="0"/>
              </a:rPr>
              <a:t>he</a:t>
            </a:r>
            <a:r>
              <a:rPr lang="en-US" sz="1800" dirty="0">
                <a:latin typeface="Times" charset="0"/>
                <a:ea typeface="ＭＳ Ｐゴシック" charset="0"/>
                <a:cs typeface="ＭＳ Ｐゴシック" charset="0"/>
              </a:rPr>
              <a:t> physical state of a light ray is determined completely by its intensity and color [and polarization].</a:t>
            </a:r>
          </a:p>
        </p:txBody>
      </p:sp>
      <p:sp>
        <p:nvSpPr>
          <p:cNvPr id="40969" name="Rectangle 4"/>
          <p:cNvSpPr>
            <a:spLocks noChangeArrowheads="1"/>
          </p:cNvSpPr>
          <p:nvPr/>
        </p:nvSpPr>
        <p:spPr bwMode="auto">
          <a:xfrm>
            <a:off x="533400" y="21336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400" dirty="0" smtClean="0">
                <a:latin typeface="Times"/>
                <a:cs typeface="Times"/>
              </a:rPr>
              <a:t>“</a:t>
            </a:r>
            <a:r>
              <a:rPr lang="en-US" sz="1400" dirty="0" smtClean="0">
                <a:latin typeface="Times"/>
                <a:cs typeface="Times"/>
              </a:rPr>
              <a:t> </a:t>
            </a:r>
            <a:r>
              <a:rPr lang="en-US" sz="1400" dirty="0">
                <a:latin typeface="Times"/>
                <a:cs typeface="Times"/>
              </a:rPr>
              <a:t>I decided [against an emission theory], since I was convinced that each light [ray] should be defined by frequency and intensity alone, quite independently of whether it comes from a moving or a resting light source</a:t>
            </a:r>
            <a:r>
              <a:rPr lang="en-US" sz="1400" dirty="0" smtClean="0">
                <a:latin typeface="Times"/>
                <a:cs typeface="Times"/>
              </a:rPr>
              <a:t>.</a:t>
            </a:r>
            <a:r>
              <a:rPr lang="en-US" altLang="ja-JP" sz="1400" dirty="0" smtClean="0">
                <a:latin typeface="Times"/>
                <a:cs typeface="Times"/>
              </a:rPr>
              <a:t>”</a:t>
            </a:r>
          </a:p>
          <a:p>
            <a:pPr algn="r"/>
            <a:r>
              <a:rPr lang="en-US" sz="1400" dirty="0" smtClean="0">
                <a:latin typeface="Times"/>
                <a:cs typeface="Times"/>
              </a:rPr>
              <a:t> </a:t>
            </a:r>
            <a:r>
              <a:rPr lang="en-US" sz="1200" dirty="0">
                <a:latin typeface="Times"/>
                <a:cs typeface="Times"/>
              </a:rPr>
              <a:t>Einstein to </a:t>
            </a:r>
            <a:r>
              <a:rPr lang="en-US" sz="1200" dirty="0" err="1">
                <a:latin typeface="Times"/>
                <a:cs typeface="Times"/>
              </a:rPr>
              <a:t>Ehrenfest</a:t>
            </a:r>
            <a:r>
              <a:rPr lang="en-US" sz="1200" dirty="0">
                <a:latin typeface="Times"/>
                <a:cs typeface="Times"/>
              </a:rPr>
              <a:t>, mid June 1912</a:t>
            </a:r>
            <a:endParaRPr lang="en-US" sz="1400" dirty="0">
              <a:latin typeface="Times"/>
              <a:cs typeface="Times"/>
            </a:endParaRPr>
          </a:p>
        </p:txBody>
      </p:sp>
      <p:sp>
        <p:nvSpPr>
          <p:cNvPr id="40970" name="Rectangle 5"/>
          <p:cNvSpPr>
            <a:spLocks noChangeArrowheads="1"/>
          </p:cNvSpPr>
          <p:nvPr/>
        </p:nvSpPr>
        <p:spPr bwMode="auto">
          <a:xfrm>
            <a:off x="4800600" y="5118100"/>
            <a:ext cx="2690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Times"/>
                <a:cs typeface="Times"/>
              </a:rPr>
              <a:t>Problems with shadow formation by a moving screen.</a:t>
            </a:r>
          </a:p>
        </p:txBody>
      </p:sp>
      <p:sp>
        <p:nvSpPr>
          <p:cNvPr id="40971" name="Rectangle 6"/>
          <p:cNvSpPr>
            <a:spLocks noChangeArrowheads="1"/>
          </p:cNvSpPr>
          <p:nvPr/>
        </p:nvSpPr>
        <p:spPr bwMode="auto">
          <a:xfrm>
            <a:off x="5029200" y="838200"/>
            <a:ext cx="3027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Times"/>
                <a:cs typeface="Times"/>
              </a:rPr>
              <a:t>Collected from remarks in many places.</a:t>
            </a:r>
          </a:p>
        </p:txBody>
      </p:sp>
      <p:sp>
        <p:nvSpPr>
          <p:cNvPr id="40972" name="Rectangle 7"/>
          <p:cNvSpPr>
            <a:spLocks noChangeArrowheads="1"/>
          </p:cNvSpPr>
          <p:nvPr/>
        </p:nvSpPr>
        <p:spPr bwMode="auto">
          <a:xfrm>
            <a:off x="4800600" y="5662613"/>
            <a:ext cx="2435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Times"/>
                <a:cs typeface="Times"/>
              </a:rPr>
              <a:t>e.g. To Mario Viscardini, April 1922</a:t>
            </a:r>
          </a:p>
        </p:txBody>
      </p:sp>
      <p:sp>
        <p:nvSpPr>
          <p:cNvPr id="40973" name="Rectangle 8"/>
          <p:cNvSpPr>
            <a:spLocks noChangeArrowheads="1"/>
          </p:cNvSpPr>
          <p:nvPr/>
        </p:nvSpPr>
        <p:spPr bwMode="auto">
          <a:xfrm>
            <a:off x="4953000" y="3362107"/>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The theory cannot be formulated in terms of differential equations.</a:t>
            </a:r>
          </a:p>
        </p:txBody>
      </p:sp>
      <p:sp>
        <p:nvSpPr>
          <p:cNvPr id="40974" name="Rectangle 9"/>
          <p:cNvSpPr>
            <a:spLocks noChangeArrowheads="1"/>
          </p:cNvSpPr>
          <p:nvPr/>
        </p:nvSpPr>
        <p:spPr bwMode="auto">
          <a:xfrm>
            <a:off x="5301085" y="3938654"/>
            <a:ext cx="308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latin typeface="Times"/>
                <a:cs typeface="Times"/>
              </a:rPr>
              <a:t>e.g. Einstein to </a:t>
            </a:r>
            <a:r>
              <a:rPr lang="en-US" sz="1400" dirty="0" err="1">
                <a:latin typeface="Times"/>
                <a:cs typeface="Times"/>
              </a:rPr>
              <a:t>Shankland</a:t>
            </a:r>
            <a:r>
              <a:rPr lang="en-US" sz="1400" dirty="0">
                <a:latin typeface="Times"/>
                <a:cs typeface="Times"/>
              </a:rPr>
              <a:t>, 1950s</a:t>
            </a:r>
          </a:p>
        </p:txBody>
      </p:sp>
      <p:sp>
        <p:nvSpPr>
          <p:cNvPr id="40975" name="Rectangle 10"/>
          <p:cNvSpPr>
            <a:spLocks noChangeArrowheads="1"/>
          </p:cNvSpPr>
          <p:nvPr/>
        </p:nvSpPr>
        <p:spPr bwMode="auto">
          <a:xfrm>
            <a:off x="1136650" y="3837926"/>
            <a:ext cx="3206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latin typeface="Times"/>
                <a:cs typeface="Times"/>
              </a:rPr>
              <a:t>Different </a:t>
            </a:r>
            <a:r>
              <a:rPr lang="en-US" dirty="0">
                <a:latin typeface="Times"/>
                <a:cs typeface="Times"/>
              </a:rPr>
              <a:t>velocities</a:t>
            </a:r>
            <a:r>
              <a:rPr lang="en-US" sz="1600" dirty="0">
                <a:latin typeface="Times"/>
                <a:cs typeface="Times"/>
              </a:rPr>
              <a:t> entail that light can back up on itself</a:t>
            </a:r>
            <a:r>
              <a:rPr lang="en-US" sz="1400" dirty="0">
                <a:latin typeface="Times"/>
                <a:cs typeface="Times"/>
              </a:rPr>
              <a:t> (later parts overtakes earlier)</a:t>
            </a:r>
            <a:r>
              <a:rPr lang="en-US" sz="1600" dirty="0">
                <a:latin typeface="Times"/>
                <a:cs typeface="Times"/>
              </a:rPr>
              <a:t>.</a:t>
            </a:r>
          </a:p>
        </p:txBody>
      </p:sp>
      <p:sp>
        <p:nvSpPr>
          <p:cNvPr id="40976" name="Rectangle 11"/>
          <p:cNvSpPr>
            <a:spLocks noChangeArrowheads="1"/>
          </p:cNvSpPr>
          <p:nvPr/>
        </p:nvSpPr>
        <p:spPr bwMode="auto">
          <a:xfrm>
            <a:off x="1136650" y="4699700"/>
            <a:ext cx="2317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a:latin typeface="Times"/>
                <a:cs typeface="Times"/>
              </a:rPr>
              <a:t>e.g. Einstein to </a:t>
            </a:r>
            <a:r>
              <a:rPr lang="en-US" sz="1200" dirty="0" err="1">
                <a:latin typeface="Times"/>
                <a:cs typeface="Times"/>
              </a:rPr>
              <a:t>Shankland</a:t>
            </a:r>
            <a:r>
              <a:rPr lang="en-US" sz="1200" dirty="0">
                <a:latin typeface="Times"/>
                <a:cs typeface="Times"/>
              </a:rPr>
              <a:t>, 1950s</a:t>
            </a:r>
            <a:r>
              <a:rPr lang="en-US" sz="1200" dirty="0" smtClean="0">
                <a:latin typeface="Times"/>
                <a:cs typeface="Times"/>
              </a:rPr>
              <a:t>;</a:t>
            </a:r>
          </a:p>
          <a:p>
            <a:pPr algn="r"/>
            <a:r>
              <a:rPr lang="en-US" sz="1200" dirty="0" smtClean="0">
                <a:latin typeface="Times"/>
                <a:cs typeface="Times"/>
              </a:rPr>
              <a:t>to </a:t>
            </a:r>
            <a:r>
              <a:rPr lang="en-US" sz="1200" dirty="0">
                <a:latin typeface="Times"/>
                <a:cs typeface="Times"/>
              </a:rPr>
              <a:t>Hines Feb. 1952</a:t>
            </a:r>
          </a:p>
        </p:txBody>
      </p:sp>
    </p:spTree>
    <p:extLst>
      <p:ext uri="{BB962C8B-B14F-4D97-AF65-F5344CB8AC3E}">
        <p14:creationId xmlns:p14="http://schemas.microsoft.com/office/powerpoint/2010/main" val="28717330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6585BFF8-91BA-944C-8B6C-7C7DB8909C95}" type="slidenum">
              <a:rPr lang="en-US">
                <a:latin typeface="Times Bold"/>
                <a:cs typeface="Times Bold"/>
              </a:rPr>
              <a:pPr/>
              <a:t>16</a:t>
            </a:fld>
            <a:endParaRPr lang="en-US">
              <a:latin typeface="Times Bold"/>
              <a:cs typeface="Times Bold"/>
            </a:endParaRPr>
          </a:p>
        </p:txBody>
      </p:sp>
      <p:sp>
        <p:nvSpPr>
          <p:cNvPr id="65551" name="Freeform 15"/>
          <p:cNvSpPr>
            <a:spLocks/>
          </p:cNvSpPr>
          <p:nvPr/>
        </p:nvSpPr>
        <p:spPr bwMode="auto">
          <a:xfrm>
            <a:off x="1992313" y="2622034"/>
            <a:ext cx="4446587" cy="369332"/>
          </a:xfrm>
          <a:custGeom>
            <a:avLst/>
            <a:gdLst>
              <a:gd name="T0" fmla="*/ 160 w 2997"/>
              <a:gd name="T1" fmla="*/ 0 h 647"/>
              <a:gd name="T2" fmla="*/ 2997 w 2997"/>
              <a:gd name="T3" fmla="*/ 153 h 647"/>
              <a:gd name="T4" fmla="*/ 2968 w 2997"/>
              <a:gd name="T5" fmla="*/ 487 h 647"/>
              <a:gd name="T6" fmla="*/ 0 w 2997"/>
              <a:gd name="T7" fmla="*/ 647 h 647"/>
              <a:gd name="T8" fmla="*/ 160 w 2997"/>
              <a:gd name="T9" fmla="*/ 0 h 647"/>
            </a:gdLst>
            <a:ahLst/>
            <a:cxnLst>
              <a:cxn ang="0">
                <a:pos x="T0" y="T1"/>
              </a:cxn>
              <a:cxn ang="0">
                <a:pos x="T2" y="T3"/>
              </a:cxn>
              <a:cxn ang="0">
                <a:pos x="T4" y="T5"/>
              </a:cxn>
              <a:cxn ang="0">
                <a:pos x="T6" y="T7"/>
              </a:cxn>
              <a:cxn ang="0">
                <a:pos x="T8" y="T9"/>
              </a:cxn>
            </a:cxnLst>
            <a:rect l="0" t="0" r="r" b="b"/>
            <a:pathLst>
              <a:path w="2997" h="647">
                <a:moveTo>
                  <a:pt x="160" y="0"/>
                </a:moveTo>
                <a:lnTo>
                  <a:pt x="2997" y="153"/>
                </a:lnTo>
                <a:lnTo>
                  <a:pt x="2968" y="487"/>
                </a:lnTo>
                <a:lnTo>
                  <a:pt x="0" y="647"/>
                </a:lnTo>
                <a:lnTo>
                  <a:pt x="160" y="0"/>
                </a:lnTo>
                <a:close/>
              </a:path>
            </a:pathLst>
          </a:custGeom>
          <a:solidFill>
            <a:srgbClr val="C8FEC8"/>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latin typeface="Times Bold"/>
              <a:cs typeface="Times Bold"/>
            </a:endParaRPr>
          </a:p>
        </p:txBody>
      </p:sp>
      <p:sp>
        <p:nvSpPr>
          <p:cNvPr id="65550" name="Freeform 14"/>
          <p:cNvSpPr>
            <a:spLocks/>
          </p:cNvSpPr>
          <p:nvPr/>
        </p:nvSpPr>
        <p:spPr bwMode="auto">
          <a:xfrm>
            <a:off x="507103" y="443232"/>
            <a:ext cx="7138947" cy="1438973"/>
          </a:xfrm>
          <a:custGeom>
            <a:avLst/>
            <a:gdLst>
              <a:gd name="T0" fmla="*/ 0 w 2197"/>
              <a:gd name="T1" fmla="*/ 0 h 458"/>
              <a:gd name="T2" fmla="*/ 2182 w 2197"/>
              <a:gd name="T3" fmla="*/ 29 h 458"/>
              <a:gd name="T4" fmla="*/ 2197 w 2197"/>
              <a:gd name="T5" fmla="*/ 225 h 458"/>
              <a:gd name="T6" fmla="*/ 7 w 2197"/>
              <a:gd name="T7" fmla="*/ 458 h 458"/>
              <a:gd name="T8" fmla="*/ 0 w 2197"/>
              <a:gd name="T9" fmla="*/ 0 h 458"/>
            </a:gdLst>
            <a:ahLst/>
            <a:cxnLst>
              <a:cxn ang="0">
                <a:pos x="T0" y="T1"/>
              </a:cxn>
              <a:cxn ang="0">
                <a:pos x="T2" y="T3"/>
              </a:cxn>
              <a:cxn ang="0">
                <a:pos x="T4" y="T5"/>
              </a:cxn>
              <a:cxn ang="0">
                <a:pos x="T6" y="T7"/>
              </a:cxn>
              <a:cxn ang="0">
                <a:pos x="T8" y="T9"/>
              </a:cxn>
            </a:cxnLst>
            <a:rect l="0" t="0" r="r" b="b"/>
            <a:pathLst>
              <a:path w="2197" h="458">
                <a:moveTo>
                  <a:pt x="0" y="0"/>
                </a:moveTo>
                <a:lnTo>
                  <a:pt x="2182" y="29"/>
                </a:lnTo>
                <a:lnTo>
                  <a:pt x="2197" y="225"/>
                </a:lnTo>
                <a:lnTo>
                  <a:pt x="7" y="458"/>
                </a:lnTo>
                <a:lnTo>
                  <a:pt x="0" y="0"/>
                </a:lnTo>
                <a:close/>
              </a:path>
            </a:pathLst>
          </a:custGeom>
          <a:solidFill>
            <a:srgbClr val="C8DCFF"/>
          </a:solidFill>
          <a:ln>
            <a:noFill/>
          </a:ln>
          <a:effectLst/>
        </p:spPr>
        <p:txBody>
          <a:bodyPr wrap="square" anchor="ctr">
            <a:spAutoFit/>
          </a:bodyPr>
          <a:lstStyle/>
          <a:p>
            <a:endParaRPr lang="en-US">
              <a:latin typeface="Times Bold"/>
              <a:cs typeface="Times Bold"/>
            </a:endParaRPr>
          </a:p>
        </p:txBody>
      </p:sp>
      <p:sp>
        <p:nvSpPr>
          <p:cNvPr id="65542" name="Rectangle 6"/>
          <p:cNvSpPr>
            <a:spLocks noGrp="1" noChangeArrowheads="1"/>
          </p:cNvSpPr>
          <p:nvPr>
            <p:ph type="title" idx="4294967295"/>
          </p:nvPr>
        </p:nvSpPr>
        <p:spPr>
          <a:xfrm>
            <a:off x="685800" y="381000"/>
            <a:ext cx="2427288" cy="1052513"/>
          </a:xfrm>
        </p:spPr>
        <p:txBody>
          <a:bodyPr>
            <a:normAutofit fontScale="90000"/>
          </a:bodyPr>
          <a:lstStyle/>
          <a:p>
            <a:r>
              <a:rPr lang="en-US" dirty="0">
                <a:latin typeface="Times Bold"/>
                <a:cs typeface="Times Bold"/>
              </a:rPr>
              <a:t>The obvious escape…</a:t>
            </a:r>
          </a:p>
        </p:txBody>
      </p:sp>
      <p:sp>
        <p:nvSpPr>
          <p:cNvPr id="65543" name="Rectangle 7"/>
          <p:cNvSpPr>
            <a:spLocks noChangeArrowheads="1"/>
          </p:cNvSpPr>
          <p:nvPr/>
        </p:nvSpPr>
        <p:spPr bwMode="auto">
          <a:xfrm>
            <a:off x="2967038" y="577850"/>
            <a:ext cx="3875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Times Bold"/>
                <a:cs typeface="Times Bold"/>
              </a:rPr>
              <a:t>A field theory in which the color of a wave fixes its velocity of propagation.</a:t>
            </a:r>
          </a:p>
        </p:txBody>
      </p:sp>
      <p:sp>
        <p:nvSpPr>
          <p:cNvPr id="65544" name="Rectangle 8"/>
          <p:cNvSpPr>
            <a:spLocks noChangeArrowheads="1"/>
          </p:cNvSpPr>
          <p:nvPr/>
        </p:nvSpPr>
        <p:spPr bwMode="auto">
          <a:xfrm>
            <a:off x="1600200" y="1941513"/>
            <a:ext cx="29765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Bold"/>
                <a:cs typeface="Times Bold"/>
              </a:rPr>
              <a:t>Example: </a:t>
            </a:r>
          </a:p>
          <a:p>
            <a:r>
              <a:rPr lang="en-US">
                <a:latin typeface="Times Bold"/>
                <a:cs typeface="Times Bold"/>
              </a:rPr>
              <a:t>The differential field equation </a:t>
            </a:r>
          </a:p>
          <a:p>
            <a:r>
              <a:rPr lang="en-US">
                <a:latin typeface="Times Bold"/>
                <a:cs typeface="Times Bold"/>
              </a:rPr>
              <a:t>(∂</a:t>
            </a:r>
            <a:r>
              <a:rPr lang="en-US" baseline="30000">
                <a:latin typeface="Times Bold"/>
                <a:cs typeface="Times Bold"/>
              </a:rPr>
              <a:t>2</a:t>
            </a:r>
            <a:r>
              <a:rPr lang="en-US">
                <a:latin typeface="Times Bold"/>
                <a:cs typeface="Times Bold"/>
              </a:rPr>
              <a:t>/∂t</a:t>
            </a:r>
            <a:r>
              <a:rPr lang="en-US" baseline="30000">
                <a:latin typeface="Times Bold"/>
                <a:cs typeface="Times Bold"/>
              </a:rPr>
              <a:t>2</a:t>
            </a:r>
            <a:r>
              <a:rPr lang="en-US">
                <a:latin typeface="Times Bold"/>
                <a:cs typeface="Times Bold"/>
              </a:rPr>
              <a:t> - ∂</a:t>
            </a:r>
            <a:r>
              <a:rPr lang="en-US" baseline="30000">
                <a:latin typeface="Times Bold"/>
                <a:cs typeface="Times Bold"/>
              </a:rPr>
              <a:t>2</a:t>
            </a:r>
            <a:r>
              <a:rPr lang="en-US">
                <a:latin typeface="Times Bold"/>
                <a:cs typeface="Times Bold"/>
              </a:rPr>
              <a:t>/∂x</a:t>
            </a:r>
            <a:r>
              <a:rPr lang="en-US" baseline="30000">
                <a:latin typeface="Times Bold"/>
                <a:cs typeface="Times Bold"/>
              </a:rPr>
              <a:t>2</a:t>
            </a:r>
            <a:r>
              <a:rPr lang="en-US">
                <a:latin typeface="Times Bold"/>
                <a:cs typeface="Times Bold"/>
              </a:rPr>
              <a:t> -m</a:t>
            </a:r>
            <a:r>
              <a:rPr lang="en-US" baseline="30000">
                <a:latin typeface="Times Bold"/>
                <a:cs typeface="Times Bold"/>
              </a:rPr>
              <a:t>2</a:t>
            </a:r>
            <a:r>
              <a:rPr lang="en-US">
                <a:latin typeface="Times Bold"/>
                <a:cs typeface="Times Bold"/>
              </a:rPr>
              <a:t>) j(x,t)= 0</a:t>
            </a:r>
          </a:p>
          <a:p>
            <a:r>
              <a:rPr lang="en-US">
                <a:latin typeface="Times Bold"/>
                <a:cs typeface="Times Bold"/>
              </a:rPr>
              <a:t>admits waves </a:t>
            </a:r>
          </a:p>
          <a:p>
            <a:r>
              <a:rPr lang="en-US">
                <a:latin typeface="Times Bold"/>
                <a:cs typeface="Times Bold"/>
              </a:rPr>
              <a:t>j(x,t)= exp i (wt-kx)</a:t>
            </a:r>
          </a:p>
          <a:p>
            <a:r>
              <a:rPr lang="en-US">
                <a:latin typeface="Times Bold"/>
                <a:cs typeface="Times Bold"/>
              </a:rPr>
              <a:t> where m</a:t>
            </a:r>
            <a:r>
              <a:rPr lang="en-US" baseline="30000">
                <a:latin typeface="Times Bold"/>
                <a:cs typeface="Times Bold"/>
              </a:rPr>
              <a:t>2</a:t>
            </a:r>
            <a:r>
              <a:rPr lang="en-US">
                <a:latin typeface="Times Bold"/>
                <a:cs typeface="Times Bold"/>
              </a:rPr>
              <a:t>=k</a:t>
            </a:r>
            <a:r>
              <a:rPr lang="en-US" baseline="30000">
                <a:latin typeface="Times Bold"/>
                <a:cs typeface="Times Bold"/>
              </a:rPr>
              <a:t>2</a:t>
            </a:r>
            <a:r>
              <a:rPr lang="en-US">
                <a:latin typeface="Times Bold"/>
                <a:cs typeface="Times Bold"/>
              </a:rPr>
              <a:t>-w</a:t>
            </a:r>
            <a:r>
              <a:rPr lang="en-US" baseline="30000">
                <a:latin typeface="Times Bold"/>
                <a:cs typeface="Times Bold"/>
              </a:rPr>
              <a:t>2</a:t>
            </a:r>
            <a:endParaRPr lang="en-US">
              <a:latin typeface="Times Bold"/>
              <a:cs typeface="Times Bold"/>
            </a:endParaRPr>
          </a:p>
        </p:txBody>
      </p:sp>
      <p:sp>
        <p:nvSpPr>
          <p:cNvPr id="65547" name="Rectangle 11"/>
          <p:cNvSpPr>
            <a:spLocks noChangeArrowheads="1"/>
          </p:cNvSpPr>
          <p:nvPr/>
        </p:nvSpPr>
        <p:spPr bwMode="auto">
          <a:xfrm>
            <a:off x="4895850" y="2205038"/>
            <a:ext cx="2536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Times Bold"/>
                <a:cs typeface="Times Bold"/>
              </a:rPr>
              <a:t>Color (wave number k) fixes velocity</a:t>
            </a:r>
          </a:p>
          <a:p>
            <a:r>
              <a:rPr lang="en-US">
                <a:latin typeface="Times Bold"/>
                <a:cs typeface="Times Bold"/>
              </a:rPr>
              <a:t>v = w/k = (1- m</a:t>
            </a:r>
            <a:r>
              <a:rPr lang="en-US" baseline="30000">
                <a:latin typeface="Times Bold"/>
                <a:cs typeface="Times Bold"/>
              </a:rPr>
              <a:t>2</a:t>
            </a:r>
            <a:r>
              <a:rPr lang="en-US">
                <a:latin typeface="Times Bold"/>
                <a:cs typeface="Times Bold"/>
              </a:rPr>
              <a:t>/ k</a:t>
            </a:r>
            <a:r>
              <a:rPr lang="en-US" baseline="30000">
                <a:latin typeface="Times Bold"/>
                <a:cs typeface="Times Bold"/>
              </a:rPr>
              <a:t>2</a:t>
            </a:r>
            <a:r>
              <a:rPr lang="en-US">
                <a:latin typeface="Times Bold"/>
                <a:cs typeface="Times Bold"/>
              </a:rPr>
              <a:t>) </a:t>
            </a:r>
            <a:r>
              <a:rPr lang="en-US" baseline="30000">
                <a:latin typeface="Times Bold"/>
                <a:cs typeface="Times Bold"/>
              </a:rPr>
              <a:t>1/2</a:t>
            </a:r>
          </a:p>
          <a:p>
            <a:r>
              <a:rPr lang="en-US">
                <a:latin typeface="Times Bold"/>
                <a:cs typeface="Times Bold"/>
              </a:rPr>
              <a:t>k = m   --&gt;   v=0</a:t>
            </a:r>
          </a:p>
        </p:txBody>
      </p:sp>
      <p:grpSp>
        <p:nvGrpSpPr>
          <p:cNvPr id="2" name="Group 1"/>
          <p:cNvGrpSpPr/>
          <p:nvPr/>
        </p:nvGrpSpPr>
        <p:grpSpPr>
          <a:xfrm>
            <a:off x="712788" y="4244975"/>
            <a:ext cx="7564437" cy="1739900"/>
            <a:chOff x="712788" y="4244975"/>
            <a:chExt cx="7564437" cy="1739900"/>
          </a:xfrm>
        </p:grpSpPr>
        <p:sp>
          <p:nvSpPr>
            <p:cNvPr id="65538" name="Rectangle 2"/>
            <p:cNvSpPr>
              <a:spLocks noChangeArrowheads="1"/>
            </p:cNvSpPr>
            <p:nvPr/>
          </p:nvSpPr>
          <p:spPr bwMode="auto">
            <a:xfrm>
              <a:off x="1979613" y="4244975"/>
              <a:ext cx="62976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a:latin typeface="Times Bold"/>
                  <a:cs typeface="Times Bold"/>
                </a:rPr>
                <a:t>“</a:t>
              </a:r>
              <a:r>
                <a:rPr lang="en-US">
                  <a:latin typeface="Times Bold"/>
                  <a:cs typeface="Times Bold"/>
                </a:rPr>
                <a:t>But the strongest argument [against an emission theory] seemed to me: If there is no fixed velocity for light at all, then why should it be that all light emitted by </a:t>
              </a:r>
              <a:r>
                <a:rPr lang="ja-JP" altLang="en-US">
                  <a:latin typeface="Times Bold"/>
                  <a:cs typeface="Times Bold"/>
                </a:rPr>
                <a:t>“</a:t>
              </a:r>
              <a:r>
                <a:rPr lang="en-US">
                  <a:latin typeface="Times Bold"/>
                  <a:cs typeface="Times Bold"/>
                </a:rPr>
                <a:t>stationary</a:t>
              </a:r>
              <a:r>
                <a:rPr lang="ja-JP" altLang="en-US">
                  <a:latin typeface="Times Bold"/>
                  <a:cs typeface="Times Bold"/>
                </a:rPr>
                <a:t>”</a:t>
              </a:r>
              <a:r>
                <a:rPr lang="en-US">
                  <a:latin typeface="Times Bold"/>
                  <a:cs typeface="Times Bold"/>
                </a:rPr>
                <a:t> bodies has a velocity </a:t>
              </a:r>
              <a:r>
                <a:rPr lang="en-US" i="1">
                  <a:latin typeface="Times Bold"/>
                  <a:cs typeface="Times Bold"/>
                </a:rPr>
                <a:t>completely independent of the color?</a:t>
              </a:r>
              <a:r>
                <a:rPr lang="en-US">
                  <a:latin typeface="Times Bold"/>
                  <a:cs typeface="Times Bold"/>
                </a:rPr>
                <a:t> This seemed absurd to me.  Therefore I rejected this possibility as a priori improbable.</a:t>
              </a:r>
              <a:r>
                <a:rPr lang="ja-JP" altLang="en-US">
                  <a:latin typeface="Times Bold"/>
                  <a:cs typeface="Times Bold"/>
                </a:rPr>
                <a:t>”</a:t>
              </a:r>
              <a:r>
                <a:rPr lang="en-US">
                  <a:latin typeface="Times Bold"/>
                  <a:cs typeface="Times Bold"/>
                </a:rPr>
                <a:t> Einstein to Hines, Feb. 1952, </a:t>
              </a:r>
            </a:p>
          </p:txBody>
        </p:sp>
        <p:pic>
          <p:nvPicPr>
            <p:cNvPr id="655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4329113"/>
              <a:ext cx="1060450" cy="1362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7462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34952" y="293092"/>
            <a:ext cx="8262136" cy="1060713"/>
          </a:xfrm>
          <a:custGeom>
            <a:avLst/>
            <a:gdLst>
              <a:gd name="connsiteX0" fmla="*/ 181432 w 8073725"/>
              <a:gd name="connsiteY0" fmla="*/ 0 h 1060713"/>
              <a:gd name="connsiteX1" fmla="*/ 181432 w 8073725"/>
              <a:gd name="connsiteY1" fmla="*/ 0 h 1060713"/>
              <a:gd name="connsiteX2" fmla="*/ 8073725 w 8073725"/>
              <a:gd name="connsiteY2" fmla="*/ 118632 h 1060713"/>
              <a:gd name="connsiteX3" fmla="*/ 7780643 w 8073725"/>
              <a:gd name="connsiteY3" fmla="*/ 1060713 h 1060713"/>
              <a:gd name="connsiteX4" fmla="*/ 7641079 w 8073725"/>
              <a:gd name="connsiteY4" fmla="*/ 1046756 h 1060713"/>
              <a:gd name="connsiteX5" fmla="*/ 0 w 8073725"/>
              <a:gd name="connsiteY5" fmla="*/ 655967 h 1060713"/>
              <a:gd name="connsiteX6" fmla="*/ 181432 w 8073725"/>
              <a:gd name="connsiteY6" fmla="*/ 0 h 106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3725" h="1060713">
                <a:moveTo>
                  <a:pt x="181432" y="0"/>
                </a:moveTo>
                <a:lnTo>
                  <a:pt x="181432" y="0"/>
                </a:lnTo>
                <a:lnTo>
                  <a:pt x="8073725" y="118632"/>
                </a:lnTo>
                <a:lnTo>
                  <a:pt x="7780643" y="1060713"/>
                </a:lnTo>
                <a:lnTo>
                  <a:pt x="7641079" y="1046756"/>
                </a:lnTo>
                <a:lnTo>
                  <a:pt x="0" y="655967"/>
                </a:lnTo>
                <a:lnTo>
                  <a:pt x="181432"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EF0F470-42D3-0F48-91A6-180FCB79B584}" type="slidenum">
              <a:rPr lang="en-US" sz="1400"/>
              <a:pPr/>
              <a:t>17</a:t>
            </a:fld>
            <a:endParaRPr lang="en-US" sz="1400"/>
          </a:p>
        </p:txBody>
      </p:sp>
      <p:sp>
        <p:nvSpPr>
          <p:cNvPr id="43012" name="Rectangle 2"/>
          <p:cNvSpPr>
            <a:spLocks noGrp="1" noChangeArrowheads="1"/>
          </p:cNvSpPr>
          <p:nvPr>
            <p:ph type="title" idx="4294967295"/>
          </p:nvPr>
        </p:nvSpPr>
        <p:spPr>
          <a:xfrm>
            <a:off x="279126" y="381000"/>
            <a:ext cx="8492415" cy="533400"/>
          </a:xfrm>
        </p:spPr>
        <p:txBody>
          <a:bodyPr>
            <a:normAutofit fontScale="90000"/>
          </a:bodyPr>
          <a:lstStyle/>
          <a:p>
            <a:pPr eaLnBrk="1" hangingPunct="1"/>
            <a:r>
              <a:rPr lang="en-US" dirty="0">
                <a:ea typeface="ＭＳ Ｐゴシック" charset="0"/>
              </a:rPr>
              <a:t>The Thought Experiment</a:t>
            </a:r>
            <a:r>
              <a:rPr lang="en-US" sz="2000" dirty="0">
                <a:ea typeface="ＭＳ Ｐゴシック" charset="0"/>
              </a:rPr>
              <a:t> succeeds against an emission theory of light.</a:t>
            </a:r>
            <a:endParaRPr lang="en-US" dirty="0">
              <a:ea typeface="ＭＳ Ｐゴシック" charset="0"/>
            </a:endParaRPr>
          </a:p>
        </p:txBody>
      </p:sp>
      <p:sp>
        <p:nvSpPr>
          <p:cNvPr id="43013" name="Rectangle 8"/>
          <p:cNvSpPr>
            <a:spLocks noChangeArrowheads="1"/>
          </p:cNvSpPr>
          <p:nvPr/>
        </p:nvSpPr>
        <p:spPr bwMode="auto">
          <a:xfrm>
            <a:off x="3581400" y="827088"/>
            <a:ext cx="487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latin typeface="Times"/>
                <a:cs typeface="Times"/>
              </a:rPr>
              <a:t>i.e. a theory that conforms to the principle of relativity using Newtonian notions of space and time.</a:t>
            </a:r>
          </a:p>
        </p:txBody>
      </p:sp>
      <p:sp>
        <p:nvSpPr>
          <p:cNvPr id="43014" name="Rectangle 10"/>
          <p:cNvSpPr>
            <a:spLocks noChangeArrowheads="1"/>
          </p:cNvSpPr>
          <p:nvPr/>
        </p:nvSpPr>
        <p:spPr bwMode="auto">
          <a:xfrm>
            <a:off x="1447800" y="1538288"/>
            <a:ext cx="3638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Frozen </a:t>
            </a:r>
            <a:r>
              <a:rPr lang="en-US" dirty="0" err="1">
                <a:latin typeface="Times"/>
                <a:cs typeface="Times"/>
              </a:rPr>
              <a:t>lightwaves</a:t>
            </a:r>
            <a:r>
              <a:rPr lang="en-US" dirty="0">
                <a:latin typeface="Times"/>
                <a:cs typeface="Times"/>
              </a:rPr>
              <a:t>? </a:t>
            </a:r>
            <a:r>
              <a:rPr lang="en-US" altLang="ja-JP" dirty="0" smtClean="0">
                <a:latin typeface="Times"/>
                <a:cs typeface="Times"/>
              </a:rPr>
              <a:t>“</a:t>
            </a:r>
            <a:r>
              <a:rPr lang="en-US" dirty="0" smtClean="0">
                <a:latin typeface="Times"/>
                <a:cs typeface="Times"/>
              </a:rPr>
              <a:t>…</a:t>
            </a:r>
            <a:r>
              <a:rPr lang="en-US" dirty="0">
                <a:latin typeface="Times"/>
                <a:cs typeface="Times"/>
              </a:rPr>
              <a:t>There seems to be no such thing, however, neither on the basis of experience..</a:t>
            </a:r>
            <a:r>
              <a:rPr lang="en-US" dirty="0" smtClean="0">
                <a:latin typeface="Times"/>
                <a:cs typeface="Times"/>
              </a:rPr>
              <a:t>.</a:t>
            </a:r>
            <a:r>
              <a:rPr lang="en-US" altLang="ja-JP" dirty="0" smtClean="0">
                <a:latin typeface="Times"/>
                <a:cs typeface="Times"/>
              </a:rPr>
              <a:t>”</a:t>
            </a:r>
            <a:endParaRPr lang="en-US" dirty="0">
              <a:latin typeface="Times"/>
              <a:cs typeface="Times"/>
            </a:endParaRPr>
          </a:p>
        </p:txBody>
      </p:sp>
      <p:pic>
        <p:nvPicPr>
          <p:cNvPr id="430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1125"/>
            <a:ext cx="9413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36575" y="2830512"/>
            <a:ext cx="6186488" cy="1841501"/>
            <a:chOff x="536575" y="2830512"/>
            <a:chExt cx="6186488" cy="1841501"/>
          </a:xfrm>
        </p:grpSpPr>
        <p:sp>
          <p:nvSpPr>
            <p:cNvPr id="19" name="Freeform 18"/>
            <p:cNvSpPr/>
            <p:nvPr/>
          </p:nvSpPr>
          <p:spPr>
            <a:xfrm>
              <a:off x="753640" y="3006731"/>
              <a:ext cx="2295813" cy="370803"/>
            </a:xfrm>
            <a:custGeom>
              <a:avLst/>
              <a:gdLst>
                <a:gd name="connsiteX0" fmla="*/ 76760 w 4103155"/>
                <a:gd name="connsiteY0" fmla="*/ 0 h 676903"/>
                <a:gd name="connsiteX1" fmla="*/ 4103155 w 4103155"/>
                <a:gd name="connsiteY1" fmla="*/ 83741 h 676903"/>
                <a:gd name="connsiteX2" fmla="*/ 4075243 w 4103155"/>
                <a:gd name="connsiteY2" fmla="*/ 676903 h 676903"/>
                <a:gd name="connsiteX3" fmla="*/ 0 w 4103155"/>
                <a:gd name="connsiteY3" fmla="*/ 495465 h 676903"/>
                <a:gd name="connsiteX4" fmla="*/ 76760 w 4103155"/>
                <a:gd name="connsiteY4" fmla="*/ 0 h 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155" h="676903">
                  <a:moveTo>
                    <a:pt x="76760" y="0"/>
                  </a:moveTo>
                  <a:lnTo>
                    <a:pt x="4103155" y="83741"/>
                  </a:lnTo>
                  <a:lnTo>
                    <a:pt x="4075243" y="676903"/>
                  </a:lnTo>
                  <a:lnTo>
                    <a:pt x="0" y="495465"/>
                  </a:lnTo>
                  <a:lnTo>
                    <a:pt x="76760" y="0"/>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20" name="Rectangle 3"/>
            <p:cNvSpPr>
              <a:spLocks noChangeArrowheads="1"/>
            </p:cNvSpPr>
            <p:nvPr/>
          </p:nvSpPr>
          <p:spPr bwMode="auto">
            <a:xfrm>
              <a:off x="536575" y="2830512"/>
              <a:ext cx="297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A light source receding at c leaves a frozen wave behind.</a:t>
              </a:r>
            </a:p>
          </p:txBody>
        </p:sp>
        <p:pic>
          <p:nvPicPr>
            <p:cNvPr id="4302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3686175"/>
              <a:ext cx="51562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138" y="18208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623255" y="5093449"/>
            <a:ext cx="6803196" cy="1278029"/>
            <a:chOff x="1623255" y="5093449"/>
            <a:chExt cx="6803196" cy="1278029"/>
          </a:xfrm>
        </p:grpSpPr>
        <p:sp>
          <p:nvSpPr>
            <p:cNvPr id="4" name="Freeform 3"/>
            <p:cNvSpPr/>
            <p:nvPr/>
          </p:nvSpPr>
          <p:spPr>
            <a:xfrm>
              <a:off x="3970570" y="5296588"/>
              <a:ext cx="4103155" cy="676903"/>
            </a:xfrm>
            <a:custGeom>
              <a:avLst/>
              <a:gdLst>
                <a:gd name="connsiteX0" fmla="*/ 76760 w 4103155"/>
                <a:gd name="connsiteY0" fmla="*/ 0 h 676903"/>
                <a:gd name="connsiteX1" fmla="*/ 4103155 w 4103155"/>
                <a:gd name="connsiteY1" fmla="*/ 83741 h 676903"/>
                <a:gd name="connsiteX2" fmla="*/ 4075243 w 4103155"/>
                <a:gd name="connsiteY2" fmla="*/ 676903 h 676903"/>
                <a:gd name="connsiteX3" fmla="*/ 0 w 4103155"/>
                <a:gd name="connsiteY3" fmla="*/ 495465 h 676903"/>
                <a:gd name="connsiteX4" fmla="*/ 76760 w 4103155"/>
                <a:gd name="connsiteY4" fmla="*/ 0 h 67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155" h="676903">
                  <a:moveTo>
                    <a:pt x="76760" y="0"/>
                  </a:moveTo>
                  <a:lnTo>
                    <a:pt x="4103155" y="83741"/>
                  </a:lnTo>
                  <a:lnTo>
                    <a:pt x="4075243" y="676903"/>
                  </a:lnTo>
                  <a:lnTo>
                    <a:pt x="0" y="495465"/>
                  </a:lnTo>
                  <a:lnTo>
                    <a:pt x="76760" y="0"/>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22" name="Rectangle 9"/>
            <p:cNvSpPr>
              <a:spLocks noChangeArrowheads="1"/>
            </p:cNvSpPr>
            <p:nvPr/>
          </p:nvSpPr>
          <p:spPr bwMode="auto">
            <a:xfrm>
              <a:off x="3435351" y="5149850"/>
              <a:ext cx="4991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dirty="0">
                  <a:latin typeface="Times"/>
                  <a:cs typeface="Times"/>
                </a:rPr>
                <a:t>We should expect to experience these frozen waves if there are rapidly receding light sources. There is no need for us to move at c.</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394964">
              <a:off x="1623255" y="5093449"/>
              <a:ext cx="1743024" cy="127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62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A7BB204-C4F8-954E-B52B-876EE366B163}" type="slidenum">
              <a:rPr lang="en-US" sz="1400"/>
              <a:pPr/>
              <a:t>18</a:t>
            </a:fld>
            <a:endParaRPr lang="en-US" sz="1400"/>
          </a:p>
        </p:txBody>
      </p:sp>
      <p:sp>
        <p:nvSpPr>
          <p:cNvPr id="45063" name="Rectangle 2"/>
          <p:cNvSpPr>
            <a:spLocks noGrp="1" noChangeArrowheads="1"/>
          </p:cNvSpPr>
          <p:nvPr>
            <p:ph type="title"/>
          </p:nvPr>
        </p:nvSpPr>
        <p:spPr>
          <a:xfrm>
            <a:off x="1593850" y="711200"/>
            <a:ext cx="6656460" cy="457200"/>
          </a:xfrm>
        </p:spPr>
        <p:txBody>
          <a:bodyPr>
            <a:noAutofit/>
          </a:bodyPr>
          <a:lstStyle/>
          <a:p>
            <a:pPr eaLnBrk="1" hangingPunct="1"/>
            <a:r>
              <a:rPr lang="en-US" altLang="ja-JP" sz="2800" dirty="0" smtClean="0">
                <a:solidFill>
                  <a:schemeClr val="tx1"/>
                </a:solidFill>
                <a:latin typeface="Times" charset="0"/>
                <a:ea typeface="ＭＳ Ｐゴシック" charset="0"/>
                <a:cs typeface="ＭＳ Ｐゴシック" charset="0"/>
              </a:rPr>
              <a:t>“</a:t>
            </a:r>
            <a:r>
              <a:rPr lang="en-US" sz="2800" dirty="0" smtClean="0">
                <a:solidFill>
                  <a:schemeClr val="tx1"/>
                </a:solidFill>
                <a:latin typeface="Times" charset="0"/>
                <a:ea typeface="ＭＳ Ｐゴシック" charset="0"/>
                <a:cs typeface="ＭＳ Ｐゴシック" charset="0"/>
              </a:rPr>
              <a:t>…</a:t>
            </a:r>
            <a:r>
              <a:rPr lang="en-US" sz="2800" dirty="0">
                <a:solidFill>
                  <a:schemeClr val="tx1"/>
                </a:solidFill>
                <a:latin typeface="Times" charset="0"/>
                <a:ea typeface="ＭＳ Ｐゴシック" charset="0"/>
                <a:cs typeface="ＭＳ Ｐゴシック" charset="0"/>
              </a:rPr>
              <a:t>or according to </a:t>
            </a:r>
            <a:r>
              <a:rPr lang="en-US" sz="2800" dirty="0" smtClean="0">
                <a:solidFill>
                  <a:schemeClr val="tx1"/>
                </a:solidFill>
                <a:latin typeface="Times" charset="0"/>
                <a:ea typeface="ＭＳ Ｐゴシック" charset="0"/>
                <a:cs typeface="ＭＳ Ｐゴシック" charset="0"/>
              </a:rPr>
              <a:t>Maxwell</a:t>
            </a:r>
            <a:r>
              <a:rPr lang="en-US" altLang="ja-JP" sz="2800" dirty="0" smtClean="0">
                <a:solidFill>
                  <a:schemeClr val="tx1"/>
                </a:solidFill>
                <a:latin typeface="Times" charset="0"/>
                <a:ea typeface="ＭＳ Ｐゴシック" charset="0"/>
                <a:cs typeface="ＭＳ Ｐゴシック" charset="0"/>
              </a:rPr>
              <a:t>’</a:t>
            </a:r>
            <a:r>
              <a:rPr lang="en-US" sz="2800" dirty="0" smtClean="0">
                <a:solidFill>
                  <a:schemeClr val="tx1"/>
                </a:solidFill>
                <a:latin typeface="Times" charset="0"/>
                <a:ea typeface="ＭＳ Ｐゴシック" charset="0"/>
                <a:cs typeface="ＭＳ Ｐゴシック" charset="0"/>
              </a:rPr>
              <a:t>s </a:t>
            </a:r>
            <a:r>
              <a:rPr lang="en-US" sz="2800" dirty="0">
                <a:solidFill>
                  <a:schemeClr val="tx1"/>
                </a:solidFill>
                <a:latin typeface="Times" charset="0"/>
                <a:ea typeface="ＭＳ Ｐゴシック" charset="0"/>
                <a:cs typeface="ＭＳ Ｐゴシック" charset="0"/>
              </a:rPr>
              <a:t>equations</a:t>
            </a:r>
            <a:r>
              <a:rPr lang="en-US" sz="2800" dirty="0" smtClean="0">
                <a:solidFill>
                  <a:schemeClr val="tx1"/>
                </a:solidFill>
                <a:latin typeface="Times" charset="0"/>
                <a:ea typeface="ＭＳ Ｐゴシック" charset="0"/>
                <a:cs typeface="ＭＳ Ｐゴシック" charset="0"/>
              </a:rPr>
              <a:t>…</a:t>
            </a:r>
            <a:r>
              <a:rPr lang="en-US" altLang="ja-JP" sz="2800" dirty="0" smtClean="0">
                <a:solidFill>
                  <a:schemeClr val="tx1"/>
                </a:solidFill>
                <a:latin typeface="Times" charset="0"/>
                <a:ea typeface="ＭＳ Ｐゴシック" charset="0"/>
                <a:cs typeface="ＭＳ Ｐゴシック" charset="0"/>
              </a:rPr>
              <a:t>”</a:t>
            </a:r>
            <a:endParaRPr lang="en-US" sz="2800" dirty="0">
              <a:solidFill>
                <a:schemeClr val="tx1"/>
              </a:solidFill>
              <a:latin typeface="Times" charset="0"/>
              <a:ea typeface="ＭＳ Ｐゴシック" charset="0"/>
              <a:cs typeface="ＭＳ Ｐゴシック" charset="0"/>
            </a:endParaRPr>
          </a:p>
        </p:txBody>
      </p:sp>
      <p:grpSp>
        <p:nvGrpSpPr>
          <p:cNvPr id="7" name="Group 6"/>
          <p:cNvGrpSpPr/>
          <p:nvPr/>
        </p:nvGrpSpPr>
        <p:grpSpPr>
          <a:xfrm>
            <a:off x="1447800" y="1676400"/>
            <a:ext cx="2514600" cy="1190625"/>
            <a:chOff x="1447800" y="1676400"/>
            <a:chExt cx="2514600" cy="1190625"/>
          </a:xfrm>
        </p:grpSpPr>
        <p:sp>
          <p:nvSpPr>
            <p:cNvPr id="3" name="Freeform 2"/>
            <p:cNvSpPr/>
            <p:nvPr/>
          </p:nvSpPr>
          <p:spPr>
            <a:xfrm>
              <a:off x="1593850" y="1817887"/>
              <a:ext cx="1639866" cy="976973"/>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4" name="Rectangle 6"/>
            <p:cNvSpPr>
              <a:spLocks noChangeArrowheads="1"/>
            </p:cNvSpPr>
            <p:nvPr/>
          </p:nvSpPr>
          <p:spPr bwMode="auto">
            <a:xfrm>
              <a:off x="1447800" y="16764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Frozen electromagnetic waves are possible in any inertial frame of reference.</a:t>
              </a:r>
            </a:p>
          </p:txBody>
        </p:sp>
      </p:grpSp>
      <p:pic>
        <p:nvPicPr>
          <p:cNvPr id="4506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1060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204" y="755155"/>
            <a:ext cx="430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193123" y="2285341"/>
            <a:ext cx="3266540" cy="1267484"/>
            <a:chOff x="4193123" y="2285341"/>
            <a:chExt cx="3266540" cy="1267484"/>
          </a:xfrm>
        </p:grpSpPr>
        <p:sp>
          <p:nvSpPr>
            <p:cNvPr id="22" name="Freeform 21"/>
            <p:cNvSpPr/>
            <p:nvPr/>
          </p:nvSpPr>
          <p:spPr>
            <a:xfrm>
              <a:off x="5156856" y="2504019"/>
              <a:ext cx="1639866" cy="976973"/>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5" name="Rectangle 10"/>
            <p:cNvSpPr>
              <a:spLocks noChangeArrowheads="1"/>
            </p:cNvSpPr>
            <p:nvPr/>
          </p:nvSpPr>
          <p:spPr bwMode="auto">
            <a:xfrm>
              <a:off x="4876800" y="2362200"/>
              <a:ext cx="25828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Frozen electromagnetic waves must be admissible in electrostatics and magnetostatics.</a:t>
              </a:r>
            </a:p>
          </p:txBody>
        </p:sp>
        <p:sp>
          <p:nvSpPr>
            <p:cNvPr id="2" name="Right Arrow 1"/>
            <p:cNvSpPr/>
            <p:nvPr/>
          </p:nvSpPr>
          <p:spPr>
            <a:xfrm rot="1572333">
              <a:off x="4193123" y="2285341"/>
              <a:ext cx="397133" cy="229259"/>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4193121" y="5115525"/>
            <a:ext cx="3423704" cy="783625"/>
            <a:chOff x="4193121" y="5115525"/>
            <a:chExt cx="3423704" cy="783625"/>
          </a:xfrm>
        </p:grpSpPr>
        <p:sp>
          <p:nvSpPr>
            <p:cNvPr id="23" name="Freeform 22"/>
            <p:cNvSpPr/>
            <p:nvPr/>
          </p:nvSpPr>
          <p:spPr>
            <a:xfrm>
              <a:off x="5310391" y="5339447"/>
              <a:ext cx="1639866" cy="500466"/>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8" name="Rectangle 14"/>
            <p:cNvSpPr>
              <a:spLocks noChangeArrowheads="1"/>
            </p:cNvSpPr>
            <p:nvPr/>
          </p:nvSpPr>
          <p:spPr bwMode="auto">
            <a:xfrm>
              <a:off x="4953000" y="5257800"/>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a:t>
              </a:r>
              <a:r>
                <a:rPr lang="en-US" dirty="0" smtClean="0">
                  <a:latin typeface="Times"/>
                  <a:cs typeface="Times"/>
                </a:rPr>
                <a:t>Maxwell’s </a:t>
              </a:r>
              <a:r>
                <a:rPr lang="en-US" dirty="0">
                  <a:latin typeface="Times"/>
                  <a:cs typeface="Times"/>
                </a:rPr>
                <a:t>equations prohibit frozen waves.</a:t>
              </a:r>
            </a:p>
          </p:txBody>
        </p:sp>
        <p:sp>
          <p:nvSpPr>
            <p:cNvPr id="18" name="Right Arrow 17"/>
            <p:cNvSpPr/>
            <p:nvPr/>
          </p:nvSpPr>
          <p:spPr>
            <a:xfrm rot="1572333">
              <a:off x="4193121" y="5115525"/>
              <a:ext cx="397133" cy="229259"/>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 name="Group 4"/>
          <p:cNvGrpSpPr/>
          <p:nvPr/>
        </p:nvGrpSpPr>
        <p:grpSpPr>
          <a:xfrm>
            <a:off x="923925" y="3635620"/>
            <a:ext cx="3681546" cy="1774580"/>
            <a:chOff x="923925" y="3635620"/>
            <a:chExt cx="3681546" cy="1774580"/>
          </a:xfrm>
        </p:grpSpPr>
        <p:sp>
          <p:nvSpPr>
            <p:cNvPr id="21" name="Freeform 20"/>
            <p:cNvSpPr/>
            <p:nvPr/>
          </p:nvSpPr>
          <p:spPr>
            <a:xfrm>
              <a:off x="1207222" y="3944252"/>
              <a:ext cx="2177184" cy="1432818"/>
            </a:xfrm>
            <a:custGeom>
              <a:avLst/>
              <a:gdLst>
                <a:gd name="connsiteX0" fmla="*/ 69782 w 1639866"/>
                <a:gd name="connsiteY0" fmla="*/ 55827 h 976973"/>
                <a:gd name="connsiteX1" fmla="*/ 1604976 w 1639866"/>
                <a:gd name="connsiteY1" fmla="*/ 0 h 976973"/>
                <a:gd name="connsiteX2" fmla="*/ 1639866 w 1639866"/>
                <a:gd name="connsiteY2" fmla="*/ 851362 h 976973"/>
                <a:gd name="connsiteX3" fmla="*/ 0 w 1639866"/>
                <a:gd name="connsiteY3" fmla="*/ 976973 h 976973"/>
                <a:gd name="connsiteX4" fmla="*/ 69782 w 1639866"/>
                <a:gd name="connsiteY4" fmla="*/ 55827 h 97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66" h="976973">
                  <a:moveTo>
                    <a:pt x="69782" y="55827"/>
                  </a:moveTo>
                  <a:lnTo>
                    <a:pt x="1604976" y="0"/>
                  </a:lnTo>
                  <a:lnTo>
                    <a:pt x="1639866" y="851362"/>
                  </a:lnTo>
                  <a:lnTo>
                    <a:pt x="0" y="976973"/>
                  </a:lnTo>
                  <a:lnTo>
                    <a:pt x="69782" y="55827"/>
                  </a:lnTo>
                  <a:close/>
                </a:path>
              </a:pathLst>
            </a:cu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67" name="Rectangle 13"/>
            <p:cNvSpPr>
              <a:spLocks noChangeArrowheads="1"/>
            </p:cNvSpPr>
            <p:nvPr/>
          </p:nvSpPr>
          <p:spPr bwMode="auto">
            <a:xfrm>
              <a:off x="923925" y="3732213"/>
              <a:ext cx="33432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Electrostatics and </a:t>
              </a:r>
              <a:r>
                <a:rPr lang="en-US" dirty="0" err="1">
                  <a:latin typeface="Times"/>
                  <a:cs typeface="Times"/>
                </a:rPr>
                <a:t>magnetostatics</a:t>
              </a:r>
              <a:r>
                <a:rPr lang="en-US" dirty="0">
                  <a:latin typeface="Times"/>
                  <a:cs typeface="Times"/>
                </a:rPr>
                <a:t> of an emission theory should agree with the electrostatics and </a:t>
              </a:r>
              <a:r>
                <a:rPr lang="en-US" dirty="0" err="1">
                  <a:latin typeface="Times"/>
                  <a:cs typeface="Times"/>
                </a:rPr>
                <a:t>magnetostatics</a:t>
              </a:r>
              <a:r>
                <a:rPr lang="en-US" dirty="0">
                  <a:latin typeface="Times"/>
                  <a:cs typeface="Times"/>
                </a:rPr>
                <a:t> of </a:t>
              </a:r>
              <a:r>
                <a:rPr lang="en-US" dirty="0" smtClean="0">
                  <a:latin typeface="Times"/>
                  <a:cs typeface="Times"/>
                </a:rPr>
                <a:t>Maxwell’s </a:t>
              </a:r>
              <a:r>
                <a:rPr lang="en-US" dirty="0">
                  <a:latin typeface="Times"/>
                  <a:cs typeface="Times"/>
                </a:rPr>
                <a:t>theory. </a:t>
              </a:r>
              <a:r>
                <a:rPr lang="en-US" sz="1400" dirty="0">
                  <a:latin typeface="Times"/>
                  <a:cs typeface="Times"/>
                </a:rPr>
                <a:t>(Oldest and most secure part of theory.)</a:t>
              </a:r>
              <a:endParaRPr lang="en-US" dirty="0">
                <a:latin typeface="Times"/>
                <a:cs typeface="Times"/>
              </a:endParaRPr>
            </a:p>
          </p:txBody>
        </p:sp>
        <p:sp>
          <p:nvSpPr>
            <p:cNvPr id="19" name="Right Arrow 18"/>
            <p:cNvSpPr/>
            <p:nvPr/>
          </p:nvSpPr>
          <p:spPr>
            <a:xfrm rot="9132155">
              <a:off x="4208338" y="3635620"/>
              <a:ext cx="397133" cy="229259"/>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113482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8C46062A-BE62-B942-BA01-50519E897C68}" type="slidenum">
              <a:rPr lang="en-US" sz="1400"/>
              <a:pPr/>
              <a:t>19</a:t>
            </a:fld>
            <a:endParaRPr lang="en-US" sz="1400"/>
          </a:p>
        </p:txBody>
      </p:sp>
      <p:sp>
        <p:nvSpPr>
          <p:cNvPr id="47107" name="Rectangle 2"/>
          <p:cNvSpPr>
            <a:spLocks noGrp="1" noChangeArrowheads="1"/>
          </p:cNvSpPr>
          <p:nvPr>
            <p:ph type="title"/>
          </p:nvPr>
        </p:nvSpPr>
        <p:spPr>
          <a:xfrm>
            <a:off x="1779430" y="203200"/>
            <a:ext cx="5805645" cy="1349375"/>
          </a:xfrm>
        </p:spPr>
        <p:txBody>
          <a:bodyPr>
            <a:noAutofit/>
          </a:bodyPr>
          <a:lstStyle/>
          <a:p>
            <a:pPr eaLnBrk="1" hangingPunct="1"/>
            <a:r>
              <a:rPr lang="en-US" altLang="ja-JP" sz="2400" dirty="0" smtClean="0">
                <a:solidFill>
                  <a:schemeClr val="tx1"/>
                </a:solidFill>
                <a:latin typeface="Times" charset="0"/>
                <a:ea typeface="ＭＳ Ｐゴシック" charset="0"/>
                <a:cs typeface="ＭＳ Ｐゴシック" charset="0"/>
              </a:rPr>
              <a:t>“</a:t>
            </a:r>
            <a:r>
              <a:rPr lang="en-US" sz="2400" dirty="0" smtClean="0">
                <a:solidFill>
                  <a:schemeClr val="tx1"/>
                </a:solidFill>
                <a:latin typeface="Times" charset="0"/>
                <a:ea typeface="ＭＳ Ｐゴシック" charset="0"/>
                <a:cs typeface="ＭＳ Ｐゴシック" charset="0"/>
              </a:rPr>
              <a:t>…</a:t>
            </a:r>
            <a:r>
              <a:rPr lang="en-US" sz="2400" dirty="0">
                <a:solidFill>
                  <a:schemeClr val="tx1"/>
                </a:solidFill>
                <a:latin typeface="Times" charset="0"/>
                <a:ea typeface="ＭＳ Ｐゴシック" charset="0"/>
                <a:cs typeface="ＭＳ Ｐゴシック" charset="0"/>
              </a:rPr>
              <a:t>For how should the first observer know or be able to determine, that he is in a state of fast uniform motion</a:t>
            </a:r>
            <a:r>
              <a:rPr lang="en-US" sz="2400" dirty="0" smtClean="0">
                <a:solidFill>
                  <a:schemeClr val="tx1"/>
                </a:solidFill>
                <a:latin typeface="Times" charset="0"/>
                <a:ea typeface="ＭＳ Ｐゴシック" charset="0"/>
                <a:cs typeface="ＭＳ Ｐゴシック" charset="0"/>
              </a:rPr>
              <a:t>?</a:t>
            </a:r>
            <a:r>
              <a:rPr lang="en-US" altLang="ja-JP" sz="2400" dirty="0" smtClean="0">
                <a:solidFill>
                  <a:schemeClr val="tx1"/>
                </a:solidFill>
                <a:latin typeface="Times" charset="0"/>
                <a:ea typeface="ＭＳ Ｐゴシック" charset="0"/>
                <a:cs typeface="ＭＳ Ｐゴシック" charset="0"/>
              </a:rPr>
              <a:t>”</a:t>
            </a:r>
            <a:endParaRPr lang="en-US" sz="2400" dirty="0">
              <a:solidFill>
                <a:schemeClr val="tx1"/>
              </a:solidFill>
              <a:latin typeface="Times" charset="0"/>
              <a:ea typeface="ＭＳ Ｐゴシック" charset="0"/>
              <a:cs typeface="ＭＳ Ｐゴシック" charset="0"/>
            </a:endParaRPr>
          </a:p>
        </p:txBody>
      </p:sp>
      <p:pic>
        <p:nvPicPr>
          <p:cNvPr id="47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14325"/>
            <a:ext cx="1060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806" y="498508"/>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2" name="Rectangle 22"/>
          <p:cNvSpPr>
            <a:spLocks noChangeArrowheads="1"/>
          </p:cNvSpPr>
          <p:nvPr/>
        </p:nvSpPr>
        <p:spPr bwMode="auto">
          <a:xfrm>
            <a:off x="2344178" y="1573612"/>
            <a:ext cx="487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a:cs typeface="Times"/>
              </a:rPr>
              <a:t>i.e., fast uniform motion </a:t>
            </a:r>
            <a:r>
              <a:rPr lang="en-US" i="1" dirty="0">
                <a:latin typeface="Times"/>
                <a:cs typeface="Times"/>
              </a:rPr>
              <a:t>with respect to the source</a:t>
            </a:r>
            <a:r>
              <a:rPr lang="en-US" dirty="0">
                <a:latin typeface="Times"/>
                <a:cs typeface="Times"/>
              </a:rPr>
              <a:t>.</a:t>
            </a:r>
          </a:p>
        </p:txBody>
      </p:sp>
      <p:grpSp>
        <p:nvGrpSpPr>
          <p:cNvPr id="5" name="Group 4"/>
          <p:cNvGrpSpPr/>
          <p:nvPr/>
        </p:nvGrpSpPr>
        <p:grpSpPr>
          <a:xfrm>
            <a:off x="566738" y="2282826"/>
            <a:ext cx="7700962" cy="1358900"/>
            <a:chOff x="566738" y="2282826"/>
            <a:chExt cx="7700962" cy="1358900"/>
          </a:xfrm>
        </p:grpSpPr>
        <p:sp>
          <p:nvSpPr>
            <p:cNvPr id="4" name="Freeform 3"/>
            <p:cNvSpPr/>
            <p:nvPr/>
          </p:nvSpPr>
          <p:spPr>
            <a:xfrm>
              <a:off x="1242112" y="2386605"/>
              <a:ext cx="6692050" cy="1186324"/>
            </a:xfrm>
            <a:custGeom>
              <a:avLst/>
              <a:gdLst>
                <a:gd name="connsiteX0" fmla="*/ 265170 w 6692050"/>
                <a:gd name="connsiteY0" fmla="*/ 0 h 1186324"/>
                <a:gd name="connsiteX1" fmla="*/ 265170 w 6692050"/>
                <a:gd name="connsiteY1" fmla="*/ 0 h 1186324"/>
                <a:gd name="connsiteX2" fmla="*/ 327973 w 6692050"/>
                <a:gd name="connsiteY2" fmla="*/ 0 h 1186324"/>
                <a:gd name="connsiteX3" fmla="*/ 6692050 w 6692050"/>
                <a:gd name="connsiteY3" fmla="*/ 41870 h 1186324"/>
                <a:gd name="connsiteX4" fmla="*/ 6636225 w 6692050"/>
                <a:gd name="connsiteY4" fmla="*/ 1186324 h 1186324"/>
                <a:gd name="connsiteX5" fmla="*/ 6573422 w 6692050"/>
                <a:gd name="connsiteY5" fmla="*/ 1186324 h 1186324"/>
                <a:gd name="connsiteX6" fmla="*/ 0 w 6692050"/>
                <a:gd name="connsiteY6" fmla="*/ 1081648 h 1186324"/>
                <a:gd name="connsiteX7" fmla="*/ 265170 w 6692050"/>
                <a:gd name="connsiteY7" fmla="*/ 0 h 118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2050" h="1186324">
                  <a:moveTo>
                    <a:pt x="265170" y="0"/>
                  </a:moveTo>
                  <a:lnTo>
                    <a:pt x="265170" y="0"/>
                  </a:lnTo>
                  <a:lnTo>
                    <a:pt x="327973" y="0"/>
                  </a:lnTo>
                  <a:lnTo>
                    <a:pt x="6692050" y="41870"/>
                  </a:lnTo>
                  <a:lnTo>
                    <a:pt x="6636225" y="1186324"/>
                  </a:lnTo>
                  <a:lnTo>
                    <a:pt x="6573422" y="1186324"/>
                  </a:lnTo>
                  <a:lnTo>
                    <a:pt x="0" y="1081648"/>
                  </a:lnTo>
                  <a:lnTo>
                    <a:pt x="265170" y="0"/>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113" name="Rectangle 23"/>
            <p:cNvSpPr>
              <a:spLocks noChangeArrowheads="1"/>
            </p:cNvSpPr>
            <p:nvPr/>
          </p:nvSpPr>
          <p:spPr bwMode="auto">
            <a:xfrm>
              <a:off x="566738" y="2298701"/>
              <a:ext cx="333533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800" dirty="0">
                  <a:latin typeface="Times"/>
                  <a:cs typeface="Times"/>
                </a:rPr>
                <a:t>Why</a:t>
              </a:r>
              <a:r>
                <a:rPr lang="en-US" sz="2400" dirty="0">
                  <a:latin typeface="Times"/>
                  <a:cs typeface="Times"/>
                </a:rPr>
                <a:t> should</a:t>
              </a:r>
              <a:r>
                <a:rPr lang="en-US" dirty="0">
                  <a:latin typeface="Times"/>
                  <a:cs typeface="Times"/>
                </a:rPr>
                <a:t> </a:t>
              </a:r>
              <a:r>
                <a:rPr lang="en-US" altLang="ja-JP" dirty="0" smtClean="0">
                  <a:latin typeface="Times"/>
                  <a:cs typeface="Times"/>
                </a:rPr>
                <a:t>“</a:t>
              </a:r>
              <a:r>
                <a:rPr lang="en-US" dirty="0" smtClean="0">
                  <a:latin typeface="Times"/>
                  <a:cs typeface="Times"/>
                </a:rPr>
                <a:t>the </a:t>
              </a:r>
              <a:r>
                <a:rPr lang="en-US" dirty="0">
                  <a:latin typeface="Times"/>
                  <a:cs typeface="Times"/>
                </a:rPr>
                <a:t>first observer know or be able to determine , that he is in a state of fast uniform </a:t>
              </a:r>
              <a:r>
                <a:rPr lang="en-US" dirty="0" smtClean="0">
                  <a:latin typeface="Times"/>
                  <a:cs typeface="Times"/>
                </a:rPr>
                <a:t>motion</a:t>
              </a:r>
              <a:r>
                <a:rPr lang="en-US" altLang="ja-JP" dirty="0" smtClean="0">
                  <a:latin typeface="Times"/>
                  <a:cs typeface="Times"/>
                </a:rPr>
                <a:t>”</a:t>
              </a:r>
              <a:r>
                <a:rPr lang="en-US" dirty="0" smtClean="0">
                  <a:latin typeface="Times"/>
                  <a:cs typeface="Times"/>
                </a:rPr>
                <a:t>?</a:t>
              </a:r>
              <a:endParaRPr lang="en-US" sz="1600" dirty="0">
                <a:latin typeface="Times"/>
                <a:cs typeface="Times"/>
              </a:endParaRPr>
            </a:p>
          </p:txBody>
        </p:sp>
        <p:sp>
          <p:nvSpPr>
            <p:cNvPr id="47114" name="Rectangle 24"/>
            <p:cNvSpPr>
              <a:spLocks noChangeArrowheads="1"/>
            </p:cNvSpPr>
            <p:nvPr/>
          </p:nvSpPr>
          <p:spPr bwMode="auto">
            <a:xfrm>
              <a:off x="5345113" y="2282826"/>
              <a:ext cx="292258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a:cs typeface="Times"/>
                </a:rPr>
                <a:t>O</a:t>
              </a:r>
              <a:r>
                <a:rPr lang="en-US" sz="2400">
                  <a:latin typeface="Times"/>
                  <a:cs typeface="Times"/>
                </a:rPr>
                <a:t>therwise</a:t>
              </a:r>
              <a:endParaRPr lang="en-US">
                <a:latin typeface="Times"/>
                <a:cs typeface="Times"/>
              </a:endParaRPr>
            </a:p>
            <a:p>
              <a:r>
                <a:rPr lang="en-US">
                  <a:latin typeface="Times"/>
                  <a:cs typeface="Times"/>
                </a:rPr>
                <a:t>the theory is indeterministic! The present does not fix the future.</a:t>
              </a:r>
            </a:p>
          </p:txBody>
        </p:sp>
        <p:sp>
          <p:nvSpPr>
            <p:cNvPr id="3" name="Right Arrow 2"/>
            <p:cNvSpPr/>
            <p:nvPr/>
          </p:nvSpPr>
          <p:spPr>
            <a:xfrm>
              <a:off x="4479975" y="2819264"/>
              <a:ext cx="439624" cy="376833"/>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04570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2</a:t>
            </a:fld>
            <a:endParaRPr lang="en-US"/>
          </a:p>
        </p:txBody>
      </p:sp>
      <p:pic>
        <p:nvPicPr>
          <p:cNvPr id="5" name="Picture 4" descr="Schilpp volume cover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413" y="274638"/>
            <a:ext cx="3810000" cy="5664200"/>
          </a:xfrm>
          <a:prstGeom prst="rect">
            <a:avLst/>
          </a:prstGeom>
        </p:spPr>
      </p:pic>
    </p:spTree>
    <p:extLst>
      <p:ext uri="{BB962C8B-B14F-4D97-AF65-F5344CB8AC3E}">
        <p14:creationId xmlns:p14="http://schemas.microsoft.com/office/powerpoint/2010/main" val="32747846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36CC4CE-C5C3-5D44-B70E-CCAB9D72B353}" type="slidenum">
              <a:rPr lang="en-US" sz="1400"/>
              <a:pPr/>
              <a:t>20</a:t>
            </a:fld>
            <a:endParaRPr lang="en-US" sz="1400"/>
          </a:p>
        </p:txBody>
      </p:sp>
      <p:sp>
        <p:nvSpPr>
          <p:cNvPr id="49155" name="Rectangle 5"/>
          <p:cNvSpPr>
            <a:spLocks noGrp="1" noChangeArrowheads="1"/>
          </p:cNvSpPr>
          <p:nvPr>
            <p:ph type="title"/>
          </p:nvPr>
        </p:nvSpPr>
        <p:spPr>
          <a:xfrm>
            <a:off x="1773654" y="203200"/>
            <a:ext cx="5747921" cy="1349375"/>
          </a:xfrm>
        </p:spPr>
        <p:txBody>
          <a:bodyPr>
            <a:noAutofit/>
          </a:bodyPr>
          <a:lstStyle/>
          <a:p>
            <a:pPr eaLnBrk="1" hangingPunct="1"/>
            <a:r>
              <a:rPr lang="en-US" altLang="ja-JP" sz="2400" dirty="0" smtClean="0">
                <a:solidFill>
                  <a:schemeClr val="tx1"/>
                </a:solidFill>
                <a:latin typeface="Times" charset="0"/>
                <a:ea typeface="ＭＳ Ｐゴシック" charset="0"/>
                <a:cs typeface="ＭＳ Ｐゴシック" charset="0"/>
              </a:rPr>
              <a:t>“</a:t>
            </a:r>
            <a:r>
              <a:rPr lang="en-US" sz="2400" dirty="0" smtClean="0">
                <a:solidFill>
                  <a:schemeClr val="tx1"/>
                </a:solidFill>
                <a:latin typeface="Times" charset="0"/>
                <a:ea typeface="ＭＳ Ｐゴシック" charset="0"/>
                <a:cs typeface="ＭＳ Ｐゴシック" charset="0"/>
              </a:rPr>
              <a:t>…</a:t>
            </a:r>
            <a:r>
              <a:rPr lang="en-US" sz="2400" dirty="0">
                <a:solidFill>
                  <a:schemeClr val="tx1"/>
                </a:solidFill>
                <a:latin typeface="Times" charset="0"/>
                <a:ea typeface="ＭＳ Ｐゴシック" charset="0"/>
                <a:cs typeface="ＭＳ Ｐゴシック" charset="0"/>
              </a:rPr>
              <a:t>For how should the first observer know or be able to determine, that he is in a state of fast uniform motion</a:t>
            </a:r>
            <a:r>
              <a:rPr lang="en-US" sz="2400" dirty="0" smtClean="0">
                <a:solidFill>
                  <a:schemeClr val="tx1"/>
                </a:solidFill>
                <a:latin typeface="Times" charset="0"/>
                <a:ea typeface="ＭＳ Ｐゴシック" charset="0"/>
                <a:cs typeface="ＭＳ Ｐゴシック" charset="0"/>
              </a:rPr>
              <a:t>?</a:t>
            </a:r>
            <a:r>
              <a:rPr lang="en-US" altLang="ja-JP" sz="2400" dirty="0" smtClean="0">
                <a:solidFill>
                  <a:schemeClr val="tx1"/>
                </a:solidFill>
                <a:latin typeface="Times" charset="0"/>
                <a:ea typeface="ＭＳ Ｐゴシック" charset="0"/>
                <a:cs typeface="ＭＳ Ｐゴシック" charset="0"/>
              </a:rPr>
              <a:t>”</a:t>
            </a:r>
            <a:endParaRPr lang="en-US" sz="2400" dirty="0">
              <a:solidFill>
                <a:schemeClr val="tx1"/>
              </a:solidFill>
              <a:latin typeface="Times" charset="0"/>
              <a:ea typeface="ＭＳ Ｐゴシック" charset="0"/>
              <a:cs typeface="ＭＳ Ｐゴシック" charset="0"/>
            </a:endParaRPr>
          </a:p>
        </p:txBody>
      </p:sp>
      <p:pic>
        <p:nvPicPr>
          <p:cNvPr id="491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314325"/>
            <a:ext cx="1060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806" y="485775"/>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831850" y="2997200"/>
            <a:ext cx="8132763" cy="1150938"/>
            <a:chOff x="831850" y="2997200"/>
            <a:chExt cx="8132763" cy="1150938"/>
          </a:xfrm>
        </p:grpSpPr>
        <p:sp>
          <p:nvSpPr>
            <p:cNvPr id="7" name="Freeform 6"/>
            <p:cNvSpPr/>
            <p:nvPr/>
          </p:nvSpPr>
          <p:spPr>
            <a:xfrm>
              <a:off x="1193265" y="3314729"/>
              <a:ext cx="1179309" cy="628054"/>
            </a:xfrm>
            <a:custGeom>
              <a:avLst/>
              <a:gdLst>
                <a:gd name="connsiteX0" fmla="*/ 83738 w 1179309"/>
                <a:gd name="connsiteY0" fmla="*/ 0 h 628054"/>
                <a:gd name="connsiteX1" fmla="*/ 1172330 w 1179309"/>
                <a:gd name="connsiteY1" fmla="*/ 76762 h 628054"/>
                <a:gd name="connsiteX2" fmla="*/ 1179309 w 1179309"/>
                <a:gd name="connsiteY2" fmla="*/ 628054 h 628054"/>
                <a:gd name="connsiteX3" fmla="*/ 0 w 1179309"/>
                <a:gd name="connsiteY3" fmla="*/ 607119 h 628054"/>
                <a:gd name="connsiteX4" fmla="*/ 83738 w 1179309"/>
                <a:gd name="connsiteY4" fmla="*/ 0 h 62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309" h="628054">
                  <a:moveTo>
                    <a:pt x="83738" y="0"/>
                  </a:moveTo>
                  <a:lnTo>
                    <a:pt x="1172330" y="76762"/>
                  </a:lnTo>
                  <a:cubicBezTo>
                    <a:pt x="1174656" y="260526"/>
                    <a:pt x="1176983" y="444290"/>
                    <a:pt x="1179309" y="628054"/>
                  </a:cubicBezTo>
                  <a:lnTo>
                    <a:pt x="0" y="607119"/>
                  </a:lnTo>
                  <a:lnTo>
                    <a:pt x="83738"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31"/>
            <p:cNvSpPr/>
            <p:nvPr/>
          </p:nvSpPr>
          <p:spPr>
            <a:xfrm>
              <a:off x="7411621" y="3251924"/>
              <a:ext cx="1179309" cy="628054"/>
            </a:xfrm>
            <a:custGeom>
              <a:avLst/>
              <a:gdLst>
                <a:gd name="connsiteX0" fmla="*/ 83738 w 1179309"/>
                <a:gd name="connsiteY0" fmla="*/ 0 h 628054"/>
                <a:gd name="connsiteX1" fmla="*/ 1172330 w 1179309"/>
                <a:gd name="connsiteY1" fmla="*/ 76762 h 628054"/>
                <a:gd name="connsiteX2" fmla="*/ 1179309 w 1179309"/>
                <a:gd name="connsiteY2" fmla="*/ 628054 h 628054"/>
                <a:gd name="connsiteX3" fmla="*/ 0 w 1179309"/>
                <a:gd name="connsiteY3" fmla="*/ 607119 h 628054"/>
                <a:gd name="connsiteX4" fmla="*/ 83738 w 1179309"/>
                <a:gd name="connsiteY4" fmla="*/ 0 h 62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309" h="628054">
                  <a:moveTo>
                    <a:pt x="83738" y="0"/>
                  </a:moveTo>
                  <a:lnTo>
                    <a:pt x="1172330" y="76762"/>
                  </a:lnTo>
                  <a:cubicBezTo>
                    <a:pt x="1174656" y="260526"/>
                    <a:pt x="1176983" y="444290"/>
                    <a:pt x="1179309" y="628054"/>
                  </a:cubicBezTo>
                  <a:lnTo>
                    <a:pt x="0" y="607119"/>
                  </a:lnTo>
                  <a:lnTo>
                    <a:pt x="83738"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167" name="Picture 18" descr="Prop_light_an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2997200"/>
              <a:ext cx="526256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Rectangle 8"/>
            <p:cNvSpPr>
              <a:spLocks noChangeArrowheads="1"/>
            </p:cNvSpPr>
            <p:nvPr/>
          </p:nvSpPr>
          <p:spPr bwMode="auto">
            <a:xfrm>
              <a:off x="831850" y="3133725"/>
              <a:ext cx="1606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latin typeface="Times"/>
                  <a:cs typeface="Times"/>
                </a:rPr>
                <a:t>Is</a:t>
              </a:r>
              <a:r>
                <a:rPr lang="en-US" dirty="0">
                  <a:latin typeface="Times"/>
                  <a:cs typeface="Times"/>
                </a:rPr>
                <a:t> it a propagating wave?</a:t>
              </a:r>
            </a:p>
          </p:txBody>
        </p:sp>
        <p:sp>
          <p:nvSpPr>
            <p:cNvPr id="49171" name="Rectangle 21"/>
            <p:cNvSpPr>
              <a:spLocks noChangeArrowheads="1"/>
            </p:cNvSpPr>
            <p:nvPr/>
          </p:nvSpPr>
          <p:spPr bwMode="auto">
            <a:xfrm>
              <a:off x="7505700" y="3017838"/>
              <a:ext cx="14589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Times"/>
                  <a:cs typeface="Times"/>
                </a:rPr>
                <a:t>Observer</a:t>
              </a:r>
            </a:p>
            <a:p>
              <a:r>
                <a:rPr lang="en-US" sz="2000">
                  <a:latin typeface="Times"/>
                  <a:cs typeface="Times"/>
                </a:rPr>
                <a:t>at rest</a:t>
              </a:r>
              <a:r>
                <a:rPr lang="en-US" sz="1600">
                  <a:latin typeface="Times"/>
                  <a:cs typeface="Times"/>
                </a:rPr>
                <a:t> with respect to source.</a:t>
              </a:r>
            </a:p>
          </p:txBody>
        </p:sp>
      </p:grpSp>
      <p:grpSp>
        <p:nvGrpSpPr>
          <p:cNvPr id="15" name="Group 14"/>
          <p:cNvGrpSpPr/>
          <p:nvPr/>
        </p:nvGrpSpPr>
        <p:grpSpPr>
          <a:xfrm>
            <a:off x="929536" y="4260850"/>
            <a:ext cx="8050952" cy="1144588"/>
            <a:chOff x="929536" y="4260850"/>
            <a:chExt cx="8050952" cy="1144588"/>
          </a:xfrm>
        </p:grpSpPr>
        <p:grpSp>
          <p:nvGrpSpPr>
            <p:cNvPr id="13" name="Group 12"/>
            <p:cNvGrpSpPr/>
            <p:nvPr/>
          </p:nvGrpSpPr>
          <p:grpSpPr>
            <a:xfrm>
              <a:off x="929536" y="4260850"/>
              <a:ext cx="7622888" cy="912813"/>
              <a:chOff x="929536" y="4260850"/>
              <a:chExt cx="7622888" cy="912813"/>
            </a:xfrm>
          </p:grpSpPr>
          <p:sp>
            <p:nvSpPr>
              <p:cNvPr id="8" name="Freeform 7"/>
              <p:cNvSpPr/>
              <p:nvPr/>
            </p:nvSpPr>
            <p:spPr>
              <a:xfrm>
                <a:off x="1153038" y="4618276"/>
                <a:ext cx="1046724" cy="481508"/>
              </a:xfrm>
              <a:custGeom>
                <a:avLst/>
                <a:gdLst>
                  <a:gd name="connsiteX0" fmla="*/ 0 w 1046724"/>
                  <a:gd name="connsiteY0" fmla="*/ 0 h 481508"/>
                  <a:gd name="connsiteX1" fmla="*/ 1018811 w 1046724"/>
                  <a:gd name="connsiteY1" fmla="*/ 69784 h 481508"/>
                  <a:gd name="connsiteX2" fmla="*/ 1046724 w 1046724"/>
                  <a:gd name="connsiteY2" fmla="*/ 481508 h 481508"/>
                  <a:gd name="connsiteX3" fmla="*/ 6979 w 1046724"/>
                  <a:gd name="connsiteY3" fmla="*/ 418703 h 481508"/>
                  <a:gd name="connsiteX4" fmla="*/ 0 w 1046724"/>
                  <a:gd name="connsiteY4" fmla="*/ 0 h 4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24" h="481508">
                    <a:moveTo>
                      <a:pt x="0" y="0"/>
                    </a:moveTo>
                    <a:lnTo>
                      <a:pt x="1018811" y="69784"/>
                    </a:lnTo>
                    <a:lnTo>
                      <a:pt x="1046724" y="481508"/>
                    </a:lnTo>
                    <a:lnTo>
                      <a:pt x="6979" y="418703"/>
                    </a:lnTo>
                    <a:lnTo>
                      <a:pt x="0"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33"/>
              <p:cNvSpPr/>
              <p:nvPr/>
            </p:nvSpPr>
            <p:spPr>
              <a:xfrm>
                <a:off x="7505700" y="4440237"/>
                <a:ext cx="1046724" cy="671513"/>
              </a:xfrm>
              <a:custGeom>
                <a:avLst/>
                <a:gdLst>
                  <a:gd name="connsiteX0" fmla="*/ 0 w 1046724"/>
                  <a:gd name="connsiteY0" fmla="*/ 0 h 481508"/>
                  <a:gd name="connsiteX1" fmla="*/ 1018811 w 1046724"/>
                  <a:gd name="connsiteY1" fmla="*/ 69784 h 481508"/>
                  <a:gd name="connsiteX2" fmla="*/ 1046724 w 1046724"/>
                  <a:gd name="connsiteY2" fmla="*/ 481508 h 481508"/>
                  <a:gd name="connsiteX3" fmla="*/ 6979 w 1046724"/>
                  <a:gd name="connsiteY3" fmla="*/ 418703 h 481508"/>
                  <a:gd name="connsiteX4" fmla="*/ 0 w 1046724"/>
                  <a:gd name="connsiteY4" fmla="*/ 0 h 4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24" h="481508">
                    <a:moveTo>
                      <a:pt x="0" y="0"/>
                    </a:moveTo>
                    <a:lnTo>
                      <a:pt x="1018811" y="69784"/>
                    </a:lnTo>
                    <a:lnTo>
                      <a:pt x="1046724" y="481508"/>
                    </a:lnTo>
                    <a:lnTo>
                      <a:pt x="6979" y="418703"/>
                    </a:lnTo>
                    <a:lnTo>
                      <a:pt x="0"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1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0" y="4260850"/>
                <a:ext cx="42243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Rectangle 9"/>
              <p:cNvSpPr>
                <a:spLocks noChangeArrowheads="1"/>
              </p:cNvSpPr>
              <p:nvPr/>
            </p:nvSpPr>
            <p:spPr bwMode="auto">
              <a:xfrm>
                <a:off x="929536" y="4428271"/>
                <a:ext cx="144303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latin typeface="Times"/>
                    <a:cs typeface="Times"/>
                  </a:rPr>
                  <a:t>Or</a:t>
                </a:r>
                <a:r>
                  <a:rPr lang="en-US" dirty="0">
                    <a:latin typeface="Times"/>
                    <a:cs typeface="Times"/>
                  </a:rPr>
                  <a:t> a frozen wave?</a:t>
                </a:r>
              </a:p>
            </p:txBody>
          </p:sp>
        </p:grpSp>
        <p:sp>
          <p:nvSpPr>
            <p:cNvPr id="49166" name="Rectangle 22"/>
            <p:cNvSpPr>
              <a:spLocks noChangeArrowheads="1"/>
            </p:cNvSpPr>
            <p:nvPr/>
          </p:nvSpPr>
          <p:spPr bwMode="auto">
            <a:xfrm>
              <a:off x="7521575" y="4275138"/>
              <a:ext cx="14589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Times"/>
                  <a:cs typeface="Times"/>
                </a:rPr>
                <a:t>Observer </a:t>
              </a:r>
              <a:r>
                <a:rPr lang="en-US" sz="2000">
                  <a:latin typeface="Times"/>
                  <a:cs typeface="Times"/>
                </a:rPr>
                <a:t>moves</a:t>
              </a:r>
              <a:r>
                <a:rPr lang="en-US" sz="1600">
                  <a:latin typeface="Times"/>
                  <a:cs typeface="Times"/>
                </a:rPr>
                <a:t> with respect to source.</a:t>
              </a:r>
            </a:p>
          </p:txBody>
        </p:sp>
      </p:grpSp>
      <p:grpSp>
        <p:nvGrpSpPr>
          <p:cNvPr id="11" name="Group 10"/>
          <p:cNvGrpSpPr/>
          <p:nvPr/>
        </p:nvGrpSpPr>
        <p:grpSpPr>
          <a:xfrm>
            <a:off x="96395" y="1822089"/>
            <a:ext cx="8687243" cy="1241787"/>
            <a:chOff x="96395" y="1822089"/>
            <a:chExt cx="8687243" cy="1241787"/>
          </a:xfrm>
        </p:grpSpPr>
        <p:sp>
          <p:nvSpPr>
            <p:cNvPr id="6" name="Freeform 5"/>
            <p:cNvSpPr/>
            <p:nvPr/>
          </p:nvSpPr>
          <p:spPr>
            <a:xfrm>
              <a:off x="615950" y="2107470"/>
              <a:ext cx="1556129" cy="809492"/>
            </a:xfrm>
            <a:custGeom>
              <a:avLst/>
              <a:gdLst>
                <a:gd name="connsiteX0" fmla="*/ 111651 w 1556129"/>
                <a:gd name="connsiteY0" fmla="*/ 0 h 809492"/>
                <a:gd name="connsiteX1" fmla="*/ 1556129 w 1556129"/>
                <a:gd name="connsiteY1" fmla="*/ 20935 h 809492"/>
                <a:gd name="connsiteX2" fmla="*/ 1521238 w 1556129"/>
                <a:gd name="connsiteY2" fmla="*/ 809492 h 809492"/>
                <a:gd name="connsiteX3" fmla="*/ 0 w 1556129"/>
                <a:gd name="connsiteY3" fmla="*/ 746686 h 809492"/>
                <a:gd name="connsiteX4" fmla="*/ 111651 w 1556129"/>
                <a:gd name="connsiteY4" fmla="*/ 0 h 80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129" h="809492">
                  <a:moveTo>
                    <a:pt x="111651" y="0"/>
                  </a:moveTo>
                  <a:lnTo>
                    <a:pt x="1556129" y="20935"/>
                  </a:lnTo>
                  <a:lnTo>
                    <a:pt x="1521238" y="809492"/>
                  </a:lnTo>
                  <a:lnTo>
                    <a:pt x="0" y="746686"/>
                  </a:lnTo>
                  <a:lnTo>
                    <a:pt x="111651"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174" name="Rectangle 7"/>
            <p:cNvSpPr>
              <a:spLocks noChangeArrowheads="1"/>
            </p:cNvSpPr>
            <p:nvPr/>
          </p:nvSpPr>
          <p:spPr bwMode="auto">
            <a:xfrm>
              <a:off x="96395" y="1893888"/>
              <a:ext cx="22971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latin typeface="Times"/>
                  <a:cs typeface="Times"/>
                </a:rPr>
                <a:t>A </a:t>
              </a:r>
              <a:r>
                <a:rPr lang="en-US" dirty="0">
                  <a:latin typeface="Times"/>
                  <a:cs typeface="Times"/>
                </a:rPr>
                <a:t>light wave</a:t>
              </a:r>
              <a:endParaRPr lang="en-US" sz="1400" dirty="0">
                <a:latin typeface="Times"/>
                <a:cs typeface="Times"/>
              </a:endParaRPr>
            </a:p>
            <a:p>
              <a:pPr algn="r"/>
              <a:r>
                <a:rPr lang="en-US" sz="1400" dirty="0">
                  <a:latin typeface="Times"/>
                  <a:cs typeface="Times"/>
                </a:rPr>
                <a:t>of definite color,</a:t>
              </a:r>
            </a:p>
            <a:p>
              <a:pPr algn="r"/>
              <a:r>
                <a:rPr lang="en-US" sz="1400" dirty="0">
                  <a:latin typeface="Times"/>
                  <a:cs typeface="Times"/>
                </a:rPr>
                <a:t>amplitude, polarization</a:t>
              </a:r>
              <a:endParaRPr lang="en-US" dirty="0">
                <a:latin typeface="Times"/>
                <a:cs typeface="Times"/>
              </a:endParaRPr>
            </a:p>
            <a:p>
              <a:pPr algn="r"/>
              <a:r>
                <a:rPr lang="en-US" dirty="0">
                  <a:latin typeface="Times"/>
                  <a:cs typeface="Times"/>
                </a:rPr>
                <a:t>at an instant.</a:t>
              </a:r>
            </a:p>
          </p:txBody>
        </p:sp>
        <p:sp>
          <p:nvSpPr>
            <p:cNvPr id="29" name="Freeform 28"/>
            <p:cNvSpPr/>
            <p:nvPr/>
          </p:nvSpPr>
          <p:spPr>
            <a:xfrm>
              <a:off x="7411621" y="2112163"/>
              <a:ext cx="1048583" cy="518685"/>
            </a:xfrm>
            <a:custGeom>
              <a:avLst/>
              <a:gdLst>
                <a:gd name="connsiteX0" fmla="*/ 111651 w 1556129"/>
                <a:gd name="connsiteY0" fmla="*/ 0 h 809492"/>
                <a:gd name="connsiteX1" fmla="*/ 1556129 w 1556129"/>
                <a:gd name="connsiteY1" fmla="*/ 20935 h 809492"/>
                <a:gd name="connsiteX2" fmla="*/ 1521238 w 1556129"/>
                <a:gd name="connsiteY2" fmla="*/ 809492 h 809492"/>
                <a:gd name="connsiteX3" fmla="*/ 0 w 1556129"/>
                <a:gd name="connsiteY3" fmla="*/ 746686 h 809492"/>
                <a:gd name="connsiteX4" fmla="*/ 111651 w 1556129"/>
                <a:gd name="connsiteY4" fmla="*/ 0 h 80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129" h="809492">
                  <a:moveTo>
                    <a:pt x="111651" y="0"/>
                  </a:moveTo>
                  <a:lnTo>
                    <a:pt x="1556129" y="20935"/>
                  </a:lnTo>
                  <a:lnTo>
                    <a:pt x="1521238" y="809492"/>
                  </a:lnTo>
                  <a:lnTo>
                    <a:pt x="0" y="746686"/>
                  </a:lnTo>
                  <a:lnTo>
                    <a:pt x="111651"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917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25" y="1833563"/>
              <a:ext cx="42243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6" name="Rectangle 19"/>
            <p:cNvSpPr>
              <a:spLocks noChangeArrowheads="1"/>
            </p:cNvSpPr>
            <p:nvPr/>
          </p:nvSpPr>
          <p:spPr bwMode="auto">
            <a:xfrm>
              <a:off x="7516813" y="1893888"/>
              <a:ext cx="12668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What happens next?</a:t>
              </a:r>
            </a:p>
          </p:txBody>
        </p:sp>
        <p:pic>
          <p:nvPicPr>
            <p:cNvPr id="3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297" y="1822089"/>
              <a:ext cx="42243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828675" y="5600700"/>
            <a:ext cx="7575551" cy="965201"/>
            <a:chOff x="828675" y="5600700"/>
            <a:chExt cx="7575551" cy="965201"/>
          </a:xfrm>
        </p:grpSpPr>
        <p:sp>
          <p:nvSpPr>
            <p:cNvPr id="49177" name="Rectangle 10"/>
            <p:cNvSpPr>
              <a:spLocks noChangeArrowheads="1"/>
            </p:cNvSpPr>
            <p:nvPr/>
          </p:nvSpPr>
          <p:spPr bwMode="auto">
            <a:xfrm>
              <a:off x="828675" y="5600700"/>
              <a:ext cx="3201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dirty="0">
                  <a:latin typeface="Times"/>
                  <a:cs typeface="Times"/>
                </a:rPr>
                <a:t>An extra property is needed for the  instantaneous state to determine the future.</a:t>
              </a:r>
            </a:p>
          </p:txBody>
        </p:sp>
        <p:sp>
          <p:nvSpPr>
            <p:cNvPr id="49178" name="Rectangle 11"/>
            <p:cNvSpPr>
              <a:spLocks noChangeArrowheads="1"/>
            </p:cNvSpPr>
            <p:nvPr/>
          </p:nvSpPr>
          <p:spPr bwMode="auto">
            <a:xfrm>
              <a:off x="5278438" y="5649913"/>
              <a:ext cx="31257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But color, amplitude and polarization are the only properties light has.</a:t>
              </a:r>
            </a:p>
          </p:txBody>
        </p:sp>
        <p:sp>
          <p:nvSpPr>
            <p:cNvPr id="9" name="Right Arrow 8"/>
            <p:cNvSpPr/>
            <p:nvPr/>
          </p:nvSpPr>
          <p:spPr>
            <a:xfrm>
              <a:off x="4438107" y="5924642"/>
              <a:ext cx="425667" cy="293092"/>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5106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51935" y="3051248"/>
            <a:ext cx="2107403" cy="2449411"/>
            <a:chOff x="2751935" y="3051248"/>
            <a:chExt cx="2107403" cy="2449411"/>
          </a:xfrm>
        </p:grpSpPr>
        <p:sp>
          <p:nvSpPr>
            <p:cNvPr id="34" name="Freeform 33"/>
            <p:cNvSpPr/>
            <p:nvPr/>
          </p:nvSpPr>
          <p:spPr>
            <a:xfrm>
              <a:off x="3316885" y="3051248"/>
              <a:ext cx="802488" cy="2449411"/>
            </a:xfrm>
            <a:custGeom>
              <a:avLst/>
              <a:gdLst>
                <a:gd name="connsiteX0" fmla="*/ 0 w 669903"/>
                <a:gd name="connsiteY0" fmla="*/ 2372649 h 2456389"/>
                <a:gd name="connsiteX1" fmla="*/ 265170 w 669903"/>
                <a:gd name="connsiteY1" fmla="*/ 0 h 2456389"/>
                <a:gd name="connsiteX2" fmla="*/ 669903 w 669903"/>
                <a:gd name="connsiteY2" fmla="*/ 2456389 h 2456389"/>
                <a:gd name="connsiteX3" fmla="*/ 0 w 669903"/>
                <a:gd name="connsiteY3" fmla="*/ 2372649 h 2456389"/>
                <a:gd name="connsiteX0" fmla="*/ 132585 w 802488"/>
                <a:gd name="connsiteY0" fmla="*/ 2365671 h 2449411"/>
                <a:gd name="connsiteX1" fmla="*/ 0 w 802488"/>
                <a:gd name="connsiteY1" fmla="*/ 0 h 2449411"/>
                <a:gd name="connsiteX2" fmla="*/ 802488 w 802488"/>
                <a:gd name="connsiteY2" fmla="*/ 2449411 h 2449411"/>
                <a:gd name="connsiteX3" fmla="*/ 132585 w 802488"/>
                <a:gd name="connsiteY3" fmla="*/ 2365671 h 2449411"/>
              </a:gdLst>
              <a:ahLst/>
              <a:cxnLst>
                <a:cxn ang="0">
                  <a:pos x="connsiteX0" y="connsiteY0"/>
                </a:cxn>
                <a:cxn ang="0">
                  <a:pos x="connsiteX1" y="connsiteY1"/>
                </a:cxn>
                <a:cxn ang="0">
                  <a:pos x="connsiteX2" y="connsiteY2"/>
                </a:cxn>
                <a:cxn ang="0">
                  <a:pos x="connsiteX3" y="connsiteY3"/>
                </a:cxn>
              </a:cxnLst>
              <a:rect l="l" t="t" r="r" b="b"/>
              <a:pathLst>
                <a:path w="802488" h="2449411">
                  <a:moveTo>
                    <a:pt x="132585" y="2365671"/>
                  </a:moveTo>
                  <a:lnTo>
                    <a:pt x="0" y="0"/>
                  </a:lnTo>
                  <a:lnTo>
                    <a:pt x="802488" y="2449411"/>
                  </a:lnTo>
                  <a:lnTo>
                    <a:pt x="132585" y="2365671"/>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21" name="Rectangle 17"/>
            <p:cNvSpPr>
              <a:spLocks noChangeArrowheads="1"/>
            </p:cNvSpPr>
            <p:nvPr/>
          </p:nvSpPr>
          <p:spPr bwMode="auto">
            <a:xfrm>
              <a:off x="3452813" y="4570413"/>
              <a:ext cx="1406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Rate of change of field</a:t>
              </a:r>
            </a:p>
          </p:txBody>
        </p:sp>
        <p:sp>
          <p:nvSpPr>
            <p:cNvPr id="29" name="Right Arrow 28"/>
            <p:cNvSpPr/>
            <p:nvPr/>
          </p:nvSpPr>
          <p:spPr>
            <a:xfrm>
              <a:off x="2751935" y="4845416"/>
              <a:ext cx="502428" cy="383810"/>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12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C6D2807-3795-A649-AD52-D75B66CE37D2}" type="slidenum">
              <a:rPr lang="en-US" sz="1400"/>
              <a:pPr/>
              <a:t>21</a:t>
            </a:fld>
            <a:endParaRPr lang="en-US" sz="1400"/>
          </a:p>
        </p:txBody>
      </p:sp>
      <p:grpSp>
        <p:nvGrpSpPr>
          <p:cNvPr id="10" name="Group 9"/>
          <p:cNvGrpSpPr/>
          <p:nvPr/>
        </p:nvGrpSpPr>
        <p:grpSpPr>
          <a:xfrm>
            <a:off x="1730582" y="3189118"/>
            <a:ext cx="1145968" cy="2477324"/>
            <a:chOff x="1730582" y="3189118"/>
            <a:chExt cx="1145968" cy="2477324"/>
          </a:xfrm>
        </p:grpSpPr>
        <p:sp>
          <p:nvSpPr>
            <p:cNvPr id="9" name="Freeform 8"/>
            <p:cNvSpPr/>
            <p:nvPr/>
          </p:nvSpPr>
          <p:spPr>
            <a:xfrm>
              <a:off x="1730582" y="3189118"/>
              <a:ext cx="669903" cy="2477324"/>
            </a:xfrm>
            <a:custGeom>
              <a:avLst/>
              <a:gdLst>
                <a:gd name="connsiteX0" fmla="*/ 0 w 669903"/>
                <a:gd name="connsiteY0" fmla="*/ 2372649 h 2456389"/>
                <a:gd name="connsiteX1" fmla="*/ 265170 w 669903"/>
                <a:gd name="connsiteY1" fmla="*/ 0 h 2456389"/>
                <a:gd name="connsiteX2" fmla="*/ 669903 w 669903"/>
                <a:gd name="connsiteY2" fmla="*/ 2456389 h 2456389"/>
                <a:gd name="connsiteX3" fmla="*/ 0 w 669903"/>
                <a:gd name="connsiteY3" fmla="*/ 2372649 h 2456389"/>
                <a:gd name="connsiteX0" fmla="*/ 0 w 669903"/>
                <a:gd name="connsiteY0" fmla="*/ 2393584 h 2477324"/>
                <a:gd name="connsiteX1" fmla="*/ 397755 w 669903"/>
                <a:gd name="connsiteY1" fmla="*/ 0 h 2477324"/>
                <a:gd name="connsiteX2" fmla="*/ 669903 w 669903"/>
                <a:gd name="connsiteY2" fmla="*/ 2477324 h 2477324"/>
                <a:gd name="connsiteX3" fmla="*/ 0 w 669903"/>
                <a:gd name="connsiteY3" fmla="*/ 2393584 h 2477324"/>
              </a:gdLst>
              <a:ahLst/>
              <a:cxnLst>
                <a:cxn ang="0">
                  <a:pos x="connsiteX0" y="connsiteY0"/>
                </a:cxn>
                <a:cxn ang="0">
                  <a:pos x="connsiteX1" y="connsiteY1"/>
                </a:cxn>
                <a:cxn ang="0">
                  <a:pos x="connsiteX2" y="connsiteY2"/>
                </a:cxn>
                <a:cxn ang="0">
                  <a:pos x="connsiteX3" y="connsiteY3"/>
                </a:cxn>
              </a:cxnLst>
              <a:rect l="l" t="t" r="r" b="b"/>
              <a:pathLst>
                <a:path w="669903" h="2477324">
                  <a:moveTo>
                    <a:pt x="0" y="2393584"/>
                  </a:moveTo>
                  <a:lnTo>
                    <a:pt x="397755" y="0"/>
                  </a:lnTo>
                  <a:lnTo>
                    <a:pt x="669903" y="2477324"/>
                  </a:lnTo>
                  <a:lnTo>
                    <a:pt x="0" y="2393584"/>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20" name="Rectangle 16"/>
            <p:cNvSpPr>
              <a:spLocks noChangeArrowheads="1"/>
            </p:cNvSpPr>
            <p:nvPr/>
          </p:nvSpPr>
          <p:spPr bwMode="auto">
            <a:xfrm>
              <a:off x="1733550" y="4556126"/>
              <a:ext cx="114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Present </a:t>
              </a:r>
              <a:r>
                <a:rPr lang="en-US" dirty="0" smtClean="0">
                  <a:latin typeface="Times"/>
                  <a:cs typeface="Times"/>
                </a:rPr>
                <a:t>state </a:t>
              </a:r>
              <a:r>
                <a:rPr lang="en-US" dirty="0">
                  <a:latin typeface="Times"/>
                  <a:cs typeface="Times"/>
                </a:rPr>
                <a:t>of field</a:t>
              </a:r>
            </a:p>
          </p:txBody>
        </p:sp>
      </p:grpSp>
      <p:sp>
        <p:nvSpPr>
          <p:cNvPr id="51204" name="Freeform 30"/>
          <p:cNvSpPr>
            <a:spLocks/>
          </p:cNvSpPr>
          <p:nvPr/>
        </p:nvSpPr>
        <p:spPr bwMode="auto">
          <a:xfrm>
            <a:off x="842963" y="1290638"/>
            <a:ext cx="7413625" cy="1177925"/>
          </a:xfrm>
          <a:custGeom>
            <a:avLst/>
            <a:gdLst>
              <a:gd name="T0" fmla="*/ 0 w 4328"/>
              <a:gd name="T1" fmla="*/ 2147483647 h 400"/>
              <a:gd name="T2" fmla="*/ 2147483647 w 4328"/>
              <a:gd name="T3" fmla="*/ 0 h 400"/>
              <a:gd name="T4" fmla="*/ 2147483647 w 4328"/>
              <a:gd name="T5" fmla="*/ 2147483647 h 400"/>
              <a:gd name="T6" fmla="*/ 2147483647 w 4328"/>
              <a:gd name="T7" fmla="*/ 2147483647 h 400"/>
              <a:gd name="T8" fmla="*/ 0 w 4328"/>
              <a:gd name="T9" fmla="*/ 2147483647 h 400"/>
              <a:gd name="T10" fmla="*/ 0 60000 65536"/>
              <a:gd name="T11" fmla="*/ 0 60000 65536"/>
              <a:gd name="T12" fmla="*/ 0 60000 65536"/>
              <a:gd name="T13" fmla="*/ 0 60000 65536"/>
              <a:gd name="T14" fmla="*/ 0 60000 65536"/>
              <a:gd name="T15" fmla="*/ 0 w 4328"/>
              <a:gd name="T16" fmla="*/ 0 h 400"/>
              <a:gd name="T17" fmla="*/ 4328 w 4328"/>
              <a:gd name="T18" fmla="*/ 400 h 400"/>
            </a:gdLst>
            <a:ahLst/>
            <a:cxnLst>
              <a:cxn ang="T10">
                <a:pos x="T0" y="T1"/>
              </a:cxn>
              <a:cxn ang="T11">
                <a:pos x="T2" y="T3"/>
              </a:cxn>
              <a:cxn ang="T12">
                <a:pos x="T4" y="T5"/>
              </a:cxn>
              <a:cxn ang="T13">
                <a:pos x="T6" y="T7"/>
              </a:cxn>
              <a:cxn ang="T14">
                <a:pos x="T8" y="T9"/>
              </a:cxn>
            </a:cxnLst>
            <a:rect l="T15" t="T16" r="T17" b="T18"/>
            <a:pathLst>
              <a:path w="4328" h="400">
                <a:moveTo>
                  <a:pt x="0" y="51"/>
                </a:moveTo>
                <a:lnTo>
                  <a:pt x="4284" y="0"/>
                </a:lnTo>
                <a:lnTo>
                  <a:pt x="4328" y="400"/>
                </a:lnTo>
                <a:lnTo>
                  <a:pt x="88" y="342"/>
                </a:lnTo>
                <a:lnTo>
                  <a:pt x="0" y="51"/>
                </a:lnTo>
                <a:close/>
              </a:path>
            </a:pathLst>
          </a:custGeom>
          <a:solidFill>
            <a:srgbClr val="C8DCFF"/>
          </a:solidFill>
          <a:ln>
            <a:noFill/>
          </a:ln>
          <a:extLst/>
        </p:spPr>
        <p:txBody>
          <a:bodyPr anchor="ctr">
            <a:spAutoFit/>
          </a:bodyPr>
          <a:lstStyle/>
          <a:p>
            <a:endParaRPr lang="en-US"/>
          </a:p>
        </p:txBody>
      </p:sp>
      <p:sp>
        <p:nvSpPr>
          <p:cNvPr id="51205" name="Rectangle 2"/>
          <p:cNvSpPr>
            <a:spLocks noGrp="1" noChangeArrowheads="1"/>
          </p:cNvSpPr>
          <p:nvPr>
            <p:ph type="title"/>
          </p:nvPr>
        </p:nvSpPr>
        <p:spPr>
          <a:xfrm>
            <a:off x="374650" y="358775"/>
            <a:ext cx="4747316" cy="533400"/>
          </a:xfrm>
        </p:spPr>
        <p:txBody>
          <a:bodyPr>
            <a:normAutofit fontScale="90000"/>
          </a:bodyPr>
          <a:lstStyle/>
          <a:p>
            <a:pPr eaLnBrk="1" hangingPunct="1"/>
            <a:r>
              <a:rPr lang="en-US" dirty="0">
                <a:ea typeface="ＭＳ Ｐゴシック" charset="0"/>
              </a:rPr>
              <a:t>An emission theory of </a:t>
            </a:r>
            <a:r>
              <a:rPr lang="en-US" dirty="0" smtClean="0">
                <a:ea typeface="ＭＳ Ｐゴシック" charset="0"/>
              </a:rPr>
              <a:t>light</a:t>
            </a:r>
            <a:endParaRPr lang="en-US" dirty="0">
              <a:ea typeface="ＭＳ Ｐゴシック" charset="0"/>
            </a:endParaRPr>
          </a:p>
        </p:txBody>
      </p:sp>
      <p:sp>
        <p:nvSpPr>
          <p:cNvPr id="51209" name="Rectangle 32"/>
          <p:cNvSpPr>
            <a:spLocks noChangeArrowheads="1"/>
          </p:cNvSpPr>
          <p:nvPr/>
        </p:nvSpPr>
        <p:spPr bwMode="auto">
          <a:xfrm>
            <a:off x="820738" y="1295400"/>
            <a:ext cx="3676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Field theory formulated with differential equations: present, local state of the field determines its future time development.</a:t>
            </a:r>
          </a:p>
        </p:txBody>
      </p:sp>
      <p:sp>
        <p:nvSpPr>
          <p:cNvPr id="4" name="Rectangle 3"/>
          <p:cNvSpPr/>
          <p:nvPr/>
        </p:nvSpPr>
        <p:spPr>
          <a:xfrm>
            <a:off x="4996273" y="414718"/>
            <a:ext cx="3767019" cy="646331"/>
          </a:xfrm>
          <a:prstGeom prst="rect">
            <a:avLst/>
          </a:prstGeom>
        </p:spPr>
        <p:txBody>
          <a:bodyPr wrap="square">
            <a:spAutoFit/>
          </a:bodyPr>
          <a:lstStyle/>
          <a:p>
            <a:r>
              <a:rPr lang="en-US" dirty="0">
                <a:latin typeface="Times"/>
                <a:ea typeface="ＭＳ Ｐゴシック" charset="0"/>
                <a:cs typeface="Times"/>
              </a:rPr>
              <a:t>cannot be formulated in terms of differential field equations.</a:t>
            </a:r>
            <a:endParaRPr lang="en-US" dirty="0">
              <a:latin typeface="Times"/>
              <a:cs typeface="Times"/>
            </a:endParaRPr>
          </a:p>
        </p:txBody>
      </p:sp>
      <p:grpSp>
        <p:nvGrpSpPr>
          <p:cNvPr id="13" name="Group 12"/>
          <p:cNvGrpSpPr/>
          <p:nvPr/>
        </p:nvGrpSpPr>
        <p:grpSpPr>
          <a:xfrm>
            <a:off x="4608124" y="1303338"/>
            <a:ext cx="4281876" cy="1190625"/>
            <a:chOff x="4608124" y="1303338"/>
            <a:chExt cx="4281876" cy="1190625"/>
          </a:xfrm>
        </p:grpSpPr>
        <p:sp>
          <p:nvSpPr>
            <p:cNvPr id="51212" name="Rectangle 33"/>
            <p:cNvSpPr>
              <a:spLocks noChangeArrowheads="1"/>
            </p:cNvSpPr>
            <p:nvPr/>
          </p:nvSpPr>
          <p:spPr bwMode="auto">
            <a:xfrm>
              <a:off x="5244335" y="1303338"/>
              <a:ext cx="364566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Precluded in an emission theory of light. An extra property is needed to distinguish frozen from propagating waves.</a:t>
              </a:r>
            </a:p>
          </p:txBody>
        </p:sp>
        <p:sp>
          <p:nvSpPr>
            <p:cNvPr id="5" name="Right Arrow 4"/>
            <p:cNvSpPr/>
            <p:nvPr/>
          </p:nvSpPr>
          <p:spPr>
            <a:xfrm>
              <a:off x="4608124" y="1618984"/>
              <a:ext cx="502428" cy="383810"/>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p:cNvGrpSpPr/>
          <p:nvPr/>
        </p:nvGrpSpPr>
        <p:grpSpPr>
          <a:xfrm>
            <a:off x="1701800" y="2674938"/>
            <a:ext cx="2800767" cy="1359932"/>
            <a:chOff x="1701800" y="2674938"/>
            <a:chExt cx="2800767" cy="1359932"/>
          </a:xfrm>
        </p:grpSpPr>
        <p:sp>
          <p:nvSpPr>
            <p:cNvPr id="51206" name="Rectangle 10"/>
            <p:cNvSpPr>
              <a:spLocks noChangeArrowheads="1"/>
            </p:cNvSpPr>
            <p:nvPr/>
          </p:nvSpPr>
          <p:spPr bwMode="auto">
            <a:xfrm>
              <a:off x="1755775" y="3208338"/>
              <a:ext cx="2224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Symbol" charset="2"/>
                  <a:cs typeface="Symbol" charset="2"/>
                  <a:sym typeface="Symbol" charset="0"/>
                </a:rPr>
                <a:t> </a:t>
              </a:r>
              <a:r>
                <a:rPr lang="en-US" dirty="0" smtClean="0">
                  <a:latin typeface="Symbol" charset="2"/>
                  <a:cs typeface="Symbol" charset="2"/>
                  <a:sym typeface="Symbol" charset="0"/>
                </a:rPr>
                <a:t>     </a:t>
              </a:r>
              <a:r>
                <a:rPr lang="en-US" dirty="0" err="1" smtClean="0">
                  <a:latin typeface="Times"/>
                  <a:cs typeface="Times"/>
                  <a:sym typeface="Symbol" charset="0"/>
                </a:rPr>
                <a:t>x</a:t>
              </a:r>
              <a:r>
                <a:rPr lang="en-US" b="1" dirty="0" err="1" smtClean="0">
                  <a:latin typeface="Times"/>
                  <a:cs typeface="Times"/>
                  <a:sym typeface="Symbol" charset="0"/>
                </a:rPr>
                <a:t>H</a:t>
              </a:r>
              <a:r>
                <a:rPr lang="en-US" dirty="0" smtClean="0">
                  <a:latin typeface="Times"/>
                  <a:cs typeface="Times"/>
                  <a:sym typeface="Symbol" charset="0"/>
                </a:rPr>
                <a:t>  </a:t>
              </a:r>
              <a:r>
                <a:rPr lang="en-US" dirty="0">
                  <a:latin typeface="Times"/>
                  <a:cs typeface="Times"/>
                  <a:sym typeface="Symbol" charset="0"/>
                </a:rPr>
                <a:t>=    (1/c)(∂</a:t>
              </a:r>
              <a:r>
                <a:rPr lang="en-US" b="1" dirty="0">
                  <a:latin typeface="Times"/>
                  <a:cs typeface="Times"/>
                  <a:sym typeface="Symbol" charset="0"/>
                </a:rPr>
                <a:t>E</a:t>
              </a:r>
              <a:r>
                <a:rPr lang="en-US" dirty="0">
                  <a:latin typeface="Times"/>
                  <a:cs typeface="Times"/>
                  <a:sym typeface="Symbol" charset="0"/>
                </a:rPr>
                <a:t>/∂t)</a:t>
              </a:r>
            </a:p>
          </p:txBody>
        </p:sp>
        <p:sp>
          <p:nvSpPr>
            <p:cNvPr id="51207" name="Rectangle 12"/>
            <p:cNvSpPr>
              <a:spLocks noChangeArrowheads="1"/>
            </p:cNvSpPr>
            <p:nvPr/>
          </p:nvSpPr>
          <p:spPr bwMode="auto">
            <a:xfrm>
              <a:off x="1755775" y="3665538"/>
              <a:ext cx="2363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Times"/>
                  <a:cs typeface="Times"/>
                  <a:sym typeface="Symbol" charset="0"/>
                </a:rPr>
                <a:t>   </a:t>
              </a:r>
              <a:r>
                <a:rPr lang="en-US" dirty="0" err="1" smtClean="0">
                  <a:latin typeface="Times"/>
                  <a:cs typeface="Times"/>
                  <a:sym typeface="Symbol" charset="0"/>
                </a:rPr>
                <a:t>x</a:t>
              </a:r>
              <a:r>
                <a:rPr lang="en-US" b="1" dirty="0" err="1" smtClean="0">
                  <a:latin typeface="Times"/>
                  <a:cs typeface="Times"/>
                  <a:sym typeface="Symbol" charset="0"/>
                </a:rPr>
                <a:t>E</a:t>
              </a:r>
              <a:r>
                <a:rPr lang="en-US" b="1" dirty="0" smtClean="0">
                  <a:latin typeface="Times"/>
                  <a:cs typeface="Times"/>
                  <a:sym typeface="Symbol" charset="0"/>
                </a:rPr>
                <a:t> </a:t>
              </a:r>
              <a:r>
                <a:rPr lang="en-US" dirty="0" smtClean="0">
                  <a:latin typeface="Times"/>
                  <a:cs typeface="Times"/>
                  <a:sym typeface="Symbol" charset="0"/>
                </a:rPr>
                <a:t> </a:t>
              </a:r>
              <a:r>
                <a:rPr lang="en-US" dirty="0">
                  <a:latin typeface="Times"/>
                  <a:cs typeface="Times"/>
                  <a:sym typeface="Symbol" charset="0"/>
                </a:rPr>
                <a:t>=  -  (1/c)(∂</a:t>
              </a:r>
              <a:r>
                <a:rPr lang="en-US" b="1" dirty="0">
                  <a:latin typeface="Times"/>
                  <a:cs typeface="Times"/>
                  <a:sym typeface="Symbol" charset="0"/>
                </a:rPr>
                <a:t>H</a:t>
              </a:r>
              <a:r>
                <a:rPr lang="en-US" dirty="0">
                  <a:latin typeface="Times"/>
                  <a:cs typeface="Times"/>
                  <a:sym typeface="Symbol" charset="0"/>
                </a:rPr>
                <a:t>/∂t)</a:t>
              </a:r>
            </a:p>
          </p:txBody>
        </p:sp>
        <p:sp>
          <p:nvSpPr>
            <p:cNvPr id="51208" name="Rectangle 15"/>
            <p:cNvSpPr>
              <a:spLocks noChangeArrowheads="1"/>
            </p:cNvSpPr>
            <p:nvPr/>
          </p:nvSpPr>
          <p:spPr bwMode="auto">
            <a:xfrm>
              <a:off x="1701800" y="2674938"/>
              <a:ext cx="280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Times"/>
                  <a:cs typeface="Times"/>
                </a:rPr>
                <a:t>Example: Maxwell</a:t>
              </a:r>
              <a:r>
                <a:rPr lang="ja-JP" altLang="en-US">
                  <a:latin typeface="Times"/>
                  <a:cs typeface="Times"/>
                </a:rPr>
                <a:t>’</a:t>
              </a:r>
              <a:r>
                <a:rPr lang="en-US">
                  <a:latin typeface="Times"/>
                  <a:cs typeface="Times"/>
                </a:rPr>
                <a:t>s theory</a:t>
              </a:r>
            </a:p>
          </p:txBody>
        </p:sp>
        <p:sp>
          <p:nvSpPr>
            <p:cNvPr id="6" name="Isosceles Triangle 5"/>
            <p:cNvSpPr/>
            <p:nvPr/>
          </p:nvSpPr>
          <p:spPr>
            <a:xfrm rot="10800000">
              <a:off x="1765299" y="3328567"/>
              <a:ext cx="265112" cy="191133"/>
            </a:xfrm>
            <a:prstGeom prst="triangle">
              <a:avLst/>
            </a:prstGeom>
            <a:ln w="158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Isosceles Triangle 27"/>
            <p:cNvSpPr/>
            <p:nvPr/>
          </p:nvSpPr>
          <p:spPr>
            <a:xfrm rot="10800000">
              <a:off x="1755775" y="3773593"/>
              <a:ext cx="265112" cy="191133"/>
            </a:xfrm>
            <a:prstGeom prst="triangle">
              <a:avLst/>
            </a:prstGeom>
            <a:ln w="158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a:off x="4608124" y="4540251"/>
            <a:ext cx="1980001" cy="915988"/>
            <a:chOff x="4608124" y="4540251"/>
            <a:chExt cx="1980001" cy="915988"/>
          </a:xfrm>
        </p:grpSpPr>
        <p:sp>
          <p:nvSpPr>
            <p:cNvPr id="51222" name="Rectangle 18"/>
            <p:cNvSpPr>
              <a:spLocks noChangeArrowheads="1"/>
            </p:cNvSpPr>
            <p:nvPr/>
          </p:nvSpPr>
          <p:spPr bwMode="auto">
            <a:xfrm>
              <a:off x="5184775" y="4540251"/>
              <a:ext cx="1403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Times"/>
                  <a:cs typeface="Times"/>
                </a:rPr>
                <a:t>Future time development of field.</a:t>
              </a:r>
            </a:p>
          </p:txBody>
        </p:sp>
        <p:sp>
          <p:nvSpPr>
            <p:cNvPr id="30" name="Right Arrow 29"/>
            <p:cNvSpPr/>
            <p:nvPr/>
          </p:nvSpPr>
          <p:spPr>
            <a:xfrm>
              <a:off x="4608124" y="4845416"/>
              <a:ext cx="502428" cy="383810"/>
            </a:xfrm>
            <a:prstGeom prs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719103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BB7777-FCE2-1A4D-90B6-6E38C49805FD}" type="slidenum">
              <a:rPr lang="en-US" smtClean="0"/>
              <a:t>22</a:t>
            </a:fld>
            <a:endParaRPr lang="en-US"/>
          </a:p>
        </p:txBody>
      </p:sp>
      <p:sp>
        <p:nvSpPr>
          <p:cNvPr id="4" name="Freeform 3"/>
          <p:cNvSpPr/>
          <p:nvPr/>
        </p:nvSpPr>
        <p:spPr>
          <a:xfrm>
            <a:off x="2651700" y="969994"/>
            <a:ext cx="5087075" cy="4961626"/>
          </a:xfrm>
          <a:custGeom>
            <a:avLst/>
            <a:gdLst>
              <a:gd name="connsiteX0" fmla="*/ 2093446 w 5087075"/>
              <a:gd name="connsiteY0" fmla="*/ 0 h 4961626"/>
              <a:gd name="connsiteX1" fmla="*/ 5087075 w 5087075"/>
              <a:gd name="connsiteY1" fmla="*/ 2470346 h 4961626"/>
              <a:gd name="connsiteX2" fmla="*/ 2365594 w 5087075"/>
              <a:gd name="connsiteY2" fmla="*/ 4961626 h 4961626"/>
              <a:gd name="connsiteX3" fmla="*/ 0 w 5087075"/>
              <a:gd name="connsiteY3" fmla="*/ 3447319 h 4961626"/>
              <a:gd name="connsiteX4" fmla="*/ 2093446 w 5087075"/>
              <a:gd name="connsiteY4" fmla="*/ 0 h 496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075" h="4961626">
                <a:moveTo>
                  <a:pt x="2093446" y="0"/>
                </a:moveTo>
                <a:lnTo>
                  <a:pt x="5087075" y="2470346"/>
                </a:lnTo>
                <a:lnTo>
                  <a:pt x="2365594" y="4961626"/>
                </a:lnTo>
                <a:lnTo>
                  <a:pt x="0" y="3447319"/>
                </a:lnTo>
                <a:lnTo>
                  <a:pt x="2093446"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70" y="2724707"/>
            <a:ext cx="5013674" cy="643328"/>
          </a:xfrm>
        </p:spPr>
        <p:txBody>
          <a:bodyPr>
            <a:noAutofit/>
          </a:bodyPr>
          <a:lstStyle/>
          <a:p>
            <a:pPr algn="r"/>
            <a:r>
              <a:rPr lang="en-US" sz="5400" dirty="0" smtClean="0"/>
              <a:t>An Historical Puzzle</a:t>
            </a:r>
            <a:endParaRPr lang="en-US" sz="5400" dirty="0"/>
          </a:p>
        </p:txBody>
      </p:sp>
    </p:spTree>
    <p:extLst>
      <p:ext uri="{BB962C8B-B14F-4D97-AF65-F5344CB8AC3E}">
        <p14:creationId xmlns:p14="http://schemas.microsoft.com/office/powerpoint/2010/main" val="892680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935072" y="4961626"/>
            <a:ext cx="4389259" cy="1374740"/>
          </a:xfrm>
          <a:custGeom>
            <a:avLst/>
            <a:gdLst>
              <a:gd name="connsiteX0" fmla="*/ 362864 w 3872876"/>
              <a:gd name="connsiteY0" fmla="*/ 0 h 1374740"/>
              <a:gd name="connsiteX1" fmla="*/ 3872876 w 3872876"/>
              <a:gd name="connsiteY1" fmla="*/ 300070 h 1374740"/>
              <a:gd name="connsiteX2" fmla="*/ 3691444 w 3872876"/>
              <a:gd name="connsiteY2" fmla="*/ 1374740 h 1374740"/>
              <a:gd name="connsiteX3" fmla="*/ 0 w 3872876"/>
              <a:gd name="connsiteY3" fmla="*/ 1018843 h 1374740"/>
              <a:gd name="connsiteX4" fmla="*/ 362864 w 3872876"/>
              <a:gd name="connsiteY4" fmla="*/ 0 h 13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876" h="1374740">
                <a:moveTo>
                  <a:pt x="362864" y="0"/>
                </a:moveTo>
                <a:lnTo>
                  <a:pt x="3872876" y="300070"/>
                </a:lnTo>
                <a:lnTo>
                  <a:pt x="3691444" y="1374740"/>
                </a:lnTo>
                <a:lnTo>
                  <a:pt x="0" y="1018843"/>
                </a:lnTo>
                <a:lnTo>
                  <a:pt x="362864" y="0"/>
                </a:lnTo>
                <a:close/>
              </a:path>
            </a:pathLst>
          </a:custGeom>
          <a:solidFill>
            <a:srgbClr val="C8FF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9"/>
          <p:cNvSpPr/>
          <p:nvPr/>
        </p:nvSpPr>
        <p:spPr>
          <a:xfrm>
            <a:off x="3956614" y="1088627"/>
            <a:ext cx="4654429" cy="1686813"/>
          </a:xfrm>
          <a:custGeom>
            <a:avLst/>
            <a:gdLst>
              <a:gd name="connsiteX0" fmla="*/ 216323 w 4466019"/>
              <a:gd name="connsiteY0" fmla="*/ 0 h 1605027"/>
              <a:gd name="connsiteX1" fmla="*/ 4466019 w 4466019"/>
              <a:gd name="connsiteY1" fmla="*/ 195394 h 1605027"/>
              <a:gd name="connsiteX2" fmla="*/ 4417172 w 4466019"/>
              <a:gd name="connsiteY2" fmla="*/ 1605027 h 1605027"/>
              <a:gd name="connsiteX3" fmla="*/ 0 w 4466019"/>
              <a:gd name="connsiteY3" fmla="*/ 1318913 h 1605027"/>
              <a:gd name="connsiteX4" fmla="*/ 216323 w 4466019"/>
              <a:gd name="connsiteY4" fmla="*/ 0 h 160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019" h="1605027">
                <a:moveTo>
                  <a:pt x="216323" y="0"/>
                </a:moveTo>
                <a:lnTo>
                  <a:pt x="4466019" y="195394"/>
                </a:lnTo>
                <a:lnTo>
                  <a:pt x="4417172" y="1605027"/>
                </a:lnTo>
                <a:lnTo>
                  <a:pt x="0" y="1318913"/>
                </a:lnTo>
                <a:lnTo>
                  <a:pt x="21632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5272127" y="204854"/>
            <a:ext cx="3227266" cy="643328"/>
          </a:xfrm>
        </p:spPr>
        <p:txBody>
          <a:bodyPr/>
          <a:lstStyle/>
          <a:p>
            <a:r>
              <a:rPr lang="en-US" dirty="0" smtClean="0"/>
              <a:t>Why the delay?</a:t>
            </a:r>
            <a:endParaRPr lang="en-US" dirty="0"/>
          </a:p>
        </p:txBody>
      </p:sp>
      <p:sp>
        <p:nvSpPr>
          <p:cNvPr id="3" name="Slide Number Placeholder 2"/>
          <p:cNvSpPr>
            <a:spLocks noGrp="1"/>
          </p:cNvSpPr>
          <p:nvPr>
            <p:ph type="sldNum" sz="quarter" idx="12"/>
          </p:nvPr>
        </p:nvSpPr>
        <p:spPr/>
        <p:txBody>
          <a:bodyPr/>
          <a:lstStyle/>
          <a:p>
            <a:fld id="{A9BB7777-FCE2-1A4D-90B6-6E38C49805FD}" type="slidenum">
              <a:rPr lang="en-US" smtClean="0"/>
              <a:t>23</a:t>
            </a:fld>
            <a:endParaRPr lang="en-US"/>
          </a:p>
        </p:txBody>
      </p:sp>
      <p:sp>
        <p:nvSpPr>
          <p:cNvPr id="5" name="TextBox 4"/>
          <p:cNvSpPr txBox="1"/>
          <p:nvPr/>
        </p:nvSpPr>
        <p:spPr>
          <a:xfrm>
            <a:off x="6029126" y="1346281"/>
            <a:ext cx="2657674" cy="1077218"/>
          </a:xfrm>
          <a:prstGeom prst="rect">
            <a:avLst/>
          </a:prstGeom>
          <a:noFill/>
        </p:spPr>
        <p:txBody>
          <a:bodyPr wrap="square" rtlCol="0">
            <a:spAutoFit/>
          </a:bodyPr>
          <a:lstStyle/>
          <a:p>
            <a:r>
              <a:rPr lang="en-US" sz="2400" dirty="0" smtClean="0">
                <a:latin typeface="Times"/>
                <a:cs typeface="Times"/>
              </a:rPr>
              <a:t>Einstein was 16 years old. </a:t>
            </a:r>
            <a:r>
              <a:rPr lang="en-US" sz="1600" dirty="0" smtClean="0">
                <a:latin typeface="Times"/>
                <a:cs typeface="Times"/>
              </a:rPr>
              <a:t>Did not know Maxwell’s electrodynamics.</a:t>
            </a:r>
            <a:endParaRPr lang="en-US" sz="2400" dirty="0">
              <a:latin typeface="Times"/>
              <a:cs typeface="Times"/>
            </a:endParaRPr>
          </a:p>
        </p:txBody>
      </p:sp>
      <p:sp>
        <p:nvSpPr>
          <p:cNvPr id="6" name="TextBox 5"/>
          <p:cNvSpPr txBox="1"/>
          <p:nvPr/>
        </p:nvSpPr>
        <p:spPr>
          <a:xfrm>
            <a:off x="3880983" y="1213691"/>
            <a:ext cx="2405263" cy="646331"/>
          </a:xfrm>
          <a:prstGeom prst="rect">
            <a:avLst/>
          </a:prstGeom>
          <a:noFill/>
        </p:spPr>
        <p:txBody>
          <a:bodyPr wrap="square" rtlCol="0">
            <a:spAutoFit/>
          </a:bodyPr>
          <a:lstStyle/>
          <a:p>
            <a:r>
              <a:rPr lang="en-US" sz="3600" dirty="0" smtClean="0">
                <a:latin typeface="Times"/>
                <a:cs typeface="Times"/>
              </a:rPr>
              <a:t>1895-1896</a:t>
            </a:r>
            <a:endParaRPr lang="en-US" sz="3600" dirty="0">
              <a:latin typeface="Times"/>
              <a:cs typeface="Times"/>
            </a:endParaRPr>
          </a:p>
        </p:txBody>
      </p:sp>
      <p:sp>
        <p:nvSpPr>
          <p:cNvPr id="7" name="TextBox 6"/>
          <p:cNvSpPr txBox="1"/>
          <p:nvPr/>
        </p:nvSpPr>
        <p:spPr>
          <a:xfrm>
            <a:off x="976942" y="5230032"/>
            <a:ext cx="1219654" cy="646331"/>
          </a:xfrm>
          <a:prstGeom prst="rect">
            <a:avLst/>
          </a:prstGeom>
          <a:noFill/>
        </p:spPr>
        <p:txBody>
          <a:bodyPr wrap="square" rtlCol="0">
            <a:spAutoFit/>
          </a:bodyPr>
          <a:lstStyle/>
          <a:p>
            <a:r>
              <a:rPr lang="en-US" sz="3600" dirty="0" smtClean="0">
                <a:latin typeface="Times"/>
                <a:cs typeface="Times"/>
              </a:rPr>
              <a:t>1946</a:t>
            </a:r>
          </a:p>
        </p:txBody>
      </p:sp>
      <p:sp>
        <p:nvSpPr>
          <p:cNvPr id="8" name="TextBox 7"/>
          <p:cNvSpPr txBox="1"/>
          <p:nvPr/>
        </p:nvSpPr>
        <p:spPr>
          <a:xfrm>
            <a:off x="2142294" y="5156022"/>
            <a:ext cx="3363470" cy="830997"/>
          </a:xfrm>
          <a:prstGeom prst="rect">
            <a:avLst/>
          </a:prstGeom>
          <a:noFill/>
        </p:spPr>
        <p:txBody>
          <a:bodyPr wrap="square" rtlCol="0">
            <a:spAutoFit/>
          </a:bodyPr>
          <a:lstStyle/>
          <a:p>
            <a:r>
              <a:rPr lang="en-US" sz="2400" dirty="0" smtClean="0">
                <a:latin typeface="Times"/>
                <a:cs typeface="Times"/>
              </a:rPr>
              <a:t>Einstein first writes of the thought experiment.</a:t>
            </a:r>
          </a:p>
        </p:txBody>
      </p:sp>
      <p:grpSp>
        <p:nvGrpSpPr>
          <p:cNvPr id="15" name="Group 14"/>
          <p:cNvGrpSpPr/>
          <p:nvPr/>
        </p:nvGrpSpPr>
        <p:grpSpPr>
          <a:xfrm>
            <a:off x="2257609" y="2819782"/>
            <a:ext cx="3248155" cy="2291899"/>
            <a:chOff x="2257609" y="2819782"/>
            <a:chExt cx="3248155" cy="2291899"/>
          </a:xfrm>
        </p:grpSpPr>
        <p:sp>
          <p:nvSpPr>
            <p:cNvPr id="14" name="Down Arrow 13"/>
            <p:cNvSpPr/>
            <p:nvPr/>
          </p:nvSpPr>
          <p:spPr>
            <a:xfrm rot="1940619">
              <a:off x="3075285" y="2819782"/>
              <a:ext cx="830400" cy="2291899"/>
            </a:xfrm>
            <a:prstGeom prst="downArrow">
              <a:avLst/>
            </a:pr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2257609" y="3189118"/>
              <a:ext cx="3248155" cy="923330"/>
            </a:xfrm>
            <a:prstGeom prst="rect">
              <a:avLst/>
            </a:prstGeom>
            <a:noFill/>
          </p:spPr>
          <p:txBody>
            <a:bodyPr wrap="none" rtlCol="0">
              <a:spAutoFit/>
            </a:bodyPr>
            <a:lstStyle/>
            <a:p>
              <a:r>
                <a:rPr lang="en-US" sz="5400" dirty="0" smtClean="0">
                  <a:latin typeface="Times"/>
                  <a:cs typeface="Times"/>
                </a:rPr>
                <a:t>+ 50 years.</a:t>
              </a:r>
            </a:p>
          </p:txBody>
        </p:sp>
      </p:grpSp>
      <p:pic>
        <p:nvPicPr>
          <p:cNvPr id="12" name="Picture 11" descr="Einstein Aarau small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61" y="449164"/>
            <a:ext cx="3328580" cy="2263434"/>
          </a:xfrm>
          <a:prstGeom prst="rect">
            <a:avLst/>
          </a:prstGeom>
        </p:spPr>
      </p:pic>
      <p:pic>
        <p:nvPicPr>
          <p:cNvPr id="13" name="Picture 12" descr="Einstein Halsman portrait small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715" y="3709247"/>
            <a:ext cx="2076944" cy="2820977"/>
          </a:xfrm>
          <a:prstGeom prst="rect">
            <a:avLst/>
          </a:prstGeom>
        </p:spPr>
      </p:pic>
    </p:spTree>
    <p:extLst>
      <p:ext uri="{BB962C8B-B14F-4D97-AF65-F5344CB8AC3E}">
        <p14:creationId xmlns:p14="http://schemas.microsoft.com/office/powerpoint/2010/main" val="357435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6589713" cy="381000"/>
          </a:xfrm>
        </p:spPr>
        <p:txBody>
          <a:bodyPr>
            <a:normAutofit fontScale="90000"/>
          </a:bodyPr>
          <a:lstStyle/>
          <a:p>
            <a:r>
              <a:rPr lang="en-US" sz="2400">
                <a:latin typeface="Times" charset="0"/>
                <a:ea typeface="ＭＳ Ｐゴシック" charset="0"/>
              </a:rPr>
              <a:t>First written report</a:t>
            </a:r>
            <a:br>
              <a:rPr lang="en-US" sz="2400">
                <a:latin typeface="Times" charset="0"/>
                <a:ea typeface="ＭＳ Ｐゴシック" charset="0"/>
              </a:rPr>
            </a:br>
            <a:r>
              <a:rPr lang="en-US" sz="2400">
                <a:latin typeface="Times" charset="0"/>
                <a:ea typeface="ＭＳ Ｐゴシック" charset="0"/>
              </a:rPr>
              <a:t>Max Wertheimer interviews Einstein in 1916</a:t>
            </a: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75A20A-B6EF-A747-B501-13D739278D4D}" type="slidenum">
              <a:rPr lang="en-US" sz="1200">
                <a:solidFill>
                  <a:srgbClr val="898989"/>
                </a:solidFill>
                <a:latin typeface="Times" charset="0"/>
                <a:cs typeface="Times" charset="0"/>
              </a:rPr>
              <a:pPr eaLnBrk="1" hangingPunct="1"/>
              <a:t>24</a:t>
            </a:fld>
            <a:endParaRPr lang="en-US" sz="1200">
              <a:solidFill>
                <a:srgbClr val="898989"/>
              </a:solidFill>
              <a:latin typeface="Times" charset="0"/>
              <a:cs typeface="Times" charset="0"/>
            </a:endParaRP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7575" y="1216025"/>
            <a:ext cx="20335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147763"/>
            <a:ext cx="32067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p:cNvSpPr txBox="1">
            <a:spLocks noChangeArrowheads="1"/>
          </p:cNvSpPr>
          <p:nvPr/>
        </p:nvSpPr>
        <p:spPr bwMode="auto">
          <a:xfrm>
            <a:off x="4062413" y="1174750"/>
            <a:ext cx="3003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600" dirty="0" smtClean="0">
                <a:latin typeface="Times" charset="0"/>
                <a:cs typeface="Times" charset="0"/>
              </a:rPr>
              <a:t>“</a:t>
            </a:r>
            <a:r>
              <a:rPr lang="en-US" sz="1600" dirty="0" smtClean="0">
                <a:latin typeface="Times" charset="0"/>
                <a:cs typeface="Times" charset="0"/>
              </a:rPr>
              <a:t>These </a:t>
            </a:r>
            <a:r>
              <a:rPr lang="en-US" sz="1600" dirty="0">
                <a:latin typeface="Times" charset="0"/>
                <a:cs typeface="Times" charset="0"/>
              </a:rPr>
              <a:t>were wonderful days, </a:t>
            </a:r>
            <a:r>
              <a:rPr lang="en-US" sz="1600" dirty="0" smtClean="0">
                <a:latin typeface="Times" charset="0"/>
                <a:cs typeface="Times" charset="0"/>
              </a:rPr>
              <a:t>beginning </a:t>
            </a:r>
            <a:r>
              <a:rPr lang="en-US" sz="1600" dirty="0">
                <a:latin typeface="Times" charset="0"/>
                <a:cs typeface="Times" charset="0"/>
              </a:rPr>
              <a:t>in 1916, when for hours and hours I was fortunate enough to sit with Einstein, alone in his study, and hear from him the story..</a:t>
            </a:r>
            <a:r>
              <a:rPr lang="en-US" sz="1600" dirty="0" smtClean="0">
                <a:latin typeface="Times" charset="0"/>
                <a:cs typeface="Times" charset="0"/>
              </a:rPr>
              <a:t>.</a:t>
            </a:r>
            <a:r>
              <a:rPr lang="en-US" altLang="ja-JP" sz="1600" dirty="0" smtClean="0">
                <a:latin typeface="Times" charset="0"/>
                <a:cs typeface="Times" charset="0"/>
              </a:rPr>
              <a:t>”</a:t>
            </a:r>
            <a:endParaRPr lang="en-US" sz="1600" dirty="0">
              <a:latin typeface="Times" charset="0"/>
              <a:cs typeface="Times" charset="0"/>
            </a:endParaRPr>
          </a:p>
        </p:txBody>
      </p:sp>
      <p:grpSp>
        <p:nvGrpSpPr>
          <p:cNvPr id="2" name="Group 14"/>
          <p:cNvGrpSpPr>
            <a:grpSpLocks/>
          </p:cNvGrpSpPr>
          <p:nvPr/>
        </p:nvGrpSpPr>
        <p:grpSpPr bwMode="auto">
          <a:xfrm>
            <a:off x="3851275" y="2697163"/>
            <a:ext cx="3536950" cy="1671637"/>
            <a:chOff x="3850824" y="2697109"/>
            <a:chExt cx="3536750" cy="1671471"/>
          </a:xfrm>
        </p:grpSpPr>
        <p:sp>
          <p:nvSpPr>
            <p:cNvPr id="8" name="Freeform 7"/>
            <p:cNvSpPr/>
            <p:nvPr/>
          </p:nvSpPr>
          <p:spPr>
            <a:xfrm>
              <a:off x="3850824" y="3516178"/>
              <a:ext cx="3536750" cy="553982"/>
            </a:xfrm>
            <a:custGeom>
              <a:avLst/>
              <a:gdLst>
                <a:gd name="connsiteX0" fmla="*/ 68277 w 3536750"/>
                <a:gd name="connsiteY0" fmla="*/ 0 h 635016"/>
                <a:gd name="connsiteX1" fmla="*/ 3536750 w 3536750"/>
                <a:gd name="connsiteY1" fmla="*/ 102422 h 635016"/>
                <a:gd name="connsiteX2" fmla="*/ 3495783 w 3536750"/>
                <a:gd name="connsiteY2" fmla="*/ 635016 h 635016"/>
                <a:gd name="connsiteX3" fmla="*/ 0 w 3536750"/>
                <a:gd name="connsiteY3" fmla="*/ 587219 h 635016"/>
                <a:gd name="connsiteX4" fmla="*/ 68277 w 3536750"/>
                <a:gd name="connsiteY4" fmla="*/ 0 h 635016"/>
                <a:gd name="connsiteX0" fmla="*/ 68277 w 3536750"/>
                <a:gd name="connsiteY0" fmla="*/ 0 h 587219"/>
                <a:gd name="connsiteX1" fmla="*/ 3536750 w 3536750"/>
                <a:gd name="connsiteY1" fmla="*/ 102422 h 587219"/>
                <a:gd name="connsiteX2" fmla="*/ 3386540 w 3536750"/>
                <a:gd name="connsiteY2" fmla="*/ 539422 h 587219"/>
                <a:gd name="connsiteX3" fmla="*/ 0 w 3536750"/>
                <a:gd name="connsiteY3" fmla="*/ 587219 h 587219"/>
                <a:gd name="connsiteX4" fmla="*/ 68277 w 3536750"/>
                <a:gd name="connsiteY4" fmla="*/ 0 h 587219"/>
                <a:gd name="connsiteX0" fmla="*/ 68277 w 3536750"/>
                <a:gd name="connsiteY0" fmla="*/ 0 h 587219"/>
                <a:gd name="connsiteX1" fmla="*/ 3536750 w 3536750"/>
                <a:gd name="connsiteY1" fmla="*/ 102422 h 587219"/>
                <a:gd name="connsiteX2" fmla="*/ 3263641 w 3536750"/>
                <a:gd name="connsiteY2" fmla="*/ 430172 h 587219"/>
                <a:gd name="connsiteX3" fmla="*/ 0 w 3536750"/>
                <a:gd name="connsiteY3" fmla="*/ 587219 h 587219"/>
                <a:gd name="connsiteX4" fmla="*/ 68277 w 3536750"/>
                <a:gd name="connsiteY4" fmla="*/ 0 h 587219"/>
                <a:gd name="connsiteX0" fmla="*/ 68277 w 3536750"/>
                <a:gd name="connsiteY0" fmla="*/ 0 h 682813"/>
                <a:gd name="connsiteX1" fmla="*/ 3536750 w 3536750"/>
                <a:gd name="connsiteY1" fmla="*/ 102422 h 682813"/>
                <a:gd name="connsiteX2" fmla="*/ 3263641 w 3536750"/>
                <a:gd name="connsiteY2" fmla="*/ 430172 h 682813"/>
                <a:gd name="connsiteX3" fmla="*/ 0 w 3536750"/>
                <a:gd name="connsiteY3" fmla="*/ 682813 h 682813"/>
                <a:gd name="connsiteX4" fmla="*/ 68277 w 3536750"/>
                <a:gd name="connsiteY4" fmla="*/ 0 h 682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750" h="682813">
                  <a:moveTo>
                    <a:pt x="68277" y="0"/>
                  </a:moveTo>
                  <a:lnTo>
                    <a:pt x="3536750" y="102422"/>
                  </a:lnTo>
                  <a:lnTo>
                    <a:pt x="3263641" y="430172"/>
                  </a:lnTo>
                  <a:lnTo>
                    <a:pt x="0" y="682813"/>
                  </a:lnTo>
                  <a:lnTo>
                    <a:pt x="68277"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902" name="TextBox 6"/>
            <p:cNvSpPr txBox="1">
              <a:spLocks noChangeArrowheads="1"/>
            </p:cNvSpPr>
            <p:nvPr/>
          </p:nvSpPr>
          <p:spPr bwMode="auto">
            <a:xfrm>
              <a:off x="4021516" y="3168251"/>
              <a:ext cx="33387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smtClean="0">
                  <a:latin typeface="Times" charset="0"/>
                  <a:cs typeface="Times" charset="0"/>
                </a:rPr>
                <a:t>“</a:t>
              </a:r>
              <a:r>
                <a:rPr lang="en-US" sz="1800" dirty="0" smtClean="0">
                  <a:latin typeface="Times" charset="0"/>
                  <a:cs typeface="Times" charset="0"/>
                </a:rPr>
                <a:t>During </a:t>
              </a:r>
              <a:r>
                <a:rPr lang="en-US" sz="1800" dirty="0">
                  <a:latin typeface="Times" charset="0"/>
                  <a:cs typeface="Times" charset="0"/>
                </a:rPr>
                <a:t>these long discussions I questioned Einstein in great detail about the concrete events in his thought..</a:t>
              </a:r>
              <a:r>
                <a:rPr lang="en-US" sz="1800" dirty="0" smtClean="0">
                  <a:latin typeface="Times" charset="0"/>
                  <a:cs typeface="Times" charset="0"/>
                </a:rPr>
                <a:t>.</a:t>
              </a:r>
              <a:r>
                <a:rPr lang="en-US" altLang="ja-JP" sz="1800" dirty="0" smtClean="0">
                  <a:latin typeface="Times" charset="0"/>
                  <a:cs typeface="Times" charset="0"/>
                </a:rPr>
                <a:t>”</a:t>
              </a:r>
              <a:endParaRPr lang="en-US" sz="1800" dirty="0">
                <a:latin typeface="Times" charset="0"/>
                <a:cs typeface="Times" charset="0"/>
              </a:endParaRPr>
            </a:p>
          </p:txBody>
        </p:sp>
        <p:sp>
          <p:nvSpPr>
            <p:cNvPr id="37903" name="TextBox 9"/>
            <p:cNvSpPr txBox="1">
              <a:spLocks noChangeArrowheads="1"/>
            </p:cNvSpPr>
            <p:nvPr/>
          </p:nvSpPr>
          <p:spPr bwMode="auto">
            <a:xfrm>
              <a:off x="5557750" y="2697109"/>
              <a:ext cx="13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charset="0"/>
                  <a:cs typeface="Times" charset="0"/>
                </a:rPr>
                <a:t>active interrogation</a:t>
              </a:r>
            </a:p>
          </p:txBody>
        </p:sp>
        <p:sp>
          <p:nvSpPr>
            <p:cNvPr id="13" name="Down Arrow 12"/>
            <p:cNvSpPr/>
            <p:nvPr/>
          </p:nvSpPr>
          <p:spPr>
            <a:xfrm>
              <a:off x="4922326" y="2819334"/>
              <a:ext cx="403202" cy="417472"/>
            </a:xfrm>
            <a:prstGeom prst="down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5"/>
          <p:cNvGrpSpPr>
            <a:grpSpLocks/>
          </p:cNvGrpSpPr>
          <p:nvPr/>
        </p:nvGrpSpPr>
        <p:grpSpPr bwMode="auto">
          <a:xfrm>
            <a:off x="4076700" y="4411663"/>
            <a:ext cx="3979863" cy="2090737"/>
            <a:chOff x="4076138" y="4410969"/>
            <a:chExt cx="3980550" cy="2091860"/>
          </a:xfrm>
        </p:grpSpPr>
        <p:sp>
          <p:nvSpPr>
            <p:cNvPr id="12" name="Freeform 11"/>
            <p:cNvSpPr/>
            <p:nvPr/>
          </p:nvSpPr>
          <p:spPr>
            <a:xfrm>
              <a:off x="4171404" y="5441809"/>
              <a:ext cx="3223181" cy="171542"/>
            </a:xfrm>
            <a:custGeom>
              <a:avLst/>
              <a:gdLst>
                <a:gd name="connsiteX0" fmla="*/ 81932 w 3222675"/>
                <a:gd name="connsiteY0" fmla="*/ 0 h 170703"/>
                <a:gd name="connsiteX1" fmla="*/ 3215848 w 3222675"/>
                <a:gd name="connsiteY1" fmla="*/ 34141 h 170703"/>
                <a:gd name="connsiteX2" fmla="*/ 3222675 w 3222675"/>
                <a:gd name="connsiteY2" fmla="*/ 170703 h 170703"/>
                <a:gd name="connsiteX3" fmla="*/ 0 w 3222675"/>
                <a:gd name="connsiteY3" fmla="*/ 129735 h 170703"/>
                <a:gd name="connsiteX4" fmla="*/ 81932 w 3222675"/>
                <a:gd name="connsiteY4" fmla="*/ 0 h 17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675" h="170703">
                  <a:moveTo>
                    <a:pt x="81932" y="0"/>
                  </a:moveTo>
                  <a:lnTo>
                    <a:pt x="3215848" y="34141"/>
                  </a:lnTo>
                  <a:lnTo>
                    <a:pt x="3222675" y="170703"/>
                  </a:lnTo>
                  <a:lnTo>
                    <a:pt x="0" y="129735"/>
                  </a:lnTo>
                  <a:lnTo>
                    <a:pt x="81932"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8" name="TextBox 8"/>
            <p:cNvSpPr txBox="1">
              <a:spLocks noChangeArrowheads="1"/>
            </p:cNvSpPr>
            <p:nvPr/>
          </p:nvSpPr>
          <p:spPr bwMode="auto">
            <a:xfrm>
              <a:off x="4076138" y="5025501"/>
              <a:ext cx="398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dirty="0" smtClean="0">
                  <a:latin typeface="Times" charset="0"/>
                  <a:cs typeface="Times" charset="0"/>
                </a:rPr>
                <a:t>“</a:t>
              </a:r>
              <a:r>
                <a:rPr lang="en-US" sz="1800" dirty="0" smtClean="0">
                  <a:latin typeface="Times" charset="0"/>
                  <a:cs typeface="Times" charset="0"/>
                </a:rPr>
                <a:t>Back </a:t>
              </a:r>
              <a:r>
                <a:rPr lang="en-US" sz="1800" dirty="0">
                  <a:latin typeface="Times" charset="0"/>
                  <a:cs typeface="Times" charset="0"/>
                </a:rPr>
                <a:t>of all of this there had to be something that was not yet grasped, not yet understood. Uneasiness about this characterized young Einstein</a:t>
              </a:r>
              <a:r>
                <a:rPr lang="ja-JP" altLang="en-US" sz="1800" dirty="0">
                  <a:latin typeface="Times" charset="0"/>
                  <a:cs typeface="Times" charset="0"/>
                </a:rPr>
                <a:t>’</a:t>
              </a:r>
              <a:r>
                <a:rPr lang="en-US" sz="1800" dirty="0">
                  <a:latin typeface="Times" charset="0"/>
                  <a:cs typeface="Times" charset="0"/>
                </a:rPr>
                <a:t>s state of mind at the time</a:t>
              </a:r>
              <a:r>
                <a:rPr lang="en-US" sz="1800" dirty="0" smtClean="0">
                  <a:latin typeface="Times" charset="0"/>
                  <a:cs typeface="Times" charset="0"/>
                </a:rPr>
                <a:t>.</a:t>
              </a:r>
              <a:r>
                <a:rPr lang="en-US" altLang="ja-JP" sz="1800" dirty="0" smtClean="0">
                  <a:latin typeface="Times" charset="0"/>
                  <a:cs typeface="Times" charset="0"/>
                </a:rPr>
                <a:t>”</a:t>
              </a:r>
              <a:endParaRPr lang="en-US" sz="1800" dirty="0">
                <a:latin typeface="Times" charset="0"/>
                <a:cs typeface="Times" charset="0"/>
              </a:endParaRPr>
            </a:p>
          </p:txBody>
        </p:sp>
        <p:sp>
          <p:nvSpPr>
            <p:cNvPr id="37899" name="TextBox 10"/>
            <p:cNvSpPr txBox="1">
              <a:spLocks noChangeArrowheads="1"/>
            </p:cNvSpPr>
            <p:nvPr/>
          </p:nvSpPr>
          <p:spPr bwMode="auto">
            <a:xfrm>
              <a:off x="5612372" y="4410969"/>
              <a:ext cx="1345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Times" charset="0"/>
                  <a:cs typeface="Times" charset="0"/>
                </a:rPr>
                <a:t>no concrete result</a:t>
              </a:r>
            </a:p>
          </p:txBody>
        </p:sp>
        <p:sp>
          <p:nvSpPr>
            <p:cNvPr id="14" name="Down Arrow 13"/>
            <p:cNvSpPr/>
            <p:nvPr/>
          </p:nvSpPr>
          <p:spPr>
            <a:xfrm>
              <a:off x="4936712" y="4499917"/>
              <a:ext cx="403295" cy="416148"/>
            </a:xfrm>
            <a:prstGeom prst="downArrow">
              <a:avLst/>
            </a:pr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65089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44500" y="1617663"/>
            <a:ext cx="6267450" cy="477837"/>
          </a:xfrm>
          <a:custGeom>
            <a:avLst/>
            <a:gdLst>
              <a:gd name="connsiteX0" fmla="*/ 204831 w 6267830"/>
              <a:gd name="connsiteY0" fmla="*/ 0 h 477969"/>
              <a:gd name="connsiteX1" fmla="*/ 6267830 w 6267830"/>
              <a:gd name="connsiteY1" fmla="*/ 61453 h 477969"/>
              <a:gd name="connsiteX2" fmla="*/ 6220036 w 6267830"/>
              <a:gd name="connsiteY2" fmla="*/ 477969 h 477969"/>
              <a:gd name="connsiteX3" fmla="*/ 0 w 6267830"/>
              <a:gd name="connsiteY3" fmla="*/ 334578 h 477969"/>
              <a:gd name="connsiteX4" fmla="*/ 204831 w 6267830"/>
              <a:gd name="connsiteY4" fmla="*/ 0 h 47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30" h="477969">
                <a:moveTo>
                  <a:pt x="204831" y="0"/>
                </a:moveTo>
                <a:lnTo>
                  <a:pt x="6267830" y="61453"/>
                </a:lnTo>
                <a:lnTo>
                  <a:pt x="6220036" y="477969"/>
                </a:lnTo>
                <a:lnTo>
                  <a:pt x="0" y="334578"/>
                </a:lnTo>
                <a:lnTo>
                  <a:pt x="204831"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15" name="Title 1"/>
          <p:cNvSpPr>
            <a:spLocks noGrp="1"/>
          </p:cNvSpPr>
          <p:nvPr>
            <p:ph type="title"/>
          </p:nvPr>
        </p:nvSpPr>
        <p:spPr>
          <a:xfrm>
            <a:off x="457200" y="274638"/>
            <a:ext cx="4922838" cy="523875"/>
          </a:xfrm>
        </p:spPr>
        <p:txBody>
          <a:bodyPr>
            <a:normAutofit fontScale="90000"/>
          </a:bodyPr>
          <a:lstStyle/>
          <a:p>
            <a:r>
              <a:rPr lang="en-US" sz="3200">
                <a:latin typeface="Times" charset="0"/>
                <a:ea typeface="ＭＳ Ｐゴシック" charset="0"/>
              </a:rPr>
              <a:t>A Recovered Memory?</a:t>
            </a:r>
          </a:p>
        </p:txBody>
      </p:sp>
      <p:sp>
        <p:nvSpPr>
          <p:cNvPr id="38916" name="Content Placeholder 2"/>
          <p:cNvSpPr>
            <a:spLocks noGrp="1"/>
          </p:cNvSpPr>
          <p:nvPr>
            <p:ph idx="1"/>
          </p:nvPr>
        </p:nvSpPr>
        <p:spPr/>
        <p:txBody>
          <a:bodyPr/>
          <a:lstStyle/>
          <a:p>
            <a:endParaRPr lang="en-US">
              <a:latin typeface="Times" charset="0"/>
              <a:ea typeface="ＭＳ Ｐゴシック" charset="0"/>
            </a:endParaRPr>
          </a:p>
        </p:txBody>
      </p:sp>
      <p:sp>
        <p:nvSpPr>
          <p:cNvPr id="389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62AD14-784E-3343-B9C2-C1A00195EDC6}" type="slidenum">
              <a:rPr lang="en-US" sz="1200">
                <a:solidFill>
                  <a:srgbClr val="898989"/>
                </a:solidFill>
                <a:latin typeface="Times" charset="0"/>
                <a:cs typeface="Times" charset="0"/>
              </a:rPr>
              <a:pPr eaLnBrk="1" hangingPunct="1"/>
              <a:t>25</a:t>
            </a:fld>
            <a:endParaRPr lang="en-US" sz="1200">
              <a:solidFill>
                <a:srgbClr val="898989"/>
              </a:solidFill>
              <a:latin typeface="Times" charset="0"/>
              <a:cs typeface="Times" charset="0"/>
            </a:endParaRPr>
          </a:p>
        </p:txBody>
      </p:sp>
      <p:sp>
        <p:nvSpPr>
          <p:cNvPr id="38918" name="TextBox 5"/>
          <p:cNvSpPr txBox="1">
            <a:spLocks noChangeArrowheads="1"/>
          </p:cNvSpPr>
          <p:nvPr/>
        </p:nvSpPr>
        <p:spPr bwMode="auto">
          <a:xfrm>
            <a:off x="388938" y="1474788"/>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1943</a:t>
            </a:r>
          </a:p>
        </p:txBody>
      </p:sp>
      <p:sp>
        <p:nvSpPr>
          <p:cNvPr id="38919" name="TextBox 6"/>
          <p:cNvSpPr txBox="1">
            <a:spLocks noChangeArrowheads="1"/>
          </p:cNvSpPr>
          <p:nvPr/>
        </p:nvSpPr>
        <p:spPr bwMode="auto">
          <a:xfrm>
            <a:off x="1406525" y="1489075"/>
            <a:ext cx="6234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charset="0"/>
                <a:cs typeface="Times" charset="0"/>
              </a:rPr>
              <a:t>Max Wertheimer sends Einstein</a:t>
            </a:r>
            <a:r>
              <a:rPr lang="ja-JP" altLang="en-US" sz="1800">
                <a:latin typeface="Times" charset="0"/>
                <a:cs typeface="Times" charset="0"/>
              </a:rPr>
              <a:t>’</a:t>
            </a:r>
            <a:r>
              <a:rPr lang="en-US" sz="1800">
                <a:latin typeface="Times" charset="0"/>
                <a:cs typeface="Times" charset="0"/>
              </a:rPr>
              <a:t>s drafts of the unpublished </a:t>
            </a:r>
            <a:r>
              <a:rPr lang="en-US" sz="1800" i="1">
                <a:latin typeface="Times" charset="0"/>
                <a:cs typeface="Times" charset="0"/>
              </a:rPr>
              <a:t>Productive Thinking</a:t>
            </a:r>
            <a:r>
              <a:rPr lang="en-US" sz="1800">
                <a:latin typeface="Times" charset="0"/>
                <a:cs typeface="Times" charset="0"/>
              </a:rPr>
              <a:t>. Einstein responds.</a:t>
            </a:r>
            <a:r>
              <a:rPr lang="en-US" sz="1800" i="1">
                <a:latin typeface="Times" charset="0"/>
                <a:cs typeface="Times" charset="0"/>
              </a:rPr>
              <a:t> </a:t>
            </a:r>
            <a:r>
              <a:rPr lang="en-US" sz="1800">
                <a:latin typeface="Times" charset="0"/>
                <a:cs typeface="Times" charset="0"/>
              </a:rPr>
              <a:t>Wertheimer dies.</a:t>
            </a:r>
          </a:p>
        </p:txBody>
      </p:sp>
      <p:grpSp>
        <p:nvGrpSpPr>
          <p:cNvPr id="2" name="Group 22"/>
          <p:cNvGrpSpPr>
            <a:grpSpLocks/>
          </p:cNvGrpSpPr>
          <p:nvPr/>
        </p:nvGrpSpPr>
        <p:grpSpPr bwMode="auto">
          <a:xfrm>
            <a:off x="368300" y="2546350"/>
            <a:ext cx="6370638" cy="585788"/>
            <a:chOff x="368696" y="2546891"/>
            <a:chExt cx="6370245" cy="584776"/>
          </a:xfrm>
        </p:grpSpPr>
        <p:sp>
          <p:nvSpPr>
            <p:cNvPr id="21" name="Freeform 20"/>
            <p:cNvSpPr/>
            <p:nvPr/>
          </p:nvSpPr>
          <p:spPr>
            <a:xfrm flipH="1">
              <a:off x="422668" y="2641976"/>
              <a:ext cx="6316273" cy="431054"/>
            </a:xfrm>
            <a:custGeom>
              <a:avLst/>
              <a:gdLst>
                <a:gd name="connsiteX0" fmla="*/ 204831 w 6267830"/>
                <a:gd name="connsiteY0" fmla="*/ 0 h 477969"/>
                <a:gd name="connsiteX1" fmla="*/ 6267830 w 6267830"/>
                <a:gd name="connsiteY1" fmla="*/ 61453 h 477969"/>
                <a:gd name="connsiteX2" fmla="*/ 6220036 w 6267830"/>
                <a:gd name="connsiteY2" fmla="*/ 477969 h 477969"/>
                <a:gd name="connsiteX3" fmla="*/ 0 w 6267830"/>
                <a:gd name="connsiteY3" fmla="*/ 334578 h 477969"/>
                <a:gd name="connsiteX4" fmla="*/ 204831 w 6267830"/>
                <a:gd name="connsiteY4" fmla="*/ 0 h 47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30" h="477969">
                  <a:moveTo>
                    <a:pt x="204831" y="0"/>
                  </a:moveTo>
                  <a:lnTo>
                    <a:pt x="6267830" y="61453"/>
                  </a:lnTo>
                  <a:lnTo>
                    <a:pt x="6220036" y="477969"/>
                  </a:lnTo>
                  <a:lnTo>
                    <a:pt x="0" y="334578"/>
                  </a:lnTo>
                  <a:lnTo>
                    <a:pt x="204831"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33" name="TextBox 4"/>
            <p:cNvSpPr txBox="1">
              <a:spLocks noChangeArrowheads="1"/>
            </p:cNvSpPr>
            <p:nvPr/>
          </p:nvSpPr>
          <p:spPr bwMode="auto">
            <a:xfrm>
              <a:off x="1401188" y="2610654"/>
              <a:ext cx="46439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charset="0"/>
                  <a:cs typeface="Times" charset="0"/>
                </a:rPr>
                <a:t>Productive Thinking</a:t>
              </a:r>
              <a:r>
                <a:rPr lang="en-US" sz="1800">
                  <a:latin typeface="Times" charset="0"/>
                  <a:cs typeface="Times" charset="0"/>
                </a:rPr>
                <a:t> is published posthumously.</a:t>
              </a:r>
            </a:p>
          </p:txBody>
        </p:sp>
        <p:sp>
          <p:nvSpPr>
            <p:cNvPr id="38934" name="TextBox 7"/>
            <p:cNvSpPr txBox="1">
              <a:spLocks noChangeArrowheads="1"/>
            </p:cNvSpPr>
            <p:nvPr/>
          </p:nvSpPr>
          <p:spPr bwMode="auto">
            <a:xfrm>
              <a:off x="368696" y="2546891"/>
              <a:ext cx="10054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1945</a:t>
              </a:r>
            </a:p>
          </p:txBody>
        </p:sp>
      </p:grpSp>
      <p:pic>
        <p:nvPicPr>
          <p:cNvPr id="38921" name="Picture 16" descr="51jIJ49nQ5L._SX323_BO1,204,203,200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246188"/>
            <a:ext cx="117316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
          <p:cNvGrpSpPr>
            <a:grpSpLocks/>
          </p:cNvGrpSpPr>
          <p:nvPr/>
        </p:nvGrpSpPr>
        <p:grpSpPr bwMode="auto">
          <a:xfrm>
            <a:off x="347663" y="3335338"/>
            <a:ext cx="8704262" cy="2414587"/>
            <a:chOff x="348213" y="3334626"/>
            <a:chExt cx="8703058" cy="2415921"/>
          </a:xfrm>
        </p:grpSpPr>
        <p:pic>
          <p:nvPicPr>
            <p:cNvPr id="38923" name="Picture 18" descr="Einstein_PHIL_C_2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4949" y="3334626"/>
              <a:ext cx="1916322" cy="16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a:xfrm>
              <a:off x="552972" y="3838141"/>
              <a:ext cx="6268171" cy="476513"/>
            </a:xfrm>
            <a:custGeom>
              <a:avLst/>
              <a:gdLst>
                <a:gd name="connsiteX0" fmla="*/ 204831 w 6267830"/>
                <a:gd name="connsiteY0" fmla="*/ 0 h 477969"/>
                <a:gd name="connsiteX1" fmla="*/ 6267830 w 6267830"/>
                <a:gd name="connsiteY1" fmla="*/ 61453 h 477969"/>
                <a:gd name="connsiteX2" fmla="*/ 6220036 w 6267830"/>
                <a:gd name="connsiteY2" fmla="*/ 477969 h 477969"/>
                <a:gd name="connsiteX3" fmla="*/ 0 w 6267830"/>
                <a:gd name="connsiteY3" fmla="*/ 334578 h 477969"/>
                <a:gd name="connsiteX4" fmla="*/ 204831 w 6267830"/>
                <a:gd name="connsiteY4" fmla="*/ 0 h 47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830" h="477969">
                  <a:moveTo>
                    <a:pt x="204831" y="0"/>
                  </a:moveTo>
                  <a:lnTo>
                    <a:pt x="6267830" y="61453"/>
                  </a:lnTo>
                  <a:lnTo>
                    <a:pt x="6220036" y="477969"/>
                  </a:lnTo>
                  <a:lnTo>
                    <a:pt x="0" y="334578"/>
                  </a:lnTo>
                  <a:lnTo>
                    <a:pt x="204831" y="0"/>
                  </a:lnTo>
                  <a:close/>
                </a:path>
              </a:pathLst>
            </a:custGeom>
            <a:solidFill>
              <a:srgbClr val="CA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25" name="TextBox 9"/>
            <p:cNvSpPr txBox="1">
              <a:spLocks noChangeArrowheads="1"/>
            </p:cNvSpPr>
            <p:nvPr/>
          </p:nvSpPr>
          <p:spPr bwMode="auto">
            <a:xfrm>
              <a:off x="348213" y="3673532"/>
              <a:ext cx="10054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1946</a:t>
              </a:r>
            </a:p>
          </p:txBody>
        </p:sp>
        <p:sp>
          <p:nvSpPr>
            <p:cNvPr id="38926" name="TextBox 10"/>
            <p:cNvSpPr txBox="1">
              <a:spLocks noChangeArrowheads="1"/>
            </p:cNvSpPr>
            <p:nvPr/>
          </p:nvSpPr>
          <p:spPr bwMode="auto">
            <a:xfrm>
              <a:off x="1410469" y="3687190"/>
              <a:ext cx="54581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charset="0"/>
                  <a:cs typeface="Times" charset="0"/>
                </a:rPr>
                <a:t>Einstein drafts his </a:t>
              </a:r>
              <a:r>
                <a:rPr lang="en-US" sz="1800" i="1">
                  <a:latin typeface="Times" charset="0"/>
                  <a:cs typeface="Times" charset="0"/>
                </a:rPr>
                <a:t>Autobiographical Notes</a:t>
              </a:r>
              <a:r>
                <a:rPr lang="en-US" sz="1800">
                  <a:latin typeface="Times" charset="0"/>
                  <a:cs typeface="Times" charset="0"/>
                </a:rPr>
                <a:t>. He recounts the chasing a light beam thought experiment. It is</a:t>
              </a:r>
            </a:p>
          </p:txBody>
        </p:sp>
        <p:grpSp>
          <p:nvGrpSpPr>
            <p:cNvPr id="38927" name="Group 17"/>
            <p:cNvGrpSpPr>
              <a:grpSpLocks/>
            </p:cNvGrpSpPr>
            <p:nvPr/>
          </p:nvGrpSpPr>
          <p:grpSpPr bwMode="auto">
            <a:xfrm>
              <a:off x="884740" y="4550218"/>
              <a:ext cx="6624371" cy="1200329"/>
              <a:chOff x="1512889" y="4529733"/>
              <a:chExt cx="6624371" cy="1200329"/>
            </a:xfrm>
          </p:grpSpPr>
          <p:sp>
            <p:nvSpPr>
              <p:cNvPr id="38928" name="TextBox 11"/>
              <p:cNvSpPr txBox="1">
                <a:spLocks noChangeArrowheads="1"/>
              </p:cNvSpPr>
              <p:nvPr/>
            </p:nvSpPr>
            <p:spPr bwMode="auto">
              <a:xfrm>
                <a:off x="1512889" y="4529733"/>
                <a:ext cx="23584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Times" charset="0"/>
                    <a:cs typeface="Times" charset="0"/>
                  </a:rPr>
                  <a:t>recovered memories of his 16 year old self from the Wertheimer interviews</a:t>
                </a:r>
              </a:p>
            </p:txBody>
          </p:sp>
          <p:sp>
            <p:nvSpPr>
              <p:cNvPr id="38929" name="TextBox 12"/>
              <p:cNvSpPr txBox="1">
                <a:spLocks noChangeArrowheads="1"/>
              </p:cNvSpPr>
              <p:nvPr/>
            </p:nvSpPr>
            <p:spPr bwMode="auto">
              <a:xfrm>
                <a:off x="4449318" y="4529733"/>
                <a:ext cx="22350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Times" charset="0"/>
                    <a:cs typeface="Times" charset="0"/>
                  </a:rPr>
                  <a:t>later use of the thought experiment to refute an emission theory of light</a:t>
                </a:r>
              </a:p>
            </p:txBody>
          </p:sp>
          <p:sp>
            <p:nvSpPr>
              <p:cNvPr id="38930" name="TextBox 13"/>
              <p:cNvSpPr txBox="1">
                <a:spLocks noChangeArrowheads="1"/>
              </p:cNvSpPr>
              <p:nvPr/>
            </p:nvSpPr>
            <p:spPr bwMode="auto">
              <a:xfrm>
                <a:off x="3953239" y="4745548"/>
                <a:ext cx="41609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a:t>
                </a:r>
              </a:p>
            </p:txBody>
          </p:sp>
          <p:sp>
            <p:nvSpPr>
              <p:cNvPr id="38931" name="TextBox 14"/>
              <p:cNvSpPr txBox="1">
                <a:spLocks noChangeArrowheads="1"/>
              </p:cNvSpPr>
              <p:nvPr/>
            </p:nvSpPr>
            <p:spPr bwMode="auto">
              <a:xfrm>
                <a:off x="6820874" y="4752376"/>
                <a:ext cx="131638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charset="0"/>
                    <a:cs typeface="Times" charset="0"/>
                  </a:rPr>
                  <a:t>+  … ?</a:t>
                </a:r>
              </a:p>
            </p:txBody>
          </p:sp>
        </p:grpSp>
      </p:grpSp>
    </p:spTree>
    <p:extLst>
      <p:ext uri="{BB962C8B-B14F-4D97-AF65-F5344CB8AC3E}">
        <p14:creationId xmlns:p14="http://schemas.microsoft.com/office/powerpoint/2010/main" val="494703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461846" y="2099088"/>
            <a:ext cx="5171234" cy="1458481"/>
          </a:xfrm>
        </p:spPr>
        <p:txBody>
          <a:bodyPr>
            <a:noAutofit/>
          </a:bodyPr>
          <a:lstStyle/>
          <a:p>
            <a:pPr algn="ctr"/>
            <a:r>
              <a:rPr lang="en-US" sz="5400" dirty="0" smtClean="0"/>
              <a:t>Einstein concludes</a:t>
            </a:r>
            <a:r>
              <a:rPr lang="mr-IN" sz="5400" dirty="0" smtClean="0"/>
              <a:t>…</a:t>
            </a:r>
            <a:endParaRPr lang="en-US" sz="54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26</a:t>
            </a:fld>
            <a:endParaRPr lang="en-US" dirty="0"/>
          </a:p>
        </p:txBody>
      </p:sp>
    </p:spTree>
    <p:extLst>
      <p:ext uri="{BB962C8B-B14F-4D97-AF65-F5344CB8AC3E}">
        <p14:creationId xmlns:p14="http://schemas.microsoft.com/office/powerpoint/2010/main" val="319732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D9E9CFC0-BE3E-074E-92B9-F8B1E82F4F98}" type="slidenum">
              <a:rPr lang="en-US"/>
              <a:pPr/>
              <a:t>27</a:t>
            </a:fld>
            <a:endParaRPr lang="en-US"/>
          </a:p>
        </p:txBody>
      </p:sp>
      <p:sp>
        <p:nvSpPr>
          <p:cNvPr id="79874" name="Rectangle 2"/>
          <p:cNvSpPr>
            <a:spLocks noGrp="1" noChangeArrowheads="1"/>
          </p:cNvSpPr>
          <p:nvPr>
            <p:ph type="title"/>
          </p:nvPr>
        </p:nvSpPr>
        <p:spPr>
          <a:xfrm>
            <a:off x="661988" y="709613"/>
            <a:ext cx="7772400" cy="533400"/>
          </a:xfrm>
        </p:spPr>
        <p:txBody>
          <a:bodyPr>
            <a:normAutofit fontScale="90000"/>
          </a:bodyPr>
          <a:lstStyle/>
          <a:p>
            <a:r>
              <a:rPr lang="en-US"/>
              <a:t>Einstein concludes…</a:t>
            </a:r>
          </a:p>
        </p:txBody>
      </p:sp>
      <p:sp>
        <p:nvSpPr>
          <p:cNvPr id="79875" name="Rectangle 3"/>
          <p:cNvSpPr>
            <a:spLocks noChangeArrowheads="1"/>
          </p:cNvSpPr>
          <p:nvPr/>
        </p:nvSpPr>
        <p:spPr bwMode="auto">
          <a:xfrm>
            <a:off x="1855788" y="1331913"/>
            <a:ext cx="63293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dirty="0">
                <a:latin typeface="Times Bold"/>
                <a:cs typeface="Times Bold"/>
              </a:rPr>
              <a:t>“</a:t>
            </a:r>
            <a:r>
              <a:rPr lang="en-US" dirty="0">
                <a:latin typeface="Times Bold"/>
                <a:cs typeface="Times Bold"/>
              </a:rPr>
              <a:t>One sees that in this paradox the germ of the special relativity theory is already contained. Today everyone knows, of course, that all attempts to clarify this paradox satisfactorily were condemned to failure as long as the axiom of the absolute character of time, or of simultaneity, was rooted unrecognized in the unconscious. To recognize clearly this axiom and its arbitrary character already implies the essentials of the solution of the problem.</a:t>
            </a:r>
            <a:r>
              <a:rPr lang="ja-JP" altLang="en-US" dirty="0">
                <a:latin typeface="Times Bold"/>
                <a:cs typeface="Times Bold"/>
              </a:rPr>
              <a:t>”</a:t>
            </a:r>
            <a:endParaRPr lang="en-US" dirty="0">
              <a:latin typeface="Times Bold"/>
              <a:cs typeface="Times Bold"/>
            </a:endParaRPr>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400175"/>
            <a:ext cx="106045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344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28</a:t>
            </a:fld>
            <a:endParaRPr lang="en-US"/>
          </a:p>
        </p:txBody>
      </p:sp>
      <p:sp>
        <p:nvSpPr>
          <p:cNvPr id="5" name="Title 1"/>
          <p:cNvSpPr txBox="1">
            <a:spLocks noGrp="1"/>
          </p:cNvSpPr>
          <p:nvPr>
            <p:ph type="title"/>
          </p:nvPr>
        </p:nvSpPr>
        <p:spPr>
          <a:xfrm>
            <a:off x="1229728" y="3064849"/>
            <a:ext cx="6697480" cy="64332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kern="1200">
                <a:solidFill>
                  <a:schemeClr val="tx1"/>
                </a:solidFill>
                <a:latin typeface="Times"/>
                <a:ea typeface="+mj-ea"/>
                <a:cs typeface="Times"/>
              </a:defRPr>
            </a:lvl1pPr>
          </a:lstStyle>
          <a:p>
            <a:pPr algn="r"/>
            <a:r>
              <a:rPr lang="en-US" sz="9600" dirty="0" smtClean="0">
                <a:solidFill>
                  <a:schemeClr val="accent2"/>
                </a:solidFill>
                <a:latin typeface="Arial Black"/>
                <a:cs typeface="Arial Black"/>
              </a:rPr>
              <a:t>THE END</a:t>
            </a:r>
            <a:endParaRPr lang="en-US" sz="9600" dirty="0">
              <a:solidFill>
                <a:schemeClr val="accent2"/>
              </a:solidFill>
              <a:latin typeface="Arial Black"/>
              <a:cs typeface="Arial Black"/>
            </a:endParaRPr>
          </a:p>
        </p:txBody>
      </p:sp>
    </p:spTree>
    <p:extLst>
      <p:ext uri="{BB962C8B-B14F-4D97-AF65-F5344CB8AC3E}">
        <p14:creationId xmlns:p14="http://schemas.microsoft.com/office/powerpoint/2010/main" val="3921391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9BB7777-FCE2-1A4D-90B6-6E38C49805FD}" type="slidenum">
              <a:rPr lang="en-US" smtClean="0"/>
              <a:t>3</a:t>
            </a:fld>
            <a:endParaRPr lang="en-US"/>
          </a:p>
        </p:txBody>
      </p:sp>
      <p:pic>
        <p:nvPicPr>
          <p:cNvPr id="5" name="Picture 4" descr="AN Germ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1" y="111654"/>
            <a:ext cx="4028018" cy="6484666"/>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7" name="Freeform 6"/>
          <p:cNvSpPr/>
          <p:nvPr/>
        </p:nvSpPr>
        <p:spPr>
          <a:xfrm>
            <a:off x="390777" y="2644805"/>
            <a:ext cx="3614684" cy="2030708"/>
          </a:xfrm>
          <a:custGeom>
            <a:avLst/>
            <a:gdLst>
              <a:gd name="connsiteX0" fmla="*/ 34890 w 3614684"/>
              <a:gd name="connsiteY0" fmla="*/ 6978 h 2030708"/>
              <a:gd name="connsiteX1" fmla="*/ 3579793 w 3614684"/>
              <a:gd name="connsiteY1" fmla="*/ 0 h 2030708"/>
              <a:gd name="connsiteX2" fmla="*/ 3614684 w 3614684"/>
              <a:gd name="connsiteY2" fmla="*/ 1960924 h 2030708"/>
              <a:gd name="connsiteX3" fmla="*/ 0 w 3614684"/>
              <a:gd name="connsiteY3" fmla="*/ 2030708 h 2030708"/>
              <a:gd name="connsiteX4" fmla="*/ 34890 w 3614684"/>
              <a:gd name="connsiteY4" fmla="*/ 6978 h 2030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684" h="2030708">
                <a:moveTo>
                  <a:pt x="34890" y="6978"/>
                </a:moveTo>
                <a:lnTo>
                  <a:pt x="3579793" y="0"/>
                </a:lnTo>
                <a:lnTo>
                  <a:pt x="3614684" y="1960924"/>
                </a:lnTo>
                <a:lnTo>
                  <a:pt x="0" y="2030708"/>
                </a:lnTo>
                <a:lnTo>
                  <a:pt x="34890" y="6978"/>
                </a:lnTo>
                <a:close/>
              </a:path>
            </a:pathLst>
          </a:custGeom>
          <a:solidFill>
            <a:srgbClr val="FF0000">
              <a:alpha val="2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9" name="Group 8"/>
          <p:cNvGrpSpPr/>
          <p:nvPr/>
        </p:nvGrpSpPr>
        <p:grpSpPr>
          <a:xfrm>
            <a:off x="4665224" y="104189"/>
            <a:ext cx="4021576" cy="6492131"/>
            <a:chOff x="4665224" y="104189"/>
            <a:chExt cx="4021576" cy="6492131"/>
          </a:xfrm>
        </p:grpSpPr>
        <p:pic>
          <p:nvPicPr>
            <p:cNvPr id="6" name="Picture 5" descr="AN Engli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224" y="104189"/>
              <a:ext cx="4021576" cy="6492131"/>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8" name="Freeform 7"/>
            <p:cNvSpPr/>
            <p:nvPr/>
          </p:nvSpPr>
          <p:spPr>
            <a:xfrm>
              <a:off x="4884709" y="2323800"/>
              <a:ext cx="3614684" cy="2030708"/>
            </a:xfrm>
            <a:custGeom>
              <a:avLst/>
              <a:gdLst>
                <a:gd name="connsiteX0" fmla="*/ 34890 w 3614684"/>
                <a:gd name="connsiteY0" fmla="*/ 6978 h 2030708"/>
                <a:gd name="connsiteX1" fmla="*/ 3579793 w 3614684"/>
                <a:gd name="connsiteY1" fmla="*/ 0 h 2030708"/>
                <a:gd name="connsiteX2" fmla="*/ 3614684 w 3614684"/>
                <a:gd name="connsiteY2" fmla="*/ 1960924 h 2030708"/>
                <a:gd name="connsiteX3" fmla="*/ 0 w 3614684"/>
                <a:gd name="connsiteY3" fmla="*/ 2030708 h 2030708"/>
                <a:gd name="connsiteX4" fmla="*/ 34890 w 3614684"/>
                <a:gd name="connsiteY4" fmla="*/ 6978 h 2030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684" h="2030708">
                  <a:moveTo>
                    <a:pt x="34890" y="6978"/>
                  </a:moveTo>
                  <a:lnTo>
                    <a:pt x="3579793" y="0"/>
                  </a:lnTo>
                  <a:lnTo>
                    <a:pt x="3614684" y="1960924"/>
                  </a:lnTo>
                  <a:lnTo>
                    <a:pt x="0" y="2030708"/>
                  </a:lnTo>
                  <a:lnTo>
                    <a:pt x="34890" y="6978"/>
                  </a:lnTo>
                  <a:close/>
                </a:path>
              </a:pathLst>
            </a:custGeom>
            <a:solidFill>
              <a:srgbClr val="FF0000">
                <a:alpha val="2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54264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F235236-BBCB-E54A-9E46-DAF916438A56}" type="slidenum">
              <a:rPr lang="en-US" sz="1400"/>
              <a:pPr/>
              <a:t>4</a:t>
            </a:fld>
            <a:endParaRPr lang="en-US" sz="1400"/>
          </a:p>
        </p:txBody>
      </p:sp>
      <p:sp>
        <p:nvSpPr>
          <p:cNvPr id="30723" name="Rectangle 2"/>
          <p:cNvSpPr>
            <a:spLocks noGrp="1" noChangeArrowheads="1"/>
          </p:cNvSpPr>
          <p:nvPr>
            <p:ph type="title" idx="4294967295"/>
          </p:nvPr>
        </p:nvSpPr>
        <p:spPr>
          <a:xfrm>
            <a:off x="3048000" y="381000"/>
            <a:ext cx="5029200" cy="533400"/>
          </a:xfrm>
        </p:spPr>
        <p:txBody>
          <a:bodyPr>
            <a:normAutofit fontScale="90000"/>
          </a:bodyPr>
          <a:lstStyle/>
          <a:p>
            <a:pPr eaLnBrk="1" hangingPunct="1"/>
            <a:r>
              <a:rPr lang="en-US" dirty="0">
                <a:latin typeface="Times" charset="0"/>
                <a:ea typeface="ＭＳ Ｐゴシック" charset="0"/>
                <a:cs typeface="ＭＳ Ｐゴシック" charset="0"/>
              </a:rPr>
              <a:t>Einstein, </a:t>
            </a:r>
            <a:r>
              <a:rPr lang="en-US" i="1" dirty="0">
                <a:latin typeface="Times" charset="0"/>
                <a:ea typeface="ＭＳ Ｐゴシック" charset="0"/>
                <a:cs typeface="ＭＳ Ｐゴシック" charset="0"/>
              </a:rPr>
              <a:t>Autobiographical Notes</a:t>
            </a:r>
            <a:r>
              <a:rPr lang="en-US" dirty="0">
                <a:latin typeface="Times" charset="0"/>
                <a:ea typeface="ＭＳ Ｐゴシック" charset="0"/>
                <a:cs typeface="ＭＳ Ｐゴシック" charset="0"/>
              </a:rPr>
              <a:t>, 1946</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21113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0"/>
          <p:cNvSpPr>
            <a:spLocks noChangeArrowheads="1"/>
          </p:cNvSpPr>
          <p:nvPr/>
        </p:nvSpPr>
        <p:spPr bwMode="auto">
          <a:xfrm>
            <a:off x="3013075" y="1158474"/>
            <a:ext cx="46069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smtClean="0">
                <a:latin typeface="Times"/>
                <a:cs typeface="Times"/>
              </a:rPr>
              <a:t>“</a:t>
            </a:r>
            <a:r>
              <a:rPr lang="en-US" dirty="0" smtClean="0">
                <a:latin typeface="Times"/>
                <a:cs typeface="Times"/>
              </a:rPr>
              <a:t>After </a:t>
            </a:r>
            <a:r>
              <a:rPr lang="en-US" dirty="0">
                <a:latin typeface="Times"/>
                <a:cs typeface="Times"/>
              </a:rPr>
              <a:t>ten years of reflection such a principle resulted from a paradox upon which I had already hit at the age of sixteen:</a:t>
            </a:r>
          </a:p>
          <a:p>
            <a:endParaRPr lang="en-US" dirty="0">
              <a:latin typeface="Times"/>
              <a:cs typeface="Times"/>
            </a:endParaRPr>
          </a:p>
          <a:p>
            <a:r>
              <a:rPr lang="en-US" dirty="0">
                <a:latin typeface="Times"/>
                <a:cs typeface="Times"/>
              </a:rPr>
              <a:t>If I pursue a beam of light with the velocity </a:t>
            </a:r>
            <a:r>
              <a:rPr lang="en-US" i="1" dirty="0">
                <a:latin typeface="Times"/>
                <a:cs typeface="Times"/>
              </a:rPr>
              <a:t>c</a:t>
            </a:r>
            <a:r>
              <a:rPr lang="en-US" dirty="0">
                <a:latin typeface="Times"/>
                <a:cs typeface="Times"/>
              </a:rPr>
              <a:t> (velocity of light in a vacuum),</a:t>
            </a:r>
          </a:p>
        </p:txBody>
      </p:sp>
      <p:sp>
        <p:nvSpPr>
          <p:cNvPr id="30726" name="Rectangle 13"/>
          <p:cNvSpPr>
            <a:spLocks noChangeArrowheads="1"/>
          </p:cNvSpPr>
          <p:nvPr/>
        </p:nvSpPr>
        <p:spPr bwMode="auto">
          <a:xfrm>
            <a:off x="685800" y="3048000"/>
            <a:ext cx="70008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I should observe such a beam of light as an electromagnetic field at rest though spatially oscillating. There seems to be no such thing, however, neither on the basis of experience nor according to Maxwell</a:t>
            </a:r>
            <a:r>
              <a:rPr lang="ja-JP" altLang="en-US" dirty="0">
                <a:latin typeface="Times"/>
                <a:cs typeface="Times"/>
              </a:rPr>
              <a:t>’</a:t>
            </a:r>
            <a:r>
              <a:rPr lang="en-US" dirty="0">
                <a:latin typeface="Times"/>
                <a:cs typeface="Times"/>
              </a:rPr>
              <a:t>s equations.</a:t>
            </a:r>
          </a:p>
          <a:p>
            <a:endParaRPr lang="en-US" dirty="0">
              <a:latin typeface="Times"/>
              <a:cs typeface="Times"/>
            </a:endParaRPr>
          </a:p>
          <a:p>
            <a:r>
              <a:rPr lang="en-US" dirty="0">
                <a:latin typeface="Times"/>
                <a:cs typeface="Times"/>
              </a:rPr>
              <a:t>From the very beginning it appeared to me intuitively clear that, judged from the standpoint of such an observer, everything would have to happen according to the same laws as for an observer who, relative to the earth, was at rest. For how should the first observer know or be able to determine, that he is in a state of fast uniform motion?</a:t>
            </a:r>
          </a:p>
          <a:p>
            <a:endParaRPr lang="en-US" dirty="0">
              <a:latin typeface="Times"/>
              <a:cs typeface="Times"/>
            </a:endParaRPr>
          </a:p>
          <a:p>
            <a:r>
              <a:rPr lang="en-US" dirty="0">
                <a:latin typeface="Times"/>
                <a:cs typeface="Times"/>
              </a:rPr>
              <a:t>One sees in this paradox the germ of the special relativity theory is already contained</a:t>
            </a:r>
            <a:r>
              <a:rPr lang="en-US" dirty="0" smtClean="0">
                <a:latin typeface="Times"/>
                <a:cs typeface="Times"/>
              </a:rPr>
              <a:t>.”</a:t>
            </a:r>
            <a:endParaRPr lang="en-US" dirty="0">
              <a:latin typeface="Times"/>
              <a:cs typeface="Times"/>
            </a:endParaRPr>
          </a:p>
        </p:txBody>
      </p:sp>
    </p:spTree>
    <p:extLst>
      <p:ext uri="{BB962C8B-B14F-4D97-AF65-F5344CB8AC3E}">
        <p14:creationId xmlns:p14="http://schemas.microsoft.com/office/powerpoint/2010/main" val="2991182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A36F6D08-3504-D047-A0CF-9548F11A257B}" type="slidenum">
              <a:rPr lang="en-US"/>
              <a:pPr/>
              <a:t>5</a:t>
            </a:fld>
            <a:endParaRPr lang="en-US"/>
          </a:p>
        </p:txBody>
      </p:sp>
      <p:sp>
        <p:nvSpPr>
          <p:cNvPr id="68610" name="Rectangle 2"/>
          <p:cNvSpPr>
            <a:spLocks noGrp="1" noChangeArrowheads="1"/>
          </p:cNvSpPr>
          <p:nvPr>
            <p:ph type="title"/>
          </p:nvPr>
        </p:nvSpPr>
        <p:spPr>
          <a:xfrm>
            <a:off x="2819400" y="228600"/>
            <a:ext cx="5867400" cy="533400"/>
          </a:xfrm>
        </p:spPr>
        <p:txBody>
          <a:bodyPr>
            <a:normAutofit fontScale="90000"/>
          </a:bodyPr>
          <a:lstStyle/>
          <a:p>
            <a:r>
              <a:rPr lang="en-US"/>
              <a:t>Albert Einstein, </a:t>
            </a:r>
            <a:r>
              <a:rPr lang="ja-JP" altLang="en-US">
                <a:latin typeface="Arial"/>
              </a:rPr>
              <a:t>“</a:t>
            </a:r>
            <a:r>
              <a:rPr lang="en-US"/>
              <a:t>Autobiographical Sketch</a:t>
            </a:r>
            <a:r>
              <a:rPr lang="ja-JP" altLang="en-US">
                <a:latin typeface="Arial"/>
              </a:rPr>
              <a:t>”</a:t>
            </a:r>
            <a:endParaRPr lang="en-US"/>
          </a:p>
        </p:txBody>
      </p:sp>
      <p:sp>
        <p:nvSpPr>
          <p:cNvPr id="68612" name="Rectangle 4"/>
          <p:cNvSpPr>
            <a:spLocks noChangeArrowheads="1"/>
          </p:cNvSpPr>
          <p:nvPr/>
        </p:nvSpPr>
        <p:spPr bwMode="auto">
          <a:xfrm>
            <a:off x="7491698" y="608111"/>
            <a:ext cx="1522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400" i="1" dirty="0">
                <a:latin typeface="Times Bold"/>
                <a:cs typeface="Times Bold"/>
              </a:rPr>
              <a:t> </a:t>
            </a:r>
            <a:r>
              <a:rPr lang="en-US" sz="1400" i="1" dirty="0" smtClean="0">
                <a:latin typeface="Times Bold"/>
                <a:cs typeface="Times Bold"/>
              </a:rPr>
              <a:t>Published 1956.</a:t>
            </a:r>
            <a:endParaRPr lang="en-US" sz="1400" i="1" dirty="0">
              <a:latin typeface="Times Bold"/>
              <a:cs typeface="Times Bold"/>
            </a:endParaRPr>
          </a:p>
        </p:txBody>
      </p:sp>
      <p:sp>
        <p:nvSpPr>
          <p:cNvPr id="68613" name="Rectangle 5"/>
          <p:cNvSpPr>
            <a:spLocks noChangeArrowheads="1"/>
          </p:cNvSpPr>
          <p:nvPr/>
        </p:nvSpPr>
        <p:spPr bwMode="auto">
          <a:xfrm>
            <a:off x="623888" y="1446213"/>
            <a:ext cx="6234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atin typeface="Palatino" charset="0"/>
            </a:endParaRPr>
          </a:p>
        </p:txBody>
      </p:sp>
      <p:sp>
        <p:nvSpPr>
          <p:cNvPr id="68617" name="Rectangle 9"/>
          <p:cNvSpPr>
            <a:spLocks noChangeArrowheads="1"/>
          </p:cNvSpPr>
          <p:nvPr/>
        </p:nvSpPr>
        <p:spPr bwMode="auto">
          <a:xfrm>
            <a:off x="2514600" y="990600"/>
            <a:ext cx="5943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dirty="0">
                <a:latin typeface="Times Bold"/>
                <a:cs typeface="Times Bold"/>
              </a:rPr>
              <a:t>“</a:t>
            </a:r>
            <a:r>
              <a:rPr lang="en-US" dirty="0">
                <a:latin typeface="Times Bold"/>
                <a:cs typeface="Times Bold"/>
              </a:rPr>
              <a:t>During this year in </a:t>
            </a:r>
            <a:r>
              <a:rPr lang="en-US" dirty="0" err="1">
                <a:latin typeface="Times Bold"/>
                <a:cs typeface="Times Bold"/>
              </a:rPr>
              <a:t>Aarau</a:t>
            </a:r>
            <a:r>
              <a:rPr lang="en-US" dirty="0">
                <a:latin typeface="Times Bold"/>
                <a:cs typeface="Times Bold"/>
              </a:rPr>
              <a:t> the following question came to me: if one chases a light wave with the speed of light, then one would have before one a time independent wave field. But such a thing appears not to exist! This was the first child-like thought experiment related to the special theory of relativity. Discovery is not a work of logical thought, even if the final product is bound in logical form.</a:t>
            </a:r>
            <a:r>
              <a:rPr lang="ja-JP" altLang="en-US" dirty="0">
                <a:latin typeface="Times Bold"/>
                <a:cs typeface="Times Bold"/>
              </a:rPr>
              <a:t>”</a:t>
            </a:r>
            <a:endParaRPr lang="en-US" dirty="0">
              <a:latin typeface="Times Bold"/>
              <a:cs typeface="Times Bold"/>
            </a:endParaRPr>
          </a:p>
        </p:txBody>
      </p:sp>
      <p:pic>
        <p:nvPicPr>
          <p:cNvPr id="686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1627188" cy="2606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09600" y="3352800"/>
            <a:ext cx="7543800" cy="2997101"/>
            <a:chOff x="609600" y="3352800"/>
            <a:chExt cx="7543800" cy="2997101"/>
          </a:xfrm>
        </p:grpSpPr>
        <p:sp>
          <p:nvSpPr>
            <p:cNvPr id="68611" name="Rectangle 3"/>
            <p:cNvSpPr>
              <a:spLocks noChangeArrowheads="1"/>
            </p:cNvSpPr>
            <p:nvPr/>
          </p:nvSpPr>
          <p:spPr bwMode="auto">
            <a:xfrm>
              <a:off x="609600" y="3352800"/>
              <a:ext cx="4005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Times Bold"/>
                  <a:cs typeface="Times Bold"/>
                </a:rPr>
                <a:t>As recounted to Max Wertheimer in 1916</a:t>
              </a:r>
            </a:p>
          </p:txBody>
        </p:sp>
        <p:sp>
          <p:nvSpPr>
            <p:cNvPr id="68621" name="Rectangle 13"/>
            <p:cNvSpPr>
              <a:spLocks noChangeArrowheads="1"/>
            </p:cNvSpPr>
            <p:nvPr/>
          </p:nvSpPr>
          <p:spPr bwMode="auto">
            <a:xfrm>
              <a:off x="609600" y="3733800"/>
              <a:ext cx="75438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dirty="0">
                  <a:latin typeface="Times Bold"/>
                  <a:cs typeface="Times Bold"/>
                </a:rPr>
                <a:t>	</a:t>
              </a:r>
              <a:r>
                <a:rPr lang="ja-JP" altLang="en-US" sz="1400" dirty="0">
                  <a:latin typeface="Times Bold"/>
                  <a:cs typeface="Times Bold"/>
                </a:rPr>
                <a:t>“</a:t>
              </a:r>
              <a:r>
                <a:rPr lang="en-US" sz="1400" dirty="0">
                  <a:latin typeface="Times Bold"/>
                  <a:cs typeface="Times Bold"/>
                </a:rPr>
                <a:t>The problem began when Einstein was sixteen years old, a pupil in the Gymnasium (</a:t>
              </a:r>
              <a:r>
                <a:rPr lang="en-US" sz="1400" dirty="0" err="1">
                  <a:latin typeface="Times Bold"/>
                  <a:cs typeface="Times Bold"/>
                </a:rPr>
                <a:t>Aarau</a:t>
              </a:r>
              <a:r>
                <a:rPr lang="en-US" sz="1400" dirty="0">
                  <a:latin typeface="Times Bold"/>
                  <a:cs typeface="Times Bold"/>
                </a:rPr>
                <a:t>, </a:t>
              </a:r>
              <a:r>
                <a:rPr lang="en-US" sz="1400" dirty="0" err="1">
                  <a:latin typeface="Times Bold"/>
                  <a:cs typeface="Times Bold"/>
                </a:rPr>
                <a:t>Kantonschule</a:t>
              </a:r>
              <a:r>
                <a:rPr lang="en-US" sz="1400" dirty="0">
                  <a:latin typeface="Times Bold"/>
                  <a:cs typeface="Times Bold"/>
                </a:rPr>
                <a:t>)…</a:t>
              </a:r>
            </a:p>
            <a:p>
              <a:r>
                <a:rPr lang="en-US" sz="1400" dirty="0">
                  <a:latin typeface="Times Bold"/>
                  <a:cs typeface="Times Bold"/>
                </a:rPr>
                <a:t>	The process started in a way that was not very clear, and is therefore difficult to describe—in a certain state of being puzzled. First came such questions as: What if one were to run after a ray of light? What if one were riding on the beam? If one were to run after a ray of light as it travels, would its velocity thereby be decreased? If one were to run fast enough, would it no longer move at all?…[W</a:t>
              </a:r>
              <a:r>
                <a:rPr lang="ja-JP" altLang="en-US" sz="1400" dirty="0">
                  <a:latin typeface="Times Bold"/>
                  <a:cs typeface="Times Bold"/>
                </a:rPr>
                <a:t>’</a:t>
              </a:r>
              <a:r>
                <a:rPr lang="en-US" sz="1400" dirty="0">
                  <a:latin typeface="Times Bold"/>
                  <a:cs typeface="Times Bold"/>
                </a:rPr>
                <a:t>s ellipses] To young Einstein this seemed strange.</a:t>
              </a:r>
            </a:p>
            <a:p>
              <a:r>
                <a:rPr lang="en-US" sz="1400" dirty="0">
                  <a:latin typeface="Times Bold"/>
                  <a:cs typeface="Times Bold"/>
                </a:rPr>
                <a:t>	…When I asked him whether, during this period, he had already had some idea of the constancy of light velocity, independent of the movement of the reference system, Einstein answered decidedly: </a:t>
              </a:r>
              <a:r>
                <a:rPr lang="ja-JP" altLang="en-US" sz="1400" dirty="0">
                  <a:latin typeface="Times Bold"/>
                  <a:cs typeface="Times Bold"/>
                </a:rPr>
                <a:t>‘</a:t>
              </a:r>
              <a:r>
                <a:rPr lang="en-US" sz="1400" dirty="0">
                  <a:latin typeface="Times Bold"/>
                  <a:cs typeface="Times Bold"/>
                </a:rPr>
                <a:t>No, it was just curiosity. That the velocity of light could differ depending upon the movement of the observer was somehow characterized by doubt. Later developments increased that doubt.</a:t>
              </a:r>
              <a:r>
                <a:rPr lang="ja-JP" altLang="en-US" sz="1400" dirty="0">
                  <a:latin typeface="Times Bold"/>
                  <a:cs typeface="Times Bold"/>
                </a:rPr>
                <a:t>’”</a:t>
              </a:r>
              <a:endParaRPr lang="en-US" sz="1400" dirty="0">
                <a:latin typeface="Times Bold"/>
                <a:cs typeface="Times Bold"/>
              </a:endParaRPr>
            </a:p>
            <a:p>
              <a:endParaRPr lang="en-US" sz="1000" dirty="0">
                <a:latin typeface="Times Bold"/>
                <a:cs typeface="Times Bold"/>
              </a:endParaRPr>
            </a:p>
          </p:txBody>
        </p:sp>
      </p:grpSp>
    </p:spTree>
    <p:extLst>
      <p:ext uri="{BB962C8B-B14F-4D97-AF65-F5344CB8AC3E}">
        <p14:creationId xmlns:p14="http://schemas.microsoft.com/office/powerpoint/2010/main" val="4035987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9278C03-1F84-7E49-8BCE-50C6339DA3E8}" type="slidenum">
              <a:rPr lang="en-US" sz="1400"/>
              <a:pPr/>
              <a:t>6</a:t>
            </a:fld>
            <a:endParaRPr lang="en-US" sz="1400"/>
          </a:p>
        </p:txBody>
      </p:sp>
      <p:sp>
        <p:nvSpPr>
          <p:cNvPr id="32771" name="Freeform 23"/>
          <p:cNvSpPr>
            <a:spLocks/>
          </p:cNvSpPr>
          <p:nvPr/>
        </p:nvSpPr>
        <p:spPr bwMode="auto">
          <a:xfrm>
            <a:off x="738188" y="333375"/>
            <a:ext cx="7319962" cy="658813"/>
          </a:xfrm>
          <a:custGeom>
            <a:avLst/>
            <a:gdLst>
              <a:gd name="T0" fmla="*/ 0 w 4611"/>
              <a:gd name="T1" fmla="*/ 0 h 415"/>
              <a:gd name="T2" fmla="*/ 2147483647 w 4611"/>
              <a:gd name="T3" fmla="*/ 2147483647 h 415"/>
              <a:gd name="T4" fmla="*/ 2147483647 w 4611"/>
              <a:gd name="T5" fmla="*/ 2147483647 h 415"/>
              <a:gd name="T6" fmla="*/ 2147483647 w 4611"/>
              <a:gd name="T7" fmla="*/ 2147483647 h 415"/>
              <a:gd name="T8" fmla="*/ 0 w 4611"/>
              <a:gd name="T9" fmla="*/ 0 h 415"/>
              <a:gd name="T10" fmla="*/ 0 60000 65536"/>
              <a:gd name="T11" fmla="*/ 0 60000 65536"/>
              <a:gd name="T12" fmla="*/ 0 60000 65536"/>
              <a:gd name="T13" fmla="*/ 0 60000 65536"/>
              <a:gd name="T14" fmla="*/ 0 60000 65536"/>
              <a:gd name="T15" fmla="*/ 0 w 4611"/>
              <a:gd name="T16" fmla="*/ 0 h 415"/>
              <a:gd name="T17" fmla="*/ 4611 w 4611"/>
              <a:gd name="T18" fmla="*/ 415 h 415"/>
            </a:gdLst>
            <a:ahLst/>
            <a:cxnLst>
              <a:cxn ang="T10">
                <a:pos x="T0" y="T1"/>
              </a:cxn>
              <a:cxn ang="T11">
                <a:pos x="T2" y="T3"/>
              </a:cxn>
              <a:cxn ang="T12">
                <a:pos x="T4" y="T5"/>
              </a:cxn>
              <a:cxn ang="T13">
                <a:pos x="T6" y="T7"/>
              </a:cxn>
              <a:cxn ang="T14">
                <a:pos x="T8" y="T9"/>
              </a:cxn>
            </a:cxnLst>
            <a:rect l="T15" t="T16" r="T17" b="T18"/>
            <a:pathLst>
              <a:path w="4611" h="415">
                <a:moveTo>
                  <a:pt x="0" y="0"/>
                </a:moveTo>
                <a:lnTo>
                  <a:pt x="4510" y="52"/>
                </a:lnTo>
                <a:lnTo>
                  <a:pt x="4611" y="277"/>
                </a:lnTo>
                <a:lnTo>
                  <a:pt x="203" y="415"/>
                </a:lnTo>
                <a:lnTo>
                  <a:pt x="0" y="0"/>
                </a:lnTo>
                <a:close/>
              </a:path>
            </a:pathLst>
          </a:custGeom>
          <a:solidFill>
            <a:srgbClr val="C8FFC8"/>
          </a:solidFill>
          <a:ln>
            <a:noFill/>
          </a:ln>
          <a:extLst/>
        </p:spPr>
        <p:txBody>
          <a:bodyPr wrap="none" anchor="ctr">
            <a:spAutoFit/>
          </a:bodyPr>
          <a:lstStyle/>
          <a:p>
            <a:endParaRPr lang="en-US"/>
          </a:p>
        </p:txBody>
      </p:sp>
      <p:sp>
        <p:nvSpPr>
          <p:cNvPr id="32772" name="Rectangle 2"/>
          <p:cNvSpPr>
            <a:spLocks noGrp="1" noChangeArrowheads="1"/>
          </p:cNvSpPr>
          <p:nvPr>
            <p:ph type="title"/>
          </p:nvPr>
        </p:nvSpPr>
        <p:spPr/>
        <p:txBody>
          <a:bodyPr>
            <a:normAutofit fontScale="90000"/>
          </a:bodyPr>
          <a:lstStyle/>
          <a:p>
            <a:pPr eaLnBrk="1" hangingPunct="1"/>
            <a:r>
              <a:rPr lang="en-US" sz="4000">
                <a:latin typeface="Times" charset="0"/>
                <a:ea typeface="ＭＳ Ｐゴシック" charset="0"/>
                <a:cs typeface="ＭＳ Ｐゴシック" charset="0"/>
              </a:rPr>
              <a:t>The Thought</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603375"/>
            <a:ext cx="7004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1943100" y="3105150"/>
            <a:ext cx="5573713" cy="3036888"/>
            <a:chOff x="1224" y="1956"/>
            <a:chExt cx="3511" cy="1913"/>
          </a:xfrm>
        </p:grpSpPr>
        <p:pic>
          <p:nvPicPr>
            <p:cNvPr id="327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 y="1956"/>
              <a:ext cx="333"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Line 7"/>
            <p:cNvSpPr>
              <a:spLocks noChangeShapeType="1"/>
            </p:cNvSpPr>
            <p:nvPr/>
          </p:nvSpPr>
          <p:spPr bwMode="auto">
            <a:xfrm>
              <a:off x="1291" y="2000"/>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778" name="Line 8"/>
            <p:cNvSpPr>
              <a:spLocks noChangeShapeType="1"/>
            </p:cNvSpPr>
            <p:nvPr/>
          </p:nvSpPr>
          <p:spPr bwMode="auto">
            <a:xfrm>
              <a:off x="1240" y="2068"/>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779" name="Line 9"/>
            <p:cNvSpPr>
              <a:spLocks noChangeShapeType="1"/>
            </p:cNvSpPr>
            <p:nvPr/>
          </p:nvSpPr>
          <p:spPr bwMode="auto">
            <a:xfrm>
              <a:off x="1224" y="2136"/>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2780" name="Line 10"/>
            <p:cNvSpPr>
              <a:spLocks noChangeShapeType="1"/>
            </p:cNvSpPr>
            <p:nvPr/>
          </p:nvSpPr>
          <p:spPr bwMode="auto">
            <a:xfrm>
              <a:off x="1229" y="2204"/>
              <a:ext cx="2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327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 y="2852"/>
              <a:ext cx="2975"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AutoShape 17"/>
            <p:cNvSpPr>
              <a:spLocks noChangeArrowheads="1"/>
            </p:cNvSpPr>
            <p:nvPr/>
          </p:nvSpPr>
          <p:spPr bwMode="auto">
            <a:xfrm>
              <a:off x="1513" y="2705"/>
              <a:ext cx="3222" cy="1164"/>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2783" name="Freeform 18"/>
            <p:cNvSpPr>
              <a:spLocks/>
            </p:cNvSpPr>
            <p:nvPr/>
          </p:nvSpPr>
          <p:spPr bwMode="auto">
            <a:xfrm>
              <a:off x="2015" y="2167"/>
              <a:ext cx="960" cy="568"/>
            </a:xfrm>
            <a:custGeom>
              <a:avLst/>
              <a:gdLst>
                <a:gd name="T0" fmla="*/ 472 w 960"/>
                <a:gd name="T1" fmla="*/ 472 h 604"/>
                <a:gd name="T2" fmla="*/ 0 w 960"/>
                <a:gd name="T3" fmla="*/ 0 h 604"/>
                <a:gd name="T4" fmla="*/ 960 w 960"/>
                <a:gd name="T5" fmla="*/ 472 h 604"/>
                <a:gd name="T6" fmla="*/ 0 60000 65536"/>
                <a:gd name="T7" fmla="*/ 0 60000 65536"/>
                <a:gd name="T8" fmla="*/ 0 60000 65536"/>
                <a:gd name="T9" fmla="*/ 0 w 960"/>
                <a:gd name="T10" fmla="*/ 0 h 604"/>
                <a:gd name="T11" fmla="*/ 960 w 960"/>
                <a:gd name="T12" fmla="*/ 604 h 604"/>
              </a:gdLst>
              <a:ahLst/>
              <a:cxnLst>
                <a:cxn ang="T6">
                  <a:pos x="T0" y="T1"/>
                </a:cxn>
                <a:cxn ang="T7">
                  <a:pos x="T2" y="T3"/>
                </a:cxn>
                <a:cxn ang="T8">
                  <a:pos x="T4" y="T5"/>
                </a:cxn>
              </a:cxnLst>
              <a:rect l="T9" t="T10" r="T11" b="T12"/>
              <a:pathLst>
                <a:path w="960" h="604">
                  <a:moveTo>
                    <a:pt x="472" y="604"/>
                  </a:moveTo>
                  <a:lnTo>
                    <a:pt x="0" y="0"/>
                  </a:lnTo>
                  <a:lnTo>
                    <a:pt x="960" y="604"/>
                  </a:lnTo>
                </a:path>
              </a:pathLst>
            </a:custGeom>
            <a:solidFill>
              <a:schemeClr val="bg1"/>
            </a:solidFill>
            <a:ln w="12700">
              <a:solidFill>
                <a:schemeClr val="tx1"/>
              </a:solidFill>
              <a:round/>
              <a:headEnd/>
              <a:tailEnd/>
            </a:ln>
          </p:spPr>
          <p:txBody>
            <a:bodyPr anchor="ctr">
              <a:spAutoFit/>
            </a:bodyPr>
            <a:lstStyle/>
            <a:p>
              <a:endParaRPr lang="en-US"/>
            </a:p>
          </p:txBody>
        </p:sp>
        <p:sp>
          <p:nvSpPr>
            <p:cNvPr id="32784" name="Rectangle 20"/>
            <p:cNvSpPr>
              <a:spLocks noChangeArrowheads="1"/>
            </p:cNvSpPr>
            <p:nvPr/>
          </p:nvSpPr>
          <p:spPr bwMode="auto">
            <a:xfrm>
              <a:off x="2306" y="3565"/>
              <a:ext cx="12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Times"/>
                  <a:cs typeface="Times"/>
                </a:rPr>
                <a:t>A frozen waveform!</a:t>
              </a:r>
            </a:p>
          </p:txBody>
        </p:sp>
      </p:grpSp>
      <p:sp>
        <p:nvSpPr>
          <p:cNvPr id="32775" name="Freeform 22"/>
          <p:cNvSpPr>
            <a:spLocks/>
          </p:cNvSpPr>
          <p:nvPr/>
        </p:nvSpPr>
        <p:spPr bwMode="auto">
          <a:xfrm>
            <a:off x="1108075" y="1362075"/>
            <a:ext cx="6615113" cy="866775"/>
          </a:xfrm>
          <a:custGeom>
            <a:avLst/>
            <a:gdLst>
              <a:gd name="T0" fmla="*/ 0 w 4167"/>
              <a:gd name="T1" fmla="*/ 0 h 546"/>
              <a:gd name="T2" fmla="*/ 2147483647 w 4167"/>
              <a:gd name="T3" fmla="*/ 2147483647 h 546"/>
              <a:gd name="T4" fmla="*/ 2147483647 w 4167"/>
              <a:gd name="T5" fmla="*/ 2147483647 h 546"/>
              <a:gd name="T6" fmla="*/ 2147483647 w 4167"/>
              <a:gd name="T7" fmla="*/ 2147483647 h 546"/>
              <a:gd name="T8" fmla="*/ 0 w 4167"/>
              <a:gd name="T9" fmla="*/ 0 h 546"/>
              <a:gd name="T10" fmla="*/ 0 60000 65536"/>
              <a:gd name="T11" fmla="*/ 0 60000 65536"/>
              <a:gd name="T12" fmla="*/ 0 60000 65536"/>
              <a:gd name="T13" fmla="*/ 0 60000 65536"/>
              <a:gd name="T14" fmla="*/ 0 60000 65536"/>
              <a:gd name="T15" fmla="*/ 0 w 4167"/>
              <a:gd name="T16" fmla="*/ 0 h 546"/>
              <a:gd name="T17" fmla="*/ 4167 w 4167"/>
              <a:gd name="T18" fmla="*/ 546 h 546"/>
            </a:gdLst>
            <a:ahLst/>
            <a:cxnLst>
              <a:cxn ang="T10">
                <a:pos x="T0" y="T1"/>
              </a:cxn>
              <a:cxn ang="T11">
                <a:pos x="T2" y="T3"/>
              </a:cxn>
              <a:cxn ang="T12">
                <a:pos x="T4" y="T5"/>
              </a:cxn>
              <a:cxn ang="T13">
                <a:pos x="T6" y="T7"/>
              </a:cxn>
              <a:cxn ang="T14">
                <a:pos x="T8" y="T9"/>
              </a:cxn>
            </a:cxnLst>
            <a:rect l="T15" t="T16" r="T17" b="T18"/>
            <a:pathLst>
              <a:path w="4167" h="546">
                <a:moveTo>
                  <a:pt x="0" y="0"/>
                </a:moveTo>
                <a:lnTo>
                  <a:pt x="182" y="466"/>
                </a:lnTo>
                <a:lnTo>
                  <a:pt x="4167" y="546"/>
                </a:lnTo>
                <a:lnTo>
                  <a:pt x="3884" y="10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76100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9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288836" y="1116540"/>
            <a:ext cx="6189624" cy="5491983"/>
          </a:xfrm>
          <a:custGeom>
            <a:avLst/>
            <a:gdLst>
              <a:gd name="connsiteX0" fmla="*/ 2826153 w 4745145"/>
              <a:gd name="connsiteY0" fmla="*/ 0 h 3928826"/>
              <a:gd name="connsiteX1" fmla="*/ 4745145 w 4745145"/>
              <a:gd name="connsiteY1" fmla="*/ 1863226 h 3928826"/>
              <a:gd name="connsiteX2" fmla="*/ 3489077 w 4745145"/>
              <a:gd name="connsiteY2" fmla="*/ 3928826 h 3928826"/>
              <a:gd name="connsiteX3" fmla="*/ 0 w 4745145"/>
              <a:gd name="connsiteY3" fmla="*/ 2274951 h 3928826"/>
              <a:gd name="connsiteX4" fmla="*/ 2826153 w 4745145"/>
              <a:gd name="connsiteY4" fmla="*/ 0 h 392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145" h="3928826">
                <a:moveTo>
                  <a:pt x="2826153" y="0"/>
                </a:moveTo>
                <a:lnTo>
                  <a:pt x="4745145" y="1863226"/>
                </a:lnTo>
                <a:lnTo>
                  <a:pt x="3489077" y="3928826"/>
                </a:lnTo>
                <a:lnTo>
                  <a:pt x="0" y="2274951"/>
                </a:lnTo>
                <a:lnTo>
                  <a:pt x="2826153"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409587" y="1981858"/>
            <a:ext cx="5246569" cy="1458481"/>
          </a:xfrm>
        </p:spPr>
        <p:txBody>
          <a:bodyPr>
            <a:noAutofit/>
          </a:bodyPr>
          <a:lstStyle/>
          <a:p>
            <a:pPr algn="r"/>
            <a:r>
              <a:rPr lang="en-US" sz="9600" dirty="0" smtClean="0"/>
              <a:t>All clear?</a:t>
            </a:r>
            <a:endParaRPr lang="en-US" sz="9600" dirty="0"/>
          </a:p>
        </p:txBody>
      </p:sp>
      <p:sp>
        <p:nvSpPr>
          <p:cNvPr id="3" name="Content Placeholder 2"/>
          <p:cNvSpPr>
            <a:spLocks noGrp="1"/>
          </p:cNvSpPr>
          <p:nvPr>
            <p:ph idx="1"/>
          </p:nvPr>
        </p:nvSpPr>
        <p:spPr>
          <a:xfrm>
            <a:off x="0" y="6356350"/>
            <a:ext cx="404733" cy="501650"/>
          </a:xfrm>
        </p:spPr>
        <p:txBody>
          <a:bodyPr>
            <a:normAutofit/>
          </a:bodyPr>
          <a:lstStyle/>
          <a:p>
            <a:endParaRPr lang="en-US" dirty="0"/>
          </a:p>
        </p:txBody>
      </p:sp>
      <p:sp>
        <p:nvSpPr>
          <p:cNvPr id="6" name="Slide Number Placeholder 5"/>
          <p:cNvSpPr>
            <a:spLocks noGrp="1"/>
          </p:cNvSpPr>
          <p:nvPr>
            <p:ph type="sldNum" sz="quarter" idx="12"/>
          </p:nvPr>
        </p:nvSpPr>
        <p:spPr>
          <a:xfrm>
            <a:off x="8604065" y="6356350"/>
            <a:ext cx="340926" cy="365125"/>
          </a:xfrm>
        </p:spPr>
        <p:txBody>
          <a:bodyPr/>
          <a:lstStyle/>
          <a:p>
            <a:fld id="{A9BB7777-FCE2-1A4D-90B6-6E38C49805FD}" type="slidenum">
              <a:rPr lang="en-US" smtClean="0"/>
              <a:t>7</a:t>
            </a:fld>
            <a:endParaRPr lang="en-US" dirty="0"/>
          </a:p>
        </p:txBody>
      </p:sp>
    </p:spTree>
    <p:extLst>
      <p:ext uri="{BB962C8B-B14F-4D97-AF65-F5344CB8AC3E}">
        <p14:creationId xmlns:p14="http://schemas.microsoft.com/office/powerpoint/2010/main" val="3509377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74575" y="4570414"/>
            <a:ext cx="7956675" cy="915988"/>
            <a:chOff x="774575" y="4570414"/>
            <a:chExt cx="7956675" cy="915988"/>
          </a:xfrm>
        </p:grpSpPr>
        <p:grpSp>
          <p:nvGrpSpPr>
            <p:cNvPr id="19" name="Group 18"/>
            <p:cNvGrpSpPr/>
            <p:nvPr/>
          </p:nvGrpSpPr>
          <p:grpSpPr>
            <a:xfrm>
              <a:off x="774575" y="4697413"/>
              <a:ext cx="7870603" cy="788989"/>
              <a:chOff x="774575" y="4697413"/>
              <a:chExt cx="7870603" cy="788989"/>
            </a:xfrm>
          </p:grpSpPr>
          <p:sp>
            <p:nvSpPr>
              <p:cNvPr id="41" name="Freeform 40"/>
              <p:cNvSpPr/>
              <p:nvPr/>
            </p:nvSpPr>
            <p:spPr>
              <a:xfrm>
                <a:off x="774575" y="5158418"/>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Freeform 41"/>
              <p:cNvSpPr/>
              <p:nvPr/>
            </p:nvSpPr>
            <p:spPr>
              <a:xfrm>
                <a:off x="6642448" y="4697413"/>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3" name="Straight Connector 42"/>
              <p:cNvCxnSpPr/>
              <p:nvPr/>
            </p:nvCxnSpPr>
            <p:spPr>
              <a:xfrm flipV="1">
                <a:off x="2435376" y="4794145"/>
                <a:ext cx="4424150" cy="488486"/>
              </a:xfrm>
              <a:prstGeom prst="line">
                <a:avLst/>
              </a:prstGeom>
              <a:ln w="47625">
                <a:solidFill>
                  <a:srgbClr val="FFC8FF"/>
                </a:solidFill>
              </a:ln>
              <a:effectLst/>
            </p:spPr>
            <p:style>
              <a:lnRef idx="2">
                <a:schemeClr val="accent1"/>
              </a:lnRef>
              <a:fillRef idx="0">
                <a:schemeClr val="accent1"/>
              </a:fillRef>
              <a:effectRef idx="1">
                <a:schemeClr val="accent1"/>
              </a:effectRef>
              <a:fontRef idx="minor">
                <a:schemeClr val="tx1"/>
              </a:fontRef>
            </p:style>
          </p:cxnSp>
        </p:grpSp>
        <p:sp>
          <p:nvSpPr>
            <p:cNvPr id="34834" name="Rectangle 19"/>
            <p:cNvSpPr>
              <a:spLocks noChangeArrowheads="1"/>
            </p:cNvSpPr>
            <p:nvPr/>
          </p:nvSpPr>
          <p:spPr bwMode="auto">
            <a:xfrm>
              <a:off x="5472113" y="4570414"/>
              <a:ext cx="32591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the observer would know he is moving rapidly because the light would appear frozen.</a:t>
              </a:r>
            </a:p>
          </p:txBody>
        </p:sp>
      </p:grpSp>
      <p:grpSp>
        <p:nvGrpSpPr>
          <p:cNvPr id="16" name="Group 15"/>
          <p:cNvGrpSpPr/>
          <p:nvPr/>
        </p:nvGrpSpPr>
        <p:grpSpPr>
          <a:xfrm>
            <a:off x="2554005" y="3122613"/>
            <a:ext cx="5937533" cy="915987"/>
            <a:chOff x="2554005" y="3122613"/>
            <a:chExt cx="5937533" cy="915987"/>
          </a:xfrm>
        </p:grpSpPr>
        <p:grpSp>
          <p:nvGrpSpPr>
            <p:cNvPr id="15" name="Group 14"/>
            <p:cNvGrpSpPr/>
            <p:nvPr/>
          </p:nvGrpSpPr>
          <p:grpSpPr>
            <a:xfrm>
              <a:off x="2554005" y="3314729"/>
              <a:ext cx="5000560" cy="462413"/>
              <a:chOff x="2554005" y="3314729"/>
              <a:chExt cx="5000560" cy="462413"/>
            </a:xfrm>
          </p:grpSpPr>
          <p:sp>
            <p:nvSpPr>
              <p:cNvPr id="12" name="Freeform 11"/>
              <p:cNvSpPr/>
              <p:nvPr/>
            </p:nvSpPr>
            <p:spPr>
              <a:xfrm>
                <a:off x="2554005" y="3314729"/>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35"/>
              <p:cNvSpPr/>
              <p:nvPr/>
            </p:nvSpPr>
            <p:spPr>
              <a:xfrm>
                <a:off x="5551835" y="3449158"/>
                <a:ext cx="2002730" cy="327984"/>
              </a:xfrm>
              <a:custGeom>
                <a:avLst/>
                <a:gdLst>
                  <a:gd name="connsiteX0" fmla="*/ 13956 w 2002730"/>
                  <a:gd name="connsiteY0" fmla="*/ 0 h 327984"/>
                  <a:gd name="connsiteX1" fmla="*/ 2002730 w 2002730"/>
                  <a:gd name="connsiteY1" fmla="*/ 48849 h 327984"/>
                  <a:gd name="connsiteX2" fmla="*/ 1967840 w 2002730"/>
                  <a:gd name="connsiteY2" fmla="*/ 327984 h 327984"/>
                  <a:gd name="connsiteX3" fmla="*/ 0 w 2002730"/>
                  <a:gd name="connsiteY3" fmla="*/ 223308 h 327984"/>
                  <a:gd name="connsiteX4" fmla="*/ 13956 w 2002730"/>
                  <a:gd name="connsiteY4" fmla="*/ 0 h 32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730" h="327984">
                    <a:moveTo>
                      <a:pt x="13956" y="0"/>
                    </a:moveTo>
                    <a:lnTo>
                      <a:pt x="2002730" y="48849"/>
                    </a:lnTo>
                    <a:lnTo>
                      <a:pt x="1967840" y="327984"/>
                    </a:lnTo>
                    <a:lnTo>
                      <a:pt x="0" y="223308"/>
                    </a:lnTo>
                    <a:lnTo>
                      <a:pt x="13956" y="0"/>
                    </a:lnTo>
                    <a:close/>
                  </a:path>
                </a:pathLst>
              </a:custGeom>
              <a:solidFill>
                <a:srgbClr val="FFC8C8"/>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375150" y="3503145"/>
                <a:ext cx="1284134" cy="41871"/>
              </a:xfrm>
              <a:prstGeom prst="line">
                <a:avLst/>
              </a:prstGeom>
              <a:ln w="47625">
                <a:solidFill>
                  <a:srgbClr val="FFC8C8"/>
                </a:solidFill>
              </a:ln>
              <a:effectLst/>
            </p:spPr>
            <p:style>
              <a:lnRef idx="2">
                <a:schemeClr val="accent1"/>
              </a:lnRef>
              <a:fillRef idx="0">
                <a:schemeClr val="accent1"/>
              </a:fillRef>
              <a:effectRef idx="1">
                <a:schemeClr val="accent1"/>
              </a:effectRef>
              <a:fontRef idx="minor">
                <a:schemeClr val="tx1"/>
              </a:fontRef>
            </p:style>
          </p:cxnSp>
        </p:grpSp>
        <p:sp>
          <p:nvSpPr>
            <p:cNvPr id="34838" name="Rectangle 14"/>
            <p:cNvSpPr>
              <a:spLocks noChangeArrowheads="1"/>
            </p:cNvSpPr>
            <p:nvPr/>
          </p:nvSpPr>
          <p:spPr bwMode="auto">
            <a:xfrm>
              <a:off x="5472113" y="3122613"/>
              <a:ext cx="30194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it is allowed by Maxwell</a:t>
              </a:r>
              <a:r>
                <a:rPr lang="ja-JP" altLang="en-US" dirty="0">
                  <a:latin typeface="Times"/>
                  <a:cs typeface="Times"/>
                </a:rPr>
                <a:t>’</a:t>
              </a:r>
              <a:r>
                <a:rPr lang="en-US" dirty="0">
                  <a:latin typeface="Times"/>
                  <a:cs typeface="Times"/>
                </a:rPr>
                <a:t>s equations through the simplest transformation.</a:t>
              </a:r>
            </a:p>
          </p:txBody>
        </p:sp>
      </p:grpSp>
      <p:grpSp>
        <p:nvGrpSpPr>
          <p:cNvPr id="11" name="Group 10"/>
          <p:cNvGrpSpPr/>
          <p:nvPr/>
        </p:nvGrpSpPr>
        <p:grpSpPr>
          <a:xfrm>
            <a:off x="872269" y="1751013"/>
            <a:ext cx="7460519" cy="1486954"/>
            <a:chOff x="872269" y="1751013"/>
            <a:chExt cx="7460519" cy="1486954"/>
          </a:xfrm>
        </p:grpSpPr>
        <p:grpSp>
          <p:nvGrpSpPr>
            <p:cNvPr id="10" name="Group 9"/>
            <p:cNvGrpSpPr/>
            <p:nvPr/>
          </p:nvGrpSpPr>
          <p:grpSpPr>
            <a:xfrm>
              <a:off x="872269" y="2020821"/>
              <a:ext cx="6112864" cy="1217146"/>
              <a:chOff x="872269" y="2020821"/>
              <a:chExt cx="6112864" cy="1217146"/>
            </a:xfrm>
          </p:grpSpPr>
          <p:sp>
            <p:nvSpPr>
              <p:cNvPr id="7" name="Freeform 6"/>
              <p:cNvSpPr/>
              <p:nvPr/>
            </p:nvSpPr>
            <p:spPr>
              <a:xfrm>
                <a:off x="872269" y="2707610"/>
                <a:ext cx="1751517" cy="530357"/>
              </a:xfrm>
              <a:custGeom>
                <a:avLst/>
                <a:gdLst>
                  <a:gd name="connsiteX0" fmla="*/ 41869 w 1751517"/>
                  <a:gd name="connsiteY0" fmla="*/ 97698 h 530357"/>
                  <a:gd name="connsiteX1" fmla="*/ 1751517 w 1751517"/>
                  <a:gd name="connsiteY1" fmla="*/ 0 h 530357"/>
                  <a:gd name="connsiteX2" fmla="*/ 1702670 w 1751517"/>
                  <a:gd name="connsiteY2" fmla="*/ 439638 h 530357"/>
                  <a:gd name="connsiteX3" fmla="*/ 0 w 1751517"/>
                  <a:gd name="connsiteY3" fmla="*/ 530357 h 530357"/>
                  <a:gd name="connsiteX4" fmla="*/ 41869 w 1751517"/>
                  <a:gd name="connsiteY4" fmla="*/ 97698 h 53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17" h="530357">
                    <a:moveTo>
                      <a:pt x="41869" y="97698"/>
                    </a:moveTo>
                    <a:lnTo>
                      <a:pt x="1751517" y="0"/>
                    </a:lnTo>
                    <a:lnTo>
                      <a:pt x="1702670" y="439638"/>
                    </a:lnTo>
                    <a:lnTo>
                      <a:pt x="0" y="530357"/>
                    </a:lnTo>
                    <a:lnTo>
                      <a:pt x="41869" y="97698"/>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29"/>
              <p:cNvSpPr/>
              <p:nvPr/>
            </p:nvSpPr>
            <p:spPr>
              <a:xfrm>
                <a:off x="5233616" y="2020821"/>
                <a:ext cx="1751517" cy="530357"/>
              </a:xfrm>
              <a:custGeom>
                <a:avLst/>
                <a:gdLst>
                  <a:gd name="connsiteX0" fmla="*/ 41869 w 1751517"/>
                  <a:gd name="connsiteY0" fmla="*/ 97698 h 530357"/>
                  <a:gd name="connsiteX1" fmla="*/ 1751517 w 1751517"/>
                  <a:gd name="connsiteY1" fmla="*/ 0 h 530357"/>
                  <a:gd name="connsiteX2" fmla="*/ 1702670 w 1751517"/>
                  <a:gd name="connsiteY2" fmla="*/ 439638 h 530357"/>
                  <a:gd name="connsiteX3" fmla="*/ 0 w 1751517"/>
                  <a:gd name="connsiteY3" fmla="*/ 530357 h 530357"/>
                  <a:gd name="connsiteX4" fmla="*/ 41869 w 1751517"/>
                  <a:gd name="connsiteY4" fmla="*/ 97698 h 53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17" h="530357">
                    <a:moveTo>
                      <a:pt x="41869" y="97698"/>
                    </a:moveTo>
                    <a:lnTo>
                      <a:pt x="1751517" y="0"/>
                    </a:lnTo>
                    <a:lnTo>
                      <a:pt x="1702670" y="439638"/>
                    </a:lnTo>
                    <a:lnTo>
                      <a:pt x="0" y="530357"/>
                    </a:lnTo>
                    <a:lnTo>
                      <a:pt x="41869" y="97698"/>
                    </a:lnTo>
                    <a:close/>
                  </a:path>
                </a:pathLst>
              </a:custGeom>
              <a:solidFill>
                <a:srgbClr val="CCFFCC"/>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p:cNvCxnSpPr/>
              <p:nvPr/>
            </p:nvCxnSpPr>
            <p:spPr>
              <a:xfrm flipV="1">
                <a:off x="2519114" y="2379663"/>
                <a:ext cx="2905374" cy="537299"/>
              </a:xfrm>
              <a:prstGeom prst="line">
                <a:avLst/>
              </a:prstGeom>
              <a:ln w="50800">
                <a:solidFill>
                  <a:srgbClr val="C8FFC8"/>
                </a:solidFill>
              </a:ln>
              <a:effectLst/>
            </p:spPr>
            <p:style>
              <a:lnRef idx="2">
                <a:schemeClr val="accent1"/>
              </a:lnRef>
              <a:fillRef idx="0">
                <a:schemeClr val="accent1"/>
              </a:fillRef>
              <a:effectRef idx="1">
                <a:schemeClr val="accent1"/>
              </a:effectRef>
              <a:fontRef idx="minor">
                <a:schemeClr val="tx1"/>
              </a:fontRef>
            </p:style>
          </p:cxnSp>
        </p:grpSp>
        <p:sp>
          <p:nvSpPr>
            <p:cNvPr id="34840" name="Rectangle 9"/>
            <p:cNvSpPr>
              <a:spLocks noChangeArrowheads="1"/>
            </p:cNvSpPr>
            <p:nvPr/>
          </p:nvSpPr>
          <p:spPr bwMode="auto">
            <a:xfrm>
              <a:off x="5424488" y="1751013"/>
              <a:ext cx="2908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…but only because we have no experience of moving at the speed light in the ether.</a:t>
              </a:r>
            </a:p>
          </p:txBody>
        </p:sp>
      </p:grpSp>
      <p:sp>
        <p:nvSpPr>
          <p:cNvPr id="34823" name="Rectangle 21"/>
          <p:cNvSpPr>
            <a:spLocks noChangeArrowheads="1"/>
          </p:cNvSpPr>
          <p:nvPr/>
        </p:nvSpPr>
        <p:spPr bwMode="auto">
          <a:xfrm>
            <a:off x="900113" y="2286000"/>
            <a:ext cx="39624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Times"/>
                <a:cs typeface="Times"/>
              </a:rPr>
              <a:t>There seems to be no such thing, however, neither on the basis of experience</a:t>
            </a:r>
            <a:br>
              <a:rPr lang="en-US" dirty="0">
                <a:latin typeface="Times"/>
                <a:cs typeface="Times"/>
              </a:rPr>
            </a:br>
            <a:endParaRPr lang="en-US" sz="900" dirty="0">
              <a:latin typeface="Times"/>
              <a:cs typeface="Times"/>
            </a:endParaRPr>
          </a:p>
          <a:p>
            <a:r>
              <a:rPr lang="en-US" dirty="0">
                <a:latin typeface="Times"/>
                <a:cs typeface="Times"/>
              </a:rPr>
              <a:t>nor according to Maxwell</a:t>
            </a:r>
            <a:r>
              <a:rPr lang="ja-JP" altLang="en-US" dirty="0">
                <a:latin typeface="Times"/>
                <a:cs typeface="Times"/>
              </a:rPr>
              <a:t>’</a:t>
            </a:r>
            <a:r>
              <a:rPr lang="en-US" dirty="0">
                <a:latin typeface="Times"/>
                <a:cs typeface="Times"/>
              </a:rPr>
              <a:t>s equations.</a:t>
            </a:r>
          </a:p>
        </p:txBody>
      </p:sp>
      <p:sp>
        <p:nvSpPr>
          <p:cNvPr id="34824" name="Rectangle 22"/>
          <p:cNvSpPr>
            <a:spLocks noChangeArrowheads="1"/>
          </p:cNvSpPr>
          <p:nvPr/>
        </p:nvSpPr>
        <p:spPr bwMode="auto">
          <a:xfrm>
            <a:off x="900113" y="3733800"/>
            <a:ext cx="39624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latin typeface="Times"/>
                <a:cs typeface="Times"/>
              </a:rPr>
              <a:t>From the very beginning it appeared to me intuitively clear that, judged from the standpoint of such an observer, everything would have to happen according to the same laws as for an observer who, relative to the earth, was at rest. </a:t>
            </a:r>
            <a:r>
              <a:rPr lang="en-US" dirty="0">
                <a:latin typeface="Times"/>
                <a:cs typeface="Times"/>
              </a:rPr>
              <a:t>For how should the first observer know or be able to determine, that he is in a state of fast uniform motion</a:t>
            </a:r>
            <a:r>
              <a:rPr lang="en-US" dirty="0" smtClean="0">
                <a:latin typeface="Times"/>
                <a:cs typeface="Times"/>
              </a:rPr>
              <a:t>?</a:t>
            </a:r>
            <a:r>
              <a:rPr lang="en-US" altLang="ja-JP" dirty="0" smtClean="0">
                <a:latin typeface="Times"/>
                <a:cs typeface="Times"/>
              </a:rPr>
              <a:t>”</a:t>
            </a:r>
            <a:endParaRPr lang="en-US" dirty="0">
              <a:latin typeface="Times"/>
              <a:cs typeface="Times"/>
            </a:endParaRPr>
          </a:p>
          <a:p>
            <a:endParaRPr lang="en-US" dirty="0">
              <a:latin typeface="Times"/>
              <a:cs typeface="Times"/>
            </a:endParaRPr>
          </a:p>
        </p:txBody>
      </p:sp>
      <p:sp>
        <p:nvSpPr>
          <p:cNvPr id="3" name="Freeform 2"/>
          <p:cNvSpPr/>
          <p:nvPr/>
        </p:nvSpPr>
        <p:spPr>
          <a:xfrm>
            <a:off x="621056" y="341940"/>
            <a:ext cx="7341019" cy="683881"/>
          </a:xfrm>
          <a:custGeom>
            <a:avLst/>
            <a:gdLst>
              <a:gd name="connsiteX0" fmla="*/ 118628 w 7341019"/>
              <a:gd name="connsiteY0" fmla="*/ 0 h 683881"/>
              <a:gd name="connsiteX1" fmla="*/ 7173543 w 7341019"/>
              <a:gd name="connsiteY1" fmla="*/ 125611 h 683881"/>
              <a:gd name="connsiteX2" fmla="*/ 7341019 w 7341019"/>
              <a:gd name="connsiteY2" fmla="*/ 683881 h 683881"/>
              <a:gd name="connsiteX3" fmla="*/ 0 w 7341019"/>
              <a:gd name="connsiteY3" fmla="*/ 565249 h 683881"/>
              <a:gd name="connsiteX4" fmla="*/ 118628 w 7341019"/>
              <a:gd name="connsiteY4" fmla="*/ 0 h 6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019" h="683881">
                <a:moveTo>
                  <a:pt x="118628" y="0"/>
                </a:moveTo>
                <a:lnTo>
                  <a:pt x="7173543" y="125611"/>
                </a:lnTo>
                <a:lnTo>
                  <a:pt x="7341019" y="683881"/>
                </a:lnTo>
                <a:lnTo>
                  <a:pt x="0" y="565249"/>
                </a:lnTo>
                <a:lnTo>
                  <a:pt x="118628" y="0"/>
                </a:lnTo>
                <a:close/>
              </a:path>
            </a:pathLst>
          </a:custGeom>
          <a:solidFill>
            <a:srgbClr val="C8DCFF"/>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92AA0870-7368-7B4B-BB90-AD421C0EDC44}" type="slidenum">
              <a:rPr lang="en-US" sz="1400">
                <a:latin typeface="Times"/>
                <a:cs typeface="Times"/>
              </a:rPr>
              <a:pPr/>
              <a:t>8</a:t>
            </a:fld>
            <a:endParaRPr lang="en-US" sz="1400">
              <a:latin typeface="Times"/>
              <a:cs typeface="Times"/>
            </a:endParaRPr>
          </a:p>
        </p:txBody>
      </p:sp>
      <p:sp>
        <p:nvSpPr>
          <p:cNvPr id="34822" name="Rectangle 20"/>
          <p:cNvSpPr>
            <a:spLocks noChangeArrowheads="1"/>
          </p:cNvSpPr>
          <p:nvPr/>
        </p:nvSpPr>
        <p:spPr bwMode="auto">
          <a:xfrm>
            <a:off x="412750" y="1219200"/>
            <a:ext cx="3962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smtClean="0">
                <a:latin typeface="Times"/>
                <a:cs typeface="Times"/>
              </a:rPr>
              <a:t>“</a:t>
            </a:r>
            <a:r>
              <a:rPr lang="en-US" dirty="0" smtClean="0">
                <a:latin typeface="Times"/>
                <a:cs typeface="Times"/>
              </a:rPr>
              <a:t>…</a:t>
            </a:r>
            <a:r>
              <a:rPr lang="en-US" dirty="0">
                <a:latin typeface="Times"/>
                <a:cs typeface="Times"/>
              </a:rPr>
              <a:t>I should observe such a beam of light as an electromagnetic field at rest though spatially oscillating.</a:t>
            </a:r>
          </a:p>
        </p:txBody>
      </p:sp>
      <p:pic>
        <p:nvPicPr>
          <p:cNvPr id="3482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7966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48025"/>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9741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Rectangle 26"/>
          <p:cNvSpPr>
            <a:spLocks noChangeArrowheads="1"/>
          </p:cNvSpPr>
          <p:nvPr/>
        </p:nvSpPr>
        <p:spPr bwMode="auto">
          <a:xfrm>
            <a:off x="309563" y="323850"/>
            <a:ext cx="7334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dirty="0">
                <a:latin typeface="Times"/>
                <a:cs typeface="Times"/>
              </a:rPr>
              <a:t>The thought experiment</a:t>
            </a:r>
            <a:r>
              <a:rPr lang="en-US" sz="2000" dirty="0">
                <a:latin typeface="Times"/>
                <a:cs typeface="Times"/>
              </a:rPr>
              <a:t> generates no trouble for an ether based</a:t>
            </a:r>
          </a:p>
          <a:p>
            <a:pPr algn="r"/>
            <a:r>
              <a:rPr lang="en-US" sz="2000" dirty="0">
                <a:latin typeface="Times"/>
                <a:cs typeface="Times"/>
              </a:rPr>
              <a:t>Maxwell electrodynamics.</a:t>
            </a:r>
          </a:p>
        </p:txBody>
      </p:sp>
    </p:spTree>
    <p:extLst>
      <p:ext uri="{BB962C8B-B14F-4D97-AF65-F5344CB8AC3E}">
        <p14:creationId xmlns:p14="http://schemas.microsoft.com/office/powerpoint/2010/main" val="338433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80" y="426367"/>
            <a:ext cx="2394489" cy="1169960"/>
          </a:xfrm>
        </p:spPr>
        <p:txBody>
          <a:bodyPr>
            <a:noAutofit/>
          </a:bodyPr>
          <a:lstStyle/>
          <a:p>
            <a:pPr algn="r"/>
            <a:r>
              <a:rPr lang="en-US" sz="4400" dirty="0" smtClean="0"/>
              <a:t>Literature survey</a:t>
            </a:r>
            <a:endParaRPr lang="en-US" sz="4400" dirty="0"/>
          </a:p>
        </p:txBody>
      </p:sp>
      <p:sp>
        <p:nvSpPr>
          <p:cNvPr id="3" name="Slide Number Placeholder 2"/>
          <p:cNvSpPr>
            <a:spLocks noGrp="1"/>
          </p:cNvSpPr>
          <p:nvPr>
            <p:ph type="sldNum" sz="quarter" idx="12"/>
          </p:nvPr>
        </p:nvSpPr>
        <p:spPr/>
        <p:txBody>
          <a:bodyPr/>
          <a:lstStyle/>
          <a:p>
            <a:fld id="{A9BB7777-FCE2-1A4D-90B6-6E38C49805FD}" type="slidenum">
              <a:rPr lang="en-US" smtClean="0"/>
              <a:t>9</a:t>
            </a:fld>
            <a:endParaRPr lang="en-US"/>
          </a:p>
        </p:txBody>
      </p:sp>
      <p:sp>
        <p:nvSpPr>
          <p:cNvPr id="4" name="TextBox 3"/>
          <p:cNvSpPr txBox="1"/>
          <p:nvPr/>
        </p:nvSpPr>
        <p:spPr>
          <a:xfrm>
            <a:off x="237180" y="2150395"/>
            <a:ext cx="2394489" cy="646331"/>
          </a:xfrm>
          <a:prstGeom prst="rect">
            <a:avLst/>
          </a:prstGeom>
          <a:noFill/>
        </p:spPr>
        <p:txBody>
          <a:bodyPr wrap="square" rtlCol="0">
            <a:spAutoFit/>
          </a:bodyPr>
          <a:lstStyle/>
          <a:p>
            <a:pPr algn="r"/>
            <a:r>
              <a:rPr lang="en-US" dirty="0" smtClean="0">
                <a:latin typeface="Times"/>
                <a:cs typeface="Times"/>
              </a:rPr>
              <a:t>I found many words but no cogent account.</a:t>
            </a:r>
          </a:p>
        </p:txBody>
      </p:sp>
      <p:pic>
        <p:nvPicPr>
          <p:cNvPr id="5" name="Picture 4" descr="Chasing 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08" y="120611"/>
            <a:ext cx="4236530" cy="6518607"/>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41405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DCFF"/>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TotalTime>
  <Words>1906</Words>
  <Application>Microsoft Macintosh PowerPoint</Application>
  <PresentationFormat>On-screen Show (4:3)</PresentationFormat>
  <Paragraphs>199</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Einstein Chasing the Light</vt:lpstr>
      <vt:lpstr>PowerPoint Presentation</vt:lpstr>
      <vt:lpstr>PowerPoint Presentation</vt:lpstr>
      <vt:lpstr>Einstein, Autobiographical Notes, 1946</vt:lpstr>
      <vt:lpstr>Albert Einstein, “Autobiographical Sketch”</vt:lpstr>
      <vt:lpstr>The Thought</vt:lpstr>
      <vt:lpstr>All clear?</vt:lpstr>
      <vt:lpstr>PowerPoint Presentation</vt:lpstr>
      <vt:lpstr>Literature survey</vt:lpstr>
      <vt:lpstr>Why does the thought experiment merit pride of place in Einstein’s defining autobiography?</vt:lpstr>
      <vt:lpstr>A Solution </vt:lpstr>
      <vt:lpstr>Ritz’s 1908 Emission “Theory” of light</vt:lpstr>
      <vt:lpstr>Propagation</vt:lpstr>
      <vt:lpstr>Propagation</vt:lpstr>
      <vt:lpstr>Einstein’s Objections to All Emission Theories of Light.</vt:lpstr>
      <vt:lpstr>The obvious escape…</vt:lpstr>
      <vt:lpstr>The Thought Experiment succeeds against an emission theory of light.</vt:lpstr>
      <vt:lpstr>“…or according to Maxwell’s equations…”</vt:lpstr>
      <vt:lpstr>“…For how should the first observer know or be able to determine, that he is in a state of fast uniform motion?”</vt:lpstr>
      <vt:lpstr>“…For how should the first observer know or be able to determine, that he is in a state of fast uniform motion?”</vt:lpstr>
      <vt:lpstr>An emission theory of light</vt:lpstr>
      <vt:lpstr>An Historical Puzzle</vt:lpstr>
      <vt:lpstr>Why the delay?</vt:lpstr>
      <vt:lpstr>First written report Max Wertheimer interviews Einstein in 1916</vt:lpstr>
      <vt:lpstr>A Recovered Memory?</vt:lpstr>
      <vt:lpstr>Einstein concludes…</vt:lpstr>
      <vt:lpstr>Einstein concludes…</vt:lpstr>
      <vt:lpstr>THE END</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and Einstein Two Recalcitrant Thought Experiments John D. Norton Department of History and Philosophy of Science University of Pittsburgh</dc:title>
  <dc:creator>John D. Norton</dc:creator>
  <cp:lastModifiedBy>John D. Norton</cp:lastModifiedBy>
  <cp:revision>53</cp:revision>
  <dcterms:created xsi:type="dcterms:W3CDTF">2018-05-30T18:15:38Z</dcterms:created>
  <dcterms:modified xsi:type="dcterms:W3CDTF">2019-09-04T19:35:38Z</dcterms:modified>
</cp:coreProperties>
</file>