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331" r:id="rId3"/>
    <p:sldId id="334" r:id="rId4"/>
    <p:sldId id="337" r:id="rId5"/>
    <p:sldId id="335" r:id="rId6"/>
    <p:sldId id="336" r:id="rId7"/>
    <p:sldId id="338" r:id="rId8"/>
    <p:sldId id="33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FFFFC9"/>
    <a:srgbClr val="FFFF66"/>
    <a:srgbClr val="FFC8FF"/>
    <a:srgbClr val="FFC8C8"/>
    <a:srgbClr val="C8FFC8"/>
    <a:srgbClr val="C8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6" d="100"/>
          <a:sy n="176" d="100"/>
        </p:scale>
        <p:origin x="-6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4034A-8F97-9E46-AEDC-E5706C929F60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502C8-7AE9-0842-A4D3-DEFBAE04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74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661F4-7ACC-0447-A9A8-CB5A2766A66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46DD8-50FB-144A-8EA0-F4FB24C0A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309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61A3-4FCF-2146-BFC6-E351578FF5D2}" type="datetime1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647F-8562-B140-B47B-CB1020D52CD1}" type="datetime1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7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76F8-E191-DB4F-8739-0747D4351D85}" type="datetime1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CDF2-29FE-054F-A12B-6E7CF72A0BEB}" type="datetime1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1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533E-8E88-F743-BC4A-6913C5C6492B}" type="datetime1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8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40F-877F-A047-85C0-AC04BC9C277E}" type="datetime1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C4A-D0CF-CC47-8F97-9235EAF67302}" type="datetime1">
              <a:rPr lang="en-US" smtClean="0"/>
              <a:t>9/25/19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0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8F6E-0587-314B-8A6F-88C5431D8EE7}" type="datetime1">
              <a:rPr lang="en-US" smtClean="0"/>
              <a:t>9/25/19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9FDF-F341-5E4D-9DB4-753C6C72F347}" type="datetime1">
              <a:rPr lang="en-US" smtClean="0"/>
              <a:t>9/25/19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0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D82E-C653-4F41-8392-F032F0F45848}" type="datetime1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6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3848-35BE-D341-8626-9F7A04862AF2}" type="datetime1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363869"/>
            <a:ext cx="681702" cy="49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B313-191C-E042-9335-637CACECA9A0}" type="datetime1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B7777-FCE2-1A4D-90B6-6E38C4980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2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Times"/>
          <a:ea typeface="+mj-ea"/>
          <a:cs typeface="Time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Times"/>
          <a:ea typeface="+mn-ea"/>
          <a:cs typeface="Time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Times"/>
          <a:ea typeface="+mn-ea"/>
          <a:cs typeface="Time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Times"/>
          <a:ea typeface="+mn-ea"/>
          <a:cs typeface="Time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ne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4667"/>
            <a:ext cx="3835400" cy="212090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527840" y="130147"/>
            <a:ext cx="5859010" cy="4212998"/>
          </a:xfrm>
          <a:custGeom>
            <a:avLst/>
            <a:gdLst>
              <a:gd name="connsiteX0" fmla="*/ 4212861 w 5854638"/>
              <a:gd name="connsiteY0" fmla="*/ 0 h 4692672"/>
              <a:gd name="connsiteX1" fmla="*/ 5854638 w 5854638"/>
              <a:gd name="connsiteY1" fmla="*/ 3608557 h 4692672"/>
              <a:gd name="connsiteX2" fmla="*/ 2540107 w 5854638"/>
              <a:gd name="connsiteY2" fmla="*/ 4692672 h 4692672"/>
              <a:gd name="connsiteX3" fmla="*/ 0 w 5854638"/>
              <a:gd name="connsiteY3" fmla="*/ 2214693 h 4692672"/>
              <a:gd name="connsiteX4" fmla="*/ 4212861 w 5854638"/>
              <a:gd name="connsiteY4" fmla="*/ 0 h 469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4638" h="4692672">
                <a:moveTo>
                  <a:pt x="4212861" y="0"/>
                </a:moveTo>
                <a:lnTo>
                  <a:pt x="5854638" y="3608557"/>
                </a:lnTo>
                <a:lnTo>
                  <a:pt x="2540107" y="4692672"/>
                </a:lnTo>
                <a:lnTo>
                  <a:pt x="0" y="2214693"/>
                </a:lnTo>
                <a:lnTo>
                  <a:pt x="4212861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46602" y="479310"/>
            <a:ext cx="6267615" cy="2917509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From transformations of the electromagnetic field to transformations of </a:t>
            </a:r>
            <a:r>
              <a:rPr lang="en-US" dirty="0" smtClean="0"/>
              <a:t>space </a:t>
            </a:r>
            <a:r>
              <a:rPr lang="en-US" dirty="0" smtClean="0"/>
              <a:t>and </a:t>
            </a:r>
            <a:r>
              <a:rPr lang="en-US" dirty="0"/>
              <a:t>t</a:t>
            </a:r>
            <a:r>
              <a:rPr lang="en-US" dirty="0" smtClean="0"/>
              <a:t>ime</a:t>
            </a:r>
            <a:r>
              <a:rPr lang="en-US" dirty="0" smtClean="0"/>
              <a:t>: A </a:t>
            </a:r>
            <a:r>
              <a:rPr lang="en-US" dirty="0" smtClean="0"/>
              <a:t>qualitative thought </a:t>
            </a:r>
            <a:r>
              <a:rPr lang="en-US" dirty="0" smtClean="0"/>
              <a:t>experiment</a:t>
            </a:r>
            <a:endParaRPr lang="en-US" sz="4000" dirty="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7471C49-E58F-4A46-9479-22D4D7CDCDEE}" type="slidenum">
              <a:rPr lang="en-US" sz="1400">
                <a:cs typeface="Times" charset="0"/>
              </a:rPr>
              <a:pPr/>
              <a:t>1</a:t>
            </a:fld>
            <a:endParaRPr lang="en-US" sz="1400">
              <a:cs typeface="Times" charset="0"/>
            </a:endParaRPr>
          </a:p>
        </p:txBody>
      </p:sp>
      <p:sp>
        <p:nvSpPr>
          <p:cNvPr id="15368" name="Content Placeholder 9"/>
          <p:cNvSpPr>
            <a:spLocks noGrp="1"/>
          </p:cNvSpPr>
          <p:nvPr>
            <p:ph idx="1"/>
          </p:nvPr>
        </p:nvSpPr>
        <p:spPr>
          <a:xfrm>
            <a:off x="0" y="6421438"/>
            <a:ext cx="576263" cy="436562"/>
          </a:xfrm>
        </p:spPr>
        <p:txBody>
          <a:bodyPr>
            <a:normAutofit/>
          </a:bodyPr>
          <a:lstStyle/>
          <a:p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1117" y="4631197"/>
            <a:ext cx="4858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Times" charset="0"/>
                <a:ea typeface="ヒラギノ角ゴ Pro W3" charset="0"/>
                <a:cs typeface="ヒラギノ角ゴ Pro W3" charset="0"/>
              </a:rPr>
              <a:t>John D. Norton</a:t>
            </a:r>
            <a:br>
              <a:rPr lang="en-US" sz="2400" dirty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2400" dirty="0">
                <a:latin typeface="Times" charset="0"/>
                <a:ea typeface="ヒラギノ角ゴ Pro W3" charset="0"/>
                <a:cs typeface="ヒラギノ角ゴ Pro W3" charset="0"/>
              </a:rPr>
              <a:t>Department of History </a:t>
            </a:r>
            <a:r>
              <a:rPr lang="en-US" sz="2400" dirty="0" smtClean="0">
                <a:latin typeface="Times" charset="0"/>
                <a:ea typeface="ヒラギノ角ゴ Pro W3" charset="0"/>
                <a:cs typeface="ヒラギノ角ゴ Pro W3" charset="0"/>
              </a:rPr>
              <a:t>and Philosophy of Science</a:t>
            </a:r>
            <a:r>
              <a:rPr lang="en-US" sz="2400" dirty="0">
                <a:latin typeface="Times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2400" dirty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2400" dirty="0">
                <a:latin typeface="Times" charset="0"/>
                <a:ea typeface="ヒラギノ角ゴ Pro W3" charset="0"/>
                <a:cs typeface="ヒラギノ角ゴ Pro W3" charset="0"/>
              </a:rPr>
              <a:t>University of Pittsburgh</a:t>
            </a:r>
            <a:endParaRPr lang="en-US" sz="2400" dirty="0"/>
          </a:p>
        </p:txBody>
      </p:sp>
      <p:pic>
        <p:nvPicPr>
          <p:cNvPr id="5" name="Picture 4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448897"/>
            <a:ext cx="25273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1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2" y="193868"/>
            <a:ext cx="4177847" cy="62799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07559" y="1573110"/>
            <a:ext cx="29792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"Einstein's Special Theory of Relativity and the Problems in the Electrodynamics of Moving Bodies that Led him to it." pp. 72-102 in </a:t>
            </a:r>
            <a:r>
              <a:rPr lang="en-US" i="1" dirty="0">
                <a:latin typeface="Times"/>
                <a:cs typeface="Times"/>
              </a:rPr>
              <a:t>Cambridge Companion to Einstein</a:t>
            </a:r>
            <a:r>
              <a:rPr lang="en-US" dirty="0">
                <a:latin typeface="Times"/>
                <a:cs typeface="Times"/>
              </a:rPr>
              <a:t>, M. Janssen and C. </a:t>
            </a:r>
            <a:r>
              <a:rPr lang="en-US" dirty="0" err="1">
                <a:latin typeface="Times"/>
                <a:cs typeface="Times"/>
              </a:rPr>
              <a:t>Lehner</a:t>
            </a:r>
            <a:r>
              <a:rPr lang="en-US" dirty="0">
                <a:latin typeface="Times"/>
                <a:cs typeface="Times"/>
              </a:rPr>
              <a:t>, eds., Cambridge University Press.</a:t>
            </a:r>
            <a:endParaRPr lang="en-US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8474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55470" y="394127"/>
            <a:ext cx="8196936" cy="489010"/>
          </a:xfrm>
          <a:custGeom>
            <a:avLst/>
            <a:gdLst>
              <a:gd name="connsiteX0" fmla="*/ 248171 w 8196936"/>
              <a:gd name="connsiteY0" fmla="*/ 0 h 489010"/>
              <a:gd name="connsiteX1" fmla="*/ 8131244 w 8196936"/>
              <a:gd name="connsiteY1" fmla="*/ 87584 h 489010"/>
              <a:gd name="connsiteX2" fmla="*/ 8196936 w 8196936"/>
              <a:gd name="connsiteY2" fmla="*/ 291947 h 489010"/>
              <a:gd name="connsiteX3" fmla="*/ 0 w 8196936"/>
              <a:gd name="connsiteY3" fmla="*/ 489010 h 489010"/>
              <a:gd name="connsiteX4" fmla="*/ 248171 w 8196936"/>
              <a:gd name="connsiteY4" fmla="*/ 0 h 48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6936" h="489010">
                <a:moveTo>
                  <a:pt x="248171" y="0"/>
                </a:moveTo>
                <a:lnTo>
                  <a:pt x="8131244" y="87584"/>
                </a:lnTo>
                <a:lnTo>
                  <a:pt x="8196936" y="291947"/>
                </a:lnTo>
                <a:lnTo>
                  <a:pt x="0" y="489010"/>
                </a:lnTo>
                <a:lnTo>
                  <a:pt x="24817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4762" cy="591294"/>
          </a:xfrm>
        </p:spPr>
        <p:txBody>
          <a:bodyPr>
            <a:noAutofit/>
          </a:bodyPr>
          <a:lstStyle/>
          <a:p>
            <a:r>
              <a:rPr lang="en-US" sz="3200" dirty="0" smtClean="0"/>
              <a:t>Current in solenoid produces magnetic field </a:t>
            </a:r>
            <a:r>
              <a:rPr lang="en-US" sz="3200" b="1" dirty="0" smtClean="0"/>
              <a:t>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1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3" y="1207721"/>
            <a:ext cx="4822136" cy="31989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40119" y="1735479"/>
            <a:ext cx="6741459" cy="924625"/>
            <a:chOff x="1540119" y="1735479"/>
            <a:chExt cx="6741459" cy="924625"/>
          </a:xfrm>
        </p:grpSpPr>
        <p:sp>
          <p:nvSpPr>
            <p:cNvPr id="6" name="TextBox 5"/>
            <p:cNvSpPr txBox="1"/>
            <p:nvPr/>
          </p:nvSpPr>
          <p:spPr>
            <a:xfrm>
              <a:off x="6036728" y="1874626"/>
              <a:ext cx="2244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Transit time for electrons in the top</a:t>
              </a:r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540119" y="1735479"/>
              <a:ext cx="2802871" cy="924625"/>
            </a:xfrm>
            <a:prstGeom prst="rightArrow">
              <a:avLst>
                <a:gd name="adj1" fmla="val 50000"/>
                <a:gd name="adj2" fmla="val 77274"/>
              </a:avLst>
            </a:prstGeom>
            <a:solidFill>
              <a:srgbClr val="00FF00">
                <a:alpha val="40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32819" y="1207721"/>
            <a:ext cx="7234329" cy="4246400"/>
            <a:chOff x="1532819" y="1207721"/>
            <a:chExt cx="7234329" cy="4246400"/>
          </a:xfrm>
        </p:grpSpPr>
        <p:sp>
          <p:nvSpPr>
            <p:cNvPr id="7" name="TextBox 6"/>
            <p:cNvSpPr txBox="1"/>
            <p:nvPr/>
          </p:nvSpPr>
          <p:spPr>
            <a:xfrm>
              <a:off x="6036727" y="3872434"/>
              <a:ext cx="2542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Transit time for electrons in the bottom</a:t>
              </a:r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60499" y="2660104"/>
              <a:ext cx="5318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latin typeface="Times"/>
                  <a:cs typeface="Times"/>
                </a:rPr>
                <a:t>=</a:t>
              </a:r>
              <a:endParaRPr lang="en-US" sz="4800" dirty="0" smtClean="0">
                <a:latin typeface="Times"/>
                <a:cs typeface="Times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rot="10800000">
              <a:off x="1540119" y="3781407"/>
              <a:ext cx="2802871" cy="924625"/>
            </a:xfrm>
            <a:prstGeom prst="rightArrow">
              <a:avLst>
                <a:gd name="adj1" fmla="val 50000"/>
                <a:gd name="adj2" fmla="val 77274"/>
              </a:avLst>
            </a:prstGeom>
            <a:solidFill>
              <a:srgbClr val="00FF00">
                <a:alpha val="40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36728" y="4807790"/>
              <a:ext cx="2730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The solenoid remains electrically neutral.</a:t>
              </a:r>
              <a:endParaRPr lang="en-US" dirty="0" smtClean="0">
                <a:latin typeface="Times"/>
                <a:cs typeface="Time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32819" y="1207721"/>
              <a:ext cx="0" cy="3850248"/>
            </a:xfrm>
            <a:prstGeom prst="line">
              <a:avLst/>
            </a:prstGeom>
            <a:ln>
              <a:solidFill>
                <a:srgbClr val="008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342990" y="1280708"/>
              <a:ext cx="0" cy="3850248"/>
            </a:xfrm>
            <a:prstGeom prst="line">
              <a:avLst/>
            </a:prstGeom>
            <a:ln>
              <a:solidFill>
                <a:srgbClr val="008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679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55470" y="394127"/>
            <a:ext cx="8196936" cy="489010"/>
          </a:xfrm>
          <a:custGeom>
            <a:avLst/>
            <a:gdLst>
              <a:gd name="connsiteX0" fmla="*/ 248171 w 8196936"/>
              <a:gd name="connsiteY0" fmla="*/ 0 h 489010"/>
              <a:gd name="connsiteX1" fmla="*/ 8131244 w 8196936"/>
              <a:gd name="connsiteY1" fmla="*/ 87584 h 489010"/>
              <a:gd name="connsiteX2" fmla="*/ 8196936 w 8196936"/>
              <a:gd name="connsiteY2" fmla="*/ 291947 h 489010"/>
              <a:gd name="connsiteX3" fmla="*/ 0 w 8196936"/>
              <a:gd name="connsiteY3" fmla="*/ 489010 h 489010"/>
              <a:gd name="connsiteX4" fmla="*/ 248171 w 8196936"/>
              <a:gd name="connsiteY4" fmla="*/ 0 h 48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6936" h="489010">
                <a:moveTo>
                  <a:pt x="248171" y="0"/>
                </a:moveTo>
                <a:lnTo>
                  <a:pt x="8131244" y="87584"/>
                </a:lnTo>
                <a:lnTo>
                  <a:pt x="8196936" y="291947"/>
                </a:lnTo>
                <a:lnTo>
                  <a:pt x="0" y="489010"/>
                </a:lnTo>
                <a:lnTo>
                  <a:pt x="24817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4762" cy="591294"/>
          </a:xfrm>
        </p:spPr>
        <p:txBody>
          <a:bodyPr>
            <a:noAutofit/>
          </a:bodyPr>
          <a:lstStyle/>
          <a:p>
            <a:r>
              <a:rPr lang="en-US" sz="3200" dirty="0" smtClean="0"/>
              <a:t>Current in solenoid produces magnetic field </a:t>
            </a:r>
            <a:r>
              <a:rPr lang="en-US" sz="3200" b="1" dirty="0" smtClean="0"/>
              <a:t>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1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3" y="1207721"/>
            <a:ext cx="4822136" cy="3198999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1734942" y="1769852"/>
            <a:ext cx="2157592" cy="711757"/>
          </a:xfrm>
          <a:prstGeom prst="rightArrow">
            <a:avLst>
              <a:gd name="adj1" fmla="val 50000"/>
              <a:gd name="adj2" fmla="val 77274"/>
            </a:avLst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800000">
            <a:off x="1734942" y="3882263"/>
            <a:ext cx="2157592" cy="711757"/>
          </a:xfrm>
          <a:prstGeom prst="rightArrow">
            <a:avLst>
              <a:gd name="adj1" fmla="val 50000"/>
              <a:gd name="adj2" fmla="val 77274"/>
            </a:avLst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13620" y="1515381"/>
            <a:ext cx="7818342" cy="2993952"/>
            <a:chOff x="1013620" y="1515381"/>
            <a:chExt cx="7818342" cy="2993952"/>
          </a:xfrm>
        </p:grpSpPr>
        <p:sp>
          <p:nvSpPr>
            <p:cNvPr id="22" name="10-Point Star 21"/>
            <p:cNvSpPr/>
            <p:nvPr/>
          </p:nvSpPr>
          <p:spPr>
            <a:xfrm>
              <a:off x="1013620" y="1854539"/>
              <a:ext cx="606113" cy="627070"/>
            </a:xfrm>
            <a:prstGeom prst="star10">
              <a:avLst>
                <a:gd name="adj" fmla="val 25737"/>
                <a:gd name="hf" fmla="val 10514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0-Point Star 19"/>
            <p:cNvSpPr/>
            <p:nvPr/>
          </p:nvSpPr>
          <p:spPr>
            <a:xfrm>
              <a:off x="4036967" y="3882263"/>
              <a:ext cx="606113" cy="627070"/>
            </a:xfrm>
            <a:prstGeom prst="star10">
              <a:avLst>
                <a:gd name="adj" fmla="val 25737"/>
                <a:gd name="hf" fmla="val 10514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49787" y="1515381"/>
              <a:ext cx="24821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Electrons start simultaneously on one side.</a:t>
              </a:r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27" name="10-Point Star 26"/>
            <p:cNvSpPr/>
            <p:nvPr/>
          </p:nvSpPr>
          <p:spPr>
            <a:xfrm>
              <a:off x="6008723" y="1562425"/>
              <a:ext cx="335701" cy="347308"/>
            </a:xfrm>
            <a:prstGeom prst="star10">
              <a:avLst>
                <a:gd name="adj" fmla="val 25737"/>
                <a:gd name="hf" fmla="val 10514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13620" y="1811641"/>
            <a:ext cx="7428698" cy="2697692"/>
            <a:chOff x="1013620" y="1811641"/>
            <a:chExt cx="7428698" cy="2697692"/>
          </a:xfrm>
        </p:grpSpPr>
        <p:sp>
          <p:nvSpPr>
            <p:cNvPr id="24" name="TextBox 23"/>
            <p:cNvSpPr txBox="1"/>
            <p:nvPr/>
          </p:nvSpPr>
          <p:spPr>
            <a:xfrm>
              <a:off x="6349787" y="3297757"/>
              <a:ext cx="20925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Electrons arrive simultaneously on the other side.</a:t>
              </a:r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25" name="10-Point Star 24"/>
            <p:cNvSpPr/>
            <p:nvPr/>
          </p:nvSpPr>
          <p:spPr>
            <a:xfrm>
              <a:off x="4036967" y="1811641"/>
              <a:ext cx="606113" cy="627070"/>
            </a:xfrm>
            <a:prstGeom prst="star10">
              <a:avLst>
                <a:gd name="adj" fmla="val 25737"/>
                <a:gd name="hf" fmla="val 105146"/>
              </a:avLst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10-Point Star 25"/>
            <p:cNvSpPr/>
            <p:nvPr/>
          </p:nvSpPr>
          <p:spPr>
            <a:xfrm>
              <a:off x="1013620" y="3882263"/>
              <a:ext cx="606113" cy="627070"/>
            </a:xfrm>
            <a:prstGeom prst="star10">
              <a:avLst>
                <a:gd name="adj" fmla="val 25737"/>
                <a:gd name="hf" fmla="val 105146"/>
              </a:avLst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10-Point Star 27"/>
            <p:cNvSpPr/>
            <p:nvPr/>
          </p:nvSpPr>
          <p:spPr>
            <a:xfrm>
              <a:off x="6008723" y="3297757"/>
              <a:ext cx="335701" cy="347308"/>
            </a:xfrm>
            <a:prstGeom prst="star10">
              <a:avLst>
                <a:gd name="adj" fmla="val 25737"/>
                <a:gd name="hf" fmla="val 105146"/>
              </a:avLst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025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255470" y="394127"/>
            <a:ext cx="8196936" cy="489010"/>
          </a:xfrm>
          <a:custGeom>
            <a:avLst/>
            <a:gdLst>
              <a:gd name="connsiteX0" fmla="*/ 248171 w 8196936"/>
              <a:gd name="connsiteY0" fmla="*/ 0 h 489010"/>
              <a:gd name="connsiteX1" fmla="*/ 8131244 w 8196936"/>
              <a:gd name="connsiteY1" fmla="*/ 87584 h 489010"/>
              <a:gd name="connsiteX2" fmla="*/ 8196936 w 8196936"/>
              <a:gd name="connsiteY2" fmla="*/ 291947 h 489010"/>
              <a:gd name="connsiteX3" fmla="*/ 0 w 8196936"/>
              <a:gd name="connsiteY3" fmla="*/ 489010 h 489010"/>
              <a:gd name="connsiteX4" fmla="*/ 248171 w 8196936"/>
              <a:gd name="connsiteY4" fmla="*/ 0 h 48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6936" h="489010">
                <a:moveTo>
                  <a:pt x="248171" y="0"/>
                </a:moveTo>
                <a:lnTo>
                  <a:pt x="8131244" y="87584"/>
                </a:lnTo>
                <a:lnTo>
                  <a:pt x="8196936" y="291947"/>
                </a:lnTo>
                <a:lnTo>
                  <a:pt x="0" y="489010"/>
                </a:lnTo>
                <a:lnTo>
                  <a:pt x="24817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same solenoid in frame in which it moves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89" y="1130014"/>
            <a:ext cx="5584024" cy="316846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33571" y="1381310"/>
            <a:ext cx="2452513" cy="862897"/>
            <a:chOff x="233571" y="1381310"/>
            <a:chExt cx="2452513" cy="862897"/>
          </a:xfrm>
        </p:grpSpPr>
        <p:sp>
          <p:nvSpPr>
            <p:cNvPr id="15" name="Freeform 14"/>
            <p:cNvSpPr/>
            <p:nvPr/>
          </p:nvSpPr>
          <p:spPr>
            <a:xfrm>
              <a:off x="295841" y="1464868"/>
              <a:ext cx="2114178" cy="779339"/>
            </a:xfrm>
            <a:custGeom>
              <a:avLst/>
              <a:gdLst>
                <a:gd name="connsiteX0" fmla="*/ 115450 w 2114178"/>
                <a:gd name="connsiteY0" fmla="*/ 0 h 779339"/>
                <a:gd name="connsiteX1" fmla="*/ 2114178 w 2114178"/>
                <a:gd name="connsiteY1" fmla="*/ 50513 h 779339"/>
                <a:gd name="connsiteX2" fmla="*/ 2092531 w 2114178"/>
                <a:gd name="connsiteY2" fmla="*/ 779339 h 779339"/>
                <a:gd name="connsiteX3" fmla="*/ 0 w 2114178"/>
                <a:gd name="connsiteY3" fmla="*/ 671097 h 779339"/>
                <a:gd name="connsiteX4" fmla="*/ 115450 w 2114178"/>
                <a:gd name="connsiteY4" fmla="*/ 0 h 77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178" h="779339">
                  <a:moveTo>
                    <a:pt x="115450" y="0"/>
                  </a:moveTo>
                  <a:lnTo>
                    <a:pt x="2114178" y="50513"/>
                  </a:lnTo>
                  <a:lnTo>
                    <a:pt x="2092531" y="779339"/>
                  </a:lnTo>
                  <a:lnTo>
                    <a:pt x="0" y="671097"/>
                  </a:lnTo>
                  <a:lnTo>
                    <a:pt x="115450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3571" y="1381310"/>
              <a:ext cx="24525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New electric field </a:t>
              </a:r>
              <a:r>
                <a:rPr lang="en-US" sz="2400" b="1" dirty="0" smtClean="0">
                  <a:latin typeface="Times"/>
                  <a:cs typeface="Times"/>
                </a:rPr>
                <a:t>E</a:t>
              </a:r>
              <a:r>
                <a:rPr lang="en-US" sz="2400" dirty="0" smtClean="0">
                  <a:latin typeface="Times"/>
                  <a:cs typeface="Times"/>
                </a:rPr>
                <a:t> is induced.</a:t>
              </a:r>
              <a:endParaRPr lang="en-US" sz="2400" dirty="0" smtClean="0">
                <a:latin typeface="Times"/>
                <a:cs typeface="Time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3571" y="2323584"/>
            <a:ext cx="2452513" cy="1666695"/>
            <a:chOff x="233571" y="2323584"/>
            <a:chExt cx="2452513" cy="1666695"/>
          </a:xfrm>
        </p:grpSpPr>
        <p:sp>
          <p:nvSpPr>
            <p:cNvPr id="16" name="Freeform 15"/>
            <p:cNvSpPr/>
            <p:nvPr/>
          </p:nvSpPr>
          <p:spPr>
            <a:xfrm>
              <a:off x="255470" y="2864791"/>
              <a:ext cx="2114178" cy="1125487"/>
            </a:xfrm>
            <a:custGeom>
              <a:avLst/>
              <a:gdLst>
                <a:gd name="connsiteX0" fmla="*/ 115450 w 2114178"/>
                <a:gd name="connsiteY0" fmla="*/ 0 h 779339"/>
                <a:gd name="connsiteX1" fmla="*/ 2114178 w 2114178"/>
                <a:gd name="connsiteY1" fmla="*/ 50513 h 779339"/>
                <a:gd name="connsiteX2" fmla="*/ 2092531 w 2114178"/>
                <a:gd name="connsiteY2" fmla="*/ 779339 h 779339"/>
                <a:gd name="connsiteX3" fmla="*/ 0 w 2114178"/>
                <a:gd name="connsiteY3" fmla="*/ 671097 h 779339"/>
                <a:gd name="connsiteX4" fmla="*/ 115450 w 2114178"/>
                <a:gd name="connsiteY4" fmla="*/ 0 h 77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178" h="779339">
                  <a:moveTo>
                    <a:pt x="115450" y="0"/>
                  </a:moveTo>
                  <a:lnTo>
                    <a:pt x="2114178" y="50513"/>
                  </a:lnTo>
                  <a:lnTo>
                    <a:pt x="2092531" y="779339"/>
                  </a:lnTo>
                  <a:lnTo>
                    <a:pt x="0" y="671097"/>
                  </a:lnTo>
                  <a:lnTo>
                    <a:pt x="115450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571" y="2789951"/>
              <a:ext cx="2452513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Lines of force must terminate in charges.</a:t>
              </a:r>
              <a:endParaRPr lang="en-US" sz="2400" dirty="0" smtClean="0">
                <a:latin typeface="Times"/>
                <a:cs typeface="Times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873091" y="2323584"/>
              <a:ext cx="339134" cy="411317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3572" y="1897834"/>
            <a:ext cx="6426449" cy="3874820"/>
            <a:chOff x="233572" y="1897834"/>
            <a:chExt cx="6426449" cy="3874820"/>
          </a:xfrm>
        </p:grpSpPr>
        <p:grpSp>
          <p:nvGrpSpPr>
            <p:cNvPr id="20" name="Group 19"/>
            <p:cNvGrpSpPr/>
            <p:nvPr/>
          </p:nvGrpSpPr>
          <p:grpSpPr>
            <a:xfrm>
              <a:off x="233572" y="4178122"/>
              <a:ext cx="5596653" cy="1594532"/>
              <a:chOff x="233572" y="4178122"/>
              <a:chExt cx="5596653" cy="1594532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233572" y="4647167"/>
                <a:ext cx="2114178" cy="1125487"/>
              </a:xfrm>
              <a:custGeom>
                <a:avLst/>
                <a:gdLst>
                  <a:gd name="connsiteX0" fmla="*/ 115450 w 2114178"/>
                  <a:gd name="connsiteY0" fmla="*/ 0 h 779339"/>
                  <a:gd name="connsiteX1" fmla="*/ 2114178 w 2114178"/>
                  <a:gd name="connsiteY1" fmla="*/ 50513 h 779339"/>
                  <a:gd name="connsiteX2" fmla="*/ 2092531 w 2114178"/>
                  <a:gd name="connsiteY2" fmla="*/ 779339 h 779339"/>
                  <a:gd name="connsiteX3" fmla="*/ 0 w 2114178"/>
                  <a:gd name="connsiteY3" fmla="*/ 671097 h 779339"/>
                  <a:gd name="connsiteX4" fmla="*/ 115450 w 2114178"/>
                  <a:gd name="connsiteY4" fmla="*/ 0 h 77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178" h="779339">
                    <a:moveTo>
                      <a:pt x="115450" y="0"/>
                    </a:moveTo>
                    <a:lnTo>
                      <a:pt x="2114178" y="50513"/>
                    </a:lnTo>
                    <a:lnTo>
                      <a:pt x="2092531" y="779339"/>
                    </a:lnTo>
                    <a:lnTo>
                      <a:pt x="0" y="671097"/>
                    </a:lnTo>
                    <a:lnTo>
                      <a:pt x="115450" y="0"/>
                    </a:lnTo>
                    <a:close/>
                  </a:path>
                </a:pathLst>
              </a:custGeom>
              <a:solidFill>
                <a:srgbClr val="FFC8C8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 flipH="1">
                <a:off x="3261460" y="4647167"/>
                <a:ext cx="2568764" cy="1125487"/>
              </a:xfrm>
              <a:custGeom>
                <a:avLst/>
                <a:gdLst>
                  <a:gd name="connsiteX0" fmla="*/ 115450 w 2114178"/>
                  <a:gd name="connsiteY0" fmla="*/ 0 h 779339"/>
                  <a:gd name="connsiteX1" fmla="*/ 2114178 w 2114178"/>
                  <a:gd name="connsiteY1" fmla="*/ 50513 h 779339"/>
                  <a:gd name="connsiteX2" fmla="*/ 2092531 w 2114178"/>
                  <a:gd name="connsiteY2" fmla="*/ 779339 h 779339"/>
                  <a:gd name="connsiteX3" fmla="*/ 0 w 2114178"/>
                  <a:gd name="connsiteY3" fmla="*/ 671097 h 779339"/>
                  <a:gd name="connsiteX4" fmla="*/ 115450 w 2114178"/>
                  <a:gd name="connsiteY4" fmla="*/ 0 h 77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178" h="779339">
                    <a:moveTo>
                      <a:pt x="115450" y="0"/>
                    </a:moveTo>
                    <a:lnTo>
                      <a:pt x="2114178" y="50513"/>
                    </a:lnTo>
                    <a:lnTo>
                      <a:pt x="2092531" y="779339"/>
                    </a:lnTo>
                    <a:lnTo>
                      <a:pt x="0" y="671097"/>
                    </a:lnTo>
                    <a:lnTo>
                      <a:pt x="115450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3572" y="4753290"/>
                <a:ext cx="23063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"/>
                    <a:cs typeface="Times"/>
                  </a:rPr>
                  <a:t>Electron charge density on top</a:t>
                </a:r>
                <a:endParaRPr lang="en-US" sz="2400" dirty="0" smtClean="0">
                  <a:latin typeface="Times"/>
                  <a:cs typeface="Times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21109" y="4762453"/>
                <a:ext cx="25091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"/>
                    <a:cs typeface="Times"/>
                  </a:rPr>
                  <a:t>Electron charge density on bottom</a:t>
                </a:r>
                <a:endParaRPr lang="en-US" sz="2400" dirty="0" smtClean="0">
                  <a:latin typeface="Times"/>
                  <a:cs typeface="Times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90409" y="4765406"/>
                <a:ext cx="445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Times"/>
                    <a:cs typeface="Times"/>
                  </a:rPr>
                  <a:t>&gt;</a:t>
                </a:r>
                <a:endParaRPr lang="en-US" sz="3600" dirty="0" smtClean="0">
                  <a:latin typeface="Times"/>
                  <a:cs typeface="Times"/>
                </a:endParaRPr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873091" y="4178122"/>
                <a:ext cx="339134" cy="411317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3023347" y="1897834"/>
              <a:ext cx="3636674" cy="461830"/>
            </a:xfrm>
            <a:custGeom>
              <a:avLst/>
              <a:gdLst>
                <a:gd name="connsiteX0" fmla="*/ 187606 w 3636674"/>
                <a:gd name="connsiteY0" fmla="*/ 0 h 461830"/>
                <a:gd name="connsiteX1" fmla="*/ 3600596 w 3636674"/>
                <a:gd name="connsiteY1" fmla="*/ 21648 h 461830"/>
                <a:gd name="connsiteX2" fmla="*/ 3636674 w 3636674"/>
                <a:gd name="connsiteY2" fmla="*/ 461830 h 461830"/>
                <a:gd name="connsiteX3" fmla="*/ 0 w 3636674"/>
                <a:gd name="connsiteY3" fmla="*/ 382453 h 461830"/>
                <a:gd name="connsiteX4" fmla="*/ 187606 w 3636674"/>
                <a:gd name="connsiteY4" fmla="*/ 0 h 46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6674" h="461830">
                  <a:moveTo>
                    <a:pt x="187606" y="0"/>
                  </a:moveTo>
                  <a:lnTo>
                    <a:pt x="3600596" y="21648"/>
                  </a:lnTo>
                  <a:lnTo>
                    <a:pt x="3636674" y="461830"/>
                  </a:lnTo>
                  <a:lnTo>
                    <a:pt x="0" y="382453"/>
                  </a:lnTo>
                  <a:lnTo>
                    <a:pt x="187606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flipV="1">
              <a:off x="3023347" y="3976788"/>
              <a:ext cx="3636674" cy="321689"/>
            </a:xfrm>
            <a:custGeom>
              <a:avLst/>
              <a:gdLst>
                <a:gd name="connsiteX0" fmla="*/ 187606 w 3636674"/>
                <a:gd name="connsiteY0" fmla="*/ 0 h 461830"/>
                <a:gd name="connsiteX1" fmla="*/ 3600596 w 3636674"/>
                <a:gd name="connsiteY1" fmla="*/ 21648 h 461830"/>
                <a:gd name="connsiteX2" fmla="*/ 3636674 w 3636674"/>
                <a:gd name="connsiteY2" fmla="*/ 461830 h 461830"/>
                <a:gd name="connsiteX3" fmla="*/ 0 w 3636674"/>
                <a:gd name="connsiteY3" fmla="*/ 382453 h 461830"/>
                <a:gd name="connsiteX4" fmla="*/ 187606 w 3636674"/>
                <a:gd name="connsiteY4" fmla="*/ 0 h 46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6674" h="461830">
                  <a:moveTo>
                    <a:pt x="187606" y="0"/>
                  </a:moveTo>
                  <a:lnTo>
                    <a:pt x="3600596" y="21648"/>
                  </a:lnTo>
                  <a:lnTo>
                    <a:pt x="3636674" y="461830"/>
                  </a:lnTo>
                  <a:lnTo>
                    <a:pt x="0" y="382453"/>
                  </a:lnTo>
                  <a:lnTo>
                    <a:pt x="187606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515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255470" y="394127"/>
            <a:ext cx="8196936" cy="489010"/>
          </a:xfrm>
          <a:custGeom>
            <a:avLst/>
            <a:gdLst>
              <a:gd name="connsiteX0" fmla="*/ 248171 w 8196936"/>
              <a:gd name="connsiteY0" fmla="*/ 0 h 489010"/>
              <a:gd name="connsiteX1" fmla="*/ 8131244 w 8196936"/>
              <a:gd name="connsiteY1" fmla="*/ 87584 h 489010"/>
              <a:gd name="connsiteX2" fmla="*/ 8196936 w 8196936"/>
              <a:gd name="connsiteY2" fmla="*/ 291947 h 489010"/>
              <a:gd name="connsiteX3" fmla="*/ 0 w 8196936"/>
              <a:gd name="connsiteY3" fmla="*/ 489010 h 489010"/>
              <a:gd name="connsiteX4" fmla="*/ 248171 w 8196936"/>
              <a:gd name="connsiteY4" fmla="*/ 0 h 48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6936" h="489010">
                <a:moveTo>
                  <a:pt x="248171" y="0"/>
                </a:moveTo>
                <a:lnTo>
                  <a:pt x="8131244" y="87584"/>
                </a:lnTo>
                <a:lnTo>
                  <a:pt x="8196936" y="291947"/>
                </a:lnTo>
                <a:lnTo>
                  <a:pt x="0" y="489010"/>
                </a:lnTo>
                <a:lnTo>
                  <a:pt x="24817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Conservation of charge entails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89" y="1130014"/>
            <a:ext cx="5584024" cy="3168463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1287053" y="4890115"/>
            <a:ext cx="2114178" cy="1125487"/>
          </a:xfrm>
          <a:custGeom>
            <a:avLst/>
            <a:gdLst>
              <a:gd name="connsiteX0" fmla="*/ 115450 w 2114178"/>
              <a:gd name="connsiteY0" fmla="*/ 0 h 779339"/>
              <a:gd name="connsiteX1" fmla="*/ 2114178 w 2114178"/>
              <a:gd name="connsiteY1" fmla="*/ 50513 h 779339"/>
              <a:gd name="connsiteX2" fmla="*/ 2092531 w 2114178"/>
              <a:gd name="connsiteY2" fmla="*/ 779339 h 779339"/>
              <a:gd name="connsiteX3" fmla="*/ 0 w 2114178"/>
              <a:gd name="connsiteY3" fmla="*/ 671097 h 779339"/>
              <a:gd name="connsiteX4" fmla="*/ 115450 w 2114178"/>
              <a:gd name="connsiteY4" fmla="*/ 0 h 77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178" h="779339">
                <a:moveTo>
                  <a:pt x="115450" y="0"/>
                </a:moveTo>
                <a:lnTo>
                  <a:pt x="2114178" y="50513"/>
                </a:lnTo>
                <a:lnTo>
                  <a:pt x="2092531" y="779339"/>
                </a:lnTo>
                <a:lnTo>
                  <a:pt x="0" y="671097"/>
                </a:lnTo>
                <a:lnTo>
                  <a:pt x="115450" y="0"/>
                </a:lnTo>
                <a:close/>
              </a:path>
            </a:pathLst>
          </a:custGeom>
          <a:solidFill>
            <a:srgbClr val="FFC8C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H="1">
            <a:off x="4314941" y="4890115"/>
            <a:ext cx="2568764" cy="1125487"/>
          </a:xfrm>
          <a:custGeom>
            <a:avLst/>
            <a:gdLst>
              <a:gd name="connsiteX0" fmla="*/ 115450 w 2114178"/>
              <a:gd name="connsiteY0" fmla="*/ 0 h 779339"/>
              <a:gd name="connsiteX1" fmla="*/ 2114178 w 2114178"/>
              <a:gd name="connsiteY1" fmla="*/ 50513 h 779339"/>
              <a:gd name="connsiteX2" fmla="*/ 2092531 w 2114178"/>
              <a:gd name="connsiteY2" fmla="*/ 779339 h 779339"/>
              <a:gd name="connsiteX3" fmla="*/ 0 w 2114178"/>
              <a:gd name="connsiteY3" fmla="*/ 671097 h 779339"/>
              <a:gd name="connsiteX4" fmla="*/ 115450 w 2114178"/>
              <a:gd name="connsiteY4" fmla="*/ 0 h 77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178" h="779339">
                <a:moveTo>
                  <a:pt x="115450" y="0"/>
                </a:moveTo>
                <a:lnTo>
                  <a:pt x="2114178" y="50513"/>
                </a:lnTo>
                <a:lnTo>
                  <a:pt x="2092531" y="779339"/>
                </a:lnTo>
                <a:lnTo>
                  <a:pt x="0" y="671097"/>
                </a:lnTo>
                <a:lnTo>
                  <a:pt x="115450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87053" y="4996238"/>
            <a:ext cx="230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Electron charge density on top</a:t>
            </a:r>
            <a:endParaRPr lang="en-US" sz="2400" dirty="0" smtClean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4590" y="5005401"/>
            <a:ext cx="250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Electron charge density on bottom</a:t>
            </a:r>
            <a:endParaRPr lang="en-US" sz="2400" dirty="0" smtClean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890" y="5008354"/>
            <a:ext cx="445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"/>
                <a:cs typeface="Times"/>
              </a:rPr>
              <a:t>&gt;</a:t>
            </a:r>
            <a:endParaRPr lang="en-US" sz="3600" dirty="0" smtClean="0">
              <a:latin typeface="Times"/>
              <a:cs typeface="Time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45559" y="1641670"/>
            <a:ext cx="5831016" cy="934584"/>
            <a:chOff x="345559" y="1641670"/>
            <a:chExt cx="5831016" cy="934584"/>
          </a:xfrm>
        </p:grpSpPr>
        <p:sp>
          <p:nvSpPr>
            <p:cNvPr id="25" name="TextBox 24"/>
            <p:cNvSpPr txBox="1"/>
            <p:nvPr/>
          </p:nvSpPr>
          <p:spPr>
            <a:xfrm>
              <a:off x="345559" y="1652924"/>
              <a:ext cx="2244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Transit time for electrons in the forward direction</a:t>
              </a:r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3910869" y="1641670"/>
              <a:ext cx="2265706" cy="924625"/>
            </a:xfrm>
            <a:prstGeom prst="rightArrow">
              <a:avLst>
                <a:gd name="adj1" fmla="val 50000"/>
                <a:gd name="adj2" fmla="val 77274"/>
              </a:avLst>
            </a:prstGeom>
            <a:solidFill>
              <a:srgbClr val="FF00FF">
                <a:alpha val="40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3000" y="2566295"/>
            <a:ext cx="6170199" cy="2013291"/>
            <a:chOff x="383000" y="2566295"/>
            <a:chExt cx="6170199" cy="2013291"/>
          </a:xfrm>
        </p:grpSpPr>
        <p:sp>
          <p:nvSpPr>
            <p:cNvPr id="5" name="TextBox 4"/>
            <p:cNvSpPr txBox="1"/>
            <p:nvPr/>
          </p:nvSpPr>
          <p:spPr>
            <a:xfrm>
              <a:off x="1050074" y="2566295"/>
              <a:ext cx="4739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Times"/>
                  <a:cs typeface="Times"/>
                </a:rPr>
                <a:t>&lt;</a:t>
              </a:r>
              <a:endParaRPr lang="en-US" sz="4000" dirty="0" smtClean="0">
                <a:latin typeface="Times"/>
                <a:cs typeface="Time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3000" y="3586838"/>
              <a:ext cx="2244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Transit time for electrons in the rearward direction</a:t>
              </a:r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rot="10800000">
              <a:off x="3321108" y="3654961"/>
              <a:ext cx="3232091" cy="924625"/>
            </a:xfrm>
            <a:prstGeom prst="rightArrow">
              <a:avLst>
                <a:gd name="adj1" fmla="val 50000"/>
                <a:gd name="adj2" fmla="val 77274"/>
              </a:avLst>
            </a:prstGeom>
            <a:solidFill>
              <a:srgbClr val="FF00FF">
                <a:alpha val="40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92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255470" y="394127"/>
            <a:ext cx="8196936" cy="489010"/>
          </a:xfrm>
          <a:custGeom>
            <a:avLst/>
            <a:gdLst>
              <a:gd name="connsiteX0" fmla="*/ 248171 w 8196936"/>
              <a:gd name="connsiteY0" fmla="*/ 0 h 489010"/>
              <a:gd name="connsiteX1" fmla="*/ 8131244 w 8196936"/>
              <a:gd name="connsiteY1" fmla="*/ 87584 h 489010"/>
              <a:gd name="connsiteX2" fmla="*/ 8196936 w 8196936"/>
              <a:gd name="connsiteY2" fmla="*/ 291947 h 489010"/>
              <a:gd name="connsiteX3" fmla="*/ 0 w 8196936"/>
              <a:gd name="connsiteY3" fmla="*/ 489010 h 489010"/>
              <a:gd name="connsiteX4" fmla="*/ 248171 w 8196936"/>
              <a:gd name="connsiteY4" fmla="*/ 0 h 48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6936" h="489010">
                <a:moveTo>
                  <a:pt x="248171" y="0"/>
                </a:moveTo>
                <a:lnTo>
                  <a:pt x="8131244" y="87584"/>
                </a:lnTo>
                <a:lnTo>
                  <a:pt x="8196936" y="291947"/>
                </a:lnTo>
                <a:lnTo>
                  <a:pt x="0" y="489010"/>
                </a:lnTo>
                <a:lnTo>
                  <a:pt x="24817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Conservation of charge entails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89" y="1130014"/>
            <a:ext cx="5584024" cy="31684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7619" y="1806172"/>
            <a:ext cx="6768637" cy="2655322"/>
            <a:chOff x="87619" y="1806172"/>
            <a:chExt cx="6768637" cy="2655322"/>
          </a:xfrm>
        </p:grpSpPr>
        <p:sp>
          <p:nvSpPr>
            <p:cNvPr id="21" name="10-Point Star 20"/>
            <p:cNvSpPr/>
            <p:nvPr/>
          </p:nvSpPr>
          <p:spPr>
            <a:xfrm>
              <a:off x="3037777" y="1806700"/>
              <a:ext cx="606113" cy="627070"/>
            </a:xfrm>
            <a:prstGeom prst="star10">
              <a:avLst>
                <a:gd name="adj" fmla="val 25737"/>
                <a:gd name="hf" fmla="val 10514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10-Point Star 21"/>
            <p:cNvSpPr/>
            <p:nvPr/>
          </p:nvSpPr>
          <p:spPr>
            <a:xfrm>
              <a:off x="6250143" y="3834424"/>
              <a:ext cx="606113" cy="627070"/>
            </a:xfrm>
            <a:prstGeom prst="star10">
              <a:avLst>
                <a:gd name="adj" fmla="val 25737"/>
                <a:gd name="hf" fmla="val 10514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" y="1806172"/>
              <a:ext cx="19041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Electrons start simultaneously on one side.</a:t>
              </a:r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24" name="10-Point Star 23"/>
            <p:cNvSpPr/>
            <p:nvPr/>
          </p:nvSpPr>
          <p:spPr>
            <a:xfrm>
              <a:off x="87619" y="1846069"/>
              <a:ext cx="335701" cy="347308"/>
            </a:xfrm>
            <a:prstGeom prst="star10">
              <a:avLst>
                <a:gd name="adj" fmla="val 25737"/>
                <a:gd name="hf" fmla="val 10514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319" y="1641670"/>
            <a:ext cx="6665706" cy="2946349"/>
            <a:chOff x="80319" y="1641670"/>
            <a:chExt cx="6665706" cy="2946349"/>
          </a:xfrm>
        </p:grpSpPr>
        <p:sp>
          <p:nvSpPr>
            <p:cNvPr id="26" name="Right Arrow 25"/>
            <p:cNvSpPr/>
            <p:nvPr/>
          </p:nvSpPr>
          <p:spPr>
            <a:xfrm>
              <a:off x="3910869" y="1641670"/>
              <a:ext cx="1979539" cy="924625"/>
            </a:xfrm>
            <a:prstGeom prst="rightArrow">
              <a:avLst>
                <a:gd name="adj1" fmla="val 50000"/>
                <a:gd name="adj2" fmla="val 77274"/>
              </a:avLst>
            </a:prstGeom>
            <a:solidFill>
              <a:srgbClr val="00FF00">
                <a:alpha val="40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 rot="10800000">
              <a:off x="3461401" y="3663394"/>
              <a:ext cx="2788741" cy="924625"/>
            </a:xfrm>
            <a:prstGeom prst="rightArrow">
              <a:avLst>
                <a:gd name="adj1" fmla="val 50000"/>
                <a:gd name="adj2" fmla="val 77274"/>
              </a:avLst>
            </a:prstGeom>
            <a:solidFill>
              <a:srgbClr val="00FF00">
                <a:alpha val="40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3319" y="3385850"/>
              <a:ext cx="22189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Electrons arrivals at the other </a:t>
              </a:r>
              <a:r>
                <a:rPr lang="en-US" smtClean="0">
                  <a:latin typeface="Times"/>
                  <a:cs typeface="Times"/>
                </a:rPr>
                <a:t>side are </a:t>
              </a:r>
              <a:r>
                <a:rPr lang="en-US" dirty="0" smtClean="0">
                  <a:latin typeface="Times"/>
                  <a:cs typeface="Times"/>
                </a:rPr>
                <a:t>no longer simultaneous.</a:t>
              </a:r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33" name="10-Point Star 32"/>
            <p:cNvSpPr/>
            <p:nvPr/>
          </p:nvSpPr>
          <p:spPr>
            <a:xfrm>
              <a:off x="6139912" y="1806172"/>
              <a:ext cx="606113" cy="627070"/>
            </a:xfrm>
            <a:prstGeom prst="star10">
              <a:avLst>
                <a:gd name="adj" fmla="val 25737"/>
                <a:gd name="hf" fmla="val 105146"/>
              </a:avLst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10-Point Star 33"/>
            <p:cNvSpPr/>
            <p:nvPr/>
          </p:nvSpPr>
          <p:spPr>
            <a:xfrm>
              <a:off x="2855289" y="3740316"/>
              <a:ext cx="606113" cy="627070"/>
            </a:xfrm>
            <a:prstGeom prst="star10">
              <a:avLst>
                <a:gd name="adj" fmla="val 25737"/>
                <a:gd name="hf" fmla="val 105146"/>
              </a:avLst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10-Point Star 34"/>
            <p:cNvSpPr/>
            <p:nvPr/>
          </p:nvSpPr>
          <p:spPr>
            <a:xfrm>
              <a:off x="80319" y="3393008"/>
              <a:ext cx="335701" cy="347308"/>
            </a:xfrm>
            <a:prstGeom prst="star10">
              <a:avLst>
                <a:gd name="adj" fmla="val 25737"/>
                <a:gd name="hf" fmla="val 105146"/>
              </a:avLst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51444" y="5058485"/>
            <a:ext cx="7294399" cy="699962"/>
            <a:chOff x="851444" y="5058485"/>
            <a:chExt cx="7294399" cy="699962"/>
          </a:xfrm>
        </p:grpSpPr>
        <p:sp>
          <p:nvSpPr>
            <p:cNvPr id="14" name="Freeform 13"/>
            <p:cNvSpPr/>
            <p:nvPr/>
          </p:nvSpPr>
          <p:spPr>
            <a:xfrm>
              <a:off x="851444" y="5058485"/>
              <a:ext cx="7013587" cy="699962"/>
            </a:xfrm>
            <a:custGeom>
              <a:avLst/>
              <a:gdLst>
                <a:gd name="connsiteX0" fmla="*/ 216468 w 7013587"/>
                <a:gd name="connsiteY0" fmla="*/ 0 h 699962"/>
                <a:gd name="connsiteX1" fmla="*/ 7013587 w 7013587"/>
                <a:gd name="connsiteY1" fmla="*/ 57729 h 699962"/>
                <a:gd name="connsiteX2" fmla="*/ 6984724 w 7013587"/>
                <a:gd name="connsiteY2" fmla="*/ 649449 h 699962"/>
                <a:gd name="connsiteX3" fmla="*/ 0 w 7013587"/>
                <a:gd name="connsiteY3" fmla="*/ 699962 h 699962"/>
                <a:gd name="connsiteX4" fmla="*/ 216468 w 7013587"/>
                <a:gd name="connsiteY4" fmla="*/ 0 h 69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3587" h="699962">
                  <a:moveTo>
                    <a:pt x="216468" y="0"/>
                  </a:moveTo>
                  <a:lnTo>
                    <a:pt x="7013587" y="57729"/>
                  </a:lnTo>
                  <a:lnTo>
                    <a:pt x="6984724" y="649449"/>
                  </a:lnTo>
                  <a:lnTo>
                    <a:pt x="0" y="699962"/>
                  </a:lnTo>
                  <a:lnTo>
                    <a:pt x="216468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1076" y="5079865"/>
              <a:ext cx="2592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Simultaneous events in the magnet’s rest frame</a:t>
              </a:r>
              <a:r>
                <a:rPr lang="mr-IN" dirty="0" smtClean="0">
                  <a:latin typeface="Times"/>
                  <a:cs typeface="Times"/>
                </a:rPr>
                <a:t>…</a:t>
              </a:r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35691" y="5079865"/>
              <a:ext cx="3810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dirty="0" smtClean="0">
                  <a:latin typeface="Times"/>
                  <a:cs typeface="Times"/>
                </a:rPr>
                <a:t>…</a:t>
              </a:r>
              <a:r>
                <a:rPr lang="en-US" dirty="0" smtClean="0">
                  <a:latin typeface="Times"/>
                  <a:cs typeface="Times"/>
                </a:rPr>
                <a:t> are not simultaneous events in the frame in which the magnet moves.</a:t>
              </a:r>
              <a:endParaRPr lang="en-US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01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7777-FCE2-1A4D-90B6-6E38C49805FD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229728" y="3064849"/>
            <a:ext cx="6697480" cy="643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Times"/>
                <a:ea typeface="+mj-ea"/>
                <a:cs typeface="Times"/>
              </a:defRPr>
            </a:lvl1pPr>
          </a:lstStyle>
          <a:p>
            <a:pPr algn="r"/>
            <a:r>
              <a:rPr lang="en-US" sz="6600" dirty="0" smtClean="0">
                <a:solidFill>
                  <a:schemeClr val="accent2"/>
                </a:solidFill>
                <a:latin typeface="Arial Black"/>
                <a:cs typeface="Arial Black"/>
              </a:rPr>
              <a:t>Relativity of </a:t>
            </a:r>
            <a:r>
              <a:rPr lang="en-US" sz="6600" dirty="0" err="1" smtClean="0">
                <a:solidFill>
                  <a:schemeClr val="accent2"/>
                </a:solidFill>
                <a:latin typeface="Arial Black"/>
                <a:cs typeface="Arial Black"/>
              </a:rPr>
              <a:t>simulataneity</a:t>
            </a:r>
            <a:endParaRPr lang="en-US" sz="6600" dirty="0">
              <a:solidFill>
                <a:schemeClr val="accent2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2139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DC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243</Words>
  <Application>Microsoft Macintosh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From transformations of the electromagnetic field to transformations of space and time: A qualitative thought experiment</vt:lpstr>
      <vt:lpstr>PowerPoint Presentation</vt:lpstr>
      <vt:lpstr>Current in solenoid produces magnetic field H</vt:lpstr>
      <vt:lpstr>Current in solenoid produces magnetic field H</vt:lpstr>
      <vt:lpstr>View same solenoid in frame in which it moves</vt:lpstr>
      <vt:lpstr>Conservation of charge entails…</vt:lpstr>
      <vt:lpstr>Conservation of charge entails…</vt:lpstr>
      <vt:lpstr>Relativity of simulataneity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Galileo and Einstein Two Recalcitrant Thought Experiments John D. Norton Department of History and Philosophy of Science University of Pittsburgh</dc:title>
  <dc:creator>John D. Norton</dc:creator>
  <cp:lastModifiedBy>John D. Norton</cp:lastModifiedBy>
  <cp:revision>68</cp:revision>
  <dcterms:created xsi:type="dcterms:W3CDTF">2018-05-30T18:15:38Z</dcterms:created>
  <dcterms:modified xsi:type="dcterms:W3CDTF">2019-09-25T23:47:23Z</dcterms:modified>
</cp:coreProperties>
</file>