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74" r:id="rId5"/>
    <p:sldId id="258" r:id="rId6"/>
    <p:sldId id="259" r:id="rId7"/>
    <p:sldId id="273" r:id="rId8"/>
    <p:sldId id="271" r:id="rId9"/>
    <p:sldId id="262" r:id="rId10"/>
    <p:sldId id="272" r:id="rId11"/>
    <p:sldId id="265" r:id="rId12"/>
    <p:sldId id="264" r:id="rId13"/>
    <p:sldId id="266" r:id="rId14"/>
    <p:sldId id="275" r:id="rId15"/>
    <p:sldId id="267" r:id="rId16"/>
    <p:sldId id="268" r:id="rId17"/>
    <p:sldId id="270" r:id="rId18"/>
    <p:sldId id="26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snapToGrid="0">
      <p:cViewPr varScale="1">
        <p:scale>
          <a:sx n="50" d="100"/>
          <a:sy n="50" d="100"/>
        </p:scale>
        <p:origin x="797" y="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14953-532F-4560-B552-68F47583C7F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7E1F7ED-6059-4D6C-B1D5-49A02B60E5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E19C99-FE71-4ECD-B273-9A8C7486561D}"/>
              </a:ext>
            </a:extLst>
          </p:cNvPr>
          <p:cNvSpPr>
            <a:spLocks noGrp="1"/>
          </p:cNvSpPr>
          <p:nvPr>
            <p:ph type="dt" sz="half" idx="10"/>
          </p:nvPr>
        </p:nvSpPr>
        <p:spPr/>
        <p:txBody>
          <a:bodyPr/>
          <a:lstStyle/>
          <a:p>
            <a:fld id="{4FA89922-9DAB-4887-B39E-AB565DA396EC}" type="datetimeFigureOut">
              <a:rPr lang="en-US" smtClean="0"/>
              <a:t>4/21/2022</a:t>
            </a:fld>
            <a:endParaRPr lang="en-US"/>
          </a:p>
        </p:txBody>
      </p:sp>
      <p:sp>
        <p:nvSpPr>
          <p:cNvPr id="5" name="Footer Placeholder 4">
            <a:extLst>
              <a:ext uri="{FF2B5EF4-FFF2-40B4-BE49-F238E27FC236}">
                <a16:creationId xmlns:a16="http://schemas.microsoft.com/office/drawing/2014/main" id="{F6344298-6C9C-4F65-92E3-8EDF832107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5459EC-3879-4A91-AD54-53E41B1C1A0A}"/>
              </a:ext>
            </a:extLst>
          </p:cNvPr>
          <p:cNvSpPr>
            <a:spLocks noGrp="1"/>
          </p:cNvSpPr>
          <p:nvPr>
            <p:ph type="sldNum" sz="quarter" idx="12"/>
          </p:nvPr>
        </p:nvSpPr>
        <p:spPr/>
        <p:txBody>
          <a:bodyPr/>
          <a:lstStyle/>
          <a:p>
            <a:fld id="{3916F6E1-1D64-4D0F-B8E1-D867791BFEC6}" type="slidenum">
              <a:rPr lang="en-US" smtClean="0"/>
              <a:t>‹#›</a:t>
            </a:fld>
            <a:endParaRPr lang="en-US"/>
          </a:p>
        </p:txBody>
      </p:sp>
    </p:spTree>
    <p:extLst>
      <p:ext uri="{BB962C8B-B14F-4D97-AF65-F5344CB8AC3E}">
        <p14:creationId xmlns:p14="http://schemas.microsoft.com/office/powerpoint/2010/main" val="2637199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902E3-6E6A-4BF3-9B9C-68F5F5DACA4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3C10169-7097-4C41-9DE9-96C5BA0B4A4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00BEC7-9F1E-4B21-B070-AF69B3A55DD6}"/>
              </a:ext>
            </a:extLst>
          </p:cNvPr>
          <p:cNvSpPr>
            <a:spLocks noGrp="1"/>
          </p:cNvSpPr>
          <p:nvPr>
            <p:ph type="dt" sz="half" idx="10"/>
          </p:nvPr>
        </p:nvSpPr>
        <p:spPr/>
        <p:txBody>
          <a:bodyPr/>
          <a:lstStyle/>
          <a:p>
            <a:fld id="{4FA89922-9DAB-4887-B39E-AB565DA396EC}" type="datetimeFigureOut">
              <a:rPr lang="en-US" smtClean="0"/>
              <a:t>4/21/2022</a:t>
            </a:fld>
            <a:endParaRPr lang="en-US"/>
          </a:p>
        </p:txBody>
      </p:sp>
      <p:sp>
        <p:nvSpPr>
          <p:cNvPr id="5" name="Footer Placeholder 4">
            <a:extLst>
              <a:ext uri="{FF2B5EF4-FFF2-40B4-BE49-F238E27FC236}">
                <a16:creationId xmlns:a16="http://schemas.microsoft.com/office/drawing/2014/main" id="{29E49D58-2D0B-4EEF-8E50-10B36D36DD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A3FE4E-4AF9-4D2C-94A7-EE875AD2274A}"/>
              </a:ext>
            </a:extLst>
          </p:cNvPr>
          <p:cNvSpPr>
            <a:spLocks noGrp="1"/>
          </p:cNvSpPr>
          <p:nvPr>
            <p:ph type="sldNum" sz="quarter" idx="12"/>
          </p:nvPr>
        </p:nvSpPr>
        <p:spPr/>
        <p:txBody>
          <a:bodyPr/>
          <a:lstStyle/>
          <a:p>
            <a:fld id="{3916F6E1-1D64-4D0F-B8E1-D867791BFEC6}" type="slidenum">
              <a:rPr lang="en-US" smtClean="0"/>
              <a:t>‹#›</a:t>
            </a:fld>
            <a:endParaRPr lang="en-US"/>
          </a:p>
        </p:txBody>
      </p:sp>
    </p:spTree>
    <p:extLst>
      <p:ext uri="{BB962C8B-B14F-4D97-AF65-F5344CB8AC3E}">
        <p14:creationId xmlns:p14="http://schemas.microsoft.com/office/powerpoint/2010/main" val="714627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BF6C3E-6AA5-45A1-96A6-2CC3AA4A956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D53F6A3-B46F-401E-A917-CE825FE338E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C372F2-19E4-4BE5-9B25-5985E3764C4C}"/>
              </a:ext>
            </a:extLst>
          </p:cNvPr>
          <p:cNvSpPr>
            <a:spLocks noGrp="1"/>
          </p:cNvSpPr>
          <p:nvPr>
            <p:ph type="dt" sz="half" idx="10"/>
          </p:nvPr>
        </p:nvSpPr>
        <p:spPr/>
        <p:txBody>
          <a:bodyPr/>
          <a:lstStyle/>
          <a:p>
            <a:fld id="{4FA89922-9DAB-4887-B39E-AB565DA396EC}" type="datetimeFigureOut">
              <a:rPr lang="en-US" smtClean="0"/>
              <a:t>4/21/2022</a:t>
            </a:fld>
            <a:endParaRPr lang="en-US"/>
          </a:p>
        </p:txBody>
      </p:sp>
      <p:sp>
        <p:nvSpPr>
          <p:cNvPr id="5" name="Footer Placeholder 4">
            <a:extLst>
              <a:ext uri="{FF2B5EF4-FFF2-40B4-BE49-F238E27FC236}">
                <a16:creationId xmlns:a16="http://schemas.microsoft.com/office/drawing/2014/main" id="{5B57EED7-FEA2-4B45-8F5B-9EDB884125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233C2E-DF94-4421-B498-606091733024}"/>
              </a:ext>
            </a:extLst>
          </p:cNvPr>
          <p:cNvSpPr>
            <a:spLocks noGrp="1"/>
          </p:cNvSpPr>
          <p:nvPr>
            <p:ph type="sldNum" sz="quarter" idx="12"/>
          </p:nvPr>
        </p:nvSpPr>
        <p:spPr/>
        <p:txBody>
          <a:bodyPr/>
          <a:lstStyle/>
          <a:p>
            <a:fld id="{3916F6E1-1D64-4D0F-B8E1-D867791BFEC6}" type="slidenum">
              <a:rPr lang="en-US" smtClean="0"/>
              <a:t>‹#›</a:t>
            </a:fld>
            <a:endParaRPr lang="en-US"/>
          </a:p>
        </p:txBody>
      </p:sp>
    </p:spTree>
    <p:extLst>
      <p:ext uri="{BB962C8B-B14F-4D97-AF65-F5344CB8AC3E}">
        <p14:creationId xmlns:p14="http://schemas.microsoft.com/office/powerpoint/2010/main" val="1139651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349B6-8E42-4E43-90DE-0C2643919D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DF023A-B420-4F48-97AB-B1C6021216A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DF4732-F145-4140-8D4E-4A42463A6F69}"/>
              </a:ext>
            </a:extLst>
          </p:cNvPr>
          <p:cNvSpPr>
            <a:spLocks noGrp="1"/>
          </p:cNvSpPr>
          <p:nvPr>
            <p:ph type="dt" sz="half" idx="10"/>
          </p:nvPr>
        </p:nvSpPr>
        <p:spPr/>
        <p:txBody>
          <a:bodyPr/>
          <a:lstStyle/>
          <a:p>
            <a:fld id="{4FA89922-9DAB-4887-B39E-AB565DA396EC}" type="datetimeFigureOut">
              <a:rPr lang="en-US" smtClean="0"/>
              <a:t>4/21/2022</a:t>
            </a:fld>
            <a:endParaRPr lang="en-US"/>
          </a:p>
        </p:txBody>
      </p:sp>
      <p:sp>
        <p:nvSpPr>
          <p:cNvPr id="5" name="Footer Placeholder 4">
            <a:extLst>
              <a:ext uri="{FF2B5EF4-FFF2-40B4-BE49-F238E27FC236}">
                <a16:creationId xmlns:a16="http://schemas.microsoft.com/office/drawing/2014/main" id="{71142005-F2E6-45C8-B957-39CDB95E0F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EC17A5-D3BF-4229-9D3E-42C762A92825}"/>
              </a:ext>
            </a:extLst>
          </p:cNvPr>
          <p:cNvSpPr>
            <a:spLocks noGrp="1"/>
          </p:cNvSpPr>
          <p:nvPr>
            <p:ph type="sldNum" sz="quarter" idx="12"/>
          </p:nvPr>
        </p:nvSpPr>
        <p:spPr/>
        <p:txBody>
          <a:bodyPr/>
          <a:lstStyle/>
          <a:p>
            <a:fld id="{3916F6E1-1D64-4D0F-B8E1-D867791BFEC6}" type="slidenum">
              <a:rPr lang="en-US" smtClean="0"/>
              <a:t>‹#›</a:t>
            </a:fld>
            <a:endParaRPr lang="en-US"/>
          </a:p>
        </p:txBody>
      </p:sp>
    </p:spTree>
    <p:extLst>
      <p:ext uri="{BB962C8B-B14F-4D97-AF65-F5344CB8AC3E}">
        <p14:creationId xmlns:p14="http://schemas.microsoft.com/office/powerpoint/2010/main" val="93606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97845-AE67-4642-AEE0-016881C34A9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5ECBDD3-111C-4D0A-AA29-B0C6D87295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F49B35E-ACFC-44B2-AC83-B883DBC12910}"/>
              </a:ext>
            </a:extLst>
          </p:cNvPr>
          <p:cNvSpPr>
            <a:spLocks noGrp="1"/>
          </p:cNvSpPr>
          <p:nvPr>
            <p:ph type="dt" sz="half" idx="10"/>
          </p:nvPr>
        </p:nvSpPr>
        <p:spPr/>
        <p:txBody>
          <a:bodyPr/>
          <a:lstStyle/>
          <a:p>
            <a:fld id="{4FA89922-9DAB-4887-B39E-AB565DA396EC}" type="datetimeFigureOut">
              <a:rPr lang="en-US" smtClean="0"/>
              <a:t>4/21/2022</a:t>
            </a:fld>
            <a:endParaRPr lang="en-US"/>
          </a:p>
        </p:txBody>
      </p:sp>
      <p:sp>
        <p:nvSpPr>
          <p:cNvPr id="5" name="Footer Placeholder 4">
            <a:extLst>
              <a:ext uri="{FF2B5EF4-FFF2-40B4-BE49-F238E27FC236}">
                <a16:creationId xmlns:a16="http://schemas.microsoft.com/office/drawing/2014/main" id="{29FA9450-6770-45B2-B125-0391ECA151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E633C4-401F-4B0C-9F9A-2B1FE58F9B59}"/>
              </a:ext>
            </a:extLst>
          </p:cNvPr>
          <p:cNvSpPr>
            <a:spLocks noGrp="1"/>
          </p:cNvSpPr>
          <p:nvPr>
            <p:ph type="sldNum" sz="quarter" idx="12"/>
          </p:nvPr>
        </p:nvSpPr>
        <p:spPr/>
        <p:txBody>
          <a:bodyPr/>
          <a:lstStyle/>
          <a:p>
            <a:fld id="{3916F6E1-1D64-4D0F-B8E1-D867791BFEC6}" type="slidenum">
              <a:rPr lang="en-US" smtClean="0"/>
              <a:t>‹#›</a:t>
            </a:fld>
            <a:endParaRPr lang="en-US"/>
          </a:p>
        </p:txBody>
      </p:sp>
    </p:spTree>
    <p:extLst>
      <p:ext uri="{BB962C8B-B14F-4D97-AF65-F5344CB8AC3E}">
        <p14:creationId xmlns:p14="http://schemas.microsoft.com/office/powerpoint/2010/main" val="1244251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78B4B-85A7-482D-A719-21864CCDD9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AE82EC-3039-46F8-97CF-50556397EA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46F3EF8-423E-4E53-A484-220C3A0307C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1E43628-E5C4-4E67-8616-30DD5937EC03}"/>
              </a:ext>
            </a:extLst>
          </p:cNvPr>
          <p:cNvSpPr>
            <a:spLocks noGrp="1"/>
          </p:cNvSpPr>
          <p:nvPr>
            <p:ph type="dt" sz="half" idx="10"/>
          </p:nvPr>
        </p:nvSpPr>
        <p:spPr/>
        <p:txBody>
          <a:bodyPr/>
          <a:lstStyle/>
          <a:p>
            <a:fld id="{4FA89922-9DAB-4887-B39E-AB565DA396EC}" type="datetimeFigureOut">
              <a:rPr lang="en-US" smtClean="0"/>
              <a:t>4/21/2022</a:t>
            </a:fld>
            <a:endParaRPr lang="en-US"/>
          </a:p>
        </p:txBody>
      </p:sp>
      <p:sp>
        <p:nvSpPr>
          <p:cNvPr id="6" name="Footer Placeholder 5">
            <a:extLst>
              <a:ext uri="{FF2B5EF4-FFF2-40B4-BE49-F238E27FC236}">
                <a16:creationId xmlns:a16="http://schemas.microsoft.com/office/drawing/2014/main" id="{E6A90539-433E-4A74-BFD1-B36857D121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A58181-3B17-45C8-AA2B-DD1347FA020D}"/>
              </a:ext>
            </a:extLst>
          </p:cNvPr>
          <p:cNvSpPr>
            <a:spLocks noGrp="1"/>
          </p:cNvSpPr>
          <p:nvPr>
            <p:ph type="sldNum" sz="quarter" idx="12"/>
          </p:nvPr>
        </p:nvSpPr>
        <p:spPr/>
        <p:txBody>
          <a:bodyPr/>
          <a:lstStyle/>
          <a:p>
            <a:fld id="{3916F6E1-1D64-4D0F-B8E1-D867791BFEC6}" type="slidenum">
              <a:rPr lang="en-US" smtClean="0"/>
              <a:t>‹#›</a:t>
            </a:fld>
            <a:endParaRPr lang="en-US"/>
          </a:p>
        </p:txBody>
      </p:sp>
    </p:spTree>
    <p:extLst>
      <p:ext uri="{BB962C8B-B14F-4D97-AF65-F5344CB8AC3E}">
        <p14:creationId xmlns:p14="http://schemas.microsoft.com/office/powerpoint/2010/main" val="1857660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4652-728D-4C64-9403-8C525886F18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1A4D2B4-478E-42B9-BA10-84C2DAF9F8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E517873-DA00-498E-9D64-1DF1CEEDA81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EDD5D86-55D0-477E-8951-710BDA27DF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3D0055-0BDF-454E-BCB5-B8DFD6393BF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BFED69A-BDAC-497B-9242-B5C9D3B0A89A}"/>
              </a:ext>
            </a:extLst>
          </p:cNvPr>
          <p:cNvSpPr>
            <a:spLocks noGrp="1"/>
          </p:cNvSpPr>
          <p:nvPr>
            <p:ph type="dt" sz="half" idx="10"/>
          </p:nvPr>
        </p:nvSpPr>
        <p:spPr/>
        <p:txBody>
          <a:bodyPr/>
          <a:lstStyle/>
          <a:p>
            <a:fld id="{4FA89922-9DAB-4887-B39E-AB565DA396EC}" type="datetimeFigureOut">
              <a:rPr lang="en-US" smtClean="0"/>
              <a:t>4/21/2022</a:t>
            </a:fld>
            <a:endParaRPr lang="en-US"/>
          </a:p>
        </p:txBody>
      </p:sp>
      <p:sp>
        <p:nvSpPr>
          <p:cNvPr id="8" name="Footer Placeholder 7">
            <a:extLst>
              <a:ext uri="{FF2B5EF4-FFF2-40B4-BE49-F238E27FC236}">
                <a16:creationId xmlns:a16="http://schemas.microsoft.com/office/drawing/2014/main" id="{2B6236EE-9053-4CB8-BA33-8DB4D3A7A0F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88F5C50-E5A5-4AC8-B64B-0B39B79BF0B1}"/>
              </a:ext>
            </a:extLst>
          </p:cNvPr>
          <p:cNvSpPr>
            <a:spLocks noGrp="1"/>
          </p:cNvSpPr>
          <p:nvPr>
            <p:ph type="sldNum" sz="quarter" idx="12"/>
          </p:nvPr>
        </p:nvSpPr>
        <p:spPr/>
        <p:txBody>
          <a:bodyPr/>
          <a:lstStyle/>
          <a:p>
            <a:fld id="{3916F6E1-1D64-4D0F-B8E1-D867791BFEC6}" type="slidenum">
              <a:rPr lang="en-US" smtClean="0"/>
              <a:t>‹#›</a:t>
            </a:fld>
            <a:endParaRPr lang="en-US"/>
          </a:p>
        </p:txBody>
      </p:sp>
    </p:spTree>
    <p:extLst>
      <p:ext uri="{BB962C8B-B14F-4D97-AF65-F5344CB8AC3E}">
        <p14:creationId xmlns:p14="http://schemas.microsoft.com/office/powerpoint/2010/main" val="1018016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3D706-381B-4C75-BF94-030A02B7980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1B30859-26BB-4381-A5CB-493EDC337D0E}"/>
              </a:ext>
            </a:extLst>
          </p:cNvPr>
          <p:cNvSpPr>
            <a:spLocks noGrp="1"/>
          </p:cNvSpPr>
          <p:nvPr>
            <p:ph type="dt" sz="half" idx="10"/>
          </p:nvPr>
        </p:nvSpPr>
        <p:spPr/>
        <p:txBody>
          <a:bodyPr/>
          <a:lstStyle/>
          <a:p>
            <a:fld id="{4FA89922-9DAB-4887-B39E-AB565DA396EC}" type="datetimeFigureOut">
              <a:rPr lang="en-US" smtClean="0"/>
              <a:t>4/21/2022</a:t>
            </a:fld>
            <a:endParaRPr lang="en-US"/>
          </a:p>
        </p:txBody>
      </p:sp>
      <p:sp>
        <p:nvSpPr>
          <p:cNvPr id="4" name="Footer Placeholder 3">
            <a:extLst>
              <a:ext uri="{FF2B5EF4-FFF2-40B4-BE49-F238E27FC236}">
                <a16:creationId xmlns:a16="http://schemas.microsoft.com/office/drawing/2014/main" id="{21DCBA07-E4A6-4B36-B05B-DB9FFCE2E28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F3DC0B9-B881-4CC1-B13F-385B78F9E4C8}"/>
              </a:ext>
            </a:extLst>
          </p:cNvPr>
          <p:cNvSpPr>
            <a:spLocks noGrp="1"/>
          </p:cNvSpPr>
          <p:nvPr>
            <p:ph type="sldNum" sz="quarter" idx="12"/>
          </p:nvPr>
        </p:nvSpPr>
        <p:spPr/>
        <p:txBody>
          <a:bodyPr/>
          <a:lstStyle/>
          <a:p>
            <a:fld id="{3916F6E1-1D64-4D0F-B8E1-D867791BFEC6}" type="slidenum">
              <a:rPr lang="en-US" smtClean="0"/>
              <a:t>‹#›</a:t>
            </a:fld>
            <a:endParaRPr lang="en-US"/>
          </a:p>
        </p:txBody>
      </p:sp>
    </p:spTree>
    <p:extLst>
      <p:ext uri="{BB962C8B-B14F-4D97-AF65-F5344CB8AC3E}">
        <p14:creationId xmlns:p14="http://schemas.microsoft.com/office/powerpoint/2010/main" val="840860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0923DEB-8E8A-4BB4-B4A3-F7113F13C1AE}"/>
              </a:ext>
            </a:extLst>
          </p:cNvPr>
          <p:cNvSpPr>
            <a:spLocks noGrp="1"/>
          </p:cNvSpPr>
          <p:nvPr>
            <p:ph type="dt" sz="half" idx="10"/>
          </p:nvPr>
        </p:nvSpPr>
        <p:spPr/>
        <p:txBody>
          <a:bodyPr/>
          <a:lstStyle/>
          <a:p>
            <a:fld id="{4FA89922-9DAB-4887-B39E-AB565DA396EC}" type="datetimeFigureOut">
              <a:rPr lang="en-US" smtClean="0"/>
              <a:t>4/21/2022</a:t>
            </a:fld>
            <a:endParaRPr lang="en-US"/>
          </a:p>
        </p:txBody>
      </p:sp>
      <p:sp>
        <p:nvSpPr>
          <p:cNvPr id="3" name="Footer Placeholder 2">
            <a:extLst>
              <a:ext uri="{FF2B5EF4-FFF2-40B4-BE49-F238E27FC236}">
                <a16:creationId xmlns:a16="http://schemas.microsoft.com/office/drawing/2014/main" id="{DB41F300-9D74-4B45-8948-D0B729C9D8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DFE7838-59B0-44CD-8A80-BF41C37D2972}"/>
              </a:ext>
            </a:extLst>
          </p:cNvPr>
          <p:cNvSpPr>
            <a:spLocks noGrp="1"/>
          </p:cNvSpPr>
          <p:nvPr>
            <p:ph type="sldNum" sz="quarter" idx="12"/>
          </p:nvPr>
        </p:nvSpPr>
        <p:spPr/>
        <p:txBody>
          <a:bodyPr/>
          <a:lstStyle/>
          <a:p>
            <a:fld id="{3916F6E1-1D64-4D0F-B8E1-D867791BFEC6}" type="slidenum">
              <a:rPr lang="en-US" smtClean="0"/>
              <a:t>‹#›</a:t>
            </a:fld>
            <a:endParaRPr lang="en-US"/>
          </a:p>
        </p:txBody>
      </p:sp>
    </p:spTree>
    <p:extLst>
      <p:ext uri="{BB962C8B-B14F-4D97-AF65-F5344CB8AC3E}">
        <p14:creationId xmlns:p14="http://schemas.microsoft.com/office/powerpoint/2010/main" val="45517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11373-DEA8-495B-A2A9-CAA1F4152D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D4DCF46-6891-45BF-8915-09F1068860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8D370DC-7FCB-4EF2-8D09-FCF8354AA5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6A5096-8294-4F29-A62D-4B2FE2B6C034}"/>
              </a:ext>
            </a:extLst>
          </p:cNvPr>
          <p:cNvSpPr>
            <a:spLocks noGrp="1"/>
          </p:cNvSpPr>
          <p:nvPr>
            <p:ph type="dt" sz="half" idx="10"/>
          </p:nvPr>
        </p:nvSpPr>
        <p:spPr/>
        <p:txBody>
          <a:bodyPr/>
          <a:lstStyle/>
          <a:p>
            <a:fld id="{4FA89922-9DAB-4887-B39E-AB565DA396EC}" type="datetimeFigureOut">
              <a:rPr lang="en-US" smtClean="0"/>
              <a:t>4/21/2022</a:t>
            </a:fld>
            <a:endParaRPr lang="en-US"/>
          </a:p>
        </p:txBody>
      </p:sp>
      <p:sp>
        <p:nvSpPr>
          <p:cNvPr id="6" name="Footer Placeholder 5">
            <a:extLst>
              <a:ext uri="{FF2B5EF4-FFF2-40B4-BE49-F238E27FC236}">
                <a16:creationId xmlns:a16="http://schemas.microsoft.com/office/drawing/2014/main" id="{A087E6B0-CF81-493D-87A2-634088338B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0F192E-F6B8-4108-9BC1-00A439584BAC}"/>
              </a:ext>
            </a:extLst>
          </p:cNvPr>
          <p:cNvSpPr>
            <a:spLocks noGrp="1"/>
          </p:cNvSpPr>
          <p:nvPr>
            <p:ph type="sldNum" sz="quarter" idx="12"/>
          </p:nvPr>
        </p:nvSpPr>
        <p:spPr/>
        <p:txBody>
          <a:bodyPr/>
          <a:lstStyle/>
          <a:p>
            <a:fld id="{3916F6E1-1D64-4D0F-B8E1-D867791BFEC6}" type="slidenum">
              <a:rPr lang="en-US" smtClean="0"/>
              <a:t>‹#›</a:t>
            </a:fld>
            <a:endParaRPr lang="en-US"/>
          </a:p>
        </p:txBody>
      </p:sp>
    </p:spTree>
    <p:extLst>
      <p:ext uri="{BB962C8B-B14F-4D97-AF65-F5344CB8AC3E}">
        <p14:creationId xmlns:p14="http://schemas.microsoft.com/office/powerpoint/2010/main" val="1328002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DAD21-8CF7-4529-B35E-1F805D3BEE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B75B367-4526-4B08-B107-BCF986C3B8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B852327-1E83-49EA-8D76-3962126717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F6EFF5-298C-451F-B57B-08637541138D}"/>
              </a:ext>
            </a:extLst>
          </p:cNvPr>
          <p:cNvSpPr>
            <a:spLocks noGrp="1"/>
          </p:cNvSpPr>
          <p:nvPr>
            <p:ph type="dt" sz="half" idx="10"/>
          </p:nvPr>
        </p:nvSpPr>
        <p:spPr/>
        <p:txBody>
          <a:bodyPr/>
          <a:lstStyle/>
          <a:p>
            <a:fld id="{4FA89922-9DAB-4887-B39E-AB565DA396EC}" type="datetimeFigureOut">
              <a:rPr lang="en-US" smtClean="0"/>
              <a:t>4/21/2022</a:t>
            </a:fld>
            <a:endParaRPr lang="en-US"/>
          </a:p>
        </p:txBody>
      </p:sp>
      <p:sp>
        <p:nvSpPr>
          <p:cNvPr id="6" name="Footer Placeholder 5">
            <a:extLst>
              <a:ext uri="{FF2B5EF4-FFF2-40B4-BE49-F238E27FC236}">
                <a16:creationId xmlns:a16="http://schemas.microsoft.com/office/drawing/2014/main" id="{B7B7FF9A-7916-4254-B4CB-7D7DF4B0FC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DD1023-42AE-40E4-A4F0-E6BFDBE7DF4D}"/>
              </a:ext>
            </a:extLst>
          </p:cNvPr>
          <p:cNvSpPr>
            <a:spLocks noGrp="1"/>
          </p:cNvSpPr>
          <p:nvPr>
            <p:ph type="sldNum" sz="quarter" idx="12"/>
          </p:nvPr>
        </p:nvSpPr>
        <p:spPr/>
        <p:txBody>
          <a:bodyPr/>
          <a:lstStyle/>
          <a:p>
            <a:fld id="{3916F6E1-1D64-4D0F-B8E1-D867791BFEC6}" type="slidenum">
              <a:rPr lang="en-US" smtClean="0"/>
              <a:t>‹#›</a:t>
            </a:fld>
            <a:endParaRPr lang="en-US"/>
          </a:p>
        </p:txBody>
      </p:sp>
    </p:spTree>
    <p:extLst>
      <p:ext uri="{BB962C8B-B14F-4D97-AF65-F5344CB8AC3E}">
        <p14:creationId xmlns:p14="http://schemas.microsoft.com/office/powerpoint/2010/main" val="2788201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FD384E4-89D2-47B5-8F14-85E9640132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B22A1FA-9CE9-4E73-824D-6DA215769C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E58EF3-9DF8-4D75-B498-6CA7A79FBA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A89922-9DAB-4887-B39E-AB565DA396EC}" type="datetimeFigureOut">
              <a:rPr lang="en-US" smtClean="0"/>
              <a:t>4/21/2022</a:t>
            </a:fld>
            <a:endParaRPr lang="en-US"/>
          </a:p>
        </p:txBody>
      </p:sp>
      <p:sp>
        <p:nvSpPr>
          <p:cNvPr id="5" name="Footer Placeholder 4">
            <a:extLst>
              <a:ext uri="{FF2B5EF4-FFF2-40B4-BE49-F238E27FC236}">
                <a16:creationId xmlns:a16="http://schemas.microsoft.com/office/drawing/2014/main" id="{6B3E7F62-C76F-406C-9AB8-CFC4A72760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A60A426-D22D-4822-8D89-5CDAF4EC8C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16F6E1-1D64-4D0F-B8E1-D867791BFEC6}" type="slidenum">
              <a:rPr lang="en-US" smtClean="0"/>
              <a:t>‹#›</a:t>
            </a:fld>
            <a:endParaRPr lang="en-US"/>
          </a:p>
        </p:txBody>
      </p:sp>
    </p:spTree>
    <p:extLst>
      <p:ext uri="{BB962C8B-B14F-4D97-AF65-F5344CB8AC3E}">
        <p14:creationId xmlns:p14="http://schemas.microsoft.com/office/powerpoint/2010/main" val="516498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24840-833E-479B-99D8-6240CEE3373E}"/>
              </a:ext>
            </a:extLst>
          </p:cNvPr>
          <p:cNvSpPr>
            <a:spLocks noGrp="1"/>
          </p:cNvSpPr>
          <p:nvPr>
            <p:ph type="ctrTitle"/>
          </p:nvPr>
        </p:nvSpPr>
        <p:spPr/>
        <p:txBody>
          <a:bodyPr/>
          <a:lstStyle/>
          <a:p>
            <a:r>
              <a:rPr lang="en-US" dirty="0"/>
              <a:t>Larry </a:t>
            </a:r>
            <a:r>
              <a:rPr lang="en-US" dirty="0" err="1"/>
              <a:t>Laudan</a:t>
            </a:r>
            <a:r>
              <a:rPr lang="en-US" dirty="0"/>
              <a:t>: A Confutation of Convergent Realism</a:t>
            </a:r>
          </a:p>
        </p:txBody>
      </p:sp>
      <p:sp>
        <p:nvSpPr>
          <p:cNvPr id="3" name="Subtitle 2">
            <a:extLst>
              <a:ext uri="{FF2B5EF4-FFF2-40B4-BE49-F238E27FC236}">
                <a16:creationId xmlns:a16="http://schemas.microsoft.com/office/drawing/2014/main" id="{4BDEDD6F-D371-4B63-AD59-6CF078C65B89}"/>
              </a:ext>
            </a:extLst>
          </p:cNvPr>
          <p:cNvSpPr>
            <a:spLocks noGrp="1"/>
          </p:cNvSpPr>
          <p:nvPr>
            <p:ph type="subTitle" idx="1"/>
          </p:nvPr>
        </p:nvSpPr>
        <p:spPr/>
        <p:txBody>
          <a:bodyPr/>
          <a:lstStyle/>
          <a:p>
            <a:r>
              <a:rPr lang="en-US" dirty="0"/>
              <a:t>History &amp; Philosophy of Science Core Seminar (HPS 2103)</a:t>
            </a:r>
          </a:p>
          <a:p>
            <a:r>
              <a:rPr lang="en-US" dirty="0"/>
              <a:t>February 2022</a:t>
            </a:r>
          </a:p>
        </p:txBody>
      </p:sp>
    </p:spTree>
    <p:extLst>
      <p:ext uri="{BB962C8B-B14F-4D97-AF65-F5344CB8AC3E}">
        <p14:creationId xmlns:p14="http://schemas.microsoft.com/office/powerpoint/2010/main" val="2980659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0356E-CCBF-4B74-8565-70FE3C94A5DE}"/>
              </a:ext>
            </a:extLst>
          </p:cNvPr>
          <p:cNvSpPr>
            <a:spLocks noGrp="1"/>
          </p:cNvSpPr>
          <p:nvPr>
            <p:ph type="title"/>
          </p:nvPr>
        </p:nvSpPr>
        <p:spPr/>
        <p:txBody>
          <a:bodyPr/>
          <a:lstStyle/>
          <a:p>
            <a:r>
              <a:rPr lang="en-US" dirty="0"/>
              <a:t>From Success to Reference</a:t>
            </a:r>
          </a:p>
        </p:txBody>
      </p:sp>
      <p:sp>
        <p:nvSpPr>
          <p:cNvPr id="3" name="Content Placeholder 2">
            <a:extLst>
              <a:ext uri="{FF2B5EF4-FFF2-40B4-BE49-F238E27FC236}">
                <a16:creationId xmlns:a16="http://schemas.microsoft.com/office/drawing/2014/main" id="{7C6DF492-5073-486C-8E89-E186D6650479}"/>
              </a:ext>
            </a:extLst>
          </p:cNvPr>
          <p:cNvSpPr>
            <a:spLocks noGrp="1"/>
          </p:cNvSpPr>
          <p:nvPr>
            <p:ph idx="1"/>
          </p:nvPr>
        </p:nvSpPr>
        <p:spPr/>
        <p:txBody>
          <a:bodyPr>
            <a:normAutofit/>
          </a:bodyPr>
          <a:lstStyle/>
          <a:p>
            <a:pPr>
              <a:buFontTx/>
              <a:buChar char="-"/>
            </a:pPr>
            <a:r>
              <a:rPr lang="en-US" dirty="0"/>
              <a:t>There are many relatively successful theories that are non-referring (e.g., </a:t>
            </a:r>
            <a:r>
              <a:rPr lang="en-US" dirty="0" err="1"/>
              <a:t>aether</a:t>
            </a:r>
            <a:r>
              <a:rPr lang="en-US" dirty="0"/>
              <a:t> theories, phlogistic theories).</a:t>
            </a:r>
          </a:p>
          <a:p>
            <a:pPr>
              <a:buFontTx/>
              <a:buChar char="-"/>
            </a:pPr>
            <a:r>
              <a:rPr lang="en-US" dirty="0"/>
              <a:t>A weakening of this claim to a relation between success and reference in at least some (and not necessarily all) of a theory’s central concepts threatens the realist’s integral claims about the truth of deep structures, convergence and retention.</a:t>
            </a:r>
          </a:p>
        </p:txBody>
      </p:sp>
    </p:spTree>
    <p:extLst>
      <p:ext uri="{BB962C8B-B14F-4D97-AF65-F5344CB8AC3E}">
        <p14:creationId xmlns:p14="http://schemas.microsoft.com/office/powerpoint/2010/main" val="3023192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8EC1D-0299-4C14-ACB2-CC19C9147353}"/>
              </a:ext>
            </a:extLst>
          </p:cNvPr>
          <p:cNvSpPr>
            <a:spLocks noGrp="1"/>
          </p:cNvSpPr>
          <p:nvPr>
            <p:ph type="title"/>
          </p:nvPr>
        </p:nvSpPr>
        <p:spPr/>
        <p:txBody>
          <a:bodyPr/>
          <a:lstStyle/>
          <a:p>
            <a:r>
              <a:rPr lang="en-US" dirty="0"/>
              <a:t>Approximate Truth and Success</a:t>
            </a:r>
          </a:p>
        </p:txBody>
      </p:sp>
      <p:sp>
        <p:nvSpPr>
          <p:cNvPr id="3" name="Content Placeholder 2">
            <a:extLst>
              <a:ext uri="{FF2B5EF4-FFF2-40B4-BE49-F238E27FC236}">
                <a16:creationId xmlns:a16="http://schemas.microsoft.com/office/drawing/2014/main" id="{AA725C3F-7252-40C1-8277-0DC860E27CEB}"/>
              </a:ext>
            </a:extLst>
          </p:cNvPr>
          <p:cNvSpPr>
            <a:spLocks noGrp="1"/>
          </p:cNvSpPr>
          <p:nvPr>
            <p:ph idx="1"/>
          </p:nvPr>
        </p:nvSpPr>
        <p:spPr/>
        <p:txBody>
          <a:bodyPr/>
          <a:lstStyle/>
          <a:p>
            <a:r>
              <a:rPr lang="en-US" dirty="0"/>
              <a:t>If a theory is approximately true, then it will be explanatorily successful (from truth to success)</a:t>
            </a:r>
          </a:p>
          <a:p>
            <a:r>
              <a:rPr lang="en-US" dirty="0"/>
              <a:t>If a theory is explanatorily successful, then it is probably approximately true (from success to truth)</a:t>
            </a:r>
          </a:p>
          <a:p>
            <a:endParaRPr lang="en-US" dirty="0"/>
          </a:p>
        </p:txBody>
      </p:sp>
    </p:spTree>
    <p:extLst>
      <p:ext uri="{BB962C8B-B14F-4D97-AF65-F5344CB8AC3E}">
        <p14:creationId xmlns:p14="http://schemas.microsoft.com/office/powerpoint/2010/main" val="3929379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C4F0F-DB42-4C1A-B22D-767DB4CF3BCE}"/>
              </a:ext>
            </a:extLst>
          </p:cNvPr>
          <p:cNvSpPr>
            <a:spLocks noGrp="1"/>
          </p:cNvSpPr>
          <p:nvPr>
            <p:ph type="title"/>
          </p:nvPr>
        </p:nvSpPr>
        <p:spPr/>
        <p:txBody>
          <a:bodyPr/>
          <a:lstStyle/>
          <a:p>
            <a:r>
              <a:rPr lang="en-US" dirty="0"/>
              <a:t>From Approximate Truth to Success</a:t>
            </a:r>
          </a:p>
        </p:txBody>
      </p:sp>
      <p:sp>
        <p:nvSpPr>
          <p:cNvPr id="3" name="Content Placeholder 2">
            <a:extLst>
              <a:ext uri="{FF2B5EF4-FFF2-40B4-BE49-F238E27FC236}">
                <a16:creationId xmlns:a16="http://schemas.microsoft.com/office/drawing/2014/main" id="{FE13FFB7-DA26-4AB8-AC29-F29EA522552F}"/>
              </a:ext>
            </a:extLst>
          </p:cNvPr>
          <p:cNvSpPr>
            <a:spLocks noGrp="1"/>
          </p:cNvSpPr>
          <p:nvPr>
            <p:ph idx="1"/>
          </p:nvPr>
        </p:nvSpPr>
        <p:spPr/>
        <p:txBody>
          <a:bodyPr>
            <a:normAutofit fontScale="85000" lnSpcReduction="20000"/>
          </a:bodyPr>
          <a:lstStyle/>
          <a:p>
            <a:pPr>
              <a:buFontTx/>
              <a:buChar char="-"/>
            </a:pPr>
            <a:r>
              <a:rPr lang="en-US" dirty="0"/>
              <a:t>There is no satisfactory notion of approximate truth that entails this connection.</a:t>
            </a:r>
          </a:p>
          <a:p>
            <a:pPr>
              <a:buFontTx/>
              <a:buChar char="-"/>
            </a:pPr>
            <a:r>
              <a:rPr lang="en-US" dirty="0"/>
              <a:t>Even under the most famous account of approximate truth (Popperian account which suggests a theory is approximately true if its truth content is greater than its falsity content), approximate truth does not </a:t>
            </a:r>
            <a:r>
              <a:rPr lang="en-US" b="1" dirty="0"/>
              <a:t>logically</a:t>
            </a:r>
            <a:r>
              <a:rPr lang="en-US" dirty="0"/>
              <a:t> entail success.</a:t>
            </a:r>
          </a:p>
          <a:p>
            <a:pPr>
              <a:buFontTx/>
              <a:buChar char="-"/>
            </a:pPr>
            <a:r>
              <a:rPr lang="en-US" dirty="0"/>
              <a:t>If there is such a connection it must be independently argued for.</a:t>
            </a:r>
          </a:p>
          <a:p>
            <a:pPr>
              <a:buFontTx/>
              <a:buChar char="-"/>
            </a:pPr>
            <a:endParaRPr lang="en-US" dirty="0"/>
          </a:p>
          <a:p>
            <a:pPr>
              <a:buFontTx/>
              <a:buChar char="-"/>
            </a:pPr>
            <a:r>
              <a:rPr lang="en-US" dirty="0"/>
              <a:t>Really?!</a:t>
            </a:r>
          </a:p>
          <a:p>
            <a:pPr>
              <a:buFontTx/>
              <a:buChar char="-"/>
            </a:pPr>
            <a:r>
              <a:rPr lang="en-US" dirty="0"/>
              <a:t>Notably, he does not provide any historical examples</a:t>
            </a:r>
          </a:p>
          <a:p>
            <a:pPr>
              <a:buFontTx/>
              <a:buChar char="-"/>
            </a:pPr>
            <a:r>
              <a:rPr lang="en-US" dirty="0"/>
              <a:t>Q2) – “Even if the realist had a semantically adequate characterization of approximate or partial truth, and even if that semantics entailed that most of the consequences of an approximately true theory would be true, he would still be without any criterion that would epistemically warrant the ascription of approximate truth to a theory.” (p. 32) Why?</a:t>
            </a:r>
          </a:p>
        </p:txBody>
      </p:sp>
    </p:spTree>
    <p:extLst>
      <p:ext uri="{BB962C8B-B14F-4D97-AF65-F5344CB8AC3E}">
        <p14:creationId xmlns:p14="http://schemas.microsoft.com/office/powerpoint/2010/main" val="2709902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C4F0F-DB42-4C1A-B22D-767DB4CF3BCE}"/>
              </a:ext>
            </a:extLst>
          </p:cNvPr>
          <p:cNvSpPr>
            <a:spLocks noGrp="1"/>
          </p:cNvSpPr>
          <p:nvPr>
            <p:ph type="title"/>
          </p:nvPr>
        </p:nvSpPr>
        <p:spPr/>
        <p:txBody>
          <a:bodyPr/>
          <a:lstStyle/>
          <a:p>
            <a:r>
              <a:rPr lang="en-US" dirty="0"/>
              <a:t>From Success to Approximate Truth</a:t>
            </a:r>
          </a:p>
        </p:txBody>
      </p:sp>
      <p:sp>
        <p:nvSpPr>
          <p:cNvPr id="3" name="Content Placeholder 2">
            <a:extLst>
              <a:ext uri="{FF2B5EF4-FFF2-40B4-BE49-F238E27FC236}">
                <a16:creationId xmlns:a16="http://schemas.microsoft.com/office/drawing/2014/main" id="{FE13FFB7-DA26-4AB8-AC29-F29EA522552F}"/>
              </a:ext>
            </a:extLst>
          </p:cNvPr>
          <p:cNvSpPr>
            <a:spLocks noGrp="1"/>
          </p:cNvSpPr>
          <p:nvPr>
            <p:ph idx="1"/>
          </p:nvPr>
        </p:nvSpPr>
        <p:spPr/>
        <p:txBody>
          <a:bodyPr>
            <a:normAutofit fontScale="92500" lnSpcReduction="10000"/>
          </a:bodyPr>
          <a:lstStyle/>
          <a:p>
            <a:pPr>
              <a:buFontTx/>
              <a:buChar char="-"/>
            </a:pPr>
            <a:r>
              <a:rPr lang="en-US" dirty="0"/>
              <a:t>To be approximately true a theory’s central terms should refer, but there are many theories in history of science that were successful but non-referential (thus, not approximately true) recall for example </a:t>
            </a:r>
            <a:r>
              <a:rPr lang="en-US" dirty="0" err="1"/>
              <a:t>aether</a:t>
            </a:r>
            <a:r>
              <a:rPr lang="en-US" dirty="0"/>
              <a:t> theories, phlogistic theories.</a:t>
            </a:r>
          </a:p>
          <a:p>
            <a:pPr>
              <a:buFontTx/>
              <a:buChar char="-"/>
            </a:pPr>
            <a:r>
              <a:rPr lang="en-US" dirty="0"/>
              <a:t>There were many theories in the past which were both genuinely referring and empirically successful but are not considered as approximately true. (e.g., successful geological theories prior to the 1960s which denied any lateral motion to the continents, or those chemical and physical theories of the late 19th century which explicitly assumed that matter was neither created nor destroyed)</a:t>
            </a:r>
          </a:p>
          <a:p>
            <a:pPr>
              <a:buFontTx/>
              <a:buChar char="-"/>
            </a:pPr>
            <a:endParaRPr lang="en-US" dirty="0"/>
          </a:p>
          <a:p>
            <a:pPr>
              <a:buFontTx/>
              <a:buChar char="-"/>
            </a:pPr>
            <a:r>
              <a:rPr lang="en-US" dirty="0"/>
              <a:t>This argument only works for very strong forms of realism</a:t>
            </a:r>
          </a:p>
        </p:txBody>
      </p:sp>
    </p:spTree>
    <p:extLst>
      <p:ext uri="{BB962C8B-B14F-4D97-AF65-F5344CB8AC3E}">
        <p14:creationId xmlns:p14="http://schemas.microsoft.com/office/powerpoint/2010/main" val="25185312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4F45C-5CE3-4ED1-B81E-DA267C5AB5E3}"/>
              </a:ext>
            </a:extLst>
          </p:cNvPr>
          <p:cNvSpPr>
            <a:spLocks noGrp="1"/>
          </p:cNvSpPr>
          <p:nvPr>
            <p:ph type="title"/>
          </p:nvPr>
        </p:nvSpPr>
        <p:spPr/>
        <p:txBody>
          <a:bodyPr/>
          <a:lstStyle/>
          <a:p>
            <a:r>
              <a:rPr lang="en-US" dirty="0"/>
              <a:t>First Abductive Argument for Realism - Revisited</a:t>
            </a:r>
          </a:p>
        </p:txBody>
      </p:sp>
      <p:sp>
        <p:nvSpPr>
          <p:cNvPr id="3" name="Content Placeholder 2">
            <a:extLst>
              <a:ext uri="{FF2B5EF4-FFF2-40B4-BE49-F238E27FC236}">
                <a16:creationId xmlns:a16="http://schemas.microsoft.com/office/drawing/2014/main" id="{B5017590-62D5-49A6-9CF2-7A33695B95FE}"/>
              </a:ext>
            </a:extLst>
          </p:cNvPr>
          <p:cNvSpPr>
            <a:spLocks noGrp="1"/>
          </p:cNvSpPr>
          <p:nvPr>
            <p:ph idx="1"/>
          </p:nvPr>
        </p:nvSpPr>
        <p:spPr/>
        <p:txBody>
          <a:bodyPr/>
          <a:lstStyle/>
          <a:p>
            <a:pPr marL="0" indent="0">
              <a:buNone/>
            </a:pPr>
            <a:r>
              <a:rPr lang="en-US" dirty="0"/>
              <a:t>1. If scientific theories are approximately true, they will typically be empirically successful;</a:t>
            </a:r>
          </a:p>
          <a:p>
            <a:pPr marL="0" indent="0">
              <a:buNone/>
            </a:pPr>
            <a:r>
              <a:rPr lang="en-US" strike="sngStrike" dirty="0"/>
              <a:t>2. If the central terms in scientific theories genuinely refer, those theories will generally be empirically successful;</a:t>
            </a:r>
          </a:p>
          <a:p>
            <a:pPr marL="0" indent="0">
              <a:buNone/>
            </a:pPr>
            <a:r>
              <a:rPr lang="en-US" dirty="0"/>
              <a:t>3. Scientific theories are empirically successful.</a:t>
            </a:r>
          </a:p>
          <a:p>
            <a:pPr marL="0" indent="0">
              <a:buNone/>
            </a:pPr>
            <a:endParaRPr lang="en-US" dirty="0"/>
          </a:p>
          <a:p>
            <a:pPr marL="0" indent="0">
              <a:buNone/>
            </a:pPr>
            <a:r>
              <a:rPr lang="en-US" dirty="0"/>
              <a:t>Therefore:</a:t>
            </a:r>
          </a:p>
          <a:p>
            <a:pPr marL="0" indent="0">
              <a:buNone/>
            </a:pPr>
            <a:r>
              <a:rPr lang="en-US" dirty="0"/>
              <a:t>4. (Probably) Theories are approximately true</a:t>
            </a:r>
            <a:r>
              <a:rPr lang="en-US" strike="sngStrike" dirty="0"/>
              <a:t> and their terms genuinely refer.</a:t>
            </a:r>
          </a:p>
          <a:p>
            <a:endParaRPr lang="en-US" dirty="0"/>
          </a:p>
        </p:txBody>
      </p:sp>
    </p:spTree>
    <p:extLst>
      <p:ext uri="{BB962C8B-B14F-4D97-AF65-F5344CB8AC3E}">
        <p14:creationId xmlns:p14="http://schemas.microsoft.com/office/powerpoint/2010/main" val="4137850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4589A-FBC6-4875-A7FF-C274FE76E72B}"/>
              </a:ext>
            </a:extLst>
          </p:cNvPr>
          <p:cNvSpPr>
            <a:spLocks noGrp="1"/>
          </p:cNvSpPr>
          <p:nvPr>
            <p:ph type="title"/>
          </p:nvPr>
        </p:nvSpPr>
        <p:spPr/>
        <p:txBody>
          <a:bodyPr/>
          <a:lstStyle/>
          <a:p>
            <a:r>
              <a:rPr lang="en-US" dirty="0"/>
              <a:t>Diachronic CER</a:t>
            </a:r>
          </a:p>
        </p:txBody>
      </p:sp>
      <p:sp>
        <p:nvSpPr>
          <p:cNvPr id="3" name="Content Placeholder 2">
            <a:extLst>
              <a:ext uri="{FF2B5EF4-FFF2-40B4-BE49-F238E27FC236}">
                <a16:creationId xmlns:a16="http://schemas.microsoft.com/office/drawing/2014/main" id="{CBC81069-435B-4804-9FD9-1942143DE2E8}"/>
              </a:ext>
            </a:extLst>
          </p:cNvPr>
          <p:cNvSpPr>
            <a:spLocks noGrp="1"/>
          </p:cNvSpPr>
          <p:nvPr>
            <p:ph idx="1"/>
          </p:nvPr>
        </p:nvSpPr>
        <p:spPr/>
        <p:txBody>
          <a:bodyPr>
            <a:normAutofit/>
          </a:bodyPr>
          <a:lstStyle/>
          <a:p>
            <a:pPr marL="0" indent="0">
              <a:buNone/>
            </a:pPr>
            <a:r>
              <a:rPr lang="en-US" dirty="0"/>
              <a:t>Cl) If earlier scientific theories are successful and thereby approximately true, then scientists should only accept later theories which retain </a:t>
            </a:r>
            <a:r>
              <a:rPr lang="en-US" b="1" dirty="0"/>
              <a:t>appropriate portions </a:t>
            </a:r>
            <a:r>
              <a:rPr lang="en-US" dirty="0"/>
              <a:t>of earlier theories;</a:t>
            </a:r>
          </a:p>
          <a:p>
            <a:pPr marL="0" indent="0">
              <a:buNone/>
            </a:pPr>
            <a:r>
              <a:rPr lang="en-US" dirty="0"/>
              <a:t>C2) As a matter of fact, scientists do adopt the strategy of (C1) and manage to produce new, more successful theories in the process;</a:t>
            </a:r>
          </a:p>
          <a:p>
            <a:pPr marL="0" indent="0">
              <a:buNone/>
            </a:pPr>
            <a:r>
              <a:rPr lang="en-US" dirty="0"/>
              <a:t>C3) The 'fact' that scientists succeed at retaining appropriate parts of earlier theories in more successful successors shows that the earlier theories did genuinely refer and were approximately true. And thus, the strategy propounded in (C1) is sound</a:t>
            </a:r>
          </a:p>
        </p:txBody>
      </p:sp>
    </p:spTree>
    <p:extLst>
      <p:ext uri="{BB962C8B-B14F-4D97-AF65-F5344CB8AC3E}">
        <p14:creationId xmlns:p14="http://schemas.microsoft.com/office/powerpoint/2010/main" val="28698089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AC59A-734C-40B1-A91B-1B132819CF6C}"/>
              </a:ext>
            </a:extLst>
          </p:cNvPr>
          <p:cNvSpPr>
            <a:spLocks noGrp="1"/>
          </p:cNvSpPr>
          <p:nvPr>
            <p:ph type="title"/>
          </p:nvPr>
        </p:nvSpPr>
        <p:spPr/>
        <p:txBody>
          <a:bodyPr/>
          <a:lstStyle/>
          <a:p>
            <a:r>
              <a:rPr lang="en-US" dirty="0"/>
              <a:t>Retention of Earlier Theories</a:t>
            </a:r>
          </a:p>
        </p:txBody>
      </p:sp>
      <p:sp>
        <p:nvSpPr>
          <p:cNvPr id="3" name="Content Placeholder 2">
            <a:extLst>
              <a:ext uri="{FF2B5EF4-FFF2-40B4-BE49-F238E27FC236}">
                <a16:creationId xmlns:a16="http://schemas.microsoft.com/office/drawing/2014/main" id="{A3AABD86-F553-49F7-9FD7-3AC293958FDA}"/>
              </a:ext>
            </a:extLst>
          </p:cNvPr>
          <p:cNvSpPr>
            <a:spLocks noGrp="1"/>
          </p:cNvSpPr>
          <p:nvPr>
            <p:ph idx="1"/>
          </p:nvPr>
        </p:nvSpPr>
        <p:spPr/>
        <p:txBody>
          <a:bodyPr>
            <a:normAutofit fontScale="70000" lnSpcReduction="20000"/>
          </a:bodyPr>
          <a:lstStyle/>
          <a:p>
            <a:r>
              <a:rPr lang="en-US" dirty="0"/>
              <a:t>This is not supported by the historical literature of science. For example, literally no one criticized the wave theory of light because it did not preserve the theoretical mechanisms of the earlier corpuscular theory.</a:t>
            </a:r>
          </a:p>
          <a:p>
            <a:r>
              <a:rPr lang="en-US" dirty="0"/>
              <a:t>The later scientific theories do not “typically” (taken to mean most of the time) retain </a:t>
            </a:r>
            <a:r>
              <a:rPr lang="en-US" b="1" dirty="0"/>
              <a:t>all</a:t>
            </a:r>
            <a:r>
              <a:rPr lang="en-US" dirty="0"/>
              <a:t> the mechanisms of earlier theories. (e.g., statistical mechanics does not incorporate all the mechanisms of thermodynamic)</a:t>
            </a:r>
          </a:p>
          <a:p>
            <a:r>
              <a:rPr lang="en-US" dirty="0"/>
              <a:t>Even the classical mechanics, as the realist’s paradigm example, is not a limiting case for the post-classical mechanics and gravitational theory . </a:t>
            </a:r>
            <a:r>
              <a:rPr lang="en-US" b="1" dirty="0"/>
              <a:t>As scientists use the term </a:t>
            </a:r>
            <a:r>
              <a:rPr lang="en-US" dirty="0"/>
              <a:t>'limiting case’, T1 can be a limiting case of T2 only if: </a:t>
            </a:r>
          </a:p>
          <a:p>
            <a:pPr lvl="1"/>
            <a:r>
              <a:rPr lang="en-US" dirty="0"/>
              <a:t>(a) all the variables (observable and theoretical) assigned a value in T1 are assigned a value by T2 and </a:t>
            </a:r>
          </a:p>
          <a:p>
            <a:pPr lvl="1"/>
            <a:r>
              <a:rPr lang="en-US" dirty="0"/>
              <a:t>(b) the values assigned to every variable of T1 are the same as, or very close to, the values in T2</a:t>
            </a:r>
          </a:p>
          <a:p>
            <a:endParaRPr lang="en-US" dirty="0"/>
          </a:p>
          <a:p>
            <a:r>
              <a:rPr lang="en-US" dirty="0"/>
              <a:t>I don’t think the author is charitable here. The argument merely requires that an appropriate portion of theories be retained. Also, the paper mentions many other realists who merely require the retention of “confirmed portions” or “true consequences” or “truth content”.</a:t>
            </a:r>
          </a:p>
        </p:txBody>
      </p:sp>
    </p:spTree>
    <p:extLst>
      <p:ext uri="{BB962C8B-B14F-4D97-AF65-F5344CB8AC3E}">
        <p14:creationId xmlns:p14="http://schemas.microsoft.com/office/powerpoint/2010/main" val="16765777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21909-4594-44DF-99B9-32F6ED2B15B2}"/>
              </a:ext>
            </a:extLst>
          </p:cNvPr>
          <p:cNvSpPr>
            <a:spLocks noGrp="1"/>
          </p:cNvSpPr>
          <p:nvPr>
            <p:ph type="title"/>
          </p:nvPr>
        </p:nvSpPr>
        <p:spPr/>
        <p:txBody>
          <a:bodyPr/>
          <a:lstStyle/>
          <a:p>
            <a:r>
              <a:rPr lang="en-US" dirty="0"/>
              <a:t>Miller’s Analysis and Syntactic View of theories</a:t>
            </a:r>
          </a:p>
        </p:txBody>
      </p:sp>
      <p:sp>
        <p:nvSpPr>
          <p:cNvPr id="3" name="Content Placeholder 2">
            <a:extLst>
              <a:ext uri="{FF2B5EF4-FFF2-40B4-BE49-F238E27FC236}">
                <a16:creationId xmlns:a16="http://schemas.microsoft.com/office/drawing/2014/main" id="{48747FF4-6D3E-4F30-95EB-73089550425B}"/>
              </a:ext>
            </a:extLst>
          </p:cNvPr>
          <p:cNvSpPr>
            <a:spLocks noGrp="1"/>
          </p:cNvSpPr>
          <p:nvPr>
            <p:ph idx="1"/>
          </p:nvPr>
        </p:nvSpPr>
        <p:spPr/>
        <p:txBody>
          <a:bodyPr>
            <a:normAutofit/>
          </a:bodyPr>
          <a:lstStyle/>
          <a:p>
            <a:r>
              <a:rPr lang="en-US" dirty="0"/>
              <a:t>a) the familiar requirement that a successor theory, T2, must both preserve as true the true consequences of its predecessor, T1, and explain T1's anomalies is contradictory;</a:t>
            </a:r>
          </a:p>
          <a:p>
            <a:r>
              <a:rPr lang="en-US" dirty="0"/>
              <a:t>b) that if a new theory, T2, involves a change in the ontology or conceptual framework of a predecessor, T1, then T1 will have true and determinate consequences not possessed by T2;</a:t>
            </a:r>
          </a:p>
          <a:p>
            <a:r>
              <a:rPr lang="en-US" dirty="0"/>
              <a:t>c) that if two theories, T1, and T2, disagree, then each will have true and determinate consequences not exhibited by the other.</a:t>
            </a:r>
          </a:p>
        </p:txBody>
      </p:sp>
    </p:spTree>
    <p:extLst>
      <p:ext uri="{BB962C8B-B14F-4D97-AF65-F5344CB8AC3E}">
        <p14:creationId xmlns:p14="http://schemas.microsoft.com/office/powerpoint/2010/main" val="12374522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24C55-0595-4CE6-B768-E01341AD5782}"/>
              </a:ext>
            </a:extLst>
          </p:cNvPr>
          <p:cNvSpPr>
            <a:spLocks noGrp="1"/>
          </p:cNvSpPr>
          <p:nvPr>
            <p:ph type="title"/>
          </p:nvPr>
        </p:nvSpPr>
        <p:spPr/>
        <p:txBody>
          <a:bodyPr/>
          <a:lstStyle/>
          <a:p>
            <a:r>
              <a:rPr lang="en-US" dirty="0"/>
              <a:t>Gems</a:t>
            </a:r>
          </a:p>
        </p:txBody>
      </p:sp>
      <p:sp>
        <p:nvSpPr>
          <p:cNvPr id="3" name="Content Placeholder 2">
            <a:extLst>
              <a:ext uri="{FF2B5EF4-FFF2-40B4-BE49-F238E27FC236}">
                <a16:creationId xmlns:a16="http://schemas.microsoft.com/office/drawing/2014/main" id="{F82A0D2C-545A-4168-BC9D-C8AB4A7274D5}"/>
              </a:ext>
            </a:extLst>
          </p:cNvPr>
          <p:cNvSpPr>
            <a:spLocks noGrp="1"/>
          </p:cNvSpPr>
          <p:nvPr>
            <p:ph idx="1"/>
          </p:nvPr>
        </p:nvSpPr>
        <p:spPr/>
        <p:txBody>
          <a:bodyPr>
            <a:normAutofit fontScale="92500"/>
          </a:bodyPr>
          <a:lstStyle/>
          <a:p>
            <a:pPr>
              <a:buBlip>
                <a:blip r:embed="rId2"/>
              </a:buBlip>
            </a:pPr>
            <a:r>
              <a:rPr lang="en-US" dirty="0"/>
              <a:t> The paper is well structured, but he could use simpler words and expressions and less rhetoric.</a:t>
            </a:r>
          </a:p>
          <a:p>
            <a:pPr>
              <a:buBlip>
                <a:blip r:embed="rId2"/>
              </a:buBlip>
            </a:pPr>
            <a:r>
              <a:rPr lang="en-US" dirty="0"/>
              <a:t> The distinction made between semantic realism, intentional realism, and epistemological realism and comparing it with positivist and pragmatist.</a:t>
            </a:r>
          </a:p>
          <a:p>
            <a:pPr>
              <a:buBlip>
                <a:blip r:embed="rId2"/>
              </a:buBlip>
            </a:pPr>
            <a:r>
              <a:rPr lang="en-US" dirty="0"/>
              <a:t> Putnam’s claim that "realism is, so to speak, 'science's philosophy of science' " and that "science taken at 'face value' implies realism”.</a:t>
            </a:r>
          </a:p>
          <a:p>
            <a:pPr>
              <a:buBlip>
                <a:blip r:embed="rId2"/>
              </a:buBlip>
            </a:pPr>
            <a:r>
              <a:rPr lang="en-US" dirty="0"/>
              <a:t> Applying the realist view about scientific theories to the realism itself by second-order abduction. And comparing realism to scientific theories.</a:t>
            </a:r>
          </a:p>
          <a:p>
            <a:pPr lvl="1"/>
            <a:r>
              <a:rPr lang="en-US" dirty="0"/>
              <a:t>Shouldn’t such realists be committed to considering realism as at best (probably) </a:t>
            </a:r>
            <a:r>
              <a:rPr lang="en-US" b="1" dirty="0"/>
              <a:t>approximately</a:t>
            </a:r>
            <a:r>
              <a:rPr lang="en-US" dirty="0"/>
              <a:t> true?</a:t>
            </a:r>
          </a:p>
          <a:p>
            <a:endParaRPr lang="en-US" dirty="0"/>
          </a:p>
        </p:txBody>
      </p:sp>
    </p:spTree>
    <p:extLst>
      <p:ext uri="{BB962C8B-B14F-4D97-AF65-F5344CB8AC3E}">
        <p14:creationId xmlns:p14="http://schemas.microsoft.com/office/powerpoint/2010/main" val="3799739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445C4-0F9B-4225-B928-38F8C9FD37E7}"/>
              </a:ext>
            </a:extLst>
          </p:cNvPr>
          <p:cNvSpPr>
            <a:spLocks noGrp="1"/>
          </p:cNvSpPr>
          <p:nvPr>
            <p:ph type="title"/>
          </p:nvPr>
        </p:nvSpPr>
        <p:spPr/>
        <p:txBody>
          <a:bodyPr/>
          <a:lstStyle/>
          <a:p>
            <a:r>
              <a:rPr lang="en-US" dirty="0"/>
              <a:t>The Main Thesis</a:t>
            </a:r>
          </a:p>
        </p:txBody>
      </p:sp>
      <p:sp>
        <p:nvSpPr>
          <p:cNvPr id="3" name="Content Placeholder 2">
            <a:extLst>
              <a:ext uri="{FF2B5EF4-FFF2-40B4-BE49-F238E27FC236}">
                <a16:creationId xmlns:a16="http://schemas.microsoft.com/office/drawing/2014/main" id="{8CC7CAA6-03AA-4C8B-9302-9A31AA4A76AC}"/>
              </a:ext>
            </a:extLst>
          </p:cNvPr>
          <p:cNvSpPr>
            <a:spLocks noGrp="1"/>
          </p:cNvSpPr>
          <p:nvPr>
            <p:ph idx="1"/>
          </p:nvPr>
        </p:nvSpPr>
        <p:spPr/>
        <p:txBody>
          <a:bodyPr/>
          <a:lstStyle/>
          <a:p>
            <a:r>
              <a:rPr lang="en-US" dirty="0"/>
              <a:t>To show that epistemic realism, </a:t>
            </a:r>
            <a:r>
              <a:rPr lang="en-US" b="1" dirty="0"/>
              <a:t>is neither supported by</a:t>
            </a:r>
            <a:r>
              <a:rPr lang="en-US" dirty="0"/>
              <a:t>, </a:t>
            </a:r>
            <a:r>
              <a:rPr lang="en-US" b="1" dirty="0"/>
              <a:t>nor has it made sense of</a:t>
            </a:r>
            <a:r>
              <a:rPr lang="en-US" dirty="0"/>
              <a:t>, much of the available historical evidence.</a:t>
            </a:r>
          </a:p>
        </p:txBody>
      </p:sp>
    </p:spTree>
    <p:extLst>
      <p:ext uri="{BB962C8B-B14F-4D97-AF65-F5344CB8AC3E}">
        <p14:creationId xmlns:p14="http://schemas.microsoft.com/office/powerpoint/2010/main" val="4082399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5FAC2-CF98-4672-88BC-0D802E90474A}"/>
              </a:ext>
            </a:extLst>
          </p:cNvPr>
          <p:cNvSpPr>
            <a:spLocks noGrp="1"/>
          </p:cNvSpPr>
          <p:nvPr>
            <p:ph type="title"/>
          </p:nvPr>
        </p:nvSpPr>
        <p:spPr/>
        <p:txBody>
          <a:bodyPr/>
          <a:lstStyle/>
          <a:p>
            <a:r>
              <a:rPr lang="en-US" dirty="0"/>
              <a:t>Convergent Epistemological Realism (CER)</a:t>
            </a:r>
          </a:p>
        </p:txBody>
      </p:sp>
      <p:sp>
        <p:nvSpPr>
          <p:cNvPr id="3" name="Content Placeholder 2">
            <a:extLst>
              <a:ext uri="{FF2B5EF4-FFF2-40B4-BE49-F238E27FC236}">
                <a16:creationId xmlns:a16="http://schemas.microsoft.com/office/drawing/2014/main" id="{81594C9D-07A1-4283-9EB3-124344FE7DCF}"/>
              </a:ext>
            </a:extLst>
          </p:cNvPr>
          <p:cNvSpPr>
            <a:spLocks noGrp="1"/>
          </p:cNvSpPr>
          <p:nvPr>
            <p:ph idx="1"/>
          </p:nvPr>
        </p:nvSpPr>
        <p:spPr>
          <a:xfrm>
            <a:off x="670560" y="1825624"/>
            <a:ext cx="10896600" cy="5032375"/>
          </a:xfrm>
        </p:spPr>
        <p:txBody>
          <a:bodyPr>
            <a:normAutofit fontScale="92500" lnSpcReduction="10000"/>
          </a:bodyPr>
          <a:lstStyle/>
          <a:p>
            <a:pPr marL="0" indent="0">
              <a:buNone/>
            </a:pPr>
            <a:r>
              <a:rPr lang="en-US" dirty="0"/>
              <a:t>R1) Scientific theories (at least in the 'mature' sciences) are typically approximately true and more recent theories are closer to the truth than older theories in the same domain;</a:t>
            </a:r>
          </a:p>
          <a:p>
            <a:pPr marL="0" indent="0">
              <a:buNone/>
            </a:pPr>
            <a:r>
              <a:rPr lang="en-US" dirty="0"/>
              <a:t>R2) The observational and theoretical terms within the theories of a mature science genuinely refer</a:t>
            </a:r>
          </a:p>
          <a:p>
            <a:pPr marL="0" indent="0">
              <a:buNone/>
            </a:pPr>
            <a:r>
              <a:rPr lang="en-US" dirty="0"/>
              <a:t>R3) Successive theories in any mature science will be such that they 'preserve' the theoretical relations and the apparent referents of earlier theories</a:t>
            </a:r>
          </a:p>
          <a:p>
            <a:pPr marL="0" indent="0">
              <a:buNone/>
            </a:pPr>
            <a:r>
              <a:rPr lang="en-US" dirty="0"/>
              <a:t>R4) Acceptable new theories do and should explain why their predecessors were successful insofar as they were successful.</a:t>
            </a:r>
          </a:p>
          <a:p>
            <a:pPr marL="0" indent="0">
              <a:buNone/>
            </a:pPr>
            <a:r>
              <a:rPr lang="en-US" dirty="0"/>
              <a:t>R5) Theses (R1)-(R4) entail that ('mature') scientific theories should be successful; indeed, these theses constitute the best, if not the only, explanation for the success of science. The empirical success of science accordingly provides striking empirical confirmation for realism.</a:t>
            </a:r>
          </a:p>
        </p:txBody>
      </p:sp>
    </p:spTree>
    <p:extLst>
      <p:ext uri="{BB962C8B-B14F-4D97-AF65-F5344CB8AC3E}">
        <p14:creationId xmlns:p14="http://schemas.microsoft.com/office/powerpoint/2010/main" val="171139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5FAC2-CF98-4672-88BC-0D802E90474A}"/>
              </a:ext>
            </a:extLst>
          </p:cNvPr>
          <p:cNvSpPr>
            <a:spLocks noGrp="1"/>
          </p:cNvSpPr>
          <p:nvPr>
            <p:ph type="title"/>
          </p:nvPr>
        </p:nvSpPr>
        <p:spPr/>
        <p:txBody>
          <a:bodyPr/>
          <a:lstStyle/>
          <a:p>
            <a:r>
              <a:rPr lang="en-US" dirty="0"/>
              <a:t>Convergent Epistemological Realism (CER)</a:t>
            </a:r>
          </a:p>
        </p:txBody>
      </p:sp>
      <p:sp>
        <p:nvSpPr>
          <p:cNvPr id="3" name="Content Placeholder 2">
            <a:extLst>
              <a:ext uri="{FF2B5EF4-FFF2-40B4-BE49-F238E27FC236}">
                <a16:creationId xmlns:a16="http://schemas.microsoft.com/office/drawing/2014/main" id="{81594C9D-07A1-4283-9EB3-124344FE7DCF}"/>
              </a:ext>
            </a:extLst>
          </p:cNvPr>
          <p:cNvSpPr>
            <a:spLocks noGrp="1"/>
          </p:cNvSpPr>
          <p:nvPr>
            <p:ph idx="1"/>
          </p:nvPr>
        </p:nvSpPr>
        <p:spPr>
          <a:xfrm>
            <a:off x="670560" y="1825624"/>
            <a:ext cx="10896600" cy="5032375"/>
          </a:xfrm>
        </p:spPr>
        <p:txBody>
          <a:bodyPr>
            <a:normAutofit fontScale="92500" lnSpcReduction="10000"/>
          </a:bodyPr>
          <a:lstStyle/>
          <a:p>
            <a:pPr marL="0" indent="0">
              <a:buNone/>
            </a:pPr>
            <a:r>
              <a:rPr lang="en-US" dirty="0"/>
              <a:t>R1) Scientific theories (at least in the 'mature' sciences) are typically approximately true and more recent theories are closer to the truth than older theories in the same domain;</a:t>
            </a:r>
          </a:p>
          <a:p>
            <a:pPr marL="0" indent="0">
              <a:buNone/>
            </a:pPr>
            <a:r>
              <a:rPr lang="en-US" dirty="0">
                <a:solidFill>
                  <a:srgbClr val="FF0000"/>
                </a:solidFill>
              </a:rPr>
              <a:t>R2) The observational and theoretical terms within the theories of a mature science genuinely refer</a:t>
            </a:r>
          </a:p>
          <a:p>
            <a:pPr marL="0" indent="0">
              <a:buNone/>
            </a:pPr>
            <a:r>
              <a:rPr lang="en-US" dirty="0">
                <a:solidFill>
                  <a:srgbClr val="FF0000"/>
                </a:solidFill>
              </a:rPr>
              <a:t>R3) Successive theories in any mature science will be such that they 'preserve' the theoretical relations and the apparent referents of earlier theories</a:t>
            </a:r>
          </a:p>
          <a:p>
            <a:pPr marL="0" indent="0">
              <a:buNone/>
            </a:pPr>
            <a:r>
              <a:rPr lang="en-US" dirty="0"/>
              <a:t>R4) Acceptable new theories do and should explain why their predecessors were successful insofar as they were successful.</a:t>
            </a:r>
          </a:p>
          <a:p>
            <a:pPr marL="0" indent="0">
              <a:buNone/>
            </a:pPr>
            <a:r>
              <a:rPr lang="en-US" dirty="0"/>
              <a:t>R5) Theses (R1)-(R4) entail that ('mature') scientific theories should be successful; indeed, these theses constitute the best, if not the only, explanation for the success of science. The empirical success of science accordingly provides striking empirical confirmation for realism.</a:t>
            </a:r>
          </a:p>
        </p:txBody>
      </p:sp>
    </p:spTree>
    <p:extLst>
      <p:ext uri="{BB962C8B-B14F-4D97-AF65-F5344CB8AC3E}">
        <p14:creationId xmlns:p14="http://schemas.microsoft.com/office/powerpoint/2010/main" val="2841760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C77CC-2E24-4EBE-BBBF-963ED06C047E}"/>
              </a:ext>
            </a:extLst>
          </p:cNvPr>
          <p:cNvSpPr>
            <a:spLocks noGrp="1"/>
          </p:cNvSpPr>
          <p:nvPr>
            <p:ph type="title"/>
          </p:nvPr>
        </p:nvSpPr>
        <p:spPr/>
        <p:txBody>
          <a:bodyPr/>
          <a:lstStyle/>
          <a:p>
            <a:r>
              <a:rPr lang="en-US" dirty="0"/>
              <a:t>First Abductive Argument for Realism</a:t>
            </a:r>
          </a:p>
        </p:txBody>
      </p:sp>
      <p:sp>
        <p:nvSpPr>
          <p:cNvPr id="3" name="Content Placeholder 2">
            <a:extLst>
              <a:ext uri="{FF2B5EF4-FFF2-40B4-BE49-F238E27FC236}">
                <a16:creationId xmlns:a16="http://schemas.microsoft.com/office/drawing/2014/main" id="{C3064C2D-8027-42A2-9B2A-FC8777A277C8}"/>
              </a:ext>
            </a:extLst>
          </p:cNvPr>
          <p:cNvSpPr>
            <a:spLocks noGrp="1"/>
          </p:cNvSpPr>
          <p:nvPr>
            <p:ph idx="1"/>
          </p:nvPr>
        </p:nvSpPr>
        <p:spPr/>
        <p:txBody>
          <a:bodyPr/>
          <a:lstStyle/>
          <a:p>
            <a:pPr marL="0" indent="0">
              <a:buNone/>
            </a:pPr>
            <a:r>
              <a:rPr lang="en-US" dirty="0"/>
              <a:t>1. If scientific theories are approximately true, they will typically be empirically successful;</a:t>
            </a:r>
          </a:p>
          <a:p>
            <a:pPr marL="0" indent="0">
              <a:buNone/>
            </a:pPr>
            <a:r>
              <a:rPr lang="en-US" dirty="0"/>
              <a:t>2. If the central terms in scientific theories genuinely refer, those theories will generally be empirically successful;</a:t>
            </a:r>
          </a:p>
          <a:p>
            <a:pPr marL="0" indent="0">
              <a:buNone/>
            </a:pPr>
            <a:r>
              <a:rPr lang="en-US" dirty="0"/>
              <a:t>3. Scientific theories are empirically successful.</a:t>
            </a:r>
          </a:p>
          <a:p>
            <a:pPr marL="0" indent="0">
              <a:buNone/>
            </a:pPr>
            <a:endParaRPr lang="en-US" dirty="0"/>
          </a:p>
          <a:p>
            <a:pPr marL="0" indent="0">
              <a:buNone/>
            </a:pPr>
            <a:r>
              <a:rPr lang="en-US" dirty="0"/>
              <a:t>Therefore:</a:t>
            </a:r>
          </a:p>
          <a:p>
            <a:pPr marL="0" indent="0">
              <a:buNone/>
            </a:pPr>
            <a:r>
              <a:rPr lang="en-US" dirty="0"/>
              <a:t>4. (Probably) Theories are approximately true and their terms genuinely refer.</a:t>
            </a:r>
          </a:p>
        </p:txBody>
      </p:sp>
    </p:spTree>
    <p:extLst>
      <p:ext uri="{BB962C8B-B14F-4D97-AF65-F5344CB8AC3E}">
        <p14:creationId xmlns:p14="http://schemas.microsoft.com/office/powerpoint/2010/main" val="268667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03EBF-00EA-4512-9DCD-BBF6348D52E2}"/>
              </a:ext>
            </a:extLst>
          </p:cNvPr>
          <p:cNvSpPr>
            <a:spLocks noGrp="1"/>
          </p:cNvSpPr>
          <p:nvPr>
            <p:ph type="title"/>
          </p:nvPr>
        </p:nvSpPr>
        <p:spPr/>
        <p:txBody>
          <a:bodyPr/>
          <a:lstStyle/>
          <a:p>
            <a:r>
              <a:rPr lang="en-US" dirty="0"/>
              <a:t>Second Abductive Argument for Realism</a:t>
            </a:r>
          </a:p>
        </p:txBody>
      </p:sp>
      <p:sp>
        <p:nvSpPr>
          <p:cNvPr id="3" name="Content Placeholder 2">
            <a:extLst>
              <a:ext uri="{FF2B5EF4-FFF2-40B4-BE49-F238E27FC236}">
                <a16:creationId xmlns:a16="http://schemas.microsoft.com/office/drawing/2014/main" id="{BC613FD2-D81D-483C-BE6F-5361BF6BA938}"/>
              </a:ext>
            </a:extLst>
          </p:cNvPr>
          <p:cNvSpPr>
            <a:spLocks noGrp="1"/>
          </p:cNvSpPr>
          <p:nvPr>
            <p:ph idx="1"/>
          </p:nvPr>
        </p:nvSpPr>
        <p:spPr/>
        <p:txBody>
          <a:bodyPr>
            <a:normAutofit lnSpcReduction="10000"/>
          </a:bodyPr>
          <a:lstStyle/>
          <a:p>
            <a:pPr marL="0" indent="0">
              <a:buNone/>
            </a:pPr>
            <a:r>
              <a:rPr lang="en-US" dirty="0"/>
              <a:t>1. If the earlier theories in a 'mature' science are approximately true and if the central terms of those theories genuinely refer, then later more successful theories in the same science will preserve the earlier theories as limiting cases;</a:t>
            </a:r>
          </a:p>
          <a:p>
            <a:pPr marL="0" indent="0">
              <a:buNone/>
            </a:pPr>
            <a:r>
              <a:rPr lang="en-US" dirty="0"/>
              <a:t>2. Scientists seek to preserve earlier theories as limiting cases and generally succeed.</a:t>
            </a:r>
          </a:p>
          <a:p>
            <a:pPr marL="0" indent="0">
              <a:buNone/>
            </a:pPr>
            <a:endParaRPr lang="en-US" dirty="0"/>
          </a:p>
          <a:p>
            <a:pPr marL="0" indent="0">
              <a:buNone/>
            </a:pPr>
            <a:r>
              <a:rPr lang="en-US" dirty="0"/>
              <a:t>Therefore:</a:t>
            </a:r>
          </a:p>
          <a:p>
            <a:pPr marL="0" indent="0">
              <a:buNone/>
            </a:pPr>
            <a:r>
              <a:rPr lang="en-US" dirty="0"/>
              <a:t>3. (Probably) Earlier theories in a 'mature' science are approximately true and genuinely referential.</a:t>
            </a:r>
          </a:p>
        </p:txBody>
      </p:sp>
    </p:spTree>
    <p:extLst>
      <p:ext uri="{BB962C8B-B14F-4D97-AF65-F5344CB8AC3E}">
        <p14:creationId xmlns:p14="http://schemas.microsoft.com/office/powerpoint/2010/main" val="496539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D2402-C78A-4B8C-81D1-E2D4E7BAEDEC}"/>
              </a:ext>
            </a:extLst>
          </p:cNvPr>
          <p:cNvSpPr>
            <a:spLocks noGrp="1"/>
          </p:cNvSpPr>
          <p:nvPr>
            <p:ph type="title"/>
          </p:nvPr>
        </p:nvSpPr>
        <p:spPr/>
        <p:txBody>
          <a:bodyPr/>
          <a:lstStyle/>
          <a:p>
            <a:r>
              <a:rPr lang="en-US" dirty="0"/>
              <a:t>Three Main Themes</a:t>
            </a:r>
          </a:p>
        </p:txBody>
      </p:sp>
      <p:sp>
        <p:nvSpPr>
          <p:cNvPr id="3" name="Content Placeholder 2">
            <a:extLst>
              <a:ext uri="{FF2B5EF4-FFF2-40B4-BE49-F238E27FC236}">
                <a16:creationId xmlns:a16="http://schemas.microsoft.com/office/drawing/2014/main" id="{6449FA6A-8B3C-4709-91F2-7779071CE2E7}"/>
              </a:ext>
            </a:extLst>
          </p:cNvPr>
          <p:cNvSpPr>
            <a:spLocks noGrp="1"/>
          </p:cNvSpPr>
          <p:nvPr>
            <p:ph idx="1"/>
          </p:nvPr>
        </p:nvSpPr>
        <p:spPr/>
        <p:txBody>
          <a:bodyPr/>
          <a:lstStyle/>
          <a:p>
            <a:r>
              <a:rPr lang="en-US" dirty="0"/>
              <a:t>Reference and Success</a:t>
            </a:r>
          </a:p>
          <a:p>
            <a:endParaRPr lang="en-US" dirty="0"/>
          </a:p>
          <a:p>
            <a:endParaRPr lang="en-US" dirty="0"/>
          </a:p>
          <a:p>
            <a:r>
              <a:rPr lang="en-US" dirty="0"/>
              <a:t>Approximate Truth and Success</a:t>
            </a:r>
          </a:p>
          <a:p>
            <a:endParaRPr lang="en-US" dirty="0"/>
          </a:p>
          <a:p>
            <a:endParaRPr lang="en-US" dirty="0"/>
          </a:p>
          <a:p>
            <a:r>
              <a:rPr lang="en-US" dirty="0"/>
              <a:t>Retention of Earlier Theories and Reference/Approximate Truth (Diachronic CER)</a:t>
            </a:r>
          </a:p>
        </p:txBody>
      </p:sp>
    </p:spTree>
    <p:extLst>
      <p:ext uri="{BB962C8B-B14F-4D97-AF65-F5344CB8AC3E}">
        <p14:creationId xmlns:p14="http://schemas.microsoft.com/office/powerpoint/2010/main" val="903821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AB682-411E-4EDF-9C06-0113FEC7568F}"/>
              </a:ext>
            </a:extLst>
          </p:cNvPr>
          <p:cNvSpPr>
            <a:spLocks noGrp="1"/>
          </p:cNvSpPr>
          <p:nvPr>
            <p:ph type="title"/>
          </p:nvPr>
        </p:nvSpPr>
        <p:spPr/>
        <p:txBody>
          <a:bodyPr/>
          <a:lstStyle/>
          <a:p>
            <a:r>
              <a:rPr lang="en-US" dirty="0"/>
              <a:t>Reference and Success</a:t>
            </a:r>
          </a:p>
        </p:txBody>
      </p:sp>
      <p:sp>
        <p:nvSpPr>
          <p:cNvPr id="3" name="Content Placeholder 2">
            <a:extLst>
              <a:ext uri="{FF2B5EF4-FFF2-40B4-BE49-F238E27FC236}">
                <a16:creationId xmlns:a16="http://schemas.microsoft.com/office/drawing/2014/main" id="{E3B4C7E9-ECEC-475C-BBE3-5F9E9D92A324}"/>
              </a:ext>
            </a:extLst>
          </p:cNvPr>
          <p:cNvSpPr>
            <a:spLocks noGrp="1"/>
          </p:cNvSpPr>
          <p:nvPr>
            <p:ph idx="1"/>
          </p:nvPr>
        </p:nvSpPr>
        <p:spPr/>
        <p:txBody>
          <a:bodyPr/>
          <a:lstStyle/>
          <a:p>
            <a:r>
              <a:rPr lang="en-US" dirty="0"/>
              <a:t>A theory whose central terms genuinely refer will be a successful theory (from reference to success)</a:t>
            </a:r>
          </a:p>
          <a:p>
            <a:r>
              <a:rPr lang="en-US" dirty="0"/>
              <a:t>If a theory is successful, we can reasonably infer that its central terms genuinely refer (from success to reference)</a:t>
            </a:r>
          </a:p>
          <a:p>
            <a:endParaRPr lang="en-US" dirty="0"/>
          </a:p>
        </p:txBody>
      </p:sp>
    </p:spTree>
    <p:extLst>
      <p:ext uri="{BB962C8B-B14F-4D97-AF65-F5344CB8AC3E}">
        <p14:creationId xmlns:p14="http://schemas.microsoft.com/office/powerpoint/2010/main" val="3807991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0356E-CCBF-4B74-8565-70FE3C94A5DE}"/>
              </a:ext>
            </a:extLst>
          </p:cNvPr>
          <p:cNvSpPr>
            <a:spLocks noGrp="1"/>
          </p:cNvSpPr>
          <p:nvPr>
            <p:ph type="title"/>
          </p:nvPr>
        </p:nvSpPr>
        <p:spPr/>
        <p:txBody>
          <a:bodyPr/>
          <a:lstStyle/>
          <a:p>
            <a:r>
              <a:rPr lang="en-US" dirty="0"/>
              <a:t>From Reference to Success</a:t>
            </a:r>
          </a:p>
        </p:txBody>
      </p:sp>
      <p:sp>
        <p:nvSpPr>
          <p:cNvPr id="3" name="Content Placeholder 2">
            <a:extLst>
              <a:ext uri="{FF2B5EF4-FFF2-40B4-BE49-F238E27FC236}">
                <a16:creationId xmlns:a16="http://schemas.microsoft.com/office/drawing/2014/main" id="{7C6DF492-5073-486C-8E89-E186D6650479}"/>
              </a:ext>
            </a:extLst>
          </p:cNvPr>
          <p:cNvSpPr>
            <a:spLocks noGrp="1"/>
          </p:cNvSpPr>
          <p:nvPr>
            <p:ph idx="1"/>
          </p:nvPr>
        </p:nvSpPr>
        <p:spPr/>
        <p:txBody>
          <a:bodyPr>
            <a:normAutofit fontScale="92500" lnSpcReduction="10000"/>
          </a:bodyPr>
          <a:lstStyle/>
          <a:p>
            <a:pPr>
              <a:buFontTx/>
              <a:buChar char="-"/>
            </a:pPr>
            <a:r>
              <a:rPr lang="en-US" dirty="0"/>
              <a:t>There are many referring theories that have been very unsuccessful: The 18</a:t>
            </a:r>
            <a:r>
              <a:rPr lang="en-US" baseline="30000" dirty="0"/>
              <a:t>th</a:t>
            </a:r>
            <a:r>
              <a:rPr lang="en-US" dirty="0"/>
              <a:t> century chemical atomic theory, and the </a:t>
            </a:r>
            <a:r>
              <a:rPr lang="en-US" dirty="0" err="1"/>
              <a:t>Proutian</a:t>
            </a:r>
            <a:r>
              <a:rPr lang="en-US" dirty="0"/>
              <a:t> theory, the Wegenerian theory. </a:t>
            </a:r>
          </a:p>
          <a:p>
            <a:pPr>
              <a:buFontTx/>
              <a:buChar char="-"/>
            </a:pPr>
            <a:endParaRPr lang="en-US" dirty="0"/>
          </a:p>
          <a:p>
            <a:pPr>
              <a:buFontTx/>
              <a:buChar char="-"/>
            </a:pPr>
            <a:r>
              <a:rPr lang="en-US" dirty="0"/>
              <a:t>But if the relations change how the reference can remain intact? Realists here seem to assume Norton’s sparse meaning space.</a:t>
            </a:r>
          </a:p>
          <a:p>
            <a:pPr>
              <a:buFontTx/>
              <a:buChar char="-"/>
            </a:pPr>
            <a:r>
              <a:rPr lang="en-US" dirty="0"/>
              <a:t>This issue arises from separating reference and truth.</a:t>
            </a:r>
          </a:p>
          <a:p>
            <a:pPr>
              <a:buFontTx/>
              <a:buChar char="-"/>
            </a:pPr>
            <a:r>
              <a:rPr lang="en-US" dirty="0"/>
              <a:t>Q1: Do you think the realist can defend the relation between reference and success by arguing that the unsuccessful predictions of these theories should be traced back to their incorrect elements and their (a few) successful predictions to their genuine references?</a:t>
            </a:r>
          </a:p>
        </p:txBody>
      </p:sp>
    </p:spTree>
    <p:extLst>
      <p:ext uri="{BB962C8B-B14F-4D97-AF65-F5344CB8AC3E}">
        <p14:creationId xmlns:p14="http://schemas.microsoft.com/office/powerpoint/2010/main" val="30110399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4722</TotalTime>
  <Words>1669</Words>
  <Application>Microsoft Office PowerPoint</Application>
  <PresentationFormat>Widescreen</PresentationFormat>
  <Paragraphs>95</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Larry Laudan: A Confutation of Convergent Realism</vt:lpstr>
      <vt:lpstr>The Main Thesis</vt:lpstr>
      <vt:lpstr>Convergent Epistemological Realism (CER)</vt:lpstr>
      <vt:lpstr>Convergent Epistemological Realism (CER)</vt:lpstr>
      <vt:lpstr>First Abductive Argument for Realism</vt:lpstr>
      <vt:lpstr>Second Abductive Argument for Realism</vt:lpstr>
      <vt:lpstr>Three Main Themes</vt:lpstr>
      <vt:lpstr>Reference and Success</vt:lpstr>
      <vt:lpstr>From Reference to Success</vt:lpstr>
      <vt:lpstr>From Success to Reference</vt:lpstr>
      <vt:lpstr>Approximate Truth and Success</vt:lpstr>
      <vt:lpstr>From Approximate Truth to Success</vt:lpstr>
      <vt:lpstr>From Success to Approximate Truth</vt:lpstr>
      <vt:lpstr>First Abductive Argument for Realism - Revisited</vt:lpstr>
      <vt:lpstr>Diachronic CER</vt:lpstr>
      <vt:lpstr>Retention of Earlier Theories</vt:lpstr>
      <vt:lpstr>Miller’s Analysis and Syntactic View of theories</vt:lpstr>
      <vt:lpstr>Gems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Kamyar</dc:creator>
  <cp:lastModifiedBy>Kamyar</cp:lastModifiedBy>
  <cp:revision>15</cp:revision>
  <dcterms:created xsi:type="dcterms:W3CDTF">2022-02-12T23:23:28Z</dcterms:created>
  <dcterms:modified xsi:type="dcterms:W3CDTF">2022-04-21T17:06:31Z</dcterms:modified>
</cp:coreProperties>
</file>