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sldIdLst>
    <p:sldId id="256" r:id="rId2"/>
    <p:sldId id="267" r:id="rId3"/>
    <p:sldId id="257" r:id="rId4"/>
    <p:sldId id="265" r:id="rId5"/>
    <p:sldId id="266" r:id="rId6"/>
    <p:sldId id="258" r:id="rId7"/>
    <p:sldId id="259" r:id="rId8"/>
    <p:sldId id="268" r:id="rId9"/>
    <p:sldId id="269" r:id="rId10"/>
    <p:sldId id="270" r:id="rId11"/>
    <p:sldId id="260" r:id="rId12"/>
    <p:sldId id="271" r:id="rId13"/>
    <p:sldId id="272" r:id="rId14"/>
    <p:sldId id="273" r:id="rId15"/>
    <p:sldId id="261" r:id="rId16"/>
    <p:sldId id="264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" y="1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FA500-0052-4B31-AC48-FC92411B91B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FA0A0-7038-4FE1-8870-D40D09857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7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Experimenter’s regress?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A0A0-7038-4FE1-8870-D40D09857D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4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07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7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0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4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3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0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6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4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3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8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4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iruses suspended on mid-air">
            <a:extLst>
              <a:ext uri="{FF2B5EF4-FFF2-40B4-BE49-F238E27FC236}">
                <a16:creationId xmlns:a16="http://schemas.microsoft.com/office/drawing/2014/main" id="{AEFEF208-16CB-EC9A-E61D-8086CB7C0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0"/>
                    </a14:imgEffect>
                  </a14:imgLayer>
                </a14:imgProps>
              </a:ext>
            </a:extLst>
          </a:blip>
          <a:srcRect t="12638" b="12362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3200"/>
            <a:ext cx="12191999" cy="53848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41000"/>
                </a:srgbClr>
              </a:gs>
              <a:gs pos="100000">
                <a:srgbClr val="000000">
                  <a:alpha val="6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0F362-28C3-4EEC-896F-B3BAA6ADB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401" y="1066800"/>
            <a:ext cx="7272408" cy="2646795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“BEYOND CASE STUDIES: HISTORY AS PHILOSOPHY” –Hasok Chang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52373-A3E8-4E98-94F1-6C2A8E4A5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8" y="4876803"/>
            <a:ext cx="5074022" cy="125729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Caitlin Mace</a:t>
            </a:r>
          </a:p>
          <a:p>
            <a:r>
              <a:rPr lang="en-US" dirty="0">
                <a:solidFill>
                  <a:srgbClr val="FFFFFF"/>
                </a:solidFill>
              </a:rPr>
              <a:t>HPS 2103, Spring 2022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42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circular helical curve in x – y – z Cartesian coordinates. | Download  Scientific Diagram">
            <a:extLst>
              <a:ext uri="{FF2B5EF4-FFF2-40B4-BE49-F238E27FC236}">
                <a16:creationId xmlns:a16="http://schemas.microsoft.com/office/drawing/2014/main" id="{9856DF5A-4A01-413B-8FAB-63E98E38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96" y="2604756"/>
            <a:ext cx="22479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4A593-569B-416D-9ECB-D23404C04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Inventing Temperature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EA5E4-EDCF-4121-BCCA-8C1D3A8EB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1"/>
            <a:ext cx="4849036" cy="572902"/>
          </a:xfrm>
        </p:spPr>
        <p:txBody>
          <a:bodyPr/>
          <a:lstStyle/>
          <a:p>
            <a:r>
              <a:rPr lang="en-US" dirty="0"/>
              <a:t>Epistemic iteration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D815B-B875-46E7-8DAA-9F565BD9A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417" y="4052064"/>
            <a:ext cx="1476070" cy="98895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Refined and corrected starting assumption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998988-5D30-43DF-BF2B-7E5D8456EF1C}"/>
              </a:ext>
            </a:extLst>
          </p:cNvPr>
          <p:cNvCxnSpPr>
            <a:cxnSpLocks/>
          </p:cNvCxnSpPr>
          <p:nvPr/>
        </p:nvCxnSpPr>
        <p:spPr>
          <a:xfrm>
            <a:off x="2015339" y="5701865"/>
            <a:ext cx="12494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A4849C-C498-4C55-9FC4-38A44E9CBB18}"/>
              </a:ext>
            </a:extLst>
          </p:cNvPr>
          <p:cNvCxnSpPr>
            <a:cxnSpLocks/>
          </p:cNvCxnSpPr>
          <p:nvPr/>
        </p:nvCxnSpPr>
        <p:spPr>
          <a:xfrm>
            <a:off x="1777562" y="4483478"/>
            <a:ext cx="719481" cy="845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8659543-6786-42DE-99B2-C52400EDBBA4}"/>
              </a:ext>
            </a:extLst>
          </p:cNvPr>
          <p:cNvSpPr txBox="1">
            <a:spLocks/>
          </p:cNvSpPr>
          <p:nvPr/>
        </p:nvSpPr>
        <p:spPr>
          <a:xfrm>
            <a:off x="810417" y="5328743"/>
            <a:ext cx="1476070" cy="903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Presume validity of method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2E203E1-9E42-4030-BC6C-1801BDE4692E}"/>
              </a:ext>
            </a:extLst>
          </p:cNvPr>
          <p:cNvSpPr txBox="1">
            <a:spLocks/>
          </p:cNvSpPr>
          <p:nvPr/>
        </p:nvSpPr>
        <p:spPr>
          <a:xfrm>
            <a:off x="3312081" y="2753364"/>
            <a:ext cx="1476070" cy="45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Progress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4E437B9A-05D4-46AA-87C5-DFA885470530}"/>
              </a:ext>
            </a:extLst>
          </p:cNvPr>
          <p:cNvSpPr txBox="1">
            <a:spLocks/>
          </p:cNvSpPr>
          <p:nvPr/>
        </p:nvSpPr>
        <p:spPr>
          <a:xfrm rot="16200000">
            <a:off x="2151657" y="3646251"/>
            <a:ext cx="1476070" cy="324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Inquiry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023B365-668F-4805-92AA-E898B1D6E546}"/>
              </a:ext>
            </a:extLst>
          </p:cNvPr>
          <p:cNvCxnSpPr>
            <a:cxnSpLocks/>
          </p:cNvCxnSpPr>
          <p:nvPr/>
        </p:nvCxnSpPr>
        <p:spPr>
          <a:xfrm>
            <a:off x="1777562" y="4483478"/>
            <a:ext cx="689741" cy="304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E960773-EFA2-46A7-B1F3-D32F21632DE8}"/>
              </a:ext>
            </a:extLst>
          </p:cNvPr>
          <p:cNvSpPr txBox="1">
            <a:spLocks/>
          </p:cNvSpPr>
          <p:nvPr/>
        </p:nvSpPr>
        <p:spPr>
          <a:xfrm>
            <a:off x="6305658" y="1801621"/>
            <a:ext cx="4849036" cy="572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Progressive </a:t>
            </a:r>
            <a:r>
              <a:rPr lang="en-US" dirty="0" err="1"/>
              <a:t>Coherentism</a:t>
            </a:r>
            <a:endParaRPr lang="en-US" dirty="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61287FBF-2741-4E2C-9E38-C3B73AD0E8EE}"/>
              </a:ext>
            </a:extLst>
          </p:cNvPr>
          <p:cNvSpPr/>
          <p:nvPr/>
        </p:nvSpPr>
        <p:spPr>
          <a:xfrm>
            <a:off x="5289332" y="2088072"/>
            <a:ext cx="370489" cy="24830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B775255-D498-40D0-ABE5-1FA16D028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901" y="3070470"/>
            <a:ext cx="2247900" cy="19251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1488DD5-D563-4915-A68D-50C508A8C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220" y="2509099"/>
            <a:ext cx="2688063" cy="2870604"/>
          </a:xfrm>
          <a:prstGeom prst="rect">
            <a:avLst/>
          </a:prstGeom>
        </p:spPr>
      </p:pic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3FD3DAFC-FE02-4DB1-8B64-992A3F0A0A96}"/>
              </a:ext>
            </a:extLst>
          </p:cNvPr>
          <p:cNvSpPr txBox="1">
            <a:spLocks/>
          </p:cNvSpPr>
          <p:nvPr/>
        </p:nvSpPr>
        <p:spPr>
          <a:xfrm>
            <a:off x="6333859" y="5403850"/>
            <a:ext cx="2247899" cy="572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Foundationalism: Progress on firm ground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1397545B-8748-4022-B5B7-F664420FA104}"/>
              </a:ext>
            </a:extLst>
          </p:cNvPr>
          <p:cNvSpPr txBox="1">
            <a:spLocks/>
          </p:cNvSpPr>
          <p:nvPr/>
        </p:nvSpPr>
        <p:spPr>
          <a:xfrm>
            <a:off x="9119100" y="5405526"/>
            <a:ext cx="2720804" cy="792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Progressive </a:t>
            </a:r>
            <a:r>
              <a:rPr lang="en-US" sz="2600" dirty="0" err="1"/>
              <a:t>Coherentism</a:t>
            </a:r>
            <a:r>
              <a:rPr lang="en-US" sz="2600" dirty="0"/>
              <a:t>: sense of grounding, directionality</a:t>
            </a:r>
          </a:p>
          <a:p>
            <a:endParaRPr lang="en-US" dirty="0"/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8CFB7FA8-491E-4F7F-9D81-37A4E46B8F42}"/>
              </a:ext>
            </a:extLst>
          </p:cNvPr>
          <p:cNvSpPr txBox="1">
            <a:spLocks/>
          </p:cNvSpPr>
          <p:nvPr/>
        </p:nvSpPr>
        <p:spPr>
          <a:xfrm>
            <a:off x="6279901" y="6016378"/>
            <a:ext cx="5354979" cy="572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“we build on the earth […] because it is a large and dense body that attracts other things, and we happen to live on it” (116).</a:t>
            </a:r>
          </a:p>
        </p:txBody>
      </p:sp>
    </p:spTree>
    <p:extLst>
      <p:ext uri="{BB962C8B-B14F-4D97-AF65-F5344CB8AC3E}">
        <p14:creationId xmlns:p14="http://schemas.microsoft.com/office/powerpoint/2010/main" val="22779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0811-5FC7-4D17-90E3-60803379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Water H</a:t>
            </a:r>
            <a:r>
              <a:rPr lang="en-US" baseline="-25000" dirty="0"/>
              <a:t>2</a:t>
            </a:r>
            <a:r>
              <a:rPr lang="en-US" dirty="0"/>
              <a:t>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9982-AC2E-4CA0-A8FD-5B991AC2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Were there good enough reasons to convert to Lavoisier’s new chemistry?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18973B5-4B4E-414A-A3E9-427A5A2F0B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136335"/>
                  </p:ext>
                </p:extLst>
              </p:nvPr>
            </p:nvGraphicFramePr>
            <p:xfrm>
              <a:off x="1335689" y="2449930"/>
              <a:ext cx="10023365" cy="25832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8465">
                      <a:extLst>
                        <a:ext uri="{9D8B030D-6E8A-4147-A177-3AD203B41FA5}">
                          <a16:colId xmlns:a16="http://schemas.microsoft.com/office/drawing/2014/main" val="1227315851"/>
                        </a:ext>
                      </a:extLst>
                    </a:gridCol>
                    <a:gridCol w="7254900">
                      <a:extLst>
                        <a:ext uri="{9D8B030D-6E8A-4147-A177-3AD203B41FA5}">
                          <a16:colId xmlns:a16="http://schemas.microsoft.com/office/drawing/2014/main" val="2237621745"/>
                        </a:ext>
                      </a:extLst>
                    </a:gridCol>
                  </a:tblGrid>
                  <a:tr h="86107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Agreement: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𝑣𝑖𝑡𝑎𝑙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𝑎𝑖𝑟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+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𝑖𝑛𝑓𝑙𝑎𝑚𝑚𝑎𝑏𝑙𝑒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𝑎𝑖𝑟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→ 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𝑤𝑎𝑡𝑒𝑟</m:t>
                                </m:r>
                              </m:oMath>
                            </m:oMathPara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687443"/>
                      </a:ext>
                    </a:extLst>
                  </a:tr>
                  <a:tr h="86107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Lavoisier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(water is a compound)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𝑜𝑥𝑦𝑔𝑒𝑛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+ 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h𝑦𝑑𝑟𝑜𝑔𝑒𝑛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→ 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𝑤𝑎𝑡𝑒𝑟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1714285"/>
                      </a:ext>
                    </a:extLst>
                  </a:tr>
                  <a:tr h="86107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Cavendish &amp; Priestley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(water is an element)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𝑑𝑒𝑝h𝑙𝑜𝑔𝑖𝑠𝑡𝑖𝑐𝑎𝑡𝑒𝑑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𝑤𝑎𝑡𝑒𝑟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+ 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𝑝h𝑙𝑜𝑔𝑖𝑠𝑡𝑖𝑐𝑎𝑡𝑒𝑑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𝑤𝑎𝑡𝑒𝑟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→ 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𝑤𝑎𝑡𝑒𝑟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09531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18973B5-4B4E-414A-A3E9-427A5A2F0B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136335"/>
                  </p:ext>
                </p:extLst>
              </p:nvPr>
            </p:nvGraphicFramePr>
            <p:xfrm>
              <a:off x="1335689" y="2449930"/>
              <a:ext cx="10023365" cy="25832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8465">
                      <a:extLst>
                        <a:ext uri="{9D8B030D-6E8A-4147-A177-3AD203B41FA5}">
                          <a16:colId xmlns:a16="http://schemas.microsoft.com/office/drawing/2014/main" val="1227315851"/>
                        </a:ext>
                      </a:extLst>
                    </a:gridCol>
                    <a:gridCol w="7254900">
                      <a:extLst>
                        <a:ext uri="{9D8B030D-6E8A-4147-A177-3AD203B41FA5}">
                          <a16:colId xmlns:a16="http://schemas.microsoft.com/office/drawing/2014/main" val="2237621745"/>
                        </a:ext>
                      </a:extLst>
                    </a:gridCol>
                  </a:tblGrid>
                  <a:tr h="86107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Agreement: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203" t="-2817" r="-336" b="-200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6687443"/>
                      </a:ext>
                    </a:extLst>
                  </a:tr>
                  <a:tr h="86107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Lavoisier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(water is a compound)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203" t="-103546" r="-336" b="-1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1714285"/>
                      </a:ext>
                    </a:extLst>
                  </a:tr>
                  <a:tr h="86107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Cavendish &amp; Priestley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(water is an element)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203" t="-202113" r="-336" b="-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9531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210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D2DE-CDD9-4A42-8522-CD7F1B6C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Water H</a:t>
            </a:r>
            <a:r>
              <a:rPr lang="en-US" baseline="-25000" dirty="0"/>
              <a:t>2</a:t>
            </a:r>
            <a:r>
              <a:rPr lang="en-US" dirty="0"/>
              <a:t>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5C334-39E8-4069-A2B8-CBE76485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Phlogiston theory was not:</a:t>
            </a:r>
          </a:p>
          <a:p>
            <a:pPr marL="617220" lvl="1" indent="-342900"/>
            <a:r>
              <a:rPr lang="en-US" dirty="0"/>
              <a:t>refuted by empirical evidence,</a:t>
            </a:r>
          </a:p>
          <a:p>
            <a:pPr marL="617220" lvl="1" indent="-342900"/>
            <a:r>
              <a:rPr lang="en-US" dirty="0"/>
              <a:t>inherently more complex than Lavoisier’s theory, nor</a:t>
            </a:r>
          </a:p>
          <a:p>
            <a:pPr marL="617220" lvl="1" indent="-342900"/>
            <a:r>
              <a:rPr lang="en-US" dirty="0"/>
              <a:t>failing to make new predictions (any more than Lavoisier’s theory).</a:t>
            </a:r>
          </a:p>
          <a:p>
            <a:pPr marL="342900" indent="-342900"/>
            <a:r>
              <a:rPr lang="en-US" dirty="0"/>
              <a:t>Moreover, other factors (e.g., “rhetoric, interests, ideology or fashion” (117)) only provide a partial explanation for converting to Lavoisier’s theory.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Rather, a difference in epistemic values explains the theory change—</a:t>
            </a:r>
          </a:p>
          <a:p>
            <a:pPr marL="617220" lvl="1" indent="-342900"/>
            <a:r>
              <a:rPr lang="en-US" dirty="0"/>
              <a:t>Priestley pursued completeness and detail in the lab, whereas</a:t>
            </a:r>
          </a:p>
          <a:p>
            <a:pPr marL="617220" lvl="1" indent="-342900"/>
            <a:r>
              <a:rPr lang="en-US" dirty="0"/>
              <a:t>Lavoisier pursued elegant theoretical uniformity.</a:t>
            </a:r>
          </a:p>
          <a:p>
            <a:pPr marL="61722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B94D-F9E1-4282-8867-549365EF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Water H</a:t>
            </a:r>
            <a:r>
              <a:rPr lang="en-US" baseline="-25000" dirty="0"/>
              <a:t>2</a:t>
            </a:r>
            <a:r>
              <a:rPr lang="en-US" dirty="0"/>
              <a:t>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F73C5-CCFD-4C43-9FAF-4C2AC137B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Epistemic pluralism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44376-6859-4298-A76F-E6F622506D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AGAINST MONISM: The values upheld by both Priestley and Lavoisier are respectable. Therefore, both theories should have lived.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5E8F0-C6DA-4B86-898E-22F0F83BF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Systems of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3CA28-A51B-4A38-B727-7D234900D6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FOCUS ON PRACTICE: epistemic activities—rather than theories—are the units of epistemic appraisal.</a:t>
            </a:r>
          </a:p>
          <a:p>
            <a:pPr marL="617220" lvl="1" indent="-3429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success &gt; truth</a:t>
            </a:r>
          </a:p>
          <a:p>
            <a:pPr marL="617220" lvl="1" indent="-3429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know-how &gt; know-that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SYSTEMS OF PRACTICE: coherent and interacting sets of epistemic activities.</a:t>
            </a:r>
          </a:p>
        </p:txBody>
      </p:sp>
    </p:spTree>
    <p:extLst>
      <p:ext uri="{BB962C8B-B14F-4D97-AF65-F5344CB8AC3E}">
        <p14:creationId xmlns:p14="http://schemas.microsoft.com/office/powerpoint/2010/main" val="399059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B94D-F9E1-4282-8867-549365EF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Water H</a:t>
            </a:r>
            <a:r>
              <a:rPr lang="en-US" baseline="-25000" dirty="0"/>
              <a:t>2</a:t>
            </a:r>
            <a:r>
              <a:rPr lang="en-US" dirty="0"/>
              <a:t>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F73C5-CCFD-4C43-9FAF-4C2AC137B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Epistemic pluralism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44376-6859-4298-A76F-E6F622506D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AGAINST MONISM: The values upheld by both Priestley and Lavoisier are respectable. Therefore, both theories should have lived.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5E8F0-C6DA-4B86-898E-22F0F83BF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Systems of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3CA28-A51B-4A38-B727-7D234900D6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FOCUS ON PRACTICE: epistemic activities—rather than theories—are the units of epistemic appraisal.</a:t>
            </a:r>
          </a:p>
          <a:p>
            <a:pPr marL="617220" lvl="1" indent="-342900"/>
            <a:r>
              <a:rPr lang="en-US" dirty="0"/>
              <a:t>success &gt; truth</a:t>
            </a:r>
          </a:p>
          <a:p>
            <a:pPr marL="617220" lvl="1" indent="-342900"/>
            <a:r>
              <a:rPr lang="en-US" dirty="0"/>
              <a:t>know-how &gt; know-that</a:t>
            </a:r>
          </a:p>
          <a:p>
            <a:r>
              <a:rPr lang="en-US" dirty="0"/>
              <a:t>SYSTEMS OF PRACTICE: coherent and interacting sets of epistemic activities.</a:t>
            </a:r>
          </a:p>
        </p:txBody>
      </p:sp>
    </p:spTree>
    <p:extLst>
      <p:ext uri="{BB962C8B-B14F-4D97-AF65-F5344CB8AC3E}">
        <p14:creationId xmlns:p14="http://schemas.microsoft.com/office/powerpoint/2010/main" val="313306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3B4A-EF31-48C3-A85D-894B9B3A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History-Philosophy Interaction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5D7F19-2076-4F06-8614-57C251648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with existing philosophical framework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5D7440B3-E0D2-499E-859C-04EE92D75E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Historical episode as a puzzle.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Search for new philosophical framework.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Use framework to understand episode.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Further develop framework.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Apply framework to other episodes.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5D7440B3-E0D2-499E-859C-04EE92D75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t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C02118-EF77-4148-8850-44E9B3678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Starting with existing historiography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9E00CA88-C328-4C12-98A7-56649F8362BC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Epistemic act or decision as a puzzle.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Search for better historiography.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Remove philosophical puzzle.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Complete historiography.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Reflect on other related history.</a:t>
                </a:r>
              </a:p>
            </p:txBody>
          </p:sp>
        </mc:Choice>
        <mc:Fallback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9E00CA88-C328-4C12-98A7-56649F8362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t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BE0A13-9005-4962-A74C-5A7EF43C86C9}"/>
              </a:ext>
            </a:extLst>
          </p:cNvPr>
          <p:cNvSpPr txBox="1">
            <a:spLocks/>
          </p:cNvSpPr>
          <p:nvPr/>
        </p:nvSpPr>
        <p:spPr>
          <a:xfrm>
            <a:off x="1359184" y="5568264"/>
            <a:ext cx="9408664" cy="814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“In this business it is difficult to say whether a given investigator is working as a historian or A philosopher, BUT THAT IS JUST THE POINT” (122).</a:t>
            </a:r>
          </a:p>
        </p:txBody>
      </p:sp>
    </p:spTree>
    <p:extLst>
      <p:ext uri="{BB962C8B-B14F-4D97-AF65-F5344CB8AC3E}">
        <p14:creationId xmlns:p14="http://schemas.microsoft.com/office/powerpoint/2010/main" val="220851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E53D-03C5-45DE-88D6-1569F8B5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Integration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A4F38-D201-4C6B-A439-FDFEFD218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22" y="2244151"/>
            <a:ext cx="8722065" cy="35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9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t diamond">
            <a:extLst>
              <a:ext uri="{FF2B5EF4-FFF2-40B4-BE49-F238E27FC236}">
                <a16:creationId xmlns:a16="http://schemas.microsoft.com/office/drawing/2014/main" id="{C7407C10-5D8F-3E08-EDAF-E5292A24D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0717" b="5013"/>
          <a:stretch/>
        </p:blipFill>
        <p:spPr>
          <a:xfrm>
            <a:off x="1109712" y="11"/>
            <a:ext cx="12192000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99981"/>
            <a:ext cx="12191999" cy="495801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50000"/>
                </a:srgbClr>
              </a:gs>
              <a:gs pos="87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AFC9DC-D47E-446E-B6F8-95941601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74" y="96693"/>
            <a:ext cx="5873526" cy="25755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GEMS</a:t>
            </a:r>
            <a:b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easy-to-grasp episodes</a:t>
            </a:r>
            <a:b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clear &amp; concise</a:t>
            </a:r>
            <a:b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a true </a:t>
            </a:r>
            <a:r>
              <a:rPr lang="en-US" sz="2800" kern="1200" cap="all" spc="39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hps</a:t>
            </a:r>
            <a: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-er</a:t>
            </a:r>
          </a:p>
        </p:txBody>
      </p:sp>
    </p:spTree>
    <p:extLst>
      <p:ext uri="{BB962C8B-B14F-4D97-AF65-F5344CB8AC3E}">
        <p14:creationId xmlns:p14="http://schemas.microsoft.com/office/powerpoint/2010/main" val="202512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B2E2-4D6D-4758-BF56-F377D372A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52C1-12B5-45FA-9BFE-95D5ABCAE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Has Chang’s case studies (i.e., temperature calibration, the Chemical Revolution) dissolved the issues he raises with using case studies? If so, how? If not, what can?</a:t>
            </a:r>
          </a:p>
          <a:p>
            <a:pPr marL="731520" lvl="1" indent="-457200"/>
            <a:r>
              <a:rPr lang="en-US" dirty="0"/>
              <a:t>Issues: question-begging, large inductions from small samples, oversimplification.</a:t>
            </a:r>
          </a:p>
          <a:p>
            <a:pPr marL="731520" lvl="1" indent="-457200"/>
            <a:r>
              <a:rPr lang="en-US" dirty="0"/>
              <a:t>Do his case studies go beyond the inductive view? (Or can/will they?)</a:t>
            </a:r>
          </a:p>
          <a:p>
            <a:pPr marL="731520" lvl="1" indent="-457200"/>
            <a:r>
              <a:rPr lang="en-US" dirty="0"/>
              <a:t>Has cogency and range of applicability been generated?  (Or can/will they?)</a:t>
            </a:r>
          </a:p>
          <a:p>
            <a:pPr marL="457200" indent="-457200">
              <a:buAutoNum type="arabicPeriod"/>
            </a:pPr>
            <a:r>
              <a:rPr lang="en-US" dirty="0"/>
              <a:t>What is the difference between HPS and integrated-HPS?</a:t>
            </a:r>
          </a:p>
        </p:txBody>
      </p:sp>
    </p:spTree>
    <p:extLst>
      <p:ext uri="{BB962C8B-B14F-4D97-AF65-F5344CB8AC3E}">
        <p14:creationId xmlns:p14="http://schemas.microsoft.com/office/powerpoint/2010/main" val="322761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B2E2-4D6D-4758-BF56-F377D372A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52C1-12B5-45FA-9BFE-95D5ABCA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869" y="2094900"/>
            <a:ext cx="5754414" cy="3969342"/>
          </a:xfrm>
        </p:spPr>
        <p:txBody>
          <a:bodyPr/>
          <a:lstStyle/>
          <a:p>
            <a:r>
              <a:rPr lang="en-US" dirty="0"/>
              <a:t>Has Chang’s case studies (i.e., temperature calibration, the Chemical Revolution) dissolved the issues he raises with using case studies? If so, how? If not, what can?</a:t>
            </a:r>
          </a:p>
        </p:txBody>
      </p:sp>
    </p:spTree>
    <p:extLst>
      <p:ext uri="{BB962C8B-B14F-4D97-AF65-F5344CB8AC3E}">
        <p14:creationId xmlns:p14="http://schemas.microsoft.com/office/powerpoint/2010/main" val="117756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1C94-6006-4603-8468-BD4D83DA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Trouble with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97D0-61FD-48C1-919D-784CBA962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1715065"/>
          </a:xfrm>
        </p:spPr>
        <p:txBody>
          <a:bodyPr/>
          <a:lstStyle/>
          <a:p>
            <a:pPr algn="ctr"/>
            <a:r>
              <a:rPr lang="en-US" u="sng" dirty="0"/>
              <a:t>For Philosophy</a:t>
            </a:r>
            <a:endParaRPr lang="en-US" dirty="0"/>
          </a:p>
          <a:p>
            <a:pPr algn="ctr"/>
            <a:r>
              <a:rPr lang="en-US" dirty="0"/>
              <a:t>Question-begging</a:t>
            </a:r>
          </a:p>
          <a:p>
            <a:pPr algn="ctr"/>
            <a:r>
              <a:rPr lang="en-US" dirty="0"/>
              <a:t>Grand inductions from small samples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E56D0-667A-423D-B55C-72758046C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155369"/>
            <a:ext cx="4953000" cy="1577117"/>
          </a:xfrm>
        </p:spPr>
        <p:txBody>
          <a:bodyPr/>
          <a:lstStyle/>
          <a:p>
            <a:pPr algn="ctr"/>
            <a:r>
              <a:rPr lang="en-US" u="sng" dirty="0"/>
              <a:t>For History</a:t>
            </a:r>
            <a:endParaRPr lang="en-US" dirty="0"/>
          </a:p>
          <a:p>
            <a:pPr algn="ctr"/>
            <a:r>
              <a:rPr lang="en-US" dirty="0"/>
              <a:t>Oversimplified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CD6973-4176-4117-9C63-B08C05625067}"/>
              </a:ext>
            </a:extLst>
          </p:cNvPr>
          <p:cNvSpPr txBox="1">
            <a:spLocks/>
          </p:cNvSpPr>
          <p:nvPr/>
        </p:nvSpPr>
        <p:spPr>
          <a:xfrm>
            <a:off x="3604753" y="4049859"/>
            <a:ext cx="4953000" cy="1684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75D158-6708-44B7-B91F-1A19ED53A2ED}"/>
              </a:ext>
            </a:extLst>
          </p:cNvPr>
          <p:cNvSpPr txBox="1">
            <a:spLocks/>
          </p:cNvSpPr>
          <p:nvPr/>
        </p:nvSpPr>
        <p:spPr>
          <a:xfrm>
            <a:off x="3604753" y="3892203"/>
            <a:ext cx="4953000" cy="1807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/>
              <a:t>For HPS</a:t>
            </a:r>
            <a:endParaRPr lang="en-US" dirty="0"/>
          </a:p>
          <a:p>
            <a:pPr algn="ctr"/>
            <a:r>
              <a:rPr lang="en-US" dirty="0"/>
              <a:t>What is the nature of the history-philosophy relationship?</a:t>
            </a:r>
          </a:p>
          <a:p>
            <a:pPr algn="ctr"/>
            <a:r>
              <a:rPr lang="en-US" dirty="0"/>
              <a:t>By what method should history and philosophy interact?</a:t>
            </a:r>
          </a:p>
        </p:txBody>
      </p:sp>
    </p:spTree>
    <p:extLst>
      <p:ext uri="{BB962C8B-B14F-4D97-AF65-F5344CB8AC3E}">
        <p14:creationId xmlns:p14="http://schemas.microsoft.com/office/powerpoint/2010/main" val="19134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7ED5-3E46-46DC-B32E-F2E29A6E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Transcending the Dilemma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02EB-B149-493D-96AA-7AD8E002A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161903"/>
            <a:ext cx="10134600" cy="3919645"/>
          </a:xfrm>
        </p:spPr>
        <p:txBody>
          <a:bodyPr/>
          <a:lstStyle/>
          <a:p>
            <a:r>
              <a:rPr lang="en-US" dirty="0"/>
              <a:t>DILEMMA: “Without such a method [for the history-philosophy interaction] we are condemned to the dilemma between making unwarranted generalizations from historical cases and doing entire “local” histories with no bearing on an overall understanding of the scientific process” (110).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Beyond induction</a:t>
            </a:r>
          </a:p>
          <a:p>
            <a:pPr marL="2286000" lvl="5" indent="0">
              <a:buNone/>
            </a:pPr>
            <a:r>
              <a:rPr lang="en-US" dirty="0"/>
              <a:t>History as particular</a:t>
            </a:r>
          </a:p>
          <a:p>
            <a:pPr marL="2286000" lvl="5" indent="0">
              <a:buNone/>
            </a:pPr>
            <a:r>
              <a:rPr lang="en-US" dirty="0"/>
              <a:t>Philosophy as general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4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7ED5-3E46-46DC-B32E-F2E29A6E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Transcending the Dilemma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02EB-B149-493D-96AA-7AD8E002A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161902"/>
            <a:ext cx="10134600" cy="4164011"/>
          </a:xfrm>
        </p:spPr>
        <p:txBody>
          <a:bodyPr>
            <a:normAutofit/>
          </a:bodyPr>
          <a:lstStyle/>
          <a:p>
            <a:r>
              <a:rPr lang="en-US" dirty="0"/>
              <a:t>DILEMMA: “Without such a method [for the history-philosophy interaction] we are condemned to the dilemma between making unwarranted generalizations from historical cases and doing entire “local” histories with no bearing on an overall understanding of the scientific process” (110).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Beyond induction to abstraction</a:t>
            </a:r>
          </a:p>
          <a:p>
            <a:pPr marL="2286000" lvl="5" indent="0">
              <a:buNone/>
            </a:pPr>
            <a:r>
              <a:rPr lang="en-US" dirty="0"/>
              <a:t>History as </a:t>
            </a:r>
            <a:r>
              <a:rPr lang="en-US" strike="sngStrike" dirty="0"/>
              <a:t>particular</a:t>
            </a:r>
            <a:r>
              <a:rPr lang="en-US" dirty="0"/>
              <a:t>      concrete                                 </a:t>
            </a:r>
          </a:p>
          <a:p>
            <a:pPr marL="2286000" lvl="5" indent="0">
              <a:buNone/>
            </a:pPr>
            <a:r>
              <a:rPr lang="en-US" dirty="0"/>
              <a:t>Philosophy as </a:t>
            </a:r>
            <a:r>
              <a:rPr lang="en-US" strike="sngStrike" dirty="0"/>
              <a:t>general</a:t>
            </a:r>
            <a:r>
              <a:rPr lang="en-US" dirty="0"/>
              <a:t>    abstract</a:t>
            </a:r>
          </a:p>
          <a:p>
            <a:pPr marL="457200" indent="-457200">
              <a:buAutoNum type="arabicPeriod"/>
            </a:pPr>
            <a:r>
              <a:rPr lang="en-US" dirty="0"/>
              <a:t>Produce an account of historical episode and articulate what was put into the account.</a:t>
            </a:r>
          </a:p>
          <a:p>
            <a:pPr marL="2286000" lvl="5" indent="0">
              <a:buNone/>
            </a:pPr>
            <a:r>
              <a:rPr lang="en-US" dirty="0"/>
              <a:t>Episode is concrete instantiation of abstract concepts.</a:t>
            </a:r>
          </a:p>
          <a:p>
            <a:pPr marL="2286000" lvl="5" indent="0">
              <a:buNone/>
            </a:pPr>
            <a:r>
              <a:rPr lang="en-US" dirty="0"/>
              <a:t>Abstract concepts are required for characterizing episode.</a:t>
            </a:r>
          </a:p>
          <a:p>
            <a:pPr marL="2286000" lvl="5" indent="0">
              <a:buNone/>
            </a:pPr>
            <a:r>
              <a:rPr lang="en-US" dirty="0"/>
              <a:t>Episode contributes to articulation of abstract concepts.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2286000" lvl="5" indent="0">
              <a:buNone/>
            </a:pPr>
            <a:endParaRPr lang="en-US" strike="sngStrike" dirty="0"/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8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F48F-049E-4111-BA03-96BC0331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Philosophical Function of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C408-0B79-410D-A965-918E3FE05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CONTRIBUTES TO PHILOSOPHY: “When there are no ready-made philosophical concepts through which a given historical episode can be properly understood, the historian [or philosopher] needs to craft new abstract philosophical concepts” (111).</a:t>
            </a:r>
          </a:p>
          <a:p>
            <a:r>
              <a:rPr lang="en-US" dirty="0"/>
              <a:t>        DOING HISTORY AND PHILOSOPHY AT THE SAME TIME.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Demonstrate Cogency of Abstract Concept (Philosophy)</a:t>
            </a:r>
          </a:p>
          <a:p>
            <a:pPr lvl="5" indent="0">
              <a:buNone/>
            </a:pPr>
            <a:r>
              <a:rPr lang="en-US" dirty="0"/>
              <a:t>Abstract Consideration and Argumentation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Check Range of Applicability (History) </a:t>
            </a:r>
          </a:p>
          <a:p>
            <a:pPr marL="2514600" lvl="6" indent="0">
              <a:buNone/>
            </a:pPr>
            <a:r>
              <a:rPr lang="en-US" dirty="0"/>
              <a:t>Confirmation and Generalization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B751F22-3D5A-45D6-A11C-61D8A43B3600}"/>
              </a:ext>
            </a:extLst>
          </p:cNvPr>
          <p:cNvSpPr/>
          <p:nvPr/>
        </p:nvSpPr>
        <p:spPr>
          <a:xfrm>
            <a:off x="1194238" y="3381703"/>
            <a:ext cx="370489" cy="24830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calibrated Thermometer 305mm | THE5226 | BRANNAN | SE">
            <a:extLst>
              <a:ext uri="{FF2B5EF4-FFF2-40B4-BE49-F238E27FC236}">
                <a16:creationId xmlns:a16="http://schemas.microsoft.com/office/drawing/2014/main" id="{76AD5973-03E5-404A-8B36-297766BD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9" y="216190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2AE1B-668F-49F7-8E5B-403112B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Inventing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26F05-B0AD-453D-9F87-8568902CD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383" y="2165845"/>
            <a:ext cx="1734207" cy="3969342"/>
          </a:xfrm>
        </p:spPr>
        <p:txBody>
          <a:bodyPr/>
          <a:lstStyle/>
          <a:p>
            <a:r>
              <a:rPr lang="en-US" dirty="0"/>
              <a:t>Boiling Water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Freezing Water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883B4D-3485-40FC-8845-5E12E78757F6}"/>
              </a:ext>
            </a:extLst>
          </p:cNvPr>
          <p:cNvCxnSpPr/>
          <p:nvPr/>
        </p:nvCxnSpPr>
        <p:spPr>
          <a:xfrm>
            <a:off x="2111266" y="2400301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D7B608-BAE5-4590-AF03-4F7B2548429B}"/>
              </a:ext>
            </a:extLst>
          </p:cNvPr>
          <p:cNvCxnSpPr/>
          <p:nvPr/>
        </p:nvCxnSpPr>
        <p:spPr>
          <a:xfrm>
            <a:off x="2111266" y="5623035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782975-10A8-4E18-A12D-3D4B60FF51D2}"/>
              </a:ext>
            </a:extLst>
          </p:cNvPr>
          <p:cNvCxnSpPr/>
          <p:nvPr/>
        </p:nvCxnSpPr>
        <p:spPr>
          <a:xfrm>
            <a:off x="2111266" y="4028090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rrow: Right 8">
            <a:extLst>
              <a:ext uri="{FF2B5EF4-FFF2-40B4-BE49-F238E27FC236}">
                <a16:creationId xmlns:a16="http://schemas.microsoft.com/office/drawing/2014/main" id="{1B66AE03-C8FE-43B5-8901-AB0446A186F0}"/>
              </a:ext>
            </a:extLst>
          </p:cNvPr>
          <p:cNvSpPr/>
          <p:nvPr/>
        </p:nvSpPr>
        <p:spPr>
          <a:xfrm>
            <a:off x="5983015" y="2441684"/>
            <a:ext cx="370489" cy="24830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1387D93-E967-4D4E-B8DF-D69B355B5404}"/>
              </a:ext>
            </a:extLst>
          </p:cNvPr>
          <p:cNvSpPr txBox="1">
            <a:spLocks/>
          </p:cNvSpPr>
          <p:nvPr/>
        </p:nvSpPr>
        <p:spPr>
          <a:xfrm>
            <a:off x="6591301" y="2320356"/>
            <a:ext cx="3289737" cy="1726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 that mercury rises halfway when it is 50°C</a:t>
            </a:r>
          </a:p>
          <a:p>
            <a:endParaRPr lang="en-US" dirty="0"/>
          </a:p>
          <a:p>
            <a:r>
              <a:rPr lang="en-US" dirty="0"/>
              <a:t>BUT…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F7D8F1-1764-45ED-BD91-50022C398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479" y="4046772"/>
            <a:ext cx="5278821" cy="15976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34200F-7A5A-4053-9881-0116255DAA95}"/>
              </a:ext>
            </a:extLst>
          </p:cNvPr>
          <p:cNvSpPr/>
          <p:nvPr/>
        </p:nvSpPr>
        <p:spPr>
          <a:xfrm>
            <a:off x="7592412" y="4816366"/>
            <a:ext cx="2694588" cy="16553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177DDD-8474-49C3-BCA9-0796117572B1}"/>
              </a:ext>
            </a:extLst>
          </p:cNvPr>
          <p:cNvSpPr txBox="1">
            <a:spLocks/>
          </p:cNvSpPr>
          <p:nvPr/>
        </p:nvSpPr>
        <p:spPr>
          <a:xfrm>
            <a:off x="377059" y="2165845"/>
            <a:ext cx="1734207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100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67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764B-48F9-4870-A63E-65547419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Inventing Temperature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8B3461-B76A-4EED-853D-56DBE87AE9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Problem of Nomic Measurement</a:t>
                </a:r>
              </a:p>
              <a:p>
                <a:pPr lvl="4"/>
                <a:r>
                  <a:rPr lang="en-US" sz="2000" dirty="0"/>
                  <a:t>To measure </a:t>
                </a:r>
                <a:r>
                  <a:rPr lang="en-US" sz="2000" b="1" i="1" dirty="0"/>
                  <a:t>x</a:t>
                </a:r>
                <a:r>
                  <a:rPr lang="en-US" sz="2000" dirty="0"/>
                  <a:t> (temperature), must infer it from </a:t>
                </a:r>
                <a:r>
                  <a:rPr lang="en-US" sz="2000" b="1" i="1" dirty="0"/>
                  <a:t>y</a:t>
                </a:r>
                <a:r>
                  <a:rPr lang="en-US" sz="2000" dirty="0"/>
                  <a:t> (mercury volume).</a:t>
                </a:r>
              </a:p>
              <a:p>
                <a:pPr lvl="4"/>
                <a:r>
                  <a:rPr lang="en-US" sz="2000" dirty="0"/>
                  <a:t>To do so, we need a law expressing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/>
              </a:p>
              <a:p>
                <a:pPr lvl="4"/>
                <a:r>
                  <a:rPr lang="en-US" sz="2000" dirty="0"/>
                  <a:t>But to discover the form of this function, we need to know the values of </a:t>
                </a:r>
                <a:r>
                  <a:rPr lang="en-US" sz="2000" b="1" i="1" dirty="0"/>
                  <a:t>x</a:t>
                </a:r>
                <a:r>
                  <a:rPr lang="en-US" sz="2000" dirty="0"/>
                  <a:t> and </a:t>
                </a:r>
                <a:r>
                  <a:rPr lang="en-US" sz="2000" b="1" i="1" dirty="0"/>
                  <a:t>y</a:t>
                </a:r>
                <a:r>
                  <a:rPr lang="en-US" sz="2000" dirty="0"/>
                  <a:t>.</a:t>
                </a:r>
              </a:p>
              <a:p>
                <a:pPr lvl="4"/>
                <a:r>
                  <a:rPr lang="en-US" sz="2000" dirty="0"/>
                  <a:t>But we are trying to measure the value of </a:t>
                </a:r>
                <a:r>
                  <a:rPr lang="en-US" sz="2000" b="1" i="1" dirty="0"/>
                  <a:t>x</a:t>
                </a:r>
                <a:r>
                  <a:rPr lang="en-US" sz="2000" dirty="0"/>
                  <a:t>.</a:t>
                </a:r>
              </a:p>
              <a:p>
                <a:endParaRPr lang="en-US" sz="2600" dirty="0"/>
              </a:p>
              <a:p>
                <a:r>
                  <a:rPr lang="en-US" dirty="0"/>
                  <a:t>How did scientists solve this problem (given the nonlinearity of mercury expansion with temperature)?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8B3461-B76A-4EED-853D-56DBE87AE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2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87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8428-8996-4C8F-B598-589B9F6C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Inventing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5A9FD-CAA5-43DD-A19A-4F5279872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Historiography provided a means for articulating philosophical concepts and frameworks:</a:t>
            </a:r>
          </a:p>
          <a:p>
            <a:pPr marL="457200" indent="-457200">
              <a:buAutoNum type="arabicPeriod"/>
            </a:pPr>
            <a:r>
              <a:rPr lang="en-US" dirty="0"/>
              <a:t>Failure of Foundationalism</a:t>
            </a:r>
          </a:p>
          <a:p>
            <a:pPr lvl="5" indent="0">
              <a:buNone/>
            </a:pPr>
            <a:r>
              <a:rPr lang="en-US" dirty="0"/>
              <a:t>De Luc’s method of mixtures as foundation of thermometry</a:t>
            </a:r>
          </a:p>
          <a:p>
            <a:pPr lvl="5" indent="0">
              <a:buNone/>
            </a:pPr>
            <a:r>
              <a:rPr lang="en-US" dirty="0"/>
              <a:t>But this foundation had a groundless assumption about heat of water as constant</a:t>
            </a:r>
          </a:p>
          <a:p>
            <a:pPr marL="457200" indent="-457200">
              <a:buAutoNum type="arabicPeriod"/>
            </a:pPr>
            <a:r>
              <a:rPr lang="en-US" dirty="0"/>
              <a:t>So, </a:t>
            </a:r>
            <a:r>
              <a:rPr lang="en-US" dirty="0" err="1"/>
              <a:t>coherentism</a:t>
            </a:r>
            <a:r>
              <a:rPr lang="en-US" dirty="0"/>
              <a:t>? (False Dilemma)</a:t>
            </a:r>
          </a:p>
          <a:p>
            <a:pPr lvl="5" indent="0">
              <a:buNone/>
            </a:pPr>
            <a:r>
              <a:rPr lang="en-US" dirty="0"/>
              <a:t>But how does validation via logical consistency between propositions bring about progress?</a:t>
            </a:r>
          </a:p>
          <a:p>
            <a:pPr lvl="2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Epistemic Iteration &amp; Progressive </a:t>
            </a:r>
            <a:r>
              <a:rPr lang="en-US" dirty="0" err="1"/>
              <a:t>Coherentism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ornVTI">
  <a:themeElements>
    <a:clrScheme name="AnalogousFromLightSeedLeftStep">
      <a:dk1>
        <a:srgbClr val="000000"/>
      </a:dk1>
      <a:lt1>
        <a:srgbClr val="FFFFFF"/>
      </a:lt1>
      <a:dk2>
        <a:srgbClr val="41242F"/>
      </a:dk2>
      <a:lt2>
        <a:srgbClr val="E2E4E8"/>
      </a:lt2>
      <a:accent1>
        <a:srgbClr val="C6992F"/>
      </a:accent1>
      <a:accent2>
        <a:srgbClr val="EB7B4E"/>
      </a:accent2>
      <a:accent3>
        <a:srgbClr val="EE6E7F"/>
      </a:accent3>
      <a:accent4>
        <a:srgbClr val="EB4EA4"/>
      </a:accent4>
      <a:accent5>
        <a:srgbClr val="EE6EEA"/>
      </a:accent5>
      <a:accent6>
        <a:srgbClr val="AF4EEB"/>
      </a:accent6>
      <a:hlink>
        <a:srgbClr val="697EAE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1075</Words>
  <Application>Microsoft Office PowerPoint</Application>
  <PresentationFormat>Widescreen</PresentationFormat>
  <Paragraphs>163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Bembo</vt:lpstr>
      <vt:lpstr>Calibri</vt:lpstr>
      <vt:lpstr>Cambria Math</vt:lpstr>
      <vt:lpstr>AdornVTI</vt:lpstr>
      <vt:lpstr>“BEYOND CASE STUDIES: HISTORY AS PHILOSOPHY” –Hasok Chang</vt:lpstr>
      <vt:lpstr>Focus</vt:lpstr>
      <vt:lpstr>The Trouble with Case Studies</vt:lpstr>
      <vt:lpstr>Transcending the Dilemma</vt:lpstr>
      <vt:lpstr>Transcending the Dilemma</vt:lpstr>
      <vt:lpstr>Active Philosophical Function of History</vt:lpstr>
      <vt:lpstr>Inventing Temperature</vt:lpstr>
      <vt:lpstr>Inventing Temperature</vt:lpstr>
      <vt:lpstr>Inventing Temperature</vt:lpstr>
      <vt:lpstr>Inventing Temperature</vt:lpstr>
      <vt:lpstr>Is Water H2O?</vt:lpstr>
      <vt:lpstr>Is Water H2O?</vt:lpstr>
      <vt:lpstr>Is Water H2O?</vt:lpstr>
      <vt:lpstr>Is Water H2O?</vt:lpstr>
      <vt:lpstr>History-Philosophy Interaction</vt:lpstr>
      <vt:lpstr>On Integration</vt:lpstr>
      <vt:lpstr>GEMS  1. easy-to-grasp episodes 2. clear &amp; concise 3. a true hps-er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Mace</dc:creator>
  <cp:lastModifiedBy>Caitlin Mace</cp:lastModifiedBy>
  <cp:revision>14</cp:revision>
  <dcterms:created xsi:type="dcterms:W3CDTF">2022-04-10T17:51:41Z</dcterms:created>
  <dcterms:modified xsi:type="dcterms:W3CDTF">2022-04-13T00:01:50Z</dcterms:modified>
</cp:coreProperties>
</file>