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7"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94660"/>
  </p:normalViewPr>
  <p:slideViewPr>
    <p:cSldViewPr snapToGrid="0">
      <p:cViewPr varScale="1">
        <p:scale>
          <a:sx n="95" d="100"/>
          <a:sy n="95" d="100"/>
        </p:scale>
        <p:origin x="12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D4F54D-C484-4ECC-908E-80491C2FF9FB}" type="datetimeFigureOut">
              <a:rPr lang="en-US" smtClean="0"/>
              <a:t>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C675D-DDFB-490E-9DB9-C3ED8EDBB2D8}" type="slidenum">
              <a:rPr lang="en-US" smtClean="0"/>
              <a:t>‹#›</a:t>
            </a:fld>
            <a:endParaRPr lang="en-US"/>
          </a:p>
        </p:txBody>
      </p:sp>
    </p:spTree>
    <p:extLst>
      <p:ext uri="{BB962C8B-B14F-4D97-AF65-F5344CB8AC3E}">
        <p14:creationId xmlns:p14="http://schemas.microsoft.com/office/powerpoint/2010/main" val="220169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1C675D-DDFB-490E-9DB9-C3ED8EDBB2D8}" type="slidenum">
              <a:rPr lang="en-US" smtClean="0"/>
              <a:t>9</a:t>
            </a:fld>
            <a:endParaRPr lang="en-US"/>
          </a:p>
        </p:txBody>
      </p:sp>
    </p:spTree>
    <p:extLst>
      <p:ext uri="{BB962C8B-B14F-4D97-AF65-F5344CB8AC3E}">
        <p14:creationId xmlns:p14="http://schemas.microsoft.com/office/powerpoint/2010/main" val="2931610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1C675D-DDFB-490E-9DB9-C3ED8EDBB2D8}" type="slidenum">
              <a:rPr lang="en-US" smtClean="0"/>
              <a:t>10</a:t>
            </a:fld>
            <a:endParaRPr lang="en-US"/>
          </a:p>
        </p:txBody>
      </p:sp>
    </p:spTree>
    <p:extLst>
      <p:ext uri="{BB962C8B-B14F-4D97-AF65-F5344CB8AC3E}">
        <p14:creationId xmlns:p14="http://schemas.microsoft.com/office/powerpoint/2010/main" val="2238426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1AD4F505-F656-4670-9CA1-1E39211B9647}" type="datetime2">
              <a:rPr lang="en-US" smtClean="0"/>
              <a:t>Monday, February 7,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36068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85ABFF5C-C14B-4F84-AAA6-1A91988FB883}" type="datetime2">
              <a:rPr lang="en-US" smtClean="0"/>
              <a:t>Monday, February 7,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9080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C18020D4-6303-4920-BE92-EDBED3E7FC14}" type="datetime2">
              <a:rPr lang="en-US" smtClean="0"/>
              <a:t>Monday, February 7,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36540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D3C7073-28D9-4780-B113-8389C615C76D}" type="datetime2">
              <a:rPr lang="en-US" smtClean="0"/>
              <a:t>Monday, February 7,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4886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0E06382E-390A-4C36-8533-8FA4A2196D3C}" type="datetime2">
              <a:rPr lang="en-US" smtClean="0"/>
              <a:t>Monday, February 7,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726400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2807289D-9D82-4545-B897-A81AD50AC809}" type="datetime2">
              <a:rPr lang="en-US" smtClean="0"/>
              <a:t>Monday, February 7,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9137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48A97EE1-C8E2-47AD-81C3-ABE1829A4E88}" type="datetime2">
              <a:rPr lang="en-US" smtClean="0"/>
              <a:t>Monday, February 7,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7529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B9DA540B-D53D-46E5-9E78-B10E0D35B7AE}" type="datetime2">
              <a:rPr lang="en-US" smtClean="0"/>
              <a:t>Monday, February 7,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2500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1B867F0-E25D-4051-9143-062DDA739178}" type="datetime2">
              <a:rPr lang="en-US" smtClean="0"/>
              <a:t>Monday, February 7,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915987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922EBE4B-D6D8-4387-B94B-CCF1ECE2C890}" type="datetime2">
              <a:rPr lang="en-US" smtClean="0"/>
              <a:t>Monday, February 7,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73810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E2F23DD0-B2AE-4237-B6CD-8057798361AD}" type="datetime2">
              <a:rPr lang="en-US" smtClean="0"/>
              <a:t>Monday, February 7,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0360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879F63DE-32CA-4433-A135-1349FA85C65D}" type="datetime2">
              <a:rPr lang="en-US" smtClean="0"/>
              <a:t>Monday, February 7,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938833345"/>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0" r:id="rId4"/>
    <p:sldLayoutId id="2147483741" r:id="rId5"/>
    <p:sldLayoutId id="2147483746" r:id="rId6"/>
    <p:sldLayoutId id="2147483742" r:id="rId7"/>
    <p:sldLayoutId id="2147483743" r:id="rId8"/>
    <p:sldLayoutId id="2147483744" r:id="rId9"/>
    <p:sldLayoutId id="2147483745" r:id="rId10"/>
    <p:sldLayoutId id="2147483747" r:id="rId11"/>
  </p:sldLayoutIdLst>
  <p:hf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arth as a particle with gold and blue">
            <a:extLst>
              <a:ext uri="{FF2B5EF4-FFF2-40B4-BE49-F238E27FC236}">
                <a16:creationId xmlns:a16="http://schemas.microsoft.com/office/drawing/2014/main" id="{733BA2DF-6700-45AC-9CB7-51CBF97A7D99}"/>
              </a:ext>
            </a:extLst>
          </p:cNvPr>
          <p:cNvPicPr>
            <a:picLocks noChangeAspect="1"/>
          </p:cNvPicPr>
          <p:nvPr/>
        </p:nvPicPr>
        <p:blipFill rotWithShape="1">
          <a:blip r:embed="rId2"/>
          <a:srcRect t="16429" b="28755"/>
          <a:stretch/>
        </p:blipFill>
        <p:spPr>
          <a:xfrm>
            <a:off x="-2" y="10"/>
            <a:ext cx="12192002" cy="4461036"/>
          </a:xfrm>
          <a:prstGeom prst="rect">
            <a:avLst/>
          </a:prstGeom>
        </p:spPr>
      </p:pic>
      <p:sp>
        <p:nvSpPr>
          <p:cNvPr id="11" name="Rectangle 1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1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1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Rectangle 1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F43733C-0579-4584-B1F1-536775EFCD0F}"/>
              </a:ext>
            </a:extLst>
          </p:cNvPr>
          <p:cNvSpPr>
            <a:spLocks noGrp="1"/>
          </p:cNvSpPr>
          <p:nvPr>
            <p:ph type="ctrTitle"/>
          </p:nvPr>
        </p:nvSpPr>
        <p:spPr>
          <a:xfrm>
            <a:off x="1383807" y="4611271"/>
            <a:ext cx="9436593" cy="1171556"/>
          </a:xfrm>
        </p:spPr>
        <p:txBody>
          <a:bodyPr>
            <a:normAutofit/>
          </a:bodyPr>
          <a:lstStyle/>
          <a:p>
            <a:pPr indent="-457200" algn="l"/>
            <a:r>
              <a:rPr lang="en-US" sz="3600" dirty="0" err="1">
                <a:solidFill>
                  <a:schemeClr val="bg1"/>
                </a:solidFill>
              </a:rPr>
              <a:t>Duhem</a:t>
            </a:r>
            <a:r>
              <a:rPr lang="en-US" sz="3600" dirty="0">
                <a:solidFill>
                  <a:schemeClr val="bg1"/>
                </a:solidFill>
              </a:rPr>
              <a:t>: Physical theory</a:t>
            </a:r>
            <a:br>
              <a:rPr lang="en-US" sz="3600" dirty="0">
                <a:solidFill>
                  <a:schemeClr val="bg1"/>
                </a:solidFill>
              </a:rPr>
            </a:br>
            <a:r>
              <a:rPr lang="en-US" sz="3600" dirty="0">
                <a:solidFill>
                  <a:schemeClr val="bg1"/>
                </a:solidFill>
              </a:rPr>
              <a:t>            and experiment</a:t>
            </a:r>
          </a:p>
        </p:txBody>
      </p:sp>
      <p:sp>
        <p:nvSpPr>
          <p:cNvPr id="3" name="Subtitle 2">
            <a:extLst>
              <a:ext uri="{FF2B5EF4-FFF2-40B4-BE49-F238E27FC236}">
                <a16:creationId xmlns:a16="http://schemas.microsoft.com/office/drawing/2014/main" id="{6F28579F-3FB8-4119-8F9A-F77579138B82}"/>
              </a:ext>
            </a:extLst>
          </p:cNvPr>
          <p:cNvSpPr>
            <a:spLocks noGrp="1"/>
          </p:cNvSpPr>
          <p:nvPr>
            <p:ph type="subTitle" idx="1"/>
          </p:nvPr>
        </p:nvSpPr>
        <p:spPr>
          <a:xfrm>
            <a:off x="1371601" y="5970897"/>
            <a:ext cx="9448800" cy="429904"/>
          </a:xfrm>
        </p:spPr>
        <p:txBody>
          <a:bodyPr>
            <a:normAutofit/>
          </a:bodyPr>
          <a:lstStyle/>
          <a:p>
            <a:pPr algn="l"/>
            <a:r>
              <a:rPr lang="en-US" sz="1200" dirty="0">
                <a:solidFill>
                  <a:schemeClr val="bg1"/>
                </a:solidFill>
              </a:rPr>
              <a:t>Caitlin Mace, HPS 2103 Spring 2022</a:t>
            </a:r>
          </a:p>
        </p:txBody>
      </p:sp>
      <p:sp>
        <p:nvSpPr>
          <p:cNvPr id="5" name="Slide Number Placeholder 4">
            <a:extLst>
              <a:ext uri="{FF2B5EF4-FFF2-40B4-BE49-F238E27FC236}">
                <a16:creationId xmlns:a16="http://schemas.microsoft.com/office/drawing/2014/main" id="{CC381A17-618F-45D9-93F7-6478166EE62E}"/>
              </a:ext>
            </a:extLst>
          </p:cNvPr>
          <p:cNvSpPr>
            <a:spLocks noGrp="1"/>
          </p:cNvSpPr>
          <p:nvPr>
            <p:ph type="sldNum" sz="quarter" idx="12"/>
          </p:nvPr>
        </p:nvSpPr>
        <p:spPr/>
        <p:txBody>
          <a:bodyPr/>
          <a:lstStyle/>
          <a:p>
            <a:fld id="{C01389E6-C847-4AD0-B56D-D205B2EAB1EE}" type="slidenum">
              <a:rPr lang="en-US" smtClean="0"/>
              <a:t>1</a:t>
            </a:fld>
            <a:endParaRPr lang="en-US"/>
          </a:p>
        </p:txBody>
      </p:sp>
    </p:spTree>
    <p:extLst>
      <p:ext uri="{BB962C8B-B14F-4D97-AF65-F5344CB8AC3E}">
        <p14:creationId xmlns:p14="http://schemas.microsoft.com/office/powerpoint/2010/main" val="2329411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BA21-6F00-45F4-9F09-EFC01A5051DB}"/>
              </a:ext>
            </a:extLst>
          </p:cNvPr>
          <p:cNvSpPr>
            <a:spLocks noGrp="1"/>
          </p:cNvSpPr>
          <p:nvPr>
            <p:ph type="title"/>
          </p:nvPr>
        </p:nvSpPr>
        <p:spPr/>
        <p:txBody>
          <a:bodyPr/>
          <a:lstStyle/>
          <a:p>
            <a:r>
              <a:rPr lang="en-US" dirty="0"/>
              <a:t>My analysis (Cont.)</a:t>
            </a:r>
          </a:p>
        </p:txBody>
      </p:sp>
      <p:sp>
        <p:nvSpPr>
          <p:cNvPr id="10" name="Content Placeholder 9">
            <a:extLst>
              <a:ext uri="{FF2B5EF4-FFF2-40B4-BE49-F238E27FC236}">
                <a16:creationId xmlns:a16="http://schemas.microsoft.com/office/drawing/2014/main" id="{B80AD0F7-5610-40CE-8272-D27DC3379B2B}"/>
              </a:ext>
            </a:extLst>
          </p:cNvPr>
          <p:cNvSpPr>
            <a:spLocks noGrp="1"/>
          </p:cNvSpPr>
          <p:nvPr>
            <p:ph sz="half" idx="2"/>
          </p:nvPr>
        </p:nvSpPr>
        <p:spPr>
          <a:xfrm>
            <a:off x="6766560" y="2261937"/>
            <a:ext cx="4846320" cy="3752608"/>
          </a:xfrm>
        </p:spPr>
        <p:txBody>
          <a:bodyPr>
            <a:normAutofit/>
          </a:bodyPr>
          <a:lstStyle/>
          <a:p>
            <a:pPr marL="0" indent="0">
              <a:buNone/>
            </a:pPr>
            <a:r>
              <a:rPr lang="en-US" dirty="0"/>
              <a:t>Crucial Experiment:</a:t>
            </a:r>
          </a:p>
          <a:p>
            <a:pPr marL="457200" indent="-457200">
              <a:buAutoNum type="arabicPeriod"/>
            </a:pPr>
            <a:r>
              <a:rPr lang="en-US" dirty="0"/>
              <a:t>Pretend the star </a:t>
            </a:r>
            <a:r>
              <a:rPr lang="en-US" i="1" u="sng" dirty="0"/>
              <a:t>did not</a:t>
            </a:r>
            <a:r>
              <a:rPr lang="en-US" i="1" dirty="0"/>
              <a:t> </a:t>
            </a:r>
            <a:r>
              <a:rPr lang="en-US" dirty="0"/>
              <a:t>appear to change position. What in Einstein’s theory would have been refuted? Just those parts unique to the theory? Would some scientists try to protect it nonetheless?</a:t>
            </a:r>
          </a:p>
          <a:p>
            <a:pPr marL="457200" indent="-457200">
              <a:buAutoNum type="arabicPeriod"/>
            </a:pPr>
            <a:r>
              <a:rPr lang="en-US" dirty="0"/>
              <a:t>The experiment served as a confirmation; was it part of an eliminative inference refuting Newtonian mechanics?</a:t>
            </a:r>
          </a:p>
          <a:p>
            <a:pPr marL="0" indent="0">
              <a:buNone/>
            </a:pPr>
            <a:endParaRPr lang="en-US" dirty="0"/>
          </a:p>
        </p:txBody>
      </p:sp>
      <p:sp>
        <p:nvSpPr>
          <p:cNvPr id="4" name="Slide Number Placeholder 3">
            <a:extLst>
              <a:ext uri="{FF2B5EF4-FFF2-40B4-BE49-F238E27FC236}">
                <a16:creationId xmlns:a16="http://schemas.microsoft.com/office/drawing/2014/main" id="{D0422097-E080-4916-93A3-6A1DFAED396B}"/>
              </a:ext>
            </a:extLst>
          </p:cNvPr>
          <p:cNvSpPr>
            <a:spLocks noGrp="1"/>
          </p:cNvSpPr>
          <p:nvPr>
            <p:ph type="sldNum" sz="quarter" idx="12"/>
          </p:nvPr>
        </p:nvSpPr>
        <p:spPr/>
        <p:txBody>
          <a:bodyPr/>
          <a:lstStyle/>
          <a:p>
            <a:fld id="{C01389E6-C847-4AD0-B56D-D205B2EAB1EE}" type="slidenum">
              <a:rPr lang="en-US" smtClean="0"/>
              <a:t>10</a:t>
            </a:fld>
            <a:endParaRPr lang="en-US"/>
          </a:p>
        </p:txBody>
      </p:sp>
      <p:pic>
        <p:nvPicPr>
          <p:cNvPr id="1026" name="Picture 2" descr="Arthur S. Eddington and the Bending of Light – Science meets Faith">
            <a:extLst>
              <a:ext uri="{FF2B5EF4-FFF2-40B4-BE49-F238E27FC236}">
                <a16:creationId xmlns:a16="http://schemas.microsoft.com/office/drawing/2014/main" id="{D1C4EB91-FA77-4E3E-835C-A64F085C7F64}"/>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54589" y="2526633"/>
            <a:ext cx="6329760" cy="253736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520108C-5D51-4D4E-A7C8-F169AB0091E3}"/>
              </a:ext>
            </a:extLst>
          </p:cNvPr>
          <p:cNvSpPr txBox="1"/>
          <p:nvPr/>
        </p:nvSpPr>
        <p:spPr>
          <a:xfrm>
            <a:off x="293790" y="5063993"/>
            <a:ext cx="5851358" cy="461665"/>
          </a:xfrm>
          <a:prstGeom prst="rect">
            <a:avLst/>
          </a:prstGeom>
          <a:noFill/>
        </p:spPr>
        <p:txBody>
          <a:bodyPr wrap="square" rtlCol="0">
            <a:spAutoFit/>
          </a:bodyPr>
          <a:lstStyle/>
          <a:p>
            <a:r>
              <a:rPr lang="en-US" sz="1200" dirty="0">
                <a:solidFill>
                  <a:schemeClr val="bg1">
                    <a:lumMod val="65000"/>
                  </a:schemeClr>
                </a:solidFill>
              </a:rPr>
              <a:t>Retrieved from: https://sciencemeetsfaith.wordpress.com/2018/05/29/arthur-s-eddington-and-the-bending-of-light/</a:t>
            </a:r>
          </a:p>
        </p:txBody>
      </p:sp>
    </p:spTree>
    <p:extLst>
      <p:ext uri="{BB962C8B-B14F-4D97-AF65-F5344CB8AC3E}">
        <p14:creationId xmlns:p14="http://schemas.microsoft.com/office/powerpoint/2010/main" val="378126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CB674-36F1-4E9D-910C-F01BBA2A4D89}"/>
              </a:ext>
            </a:extLst>
          </p:cNvPr>
          <p:cNvSpPr>
            <a:spLocks noGrp="1"/>
          </p:cNvSpPr>
          <p:nvPr>
            <p:ph type="title"/>
          </p:nvPr>
        </p:nvSpPr>
        <p:spPr/>
        <p:txBody>
          <a:bodyPr/>
          <a:lstStyle/>
          <a:p>
            <a:r>
              <a:rPr lang="en-US" dirty="0"/>
              <a:t>Discussion        GEMS</a:t>
            </a:r>
          </a:p>
        </p:txBody>
      </p:sp>
      <p:sp>
        <p:nvSpPr>
          <p:cNvPr id="3" name="Content Placeholder 2">
            <a:extLst>
              <a:ext uri="{FF2B5EF4-FFF2-40B4-BE49-F238E27FC236}">
                <a16:creationId xmlns:a16="http://schemas.microsoft.com/office/drawing/2014/main" id="{63E5F4C4-8B01-4F99-96ED-4C1254C253E7}"/>
              </a:ext>
            </a:extLst>
          </p:cNvPr>
          <p:cNvSpPr>
            <a:spLocks noGrp="1"/>
          </p:cNvSpPr>
          <p:nvPr>
            <p:ph sz="half" idx="1"/>
          </p:nvPr>
        </p:nvSpPr>
        <p:spPr>
          <a:xfrm>
            <a:off x="1371600" y="2112264"/>
            <a:ext cx="4724400" cy="3959352"/>
          </a:xfrm>
        </p:spPr>
        <p:txBody>
          <a:bodyPr/>
          <a:lstStyle/>
          <a:p>
            <a:pPr marL="457200" indent="-457200">
              <a:buAutoNum type="arabicPeriod"/>
            </a:pPr>
            <a:r>
              <a:rPr lang="en-US" dirty="0"/>
              <a:t>Is my analysis correct? </a:t>
            </a:r>
          </a:p>
          <a:p>
            <a:pPr marL="457200" indent="-457200">
              <a:buAutoNum type="arabicPeriod"/>
            </a:pPr>
            <a:endParaRPr lang="en-US" dirty="0"/>
          </a:p>
          <a:p>
            <a:pPr marL="457200" indent="-457200">
              <a:buAutoNum type="arabicPeriod"/>
            </a:pPr>
            <a:r>
              <a:rPr lang="en-US" dirty="0"/>
              <a:t>What is </a:t>
            </a:r>
            <a:r>
              <a:rPr lang="en-US" dirty="0" err="1"/>
              <a:t>Duhem</a:t>
            </a:r>
            <a:r>
              <a:rPr lang="en-US" dirty="0"/>
              <a:t> right about? Where might he be wrong?</a:t>
            </a:r>
          </a:p>
          <a:p>
            <a:pPr marL="457200" indent="-457200">
              <a:buAutoNum type="arabicPeriod"/>
            </a:pPr>
            <a:endParaRPr lang="en-US" dirty="0"/>
          </a:p>
          <a:p>
            <a:pPr marL="457200" indent="-457200">
              <a:buAutoNum type="arabicPeriod"/>
            </a:pPr>
            <a:r>
              <a:rPr lang="en-US" dirty="0"/>
              <a:t>Do Duhem’s concerns extend beyond physics? To what extent?</a:t>
            </a:r>
          </a:p>
          <a:p>
            <a:pPr marL="457200" indent="-457200">
              <a:buAutoNum type="arabicPeriod"/>
            </a:pPr>
            <a:endParaRPr lang="en-US" dirty="0"/>
          </a:p>
        </p:txBody>
      </p:sp>
      <p:pic>
        <p:nvPicPr>
          <p:cNvPr id="1026" name="Picture 2" descr="gem">
            <a:extLst>
              <a:ext uri="{FF2B5EF4-FFF2-40B4-BE49-F238E27FC236}">
                <a16:creationId xmlns:a16="http://schemas.microsoft.com/office/drawing/2014/main" id="{7FC8435B-241B-49FC-A86B-2F3B7822D8D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69174" y="2219265"/>
            <a:ext cx="591208" cy="54573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50BAB093-0F18-4A6A-A684-178C8E0A7741}"/>
              </a:ext>
            </a:extLst>
          </p:cNvPr>
          <p:cNvSpPr txBox="1">
            <a:spLocks/>
          </p:cNvSpPr>
          <p:nvPr/>
        </p:nvSpPr>
        <p:spPr>
          <a:xfrm>
            <a:off x="7271844" y="2105974"/>
            <a:ext cx="4021729" cy="3959352"/>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Integration of history and philosophy of science</a:t>
            </a:r>
          </a:p>
          <a:p>
            <a:pPr marL="0" indent="0">
              <a:buNone/>
            </a:pPr>
            <a:endParaRPr lang="en-US" sz="600" dirty="0"/>
          </a:p>
          <a:p>
            <a:pPr marL="0" indent="0">
              <a:buNone/>
            </a:pPr>
            <a:r>
              <a:rPr lang="en-US" dirty="0"/>
              <a:t>Gives us holism, problem of underdetermination, and problem of unconceived alternatives all in simple terms.</a:t>
            </a:r>
          </a:p>
          <a:p>
            <a:pPr marL="0" indent="0">
              <a:buNone/>
            </a:pPr>
            <a:endParaRPr lang="en-US" sz="600" dirty="0"/>
          </a:p>
          <a:p>
            <a:pPr marL="0" indent="0">
              <a:buNone/>
            </a:pPr>
            <a:r>
              <a:rPr lang="en-US" dirty="0"/>
              <a:t>Street cred</a:t>
            </a:r>
          </a:p>
        </p:txBody>
      </p:sp>
      <p:pic>
        <p:nvPicPr>
          <p:cNvPr id="7" name="Picture 2" descr="gem">
            <a:extLst>
              <a:ext uri="{FF2B5EF4-FFF2-40B4-BE49-F238E27FC236}">
                <a16:creationId xmlns:a16="http://schemas.microsoft.com/office/drawing/2014/main" id="{9F77BBD8-E04E-4F95-8FD9-D61E5BD964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9174" y="3338949"/>
            <a:ext cx="591208" cy="5457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gem">
            <a:extLst>
              <a:ext uri="{FF2B5EF4-FFF2-40B4-BE49-F238E27FC236}">
                <a16:creationId xmlns:a16="http://schemas.microsoft.com/office/drawing/2014/main" id="{87BA1714-8570-4C2F-8C2D-40CB2E3D34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9174" y="5004363"/>
            <a:ext cx="591208" cy="54573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82C54A7B-1CAA-4AD2-A763-96E30EEF10BE}"/>
              </a:ext>
            </a:extLst>
          </p:cNvPr>
          <p:cNvSpPr>
            <a:spLocks noGrp="1"/>
          </p:cNvSpPr>
          <p:nvPr>
            <p:ph type="sldNum" sz="quarter" idx="12"/>
          </p:nvPr>
        </p:nvSpPr>
        <p:spPr/>
        <p:txBody>
          <a:bodyPr/>
          <a:lstStyle/>
          <a:p>
            <a:fld id="{C01389E6-C847-4AD0-B56D-D205B2EAB1EE}" type="slidenum">
              <a:rPr lang="en-US" smtClean="0"/>
              <a:t>11</a:t>
            </a:fld>
            <a:endParaRPr lang="en-US"/>
          </a:p>
        </p:txBody>
      </p:sp>
    </p:spTree>
    <p:extLst>
      <p:ext uri="{BB962C8B-B14F-4D97-AF65-F5344CB8AC3E}">
        <p14:creationId xmlns:p14="http://schemas.microsoft.com/office/powerpoint/2010/main" val="273864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3F6E7-CC3D-4E4E-8A19-233FF8CF95BC}"/>
              </a:ext>
            </a:extLst>
          </p:cNvPr>
          <p:cNvSpPr>
            <a:spLocks noGrp="1"/>
          </p:cNvSpPr>
          <p:nvPr>
            <p:ph type="title"/>
          </p:nvPr>
        </p:nvSpPr>
        <p:spPr>
          <a:xfrm>
            <a:off x="1371600" y="1146311"/>
            <a:ext cx="10241280" cy="1234440"/>
          </a:xfrm>
        </p:spPr>
        <p:txBody>
          <a:bodyPr>
            <a:normAutofit fontScale="90000"/>
          </a:bodyPr>
          <a:lstStyle/>
          <a:p>
            <a:r>
              <a:rPr lang="en-US" dirty="0"/>
              <a:t>The experimental testing of a theory does not have the same logical simplicity in physics as in physiology</a:t>
            </a:r>
          </a:p>
        </p:txBody>
      </p:sp>
      <p:sp>
        <p:nvSpPr>
          <p:cNvPr id="3" name="Content Placeholder 2">
            <a:extLst>
              <a:ext uri="{FF2B5EF4-FFF2-40B4-BE49-F238E27FC236}">
                <a16:creationId xmlns:a16="http://schemas.microsoft.com/office/drawing/2014/main" id="{B47C1482-5D97-45CA-BCA7-1DD656A0755E}"/>
              </a:ext>
            </a:extLst>
          </p:cNvPr>
          <p:cNvSpPr>
            <a:spLocks noGrp="1"/>
          </p:cNvSpPr>
          <p:nvPr>
            <p:ph idx="1"/>
          </p:nvPr>
        </p:nvSpPr>
        <p:spPr>
          <a:xfrm>
            <a:off x="1371600" y="2862309"/>
            <a:ext cx="10241280" cy="3229881"/>
          </a:xfrm>
        </p:spPr>
        <p:txBody>
          <a:bodyPr/>
          <a:lstStyle/>
          <a:p>
            <a:r>
              <a:rPr lang="en-US" dirty="0"/>
              <a:t>Claude Bernard (Physiologist): experimental method depends on intellectual and moral conditions requiring freedom of mind, detachment, absence of animosity.</a:t>
            </a:r>
          </a:p>
          <a:p>
            <a:pPr lvl="1"/>
            <a:r>
              <a:rPr lang="en-US" dirty="0"/>
              <a:t>As opposed to those who seek to confirm their own or destroy others’ theories.</a:t>
            </a:r>
          </a:p>
          <a:p>
            <a:r>
              <a:rPr lang="en-US" dirty="0"/>
              <a:t>But in physics, theory-independence of observation is unachievable.</a:t>
            </a:r>
          </a:p>
          <a:p>
            <a:pPr lvl="1"/>
            <a:r>
              <a:rPr lang="en-US" dirty="0"/>
              <a:t>Concrete apparatus on which the physicist tests </a:t>
            </a:r>
          </a:p>
          <a:p>
            <a:pPr lvl="1"/>
            <a:r>
              <a:rPr lang="en-US" dirty="0"/>
              <a:t>Schematic and abstract apparatus on which the physicist reasons</a:t>
            </a:r>
          </a:p>
          <a:p>
            <a:pPr lvl="1"/>
            <a:r>
              <a:rPr lang="en-US" dirty="0"/>
              <a:t>Theory substitutes the latter for the former</a:t>
            </a:r>
          </a:p>
        </p:txBody>
      </p:sp>
      <p:sp>
        <p:nvSpPr>
          <p:cNvPr id="4" name="Slide Number Placeholder 3">
            <a:extLst>
              <a:ext uri="{FF2B5EF4-FFF2-40B4-BE49-F238E27FC236}">
                <a16:creationId xmlns:a16="http://schemas.microsoft.com/office/drawing/2014/main" id="{54FF81F1-DDF9-4F72-9AB2-9B5DA611AD57}"/>
              </a:ext>
            </a:extLst>
          </p:cNvPr>
          <p:cNvSpPr>
            <a:spLocks noGrp="1"/>
          </p:cNvSpPr>
          <p:nvPr>
            <p:ph type="sldNum" sz="quarter" idx="12"/>
          </p:nvPr>
        </p:nvSpPr>
        <p:spPr/>
        <p:txBody>
          <a:bodyPr/>
          <a:lstStyle/>
          <a:p>
            <a:fld id="{C01389E6-C847-4AD0-B56D-D205B2EAB1EE}" type="slidenum">
              <a:rPr lang="en-US" smtClean="0"/>
              <a:t>2</a:t>
            </a:fld>
            <a:endParaRPr lang="en-US"/>
          </a:p>
        </p:txBody>
      </p:sp>
      <p:sp>
        <p:nvSpPr>
          <p:cNvPr id="5" name="Right Brace 4">
            <a:extLst>
              <a:ext uri="{FF2B5EF4-FFF2-40B4-BE49-F238E27FC236}">
                <a16:creationId xmlns:a16="http://schemas.microsoft.com/office/drawing/2014/main" id="{4A003B2E-0135-4410-8ED5-CD5E5172CDB5}"/>
              </a:ext>
            </a:extLst>
          </p:cNvPr>
          <p:cNvSpPr/>
          <p:nvPr/>
        </p:nvSpPr>
        <p:spPr>
          <a:xfrm>
            <a:off x="9155618" y="4346329"/>
            <a:ext cx="354724" cy="155684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93874C36-252E-4B0A-9A35-41A323122F82}"/>
              </a:ext>
            </a:extLst>
          </p:cNvPr>
          <p:cNvSpPr txBox="1">
            <a:spLocks/>
          </p:cNvSpPr>
          <p:nvPr/>
        </p:nvSpPr>
        <p:spPr>
          <a:xfrm>
            <a:off x="9753919" y="4926240"/>
            <a:ext cx="1591860" cy="632349"/>
          </a:xfrm>
          <a:prstGeom prst="rect">
            <a:avLst/>
          </a:prstGeom>
        </p:spPr>
        <p:txBody>
          <a:bodyPr vert="horz" lIns="0" tIns="0" rIns="0" bIns="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Basis of Holism</a:t>
            </a:r>
          </a:p>
        </p:txBody>
      </p:sp>
    </p:spTree>
    <p:extLst>
      <p:ext uri="{BB962C8B-B14F-4D97-AF65-F5344CB8AC3E}">
        <p14:creationId xmlns:p14="http://schemas.microsoft.com/office/powerpoint/2010/main" val="349789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807C-0C45-400C-A609-8199D0799B51}"/>
              </a:ext>
            </a:extLst>
          </p:cNvPr>
          <p:cNvSpPr>
            <a:spLocks noGrp="1"/>
          </p:cNvSpPr>
          <p:nvPr>
            <p:ph type="title"/>
          </p:nvPr>
        </p:nvSpPr>
        <p:spPr>
          <a:xfrm>
            <a:off x="1371600" y="1055659"/>
            <a:ext cx="10241280" cy="1234440"/>
          </a:xfrm>
        </p:spPr>
        <p:txBody>
          <a:bodyPr>
            <a:normAutofit fontScale="90000"/>
          </a:bodyPr>
          <a:lstStyle/>
          <a:p>
            <a:r>
              <a:rPr lang="en-US" dirty="0"/>
              <a:t>An experiment in physics can never condemn an isolated hypothesis but only a whole theoretical group</a:t>
            </a:r>
          </a:p>
        </p:txBody>
      </p:sp>
      <p:sp>
        <p:nvSpPr>
          <p:cNvPr id="3" name="Content Placeholder 2">
            <a:extLst>
              <a:ext uri="{FF2B5EF4-FFF2-40B4-BE49-F238E27FC236}">
                <a16:creationId xmlns:a16="http://schemas.microsoft.com/office/drawing/2014/main" id="{BEB5DAB5-C29E-48B3-A920-2F0DFF1EECFA}"/>
              </a:ext>
            </a:extLst>
          </p:cNvPr>
          <p:cNvSpPr>
            <a:spLocks noGrp="1"/>
          </p:cNvSpPr>
          <p:nvPr>
            <p:ph idx="1"/>
          </p:nvPr>
        </p:nvSpPr>
        <p:spPr>
          <a:xfrm>
            <a:off x="1371600" y="2632840"/>
            <a:ext cx="10241280" cy="3438775"/>
          </a:xfrm>
        </p:spPr>
        <p:txBody>
          <a:bodyPr>
            <a:normAutofit/>
          </a:bodyPr>
          <a:lstStyle/>
          <a:p>
            <a:r>
              <a:rPr lang="en-US" dirty="0"/>
              <a:t>Physicists implicitly accepts a theory complex when conducting or reporting on an experiment.</a:t>
            </a:r>
          </a:p>
          <a:p>
            <a:pPr lvl="1"/>
            <a:r>
              <a:rPr lang="en-US" dirty="0"/>
              <a:t>Experiments of application: experiment draws on theories</a:t>
            </a:r>
          </a:p>
          <a:p>
            <a:pPr lvl="1"/>
            <a:r>
              <a:rPr lang="en-US" dirty="0"/>
              <a:t>Experiments of testing: given a P, derive experimental predictions from P, bring about the experimental conditions which should bring about P. If the prediction fails, P is false.</a:t>
            </a:r>
          </a:p>
          <a:p>
            <a:r>
              <a:rPr lang="en-US" dirty="0"/>
              <a:t>Theory Complex (consisting of P</a:t>
            </a:r>
            <a:r>
              <a:rPr lang="en-US" baseline="-25000" dirty="0"/>
              <a:t>1</a:t>
            </a:r>
            <a:r>
              <a:rPr lang="en-US" dirty="0"/>
              <a:t>… </a:t>
            </a:r>
            <a:r>
              <a:rPr lang="en-US" dirty="0" err="1"/>
              <a:t>P</a:t>
            </a:r>
            <a:r>
              <a:rPr lang="en-US" baseline="-25000" dirty="0" err="1"/>
              <a:t>n</a:t>
            </a:r>
            <a:r>
              <a:rPr lang="en-US" dirty="0"/>
              <a:t>)       Observation</a:t>
            </a:r>
          </a:p>
          <a:p>
            <a:pPr marL="0" indent="0">
              <a:buNone/>
            </a:pPr>
            <a:r>
              <a:rPr lang="en-US" dirty="0"/>
              <a:t>    ~Observation</a:t>
            </a:r>
          </a:p>
          <a:p>
            <a:pPr marL="0" indent="0">
              <a:buNone/>
            </a:pPr>
            <a:r>
              <a:rPr lang="en-US" sz="600" dirty="0"/>
              <a:t>         _______________________________________________________________________________________________________________________________________________________</a:t>
            </a:r>
          </a:p>
          <a:p>
            <a:pPr marL="0" indent="0">
              <a:buNone/>
            </a:pPr>
            <a:r>
              <a:rPr lang="en-US" dirty="0"/>
              <a:t>   ∴ ~P</a:t>
            </a:r>
            <a:r>
              <a:rPr lang="en-US" baseline="-25000" dirty="0"/>
              <a:t>4</a:t>
            </a:r>
            <a:endParaRPr lang="en-US" dirty="0"/>
          </a:p>
          <a:p>
            <a:pPr marL="0" indent="0">
              <a:buNone/>
            </a:pPr>
            <a:endParaRPr lang="en-US" dirty="0"/>
          </a:p>
        </p:txBody>
      </p:sp>
      <p:sp>
        <p:nvSpPr>
          <p:cNvPr id="4" name="Arrow: Right 3">
            <a:extLst>
              <a:ext uri="{FF2B5EF4-FFF2-40B4-BE49-F238E27FC236}">
                <a16:creationId xmlns:a16="http://schemas.microsoft.com/office/drawing/2014/main" id="{498965E9-3FC7-445D-AD28-BF207F7C295C}"/>
              </a:ext>
            </a:extLst>
          </p:cNvPr>
          <p:cNvSpPr/>
          <p:nvPr/>
        </p:nvSpPr>
        <p:spPr>
          <a:xfrm>
            <a:off x="5860831" y="4485290"/>
            <a:ext cx="279838" cy="13400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ight Brace 4">
            <a:extLst>
              <a:ext uri="{FF2B5EF4-FFF2-40B4-BE49-F238E27FC236}">
                <a16:creationId xmlns:a16="http://schemas.microsoft.com/office/drawing/2014/main" id="{6CB20E0C-73C3-4333-A229-ED0405D22608}"/>
              </a:ext>
            </a:extLst>
          </p:cNvPr>
          <p:cNvSpPr/>
          <p:nvPr/>
        </p:nvSpPr>
        <p:spPr>
          <a:xfrm>
            <a:off x="8024649" y="4514771"/>
            <a:ext cx="354724" cy="155684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Content Placeholder 2">
            <a:extLst>
              <a:ext uri="{FF2B5EF4-FFF2-40B4-BE49-F238E27FC236}">
                <a16:creationId xmlns:a16="http://schemas.microsoft.com/office/drawing/2014/main" id="{AC58146D-33B7-4D3A-9B30-7E10A2671368}"/>
              </a:ext>
            </a:extLst>
          </p:cNvPr>
          <p:cNvSpPr txBox="1">
            <a:spLocks/>
          </p:cNvSpPr>
          <p:nvPr/>
        </p:nvSpPr>
        <p:spPr>
          <a:xfrm>
            <a:off x="8613034" y="5118746"/>
            <a:ext cx="3077733" cy="806957"/>
          </a:xfrm>
          <a:prstGeom prst="rect">
            <a:avLst/>
          </a:prstGeom>
        </p:spPr>
        <p:txBody>
          <a:bodyPr vert="horz" lIns="0" tIns="0" rIns="0" bIns="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Invalid</a:t>
            </a:r>
          </a:p>
          <a:p>
            <a:pPr marL="0" indent="0">
              <a:buFont typeface="Arial" panose="020B0604020202020204" pitchFamily="34" charset="0"/>
              <a:buNone/>
            </a:pPr>
            <a:r>
              <a:rPr lang="en-US" dirty="0"/>
              <a:t>(Holist Underdetermination)</a:t>
            </a:r>
          </a:p>
        </p:txBody>
      </p:sp>
      <p:sp>
        <p:nvSpPr>
          <p:cNvPr id="7" name="Slide Number Placeholder 6">
            <a:extLst>
              <a:ext uri="{FF2B5EF4-FFF2-40B4-BE49-F238E27FC236}">
                <a16:creationId xmlns:a16="http://schemas.microsoft.com/office/drawing/2014/main" id="{8D0FBFFA-8844-47B7-BF43-125DC0B146E4}"/>
              </a:ext>
            </a:extLst>
          </p:cNvPr>
          <p:cNvSpPr>
            <a:spLocks noGrp="1"/>
          </p:cNvSpPr>
          <p:nvPr>
            <p:ph type="sldNum" sz="quarter" idx="12"/>
          </p:nvPr>
        </p:nvSpPr>
        <p:spPr/>
        <p:txBody>
          <a:bodyPr/>
          <a:lstStyle/>
          <a:p>
            <a:fld id="{C01389E6-C847-4AD0-B56D-D205B2EAB1EE}" type="slidenum">
              <a:rPr lang="en-US" smtClean="0"/>
              <a:t>3</a:t>
            </a:fld>
            <a:endParaRPr lang="en-US"/>
          </a:p>
        </p:txBody>
      </p:sp>
    </p:spTree>
    <p:extLst>
      <p:ext uri="{BB962C8B-B14F-4D97-AF65-F5344CB8AC3E}">
        <p14:creationId xmlns:p14="http://schemas.microsoft.com/office/powerpoint/2010/main" val="255988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AE5F3-2201-4B9E-8149-C47C2EA13700}"/>
              </a:ext>
            </a:extLst>
          </p:cNvPr>
          <p:cNvSpPr>
            <a:spLocks noGrp="1"/>
          </p:cNvSpPr>
          <p:nvPr>
            <p:ph type="title"/>
          </p:nvPr>
        </p:nvSpPr>
        <p:spPr/>
        <p:txBody>
          <a:bodyPr/>
          <a:lstStyle/>
          <a:p>
            <a:r>
              <a:rPr lang="en-US" dirty="0"/>
              <a:t>A “Crucial Experiment” is impossible in physics</a:t>
            </a:r>
          </a:p>
        </p:txBody>
      </p:sp>
      <p:sp>
        <p:nvSpPr>
          <p:cNvPr id="3" name="Content Placeholder 2">
            <a:extLst>
              <a:ext uri="{FF2B5EF4-FFF2-40B4-BE49-F238E27FC236}">
                <a16:creationId xmlns:a16="http://schemas.microsoft.com/office/drawing/2014/main" id="{03CEA6D6-E66D-4AC8-856B-36DD838FE833}"/>
              </a:ext>
            </a:extLst>
          </p:cNvPr>
          <p:cNvSpPr>
            <a:spLocks noGrp="1"/>
          </p:cNvSpPr>
          <p:nvPr>
            <p:ph idx="1"/>
          </p:nvPr>
        </p:nvSpPr>
        <p:spPr/>
        <p:txBody>
          <a:bodyPr>
            <a:normAutofit lnSpcReduction="10000"/>
          </a:bodyPr>
          <a:lstStyle/>
          <a:p>
            <a:r>
              <a:rPr lang="en-US" dirty="0"/>
              <a:t> Hypothesis 1 (H</a:t>
            </a:r>
            <a:r>
              <a:rPr lang="en-US" baseline="-25000" dirty="0"/>
              <a:t>1</a:t>
            </a:r>
            <a:r>
              <a:rPr lang="en-US" dirty="0"/>
              <a:t>) or Hypothesis 2 (H</a:t>
            </a:r>
            <a:r>
              <a:rPr lang="en-US" baseline="-25000" dirty="0"/>
              <a:t>2</a:t>
            </a:r>
            <a:r>
              <a:rPr lang="en-US" dirty="0"/>
              <a:t>)</a:t>
            </a:r>
          </a:p>
          <a:p>
            <a:pPr marL="0" indent="0">
              <a:buNone/>
            </a:pPr>
            <a:r>
              <a:rPr lang="en-US" dirty="0"/>
              <a:t>     H</a:t>
            </a:r>
            <a:r>
              <a:rPr lang="en-US" baseline="-25000" dirty="0"/>
              <a:t>1</a:t>
            </a:r>
            <a:r>
              <a:rPr lang="en-US" dirty="0"/>
              <a:t>        Observation; H</a:t>
            </a:r>
            <a:r>
              <a:rPr lang="en-US" baseline="-25000" dirty="0"/>
              <a:t>2            </a:t>
            </a:r>
            <a:r>
              <a:rPr lang="en-US" dirty="0"/>
              <a:t>~Observation</a:t>
            </a:r>
          </a:p>
          <a:p>
            <a:pPr marL="0" indent="0">
              <a:buNone/>
            </a:pPr>
            <a:r>
              <a:rPr lang="en-US" dirty="0"/>
              <a:t>     Observation</a:t>
            </a:r>
          </a:p>
          <a:p>
            <a:pPr marL="0" indent="0">
              <a:buNone/>
            </a:pPr>
            <a:r>
              <a:rPr lang="en-US" dirty="0"/>
              <a:t>     ∴ ~H</a:t>
            </a:r>
            <a:r>
              <a:rPr lang="en-US" baseline="-25000" dirty="0"/>
              <a:t>2</a:t>
            </a:r>
            <a:endParaRPr lang="en-US" dirty="0"/>
          </a:p>
          <a:p>
            <a:pPr marL="0" indent="0">
              <a:buNone/>
            </a:pPr>
            <a:r>
              <a:rPr lang="en-US" sz="800" dirty="0"/>
              <a:t>         _________________________________________________________________________________________________</a:t>
            </a:r>
          </a:p>
          <a:p>
            <a:pPr marL="0" indent="0">
              <a:buNone/>
            </a:pPr>
            <a:r>
              <a:rPr lang="en-US" dirty="0"/>
              <a:t>     ∴ H</a:t>
            </a:r>
            <a:r>
              <a:rPr lang="en-US" baseline="-25000" dirty="0"/>
              <a:t>1</a:t>
            </a:r>
            <a:endParaRPr lang="en-US" dirty="0"/>
          </a:p>
          <a:p>
            <a:r>
              <a:rPr lang="en-US" dirty="0"/>
              <a:t>Theory Complex 1 (C</a:t>
            </a:r>
            <a:r>
              <a:rPr lang="en-US" baseline="-25000" dirty="0"/>
              <a:t>1</a:t>
            </a:r>
            <a:r>
              <a:rPr lang="en-US" dirty="0"/>
              <a:t>) or Theory Complex 2 (C</a:t>
            </a:r>
            <a:r>
              <a:rPr lang="en-US" baseline="-25000" dirty="0"/>
              <a:t>2</a:t>
            </a:r>
            <a:r>
              <a:rPr lang="en-US" dirty="0"/>
              <a:t>)</a:t>
            </a:r>
          </a:p>
          <a:p>
            <a:r>
              <a:rPr lang="en-US" dirty="0"/>
              <a:t>More critically, “Shall we dare to assert that no other hypothesis is imaginable?” (265).</a:t>
            </a:r>
          </a:p>
          <a:p>
            <a:pPr lvl="1"/>
            <a:r>
              <a:rPr lang="en-US" dirty="0"/>
              <a:t>Problem of unconceived alternatives &gt; </a:t>
            </a:r>
            <a:r>
              <a:rPr lang="en-US"/>
              <a:t>contrastive underdetermination</a:t>
            </a:r>
            <a:endParaRPr lang="en-US" dirty="0"/>
          </a:p>
          <a:p>
            <a:endParaRPr lang="en-US" dirty="0"/>
          </a:p>
        </p:txBody>
      </p:sp>
      <p:sp>
        <p:nvSpPr>
          <p:cNvPr id="4" name="Arrow: Right 3">
            <a:extLst>
              <a:ext uri="{FF2B5EF4-FFF2-40B4-BE49-F238E27FC236}">
                <a16:creationId xmlns:a16="http://schemas.microsoft.com/office/drawing/2014/main" id="{97176426-210D-4AB0-B33F-7E102601F0CC}"/>
              </a:ext>
            </a:extLst>
          </p:cNvPr>
          <p:cNvSpPr/>
          <p:nvPr/>
        </p:nvSpPr>
        <p:spPr>
          <a:xfrm>
            <a:off x="2124404" y="2695904"/>
            <a:ext cx="279838" cy="13400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DEAD9FA4-96F4-4761-ACFF-326413E59CC1}"/>
              </a:ext>
            </a:extLst>
          </p:cNvPr>
          <p:cNvSpPr/>
          <p:nvPr/>
        </p:nvSpPr>
        <p:spPr>
          <a:xfrm>
            <a:off x="4386755" y="2695904"/>
            <a:ext cx="279838" cy="13400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ight Brace 5">
            <a:extLst>
              <a:ext uri="{FF2B5EF4-FFF2-40B4-BE49-F238E27FC236}">
                <a16:creationId xmlns:a16="http://schemas.microsoft.com/office/drawing/2014/main" id="{636C268B-1002-49D2-AC22-D6E97624863E}"/>
              </a:ext>
            </a:extLst>
          </p:cNvPr>
          <p:cNvSpPr/>
          <p:nvPr/>
        </p:nvSpPr>
        <p:spPr>
          <a:xfrm>
            <a:off x="7409794" y="2343071"/>
            <a:ext cx="354724" cy="155684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423523B8-9324-49AC-88D8-888284A0C90B}"/>
              </a:ext>
            </a:extLst>
          </p:cNvPr>
          <p:cNvSpPr txBox="1">
            <a:spLocks/>
          </p:cNvSpPr>
          <p:nvPr/>
        </p:nvSpPr>
        <p:spPr>
          <a:xfrm>
            <a:off x="8074571" y="2426192"/>
            <a:ext cx="2374025" cy="1473723"/>
          </a:xfrm>
          <a:prstGeom prst="rect">
            <a:avLst/>
          </a:prstGeom>
        </p:spPr>
        <p:txBody>
          <a:bodyPr vert="horz" lIns="0" tIns="0" rIns="0" bIns="0" rtlCol="0">
            <a:normAutofit fontScale="92500"/>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Reduction to absurdity; crucial experiment showing H</a:t>
            </a:r>
            <a:r>
              <a:rPr lang="en-US" baseline="-25000" dirty="0"/>
              <a:t>1</a:t>
            </a:r>
            <a:r>
              <a:rPr lang="en-US" dirty="0"/>
              <a:t> to be an indisputable truth</a:t>
            </a:r>
          </a:p>
        </p:txBody>
      </p:sp>
      <p:sp>
        <p:nvSpPr>
          <p:cNvPr id="8" name="Slide Number Placeholder 7">
            <a:extLst>
              <a:ext uri="{FF2B5EF4-FFF2-40B4-BE49-F238E27FC236}">
                <a16:creationId xmlns:a16="http://schemas.microsoft.com/office/drawing/2014/main" id="{1ACC4862-AF23-4CE2-AF0B-BF51C28BDF14}"/>
              </a:ext>
            </a:extLst>
          </p:cNvPr>
          <p:cNvSpPr>
            <a:spLocks noGrp="1"/>
          </p:cNvSpPr>
          <p:nvPr>
            <p:ph type="sldNum" sz="quarter" idx="12"/>
          </p:nvPr>
        </p:nvSpPr>
        <p:spPr/>
        <p:txBody>
          <a:bodyPr/>
          <a:lstStyle/>
          <a:p>
            <a:fld id="{C01389E6-C847-4AD0-B56D-D205B2EAB1EE}" type="slidenum">
              <a:rPr lang="en-US" smtClean="0"/>
              <a:t>4</a:t>
            </a:fld>
            <a:endParaRPr lang="en-US"/>
          </a:p>
        </p:txBody>
      </p:sp>
    </p:spTree>
    <p:extLst>
      <p:ext uri="{BB962C8B-B14F-4D97-AF65-F5344CB8AC3E}">
        <p14:creationId xmlns:p14="http://schemas.microsoft.com/office/powerpoint/2010/main" val="177011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57081-C2D7-4EBD-B84B-774260D7492E}"/>
              </a:ext>
            </a:extLst>
          </p:cNvPr>
          <p:cNvSpPr>
            <a:spLocks noGrp="1"/>
          </p:cNvSpPr>
          <p:nvPr>
            <p:ph type="title"/>
          </p:nvPr>
        </p:nvSpPr>
        <p:spPr>
          <a:xfrm>
            <a:off x="1371600" y="444745"/>
            <a:ext cx="10241280" cy="1234440"/>
          </a:xfrm>
        </p:spPr>
        <p:txBody>
          <a:bodyPr/>
          <a:lstStyle/>
          <a:p>
            <a:r>
              <a:rPr lang="en-US" dirty="0"/>
              <a:t>Criticism of the Newtonian method</a:t>
            </a:r>
          </a:p>
        </p:txBody>
      </p:sp>
      <p:sp>
        <p:nvSpPr>
          <p:cNvPr id="3" name="Content Placeholder 2">
            <a:extLst>
              <a:ext uri="{FF2B5EF4-FFF2-40B4-BE49-F238E27FC236}">
                <a16:creationId xmlns:a16="http://schemas.microsoft.com/office/drawing/2014/main" id="{30E89FFF-30E7-41DF-88E2-1B8CBAEBA2BB}"/>
              </a:ext>
            </a:extLst>
          </p:cNvPr>
          <p:cNvSpPr>
            <a:spLocks noGrp="1"/>
          </p:cNvSpPr>
          <p:nvPr>
            <p:ph idx="1"/>
          </p:nvPr>
        </p:nvSpPr>
        <p:spPr>
          <a:xfrm>
            <a:off x="1371600" y="1726324"/>
            <a:ext cx="10241280" cy="4345292"/>
          </a:xfrm>
        </p:spPr>
        <p:txBody>
          <a:bodyPr>
            <a:normAutofit/>
          </a:bodyPr>
          <a:lstStyle/>
          <a:p>
            <a:r>
              <a:rPr lang="en-US" dirty="0"/>
              <a:t>H</a:t>
            </a:r>
            <a:r>
              <a:rPr lang="en-US" baseline="-25000" dirty="0"/>
              <a:t>1</a:t>
            </a:r>
            <a:r>
              <a:rPr lang="en-US" dirty="0"/>
              <a:t>        Observation</a:t>
            </a:r>
            <a:r>
              <a:rPr lang="en-US" baseline="-25000" dirty="0"/>
              <a:t>1</a:t>
            </a:r>
            <a:r>
              <a:rPr lang="en-US" dirty="0"/>
              <a:t>; H</a:t>
            </a:r>
            <a:r>
              <a:rPr lang="en-US" baseline="-25000" dirty="0"/>
              <a:t>2           </a:t>
            </a:r>
            <a:r>
              <a:rPr lang="en-US" dirty="0"/>
              <a:t>Observation</a:t>
            </a:r>
            <a:r>
              <a:rPr lang="en-US" baseline="-25000" dirty="0"/>
              <a:t>2</a:t>
            </a:r>
            <a:r>
              <a:rPr lang="en-US" dirty="0"/>
              <a:t>; … </a:t>
            </a:r>
            <a:r>
              <a:rPr lang="en-US" dirty="0" err="1"/>
              <a:t>H</a:t>
            </a:r>
            <a:r>
              <a:rPr lang="en-US" baseline="-25000" dirty="0" err="1"/>
              <a:t>n</a:t>
            </a:r>
            <a:r>
              <a:rPr lang="en-US" baseline="-25000" dirty="0"/>
              <a:t>           </a:t>
            </a:r>
            <a:r>
              <a:rPr lang="en-US" dirty="0" err="1"/>
              <a:t>Observation</a:t>
            </a:r>
            <a:r>
              <a:rPr lang="en-US" baseline="-25000" dirty="0" err="1"/>
              <a:t>n</a:t>
            </a:r>
            <a:endParaRPr lang="en-US" dirty="0"/>
          </a:p>
          <a:p>
            <a:pPr marL="0" indent="0">
              <a:buNone/>
            </a:pPr>
            <a:r>
              <a:rPr lang="en-US" dirty="0"/>
              <a:t>    Observation</a:t>
            </a:r>
            <a:r>
              <a:rPr lang="en-US" baseline="-25000" dirty="0"/>
              <a:t>1</a:t>
            </a:r>
            <a:r>
              <a:rPr lang="en-US" dirty="0"/>
              <a:t>, Observation</a:t>
            </a:r>
            <a:r>
              <a:rPr lang="en-US" baseline="-25000" dirty="0"/>
              <a:t>2</a:t>
            </a:r>
            <a:r>
              <a:rPr lang="en-US" dirty="0"/>
              <a:t>, … </a:t>
            </a:r>
            <a:r>
              <a:rPr lang="en-US" dirty="0" err="1"/>
              <a:t>Observation</a:t>
            </a:r>
            <a:r>
              <a:rPr lang="en-US" baseline="-25000" dirty="0" err="1"/>
              <a:t>n</a:t>
            </a:r>
            <a:r>
              <a:rPr lang="en-US" baseline="-25000" dirty="0"/>
              <a:t> </a:t>
            </a:r>
            <a:r>
              <a:rPr lang="en-US" b="1" dirty="0"/>
              <a:t>until certainty </a:t>
            </a:r>
          </a:p>
          <a:p>
            <a:pPr marL="0" indent="0">
              <a:buNone/>
            </a:pPr>
            <a:r>
              <a:rPr lang="en-US" dirty="0"/>
              <a:t>    ∴ H</a:t>
            </a:r>
            <a:r>
              <a:rPr lang="en-US" baseline="-25000" dirty="0"/>
              <a:t>1, </a:t>
            </a:r>
            <a:r>
              <a:rPr lang="en-US" dirty="0"/>
              <a:t>H</a:t>
            </a:r>
            <a:r>
              <a:rPr lang="en-US" baseline="-25000" dirty="0"/>
              <a:t>2, … </a:t>
            </a:r>
            <a:r>
              <a:rPr lang="en-US" dirty="0" err="1"/>
              <a:t>H</a:t>
            </a:r>
            <a:r>
              <a:rPr lang="en-US" baseline="-25000" dirty="0" err="1"/>
              <a:t>n</a:t>
            </a:r>
            <a:r>
              <a:rPr lang="en-US" dirty="0"/>
              <a:t> are laws (justified by observation) or mathematical corollaries deduced from laws</a:t>
            </a:r>
          </a:p>
          <a:p>
            <a:pPr marL="0" indent="0">
              <a:buNone/>
            </a:pPr>
            <a:r>
              <a:rPr lang="en-US" dirty="0"/>
              <a:t>    Via induction and generalization, derive principles.</a:t>
            </a:r>
          </a:p>
          <a:p>
            <a:pPr marL="0" indent="0">
              <a:buNone/>
            </a:pPr>
            <a:r>
              <a:rPr lang="en-US" sz="800" dirty="0"/>
              <a:t>         _________________________________________________________________________________________________</a:t>
            </a:r>
          </a:p>
          <a:p>
            <a:pPr marL="0" indent="0">
              <a:buNone/>
            </a:pPr>
            <a:r>
              <a:rPr lang="en-US" dirty="0"/>
              <a:t>     ∴ Theory complex (directly demonstrated)</a:t>
            </a:r>
          </a:p>
          <a:p>
            <a:r>
              <a:rPr lang="en-US" dirty="0"/>
              <a:t>But in the example, the principles are neither deduced from nor are inductive generalizations of the laws.</a:t>
            </a:r>
          </a:p>
          <a:p>
            <a:r>
              <a:rPr lang="en-US" dirty="0"/>
              <a:t>More critically, Kepler’s laws are approximate, permitting an infinity of translations from its symbolic form, and Newton’s theory is presupposed when translating Kepler’s laws.</a:t>
            </a:r>
          </a:p>
          <a:p>
            <a:pPr marL="0" indent="0">
              <a:buNone/>
            </a:pPr>
            <a:endParaRPr lang="en-US" dirty="0"/>
          </a:p>
        </p:txBody>
      </p:sp>
      <p:sp>
        <p:nvSpPr>
          <p:cNvPr id="4" name="Arrow: Right 3">
            <a:extLst>
              <a:ext uri="{FF2B5EF4-FFF2-40B4-BE49-F238E27FC236}">
                <a16:creationId xmlns:a16="http://schemas.microsoft.com/office/drawing/2014/main" id="{4F794297-C3AB-45A9-BA55-A5C5874A8F5D}"/>
              </a:ext>
            </a:extLst>
          </p:cNvPr>
          <p:cNvSpPr/>
          <p:nvPr/>
        </p:nvSpPr>
        <p:spPr>
          <a:xfrm>
            <a:off x="2014044" y="1895804"/>
            <a:ext cx="279838" cy="13400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B3BD0117-201D-44C9-87B3-BA116CB11BFF}"/>
              </a:ext>
            </a:extLst>
          </p:cNvPr>
          <p:cNvSpPr/>
          <p:nvPr/>
        </p:nvSpPr>
        <p:spPr>
          <a:xfrm>
            <a:off x="4344188" y="1895803"/>
            <a:ext cx="279838" cy="13400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9360BDB7-ACE3-4F78-BEEB-F49138477394}"/>
              </a:ext>
            </a:extLst>
          </p:cNvPr>
          <p:cNvSpPr/>
          <p:nvPr/>
        </p:nvSpPr>
        <p:spPr>
          <a:xfrm>
            <a:off x="6975059" y="1895802"/>
            <a:ext cx="279838" cy="13400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C049DD53-D579-4E12-A0C6-BDCF375E5E9A}"/>
              </a:ext>
            </a:extLst>
          </p:cNvPr>
          <p:cNvSpPr>
            <a:spLocks noGrp="1"/>
          </p:cNvSpPr>
          <p:nvPr>
            <p:ph type="sldNum" sz="quarter" idx="12"/>
          </p:nvPr>
        </p:nvSpPr>
        <p:spPr/>
        <p:txBody>
          <a:bodyPr/>
          <a:lstStyle/>
          <a:p>
            <a:fld id="{C01389E6-C847-4AD0-B56D-D205B2EAB1EE}" type="slidenum">
              <a:rPr lang="en-US" smtClean="0"/>
              <a:t>5</a:t>
            </a:fld>
            <a:endParaRPr lang="en-US"/>
          </a:p>
        </p:txBody>
      </p:sp>
    </p:spTree>
    <p:extLst>
      <p:ext uri="{BB962C8B-B14F-4D97-AF65-F5344CB8AC3E}">
        <p14:creationId xmlns:p14="http://schemas.microsoft.com/office/powerpoint/2010/main" val="93320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B70E-AA3F-4CB2-A2D4-07538D0C24B3}"/>
              </a:ext>
            </a:extLst>
          </p:cNvPr>
          <p:cNvSpPr>
            <a:spLocks noGrp="1"/>
          </p:cNvSpPr>
          <p:nvPr>
            <p:ph type="title"/>
          </p:nvPr>
        </p:nvSpPr>
        <p:spPr/>
        <p:txBody>
          <a:bodyPr>
            <a:normAutofit fontScale="90000"/>
          </a:bodyPr>
          <a:lstStyle/>
          <a:p>
            <a:r>
              <a:rPr lang="en-US" dirty="0"/>
              <a:t>Are certain postulates of physical theory incapable of being refuted?</a:t>
            </a:r>
          </a:p>
        </p:txBody>
      </p:sp>
      <p:sp>
        <p:nvSpPr>
          <p:cNvPr id="3" name="Content Placeholder 2">
            <a:extLst>
              <a:ext uri="{FF2B5EF4-FFF2-40B4-BE49-F238E27FC236}">
                <a16:creationId xmlns:a16="http://schemas.microsoft.com/office/drawing/2014/main" id="{6826E029-13DB-408A-9E11-D0766E3FE40C}"/>
              </a:ext>
            </a:extLst>
          </p:cNvPr>
          <p:cNvSpPr>
            <a:spLocks noGrp="1"/>
          </p:cNvSpPr>
          <p:nvPr>
            <p:ph idx="1"/>
          </p:nvPr>
        </p:nvSpPr>
        <p:spPr/>
        <p:txBody>
          <a:bodyPr>
            <a:normAutofit lnSpcReduction="10000"/>
          </a:bodyPr>
          <a:lstStyle/>
          <a:p>
            <a:r>
              <a:rPr lang="en-US" dirty="0"/>
              <a:t>Assertion in question (Édouard Le Roy): “Certain fundamental hypotheses of physical theory cannot be contradicted by any experiment, because they constitute in reality </a:t>
            </a:r>
            <a:r>
              <a:rPr lang="en-US" i="1" dirty="0"/>
              <a:t>definitions</a:t>
            </a:r>
            <a:r>
              <a:rPr lang="en-US" dirty="0"/>
              <a:t>, and because certain expressions in the physicist’s usage take their meaning only through them” (271).</a:t>
            </a:r>
          </a:p>
          <a:p>
            <a:r>
              <a:rPr lang="en-US" dirty="0"/>
              <a:t>So, given some law in which </a:t>
            </a:r>
            <a:r>
              <a:rPr lang="en-US" i="1" dirty="0"/>
              <a:t>X</a:t>
            </a:r>
            <a:r>
              <a:rPr lang="en-US" dirty="0"/>
              <a:t> is defined by </a:t>
            </a:r>
            <a:r>
              <a:rPr lang="en-US" i="1" dirty="0"/>
              <a:t>O</a:t>
            </a:r>
            <a:r>
              <a:rPr lang="en-US" dirty="0"/>
              <a:t>, if </a:t>
            </a:r>
            <a:r>
              <a:rPr lang="en-US" i="1" dirty="0"/>
              <a:t>O</a:t>
            </a:r>
            <a:r>
              <a:rPr lang="en-US" dirty="0"/>
              <a:t> is not observed, this entails either</a:t>
            </a:r>
          </a:p>
          <a:p>
            <a:pPr marL="914400" lvl="1" indent="-457200">
              <a:buFont typeface="+mj-lt"/>
              <a:buAutoNum type="arabicPeriod"/>
            </a:pPr>
            <a:r>
              <a:rPr lang="en-US" dirty="0"/>
              <a:t>The definition is right, but since </a:t>
            </a:r>
            <a:r>
              <a:rPr lang="en-US" i="1" dirty="0"/>
              <a:t>O</a:t>
            </a:r>
            <a:r>
              <a:rPr lang="en-US" dirty="0"/>
              <a:t> was not observed, we should reject the broader theory from which our definition is derived.</a:t>
            </a:r>
          </a:p>
          <a:p>
            <a:pPr marL="914400" lvl="1" indent="-457200">
              <a:buFont typeface="+mj-lt"/>
              <a:buAutoNum type="arabicPeriod"/>
            </a:pPr>
            <a:r>
              <a:rPr lang="en-US" dirty="0"/>
              <a:t>The link between our </a:t>
            </a:r>
            <a:r>
              <a:rPr lang="en-US" i="1" dirty="0"/>
              <a:t>O</a:t>
            </a:r>
            <a:r>
              <a:rPr lang="en-US" dirty="0"/>
              <a:t> and what was observed was not established, and the definition should be altered.</a:t>
            </a:r>
          </a:p>
          <a:p>
            <a:r>
              <a:rPr lang="en-US" dirty="0"/>
              <a:t>The second is more reasonable, but implies that some hypotheses are forever warranted, which the history of science tells us isn’t the case.</a:t>
            </a:r>
          </a:p>
          <a:p>
            <a:endParaRPr lang="en-US" dirty="0"/>
          </a:p>
        </p:txBody>
      </p:sp>
      <p:sp>
        <p:nvSpPr>
          <p:cNvPr id="4" name="Slide Number Placeholder 3">
            <a:extLst>
              <a:ext uri="{FF2B5EF4-FFF2-40B4-BE49-F238E27FC236}">
                <a16:creationId xmlns:a16="http://schemas.microsoft.com/office/drawing/2014/main" id="{6B4604B9-39F0-4101-8943-805AE9EE64C9}"/>
              </a:ext>
            </a:extLst>
          </p:cNvPr>
          <p:cNvSpPr>
            <a:spLocks noGrp="1"/>
          </p:cNvSpPr>
          <p:nvPr>
            <p:ph type="sldNum" sz="quarter" idx="12"/>
          </p:nvPr>
        </p:nvSpPr>
        <p:spPr/>
        <p:txBody>
          <a:bodyPr/>
          <a:lstStyle/>
          <a:p>
            <a:fld id="{C01389E6-C847-4AD0-B56D-D205B2EAB1EE}" type="slidenum">
              <a:rPr lang="en-US" smtClean="0"/>
              <a:t>6</a:t>
            </a:fld>
            <a:endParaRPr lang="en-US"/>
          </a:p>
        </p:txBody>
      </p:sp>
    </p:spTree>
    <p:extLst>
      <p:ext uri="{BB962C8B-B14F-4D97-AF65-F5344CB8AC3E}">
        <p14:creationId xmlns:p14="http://schemas.microsoft.com/office/powerpoint/2010/main" val="10470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6442-D13C-4E9B-B76B-5FCA290322CE}"/>
              </a:ext>
            </a:extLst>
          </p:cNvPr>
          <p:cNvSpPr>
            <a:spLocks noGrp="1"/>
          </p:cNvSpPr>
          <p:nvPr>
            <p:ph type="title"/>
          </p:nvPr>
        </p:nvSpPr>
        <p:spPr/>
        <p:txBody>
          <a:bodyPr>
            <a:normAutofit fontScale="90000"/>
          </a:bodyPr>
          <a:lstStyle/>
          <a:p>
            <a:r>
              <a:rPr lang="en-US" dirty="0"/>
              <a:t>On hypotheses whose statement has no experimental meaning</a:t>
            </a:r>
          </a:p>
        </p:txBody>
      </p:sp>
      <p:sp>
        <p:nvSpPr>
          <p:cNvPr id="3" name="Content Placeholder 2">
            <a:extLst>
              <a:ext uri="{FF2B5EF4-FFF2-40B4-BE49-F238E27FC236}">
                <a16:creationId xmlns:a16="http://schemas.microsoft.com/office/drawing/2014/main" id="{09CEAEF5-D8F7-4930-9FB1-7D3D3E55C750}"/>
              </a:ext>
            </a:extLst>
          </p:cNvPr>
          <p:cNvSpPr>
            <a:spLocks noGrp="1"/>
          </p:cNvSpPr>
          <p:nvPr>
            <p:ph idx="1"/>
          </p:nvPr>
        </p:nvSpPr>
        <p:spPr/>
        <p:txBody>
          <a:bodyPr>
            <a:normAutofit lnSpcReduction="10000"/>
          </a:bodyPr>
          <a:lstStyle/>
          <a:p>
            <a:r>
              <a:rPr lang="en-US" dirty="0"/>
              <a:t>Assertion in question (</a:t>
            </a:r>
            <a:r>
              <a:rPr lang="en-US" dirty="0" err="1"/>
              <a:t>Poincaré</a:t>
            </a:r>
            <a:r>
              <a:rPr lang="en-US" dirty="0"/>
              <a:t>): the principles of mechanics “ […] cannot be refuted by experiment because </a:t>
            </a:r>
            <a:r>
              <a:rPr lang="en-US" i="1" dirty="0"/>
              <a:t>the operation which would claim to compare them with the facts would have no meaning</a:t>
            </a:r>
            <a:r>
              <a:rPr lang="en-US" dirty="0"/>
              <a:t>” (274).</a:t>
            </a:r>
          </a:p>
          <a:p>
            <a:r>
              <a:rPr lang="en-US" dirty="0"/>
              <a:t>Such hypotheses are essential foundations of theories and have no meaning isolated from the theory they figure in.</a:t>
            </a:r>
          </a:p>
          <a:p>
            <a:pPr lvl="1"/>
            <a:r>
              <a:rPr lang="en-US" dirty="0"/>
              <a:t>E.g., ‘The center of gravity of an isolated system can have only a uniform rectilinear motion.’</a:t>
            </a:r>
          </a:p>
          <a:p>
            <a:r>
              <a:rPr lang="en-US" dirty="0"/>
              <a:t>But, again, when the day comes that the theory should be rejected, such principles will crumble alongside it.</a:t>
            </a:r>
          </a:p>
          <a:p>
            <a:r>
              <a:rPr lang="en-US" dirty="0"/>
              <a:t>“Hypotheses which by themselves have no physical meaning undergo experimental testing in exactly the same manner as other hypotheses” (277).</a:t>
            </a:r>
          </a:p>
        </p:txBody>
      </p:sp>
      <p:sp>
        <p:nvSpPr>
          <p:cNvPr id="4" name="Slide Number Placeholder 3">
            <a:extLst>
              <a:ext uri="{FF2B5EF4-FFF2-40B4-BE49-F238E27FC236}">
                <a16:creationId xmlns:a16="http://schemas.microsoft.com/office/drawing/2014/main" id="{90F7B6FB-CA1D-492B-B6F1-7B2C75F9CAC7}"/>
              </a:ext>
            </a:extLst>
          </p:cNvPr>
          <p:cNvSpPr>
            <a:spLocks noGrp="1"/>
          </p:cNvSpPr>
          <p:nvPr>
            <p:ph type="sldNum" sz="quarter" idx="12"/>
          </p:nvPr>
        </p:nvSpPr>
        <p:spPr/>
        <p:txBody>
          <a:bodyPr/>
          <a:lstStyle/>
          <a:p>
            <a:fld id="{C01389E6-C847-4AD0-B56D-D205B2EAB1EE}" type="slidenum">
              <a:rPr lang="en-US" smtClean="0"/>
              <a:t>7</a:t>
            </a:fld>
            <a:endParaRPr lang="en-US"/>
          </a:p>
        </p:txBody>
      </p:sp>
    </p:spTree>
    <p:extLst>
      <p:ext uri="{BB962C8B-B14F-4D97-AF65-F5344CB8AC3E}">
        <p14:creationId xmlns:p14="http://schemas.microsoft.com/office/powerpoint/2010/main" val="1483690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68905-6C29-485F-8E77-79CE9861A223}"/>
              </a:ext>
            </a:extLst>
          </p:cNvPr>
          <p:cNvSpPr>
            <a:spLocks noGrp="1"/>
          </p:cNvSpPr>
          <p:nvPr>
            <p:ph type="title"/>
          </p:nvPr>
        </p:nvSpPr>
        <p:spPr/>
        <p:txBody>
          <a:bodyPr>
            <a:normAutofit fontScale="90000"/>
          </a:bodyPr>
          <a:lstStyle/>
          <a:p>
            <a:r>
              <a:rPr lang="en-US" dirty="0"/>
              <a:t>Good sense is the judge of hypotheses which ought to be abandoned</a:t>
            </a:r>
          </a:p>
        </p:txBody>
      </p:sp>
      <p:sp>
        <p:nvSpPr>
          <p:cNvPr id="3" name="Content Placeholder 2">
            <a:extLst>
              <a:ext uri="{FF2B5EF4-FFF2-40B4-BE49-F238E27FC236}">
                <a16:creationId xmlns:a16="http://schemas.microsoft.com/office/drawing/2014/main" id="{278AADD5-099D-4949-B37F-308C3E70F759}"/>
              </a:ext>
            </a:extLst>
          </p:cNvPr>
          <p:cNvSpPr>
            <a:spLocks noGrp="1"/>
          </p:cNvSpPr>
          <p:nvPr>
            <p:ph idx="1"/>
          </p:nvPr>
        </p:nvSpPr>
        <p:spPr/>
        <p:txBody>
          <a:bodyPr/>
          <a:lstStyle/>
          <a:p>
            <a:r>
              <a:rPr lang="en-US" dirty="0"/>
              <a:t>Given holism about theories under experimental examination, how are weak spots identified?</a:t>
            </a:r>
          </a:p>
          <a:p>
            <a:r>
              <a:rPr lang="en-US" dirty="0"/>
              <a:t>“No absolute principle directs this inquiry, which different physicists may conduct in very different ways without having the right to accuse one another of illogicality” (277), and further, “reasons of good sense do not impose themselves with the same implacable rigor that the prescriptions of logic do” (278).</a:t>
            </a:r>
          </a:p>
          <a:p>
            <a:r>
              <a:rPr lang="en-US" dirty="0"/>
              <a:t>Good sense requires moral conditions of impartiality and judgments made on good faith; thus, we are led back to the conclusions of Claude Bernard.</a:t>
            </a:r>
          </a:p>
        </p:txBody>
      </p:sp>
      <p:sp>
        <p:nvSpPr>
          <p:cNvPr id="4" name="Slide Number Placeholder 3">
            <a:extLst>
              <a:ext uri="{FF2B5EF4-FFF2-40B4-BE49-F238E27FC236}">
                <a16:creationId xmlns:a16="http://schemas.microsoft.com/office/drawing/2014/main" id="{25AA1084-9E3A-4394-873E-6738BD49D621}"/>
              </a:ext>
            </a:extLst>
          </p:cNvPr>
          <p:cNvSpPr>
            <a:spLocks noGrp="1"/>
          </p:cNvSpPr>
          <p:nvPr>
            <p:ph type="sldNum" sz="quarter" idx="12"/>
          </p:nvPr>
        </p:nvSpPr>
        <p:spPr/>
        <p:txBody>
          <a:bodyPr/>
          <a:lstStyle/>
          <a:p>
            <a:fld id="{C01389E6-C847-4AD0-B56D-D205B2EAB1EE}" type="slidenum">
              <a:rPr lang="en-US" smtClean="0"/>
              <a:t>8</a:t>
            </a:fld>
            <a:endParaRPr lang="en-US"/>
          </a:p>
        </p:txBody>
      </p:sp>
    </p:spTree>
    <p:extLst>
      <p:ext uri="{BB962C8B-B14F-4D97-AF65-F5344CB8AC3E}">
        <p14:creationId xmlns:p14="http://schemas.microsoft.com/office/powerpoint/2010/main" val="3738824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BA21-6F00-45F4-9F09-EFC01A5051DB}"/>
              </a:ext>
            </a:extLst>
          </p:cNvPr>
          <p:cNvSpPr>
            <a:spLocks noGrp="1"/>
          </p:cNvSpPr>
          <p:nvPr>
            <p:ph type="title"/>
          </p:nvPr>
        </p:nvSpPr>
        <p:spPr/>
        <p:txBody>
          <a:bodyPr/>
          <a:lstStyle/>
          <a:p>
            <a:r>
              <a:rPr lang="en-US" dirty="0"/>
              <a:t>My analysis</a:t>
            </a:r>
          </a:p>
        </p:txBody>
      </p:sp>
      <p:sp>
        <p:nvSpPr>
          <p:cNvPr id="3" name="Content Placeholder 2">
            <a:extLst>
              <a:ext uri="{FF2B5EF4-FFF2-40B4-BE49-F238E27FC236}">
                <a16:creationId xmlns:a16="http://schemas.microsoft.com/office/drawing/2014/main" id="{973ABD15-4F51-4990-821D-93FF980D4A35}"/>
              </a:ext>
            </a:extLst>
          </p:cNvPr>
          <p:cNvSpPr>
            <a:spLocks noGrp="1"/>
          </p:cNvSpPr>
          <p:nvPr>
            <p:ph sz="half" idx="1"/>
          </p:nvPr>
        </p:nvSpPr>
        <p:spPr>
          <a:xfrm>
            <a:off x="1371600" y="2112263"/>
            <a:ext cx="4846320" cy="4188273"/>
          </a:xfrm>
        </p:spPr>
        <p:txBody>
          <a:bodyPr>
            <a:normAutofit fontScale="92500" lnSpcReduction="20000"/>
          </a:bodyPr>
          <a:lstStyle/>
          <a:p>
            <a:pPr marL="457200" indent="-457200">
              <a:buAutoNum type="arabicPeriod"/>
            </a:pPr>
            <a:r>
              <a:rPr lang="en-US" dirty="0" err="1"/>
              <a:t>Duhem</a:t>
            </a:r>
            <a:r>
              <a:rPr lang="en-US" dirty="0"/>
              <a:t> addressed principles of reasoning that govern comparison of theory with facts:</a:t>
            </a:r>
          </a:p>
          <a:p>
            <a:pPr lvl="1"/>
            <a:r>
              <a:rPr lang="en-US" dirty="0"/>
              <a:t>Falsification</a:t>
            </a:r>
          </a:p>
          <a:p>
            <a:pPr lvl="1"/>
            <a:r>
              <a:rPr lang="en-US" dirty="0"/>
              <a:t>Reduction to absurdity</a:t>
            </a:r>
          </a:p>
          <a:p>
            <a:pPr lvl="1"/>
            <a:r>
              <a:rPr lang="en-US" dirty="0"/>
              <a:t>Observation and induction</a:t>
            </a:r>
          </a:p>
          <a:p>
            <a:pPr lvl="1"/>
            <a:r>
              <a:rPr lang="en-US" dirty="0"/>
              <a:t>(Holistic comparison)</a:t>
            </a:r>
          </a:p>
          <a:p>
            <a:pPr marL="457200" indent="-457200">
              <a:buAutoNum type="alphaLcParenR"/>
            </a:pPr>
            <a:r>
              <a:rPr lang="en-US" dirty="0"/>
              <a:t>These methods were shown to be mistaken (or invalid), yet might good sense require them?</a:t>
            </a:r>
          </a:p>
          <a:p>
            <a:pPr marL="457200" indent="-457200">
              <a:buAutoNum type="alphaLcParenR"/>
            </a:pPr>
            <a:r>
              <a:rPr lang="en-US" dirty="0"/>
              <a:t>Perhaps these are better ways of being irrational?</a:t>
            </a:r>
          </a:p>
        </p:txBody>
      </p:sp>
      <p:sp>
        <p:nvSpPr>
          <p:cNvPr id="10" name="Content Placeholder 9">
            <a:extLst>
              <a:ext uri="{FF2B5EF4-FFF2-40B4-BE49-F238E27FC236}">
                <a16:creationId xmlns:a16="http://schemas.microsoft.com/office/drawing/2014/main" id="{B80AD0F7-5610-40CE-8272-D27DC3379B2B}"/>
              </a:ext>
            </a:extLst>
          </p:cNvPr>
          <p:cNvSpPr>
            <a:spLocks noGrp="1"/>
          </p:cNvSpPr>
          <p:nvPr>
            <p:ph sz="half" idx="2"/>
          </p:nvPr>
        </p:nvSpPr>
        <p:spPr>
          <a:xfrm>
            <a:off x="6637421" y="1682969"/>
            <a:ext cx="4975459" cy="4493242"/>
          </a:xfrm>
        </p:spPr>
        <p:txBody>
          <a:bodyPr>
            <a:normAutofit fontScale="92500" lnSpcReduction="20000"/>
          </a:bodyPr>
          <a:lstStyle/>
          <a:p>
            <a:pPr marL="457200" indent="-457200">
              <a:buAutoNum type="arabicPeriod"/>
            </a:pPr>
            <a:r>
              <a:rPr lang="en-US" dirty="0">
                <a:solidFill>
                  <a:schemeClr val="bg1"/>
                </a:solidFill>
              </a:rPr>
              <a:t>Regarding Duhem’s Holism:</a:t>
            </a:r>
          </a:p>
          <a:p>
            <a:pPr marL="457200" indent="-457200">
              <a:buAutoNum type="arabicPeriod"/>
            </a:pPr>
            <a:r>
              <a:rPr lang="en-US" dirty="0"/>
              <a:t>Regarding Duhem’s Holism:</a:t>
            </a:r>
          </a:p>
          <a:p>
            <a:pPr marL="457200" lvl="1" indent="0">
              <a:buNone/>
            </a:pPr>
            <a:r>
              <a:rPr lang="en-US" dirty="0"/>
              <a:t>“Hypotheses which by themselves have no physical meaning undergo experimental testing in exactly the same manner as other hypotheses” (277).</a:t>
            </a:r>
          </a:p>
          <a:p>
            <a:pPr marL="457200" lvl="1" indent="0">
              <a:buNone/>
            </a:pPr>
            <a:endParaRPr lang="en-US" sz="600" dirty="0"/>
          </a:p>
          <a:p>
            <a:pPr marL="457200" lvl="1" indent="0">
              <a:buNone/>
            </a:pPr>
            <a:r>
              <a:rPr lang="en-US" dirty="0"/>
              <a:t>Might we think perhaps more risky hypotheses with physical meaning are under more serious analysis than secured auxiliary hypotheses?</a:t>
            </a:r>
          </a:p>
          <a:p>
            <a:pPr marL="457200" lvl="1" indent="0">
              <a:buNone/>
            </a:pPr>
            <a:endParaRPr lang="en-US" sz="700" dirty="0"/>
          </a:p>
          <a:p>
            <a:pPr marL="457200" lvl="1" indent="0">
              <a:buNone/>
            </a:pPr>
            <a:r>
              <a:rPr lang="en-US" dirty="0"/>
              <a:t>Holism is too strong, but we should think that it is not easy to tell which part of a theory should be rejected.</a:t>
            </a:r>
          </a:p>
        </p:txBody>
      </p:sp>
      <p:sp>
        <p:nvSpPr>
          <p:cNvPr id="4" name="Slide Number Placeholder 3">
            <a:extLst>
              <a:ext uri="{FF2B5EF4-FFF2-40B4-BE49-F238E27FC236}">
                <a16:creationId xmlns:a16="http://schemas.microsoft.com/office/drawing/2014/main" id="{D0422097-E080-4916-93A3-6A1DFAED396B}"/>
              </a:ext>
            </a:extLst>
          </p:cNvPr>
          <p:cNvSpPr>
            <a:spLocks noGrp="1"/>
          </p:cNvSpPr>
          <p:nvPr>
            <p:ph type="sldNum" sz="quarter" idx="12"/>
          </p:nvPr>
        </p:nvSpPr>
        <p:spPr/>
        <p:txBody>
          <a:bodyPr/>
          <a:lstStyle/>
          <a:p>
            <a:fld id="{C01389E6-C847-4AD0-B56D-D205B2EAB1EE}" type="slidenum">
              <a:rPr lang="en-US" smtClean="0"/>
              <a:t>9</a:t>
            </a:fld>
            <a:endParaRPr lang="en-US"/>
          </a:p>
        </p:txBody>
      </p:sp>
    </p:spTree>
    <p:extLst>
      <p:ext uri="{BB962C8B-B14F-4D97-AF65-F5344CB8AC3E}">
        <p14:creationId xmlns:p14="http://schemas.microsoft.com/office/powerpoint/2010/main" val="4215914030"/>
      </p:ext>
    </p:extLst>
  </p:cSld>
  <p:clrMapOvr>
    <a:masterClrMapping/>
  </p:clrMapOvr>
</p:sld>
</file>

<file path=ppt/theme/theme1.xml><?xml version="1.0" encoding="utf-8"?>
<a:theme xmlns:a="http://schemas.openxmlformats.org/drawingml/2006/main" name="GradientRiseVTI">
  <a:themeElements>
    <a:clrScheme name="AnalogousFromRegularSeedLeftStep">
      <a:dk1>
        <a:srgbClr val="000000"/>
      </a:dk1>
      <a:lt1>
        <a:srgbClr val="FFFFFF"/>
      </a:lt1>
      <a:dk2>
        <a:srgbClr val="1B2830"/>
      </a:dk2>
      <a:lt2>
        <a:srgbClr val="F0F2F3"/>
      </a:lt2>
      <a:accent1>
        <a:srgbClr val="CF8B41"/>
      </a:accent1>
      <a:accent2>
        <a:srgbClr val="BD3E2F"/>
      </a:accent2>
      <a:accent3>
        <a:srgbClr val="CF416D"/>
      </a:accent3>
      <a:accent4>
        <a:srgbClr val="BD2F96"/>
      </a:accent4>
      <a:accent5>
        <a:srgbClr val="BA41CF"/>
      </a:accent5>
      <a:accent6>
        <a:srgbClr val="7032BE"/>
      </a:accent6>
      <a:hlink>
        <a:srgbClr val="3F7CBF"/>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3929</TotalTime>
  <Words>1076</Words>
  <Application>Microsoft Office PowerPoint</Application>
  <PresentationFormat>Widescreen</PresentationFormat>
  <Paragraphs>100</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Nova</vt:lpstr>
      <vt:lpstr>GradientRiseVTI</vt:lpstr>
      <vt:lpstr>Duhem: Physical theory             and experiment</vt:lpstr>
      <vt:lpstr>The experimental testing of a theory does not have the same logical simplicity in physics as in physiology</vt:lpstr>
      <vt:lpstr>An experiment in physics can never condemn an isolated hypothesis but only a whole theoretical group</vt:lpstr>
      <vt:lpstr>A “Crucial Experiment” is impossible in physics</vt:lpstr>
      <vt:lpstr>Criticism of the Newtonian method</vt:lpstr>
      <vt:lpstr>Are certain postulates of physical theory incapable of being refuted?</vt:lpstr>
      <vt:lpstr>On hypotheses whose statement has no experimental meaning</vt:lpstr>
      <vt:lpstr>Good sense is the judge of hypotheses which ought to be abandoned</vt:lpstr>
      <vt:lpstr>My analysis</vt:lpstr>
      <vt:lpstr>My analysis (Cont.)</vt:lpstr>
      <vt:lpstr>Discussion        GEMS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Duhem: Physical theory             and experiment</dc:title>
  <dc:creator>Caitlin Mace</dc:creator>
  <cp:lastModifiedBy>Caitlin Mace</cp:lastModifiedBy>
  <cp:revision>12</cp:revision>
  <dcterms:created xsi:type="dcterms:W3CDTF">2022-02-06T16:33:44Z</dcterms:created>
  <dcterms:modified xsi:type="dcterms:W3CDTF">2022-02-09T17:54:02Z</dcterms:modified>
</cp:coreProperties>
</file>