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handoutMasterIdLst>
    <p:handoutMasterId r:id="rId64"/>
  </p:handoutMasterIdLst>
  <p:sldIdLst>
    <p:sldId id="409" r:id="rId2"/>
    <p:sldId id="351" r:id="rId3"/>
    <p:sldId id="352" r:id="rId4"/>
    <p:sldId id="414" r:id="rId5"/>
    <p:sldId id="353" r:id="rId6"/>
    <p:sldId id="354" r:id="rId7"/>
    <p:sldId id="356" r:id="rId8"/>
    <p:sldId id="355" r:id="rId9"/>
    <p:sldId id="358" r:id="rId10"/>
    <p:sldId id="346" r:id="rId11"/>
    <p:sldId id="360" r:id="rId12"/>
    <p:sldId id="347" r:id="rId13"/>
    <p:sldId id="359" r:id="rId14"/>
    <p:sldId id="348" r:id="rId15"/>
    <p:sldId id="363" r:id="rId16"/>
    <p:sldId id="371" r:id="rId17"/>
    <p:sldId id="364" r:id="rId18"/>
    <p:sldId id="415" r:id="rId19"/>
    <p:sldId id="325" r:id="rId20"/>
    <p:sldId id="410" r:id="rId21"/>
    <p:sldId id="416" r:id="rId22"/>
    <p:sldId id="417" r:id="rId23"/>
    <p:sldId id="413" r:id="rId24"/>
    <p:sldId id="407" r:id="rId25"/>
    <p:sldId id="412" r:id="rId26"/>
    <p:sldId id="365" r:id="rId27"/>
    <p:sldId id="366" r:id="rId28"/>
    <p:sldId id="368" r:id="rId29"/>
    <p:sldId id="369" r:id="rId30"/>
    <p:sldId id="370" r:id="rId31"/>
    <p:sldId id="372" r:id="rId32"/>
    <p:sldId id="373" r:id="rId33"/>
    <p:sldId id="362" r:id="rId34"/>
    <p:sldId id="375" r:id="rId35"/>
    <p:sldId id="376" r:id="rId36"/>
    <p:sldId id="349" r:id="rId37"/>
    <p:sldId id="377" r:id="rId38"/>
    <p:sldId id="378" r:id="rId39"/>
    <p:sldId id="379" r:id="rId40"/>
    <p:sldId id="380" r:id="rId41"/>
    <p:sldId id="350" r:id="rId42"/>
    <p:sldId id="381" r:id="rId43"/>
    <p:sldId id="382" r:id="rId44"/>
    <p:sldId id="383" r:id="rId45"/>
    <p:sldId id="384" r:id="rId46"/>
    <p:sldId id="385" r:id="rId47"/>
    <p:sldId id="386" r:id="rId48"/>
    <p:sldId id="387" r:id="rId49"/>
    <p:sldId id="390" r:id="rId50"/>
    <p:sldId id="389" r:id="rId51"/>
    <p:sldId id="391" r:id="rId52"/>
    <p:sldId id="388" r:id="rId53"/>
    <p:sldId id="392" r:id="rId54"/>
    <p:sldId id="411" r:id="rId55"/>
    <p:sldId id="393" r:id="rId56"/>
    <p:sldId id="394" r:id="rId57"/>
    <p:sldId id="402" r:id="rId58"/>
    <p:sldId id="396" r:id="rId59"/>
    <p:sldId id="398" r:id="rId60"/>
    <p:sldId id="395" r:id="rId61"/>
    <p:sldId id="408" r:id="rId6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3489">
          <p15:clr>
            <a:srgbClr val="A4A3A4"/>
          </p15:clr>
        </p15:guide>
        <p15:guide id="2" orient="horz" pos="3039">
          <p15:clr>
            <a:srgbClr val="A4A3A4"/>
          </p15:clr>
        </p15:guide>
        <p15:guide id="3" orient="horz" pos="629">
          <p15:clr>
            <a:srgbClr val="A4A3A4"/>
          </p15:clr>
        </p15:guide>
        <p15:guide id="4" pos="214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frameSlides="1"/>
  <p:clrMru>
    <a:srgbClr val="C8FFC8"/>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49"/>
    <p:restoredTop sz="94691"/>
  </p:normalViewPr>
  <p:slideViewPr>
    <p:cSldViewPr snapToGrid="0">
      <p:cViewPr varScale="1">
        <p:scale>
          <a:sx n="164" d="100"/>
          <a:sy n="164" d="100"/>
        </p:scale>
        <p:origin x="184" y="208"/>
      </p:cViewPr>
      <p:guideLst>
        <p:guide orient="horz" pos="3489"/>
        <p:guide orient="horz" pos="3039"/>
        <p:guide orient="horz" pos="629"/>
        <p:guide pos="2147"/>
      </p:guideLst>
    </p:cSldViewPr>
  </p:slideViewPr>
  <p:outlineViewPr>
    <p:cViewPr>
      <p:scale>
        <a:sx n="33" d="100"/>
        <a:sy n="33" d="100"/>
      </p:scale>
      <p:origin x="0" y="0"/>
    </p:cViewPr>
    <p:sldLst>
      <p:sld r:id="rId1" collapse="1"/>
    </p:sldLst>
  </p:outlineViewPr>
  <p:notesTextViewPr>
    <p:cViewPr>
      <p:scale>
        <a:sx n="170" d="100"/>
        <a:sy n="170" d="100"/>
      </p:scale>
      <p:origin x="0" y="0"/>
    </p:cViewPr>
  </p:notesTextViewPr>
  <p:sorterViewPr>
    <p:cViewPr>
      <p:scale>
        <a:sx n="66" d="100"/>
        <a:sy n="66" d="100"/>
      </p:scale>
      <p:origin x="0" y="0"/>
    </p:cViewPr>
  </p:sorterViewPr>
  <p:notesViewPr>
    <p:cSldViewPr snapToGrid="0">
      <p:cViewPr varScale="1">
        <p:scale>
          <a:sx n="147" d="100"/>
          <a:sy n="147" d="100"/>
        </p:scale>
        <p:origin x="-2496"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_rels/viewProps.xml.rels><?xml version="1.0" encoding="UTF-8" standalone="yes"?>
<Relationships xmlns="http://schemas.openxmlformats.org/package/2006/relationships"><Relationship Id="rId1"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2866A5-8B34-7B4B-98A6-465CE125DC71}"/>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D05B8087-EBB4-104C-A926-8C3BECBEF2D9}"/>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49F5B148-C2EF-7942-AF60-B7A70AF93ED7}" type="datetime1">
              <a:rPr lang="en-US" altLang="en-US"/>
              <a:pPr/>
              <a:t>2/26/22</a:t>
            </a:fld>
            <a:endParaRPr lang="en-US" altLang="en-US"/>
          </a:p>
        </p:txBody>
      </p:sp>
      <p:sp>
        <p:nvSpPr>
          <p:cNvPr id="4" name="Footer Placeholder 3">
            <a:extLst>
              <a:ext uri="{FF2B5EF4-FFF2-40B4-BE49-F238E27FC236}">
                <a16:creationId xmlns:a16="http://schemas.microsoft.com/office/drawing/2014/main" id="{12574CDB-D9E3-1048-A4E6-E5C19AB48518}"/>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47DC4B13-D5AB-C042-AF1D-72413FC30EF2}"/>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2477E6A5-08EF-A240-9436-3B16E1310B8D}"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C813AB-9A1B-6B4F-BBB7-A4DBD4DE1FFF}"/>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6A060F3D-F15D-DB42-AB75-7C85BCE36606}"/>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889177BA-D2FA-1B4C-A8A2-EFF1313FED98}" type="datetime1">
              <a:rPr lang="en-US" altLang="en-US"/>
              <a:pPr/>
              <a:t>2/26/22</a:t>
            </a:fld>
            <a:endParaRPr lang="en-US" altLang="en-US"/>
          </a:p>
        </p:txBody>
      </p:sp>
      <p:sp>
        <p:nvSpPr>
          <p:cNvPr id="4" name="Slide Image Placeholder 3">
            <a:extLst>
              <a:ext uri="{FF2B5EF4-FFF2-40B4-BE49-F238E27FC236}">
                <a16:creationId xmlns:a16="http://schemas.microsoft.com/office/drawing/2014/main" id="{4EBF03D4-1552-034E-A534-1A7B0F610694}"/>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7DD80D6-9DBE-1E45-882B-C641ED9EE0F4}"/>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2586F86-3E1E-154C-8BCD-50CD5BD2F74C}"/>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2CF7EE7B-96C9-944E-8690-3998DBE1BC1B}"/>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0EB5962A-72D0-5645-BB7A-9DDC7B3AD268}"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1EE7B-DCB3-124D-96C4-D02727138273}" type="slidenum">
              <a:rPr lang="en-US" smtClean="0"/>
              <a:t>22</a:t>
            </a:fld>
            <a:endParaRPr lang="en-US"/>
          </a:p>
        </p:txBody>
      </p:sp>
    </p:spTree>
    <p:extLst>
      <p:ext uri="{BB962C8B-B14F-4D97-AF65-F5344CB8AC3E}">
        <p14:creationId xmlns:p14="http://schemas.microsoft.com/office/powerpoint/2010/main" val="1001687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99BED1F8-2606-3E42-A0CE-A785CA6036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67C7D4E-2714-3643-9B83-BB2B28FBD4AB}" type="slidenum">
              <a:rPr lang="en-US" altLang="en-US" sz="1200"/>
              <a:pPr eaLnBrk="1" hangingPunct="1"/>
              <a:t>49</a:t>
            </a:fld>
            <a:endParaRPr lang="en-US" altLang="en-US" sz="1200"/>
          </a:p>
        </p:txBody>
      </p:sp>
      <p:sp>
        <p:nvSpPr>
          <p:cNvPr id="56323" name="Rectangle 2">
            <a:extLst>
              <a:ext uri="{FF2B5EF4-FFF2-40B4-BE49-F238E27FC236}">
                <a16:creationId xmlns:a16="http://schemas.microsoft.com/office/drawing/2014/main" id="{3F9F4E62-591F-F54C-B587-D75C3B2A0401}"/>
              </a:ext>
            </a:extLst>
          </p:cNvPr>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4" name="Rectangle 3">
            <a:extLst>
              <a:ext uri="{FF2B5EF4-FFF2-40B4-BE49-F238E27FC236}">
                <a16:creationId xmlns:a16="http://schemas.microsoft.com/office/drawing/2014/main" id="{40345350-3E89-0D4C-88DC-85EBF5A663C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B9A74D91-0ED8-444A-8D95-39C79A4F78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C19AB60-C415-8E4A-9A16-8574248FB4CB}" type="slidenum">
              <a:rPr lang="en-US" altLang="en-US" sz="1200"/>
              <a:pPr eaLnBrk="1" hangingPunct="1"/>
              <a:t>50</a:t>
            </a:fld>
            <a:endParaRPr lang="en-US" altLang="en-US" sz="1200"/>
          </a:p>
        </p:txBody>
      </p:sp>
      <p:sp>
        <p:nvSpPr>
          <p:cNvPr id="58371" name="Rectangle 2">
            <a:extLst>
              <a:ext uri="{FF2B5EF4-FFF2-40B4-BE49-F238E27FC236}">
                <a16:creationId xmlns:a16="http://schemas.microsoft.com/office/drawing/2014/main" id="{FB3DEBA2-97AC-6B4B-9DB3-28F8C3033B17}"/>
              </a:ext>
            </a:extLst>
          </p:cNvPr>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a:extLst>
              <a:ext uri="{FF2B5EF4-FFF2-40B4-BE49-F238E27FC236}">
                <a16:creationId xmlns:a16="http://schemas.microsoft.com/office/drawing/2014/main" id="{02758B07-58CA-E74D-81AC-499A12C5416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0FD8FFDE-978E-C04E-809A-DA1DEF3D6F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FA751E2-3D9E-734D-9399-54BE27EF8234}" type="slidenum">
              <a:rPr lang="en-US" altLang="en-US" sz="1200"/>
              <a:pPr eaLnBrk="1" hangingPunct="1"/>
              <a:t>57</a:t>
            </a:fld>
            <a:endParaRPr lang="en-US" altLang="en-US" sz="1200"/>
          </a:p>
        </p:txBody>
      </p:sp>
      <p:sp>
        <p:nvSpPr>
          <p:cNvPr id="66563" name="Rectangle 2">
            <a:extLst>
              <a:ext uri="{FF2B5EF4-FFF2-40B4-BE49-F238E27FC236}">
                <a16:creationId xmlns:a16="http://schemas.microsoft.com/office/drawing/2014/main" id="{2E8C13AC-AA62-1F4E-A006-C1F29BAAD851}"/>
              </a:ext>
            </a:extLst>
          </p:cNvPr>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a:extLst>
              <a:ext uri="{FF2B5EF4-FFF2-40B4-BE49-F238E27FC236}">
                <a16:creationId xmlns:a16="http://schemas.microsoft.com/office/drawing/2014/main" id="{F866EEF6-729B-114B-95E7-562E136847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9D8910B-F2CA-914D-BD72-F23C02521FC7}"/>
              </a:ext>
            </a:extLst>
          </p:cNvPr>
          <p:cNvSpPr>
            <a:spLocks noGrp="1"/>
          </p:cNvSpPr>
          <p:nvPr>
            <p:ph type="dt" sz="half" idx="10"/>
          </p:nvPr>
        </p:nvSpPr>
        <p:spPr/>
        <p:txBody>
          <a:bodyPr/>
          <a:lstStyle>
            <a:lvl1pPr>
              <a:defRPr/>
            </a:lvl1pPr>
          </a:lstStyle>
          <a:p>
            <a:fld id="{DC0B930B-B7E9-7940-A10F-ABE15877203D}" type="datetime1">
              <a:rPr lang="en-US" altLang="en-US"/>
              <a:pPr/>
              <a:t>2/26/22</a:t>
            </a:fld>
            <a:endParaRPr lang="en-US" altLang="en-US"/>
          </a:p>
        </p:txBody>
      </p:sp>
      <p:sp>
        <p:nvSpPr>
          <p:cNvPr id="5" name="Footer Placeholder 4">
            <a:extLst>
              <a:ext uri="{FF2B5EF4-FFF2-40B4-BE49-F238E27FC236}">
                <a16:creationId xmlns:a16="http://schemas.microsoft.com/office/drawing/2014/main" id="{19A2A014-8995-3146-A681-57FE7836B14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91A6275-8A39-7A40-AB27-35C4163BAF93}"/>
              </a:ext>
            </a:extLst>
          </p:cNvPr>
          <p:cNvSpPr>
            <a:spLocks noGrp="1"/>
          </p:cNvSpPr>
          <p:nvPr>
            <p:ph type="sldNum" sz="quarter" idx="12"/>
          </p:nvPr>
        </p:nvSpPr>
        <p:spPr/>
        <p:txBody>
          <a:bodyPr/>
          <a:lstStyle>
            <a:lvl1pPr>
              <a:defRPr/>
            </a:lvl1pPr>
          </a:lstStyle>
          <a:p>
            <a:fld id="{7570B684-67F7-CE4A-BDE2-10E252B1B196}" type="slidenum">
              <a:rPr lang="en-US" altLang="en-US"/>
              <a:pPr/>
              <a:t>‹#›</a:t>
            </a:fld>
            <a:endParaRPr lang="en-US" altLang="en-US"/>
          </a:p>
        </p:txBody>
      </p:sp>
    </p:spTree>
    <p:extLst>
      <p:ext uri="{BB962C8B-B14F-4D97-AF65-F5344CB8AC3E}">
        <p14:creationId xmlns:p14="http://schemas.microsoft.com/office/powerpoint/2010/main" val="4169020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F585F1-1B8E-DB41-BF85-52E2F0002647}"/>
              </a:ext>
            </a:extLst>
          </p:cNvPr>
          <p:cNvSpPr>
            <a:spLocks noGrp="1"/>
          </p:cNvSpPr>
          <p:nvPr>
            <p:ph type="dt" sz="half" idx="10"/>
          </p:nvPr>
        </p:nvSpPr>
        <p:spPr/>
        <p:txBody>
          <a:bodyPr/>
          <a:lstStyle>
            <a:lvl1pPr>
              <a:defRPr/>
            </a:lvl1pPr>
          </a:lstStyle>
          <a:p>
            <a:fld id="{9F01FF73-008E-344F-8990-91A9D477D15E}" type="datetime1">
              <a:rPr lang="en-US" altLang="en-US"/>
              <a:pPr/>
              <a:t>2/26/22</a:t>
            </a:fld>
            <a:endParaRPr lang="en-US" altLang="en-US"/>
          </a:p>
        </p:txBody>
      </p:sp>
      <p:sp>
        <p:nvSpPr>
          <p:cNvPr id="5" name="Footer Placeholder 4">
            <a:extLst>
              <a:ext uri="{FF2B5EF4-FFF2-40B4-BE49-F238E27FC236}">
                <a16:creationId xmlns:a16="http://schemas.microsoft.com/office/drawing/2014/main" id="{661E65BF-4D7B-784D-8CAC-524EAE52F71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FEFA5BB-4DF2-8942-B601-19D20A397A37}"/>
              </a:ext>
            </a:extLst>
          </p:cNvPr>
          <p:cNvSpPr>
            <a:spLocks noGrp="1"/>
          </p:cNvSpPr>
          <p:nvPr>
            <p:ph type="sldNum" sz="quarter" idx="12"/>
          </p:nvPr>
        </p:nvSpPr>
        <p:spPr/>
        <p:txBody>
          <a:bodyPr/>
          <a:lstStyle>
            <a:lvl1pPr>
              <a:defRPr/>
            </a:lvl1pPr>
          </a:lstStyle>
          <a:p>
            <a:fld id="{B94D3F83-F3EE-214A-850B-C6D1D7A115B7}" type="slidenum">
              <a:rPr lang="en-US" altLang="en-US"/>
              <a:pPr/>
              <a:t>‹#›</a:t>
            </a:fld>
            <a:endParaRPr lang="en-US" altLang="en-US"/>
          </a:p>
        </p:txBody>
      </p:sp>
    </p:spTree>
    <p:extLst>
      <p:ext uri="{BB962C8B-B14F-4D97-AF65-F5344CB8AC3E}">
        <p14:creationId xmlns:p14="http://schemas.microsoft.com/office/powerpoint/2010/main" val="2032811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DDAEA9-F81B-564B-8838-93178D11C25B}"/>
              </a:ext>
            </a:extLst>
          </p:cNvPr>
          <p:cNvSpPr>
            <a:spLocks noGrp="1"/>
          </p:cNvSpPr>
          <p:nvPr>
            <p:ph type="dt" sz="half" idx="10"/>
          </p:nvPr>
        </p:nvSpPr>
        <p:spPr/>
        <p:txBody>
          <a:bodyPr/>
          <a:lstStyle>
            <a:lvl1pPr>
              <a:defRPr/>
            </a:lvl1pPr>
          </a:lstStyle>
          <a:p>
            <a:fld id="{2EB615D8-5C61-0C44-882A-AB273A66F894}" type="datetime1">
              <a:rPr lang="en-US" altLang="en-US"/>
              <a:pPr/>
              <a:t>2/26/22</a:t>
            </a:fld>
            <a:endParaRPr lang="en-US" altLang="en-US"/>
          </a:p>
        </p:txBody>
      </p:sp>
      <p:sp>
        <p:nvSpPr>
          <p:cNvPr id="5" name="Footer Placeholder 4">
            <a:extLst>
              <a:ext uri="{FF2B5EF4-FFF2-40B4-BE49-F238E27FC236}">
                <a16:creationId xmlns:a16="http://schemas.microsoft.com/office/drawing/2014/main" id="{B6F40A24-526D-DB45-A20B-EA0E37B5EF7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123A3B2-6BDE-AE4F-A12F-A127CF41D90E}"/>
              </a:ext>
            </a:extLst>
          </p:cNvPr>
          <p:cNvSpPr>
            <a:spLocks noGrp="1"/>
          </p:cNvSpPr>
          <p:nvPr>
            <p:ph type="sldNum" sz="quarter" idx="12"/>
          </p:nvPr>
        </p:nvSpPr>
        <p:spPr/>
        <p:txBody>
          <a:bodyPr/>
          <a:lstStyle>
            <a:lvl1pPr>
              <a:defRPr/>
            </a:lvl1pPr>
          </a:lstStyle>
          <a:p>
            <a:fld id="{5C4798C1-4823-4147-8B14-49EC3099DA53}" type="slidenum">
              <a:rPr lang="en-US" altLang="en-US"/>
              <a:pPr/>
              <a:t>‹#›</a:t>
            </a:fld>
            <a:endParaRPr lang="en-US" altLang="en-US"/>
          </a:p>
        </p:txBody>
      </p:sp>
    </p:spTree>
    <p:extLst>
      <p:ext uri="{BB962C8B-B14F-4D97-AF65-F5344CB8AC3E}">
        <p14:creationId xmlns:p14="http://schemas.microsoft.com/office/powerpoint/2010/main" val="3416579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AEE892-4DA7-964E-9162-6AB4AF0E30A1}"/>
              </a:ext>
            </a:extLst>
          </p:cNvPr>
          <p:cNvSpPr>
            <a:spLocks noGrp="1"/>
          </p:cNvSpPr>
          <p:nvPr>
            <p:ph type="dt" sz="half" idx="10"/>
          </p:nvPr>
        </p:nvSpPr>
        <p:spPr/>
        <p:txBody>
          <a:bodyPr/>
          <a:lstStyle>
            <a:lvl1pPr>
              <a:defRPr/>
            </a:lvl1pPr>
          </a:lstStyle>
          <a:p>
            <a:fld id="{6E59E0E7-D1BD-1744-924E-0210EFC025C6}" type="datetime1">
              <a:rPr lang="en-US" altLang="en-US"/>
              <a:pPr/>
              <a:t>2/26/22</a:t>
            </a:fld>
            <a:endParaRPr lang="en-US" altLang="en-US"/>
          </a:p>
        </p:txBody>
      </p:sp>
      <p:sp>
        <p:nvSpPr>
          <p:cNvPr id="5" name="Footer Placeholder 4">
            <a:extLst>
              <a:ext uri="{FF2B5EF4-FFF2-40B4-BE49-F238E27FC236}">
                <a16:creationId xmlns:a16="http://schemas.microsoft.com/office/drawing/2014/main" id="{75CB69F2-0357-4948-8B1A-6F100496309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45FFA5C-18DA-9E42-B824-47FA25E5DD50}"/>
              </a:ext>
            </a:extLst>
          </p:cNvPr>
          <p:cNvSpPr>
            <a:spLocks noGrp="1"/>
          </p:cNvSpPr>
          <p:nvPr>
            <p:ph type="sldNum" sz="quarter" idx="12"/>
          </p:nvPr>
        </p:nvSpPr>
        <p:spPr/>
        <p:txBody>
          <a:bodyPr/>
          <a:lstStyle>
            <a:lvl1pPr>
              <a:defRPr/>
            </a:lvl1pPr>
          </a:lstStyle>
          <a:p>
            <a:fld id="{C6B6E759-149F-F14B-B918-71BD06B9296C}" type="slidenum">
              <a:rPr lang="en-US" altLang="en-US"/>
              <a:pPr/>
              <a:t>‹#›</a:t>
            </a:fld>
            <a:endParaRPr lang="en-US" altLang="en-US"/>
          </a:p>
        </p:txBody>
      </p:sp>
    </p:spTree>
    <p:extLst>
      <p:ext uri="{BB962C8B-B14F-4D97-AF65-F5344CB8AC3E}">
        <p14:creationId xmlns:p14="http://schemas.microsoft.com/office/powerpoint/2010/main" val="2739547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763F7F-C353-024A-84C2-3FCDC35156F1}"/>
              </a:ext>
            </a:extLst>
          </p:cNvPr>
          <p:cNvSpPr>
            <a:spLocks noGrp="1"/>
          </p:cNvSpPr>
          <p:nvPr>
            <p:ph type="dt" sz="half" idx="10"/>
          </p:nvPr>
        </p:nvSpPr>
        <p:spPr/>
        <p:txBody>
          <a:bodyPr/>
          <a:lstStyle>
            <a:lvl1pPr>
              <a:defRPr/>
            </a:lvl1pPr>
          </a:lstStyle>
          <a:p>
            <a:fld id="{C77C51BB-156F-1F40-815E-7ED6A7BA59C4}" type="datetime1">
              <a:rPr lang="en-US" altLang="en-US"/>
              <a:pPr/>
              <a:t>2/26/22</a:t>
            </a:fld>
            <a:endParaRPr lang="en-US" altLang="en-US"/>
          </a:p>
        </p:txBody>
      </p:sp>
      <p:sp>
        <p:nvSpPr>
          <p:cNvPr id="5" name="Footer Placeholder 4">
            <a:extLst>
              <a:ext uri="{FF2B5EF4-FFF2-40B4-BE49-F238E27FC236}">
                <a16:creationId xmlns:a16="http://schemas.microsoft.com/office/drawing/2014/main" id="{FD09770F-AFD6-7845-A5B8-026D2C03EB0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3478F6-763C-1447-BE99-F807C785BD37}"/>
              </a:ext>
            </a:extLst>
          </p:cNvPr>
          <p:cNvSpPr>
            <a:spLocks noGrp="1"/>
          </p:cNvSpPr>
          <p:nvPr>
            <p:ph type="sldNum" sz="quarter" idx="12"/>
          </p:nvPr>
        </p:nvSpPr>
        <p:spPr/>
        <p:txBody>
          <a:bodyPr/>
          <a:lstStyle>
            <a:lvl1pPr>
              <a:defRPr/>
            </a:lvl1pPr>
          </a:lstStyle>
          <a:p>
            <a:fld id="{52208E70-8041-CC4D-86CD-8D69B6F6385D}" type="slidenum">
              <a:rPr lang="en-US" altLang="en-US"/>
              <a:pPr/>
              <a:t>‹#›</a:t>
            </a:fld>
            <a:endParaRPr lang="en-US" altLang="en-US"/>
          </a:p>
        </p:txBody>
      </p:sp>
    </p:spTree>
    <p:extLst>
      <p:ext uri="{BB962C8B-B14F-4D97-AF65-F5344CB8AC3E}">
        <p14:creationId xmlns:p14="http://schemas.microsoft.com/office/powerpoint/2010/main" val="1271635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58FAB93-C4EF-1341-946C-318367D67198}"/>
              </a:ext>
            </a:extLst>
          </p:cNvPr>
          <p:cNvSpPr>
            <a:spLocks noGrp="1"/>
          </p:cNvSpPr>
          <p:nvPr>
            <p:ph type="dt" sz="half" idx="10"/>
          </p:nvPr>
        </p:nvSpPr>
        <p:spPr/>
        <p:txBody>
          <a:bodyPr/>
          <a:lstStyle>
            <a:lvl1pPr>
              <a:defRPr/>
            </a:lvl1pPr>
          </a:lstStyle>
          <a:p>
            <a:fld id="{DAB9F7F8-E12C-3F4A-BD8D-1CD6A6573368}" type="datetime1">
              <a:rPr lang="en-US" altLang="en-US"/>
              <a:pPr/>
              <a:t>2/26/22</a:t>
            </a:fld>
            <a:endParaRPr lang="en-US" altLang="en-US"/>
          </a:p>
        </p:txBody>
      </p:sp>
      <p:sp>
        <p:nvSpPr>
          <p:cNvPr id="6" name="Footer Placeholder 4">
            <a:extLst>
              <a:ext uri="{FF2B5EF4-FFF2-40B4-BE49-F238E27FC236}">
                <a16:creationId xmlns:a16="http://schemas.microsoft.com/office/drawing/2014/main" id="{7F7610A8-18A8-D64E-8DD0-7270E0ADE66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00C1C59-EB0B-1B43-9125-C7E60A945675}"/>
              </a:ext>
            </a:extLst>
          </p:cNvPr>
          <p:cNvSpPr>
            <a:spLocks noGrp="1"/>
          </p:cNvSpPr>
          <p:nvPr>
            <p:ph type="sldNum" sz="quarter" idx="12"/>
          </p:nvPr>
        </p:nvSpPr>
        <p:spPr/>
        <p:txBody>
          <a:bodyPr/>
          <a:lstStyle>
            <a:lvl1pPr>
              <a:defRPr/>
            </a:lvl1pPr>
          </a:lstStyle>
          <a:p>
            <a:fld id="{BC1F5FAF-6D82-F340-983C-BD00EDAC3677}" type="slidenum">
              <a:rPr lang="en-US" altLang="en-US"/>
              <a:pPr/>
              <a:t>‹#›</a:t>
            </a:fld>
            <a:endParaRPr lang="en-US" altLang="en-US"/>
          </a:p>
        </p:txBody>
      </p:sp>
    </p:spTree>
    <p:extLst>
      <p:ext uri="{BB962C8B-B14F-4D97-AF65-F5344CB8AC3E}">
        <p14:creationId xmlns:p14="http://schemas.microsoft.com/office/powerpoint/2010/main" val="4038827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3F58950-EE73-6644-A009-E826587E4A33}"/>
              </a:ext>
            </a:extLst>
          </p:cNvPr>
          <p:cNvSpPr>
            <a:spLocks noGrp="1"/>
          </p:cNvSpPr>
          <p:nvPr>
            <p:ph type="dt" sz="half" idx="10"/>
          </p:nvPr>
        </p:nvSpPr>
        <p:spPr/>
        <p:txBody>
          <a:bodyPr/>
          <a:lstStyle>
            <a:lvl1pPr>
              <a:defRPr/>
            </a:lvl1pPr>
          </a:lstStyle>
          <a:p>
            <a:fld id="{434761EA-659A-E74A-8F1D-8E3B5F73C95D}" type="datetime1">
              <a:rPr lang="en-US" altLang="en-US"/>
              <a:pPr/>
              <a:t>2/26/22</a:t>
            </a:fld>
            <a:endParaRPr lang="en-US" altLang="en-US"/>
          </a:p>
        </p:txBody>
      </p:sp>
      <p:sp>
        <p:nvSpPr>
          <p:cNvPr id="8" name="Footer Placeholder 4">
            <a:extLst>
              <a:ext uri="{FF2B5EF4-FFF2-40B4-BE49-F238E27FC236}">
                <a16:creationId xmlns:a16="http://schemas.microsoft.com/office/drawing/2014/main" id="{3B64D430-E6DD-8044-8376-61827CEAEDB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08D6312-F435-1A47-A631-B126599A9AB0}"/>
              </a:ext>
            </a:extLst>
          </p:cNvPr>
          <p:cNvSpPr>
            <a:spLocks noGrp="1"/>
          </p:cNvSpPr>
          <p:nvPr>
            <p:ph type="sldNum" sz="quarter" idx="12"/>
          </p:nvPr>
        </p:nvSpPr>
        <p:spPr/>
        <p:txBody>
          <a:bodyPr/>
          <a:lstStyle>
            <a:lvl1pPr>
              <a:defRPr/>
            </a:lvl1pPr>
          </a:lstStyle>
          <a:p>
            <a:fld id="{3D447C51-6E1B-9240-8C61-B6207227C45E}" type="slidenum">
              <a:rPr lang="en-US" altLang="en-US"/>
              <a:pPr/>
              <a:t>‹#›</a:t>
            </a:fld>
            <a:endParaRPr lang="en-US" altLang="en-US"/>
          </a:p>
        </p:txBody>
      </p:sp>
    </p:spTree>
    <p:extLst>
      <p:ext uri="{BB962C8B-B14F-4D97-AF65-F5344CB8AC3E}">
        <p14:creationId xmlns:p14="http://schemas.microsoft.com/office/powerpoint/2010/main" val="2867330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1B25A8A-5135-184C-81FD-A0DD9AF08158}"/>
              </a:ext>
            </a:extLst>
          </p:cNvPr>
          <p:cNvSpPr>
            <a:spLocks noGrp="1"/>
          </p:cNvSpPr>
          <p:nvPr>
            <p:ph type="dt" sz="half" idx="10"/>
          </p:nvPr>
        </p:nvSpPr>
        <p:spPr/>
        <p:txBody>
          <a:bodyPr/>
          <a:lstStyle>
            <a:lvl1pPr>
              <a:defRPr/>
            </a:lvl1pPr>
          </a:lstStyle>
          <a:p>
            <a:fld id="{855386AA-7865-B141-B83A-E556AEFD1B11}" type="datetime1">
              <a:rPr lang="en-US" altLang="en-US"/>
              <a:pPr/>
              <a:t>2/26/22</a:t>
            </a:fld>
            <a:endParaRPr lang="en-US" altLang="en-US"/>
          </a:p>
        </p:txBody>
      </p:sp>
      <p:sp>
        <p:nvSpPr>
          <p:cNvPr id="4" name="Footer Placeholder 4">
            <a:extLst>
              <a:ext uri="{FF2B5EF4-FFF2-40B4-BE49-F238E27FC236}">
                <a16:creationId xmlns:a16="http://schemas.microsoft.com/office/drawing/2014/main" id="{3AF48821-D262-3145-83C3-798FF4EA95B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8953074-8691-324A-9E3D-4D77A0702E3B}"/>
              </a:ext>
            </a:extLst>
          </p:cNvPr>
          <p:cNvSpPr>
            <a:spLocks noGrp="1"/>
          </p:cNvSpPr>
          <p:nvPr>
            <p:ph type="sldNum" sz="quarter" idx="12"/>
          </p:nvPr>
        </p:nvSpPr>
        <p:spPr/>
        <p:txBody>
          <a:bodyPr/>
          <a:lstStyle>
            <a:lvl1pPr>
              <a:defRPr/>
            </a:lvl1pPr>
          </a:lstStyle>
          <a:p>
            <a:fld id="{BF12DE3E-A08D-AE4F-A9FA-3608AE4135E1}" type="slidenum">
              <a:rPr lang="en-US" altLang="en-US"/>
              <a:pPr/>
              <a:t>‹#›</a:t>
            </a:fld>
            <a:endParaRPr lang="en-US" altLang="en-US"/>
          </a:p>
        </p:txBody>
      </p:sp>
    </p:spTree>
    <p:extLst>
      <p:ext uri="{BB962C8B-B14F-4D97-AF65-F5344CB8AC3E}">
        <p14:creationId xmlns:p14="http://schemas.microsoft.com/office/powerpoint/2010/main" val="33070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4304113-F9C3-E640-99C0-6EC6606B191B}"/>
              </a:ext>
            </a:extLst>
          </p:cNvPr>
          <p:cNvSpPr>
            <a:spLocks noGrp="1"/>
          </p:cNvSpPr>
          <p:nvPr>
            <p:ph type="dt" sz="half" idx="10"/>
          </p:nvPr>
        </p:nvSpPr>
        <p:spPr/>
        <p:txBody>
          <a:bodyPr/>
          <a:lstStyle>
            <a:lvl1pPr>
              <a:defRPr/>
            </a:lvl1pPr>
          </a:lstStyle>
          <a:p>
            <a:fld id="{0C930DB0-1DE6-444B-B860-947253EB82A8}" type="datetime1">
              <a:rPr lang="en-US" altLang="en-US"/>
              <a:pPr/>
              <a:t>2/26/22</a:t>
            </a:fld>
            <a:endParaRPr lang="en-US" altLang="en-US"/>
          </a:p>
        </p:txBody>
      </p:sp>
      <p:sp>
        <p:nvSpPr>
          <p:cNvPr id="3" name="Footer Placeholder 4">
            <a:extLst>
              <a:ext uri="{FF2B5EF4-FFF2-40B4-BE49-F238E27FC236}">
                <a16:creationId xmlns:a16="http://schemas.microsoft.com/office/drawing/2014/main" id="{D77E05FB-5155-2040-AB2A-07A22995383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6B93DBB-3C39-DE4D-AA8B-BC741F2BAE18}"/>
              </a:ext>
            </a:extLst>
          </p:cNvPr>
          <p:cNvSpPr>
            <a:spLocks noGrp="1"/>
          </p:cNvSpPr>
          <p:nvPr>
            <p:ph type="sldNum" sz="quarter" idx="12"/>
          </p:nvPr>
        </p:nvSpPr>
        <p:spPr/>
        <p:txBody>
          <a:bodyPr/>
          <a:lstStyle>
            <a:lvl1pPr>
              <a:defRPr/>
            </a:lvl1pPr>
          </a:lstStyle>
          <a:p>
            <a:fld id="{BB0BF7E4-24E4-B340-831E-3FA90AD4F53F}" type="slidenum">
              <a:rPr lang="en-US" altLang="en-US"/>
              <a:pPr/>
              <a:t>‹#›</a:t>
            </a:fld>
            <a:endParaRPr lang="en-US" altLang="en-US"/>
          </a:p>
        </p:txBody>
      </p:sp>
    </p:spTree>
    <p:extLst>
      <p:ext uri="{BB962C8B-B14F-4D97-AF65-F5344CB8AC3E}">
        <p14:creationId xmlns:p14="http://schemas.microsoft.com/office/powerpoint/2010/main" val="3833709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21EDE40-1BDF-8B4F-84F3-187CB8CE642D}"/>
              </a:ext>
            </a:extLst>
          </p:cNvPr>
          <p:cNvSpPr>
            <a:spLocks noGrp="1"/>
          </p:cNvSpPr>
          <p:nvPr>
            <p:ph type="dt" sz="half" idx="10"/>
          </p:nvPr>
        </p:nvSpPr>
        <p:spPr/>
        <p:txBody>
          <a:bodyPr/>
          <a:lstStyle>
            <a:lvl1pPr>
              <a:defRPr/>
            </a:lvl1pPr>
          </a:lstStyle>
          <a:p>
            <a:fld id="{8280536F-D701-D045-9B76-5CDB0C6B07B8}" type="datetime1">
              <a:rPr lang="en-US" altLang="en-US"/>
              <a:pPr/>
              <a:t>2/26/22</a:t>
            </a:fld>
            <a:endParaRPr lang="en-US" altLang="en-US"/>
          </a:p>
        </p:txBody>
      </p:sp>
      <p:sp>
        <p:nvSpPr>
          <p:cNvPr id="6" name="Footer Placeholder 4">
            <a:extLst>
              <a:ext uri="{FF2B5EF4-FFF2-40B4-BE49-F238E27FC236}">
                <a16:creationId xmlns:a16="http://schemas.microsoft.com/office/drawing/2014/main" id="{78C96CF5-5413-CF41-A1F3-24B16946903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E2180B0-7CB9-C94F-BC17-5EBF30FDEBDB}"/>
              </a:ext>
            </a:extLst>
          </p:cNvPr>
          <p:cNvSpPr>
            <a:spLocks noGrp="1"/>
          </p:cNvSpPr>
          <p:nvPr>
            <p:ph type="sldNum" sz="quarter" idx="12"/>
          </p:nvPr>
        </p:nvSpPr>
        <p:spPr/>
        <p:txBody>
          <a:bodyPr/>
          <a:lstStyle>
            <a:lvl1pPr>
              <a:defRPr/>
            </a:lvl1pPr>
          </a:lstStyle>
          <a:p>
            <a:fld id="{A9C79067-C4EA-D14E-9298-C7629AFF7DA6}" type="slidenum">
              <a:rPr lang="en-US" altLang="en-US"/>
              <a:pPr/>
              <a:t>‹#›</a:t>
            </a:fld>
            <a:endParaRPr lang="en-US" altLang="en-US"/>
          </a:p>
        </p:txBody>
      </p:sp>
    </p:spTree>
    <p:extLst>
      <p:ext uri="{BB962C8B-B14F-4D97-AF65-F5344CB8AC3E}">
        <p14:creationId xmlns:p14="http://schemas.microsoft.com/office/powerpoint/2010/main" val="3454677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4FE1944-81E8-D84F-A90B-53A0B920F3B9}"/>
              </a:ext>
            </a:extLst>
          </p:cNvPr>
          <p:cNvSpPr>
            <a:spLocks noGrp="1"/>
          </p:cNvSpPr>
          <p:nvPr>
            <p:ph type="dt" sz="half" idx="10"/>
          </p:nvPr>
        </p:nvSpPr>
        <p:spPr/>
        <p:txBody>
          <a:bodyPr/>
          <a:lstStyle>
            <a:lvl1pPr>
              <a:defRPr/>
            </a:lvl1pPr>
          </a:lstStyle>
          <a:p>
            <a:fld id="{57E211D6-C7D0-724E-BB92-99D222F77845}" type="datetime1">
              <a:rPr lang="en-US" altLang="en-US"/>
              <a:pPr/>
              <a:t>2/26/22</a:t>
            </a:fld>
            <a:endParaRPr lang="en-US" altLang="en-US"/>
          </a:p>
        </p:txBody>
      </p:sp>
      <p:sp>
        <p:nvSpPr>
          <p:cNvPr id="6" name="Footer Placeholder 4">
            <a:extLst>
              <a:ext uri="{FF2B5EF4-FFF2-40B4-BE49-F238E27FC236}">
                <a16:creationId xmlns:a16="http://schemas.microsoft.com/office/drawing/2014/main" id="{15B73648-6530-DC45-AB69-ADDEFBA7FF4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1398B43-958C-0444-91AC-CCF6A325D100}"/>
              </a:ext>
            </a:extLst>
          </p:cNvPr>
          <p:cNvSpPr>
            <a:spLocks noGrp="1"/>
          </p:cNvSpPr>
          <p:nvPr>
            <p:ph type="sldNum" sz="quarter" idx="12"/>
          </p:nvPr>
        </p:nvSpPr>
        <p:spPr/>
        <p:txBody>
          <a:bodyPr/>
          <a:lstStyle>
            <a:lvl1pPr>
              <a:defRPr/>
            </a:lvl1pPr>
          </a:lstStyle>
          <a:p>
            <a:fld id="{313584B5-ED7D-1148-9CB0-04E63BA28B34}" type="slidenum">
              <a:rPr lang="en-US" altLang="en-US"/>
              <a:pPr/>
              <a:t>‹#›</a:t>
            </a:fld>
            <a:endParaRPr lang="en-US" altLang="en-US"/>
          </a:p>
        </p:txBody>
      </p:sp>
    </p:spTree>
    <p:extLst>
      <p:ext uri="{BB962C8B-B14F-4D97-AF65-F5344CB8AC3E}">
        <p14:creationId xmlns:p14="http://schemas.microsoft.com/office/powerpoint/2010/main" val="1155338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9044654-B0CD-5C46-B00A-272179474A07}"/>
              </a:ext>
            </a:extLst>
          </p:cNvPr>
          <p:cNvSpPr>
            <a:spLocks noGrp="1"/>
          </p:cNvSpPr>
          <p:nvPr>
            <p:ph type="title"/>
          </p:nvPr>
        </p:nvSpPr>
        <p:spPr bwMode="auto">
          <a:xfrm>
            <a:off x="457200" y="274638"/>
            <a:ext cx="8008938"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Text Placeholder 2">
            <a:extLst>
              <a:ext uri="{FF2B5EF4-FFF2-40B4-BE49-F238E27FC236}">
                <a16:creationId xmlns:a16="http://schemas.microsoft.com/office/drawing/2014/main" id="{828E5D37-08F0-B748-B133-6BEF06EDBD98}"/>
              </a:ext>
            </a:extLst>
          </p:cNvPr>
          <p:cNvSpPr>
            <a:spLocks noGrp="1"/>
          </p:cNvSpPr>
          <p:nvPr>
            <p:ph type="body" idx="1"/>
          </p:nvPr>
        </p:nvSpPr>
        <p:spPr bwMode="auto">
          <a:xfrm>
            <a:off x="0" y="6489700"/>
            <a:ext cx="727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42C1AD8-0A2F-644E-BB1C-C1002F0B0F54}"/>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anose="020F0502020204030204" pitchFamily="34" charset="0"/>
              </a:defRPr>
            </a:lvl1pPr>
          </a:lstStyle>
          <a:p>
            <a:fld id="{EBC6080D-22AE-944F-802B-10388EAFD008}" type="datetime1">
              <a:rPr lang="en-US" altLang="en-US"/>
              <a:pPr/>
              <a:t>2/26/22</a:t>
            </a:fld>
            <a:endParaRPr lang="en-US" altLang="en-US"/>
          </a:p>
        </p:txBody>
      </p:sp>
      <p:sp>
        <p:nvSpPr>
          <p:cNvPr id="5" name="Footer Placeholder 4">
            <a:extLst>
              <a:ext uri="{FF2B5EF4-FFF2-40B4-BE49-F238E27FC236}">
                <a16:creationId xmlns:a16="http://schemas.microsoft.com/office/drawing/2014/main" id="{90322655-B9B9-7E4A-AB05-E988BAB20AE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0C2DA3B3-9416-A647-9B16-863FC441046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Times" pitchFamily="2" charset="0"/>
              </a:defRPr>
            </a:lvl1pPr>
          </a:lstStyle>
          <a:p>
            <a:fld id="{F1F5230A-9A63-7548-80BE-B4659102B9E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0" fontAlgn="base" hangingPunct="0">
        <a:spcBef>
          <a:spcPct val="0"/>
        </a:spcBef>
        <a:spcAft>
          <a:spcPct val="0"/>
        </a:spcAft>
        <a:defRPr sz="4400" kern="1200">
          <a:solidFill>
            <a:schemeClr val="tx1"/>
          </a:solidFill>
          <a:latin typeface="Times"/>
          <a:ea typeface="ＭＳ Ｐゴシック" charset="-128"/>
          <a:cs typeface="Times"/>
        </a:defRPr>
      </a:lvl1pPr>
      <a:lvl2pPr algn="l" defTabSz="457200" rtl="0" eaLnBrk="0" fontAlgn="base" hangingPunct="0">
        <a:spcBef>
          <a:spcPct val="0"/>
        </a:spcBef>
        <a:spcAft>
          <a:spcPct val="0"/>
        </a:spcAft>
        <a:defRPr sz="4400">
          <a:solidFill>
            <a:schemeClr val="tx1"/>
          </a:solidFill>
          <a:latin typeface="Times" charset="0"/>
          <a:ea typeface="ＭＳ Ｐゴシック" charset="-128"/>
          <a:cs typeface="Times" charset="0"/>
        </a:defRPr>
      </a:lvl2pPr>
      <a:lvl3pPr algn="l" defTabSz="457200" rtl="0" eaLnBrk="0" fontAlgn="base" hangingPunct="0">
        <a:spcBef>
          <a:spcPct val="0"/>
        </a:spcBef>
        <a:spcAft>
          <a:spcPct val="0"/>
        </a:spcAft>
        <a:defRPr sz="4400">
          <a:solidFill>
            <a:schemeClr val="tx1"/>
          </a:solidFill>
          <a:latin typeface="Times" charset="0"/>
          <a:ea typeface="ＭＳ Ｐゴシック" charset="-128"/>
          <a:cs typeface="Times" charset="0"/>
        </a:defRPr>
      </a:lvl3pPr>
      <a:lvl4pPr algn="l" defTabSz="457200" rtl="0" eaLnBrk="0" fontAlgn="base" hangingPunct="0">
        <a:spcBef>
          <a:spcPct val="0"/>
        </a:spcBef>
        <a:spcAft>
          <a:spcPct val="0"/>
        </a:spcAft>
        <a:defRPr sz="4400">
          <a:solidFill>
            <a:schemeClr val="tx1"/>
          </a:solidFill>
          <a:latin typeface="Times" charset="0"/>
          <a:ea typeface="ＭＳ Ｐゴシック" charset="-128"/>
          <a:cs typeface="Times" charset="0"/>
        </a:defRPr>
      </a:lvl4pPr>
      <a:lvl5pPr algn="l" defTabSz="457200" rtl="0" eaLnBrk="0" fontAlgn="base" hangingPunct="0">
        <a:spcBef>
          <a:spcPct val="0"/>
        </a:spcBef>
        <a:spcAft>
          <a:spcPct val="0"/>
        </a:spcAft>
        <a:defRPr sz="4400">
          <a:solidFill>
            <a:schemeClr val="tx1"/>
          </a:solidFill>
          <a:latin typeface="Times" charset="0"/>
          <a:ea typeface="ＭＳ Ｐゴシック" charset="-128"/>
          <a:cs typeface="Times" charset="0"/>
        </a:defRPr>
      </a:lvl5pPr>
      <a:lvl6pPr marL="457200" algn="l" defTabSz="457200" rtl="0" fontAlgn="base">
        <a:spcBef>
          <a:spcPct val="0"/>
        </a:spcBef>
        <a:spcAft>
          <a:spcPct val="0"/>
        </a:spcAft>
        <a:defRPr sz="4400">
          <a:solidFill>
            <a:schemeClr val="tx1"/>
          </a:solidFill>
          <a:latin typeface="Times" charset="0"/>
          <a:ea typeface="ＭＳ Ｐゴシック" charset="-128"/>
        </a:defRPr>
      </a:lvl6pPr>
      <a:lvl7pPr marL="914400" algn="l" defTabSz="457200" rtl="0" fontAlgn="base">
        <a:spcBef>
          <a:spcPct val="0"/>
        </a:spcBef>
        <a:spcAft>
          <a:spcPct val="0"/>
        </a:spcAft>
        <a:defRPr sz="4400">
          <a:solidFill>
            <a:schemeClr val="tx1"/>
          </a:solidFill>
          <a:latin typeface="Times" charset="0"/>
          <a:ea typeface="ＭＳ Ｐゴシック" charset="-128"/>
        </a:defRPr>
      </a:lvl7pPr>
      <a:lvl8pPr marL="1371600" algn="l" defTabSz="457200" rtl="0" fontAlgn="base">
        <a:spcBef>
          <a:spcPct val="0"/>
        </a:spcBef>
        <a:spcAft>
          <a:spcPct val="0"/>
        </a:spcAft>
        <a:defRPr sz="4400">
          <a:solidFill>
            <a:schemeClr val="tx1"/>
          </a:solidFill>
          <a:latin typeface="Times" charset="0"/>
          <a:ea typeface="ＭＳ Ｐゴシック" charset="-128"/>
        </a:defRPr>
      </a:lvl8pPr>
      <a:lvl9pPr marL="1828800" algn="l" defTabSz="457200" rtl="0" fontAlgn="base">
        <a:spcBef>
          <a:spcPct val="0"/>
        </a:spcBef>
        <a:spcAft>
          <a:spcPct val="0"/>
        </a:spcAft>
        <a:defRPr sz="4400">
          <a:solidFill>
            <a:schemeClr val="tx1"/>
          </a:solidFill>
          <a:latin typeface="Times" charset="0"/>
          <a:ea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defRPr kern="1200">
          <a:solidFill>
            <a:schemeClr val="tx1"/>
          </a:solidFill>
          <a:latin typeface="Times"/>
          <a:ea typeface="ＭＳ Ｐゴシック" charset="-128"/>
          <a:cs typeface="Times"/>
        </a:defRPr>
      </a:lvl1pPr>
      <a:lvl2pPr marL="742950" indent="-285750"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Times"/>
          <a:ea typeface="ＭＳ Ｐゴシック" charset="-128"/>
          <a:cs typeface="Time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Times"/>
          <a:ea typeface="ＭＳ Ｐゴシック" charset="-128"/>
          <a:cs typeface="Time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imes"/>
          <a:ea typeface="ＭＳ Ｐゴシック" charset="-128"/>
          <a:cs typeface="Time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imes"/>
          <a:ea typeface="ＭＳ Ｐゴシック" charset="-128"/>
          <a:cs typeface="Time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gi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jpeg"/></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7" descr="Einstein standing.png">
            <a:extLst>
              <a:ext uri="{FF2B5EF4-FFF2-40B4-BE49-F238E27FC236}">
                <a16:creationId xmlns:a16="http://schemas.microsoft.com/office/drawing/2014/main" id="{96FE2939-4742-624E-BC38-4BAED28DE6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4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itle 1">
            <a:extLst>
              <a:ext uri="{FF2B5EF4-FFF2-40B4-BE49-F238E27FC236}">
                <a16:creationId xmlns:a16="http://schemas.microsoft.com/office/drawing/2014/main" id="{7B266EFE-1925-5849-B89B-F8B1B54A0C51}"/>
              </a:ext>
            </a:extLst>
          </p:cNvPr>
          <p:cNvSpPr>
            <a:spLocks noGrp="1"/>
          </p:cNvSpPr>
          <p:nvPr>
            <p:ph type="ctrTitle"/>
          </p:nvPr>
        </p:nvSpPr>
        <p:spPr>
          <a:xfrm>
            <a:off x="2347913" y="339725"/>
            <a:ext cx="6162675" cy="3284538"/>
          </a:xfrm>
        </p:spPr>
        <p:txBody>
          <a:bodyPr/>
          <a:lstStyle/>
          <a:p>
            <a:pPr algn="r" eaLnBrk="1" hangingPunct="1"/>
            <a:r>
              <a:rPr lang="en-US" altLang="en-US" sz="7200">
                <a:latin typeface="Times" pitchFamily="2" charset="0"/>
                <a:ea typeface="ＭＳ Ｐゴシック" panose="020B0600070205080204" pitchFamily="34" charset="-128"/>
              </a:rPr>
              <a:t>How </a:t>
            </a:r>
            <a:br>
              <a:rPr lang="en-US" altLang="en-US" sz="7200">
                <a:latin typeface="Times" pitchFamily="2" charset="0"/>
                <a:ea typeface="ＭＳ Ｐゴシック" panose="020B0600070205080204" pitchFamily="34" charset="-128"/>
              </a:rPr>
            </a:br>
            <a:r>
              <a:rPr lang="en-US" altLang="en-US" sz="7200">
                <a:latin typeface="Times" pitchFamily="2" charset="0"/>
                <a:ea typeface="ＭＳ Ｐゴシック" panose="020B0600070205080204" pitchFamily="34" charset="-128"/>
              </a:rPr>
              <a:t>Einstein Did</a:t>
            </a:r>
            <a:br>
              <a:rPr lang="en-US" altLang="en-US" sz="7200">
                <a:latin typeface="Times" pitchFamily="2" charset="0"/>
                <a:ea typeface="ＭＳ Ｐゴシック" panose="020B0600070205080204" pitchFamily="34" charset="-128"/>
              </a:rPr>
            </a:br>
            <a:r>
              <a:rPr lang="en-US" altLang="en-US" sz="7200">
                <a:latin typeface="Times" pitchFamily="2" charset="0"/>
                <a:ea typeface="ＭＳ Ｐゴシック" panose="020B0600070205080204" pitchFamily="34" charset="-128"/>
              </a:rPr>
              <a:t>Not Discover</a:t>
            </a:r>
            <a:endParaRPr lang="en-US" altLang="en-US" sz="5400">
              <a:latin typeface="Times" pitchFamily="2" charset="0"/>
              <a:ea typeface="ＭＳ Ｐゴシック" panose="020B0600070205080204" pitchFamily="34" charset="-128"/>
            </a:endParaRPr>
          </a:p>
        </p:txBody>
      </p:sp>
      <p:sp>
        <p:nvSpPr>
          <p:cNvPr id="15364" name="Subtitle 2">
            <a:extLst>
              <a:ext uri="{FF2B5EF4-FFF2-40B4-BE49-F238E27FC236}">
                <a16:creationId xmlns:a16="http://schemas.microsoft.com/office/drawing/2014/main" id="{FCD3D5A6-AFB5-7A41-86C0-E18828DE91E7}"/>
              </a:ext>
            </a:extLst>
          </p:cNvPr>
          <p:cNvSpPr>
            <a:spLocks noGrp="1"/>
          </p:cNvSpPr>
          <p:nvPr>
            <p:ph type="subTitle" idx="1"/>
          </p:nvPr>
        </p:nvSpPr>
        <p:spPr>
          <a:xfrm>
            <a:off x="3457575" y="3643313"/>
            <a:ext cx="5059363" cy="1752600"/>
          </a:xfrm>
        </p:spPr>
        <p:txBody>
          <a:bodyPr/>
          <a:lstStyle/>
          <a:p>
            <a:pPr algn="r" eaLnBrk="1" hangingPunct="1"/>
            <a:r>
              <a:rPr lang="en-US" altLang="en-US" sz="1600">
                <a:solidFill>
                  <a:schemeClr val="tx1"/>
                </a:solidFill>
                <a:latin typeface="Times" pitchFamily="2" charset="0"/>
                <a:ea typeface="ＭＳ Ｐゴシック" panose="020B0600070205080204" pitchFamily="34" charset="-128"/>
              </a:rPr>
              <a:t>John D. Norton</a:t>
            </a:r>
          </a:p>
          <a:p>
            <a:pPr algn="r" eaLnBrk="1" hangingPunct="1"/>
            <a:r>
              <a:rPr lang="en-US" altLang="en-US" sz="1600">
                <a:solidFill>
                  <a:schemeClr val="tx1"/>
                </a:solidFill>
                <a:latin typeface="Times" pitchFamily="2" charset="0"/>
                <a:ea typeface="ＭＳ Ｐゴシック" panose="020B0600070205080204" pitchFamily="34" charset="-128"/>
              </a:rPr>
              <a:t>Department of History and Philosophy of Science</a:t>
            </a:r>
          </a:p>
          <a:p>
            <a:pPr algn="r" eaLnBrk="1" hangingPunct="1"/>
            <a:r>
              <a:rPr lang="en-US" altLang="en-US" sz="1600">
                <a:solidFill>
                  <a:schemeClr val="tx1"/>
                </a:solidFill>
                <a:latin typeface="Times" pitchFamily="2" charset="0"/>
                <a:ea typeface="ＭＳ Ｐゴシック" panose="020B0600070205080204" pitchFamily="34" charset="-128"/>
              </a:rPr>
              <a:t>Center for Philosophy of Science</a:t>
            </a:r>
          </a:p>
          <a:p>
            <a:pPr algn="r" eaLnBrk="1" hangingPunct="1"/>
            <a:r>
              <a:rPr lang="en-US" altLang="en-US" sz="1600">
                <a:solidFill>
                  <a:schemeClr val="tx1"/>
                </a:solidFill>
                <a:latin typeface="Times" pitchFamily="2" charset="0"/>
                <a:ea typeface="ＭＳ Ｐゴシック" panose="020B0600070205080204" pitchFamily="34" charset="-128"/>
              </a:rPr>
              <a:t>University of Pittsburgh</a:t>
            </a:r>
          </a:p>
        </p:txBody>
      </p:sp>
      <p:sp>
        <p:nvSpPr>
          <p:cNvPr id="15365" name="Slide Number Placeholder 3">
            <a:extLst>
              <a:ext uri="{FF2B5EF4-FFF2-40B4-BE49-F238E27FC236}">
                <a16:creationId xmlns:a16="http://schemas.microsoft.com/office/drawing/2014/main" id="{E86DF953-D232-324A-A590-EB039906DD1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5B77277-4811-B14B-9C9F-AF01E1F5BC20}" type="slidenum">
              <a:rPr lang="en-US" altLang="en-US" sz="1200">
                <a:solidFill>
                  <a:srgbClr val="898989"/>
                </a:solidFill>
                <a:latin typeface="Times" pitchFamily="2" charset="0"/>
              </a:rPr>
              <a:pPr eaLnBrk="1" hangingPunct="1"/>
              <a:t>1</a:t>
            </a:fld>
            <a:endParaRPr lang="en-US" altLang="en-US" sz="1200">
              <a:solidFill>
                <a:srgbClr val="898989"/>
              </a:solidFill>
              <a:latin typeface="Times"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C57E707B-D0B0-C649-8DA2-B4C31E2E2B3F}"/>
              </a:ext>
            </a:extLst>
          </p:cNvPr>
          <p:cNvGrpSpPr>
            <a:grpSpLocks/>
          </p:cNvGrpSpPr>
          <p:nvPr/>
        </p:nvGrpSpPr>
        <p:grpSpPr bwMode="auto">
          <a:xfrm>
            <a:off x="1169988" y="881063"/>
            <a:ext cx="6767512" cy="5976937"/>
            <a:chOff x="1169987" y="881063"/>
            <a:chExt cx="6767513" cy="5976937"/>
          </a:xfrm>
        </p:grpSpPr>
        <p:pic>
          <p:nvPicPr>
            <p:cNvPr id="23560" name="Picture 5" descr="train arrives.jpg">
              <a:extLst>
                <a:ext uri="{FF2B5EF4-FFF2-40B4-BE49-F238E27FC236}">
                  <a16:creationId xmlns:a16="http://schemas.microsoft.com/office/drawing/2014/main" id="{5B843AAD-38DD-2A47-A2F8-BDFCA069CA1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69987" y="2470150"/>
              <a:ext cx="5851525"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ular Callout 6">
              <a:extLst>
                <a:ext uri="{FF2B5EF4-FFF2-40B4-BE49-F238E27FC236}">
                  <a16:creationId xmlns:a16="http://schemas.microsoft.com/office/drawing/2014/main" id="{DB00CBA6-A195-1F41-A26D-24EAF5A023BE}"/>
                </a:ext>
              </a:extLst>
            </p:cNvPr>
            <p:cNvSpPr/>
            <p:nvPr/>
          </p:nvSpPr>
          <p:spPr>
            <a:xfrm>
              <a:off x="2579687" y="881063"/>
              <a:ext cx="5357813" cy="1412875"/>
            </a:xfrm>
            <a:prstGeom prst="wedgeRoundRectCallout">
              <a:avLst>
                <a:gd name="adj1" fmla="val -35664"/>
                <a:gd name="adj2" fmla="val 219803"/>
                <a:gd name="adj3" fmla="val 16667"/>
              </a:avLst>
            </a:prstGeom>
            <a:solidFill>
              <a:schemeClr val="bg2">
                <a:lumMod val="50000"/>
                <a:alpha val="20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3555" name="Title 1">
            <a:extLst>
              <a:ext uri="{FF2B5EF4-FFF2-40B4-BE49-F238E27FC236}">
                <a16:creationId xmlns:a16="http://schemas.microsoft.com/office/drawing/2014/main" id="{44DFEBAE-094D-994C-992C-8CBEF9B433A1}"/>
              </a:ext>
            </a:extLst>
          </p:cNvPr>
          <p:cNvSpPr>
            <a:spLocks noGrp="1"/>
          </p:cNvSpPr>
          <p:nvPr>
            <p:ph type="title"/>
          </p:nvPr>
        </p:nvSpPr>
        <p:spPr>
          <a:xfrm>
            <a:off x="465138" y="147638"/>
            <a:ext cx="8008937" cy="558800"/>
          </a:xfrm>
        </p:spPr>
        <p:txBody>
          <a:bodyPr/>
          <a:lstStyle/>
          <a:p>
            <a:pPr algn="ctr"/>
            <a:r>
              <a:rPr lang="en-US" altLang="en-US" sz="3200">
                <a:latin typeface="Times" pitchFamily="2" charset="0"/>
                <a:ea typeface="ＭＳ Ｐゴシック" panose="020B0600070205080204" pitchFamily="34" charset="-128"/>
              </a:rPr>
              <a:t>“On the Electrodynamics of Moving Bodies”</a:t>
            </a:r>
          </a:p>
        </p:txBody>
      </p:sp>
      <p:sp>
        <p:nvSpPr>
          <p:cNvPr id="23556" name="Content Placeholder 2">
            <a:extLst>
              <a:ext uri="{FF2B5EF4-FFF2-40B4-BE49-F238E27FC236}">
                <a16:creationId xmlns:a16="http://schemas.microsoft.com/office/drawing/2014/main" id="{73A66C22-6F3F-0545-9F0E-9B5A9D1B1897}"/>
              </a:ext>
            </a:extLst>
          </p:cNvPr>
          <p:cNvSpPr>
            <a:spLocks noGrp="1"/>
          </p:cNvSpPr>
          <p:nvPr>
            <p:ph idx="1"/>
          </p:nvPr>
        </p:nvSpPr>
        <p:spPr/>
        <p:txBody>
          <a:bodyPr/>
          <a:lstStyle/>
          <a:p>
            <a:endParaRPr lang="en-US" altLang="en-US">
              <a:latin typeface="Times" pitchFamily="2" charset="0"/>
              <a:ea typeface="ＭＳ Ｐゴシック" panose="020B0600070205080204" pitchFamily="34" charset="-128"/>
            </a:endParaRPr>
          </a:p>
        </p:txBody>
      </p:sp>
      <p:sp>
        <p:nvSpPr>
          <p:cNvPr id="23557" name="Slide Number Placeholder 3">
            <a:extLst>
              <a:ext uri="{FF2B5EF4-FFF2-40B4-BE49-F238E27FC236}">
                <a16:creationId xmlns:a16="http://schemas.microsoft.com/office/drawing/2014/main" id="{91A7854C-6AF2-D646-8CA9-28E1CB20E89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56FD573-D362-2D49-A48E-0A586A0E0063}" type="slidenum">
              <a:rPr lang="en-US" altLang="en-US" sz="1200">
                <a:solidFill>
                  <a:srgbClr val="898989"/>
                </a:solidFill>
                <a:latin typeface="Times" pitchFamily="2" charset="0"/>
              </a:rPr>
              <a:pPr eaLnBrk="1" hangingPunct="1"/>
              <a:t>10</a:t>
            </a:fld>
            <a:endParaRPr lang="en-US" altLang="en-US" sz="1200">
              <a:solidFill>
                <a:srgbClr val="898989"/>
              </a:solidFill>
              <a:latin typeface="Times" pitchFamily="2" charset="0"/>
            </a:endParaRPr>
          </a:p>
        </p:txBody>
      </p:sp>
      <p:sp>
        <p:nvSpPr>
          <p:cNvPr id="23558" name="TextBox 5">
            <a:extLst>
              <a:ext uri="{FF2B5EF4-FFF2-40B4-BE49-F238E27FC236}">
                <a16:creationId xmlns:a16="http://schemas.microsoft.com/office/drawing/2014/main" id="{298CA099-BA07-FC4A-9B66-E6527533DD11}"/>
              </a:ext>
            </a:extLst>
          </p:cNvPr>
          <p:cNvSpPr txBox="1">
            <a:spLocks noChangeArrowheads="1"/>
          </p:cNvSpPr>
          <p:nvPr/>
        </p:nvSpPr>
        <p:spPr bwMode="auto">
          <a:xfrm>
            <a:off x="2716213" y="954088"/>
            <a:ext cx="5229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If, for instance, I say, “That train arrives here at 7 o’clock,” I mean something like this: “The pointing of the small hand of my watch to 7 and the arrival of the train are simultaneous events.”</a:t>
            </a:r>
          </a:p>
        </p:txBody>
      </p:sp>
      <p:pic>
        <p:nvPicPr>
          <p:cNvPr id="11" name="Picture 10" descr="Mickey Mouse Clock.png">
            <a:extLst>
              <a:ext uri="{FF2B5EF4-FFF2-40B4-BE49-F238E27FC236}">
                <a16:creationId xmlns:a16="http://schemas.microsoft.com/office/drawing/2014/main" id="{0C44C1D8-840C-DD45-8415-417D2AE7E6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250" y="3244850"/>
            <a:ext cx="1282700"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9C5FF5EF-089C-C34C-8C85-5ADEB1C8CE0B}"/>
              </a:ext>
            </a:extLst>
          </p:cNvPr>
          <p:cNvSpPr/>
          <p:nvPr/>
        </p:nvSpPr>
        <p:spPr>
          <a:xfrm>
            <a:off x="2619375" y="896938"/>
            <a:ext cx="5826125" cy="5516562"/>
          </a:xfrm>
          <a:custGeom>
            <a:avLst/>
            <a:gdLst>
              <a:gd name="connsiteX0" fmla="*/ 3190875 w 5826125"/>
              <a:gd name="connsiteY0" fmla="*/ 0 h 5516563"/>
              <a:gd name="connsiteX1" fmla="*/ 5826125 w 5826125"/>
              <a:gd name="connsiteY1" fmla="*/ 2325688 h 5516563"/>
              <a:gd name="connsiteX2" fmla="*/ 3619500 w 5826125"/>
              <a:gd name="connsiteY2" fmla="*/ 5516563 h 5516563"/>
              <a:gd name="connsiteX3" fmla="*/ 0 w 5826125"/>
              <a:gd name="connsiteY3" fmla="*/ 3182938 h 5516563"/>
              <a:gd name="connsiteX4" fmla="*/ 3190875 w 5826125"/>
              <a:gd name="connsiteY4" fmla="*/ 0 h 5516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6125" h="5516563">
                <a:moveTo>
                  <a:pt x="3190875" y="0"/>
                </a:moveTo>
                <a:lnTo>
                  <a:pt x="5826125" y="2325688"/>
                </a:lnTo>
                <a:lnTo>
                  <a:pt x="3619500" y="5516563"/>
                </a:lnTo>
                <a:lnTo>
                  <a:pt x="0" y="3182938"/>
                </a:lnTo>
                <a:lnTo>
                  <a:pt x="3190875" y="0"/>
                </a:lnTo>
                <a:close/>
              </a:path>
            </a:pathLst>
          </a:custGeom>
          <a:solidFill>
            <a:srgbClr val="CA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579" name="Title 1">
            <a:extLst>
              <a:ext uri="{FF2B5EF4-FFF2-40B4-BE49-F238E27FC236}">
                <a16:creationId xmlns:a16="http://schemas.microsoft.com/office/drawing/2014/main" id="{7FEAE499-D508-1047-9303-81415AD8120C}"/>
              </a:ext>
            </a:extLst>
          </p:cNvPr>
          <p:cNvSpPr>
            <a:spLocks noGrp="1"/>
          </p:cNvSpPr>
          <p:nvPr>
            <p:ph type="title"/>
          </p:nvPr>
        </p:nvSpPr>
        <p:spPr>
          <a:xfrm>
            <a:off x="1174750" y="1801813"/>
            <a:ext cx="5008563" cy="3159125"/>
          </a:xfrm>
        </p:spPr>
        <p:txBody>
          <a:bodyPr/>
          <a:lstStyle/>
          <a:p>
            <a:pPr algn="r"/>
            <a:r>
              <a:rPr lang="en-US" altLang="en-US" sz="6600">
                <a:latin typeface="Times" pitchFamily="2" charset="0"/>
                <a:ea typeface="ＭＳ Ｐゴシック" panose="020B0600070205080204" pitchFamily="34" charset="-128"/>
              </a:rPr>
              <a:t>How Einstein Discovered Special Relativity</a:t>
            </a:r>
          </a:p>
        </p:txBody>
      </p:sp>
      <p:sp>
        <p:nvSpPr>
          <p:cNvPr id="24580" name="Content Placeholder 2">
            <a:extLst>
              <a:ext uri="{FF2B5EF4-FFF2-40B4-BE49-F238E27FC236}">
                <a16:creationId xmlns:a16="http://schemas.microsoft.com/office/drawing/2014/main" id="{28D7415A-D23E-FA4B-8D6C-9FDFDE8CC9FF}"/>
              </a:ext>
            </a:extLst>
          </p:cNvPr>
          <p:cNvSpPr>
            <a:spLocks noGrp="1"/>
          </p:cNvSpPr>
          <p:nvPr>
            <p:ph idx="1"/>
          </p:nvPr>
        </p:nvSpPr>
        <p:spPr/>
        <p:txBody>
          <a:bodyPr/>
          <a:lstStyle/>
          <a:p>
            <a:endParaRPr lang="en-US" altLang="en-US">
              <a:latin typeface="Times" pitchFamily="2" charset="0"/>
              <a:ea typeface="ＭＳ Ｐゴシック" panose="020B0600070205080204" pitchFamily="34" charset="-128"/>
            </a:endParaRPr>
          </a:p>
        </p:txBody>
      </p:sp>
      <p:sp>
        <p:nvSpPr>
          <p:cNvPr id="24581" name="Slide Number Placeholder 3">
            <a:extLst>
              <a:ext uri="{FF2B5EF4-FFF2-40B4-BE49-F238E27FC236}">
                <a16:creationId xmlns:a16="http://schemas.microsoft.com/office/drawing/2014/main" id="{E4529CBC-0A85-D741-9C69-D196A833B2C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B6B5638-83C5-934A-91B1-8E32519D2C61}" type="slidenum">
              <a:rPr lang="en-US" altLang="en-US" sz="1200">
                <a:solidFill>
                  <a:srgbClr val="898989"/>
                </a:solidFill>
                <a:latin typeface="Times" pitchFamily="2" charset="0"/>
              </a:rPr>
              <a:pPr eaLnBrk="1" hangingPunct="1"/>
              <a:t>11</a:t>
            </a:fld>
            <a:endParaRPr lang="en-US" altLang="en-US" sz="1200">
              <a:solidFill>
                <a:srgbClr val="898989"/>
              </a:solidFill>
              <a:latin typeface="Times" pitchFamily="2"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D1C9C3BA-AF99-8D44-97F0-56AD0EC6813A}"/>
              </a:ext>
            </a:extLst>
          </p:cNvPr>
          <p:cNvSpPr/>
          <p:nvPr/>
        </p:nvSpPr>
        <p:spPr>
          <a:xfrm>
            <a:off x="4159250" y="555625"/>
            <a:ext cx="1087438" cy="6140450"/>
          </a:xfrm>
          <a:custGeom>
            <a:avLst/>
            <a:gdLst>
              <a:gd name="connsiteX0" fmla="*/ 182563 w 1087438"/>
              <a:gd name="connsiteY0" fmla="*/ 0 h 6140521"/>
              <a:gd name="connsiteX1" fmla="*/ 1087438 w 1087438"/>
              <a:gd name="connsiteY1" fmla="*/ 39688 h 6140521"/>
              <a:gd name="connsiteX2" fmla="*/ 968375 w 1087438"/>
              <a:gd name="connsiteY2" fmla="*/ 6135688 h 6140521"/>
              <a:gd name="connsiteX3" fmla="*/ 952500 w 1087438"/>
              <a:gd name="connsiteY3" fmla="*/ 6135688 h 6140521"/>
              <a:gd name="connsiteX4" fmla="*/ 0 w 1087438"/>
              <a:gd name="connsiteY4" fmla="*/ 6024563 h 6140521"/>
              <a:gd name="connsiteX5" fmla="*/ 182563 w 1087438"/>
              <a:gd name="connsiteY5" fmla="*/ 0 h 6140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438" h="6140521">
                <a:moveTo>
                  <a:pt x="182563" y="0"/>
                </a:moveTo>
                <a:lnTo>
                  <a:pt x="1087438" y="39688"/>
                </a:lnTo>
                <a:cubicBezTo>
                  <a:pt x="1047750" y="2071688"/>
                  <a:pt x="1024000" y="4104062"/>
                  <a:pt x="968375" y="6135688"/>
                </a:cubicBezTo>
                <a:cubicBezTo>
                  <a:pt x="968243" y="6140521"/>
                  <a:pt x="865650" y="6113974"/>
                  <a:pt x="952500" y="6135688"/>
                </a:cubicBezTo>
                <a:lnTo>
                  <a:pt x="0" y="6024563"/>
                </a:lnTo>
                <a:lnTo>
                  <a:pt x="182563" y="0"/>
                </a:lnTo>
                <a:close/>
              </a:path>
            </a:pathLst>
          </a:cu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603" name="Title 1">
            <a:extLst>
              <a:ext uri="{FF2B5EF4-FFF2-40B4-BE49-F238E27FC236}">
                <a16:creationId xmlns:a16="http://schemas.microsoft.com/office/drawing/2014/main" id="{2B516E16-0ED4-0048-805F-AFC5A902B61C}"/>
              </a:ext>
            </a:extLst>
          </p:cNvPr>
          <p:cNvSpPr>
            <a:spLocks noGrp="1"/>
          </p:cNvSpPr>
          <p:nvPr>
            <p:ph type="title"/>
          </p:nvPr>
        </p:nvSpPr>
        <p:spPr>
          <a:xfrm>
            <a:off x="441325" y="179388"/>
            <a:ext cx="3805238" cy="1003300"/>
          </a:xfrm>
        </p:spPr>
        <p:txBody>
          <a:bodyPr/>
          <a:lstStyle/>
          <a:p>
            <a:r>
              <a:rPr lang="en-US" altLang="en-US" sz="5400">
                <a:latin typeface="Times" pitchFamily="2" charset="0"/>
                <a:ea typeface="ＭＳ Ｐゴシック" panose="020B0600070205080204" pitchFamily="34" charset="-128"/>
              </a:rPr>
              <a:t>1895-1905</a:t>
            </a:r>
          </a:p>
        </p:txBody>
      </p:sp>
      <p:sp>
        <p:nvSpPr>
          <p:cNvPr id="25604" name="Content Placeholder 2">
            <a:extLst>
              <a:ext uri="{FF2B5EF4-FFF2-40B4-BE49-F238E27FC236}">
                <a16:creationId xmlns:a16="http://schemas.microsoft.com/office/drawing/2014/main" id="{82FDCBE1-9D04-3D48-926A-8BC485B760F5}"/>
              </a:ext>
            </a:extLst>
          </p:cNvPr>
          <p:cNvSpPr>
            <a:spLocks noGrp="1"/>
          </p:cNvSpPr>
          <p:nvPr>
            <p:ph idx="1"/>
          </p:nvPr>
        </p:nvSpPr>
        <p:spPr/>
        <p:txBody>
          <a:bodyPr/>
          <a:lstStyle/>
          <a:p>
            <a:endParaRPr lang="en-US" altLang="en-US">
              <a:latin typeface="Times" pitchFamily="2" charset="0"/>
              <a:ea typeface="ＭＳ Ｐゴシック" panose="020B0600070205080204" pitchFamily="34" charset="-128"/>
            </a:endParaRPr>
          </a:p>
        </p:txBody>
      </p:sp>
      <p:sp>
        <p:nvSpPr>
          <p:cNvPr id="25605" name="Slide Number Placeholder 3">
            <a:extLst>
              <a:ext uri="{FF2B5EF4-FFF2-40B4-BE49-F238E27FC236}">
                <a16:creationId xmlns:a16="http://schemas.microsoft.com/office/drawing/2014/main" id="{6973C269-9AD2-554C-AD20-994DFF1B0E2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D9F4758-7086-C44E-96B9-73462182424B}" type="slidenum">
              <a:rPr lang="en-US" altLang="en-US" sz="1200">
                <a:solidFill>
                  <a:srgbClr val="898989"/>
                </a:solidFill>
                <a:latin typeface="Times" pitchFamily="2" charset="0"/>
              </a:rPr>
              <a:pPr eaLnBrk="1" hangingPunct="1"/>
              <a:t>12</a:t>
            </a:fld>
            <a:endParaRPr lang="en-US" altLang="en-US" sz="1200">
              <a:solidFill>
                <a:srgbClr val="898989"/>
              </a:solidFill>
              <a:latin typeface="Times" pitchFamily="2" charset="0"/>
            </a:endParaRPr>
          </a:p>
        </p:txBody>
      </p:sp>
      <p:grpSp>
        <p:nvGrpSpPr>
          <p:cNvPr id="2" name="Group 14">
            <a:extLst>
              <a:ext uri="{FF2B5EF4-FFF2-40B4-BE49-F238E27FC236}">
                <a16:creationId xmlns:a16="http://schemas.microsoft.com/office/drawing/2014/main" id="{FA675410-1ED8-2443-B34F-04DDF55688A9}"/>
              </a:ext>
            </a:extLst>
          </p:cNvPr>
          <p:cNvGrpSpPr>
            <a:grpSpLocks/>
          </p:cNvGrpSpPr>
          <p:nvPr/>
        </p:nvGrpSpPr>
        <p:grpSpPr bwMode="auto">
          <a:xfrm>
            <a:off x="476250" y="833438"/>
            <a:ext cx="4556125" cy="1587500"/>
            <a:chOff x="476250" y="833438"/>
            <a:chExt cx="4556125" cy="1587500"/>
          </a:xfrm>
        </p:grpSpPr>
        <p:sp>
          <p:nvSpPr>
            <p:cNvPr id="11" name="Freeform 10">
              <a:extLst>
                <a:ext uri="{FF2B5EF4-FFF2-40B4-BE49-F238E27FC236}">
                  <a16:creationId xmlns:a16="http://schemas.microsoft.com/office/drawing/2014/main" id="{B3EA58BA-1B44-194E-B136-0D4CB5415AB6}"/>
                </a:ext>
              </a:extLst>
            </p:cNvPr>
            <p:cNvSpPr/>
            <p:nvPr/>
          </p:nvSpPr>
          <p:spPr>
            <a:xfrm>
              <a:off x="571500" y="833438"/>
              <a:ext cx="4460875" cy="1587500"/>
            </a:xfrm>
            <a:custGeom>
              <a:avLst/>
              <a:gdLst>
                <a:gd name="connsiteX0" fmla="*/ 4214813 w 4460875"/>
                <a:gd name="connsiteY0" fmla="*/ 0 h 1587500"/>
                <a:gd name="connsiteX1" fmla="*/ 4214813 w 4460875"/>
                <a:gd name="connsiteY1" fmla="*/ 0 h 1587500"/>
                <a:gd name="connsiteX2" fmla="*/ 0 w 4460875"/>
                <a:gd name="connsiteY2" fmla="*/ 1023937 h 1587500"/>
                <a:gd name="connsiteX3" fmla="*/ 1055688 w 4460875"/>
                <a:gd name="connsiteY3" fmla="*/ 1587500 h 1587500"/>
                <a:gd name="connsiteX4" fmla="*/ 1087438 w 4460875"/>
                <a:gd name="connsiteY4" fmla="*/ 1571625 h 1587500"/>
                <a:gd name="connsiteX5" fmla="*/ 4460875 w 4460875"/>
                <a:gd name="connsiteY5" fmla="*/ 55562 h 1587500"/>
                <a:gd name="connsiteX6" fmla="*/ 4214813 w 4460875"/>
                <a:gd name="connsiteY6" fmla="*/ 0 h 158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60875" h="1587500">
                  <a:moveTo>
                    <a:pt x="4214813" y="0"/>
                  </a:moveTo>
                  <a:lnTo>
                    <a:pt x="4214813" y="0"/>
                  </a:lnTo>
                  <a:lnTo>
                    <a:pt x="0" y="1023937"/>
                  </a:lnTo>
                  <a:cubicBezTo>
                    <a:pt x="351896" y="1211791"/>
                    <a:pt x="699424" y="1408068"/>
                    <a:pt x="1055688" y="1587500"/>
                  </a:cubicBezTo>
                  <a:lnTo>
                    <a:pt x="1087438" y="1571625"/>
                  </a:lnTo>
                  <a:lnTo>
                    <a:pt x="4460875" y="55562"/>
                  </a:lnTo>
                  <a:lnTo>
                    <a:pt x="4214813" y="0"/>
                  </a:lnTo>
                  <a:close/>
                </a:path>
              </a:pathLst>
            </a:custGeom>
            <a:solidFill>
              <a:srgbClr val="CACA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619" name="TextBox 6">
              <a:extLst>
                <a:ext uri="{FF2B5EF4-FFF2-40B4-BE49-F238E27FC236}">
                  <a16:creationId xmlns:a16="http://schemas.microsoft.com/office/drawing/2014/main" id="{FE925D24-7E76-F84C-85A2-3C1CF72DBB91}"/>
                </a:ext>
              </a:extLst>
            </p:cNvPr>
            <p:cNvSpPr txBox="1">
              <a:spLocks noChangeArrowheads="1"/>
            </p:cNvSpPr>
            <p:nvPr/>
          </p:nvSpPr>
          <p:spPr bwMode="auto">
            <a:xfrm>
              <a:off x="476250" y="1603375"/>
              <a:ext cx="30241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1800">
                  <a:latin typeface="Times" pitchFamily="2" charset="0"/>
                </a:rPr>
                <a:t>A 16 year old Einstein imagines chasing a light beam.</a:t>
              </a:r>
            </a:p>
          </p:txBody>
        </p:sp>
      </p:grpSp>
      <p:grpSp>
        <p:nvGrpSpPr>
          <p:cNvPr id="3" name="Group 15">
            <a:extLst>
              <a:ext uri="{FF2B5EF4-FFF2-40B4-BE49-F238E27FC236}">
                <a16:creationId xmlns:a16="http://schemas.microsoft.com/office/drawing/2014/main" id="{C1D00D28-686F-F147-8880-5E27601A1D59}"/>
              </a:ext>
            </a:extLst>
          </p:cNvPr>
          <p:cNvGrpSpPr>
            <a:grpSpLocks/>
          </p:cNvGrpSpPr>
          <p:nvPr/>
        </p:nvGrpSpPr>
        <p:grpSpPr bwMode="auto">
          <a:xfrm>
            <a:off x="460375" y="4968875"/>
            <a:ext cx="4556125" cy="1381125"/>
            <a:chOff x="460376" y="4968875"/>
            <a:chExt cx="4556124" cy="1381125"/>
          </a:xfrm>
        </p:grpSpPr>
        <p:sp>
          <p:nvSpPr>
            <p:cNvPr id="12" name="Freeform 11">
              <a:extLst>
                <a:ext uri="{FF2B5EF4-FFF2-40B4-BE49-F238E27FC236}">
                  <a16:creationId xmlns:a16="http://schemas.microsoft.com/office/drawing/2014/main" id="{2D93C02C-4CA2-B94B-AE4C-3949A24110A5}"/>
                </a:ext>
              </a:extLst>
            </p:cNvPr>
            <p:cNvSpPr/>
            <p:nvPr/>
          </p:nvSpPr>
          <p:spPr>
            <a:xfrm>
              <a:off x="706439" y="4968875"/>
              <a:ext cx="4310061" cy="1381125"/>
            </a:xfrm>
            <a:custGeom>
              <a:avLst/>
              <a:gdLst>
                <a:gd name="connsiteX0" fmla="*/ 285750 w 4310062"/>
                <a:gd name="connsiteY0" fmla="*/ 0 h 1381125"/>
                <a:gd name="connsiteX1" fmla="*/ 4310062 w 4310062"/>
                <a:gd name="connsiteY1" fmla="*/ 1293813 h 1381125"/>
                <a:gd name="connsiteX2" fmla="*/ 3889375 w 4310062"/>
                <a:gd name="connsiteY2" fmla="*/ 1381125 h 1381125"/>
                <a:gd name="connsiteX3" fmla="*/ 0 w 4310062"/>
                <a:gd name="connsiteY3" fmla="*/ 1190625 h 1381125"/>
                <a:gd name="connsiteX4" fmla="*/ 285750 w 4310062"/>
                <a:gd name="connsiteY4" fmla="*/ 0 h 1381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0062" h="1381125">
                  <a:moveTo>
                    <a:pt x="285750" y="0"/>
                  </a:moveTo>
                  <a:lnTo>
                    <a:pt x="4310062" y="1293813"/>
                  </a:lnTo>
                  <a:lnTo>
                    <a:pt x="3889375" y="1381125"/>
                  </a:lnTo>
                  <a:lnTo>
                    <a:pt x="0" y="1190625"/>
                  </a:lnTo>
                  <a:lnTo>
                    <a:pt x="285750" y="0"/>
                  </a:lnTo>
                  <a:close/>
                </a:path>
              </a:pathLst>
            </a:custGeom>
            <a:solidFill>
              <a:srgbClr val="CACA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617" name="TextBox 7">
              <a:extLst>
                <a:ext uri="{FF2B5EF4-FFF2-40B4-BE49-F238E27FC236}">
                  <a16:creationId xmlns:a16="http://schemas.microsoft.com/office/drawing/2014/main" id="{217A3F42-BFAB-9444-A772-EAA890032DDD}"/>
                </a:ext>
              </a:extLst>
            </p:cNvPr>
            <p:cNvSpPr txBox="1">
              <a:spLocks noChangeArrowheads="1"/>
            </p:cNvSpPr>
            <p:nvPr/>
          </p:nvSpPr>
          <p:spPr bwMode="auto">
            <a:xfrm>
              <a:off x="460376" y="5064124"/>
              <a:ext cx="30797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1800">
                  <a:latin typeface="Times" pitchFamily="2" charset="0"/>
                </a:rPr>
                <a:t>“The step,” 5-6 weeks prior to submission of the paper.</a:t>
              </a:r>
            </a:p>
            <a:p>
              <a:pPr algn="r" eaLnBrk="1" hangingPunct="1"/>
              <a:r>
                <a:rPr lang="en-US" altLang="en-US" sz="1800">
                  <a:latin typeface="Times" pitchFamily="2" charset="0"/>
                </a:rPr>
                <a:t>Operational analysis of simultaneity.</a:t>
              </a:r>
            </a:p>
          </p:txBody>
        </p:sp>
      </p:grpSp>
      <p:grpSp>
        <p:nvGrpSpPr>
          <p:cNvPr id="4" name="Group 18">
            <a:extLst>
              <a:ext uri="{FF2B5EF4-FFF2-40B4-BE49-F238E27FC236}">
                <a16:creationId xmlns:a16="http://schemas.microsoft.com/office/drawing/2014/main" id="{A56B6342-EB4D-204D-A08E-36DCB816CAB4}"/>
              </a:ext>
            </a:extLst>
          </p:cNvPr>
          <p:cNvGrpSpPr>
            <a:grpSpLocks/>
          </p:cNvGrpSpPr>
          <p:nvPr/>
        </p:nvGrpSpPr>
        <p:grpSpPr bwMode="auto">
          <a:xfrm>
            <a:off x="4881563" y="674688"/>
            <a:ext cx="3968750" cy="5602287"/>
            <a:chOff x="4881563" y="674688"/>
            <a:chExt cx="3968750" cy="5601990"/>
          </a:xfrm>
        </p:grpSpPr>
        <p:sp>
          <p:nvSpPr>
            <p:cNvPr id="25610" name="Rectangle 4">
              <a:extLst>
                <a:ext uri="{FF2B5EF4-FFF2-40B4-BE49-F238E27FC236}">
                  <a16:creationId xmlns:a16="http://schemas.microsoft.com/office/drawing/2014/main" id="{263F478C-2838-C14B-8294-B7A706C61F99}"/>
                </a:ext>
              </a:extLst>
            </p:cNvPr>
            <p:cNvSpPr>
              <a:spLocks noChangeArrowheads="1"/>
            </p:cNvSpPr>
            <p:nvPr/>
          </p:nvSpPr>
          <p:spPr bwMode="auto">
            <a:xfrm>
              <a:off x="6159501" y="5815013"/>
              <a:ext cx="24923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a:latin typeface="Times" pitchFamily="2" charset="0"/>
                </a:rPr>
                <a:t>Einstein’s tribute to A. A. Michelson, Dec. 19, 1952.</a:t>
              </a:r>
            </a:p>
          </p:txBody>
        </p:sp>
        <p:grpSp>
          <p:nvGrpSpPr>
            <p:cNvPr id="25611" name="Group 17">
              <a:extLst>
                <a:ext uri="{FF2B5EF4-FFF2-40B4-BE49-F238E27FC236}">
                  <a16:creationId xmlns:a16="http://schemas.microsoft.com/office/drawing/2014/main" id="{B5E10533-9944-674B-B9A6-EAE5F761881C}"/>
                </a:ext>
              </a:extLst>
            </p:cNvPr>
            <p:cNvGrpSpPr>
              <a:grpSpLocks/>
            </p:cNvGrpSpPr>
            <p:nvPr/>
          </p:nvGrpSpPr>
          <p:grpSpPr bwMode="auto">
            <a:xfrm>
              <a:off x="4881563" y="674688"/>
              <a:ext cx="3968750" cy="5429250"/>
              <a:chOff x="4881563" y="674688"/>
              <a:chExt cx="3968750" cy="5429250"/>
            </a:xfrm>
          </p:grpSpPr>
          <p:sp>
            <p:nvSpPr>
              <p:cNvPr id="25612" name="TextBox 5">
                <a:extLst>
                  <a:ext uri="{FF2B5EF4-FFF2-40B4-BE49-F238E27FC236}">
                    <a16:creationId xmlns:a16="http://schemas.microsoft.com/office/drawing/2014/main" id="{24392EA5-9E14-7E48-BAD7-B869434434FF}"/>
                  </a:ext>
                </a:extLst>
              </p:cNvPr>
              <p:cNvSpPr txBox="1">
                <a:spLocks noChangeArrowheads="1"/>
              </p:cNvSpPr>
              <p:nvPr/>
            </p:nvSpPr>
            <p:spPr bwMode="auto">
              <a:xfrm>
                <a:off x="6048372" y="4746624"/>
                <a:ext cx="280194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latin typeface="Times" pitchFamily="2" charset="0"/>
                  </a:rPr>
                  <a:t>“…the seven and more years that the development of</a:t>
                </a:r>
                <a:br>
                  <a:rPr lang="en-US" altLang="en-US" sz="1600">
                    <a:latin typeface="Times" pitchFamily="2" charset="0"/>
                  </a:rPr>
                </a:br>
                <a:r>
                  <a:rPr lang="en-US" altLang="en-US" sz="1600">
                    <a:latin typeface="Times" pitchFamily="2" charset="0"/>
                  </a:rPr>
                  <a:t>the Special Theory of Relativity had been my entire life.”</a:t>
                </a:r>
                <a:br>
                  <a:rPr lang="en-US" altLang="en-US" sz="1600">
                    <a:latin typeface="Times" pitchFamily="2" charset="0"/>
                  </a:rPr>
                </a:br>
                <a:endParaRPr lang="en-US" altLang="en-US" sz="1600">
                  <a:latin typeface="Times" pitchFamily="2" charset="0"/>
                </a:endParaRPr>
              </a:p>
            </p:txBody>
          </p:sp>
          <p:grpSp>
            <p:nvGrpSpPr>
              <p:cNvPr id="25613" name="Group 16">
                <a:extLst>
                  <a:ext uri="{FF2B5EF4-FFF2-40B4-BE49-F238E27FC236}">
                    <a16:creationId xmlns:a16="http://schemas.microsoft.com/office/drawing/2014/main" id="{8ED50D81-0551-B340-9151-F8BD1B009867}"/>
                  </a:ext>
                </a:extLst>
              </p:cNvPr>
              <p:cNvGrpSpPr>
                <a:grpSpLocks/>
              </p:cNvGrpSpPr>
              <p:nvPr/>
            </p:nvGrpSpPr>
            <p:grpSpPr bwMode="auto">
              <a:xfrm>
                <a:off x="4881563" y="674688"/>
                <a:ext cx="3968750" cy="5429250"/>
                <a:chOff x="4881563" y="674688"/>
                <a:chExt cx="3968750" cy="5429250"/>
              </a:xfrm>
            </p:grpSpPr>
            <p:sp>
              <p:nvSpPr>
                <p:cNvPr id="13" name="Freeform 12">
                  <a:extLst>
                    <a:ext uri="{FF2B5EF4-FFF2-40B4-BE49-F238E27FC236}">
                      <a16:creationId xmlns:a16="http://schemas.microsoft.com/office/drawing/2014/main" id="{EB7DFB3A-84FB-BB4A-9C28-0E259973B897}"/>
                    </a:ext>
                  </a:extLst>
                </p:cNvPr>
                <p:cNvSpPr/>
                <p:nvPr/>
              </p:nvSpPr>
              <p:spPr>
                <a:xfrm>
                  <a:off x="4881563" y="674688"/>
                  <a:ext cx="3968750" cy="5428962"/>
                </a:xfrm>
                <a:custGeom>
                  <a:avLst/>
                  <a:gdLst>
                    <a:gd name="connsiteX0" fmla="*/ 0 w 3968750"/>
                    <a:gd name="connsiteY0" fmla="*/ 1627187 h 5429250"/>
                    <a:gd name="connsiteX1" fmla="*/ 7937 w 3968750"/>
                    <a:gd name="connsiteY1" fmla="*/ 5429250 h 5429250"/>
                    <a:gd name="connsiteX2" fmla="*/ 3968750 w 3968750"/>
                    <a:gd name="connsiteY2" fmla="*/ 611187 h 5429250"/>
                    <a:gd name="connsiteX3" fmla="*/ 2794000 w 3968750"/>
                    <a:gd name="connsiteY3" fmla="*/ 0 h 5429250"/>
                    <a:gd name="connsiteX4" fmla="*/ 0 w 3968750"/>
                    <a:gd name="connsiteY4" fmla="*/ 1627187 h 5429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8750" h="5429250">
                      <a:moveTo>
                        <a:pt x="0" y="1627187"/>
                      </a:moveTo>
                      <a:cubicBezTo>
                        <a:pt x="2646" y="2894541"/>
                        <a:pt x="7937" y="5429250"/>
                        <a:pt x="7937" y="5429250"/>
                      </a:cubicBezTo>
                      <a:lnTo>
                        <a:pt x="3968750" y="611187"/>
                      </a:lnTo>
                      <a:lnTo>
                        <a:pt x="2794000" y="0"/>
                      </a:lnTo>
                      <a:lnTo>
                        <a:pt x="0" y="1627187"/>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615" name="TextBox 9">
                  <a:extLst>
                    <a:ext uri="{FF2B5EF4-FFF2-40B4-BE49-F238E27FC236}">
                      <a16:creationId xmlns:a16="http://schemas.microsoft.com/office/drawing/2014/main" id="{B2E35B50-F3DC-564B-BF9F-E8966CADD405}"/>
                    </a:ext>
                  </a:extLst>
                </p:cNvPr>
                <p:cNvSpPr txBox="1">
                  <a:spLocks noChangeArrowheads="1"/>
                </p:cNvSpPr>
                <p:nvPr/>
              </p:nvSpPr>
              <p:spPr bwMode="auto">
                <a:xfrm>
                  <a:off x="6129164" y="1270001"/>
                  <a:ext cx="257033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Sustained efforts to modify Maxwell’s electrodynamics to conform it with the principle of relativity.</a:t>
                  </a:r>
                </a:p>
              </p:txBody>
            </p:sp>
          </p:grpSp>
        </p:grpSp>
      </p:grpSp>
      <p:sp>
        <p:nvSpPr>
          <p:cNvPr id="25609" name="TextBox 4">
            <a:extLst>
              <a:ext uri="{FF2B5EF4-FFF2-40B4-BE49-F238E27FC236}">
                <a16:creationId xmlns:a16="http://schemas.microsoft.com/office/drawing/2014/main" id="{4154571D-2C2A-1D48-A9B7-E9E0263747F7}"/>
              </a:ext>
            </a:extLst>
          </p:cNvPr>
          <p:cNvSpPr txBox="1">
            <a:spLocks noChangeArrowheads="1"/>
          </p:cNvSpPr>
          <p:nvPr/>
        </p:nvSpPr>
        <p:spPr bwMode="auto">
          <a:xfrm>
            <a:off x="4178300" y="561975"/>
            <a:ext cx="1108075"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600">
                <a:latin typeface="Times" pitchFamily="2" charset="0"/>
              </a:rPr>
              <a:t>1895</a:t>
            </a:r>
          </a:p>
          <a:p>
            <a:pPr eaLnBrk="1" hangingPunct="1"/>
            <a:r>
              <a:rPr lang="en-US" altLang="en-US" sz="3600">
                <a:latin typeface="Times" pitchFamily="2" charset="0"/>
              </a:rPr>
              <a:t>1896</a:t>
            </a:r>
          </a:p>
          <a:p>
            <a:pPr eaLnBrk="1" hangingPunct="1"/>
            <a:r>
              <a:rPr lang="en-US" altLang="en-US" sz="3600">
                <a:latin typeface="Times" pitchFamily="2" charset="0"/>
              </a:rPr>
              <a:t>1897</a:t>
            </a:r>
          </a:p>
          <a:p>
            <a:pPr eaLnBrk="1" hangingPunct="1"/>
            <a:r>
              <a:rPr lang="en-US" altLang="en-US" sz="3600">
                <a:latin typeface="Times" pitchFamily="2" charset="0"/>
              </a:rPr>
              <a:t>1898</a:t>
            </a:r>
          </a:p>
          <a:p>
            <a:pPr eaLnBrk="1" hangingPunct="1"/>
            <a:r>
              <a:rPr lang="en-US" altLang="en-US" sz="3600">
                <a:latin typeface="Times" pitchFamily="2" charset="0"/>
              </a:rPr>
              <a:t>1899</a:t>
            </a:r>
          </a:p>
          <a:p>
            <a:pPr eaLnBrk="1" hangingPunct="1"/>
            <a:r>
              <a:rPr lang="en-US" altLang="en-US" sz="3600">
                <a:latin typeface="Times" pitchFamily="2" charset="0"/>
              </a:rPr>
              <a:t>1900</a:t>
            </a:r>
          </a:p>
          <a:p>
            <a:pPr eaLnBrk="1" hangingPunct="1"/>
            <a:r>
              <a:rPr lang="en-US" altLang="en-US" sz="3600">
                <a:latin typeface="Times" pitchFamily="2" charset="0"/>
              </a:rPr>
              <a:t>1901</a:t>
            </a:r>
          </a:p>
          <a:p>
            <a:pPr eaLnBrk="1" hangingPunct="1"/>
            <a:r>
              <a:rPr lang="en-US" altLang="en-US" sz="3600">
                <a:latin typeface="Times" pitchFamily="2" charset="0"/>
              </a:rPr>
              <a:t>1902</a:t>
            </a:r>
          </a:p>
          <a:p>
            <a:pPr eaLnBrk="1" hangingPunct="1"/>
            <a:r>
              <a:rPr lang="en-US" altLang="en-US" sz="3600">
                <a:latin typeface="Times" pitchFamily="2" charset="0"/>
              </a:rPr>
              <a:t>1903</a:t>
            </a:r>
          </a:p>
          <a:p>
            <a:pPr eaLnBrk="1" hangingPunct="1"/>
            <a:r>
              <a:rPr lang="en-US" altLang="en-US" sz="3600">
                <a:latin typeface="Times" pitchFamily="2" charset="0"/>
              </a:rPr>
              <a:t>1904</a:t>
            </a:r>
          </a:p>
          <a:p>
            <a:pPr eaLnBrk="1" hangingPunct="1"/>
            <a:r>
              <a:rPr lang="en-US" altLang="en-US" sz="3600">
                <a:latin typeface="Times" pitchFamily="2" charset="0"/>
              </a:rPr>
              <a:t>1905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Slide Number Placeholder 3">
            <a:extLst>
              <a:ext uri="{FF2B5EF4-FFF2-40B4-BE49-F238E27FC236}">
                <a16:creationId xmlns:a16="http://schemas.microsoft.com/office/drawing/2014/main" id="{5DF71BB0-1D45-664E-A492-4FB8AC5998A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5139669-82B5-2D4F-9CB6-7186180AE792}" type="slidenum">
              <a:rPr lang="en-US" altLang="en-US" sz="1200">
                <a:solidFill>
                  <a:srgbClr val="898989"/>
                </a:solidFill>
                <a:latin typeface="Times" pitchFamily="2" charset="0"/>
              </a:rPr>
              <a:pPr eaLnBrk="1" hangingPunct="1"/>
              <a:t>13</a:t>
            </a:fld>
            <a:endParaRPr lang="en-US" altLang="en-US" sz="1200">
              <a:solidFill>
                <a:srgbClr val="898989"/>
              </a:solidFill>
              <a:latin typeface="Times" pitchFamily="2" charset="0"/>
            </a:endParaRPr>
          </a:p>
        </p:txBody>
      </p:sp>
      <p:grpSp>
        <p:nvGrpSpPr>
          <p:cNvPr id="2" name="Group 22">
            <a:extLst>
              <a:ext uri="{FF2B5EF4-FFF2-40B4-BE49-F238E27FC236}">
                <a16:creationId xmlns:a16="http://schemas.microsoft.com/office/drawing/2014/main" id="{EAB53619-E018-C74B-86BF-4D9D4A8B89AF}"/>
              </a:ext>
            </a:extLst>
          </p:cNvPr>
          <p:cNvGrpSpPr>
            <a:grpSpLocks/>
          </p:cNvGrpSpPr>
          <p:nvPr/>
        </p:nvGrpSpPr>
        <p:grpSpPr bwMode="auto">
          <a:xfrm>
            <a:off x="5159375" y="2416175"/>
            <a:ext cx="3429000" cy="1511300"/>
            <a:chOff x="3216" y="1353"/>
            <a:chExt cx="2160" cy="952"/>
          </a:xfrm>
        </p:grpSpPr>
        <p:grpSp>
          <p:nvGrpSpPr>
            <p:cNvPr id="26648" name="Group 21">
              <a:extLst>
                <a:ext uri="{FF2B5EF4-FFF2-40B4-BE49-F238E27FC236}">
                  <a16:creationId xmlns:a16="http://schemas.microsoft.com/office/drawing/2014/main" id="{0C134F2B-05B0-B54C-9E1B-19A3CA8A9ADA}"/>
                </a:ext>
              </a:extLst>
            </p:cNvPr>
            <p:cNvGrpSpPr>
              <a:grpSpLocks/>
            </p:cNvGrpSpPr>
            <p:nvPr/>
          </p:nvGrpSpPr>
          <p:grpSpPr bwMode="auto">
            <a:xfrm>
              <a:off x="3216" y="1353"/>
              <a:ext cx="1968" cy="951"/>
              <a:chOff x="3216" y="1353"/>
              <a:chExt cx="1968" cy="951"/>
            </a:xfrm>
          </p:grpSpPr>
          <p:sp>
            <p:nvSpPr>
              <p:cNvPr id="26650" name="AutoShape 18">
                <a:extLst>
                  <a:ext uri="{FF2B5EF4-FFF2-40B4-BE49-F238E27FC236}">
                    <a16:creationId xmlns:a16="http://schemas.microsoft.com/office/drawing/2014/main" id="{03B6A92E-174C-C24F-B325-287647908FC4}"/>
                  </a:ext>
                </a:extLst>
              </p:cNvPr>
              <p:cNvSpPr>
                <a:spLocks noChangeArrowheads="1"/>
              </p:cNvSpPr>
              <p:nvPr/>
            </p:nvSpPr>
            <p:spPr bwMode="auto">
              <a:xfrm>
                <a:off x="3216" y="1353"/>
                <a:ext cx="653" cy="183"/>
              </a:xfrm>
              <a:prstGeom prst="roundRect">
                <a:avLst>
                  <a:gd name="adj" fmla="val 16667"/>
                </a:avLst>
              </a:prstGeom>
              <a:solidFill>
                <a:srgbClr val="FFE6E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Times" pitchFamily="2" charset="0"/>
                </a:endParaRPr>
              </a:p>
            </p:txBody>
          </p:sp>
          <p:sp>
            <p:nvSpPr>
              <p:cNvPr id="26651" name="AutoShape 19">
                <a:extLst>
                  <a:ext uri="{FF2B5EF4-FFF2-40B4-BE49-F238E27FC236}">
                    <a16:creationId xmlns:a16="http://schemas.microsoft.com/office/drawing/2014/main" id="{3943C53D-D474-0E46-BE01-169EDA1694D2}"/>
                  </a:ext>
                </a:extLst>
              </p:cNvPr>
              <p:cNvSpPr>
                <a:spLocks noChangeArrowheads="1"/>
              </p:cNvSpPr>
              <p:nvPr/>
            </p:nvSpPr>
            <p:spPr bwMode="auto">
              <a:xfrm>
                <a:off x="3216" y="1728"/>
                <a:ext cx="1968" cy="576"/>
              </a:xfrm>
              <a:prstGeom prst="roundRect">
                <a:avLst>
                  <a:gd name="adj" fmla="val 16667"/>
                </a:avLst>
              </a:prstGeom>
              <a:solidFill>
                <a:srgbClr val="FFE6E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Times" pitchFamily="2" charset="0"/>
                </a:endParaRPr>
              </a:p>
            </p:txBody>
          </p:sp>
          <p:sp>
            <p:nvSpPr>
              <p:cNvPr id="26652" name="Line 20">
                <a:extLst>
                  <a:ext uri="{FF2B5EF4-FFF2-40B4-BE49-F238E27FC236}">
                    <a16:creationId xmlns:a16="http://schemas.microsoft.com/office/drawing/2014/main" id="{8ECF298A-B0D6-E746-B1B5-9E9CC5A9D350}"/>
                  </a:ext>
                </a:extLst>
              </p:cNvPr>
              <p:cNvSpPr>
                <a:spLocks noChangeShapeType="1"/>
              </p:cNvSpPr>
              <p:nvPr/>
            </p:nvSpPr>
            <p:spPr bwMode="auto">
              <a:xfrm>
                <a:off x="3504" y="1488"/>
                <a:ext cx="96" cy="240"/>
              </a:xfrm>
              <a:prstGeom prst="line">
                <a:avLst/>
              </a:prstGeom>
              <a:noFill/>
              <a:ln w="57150">
                <a:solidFill>
                  <a:srgbClr val="FFE6E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6649" name="Rectangle 9">
              <a:extLst>
                <a:ext uri="{FF2B5EF4-FFF2-40B4-BE49-F238E27FC236}">
                  <a16:creationId xmlns:a16="http://schemas.microsoft.com/office/drawing/2014/main" id="{E3AFEA5D-CABA-9440-91FA-7DA66CE64895}"/>
                </a:ext>
              </a:extLst>
            </p:cNvPr>
            <p:cNvSpPr>
              <a:spLocks noChangeArrowheads="1"/>
            </p:cNvSpPr>
            <p:nvPr/>
          </p:nvSpPr>
          <p:spPr bwMode="auto">
            <a:xfrm>
              <a:off x="3216" y="1728"/>
              <a:ext cx="2160"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This time delay encodes the propagation of electromagnetic action at speed c in the ether.</a:t>
              </a:r>
            </a:p>
          </p:txBody>
        </p:sp>
      </p:grpSp>
      <p:sp>
        <p:nvSpPr>
          <p:cNvPr id="26630" name="Freeform 17">
            <a:extLst>
              <a:ext uri="{FF2B5EF4-FFF2-40B4-BE49-F238E27FC236}">
                <a16:creationId xmlns:a16="http://schemas.microsoft.com/office/drawing/2014/main" id="{40EC1A27-36D2-A34D-B0C4-257F7E23B592}"/>
              </a:ext>
            </a:extLst>
          </p:cNvPr>
          <p:cNvSpPr>
            <a:spLocks/>
          </p:cNvSpPr>
          <p:nvPr/>
        </p:nvSpPr>
        <p:spPr bwMode="auto">
          <a:xfrm rot="805836">
            <a:off x="172547" y="794952"/>
            <a:ext cx="4739356" cy="3855850"/>
          </a:xfrm>
          <a:custGeom>
            <a:avLst/>
            <a:gdLst>
              <a:gd name="T0" fmla="*/ 0 w 1728"/>
              <a:gd name="T1" fmla="*/ 2147483647 h 1488"/>
              <a:gd name="T2" fmla="*/ 2147483647 w 1728"/>
              <a:gd name="T3" fmla="*/ 0 h 1488"/>
              <a:gd name="T4" fmla="*/ 2147483647 w 1728"/>
              <a:gd name="T5" fmla="*/ 2147483647 h 1488"/>
              <a:gd name="T6" fmla="*/ 2147483647 w 1728"/>
              <a:gd name="T7" fmla="*/ 2147483647 h 1488"/>
              <a:gd name="T8" fmla="*/ 0 w 1728"/>
              <a:gd name="T9" fmla="*/ 2147483647 h 1488"/>
              <a:gd name="T10" fmla="*/ 0 60000 65536"/>
              <a:gd name="T11" fmla="*/ 0 60000 65536"/>
              <a:gd name="T12" fmla="*/ 0 60000 65536"/>
              <a:gd name="T13" fmla="*/ 0 60000 65536"/>
              <a:gd name="T14" fmla="*/ 0 60000 65536"/>
              <a:gd name="T15" fmla="*/ 0 w 1728"/>
              <a:gd name="T16" fmla="*/ 0 h 1488"/>
              <a:gd name="T17" fmla="*/ 1728 w 1728"/>
              <a:gd name="T18" fmla="*/ 1488 h 1488"/>
            </a:gdLst>
            <a:ahLst/>
            <a:cxnLst>
              <a:cxn ang="T10">
                <a:pos x="T0" y="T1"/>
              </a:cxn>
              <a:cxn ang="T11">
                <a:pos x="T2" y="T3"/>
              </a:cxn>
              <a:cxn ang="T12">
                <a:pos x="T4" y="T5"/>
              </a:cxn>
              <a:cxn ang="T13">
                <a:pos x="T6" y="T7"/>
              </a:cxn>
              <a:cxn ang="T14">
                <a:pos x="T8" y="T9"/>
              </a:cxn>
            </a:cxnLst>
            <a:rect l="T15" t="T16" r="T17" b="T18"/>
            <a:pathLst>
              <a:path w="1728" h="1488">
                <a:moveTo>
                  <a:pt x="0" y="336"/>
                </a:moveTo>
                <a:lnTo>
                  <a:pt x="1440" y="0"/>
                </a:lnTo>
                <a:lnTo>
                  <a:pt x="1728" y="1008"/>
                </a:lnTo>
                <a:lnTo>
                  <a:pt x="288" y="1488"/>
                </a:lnTo>
                <a:lnTo>
                  <a:pt x="0" y="336"/>
                </a:lnTo>
                <a:close/>
              </a:path>
            </a:pathLst>
          </a:custGeom>
          <a:solidFill>
            <a:srgbClr val="C8D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26631" name="Rectangle 2">
            <a:extLst>
              <a:ext uri="{FF2B5EF4-FFF2-40B4-BE49-F238E27FC236}">
                <a16:creationId xmlns:a16="http://schemas.microsoft.com/office/drawing/2014/main" id="{6F14CDB0-79D9-F344-8766-7A2E883210E8}"/>
              </a:ext>
            </a:extLst>
          </p:cNvPr>
          <p:cNvSpPr>
            <a:spLocks noGrp="1" noChangeArrowheads="1"/>
          </p:cNvSpPr>
          <p:nvPr>
            <p:ph type="title" idx="4294967295"/>
          </p:nvPr>
        </p:nvSpPr>
        <p:spPr>
          <a:xfrm>
            <a:off x="533400" y="158750"/>
            <a:ext cx="7772400" cy="819150"/>
          </a:xfrm>
        </p:spPr>
        <p:txBody>
          <a:bodyPr/>
          <a:lstStyle/>
          <a:p>
            <a:r>
              <a:rPr lang="en-US" altLang="en-US" sz="3200">
                <a:latin typeface="Times" pitchFamily="2" charset="0"/>
                <a:ea typeface="ＭＳ Ｐゴシック" panose="020B0600070205080204" pitchFamily="34" charset="-128"/>
              </a:rPr>
              <a:t>Ritz-style retarded potential theory</a:t>
            </a:r>
            <a:br>
              <a:rPr lang="en-US" altLang="en-US" sz="3200">
                <a:latin typeface="Times" pitchFamily="2" charset="0"/>
                <a:ea typeface="ＭＳ Ｐゴシック" panose="020B0600070205080204" pitchFamily="34" charset="-128"/>
              </a:rPr>
            </a:br>
            <a:r>
              <a:rPr lang="en-US" altLang="en-US" sz="1400">
                <a:latin typeface="Times" pitchFamily="2" charset="0"/>
                <a:ea typeface="ＭＳ Ｐゴシック" panose="020B0600070205080204" pitchFamily="34" charset="-128"/>
              </a:rPr>
              <a:t>as reported in Pauli’s 1921 </a:t>
            </a:r>
            <a:r>
              <a:rPr lang="en-US" altLang="en-US" sz="1400" i="1">
                <a:latin typeface="Times" pitchFamily="2" charset="0"/>
                <a:ea typeface="ＭＳ Ｐゴシック" panose="020B0600070205080204" pitchFamily="34" charset="-128"/>
              </a:rPr>
              <a:t>Relativitätstheorie</a:t>
            </a:r>
            <a:endParaRPr lang="en-US" altLang="en-US" sz="1800">
              <a:latin typeface="Times" pitchFamily="2" charset="0"/>
              <a:ea typeface="ＭＳ Ｐゴシック" panose="020B0600070205080204" pitchFamily="34" charset="-128"/>
            </a:endParaRPr>
          </a:p>
        </p:txBody>
      </p:sp>
      <p:sp>
        <p:nvSpPr>
          <p:cNvPr id="26632" name="Rectangle 3">
            <a:extLst>
              <a:ext uri="{FF2B5EF4-FFF2-40B4-BE49-F238E27FC236}">
                <a16:creationId xmlns:a16="http://schemas.microsoft.com/office/drawing/2014/main" id="{62842EC9-168B-5D4C-AA15-D45A6BC2EBB9}"/>
              </a:ext>
            </a:extLst>
          </p:cNvPr>
          <p:cNvSpPr>
            <a:spLocks noGrp="1" noChangeArrowheads="1"/>
          </p:cNvSpPr>
          <p:nvPr>
            <p:ph type="body" idx="4294967295"/>
          </p:nvPr>
        </p:nvSpPr>
        <p:spPr>
          <a:xfrm>
            <a:off x="595313" y="1277938"/>
            <a:ext cx="3976687" cy="1371600"/>
          </a:xfrm>
        </p:spPr>
        <p:txBody>
          <a:bodyPr/>
          <a:lstStyle/>
          <a:p>
            <a:pPr marL="0" indent="0"/>
            <a:r>
              <a:rPr lang="en-US" altLang="en-US" sz="2000" dirty="0">
                <a:latin typeface="Times" pitchFamily="2" charset="0"/>
                <a:ea typeface="ＭＳ Ｐゴシック" panose="020B0600070205080204" pitchFamily="34" charset="-128"/>
              </a:rPr>
              <a:t>Formulate electrodynamics in terms of scalar and vector potentials </a:t>
            </a:r>
            <a:r>
              <a:rPr lang="en-US" altLang="en-US" sz="2000" dirty="0">
                <a:latin typeface="Symbol" pitchFamily="2" charset="2"/>
                <a:ea typeface="ＭＳ Ｐゴシック" panose="020B0600070205080204" pitchFamily="34" charset="-128"/>
              </a:rPr>
              <a:t>j</a:t>
            </a:r>
            <a:r>
              <a:rPr lang="en-US" altLang="en-US" sz="2000" dirty="0">
                <a:latin typeface="Times" pitchFamily="2" charset="0"/>
                <a:ea typeface="ＭＳ Ｐゴシック" panose="020B0600070205080204" pitchFamily="34" charset="-128"/>
              </a:rPr>
              <a:t>, </a:t>
            </a:r>
            <a:r>
              <a:rPr lang="en-US" altLang="en-US" sz="2000" b="1" dirty="0">
                <a:latin typeface="Times" pitchFamily="2" charset="0"/>
                <a:ea typeface="ＭＳ Ｐゴシック" panose="020B0600070205080204" pitchFamily="34" charset="-128"/>
              </a:rPr>
              <a:t>A</a:t>
            </a:r>
            <a:endParaRPr lang="en-US" altLang="en-US" sz="2000" dirty="0">
              <a:latin typeface="Times" pitchFamily="2" charset="0"/>
              <a:ea typeface="ＭＳ Ｐゴシック" panose="020B0600070205080204" pitchFamily="34" charset="-128"/>
            </a:endParaRPr>
          </a:p>
          <a:p>
            <a:pPr marL="0" indent="0"/>
            <a:r>
              <a:rPr lang="en-US" altLang="en-US" sz="2000" b="1" dirty="0">
                <a:latin typeface="Times" pitchFamily="2" charset="0"/>
                <a:ea typeface="ＭＳ Ｐゴシック" panose="020B0600070205080204" pitchFamily="34" charset="-128"/>
              </a:rPr>
              <a:t>E</a:t>
            </a:r>
            <a:r>
              <a:rPr lang="en-US" altLang="en-US" sz="2000" dirty="0">
                <a:latin typeface="Times" pitchFamily="2" charset="0"/>
                <a:ea typeface="ＭＳ Ｐゴシック" panose="020B0600070205080204" pitchFamily="34" charset="-128"/>
              </a:rPr>
              <a:t> = </a:t>
            </a:r>
            <a:r>
              <a:rPr lang="en-US" altLang="en-US" sz="2000" dirty="0">
                <a:latin typeface="Symbol" pitchFamily="2" charset="2"/>
                <a:ea typeface="ＭＳ Ｐゴシック" panose="020B0600070205080204" pitchFamily="34" charset="-128"/>
              </a:rPr>
              <a:t>- </a:t>
            </a:r>
            <a:r>
              <a:rPr lang="en-US" altLang="en-US" sz="2000" dirty="0">
                <a:latin typeface="Times" pitchFamily="2" charset="0"/>
                <a:ea typeface="ＭＳ Ｐゴシック" panose="020B0600070205080204" pitchFamily="34" charset="-128"/>
                <a:sym typeface="Symbol" pitchFamily="2" charset="2"/>
              </a:rPr>
              <a:t></a:t>
            </a:r>
            <a:r>
              <a:rPr lang="en-US" altLang="en-US" sz="2000" dirty="0">
                <a:latin typeface="Symbol" pitchFamily="2" charset="2"/>
                <a:ea typeface="ＭＳ Ｐゴシック" panose="020B0600070205080204" pitchFamily="34" charset="-128"/>
                <a:sym typeface="Symbol" pitchFamily="2" charset="2"/>
              </a:rPr>
              <a:t>j</a:t>
            </a:r>
            <a:r>
              <a:rPr lang="en-US" altLang="en-US" sz="2000" dirty="0">
                <a:latin typeface="Times" pitchFamily="2" charset="0"/>
                <a:ea typeface="ＭＳ Ｐゴシック" panose="020B0600070205080204" pitchFamily="34" charset="-128"/>
                <a:sym typeface="Symbol" pitchFamily="2" charset="2"/>
              </a:rPr>
              <a:t> - (1/c)∂</a:t>
            </a:r>
            <a:r>
              <a:rPr lang="en-US" altLang="en-US" sz="2000" b="1" dirty="0">
                <a:latin typeface="Times" pitchFamily="2" charset="0"/>
                <a:ea typeface="ＭＳ Ｐゴシック" panose="020B0600070205080204" pitchFamily="34" charset="-128"/>
                <a:sym typeface="Symbol" pitchFamily="2" charset="2"/>
              </a:rPr>
              <a:t>A</a:t>
            </a:r>
            <a:r>
              <a:rPr lang="en-US" altLang="en-US" sz="2000" dirty="0">
                <a:latin typeface="Times" pitchFamily="2" charset="0"/>
                <a:ea typeface="ＭＳ Ｐゴシック" panose="020B0600070205080204" pitchFamily="34" charset="-128"/>
                <a:sym typeface="Symbol" pitchFamily="2" charset="2"/>
              </a:rPr>
              <a:t>/∂t</a:t>
            </a:r>
          </a:p>
          <a:p>
            <a:pPr marL="0" indent="0"/>
            <a:r>
              <a:rPr lang="en-US" altLang="en-US" sz="2000" b="1" dirty="0">
                <a:latin typeface="Times" pitchFamily="2" charset="0"/>
                <a:ea typeface="ＭＳ Ｐゴシック" panose="020B0600070205080204" pitchFamily="34" charset="-128"/>
                <a:sym typeface="Symbol" pitchFamily="2" charset="2"/>
              </a:rPr>
              <a:t>H</a:t>
            </a:r>
            <a:r>
              <a:rPr lang="en-US" altLang="en-US" sz="2000" dirty="0">
                <a:latin typeface="Times" pitchFamily="2" charset="0"/>
                <a:ea typeface="ＭＳ Ｐゴシック" panose="020B0600070205080204" pitchFamily="34" charset="-128"/>
                <a:sym typeface="Symbol" pitchFamily="2" charset="2"/>
              </a:rPr>
              <a:t> = </a:t>
            </a:r>
            <a:r>
              <a:rPr lang="en-US" altLang="en-US" sz="2000" dirty="0" err="1">
                <a:latin typeface="Helvetica" pitchFamily="2" charset="0"/>
                <a:ea typeface="ＭＳ Ｐゴシック" panose="020B0600070205080204" pitchFamily="34" charset="-128"/>
                <a:sym typeface="Symbol" pitchFamily="2" charset="2"/>
              </a:rPr>
              <a:t>x</a:t>
            </a:r>
            <a:r>
              <a:rPr lang="en-US" altLang="en-US" sz="2000" b="1" dirty="0" err="1">
                <a:latin typeface="Times" pitchFamily="2" charset="0"/>
                <a:ea typeface="ＭＳ Ｐゴシック" panose="020B0600070205080204" pitchFamily="34" charset="-128"/>
                <a:sym typeface="Symbol" pitchFamily="2" charset="2"/>
              </a:rPr>
              <a:t>A</a:t>
            </a:r>
            <a:endParaRPr lang="en-US" altLang="en-US" sz="2000" b="1" dirty="0">
              <a:latin typeface="Times" pitchFamily="2" charset="0"/>
              <a:ea typeface="ＭＳ Ｐゴシック" panose="020B0600070205080204" pitchFamily="34" charset="-128"/>
              <a:sym typeface="Symbol" pitchFamily="2" charset="2"/>
            </a:endParaRPr>
          </a:p>
          <a:p>
            <a:pPr marL="0" indent="0"/>
            <a:endParaRPr lang="en-US" altLang="en-US" sz="2000" b="1" dirty="0">
              <a:latin typeface="Times" pitchFamily="2" charset="0"/>
              <a:ea typeface="ＭＳ Ｐゴシック" panose="020B0600070205080204" pitchFamily="34" charset="-128"/>
              <a:sym typeface="Symbol" pitchFamily="2" charset="2"/>
            </a:endParaRPr>
          </a:p>
        </p:txBody>
      </p:sp>
      <p:sp>
        <p:nvSpPr>
          <p:cNvPr id="22536" name="Rectangle 8">
            <a:extLst>
              <a:ext uri="{FF2B5EF4-FFF2-40B4-BE49-F238E27FC236}">
                <a16:creationId xmlns:a16="http://schemas.microsoft.com/office/drawing/2014/main" id="{7A116DF3-68FD-AE48-A692-CF992C9B828C}"/>
              </a:ext>
            </a:extLst>
          </p:cNvPr>
          <p:cNvSpPr>
            <a:spLocks noChangeArrowheads="1"/>
          </p:cNvSpPr>
          <p:nvPr/>
        </p:nvSpPr>
        <p:spPr bwMode="auto">
          <a:xfrm>
            <a:off x="5159375" y="1563688"/>
            <a:ext cx="32686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 means a quantity is evaluated at event (x’, y’, z’, t’) where the retardation time t’is</a:t>
            </a:r>
          </a:p>
          <a:p>
            <a:pPr eaLnBrk="1" hangingPunct="1"/>
            <a:r>
              <a:rPr lang="en-US" altLang="en-US" sz="1800">
                <a:latin typeface="Times" pitchFamily="2" charset="0"/>
              </a:rPr>
              <a:t>t’ = t - r/c</a:t>
            </a:r>
          </a:p>
        </p:txBody>
      </p:sp>
      <p:grpSp>
        <p:nvGrpSpPr>
          <p:cNvPr id="4" name="Group 26">
            <a:extLst>
              <a:ext uri="{FF2B5EF4-FFF2-40B4-BE49-F238E27FC236}">
                <a16:creationId xmlns:a16="http://schemas.microsoft.com/office/drawing/2014/main" id="{4B66BBE7-F89F-D748-9DC2-3349A1B0E46E}"/>
              </a:ext>
            </a:extLst>
          </p:cNvPr>
          <p:cNvGrpSpPr>
            <a:grpSpLocks/>
          </p:cNvGrpSpPr>
          <p:nvPr/>
        </p:nvGrpSpPr>
        <p:grpSpPr bwMode="auto">
          <a:xfrm>
            <a:off x="1238250" y="4253945"/>
            <a:ext cx="7510463" cy="1192865"/>
            <a:chOff x="1238249" y="4253454"/>
            <a:chExt cx="7510463" cy="1192865"/>
          </a:xfrm>
        </p:grpSpPr>
        <p:sp>
          <p:nvSpPr>
            <p:cNvPr id="26642" name="Freeform 24">
              <a:extLst>
                <a:ext uri="{FF2B5EF4-FFF2-40B4-BE49-F238E27FC236}">
                  <a16:creationId xmlns:a16="http://schemas.microsoft.com/office/drawing/2014/main" id="{1EE84ED8-7AAA-3D4F-9E1B-B96FBA3BA2A0}"/>
                </a:ext>
              </a:extLst>
            </p:cNvPr>
            <p:cNvSpPr>
              <a:spLocks/>
            </p:cNvSpPr>
            <p:nvPr/>
          </p:nvSpPr>
          <p:spPr bwMode="auto">
            <a:xfrm rot="21402016">
              <a:off x="1471772" y="4253454"/>
              <a:ext cx="6888023" cy="1192865"/>
            </a:xfrm>
            <a:custGeom>
              <a:avLst/>
              <a:gdLst>
                <a:gd name="T0" fmla="*/ 0 w 3571"/>
                <a:gd name="T1" fmla="*/ 0 h 582"/>
                <a:gd name="T2" fmla="*/ 2147483647 w 3571"/>
                <a:gd name="T3" fmla="*/ 2147483647 h 582"/>
                <a:gd name="T4" fmla="*/ 2147483647 w 3571"/>
                <a:gd name="T5" fmla="*/ 2147483647 h 582"/>
                <a:gd name="T6" fmla="*/ 2147483647 w 3571"/>
                <a:gd name="T7" fmla="*/ 2147483647 h 582"/>
                <a:gd name="T8" fmla="*/ 0 w 3571"/>
                <a:gd name="T9" fmla="*/ 0 h 582"/>
                <a:gd name="T10" fmla="*/ 0 60000 65536"/>
                <a:gd name="T11" fmla="*/ 0 60000 65536"/>
                <a:gd name="T12" fmla="*/ 0 60000 65536"/>
                <a:gd name="T13" fmla="*/ 0 60000 65536"/>
                <a:gd name="T14" fmla="*/ 0 60000 65536"/>
                <a:gd name="T15" fmla="*/ 0 w 3571"/>
                <a:gd name="T16" fmla="*/ 0 h 582"/>
                <a:gd name="T17" fmla="*/ 3571 w 3571"/>
                <a:gd name="T18" fmla="*/ 582 h 582"/>
              </a:gdLst>
              <a:ahLst/>
              <a:cxnLst>
                <a:cxn ang="T10">
                  <a:pos x="T0" y="T1"/>
                </a:cxn>
                <a:cxn ang="T11">
                  <a:pos x="T2" y="T3"/>
                </a:cxn>
                <a:cxn ang="T12">
                  <a:pos x="T4" y="T5"/>
                </a:cxn>
                <a:cxn ang="T13">
                  <a:pos x="T6" y="T7"/>
                </a:cxn>
                <a:cxn ang="T14">
                  <a:pos x="T8" y="T9"/>
                </a:cxn>
              </a:cxnLst>
              <a:rect l="T15" t="T16" r="T17" b="T18"/>
              <a:pathLst>
                <a:path w="3571" h="582">
                  <a:moveTo>
                    <a:pt x="0" y="0"/>
                  </a:moveTo>
                  <a:lnTo>
                    <a:pt x="3571" y="175"/>
                  </a:lnTo>
                  <a:lnTo>
                    <a:pt x="3556" y="582"/>
                  </a:lnTo>
                  <a:lnTo>
                    <a:pt x="14" y="400"/>
                  </a:lnTo>
                  <a:lnTo>
                    <a:pt x="0" y="0"/>
                  </a:lnTo>
                  <a:close/>
                </a:path>
              </a:pathLst>
            </a:custGeom>
            <a:solidFill>
              <a:srgbClr val="C8FEC8"/>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Times" pitchFamily="2" charset="0"/>
              </a:endParaRPr>
            </a:p>
          </p:txBody>
        </p:sp>
        <p:grpSp>
          <p:nvGrpSpPr>
            <p:cNvPr id="26643" name="Group 23">
              <a:extLst>
                <a:ext uri="{FF2B5EF4-FFF2-40B4-BE49-F238E27FC236}">
                  <a16:creationId xmlns:a16="http://schemas.microsoft.com/office/drawing/2014/main" id="{B5300E2B-3041-5241-9F9A-6594656B2DC4}"/>
                </a:ext>
              </a:extLst>
            </p:cNvPr>
            <p:cNvGrpSpPr>
              <a:grpSpLocks/>
            </p:cNvGrpSpPr>
            <p:nvPr/>
          </p:nvGrpSpPr>
          <p:grpSpPr bwMode="auto">
            <a:xfrm>
              <a:off x="1238249" y="4398963"/>
              <a:ext cx="5803900" cy="976313"/>
              <a:chOff x="981" y="2785"/>
              <a:chExt cx="3656" cy="615"/>
            </a:xfrm>
          </p:grpSpPr>
          <p:sp>
            <p:nvSpPr>
              <p:cNvPr id="26646" name="Rectangle 12">
                <a:extLst>
                  <a:ext uri="{FF2B5EF4-FFF2-40B4-BE49-F238E27FC236}">
                    <a16:creationId xmlns:a16="http://schemas.microsoft.com/office/drawing/2014/main" id="{75586CAF-1BE6-2A40-AD58-DC7AAF633BD6}"/>
                  </a:ext>
                </a:extLst>
              </p:cNvPr>
              <p:cNvSpPr>
                <a:spLocks noChangeArrowheads="1"/>
              </p:cNvSpPr>
              <p:nvPr/>
            </p:nvSpPr>
            <p:spPr bwMode="auto">
              <a:xfrm>
                <a:off x="981" y="2785"/>
                <a:ext cx="1248"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2000" i="1">
                    <a:latin typeface="Times" pitchFamily="2" charset="0"/>
                  </a:rPr>
                  <a:t>propagating</a:t>
                </a:r>
                <a:r>
                  <a:rPr lang="en-US" altLang="en-US" sz="1800">
                    <a:latin typeface="Times" pitchFamily="2" charset="0"/>
                  </a:rPr>
                  <a:t> retardation time t’=t-r/c</a:t>
                </a:r>
              </a:p>
            </p:txBody>
          </p:sp>
          <p:sp>
            <p:nvSpPr>
              <p:cNvPr id="26647" name="Rectangle 14">
                <a:extLst>
                  <a:ext uri="{FF2B5EF4-FFF2-40B4-BE49-F238E27FC236}">
                    <a16:creationId xmlns:a16="http://schemas.microsoft.com/office/drawing/2014/main" id="{8AFCCFE5-563C-1842-98E1-6DB32B542481}"/>
                  </a:ext>
                </a:extLst>
              </p:cNvPr>
              <p:cNvSpPr>
                <a:spLocks noChangeArrowheads="1"/>
              </p:cNvSpPr>
              <p:nvPr/>
            </p:nvSpPr>
            <p:spPr bwMode="auto">
              <a:xfrm>
                <a:off x="2717" y="2804"/>
                <a:ext cx="1920"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a Galilean covariant, </a:t>
                </a:r>
                <a:r>
                  <a:rPr lang="en-US" altLang="en-US" sz="2000" i="1">
                    <a:latin typeface="Times" pitchFamily="2" charset="0"/>
                  </a:rPr>
                  <a:t>projected</a:t>
                </a:r>
                <a:r>
                  <a:rPr lang="en-US" altLang="en-US" sz="1800">
                    <a:latin typeface="Times" pitchFamily="2" charset="0"/>
                  </a:rPr>
                  <a:t> retardation time</a:t>
                </a:r>
              </a:p>
              <a:p>
                <a:pPr eaLnBrk="1" hangingPunct="1"/>
                <a:r>
                  <a:rPr lang="en-US" altLang="en-US" sz="1800">
                    <a:latin typeface="Times" pitchFamily="2" charset="0"/>
                  </a:rPr>
                  <a:t>t’=t-r/(c+v</a:t>
                </a:r>
                <a:r>
                  <a:rPr lang="en-US" altLang="en-US" sz="1800" baseline="-25000">
                    <a:latin typeface="Times" pitchFamily="2" charset="0"/>
                  </a:rPr>
                  <a:t>r</a:t>
                </a:r>
                <a:r>
                  <a:rPr lang="en-US" altLang="en-US" sz="1800">
                    <a:latin typeface="Times" pitchFamily="2" charset="0"/>
                  </a:rPr>
                  <a:t>)</a:t>
                </a:r>
              </a:p>
            </p:txBody>
          </p:sp>
        </p:grpSp>
        <p:sp>
          <p:nvSpPr>
            <p:cNvPr id="26644" name="Rectangle 15">
              <a:extLst>
                <a:ext uri="{FF2B5EF4-FFF2-40B4-BE49-F238E27FC236}">
                  <a16:creationId xmlns:a16="http://schemas.microsoft.com/office/drawing/2014/main" id="{FCBD3758-DB2C-7242-BE5F-48A161D500D7}"/>
                </a:ext>
              </a:extLst>
            </p:cNvPr>
            <p:cNvSpPr>
              <a:spLocks noChangeArrowheads="1"/>
            </p:cNvSpPr>
            <p:nvPr/>
          </p:nvSpPr>
          <p:spPr bwMode="auto">
            <a:xfrm>
              <a:off x="6767512" y="4549775"/>
              <a:ext cx="1981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1400">
                  <a:latin typeface="Times" pitchFamily="2" charset="0"/>
                </a:rPr>
                <a:t>v</a:t>
              </a:r>
              <a:r>
                <a:rPr lang="en-US" altLang="en-US" sz="1400" baseline="-25000">
                  <a:latin typeface="Times" pitchFamily="2" charset="0"/>
                </a:rPr>
                <a:t>r</a:t>
              </a:r>
              <a:r>
                <a:rPr lang="en-US" altLang="en-US" sz="1400">
                  <a:latin typeface="Times" pitchFamily="2" charset="0"/>
                </a:rPr>
                <a:t>=speed of source in direction of point at r=(x,y,z).</a:t>
              </a:r>
            </a:p>
          </p:txBody>
        </p:sp>
        <p:sp>
          <p:nvSpPr>
            <p:cNvPr id="24" name="Right Arrow 23">
              <a:extLst>
                <a:ext uri="{FF2B5EF4-FFF2-40B4-BE49-F238E27FC236}">
                  <a16:creationId xmlns:a16="http://schemas.microsoft.com/office/drawing/2014/main" id="{419BEA5A-50A3-1843-A36B-ECAEE04DF0F7}"/>
                </a:ext>
              </a:extLst>
            </p:cNvPr>
            <p:cNvSpPr/>
            <p:nvPr/>
          </p:nvSpPr>
          <p:spPr>
            <a:xfrm>
              <a:off x="3381374" y="4801697"/>
              <a:ext cx="484188" cy="293687"/>
            </a:xfrm>
            <a:prstGeom prst="rightArrow">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6" name="Group 34">
            <a:extLst>
              <a:ext uri="{FF2B5EF4-FFF2-40B4-BE49-F238E27FC236}">
                <a16:creationId xmlns:a16="http://schemas.microsoft.com/office/drawing/2014/main" id="{244BE46D-A737-3443-937A-DC2776137C17}"/>
              </a:ext>
            </a:extLst>
          </p:cNvPr>
          <p:cNvGrpSpPr>
            <a:grpSpLocks/>
          </p:cNvGrpSpPr>
          <p:nvPr/>
        </p:nvGrpSpPr>
        <p:grpSpPr bwMode="auto">
          <a:xfrm>
            <a:off x="690563" y="5651500"/>
            <a:ext cx="6556375" cy="1206500"/>
            <a:chOff x="690563" y="5650817"/>
            <a:chExt cx="6556375" cy="1207183"/>
          </a:xfrm>
        </p:grpSpPr>
        <p:sp>
          <p:nvSpPr>
            <p:cNvPr id="26636" name="TextBox 27">
              <a:extLst>
                <a:ext uri="{FF2B5EF4-FFF2-40B4-BE49-F238E27FC236}">
                  <a16:creationId xmlns:a16="http://schemas.microsoft.com/office/drawing/2014/main" id="{C1162CEE-4B99-574B-AC52-953853161351}"/>
                </a:ext>
              </a:extLst>
            </p:cNvPr>
            <p:cNvSpPr txBox="1">
              <a:spLocks noChangeArrowheads="1"/>
            </p:cNvSpPr>
            <p:nvPr/>
          </p:nvSpPr>
          <p:spPr bwMode="auto">
            <a:xfrm>
              <a:off x="690563" y="5722938"/>
              <a:ext cx="15001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1800">
                  <a:latin typeface="Times" pitchFamily="2" charset="0"/>
                </a:rPr>
                <a:t>Emission theory of light</a:t>
              </a:r>
            </a:p>
          </p:txBody>
        </p:sp>
        <p:pic>
          <p:nvPicPr>
            <p:cNvPr id="26637" name="Picture 29" descr="car with headlight.jpg">
              <a:extLst>
                <a:ext uri="{FF2B5EF4-FFF2-40B4-BE49-F238E27FC236}">
                  <a16:creationId xmlns:a16="http://schemas.microsoft.com/office/drawing/2014/main" id="{DAE3FED4-D049-F549-B015-EE93707BDA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9688" y="5650817"/>
              <a:ext cx="4857250" cy="1207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8" name="TextBox 30">
              <a:extLst>
                <a:ext uri="{FF2B5EF4-FFF2-40B4-BE49-F238E27FC236}">
                  <a16:creationId xmlns:a16="http://schemas.microsoft.com/office/drawing/2014/main" id="{35BAC42C-8E89-754E-9922-7D39398FCB29}"/>
                </a:ext>
              </a:extLst>
            </p:cNvPr>
            <p:cNvSpPr txBox="1">
              <a:spLocks noChangeArrowheads="1"/>
            </p:cNvSpPr>
            <p:nvPr/>
          </p:nvSpPr>
          <p:spPr bwMode="auto">
            <a:xfrm>
              <a:off x="3825876" y="6048376"/>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latin typeface="Times" pitchFamily="2" charset="0"/>
                </a:rPr>
                <a:t>v</a:t>
              </a:r>
            </a:p>
          </p:txBody>
        </p:sp>
        <p:sp>
          <p:nvSpPr>
            <p:cNvPr id="26639" name="TextBox 31">
              <a:extLst>
                <a:ext uri="{FF2B5EF4-FFF2-40B4-BE49-F238E27FC236}">
                  <a16:creationId xmlns:a16="http://schemas.microsoft.com/office/drawing/2014/main" id="{1AC4A43E-2D4E-CF45-B978-0AF2A653D79E}"/>
                </a:ext>
              </a:extLst>
            </p:cNvPr>
            <p:cNvSpPr txBox="1">
              <a:spLocks noChangeArrowheads="1"/>
            </p:cNvSpPr>
            <p:nvPr/>
          </p:nvSpPr>
          <p:spPr bwMode="auto">
            <a:xfrm>
              <a:off x="6088063" y="6000751"/>
              <a:ext cx="7260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latin typeface="Times" pitchFamily="2" charset="0"/>
                </a:rPr>
                <a:t>c+v</a:t>
              </a:r>
            </a:p>
          </p:txBody>
        </p:sp>
        <p:sp>
          <p:nvSpPr>
            <p:cNvPr id="33" name="Right Arrow 32">
              <a:extLst>
                <a:ext uri="{FF2B5EF4-FFF2-40B4-BE49-F238E27FC236}">
                  <a16:creationId xmlns:a16="http://schemas.microsoft.com/office/drawing/2014/main" id="{64ED8CC3-5065-3F45-A969-7645BD71E778}"/>
                </a:ext>
              </a:extLst>
            </p:cNvPr>
            <p:cNvSpPr/>
            <p:nvPr/>
          </p:nvSpPr>
          <p:spPr>
            <a:xfrm>
              <a:off x="4175125" y="6278235"/>
              <a:ext cx="261938" cy="190608"/>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 name="Right Arrow 33">
              <a:extLst>
                <a:ext uri="{FF2B5EF4-FFF2-40B4-BE49-F238E27FC236}">
                  <a16:creationId xmlns:a16="http://schemas.microsoft.com/office/drawing/2014/main" id="{343A92D0-20E8-F546-90A9-D3F11AFC7A62}"/>
                </a:ext>
              </a:extLst>
            </p:cNvPr>
            <p:cNvSpPr/>
            <p:nvPr/>
          </p:nvSpPr>
          <p:spPr>
            <a:xfrm>
              <a:off x="6762750" y="6230583"/>
              <a:ext cx="261938" cy="190608"/>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69B93B96-B59F-EB42-AE90-31C192FB5DC3}"/>
                  </a:ext>
                </a:extLst>
              </p:cNvPr>
              <p:cNvSpPr txBox="1"/>
              <p:nvPr/>
            </p:nvSpPr>
            <p:spPr>
              <a:xfrm>
                <a:off x="582573" y="3019802"/>
                <a:ext cx="2724977" cy="959878"/>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ea typeface="Cambria Math" panose="02040503050406030204" pitchFamily="18" charset="0"/>
                          <a:cs typeface="Times"/>
                        </a:rPr>
                        <m:t>𝑨</m:t>
                      </m:r>
                      <m:d>
                        <m:dPr>
                          <m:ctrlPr>
                            <a:rPr lang="en-US" b="0" i="1" smtClean="0">
                              <a:latin typeface="Cambria Math" panose="02040503050406030204" pitchFamily="18" charset="0"/>
                              <a:ea typeface="Cambria Math" panose="02040503050406030204" pitchFamily="18" charset="0"/>
                              <a:cs typeface="Times"/>
                            </a:rPr>
                          </m:ctrlPr>
                        </m:dPr>
                        <m:e>
                          <m:r>
                            <a:rPr lang="en-US" b="0" i="1" smtClean="0">
                              <a:latin typeface="Cambria Math" panose="02040503050406030204" pitchFamily="18" charset="0"/>
                              <a:ea typeface="Cambria Math" panose="02040503050406030204" pitchFamily="18" charset="0"/>
                              <a:cs typeface="Times"/>
                            </a:rPr>
                            <m:t>𝑃</m:t>
                          </m:r>
                          <m:r>
                            <a:rPr lang="en-US" b="0" i="1" smtClean="0">
                              <a:latin typeface="Cambria Math" panose="02040503050406030204" pitchFamily="18" charset="0"/>
                              <a:ea typeface="Cambria Math" panose="02040503050406030204" pitchFamily="18" charset="0"/>
                              <a:cs typeface="Times"/>
                            </a:rPr>
                            <m:t>,</m:t>
                          </m:r>
                          <m:r>
                            <a:rPr lang="en-US" b="0" i="1" smtClean="0">
                              <a:latin typeface="Cambria Math" panose="02040503050406030204" pitchFamily="18" charset="0"/>
                              <a:ea typeface="Cambria Math" panose="02040503050406030204" pitchFamily="18" charset="0"/>
                              <a:cs typeface="Times"/>
                            </a:rPr>
                            <m:t>𝑡</m:t>
                          </m:r>
                        </m:e>
                      </m:d>
                      <m:r>
                        <a:rPr lang="en-US" b="0" i="1" smtClean="0">
                          <a:latin typeface="Cambria Math" panose="02040503050406030204" pitchFamily="18" charset="0"/>
                          <a:ea typeface="Cambria Math" panose="02040503050406030204" pitchFamily="18" charset="0"/>
                          <a:cs typeface="Times"/>
                        </a:rPr>
                        <m:t>=</m:t>
                      </m:r>
                      <m:nary>
                        <m:naryPr>
                          <m:limLoc m:val="undOvr"/>
                          <m:subHide m:val="on"/>
                          <m:supHide m:val="on"/>
                          <m:ctrlPr>
                            <a:rPr lang="en-US" b="0" i="1" smtClean="0">
                              <a:latin typeface="Cambria Math" panose="02040503050406030204" pitchFamily="18" charset="0"/>
                              <a:ea typeface="Cambria Math" panose="02040503050406030204" pitchFamily="18" charset="0"/>
                            </a:rPr>
                          </m:ctrlPr>
                        </m:naryPr>
                        <m:sub/>
                        <m:sup/>
                        <m:e>
                          <m:f>
                            <m:fPr>
                              <m:ctrlPr>
                                <a:rPr lang="en-US" b="0" i="1" smtClean="0">
                                  <a:latin typeface="Cambria Math" panose="02040503050406030204" pitchFamily="18" charset="0"/>
                                  <a:ea typeface="Cambria Math" panose="02040503050406030204" pitchFamily="18" charset="0"/>
                                </a:rPr>
                              </m:ctrlPr>
                            </m:fPr>
                            <m:num>
                              <m:d>
                                <m:dPr>
                                  <m:ctrlPr>
                                    <a:rPr lang="en-US" b="0" i="1" smtClean="0">
                                      <a:latin typeface="Cambria Math" panose="02040503050406030204" pitchFamily="18" charset="0"/>
                                      <a:ea typeface="Cambria Math" panose="02040503050406030204" pitchFamily="18" charset="0"/>
                                    </a:rPr>
                                  </m:ctrlPr>
                                </m:dPr>
                                <m:e>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𝑐</m:t>
                                      </m:r>
                                    </m:den>
                                  </m:f>
                                </m:e>
                              </m:d>
                              <m:r>
                                <a:rPr lang="en-US" b="0" i="1" smtClean="0">
                                  <a:latin typeface="Cambria Math" panose="02040503050406030204" pitchFamily="18" charset="0"/>
                                  <a:ea typeface="Cambria Math" panose="02040503050406030204" pitchFamily="18" charset="0"/>
                                </a:rPr>
                                <m:t>𝜌</m:t>
                              </m:r>
                              <m:r>
                                <a:rPr lang="en-US" b="1" i="1" smtClean="0">
                                  <a:latin typeface="Cambria Math" panose="02040503050406030204" pitchFamily="18" charset="0"/>
                                  <a:ea typeface="Cambria Math" panose="02040503050406030204" pitchFamily="18" charset="0"/>
                                </a:rPr>
                                <m:t>𝒗</m:t>
                              </m:r>
                              <m:r>
                                <a:rPr lang="en-US" b="0" i="1" smtClean="0">
                                  <a:latin typeface="Cambria Math" panose="02040503050406030204" pitchFamily="18" charset="0"/>
                                  <a:ea typeface="Cambria Math" panose="02040503050406030204" pitchFamily="18" charset="0"/>
                                </a:rPr>
                                <m:t>𝑑</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𝑃</m:t>
                                  </m:r>
                                  <m:r>
                                    <a:rPr lang="en-US" b="0" i="1" smtClean="0">
                                      <a:latin typeface="Cambria Math" panose="02040503050406030204" pitchFamily="18" charset="0"/>
                                      <a:ea typeface="Cambria Math" panose="02040503050406030204" pitchFamily="18" charset="0"/>
                                    </a:rPr>
                                    <m:t>′</m:t>
                                  </m:r>
                                </m:sub>
                              </m:sSub>
                            </m:num>
                            <m:den>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𝑟</m:t>
                                      </m:r>
                                    </m:e>
                                    <m:sub>
                                      <m:r>
                                        <a:rPr lang="en-US" b="0" i="1" smtClean="0">
                                          <a:latin typeface="Cambria Math" panose="02040503050406030204" pitchFamily="18" charset="0"/>
                                          <a:ea typeface="Cambria Math" panose="02040503050406030204" pitchFamily="18" charset="0"/>
                                        </a:rPr>
                                        <m:t>𝑃𝑃</m:t>
                                      </m:r>
                                      <m:r>
                                        <a:rPr lang="en-US" b="0" i="1" smtClean="0">
                                          <a:latin typeface="Cambria Math" panose="02040503050406030204" pitchFamily="18" charset="0"/>
                                          <a:ea typeface="Cambria Math" panose="02040503050406030204" pitchFamily="18" charset="0"/>
                                        </a:rPr>
                                        <m:t>′</m:t>
                                      </m:r>
                                    </m:sub>
                                  </m:sSub>
                                  <m:r>
                                    <a:rPr lang="en-US" b="0" i="1" smtClean="0">
                                      <a:latin typeface="Cambria Math" panose="02040503050406030204" pitchFamily="18" charset="0"/>
                                      <a:ea typeface="Cambria Math" panose="02040503050406030204" pitchFamily="18" charset="0"/>
                                    </a:rPr>
                                    <m:t>]</m:t>
                                  </m:r>
                                </m:e>
                                <m:sub>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𝑡</m:t>
                                      </m:r>
                                    </m:e>
                                    <m:sup>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𝑟</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𝑐</m:t>
                                  </m:r>
                                </m:sub>
                              </m:sSub>
                            </m:den>
                          </m:f>
                        </m:e>
                      </m:nary>
                    </m:oMath>
                  </m:oMathPara>
                </a14:m>
                <a:endParaRPr lang="en-US" dirty="0">
                  <a:latin typeface="Times"/>
                  <a:cs typeface="Times"/>
                </a:endParaRPr>
              </a:p>
            </p:txBody>
          </p:sp>
        </mc:Choice>
        <mc:Fallback>
          <p:sp>
            <p:nvSpPr>
              <p:cNvPr id="5" name="TextBox 4">
                <a:extLst>
                  <a:ext uri="{FF2B5EF4-FFF2-40B4-BE49-F238E27FC236}">
                    <a16:creationId xmlns:a16="http://schemas.microsoft.com/office/drawing/2014/main" id="{69B93B96-B59F-EB42-AE90-31C192FB5DC3}"/>
                  </a:ext>
                </a:extLst>
              </p:cNvPr>
              <p:cNvSpPr txBox="1">
                <a:spLocks noRot="1" noChangeAspect="1" noMove="1" noResize="1" noEditPoints="1" noAdjustHandles="1" noChangeArrowheads="1" noChangeShapeType="1" noTextEdit="1"/>
              </p:cNvSpPr>
              <p:nvPr/>
            </p:nvSpPr>
            <p:spPr>
              <a:xfrm>
                <a:off x="582573" y="3019802"/>
                <a:ext cx="2724977" cy="959878"/>
              </a:xfrm>
              <a:prstGeom prst="rect">
                <a:avLst/>
              </a:prstGeom>
              <a:blipFill>
                <a:blip r:embed="rId3"/>
                <a:stretch>
                  <a:fillRect t="-96104" b="-15974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1" name="TextBox 30">
                <a:extLst>
                  <a:ext uri="{FF2B5EF4-FFF2-40B4-BE49-F238E27FC236}">
                    <a16:creationId xmlns:a16="http://schemas.microsoft.com/office/drawing/2014/main" id="{4172E9D6-6616-1A45-AB20-A15ABDD76BB0}"/>
                  </a:ext>
                </a:extLst>
              </p:cNvPr>
              <p:cNvSpPr txBox="1"/>
              <p:nvPr/>
            </p:nvSpPr>
            <p:spPr>
              <a:xfrm>
                <a:off x="1571371" y="2422234"/>
                <a:ext cx="2734723" cy="818814"/>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cs typeface="Times"/>
                        </a:rPr>
                        <m:t>𝜑</m:t>
                      </m:r>
                      <m:d>
                        <m:dPr>
                          <m:ctrlPr>
                            <a:rPr lang="en-US" b="0" i="1" smtClean="0">
                              <a:latin typeface="Cambria Math" panose="02040503050406030204" pitchFamily="18" charset="0"/>
                              <a:ea typeface="Cambria Math" panose="02040503050406030204" pitchFamily="18" charset="0"/>
                              <a:cs typeface="Times"/>
                            </a:rPr>
                          </m:ctrlPr>
                        </m:dPr>
                        <m:e>
                          <m:r>
                            <a:rPr lang="en-US" b="0" i="1" smtClean="0">
                              <a:latin typeface="Cambria Math" panose="02040503050406030204" pitchFamily="18" charset="0"/>
                              <a:ea typeface="Cambria Math" panose="02040503050406030204" pitchFamily="18" charset="0"/>
                              <a:cs typeface="Times"/>
                            </a:rPr>
                            <m:t>𝑃</m:t>
                          </m:r>
                          <m:r>
                            <a:rPr lang="en-US" b="0" i="1" smtClean="0">
                              <a:latin typeface="Cambria Math" panose="02040503050406030204" pitchFamily="18" charset="0"/>
                              <a:ea typeface="Cambria Math" panose="02040503050406030204" pitchFamily="18" charset="0"/>
                              <a:cs typeface="Times"/>
                            </a:rPr>
                            <m:t>,</m:t>
                          </m:r>
                          <m:r>
                            <a:rPr lang="en-US" b="0" i="1" smtClean="0">
                              <a:latin typeface="Cambria Math" panose="02040503050406030204" pitchFamily="18" charset="0"/>
                              <a:ea typeface="Cambria Math" panose="02040503050406030204" pitchFamily="18" charset="0"/>
                              <a:cs typeface="Times"/>
                            </a:rPr>
                            <m:t>𝑡</m:t>
                          </m:r>
                        </m:e>
                      </m:d>
                      <m:r>
                        <a:rPr lang="en-US" b="0" i="1" smtClean="0">
                          <a:latin typeface="Cambria Math" panose="02040503050406030204" pitchFamily="18" charset="0"/>
                          <a:ea typeface="Cambria Math" panose="02040503050406030204" pitchFamily="18" charset="0"/>
                          <a:cs typeface="Times"/>
                        </a:rPr>
                        <m:t>=</m:t>
                      </m:r>
                      <m:nary>
                        <m:naryPr>
                          <m:limLoc m:val="undOvr"/>
                          <m:subHide m:val="on"/>
                          <m:supHide m:val="on"/>
                          <m:ctrlPr>
                            <a:rPr lang="en-US" b="0" i="1" smtClean="0">
                              <a:latin typeface="Cambria Math" panose="02040503050406030204" pitchFamily="18" charset="0"/>
                              <a:ea typeface="Cambria Math" panose="02040503050406030204" pitchFamily="18" charset="0"/>
                            </a:rPr>
                          </m:ctrlPr>
                        </m:naryPr>
                        <m:sub/>
                        <m:sup/>
                        <m:e>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𝑑</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𝑃</m:t>
                                  </m:r>
                                  <m:r>
                                    <a:rPr lang="en-US" b="0" i="1" smtClean="0">
                                      <a:latin typeface="Cambria Math" panose="02040503050406030204" pitchFamily="18" charset="0"/>
                                      <a:ea typeface="Cambria Math" panose="02040503050406030204" pitchFamily="18" charset="0"/>
                                    </a:rPr>
                                    <m:t>′</m:t>
                                  </m:r>
                                </m:sub>
                              </m:sSub>
                            </m:num>
                            <m:den>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𝑟</m:t>
                                      </m:r>
                                    </m:e>
                                    <m:sub>
                                      <m:r>
                                        <a:rPr lang="en-US" b="0" i="1" smtClean="0">
                                          <a:latin typeface="Cambria Math" panose="02040503050406030204" pitchFamily="18" charset="0"/>
                                          <a:ea typeface="Cambria Math" panose="02040503050406030204" pitchFamily="18" charset="0"/>
                                        </a:rPr>
                                        <m:t>𝑃𝑃</m:t>
                                      </m:r>
                                      <m:r>
                                        <a:rPr lang="en-US" b="0" i="1" smtClean="0">
                                          <a:latin typeface="Cambria Math" panose="02040503050406030204" pitchFamily="18" charset="0"/>
                                          <a:ea typeface="Cambria Math" panose="02040503050406030204" pitchFamily="18" charset="0"/>
                                        </a:rPr>
                                        <m:t>′</m:t>
                                      </m:r>
                                    </m:sub>
                                  </m:sSub>
                                  <m:r>
                                    <a:rPr lang="en-US" b="0" i="1" smtClean="0">
                                      <a:latin typeface="Cambria Math" panose="02040503050406030204" pitchFamily="18" charset="0"/>
                                      <a:ea typeface="Cambria Math" panose="02040503050406030204" pitchFamily="18" charset="0"/>
                                    </a:rPr>
                                    <m:t>]</m:t>
                                  </m:r>
                                </m:e>
                                <m:sub>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𝑡</m:t>
                                      </m:r>
                                    </m:e>
                                    <m:sup>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𝑟</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𝑐</m:t>
                                  </m:r>
                                </m:sub>
                              </m:sSub>
                            </m:den>
                          </m:f>
                        </m:e>
                      </m:nary>
                    </m:oMath>
                  </m:oMathPara>
                </a14:m>
                <a:endParaRPr lang="en-US" dirty="0">
                  <a:latin typeface="Times"/>
                  <a:cs typeface="Times"/>
                </a:endParaRPr>
              </a:p>
            </p:txBody>
          </p:sp>
        </mc:Choice>
        <mc:Fallback>
          <p:sp>
            <p:nvSpPr>
              <p:cNvPr id="31" name="TextBox 30">
                <a:extLst>
                  <a:ext uri="{FF2B5EF4-FFF2-40B4-BE49-F238E27FC236}">
                    <a16:creationId xmlns:a16="http://schemas.microsoft.com/office/drawing/2014/main" id="{4172E9D6-6616-1A45-AB20-A15ABDD76BB0}"/>
                  </a:ext>
                </a:extLst>
              </p:cNvPr>
              <p:cNvSpPr txBox="1">
                <a:spLocks noRot="1" noChangeAspect="1" noMove="1" noResize="1" noEditPoints="1" noAdjustHandles="1" noChangeArrowheads="1" noChangeShapeType="1" noTextEdit="1"/>
              </p:cNvSpPr>
              <p:nvPr/>
            </p:nvSpPr>
            <p:spPr>
              <a:xfrm>
                <a:off x="1571371" y="2422234"/>
                <a:ext cx="2734723" cy="818814"/>
              </a:xfrm>
              <a:prstGeom prst="rect">
                <a:avLst/>
              </a:prstGeom>
              <a:blipFill>
                <a:blip r:embed="rId4"/>
                <a:stretch>
                  <a:fillRect t="-128788" b="-186364"/>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xplosion 2 13">
            <a:extLst>
              <a:ext uri="{FF2B5EF4-FFF2-40B4-BE49-F238E27FC236}">
                <a16:creationId xmlns:a16="http://schemas.microsoft.com/office/drawing/2014/main" id="{33396BE4-7EEF-194E-96A2-280069DCEEAA}"/>
              </a:ext>
            </a:extLst>
          </p:cNvPr>
          <p:cNvSpPr/>
          <p:nvPr/>
        </p:nvSpPr>
        <p:spPr>
          <a:xfrm>
            <a:off x="-198438" y="-255588"/>
            <a:ext cx="5230813" cy="1958976"/>
          </a:xfrm>
          <a:prstGeom prst="irregularSeal2">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651" name="Title 1">
            <a:extLst>
              <a:ext uri="{FF2B5EF4-FFF2-40B4-BE49-F238E27FC236}">
                <a16:creationId xmlns:a16="http://schemas.microsoft.com/office/drawing/2014/main" id="{7E755400-E357-834F-A111-2D6F1CE6E5C3}"/>
              </a:ext>
            </a:extLst>
          </p:cNvPr>
          <p:cNvSpPr>
            <a:spLocks noGrp="1"/>
          </p:cNvSpPr>
          <p:nvPr>
            <p:ph type="title"/>
          </p:nvPr>
        </p:nvSpPr>
        <p:spPr>
          <a:xfrm>
            <a:off x="250825" y="258763"/>
            <a:ext cx="3963988" cy="1003300"/>
          </a:xfrm>
        </p:spPr>
        <p:txBody>
          <a:bodyPr/>
          <a:lstStyle/>
          <a:p>
            <a:r>
              <a:rPr lang="en-US" altLang="en-US" sz="4800">
                <a:latin typeface="Times" pitchFamily="2" charset="0"/>
                <a:ea typeface="ＭＳ Ｐゴシック" panose="020B0600070205080204" pitchFamily="34" charset="-128"/>
              </a:rPr>
              <a:t>Nothing Works</a:t>
            </a:r>
          </a:p>
        </p:txBody>
      </p:sp>
      <p:sp>
        <p:nvSpPr>
          <p:cNvPr id="27652" name="Content Placeholder 2">
            <a:extLst>
              <a:ext uri="{FF2B5EF4-FFF2-40B4-BE49-F238E27FC236}">
                <a16:creationId xmlns:a16="http://schemas.microsoft.com/office/drawing/2014/main" id="{6BC0E8DD-3F9C-FC4D-8CCB-34C18A101B22}"/>
              </a:ext>
            </a:extLst>
          </p:cNvPr>
          <p:cNvSpPr>
            <a:spLocks noGrp="1"/>
          </p:cNvSpPr>
          <p:nvPr>
            <p:ph idx="1"/>
          </p:nvPr>
        </p:nvSpPr>
        <p:spPr/>
        <p:txBody>
          <a:bodyPr/>
          <a:lstStyle/>
          <a:p>
            <a:endParaRPr lang="en-US" altLang="en-US">
              <a:latin typeface="Times" pitchFamily="2" charset="0"/>
              <a:ea typeface="ＭＳ Ｐゴシック" panose="020B0600070205080204" pitchFamily="34" charset="-128"/>
            </a:endParaRPr>
          </a:p>
        </p:txBody>
      </p:sp>
      <p:sp>
        <p:nvSpPr>
          <p:cNvPr id="27653" name="Slide Number Placeholder 3">
            <a:extLst>
              <a:ext uri="{FF2B5EF4-FFF2-40B4-BE49-F238E27FC236}">
                <a16:creationId xmlns:a16="http://schemas.microsoft.com/office/drawing/2014/main" id="{ED8EA336-B51D-4045-908F-0C3C6B9DD05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71700BF-6E02-6447-8128-52ABC6911535}" type="slidenum">
              <a:rPr lang="en-US" altLang="en-US" sz="1200">
                <a:solidFill>
                  <a:srgbClr val="898989"/>
                </a:solidFill>
                <a:latin typeface="Times" pitchFamily="2" charset="0"/>
              </a:rPr>
              <a:pPr eaLnBrk="1" hangingPunct="1"/>
              <a:t>14</a:t>
            </a:fld>
            <a:endParaRPr lang="en-US" altLang="en-US" sz="1200">
              <a:solidFill>
                <a:srgbClr val="898989"/>
              </a:solidFill>
              <a:latin typeface="Times" pitchFamily="2" charset="0"/>
            </a:endParaRPr>
          </a:p>
        </p:txBody>
      </p:sp>
      <p:grpSp>
        <p:nvGrpSpPr>
          <p:cNvPr id="2" name="Group 22">
            <a:extLst>
              <a:ext uri="{FF2B5EF4-FFF2-40B4-BE49-F238E27FC236}">
                <a16:creationId xmlns:a16="http://schemas.microsoft.com/office/drawing/2014/main" id="{668EE4BD-7564-864E-9204-E220E504D513}"/>
              </a:ext>
            </a:extLst>
          </p:cNvPr>
          <p:cNvGrpSpPr>
            <a:grpSpLocks/>
          </p:cNvGrpSpPr>
          <p:nvPr/>
        </p:nvGrpSpPr>
        <p:grpSpPr bwMode="auto">
          <a:xfrm>
            <a:off x="269875" y="4278313"/>
            <a:ext cx="6561138" cy="2124075"/>
            <a:chOff x="269876" y="4278313"/>
            <a:chExt cx="6561113" cy="2124309"/>
          </a:xfrm>
        </p:grpSpPr>
        <p:sp>
          <p:nvSpPr>
            <p:cNvPr id="27668" name="TextBox 10">
              <a:extLst>
                <a:ext uri="{FF2B5EF4-FFF2-40B4-BE49-F238E27FC236}">
                  <a16:creationId xmlns:a16="http://schemas.microsoft.com/office/drawing/2014/main" id="{50937CD4-1569-5A40-A715-70DA2A1C9FA1}"/>
                </a:ext>
              </a:extLst>
            </p:cNvPr>
            <p:cNvSpPr txBox="1">
              <a:spLocks noChangeArrowheads="1"/>
            </p:cNvSpPr>
            <p:nvPr/>
          </p:nvSpPr>
          <p:spPr bwMode="auto">
            <a:xfrm>
              <a:off x="2238377" y="4397375"/>
              <a:ext cx="45926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One needed only to realize that an auxiliary quantity that was introduced by H. A.</a:t>
              </a:r>
            </a:p>
            <a:p>
              <a:pPr eaLnBrk="1" hangingPunct="1"/>
              <a:r>
                <a:rPr lang="en-US" altLang="en-US" sz="1800">
                  <a:latin typeface="Times" pitchFamily="2" charset="0"/>
                </a:rPr>
                <a:t>Lorentz and that he called “local time” can simply be defined as “time.”</a:t>
              </a:r>
            </a:p>
          </p:txBody>
        </p:sp>
        <p:pic>
          <p:nvPicPr>
            <p:cNvPr id="27669" name="Picture 11" descr="einst_6.jpg">
              <a:extLst>
                <a:ext uri="{FF2B5EF4-FFF2-40B4-BE49-F238E27FC236}">
                  <a16:creationId xmlns:a16="http://schemas.microsoft.com/office/drawing/2014/main" id="{5E2FFFDB-41E9-4443-86DE-6FDDC285AF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876" y="4405312"/>
              <a:ext cx="1365250" cy="199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ular Callout 12">
              <a:extLst>
                <a:ext uri="{FF2B5EF4-FFF2-40B4-BE49-F238E27FC236}">
                  <a16:creationId xmlns:a16="http://schemas.microsoft.com/office/drawing/2014/main" id="{ABF642BD-3EC6-2441-ACBA-244765D75302}"/>
                </a:ext>
              </a:extLst>
            </p:cNvPr>
            <p:cNvSpPr/>
            <p:nvPr/>
          </p:nvSpPr>
          <p:spPr>
            <a:xfrm>
              <a:off x="2222494" y="4278313"/>
              <a:ext cx="4222734" cy="1524168"/>
            </a:xfrm>
            <a:prstGeom prst="wedgeRoundRectCallout">
              <a:avLst>
                <a:gd name="adj1" fmla="val -61062"/>
                <a:gd name="adj2" fmla="val -8744"/>
                <a:gd name="adj3" fmla="val 16667"/>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3" name="Group 20">
            <a:extLst>
              <a:ext uri="{FF2B5EF4-FFF2-40B4-BE49-F238E27FC236}">
                <a16:creationId xmlns:a16="http://schemas.microsoft.com/office/drawing/2014/main" id="{411A01DC-B7D5-7C47-A635-30A080EE23B0}"/>
              </a:ext>
            </a:extLst>
          </p:cNvPr>
          <p:cNvGrpSpPr>
            <a:grpSpLocks/>
          </p:cNvGrpSpPr>
          <p:nvPr/>
        </p:nvGrpSpPr>
        <p:grpSpPr bwMode="auto">
          <a:xfrm>
            <a:off x="381000" y="754063"/>
            <a:ext cx="7373938" cy="2224087"/>
            <a:chOff x="381001" y="754065"/>
            <a:chExt cx="7373937" cy="2224105"/>
          </a:xfrm>
        </p:grpSpPr>
        <p:sp>
          <p:nvSpPr>
            <p:cNvPr id="19" name="Freeform 18">
              <a:extLst>
                <a:ext uri="{FF2B5EF4-FFF2-40B4-BE49-F238E27FC236}">
                  <a16:creationId xmlns:a16="http://schemas.microsoft.com/office/drawing/2014/main" id="{7008702B-7667-3D4A-9CE4-E28300765CD0}"/>
                </a:ext>
              </a:extLst>
            </p:cNvPr>
            <p:cNvSpPr/>
            <p:nvPr/>
          </p:nvSpPr>
          <p:spPr>
            <a:xfrm>
              <a:off x="547689" y="2166951"/>
              <a:ext cx="6357936" cy="793756"/>
            </a:xfrm>
            <a:custGeom>
              <a:avLst/>
              <a:gdLst>
                <a:gd name="connsiteX0" fmla="*/ 119062 w 6357937"/>
                <a:gd name="connsiteY0" fmla="*/ 0 h 793750"/>
                <a:gd name="connsiteX1" fmla="*/ 444500 w 6357937"/>
                <a:gd name="connsiteY1" fmla="*/ 0 h 793750"/>
                <a:gd name="connsiteX2" fmla="*/ 6357937 w 6357937"/>
                <a:gd name="connsiteY2" fmla="*/ 95250 h 793750"/>
                <a:gd name="connsiteX3" fmla="*/ 6286500 w 6357937"/>
                <a:gd name="connsiteY3" fmla="*/ 793750 h 793750"/>
                <a:gd name="connsiteX4" fmla="*/ 0 w 6357937"/>
                <a:gd name="connsiteY4" fmla="*/ 658812 h 793750"/>
                <a:gd name="connsiteX5" fmla="*/ 119062 w 6357937"/>
                <a:gd name="connsiteY5" fmla="*/ 0 h 79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7937" h="793750">
                  <a:moveTo>
                    <a:pt x="119062" y="0"/>
                  </a:moveTo>
                  <a:lnTo>
                    <a:pt x="444500" y="0"/>
                  </a:lnTo>
                  <a:lnTo>
                    <a:pt x="6357937" y="95250"/>
                  </a:lnTo>
                  <a:lnTo>
                    <a:pt x="6286500" y="793750"/>
                  </a:lnTo>
                  <a:lnTo>
                    <a:pt x="0" y="658812"/>
                  </a:lnTo>
                  <a:lnTo>
                    <a:pt x="119062" y="0"/>
                  </a:lnTo>
                  <a:close/>
                </a:path>
              </a:pathLst>
            </a:custGeom>
            <a:solidFill>
              <a:srgbClr val="C8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662" name="TextBox 5">
              <a:extLst>
                <a:ext uri="{FF2B5EF4-FFF2-40B4-BE49-F238E27FC236}">
                  <a16:creationId xmlns:a16="http://schemas.microsoft.com/office/drawing/2014/main" id="{D091D197-E5B1-5F42-B431-185A41D5E13B}"/>
                </a:ext>
              </a:extLst>
            </p:cNvPr>
            <p:cNvSpPr txBox="1">
              <a:spLocks noChangeArrowheads="1"/>
            </p:cNvSpPr>
            <p:nvPr/>
          </p:nvSpPr>
          <p:spPr bwMode="auto">
            <a:xfrm>
              <a:off x="381001" y="2087562"/>
              <a:ext cx="11587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600">
                  <a:latin typeface="Times" pitchFamily="2" charset="0"/>
                </a:rPr>
                <a:t>Keep</a:t>
              </a:r>
            </a:p>
          </p:txBody>
        </p:sp>
        <p:sp>
          <p:nvSpPr>
            <p:cNvPr id="27663" name="TextBox 6">
              <a:extLst>
                <a:ext uri="{FF2B5EF4-FFF2-40B4-BE49-F238E27FC236}">
                  <a16:creationId xmlns:a16="http://schemas.microsoft.com/office/drawing/2014/main" id="{6657BC27-730F-2344-95EB-AF321F8EBBA9}"/>
                </a:ext>
              </a:extLst>
            </p:cNvPr>
            <p:cNvSpPr txBox="1">
              <a:spLocks noChangeArrowheads="1"/>
            </p:cNvSpPr>
            <p:nvPr/>
          </p:nvSpPr>
          <p:spPr bwMode="auto">
            <a:xfrm>
              <a:off x="2047876" y="2016126"/>
              <a:ext cx="239712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latin typeface="Times" pitchFamily="2" charset="0"/>
                </a:rPr>
                <a:t>Principle of relativity</a:t>
              </a:r>
            </a:p>
          </p:txBody>
        </p:sp>
        <p:sp>
          <p:nvSpPr>
            <p:cNvPr id="27664" name="TextBox 7">
              <a:extLst>
                <a:ext uri="{FF2B5EF4-FFF2-40B4-BE49-F238E27FC236}">
                  <a16:creationId xmlns:a16="http://schemas.microsoft.com/office/drawing/2014/main" id="{D3ECA7D2-87E7-1941-9D7C-5C56E8ADBBB0}"/>
                </a:ext>
              </a:extLst>
            </p:cNvPr>
            <p:cNvSpPr txBox="1">
              <a:spLocks noChangeArrowheads="1"/>
            </p:cNvSpPr>
            <p:nvPr/>
          </p:nvSpPr>
          <p:spPr bwMode="auto">
            <a:xfrm>
              <a:off x="4826001" y="2024063"/>
              <a:ext cx="292893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latin typeface="Times" pitchFamily="2" charset="0"/>
                </a:rPr>
                <a:t>Constancy of speed of light</a:t>
              </a:r>
            </a:p>
          </p:txBody>
        </p:sp>
        <p:sp>
          <p:nvSpPr>
            <p:cNvPr id="16" name="Bent Arrow 15">
              <a:extLst>
                <a:ext uri="{FF2B5EF4-FFF2-40B4-BE49-F238E27FC236}">
                  <a16:creationId xmlns:a16="http://schemas.microsoft.com/office/drawing/2014/main" id="{0B6D1561-99F8-4847-8AA3-11CD63DA3876}"/>
                </a:ext>
              </a:extLst>
            </p:cNvPr>
            <p:cNvSpPr/>
            <p:nvPr/>
          </p:nvSpPr>
          <p:spPr>
            <a:xfrm rot="5400000">
              <a:off x="4554533" y="461970"/>
              <a:ext cx="1325573" cy="1909762"/>
            </a:xfrm>
            <a:prstGeom prst="bentArrow">
              <a:avLst>
                <a:gd name="adj1" fmla="val 15082"/>
                <a:gd name="adj2" fmla="val 19766"/>
                <a:gd name="adj3" fmla="val 18388"/>
                <a:gd name="adj4" fmla="val 41546"/>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27666" name="TextBox 4">
              <a:extLst>
                <a:ext uri="{FF2B5EF4-FFF2-40B4-BE49-F238E27FC236}">
                  <a16:creationId xmlns:a16="http://schemas.microsoft.com/office/drawing/2014/main" id="{6364B99F-1459-0F4E-8C5F-9C52D03F2012}"/>
                </a:ext>
              </a:extLst>
            </p:cNvPr>
            <p:cNvSpPr txBox="1">
              <a:spLocks noChangeArrowheads="1"/>
            </p:cNvSpPr>
            <p:nvPr/>
          </p:nvSpPr>
          <p:spPr bwMode="auto">
            <a:xfrm>
              <a:off x="5008567" y="952500"/>
              <a:ext cx="19129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a:latin typeface="Times" pitchFamily="2" charset="0"/>
                </a:rPr>
                <a:t>Emission theory of light fails</a:t>
              </a:r>
            </a:p>
          </p:txBody>
        </p:sp>
        <p:sp>
          <p:nvSpPr>
            <p:cNvPr id="27667" name="TextBox 16">
              <a:extLst>
                <a:ext uri="{FF2B5EF4-FFF2-40B4-BE49-F238E27FC236}">
                  <a16:creationId xmlns:a16="http://schemas.microsoft.com/office/drawing/2014/main" id="{98DE8528-A46D-F946-905B-487B7C7DF4D1}"/>
                </a:ext>
              </a:extLst>
            </p:cNvPr>
            <p:cNvSpPr txBox="1">
              <a:spLocks noChangeArrowheads="1"/>
            </p:cNvSpPr>
            <p:nvPr/>
          </p:nvSpPr>
          <p:spPr bwMode="auto">
            <a:xfrm>
              <a:off x="4032250" y="2341563"/>
              <a:ext cx="7082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i="1">
                  <a:latin typeface="Times" pitchFamily="2" charset="0"/>
                </a:rPr>
                <a:t>AND</a:t>
              </a:r>
            </a:p>
          </p:txBody>
        </p:sp>
      </p:grpSp>
      <p:grpSp>
        <p:nvGrpSpPr>
          <p:cNvPr id="4" name="Group 21">
            <a:extLst>
              <a:ext uri="{FF2B5EF4-FFF2-40B4-BE49-F238E27FC236}">
                <a16:creationId xmlns:a16="http://schemas.microsoft.com/office/drawing/2014/main" id="{01501FEB-F1C4-6B4D-8C92-567850979C98}"/>
              </a:ext>
            </a:extLst>
          </p:cNvPr>
          <p:cNvGrpSpPr>
            <a:grpSpLocks/>
          </p:cNvGrpSpPr>
          <p:nvPr/>
        </p:nvGrpSpPr>
        <p:grpSpPr bwMode="auto">
          <a:xfrm>
            <a:off x="373063" y="2865438"/>
            <a:ext cx="8142287" cy="1730375"/>
            <a:chOff x="373062" y="2865438"/>
            <a:chExt cx="8142289" cy="1730375"/>
          </a:xfrm>
        </p:grpSpPr>
        <p:sp>
          <p:nvSpPr>
            <p:cNvPr id="20" name="Freeform 19">
              <a:extLst>
                <a:ext uri="{FF2B5EF4-FFF2-40B4-BE49-F238E27FC236}">
                  <a16:creationId xmlns:a16="http://schemas.microsoft.com/office/drawing/2014/main" id="{BBC2BFB8-F3EA-2240-A04E-2ACD61E28B8A}"/>
                </a:ext>
              </a:extLst>
            </p:cNvPr>
            <p:cNvSpPr/>
            <p:nvPr/>
          </p:nvSpPr>
          <p:spPr>
            <a:xfrm rot="10800000" flipH="1">
              <a:off x="388937" y="3167063"/>
              <a:ext cx="6588127" cy="793750"/>
            </a:xfrm>
            <a:custGeom>
              <a:avLst/>
              <a:gdLst>
                <a:gd name="connsiteX0" fmla="*/ 119062 w 6357937"/>
                <a:gd name="connsiteY0" fmla="*/ 0 h 793750"/>
                <a:gd name="connsiteX1" fmla="*/ 444500 w 6357937"/>
                <a:gd name="connsiteY1" fmla="*/ 0 h 793750"/>
                <a:gd name="connsiteX2" fmla="*/ 6357937 w 6357937"/>
                <a:gd name="connsiteY2" fmla="*/ 95250 h 793750"/>
                <a:gd name="connsiteX3" fmla="*/ 6286500 w 6357937"/>
                <a:gd name="connsiteY3" fmla="*/ 793750 h 793750"/>
                <a:gd name="connsiteX4" fmla="*/ 0 w 6357937"/>
                <a:gd name="connsiteY4" fmla="*/ 658812 h 793750"/>
                <a:gd name="connsiteX5" fmla="*/ 119062 w 6357937"/>
                <a:gd name="connsiteY5" fmla="*/ 0 h 79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7937" h="793750">
                  <a:moveTo>
                    <a:pt x="119062" y="0"/>
                  </a:moveTo>
                  <a:lnTo>
                    <a:pt x="444500" y="0"/>
                  </a:lnTo>
                  <a:lnTo>
                    <a:pt x="6357937" y="95250"/>
                  </a:lnTo>
                  <a:lnTo>
                    <a:pt x="6286500" y="793750"/>
                  </a:lnTo>
                  <a:lnTo>
                    <a:pt x="0" y="658812"/>
                  </a:lnTo>
                  <a:lnTo>
                    <a:pt x="119062" y="0"/>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658" name="TextBox 8">
              <a:extLst>
                <a:ext uri="{FF2B5EF4-FFF2-40B4-BE49-F238E27FC236}">
                  <a16:creationId xmlns:a16="http://schemas.microsoft.com/office/drawing/2014/main" id="{579B643A-1F15-2143-838C-20EF592E6602}"/>
                </a:ext>
              </a:extLst>
            </p:cNvPr>
            <p:cNvSpPr txBox="1">
              <a:spLocks noChangeArrowheads="1"/>
            </p:cNvSpPr>
            <p:nvPr/>
          </p:nvSpPr>
          <p:spPr bwMode="auto">
            <a:xfrm>
              <a:off x="373062" y="3206751"/>
              <a:ext cx="128720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600">
                  <a:latin typeface="Times" pitchFamily="2" charset="0"/>
                </a:rPr>
                <a:t>How?</a:t>
              </a:r>
            </a:p>
          </p:txBody>
        </p:sp>
        <p:sp>
          <p:nvSpPr>
            <p:cNvPr id="27659" name="TextBox 9">
              <a:extLst>
                <a:ext uri="{FF2B5EF4-FFF2-40B4-BE49-F238E27FC236}">
                  <a16:creationId xmlns:a16="http://schemas.microsoft.com/office/drawing/2014/main" id="{BE841E8C-35AD-B244-94E8-8BFE6BE2F2F8}"/>
                </a:ext>
              </a:extLst>
            </p:cNvPr>
            <p:cNvSpPr txBox="1">
              <a:spLocks noChangeArrowheads="1"/>
            </p:cNvSpPr>
            <p:nvPr/>
          </p:nvSpPr>
          <p:spPr bwMode="auto">
            <a:xfrm>
              <a:off x="2103437" y="3198812"/>
              <a:ext cx="5128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Maxwell’s electrodynamics remains unchanged.</a:t>
              </a:r>
            </a:p>
            <a:p>
              <a:pPr eaLnBrk="1" hangingPunct="1"/>
              <a:r>
                <a:rPr lang="en-US" altLang="en-US" sz="1800">
                  <a:latin typeface="Times" pitchFamily="2" charset="0"/>
                </a:rPr>
                <a:t>Reinterpret Lorentz’ theorem of corresponding states.</a:t>
              </a:r>
            </a:p>
          </p:txBody>
        </p:sp>
        <p:pic>
          <p:nvPicPr>
            <p:cNvPr id="18" name="Picture 17" descr="Versuch.jpg">
              <a:extLst>
                <a:ext uri="{FF2B5EF4-FFF2-40B4-BE49-F238E27FC236}">
                  <a16:creationId xmlns:a16="http://schemas.microsoft.com/office/drawing/2014/main" id="{1AA3BDE0-BD56-9148-8D10-87D6FBE1BD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96151" y="2865438"/>
              <a:ext cx="1219200" cy="1730375"/>
            </a:xfrm>
            <a:prstGeom prst="rect">
              <a:avLst/>
            </a:prstGeom>
            <a:noFill/>
            <a:ln w="9525">
              <a:solidFill>
                <a:srgbClr val="7F7F7F"/>
              </a:solidFill>
              <a:miter lim="800000"/>
              <a:headEnd/>
              <a:tailEnd/>
            </a:ln>
            <a:effectLst>
              <a:outerShdw blurRad="50800" dist="38100" dir="135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97D08D96-78F6-E640-8A8A-077387D22DFA}"/>
              </a:ext>
            </a:extLst>
          </p:cNvPr>
          <p:cNvSpPr/>
          <p:nvPr/>
        </p:nvSpPr>
        <p:spPr>
          <a:xfrm>
            <a:off x="2619375" y="896938"/>
            <a:ext cx="5826125" cy="5516562"/>
          </a:xfrm>
          <a:custGeom>
            <a:avLst/>
            <a:gdLst>
              <a:gd name="connsiteX0" fmla="*/ 3190875 w 5826125"/>
              <a:gd name="connsiteY0" fmla="*/ 0 h 5516563"/>
              <a:gd name="connsiteX1" fmla="*/ 5826125 w 5826125"/>
              <a:gd name="connsiteY1" fmla="*/ 2325688 h 5516563"/>
              <a:gd name="connsiteX2" fmla="*/ 3619500 w 5826125"/>
              <a:gd name="connsiteY2" fmla="*/ 5516563 h 5516563"/>
              <a:gd name="connsiteX3" fmla="*/ 0 w 5826125"/>
              <a:gd name="connsiteY3" fmla="*/ 3182938 h 5516563"/>
              <a:gd name="connsiteX4" fmla="*/ 3190875 w 5826125"/>
              <a:gd name="connsiteY4" fmla="*/ 0 h 5516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6125" h="5516563">
                <a:moveTo>
                  <a:pt x="3190875" y="0"/>
                </a:moveTo>
                <a:lnTo>
                  <a:pt x="5826125" y="2325688"/>
                </a:lnTo>
                <a:lnTo>
                  <a:pt x="3619500" y="5516563"/>
                </a:lnTo>
                <a:lnTo>
                  <a:pt x="0" y="3182938"/>
                </a:lnTo>
                <a:lnTo>
                  <a:pt x="3190875" y="0"/>
                </a:lnTo>
                <a:close/>
              </a:path>
            </a:pathLst>
          </a:custGeom>
          <a:solidFill>
            <a:srgbClr val="CA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675" name="Title 1">
            <a:extLst>
              <a:ext uri="{FF2B5EF4-FFF2-40B4-BE49-F238E27FC236}">
                <a16:creationId xmlns:a16="http://schemas.microsoft.com/office/drawing/2014/main" id="{5B3B92CD-E3F6-0A4F-94CA-EE8A5182C498}"/>
              </a:ext>
            </a:extLst>
          </p:cNvPr>
          <p:cNvSpPr>
            <a:spLocks noGrp="1"/>
          </p:cNvSpPr>
          <p:nvPr>
            <p:ph type="title"/>
          </p:nvPr>
        </p:nvSpPr>
        <p:spPr>
          <a:xfrm>
            <a:off x="1174750" y="1801813"/>
            <a:ext cx="5008563" cy="3159125"/>
          </a:xfrm>
        </p:spPr>
        <p:txBody>
          <a:bodyPr/>
          <a:lstStyle/>
          <a:p>
            <a:pPr algn="r"/>
            <a:r>
              <a:rPr lang="en-US" altLang="en-US" sz="6600">
                <a:latin typeface="Times" pitchFamily="2" charset="0"/>
                <a:ea typeface="ＭＳ Ｐゴシック" panose="020B0600070205080204" pitchFamily="34" charset="-128"/>
              </a:rPr>
              <a:t>The Truncated Story</a:t>
            </a:r>
          </a:p>
        </p:txBody>
      </p:sp>
      <p:sp>
        <p:nvSpPr>
          <p:cNvPr id="28676" name="Content Placeholder 2">
            <a:extLst>
              <a:ext uri="{FF2B5EF4-FFF2-40B4-BE49-F238E27FC236}">
                <a16:creationId xmlns:a16="http://schemas.microsoft.com/office/drawing/2014/main" id="{23BE415F-B5D8-F44C-B293-A638C0659469}"/>
              </a:ext>
            </a:extLst>
          </p:cNvPr>
          <p:cNvSpPr>
            <a:spLocks noGrp="1"/>
          </p:cNvSpPr>
          <p:nvPr>
            <p:ph idx="1"/>
          </p:nvPr>
        </p:nvSpPr>
        <p:spPr/>
        <p:txBody>
          <a:bodyPr/>
          <a:lstStyle/>
          <a:p>
            <a:endParaRPr lang="en-US" altLang="en-US">
              <a:latin typeface="Times" pitchFamily="2" charset="0"/>
              <a:ea typeface="ＭＳ Ｐゴシック" panose="020B0600070205080204" pitchFamily="34" charset="-128"/>
            </a:endParaRPr>
          </a:p>
        </p:txBody>
      </p:sp>
      <p:sp>
        <p:nvSpPr>
          <p:cNvPr id="28677" name="Slide Number Placeholder 3">
            <a:extLst>
              <a:ext uri="{FF2B5EF4-FFF2-40B4-BE49-F238E27FC236}">
                <a16:creationId xmlns:a16="http://schemas.microsoft.com/office/drawing/2014/main" id="{FFA89B37-05FD-794E-AD94-5FE5EC1F0BC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C9582B3-907A-EA42-8A88-259EA7F96A16}" type="slidenum">
              <a:rPr lang="en-US" altLang="en-US" sz="1200">
                <a:solidFill>
                  <a:srgbClr val="898989"/>
                </a:solidFill>
                <a:latin typeface="Times" pitchFamily="2" charset="0"/>
              </a:rPr>
              <a:pPr eaLnBrk="1" hangingPunct="1"/>
              <a:t>15</a:t>
            </a:fld>
            <a:endParaRPr lang="en-US" altLang="en-US" sz="1200">
              <a:solidFill>
                <a:srgbClr val="898989"/>
              </a:solidFill>
              <a:latin typeface="Times" pitchFamily="2"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B90EE491-93AB-8C49-A54A-DE27CDC427CC}"/>
              </a:ext>
            </a:extLst>
          </p:cNvPr>
          <p:cNvSpPr>
            <a:spLocks noGrp="1"/>
          </p:cNvSpPr>
          <p:nvPr>
            <p:ph type="title"/>
          </p:nvPr>
        </p:nvSpPr>
        <p:spPr>
          <a:xfrm>
            <a:off x="1522413" y="971550"/>
            <a:ext cx="5189537" cy="681038"/>
          </a:xfrm>
        </p:spPr>
        <p:txBody>
          <a:bodyPr/>
          <a:lstStyle/>
          <a:p>
            <a:r>
              <a:rPr lang="en-US" altLang="en-US" sz="1800">
                <a:latin typeface="Times" pitchFamily="2" charset="0"/>
                <a:ea typeface="ＭＳ Ｐゴシック" panose="020B0600070205080204" pitchFamily="34" charset="-128"/>
              </a:rPr>
              <a:t>Discover Magazine, 2004</a:t>
            </a:r>
          </a:p>
        </p:txBody>
      </p:sp>
      <p:sp>
        <p:nvSpPr>
          <p:cNvPr id="29699" name="Content Placeholder 2">
            <a:extLst>
              <a:ext uri="{FF2B5EF4-FFF2-40B4-BE49-F238E27FC236}">
                <a16:creationId xmlns:a16="http://schemas.microsoft.com/office/drawing/2014/main" id="{491D276D-28EA-594A-A324-424C89F7C4BD}"/>
              </a:ext>
            </a:extLst>
          </p:cNvPr>
          <p:cNvSpPr>
            <a:spLocks noGrp="1"/>
          </p:cNvSpPr>
          <p:nvPr>
            <p:ph idx="1"/>
          </p:nvPr>
        </p:nvSpPr>
        <p:spPr/>
        <p:txBody>
          <a:bodyPr/>
          <a:lstStyle/>
          <a:p>
            <a:endParaRPr lang="en-US" altLang="en-US">
              <a:latin typeface="Times" pitchFamily="2" charset="0"/>
              <a:ea typeface="ＭＳ Ｐゴシック" panose="020B0600070205080204" pitchFamily="34" charset="-128"/>
            </a:endParaRPr>
          </a:p>
        </p:txBody>
      </p:sp>
      <p:sp>
        <p:nvSpPr>
          <p:cNvPr id="29700" name="Slide Number Placeholder 3">
            <a:extLst>
              <a:ext uri="{FF2B5EF4-FFF2-40B4-BE49-F238E27FC236}">
                <a16:creationId xmlns:a16="http://schemas.microsoft.com/office/drawing/2014/main" id="{A4D8D4CD-023D-534D-9CA8-51B19D553F6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D2F6F84-D5F1-8841-B839-F087D8382E79}" type="slidenum">
              <a:rPr lang="en-US" altLang="en-US" sz="1200">
                <a:solidFill>
                  <a:srgbClr val="898989"/>
                </a:solidFill>
                <a:latin typeface="Times" pitchFamily="2" charset="0"/>
              </a:rPr>
              <a:pPr eaLnBrk="1" hangingPunct="1"/>
              <a:t>16</a:t>
            </a:fld>
            <a:endParaRPr lang="en-US" altLang="en-US" sz="1200">
              <a:solidFill>
                <a:srgbClr val="898989"/>
              </a:solidFill>
              <a:latin typeface="Times" pitchFamily="2" charset="0"/>
            </a:endParaRPr>
          </a:p>
        </p:txBody>
      </p:sp>
      <p:pic>
        <p:nvPicPr>
          <p:cNvPr id="5" name="Picture 4" descr="Discover 2004.jpg">
            <a:extLst>
              <a:ext uri="{FF2B5EF4-FFF2-40B4-BE49-F238E27FC236}">
                <a16:creationId xmlns:a16="http://schemas.microsoft.com/office/drawing/2014/main" id="{06414E91-1D7F-1A4F-B7E0-BA30EF29AF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6875" y="198438"/>
            <a:ext cx="4776788" cy="6200775"/>
          </a:xfrm>
          <a:prstGeom prst="rect">
            <a:avLst/>
          </a:prstGeom>
          <a:noFill/>
          <a:ln w="9525">
            <a:solidFill>
              <a:srgbClr val="A6A6A6"/>
            </a:solidFill>
            <a:miter lim="800000"/>
            <a:headEnd/>
            <a:tailEnd/>
          </a:ln>
          <a:effectLst>
            <a:outerShdw blurRad="50800" dist="38100" dir="135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C4C9FF5-13E1-4D40-890E-B75217018789}"/>
              </a:ext>
            </a:extLst>
          </p:cNvPr>
          <p:cNvSpPr txBox="1">
            <a:spLocks noChangeArrowheads="1"/>
          </p:cNvSpPr>
          <p:nvPr/>
        </p:nvSpPr>
        <p:spPr bwMode="auto">
          <a:xfrm>
            <a:off x="2682875" y="2205038"/>
            <a:ext cx="5011738" cy="3970337"/>
          </a:xfrm>
          <a:prstGeom prst="rect">
            <a:avLst/>
          </a:prstGeom>
          <a:solidFill>
            <a:schemeClr val="bg1"/>
          </a:solidFill>
          <a:ln w="9525">
            <a:solidFill>
              <a:srgbClr val="A6A6A6"/>
            </a:solidFill>
            <a:miter lim="800000"/>
            <a:headEnd/>
            <a:tailEnd/>
          </a:ln>
          <a:effectLst>
            <a:outerShdw blurRad="50800" dist="38100" dir="13500000" algn="tl" rotWithShape="0">
              <a:srgbClr val="808080">
                <a:alpha val="42999"/>
              </a:srgbClr>
            </a:outerShdw>
          </a:effectLst>
        </p:spPr>
        <p:txBody>
          <a:bodyPr>
            <a:spAutoFit/>
          </a:bodyPr>
          <a:lstStyle>
            <a:lvl1pPr marL="457200" eaLnBrk="0" hangingPunct="0">
              <a:tabLst>
                <a:tab pos="4800600"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tabLst>
                <a:tab pos="4800600" algn="l"/>
              </a:tabLst>
              <a:defRPr sz="2400">
                <a:solidFill>
                  <a:schemeClr val="tx1"/>
                </a:solidFill>
                <a:latin typeface="Arial" panose="020B0604020202020204" pitchFamily="34" charset="0"/>
                <a:ea typeface="ＭＳ Ｐゴシック" panose="020B0600070205080204" pitchFamily="34" charset="-128"/>
              </a:defRPr>
            </a:lvl2pPr>
            <a:lvl3pPr eaLnBrk="0" hangingPunct="0">
              <a:tabLst>
                <a:tab pos="4800600" algn="l"/>
              </a:tabLst>
              <a:defRPr sz="2400">
                <a:solidFill>
                  <a:schemeClr val="tx1"/>
                </a:solidFill>
                <a:latin typeface="Arial" panose="020B0604020202020204" pitchFamily="34" charset="0"/>
                <a:ea typeface="ＭＳ Ｐゴシック" panose="020B0600070205080204" pitchFamily="34" charset="-128"/>
              </a:defRPr>
            </a:lvl3pPr>
            <a:lvl4pPr eaLnBrk="0" hangingPunct="0">
              <a:tabLst>
                <a:tab pos="4800600" algn="l"/>
              </a:tabLst>
              <a:defRPr sz="2400">
                <a:solidFill>
                  <a:schemeClr val="tx1"/>
                </a:solidFill>
                <a:latin typeface="Arial" panose="020B0604020202020204" pitchFamily="34" charset="0"/>
                <a:ea typeface="ＭＳ Ｐゴシック" panose="020B0600070205080204" pitchFamily="34" charset="-128"/>
              </a:defRPr>
            </a:lvl4pPr>
            <a:lvl5pPr eaLnBrk="0" hangingPunct="0">
              <a:tabLst>
                <a:tab pos="4800600"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4800600"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4800600"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4800600"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48006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Times" pitchFamily="2" charset="0"/>
            </a:endParaRPr>
          </a:p>
          <a:p>
            <a:pPr eaLnBrk="1" hangingPunct="1"/>
            <a:r>
              <a:rPr lang="en-US" altLang="en-US" sz="1800">
                <a:latin typeface="Times" pitchFamily="2" charset="0"/>
              </a:rPr>
              <a:t>“Einstein used what were called thought experiments to achieve his radical simplifications.</a:t>
            </a:r>
          </a:p>
          <a:p>
            <a:pPr eaLnBrk="1" hangingPunct="1"/>
            <a:endParaRPr lang="en-US" altLang="en-US" sz="1800">
              <a:latin typeface="Times" pitchFamily="2" charset="0"/>
            </a:endParaRPr>
          </a:p>
          <a:p>
            <a:pPr eaLnBrk="1" hangingPunct="1"/>
            <a:r>
              <a:rPr lang="en-US" altLang="en-US" sz="1800">
                <a:latin typeface="Times" pitchFamily="2" charset="0"/>
              </a:rPr>
              <a:t>Special relativity emerged from a line of thinking that began when Einstein asked what would happen if he could chase a ray of light. </a:t>
            </a:r>
          </a:p>
          <a:p>
            <a:pPr eaLnBrk="1" hangingPunct="1"/>
            <a:endParaRPr lang="en-US" altLang="en-US" sz="1800">
              <a:latin typeface="Times" pitchFamily="2" charset="0"/>
            </a:endParaRPr>
          </a:p>
          <a:p>
            <a:pPr eaLnBrk="1" hangingPunct="1"/>
            <a:r>
              <a:rPr lang="en-US" altLang="en-US" sz="1800">
                <a:latin typeface="Times" pitchFamily="2" charset="0"/>
              </a:rPr>
              <a:t>His breakthrough realization of the relativity of time turned on a series of mental cartoons featuring trains and clocks.”</a:t>
            </a:r>
          </a:p>
          <a:p>
            <a:pPr eaLnBrk="1" hangingPunct="1"/>
            <a:endParaRPr lang="en-US" altLang="en-US" sz="1800">
              <a:latin typeface="Times" pitchFamily="2" charset="0"/>
            </a:endParaRPr>
          </a:p>
          <a:p>
            <a:pPr eaLnBrk="1" hangingPunct="1"/>
            <a:endParaRPr lang="en-US" altLang="en-US" sz="1800">
              <a:latin typeface="Times"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6A0B24B9-F339-FA4C-9BCE-43DEAFC761C3}"/>
              </a:ext>
            </a:extLst>
          </p:cNvPr>
          <p:cNvSpPr/>
          <p:nvPr/>
        </p:nvSpPr>
        <p:spPr>
          <a:xfrm>
            <a:off x="4159250" y="555625"/>
            <a:ext cx="1087438" cy="6140450"/>
          </a:xfrm>
          <a:custGeom>
            <a:avLst/>
            <a:gdLst>
              <a:gd name="connsiteX0" fmla="*/ 182563 w 1087438"/>
              <a:gd name="connsiteY0" fmla="*/ 0 h 6140521"/>
              <a:gd name="connsiteX1" fmla="*/ 1087438 w 1087438"/>
              <a:gd name="connsiteY1" fmla="*/ 39688 h 6140521"/>
              <a:gd name="connsiteX2" fmla="*/ 968375 w 1087438"/>
              <a:gd name="connsiteY2" fmla="*/ 6135688 h 6140521"/>
              <a:gd name="connsiteX3" fmla="*/ 952500 w 1087438"/>
              <a:gd name="connsiteY3" fmla="*/ 6135688 h 6140521"/>
              <a:gd name="connsiteX4" fmla="*/ 0 w 1087438"/>
              <a:gd name="connsiteY4" fmla="*/ 6024563 h 6140521"/>
              <a:gd name="connsiteX5" fmla="*/ 182563 w 1087438"/>
              <a:gd name="connsiteY5" fmla="*/ 0 h 6140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438" h="6140521">
                <a:moveTo>
                  <a:pt x="182563" y="0"/>
                </a:moveTo>
                <a:lnTo>
                  <a:pt x="1087438" y="39688"/>
                </a:lnTo>
                <a:cubicBezTo>
                  <a:pt x="1047750" y="2071688"/>
                  <a:pt x="1024000" y="4104062"/>
                  <a:pt x="968375" y="6135688"/>
                </a:cubicBezTo>
                <a:cubicBezTo>
                  <a:pt x="968243" y="6140521"/>
                  <a:pt x="865650" y="6113974"/>
                  <a:pt x="952500" y="6135688"/>
                </a:cubicBezTo>
                <a:lnTo>
                  <a:pt x="0" y="6024563"/>
                </a:lnTo>
                <a:lnTo>
                  <a:pt x="182563" y="0"/>
                </a:lnTo>
                <a:close/>
              </a:path>
            </a:pathLst>
          </a:cu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723" name="Title 1">
            <a:extLst>
              <a:ext uri="{FF2B5EF4-FFF2-40B4-BE49-F238E27FC236}">
                <a16:creationId xmlns:a16="http://schemas.microsoft.com/office/drawing/2014/main" id="{EE790EAE-33CC-4B4B-84B5-EF216D7AC24F}"/>
              </a:ext>
            </a:extLst>
          </p:cNvPr>
          <p:cNvSpPr>
            <a:spLocks noGrp="1"/>
          </p:cNvSpPr>
          <p:nvPr>
            <p:ph type="title"/>
          </p:nvPr>
        </p:nvSpPr>
        <p:spPr>
          <a:xfrm>
            <a:off x="441325" y="179388"/>
            <a:ext cx="3805238" cy="1003300"/>
          </a:xfrm>
        </p:spPr>
        <p:txBody>
          <a:bodyPr/>
          <a:lstStyle/>
          <a:p>
            <a:r>
              <a:rPr lang="en-US" altLang="en-US" sz="5400">
                <a:latin typeface="Times" pitchFamily="2" charset="0"/>
                <a:ea typeface="ＭＳ Ｐゴシック" panose="020B0600070205080204" pitchFamily="34" charset="-128"/>
              </a:rPr>
              <a:t>1895-1905</a:t>
            </a:r>
          </a:p>
        </p:txBody>
      </p:sp>
      <p:sp>
        <p:nvSpPr>
          <p:cNvPr id="30724" name="Content Placeholder 2">
            <a:extLst>
              <a:ext uri="{FF2B5EF4-FFF2-40B4-BE49-F238E27FC236}">
                <a16:creationId xmlns:a16="http://schemas.microsoft.com/office/drawing/2014/main" id="{225FA793-E23A-5241-A669-C285322AE5E3}"/>
              </a:ext>
            </a:extLst>
          </p:cNvPr>
          <p:cNvSpPr>
            <a:spLocks noGrp="1"/>
          </p:cNvSpPr>
          <p:nvPr>
            <p:ph idx="1"/>
          </p:nvPr>
        </p:nvSpPr>
        <p:spPr/>
        <p:txBody>
          <a:bodyPr/>
          <a:lstStyle/>
          <a:p>
            <a:endParaRPr lang="en-US" altLang="en-US">
              <a:latin typeface="Times" pitchFamily="2" charset="0"/>
              <a:ea typeface="ＭＳ Ｐゴシック" panose="020B0600070205080204" pitchFamily="34" charset="-128"/>
            </a:endParaRPr>
          </a:p>
        </p:txBody>
      </p:sp>
      <p:sp>
        <p:nvSpPr>
          <p:cNvPr id="30725" name="Slide Number Placeholder 3">
            <a:extLst>
              <a:ext uri="{FF2B5EF4-FFF2-40B4-BE49-F238E27FC236}">
                <a16:creationId xmlns:a16="http://schemas.microsoft.com/office/drawing/2014/main" id="{EA96834E-6C39-6D45-8DCD-74B1C45C47C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8B57660-1130-3D4B-98EB-FAB5DA20FA8D}" type="slidenum">
              <a:rPr lang="en-US" altLang="en-US" sz="1200">
                <a:solidFill>
                  <a:srgbClr val="898989"/>
                </a:solidFill>
                <a:latin typeface="Times" pitchFamily="2" charset="0"/>
              </a:rPr>
              <a:pPr eaLnBrk="1" hangingPunct="1"/>
              <a:t>17</a:t>
            </a:fld>
            <a:endParaRPr lang="en-US" altLang="en-US" sz="1200">
              <a:solidFill>
                <a:srgbClr val="898989"/>
              </a:solidFill>
              <a:latin typeface="Times" pitchFamily="2" charset="0"/>
            </a:endParaRPr>
          </a:p>
        </p:txBody>
      </p:sp>
      <p:grpSp>
        <p:nvGrpSpPr>
          <p:cNvPr id="30726" name="Group 14">
            <a:extLst>
              <a:ext uri="{FF2B5EF4-FFF2-40B4-BE49-F238E27FC236}">
                <a16:creationId xmlns:a16="http://schemas.microsoft.com/office/drawing/2014/main" id="{10D441CF-948C-2B48-9728-DC10D48ACE83}"/>
              </a:ext>
            </a:extLst>
          </p:cNvPr>
          <p:cNvGrpSpPr>
            <a:grpSpLocks/>
          </p:cNvGrpSpPr>
          <p:nvPr/>
        </p:nvGrpSpPr>
        <p:grpSpPr bwMode="auto">
          <a:xfrm>
            <a:off x="476250" y="833438"/>
            <a:ext cx="4556125" cy="1587500"/>
            <a:chOff x="476250" y="833438"/>
            <a:chExt cx="4556125" cy="1587500"/>
          </a:xfrm>
        </p:grpSpPr>
        <p:sp>
          <p:nvSpPr>
            <p:cNvPr id="11" name="Freeform 10">
              <a:extLst>
                <a:ext uri="{FF2B5EF4-FFF2-40B4-BE49-F238E27FC236}">
                  <a16:creationId xmlns:a16="http://schemas.microsoft.com/office/drawing/2014/main" id="{5EB0D976-8060-0C46-9212-06A775D0D7AE}"/>
                </a:ext>
              </a:extLst>
            </p:cNvPr>
            <p:cNvSpPr/>
            <p:nvPr/>
          </p:nvSpPr>
          <p:spPr>
            <a:xfrm>
              <a:off x="571500" y="833438"/>
              <a:ext cx="4460875" cy="1587500"/>
            </a:xfrm>
            <a:custGeom>
              <a:avLst/>
              <a:gdLst>
                <a:gd name="connsiteX0" fmla="*/ 4214813 w 4460875"/>
                <a:gd name="connsiteY0" fmla="*/ 0 h 1587500"/>
                <a:gd name="connsiteX1" fmla="*/ 4214813 w 4460875"/>
                <a:gd name="connsiteY1" fmla="*/ 0 h 1587500"/>
                <a:gd name="connsiteX2" fmla="*/ 0 w 4460875"/>
                <a:gd name="connsiteY2" fmla="*/ 1023937 h 1587500"/>
                <a:gd name="connsiteX3" fmla="*/ 1055688 w 4460875"/>
                <a:gd name="connsiteY3" fmla="*/ 1587500 h 1587500"/>
                <a:gd name="connsiteX4" fmla="*/ 1087438 w 4460875"/>
                <a:gd name="connsiteY4" fmla="*/ 1571625 h 1587500"/>
                <a:gd name="connsiteX5" fmla="*/ 4460875 w 4460875"/>
                <a:gd name="connsiteY5" fmla="*/ 55562 h 1587500"/>
                <a:gd name="connsiteX6" fmla="*/ 4214813 w 4460875"/>
                <a:gd name="connsiteY6" fmla="*/ 0 h 158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60875" h="1587500">
                  <a:moveTo>
                    <a:pt x="4214813" y="0"/>
                  </a:moveTo>
                  <a:lnTo>
                    <a:pt x="4214813" y="0"/>
                  </a:lnTo>
                  <a:lnTo>
                    <a:pt x="0" y="1023937"/>
                  </a:lnTo>
                  <a:cubicBezTo>
                    <a:pt x="351896" y="1211791"/>
                    <a:pt x="699424" y="1408068"/>
                    <a:pt x="1055688" y="1587500"/>
                  </a:cubicBezTo>
                  <a:lnTo>
                    <a:pt x="1087438" y="1571625"/>
                  </a:lnTo>
                  <a:lnTo>
                    <a:pt x="4460875" y="55562"/>
                  </a:lnTo>
                  <a:lnTo>
                    <a:pt x="4214813" y="0"/>
                  </a:lnTo>
                  <a:close/>
                </a:path>
              </a:pathLst>
            </a:custGeom>
            <a:solidFill>
              <a:srgbClr val="CACA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739" name="TextBox 6">
              <a:extLst>
                <a:ext uri="{FF2B5EF4-FFF2-40B4-BE49-F238E27FC236}">
                  <a16:creationId xmlns:a16="http://schemas.microsoft.com/office/drawing/2014/main" id="{B28A846F-4E0B-7D4A-A7F9-95DFC756AB36}"/>
                </a:ext>
              </a:extLst>
            </p:cNvPr>
            <p:cNvSpPr txBox="1">
              <a:spLocks noChangeArrowheads="1"/>
            </p:cNvSpPr>
            <p:nvPr/>
          </p:nvSpPr>
          <p:spPr bwMode="auto">
            <a:xfrm>
              <a:off x="476250" y="1603375"/>
              <a:ext cx="30241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1800">
                  <a:latin typeface="Times" pitchFamily="2" charset="0"/>
                </a:rPr>
                <a:t>A 16 year old Einstein imagines chasing a light beam.</a:t>
              </a:r>
            </a:p>
          </p:txBody>
        </p:sp>
      </p:grpSp>
      <p:grpSp>
        <p:nvGrpSpPr>
          <p:cNvPr id="30727" name="Group 15">
            <a:extLst>
              <a:ext uri="{FF2B5EF4-FFF2-40B4-BE49-F238E27FC236}">
                <a16:creationId xmlns:a16="http://schemas.microsoft.com/office/drawing/2014/main" id="{7CC5121D-08F4-CB4B-8C29-0FF80760FA92}"/>
              </a:ext>
            </a:extLst>
          </p:cNvPr>
          <p:cNvGrpSpPr>
            <a:grpSpLocks/>
          </p:cNvGrpSpPr>
          <p:nvPr/>
        </p:nvGrpSpPr>
        <p:grpSpPr bwMode="auto">
          <a:xfrm>
            <a:off x="460375" y="4968875"/>
            <a:ext cx="4556125" cy="1381125"/>
            <a:chOff x="460376" y="4968875"/>
            <a:chExt cx="4556124" cy="1381125"/>
          </a:xfrm>
        </p:grpSpPr>
        <p:sp>
          <p:nvSpPr>
            <p:cNvPr id="12" name="Freeform 11">
              <a:extLst>
                <a:ext uri="{FF2B5EF4-FFF2-40B4-BE49-F238E27FC236}">
                  <a16:creationId xmlns:a16="http://schemas.microsoft.com/office/drawing/2014/main" id="{0473DD8A-46E7-404D-8202-D402166FDA52}"/>
                </a:ext>
              </a:extLst>
            </p:cNvPr>
            <p:cNvSpPr/>
            <p:nvPr/>
          </p:nvSpPr>
          <p:spPr>
            <a:xfrm>
              <a:off x="706439" y="4968875"/>
              <a:ext cx="4310061" cy="1381125"/>
            </a:xfrm>
            <a:custGeom>
              <a:avLst/>
              <a:gdLst>
                <a:gd name="connsiteX0" fmla="*/ 285750 w 4310062"/>
                <a:gd name="connsiteY0" fmla="*/ 0 h 1381125"/>
                <a:gd name="connsiteX1" fmla="*/ 4310062 w 4310062"/>
                <a:gd name="connsiteY1" fmla="*/ 1293813 h 1381125"/>
                <a:gd name="connsiteX2" fmla="*/ 3889375 w 4310062"/>
                <a:gd name="connsiteY2" fmla="*/ 1381125 h 1381125"/>
                <a:gd name="connsiteX3" fmla="*/ 0 w 4310062"/>
                <a:gd name="connsiteY3" fmla="*/ 1190625 h 1381125"/>
                <a:gd name="connsiteX4" fmla="*/ 285750 w 4310062"/>
                <a:gd name="connsiteY4" fmla="*/ 0 h 1381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0062" h="1381125">
                  <a:moveTo>
                    <a:pt x="285750" y="0"/>
                  </a:moveTo>
                  <a:lnTo>
                    <a:pt x="4310062" y="1293813"/>
                  </a:lnTo>
                  <a:lnTo>
                    <a:pt x="3889375" y="1381125"/>
                  </a:lnTo>
                  <a:lnTo>
                    <a:pt x="0" y="1190625"/>
                  </a:lnTo>
                  <a:lnTo>
                    <a:pt x="285750" y="0"/>
                  </a:lnTo>
                  <a:close/>
                </a:path>
              </a:pathLst>
            </a:custGeom>
            <a:solidFill>
              <a:srgbClr val="CACA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737" name="TextBox 7">
              <a:extLst>
                <a:ext uri="{FF2B5EF4-FFF2-40B4-BE49-F238E27FC236}">
                  <a16:creationId xmlns:a16="http://schemas.microsoft.com/office/drawing/2014/main" id="{644F2268-962B-8043-BB43-09AEA4AAD5D4}"/>
                </a:ext>
              </a:extLst>
            </p:cNvPr>
            <p:cNvSpPr txBox="1">
              <a:spLocks noChangeArrowheads="1"/>
            </p:cNvSpPr>
            <p:nvPr/>
          </p:nvSpPr>
          <p:spPr bwMode="auto">
            <a:xfrm>
              <a:off x="460376" y="5064124"/>
              <a:ext cx="30797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1800">
                  <a:latin typeface="Times" pitchFamily="2" charset="0"/>
                </a:rPr>
                <a:t>“The step,” 5-6 weeks prior to submission of the paper.</a:t>
              </a:r>
            </a:p>
            <a:p>
              <a:pPr algn="r" eaLnBrk="1" hangingPunct="1"/>
              <a:r>
                <a:rPr lang="en-US" altLang="en-US" sz="1800">
                  <a:latin typeface="Times" pitchFamily="2" charset="0"/>
                </a:rPr>
                <a:t>Operational analysis of simultaneity.</a:t>
              </a:r>
            </a:p>
          </p:txBody>
        </p:sp>
      </p:grpSp>
      <p:grpSp>
        <p:nvGrpSpPr>
          <p:cNvPr id="4" name="Group 18">
            <a:extLst>
              <a:ext uri="{FF2B5EF4-FFF2-40B4-BE49-F238E27FC236}">
                <a16:creationId xmlns:a16="http://schemas.microsoft.com/office/drawing/2014/main" id="{D66DA5CE-D9F1-EA4A-B68D-A791A4A07531}"/>
              </a:ext>
            </a:extLst>
          </p:cNvPr>
          <p:cNvGrpSpPr>
            <a:grpSpLocks/>
          </p:cNvGrpSpPr>
          <p:nvPr/>
        </p:nvGrpSpPr>
        <p:grpSpPr bwMode="auto">
          <a:xfrm>
            <a:off x="4881563" y="674688"/>
            <a:ext cx="3968750" cy="5602287"/>
            <a:chOff x="4881563" y="674688"/>
            <a:chExt cx="3968750" cy="5601990"/>
          </a:xfrm>
        </p:grpSpPr>
        <p:sp>
          <p:nvSpPr>
            <p:cNvPr id="30730" name="Rectangle 4">
              <a:extLst>
                <a:ext uri="{FF2B5EF4-FFF2-40B4-BE49-F238E27FC236}">
                  <a16:creationId xmlns:a16="http://schemas.microsoft.com/office/drawing/2014/main" id="{E4BB7165-1ADA-5949-8C54-7AA83EE9618E}"/>
                </a:ext>
              </a:extLst>
            </p:cNvPr>
            <p:cNvSpPr>
              <a:spLocks noChangeArrowheads="1"/>
            </p:cNvSpPr>
            <p:nvPr/>
          </p:nvSpPr>
          <p:spPr bwMode="auto">
            <a:xfrm>
              <a:off x="6159501" y="5815013"/>
              <a:ext cx="24923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a:latin typeface="Times" pitchFamily="2" charset="0"/>
                </a:rPr>
                <a:t>Einstein’s tribute to A. A. Michelson, Dec. 19, 1952.</a:t>
              </a:r>
            </a:p>
          </p:txBody>
        </p:sp>
        <p:grpSp>
          <p:nvGrpSpPr>
            <p:cNvPr id="30731" name="Group 17">
              <a:extLst>
                <a:ext uri="{FF2B5EF4-FFF2-40B4-BE49-F238E27FC236}">
                  <a16:creationId xmlns:a16="http://schemas.microsoft.com/office/drawing/2014/main" id="{FF3F85DA-98CD-1B48-AFD6-70AF44D8CDF9}"/>
                </a:ext>
              </a:extLst>
            </p:cNvPr>
            <p:cNvGrpSpPr>
              <a:grpSpLocks/>
            </p:cNvGrpSpPr>
            <p:nvPr/>
          </p:nvGrpSpPr>
          <p:grpSpPr bwMode="auto">
            <a:xfrm>
              <a:off x="4881563" y="674688"/>
              <a:ext cx="3968750" cy="5429250"/>
              <a:chOff x="4881563" y="674688"/>
              <a:chExt cx="3968750" cy="5429250"/>
            </a:xfrm>
          </p:grpSpPr>
          <p:sp>
            <p:nvSpPr>
              <p:cNvPr id="30732" name="TextBox 5">
                <a:extLst>
                  <a:ext uri="{FF2B5EF4-FFF2-40B4-BE49-F238E27FC236}">
                    <a16:creationId xmlns:a16="http://schemas.microsoft.com/office/drawing/2014/main" id="{069DF5F8-C26E-674E-BEBD-3E63D1473F5F}"/>
                  </a:ext>
                </a:extLst>
              </p:cNvPr>
              <p:cNvSpPr txBox="1">
                <a:spLocks noChangeArrowheads="1"/>
              </p:cNvSpPr>
              <p:nvPr/>
            </p:nvSpPr>
            <p:spPr bwMode="auto">
              <a:xfrm>
                <a:off x="6048372" y="4746624"/>
                <a:ext cx="280194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latin typeface="Times" pitchFamily="2" charset="0"/>
                  </a:rPr>
                  <a:t>“…the seven and more years that the development of</a:t>
                </a:r>
                <a:br>
                  <a:rPr lang="en-US" altLang="en-US" sz="1600">
                    <a:latin typeface="Times" pitchFamily="2" charset="0"/>
                  </a:rPr>
                </a:br>
                <a:r>
                  <a:rPr lang="en-US" altLang="en-US" sz="1600">
                    <a:latin typeface="Times" pitchFamily="2" charset="0"/>
                  </a:rPr>
                  <a:t>the Special Theory of Relativity had been my entire life.”</a:t>
                </a:r>
                <a:br>
                  <a:rPr lang="en-US" altLang="en-US" sz="1600">
                    <a:latin typeface="Times" pitchFamily="2" charset="0"/>
                  </a:rPr>
                </a:br>
                <a:endParaRPr lang="en-US" altLang="en-US" sz="1600">
                  <a:latin typeface="Times" pitchFamily="2" charset="0"/>
                </a:endParaRPr>
              </a:p>
            </p:txBody>
          </p:sp>
          <p:grpSp>
            <p:nvGrpSpPr>
              <p:cNvPr id="30733" name="Group 16">
                <a:extLst>
                  <a:ext uri="{FF2B5EF4-FFF2-40B4-BE49-F238E27FC236}">
                    <a16:creationId xmlns:a16="http://schemas.microsoft.com/office/drawing/2014/main" id="{29F87883-C7E9-1E4C-8A6A-B211B5997D49}"/>
                  </a:ext>
                </a:extLst>
              </p:cNvPr>
              <p:cNvGrpSpPr>
                <a:grpSpLocks/>
              </p:cNvGrpSpPr>
              <p:nvPr/>
            </p:nvGrpSpPr>
            <p:grpSpPr bwMode="auto">
              <a:xfrm>
                <a:off x="4881563" y="674688"/>
                <a:ext cx="3968750" cy="5429250"/>
                <a:chOff x="4881563" y="674688"/>
                <a:chExt cx="3968750" cy="5429250"/>
              </a:xfrm>
            </p:grpSpPr>
            <p:sp>
              <p:nvSpPr>
                <p:cNvPr id="13" name="Freeform 12">
                  <a:extLst>
                    <a:ext uri="{FF2B5EF4-FFF2-40B4-BE49-F238E27FC236}">
                      <a16:creationId xmlns:a16="http://schemas.microsoft.com/office/drawing/2014/main" id="{2853DB64-3352-8D40-851A-A020C8F81E63}"/>
                    </a:ext>
                  </a:extLst>
                </p:cNvPr>
                <p:cNvSpPr/>
                <p:nvPr/>
              </p:nvSpPr>
              <p:spPr>
                <a:xfrm>
                  <a:off x="4881563" y="674688"/>
                  <a:ext cx="3968750" cy="5428962"/>
                </a:xfrm>
                <a:custGeom>
                  <a:avLst/>
                  <a:gdLst>
                    <a:gd name="connsiteX0" fmla="*/ 0 w 3968750"/>
                    <a:gd name="connsiteY0" fmla="*/ 1627187 h 5429250"/>
                    <a:gd name="connsiteX1" fmla="*/ 7937 w 3968750"/>
                    <a:gd name="connsiteY1" fmla="*/ 5429250 h 5429250"/>
                    <a:gd name="connsiteX2" fmla="*/ 3968750 w 3968750"/>
                    <a:gd name="connsiteY2" fmla="*/ 611187 h 5429250"/>
                    <a:gd name="connsiteX3" fmla="*/ 2794000 w 3968750"/>
                    <a:gd name="connsiteY3" fmla="*/ 0 h 5429250"/>
                    <a:gd name="connsiteX4" fmla="*/ 0 w 3968750"/>
                    <a:gd name="connsiteY4" fmla="*/ 1627187 h 5429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8750" h="5429250">
                      <a:moveTo>
                        <a:pt x="0" y="1627187"/>
                      </a:moveTo>
                      <a:cubicBezTo>
                        <a:pt x="2646" y="2894541"/>
                        <a:pt x="7937" y="5429250"/>
                        <a:pt x="7937" y="5429250"/>
                      </a:cubicBezTo>
                      <a:lnTo>
                        <a:pt x="3968750" y="611187"/>
                      </a:lnTo>
                      <a:lnTo>
                        <a:pt x="2794000" y="0"/>
                      </a:lnTo>
                      <a:lnTo>
                        <a:pt x="0" y="1627187"/>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735" name="TextBox 9">
                  <a:extLst>
                    <a:ext uri="{FF2B5EF4-FFF2-40B4-BE49-F238E27FC236}">
                      <a16:creationId xmlns:a16="http://schemas.microsoft.com/office/drawing/2014/main" id="{682821AB-3904-FD41-A7DE-0A1A6973D8AF}"/>
                    </a:ext>
                  </a:extLst>
                </p:cNvPr>
                <p:cNvSpPr txBox="1">
                  <a:spLocks noChangeArrowheads="1"/>
                </p:cNvSpPr>
                <p:nvPr/>
              </p:nvSpPr>
              <p:spPr bwMode="auto">
                <a:xfrm>
                  <a:off x="6129164" y="1270001"/>
                  <a:ext cx="257033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Sustained efforts to modify Maxwell’s electrodynamics to conform it with the principle of relativity.</a:t>
                  </a:r>
                </a:p>
              </p:txBody>
            </p:sp>
          </p:grpSp>
        </p:grpSp>
      </p:grpSp>
      <p:sp>
        <p:nvSpPr>
          <p:cNvPr id="30729" name="TextBox 4">
            <a:extLst>
              <a:ext uri="{FF2B5EF4-FFF2-40B4-BE49-F238E27FC236}">
                <a16:creationId xmlns:a16="http://schemas.microsoft.com/office/drawing/2014/main" id="{66512B32-13EB-9741-B200-16F445009FC3}"/>
              </a:ext>
            </a:extLst>
          </p:cNvPr>
          <p:cNvSpPr txBox="1">
            <a:spLocks noChangeArrowheads="1"/>
          </p:cNvSpPr>
          <p:nvPr/>
        </p:nvSpPr>
        <p:spPr bwMode="auto">
          <a:xfrm>
            <a:off x="4178300" y="561975"/>
            <a:ext cx="1108075"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600">
                <a:latin typeface="Times" pitchFamily="2" charset="0"/>
              </a:rPr>
              <a:t>1895</a:t>
            </a:r>
          </a:p>
          <a:p>
            <a:pPr eaLnBrk="1" hangingPunct="1"/>
            <a:r>
              <a:rPr lang="en-US" altLang="en-US" sz="3600">
                <a:latin typeface="Times" pitchFamily="2" charset="0"/>
              </a:rPr>
              <a:t>1896</a:t>
            </a:r>
          </a:p>
          <a:p>
            <a:pPr eaLnBrk="1" hangingPunct="1"/>
            <a:r>
              <a:rPr lang="en-US" altLang="en-US" sz="3600">
                <a:latin typeface="Times" pitchFamily="2" charset="0"/>
              </a:rPr>
              <a:t>1897</a:t>
            </a:r>
          </a:p>
          <a:p>
            <a:pPr eaLnBrk="1" hangingPunct="1"/>
            <a:r>
              <a:rPr lang="en-US" altLang="en-US" sz="3600">
                <a:latin typeface="Times" pitchFamily="2" charset="0"/>
              </a:rPr>
              <a:t>1898</a:t>
            </a:r>
          </a:p>
          <a:p>
            <a:pPr eaLnBrk="1" hangingPunct="1"/>
            <a:r>
              <a:rPr lang="en-US" altLang="en-US" sz="3600">
                <a:latin typeface="Times" pitchFamily="2" charset="0"/>
              </a:rPr>
              <a:t>1899</a:t>
            </a:r>
          </a:p>
          <a:p>
            <a:pPr eaLnBrk="1" hangingPunct="1"/>
            <a:r>
              <a:rPr lang="en-US" altLang="en-US" sz="3600">
                <a:latin typeface="Times" pitchFamily="2" charset="0"/>
              </a:rPr>
              <a:t>1900</a:t>
            </a:r>
          </a:p>
          <a:p>
            <a:pPr eaLnBrk="1" hangingPunct="1"/>
            <a:r>
              <a:rPr lang="en-US" altLang="en-US" sz="3600">
                <a:latin typeface="Times" pitchFamily="2" charset="0"/>
              </a:rPr>
              <a:t>1901</a:t>
            </a:r>
          </a:p>
          <a:p>
            <a:pPr eaLnBrk="1" hangingPunct="1"/>
            <a:r>
              <a:rPr lang="en-US" altLang="en-US" sz="3600">
                <a:latin typeface="Times" pitchFamily="2" charset="0"/>
              </a:rPr>
              <a:t>1902</a:t>
            </a:r>
          </a:p>
          <a:p>
            <a:pPr eaLnBrk="1" hangingPunct="1"/>
            <a:r>
              <a:rPr lang="en-US" altLang="en-US" sz="3600">
                <a:latin typeface="Times" pitchFamily="2" charset="0"/>
              </a:rPr>
              <a:t>1903</a:t>
            </a:r>
          </a:p>
          <a:p>
            <a:pPr eaLnBrk="1" hangingPunct="1"/>
            <a:r>
              <a:rPr lang="en-US" altLang="en-US" sz="3600">
                <a:latin typeface="Times" pitchFamily="2" charset="0"/>
              </a:rPr>
              <a:t>1904</a:t>
            </a:r>
          </a:p>
          <a:p>
            <a:pPr eaLnBrk="1" hangingPunct="1"/>
            <a:r>
              <a:rPr lang="en-US" altLang="en-US" sz="3600">
                <a:latin typeface="Times" pitchFamily="2" charset="0"/>
              </a:rPr>
              <a:t>1905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736AD5C-D7EB-9D45-B9DA-0F45E4255DD9}"/>
              </a:ext>
            </a:extLst>
          </p:cNvPr>
          <p:cNvSpPr/>
          <p:nvPr/>
        </p:nvSpPr>
        <p:spPr>
          <a:xfrm>
            <a:off x="2199094" y="1783196"/>
            <a:ext cx="1231795" cy="1042869"/>
          </a:xfrm>
          <a:custGeom>
            <a:avLst/>
            <a:gdLst>
              <a:gd name="connsiteX0" fmla="*/ 22671 w 1231795"/>
              <a:gd name="connsiteY0" fmla="*/ 0 h 1042869"/>
              <a:gd name="connsiteX1" fmla="*/ 22671 w 1231795"/>
              <a:gd name="connsiteY1" fmla="*/ 0 h 1042869"/>
              <a:gd name="connsiteX2" fmla="*/ 1224238 w 1231795"/>
              <a:gd name="connsiteY2" fmla="*/ 181368 h 1042869"/>
              <a:gd name="connsiteX3" fmla="*/ 1231795 w 1231795"/>
              <a:gd name="connsiteY3" fmla="*/ 702803 h 1042869"/>
              <a:gd name="connsiteX4" fmla="*/ 0 w 1231795"/>
              <a:gd name="connsiteY4" fmla="*/ 1042869 h 1042869"/>
              <a:gd name="connsiteX5" fmla="*/ 22671 w 1231795"/>
              <a:gd name="connsiteY5" fmla="*/ 0 h 10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1795" h="1042869">
                <a:moveTo>
                  <a:pt x="22671" y="0"/>
                </a:moveTo>
                <a:lnTo>
                  <a:pt x="22671" y="0"/>
                </a:lnTo>
                <a:lnTo>
                  <a:pt x="1224238" y="181368"/>
                </a:lnTo>
                <a:lnTo>
                  <a:pt x="1231795" y="702803"/>
                </a:lnTo>
                <a:lnTo>
                  <a:pt x="0" y="1042869"/>
                </a:lnTo>
                <a:lnTo>
                  <a:pt x="22671" y="0"/>
                </a:lnTo>
                <a:close/>
              </a:path>
            </a:pathLst>
          </a:custGeom>
          <a:solidFill>
            <a:srgbClr val="CAD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38ACE1-3A3A-A045-98BC-BDD4944739C4}"/>
              </a:ext>
            </a:extLst>
          </p:cNvPr>
          <p:cNvSpPr>
            <a:spLocks noGrp="1"/>
          </p:cNvSpPr>
          <p:nvPr>
            <p:ph type="title"/>
          </p:nvPr>
        </p:nvSpPr>
        <p:spPr>
          <a:xfrm>
            <a:off x="1681438" y="310249"/>
            <a:ext cx="4757147" cy="1003300"/>
          </a:xfrm>
        </p:spPr>
        <p:txBody>
          <a:bodyPr/>
          <a:lstStyle/>
          <a:p>
            <a:r>
              <a:rPr lang="en-US" sz="6600" dirty="0"/>
              <a:t>More….</a:t>
            </a:r>
          </a:p>
        </p:txBody>
      </p:sp>
      <p:sp>
        <p:nvSpPr>
          <p:cNvPr id="3" name="Content Placeholder 2">
            <a:extLst>
              <a:ext uri="{FF2B5EF4-FFF2-40B4-BE49-F238E27FC236}">
                <a16:creationId xmlns:a16="http://schemas.microsoft.com/office/drawing/2014/main" id="{550CB54E-DAFD-894C-A16C-D4A533D3448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58BD071-9C00-D44A-A3DF-C4478037E6EE}"/>
              </a:ext>
            </a:extLst>
          </p:cNvPr>
          <p:cNvSpPr>
            <a:spLocks noGrp="1"/>
          </p:cNvSpPr>
          <p:nvPr>
            <p:ph type="sldNum" sz="quarter" idx="12"/>
          </p:nvPr>
        </p:nvSpPr>
        <p:spPr>
          <a:xfrm>
            <a:off x="7010400" y="6535934"/>
            <a:ext cx="2133600" cy="365125"/>
          </a:xfrm>
        </p:spPr>
        <p:txBody>
          <a:bodyPr/>
          <a:lstStyle/>
          <a:p>
            <a:fld id="{C6B6E759-149F-F14B-B918-71BD06B9296C}" type="slidenum">
              <a:rPr lang="en-US" altLang="en-US" smtClean="0"/>
              <a:pPr/>
              <a:t>18</a:t>
            </a:fld>
            <a:endParaRPr lang="en-US" altLang="en-US"/>
          </a:p>
        </p:txBody>
      </p:sp>
      <p:sp>
        <p:nvSpPr>
          <p:cNvPr id="5" name="TextBox 4">
            <a:extLst>
              <a:ext uri="{FF2B5EF4-FFF2-40B4-BE49-F238E27FC236}">
                <a16:creationId xmlns:a16="http://schemas.microsoft.com/office/drawing/2014/main" id="{A0FF1FE5-022C-8143-AB21-F77945660476}"/>
              </a:ext>
            </a:extLst>
          </p:cNvPr>
          <p:cNvSpPr txBox="1"/>
          <p:nvPr/>
        </p:nvSpPr>
        <p:spPr>
          <a:xfrm>
            <a:off x="2635299" y="1848741"/>
            <a:ext cx="4149231" cy="954107"/>
          </a:xfrm>
          <a:prstGeom prst="rect">
            <a:avLst/>
          </a:prstGeom>
          <a:noFill/>
        </p:spPr>
        <p:txBody>
          <a:bodyPr wrap="square" rtlCol="0">
            <a:spAutoFit/>
          </a:bodyPr>
          <a:lstStyle/>
          <a:p>
            <a:r>
              <a:rPr lang="en-US" sz="2800" dirty="0">
                <a:latin typeface="Times"/>
                <a:cs typeface="Times"/>
              </a:rPr>
              <a:t>Einstein’s chasing a light beam thought experiment</a:t>
            </a:r>
          </a:p>
        </p:txBody>
      </p:sp>
      <p:grpSp>
        <p:nvGrpSpPr>
          <p:cNvPr id="15" name="Group 14">
            <a:extLst>
              <a:ext uri="{FF2B5EF4-FFF2-40B4-BE49-F238E27FC236}">
                <a16:creationId xmlns:a16="http://schemas.microsoft.com/office/drawing/2014/main" id="{F9721774-4CC3-EF47-AB67-60DBCDEFDBF9}"/>
              </a:ext>
            </a:extLst>
          </p:cNvPr>
          <p:cNvGrpSpPr/>
          <p:nvPr/>
        </p:nvGrpSpPr>
        <p:grpSpPr>
          <a:xfrm>
            <a:off x="1239351" y="3075447"/>
            <a:ext cx="6302560" cy="1042869"/>
            <a:chOff x="1239351" y="3075447"/>
            <a:chExt cx="6302560" cy="1042869"/>
          </a:xfrm>
        </p:grpSpPr>
        <p:sp>
          <p:nvSpPr>
            <p:cNvPr id="12" name="Freeform 11">
              <a:extLst>
                <a:ext uri="{FF2B5EF4-FFF2-40B4-BE49-F238E27FC236}">
                  <a16:creationId xmlns:a16="http://schemas.microsoft.com/office/drawing/2014/main" id="{D320765A-6102-1A4B-800C-B6A743122FFE}"/>
                </a:ext>
              </a:extLst>
            </p:cNvPr>
            <p:cNvSpPr/>
            <p:nvPr/>
          </p:nvSpPr>
          <p:spPr>
            <a:xfrm>
              <a:off x="1239351" y="3075447"/>
              <a:ext cx="1231795" cy="1042869"/>
            </a:xfrm>
            <a:custGeom>
              <a:avLst/>
              <a:gdLst>
                <a:gd name="connsiteX0" fmla="*/ 22671 w 1231795"/>
                <a:gd name="connsiteY0" fmla="*/ 0 h 1042869"/>
                <a:gd name="connsiteX1" fmla="*/ 22671 w 1231795"/>
                <a:gd name="connsiteY1" fmla="*/ 0 h 1042869"/>
                <a:gd name="connsiteX2" fmla="*/ 1224238 w 1231795"/>
                <a:gd name="connsiteY2" fmla="*/ 181368 h 1042869"/>
                <a:gd name="connsiteX3" fmla="*/ 1231795 w 1231795"/>
                <a:gd name="connsiteY3" fmla="*/ 702803 h 1042869"/>
                <a:gd name="connsiteX4" fmla="*/ 0 w 1231795"/>
                <a:gd name="connsiteY4" fmla="*/ 1042869 h 1042869"/>
                <a:gd name="connsiteX5" fmla="*/ 22671 w 1231795"/>
                <a:gd name="connsiteY5" fmla="*/ 0 h 10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1795" h="1042869">
                  <a:moveTo>
                    <a:pt x="22671" y="0"/>
                  </a:moveTo>
                  <a:lnTo>
                    <a:pt x="22671" y="0"/>
                  </a:lnTo>
                  <a:lnTo>
                    <a:pt x="1224238" y="181368"/>
                  </a:lnTo>
                  <a:lnTo>
                    <a:pt x="1231795" y="702803"/>
                  </a:lnTo>
                  <a:lnTo>
                    <a:pt x="0" y="1042869"/>
                  </a:lnTo>
                  <a:lnTo>
                    <a:pt x="22671" y="0"/>
                  </a:lnTo>
                  <a:close/>
                </a:path>
              </a:pathLst>
            </a:custGeom>
            <a:solidFill>
              <a:srgbClr val="CAD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6CDE8F4-A181-0144-87FB-E26A72B0BB72}"/>
                </a:ext>
              </a:extLst>
            </p:cNvPr>
            <p:cNvSpPr txBox="1"/>
            <p:nvPr/>
          </p:nvSpPr>
          <p:spPr>
            <a:xfrm>
              <a:off x="1428278" y="3159297"/>
              <a:ext cx="6113633" cy="954107"/>
            </a:xfrm>
            <a:prstGeom prst="rect">
              <a:avLst/>
            </a:prstGeom>
            <a:noFill/>
          </p:spPr>
          <p:txBody>
            <a:bodyPr wrap="square" rtlCol="0">
              <a:spAutoFit/>
            </a:bodyPr>
            <a:lstStyle/>
            <a:p>
              <a:r>
                <a:rPr lang="en-US" sz="2800" dirty="0">
                  <a:latin typeface="Times"/>
                  <a:cs typeface="Times"/>
                </a:rPr>
                <a:t>Clocks, light signals and the power of operational thinking</a:t>
              </a:r>
            </a:p>
          </p:txBody>
        </p:sp>
      </p:grpSp>
      <p:grpSp>
        <p:nvGrpSpPr>
          <p:cNvPr id="16" name="Group 15">
            <a:extLst>
              <a:ext uri="{FF2B5EF4-FFF2-40B4-BE49-F238E27FC236}">
                <a16:creationId xmlns:a16="http://schemas.microsoft.com/office/drawing/2014/main" id="{C23FDFB6-18B0-354F-840C-671351E37605}"/>
              </a:ext>
            </a:extLst>
          </p:cNvPr>
          <p:cNvGrpSpPr/>
          <p:nvPr/>
        </p:nvGrpSpPr>
        <p:grpSpPr>
          <a:xfrm>
            <a:off x="2894340" y="4381174"/>
            <a:ext cx="4453306" cy="793750"/>
            <a:chOff x="2894340" y="4381174"/>
            <a:chExt cx="4453306" cy="793750"/>
          </a:xfrm>
        </p:grpSpPr>
        <p:sp>
          <p:nvSpPr>
            <p:cNvPr id="13" name="Freeform 12">
              <a:extLst>
                <a:ext uri="{FF2B5EF4-FFF2-40B4-BE49-F238E27FC236}">
                  <a16:creationId xmlns:a16="http://schemas.microsoft.com/office/drawing/2014/main" id="{4AA528B6-E108-A746-B43E-EFA734F80981}"/>
                </a:ext>
              </a:extLst>
            </p:cNvPr>
            <p:cNvSpPr/>
            <p:nvPr/>
          </p:nvSpPr>
          <p:spPr>
            <a:xfrm>
              <a:off x="2894340" y="4381174"/>
              <a:ext cx="1231795" cy="793750"/>
            </a:xfrm>
            <a:custGeom>
              <a:avLst/>
              <a:gdLst>
                <a:gd name="connsiteX0" fmla="*/ 22671 w 1231795"/>
                <a:gd name="connsiteY0" fmla="*/ 0 h 1042869"/>
                <a:gd name="connsiteX1" fmla="*/ 22671 w 1231795"/>
                <a:gd name="connsiteY1" fmla="*/ 0 h 1042869"/>
                <a:gd name="connsiteX2" fmla="*/ 1224238 w 1231795"/>
                <a:gd name="connsiteY2" fmla="*/ 181368 h 1042869"/>
                <a:gd name="connsiteX3" fmla="*/ 1231795 w 1231795"/>
                <a:gd name="connsiteY3" fmla="*/ 702803 h 1042869"/>
                <a:gd name="connsiteX4" fmla="*/ 0 w 1231795"/>
                <a:gd name="connsiteY4" fmla="*/ 1042869 h 1042869"/>
                <a:gd name="connsiteX5" fmla="*/ 22671 w 1231795"/>
                <a:gd name="connsiteY5" fmla="*/ 0 h 10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1795" h="1042869">
                  <a:moveTo>
                    <a:pt x="22671" y="0"/>
                  </a:moveTo>
                  <a:lnTo>
                    <a:pt x="22671" y="0"/>
                  </a:lnTo>
                  <a:lnTo>
                    <a:pt x="1224238" y="181368"/>
                  </a:lnTo>
                  <a:lnTo>
                    <a:pt x="1231795" y="702803"/>
                  </a:lnTo>
                  <a:lnTo>
                    <a:pt x="0" y="1042869"/>
                  </a:lnTo>
                  <a:lnTo>
                    <a:pt x="22671" y="0"/>
                  </a:lnTo>
                  <a:close/>
                </a:path>
              </a:pathLst>
            </a:custGeom>
            <a:solidFill>
              <a:srgbClr val="CAD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5487D17-1787-6E42-BAE2-DE52462A367F}"/>
                </a:ext>
              </a:extLst>
            </p:cNvPr>
            <p:cNvSpPr txBox="1"/>
            <p:nvPr/>
          </p:nvSpPr>
          <p:spPr>
            <a:xfrm>
              <a:off x="3096161" y="4488062"/>
              <a:ext cx="4251485" cy="523220"/>
            </a:xfrm>
            <a:prstGeom prst="rect">
              <a:avLst/>
            </a:prstGeom>
            <a:noFill/>
          </p:spPr>
          <p:txBody>
            <a:bodyPr wrap="none" rtlCol="0">
              <a:spAutoFit/>
            </a:bodyPr>
            <a:lstStyle/>
            <a:p>
              <a:r>
                <a:rPr lang="en-US" sz="2800" dirty="0">
                  <a:latin typeface="Times"/>
                  <a:cs typeface="Times"/>
                </a:rPr>
                <a:t>The power of breaking rules</a:t>
              </a:r>
            </a:p>
          </p:txBody>
        </p:sp>
      </p:grpSp>
      <p:grpSp>
        <p:nvGrpSpPr>
          <p:cNvPr id="17" name="Group 16">
            <a:extLst>
              <a:ext uri="{FF2B5EF4-FFF2-40B4-BE49-F238E27FC236}">
                <a16:creationId xmlns:a16="http://schemas.microsoft.com/office/drawing/2014/main" id="{EAAB89D0-317E-F14A-898F-9D89DA658B30}"/>
              </a:ext>
            </a:extLst>
          </p:cNvPr>
          <p:cNvGrpSpPr/>
          <p:nvPr/>
        </p:nvGrpSpPr>
        <p:grpSpPr>
          <a:xfrm>
            <a:off x="1322479" y="5385974"/>
            <a:ext cx="5289918" cy="757887"/>
            <a:chOff x="1322479" y="5385974"/>
            <a:chExt cx="5289918" cy="757887"/>
          </a:xfrm>
        </p:grpSpPr>
        <p:sp>
          <p:nvSpPr>
            <p:cNvPr id="14" name="Freeform 13">
              <a:extLst>
                <a:ext uri="{FF2B5EF4-FFF2-40B4-BE49-F238E27FC236}">
                  <a16:creationId xmlns:a16="http://schemas.microsoft.com/office/drawing/2014/main" id="{9FBC2FA6-049A-AA4E-ABB3-D6B5A24985FE}"/>
                </a:ext>
              </a:extLst>
            </p:cNvPr>
            <p:cNvSpPr/>
            <p:nvPr/>
          </p:nvSpPr>
          <p:spPr>
            <a:xfrm>
              <a:off x="1322479" y="5385974"/>
              <a:ext cx="1231795" cy="757887"/>
            </a:xfrm>
            <a:custGeom>
              <a:avLst/>
              <a:gdLst>
                <a:gd name="connsiteX0" fmla="*/ 22671 w 1231795"/>
                <a:gd name="connsiteY0" fmla="*/ 0 h 1042869"/>
                <a:gd name="connsiteX1" fmla="*/ 22671 w 1231795"/>
                <a:gd name="connsiteY1" fmla="*/ 0 h 1042869"/>
                <a:gd name="connsiteX2" fmla="*/ 1224238 w 1231795"/>
                <a:gd name="connsiteY2" fmla="*/ 181368 h 1042869"/>
                <a:gd name="connsiteX3" fmla="*/ 1231795 w 1231795"/>
                <a:gd name="connsiteY3" fmla="*/ 702803 h 1042869"/>
                <a:gd name="connsiteX4" fmla="*/ 0 w 1231795"/>
                <a:gd name="connsiteY4" fmla="*/ 1042869 h 1042869"/>
                <a:gd name="connsiteX5" fmla="*/ 22671 w 1231795"/>
                <a:gd name="connsiteY5" fmla="*/ 0 h 10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1795" h="1042869">
                  <a:moveTo>
                    <a:pt x="22671" y="0"/>
                  </a:moveTo>
                  <a:lnTo>
                    <a:pt x="22671" y="0"/>
                  </a:lnTo>
                  <a:lnTo>
                    <a:pt x="1224238" y="181368"/>
                  </a:lnTo>
                  <a:lnTo>
                    <a:pt x="1231795" y="702803"/>
                  </a:lnTo>
                  <a:lnTo>
                    <a:pt x="0" y="1042869"/>
                  </a:lnTo>
                  <a:lnTo>
                    <a:pt x="22671" y="0"/>
                  </a:lnTo>
                  <a:close/>
                </a:path>
              </a:pathLst>
            </a:custGeom>
            <a:solidFill>
              <a:srgbClr val="CAD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19BAA31-50FB-0241-8287-D70D6D5B57F5}"/>
                </a:ext>
              </a:extLst>
            </p:cNvPr>
            <p:cNvSpPr txBox="1"/>
            <p:nvPr/>
          </p:nvSpPr>
          <p:spPr>
            <a:xfrm>
              <a:off x="1428279" y="5518800"/>
              <a:ext cx="5184118" cy="523220"/>
            </a:xfrm>
            <a:prstGeom prst="rect">
              <a:avLst/>
            </a:prstGeom>
            <a:noFill/>
          </p:spPr>
          <p:txBody>
            <a:bodyPr wrap="square" rtlCol="0">
              <a:spAutoFit/>
            </a:bodyPr>
            <a:lstStyle/>
            <a:p>
              <a:r>
                <a:rPr lang="en-US" sz="2800" dirty="0">
                  <a:latin typeface="Times"/>
                  <a:cs typeface="Times"/>
                </a:rPr>
                <a:t>The power of a single experiment</a:t>
              </a:r>
            </a:p>
          </p:txBody>
        </p:sp>
      </p:grpSp>
      <p:pic>
        <p:nvPicPr>
          <p:cNvPr id="10" name="Picture 4" descr="Norton_speaking_small.jpg">
            <a:extLst>
              <a:ext uri="{FF2B5EF4-FFF2-40B4-BE49-F238E27FC236}">
                <a16:creationId xmlns:a16="http://schemas.microsoft.com/office/drawing/2014/main" id="{CB216C5E-BF2F-904B-A0A7-C7009FEA41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793" y="120860"/>
            <a:ext cx="14271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793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9EAA0EBF-B5DE-8749-A4FA-38346F2D9ADF}"/>
              </a:ext>
            </a:extLst>
          </p:cNvPr>
          <p:cNvSpPr/>
          <p:nvPr/>
        </p:nvSpPr>
        <p:spPr>
          <a:xfrm>
            <a:off x="2809875" y="631825"/>
            <a:ext cx="4835525" cy="4802188"/>
          </a:xfrm>
          <a:custGeom>
            <a:avLst/>
            <a:gdLst>
              <a:gd name="connsiteX0" fmla="*/ 2288759 w 4835597"/>
              <a:gd name="connsiteY0" fmla="*/ 0 h 4801788"/>
              <a:gd name="connsiteX1" fmla="*/ 4835597 w 4835597"/>
              <a:gd name="connsiteY1" fmla="*/ 2404290 h 4801788"/>
              <a:gd name="connsiteX2" fmla="*/ 3151288 w 4835597"/>
              <a:gd name="connsiteY2" fmla="*/ 4801788 h 4801788"/>
              <a:gd name="connsiteX3" fmla="*/ 0 w 4835597"/>
              <a:gd name="connsiteY3" fmla="*/ 3477391 h 4801788"/>
              <a:gd name="connsiteX4" fmla="*/ 2288759 w 4835597"/>
              <a:gd name="connsiteY4" fmla="*/ 0 h 4801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5597" h="4801788">
                <a:moveTo>
                  <a:pt x="2288759" y="0"/>
                </a:moveTo>
                <a:lnTo>
                  <a:pt x="4835597" y="2404290"/>
                </a:lnTo>
                <a:lnTo>
                  <a:pt x="3151288" y="4801788"/>
                </a:lnTo>
                <a:lnTo>
                  <a:pt x="0" y="3477391"/>
                </a:lnTo>
                <a:lnTo>
                  <a:pt x="2288759" y="0"/>
                </a:lnTo>
                <a:close/>
              </a:path>
            </a:pathLst>
          </a:custGeom>
          <a:solidFill>
            <a:srgbClr val="CA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9635" name="Title 1">
            <a:extLst>
              <a:ext uri="{FF2B5EF4-FFF2-40B4-BE49-F238E27FC236}">
                <a16:creationId xmlns:a16="http://schemas.microsoft.com/office/drawing/2014/main" id="{0BE27B9C-7979-3344-8F9A-8BDE97A6E2AF}"/>
              </a:ext>
            </a:extLst>
          </p:cNvPr>
          <p:cNvSpPr>
            <a:spLocks noGrp="1"/>
          </p:cNvSpPr>
          <p:nvPr>
            <p:ph type="title"/>
          </p:nvPr>
        </p:nvSpPr>
        <p:spPr>
          <a:xfrm>
            <a:off x="1100138" y="2276475"/>
            <a:ext cx="5427662" cy="2130425"/>
          </a:xfrm>
        </p:spPr>
        <p:txBody>
          <a:bodyPr/>
          <a:lstStyle/>
          <a:p>
            <a:pPr algn="r"/>
            <a:r>
              <a:rPr lang="en-US" altLang="en-US" sz="8000">
                <a:latin typeface="Times" pitchFamily="2" charset="0"/>
                <a:ea typeface="ＭＳ Ｐゴシック" panose="020B0600070205080204" pitchFamily="34" charset="-128"/>
              </a:rPr>
              <a:t>Conclusion</a:t>
            </a:r>
          </a:p>
        </p:txBody>
      </p:sp>
      <p:sp>
        <p:nvSpPr>
          <p:cNvPr id="69636" name="Content Placeholder 2">
            <a:extLst>
              <a:ext uri="{FF2B5EF4-FFF2-40B4-BE49-F238E27FC236}">
                <a16:creationId xmlns:a16="http://schemas.microsoft.com/office/drawing/2014/main" id="{35337F54-2FAE-3141-B554-DD3780A04CDD}"/>
              </a:ext>
            </a:extLst>
          </p:cNvPr>
          <p:cNvSpPr>
            <a:spLocks noGrp="1"/>
          </p:cNvSpPr>
          <p:nvPr>
            <p:ph idx="1"/>
          </p:nvPr>
        </p:nvSpPr>
        <p:spPr/>
        <p:txBody>
          <a:bodyPr/>
          <a:lstStyle/>
          <a:p>
            <a:endParaRPr lang="en-US" altLang="en-US">
              <a:latin typeface="Times" pitchFamily="2" charset="0"/>
              <a:ea typeface="ＭＳ Ｐゴシック" panose="020B0600070205080204" pitchFamily="34" charset="-128"/>
            </a:endParaRPr>
          </a:p>
        </p:txBody>
      </p:sp>
      <p:sp>
        <p:nvSpPr>
          <p:cNvPr id="69637" name="Slide Number Placeholder 3">
            <a:extLst>
              <a:ext uri="{FF2B5EF4-FFF2-40B4-BE49-F238E27FC236}">
                <a16:creationId xmlns:a16="http://schemas.microsoft.com/office/drawing/2014/main" id="{4E0ED982-F93A-C446-A727-EA857D5E90F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A18633F-D6F0-A747-95AD-EF5958FD5B11}" type="slidenum">
              <a:rPr lang="en-US" altLang="en-US" sz="1200">
                <a:solidFill>
                  <a:srgbClr val="898989"/>
                </a:solidFill>
                <a:latin typeface="Times" pitchFamily="2" charset="0"/>
              </a:rPr>
              <a:pPr eaLnBrk="1" hangingPunct="1"/>
              <a:t>19</a:t>
            </a:fld>
            <a:endParaRPr lang="en-US" altLang="en-US" sz="1200">
              <a:solidFill>
                <a:srgbClr val="898989"/>
              </a:solidFill>
              <a:latin typeface="Times" pitchFamily="2"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A5637B40-A05A-5941-B488-B4BFF2FB529E}"/>
              </a:ext>
            </a:extLst>
          </p:cNvPr>
          <p:cNvSpPr>
            <a:spLocks noGrp="1"/>
          </p:cNvSpPr>
          <p:nvPr>
            <p:ph type="title"/>
          </p:nvPr>
        </p:nvSpPr>
        <p:spPr/>
        <p:txBody>
          <a:bodyPr/>
          <a:lstStyle/>
          <a:p>
            <a:endParaRPr lang="en-US" altLang="en-US">
              <a:latin typeface="Times" pitchFamily="2" charset="0"/>
              <a:ea typeface="ＭＳ Ｐゴシック" panose="020B0600070205080204" pitchFamily="34" charset="-128"/>
            </a:endParaRPr>
          </a:p>
        </p:txBody>
      </p:sp>
      <p:sp>
        <p:nvSpPr>
          <p:cNvPr id="16387" name="Content Placeholder 2">
            <a:extLst>
              <a:ext uri="{FF2B5EF4-FFF2-40B4-BE49-F238E27FC236}">
                <a16:creationId xmlns:a16="http://schemas.microsoft.com/office/drawing/2014/main" id="{F151925A-FBBB-0347-92E4-99DE260618BA}"/>
              </a:ext>
            </a:extLst>
          </p:cNvPr>
          <p:cNvSpPr>
            <a:spLocks noGrp="1"/>
          </p:cNvSpPr>
          <p:nvPr>
            <p:ph idx="1"/>
          </p:nvPr>
        </p:nvSpPr>
        <p:spPr/>
        <p:txBody>
          <a:bodyPr/>
          <a:lstStyle/>
          <a:p>
            <a:endParaRPr lang="en-US" altLang="en-US">
              <a:latin typeface="Times" pitchFamily="2" charset="0"/>
              <a:ea typeface="ＭＳ Ｐゴシック" panose="020B0600070205080204" pitchFamily="34" charset="-128"/>
            </a:endParaRPr>
          </a:p>
        </p:txBody>
      </p:sp>
      <p:sp>
        <p:nvSpPr>
          <p:cNvPr id="16388" name="Slide Number Placeholder 3">
            <a:extLst>
              <a:ext uri="{FF2B5EF4-FFF2-40B4-BE49-F238E27FC236}">
                <a16:creationId xmlns:a16="http://schemas.microsoft.com/office/drawing/2014/main" id="{F237D15F-266C-3945-A8A2-2F21415F549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9BA66B6-9600-4A49-A8D7-BF4674DC317C}" type="slidenum">
              <a:rPr lang="en-US" altLang="en-US" sz="1200">
                <a:solidFill>
                  <a:srgbClr val="898989"/>
                </a:solidFill>
                <a:latin typeface="Times" pitchFamily="2" charset="0"/>
              </a:rPr>
              <a:pPr eaLnBrk="1" hangingPunct="1"/>
              <a:t>2</a:t>
            </a:fld>
            <a:endParaRPr lang="en-US" altLang="en-US" sz="1200">
              <a:solidFill>
                <a:srgbClr val="898989"/>
              </a:solidFill>
              <a:latin typeface="Times" pitchFamily="2" charset="0"/>
            </a:endParaRPr>
          </a:p>
        </p:txBody>
      </p:sp>
      <p:pic>
        <p:nvPicPr>
          <p:cNvPr id="16389" name="Picture 4" descr="Turk1.jpg">
            <a:extLst>
              <a:ext uri="{FF2B5EF4-FFF2-40B4-BE49-F238E27FC236}">
                <a16:creationId xmlns:a16="http://schemas.microsoft.com/office/drawing/2014/main" id="{299059CE-9D80-BC46-8D17-B6C5EE7762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0038" y="158750"/>
            <a:ext cx="8074025" cy="575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Box 5">
            <a:extLst>
              <a:ext uri="{FF2B5EF4-FFF2-40B4-BE49-F238E27FC236}">
                <a16:creationId xmlns:a16="http://schemas.microsoft.com/office/drawing/2014/main" id="{D03C210B-ECB1-984E-9CA8-FC7A028D0D79}"/>
              </a:ext>
            </a:extLst>
          </p:cNvPr>
          <p:cNvSpPr txBox="1">
            <a:spLocks noChangeArrowheads="1"/>
          </p:cNvSpPr>
          <p:nvPr/>
        </p:nvSpPr>
        <p:spPr bwMode="auto">
          <a:xfrm>
            <a:off x="912813" y="6040438"/>
            <a:ext cx="66278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a:latin typeface="Times" pitchFamily="2" charset="0"/>
              </a:rPr>
              <a:t>Mechanical Turk. Constructed 1770 by Wolfgang von Kempelen. Played a strong game of chess and performed the knight’s tour.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7" descr="Einstein standing.png">
            <a:extLst>
              <a:ext uri="{FF2B5EF4-FFF2-40B4-BE49-F238E27FC236}">
                <a16:creationId xmlns:a16="http://schemas.microsoft.com/office/drawing/2014/main" id="{9174C91F-3910-9644-837F-766E650900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4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itle 1">
            <a:extLst>
              <a:ext uri="{FF2B5EF4-FFF2-40B4-BE49-F238E27FC236}">
                <a16:creationId xmlns:a16="http://schemas.microsoft.com/office/drawing/2014/main" id="{ED314343-95B0-9F47-992F-F4AC2D396608}"/>
              </a:ext>
            </a:extLst>
          </p:cNvPr>
          <p:cNvSpPr>
            <a:spLocks noGrp="1"/>
          </p:cNvSpPr>
          <p:nvPr>
            <p:ph type="ctrTitle"/>
          </p:nvPr>
        </p:nvSpPr>
        <p:spPr>
          <a:xfrm>
            <a:off x="1220788" y="142875"/>
            <a:ext cx="7242175" cy="601663"/>
          </a:xfrm>
        </p:spPr>
        <p:txBody>
          <a:bodyPr/>
          <a:lstStyle/>
          <a:p>
            <a:pPr eaLnBrk="1" hangingPunct="1"/>
            <a:r>
              <a:rPr lang="en-US" altLang="en-US" sz="5400">
                <a:latin typeface="Times" pitchFamily="2" charset="0"/>
                <a:ea typeface="ＭＳ Ｐゴシック" panose="020B0600070205080204" pitchFamily="34" charset="-128"/>
              </a:rPr>
              <a:t>How</a:t>
            </a:r>
            <a:r>
              <a:rPr lang="en-US" altLang="en-US" sz="4800">
                <a:latin typeface="Times" pitchFamily="2" charset="0"/>
                <a:ea typeface="ＭＳ Ｐゴシック" panose="020B0600070205080204" pitchFamily="34" charset="-128"/>
              </a:rPr>
              <a:t> to</a:t>
            </a:r>
            <a:r>
              <a:rPr lang="en-US" altLang="en-US" sz="4000">
                <a:latin typeface="Times" pitchFamily="2" charset="0"/>
                <a:ea typeface="ＭＳ Ｐゴシック" panose="020B0600070205080204" pitchFamily="34" charset="-128"/>
              </a:rPr>
              <a:t> Discover like Einstein</a:t>
            </a:r>
            <a:endParaRPr lang="en-US" altLang="en-US" sz="2800">
              <a:latin typeface="Times" pitchFamily="2" charset="0"/>
              <a:ea typeface="ＭＳ Ｐゴシック" panose="020B0600070205080204" pitchFamily="34" charset="-128"/>
            </a:endParaRPr>
          </a:p>
        </p:txBody>
      </p:sp>
      <p:sp>
        <p:nvSpPr>
          <p:cNvPr id="70660" name="Slide Number Placeholder 3">
            <a:extLst>
              <a:ext uri="{FF2B5EF4-FFF2-40B4-BE49-F238E27FC236}">
                <a16:creationId xmlns:a16="http://schemas.microsoft.com/office/drawing/2014/main" id="{59171C03-43EC-7A40-9F3F-2D96764F99B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A0F305E-AEBB-0D4E-994A-DD7BF36D4624}" type="slidenum">
              <a:rPr lang="en-US" altLang="en-US" sz="1200">
                <a:solidFill>
                  <a:srgbClr val="898989"/>
                </a:solidFill>
                <a:latin typeface="Times" pitchFamily="2" charset="0"/>
              </a:rPr>
              <a:pPr eaLnBrk="1" hangingPunct="1"/>
              <a:t>20</a:t>
            </a:fld>
            <a:endParaRPr lang="en-US" altLang="en-US" sz="1200">
              <a:solidFill>
                <a:srgbClr val="898989"/>
              </a:solidFill>
              <a:latin typeface="Times" pitchFamily="2" charset="0"/>
            </a:endParaRPr>
          </a:p>
        </p:txBody>
      </p:sp>
      <p:sp>
        <p:nvSpPr>
          <p:cNvPr id="7" name="Subtitle 6">
            <a:extLst>
              <a:ext uri="{FF2B5EF4-FFF2-40B4-BE49-F238E27FC236}">
                <a16:creationId xmlns:a16="http://schemas.microsoft.com/office/drawing/2014/main" id="{A6E51920-7DBF-1B44-AEAE-AE59B3FE4CFF}"/>
              </a:ext>
            </a:extLst>
          </p:cNvPr>
          <p:cNvSpPr>
            <a:spLocks noGrp="1"/>
          </p:cNvSpPr>
          <p:nvPr>
            <p:ph type="subTitle" idx="1"/>
          </p:nvPr>
        </p:nvSpPr>
        <p:spPr>
          <a:xfrm>
            <a:off x="0" y="6469063"/>
            <a:ext cx="812800" cy="388937"/>
          </a:xfrm>
        </p:spPr>
        <p:txBody>
          <a:bodyPr/>
          <a:lstStyle/>
          <a:p>
            <a:pPr>
              <a:buFont typeface="Arial" pitchFamily="-105" charset="0"/>
              <a:buNone/>
              <a:defRPr/>
            </a:pPr>
            <a:endParaRPr lang="en-US" dirty="0"/>
          </a:p>
        </p:txBody>
      </p:sp>
      <p:grpSp>
        <p:nvGrpSpPr>
          <p:cNvPr id="2" name="Group 17">
            <a:extLst>
              <a:ext uri="{FF2B5EF4-FFF2-40B4-BE49-F238E27FC236}">
                <a16:creationId xmlns:a16="http://schemas.microsoft.com/office/drawing/2014/main" id="{A6A31E5A-9811-204F-874D-DDD66AD83EAC}"/>
              </a:ext>
            </a:extLst>
          </p:cNvPr>
          <p:cNvGrpSpPr>
            <a:grpSpLocks/>
          </p:cNvGrpSpPr>
          <p:nvPr/>
        </p:nvGrpSpPr>
        <p:grpSpPr bwMode="auto">
          <a:xfrm>
            <a:off x="3408363" y="915988"/>
            <a:ext cx="2657475" cy="584200"/>
            <a:chOff x="2949037" y="1158547"/>
            <a:chExt cx="2657971" cy="584776"/>
          </a:xfrm>
        </p:grpSpPr>
        <p:sp>
          <p:nvSpPr>
            <p:cNvPr id="13" name="Freeform 12">
              <a:extLst>
                <a:ext uri="{FF2B5EF4-FFF2-40B4-BE49-F238E27FC236}">
                  <a16:creationId xmlns:a16="http://schemas.microsoft.com/office/drawing/2014/main" id="{B21FDF84-E62B-0C49-B757-2B4DAB9C047E}"/>
                </a:ext>
              </a:extLst>
            </p:cNvPr>
            <p:cNvSpPr/>
            <p:nvPr/>
          </p:nvSpPr>
          <p:spPr>
            <a:xfrm>
              <a:off x="2949037" y="1172848"/>
              <a:ext cx="1141625" cy="494200"/>
            </a:xfrm>
            <a:custGeom>
              <a:avLst/>
              <a:gdLst>
                <a:gd name="connsiteX0" fmla="*/ 164853 w 1141760"/>
                <a:gd name="connsiteY0" fmla="*/ 0 h 494545"/>
                <a:gd name="connsiteX1" fmla="*/ 1117337 w 1141760"/>
                <a:gd name="connsiteY1" fmla="*/ 164848 h 494545"/>
                <a:gd name="connsiteX2" fmla="*/ 1141760 w 1141760"/>
                <a:gd name="connsiteY2" fmla="*/ 439595 h 494545"/>
                <a:gd name="connsiteX3" fmla="*/ 0 w 1141760"/>
                <a:gd name="connsiteY3" fmla="*/ 494545 h 494545"/>
                <a:gd name="connsiteX4" fmla="*/ 164853 w 1141760"/>
                <a:gd name="connsiteY4" fmla="*/ 0 h 49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760" h="494545">
                  <a:moveTo>
                    <a:pt x="164853" y="0"/>
                  </a:moveTo>
                  <a:lnTo>
                    <a:pt x="1117337" y="164848"/>
                  </a:lnTo>
                  <a:lnTo>
                    <a:pt x="1141760" y="439595"/>
                  </a:lnTo>
                  <a:lnTo>
                    <a:pt x="0" y="494545"/>
                  </a:lnTo>
                  <a:lnTo>
                    <a:pt x="164853" y="0"/>
                  </a:lnTo>
                  <a:close/>
                </a:path>
              </a:pathLst>
            </a:custGeom>
            <a:solidFill>
              <a:srgbClr val="CA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0679" name="TextBox 7">
              <a:extLst>
                <a:ext uri="{FF2B5EF4-FFF2-40B4-BE49-F238E27FC236}">
                  <a16:creationId xmlns:a16="http://schemas.microsoft.com/office/drawing/2014/main" id="{1AEA9238-F25F-CD41-941F-46B1F9171548}"/>
                </a:ext>
              </a:extLst>
            </p:cNvPr>
            <p:cNvSpPr txBox="1">
              <a:spLocks noChangeArrowheads="1"/>
            </p:cNvSpPr>
            <p:nvPr/>
          </p:nvSpPr>
          <p:spPr bwMode="auto">
            <a:xfrm>
              <a:off x="3017838" y="1158547"/>
              <a:ext cx="258917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a:latin typeface="Times" pitchFamily="2" charset="0"/>
                </a:rPr>
                <a:t>Be very smart.</a:t>
              </a:r>
            </a:p>
          </p:txBody>
        </p:sp>
      </p:grpSp>
      <p:grpSp>
        <p:nvGrpSpPr>
          <p:cNvPr id="3" name="Group 18">
            <a:extLst>
              <a:ext uri="{FF2B5EF4-FFF2-40B4-BE49-F238E27FC236}">
                <a16:creationId xmlns:a16="http://schemas.microsoft.com/office/drawing/2014/main" id="{3BE4BD68-C321-9449-8C8E-FB390A3FEC22}"/>
              </a:ext>
            </a:extLst>
          </p:cNvPr>
          <p:cNvGrpSpPr>
            <a:grpSpLocks/>
          </p:cNvGrpSpPr>
          <p:nvPr/>
        </p:nvGrpSpPr>
        <p:grpSpPr bwMode="auto">
          <a:xfrm>
            <a:off x="2786063" y="1611313"/>
            <a:ext cx="5834062" cy="892175"/>
            <a:chOff x="2918509" y="1849414"/>
            <a:chExt cx="5834434" cy="892552"/>
          </a:xfrm>
        </p:grpSpPr>
        <p:sp>
          <p:nvSpPr>
            <p:cNvPr id="14" name="Freeform 13">
              <a:extLst>
                <a:ext uri="{FF2B5EF4-FFF2-40B4-BE49-F238E27FC236}">
                  <a16:creationId xmlns:a16="http://schemas.microsoft.com/office/drawing/2014/main" id="{AE4F8640-5D34-914B-9594-4DD13D44805E}"/>
                </a:ext>
              </a:extLst>
            </p:cNvPr>
            <p:cNvSpPr/>
            <p:nvPr/>
          </p:nvSpPr>
          <p:spPr>
            <a:xfrm>
              <a:off x="2918509" y="1947881"/>
              <a:ext cx="1141485" cy="493921"/>
            </a:xfrm>
            <a:custGeom>
              <a:avLst/>
              <a:gdLst>
                <a:gd name="connsiteX0" fmla="*/ 164853 w 1141760"/>
                <a:gd name="connsiteY0" fmla="*/ 0 h 494545"/>
                <a:gd name="connsiteX1" fmla="*/ 1117337 w 1141760"/>
                <a:gd name="connsiteY1" fmla="*/ 164848 h 494545"/>
                <a:gd name="connsiteX2" fmla="*/ 1141760 w 1141760"/>
                <a:gd name="connsiteY2" fmla="*/ 439595 h 494545"/>
                <a:gd name="connsiteX3" fmla="*/ 0 w 1141760"/>
                <a:gd name="connsiteY3" fmla="*/ 494545 h 494545"/>
                <a:gd name="connsiteX4" fmla="*/ 164853 w 1141760"/>
                <a:gd name="connsiteY4" fmla="*/ 0 h 49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760" h="494545">
                  <a:moveTo>
                    <a:pt x="164853" y="0"/>
                  </a:moveTo>
                  <a:lnTo>
                    <a:pt x="1117337" y="164848"/>
                  </a:lnTo>
                  <a:lnTo>
                    <a:pt x="1141760" y="439595"/>
                  </a:lnTo>
                  <a:lnTo>
                    <a:pt x="0" y="494545"/>
                  </a:lnTo>
                  <a:lnTo>
                    <a:pt x="164853" y="0"/>
                  </a:lnTo>
                  <a:close/>
                </a:path>
              </a:pathLst>
            </a:custGeom>
            <a:solidFill>
              <a:srgbClr val="CA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0677" name="TextBox 8">
              <a:extLst>
                <a:ext uri="{FF2B5EF4-FFF2-40B4-BE49-F238E27FC236}">
                  <a16:creationId xmlns:a16="http://schemas.microsoft.com/office/drawing/2014/main" id="{10043261-7F13-1F49-8BB9-B675319D7396}"/>
                </a:ext>
              </a:extLst>
            </p:cNvPr>
            <p:cNvSpPr txBox="1">
              <a:spLocks noChangeArrowheads="1"/>
            </p:cNvSpPr>
            <p:nvPr/>
          </p:nvSpPr>
          <p:spPr bwMode="auto">
            <a:xfrm>
              <a:off x="2944810" y="1849414"/>
              <a:ext cx="580813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a:latin typeface="Times" pitchFamily="2" charset="0"/>
                </a:rPr>
                <a:t>Master all the science</a:t>
              </a:r>
              <a:endParaRPr lang="en-US" altLang="en-US">
                <a:latin typeface="Times" pitchFamily="2" charset="0"/>
              </a:endParaRPr>
            </a:p>
            <a:p>
              <a:pPr eaLnBrk="1" hangingPunct="1"/>
              <a:r>
                <a:rPr lang="en-US" altLang="en-US" sz="2000">
                  <a:latin typeface="Times" pitchFamily="2" charset="0"/>
                </a:rPr>
                <a:t>that comes before you.</a:t>
              </a:r>
            </a:p>
          </p:txBody>
        </p:sp>
      </p:grpSp>
      <p:grpSp>
        <p:nvGrpSpPr>
          <p:cNvPr id="4" name="Group 19">
            <a:extLst>
              <a:ext uri="{FF2B5EF4-FFF2-40B4-BE49-F238E27FC236}">
                <a16:creationId xmlns:a16="http://schemas.microsoft.com/office/drawing/2014/main" id="{36D43976-95B0-4140-A22F-092352B1C060}"/>
              </a:ext>
            </a:extLst>
          </p:cNvPr>
          <p:cNvGrpSpPr>
            <a:grpSpLocks/>
          </p:cNvGrpSpPr>
          <p:nvPr/>
        </p:nvGrpSpPr>
        <p:grpSpPr bwMode="auto">
          <a:xfrm>
            <a:off x="3408363" y="2646363"/>
            <a:ext cx="3238500" cy="892175"/>
            <a:chOff x="3083362" y="3011958"/>
            <a:chExt cx="3238115" cy="892552"/>
          </a:xfrm>
        </p:grpSpPr>
        <p:sp>
          <p:nvSpPr>
            <p:cNvPr id="15" name="Freeform 14">
              <a:extLst>
                <a:ext uri="{FF2B5EF4-FFF2-40B4-BE49-F238E27FC236}">
                  <a16:creationId xmlns:a16="http://schemas.microsoft.com/office/drawing/2014/main" id="{BDF7F4BD-B5C6-414C-94AF-ABAEA0BB1372}"/>
                </a:ext>
              </a:extLst>
            </p:cNvPr>
            <p:cNvSpPr/>
            <p:nvPr/>
          </p:nvSpPr>
          <p:spPr>
            <a:xfrm>
              <a:off x="3083362" y="3064367"/>
              <a:ext cx="1141276" cy="495509"/>
            </a:xfrm>
            <a:custGeom>
              <a:avLst/>
              <a:gdLst>
                <a:gd name="connsiteX0" fmla="*/ 164853 w 1141760"/>
                <a:gd name="connsiteY0" fmla="*/ 0 h 494545"/>
                <a:gd name="connsiteX1" fmla="*/ 1117337 w 1141760"/>
                <a:gd name="connsiteY1" fmla="*/ 164848 h 494545"/>
                <a:gd name="connsiteX2" fmla="*/ 1141760 w 1141760"/>
                <a:gd name="connsiteY2" fmla="*/ 439595 h 494545"/>
                <a:gd name="connsiteX3" fmla="*/ 0 w 1141760"/>
                <a:gd name="connsiteY3" fmla="*/ 494545 h 494545"/>
                <a:gd name="connsiteX4" fmla="*/ 164853 w 1141760"/>
                <a:gd name="connsiteY4" fmla="*/ 0 h 49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760" h="494545">
                  <a:moveTo>
                    <a:pt x="164853" y="0"/>
                  </a:moveTo>
                  <a:lnTo>
                    <a:pt x="1117337" y="164848"/>
                  </a:lnTo>
                  <a:lnTo>
                    <a:pt x="1141760" y="439595"/>
                  </a:lnTo>
                  <a:lnTo>
                    <a:pt x="0" y="494545"/>
                  </a:lnTo>
                  <a:lnTo>
                    <a:pt x="164853" y="0"/>
                  </a:lnTo>
                  <a:close/>
                </a:path>
              </a:pathLst>
            </a:custGeom>
            <a:solidFill>
              <a:srgbClr val="CA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0675" name="TextBox 9">
              <a:extLst>
                <a:ext uri="{FF2B5EF4-FFF2-40B4-BE49-F238E27FC236}">
                  <a16:creationId xmlns:a16="http://schemas.microsoft.com/office/drawing/2014/main" id="{0ACB17E5-14F6-E34C-81A5-A143FE76CBE3}"/>
                </a:ext>
              </a:extLst>
            </p:cNvPr>
            <p:cNvSpPr txBox="1">
              <a:spLocks noChangeArrowheads="1"/>
            </p:cNvSpPr>
            <p:nvPr/>
          </p:nvSpPr>
          <p:spPr bwMode="auto">
            <a:xfrm>
              <a:off x="3225432" y="3011958"/>
              <a:ext cx="309604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a:latin typeface="Times" pitchFamily="2" charset="0"/>
                </a:rPr>
                <a:t>Work very hard</a:t>
              </a:r>
              <a:endParaRPr lang="en-US" altLang="en-US">
                <a:latin typeface="Times" pitchFamily="2" charset="0"/>
              </a:endParaRPr>
            </a:p>
            <a:p>
              <a:pPr eaLnBrk="1" hangingPunct="1"/>
              <a:r>
                <a:rPr lang="en-US" altLang="en-US" sz="2000">
                  <a:latin typeface="Times" pitchFamily="2" charset="0"/>
                </a:rPr>
                <a:t>and tolerate many set backs.</a:t>
              </a:r>
            </a:p>
          </p:txBody>
        </p:sp>
      </p:grpSp>
      <p:grpSp>
        <p:nvGrpSpPr>
          <p:cNvPr id="5" name="Group 20">
            <a:extLst>
              <a:ext uri="{FF2B5EF4-FFF2-40B4-BE49-F238E27FC236}">
                <a16:creationId xmlns:a16="http://schemas.microsoft.com/office/drawing/2014/main" id="{D3D45DB4-2A3D-CE46-84A5-5B5DBAD80C7F}"/>
              </a:ext>
            </a:extLst>
          </p:cNvPr>
          <p:cNvGrpSpPr>
            <a:grpSpLocks/>
          </p:cNvGrpSpPr>
          <p:nvPr/>
        </p:nvGrpSpPr>
        <p:grpSpPr bwMode="auto">
          <a:xfrm>
            <a:off x="2705100" y="3582988"/>
            <a:ext cx="5800725" cy="892175"/>
            <a:chOff x="3065045" y="4077537"/>
            <a:chExt cx="5800973" cy="892552"/>
          </a:xfrm>
        </p:grpSpPr>
        <p:sp>
          <p:nvSpPr>
            <p:cNvPr id="16" name="Freeform 15">
              <a:extLst>
                <a:ext uri="{FF2B5EF4-FFF2-40B4-BE49-F238E27FC236}">
                  <a16:creationId xmlns:a16="http://schemas.microsoft.com/office/drawing/2014/main" id="{E3576809-8A0E-D04D-B3E0-E632C72A927C}"/>
                </a:ext>
              </a:extLst>
            </p:cNvPr>
            <p:cNvSpPr/>
            <p:nvPr/>
          </p:nvSpPr>
          <p:spPr>
            <a:xfrm>
              <a:off x="3065045" y="4145828"/>
              <a:ext cx="1141462" cy="493922"/>
            </a:xfrm>
            <a:custGeom>
              <a:avLst/>
              <a:gdLst>
                <a:gd name="connsiteX0" fmla="*/ 164853 w 1141760"/>
                <a:gd name="connsiteY0" fmla="*/ 0 h 494545"/>
                <a:gd name="connsiteX1" fmla="*/ 1117337 w 1141760"/>
                <a:gd name="connsiteY1" fmla="*/ 164848 h 494545"/>
                <a:gd name="connsiteX2" fmla="*/ 1141760 w 1141760"/>
                <a:gd name="connsiteY2" fmla="*/ 439595 h 494545"/>
                <a:gd name="connsiteX3" fmla="*/ 0 w 1141760"/>
                <a:gd name="connsiteY3" fmla="*/ 494545 h 494545"/>
                <a:gd name="connsiteX4" fmla="*/ 164853 w 1141760"/>
                <a:gd name="connsiteY4" fmla="*/ 0 h 49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760" h="494545">
                  <a:moveTo>
                    <a:pt x="164853" y="0"/>
                  </a:moveTo>
                  <a:lnTo>
                    <a:pt x="1117337" y="164848"/>
                  </a:lnTo>
                  <a:lnTo>
                    <a:pt x="1141760" y="439595"/>
                  </a:lnTo>
                  <a:lnTo>
                    <a:pt x="0" y="494545"/>
                  </a:lnTo>
                  <a:lnTo>
                    <a:pt x="164853" y="0"/>
                  </a:lnTo>
                  <a:close/>
                </a:path>
              </a:pathLst>
            </a:custGeom>
            <a:solidFill>
              <a:srgbClr val="CA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0673" name="TextBox 10">
              <a:extLst>
                <a:ext uri="{FF2B5EF4-FFF2-40B4-BE49-F238E27FC236}">
                  <a16:creationId xmlns:a16="http://schemas.microsoft.com/office/drawing/2014/main" id="{AC9A90A1-B33A-8143-B150-3B4CC4FFC188}"/>
                </a:ext>
              </a:extLst>
            </p:cNvPr>
            <p:cNvSpPr txBox="1">
              <a:spLocks noChangeArrowheads="1"/>
            </p:cNvSpPr>
            <p:nvPr/>
          </p:nvSpPr>
          <p:spPr bwMode="auto">
            <a:xfrm>
              <a:off x="3134086" y="4077537"/>
              <a:ext cx="5731932"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a:latin typeface="Times" pitchFamily="2" charset="0"/>
                </a:rPr>
                <a:t>Enjoy the fleeting moments</a:t>
              </a:r>
            </a:p>
            <a:p>
              <a:pPr eaLnBrk="1" hangingPunct="1"/>
              <a:r>
                <a:rPr lang="en-US" altLang="en-US" sz="2000">
                  <a:latin typeface="Times" pitchFamily="2" charset="0"/>
                </a:rPr>
                <a:t>of transcendent insight these efforts bring.</a:t>
              </a:r>
            </a:p>
          </p:txBody>
        </p:sp>
      </p:grpSp>
      <p:grpSp>
        <p:nvGrpSpPr>
          <p:cNvPr id="6" name="Group 21">
            <a:extLst>
              <a:ext uri="{FF2B5EF4-FFF2-40B4-BE49-F238E27FC236}">
                <a16:creationId xmlns:a16="http://schemas.microsoft.com/office/drawing/2014/main" id="{45C3CC02-3D26-2B42-94CA-C06E063DE539}"/>
              </a:ext>
            </a:extLst>
          </p:cNvPr>
          <p:cNvGrpSpPr>
            <a:grpSpLocks/>
          </p:cNvGrpSpPr>
          <p:nvPr/>
        </p:nvGrpSpPr>
        <p:grpSpPr bwMode="auto">
          <a:xfrm>
            <a:off x="2786063" y="5695950"/>
            <a:ext cx="5935662" cy="893763"/>
            <a:chOff x="3064935" y="5274733"/>
            <a:chExt cx="5935132" cy="892552"/>
          </a:xfrm>
        </p:grpSpPr>
        <p:sp>
          <p:nvSpPr>
            <p:cNvPr id="17" name="Freeform 16">
              <a:extLst>
                <a:ext uri="{FF2B5EF4-FFF2-40B4-BE49-F238E27FC236}">
                  <a16:creationId xmlns:a16="http://schemas.microsoft.com/office/drawing/2014/main" id="{5B1C1EEE-EA4E-094F-AB77-6678EE4A333D}"/>
                </a:ext>
              </a:extLst>
            </p:cNvPr>
            <p:cNvSpPr/>
            <p:nvPr/>
          </p:nvSpPr>
          <p:spPr>
            <a:xfrm>
              <a:off x="3088745" y="5366683"/>
              <a:ext cx="1142898" cy="494629"/>
            </a:xfrm>
            <a:custGeom>
              <a:avLst/>
              <a:gdLst>
                <a:gd name="connsiteX0" fmla="*/ 164853 w 1141760"/>
                <a:gd name="connsiteY0" fmla="*/ 0 h 494545"/>
                <a:gd name="connsiteX1" fmla="*/ 1117337 w 1141760"/>
                <a:gd name="connsiteY1" fmla="*/ 164848 h 494545"/>
                <a:gd name="connsiteX2" fmla="*/ 1141760 w 1141760"/>
                <a:gd name="connsiteY2" fmla="*/ 439595 h 494545"/>
                <a:gd name="connsiteX3" fmla="*/ 0 w 1141760"/>
                <a:gd name="connsiteY3" fmla="*/ 494545 h 494545"/>
                <a:gd name="connsiteX4" fmla="*/ 164853 w 1141760"/>
                <a:gd name="connsiteY4" fmla="*/ 0 h 49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760" h="494545">
                  <a:moveTo>
                    <a:pt x="164853" y="0"/>
                  </a:moveTo>
                  <a:lnTo>
                    <a:pt x="1117337" y="164848"/>
                  </a:lnTo>
                  <a:lnTo>
                    <a:pt x="1141760" y="439595"/>
                  </a:lnTo>
                  <a:lnTo>
                    <a:pt x="0" y="494545"/>
                  </a:lnTo>
                  <a:lnTo>
                    <a:pt x="164853" y="0"/>
                  </a:lnTo>
                  <a:close/>
                </a:path>
              </a:pathLst>
            </a:custGeom>
            <a:solidFill>
              <a:srgbClr val="CA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0671" name="TextBox 11">
              <a:extLst>
                <a:ext uri="{FF2B5EF4-FFF2-40B4-BE49-F238E27FC236}">
                  <a16:creationId xmlns:a16="http://schemas.microsoft.com/office/drawing/2014/main" id="{3A24ADD4-441A-D94A-8BE3-EDDCC8093233}"/>
                </a:ext>
              </a:extLst>
            </p:cNvPr>
            <p:cNvSpPr txBox="1">
              <a:spLocks noChangeArrowheads="1"/>
            </p:cNvSpPr>
            <p:nvPr/>
          </p:nvSpPr>
          <p:spPr bwMode="auto">
            <a:xfrm>
              <a:off x="3064935" y="5274733"/>
              <a:ext cx="5935132"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a:latin typeface="Times" pitchFamily="2" charset="0"/>
                </a:rPr>
                <a:t>Be just a little bit lucky</a:t>
              </a:r>
              <a:r>
                <a:rPr lang="en-US" altLang="en-US">
                  <a:latin typeface="Times" pitchFamily="2" charset="0"/>
                </a:rPr>
                <a:t>:</a:t>
              </a:r>
            </a:p>
            <a:p>
              <a:pPr eaLnBrk="1" hangingPunct="1"/>
              <a:r>
                <a:rPr lang="en-US" altLang="en-US" sz="2000">
                  <a:latin typeface="Times" pitchFamily="2" charset="0"/>
                </a:rPr>
                <a:t>your aptitudes match the problem to be solved.</a:t>
              </a:r>
            </a:p>
          </p:txBody>
        </p:sp>
      </p:grpSp>
      <p:grpSp>
        <p:nvGrpSpPr>
          <p:cNvPr id="8" name="Group 22">
            <a:extLst>
              <a:ext uri="{FF2B5EF4-FFF2-40B4-BE49-F238E27FC236}">
                <a16:creationId xmlns:a16="http://schemas.microsoft.com/office/drawing/2014/main" id="{2C583072-62F3-BC42-BAC0-EE1BEB7F379C}"/>
              </a:ext>
            </a:extLst>
          </p:cNvPr>
          <p:cNvGrpSpPr>
            <a:grpSpLocks/>
          </p:cNvGrpSpPr>
          <p:nvPr/>
        </p:nvGrpSpPr>
        <p:grpSpPr bwMode="auto">
          <a:xfrm>
            <a:off x="3408363" y="4646613"/>
            <a:ext cx="4370387" cy="892175"/>
            <a:chOff x="3083362" y="3022500"/>
            <a:chExt cx="4370734" cy="892552"/>
          </a:xfrm>
        </p:grpSpPr>
        <p:sp>
          <p:nvSpPr>
            <p:cNvPr id="24" name="Freeform 23">
              <a:extLst>
                <a:ext uri="{FF2B5EF4-FFF2-40B4-BE49-F238E27FC236}">
                  <a16:creationId xmlns:a16="http://schemas.microsoft.com/office/drawing/2014/main" id="{0022BDD7-09AA-EE47-B950-5DCE1DF74135}"/>
                </a:ext>
              </a:extLst>
            </p:cNvPr>
            <p:cNvSpPr/>
            <p:nvPr/>
          </p:nvSpPr>
          <p:spPr>
            <a:xfrm>
              <a:off x="3083362" y="3065380"/>
              <a:ext cx="1141503" cy="493922"/>
            </a:xfrm>
            <a:custGeom>
              <a:avLst/>
              <a:gdLst>
                <a:gd name="connsiteX0" fmla="*/ 164853 w 1141760"/>
                <a:gd name="connsiteY0" fmla="*/ 0 h 494545"/>
                <a:gd name="connsiteX1" fmla="*/ 1117337 w 1141760"/>
                <a:gd name="connsiteY1" fmla="*/ 164848 h 494545"/>
                <a:gd name="connsiteX2" fmla="*/ 1141760 w 1141760"/>
                <a:gd name="connsiteY2" fmla="*/ 439595 h 494545"/>
                <a:gd name="connsiteX3" fmla="*/ 0 w 1141760"/>
                <a:gd name="connsiteY3" fmla="*/ 494545 h 494545"/>
                <a:gd name="connsiteX4" fmla="*/ 164853 w 1141760"/>
                <a:gd name="connsiteY4" fmla="*/ 0 h 49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760" h="494545">
                  <a:moveTo>
                    <a:pt x="164853" y="0"/>
                  </a:moveTo>
                  <a:lnTo>
                    <a:pt x="1117337" y="164848"/>
                  </a:lnTo>
                  <a:lnTo>
                    <a:pt x="1141760" y="439595"/>
                  </a:lnTo>
                  <a:lnTo>
                    <a:pt x="0" y="494545"/>
                  </a:lnTo>
                  <a:lnTo>
                    <a:pt x="164853" y="0"/>
                  </a:lnTo>
                  <a:close/>
                </a:path>
              </a:pathLst>
            </a:custGeom>
            <a:solidFill>
              <a:srgbClr val="CA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0669" name="TextBox 24">
              <a:extLst>
                <a:ext uri="{FF2B5EF4-FFF2-40B4-BE49-F238E27FC236}">
                  <a16:creationId xmlns:a16="http://schemas.microsoft.com/office/drawing/2014/main" id="{4ABA6DCF-2D9B-7345-962A-4F7867B83C91}"/>
                </a:ext>
              </a:extLst>
            </p:cNvPr>
            <p:cNvSpPr txBox="1">
              <a:spLocks noChangeArrowheads="1"/>
            </p:cNvSpPr>
            <p:nvPr/>
          </p:nvSpPr>
          <p:spPr bwMode="auto">
            <a:xfrm>
              <a:off x="3201009" y="3022500"/>
              <a:ext cx="4253087"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a:latin typeface="Times" pitchFamily="2" charset="0"/>
                </a:rPr>
                <a:t>Be brilliant at presenting</a:t>
              </a:r>
              <a:endParaRPr lang="en-US" altLang="en-US">
                <a:latin typeface="Times" pitchFamily="2" charset="0"/>
              </a:endParaRPr>
            </a:p>
            <a:p>
              <a:pPr eaLnBrk="1" hangingPunct="1"/>
              <a:r>
                <a:rPr lang="en-US" altLang="en-US" sz="2000">
                  <a:latin typeface="Times" pitchFamily="2" charset="0"/>
                </a:rPr>
                <a:t>complex ideas simply.</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5DEBD-3783-8944-80EC-C76FCE423EF4}"/>
              </a:ext>
            </a:extLst>
          </p:cNvPr>
          <p:cNvSpPr>
            <a:spLocks noGrp="1"/>
          </p:cNvSpPr>
          <p:nvPr>
            <p:ph type="title"/>
          </p:nvPr>
        </p:nvSpPr>
        <p:spPr>
          <a:xfrm>
            <a:off x="457200" y="274637"/>
            <a:ext cx="8008938" cy="1191425"/>
          </a:xfrm>
        </p:spPr>
        <p:txBody>
          <a:bodyPr/>
          <a:lstStyle/>
          <a:p>
            <a:r>
              <a:rPr lang="en-US" dirty="0"/>
              <a:t>How are</a:t>
            </a:r>
            <a:r>
              <a:rPr lang="en-US" sz="4000" dirty="0"/>
              <a:t> the history of science and the philosophy of science integrated?</a:t>
            </a:r>
          </a:p>
        </p:txBody>
      </p:sp>
      <p:sp>
        <p:nvSpPr>
          <p:cNvPr id="3" name="Content Placeholder 2">
            <a:extLst>
              <a:ext uri="{FF2B5EF4-FFF2-40B4-BE49-F238E27FC236}">
                <a16:creationId xmlns:a16="http://schemas.microsoft.com/office/drawing/2014/main" id="{9DF56D08-8161-6241-B398-2E2581AC1D5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8FAEDC9-39F7-6447-B150-5EBE6295913E}"/>
              </a:ext>
            </a:extLst>
          </p:cNvPr>
          <p:cNvSpPr>
            <a:spLocks noGrp="1"/>
          </p:cNvSpPr>
          <p:nvPr>
            <p:ph type="sldNum" sz="quarter" idx="12"/>
          </p:nvPr>
        </p:nvSpPr>
        <p:spPr/>
        <p:txBody>
          <a:bodyPr/>
          <a:lstStyle/>
          <a:p>
            <a:fld id="{C6B6E759-149F-F14B-B918-71BD06B9296C}" type="slidenum">
              <a:rPr lang="en-US" altLang="en-US" smtClean="0"/>
              <a:pPr/>
              <a:t>21</a:t>
            </a:fld>
            <a:endParaRPr lang="en-US" altLang="en-US"/>
          </a:p>
        </p:txBody>
      </p:sp>
      <p:grpSp>
        <p:nvGrpSpPr>
          <p:cNvPr id="19" name="Group 18">
            <a:extLst>
              <a:ext uri="{FF2B5EF4-FFF2-40B4-BE49-F238E27FC236}">
                <a16:creationId xmlns:a16="http://schemas.microsoft.com/office/drawing/2014/main" id="{EAFCCEBC-DD6A-7248-B25C-FE34021E960B}"/>
              </a:ext>
            </a:extLst>
          </p:cNvPr>
          <p:cNvGrpSpPr/>
          <p:nvPr/>
        </p:nvGrpSpPr>
        <p:grpSpPr>
          <a:xfrm>
            <a:off x="415636" y="2025283"/>
            <a:ext cx="4058123" cy="4088350"/>
            <a:chOff x="415636" y="2025283"/>
            <a:chExt cx="4058123" cy="4088350"/>
          </a:xfrm>
        </p:grpSpPr>
        <p:sp>
          <p:nvSpPr>
            <p:cNvPr id="15" name="Freeform 14">
              <a:extLst>
                <a:ext uri="{FF2B5EF4-FFF2-40B4-BE49-F238E27FC236}">
                  <a16:creationId xmlns:a16="http://schemas.microsoft.com/office/drawing/2014/main" id="{94E64DC9-9EE3-D342-95C7-48A6908704AC}"/>
                </a:ext>
              </a:extLst>
            </p:cNvPr>
            <p:cNvSpPr/>
            <p:nvPr/>
          </p:nvSpPr>
          <p:spPr>
            <a:xfrm>
              <a:off x="415636" y="2025283"/>
              <a:ext cx="4050566" cy="4088350"/>
            </a:xfrm>
            <a:custGeom>
              <a:avLst/>
              <a:gdLst>
                <a:gd name="connsiteX0" fmla="*/ 113356 w 4050566"/>
                <a:gd name="connsiteY0" fmla="*/ 0 h 4088350"/>
                <a:gd name="connsiteX1" fmla="*/ 113356 w 4050566"/>
                <a:gd name="connsiteY1" fmla="*/ 0 h 4088350"/>
                <a:gd name="connsiteX2" fmla="*/ 181369 w 4050566"/>
                <a:gd name="connsiteY2" fmla="*/ 7557 h 4088350"/>
                <a:gd name="connsiteX3" fmla="*/ 309838 w 4050566"/>
                <a:gd name="connsiteY3" fmla="*/ 15114 h 4088350"/>
                <a:gd name="connsiteX4" fmla="*/ 4050566 w 4050566"/>
                <a:gd name="connsiteY4" fmla="*/ 204039 h 4088350"/>
                <a:gd name="connsiteX5" fmla="*/ 3725614 w 4050566"/>
                <a:gd name="connsiteY5" fmla="*/ 4088350 h 4088350"/>
                <a:gd name="connsiteX6" fmla="*/ 0 w 4050566"/>
                <a:gd name="connsiteY6" fmla="*/ 3718056 h 4088350"/>
                <a:gd name="connsiteX7" fmla="*/ 113356 w 4050566"/>
                <a:gd name="connsiteY7" fmla="*/ 0 h 408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50566" h="4088350">
                  <a:moveTo>
                    <a:pt x="113356" y="0"/>
                  </a:moveTo>
                  <a:lnTo>
                    <a:pt x="113356" y="0"/>
                  </a:lnTo>
                  <a:cubicBezTo>
                    <a:pt x="136027" y="2519"/>
                    <a:pt x="158626" y="5808"/>
                    <a:pt x="181369" y="7557"/>
                  </a:cubicBezTo>
                  <a:cubicBezTo>
                    <a:pt x="224140" y="10847"/>
                    <a:pt x="309838" y="15114"/>
                    <a:pt x="309838" y="15114"/>
                  </a:cubicBezTo>
                  <a:lnTo>
                    <a:pt x="4050566" y="204039"/>
                  </a:lnTo>
                  <a:lnTo>
                    <a:pt x="3725614" y="4088350"/>
                  </a:lnTo>
                  <a:lnTo>
                    <a:pt x="0" y="3718056"/>
                  </a:lnTo>
                  <a:lnTo>
                    <a:pt x="113356" y="0"/>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53802A-A277-004D-9D82-04070F1EAB4E}"/>
                </a:ext>
              </a:extLst>
            </p:cNvPr>
            <p:cNvSpPr txBox="1"/>
            <p:nvPr/>
          </p:nvSpPr>
          <p:spPr>
            <a:xfrm>
              <a:off x="612119" y="2178417"/>
              <a:ext cx="2210862" cy="369332"/>
            </a:xfrm>
            <a:prstGeom prst="rect">
              <a:avLst/>
            </a:prstGeom>
            <a:noFill/>
          </p:spPr>
          <p:txBody>
            <a:bodyPr wrap="none" rtlCol="0">
              <a:spAutoFit/>
            </a:bodyPr>
            <a:lstStyle/>
            <a:p>
              <a:r>
                <a:rPr lang="en-US" i="1" dirty="0">
                  <a:latin typeface="Times"/>
                  <a:cs typeface="Times"/>
                </a:rPr>
                <a:t>Philosophy of science</a:t>
              </a:r>
            </a:p>
          </p:txBody>
        </p:sp>
        <p:sp>
          <p:nvSpPr>
            <p:cNvPr id="6" name="TextBox 5">
              <a:extLst>
                <a:ext uri="{FF2B5EF4-FFF2-40B4-BE49-F238E27FC236}">
                  <a16:creationId xmlns:a16="http://schemas.microsoft.com/office/drawing/2014/main" id="{D73C8CAE-25D9-B14A-BFA7-CD1859590AC4}"/>
                </a:ext>
              </a:extLst>
            </p:cNvPr>
            <p:cNvSpPr txBox="1"/>
            <p:nvPr/>
          </p:nvSpPr>
          <p:spPr>
            <a:xfrm>
              <a:off x="612119" y="2798439"/>
              <a:ext cx="3861640" cy="2308324"/>
            </a:xfrm>
            <a:prstGeom prst="rect">
              <a:avLst/>
            </a:prstGeom>
            <a:noFill/>
          </p:spPr>
          <p:txBody>
            <a:bodyPr wrap="square" rtlCol="0">
              <a:spAutoFit/>
            </a:bodyPr>
            <a:lstStyle/>
            <a:p>
              <a:r>
                <a:rPr lang="en-US" dirty="0">
                  <a:latin typeface="Times"/>
                  <a:cs typeface="Times"/>
                </a:rPr>
                <a:t>Popular but dubious claims about how great Einsteinian discoveries in science come about:</a:t>
              </a:r>
            </a:p>
            <a:p>
              <a:endParaRPr lang="en-US" dirty="0">
                <a:latin typeface="Times"/>
                <a:cs typeface="Times"/>
              </a:endParaRPr>
            </a:p>
            <a:p>
              <a:r>
                <a:rPr lang="en-US" dirty="0">
                  <a:latin typeface="Times"/>
                  <a:cs typeface="Times"/>
                </a:rPr>
                <a:t>• The Power of Childish Thinking</a:t>
              </a:r>
            </a:p>
            <a:p>
              <a:r>
                <a:rPr lang="en-US" dirty="0">
                  <a:latin typeface="Times"/>
                  <a:cs typeface="Times"/>
                </a:rPr>
                <a:t>• The Power of Operational Thinking</a:t>
              </a:r>
            </a:p>
            <a:p>
              <a:r>
                <a:rPr lang="en-US" dirty="0">
                  <a:latin typeface="Times"/>
                  <a:cs typeface="Times"/>
                </a:rPr>
                <a:t>• The Power of Breaking Rules</a:t>
              </a:r>
            </a:p>
            <a:p>
              <a:r>
                <a:rPr lang="en-US" dirty="0">
                  <a:latin typeface="Times"/>
                  <a:cs typeface="Times"/>
                </a:rPr>
                <a:t>• The Power of a Single Experiment.</a:t>
              </a:r>
            </a:p>
          </p:txBody>
        </p:sp>
      </p:grpSp>
      <p:grpSp>
        <p:nvGrpSpPr>
          <p:cNvPr id="14" name="Group 13">
            <a:extLst>
              <a:ext uri="{FF2B5EF4-FFF2-40B4-BE49-F238E27FC236}">
                <a16:creationId xmlns:a16="http://schemas.microsoft.com/office/drawing/2014/main" id="{A4F524DD-6ECB-004A-9DA8-C2243FAD6535}"/>
              </a:ext>
            </a:extLst>
          </p:cNvPr>
          <p:cNvGrpSpPr/>
          <p:nvPr/>
        </p:nvGrpSpPr>
        <p:grpSpPr>
          <a:xfrm rot="2700000">
            <a:off x="416377" y="2349686"/>
            <a:ext cx="3621710" cy="3621708"/>
            <a:chOff x="4760926" y="4156364"/>
            <a:chExt cx="1927042" cy="1927041"/>
          </a:xfrm>
        </p:grpSpPr>
        <p:sp>
          <p:nvSpPr>
            <p:cNvPr id="9" name="Rectangle 8">
              <a:extLst>
                <a:ext uri="{FF2B5EF4-FFF2-40B4-BE49-F238E27FC236}">
                  <a16:creationId xmlns:a16="http://schemas.microsoft.com/office/drawing/2014/main" id="{88D6F22E-D515-7B42-A10A-B8E79256A03E}"/>
                </a:ext>
              </a:extLst>
            </p:cNvPr>
            <p:cNvSpPr/>
            <p:nvPr/>
          </p:nvSpPr>
          <p:spPr>
            <a:xfrm>
              <a:off x="4760926" y="4798711"/>
              <a:ext cx="642347" cy="642347"/>
            </a:xfrm>
            <a:prstGeom prst="rect">
              <a:avLst/>
            </a:prstGeom>
            <a:solidFill>
              <a:srgbClr val="FF0000">
                <a:alpha val="2039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87419DA-44BE-1846-8941-6FF6DCB71CBB}"/>
                </a:ext>
              </a:extLst>
            </p:cNvPr>
            <p:cNvSpPr/>
            <p:nvPr/>
          </p:nvSpPr>
          <p:spPr>
            <a:xfrm>
              <a:off x="5403274" y="4798711"/>
              <a:ext cx="642347" cy="642347"/>
            </a:xfrm>
            <a:prstGeom prst="rect">
              <a:avLst/>
            </a:prstGeom>
            <a:solidFill>
              <a:srgbClr val="FF0000">
                <a:alpha val="2039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F04045F-BC1C-984D-9B9D-E6502ACA7052}"/>
                </a:ext>
              </a:extLst>
            </p:cNvPr>
            <p:cNvSpPr/>
            <p:nvPr/>
          </p:nvSpPr>
          <p:spPr>
            <a:xfrm>
              <a:off x="5403274" y="4156364"/>
              <a:ext cx="642347" cy="642347"/>
            </a:xfrm>
            <a:prstGeom prst="rect">
              <a:avLst/>
            </a:prstGeom>
            <a:solidFill>
              <a:srgbClr val="FF0000">
                <a:alpha val="2039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D0B6BB0-DA97-D24B-9C04-936F0F95BFFA}"/>
                </a:ext>
              </a:extLst>
            </p:cNvPr>
            <p:cNvSpPr/>
            <p:nvPr/>
          </p:nvSpPr>
          <p:spPr>
            <a:xfrm>
              <a:off x="6045621" y="4798711"/>
              <a:ext cx="642347" cy="642347"/>
            </a:xfrm>
            <a:prstGeom prst="rect">
              <a:avLst/>
            </a:prstGeom>
            <a:solidFill>
              <a:srgbClr val="FF0000">
                <a:alpha val="2039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5CFF3B1-5F70-2741-BFCC-E87DD752810C}"/>
                </a:ext>
              </a:extLst>
            </p:cNvPr>
            <p:cNvSpPr/>
            <p:nvPr/>
          </p:nvSpPr>
          <p:spPr>
            <a:xfrm>
              <a:off x="5403274" y="5441058"/>
              <a:ext cx="642347" cy="642347"/>
            </a:xfrm>
            <a:prstGeom prst="rect">
              <a:avLst/>
            </a:prstGeom>
            <a:solidFill>
              <a:srgbClr val="FF0000">
                <a:alpha val="2039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2D683341-D0D8-444B-88F0-2F69DAE57DEA}"/>
              </a:ext>
            </a:extLst>
          </p:cNvPr>
          <p:cNvGrpSpPr/>
          <p:nvPr/>
        </p:nvGrpSpPr>
        <p:grpSpPr>
          <a:xfrm>
            <a:off x="4446983" y="1779480"/>
            <a:ext cx="4281381" cy="4088350"/>
            <a:chOff x="4446983" y="1779480"/>
            <a:chExt cx="4281381" cy="4088350"/>
          </a:xfrm>
        </p:grpSpPr>
        <p:sp>
          <p:nvSpPr>
            <p:cNvPr id="16" name="Freeform 15">
              <a:extLst>
                <a:ext uri="{FF2B5EF4-FFF2-40B4-BE49-F238E27FC236}">
                  <a16:creationId xmlns:a16="http://schemas.microsoft.com/office/drawing/2014/main" id="{DAFFF84D-3AC9-F944-8838-A725924A500E}"/>
                </a:ext>
              </a:extLst>
            </p:cNvPr>
            <p:cNvSpPr/>
            <p:nvPr/>
          </p:nvSpPr>
          <p:spPr>
            <a:xfrm flipH="1">
              <a:off x="5554414" y="1779480"/>
              <a:ext cx="3173950" cy="4088350"/>
            </a:xfrm>
            <a:custGeom>
              <a:avLst/>
              <a:gdLst>
                <a:gd name="connsiteX0" fmla="*/ 113356 w 4050566"/>
                <a:gd name="connsiteY0" fmla="*/ 0 h 4088350"/>
                <a:gd name="connsiteX1" fmla="*/ 113356 w 4050566"/>
                <a:gd name="connsiteY1" fmla="*/ 0 h 4088350"/>
                <a:gd name="connsiteX2" fmla="*/ 181369 w 4050566"/>
                <a:gd name="connsiteY2" fmla="*/ 7557 h 4088350"/>
                <a:gd name="connsiteX3" fmla="*/ 309838 w 4050566"/>
                <a:gd name="connsiteY3" fmla="*/ 15114 h 4088350"/>
                <a:gd name="connsiteX4" fmla="*/ 4050566 w 4050566"/>
                <a:gd name="connsiteY4" fmla="*/ 204039 h 4088350"/>
                <a:gd name="connsiteX5" fmla="*/ 3725614 w 4050566"/>
                <a:gd name="connsiteY5" fmla="*/ 4088350 h 4088350"/>
                <a:gd name="connsiteX6" fmla="*/ 0 w 4050566"/>
                <a:gd name="connsiteY6" fmla="*/ 3718056 h 4088350"/>
                <a:gd name="connsiteX7" fmla="*/ 113356 w 4050566"/>
                <a:gd name="connsiteY7" fmla="*/ 0 h 408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50566" h="4088350">
                  <a:moveTo>
                    <a:pt x="113356" y="0"/>
                  </a:moveTo>
                  <a:lnTo>
                    <a:pt x="113356" y="0"/>
                  </a:lnTo>
                  <a:cubicBezTo>
                    <a:pt x="136027" y="2519"/>
                    <a:pt x="158626" y="5808"/>
                    <a:pt x="181369" y="7557"/>
                  </a:cubicBezTo>
                  <a:cubicBezTo>
                    <a:pt x="224140" y="10847"/>
                    <a:pt x="309838" y="15114"/>
                    <a:pt x="309838" y="15114"/>
                  </a:cubicBezTo>
                  <a:lnTo>
                    <a:pt x="4050566" y="204039"/>
                  </a:lnTo>
                  <a:lnTo>
                    <a:pt x="3725614" y="4088350"/>
                  </a:lnTo>
                  <a:lnTo>
                    <a:pt x="0" y="3718056"/>
                  </a:lnTo>
                  <a:lnTo>
                    <a:pt x="113356" y="0"/>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B78BC87-4314-694F-9502-D84BDEE2EB18}"/>
                </a:ext>
              </a:extLst>
            </p:cNvPr>
            <p:cNvSpPr txBox="1"/>
            <p:nvPr/>
          </p:nvSpPr>
          <p:spPr>
            <a:xfrm>
              <a:off x="5909593" y="2108410"/>
              <a:ext cx="1864613" cy="369332"/>
            </a:xfrm>
            <a:prstGeom prst="rect">
              <a:avLst/>
            </a:prstGeom>
            <a:noFill/>
          </p:spPr>
          <p:txBody>
            <a:bodyPr wrap="none" rtlCol="0">
              <a:spAutoFit/>
            </a:bodyPr>
            <a:lstStyle/>
            <a:p>
              <a:r>
                <a:rPr lang="en-US" i="1" dirty="0">
                  <a:latin typeface="Times"/>
                  <a:cs typeface="Times"/>
                </a:rPr>
                <a:t>History of science</a:t>
              </a:r>
            </a:p>
          </p:txBody>
        </p:sp>
        <p:sp>
          <p:nvSpPr>
            <p:cNvPr id="8" name="TextBox 7">
              <a:extLst>
                <a:ext uri="{FF2B5EF4-FFF2-40B4-BE49-F238E27FC236}">
                  <a16:creationId xmlns:a16="http://schemas.microsoft.com/office/drawing/2014/main" id="{7C58732D-77CA-9B40-B137-62E7C88A47B4}"/>
                </a:ext>
              </a:extLst>
            </p:cNvPr>
            <p:cNvSpPr txBox="1"/>
            <p:nvPr/>
          </p:nvSpPr>
          <p:spPr>
            <a:xfrm>
              <a:off x="5962494" y="2977468"/>
              <a:ext cx="2569388" cy="646331"/>
            </a:xfrm>
            <a:prstGeom prst="rect">
              <a:avLst/>
            </a:prstGeom>
            <a:noFill/>
          </p:spPr>
          <p:txBody>
            <a:bodyPr wrap="square" rtlCol="0">
              <a:spAutoFit/>
            </a:bodyPr>
            <a:lstStyle/>
            <a:p>
              <a:r>
                <a:rPr lang="en-US" dirty="0">
                  <a:latin typeface="Times"/>
                  <a:cs typeface="Times"/>
                </a:rPr>
                <a:t>Closer examination of the actual history.</a:t>
              </a:r>
            </a:p>
          </p:txBody>
        </p:sp>
        <p:sp>
          <p:nvSpPr>
            <p:cNvPr id="17" name="Right Arrow 16">
              <a:extLst>
                <a:ext uri="{FF2B5EF4-FFF2-40B4-BE49-F238E27FC236}">
                  <a16:creationId xmlns:a16="http://schemas.microsoft.com/office/drawing/2014/main" id="{0C8575E4-253A-EB48-B54B-C28233A37887}"/>
                </a:ext>
              </a:extLst>
            </p:cNvPr>
            <p:cNvSpPr/>
            <p:nvPr/>
          </p:nvSpPr>
          <p:spPr>
            <a:xfrm rot="9917772">
              <a:off x="4446983" y="2954598"/>
              <a:ext cx="979127" cy="948804"/>
            </a:xfrm>
            <a:prstGeom prst="rightArrow">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4520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3FA22-7FB2-F544-B56D-617F79668C6D}"/>
              </a:ext>
            </a:extLst>
          </p:cNvPr>
          <p:cNvSpPr>
            <a:spLocks noGrp="1"/>
          </p:cNvSpPr>
          <p:nvPr>
            <p:ph type="title"/>
          </p:nvPr>
        </p:nvSpPr>
        <p:spPr>
          <a:xfrm>
            <a:off x="628650" y="365127"/>
            <a:ext cx="7886700" cy="549274"/>
          </a:xfrm>
        </p:spPr>
        <p:txBody>
          <a:bodyPr>
            <a:normAutofit fontScale="90000"/>
          </a:bodyPr>
          <a:lstStyle/>
          <a:p>
            <a:r>
              <a:rPr lang="en-US" dirty="0"/>
              <a:t>Gems and </a:t>
            </a:r>
            <a:r>
              <a:rPr lang="en-US" dirty="0" err="1"/>
              <a:t>antigems</a:t>
            </a:r>
            <a:endParaRPr lang="en-US" dirty="0"/>
          </a:p>
        </p:txBody>
      </p:sp>
      <p:sp>
        <p:nvSpPr>
          <p:cNvPr id="3" name="Content Placeholder 2">
            <a:extLst>
              <a:ext uri="{FF2B5EF4-FFF2-40B4-BE49-F238E27FC236}">
                <a16:creationId xmlns:a16="http://schemas.microsoft.com/office/drawing/2014/main" id="{96816701-6BD0-324A-A1C5-9EDFCD26234A}"/>
              </a:ext>
            </a:extLst>
          </p:cNvPr>
          <p:cNvSpPr>
            <a:spLocks noGrp="1"/>
          </p:cNvSpPr>
          <p:nvPr>
            <p:ph idx="1"/>
          </p:nvPr>
        </p:nvSpPr>
        <p:spPr/>
        <p:txBody>
          <a:bodyPr>
            <a:normAutofit/>
          </a:bodyPr>
          <a:lstStyle/>
          <a:p>
            <a:endParaRPr lang="en-US"/>
          </a:p>
        </p:txBody>
      </p:sp>
      <p:grpSp>
        <p:nvGrpSpPr>
          <p:cNvPr id="10" name="Group 9">
            <a:extLst>
              <a:ext uri="{FF2B5EF4-FFF2-40B4-BE49-F238E27FC236}">
                <a16:creationId xmlns:a16="http://schemas.microsoft.com/office/drawing/2014/main" id="{BBCC1C51-AB03-C447-8F5B-47B5F7D22DBB}"/>
              </a:ext>
            </a:extLst>
          </p:cNvPr>
          <p:cNvGrpSpPr/>
          <p:nvPr/>
        </p:nvGrpSpPr>
        <p:grpSpPr>
          <a:xfrm>
            <a:off x="279038" y="1435769"/>
            <a:ext cx="8346778" cy="1107996"/>
            <a:chOff x="279038" y="1435769"/>
            <a:chExt cx="8346778" cy="1107996"/>
          </a:xfrm>
        </p:grpSpPr>
        <p:pic>
          <p:nvPicPr>
            <p:cNvPr id="4" name="Content Placeholder 5">
              <a:extLst>
                <a:ext uri="{FF2B5EF4-FFF2-40B4-BE49-F238E27FC236}">
                  <a16:creationId xmlns:a16="http://schemas.microsoft.com/office/drawing/2014/main" id="{2EFCDA9B-9D1D-C141-A158-5E7457F43AC3}"/>
                </a:ext>
              </a:extLst>
            </p:cNvPr>
            <p:cNvPicPr>
              <a:picLocks noChangeAspect="1"/>
            </p:cNvPicPr>
            <p:nvPr/>
          </p:nvPicPr>
          <p:blipFill>
            <a:blip r:embed="rId3"/>
            <a:stretch>
              <a:fillRect/>
            </a:stretch>
          </p:blipFill>
          <p:spPr>
            <a:xfrm>
              <a:off x="279038" y="1529671"/>
              <a:ext cx="796092" cy="734854"/>
            </a:xfrm>
            <a:prstGeom prst="rect">
              <a:avLst/>
            </a:prstGeom>
          </p:spPr>
        </p:pic>
        <p:sp>
          <p:nvSpPr>
            <p:cNvPr id="7" name="TextBox 6">
              <a:extLst>
                <a:ext uri="{FF2B5EF4-FFF2-40B4-BE49-F238E27FC236}">
                  <a16:creationId xmlns:a16="http://schemas.microsoft.com/office/drawing/2014/main" id="{142CC5D0-77FC-2548-8917-009CAD299649}"/>
                </a:ext>
              </a:extLst>
            </p:cNvPr>
            <p:cNvSpPr txBox="1"/>
            <p:nvPr/>
          </p:nvSpPr>
          <p:spPr>
            <a:xfrm>
              <a:off x="1144361" y="1435769"/>
              <a:ext cx="7481455" cy="1107996"/>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We are each relieved of weighty guilt of not being </a:t>
              </a:r>
              <a:r>
                <a:rPr lang="en-US" sz="2400" dirty="0" err="1">
                  <a:latin typeface="Times New Roman" panose="02020603050405020304" pitchFamily="18" charset="0"/>
                  <a:cs typeface="Times New Roman" panose="02020603050405020304" pitchFamily="18" charset="0"/>
                </a:rPr>
                <a:t>Einsteins</a:t>
              </a:r>
              <a:endParaRPr lang="en-US" sz="2400"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since we haven’t been thinking childishly enough and rampantly breaking enough rules.</a:t>
              </a:r>
              <a:endParaRPr lang="en-US" sz="2400" dirty="0">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8D8E1C59-4B41-3948-972D-3B279D26662E}"/>
              </a:ext>
            </a:extLst>
          </p:cNvPr>
          <p:cNvGrpSpPr/>
          <p:nvPr/>
        </p:nvGrpSpPr>
        <p:grpSpPr>
          <a:xfrm>
            <a:off x="279038" y="2975721"/>
            <a:ext cx="7722836" cy="1077218"/>
            <a:chOff x="538673" y="2999840"/>
            <a:chExt cx="7722836" cy="1077218"/>
          </a:xfrm>
        </p:grpSpPr>
        <p:pic>
          <p:nvPicPr>
            <p:cNvPr id="5" name="Content Placeholder 5">
              <a:extLst>
                <a:ext uri="{FF2B5EF4-FFF2-40B4-BE49-F238E27FC236}">
                  <a16:creationId xmlns:a16="http://schemas.microsoft.com/office/drawing/2014/main" id="{01773647-EC45-4B4C-B2CA-71D716956987}"/>
                </a:ext>
              </a:extLst>
            </p:cNvPr>
            <p:cNvPicPr>
              <a:picLocks noChangeAspect="1"/>
            </p:cNvPicPr>
            <p:nvPr/>
          </p:nvPicPr>
          <p:blipFill>
            <a:blip r:embed="rId3"/>
            <a:stretch>
              <a:fillRect/>
            </a:stretch>
          </p:blipFill>
          <p:spPr>
            <a:xfrm>
              <a:off x="538673" y="3021960"/>
              <a:ext cx="796092" cy="734854"/>
            </a:xfrm>
            <a:prstGeom prst="rect">
              <a:avLst/>
            </a:prstGeom>
          </p:spPr>
        </p:pic>
        <p:sp>
          <p:nvSpPr>
            <p:cNvPr id="8" name="TextBox 7">
              <a:extLst>
                <a:ext uri="{FF2B5EF4-FFF2-40B4-BE49-F238E27FC236}">
                  <a16:creationId xmlns:a16="http://schemas.microsoft.com/office/drawing/2014/main" id="{88CCB4E5-8ECD-5044-80EA-70ACBF07D58A}"/>
                </a:ext>
              </a:extLst>
            </p:cNvPr>
            <p:cNvSpPr txBox="1"/>
            <p:nvPr/>
          </p:nvSpPr>
          <p:spPr>
            <a:xfrm>
              <a:off x="1407491" y="2999840"/>
              <a:ext cx="6854018" cy="1077218"/>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The story behind Einstein’s chasing</a:t>
              </a:r>
              <a:r>
                <a:rPr lang="en-US" sz="2000" dirty="0">
                  <a:latin typeface="Times New Roman" panose="02020603050405020304" pitchFamily="18" charset="0"/>
                  <a:cs typeface="Times New Roman" panose="02020603050405020304" pitchFamily="18" charset="0"/>
                </a:rPr>
                <a:t> a light beam thought experiment has some nice historical detective work and some intriguing twists.</a:t>
              </a:r>
              <a:endParaRPr lang="en-US" sz="2400" dirty="0">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59ADE090-8444-7A44-B88D-E5465A360293}"/>
              </a:ext>
            </a:extLst>
          </p:cNvPr>
          <p:cNvGrpSpPr/>
          <p:nvPr/>
        </p:nvGrpSpPr>
        <p:grpSpPr>
          <a:xfrm>
            <a:off x="200660" y="4314236"/>
            <a:ext cx="8425156" cy="1052830"/>
            <a:chOff x="200660" y="4514248"/>
            <a:chExt cx="8425156" cy="1052830"/>
          </a:xfrm>
        </p:grpSpPr>
        <p:pic>
          <p:nvPicPr>
            <p:cNvPr id="6" name="Picture 5" descr="A close-up of a rock&#10;&#10;Description automatically generated with medium confidence">
              <a:extLst>
                <a:ext uri="{FF2B5EF4-FFF2-40B4-BE49-F238E27FC236}">
                  <a16:creationId xmlns:a16="http://schemas.microsoft.com/office/drawing/2014/main" id="{2D4E3583-DFB8-3F41-8200-85D80E5534EE}"/>
                </a:ext>
              </a:extLst>
            </p:cNvPr>
            <p:cNvPicPr>
              <a:picLocks noChangeAspect="1"/>
            </p:cNvPicPr>
            <p:nvPr/>
          </p:nvPicPr>
          <p:blipFill>
            <a:blip r:embed="rId4"/>
            <a:stretch>
              <a:fillRect/>
            </a:stretch>
          </p:blipFill>
          <p:spPr>
            <a:xfrm>
              <a:off x="200660" y="4514248"/>
              <a:ext cx="1052830" cy="1052830"/>
            </a:xfrm>
            <a:prstGeom prst="rect">
              <a:avLst/>
            </a:prstGeom>
          </p:spPr>
        </p:pic>
        <p:sp>
          <p:nvSpPr>
            <p:cNvPr id="9" name="TextBox 8">
              <a:extLst>
                <a:ext uri="{FF2B5EF4-FFF2-40B4-BE49-F238E27FC236}">
                  <a16:creationId xmlns:a16="http://schemas.microsoft.com/office/drawing/2014/main" id="{168F5C8D-5407-8E4C-A4C8-8881E62D5DBF}"/>
                </a:ext>
              </a:extLst>
            </p:cNvPr>
            <p:cNvSpPr txBox="1"/>
            <p:nvPr/>
          </p:nvSpPr>
          <p:spPr>
            <a:xfrm>
              <a:off x="1253490" y="4655942"/>
              <a:ext cx="7372326" cy="769441"/>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I still have a nagging worry: is my history the true history?</a:t>
              </a:r>
              <a:r>
                <a:rPr lang="en-US" sz="2000" dirty="0">
                  <a:latin typeface="Times New Roman" panose="02020603050405020304" pitchFamily="18" charset="0"/>
                  <a:cs typeface="Times New Roman" panose="02020603050405020304" pitchFamily="18" charset="0"/>
                </a:rPr>
                <a:t> What erroneous suppositions and myths are hidden in it?</a:t>
              </a:r>
              <a:endParaRPr lang="en-US" sz="2400" i="1" dirty="0">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94C909B9-12FC-3440-805A-E853B7F01856}"/>
              </a:ext>
            </a:extLst>
          </p:cNvPr>
          <p:cNvGrpSpPr/>
          <p:nvPr/>
        </p:nvGrpSpPr>
        <p:grpSpPr>
          <a:xfrm>
            <a:off x="1253490" y="5508760"/>
            <a:ext cx="4004924" cy="765933"/>
            <a:chOff x="1253490" y="5508760"/>
            <a:chExt cx="4004924" cy="765933"/>
          </a:xfrm>
        </p:grpSpPr>
        <p:pic>
          <p:nvPicPr>
            <p:cNvPr id="14" name="Picture 13" descr="A close-up of a rock&#10;&#10;Description automatically generated with medium confidence">
              <a:extLst>
                <a:ext uri="{FF2B5EF4-FFF2-40B4-BE49-F238E27FC236}">
                  <a16:creationId xmlns:a16="http://schemas.microsoft.com/office/drawing/2014/main" id="{3C4444E4-6FAE-724A-8A03-B76A82291847}"/>
                </a:ext>
              </a:extLst>
            </p:cNvPr>
            <p:cNvPicPr>
              <a:picLocks noChangeAspect="1"/>
            </p:cNvPicPr>
            <p:nvPr/>
          </p:nvPicPr>
          <p:blipFill>
            <a:blip r:embed="rId4"/>
            <a:stretch>
              <a:fillRect/>
            </a:stretch>
          </p:blipFill>
          <p:spPr>
            <a:xfrm>
              <a:off x="1253490" y="5508760"/>
              <a:ext cx="736080" cy="736080"/>
            </a:xfrm>
            <a:prstGeom prst="rect">
              <a:avLst/>
            </a:prstGeom>
          </p:spPr>
        </p:pic>
        <p:sp>
          <p:nvSpPr>
            <p:cNvPr id="15" name="TextBox 14">
              <a:extLst>
                <a:ext uri="{FF2B5EF4-FFF2-40B4-BE49-F238E27FC236}">
                  <a16:creationId xmlns:a16="http://schemas.microsoft.com/office/drawing/2014/main" id="{FF0EA21C-62CB-E042-8F87-6625E9E387A1}"/>
                </a:ext>
              </a:extLst>
            </p:cNvPr>
            <p:cNvSpPr txBox="1"/>
            <p:nvPr/>
          </p:nvSpPr>
          <p:spPr>
            <a:xfrm>
              <a:off x="1989570" y="5628362"/>
              <a:ext cx="3268844" cy="646331"/>
            </a:xfrm>
            <a:prstGeom prst="rect">
              <a:avLst/>
            </a:prstGeom>
            <a:noFill/>
          </p:spPr>
          <p:txBody>
            <a:bodyPr wrap="none" rtlCol="0">
              <a:spAutoFit/>
            </a:bodyPr>
            <a:lstStyle/>
            <a:p>
              <a:r>
                <a:rPr lang="en-US" dirty="0">
                  <a:latin typeface="Times"/>
                  <a:cs typeface="Times"/>
                </a:rPr>
                <a:t>This is a grumpy, scolding paper.</a:t>
              </a:r>
            </a:p>
            <a:p>
              <a:r>
                <a:rPr lang="en-US" dirty="0">
                  <a:latin typeface="Times"/>
                  <a:cs typeface="Times"/>
                </a:rPr>
                <a:t>I still carry the guilt.</a:t>
              </a:r>
            </a:p>
          </p:txBody>
        </p:sp>
      </p:grpSp>
    </p:spTree>
    <p:extLst>
      <p:ext uri="{BB962C8B-B14F-4D97-AF65-F5344CB8AC3E}">
        <p14:creationId xmlns:p14="http://schemas.microsoft.com/office/powerpoint/2010/main" val="313505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383BE74A-6CB1-F842-BA23-BC9A4ADC76AA}"/>
              </a:ext>
            </a:extLst>
          </p:cNvPr>
          <p:cNvSpPr>
            <a:spLocks noGrp="1"/>
          </p:cNvSpPr>
          <p:nvPr>
            <p:ph type="title"/>
          </p:nvPr>
        </p:nvSpPr>
        <p:spPr>
          <a:xfrm>
            <a:off x="5113338" y="1004888"/>
            <a:ext cx="3376612" cy="3516312"/>
          </a:xfrm>
        </p:spPr>
        <p:txBody>
          <a:bodyPr/>
          <a:lstStyle/>
          <a:p>
            <a:r>
              <a:rPr lang="en-US" altLang="en-US" sz="13800">
                <a:latin typeface="Times" pitchFamily="2" charset="0"/>
                <a:ea typeface="ＭＳ Ｐゴシック" panose="020B0600070205080204" pitchFamily="34" charset="-128"/>
              </a:rPr>
              <a:t>The End</a:t>
            </a:r>
          </a:p>
        </p:txBody>
      </p:sp>
      <p:sp>
        <p:nvSpPr>
          <p:cNvPr id="74755" name="Content Placeholder 2">
            <a:extLst>
              <a:ext uri="{FF2B5EF4-FFF2-40B4-BE49-F238E27FC236}">
                <a16:creationId xmlns:a16="http://schemas.microsoft.com/office/drawing/2014/main" id="{B774763C-9260-AE46-A615-A79307C9A21C}"/>
              </a:ext>
            </a:extLst>
          </p:cNvPr>
          <p:cNvSpPr>
            <a:spLocks noGrp="1"/>
          </p:cNvSpPr>
          <p:nvPr>
            <p:ph idx="1"/>
          </p:nvPr>
        </p:nvSpPr>
        <p:spPr/>
        <p:txBody>
          <a:bodyPr/>
          <a:lstStyle/>
          <a:p>
            <a:endParaRPr lang="en-US" altLang="en-US">
              <a:latin typeface="Times" pitchFamily="2" charset="0"/>
              <a:ea typeface="ＭＳ Ｐゴシック" panose="020B0600070205080204" pitchFamily="34" charset="-128"/>
            </a:endParaRPr>
          </a:p>
        </p:txBody>
      </p:sp>
      <p:sp>
        <p:nvSpPr>
          <p:cNvPr id="74756" name="Slide Number Placeholder 3">
            <a:extLst>
              <a:ext uri="{FF2B5EF4-FFF2-40B4-BE49-F238E27FC236}">
                <a16:creationId xmlns:a16="http://schemas.microsoft.com/office/drawing/2014/main" id="{43FACBA7-E009-C046-A9D9-CF613CC2FDF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4D17FE3-EC07-804A-AE16-15B883EC8AB7}" type="slidenum">
              <a:rPr lang="en-US" altLang="en-US" sz="1200">
                <a:solidFill>
                  <a:srgbClr val="898989"/>
                </a:solidFill>
                <a:latin typeface="Times" pitchFamily="2" charset="0"/>
              </a:rPr>
              <a:pPr eaLnBrk="1" hangingPunct="1"/>
              <a:t>23</a:t>
            </a:fld>
            <a:endParaRPr lang="en-US" altLang="en-US" sz="1200">
              <a:solidFill>
                <a:srgbClr val="898989"/>
              </a:solidFill>
              <a:latin typeface="Times" pitchFamily="2" charset="0"/>
            </a:endParaRPr>
          </a:p>
        </p:txBody>
      </p:sp>
      <p:pic>
        <p:nvPicPr>
          <p:cNvPr id="5" name="Picture 4" descr="einstein walking away cropped.jpg">
            <a:extLst>
              <a:ext uri="{FF2B5EF4-FFF2-40B4-BE49-F238E27FC236}">
                <a16:creationId xmlns:a16="http://schemas.microsoft.com/office/drawing/2014/main" id="{91A73879-788D-8F4B-84B4-CA85F7433C58}"/>
              </a:ext>
            </a:extLst>
          </p:cNvPr>
          <p:cNvPicPr>
            <a:picLocks noChangeAspect="1"/>
          </p:cNvPicPr>
          <p:nvPr/>
        </p:nvPicPr>
        <p:blipFill>
          <a:blip r:embed="rId2">
            <a:duotone>
              <a:prstClr val="black"/>
              <a:srgbClr val="D9C3A5">
                <a:tint val="50000"/>
                <a:satMod val="180000"/>
              </a:srgbClr>
            </a:duotone>
            <a:lum bright="33000"/>
          </a:blip>
          <a:stretch>
            <a:fillRect/>
          </a:stretch>
        </p:blipFill>
        <p:spPr>
          <a:xfrm>
            <a:off x="1545696" y="141111"/>
            <a:ext cx="2924024" cy="6634340"/>
          </a:xfrm>
          <a:prstGeom prst="rect">
            <a:avLst/>
          </a:prstGeom>
          <a:effectLst>
            <a:softEdge rad="165100"/>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29D07D63-E9D7-074D-B35A-F199A35DE726}"/>
              </a:ext>
            </a:extLst>
          </p:cNvPr>
          <p:cNvSpPr>
            <a:spLocks noGrp="1"/>
          </p:cNvSpPr>
          <p:nvPr>
            <p:ph type="title"/>
          </p:nvPr>
        </p:nvSpPr>
        <p:spPr/>
        <p:txBody>
          <a:bodyPr/>
          <a:lstStyle/>
          <a:p>
            <a:endParaRPr lang="en-US" altLang="en-US">
              <a:latin typeface="Times" pitchFamily="2" charset="0"/>
              <a:ea typeface="ＭＳ Ｐゴシック" panose="020B0600070205080204" pitchFamily="34" charset="-128"/>
            </a:endParaRPr>
          </a:p>
        </p:txBody>
      </p:sp>
      <p:sp>
        <p:nvSpPr>
          <p:cNvPr id="75779" name="Content Placeholder 2">
            <a:extLst>
              <a:ext uri="{FF2B5EF4-FFF2-40B4-BE49-F238E27FC236}">
                <a16:creationId xmlns:a16="http://schemas.microsoft.com/office/drawing/2014/main" id="{163C57A8-D961-2648-A3AC-06BAAF17DD04}"/>
              </a:ext>
            </a:extLst>
          </p:cNvPr>
          <p:cNvSpPr>
            <a:spLocks noGrp="1"/>
          </p:cNvSpPr>
          <p:nvPr>
            <p:ph idx="1"/>
          </p:nvPr>
        </p:nvSpPr>
        <p:spPr/>
        <p:txBody>
          <a:bodyPr/>
          <a:lstStyle/>
          <a:p>
            <a:endParaRPr lang="en-US" altLang="en-US">
              <a:latin typeface="Times" pitchFamily="2" charset="0"/>
              <a:ea typeface="ＭＳ Ｐゴシック" panose="020B0600070205080204" pitchFamily="34" charset="-128"/>
            </a:endParaRPr>
          </a:p>
        </p:txBody>
      </p:sp>
      <p:sp>
        <p:nvSpPr>
          <p:cNvPr id="75780" name="Slide Number Placeholder 3">
            <a:extLst>
              <a:ext uri="{FF2B5EF4-FFF2-40B4-BE49-F238E27FC236}">
                <a16:creationId xmlns:a16="http://schemas.microsoft.com/office/drawing/2014/main" id="{E4C91B85-2C24-3348-82E2-AF17BF75846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A2B7964-32AF-DF44-9D78-DDA990204AE1}" type="slidenum">
              <a:rPr lang="en-US" altLang="en-US" sz="1200">
                <a:solidFill>
                  <a:srgbClr val="898989"/>
                </a:solidFill>
                <a:latin typeface="Times" pitchFamily="2" charset="0"/>
              </a:rPr>
              <a:pPr eaLnBrk="1" hangingPunct="1"/>
              <a:t>24</a:t>
            </a:fld>
            <a:endParaRPr lang="en-US" altLang="en-US" sz="1200">
              <a:solidFill>
                <a:srgbClr val="898989"/>
              </a:solidFill>
              <a:latin typeface="Times" pitchFamily="2" charset="0"/>
            </a:endParaRPr>
          </a:p>
        </p:txBody>
      </p:sp>
      <p:pic>
        <p:nvPicPr>
          <p:cNvPr id="75781" name="Picture 4" descr="the end.jpg">
            <a:extLst>
              <a:ext uri="{FF2B5EF4-FFF2-40B4-BE49-F238E27FC236}">
                <a16:creationId xmlns:a16="http://schemas.microsoft.com/office/drawing/2014/main" id="{D68BE6C1-B458-F148-8F97-BB0B4AFF6E2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4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1397D1DE-3D3F-544D-9A2A-3D694E6852AC}"/>
              </a:ext>
            </a:extLst>
          </p:cNvPr>
          <p:cNvSpPr>
            <a:spLocks noGrp="1"/>
          </p:cNvSpPr>
          <p:nvPr>
            <p:ph type="title"/>
          </p:nvPr>
        </p:nvSpPr>
        <p:spPr>
          <a:xfrm>
            <a:off x="1677988" y="1374775"/>
            <a:ext cx="5849937" cy="2463800"/>
          </a:xfrm>
        </p:spPr>
        <p:txBody>
          <a:bodyPr/>
          <a:lstStyle/>
          <a:p>
            <a:r>
              <a:rPr lang="en-US" altLang="en-US" sz="8800">
                <a:latin typeface="Times" pitchFamily="2" charset="0"/>
                <a:ea typeface="ＭＳ Ｐゴシック" panose="020B0600070205080204" pitchFamily="34" charset="-128"/>
              </a:rPr>
              <a:t>Appendices</a:t>
            </a:r>
          </a:p>
        </p:txBody>
      </p:sp>
      <p:sp>
        <p:nvSpPr>
          <p:cNvPr id="76803" name="Content Placeholder 2">
            <a:extLst>
              <a:ext uri="{FF2B5EF4-FFF2-40B4-BE49-F238E27FC236}">
                <a16:creationId xmlns:a16="http://schemas.microsoft.com/office/drawing/2014/main" id="{99048C07-22DA-D94A-9A64-5A4CA50C8928}"/>
              </a:ext>
            </a:extLst>
          </p:cNvPr>
          <p:cNvSpPr>
            <a:spLocks noGrp="1"/>
          </p:cNvSpPr>
          <p:nvPr>
            <p:ph idx="1"/>
          </p:nvPr>
        </p:nvSpPr>
        <p:spPr/>
        <p:txBody>
          <a:bodyPr/>
          <a:lstStyle/>
          <a:p>
            <a:r>
              <a:rPr lang="en-US" altLang="en-US">
                <a:latin typeface="Times" pitchFamily="2" charset="0"/>
                <a:ea typeface="ＭＳ Ｐゴシック" panose="020B0600070205080204" pitchFamily="34" charset="-128"/>
              </a:rPr>
              <a:t> </a:t>
            </a:r>
          </a:p>
        </p:txBody>
      </p:sp>
      <p:sp>
        <p:nvSpPr>
          <p:cNvPr id="76804" name="Slide Number Placeholder 3">
            <a:extLst>
              <a:ext uri="{FF2B5EF4-FFF2-40B4-BE49-F238E27FC236}">
                <a16:creationId xmlns:a16="http://schemas.microsoft.com/office/drawing/2014/main" id="{F4ADAE38-25B7-DE4A-971B-CBDD5EA12C9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DD6D147-B473-8843-9964-3189454BCC16}" type="slidenum">
              <a:rPr lang="en-US" altLang="en-US" sz="1200">
                <a:solidFill>
                  <a:srgbClr val="898989"/>
                </a:solidFill>
                <a:latin typeface="Times" pitchFamily="2" charset="0"/>
              </a:rPr>
              <a:pPr eaLnBrk="1" hangingPunct="1"/>
              <a:t>25</a:t>
            </a:fld>
            <a:endParaRPr lang="en-US" altLang="en-US" sz="1200">
              <a:solidFill>
                <a:srgbClr val="898989"/>
              </a:solidFill>
              <a:latin typeface="Times" pitchFamily="2"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A1D01B17-210C-984D-8882-900314AD9423}"/>
              </a:ext>
            </a:extLst>
          </p:cNvPr>
          <p:cNvSpPr/>
          <p:nvPr/>
        </p:nvSpPr>
        <p:spPr>
          <a:xfrm>
            <a:off x="2619375" y="896938"/>
            <a:ext cx="5826125" cy="5516562"/>
          </a:xfrm>
          <a:custGeom>
            <a:avLst/>
            <a:gdLst>
              <a:gd name="connsiteX0" fmla="*/ 3190875 w 5826125"/>
              <a:gd name="connsiteY0" fmla="*/ 0 h 5516563"/>
              <a:gd name="connsiteX1" fmla="*/ 5826125 w 5826125"/>
              <a:gd name="connsiteY1" fmla="*/ 2325688 h 5516563"/>
              <a:gd name="connsiteX2" fmla="*/ 3619500 w 5826125"/>
              <a:gd name="connsiteY2" fmla="*/ 5516563 h 5516563"/>
              <a:gd name="connsiteX3" fmla="*/ 0 w 5826125"/>
              <a:gd name="connsiteY3" fmla="*/ 3182938 h 5516563"/>
              <a:gd name="connsiteX4" fmla="*/ 3190875 w 5826125"/>
              <a:gd name="connsiteY4" fmla="*/ 0 h 5516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6125" h="5516563">
                <a:moveTo>
                  <a:pt x="3190875" y="0"/>
                </a:moveTo>
                <a:lnTo>
                  <a:pt x="5826125" y="2325688"/>
                </a:lnTo>
                <a:lnTo>
                  <a:pt x="3619500" y="5516563"/>
                </a:lnTo>
                <a:lnTo>
                  <a:pt x="0" y="3182938"/>
                </a:lnTo>
                <a:lnTo>
                  <a:pt x="3190875" y="0"/>
                </a:lnTo>
                <a:close/>
              </a:path>
            </a:pathLst>
          </a:custGeom>
          <a:solidFill>
            <a:srgbClr val="CA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747" name="Title 1">
            <a:extLst>
              <a:ext uri="{FF2B5EF4-FFF2-40B4-BE49-F238E27FC236}">
                <a16:creationId xmlns:a16="http://schemas.microsoft.com/office/drawing/2014/main" id="{9D498288-8B68-4342-93F7-AFD260081BB1}"/>
              </a:ext>
            </a:extLst>
          </p:cNvPr>
          <p:cNvSpPr>
            <a:spLocks noGrp="1"/>
          </p:cNvSpPr>
          <p:nvPr>
            <p:ph type="title"/>
          </p:nvPr>
        </p:nvSpPr>
        <p:spPr>
          <a:xfrm>
            <a:off x="833438" y="1801813"/>
            <a:ext cx="5349875" cy="3159125"/>
          </a:xfrm>
        </p:spPr>
        <p:txBody>
          <a:bodyPr/>
          <a:lstStyle/>
          <a:p>
            <a:pPr algn="r"/>
            <a:r>
              <a:rPr lang="en-US" altLang="en-US" sz="6600">
                <a:latin typeface="Times" pitchFamily="2" charset="0"/>
                <a:ea typeface="ＭＳ Ｐゴシック" panose="020B0600070205080204" pitchFamily="34" charset="-128"/>
              </a:rPr>
              <a:t>Chasing a Beam of Light</a:t>
            </a:r>
          </a:p>
        </p:txBody>
      </p:sp>
      <p:sp>
        <p:nvSpPr>
          <p:cNvPr id="31748" name="Content Placeholder 2">
            <a:extLst>
              <a:ext uri="{FF2B5EF4-FFF2-40B4-BE49-F238E27FC236}">
                <a16:creationId xmlns:a16="http://schemas.microsoft.com/office/drawing/2014/main" id="{B0AFA2F1-A7F3-3B45-BA99-63CE268FAB85}"/>
              </a:ext>
            </a:extLst>
          </p:cNvPr>
          <p:cNvSpPr>
            <a:spLocks noGrp="1"/>
          </p:cNvSpPr>
          <p:nvPr>
            <p:ph idx="1"/>
          </p:nvPr>
        </p:nvSpPr>
        <p:spPr/>
        <p:txBody>
          <a:bodyPr/>
          <a:lstStyle/>
          <a:p>
            <a:endParaRPr lang="en-US" altLang="en-US">
              <a:latin typeface="Times" pitchFamily="2" charset="0"/>
              <a:ea typeface="ＭＳ Ｐゴシック" panose="020B0600070205080204" pitchFamily="34" charset="-128"/>
            </a:endParaRPr>
          </a:p>
        </p:txBody>
      </p:sp>
      <p:sp>
        <p:nvSpPr>
          <p:cNvPr id="31749" name="Slide Number Placeholder 3">
            <a:extLst>
              <a:ext uri="{FF2B5EF4-FFF2-40B4-BE49-F238E27FC236}">
                <a16:creationId xmlns:a16="http://schemas.microsoft.com/office/drawing/2014/main" id="{2BA8E3AD-F2C3-9F48-BCC2-A7C14B01ACE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139DB80-C514-974D-8655-901942A95672}" type="slidenum">
              <a:rPr lang="en-US" altLang="en-US" sz="1200">
                <a:solidFill>
                  <a:srgbClr val="898989"/>
                </a:solidFill>
                <a:latin typeface="Times" pitchFamily="2" charset="0"/>
              </a:rPr>
              <a:pPr eaLnBrk="1" hangingPunct="1"/>
              <a:t>26</a:t>
            </a:fld>
            <a:endParaRPr lang="en-US" altLang="en-US" sz="1200">
              <a:solidFill>
                <a:srgbClr val="898989"/>
              </a:solidFill>
              <a:latin typeface="Times" pitchFamily="2"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A57C811-8847-2246-95DA-5F1E63B67B4C}"/>
              </a:ext>
            </a:extLst>
          </p:cNvPr>
          <p:cNvSpPr/>
          <p:nvPr/>
        </p:nvSpPr>
        <p:spPr>
          <a:xfrm>
            <a:off x="5051425" y="3446463"/>
            <a:ext cx="1281113" cy="246062"/>
          </a:xfrm>
          <a:custGeom>
            <a:avLst/>
            <a:gdLst>
              <a:gd name="connsiteX0" fmla="*/ 27974 w 1281209"/>
              <a:gd name="connsiteY0" fmla="*/ 0 h 246178"/>
              <a:gd name="connsiteX1" fmla="*/ 1281209 w 1281209"/>
              <a:gd name="connsiteY1" fmla="*/ 16785 h 246178"/>
              <a:gd name="connsiteX2" fmla="*/ 1225261 w 1281209"/>
              <a:gd name="connsiteY2" fmla="*/ 246178 h 246178"/>
              <a:gd name="connsiteX3" fmla="*/ 0 w 1281209"/>
              <a:gd name="connsiteY3" fmla="*/ 139874 h 246178"/>
              <a:gd name="connsiteX4" fmla="*/ 27974 w 1281209"/>
              <a:gd name="connsiteY4" fmla="*/ 0 h 246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209" h="246178">
                <a:moveTo>
                  <a:pt x="27974" y="0"/>
                </a:moveTo>
                <a:lnTo>
                  <a:pt x="1281209" y="16785"/>
                </a:lnTo>
                <a:lnTo>
                  <a:pt x="1225261" y="246178"/>
                </a:lnTo>
                <a:lnTo>
                  <a:pt x="0" y="139874"/>
                </a:lnTo>
                <a:lnTo>
                  <a:pt x="27974" y="0"/>
                </a:lnTo>
                <a:close/>
              </a:path>
            </a:pathLst>
          </a:custGeom>
          <a:solidFill>
            <a:srgbClr val="FFCAC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Freeform 8">
            <a:extLst>
              <a:ext uri="{FF2B5EF4-FFF2-40B4-BE49-F238E27FC236}">
                <a16:creationId xmlns:a16="http://schemas.microsoft.com/office/drawing/2014/main" id="{24401268-CB9A-EF4D-83C9-04B4D5BFAACA}"/>
              </a:ext>
            </a:extLst>
          </p:cNvPr>
          <p:cNvSpPr/>
          <p:nvPr/>
        </p:nvSpPr>
        <p:spPr>
          <a:xfrm>
            <a:off x="4419600" y="3178175"/>
            <a:ext cx="2300288" cy="168275"/>
          </a:xfrm>
          <a:custGeom>
            <a:avLst/>
            <a:gdLst>
              <a:gd name="connsiteX0" fmla="*/ 106302 w 2299463"/>
              <a:gd name="connsiteY0" fmla="*/ 0 h 167848"/>
              <a:gd name="connsiteX1" fmla="*/ 2293868 w 2299463"/>
              <a:gd name="connsiteY1" fmla="*/ 22380 h 167848"/>
              <a:gd name="connsiteX2" fmla="*/ 2299463 w 2299463"/>
              <a:gd name="connsiteY2" fmla="*/ 134279 h 167848"/>
              <a:gd name="connsiteX3" fmla="*/ 0 w 2299463"/>
              <a:gd name="connsiteY3" fmla="*/ 167848 h 167848"/>
              <a:gd name="connsiteX4" fmla="*/ 106302 w 2299463"/>
              <a:gd name="connsiteY4" fmla="*/ 0 h 167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463" h="167848">
                <a:moveTo>
                  <a:pt x="106302" y="0"/>
                </a:moveTo>
                <a:lnTo>
                  <a:pt x="2293868" y="22380"/>
                </a:lnTo>
                <a:lnTo>
                  <a:pt x="2299463" y="134279"/>
                </a:lnTo>
                <a:lnTo>
                  <a:pt x="0" y="167848"/>
                </a:lnTo>
                <a:lnTo>
                  <a:pt x="106302" y="0"/>
                </a:lnTo>
                <a:close/>
              </a:path>
            </a:pathLst>
          </a:custGeom>
          <a:solidFill>
            <a:srgbClr val="FFCAC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Freeform 7">
            <a:extLst>
              <a:ext uri="{FF2B5EF4-FFF2-40B4-BE49-F238E27FC236}">
                <a16:creationId xmlns:a16="http://schemas.microsoft.com/office/drawing/2014/main" id="{68C4DB32-4EE3-1E41-B4DD-91C00AECD609}"/>
              </a:ext>
            </a:extLst>
          </p:cNvPr>
          <p:cNvSpPr/>
          <p:nvPr/>
        </p:nvSpPr>
        <p:spPr>
          <a:xfrm>
            <a:off x="1560513" y="3127375"/>
            <a:ext cx="750887" cy="212725"/>
          </a:xfrm>
          <a:custGeom>
            <a:avLst/>
            <a:gdLst>
              <a:gd name="connsiteX0" fmla="*/ 16784 w 749703"/>
              <a:gd name="connsiteY0" fmla="*/ 0 h 212607"/>
              <a:gd name="connsiteX1" fmla="*/ 749703 w 749703"/>
              <a:gd name="connsiteY1" fmla="*/ 44759 h 212607"/>
              <a:gd name="connsiteX2" fmla="*/ 727324 w 749703"/>
              <a:gd name="connsiteY2" fmla="*/ 212607 h 212607"/>
              <a:gd name="connsiteX3" fmla="*/ 0 w 749703"/>
              <a:gd name="connsiteY3" fmla="*/ 195822 h 212607"/>
              <a:gd name="connsiteX4" fmla="*/ 16784 w 749703"/>
              <a:gd name="connsiteY4" fmla="*/ 0 h 212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703" h="212607">
                <a:moveTo>
                  <a:pt x="16784" y="0"/>
                </a:moveTo>
                <a:lnTo>
                  <a:pt x="749703" y="44759"/>
                </a:lnTo>
                <a:lnTo>
                  <a:pt x="727324" y="212607"/>
                </a:lnTo>
                <a:lnTo>
                  <a:pt x="0" y="195822"/>
                </a:lnTo>
                <a:lnTo>
                  <a:pt x="16784" y="0"/>
                </a:lnTo>
                <a:close/>
              </a:path>
            </a:pathLst>
          </a:custGeom>
          <a:solidFill>
            <a:srgbClr val="FFCAC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Freeform 6">
            <a:extLst>
              <a:ext uri="{FF2B5EF4-FFF2-40B4-BE49-F238E27FC236}">
                <a16:creationId xmlns:a16="http://schemas.microsoft.com/office/drawing/2014/main" id="{FA5291B9-CF91-7C41-893C-0EAD88B084A4}"/>
              </a:ext>
            </a:extLst>
          </p:cNvPr>
          <p:cNvSpPr/>
          <p:nvPr/>
        </p:nvSpPr>
        <p:spPr>
          <a:xfrm>
            <a:off x="3435350" y="2220913"/>
            <a:ext cx="3832225" cy="257175"/>
          </a:xfrm>
          <a:custGeom>
            <a:avLst/>
            <a:gdLst>
              <a:gd name="connsiteX0" fmla="*/ 100706 w 3832437"/>
              <a:gd name="connsiteY0" fmla="*/ 0 h 257367"/>
              <a:gd name="connsiteX1" fmla="*/ 3832437 w 3832437"/>
              <a:gd name="connsiteY1" fmla="*/ 67139 h 257367"/>
              <a:gd name="connsiteX2" fmla="*/ 3804463 w 3832437"/>
              <a:gd name="connsiteY2" fmla="*/ 257367 h 257367"/>
              <a:gd name="connsiteX3" fmla="*/ 0 w 3832437"/>
              <a:gd name="connsiteY3" fmla="*/ 240582 h 257367"/>
              <a:gd name="connsiteX4" fmla="*/ 100706 w 3832437"/>
              <a:gd name="connsiteY4" fmla="*/ 0 h 25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2437" h="257367">
                <a:moveTo>
                  <a:pt x="100706" y="0"/>
                </a:moveTo>
                <a:lnTo>
                  <a:pt x="3832437" y="67139"/>
                </a:lnTo>
                <a:lnTo>
                  <a:pt x="3804463" y="257367"/>
                </a:lnTo>
                <a:lnTo>
                  <a:pt x="0" y="240582"/>
                </a:lnTo>
                <a:lnTo>
                  <a:pt x="100706" y="0"/>
                </a:lnTo>
                <a:close/>
              </a:path>
            </a:pathLst>
          </a:custGeom>
          <a:solidFill>
            <a:srgbClr val="FFCAC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774" name="Slide Number Placeholder 3">
            <a:extLst>
              <a:ext uri="{FF2B5EF4-FFF2-40B4-BE49-F238E27FC236}">
                <a16:creationId xmlns:a16="http://schemas.microsoft.com/office/drawing/2014/main" id="{EFA169B6-9AD2-884B-AC8D-12EE3C5058D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BC4F834-9ACB-B841-B154-AF566F685327}" type="slidenum">
              <a:rPr lang="en-US" altLang="en-US" sz="1200">
                <a:solidFill>
                  <a:srgbClr val="898989"/>
                </a:solidFill>
                <a:latin typeface="Times" pitchFamily="2" charset="0"/>
              </a:rPr>
              <a:pPr eaLnBrk="1" hangingPunct="1"/>
              <a:t>27</a:t>
            </a:fld>
            <a:endParaRPr lang="en-US" altLang="en-US" sz="1200">
              <a:solidFill>
                <a:srgbClr val="898989"/>
              </a:solidFill>
              <a:latin typeface="Times" pitchFamily="2" charset="0"/>
            </a:endParaRPr>
          </a:p>
        </p:txBody>
      </p:sp>
      <p:sp>
        <p:nvSpPr>
          <p:cNvPr id="32775" name="Rectangle 2">
            <a:extLst>
              <a:ext uri="{FF2B5EF4-FFF2-40B4-BE49-F238E27FC236}">
                <a16:creationId xmlns:a16="http://schemas.microsoft.com/office/drawing/2014/main" id="{7B54FECE-8F72-124E-B502-32BB572A4AC2}"/>
              </a:ext>
            </a:extLst>
          </p:cNvPr>
          <p:cNvSpPr>
            <a:spLocks noGrp="1" noChangeArrowheads="1"/>
          </p:cNvSpPr>
          <p:nvPr>
            <p:ph type="title" idx="4294967295"/>
          </p:nvPr>
        </p:nvSpPr>
        <p:spPr>
          <a:xfrm>
            <a:off x="3048000" y="381000"/>
            <a:ext cx="5029200" cy="533400"/>
          </a:xfrm>
        </p:spPr>
        <p:txBody>
          <a:bodyPr/>
          <a:lstStyle/>
          <a:p>
            <a:r>
              <a:rPr lang="en-US" altLang="en-US" sz="2400">
                <a:latin typeface="Times" pitchFamily="2" charset="0"/>
                <a:ea typeface="ＭＳ Ｐゴシック" panose="020B0600070205080204" pitchFamily="34" charset="-128"/>
              </a:rPr>
              <a:t>Einstein, </a:t>
            </a:r>
            <a:r>
              <a:rPr lang="en-US" altLang="en-US" sz="2400" i="1">
                <a:latin typeface="Times" pitchFamily="2" charset="0"/>
                <a:ea typeface="ＭＳ Ｐゴシック" panose="020B0600070205080204" pitchFamily="34" charset="-128"/>
              </a:rPr>
              <a:t>Autobiographical Notes</a:t>
            </a:r>
            <a:r>
              <a:rPr lang="en-US" altLang="en-US" sz="2400">
                <a:latin typeface="Times" pitchFamily="2" charset="0"/>
                <a:ea typeface="ＭＳ Ｐゴシック" panose="020B0600070205080204" pitchFamily="34" charset="-128"/>
              </a:rPr>
              <a:t>, 1946</a:t>
            </a:r>
          </a:p>
        </p:txBody>
      </p:sp>
      <p:pic>
        <p:nvPicPr>
          <p:cNvPr id="32776" name="Picture 6" descr="Einstein_portrait.jpg                                          000AD3D2Macintosh HD                   BB75487B:">
            <a:extLst>
              <a:ext uri="{FF2B5EF4-FFF2-40B4-BE49-F238E27FC236}">
                <a16:creationId xmlns:a16="http://schemas.microsoft.com/office/drawing/2014/main" id="{D77CC18E-7A69-A249-9E1E-CE604994B3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28600"/>
            <a:ext cx="2111375"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7" name="Rectangle 10">
            <a:extLst>
              <a:ext uri="{FF2B5EF4-FFF2-40B4-BE49-F238E27FC236}">
                <a16:creationId xmlns:a16="http://schemas.microsoft.com/office/drawing/2014/main" id="{A98CBB34-3B6E-F54F-9D4F-661845C02AD6}"/>
              </a:ext>
            </a:extLst>
          </p:cNvPr>
          <p:cNvSpPr>
            <a:spLocks noChangeArrowheads="1"/>
          </p:cNvSpPr>
          <p:nvPr/>
        </p:nvSpPr>
        <p:spPr bwMode="auto">
          <a:xfrm>
            <a:off x="3013075" y="1074738"/>
            <a:ext cx="460692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“After ten years of reflection such a principle resulted from a paradox upon which I had already hit at the age of sixteen:</a:t>
            </a:r>
          </a:p>
          <a:p>
            <a:pPr eaLnBrk="1" hangingPunct="1"/>
            <a:endParaRPr lang="en-US" altLang="en-US" sz="1800">
              <a:latin typeface="Times" pitchFamily="2" charset="0"/>
            </a:endParaRPr>
          </a:p>
          <a:p>
            <a:pPr eaLnBrk="1" hangingPunct="1"/>
            <a:r>
              <a:rPr lang="en-US" altLang="en-US" sz="1800">
                <a:latin typeface="Times" pitchFamily="2" charset="0"/>
              </a:rPr>
              <a:t>If I pursue a beam of light with the velocity </a:t>
            </a:r>
            <a:r>
              <a:rPr lang="en-US" altLang="en-US" sz="1800" i="1">
                <a:latin typeface="Times" pitchFamily="2" charset="0"/>
              </a:rPr>
              <a:t>c</a:t>
            </a:r>
            <a:r>
              <a:rPr lang="en-US" altLang="en-US" sz="1800">
                <a:latin typeface="Times" pitchFamily="2" charset="0"/>
              </a:rPr>
              <a:t> (velocity of light in a vacuum),</a:t>
            </a:r>
          </a:p>
        </p:txBody>
      </p:sp>
      <p:sp>
        <p:nvSpPr>
          <p:cNvPr id="32778" name="Rectangle 13">
            <a:extLst>
              <a:ext uri="{FF2B5EF4-FFF2-40B4-BE49-F238E27FC236}">
                <a16:creationId xmlns:a16="http://schemas.microsoft.com/office/drawing/2014/main" id="{CFE434E9-F43F-3842-A1A0-680D04FB0048}"/>
              </a:ext>
            </a:extLst>
          </p:cNvPr>
          <p:cNvSpPr>
            <a:spLocks noChangeArrowheads="1"/>
          </p:cNvSpPr>
          <p:nvPr/>
        </p:nvSpPr>
        <p:spPr bwMode="auto">
          <a:xfrm>
            <a:off x="685800" y="3048000"/>
            <a:ext cx="7000875"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I should observe such a beam of light as an electromagnetic field at rest though spatially oscillating. There seems to be no such thing, however, neither on the basis of experience nor according to Maxwell’s equations.</a:t>
            </a:r>
          </a:p>
          <a:p>
            <a:pPr eaLnBrk="1" hangingPunct="1"/>
            <a:endParaRPr lang="en-US" altLang="en-US" sz="1800">
              <a:latin typeface="Times" pitchFamily="2" charset="0"/>
            </a:endParaRPr>
          </a:p>
          <a:p>
            <a:pPr eaLnBrk="1" hangingPunct="1"/>
            <a:r>
              <a:rPr lang="en-US" altLang="en-US" sz="1800">
                <a:latin typeface="Times" pitchFamily="2" charset="0"/>
              </a:rPr>
              <a:t>From the very beginning it appeared to me intuitively clear that, judged from the standpoint of such an observer, everything would have to happen according to the same laws as for an observer who, relative to the earth, was at rest. For how should the first observer know or be able to determine, that he is in a state of fast uniform motion?</a:t>
            </a:r>
          </a:p>
          <a:p>
            <a:pPr eaLnBrk="1" hangingPunct="1"/>
            <a:endParaRPr lang="en-US" altLang="en-US" sz="1800">
              <a:latin typeface="Times" pitchFamily="2" charset="0"/>
            </a:endParaRPr>
          </a:p>
          <a:p>
            <a:pPr eaLnBrk="1" hangingPunct="1"/>
            <a:r>
              <a:rPr lang="en-US" altLang="en-US" sz="1800">
                <a:latin typeface="Times" pitchFamily="2" charset="0"/>
              </a:rPr>
              <a:t>One sees in this paradox the germ of the special relativity theory is already contained.”</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4">
            <a:extLst>
              <a:ext uri="{FF2B5EF4-FFF2-40B4-BE49-F238E27FC236}">
                <a16:creationId xmlns:a16="http://schemas.microsoft.com/office/drawing/2014/main" id="{670A113F-B8B9-324F-932F-D2B568DB4CF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A01EF9B-6B67-CB44-AFED-668BD9B11783}" type="slidenum">
              <a:rPr lang="en-US" altLang="en-US" sz="1200">
                <a:solidFill>
                  <a:srgbClr val="898989"/>
                </a:solidFill>
                <a:latin typeface="Times" pitchFamily="2" charset="0"/>
              </a:rPr>
              <a:pPr eaLnBrk="1" hangingPunct="1"/>
              <a:t>28</a:t>
            </a:fld>
            <a:endParaRPr lang="en-US" altLang="en-US" sz="1200">
              <a:solidFill>
                <a:srgbClr val="898989"/>
              </a:solidFill>
              <a:latin typeface="Times" pitchFamily="2" charset="0"/>
            </a:endParaRPr>
          </a:p>
        </p:txBody>
      </p:sp>
      <p:sp>
        <p:nvSpPr>
          <p:cNvPr id="33795" name="Freeform 15">
            <a:extLst>
              <a:ext uri="{FF2B5EF4-FFF2-40B4-BE49-F238E27FC236}">
                <a16:creationId xmlns:a16="http://schemas.microsoft.com/office/drawing/2014/main" id="{9F846A16-E183-884E-934B-F1464D4BBFF3}"/>
              </a:ext>
            </a:extLst>
          </p:cNvPr>
          <p:cNvSpPr>
            <a:spLocks/>
          </p:cNvSpPr>
          <p:nvPr/>
        </p:nvSpPr>
        <p:spPr bwMode="auto">
          <a:xfrm>
            <a:off x="579438" y="122238"/>
            <a:ext cx="1603375" cy="604837"/>
          </a:xfrm>
          <a:custGeom>
            <a:avLst/>
            <a:gdLst>
              <a:gd name="T0" fmla="*/ 0 w 1215"/>
              <a:gd name="T1" fmla="*/ 2147483647 h 458"/>
              <a:gd name="T2" fmla="*/ 2147483647 w 1215"/>
              <a:gd name="T3" fmla="*/ 2147483647 h 458"/>
              <a:gd name="T4" fmla="*/ 2147483647 w 1215"/>
              <a:gd name="T5" fmla="*/ 2147483647 h 458"/>
              <a:gd name="T6" fmla="*/ 2147483647 w 1215"/>
              <a:gd name="T7" fmla="*/ 2147483647 h 458"/>
              <a:gd name="T8" fmla="*/ 2147483647 w 1215"/>
              <a:gd name="T9" fmla="*/ 0 h 458"/>
              <a:gd name="T10" fmla="*/ 0 60000 65536"/>
              <a:gd name="T11" fmla="*/ 0 60000 65536"/>
              <a:gd name="T12" fmla="*/ 0 60000 65536"/>
              <a:gd name="T13" fmla="*/ 0 60000 65536"/>
              <a:gd name="T14" fmla="*/ 0 60000 65536"/>
              <a:gd name="T15" fmla="*/ 0 w 1215"/>
              <a:gd name="T16" fmla="*/ 0 h 458"/>
              <a:gd name="T17" fmla="*/ 1215 w 1215"/>
              <a:gd name="T18" fmla="*/ 458 h 458"/>
            </a:gdLst>
            <a:ahLst/>
            <a:cxnLst>
              <a:cxn ang="T10">
                <a:pos x="T0" y="T1"/>
              </a:cxn>
              <a:cxn ang="T11">
                <a:pos x="T2" y="T3"/>
              </a:cxn>
              <a:cxn ang="T12">
                <a:pos x="T4" y="T5"/>
              </a:cxn>
              <a:cxn ang="T13">
                <a:pos x="T6" y="T7"/>
              </a:cxn>
              <a:cxn ang="T14">
                <a:pos x="T8" y="T9"/>
              </a:cxn>
            </a:cxnLst>
            <a:rect l="T15" t="T16" r="T17" b="T18"/>
            <a:pathLst>
              <a:path w="1215" h="458">
                <a:moveTo>
                  <a:pt x="0" y="51"/>
                </a:moveTo>
                <a:lnTo>
                  <a:pt x="1215" y="87"/>
                </a:lnTo>
                <a:cubicBezTo>
                  <a:pt x="1076" y="453"/>
                  <a:pt x="1077" y="321"/>
                  <a:pt x="1077" y="458"/>
                </a:cubicBezTo>
                <a:lnTo>
                  <a:pt x="66" y="334"/>
                </a:lnTo>
                <a:lnTo>
                  <a:pt x="22" y="0"/>
                </a:lnTo>
              </a:path>
            </a:pathLst>
          </a:custGeom>
          <a:solidFill>
            <a:srgbClr val="C8FFC8"/>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33796" name="Rectangle 2">
            <a:extLst>
              <a:ext uri="{FF2B5EF4-FFF2-40B4-BE49-F238E27FC236}">
                <a16:creationId xmlns:a16="http://schemas.microsoft.com/office/drawing/2014/main" id="{E30450CF-70FF-F146-9684-09D05EE18A32}"/>
              </a:ext>
            </a:extLst>
          </p:cNvPr>
          <p:cNvSpPr>
            <a:spLocks noGrp="1" noChangeArrowheads="1"/>
          </p:cNvSpPr>
          <p:nvPr>
            <p:ph type="title"/>
          </p:nvPr>
        </p:nvSpPr>
        <p:spPr>
          <a:xfrm>
            <a:off x="457200" y="274638"/>
            <a:ext cx="2209800" cy="344487"/>
          </a:xfrm>
        </p:spPr>
        <p:txBody>
          <a:bodyPr/>
          <a:lstStyle/>
          <a:p>
            <a:r>
              <a:rPr lang="en-US" altLang="en-US" sz="2800">
                <a:latin typeface="Times" pitchFamily="2" charset="0"/>
                <a:ea typeface="ＭＳ Ｐゴシック" panose="020B0600070205080204" pitchFamily="34" charset="-128"/>
              </a:rPr>
              <a:t>The Thought</a:t>
            </a:r>
          </a:p>
        </p:txBody>
      </p:sp>
      <p:pic>
        <p:nvPicPr>
          <p:cNvPr id="69637" name="Picture 5" descr="Light_animation_2.gif                                          000AD3D2Macintosh HD                   BB75487B:">
            <a:extLst>
              <a:ext uri="{FF2B5EF4-FFF2-40B4-BE49-F238E27FC236}">
                <a16:creationId xmlns:a16="http://schemas.microsoft.com/office/drawing/2014/main" id="{7C7EDF5A-4C89-C54C-A528-BFA5224642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350" y="920750"/>
            <a:ext cx="700405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1">
            <a:extLst>
              <a:ext uri="{FF2B5EF4-FFF2-40B4-BE49-F238E27FC236}">
                <a16:creationId xmlns:a16="http://schemas.microsoft.com/office/drawing/2014/main" id="{CB7FE69B-32E5-AE47-A14F-5D6C09CC688F}"/>
              </a:ext>
            </a:extLst>
          </p:cNvPr>
          <p:cNvGrpSpPr>
            <a:grpSpLocks/>
          </p:cNvGrpSpPr>
          <p:nvPr/>
        </p:nvGrpSpPr>
        <p:grpSpPr bwMode="auto">
          <a:xfrm>
            <a:off x="1839913" y="2446338"/>
            <a:ext cx="5573712" cy="3036887"/>
            <a:chOff x="1224" y="1956"/>
            <a:chExt cx="3511" cy="1913"/>
          </a:xfrm>
        </p:grpSpPr>
        <p:pic>
          <p:nvPicPr>
            <p:cNvPr id="33802" name="Picture 6" descr="watching_Einstein.gif                                          000AD3D2Macintosh HD                   BB75487B:">
              <a:extLst>
                <a:ext uri="{FF2B5EF4-FFF2-40B4-BE49-F238E27FC236}">
                  <a16:creationId xmlns:a16="http://schemas.microsoft.com/office/drawing/2014/main" id="{360F3299-5E35-EE41-82F8-4B23C33244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8" y="1956"/>
              <a:ext cx="333" cy="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3" name="Line 7">
              <a:extLst>
                <a:ext uri="{FF2B5EF4-FFF2-40B4-BE49-F238E27FC236}">
                  <a16:creationId xmlns:a16="http://schemas.microsoft.com/office/drawing/2014/main" id="{EDFB6E7F-19DE-9A4F-A144-AD3435D80035}"/>
                </a:ext>
              </a:extLst>
            </p:cNvPr>
            <p:cNvSpPr>
              <a:spLocks noChangeShapeType="1"/>
            </p:cNvSpPr>
            <p:nvPr/>
          </p:nvSpPr>
          <p:spPr bwMode="auto">
            <a:xfrm>
              <a:off x="1291" y="2000"/>
              <a:ext cx="29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3804" name="Line 8">
              <a:extLst>
                <a:ext uri="{FF2B5EF4-FFF2-40B4-BE49-F238E27FC236}">
                  <a16:creationId xmlns:a16="http://schemas.microsoft.com/office/drawing/2014/main" id="{90E6FEC4-D247-5843-BDB4-A7E6FAFF82C4}"/>
                </a:ext>
              </a:extLst>
            </p:cNvPr>
            <p:cNvSpPr>
              <a:spLocks noChangeShapeType="1"/>
            </p:cNvSpPr>
            <p:nvPr/>
          </p:nvSpPr>
          <p:spPr bwMode="auto">
            <a:xfrm>
              <a:off x="1240" y="2068"/>
              <a:ext cx="29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3805" name="Line 9">
              <a:extLst>
                <a:ext uri="{FF2B5EF4-FFF2-40B4-BE49-F238E27FC236}">
                  <a16:creationId xmlns:a16="http://schemas.microsoft.com/office/drawing/2014/main" id="{A11A2243-EE40-FF45-83E6-58A21C7AA53E}"/>
                </a:ext>
              </a:extLst>
            </p:cNvPr>
            <p:cNvSpPr>
              <a:spLocks noChangeShapeType="1"/>
            </p:cNvSpPr>
            <p:nvPr/>
          </p:nvSpPr>
          <p:spPr bwMode="auto">
            <a:xfrm>
              <a:off x="1224" y="2136"/>
              <a:ext cx="29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3806" name="Line 10">
              <a:extLst>
                <a:ext uri="{FF2B5EF4-FFF2-40B4-BE49-F238E27FC236}">
                  <a16:creationId xmlns:a16="http://schemas.microsoft.com/office/drawing/2014/main" id="{7E93B2B5-5B5E-1F41-A081-48E1D57B0BDE}"/>
                </a:ext>
              </a:extLst>
            </p:cNvPr>
            <p:cNvSpPr>
              <a:spLocks noChangeShapeType="1"/>
            </p:cNvSpPr>
            <p:nvPr/>
          </p:nvSpPr>
          <p:spPr bwMode="auto">
            <a:xfrm>
              <a:off x="1229" y="2204"/>
              <a:ext cx="29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pic>
          <p:nvPicPr>
            <p:cNvPr id="33807" name="Picture 11" descr="light_wave.gif                                                 000AD3D2Macintosh HD                   BB75487B:">
              <a:extLst>
                <a:ext uri="{FF2B5EF4-FFF2-40B4-BE49-F238E27FC236}">
                  <a16:creationId xmlns:a16="http://schemas.microsoft.com/office/drawing/2014/main" id="{56710A9C-A976-744E-9B8B-D128C94879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3" y="2852"/>
              <a:ext cx="2975" cy="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8" name="AutoShape 17">
              <a:extLst>
                <a:ext uri="{FF2B5EF4-FFF2-40B4-BE49-F238E27FC236}">
                  <a16:creationId xmlns:a16="http://schemas.microsoft.com/office/drawing/2014/main" id="{9D458B9A-12F9-4049-9FF5-9F81DC6E83C2}"/>
                </a:ext>
              </a:extLst>
            </p:cNvPr>
            <p:cNvSpPr>
              <a:spLocks noChangeArrowheads="1"/>
            </p:cNvSpPr>
            <p:nvPr/>
          </p:nvSpPr>
          <p:spPr bwMode="auto">
            <a:xfrm>
              <a:off x="1513" y="2705"/>
              <a:ext cx="3222" cy="1164"/>
            </a:xfrm>
            <a:prstGeom prst="roundRect">
              <a:avLst>
                <a:gd name="adj" fmla="val 16667"/>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33809" name="Freeform 18">
              <a:extLst>
                <a:ext uri="{FF2B5EF4-FFF2-40B4-BE49-F238E27FC236}">
                  <a16:creationId xmlns:a16="http://schemas.microsoft.com/office/drawing/2014/main" id="{F846DE24-73B1-9949-BDEA-AE24CDB22DCF}"/>
                </a:ext>
              </a:extLst>
            </p:cNvPr>
            <p:cNvSpPr>
              <a:spLocks/>
            </p:cNvSpPr>
            <p:nvPr/>
          </p:nvSpPr>
          <p:spPr bwMode="auto">
            <a:xfrm>
              <a:off x="2015" y="2167"/>
              <a:ext cx="960" cy="568"/>
            </a:xfrm>
            <a:custGeom>
              <a:avLst/>
              <a:gdLst>
                <a:gd name="T0" fmla="*/ 472 w 960"/>
                <a:gd name="T1" fmla="*/ 348 h 604"/>
                <a:gd name="T2" fmla="*/ 0 w 960"/>
                <a:gd name="T3" fmla="*/ 0 h 604"/>
                <a:gd name="T4" fmla="*/ 960 w 960"/>
                <a:gd name="T5" fmla="*/ 348 h 604"/>
                <a:gd name="T6" fmla="*/ 0 60000 65536"/>
                <a:gd name="T7" fmla="*/ 0 60000 65536"/>
                <a:gd name="T8" fmla="*/ 0 60000 65536"/>
                <a:gd name="T9" fmla="*/ 0 w 960"/>
                <a:gd name="T10" fmla="*/ 0 h 604"/>
                <a:gd name="T11" fmla="*/ 960 w 960"/>
                <a:gd name="T12" fmla="*/ 604 h 604"/>
              </a:gdLst>
              <a:ahLst/>
              <a:cxnLst>
                <a:cxn ang="T6">
                  <a:pos x="T0" y="T1"/>
                </a:cxn>
                <a:cxn ang="T7">
                  <a:pos x="T2" y="T3"/>
                </a:cxn>
                <a:cxn ang="T8">
                  <a:pos x="T4" y="T5"/>
                </a:cxn>
              </a:cxnLst>
              <a:rect l="T9" t="T10" r="T11" b="T12"/>
              <a:pathLst>
                <a:path w="960" h="604">
                  <a:moveTo>
                    <a:pt x="472" y="604"/>
                  </a:moveTo>
                  <a:lnTo>
                    <a:pt x="0" y="0"/>
                  </a:lnTo>
                  <a:lnTo>
                    <a:pt x="960" y="604"/>
                  </a:lnTo>
                </a:path>
              </a:pathLst>
            </a:custGeom>
            <a:solidFill>
              <a:schemeClr val="bg1"/>
            </a:solidFill>
            <a:ln w="12700">
              <a:solidFill>
                <a:schemeClr val="tx1"/>
              </a:solidFill>
              <a:round/>
              <a:headEnd/>
              <a:tailEnd/>
            </a:ln>
          </p:spPr>
          <p:txBody>
            <a:bodyPr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33810" name="Rectangle 20">
              <a:extLst>
                <a:ext uri="{FF2B5EF4-FFF2-40B4-BE49-F238E27FC236}">
                  <a16:creationId xmlns:a16="http://schemas.microsoft.com/office/drawing/2014/main" id="{136D700A-CF0F-814B-9575-0463B0703A2B}"/>
                </a:ext>
              </a:extLst>
            </p:cNvPr>
            <p:cNvSpPr>
              <a:spLocks noChangeArrowheads="1"/>
            </p:cNvSpPr>
            <p:nvPr/>
          </p:nvSpPr>
          <p:spPr bwMode="auto">
            <a:xfrm>
              <a:off x="2306" y="3565"/>
              <a:ext cx="129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A frozen waveform!</a:t>
              </a:r>
            </a:p>
          </p:txBody>
        </p:sp>
      </p:grpSp>
      <p:grpSp>
        <p:nvGrpSpPr>
          <p:cNvPr id="3" name="Group 17">
            <a:extLst>
              <a:ext uri="{FF2B5EF4-FFF2-40B4-BE49-F238E27FC236}">
                <a16:creationId xmlns:a16="http://schemas.microsoft.com/office/drawing/2014/main" id="{D5747813-5983-4444-8359-07922CDB7082}"/>
              </a:ext>
            </a:extLst>
          </p:cNvPr>
          <p:cNvGrpSpPr>
            <a:grpSpLocks/>
          </p:cNvGrpSpPr>
          <p:nvPr/>
        </p:nvGrpSpPr>
        <p:grpSpPr bwMode="auto">
          <a:xfrm>
            <a:off x="2365375" y="5892800"/>
            <a:ext cx="5803900" cy="566738"/>
            <a:chOff x="2365375" y="5892801"/>
            <a:chExt cx="5804443" cy="567266"/>
          </a:xfrm>
        </p:grpSpPr>
        <p:sp>
          <p:nvSpPr>
            <p:cNvPr id="17" name="Freeform 16">
              <a:extLst>
                <a:ext uri="{FF2B5EF4-FFF2-40B4-BE49-F238E27FC236}">
                  <a16:creationId xmlns:a16="http://schemas.microsoft.com/office/drawing/2014/main" id="{DDF5BB37-21A3-3A4A-ACBF-A2C9FEDD9DA1}"/>
                </a:ext>
              </a:extLst>
            </p:cNvPr>
            <p:cNvSpPr/>
            <p:nvPr/>
          </p:nvSpPr>
          <p:spPr>
            <a:xfrm>
              <a:off x="2522553" y="5892801"/>
              <a:ext cx="5621863" cy="567266"/>
            </a:xfrm>
            <a:custGeom>
              <a:avLst/>
              <a:gdLst>
                <a:gd name="connsiteX0" fmla="*/ 42333 w 4572000"/>
                <a:gd name="connsiteY0" fmla="*/ 0 h 304800"/>
                <a:gd name="connsiteX1" fmla="*/ 4572000 w 4572000"/>
                <a:gd name="connsiteY1" fmla="*/ 76200 h 304800"/>
                <a:gd name="connsiteX2" fmla="*/ 4504267 w 4572000"/>
                <a:gd name="connsiteY2" fmla="*/ 304800 h 304800"/>
                <a:gd name="connsiteX3" fmla="*/ 0 w 4572000"/>
                <a:gd name="connsiteY3" fmla="*/ 262466 h 304800"/>
                <a:gd name="connsiteX4" fmla="*/ 42333 w 4572000"/>
                <a:gd name="connsiteY4" fmla="*/ 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304800">
                  <a:moveTo>
                    <a:pt x="42333" y="0"/>
                  </a:moveTo>
                  <a:lnTo>
                    <a:pt x="4572000" y="76200"/>
                  </a:lnTo>
                  <a:lnTo>
                    <a:pt x="4504267" y="304800"/>
                  </a:lnTo>
                  <a:lnTo>
                    <a:pt x="0" y="262466"/>
                  </a:lnTo>
                  <a:lnTo>
                    <a:pt x="42333" y="0"/>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801" name="TextBox 15">
              <a:extLst>
                <a:ext uri="{FF2B5EF4-FFF2-40B4-BE49-F238E27FC236}">
                  <a16:creationId xmlns:a16="http://schemas.microsoft.com/office/drawing/2014/main" id="{189D2467-A710-5844-B969-0AB36E0D0376}"/>
                </a:ext>
              </a:extLst>
            </p:cNvPr>
            <p:cNvSpPr txBox="1">
              <a:spLocks noChangeArrowheads="1"/>
            </p:cNvSpPr>
            <p:nvPr/>
          </p:nvSpPr>
          <p:spPr bwMode="auto">
            <a:xfrm>
              <a:off x="2365375" y="5913438"/>
              <a:ext cx="58044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a:latin typeface="Times" pitchFamily="2" charset="0"/>
                </a:rPr>
                <a:t>“no such thing … experience … Maxwell’s equations”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96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9FEA2784-4AE7-EA4D-B057-8582AF841D64}"/>
              </a:ext>
            </a:extLst>
          </p:cNvPr>
          <p:cNvSpPr/>
          <p:nvPr/>
        </p:nvSpPr>
        <p:spPr>
          <a:xfrm>
            <a:off x="4538663" y="1414463"/>
            <a:ext cx="2209800" cy="228600"/>
          </a:xfrm>
          <a:custGeom>
            <a:avLst/>
            <a:gdLst>
              <a:gd name="connsiteX0" fmla="*/ 169334 w 2209800"/>
              <a:gd name="connsiteY0" fmla="*/ 0 h 228600"/>
              <a:gd name="connsiteX1" fmla="*/ 2209800 w 2209800"/>
              <a:gd name="connsiteY1" fmla="*/ 0 h 228600"/>
              <a:gd name="connsiteX2" fmla="*/ 2057400 w 2209800"/>
              <a:gd name="connsiteY2" fmla="*/ 228600 h 228600"/>
              <a:gd name="connsiteX3" fmla="*/ 0 w 2209800"/>
              <a:gd name="connsiteY3" fmla="*/ 211667 h 228600"/>
              <a:gd name="connsiteX4" fmla="*/ 169334 w 2209800"/>
              <a:gd name="connsiteY4" fmla="*/ 0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8600">
                <a:moveTo>
                  <a:pt x="169334" y="0"/>
                </a:moveTo>
                <a:lnTo>
                  <a:pt x="2209800" y="0"/>
                </a:lnTo>
                <a:lnTo>
                  <a:pt x="2057400" y="228600"/>
                </a:lnTo>
                <a:lnTo>
                  <a:pt x="0" y="211667"/>
                </a:lnTo>
                <a:lnTo>
                  <a:pt x="169334" y="0"/>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819" name="Title 1">
            <a:extLst>
              <a:ext uri="{FF2B5EF4-FFF2-40B4-BE49-F238E27FC236}">
                <a16:creationId xmlns:a16="http://schemas.microsoft.com/office/drawing/2014/main" id="{282FC35D-6D2D-EB45-9B28-8698EEF60460}"/>
              </a:ext>
            </a:extLst>
          </p:cNvPr>
          <p:cNvSpPr>
            <a:spLocks noGrp="1"/>
          </p:cNvSpPr>
          <p:nvPr>
            <p:ph type="title"/>
          </p:nvPr>
        </p:nvSpPr>
        <p:spPr>
          <a:xfrm>
            <a:off x="119063" y="5791200"/>
            <a:ext cx="4173537" cy="947738"/>
          </a:xfrm>
        </p:spPr>
        <p:txBody>
          <a:bodyPr/>
          <a:lstStyle/>
          <a:p>
            <a:r>
              <a:rPr lang="en-US" altLang="en-US" sz="1600">
                <a:latin typeface="Times" pitchFamily="2" charset="0"/>
                <a:ea typeface="ＭＳ Ｐゴシック" panose="020B0600070205080204" pitchFamily="34" charset="-128"/>
              </a:rPr>
              <a:t>Craig Loehle, </a:t>
            </a:r>
            <a:r>
              <a:rPr lang="en-US" altLang="en-US" sz="1600" i="1">
                <a:latin typeface="Times" pitchFamily="2" charset="0"/>
                <a:ea typeface="ＭＳ Ｐゴシック" panose="020B0600070205080204" pitchFamily="34" charset="-128"/>
              </a:rPr>
              <a:t>Becoming a Successful Scientist:</a:t>
            </a:r>
            <a:br>
              <a:rPr lang="en-US" altLang="en-US" sz="1600" i="1">
                <a:latin typeface="Times" pitchFamily="2" charset="0"/>
                <a:ea typeface="ＭＳ Ｐゴシック" panose="020B0600070205080204" pitchFamily="34" charset="-128"/>
              </a:rPr>
            </a:br>
            <a:r>
              <a:rPr lang="en-US" altLang="en-US" sz="1600" i="1">
                <a:latin typeface="Times" pitchFamily="2" charset="0"/>
                <a:ea typeface="ＭＳ Ｐゴシック" panose="020B0600070205080204" pitchFamily="34" charset="-128"/>
              </a:rPr>
              <a:t>Strategic Thinking for Scientific Discovery. </a:t>
            </a:r>
            <a:r>
              <a:rPr lang="en-US" altLang="en-US" sz="1600">
                <a:latin typeface="Times" pitchFamily="2" charset="0"/>
                <a:ea typeface="ＭＳ Ｐゴシック" panose="020B0600070205080204" pitchFamily="34" charset="-128"/>
              </a:rPr>
              <a:t>Cambridge University Press, 2010.</a:t>
            </a:r>
            <a:endParaRPr lang="en-US" altLang="en-US" sz="1600" i="1">
              <a:latin typeface="Times" pitchFamily="2" charset="0"/>
              <a:ea typeface="ＭＳ Ｐゴシック" panose="020B0600070205080204" pitchFamily="34" charset="-128"/>
            </a:endParaRPr>
          </a:p>
        </p:txBody>
      </p:sp>
      <p:sp>
        <p:nvSpPr>
          <p:cNvPr id="34820" name="Slide Number Placeholder 2">
            <a:extLst>
              <a:ext uri="{FF2B5EF4-FFF2-40B4-BE49-F238E27FC236}">
                <a16:creationId xmlns:a16="http://schemas.microsoft.com/office/drawing/2014/main" id="{8B8FC5E4-6308-6446-AAB3-70718D405F7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B178C46-E715-A843-9180-D107AA9EDEB1}" type="slidenum">
              <a:rPr lang="en-US" altLang="en-US" sz="1200">
                <a:solidFill>
                  <a:srgbClr val="898989"/>
                </a:solidFill>
                <a:latin typeface="Times" pitchFamily="2" charset="0"/>
              </a:rPr>
              <a:pPr eaLnBrk="1" hangingPunct="1"/>
              <a:t>29</a:t>
            </a:fld>
            <a:endParaRPr lang="en-US" altLang="en-US" sz="1200">
              <a:solidFill>
                <a:srgbClr val="898989"/>
              </a:solidFill>
              <a:latin typeface="Times" pitchFamily="2" charset="0"/>
            </a:endParaRPr>
          </a:p>
        </p:txBody>
      </p:sp>
      <p:pic>
        <p:nvPicPr>
          <p:cNvPr id="34821" name="Picture 5" descr="Successful Scientist 1.png">
            <a:extLst>
              <a:ext uri="{FF2B5EF4-FFF2-40B4-BE49-F238E27FC236}">
                <a16:creationId xmlns:a16="http://schemas.microsoft.com/office/drawing/2014/main" id="{85C887C4-7EBA-954E-A786-A0610943500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109538"/>
            <a:ext cx="3690938" cy="555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Box 6">
            <a:extLst>
              <a:ext uri="{FF2B5EF4-FFF2-40B4-BE49-F238E27FC236}">
                <a16:creationId xmlns:a16="http://schemas.microsoft.com/office/drawing/2014/main" id="{FC37B801-0617-F148-BB3E-2120BF6C11D6}"/>
              </a:ext>
            </a:extLst>
          </p:cNvPr>
          <p:cNvSpPr txBox="1">
            <a:spLocks noChangeArrowheads="1"/>
          </p:cNvSpPr>
          <p:nvPr/>
        </p:nvSpPr>
        <p:spPr bwMode="auto">
          <a:xfrm>
            <a:off x="4521200" y="388938"/>
            <a:ext cx="40894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a:latin typeface="Times" pitchFamily="2" charset="0"/>
              </a:rPr>
              <a:t>“Those whom we note as outstandingly creative have often been described as possessing a childlike innocence or sense of wonder, and they ask seemingly naïve questions.</a:t>
            </a:r>
          </a:p>
        </p:txBody>
      </p:sp>
      <p:grpSp>
        <p:nvGrpSpPr>
          <p:cNvPr id="2" name="Group 10">
            <a:extLst>
              <a:ext uri="{FF2B5EF4-FFF2-40B4-BE49-F238E27FC236}">
                <a16:creationId xmlns:a16="http://schemas.microsoft.com/office/drawing/2014/main" id="{DA25D891-5484-4D46-81F4-4146BD9FD82B}"/>
              </a:ext>
            </a:extLst>
          </p:cNvPr>
          <p:cNvGrpSpPr>
            <a:grpSpLocks/>
          </p:cNvGrpSpPr>
          <p:nvPr/>
        </p:nvGrpSpPr>
        <p:grpSpPr bwMode="auto">
          <a:xfrm>
            <a:off x="4535488" y="2720975"/>
            <a:ext cx="4084637" cy="2862263"/>
            <a:chOff x="4535636" y="2721303"/>
            <a:chExt cx="4085201" cy="2862323"/>
          </a:xfrm>
        </p:grpSpPr>
        <p:sp>
          <p:nvSpPr>
            <p:cNvPr id="9" name="Freeform 8">
              <a:extLst>
                <a:ext uri="{FF2B5EF4-FFF2-40B4-BE49-F238E27FC236}">
                  <a16:creationId xmlns:a16="http://schemas.microsoft.com/office/drawing/2014/main" id="{7E6704B9-21F9-A343-92E3-251E8595263E}"/>
                </a:ext>
              </a:extLst>
            </p:cNvPr>
            <p:cNvSpPr/>
            <p:nvPr/>
          </p:nvSpPr>
          <p:spPr>
            <a:xfrm rot="21255850">
              <a:off x="4605496" y="4285024"/>
              <a:ext cx="3820052" cy="668351"/>
            </a:xfrm>
            <a:custGeom>
              <a:avLst/>
              <a:gdLst>
                <a:gd name="connsiteX0" fmla="*/ 169334 w 2209800"/>
                <a:gd name="connsiteY0" fmla="*/ 0 h 228600"/>
                <a:gd name="connsiteX1" fmla="*/ 2209800 w 2209800"/>
                <a:gd name="connsiteY1" fmla="*/ 0 h 228600"/>
                <a:gd name="connsiteX2" fmla="*/ 2057400 w 2209800"/>
                <a:gd name="connsiteY2" fmla="*/ 228600 h 228600"/>
                <a:gd name="connsiteX3" fmla="*/ 0 w 2209800"/>
                <a:gd name="connsiteY3" fmla="*/ 211667 h 228600"/>
                <a:gd name="connsiteX4" fmla="*/ 169334 w 2209800"/>
                <a:gd name="connsiteY4" fmla="*/ 0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8600">
                  <a:moveTo>
                    <a:pt x="169334" y="0"/>
                  </a:moveTo>
                  <a:lnTo>
                    <a:pt x="2209800" y="0"/>
                  </a:lnTo>
                  <a:lnTo>
                    <a:pt x="2057400" y="228600"/>
                  </a:lnTo>
                  <a:lnTo>
                    <a:pt x="0" y="211667"/>
                  </a:lnTo>
                  <a:lnTo>
                    <a:pt x="169334" y="0"/>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825" name="TextBox 9">
              <a:extLst>
                <a:ext uri="{FF2B5EF4-FFF2-40B4-BE49-F238E27FC236}">
                  <a16:creationId xmlns:a16="http://schemas.microsoft.com/office/drawing/2014/main" id="{5F30B959-C56C-AD44-B22D-9D19F73A34DD}"/>
                </a:ext>
              </a:extLst>
            </p:cNvPr>
            <p:cNvSpPr txBox="1">
              <a:spLocks noChangeArrowheads="1"/>
            </p:cNvSpPr>
            <p:nvPr/>
          </p:nvSpPr>
          <p:spPr bwMode="auto">
            <a:xfrm>
              <a:off x="4535636" y="2721303"/>
              <a:ext cx="4085201" cy="2862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Einstein asking what would happen if you rode on a rocket at the speed of light and looked at a mirror held in front of you (he concluded that you would not be able to see your reflection), sounds like the ultimate naïve question, like the silly questions kids ask, but it turns out to be one with profound consequences. This attitude contributes to creativity by keeping the mind flexible.”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C7D915BE-1C69-B74E-8958-14E150EC8113}"/>
              </a:ext>
            </a:extLst>
          </p:cNvPr>
          <p:cNvSpPr>
            <a:spLocks noGrp="1"/>
          </p:cNvSpPr>
          <p:nvPr>
            <p:ph type="title"/>
          </p:nvPr>
        </p:nvSpPr>
        <p:spPr/>
        <p:txBody>
          <a:bodyPr/>
          <a:lstStyle/>
          <a:p>
            <a:endParaRPr lang="en-US" altLang="en-US">
              <a:latin typeface="Times" pitchFamily="2" charset="0"/>
              <a:ea typeface="ＭＳ Ｐゴシック" panose="020B0600070205080204" pitchFamily="34" charset="-128"/>
            </a:endParaRPr>
          </a:p>
        </p:txBody>
      </p:sp>
      <p:sp>
        <p:nvSpPr>
          <p:cNvPr id="17411" name="Content Placeholder 2">
            <a:extLst>
              <a:ext uri="{FF2B5EF4-FFF2-40B4-BE49-F238E27FC236}">
                <a16:creationId xmlns:a16="http://schemas.microsoft.com/office/drawing/2014/main" id="{8FB8B189-53AE-1B49-9D61-9419D92A3980}"/>
              </a:ext>
            </a:extLst>
          </p:cNvPr>
          <p:cNvSpPr>
            <a:spLocks noGrp="1"/>
          </p:cNvSpPr>
          <p:nvPr>
            <p:ph idx="1"/>
          </p:nvPr>
        </p:nvSpPr>
        <p:spPr/>
        <p:txBody>
          <a:bodyPr/>
          <a:lstStyle/>
          <a:p>
            <a:endParaRPr lang="en-US" altLang="en-US">
              <a:latin typeface="Times" pitchFamily="2" charset="0"/>
              <a:ea typeface="ＭＳ Ｐゴシック" panose="020B0600070205080204" pitchFamily="34" charset="-128"/>
            </a:endParaRPr>
          </a:p>
        </p:txBody>
      </p:sp>
      <p:sp>
        <p:nvSpPr>
          <p:cNvPr id="17412" name="Slide Number Placeholder 3">
            <a:extLst>
              <a:ext uri="{FF2B5EF4-FFF2-40B4-BE49-F238E27FC236}">
                <a16:creationId xmlns:a16="http://schemas.microsoft.com/office/drawing/2014/main" id="{4342FC8F-E193-1747-9114-03424F01475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9C4B313-5146-8747-838C-492D8CFD49A5}" type="slidenum">
              <a:rPr lang="en-US" altLang="en-US" sz="1200">
                <a:solidFill>
                  <a:srgbClr val="898989"/>
                </a:solidFill>
                <a:latin typeface="Times" pitchFamily="2" charset="0"/>
              </a:rPr>
              <a:pPr eaLnBrk="1" hangingPunct="1"/>
              <a:t>3</a:t>
            </a:fld>
            <a:endParaRPr lang="en-US" altLang="en-US" sz="1200">
              <a:solidFill>
                <a:srgbClr val="898989"/>
              </a:solidFill>
              <a:latin typeface="Times" pitchFamily="2" charset="0"/>
            </a:endParaRPr>
          </a:p>
        </p:txBody>
      </p:sp>
      <p:pic>
        <p:nvPicPr>
          <p:cNvPr id="17413" name="Picture 4" descr="Turk2.jpg">
            <a:extLst>
              <a:ext uri="{FF2B5EF4-FFF2-40B4-BE49-F238E27FC236}">
                <a16:creationId xmlns:a16="http://schemas.microsoft.com/office/drawing/2014/main" id="{C0903DB3-0FFE-D44D-9E50-D8540ABAC9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0" y="515938"/>
            <a:ext cx="5238750" cy="551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einstein.png">
            <a:extLst>
              <a:ext uri="{FF2B5EF4-FFF2-40B4-BE49-F238E27FC236}">
                <a16:creationId xmlns:a16="http://schemas.microsoft.com/office/drawing/2014/main" id="{83A228BD-D325-194A-8D7E-B5545EADCE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27400" y="773113"/>
            <a:ext cx="1382713"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Box 7">
            <a:extLst>
              <a:ext uri="{FF2B5EF4-FFF2-40B4-BE49-F238E27FC236}">
                <a16:creationId xmlns:a16="http://schemas.microsoft.com/office/drawing/2014/main" id="{155A7411-5EE6-C541-BFE9-3F39426B718D}"/>
              </a:ext>
            </a:extLst>
          </p:cNvPr>
          <p:cNvSpPr txBox="1">
            <a:spLocks noChangeArrowheads="1"/>
          </p:cNvSpPr>
          <p:nvPr/>
        </p:nvSpPr>
        <p:spPr bwMode="auto">
          <a:xfrm>
            <a:off x="2476500" y="6246813"/>
            <a:ext cx="3209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The secret was revealed in 1820.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CCA4ADC6-88DD-604E-8323-D056C14E44E1}"/>
              </a:ext>
            </a:extLst>
          </p:cNvPr>
          <p:cNvSpPr>
            <a:spLocks noGrp="1"/>
          </p:cNvSpPr>
          <p:nvPr>
            <p:ph type="title"/>
          </p:nvPr>
        </p:nvSpPr>
        <p:spPr>
          <a:xfrm>
            <a:off x="119063" y="5791200"/>
            <a:ext cx="4173537" cy="947738"/>
          </a:xfrm>
        </p:spPr>
        <p:txBody>
          <a:bodyPr/>
          <a:lstStyle/>
          <a:p>
            <a:r>
              <a:rPr lang="en-US" altLang="en-US" sz="1600">
                <a:latin typeface="Times" pitchFamily="2" charset="0"/>
                <a:ea typeface="ＭＳ Ｐゴシック" panose="020B0600070205080204" pitchFamily="34" charset="-128"/>
              </a:rPr>
              <a:t>Craig Loehle, </a:t>
            </a:r>
            <a:r>
              <a:rPr lang="en-US" altLang="en-US" sz="1600" i="1">
                <a:latin typeface="Times" pitchFamily="2" charset="0"/>
                <a:ea typeface="ＭＳ Ｐゴシック" panose="020B0600070205080204" pitchFamily="34" charset="-128"/>
              </a:rPr>
              <a:t>Becoming a Successful Scientist:</a:t>
            </a:r>
            <a:br>
              <a:rPr lang="en-US" altLang="en-US" sz="1600" i="1">
                <a:latin typeface="Times" pitchFamily="2" charset="0"/>
                <a:ea typeface="ＭＳ Ｐゴシック" panose="020B0600070205080204" pitchFamily="34" charset="-128"/>
              </a:rPr>
            </a:br>
            <a:r>
              <a:rPr lang="en-US" altLang="en-US" sz="1600" i="1">
                <a:latin typeface="Times" pitchFamily="2" charset="0"/>
                <a:ea typeface="ＭＳ Ｐゴシック" panose="020B0600070205080204" pitchFamily="34" charset="-128"/>
              </a:rPr>
              <a:t>Strategic Thinking for Scientific Discovery. </a:t>
            </a:r>
            <a:r>
              <a:rPr lang="en-US" altLang="en-US" sz="1600">
                <a:latin typeface="Times" pitchFamily="2" charset="0"/>
                <a:ea typeface="ＭＳ Ｐゴシック" panose="020B0600070205080204" pitchFamily="34" charset="-128"/>
              </a:rPr>
              <a:t>Cambridge University Press, 2010.</a:t>
            </a:r>
            <a:endParaRPr lang="en-US" altLang="en-US" sz="1600" i="1">
              <a:latin typeface="Times" pitchFamily="2" charset="0"/>
              <a:ea typeface="ＭＳ Ｐゴシック" panose="020B0600070205080204" pitchFamily="34" charset="-128"/>
            </a:endParaRPr>
          </a:p>
        </p:txBody>
      </p:sp>
      <p:sp>
        <p:nvSpPr>
          <p:cNvPr id="35843" name="Slide Number Placeholder 2">
            <a:extLst>
              <a:ext uri="{FF2B5EF4-FFF2-40B4-BE49-F238E27FC236}">
                <a16:creationId xmlns:a16="http://schemas.microsoft.com/office/drawing/2014/main" id="{D685A856-0707-7546-80C4-53169510615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88DC5F3-9E57-F84C-9230-E4FC6BF1FA2D}" type="slidenum">
              <a:rPr lang="en-US" altLang="en-US" sz="1200">
                <a:solidFill>
                  <a:srgbClr val="898989"/>
                </a:solidFill>
                <a:latin typeface="Times" pitchFamily="2" charset="0"/>
              </a:rPr>
              <a:pPr eaLnBrk="1" hangingPunct="1"/>
              <a:t>30</a:t>
            </a:fld>
            <a:endParaRPr lang="en-US" altLang="en-US" sz="1200">
              <a:solidFill>
                <a:srgbClr val="898989"/>
              </a:solidFill>
              <a:latin typeface="Times" pitchFamily="2" charset="0"/>
            </a:endParaRPr>
          </a:p>
        </p:txBody>
      </p:sp>
      <p:pic>
        <p:nvPicPr>
          <p:cNvPr id="35844" name="Picture 5" descr="Successful Scientist 1.png">
            <a:extLst>
              <a:ext uri="{FF2B5EF4-FFF2-40B4-BE49-F238E27FC236}">
                <a16:creationId xmlns:a16="http://schemas.microsoft.com/office/drawing/2014/main" id="{6825B91E-9785-064F-B8D4-30280377151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109538"/>
            <a:ext cx="3690938" cy="555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6B3D95D-DF66-C549-A6BB-928C23DFFDCE}"/>
              </a:ext>
            </a:extLst>
          </p:cNvPr>
          <p:cNvSpPr txBox="1">
            <a:spLocks noChangeArrowheads="1"/>
          </p:cNvSpPr>
          <p:nvPr/>
        </p:nvSpPr>
        <p:spPr bwMode="auto">
          <a:xfrm>
            <a:off x="4081463" y="127000"/>
            <a:ext cx="428307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4400">
                <a:latin typeface="Times" pitchFamily="2" charset="0"/>
              </a:rPr>
              <a:t>“A major obstacle to discovery is not ignorance but knowledge.”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FA0B536D-63A3-4244-8192-2EBECEFE74EF}"/>
              </a:ext>
            </a:extLst>
          </p:cNvPr>
          <p:cNvSpPr>
            <a:spLocks noGrp="1"/>
          </p:cNvSpPr>
          <p:nvPr>
            <p:ph type="title"/>
          </p:nvPr>
        </p:nvSpPr>
        <p:spPr>
          <a:xfrm>
            <a:off x="1311275" y="288925"/>
            <a:ext cx="4478338" cy="1003300"/>
          </a:xfrm>
        </p:spPr>
        <p:txBody>
          <a:bodyPr/>
          <a:lstStyle/>
          <a:p>
            <a:r>
              <a:rPr lang="en-US" altLang="en-US">
                <a:latin typeface="Times" pitchFamily="2" charset="0"/>
                <a:ea typeface="ＭＳ Ｐゴシック" panose="020B0600070205080204" pitchFamily="34" charset="-128"/>
              </a:rPr>
              <a:t>Problems</a:t>
            </a:r>
          </a:p>
        </p:txBody>
      </p:sp>
      <p:sp>
        <p:nvSpPr>
          <p:cNvPr id="36867" name="Slide Number Placeholder 2">
            <a:extLst>
              <a:ext uri="{FF2B5EF4-FFF2-40B4-BE49-F238E27FC236}">
                <a16:creationId xmlns:a16="http://schemas.microsoft.com/office/drawing/2014/main" id="{7544BA95-08F4-F24C-8F34-04A927AE1CE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24359BA-2788-9F4B-8597-2184836255E8}" type="slidenum">
              <a:rPr lang="en-US" altLang="en-US" sz="1200">
                <a:solidFill>
                  <a:srgbClr val="898989"/>
                </a:solidFill>
                <a:latin typeface="Times" pitchFamily="2" charset="0"/>
              </a:rPr>
              <a:pPr eaLnBrk="1" hangingPunct="1"/>
              <a:t>31</a:t>
            </a:fld>
            <a:endParaRPr lang="en-US" altLang="en-US" sz="1200">
              <a:solidFill>
                <a:srgbClr val="898989"/>
              </a:solidFill>
              <a:latin typeface="Times" pitchFamily="2" charset="0"/>
            </a:endParaRPr>
          </a:p>
        </p:txBody>
      </p:sp>
      <p:grpSp>
        <p:nvGrpSpPr>
          <p:cNvPr id="2" name="Group 20">
            <a:extLst>
              <a:ext uri="{FF2B5EF4-FFF2-40B4-BE49-F238E27FC236}">
                <a16:creationId xmlns:a16="http://schemas.microsoft.com/office/drawing/2014/main" id="{7F6B4A2B-E3C9-BF4A-8F82-4C07715716A0}"/>
              </a:ext>
            </a:extLst>
          </p:cNvPr>
          <p:cNvGrpSpPr>
            <a:grpSpLocks/>
          </p:cNvGrpSpPr>
          <p:nvPr/>
        </p:nvGrpSpPr>
        <p:grpSpPr bwMode="auto">
          <a:xfrm>
            <a:off x="4492625" y="792163"/>
            <a:ext cx="4041775" cy="1733550"/>
            <a:chOff x="4493318" y="791459"/>
            <a:chExt cx="4041775" cy="1733550"/>
          </a:xfrm>
        </p:grpSpPr>
        <p:sp>
          <p:nvSpPr>
            <p:cNvPr id="17" name="Freeform 16">
              <a:extLst>
                <a:ext uri="{FF2B5EF4-FFF2-40B4-BE49-F238E27FC236}">
                  <a16:creationId xmlns:a16="http://schemas.microsoft.com/office/drawing/2014/main" id="{8C73FAE6-AE20-7443-BF3D-DC794F0CD362}"/>
                </a:ext>
              </a:extLst>
            </p:cNvPr>
            <p:cNvSpPr/>
            <p:nvPr/>
          </p:nvSpPr>
          <p:spPr>
            <a:xfrm>
              <a:off x="4493318" y="866071"/>
              <a:ext cx="3857625" cy="1658938"/>
            </a:xfrm>
            <a:custGeom>
              <a:avLst/>
              <a:gdLst>
                <a:gd name="connsiteX0" fmla="*/ 252625 w 3516266"/>
                <a:gd name="connsiteY0" fmla="*/ 0 h 1898219"/>
                <a:gd name="connsiteX1" fmla="*/ 3516266 w 3516266"/>
                <a:gd name="connsiteY1" fmla="*/ 129734 h 1898219"/>
                <a:gd name="connsiteX2" fmla="*/ 3400195 w 3516266"/>
                <a:gd name="connsiteY2" fmla="*/ 1898219 h 1898219"/>
                <a:gd name="connsiteX3" fmla="*/ 0 w 3516266"/>
                <a:gd name="connsiteY3" fmla="*/ 1727516 h 1898219"/>
                <a:gd name="connsiteX4" fmla="*/ 252625 w 3516266"/>
                <a:gd name="connsiteY4" fmla="*/ 0 h 1898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6266" h="1898219">
                  <a:moveTo>
                    <a:pt x="252625" y="0"/>
                  </a:moveTo>
                  <a:lnTo>
                    <a:pt x="3516266" y="129734"/>
                  </a:lnTo>
                  <a:lnTo>
                    <a:pt x="3400195" y="1898219"/>
                  </a:lnTo>
                  <a:lnTo>
                    <a:pt x="0" y="1727516"/>
                  </a:lnTo>
                  <a:lnTo>
                    <a:pt x="252625" y="0"/>
                  </a:lnTo>
                  <a:close/>
                </a:path>
              </a:pathLst>
            </a:custGeom>
            <a:solidFill>
              <a:srgbClr val="CA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884" name="TextBox 3">
              <a:extLst>
                <a:ext uri="{FF2B5EF4-FFF2-40B4-BE49-F238E27FC236}">
                  <a16:creationId xmlns:a16="http://schemas.microsoft.com/office/drawing/2014/main" id="{CF03521C-D9A5-EC4F-BB54-8AB55C947AEC}"/>
                </a:ext>
              </a:extLst>
            </p:cNvPr>
            <p:cNvSpPr txBox="1">
              <a:spLocks noChangeArrowheads="1"/>
            </p:cNvSpPr>
            <p:nvPr/>
          </p:nvSpPr>
          <p:spPr bwMode="auto">
            <a:xfrm>
              <a:off x="4499668" y="791459"/>
              <a:ext cx="60785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4400">
                  <a:latin typeface="Times" pitchFamily="2" charset="0"/>
                </a:rPr>
                <a:t>2.</a:t>
              </a:r>
            </a:p>
          </p:txBody>
        </p:sp>
        <p:sp>
          <p:nvSpPr>
            <p:cNvPr id="36885" name="TextBox 4">
              <a:extLst>
                <a:ext uri="{FF2B5EF4-FFF2-40B4-BE49-F238E27FC236}">
                  <a16:creationId xmlns:a16="http://schemas.microsoft.com/office/drawing/2014/main" id="{0648CFCE-26C9-BB42-A748-001A2F0C0FE4}"/>
                </a:ext>
              </a:extLst>
            </p:cNvPr>
            <p:cNvSpPr txBox="1">
              <a:spLocks noChangeArrowheads="1"/>
            </p:cNvSpPr>
            <p:nvPr/>
          </p:nvSpPr>
          <p:spPr bwMode="auto">
            <a:xfrm>
              <a:off x="5141018" y="940684"/>
              <a:ext cx="3394075"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latin typeface="Times" pitchFamily="2" charset="0"/>
                </a:rPr>
                <a:t>Einstein did not know</a:t>
              </a:r>
              <a:r>
                <a:rPr lang="en-US" altLang="en-US" sz="2000">
                  <a:latin typeface="Times" pitchFamily="2" charset="0"/>
                </a:rPr>
                <a:t> Maxwell’s theory in 1895-86.</a:t>
              </a:r>
            </a:p>
            <a:p>
              <a:pPr eaLnBrk="1" hangingPunct="1"/>
              <a:r>
                <a:rPr lang="en-US" altLang="en-US" sz="2000">
                  <a:latin typeface="Times" pitchFamily="2" charset="0"/>
                </a:rPr>
                <a:t>He does not write of the thought experiment until 1946.</a:t>
              </a:r>
            </a:p>
          </p:txBody>
        </p:sp>
      </p:grpSp>
      <p:grpSp>
        <p:nvGrpSpPr>
          <p:cNvPr id="36869" name="Group 24">
            <a:extLst>
              <a:ext uri="{FF2B5EF4-FFF2-40B4-BE49-F238E27FC236}">
                <a16:creationId xmlns:a16="http://schemas.microsoft.com/office/drawing/2014/main" id="{D9493670-7DFA-584B-BE5B-C5864A3D3A39}"/>
              </a:ext>
            </a:extLst>
          </p:cNvPr>
          <p:cNvGrpSpPr>
            <a:grpSpLocks/>
          </p:cNvGrpSpPr>
          <p:nvPr/>
        </p:nvGrpSpPr>
        <p:grpSpPr bwMode="auto">
          <a:xfrm>
            <a:off x="520700" y="1408113"/>
            <a:ext cx="3516313" cy="1625600"/>
            <a:chOff x="4636010" y="1153953"/>
            <a:chExt cx="3516266" cy="1625095"/>
          </a:xfrm>
        </p:grpSpPr>
        <p:sp>
          <p:nvSpPr>
            <p:cNvPr id="18" name="Freeform 17">
              <a:extLst>
                <a:ext uri="{FF2B5EF4-FFF2-40B4-BE49-F238E27FC236}">
                  <a16:creationId xmlns:a16="http://schemas.microsoft.com/office/drawing/2014/main" id="{2E133F14-A80B-0B4E-A4F3-06B5CB38A66B}"/>
                </a:ext>
              </a:extLst>
            </p:cNvPr>
            <p:cNvSpPr/>
            <p:nvPr/>
          </p:nvSpPr>
          <p:spPr>
            <a:xfrm>
              <a:off x="4799521" y="1222194"/>
              <a:ext cx="3011447" cy="1556854"/>
            </a:xfrm>
            <a:custGeom>
              <a:avLst/>
              <a:gdLst>
                <a:gd name="connsiteX0" fmla="*/ 0 w 3011016"/>
                <a:gd name="connsiteY0" fmla="*/ 95594 h 1556813"/>
                <a:gd name="connsiteX1" fmla="*/ 2901773 w 3011016"/>
                <a:gd name="connsiteY1" fmla="*/ 0 h 1556813"/>
                <a:gd name="connsiteX2" fmla="*/ 3011016 w 3011016"/>
                <a:gd name="connsiteY2" fmla="*/ 1372453 h 1556813"/>
                <a:gd name="connsiteX3" fmla="*/ 116070 w 3011016"/>
                <a:gd name="connsiteY3" fmla="*/ 1556813 h 1556813"/>
                <a:gd name="connsiteX4" fmla="*/ 0 w 3011016"/>
                <a:gd name="connsiteY4" fmla="*/ 95594 h 1556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016" h="1556813">
                  <a:moveTo>
                    <a:pt x="0" y="95594"/>
                  </a:moveTo>
                  <a:lnTo>
                    <a:pt x="2901773" y="0"/>
                  </a:lnTo>
                  <a:lnTo>
                    <a:pt x="3011016" y="1372453"/>
                  </a:lnTo>
                  <a:lnTo>
                    <a:pt x="116070" y="1556813"/>
                  </a:lnTo>
                  <a:lnTo>
                    <a:pt x="0" y="95594"/>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881" name="TextBox 5">
              <a:extLst>
                <a:ext uri="{FF2B5EF4-FFF2-40B4-BE49-F238E27FC236}">
                  <a16:creationId xmlns:a16="http://schemas.microsoft.com/office/drawing/2014/main" id="{EEC842D2-468D-694B-8416-272ED23371B0}"/>
                </a:ext>
              </a:extLst>
            </p:cNvPr>
            <p:cNvSpPr txBox="1">
              <a:spLocks noChangeArrowheads="1"/>
            </p:cNvSpPr>
            <p:nvPr/>
          </p:nvSpPr>
          <p:spPr bwMode="auto">
            <a:xfrm>
              <a:off x="4636010" y="1153953"/>
              <a:ext cx="607851" cy="76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4400">
                  <a:latin typeface="Times" pitchFamily="2" charset="0"/>
                </a:rPr>
                <a:t>1.</a:t>
              </a:r>
            </a:p>
          </p:txBody>
        </p:sp>
        <p:sp>
          <p:nvSpPr>
            <p:cNvPr id="36882" name="TextBox 6">
              <a:extLst>
                <a:ext uri="{FF2B5EF4-FFF2-40B4-BE49-F238E27FC236}">
                  <a16:creationId xmlns:a16="http://schemas.microsoft.com/office/drawing/2014/main" id="{D8976357-EA7F-AE42-8136-E2EAE8604447}"/>
                </a:ext>
              </a:extLst>
            </p:cNvPr>
            <p:cNvSpPr txBox="1">
              <a:spLocks noChangeArrowheads="1"/>
            </p:cNvSpPr>
            <p:nvPr/>
          </p:nvSpPr>
          <p:spPr bwMode="auto">
            <a:xfrm>
              <a:off x="5257329" y="1297344"/>
              <a:ext cx="289494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a:latin typeface="Times" pitchFamily="2" charset="0"/>
                </a:rPr>
                <a:t>The thought experiment does not work.</a:t>
              </a:r>
            </a:p>
            <a:p>
              <a:pPr eaLnBrk="1" hangingPunct="1"/>
              <a:r>
                <a:rPr lang="en-US" altLang="en-US" sz="1800">
                  <a:latin typeface="Times" pitchFamily="2" charset="0"/>
                </a:rPr>
                <a:t>Ether theories predict frozen light for observers at c.</a:t>
              </a:r>
            </a:p>
          </p:txBody>
        </p:sp>
      </p:grpSp>
      <p:sp>
        <p:nvSpPr>
          <p:cNvPr id="36870" name="TextBox 19">
            <a:extLst>
              <a:ext uri="{FF2B5EF4-FFF2-40B4-BE49-F238E27FC236}">
                <a16:creationId xmlns:a16="http://schemas.microsoft.com/office/drawing/2014/main" id="{7DBEB870-D147-A74D-96A3-B5F187153247}"/>
              </a:ext>
            </a:extLst>
          </p:cNvPr>
          <p:cNvSpPr txBox="1">
            <a:spLocks noChangeArrowheads="1"/>
          </p:cNvSpPr>
          <p:nvPr/>
        </p:nvSpPr>
        <p:spPr bwMode="auto">
          <a:xfrm>
            <a:off x="314325" y="-171450"/>
            <a:ext cx="685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8800">
                <a:latin typeface="Times" pitchFamily="2" charset="0"/>
              </a:rPr>
              <a:t>?</a:t>
            </a:r>
          </a:p>
        </p:txBody>
      </p:sp>
      <p:sp>
        <p:nvSpPr>
          <p:cNvPr id="36871" name="TextBox 20">
            <a:extLst>
              <a:ext uri="{FF2B5EF4-FFF2-40B4-BE49-F238E27FC236}">
                <a16:creationId xmlns:a16="http://schemas.microsoft.com/office/drawing/2014/main" id="{F5D7EEE1-92BC-3341-B947-B4624F98A194}"/>
              </a:ext>
            </a:extLst>
          </p:cNvPr>
          <p:cNvSpPr txBox="1">
            <a:spLocks noChangeArrowheads="1"/>
          </p:cNvSpPr>
          <p:nvPr/>
        </p:nvSpPr>
        <p:spPr bwMode="auto">
          <a:xfrm rot="999141">
            <a:off x="684213" y="169863"/>
            <a:ext cx="5603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6600">
                <a:latin typeface="Times" pitchFamily="2" charset="0"/>
              </a:rPr>
              <a:t>?</a:t>
            </a:r>
          </a:p>
        </p:txBody>
      </p:sp>
      <p:sp>
        <p:nvSpPr>
          <p:cNvPr id="36872" name="TextBox 21">
            <a:extLst>
              <a:ext uri="{FF2B5EF4-FFF2-40B4-BE49-F238E27FC236}">
                <a16:creationId xmlns:a16="http://schemas.microsoft.com/office/drawing/2014/main" id="{3CC29D78-2F81-F34F-9095-31FA1C01D68F}"/>
              </a:ext>
            </a:extLst>
          </p:cNvPr>
          <p:cNvSpPr txBox="1">
            <a:spLocks noChangeArrowheads="1"/>
          </p:cNvSpPr>
          <p:nvPr/>
        </p:nvSpPr>
        <p:spPr bwMode="auto">
          <a:xfrm rot="-337825">
            <a:off x="130175" y="161925"/>
            <a:ext cx="5603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6600">
                <a:latin typeface="Times" pitchFamily="2" charset="0"/>
              </a:rPr>
              <a:t>?</a:t>
            </a:r>
          </a:p>
        </p:txBody>
      </p:sp>
      <p:grpSp>
        <p:nvGrpSpPr>
          <p:cNvPr id="4" name="Group 26">
            <a:extLst>
              <a:ext uri="{FF2B5EF4-FFF2-40B4-BE49-F238E27FC236}">
                <a16:creationId xmlns:a16="http://schemas.microsoft.com/office/drawing/2014/main" id="{58003428-768B-FB4B-B115-3D5E45080AFD}"/>
              </a:ext>
            </a:extLst>
          </p:cNvPr>
          <p:cNvGrpSpPr>
            <a:grpSpLocks/>
          </p:cNvGrpSpPr>
          <p:nvPr/>
        </p:nvGrpSpPr>
        <p:grpSpPr bwMode="auto">
          <a:xfrm>
            <a:off x="566738" y="3252788"/>
            <a:ext cx="5622925" cy="3184525"/>
            <a:chOff x="2700263" y="3147489"/>
            <a:chExt cx="5622706" cy="3183760"/>
          </a:xfrm>
        </p:grpSpPr>
        <p:sp>
          <p:nvSpPr>
            <p:cNvPr id="23" name="Freeform 22">
              <a:extLst>
                <a:ext uri="{FF2B5EF4-FFF2-40B4-BE49-F238E27FC236}">
                  <a16:creationId xmlns:a16="http://schemas.microsoft.com/office/drawing/2014/main" id="{AE8FCEDF-5A51-2645-B557-0A7C6E1C6506}"/>
                </a:ext>
              </a:extLst>
            </p:cNvPr>
            <p:cNvSpPr/>
            <p:nvPr/>
          </p:nvSpPr>
          <p:spPr>
            <a:xfrm>
              <a:off x="3160620" y="4418771"/>
              <a:ext cx="4670243" cy="457090"/>
            </a:xfrm>
            <a:custGeom>
              <a:avLst/>
              <a:gdLst>
                <a:gd name="connsiteX0" fmla="*/ 81932 w 4670148"/>
                <a:gd name="connsiteY0" fmla="*/ 0 h 457485"/>
                <a:gd name="connsiteX1" fmla="*/ 4670148 w 4670148"/>
                <a:gd name="connsiteY1" fmla="*/ 68281 h 457485"/>
                <a:gd name="connsiteX2" fmla="*/ 4656493 w 4670148"/>
                <a:gd name="connsiteY2" fmla="*/ 457485 h 457485"/>
                <a:gd name="connsiteX3" fmla="*/ 0 w 4670148"/>
                <a:gd name="connsiteY3" fmla="*/ 402860 h 457485"/>
                <a:gd name="connsiteX4" fmla="*/ 81932 w 4670148"/>
                <a:gd name="connsiteY4" fmla="*/ 0 h 457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148" h="457485">
                  <a:moveTo>
                    <a:pt x="81932" y="0"/>
                  </a:moveTo>
                  <a:lnTo>
                    <a:pt x="4670148" y="68281"/>
                  </a:lnTo>
                  <a:lnTo>
                    <a:pt x="4656493" y="457485"/>
                  </a:lnTo>
                  <a:lnTo>
                    <a:pt x="0" y="402860"/>
                  </a:lnTo>
                  <a:cubicBezTo>
                    <a:pt x="16202" y="268606"/>
                    <a:pt x="47794" y="135228"/>
                    <a:pt x="81932" y="0"/>
                  </a:cubicBez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36876" name="Group 25">
              <a:extLst>
                <a:ext uri="{FF2B5EF4-FFF2-40B4-BE49-F238E27FC236}">
                  <a16:creationId xmlns:a16="http://schemas.microsoft.com/office/drawing/2014/main" id="{D35C2307-0386-B24A-AB1F-F55F2102C6D2}"/>
                </a:ext>
              </a:extLst>
            </p:cNvPr>
            <p:cNvGrpSpPr>
              <a:grpSpLocks/>
            </p:cNvGrpSpPr>
            <p:nvPr/>
          </p:nvGrpSpPr>
          <p:grpSpPr bwMode="auto">
            <a:xfrm>
              <a:off x="2700263" y="3147489"/>
              <a:ext cx="5622706" cy="3183760"/>
              <a:chOff x="2700263" y="3147489"/>
              <a:chExt cx="5622706" cy="3183760"/>
            </a:xfrm>
          </p:grpSpPr>
          <p:pic>
            <p:nvPicPr>
              <p:cNvPr id="36877" name="Picture 13" descr="Light_animation_3.gif                                          000AD3D2Macintosh HD                   BB75487B:">
                <a:extLst>
                  <a:ext uri="{FF2B5EF4-FFF2-40B4-BE49-F238E27FC236}">
                    <a16:creationId xmlns:a16="http://schemas.microsoft.com/office/drawing/2014/main" id="{7F22BD6C-4722-C840-B241-51FEB20BFC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263" y="5345411"/>
                <a:ext cx="51562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8" name="TextBox 15">
                <a:extLst>
                  <a:ext uri="{FF2B5EF4-FFF2-40B4-BE49-F238E27FC236}">
                    <a16:creationId xmlns:a16="http://schemas.microsoft.com/office/drawing/2014/main" id="{E6F02C9B-206B-C34E-BDC0-47F312DA872C}"/>
                  </a:ext>
                </a:extLst>
              </p:cNvPr>
              <p:cNvSpPr txBox="1">
                <a:spLocks noChangeArrowheads="1"/>
              </p:cNvSpPr>
              <p:nvPr/>
            </p:nvSpPr>
            <p:spPr bwMode="auto">
              <a:xfrm>
                <a:off x="2976878" y="4288063"/>
                <a:ext cx="5346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The thought experiment </a:t>
                </a:r>
                <a:r>
                  <a:rPr lang="en-US" altLang="en-US" sz="1800" i="1">
                    <a:latin typeface="Times" pitchFamily="2" charset="0"/>
                  </a:rPr>
                  <a:t>does</a:t>
                </a:r>
                <a:r>
                  <a:rPr lang="en-US" altLang="en-US" sz="1800">
                    <a:latin typeface="Times" pitchFamily="2" charset="0"/>
                  </a:rPr>
                  <a:t> succeed against the later emission theories of light. They predict frozen light.</a:t>
                </a:r>
              </a:p>
            </p:txBody>
          </p:sp>
          <p:sp>
            <p:nvSpPr>
              <p:cNvPr id="24" name="Down Arrow 23">
                <a:extLst>
                  <a:ext uri="{FF2B5EF4-FFF2-40B4-BE49-F238E27FC236}">
                    <a16:creationId xmlns:a16="http://schemas.microsoft.com/office/drawing/2014/main" id="{1FBCDA84-A5B9-5F44-8F38-877154928CA3}"/>
                  </a:ext>
                </a:extLst>
              </p:cNvPr>
              <p:cNvSpPr/>
              <p:nvPr/>
            </p:nvSpPr>
            <p:spPr>
              <a:xfrm>
                <a:off x="3778133" y="3147489"/>
                <a:ext cx="887378" cy="1031627"/>
              </a:xfrm>
              <a:prstGeom prst="downArrow">
                <a:avLst/>
              </a:prstGeom>
              <a:solidFill>
                <a:srgbClr val="CA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pic>
        <p:nvPicPr>
          <p:cNvPr id="28" name="Picture 27">
            <a:extLst>
              <a:ext uri="{FF2B5EF4-FFF2-40B4-BE49-F238E27FC236}">
                <a16:creationId xmlns:a16="http://schemas.microsoft.com/office/drawing/2014/main" id="{60526808-9412-FC48-AA84-611DCE69B1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394964">
            <a:off x="6016625" y="3973513"/>
            <a:ext cx="2933700" cy="215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DE13DF44-BFE1-F346-901A-D4943AB6BFC6}"/>
              </a:ext>
            </a:extLst>
          </p:cNvPr>
          <p:cNvSpPr>
            <a:spLocks noGrp="1"/>
          </p:cNvSpPr>
          <p:nvPr>
            <p:ph type="title"/>
          </p:nvPr>
        </p:nvSpPr>
        <p:spPr>
          <a:xfrm>
            <a:off x="457200" y="274638"/>
            <a:ext cx="6589713" cy="381000"/>
          </a:xfrm>
        </p:spPr>
        <p:txBody>
          <a:bodyPr/>
          <a:lstStyle/>
          <a:p>
            <a:r>
              <a:rPr lang="en-US" altLang="en-US" sz="2400">
                <a:latin typeface="Times" pitchFamily="2" charset="0"/>
                <a:ea typeface="ＭＳ Ｐゴシック" panose="020B0600070205080204" pitchFamily="34" charset="-128"/>
              </a:rPr>
              <a:t>First written report</a:t>
            </a:r>
            <a:br>
              <a:rPr lang="en-US" altLang="en-US" sz="2400">
                <a:latin typeface="Times" pitchFamily="2" charset="0"/>
                <a:ea typeface="ＭＳ Ｐゴシック" panose="020B0600070205080204" pitchFamily="34" charset="-128"/>
              </a:rPr>
            </a:br>
            <a:r>
              <a:rPr lang="en-US" altLang="en-US" sz="2400">
                <a:latin typeface="Times" pitchFamily="2" charset="0"/>
                <a:ea typeface="ＭＳ Ｐゴシック" panose="020B0600070205080204" pitchFamily="34" charset="-128"/>
              </a:rPr>
              <a:t>Max Wertheimer interviews Einstein in 1916</a:t>
            </a:r>
          </a:p>
        </p:txBody>
      </p:sp>
      <p:sp>
        <p:nvSpPr>
          <p:cNvPr id="37891" name="Slide Number Placeholder 2">
            <a:extLst>
              <a:ext uri="{FF2B5EF4-FFF2-40B4-BE49-F238E27FC236}">
                <a16:creationId xmlns:a16="http://schemas.microsoft.com/office/drawing/2014/main" id="{182BE1E7-145E-054C-BCD5-129DECA8DF3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2897DC8-ECD7-A942-A81F-C389BE96EE92}" type="slidenum">
              <a:rPr lang="en-US" altLang="en-US" sz="1200">
                <a:solidFill>
                  <a:srgbClr val="898989"/>
                </a:solidFill>
                <a:latin typeface="Times" pitchFamily="2" charset="0"/>
              </a:rPr>
              <a:pPr eaLnBrk="1" hangingPunct="1"/>
              <a:t>32</a:t>
            </a:fld>
            <a:endParaRPr lang="en-US" altLang="en-US" sz="1200">
              <a:solidFill>
                <a:srgbClr val="898989"/>
              </a:solidFill>
              <a:latin typeface="Times" pitchFamily="2" charset="0"/>
            </a:endParaRPr>
          </a:p>
        </p:txBody>
      </p:sp>
      <p:pic>
        <p:nvPicPr>
          <p:cNvPr id="37892" name="Picture 3">
            <a:extLst>
              <a:ext uri="{FF2B5EF4-FFF2-40B4-BE49-F238E27FC236}">
                <a16:creationId xmlns:a16="http://schemas.microsoft.com/office/drawing/2014/main" id="{527A66D5-E033-3D46-9480-FD9E460CE6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67575" y="1216025"/>
            <a:ext cx="2033588"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4">
            <a:extLst>
              <a:ext uri="{FF2B5EF4-FFF2-40B4-BE49-F238E27FC236}">
                <a16:creationId xmlns:a16="http://schemas.microsoft.com/office/drawing/2014/main" id="{29294A0B-2883-8440-A429-2A052D5D53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7188" y="1147763"/>
            <a:ext cx="3206750" cy="493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TextBox 5">
            <a:extLst>
              <a:ext uri="{FF2B5EF4-FFF2-40B4-BE49-F238E27FC236}">
                <a16:creationId xmlns:a16="http://schemas.microsoft.com/office/drawing/2014/main" id="{D8C025E3-62A6-BD48-A1E0-A150FE153064}"/>
              </a:ext>
            </a:extLst>
          </p:cNvPr>
          <p:cNvSpPr txBox="1">
            <a:spLocks noChangeArrowheads="1"/>
          </p:cNvSpPr>
          <p:nvPr/>
        </p:nvSpPr>
        <p:spPr bwMode="auto">
          <a:xfrm>
            <a:off x="4062413" y="1174750"/>
            <a:ext cx="30035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latin typeface="Times" pitchFamily="2" charset="0"/>
              </a:rPr>
              <a:t>“These were wonderful days, “beginning in 1916, when for hours and hours I was fortunate enough to sit with Einstein, alone in his study, and hear from him the story...”</a:t>
            </a:r>
          </a:p>
        </p:txBody>
      </p:sp>
      <p:grpSp>
        <p:nvGrpSpPr>
          <p:cNvPr id="2" name="Group 14">
            <a:extLst>
              <a:ext uri="{FF2B5EF4-FFF2-40B4-BE49-F238E27FC236}">
                <a16:creationId xmlns:a16="http://schemas.microsoft.com/office/drawing/2014/main" id="{63E3043C-26B6-A54E-8B48-430D61650C97}"/>
              </a:ext>
            </a:extLst>
          </p:cNvPr>
          <p:cNvGrpSpPr>
            <a:grpSpLocks/>
          </p:cNvGrpSpPr>
          <p:nvPr/>
        </p:nvGrpSpPr>
        <p:grpSpPr bwMode="auto">
          <a:xfrm>
            <a:off x="3851275" y="2697163"/>
            <a:ext cx="3536950" cy="1671637"/>
            <a:chOff x="3850824" y="2697109"/>
            <a:chExt cx="3536750" cy="1671471"/>
          </a:xfrm>
        </p:grpSpPr>
        <p:sp>
          <p:nvSpPr>
            <p:cNvPr id="8" name="Freeform 7">
              <a:extLst>
                <a:ext uri="{FF2B5EF4-FFF2-40B4-BE49-F238E27FC236}">
                  <a16:creationId xmlns:a16="http://schemas.microsoft.com/office/drawing/2014/main" id="{94C51160-6EB9-0843-84B7-4316E89924CA}"/>
                </a:ext>
              </a:extLst>
            </p:cNvPr>
            <p:cNvSpPr/>
            <p:nvPr/>
          </p:nvSpPr>
          <p:spPr>
            <a:xfrm>
              <a:off x="3850824" y="3516178"/>
              <a:ext cx="3536750" cy="553982"/>
            </a:xfrm>
            <a:custGeom>
              <a:avLst/>
              <a:gdLst>
                <a:gd name="connsiteX0" fmla="*/ 68277 w 3536750"/>
                <a:gd name="connsiteY0" fmla="*/ 0 h 635016"/>
                <a:gd name="connsiteX1" fmla="*/ 3536750 w 3536750"/>
                <a:gd name="connsiteY1" fmla="*/ 102422 h 635016"/>
                <a:gd name="connsiteX2" fmla="*/ 3495783 w 3536750"/>
                <a:gd name="connsiteY2" fmla="*/ 635016 h 635016"/>
                <a:gd name="connsiteX3" fmla="*/ 0 w 3536750"/>
                <a:gd name="connsiteY3" fmla="*/ 587219 h 635016"/>
                <a:gd name="connsiteX4" fmla="*/ 68277 w 3536750"/>
                <a:gd name="connsiteY4" fmla="*/ 0 h 635016"/>
                <a:gd name="connsiteX0" fmla="*/ 68277 w 3536750"/>
                <a:gd name="connsiteY0" fmla="*/ 0 h 587219"/>
                <a:gd name="connsiteX1" fmla="*/ 3536750 w 3536750"/>
                <a:gd name="connsiteY1" fmla="*/ 102422 h 587219"/>
                <a:gd name="connsiteX2" fmla="*/ 3386540 w 3536750"/>
                <a:gd name="connsiteY2" fmla="*/ 539422 h 587219"/>
                <a:gd name="connsiteX3" fmla="*/ 0 w 3536750"/>
                <a:gd name="connsiteY3" fmla="*/ 587219 h 587219"/>
                <a:gd name="connsiteX4" fmla="*/ 68277 w 3536750"/>
                <a:gd name="connsiteY4" fmla="*/ 0 h 587219"/>
                <a:gd name="connsiteX0" fmla="*/ 68277 w 3536750"/>
                <a:gd name="connsiteY0" fmla="*/ 0 h 587219"/>
                <a:gd name="connsiteX1" fmla="*/ 3536750 w 3536750"/>
                <a:gd name="connsiteY1" fmla="*/ 102422 h 587219"/>
                <a:gd name="connsiteX2" fmla="*/ 3263641 w 3536750"/>
                <a:gd name="connsiteY2" fmla="*/ 430172 h 587219"/>
                <a:gd name="connsiteX3" fmla="*/ 0 w 3536750"/>
                <a:gd name="connsiteY3" fmla="*/ 587219 h 587219"/>
                <a:gd name="connsiteX4" fmla="*/ 68277 w 3536750"/>
                <a:gd name="connsiteY4" fmla="*/ 0 h 587219"/>
                <a:gd name="connsiteX0" fmla="*/ 68277 w 3536750"/>
                <a:gd name="connsiteY0" fmla="*/ 0 h 682813"/>
                <a:gd name="connsiteX1" fmla="*/ 3536750 w 3536750"/>
                <a:gd name="connsiteY1" fmla="*/ 102422 h 682813"/>
                <a:gd name="connsiteX2" fmla="*/ 3263641 w 3536750"/>
                <a:gd name="connsiteY2" fmla="*/ 430172 h 682813"/>
                <a:gd name="connsiteX3" fmla="*/ 0 w 3536750"/>
                <a:gd name="connsiteY3" fmla="*/ 682813 h 682813"/>
                <a:gd name="connsiteX4" fmla="*/ 68277 w 3536750"/>
                <a:gd name="connsiteY4" fmla="*/ 0 h 682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6750" h="682813">
                  <a:moveTo>
                    <a:pt x="68277" y="0"/>
                  </a:moveTo>
                  <a:lnTo>
                    <a:pt x="3536750" y="102422"/>
                  </a:lnTo>
                  <a:lnTo>
                    <a:pt x="3263641" y="430172"/>
                  </a:lnTo>
                  <a:lnTo>
                    <a:pt x="0" y="682813"/>
                  </a:lnTo>
                  <a:lnTo>
                    <a:pt x="68277" y="0"/>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902" name="TextBox 6">
              <a:extLst>
                <a:ext uri="{FF2B5EF4-FFF2-40B4-BE49-F238E27FC236}">
                  <a16:creationId xmlns:a16="http://schemas.microsoft.com/office/drawing/2014/main" id="{D34B0A19-8330-CA4A-AF47-A347A87C779B}"/>
                </a:ext>
              </a:extLst>
            </p:cNvPr>
            <p:cNvSpPr txBox="1">
              <a:spLocks noChangeArrowheads="1"/>
            </p:cNvSpPr>
            <p:nvPr/>
          </p:nvSpPr>
          <p:spPr bwMode="auto">
            <a:xfrm>
              <a:off x="4021516" y="3168251"/>
              <a:ext cx="333874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“During these long discussions I questioned Einstein in great detail about the concrete events in his thought...”</a:t>
              </a:r>
            </a:p>
          </p:txBody>
        </p:sp>
        <p:sp>
          <p:nvSpPr>
            <p:cNvPr id="37903" name="TextBox 9">
              <a:extLst>
                <a:ext uri="{FF2B5EF4-FFF2-40B4-BE49-F238E27FC236}">
                  <a16:creationId xmlns:a16="http://schemas.microsoft.com/office/drawing/2014/main" id="{DD80D65B-BC91-2440-B8AD-7A50395102FA}"/>
                </a:ext>
              </a:extLst>
            </p:cNvPr>
            <p:cNvSpPr txBox="1">
              <a:spLocks noChangeArrowheads="1"/>
            </p:cNvSpPr>
            <p:nvPr/>
          </p:nvSpPr>
          <p:spPr bwMode="auto">
            <a:xfrm>
              <a:off x="5557750" y="2697109"/>
              <a:ext cx="13450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pitchFamily="2" charset="0"/>
                </a:rPr>
                <a:t>active interrogation</a:t>
              </a:r>
            </a:p>
          </p:txBody>
        </p:sp>
        <p:sp>
          <p:nvSpPr>
            <p:cNvPr id="13" name="Down Arrow 12">
              <a:extLst>
                <a:ext uri="{FF2B5EF4-FFF2-40B4-BE49-F238E27FC236}">
                  <a16:creationId xmlns:a16="http://schemas.microsoft.com/office/drawing/2014/main" id="{3C95769C-150F-034E-8ED5-ECE2DE1B1BBF}"/>
                </a:ext>
              </a:extLst>
            </p:cNvPr>
            <p:cNvSpPr/>
            <p:nvPr/>
          </p:nvSpPr>
          <p:spPr>
            <a:xfrm>
              <a:off x="4922326" y="2819334"/>
              <a:ext cx="403202" cy="417472"/>
            </a:xfrm>
            <a:prstGeom prst="downArrow">
              <a:avLst/>
            </a:prstGeom>
            <a:solidFill>
              <a:srgbClr val="CA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3" name="Group 15">
            <a:extLst>
              <a:ext uri="{FF2B5EF4-FFF2-40B4-BE49-F238E27FC236}">
                <a16:creationId xmlns:a16="http://schemas.microsoft.com/office/drawing/2014/main" id="{D194C914-5407-CA40-80E0-CB16D677F21C}"/>
              </a:ext>
            </a:extLst>
          </p:cNvPr>
          <p:cNvGrpSpPr>
            <a:grpSpLocks/>
          </p:cNvGrpSpPr>
          <p:nvPr/>
        </p:nvGrpSpPr>
        <p:grpSpPr bwMode="auto">
          <a:xfrm>
            <a:off x="4076700" y="4411663"/>
            <a:ext cx="3979863" cy="2090737"/>
            <a:chOff x="4076138" y="4410969"/>
            <a:chExt cx="3980550" cy="2091860"/>
          </a:xfrm>
        </p:grpSpPr>
        <p:sp>
          <p:nvSpPr>
            <p:cNvPr id="12" name="Freeform 11">
              <a:extLst>
                <a:ext uri="{FF2B5EF4-FFF2-40B4-BE49-F238E27FC236}">
                  <a16:creationId xmlns:a16="http://schemas.microsoft.com/office/drawing/2014/main" id="{4A114DB5-F871-BC4C-8D74-0CF014DF71BA}"/>
                </a:ext>
              </a:extLst>
            </p:cNvPr>
            <p:cNvSpPr/>
            <p:nvPr/>
          </p:nvSpPr>
          <p:spPr>
            <a:xfrm>
              <a:off x="4171404" y="5441809"/>
              <a:ext cx="3223181" cy="171542"/>
            </a:xfrm>
            <a:custGeom>
              <a:avLst/>
              <a:gdLst>
                <a:gd name="connsiteX0" fmla="*/ 81932 w 3222675"/>
                <a:gd name="connsiteY0" fmla="*/ 0 h 170703"/>
                <a:gd name="connsiteX1" fmla="*/ 3215848 w 3222675"/>
                <a:gd name="connsiteY1" fmla="*/ 34141 h 170703"/>
                <a:gd name="connsiteX2" fmla="*/ 3222675 w 3222675"/>
                <a:gd name="connsiteY2" fmla="*/ 170703 h 170703"/>
                <a:gd name="connsiteX3" fmla="*/ 0 w 3222675"/>
                <a:gd name="connsiteY3" fmla="*/ 129735 h 170703"/>
                <a:gd name="connsiteX4" fmla="*/ 81932 w 3222675"/>
                <a:gd name="connsiteY4" fmla="*/ 0 h 170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675" h="170703">
                  <a:moveTo>
                    <a:pt x="81932" y="0"/>
                  </a:moveTo>
                  <a:lnTo>
                    <a:pt x="3215848" y="34141"/>
                  </a:lnTo>
                  <a:lnTo>
                    <a:pt x="3222675" y="170703"/>
                  </a:lnTo>
                  <a:lnTo>
                    <a:pt x="0" y="129735"/>
                  </a:lnTo>
                  <a:lnTo>
                    <a:pt x="81932" y="0"/>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898" name="TextBox 8">
              <a:extLst>
                <a:ext uri="{FF2B5EF4-FFF2-40B4-BE49-F238E27FC236}">
                  <a16:creationId xmlns:a16="http://schemas.microsoft.com/office/drawing/2014/main" id="{C5CA3DFF-5981-6944-B29B-F7D4FEEED0B5}"/>
                </a:ext>
              </a:extLst>
            </p:cNvPr>
            <p:cNvSpPr txBox="1">
              <a:spLocks noChangeArrowheads="1"/>
            </p:cNvSpPr>
            <p:nvPr/>
          </p:nvSpPr>
          <p:spPr bwMode="auto">
            <a:xfrm>
              <a:off x="4076138" y="5025501"/>
              <a:ext cx="398055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“Back of all of this there had to be something that was not yet grasped, not yet understood. Uneasiness about this characterized young Einstein’s state of mind at the time.”</a:t>
              </a:r>
            </a:p>
          </p:txBody>
        </p:sp>
        <p:sp>
          <p:nvSpPr>
            <p:cNvPr id="37899" name="TextBox 10">
              <a:extLst>
                <a:ext uri="{FF2B5EF4-FFF2-40B4-BE49-F238E27FC236}">
                  <a16:creationId xmlns:a16="http://schemas.microsoft.com/office/drawing/2014/main" id="{C38DD95A-C7EC-2349-83B6-D96E74F026E8}"/>
                </a:ext>
              </a:extLst>
            </p:cNvPr>
            <p:cNvSpPr txBox="1">
              <a:spLocks noChangeArrowheads="1"/>
            </p:cNvSpPr>
            <p:nvPr/>
          </p:nvSpPr>
          <p:spPr bwMode="auto">
            <a:xfrm>
              <a:off x="5612372" y="4410969"/>
              <a:ext cx="13450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pitchFamily="2" charset="0"/>
                </a:rPr>
                <a:t>no concrete result</a:t>
              </a:r>
            </a:p>
          </p:txBody>
        </p:sp>
        <p:sp>
          <p:nvSpPr>
            <p:cNvPr id="14" name="Down Arrow 13">
              <a:extLst>
                <a:ext uri="{FF2B5EF4-FFF2-40B4-BE49-F238E27FC236}">
                  <a16:creationId xmlns:a16="http://schemas.microsoft.com/office/drawing/2014/main" id="{16B16A4C-32E7-A94B-AB03-893F05F65827}"/>
                </a:ext>
              </a:extLst>
            </p:cNvPr>
            <p:cNvSpPr/>
            <p:nvPr/>
          </p:nvSpPr>
          <p:spPr>
            <a:xfrm>
              <a:off x="4936712" y="4499917"/>
              <a:ext cx="403295" cy="416148"/>
            </a:xfrm>
            <a:prstGeom prst="downArrow">
              <a:avLst/>
            </a:prstGeom>
            <a:solidFill>
              <a:srgbClr val="CA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045F998-427C-D949-8EE4-6C34F1DF79F8}"/>
              </a:ext>
            </a:extLst>
          </p:cNvPr>
          <p:cNvSpPr/>
          <p:nvPr/>
        </p:nvSpPr>
        <p:spPr>
          <a:xfrm>
            <a:off x="444500" y="1617663"/>
            <a:ext cx="6267450" cy="477837"/>
          </a:xfrm>
          <a:custGeom>
            <a:avLst/>
            <a:gdLst>
              <a:gd name="connsiteX0" fmla="*/ 204831 w 6267830"/>
              <a:gd name="connsiteY0" fmla="*/ 0 h 477969"/>
              <a:gd name="connsiteX1" fmla="*/ 6267830 w 6267830"/>
              <a:gd name="connsiteY1" fmla="*/ 61453 h 477969"/>
              <a:gd name="connsiteX2" fmla="*/ 6220036 w 6267830"/>
              <a:gd name="connsiteY2" fmla="*/ 477969 h 477969"/>
              <a:gd name="connsiteX3" fmla="*/ 0 w 6267830"/>
              <a:gd name="connsiteY3" fmla="*/ 334578 h 477969"/>
              <a:gd name="connsiteX4" fmla="*/ 204831 w 6267830"/>
              <a:gd name="connsiteY4" fmla="*/ 0 h 477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7830" h="477969">
                <a:moveTo>
                  <a:pt x="204831" y="0"/>
                </a:moveTo>
                <a:lnTo>
                  <a:pt x="6267830" y="61453"/>
                </a:lnTo>
                <a:lnTo>
                  <a:pt x="6220036" y="477969"/>
                </a:lnTo>
                <a:lnTo>
                  <a:pt x="0" y="334578"/>
                </a:lnTo>
                <a:lnTo>
                  <a:pt x="204831" y="0"/>
                </a:lnTo>
                <a:close/>
              </a:path>
            </a:pathLst>
          </a:custGeom>
          <a:solidFill>
            <a:srgbClr val="CA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915" name="Title 1">
            <a:extLst>
              <a:ext uri="{FF2B5EF4-FFF2-40B4-BE49-F238E27FC236}">
                <a16:creationId xmlns:a16="http://schemas.microsoft.com/office/drawing/2014/main" id="{40D6158F-9E1D-9345-A71F-B61FA8F3BABB}"/>
              </a:ext>
            </a:extLst>
          </p:cNvPr>
          <p:cNvSpPr>
            <a:spLocks noGrp="1"/>
          </p:cNvSpPr>
          <p:nvPr>
            <p:ph type="title"/>
          </p:nvPr>
        </p:nvSpPr>
        <p:spPr>
          <a:xfrm>
            <a:off x="457200" y="274638"/>
            <a:ext cx="4922838" cy="523875"/>
          </a:xfrm>
        </p:spPr>
        <p:txBody>
          <a:bodyPr/>
          <a:lstStyle/>
          <a:p>
            <a:r>
              <a:rPr lang="en-US" altLang="en-US" sz="3200">
                <a:latin typeface="Times" pitchFamily="2" charset="0"/>
                <a:ea typeface="ＭＳ Ｐゴシック" panose="020B0600070205080204" pitchFamily="34" charset="-128"/>
              </a:rPr>
              <a:t>A Recovered Memory?</a:t>
            </a:r>
          </a:p>
        </p:txBody>
      </p:sp>
      <p:sp>
        <p:nvSpPr>
          <p:cNvPr id="38916" name="Content Placeholder 2">
            <a:extLst>
              <a:ext uri="{FF2B5EF4-FFF2-40B4-BE49-F238E27FC236}">
                <a16:creationId xmlns:a16="http://schemas.microsoft.com/office/drawing/2014/main" id="{76A3E92E-3EEF-8D4E-AA9B-EA93F5D58162}"/>
              </a:ext>
            </a:extLst>
          </p:cNvPr>
          <p:cNvSpPr>
            <a:spLocks noGrp="1"/>
          </p:cNvSpPr>
          <p:nvPr>
            <p:ph idx="1"/>
          </p:nvPr>
        </p:nvSpPr>
        <p:spPr/>
        <p:txBody>
          <a:bodyPr/>
          <a:lstStyle/>
          <a:p>
            <a:endParaRPr lang="en-US" altLang="en-US">
              <a:latin typeface="Times" pitchFamily="2" charset="0"/>
              <a:ea typeface="ＭＳ Ｐゴシック" panose="020B0600070205080204" pitchFamily="34" charset="-128"/>
            </a:endParaRPr>
          </a:p>
        </p:txBody>
      </p:sp>
      <p:sp>
        <p:nvSpPr>
          <p:cNvPr id="38917" name="Slide Number Placeholder 3">
            <a:extLst>
              <a:ext uri="{FF2B5EF4-FFF2-40B4-BE49-F238E27FC236}">
                <a16:creationId xmlns:a16="http://schemas.microsoft.com/office/drawing/2014/main" id="{61047228-177A-D44C-AEC1-CFE8EAF9031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57AEB72-E30C-DD4F-8764-371A47AEF1DB}" type="slidenum">
              <a:rPr lang="en-US" altLang="en-US" sz="1200">
                <a:solidFill>
                  <a:srgbClr val="898989"/>
                </a:solidFill>
                <a:latin typeface="Times" pitchFamily="2" charset="0"/>
              </a:rPr>
              <a:pPr eaLnBrk="1" hangingPunct="1"/>
              <a:t>33</a:t>
            </a:fld>
            <a:endParaRPr lang="en-US" altLang="en-US" sz="1200">
              <a:solidFill>
                <a:srgbClr val="898989"/>
              </a:solidFill>
              <a:latin typeface="Times" pitchFamily="2" charset="0"/>
            </a:endParaRPr>
          </a:p>
        </p:txBody>
      </p:sp>
      <p:sp>
        <p:nvSpPr>
          <p:cNvPr id="38918" name="TextBox 5">
            <a:extLst>
              <a:ext uri="{FF2B5EF4-FFF2-40B4-BE49-F238E27FC236}">
                <a16:creationId xmlns:a16="http://schemas.microsoft.com/office/drawing/2014/main" id="{4A12BFB3-BFE8-A64D-838F-F480FCB75D57}"/>
              </a:ext>
            </a:extLst>
          </p:cNvPr>
          <p:cNvSpPr txBox="1">
            <a:spLocks noChangeArrowheads="1"/>
          </p:cNvSpPr>
          <p:nvPr/>
        </p:nvSpPr>
        <p:spPr bwMode="auto">
          <a:xfrm>
            <a:off x="388938" y="1474788"/>
            <a:ext cx="10048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a:latin typeface="Times" pitchFamily="2" charset="0"/>
              </a:rPr>
              <a:t>1943</a:t>
            </a:r>
          </a:p>
        </p:txBody>
      </p:sp>
      <p:sp>
        <p:nvSpPr>
          <p:cNvPr id="38919" name="TextBox 6">
            <a:extLst>
              <a:ext uri="{FF2B5EF4-FFF2-40B4-BE49-F238E27FC236}">
                <a16:creationId xmlns:a16="http://schemas.microsoft.com/office/drawing/2014/main" id="{4B1D7319-561F-C04B-9FCD-8E18E2A83B95}"/>
              </a:ext>
            </a:extLst>
          </p:cNvPr>
          <p:cNvSpPr txBox="1">
            <a:spLocks noChangeArrowheads="1"/>
          </p:cNvSpPr>
          <p:nvPr/>
        </p:nvSpPr>
        <p:spPr bwMode="auto">
          <a:xfrm>
            <a:off x="1406525" y="1489075"/>
            <a:ext cx="62341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Max Wertheimer sends Einstein’s drafts of the unpublished </a:t>
            </a:r>
            <a:r>
              <a:rPr lang="en-US" altLang="en-US" sz="1800" i="1">
                <a:latin typeface="Times" pitchFamily="2" charset="0"/>
              </a:rPr>
              <a:t>Productive Thinking</a:t>
            </a:r>
            <a:r>
              <a:rPr lang="en-US" altLang="en-US" sz="1800">
                <a:latin typeface="Times" pitchFamily="2" charset="0"/>
              </a:rPr>
              <a:t>. Einstein responds.</a:t>
            </a:r>
            <a:r>
              <a:rPr lang="en-US" altLang="en-US" sz="1800" i="1">
                <a:latin typeface="Times" pitchFamily="2" charset="0"/>
              </a:rPr>
              <a:t> </a:t>
            </a:r>
            <a:r>
              <a:rPr lang="en-US" altLang="en-US" sz="1800">
                <a:latin typeface="Times" pitchFamily="2" charset="0"/>
              </a:rPr>
              <a:t>Wertheimer dies.</a:t>
            </a:r>
          </a:p>
        </p:txBody>
      </p:sp>
      <p:grpSp>
        <p:nvGrpSpPr>
          <p:cNvPr id="2" name="Group 22">
            <a:extLst>
              <a:ext uri="{FF2B5EF4-FFF2-40B4-BE49-F238E27FC236}">
                <a16:creationId xmlns:a16="http://schemas.microsoft.com/office/drawing/2014/main" id="{B0C04E27-2FF7-C441-822A-F32A96BDE721}"/>
              </a:ext>
            </a:extLst>
          </p:cNvPr>
          <p:cNvGrpSpPr>
            <a:grpSpLocks/>
          </p:cNvGrpSpPr>
          <p:nvPr/>
        </p:nvGrpSpPr>
        <p:grpSpPr bwMode="auto">
          <a:xfrm>
            <a:off x="368300" y="2546350"/>
            <a:ext cx="6370638" cy="585788"/>
            <a:chOff x="368696" y="2546891"/>
            <a:chExt cx="6370245" cy="584776"/>
          </a:xfrm>
        </p:grpSpPr>
        <p:sp>
          <p:nvSpPr>
            <p:cNvPr id="21" name="Freeform 20">
              <a:extLst>
                <a:ext uri="{FF2B5EF4-FFF2-40B4-BE49-F238E27FC236}">
                  <a16:creationId xmlns:a16="http://schemas.microsoft.com/office/drawing/2014/main" id="{8538BD20-54AD-1F4C-A78F-52DC1B7F274E}"/>
                </a:ext>
              </a:extLst>
            </p:cNvPr>
            <p:cNvSpPr/>
            <p:nvPr/>
          </p:nvSpPr>
          <p:spPr>
            <a:xfrm flipH="1">
              <a:off x="422668" y="2641976"/>
              <a:ext cx="6316273" cy="431054"/>
            </a:xfrm>
            <a:custGeom>
              <a:avLst/>
              <a:gdLst>
                <a:gd name="connsiteX0" fmla="*/ 204831 w 6267830"/>
                <a:gd name="connsiteY0" fmla="*/ 0 h 477969"/>
                <a:gd name="connsiteX1" fmla="*/ 6267830 w 6267830"/>
                <a:gd name="connsiteY1" fmla="*/ 61453 h 477969"/>
                <a:gd name="connsiteX2" fmla="*/ 6220036 w 6267830"/>
                <a:gd name="connsiteY2" fmla="*/ 477969 h 477969"/>
                <a:gd name="connsiteX3" fmla="*/ 0 w 6267830"/>
                <a:gd name="connsiteY3" fmla="*/ 334578 h 477969"/>
                <a:gd name="connsiteX4" fmla="*/ 204831 w 6267830"/>
                <a:gd name="connsiteY4" fmla="*/ 0 h 477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7830" h="477969">
                  <a:moveTo>
                    <a:pt x="204831" y="0"/>
                  </a:moveTo>
                  <a:lnTo>
                    <a:pt x="6267830" y="61453"/>
                  </a:lnTo>
                  <a:lnTo>
                    <a:pt x="6220036" y="477969"/>
                  </a:lnTo>
                  <a:lnTo>
                    <a:pt x="0" y="334578"/>
                  </a:lnTo>
                  <a:lnTo>
                    <a:pt x="204831" y="0"/>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933" name="TextBox 4">
              <a:extLst>
                <a:ext uri="{FF2B5EF4-FFF2-40B4-BE49-F238E27FC236}">
                  <a16:creationId xmlns:a16="http://schemas.microsoft.com/office/drawing/2014/main" id="{FDA72733-2486-344E-A01B-82DF934447B9}"/>
                </a:ext>
              </a:extLst>
            </p:cNvPr>
            <p:cNvSpPr txBox="1">
              <a:spLocks noChangeArrowheads="1"/>
            </p:cNvSpPr>
            <p:nvPr/>
          </p:nvSpPr>
          <p:spPr bwMode="auto">
            <a:xfrm>
              <a:off x="1401188" y="2610654"/>
              <a:ext cx="46439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i="1">
                  <a:latin typeface="Times" pitchFamily="2" charset="0"/>
                </a:rPr>
                <a:t>Productive Thinking</a:t>
              </a:r>
              <a:r>
                <a:rPr lang="en-US" altLang="en-US" sz="1800">
                  <a:latin typeface="Times" pitchFamily="2" charset="0"/>
                </a:rPr>
                <a:t> is published posthumously.</a:t>
              </a:r>
            </a:p>
          </p:txBody>
        </p:sp>
        <p:sp>
          <p:nvSpPr>
            <p:cNvPr id="38934" name="TextBox 7">
              <a:extLst>
                <a:ext uri="{FF2B5EF4-FFF2-40B4-BE49-F238E27FC236}">
                  <a16:creationId xmlns:a16="http://schemas.microsoft.com/office/drawing/2014/main" id="{74374D11-C4AB-C44E-9F8E-03FDED9863E0}"/>
                </a:ext>
              </a:extLst>
            </p:cNvPr>
            <p:cNvSpPr txBox="1">
              <a:spLocks noChangeArrowheads="1"/>
            </p:cNvSpPr>
            <p:nvPr/>
          </p:nvSpPr>
          <p:spPr bwMode="auto">
            <a:xfrm>
              <a:off x="368696" y="2546891"/>
              <a:ext cx="1005403"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a:latin typeface="Times" pitchFamily="2" charset="0"/>
                </a:rPr>
                <a:t>1945</a:t>
              </a:r>
            </a:p>
          </p:txBody>
        </p:sp>
      </p:grpSp>
      <p:pic>
        <p:nvPicPr>
          <p:cNvPr id="38921" name="Picture 16" descr="51jIJ49nQ5L._SX323_BO1,204,203,200_.jpg">
            <a:extLst>
              <a:ext uri="{FF2B5EF4-FFF2-40B4-BE49-F238E27FC236}">
                <a16:creationId xmlns:a16="http://schemas.microsoft.com/office/drawing/2014/main" id="{126D8A6C-6FCF-5D48-94D2-29640EF4C63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10500" y="1246188"/>
            <a:ext cx="1173163"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3">
            <a:extLst>
              <a:ext uri="{FF2B5EF4-FFF2-40B4-BE49-F238E27FC236}">
                <a16:creationId xmlns:a16="http://schemas.microsoft.com/office/drawing/2014/main" id="{F66448C0-25F8-8043-AF22-EBA230B9BFC7}"/>
              </a:ext>
            </a:extLst>
          </p:cNvPr>
          <p:cNvGrpSpPr>
            <a:grpSpLocks/>
          </p:cNvGrpSpPr>
          <p:nvPr/>
        </p:nvGrpSpPr>
        <p:grpSpPr bwMode="auto">
          <a:xfrm>
            <a:off x="347663" y="3335338"/>
            <a:ext cx="8704262" cy="2414587"/>
            <a:chOff x="348213" y="3334626"/>
            <a:chExt cx="8703058" cy="2415921"/>
          </a:xfrm>
        </p:grpSpPr>
        <p:pic>
          <p:nvPicPr>
            <p:cNvPr id="38923" name="Picture 18" descr="Einstein_PHIL_C_275.jpg">
              <a:extLst>
                <a:ext uri="{FF2B5EF4-FFF2-40B4-BE49-F238E27FC236}">
                  <a16:creationId xmlns:a16="http://schemas.microsoft.com/office/drawing/2014/main" id="{64EB3141-45B4-B647-AE03-AEE324E66D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34949" y="3334626"/>
              <a:ext cx="1916322" cy="1641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Freeform 21">
              <a:extLst>
                <a:ext uri="{FF2B5EF4-FFF2-40B4-BE49-F238E27FC236}">
                  <a16:creationId xmlns:a16="http://schemas.microsoft.com/office/drawing/2014/main" id="{D66A5DC4-796E-154F-9876-136DD5B6B5D8}"/>
                </a:ext>
              </a:extLst>
            </p:cNvPr>
            <p:cNvSpPr/>
            <p:nvPr/>
          </p:nvSpPr>
          <p:spPr>
            <a:xfrm>
              <a:off x="552972" y="3838141"/>
              <a:ext cx="6268171" cy="476513"/>
            </a:xfrm>
            <a:custGeom>
              <a:avLst/>
              <a:gdLst>
                <a:gd name="connsiteX0" fmla="*/ 204831 w 6267830"/>
                <a:gd name="connsiteY0" fmla="*/ 0 h 477969"/>
                <a:gd name="connsiteX1" fmla="*/ 6267830 w 6267830"/>
                <a:gd name="connsiteY1" fmla="*/ 61453 h 477969"/>
                <a:gd name="connsiteX2" fmla="*/ 6220036 w 6267830"/>
                <a:gd name="connsiteY2" fmla="*/ 477969 h 477969"/>
                <a:gd name="connsiteX3" fmla="*/ 0 w 6267830"/>
                <a:gd name="connsiteY3" fmla="*/ 334578 h 477969"/>
                <a:gd name="connsiteX4" fmla="*/ 204831 w 6267830"/>
                <a:gd name="connsiteY4" fmla="*/ 0 h 477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7830" h="477969">
                  <a:moveTo>
                    <a:pt x="204831" y="0"/>
                  </a:moveTo>
                  <a:lnTo>
                    <a:pt x="6267830" y="61453"/>
                  </a:lnTo>
                  <a:lnTo>
                    <a:pt x="6220036" y="477969"/>
                  </a:lnTo>
                  <a:lnTo>
                    <a:pt x="0" y="334578"/>
                  </a:lnTo>
                  <a:lnTo>
                    <a:pt x="204831" y="0"/>
                  </a:lnTo>
                  <a:close/>
                </a:path>
              </a:pathLst>
            </a:custGeom>
            <a:solidFill>
              <a:srgbClr val="CA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925" name="TextBox 9">
              <a:extLst>
                <a:ext uri="{FF2B5EF4-FFF2-40B4-BE49-F238E27FC236}">
                  <a16:creationId xmlns:a16="http://schemas.microsoft.com/office/drawing/2014/main" id="{CF644E81-CFAA-AD46-946E-45ADCBF53E6F}"/>
                </a:ext>
              </a:extLst>
            </p:cNvPr>
            <p:cNvSpPr txBox="1">
              <a:spLocks noChangeArrowheads="1"/>
            </p:cNvSpPr>
            <p:nvPr/>
          </p:nvSpPr>
          <p:spPr bwMode="auto">
            <a:xfrm>
              <a:off x="348213" y="3673532"/>
              <a:ext cx="1005403"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a:latin typeface="Times" pitchFamily="2" charset="0"/>
                </a:rPr>
                <a:t>1946</a:t>
              </a:r>
            </a:p>
          </p:txBody>
        </p:sp>
        <p:sp>
          <p:nvSpPr>
            <p:cNvPr id="38926" name="TextBox 10">
              <a:extLst>
                <a:ext uri="{FF2B5EF4-FFF2-40B4-BE49-F238E27FC236}">
                  <a16:creationId xmlns:a16="http://schemas.microsoft.com/office/drawing/2014/main" id="{C1BE3233-B48D-F048-9BE5-1D7C098BC7BA}"/>
                </a:ext>
              </a:extLst>
            </p:cNvPr>
            <p:cNvSpPr txBox="1">
              <a:spLocks noChangeArrowheads="1"/>
            </p:cNvSpPr>
            <p:nvPr/>
          </p:nvSpPr>
          <p:spPr bwMode="auto">
            <a:xfrm>
              <a:off x="1410469" y="3687190"/>
              <a:ext cx="54581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Einstein drafts his </a:t>
              </a:r>
              <a:r>
                <a:rPr lang="en-US" altLang="en-US" sz="1800" i="1">
                  <a:latin typeface="Times" pitchFamily="2" charset="0"/>
                </a:rPr>
                <a:t>Autobiographical Notes</a:t>
              </a:r>
              <a:r>
                <a:rPr lang="en-US" altLang="en-US" sz="1800">
                  <a:latin typeface="Times" pitchFamily="2" charset="0"/>
                </a:rPr>
                <a:t>. He recounts the chasing a light beam thought experiment. It is</a:t>
              </a:r>
            </a:p>
          </p:txBody>
        </p:sp>
        <p:grpSp>
          <p:nvGrpSpPr>
            <p:cNvPr id="38927" name="Group 17">
              <a:extLst>
                <a:ext uri="{FF2B5EF4-FFF2-40B4-BE49-F238E27FC236}">
                  <a16:creationId xmlns:a16="http://schemas.microsoft.com/office/drawing/2014/main" id="{E3A7A4A4-5F5A-8240-926A-A3CC3C8DF672}"/>
                </a:ext>
              </a:extLst>
            </p:cNvPr>
            <p:cNvGrpSpPr>
              <a:grpSpLocks/>
            </p:cNvGrpSpPr>
            <p:nvPr/>
          </p:nvGrpSpPr>
          <p:grpSpPr bwMode="auto">
            <a:xfrm>
              <a:off x="884740" y="4550218"/>
              <a:ext cx="6624371" cy="1200329"/>
              <a:chOff x="1512889" y="4529733"/>
              <a:chExt cx="6624371" cy="1200329"/>
            </a:xfrm>
          </p:grpSpPr>
          <p:sp>
            <p:nvSpPr>
              <p:cNvPr id="38928" name="TextBox 11">
                <a:extLst>
                  <a:ext uri="{FF2B5EF4-FFF2-40B4-BE49-F238E27FC236}">
                    <a16:creationId xmlns:a16="http://schemas.microsoft.com/office/drawing/2014/main" id="{13FA2141-02C6-AD48-AA04-F1B1C8885E25}"/>
                  </a:ext>
                </a:extLst>
              </p:cNvPr>
              <p:cNvSpPr txBox="1">
                <a:spLocks noChangeArrowheads="1"/>
              </p:cNvSpPr>
              <p:nvPr/>
            </p:nvSpPr>
            <p:spPr bwMode="auto">
              <a:xfrm>
                <a:off x="1512889" y="4529733"/>
                <a:ext cx="235841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a:latin typeface="Times" pitchFamily="2" charset="0"/>
                  </a:rPr>
                  <a:t>recovered memories of his 16 year old self from the Wertheimer interviews</a:t>
                </a:r>
              </a:p>
            </p:txBody>
          </p:sp>
          <p:sp>
            <p:nvSpPr>
              <p:cNvPr id="38929" name="TextBox 12">
                <a:extLst>
                  <a:ext uri="{FF2B5EF4-FFF2-40B4-BE49-F238E27FC236}">
                    <a16:creationId xmlns:a16="http://schemas.microsoft.com/office/drawing/2014/main" id="{34D901DE-FC5D-2A43-9EB1-2E0FC4406C91}"/>
                  </a:ext>
                </a:extLst>
              </p:cNvPr>
              <p:cNvSpPr txBox="1">
                <a:spLocks noChangeArrowheads="1"/>
              </p:cNvSpPr>
              <p:nvPr/>
            </p:nvSpPr>
            <p:spPr bwMode="auto">
              <a:xfrm>
                <a:off x="4449318" y="4529733"/>
                <a:ext cx="22350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a:latin typeface="Times" pitchFamily="2" charset="0"/>
                  </a:rPr>
                  <a:t>later use of the thought experiment to refute an emission theory of light</a:t>
                </a:r>
              </a:p>
            </p:txBody>
          </p:sp>
          <p:sp>
            <p:nvSpPr>
              <p:cNvPr id="38930" name="TextBox 13">
                <a:extLst>
                  <a:ext uri="{FF2B5EF4-FFF2-40B4-BE49-F238E27FC236}">
                    <a16:creationId xmlns:a16="http://schemas.microsoft.com/office/drawing/2014/main" id="{2DF909C3-36F1-7C4E-885C-952154F194DC}"/>
                  </a:ext>
                </a:extLst>
              </p:cNvPr>
              <p:cNvSpPr txBox="1">
                <a:spLocks noChangeArrowheads="1"/>
              </p:cNvSpPr>
              <p:nvPr/>
            </p:nvSpPr>
            <p:spPr bwMode="auto">
              <a:xfrm>
                <a:off x="3953239" y="4745548"/>
                <a:ext cx="416099"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a:latin typeface="Times" pitchFamily="2" charset="0"/>
                  </a:rPr>
                  <a:t>+</a:t>
                </a:r>
              </a:p>
            </p:txBody>
          </p:sp>
          <p:sp>
            <p:nvSpPr>
              <p:cNvPr id="38931" name="TextBox 14">
                <a:extLst>
                  <a:ext uri="{FF2B5EF4-FFF2-40B4-BE49-F238E27FC236}">
                    <a16:creationId xmlns:a16="http://schemas.microsoft.com/office/drawing/2014/main" id="{7C185E67-C95B-2A49-9777-82153079633B}"/>
                  </a:ext>
                </a:extLst>
              </p:cNvPr>
              <p:cNvSpPr txBox="1">
                <a:spLocks noChangeArrowheads="1"/>
              </p:cNvSpPr>
              <p:nvPr/>
            </p:nvSpPr>
            <p:spPr bwMode="auto">
              <a:xfrm>
                <a:off x="6820874" y="4752376"/>
                <a:ext cx="1316386"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a:latin typeface="Times" pitchFamily="2" charset="0"/>
                  </a:rPr>
                  <a:t>+  … ?</a:t>
                </a: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B39A9EC8-E243-F748-A491-92936055C493}"/>
              </a:ext>
            </a:extLst>
          </p:cNvPr>
          <p:cNvSpPr/>
          <p:nvPr/>
        </p:nvSpPr>
        <p:spPr>
          <a:xfrm>
            <a:off x="2809875" y="631825"/>
            <a:ext cx="4835525" cy="4802188"/>
          </a:xfrm>
          <a:custGeom>
            <a:avLst/>
            <a:gdLst>
              <a:gd name="connsiteX0" fmla="*/ 2288759 w 4835597"/>
              <a:gd name="connsiteY0" fmla="*/ 0 h 4801788"/>
              <a:gd name="connsiteX1" fmla="*/ 4835597 w 4835597"/>
              <a:gd name="connsiteY1" fmla="*/ 2404290 h 4801788"/>
              <a:gd name="connsiteX2" fmla="*/ 3151288 w 4835597"/>
              <a:gd name="connsiteY2" fmla="*/ 4801788 h 4801788"/>
              <a:gd name="connsiteX3" fmla="*/ 0 w 4835597"/>
              <a:gd name="connsiteY3" fmla="*/ 3477391 h 4801788"/>
              <a:gd name="connsiteX4" fmla="*/ 2288759 w 4835597"/>
              <a:gd name="connsiteY4" fmla="*/ 0 h 4801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5597" h="4801788">
                <a:moveTo>
                  <a:pt x="2288759" y="0"/>
                </a:moveTo>
                <a:lnTo>
                  <a:pt x="4835597" y="2404290"/>
                </a:lnTo>
                <a:lnTo>
                  <a:pt x="3151288" y="4801788"/>
                </a:lnTo>
                <a:lnTo>
                  <a:pt x="0" y="3477391"/>
                </a:lnTo>
                <a:lnTo>
                  <a:pt x="2288759" y="0"/>
                </a:lnTo>
                <a:close/>
              </a:path>
            </a:pathLst>
          </a:custGeom>
          <a:solidFill>
            <a:srgbClr val="CA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939" name="Title 1">
            <a:extLst>
              <a:ext uri="{FF2B5EF4-FFF2-40B4-BE49-F238E27FC236}">
                <a16:creationId xmlns:a16="http://schemas.microsoft.com/office/drawing/2014/main" id="{531313AD-AE80-A946-9421-BB244552A51B}"/>
              </a:ext>
            </a:extLst>
          </p:cNvPr>
          <p:cNvSpPr>
            <a:spLocks noGrp="1"/>
          </p:cNvSpPr>
          <p:nvPr>
            <p:ph type="title"/>
          </p:nvPr>
        </p:nvSpPr>
        <p:spPr>
          <a:xfrm>
            <a:off x="703263" y="2276475"/>
            <a:ext cx="5824537" cy="2130425"/>
          </a:xfrm>
        </p:spPr>
        <p:txBody>
          <a:bodyPr/>
          <a:lstStyle/>
          <a:p>
            <a:pPr algn="r"/>
            <a:r>
              <a:rPr lang="en-US" altLang="en-US" sz="8000">
                <a:latin typeface="Times" pitchFamily="2" charset="0"/>
                <a:ea typeface="ＭＳ Ｐゴシック" panose="020B0600070205080204" pitchFamily="34" charset="-128"/>
              </a:rPr>
              <a:t>Clocks and Light Signals</a:t>
            </a:r>
          </a:p>
        </p:txBody>
      </p:sp>
      <p:sp>
        <p:nvSpPr>
          <p:cNvPr id="39940" name="Content Placeholder 2">
            <a:extLst>
              <a:ext uri="{FF2B5EF4-FFF2-40B4-BE49-F238E27FC236}">
                <a16:creationId xmlns:a16="http://schemas.microsoft.com/office/drawing/2014/main" id="{69710F41-55D8-8D43-A366-375AD92CB6F7}"/>
              </a:ext>
            </a:extLst>
          </p:cNvPr>
          <p:cNvSpPr>
            <a:spLocks noGrp="1"/>
          </p:cNvSpPr>
          <p:nvPr>
            <p:ph idx="1"/>
          </p:nvPr>
        </p:nvSpPr>
        <p:spPr/>
        <p:txBody>
          <a:bodyPr/>
          <a:lstStyle/>
          <a:p>
            <a:endParaRPr lang="en-US" altLang="en-US">
              <a:latin typeface="Times" pitchFamily="2" charset="0"/>
              <a:ea typeface="ＭＳ Ｐゴシック" panose="020B0600070205080204" pitchFamily="34" charset="-128"/>
            </a:endParaRPr>
          </a:p>
        </p:txBody>
      </p:sp>
      <p:sp>
        <p:nvSpPr>
          <p:cNvPr id="39941" name="Slide Number Placeholder 3">
            <a:extLst>
              <a:ext uri="{FF2B5EF4-FFF2-40B4-BE49-F238E27FC236}">
                <a16:creationId xmlns:a16="http://schemas.microsoft.com/office/drawing/2014/main" id="{593BD4DC-F71E-A649-B2B5-2255D335344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9FD999C-0D06-2744-867A-C977203E862C}" type="slidenum">
              <a:rPr lang="en-US" altLang="en-US" sz="1200">
                <a:solidFill>
                  <a:srgbClr val="898989"/>
                </a:solidFill>
                <a:latin typeface="Times" pitchFamily="2" charset="0"/>
              </a:rPr>
              <a:pPr eaLnBrk="1" hangingPunct="1"/>
              <a:t>34</a:t>
            </a:fld>
            <a:endParaRPr lang="en-US" altLang="en-US" sz="1200">
              <a:solidFill>
                <a:srgbClr val="898989"/>
              </a:solidFill>
              <a:latin typeface="Times" pitchFamily="2"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E9E7A0F2-05EB-8B40-BD4D-1233E92DF245}"/>
              </a:ext>
            </a:extLst>
          </p:cNvPr>
          <p:cNvSpPr>
            <a:spLocks noGrp="1"/>
          </p:cNvSpPr>
          <p:nvPr>
            <p:ph type="title"/>
          </p:nvPr>
        </p:nvSpPr>
        <p:spPr>
          <a:xfrm>
            <a:off x="457200" y="274638"/>
            <a:ext cx="8008938" cy="558800"/>
          </a:xfrm>
        </p:spPr>
        <p:txBody>
          <a:bodyPr/>
          <a:lstStyle/>
          <a:p>
            <a:pPr algn="ctr"/>
            <a:r>
              <a:rPr lang="en-US" altLang="en-US" sz="3200">
                <a:latin typeface="Times" pitchFamily="2" charset="0"/>
                <a:ea typeface="ＭＳ Ｐゴシック" panose="020B0600070205080204" pitchFamily="34" charset="-128"/>
              </a:rPr>
              <a:t>“On the Electrodynamics of Moving Bodies”</a:t>
            </a:r>
          </a:p>
        </p:txBody>
      </p:sp>
      <p:sp>
        <p:nvSpPr>
          <p:cNvPr id="40963" name="Content Placeholder 2">
            <a:extLst>
              <a:ext uri="{FF2B5EF4-FFF2-40B4-BE49-F238E27FC236}">
                <a16:creationId xmlns:a16="http://schemas.microsoft.com/office/drawing/2014/main" id="{DD9BC499-D76A-2B40-8DFA-711D8B0A5B6D}"/>
              </a:ext>
            </a:extLst>
          </p:cNvPr>
          <p:cNvSpPr>
            <a:spLocks noGrp="1"/>
          </p:cNvSpPr>
          <p:nvPr>
            <p:ph idx="1"/>
          </p:nvPr>
        </p:nvSpPr>
        <p:spPr/>
        <p:txBody>
          <a:bodyPr/>
          <a:lstStyle/>
          <a:p>
            <a:endParaRPr lang="en-US" altLang="en-US">
              <a:latin typeface="Times" pitchFamily="2" charset="0"/>
              <a:ea typeface="ＭＳ Ｐゴシック" panose="020B0600070205080204" pitchFamily="34" charset="-128"/>
            </a:endParaRPr>
          </a:p>
        </p:txBody>
      </p:sp>
      <p:sp>
        <p:nvSpPr>
          <p:cNvPr id="40964" name="Slide Number Placeholder 3">
            <a:extLst>
              <a:ext uri="{FF2B5EF4-FFF2-40B4-BE49-F238E27FC236}">
                <a16:creationId xmlns:a16="http://schemas.microsoft.com/office/drawing/2014/main" id="{490421FF-1EC5-9244-891F-41CE4DCF901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90A70E8-8FBE-D848-8F12-1B3BDC157E3E}" type="slidenum">
              <a:rPr lang="en-US" altLang="en-US" sz="1200">
                <a:solidFill>
                  <a:srgbClr val="898989"/>
                </a:solidFill>
                <a:latin typeface="Times" pitchFamily="2" charset="0"/>
              </a:rPr>
              <a:pPr eaLnBrk="1" hangingPunct="1"/>
              <a:t>35</a:t>
            </a:fld>
            <a:endParaRPr lang="en-US" altLang="en-US" sz="1200">
              <a:solidFill>
                <a:srgbClr val="898989"/>
              </a:solidFill>
              <a:latin typeface="Times" pitchFamily="2" charset="0"/>
            </a:endParaRPr>
          </a:p>
        </p:txBody>
      </p:sp>
      <p:pic>
        <p:nvPicPr>
          <p:cNvPr id="6" name="Picture 5" descr="Einstein 1905 p1.jpg">
            <a:extLst>
              <a:ext uri="{FF2B5EF4-FFF2-40B4-BE49-F238E27FC236}">
                <a16:creationId xmlns:a16="http://schemas.microsoft.com/office/drawing/2014/main" id="{6D77FC57-B247-0248-8ACA-BD5B5EA4855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7413" y="904875"/>
            <a:ext cx="3771900" cy="5340350"/>
          </a:xfrm>
          <a:prstGeom prst="rect">
            <a:avLst/>
          </a:prstGeom>
          <a:noFill/>
          <a:ln w="9525">
            <a:solidFill>
              <a:srgbClr val="7F7F7F"/>
            </a:solidFill>
            <a:miter lim="800000"/>
            <a:headEnd/>
            <a:tailEnd/>
          </a:ln>
          <a:effectLst>
            <a:outerShdw blurRad="50800" dist="38100" dir="13439959"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pic>
        <p:nvPicPr>
          <p:cNvPr id="8" name="Picture 7" descr="Einstein 1905 p2.jpg">
            <a:extLst>
              <a:ext uri="{FF2B5EF4-FFF2-40B4-BE49-F238E27FC236}">
                <a16:creationId xmlns:a16="http://schemas.microsoft.com/office/drawing/2014/main" id="{E2E95B08-BC4F-534E-9B34-A751A0B8F3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19350" y="1235075"/>
            <a:ext cx="3781425" cy="5351463"/>
          </a:xfrm>
          <a:prstGeom prst="rect">
            <a:avLst/>
          </a:prstGeom>
          <a:noFill/>
          <a:ln w="9525">
            <a:solidFill>
              <a:srgbClr val="7F7F7F"/>
            </a:solidFill>
            <a:miter lim="800000"/>
            <a:headEnd/>
            <a:tailEnd/>
          </a:ln>
          <a:effectLst>
            <a:outerShdw blurRad="50800" dist="38100" dir="135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grpSp>
        <p:nvGrpSpPr>
          <p:cNvPr id="2" name="Group 11">
            <a:extLst>
              <a:ext uri="{FF2B5EF4-FFF2-40B4-BE49-F238E27FC236}">
                <a16:creationId xmlns:a16="http://schemas.microsoft.com/office/drawing/2014/main" id="{B83A827A-E2A8-8847-9417-63D93F4EBBA2}"/>
              </a:ext>
            </a:extLst>
          </p:cNvPr>
          <p:cNvGrpSpPr>
            <a:grpSpLocks/>
          </p:cNvGrpSpPr>
          <p:nvPr/>
        </p:nvGrpSpPr>
        <p:grpSpPr bwMode="auto">
          <a:xfrm>
            <a:off x="3370263" y="3878263"/>
            <a:ext cx="5634037" cy="711200"/>
            <a:chOff x="3369733" y="3877734"/>
            <a:chExt cx="5634173" cy="711199"/>
          </a:xfrm>
        </p:grpSpPr>
        <p:sp>
          <p:nvSpPr>
            <p:cNvPr id="11" name="Freeform 10">
              <a:extLst>
                <a:ext uri="{FF2B5EF4-FFF2-40B4-BE49-F238E27FC236}">
                  <a16:creationId xmlns:a16="http://schemas.microsoft.com/office/drawing/2014/main" id="{E4E38A45-D1C9-3346-9BDB-45BC3EBB51BE}"/>
                </a:ext>
              </a:extLst>
            </p:cNvPr>
            <p:cNvSpPr/>
            <p:nvPr/>
          </p:nvSpPr>
          <p:spPr>
            <a:xfrm>
              <a:off x="3369733" y="3936471"/>
              <a:ext cx="5453194" cy="652462"/>
            </a:xfrm>
            <a:custGeom>
              <a:avLst/>
              <a:gdLst>
                <a:gd name="connsiteX0" fmla="*/ 203200 w 5570868"/>
                <a:gd name="connsiteY0" fmla="*/ 211667 h 651933"/>
                <a:gd name="connsiteX1" fmla="*/ 5452534 w 5570868"/>
                <a:gd name="connsiteY1" fmla="*/ 0 h 651933"/>
                <a:gd name="connsiteX2" fmla="*/ 5350934 w 5570868"/>
                <a:gd name="connsiteY2" fmla="*/ 651933 h 651933"/>
                <a:gd name="connsiteX3" fmla="*/ 0 w 5570868"/>
                <a:gd name="connsiteY3" fmla="*/ 499533 h 651933"/>
                <a:gd name="connsiteX4" fmla="*/ 203200 w 5570868"/>
                <a:gd name="connsiteY4" fmla="*/ 211667 h 651933"/>
                <a:gd name="connsiteX0" fmla="*/ 203200 w 5452534"/>
                <a:gd name="connsiteY0" fmla="*/ 211667 h 651933"/>
                <a:gd name="connsiteX1" fmla="*/ 5452534 w 5452534"/>
                <a:gd name="connsiteY1" fmla="*/ 0 h 651933"/>
                <a:gd name="connsiteX2" fmla="*/ 5350934 w 5452534"/>
                <a:gd name="connsiteY2" fmla="*/ 651933 h 651933"/>
                <a:gd name="connsiteX3" fmla="*/ 0 w 5452534"/>
                <a:gd name="connsiteY3" fmla="*/ 499533 h 651933"/>
                <a:gd name="connsiteX4" fmla="*/ 203200 w 5452534"/>
                <a:gd name="connsiteY4" fmla="*/ 211667 h 651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2534" h="651933">
                  <a:moveTo>
                    <a:pt x="203200" y="211667"/>
                  </a:moveTo>
                  <a:lnTo>
                    <a:pt x="5452534" y="0"/>
                  </a:lnTo>
                  <a:cubicBezTo>
                    <a:pt x="5421430" y="217724"/>
                    <a:pt x="5401534" y="406399"/>
                    <a:pt x="5350934" y="651933"/>
                  </a:cubicBezTo>
                  <a:lnTo>
                    <a:pt x="0" y="499533"/>
                  </a:lnTo>
                  <a:lnTo>
                    <a:pt x="203200" y="211667"/>
                  </a:lnTo>
                  <a:close/>
                </a:path>
              </a:pathLst>
            </a:custGeom>
            <a:solidFill>
              <a:srgbClr val="FF000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0000"/>
                </a:solidFill>
              </a:endParaRPr>
            </a:p>
          </p:txBody>
        </p:sp>
        <p:sp>
          <p:nvSpPr>
            <p:cNvPr id="40969" name="TextBox 9">
              <a:extLst>
                <a:ext uri="{FF2B5EF4-FFF2-40B4-BE49-F238E27FC236}">
                  <a16:creationId xmlns:a16="http://schemas.microsoft.com/office/drawing/2014/main" id="{4D0060CC-116C-934E-B115-775F852D41E8}"/>
                </a:ext>
              </a:extLst>
            </p:cNvPr>
            <p:cNvSpPr txBox="1">
              <a:spLocks noChangeArrowheads="1"/>
            </p:cNvSpPr>
            <p:nvPr/>
          </p:nvSpPr>
          <p:spPr bwMode="auto">
            <a:xfrm>
              <a:off x="6280083" y="3877734"/>
              <a:ext cx="27238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a:latin typeface="Times" pitchFamily="2" charset="0"/>
                </a:rPr>
                <a:t>“I. Kinematical Part.</a:t>
              </a:r>
            </a:p>
            <a:p>
              <a:pPr algn="ctr" eaLnBrk="1" hangingPunct="1"/>
              <a:r>
                <a:rPr lang="en-US" altLang="en-US" sz="1800">
                  <a:latin typeface="Times" pitchFamily="2" charset="0"/>
                </a:rPr>
                <a:t>Definition of Simultaneity”</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D14C7A98-FE40-444A-869D-9152B83486CD}"/>
              </a:ext>
            </a:extLst>
          </p:cNvPr>
          <p:cNvSpPr/>
          <p:nvPr/>
        </p:nvSpPr>
        <p:spPr>
          <a:xfrm>
            <a:off x="617538" y="1397000"/>
            <a:ext cx="2295525" cy="1150938"/>
          </a:xfrm>
          <a:custGeom>
            <a:avLst/>
            <a:gdLst>
              <a:gd name="connsiteX0" fmla="*/ 347133 w 2294466"/>
              <a:gd name="connsiteY0" fmla="*/ 0 h 1151467"/>
              <a:gd name="connsiteX1" fmla="*/ 2294466 w 2294466"/>
              <a:gd name="connsiteY1" fmla="*/ 194733 h 1151467"/>
              <a:gd name="connsiteX2" fmla="*/ 2167466 w 2294466"/>
              <a:gd name="connsiteY2" fmla="*/ 1151467 h 1151467"/>
              <a:gd name="connsiteX3" fmla="*/ 0 w 2294466"/>
              <a:gd name="connsiteY3" fmla="*/ 939800 h 1151467"/>
              <a:gd name="connsiteX4" fmla="*/ 347133 w 2294466"/>
              <a:gd name="connsiteY4" fmla="*/ 0 h 1151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4466" h="1151467">
                <a:moveTo>
                  <a:pt x="347133" y="0"/>
                </a:moveTo>
                <a:lnTo>
                  <a:pt x="2294466" y="194733"/>
                </a:lnTo>
                <a:lnTo>
                  <a:pt x="2167466" y="1151467"/>
                </a:lnTo>
                <a:lnTo>
                  <a:pt x="0" y="939800"/>
                </a:lnTo>
                <a:lnTo>
                  <a:pt x="347133" y="0"/>
                </a:lnTo>
                <a:close/>
              </a:path>
            </a:pathLst>
          </a:custGeom>
          <a:solidFill>
            <a:srgbClr val="CA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987" name="Title 1">
            <a:extLst>
              <a:ext uri="{FF2B5EF4-FFF2-40B4-BE49-F238E27FC236}">
                <a16:creationId xmlns:a16="http://schemas.microsoft.com/office/drawing/2014/main" id="{D1531F06-BE49-2546-9CC4-93ADC3C4209B}"/>
              </a:ext>
            </a:extLst>
          </p:cNvPr>
          <p:cNvSpPr>
            <a:spLocks noGrp="1"/>
          </p:cNvSpPr>
          <p:nvPr>
            <p:ph type="title"/>
          </p:nvPr>
        </p:nvSpPr>
        <p:spPr/>
        <p:txBody>
          <a:bodyPr/>
          <a:lstStyle/>
          <a:p>
            <a:r>
              <a:rPr lang="en-US" altLang="en-US" sz="4000">
                <a:latin typeface="Times" pitchFamily="2" charset="0"/>
                <a:ea typeface="ＭＳ Ｐゴシック" panose="020B0600070205080204" pitchFamily="34" charset="-128"/>
              </a:rPr>
              <a:t>Operational Analysis of Simultaneity</a:t>
            </a:r>
          </a:p>
        </p:txBody>
      </p:sp>
      <p:sp>
        <p:nvSpPr>
          <p:cNvPr id="41988" name="Content Placeholder 2">
            <a:extLst>
              <a:ext uri="{FF2B5EF4-FFF2-40B4-BE49-F238E27FC236}">
                <a16:creationId xmlns:a16="http://schemas.microsoft.com/office/drawing/2014/main" id="{DF679A54-2A75-CB43-A938-FCAB63689080}"/>
              </a:ext>
            </a:extLst>
          </p:cNvPr>
          <p:cNvSpPr>
            <a:spLocks noGrp="1"/>
          </p:cNvSpPr>
          <p:nvPr>
            <p:ph idx="1"/>
          </p:nvPr>
        </p:nvSpPr>
        <p:spPr/>
        <p:txBody>
          <a:bodyPr/>
          <a:lstStyle/>
          <a:p>
            <a:endParaRPr lang="en-US" altLang="en-US">
              <a:latin typeface="Times" pitchFamily="2" charset="0"/>
              <a:ea typeface="ＭＳ Ｐゴシック" panose="020B0600070205080204" pitchFamily="34" charset="-128"/>
            </a:endParaRPr>
          </a:p>
        </p:txBody>
      </p:sp>
      <p:sp>
        <p:nvSpPr>
          <p:cNvPr id="41989" name="Slide Number Placeholder 3">
            <a:extLst>
              <a:ext uri="{FF2B5EF4-FFF2-40B4-BE49-F238E27FC236}">
                <a16:creationId xmlns:a16="http://schemas.microsoft.com/office/drawing/2014/main" id="{81F3886E-0551-584D-8B83-1262A82B42A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E663DAF-8661-D146-9373-00BA0985E1DA}" type="slidenum">
              <a:rPr lang="en-US" altLang="en-US" sz="1200">
                <a:solidFill>
                  <a:srgbClr val="898989"/>
                </a:solidFill>
                <a:latin typeface="Times" pitchFamily="2" charset="0"/>
              </a:rPr>
              <a:pPr eaLnBrk="1" hangingPunct="1"/>
              <a:t>36</a:t>
            </a:fld>
            <a:endParaRPr lang="en-US" altLang="en-US" sz="1200">
              <a:solidFill>
                <a:srgbClr val="898989"/>
              </a:solidFill>
              <a:latin typeface="Times" pitchFamily="2" charset="0"/>
            </a:endParaRPr>
          </a:p>
        </p:txBody>
      </p:sp>
      <p:pic>
        <p:nvPicPr>
          <p:cNvPr id="41990" name="Picture 5" descr="Clocks_3space.png">
            <a:extLst>
              <a:ext uri="{FF2B5EF4-FFF2-40B4-BE49-F238E27FC236}">
                <a16:creationId xmlns:a16="http://schemas.microsoft.com/office/drawing/2014/main" id="{A9BA4D09-9D34-8242-BC19-9C901EBBFCD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5313" y="5102225"/>
            <a:ext cx="481965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1" name="TextBox 7">
            <a:extLst>
              <a:ext uri="{FF2B5EF4-FFF2-40B4-BE49-F238E27FC236}">
                <a16:creationId xmlns:a16="http://schemas.microsoft.com/office/drawing/2014/main" id="{94D821D7-D465-9D4F-859C-AED92120F3A1}"/>
              </a:ext>
            </a:extLst>
          </p:cNvPr>
          <p:cNvSpPr txBox="1">
            <a:spLocks noChangeArrowheads="1"/>
          </p:cNvSpPr>
          <p:nvPr/>
        </p:nvSpPr>
        <p:spPr bwMode="auto">
          <a:xfrm>
            <a:off x="660400" y="1473200"/>
            <a:ext cx="2786063"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latin typeface="Times" pitchFamily="2" charset="0"/>
              </a:rPr>
              <a:t>How do we compare</a:t>
            </a:r>
            <a:r>
              <a:rPr lang="en-US" altLang="en-US" sz="2000">
                <a:latin typeface="Times" pitchFamily="2" charset="0"/>
              </a:rPr>
              <a:t> the timing </a:t>
            </a:r>
            <a:r>
              <a:rPr lang="en-US" altLang="en-US" sz="1800">
                <a:latin typeface="Times" pitchFamily="2" charset="0"/>
              </a:rPr>
              <a:t>of events at different places in space?</a:t>
            </a:r>
          </a:p>
        </p:txBody>
      </p:sp>
      <p:grpSp>
        <p:nvGrpSpPr>
          <p:cNvPr id="2" name="Group 11">
            <a:extLst>
              <a:ext uri="{FF2B5EF4-FFF2-40B4-BE49-F238E27FC236}">
                <a16:creationId xmlns:a16="http://schemas.microsoft.com/office/drawing/2014/main" id="{68FE2F23-B79F-4F4E-B5F7-1FD2568BADDC}"/>
              </a:ext>
            </a:extLst>
          </p:cNvPr>
          <p:cNvGrpSpPr>
            <a:grpSpLocks/>
          </p:cNvGrpSpPr>
          <p:nvPr/>
        </p:nvGrpSpPr>
        <p:grpSpPr bwMode="auto">
          <a:xfrm>
            <a:off x="5011738" y="1338263"/>
            <a:ext cx="3657600" cy="5003800"/>
            <a:chOff x="5012267" y="1337733"/>
            <a:chExt cx="3657600" cy="5003799"/>
          </a:xfrm>
        </p:grpSpPr>
        <p:sp>
          <p:nvSpPr>
            <p:cNvPr id="41994" name="TextBox 6">
              <a:extLst>
                <a:ext uri="{FF2B5EF4-FFF2-40B4-BE49-F238E27FC236}">
                  <a16:creationId xmlns:a16="http://schemas.microsoft.com/office/drawing/2014/main" id="{6AFF8D08-1AC4-6B4B-BC6E-2A8E951C4965}"/>
                </a:ext>
              </a:extLst>
            </p:cNvPr>
            <p:cNvSpPr txBox="1">
              <a:spLocks noChangeArrowheads="1"/>
            </p:cNvSpPr>
            <p:nvPr/>
          </p:nvSpPr>
          <p:spPr bwMode="auto">
            <a:xfrm>
              <a:off x="5240865" y="1439334"/>
              <a:ext cx="3395133" cy="2862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“So far we have defined only an “A-time” and a “B-time,” but not a common “time” for A and B.</a:t>
              </a:r>
            </a:p>
            <a:p>
              <a:pPr eaLnBrk="1" hangingPunct="1"/>
              <a:endParaRPr lang="en-US" altLang="en-US" sz="1800">
                <a:latin typeface="Times" pitchFamily="2" charset="0"/>
              </a:endParaRPr>
            </a:p>
            <a:p>
              <a:pPr eaLnBrk="1" hangingPunct="1"/>
              <a:r>
                <a:rPr lang="en-US" altLang="en-US" sz="1800">
                  <a:latin typeface="Times" pitchFamily="2" charset="0"/>
                </a:rPr>
                <a:t>The latter can now be determined by establishing </a:t>
              </a:r>
              <a:r>
                <a:rPr lang="en-US" altLang="en-US" sz="1800" i="1">
                  <a:latin typeface="Times" pitchFamily="2" charset="0"/>
                </a:rPr>
                <a:t>by definition</a:t>
              </a:r>
              <a:r>
                <a:rPr lang="en-US" altLang="en-US" sz="1800">
                  <a:latin typeface="Times" pitchFamily="2" charset="0"/>
                </a:rPr>
                <a:t> that the “time” required for light to travel from A to B is equal to the “time” it requires to travel from B to A.”</a:t>
              </a:r>
            </a:p>
          </p:txBody>
        </p:sp>
        <p:pic>
          <p:nvPicPr>
            <p:cNvPr id="41995" name="Picture 8" descr="einst_pat.jpg">
              <a:extLst>
                <a:ext uri="{FF2B5EF4-FFF2-40B4-BE49-F238E27FC236}">
                  <a16:creationId xmlns:a16="http://schemas.microsoft.com/office/drawing/2014/main" id="{54B39BA1-D4CC-AE47-B096-37EF7F4DF41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24170" y="5095345"/>
              <a:ext cx="1326875"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ular Callout 9">
              <a:extLst>
                <a:ext uri="{FF2B5EF4-FFF2-40B4-BE49-F238E27FC236}">
                  <a16:creationId xmlns:a16="http://schemas.microsoft.com/office/drawing/2014/main" id="{BA1C8D7F-CE5E-1F47-9C18-CDCDFD0E40E6}"/>
                </a:ext>
              </a:extLst>
            </p:cNvPr>
            <p:cNvSpPr/>
            <p:nvPr/>
          </p:nvSpPr>
          <p:spPr>
            <a:xfrm>
              <a:off x="5012267" y="1337733"/>
              <a:ext cx="3657600" cy="3327399"/>
            </a:xfrm>
            <a:prstGeom prst="wedgeRoundRectCallout">
              <a:avLst>
                <a:gd name="adj1" fmla="val 22917"/>
                <a:gd name="adj2" fmla="val 60973"/>
                <a:gd name="adj3" fmla="val 16667"/>
              </a:avLst>
            </a:prstGeom>
            <a:noFill/>
            <a:ln w="190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13" name="Rectangle 12">
            <a:extLst>
              <a:ext uri="{FF2B5EF4-FFF2-40B4-BE49-F238E27FC236}">
                <a16:creationId xmlns:a16="http://schemas.microsoft.com/office/drawing/2014/main" id="{BBBDAE48-8419-D749-9C9C-6292714047C2}"/>
              </a:ext>
            </a:extLst>
          </p:cNvPr>
          <p:cNvSpPr/>
          <p:nvPr/>
        </p:nvSpPr>
        <p:spPr>
          <a:xfrm>
            <a:off x="1566863" y="5224463"/>
            <a:ext cx="3000375" cy="3286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A5E04EF-00F8-DF40-9992-EF9D6A570D51}"/>
              </a:ext>
            </a:extLst>
          </p:cNvPr>
          <p:cNvSpPr/>
          <p:nvPr/>
        </p:nvSpPr>
        <p:spPr>
          <a:xfrm>
            <a:off x="566738" y="423863"/>
            <a:ext cx="5351462" cy="609600"/>
          </a:xfrm>
          <a:custGeom>
            <a:avLst/>
            <a:gdLst>
              <a:gd name="connsiteX0" fmla="*/ 42334 w 5350934"/>
              <a:gd name="connsiteY0" fmla="*/ 0 h 609600"/>
              <a:gd name="connsiteX1" fmla="*/ 5350934 w 5350934"/>
              <a:gd name="connsiteY1" fmla="*/ 118534 h 609600"/>
              <a:gd name="connsiteX2" fmla="*/ 5291667 w 5350934"/>
              <a:gd name="connsiteY2" fmla="*/ 609600 h 609600"/>
              <a:gd name="connsiteX3" fmla="*/ 0 w 5350934"/>
              <a:gd name="connsiteY3" fmla="*/ 499534 h 609600"/>
              <a:gd name="connsiteX4" fmla="*/ 42334 w 5350934"/>
              <a:gd name="connsiteY4" fmla="*/ 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0934" h="609600">
                <a:moveTo>
                  <a:pt x="42334" y="0"/>
                </a:moveTo>
                <a:lnTo>
                  <a:pt x="5350934" y="118534"/>
                </a:lnTo>
                <a:lnTo>
                  <a:pt x="5291667" y="609600"/>
                </a:lnTo>
                <a:lnTo>
                  <a:pt x="0" y="499534"/>
                </a:lnTo>
                <a:lnTo>
                  <a:pt x="42334" y="0"/>
                </a:lnTo>
                <a:close/>
              </a:path>
            </a:pathLst>
          </a:custGeom>
          <a:solidFill>
            <a:srgbClr val="CA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011" name="Title 1">
            <a:extLst>
              <a:ext uri="{FF2B5EF4-FFF2-40B4-BE49-F238E27FC236}">
                <a16:creationId xmlns:a16="http://schemas.microsoft.com/office/drawing/2014/main" id="{F08799D4-2BCF-EC41-9E14-3C69160F0096}"/>
              </a:ext>
            </a:extLst>
          </p:cNvPr>
          <p:cNvSpPr>
            <a:spLocks noGrp="1"/>
          </p:cNvSpPr>
          <p:nvPr>
            <p:ph type="title"/>
          </p:nvPr>
        </p:nvSpPr>
        <p:spPr>
          <a:xfrm>
            <a:off x="246063" y="173038"/>
            <a:ext cx="8008937" cy="1003300"/>
          </a:xfrm>
        </p:spPr>
        <p:txBody>
          <a:bodyPr/>
          <a:lstStyle/>
          <a:p>
            <a:r>
              <a:rPr lang="en-US" altLang="en-US">
                <a:latin typeface="Times" pitchFamily="2" charset="0"/>
                <a:ea typeface="ＭＳ Ｐゴシック" panose="020B0600070205080204" pitchFamily="34" charset="-128"/>
              </a:rPr>
              <a:t>Relativity of Simultaneity</a:t>
            </a:r>
          </a:p>
        </p:txBody>
      </p:sp>
      <p:sp>
        <p:nvSpPr>
          <p:cNvPr id="43012" name="Content Placeholder 2">
            <a:extLst>
              <a:ext uri="{FF2B5EF4-FFF2-40B4-BE49-F238E27FC236}">
                <a16:creationId xmlns:a16="http://schemas.microsoft.com/office/drawing/2014/main" id="{44906E22-50E8-434D-BF03-94670634DF9B}"/>
              </a:ext>
            </a:extLst>
          </p:cNvPr>
          <p:cNvSpPr>
            <a:spLocks noGrp="1"/>
          </p:cNvSpPr>
          <p:nvPr>
            <p:ph idx="1"/>
          </p:nvPr>
        </p:nvSpPr>
        <p:spPr/>
        <p:txBody>
          <a:bodyPr/>
          <a:lstStyle/>
          <a:p>
            <a:endParaRPr lang="en-US" altLang="en-US">
              <a:latin typeface="Times" pitchFamily="2" charset="0"/>
              <a:ea typeface="ＭＳ Ｐゴシック" panose="020B0600070205080204" pitchFamily="34" charset="-128"/>
            </a:endParaRPr>
          </a:p>
        </p:txBody>
      </p:sp>
      <p:sp>
        <p:nvSpPr>
          <p:cNvPr id="43013" name="Slide Number Placeholder 3">
            <a:extLst>
              <a:ext uri="{FF2B5EF4-FFF2-40B4-BE49-F238E27FC236}">
                <a16:creationId xmlns:a16="http://schemas.microsoft.com/office/drawing/2014/main" id="{643F2A22-652B-C646-8A4D-2F5738C7201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A91CF03-ECE0-E844-941C-7C868A7264CE}" type="slidenum">
              <a:rPr lang="en-US" altLang="en-US" sz="1200">
                <a:solidFill>
                  <a:srgbClr val="898989"/>
                </a:solidFill>
                <a:latin typeface="Times" pitchFamily="2" charset="0"/>
              </a:rPr>
              <a:pPr eaLnBrk="1" hangingPunct="1"/>
              <a:t>37</a:t>
            </a:fld>
            <a:endParaRPr lang="en-US" altLang="en-US" sz="1200">
              <a:solidFill>
                <a:srgbClr val="898989"/>
              </a:solidFill>
              <a:latin typeface="Times" pitchFamily="2" charset="0"/>
            </a:endParaRPr>
          </a:p>
        </p:txBody>
      </p:sp>
      <p:pic>
        <p:nvPicPr>
          <p:cNvPr id="43014" name="Picture 4" descr="Einstein_synchrony_2.png">
            <a:extLst>
              <a:ext uri="{FF2B5EF4-FFF2-40B4-BE49-F238E27FC236}">
                <a16:creationId xmlns:a16="http://schemas.microsoft.com/office/drawing/2014/main" id="{7C1CC30A-A964-6A42-89D4-81B826615A5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57325"/>
            <a:ext cx="362585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TextBox 7">
            <a:extLst>
              <a:ext uri="{FF2B5EF4-FFF2-40B4-BE49-F238E27FC236}">
                <a16:creationId xmlns:a16="http://schemas.microsoft.com/office/drawing/2014/main" id="{1A3A4438-9B04-D74B-B3DE-BF1CCC509522}"/>
              </a:ext>
            </a:extLst>
          </p:cNvPr>
          <p:cNvSpPr txBox="1">
            <a:spLocks noChangeArrowheads="1"/>
          </p:cNvSpPr>
          <p:nvPr/>
        </p:nvSpPr>
        <p:spPr bwMode="auto">
          <a:xfrm>
            <a:off x="4211638" y="5546725"/>
            <a:ext cx="10715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“resting frame”</a:t>
            </a:r>
          </a:p>
        </p:txBody>
      </p:sp>
      <p:grpSp>
        <p:nvGrpSpPr>
          <p:cNvPr id="2" name="Group 12">
            <a:extLst>
              <a:ext uri="{FF2B5EF4-FFF2-40B4-BE49-F238E27FC236}">
                <a16:creationId xmlns:a16="http://schemas.microsoft.com/office/drawing/2014/main" id="{CED8925A-76CB-8D46-9908-A53B7A8C0333}"/>
              </a:ext>
            </a:extLst>
          </p:cNvPr>
          <p:cNvGrpSpPr>
            <a:grpSpLocks/>
          </p:cNvGrpSpPr>
          <p:nvPr/>
        </p:nvGrpSpPr>
        <p:grpSpPr bwMode="auto">
          <a:xfrm>
            <a:off x="5967413" y="236538"/>
            <a:ext cx="3044825" cy="6423025"/>
            <a:chOff x="5966821" y="236130"/>
            <a:chExt cx="3044825" cy="6423025"/>
          </a:xfrm>
        </p:grpSpPr>
        <p:pic>
          <p:nvPicPr>
            <p:cNvPr id="43017" name="Picture 10" descr="Einstein_Synchrony_new_frame_revised.png">
              <a:extLst>
                <a:ext uri="{FF2B5EF4-FFF2-40B4-BE49-F238E27FC236}">
                  <a16:creationId xmlns:a16="http://schemas.microsoft.com/office/drawing/2014/main" id="{3F85AC01-04E1-1146-A00C-8E6706B1CB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66821" y="236130"/>
              <a:ext cx="3044825" cy="642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8" name="TextBox 7">
              <a:extLst>
                <a:ext uri="{FF2B5EF4-FFF2-40B4-BE49-F238E27FC236}">
                  <a16:creationId xmlns:a16="http://schemas.microsoft.com/office/drawing/2014/main" id="{B370B956-E92B-F046-A09E-D0CEC7EFF4A1}"/>
                </a:ext>
              </a:extLst>
            </p:cNvPr>
            <p:cNvSpPr txBox="1">
              <a:spLocks noChangeArrowheads="1"/>
            </p:cNvSpPr>
            <p:nvPr/>
          </p:nvSpPr>
          <p:spPr bwMode="auto">
            <a:xfrm>
              <a:off x="7937775" y="5501965"/>
              <a:ext cx="10715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“moving frame”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C497127D-1507-0343-A969-88F6C64C2097}"/>
              </a:ext>
            </a:extLst>
          </p:cNvPr>
          <p:cNvSpPr/>
          <p:nvPr/>
        </p:nvSpPr>
        <p:spPr>
          <a:xfrm>
            <a:off x="566738" y="423863"/>
            <a:ext cx="5351462" cy="609600"/>
          </a:xfrm>
          <a:custGeom>
            <a:avLst/>
            <a:gdLst>
              <a:gd name="connsiteX0" fmla="*/ 42334 w 5350934"/>
              <a:gd name="connsiteY0" fmla="*/ 0 h 609600"/>
              <a:gd name="connsiteX1" fmla="*/ 5350934 w 5350934"/>
              <a:gd name="connsiteY1" fmla="*/ 118534 h 609600"/>
              <a:gd name="connsiteX2" fmla="*/ 5291667 w 5350934"/>
              <a:gd name="connsiteY2" fmla="*/ 609600 h 609600"/>
              <a:gd name="connsiteX3" fmla="*/ 0 w 5350934"/>
              <a:gd name="connsiteY3" fmla="*/ 499534 h 609600"/>
              <a:gd name="connsiteX4" fmla="*/ 42334 w 5350934"/>
              <a:gd name="connsiteY4" fmla="*/ 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0934" h="609600">
                <a:moveTo>
                  <a:pt x="42334" y="0"/>
                </a:moveTo>
                <a:lnTo>
                  <a:pt x="5350934" y="118534"/>
                </a:lnTo>
                <a:lnTo>
                  <a:pt x="5291667" y="609600"/>
                </a:lnTo>
                <a:lnTo>
                  <a:pt x="0" y="499534"/>
                </a:lnTo>
                <a:lnTo>
                  <a:pt x="42334" y="0"/>
                </a:lnTo>
                <a:close/>
              </a:path>
            </a:pathLst>
          </a:custGeom>
          <a:solidFill>
            <a:srgbClr val="CA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035" name="Title 1">
            <a:extLst>
              <a:ext uri="{FF2B5EF4-FFF2-40B4-BE49-F238E27FC236}">
                <a16:creationId xmlns:a16="http://schemas.microsoft.com/office/drawing/2014/main" id="{8D2A9EFC-1AF7-5F4B-B25A-14838211776C}"/>
              </a:ext>
            </a:extLst>
          </p:cNvPr>
          <p:cNvSpPr>
            <a:spLocks noGrp="1"/>
          </p:cNvSpPr>
          <p:nvPr>
            <p:ph type="title"/>
          </p:nvPr>
        </p:nvSpPr>
        <p:spPr>
          <a:xfrm>
            <a:off x="246063" y="173038"/>
            <a:ext cx="8008937" cy="1003300"/>
          </a:xfrm>
        </p:spPr>
        <p:txBody>
          <a:bodyPr/>
          <a:lstStyle/>
          <a:p>
            <a:r>
              <a:rPr lang="en-US" altLang="en-US">
                <a:latin typeface="Times" pitchFamily="2" charset="0"/>
                <a:ea typeface="ＭＳ Ｐゴシック" panose="020B0600070205080204" pitchFamily="34" charset="-128"/>
              </a:rPr>
              <a:t>Relativity of Simultaneity</a:t>
            </a:r>
          </a:p>
        </p:txBody>
      </p:sp>
      <p:sp>
        <p:nvSpPr>
          <p:cNvPr id="44036" name="Slide Number Placeholder 3">
            <a:extLst>
              <a:ext uri="{FF2B5EF4-FFF2-40B4-BE49-F238E27FC236}">
                <a16:creationId xmlns:a16="http://schemas.microsoft.com/office/drawing/2014/main" id="{D440971B-54FE-224B-B76E-0514947DDF5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D302FCA-83DB-B043-889B-16CD50EB3BBA}" type="slidenum">
              <a:rPr lang="en-US" altLang="en-US" sz="1200">
                <a:solidFill>
                  <a:srgbClr val="898989"/>
                </a:solidFill>
                <a:latin typeface="Times" pitchFamily="2" charset="0"/>
              </a:rPr>
              <a:pPr eaLnBrk="1" hangingPunct="1"/>
              <a:t>38</a:t>
            </a:fld>
            <a:endParaRPr lang="en-US" altLang="en-US" sz="1200">
              <a:solidFill>
                <a:srgbClr val="898989"/>
              </a:solidFill>
              <a:latin typeface="Times" pitchFamily="2" charset="0"/>
            </a:endParaRPr>
          </a:p>
        </p:txBody>
      </p:sp>
      <p:grpSp>
        <p:nvGrpSpPr>
          <p:cNvPr id="2" name="Group 19">
            <a:extLst>
              <a:ext uri="{FF2B5EF4-FFF2-40B4-BE49-F238E27FC236}">
                <a16:creationId xmlns:a16="http://schemas.microsoft.com/office/drawing/2014/main" id="{AC1993E9-9780-E44A-8618-2357FEF60D7A}"/>
              </a:ext>
            </a:extLst>
          </p:cNvPr>
          <p:cNvGrpSpPr>
            <a:grpSpLocks/>
          </p:cNvGrpSpPr>
          <p:nvPr/>
        </p:nvGrpSpPr>
        <p:grpSpPr bwMode="auto">
          <a:xfrm>
            <a:off x="722313" y="1184275"/>
            <a:ext cx="3462337" cy="1752600"/>
            <a:chOff x="722313" y="1184399"/>
            <a:chExt cx="3462690" cy="1751770"/>
          </a:xfrm>
        </p:grpSpPr>
        <p:sp>
          <p:nvSpPr>
            <p:cNvPr id="15" name="Freeform 14">
              <a:extLst>
                <a:ext uri="{FF2B5EF4-FFF2-40B4-BE49-F238E27FC236}">
                  <a16:creationId xmlns:a16="http://schemas.microsoft.com/office/drawing/2014/main" id="{FCF89A50-CA3E-5C48-962F-11F15511A3F4}"/>
                </a:ext>
              </a:extLst>
            </p:cNvPr>
            <p:cNvSpPr/>
            <p:nvPr/>
          </p:nvSpPr>
          <p:spPr>
            <a:xfrm>
              <a:off x="809634" y="1815925"/>
              <a:ext cx="2230665" cy="382407"/>
            </a:xfrm>
            <a:custGeom>
              <a:avLst/>
              <a:gdLst>
                <a:gd name="connsiteX0" fmla="*/ 118443 w 2230685"/>
                <a:gd name="connsiteY0" fmla="*/ 0 h 381639"/>
                <a:gd name="connsiteX1" fmla="*/ 118443 w 2230685"/>
                <a:gd name="connsiteY1" fmla="*/ 0 h 381639"/>
                <a:gd name="connsiteX2" fmla="*/ 2217525 w 2230685"/>
                <a:gd name="connsiteY2" fmla="*/ 105280 h 381639"/>
                <a:gd name="connsiteX3" fmla="*/ 2230685 w 2230685"/>
                <a:gd name="connsiteY3" fmla="*/ 381639 h 381639"/>
                <a:gd name="connsiteX4" fmla="*/ 0 w 2230685"/>
                <a:gd name="connsiteY4" fmla="*/ 381639 h 381639"/>
                <a:gd name="connsiteX5" fmla="*/ 118443 w 2230685"/>
                <a:gd name="connsiteY5" fmla="*/ 0 h 38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685" h="381639">
                  <a:moveTo>
                    <a:pt x="118443" y="0"/>
                  </a:moveTo>
                  <a:lnTo>
                    <a:pt x="118443" y="0"/>
                  </a:lnTo>
                  <a:lnTo>
                    <a:pt x="2217525" y="105280"/>
                  </a:lnTo>
                  <a:lnTo>
                    <a:pt x="2230685" y="381639"/>
                  </a:lnTo>
                  <a:lnTo>
                    <a:pt x="0" y="381639"/>
                  </a:lnTo>
                  <a:lnTo>
                    <a:pt x="118443" y="0"/>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059" name="TextBox 7">
              <a:extLst>
                <a:ext uri="{FF2B5EF4-FFF2-40B4-BE49-F238E27FC236}">
                  <a16:creationId xmlns:a16="http://schemas.microsoft.com/office/drawing/2014/main" id="{9ED213F4-B093-D344-8C37-E07E8AF89879}"/>
                </a:ext>
              </a:extLst>
            </p:cNvPr>
            <p:cNvSpPr txBox="1">
              <a:spLocks noChangeArrowheads="1"/>
            </p:cNvSpPr>
            <p:nvPr/>
          </p:nvSpPr>
          <p:spPr bwMode="auto">
            <a:xfrm>
              <a:off x="1138373" y="1184399"/>
              <a:ext cx="9281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requires</a:t>
              </a:r>
            </a:p>
          </p:txBody>
        </p:sp>
        <p:sp>
          <p:nvSpPr>
            <p:cNvPr id="44060" name="TextBox 8">
              <a:extLst>
                <a:ext uri="{FF2B5EF4-FFF2-40B4-BE49-F238E27FC236}">
                  <a16:creationId xmlns:a16="http://schemas.microsoft.com/office/drawing/2014/main" id="{4432C751-1E4F-9C40-9371-CF3F9CDC51F1}"/>
                </a:ext>
              </a:extLst>
            </p:cNvPr>
            <p:cNvSpPr txBox="1">
              <a:spLocks noChangeArrowheads="1"/>
            </p:cNvSpPr>
            <p:nvPr/>
          </p:nvSpPr>
          <p:spPr bwMode="auto">
            <a:xfrm>
              <a:off x="722313" y="1717379"/>
              <a:ext cx="26271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latin typeface="Times" pitchFamily="2" charset="0"/>
                </a:rPr>
                <a:t>Light Postulate</a:t>
              </a:r>
            </a:p>
          </p:txBody>
        </p:sp>
        <p:sp>
          <p:nvSpPr>
            <p:cNvPr id="44061" name="TextBox 10">
              <a:extLst>
                <a:ext uri="{FF2B5EF4-FFF2-40B4-BE49-F238E27FC236}">
                  <a16:creationId xmlns:a16="http://schemas.microsoft.com/office/drawing/2014/main" id="{D6DDE6F6-B0FB-494A-8AEE-93D018526DE3}"/>
                </a:ext>
              </a:extLst>
            </p:cNvPr>
            <p:cNvSpPr txBox="1">
              <a:spLocks noChangeArrowheads="1"/>
            </p:cNvSpPr>
            <p:nvPr/>
          </p:nvSpPr>
          <p:spPr bwMode="auto">
            <a:xfrm>
              <a:off x="1144954" y="2289838"/>
              <a:ext cx="30400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Light always propagates along 45</a:t>
              </a:r>
              <a:r>
                <a:rPr lang="en-US" altLang="en-US" sz="1800" baseline="30000">
                  <a:latin typeface="Times" pitchFamily="2" charset="0"/>
                </a:rPr>
                <a:t>o</a:t>
              </a:r>
              <a:r>
                <a:rPr lang="en-US" altLang="en-US" sz="1800">
                  <a:latin typeface="Times" pitchFamily="2" charset="0"/>
                </a:rPr>
                <a:t> lines in the diagram.</a:t>
              </a:r>
            </a:p>
          </p:txBody>
        </p:sp>
      </p:grpSp>
      <p:grpSp>
        <p:nvGrpSpPr>
          <p:cNvPr id="3" name="Group 17">
            <a:extLst>
              <a:ext uri="{FF2B5EF4-FFF2-40B4-BE49-F238E27FC236}">
                <a16:creationId xmlns:a16="http://schemas.microsoft.com/office/drawing/2014/main" id="{B6764163-6105-6B41-9E05-A72794A72D9D}"/>
              </a:ext>
            </a:extLst>
          </p:cNvPr>
          <p:cNvGrpSpPr>
            <a:grpSpLocks/>
          </p:cNvGrpSpPr>
          <p:nvPr/>
        </p:nvGrpSpPr>
        <p:grpSpPr bwMode="auto">
          <a:xfrm>
            <a:off x="722313" y="3055938"/>
            <a:ext cx="4046537" cy="1624012"/>
            <a:chOff x="722313" y="3056721"/>
            <a:chExt cx="4046327" cy="1623147"/>
          </a:xfrm>
        </p:grpSpPr>
        <p:sp>
          <p:nvSpPr>
            <p:cNvPr id="16" name="Freeform 15">
              <a:extLst>
                <a:ext uri="{FF2B5EF4-FFF2-40B4-BE49-F238E27FC236}">
                  <a16:creationId xmlns:a16="http://schemas.microsoft.com/office/drawing/2014/main" id="{5B8C1DD7-DE65-B141-A74B-77CDEFC97B39}"/>
                </a:ext>
              </a:extLst>
            </p:cNvPr>
            <p:cNvSpPr/>
            <p:nvPr/>
          </p:nvSpPr>
          <p:spPr>
            <a:xfrm flipV="1">
              <a:off x="776285" y="3124947"/>
              <a:ext cx="1790607" cy="802847"/>
            </a:xfrm>
            <a:custGeom>
              <a:avLst/>
              <a:gdLst>
                <a:gd name="connsiteX0" fmla="*/ 118443 w 2230685"/>
                <a:gd name="connsiteY0" fmla="*/ 0 h 381639"/>
                <a:gd name="connsiteX1" fmla="*/ 118443 w 2230685"/>
                <a:gd name="connsiteY1" fmla="*/ 0 h 381639"/>
                <a:gd name="connsiteX2" fmla="*/ 2217525 w 2230685"/>
                <a:gd name="connsiteY2" fmla="*/ 105280 h 381639"/>
                <a:gd name="connsiteX3" fmla="*/ 2230685 w 2230685"/>
                <a:gd name="connsiteY3" fmla="*/ 381639 h 381639"/>
                <a:gd name="connsiteX4" fmla="*/ 0 w 2230685"/>
                <a:gd name="connsiteY4" fmla="*/ 381639 h 381639"/>
                <a:gd name="connsiteX5" fmla="*/ 118443 w 2230685"/>
                <a:gd name="connsiteY5" fmla="*/ 0 h 38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685" h="381639">
                  <a:moveTo>
                    <a:pt x="118443" y="0"/>
                  </a:moveTo>
                  <a:lnTo>
                    <a:pt x="118443" y="0"/>
                  </a:lnTo>
                  <a:lnTo>
                    <a:pt x="2217525" y="105280"/>
                  </a:lnTo>
                  <a:lnTo>
                    <a:pt x="2230685" y="381639"/>
                  </a:lnTo>
                  <a:lnTo>
                    <a:pt x="0" y="381639"/>
                  </a:lnTo>
                  <a:lnTo>
                    <a:pt x="118443" y="0"/>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056" name="TextBox 9">
              <a:extLst>
                <a:ext uri="{FF2B5EF4-FFF2-40B4-BE49-F238E27FC236}">
                  <a16:creationId xmlns:a16="http://schemas.microsoft.com/office/drawing/2014/main" id="{784AEDC8-79E0-D14B-AEBE-FA000C45466C}"/>
                </a:ext>
              </a:extLst>
            </p:cNvPr>
            <p:cNvSpPr txBox="1">
              <a:spLocks noChangeArrowheads="1"/>
            </p:cNvSpPr>
            <p:nvPr/>
          </p:nvSpPr>
          <p:spPr bwMode="auto">
            <a:xfrm>
              <a:off x="722313" y="3056721"/>
              <a:ext cx="194115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latin typeface="Times" pitchFamily="2" charset="0"/>
                </a:rPr>
                <a:t>Principle of Relativity</a:t>
              </a:r>
            </a:p>
          </p:txBody>
        </p:sp>
        <p:sp>
          <p:nvSpPr>
            <p:cNvPr id="44057" name="TextBox 11">
              <a:extLst>
                <a:ext uri="{FF2B5EF4-FFF2-40B4-BE49-F238E27FC236}">
                  <a16:creationId xmlns:a16="http://schemas.microsoft.com/office/drawing/2014/main" id="{DA7F8589-9F8A-8C4E-95B6-B17F54B4F5DF}"/>
                </a:ext>
              </a:extLst>
            </p:cNvPr>
            <p:cNvSpPr txBox="1">
              <a:spLocks noChangeArrowheads="1"/>
            </p:cNvSpPr>
            <p:nvPr/>
          </p:nvSpPr>
          <p:spPr bwMode="auto">
            <a:xfrm>
              <a:off x="1142953" y="4033537"/>
              <a:ext cx="36256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Judgments of simultaneity native to each inertial frame are equally good.</a:t>
              </a:r>
            </a:p>
          </p:txBody>
        </p:sp>
      </p:grpSp>
      <p:grpSp>
        <p:nvGrpSpPr>
          <p:cNvPr id="4" name="Group 18">
            <a:extLst>
              <a:ext uri="{FF2B5EF4-FFF2-40B4-BE49-F238E27FC236}">
                <a16:creationId xmlns:a16="http://schemas.microsoft.com/office/drawing/2014/main" id="{54DB2165-658E-BA4C-B7D8-476753521308}"/>
              </a:ext>
            </a:extLst>
          </p:cNvPr>
          <p:cNvGrpSpPr>
            <a:grpSpLocks/>
          </p:cNvGrpSpPr>
          <p:nvPr/>
        </p:nvGrpSpPr>
        <p:grpSpPr bwMode="auto">
          <a:xfrm>
            <a:off x="263525" y="5145088"/>
            <a:ext cx="5132388" cy="968375"/>
            <a:chOff x="263208" y="5145556"/>
            <a:chExt cx="5132550" cy="967267"/>
          </a:xfrm>
        </p:grpSpPr>
        <p:sp>
          <p:nvSpPr>
            <p:cNvPr id="17" name="Freeform 16">
              <a:extLst>
                <a:ext uri="{FF2B5EF4-FFF2-40B4-BE49-F238E27FC236}">
                  <a16:creationId xmlns:a16="http://schemas.microsoft.com/office/drawing/2014/main" id="{83FFAF78-E7FA-0545-B9D8-5F44D9C10B06}"/>
                </a:ext>
              </a:extLst>
            </p:cNvPr>
            <p:cNvSpPr/>
            <p:nvPr/>
          </p:nvSpPr>
          <p:spPr>
            <a:xfrm>
              <a:off x="263208" y="5197883"/>
              <a:ext cx="5132550" cy="914940"/>
            </a:xfrm>
            <a:custGeom>
              <a:avLst/>
              <a:gdLst>
                <a:gd name="connsiteX0" fmla="*/ 289529 w 4691678"/>
                <a:gd name="connsiteY0" fmla="*/ 0 h 1105440"/>
                <a:gd name="connsiteX1" fmla="*/ 361911 w 4691678"/>
                <a:gd name="connsiteY1" fmla="*/ 0 h 1105440"/>
                <a:gd name="connsiteX2" fmla="*/ 4691678 w 4691678"/>
                <a:gd name="connsiteY2" fmla="*/ 138180 h 1105440"/>
                <a:gd name="connsiteX3" fmla="*/ 4599555 w 4691678"/>
                <a:gd name="connsiteY3" fmla="*/ 1105440 h 1105440"/>
                <a:gd name="connsiteX4" fmla="*/ 0 w 4691678"/>
                <a:gd name="connsiteY4" fmla="*/ 921200 h 1105440"/>
                <a:gd name="connsiteX5" fmla="*/ 289529 w 4691678"/>
                <a:gd name="connsiteY5" fmla="*/ 0 h 110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91678" h="1105440">
                  <a:moveTo>
                    <a:pt x="289529" y="0"/>
                  </a:moveTo>
                  <a:lnTo>
                    <a:pt x="361911" y="0"/>
                  </a:lnTo>
                  <a:lnTo>
                    <a:pt x="4691678" y="138180"/>
                  </a:lnTo>
                  <a:lnTo>
                    <a:pt x="4599555" y="1105440"/>
                  </a:lnTo>
                  <a:lnTo>
                    <a:pt x="0" y="921200"/>
                  </a:lnTo>
                  <a:lnTo>
                    <a:pt x="289529" y="0"/>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053" name="TextBox 12">
              <a:extLst>
                <a:ext uri="{FF2B5EF4-FFF2-40B4-BE49-F238E27FC236}">
                  <a16:creationId xmlns:a16="http://schemas.microsoft.com/office/drawing/2014/main" id="{489415A1-C835-B94D-834A-980CBE97C580}"/>
                </a:ext>
              </a:extLst>
            </p:cNvPr>
            <p:cNvSpPr txBox="1">
              <a:spLocks noChangeArrowheads="1"/>
            </p:cNvSpPr>
            <p:nvPr/>
          </p:nvSpPr>
          <p:spPr bwMode="auto">
            <a:xfrm>
              <a:off x="631699" y="5145556"/>
              <a:ext cx="166478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2800">
                  <a:latin typeface="Times" pitchFamily="2" charset="0"/>
                </a:rPr>
                <a:t>Without them,</a:t>
              </a:r>
            </a:p>
          </p:txBody>
        </p:sp>
        <p:sp>
          <p:nvSpPr>
            <p:cNvPr id="44054" name="TextBox 13">
              <a:extLst>
                <a:ext uri="{FF2B5EF4-FFF2-40B4-BE49-F238E27FC236}">
                  <a16:creationId xmlns:a16="http://schemas.microsoft.com/office/drawing/2014/main" id="{8038C077-2C33-E649-824A-E06121C27736}"/>
                </a:ext>
              </a:extLst>
            </p:cNvPr>
            <p:cNvSpPr txBox="1">
              <a:spLocks noChangeArrowheads="1"/>
            </p:cNvSpPr>
            <p:nvPr/>
          </p:nvSpPr>
          <p:spPr bwMode="auto">
            <a:xfrm>
              <a:off x="2586017" y="5158716"/>
              <a:ext cx="227016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latin typeface="Times" pitchFamily="2" charset="0"/>
                </a:rPr>
                <a:t>nothing novel follows.</a:t>
              </a:r>
            </a:p>
          </p:txBody>
        </p:sp>
      </p:grpSp>
      <p:pic>
        <p:nvPicPr>
          <p:cNvPr id="44040" name="Picture 19" descr="Einstein_Synchrony_new_frame_revised.png">
            <a:extLst>
              <a:ext uri="{FF2B5EF4-FFF2-40B4-BE49-F238E27FC236}">
                <a16:creationId xmlns:a16="http://schemas.microsoft.com/office/drawing/2014/main" id="{49FC7B1E-6D67-344E-9232-34D29F7038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67413" y="236538"/>
            <a:ext cx="3044825" cy="642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9">
            <a:extLst>
              <a:ext uri="{FF2B5EF4-FFF2-40B4-BE49-F238E27FC236}">
                <a16:creationId xmlns:a16="http://schemas.microsoft.com/office/drawing/2014/main" id="{90CCEB2B-586D-9942-A9D3-8F8746157008}"/>
              </a:ext>
            </a:extLst>
          </p:cNvPr>
          <p:cNvGrpSpPr>
            <a:grpSpLocks/>
          </p:cNvGrpSpPr>
          <p:nvPr/>
        </p:nvGrpSpPr>
        <p:grpSpPr bwMode="auto">
          <a:xfrm>
            <a:off x="5792788" y="125413"/>
            <a:ext cx="2997200" cy="6029325"/>
            <a:chOff x="5792367" y="124627"/>
            <a:chExt cx="2996905" cy="6029400"/>
          </a:xfrm>
        </p:grpSpPr>
        <p:cxnSp>
          <p:nvCxnSpPr>
            <p:cNvPr id="23" name="Straight Arrow Connector 22">
              <a:extLst>
                <a:ext uri="{FF2B5EF4-FFF2-40B4-BE49-F238E27FC236}">
                  <a16:creationId xmlns:a16="http://schemas.microsoft.com/office/drawing/2014/main" id="{524B51CC-F257-E44F-BEF1-76AA2E242945}"/>
                </a:ext>
              </a:extLst>
            </p:cNvPr>
            <p:cNvCxnSpPr/>
            <p:nvPr/>
          </p:nvCxnSpPr>
          <p:spPr>
            <a:xfrm rot="5400000" flipH="1" flipV="1">
              <a:off x="6479558" y="1466209"/>
              <a:ext cx="2309842" cy="2309586"/>
            </a:xfrm>
            <a:prstGeom prst="straightConnector1">
              <a:avLst/>
            </a:prstGeom>
            <a:ln w="82550">
              <a:solidFill>
                <a:srgbClr val="00FF00">
                  <a:alpha val="25000"/>
                </a:srgb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BC7D1C49-8655-6E43-BE3A-B6063FF611D4}"/>
                </a:ext>
              </a:extLst>
            </p:cNvPr>
            <p:cNvCxnSpPr/>
            <p:nvPr/>
          </p:nvCxnSpPr>
          <p:spPr>
            <a:xfrm rot="16200000" flipV="1">
              <a:off x="6376411" y="2715557"/>
              <a:ext cx="1771672" cy="1771476"/>
            </a:xfrm>
            <a:prstGeom prst="straightConnector1">
              <a:avLst/>
            </a:prstGeom>
            <a:ln w="82550">
              <a:solidFill>
                <a:srgbClr val="00FF00">
                  <a:alpha val="25000"/>
                </a:srgb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D75CD822-DFF4-7B42-970B-115CD3FC63A2}"/>
                </a:ext>
              </a:extLst>
            </p:cNvPr>
            <p:cNvCxnSpPr/>
            <p:nvPr/>
          </p:nvCxnSpPr>
          <p:spPr>
            <a:xfrm rot="16200000" flipV="1">
              <a:off x="6790710" y="802593"/>
              <a:ext cx="1725634" cy="1725443"/>
            </a:xfrm>
            <a:prstGeom prst="straightConnector1">
              <a:avLst/>
            </a:prstGeom>
            <a:ln w="82550">
              <a:solidFill>
                <a:srgbClr val="00FF00">
                  <a:alpha val="25000"/>
                </a:srgb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F18090DB-4E52-CE47-B752-CC1F0FA416CA}"/>
                </a:ext>
              </a:extLst>
            </p:cNvPr>
            <p:cNvCxnSpPr/>
            <p:nvPr/>
          </p:nvCxnSpPr>
          <p:spPr>
            <a:xfrm rot="5400000" flipH="1" flipV="1">
              <a:off x="6830384" y="124732"/>
              <a:ext cx="1900261" cy="1900050"/>
            </a:xfrm>
            <a:prstGeom prst="straightConnector1">
              <a:avLst/>
            </a:prstGeom>
            <a:ln w="82550">
              <a:solidFill>
                <a:srgbClr val="00FF00">
                  <a:alpha val="25000"/>
                </a:srgb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909BF039-B090-834A-931D-2874E44A7059}"/>
                </a:ext>
              </a:extLst>
            </p:cNvPr>
            <p:cNvCxnSpPr/>
            <p:nvPr/>
          </p:nvCxnSpPr>
          <p:spPr>
            <a:xfrm rot="16200000" flipV="1">
              <a:off x="5889107" y="4571357"/>
              <a:ext cx="1582758" cy="1582582"/>
            </a:xfrm>
            <a:prstGeom prst="straightConnector1">
              <a:avLst/>
            </a:prstGeom>
            <a:ln w="82550">
              <a:solidFill>
                <a:srgbClr val="00FF00">
                  <a:alpha val="25000"/>
                </a:srgb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8E78D0B7-7988-C94D-8293-0E642C42DCEB}"/>
                </a:ext>
              </a:extLst>
            </p:cNvPr>
            <p:cNvCxnSpPr/>
            <p:nvPr/>
          </p:nvCxnSpPr>
          <p:spPr>
            <a:xfrm rot="5400000" flipH="1" flipV="1">
              <a:off x="5792234" y="3471251"/>
              <a:ext cx="2392392" cy="2392127"/>
            </a:xfrm>
            <a:prstGeom prst="straightConnector1">
              <a:avLst/>
            </a:prstGeom>
            <a:ln w="82550">
              <a:solidFill>
                <a:srgbClr val="00FF00">
                  <a:alpha val="25000"/>
                </a:srgbClr>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44042" name="Content Placeholder 43">
            <a:extLst>
              <a:ext uri="{FF2B5EF4-FFF2-40B4-BE49-F238E27FC236}">
                <a16:creationId xmlns:a16="http://schemas.microsoft.com/office/drawing/2014/main" id="{3819D148-3B4C-1B4C-AD52-3F1788BA4E36}"/>
              </a:ext>
            </a:extLst>
          </p:cNvPr>
          <p:cNvSpPr>
            <a:spLocks noGrp="1"/>
          </p:cNvSpPr>
          <p:nvPr>
            <p:ph idx="1"/>
          </p:nvPr>
        </p:nvSpPr>
        <p:spPr/>
        <p:txBody>
          <a:bodyPr/>
          <a:lstStyle/>
          <a:p>
            <a:endParaRPr lang="en-US" altLang="en-US">
              <a:latin typeface="Times" pitchFamily="2" charset="0"/>
              <a:ea typeface="ＭＳ Ｐゴシック" panose="020B0600070205080204" pitchFamily="34" charset="-128"/>
            </a:endParaRPr>
          </a:p>
        </p:txBody>
      </p:sp>
      <p:grpSp>
        <p:nvGrpSpPr>
          <p:cNvPr id="6" name="Group 46">
            <a:extLst>
              <a:ext uri="{FF2B5EF4-FFF2-40B4-BE49-F238E27FC236}">
                <a16:creationId xmlns:a16="http://schemas.microsoft.com/office/drawing/2014/main" id="{D90AD789-1AEB-C147-B9BC-EB9088B05330}"/>
              </a:ext>
            </a:extLst>
          </p:cNvPr>
          <p:cNvGrpSpPr>
            <a:grpSpLocks/>
          </p:cNvGrpSpPr>
          <p:nvPr/>
        </p:nvGrpSpPr>
        <p:grpSpPr bwMode="auto">
          <a:xfrm>
            <a:off x="5678488" y="3702050"/>
            <a:ext cx="2900362" cy="1000125"/>
            <a:chOff x="5678311" y="3702753"/>
            <a:chExt cx="2901245" cy="999067"/>
          </a:xfrm>
        </p:grpSpPr>
        <p:sp>
          <p:nvSpPr>
            <p:cNvPr id="41" name="Freeform 40">
              <a:extLst>
                <a:ext uri="{FF2B5EF4-FFF2-40B4-BE49-F238E27FC236}">
                  <a16:creationId xmlns:a16="http://schemas.microsoft.com/office/drawing/2014/main" id="{35C03A8B-1276-D144-A635-992F1A4059B9}"/>
                </a:ext>
              </a:extLst>
            </p:cNvPr>
            <p:cNvSpPr/>
            <p:nvPr/>
          </p:nvSpPr>
          <p:spPr>
            <a:xfrm>
              <a:off x="5678311" y="3702753"/>
              <a:ext cx="2901245" cy="999067"/>
            </a:xfrm>
            <a:custGeom>
              <a:avLst/>
              <a:gdLst>
                <a:gd name="connsiteX0" fmla="*/ 33867 w 2901245"/>
                <a:gd name="connsiteY0" fmla="*/ 632178 h 999067"/>
                <a:gd name="connsiteX1" fmla="*/ 2585156 w 2901245"/>
                <a:gd name="connsiteY1" fmla="*/ 0 h 999067"/>
                <a:gd name="connsiteX2" fmla="*/ 2901245 w 2901245"/>
                <a:gd name="connsiteY2" fmla="*/ 254000 h 999067"/>
                <a:gd name="connsiteX3" fmla="*/ 0 w 2901245"/>
                <a:gd name="connsiteY3" fmla="*/ 999067 h 999067"/>
                <a:gd name="connsiteX4" fmla="*/ 33867 w 2901245"/>
                <a:gd name="connsiteY4" fmla="*/ 632178 h 999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1245" h="999067">
                  <a:moveTo>
                    <a:pt x="33867" y="632178"/>
                  </a:moveTo>
                  <a:lnTo>
                    <a:pt x="2585156" y="0"/>
                  </a:lnTo>
                  <a:lnTo>
                    <a:pt x="2901245" y="254000"/>
                  </a:lnTo>
                  <a:lnTo>
                    <a:pt x="0" y="999067"/>
                  </a:lnTo>
                  <a:lnTo>
                    <a:pt x="33867" y="632178"/>
                  </a:lnTo>
                  <a:close/>
                </a:path>
              </a:pathLst>
            </a:custGeom>
            <a:solidFill>
              <a:srgbClr val="00FF00">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44045" name="Picture 45" descr="Einstein_cartoon.png">
              <a:extLst>
                <a:ext uri="{FF2B5EF4-FFF2-40B4-BE49-F238E27FC236}">
                  <a16:creationId xmlns:a16="http://schemas.microsoft.com/office/drawing/2014/main" id="{CC4DAEF3-9ACD-2A4A-B506-C71E23E55C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73833" y="3842883"/>
              <a:ext cx="344988" cy="60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xplosion 2 13">
            <a:extLst>
              <a:ext uri="{FF2B5EF4-FFF2-40B4-BE49-F238E27FC236}">
                <a16:creationId xmlns:a16="http://schemas.microsoft.com/office/drawing/2014/main" id="{E4BD864D-51AC-1B43-A114-986B356B3079}"/>
              </a:ext>
            </a:extLst>
          </p:cNvPr>
          <p:cNvSpPr/>
          <p:nvPr/>
        </p:nvSpPr>
        <p:spPr>
          <a:xfrm>
            <a:off x="-198438" y="-255588"/>
            <a:ext cx="5230813" cy="1958976"/>
          </a:xfrm>
          <a:prstGeom prst="irregularSeal2">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059" name="Title 1">
            <a:extLst>
              <a:ext uri="{FF2B5EF4-FFF2-40B4-BE49-F238E27FC236}">
                <a16:creationId xmlns:a16="http://schemas.microsoft.com/office/drawing/2014/main" id="{704104EE-B445-1641-AE98-292FFFC86DA1}"/>
              </a:ext>
            </a:extLst>
          </p:cNvPr>
          <p:cNvSpPr>
            <a:spLocks noGrp="1"/>
          </p:cNvSpPr>
          <p:nvPr>
            <p:ph type="title"/>
          </p:nvPr>
        </p:nvSpPr>
        <p:spPr>
          <a:xfrm>
            <a:off x="250825" y="258763"/>
            <a:ext cx="3963988" cy="1003300"/>
          </a:xfrm>
        </p:spPr>
        <p:txBody>
          <a:bodyPr/>
          <a:lstStyle/>
          <a:p>
            <a:r>
              <a:rPr lang="en-US" altLang="en-US" sz="4800">
                <a:latin typeface="Times" pitchFamily="2" charset="0"/>
                <a:ea typeface="ＭＳ Ｐゴシック" panose="020B0600070205080204" pitchFamily="34" charset="-128"/>
              </a:rPr>
              <a:t>Nothing Works</a:t>
            </a:r>
          </a:p>
        </p:txBody>
      </p:sp>
      <p:sp>
        <p:nvSpPr>
          <p:cNvPr id="45060" name="Content Placeholder 2">
            <a:extLst>
              <a:ext uri="{FF2B5EF4-FFF2-40B4-BE49-F238E27FC236}">
                <a16:creationId xmlns:a16="http://schemas.microsoft.com/office/drawing/2014/main" id="{3F20303C-2886-9649-A978-E4066E3B8D9F}"/>
              </a:ext>
            </a:extLst>
          </p:cNvPr>
          <p:cNvSpPr>
            <a:spLocks noGrp="1"/>
          </p:cNvSpPr>
          <p:nvPr>
            <p:ph idx="1"/>
          </p:nvPr>
        </p:nvSpPr>
        <p:spPr/>
        <p:txBody>
          <a:bodyPr/>
          <a:lstStyle/>
          <a:p>
            <a:endParaRPr lang="en-US" altLang="en-US">
              <a:latin typeface="Times" pitchFamily="2" charset="0"/>
              <a:ea typeface="ＭＳ Ｐゴシック" panose="020B0600070205080204" pitchFamily="34" charset="-128"/>
            </a:endParaRPr>
          </a:p>
        </p:txBody>
      </p:sp>
      <p:sp>
        <p:nvSpPr>
          <p:cNvPr id="45061" name="Slide Number Placeholder 3">
            <a:extLst>
              <a:ext uri="{FF2B5EF4-FFF2-40B4-BE49-F238E27FC236}">
                <a16:creationId xmlns:a16="http://schemas.microsoft.com/office/drawing/2014/main" id="{E45F699E-CF09-654D-BB9A-0E6D6967497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F61C6D5-476F-A641-A53D-D9E32D290C00}" type="slidenum">
              <a:rPr lang="en-US" altLang="en-US" sz="1200">
                <a:solidFill>
                  <a:srgbClr val="898989"/>
                </a:solidFill>
                <a:latin typeface="Times" pitchFamily="2" charset="0"/>
              </a:rPr>
              <a:pPr eaLnBrk="1" hangingPunct="1"/>
              <a:t>39</a:t>
            </a:fld>
            <a:endParaRPr lang="en-US" altLang="en-US" sz="1200">
              <a:solidFill>
                <a:srgbClr val="898989"/>
              </a:solidFill>
              <a:latin typeface="Times" pitchFamily="2" charset="0"/>
            </a:endParaRPr>
          </a:p>
        </p:txBody>
      </p:sp>
      <p:grpSp>
        <p:nvGrpSpPr>
          <p:cNvPr id="45062" name="Group 22">
            <a:extLst>
              <a:ext uri="{FF2B5EF4-FFF2-40B4-BE49-F238E27FC236}">
                <a16:creationId xmlns:a16="http://schemas.microsoft.com/office/drawing/2014/main" id="{924D6173-B818-6B4E-8BB3-DA71995CE4FD}"/>
              </a:ext>
            </a:extLst>
          </p:cNvPr>
          <p:cNvGrpSpPr>
            <a:grpSpLocks/>
          </p:cNvGrpSpPr>
          <p:nvPr/>
        </p:nvGrpSpPr>
        <p:grpSpPr bwMode="auto">
          <a:xfrm>
            <a:off x="269875" y="4278313"/>
            <a:ext cx="6561138" cy="2124075"/>
            <a:chOff x="269876" y="4278313"/>
            <a:chExt cx="6561113" cy="2124309"/>
          </a:xfrm>
        </p:grpSpPr>
        <p:sp>
          <p:nvSpPr>
            <p:cNvPr id="45080" name="TextBox 10">
              <a:extLst>
                <a:ext uri="{FF2B5EF4-FFF2-40B4-BE49-F238E27FC236}">
                  <a16:creationId xmlns:a16="http://schemas.microsoft.com/office/drawing/2014/main" id="{43CE6952-4E4C-3847-BEF3-E80C407682B0}"/>
                </a:ext>
              </a:extLst>
            </p:cNvPr>
            <p:cNvSpPr txBox="1">
              <a:spLocks noChangeArrowheads="1"/>
            </p:cNvSpPr>
            <p:nvPr/>
          </p:nvSpPr>
          <p:spPr bwMode="auto">
            <a:xfrm>
              <a:off x="2238377" y="4397375"/>
              <a:ext cx="45926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One needed only to realize that an auxiliary quantity that was introduced by H. A.</a:t>
              </a:r>
            </a:p>
            <a:p>
              <a:pPr eaLnBrk="1" hangingPunct="1"/>
              <a:r>
                <a:rPr lang="en-US" altLang="en-US" sz="1800">
                  <a:latin typeface="Times" pitchFamily="2" charset="0"/>
                </a:rPr>
                <a:t>Lorentz and that he called “local time” can simply be defined as “time.”</a:t>
              </a:r>
            </a:p>
          </p:txBody>
        </p:sp>
        <p:pic>
          <p:nvPicPr>
            <p:cNvPr id="45081" name="Picture 11" descr="einst_6.jpg">
              <a:extLst>
                <a:ext uri="{FF2B5EF4-FFF2-40B4-BE49-F238E27FC236}">
                  <a16:creationId xmlns:a16="http://schemas.microsoft.com/office/drawing/2014/main" id="{502F1544-8B2B-3C48-BF67-CAC18BDC65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876" y="4405312"/>
              <a:ext cx="1365250" cy="199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ular Callout 12">
              <a:extLst>
                <a:ext uri="{FF2B5EF4-FFF2-40B4-BE49-F238E27FC236}">
                  <a16:creationId xmlns:a16="http://schemas.microsoft.com/office/drawing/2014/main" id="{31E9906A-6263-AD4B-971E-877B24109731}"/>
                </a:ext>
              </a:extLst>
            </p:cNvPr>
            <p:cNvSpPr/>
            <p:nvPr/>
          </p:nvSpPr>
          <p:spPr>
            <a:xfrm>
              <a:off x="2222494" y="4278313"/>
              <a:ext cx="4222734" cy="1524168"/>
            </a:xfrm>
            <a:prstGeom prst="wedgeRoundRectCallout">
              <a:avLst>
                <a:gd name="adj1" fmla="val -61062"/>
                <a:gd name="adj2" fmla="val -8744"/>
                <a:gd name="adj3" fmla="val 16667"/>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45063" name="Group 20">
            <a:extLst>
              <a:ext uri="{FF2B5EF4-FFF2-40B4-BE49-F238E27FC236}">
                <a16:creationId xmlns:a16="http://schemas.microsoft.com/office/drawing/2014/main" id="{B5C784CD-DD25-5748-8943-F7FC16814686}"/>
              </a:ext>
            </a:extLst>
          </p:cNvPr>
          <p:cNvGrpSpPr>
            <a:grpSpLocks/>
          </p:cNvGrpSpPr>
          <p:nvPr/>
        </p:nvGrpSpPr>
        <p:grpSpPr bwMode="auto">
          <a:xfrm>
            <a:off x="381000" y="754063"/>
            <a:ext cx="7373938" cy="2224087"/>
            <a:chOff x="381001" y="754065"/>
            <a:chExt cx="7373937" cy="2224105"/>
          </a:xfrm>
        </p:grpSpPr>
        <p:sp>
          <p:nvSpPr>
            <p:cNvPr id="19" name="Freeform 18">
              <a:extLst>
                <a:ext uri="{FF2B5EF4-FFF2-40B4-BE49-F238E27FC236}">
                  <a16:creationId xmlns:a16="http://schemas.microsoft.com/office/drawing/2014/main" id="{FF90B2DB-2944-7A46-BBBC-7AE9E8B71CEE}"/>
                </a:ext>
              </a:extLst>
            </p:cNvPr>
            <p:cNvSpPr/>
            <p:nvPr/>
          </p:nvSpPr>
          <p:spPr>
            <a:xfrm>
              <a:off x="547689" y="2166951"/>
              <a:ext cx="6357936" cy="793756"/>
            </a:xfrm>
            <a:custGeom>
              <a:avLst/>
              <a:gdLst>
                <a:gd name="connsiteX0" fmla="*/ 119062 w 6357937"/>
                <a:gd name="connsiteY0" fmla="*/ 0 h 793750"/>
                <a:gd name="connsiteX1" fmla="*/ 444500 w 6357937"/>
                <a:gd name="connsiteY1" fmla="*/ 0 h 793750"/>
                <a:gd name="connsiteX2" fmla="*/ 6357937 w 6357937"/>
                <a:gd name="connsiteY2" fmla="*/ 95250 h 793750"/>
                <a:gd name="connsiteX3" fmla="*/ 6286500 w 6357937"/>
                <a:gd name="connsiteY3" fmla="*/ 793750 h 793750"/>
                <a:gd name="connsiteX4" fmla="*/ 0 w 6357937"/>
                <a:gd name="connsiteY4" fmla="*/ 658812 h 793750"/>
                <a:gd name="connsiteX5" fmla="*/ 119062 w 6357937"/>
                <a:gd name="connsiteY5" fmla="*/ 0 h 79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7937" h="793750">
                  <a:moveTo>
                    <a:pt x="119062" y="0"/>
                  </a:moveTo>
                  <a:lnTo>
                    <a:pt x="444500" y="0"/>
                  </a:lnTo>
                  <a:lnTo>
                    <a:pt x="6357937" y="95250"/>
                  </a:lnTo>
                  <a:lnTo>
                    <a:pt x="6286500" y="793750"/>
                  </a:lnTo>
                  <a:lnTo>
                    <a:pt x="0" y="658812"/>
                  </a:lnTo>
                  <a:lnTo>
                    <a:pt x="119062" y="0"/>
                  </a:lnTo>
                  <a:close/>
                </a:path>
              </a:pathLst>
            </a:custGeom>
            <a:solidFill>
              <a:srgbClr val="C8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074" name="TextBox 5">
              <a:extLst>
                <a:ext uri="{FF2B5EF4-FFF2-40B4-BE49-F238E27FC236}">
                  <a16:creationId xmlns:a16="http://schemas.microsoft.com/office/drawing/2014/main" id="{C39F3CA0-6C00-C54D-AFDD-4488A67E8471}"/>
                </a:ext>
              </a:extLst>
            </p:cNvPr>
            <p:cNvSpPr txBox="1">
              <a:spLocks noChangeArrowheads="1"/>
            </p:cNvSpPr>
            <p:nvPr/>
          </p:nvSpPr>
          <p:spPr bwMode="auto">
            <a:xfrm>
              <a:off x="381001" y="2087562"/>
              <a:ext cx="11587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600">
                  <a:latin typeface="Times" pitchFamily="2" charset="0"/>
                </a:rPr>
                <a:t>Keep</a:t>
              </a:r>
            </a:p>
          </p:txBody>
        </p:sp>
        <p:sp>
          <p:nvSpPr>
            <p:cNvPr id="45075" name="TextBox 6">
              <a:extLst>
                <a:ext uri="{FF2B5EF4-FFF2-40B4-BE49-F238E27FC236}">
                  <a16:creationId xmlns:a16="http://schemas.microsoft.com/office/drawing/2014/main" id="{EDA8D2FC-25F8-394F-B241-063DBE442064}"/>
                </a:ext>
              </a:extLst>
            </p:cNvPr>
            <p:cNvSpPr txBox="1">
              <a:spLocks noChangeArrowheads="1"/>
            </p:cNvSpPr>
            <p:nvPr/>
          </p:nvSpPr>
          <p:spPr bwMode="auto">
            <a:xfrm>
              <a:off x="2047876" y="2016126"/>
              <a:ext cx="239712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latin typeface="Times" pitchFamily="2" charset="0"/>
                </a:rPr>
                <a:t>Principle of relativity</a:t>
              </a:r>
            </a:p>
          </p:txBody>
        </p:sp>
        <p:sp>
          <p:nvSpPr>
            <p:cNvPr id="45076" name="TextBox 7">
              <a:extLst>
                <a:ext uri="{FF2B5EF4-FFF2-40B4-BE49-F238E27FC236}">
                  <a16:creationId xmlns:a16="http://schemas.microsoft.com/office/drawing/2014/main" id="{F10549AE-ABBB-5B49-810D-7B8E3C14E1A0}"/>
                </a:ext>
              </a:extLst>
            </p:cNvPr>
            <p:cNvSpPr txBox="1">
              <a:spLocks noChangeArrowheads="1"/>
            </p:cNvSpPr>
            <p:nvPr/>
          </p:nvSpPr>
          <p:spPr bwMode="auto">
            <a:xfrm>
              <a:off x="4826001" y="2024063"/>
              <a:ext cx="292893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latin typeface="Times" pitchFamily="2" charset="0"/>
                </a:rPr>
                <a:t>Constancy of speed of light</a:t>
              </a:r>
            </a:p>
          </p:txBody>
        </p:sp>
        <p:sp>
          <p:nvSpPr>
            <p:cNvPr id="16" name="Bent Arrow 15">
              <a:extLst>
                <a:ext uri="{FF2B5EF4-FFF2-40B4-BE49-F238E27FC236}">
                  <a16:creationId xmlns:a16="http://schemas.microsoft.com/office/drawing/2014/main" id="{E7544C43-59A6-DB4B-BF77-373CA6474C5B}"/>
                </a:ext>
              </a:extLst>
            </p:cNvPr>
            <p:cNvSpPr/>
            <p:nvPr/>
          </p:nvSpPr>
          <p:spPr>
            <a:xfrm rot="5400000">
              <a:off x="4554533" y="461970"/>
              <a:ext cx="1325573" cy="1909762"/>
            </a:xfrm>
            <a:prstGeom prst="bentArrow">
              <a:avLst>
                <a:gd name="adj1" fmla="val 15082"/>
                <a:gd name="adj2" fmla="val 19766"/>
                <a:gd name="adj3" fmla="val 18388"/>
                <a:gd name="adj4" fmla="val 41546"/>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45078" name="TextBox 4">
              <a:extLst>
                <a:ext uri="{FF2B5EF4-FFF2-40B4-BE49-F238E27FC236}">
                  <a16:creationId xmlns:a16="http://schemas.microsoft.com/office/drawing/2014/main" id="{68EEE648-ED5F-E945-9563-0550F9F0FA79}"/>
                </a:ext>
              </a:extLst>
            </p:cNvPr>
            <p:cNvSpPr txBox="1">
              <a:spLocks noChangeArrowheads="1"/>
            </p:cNvSpPr>
            <p:nvPr/>
          </p:nvSpPr>
          <p:spPr bwMode="auto">
            <a:xfrm>
              <a:off x="5008567" y="952500"/>
              <a:ext cx="19129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a:latin typeface="Times" pitchFamily="2" charset="0"/>
                </a:rPr>
                <a:t>Emission theory of light fails</a:t>
              </a:r>
            </a:p>
          </p:txBody>
        </p:sp>
        <p:sp>
          <p:nvSpPr>
            <p:cNvPr id="45079" name="TextBox 16">
              <a:extLst>
                <a:ext uri="{FF2B5EF4-FFF2-40B4-BE49-F238E27FC236}">
                  <a16:creationId xmlns:a16="http://schemas.microsoft.com/office/drawing/2014/main" id="{CBD25AC8-BFBD-E747-88BE-A58329A87956}"/>
                </a:ext>
              </a:extLst>
            </p:cNvPr>
            <p:cNvSpPr txBox="1">
              <a:spLocks noChangeArrowheads="1"/>
            </p:cNvSpPr>
            <p:nvPr/>
          </p:nvSpPr>
          <p:spPr bwMode="auto">
            <a:xfrm>
              <a:off x="4032250" y="2341563"/>
              <a:ext cx="7082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i="1">
                  <a:latin typeface="Times" pitchFamily="2" charset="0"/>
                </a:rPr>
                <a:t>AND</a:t>
              </a:r>
            </a:p>
          </p:txBody>
        </p:sp>
      </p:grpSp>
      <p:grpSp>
        <p:nvGrpSpPr>
          <p:cNvPr id="45064" name="Group 21">
            <a:extLst>
              <a:ext uri="{FF2B5EF4-FFF2-40B4-BE49-F238E27FC236}">
                <a16:creationId xmlns:a16="http://schemas.microsoft.com/office/drawing/2014/main" id="{EBEF314B-997E-AF44-B869-290368D63844}"/>
              </a:ext>
            </a:extLst>
          </p:cNvPr>
          <p:cNvGrpSpPr>
            <a:grpSpLocks/>
          </p:cNvGrpSpPr>
          <p:nvPr/>
        </p:nvGrpSpPr>
        <p:grpSpPr bwMode="auto">
          <a:xfrm>
            <a:off x="373063" y="3167063"/>
            <a:ext cx="6604000" cy="955675"/>
            <a:chOff x="373062" y="3167063"/>
            <a:chExt cx="6604002" cy="955079"/>
          </a:xfrm>
        </p:grpSpPr>
        <p:sp>
          <p:nvSpPr>
            <p:cNvPr id="20" name="Freeform 19">
              <a:extLst>
                <a:ext uri="{FF2B5EF4-FFF2-40B4-BE49-F238E27FC236}">
                  <a16:creationId xmlns:a16="http://schemas.microsoft.com/office/drawing/2014/main" id="{5E177E38-746B-B44D-A53E-042B27F9FFE9}"/>
                </a:ext>
              </a:extLst>
            </p:cNvPr>
            <p:cNvSpPr/>
            <p:nvPr/>
          </p:nvSpPr>
          <p:spPr>
            <a:xfrm rot="10800000" flipH="1">
              <a:off x="388937" y="3167063"/>
              <a:ext cx="6588127" cy="793255"/>
            </a:xfrm>
            <a:custGeom>
              <a:avLst/>
              <a:gdLst>
                <a:gd name="connsiteX0" fmla="*/ 119062 w 6357937"/>
                <a:gd name="connsiteY0" fmla="*/ 0 h 793750"/>
                <a:gd name="connsiteX1" fmla="*/ 444500 w 6357937"/>
                <a:gd name="connsiteY1" fmla="*/ 0 h 793750"/>
                <a:gd name="connsiteX2" fmla="*/ 6357937 w 6357937"/>
                <a:gd name="connsiteY2" fmla="*/ 95250 h 793750"/>
                <a:gd name="connsiteX3" fmla="*/ 6286500 w 6357937"/>
                <a:gd name="connsiteY3" fmla="*/ 793750 h 793750"/>
                <a:gd name="connsiteX4" fmla="*/ 0 w 6357937"/>
                <a:gd name="connsiteY4" fmla="*/ 658812 h 793750"/>
                <a:gd name="connsiteX5" fmla="*/ 119062 w 6357937"/>
                <a:gd name="connsiteY5" fmla="*/ 0 h 79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7937" h="793750">
                  <a:moveTo>
                    <a:pt x="119062" y="0"/>
                  </a:moveTo>
                  <a:lnTo>
                    <a:pt x="444500" y="0"/>
                  </a:lnTo>
                  <a:lnTo>
                    <a:pt x="6357937" y="95250"/>
                  </a:lnTo>
                  <a:lnTo>
                    <a:pt x="6286500" y="793750"/>
                  </a:lnTo>
                  <a:lnTo>
                    <a:pt x="0" y="658812"/>
                  </a:lnTo>
                  <a:lnTo>
                    <a:pt x="119062" y="0"/>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071" name="TextBox 8">
              <a:extLst>
                <a:ext uri="{FF2B5EF4-FFF2-40B4-BE49-F238E27FC236}">
                  <a16:creationId xmlns:a16="http://schemas.microsoft.com/office/drawing/2014/main" id="{2C3DD4C6-6689-5B43-BC7D-611036B42D1F}"/>
                </a:ext>
              </a:extLst>
            </p:cNvPr>
            <p:cNvSpPr txBox="1">
              <a:spLocks noChangeArrowheads="1"/>
            </p:cNvSpPr>
            <p:nvPr/>
          </p:nvSpPr>
          <p:spPr bwMode="auto">
            <a:xfrm>
              <a:off x="373062" y="3206751"/>
              <a:ext cx="128720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600">
                  <a:latin typeface="Times" pitchFamily="2" charset="0"/>
                </a:rPr>
                <a:t>How?</a:t>
              </a:r>
            </a:p>
          </p:txBody>
        </p:sp>
        <p:sp>
          <p:nvSpPr>
            <p:cNvPr id="45072" name="TextBox 9">
              <a:extLst>
                <a:ext uri="{FF2B5EF4-FFF2-40B4-BE49-F238E27FC236}">
                  <a16:creationId xmlns:a16="http://schemas.microsoft.com/office/drawing/2014/main" id="{5489EE8A-62A8-4240-B3D4-9391CB70C683}"/>
                </a:ext>
              </a:extLst>
            </p:cNvPr>
            <p:cNvSpPr txBox="1">
              <a:spLocks noChangeArrowheads="1"/>
            </p:cNvSpPr>
            <p:nvPr/>
          </p:nvSpPr>
          <p:spPr bwMode="auto">
            <a:xfrm>
              <a:off x="2103439" y="3198812"/>
              <a:ext cx="48649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Maxwell’s electrodynamics remains unchanged.</a:t>
              </a:r>
            </a:p>
            <a:p>
              <a:pPr eaLnBrk="1" hangingPunct="1"/>
              <a:r>
                <a:rPr lang="en-US" altLang="en-US" sz="1800">
                  <a:latin typeface="Times" pitchFamily="2" charset="0"/>
                </a:rPr>
                <a:t>Reinterpret Lorentz’ theorem of corresponding states.</a:t>
              </a:r>
            </a:p>
          </p:txBody>
        </p:sp>
      </p:grpSp>
      <p:grpSp>
        <p:nvGrpSpPr>
          <p:cNvPr id="5" name="Group 26">
            <a:extLst>
              <a:ext uri="{FF2B5EF4-FFF2-40B4-BE49-F238E27FC236}">
                <a16:creationId xmlns:a16="http://schemas.microsoft.com/office/drawing/2014/main" id="{E49F2E7D-1170-9D4D-87D3-20F6F7821345}"/>
              </a:ext>
            </a:extLst>
          </p:cNvPr>
          <p:cNvGrpSpPr>
            <a:grpSpLocks/>
          </p:cNvGrpSpPr>
          <p:nvPr/>
        </p:nvGrpSpPr>
        <p:grpSpPr bwMode="auto">
          <a:xfrm>
            <a:off x="6350000" y="2981325"/>
            <a:ext cx="2665413" cy="3217863"/>
            <a:chOff x="6349886" y="2980738"/>
            <a:chExt cx="2664977" cy="3218281"/>
          </a:xfrm>
        </p:grpSpPr>
        <p:grpSp>
          <p:nvGrpSpPr>
            <p:cNvPr id="45066" name="Group 25">
              <a:extLst>
                <a:ext uri="{FF2B5EF4-FFF2-40B4-BE49-F238E27FC236}">
                  <a16:creationId xmlns:a16="http://schemas.microsoft.com/office/drawing/2014/main" id="{D202A3DE-9E0A-4D45-8F74-34E4E7E9AA79}"/>
                </a:ext>
              </a:extLst>
            </p:cNvPr>
            <p:cNvGrpSpPr>
              <a:grpSpLocks/>
            </p:cNvGrpSpPr>
            <p:nvPr/>
          </p:nvGrpSpPr>
          <p:grpSpPr bwMode="auto">
            <a:xfrm>
              <a:off x="6349886" y="2980738"/>
              <a:ext cx="2513633" cy="3211037"/>
              <a:chOff x="6349886" y="2980738"/>
              <a:chExt cx="2513633" cy="3211037"/>
            </a:xfrm>
          </p:grpSpPr>
          <p:sp>
            <p:nvSpPr>
              <p:cNvPr id="24" name="Freeform 23">
                <a:extLst>
                  <a:ext uri="{FF2B5EF4-FFF2-40B4-BE49-F238E27FC236}">
                    <a16:creationId xmlns:a16="http://schemas.microsoft.com/office/drawing/2014/main" id="{E19AABF3-2C13-9441-964F-8B5DAEBDCD71}"/>
                  </a:ext>
                </a:extLst>
              </p:cNvPr>
              <p:cNvSpPr/>
              <p:nvPr/>
            </p:nvSpPr>
            <p:spPr>
              <a:xfrm>
                <a:off x="6968910" y="2980738"/>
                <a:ext cx="1895165" cy="3210342"/>
              </a:xfrm>
              <a:custGeom>
                <a:avLst/>
                <a:gdLst>
                  <a:gd name="connsiteX0" fmla="*/ 203986 w 1895095"/>
                  <a:gd name="connsiteY0" fmla="*/ 0 h 3211037"/>
                  <a:gd name="connsiteX1" fmla="*/ 1895095 w 1895095"/>
                  <a:gd name="connsiteY1" fmla="*/ 72380 h 3211037"/>
                  <a:gd name="connsiteX2" fmla="*/ 1816133 w 1895095"/>
                  <a:gd name="connsiteY2" fmla="*/ 3211037 h 3211037"/>
                  <a:gd name="connsiteX3" fmla="*/ 0 w 1895095"/>
                  <a:gd name="connsiteY3" fmla="*/ 3046538 h 3211037"/>
                  <a:gd name="connsiteX4" fmla="*/ 203986 w 1895095"/>
                  <a:gd name="connsiteY4" fmla="*/ 0 h 3211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095" h="3211037">
                    <a:moveTo>
                      <a:pt x="203986" y="0"/>
                    </a:moveTo>
                    <a:lnTo>
                      <a:pt x="1895095" y="72380"/>
                    </a:lnTo>
                    <a:lnTo>
                      <a:pt x="1816133" y="3211037"/>
                    </a:lnTo>
                    <a:lnTo>
                      <a:pt x="0" y="3046538"/>
                    </a:lnTo>
                    <a:lnTo>
                      <a:pt x="203986" y="0"/>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 name="Left Arrow 24">
                <a:extLst>
                  <a:ext uri="{FF2B5EF4-FFF2-40B4-BE49-F238E27FC236}">
                    <a16:creationId xmlns:a16="http://schemas.microsoft.com/office/drawing/2014/main" id="{02BA7957-3836-9644-B3B0-2A4016263913}"/>
                  </a:ext>
                </a:extLst>
              </p:cNvPr>
              <p:cNvSpPr/>
              <p:nvPr/>
            </p:nvSpPr>
            <p:spPr>
              <a:xfrm>
                <a:off x="6349886" y="4533515"/>
                <a:ext cx="974566" cy="1144737"/>
              </a:xfrm>
              <a:prstGeom prst="leftArrow">
                <a:avLst/>
              </a:pr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45067" name="TextBox 22">
              <a:extLst>
                <a:ext uri="{FF2B5EF4-FFF2-40B4-BE49-F238E27FC236}">
                  <a16:creationId xmlns:a16="http://schemas.microsoft.com/office/drawing/2014/main" id="{28B5E259-33DE-AA4C-9BA9-7029CCDEE6FA}"/>
                </a:ext>
              </a:extLst>
            </p:cNvPr>
            <p:cNvSpPr txBox="1">
              <a:spLocks noChangeArrowheads="1"/>
            </p:cNvSpPr>
            <p:nvPr/>
          </p:nvSpPr>
          <p:spPr bwMode="auto">
            <a:xfrm>
              <a:off x="7093447" y="3059698"/>
              <a:ext cx="1921416"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The rods and clocks thought experiments are a powerful expository means of convincing readers of results necessitated by his seven and more years of labor in electrodynamics.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E68B8-BB6B-1941-944F-907285EA4E84}"/>
              </a:ext>
            </a:extLst>
          </p:cNvPr>
          <p:cNvSpPr>
            <a:spLocks noGrp="1"/>
          </p:cNvSpPr>
          <p:nvPr>
            <p:ph type="title"/>
          </p:nvPr>
        </p:nvSpPr>
        <p:spPr/>
        <p:txBody>
          <a:bodyPr/>
          <a:lstStyle/>
          <a:p>
            <a:r>
              <a:rPr lang="en-US" dirty="0"/>
              <a:t> </a:t>
            </a:r>
          </a:p>
        </p:txBody>
      </p:sp>
      <p:sp>
        <p:nvSpPr>
          <p:cNvPr id="4" name="Slide Number Placeholder 3">
            <a:extLst>
              <a:ext uri="{FF2B5EF4-FFF2-40B4-BE49-F238E27FC236}">
                <a16:creationId xmlns:a16="http://schemas.microsoft.com/office/drawing/2014/main" id="{126C4357-4045-ED42-98AE-C9807F78BABA}"/>
              </a:ext>
            </a:extLst>
          </p:cNvPr>
          <p:cNvSpPr>
            <a:spLocks noGrp="1"/>
          </p:cNvSpPr>
          <p:nvPr>
            <p:ph type="sldNum" sz="quarter" idx="12"/>
          </p:nvPr>
        </p:nvSpPr>
        <p:spPr/>
        <p:txBody>
          <a:bodyPr/>
          <a:lstStyle/>
          <a:p>
            <a:fld id="{C6B6E759-149F-F14B-B918-71BD06B9296C}" type="slidenum">
              <a:rPr lang="en-US" altLang="en-US" smtClean="0"/>
              <a:pPr/>
              <a:t>4</a:t>
            </a:fld>
            <a:endParaRPr lang="en-US" altLang="en-US"/>
          </a:p>
        </p:txBody>
      </p:sp>
      <p:pic>
        <p:nvPicPr>
          <p:cNvPr id="7" name="Content Placeholder 5" descr="Text, letter&#10;&#10;Description automatically generated">
            <a:extLst>
              <a:ext uri="{FF2B5EF4-FFF2-40B4-BE49-F238E27FC236}">
                <a16:creationId xmlns:a16="http://schemas.microsoft.com/office/drawing/2014/main" id="{919F7E55-4C74-7343-A590-54B53C936FE0}"/>
              </a:ext>
            </a:extLst>
          </p:cNvPr>
          <p:cNvPicPr>
            <a:picLocks noChangeAspect="1"/>
          </p:cNvPicPr>
          <p:nvPr/>
        </p:nvPicPr>
        <p:blipFill>
          <a:blip r:embed="rId2"/>
          <a:stretch>
            <a:fillRect/>
          </a:stretch>
        </p:blipFill>
        <p:spPr bwMode="auto">
          <a:xfrm>
            <a:off x="2209800" y="233886"/>
            <a:ext cx="4180114" cy="6305026"/>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49641E78-F83B-2648-9B8F-872F7ED4A13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9686310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60CE5158-17C1-3449-B6C9-9350B3FAE0AA}"/>
              </a:ext>
            </a:extLst>
          </p:cNvPr>
          <p:cNvSpPr/>
          <p:nvPr/>
        </p:nvSpPr>
        <p:spPr>
          <a:xfrm>
            <a:off x="2619375" y="896938"/>
            <a:ext cx="5826125" cy="5516562"/>
          </a:xfrm>
          <a:custGeom>
            <a:avLst/>
            <a:gdLst>
              <a:gd name="connsiteX0" fmla="*/ 3190875 w 5826125"/>
              <a:gd name="connsiteY0" fmla="*/ 0 h 5516563"/>
              <a:gd name="connsiteX1" fmla="*/ 5826125 w 5826125"/>
              <a:gd name="connsiteY1" fmla="*/ 2325688 h 5516563"/>
              <a:gd name="connsiteX2" fmla="*/ 3619500 w 5826125"/>
              <a:gd name="connsiteY2" fmla="*/ 5516563 h 5516563"/>
              <a:gd name="connsiteX3" fmla="*/ 0 w 5826125"/>
              <a:gd name="connsiteY3" fmla="*/ 3182938 h 5516563"/>
              <a:gd name="connsiteX4" fmla="*/ 3190875 w 5826125"/>
              <a:gd name="connsiteY4" fmla="*/ 0 h 5516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6125" h="5516563">
                <a:moveTo>
                  <a:pt x="3190875" y="0"/>
                </a:moveTo>
                <a:lnTo>
                  <a:pt x="5826125" y="2325688"/>
                </a:lnTo>
                <a:lnTo>
                  <a:pt x="3619500" y="5516563"/>
                </a:lnTo>
                <a:lnTo>
                  <a:pt x="0" y="3182938"/>
                </a:lnTo>
                <a:lnTo>
                  <a:pt x="3190875" y="0"/>
                </a:lnTo>
                <a:close/>
              </a:path>
            </a:pathLst>
          </a:custGeom>
          <a:solidFill>
            <a:srgbClr val="CA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083" name="Title 1">
            <a:extLst>
              <a:ext uri="{FF2B5EF4-FFF2-40B4-BE49-F238E27FC236}">
                <a16:creationId xmlns:a16="http://schemas.microsoft.com/office/drawing/2014/main" id="{21BC33DA-1B4E-3B43-A1BD-C41091035F3A}"/>
              </a:ext>
            </a:extLst>
          </p:cNvPr>
          <p:cNvSpPr>
            <a:spLocks noGrp="1"/>
          </p:cNvSpPr>
          <p:nvPr>
            <p:ph type="title"/>
          </p:nvPr>
        </p:nvSpPr>
        <p:spPr>
          <a:xfrm>
            <a:off x="1150938" y="1801813"/>
            <a:ext cx="5032375" cy="3159125"/>
          </a:xfrm>
        </p:spPr>
        <p:txBody>
          <a:bodyPr/>
          <a:lstStyle/>
          <a:p>
            <a:pPr algn="r"/>
            <a:r>
              <a:rPr lang="en-US" altLang="en-US" sz="6600">
                <a:latin typeface="Times" pitchFamily="2" charset="0"/>
                <a:ea typeface="ＭＳ Ｐゴシック" panose="020B0600070205080204" pitchFamily="34" charset="-128"/>
              </a:rPr>
              <a:t>The Power of Operational  Thinking</a:t>
            </a:r>
          </a:p>
        </p:txBody>
      </p:sp>
      <p:sp>
        <p:nvSpPr>
          <p:cNvPr id="46084" name="Content Placeholder 2">
            <a:extLst>
              <a:ext uri="{FF2B5EF4-FFF2-40B4-BE49-F238E27FC236}">
                <a16:creationId xmlns:a16="http://schemas.microsoft.com/office/drawing/2014/main" id="{4F6C0194-0C26-5E45-86A4-08C7FE62B6A7}"/>
              </a:ext>
            </a:extLst>
          </p:cNvPr>
          <p:cNvSpPr>
            <a:spLocks noGrp="1"/>
          </p:cNvSpPr>
          <p:nvPr>
            <p:ph idx="1"/>
          </p:nvPr>
        </p:nvSpPr>
        <p:spPr/>
        <p:txBody>
          <a:bodyPr/>
          <a:lstStyle/>
          <a:p>
            <a:endParaRPr lang="en-US" altLang="en-US">
              <a:latin typeface="Times" pitchFamily="2" charset="0"/>
              <a:ea typeface="ＭＳ Ｐゴシック" panose="020B0600070205080204" pitchFamily="34" charset="-128"/>
            </a:endParaRPr>
          </a:p>
        </p:txBody>
      </p:sp>
      <p:sp>
        <p:nvSpPr>
          <p:cNvPr id="46085" name="Slide Number Placeholder 3">
            <a:extLst>
              <a:ext uri="{FF2B5EF4-FFF2-40B4-BE49-F238E27FC236}">
                <a16:creationId xmlns:a16="http://schemas.microsoft.com/office/drawing/2014/main" id="{B1876516-2A98-0A41-A542-9A64C083946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B93857F-5631-D04A-8007-EF18BC8B077D}" type="slidenum">
              <a:rPr lang="en-US" altLang="en-US" sz="1200">
                <a:solidFill>
                  <a:srgbClr val="898989"/>
                </a:solidFill>
                <a:latin typeface="Times" pitchFamily="2" charset="0"/>
              </a:rPr>
              <a:pPr eaLnBrk="1" hangingPunct="1"/>
              <a:t>40</a:t>
            </a:fld>
            <a:endParaRPr lang="en-US" altLang="en-US" sz="1200">
              <a:solidFill>
                <a:srgbClr val="898989"/>
              </a:solidFill>
              <a:latin typeface="Times" pitchFamily="2"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089503EA-7267-F74E-98C4-3E7ABA983D9C}"/>
              </a:ext>
            </a:extLst>
          </p:cNvPr>
          <p:cNvSpPr>
            <a:spLocks noGrp="1"/>
          </p:cNvSpPr>
          <p:nvPr>
            <p:ph type="title"/>
          </p:nvPr>
        </p:nvSpPr>
        <p:spPr>
          <a:xfrm>
            <a:off x="3687763" y="201613"/>
            <a:ext cx="4518025" cy="765175"/>
          </a:xfrm>
        </p:spPr>
        <p:txBody>
          <a:bodyPr/>
          <a:lstStyle/>
          <a:p>
            <a:pPr marL="454025" indent="-454025"/>
            <a:r>
              <a:rPr lang="en-US" altLang="en-US" sz="3200">
                <a:latin typeface="Times" pitchFamily="2" charset="0"/>
                <a:ea typeface="ＭＳ Ｐゴシック" panose="020B0600070205080204" pitchFamily="34" charset="-128"/>
              </a:rPr>
              <a:t>…mistaken as Einstein’s method of discovery.</a:t>
            </a:r>
          </a:p>
        </p:txBody>
      </p:sp>
      <p:sp>
        <p:nvSpPr>
          <p:cNvPr id="47107" name="Content Placeholder 2">
            <a:extLst>
              <a:ext uri="{FF2B5EF4-FFF2-40B4-BE49-F238E27FC236}">
                <a16:creationId xmlns:a16="http://schemas.microsoft.com/office/drawing/2014/main" id="{43424A2C-7C95-4F4D-83D4-D4A140719293}"/>
              </a:ext>
            </a:extLst>
          </p:cNvPr>
          <p:cNvSpPr>
            <a:spLocks noGrp="1"/>
          </p:cNvSpPr>
          <p:nvPr>
            <p:ph idx="1"/>
          </p:nvPr>
        </p:nvSpPr>
        <p:spPr/>
        <p:txBody>
          <a:bodyPr/>
          <a:lstStyle/>
          <a:p>
            <a:endParaRPr lang="en-US" altLang="en-US">
              <a:latin typeface="Times" pitchFamily="2" charset="0"/>
              <a:ea typeface="ＭＳ Ｐゴシック" panose="020B0600070205080204" pitchFamily="34" charset="-128"/>
            </a:endParaRPr>
          </a:p>
        </p:txBody>
      </p:sp>
      <p:sp>
        <p:nvSpPr>
          <p:cNvPr id="47108" name="Slide Number Placeholder 3">
            <a:extLst>
              <a:ext uri="{FF2B5EF4-FFF2-40B4-BE49-F238E27FC236}">
                <a16:creationId xmlns:a16="http://schemas.microsoft.com/office/drawing/2014/main" id="{E0344519-2E3F-5E48-AAAE-4CA9884DD39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C3EE7BC-C575-8745-845C-01879598C8B9}" type="slidenum">
              <a:rPr lang="en-US" altLang="en-US" sz="1200">
                <a:solidFill>
                  <a:srgbClr val="898989"/>
                </a:solidFill>
                <a:latin typeface="Times" pitchFamily="2" charset="0"/>
              </a:rPr>
              <a:pPr eaLnBrk="1" hangingPunct="1"/>
              <a:t>41</a:t>
            </a:fld>
            <a:endParaRPr lang="en-US" altLang="en-US" sz="1200">
              <a:solidFill>
                <a:srgbClr val="898989"/>
              </a:solidFill>
              <a:latin typeface="Times" pitchFamily="2" charset="0"/>
            </a:endParaRPr>
          </a:p>
        </p:txBody>
      </p:sp>
      <p:pic>
        <p:nvPicPr>
          <p:cNvPr id="5" name="Picture 4" descr="Mook Vargish cover.jpg">
            <a:extLst>
              <a:ext uri="{FF2B5EF4-FFF2-40B4-BE49-F238E27FC236}">
                <a16:creationId xmlns:a16="http://schemas.microsoft.com/office/drawing/2014/main" id="{68EB391A-9A8D-7E41-B00C-7096EFB2A73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563" y="125413"/>
            <a:ext cx="3008312" cy="4525962"/>
          </a:xfrm>
          <a:prstGeom prst="rect">
            <a:avLst/>
          </a:prstGeom>
          <a:noFill/>
          <a:ln>
            <a:noFill/>
          </a:ln>
          <a:effectLst>
            <a:outerShdw blurRad="50800" dist="38100" dir="13439959" algn="tl"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creen Shot 2016-02-12 at 2.57.45 PM.png">
            <a:extLst>
              <a:ext uri="{FF2B5EF4-FFF2-40B4-BE49-F238E27FC236}">
                <a16:creationId xmlns:a16="http://schemas.microsoft.com/office/drawing/2014/main" id="{1BD30706-F73F-B942-BE5B-9515A36B82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6900" y="663575"/>
            <a:ext cx="2862263" cy="4060825"/>
          </a:xfrm>
          <a:prstGeom prst="rect">
            <a:avLst/>
          </a:prstGeom>
          <a:noFill/>
          <a:ln w="12700">
            <a:solidFill>
              <a:srgbClr val="A6A6A6"/>
            </a:solidFill>
            <a:miter lim="800000"/>
            <a:headEnd/>
            <a:tailEnd/>
          </a:ln>
          <a:effectLst>
            <a:outerShdw blurRad="50800" dist="38100" dir="135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grpSp>
        <p:nvGrpSpPr>
          <p:cNvPr id="2" name="Group 10">
            <a:extLst>
              <a:ext uri="{FF2B5EF4-FFF2-40B4-BE49-F238E27FC236}">
                <a16:creationId xmlns:a16="http://schemas.microsoft.com/office/drawing/2014/main" id="{0B60B826-F751-CA4D-8D6E-6A7E764580C9}"/>
              </a:ext>
            </a:extLst>
          </p:cNvPr>
          <p:cNvGrpSpPr>
            <a:grpSpLocks/>
          </p:cNvGrpSpPr>
          <p:nvPr/>
        </p:nvGrpSpPr>
        <p:grpSpPr bwMode="auto">
          <a:xfrm>
            <a:off x="4178300" y="1185863"/>
            <a:ext cx="3856038" cy="4802187"/>
            <a:chOff x="4178421" y="1186208"/>
            <a:chExt cx="3855995" cy="4801315"/>
          </a:xfrm>
        </p:grpSpPr>
        <p:sp>
          <p:nvSpPr>
            <p:cNvPr id="10" name="Freeform 9">
              <a:extLst>
                <a:ext uri="{FF2B5EF4-FFF2-40B4-BE49-F238E27FC236}">
                  <a16:creationId xmlns:a16="http://schemas.microsoft.com/office/drawing/2014/main" id="{C20D5DAF-8A1B-5741-A617-380EC989938B}"/>
                </a:ext>
              </a:extLst>
            </p:cNvPr>
            <p:cNvSpPr/>
            <p:nvPr/>
          </p:nvSpPr>
          <p:spPr>
            <a:xfrm>
              <a:off x="4264145" y="5684366"/>
              <a:ext cx="2270100" cy="211099"/>
            </a:xfrm>
            <a:custGeom>
              <a:avLst/>
              <a:gdLst>
                <a:gd name="connsiteX0" fmla="*/ 151344 w 2270166"/>
                <a:gd name="connsiteY0" fmla="*/ 0 h 210560"/>
                <a:gd name="connsiteX1" fmla="*/ 2250426 w 2270166"/>
                <a:gd name="connsiteY1" fmla="*/ 59220 h 210560"/>
                <a:gd name="connsiteX2" fmla="*/ 2270166 w 2270166"/>
                <a:gd name="connsiteY2" fmla="*/ 210560 h 210560"/>
                <a:gd name="connsiteX3" fmla="*/ 0 w 2270166"/>
                <a:gd name="connsiteY3" fmla="*/ 210560 h 210560"/>
                <a:gd name="connsiteX4" fmla="*/ 151344 w 2270166"/>
                <a:gd name="connsiteY4" fmla="*/ 0 h 210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166" h="210560">
                  <a:moveTo>
                    <a:pt x="151344" y="0"/>
                  </a:moveTo>
                  <a:lnTo>
                    <a:pt x="2250426" y="59220"/>
                  </a:lnTo>
                  <a:lnTo>
                    <a:pt x="2270166" y="210560"/>
                  </a:lnTo>
                  <a:lnTo>
                    <a:pt x="0" y="210560"/>
                  </a:lnTo>
                  <a:lnTo>
                    <a:pt x="151344" y="0"/>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Freeform 8">
              <a:extLst>
                <a:ext uri="{FF2B5EF4-FFF2-40B4-BE49-F238E27FC236}">
                  <a16:creationId xmlns:a16="http://schemas.microsoft.com/office/drawing/2014/main" id="{4BF0EB22-1260-6E48-ADF3-D8277B14A016}"/>
                </a:ext>
              </a:extLst>
            </p:cNvPr>
            <p:cNvSpPr/>
            <p:nvPr/>
          </p:nvSpPr>
          <p:spPr>
            <a:xfrm>
              <a:off x="4343519" y="2935315"/>
              <a:ext cx="3460711" cy="801541"/>
            </a:xfrm>
            <a:custGeom>
              <a:avLst/>
              <a:gdLst>
                <a:gd name="connsiteX0" fmla="*/ 184245 w 3461181"/>
                <a:gd name="connsiteY0" fmla="*/ 210560 h 802759"/>
                <a:gd name="connsiteX1" fmla="*/ 315849 w 3461181"/>
                <a:gd name="connsiteY1" fmla="*/ 210560 h 802759"/>
                <a:gd name="connsiteX2" fmla="*/ 3230875 w 3461181"/>
                <a:gd name="connsiteY2" fmla="*/ 0 h 802759"/>
                <a:gd name="connsiteX3" fmla="*/ 3461181 w 3461181"/>
                <a:gd name="connsiteY3" fmla="*/ 302680 h 802759"/>
                <a:gd name="connsiteX4" fmla="*/ 0 w 3461181"/>
                <a:gd name="connsiteY4" fmla="*/ 802759 h 802759"/>
                <a:gd name="connsiteX5" fmla="*/ 184245 w 3461181"/>
                <a:gd name="connsiteY5" fmla="*/ 210560 h 80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1181" h="802759">
                  <a:moveTo>
                    <a:pt x="184245" y="210560"/>
                  </a:moveTo>
                  <a:lnTo>
                    <a:pt x="315849" y="210560"/>
                  </a:lnTo>
                  <a:lnTo>
                    <a:pt x="3230875" y="0"/>
                  </a:lnTo>
                  <a:lnTo>
                    <a:pt x="3461181" y="302680"/>
                  </a:lnTo>
                  <a:lnTo>
                    <a:pt x="0" y="802759"/>
                  </a:lnTo>
                  <a:lnTo>
                    <a:pt x="184245" y="210560"/>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Freeform 7">
              <a:extLst>
                <a:ext uri="{FF2B5EF4-FFF2-40B4-BE49-F238E27FC236}">
                  <a16:creationId xmlns:a16="http://schemas.microsoft.com/office/drawing/2014/main" id="{6C0CCC9F-A890-9446-9C25-3F2F2E407050}"/>
                </a:ext>
              </a:extLst>
            </p:cNvPr>
            <p:cNvSpPr/>
            <p:nvPr/>
          </p:nvSpPr>
          <p:spPr>
            <a:xfrm>
              <a:off x="4283195" y="1822679"/>
              <a:ext cx="1968478" cy="257128"/>
            </a:xfrm>
            <a:custGeom>
              <a:avLst/>
              <a:gdLst>
                <a:gd name="connsiteX0" fmla="*/ 157925 w 1967478"/>
                <a:gd name="connsiteY0" fmla="*/ 0 h 256619"/>
                <a:gd name="connsiteX1" fmla="*/ 197406 w 1967478"/>
                <a:gd name="connsiteY1" fmla="*/ 0 h 256619"/>
                <a:gd name="connsiteX2" fmla="*/ 1967478 w 1967478"/>
                <a:gd name="connsiteY2" fmla="*/ 72380 h 256619"/>
                <a:gd name="connsiteX3" fmla="*/ 1941157 w 1967478"/>
                <a:gd name="connsiteY3" fmla="*/ 256619 h 256619"/>
                <a:gd name="connsiteX4" fmla="*/ 0 w 1967478"/>
                <a:gd name="connsiteY4" fmla="*/ 230300 h 256619"/>
                <a:gd name="connsiteX5" fmla="*/ 157925 w 1967478"/>
                <a:gd name="connsiteY5" fmla="*/ 0 h 25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7478" h="256619">
                  <a:moveTo>
                    <a:pt x="157925" y="0"/>
                  </a:moveTo>
                  <a:lnTo>
                    <a:pt x="197406" y="0"/>
                  </a:lnTo>
                  <a:lnTo>
                    <a:pt x="1967478" y="72380"/>
                  </a:lnTo>
                  <a:lnTo>
                    <a:pt x="1941157" y="256619"/>
                  </a:lnTo>
                  <a:lnTo>
                    <a:pt x="0" y="230300"/>
                  </a:lnTo>
                  <a:lnTo>
                    <a:pt x="157925" y="0"/>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115" name="TextBox 6">
              <a:extLst>
                <a:ext uri="{FF2B5EF4-FFF2-40B4-BE49-F238E27FC236}">
                  <a16:creationId xmlns:a16="http://schemas.microsoft.com/office/drawing/2014/main" id="{6D1B45F9-0EBA-B145-B11E-AE16AA7D54F0}"/>
                </a:ext>
              </a:extLst>
            </p:cNvPr>
            <p:cNvSpPr txBox="1">
              <a:spLocks noChangeArrowheads="1"/>
            </p:cNvSpPr>
            <p:nvPr/>
          </p:nvSpPr>
          <p:spPr bwMode="auto">
            <a:xfrm>
              <a:off x="4178421" y="1186208"/>
              <a:ext cx="3855995" cy="480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“Albert Einstein’s work on relativity theory was guided by a series of simple even childlike questions.</a:t>
              </a:r>
            </a:p>
            <a:p>
              <a:pPr eaLnBrk="1" hangingPunct="1"/>
              <a:endParaRPr lang="en-US" altLang="en-US" sz="1800">
                <a:latin typeface="Times" pitchFamily="2" charset="0"/>
              </a:endParaRPr>
            </a:p>
            <a:p>
              <a:pPr eaLnBrk="1" hangingPunct="1"/>
              <a:r>
                <a:rPr lang="en-US" altLang="en-US" sz="1800">
                  <a:latin typeface="Times" pitchFamily="2" charset="0"/>
                </a:rPr>
                <a:t>He pursued the answers to these questions remorselessly, and in answering them he began to demolish the Newtonian foundations of physical science.</a:t>
              </a:r>
            </a:p>
            <a:p>
              <a:pPr eaLnBrk="1" hangingPunct="1"/>
              <a:endParaRPr lang="en-US" altLang="en-US" sz="1800">
                <a:latin typeface="Times" pitchFamily="2" charset="0"/>
              </a:endParaRPr>
            </a:p>
            <a:p>
              <a:pPr eaLnBrk="1" hangingPunct="1"/>
              <a:r>
                <a:rPr lang="en-US" altLang="en-US" sz="1800">
                  <a:latin typeface="Times" pitchFamily="2" charset="0"/>
                </a:rPr>
                <a:t>… they were questions of definition … of some of the basic terms used by scientists and others to describe the world, terms such as “space” or “time.”</a:t>
              </a:r>
            </a:p>
            <a:p>
              <a:pPr eaLnBrk="1" hangingPunct="1"/>
              <a:endParaRPr lang="en-US" altLang="en-US" sz="1800">
                <a:latin typeface="Times" pitchFamily="2" charset="0"/>
              </a:endParaRPr>
            </a:p>
            <a:p>
              <a:pPr eaLnBrk="1" hangingPunct="1"/>
              <a:r>
                <a:rPr lang="en-US" altLang="en-US" sz="1800">
                  <a:latin typeface="Times" pitchFamily="2" charset="0"/>
                </a:rPr>
                <a:t>… his definitions were so-called ‘operational definitions,’…”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ADA67D1A-E3D6-A442-B95D-015A1FCE8988}"/>
              </a:ext>
            </a:extLst>
          </p:cNvPr>
          <p:cNvSpPr>
            <a:spLocks noGrp="1"/>
          </p:cNvSpPr>
          <p:nvPr>
            <p:ph type="title"/>
          </p:nvPr>
        </p:nvSpPr>
        <p:spPr/>
        <p:txBody>
          <a:bodyPr/>
          <a:lstStyle/>
          <a:p>
            <a:r>
              <a:rPr lang="en-US" altLang="en-US">
                <a:latin typeface="Times" pitchFamily="2" charset="0"/>
                <a:ea typeface="ＭＳ Ｐゴシック" panose="020B0600070205080204" pitchFamily="34" charset="-128"/>
              </a:rPr>
              <a:t> </a:t>
            </a:r>
          </a:p>
        </p:txBody>
      </p:sp>
      <p:sp>
        <p:nvSpPr>
          <p:cNvPr id="48131" name="Content Placeholder 2">
            <a:extLst>
              <a:ext uri="{FF2B5EF4-FFF2-40B4-BE49-F238E27FC236}">
                <a16:creationId xmlns:a16="http://schemas.microsoft.com/office/drawing/2014/main" id="{9635D395-0AA7-E74D-8F5B-DA6B7A4E07C1}"/>
              </a:ext>
            </a:extLst>
          </p:cNvPr>
          <p:cNvSpPr>
            <a:spLocks noGrp="1"/>
          </p:cNvSpPr>
          <p:nvPr>
            <p:ph idx="1"/>
          </p:nvPr>
        </p:nvSpPr>
        <p:spPr/>
        <p:txBody>
          <a:bodyPr/>
          <a:lstStyle/>
          <a:p>
            <a:endParaRPr lang="en-US" altLang="en-US">
              <a:latin typeface="Times" pitchFamily="2" charset="0"/>
              <a:ea typeface="ＭＳ Ｐゴシック" panose="020B0600070205080204" pitchFamily="34" charset="-128"/>
            </a:endParaRPr>
          </a:p>
        </p:txBody>
      </p:sp>
      <p:sp>
        <p:nvSpPr>
          <p:cNvPr id="48132" name="Slide Number Placeholder 3">
            <a:extLst>
              <a:ext uri="{FF2B5EF4-FFF2-40B4-BE49-F238E27FC236}">
                <a16:creationId xmlns:a16="http://schemas.microsoft.com/office/drawing/2014/main" id="{81BC7A21-36A5-394B-B008-9662A8FA90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5B91F00-707C-4941-A70B-AEDA6C15147B}" type="slidenum">
              <a:rPr lang="en-US" altLang="en-US" sz="1200">
                <a:solidFill>
                  <a:srgbClr val="898989"/>
                </a:solidFill>
                <a:latin typeface="Times" pitchFamily="2" charset="0"/>
              </a:rPr>
              <a:pPr eaLnBrk="1" hangingPunct="1"/>
              <a:t>42</a:t>
            </a:fld>
            <a:endParaRPr lang="en-US" altLang="en-US" sz="1200">
              <a:solidFill>
                <a:srgbClr val="898989"/>
              </a:solidFill>
              <a:latin typeface="Times" pitchFamily="2" charset="0"/>
            </a:endParaRPr>
          </a:p>
        </p:txBody>
      </p:sp>
      <p:pic>
        <p:nvPicPr>
          <p:cNvPr id="48133" name="Picture 4" descr="Galison_cover.png">
            <a:extLst>
              <a:ext uri="{FF2B5EF4-FFF2-40B4-BE49-F238E27FC236}">
                <a16:creationId xmlns:a16="http://schemas.microsoft.com/office/drawing/2014/main" id="{381E3655-761B-9B47-862A-6DFA39164C5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87325"/>
            <a:ext cx="3192462" cy="477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TextBox 5">
            <a:extLst>
              <a:ext uri="{FF2B5EF4-FFF2-40B4-BE49-F238E27FC236}">
                <a16:creationId xmlns:a16="http://schemas.microsoft.com/office/drawing/2014/main" id="{4F1E28E0-4A00-6444-ACC5-CC0B0C0741F2}"/>
              </a:ext>
            </a:extLst>
          </p:cNvPr>
          <p:cNvSpPr txBox="1">
            <a:spLocks noChangeArrowheads="1"/>
          </p:cNvSpPr>
          <p:nvPr/>
        </p:nvSpPr>
        <p:spPr bwMode="auto">
          <a:xfrm>
            <a:off x="120650" y="5084763"/>
            <a:ext cx="3894138"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Electric synchronization of clocks was a novel technology of great interest in 1905. Relevant patents passed through Einstein’s Bern patent office.</a:t>
            </a:r>
          </a:p>
        </p:txBody>
      </p:sp>
      <p:grpSp>
        <p:nvGrpSpPr>
          <p:cNvPr id="2" name="Group 11">
            <a:extLst>
              <a:ext uri="{FF2B5EF4-FFF2-40B4-BE49-F238E27FC236}">
                <a16:creationId xmlns:a16="http://schemas.microsoft.com/office/drawing/2014/main" id="{EF0E370A-17BE-144B-A3E6-F09B0C773A4F}"/>
              </a:ext>
            </a:extLst>
          </p:cNvPr>
          <p:cNvGrpSpPr>
            <a:grpSpLocks/>
          </p:cNvGrpSpPr>
          <p:nvPr/>
        </p:nvGrpSpPr>
        <p:grpSpPr bwMode="auto">
          <a:xfrm>
            <a:off x="4275138" y="134938"/>
            <a:ext cx="4403725" cy="4732337"/>
            <a:chOff x="4275138" y="134939"/>
            <a:chExt cx="4403725" cy="4732130"/>
          </a:xfrm>
        </p:grpSpPr>
        <p:sp>
          <p:nvSpPr>
            <p:cNvPr id="8" name="Rounded Rectangular Callout 7">
              <a:extLst>
                <a:ext uri="{FF2B5EF4-FFF2-40B4-BE49-F238E27FC236}">
                  <a16:creationId xmlns:a16="http://schemas.microsoft.com/office/drawing/2014/main" id="{E551AC8A-EAB8-3E44-A66E-CB568B056FF4}"/>
                </a:ext>
              </a:extLst>
            </p:cNvPr>
            <p:cNvSpPr/>
            <p:nvPr/>
          </p:nvSpPr>
          <p:spPr bwMode="auto">
            <a:xfrm>
              <a:off x="4275138" y="134939"/>
              <a:ext cx="4403725" cy="4732130"/>
            </a:xfrm>
            <a:prstGeom prst="wedgeRoundRectCallout">
              <a:avLst>
                <a:gd name="adj1" fmla="val -70256"/>
                <a:gd name="adj2" fmla="val -37639"/>
                <a:gd name="adj3" fmla="val 16667"/>
              </a:avLst>
            </a:prstGeom>
            <a:solidFill>
              <a:srgbClr val="FFFFE2"/>
            </a:solidFill>
            <a:ln w="190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Freeform 8">
              <a:extLst>
                <a:ext uri="{FF2B5EF4-FFF2-40B4-BE49-F238E27FC236}">
                  <a16:creationId xmlns:a16="http://schemas.microsoft.com/office/drawing/2014/main" id="{3DD061F1-F2D2-9541-9657-E4D72539F01B}"/>
                </a:ext>
              </a:extLst>
            </p:cNvPr>
            <p:cNvSpPr/>
            <p:nvPr/>
          </p:nvSpPr>
          <p:spPr bwMode="auto">
            <a:xfrm>
              <a:off x="4516438" y="1812853"/>
              <a:ext cx="3527425" cy="436544"/>
            </a:xfrm>
            <a:custGeom>
              <a:avLst/>
              <a:gdLst>
                <a:gd name="connsiteX0" fmla="*/ 727617 w 3525637"/>
                <a:gd name="connsiteY0" fmla="*/ 0 h 562267"/>
                <a:gd name="connsiteX1" fmla="*/ 767306 w 3525637"/>
                <a:gd name="connsiteY1" fmla="*/ 0 h 562267"/>
                <a:gd name="connsiteX2" fmla="*/ 3525637 w 3525637"/>
                <a:gd name="connsiteY2" fmla="*/ 72764 h 562267"/>
                <a:gd name="connsiteX3" fmla="*/ 1647061 w 3525637"/>
                <a:gd name="connsiteY3" fmla="*/ 562267 h 562267"/>
                <a:gd name="connsiteX4" fmla="*/ 0 w 3525637"/>
                <a:gd name="connsiteY4" fmla="*/ 555652 h 562267"/>
                <a:gd name="connsiteX5" fmla="*/ 727617 w 3525637"/>
                <a:gd name="connsiteY5" fmla="*/ 0 h 562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25637" h="562267">
                  <a:moveTo>
                    <a:pt x="727617" y="0"/>
                  </a:moveTo>
                  <a:lnTo>
                    <a:pt x="767306" y="0"/>
                  </a:lnTo>
                  <a:lnTo>
                    <a:pt x="3525637" y="72764"/>
                  </a:lnTo>
                  <a:lnTo>
                    <a:pt x="1647061" y="562267"/>
                  </a:lnTo>
                  <a:lnTo>
                    <a:pt x="0" y="555652"/>
                  </a:lnTo>
                  <a:lnTo>
                    <a:pt x="727617" y="0"/>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8139" name="TextBox 9">
              <a:extLst>
                <a:ext uri="{FF2B5EF4-FFF2-40B4-BE49-F238E27FC236}">
                  <a16:creationId xmlns:a16="http://schemas.microsoft.com/office/drawing/2014/main" id="{CE433900-5137-D344-896E-36D7ADEE4279}"/>
                </a:ext>
              </a:extLst>
            </p:cNvPr>
            <p:cNvSpPr txBox="1">
              <a:spLocks noChangeArrowheads="1"/>
            </p:cNvSpPr>
            <p:nvPr/>
          </p:nvSpPr>
          <p:spPr bwMode="auto">
            <a:xfrm>
              <a:off x="4616615" y="332466"/>
              <a:ext cx="366542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…What time is it down the line when the train pulls into Bern?</a:t>
              </a:r>
            </a:p>
            <a:p>
              <a:pPr eaLnBrk="1" hangingPunct="1"/>
              <a:endParaRPr lang="en-US" altLang="en-US" sz="1800">
                <a:latin typeface="Times" pitchFamily="2" charset="0"/>
              </a:endParaRPr>
            </a:p>
            <a:p>
              <a:pPr eaLnBrk="1" hangingPunct="1"/>
              <a:r>
                <a:rPr lang="en-US" altLang="en-US" sz="1800">
                  <a:latin typeface="Times" pitchFamily="2" charset="0"/>
                </a:rPr>
                <a:t>In posing such questions, Poincaré and Einstein seem, at first glance, to be asking questions of stunning simplicity. </a:t>
              </a:r>
            </a:p>
            <a:p>
              <a:pPr eaLnBrk="1" hangingPunct="1"/>
              <a:endParaRPr lang="en-US" altLang="en-US" sz="1800">
                <a:latin typeface="Times" pitchFamily="2" charset="0"/>
              </a:endParaRPr>
            </a:p>
          </p:txBody>
        </p:sp>
      </p:grpSp>
      <p:sp>
        <p:nvSpPr>
          <p:cNvPr id="11" name="TextBox 10">
            <a:extLst>
              <a:ext uri="{FF2B5EF4-FFF2-40B4-BE49-F238E27FC236}">
                <a16:creationId xmlns:a16="http://schemas.microsoft.com/office/drawing/2014/main" id="{A2A58E40-0805-1743-B9D0-310E35D232EB}"/>
              </a:ext>
            </a:extLst>
          </p:cNvPr>
          <p:cNvSpPr txBox="1">
            <a:spLocks noChangeArrowheads="1"/>
          </p:cNvSpPr>
          <p:nvPr/>
        </p:nvSpPr>
        <p:spPr bwMode="auto">
          <a:xfrm>
            <a:off x="4722813" y="2686050"/>
            <a:ext cx="328771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 Their proposal: Send an electromagnetic signal from one clock to the other, taking into account the time the signal takes to arrive (as approximately the speed of light).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E17F9AF9-D35B-A748-84DF-1DD440999A15}"/>
              </a:ext>
            </a:extLst>
          </p:cNvPr>
          <p:cNvSpPr>
            <a:spLocks noGrp="1"/>
          </p:cNvSpPr>
          <p:nvPr>
            <p:ph type="title"/>
          </p:nvPr>
        </p:nvSpPr>
        <p:spPr/>
        <p:txBody>
          <a:bodyPr/>
          <a:lstStyle/>
          <a:p>
            <a:r>
              <a:rPr lang="en-US" altLang="en-US">
                <a:latin typeface="Times" pitchFamily="2" charset="0"/>
                <a:ea typeface="ＭＳ Ｐゴシック" panose="020B0600070205080204" pitchFamily="34" charset="-128"/>
              </a:rPr>
              <a:t> </a:t>
            </a:r>
          </a:p>
        </p:txBody>
      </p:sp>
      <p:sp>
        <p:nvSpPr>
          <p:cNvPr id="49155" name="Content Placeholder 2">
            <a:extLst>
              <a:ext uri="{FF2B5EF4-FFF2-40B4-BE49-F238E27FC236}">
                <a16:creationId xmlns:a16="http://schemas.microsoft.com/office/drawing/2014/main" id="{ED0C6CDF-1F26-9747-854D-320E5D65EF50}"/>
              </a:ext>
            </a:extLst>
          </p:cNvPr>
          <p:cNvSpPr>
            <a:spLocks noGrp="1"/>
          </p:cNvSpPr>
          <p:nvPr>
            <p:ph idx="1"/>
          </p:nvPr>
        </p:nvSpPr>
        <p:spPr/>
        <p:txBody>
          <a:bodyPr/>
          <a:lstStyle/>
          <a:p>
            <a:endParaRPr lang="en-US" altLang="en-US">
              <a:latin typeface="Times" pitchFamily="2" charset="0"/>
              <a:ea typeface="ＭＳ Ｐゴシック" panose="020B0600070205080204" pitchFamily="34" charset="-128"/>
            </a:endParaRPr>
          </a:p>
        </p:txBody>
      </p:sp>
      <p:sp>
        <p:nvSpPr>
          <p:cNvPr id="49156" name="Slide Number Placeholder 3">
            <a:extLst>
              <a:ext uri="{FF2B5EF4-FFF2-40B4-BE49-F238E27FC236}">
                <a16:creationId xmlns:a16="http://schemas.microsoft.com/office/drawing/2014/main" id="{3A87215C-D753-B24C-96EF-1A2AECED049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DD193F4-3E6D-F842-AE32-137554967BB1}" type="slidenum">
              <a:rPr lang="en-US" altLang="en-US" sz="1200">
                <a:solidFill>
                  <a:srgbClr val="898989"/>
                </a:solidFill>
                <a:latin typeface="Times" pitchFamily="2" charset="0"/>
              </a:rPr>
              <a:pPr eaLnBrk="1" hangingPunct="1"/>
              <a:t>43</a:t>
            </a:fld>
            <a:endParaRPr lang="en-US" altLang="en-US" sz="1200">
              <a:solidFill>
                <a:srgbClr val="898989"/>
              </a:solidFill>
              <a:latin typeface="Times" pitchFamily="2" charset="0"/>
            </a:endParaRPr>
          </a:p>
        </p:txBody>
      </p:sp>
      <p:pic>
        <p:nvPicPr>
          <p:cNvPr id="49157" name="Picture 4" descr="Galison_cover.png">
            <a:extLst>
              <a:ext uri="{FF2B5EF4-FFF2-40B4-BE49-F238E27FC236}">
                <a16:creationId xmlns:a16="http://schemas.microsoft.com/office/drawing/2014/main" id="{E93D596B-1E16-5E45-9C72-E6928ECED7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87325"/>
            <a:ext cx="3192462" cy="477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TextBox 5">
            <a:extLst>
              <a:ext uri="{FF2B5EF4-FFF2-40B4-BE49-F238E27FC236}">
                <a16:creationId xmlns:a16="http://schemas.microsoft.com/office/drawing/2014/main" id="{A048E0A9-00E2-F941-A4CE-5C36BDBD809E}"/>
              </a:ext>
            </a:extLst>
          </p:cNvPr>
          <p:cNvSpPr txBox="1">
            <a:spLocks noChangeArrowheads="1"/>
          </p:cNvSpPr>
          <p:nvPr/>
        </p:nvSpPr>
        <p:spPr bwMode="auto">
          <a:xfrm>
            <a:off x="185738" y="5105400"/>
            <a:ext cx="44037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Electric synchronization of clocks was a novel technology of great interest in 1905. Relevant patents passed through Einstein’s Bern patent office.</a:t>
            </a:r>
          </a:p>
        </p:txBody>
      </p:sp>
      <p:grpSp>
        <p:nvGrpSpPr>
          <p:cNvPr id="2" name="Group 10">
            <a:extLst>
              <a:ext uri="{FF2B5EF4-FFF2-40B4-BE49-F238E27FC236}">
                <a16:creationId xmlns:a16="http://schemas.microsoft.com/office/drawing/2014/main" id="{B5584D8B-91BA-9F47-BDBC-16ED22B49636}"/>
              </a:ext>
            </a:extLst>
          </p:cNvPr>
          <p:cNvGrpSpPr>
            <a:grpSpLocks/>
          </p:cNvGrpSpPr>
          <p:nvPr/>
        </p:nvGrpSpPr>
        <p:grpSpPr bwMode="auto">
          <a:xfrm>
            <a:off x="4275138" y="134938"/>
            <a:ext cx="4403725" cy="4475162"/>
            <a:chOff x="4275138" y="134939"/>
            <a:chExt cx="4403725" cy="4475640"/>
          </a:xfrm>
        </p:grpSpPr>
        <p:sp>
          <p:nvSpPr>
            <p:cNvPr id="8" name="Rounded Rectangular Callout 7">
              <a:extLst>
                <a:ext uri="{FF2B5EF4-FFF2-40B4-BE49-F238E27FC236}">
                  <a16:creationId xmlns:a16="http://schemas.microsoft.com/office/drawing/2014/main" id="{401B4AD6-5BC1-C04D-AC3F-B5441DE1BDC3}"/>
                </a:ext>
              </a:extLst>
            </p:cNvPr>
            <p:cNvSpPr/>
            <p:nvPr/>
          </p:nvSpPr>
          <p:spPr bwMode="auto">
            <a:xfrm>
              <a:off x="4275138" y="134939"/>
              <a:ext cx="4403725" cy="4475640"/>
            </a:xfrm>
            <a:prstGeom prst="wedgeRoundRectCallout">
              <a:avLst>
                <a:gd name="adj1" fmla="val -70256"/>
                <a:gd name="adj2" fmla="val -37639"/>
                <a:gd name="adj3" fmla="val 16667"/>
              </a:avLst>
            </a:prstGeom>
            <a:solidFill>
              <a:srgbClr val="FFFFE2"/>
            </a:solidFill>
            <a:ln w="190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Freeform 8">
              <a:extLst>
                <a:ext uri="{FF2B5EF4-FFF2-40B4-BE49-F238E27FC236}">
                  <a16:creationId xmlns:a16="http://schemas.microsoft.com/office/drawing/2014/main" id="{DA6DDEB1-85D2-2D4E-B170-1C246636CCE6}"/>
                </a:ext>
              </a:extLst>
            </p:cNvPr>
            <p:cNvSpPr/>
            <p:nvPr/>
          </p:nvSpPr>
          <p:spPr bwMode="auto">
            <a:xfrm>
              <a:off x="4756150" y="436596"/>
              <a:ext cx="3525838" cy="562035"/>
            </a:xfrm>
            <a:custGeom>
              <a:avLst/>
              <a:gdLst>
                <a:gd name="connsiteX0" fmla="*/ 727617 w 3525637"/>
                <a:gd name="connsiteY0" fmla="*/ 0 h 562267"/>
                <a:gd name="connsiteX1" fmla="*/ 767306 w 3525637"/>
                <a:gd name="connsiteY1" fmla="*/ 0 h 562267"/>
                <a:gd name="connsiteX2" fmla="*/ 3525637 w 3525637"/>
                <a:gd name="connsiteY2" fmla="*/ 72764 h 562267"/>
                <a:gd name="connsiteX3" fmla="*/ 1647061 w 3525637"/>
                <a:gd name="connsiteY3" fmla="*/ 562267 h 562267"/>
                <a:gd name="connsiteX4" fmla="*/ 0 w 3525637"/>
                <a:gd name="connsiteY4" fmla="*/ 555652 h 562267"/>
                <a:gd name="connsiteX5" fmla="*/ 727617 w 3525637"/>
                <a:gd name="connsiteY5" fmla="*/ 0 h 562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25637" h="562267">
                  <a:moveTo>
                    <a:pt x="727617" y="0"/>
                  </a:moveTo>
                  <a:lnTo>
                    <a:pt x="767306" y="0"/>
                  </a:lnTo>
                  <a:lnTo>
                    <a:pt x="3525637" y="72764"/>
                  </a:lnTo>
                  <a:lnTo>
                    <a:pt x="1647061" y="562267"/>
                  </a:lnTo>
                  <a:lnTo>
                    <a:pt x="0" y="555652"/>
                  </a:lnTo>
                  <a:lnTo>
                    <a:pt x="727617" y="0"/>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62" name="TextBox 6">
              <a:extLst>
                <a:ext uri="{FF2B5EF4-FFF2-40B4-BE49-F238E27FC236}">
                  <a16:creationId xmlns:a16="http://schemas.microsoft.com/office/drawing/2014/main" id="{3661F92D-E2A9-EB44-9ED1-7214D436DA79}"/>
                </a:ext>
              </a:extLst>
            </p:cNvPr>
            <p:cNvSpPr txBox="1">
              <a:spLocks noChangeArrowheads="1"/>
            </p:cNvSpPr>
            <p:nvPr/>
          </p:nvSpPr>
          <p:spPr bwMode="auto">
            <a:xfrm>
              <a:off x="4554603" y="278896"/>
              <a:ext cx="4022635" cy="381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200">
                  <a:latin typeface="Times" pitchFamily="2" charset="0"/>
                </a:rPr>
                <a:t>A simple idea of breathtaking consequences</a:t>
              </a:r>
            </a:p>
            <a:p>
              <a:pPr eaLnBrk="1" hangingPunct="1"/>
              <a:r>
                <a:rPr lang="en-US" altLang="en-US" sz="2200">
                  <a:latin typeface="Times" pitchFamily="2" charset="0"/>
                </a:rPr>
                <a:t>for concepts of space and time, </a:t>
              </a:r>
            </a:p>
            <a:p>
              <a:pPr eaLnBrk="1" hangingPunct="1"/>
              <a:r>
                <a:rPr lang="en-US" altLang="en-US" sz="2200">
                  <a:latin typeface="Times" pitchFamily="2" charset="0"/>
                </a:rPr>
                <a:t>for the new relativity theory,</a:t>
              </a:r>
            </a:p>
            <a:p>
              <a:pPr eaLnBrk="1" hangingPunct="1"/>
              <a:r>
                <a:rPr lang="en-US" altLang="en-US" sz="2200">
                  <a:latin typeface="Times" pitchFamily="2" charset="0"/>
                </a:rPr>
                <a:t>for modern physics,</a:t>
              </a:r>
            </a:p>
            <a:p>
              <a:pPr eaLnBrk="1" hangingPunct="1"/>
              <a:r>
                <a:rPr lang="en-US" altLang="en-US" sz="2200">
                  <a:latin typeface="Times" pitchFamily="2" charset="0"/>
                </a:rPr>
                <a:t>for the philosophy of conventionalism,</a:t>
              </a:r>
            </a:p>
            <a:p>
              <a:pPr eaLnBrk="1" hangingPunct="1"/>
              <a:r>
                <a:rPr lang="en-US" altLang="en-US" sz="2200">
                  <a:latin typeface="Times" pitchFamily="2" charset="0"/>
                </a:rPr>
                <a:t>for a world- covering network of electronic navigation,</a:t>
              </a:r>
            </a:p>
            <a:p>
              <a:pPr eaLnBrk="1" hangingPunct="1"/>
              <a:r>
                <a:rPr lang="en-US" altLang="en-US" sz="2200">
                  <a:latin typeface="Times" pitchFamily="2" charset="0"/>
                </a:rPr>
                <a:t>for our very model of secure scientific knowledge.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2C2A0662-0D0E-EA44-9EA0-CEAC1479A50F}"/>
              </a:ext>
            </a:extLst>
          </p:cNvPr>
          <p:cNvSpPr/>
          <p:nvPr/>
        </p:nvSpPr>
        <p:spPr>
          <a:xfrm>
            <a:off x="2619375" y="896938"/>
            <a:ext cx="5826125" cy="5516562"/>
          </a:xfrm>
          <a:custGeom>
            <a:avLst/>
            <a:gdLst>
              <a:gd name="connsiteX0" fmla="*/ 3190875 w 5826125"/>
              <a:gd name="connsiteY0" fmla="*/ 0 h 5516563"/>
              <a:gd name="connsiteX1" fmla="*/ 5826125 w 5826125"/>
              <a:gd name="connsiteY1" fmla="*/ 2325688 h 5516563"/>
              <a:gd name="connsiteX2" fmla="*/ 3619500 w 5826125"/>
              <a:gd name="connsiteY2" fmla="*/ 5516563 h 5516563"/>
              <a:gd name="connsiteX3" fmla="*/ 0 w 5826125"/>
              <a:gd name="connsiteY3" fmla="*/ 3182938 h 5516563"/>
              <a:gd name="connsiteX4" fmla="*/ 3190875 w 5826125"/>
              <a:gd name="connsiteY4" fmla="*/ 0 h 5516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6125" h="5516563">
                <a:moveTo>
                  <a:pt x="3190875" y="0"/>
                </a:moveTo>
                <a:lnTo>
                  <a:pt x="5826125" y="2325688"/>
                </a:lnTo>
                <a:lnTo>
                  <a:pt x="3619500" y="5516563"/>
                </a:lnTo>
                <a:lnTo>
                  <a:pt x="0" y="3182938"/>
                </a:lnTo>
                <a:lnTo>
                  <a:pt x="3190875" y="0"/>
                </a:lnTo>
                <a:close/>
              </a:path>
            </a:pathLst>
          </a:custGeom>
          <a:solidFill>
            <a:srgbClr val="CA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0179" name="Title 1">
            <a:extLst>
              <a:ext uri="{FF2B5EF4-FFF2-40B4-BE49-F238E27FC236}">
                <a16:creationId xmlns:a16="http://schemas.microsoft.com/office/drawing/2014/main" id="{4EB399A7-EA85-E247-B489-DEA14B6326B4}"/>
              </a:ext>
            </a:extLst>
          </p:cNvPr>
          <p:cNvSpPr>
            <a:spLocks noGrp="1"/>
          </p:cNvSpPr>
          <p:nvPr>
            <p:ph type="title"/>
          </p:nvPr>
        </p:nvSpPr>
        <p:spPr>
          <a:xfrm>
            <a:off x="1150938" y="1801813"/>
            <a:ext cx="5032375" cy="3159125"/>
          </a:xfrm>
        </p:spPr>
        <p:txBody>
          <a:bodyPr/>
          <a:lstStyle/>
          <a:p>
            <a:pPr algn="r"/>
            <a:r>
              <a:rPr lang="en-US" altLang="en-US" sz="6600">
                <a:latin typeface="Times" pitchFamily="2" charset="0"/>
                <a:ea typeface="ＭＳ Ｐゴシック" panose="020B0600070205080204" pitchFamily="34" charset="-128"/>
              </a:rPr>
              <a:t>The Power of Breaking Rules</a:t>
            </a:r>
          </a:p>
        </p:txBody>
      </p:sp>
      <p:sp>
        <p:nvSpPr>
          <p:cNvPr id="50180" name="Content Placeholder 2">
            <a:extLst>
              <a:ext uri="{FF2B5EF4-FFF2-40B4-BE49-F238E27FC236}">
                <a16:creationId xmlns:a16="http://schemas.microsoft.com/office/drawing/2014/main" id="{3A21B053-453A-EA43-9CC1-D574C1563FBA}"/>
              </a:ext>
            </a:extLst>
          </p:cNvPr>
          <p:cNvSpPr>
            <a:spLocks noGrp="1"/>
          </p:cNvSpPr>
          <p:nvPr>
            <p:ph idx="1"/>
          </p:nvPr>
        </p:nvSpPr>
        <p:spPr/>
        <p:txBody>
          <a:bodyPr/>
          <a:lstStyle/>
          <a:p>
            <a:endParaRPr lang="en-US" altLang="en-US">
              <a:latin typeface="Times" pitchFamily="2" charset="0"/>
              <a:ea typeface="ＭＳ Ｐゴシック" panose="020B0600070205080204" pitchFamily="34" charset="-128"/>
            </a:endParaRPr>
          </a:p>
        </p:txBody>
      </p:sp>
      <p:sp>
        <p:nvSpPr>
          <p:cNvPr id="50181" name="Slide Number Placeholder 3">
            <a:extLst>
              <a:ext uri="{FF2B5EF4-FFF2-40B4-BE49-F238E27FC236}">
                <a16:creationId xmlns:a16="http://schemas.microsoft.com/office/drawing/2014/main" id="{AD7C26E2-E7CE-6944-810E-6A363D56FAA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1002D1C-38C2-7443-A790-D3764B81728E}" type="slidenum">
              <a:rPr lang="en-US" altLang="en-US" sz="1200">
                <a:solidFill>
                  <a:srgbClr val="898989"/>
                </a:solidFill>
                <a:latin typeface="Times" pitchFamily="2" charset="0"/>
              </a:rPr>
              <a:pPr eaLnBrk="1" hangingPunct="1"/>
              <a:t>44</a:t>
            </a:fld>
            <a:endParaRPr lang="en-US" altLang="en-US" sz="1200">
              <a:solidFill>
                <a:srgbClr val="898989"/>
              </a:solidFill>
              <a:latin typeface="Times" pitchFamily="2"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A6E929C6-3484-964E-A942-6E6D0C6B062A}"/>
              </a:ext>
            </a:extLst>
          </p:cNvPr>
          <p:cNvSpPr>
            <a:spLocks noGrp="1"/>
          </p:cNvSpPr>
          <p:nvPr>
            <p:ph type="title"/>
          </p:nvPr>
        </p:nvSpPr>
        <p:spPr/>
        <p:txBody>
          <a:bodyPr/>
          <a:lstStyle/>
          <a:p>
            <a:endParaRPr lang="en-US" altLang="en-US">
              <a:latin typeface="Times" pitchFamily="2" charset="0"/>
              <a:ea typeface="ＭＳ Ｐゴシック" panose="020B0600070205080204" pitchFamily="34" charset="-128"/>
            </a:endParaRPr>
          </a:p>
        </p:txBody>
      </p:sp>
      <p:sp>
        <p:nvSpPr>
          <p:cNvPr id="51203" name="Content Placeholder 2">
            <a:extLst>
              <a:ext uri="{FF2B5EF4-FFF2-40B4-BE49-F238E27FC236}">
                <a16:creationId xmlns:a16="http://schemas.microsoft.com/office/drawing/2014/main" id="{79A77921-C7C5-FC49-A7F3-B400C502C4BA}"/>
              </a:ext>
            </a:extLst>
          </p:cNvPr>
          <p:cNvSpPr>
            <a:spLocks noGrp="1"/>
          </p:cNvSpPr>
          <p:nvPr>
            <p:ph idx="1"/>
          </p:nvPr>
        </p:nvSpPr>
        <p:spPr/>
        <p:txBody>
          <a:bodyPr/>
          <a:lstStyle/>
          <a:p>
            <a:endParaRPr lang="en-US" altLang="en-US">
              <a:latin typeface="Times" pitchFamily="2" charset="0"/>
              <a:ea typeface="ＭＳ Ｐゴシック" panose="020B0600070205080204" pitchFamily="34" charset="-128"/>
            </a:endParaRPr>
          </a:p>
        </p:txBody>
      </p:sp>
      <p:sp>
        <p:nvSpPr>
          <p:cNvPr id="51204" name="Slide Number Placeholder 3">
            <a:extLst>
              <a:ext uri="{FF2B5EF4-FFF2-40B4-BE49-F238E27FC236}">
                <a16:creationId xmlns:a16="http://schemas.microsoft.com/office/drawing/2014/main" id="{0BBABDC1-7D83-444C-A1AA-01ADAE279DC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B08D940-97AE-E24A-B63C-6659C4DC353D}" type="slidenum">
              <a:rPr lang="en-US" altLang="en-US" sz="1200">
                <a:solidFill>
                  <a:srgbClr val="898989"/>
                </a:solidFill>
                <a:latin typeface="Times" pitchFamily="2" charset="0"/>
              </a:rPr>
              <a:pPr eaLnBrk="1" hangingPunct="1"/>
              <a:t>45</a:t>
            </a:fld>
            <a:endParaRPr lang="en-US" altLang="en-US" sz="1200">
              <a:solidFill>
                <a:srgbClr val="898989"/>
              </a:solidFill>
              <a:latin typeface="Times" pitchFamily="2" charset="0"/>
            </a:endParaRPr>
          </a:p>
        </p:txBody>
      </p:sp>
      <p:pic>
        <p:nvPicPr>
          <p:cNvPr id="7" name="Picture 6" descr="Einstein rules cover.jpg">
            <a:extLst>
              <a:ext uri="{FF2B5EF4-FFF2-40B4-BE49-F238E27FC236}">
                <a16:creationId xmlns:a16="http://schemas.microsoft.com/office/drawing/2014/main" id="{49D75A23-E7B8-D14B-BE27-46E21B93D3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075" y="190500"/>
            <a:ext cx="3144838" cy="4029075"/>
          </a:xfrm>
          <a:prstGeom prst="rect">
            <a:avLst/>
          </a:prstGeom>
          <a:noFill/>
          <a:ln w="9525">
            <a:solidFill>
              <a:srgbClr val="7F7F7F"/>
            </a:solidFill>
            <a:miter lim="800000"/>
            <a:headEnd/>
            <a:tailEnd/>
          </a:ln>
          <a:effectLst>
            <a:outerShdw blurRad="50800" dist="38100" dir="135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pic>
        <p:nvPicPr>
          <p:cNvPr id="8" name="Picture 7" descr="Einstein rules p0.png">
            <a:extLst>
              <a:ext uri="{FF2B5EF4-FFF2-40B4-BE49-F238E27FC236}">
                <a16:creationId xmlns:a16="http://schemas.microsoft.com/office/drawing/2014/main" id="{A9B90C43-8F88-4643-BDF8-36A8B40BFF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763" y="654050"/>
            <a:ext cx="3106737" cy="4029075"/>
          </a:xfrm>
          <a:prstGeom prst="rect">
            <a:avLst/>
          </a:prstGeom>
          <a:noFill/>
          <a:ln w="9525">
            <a:solidFill>
              <a:srgbClr val="7F7F7F"/>
            </a:solidFill>
            <a:miter lim="800000"/>
            <a:headEnd/>
            <a:tailEnd/>
          </a:ln>
          <a:effectLst>
            <a:outerShdw blurRad="50800" dist="38100" dir="135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grpSp>
        <p:nvGrpSpPr>
          <p:cNvPr id="2" name="Group 12">
            <a:extLst>
              <a:ext uri="{FF2B5EF4-FFF2-40B4-BE49-F238E27FC236}">
                <a16:creationId xmlns:a16="http://schemas.microsoft.com/office/drawing/2014/main" id="{D524D364-73B9-0A47-8BFF-34F68FA4B145}"/>
              </a:ext>
            </a:extLst>
          </p:cNvPr>
          <p:cNvGrpSpPr>
            <a:grpSpLocks/>
          </p:cNvGrpSpPr>
          <p:nvPr/>
        </p:nvGrpSpPr>
        <p:grpSpPr bwMode="auto">
          <a:xfrm>
            <a:off x="1554163" y="1063625"/>
            <a:ext cx="5641975" cy="4930775"/>
            <a:chOff x="1415546" y="1083630"/>
            <a:chExt cx="5642342" cy="4929850"/>
          </a:xfrm>
        </p:grpSpPr>
        <p:pic>
          <p:nvPicPr>
            <p:cNvPr id="9" name="Picture 8" descr="Einstein rules p3.png">
              <a:extLst>
                <a:ext uri="{FF2B5EF4-FFF2-40B4-BE49-F238E27FC236}">
                  <a16:creationId xmlns:a16="http://schemas.microsoft.com/office/drawing/2014/main" id="{BCEEBE46-8554-5D40-903B-C330813C623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5546" y="1083630"/>
              <a:ext cx="3703878" cy="4929850"/>
            </a:xfrm>
            <a:prstGeom prst="rect">
              <a:avLst/>
            </a:prstGeom>
            <a:noFill/>
            <a:ln w="9525">
              <a:solidFill>
                <a:srgbClr val="7F7F7F"/>
              </a:solidFill>
              <a:miter lim="800000"/>
              <a:headEnd/>
              <a:tailEnd/>
            </a:ln>
            <a:effectLst>
              <a:outerShdw blurRad="50800" dist="38100" dir="135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12" name="Freeform 11">
              <a:extLst>
                <a:ext uri="{FF2B5EF4-FFF2-40B4-BE49-F238E27FC236}">
                  <a16:creationId xmlns:a16="http://schemas.microsoft.com/office/drawing/2014/main" id="{2A19C326-4073-2A4C-BD98-3AF0B6FF8CBB}"/>
                </a:ext>
              </a:extLst>
            </p:cNvPr>
            <p:cNvSpPr/>
            <p:nvPr/>
          </p:nvSpPr>
          <p:spPr>
            <a:xfrm>
              <a:off x="2990448" y="4359615"/>
              <a:ext cx="3856288" cy="1322140"/>
            </a:xfrm>
            <a:custGeom>
              <a:avLst/>
              <a:gdLst>
                <a:gd name="connsiteX0" fmla="*/ 99220 w 3856372"/>
                <a:gd name="connsiteY0" fmla="*/ 701179 h 1322980"/>
                <a:gd name="connsiteX1" fmla="*/ 3856372 w 3856372"/>
                <a:gd name="connsiteY1" fmla="*/ 0 h 1322980"/>
                <a:gd name="connsiteX2" fmla="*/ 3750536 w 3856372"/>
                <a:gd name="connsiteY2" fmla="*/ 1322980 h 1322980"/>
                <a:gd name="connsiteX3" fmla="*/ 0 w 3856372"/>
                <a:gd name="connsiteY3" fmla="*/ 926086 h 1322980"/>
                <a:gd name="connsiteX4" fmla="*/ 99220 w 3856372"/>
                <a:gd name="connsiteY4" fmla="*/ 701179 h 1322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6372" h="1322980">
                  <a:moveTo>
                    <a:pt x="99220" y="701179"/>
                  </a:moveTo>
                  <a:lnTo>
                    <a:pt x="3856372" y="0"/>
                  </a:lnTo>
                  <a:lnTo>
                    <a:pt x="3750536" y="1322980"/>
                  </a:lnTo>
                  <a:lnTo>
                    <a:pt x="0" y="926086"/>
                  </a:lnTo>
                  <a:lnTo>
                    <a:pt x="99220" y="701179"/>
                  </a:lnTo>
                  <a:close/>
                </a:path>
              </a:pathLst>
            </a:custGeom>
            <a:solidFill>
              <a:srgbClr val="FF000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1214" name="TextBox 10">
              <a:extLst>
                <a:ext uri="{FF2B5EF4-FFF2-40B4-BE49-F238E27FC236}">
                  <a16:creationId xmlns:a16="http://schemas.microsoft.com/office/drawing/2014/main" id="{8AC094CA-0D62-BB48-B13F-11AE38A28F55}"/>
                </a:ext>
              </a:extLst>
            </p:cNvPr>
            <p:cNvSpPr txBox="1">
              <a:spLocks noChangeArrowheads="1"/>
            </p:cNvSpPr>
            <p:nvPr/>
          </p:nvSpPr>
          <p:spPr bwMode="auto">
            <a:xfrm>
              <a:off x="5172698" y="4425369"/>
              <a:ext cx="1885190" cy="1223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 one universal principle …  </a:t>
              </a:r>
              <a:r>
                <a:rPr lang="en-US" altLang="en-US" sz="1800" b="1">
                  <a:latin typeface="Times" pitchFamily="2" charset="0"/>
                </a:rPr>
                <a:t>you’ve got to break the rules</a:t>
              </a:r>
              <a:r>
                <a:rPr lang="en-US" altLang="en-US" sz="1800">
                  <a:latin typeface="Times" pitchFamily="2" charset="0"/>
                </a:rPr>
                <a:t>.”</a:t>
              </a:r>
            </a:p>
          </p:txBody>
        </p:sp>
      </p:grpSp>
      <p:grpSp>
        <p:nvGrpSpPr>
          <p:cNvPr id="3" name="Group 15">
            <a:extLst>
              <a:ext uri="{FF2B5EF4-FFF2-40B4-BE49-F238E27FC236}">
                <a16:creationId xmlns:a16="http://schemas.microsoft.com/office/drawing/2014/main" id="{AA662EDC-00BC-7E4F-BF56-56B6FA0983D7}"/>
              </a:ext>
            </a:extLst>
          </p:cNvPr>
          <p:cNvGrpSpPr>
            <a:grpSpLocks/>
          </p:cNvGrpSpPr>
          <p:nvPr/>
        </p:nvGrpSpPr>
        <p:grpSpPr bwMode="auto">
          <a:xfrm>
            <a:off x="3340100" y="1412875"/>
            <a:ext cx="5418138" cy="4927600"/>
            <a:chOff x="3340425" y="1412633"/>
            <a:chExt cx="5417441" cy="4928590"/>
          </a:xfrm>
        </p:grpSpPr>
        <p:pic>
          <p:nvPicPr>
            <p:cNvPr id="10" name="Picture 9" descr="Einsteinb rules p4.png">
              <a:extLst>
                <a:ext uri="{FF2B5EF4-FFF2-40B4-BE49-F238E27FC236}">
                  <a16:creationId xmlns:a16="http://schemas.microsoft.com/office/drawing/2014/main" id="{724C7ED0-A503-A447-9D44-5EB0CB638E5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40425" y="1412633"/>
              <a:ext cx="3796812" cy="4928590"/>
            </a:xfrm>
            <a:prstGeom prst="rect">
              <a:avLst/>
            </a:prstGeom>
            <a:noFill/>
            <a:ln w="9525">
              <a:solidFill>
                <a:srgbClr val="7F7F7F"/>
              </a:solidFill>
              <a:miter lim="800000"/>
              <a:headEnd/>
              <a:tailEnd/>
            </a:ln>
            <a:effectLst>
              <a:outerShdw blurRad="50800" dist="38100" dir="135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15" name="Freeform 14">
              <a:extLst>
                <a:ext uri="{FF2B5EF4-FFF2-40B4-BE49-F238E27FC236}">
                  <a16:creationId xmlns:a16="http://schemas.microsoft.com/office/drawing/2014/main" id="{B50F93A5-BAD7-3E4C-9C42-6CE3E0A103DA}"/>
                </a:ext>
              </a:extLst>
            </p:cNvPr>
            <p:cNvSpPr/>
            <p:nvPr/>
          </p:nvSpPr>
          <p:spPr>
            <a:xfrm>
              <a:off x="5357878" y="2155732"/>
              <a:ext cx="3141258" cy="1713257"/>
            </a:xfrm>
            <a:custGeom>
              <a:avLst/>
              <a:gdLst>
                <a:gd name="connsiteX0" fmla="*/ 72762 w 3141984"/>
                <a:gd name="connsiteY0" fmla="*/ 277826 h 1713260"/>
                <a:gd name="connsiteX1" fmla="*/ 3141984 w 3141984"/>
                <a:gd name="connsiteY1" fmla="*/ 0 h 1713260"/>
                <a:gd name="connsiteX2" fmla="*/ 2989846 w 3141984"/>
                <a:gd name="connsiteY2" fmla="*/ 1713260 h 1713260"/>
                <a:gd name="connsiteX3" fmla="*/ 0 w 3141984"/>
                <a:gd name="connsiteY3" fmla="*/ 463043 h 1713260"/>
                <a:gd name="connsiteX4" fmla="*/ 72762 w 3141984"/>
                <a:gd name="connsiteY4" fmla="*/ 277826 h 1713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1984" h="1713260">
                  <a:moveTo>
                    <a:pt x="72762" y="277826"/>
                  </a:moveTo>
                  <a:lnTo>
                    <a:pt x="3141984" y="0"/>
                  </a:lnTo>
                  <a:lnTo>
                    <a:pt x="2989846" y="1713260"/>
                  </a:lnTo>
                  <a:lnTo>
                    <a:pt x="0" y="463043"/>
                  </a:lnTo>
                  <a:lnTo>
                    <a:pt x="72762" y="277826"/>
                  </a:lnTo>
                  <a:close/>
                </a:path>
              </a:pathLst>
            </a:custGeom>
            <a:solidFill>
              <a:srgbClr val="FF000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1211" name="TextBox 13">
              <a:extLst>
                <a:ext uri="{FF2B5EF4-FFF2-40B4-BE49-F238E27FC236}">
                  <a16:creationId xmlns:a16="http://schemas.microsoft.com/office/drawing/2014/main" id="{1B91D92E-D716-E049-AFC6-308F521AC315}"/>
                </a:ext>
              </a:extLst>
            </p:cNvPr>
            <p:cNvSpPr txBox="1">
              <a:spLocks noChangeArrowheads="1"/>
            </p:cNvSpPr>
            <p:nvPr/>
          </p:nvSpPr>
          <p:spPr bwMode="auto">
            <a:xfrm>
              <a:off x="7276173" y="2123382"/>
              <a:ext cx="1481693"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“We can all think like Einstein, if we just learn to break the rules.”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363601E8-312F-5244-A775-F6C065D0EDF0}"/>
              </a:ext>
            </a:extLst>
          </p:cNvPr>
          <p:cNvSpPr/>
          <p:nvPr/>
        </p:nvSpPr>
        <p:spPr>
          <a:xfrm>
            <a:off x="2619375" y="896938"/>
            <a:ext cx="5826125" cy="5516562"/>
          </a:xfrm>
          <a:custGeom>
            <a:avLst/>
            <a:gdLst>
              <a:gd name="connsiteX0" fmla="*/ 3190875 w 5826125"/>
              <a:gd name="connsiteY0" fmla="*/ 0 h 5516563"/>
              <a:gd name="connsiteX1" fmla="*/ 5826125 w 5826125"/>
              <a:gd name="connsiteY1" fmla="*/ 2325688 h 5516563"/>
              <a:gd name="connsiteX2" fmla="*/ 3619500 w 5826125"/>
              <a:gd name="connsiteY2" fmla="*/ 5516563 h 5516563"/>
              <a:gd name="connsiteX3" fmla="*/ 0 w 5826125"/>
              <a:gd name="connsiteY3" fmla="*/ 3182938 h 5516563"/>
              <a:gd name="connsiteX4" fmla="*/ 3190875 w 5826125"/>
              <a:gd name="connsiteY4" fmla="*/ 0 h 5516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6125" h="5516563">
                <a:moveTo>
                  <a:pt x="3190875" y="0"/>
                </a:moveTo>
                <a:lnTo>
                  <a:pt x="5826125" y="2325688"/>
                </a:lnTo>
                <a:lnTo>
                  <a:pt x="3619500" y="5516563"/>
                </a:lnTo>
                <a:lnTo>
                  <a:pt x="0" y="3182938"/>
                </a:lnTo>
                <a:lnTo>
                  <a:pt x="3190875" y="0"/>
                </a:lnTo>
                <a:close/>
              </a:path>
            </a:pathLst>
          </a:custGeom>
          <a:solidFill>
            <a:srgbClr val="CA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2227" name="Title 1">
            <a:extLst>
              <a:ext uri="{FF2B5EF4-FFF2-40B4-BE49-F238E27FC236}">
                <a16:creationId xmlns:a16="http://schemas.microsoft.com/office/drawing/2014/main" id="{B18CCF1F-B120-184B-BA04-6633E6884305}"/>
              </a:ext>
            </a:extLst>
          </p:cNvPr>
          <p:cNvSpPr>
            <a:spLocks noGrp="1"/>
          </p:cNvSpPr>
          <p:nvPr>
            <p:ph type="title"/>
          </p:nvPr>
        </p:nvSpPr>
        <p:spPr>
          <a:xfrm>
            <a:off x="1150938" y="1801813"/>
            <a:ext cx="5032375" cy="3159125"/>
          </a:xfrm>
        </p:spPr>
        <p:txBody>
          <a:bodyPr/>
          <a:lstStyle/>
          <a:p>
            <a:pPr algn="r"/>
            <a:r>
              <a:rPr lang="en-US" altLang="en-US" sz="6600">
                <a:latin typeface="Times" pitchFamily="2" charset="0"/>
                <a:ea typeface="ＭＳ Ｐゴシック" panose="020B0600070205080204" pitchFamily="34" charset="-128"/>
              </a:rPr>
              <a:t>The Power of a Single Experiment</a:t>
            </a:r>
          </a:p>
        </p:txBody>
      </p:sp>
      <p:sp>
        <p:nvSpPr>
          <p:cNvPr id="52228" name="Content Placeholder 2">
            <a:extLst>
              <a:ext uri="{FF2B5EF4-FFF2-40B4-BE49-F238E27FC236}">
                <a16:creationId xmlns:a16="http://schemas.microsoft.com/office/drawing/2014/main" id="{CADFA67B-3D2F-9D40-ABB2-421869B86B70}"/>
              </a:ext>
            </a:extLst>
          </p:cNvPr>
          <p:cNvSpPr>
            <a:spLocks noGrp="1"/>
          </p:cNvSpPr>
          <p:nvPr>
            <p:ph idx="1"/>
          </p:nvPr>
        </p:nvSpPr>
        <p:spPr/>
        <p:txBody>
          <a:bodyPr/>
          <a:lstStyle/>
          <a:p>
            <a:endParaRPr lang="en-US" altLang="en-US">
              <a:latin typeface="Times" pitchFamily="2" charset="0"/>
              <a:ea typeface="ＭＳ Ｐゴシック" panose="020B0600070205080204" pitchFamily="34" charset="-128"/>
            </a:endParaRPr>
          </a:p>
        </p:txBody>
      </p:sp>
      <p:sp>
        <p:nvSpPr>
          <p:cNvPr id="52229" name="Slide Number Placeholder 3">
            <a:extLst>
              <a:ext uri="{FF2B5EF4-FFF2-40B4-BE49-F238E27FC236}">
                <a16:creationId xmlns:a16="http://schemas.microsoft.com/office/drawing/2014/main" id="{CB0E1322-A45B-2F40-BF85-98A38B2B7D5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D88CD0C-7DC7-CB48-A414-B90FFC00AE21}" type="slidenum">
              <a:rPr lang="en-US" altLang="en-US" sz="1200">
                <a:solidFill>
                  <a:srgbClr val="898989"/>
                </a:solidFill>
                <a:latin typeface="Times" pitchFamily="2" charset="0"/>
              </a:rPr>
              <a:pPr eaLnBrk="1" hangingPunct="1"/>
              <a:t>46</a:t>
            </a:fld>
            <a:endParaRPr lang="en-US" altLang="en-US" sz="1200">
              <a:solidFill>
                <a:srgbClr val="898989"/>
              </a:solidFill>
              <a:latin typeface="Times" pitchFamily="2"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3A2DDE3-CC60-7042-8B80-F78A438C3F56}"/>
              </a:ext>
            </a:extLst>
          </p:cNvPr>
          <p:cNvSpPr/>
          <p:nvPr/>
        </p:nvSpPr>
        <p:spPr>
          <a:xfrm>
            <a:off x="681038" y="536575"/>
            <a:ext cx="6905625" cy="541338"/>
          </a:xfrm>
          <a:custGeom>
            <a:avLst/>
            <a:gdLst>
              <a:gd name="connsiteX0" fmla="*/ 324121 w 6905750"/>
              <a:gd name="connsiteY0" fmla="*/ 0 h 542422"/>
              <a:gd name="connsiteX1" fmla="*/ 6872677 w 6905750"/>
              <a:gd name="connsiteY1" fmla="*/ 205062 h 542422"/>
              <a:gd name="connsiteX2" fmla="*/ 6905750 w 6905750"/>
              <a:gd name="connsiteY2" fmla="*/ 542422 h 542422"/>
              <a:gd name="connsiteX3" fmla="*/ 0 w 6905750"/>
              <a:gd name="connsiteY3" fmla="*/ 542422 h 542422"/>
              <a:gd name="connsiteX4" fmla="*/ 324121 w 6905750"/>
              <a:gd name="connsiteY4" fmla="*/ 0 h 542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5750" h="542422">
                <a:moveTo>
                  <a:pt x="324121" y="0"/>
                </a:moveTo>
                <a:lnTo>
                  <a:pt x="6872677" y="205062"/>
                </a:lnTo>
                <a:lnTo>
                  <a:pt x="6905750" y="542422"/>
                </a:lnTo>
                <a:lnTo>
                  <a:pt x="0" y="542422"/>
                </a:lnTo>
                <a:lnTo>
                  <a:pt x="324121" y="0"/>
                </a:lnTo>
                <a:close/>
              </a:path>
            </a:pathLst>
          </a:custGeom>
          <a:solidFill>
            <a:srgbClr val="CA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3251" name="Title 1">
            <a:extLst>
              <a:ext uri="{FF2B5EF4-FFF2-40B4-BE49-F238E27FC236}">
                <a16:creationId xmlns:a16="http://schemas.microsoft.com/office/drawing/2014/main" id="{E7B16ECA-EC5A-D94C-A0CB-06EC0895C656}"/>
              </a:ext>
            </a:extLst>
          </p:cNvPr>
          <p:cNvSpPr>
            <a:spLocks noGrp="1"/>
          </p:cNvSpPr>
          <p:nvPr>
            <p:ph type="title"/>
          </p:nvPr>
        </p:nvSpPr>
        <p:spPr/>
        <p:txBody>
          <a:bodyPr/>
          <a:lstStyle/>
          <a:p>
            <a:r>
              <a:rPr lang="en-US" altLang="en-US">
                <a:latin typeface="Times" pitchFamily="2" charset="0"/>
                <a:ea typeface="ＭＳ Ｐゴシック" panose="020B0600070205080204" pitchFamily="34" charset="-128"/>
              </a:rPr>
              <a:t>Michelson-Morley Experiment.</a:t>
            </a:r>
          </a:p>
        </p:txBody>
      </p:sp>
      <p:sp>
        <p:nvSpPr>
          <p:cNvPr id="53252" name="Content Placeholder 2">
            <a:extLst>
              <a:ext uri="{FF2B5EF4-FFF2-40B4-BE49-F238E27FC236}">
                <a16:creationId xmlns:a16="http://schemas.microsoft.com/office/drawing/2014/main" id="{F20DF6E9-F322-2848-AB72-0DA7CD7DBEAF}"/>
              </a:ext>
            </a:extLst>
          </p:cNvPr>
          <p:cNvSpPr>
            <a:spLocks noGrp="1"/>
          </p:cNvSpPr>
          <p:nvPr>
            <p:ph idx="1"/>
          </p:nvPr>
        </p:nvSpPr>
        <p:spPr/>
        <p:txBody>
          <a:bodyPr/>
          <a:lstStyle/>
          <a:p>
            <a:endParaRPr lang="en-US" altLang="en-US">
              <a:latin typeface="Times" pitchFamily="2" charset="0"/>
              <a:ea typeface="ＭＳ Ｐゴシック" panose="020B0600070205080204" pitchFamily="34" charset="-128"/>
            </a:endParaRPr>
          </a:p>
        </p:txBody>
      </p:sp>
      <p:sp>
        <p:nvSpPr>
          <p:cNvPr id="53253" name="Slide Number Placeholder 3">
            <a:extLst>
              <a:ext uri="{FF2B5EF4-FFF2-40B4-BE49-F238E27FC236}">
                <a16:creationId xmlns:a16="http://schemas.microsoft.com/office/drawing/2014/main" id="{BDAEFCBB-C459-9B48-863B-4294B9C8EB6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44C4039-B72E-E548-9E7F-0601108D80C4}" type="slidenum">
              <a:rPr lang="en-US" altLang="en-US" sz="1200">
                <a:solidFill>
                  <a:srgbClr val="898989"/>
                </a:solidFill>
                <a:latin typeface="Times" pitchFamily="2" charset="0"/>
              </a:rPr>
              <a:pPr eaLnBrk="1" hangingPunct="1"/>
              <a:t>47</a:t>
            </a:fld>
            <a:endParaRPr lang="en-US" altLang="en-US" sz="1200">
              <a:solidFill>
                <a:srgbClr val="898989"/>
              </a:solidFill>
              <a:latin typeface="Times" pitchFamily="2" charset="0"/>
            </a:endParaRPr>
          </a:p>
        </p:txBody>
      </p:sp>
      <p:pic>
        <p:nvPicPr>
          <p:cNvPr id="53254" name="Picture 6" descr="On_the_Relative_Motion_of_the_Earth_and_the_Luminiferous_Ether_-_Fig_3.png">
            <a:extLst>
              <a:ext uri="{FF2B5EF4-FFF2-40B4-BE49-F238E27FC236}">
                <a16:creationId xmlns:a16="http://schemas.microsoft.com/office/drawing/2014/main" id="{D3834891-3E44-4B4D-B8BB-11B957B63DC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7513" y="1376363"/>
            <a:ext cx="7080250" cy="46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TextBox 4">
            <a:extLst>
              <a:ext uri="{FF2B5EF4-FFF2-40B4-BE49-F238E27FC236}">
                <a16:creationId xmlns:a16="http://schemas.microsoft.com/office/drawing/2014/main" id="{63DA6950-959C-AD47-ABCD-1C83CB2575A9}"/>
              </a:ext>
            </a:extLst>
          </p:cNvPr>
          <p:cNvSpPr txBox="1">
            <a:spLocks noChangeArrowheads="1"/>
          </p:cNvSpPr>
          <p:nvPr/>
        </p:nvSpPr>
        <p:spPr bwMode="auto">
          <a:xfrm>
            <a:off x="6640513" y="4445000"/>
            <a:ext cx="240823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Gerald Holton, “Einstein, Michelson, and the ‘Crucial’ Experiment,” </a:t>
            </a:r>
            <a:r>
              <a:rPr lang="en-US" altLang="en-US" sz="1800" i="1">
                <a:latin typeface="Times" pitchFamily="2" charset="0"/>
              </a:rPr>
              <a:t>Isis</a:t>
            </a:r>
            <a:r>
              <a:rPr lang="en-US" altLang="en-US" sz="1800">
                <a:latin typeface="Times" pitchFamily="2" charset="0"/>
              </a:rPr>
              <a:t>, 60 (1969), pp. 132- 197.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C0BD655A-880F-4F4C-B580-93EEE838A8E8}"/>
              </a:ext>
            </a:extLst>
          </p:cNvPr>
          <p:cNvSpPr/>
          <p:nvPr/>
        </p:nvSpPr>
        <p:spPr>
          <a:xfrm>
            <a:off x="2619375" y="896938"/>
            <a:ext cx="5826125" cy="5516562"/>
          </a:xfrm>
          <a:custGeom>
            <a:avLst/>
            <a:gdLst>
              <a:gd name="connsiteX0" fmla="*/ 3190875 w 5826125"/>
              <a:gd name="connsiteY0" fmla="*/ 0 h 5516563"/>
              <a:gd name="connsiteX1" fmla="*/ 5826125 w 5826125"/>
              <a:gd name="connsiteY1" fmla="*/ 2325688 h 5516563"/>
              <a:gd name="connsiteX2" fmla="*/ 3619500 w 5826125"/>
              <a:gd name="connsiteY2" fmla="*/ 5516563 h 5516563"/>
              <a:gd name="connsiteX3" fmla="*/ 0 w 5826125"/>
              <a:gd name="connsiteY3" fmla="*/ 3182938 h 5516563"/>
              <a:gd name="connsiteX4" fmla="*/ 3190875 w 5826125"/>
              <a:gd name="connsiteY4" fmla="*/ 0 h 5516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6125" h="5516563">
                <a:moveTo>
                  <a:pt x="3190875" y="0"/>
                </a:moveTo>
                <a:lnTo>
                  <a:pt x="5826125" y="2325688"/>
                </a:lnTo>
                <a:lnTo>
                  <a:pt x="3619500" y="5516563"/>
                </a:lnTo>
                <a:lnTo>
                  <a:pt x="0" y="3182938"/>
                </a:lnTo>
                <a:lnTo>
                  <a:pt x="3190875" y="0"/>
                </a:lnTo>
                <a:close/>
              </a:path>
            </a:pathLst>
          </a:custGeom>
          <a:solidFill>
            <a:srgbClr val="CA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4275" name="Title 1">
            <a:extLst>
              <a:ext uri="{FF2B5EF4-FFF2-40B4-BE49-F238E27FC236}">
                <a16:creationId xmlns:a16="http://schemas.microsoft.com/office/drawing/2014/main" id="{5DFBA29A-8734-1E4F-88B3-A632D4745560}"/>
              </a:ext>
            </a:extLst>
          </p:cNvPr>
          <p:cNvSpPr>
            <a:spLocks noGrp="1"/>
          </p:cNvSpPr>
          <p:nvPr>
            <p:ph type="title"/>
          </p:nvPr>
        </p:nvSpPr>
        <p:spPr>
          <a:xfrm>
            <a:off x="1150938" y="1801813"/>
            <a:ext cx="5032375" cy="3159125"/>
          </a:xfrm>
        </p:spPr>
        <p:txBody>
          <a:bodyPr/>
          <a:lstStyle/>
          <a:p>
            <a:pPr algn="r"/>
            <a:r>
              <a:rPr lang="en-US" altLang="en-US" sz="6600">
                <a:latin typeface="Times" pitchFamily="2" charset="0"/>
                <a:ea typeface="ＭＳ Ｐゴシック" panose="020B0600070205080204" pitchFamily="34" charset="-128"/>
              </a:rPr>
              <a:t>The Light Quantum Hypothesis</a:t>
            </a:r>
          </a:p>
        </p:txBody>
      </p:sp>
      <p:sp>
        <p:nvSpPr>
          <p:cNvPr id="54276" name="Content Placeholder 2">
            <a:extLst>
              <a:ext uri="{FF2B5EF4-FFF2-40B4-BE49-F238E27FC236}">
                <a16:creationId xmlns:a16="http://schemas.microsoft.com/office/drawing/2014/main" id="{29F5F36A-1776-D347-83F9-A22F85B0B94B}"/>
              </a:ext>
            </a:extLst>
          </p:cNvPr>
          <p:cNvSpPr>
            <a:spLocks noGrp="1"/>
          </p:cNvSpPr>
          <p:nvPr>
            <p:ph idx="1"/>
          </p:nvPr>
        </p:nvSpPr>
        <p:spPr/>
        <p:txBody>
          <a:bodyPr/>
          <a:lstStyle/>
          <a:p>
            <a:endParaRPr lang="en-US" altLang="en-US">
              <a:latin typeface="Times" pitchFamily="2" charset="0"/>
              <a:ea typeface="ＭＳ Ｐゴシック" panose="020B0600070205080204" pitchFamily="34" charset="-128"/>
            </a:endParaRPr>
          </a:p>
        </p:txBody>
      </p:sp>
      <p:sp>
        <p:nvSpPr>
          <p:cNvPr id="54277" name="Slide Number Placeholder 3">
            <a:extLst>
              <a:ext uri="{FF2B5EF4-FFF2-40B4-BE49-F238E27FC236}">
                <a16:creationId xmlns:a16="http://schemas.microsoft.com/office/drawing/2014/main" id="{CABA353C-F36F-2C4A-AB6B-51D6307AC97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3DEB14C-AB8D-A849-90DB-92146969A62A}" type="slidenum">
              <a:rPr lang="en-US" altLang="en-US" sz="1200">
                <a:solidFill>
                  <a:srgbClr val="898989"/>
                </a:solidFill>
                <a:latin typeface="Times" pitchFamily="2" charset="0"/>
              </a:rPr>
              <a:pPr eaLnBrk="1" hangingPunct="1"/>
              <a:t>48</a:t>
            </a:fld>
            <a:endParaRPr lang="en-US" altLang="en-US" sz="1200">
              <a:solidFill>
                <a:srgbClr val="898989"/>
              </a:solidFill>
              <a:latin typeface="Times" pitchFamily="2"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5">
            <a:extLst>
              <a:ext uri="{FF2B5EF4-FFF2-40B4-BE49-F238E27FC236}">
                <a16:creationId xmlns:a16="http://schemas.microsoft.com/office/drawing/2014/main" id="{03008680-7389-B149-9EAD-4C1129B8AFF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34E587A-9378-524E-83DC-F6B05EAA3277}" type="slidenum">
              <a:rPr lang="en-US" altLang="en-US" sz="1200">
                <a:solidFill>
                  <a:srgbClr val="898989"/>
                </a:solidFill>
                <a:latin typeface="Times" pitchFamily="2" charset="0"/>
              </a:rPr>
              <a:pPr eaLnBrk="1" hangingPunct="1"/>
              <a:t>49</a:t>
            </a:fld>
            <a:endParaRPr lang="en-US" altLang="en-US" sz="1200">
              <a:solidFill>
                <a:srgbClr val="898989"/>
              </a:solidFill>
              <a:latin typeface="Times" pitchFamily="2" charset="0"/>
            </a:endParaRPr>
          </a:p>
        </p:txBody>
      </p:sp>
      <p:sp>
        <p:nvSpPr>
          <p:cNvPr id="55299" name="Freeform 2">
            <a:extLst>
              <a:ext uri="{FF2B5EF4-FFF2-40B4-BE49-F238E27FC236}">
                <a16:creationId xmlns:a16="http://schemas.microsoft.com/office/drawing/2014/main" id="{B4D2F8D4-C083-A644-9D66-0CA007E5E510}"/>
              </a:ext>
            </a:extLst>
          </p:cNvPr>
          <p:cNvSpPr>
            <a:spLocks/>
          </p:cNvSpPr>
          <p:nvPr/>
        </p:nvSpPr>
        <p:spPr bwMode="auto">
          <a:xfrm>
            <a:off x="762000" y="381000"/>
            <a:ext cx="7696200" cy="609600"/>
          </a:xfrm>
          <a:custGeom>
            <a:avLst/>
            <a:gdLst>
              <a:gd name="T0" fmla="*/ 2147483647 w 4944"/>
              <a:gd name="T1" fmla="*/ 0 h 432"/>
              <a:gd name="T2" fmla="*/ 2147483647 w 4944"/>
              <a:gd name="T3" fmla="*/ 2147483647 h 432"/>
              <a:gd name="T4" fmla="*/ 2147483647 w 4944"/>
              <a:gd name="T5" fmla="*/ 2147483647 h 432"/>
              <a:gd name="T6" fmla="*/ 0 w 4944"/>
              <a:gd name="T7" fmla="*/ 2147483647 h 432"/>
              <a:gd name="T8" fmla="*/ 2147483647 w 4944"/>
              <a:gd name="T9" fmla="*/ 0 h 432"/>
              <a:gd name="T10" fmla="*/ 0 60000 65536"/>
              <a:gd name="T11" fmla="*/ 0 60000 65536"/>
              <a:gd name="T12" fmla="*/ 0 60000 65536"/>
              <a:gd name="T13" fmla="*/ 0 60000 65536"/>
              <a:gd name="T14" fmla="*/ 0 60000 65536"/>
              <a:gd name="T15" fmla="*/ 0 w 4944"/>
              <a:gd name="T16" fmla="*/ 0 h 432"/>
              <a:gd name="T17" fmla="*/ 4944 w 4944"/>
              <a:gd name="T18" fmla="*/ 432 h 432"/>
            </a:gdLst>
            <a:ahLst/>
            <a:cxnLst>
              <a:cxn ang="T10">
                <a:pos x="T0" y="T1"/>
              </a:cxn>
              <a:cxn ang="T11">
                <a:pos x="T2" y="T3"/>
              </a:cxn>
              <a:cxn ang="T12">
                <a:pos x="T4" y="T5"/>
              </a:cxn>
              <a:cxn ang="T13">
                <a:pos x="T6" y="T7"/>
              </a:cxn>
              <a:cxn ang="T14">
                <a:pos x="T8" y="T9"/>
              </a:cxn>
            </a:cxnLst>
            <a:rect l="T15" t="T16" r="T17" b="T18"/>
            <a:pathLst>
              <a:path w="4944" h="432">
                <a:moveTo>
                  <a:pt x="96" y="0"/>
                </a:moveTo>
                <a:lnTo>
                  <a:pt x="4800" y="192"/>
                </a:lnTo>
                <a:lnTo>
                  <a:pt x="4944" y="336"/>
                </a:lnTo>
                <a:lnTo>
                  <a:pt x="0" y="432"/>
                </a:lnTo>
                <a:lnTo>
                  <a:pt x="96" y="0"/>
                </a:lnTo>
                <a:close/>
              </a:path>
            </a:pathLst>
          </a:custGeom>
          <a:solidFill>
            <a:srgbClr val="CAD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55300" name="Rectangle 3">
            <a:extLst>
              <a:ext uri="{FF2B5EF4-FFF2-40B4-BE49-F238E27FC236}">
                <a16:creationId xmlns:a16="http://schemas.microsoft.com/office/drawing/2014/main" id="{8180B050-8DE6-2142-A7D5-EA24DA4A940A}"/>
              </a:ext>
            </a:extLst>
          </p:cNvPr>
          <p:cNvSpPr>
            <a:spLocks noGrp="1" noChangeArrowheads="1"/>
          </p:cNvSpPr>
          <p:nvPr>
            <p:ph type="title"/>
          </p:nvPr>
        </p:nvSpPr>
        <p:spPr>
          <a:xfrm>
            <a:off x="457200" y="274638"/>
            <a:ext cx="8008938" cy="809625"/>
          </a:xfrm>
        </p:spPr>
        <p:txBody>
          <a:bodyPr/>
          <a:lstStyle/>
          <a:p>
            <a:pPr eaLnBrk="1" hangingPunct="1"/>
            <a:r>
              <a:rPr lang="en-US" altLang="en-US" sz="2800">
                <a:latin typeface="Times" pitchFamily="2" charset="0"/>
                <a:ea typeface="ＭＳ Ｐゴシック" panose="020B0600070205080204" pitchFamily="34" charset="-128"/>
              </a:rPr>
              <a:t>The Light Quantum Paper</a:t>
            </a:r>
          </a:p>
        </p:txBody>
      </p:sp>
      <p:sp>
        <p:nvSpPr>
          <p:cNvPr id="55301" name="Rectangle 4">
            <a:extLst>
              <a:ext uri="{FF2B5EF4-FFF2-40B4-BE49-F238E27FC236}">
                <a16:creationId xmlns:a16="http://schemas.microsoft.com/office/drawing/2014/main" id="{1C1BE2BE-2248-A842-AA66-F8D69F25EC7E}"/>
              </a:ext>
            </a:extLst>
          </p:cNvPr>
          <p:cNvSpPr>
            <a:spLocks noGrp="1" noChangeArrowheads="1"/>
          </p:cNvSpPr>
          <p:nvPr>
            <p:ph type="body" idx="1"/>
          </p:nvPr>
        </p:nvSpPr>
        <p:spPr>
          <a:xfrm>
            <a:off x="609600" y="1295400"/>
            <a:ext cx="1219200" cy="1219200"/>
          </a:xfrm>
        </p:spPr>
        <p:txBody>
          <a:bodyPr/>
          <a:lstStyle/>
          <a:p>
            <a:pPr marL="0" indent="0" eaLnBrk="1" hangingPunct="1"/>
            <a:r>
              <a:rPr lang="en-US" altLang="en-US">
                <a:latin typeface="Times" pitchFamily="2" charset="0"/>
                <a:ea typeface="ＭＳ Ｐゴシック" panose="020B0600070205080204" pitchFamily="34" charset="-128"/>
              </a:rPr>
              <a:t> </a:t>
            </a:r>
          </a:p>
        </p:txBody>
      </p:sp>
      <p:pic>
        <p:nvPicPr>
          <p:cNvPr id="81926" name="Picture 5" descr="LQ_p1">
            <a:extLst>
              <a:ext uri="{FF2B5EF4-FFF2-40B4-BE49-F238E27FC236}">
                <a16:creationId xmlns:a16="http://schemas.microsoft.com/office/drawing/2014/main" id="{038F622F-3B56-0443-A4B3-A4AF1C4405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013" y="1046163"/>
            <a:ext cx="3021012" cy="4808537"/>
          </a:xfrm>
          <a:prstGeom prst="rect">
            <a:avLst/>
          </a:prstGeom>
          <a:noFill/>
          <a:ln>
            <a:noFill/>
          </a:ln>
          <a:effectLst>
            <a:outerShdw blurRad="50800" dist="38100" dir="13500000" algn="tl"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7" name="Picture 6" descr="LQ_p2">
            <a:extLst>
              <a:ext uri="{FF2B5EF4-FFF2-40B4-BE49-F238E27FC236}">
                <a16:creationId xmlns:a16="http://schemas.microsoft.com/office/drawing/2014/main" id="{8D910BDC-3FA8-1B4E-AAF4-17F713E691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8513" y="1066800"/>
            <a:ext cx="2959100" cy="4800600"/>
          </a:xfrm>
          <a:prstGeom prst="rect">
            <a:avLst/>
          </a:prstGeom>
          <a:noFill/>
          <a:ln>
            <a:noFill/>
          </a:ln>
          <a:effectLst>
            <a:outerShdw blurRad="50800" dist="38100" dir="13500000" algn="tl"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4" name="TextBox 7">
            <a:extLst>
              <a:ext uri="{FF2B5EF4-FFF2-40B4-BE49-F238E27FC236}">
                <a16:creationId xmlns:a16="http://schemas.microsoft.com/office/drawing/2014/main" id="{D5AA99C9-446D-BB47-8517-F416144AC98F}"/>
              </a:ext>
            </a:extLst>
          </p:cNvPr>
          <p:cNvSpPr txBox="1">
            <a:spLocks noChangeArrowheads="1"/>
          </p:cNvSpPr>
          <p:nvPr/>
        </p:nvSpPr>
        <p:spPr bwMode="auto">
          <a:xfrm>
            <a:off x="879475" y="6099175"/>
            <a:ext cx="6151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pitchFamily="2" charset="0"/>
              </a:rPr>
              <a:t>"On a heuristic viewpoint concerning the production and transformation of light." </a:t>
            </a:r>
          </a:p>
          <a:p>
            <a:pPr eaLnBrk="1" hangingPunct="1"/>
            <a:r>
              <a:rPr lang="en-US" altLang="en-US" sz="1000" i="1">
                <a:latin typeface="Times" pitchFamily="2" charset="0"/>
              </a:rPr>
              <a:t>Annalen der Physik</a:t>
            </a:r>
            <a:r>
              <a:rPr lang="en-US" altLang="en-US" sz="1000">
                <a:latin typeface="Times" pitchFamily="2" charset="0"/>
              </a:rPr>
              <a:t>, 17(1905), pp. 132-148.(17 March 1905)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6D82D82-FE07-3741-B587-94DC2356EAC0}"/>
              </a:ext>
            </a:extLst>
          </p:cNvPr>
          <p:cNvSpPr/>
          <p:nvPr/>
        </p:nvSpPr>
        <p:spPr>
          <a:xfrm>
            <a:off x="563563" y="1547813"/>
            <a:ext cx="3548062" cy="4492625"/>
          </a:xfrm>
          <a:custGeom>
            <a:avLst/>
            <a:gdLst>
              <a:gd name="connsiteX0" fmla="*/ 246062 w 3548062"/>
              <a:gd name="connsiteY0" fmla="*/ 0 h 4492625"/>
              <a:gd name="connsiteX1" fmla="*/ 293687 w 3548062"/>
              <a:gd name="connsiteY1" fmla="*/ 7937 h 4492625"/>
              <a:gd name="connsiteX2" fmla="*/ 373062 w 3548062"/>
              <a:gd name="connsiteY2" fmla="*/ 23812 h 4492625"/>
              <a:gd name="connsiteX3" fmla="*/ 3548062 w 3548062"/>
              <a:gd name="connsiteY3" fmla="*/ 277812 h 4492625"/>
              <a:gd name="connsiteX4" fmla="*/ 3167062 w 3548062"/>
              <a:gd name="connsiteY4" fmla="*/ 4492625 h 4492625"/>
              <a:gd name="connsiteX5" fmla="*/ 0 w 3548062"/>
              <a:gd name="connsiteY5" fmla="*/ 4167187 h 4492625"/>
              <a:gd name="connsiteX6" fmla="*/ 246062 w 3548062"/>
              <a:gd name="connsiteY6" fmla="*/ 0 h 4492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8062" h="4492625">
                <a:moveTo>
                  <a:pt x="246062" y="0"/>
                </a:moveTo>
                <a:cubicBezTo>
                  <a:pt x="261937" y="2646"/>
                  <a:pt x="277869" y="4971"/>
                  <a:pt x="293687" y="7937"/>
                </a:cubicBezTo>
                <a:cubicBezTo>
                  <a:pt x="320207" y="12909"/>
                  <a:pt x="373062" y="23812"/>
                  <a:pt x="373062" y="23812"/>
                </a:cubicBezTo>
                <a:lnTo>
                  <a:pt x="3548062" y="277812"/>
                </a:lnTo>
                <a:lnTo>
                  <a:pt x="3167062" y="4492625"/>
                </a:lnTo>
                <a:lnTo>
                  <a:pt x="0" y="4167187"/>
                </a:lnTo>
                <a:lnTo>
                  <a:pt x="246062" y="0"/>
                </a:lnTo>
                <a:close/>
              </a:path>
            </a:pathLst>
          </a:custGeom>
          <a:solidFill>
            <a:srgbClr val="CA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435" name="Title 1">
            <a:extLst>
              <a:ext uri="{FF2B5EF4-FFF2-40B4-BE49-F238E27FC236}">
                <a16:creationId xmlns:a16="http://schemas.microsoft.com/office/drawing/2014/main" id="{62EA2A0A-61AC-0947-BC54-A333EFE8D381}"/>
              </a:ext>
            </a:extLst>
          </p:cNvPr>
          <p:cNvSpPr>
            <a:spLocks noGrp="1"/>
          </p:cNvSpPr>
          <p:nvPr>
            <p:ph type="title"/>
          </p:nvPr>
        </p:nvSpPr>
        <p:spPr>
          <a:xfrm>
            <a:off x="1595438" y="274638"/>
            <a:ext cx="6870700" cy="1003300"/>
          </a:xfrm>
        </p:spPr>
        <p:txBody>
          <a:bodyPr/>
          <a:lstStyle/>
          <a:p>
            <a:r>
              <a:rPr lang="en-US" altLang="en-US" dirty="0">
                <a:latin typeface="Times" pitchFamily="2" charset="0"/>
                <a:ea typeface="ＭＳ Ｐゴシック" panose="020B0600070205080204" pitchFamily="34" charset="-128"/>
              </a:rPr>
              <a:t>This Paper</a:t>
            </a:r>
          </a:p>
        </p:txBody>
      </p:sp>
      <p:sp>
        <p:nvSpPr>
          <p:cNvPr id="18436" name="Content Placeholder 2">
            <a:extLst>
              <a:ext uri="{FF2B5EF4-FFF2-40B4-BE49-F238E27FC236}">
                <a16:creationId xmlns:a16="http://schemas.microsoft.com/office/drawing/2014/main" id="{B287D5BD-8D2A-B544-AF18-3FF1D7016DAE}"/>
              </a:ext>
            </a:extLst>
          </p:cNvPr>
          <p:cNvSpPr>
            <a:spLocks noGrp="1"/>
          </p:cNvSpPr>
          <p:nvPr>
            <p:ph idx="1"/>
          </p:nvPr>
        </p:nvSpPr>
        <p:spPr/>
        <p:txBody>
          <a:bodyPr/>
          <a:lstStyle/>
          <a:p>
            <a:endParaRPr lang="en-US" altLang="en-US">
              <a:latin typeface="Times" pitchFamily="2" charset="0"/>
              <a:ea typeface="ＭＳ Ｐゴシック" panose="020B0600070205080204" pitchFamily="34" charset="-128"/>
            </a:endParaRPr>
          </a:p>
        </p:txBody>
      </p:sp>
      <p:sp>
        <p:nvSpPr>
          <p:cNvPr id="18437" name="Slide Number Placeholder 3">
            <a:extLst>
              <a:ext uri="{FF2B5EF4-FFF2-40B4-BE49-F238E27FC236}">
                <a16:creationId xmlns:a16="http://schemas.microsoft.com/office/drawing/2014/main" id="{048D8DB4-D45F-CF49-BA56-EB0A74D4D44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B9B1C1C-CC45-AD48-81A9-B0D0292CE590}" type="slidenum">
              <a:rPr lang="en-US" altLang="en-US" sz="1200">
                <a:solidFill>
                  <a:srgbClr val="898989"/>
                </a:solidFill>
                <a:latin typeface="Times" pitchFamily="2" charset="0"/>
              </a:rPr>
              <a:pPr eaLnBrk="1" hangingPunct="1"/>
              <a:t>5</a:t>
            </a:fld>
            <a:endParaRPr lang="en-US" altLang="en-US" sz="1200">
              <a:solidFill>
                <a:srgbClr val="898989"/>
              </a:solidFill>
              <a:latin typeface="Times" pitchFamily="2" charset="0"/>
            </a:endParaRPr>
          </a:p>
        </p:txBody>
      </p:sp>
      <p:pic>
        <p:nvPicPr>
          <p:cNvPr id="18438" name="Picture 4" descr="Norton_speaking_small.jpg">
            <a:extLst>
              <a:ext uri="{FF2B5EF4-FFF2-40B4-BE49-F238E27FC236}">
                <a16:creationId xmlns:a16="http://schemas.microsoft.com/office/drawing/2014/main" id="{1A39176B-1009-7949-9832-48D39D249BD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4938" y="0"/>
            <a:ext cx="14271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Box 5">
            <a:extLst>
              <a:ext uri="{FF2B5EF4-FFF2-40B4-BE49-F238E27FC236}">
                <a16:creationId xmlns:a16="http://schemas.microsoft.com/office/drawing/2014/main" id="{29747377-11EC-4540-A39D-E1C081994EF4}"/>
              </a:ext>
            </a:extLst>
          </p:cNvPr>
          <p:cNvSpPr txBox="1">
            <a:spLocks noChangeArrowheads="1"/>
          </p:cNvSpPr>
          <p:nvPr/>
        </p:nvSpPr>
        <p:spPr bwMode="auto">
          <a:xfrm>
            <a:off x="919163" y="1531938"/>
            <a:ext cx="23129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Myths concerning how</a:t>
            </a:r>
          </a:p>
          <a:p>
            <a:pPr eaLnBrk="1" hangingPunct="1"/>
            <a:r>
              <a:rPr lang="en-US" altLang="en-US" sz="1800">
                <a:latin typeface="Times" pitchFamily="2" charset="0"/>
              </a:rPr>
              <a:t>Einstein discovered:</a:t>
            </a:r>
          </a:p>
        </p:txBody>
      </p:sp>
      <p:sp>
        <p:nvSpPr>
          <p:cNvPr id="18440" name="TextBox 7">
            <a:extLst>
              <a:ext uri="{FF2B5EF4-FFF2-40B4-BE49-F238E27FC236}">
                <a16:creationId xmlns:a16="http://schemas.microsoft.com/office/drawing/2014/main" id="{5A442336-4C9B-0449-8525-6390FE2FA78F}"/>
              </a:ext>
            </a:extLst>
          </p:cNvPr>
          <p:cNvSpPr txBox="1">
            <a:spLocks noChangeArrowheads="1"/>
          </p:cNvSpPr>
          <p:nvPr/>
        </p:nvSpPr>
        <p:spPr bwMode="auto">
          <a:xfrm>
            <a:off x="919163" y="2357438"/>
            <a:ext cx="26241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i="1">
                <a:latin typeface="Times" pitchFamily="2" charset="0"/>
              </a:rPr>
              <a:t>The Power of … </a:t>
            </a:r>
          </a:p>
        </p:txBody>
      </p:sp>
      <p:sp>
        <p:nvSpPr>
          <p:cNvPr id="18441" name="TextBox 8">
            <a:extLst>
              <a:ext uri="{FF2B5EF4-FFF2-40B4-BE49-F238E27FC236}">
                <a16:creationId xmlns:a16="http://schemas.microsoft.com/office/drawing/2014/main" id="{40A22797-766D-6442-A127-A0AFFA86D502}"/>
              </a:ext>
            </a:extLst>
          </p:cNvPr>
          <p:cNvSpPr txBox="1">
            <a:spLocks noChangeArrowheads="1"/>
          </p:cNvSpPr>
          <p:nvPr/>
        </p:nvSpPr>
        <p:spPr bwMode="auto">
          <a:xfrm>
            <a:off x="919163" y="3071813"/>
            <a:ext cx="2813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latin typeface="Times" pitchFamily="2" charset="0"/>
              </a:rPr>
              <a:t>… Childish Thinking</a:t>
            </a:r>
          </a:p>
        </p:txBody>
      </p:sp>
      <p:sp>
        <p:nvSpPr>
          <p:cNvPr id="18442" name="TextBox 9">
            <a:extLst>
              <a:ext uri="{FF2B5EF4-FFF2-40B4-BE49-F238E27FC236}">
                <a16:creationId xmlns:a16="http://schemas.microsoft.com/office/drawing/2014/main" id="{FF6E1F44-1F1C-934A-A211-1BBC53D877F4}"/>
              </a:ext>
            </a:extLst>
          </p:cNvPr>
          <p:cNvSpPr txBox="1">
            <a:spLocks noChangeArrowheads="1"/>
          </p:cNvSpPr>
          <p:nvPr/>
        </p:nvSpPr>
        <p:spPr bwMode="auto">
          <a:xfrm>
            <a:off x="919163" y="3824288"/>
            <a:ext cx="3222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latin typeface="Times" pitchFamily="2" charset="0"/>
              </a:rPr>
              <a:t>… Operational Thinking</a:t>
            </a:r>
          </a:p>
        </p:txBody>
      </p:sp>
      <p:sp>
        <p:nvSpPr>
          <p:cNvPr id="18443" name="TextBox 10">
            <a:extLst>
              <a:ext uri="{FF2B5EF4-FFF2-40B4-BE49-F238E27FC236}">
                <a16:creationId xmlns:a16="http://schemas.microsoft.com/office/drawing/2014/main" id="{3061380B-DCC3-9845-B408-936C673F8320}"/>
              </a:ext>
            </a:extLst>
          </p:cNvPr>
          <p:cNvSpPr txBox="1">
            <a:spLocks noChangeArrowheads="1"/>
          </p:cNvSpPr>
          <p:nvPr/>
        </p:nvSpPr>
        <p:spPr bwMode="auto">
          <a:xfrm>
            <a:off x="919163" y="4532313"/>
            <a:ext cx="24749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latin typeface="Times" pitchFamily="2" charset="0"/>
              </a:rPr>
              <a:t>… Breaking Rules</a:t>
            </a:r>
          </a:p>
        </p:txBody>
      </p:sp>
      <p:sp>
        <p:nvSpPr>
          <p:cNvPr id="18444" name="TextBox 11">
            <a:extLst>
              <a:ext uri="{FF2B5EF4-FFF2-40B4-BE49-F238E27FC236}">
                <a16:creationId xmlns:a16="http://schemas.microsoft.com/office/drawing/2014/main" id="{A2130153-EAE9-E045-B589-36CD550D562F}"/>
              </a:ext>
            </a:extLst>
          </p:cNvPr>
          <p:cNvSpPr txBox="1">
            <a:spLocks noChangeArrowheads="1"/>
          </p:cNvSpPr>
          <p:nvPr/>
        </p:nvSpPr>
        <p:spPr bwMode="auto">
          <a:xfrm>
            <a:off x="919163" y="5222875"/>
            <a:ext cx="30829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latin typeface="Times" pitchFamily="2" charset="0"/>
              </a:rPr>
              <a:t>… a Single Experiment</a:t>
            </a:r>
          </a:p>
        </p:txBody>
      </p:sp>
      <p:grpSp>
        <p:nvGrpSpPr>
          <p:cNvPr id="2" name="Group 17">
            <a:extLst>
              <a:ext uri="{FF2B5EF4-FFF2-40B4-BE49-F238E27FC236}">
                <a16:creationId xmlns:a16="http://schemas.microsoft.com/office/drawing/2014/main" id="{B5A13F59-A06D-0D49-BA6E-1F9C5814EDBB}"/>
              </a:ext>
            </a:extLst>
          </p:cNvPr>
          <p:cNvGrpSpPr>
            <a:grpSpLocks/>
          </p:cNvGrpSpPr>
          <p:nvPr/>
        </p:nvGrpSpPr>
        <p:grpSpPr bwMode="auto">
          <a:xfrm>
            <a:off x="5738813" y="2794000"/>
            <a:ext cx="2636837" cy="2635250"/>
            <a:chOff x="5738813" y="2794001"/>
            <a:chExt cx="2637232" cy="2635249"/>
          </a:xfrm>
        </p:grpSpPr>
        <p:sp>
          <p:nvSpPr>
            <p:cNvPr id="17" name="Freeform 16">
              <a:extLst>
                <a:ext uri="{FF2B5EF4-FFF2-40B4-BE49-F238E27FC236}">
                  <a16:creationId xmlns:a16="http://schemas.microsoft.com/office/drawing/2014/main" id="{1E7F7734-FB67-1543-A5E5-10D021969129}"/>
                </a:ext>
              </a:extLst>
            </p:cNvPr>
            <p:cNvSpPr/>
            <p:nvPr/>
          </p:nvSpPr>
          <p:spPr>
            <a:xfrm>
              <a:off x="5738813" y="2801939"/>
              <a:ext cx="2453054" cy="2627311"/>
            </a:xfrm>
            <a:custGeom>
              <a:avLst/>
              <a:gdLst>
                <a:gd name="connsiteX0" fmla="*/ 0 w 2452687"/>
                <a:gd name="connsiteY0" fmla="*/ 71437 h 2627312"/>
                <a:gd name="connsiteX1" fmla="*/ 0 w 2452687"/>
                <a:gd name="connsiteY1" fmla="*/ 71437 h 2627312"/>
                <a:gd name="connsiteX2" fmla="*/ 2135187 w 2452687"/>
                <a:gd name="connsiteY2" fmla="*/ 0 h 2627312"/>
                <a:gd name="connsiteX3" fmla="*/ 2452687 w 2452687"/>
                <a:gd name="connsiteY3" fmla="*/ 2405062 h 2627312"/>
                <a:gd name="connsiteX4" fmla="*/ 254000 w 2452687"/>
                <a:gd name="connsiteY4" fmla="*/ 2627312 h 2627312"/>
                <a:gd name="connsiteX5" fmla="*/ 0 w 2452687"/>
                <a:gd name="connsiteY5" fmla="*/ 71437 h 262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2687" h="2627312">
                  <a:moveTo>
                    <a:pt x="0" y="71437"/>
                  </a:moveTo>
                  <a:lnTo>
                    <a:pt x="0" y="71437"/>
                  </a:lnTo>
                  <a:lnTo>
                    <a:pt x="2135187" y="0"/>
                  </a:lnTo>
                  <a:lnTo>
                    <a:pt x="2452687" y="2405062"/>
                  </a:lnTo>
                  <a:lnTo>
                    <a:pt x="254000" y="2627312"/>
                  </a:lnTo>
                  <a:lnTo>
                    <a:pt x="0" y="71437"/>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447" name="TextBox 12">
              <a:extLst>
                <a:ext uri="{FF2B5EF4-FFF2-40B4-BE49-F238E27FC236}">
                  <a16:creationId xmlns:a16="http://schemas.microsoft.com/office/drawing/2014/main" id="{E9BCDB22-BC02-1B43-81E4-619257724683}"/>
                </a:ext>
              </a:extLst>
            </p:cNvPr>
            <p:cNvSpPr txBox="1">
              <a:spLocks noChangeArrowheads="1"/>
            </p:cNvSpPr>
            <p:nvPr/>
          </p:nvSpPr>
          <p:spPr bwMode="auto">
            <a:xfrm>
              <a:off x="5746750" y="2794001"/>
              <a:ext cx="21263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i="1">
                  <a:latin typeface="Times" pitchFamily="2" charset="0"/>
                </a:rPr>
                <a:t>Case Studies</a:t>
              </a:r>
            </a:p>
          </p:txBody>
        </p:sp>
        <p:sp>
          <p:nvSpPr>
            <p:cNvPr id="18448" name="TextBox 13">
              <a:extLst>
                <a:ext uri="{FF2B5EF4-FFF2-40B4-BE49-F238E27FC236}">
                  <a16:creationId xmlns:a16="http://schemas.microsoft.com/office/drawing/2014/main" id="{2E719717-6F7A-1848-ACB2-16A74F54FB60}"/>
                </a:ext>
              </a:extLst>
            </p:cNvPr>
            <p:cNvSpPr txBox="1">
              <a:spLocks noChangeArrowheads="1"/>
            </p:cNvSpPr>
            <p:nvPr/>
          </p:nvSpPr>
          <p:spPr bwMode="auto">
            <a:xfrm>
              <a:off x="5746750" y="3603923"/>
              <a:ext cx="23813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latin typeface="Times" pitchFamily="2" charset="0"/>
                </a:rPr>
                <a:t>Special Relativity</a:t>
              </a:r>
            </a:p>
          </p:txBody>
        </p:sp>
        <p:sp>
          <p:nvSpPr>
            <p:cNvPr id="18449" name="TextBox 14">
              <a:extLst>
                <a:ext uri="{FF2B5EF4-FFF2-40B4-BE49-F238E27FC236}">
                  <a16:creationId xmlns:a16="http://schemas.microsoft.com/office/drawing/2014/main" id="{53FD4C5C-416A-B444-B23F-CB48E6F33E58}"/>
                </a:ext>
              </a:extLst>
            </p:cNvPr>
            <p:cNvSpPr txBox="1">
              <a:spLocks noChangeArrowheads="1"/>
            </p:cNvSpPr>
            <p:nvPr/>
          </p:nvSpPr>
          <p:spPr bwMode="auto">
            <a:xfrm>
              <a:off x="5746750" y="4437063"/>
              <a:ext cx="26292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latin typeface="Times" pitchFamily="2" charset="0"/>
                </a:rPr>
                <a:t>The Light Quantum</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6">
            <a:extLst>
              <a:ext uri="{FF2B5EF4-FFF2-40B4-BE49-F238E27FC236}">
                <a16:creationId xmlns:a16="http://schemas.microsoft.com/office/drawing/2014/main" id="{9AD52AA5-90CC-9041-B08F-83489B179742}"/>
              </a:ext>
            </a:extLst>
          </p:cNvPr>
          <p:cNvGrpSpPr>
            <a:grpSpLocks/>
          </p:cNvGrpSpPr>
          <p:nvPr/>
        </p:nvGrpSpPr>
        <p:grpSpPr bwMode="auto">
          <a:xfrm>
            <a:off x="180975" y="1524000"/>
            <a:ext cx="1820863" cy="4448175"/>
            <a:chOff x="192" y="960"/>
            <a:chExt cx="1147" cy="2802"/>
          </a:xfrm>
        </p:grpSpPr>
        <p:pic>
          <p:nvPicPr>
            <p:cNvPr id="57367" name="Picture 26" descr="patent">
              <a:extLst>
                <a:ext uri="{FF2B5EF4-FFF2-40B4-BE49-F238E27FC236}">
                  <a16:creationId xmlns:a16="http://schemas.microsoft.com/office/drawing/2014/main" id="{8685B4D0-5E5F-3D4E-A92E-2F30F3B5D9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 y="2208"/>
              <a:ext cx="1147" cy="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7368" name="Group 33">
              <a:extLst>
                <a:ext uri="{FF2B5EF4-FFF2-40B4-BE49-F238E27FC236}">
                  <a16:creationId xmlns:a16="http://schemas.microsoft.com/office/drawing/2014/main" id="{8BC780A8-6A9C-2148-8D32-11BD3AE3F8A1}"/>
                </a:ext>
              </a:extLst>
            </p:cNvPr>
            <p:cNvGrpSpPr>
              <a:grpSpLocks/>
            </p:cNvGrpSpPr>
            <p:nvPr/>
          </p:nvGrpSpPr>
          <p:grpSpPr bwMode="auto">
            <a:xfrm>
              <a:off x="192" y="960"/>
              <a:ext cx="1124" cy="240"/>
              <a:chOff x="192" y="960"/>
              <a:chExt cx="1124" cy="240"/>
            </a:xfrm>
          </p:grpSpPr>
          <p:sp>
            <p:nvSpPr>
              <p:cNvPr id="57369" name="AutoShape 30">
                <a:extLst>
                  <a:ext uri="{FF2B5EF4-FFF2-40B4-BE49-F238E27FC236}">
                    <a16:creationId xmlns:a16="http://schemas.microsoft.com/office/drawing/2014/main" id="{A5B49A94-FE58-964A-9B83-5FEA58CD5A86}"/>
                  </a:ext>
                </a:extLst>
              </p:cNvPr>
              <p:cNvSpPr>
                <a:spLocks noChangeArrowheads="1"/>
              </p:cNvSpPr>
              <p:nvPr/>
            </p:nvSpPr>
            <p:spPr bwMode="auto">
              <a:xfrm>
                <a:off x="192" y="960"/>
                <a:ext cx="1104" cy="240"/>
              </a:xfrm>
              <a:prstGeom prst="wedgeRoundRectCallout">
                <a:avLst>
                  <a:gd name="adj1" fmla="val -14403"/>
                  <a:gd name="adj2" fmla="val 405833"/>
                  <a:gd name="adj3" fmla="val 16667"/>
                </a:avLst>
              </a:prstGeom>
              <a:solidFill>
                <a:srgbClr val="FFFFF2"/>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a:p>
            </p:txBody>
          </p:sp>
          <p:sp>
            <p:nvSpPr>
              <p:cNvPr id="57370" name="Rectangle 27">
                <a:extLst>
                  <a:ext uri="{FF2B5EF4-FFF2-40B4-BE49-F238E27FC236}">
                    <a16:creationId xmlns:a16="http://schemas.microsoft.com/office/drawing/2014/main" id="{535347AB-22F4-9F4C-80C7-08E8993ED4F2}"/>
                  </a:ext>
                </a:extLst>
              </p:cNvPr>
              <p:cNvSpPr>
                <a:spLocks noChangeArrowheads="1"/>
              </p:cNvSpPr>
              <p:nvPr/>
            </p:nvSpPr>
            <p:spPr bwMode="auto">
              <a:xfrm>
                <a:off x="192" y="960"/>
                <a:ext cx="112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Well, not always.</a:t>
                </a:r>
              </a:p>
            </p:txBody>
          </p:sp>
        </p:grpSp>
      </p:grpSp>
      <p:sp>
        <p:nvSpPr>
          <p:cNvPr id="20" name="Freeform 19">
            <a:extLst>
              <a:ext uri="{FF2B5EF4-FFF2-40B4-BE49-F238E27FC236}">
                <a16:creationId xmlns:a16="http://schemas.microsoft.com/office/drawing/2014/main" id="{EBFA2CCE-654E-2D4B-9109-85FB77BCF4FF}"/>
              </a:ext>
            </a:extLst>
          </p:cNvPr>
          <p:cNvSpPr/>
          <p:nvPr/>
        </p:nvSpPr>
        <p:spPr>
          <a:xfrm>
            <a:off x="5651500" y="3224213"/>
            <a:ext cx="2778125" cy="231775"/>
          </a:xfrm>
          <a:custGeom>
            <a:avLst/>
            <a:gdLst>
              <a:gd name="connsiteX0" fmla="*/ 119064 w 2374678"/>
              <a:gd name="connsiteY0" fmla="*/ 0 h 231522"/>
              <a:gd name="connsiteX1" fmla="*/ 2288687 w 2374678"/>
              <a:gd name="connsiteY1" fmla="*/ 66149 h 231522"/>
              <a:gd name="connsiteX2" fmla="*/ 2374678 w 2374678"/>
              <a:gd name="connsiteY2" fmla="*/ 231522 h 231522"/>
              <a:gd name="connsiteX3" fmla="*/ 0 w 2374678"/>
              <a:gd name="connsiteY3" fmla="*/ 218292 h 231522"/>
              <a:gd name="connsiteX4" fmla="*/ 119064 w 2374678"/>
              <a:gd name="connsiteY4" fmla="*/ 0 h 231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4678" h="231522">
                <a:moveTo>
                  <a:pt x="119064" y="0"/>
                </a:moveTo>
                <a:lnTo>
                  <a:pt x="2288687" y="66149"/>
                </a:lnTo>
                <a:lnTo>
                  <a:pt x="2374678" y="231522"/>
                </a:lnTo>
                <a:lnTo>
                  <a:pt x="0" y="218292"/>
                </a:lnTo>
                <a:lnTo>
                  <a:pt x="119064" y="0"/>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Freeform 18">
            <a:extLst>
              <a:ext uri="{FF2B5EF4-FFF2-40B4-BE49-F238E27FC236}">
                <a16:creationId xmlns:a16="http://schemas.microsoft.com/office/drawing/2014/main" id="{04338A95-44B7-8647-825C-3B3ABB865099}"/>
              </a:ext>
            </a:extLst>
          </p:cNvPr>
          <p:cNvSpPr/>
          <p:nvPr/>
        </p:nvSpPr>
        <p:spPr>
          <a:xfrm>
            <a:off x="5711825" y="2271713"/>
            <a:ext cx="2374900" cy="231775"/>
          </a:xfrm>
          <a:custGeom>
            <a:avLst/>
            <a:gdLst>
              <a:gd name="connsiteX0" fmla="*/ 119064 w 2374678"/>
              <a:gd name="connsiteY0" fmla="*/ 0 h 231522"/>
              <a:gd name="connsiteX1" fmla="*/ 2288687 w 2374678"/>
              <a:gd name="connsiteY1" fmla="*/ 66149 h 231522"/>
              <a:gd name="connsiteX2" fmla="*/ 2374678 w 2374678"/>
              <a:gd name="connsiteY2" fmla="*/ 231522 h 231522"/>
              <a:gd name="connsiteX3" fmla="*/ 0 w 2374678"/>
              <a:gd name="connsiteY3" fmla="*/ 218292 h 231522"/>
              <a:gd name="connsiteX4" fmla="*/ 119064 w 2374678"/>
              <a:gd name="connsiteY4" fmla="*/ 0 h 231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4678" h="231522">
                <a:moveTo>
                  <a:pt x="119064" y="0"/>
                </a:moveTo>
                <a:lnTo>
                  <a:pt x="2288687" y="66149"/>
                </a:lnTo>
                <a:lnTo>
                  <a:pt x="2374678" y="231522"/>
                </a:lnTo>
                <a:lnTo>
                  <a:pt x="0" y="218292"/>
                </a:lnTo>
                <a:lnTo>
                  <a:pt x="119064" y="0"/>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7349" name="Slide Number Placeholder 5">
            <a:extLst>
              <a:ext uri="{FF2B5EF4-FFF2-40B4-BE49-F238E27FC236}">
                <a16:creationId xmlns:a16="http://schemas.microsoft.com/office/drawing/2014/main" id="{0B1DC958-D237-3E48-806D-BB54EE7227B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F60B998-B54A-514E-AE07-25F47A02A0E8}" type="slidenum">
              <a:rPr lang="en-US" altLang="en-US" sz="1200">
                <a:solidFill>
                  <a:srgbClr val="898989"/>
                </a:solidFill>
                <a:latin typeface="Times" pitchFamily="2" charset="0"/>
              </a:rPr>
              <a:pPr eaLnBrk="1" hangingPunct="1"/>
              <a:t>50</a:t>
            </a:fld>
            <a:endParaRPr lang="en-US" altLang="en-US" sz="1200">
              <a:solidFill>
                <a:srgbClr val="898989"/>
              </a:solidFill>
              <a:latin typeface="Times" pitchFamily="2" charset="0"/>
            </a:endParaRPr>
          </a:p>
        </p:txBody>
      </p:sp>
      <p:sp>
        <p:nvSpPr>
          <p:cNvPr id="57350" name="Freeform 11">
            <a:extLst>
              <a:ext uri="{FF2B5EF4-FFF2-40B4-BE49-F238E27FC236}">
                <a16:creationId xmlns:a16="http://schemas.microsoft.com/office/drawing/2014/main" id="{E5276DC7-F17E-9745-A5B7-AECDF859D23F}"/>
              </a:ext>
            </a:extLst>
          </p:cNvPr>
          <p:cNvSpPr>
            <a:spLocks/>
          </p:cNvSpPr>
          <p:nvPr/>
        </p:nvSpPr>
        <p:spPr bwMode="auto">
          <a:xfrm>
            <a:off x="457200" y="457200"/>
            <a:ext cx="8153400" cy="838200"/>
          </a:xfrm>
          <a:custGeom>
            <a:avLst/>
            <a:gdLst>
              <a:gd name="T0" fmla="*/ 2147483647 w 5232"/>
              <a:gd name="T1" fmla="*/ 0 h 432"/>
              <a:gd name="T2" fmla="*/ 2147483647 w 5232"/>
              <a:gd name="T3" fmla="*/ 2147483647 h 432"/>
              <a:gd name="T4" fmla="*/ 2147483647 w 5232"/>
              <a:gd name="T5" fmla="*/ 2147483647 h 432"/>
              <a:gd name="T6" fmla="*/ 0 w 5232"/>
              <a:gd name="T7" fmla="*/ 2147483647 h 432"/>
              <a:gd name="T8" fmla="*/ 2147483647 w 5232"/>
              <a:gd name="T9" fmla="*/ 0 h 432"/>
              <a:gd name="T10" fmla="*/ 0 60000 65536"/>
              <a:gd name="T11" fmla="*/ 0 60000 65536"/>
              <a:gd name="T12" fmla="*/ 0 60000 65536"/>
              <a:gd name="T13" fmla="*/ 0 60000 65536"/>
              <a:gd name="T14" fmla="*/ 0 60000 65536"/>
              <a:gd name="T15" fmla="*/ 0 w 5232"/>
              <a:gd name="T16" fmla="*/ 0 h 432"/>
              <a:gd name="T17" fmla="*/ 5232 w 5232"/>
              <a:gd name="T18" fmla="*/ 432 h 432"/>
            </a:gdLst>
            <a:ahLst/>
            <a:cxnLst>
              <a:cxn ang="T10">
                <a:pos x="T0" y="T1"/>
              </a:cxn>
              <a:cxn ang="T11">
                <a:pos x="T2" y="T3"/>
              </a:cxn>
              <a:cxn ang="T12">
                <a:pos x="T4" y="T5"/>
              </a:cxn>
              <a:cxn ang="T13">
                <a:pos x="T6" y="T7"/>
              </a:cxn>
              <a:cxn ang="T14">
                <a:pos x="T8" y="T9"/>
              </a:cxn>
            </a:cxnLst>
            <a:rect l="T15" t="T16" r="T17" b="T18"/>
            <a:pathLst>
              <a:path w="5232" h="432">
                <a:moveTo>
                  <a:pt x="192" y="0"/>
                </a:moveTo>
                <a:lnTo>
                  <a:pt x="5088" y="96"/>
                </a:lnTo>
                <a:lnTo>
                  <a:pt x="5232" y="336"/>
                </a:lnTo>
                <a:lnTo>
                  <a:pt x="0" y="432"/>
                </a:lnTo>
                <a:lnTo>
                  <a:pt x="192" y="0"/>
                </a:lnTo>
                <a:close/>
              </a:path>
            </a:pathLst>
          </a:custGeom>
          <a:solidFill>
            <a:srgbClr val="CAD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57351" name="Rectangle 12">
            <a:extLst>
              <a:ext uri="{FF2B5EF4-FFF2-40B4-BE49-F238E27FC236}">
                <a16:creationId xmlns:a16="http://schemas.microsoft.com/office/drawing/2014/main" id="{F416C64D-6DBB-D041-92E1-C7806C78B995}"/>
              </a:ext>
            </a:extLst>
          </p:cNvPr>
          <p:cNvSpPr>
            <a:spLocks noGrp="1" noChangeArrowheads="1"/>
          </p:cNvSpPr>
          <p:nvPr>
            <p:ph type="title"/>
          </p:nvPr>
        </p:nvSpPr>
        <p:spPr>
          <a:xfrm>
            <a:off x="615950" y="460375"/>
            <a:ext cx="7848600" cy="609600"/>
          </a:xfrm>
        </p:spPr>
        <p:txBody>
          <a:bodyPr/>
          <a:lstStyle/>
          <a:p>
            <a:pPr eaLnBrk="1" hangingPunct="1"/>
            <a:r>
              <a:rPr lang="en-US" altLang="en-US">
                <a:latin typeface="Times" pitchFamily="2" charset="0"/>
                <a:ea typeface="ＭＳ Ｐゴシック" panose="020B0600070205080204" pitchFamily="34" charset="-128"/>
              </a:rPr>
              <a:t>“very revolutionary” </a:t>
            </a:r>
          </a:p>
        </p:txBody>
      </p:sp>
      <p:sp>
        <p:nvSpPr>
          <p:cNvPr id="57352" name="Rectangle 23">
            <a:extLst>
              <a:ext uri="{FF2B5EF4-FFF2-40B4-BE49-F238E27FC236}">
                <a16:creationId xmlns:a16="http://schemas.microsoft.com/office/drawing/2014/main" id="{76EBC155-1B9B-2449-B92A-5ED934AFEC91}"/>
              </a:ext>
            </a:extLst>
          </p:cNvPr>
          <p:cNvSpPr>
            <a:spLocks noGrp="1" noChangeArrowheads="1"/>
          </p:cNvSpPr>
          <p:nvPr>
            <p:ph type="body" idx="1"/>
          </p:nvPr>
        </p:nvSpPr>
        <p:spPr>
          <a:xfrm>
            <a:off x="6069013" y="2770188"/>
            <a:ext cx="2209800" cy="304800"/>
          </a:xfrm>
        </p:spPr>
        <p:txBody>
          <a:bodyPr/>
          <a:lstStyle/>
          <a:p>
            <a:pPr marL="0" indent="0" eaLnBrk="1" hangingPunct="1">
              <a:lnSpc>
                <a:spcPct val="90000"/>
              </a:lnSpc>
            </a:pPr>
            <a:r>
              <a:rPr lang="en-US" altLang="en-US" sz="1600">
                <a:latin typeface="Times" pitchFamily="2" charset="0"/>
                <a:ea typeface="ＭＳ Ｐゴシック" panose="020B0600070205080204" pitchFamily="34" charset="-128"/>
              </a:rPr>
              <a:t> </a:t>
            </a:r>
          </a:p>
        </p:txBody>
      </p:sp>
      <p:sp>
        <p:nvSpPr>
          <p:cNvPr id="57353" name="Rectangle 24">
            <a:extLst>
              <a:ext uri="{FF2B5EF4-FFF2-40B4-BE49-F238E27FC236}">
                <a16:creationId xmlns:a16="http://schemas.microsoft.com/office/drawing/2014/main" id="{4FD83BE5-8729-324A-B76F-7B6FE01382F2}"/>
              </a:ext>
            </a:extLst>
          </p:cNvPr>
          <p:cNvSpPr>
            <a:spLocks noChangeArrowheads="1"/>
          </p:cNvSpPr>
          <p:nvPr/>
        </p:nvSpPr>
        <p:spPr bwMode="auto">
          <a:xfrm>
            <a:off x="5476875" y="1408113"/>
            <a:ext cx="3330575"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latin typeface="Times" pitchFamily="2" charset="0"/>
              </a:rPr>
              <a:t>The great achievements of</a:t>
            </a:r>
          </a:p>
          <a:p>
            <a:pPr eaLnBrk="1" hangingPunct="1"/>
            <a:r>
              <a:rPr lang="en-US" altLang="en-US" sz="1600">
                <a:latin typeface="Times" pitchFamily="2" charset="0"/>
              </a:rPr>
              <a:t>19th century physics:</a:t>
            </a:r>
          </a:p>
          <a:p>
            <a:pPr eaLnBrk="1" hangingPunct="1"/>
            <a:endParaRPr lang="en-US" altLang="en-US" sz="1600">
              <a:latin typeface="Times" pitchFamily="2" charset="0"/>
            </a:endParaRPr>
          </a:p>
          <a:p>
            <a:pPr eaLnBrk="1" hangingPunct="1"/>
            <a:r>
              <a:rPr lang="en-US" altLang="en-US" sz="2000">
                <a:latin typeface="Times" pitchFamily="2" charset="0"/>
              </a:rPr>
              <a:t>The wave theory of light</a:t>
            </a:r>
            <a:r>
              <a:rPr lang="en-US" altLang="en-US" sz="1600">
                <a:latin typeface="Times" pitchFamily="2" charset="0"/>
              </a:rPr>
              <a:t>;</a:t>
            </a:r>
          </a:p>
          <a:p>
            <a:pPr eaLnBrk="1" hangingPunct="1"/>
            <a:r>
              <a:rPr lang="en-US" altLang="en-US" sz="1600">
                <a:latin typeface="Times" pitchFamily="2" charset="0"/>
              </a:rPr>
              <a:t>Newton’s corpuscular theory fails.</a:t>
            </a:r>
            <a:endParaRPr lang="en-US" altLang="en-US" sz="2000">
              <a:latin typeface="Times" pitchFamily="2" charset="0"/>
            </a:endParaRPr>
          </a:p>
          <a:p>
            <a:pPr eaLnBrk="1" hangingPunct="1"/>
            <a:r>
              <a:rPr lang="en-US" altLang="en-US" sz="2800">
                <a:latin typeface="Times" pitchFamily="2" charset="0"/>
              </a:rPr>
              <a:t> </a:t>
            </a:r>
          </a:p>
          <a:p>
            <a:pPr eaLnBrk="1" hangingPunct="1"/>
            <a:r>
              <a:rPr lang="en-US" altLang="en-US" sz="2000">
                <a:latin typeface="Times" pitchFamily="2" charset="0"/>
              </a:rPr>
              <a:t>Maxwell’s electrodynamics</a:t>
            </a:r>
            <a:endParaRPr lang="en-US" altLang="en-US" sz="1600">
              <a:latin typeface="Times" pitchFamily="2" charset="0"/>
            </a:endParaRPr>
          </a:p>
          <a:p>
            <a:pPr eaLnBrk="1" hangingPunct="1"/>
            <a:r>
              <a:rPr lang="en-US" altLang="en-US" sz="1600">
                <a:latin typeface="Times" pitchFamily="2" charset="0"/>
              </a:rPr>
              <a:t>and its development and perfection by Hertz, Lorentz…</a:t>
            </a:r>
            <a:endParaRPr lang="en-US" altLang="en-US" sz="2000">
              <a:latin typeface="Times" pitchFamily="2" charset="0"/>
            </a:endParaRPr>
          </a:p>
        </p:txBody>
      </p:sp>
      <p:grpSp>
        <p:nvGrpSpPr>
          <p:cNvPr id="4" name="Group 30">
            <a:extLst>
              <a:ext uri="{FF2B5EF4-FFF2-40B4-BE49-F238E27FC236}">
                <a16:creationId xmlns:a16="http://schemas.microsoft.com/office/drawing/2014/main" id="{D6F010C7-D955-8943-B4D0-6A93BB90FE1F}"/>
              </a:ext>
            </a:extLst>
          </p:cNvPr>
          <p:cNvGrpSpPr>
            <a:grpSpLocks/>
          </p:cNvGrpSpPr>
          <p:nvPr/>
        </p:nvGrpSpPr>
        <p:grpSpPr bwMode="auto">
          <a:xfrm>
            <a:off x="5507038" y="2668588"/>
            <a:ext cx="3175000" cy="3646487"/>
            <a:chOff x="5506845" y="2668780"/>
            <a:chExt cx="3175000" cy="3646215"/>
          </a:xfrm>
        </p:grpSpPr>
        <p:pic>
          <p:nvPicPr>
            <p:cNvPr id="57361" name="Picture 27" descr="light_quantum_wave.png">
              <a:extLst>
                <a:ext uri="{FF2B5EF4-FFF2-40B4-BE49-F238E27FC236}">
                  <a16:creationId xmlns:a16="http://schemas.microsoft.com/office/drawing/2014/main" id="{57FFD855-5C13-0646-8C57-CF71CF65793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57754" y="5080673"/>
              <a:ext cx="2680918" cy="123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7362" name="Group 24">
              <a:extLst>
                <a:ext uri="{FF2B5EF4-FFF2-40B4-BE49-F238E27FC236}">
                  <a16:creationId xmlns:a16="http://schemas.microsoft.com/office/drawing/2014/main" id="{D31701CF-5A05-434B-B0E0-E13C793FCC9B}"/>
                </a:ext>
              </a:extLst>
            </p:cNvPr>
            <p:cNvGrpSpPr>
              <a:grpSpLocks/>
            </p:cNvGrpSpPr>
            <p:nvPr/>
          </p:nvGrpSpPr>
          <p:grpSpPr bwMode="auto">
            <a:xfrm>
              <a:off x="5506845" y="2668780"/>
              <a:ext cx="3175000" cy="2327275"/>
              <a:chOff x="5304991" y="2870868"/>
              <a:chExt cx="3175057" cy="2326515"/>
            </a:xfrm>
          </p:grpSpPr>
          <p:sp>
            <p:nvSpPr>
              <p:cNvPr id="21" name="Freeform 20">
                <a:extLst>
                  <a:ext uri="{FF2B5EF4-FFF2-40B4-BE49-F238E27FC236}">
                    <a16:creationId xmlns:a16="http://schemas.microsoft.com/office/drawing/2014/main" id="{0EA05146-ECA7-1D49-81A0-C4B7319C4DAA}"/>
                  </a:ext>
                </a:extLst>
              </p:cNvPr>
              <p:cNvSpPr/>
              <p:nvPr/>
            </p:nvSpPr>
            <p:spPr>
              <a:xfrm>
                <a:off x="5436755" y="4649741"/>
                <a:ext cx="2230478" cy="231682"/>
              </a:xfrm>
              <a:custGeom>
                <a:avLst/>
                <a:gdLst>
                  <a:gd name="connsiteX0" fmla="*/ 119064 w 2374678"/>
                  <a:gd name="connsiteY0" fmla="*/ 0 h 231522"/>
                  <a:gd name="connsiteX1" fmla="*/ 2288687 w 2374678"/>
                  <a:gd name="connsiteY1" fmla="*/ 66149 h 231522"/>
                  <a:gd name="connsiteX2" fmla="*/ 2374678 w 2374678"/>
                  <a:gd name="connsiteY2" fmla="*/ 231522 h 231522"/>
                  <a:gd name="connsiteX3" fmla="*/ 0 w 2374678"/>
                  <a:gd name="connsiteY3" fmla="*/ 218292 h 231522"/>
                  <a:gd name="connsiteX4" fmla="*/ 119064 w 2374678"/>
                  <a:gd name="connsiteY4" fmla="*/ 0 h 231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4678" h="231522">
                    <a:moveTo>
                      <a:pt x="119064" y="0"/>
                    </a:moveTo>
                    <a:lnTo>
                      <a:pt x="2288687" y="66149"/>
                    </a:lnTo>
                    <a:lnTo>
                      <a:pt x="2374678" y="231522"/>
                    </a:lnTo>
                    <a:lnTo>
                      <a:pt x="0" y="218292"/>
                    </a:lnTo>
                    <a:lnTo>
                      <a:pt x="119064" y="0"/>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7364" name="TextBox 21">
                <a:extLst>
                  <a:ext uri="{FF2B5EF4-FFF2-40B4-BE49-F238E27FC236}">
                    <a16:creationId xmlns:a16="http://schemas.microsoft.com/office/drawing/2014/main" id="{F3B6F22D-DF68-7649-903C-3ABFB0DAACA5}"/>
                  </a:ext>
                </a:extLst>
              </p:cNvPr>
              <p:cNvSpPr txBox="1">
                <a:spLocks noChangeArrowheads="1"/>
              </p:cNvSpPr>
              <p:nvPr/>
            </p:nvSpPr>
            <p:spPr bwMode="auto">
              <a:xfrm>
                <a:off x="5304991" y="4551052"/>
                <a:ext cx="317505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1125" indent="-111125"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Synthesis: Light waves just are electromagnetic waves.</a:t>
                </a:r>
              </a:p>
            </p:txBody>
          </p:sp>
          <p:sp>
            <p:nvSpPr>
              <p:cNvPr id="57365" name="TextBox 22">
                <a:extLst>
                  <a:ext uri="{FF2B5EF4-FFF2-40B4-BE49-F238E27FC236}">
                    <a16:creationId xmlns:a16="http://schemas.microsoft.com/office/drawing/2014/main" id="{592A6430-C570-224C-8668-E9EA99FA5CEE}"/>
                  </a:ext>
                </a:extLst>
              </p:cNvPr>
              <p:cNvSpPr txBox="1">
                <a:spLocks noChangeArrowheads="1"/>
              </p:cNvSpPr>
              <p:nvPr/>
            </p:nvSpPr>
            <p:spPr bwMode="auto">
              <a:xfrm>
                <a:off x="6310427" y="2870868"/>
                <a:ext cx="3871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latin typeface="Times" pitchFamily="2" charset="0"/>
                  </a:rPr>
                  <a:t>+</a:t>
                </a:r>
              </a:p>
            </p:txBody>
          </p:sp>
          <p:sp>
            <p:nvSpPr>
              <p:cNvPr id="57366" name="TextBox 23">
                <a:extLst>
                  <a:ext uri="{FF2B5EF4-FFF2-40B4-BE49-F238E27FC236}">
                    <a16:creationId xmlns:a16="http://schemas.microsoft.com/office/drawing/2014/main" id="{61AE77F1-FDBE-944D-BE18-7A9F1919A972}"/>
                  </a:ext>
                </a:extLst>
              </p:cNvPr>
              <p:cNvSpPr txBox="1">
                <a:spLocks noChangeArrowheads="1"/>
              </p:cNvSpPr>
              <p:nvPr/>
            </p:nvSpPr>
            <p:spPr bwMode="auto">
              <a:xfrm>
                <a:off x="6310427" y="4068165"/>
                <a:ext cx="3871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latin typeface="Times" pitchFamily="2" charset="0"/>
                  </a:rPr>
                  <a:t>=</a:t>
                </a:r>
              </a:p>
            </p:txBody>
          </p:sp>
        </p:grpSp>
      </p:grpSp>
      <p:grpSp>
        <p:nvGrpSpPr>
          <p:cNvPr id="6" name="Group 29">
            <a:extLst>
              <a:ext uri="{FF2B5EF4-FFF2-40B4-BE49-F238E27FC236}">
                <a16:creationId xmlns:a16="http://schemas.microsoft.com/office/drawing/2014/main" id="{EBE84456-5E0F-2F43-9F5D-ABF9340B1D78}"/>
              </a:ext>
            </a:extLst>
          </p:cNvPr>
          <p:cNvGrpSpPr>
            <a:grpSpLocks/>
          </p:cNvGrpSpPr>
          <p:nvPr/>
        </p:nvGrpSpPr>
        <p:grpSpPr bwMode="auto">
          <a:xfrm>
            <a:off x="1476375" y="2057400"/>
            <a:ext cx="8020050" cy="4678363"/>
            <a:chOff x="1476032" y="2057400"/>
            <a:chExt cx="8020439" cy="4678910"/>
          </a:xfrm>
        </p:grpSpPr>
        <p:grpSp>
          <p:nvGrpSpPr>
            <p:cNvPr id="57356" name="Group 22">
              <a:extLst>
                <a:ext uri="{FF2B5EF4-FFF2-40B4-BE49-F238E27FC236}">
                  <a16:creationId xmlns:a16="http://schemas.microsoft.com/office/drawing/2014/main" id="{D85FD8F3-8950-1142-B702-9AFDE8509C47}"/>
                </a:ext>
              </a:extLst>
            </p:cNvPr>
            <p:cNvGrpSpPr>
              <a:grpSpLocks/>
            </p:cNvGrpSpPr>
            <p:nvPr/>
          </p:nvGrpSpPr>
          <p:grpSpPr bwMode="auto">
            <a:xfrm>
              <a:off x="1476032" y="2057400"/>
              <a:ext cx="3363913" cy="1828800"/>
              <a:chOff x="1600200" y="2057400"/>
              <a:chExt cx="3363913" cy="1828800"/>
            </a:xfrm>
          </p:grpSpPr>
          <p:sp>
            <p:nvSpPr>
              <p:cNvPr id="57359" name="AutoShape 29">
                <a:extLst>
                  <a:ext uri="{FF2B5EF4-FFF2-40B4-BE49-F238E27FC236}">
                    <a16:creationId xmlns:a16="http://schemas.microsoft.com/office/drawing/2014/main" id="{9271F22F-BB26-D548-AF07-0C101FD8F82B}"/>
                  </a:ext>
                </a:extLst>
              </p:cNvPr>
              <p:cNvSpPr>
                <a:spLocks noChangeArrowheads="1"/>
              </p:cNvSpPr>
              <p:nvPr/>
            </p:nvSpPr>
            <p:spPr bwMode="auto">
              <a:xfrm>
                <a:off x="1600200" y="2057400"/>
                <a:ext cx="3352800" cy="1828800"/>
              </a:xfrm>
              <a:prstGeom prst="wedgeRoundRectCallout">
                <a:avLst>
                  <a:gd name="adj1" fmla="val -43750"/>
                  <a:gd name="adj2" fmla="val 70000"/>
                  <a:gd name="adj3" fmla="val 16667"/>
                </a:avLst>
              </a:prstGeom>
              <a:solidFill>
                <a:srgbClr val="FFFFF2"/>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a:p>
            </p:txBody>
          </p:sp>
          <p:sp>
            <p:nvSpPr>
              <p:cNvPr id="57360" name="Rectangle 25">
                <a:extLst>
                  <a:ext uri="{FF2B5EF4-FFF2-40B4-BE49-F238E27FC236}">
                    <a16:creationId xmlns:a16="http://schemas.microsoft.com/office/drawing/2014/main" id="{CFE72955-9848-A94F-8A54-C2B92A4298E3}"/>
                  </a:ext>
                </a:extLst>
              </p:cNvPr>
              <p:cNvSpPr>
                <a:spLocks noChangeArrowheads="1"/>
              </p:cNvSpPr>
              <p:nvPr/>
            </p:nvSpPr>
            <p:spPr bwMode="auto">
              <a:xfrm>
                <a:off x="1828800" y="2133600"/>
                <a:ext cx="31353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pitchFamily="2" charset="0"/>
                  </a:rPr>
                  <a:t>"Monochromatic radiation of low density behaves--as long as Wien's radiation formula is valid [i.e. at high values of frequency/temperature]--in a thermodynamic sense, as if it consisted of mutually independent energy quanta of magnitude [h</a:t>
                </a:r>
                <a:r>
                  <a:rPr lang="en-US" altLang="en-US" sz="1400">
                    <a:latin typeface="Times" pitchFamily="2" charset="0"/>
                    <a:sym typeface="Symbol" pitchFamily="2" charset="2"/>
                  </a:rPr>
                  <a:t></a:t>
                </a:r>
                <a:r>
                  <a:rPr lang="en-US" altLang="en-US" sz="1400">
                    <a:latin typeface="Times" pitchFamily="2" charset="0"/>
                  </a:rPr>
                  <a:t>]."</a:t>
                </a:r>
              </a:p>
            </p:txBody>
          </p:sp>
        </p:grpSp>
        <p:sp>
          <p:nvSpPr>
            <p:cNvPr id="26" name="Multiply 25">
              <a:extLst>
                <a:ext uri="{FF2B5EF4-FFF2-40B4-BE49-F238E27FC236}">
                  <a16:creationId xmlns:a16="http://schemas.microsoft.com/office/drawing/2014/main" id="{08B3304D-FC53-6047-BE95-5D1145A50BF9}"/>
                </a:ext>
              </a:extLst>
            </p:cNvPr>
            <p:cNvSpPr/>
            <p:nvPr/>
          </p:nvSpPr>
          <p:spPr>
            <a:xfrm>
              <a:off x="5292567" y="4661204"/>
              <a:ext cx="4203904" cy="2075106"/>
            </a:xfrm>
            <a:prstGeom prst="mathMultiply">
              <a:avLst>
                <a:gd name="adj1" fmla="val 12909"/>
              </a:avLst>
            </a:prstGeom>
            <a:solidFill>
              <a:srgbClr val="FF00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57358" name="Picture 28" descr="light_quantum_particle.png">
              <a:extLst>
                <a:ext uri="{FF2B5EF4-FFF2-40B4-BE49-F238E27FC236}">
                  <a16:creationId xmlns:a16="http://schemas.microsoft.com/office/drawing/2014/main" id="{46614B89-80B1-EE4D-80EC-5EF2C1CF845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84399" y="4345957"/>
              <a:ext cx="3152284" cy="93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A3B924E4-D0DC-2D45-97C7-F21419F441D1}"/>
              </a:ext>
            </a:extLst>
          </p:cNvPr>
          <p:cNvSpPr/>
          <p:nvPr/>
        </p:nvSpPr>
        <p:spPr>
          <a:xfrm>
            <a:off x="2619375" y="896938"/>
            <a:ext cx="5826125" cy="5516562"/>
          </a:xfrm>
          <a:custGeom>
            <a:avLst/>
            <a:gdLst>
              <a:gd name="connsiteX0" fmla="*/ 3190875 w 5826125"/>
              <a:gd name="connsiteY0" fmla="*/ 0 h 5516563"/>
              <a:gd name="connsiteX1" fmla="*/ 5826125 w 5826125"/>
              <a:gd name="connsiteY1" fmla="*/ 2325688 h 5516563"/>
              <a:gd name="connsiteX2" fmla="*/ 3619500 w 5826125"/>
              <a:gd name="connsiteY2" fmla="*/ 5516563 h 5516563"/>
              <a:gd name="connsiteX3" fmla="*/ 0 w 5826125"/>
              <a:gd name="connsiteY3" fmla="*/ 3182938 h 5516563"/>
              <a:gd name="connsiteX4" fmla="*/ 3190875 w 5826125"/>
              <a:gd name="connsiteY4" fmla="*/ 0 h 5516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6125" h="5516563">
                <a:moveTo>
                  <a:pt x="3190875" y="0"/>
                </a:moveTo>
                <a:lnTo>
                  <a:pt x="5826125" y="2325688"/>
                </a:lnTo>
                <a:lnTo>
                  <a:pt x="3619500" y="5516563"/>
                </a:lnTo>
                <a:lnTo>
                  <a:pt x="0" y="3182938"/>
                </a:lnTo>
                <a:lnTo>
                  <a:pt x="3190875" y="0"/>
                </a:lnTo>
                <a:close/>
              </a:path>
            </a:pathLst>
          </a:custGeom>
          <a:solidFill>
            <a:srgbClr val="CA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9395" name="Title 1">
            <a:extLst>
              <a:ext uri="{FF2B5EF4-FFF2-40B4-BE49-F238E27FC236}">
                <a16:creationId xmlns:a16="http://schemas.microsoft.com/office/drawing/2014/main" id="{F19555C4-8D4E-4D46-A608-6EF8C7172E31}"/>
              </a:ext>
            </a:extLst>
          </p:cNvPr>
          <p:cNvSpPr>
            <a:spLocks noGrp="1"/>
          </p:cNvSpPr>
          <p:nvPr>
            <p:ph type="title"/>
          </p:nvPr>
        </p:nvSpPr>
        <p:spPr>
          <a:xfrm>
            <a:off x="1150938" y="1801813"/>
            <a:ext cx="5032375" cy="3159125"/>
          </a:xfrm>
        </p:spPr>
        <p:txBody>
          <a:bodyPr/>
          <a:lstStyle/>
          <a:p>
            <a:pPr algn="r"/>
            <a:r>
              <a:rPr lang="en-US" altLang="en-US" sz="6600">
                <a:latin typeface="Times" pitchFamily="2" charset="0"/>
                <a:ea typeface="ＭＳ Ｐゴシック" panose="020B0600070205080204" pitchFamily="34" charset="-128"/>
              </a:rPr>
              <a:t>Millikan’s Critique</a:t>
            </a:r>
          </a:p>
        </p:txBody>
      </p:sp>
      <p:sp>
        <p:nvSpPr>
          <p:cNvPr id="59396" name="Content Placeholder 2">
            <a:extLst>
              <a:ext uri="{FF2B5EF4-FFF2-40B4-BE49-F238E27FC236}">
                <a16:creationId xmlns:a16="http://schemas.microsoft.com/office/drawing/2014/main" id="{AA123045-A302-554F-9FC9-A66FE5BF8878}"/>
              </a:ext>
            </a:extLst>
          </p:cNvPr>
          <p:cNvSpPr>
            <a:spLocks noGrp="1"/>
          </p:cNvSpPr>
          <p:nvPr>
            <p:ph idx="1"/>
          </p:nvPr>
        </p:nvSpPr>
        <p:spPr/>
        <p:txBody>
          <a:bodyPr/>
          <a:lstStyle/>
          <a:p>
            <a:endParaRPr lang="en-US" altLang="en-US">
              <a:latin typeface="Times" pitchFamily="2" charset="0"/>
              <a:ea typeface="ＭＳ Ｐゴシック" panose="020B0600070205080204" pitchFamily="34" charset="-128"/>
            </a:endParaRPr>
          </a:p>
        </p:txBody>
      </p:sp>
      <p:sp>
        <p:nvSpPr>
          <p:cNvPr id="59397" name="Slide Number Placeholder 3">
            <a:extLst>
              <a:ext uri="{FF2B5EF4-FFF2-40B4-BE49-F238E27FC236}">
                <a16:creationId xmlns:a16="http://schemas.microsoft.com/office/drawing/2014/main" id="{08292A43-2B8D-7149-B25E-C7B4E12C104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3F8EC67-CB77-D24E-8BE5-B1747A3C1826}" type="slidenum">
              <a:rPr lang="en-US" altLang="en-US" sz="1200">
                <a:solidFill>
                  <a:srgbClr val="898989"/>
                </a:solidFill>
                <a:latin typeface="Times" pitchFamily="2" charset="0"/>
              </a:rPr>
              <a:pPr eaLnBrk="1" hangingPunct="1"/>
              <a:t>51</a:t>
            </a:fld>
            <a:endParaRPr lang="en-US" altLang="en-US" sz="1200">
              <a:solidFill>
                <a:srgbClr val="898989"/>
              </a:solidFill>
              <a:latin typeface="Times" pitchFamily="2"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6966770F-8956-C84F-965A-B3E898265FDB}"/>
              </a:ext>
            </a:extLst>
          </p:cNvPr>
          <p:cNvSpPr/>
          <p:nvPr/>
        </p:nvSpPr>
        <p:spPr>
          <a:xfrm>
            <a:off x="5397500" y="1541463"/>
            <a:ext cx="2487613" cy="265112"/>
          </a:xfrm>
          <a:custGeom>
            <a:avLst/>
            <a:gdLst>
              <a:gd name="connsiteX0" fmla="*/ 119064 w 2487128"/>
              <a:gd name="connsiteY0" fmla="*/ 0 h 264596"/>
              <a:gd name="connsiteX1" fmla="*/ 178597 w 2487128"/>
              <a:gd name="connsiteY1" fmla="*/ 0 h 264596"/>
              <a:gd name="connsiteX2" fmla="*/ 2434210 w 2487128"/>
              <a:gd name="connsiteY2" fmla="*/ 85994 h 264596"/>
              <a:gd name="connsiteX3" fmla="*/ 2487128 w 2487128"/>
              <a:gd name="connsiteY3" fmla="*/ 264596 h 264596"/>
              <a:gd name="connsiteX4" fmla="*/ 0 w 2487128"/>
              <a:gd name="connsiteY4" fmla="*/ 224907 h 264596"/>
              <a:gd name="connsiteX5" fmla="*/ 119064 w 2487128"/>
              <a:gd name="connsiteY5" fmla="*/ 0 h 26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7128" h="264596">
                <a:moveTo>
                  <a:pt x="119064" y="0"/>
                </a:moveTo>
                <a:lnTo>
                  <a:pt x="178597" y="0"/>
                </a:lnTo>
                <a:lnTo>
                  <a:pt x="2434210" y="85994"/>
                </a:lnTo>
                <a:lnTo>
                  <a:pt x="2487128" y="264596"/>
                </a:lnTo>
                <a:lnTo>
                  <a:pt x="0" y="224907"/>
                </a:lnTo>
                <a:lnTo>
                  <a:pt x="119064" y="0"/>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0419" name="Title 1">
            <a:extLst>
              <a:ext uri="{FF2B5EF4-FFF2-40B4-BE49-F238E27FC236}">
                <a16:creationId xmlns:a16="http://schemas.microsoft.com/office/drawing/2014/main" id="{E07334B0-925E-BB49-A26A-6C41CE9D45D1}"/>
              </a:ext>
            </a:extLst>
          </p:cNvPr>
          <p:cNvSpPr>
            <a:spLocks noGrp="1"/>
          </p:cNvSpPr>
          <p:nvPr>
            <p:ph type="title"/>
          </p:nvPr>
        </p:nvSpPr>
        <p:spPr/>
        <p:txBody>
          <a:bodyPr/>
          <a:lstStyle/>
          <a:p>
            <a:r>
              <a:rPr lang="en-US" altLang="en-US">
                <a:latin typeface="Times" pitchFamily="2" charset="0"/>
                <a:ea typeface="ＭＳ Ｐゴシック" panose="020B0600070205080204" pitchFamily="34" charset="-128"/>
              </a:rPr>
              <a:t>Rule Breaking. One Experiment.</a:t>
            </a:r>
          </a:p>
        </p:txBody>
      </p:sp>
      <p:sp>
        <p:nvSpPr>
          <p:cNvPr id="60420" name="Content Placeholder 2">
            <a:extLst>
              <a:ext uri="{FF2B5EF4-FFF2-40B4-BE49-F238E27FC236}">
                <a16:creationId xmlns:a16="http://schemas.microsoft.com/office/drawing/2014/main" id="{9636BBB8-A1A0-B84F-B904-A8CA47E703FD}"/>
              </a:ext>
            </a:extLst>
          </p:cNvPr>
          <p:cNvSpPr>
            <a:spLocks noGrp="1"/>
          </p:cNvSpPr>
          <p:nvPr>
            <p:ph idx="1"/>
          </p:nvPr>
        </p:nvSpPr>
        <p:spPr/>
        <p:txBody>
          <a:bodyPr/>
          <a:lstStyle/>
          <a:p>
            <a:endParaRPr lang="en-US" altLang="en-US">
              <a:latin typeface="Times" pitchFamily="2" charset="0"/>
              <a:ea typeface="ＭＳ Ｐゴシック" panose="020B0600070205080204" pitchFamily="34" charset="-128"/>
            </a:endParaRPr>
          </a:p>
        </p:txBody>
      </p:sp>
      <p:sp>
        <p:nvSpPr>
          <p:cNvPr id="60421" name="Slide Number Placeholder 3">
            <a:extLst>
              <a:ext uri="{FF2B5EF4-FFF2-40B4-BE49-F238E27FC236}">
                <a16:creationId xmlns:a16="http://schemas.microsoft.com/office/drawing/2014/main" id="{B316879C-A0BD-164C-858A-D0772071106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C2A0C8D-B0DA-1645-BFA0-F3D1D2857579}" type="slidenum">
              <a:rPr lang="en-US" altLang="en-US" sz="1200">
                <a:solidFill>
                  <a:srgbClr val="898989"/>
                </a:solidFill>
                <a:latin typeface="Times" pitchFamily="2" charset="0"/>
              </a:rPr>
              <a:pPr eaLnBrk="1" hangingPunct="1"/>
              <a:t>52</a:t>
            </a:fld>
            <a:endParaRPr lang="en-US" altLang="en-US" sz="1200">
              <a:solidFill>
                <a:srgbClr val="898989"/>
              </a:solidFill>
              <a:latin typeface="Times" pitchFamily="2" charset="0"/>
            </a:endParaRPr>
          </a:p>
        </p:txBody>
      </p:sp>
      <p:sp>
        <p:nvSpPr>
          <p:cNvPr id="60422" name="TextBox 4">
            <a:extLst>
              <a:ext uri="{FF2B5EF4-FFF2-40B4-BE49-F238E27FC236}">
                <a16:creationId xmlns:a16="http://schemas.microsoft.com/office/drawing/2014/main" id="{4AD10301-0EAE-E14C-ACF1-8F6FC29CDB59}"/>
              </a:ext>
            </a:extLst>
          </p:cNvPr>
          <p:cNvSpPr txBox="1">
            <a:spLocks noChangeArrowheads="1"/>
          </p:cNvSpPr>
          <p:nvPr/>
        </p:nvSpPr>
        <p:spPr bwMode="auto">
          <a:xfrm>
            <a:off x="3214688" y="1441450"/>
            <a:ext cx="5424487"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“This hypothesis </a:t>
            </a:r>
            <a:r>
              <a:rPr lang="en-US" altLang="en-US" sz="2000">
                <a:latin typeface="Times" pitchFamily="2" charset="0"/>
              </a:rPr>
              <a:t>may well be called reckless</a:t>
            </a:r>
            <a:endParaRPr lang="en-US" altLang="en-US" sz="1800">
              <a:latin typeface="Times" pitchFamily="2" charset="0"/>
            </a:endParaRPr>
          </a:p>
          <a:p>
            <a:pPr eaLnBrk="1" hangingPunct="1"/>
            <a:r>
              <a:rPr lang="en-US" altLang="en-US" sz="1800">
                <a:latin typeface="Times" pitchFamily="2" charset="0"/>
              </a:rPr>
              <a:t>first because an electromagnetic disturbance which remains localized in space seems a violation of the very conception of an electromagnetic disturbance, and</a:t>
            </a:r>
          </a:p>
          <a:p>
            <a:pPr eaLnBrk="1" hangingPunct="1"/>
            <a:r>
              <a:rPr lang="en-US" altLang="en-US" sz="1800">
                <a:latin typeface="Times" pitchFamily="2" charset="0"/>
              </a:rPr>
              <a:t>second because it flies in the face of the thoroughly established facts of interference. </a:t>
            </a:r>
          </a:p>
        </p:txBody>
      </p:sp>
      <p:pic>
        <p:nvPicPr>
          <p:cNvPr id="60423" name="Picture 6" descr="Millikan.jpg">
            <a:extLst>
              <a:ext uri="{FF2B5EF4-FFF2-40B4-BE49-F238E27FC236}">
                <a16:creationId xmlns:a16="http://schemas.microsoft.com/office/drawing/2014/main" id="{FCDCD68A-6B30-6547-AF50-E73F9E732D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2738" y="1441450"/>
            <a:ext cx="2511425"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4" name="TextBox 9">
            <a:extLst>
              <a:ext uri="{FF2B5EF4-FFF2-40B4-BE49-F238E27FC236}">
                <a16:creationId xmlns:a16="http://schemas.microsoft.com/office/drawing/2014/main" id="{F65010AB-BE4B-B546-9C4F-C0C3AD5DDF98}"/>
              </a:ext>
            </a:extLst>
          </p:cNvPr>
          <p:cNvSpPr txBox="1">
            <a:spLocks noChangeArrowheads="1"/>
          </p:cNvSpPr>
          <p:nvPr/>
        </p:nvSpPr>
        <p:spPr bwMode="auto">
          <a:xfrm>
            <a:off x="3275013" y="5768975"/>
            <a:ext cx="45958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pitchFamily="2" charset="0"/>
              </a:rPr>
              <a:t>Robert Millikan, “A Direct Photoelectric Determination of Planck’s ‘h’,” </a:t>
            </a:r>
            <a:r>
              <a:rPr lang="en-US" altLang="en-US" sz="1400" i="1">
                <a:latin typeface="Times" pitchFamily="2" charset="0"/>
              </a:rPr>
              <a:t>Physical Review</a:t>
            </a:r>
            <a:r>
              <a:rPr lang="en-US" altLang="en-US" sz="1400">
                <a:latin typeface="Times" pitchFamily="2" charset="0"/>
              </a:rPr>
              <a:t>, 7 (1916), pp. 355-388.</a:t>
            </a:r>
          </a:p>
        </p:txBody>
      </p:sp>
      <p:grpSp>
        <p:nvGrpSpPr>
          <p:cNvPr id="2" name="Group 11">
            <a:extLst>
              <a:ext uri="{FF2B5EF4-FFF2-40B4-BE49-F238E27FC236}">
                <a16:creationId xmlns:a16="http://schemas.microsoft.com/office/drawing/2014/main" id="{F1218086-C79B-4A47-9A10-3462133110E5}"/>
              </a:ext>
            </a:extLst>
          </p:cNvPr>
          <p:cNvGrpSpPr>
            <a:grpSpLocks/>
          </p:cNvGrpSpPr>
          <p:nvPr/>
        </p:nvGrpSpPr>
        <p:grpSpPr bwMode="auto">
          <a:xfrm>
            <a:off x="3267075" y="3386138"/>
            <a:ext cx="5311775" cy="2093912"/>
            <a:chOff x="3267662" y="3386829"/>
            <a:chExt cx="5311608" cy="2092881"/>
          </a:xfrm>
        </p:grpSpPr>
        <p:sp>
          <p:nvSpPr>
            <p:cNvPr id="9" name="Freeform 8">
              <a:extLst>
                <a:ext uri="{FF2B5EF4-FFF2-40B4-BE49-F238E27FC236}">
                  <a16:creationId xmlns:a16="http://schemas.microsoft.com/office/drawing/2014/main" id="{2A9ADAC7-1CA8-9240-8622-3D0244920EB9}"/>
                </a:ext>
              </a:extLst>
            </p:cNvPr>
            <p:cNvSpPr/>
            <p:nvPr/>
          </p:nvSpPr>
          <p:spPr>
            <a:xfrm>
              <a:off x="6091736" y="3486792"/>
              <a:ext cx="2487534" cy="263395"/>
            </a:xfrm>
            <a:custGeom>
              <a:avLst/>
              <a:gdLst>
                <a:gd name="connsiteX0" fmla="*/ 119064 w 2487128"/>
                <a:gd name="connsiteY0" fmla="*/ 0 h 264596"/>
                <a:gd name="connsiteX1" fmla="*/ 178597 w 2487128"/>
                <a:gd name="connsiteY1" fmla="*/ 0 h 264596"/>
                <a:gd name="connsiteX2" fmla="*/ 2434210 w 2487128"/>
                <a:gd name="connsiteY2" fmla="*/ 85994 h 264596"/>
                <a:gd name="connsiteX3" fmla="*/ 2487128 w 2487128"/>
                <a:gd name="connsiteY3" fmla="*/ 264596 h 264596"/>
                <a:gd name="connsiteX4" fmla="*/ 0 w 2487128"/>
                <a:gd name="connsiteY4" fmla="*/ 224907 h 264596"/>
                <a:gd name="connsiteX5" fmla="*/ 119064 w 2487128"/>
                <a:gd name="connsiteY5" fmla="*/ 0 h 26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7128" h="264596">
                  <a:moveTo>
                    <a:pt x="119064" y="0"/>
                  </a:moveTo>
                  <a:lnTo>
                    <a:pt x="178597" y="0"/>
                  </a:lnTo>
                  <a:lnTo>
                    <a:pt x="2434210" y="85994"/>
                  </a:lnTo>
                  <a:lnTo>
                    <a:pt x="2487128" y="264596"/>
                  </a:lnTo>
                  <a:lnTo>
                    <a:pt x="0" y="224907"/>
                  </a:lnTo>
                  <a:lnTo>
                    <a:pt x="119064" y="0"/>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0427" name="TextBox 10">
              <a:extLst>
                <a:ext uri="{FF2B5EF4-FFF2-40B4-BE49-F238E27FC236}">
                  <a16:creationId xmlns:a16="http://schemas.microsoft.com/office/drawing/2014/main" id="{5543AB6D-D779-A64E-964E-44E979D94A84}"/>
                </a:ext>
              </a:extLst>
            </p:cNvPr>
            <p:cNvSpPr txBox="1">
              <a:spLocks noChangeArrowheads="1"/>
            </p:cNvSpPr>
            <p:nvPr/>
          </p:nvSpPr>
          <p:spPr bwMode="auto">
            <a:xfrm>
              <a:off x="3267662" y="3386829"/>
              <a:ext cx="5278534"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The hypothesis was apparently </a:t>
              </a:r>
              <a:r>
                <a:rPr lang="en-US" altLang="en-US" sz="2000">
                  <a:latin typeface="Times" pitchFamily="2" charset="0"/>
                </a:rPr>
                <a:t>made solely because</a:t>
              </a:r>
              <a:r>
                <a:rPr lang="en-US" altLang="en-US" sz="1800">
                  <a:latin typeface="Times" pitchFamily="2" charset="0"/>
                </a:rPr>
                <a:t> it furnished a ready explanation of one of the most remarkable facts brought to light by recent investigations, viz., that the energy with which an electron is thrown out of a metal by ultra-violet light or X-rays is independent of the intensity of the light while it depends on its frequency.”</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566C9B46-753D-474F-88C1-98BC09D7401F}"/>
              </a:ext>
            </a:extLst>
          </p:cNvPr>
          <p:cNvSpPr>
            <a:spLocks noGrp="1"/>
          </p:cNvSpPr>
          <p:nvPr>
            <p:ph type="title"/>
          </p:nvPr>
        </p:nvSpPr>
        <p:spPr>
          <a:xfrm>
            <a:off x="298450" y="214313"/>
            <a:ext cx="8008938" cy="731837"/>
          </a:xfrm>
        </p:spPr>
        <p:txBody>
          <a:bodyPr/>
          <a:lstStyle/>
          <a:p>
            <a:r>
              <a:rPr lang="en-US" altLang="en-US">
                <a:latin typeface="Times" pitchFamily="2" charset="0"/>
                <a:ea typeface="ＭＳ Ｐゴシック" panose="020B0600070205080204" pitchFamily="34" charset="-128"/>
              </a:rPr>
              <a:t>Photoelectric effect</a:t>
            </a:r>
          </a:p>
        </p:txBody>
      </p:sp>
      <p:sp>
        <p:nvSpPr>
          <p:cNvPr id="61443" name="Content Placeholder 2">
            <a:extLst>
              <a:ext uri="{FF2B5EF4-FFF2-40B4-BE49-F238E27FC236}">
                <a16:creationId xmlns:a16="http://schemas.microsoft.com/office/drawing/2014/main" id="{9DAF8973-3C71-764C-98FE-1DA1331840DB}"/>
              </a:ext>
            </a:extLst>
          </p:cNvPr>
          <p:cNvSpPr>
            <a:spLocks noGrp="1"/>
          </p:cNvSpPr>
          <p:nvPr>
            <p:ph idx="1"/>
          </p:nvPr>
        </p:nvSpPr>
        <p:spPr/>
        <p:txBody>
          <a:bodyPr/>
          <a:lstStyle/>
          <a:p>
            <a:endParaRPr lang="en-US" altLang="en-US">
              <a:latin typeface="Times" pitchFamily="2" charset="0"/>
              <a:ea typeface="ＭＳ Ｐゴシック" panose="020B0600070205080204" pitchFamily="34" charset="-128"/>
            </a:endParaRPr>
          </a:p>
        </p:txBody>
      </p:sp>
      <p:sp>
        <p:nvSpPr>
          <p:cNvPr id="61444" name="Slide Number Placeholder 3">
            <a:extLst>
              <a:ext uri="{FF2B5EF4-FFF2-40B4-BE49-F238E27FC236}">
                <a16:creationId xmlns:a16="http://schemas.microsoft.com/office/drawing/2014/main" id="{29592F33-3D2B-3148-A25A-045D59F228A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C1DB541-66B1-8845-8D8A-381823C02D21}" type="slidenum">
              <a:rPr lang="en-US" altLang="en-US" sz="1200">
                <a:solidFill>
                  <a:srgbClr val="898989"/>
                </a:solidFill>
                <a:latin typeface="Times" pitchFamily="2" charset="0"/>
              </a:rPr>
              <a:pPr eaLnBrk="1" hangingPunct="1"/>
              <a:t>53</a:t>
            </a:fld>
            <a:endParaRPr lang="en-US" altLang="en-US" sz="1200">
              <a:solidFill>
                <a:srgbClr val="898989"/>
              </a:solidFill>
              <a:latin typeface="Times" pitchFamily="2" charset="0"/>
            </a:endParaRPr>
          </a:p>
        </p:txBody>
      </p:sp>
      <p:pic>
        <p:nvPicPr>
          <p:cNvPr id="5" name="Picture 4" descr="Einstein photoelectric 1.jpg">
            <a:extLst>
              <a:ext uri="{FF2B5EF4-FFF2-40B4-BE49-F238E27FC236}">
                <a16:creationId xmlns:a16="http://schemas.microsoft.com/office/drawing/2014/main" id="{D74E756C-CA22-9144-9545-CD5FC07C368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8138" y="1003300"/>
            <a:ext cx="3524250" cy="4995863"/>
          </a:xfrm>
          <a:prstGeom prst="rect">
            <a:avLst/>
          </a:prstGeom>
          <a:noFill/>
          <a:ln w="9525">
            <a:solidFill>
              <a:srgbClr val="7F7F7F"/>
            </a:solidFill>
            <a:miter lim="800000"/>
            <a:headEnd/>
            <a:tailEnd/>
          </a:ln>
          <a:effectLst>
            <a:outerShdw blurRad="50800" dist="38100" dir="135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pic>
        <p:nvPicPr>
          <p:cNvPr id="61446" name="Picture 19" descr="photo_elect_wave.png">
            <a:extLst>
              <a:ext uri="{FF2B5EF4-FFF2-40B4-BE49-F238E27FC236}">
                <a16:creationId xmlns:a16="http://schemas.microsoft.com/office/drawing/2014/main" id="{FBC641B1-CC86-9542-A60B-D2AC2C9CC76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0075" y="1244600"/>
            <a:ext cx="3822700"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2">
            <a:extLst>
              <a:ext uri="{FF2B5EF4-FFF2-40B4-BE49-F238E27FC236}">
                <a16:creationId xmlns:a16="http://schemas.microsoft.com/office/drawing/2014/main" id="{ECBD996F-849C-6A4E-B580-09CDB94C01C2}"/>
              </a:ext>
            </a:extLst>
          </p:cNvPr>
          <p:cNvGrpSpPr>
            <a:grpSpLocks/>
          </p:cNvGrpSpPr>
          <p:nvPr/>
        </p:nvGrpSpPr>
        <p:grpSpPr bwMode="auto">
          <a:xfrm>
            <a:off x="3898900" y="822325"/>
            <a:ext cx="5030788" cy="5094288"/>
            <a:chOff x="3899575" y="822456"/>
            <a:chExt cx="5029725" cy="5094157"/>
          </a:xfrm>
        </p:grpSpPr>
        <p:pic>
          <p:nvPicPr>
            <p:cNvPr id="61448" name="Picture 20" descr="photo_elect_particle.png">
              <a:extLst>
                <a:ext uri="{FF2B5EF4-FFF2-40B4-BE49-F238E27FC236}">
                  <a16:creationId xmlns:a16="http://schemas.microsoft.com/office/drawing/2014/main" id="{62ABF379-7B5B-FB4B-A08E-277CA584010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3951288"/>
              <a:ext cx="3822700"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Multiply 21">
              <a:extLst>
                <a:ext uri="{FF2B5EF4-FFF2-40B4-BE49-F238E27FC236}">
                  <a16:creationId xmlns:a16="http://schemas.microsoft.com/office/drawing/2014/main" id="{ABCBFAD6-CABD-104B-BF3E-5DEE19367154}"/>
                </a:ext>
              </a:extLst>
            </p:cNvPr>
            <p:cNvSpPr/>
            <p:nvPr/>
          </p:nvSpPr>
          <p:spPr>
            <a:xfrm>
              <a:off x="3899575" y="822456"/>
              <a:ext cx="5029725" cy="2881239"/>
            </a:xfrm>
            <a:prstGeom prst="mathMultiply">
              <a:avLst>
                <a:gd name="adj1" fmla="val 12909"/>
              </a:avLst>
            </a:prstGeom>
            <a:solidFill>
              <a:srgbClr val="FF00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5C8CA23A-2F38-7C4C-9660-7B1B77E13426}"/>
              </a:ext>
            </a:extLst>
          </p:cNvPr>
          <p:cNvSpPr>
            <a:spLocks noGrp="1"/>
          </p:cNvSpPr>
          <p:nvPr>
            <p:ph type="title"/>
          </p:nvPr>
        </p:nvSpPr>
        <p:spPr>
          <a:xfrm>
            <a:off x="298450" y="214313"/>
            <a:ext cx="8008938" cy="731837"/>
          </a:xfrm>
        </p:spPr>
        <p:txBody>
          <a:bodyPr/>
          <a:lstStyle/>
          <a:p>
            <a:r>
              <a:rPr lang="en-US" altLang="en-US">
                <a:latin typeface="Times" pitchFamily="2" charset="0"/>
                <a:ea typeface="ＭＳ Ｐゴシック" panose="020B0600070205080204" pitchFamily="34" charset="-128"/>
              </a:rPr>
              <a:t>Photoelectric effect</a:t>
            </a:r>
          </a:p>
        </p:txBody>
      </p:sp>
      <p:sp>
        <p:nvSpPr>
          <p:cNvPr id="62467" name="Content Placeholder 2">
            <a:extLst>
              <a:ext uri="{FF2B5EF4-FFF2-40B4-BE49-F238E27FC236}">
                <a16:creationId xmlns:a16="http://schemas.microsoft.com/office/drawing/2014/main" id="{87B9507E-7B0C-1A4E-A8C5-3C18B0CDF761}"/>
              </a:ext>
            </a:extLst>
          </p:cNvPr>
          <p:cNvSpPr>
            <a:spLocks noGrp="1"/>
          </p:cNvSpPr>
          <p:nvPr>
            <p:ph idx="1"/>
          </p:nvPr>
        </p:nvSpPr>
        <p:spPr/>
        <p:txBody>
          <a:bodyPr/>
          <a:lstStyle/>
          <a:p>
            <a:endParaRPr lang="en-US" altLang="en-US">
              <a:latin typeface="Times" pitchFamily="2" charset="0"/>
              <a:ea typeface="ＭＳ Ｐゴシック" panose="020B0600070205080204" pitchFamily="34" charset="-128"/>
            </a:endParaRPr>
          </a:p>
        </p:txBody>
      </p:sp>
      <p:sp>
        <p:nvSpPr>
          <p:cNvPr id="62468" name="Slide Number Placeholder 3">
            <a:extLst>
              <a:ext uri="{FF2B5EF4-FFF2-40B4-BE49-F238E27FC236}">
                <a16:creationId xmlns:a16="http://schemas.microsoft.com/office/drawing/2014/main" id="{907E5BEB-F5A8-3648-8246-6E2F4E94F3C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A88F3D0-2348-C041-9505-121B0BAF7CE6}" type="slidenum">
              <a:rPr lang="en-US" altLang="en-US" sz="1200">
                <a:solidFill>
                  <a:srgbClr val="898989"/>
                </a:solidFill>
                <a:latin typeface="Times" pitchFamily="2" charset="0"/>
              </a:rPr>
              <a:pPr eaLnBrk="1" hangingPunct="1"/>
              <a:t>54</a:t>
            </a:fld>
            <a:endParaRPr lang="en-US" altLang="en-US" sz="1200">
              <a:solidFill>
                <a:srgbClr val="898989"/>
              </a:solidFill>
              <a:latin typeface="Times" pitchFamily="2" charset="0"/>
            </a:endParaRPr>
          </a:p>
        </p:txBody>
      </p:sp>
      <p:pic>
        <p:nvPicPr>
          <p:cNvPr id="5" name="Picture 4" descr="Einstein photoelectric 1.jpg">
            <a:extLst>
              <a:ext uri="{FF2B5EF4-FFF2-40B4-BE49-F238E27FC236}">
                <a16:creationId xmlns:a16="http://schemas.microsoft.com/office/drawing/2014/main" id="{6D62D31A-97C6-A344-ADAC-5E00BC13EA5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8138" y="1003300"/>
            <a:ext cx="3524250" cy="4995863"/>
          </a:xfrm>
          <a:prstGeom prst="rect">
            <a:avLst/>
          </a:prstGeom>
          <a:noFill/>
          <a:ln w="9525">
            <a:solidFill>
              <a:srgbClr val="7F7F7F"/>
            </a:solidFill>
            <a:miter lim="800000"/>
            <a:headEnd/>
            <a:tailEnd/>
          </a:ln>
          <a:effectLst>
            <a:outerShdw blurRad="50800" dist="38100" dir="135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pic>
        <p:nvPicPr>
          <p:cNvPr id="6" name="Picture 5" descr="Einstein photoelectric 2.jpg">
            <a:extLst>
              <a:ext uri="{FF2B5EF4-FFF2-40B4-BE49-F238E27FC236}">
                <a16:creationId xmlns:a16="http://schemas.microsoft.com/office/drawing/2014/main" id="{050EE9A9-6FA0-6D4F-A7EC-811D2E47B4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2638" y="1190625"/>
            <a:ext cx="3695700" cy="5238750"/>
          </a:xfrm>
          <a:prstGeom prst="rect">
            <a:avLst/>
          </a:prstGeom>
          <a:noFill/>
          <a:ln w="9525">
            <a:solidFill>
              <a:srgbClr val="7F7F7F"/>
            </a:solidFill>
            <a:miter lim="800000"/>
            <a:headEnd/>
            <a:tailEnd/>
          </a:ln>
          <a:effectLst>
            <a:outerShdw blurRad="50800" dist="38100" dir="135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grpSp>
        <p:nvGrpSpPr>
          <p:cNvPr id="2" name="Group 14">
            <a:extLst>
              <a:ext uri="{FF2B5EF4-FFF2-40B4-BE49-F238E27FC236}">
                <a16:creationId xmlns:a16="http://schemas.microsoft.com/office/drawing/2014/main" id="{E4BBF317-2E36-0140-9D5F-39C117372E8A}"/>
              </a:ext>
            </a:extLst>
          </p:cNvPr>
          <p:cNvGrpSpPr>
            <a:grpSpLocks/>
          </p:cNvGrpSpPr>
          <p:nvPr/>
        </p:nvGrpSpPr>
        <p:grpSpPr bwMode="auto">
          <a:xfrm>
            <a:off x="2116138" y="1309688"/>
            <a:ext cx="6740525" cy="2024062"/>
            <a:chOff x="2116705" y="1309750"/>
            <a:chExt cx="6740382" cy="2024161"/>
          </a:xfrm>
        </p:grpSpPr>
        <p:sp>
          <p:nvSpPr>
            <p:cNvPr id="14" name="Freeform 13">
              <a:extLst>
                <a:ext uri="{FF2B5EF4-FFF2-40B4-BE49-F238E27FC236}">
                  <a16:creationId xmlns:a16="http://schemas.microsoft.com/office/drawing/2014/main" id="{7FC4B190-E736-F449-8FC8-27A367FCAA3F}"/>
                </a:ext>
              </a:extLst>
            </p:cNvPr>
            <p:cNvSpPr/>
            <p:nvPr/>
          </p:nvSpPr>
          <p:spPr>
            <a:xfrm>
              <a:off x="4782060" y="1395479"/>
              <a:ext cx="4075027" cy="1739985"/>
            </a:xfrm>
            <a:custGeom>
              <a:avLst/>
              <a:gdLst>
                <a:gd name="connsiteX0" fmla="*/ 337350 w 4074657"/>
                <a:gd name="connsiteY0" fmla="*/ 0 h 1739720"/>
                <a:gd name="connsiteX1" fmla="*/ 416727 w 4074657"/>
                <a:gd name="connsiteY1" fmla="*/ 0 h 1739720"/>
                <a:gd name="connsiteX2" fmla="*/ 3948978 w 4074657"/>
                <a:gd name="connsiteY2" fmla="*/ 112454 h 1739720"/>
                <a:gd name="connsiteX3" fmla="*/ 4074657 w 4074657"/>
                <a:gd name="connsiteY3" fmla="*/ 1706645 h 1739720"/>
                <a:gd name="connsiteX4" fmla="*/ 0 w 4074657"/>
                <a:gd name="connsiteY4" fmla="*/ 1739720 h 1739720"/>
                <a:gd name="connsiteX5" fmla="*/ 337350 w 4074657"/>
                <a:gd name="connsiteY5" fmla="*/ 0 h 173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4657" h="1739720">
                  <a:moveTo>
                    <a:pt x="337350" y="0"/>
                  </a:moveTo>
                  <a:lnTo>
                    <a:pt x="416727" y="0"/>
                  </a:lnTo>
                  <a:lnTo>
                    <a:pt x="3948978" y="112454"/>
                  </a:lnTo>
                  <a:lnTo>
                    <a:pt x="4074657" y="1706645"/>
                  </a:lnTo>
                  <a:lnTo>
                    <a:pt x="0" y="1739720"/>
                  </a:lnTo>
                  <a:lnTo>
                    <a:pt x="337350" y="0"/>
                  </a:lnTo>
                  <a:close/>
                </a:path>
              </a:pathLst>
            </a:custGeom>
            <a:solidFill>
              <a:srgbClr val="CA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2477" name="TextBox 7">
              <a:extLst>
                <a:ext uri="{FF2B5EF4-FFF2-40B4-BE49-F238E27FC236}">
                  <a16:creationId xmlns:a16="http://schemas.microsoft.com/office/drawing/2014/main" id="{82BB23A9-2585-A24F-9CF3-3FDFE6381519}"/>
                </a:ext>
              </a:extLst>
            </p:cNvPr>
            <p:cNvSpPr txBox="1">
              <a:spLocks noChangeArrowheads="1"/>
            </p:cNvSpPr>
            <p:nvPr/>
          </p:nvSpPr>
          <p:spPr bwMode="auto">
            <a:xfrm>
              <a:off x="4835348" y="1309750"/>
              <a:ext cx="25003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Einstein predicts for photoelectric effect</a:t>
              </a:r>
            </a:p>
          </p:txBody>
        </p:sp>
        <p:sp>
          <p:nvSpPr>
            <p:cNvPr id="62478" name="TextBox 8">
              <a:extLst>
                <a:ext uri="{FF2B5EF4-FFF2-40B4-BE49-F238E27FC236}">
                  <a16:creationId xmlns:a16="http://schemas.microsoft.com/office/drawing/2014/main" id="{A764027C-C819-7340-8DFE-84A6AE633EE3}"/>
                </a:ext>
              </a:extLst>
            </p:cNvPr>
            <p:cNvSpPr txBox="1">
              <a:spLocks noChangeArrowheads="1"/>
            </p:cNvSpPr>
            <p:nvPr/>
          </p:nvSpPr>
          <p:spPr bwMode="auto">
            <a:xfrm>
              <a:off x="4689824" y="2129998"/>
              <a:ext cx="127002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a:latin typeface="Times" pitchFamily="2" charset="0"/>
                </a:rPr>
                <a:t>Energy of ejected electrons </a:t>
              </a:r>
              <a:r>
                <a:rPr lang="en-US" altLang="en-US" sz="1800">
                  <a:latin typeface="Symbol" pitchFamily="2" charset="2"/>
                </a:rPr>
                <a:t>Pe</a:t>
              </a:r>
              <a:endParaRPr lang="en-US" altLang="en-US" sz="1800">
                <a:latin typeface="Times" pitchFamily="2" charset="0"/>
              </a:endParaRPr>
            </a:p>
          </p:txBody>
        </p:sp>
        <p:sp>
          <p:nvSpPr>
            <p:cNvPr id="62479" name="TextBox 9">
              <a:extLst>
                <a:ext uri="{FF2B5EF4-FFF2-40B4-BE49-F238E27FC236}">
                  <a16:creationId xmlns:a16="http://schemas.microsoft.com/office/drawing/2014/main" id="{60DA16C7-FB4F-ED45-9989-879B0313267D}"/>
                </a:ext>
              </a:extLst>
            </p:cNvPr>
            <p:cNvSpPr txBox="1">
              <a:spLocks noChangeArrowheads="1"/>
            </p:cNvSpPr>
            <p:nvPr/>
          </p:nvSpPr>
          <p:spPr bwMode="auto">
            <a:xfrm>
              <a:off x="5992921" y="2354905"/>
              <a:ext cx="239039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latin typeface="Times" pitchFamily="2" charset="0"/>
                </a:rPr>
                <a:t>=  h x frequency </a:t>
              </a:r>
            </a:p>
            <a:p>
              <a:pPr eaLnBrk="1" hangingPunct="1"/>
              <a:r>
                <a:rPr lang="en-US" altLang="en-US">
                  <a:latin typeface="Times" pitchFamily="2" charset="0"/>
                </a:rPr>
                <a:t>            -  constant</a:t>
              </a:r>
            </a:p>
          </p:txBody>
        </p:sp>
        <p:sp>
          <p:nvSpPr>
            <p:cNvPr id="12" name="Freeform 11">
              <a:extLst>
                <a:ext uri="{FF2B5EF4-FFF2-40B4-BE49-F238E27FC236}">
                  <a16:creationId xmlns:a16="http://schemas.microsoft.com/office/drawing/2014/main" id="{1EB8E3E7-5137-4B49-BACE-4FDF4003D99B}"/>
                </a:ext>
              </a:extLst>
            </p:cNvPr>
            <p:cNvSpPr/>
            <p:nvPr/>
          </p:nvSpPr>
          <p:spPr>
            <a:xfrm>
              <a:off x="2116705" y="3095774"/>
              <a:ext cx="965180" cy="238137"/>
            </a:xfrm>
            <a:custGeom>
              <a:avLst/>
              <a:gdLst>
                <a:gd name="connsiteX0" fmla="*/ 119065 w 965747"/>
                <a:gd name="connsiteY0" fmla="*/ 0 h 238137"/>
                <a:gd name="connsiteX1" fmla="*/ 165368 w 965747"/>
                <a:gd name="connsiteY1" fmla="*/ 0 h 238137"/>
                <a:gd name="connsiteX2" fmla="*/ 939288 w 965747"/>
                <a:gd name="connsiteY2" fmla="*/ 19845 h 238137"/>
                <a:gd name="connsiteX3" fmla="*/ 965747 w 965747"/>
                <a:gd name="connsiteY3" fmla="*/ 238137 h 238137"/>
                <a:gd name="connsiteX4" fmla="*/ 0 w 965747"/>
                <a:gd name="connsiteY4" fmla="*/ 205062 h 238137"/>
                <a:gd name="connsiteX5" fmla="*/ 119065 w 965747"/>
                <a:gd name="connsiteY5" fmla="*/ 0 h 23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747" h="238137">
                  <a:moveTo>
                    <a:pt x="119065" y="0"/>
                  </a:moveTo>
                  <a:lnTo>
                    <a:pt x="165368" y="0"/>
                  </a:lnTo>
                  <a:lnTo>
                    <a:pt x="939288" y="19845"/>
                  </a:lnTo>
                  <a:lnTo>
                    <a:pt x="965747" y="238137"/>
                  </a:lnTo>
                  <a:lnTo>
                    <a:pt x="0" y="205062"/>
                  </a:lnTo>
                  <a:lnTo>
                    <a:pt x="119065" y="0"/>
                  </a:lnTo>
                  <a:close/>
                </a:path>
              </a:pathLst>
            </a:custGeom>
            <a:solidFill>
              <a:srgbClr val="FF000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3" name="Group 16">
            <a:extLst>
              <a:ext uri="{FF2B5EF4-FFF2-40B4-BE49-F238E27FC236}">
                <a16:creationId xmlns:a16="http://schemas.microsoft.com/office/drawing/2014/main" id="{97BEC05F-B139-DC46-9D83-B251760F5F3C}"/>
              </a:ext>
            </a:extLst>
          </p:cNvPr>
          <p:cNvGrpSpPr>
            <a:grpSpLocks/>
          </p:cNvGrpSpPr>
          <p:nvPr/>
        </p:nvGrpSpPr>
        <p:grpSpPr bwMode="auto">
          <a:xfrm>
            <a:off x="1092200" y="2857500"/>
            <a:ext cx="7269163" cy="3082925"/>
            <a:chOff x="1091426" y="2857637"/>
            <a:chExt cx="7269558" cy="3082545"/>
          </a:xfrm>
        </p:grpSpPr>
        <p:sp>
          <p:nvSpPr>
            <p:cNvPr id="13" name="Freeform 12">
              <a:extLst>
                <a:ext uri="{FF2B5EF4-FFF2-40B4-BE49-F238E27FC236}">
                  <a16:creationId xmlns:a16="http://schemas.microsoft.com/office/drawing/2014/main" id="{5FDBC48F-D517-5047-B13C-3DEB5574BA0F}"/>
                </a:ext>
              </a:extLst>
            </p:cNvPr>
            <p:cNvSpPr/>
            <p:nvPr/>
          </p:nvSpPr>
          <p:spPr>
            <a:xfrm>
              <a:off x="1091426" y="5140181"/>
              <a:ext cx="3068805" cy="509525"/>
            </a:xfrm>
            <a:custGeom>
              <a:avLst/>
              <a:gdLst>
                <a:gd name="connsiteX0" fmla="*/ 119065 w 965747"/>
                <a:gd name="connsiteY0" fmla="*/ 0 h 238137"/>
                <a:gd name="connsiteX1" fmla="*/ 165368 w 965747"/>
                <a:gd name="connsiteY1" fmla="*/ 0 h 238137"/>
                <a:gd name="connsiteX2" fmla="*/ 939288 w 965747"/>
                <a:gd name="connsiteY2" fmla="*/ 19845 h 238137"/>
                <a:gd name="connsiteX3" fmla="*/ 965747 w 965747"/>
                <a:gd name="connsiteY3" fmla="*/ 238137 h 238137"/>
                <a:gd name="connsiteX4" fmla="*/ 0 w 965747"/>
                <a:gd name="connsiteY4" fmla="*/ 205062 h 238137"/>
                <a:gd name="connsiteX5" fmla="*/ 119065 w 965747"/>
                <a:gd name="connsiteY5" fmla="*/ 0 h 23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747" h="238137">
                  <a:moveTo>
                    <a:pt x="119065" y="0"/>
                  </a:moveTo>
                  <a:lnTo>
                    <a:pt x="165368" y="0"/>
                  </a:lnTo>
                  <a:lnTo>
                    <a:pt x="939288" y="19845"/>
                  </a:lnTo>
                  <a:lnTo>
                    <a:pt x="965747" y="238137"/>
                  </a:lnTo>
                  <a:lnTo>
                    <a:pt x="0" y="205062"/>
                  </a:lnTo>
                  <a:lnTo>
                    <a:pt x="119065" y="0"/>
                  </a:lnTo>
                  <a:close/>
                </a:path>
              </a:pathLst>
            </a:custGeom>
            <a:solidFill>
              <a:srgbClr val="00FF00">
                <a:alpha val="1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Up Arrow 15">
              <a:extLst>
                <a:ext uri="{FF2B5EF4-FFF2-40B4-BE49-F238E27FC236}">
                  <a16:creationId xmlns:a16="http://schemas.microsoft.com/office/drawing/2014/main" id="{9699B91F-38DA-C240-8B76-5D9913E65807}"/>
                </a:ext>
              </a:extLst>
            </p:cNvPr>
            <p:cNvSpPr/>
            <p:nvPr/>
          </p:nvSpPr>
          <p:spPr>
            <a:xfrm>
              <a:off x="4696835" y="2857637"/>
              <a:ext cx="3664149" cy="3082545"/>
            </a:xfrm>
            <a:prstGeom prst="upArrow">
              <a:avLst/>
            </a:pr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2475" name="TextBox 10">
              <a:extLst>
                <a:ext uri="{FF2B5EF4-FFF2-40B4-BE49-F238E27FC236}">
                  <a16:creationId xmlns:a16="http://schemas.microsoft.com/office/drawing/2014/main" id="{960878B4-E0ED-BA41-AB2B-550E8147D604}"/>
                </a:ext>
              </a:extLst>
            </p:cNvPr>
            <p:cNvSpPr txBox="1">
              <a:spLocks noChangeArrowheads="1"/>
            </p:cNvSpPr>
            <p:nvPr/>
          </p:nvSpPr>
          <p:spPr bwMode="auto">
            <a:xfrm>
              <a:off x="5152853" y="3763880"/>
              <a:ext cx="298984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latin typeface="Times" pitchFamily="2" charset="0"/>
                </a:rPr>
                <a:t>“If the formula derived here is correct, if drawn in Cartesian coordinates as a function of the frequency of the incident light, </a:t>
              </a:r>
              <a:r>
                <a:rPr lang="en-US" altLang="en-US" sz="1600">
                  <a:latin typeface="Symbol" pitchFamily="2" charset="2"/>
                </a:rPr>
                <a:t>P</a:t>
              </a:r>
              <a:r>
                <a:rPr lang="en-US" altLang="en-US" sz="1600">
                  <a:latin typeface="Times" pitchFamily="2" charset="0"/>
                </a:rPr>
                <a:t> must be a straight line, whose slope is independent of the nature of the substance studied.”</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99430124-057A-1942-B3A1-C5D79F84023A}"/>
              </a:ext>
            </a:extLst>
          </p:cNvPr>
          <p:cNvSpPr/>
          <p:nvPr/>
        </p:nvSpPr>
        <p:spPr>
          <a:xfrm>
            <a:off x="681038" y="549275"/>
            <a:ext cx="7586662" cy="534988"/>
          </a:xfrm>
          <a:custGeom>
            <a:avLst/>
            <a:gdLst>
              <a:gd name="connsiteX0" fmla="*/ 191827 w 7587065"/>
              <a:gd name="connsiteY0" fmla="*/ 0 h 535807"/>
              <a:gd name="connsiteX1" fmla="*/ 7540762 w 7587065"/>
              <a:gd name="connsiteY1" fmla="*/ 85994 h 535807"/>
              <a:gd name="connsiteX2" fmla="*/ 7587065 w 7587065"/>
              <a:gd name="connsiteY2" fmla="*/ 515962 h 535807"/>
              <a:gd name="connsiteX3" fmla="*/ 0 w 7587065"/>
              <a:gd name="connsiteY3" fmla="*/ 535807 h 535807"/>
              <a:gd name="connsiteX4" fmla="*/ 191827 w 7587065"/>
              <a:gd name="connsiteY4" fmla="*/ 0 h 535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7065" h="535807">
                <a:moveTo>
                  <a:pt x="191827" y="0"/>
                </a:moveTo>
                <a:lnTo>
                  <a:pt x="7540762" y="85994"/>
                </a:lnTo>
                <a:lnTo>
                  <a:pt x="7587065" y="515962"/>
                </a:lnTo>
                <a:lnTo>
                  <a:pt x="0" y="535807"/>
                </a:lnTo>
                <a:lnTo>
                  <a:pt x="191827" y="0"/>
                </a:lnTo>
                <a:close/>
              </a:path>
            </a:pathLst>
          </a:custGeom>
          <a:solidFill>
            <a:srgbClr val="CA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3491" name="Title 1">
            <a:extLst>
              <a:ext uri="{FF2B5EF4-FFF2-40B4-BE49-F238E27FC236}">
                <a16:creationId xmlns:a16="http://schemas.microsoft.com/office/drawing/2014/main" id="{C2656CA7-40C7-0E46-9588-6D88FD03F89A}"/>
              </a:ext>
            </a:extLst>
          </p:cNvPr>
          <p:cNvSpPr>
            <a:spLocks noGrp="1"/>
          </p:cNvSpPr>
          <p:nvPr>
            <p:ph type="title"/>
          </p:nvPr>
        </p:nvSpPr>
        <p:spPr/>
        <p:txBody>
          <a:bodyPr/>
          <a:lstStyle/>
          <a:p>
            <a:r>
              <a:rPr lang="en-US" altLang="en-US" sz="4000">
                <a:latin typeface="Times" pitchFamily="2" charset="0"/>
                <a:ea typeface="ＭＳ Ｐゴシック" panose="020B0600070205080204" pitchFamily="34" charset="-128"/>
              </a:rPr>
              <a:t>Millikan’s Experimental Confirmation</a:t>
            </a:r>
          </a:p>
        </p:txBody>
      </p:sp>
      <p:sp>
        <p:nvSpPr>
          <p:cNvPr id="63492" name="Content Placeholder 2">
            <a:extLst>
              <a:ext uri="{FF2B5EF4-FFF2-40B4-BE49-F238E27FC236}">
                <a16:creationId xmlns:a16="http://schemas.microsoft.com/office/drawing/2014/main" id="{7DE7ED9D-63CB-ED4F-A0A5-CC7E096B408D}"/>
              </a:ext>
            </a:extLst>
          </p:cNvPr>
          <p:cNvSpPr>
            <a:spLocks noGrp="1"/>
          </p:cNvSpPr>
          <p:nvPr>
            <p:ph idx="1"/>
          </p:nvPr>
        </p:nvSpPr>
        <p:spPr/>
        <p:txBody>
          <a:bodyPr/>
          <a:lstStyle/>
          <a:p>
            <a:endParaRPr lang="en-US" altLang="en-US">
              <a:latin typeface="Times" pitchFamily="2" charset="0"/>
              <a:ea typeface="ＭＳ Ｐゴシック" panose="020B0600070205080204" pitchFamily="34" charset="-128"/>
            </a:endParaRPr>
          </a:p>
        </p:txBody>
      </p:sp>
      <p:sp>
        <p:nvSpPr>
          <p:cNvPr id="63493" name="Slide Number Placeholder 3">
            <a:extLst>
              <a:ext uri="{FF2B5EF4-FFF2-40B4-BE49-F238E27FC236}">
                <a16:creationId xmlns:a16="http://schemas.microsoft.com/office/drawing/2014/main" id="{C61281E7-6173-8745-9D3D-CB8C815D797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2DE4C5B-44FE-7049-B0A5-992E9C80BF4C}" type="slidenum">
              <a:rPr lang="en-US" altLang="en-US" sz="1200">
                <a:solidFill>
                  <a:srgbClr val="898989"/>
                </a:solidFill>
                <a:latin typeface="Times" pitchFamily="2" charset="0"/>
              </a:rPr>
              <a:pPr eaLnBrk="1" hangingPunct="1"/>
              <a:t>55</a:t>
            </a:fld>
            <a:endParaRPr lang="en-US" altLang="en-US" sz="1200">
              <a:solidFill>
                <a:srgbClr val="898989"/>
              </a:solidFill>
              <a:latin typeface="Times" pitchFamily="2" charset="0"/>
            </a:endParaRPr>
          </a:p>
        </p:txBody>
      </p:sp>
      <p:pic>
        <p:nvPicPr>
          <p:cNvPr id="5" name="Picture 4" descr="Millikan Figure.jpg">
            <a:extLst>
              <a:ext uri="{FF2B5EF4-FFF2-40B4-BE49-F238E27FC236}">
                <a16:creationId xmlns:a16="http://schemas.microsoft.com/office/drawing/2014/main" id="{390DDEFD-A6BC-B246-99C2-CEC7146D1D7B}"/>
              </a:ext>
            </a:extLst>
          </p:cNvPr>
          <p:cNvPicPr>
            <a:picLocks noChangeAspect="1"/>
          </p:cNvPicPr>
          <p:nvPr/>
        </p:nvPicPr>
        <p:blipFill>
          <a:blip r:embed="rId2"/>
          <a:stretch>
            <a:fillRect/>
          </a:stretch>
        </p:blipFill>
        <p:spPr>
          <a:xfrm>
            <a:off x="367431" y="1521427"/>
            <a:ext cx="7166716" cy="4576246"/>
          </a:xfrm>
          <a:prstGeom prst="rect">
            <a:avLst/>
          </a:prstGeom>
          <a:ln>
            <a:solidFill>
              <a:schemeClr val="bg1">
                <a:lumMod val="50000"/>
              </a:schemeClr>
            </a:solidFill>
          </a:ln>
          <a:effectLst>
            <a:outerShdw blurRad="50800" dist="38100" dir="13500000" algn="tl" rotWithShape="0">
              <a:srgbClr val="000000">
                <a:alpha val="43000"/>
              </a:srgbClr>
            </a:outerShdw>
          </a:effectLst>
          <a:scene3d>
            <a:camera prst="orthographicFront">
              <a:rot lat="0" lon="0" rev="60000"/>
            </a:camera>
            <a:lightRig rig="threePt" dir="t"/>
          </a:scene3d>
        </p:spPr>
      </p:pic>
      <p:sp>
        <p:nvSpPr>
          <p:cNvPr id="63495" name="TextBox 5">
            <a:extLst>
              <a:ext uri="{FF2B5EF4-FFF2-40B4-BE49-F238E27FC236}">
                <a16:creationId xmlns:a16="http://schemas.microsoft.com/office/drawing/2014/main" id="{6F32DE9E-D480-4D40-A8BB-1B4678B7C890}"/>
              </a:ext>
            </a:extLst>
          </p:cNvPr>
          <p:cNvSpPr txBox="1">
            <a:spLocks noChangeArrowheads="1"/>
          </p:cNvSpPr>
          <p:nvPr/>
        </p:nvSpPr>
        <p:spPr bwMode="auto">
          <a:xfrm>
            <a:off x="1838325" y="6218238"/>
            <a:ext cx="45974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pitchFamily="2" charset="0"/>
              </a:rPr>
              <a:t>Robert Millikan, “A Direct Photoelectric Determination of Planck’s ‘h’,” </a:t>
            </a:r>
            <a:r>
              <a:rPr lang="en-US" altLang="en-US" sz="1400" i="1">
                <a:latin typeface="Times" pitchFamily="2" charset="0"/>
              </a:rPr>
              <a:t>Physical Review</a:t>
            </a:r>
            <a:r>
              <a:rPr lang="en-US" altLang="en-US" sz="1400">
                <a:latin typeface="Times" pitchFamily="2" charset="0"/>
              </a:rPr>
              <a:t>, 7 (1916), pp. 355-388.</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81246E0A-37F6-D144-A684-973150719672}"/>
              </a:ext>
            </a:extLst>
          </p:cNvPr>
          <p:cNvSpPr/>
          <p:nvPr/>
        </p:nvSpPr>
        <p:spPr>
          <a:xfrm>
            <a:off x="2619375" y="896938"/>
            <a:ext cx="5826125" cy="5516562"/>
          </a:xfrm>
          <a:custGeom>
            <a:avLst/>
            <a:gdLst>
              <a:gd name="connsiteX0" fmla="*/ 3190875 w 5826125"/>
              <a:gd name="connsiteY0" fmla="*/ 0 h 5516563"/>
              <a:gd name="connsiteX1" fmla="*/ 5826125 w 5826125"/>
              <a:gd name="connsiteY1" fmla="*/ 2325688 h 5516563"/>
              <a:gd name="connsiteX2" fmla="*/ 3619500 w 5826125"/>
              <a:gd name="connsiteY2" fmla="*/ 5516563 h 5516563"/>
              <a:gd name="connsiteX3" fmla="*/ 0 w 5826125"/>
              <a:gd name="connsiteY3" fmla="*/ 3182938 h 5516563"/>
              <a:gd name="connsiteX4" fmla="*/ 3190875 w 5826125"/>
              <a:gd name="connsiteY4" fmla="*/ 0 h 5516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6125" h="5516563">
                <a:moveTo>
                  <a:pt x="3190875" y="0"/>
                </a:moveTo>
                <a:lnTo>
                  <a:pt x="5826125" y="2325688"/>
                </a:lnTo>
                <a:lnTo>
                  <a:pt x="3619500" y="5516563"/>
                </a:lnTo>
                <a:lnTo>
                  <a:pt x="0" y="3182938"/>
                </a:lnTo>
                <a:lnTo>
                  <a:pt x="3190875" y="0"/>
                </a:lnTo>
                <a:close/>
              </a:path>
            </a:pathLst>
          </a:custGeom>
          <a:solidFill>
            <a:srgbClr val="CA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4515" name="Title 1">
            <a:extLst>
              <a:ext uri="{FF2B5EF4-FFF2-40B4-BE49-F238E27FC236}">
                <a16:creationId xmlns:a16="http://schemas.microsoft.com/office/drawing/2014/main" id="{B26AB925-EE67-D64D-A15B-2DED985F7251}"/>
              </a:ext>
            </a:extLst>
          </p:cNvPr>
          <p:cNvSpPr>
            <a:spLocks noGrp="1"/>
          </p:cNvSpPr>
          <p:nvPr>
            <p:ph type="title"/>
          </p:nvPr>
        </p:nvSpPr>
        <p:spPr>
          <a:xfrm>
            <a:off x="1150938" y="1801813"/>
            <a:ext cx="5032375" cy="3159125"/>
          </a:xfrm>
        </p:spPr>
        <p:txBody>
          <a:bodyPr/>
          <a:lstStyle/>
          <a:p>
            <a:pPr algn="r"/>
            <a:r>
              <a:rPr lang="en-US" altLang="en-US" sz="6600">
                <a:latin typeface="Times" pitchFamily="2" charset="0"/>
                <a:ea typeface="ＭＳ Ｐゴシック" panose="020B0600070205080204" pitchFamily="34" charset="-128"/>
              </a:rPr>
              <a:t>The Miraculous Argument</a:t>
            </a:r>
          </a:p>
        </p:txBody>
      </p:sp>
      <p:sp>
        <p:nvSpPr>
          <p:cNvPr id="64516" name="Content Placeholder 2">
            <a:extLst>
              <a:ext uri="{FF2B5EF4-FFF2-40B4-BE49-F238E27FC236}">
                <a16:creationId xmlns:a16="http://schemas.microsoft.com/office/drawing/2014/main" id="{E3888CCB-116E-3246-8150-6FA5957F89A5}"/>
              </a:ext>
            </a:extLst>
          </p:cNvPr>
          <p:cNvSpPr>
            <a:spLocks noGrp="1"/>
          </p:cNvSpPr>
          <p:nvPr>
            <p:ph idx="1"/>
          </p:nvPr>
        </p:nvSpPr>
        <p:spPr/>
        <p:txBody>
          <a:bodyPr/>
          <a:lstStyle/>
          <a:p>
            <a:endParaRPr lang="en-US" altLang="en-US">
              <a:latin typeface="Times" pitchFamily="2" charset="0"/>
              <a:ea typeface="ＭＳ Ｐゴシック" panose="020B0600070205080204" pitchFamily="34" charset="-128"/>
            </a:endParaRPr>
          </a:p>
        </p:txBody>
      </p:sp>
      <p:sp>
        <p:nvSpPr>
          <p:cNvPr id="64517" name="Slide Number Placeholder 3">
            <a:extLst>
              <a:ext uri="{FF2B5EF4-FFF2-40B4-BE49-F238E27FC236}">
                <a16:creationId xmlns:a16="http://schemas.microsoft.com/office/drawing/2014/main" id="{F0874243-5507-8D4F-BE2A-71F8A46ADA0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709F70E-F327-9042-9850-D165F45323B4}" type="slidenum">
              <a:rPr lang="en-US" altLang="en-US" sz="1200">
                <a:solidFill>
                  <a:srgbClr val="898989"/>
                </a:solidFill>
                <a:latin typeface="Times" pitchFamily="2" charset="0"/>
              </a:rPr>
              <a:pPr eaLnBrk="1" hangingPunct="1"/>
              <a:t>56</a:t>
            </a:fld>
            <a:endParaRPr lang="en-US" altLang="en-US" sz="1200">
              <a:solidFill>
                <a:srgbClr val="898989"/>
              </a:solidFill>
              <a:latin typeface="Times" pitchFamily="2"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5">
            <a:extLst>
              <a:ext uri="{FF2B5EF4-FFF2-40B4-BE49-F238E27FC236}">
                <a16:creationId xmlns:a16="http://schemas.microsoft.com/office/drawing/2014/main" id="{1470F616-BD46-F041-86B8-EE2CC9E56C1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858CFC8-9ACC-D34D-9F7A-9D59B9348C67}" type="slidenum">
              <a:rPr lang="en-US" altLang="en-US" sz="1200">
                <a:solidFill>
                  <a:srgbClr val="898989"/>
                </a:solidFill>
                <a:latin typeface="Times" pitchFamily="2" charset="0"/>
              </a:rPr>
              <a:pPr eaLnBrk="1" hangingPunct="1"/>
              <a:t>57</a:t>
            </a:fld>
            <a:endParaRPr lang="en-US" altLang="en-US" sz="1200">
              <a:solidFill>
                <a:srgbClr val="898989"/>
              </a:solidFill>
              <a:latin typeface="Times" pitchFamily="2" charset="0"/>
            </a:endParaRPr>
          </a:p>
        </p:txBody>
      </p:sp>
      <p:sp>
        <p:nvSpPr>
          <p:cNvPr id="65539" name="Rectangle 6">
            <a:extLst>
              <a:ext uri="{FF2B5EF4-FFF2-40B4-BE49-F238E27FC236}">
                <a16:creationId xmlns:a16="http://schemas.microsoft.com/office/drawing/2014/main" id="{37945C5B-A958-D846-A998-48FEBCDC2C35}"/>
              </a:ext>
            </a:extLst>
          </p:cNvPr>
          <p:cNvSpPr>
            <a:spLocks noGrp="1" noChangeArrowheads="1"/>
          </p:cNvSpPr>
          <p:nvPr>
            <p:ph type="title"/>
          </p:nvPr>
        </p:nvSpPr>
        <p:spPr>
          <a:xfrm>
            <a:off x="457200" y="53975"/>
            <a:ext cx="8008938" cy="723900"/>
          </a:xfrm>
        </p:spPr>
        <p:txBody>
          <a:bodyPr/>
          <a:lstStyle/>
          <a:p>
            <a:pPr eaLnBrk="1" hangingPunct="1"/>
            <a:r>
              <a:rPr lang="en-US" altLang="en-US" sz="2400">
                <a:latin typeface="Times" pitchFamily="2" charset="0"/>
                <a:ea typeface="ＭＳ Ｐゴシック" panose="020B0600070205080204" pitchFamily="34" charset="-128"/>
              </a:rPr>
              <a:t>Section 6 of the Light Quantum Paper</a:t>
            </a:r>
          </a:p>
        </p:txBody>
      </p:sp>
      <p:sp>
        <p:nvSpPr>
          <p:cNvPr id="65540" name="Rectangle 7">
            <a:extLst>
              <a:ext uri="{FF2B5EF4-FFF2-40B4-BE49-F238E27FC236}">
                <a16:creationId xmlns:a16="http://schemas.microsoft.com/office/drawing/2014/main" id="{FC36BFF2-5D94-594B-A326-E8F925AA3882}"/>
              </a:ext>
            </a:extLst>
          </p:cNvPr>
          <p:cNvSpPr>
            <a:spLocks noGrp="1" noChangeArrowheads="1"/>
          </p:cNvSpPr>
          <p:nvPr>
            <p:ph type="body" idx="1"/>
          </p:nvPr>
        </p:nvSpPr>
        <p:spPr>
          <a:xfrm>
            <a:off x="7086600" y="152400"/>
            <a:ext cx="1600200" cy="838200"/>
          </a:xfrm>
        </p:spPr>
        <p:txBody>
          <a:bodyPr/>
          <a:lstStyle/>
          <a:p>
            <a:pPr marL="0" indent="0" eaLnBrk="1" hangingPunct="1"/>
            <a:r>
              <a:rPr lang="en-US" altLang="en-US">
                <a:latin typeface="Times" pitchFamily="2" charset="0"/>
                <a:ea typeface="ＭＳ Ｐゴシック" panose="020B0600070205080204" pitchFamily="34" charset="-128"/>
              </a:rPr>
              <a:t> </a:t>
            </a:r>
          </a:p>
        </p:txBody>
      </p:sp>
      <p:pic>
        <p:nvPicPr>
          <p:cNvPr id="90118" name="Picture 21" descr="LQ_p11_middle">
            <a:extLst>
              <a:ext uri="{FF2B5EF4-FFF2-40B4-BE49-F238E27FC236}">
                <a16:creationId xmlns:a16="http://schemas.microsoft.com/office/drawing/2014/main" id="{DED54531-F8F0-864D-A219-495B4DB28E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1190625"/>
            <a:ext cx="4348163" cy="2133600"/>
          </a:xfrm>
          <a:prstGeom prst="rect">
            <a:avLst/>
          </a:prstGeom>
          <a:noFill/>
          <a:ln>
            <a:noFill/>
          </a:ln>
          <a:effectLst>
            <a:outerShdw blurRad="50800" dist="38100" dir="13500000" algn="tl"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9" name="Picture 22" descr="LQ_p12_top">
            <a:extLst>
              <a:ext uri="{FF2B5EF4-FFF2-40B4-BE49-F238E27FC236}">
                <a16:creationId xmlns:a16="http://schemas.microsoft.com/office/drawing/2014/main" id="{44E6DC33-9182-3F4B-BFF2-A27D9C971F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9625" y="885825"/>
            <a:ext cx="4313238" cy="3541713"/>
          </a:xfrm>
          <a:prstGeom prst="rect">
            <a:avLst/>
          </a:prstGeom>
          <a:noFill/>
          <a:ln>
            <a:noFill/>
          </a:ln>
          <a:effectLst>
            <a:outerShdw blurRad="50800" dist="38100" dir="13500000" algn="tl"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7">
            <a:extLst>
              <a:ext uri="{FF2B5EF4-FFF2-40B4-BE49-F238E27FC236}">
                <a16:creationId xmlns:a16="http://schemas.microsoft.com/office/drawing/2014/main" id="{CA5037B7-558D-0243-AF7F-2250D2CAB582}"/>
              </a:ext>
            </a:extLst>
          </p:cNvPr>
          <p:cNvGrpSpPr>
            <a:grpSpLocks/>
          </p:cNvGrpSpPr>
          <p:nvPr/>
        </p:nvGrpSpPr>
        <p:grpSpPr bwMode="auto">
          <a:xfrm>
            <a:off x="263525" y="2205038"/>
            <a:ext cx="2833688" cy="2425700"/>
            <a:chOff x="292522" y="3224776"/>
            <a:chExt cx="2832472" cy="2425717"/>
          </a:xfrm>
        </p:grpSpPr>
        <p:sp>
          <p:nvSpPr>
            <p:cNvPr id="65555" name="TextBox 7">
              <a:extLst>
                <a:ext uri="{FF2B5EF4-FFF2-40B4-BE49-F238E27FC236}">
                  <a16:creationId xmlns:a16="http://schemas.microsoft.com/office/drawing/2014/main" id="{97B33A23-B6E2-5145-8F29-2A604E8A479C}"/>
                </a:ext>
              </a:extLst>
            </p:cNvPr>
            <p:cNvSpPr txBox="1">
              <a:spLocks noChangeArrowheads="1"/>
            </p:cNvSpPr>
            <p:nvPr/>
          </p:nvSpPr>
          <p:spPr bwMode="auto">
            <a:xfrm>
              <a:off x="292522" y="4715878"/>
              <a:ext cx="283247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measured entropy of high frequency radiation depends on the logarithm of volume</a:t>
              </a:r>
            </a:p>
          </p:txBody>
        </p:sp>
        <p:sp>
          <p:nvSpPr>
            <p:cNvPr id="10" name="Freeform 9">
              <a:extLst>
                <a:ext uri="{FF2B5EF4-FFF2-40B4-BE49-F238E27FC236}">
                  <a16:creationId xmlns:a16="http://schemas.microsoft.com/office/drawing/2014/main" id="{730729AC-087E-0041-BDD0-F128EF419A91}"/>
                </a:ext>
              </a:extLst>
            </p:cNvPr>
            <p:cNvSpPr/>
            <p:nvPr/>
          </p:nvSpPr>
          <p:spPr>
            <a:xfrm>
              <a:off x="1519133" y="3224776"/>
              <a:ext cx="1499543" cy="449265"/>
            </a:xfrm>
            <a:custGeom>
              <a:avLst/>
              <a:gdLst>
                <a:gd name="connsiteX0" fmla="*/ 121290 w 1498286"/>
                <a:gd name="connsiteY0" fmla="*/ 0 h 449471"/>
                <a:gd name="connsiteX1" fmla="*/ 1498286 w 1498286"/>
                <a:gd name="connsiteY1" fmla="*/ 49941 h 449471"/>
                <a:gd name="connsiteX2" fmla="*/ 1448343 w 1498286"/>
                <a:gd name="connsiteY2" fmla="*/ 449471 h 449471"/>
                <a:gd name="connsiteX3" fmla="*/ 0 w 1498286"/>
                <a:gd name="connsiteY3" fmla="*/ 378126 h 449471"/>
                <a:gd name="connsiteX4" fmla="*/ 121290 w 1498286"/>
                <a:gd name="connsiteY4" fmla="*/ 0 h 449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286" h="449471">
                  <a:moveTo>
                    <a:pt x="121290" y="0"/>
                  </a:moveTo>
                  <a:lnTo>
                    <a:pt x="1498286" y="49941"/>
                  </a:lnTo>
                  <a:lnTo>
                    <a:pt x="1448343" y="449471"/>
                  </a:lnTo>
                  <a:cubicBezTo>
                    <a:pt x="965568" y="425572"/>
                    <a:pt x="483366" y="378126"/>
                    <a:pt x="0" y="378126"/>
                  </a:cubicBezTo>
                  <a:lnTo>
                    <a:pt x="121290" y="0"/>
                  </a:lnTo>
                  <a:close/>
                </a:path>
              </a:pathLst>
            </a:custGeom>
            <a:solidFill>
              <a:srgbClr val="FF000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3" name="Straight Connector 12">
              <a:extLst>
                <a:ext uri="{FF2B5EF4-FFF2-40B4-BE49-F238E27FC236}">
                  <a16:creationId xmlns:a16="http://schemas.microsoft.com/office/drawing/2014/main" id="{A1CC7F65-26AB-E545-8497-5D6EA068EA68}"/>
                </a:ext>
              </a:extLst>
            </p:cNvPr>
            <p:cNvCxnSpPr/>
            <p:nvPr/>
          </p:nvCxnSpPr>
          <p:spPr>
            <a:xfrm rot="5400000">
              <a:off x="1347478" y="4002766"/>
              <a:ext cx="1277947" cy="506196"/>
            </a:xfrm>
            <a:prstGeom prst="line">
              <a:avLst/>
            </a:prstGeom>
            <a:ln w="127000">
              <a:solidFill>
                <a:srgbClr val="FF0000">
                  <a:alpha val="20000"/>
                </a:srgbClr>
              </a:solidFill>
            </a:ln>
            <a:effectLst/>
          </p:spPr>
          <p:style>
            <a:lnRef idx="2">
              <a:schemeClr val="accent1"/>
            </a:lnRef>
            <a:fillRef idx="0">
              <a:schemeClr val="accent1"/>
            </a:fillRef>
            <a:effectRef idx="1">
              <a:schemeClr val="accent1"/>
            </a:effectRef>
            <a:fontRef idx="minor">
              <a:schemeClr val="tx1"/>
            </a:fontRef>
          </p:style>
        </p:cxnSp>
        <p:sp>
          <p:nvSpPr>
            <p:cNvPr id="11" name="Freeform 10">
              <a:extLst>
                <a:ext uri="{FF2B5EF4-FFF2-40B4-BE49-F238E27FC236}">
                  <a16:creationId xmlns:a16="http://schemas.microsoft.com/office/drawing/2014/main" id="{21D00E4B-99DD-EB4B-8ABA-74FE7BB42D42}"/>
                </a:ext>
              </a:extLst>
            </p:cNvPr>
            <p:cNvSpPr/>
            <p:nvPr/>
          </p:nvSpPr>
          <p:spPr>
            <a:xfrm>
              <a:off x="349647" y="4809112"/>
              <a:ext cx="2375468" cy="841381"/>
            </a:xfrm>
            <a:custGeom>
              <a:avLst/>
              <a:gdLst>
                <a:gd name="connsiteX0" fmla="*/ 206906 w 2375852"/>
                <a:gd name="connsiteY0" fmla="*/ 0 h 841867"/>
                <a:gd name="connsiteX1" fmla="*/ 2375852 w 2375852"/>
                <a:gd name="connsiteY1" fmla="*/ 99883 h 841867"/>
                <a:gd name="connsiteX2" fmla="*/ 2261697 w 2375852"/>
                <a:gd name="connsiteY2" fmla="*/ 841867 h 841867"/>
                <a:gd name="connsiteX3" fmla="*/ 0 w 2375852"/>
                <a:gd name="connsiteY3" fmla="*/ 699177 h 841867"/>
                <a:gd name="connsiteX4" fmla="*/ 206906 w 2375852"/>
                <a:gd name="connsiteY4" fmla="*/ 0 h 841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852" h="841867">
                  <a:moveTo>
                    <a:pt x="206906" y="0"/>
                  </a:moveTo>
                  <a:lnTo>
                    <a:pt x="2375852" y="99883"/>
                  </a:lnTo>
                  <a:lnTo>
                    <a:pt x="2261697" y="841867"/>
                  </a:lnTo>
                  <a:lnTo>
                    <a:pt x="0" y="699177"/>
                  </a:lnTo>
                  <a:lnTo>
                    <a:pt x="206906" y="0"/>
                  </a:lnTo>
                  <a:close/>
                </a:path>
              </a:pathLst>
            </a:custGeom>
            <a:solidFill>
              <a:srgbClr val="FF000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3" name="Group 25">
            <a:extLst>
              <a:ext uri="{FF2B5EF4-FFF2-40B4-BE49-F238E27FC236}">
                <a16:creationId xmlns:a16="http://schemas.microsoft.com/office/drawing/2014/main" id="{920ACAB2-D3EB-B446-9550-149DCB889862}"/>
              </a:ext>
            </a:extLst>
          </p:cNvPr>
          <p:cNvGrpSpPr>
            <a:grpSpLocks/>
          </p:cNvGrpSpPr>
          <p:nvPr/>
        </p:nvGrpSpPr>
        <p:grpSpPr bwMode="auto">
          <a:xfrm>
            <a:off x="3246438" y="3595688"/>
            <a:ext cx="5414962" cy="1970087"/>
            <a:chOff x="3274823" y="4615996"/>
            <a:chExt cx="5415232" cy="1969111"/>
          </a:xfrm>
        </p:grpSpPr>
        <p:sp>
          <p:nvSpPr>
            <p:cNvPr id="20" name="Freeform 19">
              <a:extLst>
                <a:ext uri="{FF2B5EF4-FFF2-40B4-BE49-F238E27FC236}">
                  <a16:creationId xmlns:a16="http://schemas.microsoft.com/office/drawing/2014/main" id="{EACED990-F463-D94F-B72D-604BD8085C88}"/>
                </a:ext>
              </a:extLst>
            </p:cNvPr>
            <p:cNvSpPr/>
            <p:nvPr/>
          </p:nvSpPr>
          <p:spPr>
            <a:xfrm>
              <a:off x="4816362" y="6013890"/>
              <a:ext cx="1605043" cy="571217"/>
            </a:xfrm>
            <a:custGeom>
              <a:avLst/>
              <a:gdLst>
                <a:gd name="connsiteX0" fmla="*/ 99886 w 1605306"/>
                <a:gd name="connsiteY0" fmla="*/ 0 h 570757"/>
                <a:gd name="connsiteX1" fmla="*/ 199772 w 1605306"/>
                <a:gd name="connsiteY1" fmla="*/ 0 h 570757"/>
                <a:gd name="connsiteX2" fmla="*/ 1605306 w 1605306"/>
                <a:gd name="connsiteY2" fmla="*/ 85614 h 570757"/>
                <a:gd name="connsiteX3" fmla="*/ 1583902 w 1605306"/>
                <a:gd name="connsiteY3" fmla="*/ 570757 h 570757"/>
                <a:gd name="connsiteX4" fmla="*/ 0 w 1605306"/>
                <a:gd name="connsiteY4" fmla="*/ 463740 h 570757"/>
                <a:gd name="connsiteX5" fmla="*/ 99886 w 1605306"/>
                <a:gd name="connsiteY5" fmla="*/ 0 h 57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306" h="570757">
                  <a:moveTo>
                    <a:pt x="99886" y="0"/>
                  </a:moveTo>
                  <a:lnTo>
                    <a:pt x="199772" y="0"/>
                  </a:lnTo>
                  <a:lnTo>
                    <a:pt x="1605306" y="85614"/>
                  </a:lnTo>
                  <a:lnTo>
                    <a:pt x="1583902" y="570757"/>
                  </a:lnTo>
                  <a:lnTo>
                    <a:pt x="0" y="463740"/>
                  </a:lnTo>
                  <a:lnTo>
                    <a:pt x="99886" y="0"/>
                  </a:lnTo>
                  <a:close/>
                </a:path>
              </a:pathLst>
            </a:custGeom>
            <a:solidFill>
              <a:srgbClr val="FF000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65550" name="Group 23">
              <a:extLst>
                <a:ext uri="{FF2B5EF4-FFF2-40B4-BE49-F238E27FC236}">
                  <a16:creationId xmlns:a16="http://schemas.microsoft.com/office/drawing/2014/main" id="{F7EA5420-F9EA-D348-AB04-A8A73DE1196D}"/>
                </a:ext>
              </a:extLst>
            </p:cNvPr>
            <p:cNvGrpSpPr>
              <a:grpSpLocks/>
            </p:cNvGrpSpPr>
            <p:nvPr/>
          </p:nvGrpSpPr>
          <p:grpSpPr bwMode="auto">
            <a:xfrm>
              <a:off x="4773109" y="4615996"/>
              <a:ext cx="3916946" cy="1951937"/>
              <a:chOff x="4773109" y="4615996"/>
              <a:chExt cx="3916946" cy="1951937"/>
            </a:xfrm>
          </p:grpSpPr>
          <p:sp>
            <p:nvSpPr>
              <p:cNvPr id="65552" name="TextBox 8">
                <a:extLst>
                  <a:ext uri="{FF2B5EF4-FFF2-40B4-BE49-F238E27FC236}">
                    <a16:creationId xmlns:a16="http://schemas.microsoft.com/office/drawing/2014/main" id="{DC26400B-7E2B-004E-AA02-3496E568FEE0}"/>
                  </a:ext>
                </a:extLst>
              </p:cNvPr>
              <p:cNvSpPr txBox="1">
                <a:spLocks noChangeArrowheads="1"/>
              </p:cNvSpPr>
              <p:nvPr/>
            </p:nvSpPr>
            <p:spPr bwMode="auto">
              <a:xfrm>
                <a:off x="4773109" y="5921602"/>
                <a:ext cx="207619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the light quantum hypothesis</a:t>
                </a:r>
              </a:p>
            </p:txBody>
          </p:sp>
          <p:sp>
            <p:nvSpPr>
              <p:cNvPr id="19" name="Freeform 18">
                <a:extLst>
                  <a:ext uri="{FF2B5EF4-FFF2-40B4-BE49-F238E27FC236}">
                    <a16:creationId xmlns:a16="http://schemas.microsoft.com/office/drawing/2014/main" id="{406FB1F5-DA63-8849-8B35-00F3F0A52B2A}"/>
                  </a:ext>
                </a:extLst>
              </p:cNvPr>
              <p:cNvSpPr/>
              <p:nvPr/>
            </p:nvSpPr>
            <p:spPr>
              <a:xfrm>
                <a:off x="4802074" y="4615996"/>
                <a:ext cx="3887981" cy="791770"/>
              </a:xfrm>
              <a:custGeom>
                <a:avLst/>
                <a:gdLst>
                  <a:gd name="connsiteX0" fmla="*/ 206906 w 3888407"/>
                  <a:gd name="connsiteY0" fmla="*/ 0 h 791925"/>
                  <a:gd name="connsiteX1" fmla="*/ 478024 w 3888407"/>
                  <a:gd name="connsiteY1" fmla="*/ 7134 h 791925"/>
                  <a:gd name="connsiteX2" fmla="*/ 3888407 w 3888407"/>
                  <a:gd name="connsiteY2" fmla="*/ 49941 h 791925"/>
                  <a:gd name="connsiteX3" fmla="*/ 3888407 w 3888407"/>
                  <a:gd name="connsiteY3" fmla="*/ 791925 h 791925"/>
                  <a:gd name="connsiteX4" fmla="*/ 0 w 3888407"/>
                  <a:gd name="connsiteY4" fmla="*/ 734849 h 791925"/>
                  <a:gd name="connsiteX5" fmla="*/ 206906 w 3888407"/>
                  <a:gd name="connsiteY5" fmla="*/ 0 h 79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8407" h="791925">
                    <a:moveTo>
                      <a:pt x="206906" y="0"/>
                    </a:moveTo>
                    <a:lnTo>
                      <a:pt x="478024" y="7134"/>
                    </a:lnTo>
                    <a:lnTo>
                      <a:pt x="3888407" y="49941"/>
                    </a:lnTo>
                    <a:lnTo>
                      <a:pt x="3888407" y="791925"/>
                    </a:lnTo>
                    <a:lnTo>
                      <a:pt x="0" y="734849"/>
                    </a:lnTo>
                    <a:lnTo>
                      <a:pt x="206906" y="0"/>
                    </a:lnTo>
                    <a:close/>
                  </a:path>
                </a:pathLst>
              </a:custGeom>
              <a:solidFill>
                <a:srgbClr val="FF000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1" name="Straight Connector 20">
                <a:extLst>
                  <a:ext uri="{FF2B5EF4-FFF2-40B4-BE49-F238E27FC236}">
                    <a16:creationId xmlns:a16="http://schemas.microsoft.com/office/drawing/2014/main" id="{41413DA7-93D7-8944-8800-5A7ECC67A65D}"/>
                  </a:ext>
                </a:extLst>
              </p:cNvPr>
              <p:cNvCxnSpPr/>
              <p:nvPr/>
            </p:nvCxnSpPr>
            <p:spPr>
              <a:xfrm rot="5400000">
                <a:off x="4905459" y="5696544"/>
                <a:ext cx="706088" cy="14289"/>
              </a:xfrm>
              <a:prstGeom prst="line">
                <a:avLst/>
              </a:prstGeom>
              <a:ln w="127000">
                <a:solidFill>
                  <a:srgbClr val="FF0000">
                    <a:alpha val="20000"/>
                  </a:srgbClr>
                </a:solidFill>
              </a:ln>
              <a:effectLst/>
            </p:spPr>
            <p:style>
              <a:lnRef idx="2">
                <a:schemeClr val="accent1"/>
              </a:lnRef>
              <a:fillRef idx="0">
                <a:schemeClr val="accent1"/>
              </a:fillRef>
              <a:effectRef idx="1">
                <a:schemeClr val="accent1"/>
              </a:effectRef>
              <a:fontRef idx="minor">
                <a:schemeClr val="tx1"/>
              </a:fontRef>
            </p:style>
          </p:cxnSp>
        </p:grpSp>
        <p:sp>
          <p:nvSpPr>
            <p:cNvPr id="25" name="Right Arrow 24">
              <a:extLst>
                <a:ext uri="{FF2B5EF4-FFF2-40B4-BE49-F238E27FC236}">
                  <a16:creationId xmlns:a16="http://schemas.microsoft.com/office/drawing/2014/main" id="{926A6A96-371A-1D4D-A33B-A41298E36502}"/>
                </a:ext>
              </a:extLst>
            </p:cNvPr>
            <p:cNvSpPr/>
            <p:nvPr/>
          </p:nvSpPr>
          <p:spPr>
            <a:xfrm rot="995333">
              <a:off x="3274823" y="5558504"/>
              <a:ext cx="812841" cy="520442"/>
            </a:xfrm>
            <a:prstGeom prst="rightArrow">
              <a:avLst/>
            </a:pr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5" name="Group 25">
            <a:extLst>
              <a:ext uri="{FF2B5EF4-FFF2-40B4-BE49-F238E27FC236}">
                <a16:creationId xmlns:a16="http://schemas.microsoft.com/office/drawing/2014/main" id="{32AD79B5-CE68-3344-A0A0-0F5241D99062}"/>
              </a:ext>
            </a:extLst>
          </p:cNvPr>
          <p:cNvGrpSpPr>
            <a:grpSpLocks/>
          </p:cNvGrpSpPr>
          <p:nvPr/>
        </p:nvGrpSpPr>
        <p:grpSpPr bwMode="auto">
          <a:xfrm>
            <a:off x="211138" y="4960938"/>
            <a:ext cx="4084637" cy="1552575"/>
            <a:chOff x="210432" y="4961466"/>
            <a:chExt cx="4084990" cy="1551516"/>
          </a:xfrm>
        </p:grpSpPr>
        <p:pic>
          <p:nvPicPr>
            <p:cNvPr id="65546" name="Picture 21" descr="331px-Fingerprint_picture.svg.png">
              <a:extLst>
                <a:ext uri="{FF2B5EF4-FFF2-40B4-BE49-F238E27FC236}">
                  <a16:creationId xmlns:a16="http://schemas.microsoft.com/office/drawing/2014/main" id="{92D7F2F9-8B5D-6740-9E89-8BD03D698C4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0432" y="4961466"/>
              <a:ext cx="1069900" cy="1551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7" name="TextBox 22">
              <a:extLst>
                <a:ext uri="{FF2B5EF4-FFF2-40B4-BE49-F238E27FC236}">
                  <a16:creationId xmlns:a16="http://schemas.microsoft.com/office/drawing/2014/main" id="{AC3CDAF1-FFC6-6949-BECF-E7B051E967FF}"/>
                </a:ext>
              </a:extLst>
            </p:cNvPr>
            <p:cNvSpPr txBox="1">
              <a:spLocks noChangeArrowheads="1"/>
            </p:cNvSpPr>
            <p:nvPr/>
          </p:nvSpPr>
          <p:spPr bwMode="auto">
            <a:xfrm>
              <a:off x="1332088" y="5051776"/>
              <a:ext cx="2063986"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a:latin typeface="Times" pitchFamily="2" charset="0"/>
                </a:rPr>
                <a:t>S ~ n log V</a:t>
              </a:r>
            </a:p>
          </p:txBody>
        </p:sp>
        <p:sp>
          <p:nvSpPr>
            <p:cNvPr id="65548" name="TextBox 23">
              <a:extLst>
                <a:ext uri="{FF2B5EF4-FFF2-40B4-BE49-F238E27FC236}">
                  <a16:creationId xmlns:a16="http://schemas.microsoft.com/office/drawing/2014/main" id="{3359EEFF-49D3-5B4B-8F10-C5DDDA40BFC3}"/>
                </a:ext>
              </a:extLst>
            </p:cNvPr>
            <p:cNvSpPr txBox="1">
              <a:spLocks noChangeArrowheads="1"/>
            </p:cNvSpPr>
            <p:nvPr/>
          </p:nvSpPr>
          <p:spPr bwMode="auto">
            <a:xfrm>
              <a:off x="1337733" y="5621867"/>
              <a:ext cx="295768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system of </a:t>
              </a:r>
              <a:r>
                <a:rPr lang="en-US" altLang="en-US">
                  <a:latin typeface="Times" pitchFamily="2" charset="0"/>
                </a:rPr>
                <a:t>n</a:t>
              </a:r>
              <a:r>
                <a:rPr lang="en-US" altLang="en-US" sz="1800">
                  <a:latin typeface="Times" pitchFamily="2" charset="0"/>
                </a:rPr>
                <a:t> independent, spatially localized points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5" descr="Leonard Nimoy+Spock+Star Trek+Vulcan+One Eyebrow Raised+Incredulity+Disbelief+Nonverbal Communication Expert+Body Language Expert+Speaker+Keynote+Consultant+Las Vegas+Los Angeles+New York City+Orlando.png">
            <a:extLst>
              <a:ext uri="{FF2B5EF4-FFF2-40B4-BE49-F238E27FC236}">
                <a16:creationId xmlns:a16="http://schemas.microsoft.com/office/drawing/2014/main" id="{EB96E2A9-A777-D243-8556-27D5E938FC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8475" y="1920875"/>
            <a:ext cx="6010275"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loud Callout 6">
            <a:extLst>
              <a:ext uri="{FF2B5EF4-FFF2-40B4-BE49-F238E27FC236}">
                <a16:creationId xmlns:a16="http://schemas.microsoft.com/office/drawing/2014/main" id="{C13B0A75-8666-714A-8FA6-C1E34CA32820}"/>
              </a:ext>
            </a:extLst>
          </p:cNvPr>
          <p:cNvSpPr/>
          <p:nvPr/>
        </p:nvSpPr>
        <p:spPr>
          <a:xfrm>
            <a:off x="1220788" y="100013"/>
            <a:ext cx="7818437" cy="1447800"/>
          </a:xfrm>
          <a:prstGeom prst="cloudCallout">
            <a:avLst>
              <a:gd name="adj1" fmla="val -5230"/>
              <a:gd name="adj2" fmla="val 91072"/>
            </a:avLst>
          </a:prstGeom>
          <a:solidFill>
            <a:srgbClr val="CA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7588" name="Title 1">
            <a:extLst>
              <a:ext uri="{FF2B5EF4-FFF2-40B4-BE49-F238E27FC236}">
                <a16:creationId xmlns:a16="http://schemas.microsoft.com/office/drawing/2014/main" id="{A369FC55-E7BA-5A43-B637-D40CD4E1F024}"/>
              </a:ext>
            </a:extLst>
          </p:cNvPr>
          <p:cNvSpPr>
            <a:spLocks noGrp="1"/>
          </p:cNvSpPr>
          <p:nvPr>
            <p:ph type="title"/>
          </p:nvPr>
        </p:nvSpPr>
        <p:spPr>
          <a:xfrm>
            <a:off x="2354263" y="117475"/>
            <a:ext cx="6413500" cy="1003300"/>
          </a:xfrm>
        </p:spPr>
        <p:txBody>
          <a:bodyPr/>
          <a:lstStyle/>
          <a:p>
            <a:r>
              <a:rPr lang="en-US" altLang="en-US">
                <a:latin typeface="Times" pitchFamily="2" charset="0"/>
                <a:ea typeface="ＭＳ Ｐゴシック" panose="020B0600070205080204" pitchFamily="34" charset="-128"/>
              </a:rPr>
              <a:t>Can it really be this easy?</a:t>
            </a:r>
          </a:p>
        </p:txBody>
      </p:sp>
      <p:sp>
        <p:nvSpPr>
          <p:cNvPr id="67589" name="Content Placeholder 2">
            <a:extLst>
              <a:ext uri="{FF2B5EF4-FFF2-40B4-BE49-F238E27FC236}">
                <a16:creationId xmlns:a16="http://schemas.microsoft.com/office/drawing/2014/main" id="{DD96D85E-F327-794E-87A8-D7B03CCEDF05}"/>
              </a:ext>
            </a:extLst>
          </p:cNvPr>
          <p:cNvSpPr>
            <a:spLocks noGrp="1"/>
          </p:cNvSpPr>
          <p:nvPr>
            <p:ph idx="1"/>
          </p:nvPr>
        </p:nvSpPr>
        <p:spPr/>
        <p:txBody>
          <a:bodyPr/>
          <a:lstStyle/>
          <a:p>
            <a:endParaRPr lang="en-US" altLang="en-US">
              <a:latin typeface="Times" pitchFamily="2" charset="0"/>
              <a:ea typeface="ＭＳ Ｐゴシック" panose="020B0600070205080204" pitchFamily="34" charset="-128"/>
            </a:endParaRPr>
          </a:p>
        </p:txBody>
      </p:sp>
      <p:sp>
        <p:nvSpPr>
          <p:cNvPr id="67590" name="Slide Number Placeholder 3">
            <a:extLst>
              <a:ext uri="{FF2B5EF4-FFF2-40B4-BE49-F238E27FC236}">
                <a16:creationId xmlns:a16="http://schemas.microsoft.com/office/drawing/2014/main" id="{1731FC73-F18F-9F43-AEAD-4DAD6921F27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48F75F1-9E0A-6A44-A74E-DC0EEA6BB6B4}" type="slidenum">
              <a:rPr lang="en-US" altLang="en-US" sz="1200">
                <a:solidFill>
                  <a:srgbClr val="898989"/>
                </a:solidFill>
                <a:latin typeface="Times" pitchFamily="2" charset="0"/>
              </a:rPr>
              <a:pPr eaLnBrk="1" hangingPunct="1"/>
              <a:t>58</a:t>
            </a:fld>
            <a:endParaRPr lang="en-US" altLang="en-US" sz="1200">
              <a:solidFill>
                <a:srgbClr val="898989"/>
              </a:solidFill>
              <a:latin typeface="Times" pitchFamily="2"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8">
            <a:extLst>
              <a:ext uri="{FF2B5EF4-FFF2-40B4-BE49-F238E27FC236}">
                <a16:creationId xmlns:a16="http://schemas.microsoft.com/office/drawing/2014/main" id="{7E0DB9C9-8163-5F41-A497-D947EBEFADB0}"/>
              </a:ext>
            </a:extLst>
          </p:cNvPr>
          <p:cNvGrpSpPr>
            <a:grpSpLocks/>
          </p:cNvGrpSpPr>
          <p:nvPr/>
        </p:nvGrpSpPr>
        <p:grpSpPr bwMode="auto">
          <a:xfrm>
            <a:off x="5949950" y="1427163"/>
            <a:ext cx="3194050" cy="4965700"/>
            <a:chOff x="5950334" y="1426893"/>
            <a:chExt cx="3193665" cy="4965584"/>
          </a:xfrm>
        </p:grpSpPr>
        <p:grpSp>
          <p:nvGrpSpPr>
            <p:cNvPr id="68641" name="Group 31">
              <a:extLst>
                <a:ext uri="{FF2B5EF4-FFF2-40B4-BE49-F238E27FC236}">
                  <a16:creationId xmlns:a16="http://schemas.microsoft.com/office/drawing/2014/main" id="{474B5B65-F4EC-7547-BA4C-245B1374F5B4}"/>
                </a:ext>
              </a:extLst>
            </p:cNvPr>
            <p:cNvGrpSpPr>
              <a:grpSpLocks/>
            </p:cNvGrpSpPr>
            <p:nvPr/>
          </p:nvGrpSpPr>
          <p:grpSpPr bwMode="auto">
            <a:xfrm>
              <a:off x="5950334" y="1426893"/>
              <a:ext cx="3193665" cy="4965584"/>
              <a:chOff x="5950334" y="1426893"/>
              <a:chExt cx="3193665" cy="4965584"/>
            </a:xfrm>
          </p:grpSpPr>
          <p:sp>
            <p:nvSpPr>
              <p:cNvPr id="28" name="Oval 27">
                <a:extLst>
                  <a:ext uri="{FF2B5EF4-FFF2-40B4-BE49-F238E27FC236}">
                    <a16:creationId xmlns:a16="http://schemas.microsoft.com/office/drawing/2014/main" id="{4CCD874D-ACAB-8F4D-9277-93439311F2A6}"/>
                  </a:ext>
                </a:extLst>
              </p:cNvPr>
              <p:cNvSpPr/>
              <p:nvPr/>
            </p:nvSpPr>
            <p:spPr>
              <a:xfrm>
                <a:off x="6364622" y="1426893"/>
                <a:ext cx="1796833" cy="1092174"/>
              </a:xfrm>
              <a:prstGeom prst="ellipse">
                <a:avLst/>
              </a:pr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 name="Oval 28">
                <a:extLst>
                  <a:ext uri="{FF2B5EF4-FFF2-40B4-BE49-F238E27FC236}">
                    <a16:creationId xmlns:a16="http://schemas.microsoft.com/office/drawing/2014/main" id="{0F8B2C15-B40D-564D-9DFF-FE615CD1E29E}"/>
                  </a:ext>
                </a:extLst>
              </p:cNvPr>
              <p:cNvSpPr/>
              <p:nvPr/>
            </p:nvSpPr>
            <p:spPr>
              <a:xfrm>
                <a:off x="5950334" y="5300303"/>
                <a:ext cx="3193665" cy="1092174"/>
              </a:xfrm>
              <a:prstGeom prst="ellipse">
                <a:avLst/>
              </a:pr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1" name="Straight Connector 30">
                <a:extLst>
                  <a:ext uri="{FF2B5EF4-FFF2-40B4-BE49-F238E27FC236}">
                    <a16:creationId xmlns:a16="http://schemas.microsoft.com/office/drawing/2014/main" id="{EAC03C9A-40A9-B542-8C78-23A3BB423549}"/>
                  </a:ext>
                </a:extLst>
              </p:cNvPr>
              <p:cNvCxnSpPr/>
              <p:nvPr/>
            </p:nvCxnSpPr>
            <p:spPr>
              <a:xfrm rot="16200000" flipH="1">
                <a:off x="5582697" y="3648573"/>
                <a:ext cx="3603541" cy="528573"/>
              </a:xfrm>
              <a:prstGeom prst="line">
                <a:avLst/>
              </a:prstGeom>
              <a:ln w="254000">
                <a:solidFill>
                  <a:srgbClr val="FFC8C8"/>
                </a:solidFill>
              </a:ln>
              <a:effectLst/>
            </p:spPr>
            <p:style>
              <a:lnRef idx="2">
                <a:schemeClr val="accent1"/>
              </a:lnRef>
              <a:fillRef idx="0">
                <a:schemeClr val="accent1"/>
              </a:fillRef>
              <a:effectRef idx="1">
                <a:schemeClr val="accent1"/>
              </a:effectRef>
              <a:fontRef idx="minor">
                <a:schemeClr val="tx1"/>
              </a:fontRef>
            </p:style>
          </p:cxnSp>
        </p:grpSp>
        <p:sp>
          <p:nvSpPr>
            <p:cNvPr id="68642" name="TextBox 32">
              <a:extLst>
                <a:ext uri="{FF2B5EF4-FFF2-40B4-BE49-F238E27FC236}">
                  <a16:creationId xmlns:a16="http://schemas.microsoft.com/office/drawing/2014/main" id="{24F978AD-FDAA-DC4E-838A-4C305400834A}"/>
                </a:ext>
              </a:extLst>
            </p:cNvPr>
            <p:cNvSpPr txBox="1">
              <a:spLocks noChangeArrowheads="1"/>
            </p:cNvSpPr>
            <p:nvPr/>
          </p:nvSpPr>
          <p:spPr bwMode="auto">
            <a:xfrm>
              <a:off x="7006268" y="3231911"/>
              <a:ext cx="11464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equivalent</a:t>
              </a:r>
            </a:p>
            <a:p>
              <a:pPr eaLnBrk="1" hangingPunct="1"/>
              <a:r>
                <a:rPr lang="en-US" altLang="en-US" sz="1800">
                  <a:latin typeface="Times" pitchFamily="2" charset="0"/>
                </a:rPr>
                <a:t>signatures</a:t>
              </a:r>
            </a:p>
          </p:txBody>
        </p:sp>
      </p:grpSp>
      <p:sp>
        <p:nvSpPr>
          <p:cNvPr id="25" name="Freeform 24">
            <a:extLst>
              <a:ext uri="{FF2B5EF4-FFF2-40B4-BE49-F238E27FC236}">
                <a16:creationId xmlns:a16="http://schemas.microsoft.com/office/drawing/2014/main" id="{C6048FD0-9A81-6F43-92E2-567EF4F75C90}"/>
              </a:ext>
            </a:extLst>
          </p:cNvPr>
          <p:cNvSpPr/>
          <p:nvPr/>
        </p:nvSpPr>
        <p:spPr>
          <a:xfrm>
            <a:off x="371475" y="263525"/>
            <a:ext cx="7077075" cy="992188"/>
          </a:xfrm>
          <a:custGeom>
            <a:avLst/>
            <a:gdLst>
              <a:gd name="connsiteX0" fmla="*/ 342465 w 7077615"/>
              <a:gd name="connsiteY0" fmla="*/ 0 h 991690"/>
              <a:gd name="connsiteX1" fmla="*/ 7077615 w 7077615"/>
              <a:gd name="connsiteY1" fmla="*/ 313916 h 991690"/>
              <a:gd name="connsiteX2" fmla="*/ 6977729 w 7077615"/>
              <a:gd name="connsiteY2" fmla="*/ 991690 h 991690"/>
              <a:gd name="connsiteX3" fmla="*/ 0 w 7077615"/>
              <a:gd name="connsiteY3" fmla="*/ 906076 h 991690"/>
              <a:gd name="connsiteX4" fmla="*/ 342465 w 7077615"/>
              <a:gd name="connsiteY4" fmla="*/ 0 h 991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7615" h="991690">
                <a:moveTo>
                  <a:pt x="342465" y="0"/>
                </a:moveTo>
                <a:lnTo>
                  <a:pt x="7077615" y="313916"/>
                </a:lnTo>
                <a:lnTo>
                  <a:pt x="6977729" y="991690"/>
                </a:lnTo>
                <a:lnTo>
                  <a:pt x="0" y="906076"/>
                </a:lnTo>
                <a:lnTo>
                  <a:pt x="342465" y="0"/>
                </a:lnTo>
                <a:close/>
              </a:path>
            </a:pathLst>
          </a:custGeom>
          <a:solidFill>
            <a:srgbClr val="CA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8612" name="Title 1">
            <a:extLst>
              <a:ext uri="{FF2B5EF4-FFF2-40B4-BE49-F238E27FC236}">
                <a16:creationId xmlns:a16="http://schemas.microsoft.com/office/drawing/2014/main" id="{6DAA0591-0573-E04B-8B62-12C16EB1D15C}"/>
              </a:ext>
            </a:extLst>
          </p:cNvPr>
          <p:cNvSpPr>
            <a:spLocks noGrp="1"/>
          </p:cNvSpPr>
          <p:nvPr>
            <p:ph type="title"/>
          </p:nvPr>
        </p:nvSpPr>
        <p:spPr>
          <a:xfrm>
            <a:off x="450850" y="225425"/>
            <a:ext cx="8008938" cy="1003300"/>
          </a:xfrm>
        </p:spPr>
        <p:txBody>
          <a:bodyPr/>
          <a:lstStyle/>
          <a:p>
            <a:r>
              <a:rPr lang="en-US" altLang="en-US">
                <a:latin typeface="Times" pitchFamily="2" charset="0"/>
                <a:ea typeface="ＭＳ Ｐゴシック" panose="020B0600070205080204" pitchFamily="34" charset="-128"/>
              </a:rPr>
              <a:t>Macroscopic signatures</a:t>
            </a:r>
            <a:br>
              <a:rPr lang="en-US" altLang="en-US">
                <a:latin typeface="Times" pitchFamily="2" charset="0"/>
                <a:ea typeface="ＭＳ Ｐゴシック" panose="020B0600070205080204" pitchFamily="34" charset="-128"/>
              </a:rPr>
            </a:br>
            <a:r>
              <a:rPr lang="en-US" altLang="en-US" sz="3200">
                <a:latin typeface="Times" pitchFamily="2" charset="0"/>
                <a:ea typeface="ＭＳ Ｐゴシック" panose="020B0600070205080204" pitchFamily="34" charset="-128"/>
              </a:rPr>
              <a:t>of microscopic constitution</a:t>
            </a:r>
          </a:p>
        </p:txBody>
      </p:sp>
      <p:sp>
        <p:nvSpPr>
          <p:cNvPr id="68613" name="Content Placeholder 2">
            <a:extLst>
              <a:ext uri="{FF2B5EF4-FFF2-40B4-BE49-F238E27FC236}">
                <a16:creationId xmlns:a16="http://schemas.microsoft.com/office/drawing/2014/main" id="{B20C8E12-0CB5-4F4C-9CB7-52A0DADA8BA2}"/>
              </a:ext>
            </a:extLst>
          </p:cNvPr>
          <p:cNvSpPr>
            <a:spLocks noGrp="1"/>
          </p:cNvSpPr>
          <p:nvPr>
            <p:ph idx="1"/>
          </p:nvPr>
        </p:nvSpPr>
        <p:spPr/>
        <p:txBody>
          <a:bodyPr/>
          <a:lstStyle/>
          <a:p>
            <a:endParaRPr lang="en-US" altLang="en-US">
              <a:latin typeface="Times" pitchFamily="2" charset="0"/>
              <a:ea typeface="ＭＳ Ｐゴシック" panose="020B0600070205080204" pitchFamily="34" charset="-128"/>
            </a:endParaRPr>
          </a:p>
        </p:txBody>
      </p:sp>
      <p:sp>
        <p:nvSpPr>
          <p:cNvPr id="68614" name="Slide Number Placeholder 3">
            <a:extLst>
              <a:ext uri="{FF2B5EF4-FFF2-40B4-BE49-F238E27FC236}">
                <a16:creationId xmlns:a16="http://schemas.microsoft.com/office/drawing/2014/main" id="{E828A681-148A-D541-92DF-0EC71C57AFA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59C609C-2CA9-EE4F-B9C8-BD55A7B9C269}" type="slidenum">
              <a:rPr lang="en-US" altLang="en-US" sz="1200">
                <a:solidFill>
                  <a:srgbClr val="898989"/>
                </a:solidFill>
                <a:latin typeface="Times" pitchFamily="2" charset="0"/>
              </a:rPr>
              <a:pPr eaLnBrk="1" hangingPunct="1"/>
              <a:t>59</a:t>
            </a:fld>
            <a:endParaRPr lang="en-US" altLang="en-US" sz="1200">
              <a:solidFill>
                <a:srgbClr val="898989"/>
              </a:solidFill>
              <a:latin typeface="Times" pitchFamily="2" charset="0"/>
            </a:endParaRPr>
          </a:p>
        </p:txBody>
      </p:sp>
      <p:sp>
        <p:nvSpPr>
          <p:cNvPr id="68615" name="TextBox 5">
            <a:extLst>
              <a:ext uri="{FF2B5EF4-FFF2-40B4-BE49-F238E27FC236}">
                <a16:creationId xmlns:a16="http://schemas.microsoft.com/office/drawing/2014/main" id="{35048C1D-23BA-4940-B0B2-B85A471E4B37}"/>
              </a:ext>
            </a:extLst>
          </p:cNvPr>
          <p:cNvSpPr txBox="1">
            <a:spLocks noChangeArrowheads="1"/>
          </p:cNvSpPr>
          <p:nvPr/>
        </p:nvSpPr>
        <p:spPr bwMode="auto">
          <a:xfrm>
            <a:off x="279400" y="1490663"/>
            <a:ext cx="10271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19</a:t>
            </a:r>
            <a:r>
              <a:rPr lang="en-US" altLang="en-US" sz="2000" baseline="30000">
                <a:latin typeface="Times" pitchFamily="2" charset="0"/>
              </a:rPr>
              <a:t>th</a:t>
            </a:r>
            <a:r>
              <a:rPr lang="en-US" altLang="en-US" sz="2000">
                <a:latin typeface="Times" pitchFamily="2" charset="0"/>
              </a:rPr>
              <a:t> century</a:t>
            </a:r>
          </a:p>
        </p:txBody>
      </p:sp>
      <p:sp>
        <p:nvSpPr>
          <p:cNvPr id="68616" name="TextBox 6">
            <a:extLst>
              <a:ext uri="{FF2B5EF4-FFF2-40B4-BE49-F238E27FC236}">
                <a16:creationId xmlns:a16="http://schemas.microsoft.com/office/drawing/2014/main" id="{E75CC708-652A-F542-853A-F9F9A0A0B8D5}"/>
              </a:ext>
            </a:extLst>
          </p:cNvPr>
          <p:cNvSpPr txBox="1">
            <a:spLocks noChangeArrowheads="1"/>
          </p:cNvSpPr>
          <p:nvPr/>
        </p:nvSpPr>
        <p:spPr bwMode="auto">
          <a:xfrm>
            <a:off x="1600200" y="1519238"/>
            <a:ext cx="19478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Systems of many independent points</a:t>
            </a:r>
          </a:p>
        </p:txBody>
      </p:sp>
      <p:sp>
        <p:nvSpPr>
          <p:cNvPr id="68617" name="TextBox 7">
            <a:extLst>
              <a:ext uri="{FF2B5EF4-FFF2-40B4-BE49-F238E27FC236}">
                <a16:creationId xmlns:a16="http://schemas.microsoft.com/office/drawing/2014/main" id="{21E0FDD4-6E97-6043-973F-FB0A151BAABE}"/>
              </a:ext>
            </a:extLst>
          </p:cNvPr>
          <p:cNvSpPr txBox="1">
            <a:spLocks noChangeArrowheads="1"/>
          </p:cNvSpPr>
          <p:nvPr/>
        </p:nvSpPr>
        <p:spPr bwMode="auto">
          <a:xfrm>
            <a:off x="6550025" y="1484313"/>
            <a:ext cx="14033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Ideal gas law</a:t>
            </a:r>
          </a:p>
          <a:p>
            <a:pPr eaLnBrk="1" hangingPunct="1"/>
            <a:r>
              <a:rPr lang="en-US" altLang="en-US">
                <a:latin typeface="Times" pitchFamily="2" charset="0"/>
              </a:rPr>
              <a:t>PV = nRt</a:t>
            </a:r>
          </a:p>
        </p:txBody>
      </p:sp>
      <p:grpSp>
        <p:nvGrpSpPr>
          <p:cNvPr id="4" name="Group 34">
            <a:extLst>
              <a:ext uri="{FF2B5EF4-FFF2-40B4-BE49-F238E27FC236}">
                <a16:creationId xmlns:a16="http://schemas.microsoft.com/office/drawing/2014/main" id="{4CC7DF75-D3DB-834E-BE26-D957ECC8D356}"/>
              </a:ext>
            </a:extLst>
          </p:cNvPr>
          <p:cNvGrpSpPr>
            <a:grpSpLocks/>
          </p:cNvGrpSpPr>
          <p:nvPr/>
        </p:nvGrpSpPr>
        <p:grpSpPr bwMode="auto">
          <a:xfrm>
            <a:off x="115888" y="2725738"/>
            <a:ext cx="6597650" cy="646112"/>
            <a:chOff x="115298" y="2725364"/>
            <a:chExt cx="6598447" cy="646331"/>
          </a:xfrm>
        </p:grpSpPr>
        <p:sp>
          <p:nvSpPr>
            <p:cNvPr id="26" name="Freeform 25">
              <a:extLst>
                <a:ext uri="{FF2B5EF4-FFF2-40B4-BE49-F238E27FC236}">
                  <a16:creationId xmlns:a16="http://schemas.microsoft.com/office/drawing/2014/main" id="{17291F72-28BE-4947-99D4-48A10223320C}"/>
                </a:ext>
              </a:extLst>
            </p:cNvPr>
            <p:cNvSpPr/>
            <p:nvPr/>
          </p:nvSpPr>
          <p:spPr>
            <a:xfrm>
              <a:off x="313759" y="2911164"/>
              <a:ext cx="6399986" cy="312844"/>
            </a:xfrm>
            <a:custGeom>
              <a:avLst/>
              <a:gdLst>
                <a:gd name="connsiteX0" fmla="*/ 64213 w 6399819"/>
                <a:gd name="connsiteY0" fmla="*/ 0 h 199765"/>
                <a:gd name="connsiteX1" fmla="*/ 6399819 w 6399819"/>
                <a:gd name="connsiteY1" fmla="*/ 21403 h 199765"/>
                <a:gd name="connsiteX2" fmla="*/ 6371281 w 6399819"/>
                <a:gd name="connsiteY2" fmla="*/ 192630 h 199765"/>
                <a:gd name="connsiteX3" fmla="*/ 0 w 6399819"/>
                <a:gd name="connsiteY3" fmla="*/ 199765 h 199765"/>
                <a:gd name="connsiteX4" fmla="*/ 64213 w 6399819"/>
                <a:gd name="connsiteY4" fmla="*/ 0 h 199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9819" h="199765">
                  <a:moveTo>
                    <a:pt x="64213" y="0"/>
                  </a:moveTo>
                  <a:lnTo>
                    <a:pt x="6399819" y="21403"/>
                  </a:lnTo>
                  <a:lnTo>
                    <a:pt x="6371281" y="192630"/>
                  </a:lnTo>
                  <a:lnTo>
                    <a:pt x="0" y="199765"/>
                  </a:lnTo>
                  <a:lnTo>
                    <a:pt x="64213" y="0"/>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8639" name="TextBox 8">
              <a:extLst>
                <a:ext uri="{FF2B5EF4-FFF2-40B4-BE49-F238E27FC236}">
                  <a16:creationId xmlns:a16="http://schemas.microsoft.com/office/drawing/2014/main" id="{C58D76BC-8871-2B41-8F2F-F23F1E6460BE}"/>
                </a:ext>
              </a:extLst>
            </p:cNvPr>
            <p:cNvSpPr txBox="1">
              <a:spLocks noChangeArrowheads="1"/>
            </p:cNvSpPr>
            <p:nvPr/>
          </p:nvSpPr>
          <p:spPr bwMode="auto">
            <a:xfrm>
              <a:off x="115298" y="2869684"/>
              <a:ext cx="12959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a:latin typeface="Times" pitchFamily="2" charset="0"/>
                </a:rPr>
                <a:t>1901-1902</a:t>
              </a:r>
            </a:p>
          </p:txBody>
        </p:sp>
        <p:sp>
          <p:nvSpPr>
            <p:cNvPr id="68640" name="TextBox 9">
              <a:extLst>
                <a:ext uri="{FF2B5EF4-FFF2-40B4-BE49-F238E27FC236}">
                  <a16:creationId xmlns:a16="http://schemas.microsoft.com/office/drawing/2014/main" id="{BEF5B771-EF4A-9C44-A899-FDA804FE9449}"/>
                </a:ext>
              </a:extLst>
            </p:cNvPr>
            <p:cNvSpPr txBox="1">
              <a:spLocks noChangeArrowheads="1"/>
            </p:cNvSpPr>
            <p:nvPr/>
          </p:nvSpPr>
          <p:spPr bwMode="auto">
            <a:xfrm>
              <a:off x="1612442" y="2725364"/>
              <a:ext cx="50870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Einstein’s earliest papers try to identify a molecular force law from capillarity and electrolytic potentials</a:t>
              </a:r>
            </a:p>
          </p:txBody>
        </p:sp>
      </p:grpSp>
      <p:grpSp>
        <p:nvGrpSpPr>
          <p:cNvPr id="5" name="Group 35">
            <a:extLst>
              <a:ext uri="{FF2B5EF4-FFF2-40B4-BE49-F238E27FC236}">
                <a16:creationId xmlns:a16="http://schemas.microsoft.com/office/drawing/2014/main" id="{C4ED68C5-90C6-4348-B8E4-C2593B98D843}"/>
              </a:ext>
            </a:extLst>
          </p:cNvPr>
          <p:cNvGrpSpPr>
            <a:grpSpLocks/>
          </p:cNvGrpSpPr>
          <p:nvPr/>
        </p:nvGrpSpPr>
        <p:grpSpPr bwMode="auto">
          <a:xfrm>
            <a:off x="87313" y="3671888"/>
            <a:ext cx="6343650" cy="646112"/>
            <a:chOff x="86684" y="3672028"/>
            <a:chExt cx="6343702" cy="646331"/>
          </a:xfrm>
        </p:grpSpPr>
        <p:sp>
          <p:nvSpPr>
            <p:cNvPr id="68636" name="TextBox 10">
              <a:extLst>
                <a:ext uri="{FF2B5EF4-FFF2-40B4-BE49-F238E27FC236}">
                  <a16:creationId xmlns:a16="http://schemas.microsoft.com/office/drawing/2014/main" id="{C54A1EDB-D0BA-1E44-A50B-137979D92561}"/>
                </a:ext>
              </a:extLst>
            </p:cNvPr>
            <p:cNvSpPr txBox="1">
              <a:spLocks noChangeArrowheads="1"/>
            </p:cNvSpPr>
            <p:nvPr/>
          </p:nvSpPr>
          <p:spPr bwMode="auto">
            <a:xfrm>
              <a:off x="86684" y="3847584"/>
              <a:ext cx="13003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a:latin typeface="Times" pitchFamily="2" charset="0"/>
                </a:rPr>
                <a:t>1902-1904</a:t>
              </a:r>
            </a:p>
          </p:txBody>
        </p:sp>
        <p:sp>
          <p:nvSpPr>
            <p:cNvPr id="68637" name="TextBox 11">
              <a:extLst>
                <a:ext uri="{FF2B5EF4-FFF2-40B4-BE49-F238E27FC236}">
                  <a16:creationId xmlns:a16="http://schemas.microsoft.com/office/drawing/2014/main" id="{948DCE26-B404-4F45-AB8D-8BC88F1CDAC0}"/>
                </a:ext>
              </a:extLst>
            </p:cNvPr>
            <p:cNvSpPr txBox="1">
              <a:spLocks noChangeArrowheads="1"/>
            </p:cNvSpPr>
            <p:nvPr/>
          </p:nvSpPr>
          <p:spPr bwMode="auto">
            <a:xfrm>
              <a:off x="1600200" y="3672028"/>
              <a:ext cx="483018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Einstein independently develops the Gibbs framework for statistical physics.</a:t>
              </a:r>
            </a:p>
          </p:txBody>
        </p:sp>
      </p:grpSp>
      <p:sp>
        <p:nvSpPr>
          <p:cNvPr id="15" name="Right Arrow 14">
            <a:extLst>
              <a:ext uri="{FF2B5EF4-FFF2-40B4-BE49-F238E27FC236}">
                <a16:creationId xmlns:a16="http://schemas.microsoft.com/office/drawing/2014/main" id="{74BE86C4-A27A-8341-B962-A285B4953A62}"/>
              </a:ext>
            </a:extLst>
          </p:cNvPr>
          <p:cNvSpPr/>
          <p:nvPr/>
        </p:nvSpPr>
        <p:spPr>
          <a:xfrm>
            <a:off x="3838575" y="1733550"/>
            <a:ext cx="2446338" cy="214313"/>
          </a:xfrm>
          <a:prstGeom prst="right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6" name="Group 33">
            <a:extLst>
              <a:ext uri="{FF2B5EF4-FFF2-40B4-BE49-F238E27FC236}">
                <a16:creationId xmlns:a16="http://schemas.microsoft.com/office/drawing/2014/main" id="{57198003-0F50-704F-855F-DA263ED75D89}"/>
              </a:ext>
            </a:extLst>
          </p:cNvPr>
          <p:cNvGrpSpPr>
            <a:grpSpLocks/>
          </p:cNvGrpSpPr>
          <p:nvPr/>
        </p:nvGrpSpPr>
        <p:grpSpPr bwMode="auto">
          <a:xfrm>
            <a:off x="3717925" y="1933575"/>
            <a:ext cx="2525713" cy="677863"/>
            <a:chOff x="3717174" y="1933439"/>
            <a:chExt cx="2525682" cy="677525"/>
          </a:xfrm>
        </p:grpSpPr>
        <p:sp>
          <p:nvSpPr>
            <p:cNvPr id="16" name="Right Arrow 15">
              <a:extLst>
                <a:ext uri="{FF2B5EF4-FFF2-40B4-BE49-F238E27FC236}">
                  <a16:creationId xmlns:a16="http://schemas.microsoft.com/office/drawing/2014/main" id="{CDE25285-D14B-BF44-877E-8E84C0783A28}"/>
                </a:ext>
              </a:extLst>
            </p:cNvPr>
            <p:cNvSpPr/>
            <p:nvPr/>
          </p:nvSpPr>
          <p:spPr>
            <a:xfrm rot="10800000">
              <a:off x="3794961" y="1933439"/>
              <a:ext cx="2447895" cy="214206"/>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8635" name="TextBox 16">
              <a:extLst>
                <a:ext uri="{FF2B5EF4-FFF2-40B4-BE49-F238E27FC236}">
                  <a16:creationId xmlns:a16="http://schemas.microsoft.com/office/drawing/2014/main" id="{F92CCC3C-305D-8746-AC27-440A2103FF2C}"/>
                </a:ext>
              </a:extLst>
            </p:cNvPr>
            <p:cNvSpPr txBox="1">
              <a:spLocks noChangeArrowheads="1"/>
            </p:cNvSpPr>
            <p:nvPr/>
          </p:nvSpPr>
          <p:spPr bwMode="auto">
            <a:xfrm>
              <a:off x="3717174" y="2026188"/>
              <a:ext cx="245433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600">
                  <a:latin typeface="Times" pitchFamily="2" charset="0"/>
                </a:rPr>
                <a:t>Reverse inference is a standard analytic tool.</a:t>
              </a:r>
            </a:p>
          </p:txBody>
        </p:sp>
      </p:grpSp>
      <p:grpSp>
        <p:nvGrpSpPr>
          <p:cNvPr id="7" name="Group 37">
            <a:extLst>
              <a:ext uri="{FF2B5EF4-FFF2-40B4-BE49-F238E27FC236}">
                <a16:creationId xmlns:a16="http://schemas.microsoft.com/office/drawing/2014/main" id="{7DA3BD96-1A6F-E046-89F3-53F562520850}"/>
              </a:ext>
            </a:extLst>
          </p:cNvPr>
          <p:cNvGrpSpPr>
            <a:grpSpLocks/>
          </p:cNvGrpSpPr>
          <p:nvPr/>
        </p:nvGrpSpPr>
        <p:grpSpPr bwMode="auto">
          <a:xfrm>
            <a:off x="3660775" y="5397500"/>
            <a:ext cx="5200650" cy="804863"/>
            <a:chOff x="3660098" y="5397932"/>
            <a:chExt cx="5201190" cy="804120"/>
          </a:xfrm>
        </p:grpSpPr>
        <p:sp>
          <p:nvSpPr>
            <p:cNvPr id="68628" name="TextBox 17">
              <a:extLst>
                <a:ext uri="{FF2B5EF4-FFF2-40B4-BE49-F238E27FC236}">
                  <a16:creationId xmlns:a16="http://schemas.microsoft.com/office/drawing/2014/main" id="{4DB2BC0A-91EB-D341-86D4-07AC2BB6B5C3}"/>
                </a:ext>
              </a:extLst>
            </p:cNvPr>
            <p:cNvSpPr txBox="1">
              <a:spLocks noChangeArrowheads="1"/>
            </p:cNvSpPr>
            <p:nvPr/>
          </p:nvSpPr>
          <p:spPr bwMode="auto">
            <a:xfrm>
              <a:off x="5936066" y="5447876"/>
              <a:ext cx="2478864"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latin typeface="Times" pitchFamily="2" charset="0"/>
                </a:rPr>
                <a:t>S – S</a:t>
              </a:r>
              <a:r>
                <a:rPr lang="en-US" altLang="en-US" baseline="-25000">
                  <a:latin typeface="Times" pitchFamily="2" charset="0"/>
                </a:rPr>
                <a:t>0</a:t>
              </a:r>
              <a:r>
                <a:rPr lang="en-US" altLang="en-US">
                  <a:latin typeface="Times" pitchFamily="2" charset="0"/>
                </a:rPr>
                <a:t>  =  k  </a:t>
              </a:r>
              <a:r>
                <a:rPr lang="en-US" altLang="en-US" sz="3200">
                  <a:latin typeface="Times" pitchFamily="2" charset="0"/>
                </a:rPr>
                <a:t>n</a:t>
              </a:r>
              <a:r>
                <a:rPr lang="en-US" altLang="en-US">
                  <a:latin typeface="Times" pitchFamily="2" charset="0"/>
                </a:rPr>
                <a:t>  log  </a:t>
              </a:r>
            </a:p>
          </p:txBody>
        </p:sp>
        <p:sp>
          <p:nvSpPr>
            <p:cNvPr id="68629" name="TextBox 18">
              <a:extLst>
                <a:ext uri="{FF2B5EF4-FFF2-40B4-BE49-F238E27FC236}">
                  <a16:creationId xmlns:a16="http://schemas.microsoft.com/office/drawing/2014/main" id="{2CF1D017-C02D-FF41-8677-38A9D940D094}"/>
                </a:ext>
              </a:extLst>
            </p:cNvPr>
            <p:cNvSpPr txBox="1">
              <a:spLocks noChangeArrowheads="1"/>
            </p:cNvSpPr>
            <p:nvPr/>
          </p:nvSpPr>
          <p:spPr bwMode="auto">
            <a:xfrm>
              <a:off x="8344627" y="5397932"/>
              <a:ext cx="4069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latin typeface="Times" pitchFamily="2" charset="0"/>
                </a:rPr>
                <a:t>V</a:t>
              </a:r>
            </a:p>
          </p:txBody>
        </p:sp>
        <p:sp>
          <p:nvSpPr>
            <p:cNvPr id="68630" name="TextBox 19">
              <a:extLst>
                <a:ext uri="{FF2B5EF4-FFF2-40B4-BE49-F238E27FC236}">
                  <a16:creationId xmlns:a16="http://schemas.microsoft.com/office/drawing/2014/main" id="{D43826B7-FCF9-6041-BE2B-4E53E17F6AF6}"/>
                </a:ext>
              </a:extLst>
            </p:cNvPr>
            <p:cNvSpPr txBox="1">
              <a:spLocks noChangeArrowheads="1"/>
            </p:cNvSpPr>
            <p:nvPr/>
          </p:nvSpPr>
          <p:spPr bwMode="auto">
            <a:xfrm>
              <a:off x="8351763" y="5740387"/>
              <a:ext cx="5095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latin typeface="Times" pitchFamily="2" charset="0"/>
                </a:rPr>
                <a:t>V</a:t>
              </a:r>
              <a:r>
                <a:rPr lang="en-US" altLang="en-US" baseline="-25000">
                  <a:latin typeface="Times" pitchFamily="2" charset="0"/>
                </a:rPr>
                <a:t>0</a:t>
              </a:r>
              <a:endParaRPr lang="en-US" altLang="en-US">
                <a:latin typeface="Symbol" pitchFamily="2" charset="2"/>
              </a:endParaRPr>
            </a:p>
          </p:txBody>
        </p:sp>
        <p:cxnSp>
          <p:nvCxnSpPr>
            <p:cNvPr id="21" name="Straight Connector 20">
              <a:extLst>
                <a:ext uri="{FF2B5EF4-FFF2-40B4-BE49-F238E27FC236}">
                  <a16:creationId xmlns:a16="http://schemas.microsoft.com/office/drawing/2014/main" id="{FC958177-6D03-104D-B229-DD3B8BA0F16F}"/>
                </a:ext>
              </a:extLst>
            </p:cNvPr>
            <p:cNvCxnSpPr/>
            <p:nvPr/>
          </p:nvCxnSpPr>
          <p:spPr>
            <a:xfrm>
              <a:off x="8394515" y="5818232"/>
              <a:ext cx="392154"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Right Arrow 21">
              <a:extLst>
                <a:ext uri="{FF2B5EF4-FFF2-40B4-BE49-F238E27FC236}">
                  <a16:creationId xmlns:a16="http://schemas.microsoft.com/office/drawing/2014/main" id="{19B91742-E2DF-C94C-A3FC-7963F684C42D}"/>
                </a:ext>
              </a:extLst>
            </p:cNvPr>
            <p:cNvSpPr/>
            <p:nvPr/>
          </p:nvSpPr>
          <p:spPr>
            <a:xfrm>
              <a:off x="3690264" y="5581912"/>
              <a:ext cx="2154461" cy="214115"/>
            </a:xfrm>
            <a:prstGeom prst="rightArrow">
              <a:avLst>
                <a:gd name="adj1" fmla="val 50000"/>
                <a:gd name="adj2" fmla="val 50000"/>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Right Arrow 22">
              <a:extLst>
                <a:ext uri="{FF2B5EF4-FFF2-40B4-BE49-F238E27FC236}">
                  <a16:creationId xmlns:a16="http://schemas.microsoft.com/office/drawing/2014/main" id="{C453BB36-370A-C740-9F60-08D77D0A0103}"/>
                </a:ext>
              </a:extLst>
            </p:cNvPr>
            <p:cNvSpPr/>
            <p:nvPr/>
          </p:nvSpPr>
          <p:spPr>
            <a:xfrm rot="10800000">
              <a:off x="3660098" y="5788096"/>
              <a:ext cx="2205267" cy="214115"/>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8" name="Group 36">
            <a:extLst>
              <a:ext uri="{FF2B5EF4-FFF2-40B4-BE49-F238E27FC236}">
                <a16:creationId xmlns:a16="http://schemas.microsoft.com/office/drawing/2014/main" id="{BA17682A-7D41-DA40-9A3F-C1706BDF14BC}"/>
              </a:ext>
            </a:extLst>
          </p:cNvPr>
          <p:cNvGrpSpPr>
            <a:grpSpLocks/>
          </p:cNvGrpSpPr>
          <p:nvPr/>
        </p:nvGrpSpPr>
        <p:grpSpPr bwMode="auto">
          <a:xfrm>
            <a:off x="371475" y="4465638"/>
            <a:ext cx="6399213" cy="1589087"/>
            <a:chOff x="371003" y="4466173"/>
            <a:chExt cx="6399819" cy="1588079"/>
          </a:xfrm>
        </p:grpSpPr>
        <p:sp>
          <p:nvSpPr>
            <p:cNvPr id="27" name="Freeform 26">
              <a:extLst>
                <a:ext uri="{FF2B5EF4-FFF2-40B4-BE49-F238E27FC236}">
                  <a16:creationId xmlns:a16="http://schemas.microsoft.com/office/drawing/2014/main" id="{77DC0D69-A9BA-BF4F-B608-AA6FE3A1778E}"/>
                </a:ext>
              </a:extLst>
            </p:cNvPr>
            <p:cNvSpPr/>
            <p:nvPr/>
          </p:nvSpPr>
          <p:spPr>
            <a:xfrm>
              <a:off x="371003" y="4667657"/>
              <a:ext cx="6399819" cy="314126"/>
            </a:xfrm>
            <a:custGeom>
              <a:avLst/>
              <a:gdLst>
                <a:gd name="connsiteX0" fmla="*/ 64213 w 6399819"/>
                <a:gd name="connsiteY0" fmla="*/ 0 h 199765"/>
                <a:gd name="connsiteX1" fmla="*/ 6399819 w 6399819"/>
                <a:gd name="connsiteY1" fmla="*/ 21403 h 199765"/>
                <a:gd name="connsiteX2" fmla="*/ 6371281 w 6399819"/>
                <a:gd name="connsiteY2" fmla="*/ 192630 h 199765"/>
                <a:gd name="connsiteX3" fmla="*/ 0 w 6399819"/>
                <a:gd name="connsiteY3" fmla="*/ 199765 h 199765"/>
                <a:gd name="connsiteX4" fmla="*/ 64213 w 6399819"/>
                <a:gd name="connsiteY4" fmla="*/ 0 h 199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9819" h="199765">
                  <a:moveTo>
                    <a:pt x="64213" y="0"/>
                  </a:moveTo>
                  <a:lnTo>
                    <a:pt x="6399819" y="21403"/>
                  </a:lnTo>
                  <a:lnTo>
                    <a:pt x="6371281" y="192630"/>
                  </a:lnTo>
                  <a:lnTo>
                    <a:pt x="0" y="199765"/>
                  </a:lnTo>
                  <a:lnTo>
                    <a:pt x="64213" y="0"/>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8625" name="TextBox 12">
              <a:extLst>
                <a:ext uri="{FF2B5EF4-FFF2-40B4-BE49-F238E27FC236}">
                  <a16:creationId xmlns:a16="http://schemas.microsoft.com/office/drawing/2014/main" id="{BAEAF196-E9FF-F446-B240-395686359E6F}"/>
                </a:ext>
              </a:extLst>
            </p:cNvPr>
            <p:cNvSpPr txBox="1">
              <a:spLocks noChangeArrowheads="1"/>
            </p:cNvSpPr>
            <p:nvPr/>
          </p:nvSpPr>
          <p:spPr bwMode="auto">
            <a:xfrm>
              <a:off x="596754" y="4639747"/>
              <a:ext cx="6976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a:latin typeface="Times" pitchFamily="2" charset="0"/>
                </a:rPr>
                <a:t>1905</a:t>
              </a:r>
            </a:p>
          </p:txBody>
        </p:sp>
        <p:sp>
          <p:nvSpPr>
            <p:cNvPr id="68626" name="TextBox 13">
              <a:extLst>
                <a:ext uri="{FF2B5EF4-FFF2-40B4-BE49-F238E27FC236}">
                  <a16:creationId xmlns:a16="http://schemas.microsoft.com/office/drawing/2014/main" id="{5F51F05D-DAB6-1145-B1B8-52F2DF515E02}"/>
                </a:ext>
              </a:extLst>
            </p:cNvPr>
            <p:cNvSpPr txBox="1">
              <a:spLocks noChangeArrowheads="1"/>
            </p:cNvSpPr>
            <p:nvPr/>
          </p:nvSpPr>
          <p:spPr bwMode="auto">
            <a:xfrm>
              <a:off x="1600200" y="4466173"/>
              <a:ext cx="48872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Einstein’s Doctoral dissertation, Brownian motion paper investigate the thermodynamics of …</a:t>
              </a:r>
            </a:p>
          </p:txBody>
        </p:sp>
        <p:sp>
          <p:nvSpPr>
            <p:cNvPr id="68627" name="TextBox 23">
              <a:extLst>
                <a:ext uri="{FF2B5EF4-FFF2-40B4-BE49-F238E27FC236}">
                  <a16:creationId xmlns:a16="http://schemas.microsoft.com/office/drawing/2014/main" id="{3D7AF005-1710-F546-8926-908F40B343C1}"/>
                </a:ext>
              </a:extLst>
            </p:cNvPr>
            <p:cNvSpPr txBox="1">
              <a:spLocks noChangeArrowheads="1"/>
            </p:cNvSpPr>
            <p:nvPr/>
          </p:nvSpPr>
          <p:spPr bwMode="auto">
            <a:xfrm>
              <a:off x="1712327" y="5407921"/>
              <a:ext cx="19348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Systems of many</a:t>
              </a:r>
              <a:br>
                <a:rPr lang="en-US" altLang="en-US" sz="1800">
                  <a:latin typeface="Times" pitchFamily="2" charset="0"/>
                </a:rPr>
              </a:br>
              <a:r>
                <a:rPr lang="en-US" altLang="en-US" sz="1800">
                  <a:latin typeface="Times" pitchFamily="2" charset="0"/>
                </a:rPr>
                <a:t>independent points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FFB1BF9D-5610-4E41-AC5A-7FE79ABAB880}"/>
              </a:ext>
            </a:extLst>
          </p:cNvPr>
          <p:cNvSpPr/>
          <p:nvPr/>
        </p:nvSpPr>
        <p:spPr>
          <a:xfrm>
            <a:off x="2619375" y="896938"/>
            <a:ext cx="5826125" cy="5516562"/>
          </a:xfrm>
          <a:custGeom>
            <a:avLst/>
            <a:gdLst>
              <a:gd name="connsiteX0" fmla="*/ 3190875 w 5826125"/>
              <a:gd name="connsiteY0" fmla="*/ 0 h 5516563"/>
              <a:gd name="connsiteX1" fmla="*/ 5826125 w 5826125"/>
              <a:gd name="connsiteY1" fmla="*/ 2325688 h 5516563"/>
              <a:gd name="connsiteX2" fmla="*/ 3619500 w 5826125"/>
              <a:gd name="connsiteY2" fmla="*/ 5516563 h 5516563"/>
              <a:gd name="connsiteX3" fmla="*/ 0 w 5826125"/>
              <a:gd name="connsiteY3" fmla="*/ 3182938 h 5516563"/>
              <a:gd name="connsiteX4" fmla="*/ 3190875 w 5826125"/>
              <a:gd name="connsiteY4" fmla="*/ 0 h 5516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6125" h="5516563">
                <a:moveTo>
                  <a:pt x="3190875" y="0"/>
                </a:moveTo>
                <a:lnTo>
                  <a:pt x="5826125" y="2325688"/>
                </a:lnTo>
                <a:lnTo>
                  <a:pt x="3619500" y="5516563"/>
                </a:lnTo>
                <a:lnTo>
                  <a:pt x="0" y="3182938"/>
                </a:lnTo>
                <a:lnTo>
                  <a:pt x="3190875" y="0"/>
                </a:lnTo>
                <a:close/>
              </a:path>
            </a:pathLst>
          </a:custGeom>
          <a:solidFill>
            <a:srgbClr val="CA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459" name="Title 1">
            <a:extLst>
              <a:ext uri="{FF2B5EF4-FFF2-40B4-BE49-F238E27FC236}">
                <a16:creationId xmlns:a16="http://schemas.microsoft.com/office/drawing/2014/main" id="{7CC9DCA6-6DB8-4D43-8243-685C3E14EBF6}"/>
              </a:ext>
            </a:extLst>
          </p:cNvPr>
          <p:cNvSpPr>
            <a:spLocks noGrp="1"/>
          </p:cNvSpPr>
          <p:nvPr>
            <p:ph type="title"/>
          </p:nvPr>
        </p:nvSpPr>
        <p:spPr>
          <a:xfrm>
            <a:off x="1687513" y="1801813"/>
            <a:ext cx="4495800" cy="3159125"/>
          </a:xfrm>
        </p:spPr>
        <p:txBody>
          <a:bodyPr/>
          <a:lstStyle/>
          <a:p>
            <a:pPr algn="r"/>
            <a:r>
              <a:rPr lang="en-US" altLang="en-US" sz="6600">
                <a:latin typeface="Times" pitchFamily="2" charset="0"/>
                <a:ea typeface="ＭＳ Ｐゴシック" panose="020B0600070205080204" pitchFamily="34" charset="-128"/>
              </a:rPr>
              <a:t>The Power of Childish Thinking</a:t>
            </a:r>
          </a:p>
        </p:txBody>
      </p:sp>
      <p:sp>
        <p:nvSpPr>
          <p:cNvPr id="19460" name="Content Placeholder 2">
            <a:extLst>
              <a:ext uri="{FF2B5EF4-FFF2-40B4-BE49-F238E27FC236}">
                <a16:creationId xmlns:a16="http://schemas.microsoft.com/office/drawing/2014/main" id="{DC707430-021F-9F48-8D09-DCA89A8FA388}"/>
              </a:ext>
            </a:extLst>
          </p:cNvPr>
          <p:cNvSpPr>
            <a:spLocks noGrp="1"/>
          </p:cNvSpPr>
          <p:nvPr>
            <p:ph idx="1"/>
          </p:nvPr>
        </p:nvSpPr>
        <p:spPr/>
        <p:txBody>
          <a:bodyPr/>
          <a:lstStyle/>
          <a:p>
            <a:endParaRPr lang="en-US" altLang="en-US">
              <a:latin typeface="Times" pitchFamily="2" charset="0"/>
              <a:ea typeface="ＭＳ Ｐゴシック" panose="020B0600070205080204" pitchFamily="34" charset="-128"/>
            </a:endParaRPr>
          </a:p>
        </p:txBody>
      </p:sp>
      <p:sp>
        <p:nvSpPr>
          <p:cNvPr id="19461" name="Slide Number Placeholder 3">
            <a:extLst>
              <a:ext uri="{FF2B5EF4-FFF2-40B4-BE49-F238E27FC236}">
                <a16:creationId xmlns:a16="http://schemas.microsoft.com/office/drawing/2014/main" id="{CEFCA62E-6A97-6F4F-AB97-C20A3C580E3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C5E5343-ACE1-4B4D-A583-EA37D194FE0A}" type="slidenum">
              <a:rPr lang="en-US" altLang="en-US" sz="1200">
                <a:solidFill>
                  <a:srgbClr val="898989"/>
                </a:solidFill>
                <a:latin typeface="Times" pitchFamily="2" charset="0"/>
              </a:rPr>
              <a:pPr eaLnBrk="1" hangingPunct="1"/>
              <a:t>6</a:t>
            </a:fld>
            <a:endParaRPr lang="en-US" altLang="en-US" sz="1200">
              <a:solidFill>
                <a:srgbClr val="898989"/>
              </a:solidFill>
              <a:latin typeface="Times" pitchFamily="2"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8">
            <a:extLst>
              <a:ext uri="{FF2B5EF4-FFF2-40B4-BE49-F238E27FC236}">
                <a16:creationId xmlns:a16="http://schemas.microsoft.com/office/drawing/2014/main" id="{5681396F-1932-BC48-8DEF-C1173DA5C9BB}"/>
              </a:ext>
            </a:extLst>
          </p:cNvPr>
          <p:cNvGrpSpPr>
            <a:grpSpLocks/>
          </p:cNvGrpSpPr>
          <p:nvPr/>
        </p:nvGrpSpPr>
        <p:grpSpPr bwMode="auto">
          <a:xfrm>
            <a:off x="4244975" y="1376363"/>
            <a:ext cx="792163" cy="2382837"/>
            <a:chOff x="4245142" y="1376951"/>
            <a:chExt cx="791926" cy="2382910"/>
          </a:xfrm>
        </p:grpSpPr>
        <p:sp>
          <p:nvSpPr>
            <p:cNvPr id="54" name="Oval 53">
              <a:extLst>
                <a:ext uri="{FF2B5EF4-FFF2-40B4-BE49-F238E27FC236}">
                  <a16:creationId xmlns:a16="http://schemas.microsoft.com/office/drawing/2014/main" id="{3AD12E1C-1BC1-E84F-93E0-35EBBC27919F}"/>
                </a:ext>
              </a:extLst>
            </p:cNvPr>
            <p:cNvSpPr/>
            <p:nvPr/>
          </p:nvSpPr>
          <p:spPr>
            <a:xfrm>
              <a:off x="4287992" y="1376951"/>
              <a:ext cx="749076" cy="749323"/>
            </a:xfrm>
            <a:prstGeom prst="ellipse">
              <a:avLst/>
            </a:pr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5" name="Oval 54">
              <a:extLst>
                <a:ext uri="{FF2B5EF4-FFF2-40B4-BE49-F238E27FC236}">
                  <a16:creationId xmlns:a16="http://schemas.microsoft.com/office/drawing/2014/main" id="{09DCC0A1-4FE1-FB44-B75F-03069F18255D}"/>
                </a:ext>
              </a:extLst>
            </p:cNvPr>
            <p:cNvSpPr/>
            <p:nvPr/>
          </p:nvSpPr>
          <p:spPr>
            <a:xfrm>
              <a:off x="4245142" y="3010538"/>
              <a:ext cx="749076" cy="749323"/>
            </a:xfrm>
            <a:prstGeom prst="ellipse">
              <a:avLst/>
            </a:pr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57" name="Straight Connector 56">
              <a:extLst>
                <a:ext uri="{FF2B5EF4-FFF2-40B4-BE49-F238E27FC236}">
                  <a16:creationId xmlns:a16="http://schemas.microsoft.com/office/drawing/2014/main" id="{8B7EE692-6C1D-2D4F-AC12-C9B1E3153A7C}"/>
                </a:ext>
              </a:extLst>
            </p:cNvPr>
            <p:cNvCxnSpPr/>
            <p:nvPr/>
          </p:nvCxnSpPr>
          <p:spPr>
            <a:xfrm rot="5400000">
              <a:off x="3976719" y="2535868"/>
              <a:ext cx="1312902" cy="36501"/>
            </a:xfrm>
            <a:prstGeom prst="line">
              <a:avLst/>
            </a:prstGeom>
            <a:ln w="136525">
              <a:solidFill>
                <a:srgbClr val="FFC8C8"/>
              </a:solidFill>
            </a:ln>
            <a:effectLst/>
          </p:spPr>
          <p:style>
            <a:lnRef idx="2">
              <a:schemeClr val="accent1"/>
            </a:lnRef>
            <a:fillRef idx="0">
              <a:schemeClr val="accent1"/>
            </a:fillRef>
            <a:effectRef idx="1">
              <a:schemeClr val="accent1"/>
            </a:effectRef>
            <a:fontRef idx="minor">
              <a:schemeClr val="tx1"/>
            </a:fontRef>
          </p:style>
        </p:cxnSp>
      </p:grpSp>
      <p:sp>
        <p:nvSpPr>
          <p:cNvPr id="51" name="Freeform 50">
            <a:extLst>
              <a:ext uri="{FF2B5EF4-FFF2-40B4-BE49-F238E27FC236}">
                <a16:creationId xmlns:a16="http://schemas.microsoft.com/office/drawing/2014/main" id="{24169A8C-B4E4-3549-A8C9-B5FC6D5F0D4F}"/>
              </a:ext>
            </a:extLst>
          </p:cNvPr>
          <p:cNvSpPr/>
          <p:nvPr/>
        </p:nvSpPr>
        <p:spPr>
          <a:xfrm>
            <a:off x="328613" y="1092200"/>
            <a:ext cx="2625725" cy="1404938"/>
          </a:xfrm>
          <a:custGeom>
            <a:avLst/>
            <a:gdLst>
              <a:gd name="connsiteX0" fmla="*/ 399543 w 2625567"/>
              <a:gd name="connsiteY0" fmla="*/ 0 h 1405489"/>
              <a:gd name="connsiteX1" fmla="*/ 2625567 w 2625567"/>
              <a:gd name="connsiteY1" fmla="*/ 349589 h 1405489"/>
              <a:gd name="connsiteX2" fmla="*/ 2582758 w 2625567"/>
              <a:gd name="connsiteY2" fmla="*/ 1369817 h 1405489"/>
              <a:gd name="connsiteX3" fmla="*/ 0 w 2625567"/>
              <a:gd name="connsiteY3" fmla="*/ 1405489 h 1405489"/>
              <a:gd name="connsiteX4" fmla="*/ 399543 w 2625567"/>
              <a:gd name="connsiteY4" fmla="*/ 0 h 1405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5567" h="1405489">
                <a:moveTo>
                  <a:pt x="399543" y="0"/>
                </a:moveTo>
                <a:lnTo>
                  <a:pt x="2625567" y="349589"/>
                </a:lnTo>
                <a:lnTo>
                  <a:pt x="2582758" y="1369817"/>
                </a:lnTo>
                <a:lnTo>
                  <a:pt x="0" y="1405489"/>
                </a:lnTo>
                <a:lnTo>
                  <a:pt x="399543" y="0"/>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7828" name="Title 1">
            <a:extLst>
              <a:ext uri="{FF2B5EF4-FFF2-40B4-BE49-F238E27FC236}">
                <a16:creationId xmlns:a16="http://schemas.microsoft.com/office/drawing/2014/main" id="{56C5B068-0F4D-6942-B5AA-205B1C902414}"/>
              </a:ext>
            </a:extLst>
          </p:cNvPr>
          <p:cNvSpPr>
            <a:spLocks noGrp="1"/>
          </p:cNvSpPr>
          <p:nvPr>
            <p:ph type="title"/>
          </p:nvPr>
        </p:nvSpPr>
        <p:spPr>
          <a:xfrm>
            <a:off x="457200" y="274638"/>
            <a:ext cx="8008938" cy="566737"/>
          </a:xfrm>
        </p:spPr>
        <p:txBody>
          <a:bodyPr/>
          <a:lstStyle/>
          <a:p>
            <a:r>
              <a:rPr lang="en-US" altLang="en-US" sz="4000">
                <a:latin typeface="Times" pitchFamily="2" charset="0"/>
                <a:ea typeface="ＭＳ Ｐゴシック" panose="020B0600070205080204" pitchFamily="34" charset="-128"/>
              </a:rPr>
              <a:t>From measured properties to quanta</a:t>
            </a:r>
          </a:p>
        </p:txBody>
      </p:sp>
      <p:sp>
        <p:nvSpPr>
          <p:cNvPr id="77829" name="Content Placeholder 2">
            <a:extLst>
              <a:ext uri="{FF2B5EF4-FFF2-40B4-BE49-F238E27FC236}">
                <a16:creationId xmlns:a16="http://schemas.microsoft.com/office/drawing/2014/main" id="{36419547-09F1-F74A-AC2B-0CDFE698E73E}"/>
              </a:ext>
            </a:extLst>
          </p:cNvPr>
          <p:cNvSpPr>
            <a:spLocks noGrp="1"/>
          </p:cNvSpPr>
          <p:nvPr>
            <p:ph idx="1"/>
          </p:nvPr>
        </p:nvSpPr>
        <p:spPr/>
        <p:txBody>
          <a:bodyPr/>
          <a:lstStyle/>
          <a:p>
            <a:endParaRPr lang="en-US" altLang="en-US">
              <a:latin typeface="Times" pitchFamily="2" charset="0"/>
              <a:ea typeface="ＭＳ Ｐゴシック" panose="020B0600070205080204" pitchFamily="34" charset="-128"/>
            </a:endParaRPr>
          </a:p>
        </p:txBody>
      </p:sp>
      <p:sp>
        <p:nvSpPr>
          <p:cNvPr id="77830" name="Slide Number Placeholder 3">
            <a:extLst>
              <a:ext uri="{FF2B5EF4-FFF2-40B4-BE49-F238E27FC236}">
                <a16:creationId xmlns:a16="http://schemas.microsoft.com/office/drawing/2014/main" id="{880285D2-5EC2-1243-AFB5-0C74D980B06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BB0A1AA-7D55-5544-BD93-B57B95961B51}" type="slidenum">
              <a:rPr lang="en-US" altLang="en-US" sz="1200">
                <a:solidFill>
                  <a:srgbClr val="898989"/>
                </a:solidFill>
                <a:latin typeface="Times" pitchFamily="2" charset="0"/>
              </a:rPr>
              <a:pPr eaLnBrk="1" hangingPunct="1"/>
              <a:t>60</a:t>
            </a:fld>
            <a:endParaRPr lang="en-US" altLang="en-US" sz="1200">
              <a:solidFill>
                <a:srgbClr val="898989"/>
              </a:solidFill>
              <a:latin typeface="Times" pitchFamily="2" charset="0"/>
            </a:endParaRPr>
          </a:p>
        </p:txBody>
      </p:sp>
      <p:sp>
        <p:nvSpPr>
          <p:cNvPr id="77831" name="TextBox 4">
            <a:extLst>
              <a:ext uri="{FF2B5EF4-FFF2-40B4-BE49-F238E27FC236}">
                <a16:creationId xmlns:a16="http://schemas.microsoft.com/office/drawing/2014/main" id="{E9A9D5E0-C2E1-434C-93B8-8FE9BE872E6F}"/>
              </a:ext>
            </a:extLst>
          </p:cNvPr>
          <p:cNvSpPr txBox="1">
            <a:spLocks noChangeArrowheads="1"/>
          </p:cNvSpPr>
          <p:nvPr/>
        </p:nvSpPr>
        <p:spPr bwMode="auto">
          <a:xfrm>
            <a:off x="163513" y="1052513"/>
            <a:ext cx="2554287"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1800">
                <a:latin typeface="Times" pitchFamily="2" charset="0"/>
              </a:rPr>
              <a:t>Measured entropy S of system of energy E of thermal radiation of volume V and high frequency </a:t>
            </a:r>
            <a:r>
              <a:rPr lang="en-US" altLang="en-US" sz="1800">
                <a:latin typeface="Symbol" pitchFamily="2" charset="2"/>
              </a:rPr>
              <a:t>n</a:t>
            </a:r>
          </a:p>
        </p:txBody>
      </p:sp>
      <p:sp>
        <p:nvSpPr>
          <p:cNvPr id="77832" name="TextBox 5">
            <a:extLst>
              <a:ext uri="{FF2B5EF4-FFF2-40B4-BE49-F238E27FC236}">
                <a16:creationId xmlns:a16="http://schemas.microsoft.com/office/drawing/2014/main" id="{9F780D2A-2412-A54C-85B1-0CE9C1F50E91}"/>
              </a:ext>
            </a:extLst>
          </p:cNvPr>
          <p:cNvSpPr txBox="1">
            <a:spLocks noChangeArrowheads="1"/>
          </p:cNvSpPr>
          <p:nvPr/>
        </p:nvSpPr>
        <p:spPr bwMode="auto">
          <a:xfrm>
            <a:off x="2868613" y="1427163"/>
            <a:ext cx="2581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latin typeface="Times" pitchFamily="2" charset="0"/>
              </a:rPr>
              <a:t>S – S</a:t>
            </a:r>
            <a:r>
              <a:rPr lang="en-US" altLang="en-US" baseline="-25000">
                <a:latin typeface="Times" pitchFamily="2" charset="0"/>
              </a:rPr>
              <a:t>0</a:t>
            </a:r>
            <a:r>
              <a:rPr lang="en-US" altLang="en-US">
                <a:latin typeface="Times" pitchFamily="2" charset="0"/>
              </a:rPr>
              <a:t>  =  k        log  </a:t>
            </a:r>
          </a:p>
        </p:txBody>
      </p:sp>
      <p:grpSp>
        <p:nvGrpSpPr>
          <p:cNvPr id="77833" name="Group 43">
            <a:extLst>
              <a:ext uri="{FF2B5EF4-FFF2-40B4-BE49-F238E27FC236}">
                <a16:creationId xmlns:a16="http://schemas.microsoft.com/office/drawing/2014/main" id="{7AC37A39-AA87-1447-B23C-34D468E30458}"/>
              </a:ext>
            </a:extLst>
          </p:cNvPr>
          <p:cNvGrpSpPr>
            <a:grpSpLocks/>
          </p:cNvGrpSpPr>
          <p:nvPr/>
        </p:nvGrpSpPr>
        <p:grpSpPr bwMode="auto">
          <a:xfrm>
            <a:off x="4430713" y="1341438"/>
            <a:ext cx="498475" cy="788987"/>
            <a:chOff x="4430646" y="1341277"/>
            <a:chExt cx="498905" cy="789851"/>
          </a:xfrm>
        </p:grpSpPr>
        <p:sp>
          <p:nvSpPr>
            <p:cNvPr id="77880" name="TextBox 6">
              <a:extLst>
                <a:ext uri="{FF2B5EF4-FFF2-40B4-BE49-F238E27FC236}">
                  <a16:creationId xmlns:a16="http://schemas.microsoft.com/office/drawing/2014/main" id="{73D32152-FD04-DE44-BAE8-F0862D54E809}"/>
                </a:ext>
              </a:extLst>
            </p:cNvPr>
            <p:cNvSpPr txBox="1">
              <a:spLocks noChangeArrowheads="1"/>
            </p:cNvSpPr>
            <p:nvPr/>
          </p:nvSpPr>
          <p:spPr bwMode="auto">
            <a:xfrm>
              <a:off x="4473454" y="1341277"/>
              <a:ext cx="3770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latin typeface="Times" pitchFamily="2" charset="0"/>
                </a:rPr>
                <a:t>E</a:t>
              </a:r>
            </a:p>
          </p:txBody>
        </p:sp>
        <p:sp>
          <p:nvSpPr>
            <p:cNvPr id="77881" name="TextBox 7">
              <a:extLst>
                <a:ext uri="{FF2B5EF4-FFF2-40B4-BE49-F238E27FC236}">
                  <a16:creationId xmlns:a16="http://schemas.microsoft.com/office/drawing/2014/main" id="{E85BF45E-D81D-7249-9A88-3DC234A21940}"/>
                </a:ext>
              </a:extLst>
            </p:cNvPr>
            <p:cNvSpPr txBox="1">
              <a:spLocks noChangeArrowheads="1"/>
            </p:cNvSpPr>
            <p:nvPr/>
          </p:nvSpPr>
          <p:spPr bwMode="auto">
            <a:xfrm>
              <a:off x="4430646" y="1669463"/>
              <a:ext cx="4989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latin typeface="Times" pitchFamily="2" charset="0"/>
                </a:rPr>
                <a:t>h</a:t>
              </a:r>
              <a:r>
                <a:rPr lang="en-US" altLang="en-US">
                  <a:latin typeface="Symbol" pitchFamily="2" charset="2"/>
                </a:rPr>
                <a:t>n</a:t>
              </a:r>
            </a:p>
          </p:txBody>
        </p:sp>
        <p:cxnSp>
          <p:nvCxnSpPr>
            <p:cNvPr id="10" name="Straight Connector 9">
              <a:extLst>
                <a:ext uri="{FF2B5EF4-FFF2-40B4-BE49-F238E27FC236}">
                  <a16:creationId xmlns:a16="http://schemas.microsoft.com/office/drawing/2014/main" id="{6D428BDC-F0D1-9F4A-BB89-345604F6504F}"/>
                </a:ext>
              </a:extLst>
            </p:cNvPr>
            <p:cNvCxnSpPr/>
            <p:nvPr/>
          </p:nvCxnSpPr>
          <p:spPr>
            <a:xfrm>
              <a:off x="4473545" y="1754479"/>
              <a:ext cx="306652" cy="158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77834" name="TextBox 11">
            <a:extLst>
              <a:ext uri="{FF2B5EF4-FFF2-40B4-BE49-F238E27FC236}">
                <a16:creationId xmlns:a16="http://schemas.microsoft.com/office/drawing/2014/main" id="{7AB56301-17F4-C646-94AF-A3D1DCD3913D}"/>
              </a:ext>
            </a:extLst>
          </p:cNvPr>
          <p:cNvSpPr txBox="1">
            <a:spLocks noChangeArrowheads="1"/>
          </p:cNvSpPr>
          <p:nvPr/>
        </p:nvSpPr>
        <p:spPr bwMode="auto">
          <a:xfrm>
            <a:off x="5365750" y="1290638"/>
            <a:ext cx="406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latin typeface="Times" pitchFamily="2" charset="0"/>
              </a:rPr>
              <a:t>V</a:t>
            </a:r>
          </a:p>
        </p:txBody>
      </p:sp>
      <p:sp>
        <p:nvSpPr>
          <p:cNvPr id="77835" name="TextBox 12">
            <a:extLst>
              <a:ext uri="{FF2B5EF4-FFF2-40B4-BE49-F238E27FC236}">
                <a16:creationId xmlns:a16="http://schemas.microsoft.com/office/drawing/2014/main" id="{82C5AD28-A467-F04B-908E-4A14DD52A4C2}"/>
              </a:ext>
            </a:extLst>
          </p:cNvPr>
          <p:cNvSpPr txBox="1">
            <a:spLocks noChangeArrowheads="1"/>
          </p:cNvSpPr>
          <p:nvPr/>
        </p:nvSpPr>
        <p:spPr bwMode="auto">
          <a:xfrm>
            <a:off x="5372100" y="1633538"/>
            <a:ext cx="5095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latin typeface="Times" pitchFamily="2" charset="0"/>
              </a:rPr>
              <a:t>V</a:t>
            </a:r>
            <a:r>
              <a:rPr lang="en-US" altLang="en-US" baseline="-25000">
                <a:latin typeface="Times" pitchFamily="2" charset="0"/>
              </a:rPr>
              <a:t>0</a:t>
            </a:r>
            <a:endParaRPr lang="en-US" altLang="en-US">
              <a:latin typeface="Symbol" pitchFamily="2" charset="2"/>
            </a:endParaRPr>
          </a:p>
        </p:txBody>
      </p:sp>
      <p:cxnSp>
        <p:nvCxnSpPr>
          <p:cNvPr id="14" name="Straight Connector 13">
            <a:extLst>
              <a:ext uri="{FF2B5EF4-FFF2-40B4-BE49-F238E27FC236}">
                <a16:creationId xmlns:a16="http://schemas.microsoft.com/office/drawing/2014/main" id="{977C8706-1EB9-0245-B311-0B641B509CC0}"/>
              </a:ext>
            </a:extLst>
          </p:cNvPr>
          <p:cNvCxnSpPr/>
          <p:nvPr/>
        </p:nvCxnSpPr>
        <p:spPr>
          <a:xfrm>
            <a:off x="5414963" y="1712913"/>
            <a:ext cx="30638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4" name="Group 60">
            <a:extLst>
              <a:ext uri="{FF2B5EF4-FFF2-40B4-BE49-F238E27FC236}">
                <a16:creationId xmlns:a16="http://schemas.microsoft.com/office/drawing/2014/main" id="{9205CB41-EB9E-EB44-8145-5FA0315EFD02}"/>
              </a:ext>
            </a:extLst>
          </p:cNvPr>
          <p:cNvGrpSpPr>
            <a:grpSpLocks/>
          </p:cNvGrpSpPr>
          <p:nvPr/>
        </p:nvGrpSpPr>
        <p:grpSpPr bwMode="auto">
          <a:xfrm>
            <a:off x="206375" y="5129213"/>
            <a:ext cx="5216525" cy="1200150"/>
            <a:chOff x="206906" y="5129676"/>
            <a:chExt cx="5215304" cy="1200329"/>
          </a:xfrm>
        </p:grpSpPr>
        <p:sp>
          <p:nvSpPr>
            <p:cNvPr id="53" name="Freeform 52">
              <a:extLst>
                <a:ext uri="{FF2B5EF4-FFF2-40B4-BE49-F238E27FC236}">
                  <a16:creationId xmlns:a16="http://schemas.microsoft.com/office/drawing/2014/main" id="{99724993-8484-5043-B979-DF6910B8B672}"/>
                </a:ext>
              </a:extLst>
            </p:cNvPr>
            <p:cNvSpPr/>
            <p:nvPr/>
          </p:nvSpPr>
          <p:spPr>
            <a:xfrm>
              <a:off x="235474" y="5201124"/>
              <a:ext cx="2625110" cy="1084425"/>
            </a:xfrm>
            <a:custGeom>
              <a:avLst/>
              <a:gdLst>
                <a:gd name="connsiteX0" fmla="*/ 399543 w 2625567"/>
                <a:gd name="connsiteY0" fmla="*/ 0 h 1405489"/>
                <a:gd name="connsiteX1" fmla="*/ 2625567 w 2625567"/>
                <a:gd name="connsiteY1" fmla="*/ 349589 h 1405489"/>
                <a:gd name="connsiteX2" fmla="*/ 2582758 w 2625567"/>
                <a:gd name="connsiteY2" fmla="*/ 1369817 h 1405489"/>
                <a:gd name="connsiteX3" fmla="*/ 0 w 2625567"/>
                <a:gd name="connsiteY3" fmla="*/ 1405489 h 1405489"/>
                <a:gd name="connsiteX4" fmla="*/ 399543 w 2625567"/>
                <a:gd name="connsiteY4" fmla="*/ 0 h 1405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5567" h="1405489">
                  <a:moveTo>
                    <a:pt x="399543" y="0"/>
                  </a:moveTo>
                  <a:lnTo>
                    <a:pt x="2625567" y="349589"/>
                  </a:lnTo>
                  <a:lnTo>
                    <a:pt x="2582758" y="1369817"/>
                  </a:lnTo>
                  <a:lnTo>
                    <a:pt x="0" y="1405489"/>
                  </a:lnTo>
                  <a:lnTo>
                    <a:pt x="399543" y="0"/>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7874" name="TextBox 14">
              <a:extLst>
                <a:ext uri="{FF2B5EF4-FFF2-40B4-BE49-F238E27FC236}">
                  <a16:creationId xmlns:a16="http://schemas.microsoft.com/office/drawing/2014/main" id="{1E01A7F2-805C-0141-BFA6-23197FE6A6F6}"/>
                </a:ext>
              </a:extLst>
            </p:cNvPr>
            <p:cNvSpPr txBox="1">
              <a:spLocks noChangeArrowheads="1"/>
            </p:cNvSpPr>
            <p:nvPr/>
          </p:nvSpPr>
          <p:spPr bwMode="auto">
            <a:xfrm>
              <a:off x="206906" y="5129676"/>
              <a:ext cx="252568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1800">
                  <a:latin typeface="Times" pitchFamily="2" charset="0"/>
                </a:rPr>
                <a:t>“Boltzmann’s Principle”: probability W that system fluctuates to state with entropy S</a:t>
              </a:r>
            </a:p>
          </p:txBody>
        </p:sp>
        <p:sp>
          <p:nvSpPr>
            <p:cNvPr id="77875" name="TextBox 15">
              <a:extLst>
                <a:ext uri="{FF2B5EF4-FFF2-40B4-BE49-F238E27FC236}">
                  <a16:creationId xmlns:a16="http://schemas.microsoft.com/office/drawing/2014/main" id="{666DBE96-723B-0E4C-A706-71A60F34D79E}"/>
                </a:ext>
              </a:extLst>
            </p:cNvPr>
            <p:cNvSpPr txBox="1">
              <a:spLocks noChangeArrowheads="1"/>
            </p:cNvSpPr>
            <p:nvPr/>
          </p:nvSpPr>
          <p:spPr bwMode="auto">
            <a:xfrm>
              <a:off x="2861013" y="5538788"/>
              <a:ext cx="20428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latin typeface="Times" pitchFamily="2" charset="0"/>
                </a:rPr>
                <a:t>S – S</a:t>
              </a:r>
              <a:r>
                <a:rPr lang="en-US" altLang="en-US" baseline="-25000">
                  <a:latin typeface="Times" pitchFamily="2" charset="0"/>
                </a:rPr>
                <a:t>0</a:t>
              </a:r>
              <a:r>
                <a:rPr lang="en-US" altLang="en-US">
                  <a:latin typeface="Times" pitchFamily="2" charset="0"/>
                </a:rPr>
                <a:t>  =  k log  </a:t>
              </a:r>
            </a:p>
          </p:txBody>
        </p:sp>
        <p:grpSp>
          <p:nvGrpSpPr>
            <p:cNvPr id="77876" name="Group 20">
              <a:extLst>
                <a:ext uri="{FF2B5EF4-FFF2-40B4-BE49-F238E27FC236}">
                  <a16:creationId xmlns:a16="http://schemas.microsoft.com/office/drawing/2014/main" id="{00DB0C28-8E3C-6144-BC8F-CF5FCEADAC65}"/>
                </a:ext>
              </a:extLst>
            </p:cNvPr>
            <p:cNvGrpSpPr>
              <a:grpSpLocks/>
            </p:cNvGrpSpPr>
            <p:nvPr/>
          </p:nvGrpSpPr>
          <p:grpSpPr bwMode="auto">
            <a:xfrm>
              <a:off x="4837322" y="5410365"/>
              <a:ext cx="584888" cy="804120"/>
              <a:chOff x="5429501" y="5443591"/>
              <a:chExt cx="584888" cy="804120"/>
            </a:xfrm>
          </p:grpSpPr>
          <p:sp>
            <p:nvSpPr>
              <p:cNvPr id="77877" name="TextBox 16">
                <a:extLst>
                  <a:ext uri="{FF2B5EF4-FFF2-40B4-BE49-F238E27FC236}">
                    <a16:creationId xmlns:a16="http://schemas.microsoft.com/office/drawing/2014/main" id="{9C068526-BBA9-D542-952F-E69A605BAF45}"/>
                  </a:ext>
                </a:extLst>
              </p:cNvPr>
              <p:cNvSpPr txBox="1">
                <a:spLocks noChangeArrowheads="1"/>
              </p:cNvSpPr>
              <p:nvPr/>
            </p:nvSpPr>
            <p:spPr bwMode="auto">
              <a:xfrm>
                <a:off x="5429501" y="5443591"/>
                <a:ext cx="4796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latin typeface="Times" pitchFamily="2" charset="0"/>
                  </a:rPr>
                  <a:t>W</a:t>
                </a:r>
              </a:p>
            </p:txBody>
          </p:sp>
          <p:sp>
            <p:nvSpPr>
              <p:cNvPr id="77878" name="TextBox 17">
                <a:extLst>
                  <a:ext uri="{FF2B5EF4-FFF2-40B4-BE49-F238E27FC236}">
                    <a16:creationId xmlns:a16="http://schemas.microsoft.com/office/drawing/2014/main" id="{5B4A128F-FF8F-E94F-B9E8-DAAE2BD53BBC}"/>
                  </a:ext>
                </a:extLst>
              </p:cNvPr>
              <p:cNvSpPr txBox="1">
                <a:spLocks noChangeArrowheads="1"/>
              </p:cNvSpPr>
              <p:nvPr/>
            </p:nvSpPr>
            <p:spPr bwMode="auto">
              <a:xfrm>
                <a:off x="5436637" y="5786046"/>
                <a:ext cx="5777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latin typeface="Times" pitchFamily="2" charset="0"/>
                  </a:rPr>
                  <a:t>W</a:t>
                </a:r>
                <a:r>
                  <a:rPr lang="en-US" altLang="en-US" baseline="-25000">
                    <a:latin typeface="Times" pitchFamily="2" charset="0"/>
                  </a:rPr>
                  <a:t>0</a:t>
                </a:r>
                <a:endParaRPr lang="en-US" altLang="en-US">
                  <a:latin typeface="Symbol" pitchFamily="2" charset="2"/>
                </a:endParaRPr>
              </a:p>
            </p:txBody>
          </p:sp>
          <p:cxnSp>
            <p:nvCxnSpPr>
              <p:cNvPr id="19" name="Straight Connector 18">
                <a:extLst>
                  <a:ext uri="{FF2B5EF4-FFF2-40B4-BE49-F238E27FC236}">
                    <a16:creationId xmlns:a16="http://schemas.microsoft.com/office/drawing/2014/main" id="{ED9B0F78-F9B2-424C-8EBF-03CA49A36E75}"/>
                  </a:ext>
                </a:extLst>
              </p:cNvPr>
              <p:cNvCxnSpPr/>
              <p:nvPr/>
            </p:nvCxnSpPr>
            <p:spPr>
              <a:xfrm>
                <a:off x="5479527" y="5864682"/>
                <a:ext cx="39202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nvGrpSpPr>
          <p:cNvPr id="6" name="Group 62">
            <a:extLst>
              <a:ext uri="{FF2B5EF4-FFF2-40B4-BE49-F238E27FC236}">
                <a16:creationId xmlns:a16="http://schemas.microsoft.com/office/drawing/2014/main" id="{A1A6FAEA-A40F-3B44-81D3-34D71B410300}"/>
              </a:ext>
            </a:extLst>
          </p:cNvPr>
          <p:cNvGrpSpPr>
            <a:grpSpLocks/>
          </p:cNvGrpSpPr>
          <p:nvPr/>
        </p:nvGrpSpPr>
        <p:grpSpPr bwMode="auto">
          <a:xfrm>
            <a:off x="2868613" y="2971800"/>
            <a:ext cx="2924175" cy="2314575"/>
            <a:chOff x="2868148" y="2972216"/>
            <a:chExt cx="2925222" cy="2314419"/>
          </a:xfrm>
        </p:grpSpPr>
        <p:sp>
          <p:nvSpPr>
            <p:cNvPr id="77867" name="TextBox 35">
              <a:extLst>
                <a:ext uri="{FF2B5EF4-FFF2-40B4-BE49-F238E27FC236}">
                  <a16:creationId xmlns:a16="http://schemas.microsoft.com/office/drawing/2014/main" id="{E9A83076-E580-3B46-9AA2-426F7E70E500}"/>
                </a:ext>
              </a:extLst>
            </p:cNvPr>
            <p:cNvSpPr txBox="1">
              <a:spLocks noChangeArrowheads="1"/>
            </p:cNvSpPr>
            <p:nvPr/>
          </p:nvSpPr>
          <p:spPr bwMode="auto">
            <a:xfrm>
              <a:off x="2868148" y="3022160"/>
              <a:ext cx="2478864"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latin typeface="Times" pitchFamily="2" charset="0"/>
                </a:rPr>
                <a:t>S – S</a:t>
              </a:r>
              <a:r>
                <a:rPr lang="en-US" altLang="en-US" baseline="-25000">
                  <a:latin typeface="Times" pitchFamily="2" charset="0"/>
                </a:rPr>
                <a:t>0</a:t>
              </a:r>
              <a:r>
                <a:rPr lang="en-US" altLang="en-US">
                  <a:latin typeface="Times" pitchFamily="2" charset="0"/>
                </a:rPr>
                <a:t>  =  k  </a:t>
              </a:r>
              <a:r>
                <a:rPr lang="en-US" altLang="en-US" sz="3200">
                  <a:latin typeface="Times" pitchFamily="2" charset="0"/>
                </a:rPr>
                <a:t>n</a:t>
              </a:r>
              <a:r>
                <a:rPr lang="en-US" altLang="en-US">
                  <a:latin typeface="Times" pitchFamily="2" charset="0"/>
                </a:rPr>
                <a:t>  log  </a:t>
              </a:r>
            </a:p>
          </p:txBody>
        </p:sp>
        <p:grpSp>
          <p:nvGrpSpPr>
            <p:cNvPr id="77868" name="Group 36">
              <a:extLst>
                <a:ext uri="{FF2B5EF4-FFF2-40B4-BE49-F238E27FC236}">
                  <a16:creationId xmlns:a16="http://schemas.microsoft.com/office/drawing/2014/main" id="{E0DAC05D-D8EF-D444-8865-1A7407DCC6F7}"/>
                </a:ext>
              </a:extLst>
            </p:cNvPr>
            <p:cNvGrpSpPr>
              <a:grpSpLocks/>
            </p:cNvGrpSpPr>
            <p:nvPr/>
          </p:nvGrpSpPr>
          <p:grpSpPr bwMode="auto">
            <a:xfrm>
              <a:off x="5276709" y="2972216"/>
              <a:ext cx="516661" cy="804120"/>
              <a:chOff x="5429501" y="5443591"/>
              <a:chExt cx="516661" cy="804120"/>
            </a:xfrm>
          </p:grpSpPr>
          <p:sp>
            <p:nvSpPr>
              <p:cNvPr id="77870" name="TextBox 37">
                <a:extLst>
                  <a:ext uri="{FF2B5EF4-FFF2-40B4-BE49-F238E27FC236}">
                    <a16:creationId xmlns:a16="http://schemas.microsoft.com/office/drawing/2014/main" id="{AD76DA20-63C2-514D-92EB-D24C79E613F4}"/>
                  </a:ext>
                </a:extLst>
              </p:cNvPr>
              <p:cNvSpPr txBox="1">
                <a:spLocks noChangeArrowheads="1"/>
              </p:cNvSpPr>
              <p:nvPr/>
            </p:nvSpPr>
            <p:spPr bwMode="auto">
              <a:xfrm>
                <a:off x="5429501" y="5443591"/>
                <a:ext cx="4069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latin typeface="Times" pitchFamily="2" charset="0"/>
                  </a:rPr>
                  <a:t>V</a:t>
                </a:r>
              </a:p>
            </p:txBody>
          </p:sp>
          <p:sp>
            <p:nvSpPr>
              <p:cNvPr id="77871" name="TextBox 38">
                <a:extLst>
                  <a:ext uri="{FF2B5EF4-FFF2-40B4-BE49-F238E27FC236}">
                    <a16:creationId xmlns:a16="http://schemas.microsoft.com/office/drawing/2014/main" id="{72AD8F52-4DDD-0749-B68B-0D59098AD6AB}"/>
                  </a:ext>
                </a:extLst>
              </p:cNvPr>
              <p:cNvSpPr txBox="1">
                <a:spLocks noChangeArrowheads="1"/>
              </p:cNvSpPr>
              <p:nvPr/>
            </p:nvSpPr>
            <p:spPr bwMode="auto">
              <a:xfrm>
                <a:off x="5436637" y="5786046"/>
                <a:ext cx="5095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latin typeface="Times" pitchFamily="2" charset="0"/>
                  </a:rPr>
                  <a:t>V</a:t>
                </a:r>
                <a:r>
                  <a:rPr lang="en-US" altLang="en-US" baseline="-25000">
                    <a:latin typeface="Times" pitchFamily="2" charset="0"/>
                  </a:rPr>
                  <a:t>0</a:t>
                </a:r>
                <a:endParaRPr lang="en-US" altLang="en-US">
                  <a:latin typeface="Symbol" pitchFamily="2" charset="2"/>
                </a:endParaRPr>
              </a:p>
            </p:txBody>
          </p:sp>
          <p:cxnSp>
            <p:nvCxnSpPr>
              <p:cNvPr id="40" name="Straight Connector 39">
                <a:extLst>
                  <a:ext uri="{FF2B5EF4-FFF2-40B4-BE49-F238E27FC236}">
                    <a16:creationId xmlns:a16="http://schemas.microsoft.com/office/drawing/2014/main" id="{2254DEDF-D320-974F-BD86-B45BE533A9BB}"/>
                  </a:ext>
                </a:extLst>
              </p:cNvPr>
              <p:cNvCxnSpPr/>
              <p:nvPr/>
            </p:nvCxnSpPr>
            <p:spPr>
              <a:xfrm>
                <a:off x="5479270" y="5864251"/>
                <a:ext cx="39225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0" name="Up Arrow 49">
              <a:extLst>
                <a:ext uri="{FF2B5EF4-FFF2-40B4-BE49-F238E27FC236}">
                  <a16:creationId xmlns:a16="http://schemas.microsoft.com/office/drawing/2014/main" id="{D98829DB-0EEF-7C49-9C63-8BAB9FB0A612}"/>
                </a:ext>
              </a:extLst>
            </p:cNvPr>
            <p:cNvSpPr/>
            <p:nvPr/>
          </p:nvSpPr>
          <p:spPr>
            <a:xfrm>
              <a:off x="3174645" y="3673844"/>
              <a:ext cx="443072" cy="1612791"/>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8" name="Group 66">
            <a:extLst>
              <a:ext uri="{FF2B5EF4-FFF2-40B4-BE49-F238E27FC236}">
                <a16:creationId xmlns:a16="http://schemas.microsoft.com/office/drawing/2014/main" id="{68432C8C-DAD9-5244-86F5-F460B179C28B}"/>
              </a:ext>
            </a:extLst>
          </p:cNvPr>
          <p:cNvGrpSpPr>
            <a:grpSpLocks/>
          </p:cNvGrpSpPr>
          <p:nvPr/>
        </p:nvGrpSpPr>
        <p:grpSpPr bwMode="auto">
          <a:xfrm>
            <a:off x="0" y="3981450"/>
            <a:ext cx="8764588" cy="1041400"/>
            <a:chOff x="0" y="3981029"/>
            <a:chExt cx="8764122" cy="1041693"/>
          </a:xfrm>
        </p:grpSpPr>
        <p:grpSp>
          <p:nvGrpSpPr>
            <p:cNvPr id="77851" name="Group 61">
              <a:extLst>
                <a:ext uri="{FF2B5EF4-FFF2-40B4-BE49-F238E27FC236}">
                  <a16:creationId xmlns:a16="http://schemas.microsoft.com/office/drawing/2014/main" id="{1D74D3EB-4A14-9449-844B-E3C3FDAA4518}"/>
                </a:ext>
              </a:extLst>
            </p:cNvPr>
            <p:cNvGrpSpPr>
              <a:grpSpLocks/>
            </p:cNvGrpSpPr>
            <p:nvPr/>
          </p:nvGrpSpPr>
          <p:grpSpPr bwMode="auto">
            <a:xfrm>
              <a:off x="0" y="3981029"/>
              <a:ext cx="5733388" cy="996748"/>
              <a:chOff x="0" y="3981029"/>
              <a:chExt cx="5733388" cy="996748"/>
            </a:xfrm>
          </p:grpSpPr>
          <p:sp>
            <p:nvSpPr>
              <p:cNvPr id="52" name="Freeform 51">
                <a:extLst>
                  <a:ext uri="{FF2B5EF4-FFF2-40B4-BE49-F238E27FC236}">
                    <a16:creationId xmlns:a16="http://schemas.microsoft.com/office/drawing/2014/main" id="{2EB26EB8-5E2E-1B45-82D2-62A9A5E0F5D0}"/>
                  </a:ext>
                </a:extLst>
              </p:cNvPr>
              <p:cNvSpPr/>
              <p:nvPr/>
            </p:nvSpPr>
            <p:spPr>
              <a:xfrm>
                <a:off x="149217" y="4038195"/>
                <a:ext cx="2625585" cy="935301"/>
              </a:xfrm>
              <a:custGeom>
                <a:avLst/>
                <a:gdLst>
                  <a:gd name="connsiteX0" fmla="*/ 399543 w 2625567"/>
                  <a:gd name="connsiteY0" fmla="*/ 0 h 1405489"/>
                  <a:gd name="connsiteX1" fmla="*/ 2625567 w 2625567"/>
                  <a:gd name="connsiteY1" fmla="*/ 349589 h 1405489"/>
                  <a:gd name="connsiteX2" fmla="*/ 2582758 w 2625567"/>
                  <a:gd name="connsiteY2" fmla="*/ 1369817 h 1405489"/>
                  <a:gd name="connsiteX3" fmla="*/ 0 w 2625567"/>
                  <a:gd name="connsiteY3" fmla="*/ 1405489 h 1405489"/>
                  <a:gd name="connsiteX4" fmla="*/ 399543 w 2625567"/>
                  <a:gd name="connsiteY4" fmla="*/ 0 h 1405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5567" h="1405489">
                    <a:moveTo>
                      <a:pt x="399543" y="0"/>
                    </a:moveTo>
                    <a:lnTo>
                      <a:pt x="2625567" y="349589"/>
                    </a:lnTo>
                    <a:lnTo>
                      <a:pt x="2582758" y="1369817"/>
                    </a:lnTo>
                    <a:lnTo>
                      <a:pt x="0" y="1405489"/>
                    </a:lnTo>
                    <a:lnTo>
                      <a:pt x="399543" y="0"/>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7854" name="TextBox 22">
                <a:extLst>
                  <a:ext uri="{FF2B5EF4-FFF2-40B4-BE49-F238E27FC236}">
                    <a16:creationId xmlns:a16="http://schemas.microsoft.com/office/drawing/2014/main" id="{AC861160-4BE9-4E4E-A271-77006D85FBAC}"/>
                  </a:ext>
                </a:extLst>
              </p:cNvPr>
              <p:cNvSpPr txBox="1">
                <a:spLocks noChangeArrowheads="1"/>
              </p:cNvSpPr>
              <p:nvPr/>
            </p:nvSpPr>
            <p:spPr bwMode="auto">
              <a:xfrm>
                <a:off x="0" y="4002432"/>
                <a:ext cx="268977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1800">
                    <a:latin typeface="Times" pitchFamily="2" charset="0"/>
                  </a:rPr>
                  <a:t>Probabilities W and W</a:t>
                </a:r>
                <a:r>
                  <a:rPr lang="en-US" altLang="en-US" sz="1800" baseline="-25000">
                    <a:latin typeface="Times" pitchFamily="2" charset="0"/>
                  </a:rPr>
                  <a:t>0</a:t>
                </a:r>
                <a:r>
                  <a:rPr lang="en-US" altLang="en-US" sz="1800">
                    <a:latin typeface="Times" pitchFamily="2" charset="0"/>
                  </a:rPr>
                  <a:t> that n independent points are in volumes V and V</a:t>
                </a:r>
                <a:r>
                  <a:rPr lang="en-US" altLang="en-US" sz="1800" baseline="-25000">
                    <a:latin typeface="Times" pitchFamily="2" charset="0"/>
                  </a:rPr>
                  <a:t>0</a:t>
                </a:r>
                <a:endParaRPr lang="en-US" altLang="en-US" sz="1800">
                  <a:latin typeface="Times" pitchFamily="2" charset="0"/>
                </a:endParaRPr>
              </a:p>
            </p:txBody>
          </p:sp>
          <p:grpSp>
            <p:nvGrpSpPr>
              <p:cNvPr id="77855" name="Group 23">
                <a:extLst>
                  <a:ext uri="{FF2B5EF4-FFF2-40B4-BE49-F238E27FC236}">
                    <a16:creationId xmlns:a16="http://schemas.microsoft.com/office/drawing/2014/main" id="{21715EC0-D815-CA46-9AA1-2D6DCF4AA664}"/>
                  </a:ext>
                </a:extLst>
              </p:cNvPr>
              <p:cNvGrpSpPr>
                <a:grpSpLocks/>
              </p:cNvGrpSpPr>
              <p:nvPr/>
            </p:nvGrpSpPr>
            <p:grpSpPr bwMode="auto">
              <a:xfrm>
                <a:off x="3896549" y="4137985"/>
                <a:ext cx="584888" cy="804120"/>
                <a:chOff x="5429501" y="5443591"/>
                <a:chExt cx="584888" cy="804120"/>
              </a:xfrm>
            </p:grpSpPr>
            <p:sp>
              <p:nvSpPr>
                <p:cNvPr id="77864" name="TextBox 24">
                  <a:extLst>
                    <a:ext uri="{FF2B5EF4-FFF2-40B4-BE49-F238E27FC236}">
                      <a16:creationId xmlns:a16="http://schemas.microsoft.com/office/drawing/2014/main" id="{585D2138-10C6-0F45-B839-E33592866A40}"/>
                    </a:ext>
                  </a:extLst>
                </p:cNvPr>
                <p:cNvSpPr txBox="1">
                  <a:spLocks noChangeArrowheads="1"/>
                </p:cNvSpPr>
                <p:nvPr/>
              </p:nvSpPr>
              <p:spPr bwMode="auto">
                <a:xfrm>
                  <a:off x="5429501" y="5443591"/>
                  <a:ext cx="4796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latin typeface="Times" pitchFamily="2" charset="0"/>
                    </a:rPr>
                    <a:t>W</a:t>
                  </a:r>
                </a:p>
              </p:txBody>
            </p:sp>
            <p:sp>
              <p:nvSpPr>
                <p:cNvPr id="77865" name="TextBox 25">
                  <a:extLst>
                    <a:ext uri="{FF2B5EF4-FFF2-40B4-BE49-F238E27FC236}">
                      <a16:creationId xmlns:a16="http://schemas.microsoft.com/office/drawing/2014/main" id="{B35F81E0-918A-C44F-9A91-4A6F56978DF6}"/>
                    </a:ext>
                  </a:extLst>
                </p:cNvPr>
                <p:cNvSpPr txBox="1">
                  <a:spLocks noChangeArrowheads="1"/>
                </p:cNvSpPr>
                <p:nvPr/>
              </p:nvSpPr>
              <p:spPr bwMode="auto">
                <a:xfrm>
                  <a:off x="5436637" y="5786046"/>
                  <a:ext cx="5777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latin typeface="Times" pitchFamily="2" charset="0"/>
                    </a:rPr>
                    <a:t>W</a:t>
                  </a:r>
                  <a:r>
                    <a:rPr lang="en-US" altLang="en-US" baseline="-25000">
                      <a:latin typeface="Times" pitchFamily="2" charset="0"/>
                    </a:rPr>
                    <a:t>0</a:t>
                  </a:r>
                  <a:endParaRPr lang="en-US" altLang="en-US">
                    <a:latin typeface="Symbol" pitchFamily="2" charset="2"/>
                  </a:endParaRPr>
                </a:p>
              </p:txBody>
            </p:sp>
            <p:cxnSp>
              <p:nvCxnSpPr>
                <p:cNvPr id="27" name="Straight Connector 26">
                  <a:extLst>
                    <a:ext uri="{FF2B5EF4-FFF2-40B4-BE49-F238E27FC236}">
                      <a16:creationId xmlns:a16="http://schemas.microsoft.com/office/drawing/2014/main" id="{DF31063E-C63F-8A4B-B723-538B6F346C30}"/>
                    </a:ext>
                  </a:extLst>
                </p:cNvPr>
                <p:cNvCxnSpPr/>
                <p:nvPr/>
              </p:nvCxnSpPr>
              <p:spPr>
                <a:xfrm>
                  <a:off x="5479267" y="5864647"/>
                  <a:ext cx="39209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7856" name="Group 27">
                <a:extLst>
                  <a:ext uri="{FF2B5EF4-FFF2-40B4-BE49-F238E27FC236}">
                    <a16:creationId xmlns:a16="http://schemas.microsoft.com/office/drawing/2014/main" id="{57DC22A5-8BED-3445-8D23-C939B72A87BD}"/>
                  </a:ext>
                </a:extLst>
              </p:cNvPr>
              <p:cNvGrpSpPr>
                <a:grpSpLocks/>
              </p:cNvGrpSpPr>
              <p:nvPr/>
            </p:nvGrpSpPr>
            <p:grpSpPr bwMode="auto">
              <a:xfrm>
                <a:off x="4831193" y="4173657"/>
                <a:ext cx="516661" cy="804120"/>
                <a:chOff x="5429501" y="5443591"/>
                <a:chExt cx="516661" cy="804120"/>
              </a:xfrm>
            </p:grpSpPr>
            <p:sp>
              <p:nvSpPr>
                <p:cNvPr id="77861" name="TextBox 28">
                  <a:extLst>
                    <a:ext uri="{FF2B5EF4-FFF2-40B4-BE49-F238E27FC236}">
                      <a16:creationId xmlns:a16="http://schemas.microsoft.com/office/drawing/2014/main" id="{88A8794A-5221-F447-BE8F-E599D2C04CBA}"/>
                    </a:ext>
                  </a:extLst>
                </p:cNvPr>
                <p:cNvSpPr txBox="1">
                  <a:spLocks noChangeArrowheads="1"/>
                </p:cNvSpPr>
                <p:nvPr/>
              </p:nvSpPr>
              <p:spPr bwMode="auto">
                <a:xfrm>
                  <a:off x="5429501" y="5443591"/>
                  <a:ext cx="4069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latin typeface="Times" pitchFamily="2" charset="0"/>
                    </a:rPr>
                    <a:t>V</a:t>
                  </a:r>
                </a:p>
              </p:txBody>
            </p:sp>
            <p:sp>
              <p:nvSpPr>
                <p:cNvPr id="77862" name="TextBox 29">
                  <a:extLst>
                    <a:ext uri="{FF2B5EF4-FFF2-40B4-BE49-F238E27FC236}">
                      <a16:creationId xmlns:a16="http://schemas.microsoft.com/office/drawing/2014/main" id="{FC053783-92FA-894F-AC60-AB71B2286BF1}"/>
                    </a:ext>
                  </a:extLst>
                </p:cNvPr>
                <p:cNvSpPr txBox="1">
                  <a:spLocks noChangeArrowheads="1"/>
                </p:cNvSpPr>
                <p:nvPr/>
              </p:nvSpPr>
              <p:spPr bwMode="auto">
                <a:xfrm>
                  <a:off x="5436637" y="5786046"/>
                  <a:ext cx="5095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latin typeface="Times" pitchFamily="2" charset="0"/>
                    </a:rPr>
                    <a:t>V</a:t>
                  </a:r>
                  <a:r>
                    <a:rPr lang="en-US" altLang="en-US" baseline="-25000">
                      <a:latin typeface="Times" pitchFamily="2" charset="0"/>
                    </a:rPr>
                    <a:t>0</a:t>
                  </a:r>
                  <a:endParaRPr lang="en-US" altLang="en-US">
                    <a:latin typeface="Symbol" pitchFamily="2" charset="2"/>
                  </a:endParaRPr>
                </a:p>
              </p:txBody>
            </p:sp>
            <p:cxnSp>
              <p:nvCxnSpPr>
                <p:cNvPr id="31" name="Straight Connector 30">
                  <a:extLst>
                    <a:ext uri="{FF2B5EF4-FFF2-40B4-BE49-F238E27FC236}">
                      <a16:creationId xmlns:a16="http://schemas.microsoft.com/office/drawing/2014/main" id="{B0367CE6-05E0-6A4D-A81F-1C2374D0203A}"/>
                    </a:ext>
                  </a:extLst>
                </p:cNvPr>
                <p:cNvCxnSpPr/>
                <p:nvPr/>
              </p:nvCxnSpPr>
              <p:spPr>
                <a:xfrm>
                  <a:off x="5485961" y="5863910"/>
                  <a:ext cx="38574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77857" name="TextBox 31">
                <a:extLst>
                  <a:ext uri="{FF2B5EF4-FFF2-40B4-BE49-F238E27FC236}">
                    <a16:creationId xmlns:a16="http://schemas.microsoft.com/office/drawing/2014/main" id="{EC253454-45EB-4940-A09C-2B6643BB271B}"/>
                  </a:ext>
                </a:extLst>
              </p:cNvPr>
              <p:cNvSpPr txBox="1">
                <a:spLocks noChangeArrowheads="1"/>
              </p:cNvSpPr>
              <p:nvPr/>
            </p:nvSpPr>
            <p:spPr bwMode="auto">
              <a:xfrm>
                <a:off x="4388843" y="4294946"/>
                <a:ext cx="3582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latin typeface="Times" pitchFamily="2" charset="0"/>
                  </a:rPr>
                  <a:t>=</a:t>
                </a:r>
              </a:p>
            </p:txBody>
          </p:sp>
          <p:sp>
            <p:nvSpPr>
              <p:cNvPr id="33" name="Left Bracket 32">
                <a:extLst>
                  <a:ext uri="{FF2B5EF4-FFF2-40B4-BE49-F238E27FC236}">
                    <a16:creationId xmlns:a16="http://schemas.microsoft.com/office/drawing/2014/main" id="{DA3E97EA-4D7A-744C-918A-1A8D874CE928}"/>
                  </a:ext>
                </a:extLst>
              </p:cNvPr>
              <p:cNvSpPr/>
              <p:nvPr/>
            </p:nvSpPr>
            <p:spPr>
              <a:xfrm>
                <a:off x="4760660" y="4266859"/>
                <a:ext cx="114294" cy="620887"/>
              </a:xfrm>
              <a:prstGeom prst="leftBracket">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4" name="Left Bracket 33">
                <a:extLst>
                  <a:ext uri="{FF2B5EF4-FFF2-40B4-BE49-F238E27FC236}">
                    <a16:creationId xmlns:a16="http://schemas.microsoft.com/office/drawing/2014/main" id="{488AB939-86BD-CA48-949A-763EB1A78770}"/>
                  </a:ext>
                </a:extLst>
              </p:cNvPr>
              <p:cNvSpPr/>
              <p:nvPr/>
            </p:nvSpPr>
            <p:spPr>
              <a:xfrm flipH="1">
                <a:off x="5295618" y="4266859"/>
                <a:ext cx="120644" cy="620887"/>
              </a:xfrm>
              <a:prstGeom prst="leftBracket">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77860" name="TextBox 34">
                <a:extLst>
                  <a:ext uri="{FF2B5EF4-FFF2-40B4-BE49-F238E27FC236}">
                    <a16:creationId xmlns:a16="http://schemas.microsoft.com/office/drawing/2014/main" id="{E1BD12D7-25AB-004E-A514-3CD3FB05DBBB}"/>
                  </a:ext>
                </a:extLst>
              </p:cNvPr>
              <p:cNvSpPr txBox="1">
                <a:spLocks noChangeArrowheads="1"/>
              </p:cNvSpPr>
              <p:nvPr/>
            </p:nvSpPr>
            <p:spPr bwMode="auto">
              <a:xfrm>
                <a:off x="5394834" y="3981029"/>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latin typeface="Times" pitchFamily="2" charset="0"/>
                  </a:rPr>
                  <a:t>n</a:t>
                </a:r>
              </a:p>
            </p:txBody>
          </p:sp>
        </p:grpSp>
        <p:pic>
          <p:nvPicPr>
            <p:cNvPr id="77852" name="Picture 25" descr="Ideal gas fluctuation anim">
              <a:extLst>
                <a:ext uri="{FF2B5EF4-FFF2-40B4-BE49-F238E27FC236}">
                  <a16:creationId xmlns:a16="http://schemas.microsoft.com/office/drawing/2014/main" id="{211E8307-DF5D-5D4F-A2EB-8479729489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0922" y="4136897"/>
              <a:ext cx="27432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70">
            <a:extLst>
              <a:ext uri="{FF2B5EF4-FFF2-40B4-BE49-F238E27FC236}">
                <a16:creationId xmlns:a16="http://schemas.microsoft.com/office/drawing/2014/main" id="{AEC5FE0B-1475-FA4F-9220-3F9C4F1C3BC5}"/>
              </a:ext>
            </a:extLst>
          </p:cNvPr>
          <p:cNvGrpSpPr>
            <a:grpSpLocks/>
          </p:cNvGrpSpPr>
          <p:nvPr/>
        </p:nvGrpSpPr>
        <p:grpSpPr bwMode="auto">
          <a:xfrm>
            <a:off x="4616450" y="1527175"/>
            <a:ext cx="4527550" cy="2146300"/>
            <a:chOff x="4616147" y="1526773"/>
            <a:chExt cx="4527853" cy="2147474"/>
          </a:xfrm>
        </p:grpSpPr>
        <p:grpSp>
          <p:nvGrpSpPr>
            <p:cNvPr id="77841" name="Group 63">
              <a:extLst>
                <a:ext uri="{FF2B5EF4-FFF2-40B4-BE49-F238E27FC236}">
                  <a16:creationId xmlns:a16="http://schemas.microsoft.com/office/drawing/2014/main" id="{67DE3C72-BDAE-534E-A57B-AC2B3E326BE8}"/>
                </a:ext>
              </a:extLst>
            </p:cNvPr>
            <p:cNvGrpSpPr>
              <a:grpSpLocks/>
            </p:cNvGrpSpPr>
            <p:nvPr/>
          </p:nvGrpSpPr>
          <p:grpSpPr bwMode="auto">
            <a:xfrm>
              <a:off x="6428357" y="1526773"/>
              <a:ext cx="2715643" cy="2147474"/>
              <a:chOff x="6428357" y="1526773"/>
              <a:chExt cx="2715643" cy="2147474"/>
            </a:xfrm>
          </p:grpSpPr>
          <p:sp>
            <p:nvSpPr>
              <p:cNvPr id="60" name="Freeform 59">
                <a:extLst>
                  <a:ext uri="{FF2B5EF4-FFF2-40B4-BE49-F238E27FC236}">
                    <a16:creationId xmlns:a16="http://schemas.microsoft.com/office/drawing/2014/main" id="{9E7F1F04-FC34-7141-87F8-0AAC109BF0C8}"/>
                  </a:ext>
                </a:extLst>
              </p:cNvPr>
              <p:cNvSpPr/>
              <p:nvPr/>
            </p:nvSpPr>
            <p:spPr>
              <a:xfrm>
                <a:off x="6448244" y="1598250"/>
                <a:ext cx="2427451" cy="2075997"/>
              </a:xfrm>
              <a:custGeom>
                <a:avLst/>
                <a:gdLst>
                  <a:gd name="connsiteX0" fmla="*/ 192637 w 2425795"/>
                  <a:gd name="connsiteY0" fmla="*/ 0 h 2076128"/>
                  <a:gd name="connsiteX1" fmla="*/ 2425795 w 2425795"/>
                  <a:gd name="connsiteY1" fmla="*/ 107017 h 2076128"/>
                  <a:gd name="connsiteX2" fmla="*/ 2397256 w 2425795"/>
                  <a:gd name="connsiteY2" fmla="*/ 2076128 h 2076128"/>
                  <a:gd name="connsiteX3" fmla="*/ 0 w 2425795"/>
                  <a:gd name="connsiteY3" fmla="*/ 1883498 h 2076128"/>
                  <a:gd name="connsiteX4" fmla="*/ 192637 w 2425795"/>
                  <a:gd name="connsiteY4" fmla="*/ 0 h 2076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795" h="2076128">
                    <a:moveTo>
                      <a:pt x="192637" y="0"/>
                    </a:moveTo>
                    <a:lnTo>
                      <a:pt x="2425795" y="107017"/>
                    </a:lnTo>
                    <a:lnTo>
                      <a:pt x="2397256" y="2076128"/>
                    </a:lnTo>
                    <a:lnTo>
                      <a:pt x="0" y="1883498"/>
                    </a:lnTo>
                    <a:lnTo>
                      <a:pt x="192637" y="0"/>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7844" name="TextBox 40">
                <a:extLst>
                  <a:ext uri="{FF2B5EF4-FFF2-40B4-BE49-F238E27FC236}">
                    <a16:creationId xmlns:a16="http://schemas.microsoft.com/office/drawing/2014/main" id="{2273782D-C388-3244-818A-FCDEC38D7E41}"/>
                  </a:ext>
                </a:extLst>
              </p:cNvPr>
              <p:cNvSpPr txBox="1">
                <a:spLocks noChangeArrowheads="1"/>
              </p:cNvSpPr>
              <p:nvPr/>
            </p:nvSpPr>
            <p:spPr bwMode="auto">
              <a:xfrm>
                <a:off x="6428357" y="1526773"/>
                <a:ext cx="257562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High frequency thermal radiation behaves thermodynamically like</a:t>
                </a:r>
              </a:p>
            </p:txBody>
          </p:sp>
          <p:sp>
            <p:nvSpPr>
              <p:cNvPr id="77845" name="TextBox 42">
                <a:extLst>
                  <a:ext uri="{FF2B5EF4-FFF2-40B4-BE49-F238E27FC236}">
                    <a16:creationId xmlns:a16="http://schemas.microsoft.com/office/drawing/2014/main" id="{CEF0040D-23FD-4A43-9D4A-C7ABB85858DA}"/>
                  </a:ext>
                </a:extLst>
              </p:cNvPr>
              <p:cNvSpPr txBox="1">
                <a:spLocks noChangeArrowheads="1"/>
              </p:cNvSpPr>
              <p:nvPr/>
            </p:nvSpPr>
            <p:spPr bwMode="auto">
              <a:xfrm>
                <a:off x="6531292" y="3003606"/>
                <a:ext cx="26127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independent, localized units (“quanta”) of energy.</a:t>
                </a:r>
              </a:p>
            </p:txBody>
          </p:sp>
          <p:grpSp>
            <p:nvGrpSpPr>
              <p:cNvPr id="77846" name="Group 44">
                <a:extLst>
                  <a:ext uri="{FF2B5EF4-FFF2-40B4-BE49-F238E27FC236}">
                    <a16:creationId xmlns:a16="http://schemas.microsoft.com/office/drawing/2014/main" id="{65AA877A-C5F8-074B-8934-A14D05D64771}"/>
                  </a:ext>
                </a:extLst>
              </p:cNvPr>
              <p:cNvGrpSpPr>
                <a:grpSpLocks/>
              </p:cNvGrpSpPr>
              <p:nvPr/>
            </p:nvGrpSpPr>
            <p:grpSpPr bwMode="auto">
              <a:xfrm>
                <a:off x="7527103" y="2332967"/>
                <a:ext cx="498905" cy="789851"/>
                <a:chOff x="4430646" y="1341277"/>
                <a:chExt cx="498905" cy="789851"/>
              </a:xfrm>
            </p:grpSpPr>
            <p:sp>
              <p:nvSpPr>
                <p:cNvPr id="77848" name="TextBox 45">
                  <a:extLst>
                    <a:ext uri="{FF2B5EF4-FFF2-40B4-BE49-F238E27FC236}">
                      <a16:creationId xmlns:a16="http://schemas.microsoft.com/office/drawing/2014/main" id="{C4F43E5E-88C7-9E4F-9A03-713DA9761A9D}"/>
                    </a:ext>
                  </a:extLst>
                </p:cNvPr>
                <p:cNvSpPr txBox="1">
                  <a:spLocks noChangeArrowheads="1"/>
                </p:cNvSpPr>
                <p:nvPr/>
              </p:nvSpPr>
              <p:spPr bwMode="auto">
                <a:xfrm>
                  <a:off x="4473454" y="1341277"/>
                  <a:ext cx="3770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latin typeface="Times" pitchFamily="2" charset="0"/>
                    </a:rPr>
                    <a:t>E</a:t>
                  </a:r>
                </a:p>
              </p:txBody>
            </p:sp>
            <p:sp>
              <p:nvSpPr>
                <p:cNvPr id="77849" name="TextBox 46">
                  <a:extLst>
                    <a:ext uri="{FF2B5EF4-FFF2-40B4-BE49-F238E27FC236}">
                      <a16:creationId xmlns:a16="http://schemas.microsoft.com/office/drawing/2014/main" id="{47775031-8044-034F-A8FD-346FA446C969}"/>
                    </a:ext>
                  </a:extLst>
                </p:cNvPr>
                <p:cNvSpPr txBox="1">
                  <a:spLocks noChangeArrowheads="1"/>
                </p:cNvSpPr>
                <p:nvPr/>
              </p:nvSpPr>
              <p:spPr bwMode="auto">
                <a:xfrm>
                  <a:off x="4430646" y="1669463"/>
                  <a:ext cx="4989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latin typeface="Times" pitchFamily="2" charset="0"/>
                    </a:rPr>
                    <a:t>h</a:t>
                  </a:r>
                  <a:r>
                    <a:rPr lang="en-US" altLang="en-US">
                      <a:latin typeface="Symbol" pitchFamily="2" charset="2"/>
                    </a:rPr>
                    <a:t>n</a:t>
                  </a:r>
                </a:p>
              </p:txBody>
            </p:sp>
            <p:cxnSp>
              <p:nvCxnSpPr>
                <p:cNvPr id="48" name="Straight Connector 47">
                  <a:extLst>
                    <a:ext uri="{FF2B5EF4-FFF2-40B4-BE49-F238E27FC236}">
                      <a16:creationId xmlns:a16="http://schemas.microsoft.com/office/drawing/2014/main" id="{1C1F99C2-54E4-9D45-8327-21DDC5C2EFED}"/>
                    </a:ext>
                  </a:extLst>
                </p:cNvPr>
                <p:cNvCxnSpPr/>
                <p:nvPr/>
              </p:nvCxnSpPr>
              <p:spPr>
                <a:xfrm>
                  <a:off x="4472638" y="1754950"/>
                  <a:ext cx="307995" cy="158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77847" name="TextBox 48">
                <a:extLst>
                  <a:ext uri="{FF2B5EF4-FFF2-40B4-BE49-F238E27FC236}">
                    <a16:creationId xmlns:a16="http://schemas.microsoft.com/office/drawing/2014/main" id="{82439DE3-543B-174D-A48B-1D2832333EFC}"/>
                  </a:ext>
                </a:extLst>
              </p:cNvPr>
              <p:cNvSpPr txBox="1">
                <a:spLocks noChangeArrowheads="1"/>
              </p:cNvSpPr>
              <p:nvPr/>
            </p:nvSpPr>
            <p:spPr bwMode="auto">
              <a:xfrm>
                <a:off x="6835037" y="2397179"/>
                <a:ext cx="723876"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a:latin typeface="Times" pitchFamily="2" charset="0"/>
                  </a:rPr>
                  <a:t>n =  </a:t>
                </a:r>
              </a:p>
            </p:txBody>
          </p:sp>
        </p:grpSp>
        <p:cxnSp>
          <p:nvCxnSpPr>
            <p:cNvPr id="68" name="Straight Connector 67">
              <a:extLst>
                <a:ext uri="{FF2B5EF4-FFF2-40B4-BE49-F238E27FC236}">
                  <a16:creationId xmlns:a16="http://schemas.microsoft.com/office/drawing/2014/main" id="{332664F7-DEE8-7341-A6D4-746043F48B50}"/>
                </a:ext>
              </a:extLst>
            </p:cNvPr>
            <p:cNvCxnSpPr/>
            <p:nvPr/>
          </p:nvCxnSpPr>
          <p:spPr>
            <a:xfrm rot="10800000">
              <a:off x="4616147" y="2575096"/>
              <a:ext cx="2033724" cy="179486"/>
            </a:xfrm>
            <a:prstGeom prst="line">
              <a:avLst/>
            </a:prstGeom>
            <a:ln w="136525">
              <a:solidFill>
                <a:srgbClr val="FFC8C8"/>
              </a:solidFill>
            </a:ln>
            <a:effectLst/>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descr="Norton_speaking_small.jpg">
            <a:extLst>
              <a:ext uri="{FF2B5EF4-FFF2-40B4-BE49-F238E27FC236}">
                <a16:creationId xmlns:a16="http://schemas.microsoft.com/office/drawing/2014/main" id="{06C882D7-155F-4C4B-AE09-1E16397DB8A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0100" y="106363"/>
            <a:ext cx="1158875"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reeform 15">
            <a:extLst>
              <a:ext uri="{FF2B5EF4-FFF2-40B4-BE49-F238E27FC236}">
                <a16:creationId xmlns:a16="http://schemas.microsoft.com/office/drawing/2014/main" id="{326CE8FC-0F98-224A-8EFB-E16A330982DA}"/>
              </a:ext>
            </a:extLst>
          </p:cNvPr>
          <p:cNvSpPr/>
          <p:nvPr/>
        </p:nvSpPr>
        <p:spPr>
          <a:xfrm>
            <a:off x="246063" y="903288"/>
            <a:ext cx="4021137" cy="4927600"/>
          </a:xfrm>
          <a:custGeom>
            <a:avLst/>
            <a:gdLst>
              <a:gd name="connsiteX0" fmla="*/ 246062 w 3548062"/>
              <a:gd name="connsiteY0" fmla="*/ 0 h 4492625"/>
              <a:gd name="connsiteX1" fmla="*/ 293687 w 3548062"/>
              <a:gd name="connsiteY1" fmla="*/ 7937 h 4492625"/>
              <a:gd name="connsiteX2" fmla="*/ 373062 w 3548062"/>
              <a:gd name="connsiteY2" fmla="*/ 23812 h 4492625"/>
              <a:gd name="connsiteX3" fmla="*/ 3548062 w 3548062"/>
              <a:gd name="connsiteY3" fmla="*/ 277812 h 4492625"/>
              <a:gd name="connsiteX4" fmla="*/ 3167062 w 3548062"/>
              <a:gd name="connsiteY4" fmla="*/ 4492625 h 4492625"/>
              <a:gd name="connsiteX5" fmla="*/ 0 w 3548062"/>
              <a:gd name="connsiteY5" fmla="*/ 4167187 h 4492625"/>
              <a:gd name="connsiteX6" fmla="*/ 246062 w 3548062"/>
              <a:gd name="connsiteY6" fmla="*/ 0 h 4492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8062" h="4492625">
                <a:moveTo>
                  <a:pt x="246062" y="0"/>
                </a:moveTo>
                <a:cubicBezTo>
                  <a:pt x="261937" y="2646"/>
                  <a:pt x="277869" y="4971"/>
                  <a:pt x="293687" y="7937"/>
                </a:cubicBezTo>
                <a:cubicBezTo>
                  <a:pt x="320207" y="12909"/>
                  <a:pt x="373062" y="23812"/>
                  <a:pt x="373062" y="23812"/>
                </a:cubicBezTo>
                <a:lnTo>
                  <a:pt x="3548062" y="277812"/>
                </a:lnTo>
                <a:lnTo>
                  <a:pt x="3167062" y="4492625"/>
                </a:lnTo>
                <a:lnTo>
                  <a:pt x="0" y="4167187"/>
                </a:lnTo>
                <a:lnTo>
                  <a:pt x="246062" y="0"/>
                </a:lnTo>
                <a:close/>
              </a:path>
            </a:pathLst>
          </a:custGeom>
          <a:solidFill>
            <a:srgbClr val="CA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8852" name="Title 1">
            <a:extLst>
              <a:ext uri="{FF2B5EF4-FFF2-40B4-BE49-F238E27FC236}">
                <a16:creationId xmlns:a16="http://schemas.microsoft.com/office/drawing/2014/main" id="{6259152C-ACB1-D649-AA22-607DB2C41A01}"/>
              </a:ext>
            </a:extLst>
          </p:cNvPr>
          <p:cNvSpPr>
            <a:spLocks noGrp="1"/>
          </p:cNvSpPr>
          <p:nvPr>
            <p:ph type="title"/>
          </p:nvPr>
        </p:nvSpPr>
        <p:spPr>
          <a:xfrm>
            <a:off x="2420938" y="355600"/>
            <a:ext cx="6183312" cy="395288"/>
          </a:xfrm>
        </p:spPr>
        <p:txBody>
          <a:bodyPr/>
          <a:lstStyle/>
          <a:p>
            <a:pPr algn="r"/>
            <a:r>
              <a:rPr lang="en-US" altLang="en-US" sz="2800">
                <a:latin typeface="Times" pitchFamily="2" charset="0"/>
                <a:ea typeface="ＭＳ Ｐゴシック" panose="020B0600070205080204" pitchFamily="34" charset="-128"/>
              </a:rPr>
              <a:t>Myths created by our fascinations with…</a:t>
            </a:r>
          </a:p>
        </p:txBody>
      </p:sp>
      <p:sp>
        <p:nvSpPr>
          <p:cNvPr id="78853" name="Content Placeholder 2">
            <a:extLst>
              <a:ext uri="{FF2B5EF4-FFF2-40B4-BE49-F238E27FC236}">
                <a16:creationId xmlns:a16="http://schemas.microsoft.com/office/drawing/2014/main" id="{4C2C705B-F860-3841-B877-6D78FD4F6BCD}"/>
              </a:ext>
            </a:extLst>
          </p:cNvPr>
          <p:cNvSpPr>
            <a:spLocks noGrp="1"/>
          </p:cNvSpPr>
          <p:nvPr>
            <p:ph idx="1"/>
          </p:nvPr>
        </p:nvSpPr>
        <p:spPr/>
        <p:txBody>
          <a:bodyPr/>
          <a:lstStyle/>
          <a:p>
            <a:endParaRPr lang="en-US" altLang="en-US">
              <a:latin typeface="Times" pitchFamily="2" charset="0"/>
              <a:ea typeface="ＭＳ Ｐゴシック" panose="020B0600070205080204" pitchFamily="34" charset="-128"/>
            </a:endParaRPr>
          </a:p>
        </p:txBody>
      </p:sp>
      <p:sp>
        <p:nvSpPr>
          <p:cNvPr id="78854" name="Slide Number Placeholder 3">
            <a:extLst>
              <a:ext uri="{FF2B5EF4-FFF2-40B4-BE49-F238E27FC236}">
                <a16:creationId xmlns:a16="http://schemas.microsoft.com/office/drawing/2014/main" id="{ABD902DC-AE3C-5A47-87A5-56EA3ED7348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DCF0D48-D095-174F-941D-C69D8C512ADB}" type="slidenum">
              <a:rPr lang="en-US" altLang="en-US" sz="1200">
                <a:solidFill>
                  <a:srgbClr val="898989"/>
                </a:solidFill>
                <a:latin typeface="Times" pitchFamily="2" charset="0"/>
              </a:rPr>
              <a:pPr eaLnBrk="1" hangingPunct="1"/>
              <a:t>61</a:t>
            </a:fld>
            <a:endParaRPr lang="en-US" altLang="en-US" sz="1200">
              <a:solidFill>
                <a:srgbClr val="898989"/>
              </a:solidFill>
              <a:latin typeface="Times" pitchFamily="2" charset="0"/>
            </a:endParaRPr>
          </a:p>
        </p:txBody>
      </p:sp>
      <p:sp>
        <p:nvSpPr>
          <p:cNvPr id="78855" name="TextBox 7">
            <a:extLst>
              <a:ext uri="{FF2B5EF4-FFF2-40B4-BE49-F238E27FC236}">
                <a16:creationId xmlns:a16="http://schemas.microsoft.com/office/drawing/2014/main" id="{70DEB659-D56B-2D4F-A80B-B174D28442E9}"/>
              </a:ext>
            </a:extLst>
          </p:cNvPr>
          <p:cNvSpPr txBox="1">
            <a:spLocks noChangeArrowheads="1"/>
          </p:cNvSpPr>
          <p:nvPr/>
        </p:nvSpPr>
        <p:spPr bwMode="auto">
          <a:xfrm>
            <a:off x="512763" y="1125538"/>
            <a:ext cx="17287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The Power of … </a:t>
            </a:r>
          </a:p>
        </p:txBody>
      </p:sp>
      <p:sp>
        <p:nvSpPr>
          <p:cNvPr id="78856" name="TextBox 8">
            <a:extLst>
              <a:ext uri="{FF2B5EF4-FFF2-40B4-BE49-F238E27FC236}">
                <a16:creationId xmlns:a16="http://schemas.microsoft.com/office/drawing/2014/main" id="{6C338F7B-0200-7D48-B7C0-5AF7B2100E62}"/>
              </a:ext>
            </a:extLst>
          </p:cNvPr>
          <p:cNvSpPr txBox="1">
            <a:spLocks noChangeArrowheads="1"/>
          </p:cNvSpPr>
          <p:nvPr/>
        </p:nvSpPr>
        <p:spPr bwMode="auto">
          <a:xfrm>
            <a:off x="893763" y="1870075"/>
            <a:ext cx="2813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latin typeface="Times" pitchFamily="2" charset="0"/>
              </a:rPr>
              <a:t>… Childish Thinking</a:t>
            </a:r>
          </a:p>
        </p:txBody>
      </p:sp>
      <p:sp>
        <p:nvSpPr>
          <p:cNvPr id="78857" name="TextBox 9">
            <a:extLst>
              <a:ext uri="{FF2B5EF4-FFF2-40B4-BE49-F238E27FC236}">
                <a16:creationId xmlns:a16="http://schemas.microsoft.com/office/drawing/2014/main" id="{1629BC88-83E6-9D40-A066-756DE4E687C8}"/>
              </a:ext>
            </a:extLst>
          </p:cNvPr>
          <p:cNvSpPr txBox="1">
            <a:spLocks noChangeArrowheads="1"/>
          </p:cNvSpPr>
          <p:nvPr/>
        </p:nvSpPr>
        <p:spPr bwMode="auto">
          <a:xfrm>
            <a:off x="812800" y="2886075"/>
            <a:ext cx="3222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latin typeface="Times" pitchFamily="2" charset="0"/>
              </a:rPr>
              <a:t>… Operational Thinking</a:t>
            </a:r>
          </a:p>
        </p:txBody>
      </p:sp>
      <p:sp>
        <p:nvSpPr>
          <p:cNvPr id="78858" name="TextBox 10">
            <a:extLst>
              <a:ext uri="{FF2B5EF4-FFF2-40B4-BE49-F238E27FC236}">
                <a16:creationId xmlns:a16="http://schemas.microsoft.com/office/drawing/2014/main" id="{2B5C0620-3233-3F45-A67D-5C9D24E26674}"/>
              </a:ext>
            </a:extLst>
          </p:cNvPr>
          <p:cNvSpPr txBox="1">
            <a:spLocks noChangeArrowheads="1"/>
          </p:cNvSpPr>
          <p:nvPr/>
        </p:nvSpPr>
        <p:spPr bwMode="auto">
          <a:xfrm>
            <a:off x="893763" y="3975100"/>
            <a:ext cx="24749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latin typeface="Times" pitchFamily="2" charset="0"/>
              </a:rPr>
              <a:t>… Breaking Rules</a:t>
            </a:r>
          </a:p>
        </p:txBody>
      </p:sp>
      <p:sp>
        <p:nvSpPr>
          <p:cNvPr id="78859" name="TextBox 11">
            <a:extLst>
              <a:ext uri="{FF2B5EF4-FFF2-40B4-BE49-F238E27FC236}">
                <a16:creationId xmlns:a16="http://schemas.microsoft.com/office/drawing/2014/main" id="{227FAD72-C23D-3A4A-9C40-60144144F25C}"/>
              </a:ext>
            </a:extLst>
          </p:cNvPr>
          <p:cNvSpPr txBox="1">
            <a:spLocks noChangeArrowheads="1"/>
          </p:cNvSpPr>
          <p:nvPr/>
        </p:nvSpPr>
        <p:spPr bwMode="auto">
          <a:xfrm>
            <a:off x="893763" y="4929188"/>
            <a:ext cx="30829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latin typeface="Times" pitchFamily="2" charset="0"/>
              </a:rPr>
              <a:t>… a Single Experiment</a:t>
            </a:r>
          </a:p>
        </p:txBody>
      </p:sp>
      <p:grpSp>
        <p:nvGrpSpPr>
          <p:cNvPr id="2" name="Group 26">
            <a:extLst>
              <a:ext uri="{FF2B5EF4-FFF2-40B4-BE49-F238E27FC236}">
                <a16:creationId xmlns:a16="http://schemas.microsoft.com/office/drawing/2014/main" id="{0F497DC3-071A-6147-A6EC-4489EFB1A2DF}"/>
              </a:ext>
            </a:extLst>
          </p:cNvPr>
          <p:cNvGrpSpPr>
            <a:grpSpLocks/>
          </p:cNvGrpSpPr>
          <p:nvPr/>
        </p:nvGrpSpPr>
        <p:grpSpPr bwMode="auto">
          <a:xfrm>
            <a:off x="1427163" y="1544638"/>
            <a:ext cx="6899275" cy="923925"/>
            <a:chOff x="1426380" y="1545200"/>
            <a:chExt cx="6900423" cy="923331"/>
          </a:xfrm>
        </p:grpSpPr>
        <p:sp>
          <p:nvSpPr>
            <p:cNvPr id="23" name="Freeform 22">
              <a:extLst>
                <a:ext uri="{FF2B5EF4-FFF2-40B4-BE49-F238E27FC236}">
                  <a16:creationId xmlns:a16="http://schemas.microsoft.com/office/drawing/2014/main" id="{375B35DE-0983-7240-A210-7DCEB31A8203}"/>
                </a:ext>
              </a:extLst>
            </p:cNvPr>
            <p:cNvSpPr/>
            <p:nvPr/>
          </p:nvSpPr>
          <p:spPr>
            <a:xfrm>
              <a:off x="1426380" y="1545200"/>
              <a:ext cx="6900423" cy="869391"/>
            </a:xfrm>
            <a:custGeom>
              <a:avLst/>
              <a:gdLst>
                <a:gd name="connsiteX0" fmla="*/ 56305 w 3972592"/>
                <a:gd name="connsiteY0" fmla="*/ 412888 h 869567"/>
                <a:gd name="connsiteX1" fmla="*/ 56305 w 3972592"/>
                <a:gd name="connsiteY1" fmla="*/ 412888 h 869567"/>
                <a:gd name="connsiteX2" fmla="*/ 3972592 w 3972592"/>
                <a:gd name="connsiteY2" fmla="*/ 0 h 869567"/>
                <a:gd name="connsiteX3" fmla="*/ 3960080 w 3972592"/>
                <a:gd name="connsiteY3" fmla="*/ 869567 h 869567"/>
                <a:gd name="connsiteX4" fmla="*/ 0 w 3972592"/>
                <a:gd name="connsiteY4" fmla="*/ 550517 h 869567"/>
                <a:gd name="connsiteX5" fmla="*/ 56305 w 3972592"/>
                <a:gd name="connsiteY5" fmla="*/ 412888 h 869567"/>
                <a:gd name="connsiteX0" fmla="*/ 56305 w 4085201"/>
                <a:gd name="connsiteY0" fmla="*/ 412888 h 869567"/>
                <a:gd name="connsiteX1" fmla="*/ 56305 w 4085201"/>
                <a:gd name="connsiteY1" fmla="*/ 412888 h 869567"/>
                <a:gd name="connsiteX2" fmla="*/ 4085201 w 4085201"/>
                <a:gd name="connsiteY2" fmla="*/ 0 h 869567"/>
                <a:gd name="connsiteX3" fmla="*/ 3960080 w 4085201"/>
                <a:gd name="connsiteY3" fmla="*/ 869567 h 869567"/>
                <a:gd name="connsiteX4" fmla="*/ 0 w 4085201"/>
                <a:gd name="connsiteY4" fmla="*/ 550517 h 869567"/>
                <a:gd name="connsiteX5" fmla="*/ 56305 w 4085201"/>
                <a:gd name="connsiteY5" fmla="*/ 412888 h 869567"/>
                <a:gd name="connsiteX0" fmla="*/ 328915 w 4357811"/>
                <a:gd name="connsiteY0" fmla="*/ 412888 h 869567"/>
                <a:gd name="connsiteX1" fmla="*/ 328915 w 4357811"/>
                <a:gd name="connsiteY1" fmla="*/ 412888 h 869567"/>
                <a:gd name="connsiteX2" fmla="*/ 4357811 w 4357811"/>
                <a:gd name="connsiteY2" fmla="*/ 0 h 869567"/>
                <a:gd name="connsiteX3" fmla="*/ 4232690 w 4357811"/>
                <a:gd name="connsiteY3" fmla="*/ 869567 h 869567"/>
                <a:gd name="connsiteX4" fmla="*/ 0 w 4357811"/>
                <a:gd name="connsiteY4" fmla="*/ 694402 h 869567"/>
                <a:gd name="connsiteX5" fmla="*/ 328915 w 4357811"/>
                <a:gd name="connsiteY5" fmla="*/ 412888 h 869567"/>
                <a:gd name="connsiteX0" fmla="*/ 206438 w 4357811"/>
                <a:gd name="connsiteY0" fmla="*/ 412888 h 869567"/>
                <a:gd name="connsiteX1" fmla="*/ 328915 w 4357811"/>
                <a:gd name="connsiteY1" fmla="*/ 412888 h 869567"/>
                <a:gd name="connsiteX2" fmla="*/ 4357811 w 4357811"/>
                <a:gd name="connsiteY2" fmla="*/ 0 h 869567"/>
                <a:gd name="connsiteX3" fmla="*/ 4232690 w 4357811"/>
                <a:gd name="connsiteY3" fmla="*/ 869567 h 869567"/>
                <a:gd name="connsiteX4" fmla="*/ 0 w 4357811"/>
                <a:gd name="connsiteY4" fmla="*/ 694402 h 869567"/>
                <a:gd name="connsiteX5" fmla="*/ 206438 w 4357811"/>
                <a:gd name="connsiteY5" fmla="*/ 412888 h 86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7811" h="869567">
                  <a:moveTo>
                    <a:pt x="206438" y="412888"/>
                  </a:moveTo>
                  <a:lnTo>
                    <a:pt x="328915" y="412888"/>
                  </a:lnTo>
                  <a:lnTo>
                    <a:pt x="4357811" y="0"/>
                  </a:lnTo>
                  <a:lnTo>
                    <a:pt x="4232690" y="869567"/>
                  </a:lnTo>
                  <a:lnTo>
                    <a:pt x="0" y="694402"/>
                  </a:lnTo>
                  <a:lnTo>
                    <a:pt x="206438" y="412888"/>
                  </a:lnTo>
                  <a:close/>
                </a:path>
              </a:pathLst>
            </a:custGeom>
            <a:solidFill>
              <a:srgbClr val="00FF0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8871" name="TextBox 17">
              <a:extLst>
                <a:ext uri="{FF2B5EF4-FFF2-40B4-BE49-F238E27FC236}">
                  <a16:creationId xmlns:a16="http://schemas.microsoft.com/office/drawing/2014/main" id="{241BFC33-C4F8-BD4F-B0D9-BD2880ACE12B}"/>
                </a:ext>
              </a:extLst>
            </p:cNvPr>
            <p:cNvSpPr txBox="1">
              <a:spLocks noChangeArrowheads="1"/>
            </p:cNvSpPr>
            <p:nvPr/>
          </p:nvSpPr>
          <p:spPr bwMode="auto">
            <a:xfrm>
              <a:off x="5794375" y="1545201"/>
              <a:ext cx="197691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The precocious child who makes great discoveries.</a:t>
              </a:r>
            </a:p>
          </p:txBody>
        </p:sp>
      </p:grpSp>
      <p:grpSp>
        <p:nvGrpSpPr>
          <p:cNvPr id="3" name="Group 27">
            <a:extLst>
              <a:ext uri="{FF2B5EF4-FFF2-40B4-BE49-F238E27FC236}">
                <a16:creationId xmlns:a16="http://schemas.microsoft.com/office/drawing/2014/main" id="{78A04A4E-45C5-EC4B-BE09-FF5C0B91B176}"/>
              </a:ext>
            </a:extLst>
          </p:cNvPr>
          <p:cNvGrpSpPr>
            <a:grpSpLocks/>
          </p:cNvGrpSpPr>
          <p:nvPr/>
        </p:nvGrpSpPr>
        <p:grpSpPr bwMode="auto">
          <a:xfrm>
            <a:off x="1231900" y="2790825"/>
            <a:ext cx="7250113" cy="1073150"/>
            <a:chOff x="1231685" y="2790599"/>
            <a:chExt cx="7249538" cy="1072990"/>
          </a:xfrm>
        </p:grpSpPr>
        <p:sp>
          <p:nvSpPr>
            <p:cNvPr id="24" name="Freeform 23">
              <a:extLst>
                <a:ext uri="{FF2B5EF4-FFF2-40B4-BE49-F238E27FC236}">
                  <a16:creationId xmlns:a16="http://schemas.microsoft.com/office/drawing/2014/main" id="{1446353F-8FB5-EC48-94F3-4C11870DEFC8}"/>
                </a:ext>
              </a:extLst>
            </p:cNvPr>
            <p:cNvSpPr/>
            <p:nvPr/>
          </p:nvSpPr>
          <p:spPr>
            <a:xfrm rot="261992">
              <a:off x="1231685" y="2790599"/>
              <a:ext cx="7249538" cy="869820"/>
            </a:xfrm>
            <a:custGeom>
              <a:avLst/>
              <a:gdLst>
                <a:gd name="connsiteX0" fmla="*/ 56305 w 3972592"/>
                <a:gd name="connsiteY0" fmla="*/ 412888 h 869567"/>
                <a:gd name="connsiteX1" fmla="*/ 56305 w 3972592"/>
                <a:gd name="connsiteY1" fmla="*/ 412888 h 869567"/>
                <a:gd name="connsiteX2" fmla="*/ 3972592 w 3972592"/>
                <a:gd name="connsiteY2" fmla="*/ 0 h 869567"/>
                <a:gd name="connsiteX3" fmla="*/ 3960080 w 3972592"/>
                <a:gd name="connsiteY3" fmla="*/ 869567 h 869567"/>
                <a:gd name="connsiteX4" fmla="*/ 0 w 3972592"/>
                <a:gd name="connsiteY4" fmla="*/ 550517 h 869567"/>
                <a:gd name="connsiteX5" fmla="*/ 56305 w 3972592"/>
                <a:gd name="connsiteY5" fmla="*/ 412888 h 869567"/>
                <a:gd name="connsiteX0" fmla="*/ 56305 w 4085201"/>
                <a:gd name="connsiteY0" fmla="*/ 412888 h 869567"/>
                <a:gd name="connsiteX1" fmla="*/ 56305 w 4085201"/>
                <a:gd name="connsiteY1" fmla="*/ 412888 h 869567"/>
                <a:gd name="connsiteX2" fmla="*/ 4085201 w 4085201"/>
                <a:gd name="connsiteY2" fmla="*/ 0 h 869567"/>
                <a:gd name="connsiteX3" fmla="*/ 3960080 w 4085201"/>
                <a:gd name="connsiteY3" fmla="*/ 869567 h 869567"/>
                <a:gd name="connsiteX4" fmla="*/ 0 w 4085201"/>
                <a:gd name="connsiteY4" fmla="*/ 550517 h 869567"/>
                <a:gd name="connsiteX5" fmla="*/ 56305 w 4085201"/>
                <a:gd name="connsiteY5" fmla="*/ 412888 h 869567"/>
                <a:gd name="connsiteX0" fmla="*/ 69926 w 4098822"/>
                <a:gd name="connsiteY0" fmla="*/ 412888 h 869567"/>
                <a:gd name="connsiteX1" fmla="*/ 69926 w 4098822"/>
                <a:gd name="connsiteY1" fmla="*/ 412888 h 869567"/>
                <a:gd name="connsiteX2" fmla="*/ 4098822 w 4098822"/>
                <a:gd name="connsiteY2" fmla="*/ 0 h 869567"/>
                <a:gd name="connsiteX3" fmla="*/ 3973701 w 4098822"/>
                <a:gd name="connsiteY3" fmla="*/ 869567 h 869567"/>
                <a:gd name="connsiteX4" fmla="*/ 0 w 4098822"/>
                <a:gd name="connsiteY4" fmla="*/ 728032 h 869567"/>
                <a:gd name="connsiteX5" fmla="*/ 69926 w 4098822"/>
                <a:gd name="connsiteY5" fmla="*/ 412888 h 86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8822" h="869567">
                  <a:moveTo>
                    <a:pt x="69926" y="412888"/>
                  </a:moveTo>
                  <a:lnTo>
                    <a:pt x="69926" y="412888"/>
                  </a:lnTo>
                  <a:lnTo>
                    <a:pt x="4098822" y="0"/>
                  </a:lnTo>
                  <a:lnTo>
                    <a:pt x="3973701" y="869567"/>
                  </a:lnTo>
                  <a:lnTo>
                    <a:pt x="0" y="728032"/>
                  </a:lnTo>
                  <a:lnTo>
                    <a:pt x="69926" y="412888"/>
                  </a:lnTo>
                  <a:close/>
                </a:path>
              </a:pathLst>
            </a:custGeom>
            <a:solidFill>
              <a:srgbClr val="00FF0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8869" name="TextBox 18">
              <a:extLst>
                <a:ext uri="{FF2B5EF4-FFF2-40B4-BE49-F238E27FC236}">
                  <a16:creationId xmlns:a16="http://schemas.microsoft.com/office/drawing/2014/main" id="{173E64B9-6063-BF46-87C0-9F0A35722FC8}"/>
                </a:ext>
              </a:extLst>
            </p:cNvPr>
            <p:cNvSpPr txBox="1">
              <a:spLocks noChangeArrowheads="1"/>
            </p:cNvSpPr>
            <p:nvPr/>
          </p:nvSpPr>
          <p:spPr bwMode="auto">
            <a:xfrm>
              <a:off x="5794375" y="2940259"/>
              <a:ext cx="258374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The most important conceptual analysis of the 20</a:t>
              </a:r>
              <a:r>
                <a:rPr lang="en-US" altLang="en-US" sz="1800" baseline="30000">
                  <a:latin typeface="Times" pitchFamily="2" charset="0"/>
                </a:rPr>
                <a:t>th</a:t>
              </a:r>
              <a:r>
                <a:rPr lang="en-US" altLang="en-US" sz="1800">
                  <a:latin typeface="Times" pitchFamily="2" charset="0"/>
                </a:rPr>
                <a:t> c. (simultaneity).</a:t>
              </a:r>
            </a:p>
          </p:txBody>
        </p:sp>
      </p:grpSp>
      <p:grpSp>
        <p:nvGrpSpPr>
          <p:cNvPr id="4" name="Group 28">
            <a:extLst>
              <a:ext uri="{FF2B5EF4-FFF2-40B4-BE49-F238E27FC236}">
                <a16:creationId xmlns:a16="http://schemas.microsoft.com/office/drawing/2014/main" id="{2A4EAA94-90F2-DE43-9BA1-4AD1D9374789}"/>
              </a:ext>
            </a:extLst>
          </p:cNvPr>
          <p:cNvGrpSpPr>
            <a:grpSpLocks/>
          </p:cNvGrpSpPr>
          <p:nvPr/>
        </p:nvGrpSpPr>
        <p:grpSpPr bwMode="auto">
          <a:xfrm>
            <a:off x="1292225" y="3933825"/>
            <a:ext cx="6562725" cy="890588"/>
            <a:chOff x="1291606" y="3933538"/>
            <a:chExt cx="6562592" cy="890875"/>
          </a:xfrm>
        </p:grpSpPr>
        <p:sp>
          <p:nvSpPr>
            <p:cNvPr id="25" name="Freeform 24">
              <a:extLst>
                <a:ext uri="{FF2B5EF4-FFF2-40B4-BE49-F238E27FC236}">
                  <a16:creationId xmlns:a16="http://schemas.microsoft.com/office/drawing/2014/main" id="{B2AECEEF-2251-4347-8A8C-65E2AD527B43}"/>
                </a:ext>
              </a:extLst>
            </p:cNvPr>
            <p:cNvSpPr/>
            <p:nvPr/>
          </p:nvSpPr>
          <p:spPr>
            <a:xfrm rot="220419">
              <a:off x="1291606" y="3933538"/>
              <a:ext cx="6562592" cy="870230"/>
            </a:xfrm>
            <a:custGeom>
              <a:avLst/>
              <a:gdLst>
                <a:gd name="connsiteX0" fmla="*/ 56305 w 3972592"/>
                <a:gd name="connsiteY0" fmla="*/ 412888 h 869567"/>
                <a:gd name="connsiteX1" fmla="*/ 56305 w 3972592"/>
                <a:gd name="connsiteY1" fmla="*/ 412888 h 869567"/>
                <a:gd name="connsiteX2" fmla="*/ 3972592 w 3972592"/>
                <a:gd name="connsiteY2" fmla="*/ 0 h 869567"/>
                <a:gd name="connsiteX3" fmla="*/ 3960080 w 3972592"/>
                <a:gd name="connsiteY3" fmla="*/ 869567 h 869567"/>
                <a:gd name="connsiteX4" fmla="*/ 0 w 3972592"/>
                <a:gd name="connsiteY4" fmla="*/ 550517 h 869567"/>
                <a:gd name="connsiteX5" fmla="*/ 56305 w 3972592"/>
                <a:gd name="connsiteY5" fmla="*/ 412888 h 869567"/>
                <a:gd name="connsiteX0" fmla="*/ 56305 w 4085201"/>
                <a:gd name="connsiteY0" fmla="*/ 412888 h 869567"/>
                <a:gd name="connsiteX1" fmla="*/ 56305 w 4085201"/>
                <a:gd name="connsiteY1" fmla="*/ 412888 h 869567"/>
                <a:gd name="connsiteX2" fmla="*/ 4085201 w 4085201"/>
                <a:gd name="connsiteY2" fmla="*/ 0 h 869567"/>
                <a:gd name="connsiteX3" fmla="*/ 3960080 w 4085201"/>
                <a:gd name="connsiteY3" fmla="*/ 869567 h 869567"/>
                <a:gd name="connsiteX4" fmla="*/ 0 w 4085201"/>
                <a:gd name="connsiteY4" fmla="*/ 550517 h 869567"/>
                <a:gd name="connsiteX5" fmla="*/ 56305 w 4085201"/>
                <a:gd name="connsiteY5" fmla="*/ 412888 h 86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85201" h="869567">
                  <a:moveTo>
                    <a:pt x="56305" y="412888"/>
                  </a:moveTo>
                  <a:lnTo>
                    <a:pt x="56305" y="412888"/>
                  </a:lnTo>
                  <a:lnTo>
                    <a:pt x="4085201" y="0"/>
                  </a:lnTo>
                  <a:lnTo>
                    <a:pt x="3960080" y="869567"/>
                  </a:lnTo>
                  <a:lnTo>
                    <a:pt x="0" y="550517"/>
                  </a:lnTo>
                  <a:lnTo>
                    <a:pt x="56305" y="412888"/>
                  </a:lnTo>
                  <a:close/>
                </a:path>
              </a:pathLst>
            </a:custGeom>
            <a:solidFill>
              <a:srgbClr val="00FF0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8867" name="TextBox 19">
              <a:extLst>
                <a:ext uri="{FF2B5EF4-FFF2-40B4-BE49-F238E27FC236}">
                  <a16:creationId xmlns:a16="http://schemas.microsoft.com/office/drawing/2014/main" id="{AABCEE32-BEDB-374F-95AB-46CD979D9D7E}"/>
                </a:ext>
              </a:extLst>
            </p:cNvPr>
            <p:cNvSpPr txBox="1">
              <a:spLocks noChangeArrowheads="1"/>
            </p:cNvSpPr>
            <p:nvPr/>
          </p:nvSpPr>
          <p:spPr bwMode="auto">
            <a:xfrm>
              <a:off x="5794375" y="4178082"/>
              <a:ext cx="19956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Our love of contrarianism.</a:t>
              </a:r>
            </a:p>
          </p:txBody>
        </p:sp>
      </p:grpSp>
      <p:grpSp>
        <p:nvGrpSpPr>
          <p:cNvPr id="5" name="Group 31">
            <a:extLst>
              <a:ext uri="{FF2B5EF4-FFF2-40B4-BE49-F238E27FC236}">
                <a16:creationId xmlns:a16="http://schemas.microsoft.com/office/drawing/2014/main" id="{781D8D93-3CC6-0349-9897-4A05A01ABD75}"/>
              </a:ext>
            </a:extLst>
          </p:cNvPr>
          <p:cNvGrpSpPr>
            <a:grpSpLocks/>
          </p:cNvGrpSpPr>
          <p:nvPr/>
        </p:nvGrpSpPr>
        <p:grpSpPr bwMode="auto">
          <a:xfrm>
            <a:off x="1376363" y="5067300"/>
            <a:ext cx="6538912" cy="869950"/>
            <a:chOff x="1376331" y="5067257"/>
            <a:chExt cx="6538845" cy="869566"/>
          </a:xfrm>
        </p:grpSpPr>
        <p:sp>
          <p:nvSpPr>
            <p:cNvPr id="30" name="Freeform 29">
              <a:extLst>
                <a:ext uri="{FF2B5EF4-FFF2-40B4-BE49-F238E27FC236}">
                  <a16:creationId xmlns:a16="http://schemas.microsoft.com/office/drawing/2014/main" id="{CEA19B12-3E6A-8244-9041-6FD42B58DFAB}"/>
                </a:ext>
              </a:extLst>
            </p:cNvPr>
            <p:cNvSpPr/>
            <p:nvPr/>
          </p:nvSpPr>
          <p:spPr>
            <a:xfrm>
              <a:off x="1376331" y="5067257"/>
              <a:ext cx="6500745" cy="869566"/>
            </a:xfrm>
            <a:custGeom>
              <a:avLst/>
              <a:gdLst>
                <a:gd name="connsiteX0" fmla="*/ 100097 w 6500037"/>
                <a:gd name="connsiteY0" fmla="*/ 0 h 869566"/>
                <a:gd name="connsiteX1" fmla="*/ 212706 w 6500037"/>
                <a:gd name="connsiteY1" fmla="*/ 0 h 869566"/>
                <a:gd name="connsiteX2" fmla="*/ 6500037 w 6500037"/>
                <a:gd name="connsiteY2" fmla="*/ 162652 h 869566"/>
                <a:gd name="connsiteX3" fmla="*/ 6337379 w 6500037"/>
                <a:gd name="connsiteY3" fmla="*/ 869566 h 869566"/>
                <a:gd name="connsiteX4" fmla="*/ 0 w 6500037"/>
                <a:gd name="connsiteY4" fmla="*/ 200187 h 869566"/>
                <a:gd name="connsiteX5" fmla="*/ 100097 w 6500037"/>
                <a:gd name="connsiteY5" fmla="*/ 0 h 86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0037" h="869566">
                  <a:moveTo>
                    <a:pt x="100097" y="0"/>
                  </a:moveTo>
                  <a:lnTo>
                    <a:pt x="212706" y="0"/>
                  </a:lnTo>
                  <a:lnTo>
                    <a:pt x="6500037" y="162652"/>
                  </a:lnTo>
                  <a:lnTo>
                    <a:pt x="6337379" y="869566"/>
                  </a:lnTo>
                  <a:lnTo>
                    <a:pt x="0" y="200187"/>
                  </a:lnTo>
                  <a:lnTo>
                    <a:pt x="100097" y="0"/>
                  </a:lnTo>
                  <a:close/>
                </a:path>
              </a:pathLst>
            </a:custGeom>
            <a:solidFill>
              <a:srgbClr val="00FF0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8865" name="TextBox 20">
              <a:extLst>
                <a:ext uri="{FF2B5EF4-FFF2-40B4-BE49-F238E27FC236}">
                  <a16:creationId xmlns:a16="http://schemas.microsoft.com/office/drawing/2014/main" id="{C0881E94-0220-2D4B-87A0-6B5C227EF949}"/>
                </a:ext>
              </a:extLst>
            </p:cNvPr>
            <p:cNvSpPr txBox="1">
              <a:spLocks noChangeArrowheads="1"/>
            </p:cNvSpPr>
            <p:nvPr/>
          </p:nvSpPr>
          <p:spPr bwMode="auto">
            <a:xfrm>
              <a:off x="5974528" y="5215622"/>
              <a:ext cx="19406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A simple pedagogic story.</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9A5DAC54-DFF2-4F43-9FC0-AE03DD13DBB3}"/>
              </a:ext>
            </a:extLst>
          </p:cNvPr>
          <p:cNvSpPr>
            <a:spLocks noGrp="1"/>
          </p:cNvSpPr>
          <p:nvPr>
            <p:ph type="title"/>
          </p:nvPr>
        </p:nvSpPr>
        <p:spPr>
          <a:xfrm>
            <a:off x="463550" y="161925"/>
            <a:ext cx="6813550" cy="769938"/>
          </a:xfrm>
        </p:spPr>
        <p:txBody>
          <a:bodyPr/>
          <a:lstStyle/>
          <a:p>
            <a:r>
              <a:rPr lang="en-US" altLang="en-US" sz="6000">
                <a:latin typeface="Times" pitchFamily="2" charset="0"/>
                <a:ea typeface="ＭＳ Ｐゴシック" panose="020B0600070205080204" pitchFamily="34" charset="-128"/>
              </a:rPr>
              <a:t>Einstein</a:t>
            </a:r>
            <a:endParaRPr lang="en-US" altLang="en-US">
              <a:latin typeface="Times" pitchFamily="2" charset="0"/>
              <a:ea typeface="ＭＳ Ｐゴシック" panose="020B0600070205080204" pitchFamily="34" charset="-128"/>
            </a:endParaRPr>
          </a:p>
        </p:txBody>
      </p:sp>
      <p:sp>
        <p:nvSpPr>
          <p:cNvPr id="20483" name="Content Placeholder 2">
            <a:extLst>
              <a:ext uri="{FF2B5EF4-FFF2-40B4-BE49-F238E27FC236}">
                <a16:creationId xmlns:a16="http://schemas.microsoft.com/office/drawing/2014/main" id="{6CFB85B4-5256-4B45-85A8-2F906D96F3B6}"/>
              </a:ext>
            </a:extLst>
          </p:cNvPr>
          <p:cNvSpPr>
            <a:spLocks noGrp="1"/>
          </p:cNvSpPr>
          <p:nvPr>
            <p:ph idx="1"/>
          </p:nvPr>
        </p:nvSpPr>
        <p:spPr/>
        <p:txBody>
          <a:bodyPr/>
          <a:lstStyle/>
          <a:p>
            <a:endParaRPr lang="en-US" altLang="en-US">
              <a:latin typeface="Times" pitchFamily="2" charset="0"/>
              <a:ea typeface="ＭＳ Ｐゴシック" panose="020B0600070205080204" pitchFamily="34" charset="-128"/>
            </a:endParaRPr>
          </a:p>
        </p:txBody>
      </p:sp>
      <p:sp>
        <p:nvSpPr>
          <p:cNvPr id="20484" name="Slide Number Placeholder 3">
            <a:extLst>
              <a:ext uri="{FF2B5EF4-FFF2-40B4-BE49-F238E27FC236}">
                <a16:creationId xmlns:a16="http://schemas.microsoft.com/office/drawing/2014/main" id="{89D2CC66-82AD-7745-8CFA-DAF3E80F61D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BE12E6B-96F2-F04E-B999-C0620DE38117}" type="slidenum">
              <a:rPr lang="en-US" altLang="en-US" sz="1200">
                <a:solidFill>
                  <a:srgbClr val="898989"/>
                </a:solidFill>
                <a:latin typeface="Times" pitchFamily="2" charset="0"/>
              </a:rPr>
              <a:pPr eaLnBrk="1" hangingPunct="1"/>
              <a:t>7</a:t>
            </a:fld>
            <a:endParaRPr lang="en-US" altLang="en-US" sz="1200">
              <a:solidFill>
                <a:srgbClr val="898989"/>
              </a:solidFill>
              <a:latin typeface="Times" pitchFamily="2" charset="0"/>
            </a:endParaRPr>
          </a:p>
        </p:txBody>
      </p:sp>
      <p:sp>
        <p:nvSpPr>
          <p:cNvPr id="20485" name="TextBox 7">
            <a:extLst>
              <a:ext uri="{FF2B5EF4-FFF2-40B4-BE49-F238E27FC236}">
                <a16:creationId xmlns:a16="http://schemas.microsoft.com/office/drawing/2014/main" id="{35507579-48EE-F74A-A5A4-B11DF5F9A99B}"/>
              </a:ext>
            </a:extLst>
          </p:cNvPr>
          <p:cNvSpPr txBox="1">
            <a:spLocks noChangeArrowheads="1"/>
          </p:cNvSpPr>
          <p:nvPr/>
        </p:nvSpPr>
        <p:spPr bwMode="auto">
          <a:xfrm>
            <a:off x="2786063" y="5937250"/>
            <a:ext cx="5556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pitchFamily="2" charset="0"/>
              </a:rPr>
              <a:t>Seelig, </a:t>
            </a:r>
            <a:r>
              <a:rPr lang="en-US" altLang="en-US" sz="1400" i="1">
                <a:latin typeface="Times" pitchFamily="2" charset="0"/>
              </a:rPr>
              <a:t>Albert Einstein: A Documentary Biography</a:t>
            </a:r>
            <a:r>
              <a:rPr lang="en-US" altLang="en-US" sz="1400">
                <a:latin typeface="Times" pitchFamily="2" charset="0"/>
              </a:rPr>
              <a:t>. 1956, pp. 70-71.</a:t>
            </a:r>
          </a:p>
        </p:txBody>
      </p:sp>
      <p:pic>
        <p:nvPicPr>
          <p:cNvPr id="9" name="Picture 8">
            <a:extLst>
              <a:ext uri="{FF2B5EF4-FFF2-40B4-BE49-F238E27FC236}">
                <a16:creationId xmlns:a16="http://schemas.microsoft.com/office/drawing/2014/main" id="{0D5F3CAB-9E5C-2B44-8777-9C6037293D97}"/>
              </a:ext>
            </a:extLst>
          </p:cNvPr>
          <p:cNvPicPr>
            <a:picLocks noChangeAspect="1"/>
          </p:cNvPicPr>
          <p:nvPr/>
        </p:nvPicPr>
        <p:blipFill>
          <a:blip r:embed="rId2"/>
          <a:stretch>
            <a:fillRect/>
          </a:stretch>
        </p:blipFill>
        <p:spPr>
          <a:xfrm>
            <a:off x="447675" y="1817687"/>
            <a:ext cx="1470543" cy="2060575"/>
          </a:xfrm>
          <a:prstGeom prst="rect">
            <a:avLst/>
          </a:prstGeom>
          <a:effectLst>
            <a:softEdge rad="63500"/>
          </a:effectLst>
        </p:spPr>
      </p:pic>
      <p:sp>
        <p:nvSpPr>
          <p:cNvPr id="10" name="Rounded Rectangular Callout 9">
            <a:extLst>
              <a:ext uri="{FF2B5EF4-FFF2-40B4-BE49-F238E27FC236}">
                <a16:creationId xmlns:a16="http://schemas.microsoft.com/office/drawing/2014/main" id="{8E045F98-128B-E146-B891-C4A13695C4D1}"/>
              </a:ext>
            </a:extLst>
          </p:cNvPr>
          <p:cNvSpPr/>
          <p:nvPr/>
        </p:nvSpPr>
        <p:spPr>
          <a:xfrm rot="5400000" flipH="1">
            <a:off x="3357563" y="746125"/>
            <a:ext cx="4000500" cy="5619750"/>
          </a:xfrm>
          <a:prstGeom prst="wedgeRoundRectCallout">
            <a:avLst>
              <a:gd name="adj1" fmla="val 15602"/>
              <a:gd name="adj2" fmla="val 61512"/>
              <a:gd name="adj3" fmla="val 16667"/>
            </a:avLst>
          </a:prstGeom>
          <a:solidFill>
            <a:srgbClr val="FFFFF2"/>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2" name="Group 17">
            <a:extLst>
              <a:ext uri="{FF2B5EF4-FFF2-40B4-BE49-F238E27FC236}">
                <a16:creationId xmlns:a16="http://schemas.microsoft.com/office/drawing/2014/main" id="{49F3C581-3775-0F4F-9D92-AA2B25B3F554}"/>
              </a:ext>
            </a:extLst>
          </p:cNvPr>
          <p:cNvGrpSpPr>
            <a:grpSpLocks/>
          </p:cNvGrpSpPr>
          <p:nvPr/>
        </p:nvGrpSpPr>
        <p:grpSpPr bwMode="auto">
          <a:xfrm>
            <a:off x="2801938" y="1889125"/>
            <a:ext cx="5222875" cy="1631950"/>
            <a:chOff x="2801938" y="1889125"/>
            <a:chExt cx="5222875" cy="1631216"/>
          </a:xfrm>
        </p:grpSpPr>
        <p:sp>
          <p:nvSpPr>
            <p:cNvPr id="13" name="Freeform 12">
              <a:extLst>
                <a:ext uri="{FF2B5EF4-FFF2-40B4-BE49-F238E27FC236}">
                  <a16:creationId xmlns:a16="http://schemas.microsoft.com/office/drawing/2014/main" id="{3BE41FDC-BE45-754A-BC8C-FAE7DA685C70}"/>
                </a:ext>
              </a:extLst>
            </p:cNvPr>
            <p:cNvSpPr/>
            <p:nvPr/>
          </p:nvSpPr>
          <p:spPr>
            <a:xfrm>
              <a:off x="2984500" y="1933555"/>
              <a:ext cx="1795463" cy="293556"/>
            </a:xfrm>
            <a:custGeom>
              <a:avLst/>
              <a:gdLst>
                <a:gd name="connsiteX0" fmla="*/ 200194 w 1795487"/>
                <a:gd name="connsiteY0" fmla="*/ 0 h 294026"/>
                <a:gd name="connsiteX1" fmla="*/ 1751694 w 1795487"/>
                <a:gd name="connsiteY1" fmla="*/ 100093 h 294026"/>
                <a:gd name="connsiteX2" fmla="*/ 1795487 w 1795487"/>
                <a:gd name="connsiteY2" fmla="*/ 275258 h 294026"/>
                <a:gd name="connsiteX3" fmla="*/ 0 w 1795487"/>
                <a:gd name="connsiteY3" fmla="*/ 294026 h 294026"/>
                <a:gd name="connsiteX4" fmla="*/ 200194 w 1795487"/>
                <a:gd name="connsiteY4" fmla="*/ 0 h 29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87" h="294026">
                  <a:moveTo>
                    <a:pt x="200194" y="0"/>
                  </a:moveTo>
                  <a:lnTo>
                    <a:pt x="1751694" y="100093"/>
                  </a:lnTo>
                  <a:lnTo>
                    <a:pt x="1795487" y="275258"/>
                  </a:lnTo>
                  <a:lnTo>
                    <a:pt x="0" y="294026"/>
                  </a:lnTo>
                  <a:lnTo>
                    <a:pt x="200194" y="0"/>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495" name="Rectangle 5">
              <a:extLst>
                <a:ext uri="{FF2B5EF4-FFF2-40B4-BE49-F238E27FC236}">
                  <a16:creationId xmlns:a16="http://schemas.microsoft.com/office/drawing/2014/main" id="{32336E1E-B621-3846-AEFF-1D39F9ADDDC6}"/>
                </a:ext>
              </a:extLst>
            </p:cNvPr>
            <p:cNvSpPr>
              <a:spLocks noChangeArrowheads="1"/>
            </p:cNvSpPr>
            <p:nvPr/>
          </p:nvSpPr>
          <p:spPr bwMode="auto">
            <a:xfrm>
              <a:off x="2801938" y="1889125"/>
              <a:ext cx="522287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a:latin typeface="Times" pitchFamily="2" charset="0"/>
                </a:rPr>
                <a:t>“The normal adult never bothers his head about space-time problems. Everything there is to be thought about it, in his opinion, has already been done in early childhood.</a:t>
              </a:r>
            </a:p>
            <a:p>
              <a:pPr eaLnBrk="1" hangingPunct="1"/>
              <a:endParaRPr lang="en-US" altLang="en-US" sz="2000">
                <a:latin typeface="Times" pitchFamily="2" charset="0"/>
              </a:endParaRPr>
            </a:p>
          </p:txBody>
        </p:sp>
      </p:grpSp>
      <p:grpSp>
        <p:nvGrpSpPr>
          <p:cNvPr id="3" name="Group 14">
            <a:extLst>
              <a:ext uri="{FF2B5EF4-FFF2-40B4-BE49-F238E27FC236}">
                <a16:creationId xmlns:a16="http://schemas.microsoft.com/office/drawing/2014/main" id="{CF2BD72E-7116-F345-9A7B-B044A3895047}"/>
              </a:ext>
            </a:extLst>
          </p:cNvPr>
          <p:cNvGrpSpPr>
            <a:grpSpLocks/>
          </p:cNvGrpSpPr>
          <p:nvPr/>
        </p:nvGrpSpPr>
        <p:grpSpPr bwMode="auto">
          <a:xfrm>
            <a:off x="2852738" y="3429000"/>
            <a:ext cx="5111750" cy="1754188"/>
            <a:chOff x="2852759" y="3428217"/>
            <a:chExt cx="5111193" cy="1754327"/>
          </a:xfrm>
        </p:grpSpPr>
        <p:sp>
          <p:nvSpPr>
            <p:cNvPr id="14" name="Freeform 13">
              <a:extLst>
                <a:ext uri="{FF2B5EF4-FFF2-40B4-BE49-F238E27FC236}">
                  <a16:creationId xmlns:a16="http://schemas.microsoft.com/office/drawing/2014/main" id="{83261790-FCA2-0846-B307-2A5A3C19728E}"/>
                </a:ext>
              </a:extLst>
            </p:cNvPr>
            <p:cNvSpPr/>
            <p:nvPr/>
          </p:nvSpPr>
          <p:spPr>
            <a:xfrm>
              <a:off x="2852759" y="3479021"/>
              <a:ext cx="1795266" cy="293711"/>
            </a:xfrm>
            <a:custGeom>
              <a:avLst/>
              <a:gdLst>
                <a:gd name="connsiteX0" fmla="*/ 200194 w 1795487"/>
                <a:gd name="connsiteY0" fmla="*/ 0 h 294026"/>
                <a:gd name="connsiteX1" fmla="*/ 1751694 w 1795487"/>
                <a:gd name="connsiteY1" fmla="*/ 100093 h 294026"/>
                <a:gd name="connsiteX2" fmla="*/ 1795487 w 1795487"/>
                <a:gd name="connsiteY2" fmla="*/ 275258 h 294026"/>
                <a:gd name="connsiteX3" fmla="*/ 0 w 1795487"/>
                <a:gd name="connsiteY3" fmla="*/ 294026 h 294026"/>
                <a:gd name="connsiteX4" fmla="*/ 200194 w 1795487"/>
                <a:gd name="connsiteY4" fmla="*/ 0 h 29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87" h="294026">
                  <a:moveTo>
                    <a:pt x="200194" y="0"/>
                  </a:moveTo>
                  <a:lnTo>
                    <a:pt x="1751694" y="100093"/>
                  </a:lnTo>
                  <a:lnTo>
                    <a:pt x="1795487" y="275258"/>
                  </a:lnTo>
                  <a:lnTo>
                    <a:pt x="0" y="294026"/>
                  </a:lnTo>
                  <a:lnTo>
                    <a:pt x="200194" y="0"/>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493" name="TextBox 11">
              <a:extLst>
                <a:ext uri="{FF2B5EF4-FFF2-40B4-BE49-F238E27FC236}">
                  <a16:creationId xmlns:a16="http://schemas.microsoft.com/office/drawing/2014/main" id="{F9B984F2-B361-8343-BA4B-89AC40D0306F}"/>
                </a:ext>
              </a:extLst>
            </p:cNvPr>
            <p:cNvSpPr txBox="1">
              <a:spLocks noChangeArrowheads="1"/>
            </p:cNvSpPr>
            <p:nvPr/>
          </p:nvSpPr>
          <p:spPr bwMode="auto">
            <a:xfrm>
              <a:off x="2896551" y="3428217"/>
              <a:ext cx="5067401"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I, on the contrary, developed so slowly that I only began to wonder about space and time when I was already grown up.</a:t>
              </a:r>
            </a:p>
            <a:p>
              <a:pPr eaLnBrk="1" hangingPunct="1"/>
              <a:endParaRPr lang="en-US" altLang="en-US" sz="1800">
                <a:latin typeface="Times" pitchFamily="2" charset="0"/>
              </a:endParaRPr>
            </a:p>
            <a:p>
              <a:pPr eaLnBrk="1" hangingPunct="1"/>
              <a:r>
                <a:rPr lang="en-US" altLang="en-US" sz="1800">
                  <a:latin typeface="Times" pitchFamily="2" charset="0"/>
                </a:rPr>
                <a:t>In consequence I probed deeper into the problem than an ordinary child would have done.”</a:t>
              </a:r>
            </a:p>
          </p:txBody>
        </p:sp>
      </p:grpSp>
      <p:sp>
        <p:nvSpPr>
          <p:cNvPr id="20490" name="TextBox 15">
            <a:extLst>
              <a:ext uri="{FF2B5EF4-FFF2-40B4-BE49-F238E27FC236}">
                <a16:creationId xmlns:a16="http://schemas.microsoft.com/office/drawing/2014/main" id="{4CE12B43-38A2-B148-9EE9-9E06717F532A}"/>
              </a:ext>
            </a:extLst>
          </p:cNvPr>
          <p:cNvSpPr txBox="1">
            <a:spLocks noChangeArrowheads="1"/>
          </p:cNvSpPr>
          <p:nvPr/>
        </p:nvSpPr>
        <p:spPr bwMode="auto">
          <a:xfrm>
            <a:off x="538163" y="763588"/>
            <a:ext cx="5273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a:latin typeface="Times" pitchFamily="2" charset="0"/>
              </a:rPr>
              <a:t>as reported by James Franck</a:t>
            </a:r>
          </a:p>
        </p:txBody>
      </p:sp>
      <p:pic>
        <p:nvPicPr>
          <p:cNvPr id="17" name="Picture 16" descr="einst_6.jpg">
            <a:extLst>
              <a:ext uri="{FF2B5EF4-FFF2-40B4-BE49-F238E27FC236}">
                <a16:creationId xmlns:a16="http://schemas.microsoft.com/office/drawing/2014/main" id="{99A3D0A7-7B11-4949-BD4C-B687A23780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363" y="1812925"/>
            <a:ext cx="1374775"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E9B82FFF-757E-4942-9796-3008F1B443AD}"/>
              </a:ext>
            </a:extLst>
          </p:cNvPr>
          <p:cNvSpPr/>
          <p:nvPr/>
        </p:nvSpPr>
        <p:spPr>
          <a:xfrm>
            <a:off x="2039938" y="2174875"/>
            <a:ext cx="5500687" cy="468313"/>
          </a:xfrm>
          <a:custGeom>
            <a:avLst/>
            <a:gdLst>
              <a:gd name="connsiteX0" fmla="*/ 1222375 w 5500687"/>
              <a:gd name="connsiteY0" fmla="*/ 71438 h 468313"/>
              <a:gd name="connsiteX1" fmla="*/ 5500687 w 5500687"/>
              <a:gd name="connsiteY1" fmla="*/ 0 h 468313"/>
              <a:gd name="connsiteX2" fmla="*/ 5278437 w 5500687"/>
              <a:gd name="connsiteY2" fmla="*/ 254000 h 468313"/>
              <a:gd name="connsiteX3" fmla="*/ 0 w 5500687"/>
              <a:gd name="connsiteY3" fmla="*/ 468313 h 468313"/>
              <a:gd name="connsiteX4" fmla="*/ 1222375 w 5500687"/>
              <a:gd name="connsiteY4" fmla="*/ 71438 h 468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0687" h="468313">
                <a:moveTo>
                  <a:pt x="1222375" y="71438"/>
                </a:moveTo>
                <a:lnTo>
                  <a:pt x="5500687" y="0"/>
                </a:lnTo>
                <a:lnTo>
                  <a:pt x="5278437" y="254000"/>
                </a:lnTo>
                <a:lnTo>
                  <a:pt x="0" y="468313"/>
                </a:lnTo>
                <a:lnTo>
                  <a:pt x="1222375" y="71438"/>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507" name="Title 1">
            <a:extLst>
              <a:ext uri="{FF2B5EF4-FFF2-40B4-BE49-F238E27FC236}">
                <a16:creationId xmlns:a16="http://schemas.microsoft.com/office/drawing/2014/main" id="{BEBD2E4A-1C06-E04A-86D6-CFD9AE6A5B39}"/>
              </a:ext>
            </a:extLst>
          </p:cNvPr>
          <p:cNvSpPr>
            <a:spLocks noGrp="1"/>
          </p:cNvSpPr>
          <p:nvPr>
            <p:ph type="title"/>
          </p:nvPr>
        </p:nvSpPr>
        <p:spPr>
          <a:xfrm>
            <a:off x="457200" y="274638"/>
            <a:ext cx="8008938" cy="868362"/>
          </a:xfrm>
        </p:spPr>
        <p:txBody>
          <a:bodyPr/>
          <a:lstStyle/>
          <a:p>
            <a:r>
              <a:rPr lang="en-US" altLang="en-US">
                <a:latin typeface="Times" pitchFamily="2" charset="0"/>
                <a:ea typeface="ＭＳ Ｐゴシック" panose="020B0600070205080204" pitchFamily="34" charset="-128"/>
              </a:rPr>
              <a:t>John A. Wheeler, David Hilbert</a:t>
            </a:r>
          </a:p>
        </p:txBody>
      </p:sp>
      <p:sp>
        <p:nvSpPr>
          <p:cNvPr id="21508" name="Content Placeholder 2">
            <a:extLst>
              <a:ext uri="{FF2B5EF4-FFF2-40B4-BE49-F238E27FC236}">
                <a16:creationId xmlns:a16="http://schemas.microsoft.com/office/drawing/2014/main" id="{08C59791-6656-0140-B36D-9CEA5F22F6E3}"/>
              </a:ext>
            </a:extLst>
          </p:cNvPr>
          <p:cNvSpPr>
            <a:spLocks noGrp="1"/>
          </p:cNvSpPr>
          <p:nvPr>
            <p:ph idx="1"/>
          </p:nvPr>
        </p:nvSpPr>
        <p:spPr/>
        <p:txBody>
          <a:bodyPr/>
          <a:lstStyle/>
          <a:p>
            <a:endParaRPr lang="en-US" altLang="en-US">
              <a:latin typeface="Times" pitchFamily="2" charset="0"/>
              <a:ea typeface="ＭＳ Ｐゴシック" panose="020B0600070205080204" pitchFamily="34" charset="-128"/>
            </a:endParaRPr>
          </a:p>
        </p:txBody>
      </p:sp>
      <p:sp>
        <p:nvSpPr>
          <p:cNvPr id="21509" name="Slide Number Placeholder 3">
            <a:extLst>
              <a:ext uri="{FF2B5EF4-FFF2-40B4-BE49-F238E27FC236}">
                <a16:creationId xmlns:a16="http://schemas.microsoft.com/office/drawing/2014/main" id="{595C262A-C493-134A-AAC3-F5EDF2A751A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AE5CF7B-4F61-2C47-82A9-47842AC28B8E}" type="slidenum">
              <a:rPr lang="en-US" altLang="en-US" sz="1200">
                <a:solidFill>
                  <a:srgbClr val="898989"/>
                </a:solidFill>
                <a:latin typeface="Times" pitchFamily="2" charset="0"/>
              </a:rPr>
              <a:pPr eaLnBrk="1" hangingPunct="1"/>
              <a:t>8</a:t>
            </a:fld>
            <a:endParaRPr lang="en-US" altLang="en-US" sz="1200">
              <a:solidFill>
                <a:srgbClr val="898989"/>
              </a:solidFill>
              <a:latin typeface="Times" pitchFamily="2" charset="0"/>
            </a:endParaRPr>
          </a:p>
        </p:txBody>
      </p:sp>
      <p:sp>
        <p:nvSpPr>
          <p:cNvPr id="21510" name="TextBox 4">
            <a:extLst>
              <a:ext uri="{FF2B5EF4-FFF2-40B4-BE49-F238E27FC236}">
                <a16:creationId xmlns:a16="http://schemas.microsoft.com/office/drawing/2014/main" id="{24781EE7-89F6-B94E-B7C9-2E40780D637D}"/>
              </a:ext>
            </a:extLst>
          </p:cNvPr>
          <p:cNvSpPr txBox="1">
            <a:spLocks noChangeArrowheads="1"/>
          </p:cNvSpPr>
          <p:nvPr/>
        </p:nvSpPr>
        <p:spPr bwMode="auto">
          <a:xfrm>
            <a:off x="2000250" y="1436688"/>
            <a:ext cx="557212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a:latin typeface="Times" pitchFamily="2" charset="0"/>
              </a:rPr>
              <a:t>Many a man in the street thinks of Einstein as a man who could only make headway in his work by dint of pages of complicated mathematics; the truth is the direct opposite.</a:t>
            </a:r>
          </a:p>
          <a:p>
            <a:pPr eaLnBrk="1" hangingPunct="1"/>
            <a:endParaRPr lang="en-US" altLang="en-US" sz="2000">
              <a:latin typeface="Times" pitchFamily="2" charset="0"/>
            </a:endParaRPr>
          </a:p>
        </p:txBody>
      </p:sp>
      <p:pic>
        <p:nvPicPr>
          <p:cNvPr id="21511" name="Picture 7">
            <a:extLst>
              <a:ext uri="{FF2B5EF4-FFF2-40B4-BE49-F238E27FC236}">
                <a16:creationId xmlns:a16="http://schemas.microsoft.com/office/drawing/2014/main" id="{A64952DB-4935-0043-A2BE-D68AF89ED2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92250"/>
            <a:ext cx="1412875"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TextBox 8">
            <a:extLst>
              <a:ext uri="{FF2B5EF4-FFF2-40B4-BE49-F238E27FC236}">
                <a16:creationId xmlns:a16="http://schemas.microsoft.com/office/drawing/2014/main" id="{5CFF7D64-20D6-B74C-B642-A37A90280ED9}"/>
              </a:ext>
            </a:extLst>
          </p:cNvPr>
          <p:cNvSpPr txBox="1">
            <a:spLocks noChangeArrowheads="1"/>
          </p:cNvSpPr>
          <p:nvPr/>
        </p:nvSpPr>
        <p:spPr bwMode="auto">
          <a:xfrm>
            <a:off x="2103438" y="6167438"/>
            <a:ext cx="6191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pitchFamily="2" charset="0"/>
              </a:rPr>
              <a:t>John A. Wheeler, “Albert Einstein 1879-1955: A Biographical Memoir,”</a:t>
            </a:r>
          </a:p>
          <a:p>
            <a:pPr eaLnBrk="1" hangingPunct="1"/>
            <a:r>
              <a:rPr lang="en-US" altLang="en-US" sz="1400" i="1">
                <a:latin typeface="Times" pitchFamily="2" charset="0"/>
              </a:rPr>
              <a:t>National Academy of Sciences.</a:t>
            </a:r>
            <a:r>
              <a:rPr lang="en-US" altLang="en-US" sz="1400">
                <a:latin typeface="Times" pitchFamily="2" charset="0"/>
              </a:rPr>
              <a:t> Washington, DC, 1980.</a:t>
            </a:r>
          </a:p>
        </p:txBody>
      </p:sp>
      <p:grpSp>
        <p:nvGrpSpPr>
          <p:cNvPr id="2" name="Group 14">
            <a:extLst>
              <a:ext uri="{FF2B5EF4-FFF2-40B4-BE49-F238E27FC236}">
                <a16:creationId xmlns:a16="http://schemas.microsoft.com/office/drawing/2014/main" id="{A3CA2ACB-23FA-3147-9E0F-B76CB85E5137}"/>
              </a:ext>
            </a:extLst>
          </p:cNvPr>
          <p:cNvGrpSpPr>
            <a:grpSpLocks/>
          </p:cNvGrpSpPr>
          <p:nvPr/>
        </p:nvGrpSpPr>
        <p:grpSpPr bwMode="auto">
          <a:xfrm>
            <a:off x="2095500" y="2824163"/>
            <a:ext cx="6794500" cy="2138362"/>
            <a:chOff x="2095777" y="2824163"/>
            <a:chExt cx="6794223" cy="2138362"/>
          </a:xfrm>
        </p:grpSpPr>
        <p:pic>
          <p:nvPicPr>
            <p:cNvPr id="21517" name="Picture 5">
              <a:extLst>
                <a:ext uri="{FF2B5EF4-FFF2-40B4-BE49-F238E27FC236}">
                  <a16:creationId xmlns:a16="http://schemas.microsoft.com/office/drawing/2014/main" id="{EE189A32-805D-0544-B475-20CAF1C73C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02500" y="2824163"/>
              <a:ext cx="1587500"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8" name="TextBox 12">
              <a:extLst>
                <a:ext uri="{FF2B5EF4-FFF2-40B4-BE49-F238E27FC236}">
                  <a16:creationId xmlns:a16="http://schemas.microsoft.com/office/drawing/2014/main" id="{BA838472-532F-D343-8418-CFF00CDE56BA}"/>
                </a:ext>
              </a:extLst>
            </p:cNvPr>
            <p:cNvSpPr txBox="1">
              <a:spLocks noChangeArrowheads="1"/>
            </p:cNvSpPr>
            <p:nvPr/>
          </p:nvSpPr>
          <p:spPr bwMode="auto">
            <a:xfrm>
              <a:off x="2095777" y="3152959"/>
              <a:ext cx="532389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dirty="0">
                  <a:latin typeface="Times" pitchFamily="2" charset="0"/>
                </a:rPr>
                <a:t>As Hilbert put it, “Every boy in the streets of our mathematical Gottingen understands more about four-dimensional geometry than Einstein. Yet, despite that, Einstein did the work and not the mathematicians.”</a:t>
              </a:r>
            </a:p>
          </p:txBody>
        </p:sp>
      </p:grpSp>
      <p:grpSp>
        <p:nvGrpSpPr>
          <p:cNvPr id="3" name="Group 15">
            <a:extLst>
              <a:ext uri="{FF2B5EF4-FFF2-40B4-BE49-F238E27FC236}">
                <a16:creationId xmlns:a16="http://schemas.microsoft.com/office/drawing/2014/main" id="{0FB18953-295F-F94F-BAB4-219D59DA35B7}"/>
              </a:ext>
            </a:extLst>
          </p:cNvPr>
          <p:cNvGrpSpPr>
            <a:grpSpLocks/>
          </p:cNvGrpSpPr>
          <p:nvPr/>
        </p:nvGrpSpPr>
        <p:grpSpPr bwMode="auto">
          <a:xfrm>
            <a:off x="1746250" y="4860925"/>
            <a:ext cx="5792788" cy="965200"/>
            <a:chOff x="1746250" y="4860812"/>
            <a:chExt cx="5792290" cy="965313"/>
          </a:xfrm>
        </p:grpSpPr>
        <p:sp>
          <p:nvSpPr>
            <p:cNvPr id="12" name="Freeform 11">
              <a:extLst>
                <a:ext uri="{FF2B5EF4-FFF2-40B4-BE49-F238E27FC236}">
                  <a16:creationId xmlns:a16="http://schemas.microsoft.com/office/drawing/2014/main" id="{262EF28D-144A-744D-A77A-67F8DF851F01}"/>
                </a:ext>
              </a:extLst>
            </p:cNvPr>
            <p:cNvSpPr/>
            <p:nvPr/>
          </p:nvSpPr>
          <p:spPr>
            <a:xfrm>
              <a:off x="1746250" y="5238681"/>
              <a:ext cx="5500215" cy="587444"/>
            </a:xfrm>
            <a:custGeom>
              <a:avLst/>
              <a:gdLst>
                <a:gd name="connsiteX0" fmla="*/ 1222375 w 5500687"/>
                <a:gd name="connsiteY0" fmla="*/ 71438 h 468313"/>
                <a:gd name="connsiteX1" fmla="*/ 5500687 w 5500687"/>
                <a:gd name="connsiteY1" fmla="*/ 0 h 468313"/>
                <a:gd name="connsiteX2" fmla="*/ 5278437 w 5500687"/>
                <a:gd name="connsiteY2" fmla="*/ 254000 h 468313"/>
                <a:gd name="connsiteX3" fmla="*/ 0 w 5500687"/>
                <a:gd name="connsiteY3" fmla="*/ 468313 h 468313"/>
                <a:gd name="connsiteX4" fmla="*/ 1222375 w 5500687"/>
                <a:gd name="connsiteY4" fmla="*/ 71438 h 468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0687" h="468313">
                  <a:moveTo>
                    <a:pt x="1222375" y="71438"/>
                  </a:moveTo>
                  <a:lnTo>
                    <a:pt x="5500687" y="0"/>
                  </a:lnTo>
                  <a:lnTo>
                    <a:pt x="5278437" y="254000"/>
                  </a:lnTo>
                  <a:lnTo>
                    <a:pt x="0" y="468313"/>
                  </a:lnTo>
                  <a:lnTo>
                    <a:pt x="1222375" y="71438"/>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516" name="TextBox 13">
              <a:extLst>
                <a:ext uri="{FF2B5EF4-FFF2-40B4-BE49-F238E27FC236}">
                  <a16:creationId xmlns:a16="http://schemas.microsoft.com/office/drawing/2014/main" id="{C0F606E4-1492-1349-9827-9E6FEAF3DFCA}"/>
                </a:ext>
              </a:extLst>
            </p:cNvPr>
            <p:cNvSpPr txBox="1">
              <a:spLocks noChangeArrowheads="1"/>
            </p:cNvSpPr>
            <p:nvPr/>
          </p:nvSpPr>
          <p:spPr bwMode="auto">
            <a:xfrm>
              <a:off x="2170849" y="4860812"/>
              <a:ext cx="536769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Time and again, in the photoelectric effect, in relativity, in gravitation, the amateur grasped the simple point that had eluded the expert.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B2D94781-AD9C-9A4F-9C89-409677E8943D}"/>
              </a:ext>
            </a:extLst>
          </p:cNvPr>
          <p:cNvSpPr>
            <a:spLocks noGrp="1"/>
          </p:cNvSpPr>
          <p:nvPr>
            <p:ph type="title"/>
          </p:nvPr>
        </p:nvSpPr>
        <p:spPr>
          <a:xfrm>
            <a:off x="469900" y="174625"/>
            <a:ext cx="8008938" cy="558800"/>
          </a:xfrm>
        </p:spPr>
        <p:txBody>
          <a:bodyPr/>
          <a:lstStyle/>
          <a:p>
            <a:pPr algn="ctr"/>
            <a:r>
              <a:rPr lang="en-US" altLang="en-US" sz="3200">
                <a:latin typeface="Times" pitchFamily="2" charset="0"/>
                <a:ea typeface="ＭＳ Ｐゴシック" panose="020B0600070205080204" pitchFamily="34" charset="-128"/>
              </a:rPr>
              <a:t>“On the Electrodynamics of Moving Bodies”</a:t>
            </a:r>
          </a:p>
        </p:txBody>
      </p:sp>
      <p:sp>
        <p:nvSpPr>
          <p:cNvPr id="22531" name="Content Placeholder 2">
            <a:extLst>
              <a:ext uri="{FF2B5EF4-FFF2-40B4-BE49-F238E27FC236}">
                <a16:creationId xmlns:a16="http://schemas.microsoft.com/office/drawing/2014/main" id="{9C4763B5-BE89-CE48-B626-027AC5898A32}"/>
              </a:ext>
            </a:extLst>
          </p:cNvPr>
          <p:cNvSpPr>
            <a:spLocks noGrp="1"/>
          </p:cNvSpPr>
          <p:nvPr>
            <p:ph idx="1"/>
          </p:nvPr>
        </p:nvSpPr>
        <p:spPr/>
        <p:txBody>
          <a:bodyPr/>
          <a:lstStyle/>
          <a:p>
            <a:endParaRPr lang="en-US" altLang="en-US">
              <a:latin typeface="Times" pitchFamily="2" charset="0"/>
              <a:ea typeface="ＭＳ Ｐゴシック" panose="020B0600070205080204" pitchFamily="34" charset="-128"/>
            </a:endParaRPr>
          </a:p>
        </p:txBody>
      </p:sp>
      <p:sp>
        <p:nvSpPr>
          <p:cNvPr id="22532" name="Slide Number Placeholder 3">
            <a:extLst>
              <a:ext uri="{FF2B5EF4-FFF2-40B4-BE49-F238E27FC236}">
                <a16:creationId xmlns:a16="http://schemas.microsoft.com/office/drawing/2014/main" id="{8B374EE1-0BB5-B64E-AC15-23D8766956D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2D11E50-AEA6-2F4E-B82D-C3E673D163AA}" type="slidenum">
              <a:rPr lang="en-US" altLang="en-US" sz="1200">
                <a:solidFill>
                  <a:srgbClr val="898989"/>
                </a:solidFill>
                <a:latin typeface="Times" pitchFamily="2" charset="0"/>
              </a:rPr>
              <a:pPr eaLnBrk="1" hangingPunct="1"/>
              <a:t>9</a:t>
            </a:fld>
            <a:endParaRPr lang="en-US" altLang="en-US" sz="1200">
              <a:solidFill>
                <a:srgbClr val="898989"/>
              </a:solidFill>
              <a:latin typeface="Times" pitchFamily="2" charset="0"/>
            </a:endParaRPr>
          </a:p>
        </p:txBody>
      </p:sp>
      <p:pic>
        <p:nvPicPr>
          <p:cNvPr id="6" name="Picture 5" descr="Einstein 1905 p1.jpg">
            <a:extLst>
              <a:ext uri="{FF2B5EF4-FFF2-40B4-BE49-F238E27FC236}">
                <a16:creationId xmlns:a16="http://schemas.microsoft.com/office/drawing/2014/main" id="{72EB8673-5980-B442-AC24-6709DBE816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7413" y="904875"/>
            <a:ext cx="3771900" cy="5340350"/>
          </a:xfrm>
          <a:prstGeom prst="rect">
            <a:avLst/>
          </a:prstGeom>
          <a:noFill/>
          <a:ln w="9525">
            <a:solidFill>
              <a:srgbClr val="7F7F7F"/>
            </a:solidFill>
            <a:miter lim="800000"/>
            <a:headEnd/>
            <a:tailEnd/>
          </a:ln>
          <a:effectLst>
            <a:outerShdw blurRad="50800" dist="38100" dir="13439959"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pic>
        <p:nvPicPr>
          <p:cNvPr id="7" name="Picture 6" descr="Eisntein 1905 p3.jpg">
            <a:extLst>
              <a:ext uri="{FF2B5EF4-FFF2-40B4-BE49-F238E27FC236}">
                <a16:creationId xmlns:a16="http://schemas.microsoft.com/office/drawing/2014/main" id="{D88ECD1F-C399-1943-9CF4-885BF3098E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9188" y="1247775"/>
            <a:ext cx="3789362" cy="5364163"/>
          </a:xfrm>
          <a:prstGeom prst="rect">
            <a:avLst/>
          </a:prstGeom>
          <a:noFill/>
          <a:ln w="9525">
            <a:solidFill>
              <a:srgbClr val="7F7F7F"/>
            </a:solidFill>
            <a:miter lim="800000"/>
            <a:headEnd/>
            <a:tailEnd/>
          </a:ln>
          <a:effectLst>
            <a:outerShdw blurRad="50800" dist="38100" dir="135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9" name="Freeform 8">
            <a:extLst>
              <a:ext uri="{FF2B5EF4-FFF2-40B4-BE49-F238E27FC236}">
                <a16:creationId xmlns:a16="http://schemas.microsoft.com/office/drawing/2014/main" id="{7F67C1B5-73EC-114E-9D80-792612FABCAD}"/>
              </a:ext>
            </a:extLst>
          </p:cNvPr>
          <p:cNvSpPr/>
          <p:nvPr/>
        </p:nvSpPr>
        <p:spPr>
          <a:xfrm>
            <a:off x="3960813" y="1825625"/>
            <a:ext cx="3182937" cy="523875"/>
          </a:xfrm>
          <a:custGeom>
            <a:avLst/>
            <a:gdLst>
              <a:gd name="connsiteX0" fmla="*/ 992187 w 3182937"/>
              <a:gd name="connsiteY0" fmla="*/ 71438 h 523875"/>
              <a:gd name="connsiteX1" fmla="*/ 3182937 w 3182937"/>
              <a:gd name="connsiteY1" fmla="*/ 0 h 523875"/>
              <a:gd name="connsiteX2" fmla="*/ 3111500 w 3182937"/>
              <a:gd name="connsiteY2" fmla="*/ 444500 h 523875"/>
              <a:gd name="connsiteX3" fmla="*/ 0 w 3182937"/>
              <a:gd name="connsiteY3" fmla="*/ 523875 h 523875"/>
              <a:gd name="connsiteX4" fmla="*/ 992187 w 3182937"/>
              <a:gd name="connsiteY4" fmla="*/ 71438 h 523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937" h="523875">
                <a:moveTo>
                  <a:pt x="992187" y="71438"/>
                </a:moveTo>
                <a:lnTo>
                  <a:pt x="3182937" y="0"/>
                </a:lnTo>
                <a:lnTo>
                  <a:pt x="3111500" y="444500"/>
                </a:lnTo>
                <a:lnTo>
                  <a:pt x="0" y="523875"/>
                </a:lnTo>
                <a:lnTo>
                  <a:pt x="992187" y="71438"/>
                </a:lnTo>
                <a:close/>
              </a:path>
            </a:pathLst>
          </a:custGeom>
          <a:solidFill>
            <a:srgbClr val="FF000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ADCFF"/>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smtClean="0">
            <a:latin typeface="Times"/>
            <a:cs typeface="Times"/>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7757</TotalTime>
  <Words>3013</Words>
  <Application>Microsoft Macintosh PowerPoint</Application>
  <PresentationFormat>On-screen Show (4:3)</PresentationFormat>
  <Paragraphs>416</Paragraphs>
  <Slides>61</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61</vt:i4>
      </vt:variant>
    </vt:vector>
  </HeadingPairs>
  <TitlesOfParts>
    <vt:vector size="68" baseType="lpstr">
      <vt:lpstr>Arial</vt:lpstr>
      <vt:lpstr>ＭＳ Ｐゴシック</vt:lpstr>
      <vt:lpstr>Times</vt:lpstr>
      <vt:lpstr>Calibri</vt:lpstr>
      <vt:lpstr>Symbol</vt:lpstr>
      <vt:lpstr>Helvetica</vt:lpstr>
      <vt:lpstr>Office Theme</vt:lpstr>
      <vt:lpstr>How  Einstein Did Not Discover</vt:lpstr>
      <vt:lpstr>PowerPoint Presentation</vt:lpstr>
      <vt:lpstr>PowerPoint Presentation</vt:lpstr>
      <vt:lpstr> </vt:lpstr>
      <vt:lpstr>This Paper</vt:lpstr>
      <vt:lpstr>The Power of Childish Thinking</vt:lpstr>
      <vt:lpstr>Einstein</vt:lpstr>
      <vt:lpstr>John A. Wheeler, David Hilbert</vt:lpstr>
      <vt:lpstr>“On the Electrodynamics of Moving Bodies”</vt:lpstr>
      <vt:lpstr>“On the Electrodynamics of Moving Bodies”</vt:lpstr>
      <vt:lpstr>How Einstein Discovered Special Relativity</vt:lpstr>
      <vt:lpstr>1895-1905</vt:lpstr>
      <vt:lpstr>Ritz-style retarded potential theory as reported in Pauli’s 1921 Relativitätstheorie</vt:lpstr>
      <vt:lpstr>Nothing Works</vt:lpstr>
      <vt:lpstr>The Truncated Story</vt:lpstr>
      <vt:lpstr>Discover Magazine, 2004</vt:lpstr>
      <vt:lpstr>1895-1905</vt:lpstr>
      <vt:lpstr>More….</vt:lpstr>
      <vt:lpstr>Conclusion</vt:lpstr>
      <vt:lpstr>How to Discover like Einstein</vt:lpstr>
      <vt:lpstr>How are the history of science and the philosophy of science integrated?</vt:lpstr>
      <vt:lpstr>Gems and antigems</vt:lpstr>
      <vt:lpstr>The End</vt:lpstr>
      <vt:lpstr>PowerPoint Presentation</vt:lpstr>
      <vt:lpstr>Appendices</vt:lpstr>
      <vt:lpstr>Chasing a Beam of Light</vt:lpstr>
      <vt:lpstr>Einstein, Autobiographical Notes, 1946</vt:lpstr>
      <vt:lpstr>The Thought</vt:lpstr>
      <vt:lpstr>Craig Loehle, Becoming a Successful Scientist: Strategic Thinking for Scientific Discovery. Cambridge University Press, 2010.</vt:lpstr>
      <vt:lpstr>Craig Loehle, Becoming a Successful Scientist: Strategic Thinking for Scientific Discovery. Cambridge University Press, 2010.</vt:lpstr>
      <vt:lpstr>Problems</vt:lpstr>
      <vt:lpstr>First written report Max Wertheimer interviews Einstein in 1916</vt:lpstr>
      <vt:lpstr>A Recovered Memory?</vt:lpstr>
      <vt:lpstr>Clocks and Light Signals</vt:lpstr>
      <vt:lpstr>“On the Electrodynamics of Moving Bodies”</vt:lpstr>
      <vt:lpstr>Operational Analysis of Simultaneity</vt:lpstr>
      <vt:lpstr>Relativity of Simultaneity</vt:lpstr>
      <vt:lpstr>Relativity of Simultaneity</vt:lpstr>
      <vt:lpstr>Nothing Works</vt:lpstr>
      <vt:lpstr>The Power of Operational  Thinking</vt:lpstr>
      <vt:lpstr>…mistaken as Einstein’s method of discovery.</vt:lpstr>
      <vt:lpstr> </vt:lpstr>
      <vt:lpstr> </vt:lpstr>
      <vt:lpstr>The Power of Breaking Rules</vt:lpstr>
      <vt:lpstr>PowerPoint Presentation</vt:lpstr>
      <vt:lpstr>The Power of a Single Experiment</vt:lpstr>
      <vt:lpstr>Michelson-Morley Experiment.</vt:lpstr>
      <vt:lpstr>The Light Quantum Hypothesis</vt:lpstr>
      <vt:lpstr>The Light Quantum Paper</vt:lpstr>
      <vt:lpstr>“very revolutionary” </vt:lpstr>
      <vt:lpstr>Millikan’s Critique</vt:lpstr>
      <vt:lpstr>Rule Breaking. One Experiment.</vt:lpstr>
      <vt:lpstr>Photoelectric effect</vt:lpstr>
      <vt:lpstr>Photoelectric effect</vt:lpstr>
      <vt:lpstr>Millikan’s Experimental Confirmation</vt:lpstr>
      <vt:lpstr>The Miraculous Argument</vt:lpstr>
      <vt:lpstr>Section 6 of the Light Quantum Paper</vt:lpstr>
      <vt:lpstr>Can it really be this easy?</vt:lpstr>
      <vt:lpstr>Macroscopic signatures of microscopic constitution</vt:lpstr>
      <vt:lpstr>From measured properties to quanta</vt:lpstr>
      <vt:lpstr>Myths created by our fascinations with…</vt:lpstr>
    </vt:vector>
  </TitlesOfParts>
  <Company>University of Pittsburgh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Simplicity as a Surrogate</dc:title>
  <dc:creator>John Norton</dc:creator>
  <cp:lastModifiedBy>Norton, John D</cp:lastModifiedBy>
  <cp:revision>477</cp:revision>
  <cp:lastPrinted>2016-06-03T21:35:03Z</cp:lastPrinted>
  <dcterms:created xsi:type="dcterms:W3CDTF">2016-06-03T18:49:57Z</dcterms:created>
  <dcterms:modified xsi:type="dcterms:W3CDTF">2022-02-26T20:10:42Z</dcterms:modified>
</cp:coreProperties>
</file>