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a7ca0c75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1a7ca0c75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eb698af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1eb698af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1ee773537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1ee773537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1eb698af7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1eb698af7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eb698af7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1eb698af7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ee7735375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1ee7735375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eb698af75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1eb698af75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ed3ee825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1ed3ee825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1ed3ee825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1ed3ee825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ed3ee825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ed3ee825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ed3ee825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ed3ee825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ed3ee82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1ed3ee82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eb698af7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eb698af7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1eb698af7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1eb698af7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1ed3ee825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1ed3ee825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ee7735375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1ee7735375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1a7ca0c7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1a7ca0c7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ee7735375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1ee7735375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ed3ee825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1ed3ee825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1a7ca0c75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1a7ca0c75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1a7ca0c75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1a7ca0c75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81100" y="1735175"/>
            <a:ext cx="88020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“Detecting Gravitational Radiation: The Experimenters' Regress” Harry Collins</a:t>
            </a:r>
            <a:br>
              <a:rPr lang="en"/>
            </a:br>
            <a:r>
              <a:rPr lang="en"/>
              <a:t>(Ch. 4 of Changing Order, 1984)</a:t>
            </a:r>
            <a:endParaRPr/>
          </a:p>
        </p:txBody>
      </p:sp>
      <p:sp>
        <p:nvSpPr>
          <p:cNvPr id="55" name="Google Shape;55;p13"/>
          <p:cNvSpPr txBox="1"/>
          <p:nvPr>
            <p:ph idx="1" type="subTitle"/>
          </p:nvPr>
        </p:nvSpPr>
        <p:spPr>
          <a:xfrm>
            <a:off x="311700" y="41295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Tim Elmo Feiten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Breaking the Regress: by which Criterion? </a:t>
            </a:r>
            <a:endParaRPr/>
          </a:p>
        </p:txBody>
      </p:sp>
      <p:sp>
        <p:nvSpPr>
          <p:cNvPr id="119" name="Google Shape;119;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We need a criterion that is independent of the output of the experiment.</a:t>
            </a:r>
            <a:endParaRPr/>
          </a:p>
          <a:p>
            <a:pPr indent="0" lvl="0" marL="0" rtl="0" algn="l">
              <a:spcBef>
                <a:spcPts val="1200"/>
              </a:spcBef>
              <a:spcAft>
                <a:spcPts val="0"/>
              </a:spcAft>
              <a:buNone/>
            </a:pPr>
            <a:r>
              <a:rPr lang="en"/>
              <a:t>What criteria did the scientists (in 72-75) use to evaluate the work of Weber and his critics? Based on interviews, the non-scientific reasons given included:</a:t>
            </a:r>
            <a:endParaRPr/>
          </a:p>
          <a:p>
            <a:pPr indent="-325755" lvl="0" marL="457200" rtl="0" algn="l">
              <a:spcBef>
                <a:spcPts val="1200"/>
              </a:spcBef>
              <a:spcAft>
                <a:spcPts val="0"/>
              </a:spcAft>
              <a:buSzPct val="100000"/>
              <a:buChar char="●"/>
            </a:pPr>
            <a:r>
              <a:rPr lang="en"/>
              <a:t>“</a:t>
            </a:r>
            <a:r>
              <a:rPr lang="en"/>
              <a:t>Faith in experimental capabilities and honesty, based on a previous working partnership. </a:t>
            </a:r>
            <a:endParaRPr/>
          </a:p>
          <a:p>
            <a:pPr indent="-325755" lvl="0" marL="457200" rtl="0" algn="l">
              <a:spcBef>
                <a:spcPts val="0"/>
              </a:spcBef>
              <a:spcAft>
                <a:spcPts val="0"/>
              </a:spcAft>
              <a:buSzPct val="100000"/>
              <a:buChar char="●"/>
            </a:pPr>
            <a:r>
              <a:rPr lang="en"/>
              <a:t>Personality and intelligence of experimenters. </a:t>
            </a:r>
            <a:endParaRPr/>
          </a:p>
          <a:p>
            <a:pPr indent="-325755" lvl="0" marL="457200" rtl="0" algn="l">
              <a:spcBef>
                <a:spcPts val="0"/>
              </a:spcBef>
              <a:spcAft>
                <a:spcPts val="0"/>
              </a:spcAft>
              <a:buSzPct val="100000"/>
              <a:buChar char="●"/>
            </a:pPr>
            <a:r>
              <a:rPr lang="en"/>
              <a:t>Reputation of running a huge lab. </a:t>
            </a:r>
            <a:endParaRPr/>
          </a:p>
          <a:p>
            <a:pPr indent="-325755" lvl="0" marL="457200" rtl="0" algn="l">
              <a:spcBef>
                <a:spcPts val="0"/>
              </a:spcBef>
              <a:spcAft>
                <a:spcPts val="0"/>
              </a:spcAft>
              <a:buSzPct val="100000"/>
              <a:buChar char="●"/>
            </a:pPr>
            <a:r>
              <a:rPr lang="en"/>
              <a:t>Whether the scientist worked in industry or academia.</a:t>
            </a:r>
            <a:endParaRPr/>
          </a:p>
          <a:p>
            <a:pPr indent="-325755" lvl="0" marL="457200" rtl="0" algn="l">
              <a:spcBef>
                <a:spcPts val="0"/>
              </a:spcBef>
              <a:spcAft>
                <a:spcPts val="0"/>
              </a:spcAft>
              <a:buSzPct val="100000"/>
              <a:buChar char="●"/>
            </a:pPr>
            <a:r>
              <a:rPr lang="en"/>
              <a:t>Previous history of failures. 'Inside information'.</a:t>
            </a:r>
            <a:endParaRPr/>
          </a:p>
          <a:p>
            <a:pPr indent="-325755" lvl="0" marL="457200" rtl="0" algn="l">
              <a:spcBef>
                <a:spcPts val="0"/>
              </a:spcBef>
              <a:spcAft>
                <a:spcPts val="0"/>
              </a:spcAft>
              <a:buSzPct val="100000"/>
              <a:buChar char="●"/>
            </a:pPr>
            <a:r>
              <a:rPr lang="en"/>
              <a:t>Style and presentation of results. </a:t>
            </a:r>
            <a:endParaRPr/>
          </a:p>
          <a:p>
            <a:pPr indent="-325755" lvl="0" marL="457200" rtl="0" algn="l">
              <a:spcBef>
                <a:spcPts val="0"/>
              </a:spcBef>
              <a:spcAft>
                <a:spcPts val="0"/>
              </a:spcAft>
              <a:buSzPct val="100000"/>
              <a:buChar char="●"/>
            </a:pPr>
            <a:r>
              <a:rPr lang="en"/>
              <a:t>Psychological approach to experiment. </a:t>
            </a:r>
            <a:endParaRPr/>
          </a:p>
          <a:p>
            <a:pPr indent="-325755" lvl="0" marL="457200" rtl="0" algn="l">
              <a:spcBef>
                <a:spcPts val="0"/>
              </a:spcBef>
              <a:spcAft>
                <a:spcPts val="0"/>
              </a:spcAft>
              <a:buSzPct val="100000"/>
              <a:buChar char="●"/>
            </a:pPr>
            <a:r>
              <a:rPr lang="en"/>
              <a:t>Size and prestige of university of origin. </a:t>
            </a:r>
            <a:endParaRPr/>
          </a:p>
          <a:p>
            <a:pPr indent="-325755" lvl="0" marL="457200" rtl="0" algn="l">
              <a:spcBef>
                <a:spcPts val="0"/>
              </a:spcBef>
              <a:spcAft>
                <a:spcPts val="0"/>
              </a:spcAft>
              <a:buSzPct val="100000"/>
              <a:buChar char="●"/>
            </a:pPr>
            <a:r>
              <a:rPr lang="en"/>
              <a:t>Integration into various scientific networks. </a:t>
            </a:r>
            <a:endParaRPr/>
          </a:p>
          <a:p>
            <a:pPr indent="-325755" lvl="0" marL="457200" rtl="0" algn="l">
              <a:spcBef>
                <a:spcPts val="0"/>
              </a:spcBef>
              <a:spcAft>
                <a:spcPts val="0"/>
              </a:spcAft>
              <a:buSzPct val="100000"/>
              <a:buChar char="●"/>
            </a:pPr>
            <a:r>
              <a:rPr lang="en"/>
              <a:t>Nationality.” (87)</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Inferring the absence of a set of scientific criteria</a:t>
            </a:r>
            <a:endParaRPr/>
          </a:p>
        </p:txBody>
      </p:sp>
      <p:sp>
        <p:nvSpPr>
          <p:cNvPr id="125" name="Google Shape;12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Scientist: “You see, all this has very little to do with science. In the end we're going to get down to his experiment and you'll find that I can't pick it apart as carefully as I'd like.” (88)</a:t>
            </a:r>
            <a:endParaRPr/>
          </a:p>
          <a:p>
            <a:pPr indent="0" lvl="0" marL="0" rtl="0" algn="l">
              <a:spcBef>
                <a:spcPts val="1200"/>
              </a:spcBef>
              <a:spcAft>
                <a:spcPts val="0"/>
              </a:spcAft>
              <a:buNone/>
            </a:pPr>
            <a:r>
              <a:rPr lang="en"/>
              <a:t>Collins: “There is, then, no set of 'scientific' criteria which can establish the validity of findings in this field. The experimenters' regress leads scientists to reach for other criteria of quality.” (88)</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Question: Are you convinced?</a:t>
            </a:r>
            <a:endParaRPr/>
          </a:p>
          <a:p>
            <a:pPr indent="0" lvl="0" marL="0" rtl="0" algn="l">
              <a:spcBef>
                <a:spcPts val="1200"/>
              </a:spcBef>
              <a:spcAft>
                <a:spcPts val="0"/>
              </a:spcAft>
              <a:buNone/>
            </a:pPr>
            <a:r>
              <a:rPr lang="en"/>
              <a:t>The fact that scientists use non-scientific criteria doesn’t (by itself) entail that scientific criteria don’t exist.</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inference exactly is Collins drawing here?</a:t>
            </a:r>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AutoNum type="arabicPeriod"/>
            </a:pPr>
            <a:r>
              <a:rPr lang="en"/>
              <a:t>If there had been a set of scientific criteria available, they wouldn’t have drawn on non-scientific criteria to evaluate the experiments. </a:t>
            </a:r>
            <a:endParaRPr/>
          </a:p>
          <a:p>
            <a:pPr indent="-342900" lvl="0" marL="457200" rtl="0" algn="l">
              <a:spcBef>
                <a:spcPts val="0"/>
              </a:spcBef>
              <a:spcAft>
                <a:spcPts val="0"/>
              </a:spcAft>
              <a:buSzPts val="1800"/>
              <a:buAutoNum type="arabicPeriod"/>
            </a:pPr>
            <a:r>
              <a:rPr lang="en"/>
              <a:t>They drew on non-scientific criteria. </a:t>
            </a:r>
            <a:endParaRPr/>
          </a:p>
          <a:p>
            <a:pPr indent="-342900" lvl="0" marL="457200" rtl="0" algn="l">
              <a:spcBef>
                <a:spcPts val="0"/>
              </a:spcBef>
              <a:spcAft>
                <a:spcPts val="0"/>
              </a:spcAft>
              <a:buSzPts val="1800"/>
              <a:buAutoNum type="arabicPeriod"/>
            </a:pPr>
            <a:r>
              <a:rPr lang="en"/>
              <a:t>Therefore: There was no set of scientific criteria available.</a:t>
            </a:r>
            <a:endParaRPr/>
          </a:p>
          <a:p>
            <a:pPr indent="0" lvl="0" marL="0" rtl="0" algn="l">
              <a:spcBef>
                <a:spcPts val="1200"/>
              </a:spcBef>
              <a:spcAft>
                <a:spcPts val="0"/>
              </a:spcAft>
              <a:buNone/>
            </a:pPr>
            <a:r>
              <a:rPr lang="en"/>
              <a:t>But: one might reject premise 1, perhaps even for sociological reasons!</a:t>
            </a:r>
            <a:endParaRPr/>
          </a:p>
          <a:p>
            <a:pPr indent="0" lvl="0" marL="0" rtl="0" algn="l">
              <a:spcBef>
                <a:spcPts val="1200"/>
              </a:spcBef>
              <a:spcAft>
                <a:spcPts val="0"/>
              </a:spcAft>
              <a:buNone/>
            </a:pPr>
            <a:r>
              <a:rPr lang="en"/>
              <a:t>→ would this help the case against relativism?</a:t>
            </a:r>
            <a:endParaRPr/>
          </a:p>
          <a:p>
            <a:pPr indent="0" lvl="0" marL="0" rtl="0" algn="l">
              <a:spcBef>
                <a:spcPts val="1200"/>
              </a:spcBef>
              <a:spcAft>
                <a:spcPts val="1200"/>
              </a:spcAft>
              <a:buNone/>
            </a:pPr>
            <a:r>
              <a:rPr lang="en"/>
              <a:t>If there was a scientific set of criteria, by what procedure would the scientists have agree on what its members are? Does it require a further criterion (Sextus Empiricus?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Proposition 7 &amp; 8</a:t>
            </a:r>
            <a:endParaRPr/>
          </a:p>
        </p:txBody>
      </p:sp>
      <p:sp>
        <p:nvSpPr>
          <p:cNvPr id="137" name="Google Shape;13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t>
            </a:r>
            <a:r>
              <a:rPr lang="en"/>
              <a:t>Proposition Seven: When the normal criterion — successful outcome — is not available, scientists disagree about which experiments are competently done.</a:t>
            </a:r>
            <a:endParaRPr/>
          </a:p>
          <a:p>
            <a:pPr indent="0" lvl="0" marL="0" rtl="0" algn="l">
              <a:spcBef>
                <a:spcPts val="1200"/>
              </a:spcBef>
              <a:spcAft>
                <a:spcPts val="1200"/>
              </a:spcAft>
              <a:buNone/>
            </a:pPr>
            <a:r>
              <a:rPr lang="en"/>
              <a:t>Proposition Eight: Where there is disagreement about what counts as a competently performed experiment, the ensuing debate is coextensive with the debate about what the proper outcome of the experiment is. The closure of debate about the meaning of competence is the ‘discovery’ or ‘nondiscovery’ of a new phenomenon.” (89)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the war was won: Q’s crusade against Weber”</a:t>
            </a:r>
            <a:endParaRPr/>
          </a:p>
        </p:txBody>
      </p:sp>
      <p:sp>
        <p:nvSpPr>
          <p:cNvPr id="143" name="Google Shape;143;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t>None of the individual results or arguments were decisive.</a:t>
            </a:r>
            <a:endParaRPr/>
          </a:p>
          <a:p>
            <a:pPr indent="0" lvl="0" marL="0" rtl="0" algn="l">
              <a:spcBef>
                <a:spcPts val="1200"/>
              </a:spcBef>
              <a:spcAft>
                <a:spcPts val="0"/>
              </a:spcAft>
              <a:buNone/>
            </a:pPr>
            <a:r>
              <a:rPr lang="en"/>
              <a:t>What tipped the scales was </a:t>
            </a:r>
            <a:r>
              <a:rPr lang="en"/>
              <a:t>a particularly forceful publication by Q, which “crystallized”</a:t>
            </a:r>
            <a:r>
              <a:rPr lang="en"/>
              <a:t> the weight of published negative results (95).</a:t>
            </a:r>
            <a:endParaRPr/>
          </a:p>
          <a:p>
            <a:pPr indent="0" lvl="0" marL="0" rtl="0" algn="l">
              <a:spcBef>
                <a:spcPts val="1200"/>
              </a:spcBef>
              <a:spcAft>
                <a:spcPts val="0"/>
              </a:spcAft>
              <a:buClr>
                <a:schemeClr val="dk1"/>
              </a:buClr>
              <a:buSzPct val="61111"/>
              <a:buFont typeface="Arial"/>
              <a:buNone/>
            </a:pPr>
            <a:r>
              <a:rPr lang="en"/>
              <a:t>“At that point it was not doing physics any longer. It's not clear that it was ever physics, but it certainly wasn't by then. [...] there's just no point in building a detector of the [type] ... that Weber has. [...] it was just a question of getting a firm enough result so that we could publish in a reputable journal, and try to end it that way.” (94).</a:t>
            </a:r>
            <a:endParaRPr/>
          </a:p>
          <a:p>
            <a:pPr indent="0" lvl="0" marL="0" rtl="0" algn="l">
              <a:spcBef>
                <a:spcPts val="1200"/>
              </a:spcBef>
              <a:spcAft>
                <a:spcPts val="0"/>
              </a:spcAft>
              <a:buNone/>
            </a:pPr>
            <a:r>
              <a:rPr lang="en"/>
              <a:t>“If we had written an ordinary paper, that just said we had a look and we didn't find, it would have just sunk without trace.” (95, Q group)</a:t>
            </a:r>
            <a:endParaRPr/>
          </a:p>
          <a:p>
            <a:pPr indent="0" lvl="0" marL="0" rtl="0" algn="l">
              <a:spcBef>
                <a:spcPts val="1200"/>
              </a:spcBef>
              <a:spcAft>
                <a:spcPts val="1200"/>
              </a:spcAft>
              <a:buClr>
                <a:schemeClr val="dk1"/>
              </a:buClr>
              <a:buSzPct val="61111"/>
              <a:buFont typeface="Arial"/>
              <a:buNone/>
            </a:pPr>
            <a:r>
              <a:rPr lang="en"/>
              <a:t>Collins: “[Q] acted as one might expect a scientist to act who realized that evidence and arguments alone are insufficient to settle unambiguously the existential status of a phenomenon” (95).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Alternative explanations were possible</a:t>
            </a:r>
            <a:endParaRPr/>
          </a:p>
        </p:txBody>
      </p:sp>
      <p:sp>
        <p:nvSpPr>
          <p:cNvPr id="149" name="Google Shape;149;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Collins lists a number of ways to “explain away” differences in detection (features of detectors) or cosmological discrepancies. → </a:t>
            </a:r>
            <a:r>
              <a:rPr i="1" lang="en"/>
              <a:t>things could have gone differently.</a:t>
            </a:r>
            <a:endParaRPr i="1"/>
          </a:p>
          <a:p>
            <a:pPr indent="0" lvl="0" marL="0" rtl="0" algn="l">
              <a:spcBef>
                <a:spcPts val="1200"/>
              </a:spcBef>
              <a:spcAft>
                <a:spcPts val="0"/>
              </a:spcAft>
              <a:buNone/>
            </a:pPr>
            <a:r>
              <a:rPr lang="en"/>
              <a:t>“[I]f the critics were working on a different frequency range, then we would know something about the frequency distribution of the radiation: it must be restricted to the Weber waveband” (99).</a:t>
            </a:r>
            <a:endParaRPr/>
          </a:p>
          <a:p>
            <a:pPr indent="0" lvl="0" marL="0" rtl="0" algn="l">
              <a:spcBef>
                <a:spcPts val="1200"/>
              </a:spcBef>
              <a:spcAft>
                <a:spcPts val="0"/>
              </a:spcAft>
              <a:buClr>
                <a:schemeClr val="dk1"/>
              </a:buClr>
              <a:buSzPts val="1100"/>
              <a:buFont typeface="Arial"/>
              <a:buNone/>
            </a:pPr>
            <a:r>
              <a:rPr lang="en"/>
              <a:t>“</a:t>
            </a:r>
            <a:r>
              <a:rPr lang="en"/>
              <a:t>Different decisions about the quality of the experiments would have gone hand-in-hand with different decisions about the nature of gravity waves.” (100)</a:t>
            </a:r>
            <a:endParaRPr/>
          </a:p>
          <a:p>
            <a:pPr indent="0" lvl="0" marL="0" rtl="0" algn="l">
              <a:spcBef>
                <a:spcPts val="1200"/>
              </a:spcBef>
              <a:spcAft>
                <a:spcPts val="1200"/>
              </a:spcAft>
              <a:buClr>
                <a:schemeClr val="dk1"/>
              </a:buClr>
              <a:buSzPts val="1100"/>
              <a:buFont typeface="Arial"/>
              <a:buNone/>
            </a:pPr>
            <a:r>
              <a:rPr lang="en"/>
              <a:t>“Proposition Nine: Decisions about the existence of phenomena are coextensive with the 'discovery' of their properties.” (100)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Calibration: a “test of a test” to break the regress (100)</a:t>
            </a:r>
            <a:endParaRPr/>
          </a:p>
        </p:txBody>
      </p:sp>
      <p:sp>
        <p:nvSpPr>
          <p:cNvPr id="155" name="Google Shape;155;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Some of Weber’s critics calibrated their detectors using electrostatic pulses and eventually convinced him to calibrate his detector, too. The results seemed to show that their detectors were at least as sensitive as Weber’s.</a:t>
            </a:r>
            <a:endParaRPr/>
          </a:p>
          <a:p>
            <a:pPr indent="0" lvl="0" marL="0" rtl="0" algn="l">
              <a:spcBef>
                <a:spcPts val="1200"/>
              </a:spcBef>
              <a:spcAft>
                <a:spcPts val="0"/>
              </a:spcAft>
              <a:buNone/>
            </a:pPr>
            <a:r>
              <a:rPr lang="en"/>
              <a:t>“The use of calibration depends on the assumption of near identity of effect between the surrogate signal and the unknown signal that is to be measured (detected) with the instrument. Usually this assumption is too trivial to be noticed. In controversial cases, where calibration is used to determine relative sensitivities of competing instruments, the assumption may be brought into question.” (105)</a:t>
            </a:r>
            <a:endParaRPr/>
          </a:p>
          <a:p>
            <a:pPr indent="0" lvl="0" marL="0" rtl="0" algn="l">
              <a:spcBef>
                <a:spcPts val="1200"/>
              </a:spcBef>
              <a:spcAft>
                <a:spcPts val="0"/>
              </a:spcAft>
              <a:buNone/>
            </a:pPr>
            <a:r>
              <a:rPr lang="en"/>
              <a:t>→ disagreement about linear vs. non-linear algorithm for signal processing</a:t>
            </a:r>
            <a:endParaRPr/>
          </a:p>
          <a:p>
            <a:pPr indent="0" lvl="0" marL="0" rtl="0" algn="l">
              <a:spcBef>
                <a:spcPts val="1200"/>
              </a:spcBef>
              <a:spcAft>
                <a:spcPts val="1200"/>
              </a:spcAft>
              <a:buNone/>
            </a:pPr>
            <a:r>
              <a:rPr lang="en"/>
              <a:t>→ Weber argued that the ‘superiority’ of non-linear algorithm for detecting grav. waves shows that they are not short pulses </a:t>
            </a:r>
            <a:r>
              <a:rPr lang="en"/>
              <a:t>(implicitly using Prop. 9)</a:t>
            </a:r>
            <a:r>
              <a:rPr lang="en"/>
              <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Calibration and its Discontents</a:t>
            </a:r>
            <a:endParaRPr/>
          </a:p>
        </p:txBody>
      </p:sp>
      <p:sp>
        <p:nvSpPr>
          <p:cNvPr id="161" name="Google Shape;16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Collins: By accepting the method of calibrating via electrostatic surrogate signals, Weber weakened his own position. Otherwise, he could have challenged that calibration method.</a:t>
            </a:r>
            <a:endParaRPr/>
          </a:p>
          <a:p>
            <a:pPr indent="0" lvl="0" marL="0" rtl="0" algn="l">
              <a:spcBef>
                <a:spcPts val="1200"/>
              </a:spcBef>
              <a:spcAft>
                <a:spcPts val="0"/>
              </a:spcAft>
              <a:buNone/>
            </a:pPr>
            <a:r>
              <a:rPr lang="en"/>
              <a:t>One other researcher did challenge it: an electrostatic pulse to one end of a bar is not equivalent to gravitational waves acting on the whole bar. → tried to calibrate his own bar detector using a small rotating bar to create gravitational waves.</a:t>
            </a:r>
            <a:endParaRPr/>
          </a:p>
          <a:p>
            <a:pPr indent="0" lvl="0" marL="0" rtl="0" algn="l">
              <a:spcBef>
                <a:spcPts val="1200"/>
              </a:spcBef>
              <a:spcAft>
                <a:spcPts val="1200"/>
              </a:spcAft>
              <a:buNone/>
            </a:pPr>
            <a:r>
              <a:rPr lang="en"/>
              <a:t>“Calibration is not simply a technical procedure for closing debate by providing an external criterion of competence. In so far as it does work in this way, it does so by controlling interpretative freedom. It is the control on interpretation which breaks the circle of the experimenters' regress, not the 'test of a test' itself.” (106)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Collins’ project in </a:t>
            </a:r>
            <a:r>
              <a:rPr i="1" lang="en"/>
              <a:t>Changing Order: </a:t>
            </a:r>
            <a:r>
              <a:rPr lang="en"/>
              <a:t>Outcomes</a:t>
            </a:r>
            <a:endParaRPr/>
          </a:p>
        </p:txBody>
      </p:sp>
      <p:sp>
        <p:nvSpPr>
          <p:cNvPr id="167" name="Google Shape;167;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“Neither anarchy nor nihilism follows from the recognition of the human basis of expertise; instead comes the recognition that there is no magical escape from the pangs of uncertainty that underlie our decisions. </a:t>
            </a:r>
            <a:endParaRPr/>
          </a:p>
          <a:p>
            <a:pPr indent="0" lvl="0" marL="0" rtl="0" algn="l">
              <a:spcBef>
                <a:spcPts val="1200"/>
              </a:spcBef>
              <a:spcAft>
                <a:spcPts val="1200"/>
              </a:spcAft>
              <a:buNone/>
            </a:pPr>
            <a:r>
              <a:rPr lang="en"/>
              <a:t>Professional scientists are the experts to whom we must turn when we want to know about the natural world. Science, however, is not a profession that can take from our shoulders the burden of political, legal, moral and technological decision making. It can only offer the best advice that there is to be had.” (167)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Gems / Lumps of Coal</a:t>
            </a:r>
            <a:endParaRPr/>
          </a:p>
        </p:txBody>
      </p:sp>
      <p:sp>
        <p:nvSpPr>
          <p:cNvPr id="173" name="Google Shape;173;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Gem #1:</a:t>
            </a:r>
            <a:endParaRPr/>
          </a:p>
          <a:p>
            <a:pPr indent="0" lvl="0" marL="0" rtl="0" algn="l">
              <a:spcBef>
                <a:spcPts val="1200"/>
              </a:spcBef>
              <a:spcAft>
                <a:spcPts val="0"/>
              </a:spcAft>
              <a:buNone/>
            </a:pPr>
            <a:r>
              <a:rPr lang="en"/>
              <a:t>	Simple and accessible: “Hertz (cycles per second)” (83)!</a:t>
            </a:r>
            <a:endParaRPr/>
          </a:p>
          <a:p>
            <a:pPr indent="0" lvl="0" marL="0" rtl="0" algn="l">
              <a:spcBef>
                <a:spcPts val="1200"/>
              </a:spcBef>
              <a:spcAft>
                <a:spcPts val="0"/>
              </a:spcAft>
              <a:buNone/>
            </a:pPr>
            <a:r>
              <a:rPr lang="en"/>
              <a:t>Gem #2:</a:t>
            </a:r>
            <a:endParaRPr/>
          </a:p>
          <a:p>
            <a:pPr indent="0" lvl="0" marL="457200" rtl="0" algn="l">
              <a:spcBef>
                <a:spcPts val="1200"/>
              </a:spcBef>
              <a:spcAft>
                <a:spcPts val="0"/>
              </a:spcAft>
              <a:buNone/>
            </a:pPr>
            <a:r>
              <a:rPr lang="en"/>
              <a:t>“I use philosophical scepticism, which is safe, legal and inexpensive, to loosen the trammels of commonsense perception.” (6)</a:t>
            </a:r>
            <a:endParaRPr/>
          </a:p>
          <a:p>
            <a:pPr indent="0" lvl="0" marL="0" rtl="0" algn="l">
              <a:spcBef>
                <a:spcPts val="1200"/>
              </a:spcBef>
              <a:spcAft>
                <a:spcPts val="0"/>
              </a:spcAft>
              <a:buNone/>
            </a:pPr>
            <a:r>
              <a:rPr lang="en"/>
              <a:t>	→ not afraid of scepticism (and relativism), but did this hurt his reception?</a:t>
            </a:r>
            <a:endParaRPr/>
          </a:p>
          <a:p>
            <a:pPr indent="0" lvl="0" marL="0" rtl="0" algn="l">
              <a:spcBef>
                <a:spcPts val="1200"/>
              </a:spcBef>
              <a:spcAft>
                <a:spcPts val="0"/>
              </a:spcAft>
              <a:buNone/>
            </a:pPr>
            <a:r>
              <a:rPr lang="en"/>
              <a:t>Lump of Coal #3:</a:t>
            </a:r>
            <a:endParaRPr/>
          </a:p>
          <a:p>
            <a:pPr indent="0" lvl="0" marL="457200" rtl="0" algn="l">
              <a:spcBef>
                <a:spcPts val="1200"/>
              </a:spcBef>
              <a:spcAft>
                <a:spcPts val="1200"/>
              </a:spcAft>
              <a:buNone/>
            </a:pPr>
            <a:r>
              <a:rPr lang="en"/>
              <a:t>“the sociological resolution of the problem of induction” (145) → H and P could be more explicitly integrated! The physics are spelled out very well, the iHPS not quite?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Author: Harry Collins</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Professor of Social Sciences</a:t>
            </a:r>
            <a:br>
              <a:rPr lang="en"/>
            </a:br>
            <a:r>
              <a:rPr lang="en"/>
              <a:t>at Cardiff University</a:t>
            </a:r>
            <a:endParaRPr/>
          </a:p>
          <a:p>
            <a:pPr indent="-342900" lvl="0" marL="457200" rtl="0" algn="l">
              <a:spcBef>
                <a:spcPts val="0"/>
              </a:spcBef>
              <a:spcAft>
                <a:spcPts val="0"/>
              </a:spcAft>
              <a:buSzPts val="1800"/>
              <a:buChar char="-"/>
            </a:pPr>
            <a:r>
              <a:rPr lang="en"/>
              <a:t>key member of the Bath </a:t>
            </a:r>
            <a:br>
              <a:rPr lang="en"/>
            </a:br>
            <a:r>
              <a:rPr lang="en"/>
              <a:t>School in Sociology of Scien-</a:t>
            </a:r>
            <a:br>
              <a:rPr lang="en"/>
            </a:br>
            <a:r>
              <a:rPr lang="en"/>
              <a:t>tific Knowledge (SSK)</a:t>
            </a:r>
            <a:endParaRPr/>
          </a:p>
          <a:p>
            <a:pPr indent="-342900" lvl="0" marL="457200" rtl="0" algn="l">
              <a:spcBef>
                <a:spcPts val="0"/>
              </a:spcBef>
              <a:spcAft>
                <a:spcPts val="0"/>
              </a:spcAft>
              <a:buSzPts val="1800"/>
              <a:buChar char="-"/>
            </a:pPr>
            <a:r>
              <a:rPr lang="en"/>
              <a:t>“Strong Program” (70s-80s): </a:t>
            </a:r>
            <a:br>
              <a:rPr lang="en"/>
            </a:br>
            <a:r>
              <a:rPr lang="en"/>
              <a:t>Edinburgh and Bath Schools</a:t>
            </a:r>
            <a:endParaRPr/>
          </a:p>
          <a:p>
            <a:pPr indent="-342900" lvl="0" marL="457200" rtl="0" algn="l">
              <a:spcBef>
                <a:spcPts val="0"/>
              </a:spcBef>
              <a:spcAft>
                <a:spcPts val="0"/>
              </a:spcAft>
              <a:buSzPts val="1800"/>
              <a:buChar char="-"/>
            </a:pPr>
            <a:r>
              <a:rPr lang="en"/>
              <a:t>studies social influence not </a:t>
            </a:r>
            <a:br>
              <a:rPr lang="en"/>
            </a:br>
            <a:r>
              <a:rPr lang="en"/>
              <a:t>just on false beliefs (“weak </a:t>
            </a:r>
            <a:br>
              <a:rPr lang="en"/>
            </a:br>
            <a:r>
              <a:rPr lang="en"/>
              <a:t>program”) but on all beliefs.</a:t>
            </a:r>
            <a:endParaRPr/>
          </a:p>
        </p:txBody>
      </p:sp>
      <p:pic>
        <p:nvPicPr>
          <p:cNvPr id="62" name="Google Shape;62;p14"/>
          <p:cNvPicPr preferRelativeResize="0"/>
          <p:nvPr/>
        </p:nvPicPr>
        <p:blipFill>
          <a:blip r:embed="rId3">
            <a:alphaModFix/>
          </a:blip>
          <a:stretch>
            <a:fillRect/>
          </a:stretch>
        </p:blipFill>
        <p:spPr>
          <a:xfrm>
            <a:off x="3921905" y="1165672"/>
            <a:ext cx="2414250" cy="3215350"/>
          </a:xfrm>
          <a:prstGeom prst="rect">
            <a:avLst/>
          </a:prstGeom>
          <a:noFill/>
          <a:ln>
            <a:noFill/>
          </a:ln>
        </p:spPr>
      </p:pic>
      <p:pic>
        <p:nvPicPr>
          <p:cNvPr id="63" name="Google Shape;63;p14"/>
          <p:cNvPicPr preferRelativeResize="0"/>
          <p:nvPr/>
        </p:nvPicPr>
        <p:blipFill>
          <a:blip r:embed="rId4">
            <a:alphaModFix/>
          </a:blip>
          <a:stretch>
            <a:fillRect/>
          </a:stretch>
        </p:blipFill>
        <p:spPr>
          <a:xfrm>
            <a:off x="6494250" y="1152467"/>
            <a:ext cx="2414251" cy="3185986"/>
          </a:xfrm>
          <a:prstGeom prst="rect">
            <a:avLst/>
          </a:prstGeom>
          <a:noFill/>
          <a:ln>
            <a:noFill/>
          </a:ln>
        </p:spPr>
      </p:pic>
      <p:sp>
        <p:nvSpPr>
          <p:cNvPr id="64" name="Google Shape;64;p14"/>
          <p:cNvSpPr/>
          <p:nvPr/>
        </p:nvSpPr>
        <p:spPr>
          <a:xfrm>
            <a:off x="7585300" y="2158222"/>
            <a:ext cx="669600" cy="2835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7745584" y="3578757"/>
            <a:ext cx="669600" cy="2835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a:t>
            </a:r>
            <a:endParaRPr/>
          </a:p>
        </p:txBody>
      </p:sp>
      <p:sp>
        <p:nvSpPr>
          <p:cNvPr id="179" name="Google Shape;179;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AutoNum type="arabicPeriod"/>
            </a:pPr>
            <a:r>
              <a:rPr lang="en"/>
              <a:t>Are we convinced that there was no purely scientific criterion in ‘72-75 for deciding whether Weber had detected gravitational waves? Does (or: can) the existence of non-scientific factors show that there wasn’t?</a:t>
            </a:r>
            <a:endParaRPr/>
          </a:p>
          <a:p>
            <a:pPr indent="-342900" lvl="0" marL="457200" rtl="0" algn="l">
              <a:spcBef>
                <a:spcPts val="0"/>
              </a:spcBef>
              <a:spcAft>
                <a:spcPts val="0"/>
              </a:spcAft>
              <a:buSzPts val="1800"/>
              <a:buAutoNum type="arabicPeriod"/>
            </a:pPr>
            <a:r>
              <a:rPr lang="en"/>
              <a:t>Assuming that the experimenters’ regress occurred in ‘72-75, what are the epistemic implications?</a:t>
            </a:r>
            <a:endParaRPr/>
          </a:p>
          <a:p>
            <a:pPr indent="-342900" lvl="0" marL="914400" rtl="0" algn="l">
              <a:spcBef>
                <a:spcPts val="0"/>
              </a:spcBef>
              <a:spcAft>
                <a:spcPts val="0"/>
              </a:spcAft>
              <a:buSzPts val="1800"/>
              <a:buChar char="-"/>
            </a:pPr>
            <a:r>
              <a:rPr lang="en"/>
              <a:t>Does some sort of relativism follow?</a:t>
            </a:r>
            <a:endParaRPr/>
          </a:p>
          <a:p>
            <a:pPr indent="-342900" lvl="0" marL="914400" rtl="0" algn="l">
              <a:spcBef>
                <a:spcPts val="0"/>
              </a:spcBef>
              <a:spcAft>
                <a:spcPts val="0"/>
              </a:spcAft>
              <a:buSzPts val="1800"/>
              <a:buChar char="-"/>
            </a:pPr>
            <a:r>
              <a:rPr lang="en"/>
              <a:t>Does the experimenters’ regress disappear in hindsight?</a:t>
            </a:r>
            <a:endParaRPr/>
          </a:p>
          <a:p>
            <a:pPr indent="-342900" lvl="0" marL="457200" rtl="0" algn="l">
              <a:spcBef>
                <a:spcPts val="0"/>
              </a:spcBef>
              <a:spcAft>
                <a:spcPts val="0"/>
              </a:spcAft>
              <a:buSzPts val="1800"/>
              <a:buAutoNum type="arabicPeriod"/>
            </a:pPr>
            <a:r>
              <a:rPr lang="en"/>
              <a:t>Does it help to think about this in terms of skepticism, Wittgenstein, the problem of induction, or did Collins displace his own position from its source domain (sociology) into a philosophical territory where it is less likely to flourish?</a:t>
            </a:r>
            <a:br>
              <a:rPr lang="en"/>
            </a:br>
            <a:r>
              <a:rPr lang="en"/>
              <a:t>[~would it help or hinder our understanding to consider the whole book?]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Explanations for differences in detection:</a:t>
            </a:r>
            <a:endParaRPr/>
          </a:p>
        </p:txBody>
      </p:sp>
      <p:sp>
        <p:nvSpPr>
          <p:cNvPr id="185" name="Google Shape;185;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“The means of detecting vibration in the bar” </a:t>
            </a:r>
            <a:r>
              <a:rPr lang="en"/>
              <a:t>(96)</a:t>
            </a:r>
            <a:endParaRPr/>
          </a:p>
          <a:p>
            <a:pPr indent="-342900" lvl="0" marL="457200" rtl="0" algn="l">
              <a:spcBef>
                <a:spcPts val="0"/>
              </a:spcBef>
              <a:spcAft>
                <a:spcPts val="0"/>
              </a:spcAft>
              <a:buSzPts val="1800"/>
              <a:buAutoNum type="arabicPeriod"/>
            </a:pPr>
            <a:r>
              <a:rPr lang="en"/>
              <a:t>“The material of which the bar was constructed” </a:t>
            </a:r>
            <a:r>
              <a:rPr lang="en"/>
              <a:t>(96)</a:t>
            </a:r>
            <a:endParaRPr/>
          </a:p>
          <a:p>
            <a:pPr indent="-342900" lvl="0" marL="457200" rtl="0" algn="l">
              <a:spcBef>
                <a:spcPts val="0"/>
              </a:spcBef>
              <a:spcAft>
                <a:spcPts val="0"/>
              </a:spcAft>
              <a:buSzPts val="1800"/>
              <a:buAutoNum type="arabicPeriod"/>
            </a:pPr>
            <a:r>
              <a:rPr lang="en"/>
              <a:t>“</a:t>
            </a:r>
            <a:r>
              <a:rPr lang="en"/>
              <a:t>The electronics used to process the signals” </a:t>
            </a:r>
            <a:r>
              <a:rPr lang="en"/>
              <a:t>(96)</a:t>
            </a:r>
            <a:endParaRPr/>
          </a:p>
          <a:p>
            <a:pPr indent="-342900" lvl="0" marL="457200" rtl="0" algn="l">
              <a:spcBef>
                <a:spcPts val="0"/>
              </a:spcBef>
              <a:spcAft>
                <a:spcPts val="0"/>
              </a:spcAft>
              <a:buSzPts val="1800"/>
              <a:buAutoNum type="arabicPeriod"/>
            </a:pPr>
            <a:r>
              <a:rPr lang="en"/>
              <a:t>“The statistical techniques used to extract 'signal' from 'noise'” (96)</a:t>
            </a:r>
            <a:endParaRPr/>
          </a:p>
          <a:p>
            <a:pPr indent="-342900" lvl="0" marL="457200" rtl="0" algn="l">
              <a:spcBef>
                <a:spcPts val="0"/>
              </a:spcBef>
              <a:spcAft>
                <a:spcPts val="0"/>
              </a:spcAft>
              <a:buSzPts val="1800"/>
              <a:buAutoNum type="arabicPeriod"/>
            </a:pPr>
            <a:r>
              <a:rPr lang="en"/>
              <a:t>“The estimates made of the frequency of 'accidental' peaks and frequency of sensitive states of detector” (97)</a:t>
            </a:r>
            <a:endParaRPr/>
          </a:p>
          <a:p>
            <a:pPr indent="-342900" lvl="0" marL="457200" rtl="0" algn="l">
              <a:spcBef>
                <a:spcPts val="0"/>
              </a:spcBef>
              <a:spcAft>
                <a:spcPts val="0"/>
              </a:spcAft>
              <a:buSzPts val="1800"/>
              <a:buAutoNum type="arabicPeriod"/>
            </a:pPr>
            <a:r>
              <a:rPr lang="en"/>
              <a:t>“The frequency of the radiation and the sensitive frequency of the bar” (97)</a:t>
            </a:r>
            <a:endParaRPr/>
          </a:p>
          <a:p>
            <a:pPr indent="-342900" lvl="0" marL="457200" rtl="0" algn="l">
              <a:spcBef>
                <a:spcPts val="0"/>
              </a:spcBef>
              <a:spcAft>
                <a:spcPts val="0"/>
              </a:spcAft>
              <a:buSzPts val="1800"/>
              <a:buAutoNum type="arabicPeriod"/>
            </a:pPr>
            <a:r>
              <a:rPr lang="en"/>
              <a:t>“The length of the bursts of radiation” (97)</a:t>
            </a:r>
            <a:endParaRPr/>
          </a:p>
          <a:p>
            <a:pPr indent="-342900" lvl="0" marL="457200" rtl="0" algn="l">
              <a:spcBef>
                <a:spcPts val="0"/>
              </a:spcBef>
              <a:spcAft>
                <a:spcPts val="0"/>
              </a:spcAft>
              <a:buSzPts val="1800"/>
              <a:buAutoNum type="arabicPeriod"/>
            </a:pPr>
            <a:r>
              <a:rPr lang="en"/>
              <a:t>“Calibration of the apparatus” (97)</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Explanations for cosmological implausibility</a:t>
            </a:r>
            <a:endParaRPr/>
          </a:p>
        </p:txBody>
      </p:sp>
      <p:sp>
        <p:nvSpPr>
          <p:cNvPr id="191" name="Google Shape;191;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startAt="9"/>
            </a:pPr>
            <a:r>
              <a:rPr lang="en"/>
              <a:t>“The proximity of the source of radiation” (97)</a:t>
            </a:r>
            <a:endParaRPr/>
          </a:p>
          <a:p>
            <a:pPr indent="-342900" lvl="0" marL="457200" rtl="0" algn="l">
              <a:spcBef>
                <a:spcPts val="0"/>
              </a:spcBef>
              <a:spcAft>
                <a:spcPts val="0"/>
              </a:spcAft>
              <a:buSzPts val="1800"/>
              <a:buAutoNum type="arabicPeriod" startAt="9"/>
            </a:pPr>
            <a:r>
              <a:rPr lang="en"/>
              <a:t>“The band width of the radiation” (97)</a:t>
            </a:r>
            <a:endParaRPr/>
          </a:p>
          <a:p>
            <a:pPr indent="-342900" lvl="0" marL="457200" rtl="0" algn="l">
              <a:spcBef>
                <a:spcPts val="0"/>
              </a:spcBef>
              <a:spcAft>
                <a:spcPts val="0"/>
              </a:spcAft>
              <a:buSzPts val="1800"/>
              <a:buAutoNum type="arabicPeriod" startAt="9"/>
            </a:pPr>
            <a:r>
              <a:rPr lang="en"/>
              <a:t>“Focusing of gravitational radiation” (97)</a:t>
            </a:r>
            <a:endParaRPr/>
          </a:p>
          <a:p>
            <a:pPr indent="-342900" lvl="0" marL="457200" rtl="0" algn="l">
              <a:spcBef>
                <a:spcPts val="0"/>
              </a:spcBef>
              <a:spcAft>
                <a:spcPts val="0"/>
              </a:spcAft>
              <a:buSzPts val="1800"/>
              <a:buAutoNum type="arabicPeriod" startAt="9"/>
            </a:pPr>
            <a:r>
              <a:rPr lang="en"/>
              <a:t>“Spurious effects” (97)</a:t>
            </a:r>
            <a:endParaRPr/>
          </a:p>
          <a:p>
            <a:pPr indent="-342900" lvl="0" marL="457200" rtl="0" algn="l">
              <a:spcBef>
                <a:spcPts val="0"/>
              </a:spcBef>
              <a:spcAft>
                <a:spcPts val="0"/>
              </a:spcAft>
              <a:buSzPts val="1800"/>
              <a:buChar char="+"/>
            </a:pPr>
            <a:r>
              <a:rPr lang="en"/>
              <a:t>“less orthodox explanations”, including parapsychology (97)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 by 1975 most of these candidate explanations had disappeared, and it was largely accepted that Weber was just wrong.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The Book: </a:t>
            </a:r>
            <a:r>
              <a:rPr i="1" lang="en"/>
              <a:t>Changing Order </a:t>
            </a:r>
            <a:r>
              <a:rPr lang="en"/>
              <a:t>(1984)</a:t>
            </a:r>
            <a:endParaRPr/>
          </a:p>
          <a:p>
            <a:pPr indent="0" lvl="0" marL="0" rtl="0" algn="l">
              <a:spcBef>
                <a:spcPts val="0"/>
              </a:spcBef>
              <a:spcAft>
                <a:spcPts val="0"/>
              </a:spcAft>
              <a:buNone/>
            </a:pPr>
            <a:r>
              <a:t/>
            </a:r>
            <a:endParaRPr/>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“an initial derailment of the mind from the tracks of common sense” (1)</a:t>
            </a:r>
            <a:endParaRPr/>
          </a:p>
          <a:p>
            <a:pPr indent="0" lvl="0" marL="457200" rtl="0" algn="l">
              <a:spcBef>
                <a:spcPts val="1200"/>
              </a:spcBef>
              <a:spcAft>
                <a:spcPts val="0"/>
              </a:spcAft>
              <a:buNone/>
            </a:pPr>
            <a:r>
              <a:rPr lang="en"/>
              <a:t>discussion of skepticism; “Concepts and conventions are 'jointly entrenched' within 'forms of life'.” (2) </a:t>
            </a:r>
            <a:endParaRPr/>
          </a:p>
          <a:p>
            <a:pPr indent="0" lvl="0" marL="0" rtl="0" algn="l">
              <a:spcBef>
                <a:spcPts val="1200"/>
              </a:spcBef>
              <a:spcAft>
                <a:spcPts val="0"/>
              </a:spcAft>
              <a:buNone/>
            </a:pPr>
            <a:r>
              <a:rPr lang="en"/>
              <a:t>three examples, three phases of science:</a:t>
            </a:r>
            <a:endParaRPr/>
          </a:p>
          <a:p>
            <a:pPr indent="-342900" lvl="0" marL="457200" rtl="0" algn="l">
              <a:spcBef>
                <a:spcPts val="1200"/>
              </a:spcBef>
              <a:spcAft>
                <a:spcPts val="0"/>
              </a:spcAft>
              <a:buSzPts val="1800"/>
              <a:buAutoNum type="arabicPeriod"/>
            </a:pPr>
            <a:r>
              <a:rPr lang="en"/>
              <a:t>TEA lasers (normal phase [Kuhnian])</a:t>
            </a:r>
            <a:endParaRPr/>
          </a:p>
          <a:p>
            <a:pPr indent="-342900" lvl="0" marL="457200" rtl="0" algn="l">
              <a:spcBef>
                <a:spcPts val="0"/>
              </a:spcBef>
              <a:spcAft>
                <a:spcPts val="0"/>
              </a:spcAft>
              <a:buSzPts val="1800"/>
              <a:buAutoNum type="arabicPeriod"/>
            </a:pPr>
            <a:r>
              <a:rPr lang="en"/>
              <a:t> gravitational waves (extraordinary phase [“smaller scale controversy” (3)])</a:t>
            </a:r>
            <a:endParaRPr/>
          </a:p>
          <a:p>
            <a:pPr indent="-342900" lvl="0" marL="457200" rtl="0" algn="l">
              <a:spcBef>
                <a:spcPts val="0"/>
              </a:spcBef>
              <a:spcAft>
                <a:spcPts val="0"/>
              </a:spcAft>
              <a:buSzPts val="1800"/>
              <a:buAutoNum type="arabicPeriod"/>
            </a:pPr>
            <a:r>
              <a:rPr lang="en"/>
              <a:t>parapsychology (extraordinary phase)</a:t>
            </a:r>
            <a:br>
              <a:rPr lang="en"/>
            </a:br>
            <a:r>
              <a:rPr lang="en"/>
              <a:t>(no example for revolutionary phase [Kuhnian])</a:t>
            </a:r>
            <a:endParaRPr/>
          </a:p>
          <a:p>
            <a:pPr indent="0" lvl="0" marL="0" rtl="0" algn="l">
              <a:spcBef>
                <a:spcPts val="1200"/>
              </a:spcBef>
              <a:spcAft>
                <a:spcPts val="1200"/>
              </a:spcAft>
              <a:buNone/>
            </a:pPr>
            <a:r>
              <a:rPr lang="en"/>
              <a:t>“The outcome is a form of 'relativism'- a term and a philosophy that frightens many.”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Searching for Gravitational Waves</a:t>
            </a:r>
            <a:endParaRPr/>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Einstein’s general theory predicts gravitational waves, but they are so weak that they are difficult to measure. </a:t>
            </a:r>
            <a:endParaRPr/>
          </a:p>
          <a:p>
            <a:pPr indent="0" lvl="0" marL="0" rtl="0" algn="l">
              <a:spcBef>
                <a:spcPts val="1200"/>
              </a:spcBef>
              <a:spcAft>
                <a:spcPts val="0"/>
              </a:spcAft>
              <a:buNone/>
            </a:pPr>
            <a:r>
              <a:rPr lang="en"/>
              <a:t>Black holes (etc.) should emit gravitational waves that cause tiny fluctuations of the gravitational constant G on earth. </a:t>
            </a:r>
            <a:endParaRPr/>
          </a:p>
          <a:p>
            <a:pPr indent="0" lvl="0" marL="0" rtl="0" algn="l">
              <a:spcBef>
                <a:spcPts val="1200"/>
              </a:spcBef>
              <a:spcAft>
                <a:spcPts val="1200"/>
              </a:spcAft>
              <a:buNone/>
            </a:pPr>
            <a:r>
              <a:rPr lang="en"/>
              <a:t>Joseph Weber at University of Maryland developed the Weber Bar in order to detect them.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Weber Bar</a:t>
            </a:r>
            <a:endParaRPr/>
          </a:p>
        </p:txBody>
      </p:sp>
      <p:sp>
        <p:nvSpPr>
          <p:cNvPr id="83" name="Google Shape;83;p17"/>
          <p:cNvSpPr txBox="1"/>
          <p:nvPr>
            <p:ph idx="1" type="body"/>
          </p:nvPr>
        </p:nvSpPr>
        <p:spPr>
          <a:xfrm>
            <a:off x="311700" y="1136817"/>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a:t>
            </a:r>
            <a:r>
              <a:rPr lang="en"/>
              <a:t>ravitational waves make a large aluminum bar vibrate, piezo crystals generate electrical signal which gets amplified/processed. </a:t>
            </a:r>
            <a:endParaRPr/>
          </a:p>
          <a:p>
            <a:pPr indent="0" lvl="0" marL="0" rtl="0" algn="l">
              <a:spcBef>
                <a:spcPts val="1200"/>
              </a:spcBef>
              <a:spcAft>
                <a:spcPts val="1200"/>
              </a:spcAft>
              <a:buNone/>
            </a:pPr>
            <a:r>
              <a:rPr lang="en"/>
              <a:t>Stack of lead and rubber disks + wire suspension, vacuum, isolate the bar.</a:t>
            </a:r>
            <a:endParaRPr/>
          </a:p>
        </p:txBody>
      </p:sp>
      <p:pic>
        <p:nvPicPr>
          <p:cNvPr id="84" name="Google Shape;84;p17"/>
          <p:cNvPicPr preferRelativeResize="0"/>
          <p:nvPr/>
        </p:nvPicPr>
        <p:blipFill>
          <a:blip r:embed="rId3">
            <a:alphaModFix/>
          </a:blip>
          <a:stretch>
            <a:fillRect/>
          </a:stretch>
        </p:blipFill>
        <p:spPr>
          <a:xfrm>
            <a:off x="311700" y="2455467"/>
            <a:ext cx="3943349" cy="2109233"/>
          </a:xfrm>
          <a:prstGeom prst="rect">
            <a:avLst/>
          </a:prstGeom>
          <a:noFill/>
          <a:ln>
            <a:noFill/>
          </a:ln>
        </p:spPr>
      </p:pic>
      <p:sp>
        <p:nvSpPr>
          <p:cNvPr id="85" name="Google Shape;85;p17"/>
          <p:cNvSpPr txBox="1"/>
          <p:nvPr/>
        </p:nvSpPr>
        <p:spPr>
          <a:xfrm>
            <a:off x="235500" y="4596125"/>
            <a:ext cx="45093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lang="en" sz="1200">
                <a:solidFill>
                  <a:schemeClr val="dk2"/>
                </a:solidFill>
              </a:rPr>
              <a:t>Joseph Weber in 1969 (University of Maryland)</a:t>
            </a:r>
            <a:endParaRPr sz="800"/>
          </a:p>
        </p:txBody>
      </p:sp>
      <p:pic>
        <p:nvPicPr>
          <p:cNvPr id="86" name="Google Shape;86;p17"/>
          <p:cNvPicPr preferRelativeResize="0"/>
          <p:nvPr/>
        </p:nvPicPr>
        <p:blipFill>
          <a:blip r:embed="rId4">
            <a:alphaModFix/>
          </a:blip>
          <a:stretch>
            <a:fillRect/>
          </a:stretch>
        </p:blipFill>
        <p:spPr>
          <a:xfrm rot="5400000">
            <a:off x="5360089" y="2200738"/>
            <a:ext cx="2467424" cy="2900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Detection and Reception</a:t>
            </a:r>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In</a:t>
            </a:r>
            <a:r>
              <a:rPr lang="en"/>
              <a:t> 1969 Weber claimed to have detected about 7 peaks a day.</a:t>
            </a:r>
            <a:endParaRPr/>
          </a:p>
          <a:p>
            <a:pPr indent="-342900" lvl="0" marL="457200" rtl="0" algn="l">
              <a:spcBef>
                <a:spcPts val="1200"/>
              </a:spcBef>
              <a:spcAft>
                <a:spcPts val="0"/>
              </a:spcAft>
              <a:buSzPts val="1800"/>
              <a:buChar char="-"/>
            </a:pPr>
            <a:r>
              <a:rPr lang="en"/>
              <a:t>skeptical reception (too much radiation for cosmological theories: detection rate too high, universe would have to ‘burn up’ soon to produce this much radiation)</a:t>
            </a:r>
            <a:endParaRPr/>
          </a:p>
          <a:p>
            <a:pPr indent="0" lvl="0" marL="457200" rtl="0" algn="l">
              <a:spcBef>
                <a:spcPts val="1200"/>
              </a:spcBef>
              <a:spcAft>
                <a:spcPts val="0"/>
              </a:spcAft>
              <a:buNone/>
            </a:pPr>
            <a:r>
              <a:rPr lang="en"/>
              <a:t>→ in the 70s Weber improved his work </a:t>
            </a:r>
            <a:endParaRPr/>
          </a:p>
          <a:p>
            <a:pPr indent="0" lvl="0" marL="457200" rtl="0" algn="l">
              <a:spcBef>
                <a:spcPts val="1200"/>
              </a:spcBef>
              <a:spcAft>
                <a:spcPts val="0"/>
              </a:spcAft>
              <a:buNone/>
            </a:pPr>
            <a:r>
              <a:rPr lang="en"/>
              <a:t>→ replications (six other experiments / detectors, all failed to detect gravitational waves)</a:t>
            </a:r>
            <a:endParaRPr/>
          </a:p>
          <a:p>
            <a:pPr indent="0" lvl="0" marL="457200" rtl="0" algn="l">
              <a:spcBef>
                <a:spcPts val="1200"/>
              </a:spcBef>
              <a:spcAft>
                <a:spcPts val="1200"/>
              </a:spcAft>
              <a:buNone/>
            </a:pPr>
            <a:r>
              <a:rPr lang="en"/>
              <a:t>→ problem: all six replications were criticized by Weber, five of them by critics of Weber, too.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Innovations</a:t>
            </a:r>
            <a:endParaRPr/>
          </a:p>
        </p:txBody>
      </p:sp>
      <p:sp>
        <p:nvSpPr>
          <p:cNvPr id="98" name="Google Shape;98;p1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Comparing the measurements of two bars in different locations:</a:t>
            </a:r>
            <a:endParaRPr/>
          </a:p>
        </p:txBody>
      </p:sp>
      <p:sp>
        <p:nvSpPr>
          <p:cNvPr id="99" name="Google Shape;99;p1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Comparing the measurements with time delay to rule out that coincident peaks are just noise:</a:t>
            </a:r>
            <a:endParaRPr/>
          </a:p>
        </p:txBody>
      </p:sp>
      <p:pic>
        <p:nvPicPr>
          <p:cNvPr id="100" name="Google Shape;100;p19"/>
          <p:cNvPicPr preferRelativeResize="0"/>
          <p:nvPr/>
        </p:nvPicPr>
        <p:blipFill>
          <a:blip r:embed="rId3">
            <a:alphaModFix/>
          </a:blip>
          <a:stretch>
            <a:fillRect/>
          </a:stretch>
        </p:blipFill>
        <p:spPr>
          <a:xfrm>
            <a:off x="283925" y="1935800"/>
            <a:ext cx="3890876" cy="2976900"/>
          </a:xfrm>
          <a:prstGeom prst="rect">
            <a:avLst/>
          </a:prstGeom>
          <a:noFill/>
          <a:ln>
            <a:noFill/>
          </a:ln>
        </p:spPr>
      </p:pic>
      <p:pic>
        <p:nvPicPr>
          <p:cNvPr id="101" name="Google Shape;101;p19"/>
          <p:cNvPicPr preferRelativeResize="0"/>
          <p:nvPr/>
        </p:nvPicPr>
        <p:blipFill>
          <a:blip r:embed="rId4">
            <a:alphaModFix/>
          </a:blip>
          <a:stretch>
            <a:fillRect/>
          </a:stretch>
        </p:blipFill>
        <p:spPr>
          <a:xfrm>
            <a:off x="5707350" y="1758250"/>
            <a:ext cx="2525609" cy="34164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Propositions 1-6 (from Ch 3: TEA lasers)</a:t>
            </a:r>
            <a:endParaRPr/>
          </a:p>
        </p:txBody>
      </p:sp>
      <p:sp>
        <p:nvSpPr>
          <p:cNvPr id="107" name="Google Shape;107;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a:t>“</a:t>
            </a:r>
            <a:r>
              <a:rPr lang="en"/>
              <a:t>Proposition One: Transfer of skill-like knowledge is capricious. </a:t>
            </a:r>
            <a:endParaRPr/>
          </a:p>
          <a:p>
            <a:pPr indent="0" lvl="0" marL="0" rtl="0" algn="l">
              <a:spcBef>
                <a:spcPts val="1200"/>
              </a:spcBef>
              <a:spcAft>
                <a:spcPts val="0"/>
              </a:spcAft>
              <a:buNone/>
            </a:pPr>
            <a:r>
              <a:rPr lang="en"/>
              <a:t>Proposition Two: Skill-like knowledge travels best (or only) through accomplished practitioners.</a:t>
            </a:r>
            <a:endParaRPr/>
          </a:p>
          <a:p>
            <a:pPr indent="0" lvl="0" marL="0" rtl="0" algn="l">
              <a:spcBef>
                <a:spcPts val="1200"/>
              </a:spcBef>
              <a:spcAft>
                <a:spcPts val="0"/>
              </a:spcAft>
              <a:buNone/>
            </a:pPr>
            <a:r>
              <a:rPr lang="en"/>
              <a:t>Proposition Three: Experimental ability has the character of a skill that can be acquired and developed with practice. Like a skill, it cannot be fully explicated or absolutely established.</a:t>
            </a:r>
            <a:endParaRPr/>
          </a:p>
          <a:p>
            <a:pPr indent="0" lvl="0" marL="0" rtl="0" algn="l">
              <a:spcBef>
                <a:spcPts val="1200"/>
              </a:spcBef>
              <a:spcAft>
                <a:spcPts val="0"/>
              </a:spcAft>
              <a:buNone/>
            </a:pPr>
            <a:r>
              <a:rPr lang="en"/>
              <a:t>Proposition Three: Experimental ability has the character of a skill that can be acquired and developed with practice. Like a skill it cannot be fully explicated, or absolutely established.</a:t>
            </a:r>
            <a:endParaRPr/>
          </a:p>
          <a:p>
            <a:pPr indent="0" lvl="0" marL="0" rtl="0" algn="l">
              <a:spcBef>
                <a:spcPts val="1200"/>
              </a:spcBef>
              <a:spcAft>
                <a:spcPts val="0"/>
              </a:spcAft>
              <a:buNone/>
            </a:pPr>
            <a:r>
              <a:rPr lang="en"/>
              <a:t>Proposition Four: Experimental ability is invisible its passage and in those who possess it.</a:t>
            </a:r>
            <a:endParaRPr/>
          </a:p>
          <a:p>
            <a:pPr indent="0" lvl="0" marL="0" rtl="0" algn="l">
              <a:spcBef>
                <a:spcPts val="1200"/>
              </a:spcBef>
              <a:spcAft>
                <a:spcPts val="0"/>
              </a:spcAft>
              <a:buNone/>
            </a:pPr>
            <a:r>
              <a:rPr lang="en"/>
              <a:t>Proposition Five: Proper working of the apparatus, parts of the apparatus and the experimenter are defined by their ability to take part in producing the proper experimental outcome. Other indicators cannot be found. </a:t>
            </a:r>
            <a:endParaRPr/>
          </a:p>
          <a:p>
            <a:pPr indent="0" lvl="0" marL="0" rtl="0" algn="l">
              <a:spcBef>
                <a:spcPts val="1200"/>
              </a:spcBef>
              <a:spcAft>
                <a:spcPts val="1200"/>
              </a:spcAft>
              <a:buNone/>
            </a:pPr>
            <a:r>
              <a:rPr lang="en"/>
              <a:t>Proposition Six: Scientists and others tend to believe in the responsiveness of nature to manipulations directed by sets of algorithm-like instructions.” (129)</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a:t>
            </a:r>
            <a:r>
              <a:rPr i="1" lang="en"/>
              <a:t>experimenters’ regress</a:t>
            </a:r>
            <a:endParaRPr/>
          </a:p>
        </p:txBody>
      </p:sp>
      <p:sp>
        <p:nvSpPr>
          <p:cNvPr id="113" name="Google Shape;113;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“What the correct outcome is depends upon whether there are gravity waves hitting the Earth in detectable fluxes. To find this out we must build a good gravity wave detector and have a look. But we won't know if we have built a good detector until we have tried it and obtained the correct outcome! But we don't know what the correct outcome is until ... and so on </a:t>
            </a:r>
            <a:r>
              <a:rPr i="1" lang="en"/>
              <a:t>ad infinitum.</a:t>
            </a:r>
            <a:r>
              <a:rPr lang="en"/>
              <a:t>” (84)</a:t>
            </a:r>
            <a:endParaRPr/>
          </a:p>
          <a:p>
            <a:pPr indent="0" lvl="0" marL="0" rtl="0" algn="l">
              <a:spcBef>
                <a:spcPts val="1200"/>
              </a:spcBef>
              <a:spcAft>
                <a:spcPts val="1200"/>
              </a:spcAft>
              <a:buNone/>
            </a:pPr>
            <a:r>
              <a:rPr lang="en"/>
              <a:t>“[The </a:t>
            </a:r>
            <a:r>
              <a:rPr i="1" lang="en"/>
              <a:t>experimenters’ regress</a:t>
            </a:r>
            <a:r>
              <a:rPr lang="en"/>
              <a:t> is] a paradox which arises for those who want to use replication as a test of the truth of scientific knowledge claims. The problem is that, since experimentation is a matter of skilful practice, it can never be clear whether a 'second experiment has been done sufficiently well to count as a check on the results of a, first. Some further test is needed to test the quality of the experiment - and so forth.” (2)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