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6" r:id="rId5"/>
    <p:sldId id="261" r:id="rId6"/>
    <p:sldId id="260" r:id="rId7"/>
    <p:sldId id="263" r:id="rId8"/>
    <p:sldId id="264" r:id="rId9"/>
    <p:sldId id="262" r:id="rId10"/>
    <p:sldId id="268" r:id="rId11"/>
    <p:sldId id="269" r:id="rId12"/>
    <p:sldId id="265" r:id="rId13"/>
    <p:sldId id="267"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735" autoAdjust="0"/>
    <p:restoredTop sz="94660"/>
  </p:normalViewPr>
  <p:slideViewPr>
    <p:cSldViewPr snapToGrid="0">
      <p:cViewPr varScale="1">
        <p:scale>
          <a:sx n="54" d="100"/>
          <a:sy n="54" d="100"/>
        </p:scale>
        <p:origin x="653" y="5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ECB24F-8BA6-4F3C-8E06-19D38B61178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F8F2F68-945E-41B7-B369-AD9BC0007CC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E728858-B025-4019-A3A5-18FA7BF4C02A}"/>
              </a:ext>
            </a:extLst>
          </p:cNvPr>
          <p:cNvSpPr>
            <a:spLocks noGrp="1"/>
          </p:cNvSpPr>
          <p:nvPr>
            <p:ph type="dt" sz="half" idx="10"/>
          </p:nvPr>
        </p:nvSpPr>
        <p:spPr/>
        <p:txBody>
          <a:bodyPr/>
          <a:lstStyle/>
          <a:p>
            <a:fld id="{8A9820DB-C6B8-4EA1-A2EE-78AF93B309F4}" type="datetimeFigureOut">
              <a:rPr lang="en-US" smtClean="0"/>
              <a:t>4/21/2022</a:t>
            </a:fld>
            <a:endParaRPr lang="en-US"/>
          </a:p>
        </p:txBody>
      </p:sp>
      <p:sp>
        <p:nvSpPr>
          <p:cNvPr id="5" name="Footer Placeholder 4">
            <a:extLst>
              <a:ext uri="{FF2B5EF4-FFF2-40B4-BE49-F238E27FC236}">
                <a16:creationId xmlns:a16="http://schemas.microsoft.com/office/drawing/2014/main" id="{49515C60-2FD8-4513-AF22-C07A6F31A87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243461A-FCA5-4E2C-B51B-D454A83B270D}"/>
              </a:ext>
            </a:extLst>
          </p:cNvPr>
          <p:cNvSpPr>
            <a:spLocks noGrp="1"/>
          </p:cNvSpPr>
          <p:nvPr>
            <p:ph type="sldNum" sz="quarter" idx="12"/>
          </p:nvPr>
        </p:nvSpPr>
        <p:spPr/>
        <p:txBody>
          <a:bodyPr/>
          <a:lstStyle/>
          <a:p>
            <a:fld id="{8180930C-E80D-4244-BA8F-D48885DBC0B3}" type="slidenum">
              <a:rPr lang="en-US" smtClean="0"/>
              <a:t>‹#›</a:t>
            </a:fld>
            <a:endParaRPr lang="en-US"/>
          </a:p>
        </p:txBody>
      </p:sp>
    </p:spTree>
    <p:extLst>
      <p:ext uri="{BB962C8B-B14F-4D97-AF65-F5344CB8AC3E}">
        <p14:creationId xmlns:p14="http://schemas.microsoft.com/office/powerpoint/2010/main" val="437119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2E0D06-8796-4F1C-A7B0-5511BFE58A0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8967C25-7057-49E8-9A14-0857D2F0C5F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EA4C3B1-F2ED-4019-8BB3-1BB32CF197BD}"/>
              </a:ext>
            </a:extLst>
          </p:cNvPr>
          <p:cNvSpPr>
            <a:spLocks noGrp="1"/>
          </p:cNvSpPr>
          <p:nvPr>
            <p:ph type="dt" sz="half" idx="10"/>
          </p:nvPr>
        </p:nvSpPr>
        <p:spPr/>
        <p:txBody>
          <a:bodyPr/>
          <a:lstStyle/>
          <a:p>
            <a:fld id="{8A9820DB-C6B8-4EA1-A2EE-78AF93B309F4}" type="datetimeFigureOut">
              <a:rPr lang="en-US" smtClean="0"/>
              <a:t>4/21/2022</a:t>
            </a:fld>
            <a:endParaRPr lang="en-US"/>
          </a:p>
        </p:txBody>
      </p:sp>
      <p:sp>
        <p:nvSpPr>
          <p:cNvPr id="5" name="Footer Placeholder 4">
            <a:extLst>
              <a:ext uri="{FF2B5EF4-FFF2-40B4-BE49-F238E27FC236}">
                <a16:creationId xmlns:a16="http://schemas.microsoft.com/office/drawing/2014/main" id="{BE461F49-38B7-4A0E-BEC1-4EBBC4A6798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0E937C9-1D4D-4349-9945-FF2E0910CC3A}"/>
              </a:ext>
            </a:extLst>
          </p:cNvPr>
          <p:cNvSpPr>
            <a:spLocks noGrp="1"/>
          </p:cNvSpPr>
          <p:nvPr>
            <p:ph type="sldNum" sz="quarter" idx="12"/>
          </p:nvPr>
        </p:nvSpPr>
        <p:spPr/>
        <p:txBody>
          <a:bodyPr/>
          <a:lstStyle/>
          <a:p>
            <a:fld id="{8180930C-E80D-4244-BA8F-D48885DBC0B3}" type="slidenum">
              <a:rPr lang="en-US" smtClean="0"/>
              <a:t>‹#›</a:t>
            </a:fld>
            <a:endParaRPr lang="en-US"/>
          </a:p>
        </p:txBody>
      </p:sp>
    </p:spTree>
    <p:extLst>
      <p:ext uri="{BB962C8B-B14F-4D97-AF65-F5344CB8AC3E}">
        <p14:creationId xmlns:p14="http://schemas.microsoft.com/office/powerpoint/2010/main" val="12285104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C3379AD-6F41-4C5D-99AE-1B2BCE96F72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E92681D-9196-4E54-80B6-8ED6DADB3BB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BD00E35-22BB-4212-986D-9A9FC909B975}"/>
              </a:ext>
            </a:extLst>
          </p:cNvPr>
          <p:cNvSpPr>
            <a:spLocks noGrp="1"/>
          </p:cNvSpPr>
          <p:nvPr>
            <p:ph type="dt" sz="half" idx="10"/>
          </p:nvPr>
        </p:nvSpPr>
        <p:spPr/>
        <p:txBody>
          <a:bodyPr/>
          <a:lstStyle/>
          <a:p>
            <a:fld id="{8A9820DB-C6B8-4EA1-A2EE-78AF93B309F4}" type="datetimeFigureOut">
              <a:rPr lang="en-US" smtClean="0"/>
              <a:t>4/21/2022</a:t>
            </a:fld>
            <a:endParaRPr lang="en-US"/>
          </a:p>
        </p:txBody>
      </p:sp>
      <p:sp>
        <p:nvSpPr>
          <p:cNvPr id="5" name="Footer Placeholder 4">
            <a:extLst>
              <a:ext uri="{FF2B5EF4-FFF2-40B4-BE49-F238E27FC236}">
                <a16:creationId xmlns:a16="http://schemas.microsoft.com/office/drawing/2014/main" id="{C638DE89-E9B0-4A3D-B481-82D38CD38B6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688FFCF-45C7-4E33-B082-EB195F4DEFF2}"/>
              </a:ext>
            </a:extLst>
          </p:cNvPr>
          <p:cNvSpPr>
            <a:spLocks noGrp="1"/>
          </p:cNvSpPr>
          <p:nvPr>
            <p:ph type="sldNum" sz="quarter" idx="12"/>
          </p:nvPr>
        </p:nvSpPr>
        <p:spPr/>
        <p:txBody>
          <a:bodyPr/>
          <a:lstStyle/>
          <a:p>
            <a:fld id="{8180930C-E80D-4244-BA8F-D48885DBC0B3}" type="slidenum">
              <a:rPr lang="en-US" smtClean="0"/>
              <a:t>‹#›</a:t>
            </a:fld>
            <a:endParaRPr lang="en-US"/>
          </a:p>
        </p:txBody>
      </p:sp>
    </p:spTree>
    <p:extLst>
      <p:ext uri="{BB962C8B-B14F-4D97-AF65-F5344CB8AC3E}">
        <p14:creationId xmlns:p14="http://schemas.microsoft.com/office/powerpoint/2010/main" val="41576437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DA38BD-1DA3-4A2C-A8C2-0BF7D269945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88366A1-20C7-46E6-96FA-BE34AA01130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4BA09D9-6BB5-42D2-AE20-621DC43DD5A4}"/>
              </a:ext>
            </a:extLst>
          </p:cNvPr>
          <p:cNvSpPr>
            <a:spLocks noGrp="1"/>
          </p:cNvSpPr>
          <p:nvPr>
            <p:ph type="dt" sz="half" idx="10"/>
          </p:nvPr>
        </p:nvSpPr>
        <p:spPr/>
        <p:txBody>
          <a:bodyPr/>
          <a:lstStyle/>
          <a:p>
            <a:fld id="{8A9820DB-C6B8-4EA1-A2EE-78AF93B309F4}" type="datetimeFigureOut">
              <a:rPr lang="en-US" smtClean="0"/>
              <a:t>4/21/2022</a:t>
            </a:fld>
            <a:endParaRPr lang="en-US"/>
          </a:p>
        </p:txBody>
      </p:sp>
      <p:sp>
        <p:nvSpPr>
          <p:cNvPr id="5" name="Footer Placeholder 4">
            <a:extLst>
              <a:ext uri="{FF2B5EF4-FFF2-40B4-BE49-F238E27FC236}">
                <a16:creationId xmlns:a16="http://schemas.microsoft.com/office/drawing/2014/main" id="{426F1A95-0318-4A4D-B967-08BD9D65824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453AA2E-3D7A-4E36-891F-80D4C6EA1DAB}"/>
              </a:ext>
            </a:extLst>
          </p:cNvPr>
          <p:cNvSpPr>
            <a:spLocks noGrp="1"/>
          </p:cNvSpPr>
          <p:nvPr>
            <p:ph type="sldNum" sz="quarter" idx="12"/>
          </p:nvPr>
        </p:nvSpPr>
        <p:spPr/>
        <p:txBody>
          <a:bodyPr/>
          <a:lstStyle/>
          <a:p>
            <a:fld id="{8180930C-E80D-4244-BA8F-D48885DBC0B3}" type="slidenum">
              <a:rPr lang="en-US" smtClean="0"/>
              <a:t>‹#›</a:t>
            </a:fld>
            <a:endParaRPr lang="en-US"/>
          </a:p>
        </p:txBody>
      </p:sp>
    </p:spTree>
    <p:extLst>
      <p:ext uri="{BB962C8B-B14F-4D97-AF65-F5344CB8AC3E}">
        <p14:creationId xmlns:p14="http://schemas.microsoft.com/office/powerpoint/2010/main" val="28179016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FB71F8-0811-42F2-B76B-9A19EA92F13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1D496739-5073-4B46-8810-502E1143DF0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6E8B08A-40D5-46B5-8FB2-FFF46753208D}"/>
              </a:ext>
            </a:extLst>
          </p:cNvPr>
          <p:cNvSpPr>
            <a:spLocks noGrp="1"/>
          </p:cNvSpPr>
          <p:nvPr>
            <p:ph type="dt" sz="half" idx="10"/>
          </p:nvPr>
        </p:nvSpPr>
        <p:spPr/>
        <p:txBody>
          <a:bodyPr/>
          <a:lstStyle/>
          <a:p>
            <a:fld id="{8A9820DB-C6B8-4EA1-A2EE-78AF93B309F4}" type="datetimeFigureOut">
              <a:rPr lang="en-US" smtClean="0"/>
              <a:t>4/21/2022</a:t>
            </a:fld>
            <a:endParaRPr lang="en-US"/>
          </a:p>
        </p:txBody>
      </p:sp>
      <p:sp>
        <p:nvSpPr>
          <p:cNvPr id="5" name="Footer Placeholder 4">
            <a:extLst>
              <a:ext uri="{FF2B5EF4-FFF2-40B4-BE49-F238E27FC236}">
                <a16:creationId xmlns:a16="http://schemas.microsoft.com/office/drawing/2014/main" id="{F9727F1F-3C4A-413F-9027-D651D45729A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6213A83-B0B1-483E-90B3-45626272F8DF}"/>
              </a:ext>
            </a:extLst>
          </p:cNvPr>
          <p:cNvSpPr>
            <a:spLocks noGrp="1"/>
          </p:cNvSpPr>
          <p:nvPr>
            <p:ph type="sldNum" sz="quarter" idx="12"/>
          </p:nvPr>
        </p:nvSpPr>
        <p:spPr/>
        <p:txBody>
          <a:bodyPr/>
          <a:lstStyle/>
          <a:p>
            <a:fld id="{8180930C-E80D-4244-BA8F-D48885DBC0B3}" type="slidenum">
              <a:rPr lang="en-US" smtClean="0"/>
              <a:t>‹#›</a:t>
            </a:fld>
            <a:endParaRPr lang="en-US"/>
          </a:p>
        </p:txBody>
      </p:sp>
    </p:spTree>
    <p:extLst>
      <p:ext uri="{BB962C8B-B14F-4D97-AF65-F5344CB8AC3E}">
        <p14:creationId xmlns:p14="http://schemas.microsoft.com/office/powerpoint/2010/main" val="18200079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11DDE1-614D-4849-877F-54A7664AE91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876423F-9A87-43D2-BD13-34AF5C6951D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1F1935E-0BC1-492C-8D2F-8093EF8F2B1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E639ADD-8881-4232-83E3-9EDF5C21E4C8}"/>
              </a:ext>
            </a:extLst>
          </p:cNvPr>
          <p:cNvSpPr>
            <a:spLocks noGrp="1"/>
          </p:cNvSpPr>
          <p:nvPr>
            <p:ph type="dt" sz="half" idx="10"/>
          </p:nvPr>
        </p:nvSpPr>
        <p:spPr/>
        <p:txBody>
          <a:bodyPr/>
          <a:lstStyle/>
          <a:p>
            <a:fld id="{8A9820DB-C6B8-4EA1-A2EE-78AF93B309F4}" type="datetimeFigureOut">
              <a:rPr lang="en-US" smtClean="0"/>
              <a:t>4/21/2022</a:t>
            </a:fld>
            <a:endParaRPr lang="en-US"/>
          </a:p>
        </p:txBody>
      </p:sp>
      <p:sp>
        <p:nvSpPr>
          <p:cNvPr id="6" name="Footer Placeholder 5">
            <a:extLst>
              <a:ext uri="{FF2B5EF4-FFF2-40B4-BE49-F238E27FC236}">
                <a16:creationId xmlns:a16="http://schemas.microsoft.com/office/drawing/2014/main" id="{05922550-693B-4860-9EA2-62097975FA8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D569C48-689B-4BA5-993D-F9466BB8CEEC}"/>
              </a:ext>
            </a:extLst>
          </p:cNvPr>
          <p:cNvSpPr>
            <a:spLocks noGrp="1"/>
          </p:cNvSpPr>
          <p:nvPr>
            <p:ph type="sldNum" sz="quarter" idx="12"/>
          </p:nvPr>
        </p:nvSpPr>
        <p:spPr/>
        <p:txBody>
          <a:bodyPr/>
          <a:lstStyle/>
          <a:p>
            <a:fld id="{8180930C-E80D-4244-BA8F-D48885DBC0B3}" type="slidenum">
              <a:rPr lang="en-US" smtClean="0"/>
              <a:t>‹#›</a:t>
            </a:fld>
            <a:endParaRPr lang="en-US"/>
          </a:p>
        </p:txBody>
      </p:sp>
    </p:spTree>
    <p:extLst>
      <p:ext uri="{BB962C8B-B14F-4D97-AF65-F5344CB8AC3E}">
        <p14:creationId xmlns:p14="http://schemas.microsoft.com/office/powerpoint/2010/main" val="25129983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148EF8-4CC4-4442-8F63-DF16E1854D0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32B62F8-C2B1-47E0-8B07-96F54D98866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8A2FDAD-A6C7-4DE2-B7B8-2581BAAD958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6C674CB-17EB-46F2-BE34-B1BBD2A0B96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0BF3748-AF08-4FA3-AFA5-0C47303D820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AA05D7F-1C25-4A6E-B392-C2ED2FB81138}"/>
              </a:ext>
            </a:extLst>
          </p:cNvPr>
          <p:cNvSpPr>
            <a:spLocks noGrp="1"/>
          </p:cNvSpPr>
          <p:nvPr>
            <p:ph type="dt" sz="half" idx="10"/>
          </p:nvPr>
        </p:nvSpPr>
        <p:spPr/>
        <p:txBody>
          <a:bodyPr/>
          <a:lstStyle/>
          <a:p>
            <a:fld id="{8A9820DB-C6B8-4EA1-A2EE-78AF93B309F4}" type="datetimeFigureOut">
              <a:rPr lang="en-US" smtClean="0"/>
              <a:t>4/21/2022</a:t>
            </a:fld>
            <a:endParaRPr lang="en-US"/>
          </a:p>
        </p:txBody>
      </p:sp>
      <p:sp>
        <p:nvSpPr>
          <p:cNvPr id="8" name="Footer Placeholder 7">
            <a:extLst>
              <a:ext uri="{FF2B5EF4-FFF2-40B4-BE49-F238E27FC236}">
                <a16:creationId xmlns:a16="http://schemas.microsoft.com/office/drawing/2014/main" id="{6BF27BDD-9BF0-458B-8CB4-6A421323C1E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B84FF82-55E3-48D6-AFA1-F176512EE2AD}"/>
              </a:ext>
            </a:extLst>
          </p:cNvPr>
          <p:cNvSpPr>
            <a:spLocks noGrp="1"/>
          </p:cNvSpPr>
          <p:nvPr>
            <p:ph type="sldNum" sz="quarter" idx="12"/>
          </p:nvPr>
        </p:nvSpPr>
        <p:spPr/>
        <p:txBody>
          <a:bodyPr/>
          <a:lstStyle/>
          <a:p>
            <a:fld id="{8180930C-E80D-4244-BA8F-D48885DBC0B3}" type="slidenum">
              <a:rPr lang="en-US" smtClean="0"/>
              <a:t>‹#›</a:t>
            </a:fld>
            <a:endParaRPr lang="en-US"/>
          </a:p>
        </p:txBody>
      </p:sp>
    </p:spTree>
    <p:extLst>
      <p:ext uri="{BB962C8B-B14F-4D97-AF65-F5344CB8AC3E}">
        <p14:creationId xmlns:p14="http://schemas.microsoft.com/office/powerpoint/2010/main" val="20337021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BCF8DA-8D79-41C8-8F78-7FC8E39E4C3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EE0CB99-0B85-409A-9BE6-4A221AE102D1}"/>
              </a:ext>
            </a:extLst>
          </p:cNvPr>
          <p:cNvSpPr>
            <a:spLocks noGrp="1"/>
          </p:cNvSpPr>
          <p:nvPr>
            <p:ph type="dt" sz="half" idx="10"/>
          </p:nvPr>
        </p:nvSpPr>
        <p:spPr/>
        <p:txBody>
          <a:bodyPr/>
          <a:lstStyle/>
          <a:p>
            <a:fld id="{8A9820DB-C6B8-4EA1-A2EE-78AF93B309F4}" type="datetimeFigureOut">
              <a:rPr lang="en-US" smtClean="0"/>
              <a:t>4/21/2022</a:t>
            </a:fld>
            <a:endParaRPr lang="en-US"/>
          </a:p>
        </p:txBody>
      </p:sp>
      <p:sp>
        <p:nvSpPr>
          <p:cNvPr id="4" name="Footer Placeholder 3">
            <a:extLst>
              <a:ext uri="{FF2B5EF4-FFF2-40B4-BE49-F238E27FC236}">
                <a16:creationId xmlns:a16="http://schemas.microsoft.com/office/drawing/2014/main" id="{2ADFEFF0-EFF1-4FAC-AB94-E248BA6661C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5138859-F6A5-4B19-9198-9A379CE383D0}"/>
              </a:ext>
            </a:extLst>
          </p:cNvPr>
          <p:cNvSpPr>
            <a:spLocks noGrp="1"/>
          </p:cNvSpPr>
          <p:nvPr>
            <p:ph type="sldNum" sz="quarter" idx="12"/>
          </p:nvPr>
        </p:nvSpPr>
        <p:spPr/>
        <p:txBody>
          <a:bodyPr/>
          <a:lstStyle/>
          <a:p>
            <a:fld id="{8180930C-E80D-4244-BA8F-D48885DBC0B3}" type="slidenum">
              <a:rPr lang="en-US" smtClean="0"/>
              <a:t>‹#›</a:t>
            </a:fld>
            <a:endParaRPr lang="en-US"/>
          </a:p>
        </p:txBody>
      </p:sp>
    </p:spTree>
    <p:extLst>
      <p:ext uri="{BB962C8B-B14F-4D97-AF65-F5344CB8AC3E}">
        <p14:creationId xmlns:p14="http://schemas.microsoft.com/office/powerpoint/2010/main" val="23925824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C075ED5-987C-43AE-A13E-1709B83210F0}"/>
              </a:ext>
            </a:extLst>
          </p:cNvPr>
          <p:cNvSpPr>
            <a:spLocks noGrp="1"/>
          </p:cNvSpPr>
          <p:nvPr>
            <p:ph type="dt" sz="half" idx="10"/>
          </p:nvPr>
        </p:nvSpPr>
        <p:spPr/>
        <p:txBody>
          <a:bodyPr/>
          <a:lstStyle/>
          <a:p>
            <a:fld id="{8A9820DB-C6B8-4EA1-A2EE-78AF93B309F4}" type="datetimeFigureOut">
              <a:rPr lang="en-US" smtClean="0"/>
              <a:t>4/21/2022</a:t>
            </a:fld>
            <a:endParaRPr lang="en-US"/>
          </a:p>
        </p:txBody>
      </p:sp>
      <p:sp>
        <p:nvSpPr>
          <p:cNvPr id="3" name="Footer Placeholder 2">
            <a:extLst>
              <a:ext uri="{FF2B5EF4-FFF2-40B4-BE49-F238E27FC236}">
                <a16:creationId xmlns:a16="http://schemas.microsoft.com/office/drawing/2014/main" id="{AF2B2EF7-A3D1-4096-8577-D66C54EA73C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66E5DE1-2021-4800-A897-2C46583C6BD6}"/>
              </a:ext>
            </a:extLst>
          </p:cNvPr>
          <p:cNvSpPr>
            <a:spLocks noGrp="1"/>
          </p:cNvSpPr>
          <p:nvPr>
            <p:ph type="sldNum" sz="quarter" idx="12"/>
          </p:nvPr>
        </p:nvSpPr>
        <p:spPr/>
        <p:txBody>
          <a:bodyPr/>
          <a:lstStyle/>
          <a:p>
            <a:fld id="{8180930C-E80D-4244-BA8F-D48885DBC0B3}" type="slidenum">
              <a:rPr lang="en-US" smtClean="0"/>
              <a:t>‹#›</a:t>
            </a:fld>
            <a:endParaRPr lang="en-US"/>
          </a:p>
        </p:txBody>
      </p:sp>
    </p:spTree>
    <p:extLst>
      <p:ext uri="{BB962C8B-B14F-4D97-AF65-F5344CB8AC3E}">
        <p14:creationId xmlns:p14="http://schemas.microsoft.com/office/powerpoint/2010/main" val="25095279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737DC3-8E05-4707-BFB1-D05305B1F0C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E579F7C-2B74-4728-A682-B8E4ACF2416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EE1A421-9B3E-450E-AD23-2B3F3DBDAD5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9A9DF2B-6D7B-4F7F-9F56-B70919555A01}"/>
              </a:ext>
            </a:extLst>
          </p:cNvPr>
          <p:cNvSpPr>
            <a:spLocks noGrp="1"/>
          </p:cNvSpPr>
          <p:nvPr>
            <p:ph type="dt" sz="half" idx="10"/>
          </p:nvPr>
        </p:nvSpPr>
        <p:spPr/>
        <p:txBody>
          <a:bodyPr/>
          <a:lstStyle/>
          <a:p>
            <a:fld id="{8A9820DB-C6B8-4EA1-A2EE-78AF93B309F4}" type="datetimeFigureOut">
              <a:rPr lang="en-US" smtClean="0"/>
              <a:t>4/21/2022</a:t>
            </a:fld>
            <a:endParaRPr lang="en-US"/>
          </a:p>
        </p:txBody>
      </p:sp>
      <p:sp>
        <p:nvSpPr>
          <p:cNvPr id="6" name="Footer Placeholder 5">
            <a:extLst>
              <a:ext uri="{FF2B5EF4-FFF2-40B4-BE49-F238E27FC236}">
                <a16:creationId xmlns:a16="http://schemas.microsoft.com/office/drawing/2014/main" id="{45E34501-D8BE-4F80-80A8-D4B2D583E3C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4192C9C-A688-4016-9D4D-08297DA6DF55}"/>
              </a:ext>
            </a:extLst>
          </p:cNvPr>
          <p:cNvSpPr>
            <a:spLocks noGrp="1"/>
          </p:cNvSpPr>
          <p:nvPr>
            <p:ph type="sldNum" sz="quarter" idx="12"/>
          </p:nvPr>
        </p:nvSpPr>
        <p:spPr/>
        <p:txBody>
          <a:bodyPr/>
          <a:lstStyle/>
          <a:p>
            <a:fld id="{8180930C-E80D-4244-BA8F-D48885DBC0B3}" type="slidenum">
              <a:rPr lang="en-US" smtClean="0"/>
              <a:t>‹#›</a:t>
            </a:fld>
            <a:endParaRPr lang="en-US"/>
          </a:p>
        </p:txBody>
      </p:sp>
    </p:spTree>
    <p:extLst>
      <p:ext uri="{BB962C8B-B14F-4D97-AF65-F5344CB8AC3E}">
        <p14:creationId xmlns:p14="http://schemas.microsoft.com/office/powerpoint/2010/main" val="33140145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20FE0E-ECEB-4A59-B208-BB963C22349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B46EE1F-0C76-45F4-9E1D-AF29889D59B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929DA6C-E060-47DB-88A5-403F27796B1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58BFAC6-B1BE-4926-908F-7E46D0A1E953}"/>
              </a:ext>
            </a:extLst>
          </p:cNvPr>
          <p:cNvSpPr>
            <a:spLocks noGrp="1"/>
          </p:cNvSpPr>
          <p:nvPr>
            <p:ph type="dt" sz="half" idx="10"/>
          </p:nvPr>
        </p:nvSpPr>
        <p:spPr/>
        <p:txBody>
          <a:bodyPr/>
          <a:lstStyle/>
          <a:p>
            <a:fld id="{8A9820DB-C6B8-4EA1-A2EE-78AF93B309F4}" type="datetimeFigureOut">
              <a:rPr lang="en-US" smtClean="0"/>
              <a:t>4/21/2022</a:t>
            </a:fld>
            <a:endParaRPr lang="en-US"/>
          </a:p>
        </p:txBody>
      </p:sp>
      <p:sp>
        <p:nvSpPr>
          <p:cNvPr id="6" name="Footer Placeholder 5">
            <a:extLst>
              <a:ext uri="{FF2B5EF4-FFF2-40B4-BE49-F238E27FC236}">
                <a16:creationId xmlns:a16="http://schemas.microsoft.com/office/drawing/2014/main" id="{9F9A5054-CC1C-4403-AA56-646E7130274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9594BA5-8F75-49A5-A937-93F340F95861}"/>
              </a:ext>
            </a:extLst>
          </p:cNvPr>
          <p:cNvSpPr>
            <a:spLocks noGrp="1"/>
          </p:cNvSpPr>
          <p:nvPr>
            <p:ph type="sldNum" sz="quarter" idx="12"/>
          </p:nvPr>
        </p:nvSpPr>
        <p:spPr/>
        <p:txBody>
          <a:bodyPr/>
          <a:lstStyle/>
          <a:p>
            <a:fld id="{8180930C-E80D-4244-BA8F-D48885DBC0B3}" type="slidenum">
              <a:rPr lang="en-US" smtClean="0"/>
              <a:t>‹#›</a:t>
            </a:fld>
            <a:endParaRPr lang="en-US"/>
          </a:p>
        </p:txBody>
      </p:sp>
    </p:spTree>
    <p:extLst>
      <p:ext uri="{BB962C8B-B14F-4D97-AF65-F5344CB8AC3E}">
        <p14:creationId xmlns:p14="http://schemas.microsoft.com/office/powerpoint/2010/main" val="13667307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ECB5036-0A1E-4A4E-9D54-E5564367CFD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20D7B7F-2D80-4163-BDAA-2E8FF53F1FF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071EEB4-95B0-4735-960F-3A4154C8BB6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A9820DB-C6B8-4EA1-A2EE-78AF93B309F4}" type="datetimeFigureOut">
              <a:rPr lang="en-US" smtClean="0"/>
              <a:t>4/21/2022</a:t>
            </a:fld>
            <a:endParaRPr lang="en-US"/>
          </a:p>
        </p:txBody>
      </p:sp>
      <p:sp>
        <p:nvSpPr>
          <p:cNvPr id="5" name="Footer Placeholder 4">
            <a:extLst>
              <a:ext uri="{FF2B5EF4-FFF2-40B4-BE49-F238E27FC236}">
                <a16:creationId xmlns:a16="http://schemas.microsoft.com/office/drawing/2014/main" id="{D878C45E-F206-4991-A3E1-BCD9B3291FA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BF8E661-3B92-4573-AC80-EE4F279DE47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180930C-E80D-4244-BA8F-D48885DBC0B3}" type="slidenum">
              <a:rPr lang="en-US" smtClean="0"/>
              <a:t>‹#›</a:t>
            </a:fld>
            <a:endParaRPr lang="en-US"/>
          </a:p>
        </p:txBody>
      </p:sp>
    </p:spTree>
    <p:extLst>
      <p:ext uri="{BB962C8B-B14F-4D97-AF65-F5344CB8AC3E}">
        <p14:creationId xmlns:p14="http://schemas.microsoft.com/office/powerpoint/2010/main" val="3236713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342214-A6FD-440A-B79C-7F6A9B351656}"/>
              </a:ext>
            </a:extLst>
          </p:cNvPr>
          <p:cNvSpPr>
            <a:spLocks noGrp="1"/>
          </p:cNvSpPr>
          <p:nvPr>
            <p:ph type="ctrTitle"/>
          </p:nvPr>
        </p:nvSpPr>
        <p:spPr/>
        <p:txBody>
          <a:bodyPr/>
          <a:lstStyle/>
          <a:p>
            <a:r>
              <a:rPr lang="en-US" dirty="0"/>
              <a:t>Thomas Kuhn: Revisiting Planck</a:t>
            </a:r>
          </a:p>
        </p:txBody>
      </p:sp>
      <p:sp>
        <p:nvSpPr>
          <p:cNvPr id="3" name="Subtitle 2">
            <a:extLst>
              <a:ext uri="{FF2B5EF4-FFF2-40B4-BE49-F238E27FC236}">
                <a16:creationId xmlns:a16="http://schemas.microsoft.com/office/drawing/2014/main" id="{4C55E037-98A4-4E0E-B142-CAB240A25E34}"/>
              </a:ext>
            </a:extLst>
          </p:cNvPr>
          <p:cNvSpPr>
            <a:spLocks noGrp="1"/>
          </p:cNvSpPr>
          <p:nvPr>
            <p:ph type="subTitle" idx="1"/>
          </p:nvPr>
        </p:nvSpPr>
        <p:spPr/>
        <p:txBody>
          <a:bodyPr/>
          <a:lstStyle/>
          <a:p>
            <a:r>
              <a:rPr lang="en-US"/>
              <a:t>History </a:t>
            </a:r>
            <a:r>
              <a:rPr lang="en-US" dirty="0"/>
              <a:t>&amp; Philosophy of Science Core Seminar (HPS 2103)</a:t>
            </a:r>
          </a:p>
          <a:p>
            <a:r>
              <a:rPr lang="en-US" dirty="0"/>
              <a:t>April 2022</a:t>
            </a:r>
          </a:p>
          <a:p>
            <a:endParaRPr lang="en-US" dirty="0"/>
          </a:p>
        </p:txBody>
      </p:sp>
    </p:spTree>
    <p:extLst>
      <p:ext uri="{BB962C8B-B14F-4D97-AF65-F5344CB8AC3E}">
        <p14:creationId xmlns:p14="http://schemas.microsoft.com/office/powerpoint/2010/main" val="35971414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2B5BA9-4C15-4C5F-84E2-52B9615FE9B1}"/>
              </a:ext>
            </a:extLst>
          </p:cNvPr>
          <p:cNvSpPr>
            <a:spLocks noGrp="1"/>
          </p:cNvSpPr>
          <p:nvPr>
            <p:ph type="title"/>
          </p:nvPr>
        </p:nvSpPr>
        <p:spPr/>
        <p:txBody>
          <a:bodyPr/>
          <a:lstStyle/>
          <a:p>
            <a:r>
              <a:rPr lang="en-US" dirty="0" err="1"/>
              <a:t>Histographic</a:t>
            </a:r>
            <a:r>
              <a:rPr lang="en-US" dirty="0"/>
              <a:t> Lessons</a:t>
            </a:r>
          </a:p>
        </p:txBody>
      </p:sp>
      <p:sp>
        <p:nvSpPr>
          <p:cNvPr id="3" name="Content Placeholder 2">
            <a:extLst>
              <a:ext uri="{FF2B5EF4-FFF2-40B4-BE49-F238E27FC236}">
                <a16:creationId xmlns:a16="http://schemas.microsoft.com/office/drawing/2014/main" id="{C4AC87C7-B438-4C28-98DC-FFB6D9010A1E}"/>
              </a:ext>
            </a:extLst>
          </p:cNvPr>
          <p:cNvSpPr>
            <a:spLocks noGrp="1"/>
          </p:cNvSpPr>
          <p:nvPr>
            <p:ph idx="1"/>
          </p:nvPr>
        </p:nvSpPr>
        <p:spPr/>
        <p:txBody>
          <a:bodyPr>
            <a:normAutofit/>
          </a:bodyPr>
          <a:lstStyle/>
          <a:p>
            <a:r>
              <a:rPr lang="en-US" dirty="0"/>
              <a:t>Historians must approach the generation that held them as the anthropologist approaches an alien culture. They must, that is, be prepared at the start to find that the natives speak a different language and map experience into different categories from those that they themselves bring from home. And they must take as their objective the discovery of categories and the assimilation of the corresponding language.</a:t>
            </a:r>
          </a:p>
        </p:txBody>
      </p:sp>
    </p:spTree>
    <p:extLst>
      <p:ext uri="{BB962C8B-B14F-4D97-AF65-F5344CB8AC3E}">
        <p14:creationId xmlns:p14="http://schemas.microsoft.com/office/powerpoint/2010/main" val="10341927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76F1BF-F280-4E40-9DDB-501A4C8337B0}"/>
              </a:ext>
            </a:extLst>
          </p:cNvPr>
          <p:cNvSpPr>
            <a:spLocks noGrp="1"/>
          </p:cNvSpPr>
          <p:nvPr>
            <p:ph type="title"/>
          </p:nvPr>
        </p:nvSpPr>
        <p:spPr/>
        <p:txBody>
          <a:bodyPr/>
          <a:lstStyle/>
          <a:p>
            <a:r>
              <a:rPr lang="en-US" dirty="0"/>
              <a:t>Resistance Involved in Entry into a Discoverer’s culture </a:t>
            </a:r>
          </a:p>
        </p:txBody>
      </p:sp>
      <p:sp>
        <p:nvSpPr>
          <p:cNvPr id="3" name="Content Placeholder 2">
            <a:extLst>
              <a:ext uri="{FF2B5EF4-FFF2-40B4-BE49-F238E27FC236}">
                <a16:creationId xmlns:a16="http://schemas.microsoft.com/office/drawing/2014/main" id="{0DAE5FFF-010B-4BFB-98EA-2C0ECA9B38D6}"/>
              </a:ext>
            </a:extLst>
          </p:cNvPr>
          <p:cNvSpPr>
            <a:spLocks noGrp="1"/>
          </p:cNvSpPr>
          <p:nvPr>
            <p:ph idx="1"/>
          </p:nvPr>
        </p:nvSpPr>
        <p:spPr/>
        <p:txBody>
          <a:bodyPr>
            <a:normAutofit/>
          </a:bodyPr>
          <a:lstStyle/>
          <a:p>
            <a:r>
              <a:rPr lang="en-US" dirty="0"/>
              <a:t>Systematic distortions of memory, both the discoverer’s memory and the memory of many of his contemporaries, are a first manifestation of resistance. (e.g., Kuhn’s meetings with Stern and Bohr)</a:t>
            </a:r>
          </a:p>
          <a:p>
            <a:endParaRPr lang="en-US" dirty="0"/>
          </a:p>
          <a:p>
            <a:r>
              <a:rPr lang="en-US" dirty="0"/>
              <a:t>Another, regularly found among members of later generations, is the attribution of real or supposed anomalies in discoverer's behavior to "confusion”. </a:t>
            </a:r>
          </a:p>
          <a:p>
            <a:endParaRPr lang="en-US" dirty="0"/>
          </a:p>
          <a:p>
            <a:r>
              <a:rPr lang="en-US" dirty="0"/>
              <a:t>Is it actually that common?</a:t>
            </a:r>
          </a:p>
        </p:txBody>
      </p:sp>
    </p:spTree>
    <p:extLst>
      <p:ext uri="{BB962C8B-B14F-4D97-AF65-F5344CB8AC3E}">
        <p14:creationId xmlns:p14="http://schemas.microsoft.com/office/powerpoint/2010/main" val="22290472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85413E-A719-461B-8A6C-9D40873EFF5F}"/>
              </a:ext>
            </a:extLst>
          </p:cNvPr>
          <p:cNvSpPr>
            <a:spLocks noGrp="1"/>
          </p:cNvSpPr>
          <p:nvPr>
            <p:ph type="title"/>
          </p:nvPr>
        </p:nvSpPr>
        <p:spPr/>
        <p:txBody>
          <a:bodyPr/>
          <a:lstStyle/>
          <a:p>
            <a:r>
              <a:rPr lang="en-US" dirty="0"/>
              <a:t>Gems</a:t>
            </a:r>
          </a:p>
        </p:txBody>
      </p:sp>
      <p:sp>
        <p:nvSpPr>
          <p:cNvPr id="3" name="Content Placeholder 2">
            <a:extLst>
              <a:ext uri="{FF2B5EF4-FFF2-40B4-BE49-F238E27FC236}">
                <a16:creationId xmlns:a16="http://schemas.microsoft.com/office/drawing/2014/main" id="{DC168BE3-EF1E-4BF9-91FF-A02AAB632C0F}"/>
              </a:ext>
            </a:extLst>
          </p:cNvPr>
          <p:cNvSpPr>
            <a:spLocks noGrp="1"/>
          </p:cNvSpPr>
          <p:nvPr>
            <p:ph idx="1"/>
          </p:nvPr>
        </p:nvSpPr>
        <p:spPr/>
        <p:txBody>
          <a:bodyPr/>
          <a:lstStyle/>
          <a:p>
            <a:r>
              <a:rPr lang="en-US" dirty="0"/>
              <a:t>In Salzburg in 1909, Einstein comment reveals the problem in Planck’s mathematics for the first time. Planck was finally convinced by Lorentz’s 1908 talk in Rome.</a:t>
            </a:r>
          </a:p>
          <a:p>
            <a:r>
              <a:rPr lang="en-US" dirty="0"/>
              <a:t>The paper is fun to read, but could be structured better. Also, it has some continental ring (unsupported over-generalization and unclarity).</a:t>
            </a:r>
          </a:p>
          <a:p>
            <a:r>
              <a:rPr lang="en-US" dirty="0"/>
              <a:t>Kuhn’s interviews</a:t>
            </a:r>
          </a:p>
        </p:txBody>
      </p:sp>
    </p:spTree>
    <p:extLst>
      <p:ext uri="{BB962C8B-B14F-4D97-AF65-F5344CB8AC3E}">
        <p14:creationId xmlns:p14="http://schemas.microsoft.com/office/powerpoint/2010/main" val="27925016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B44798-20C9-40EB-8E40-617768276852}"/>
              </a:ext>
            </a:extLst>
          </p:cNvPr>
          <p:cNvSpPr>
            <a:spLocks noGrp="1"/>
          </p:cNvSpPr>
          <p:nvPr>
            <p:ph type="title"/>
          </p:nvPr>
        </p:nvSpPr>
        <p:spPr/>
        <p:txBody>
          <a:bodyPr/>
          <a:lstStyle/>
          <a:p>
            <a:r>
              <a:rPr lang="en-US" dirty="0"/>
              <a:t>How H and P are Integrated?</a:t>
            </a:r>
          </a:p>
        </p:txBody>
      </p:sp>
      <p:sp>
        <p:nvSpPr>
          <p:cNvPr id="3" name="Content Placeholder 2">
            <a:extLst>
              <a:ext uri="{FF2B5EF4-FFF2-40B4-BE49-F238E27FC236}">
                <a16:creationId xmlns:a16="http://schemas.microsoft.com/office/drawing/2014/main" id="{F16317CF-F686-4ABD-9C9F-831593D87739}"/>
              </a:ext>
            </a:extLst>
          </p:cNvPr>
          <p:cNvSpPr>
            <a:spLocks noGrp="1"/>
          </p:cNvSpPr>
          <p:nvPr>
            <p:ph idx="1"/>
          </p:nvPr>
        </p:nvSpPr>
        <p:spPr/>
        <p:txBody>
          <a:bodyPr/>
          <a:lstStyle/>
          <a:p>
            <a:r>
              <a:rPr lang="en-US" dirty="0"/>
              <a:t>Kuhn:</a:t>
            </a:r>
          </a:p>
          <a:p>
            <a:endParaRPr lang="en-US" dirty="0"/>
          </a:p>
          <a:p>
            <a:pPr marL="457200" lvl="1" indent="0">
              <a:buNone/>
            </a:pPr>
            <a:r>
              <a:rPr lang="en-US" dirty="0"/>
              <a:t>- If history (or ultimately philosophy) is to be learned from the texts that are my main sources, then I must minimize the role of prior conviction in my approach to them.</a:t>
            </a:r>
          </a:p>
          <a:p>
            <a:pPr marL="457200" lvl="1" indent="0">
              <a:buNone/>
            </a:pPr>
            <a:r>
              <a:rPr lang="en-US"/>
              <a:t>- Often </a:t>
            </a:r>
            <a:r>
              <a:rPr lang="en-US" dirty="0"/>
              <a:t>I do not know for some time after my historical work is completed the respects in which it does and does not fit </a:t>
            </a:r>
            <a:r>
              <a:rPr lang="en-US" i="1" dirty="0"/>
              <a:t>Structure.</a:t>
            </a:r>
          </a:p>
          <a:p>
            <a:endParaRPr lang="en-US" i="1" dirty="0"/>
          </a:p>
          <a:p>
            <a:r>
              <a:rPr lang="en-US" dirty="0"/>
              <a:t>Is it possible though?</a:t>
            </a:r>
          </a:p>
        </p:txBody>
      </p:sp>
    </p:spTree>
    <p:extLst>
      <p:ext uri="{BB962C8B-B14F-4D97-AF65-F5344CB8AC3E}">
        <p14:creationId xmlns:p14="http://schemas.microsoft.com/office/powerpoint/2010/main" val="397092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EEA3CC-CD2D-4FAC-9CE3-E1790CD741A6}"/>
              </a:ext>
            </a:extLst>
          </p:cNvPr>
          <p:cNvSpPr>
            <a:spLocks noGrp="1"/>
          </p:cNvSpPr>
          <p:nvPr>
            <p:ph type="title"/>
          </p:nvPr>
        </p:nvSpPr>
        <p:spPr/>
        <p:txBody>
          <a:bodyPr/>
          <a:lstStyle/>
          <a:p>
            <a:r>
              <a:rPr lang="en-US" dirty="0"/>
              <a:t>The Main Theme</a:t>
            </a:r>
          </a:p>
        </p:txBody>
      </p:sp>
      <p:sp>
        <p:nvSpPr>
          <p:cNvPr id="3" name="Content Placeholder 2">
            <a:extLst>
              <a:ext uri="{FF2B5EF4-FFF2-40B4-BE49-F238E27FC236}">
                <a16:creationId xmlns:a16="http://schemas.microsoft.com/office/drawing/2014/main" id="{B54877C5-DB6C-4CBE-A1D0-561D738CE91A}"/>
              </a:ext>
            </a:extLst>
          </p:cNvPr>
          <p:cNvSpPr>
            <a:spLocks noGrp="1"/>
          </p:cNvSpPr>
          <p:nvPr>
            <p:ph idx="1"/>
          </p:nvPr>
        </p:nvSpPr>
        <p:spPr/>
        <p:txBody>
          <a:bodyPr/>
          <a:lstStyle/>
          <a:p>
            <a:r>
              <a:rPr lang="en-US" dirty="0"/>
              <a:t>A summary of the central thesis and of the main arguments relevant to the evaluation of the book </a:t>
            </a:r>
            <a:r>
              <a:rPr lang="en-US" i="1" dirty="0"/>
              <a:t>Black-body theory and the quantum discontinuity, 1894-1912</a:t>
            </a:r>
          </a:p>
          <a:p>
            <a:endParaRPr lang="en-US" i="1" dirty="0"/>
          </a:p>
          <a:p>
            <a:r>
              <a:rPr lang="en-US" dirty="0"/>
              <a:t>To indicate what, beyond the historical facts of the matter, seems to me to be at stake.</a:t>
            </a:r>
          </a:p>
          <a:p>
            <a:endParaRPr lang="en-US" dirty="0"/>
          </a:p>
          <a:p>
            <a:r>
              <a:rPr lang="en-US" dirty="0"/>
              <a:t>To help with clarifying what this book is actually about and what is its relationship with </a:t>
            </a:r>
            <a:r>
              <a:rPr lang="en-US" i="1" dirty="0"/>
              <a:t>Structure of scientific revolutions </a:t>
            </a:r>
          </a:p>
        </p:txBody>
      </p:sp>
    </p:spTree>
    <p:extLst>
      <p:ext uri="{BB962C8B-B14F-4D97-AF65-F5344CB8AC3E}">
        <p14:creationId xmlns:p14="http://schemas.microsoft.com/office/powerpoint/2010/main" val="20863059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F68ECC-34FB-4D1C-B60B-E9BE02B52F31}"/>
              </a:ext>
            </a:extLst>
          </p:cNvPr>
          <p:cNvSpPr>
            <a:spLocks noGrp="1"/>
          </p:cNvSpPr>
          <p:nvPr>
            <p:ph type="title"/>
          </p:nvPr>
        </p:nvSpPr>
        <p:spPr/>
        <p:txBody>
          <a:bodyPr/>
          <a:lstStyle/>
          <a:p>
            <a:r>
              <a:rPr lang="en-US" dirty="0"/>
              <a:t>Two Alternative Interpretations </a:t>
            </a:r>
          </a:p>
        </p:txBody>
      </p:sp>
      <p:sp>
        <p:nvSpPr>
          <p:cNvPr id="3" name="Content Placeholder 2">
            <a:extLst>
              <a:ext uri="{FF2B5EF4-FFF2-40B4-BE49-F238E27FC236}">
                <a16:creationId xmlns:a16="http://schemas.microsoft.com/office/drawing/2014/main" id="{7C4FC466-141B-434C-8DD4-80F8711FD750}"/>
              </a:ext>
            </a:extLst>
          </p:cNvPr>
          <p:cNvSpPr>
            <a:spLocks noGrp="1"/>
          </p:cNvSpPr>
          <p:nvPr>
            <p:ph idx="1"/>
          </p:nvPr>
        </p:nvSpPr>
        <p:spPr/>
        <p:txBody>
          <a:bodyPr>
            <a:normAutofit/>
          </a:bodyPr>
          <a:lstStyle/>
          <a:p>
            <a:r>
              <a:rPr lang="en-US" dirty="0"/>
              <a:t>Planck had discovered that restricting energy levels to a discontinuous spectrum was essential to the derivation of the black-body radiation law. </a:t>
            </a:r>
          </a:p>
          <a:p>
            <a:r>
              <a:rPr lang="en-US" dirty="0"/>
              <a:t>The restriction for Planck was actually on cell size, not on resonator energy, and it did not therefore bring to mind anything like quantization. </a:t>
            </a:r>
          </a:p>
        </p:txBody>
      </p:sp>
    </p:spTree>
    <p:extLst>
      <p:ext uri="{BB962C8B-B14F-4D97-AF65-F5344CB8AC3E}">
        <p14:creationId xmlns:p14="http://schemas.microsoft.com/office/powerpoint/2010/main" val="34759774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023943-A260-44A1-927A-B017F791BF5C}"/>
              </a:ext>
            </a:extLst>
          </p:cNvPr>
          <p:cNvSpPr>
            <a:spLocks noGrp="1"/>
          </p:cNvSpPr>
          <p:nvPr>
            <p:ph type="title"/>
          </p:nvPr>
        </p:nvSpPr>
        <p:spPr/>
        <p:txBody>
          <a:bodyPr/>
          <a:lstStyle/>
          <a:p>
            <a:r>
              <a:rPr lang="en-US" dirty="0"/>
              <a:t>What’s the Point?</a:t>
            </a:r>
          </a:p>
        </p:txBody>
      </p:sp>
      <p:sp>
        <p:nvSpPr>
          <p:cNvPr id="3" name="Content Placeholder 2">
            <a:extLst>
              <a:ext uri="{FF2B5EF4-FFF2-40B4-BE49-F238E27FC236}">
                <a16:creationId xmlns:a16="http://schemas.microsoft.com/office/drawing/2014/main" id="{0A410166-1218-4617-95DF-010931AD070A}"/>
              </a:ext>
            </a:extLst>
          </p:cNvPr>
          <p:cNvSpPr>
            <a:spLocks noGrp="1"/>
          </p:cNvSpPr>
          <p:nvPr>
            <p:ph idx="1"/>
          </p:nvPr>
        </p:nvSpPr>
        <p:spPr/>
        <p:txBody>
          <a:bodyPr/>
          <a:lstStyle/>
          <a:p>
            <a:endParaRPr lang="en-US" dirty="0"/>
          </a:p>
          <a:p>
            <a:r>
              <a:rPr lang="en-US" dirty="0"/>
              <a:t>Quantization of energy (quantum) was discovered by Einstein and </a:t>
            </a:r>
            <a:r>
              <a:rPr lang="en-US" dirty="0" err="1"/>
              <a:t>Ehrenfest</a:t>
            </a:r>
            <a:r>
              <a:rPr lang="en-US" dirty="0"/>
              <a:t> not Planck.</a:t>
            </a:r>
          </a:p>
          <a:p>
            <a:r>
              <a:rPr lang="en-US" dirty="0"/>
              <a:t>To get historical facts straight.</a:t>
            </a:r>
          </a:p>
          <a:p>
            <a:r>
              <a:rPr lang="en-US" dirty="0"/>
              <a:t>To provide correct data to philosophy of science and epistemology to better understand the nature of knowledge and its development.</a:t>
            </a:r>
          </a:p>
        </p:txBody>
      </p:sp>
    </p:spTree>
    <p:extLst>
      <p:ext uri="{BB962C8B-B14F-4D97-AF65-F5344CB8AC3E}">
        <p14:creationId xmlns:p14="http://schemas.microsoft.com/office/powerpoint/2010/main" val="26597590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8FAD83-01F1-461C-ACFB-1D3A308D1641}"/>
              </a:ext>
            </a:extLst>
          </p:cNvPr>
          <p:cNvSpPr>
            <a:spLocks noGrp="1"/>
          </p:cNvSpPr>
          <p:nvPr>
            <p:ph type="title"/>
          </p:nvPr>
        </p:nvSpPr>
        <p:spPr/>
        <p:txBody>
          <a:bodyPr/>
          <a:lstStyle/>
          <a:p>
            <a:r>
              <a:rPr lang="en-US" dirty="0"/>
              <a:t>Evidence for the Traditional Interpretation</a:t>
            </a:r>
          </a:p>
        </p:txBody>
      </p:sp>
      <p:sp>
        <p:nvSpPr>
          <p:cNvPr id="3" name="Content Placeholder 2">
            <a:extLst>
              <a:ext uri="{FF2B5EF4-FFF2-40B4-BE49-F238E27FC236}">
                <a16:creationId xmlns:a16="http://schemas.microsoft.com/office/drawing/2014/main" id="{F2E598FE-F441-4267-9945-1D984B79EB69}"/>
              </a:ext>
            </a:extLst>
          </p:cNvPr>
          <p:cNvSpPr>
            <a:spLocks noGrp="1"/>
          </p:cNvSpPr>
          <p:nvPr>
            <p:ph idx="1"/>
          </p:nvPr>
        </p:nvSpPr>
        <p:spPr/>
        <p:txBody>
          <a:bodyPr/>
          <a:lstStyle/>
          <a:p>
            <a:r>
              <a:rPr lang="en-US" dirty="0"/>
              <a:t>The way Planck computes the probability of an energy distribution, the probability which he then converts to entropy by taking its logarithm.</a:t>
            </a:r>
          </a:p>
          <a:p>
            <a:r>
              <a:rPr lang="en-US" dirty="0"/>
              <a:t>Planck's derivation has been taken to be modeled on Boltzmann's probabilistic derivation of the distribution law for gases.</a:t>
            </a:r>
          </a:p>
        </p:txBody>
      </p:sp>
    </p:spTree>
    <p:extLst>
      <p:ext uri="{BB962C8B-B14F-4D97-AF65-F5344CB8AC3E}">
        <p14:creationId xmlns:p14="http://schemas.microsoft.com/office/powerpoint/2010/main" val="4036219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C64775-5F64-432F-B7D8-5CEF0B7501D8}"/>
              </a:ext>
            </a:extLst>
          </p:cNvPr>
          <p:cNvSpPr>
            <a:spLocks noGrp="1"/>
          </p:cNvSpPr>
          <p:nvPr>
            <p:ph type="title"/>
          </p:nvPr>
        </p:nvSpPr>
        <p:spPr/>
        <p:txBody>
          <a:bodyPr/>
          <a:lstStyle/>
          <a:p>
            <a:r>
              <a:rPr lang="en-US" dirty="0"/>
              <a:t>The First Evidence for the New Interpretation</a:t>
            </a:r>
          </a:p>
        </p:txBody>
      </p:sp>
      <p:sp>
        <p:nvSpPr>
          <p:cNvPr id="3" name="Content Placeholder 2">
            <a:extLst>
              <a:ext uri="{FF2B5EF4-FFF2-40B4-BE49-F238E27FC236}">
                <a16:creationId xmlns:a16="http://schemas.microsoft.com/office/drawing/2014/main" id="{426D2B45-044B-4E21-8B28-733B2F70B675}"/>
              </a:ext>
            </a:extLst>
          </p:cNvPr>
          <p:cNvSpPr>
            <a:spLocks noGrp="1"/>
          </p:cNvSpPr>
          <p:nvPr>
            <p:ph idx="1"/>
          </p:nvPr>
        </p:nvSpPr>
        <p:spPr/>
        <p:txBody>
          <a:bodyPr>
            <a:normAutofit fontScale="92500"/>
          </a:bodyPr>
          <a:lstStyle/>
          <a:p>
            <a:r>
              <a:rPr lang="en-US" dirty="0"/>
              <a:t>There is no mention of discontinuity, any talk of a restriction on resonator energy, or any formula like </a:t>
            </a:r>
            <a:r>
              <a:rPr lang="en-US" i="1" dirty="0"/>
              <a:t>U = </a:t>
            </a:r>
            <a:r>
              <a:rPr lang="en-US" i="1" dirty="0" err="1"/>
              <a:t>nhv</a:t>
            </a:r>
            <a:r>
              <a:rPr lang="en-US" dirty="0"/>
              <a:t>, with </a:t>
            </a:r>
            <a:r>
              <a:rPr lang="en-US" i="1" dirty="0"/>
              <a:t>U</a:t>
            </a:r>
            <a:r>
              <a:rPr lang="en-US" dirty="0"/>
              <a:t> the energy of a single resonator and </a:t>
            </a:r>
            <a:r>
              <a:rPr lang="en-US" i="1" dirty="0"/>
              <a:t>n</a:t>
            </a:r>
            <a:r>
              <a:rPr lang="en-US" dirty="0"/>
              <a:t> an integer in early known works of Planck, published or unpublished.</a:t>
            </a:r>
          </a:p>
          <a:p>
            <a:r>
              <a:rPr lang="en-US" dirty="0"/>
              <a:t>The new interpretation makes the development of Planck’s black-body research both more nearly continuous and also a deeper, more elegant piece of physics than it appears in the standard version.</a:t>
            </a:r>
          </a:p>
          <a:p>
            <a:r>
              <a:rPr lang="en-US" dirty="0"/>
              <a:t>As almost always happens in historical reinterpretation, the new narrative is more continuous than its predecessor. </a:t>
            </a:r>
          </a:p>
          <a:p>
            <a:endParaRPr lang="en-US" dirty="0"/>
          </a:p>
          <a:p>
            <a:r>
              <a:rPr lang="en-US" dirty="0"/>
              <a:t>But why a more continuous narrative is considered more likely?</a:t>
            </a:r>
          </a:p>
          <a:p>
            <a:pPr marL="0" indent="0">
              <a:buNone/>
            </a:pPr>
            <a:endParaRPr lang="en-US" dirty="0"/>
          </a:p>
        </p:txBody>
      </p:sp>
    </p:spTree>
    <p:extLst>
      <p:ext uri="{BB962C8B-B14F-4D97-AF65-F5344CB8AC3E}">
        <p14:creationId xmlns:p14="http://schemas.microsoft.com/office/powerpoint/2010/main" val="42865836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81C5BD-83C1-4D72-BC42-2A573E193256}"/>
              </a:ext>
            </a:extLst>
          </p:cNvPr>
          <p:cNvSpPr>
            <a:spLocks noGrp="1"/>
          </p:cNvSpPr>
          <p:nvPr>
            <p:ph type="title"/>
          </p:nvPr>
        </p:nvSpPr>
        <p:spPr/>
        <p:txBody>
          <a:bodyPr/>
          <a:lstStyle/>
          <a:p>
            <a:r>
              <a:rPr lang="en-US" dirty="0"/>
              <a:t>The Second Evidence for the New Interpretation</a:t>
            </a:r>
          </a:p>
        </p:txBody>
      </p:sp>
      <p:sp>
        <p:nvSpPr>
          <p:cNvPr id="3" name="Content Placeholder 2">
            <a:extLst>
              <a:ext uri="{FF2B5EF4-FFF2-40B4-BE49-F238E27FC236}">
                <a16:creationId xmlns:a16="http://schemas.microsoft.com/office/drawing/2014/main" id="{E560C3A6-7485-48A2-94F5-83C1CCEEEE1B}"/>
              </a:ext>
            </a:extLst>
          </p:cNvPr>
          <p:cNvSpPr>
            <a:spLocks noGrp="1"/>
          </p:cNvSpPr>
          <p:nvPr>
            <p:ph idx="1"/>
          </p:nvPr>
        </p:nvSpPr>
        <p:spPr/>
        <p:txBody>
          <a:bodyPr>
            <a:normAutofit/>
          </a:bodyPr>
          <a:lstStyle/>
          <a:p>
            <a:r>
              <a:rPr lang="en-US" dirty="0"/>
              <a:t>The reinterpretation eliminates a number of the apparent textual anomalies and inconsistencies that have led to talk of Planck’s conservatism, of his confusion, and of his good luck in finding within Boltzmann's work the probabilistic formula he needed while failing entirely to see how properly to derive that formula from his model.</a:t>
            </a:r>
          </a:p>
          <a:p>
            <a:r>
              <a:rPr lang="en-US" dirty="0"/>
              <a:t>In short, the Planck who appears in the reinterpretation is a better physicist--less a sleepwalker, deeper and more coherent--than the Planck of the standard story.</a:t>
            </a:r>
          </a:p>
        </p:txBody>
      </p:sp>
    </p:spTree>
    <p:extLst>
      <p:ext uri="{BB962C8B-B14F-4D97-AF65-F5344CB8AC3E}">
        <p14:creationId xmlns:p14="http://schemas.microsoft.com/office/powerpoint/2010/main" val="42037837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C91199-ECE3-41AB-94B3-A60443A4BB20}"/>
              </a:ext>
            </a:extLst>
          </p:cNvPr>
          <p:cNvSpPr>
            <a:spLocks noGrp="1"/>
          </p:cNvSpPr>
          <p:nvPr>
            <p:ph type="title"/>
          </p:nvPr>
        </p:nvSpPr>
        <p:spPr/>
        <p:txBody>
          <a:bodyPr/>
          <a:lstStyle/>
          <a:p>
            <a:r>
              <a:rPr lang="en-US" dirty="0"/>
              <a:t>The Third Evidence for the New Interpretation</a:t>
            </a:r>
          </a:p>
        </p:txBody>
      </p:sp>
      <p:sp>
        <p:nvSpPr>
          <p:cNvPr id="3" name="Content Placeholder 2">
            <a:extLst>
              <a:ext uri="{FF2B5EF4-FFF2-40B4-BE49-F238E27FC236}">
                <a16:creationId xmlns:a16="http://schemas.microsoft.com/office/drawing/2014/main" id="{27DD7230-3317-4337-B8B2-F3C4F617047E}"/>
              </a:ext>
            </a:extLst>
          </p:cNvPr>
          <p:cNvSpPr>
            <a:spLocks noGrp="1"/>
          </p:cNvSpPr>
          <p:nvPr>
            <p:ph idx="1"/>
          </p:nvPr>
        </p:nvSpPr>
        <p:spPr/>
        <p:txBody>
          <a:bodyPr/>
          <a:lstStyle/>
          <a:p>
            <a:r>
              <a:rPr lang="en-US" dirty="0"/>
              <a:t>Planck's behavior at the time when he was at last persuaded that his derivation demanded discontinuity. </a:t>
            </a:r>
          </a:p>
          <a:p>
            <a:r>
              <a:rPr lang="en-US" dirty="0"/>
              <a:t>While there was no mention of discreteness of energy spectrum in his earlier works, from 1908-09 and after being convinced by Lorentz, such statements regularly appear in Planck’s works. Also, there are two significant alternations in his technical vocabulary after 1908, namely the use of “energy quantum” instead of “energy element” and “oscillator” to replace “resonator”.</a:t>
            </a:r>
          </a:p>
        </p:txBody>
      </p:sp>
    </p:spTree>
    <p:extLst>
      <p:ext uri="{BB962C8B-B14F-4D97-AF65-F5344CB8AC3E}">
        <p14:creationId xmlns:p14="http://schemas.microsoft.com/office/powerpoint/2010/main" val="26732807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F3690A-D38D-40E8-92CE-E2C3453AB6B8}"/>
              </a:ext>
            </a:extLst>
          </p:cNvPr>
          <p:cNvSpPr>
            <a:spLocks noGrp="1"/>
          </p:cNvSpPr>
          <p:nvPr>
            <p:ph type="title"/>
          </p:nvPr>
        </p:nvSpPr>
        <p:spPr/>
        <p:txBody>
          <a:bodyPr>
            <a:normAutofit/>
          </a:bodyPr>
          <a:lstStyle/>
          <a:p>
            <a:r>
              <a:rPr lang="en-US" dirty="0"/>
              <a:t>Relation to </a:t>
            </a:r>
            <a:r>
              <a:rPr lang="en-US" i="1" dirty="0"/>
              <a:t>Structure</a:t>
            </a:r>
          </a:p>
        </p:txBody>
      </p:sp>
      <p:sp>
        <p:nvSpPr>
          <p:cNvPr id="3" name="Content Placeholder 2">
            <a:extLst>
              <a:ext uri="{FF2B5EF4-FFF2-40B4-BE49-F238E27FC236}">
                <a16:creationId xmlns:a16="http://schemas.microsoft.com/office/drawing/2014/main" id="{EC7017A1-3E1E-46E5-AB17-8C2CB29F59DD}"/>
              </a:ext>
            </a:extLst>
          </p:cNvPr>
          <p:cNvSpPr>
            <a:spLocks noGrp="1"/>
          </p:cNvSpPr>
          <p:nvPr>
            <p:ph idx="1"/>
          </p:nvPr>
        </p:nvSpPr>
        <p:spPr/>
        <p:txBody>
          <a:bodyPr>
            <a:normAutofit/>
          </a:bodyPr>
          <a:lstStyle/>
          <a:p>
            <a:r>
              <a:rPr lang="en-US" dirty="0"/>
              <a:t>We should substitute evolution-from-what-we-do-know for evolution-toward-what-we-wish-to-know.</a:t>
            </a:r>
          </a:p>
          <a:p>
            <a:r>
              <a:rPr lang="en-US" dirty="0"/>
              <a:t>The wrenching experience of entering into an older mode of thought is the source of my references to </a:t>
            </a:r>
            <a:r>
              <a:rPr lang="en-US" b="1" dirty="0"/>
              <a:t>gestalt switches </a:t>
            </a:r>
            <a:r>
              <a:rPr lang="en-US" dirty="0"/>
              <a:t>and </a:t>
            </a:r>
            <a:r>
              <a:rPr lang="en-US" b="1" dirty="0"/>
              <a:t>revolutions</a:t>
            </a:r>
            <a:r>
              <a:rPr lang="en-US" dirty="0"/>
              <a:t>; </a:t>
            </a:r>
            <a:r>
              <a:rPr lang="en-US" b="1" dirty="0"/>
              <a:t>difficulties in translating the discoverer's language </a:t>
            </a:r>
            <a:r>
              <a:rPr lang="en-US" dirty="0"/>
              <a:t>into our own are what led me to write also of </a:t>
            </a:r>
            <a:r>
              <a:rPr lang="en-US" b="1" dirty="0"/>
              <a:t>incommensurability</a:t>
            </a:r>
            <a:r>
              <a:rPr lang="en-US" dirty="0"/>
              <a:t>; and </a:t>
            </a:r>
            <a:r>
              <a:rPr lang="en-US" b="1" dirty="0"/>
              <a:t>paradigms</a:t>
            </a:r>
            <a:r>
              <a:rPr lang="en-US" dirty="0"/>
              <a:t> were the concrete examples needed—since definition in words was impossible—to acquire the language of the older mode.</a:t>
            </a:r>
          </a:p>
          <a:p>
            <a:endParaRPr lang="en-US" dirty="0"/>
          </a:p>
          <a:p>
            <a:r>
              <a:rPr lang="en-US" dirty="0"/>
              <a:t>Is Kuhn reinterpreting his own works here too?</a:t>
            </a:r>
          </a:p>
        </p:txBody>
      </p:sp>
    </p:spTree>
    <p:extLst>
      <p:ext uri="{BB962C8B-B14F-4D97-AF65-F5344CB8AC3E}">
        <p14:creationId xmlns:p14="http://schemas.microsoft.com/office/powerpoint/2010/main" val="39540683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3699</TotalTime>
  <Words>903</Words>
  <Application>Microsoft Office PowerPoint</Application>
  <PresentationFormat>Widescreen</PresentationFormat>
  <Paragraphs>56</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Calibri Light</vt:lpstr>
      <vt:lpstr>Office Theme</vt:lpstr>
      <vt:lpstr>Thomas Kuhn: Revisiting Planck</vt:lpstr>
      <vt:lpstr>The Main Theme</vt:lpstr>
      <vt:lpstr>Two Alternative Interpretations </vt:lpstr>
      <vt:lpstr>What’s the Point?</vt:lpstr>
      <vt:lpstr>Evidence for the Traditional Interpretation</vt:lpstr>
      <vt:lpstr>The First Evidence for the New Interpretation</vt:lpstr>
      <vt:lpstr>The Second Evidence for the New Interpretation</vt:lpstr>
      <vt:lpstr>The Third Evidence for the New Interpretation</vt:lpstr>
      <vt:lpstr>Relation to Structure</vt:lpstr>
      <vt:lpstr>Histographic Lessons</vt:lpstr>
      <vt:lpstr>Resistance Involved in Entry into a Discoverer’s culture </vt:lpstr>
      <vt:lpstr>Gems</vt:lpstr>
      <vt:lpstr>How H and P are Integrated?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Thomas Kuhn: Revisiting Planck</dc:title>
  <dc:creator>Kamyar</dc:creator>
  <cp:lastModifiedBy>Kamyar</cp:lastModifiedBy>
  <cp:revision>17</cp:revision>
  <dcterms:created xsi:type="dcterms:W3CDTF">2022-04-16T15:07:11Z</dcterms:created>
  <dcterms:modified xsi:type="dcterms:W3CDTF">2022-04-21T17:10:53Z</dcterms:modified>
</cp:coreProperties>
</file>