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57" r:id="rId2"/>
    <p:sldId id="259" r:id="rId3"/>
    <p:sldId id="260" r:id="rId4"/>
    <p:sldId id="263" r:id="rId5"/>
    <p:sldId id="264" r:id="rId6"/>
    <p:sldId id="265" r:id="rId7"/>
    <p:sldId id="266" r:id="rId8"/>
    <p:sldId id="267" r:id="rId9"/>
    <p:sldId id="261" r:id="rId10"/>
    <p:sldId id="262" r:id="rId11"/>
    <p:sldId id="268" r:id="rId12"/>
    <p:sldId id="269" r:id="rId13"/>
    <p:sldId id="270" r:id="rId14"/>
    <p:sldId id="279" r:id="rId15"/>
    <p:sldId id="280" r:id="rId16"/>
    <p:sldId id="281" r:id="rId17"/>
    <p:sldId id="282" r:id="rId18"/>
    <p:sldId id="283" r:id="rId19"/>
    <p:sldId id="275" r:id="rId20"/>
    <p:sldId id="276" r:id="rId21"/>
    <p:sldId id="284"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8FF"/>
    <a:srgbClr val="FFC8DC"/>
    <a:srgbClr val="B4DDFF"/>
    <a:srgbClr val="3F80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5" autoAdjust="0"/>
    <p:restoredTop sz="99813" autoAdjust="0"/>
  </p:normalViewPr>
  <p:slideViewPr>
    <p:cSldViewPr snapToGrid="0" snapToObjects="1">
      <p:cViewPr varScale="1">
        <p:scale>
          <a:sx n="199" d="100"/>
          <a:sy n="199" d="100"/>
        </p:scale>
        <p:origin x="-112" y="-280"/>
      </p:cViewPr>
      <p:guideLst>
        <p:guide orient="horz" pos="2955"/>
        <p:guide orient="horz" pos="2069"/>
        <p:guide orient="horz" pos="1564"/>
        <p:guide pos="3306"/>
        <p:guide pos="41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5DFD82-ABC6-0942-A34E-C3102A5459C9}" type="datetimeFigureOut">
              <a:rPr lang="en-US" smtClean="0"/>
              <a:pPr/>
              <a:t>3/22/17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70C243F-FD6E-2B47-8348-6709CB839A5F}" type="slidenum">
              <a:rPr lang="en-US" smtClean="0"/>
              <a:pPr/>
              <a:t>‹#›</a:t>
            </a:fld>
            <a:endParaRPr lang="en-US"/>
          </a:p>
        </p:txBody>
      </p:sp>
    </p:spTree>
    <p:extLst>
      <p:ext uri="{BB962C8B-B14F-4D97-AF65-F5344CB8AC3E}">
        <p14:creationId xmlns:p14="http://schemas.microsoft.com/office/powerpoint/2010/main" val="42674612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114520-B1D1-874C-9975-2C65DA8A5F34}" type="datetimeFigureOut">
              <a:rPr lang="en-US" smtClean="0"/>
              <a:pPr/>
              <a:t>3/22/17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35FE0E-3B7B-5848-A873-0FBF12BCB17F}" type="slidenum">
              <a:rPr lang="en-US" smtClean="0"/>
              <a:pPr/>
              <a:t>‹#›</a:t>
            </a:fld>
            <a:endParaRPr lang="en-US"/>
          </a:p>
        </p:txBody>
      </p:sp>
    </p:spTree>
    <p:extLst>
      <p:ext uri="{BB962C8B-B14F-4D97-AF65-F5344CB8AC3E}">
        <p14:creationId xmlns:p14="http://schemas.microsoft.com/office/powerpoint/2010/main" val="14047173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8EFB8A-2760-A04B-8A43-991B27842FC0}" type="datetime1">
              <a:rPr lang="en-US" smtClean="0"/>
              <a:pPr/>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CF618-873A-FB4C-879E-A90372EFCD0C}" type="slidenum">
              <a:rPr lang="en-US" smtClean="0"/>
              <a:pPr/>
              <a:t>‹#›</a:t>
            </a:fld>
            <a:endParaRPr lang="en-US"/>
          </a:p>
        </p:txBody>
      </p:sp>
    </p:spTree>
    <p:extLst>
      <p:ext uri="{BB962C8B-B14F-4D97-AF65-F5344CB8AC3E}">
        <p14:creationId xmlns:p14="http://schemas.microsoft.com/office/powerpoint/2010/main" val="2269405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E3D364-6667-D64C-89BF-8C963D3F572B}" type="datetime1">
              <a:rPr lang="en-US" smtClean="0"/>
              <a:pPr/>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CF618-873A-FB4C-879E-A90372EFCD0C}" type="slidenum">
              <a:rPr lang="en-US" smtClean="0"/>
              <a:pPr/>
              <a:t>‹#›</a:t>
            </a:fld>
            <a:endParaRPr lang="en-US"/>
          </a:p>
        </p:txBody>
      </p:sp>
    </p:spTree>
    <p:extLst>
      <p:ext uri="{BB962C8B-B14F-4D97-AF65-F5344CB8AC3E}">
        <p14:creationId xmlns:p14="http://schemas.microsoft.com/office/powerpoint/2010/main" val="313193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CFCF4E-E96B-0248-BA71-5A5AF29E72BA}" type="datetime1">
              <a:rPr lang="en-US" smtClean="0"/>
              <a:pPr/>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CF618-873A-FB4C-879E-A90372EFCD0C}" type="slidenum">
              <a:rPr lang="en-US" smtClean="0"/>
              <a:pPr/>
              <a:t>‹#›</a:t>
            </a:fld>
            <a:endParaRPr lang="en-US"/>
          </a:p>
        </p:txBody>
      </p:sp>
    </p:spTree>
    <p:extLst>
      <p:ext uri="{BB962C8B-B14F-4D97-AF65-F5344CB8AC3E}">
        <p14:creationId xmlns:p14="http://schemas.microsoft.com/office/powerpoint/2010/main" val="937744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9E74B8-0607-C542-8597-F104C6055461}" type="datetime1">
              <a:rPr lang="en-US" smtClean="0"/>
              <a:pPr/>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CF618-873A-FB4C-879E-A90372EFCD0C}" type="slidenum">
              <a:rPr lang="en-US" smtClean="0"/>
              <a:pPr/>
              <a:t>‹#›</a:t>
            </a:fld>
            <a:endParaRPr lang="en-US"/>
          </a:p>
        </p:txBody>
      </p:sp>
    </p:spTree>
    <p:extLst>
      <p:ext uri="{BB962C8B-B14F-4D97-AF65-F5344CB8AC3E}">
        <p14:creationId xmlns:p14="http://schemas.microsoft.com/office/powerpoint/2010/main" val="260952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C42DFF-AF59-B446-ABDB-FCE8239593C3}" type="datetime1">
              <a:rPr lang="en-US" smtClean="0"/>
              <a:pPr/>
              <a:t>3/22/17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CCF618-873A-FB4C-879E-A90372EFCD0C}" type="slidenum">
              <a:rPr lang="en-US" smtClean="0"/>
              <a:pPr/>
              <a:t>‹#›</a:t>
            </a:fld>
            <a:endParaRPr lang="en-US"/>
          </a:p>
        </p:txBody>
      </p:sp>
    </p:spTree>
    <p:extLst>
      <p:ext uri="{BB962C8B-B14F-4D97-AF65-F5344CB8AC3E}">
        <p14:creationId xmlns:p14="http://schemas.microsoft.com/office/powerpoint/2010/main" val="1739418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4FBC42-E210-894F-BF58-84FFDC2F54B6}" type="datetime1">
              <a:rPr lang="en-US" smtClean="0"/>
              <a:pPr/>
              <a:t>3/22/17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CF618-873A-FB4C-879E-A90372EFCD0C}" type="slidenum">
              <a:rPr lang="en-US" smtClean="0"/>
              <a:pPr/>
              <a:t>‹#›</a:t>
            </a:fld>
            <a:endParaRPr lang="en-US"/>
          </a:p>
        </p:txBody>
      </p:sp>
    </p:spTree>
    <p:extLst>
      <p:ext uri="{BB962C8B-B14F-4D97-AF65-F5344CB8AC3E}">
        <p14:creationId xmlns:p14="http://schemas.microsoft.com/office/powerpoint/2010/main" val="300311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75C73B-3B5A-3545-9A4D-DCA4069D0A99}" type="datetime1">
              <a:rPr lang="en-US" smtClean="0"/>
              <a:pPr/>
              <a:t>3/22/17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CCF618-873A-FB4C-879E-A90372EFCD0C}" type="slidenum">
              <a:rPr lang="en-US" smtClean="0"/>
              <a:pPr/>
              <a:t>‹#›</a:t>
            </a:fld>
            <a:endParaRPr lang="en-US"/>
          </a:p>
        </p:txBody>
      </p:sp>
    </p:spTree>
    <p:extLst>
      <p:ext uri="{BB962C8B-B14F-4D97-AF65-F5344CB8AC3E}">
        <p14:creationId xmlns:p14="http://schemas.microsoft.com/office/powerpoint/2010/main" val="1768369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897BE4-401F-A94B-AD73-01F3E7BA9D99}" type="datetime1">
              <a:rPr lang="en-US" smtClean="0"/>
              <a:pPr/>
              <a:t>3/22/17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CCF618-873A-FB4C-879E-A90372EFCD0C}" type="slidenum">
              <a:rPr lang="en-US" smtClean="0"/>
              <a:pPr/>
              <a:t>‹#›</a:t>
            </a:fld>
            <a:endParaRPr lang="en-US"/>
          </a:p>
        </p:txBody>
      </p:sp>
    </p:spTree>
    <p:extLst>
      <p:ext uri="{BB962C8B-B14F-4D97-AF65-F5344CB8AC3E}">
        <p14:creationId xmlns:p14="http://schemas.microsoft.com/office/powerpoint/2010/main" val="1791806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04878-B091-2141-9501-BDA59B248F1E}" type="datetime1">
              <a:rPr lang="en-US" smtClean="0"/>
              <a:pPr/>
              <a:t>3/22/17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CCF618-873A-FB4C-879E-A90372EFCD0C}" type="slidenum">
              <a:rPr lang="en-US" smtClean="0"/>
              <a:pPr/>
              <a:t>‹#›</a:t>
            </a:fld>
            <a:endParaRPr lang="en-US"/>
          </a:p>
        </p:txBody>
      </p:sp>
    </p:spTree>
    <p:extLst>
      <p:ext uri="{BB962C8B-B14F-4D97-AF65-F5344CB8AC3E}">
        <p14:creationId xmlns:p14="http://schemas.microsoft.com/office/powerpoint/2010/main" val="428011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828A8D-A15F-C14B-B18F-4255D24A50F3}" type="datetime1">
              <a:rPr lang="en-US" smtClean="0"/>
              <a:pPr/>
              <a:t>3/22/17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CF618-873A-FB4C-879E-A90372EFCD0C}" type="slidenum">
              <a:rPr lang="en-US" smtClean="0"/>
              <a:pPr/>
              <a:t>‹#›</a:t>
            </a:fld>
            <a:endParaRPr lang="en-US"/>
          </a:p>
        </p:txBody>
      </p:sp>
    </p:spTree>
    <p:extLst>
      <p:ext uri="{BB962C8B-B14F-4D97-AF65-F5344CB8AC3E}">
        <p14:creationId xmlns:p14="http://schemas.microsoft.com/office/powerpoint/2010/main" val="3721144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3CFB43-8164-984A-990F-72C790E981F9}" type="datetime1">
              <a:rPr lang="en-US" smtClean="0"/>
              <a:pPr/>
              <a:t>3/22/17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CCF618-873A-FB4C-879E-A90372EFCD0C}" type="slidenum">
              <a:rPr lang="en-US" smtClean="0"/>
              <a:pPr/>
              <a:t>‹#›</a:t>
            </a:fld>
            <a:endParaRPr lang="en-US"/>
          </a:p>
        </p:txBody>
      </p:sp>
    </p:spTree>
    <p:extLst>
      <p:ext uri="{BB962C8B-B14F-4D97-AF65-F5344CB8AC3E}">
        <p14:creationId xmlns:p14="http://schemas.microsoft.com/office/powerpoint/2010/main" val="22214040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7651731" cy="85799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 y="6169411"/>
            <a:ext cx="823764" cy="68858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AD9E7-6B43-BA41-A464-BA48025B2A62}" type="datetime1">
              <a:rPr lang="en-US" smtClean="0"/>
              <a:pPr/>
              <a:t>3/22/17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CCF618-873A-FB4C-879E-A90372EFCD0C}" type="slidenum">
              <a:rPr lang="en-US" smtClean="0"/>
              <a:pPr/>
              <a:t>‹#›</a:t>
            </a:fld>
            <a:endParaRPr lang="en-US"/>
          </a:p>
        </p:txBody>
      </p:sp>
    </p:spTree>
    <p:extLst>
      <p:ext uri="{BB962C8B-B14F-4D97-AF65-F5344CB8AC3E}">
        <p14:creationId xmlns:p14="http://schemas.microsoft.com/office/powerpoint/2010/main" val="1560151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4400" kern="1200">
          <a:solidFill>
            <a:schemeClr val="tx1"/>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a:ea typeface="+mn-ea"/>
          <a:cs typeface="Times"/>
        </a:defRPr>
      </a:lvl1pPr>
      <a:lvl2pPr marL="742950" indent="-285750" algn="l" defTabSz="457200" rtl="0" eaLnBrk="1" latinLnBrk="0" hangingPunct="1">
        <a:spcBef>
          <a:spcPct val="20000"/>
        </a:spcBef>
        <a:buFont typeface="Arial"/>
        <a:buChar char="–"/>
        <a:defRPr sz="2800" kern="1200">
          <a:solidFill>
            <a:schemeClr val="tx1"/>
          </a:solidFill>
          <a:latin typeface="Times"/>
          <a:ea typeface="+mn-ea"/>
          <a:cs typeface="Times"/>
        </a:defRPr>
      </a:lvl2pPr>
      <a:lvl3pPr marL="1143000" indent="-228600" algn="l" defTabSz="457200" rtl="0" eaLnBrk="1" latinLnBrk="0" hangingPunct="1">
        <a:spcBef>
          <a:spcPct val="20000"/>
        </a:spcBef>
        <a:buFont typeface="Arial"/>
        <a:buChar char="•"/>
        <a:defRPr sz="2400" kern="1200">
          <a:solidFill>
            <a:schemeClr val="tx1"/>
          </a:solidFill>
          <a:latin typeface="Times"/>
          <a:ea typeface="+mn-ea"/>
          <a:cs typeface="Times"/>
        </a:defRPr>
      </a:lvl3pPr>
      <a:lvl4pPr marL="1600200" indent="-228600" algn="l" defTabSz="457200" rtl="0" eaLnBrk="1" latinLnBrk="0" hangingPunct="1">
        <a:spcBef>
          <a:spcPct val="20000"/>
        </a:spcBef>
        <a:buFont typeface="Arial"/>
        <a:buChar char="–"/>
        <a:defRPr sz="2000" kern="1200">
          <a:solidFill>
            <a:schemeClr val="tx1"/>
          </a:solidFill>
          <a:latin typeface="Times"/>
          <a:ea typeface="+mn-ea"/>
          <a:cs typeface="Times"/>
        </a:defRPr>
      </a:lvl4pPr>
      <a:lvl5pPr marL="2057400" indent="-228600" algn="l" defTabSz="457200" rtl="0" eaLnBrk="1" latinLnBrk="0" hangingPunct="1">
        <a:spcBef>
          <a:spcPct val="20000"/>
        </a:spcBef>
        <a:buFont typeface="Arial"/>
        <a:buChar char="»"/>
        <a:defRPr sz="2000" kern="1200">
          <a:solidFill>
            <a:schemeClr val="tx1"/>
          </a:solidFill>
          <a:latin typeface="Times"/>
          <a:ea typeface="+mn-ea"/>
          <a:cs typeface="Time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811138" y="179359"/>
            <a:ext cx="6793653" cy="6448507"/>
          </a:xfrm>
          <a:custGeom>
            <a:avLst/>
            <a:gdLst>
              <a:gd name="connsiteX0" fmla="*/ 3178888 w 6778622"/>
              <a:gd name="connsiteY0" fmla="*/ 0 h 6304739"/>
              <a:gd name="connsiteX1" fmla="*/ 6778622 w 6778622"/>
              <a:gd name="connsiteY1" fmla="*/ 3712206 h 6304739"/>
              <a:gd name="connsiteX2" fmla="*/ 3832702 w 6778622"/>
              <a:gd name="connsiteY2" fmla="*/ 6304739 h 6304739"/>
              <a:gd name="connsiteX3" fmla="*/ 0 w 6778622"/>
              <a:gd name="connsiteY3" fmla="*/ 4816850 h 6304739"/>
              <a:gd name="connsiteX4" fmla="*/ 3178888 w 6778622"/>
              <a:gd name="connsiteY4" fmla="*/ 0 h 6304739"/>
              <a:gd name="connsiteX0" fmla="*/ 3178888 w 5749054"/>
              <a:gd name="connsiteY0" fmla="*/ 0 h 6304739"/>
              <a:gd name="connsiteX1" fmla="*/ 5749054 w 5749054"/>
              <a:gd name="connsiteY1" fmla="*/ 3584458 h 6304739"/>
              <a:gd name="connsiteX2" fmla="*/ 3832702 w 5749054"/>
              <a:gd name="connsiteY2" fmla="*/ 6304739 h 6304739"/>
              <a:gd name="connsiteX3" fmla="*/ 0 w 5749054"/>
              <a:gd name="connsiteY3" fmla="*/ 4816850 h 6304739"/>
              <a:gd name="connsiteX4" fmla="*/ 3178888 w 5749054"/>
              <a:gd name="connsiteY4" fmla="*/ 0 h 6304739"/>
              <a:gd name="connsiteX0" fmla="*/ 4223487 w 6793653"/>
              <a:gd name="connsiteY0" fmla="*/ 0 h 6304739"/>
              <a:gd name="connsiteX1" fmla="*/ 6793653 w 6793653"/>
              <a:gd name="connsiteY1" fmla="*/ 3584458 h 6304739"/>
              <a:gd name="connsiteX2" fmla="*/ 4877301 w 6793653"/>
              <a:gd name="connsiteY2" fmla="*/ 6304739 h 6304739"/>
              <a:gd name="connsiteX3" fmla="*/ 0 w 6793653"/>
              <a:gd name="connsiteY3" fmla="*/ 4779277 h 6304739"/>
              <a:gd name="connsiteX4" fmla="*/ 4223487 w 6793653"/>
              <a:gd name="connsiteY4" fmla="*/ 0 h 6304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93653" h="6304739">
                <a:moveTo>
                  <a:pt x="4223487" y="0"/>
                </a:moveTo>
                <a:lnTo>
                  <a:pt x="6793653" y="3584458"/>
                </a:lnTo>
                <a:lnTo>
                  <a:pt x="4877301" y="6304739"/>
                </a:lnTo>
                <a:lnTo>
                  <a:pt x="0" y="4779277"/>
                </a:lnTo>
                <a:lnTo>
                  <a:pt x="4223487" y="0"/>
                </a:lnTo>
                <a:close/>
              </a:path>
            </a:pathLst>
          </a:custGeom>
          <a:solidFill>
            <a:srgbClr val="B4D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9110" y="1038247"/>
            <a:ext cx="6264043" cy="2874482"/>
          </a:xfrm>
        </p:spPr>
        <p:txBody>
          <a:bodyPr>
            <a:noAutofit/>
          </a:bodyPr>
          <a:lstStyle/>
          <a:p>
            <a:pPr algn="r"/>
            <a:r>
              <a:rPr lang="en-US" sz="6000" dirty="0" smtClean="0"/>
              <a:t>An Inductive  Calculus for Infinite Lottery Machines</a:t>
            </a:r>
            <a:endParaRPr lang="en-US" sz="6000" dirty="0"/>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4FCCF618-873A-FB4C-879E-A90372EFCD0C}" type="slidenum">
              <a:rPr lang="en-US" smtClean="0">
                <a:latin typeface="Times"/>
                <a:cs typeface="Times"/>
              </a:rPr>
              <a:pPr/>
              <a:t>1</a:t>
            </a:fld>
            <a:endParaRPr lang="en-US" dirty="0">
              <a:latin typeface="Times"/>
              <a:cs typeface="Times"/>
            </a:endParaRPr>
          </a:p>
        </p:txBody>
      </p:sp>
      <p:sp>
        <p:nvSpPr>
          <p:cNvPr id="6" name="TextBox 5"/>
          <p:cNvSpPr txBox="1"/>
          <p:nvPr/>
        </p:nvSpPr>
        <p:spPr>
          <a:xfrm>
            <a:off x="1304293" y="4255948"/>
            <a:ext cx="5345888" cy="2031325"/>
          </a:xfrm>
          <a:prstGeom prst="rect">
            <a:avLst/>
          </a:prstGeom>
          <a:noFill/>
        </p:spPr>
        <p:txBody>
          <a:bodyPr wrap="square" rtlCol="0">
            <a:spAutoFit/>
          </a:bodyPr>
          <a:lstStyle/>
          <a:p>
            <a:pPr algn="r"/>
            <a:r>
              <a:rPr lang="en-US" dirty="0" smtClean="0">
                <a:latin typeface="Times"/>
                <a:cs typeface="Times"/>
              </a:rPr>
              <a:t>John D. Norton</a:t>
            </a:r>
          </a:p>
          <a:p>
            <a:pPr algn="r"/>
            <a:r>
              <a:rPr lang="en-US" dirty="0" smtClean="0">
                <a:latin typeface="Times"/>
                <a:cs typeface="Times"/>
              </a:rPr>
              <a:t>Department of History and Philosophy of Science</a:t>
            </a:r>
          </a:p>
          <a:p>
            <a:pPr algn="r"/>
            <a:r>
              <a:rPr lang="en-US" dirty="0" smtClean="0">
                <a:latin typeface="Times"/>
                <a:cs typeface="Times"/>
              </a:rPr>
              <a:t>University of Pittsburgh</a:t>
            </a:r>
          </a:p>
          <a:p>
            <a:pPr algn="r"/>
            <a:endParaRPr lang="en-US" dirty="0" smtClean="0">
              <a:latin typeface="Times"/>
              <a:cs typeface="Times"/>
            </a:endParaRPr>
          </a:p>
          <a:p>
            <a:pPr algn="r"/>
            <a:r>
              <a:rPr lang="en-US" dirty="0" smtClean="0">
                <a:latin typeface="Times"/>
                <a:cs typeface="Times"/>
              </a:rPr>
              <a:t>Based on “Infinite Lottery Machines” in </a:t>
            </a:r>
            <a:r>
              <a:rPr lang="en-US" i="1" dirty="0" smtClean="0">
                <a:latin typeface="Times"/>
                <a:cs typeface="Times"/>
              </a:rPr>
              <a:t>The Material Theory</a:t>
            </a:r>
            <a:r>
              <a:rPr lang="en-US" i="1" dirty="0">
                <a:latin typeface="Times"/>
                <a:cs typeface="Times"/>
              </a:rPr>
              <a:t> </a:t>
            </a:r>
            <a:r>
              <a:rPr lang="en-US" i="1" dirty="0" smtClean="0">
                <a:latin typeface="Times"/>
                <a:cs typeface="Times"/>
              </a:rPr>
              <a:t>of Induction.</a:t>
            </a:r>
            <a:r>
              <a:rPr lang="en-US" dirty="0" smtClean="0">
                <a:latin typeface="Times"/>
                <a:cs typeface="Times"/>
              </a:rPr>
              <a:t> Draft at http://</a:t>
            </a:r>
            <a:r>
              <a:rPr lang="en-US" dirty="0" err="1" smtClean="0">
                <a:latin typeface="Times"/>
                <a:cs typeface="Times"/>
              </a:rPr>
              <a:t>www.pitt.edu</a:t>
            </a:r>
            <a:r>
              <a:rPr lang="en-US" dirty="0" smtClean="0">
                <a:latin typeface="Times"/>
                <a:cs typeface="Times"/>
              </a:rPr>
              <a:t>/~</a:t>
            </a:r>
            <a:r>
              <a:rPr lang="en-US" dirty="0" err="1" smtClean="0">
                <a:latin typeface="Times"/>
                <a:cs typeface="Times"/>
              </a:rPr>
              <a:t>jdnorton</a:t>
            </a:r>
            <a:r>
              <a:rPr lang="en-US" dirty="0" smtClean="0">
                <a:latin typeface="Times"/>
                <a:cs typeface="Times"/>
              </a:rPr>
              <a:t>/homepage/</a:t>
            </a:r>
            <a:r>
              <a:rPr lang="en-US" dirty="0" err="1" smtClean="0">
                <a:latin typeface="Times"/>
                <a:cs typeface="Times"/>
              </a:rPr>
              <a:t>cv.html#material_theory</a:t>
            </a:r>
            <a:endParaRPr lang="en-US" dirty="0">
              <a:latin typeface="Times"/>
              <a:cs typeface="Times"/>
            </a:endParaRPr>
          </a:p>
        </p:txBody>
      </p:sp>
    </p:spTree>
    <p:extLst>
      <p:ext uri="{BB962C8B-B14F-4D97-AF65-F5344CB8AC3E}">
        <p14:creationId xmlns:p14="http://schemas.microsoft.com/office/powerpoint/2010/main" val="21761098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Freeform 99"/>
          <p:cNvSpPr/>
          <p:nvPr/>
        </p:nvSpPr>
        <p:spPr>
          <a:xfrm>
            <a:off x="449263" y="277813"/>
            <a:ext cx="7088187" cy="574675"/>
          </a:xfrm>
          <a:custGeom>
            <a:avLst/>
            <a:gdLst>
              <a:gd name="connsiteX0" fmla="*/ 240092 w 7089009"/>
              <a:gd name="connsiteY0" fmla="*/ 0 h 574989"/>
              <a:gd name="connsiteX1" fmla="*/ 7051100 w 7089009"/>
              <a:gd name="connsiteY1" fmla="*/ 334884 h 574989"/>
              <a:gd name="connsiteX2" fmla="*/ 7089009 w 7089009"/>
              <a:gd name="connsiteY2" fmla="*/ 511803 h 574989"/>
              <a:gd name="connsiteX3" fmla="*/ 0 w 7089009"/>
              <a:gd name="connsiteY3" fmla="*/ 574989 h 574989"/>
              <a:gd name="connsiteX4" fmla="*/ 240092 w 7089009"/>
              <a:gd name="connsiteY4" fmla="*/ 0 h 574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9009" h="574989">
                <a:moveTo>
                  <a:pt x="240092" y="0"/>
                </a:moveTo>
                <a:lnTo>
                  <a:pt x="7051100" y="334884"/>
                </a:lnTo>
                <a:lnTo>
                  <a:pt x="7089009" y="511803"/>
                </a:lnTo>
                <a:lnTo>
                  <a:pt x="0" y="574989"/>
                </a:lnTo>
                <a:lnTo>
                  <a:pt x="240092" y="0"/>
                </a:lnTo>
                <a:close/>
              </a:path>
            </a:pathLst>
          </a:custGeom>
          <a:solidFill>
            <a:srgbClr val="96C7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22" name="Title 1"/>
          <p:cNvSpPr>
            <a:spLocks noGrp="1"/>
          </p:cNvSpPr>
          <p:nvPr>
            <p:ph type="title"/>
          </p:nvPr>
        </p:nvSpPr>
        <p:spPr>
          <a:xfrm>
            <a:off x="658813" y="-28575"/>
            <a:ext cx="8008937" cy="1003300"/>
          </a:xfrm>
        </p:spPr>
        <p:txBody>
          <a:bodyPr/>
          <a:lstStyle/>
          <a:p>
            <a:r>
              <a:rPr lang="en-US" sz="3600">
                <a:latin typeface="Times" charset="0"/>
                <a:ea typeface="ＭＳ Ｐゴシック" charset="0"/>
              </a:rPr>
              <a:t>Co-infinite</a:t>
            </a:r>
            <a:r>
              <a:rPr lang="en-US">
                <a:latin typeface="Times" charset="0"/>
                <a:ea typeface="ＭＳ Ｐゴシック" charset="0"/>
              </a:rPr>
              <a:t> Infinite Sets</a:t>
            </a:r>
          </a:p>
        </p:txBody>
      </p:sp>
      <p:sp>
        <p:nvSpPr>
          <p:cNvPr id="30723" name="Content Placeholder 2"/>
          <p:cNvSpPr>
            <a:spLocks noGrp="1"/>
          </p:cNvSpPr>
          <p:nvPr>
            <p:ph idx="1"/>
          </p:nvPr>
        </p:nvSpPr>
        <p:spPr/>
        <p:txBody>
          <a:bodyPr/>
          <a:lstStyle/>
          <a:p>
            <a:endParaRPr lang="en-US">
              <a:latin typeface="Times" charset="0"/>
              <a:ea typeface="ＭＳ Ｐゴシック" charset="0"/>
            </a:endParaRPr>
          </a:p>
        </p:txBody>
      </p:sp>
      <p:sp>
        <p:nvSpPr>
          <p:cNvPr id="307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55C138-0874-3F42-A521-8B0B6B841EAA}" type="slidenum">
              <a:rPr lang="en-US" sz="1200">
                <a:solidFill>
                  <a:srgbClr val="898989"/>
                </a:solidFill>
                <a:latin typeface="Times" charset="0"/>
                <a:cs typeface="Times" charset="0"/>
              </a:rPr>
              <a:pPr eaLnBrk="1" hangingPunct="1"/>
              <a:t>10</a:t>
            </a:fld>
            <a:endParaRPr lang="en-US" sz="1200">
              <a:solidFill>
                <a:srgbClr val="898989"/>
              </a:solidFill>
              <a:latin typeface="Times" charset="0"/>
              <a:cs typeface="Times" charset="0"/>
            </a:endParaRPr>
          </a:p>
        </p:txBody>
      </p:sp>
      <p:grpSp>
        <p:nvGrpSpPr>
          <p:cNvPr id="5" name="Group 4"/>
          <p:cNvGrpSpPr/>
          <p:nvPr/>
        </p:nvGrpSpPr>
        <p:grpSpPr>
          <a:xfrm>
            <a:off x="1467927" y="1661778"/>
            <a:ext cx="676085" cy="676085"/>
            <a:chOff x="5680053" y="2748570"/>
            <a:chExt cx="1048880" cy="1048880"/>
          </a:xfrm>
          <a:effectLst>
            <a:outerShdw blurRad="50800" dist="38100" dir="2700000">
              <a:srgbClr val="000000">
                <a:alpha val="43000"/>
              </a:srgbClr>
            </a:outerShdw>
          </a:effectLst>
        </p:grpSpPr>
        <p:sp>
          <p:nvSpPr>
            <p:cNvPr id="6" name="Oval 5"/>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8" name="Group 7"/>
          <p:cNvGrpSpPr/>
          <p:nvPr/>
        </p:nvGrpSpPr>
        <p:grpSpPr>
          <a:xfrm>
            <a:off x="600229" y="1661778"/>
            <a:ext cx="676085" cy="676085"/>
            <a:chOff x="4081551" y="2754889"/>
            <a:chExt cx="1048880" cy="1048880"/>
          </a:xfrm>
          <a:effectLst>
            <a:outerShdw blurRad="50800" dist="38100" dir="2700000">
              <a:srgbClr val="000000">
                <a:alpha val="43000"/>
              </a:srgbClr>
            </a:outerShdw>
          </a:effectLst>
        </p:grpSpPr>
        <p:sp>
          <p:nvSpPr>
            <p:cNvPr id="9" name="Oval 8"/>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4" name="Group 13"/>
          <p:cNvGrpSpPr/>
          <p:nvPr/>
        </p:nvGrpSpPr>
        <p:grpSpPr>
          <a:xfrm>
            <a:off x="3203323" y="1661778"/>
            <a:ext cx="676085" cy="676085"/>
            <a:chOff x="5680053" y="2748570"/>
            <a:chExt cx="1048880" cy="1048880"/>
          </a:xfrm>
          <a:effectLst>
            <a:outerShdw blurRad="50800" dist="38100" dir="2700000">
              <a:srgbClr val="000000">
                <a:alpha val="43000"/>
              </a:srgbClr>
            </a:outerShdw>
          </a:effectLst>
        </p:grpSpPr>
        <p:sp>
          <p:nvSpPr>
            <p:cNvPr id="15" name="Oval 14"/>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7" name="Group 16"/>
          <p:cNvGrpSpPr/>
          <p:nvPr/>
        </p:nvGrpSpPr>
        <p:grpSpPr>
          <a:xfrm>
            <a:off x="2335625" y="1661778"/>
            <a:ext cx="676085" cy="676085"/>
            <a:chOff x="4081551" y="2754889"/>
            <a:chExt cx="1048880" cy="1048880"/>
          </a:xfrm>
          <a:effectLst>
            <a:outerShdw blurRad="50800" dist="38100" dir="2700000">
              <a:srgbClr val="000000">
                <a:alpha val="43000"/>
              </a:srgbClr>
            </a:outerShdw>
          </a:effectLst>
        </p:grpSpPr>
        <p:sp>
          <p:nvSpPr>
            <p:cNvPr id="18" name="Oval 17"/>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Oval 18"/>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0" name="Group 19"/>
          <p:cNvGrpSpPr/>
          <p:nvPr/>
        </p:nvGrpSpPr>
        <p:grpSpPr>
          <a:xfrm>
            <a:off x="4938719" y="1661778"/>
            <a:ext cx="676085" cy="676085"/>
            <a:chOff x="5680053" y="2748570"/>
            <a:chExt cx="1048880" cy="1048880"/>
          </a:xfrm>
          <a:effectLst>
            <a:outerShdw blurRad="50800" dist="38100" dir="2700000">
              <a:srgbClr val="000000">
                <a:alpha val="43000"/>
              </a:srgbClr>
            </a:outerShdw>
          </a:effectLst>
        </p:grpSpPr>
        <p:sp>
          <p:nvSpPr>
            <p:cNvPr id="21" name="Oval 20"/>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Oval 21"/>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3" name="Group 22"/>
          <p:cNvGrpSpPr/>
          <p:nvPr/>
        </p:nvGrpSpPr>
        <p:grpSpPr>
          <a:xfrm>
            <a:off x="4071021" y="1661778"/>
            <a:ext cx="676085" cy="676085"/>
            <a:chOff x="4081551" y="2754889"/>
            <a:chExt cx="1048880" cy="1048880"/>
          </a:xfrm>
          <a:effectLst>
            <a:outerShdw blurRad="50800" dist="38100" dir="2700000">
              <a:srgbClr val="000000">
                <a:alpha val="43000"/>
              </a:srgbClr>
            </a:outerShdw>
          </a:effectLst>
        </p:grpSpPr>
        <p:sp>
          <p:nvSpPr>
            <p:cNvPr id="24" name="Oval 23"/>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Oval 24"/>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6" name="Group 25"/>
          <p:cNvGrpSpPr/>
          <p:nvPr/>
        </p:nvGrpSpPr>
        <p:grpSpPr>
          <a:xfrm>
            <a:off x="6674115" y="1661778"/>
            <a:ext cx="676085" cy="676085"/>
            <a:chOff x="5680053" y="2748570"/>
            <a:chExt cx="1048880" cy="1048880"/>
          </a:xfrm>
          <a:effectLst>
            <a:outerShdw blurRad="50800" dist="38100" dir="2700000">
              <a:srgbClr val="000000">
                <a:alpha val="43000"/>
              </a:srgbClr>
            </a:outerShdw>
          </a:effectLst>
        </p:grpSpPr>
        <p:sp>
          <p:nvSpPr>
            <p:cNvPr id="27" name="Oval 26"/>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Oval 27"/>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9" name="Group 28"/>
          <p:cNvGrpSpPr/>
          <p:nvPr/>
        </p:nvGrpSpPr>
        <p:grpSpPr>
          <a:xfrm>
            <a:off x="5806417" y="1661778"/>
            <a:ext cx="676085" cy="676085"/>
            <a:chOff x="4081551" y="2754889"/>
            <a:chExt cx="1048880" cy="1048880"/>
          </a:xfrm>
          <a:effectLst>
            <a:outerShdw blurRad="50800" dist="38100" dir="2700000">
              <a:srgbClr val="000000">
                <a:alpha val="43000"/>
              </a:srgbClr>
            </a:outerShdw>
          </a:effectLst>
        </p:grpSpPr>
        <p:sp>
          <p:nvSpPr>
            <p:cNvPr id="30" name="Oval 29"/>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Oval 30"/>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5" name="Group 34"/>
          <p:cNvGrpSpPr/>
          <p:nvPr/>
        </p:nvGrpSpPr>
        <p:grpSpPr>
          <a:xfrm>
            <a:off x="7541813" y="1661778"/>
            <a:ext cx="676085" cy="676085"/>
            <a:chOff x="4081551" y="2754889"/>
            <a:chExt cx="1048880" cy="1048880"/>
          </a:xfrm>
          <a:effectLst>
            <a:outerShdw blurRad="50800" dist="38100" dir="2700000">
              <a:srgbClr val="000000">
                <a:alpha val="43000"/>
              </a:srgbClr>
            </a:outerShdw>
          </a:effectLst>
        </p:grpSpPr>
        <p:sp>
          <p:nvSpPr>
            <p:cNvPr id="36" name="Oval 35"/>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Oval 36"/>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68" name="Rectangle 67"/>
          <p:cNvSpPr/>
          <p:nvPr/>
        </p:nvSpPr>
        <p:spPr>
          <a:xfrm>
            <a:off x="723509"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1</a:t>
            </a:r>
          </a:p>
        </p:txBody>
      </p:sp>
      <p:sp>
        <p:nvSpPr>
          <p:cNvPr id="69" name="Rectangle 68"/>
          <p:cNvSpPr/>
          <p:nvPr/>
        </p:nvSpPr>
        <p:spPr>
          <a:xfrm>
            <a:off x="1593050"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2</a:t>
            </a:r>
          </a:p>
        </p:txBody>
      </p:sp>
      <p:sp>
        <p:nvSpPr>
          <p:cNvPr id="70" name="Rectangle 69"/>
          <p:cNvSpPr/>
          <p:nvPr/>
        </p:nvSpPr>
        <p:spPr>
          <a:xfrm>
            <a:off x="2462591"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3</a:t>
            </a:r>
          </a:p>
        </p:txBody>
      </p:sp>
      <p:sp>
        <p:nvSpPr>
          <p:cNvPr id="71" name="Rectangle 70"/>
          <p:cNvSpPr/>
          <p:nvPr/>
        </p:nvSpPr>
        <p:spPr>
          <a:xfrm>
            <a:off x="3332132"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4</a:t>
            </a:r>
          </a:p>
        </p:txBody>
      </p:sp>
      <p:sp>
        <p:nvSpPr>
          <p:cNvPr id="72" name="Rectangle 71"/>
          <p:cNvSpPr/>
          <p:nvPr/>
        </p:nvSpPr>
        <p:spPr>
          <a:xfrm>
            <a:off x="4201673"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5</a:t>
            </a:r>
          </a:p>
        </p:txBody>
      </p:sp>
      <p:sp>
        <p:nvSpPr>
          <p:cNvPr id="73" name="Rectangle 72"/>
          <p:cNvSpPr/>
          <p:nvPr/>
        </p:nvSpPr>
        <p:spPr>
          <a:xfrm>
            <a:off x="5071214"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6</a:t>
            </a:r>
          </a:p>
        </p:txBody>
      </p:sp>
      <p:sp>
        <p:nvSpPr>
          <p:cNvPr id="74" name="Rectangle 73"/>
          <p:cNvSpPr/>
          <p:nvPr/>
        </p:nvSpPr>
        <p:spPr>
          <a:xfrm>
            <a:off x="5940755"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7</a:t>
            </a:r>
          </a:p>
        </p:txBody>
      </p:sp>
      <p:sp>
        <p:nvSpPr>
          <p:cNvPr id="75" name="Rectangle 74"/>
          <p:cNvSpPr/>
          <p:nvPr/>
        </p:nvSpPr>
        <p:spPr>
          <a:xfrm>
            <a:off x="6810296"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8</a:t>
            </a:r>
          </a:p>
        </p:txBody>
      </p:sp>
      <p:sp>
        <p:nvSpPr>
          <p:cNvPr id="76" name="Rectangle 75"/>
          <p:cNvSpPr/>
          <p:nvPr/>
        </p:nvSpPr>
        <p:spPr>
          <a:xfrm>
            <a:off x="7679835"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9</a:t>
            </a:r>
          </a:p>
        </p:txBody>
      </p:sp>
      <p:grpSp>
        <p:nvGrpSpPr>
          <p:cNvPr id="12" name="Group 11"/>
          <p:cNvGrpSpPr/>
          <p:nvPr/>
        </p:nvGrpSpPr>
        <p:grpSpPr>
          <a:xfrm>
            <a:off x="1449388" y="2428875"/>
            <a:ext cx="5881687" cy="1639888"/>
            <a:chOff x="1449388" y="2428875"/>
            <a:chExt cx="5881687" cy="1639888"/>
          </a:xfrm>
        </p:grpSpPr>
        <p:grpSp>
          <p:nvGrpSpPr>
            <p:cNvPr id="11" name="Group 10"/>
            <p:cNvGrpSpPr/>
            <p:nvPr/>
          </p:nvGrpSpPr>
          <p:grpSpPr>
            <a:xfrm>
              <a:off x="3184368" y="3392836"/>
              <a:ext cx="676085" cy="675927"/>
              <a:chOff x="3184368" y="3392836"/>
              <a:chExt cx="676085" cy="675927"/>
            </a:xfrm>
          </p:grpSpPr>
          <p:sp>
            <p:nvSpPr>
              <p:cNvPr id="45" name="Oval 44"/>
              <p:cNvSpPr/>
              <p:nvPr/>
            </p:nvSpPr>
            <p:spPr bwMode="auto">
              <a:xfrm>
                <a:off x="3184368" y="3392836"/>
                <a:ext cx="676085" cy="675927"/>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 name="Oval 45"/>
              <p:cNvSpPr/>
              <p:nvPr/>
            </p:nvSpPr>
            <p:spPr bwMode="auto">
              <a:xfrm>
                <a:off x="3270126" y="3461524"/>
                <a:ext cx="329845" cy="329882"/>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0" name="Group 49"/>
            <p:cNvGrpSpPr/>
            <p:nvPr/>
          </p:nvGrpSpPr>
          <p:grpSpPr bwMode="auto">
            <a:xfrm>
              <a:off x="4919834" y="3392286"/>
              <a:ext cx="676018" cy="676093"/>
              <a:chOff x="5680053" y="2748570"/>
              <a:chExt cx="1048880" cy="1048880"/>
            </a:xfrm>
            <a:effectLst>
              <a:outerShdw blurRad="50800" dist="38100" dir="2700000">
                <a:srgbClr val="000000">
                  <a:alpha val="43000"/>
                </a:srgbClr>
              </a:outerShdw>
            </a:effectLst>
          </p:grpSpPr>
          <p:sp>
            <p:nvSpPr>
              <p:cNvPr id="51" name="Oval 50"/>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 name="Oval 51"/>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6" name="Group 55"/>
            <p:cNvGrpSpPr/>
            <p:nvPr/>
          </p:nvGrpSpPr>
          <p:grpSpPr bwMode="auto">
            <a:xfrm>
              <a:off x="6655057" y="3392286"/>
              <a:ext cx="676018" cy="676093"/>
              <a:chOff x="5680053" y="2748570"/>
              <a:chExt cx="1048880" cy="1048880"/>
            </a:xfrm>
            <a:effectLst>
              <a:outerShdw blurRad="50800" dist="38100" dir="2700000">
                <a:srgbClr val="000000">
                  <a:alpha val="43000"/>
                </a:srgbClr>
              </a:outerShdw>
            </a:effectLst>
          </p:grpSpPr>
          <p:sp>
            <p:nvSpPr>
              <p:cNvPr id="57" name="Oval 56"/>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8" name="Oval 57"/>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 name="Group 2"/>
            <p:cNvGrpSpPr/>
            <p:nvPr/>
          </p:nvGrpSpPr>
          <p:grpSpPr>
            <a:xfrm>
              <a:off x="1449388" y="3357471"/>
              <a:ext cx="676018" cy="710908"/>
              <a:chOff x="1449388" y="3357471"/>
              <a:chExt cx="676018" cy="710908"/>
            </a:xfrm>
          </p:grpSpPr>
          <p:sp>
            <p:nvSpPr>
              <p:cNvPr id="39" name="Oval 38"/>
              <p:cNvSpPr/>
              <p:nvPr/>
            </p:nvSpPr>
            <p:spPr bwMode="auto">
              <a:xfrm>
                <a:off x="1449388" y="3392286"/>
                <a:ext cx="676018" cy="676093"/>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Oval 39"/>
              <p:cNvSpPr/>
              <p:nvPr/>
            </p:nvSpPr>
            <p:spPr bwMode="auto">
              <a:xfrm>
                <a:off x="1534495" y="3462057"/>
                <a:ext cx="329878" cy="329801"/>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8" name="Rectangle 77"/>
              <p:cNvSpPr/>
              <p:nvPr/>
            </p:nvSpPr>
            <p:spPr bwMode="auto">
              <a:xfrm>
                <a:off x="1568179" y="3357471"/>
                <a:ext cx="506718" cy="646339"/>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1</a:t>
                </a:r>
              </a:p>
            </p:txBody>
          </p:sp>
        </p:grpSp>
        <p:sp>
          <p:nvSpPr>
            <p:cNvPr id="80" name="Rectangle 79"/>
            <p:cNvSpPr/>
            <p:nvPr/>
          </p:nvSpPr>
          <p:spPr bwMode="auto">
            <a:xfrm>
              <a:off x="6773908" y="3338420"/>
              <a:ext cx="506718" cy="646339"/>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4</a:t>
              </a:r>
            </a:p>
          </p:txBody>
        </p:sp>
        <p:sp>
          <p:nvSpPr>
            <p:cNvPr id="93" name="Right Arrow 92"/>
            <p:cNvSpPr/>
            <p:nvPr/>
          </p:nvSpPr>
          <p:spPr bwMode="auto">
            <a:xfrm rot="16200000" flipH="1">
              <a:off x="1327944" y="2705894"/>
              <a:ext cx="898525" cy="344487"/>
            </a:xfrm>
            <a:prstGeom prst="rightArrow">
              <a:avLst>
                <a:gd name="adj1" fmla="val 41193"/>
                <a:gd name="adj2" fmla="val 54520"/>
              </a:avLst>
            </a:prstGeom>
            <a:solidFill>
              <a:srgbClr val="96C7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2" name="Right Arrow 111"/>
            <p:cNvSpPr/>
            <p:nvPr/>
          </p:nvSpPr>
          <p:spPr bwMode="auto">
            <a:xfrm rot="16200000" flipH="1">
              <a:off x="3086894" y="2712244"/>
              <a:ext cx="898525" cy="344487"/>
            </a:xfrm>
            <a:prstGeom prst="rightArrow">
              <a:avLst>
                <a:gd name="adj1" fmla="val 41193"/>
                <a:gd name="adj2" fmla="val 54520"/>
              </a:avLst>
            </a:prstGeom>
            <a:solidFill>
              <a:srgbClr val="96C7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3" name="Right Arrow 112"/>
            <p:cNvSpPr/>
            <p:nvPr/>
          </p:nvSpPr>
          <p:spPr bwMode="auto">
            <a:xfrm rot="16200000" flipH="1">
              <a:off x="4833144" y="2712244"/>
              <a:ext cx="898525" cy="344487"/>
            </a:xfrm>
            <a:prstGeom prst="rightArrow">
              <a:avLst>
                <a:gd name="adj1" fmla="val 41193"/>
                <a:gd name="adj2" fmla="val 54520"/>
              </a:avLst>
            </a:prstGeom>
            <a:solidFill>
              <a:srgbClr val="96C7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4" name="Right Arrow 113"/>
            <p:cNvSpPr/>
            <p:nvPr/>
          </p:nvSpPr>
          <p:spPr bwMode="auto">
            <a:xfrm rot="16200000" flipH="1">
              <a:off x="6553994" y="2705894"/>
              <a:ext cx="898525" cy="344487"/>
            </a:xfrm>
            <a:prstGeom prst="rightArrow">
              <a:avLst>
                <a:gd name="adj1" fmla="val 41193"/>
                <a:gd name="adj2" fmla="val 54520"/>
              </a:avLst>
            </a:prstGeom>
            <a:solidFill>
              <a:srgbClr val="96C7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6" name="Rectangle 115"/>
            <p:cNvSpPr/>
            <p:nvPr/>
          </p:nvSpPr>
          <p:spPr bwMode="auto">
            <a:xfrm>
              <a:off x="3326829" y="3347045"/>
              <a:ext cx="506718" cy="646339"/>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2</a:t>
              </a:r>
            </a:p>
          </p:txBody>
        </p:sp>
        <p:sp>
          <p:nvSpPr>
            <p:cNvPr id="79" name="Rectangle 78"/>
            <p:cNvSpPr/>
            <p:nvPr/>
          </p:nvSpPr>
          <p:spPr bwMode="auto">
            <a:xfrm>
              <a:off x="5066114" y="3346155"/>
              <a:ext cx="506718" cy="646339"/>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3</a:t>
              </a:r>
            </a:p>
          </p:txBody>
        </p:sp>
      </p:grpSp>
      <p:sp>
        <p:nvSpPr>
          <p:cNvPr id="30744" name="TextBox 10"/>
          <p:cNvSpPr txBox="1">
            <a:spLocks noChangeArrowheads="1"/>
          </p:cNvSpPr>
          <p:nvPr/>
        </p:nvSpPr>
        <p:spPr bwMode="auto">
          <a:xfrm>
            <a:off x="8318500" y="1511300"/>
            <a:ext cx="595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s-IS" sz="3200">
                <a:latin typeface="Times" charset="0"/>
                <a:cs typeface="Times" charset="0"/>
              </a:rPr>
              <a:t>…</a:t>
            </a:r>
            <a:endParaRPr lang="en-US" sz="3200">
              <a:latin typeface="Times" charset="0"/>
              <a:cs typeface="Times" charset="0"/>
            </a:endParaRPr>
          </a:p>
        </p:txBody>
      </p:sp>
      <p:grpSp>
        <p:nvGrpSpPr>
          <p:cNvPr id="32" name="Group 31"/>
          <p:cNvGrpSpPr>
            <a:grpSpLocks/>
          </p:cNvGrpSpPr>
          <p:nvPr/>
        </p:nvGrpSpPr>
        <p:grpSpPr bwMode="auto">
          <a:xfrm>
            <a:off x="598488" y="2486025"/>
            <a:ext cx="8302625" cy="2041525"/>
            <a:chOff x="598122" y="2486182"/>
            <a:chExt cx="8302713" cy="2041610"/>
          </a:xfrm>
        </p:grpSpPr>
        <p:grpSp>
          <p:nvGrpSpPr>
            <p:cNvPr id="30750" name="Group 11"/>
            <p:cNvGrpSpPr>
              <a:grpSpLocks/>
            </p:cNvGrpSpPr>
            <p:nvPr/>
          </p:nvGrpSpPr>
          <p:grpSpPr bwMode="auto">
            <a:xfrm>
              <a:off x="598122" y="2486182"/>
              <a:ext cx="7663227" cy="2041610"/>
              <a:chOff x="598122" y="2486182"/>
              <a:chExt cx="7663227" cy="2041610"/>
            </a:xfrm>
          </p:grpSpPr>
          <p:grpSp>
            <p:nvGrpSpPr>
              <p:cNvPr id="47" name="Group 46"/>
              <p:cNvGrpSpPr/>
              <p:nvPr/>
            </p:nvGrpSpPr>
            <p:grpSpPr>
              <a:xfrm>
                <a:off x="598122" y="3851707"/>
                <a:ext cx="676085" cy="676085"/>
                <a:chOff x="4081551" y="2754889"/>
                <a:chExt cx="1048880" cy="1048880"/>
              </a:xfrm>
              <a:effectLst>
                <a:outerShdw blurRad="50800" dist="38100" dir="2700000">
                  <a:srgbClr val="000000">
                    <a:alpha val="43000"/>
                  </a:srgbClr>
                </a:outerShdw>
              </a:effectLst>
            </p:grpSpPr>
            <p:sp>
              <p:nvSpPr>
                <p:cNvPr id="48" name="Oval 47"/>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 name="Oval 48"/>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3" name="Group 52"/>
              <p:cNvGrpSpPr/>
              <p:nvPr/>
            </p:nvGrpSpPr>
            <p:grpSpPr>
              <a:xfrm>
                <a:off x="2333518" y="3851707"/>
                <a:ext cx="676085" cy="676085"/>
                <a:chOff x="4081551" y="2754889"/>
                <a:chExt cx="1048880" cy="1048880"/>
              </a:xfrm>
              <a:effectLst>
                <a:outerShdw blurRad="50800" dist="38100" dir="2700000">
                  <a:srgbClr val="000000">
                    <a:alpha val="43000"/>
                  </a:srgbClr>
                </a:outerShdw>
              </a:effectLst>
            </p:grpSpPr>
            <p:sp>
              <p:nvSpPr>
                <p:cNvPr id="54" name="Oval 53"/>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 name="Oval 54"/>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9" name="Group 58"/>
              <p:cNvGrpSpPr/>
              <p:nvPr/>
            </p:nvGrpSpPr>
            <p:grpSpPr>
              <a:xfrm>
                <a:off x="4068914" y="3851707"/>
                <a:ext cx="676085" cy="676085"/>
                <a:chOff x="4081551" y="2754889"/>
                <a:chExt cx="1048880" cy="1048880"/>
              </a:xfrm>
              <a:effectLst>
                <a:outerShdw blurRad="50800" dist="38100" dir="2700000">
                  <a:srgbClr val="000000">
                    <a:alpha val="43000"/>
                  </a:srgbClr>
                </a:outerShdw>
              </a:effectLst>
            </p:grpSpPr>
            <p:sp>
              <p:nvSpPr>
                <p:cNvPr id="60" name="Oval 59"/>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1" name="Oval 60"/>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5" name="Group 64"/>
              <p:cNvGrpSpPr/>
              <p:nvPr/>
            </p:nvGrpSpPr>
            <p:grpSpPr>
              <a:xfrm>
                <a:off x="5804310" y="3851707"/>
                <a:ext cx="676085" cy="676085"/>
                <a:chOff x="4081551" y="2754889"/>
                <a:chExt cx="1048880" cy="1048880"/>
              </a:xfrm>
              <a:effectLst>
                <a:outerShdw blurRad="50800" dist="38100" dir="2700000">
                  <a:srgbClr val="000000">
                    <a:alpha val="43000"/>
                  </a:srgbClr>
                </a:outerShdw>
              </a:effectLst>
            </p:grpSpPr>
            <p:sp>
              <p:nvSpPr>
                <p:cNvPr id="66" name="Oval 65"/>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7" name="Oval 66"/>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77" name="Rectangle 76"/>
              <p:cNvSpPr/>
              <p:nvPr/>
            </p:nvSpPr>
            <p:spPr>
              <a:xfrm>
                <a:off x="666390" y="3924814"/>
                <a:ext cx="717909" cy="461665"/>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24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10</a:t>
                </a:r>
                <a:r>
                  <a:rPr lang="en-US" sz="2400" b="1" spc="150" baseline="30000" dirty="0">
                    <a:ln w="11430"/>
                    <a:solidFill>
                      <a:srgbClr val="F8F8F8"/>
                    </a:solidFill>
                    <a:effectLst>
                      <a:outerShdw blurRad="25400" algn="tl" rotWithShape="0">
                        <a:srgbClr val="000000">
                          <a:alpha val="43000"/>
                        </a:srgbClr>
                      </a:outerShdw>
                    </a:effectLst>
                    <a:latin typeface="Abadi MT Condensed Extra Bold"/>
                    <a:cs typeface="Abadi MT Condensed Extra Bold"/>
                  </a:rPr>
                  <a:t>1</a:t>
                </a:r>
                <a:endParaRPr lang="en-US" sz="24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endParaRPr>
              </a:p>
            </p:txBody>
          </p:sp>
          <p:sp>
            <p:nvSpPr>
              <p:cNvPr id="86" name="Right Arrow 85"/>
              <p:cNvSpPr/>
              <p:nvPr/>
            </p:nvSpPr>
            <p:spPr>
              <a:xfrm rot="5400000">
                <a:off x="318698" y="2925944"/>
                <a:ext cx="1273228" cy="393704"/>
              </a:xfrm>
              <a:prstGeom prst="rightArrow">
                <a:avLst>
                  <a:gd name="adj1" fmla="val 41193"/>
                  <a:gd name="adj2" fmla="val 54520"/>
                </a:avLst>
              </a:prstGeom>
              <a:solidFill>
                <a:srgbClr val="FF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1" name="Rectangle 100"/>
              <p:cNvSpPr/>
              <p:nvPr/>
            </p:nvSpPr>
            <p:spPr>
              <a:xfrm>
                <a:off x="2393590" y="3931164"/>
                <a:ext cx="717909" cy="461665"/>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24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10</a:t>
                </a:r>
                <a:r>
                  <a:rPr lang="en-US" sz="2400" b="1" spc="150" baseline="30000" dirty="0">
                    <a:ln w="11430"/>
                    <a:solidFill>
                      <a:srgbClr val="F8F8F8"/>
                    </a:solidFill>
                    <a:effectLst>
                      <a:outerShdw blurRad="25400" algn="tl" rotWithShape="0">
                        <a:srgbClr val="000000">
                          <a:alpha val="43000"/>
                        </a:srgbClr>
                      </a:outerShdw>
                    </a:effectLst>
                    <a:latin typeface="Abadi MT Condensed Extra Bold"/>
                    <a:cs typeface="Abadi MT Condensed Extra Bold"/>
                  </a:rPr>
                  <a:t>2</a:t>
                </a:r>
                <a:endParaRPr lang="en-US" sz="24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endParaRPr>
              </a:p>
            </p:txBody>
          </p:sp>
          <p:sp>
            <p:nvSpPr>
              <p:cNvPr id="102" name="Rectangle 101"/>
              <p:cNvSpPr/>
              <p:nvPr/>
            </p:nvSpPr>
            <p:spPr>
              <a:xfrm>
                <a:off x="4114440" y="3937514"/>
                <a:ext cx="717909" cy="461665"/>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24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10</a:t>
                </a:r>
                <a:r>
                  <a:rPr lang="en-US" sz="2400" b="1" spc="150" baseline="30000" dirty="0">
                    <a:ln w="11430"/>
                    <a:solidFill>
                      <a:srgbClr val="F8F8F8"/>
                    </a:solidFill>
                    <a:effectLst>
                      <a:outerShdw blurRad="25400" algn="tl" rotWithShape="0">
                        <a:srgbClr val="000000">
                          <a:alpha val="43000"/>
                        </a:srgbClr>
                      </a:outerShdw>
                    </a:effectLst>
                    <a:latin typeface="Abadi MT Condensed Extra Bold"/>
                    <a:cs typeface="Abadi MT Condensed Extra Bold"/>
                  </a:rPr>
                  <a:t>3</a:t>
                </a:r>
                <a:endParaRPr lang="en-US" sz="24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endParaRPr>
              </a:p>
            </p:txBody>
          </p:sp>
          <p:sp>
            <p:nvSpPr>
              <p:cNvPr id="103" name="Rectangle 102"/>
              <p:cNvSpPr/>
              <p:nvPr/>
            </p:nvSpPr>
            <p:spPr>
              <a:xfrm>
                <a:off x="5854340" y="3943864"/>
                <a:ext cx="717909" cy="461665"/>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24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10</a:t>
                </a:r>
                <a:r>
                  <a:rPr lang="en-US" sz="2400" b="1" spc="150" baseline="30000" dirty="0">
                    <a:ln w="11430"/>
                    <a:solidFill>
                      <a:srgbClr val="F8F8F8"/>
                    </a:solidFill>
                    <a:effectLst>
                      <a:outerShdw blurRad="25400" algn="tl" rotWithShape="0">
                        <a:srgbClr val="000000">
                          <a:alpha val="43000"/>
                        </a:srgbClr>
                      </a:outerShdw>
                    </a:effectLst>
                    <a:latin typeface="Abadi MT Condensed Extra Bold"/>
                    <a:cs typeface="Abadi MT Condensed Extra Bold"/>
                  </a:rPr>
                  <a:t>4</a:t>
                </a:r>
                <a:endParaRPr lang="en-US" sz="24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endParaRPr>
              </a:p>
            </p:txBody>
          </p:sp>
          <p:grpSp>
            <p:nvGrpSpPr>
              <p:cNvPr id="104" name="Group 103"/>
              <p:cNvGrpSpPr/>
              <p:nvPr/>
            </p:nvGrpSpPr>
            <p:grpSpPr>
              <a:xfrm>
                <a:off x="7493410" y="3851707"/>
                <a:ext cx="676085" cy="676085"/>
                <a:chOff x="4081551" y="2754889"/>
                <a:chExt cx="1048880" cy="1048880"/>
              </a:xfrm>
              <a:effectLst>
                <a:outerShdw blurRad="50800" dist="38100" dir="2700000">
                  <a:srgbClr val="000000">
                    <a:alpha val="43000"/>
                  </a:srgbClr>
                </a:outerShdw>
              </a:effectLst>
            </p:grpSpPr>
            <p:sp>
              <p:nvSpPr>
                <p:cNvPr id="105" name="Oval 104"/>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6" name="Oval 105"/>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07" name="Rectangle 106"/>
              <p:cNvSpPr/>
              <p:nvPr/>
            </p:nvSpPr>
            <p:spPr>
              <a:xfrm>
                <a:off x="7543440" y="3943864"/>
                <a:ext cx="717909" cy="461665"/>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24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10</a:t>
                </a:r>
                <a:r>
                  <a:rPr lang="en-US" sz="2400" b="1" spc="150" baseline="30000" dirty="0">
                    <a:ln w="11430"/>
                    <a:solidFill>
                      <a:srgbClr val="F8F8F8"/>
                    </a:solidFill>
                    <a:effectLst>
                      <a:outerShdw blurRad="25400" algn="tl" rotWithShape="0">
                        <a:srgbClr val="000000">
                          <a:alpha val="43000"/>
                        </a:srgbClr>
                      </a:outerShdw>
                    </a:effectLst>
                    <a:latin typeface="Abadi MT Condensed Extra Bold"/>
                    <a:cs typeface="Abadi MT Condensed Extra Bold"/>
                  </a:rPr>
                  <a:t>5</a:t>
                </a:r>
                <a:endParaRPr lang="en-US" sz="24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endParaRPr>
              </a:p>
            </p:txBody>
          </p:sp>
          <p:sp>
            <p:nvSpPr>
              <p:cNvPr id="108" name="Right Arrow 107"/>
              <p:cNvSpPr/>
              <p:nvPr/>
            </p:nvSpPr>
            <p:spPr>
              <a:xfrm rot="5400000">
                <a:off x="2058617" y="2925944"/>
                <a:ext cx="1273228" cy="393704"/>
              </a:xfrm>
              <a:prstGeom prst="rightArrow">
                <a:avLst>
                  <a:gd name="adj1" fmla="val 41193"/>
                  <a:gd name="adj2" fmla="val 54520"/>
                </a:avLst>
              </a:prstGeom>
              <a:solidFill>
                <a:srgbClr val="FF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9" name="Right Arrow 108"/>
              <p:cNvSpPr/>
              <p:nvPr/>
            </p:nvSpPr>
            <p:spPr>
              <a:xfrm rot="5400000">
                <a:off x="3798535" y="2925944"/>
                <a:ext cx="1273228" cy="393704"/>
              </a:xfrm>
              <a:prstGeom prst="rightArrow">
                <a:avLst>
                  <a:gd name="adj1" fmla="val 41193"/>
                  <a:gd name="adj2" fmla="val 54520"/>
                </a:avLst>
              </a:prstGeom>
              <a:solidFill>
                <a:srgbClr val="FF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0" name="Right Arrow 109"/>
              <p:cNvSpPr/>
              <p:nvPr/>
            </p:nvSpPr>
            <p:spPr>
              <a:xfrm rot="5400000">
                <a:off x="5538453" y="2925944"/>
                <a:ext cx="1273228" cy="393704"/>
              </a:xfrm>
              <a:prstGeom prst="rightArrow">
                <a:avLst>
                  <a:gd name="adj1" fmla="val 41193"/>
                  <a:gd name="adj2" fmla="val 54520"/>
                </a:avLst>
              </a:prstGeom>
              <a:solidFill>
                <a:srgbClr val="FF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1" name="Right Arrow 110"/>
              <p:cNvSpPr/>
              <p:nvPr/>
            </p:nvSpPr>
            <p:spPr>
              <a:xfrm rot="5400000">
                <a:off x="7278372" y="2925944"/>
                <a:ext cx="1273228" cy="393704"/>
              </a:xfrm>
              <a:prstGeom prst="rightArrow">
                <a:avLst>
                  <a:gd name="adj1" fmla="val 41193"/>
                  <a:gd name="adj2" fmla="val 54520"/>
                </a:avLst>
              </a:prstGeom>
              <a:solidFill>
                <a:srgbClr val="FF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0751" name="TextBox 116"/>
            <p:cNvSpPr txBox="1">
              <a:spLocks noChangeArrowheads="1"/>
            </p:cNvSpPr>
            <p:nvPr/>
          </p:nvSpPr>
          <p:spPr bwMode="auto">
            <a:xfrm>
              <a:off x="8305800" y="3460750"/>
              <a:ext cx="59503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s-IS" sz="3200">
                  <a:latin typeface="Times" charset="0"/>
                  <a:cs typeface="Times" charset="0"/>
                </a:rPr>
                <a:t>…</a:t>
              </a:r>
              <a:endParaRPr lang="en-US" sz="3200">
                <a:latin typeface="Times" charset="0"/>
                <a:cs typeface="Times" charset="0"/>
              </a:endParaRPr>
            </a:p>
          </p:txBody>
        </p:sp>
      </p:grpSp>
      <p:grpSp>
        <p:nvGrpSpPr>
          <p:cNvPr id="42" name="Group 41"/>
          <p:cNvGrpSpPr>
            <a:grpSpLocks/>
          </p:cNvGrpSpPr>
          <p:nvPr/>
        </p:nvGrpSpPr>
        <p:grpSpPr bwMode="auto">
          <a:xfrm>
            <a:off x="1746316" y="4935537"/>
            <a:ext cx="6356284" cy="1200845"/>
            <a:chOff x="1746316" y="4936235"/>
            <a:chExt cx="6356284" cy="1200329"/>
          </a:xfrm>
        </p:grpSpPr>
        <p:sp>
          <p:nvSpPr>
            <p:cNvPr id="34" name="Freeform 33"/>
            <p:cNvSpPr/>
            <p:nvPr/>
          </p:nvSpPr>
          <p:spPr>
            <a:xfrm>
              <a:off x="1746316" y="5036204"/>
              <a:ext cx="6356284" cy="1079036"/>
            </a:xfrm>
            <a:custGeom>
              <a:avLst/>
              <a:gdLst>
                <a:gd name="connsiteX0" fmla="*/ 558800 w 6965950"/>
                <a:gd name="connsiteY0" fmla="*/ 0 h 1079500"/>
                <a:gd name="connsiteX1" fmla="*/ 6965950 w 6965950"/>
                <a:gd name="connsiteY1" fmla="*/ 133350 h 1079500"/>
                <a:gd name="connsiteX2" fmla="*/ 6762750 w 6965950"/>
                <a:gd name="connsiteY2" fmla="*/ 1079500 h 1079500"/>
                <a:gd name="connsiteX3" fmla="*/ 0 w 6965950"/>
                <a:gd name="connsiteY3" fmla="*/ 914400 h 1079500"/>
                <a:gd name="connsiteX4" fmla="*/ 558800 w 6965950"/>
                <a:gd name="connsiteY4" fmla="*/ 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5950" h="1079500">
                  <a:moveTo>
                    <a:pt x="558800" y="0"/>
                  </a:moveTo>
                  <a:lnTo>
                    <a:pt x="6965950" y="133350"/>
                  </a:lnTo>
                  <a:lnTo>
                    <a:pt x="6762750" y="1079500"/>
                  </a:lnTo>
                  <a:lnTo>
                    <a:pt x="0" y="914400"/>
                  </a:lnTo>
                  <a:lnTo>
                    <a:pt x="558800" y="0"/>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748" name="TextBox 98"/>
            <p:cNvSpPr txBox="1">
              <a:spLocks noChangeArrowheads="1"/>
            </p:cNvSpPr>
            <p:nvPr/>
          </p:nvSpPr>
          <p:spPr bwMode="auto">
            <a:xfrm>
              <a:off x="2419388" y="4936235"/>
              <a:ext cx="5156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3600" dirty="0">
                  <a:latin typeface="Times" charset="0"/>
                  <a:cs typeface="Times" charset="0"/>
                </a:rPr>
                <a:t>All </a:t>
              </a:r>
              <a:r>
                <a:rPr lang="en-US" sz="3600" dirty="0" smtClean="0">
                  <a:latin typeface="Times" charset="0"/>
                  <a:cs typeface="Times" charset="0"/>
                </a:rPr>
                <a:t>co</a:t>
              </a:r>
              <a:r>
                <a:rPr lang="en-US" sz="3600" dirty="0">
                  <a:latin typeface="Times" charset="0"/>
                  <a:cs typeface="Times" charset="0"/>
                </a:rPr>
                <a:t>-infinite infinite sets have the same chance.</a:t>
              </a:r>
            </a:p>
          </p:txBody>
        </p:sp>
      </p:grpSp>
    </p:spTree>
    <p:extLst>
      <p:ext uri="{BB962C8B-B14F-4D97-AF65-F5344CB8AC3E}">
        <p14:creationId xmlns:p14="http://schemas.microsoft.com/office/powerpoint/2010/main" val="3613417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7751446" y="1621970"/>
            <a:ext cx="1028463" cy="1304478"/>
          </a:xfrm>
          <a:custGeom>
            <a:avLst/>
            <a:gdLst>
              <a:gd name="connsiteX0" fmla="*/ 0 w 1028463"/>
              <a:gd name="connsiteY0" fmla="*/ 0 h 1304478"/>
              <a:gd name="connsiteX1" fmla="*/ 1028463 w 1028463"/>
              <a:gd name="connsiteY1" fmla="*/ 27608 h 1304478"/>
              <a:gd name="connsiteX2" fmla="*/ 690244 w 1028463"/>
              <a:gd name="connsiteY2" fmla="*/ 1304478 h 1304478"/>
              <a:gd name="connsiteX3" fmla="*/ 386537 w 1028463"/>
              <a:gd name="connsiteY3" fmla="*/ 1256164 h 1304478"/>
              <a:gd name="connsiteX4" fmla="*/ 0 w 1028463"/>
              <a:gd name="connsiteY4" fmla="*/ 0 h 1304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463" h="1304478">
                <a:moveTo>
                  <a:pt x="0" y="0"/>
                </a:moveTo>
                <a:lnTo>
                  <a:pt x="1028463" y="27608"/>
                </a:lnTo>
                <a:lnTo>
                  <a:pt x="690244" y="1304478"/>
                </a:lnTo>
                <a:lnTo>
                  <a:pt x="386537" y="1256164"/>
                </a:lnTo>
                <a:lnTo>
                  <a:pt x="0" y="0"/>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10"/>
          <p:cNvSpPr/>
          <p:nvPr/>
        </p:nvSpPr>
        <p:spPr>
          <a:xfrm>
            <a:off x="398300" y="308097"/>
            <a:ext cx="8108795" cy="1099911"/>
          </a:xfrm>
          <a:custGeom>
            <a:avLst/>
            <a:gdLst>
              <a:gd name="connsiteX0" fmla="*/ 300604 w 8108795"/>
              <a:gd name="connsiteY0" fmla="*/ 0 h 713886"/>
              <a:gd name="connsiteX1" fmla="*/ 8041159 w 8108795"/>
              <a:gd name="connsiteY1" fmla="*/ 300584 h 713886"/>
              <a:gd name="connsiteX2" fmla="*/ 8108795 w 8108795"/>
              <a:gd name="connsiteY2" fmla="*/ 571109 h 713886"/>
              <a:gd name="connsiteX3" fmla="*/ 0 w 8108795"/>
              <a:gd name="connsiteY3" fmla="*/ 713886 h 713886"/>
              <a:gd name="connsiteX4" fmla="*/ 300604 w 8108795"/>
              <a:gd name="connsiteY4" fmla="*/ 0 h 71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8795" h="713886">
                <a:moveTo>
                  <a:pt x="300604" y="0"/>
                </a:moveTo>
                <a:lnTo>
                  <a:pt x="8041159" y="300584"/>
                </a:lnTo>
                <a:lnTo>
                  <a:pt x="8108795" y="571109"/>
                </a:lnTo>
                <a:lnTo>
                  <a:pt x="0" y="713886"/>
                </a:lnTo>
                <a:lnTo>
                  <a:pt x="300604" y="0"/>
                </a:lnTo>
                <a:close/>
              </a:path>
            </a:pathLst>
          </a:custGeom>
          <a:solidFill>
            <a:srgbClr val="B4D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7651731" cy="1043643"/>
          </a:xfrm>
        </p:spPr>
        <p:txBody>
          <a:bodyPr>
            <a:normAutofit fontScale="90000"/>
          </a:bodyPr>
          <a:lstStyle/>
          <a:p>
            <a:r>
              <a:rPr lang="en-US" sz="4900" dirty="0" smtClean="0"/>
              <a:t>No probability measure</a:t>
            </a:r>
            <a:r>
              <a:rPr lang="en-US" dirty="0"/>
              <a:t/>
            </a:r>
            <a:br>
              <a:rPr lang="en-US" dirty="0"/>
            </a:br>
            <a:r>
              <a:rPr lang="en-US" dirty="0" smtClean="0"/>
              <a:t>captures these properties of chance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FCCF618-873A-FB4C-879E-A90372EFCD0C}" type="slidenum">
              <a:rPr lang="en-US" smtClean="0"/>
              <a:pPr/>
              <a:t>11</a:t>
            </a:fld>
            <a:endParaRPr lang="en-US"/>
          </a:p>
        </p:txBody>
      </p:sp>
      <p:sp>
        <p:nvSpPr>
          <p:cNvPr id="5" name="TextBox 4"/>
          <p:cNvSpPr txBox="1"/>
          <p:nvPr/>
        </p:nvSpPr>
        <p:spPr>
          <a:xfrm>
            <a:off x="338229" y="2636564"/>
            <a:ext cx="8852002" cy="830997"/>
          </a:xfrm>
          <a:prstGeom prst="rect">
            <a:avLst/>
          </a:prstGeom>
          <a:noFill/>
        </p:spPr>
        <p:txBody>
          <a:bodyPr wrap="none" rtlCol="0">
            <a:spAutoFit/>
          </a:bodyPr>
          <a:lstStyle/>
          <a:p>
            <a:r>
              <a:rPr lang="en-US" sz="4800" dirty="0" smtClean="0">
                <a:latin typeface="Times"/>
                <a:cs typeface="Times"/>
              </a:rPr>
              <a:t>P(      ) =  P(   )  =  P(   )  =  P(      )</a:t>
            </a:r>
          </a:p>
        </p:txBody>
      </p:sp>
      <p:sp>
        <p:nvSpPr>
          <p:cNvPr id="6" name="TextBox 5"/>
          <p:cNvSpPr txBox="1"/>
          <p:nvPr/>
        </p:nvSpPr>
        <p:spPr>
          <a:xfrm>
            <a:off x="948021" y="2640709"/>
            <a:ext cx="934871" cy="923330"/>
          </a:xfrm>
          <a:prstGeom prst="rect">
            <a:avLst/>
          </a:prstGeom>
          <a:noFill/>
        </p:spPr>
        <p:txBody>
          <a:bodyPr wrap="none" rtlCol="0">
            <a:spAutoFit/>
          </a:bodyPr>
          <a:lstStyle/>
          <a:p>
            <a:pPr algn="ctr"/>
            <a:r>
              <a:rPr lang="en-US" dirty="0" smtClean="0">
                <a:latin typeface="Times"/>
                <a:cs typeface="Times"/>
              </a:rPr>
              <a:t>10, 100,</a:t>
            </a:r>
          </a:p>
          <a:p>
            <a:pPr algn="ctr"/>
            <a:r>
              <a:rPr lang="en-US" dirty="0" smtClean="0">
                <a:latin typeface="Times"/>
                <a:cs typeface="Times"/>
              </a:rPr>
              <a:t>1000,</a:t>
            </a:r>
          </a:p>
          <a:p>
            <a:pPr algn="ctr"/>
            <a:r>
              <a:rPr lang="en-US" dirty="0" smtClean="0">
                <a:latin typeface="Times"/>
                <a:cs typeface="Times"/>
              </a:rPr>
              <a:t>10000,</a:t>
            </a:r>
            <a:endParaRPr lang="en-US" sz="1100" dirty="0">
              <a:latin typeface="Times"/>
              <a:cs typeface="Times"/>
            </a:endParaRPr>
          </a:p>
        </p:txBody>
      </p:sp>
      <p:sp>
        <p:nvSpPr>
          <p:cNvPr id="7" name="TextBox 6"/>
          <p:cNvSpPr txBox="1"/>
          <p:nvPr/>
        </p:nvSpPr>
        <p:spPr>
          <a:xfrm>
            <a:off x="3361508" y="2855740"/>
            <a:ext cx="728835" cy="461665"/>
          </a:xfrm>
          <a:prstGeom prst="rect">
            <a:avLst/>
          </a:prstGeom>
          <a:noFill/>
        </p:spPr>
        <p:txBody>
          <a:bodyPr wrap="none" rtlCol="0">
            <a:spAutoFit/>
          </a:bodyPr>
          <a:lstStyle/>
          <a:p>
            <a:r>
              <a:rPr lang="en-US" sz="2400" i="1" dirty="0" smtClean="0">
                <a:latin typeface="Times"/>
                <a:cs typeface="Times"/>
              </a:rPr>
              <a:t>odd</a:t>
            </a:r>
          </a:p>
        </p:txBody>
      </p:sp>
      <p:sp>
        <p:nvSpPr>
          <p:cNvPr id="8" name="TextBox 7"/>
          <p:cNvSpPr txBox="1"/>
          <p:nvPr/>
        </p:nvSpPr>
        <p:spPr>
          <a:xfrm>
            <a:off x="5425322" y="2857428"/>
            <a:ext cx="830876" cy="461665"/>
          </a:xfrm>
          <a:prstGeom prst="rect">
            <a:avLst/>
          </a:prstGeom>
          <a:noFill/>
        </p:spPr>
        <p:txBody>
          <a:bodyPr wrap="none" rtlCol="0">
            <a:spAutoFit/>
          </a:bodyPr>
          <a:lstStyle/>
          <a:p>
            <a:r>
              <a:rPr lang="en-US" sz="2400" i="1" dirty="0" smtClean="0">
                <a:latin typeface="Times"/>
                <a:cs typeface="Times"/>
              </a:rPr>
              <a:t>even</a:t>
            </a:r>
          </a:p>
        </p:txBody>
      </p:sp>
      <p:sp>
        <p:nvSpPr>
          <p:cNvPr id="9" name="TextBox 8"/>
          <p:cNvSpPr txBox="1"/>
          <p:nvPr/>
        </p:nvSpPr>
        <p:spPr>
          <a:xfrm>
            <a:off x="7654796" y="2665710"/>
            <a:ext cx="1223412" cy="923330"/>
          </a:xfrm>
          <a:prstGeom prst="rect">
            <a:avLst/>
          </a:prstGeom>
          <a:noFill/>
        </p:spPr>
        <p:txBody>
          <a:bodyPr wrap="none" rtlCol="0">
            <a:spAutoFit/>
          </a:bodyPr>
          <a:lstStyle/>
          <a:p>
            <a:r>
              <a:rPr lang="en-US" dirty="0" smtClean="0">
                <a:latin typeface="Times"/>
                <a:cs typeface="Times"/>
              </a:rPr>
              <a:t>1, 2, 3, 4,</a:t>
            </a:r>
          </a:p>
          <a:p>
            <a:r>
              <a:rPr lang="en-US" dirty="0" smtClean="0">
                <a:latin typeface="Times"/>
                <a:cs typeface="Times"/>
              </a:rPr>
              <a:t>5</a:t>
            </a:r>
            <a:r>
              <a:rPr lang="en-US" dirty="0" smtClean="0">
                <a:latin typeface="Times"/>
                <a:cs typeface="Times"/>
              </a:rPr>
              <a:t>, 6,7</a:t>
            </a:r>
            <a:r>
              <a:rPr lang="en-US" dirty="0" smtClean="0">
                <a:latin typeface="Times"/>
                <a:cs typeface="Times"/>
              </a:rPr>
              <a:t>, 8, 9,</a:t>
            </a:r>
          </a:p>
          <a:p>
            <a:r>
              <a:rPr lang="en-US" dirty="0" smtClean="0">
                <a:latin typeface="Times"/>
                <a:cs typeface="Times"/>
              </a:rPr>
              <a:t>11, 12, </a:t>
            </a:r>
            <a:r>
              <a:rPr lang="is-IS" dirty="0" smtClean="0">
                <a:latin typeface="Times"/>
                <a:cs typeface="Times"/>
              </a:rPr>
              <a:t>…</a:t>
            </a:r>
            <a:endParaRPr lang="en-US" dirty="0" smtClean="0">
              <a:latin typeface="Times"/>
              <a:cs typeface="Times"/>
            </a:endParaRPr>
          </a:p>
        </p:txBody>
      </p:sp>
      <p:sp>
        <p:nvSpPr>
          <p:cNvPr id="10" name="TextBox 9"/>
          <p:cNvSpPr txBox="1"/>
          <p:nvPr/>
        </p:nvSpPr>
        <p:spPr>
          <a:xfrm>
            <a:off x="1161549" y="3282895"/>
            <a:ext cx="415498" cy="369332"/>
          </a:xfrm>
          <a:prstGeom prst="rect">
            <a:avLst/>
          </a:prstGeom>
          <a:noFill/>
        </p:spPr>
        <p:txBody>
          <a:bodyPr wrap="none" rtlCol="0">
            <a:spAutoFit/>
          </a:bodyPr>
          <a:lstStyle/>
          <a:p>
            <a:r>
              <a:rPr lang="is-IS" dirty="0" smtClean="0">
                <a:latin typeface="Times"/>
                <a:cs typeface="Times"/>
              </a:rPr>
              <a:t>…</a:t>
            </a:r>
            <a:endParaRPr lang="en-US" dirty="0" smtClean="0">
              <a:latin typeface="Times"/>
              <a:cs typeface="Times"/>
            </a:endParaRPr>
          </a:p>
        </p:txBody>
      </p:sp>
      <p:sp>
        <p:nvSpPr>
          <p:cNvPr id="12" name="TextBox 11"/>
          <p:cNvSpPr txBox="1"/>
          <p:nvPr/>
        </p:nvSpPr>
        <p:spPr>
          <a:xfrm>
            <a:off x="2157641" y="2022286"/>
            <a:ext cx="560332" cy="1107996"/>
          </a:xfrm>
          <a:prstGeom prst="rect">
            <a:avLst/>
          </a:prstGeom>
          <a:noFill/>
        </p:spPr>
        <p:txBody>
          <a:bodyPr wrap="none" rtlCol="0">
            <a:spAutoFit/>
          </a:bodyPr>
          <a:lstStyle/>
          <a:p>
            <a:r>
              <a:rPr lang="en-US" sz="6600" dirty="0" smtClean="0">
                <a:latin typeface="Times"/>
                <a:cs typeface="Times"/>
              </a:rPr>
              <a:t>?</a:t>
            </a:r>
          </a:p>
        </p:txBody>
      </p:sp>
      <p:sp>
        <p:nvSpPr>
          <p:cNvPr id="13" name="TextBox 12"/>
          <p:cNvSpPr txBox="1"/>
          <p:nvPr/>
        </p:nvSpPr>
        <p:spPr>
          <a:xfrm>
            <a:off x="4283591" y="2022286"/>
            <a:ext cx="560332" cy="1107996"/>
          </a:xfrm>
          <a:prstGeom prst="rect">
            <a:avLst/>
          </a:prstGeom>
          <a:noFill/>
        </p:spPr>
        <p:txBody>
          <a:bodyPr wrap="none" rtlCol="0">
            <a:spAutoFit/>
          </a:bodyPr>
          <a:lstStyle/>
          <a:p>
            <a:r>
              <a:rPr lang="en-US" sz="6600" dirty="0" smtClean="0">
                <a:latin typeface="Times"/>
                <a:cs typeface="Times"/>
              </a:rPr>
              <a:t>?</a:t>
            </a:r>
          </a:p>
        </p:txBody>
      </p:sp>
      <p:sp>
        <p:nvSpPr>
          <p:cNvPr id="14" name="TextBox 13"/>
          <p:cNvSpPr txBox="1"/>
          <p:nvPr/>
        </p:nvSpPr>
        <p:spPr>
          <a:xfrm>
            <a:off x="6423346" y="1918756"/>
            <a:ext cx="560332" cy="1107996"/>
          </a:xfrm>
          <a:prstGeom prst="rect">
            <a:avLst/>
          </a:prstGeom>
          <a:noFill/>
        </p:spPr>
        <p:txBody>
          <a:bodyPr wrap="none" rtlCol="0">
            <a:spAutoFit/>
          </a:bodyPr>
          <a:lstStyle/>
          <a:p>
            <a:r>
              <a:rPr lang="en-US" sz="6600" dirty="0" smtClean="0">
                <a:latin typeface="Times"/>
                <a:cs typeface="Times"/>
              </a:rPr>
              <a:t>?</a:t>
            </a:r>
          </a:p>
        </p:txBody>
      </p:sp>
      <p:grpSp>
        <p:nvGrpSpPr>
          <p:cNvPr id="19" name="Group 18"/>
          <p:cNvGrpSpPr/>
          <p:nvPr/>
        </p:nvGrpSpPr>
        <p:grpSpPr>
          <a:xfrm>
            <a:off x="2357799" y="3795515"/>
            <a:ext cx="6550409" cy="2429112"/>
            <a:chOff x="2357799" y="3795515"/>
            <a:chExt cx="6550409" cy="2429112"/>
          </a:xfrm>
        </p:grpSpPr>
        <p:sp>
          <p:nvSpPr>
            <p:cNvPr id="16" name="Explosion 1 15"/>
            <p:cNvSpPr/>
            <p:nvPr/>
          </p:nvSpPr>
          <p:spPr>
            <a:xfrm>
              <a:off x="2357799" y="3795515"/>
              <a:ext cx="6550409" cy="2429112"/>
            </a:xfrm>
            <a:prstGeom prst="irregularSeal1">
              <a:avLst/>
            </a:prstGeom>
            <a:solidFill>
              <a:srgbClr val="FFC8D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Box 14"/>
            <p:cNvSpPr txBox="1"/>
            <p:nvPr/>
          </p:nvSpPr>
          <p:spPr>
            <a:xfrm>
              <a:off x="3168218" y="4406955"/>
              <a:ext cx="5058822" cy="769441"/>
            </a:xfrm>
            <a:prstGeom prst="rect">
              <a:avLst/>
            </a:prstGeom>
            <a:noFill/>
          </p:spPr>
          <p:txBody>
            <a:bodyPr wrap="none" rtlCol="0">
              <a:spAutoFit/>
            </a:bodyPr>
            <a:lstStyle/>
            <a:p>
              <a:r>
                <a:rPr lang="en-US" sz="4400" dirty="0" smtClean="0">
                  <a:latin typeface="Times"/>
                  <a:cs typeface="Times"/>
                </a:rPr>
                <a:t>Finite </a:t>
              </a:r>
              <a:r>
                <a:rPr lang="en-US" sz="4400" dirty="0" err="1" smtClean="0">
                  <a:latin typeface="Times"/>
                  <a:cs typeface="Times"/>
                </a:rPr>
                <a:t>additivity</a:t>
              </a:r>
              <a:r>
                <a:rPr lang="en-US" sz="4400" dirty="0" smtClean="0">
                  <a:latin typeface="Times"/>
                  <a:cs typeface="Times"/>
                </a:rPr>
                <a:t> fails.</a:t>
              </a:r>
            </a:p>
          </p:txBody>
        </p:sp>
      </p:grpSp>
      <p:sp>
        <p:nvSpPr>
          <p:cNvPr id="17" name="TextBox 16"/>
          <p:cNvSpPr txBox="1"/>
          <p:nvPr/>
        </p:nvSpPr>
        <p:spPr>
          <a:xfrm>
            <a:off x="7578886" y="1837620"/>
            <a:ext cx="1241614" cy="646331"/>
          </a:xfrm>
          <a:prstGeom prst="rect">
            <a:avLst/>
          </a:prstGeom>
          <a:noFill/>
        </p:spPr>
        <p:txBody>
          <a:bodyPr wrap="square" rtlCol="0">
            <a:spAutoFit/>
          </a:bodyPr>
          <a:lstStyle/>
          <a:p>
            <a:pPr algn="ctr"/>
            <a:r>
              <a:rPr lang="en-US" dirty="0" smtClean="0">
                <a:latin typeface="Times"/>
                <a:cs typeface="Times"/>
              </a:rPr>
              <a:t>no powers of 10</a:t>
            </a:r>
          </a:p>
        </p:txBody>
      </p:sp>
    </p:spTree>
    <p:extLst>
      <p:ext uri="{BB962C8B-B14F-4D97-AF65-F5344CB8AC3E}">
        <p14:creationId xmlns:p14="http://schemas.microsoft.com/office/powerpoint/2010/main" val="20797986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823765" y="1822128"/>
            <a:ext cx="4017217" cy="786828"/>
          </a:xfrm>
          <a:custGeom>
            <a:avLst/>
            <a:gdLst>
              <a:gd name="connsiteX0" fmla="*/ 372731 w 4017217"/>
              <a:gd name="connsiteY0" fmla="*/ 0 h 786828"/>
              <a:gd name="connsiteX1" fmla="*/ 0 w 4017217"/>
              <a:gd name="connsiteY1" fmla="*/ 786828 h 786828"/>
              <a:gd name="connsiteX2" fmla="*/ 4017217 w 4017217"/>
              <a:gd name="connsiteY2" fmla="*/ 655690 h 786828"/>
              <a:gd name="connsiteX3" fmla="*/ 372731 w 4017217"/>
              <a:gd name="connsiteY3" fmla="*/ 0 h 786828"/>
            </a:gdLst>
            <a:ahLst/>
            <a:cxnLst>
              <a:cxn ang="0">
                <a:pos x="connsiteX0" y="connsiteY0"/>
              </a:cxn>
              <a:cxn ang="0">
                <a:pos x="connsiteX1" y="connsiteY1"/>
              </a:cxn>
              <a:cxn ang="0">
                <a:pos x="connsiteX2" y="connsiteY2"/>
              </a:cxn>
              <a:cxn ang="0">
                <a:pos x="connsiteX3" y="connsiteY3"/>
              </a:cxn>
            </a:cxnLst>
            <a:rect l="l" t="t" r="r" b="b"/>
            <a:pathLst>
              <a:path w="4017217" h="786828">
                <a:moveTo>
                  <a:pt x="372731" y="0"/>
                </a:moveTo>
                <a:lnTo>
                  <a:pt x="0" y="786828"/>
                </a:lnTo>
                <a:lnTo>
                  <a:pt x="4017217" y="655690"/>
                </a:lnTo>
                <a:lnTo>
                  <a:pt x="372731" y="0"/>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10"/>
          <p:cNvSpPr/>
          <p:nvPr/>
        </p:nvSpPr>
        <p:spPr>
          <a:xfrm>
            <a:off x="398300" y="308097"/>
            <a:ext cx="8108795" cy="879047"/>
          </a:xfrm>
          <a:custGeom>
            <a:avLst/>
            <a:gdLst>
              <a:gd name="connsiteX0" fmla="*/ 300604 w 8108795"/>
              <a:gd name="connsiteY0" fmla="*/ 0 h 713886"/>
              <a:gd name="connsiteX1" fmla="*/ 8041159 w 8108795"/>
              <a:gd name="connsiteY1" fmla="*/ 300584 h 713886"/>
              <a:gd name="connsiteX2" fmla="*/ 8108795 w 8108795"/>
              <a:gd name="connsiteY2" fmla="*/ 571109 h 713886"/>
              <a:gd name="connsiteX3" fmla="*/ 0 w 8108795"/>
              <a:gd name="connsiteY3" fmla="*/ 713886 h 713886"/>
              <a:gd name="connsiteX4" fmla="*/ 300604 w 8108795"/>
              <a:gd name="connsiteY4" fmla="*/ 0 h 71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8795" h="713886">
                <a:moveTo>
                  <a:pt x="300604" y="0"/>
                </a:moveTo>
                <a:lnTo>
                  <a:pt x="8041159" y="300584"/>
                </a:lnTo>
                <a:lnTo>
                  <a:pt x="8108795" y="571109"/>
                </a:lnTo>
                <a:lnTo>
                  <a:pt x="0" y="713886"/>
                </a:lnTo>
                <a:lnTo>
                  <a:pt x="300604" y="0"/>
                </a:lnTo>
                <a:close/>
              </a:path>
            </a:pathLst>
          </a:custGeom>
          <a:solidFill>
            <a:srgbClr val="B4D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4900" dirty="0" smtClean="0"/>
              <a:t>Outcome sets equivalent</a:t>
            </a:r>
            <a:r>
              <a:rPr lang="en-US" dirty="0"/>
              <a:t/>
            </a:r>
            <a:br>
              <a:rPr lang="en-US" dirty="0"/>
            </a:br>
            <a:r>
              <a:rPr lang="en-US" dirty="0" smtClean="0"/>
              <a:t>under label independence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FCCF618-873A-FB4C-879E-A90372EFCD0C}" type="slidenum">
              <a:rPr lang="en-US" smtClean="0"/>
              <a:pPr/>
              <a:t>12</a:t>
            </a:fld>
            <a:endParaRPr lang="en-US"/>
          </a:p>
        </p:txBody>
      </p:sp>
      <p:sp>
        <p:nvSpPr>
          <p:cNvPr id="5" name="TextBox 4"/>
          <p:cNvSpPr txBox="1"/>
          <p:nvPr/>
        </p:nvSpPr>
        <p:spPr>
          <a:xfrm>
            <a:off x="665163" y="1932560"/>
            <a:ext cx="4025669" cy="830997"/>
          </a:xfrm>
          <a:prstGeom prst="rect">
            <a:avLst/>
          </a:prstGeom>
          <a:noFill/>
        </p:spPr>
        <p:txBody>
          <a:bodyPr wrap="none" rtlCol="0">
            <a:spAutoFit/>
          </a:bodyPr>
          <a:lstStyle/>
          <a:p>
            <a:pPr marL="1255713" indent="-1255713"/>
            <a:r>
              <a:rPr lang="en-US" sz="3200" i="1" dirty="0" err="1" smtClean="0">
                <a:latin typeface="Times"/>
                <a:cs typeface="Times"/>
              </a:rPr>
              <a:t>finite</a:t>
            </a:r>
            <a:r>
              <a:rPr lang="en-US" sz="3200" i="1" baseline="-25000" dirty="0" err="1" smtClean="0">
                <a:latin typeface="Times"/>
                <a:cs typeface="Times"/>
              </a:rPr>
              <a:t>n</a:t>
            </a:r>
            <a:r>
              <a:rPr lang="en-US" sz="2400" dirty="0" smtClean="0">
                <a:latin typeface="Times"/>
                <a:cs typeface="Times"/>
              </a:rPr>
              <a:t>:</a:t>
            </a:r>
            <a:r>
              <a:rPr lang="en-US" sz="2400" i="1" dirty="0" smtClean="0">
                <a:latin typeface="Times"/>
                <a:cs typeface="Times"/>
              </a:rPr>
              <a:t> </a:t>
            </a:r>
            <a:r>
              <a:rPr lang="en-US" sz="2000" dirty="0" smtClean="0">
                <a:latin typeface="Times"/>
                <a:cs typeface="Times"/>
              </a:rPr>
              <a:t> finite set with </a:t>
            </a:r>
            <a:r>
              <a:rPr lang="en-US" sz="2000" i="1" dirty="0" smtClean="0">
                <a:latin typeface="Times"/>
                <a:cs typeface="Times"/>
              </a:rPr>
              <a:t>n</a:t>
            </a:r>
            <a:r>
              <a:rPr lang="en-US" sz="2000" dirty="0" smtClean="0">
                <a:latin typeface="Times"/>
                <a:cs typeface="Times"/>
              </a:rPr>
              <a:t> members</a:t>
            </a:r>
            <a:br>
              <a:rPr lang="en-US" sz="2000" dirty="0" smtClean="0">
                <a:latin typeface="Times"/>
                <a:cs typeface="Times"/>
              </a:rPr>
            </a:br>
            <a:r>
              <a:rPr lang="en-US" sz="1600" i="1" dirty="0" smtClean="0">
                <a:latin typeface="Times"/>
                <a:cs typeface="Times"/>
              </a:rPr>
              <a:t>n</a:t>
            </a:r>
            <a:r>
              <a:rPr lang="en-US" sz="1600" dirty="0" smtClean="0">
                <a:latin typeface="Times"/>
                <a:cs typeface="Times"/>
              </a:rPr>
              <a:t> = 1, 2, 3, </a:t>
            </a:r>
            <a:r>
              <a:rPr lang="is-IS" sz="1600" dirty="0" smtClean="0">
                <a:latin typeface="Times"/>
                <a:cs typeface="Times"/>
              </a:rPr>
              <a:t>…</a:t>
            </a:r>
            <a:endParaRPr lang="en-US" sz="2400" dirty="0" smtClean="0">
              <a:latin typeface="Times"/>
              <a:cs typeface="Times"/>
            </a:endParaRPr>
          </a:p>
        </p:txBody>
      </p:sp>
      <p:sp>
        <p:nvSpPr>
          <p:cNvPr id="6" name="TextBox 5"/>
          <p:cNvSpPr txBox="1"/>
          <p:nvPr/>
        </p:nvSpPr>
        <p:spPr>
          <a:xfrm>
            <a:off x="5248275" y="2001580"/>
            <a:ext cx="2616024" cy="646331"/>
          </a:xfrm>
          <a:prstGeom prst="rect">
            <a:avLst/>
          </a:prstGeom>
          <a:noFill/>
        </p:spPr>
        <p:txBody>
          <a:bodyPr wrap="square" rtlCol="0">
            <a:spAutoFit/>
          </a:bodyPr>
          <a:lstStyle/>
          <a:p>
            <a:r>
              <a:rPr lang="en-US" dirty="0" smtClean="0">
                <a:latin typeface="Times"/>
                <a:cs typeface="Times"/>
              </a:rPr>
              <a:t>e.g. Members of </a:t>
            </a:r>
            <a:r>
              <a:rPr lang="en-US" i="1" dirty="0" smtClean="0">
                <a:latin typeface="Times"/>
                <a:cs typeface="Times"/>
              </a:rPr>
              <a:t>finite</a:t>
            </a:r>
            <a:r>
              <a:rPr lang="en-US" baseline="-25000" dirty="0" smtClean="0">
                <a:latin typeface="Times"/>
                <a:cs typeface="Times"/>
              </a:rPr>
              <a:t>3</a:t>
            </a:r>
            <a:r>
              <a:rPr lang="en-US" dirty="0" smtClean="0">
                <a:latin typeface="Times"/>
                <a:cs typeface="Times"/>
              </a:rPr>
              <a:t> are</a:t>
            </a:r>
          </a:p>
          <a:p>
            <a:r>
              <a:rPr lang="en-US" dirty="0" smtClean="0">
                <a:latin typeface="Times"/>
                <a:cs typeface="Times"/>
              </a:rPr>
              <a:t>{1, 2, 3}, {27, 5, 134}, </a:t>
            </a:r>
            <a:r>
              <a:rPr lang="is-IS" dirty="0" smtClean="0">
                <a:latin typeface="Times"/>
                <a:cs typeface="Times"/>
              </a:rPr>
              <a:t>…</a:t>
            </a:r>
            <a:endParaRPr lang="en-US" dirty="0" smtClean="0">
              <a:latin typeface="Times"/>
              <a:cs typeface="Times"/>
            </a:endParaRPr>
          </a:p>
        </p:txBody>
      </p:sp>
      <p:grpSp>
        <p:nvGrpSpPr>
          <p:cNvPr id="15" name="Group 14"/>
          <p:cNvGrpSpPr/>
          <p:nvPr/>
        </p:nvGrpSpPr>
        <p:grpSpPr>
          <a:xfrm>
            <a:off x="665163" y="3090510"/>
            <a:ext cx="8172378" cy="1399362"/>
            <a:chOff x="665163" y="3090510"/>
            <a:chExt cx="8172378" cy="1399362"/>
          </a:xfrm>
        </p:grpSpPr>
        <p:sp>
          <p:nvSpPr>
            <p:cNvPr id="13" name="Freeform 12"/>
            <p:cNvSpPr/>
            <p:nvPr/>
          </p:nvSpPr>
          <p:spPr>
            <a:xfrm>
              <a:off x="823765" y="3090510"/>
              <a:ext cx="4017217" cy="967865"/>
            </a:xfrm>
            <a:custGeom>
              <a:avLst/>
              <a:gdLst>
                <a:gd name="connsiteX0" fmla="*/ 372731 w 4017217"/>
                <a:gd name="connsiteY0" fmla="*/ 0 h 786828"/>
                <a:gd name="connsiteX1" fmla="*/ 0 w 4017217"/>
                <a:gd name="connsiteY1" fmla="*/ 786828 h 786828"/>
                <a:gd name="connsiteX2" fmla="*/ 4017217 w 4017217"/>
                <a:gd name="connsiteY2" fmla="*/ 655690 h 786828"/>
                <a:gd name="connsiteX3" fmla="*/ 372731 w 4017217"/>
                <a:gd name="connsiteY3" fmla="*/ 0 h 786828"/>
              </a:gdLst>
              <a:ahLst/>
              <a:cxnLst>
                <a:cxn ang="0">
                  <a:pos x="connsiteX0" y="connsiteY0"/>
                </a:cxn>
                <a:cxn ang="0">
                  <a:pos x="connsiteX1" y="connsiteY1"/>
                </a:cxn>
                <a:cxn ang="0">
                  <a:pos x="connsiteX2" y="connsiteY2"/>
                </a:cxn>
                <a:cxn ang="0">
                  <a:pos x="connsiteX3" y="connsiteY3"/>
                </a:cxn>
              </a:cxnLst>
              <a:rect l="l" t="t" r="r" b="b"/>
              <a:pathLst>
                <a:path w="4017217" h="786828">
                  <a:moveTo>
                    <a:pt x="372731" y="0"/>
                  </a:moveTo>
                  <a:lnTo>
                    <a:pt x="0" y="786828"/>
                  </a:lnTo>
                  <a:lnTo>
                    <a:pt x="4017217" y="655690"/>
                  </a:lnTo>
                  <a:lnTo>
                    <a:pt x="372731" y="0"/>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665163" y="3166433"/>
              <a:ext cx="4532370" cy="1323439"/>
            </a:xfrm>
            <a:prstGeom prst="rect">
              <a:avLst/>
            </a:prstGeom>
            <a:noFill/>
          </p:spPr>
          <p:txBody>
            <a:bodyPr wrap="square" rtlCol="0">
              <a:spAutoFit/>
            </a:bodyPr>
            <a:lstStyle/>
            <a:p>
              <a:pPr marL="1028700" indent="-1028700"/>
              <a:r>
                <a:rPr lang="en-US" sz="3200" i="1" dirty="0" err="1" smtClean="0">
                  <a:latin typeface="Times"/>
                  <a:cs typeface="Times"/>
                </a:rPr>
                <a:t>infinite</a:t>
              </a:r>
              <a:r>
                <a:rPr lang="en-US" sz="3200" i="1" baseline="-25000" dirty="0" err="1" smtClean="0">
                  <a:latin typeface="Times"/>
                  <a:cs typeface="Times"/>
                </a:rPr>
                <a:t>co</a:t>
              </a:r>
              <a:r>
                <a:rPr lang="en-US" sz="3200" i="1" baseline="-25000" dirty="0" smtClean="0">
                  <a:latin typeface="Times"/>
                  <a:cs typeface="Times"/>
                </a:rPr>
                <a:t>-infinite</a:t>
              </a:r>
              <a:r>
                <a:rPr lang="en-US" sz="2400" dirty="0" smtClean="0">
                  <a:latin typeface="Times"/>
                  <a:cs typeface="Times"/>
                </a:rPr>
                <a:t>:</a:t>
              </a:r>
              <a:r>
                <a:rPr lang="en-US" sz="2400" i="1" dirty="0" smtClean="0">
                  <a:latin typeface="Times"/>
                  <a:cs typeface="Times"/>
                </a:rPr>
                <a:t> </a:t>
              </a:r>
              <a:r>
                <a:rPr lang="en-US" sz="2400" dirty="0" smtClean="0">
                  <a:latin typeface="Times"/>
                  <a:cs typeface="Times"/>
                </a:rPr>
                <a:t> </a:t>
              </a:r>
              <a:r>
                <a:rPr lang="en-US" sz="2000" dirty="0" smtClean="0">
                  <a:latin typeface="Times"/>
                  <a:cs typeface="Times"/>
                </a:rPr>
                <a:t>infinite set whose complement is also infinite</a:t>
              </a:r>
              <a:endParaRPr lang="en-US" sz="2400" dirty="0" smtClean="0">
                <a:latin typeface="Times"/>
                <a:cs typeface="Times"/>
              </a:endParaRPr>
            </a:p>
            <a:p>
              <a:r>
                <a:rPr lang="en-US" sz="2400" dirty="0" smtClean="0">
                  <a:latin typeface="Times"/>
                  <a:cs typeface="Times"/>
                </a:rPr>
                <a:t>            </a:t>
              </a:r>
            </a:p>
          </p:txBody>
        </p:sp>
        <p:sp>
          <p:nvSpPr>
            <p:cNvPr id="8" name="TextBox 7"/>
            <p:cNvSpPr txBox="1"/>
            <p:nvPr/>
          </p:nvSpPr>
          <p:spPr>
            <a:xfrm>
              <a:off x="5248275" y="3181822"/>
              <a:ext cx="3589266" cy="646331"/>
            </a:xfrm>
            <a:prstGeom prst="rect">
              <a:avLst/>
            </a:prstGeom>
            <a:noFill/>
          </p:spPr>
          <p:txBody>
            <a:bodyPr wrap="square" rtlCol="0">
              <a:spAutoFit/>
            </a:bodyPr>
            <a:lstStyle/>
            <a:p>
              <a:r>
                <a:rPr lang="en-US" dirty="0" smtClean="0">
                  <a:latin typeface="Times"/>
                  <a:cs typeface="Times"/>
                </a:rPr>
                <a:t>e.g. even numbers, odd numbers, prime numbers, powers of ten, </a:t>
              </a:r>
              <a:r>
                <a:rPr lang="is-IS" dirty="0" smtClean="0">
                  <a:latin typeface="Times"/>
                  <a:cs typeface="Times"/>
                </a:rPr>
                <a:t>…</a:t>
              </a:r>
              <a:endParaRPr lang="en-US" dirty="0" smtClean="0">
                <a:latin typeface="Times"/>
                <a:cs typeface="Times"/>
              </a:endParaRPr>
            </a:p>
          </p:txBody>
        </p:sp>
      </p:grpSp>
      <p:grpSp>
        <p:nvGrpSpPr>
          <p:cNvPr id="16" name="Group 15"/>
          <p:cNvGrpSpPr/>
          <p:nvPr/>
        </p:nvGrpSpPr>
        <p:grpSpPr>
          <a:xfrm>
            <a:off x="704048" y="4470910"/>
            <a:ext cx="7705542" cy="1524621"/>
            <a:chOff x="704048" y="4470910"/>
            <a:chExt cx="7705542" cy="1524621"/>
          </a:xfrm>
        </p:grpSpPr>
        <p:sp>
          <p:nvSpPr>
            <p:cNvPr id="14" name="Freeform 13"/>
            <p:cNvSpPr/>
            <p:nvPr/>
          </p:nvSpPr>
          <p:spPr>
            <a:xfrm>
              <a:off x="863784" y="4470910"/>
              <a:ext cx="4017217" cy="1078298"/>
            </a:xfrm>
            <a:custGeom>
              <a:avLst/>
              <a:gdLst>
                <a:gd name="connsiteX0" fmla="*/ 372731 w 4017217"/>
                <a:gd name="connsiteY0" fmla="*/ 0 h 786828"/>
                <a:gd name="connsiteX1" fmla="*/ 0 w 4017217"/>
                <a:gd name="connsiteY1" fmla="*/ 786828 h 786828"/>
                <a:gd name="connsiteX2" fmla="*/ 4017217 w 4017217"/>
                <a:gd name="connsiteY2" fmla="*/ 655690 h 786828"/>
                <a:gd name="connsiteX3" fmla="*/ 372731 w 4017217"/>
                <a:gd name="connsiteY3" fmla="*/ 0 h 786828"/>
              </a:gdLst>
              <a:ahLst/>
              <a:cxnLst>
                <a:cxn ang="0">
                  <a:pos x="connsiteX0" y="connsiteY0"/>
                </a:cxn>
                <a:cxn ang="0">
                  <a:pos x="connsiteX1" y="connsiteY1"/>
                </a:cxn>
                <a:cxn ang="0">
                  <a:pos x="connsiteX2" y="connsiteY2"/>
                </a:cxn>
                <a:cxn ang="0">
                  <a:pos x="connsiteX3" y="connsiteY3"/>
                </a:cxn>
              </a:cxnLst>
              <a:rect l="l" t="t" r="r" b="b"/>
              <a:pathLst>
                <a:path w="4017217" h="786828">
                  <a:moveTo>
                    <a:pt x="372731" y="0"/>
                  </a:moveTo>
                  <a:lnTo>
                    <a:pt x="0" y="786828"/>
                  </a:lnTo>
                  <a:lnTo>
                    <a:pt x="4017217" y="655690"/>
                  </a:lnTo>
                  <a:lnTo>
                    <a:pt x="372731" y="0"/>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p:cNvSpPr txBox="1"/>
            <p:nvPr/>
          </p:nvSpPr>
          <p:spPr>
            <a:xfrm>
              <a:off x="704048" y="4610536"/>
              <a:ext cx="4286412" cy="1384995"/>
            </a:xfrm>
            <a:prstGeom prst="rect">
              <a:avLst/>
            </a:prstGeom>
            <a:noFill/>
          </p:spPr>
          <p:txBody>
            <a:bodyPr wrap="square" rtlCol="0">
              <a:spAutoFit/>
            </a:bodyPr>
            <a:lstStyle/>
            <a:p>
              <a:pPr marL="911225" indent="-911225"/>
              <a:r>
                <a:rPr lang="en-US" sz="2800" i="1" smtClean="0">
                  <a:latin typeface="Times"/>
                  <a:cs typeface="Times"/>
                </a:rPr>
                <a:t>infinite</a:t>
              </a:r>
              <a:r>
                <a:rPr lang="en-US" sz="2800" i="1" baseline="-25000" smtClean="0">
                  <a:latin typeface="Times"/>
                  <a:cs typeface="Times"/>
                </a:rPr>
                <a:t>co</a:t>
              </a:r>
              <a:r>
                <a:rPr lang="en-US" sz="2800" i="1" baseline="-25000" dirty="0" smtClean="0">
                  <a:latin typeface="Times"/>
                  <a:cs typeface="Times"/>
                </a:rPr>
                <a:t>-finite</a:t>
              </a:r>
              <a:r>
                <a:rPr lang="en-US" sz="2400" dirty="0" smtClean="0">
                  <a:latin typeface="Times"/>
                  <a:cs typeface="Times"/>
                </a:rPr>
                <a:t>:</a:t>
              </a:r>
              <a:r>
                <a:rPr lang="en-US" sz="2400" i="1" dirty="0" smtClean="0">
                  <a:latin typeface="Times"/>
                  <a:cs typeface="Times"/>
                </a:rPr>
                <a:t> </a:t>
              </a:r>
              <a:r>
                <a:rPr lang="en-US" sz="2400" dirty="0" smtClean="0">
                  <a:latin typeface="Times"/>
                  <a:cs typeface="Times"/>
                </a:rPr>
                <a:t> </a:t>
              </a:r>
              <a:r>
                <a:rPr lang="en-US" sz="2000" dirty="0" smtClean="0">
                  <a:latin typeface="Times"/>
                  <a:cs typeface="Times"/>
                </a:rPr>
                <a:t>infinite set whose complement is finite of size </a:t>
              </a:r>
              <a:r>
                <a:rPr lang="en-US" sz="2000" i="1" dirty="0" smtClean="0">
                  <a:latin typeface="Times"/>
                  <a:cs typeface="Times"/>
                </a:rPr>
                <a:t>n</a:t>
              </a:r>
              <a:br>
                <a:rPr lang="en-US" sz="2000" i="1" dirty="0" smtClean="0">
                  <a:latin typeface="Times"/>
                  <a:cs typeface="Times"/>
                </a:rPr>
              </a:br>
              <a:r>
                <a:rPr lang="en-US" i="1" dirty="0" smtClean="0">
                  <a:latin typeface="Times"/>
                  <a:cs typeface="Times"/>
                </a:rPr>
                <a:t>n</a:t>
              </a:r>
              <a:r>
                <a:rPr lang="en-US" dirty="0" smtClean="0">
                  <a:latin typeface="Times"/>
                  <a:cs typeface="Times"/>
                </a:rPr>
                <a:t> = 1, 2, 3, </a:t>
              </a:r>
              <a:r>
                <a:rPr lang="is-IS" dirty="0" smtClean="0">
                  <a:latin typeface="Times"/>
                  <a:cs typeface="Times"/>
                </a:rPr>
                <a:t>…</a:t>
              </a:r>
              <a:endParaRPr lang="en-US" dirty="0" smtClean="0">
                <a:latin typeface="Times"/>
                <a:cs typeface="Times"/>
              </a:endParaRPr>
            </a:p>
            <a:p>
              <a:r>
                <a:rPr lang="en-US" dirty="0" smtClean="0">
                  <a:latin typeface="Times"/>
                  <a:cs typeface="Times"/>
                </a:rPr>
                <a:t>            </a:t>
              </a:r>
            </a:p>
          </p:txBody>
        </p:sp>
        <p:sp>
          <p:nvSpPr>
            <p:cNvPr id="10" name="TextBox 9"/>
            <p:cNvSpPr txBox="1"/>
            <p:nvPr/>
          </p:nvSpPr>
          <p:spPr>
            <a:xfrm>
              <a:off x="5248275" y="4672654"/>
              <a:ext cx="3161315" cy="646331"/>
            </a:xfrm>
            <a:prstGeom prst="rect">
              <a:avLst/>
            </a:prstGeom>
            <a:noFill/>
          </p:spPr>
          <p:txBody>
            <a:bodyPr wrap="square" rtlCol="0">
              <a:spAutoFit/>
            </a:bodyPr>
            <a:lstStyle/>
            <a:p>
              <a:r>
                <a:rPr lang="en-US" dirty="0" smtClean="0">
                  <a:latin typeface="Times"/>
                  <a:cs typeface="Times"/>
                </a:rPr>
                <a:t>e.g. complements of </a:t>
              </a:r>
              <a:r>
                <a:rPr lang="en-US" i="1" dirty="0" smtClean="0">
                  <a:latin typeface="Times"/>
                  <a:cs typeface="Times"/>
                </a:rPr>
                <a:t>finite</a:t>
              </a:r>
              <a:r>
                <a:rPr lang="en-US" baseline="-25000" dirty="0" smtClean="0">
                  <a:latin typeface="Times"/>
                  <a:cs typeface="Times"/>
                </a:rPr>
                <a:t>3,</a:t>
              </a:r>
              <a:r>
                <a:rPr lang="en-US" dirty="0" smtClean="0">
                  <a:latin typeface="Times"/>
                  <a:cs typeface="Times"/>
                </a:rPr>
                <a:t> all numbers greater than ten, </a:t>
              </a:r>
              <a:r>
                <a:rPr lang="is-IS" dirty="0" smtClean="0">
                  <a:latin typeface="Times"/>
                  <a:cs typeface="Times"/>
                </a:rPr>
                <a:t>…</a:t>
              </a:r>
              <a:endParaRPr lang="en-US" dirty="0" smtClean="0">
                <a:latin typeface="Times"/>
                <a:cs typeface="Times"/>
              </a:endParaRPr>
            </a:p>
          </p:txBody>
        </p:sp>
      </p:grpSp>
    </p:spTree>
    <p:extLst>
      <p:ext uri="{BB962C8B-B14F-4D97-AF65-F5344CB8AC3E}">
        <p14:creationId xmlns:p14="http://schemas.microsoft.com/office/powerpoint/2010/main" val="24101918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93439" y="4094293"/>
            <a:ext cx="8546032" cy="1793113"/>
            <a:chOff x="393439" y="4094293"/>
            <a:chExt cx="8546032" cy="1793113"/>
          </a:xfrm>
        </p:grpSpPr>
        <p:sp>
          <p:nvSpPr>
            <p:cNvPr id="28" name="Freeform 27"/>
            <p:cNvSpPr/>
            <p:nvPr/>
          </p:nvSpPr>
          <p:spPr>
            <a:xfrm>
              <a:off x="7151741" y="4300021"/>
              <a:ext cx="1787730" cy="1511538"/>
            </a:xfrm>
            <a:custGeom>
              <a:avLst/>
              <a:gdLst>
                <a:gd name="connsiteX0" fmla="*/ 924926 w 1787730"/>
                <a:gd name="connsiteY0" fmla="*/ 0 h 1511538"/>
                <a:gd name="connsiteX1" fmla="*/ 1546145 w 1787730"/>
                <a:gd name="connsiteY1" fmla="*/ 82824 h 1511538"/>
                <a:gd name="connsiteX2" fmla="*/ 1787730 w 1787730"/>
                <a:gd name="connsiteY2" fmla="*/ 1511538 h 1511538"/>
                <a:gd name="connsiteX3" fmla="*/ 0 w 1787730"/>
                <a:gd name="connsiteY3" fmla="*/ 1497734 h 1511538"/>
                <a:gd name="connsiteX4" fmla="*/ 924926 w 1787730"/>
                <a:gd name="connsiteY4" fmla="*/ 0 h 151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730" h="1511538">
                  <a:moveTo>
                    <a:pt x="924926" y="0"/>
                  </a:moveTo>
                  <a:lnTo>
                    <a:pt x="1546145" y="82824"/>
                  </a:lnTo>
                  <a:lnTo>
                    <a:pt x="1787730" y="1511538"/>
                  </a:lnTo>
                  <a:lnTo>
                    <a:pt x="0" y="1497734"/>
                  </a:lnTo>
                  <a:lnTo>
                    <a:pt x="924926" y="0"/>
                  </a:lnTo>
                  <a:close/>
                </a:path>
              </a:pathLst>
            </a:custGeom>
            <a:solidFill>
              <a:srgbClr val="FFC8D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TextBox 28"/>
            <p:cNvSpPr txBox="1"/>
            <p:nvPr/>
          </p:nvSpPr>
          <p:spPr>
            <a:xfrm>
              <a:off x="8144258" y="4094293"/>
              <a:ext cx="615907" cy="523220"/>
            </a:xfrm>
            <a:prstGeom prst="rect">
              <a:avLst/>
            </a:prstGeom>
            <a:noFill/>
          </p:spPr>
          <p:txBody>
            <a:bodyPr wrap="none" rtlCol="0">
              <a:spAutoFit/>
            </a:bodyPr>
            <a:lstStyle/>
            <a:p>
              <a:r>
                <a:rPr lang="en-US" sz="2800" i="1" dirty="0" smtClean="0">
                  <a:latin typeface="Times"/>
                  <a:cs typeface="Times"/>
                </a:rPr>
                <a:t>V</a:t>
              </a:r>
              <a:r>
                <a:rPr lang="en-US" sz="2800" i="1" baseline="-25000" dirty="0" smtClean="0">
                  <a:latin typeface="Times"/>
                  <a:cs typeface="Times"/>
                </a:rPr>
                <a:t>∞</a:t>
              </a:r>
              <a:endParaRPr lang="en-US" sz="2800" dirty="0" smtClean="0">
                <a:latin typeface="Times"/>
                <a:cs typeface="Times"/>
              </a:endParaRPr>
            </a:p>
          </p:txBody>
        </p:sp>
        <p:sp>
          <p:nvSpPr>
            <p:cNvPr id="26" name="Freeform 25"/>
            <p:cNvSpPr/>
            <p:nvPr/>
          </p:nvSpPr>
          <p:spPr>
            <a:xfrm>
              <a:off x="4892027" y="4375249"/>
              <a:ext cx="1787730" cy="1511538"/>
            </a:xfrm>
            <a:custGeom>
              <a:avLst/>
              <a:gdLst>
                <a:gd name="connsiteX0" fmla="*/ 924926 w 1787730"/>
                <a:gd name="connsiteY0" fmla="*/ 0 h 1511538"/>
                <a:gd name="connsiteX1" fmla="*/ 1546145 w 1787730"/>
                <a:gd name="connsiteY1" fmla="*/ 82824 h 1511538"/>
                <a:gd name="connsiteX2" fmla="*/ 1787730 w 1787730"/>
                <a:gd name="connsiteY2" fmla="*/ 1511538 h 1511538"/>
                <a:gd name="connsiteX3" fmla="*/ 0 w 1787730"/>
                <a:gd name="connsiteY3" fmla="*/ 1497734 h 1511538"/>
                <a:gd name="connsiteX4" fmla="*/ 924926 w 1787730"/>
                <a:gd name="connsiteY4" fmla="*/ 0 h 151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730" h="1511538">
                  <a:moveTo>
                    <a:pt x="924926" y="0"/>
                  </a:moveTo>
                  <a:lnTo>
                    <a:pt x="1546145" y="82824"/>
                  </a:lnTo>
                  <a:lnTo>
                    <a:pt x="1787730" y="1511538"/>
                  </a:lnTo>
                  <a:lnTo>
                    <a:pt x="0" y="1497734"/>
                  </a:lnTo>
                  <a:lnTo>
                    <a:pt x="924926" y="0"/>
                  </a:lnTo>
                  <a:close/>
                </a:path>
              </a:pathLst>
            </a:custGeom>
            <a:solidFill>
              <a:srgbClr val="FFC8D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TextBox 26"/>
            <p:cNvSpPr txBox="1"/>
            <p:nvPr/>
          </p:nvSpPr>
          <p:spPr>
            <a:xfrm>
              <a:off x="5884544" y="4169521"/>
              <a:ext cx="615907" cy="523220"/>
            </a:xfrm>
            <a:prstGeom prst="rect">
              <a:avLst/>
            </a:prstGeom>
            <a:noFill/>
          </p:spPr>
          <p:txBody>
            <a:bodyPr wrap="none" rtlCol="0">
              <a:spAutoFit/>
            </a:bodyPr>
            <a:lstStyle/>
            <a:p>
              <a:r>
                <a:rPr lang="en-US" sz="2800" i="1" dirty="0" smtClean="0">
                  <a:latin typeface="Times"/>
                  <a:cs typeface="Times"/>
                </a:rPr>
                <a:t>V</a:t>
              </a:r>
              <a:r>
                <a:rPr lang="en-US" sz="2800" i="1" baseline="-25000" dirty="0" smtClean="0">
                  <a:latin typeface="Times"/>
                  <a:cs typeface="Times"/>
                </a:rPr>
                <a:t>∞</a:t>
              </a:r>
              <a:endParaRPr lang="en-US" sz="2800" dirty="0" smtClean="0">
                <a:latin typeface="Times"/>
                <a:cs typeface="Times"/>
              </a:endParaRPr>
            </a:p>
          </p:txBody>
        </p:sp>
        <p:sp>
          <p:nvSpPr>
            <p:cNvPr id="24" name="Freeform 23"/>
            <p:cNvSpPr/>
            <p:nvPr/>
          </p:nvSpPr>
          <p:spPr>
            <a:xfrm>
              <a:off x="2697053" y="4375249"/>
              <a:ext cx="1787730" cy="1511538"/>
            </a:xfrm>
            <a:custGeom>
              <a:avLst/>
              <a:gdLst>
                <a:gd name="connsiteX0" fmla="*/ 924926 w 1787730"/>
                <a:gd name="connsiteY0" fmla="*/ 0 h 1511538"/>
                <a:gd name="connsiteX1" fmla="*/ 1546145 w 1787730"/>
                <a:gd name="connsiteY1" fmla="*/ 82824 h 1511538"/>
                <a:gd name="connsiteX2" fmla="*/ 1787730 w 1787730"/>
                <a:gd name="connsiteY2" fmla="*/ 1511538 h 1511538"/>
                <a:gd name="connsiteX3" fmla="*/ 0 w 1787730"/>
                <a:gd name="connsiteY3" fmla="*/ 1497734 h 1511538"/>
                <a:gd name="connsiteX4" fmla="*/ 924926 w 1787730"/>
                <a:gd name="connsiteY4" fmla="*/ 0 h 151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730" h="1511538">
                  <a:moveTo>
                    <a:pt x="924926" y="0"/>
                  </a:moveTo>
                  <a:lnTo>
                    <a:pt x="1546145" y="82824"/>
                  </a:lnTo>
                  <a:lnTo>
                    <a:pt x="1787730" y="1511538"/>
                  </a:lnTo>
                  <a:lnTo>
                    <a:pt x="0" y="1497734"/>
                  </a:lnTo>
                  <a:lnTo>
                    <a:pt x="924926" y="0"/>
                  </a:lnTo>
                  <a:close/>
                </a:path>
              </a:pathLst>
            </a:custGeom>
            <a:solidFill>
              <a:srgbClr val="FFC8D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TextBox 24"/>
            <p:cNvSpPr txBox="1"/>
            <p:nvPr/>
          </p:nvSpPr>
          <p:spPr>
            <a:xfrm>
              <a:off x="3689570" y="4169521"/>
              <a:ext cx="615907" cy="523220"/>
            </a:xfrm>
            <a:prstGeom prst="rect">
              <a:avLst/>
            </a:prstGeom>
            <a:noFill/>
          </p:spPr>
          <p:txBody>
            <a:bodyPr wrap="none" rtlCol="0">
              <a:spAutoFit/>
            </a:bodyPr>
            <a:lstStyle/>
            <a:p>
              <a:r>
                <a:rPr lang="en-US" sz="2800" i="1" dirty="0" smtClean="0">
                  <a:latin typeface="Times"/>
                  <a:cs typeface="Times"/>
                </a:rPr>
                <a:t>V</a:t>
              </a:r>
              <a:r>
                <a:rPr lang="en-US" sz="2800" i="1" baseline="-25000" dirty="0" smtClean="0">
                  <a:latin typeface="Times"/>
                  <a:cs typeface="Times"/>
                </a:rPr>
                <a:t>∞</a:t>
              </a:r>
              <a:endParaRPr lang="en-US" sz="2800" dirty="0" smtClean="0">
                <a:latin typeface="Times"/>
                <a:cs typeface="Times"/>
              </a:endParaRPr>
            </a:p>
          </p:txBody>
        </p:sp>
        <p:sp>
          <p:nvSpPr>
            <p:cNvPr id="23" name="Freeform 22"/>
            <p:cNvSpPr/>
            <p:nvPr/>
          </p:nvSpPr>
          <p:spPr>
            <a:xfrm>
              <a:off x="393439" y="4375868"/>
              <a:ext cx="1787730" cy="1511538"/>
            </a:xfrm>
            <a:custGeom>
              <a:avLst/>
              <a:gdLst>
                <a:gd name="connsiteX0" fmla="*/ 924926 w 1787730"/>
                <a:gd name="connsiteY0" fmla="*/ 0 h 1511538"/>
                <a:gd name="connsiteX1" fmla="*/ 1546145 w 1787730"/>
                <a:gd name="connsiteY1" fmla="*/ 82824 h 1511538"/>
                <a:gd name="connsiteX2" fmla="*/ 1787730 w 1787730"/>
                <a:gd name="connsiteY2" fmla="*/ 1511538 h 1511538"/>
                <a:gd name="connsiteX3" fmla="*/ 0 w 1787730"/>
                <a:gd name="connsiteY3" fmla="*/ 1497734 h 1511538"/>
                <a:gd name="connsiteX4" fmla="*/ 924926 w 1787730"/>
                <a:gd name="connsiteY4" fmla="*/ 0 h 1511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7730" h="1511538">
                  <a:moveTo>
                    <a:pt x="924926" y="0"/>
                  </a:moveTo>
                  <a:lnTo>
                    <a:pt x="1546145" y="82824"/>
                  </a:lnTo>
                  <a:lnTo>
                    <a:pt x="1787730" y="1511538"/>
                  </a:lnTo>
                  <a:lnTo>
                    <a:pt x="0" y="1497734"/>
                  </a:lnTo>
                  <a:lnTo>
                    <a:pt x="924926" y="0"/>
                  </a:lnTo>
                  <a:close/>
                </a:path>
              </a:pathLst>
            </a:custGeom>
            <a:solidFill>
              <a:srgbClr val="FFC8D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a:off x="1385956" y="4170140"/>
              <a:ext cx="615907" cy="523220"/>
            </a:xfrm>
            <a:prstGeom prst="rect">
              <a:avLst/>
            </a:prstGeom>
            <a:noFill/>
          </p:spPr>
          <p:txBody>
            <a:bodyPr wrap="none" rtlCol="0">
              <a:spAutoFit/>
            </a:bodyPr>
            <a:lstStyle/>
            <a:p>
              <a:r>
                <a:rPr lang="en-US" sz="2800" i="1" dirty="0" smtClean="0">
                  <a:latin typeface="Times"/>
                  <a:cs typeface="Times"/>
                </a:rPr>
                <a:t>V</a:t>
              </a:r>
              <a:r>
                <a:rPr lang="en-US" sz="2800" i="1" baseline="-25000" dirty="0" smtClean="0">
                  <a:latin typeface="Times"/>
                  <a:cs typeface="Times"/>
                </a:rPr>
                <a:t>∞</a:t>
              </a:r>
              <a:endParaRPr lang="en-US" sz="2800" dirty="0" smtClean="0">
                <a:latin typeface="Times"/>
                <a:cs typeface="Times"/>
              </a:endParaRPr>
            </a:p>
          </p:txBody>
        </p:sp>
      </p:grpSp>
      <p:sp>
        <p:nvSpPr>
          <p:cNvPr id="8" name="Freeform 7"/>
          <p:cNvSpPr/>
          <p:nvPr/>
        </p:nvSpPr>
        <p:spPr>
          <a:xfrm>
            <a:off x="1111292" y="1324663"/>
            <a:ext cx="3616876" cy="2919208"/>
          </a:xfrm>
          <a:custGeom>
            <a:avLst/>
            <a:gdLst>
              <a:gd name="connsiteX0" fmla="*/ 289902 w 3616876"/>
              <a:gd name="connsiteY0" fmla="*/ 0 h 2698682"/>
              <a:gd name="connsiteX1" fmla="*/ 3616876 w 3616876"/>
              <a:gd name="connsiteY1" fmla="*/ 276080 h 2698682"/>
              <a:gd name="connsiteX2" fmla="*/ 3320071 w 3616876"/>
              <a:gd name="connsiteY2" fmla="*/ 2698682 h 2698682"/>
              <a:gd name="connsiteX3" fmla="*/ 3188925 w 3616876"/>
              <a:gd name="connsiteY3" fmla="*/ 2691780 h 2698682"/>
              <a:gd name="connsiteX4" fmla="*/ 0 w 3616876"/>
              <a:gd name="connsiteY4" fmla="*/ 2305268 h 2698682"/>
              <a:gd name="connsiteX5" fmla="*/ 289902 w 3616876"/>
              <a:gd name="connsiteY5" fmla="*/ 0 h 269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6876" h="2698682">
                <a:moveTo>
                  <a:pt x="289902" y="0"/>
                </a:moveTo>
                <a:lnTo>
                  <a:pt x="3616876" y="276080"/>
                </a:lnTo>
                <a:lnTo>
                  <a:pt x="3320071" y="2698682"/>
                </a:lnTo>
                <a:lnTo>
                  <a:pt x="3188925" y="2691780"/>
                </a:lnTo>
                <a:lnTo>
                  <a:pt x="0" y="2305268"/>
                </a:lnTo>
                <a:lnTo>
                  <a:pt x="289902" y="0"/>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Freeform 6"/>
          <p:cNvSpPr/>
          <p:nvPr/>
        </p:nvSpPr>
        <p:spPr>
          <a:xfrm>
            <a:off x="398300" y="308097"/>
            <a:ext cx="8108795" cy="879047"/>
          </a:xfrm>
          <a:custGeom>
            <a:avLst/>
            <a:gdLst>
              <a:gd name="connsiteX0" fmla="*/ 300604 w 8108795"/>
              <a:gd name="connsiteY0" fmla="*/ 0 h 713886"/>
              <a:gd name="connsiteX1" fmla="*/ 8041159 w 8108795"/>
              <a:gd name="connsiteY1" fmla="*/ 300584 h 713886"/>
              <a:gd name="connsiteX2" fmla="*/ 8108795 w 8108795"/>
              <a:gd name="connsiteY2" fmla="*/ 571109 h 713886"/>
              <a:gd name="connsiteX3" fmla="*/ 0 w 8108795"/>
              <a:gd name="connsiteY3" fmla="*/ 713886 h 713886"/>
              <a:gd name="connsiteX4" fmla="*/ 300604 w 8108795"/>
              <a:gd name="connsiteY4" fmla="*/ 0 h 71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8795" h="713886">
                <a:moveTo>
                  <a:pt x="300604" y="0"/>
                </a:moveTo>
                <a:lnTo>
                  <a:pt x="8041159" y="300584"/>
                </a:lnTo>
                <a:lnTo>
                  <a:pt x="8108795" y="571109"/>
                </a:lnTo>
                <a:lnTo>
                  <a:pt x="0" y="713886"/>
                </a:lnTo>
                <a:lnTo>
                  <a:pt x="300604" y="0"/>
                </a:lnTo>
                <a:close/>
              </a:path>
            </a:pathLst>
          </a:custGeom>
          <a:solidFill>
            <a:srgbClr val="B4D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9"/>
            <a:ext cx="8343404" cy="857994"/>
          </a:xfrm>
        </p:spPr>
        <p:txBody>
          <a:bodyPr>
            <a:normAutofit fontScale="90000"/>
          </a:bodyPr>
          <a:lstStyle/>
          <a:p>
            <a:r>
              <a:rPr lang="en-US" dirty="0" smtClean="0"/>
              <a:t>Equivalent sets have equivalent chances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FCCF618-873A-FB4C-879E-A90372EFCD0C}" type="slidenum">
              <a:rPr lang="en-US" smtClean="0"/>
              <a:pPr/>
              <a:t>13</a:t>
            </a:fld>
            <a:endParaRPr lang="en-US"/>
          </a:p>
        </p:txBody>
      </p:sp>
      <p:sp>
        <p:nvSpPr>
          <p:cNvPr id="5" name="TextBox 4"/>
          <p:cNvSpPr txBox="1"/>
          <p:nvPr/>
        </p:nvSpPr>
        <p:spPr>
          <a:xfrm>
            <a:off x="979986" y="1367301"/>
            <a:ext cx="4121980" cy="3180358"/>
          </a:xfrm>
          <a:prstGeom prst="rect">
            <a:avLst/>
          </a:prstGeom>
          <a:noFill/>
        </p:spPr>
        <p:txBody>
          <a:bodyPr wrap="none" rtlCol="0">
            <a:spAutoFit/>
          </a:bodyPr>
          <a:lstStyle/>
          <a:p>
            <a:pPr marL="1546225" indent="-1546225"/>
            <a:r>
              <a:rPr lang="en-US" sz="2800" dirty="0" err="1" smtClean="0">
                <a:latin typeface="Times"/>
                <a:cs typeface="Times"/>
              </a:rPr>
              <a:t>Ch</a:t>
            </a:r>
            <a:r>
              <a:rPr lang="en-US" sz="2800" dirty="0" smtClean="0">
                <a:latin typeface="Times"/>
                <a:cs typeface="Times"/>
              </a:rPr>
              <a:t>(</a:t>
            </a:r>
            <a:r>
              <a:rPr lang="en-US" sz="2800" i="1" dirty="0" err="1" smtClean="0">
                <a:latin typeface="Times"/>
                <a:cs typeface="Times"/>
              </a:rPr>
              <a:t>finite</a:t>
            </a:r>
            <a:r>
              <a:rPr lang="en-US" sz="2800" i="1" baseline="-25000" dirty="0" err="1" smtClean="0">
                <a:latin typeface="Times"/>
                <a:cs typeface="Times"/>
              </a:rPr>
              <a:t>n</a:t>
            </a:r>
            <a:r>
              <a:rPr lang="en-US" sz="2800" dirty="0" smtClean="0">
                <a:latin typeface="Times"/>
                <a:cs typeface="Times"/>
              </a:rPr>
              <a:t>) = </a:t>
            </a:r>
            <a:r>
              <a:rPr lang="en-US" sz="2800" i="1" dirty="0" err="1" smtClean="0">
                <a:latin typeface="Times"/>
                <a:cs typeface="Times"/>
              </a:rPr>
              <a:t>V</a:t>
            </a:r>
            <a:r>
              <a:rPr lang="en-US" sz="2800" i="1" baseline="-25000" dirty="0" err="1" smtClean="0">
                <a:latin typeface="Times"/>
                <a:cs typeface="Times"/>
              </a:rPr>
              <a:t>n</a:t>
            </a:r>
            <a:r>
              <a:rPr lang="en-US" sz="2800" baseline="-25000" dirty="0" smtClean="0">
                <a:latin typeface="Times"/>
                <a:cs typeface="Times"/>
              </a:rPr>
              <a:t/>
            </a:r>
            <a:br>
              <a:rPr lang="en-US" sz="2800" baseline="-25000" dirty="0" smtClean="0">
                <a:latin typeface="Times"/>
                <a:cs typeface="Times"/>
              </a:rPr>
            </a:br>
            <a:r>
              <a:rPr lang="en-US" i="1" dirty="0" smtClean="0">
                <a:latin typeface="Times"/>
                <a:cs typeface="Times"/>
              </a:rPr>
              <a:t>n </a:t>
            </a:r>
            <a:r>
              <a:rPr lang="en-US" dirty="0" smtClean="0">
                <a:latin typeface="Times"/>
                <a:cs typeface="Times"/>
              </a:rPr>
              <a:t>= 1, 2, 3, </a:t>
            </a:r>
            <a:r>
              <a:rPr lang="is-IS" dirty="0" smtClean="0">
                <a:latin typeface="Times"/>
                <a:cs typeface="Times"/>
              </a:rPr>
              <a:t>…</a:t>
            </a:r>
          </a:p>
          <a:p>
            <a:endParaRPr lang="is-IS" dirty="0">
              <a:latin typeface="Times"/>
              <a:cs typeface="Times"/>
            </a:endParaRPr>
          </a:p>
          <a:p>
            <a:pPr marL="2284413" indent="-2284413"/>
            <a:r>
              <a:rPr lang="en-US" sz="2800" dirty="0" err="1" smtClean="0">
                <a:latin typeface="Times"/>
                <a:cs typeface="Times"/>
              </a:rPr>
              <a:t>Ch</a:t>
            </a:r>
            <a:r>
              <a:rPr lang="en-US" sz="2800" dirty="0" smtClean="0">
                <a:latin typeface="Times"/>
                <a:cs typeface="Times"/>
              </a:rPr>
              <a:t>(</a:t>
            </a:r>
            <a:r>
              <a:rPr lang="en-US" sz="2800" i="1" dirty="0" err="1" smtClean="0">
                <a:latin typeface="Times"/>
                <a:cs typeface="Times"/>
              </a:rPr>
              <a:t>infinite</a:t>
            </a:r>
            <a:r>
              <a:rPr lang="en-US" sz="2800" i="1" baseline="-25000" dirty="0" err="1" smtClean="0">
                <a:latin typeface="Times"/>
                <a:cs typeface="Times"/>
              </a:rPr>
              <a:t>co</a:t>
            </a:r>
            <a:r>
              <a:rPr lang="en-US" sz="2800" i="1" baseline="-25000" dirty="0" smtClean="0">
                <a:latin typeface="Times"/>
                <a:cs typeface="Times"/>
              </a:rPr>
              <a:t>-infinite</a:t>
            </a:r>
            <a:r>
              <a:rPr lang="en-US" sz="2800" dirty="0" smtClean="0">
                <a:latin typeface="Times"/>
                <a:cs typeface="Times"/>
              </a:rPr>
              <a:t>) = </a:t>
            </a:r>
            <a:r>
              <a:rPr lang="en-US" sz="2800" i="1" dirty="0" smtClean="0">
                <a:latin typeface="Times"/>
                <a:cs typeface="Times"/>
              </a:rPr>
              <a:t>V</a:t>
            </a:r>
            <a:r>
              <a:rPr lang="en-US" sz="2800" i="1" baseline="-25000" dirty="0" smtClean="0">
                <a:latin typeface="Times"/>
                <a:cs typeface="Times"/>
              </a:rPr>
              <a:t>∞</a:t>
            </a:r>
            <a:br>
              <a:rPr lang="en-US" sz="2800" i="1" baseline="-25000" dirty="0" smtClean="0">
                <a:latin typeface="Times"/>
                <a:cs typeface="Times"/>
              </a:rPr>
            </a:br>
            <a:r>
              <a:rPr lang="en-US" sz="1600" i="1" dirty="0" smtClean="0">
                <a:latin typeface="Times"/>
                <a:cs typeface="Times"/>
              </a:rPr>
              <a:t>“</a:t>
            </a:r>
            <a:r>
              <a:rPr lang="en-US" sz="1600" dirty="0" smtClean="0">
                <a:latin typeface="Times"/>
                <a:cs typeface="Times"/>
              </a:rPr>
              <a:t>as likely as not”</a:t>
            </a:r>
            <a:endParaRPr lang="en-US" sz="2800" dirty="0" smtClean="0">
              <a:latin typeface="Times"/>
              <a:cs typeface="Times"/>
            </a:endParaRPr>
          </a:p>
          <a:p>
            <a:endParaRPr lang="en-US" sz="2800" i="1" baseline="-25000" dirty="0">
              <a:latin typeface="Times"/>
              <a:cs typeface="Times"/>
            </a:endParaRPr>
          </a:p>
          <a:p>
            <a:pPr marL="2684463" indent="-2684463"/>
            <a:r>
              <a:rPr lang="en-US" sz="2800" dirty="0" err="1" smtClean="0">
                <a:latin typeface="Times"/>
                <a:cs typeface="Times"/>
              </a:rPr>
              <a:t>Ch</a:t>
            </a:r>
            <a:r>
              <a:rPr lang="en-US" sz="2800" dirty="0" smtClean="0">
                <a:latin typeface="Times"/>
                <a:cs typeface="Times"/>
              </a:rPr>
              <a:t>(</a:t>
            </a:r>
            <a:r>
              <a:rPr lang="en-US" sz="2800" i="1" dirty="0" err="1" smtClean="0">
                <a:latin typeface="Times"/>
                <a:cs typeface="Times"/>
              </a:rPr>
              <a:t>infinite</a:t>
            </a:r>
            <a:r>
              <a:rPr lang="en-US" sz="2800" i="1" baseline="-25000" dirty="0" err="1" smtClean="0">
                <a:latin typeface="Times"/>
                <a:cs typeface="Times"/>
              </a:rPr>
              <a:t>co</a:t>
            </a:r>
            <a:r>
              <a:rPr lang="en-US" sz="2800" i="1" baseline="-25000" dirty="0" smtClean="0">
                <a:latin typeface="Times"/>
                <a:cs typeface="Times"/>
              </a:rPr>
              <a:t>-finite-n</a:t>
            </a:r>
            <a:r>
              <a:rPr lang="en-US" sz="2800" dirty="0" smtClean="0">
                <a:latin typeface="Times"/>
                <a:cs typeface="Times"/>
              </a:rPr>
              <a:t>) = </a:t>
            </a:r>
            <a:r>
              <a:rPr lang="en-US" sz="2800" i="1" dirty="0" smtClean="0">
                <a:latin typeface="Times"/>
                <a:cs typeface="Times"/>
              </a:rPr>
              <a:t>V</a:t>
            </a:r>
            <a:r>
              <a:rPr lang="en-US" sz="2800" i="1" baseline="-25000" dirty="0" smtClean="0">
                <a:latin typeface="Times"/>
                <a:cs typeface="Times"/>
              </a:rPr>
              <a:t>-n </a:t>
            </a:r>
            <a:br>
              <a:rPr lang="en-US" sz="2800" i="1" baseline="-25000" dirty="0" smtClean="0">
                <a:latin typeface="Times"/>
                <a:cs typeface="Times"/>
              </a:rPr>
            </a:br>
            <a:r>
              <a:rPr lang="en-US" i="1" dirty="0" smtClean="0">
                <a:latin typeface="Times"/>
                <a:cs typeface="Times"/>
              </a:rPr>
              <a:t>n</a:t>
            </a:r>
            <a:r>
              <a:rPr lang="en-US" dirty="0" smtClean="0">
                <a:latin typeface="Times"/>
                <a:cs typeface="Times"/>
              </a:rPr>
              <a:t>= 1, 2, 3, </a:t>
            </a:r>
            <a:r>
              <a:rPr lang="is-IS" dirty="0" smtClean="0">
                <a:latin typeface="Times"/>
                <a:cs typeface="Times"/>
              </a:rPr>
              <a:t>…</a:t>
            </a:r>
            <a:endParaRPr lang="en-US" sz="2800" baseline="-25000" dirty="0" smtClean="0">
              <a:latin typeface="Times"/>
              <a:cs typeface="Times"/>
            </a:endParaRPr>
          </a:p>
          <a:p>
            <a:endParaRPr lang="en-US" sz="2800" dirty="0" smtClean="0">
              <a:latin typeface="Times"/>
              <a:cs typeface="Times"/>
            </a:endParaRPr>
          </a:p>
        </p:txBody>
      </p:sp>
      <p:sp>
        <p:nvSpPr>
          <p:cNvPr id="6" name="TextBox 5"/>
          <p:cNvSpPr txBox="1"/>
          <p:nvPr/>
        </p:nvSpPr>
        <p:spPr>
          <a:xfrm>
            <a:off x="5101966" y="1649578"/>
            <a:ext cx="2771913" cy="1384995"/>
          </a:xfrm>
          <a:prstGeom prst="rect">
            <a:avLst/>
          </a:prstGeom>
          <a:noFill/>
        </p:spPr>
        <p:txBody>
          <a:bodyPr wrap="none" rtlCol="0">
            <a:spAutoFit/>
          </a:bodyPr>
          <a:lstStyle/>
          <a:p>
            <a:pPr marL="682625" indent="-682625"/>
            <a:r>
              <a:rPr lang="en-US" dirty="0" err="1" smtClean="0">
                <a:latin typeface="Times"/>
                <a:cs typeface="Times"/>
              </a:rPr>
              <a:t>Ch(</a:t>
            </a:r>
            <a:r>
              <a:rPr lang="en-US" i="1" dirty="0" err="1" smtClean="0">
                <a:latin typeface="Times"/>
                <a:cs typeface="Times"/>
              </a:rPr>
              <a:t>empty</a:t>
            </a:r>
            <a:r>
              <a:rPr lang="en-US" i="1" dirty="0" smtClean="0">
                <a:latin typeface="Times"/>
                <a:cs typeface="Times"/>
              </a:rPr>
              <a:t>-set</a:t>
            </a:r>
            <a:r>
              <a:rPr lang="en-US" dirty="0" smtClean="0">
                <a:latin typeface="Times"/>
                <a:cs typeface="Times"/>
              </a:rPr>
              <a:t>) </a:t>
            </a:r>
            <a:br>
              <a:rPr lang="en-US" dirty="0" smtClean="0">
                <a:latin typeface="Times"/>
                <a:cs typeface="Times"/>
              </a:rPr>
            </a:br>
            <a:r>
              <a:rPr lang="en-US" dirty="0" smtClean="0">
                <a:latin typeface="Times"/>
                <a:cs typeface="Times"/>
              </a:rPr>
              <a:t>= </a:t>
            </a:r>
            <a:r>
              <a:rPr lang="en-US" i="1" dirty="0" smtClean="0">
                <a:latin typeface="Times"/>
                <a:cs typeface="Times"/>
              </a:rPr>
              <a:t>V</a:t>
            </a:r>
            <a:r>
              <a:rPr lang="en-US" baseline="-25000" dirty="0" smtClean="0">
                <a:latin typeface="Times"/>
                <a:cs typeface="Times"/>
              </a:rPr>
              <a:t>0</a:t>
            </a:r>
            <a:r>
              <a:rPr lang="en-US" dirty="0" smtClean="0">
                <a:latin typeface="Times"/>
                <a:cs typeface="Times"/>
              </a:rPr>
              <a:t> “certainly not”</a:t>
            </a:r>
          </a:p>
          <a:p>
            <a:pPr marL="682625" indent="-682625"/>
            <a:endParaRPr lang="en-US" baseline="-25000" dirty="0">
              <a:latin typeface="Times"/>
              <a:cs typeface="Times"/>
            </a:endParaRPr>
          </a:p>
          <a:p>
            <a:pPr marL="682625" indent="-682625"/>
            <a:r>
              <a:rPr lang="en-US" dirty="0" err="1" smtClean="0">
                <a:latin typeface="Times"/>
                <a:cs typeface="Times"/>
              </a:rPr>
              <a:t>Ch(</a:t>
            </a:r>
            <a:r>
              <a:rPr lang="en-US" i="1" dirty="0" err="1" smtClean="0">
                <a:latin typeface="Times"/>
                <a:cs typeface="Times"/>
              </a:rPr>
              <a:t>all</a:t>
            </a:r>
            <a:r>
              <a:rPr lang="en-US" i="1" dirty="0" smtClean="0">
                <a:latin typeface="Times"/>
                <a:cs typeface="Times"/>
              </a:rPr>
              <a:t>-outcomes</a:t>
            </a:r>
            <a:r>
              <a:rPr lang="en-US" dirty="0" smtClean="0">
                <a:latin typeface="Times"/>
                <a:cs typeface="Times"/>
              </a:rPr>
              <a:t>)</a:t>
            </a:r>
            <a:br>
              <a:rPr lang="en-US" dirty="0" smtClean="0">
                <a:latin typeface="Times"/>
                <a:cs typeface="Times"/>
              </a:rPr>
            </a:br>
            <a:r>
              <a:rPr lang="en-US" dirty="0" smtClean="0">
                <a:latin typeface="Times"/>
                <a:cs typeface="Times"/>
              </a:rPr>
              <a:t>= </a:t>
            </a:r>
            <a:r>
              <a:rPr lang="en-US" i="1" dirty="0" smtClean="0">
                <a:latin typeface="Times"/>
                <a:cs typeface="Times"/>
              </a:rPr>
              <a:t>V</a:t>
            </a:r>
            <a:r>
              <a:rPr lang="en-US" i="1" baseline="-25000" dirty="0" smtClean="0">
                <a:latin typeface="Times"/>
                <a:cs typeface="Times"/>
              </a:rPr>
              <a:t>-</a:t>
            </a:r>
            <a:r>
              <a:rPr lang="en-US" baseline="-25000" dirty="0" smtClean="0">
                <a:latin typeface="Times"/>
                <a:cs typeface="Times"/>
              </a:rPr>
              <a:t>0</a:t>
            </a:r>
            <a:r>
              <a:rPr lang="en-US" dirty="0" smtClean="0">
                <a:latin typeface="Times"/>
                <a:cs typeface="Times"/>
              </a:rPr>
              <a:t> </a:t>
            </a:r>
            <a:r>
              <a:rPr lang="en-US" smtClean="0">
                <a:latin typeface="Times"/>
                <a:cs typeface="Times"/>
              </a:rPr>
              <a:t>“certain”</a:t>
            </a:r>
            <a:endParaRPr lang="en-US" dirty="0" smtClean="0">
              <a:latin typeface="Times"/>
              <a:cs typeface="Times"/>
            </a:endParaRPr>
          </a:p>
        </p:txBody>
      </p:sp>
      <p:grpSp>
        <p:nvGrpSpPr>
          <p:cNvPr id="22" name="Group 21"/>
          <p:cNvGrpSpPr/>
          <p:nvPr/>
        </p:nvGrpSpPr>
        <p:grpSpPr>
          <a:xfrm>
            <a:off x="250127" y="5055790"/>
            <a:ext cx="9261570" cy="1582396"/>
            <a:chOff x="250127" y="5055790"/>
            <a:chExt cx="9261570" cy="1582396"/>
          </a:xfrm>
        </p:grpSpPr>
        <p:sp>
          <p:nvSpPr>
            <p:cNvPr id="9" name="Freeform 8"/>
            <p:cNvSpPr/>
            <p:nvPr/>
          </p:nvSpPr>
          <p:spPr>
            <a:xfrm flipV="1">
              <a:off x="6864314" y="5537390"/>
              <a:ext cx="1642781" cy="945291"/>
            </a:xfrm>
            <a:custGeom>
              <a:avLst/>
              <a:gdLst>
                <a:gd name="connsiteX0" fmla="*/ 0 w 1028463"/>
                <a:gd name="connsiteY0" fmla="*/ 0 h 1304478"/>
                <a:gd name="connsiteX1" fmla="*/ 1028463 w 1028463"/>
                <a:gd name="connsiteY1" fmla="*/ 27608 h 1304478"/>
                <a:gd name="connsiteX2" fmla="*/ 690244 w 1028463"/>
                <a:gd name="connsiteY2" fmla="*/ 1304478 h 1304478"/>
                <a:gd name="connsiteX3" fmla="*/ 386537 w 1028463"/>
                <a:gd name="connsiteY3" fmla="*/ 1256164 h 1304478"/>
                <a:gd name="connsiteX4" fmla="*/ 0 w 1028463"/>
                <a:gd name="connsiteY4" fmla="*/ 0 h 1304478"/>
                <a:gd name="connsiteX0" fmla="*/ 0 w 1642780"/>
                <a:gd name="connsiteY0" fmla="*/ 190863 h 1276870"/>
                <a:gd name="connsiteX1" fmla="*/ 1642780 w 1642780"/>
                <a:gd name="connsiteY1" fmla="*/ 0 h 1276870"/>
                <a:gd name="connsiteX2" fmla="*/ 1304561 w 1642780"/>
                <a:gd name="connsiteY2" fmla="*/ 1276870 h 1276870"/>
                <a:gd name="connsiteX3" fmla="*/ 1000854 w 1642780"/>
                <a:gd name="connsiteY3" fmla="*/ 1228556 h 1276870"/>
                <a:gd name="connsiteX4" fmla="*/ 0 w 1642780"/>
                <a:gd name="connsiteY4" fmla="*/ 190863 h 1276870"/>
                <a:gd name="connsiteX0" fmla="*/ 0 w 1304561"/>
                <a:gd name="connsiteY0" fmla="*/ 64822 h 1150829"/>
                <a:gd name="connsiteX1" fmla="*/ 1097487 w 1304561"/>
                <a:gd name="connsiteY1" fmla="*/ 0 h 1150829"/>
                <a:gd name="connsiteX2" fmla="*/ 1304561 w 1304561"/>
                <a:gd name="connsiteY2" fmla="*/ 1150829 h 1150829"/>
                <a:gd name="connsiteX3" fmla="*/ 1000854 w 1304561"/>
                <a:gd name="connsiteY3" fmla="*/ 1102515 h 1150829"/>
                <a:gd name="connsiteX4" fmla="*/ 0 w 1304561"/>
                <a:gd name="connsiteY4" fmla="*/ 64822 h 11508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561" h="1150829">
                  <a:moveTo>
                    <a:pt x="0" y="64822"/>
                  </a:moveTo>
                  <a:lnTo>
                    <a:pt x="1097487" y="0"/>
                  </a:lnTo>
                  <a:lnTo>
                    <a:pt x="1304561" y="1150829"/>
                  </a:lnTo>
                  <a:lnTo>
                    <a:pt x="1000854" y="1102515"/>
                  </a:lnTo>
                  <a:lnTo>
                    <a:pt x="0" y="64822"/>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250127" y="5055790"/>
              <a:ext cx="9261570" cy="830997"/>
            </a:xfrm>
            <a:prstGeom prst="rect">
              <a:avLst/>
            </a:prstGeom>
            <a:noFill/>
          </p:spPr>
          <p:txBody>
            <a:bodyPr wrap="none" rtlCol="0">
              <a:spAutoFit/>
            </a:bodyPr>
            <a:lstStyle/>
            <a:p>
              <a:r>
                <a:rPr lang="en-US" sz="4000" dirty="0" err="1" smtClean="0">
                  <a:latin typeface="Times"/>
                  <a:cs typeface="Times"/>
                </a:rPr>
                <a:t>Ch</a:t>
              </a:r>
              <a:r>
                <a:rPr lang="en-US" sz="4800" dirty="0" smtClean="0">
                  <a:latin typeface="Times"/>
                  <a:cs typeface="Times"/>
                </a:rPr>
                <a:t>(      ) = </a:t>
              </a:r>
              <a:r>
                <a:rPr lang="en-US" sz="4000" dirty="0" err="1" smtClean="0">
                  <a:latin typeface="Times"/>
                  <a:cs typeface="Times"/>
                </a:rPr>
                <a:t>Ch</a:t>
              </a:r>
              <a:r>
                <a:rPr lang="en-US" sz="4800" dirty="0" smtClean="0">
                  <a:latin typeface="Times"/>
                  <a:cs typeface="Times"/>
                </a:rPr>
                <a:t>(   ) = </a:t>
              </a:r>
              <a:r>
                <a:rPr lang="en-US" sz="4000" dirty="0" err="1" smtClean="0">
                  <a:latin typeface="Times"/>
                  <a:cs typeface="Times"/>
                </a:rPr>
                <a:t>Ch</a:t>
              </a:r>
              <a:r>
                <a:rPr lang="en-US" sz="4800" dirty="0" smtClean="0">
                  <a:latin typeface="Times"/>
                  <a:cs typeface="Times"/>
                </a:rPr>
                <a:t>(   ) = </a:t>
              </a:r>
              <a:r>
                <a:rPr lang="en-US" sz="4000" dirty="0" err="1" smtClean="0">
                  <a:latin typeface="Times"/>
                  <a:cs typeface="Times"/>
                </a:rPr>
                <a:t>Ch</a:t>
              </a:r>
              <a:r>
                <a:rPr lang="en-US" sz="4800" dirty="0" smtClean="0">
                  <a:latin typeface="Times"/>
                  <a:cs typeface="Times"/>
                </a:rPr>
                <a:t>(      )</a:t>
              </a:r>
            </a:p>
          </p:txBody>
        </p:sp>
        <p:sp>
          <p:nvSpPr>
            <p:cNvPr id="11" name="TextBox 10"/>
            <p:cNvSpPr txBox="1"/>
            <p:nvPr/>
          </p:nvSpPr>
          <p:spPr>
            <a:xfrm>
              <a:off x="1066992" y="5061623"/>
              <a:ext cx="934871" cy="923330"/>
            </a:xfrm>
            <a:prstGeom prst="rect">
              <a:avLst/>
            </a:prstGeom>
            <a:noFill/>
          </p:spPr>
          <p:txBody>
            <a:bodyPr wrap="none" rtlCol="0">
              <a:spAutoFit/>
            </a:bodyPr>
            <a:lstStyle/>
            <a:p>
              <a:pPr algn="ctr"/>
              <a:r>
                <a:rPr lang="en-US" dirty="0" smtClean="0">
                  <a:latin typeface="Times"/>
                  <a:cs typeface="Times"/>
                </a:rPr>
                <a:t>10, 100,</a:t>
              </a:r>
            </a:p>
            <a:p>
              <a:pPr algn="ctr"/>
              <a:r>
                <a:rPr lang="en-US" dirty="0" smtClean="0">
                  <a:latin typeface="Times"/>
                  <a:cs typeface="Times"/>
                </a:rPr>
                <a:t>1000,</a:t>
              </a:r>
            </a:p>
            <a:p>
              <a:pPr algn="ctr"/>
              <a:r>
                <a:rPr lang="en-US" dirty="0" smtClean="0">
                  <a:latin typeface="Times"/>
                  <a:cs typeface="Times"/>
                </a:rPr>
                <a:t>10000,</a:t>
              </a:r>
              <a:endParaRPr lang="en-US" sz="1100" dirty="0">
                <a:latin typeface="Times"/>
                <a:cs typeface="Times"/>
              </a:endParaRPr>
            </a:p>
          </p:txBody>
        </p:sp>
        <p:sp>
          <p:nvSpPr>
            <p:cNvPr id="12" name="TextBox 11"/>
            <p:cNvSpPr txBox="1"/>
            <p:nvPr/>
          </p:nvSpPr>
          <p:spPr>
            <a:xfrm>
              <a:off x="3590918" y="5276654"/>
              <a:ext cx="728835" cy="461665"/>
            </a:xfrm>
            <a:prstGeom prst="rect">
              <a:avLst/>
            </a:prstGeom>
            <a:noFill/>
          </p:spPr>
          <p:txBody>
            <a:bodyPr wrap="none" rtlCol="0">
              <a:spAutoFit/>
            </a:bodyPr>
            <a:lstStyle/>
            <a:p>
              <a:r>
                <a:rPr lang="en-US" sz="2400" i="1" dirty="0" smtClean="0">
                  <a:latin typeface="Times"/>
                  <a:cs typeface="Times"/>
                </a:rPr>
                <a:t>odd</a:t>
              </a:r>
            </a:p>
          </p:txBody>
        </p:sp>
        <p:sp>
          <p:nvSpPr>
            <p:cNvPr id="13" name="TextBox 12"/>
            <p:cNvSpPr txBox="1"/>
            <p:nvPr/>
          </p:nvSpPr>
          <p:spPr>
            <a:xfrm>
              <a:off x="5668537" y="5278342"/>
              <a:ext cx="830876" cy="461665"/>
            </a:xfrm>
            <a:prstGeom prst="rect">
              <a:avLst/>
            </a:prstGeom>
            <a:noFill/>
          </p:spPr>
          <p:txBody>
            <a:bodyPr wrap="none" rtlCol="0">
              <a:spAutoFit/>
            </a:bodyPr>
            <a:lstStyle/>
            <a:p>
              <a:r>
                <a:rPr lang="en-US" sz="2400" i="1" dirty="0" smtClean="0">
                  <a:latin typeface="Times"/>
                  <a:cs typeface="Times"/>
                </a:rPr>
                <a:t>even</a:t>
              </a:r>
            </a:p>
          </p:txBody>
        </p:sp>
        <p:sp>
          <p:nvSpPr>
            <p:cNvPr id="14" name="TextBox 13"/>
            <p:cNvSpPr txBox="1"/>
            <p:nvPr/>
          </p:nvSpPr>
          <p:spPr>
            <a:xfrm>
              <a:off x="7773767" y="5086624"/>
              <a:ext cx="1165704" cy="923330"/>
            </a:xfrm>
            <a:prstGeom prst="rect">
              <a:avLst/>
            </a:prstGeom>
            <a:noFill/>
          </p:spPr>
          <p:txBody>
            <a:bodyPr wrap="none" rtlCol="0">
              <a:spAutoFit/>
            </a:bodyPr>
            <a:lstStyle/>
            <a:p>
              <a:r>
                <a:rPr lang="en-US" dirty="0" smtClean="0">
                  <a:latin typeface="Times"/>
                  <a:cs typeface="Times"/>
                </a:rPr>
                <a:t>1, 2, 3, 4,</a:t>
              </a:r>
            </a:p>
            <a:p>
              <a:r>
                <a:rPr lang="en-US" dirty="0" smtClean="0">
                  <a:latin typeface="Times"/>
                  <a:cs typeface="Times"/>
                </a:rPr>
                <a:t>5,6,7, 8, 9,</a:t>
              </a:r>
            </a:p>
            <a:p>
              <a:r>
                <a:rPr lang="en-US" dirty="0" smtClean="0">
                  <a:latin typeface="Times"/>
                  <a:cs typeface="Times"/>
                </a:rPr>
                <a:t>11, 12, </a:t>
              </a:r>
              <a:r>
                <a:rPr lang="is-IS" dirty="0" smtClean="0">
                  <a:latin typeface="Times"/>
                  <a:cs typeface="Times"/>
                </a:rPr>
                <a:t>…</a:t>
              </a:r>
              <a:endParaRPr lang="en-US" dirty="0" smtClean="0">
                <a:latin typeface="Times"/>
                <a:cs typeface="Times"/>
              </a:endParaRPr>
            </a:p>
          </p:txBody>
        </p:sp>
        <p:sp>
          <p:nvSpPr>
            <p:cNvPr id="15" name="TextBox 14"/>
            <p:cNvSpPr txBox="1"/>
            <p:nvPr/>
          </p:nvSpPr>
          <p:spPr>
            <a:xfrm>
              <a:off x="1280520" y="5703809"/>
              <a:ext cx="415498" cy="369332"/>
            </a:xfrm>
            <a:prstGeom prst="rect">
              <a:avLst/>
            </a:prstGeom>
            <a:noFill/>
          </p:spPr>
          <p:txBody>
            <a:bodyPr wrap="none" rtlCol="0">
              <a:spAutoFit/>
            </a:bodyPr>
            <a:lstStyle/>
            <a:p>
              <a:r>
                <a:rPr lang="is-IS" dirty="0" smtClean="0">
                  <a:latin typeface="Times"/>
                  <a:cs typeface="Times"/>
                </a:rPr>
                <a:t>…</a:t>
              </a:r>
              <a:endParaRPr lang="en-US" dirty="0" smtClean="0">
                <a:latin typeface="Times"/>
                <a:cs typeface="Times"/>
              </a:endParaRPr>
            </a:p>
          </p:txBody>
        </p:sp>
        <p:sp>
          <p:nvSpPr>
            <p:cNvPr id="19" name="TextBox 18"/>
            <p:cNvSpPr txBox="1"/>
            <p:nvPr/>
          </p:nvSpPr>
          <p:spPr>
            <a:xfrm>
              <a:off x="6927261" y="5991855"/>
              <a:ext cx="1241614" cy="646331"/>
            </a:xfrm>
            <a:prstGeom prst="rect">
              <a:avLst/>
            </a:prstGeom>
            <a:noFill/>
          </p:spPr>
          <p:txBody>
            <a:bodyPr wrap="square" rtlCol="0">
              <a:spAutoFit/>
            </a:bodyPr>
            <a:lstStyle/>
            <a:p>
              <a:pPr algn="ctr"/>
              <a:r>
                <a:rPr lang="en-US" dirty="0" smtClean="0">
                  <a:latin typeface="Times"/>
                  <a:cs typeface="Times"/>
                </a:rPr>
                <a:t>no powers of 10</a:t>
              </a:r>
            </a:p>
          </p:txBody>
        </p:sp>
      </p:grpSp>
    </p:spTree>
    <p:extLst>
      <p:ext uri="{BB962C8B-B14F-4D97-AF65-F5344CB8AC3E}">
        <p14:creationId xmlns:p14="http://schemas.microsoft.com/office/powerpoint/2010/main" val="27117190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398300" y="308097"/>
            <a:ext cx="8108795" cy="879047"/>
          </a:xfrm>
          <a:custGeom>
            <a:avLst/>
            <a:gdLst>
              <a:gd name="connsiteX0" fmla="*/ 300604 w 8108795"/>
              <a:gd name="connsiteY0" fmla="*/ 0 h 713886"/>
              <a:gd name="connsiteX1" fmla="*/ 8041159 w 8108795"/>
              <a:gd name="connsiteY1" fmla="*/ 300584 h 713886"/>
              <a:gd name="connsiteX2" fmla="*/ 8108795 w 8108795"/>
              <a:gd name="connsiteY2" fmla="*/ 571109 h 713886"/>
              <a:gd name="connsiteX3" fmla="*/ 0 w 8108795"/>
              <a:gd name="connsiteY3" fmla="*/ 713886 h 713886"/>
              <a:gd name="connsiteX4" fmla="*/ 300604 w 8108795"/>
              <a:gd name="connsiteY4" fmla="*/ 0 h 71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8795" h="713886">
                <a:moveTo>
                  <a:pt x="300604" y="0"/>
                </a:moveTo>
                <a:lnTo>
                  <a:pt x="8041159" y="300584"/>
                </a:lnTo>
                <a:lnTo>
                  <a:pt x="8108795" y="571109"/>
                </a:lnTo>
                <a:lnTo>
                  <a:pt x="0" y="713886"/>
                </a:lnTo>
                <a:lnTo>
                  <a:pt x="300604" y="0"/>
                </a:lnTo>
                <a:close/>
              </a:path>
            </a:pathLst>
          </a:custGeom>
          <a:solidFill>
            <a:srgbClr val="B4D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9"/>
            <a:ext cx="8405526" cy="857994"/>
          </a:xfrm>
        </p:spPr>
        <p:txBody>
          <a:bodyPr>
            <a:noAutofit/>
          </a:bodyPr>
          <a:lstStyle/>
          <a:p>
            <a:r>
              <a:rPr lang="en-US" sz="3600" dirty="0" smtClean="0"/>
              <a:t>But what does</a:t>
            </a:r>
            <a:r>
              <a:rPr lang="en-US" sz="3200" dirty="0" smtClean="0"/>
              <a:t> the chance function </a:t>
            </a:r>
            <a:r>
              <a:rPr lang="en-US" sz="3200" dirty="0" err="1" smtClean="0"/>
              <a:t>Ch</a:t>
            </a:r>
            <a:r>
              <a:rPr lang="en-US" sz="3200" dirty="0" smtClean="0"/>
              <a:t>(.) mean?</a:t>
            </a:r>
            <a:endParaRPr lang="en-US" sz="32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FCCF618-873A-FB4C-879E-A90372EFCD0C}" type="slidenum">
              <a:rPr lang="en-US" smtClean="0"/>
              <a:pPr/>
              <a:t>14</a:t>
            </a:fld>
            <a:endParaRPr lang="en-US"/>
          </a:p>
        </p:txBody>
      </p:sp>
      <p:sp>
        <p:nvSpPr>
          <p:cNvPr id="7" name="TextBox 6"/>
          <p:cNvSpPr txBox="1"/>
          <p:nvPr/>
        </p:nvSpPr>
        <p:spPr>
          <a:xfrm>
            <a:off x="5756684" y="1062434"/>
            <a:ext cx="2839239" cy="523220"/>
          </a:xfrm>
          <a:prstGeom prst="rect">
            <a:avLst/>
          </a:prstGeom>
          <a:noFill/>
        </p:spPr>
        <p:txBody>
          <a:bodyPr wrap="none" rtlCol="0">
            <a:spAutoFit/>
          </a:bodyPr>
          <a:lstStyle/>
          <a:p>
            <a:r>
              <a:rPr lang="en-US" sz="1400" dirty="0" smtClean="0">
                <a:latin typeface="Times"/>
                <a:cs typeface="Times"/>
              </a:rPr>
              <a:t>NOT: give an explicit definition.</a:t>
            </a:r>
          </a:p>
          <a:p>
            <a:r>
              <a:rPr lang="en-US" sz="1400" dirty="0" smtClean="0">
                <a:latin typeface="Times"/>
                <a:cs typeface="Times"/>
              </a:rPr>
              <a:t>NOT: subjective Bayesian elicitation</a:t>
            </a:r>
            <a:endParaRPr lang="en-US" sz="1400" dirty="0" smtClean="0">
              <a:latin typeface="Times"/>
              <a:cs typeface="Times"/>
            </a:endParaRPr>
          </a:p>
        </p:txBody>
      </p:sp>
      <p:grpSp>
        <p:nvGrpSpPr>
          <p:cNvPr id="34" name="Group 33"/>
          <p:cNvGrpSpPr/>
          <p:nvPr/>
        </p:nvGrpSpPr>
        <p:grpSpPr>
          <a:xfrm>
            <a:off x="4422818" y="1941672"/>
            <a:ext cx="3905864" cy="1925675"/>
            <a:chOff x="4422818" y="1941672"/>
            <a:chExt cx="3905864" cy="1925675"/>
          </a:xfrm>
        </p:grpSpPr>
        <p:pic>
          <p:nvPicPr>
            <p:cNvPr id="21" name="Picture 20" descr="801_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6479" y="1941672"/>
              <a:ext cx="887221" cy="887221"/>
            </a:xfrm>
            <a:prstGeom prst="rect">
              <a:avLst/>
            </a:prstGeom>
          </p:spPr>
        </p:pic>
        <p:sp>
          <p:nvSpPr>
            <p:cNvPr id="32" name="Freeform 31"/>
            <p:cNvSpPr/>
            <p:nvPr/>
          </p:nvSpPr>
          <p:spPr>
            <a:xfrm>
              <a:off x="4422818" y="2412306"/>
              <a:ext cx="3567612" cy="1455041"/>
            </a:xfrm>
            <a:custGeom>
              <a:avLst/>
              <a:gdLst>
                <a:gd name="connsiteX0" fmla="*/ 306342 w 3567612"/>
                <a:gd name="connsiteY0" fmla="*/ 0 h 1455041"/>
                <a:gd name="connsiteX1" fmla="*/ 3427205 w 3567612"/>
                <a:gd name="connsiteY1" fmla="*/ 293561 h 1455041"/>
                <a:gd name="connsiteX2" fmla="*/ 3567612 w 3567612"/>
                <a:gd name="connsiteY2" fmla="*/ 1455041 h 1455041"/>
                <a:gd name="connsiteX3" fmla="*/ 0 w 3567612"/>
                <a:gd name="connsiteY3" fmla="*/ 1129571 h 1455041"/>
                <a:gd name="connsiteX4" fmla="*/ 306342 w 3567612"/>
                <a:gd name="connsiteY4" fmla="*/ 0 h 1455041"/>
                <a:gd name="connsiteX0" fmla="*/ 306342 w 3567612"/>
                <a:gd name="connsiteY0" fmla="*/ 0 h 1455041"/>
                <a:gd name="connsiteX1" fmla="*/ 3376148 w 3567612"/>
                <a:gd name="connsiteY1" fmla="*/ 516922 h 1455041"/>
                <a:gd name="connsiteX2" fmla="*/ 3567612 w 3567612"/>
                <a:gd name="connsiteY2" fmla="*/ 1455041 h 1455041"/>
                <a:gd name="connsiteX3" fmla="*/ 0 w 3567612"/>
                <a:gd name="connsiteY3" fmla="*/ 1129571 h 1455041"/>
                <a:gd name="connsiteX4" fmla="*/ 306342 w 3567612"/>
                <a:gd name="connsiteY4" fmla="*/ 0 h 1455041"/>
                <a:gd name="connsiteX0" fmla="*/ 306342 w 3567612"/>
                <a:gd name="connsiteY0" fmla="*/ 0 h 1455041"/>
                <a:gd name="connsiteX1" fmla="*/ 3414441 w 3567612"/>
                <a:gd name="connsiteY1" fmla="*/ 536068 h 1455041"/>
                <a:gd name="connsiteX2" fmla="*/ 3567612 w 3567612"/>
                <a:gd name="connsiteY2" fmla="*/ 1455041 h 1455041"/>
                <a:gd name="connsiteX3" fmla="*/ 0 w 3567612"/>
                <a:gd name="connsiteY3" fmla="*/ 1129571 h 1455041"/>
                <a:gd name="connsiteX4" fmla="*/ 306342 w 3567612"/>
                <a:gd name="connsiteY4" fmla="*/ 0 h 1455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7612" h="1455041">
                  <a:moveTo>
                    <a:pt x="306342" y="0"/>
                  </a:moveTo>
                  <a:lnTo>
                    <a:pt x="3414441" y="536068"/>
                  </a:lnTo>
                  <a:lnTo>
                    <a:pt x="3567612" y="1455041"/>
                  </a:lnTo>
                  <a:lnTo>
                    <a:pt x="0" y="1129571"/>
                  </a:lnTo>
                  <a:lnTo>
                    <a:pt x="306342" y="0"/>
                  </a:lnTo>
                  <a:close/>
                </a:path>
              </a:pathLst>
            </a:custGeom>
            <a:solidFill>
              <a:srgbClr val="FFC8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4665339" y="2182562"/>
              <a:ext cx="1823373" cy="646331"/>
            </a:xfrm>
            <a:prstGeom prst="rect">
              <a:avLst/>
            </a:prstGeom>
            <a:noFill/>
          </p:spPr>
          <p:txBody>
            <a:bodyPr wrap="none" rtlCol="0">
              <a:spAutoFit/>
            </a:bodyPr>
            <a:lstStyle/>
            <a:p>
              <a:r>
                <a:rPr lang="en-US" dirty="0" smtClean="0">
                  <a:latin typeface="Times"/>
                  <a:cs typeface="Times"/>
                </a:rPr>
                <a:t>Coin toss:</a:t>
              </a:r>
            </a:p>
            <a:p>
              <a:r>
                <a:rPr lang="en-US" dirty="0" smtClean="0">
                  <a:latin typeface="Times"/>
                  <a:cs typeface="Times"/>
                </a:rPr>
                <a:t>P(H=heads) = 0.5</a:t>
              </a:r>
              <a:endParaRPr lang="en-US" dirty="0" smtClean="0">
                <a:latin typeface="Times"/>
                <a:cs typeface="Times"/>
              </a:endParaRPr>
            </a:p>
          </p:txBody>
        </p:sp>
        <p:sp>
          <p:nvSpPr>
            <p:cNvPr id="23" name="TextBox 22"/>
            <p:cNvSpPr txBox="1"/>
            <p:nvPr/>
          </p:nvSpPr>
          <p:spPr>
            <a:xfrm>
              <a:off x="4556841" y="2884555"/>
              <a:ext cx="3771841" cy="923330"/>
            </a:xfrm>
            <a:prstGeom prst="rect">
              <a:avLst/>
            </a:prstGeom>
            <a:noFill/>
          </p:spPr>
          <p:txBody>
            <a:bodyPr wrap="square" rtlCol="0">
              <a:spAutoFit/>
            </a:bodyPr>
            <a:lstStyle/>
            <a:p>
              <a:r>
                <a:rPr lang="en-US" dirty="0" smtClean="0">
                  <a:latin typeface="Times"/>
                  <a:cs typeface="Times"/>
                </a:rPr>
                <a:t>In very many independent coin </a:t>
              </a:r>
              <a:r>
                <a:rPr lang="en-US" dirty="0" err="1" smtClean="0">
                  <a:latin typeface="Times"/>
                  <a:cs typeface="Times"/>
                </a:rPr>
                <a:t>tosses,with</a:t>
              </a:r>
              <a:r>
                <a:rPr lang="en-US" dirty="0" smtClean="0">
                  <a:latin typeface="Times"/>
                  <a:cs typeface="Times"/>
                </a:rPr>
                <a:t> probability near one, there will be roughly one half H.</a:t>
              </a:r>
              <a:endParaRPr lang="en-US" dirty="0" smtClean="0">
                <a:latin typeface="Times"/>
                <a:cs typeface="Times"/>
              </a:endParaRPr>
            </a:p>
          </p:txBody>
        </p:sp>
      </p:grpSp>
      <p:grpSp>
        <p:nvGrpSpPr>
          <p:cNvPr id="35" name="Group 34"/>
          <p:cNvGrpSpPr/>
          <p:nvPr/>
        </p:nvGrpSpPr>
        <p:grpSpPr>
          <a:xfrm>
            <a:off x="4357828" y="3967876"/>
            <a:ext cx="4238095" cy="1812246"/>
            <a:chOff x="4357828" y="3967876"/>
            <a:chExt cx="4238095" cy="1812246"/>
          </a:xfrm>
        </p:grpSpPr>
        <p:grpSp>
          <p:nvGrpSpPr>
            <p:cNvPr id="24" name="Group 23"/>
            <p:cNvGrpSpPr/>
            <p:nvPr/>
          </p:nvGrpSpPr>
          <p:grpSpPr>
            <a:xfrm>
              <a:off x="4357828" y="4469720"/>
              <a:ext cx="4238095" cy="1310402"/>
              <a:chOff x="2333023" y="4859008"/>
              <a:chExt cx="4238095" cy="1310402"/>
            </a:xfrm>
          </p:grpSpPr>
          <p:sp>
            <p:nvSpPr>
              <p:cNvPr id="25" name="Freeform 24"/>
              <p:cNvSpPr/>
              <p:nvPr/>
            </p:nvSpPr>
            <p:spPr>
              <a:xfrm>
                <a:off x="2333023" y="5010851"/>
                <a:ext cx="4079339" cy="1158559"/>
              </a:xfrm>
              <a:custGeom>
                <a:avLst/>
                <a:gdLst>
                  <a:gd name="connsiteX0" fmla="*/ 55220 w 2595315"/>
                  <a:gd name="connsiteY0" fmla="*/ 0 h 759220"/>
                  <a:gd name="connsiteX1" fmla="*/ 55220 w 2595315"/>
                  <a:gd name="connsiteY1" fmla="*/ 0 h 759220"/>
                  <a:gd name="connsiteX2" fmla="*/ 117341 w 2595315"/>
                  <a:gd name="connsiteY2" fmla="*/ 0 h 759220"/>
                  <a:gd name="connsiteX3" fmla="*/ 2595315 w 2595315"/>
                  <a:gd name="connsiteY3" fmla="*/ 110432 h 759220"/>
                  <a:gd name="connsiteX4" fmla="*/ 2574608 w 2595315"/>
                  <a:gd name="connsiteY4" fmla="*/ 759220 h 759220"/>
                  <a:gd name="connsiteX5" fmla="*/ 0 w 2595315"/>
                  <a:gd name="connsiteY5" fmla="*/ 704004 h 759220"/>
                  <a:gd name="connsiteX6" fmla="*/ 55220 w 2595315"/>
                  <a:gd name="connsiteY6" fmla="*/ 0 h 75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5315" h="759220">
                    <a:moveTo>
                      <a:pt x="55220" y="0"/>
                    </a:moveTo>
                    <a:lnTo>
                      <a:pt x="55220" y="0"/>
                    </a:lnTo>
                    <a:lnTo>
                      <a:pt x="117341" y="0"/>
                    </a:lnTo>
                    <a:lnTo>
                      <a:pt x="2595315" y="110432"/>
                    </a:lnTo>
                    <a:lnTo>
                      <a:pt x="2574608" y="759220"/>
                    </a:lnTo>
                    <a:lnTo>
                      <a:pt x="0" y="704004"/>
                    </a:lnTo>
                    <a:lnTo>
                      <a:pt x="55220" y="0"/>
                    </a:lnTo>
                    <a:close/>
                  </a:path>
                </a:pathLst>
              </a:custGeom>
              <a:solidFill>
                <a:srgbClr val="FFC8D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TextBox 25"/>
              <p:cNvSpPr txBox="1"/>
              <p:nvPr/>
            </p:nvSpPr>
            <p:spPr>
              <a:xfrm>
                <a:off x="2436560" y="4859008"/>
                <a:ext cx="4134558" cy="1200329"/>
              </a:xfrm>
              <a:prstGeom prst="rect">
                <a:avLst/>
              </a:prstGeom>
              <a:noFill/>
            </p:spPr>
            <p:txBody>
              <a:bodyPr wrap="square" rtlCol="0">
                <a:spAutoFit/>
              </a:bodyPr>
              <a:lstStyle/>
              <a:p>
                <a:r>
                  <a:rPr lang="en-US" i="1" dirty="0" smtClean="0">
                    <a:latin typeface="Times"/>
                    <a:cs typeface="Times"/>
                  </a:rPr>
                  <a:t>Rule of coordination:</a:t>
                </a:r>
                <a:endParaRPr lang="en-US" i="1" dirty="0" smtClean="0">
                  <a:latin typeface="Times"/>
                  <a:cs typeface="Times"/>
                </a:endParaRPr>
              </a:p>
              <a:p>
                <a:r>
                  <a:rPr lang="en-US" dirty="0" smtClean="0">
                    <a:latin typeface="Times"/>
                    <a:cs typeface="Times"/>
                  </a:rPr>
                  <a:t>Very </a:t>
                </a:r>
                <a:r>
                  <a:rPr lang="en-US" dirty="0">
                    <a:latin typeface="Times"/>
                    <a:cs typeface="Times"/>
                  </a:rPr>
                  <a:t>low probability outcomes generally do not happen; and very high probability outcomes generally do.</a:t>
                </a:r>
                <a:r>
                  <a:rPr lang="en-US" dirty="0" smtClean="0">
                    <a:effectLst/>
                    <a:latin typeface="Times"/>
                    <a:cs typeface="Times"/>
                  </a:rPr>
                  <a:t> </a:t>
                </a:r>
                <a:endParaRPr lang="en-US" dirty="0" smtClean="0">
                  <a:latin typeface="Times"/>
                  <a:cs typeface="Times"/>
                </a:endParaRPr>
              </a:p>
            </p:txBody>
          </p:sp>
        </p:grpSp>
        <p:sp>
          <p:nvSpPr>
            <p:cNvPr id="27" name="Down Arrow 26"/>
            <p:cNvSpPr/>
            <p:nvPr/>
          </p:nvSpPr>
          <p:spPr>
            <a:xfrm>
              <a:off x="5839652" y="3967876"/>
              <a:ext cx="472278" cy="504159"/>
            </a:xfrm>
            <a:prstGeom prst="down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319107" y="1678404"/>
            <a:ext cx="2525863" cy="3746094"/>
            <a:chOff x="319107" y="1678404"/>
            <a:chExt cx="2525863" cy="3746094"/>
          </a:xfrm>
        </p:grpSpPr>
        <p:grpSp>
          <p:nvGrpSpPr>
            <p:cNvPr id="33" name="Group 32"/>
            <p:cNvGrpSpPr/>
            <p:nvPr/>
          </p:nvGrpSpPr>
          <p:grpSpPr>
            <a:xfrm>
              <a:off x="319107" y="1678404"/>
              <a:ext cx="2525863" cy="3746094"/>
              <a:chOff x="319107" y="1678404"/>
              <a:chExt cx="2525863" cy="3746094"/>
            </a:xfrm>
          </p:grpSpPr>
          <p:sp>
            <p:nvSpPr>
              <p:cNvPr id="28" name="Freeform 27"/>
              <p:cNvSpPr/>
              <p:nvPr/>
            </p:nvSpPr>
            <p:spPr>
              <a:xfrm>
                <a:off x="363782" y="1756148"/>
                <a:ext cx="2361388" cy="1799657"/>
              </a:xfrm>
              <a:custGeom>
                <a:avLst/>
                <a:gdLst>
                  <a:gd name="connsiteX0" fmla="*/ 204228 w 2361388"/>
                  <a:gd name="connsiteY0" fmla="*/ 0 h 1799657"/>
                  <a:gd name="connsiteX1" fmla="*/ 2361388 w 2361388"/>
                  <a:gd name="connsiteY1" fmla="*/ 82963 h 1799657"/>
                  <a:gd name="connsiteX2" fmla="*/ 2297567 w 2361388"/>
                  <a:gd name="connsiteY2" fmla="*/ 1799657 h 1799657"/>
                  <a:gd name="connsiteX3" fmla="*/ 0 w 2361388"/>
                  <a:gd name="connsiteY3" fmla="*/ 1608204 h 1799657"/>
                  <a:gd name="connsiteX4" fmla="*/ 204228 w 2361388"/>
                  <a:gd name="connsiteY4" fmla="*/ 0 h 1799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388" h="1799657">
                    <a:moveTo>
                      <a:pt x="204228" y="0"/>
                    </a:moveTo>
                    <a:lnTo>
                      <a:pt x="2361388" y="82963"/>
                    </a:lnTo>
                    <a:lnTo>
                      <a:pt x="2297567" y="1799657"/>
                    </a:lnTo>
                    <a:lnTo>
                      <a:pt x="0" y="1608204"/>
                    </a:lnTo>
                    <a:lnTo>
                      <a:pt x="204228" y="0"/>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Freeform 28"/>
              <p:cNvSpPr/>
              <p:nvPr/>
            </p:nvSpPr>
            <p:spPr>
              <a:xfrm>
                <a:off x="319107" y="4156842"/>
                <a:ext cx="2361388" cy="1267656"/>
              </a:xfrm>
              <a:custGeom>
                <a:avLst/>
                <a:gdLst>
                  <a:gd name="connsiteX0" fmla="*/ 204228 w 2361388"/>
                  <a:gd name="connsiteY0" fmla="*/ 0 h 1799657"/>
                  <a:gd name="connsiteX1" fmla="*/ 2361388 w 2361388"/>
                  <a:gd name="connsiteY1" fmla="*/ 82963 h 1799657"/>
                  <a:gd name="connsiteX2" fmla="*/ 2297567 w 2361388"/>
                  <a:gd name="connsiteY2" fmla="*/ 1799657 h 1799657"/>
                  <a:gd name="connsiteX3" fmla="*/ 0 w 2361388"/>
                  <a:gd name="connsiteY3" fmla="*/ 1608204 h 1799657"/>
                  <a:gd name="connsiteX4" fmla="*/ 204228 w 2361388"/>
                  <a:gd name="connsiteY4" fmla="*/ 0 h 1799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388" h="1799657">
                    <a:moveTo>
                      <a:pt x="204228" y="0"/>
                    </a:moveTo>
                    <a:lnTo>
                      <a:pt x="2361388" y="82963"/>
                    </a:lnTo>
                    <a:lnTo>
                      <a:pt x="2297567" y="1799657"/>
                    </a:lnTo>
                    <a:lnTo>
                      <a:pt x="0" y="1608204"/>
                    </a:lnTo>
                    <a:lnTo>
                      <a:pt x="204228" y="0"/>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398300" y="1678404"/>
                <a:ext cx="2446670" cy="3600986"/>
              </a:xfrm>
              <a:prstGeom prst="rect">
                <a:avLst/>
              </a:prstGeom>
              <a:noFill/>
            </p:spPr>
            <p:txBody>
              <a:bodyPr wrap="square" rtlCol="0">
                <a:spAutoFit/>
              </a:bodyPr>
              <a:lstStyle/>
              <a:p>
                <a:r>
                  <a:rPr lang="en-US" sz="1600" i="1" dirty="0" smtClean="0">
                    <a:latin typeface="Times"/>
                    <a:cs typeface="Times"/>
                  </a:rPr>
                  <a:t>The </a:t>
                </a:r>
                <a:r>
                  <a:rPr lang="en-US" sz="1600" i="1" dirty="0" err="1" smtClean="0">
                    <a:latin typeface="Times"/>
                    <a:cs typeface="Times"/>
                  </a:rPr>
                  <a:t>probabilists</a:t>
                </a:r>
                <a:r>
                  <a:rPr lang="en-US" sz="1600" i="1" dirty="0" smtClean="0">
                    <a:latin typeface="Times"/>
                    <a:cs typeface="Times"/>
                  </a:rPr>
                  <a:t>’ approach:</a:t>
                </a:r>
              </a:p>
              <a:p>
                <a:endParaRPr lang="en-US" sz="1600" dirty="0">
                  <a:latin typeface="Times"/>
                  <a:cs typeface="Times"/>
                </a:endParaRPr>
              </a:p>
              <a:p>
                <a:r>
                  <a:rPr lang="en-US" sz="1600" dirty="0" smtClean="0">
                    <a:latin typeface="Times"/>
                    <a:cs typeface="Times"/>
                  </a:rPr>
                  <a:t>Contrive circumstances in which an assertion of probability is re-expressed as an assertion of very high or very low probability.</a:t>
                </a:r>
              </a:p>
              <a:p>
                <a:endParaRPr lang="en-US" sz="1600" dirty="0">
                  <a:latin typeface="Times"/>
                  <a:cs typeface="Times"/>
                </a:endParaRPr>
              </a:p>
              <a:p>
                <a:endParaRPr lang="en-US" sz="1600" dirty="0" smtClean="0">
                  <a:latin typeface="Times"/>
                  <a:cs typeface="Times"/>
                </a:endParaRPr>
              </a:p>
              <a:p>
                <a:endParaRPr lang="en-US" sz="1600" dirty="0">
                  <a:latin typeface="Times"/>
                  <a:cs typeface="Times"/>
                </a:endParaRPr>
              </a:p>
              <a:p>
                <a:r>
                  <a:rPr lang="en-US" sz="1600" dirty="0" smtClean="0">
                    <a:latin typeface="Times"/>
                    <a:cs typeface="Times"/>
                  </a:rPr>
                  <a:t>Connect with non-probabilistic expectations, </a:t>
                </a:r>
                <a:r>
                  <a:rPr lang="en-US" sz="1200" dirty="0" smtClean="0">
                    <a:latin typeface="Times"/>
                    <a:cs typeface="Times"/>
                  </a:rPr>
                  <a:t>else all we do is relate probabilities to probabilities, without giving them independent meaning.</a:t>
                </a:r>
                <a:endParaRPr lang="en-US" sz="1600" dirty="0" smtClean="0">
                  <a:latin typeface="Times"/>
                  <a:cs typeface="Times"/>
                </a:endParaRPr>
              </a:p>
            </p:txBody>
          </p:sp>
        </p:grpSp>
        <p:sp>
          <p:nvSpPr>
            <p:cNvPr id="36" name="Down Arrow 35"/>
            <p:cNvSpPr/>
            <p:nvPr/>
          </p:nvSpPr>
          <p:spPr>
            <a:xfrm>
              <a:off x="1186306" y="3555805"/>
              <a:ext cx="472278" cy="504159"/>
            </a:xfrm>
            <a:prstGeom prst="down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82807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138014" y="2546323"/>
            <a:ext cx="6650183" cy="646331"/>
            <a:chOff x="2138014" y="2546323"/>
            <a:chExt cx="6650183" cy="646331"/>
          </a:xfrm>
        </p:grpSpPr>
        <p:sp>
          <p:nvSpPr>
            <p:cNvPr id="29" name="Freeform 28"/>
            <p:cNvSpPr/>
            <p:nvPr/>
          </p:nvSpPr>
          <p:spPr>
            <a:xfrm>
              <a:off x="2138014" y="2661194"/>
              <a:ext cx="6414043" cy="510541"/>
            </a:xfrm>
            <a:custGeom>
              <a:avLst/>
              <a:gdLst>
                <a:gd name="connsiteX0" fmla="*/ 0 w 6414043"/>
                <a:gd name="connsiteY0" fmla="*/ 121254 h 510541"/>
                <a:gd name="connsiteX1" fmla="*/ 6414043 w 6414043"/>
                <a:gd name="connsiteY1" fmla="*/ 0 h 510541"/>
                <a:gd name="connsiteX2" fmla="*/ 6356604 w 6414043"/>
                <a:gd name="connsiteY2" fmla="*/ 510541 h 510541"/>
                <a:gd name="connsiteX3" fmla="*/ 19147 w 6414043"/>
                <a:gd name="connsiteY3" fmla="*/ 261653 h 510541"/>
                <a:gd name="connsiteX4" fmla="*/ 0 w 6414043"/>
                <a:gd name="connsiteY4" fmla="*/ 121254 h 510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4043" h="510541">
                  <a:moveTo>
                    <a:pt x="0" y="121254"/>
                  </a:moveTo>
                  <a:lnTo>
                    <a:pt x="6414043" y="0"/>
                  </a:lnTo>
                  <a:lnTo>
                    <a:pt x="6356604" y="510541"/>
                  </a:lnTo>
                  <a:lnTo>
                    <a:pt x="19147" y="261653"/>
                  </a:lnTo>
                  <a:lnTo>
                    <a:pt x="0" y="121254"/>
                  </a:lnTo>
                  <a:close/>
                </a:path>
              </a:pathLst>
            </a:custGeom>
            <a:solidFill>
              <a:srgbClr val="FFC8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341845" y="2546323"/>
              <a:ext cx="3446352" cy="646331"/>
            </a:xfrm>
            <a:prstGeom prst="rect">
              <a:avLst/>
            </a:prstGeom>
            <a:noFill/>
          </p:spPr>
          <p:txBody>
            <a:bodyPr wrap="square" rtlCol="0">
              <a:spAutoFit/>
            </a:bodyPr>
            <a:lstStyle/>
            <a:p>
              <a:r>
                <a:rPr lang="en-US" dirty="0" smtClean="0">
                  <a:latin typeface="Times"/>
                  <a:cs typeface="Times"/>
                </a:rPr>
                <a:t>Intermediate chances all the same; easier than probabilistic case.</a:t>
              </a:r>
              <a:endParaRPr lang="en-US" dirty="0" smtClean="0">
                <a:latin typeface="Times"/>
                <a:cs typeface="Times"/>
              </a:endParaRPr>
            </a:p>
          </p:txBody>
        </p:sp>
      </p:grpSp>
      <p:grpSp>
        <p:nvGrpSpPr>
          <p:cNvPr id="15" name="Group 14"/>
          <p:cNvGrpSpPr/>
          <p:nvPr/>
        </p:nvGrpSpPr>
        <p:grpSpPr>
          <a:xfrm>
            <a:off x="1235926" y="3661357"/>
            <a:ext cx="6150409" cy="729292"/>
            <a:chOff x="1544524" y="3712412"/>
            <a:chExt cx="6150409" cy="729292"/>
          </a:xfrm>
        </p:grpSpPr>
        <p:sp>
          <p:nvSpPr>
            <p:cNvPr id="28" name="Freeform 27"/>
            <p:cNvSpPr/>
            <p:nvPr/>
          </p:nvSpPr>
          <p:spPr>
            <a:xfrm flipV="1">
              <a:off x="1544524" y="3771619"/>
              <a:ext cx="5686479" cy="670085"/>
            </a:xfrm>
            <a:custGeom>
              <a:avLst/>
              <a:gdLst>
                <a:gd name="connsiteX0" fmla="*/ 0 w 5686479"/>
                <a:gd name="connsiteY0" fmla="*/ 402051 h 682848"/>
                <a:gd name="connsiteX1" fmla="*/ 5686479 w 5686479"/>
                <a:gd name="connsiteY1" fmla="*/ 0 h 682848"/>
                <a:gd name="connsiteX2" fmla="*/ 5603512 w 5686479"/>
                <a:gd name="connsiteY2" fmla="*/ 638176 h 682848"/>
                <a:gd name="connsiteX3" fmla="*/ 127642 w 5686479"/>
                <a:gd name="connsiteY3" fmla="*/ 682848 h 682848"/>
                <a:gd name="connsiteX4" fmla="*/ 0 w 5686479"/>
                <a:gd name="connsiteY4" fmla="*/ 402051 h 682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479" h="682848">
                  <a:moveTo>
                    <a:pt x="0" y="402051"/>
                  </a:moveTo>
                  <a:lnTo>
                    <a:pt x="5686479" y="0"/>
                  </a:lnTo>
                  <a:lnTo>
                    <a:pt x="5603512" y="638176"/>
                  </a:lnTo>
                  <a:lnTo>
                    <a:pt x="127642" y="682848"/>
                  </a:lnTo>
                  <a:lnTo>
                    <a:pt x="0" y="402051"/>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5084641" y="3712412"/>
              <a:ext cx="2610292" cy="646331"/>
            </a:xfrm>
            <a:prstGeom prst="rect">
              <a:avLst/>
            </a:prstGeom>
            <a:noFill/>
          </p:spPr>
          <p:txBody>
            <a:bodyPr wrap="square" rtlCol="0">
              <a:spAutoFit/>
            </a:bodyPr>
            <a:lstStyle/>
            <a:p>
              <a:r>
                <a:rPr lang="en-US" dirty="0" smtClean="0">
                  <a:latin typeface="Times"/>
                  <a:cs typeface="Times"/>
                </a:rPr>
                <a:t>Likely: </a:t>
              </a:r>
              <a:r>
                <a:rPr lang="en-US" i="1" dirty="0" smtClean="0">
                  <a:latin typeface="Times"/>
                  <a:cs typeface="Times"/>
                </a:rPr>
                <a:t>fails </a:t>
              </a:r>
              <a:r>
                <a:rPr lang="en-US" dirty="0" smtClean="0">
                  <a:latin typeface="Times"/>
                  <a:cs typeface="Times"/>
                </a:rPr>
                <a:t>in only finitely many cases.</a:t>
              </a:r>
              <a:endParaRPr lang="en-US" dirty="0" smtClean="0">
                <a:latin typeface="Times"/>
                <a:cs typeface="Times"/>
              </a:endParaRPr>
            </a:p>
          </p:txBody>
        </p:sp>
      </p:grpSp>
      <p:grpSp>
        <p:nvGrpSpPr>
          <p:cNvPr id="12" name="Group 11"/>
          <p:cNvGrpSpPr/>
          <p:nvPr/>
        </p:nvGrpSpPr>
        <p:grpSpPr>
          <a:xfrm>
            <a:off x="1333866" y="1416751"/>
            <a:ext cx="5833390" cy="682848"/>
            <a:chOff x="1333866" y="1416751"/>
            <a:chExt cx="5833390" cy="682848"/>
          </a:xfrm>
        </p:grpSpPr>
        <p:sp>
          <p:nvSpPr>
            <p:cNvPr id="8" name="Freeform 7"/>
            <p:cNvSpPr/>
            <p:nvPr/>
          </p:nvSpPr>
          <p:spPr>
            <a:xfrm>
              <a:off x="1333866" y="1416751"/>
              <a:ext cx="5686479" cy="682848"/>
            </a:xfrm>
            <a:custGeom>
              <a:avLst/>
              <a:gdLst>
                <a:gd name="connsiteX0" fmla="*/ 0 w 5686479"/>
                <a:gd name="connsiteY0" fmla="*/ 402051 h 682848"/>
                <a:gd name="connsiteX1" fmla="*/ 5686479 w 5686479"/>
                <a:gd name="connsiteY1" fmla="*/ 0 h 682848"/>
                <a:gd name="connsiteX2" fmla="*/ 5603512 w 5686479"/>
                <a:gd name="connsiteY2" fmla="*/ 638176 h 682848"/>
                <a:gd name="connsiteX3" fmla="*/ 127642 w 5686479"/>
                <a:gd name="connsiteY3" fmla="*/ 682848 h 682848"/>
                <a:gd name="connsiteX4" fmla="*/ 0 w 5686479"/>
                <a:gd name="connsiteY4" fmla="*/ 402051 h 682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479" h="682848">
                  <a:moveTo>
                    <a:pt x="0" y="402051"/>
                  </a:moveTo>
                  <a:lnTo>
                    <a:pt x="5686479" y="0"/>
                  </a:lnTo>
                  <a:lnTo>
                    <a:pt x="5603512" y="638176"/>
                  </a:lnTo>
                  <a:lnTo>
                    <a:pt x="127642" y="682848"/>
                  </a:lnTo>
                  <a:lnTo>
                    <a:pt x="0" y="402051"/>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4556964" y="1434123"/>
              <a:ext cx="2610292" cy="646331"/>
            </a:xfrm>
            <a:prstGeom prst="rect">
              <a:avLst/>
            </a:prstGeom>
            <a:noFill/>
          </p:spPr>
          <p:txBody>
            <a:bodyPr wrap="square" rtlCol="0">
              <a:spAutoFit/>
            </a:bodyPr>
            <a:lstStyle/>
            <a:p>
              <a:r>
                <a:rPr lang="en-US" dirty="0" smtClean="0">
                  <a:latin typeface="Times"/>
                  <a:cs typeface="Times"/>
                </a:rPr>
                <a:t>Unlikely: </a:t>
              </a:r>
              <a:r>
                <a:rPr lang="en-US" i="1" dirty="0" smtClean="0">
                  <a:latin typeface="Times"/>
                  <a:cs typeface="Times"/>
                </a:rPr>
                <a:t>succeeds</a:t>
              </a:r>
              <a:r>
                <a:rPr lang="en-US" dirty="0" smtClean="0">
                  <a:latin typeface="Times"/>
                  <a:cs typeface="Times"/>
                </a:rPr>
                <a:t> in only finitely many cases.</a:t>
              </a:r>
              <a:endParaRPr lang="en-US" dirty="0" smtClean="0">
                <a:latin typeface="Times"/>
                <a:cs typeface="Times"/>
              </a:endParaRPr>
            </a:p>
          </p:txBody>
        </p:sp>
      </p:grpSp>
      <p:sp>
        <p:nvSpPr>
          <p:cNvPr id="10" name="Freeform 9"/>
          <p:cNvSpPr/>
          <p:nvPr/>
        </p:nvSpPr>
        <p:spPr>
          <a:xfrm>
            <a:off x="398300" y="308097"/>
            <a:ext cx="8108795" cy="879047"/>
          </a:xfrm>
          <a:custGeom>
            <a:avLst/>
            <a:gdLst>
              <a:gd name="connsiteX0" fmla="*/ 300604 w 8108795"/>
              <a:gd name="connsiteY0" fmla="*/ 0 h 713886"/>
              <a:gd name="connsiteX1" fmla="*/ 8041159 w 8108795"/>
              <a:gd name="connsiteY1" fmla="*/ 300584 h 713886"/>
              <a:gd name="connsiteX2" fmla="*/ 8108795 w 8108795"/>
              <a:gd name="connsiteY2" fmla="*/ 571109 h 713886"/>
              <a:gd name="connsiteX3" fmla="*/ 0 w 8108795"/>
              <a:gd name="connsiteY3" fmla="*/ 713886 h 713886"/>
              <a:gd name="connsiteX4" fmla="*/ 300604 w 8108795"/>
              <a:gd name="connsiteY4" fmla="*/ 0 h 71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8795" h="713886">
                <a:moveTo>
                  <a:pt x="300604" y="0"/>
                </a:moveTo>
                <a:lnTo>
                  <a:pt x="8041159" y="300584"/>
                </a:lnTo>
                <a:lnTo>
                  <a:pt x="8108795" y="571109"/>
                </a:lnTo>
                <a:lnTo>
                  <a:pt x="0" y="713886"/>
                </a:lnTo>
                <a:lnTo>
                  <a:pt x="300604" y="0"/>
                </a:lnTo>
                <a:close/>
              </a:path>
            </a:pathLst>
          </a:custGeom>
          <a:solidFill>
            <a:srgbClr val="B4D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Chance </a:t>
            </a:r>
            <a:r>
              <a:rPr lang="en-US" dirty="0" err="1" smtClean="0"/>
              <a:t>Ch</a:t>
            </a:r>
            <a:r>
              <a:rPr lang="en-US" dirty="0" smtClean="0"/>
              <a:t>(.) informally</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FCCF618-873A-FB4C-879E-A90372EFCD0C}" type="slidenum">
              <a:rPr lang="en-US" smtClean="0"/>
              <a:pPr/>
              <a:t>15</a:t>
            </a:fld>
            <a:endParaRPr lang="en-US"/>
          </a:p>
        </p:txBody>
      </p:sp>
      <p:grpSp>
        <p:nvGrpSpPr>
          <p:cNvPr id="16" name="Group 15"/>
          <p:cNvGrpSpPr/>
          <p:nvPr/>
        </p:nvGrpSpPr>
        <p:grpSpPr>
          <a:xfrm>
            <a:off x="4387764" y="4988001"/>
            <a:ext cx="3481406" cy="1677186"/>
            <a:chOff x="5376995" y="2222444"/>
            <a:chExt cx="3481406" cy="1677186"/>
          </a:xfrm>
        </p:grpSpPr>
        <p:sp>
          <p:nvSpPr>
            <p:cNvPr id="14" name="Freeform 13"/>
            <p:cNvSpPr/>
            <p:nvPr/>
          </p:nvSpPr>
          <p:spPr>
            <a:xfrm>
              <a:off x="5376995" y="2291464"/>
              <a:ext cx="3416705" cy="1608166"/>
            </a:xfrm>
            <a:custGeom>
              <a:avLst/>
              <a:gdLst>
                <a:gd name="connsiteX0" fmla="*/ 55220 w 2595315"/>
                <a:gd name="connsiteY0" fmla="*/ 0 h 759220"/>
                <a:gd name="connsiteX1" fmla="*/ 55220 w 2595315"/>
                <a:gd name="connsiteY1" fmla="*/ 0 h 759220"/>
                <a:gd name="connsiteX2" fmla="*/ 117341 w 2595315"/>
                <a:gd name="connsiteY2" fmla="*/ 0 h 759220"/>
                <a:gd name="connsiteX3" fmla="*/ 2595315 w 2595315"/>
                <a:gd name="connsiteY3" fmla="*/ 110432 h 759220"/>
                <a:gd name="connsiteX4" fmla="*/ 2574608 w 2595315"/>
                <a:gd name="connsiteY4" fmla="*/ 759220 h 759220"/>
                <a:gd name="connsiteX5" fmla="*/ 0 w 2595315"/>
                <a:gd name="connsiteY5" fmla="*/ 704004 h 759220"/>
                <a:gd name="connsiteX6" fmla="*/ 55220 w 2595315"/>
                <a:gd name="connsiteY6" fmla="*/ 0 h 75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5315" h="759220">
                  <a:moveTo>
                    <a:pt x="55220" y="0"/>
                  </a:moveTo>
                  <a:lnTo>
                    <a:pt x="55220" y="0"/>
                  </a:lnTo>
                  <a:lnTo>
                    <a:pt x="117341" y="0"/>
                  </a:lnTo>
                  <a:lnTo>
                    <a:pt x="2595315" y="110432"/>
                  </a:lnTo>
                  <a:lnTo>
                    <a:pt x="2574608" y="759220"/>
                  </a:lnTo>
                  <a:lnTo>
                    <a:pt x="0" y="704004"/>
                  </a:lnTo>
                  <a:lnTo>
                    <a:pt x="55220" y="0"/>
                  </a:lnTo>
                  <a:close/>
                </a:path>
              </a:pathLst>
            </a:custGeom>
            <a:solidFill>
              <a:srgbClr val="FFC8D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p:cNvSpPr txBox="1"/>
            <p:nvPr/>
          </p:nvSpPr>
          <p:spPr>
            <a:xfrm>
              <a:off x="5546195" y="2222444"/>
              <a:ext cx="3312206" cy="1477328"/>
            </a:xfrm>
            <a:prstGeom prst="rect">
              <a:avLst/>
            </a:prstGeom>
            <a:noFill/>
          </p:spPr>
          <p:txBody>
            <a:bodyPr wrap="square" rtlCol="0">
              <a:spAutoFit/>
            </a:bodyPr>
            <a:lstStyle/>
            <a:p>
              <a:r>
                <a:rPr lang="en-US" i="1" dirty="0" smtClean="0">
                  <a:latin typeface="Times"/>
                  <a:cs typeface="Times"/>
                </a:rPr>
                <a:t>Rule of coordination:</a:t>
              </a:r>
              <a:endParaRPr lang="en-US" i="1" dirty="0" smtClean="0">
                <a:latin typeface="Times"/>
                <a:cs typeface="Times"/>
              </a:endParaRPr>
            </a:p>
            <a:p>
              <a:r>
                <a:rPr lang="en-US" dirty="0" smtClean="0">
                  <a:latin typeface="Times"/>
                  <a:cs typeface="Times"/>
                </a:rPr>
                <a:t>Very </a:t>
              </a:r>
              <a:r>
                <a:rPr lang="en-US" dirty="0">
                  <a:latin typeface="Times"/>
                  <a:cs typeface="Times"/>
                </a:rPr>
                <a:t>low </a:t>
              </a:r>
              <a:r>
                <a:rPr lang="en-US" dirty="0" smtClean="0">
                  <a:latin typeface="Times"/>
                  <a:cs typeface="Times"/>
                </a:rPr>
                <a:t>chance outcomes </a:t>
              </a:r>
              <a:r>
                <a:rPr lang="en-US" i="1" dirty="0" err="1" smtClean="0">
                  <a:latin typeface="Times"/>
                  <a:cs typeface="Times"/>
                </a:rPr>
                <a:t>V</a:t>
              </a:r>
              <a:r>
                <a:rPr lang="en-US" baseline="-25000" dirty="0" err="1" smtClean="0">
                  <a:latin typeface="Times"/>
                  <a:cs typeface="Times"/>
                </a:rPr>
                <a:t>n</a:t>
              </a:r>
              <a:r>
                <a:rPr lang="en-US" dirty="0" smtClean="0">
                  <a:latin typeface="Times"/>
                  <a:cs typeface="Times"/>
                </a:rPr>
                <a:t> </a:t>
              </a:r>
              <a:r>
                <a:rPr lang="en-US" dirty="0">
                  <a:latin typeface="Times"/>
                  <a:cs typeface="Times"/>
                </a:rPr>
                <a:t>generally do not happen; and very high </a:t>
              </a:r>
              <a:r>
                <a:rPr lang="en-US" dirty="0" smtClean="0">
                  <a:latin typeface="Times"/>
                  <a:cs typeface="Times"/>
                </a:rPr>
                <a:t>chance outcomes </a:t>
              </a:r>
              <a:r>
                <a:rPr lang="en-US" i="1" dirty="0" smtClean="0">
                  <a:latin typeface="Times"/>
                  <a:cs typeface="Times"/>
                </a:rPr>
                <a:t>V</a:t>
              </a:r>
              <a:r>
                <a:rPr lang="en-US" i="1" baseline="-25000" dirty="0" smtClean="0">
                  <a:latin typeface="Times"/>
                  <a:cs typeface="Times"/>
                </a:rPr>
                <a:t>-n</a:t>
              </a:r>
              <a:r>
                <a:rPr lang="en-US" dirty="0" smtClean="0">
                  <a:latin typeface="Times"/>
                  <a:cs typeface="Times"/>
                </a:rPr>
                <a:t> </a:t>
              </a:r>
              <a:r>
                <a:rPr lang="en-US" dirty="0">
                  <a:latin typeface="Times"/>
                  <a:cs typeface="Times"/>
                </a:rPr>
                <a:t>generally do.</a:t>
              </a:r>
              <a:r>
                <a:rPr lang="en-US" dirty="0" smtClean="0">
                  <a:effectLst/>
                  <a:latin typeface="Times"/>
                  <a:cs typeface="Times"/>
                </a:rPr>
                <a:t> </a:t>
              </a:r>
              <a:endParaRPr lang="en-US" dirty="0" smtClean="0">
                <a:latin typeface="Times"/>
                <a:cs typeface="Times"/>
              </a:endParaRPr>
            </a:p>
          </p:txBody>
        </p:sp>
      </p:grpSp>
      <p:sp>
        <p:nvSpPr>
          <p:cNvPr id="22" name="TextBox 21"/>
          <p:cNvSpPr txBox="1"/>
          <p:nvPr/>
        </p:nvSpPr>
        <p:spPr>
          <a:xfrm>
            <a:off x="457200" y="1597045"/>
            <a:ext cx="4121980" cy="3180358"/>
          </a:xfrm>
          <a:prstGeom prst="rect">
            <a:avLst/>
          </a:prstGeom>
          <a:noFill/>
        </p:spPr>
        <p:txBody>
          <a:bodyPr wrap="none" rtlCol="0">
            <a:spAutoFit/>
          </a:bodyPr>
          <a:lstStyle/>
          <a:p>
            <a:pPr marL="1546225" indent="-1546225"/>
            <a:r>
              <a:rPr lang="en-US" sz="2800" dirty="0" err="1" smtClean="0">
                <a:latin typeface="Times"/>
                <a:cs typeface="Times"/>
              </a:rPr>
              <a:t>Ch</a:t>
            </a:r>
            <a:r>
              <a:rPr lang="en-US" sz="2800" dirty="0" smtClean="0">
                <a:latin typeface="Times"/>
                <a:cs typeface="Times"/>
              </a:rPr>
              <a:t>(</a:t>
            </a:r>
            <a:r>
              <a:rPr lang="en-US" sz="2800" i="1" dirty="0" err="1" smtClean="0">
                <a:latin typeface="Times"/>
                <a:cs typeface="Times"/>
              </a:rPr>
              <a:t>finite</a:t>
            </a:r>
            <a:r>
              <a:rPr lang="en-US" sz="2800" i="1" baseline="-25000" dirty="0" err="1" smtClean="0">
                <a:latin typeface="Times"/>
                <a:cs typeface="Times"/>
              </a:rPr>
              <a:t>n</a:t>
            </a:r>
            <a:r>
              <a:rPr lang="en-US" sz="2800" dirty="0" smtClean="0">
                <a:latin typeface="Times"/>
                <a:cs typeface="Times"/>
              </a:rPr>
              <a:t>) = </a:t>
            </a:r>
            <a:r>
              <a:rPr lang="en-US" sz="2800" i="1" dirty="0" err="1" smtClean="0">
                <a:latin typeface="Times"/>
                <a:cs typeface="Times"/>
              </a:rPr>
              <a:t>V</a:t>
            </a:r>
            <a:r>
              <a:rPr lang="en-US" sz="2800" i="1" baseline="-25000" dirty="0" err="1" smtClean="0">
                <a:latin typeface="Times"/>
                <a:cs typeface="Times"/>
              </a:rPr>
              <a:t>n</a:t>
            </a:r>
            <a:r>
              <a:rPr lang="en-US" sz="2800" baseline="-25000" dirty="0" smtClean="0">
                <a:latin typeface="Times"/>
                <a:cs typeface="Times"/>
              </a:rPr>
              <a:t/>
            </a:r>
            <a:br>
              <a:rPr lang="en-US" sz="2800" baseline="-25000" dirty="0" smtClean="0">
                <a:latin typeface="Times"/>
                <a:cs typeface="Times"/>
              </a:rPr>
            </a:br>
            <a:r>
              <a:rPr lang="en-US" i="1" dirty="0" smtClean="0">
                <a:latin typeface="Times"/>
                <a:cs typeface="Times"/>
              </a:rPr>
              <a:t>n </a:t>
            </a:r>
            <a:r>
              <a:rPr lang="en-US" dirty="0" smtClean="0">
                <a:latin typeface="Times"/>
                <a:cs typeface="Times"/>
              </a:rPr>
              <a:t>= 1, 2, 3, </a:t>
            </a:r>
            <a:r>
              <a:rPr lang="is-IS" dirty="0" smtClean="0">
                <a:latin typeface="Times"/>
                <a:cs typeface="Times"/>
              </a:rPr>
              <a:t>…</a:t>
            </a:r>
          </a:p>
          <a:p>
            <a:endParaRPr lang="is-IS" dirty="0">
              <a:latin typeface="Times"/>
              <a:cs typeface="Times"/>
            </a:endParaRPr>
          </a:p>
          <a:p>
            <a:pPr marL="2284413" indent="-2284413"/>
            <a:r>
              <a:rPr lang="en-US" sz="2800" dirty="0" err="1" smtClean="0">
                <a:latin typeface="Times"/>
                <a:cs typeface="Times"/>
              </a:rPr>
              <a:t>Ch</a:t>
            </a:r>
            <a:r>
              <a:rPr lang="en-US" sz="2800" dirty="0" smtClean="0">
                <a:latin typeface="Times"/>
                <a:cs typeface="Times"/>
              </a:rPr>
              <a:t>(</a:t>
            </a:r>
            <a:r>
              <a:rPr lang="en-US" sz="2800" i="1" dirty="0" err="1" smtClean="0">
                <a:latin typeface="Times"/>
                <a:cs typeface="Times"/>
              </a:rPr>
              <a:t>infinite</a:t>
            </a:r>
            <a:r>
              <a:rPr lang="en-US" sz="2800" i="1" baseline="-25000" dirty="0" err="1" smtClean="0">
                <a:latin typeface="Times"/>
                <a:cs typeface="Times"/>
              </a:rPr>
              <a:t>co</a:t>
            </a:r>
            <a:r>
              <a:rPr lang="en-US" sz="2800" i="1" baseline="-25000" dirty="0" smtClean="0">
                <a:latin typeface="Times"/>
                <a:cs typeface="Times"/>
              </a:rPr>
              <a:t>-infinite</a:t>
            </a:r>
            <a:r>
              <a:rPr lang="en-US" sz="2800" dirty="0" smtClean="0">
                <a:latin typeface="Times"/>
                <a:cs typeface="Times"/>
              </a:rPr>
              <a:t>) = </a:t>
            </a:r>
            <a:r>
              <a:rPr lang="en-US" sz="2800" i="1" dirty="0" smtClean="0">
                <a:latin typeface="Times"/>
                <a:cs typeface="Times"/>
              </a:rPr>
              <a:t>V</a:t>
            </a:r>
            <a:r>
              <a:rPr lang="en-US" sz="2800" i="1" baseline="-25000" dirty="0" smtClean="0">
                <a:latin typeface="Times"/>
                <a:cs typeface="Times"/>
              </a:rPr>
              <a:t>∞</a:t>
            </a:r>
            <a:br>
              <a:rPr lang="en-US" sz="2800" i="1" baseline="-25000" dirty="0" smtClean="0">
                <a:latin typeface="Times"/>
                <a:cs typeface="Times"/>
              </a:rPr>
            </a:br>
            <a:r>
              <a:rPr lang="en-US" sz="1600" i="1" dirty="0" smtClean="0">
                <a:latin typeface="Times"/>
                <a:cs typeface="Times"/>
              </a:rPr>
              <a:t>“</a:t>
            </a:r>
            <a:r>
              <a:rPr lang="en-US" sz="1600" dirty="0" smtClean="0">
                <a:latin typeface="Times"/>
                <a:cs typeface="Times"/>
              </a:rPr>
              <a:t>as likely as not”</a:t>
            </a:r>
            <a:endParaRPr lang="en-US" sz="2800" dirty="0" smtClean="0">
              <a:latin typeface="Times"/>
              <a:cs typeface="Times"/>
            </a:endParaRPr>
          </a:p>
          <a:p>
            <a:endParaRPr lang="en-US" sz="2800" i="1" baseline="-25000" dirty="0">
              <a:latin typeface="Times"/>
              <a:cs typeface="Times"/>
            </a:endParaRPr>
          </a:p>
          <a:p>
            <a:pPr marL="2684463" indent="-2684463"/>
            <a:r>
              <a:rPr lang="en-US" sz="2800" dirty="0" err="1" smtClean="0">
                <a:latin typeface="Times"/>
                <a:cs typeface="Times"/>
              </a:rPr>
              <a:t>Ch</a:t>
            </a:r>
            <a:r>
              <a:rPr lang="en-US" sz="2800" dirty="0" smtClean="0">
                <a:latin typeface="Times"/>
                <a:cs typeface="Times"/>
              </a:rPr>
              <a:t>(</a:t>
            </a:r>
            <a:r>
              <a:rPr lang="en-US" sz="2800" i="1" dirty="0" err="1" smtClean="0">
                <a:latin typeface="Times"/>
                <a:cs typeface="Times"/>
              </a:rPr>
              <a:t>infinite</a:t>
            </a:r>
            <a:r>
              <a:rPr lang="en-US" sz="2800" i="1" baseline="-25000" dirty="0" err="1" smtClean="0">
                <a:latin typeface="Times"/>
                <a:cs typeface="Times"/>
              </a:rPr>
              <a:t>co</a:t>
            </a:r>
            <a:r>
              <a:rPr lang="en-US" sz="2800" i="1" baseline="-25000" dirty="0" smtClean="0">
                <a:latin typeface="Times"/>
                <a:cs typeface="Times"/>
              </a:rPr>
              <a:t>-finite-n</a:t>
            </a:r>
            <a:r>
              <a:rPr lang="en-US" sz="2800" dirty="0" smtClean="0">
                <a:latin typeface="Times"/>
                <a:cs typeface="Times"/>
              </a:rPr>
              <a:t>) = </a:t>
            </a:r>
            <a:r>
              <a:rPr lang="en-US" sz="2800" i="1" dirty="0" smtClean="0">
                <a:latin typeface="Times"/>
                <a:cs typeface="Times"/>
              </a:rPr>
              <a:t>V</a:t>
            </a:r>
            <a:r>
              <a:rPr lang="en-US" sz="2800" i="1" baseline="-25000" dirty="0" smtClean="0">
                <a:latin typeface="Times"/>
                <a:cs typeface="Times"/>
              </a:rPr>
              <a:t>-n </a:t>
            </a:r>
            <a:br>
              <a:rPr lang="en-US" sz="2800" i="1" baseline="-25000" dirty="0" smtClean="0">
                <a:latin typeface="Times"/>
                <a:cs typeface="Times"/>
              </a:rPr>
            </a:br>
            <a:r>
              <a:rPr lang="en-US" i="1" dirty="0" smtClean="0">
                <a:latin typeface="Times"/>
                <a:cs typeface="Times"/>
              </a:rPr>
              <a:t>n</a:t>
            </a:r>
            <a:r>
              <a:rPr lang="en-US" dirty="0" smtClean="0">
                <a:latin typeface="Times"/>
                <a:cs typeface="Times"/>
              </a:rPr>
              <a:t>= 1, 2, 3, </a:t>
            </a:r>
            <a:r>
              <a:rPr lang="is-IS" dirty="0" smtClean="0">
                <a:latin typeface="Times"/>
                <a:cs typeface="Times"/>
              </a:rPr>
              <a:t>…</a:t>
            </a:r>
            <a:endParaRPr lang="en-US" sz="2800" baseline="-25000" dirty="0" smtClean="0">
              <a:latin typeface="Times"/>
              <a:cs typeface="Times"/>
            </a:endParaRPr>
          </a:p>
          <a:p>
            <a:endParaRPr lang="en-US" sz="2800" dirty="0" smtClean="0">
              <a:latin typeface="Times"/>
              <a:cs typeface="Times"/>
            </a:endParaRPr>
          </a:p>
        </p:txBody>
      </p:sp>
    </p:spTree>
    <p:extLst>
      <p:ext uri="{BB962C8B-B14F-4D97-AF65-F5344CB8AC3E}">
        <p14:creationId xmlns:p14="http://schemas.microsoft.com/office/powerpoint/2010/main" val="37559716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52"/>
          <p:cNvSpPr/>
          <p:nvPr/>
        </p:nvSpPr>
        <p:spPr>
          <a:xfrm>
            <a:off x="433985" y="465869"/>
            <a:ext cx="7550062" cy="612649"/>
          </a:xfrm>
          <a:custGeom>
            <a:avLst/>
            <a:gdLst>
              <a:gd name="connsiteX0" fmla="*/ 319107 w 7550062"/>
              <a:gd name="connsiteY0" fmla="*/ 0 h 612649"/>
              <a:gd name="connsiteX1" fmla="*/ 7416038 w 7550062"/>
              <a:gd name="connsiteY1" fmla="*/ 121253 h 612649"/>
              <a:gd name="connsiteX2" fmla="*/ 7550062 w 7550062"/>
              <a:gd name="connsiteY2" fmla="*/ 465868 h 612649"/>
              <a:gd name="connsiteX3" fmla="*/ 0 w 7550062"/>
              <a:gd name="connsiteY3" fmla="*/ 612649 h 612649"/>
              <a:gd name="connsiteX4" fmla="*/ 319107 w 7550062"/>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0062" h="612649">
                <a:moveTo>
                  <a:pt x="319107" y="0"/>
                </a:moveTo>
                <a:lnTo>
                  <a:pt x="7416038" y="121253"/>
                </a:lnTo>
                <a:lnTo>
                  <a:pt x="7550062" y="465868"/>
                </a:lnTo>
                <a:lnTo>
                  <a:pt x="0" y="612649"/>
                </a:lnTo>
                <a:lnTo>
                  <a:pt x="319107" y="0"/>
                </a:lnTo>
                <a:close/>
              </a:path>
            </a:pathLst>
          </a:custGeom>
          <a:solidFill>
            <a:srgbClr val="B4D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2" name="Group 51"/>
          <p:cNvGrpSpPr/>
          <p:nvPr/>
        </p:nvGrpSpPr>
        <p:grpSpPr>
          <a:xfrm>
            <a:off x="516953" y="1563531"/>
            <a:ext cx="3446351" cy="3065019"/>
            <a:chOff x="516953" y="1563531"/>
            <a:chExt cx="3446351" cy="3065019"/>
          </a:xfrm>
        </p:grpSpPr>
        <p:sp>
          <p:nvSpPr>
            <p:cNvPr id="47" name="Freeform 46"/>
            <p:cNvSpPr/>
            <p:nvPr/>
          </p:nvSpPr>
          <p:spPr>
            <a:xfrm>
              <a:off x="516953" y="1563531"/>
              <a:ext cx="3446351" cy="2284671"/>
            </a:xfrm>
            <a:custGeom>
              <a:avLst/>
              <a:gdLst>
                <a:gd name="connsiteX0" fmla="*/ 0 w 3446351"/>
                <a:gd name="connsiteY0" fmla="*/ 6382 h 2284671"/>
                <a:gd name="connsiteX1" fmla="*/ 3446351 w 3446351"/>
                <a:gd name="connsiteY1" fmla="*/ 0 h 2284671"/>
                <a:gd name="connsiteX2" fmla="*/ 2648585 w 3446351"/>
                <a:gd name="connsiteY2" fmla="*/ 2220853 h 2284671"/>
                <a:gd name="connsiteX3" fmla="*/ 1499801 w 3446351"/>
                <a:gd name="connsiteY3" fmla="*/ 2284671 h 2284671"/>
                <a:gd name="connsiteX4" fmla="*/ 0 w 3446351"/>
                <a:gd name="connsiteY4" fmla="*/ 6382 h 2284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6351" h="2284671">
                  <a:moveTo>
                    <a:pt x="0" y="6382"/>
                  </a:moveTo>
                  <a:lnTo>
                    <a:pt x="3446351" y="0"/>
                  </a:lnTo>
                  <a:lnTo>
                    <a:pt x="2648585" y="2220853"/>
                  </a:lnTo>
                  <a:lnTo>
                    <a:pt x="1499801" y="2284671"/>
                  </a:lnTo>
                  <a:lnTo>
                    <a:pt x="0" y="6382"/>
                  </a:lnTo>
                  <a:close/>
                </a:path>
              </a:pathLst>
            </a:custGeom>
            <a:solidFill>
              <a:srgbClr val="FFC8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1619286" y="3982219"/>
              <a:ext cx="1736373" cy="646331"/>
            </a:xfrm>
            <a:prstGeom prst="rect">
              <a:avLst/>
            </a:prstGeom>
            <a:noFill/>
          </p:spPr>
          <p:txBody>
            <a:bodyPr wrap="none" rtlCol="0">
              <a:spAutoFit/>
            </a:bodyPr>
            <a:lstStyle/>
            <a:p>
              <a:r>
                <a:rPr lang="en-US" dirty="0" smtClean="0">
                  <a:latin typeface="Times"/>
                  <a:cs typeface="Times"/>
                </a:rPr>
                <a:t>Chance is V</a:t>
              </a:r>
              <a:r>
                <a:rPr lang="en-US" baseline="-25000" dirty="0" smtClean="0">
                  <a:latin typeface="Times"/>
                  <a:cs typeface="Times"/>
                </a:rPr>
                <a:t>N</a:t>
              </a:r>
              <a:endParaRPr lang="en-US" dirty="0" smtClean="0">
                <a:latin typeface="Times"/>
                <a:cs typeface="Times"/>
              </a:endParaRPr>
            </a:p>
            <a:p>
              <a:r>
                <a:rPr lang="en-US" dirty="0" smtClean="0">
                  <a:latin typeface="Times"/>
                  <a:cs typeface="Times"/>
                </a:rPr>
                <a:t>Does not happen</a:t>
              </a:r>
              <a:endParaRPr lang="en-US" dirty="0" smtClean="0">
                <a:latin typeface="Times"/>
                <a:cs typeface="Times"/>
              </a:endParaRPr>
            </a:p>
          </p:txBody>
        </p:sp>
      </p:grpSp>
      <p:grpSp>
        <p:nvGrpSpPr>
          <p:cNvPr id="51" name="Group 50"/>
          <p:cNvGrpSpPr/>
          <p:nvPr/>
        </p:nvGrpSpPr>
        <p:grpSpPr>
          <a:xfrm>
            <a:off x="4186919" y="1577317"/>
            <a:ext cx="3799342" cy="3051233"/>
            <a:chOff x="4186919" y="1577317"/>
            <a:chExt cx="3799342" cy="3051233"/>
          </a:xfrm>
        </p:grpSpPr>
        <p:sp>
          <p:nvSpPr>
            <p:cNvPr id="49" name="Freeform 48"/>
            <p:cNvSpPr/>
            <p:nvPr/>
          </p:nvSpPr>
          <p:spPr>
            <a:xfrm>
              <a:off x="4186919" y="1577317"/>
              <a:ext cx="3799342" cy="2386779"/>
            </a:xfrm>
            <a:custGeom>
              <a:avLst/>
              <a:gdLst>
                <a:gd name="connsiteX0" fmla="*/ 0 w 3446351"/>
                <a:gd name="connsiteY0" fmla="*/ 6382 h 2284671"/>
                <a:gd name="connsiteX1" fmla="*/ 3446351 w 3446351"/>
                <a:gd name="connsiteY1" fmla="*/ 0 h 2284671"/>
                <a:gd name="connsiteX2" fmla="*/ 2648585 w 3446351"/>
                <a:gd name="connsiteY2" fmla="*/ 2220853 h 2284671"/>
                <a:gd name="connsiteX3" fmla="*/ 1499801 w 3446351"/>
                <a:gd name="connsiteY3" fmla="*/ 2284671 h 2284671"/>
                <a:gd name="connsiteX4" fmla="*/ 0 w 3446351"/>
                <a:gd name="connsiteY4" fmla="*/ 6382 h 2284671"/>
                <a:gd name="connsiteX0" fmla="*/ 0 w 3446351"/>
                <a:gd name="connsiteY0" fmla="*/ 6382 h 2271908"/>
                <a:gd name="connsiteX1" fmla="*/ 3446351 w 3446351"/>
                <a:gd name="connsiteY1" fmla="*/ 0 h 2271908"/>
                <a:gd name="connsiteX2" fmla="*/ 2648585 w 3446351"/>
                <a:gd name="connsiteY2" fmla="*/ 2220853 h 2271908"/>
                <a:gd name="connsiteX3" fmla="*/ 1053052 w 3446351"/>
                <a:gd name="connsiteY3" fmla="*/ 2271908 h 2271908"/>
                <a:gd name="connsiteX4" fmla="*/ 0 w 3446351"/>
                <a:gd name="connsiteY4" fmla="*/ 6382 h 2271908"/>
                <a:gd name="connsiteX0" fmla="*/ 0 w 3446351"/>
                <a:gd name="connsiteY0" fmla="*/ 6382 h 2386779"/>
                <a:gd name="connsiteX1" fmla="*/ 3446351 w 3446351"/>
                <a:gd name="connsiteY1" fmla="*/ 0 h 2386779"/>
                <a:gd name="connsiteX2" fmla="*/ 2278421 w 3446351"/>
                <a:gd name="connsiteY2" fmla="*/ 2386779 h 2386779"/>
                <a:gd name="connsiteX3" fmla="*/ 1053052 w 3446351"/>
                <a:gd name="connsiteY3" fmla="*/ 2271908 h 2386779"/>
                <a:gd name="connsiteX4" fmla="*/ 0 w 3446351"/>
                <a:gd name="connsiteY4" fmla="*/ 6382 h 238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6351" h="2386779">
                  <a:moveTo>
                    <a:pt x="0" y="6382"/>
                  </a:moveTo>
                  <a:lnTo>
                    <a:pt x="3446351" y="0"/>
                  </a:lnTo>
                  <a:lnTo>
                    <a:pt x="2278421" y="2386779"/>
                  </a:lnTo>
                  <a:lnTo>
                    <a:pt x="1053052" y="2271908"/>
                  </a:lnTo>
                  <a:lnTo>
                    <a:pt x="0" y="6382"/>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49"/>
            <p:cNvSpPr txBox="1"/>
            <p:nvPr/>
          </p:nvSpPr>
          <p:spPr>
            <a:xfrm>
              <a:off x="5103931" y="3982219"/>
              <a:ext cx="1471226" cy="646331"/>
            </a:xfrm>
            <a:prstGeom prst="rect">
              <a:avLst/>
            </a:prstGeom>
            <a:noFill/>
          </p:spPr>
          <p:txBody>
            <a:bodyPr wrap="none" rtlCol="0">
              <a:spAutoFit/>
            </a:bodyPr>
            <a:lstStyle/>
            <a:p>
              <a:r>
                <a:rPr lang="en-US" dirty="0" smtClean="0">
                  <a:latin typeface="Times"/>
                  <a:cs typeface="Times"/>
                </a:rPr>
                <a:t>Chance is V</a:t>
              </a:r>
              <a:r>
                <a:rPr lang="en-US" baseline="-25000" dirty="0" smtClean="0">
                  <a:latin typeface="Times"/>
                  <a:cs typeface="Times"/>
                </a:rPr>
                <a:t>-N</a:t>
              </a:r>
              <a:endParaRPr lang="en-US" dirty="0" smtClean="0">
                <a:latin typeface="Times"/>
                <a:cs typeface="Times"/>
              </a:endParaRPr>
            </a:p>
            <a:p>
              <a:r>
                <a:rPr lang="en-US" dirty="0" smtClean="0">
                  <a:latin typeface="Times"/>
                  <a:cs typeface="Times"/>
                </a:rPr>
                <a:t>Does happen</a:t>
              </a:r>
              <a:endParaRPr lang="en-US" dirty="0" smtClean="0">
                <a:latin typeface="Times"/>
                <a:cs typeface="Times"/>
              </a:endParaRPr>
            </a:p>
          </p:txBody>
        </p:sp>
      </p:grpSp>
      <p:sp>
        <p:nvSpPr>
          <p:cNvPr id="2" name="Title 1"/>
          <p:cNvSpPr>
            <a:spLocks noGrp="1"/>
          </p:cNvSpPr>
          <p:nvPr>
            <p:ph type="title"/>
          </p:nvPr>
        </p:nvSpPr>
        <p:spPr>
          <a:xfrm>
            <a:off x="457200" y="274639"/>
            <a:ext cx="7877865" cy="857994"/>
          </a:xfrm>
        </p:spPr>
        <p:txBody>
          <a:bodyPr>
            <a:noAutofit/>
          </a:bodyPr>
          <a:lstStyle/>
          <a:p>
            <a:r>
              <a:rPr lang="en-US" sz="3600" dirty="0" smtClean="0"/>
              <a:t>Chance of a number</a:t>
            </a:r>
            <a:r>
              <a:rPr lang="en-US" sz="3200" dirty="0" smtClean="0"/>
              <a:t> less than or equal to N?</a:t>
            </a:r>
            <a:endParaRPr lang="en-US" sz="32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FCCF618-873A-FB4C-879E-A90372EFCD0C}" type="slidenum">
              <a:rPr lang="en-US" smtClean="0"/>
              <a:pPr/>
              <a:t>16</a:t>
            </a:fld>
            <a:endParaRPr lang="en-US"/>
          </a:p>
        </p:txBody>
      </p:sp>
      <p:grpSp>
        <p:nvGrpSpPr>
          <p:cNvPr id="5" name="Group 4"/>
          <p:cNvGrpSpPr/>
          <p:nvPr/>
        </p:nvGrpSpPr>
        <p:grpSpPr>
          <a:xfrm>
            <a:off x="633437" y="1603223"/>
            <a:ext cx="676085" cy="676085"/>
            <a:chOff x="5680053" y="2748570"/>
            <a:chExt cx="1048880" cy="1048880"/>
          </a:xfrm>
          <a:effectLst>
            <a:outerShdw blurRad="50800" dist="38100" dir="2700000">
              <a:srgbClr val="000000">
                <a:alpha val="43000"/>
              </a:srgbClr>
            </a:outerShdw>
          </a:effectLst>
        </p:grpSpPr>
        <p:sp>
          <p:nvSpPr>
            <p:cNvPr id="6" name="Oval 5"/>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1" name="Group 10"/>
          <p:cNvGrpSpPr/>
          <p:nvPr/>
        </p:nvGrpSpPr>
        <p:grpSpPr>
          <a:xfrm>
            <a:off x="1537586" y="1633048"/>
            <a:ext cx="676085" cy="676085"/>
            <a:chOff x="5680053" y="2748570"/>
            <a:chExt cx="1048880" cy="1048880"/>
          </a:xfrm>
          <a:effectLst>
            <a:outerShdw blurRad="50800" dist="38100" dir="2700000">
              <a:srgbClr val="000000">
                <a:alpha val="43000"/>
              </a:srgbClr>
            </a:outerShdw>
          </a:effectLst>
        </p:grpSpPr>
        <p:sp>
          <p:nvSpPr>
            <p:cNvPr id="12" name="Oval 11"/>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7" name="Group 16"/>
          <p:cNvGrpSpPr/>
          <p:nvPr/>
        </p:nvGrpSpPr>
        <p:grpSpPr>
          <a:xfrm>
            <a:off x="3270136" y="1650415"/>
            <a:ext cx="676085" cy="676085"/>
            <a:chOff x="5680053" y="2748570"/>
            <a:chExt cx="1048880" cy="1048880"/>
          </a:xfrm>
          <a:effectLst>
            <a:outerShdw blurRad="50800" dist="38100" dir="2700000">
              <a:srgbClr val="000000">
                <a:alpha val="43000"/>
              </a:srgbClr>
            </a:outerShdw>
          </a:effectLst>
        </p:grpSpPr>
        <p:sp>
          <p:nvSpPr>
            <p:cNvPr id="18" name="Oval 17"/>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Oval 18"/>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3" name="Group 22"/>
          <p:cNvGrpSpPr/>
          <p:nvPr/>
        </p:nvGrpSpPr>
        <p:grpSpPr>
          <a:xfrm>
            <a:off x="4122056" y="1633048"/>
            <a:ext cx="676085" cy="676085"/>
            <a:chOff x="5680053" y="2748570"/>
            <a:chExt cx="1048880" cy="1048880"/>
          </a:xfrm>
          <a:effectLst>
            <a:outerShdw blurRad="50800" dist="38100" dir="2700000">
              <a:srgbClr val="000000">
                <a:alpha val="43000"/>
              </a:srgbClr>
            </a:outerShdw>
          </a:effectLst>
        </p:grpSpPr>
        <p:sp>
          <p:nvSpPr>
            <p:cNvPr id="24" name="Oval 23"/>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Oval 24"/>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3" name="Rectangle 32"/>
          <p:cNvSpPr/>
          <p:nvPr/>
        </p:nvSpPr>
        <p:spPr>
          <a:xfrm>
            <a:off x="758560" y="1568417"/>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smtClean="0">
                <a:ln w="11430"/>
                <a:solidFill>
                  <a:srgbClr val="F8F8F8"/>
                </a:solidFill>
                <a:effectLst>
                  <a:outerShdw blurRad="25400" algn="tl" rotWithShape="0">
                    <a:srgbClr val="000000">
                      <a:alpha val="43000"/>
                    </a:srgbClr>
                  </a:outerShdw>
                </a:effectLst>
                <a:latin typeface="Abadi MT Condensed Extra Bold"/>
                <a:cs typeface="Abadi MT Condensed Extra Bold"/>
              </a:rPr>
              <a:t>1</a:t>
            </a:r>
            <a:endPar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endParaRPr>
          </a:p>
        </p:txBody>
      </p:sp>
      <p:sp>
        <p:nvSpPr>
          <p:cNvPr id="35" name="Rectangle 34"/>
          <p:cNvSpPr/>
          <p:nvPr/>
        </p:nvSpPr>
        <p:spPr>
          <a:xfrm>
            <a:off x="1666395" y="159824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smtClean="0">
                <a:ln w="11430"/>
                <a:solidFill>
                  <a:srgbClr val="F8F8F8"/>
                </a:solidFill>
                <a:effectLst>
                  <a:outerShdw blurRad="25400" algn="tl" rotWithShape="0">
                    <a:srgbClr val="000000">
                      <a:alpha val="43000"/>
                    </a:srgbClr>
                  </a:outerShdw>
                </a:effectLst>
                <a:latin typeface="Abadi MT Condensed Extra Bold"/>
                <a:cs typeface="Abadi MT Condensed Extra Bold"/>
              </a:rPr>
              <a:t>2</a:t>
            </a:r>
            <a:endPar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endParaRPr>
          </a:p>
        </p:txBody>
      </p:sp>
      <p:sp>
        <p:nvSpPr>
          <p:cNvPr id="37" name="Rectangle 36"/>
          <p:cNvSpPr/>
          <p:nvPr/>
        </p:nvSpPr>
        <p:spPr>
          <a:xfrm>
            <a:off x="3402631" y="1615609"/>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smtClean="0">
                <a:ln w="11430"/>
                <a:solidFill>
                  <a:srgbClr val="F8F8F8"/>
                </a:solidFill>
                <a:effectLst>
                  <a:outerShdw blurRad="25400" algn="tl" rotWithShape="0">
                    <a:srgbClr val="000000">
                      <a:alpha val="43000"/>
                    </a:srgbClr>
                  </a:outerShdw>
                </a:effectLst>
                <a:latin typeface="Abadi MT Condensed Extra Bold"/>
                <a:cs typeface="Abadi MT Condensed Extra Bold"/>
              </a:rPr>
              <a:t>N</a:t>
            </a:r>
            <a:endPar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endParaRPr>
          </a:p>
        </p:txBody>
      </p:sp>
      <p:sp>
        <p:nvSpPr>
          <p:cNvPr id="39" name="Rectangle 38"/>
          <p:cNvSpPr/>
          <p:nvPr/>
        </p:nvSpPr>
        <p:spPr>
          <a:xfrm>
            <a:off x="4186919" y="1778490"/>
            <a:ext cx="701075" cy="36933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defRPr/>
            </a:pPr>
            <a:r>
              <a:rPr lang="en-US" b="1" spc="150" dirty="0" smtClean="0">
                <a:ln w="11430"/>
                <a:solidFill>
                  <a:srgbClr val="F8F8F8"/>
                </a:solidFill>
                <a:effectLst>
                  <a:outerShdw blurRad="25400" algn="tl" rotWithShape="0">
                    <a:srgbClr val="000000">
                      <a:alpha val="43000"/>
                    </a:srgbClr>
                  </a:outerShdw>
                </a:effectLst>
                <a:latin typeface="Abadi MT Condensed Extra Bold"/>
                <a:cs typeface="Abadi MT Condensed Extra Bold"/>
              </a:rPr>
              <a:t>N+1</a:t>
            </a:r>
            <a:endParaRPr lang="en-US"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endParaRPr>
          </a:p>
        </p:txBody>
      </p:sp>
      <p:grpSp>
        <p:nvGrpSpPr>
          <p:cNvPr id="41" name="Group 40"/>
          <p:cNvGrpSpPr/>
          <p:nvPr/>
        </p:nvGrpSpPr>
        <p:grpSpPr>
          <a:xfrm>
            <a:off x="4966867" y="1633048"/>
            <a:ext cx="676085" cy="676085"/>
            <a:chOff x="5680053" y="2748570"/>
            <a:chExt cx="1048880" cy="1048880"/>
          </a:xfrm>
          <a:effectLst>
            <a:outerShdw blurRad="50800" dist="38100" dir="2700000">
              <a:srgbClr val="000000">
                <a:alpha val="43000"/>
              </a:srgbClr>
            </a:outerShdw>
          </a:effectLst>
        </p:grpSpPr>
        <p:sp>
          <p:nvSpPr>
            <p:cNvPr id="42" name="Oval 41"/>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3" name="Oval 42"/>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44" name="Rectangle 43"/>
          <p:cNvSpPr/>
          <p:nvPr/>
        </p:nvSpPr>
        <p:spPr>
          <a:xfrm>
            <a:off x="5031730" y="1778490"/>
            <a:ext cx="701075" cy="36933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defRPr/>
            </a:pPr>
            <a:r>
              <a:rPr lang="en-US" b="1" spc="150" dirty="0" smtClean="0">
                <a:ln w="11430"/>
                <a:solidFill>
                  <a:srgbClr val="F8F8F8"/>
                </a:solidFill>
                <a:effectLst>
                  <a:outerShdw blurRad="25400" algn="tl" rotWithShape="0">
                    <a:srgbClr val="000000">
                      <a:alpha val="43000"/>
                    </a:srgbClr>
                  </a:outerShdw>
                </a:effectLst>
                <a:latin typeface="Abadi MT Condensed Extra Bold"/>
                <a:cs typeface="Abadi MT Condensed Extra Bold"/>
              </a:rPr>
              <a:t>N+2</a:t>
            </a:r>
            <a:endParaRPr lang="en-US"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endParaRPr>
          </a:p>
        </p:txBody>
      </p:sp>
      <p:sp>
        <p:nvSpPr>
          <p:cNvPr id="45" name="TextBox 44"/>
          <p:cNvSpPr txBox="1"/>
          <p:nvPr/>
        </p:nvSpPr>
        <p:spPr>
          <a:xfrm>
            <a:off x="2459666" y="1486102"/>
            <a:ext cx="595035" cy="584776"/>
          </a:xfrm>
          <a:prstGeom prst="rect">
            <a:avLst/>
          </a:prstGeom>
          <a:noFill/>
        </p:spPr>
        <p:txBody>
          <a:bodyPr wrap="none" rtlCol="0">
            <a:spAutoFit/>
          </a:bodyPr>
          <a:lstStyle/>
          <a:p>
            <a:r>
              <a:rPr lang="is-IS" sz="3200" dirty="0" smtClean="0">
                <a:latin typeface="Times"/>
                <a:cs typeface="Times"/>
              </a:rPr>
              <a:t>…</a:t>
            </a:r>
            <a:endParaRPr lang="en-US" sz="3200" dirty="0" smtClean="0">
              <a:latin typeface="Times"/>
              <a:cs typeface="Times"/>
            </a:endParaRPr>
          </a:p>
        </p:txBody>
      </p:sp>
      <p:sp>
        <p:nvSpPr>
          <p:cNvPr id="46" name="TextBox 45"/>
          <p:cNvSpPr txBox="1"/>
          <p:nvPr/>
        </p:nvSpPr>
        <p:spPr>
          <a:xfrm>
            <a:off x="5841468" y="1529276"/>
            <a:ext cx="595035" cy="584776"/>
          </a:xfrm>
          <a:prstGeom prst="rect">
            <a:avLst/>
          </a:prstGeom>
          <a:noFill/>
        </p:spPr>
        <p:txBody>
          <a:bodyPr wrap="none" rtlCol="0">
            <a:spAutoFit/>
          </a:bodyPr>
          <a:lstStyle/>
          <a:p>
            <a:r>
              <a:rPr lang="is-IS" sz="3200" dirty="0" smtClean="0">
                <a:latin typeface="Times"/>
                <a:cs typeface="Times"/>
              </a:rPr>
              <a:t>…</a:t>
            </a:r>
            <a:endParaRPr lang="en-US" sz="3200" dirty="0" smtClean="0">
              <a:latin typeface="Times"/>
              <a:cs typeface="Times"/>
            </a:endParaRPr>
          </a:p>
        </p:txBody>
      </p:sp>
      <p:sp>
        <p:nvSpPr>
          <p:cNvPr id="54" name="TextBox 53"/>
          <p:cNvSpPr txBox="1"/>
          <p:nvPr/>
        </p:nvSpPr>
        <p:spPr>
          <a:xfrm>
            <a:off x="2860108" y="5111790"/>
            <a:ext cx="5044320" cy="646331"/>
          </a:xfrm>
          <a:prstGeom prst="rect">
            <a:avLst/>
          </a:prstGeom>
          <a:noFill/>
        </p:spPr>
        <p:txBody>
          <a:bodyPr wrap="none" rtlCol="0">
            <a:spAutoFit/>
          </a:bodyPr>
          <a:lstStyle/>
          <a:p>
            <a:r>
              <a:rPr lang="is-IS" sz="3600" dirty="0" smtClean="0">
                <a:latin typeface="Times"/>
                <a:cs typeface="Times"/>
              </a:rPr>
              <a:t>…no matter how big N is!</a:t>
            </a:r>
            <a:endParaRPr lang="en-US" sz="3600" dirty="0" smtClean="0">
              <a:latin typeface="Times"/>
              <a:cs typeface="Times"/>
            </a:endParaRPr>
          </a:p>
        </p:txBody>
      </p:sp>
    </p:spTree>
    <p:extLst>
      <p:ext uri="{BB962C8B-B14F-4D97-AF65-F5344CB8AC3E}">
        <p14:creationId xmlns:p14="http://schemas.microsoft.com/office/powerpoint/2010/main" val="35599179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531378" y="2010255"/>
            <a:ext cx="3446351" cy="3521651"/>
            <a:chOff x="516953" y="1563531"/>
            <a:chExt cx="3446351" cy="2962374"/>
          </a:xfrm>
        </p:grpSpPr>
        <p:sp>
          <p:nvSpPr>
            <p:cNvPr id="43" name="Freeform 42"/>
            <p:cNvSpPr/>
            <p:nvPr/>
          </p:nvSpPr>
          <p:spPr>
            <a:xfrm>
              <a:off x="516953" y="1563531"/>
              <a:ext cx="3446351" cy="2284671"/>
            </a:xfrm>
            <a:custGeom>
              <a:avLst/>
              <a:gdLst>
                <a:gd name="connsiteX0" fmla="*/ 0 w 3446351"/>
                <a:gd name="connsiteY0" fmla="*/ 6382 h 2284671"/>
                <a:gd name="connsiteX1" fmla="*/ 3446351 w 3446351"/>
                <a:gd name="connsiteY1" fmla="*/ 0 h 2284671"/>
                <a:gd name="connsiteX2" fmla="*/ 2648585 w 3446351"/>
                <a:gd name="connsiteY2" fmla="*/ 2220853 h 2284671"/>
                <a:gd name="connsiteX3" fmla="*/ 1499801 w 3446351"/>
                <a:gd name="connsiteY3" fmla="*/ 2284671 h 2284671"/>
                <a:gd name="connsiteX4" fmla="*/ 0 w 3446351"/>
                <a:gd name="connsiteY4" fmla="*/ 6382 h 2284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6351" h="2284671">
                  <a:moveTo>
                    <a:pt x="0" y="6382"/>
                  </a:moveTo>
                  <a:lnTo>
                    <a:pt x="3446351" y="0"/>
                  </a:lnTo>
                  <a:lnTo>
                    <a:pt x="2648585" y="2220853"/>
                  </a:lnTo>
                  <a:lnTo>
                    <a:pt x="1499801" y="2284671"/>
                  </a:lnTo>
                  <a:lnTo>
                    <a:pt x="0" y="6382"/>
                  </a:lnTo>
                  <a:close/>
                </a:path>
              </a:pathLst>
            </a:custGeom>
            <a:solidFill>
              <a:srgbClr val="FFC8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1619286" y="3982219"/>
              <a:ext cx="1736373" cy="543686"/>
            </a:xfrm>
            <a:prstGeom prst="rect">
              <a:avLst/>
            </a:prstGeom>
            <a:noFill/>
          </p:spPr>
          <p:txBody>
            <a:bodyPr wrap="none" rtlCol="0">
              <a:spAutoFit/>
            </a:bodyPr>
            <a:lstStyle/>
            <a:p>
              <a:r>
                <a:rPr lang="en-US" dirty="0" smtClean="0">
                  <a:latin typeface="Times"/>
                  <a:cs typeface="Times"/>
                </a:rPr>
                <a:t>Chance is V</a:t>
              </a:r>
              <a:r>
                <a:rPr lang="en-US" baseline="-25000" dirty="0" smtClean="0">
                  <a:latin typeface="Times"/>
                  <a:cs typeface="Times"/>
                </a:rPr>
                <a:t>N</a:t>
              </a:r>
              <a:r>
                <a:rPr lang="en-US" baseline="-10000" dirty="0" smtClean="0">
                  <a:latin typeface="Times"/>
                  <a:cs typeface="Times"/>
                </a:rPr>
                <a:t>1000</a:t>
              </a:r>
            </a:p>
            <a:p>
              <a:r>
                <a:rPr lang="en-US" dirty="0" smtClean="0">
                  <a:latin typeface="Times"/>
                  <a:cs typeface="Times"/>
                </a:rPr>
                <a:t>Does not happen</a:t>
              </a:r>
              <a:endParaRPr lang="en-US" dirty="0" smtClean="0">
                <a:latin typeface="Times"/>
                <a:cs typeface="Times"/>
              </a:endParaRPr>
            </a:p>
          </p:txBody>
        </p:sp>
      </p:grpSp>
      <p:grpSp>
        <p:nvGrpSpPr>
          <p:cNvPr id="45" name="Group 44"/>
          <p:cNvGrpSpPr/>
          <p:nvPr/>
        </p:nvGrpSpPr>
        <p:grpSpPr>
          <a:xfrm>
            <a:off x="4824575" y="2010255"/>
            <a:ext cx="3799342" cy="3605359"/>
            <a:chOff x="4186919" y="1023191"/>
            <a:chExt cx="3799342" cy="3605359"/>
          </a:xfrm>
        </p:grpSpPr>
        <p:sp>
          <p:nvSpPr>
            <p:cNvPr id="46" name="Freeform 45"/>
            <p:cNvSpPr/>
            <p:nvPr/>
          </p:nvSpPr>
          <p:spPr>
            <a:xfrm>
              <a:off x="4186919" y="1023191"/>
              <a:ext cx="3799342" cy="2940905"/>
            </a:xfrm>
            <a:custGeom>
              <a:avLst/>
              <a:gdLst>
                <a:gd name="connsiteX0" fmla="*/ 0 w 3446351"/>
                <a:gd name="connsiteY0" fmla="*/ 6382 h 2284671"/>
                <a:gd name="connsiteX1" fmla="*/ 3446351 w 3446351"/>
                <a:gd name="connsiteY1" fmla="*/ 0 h 2284671"/>
                <a:gd name="connsiteX2" fmla="*/ 2648585 w 3446351"/>
                <a:gd name="connsiteY2" fmla="*/ 2220853 h 2284671"/>
                <a:gd name="connsiteX3" fmla="*/ 1499801 w 3446351"/>
                <a:gd name="connsiteY3" fmla="*/ 2284671 h 2284671"/>
                <a:gd name="connsiteX4" fmla="*/ 0 w 3446351"/>
                <a:gd name="connsiteY4" fmla="*/ 6382 h 2284671"/>
                <a:gd name="connsiteX0" fmla="*/ 0 w 3446351"/>
                <a:gd name="connsiteY0" fmla="*/ 6382 h 2271908"/>
                <a:gd name="connsiteX1" fmla="*/ 3446351 w 3446351"/>
                <a:gd name="connsiteY1" fmla="*/ 0 h 2271908"/>
                <a:gd name="connsiteX2" fmla="*/ 2648585 w 3446351"/>
                <a:gd name="connsiteY2" fmla="*/ 2220853 h 2271908"/>
                <a:gd name="connsiteX3" fmla="*/ 1053052 w 3446351"/>
                <a:gd name="connsiteY3" fmla="*/ 2271908 h 2271908"/>
                <a:gd name="connsiteX4" fmla="*/ 0 w 3446351"/>
                <a:gd name="connsiteY4" fmla="*/ 6382 h 2271908"/>
                <a:gd name="connsiteX0" fmla="*/ 0 w 3446351"/>
                <a:gd name="connsiteY0" fmla="*/ 6382 h 2386779"/>
                <a:gd name="connsiteX1" fmla="*/ 3446351 w 3446351"/>
                <a:gd name="connsiteY1" fmla="*/ 0 h 2386779"/>
                <a:gd name="connsiteX2" fmla="*/ 2278421 w 3446351"/>
                <a:gd name="connsiteY2" fmla="*/ 2386779 h 2386779"/>
                <a:gd name="connsiteX3" fmla="*/ 1053052 w 3446351"/>
                <a:gd name="connsiteY3" fmla="*/ 2271908 h 2386779"/>
                <a:gd name="connsiteX4" fmla="*/ 0 w 3446351"/>
                <a:gd name="connsiteY4" fmla="*/ 6382 h 238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6351" h="2386779">
                  <a:moveTo>
                    <a:pt x="0" y="6382"/>
                  </a:moveTo>
                  <a:lnTo>
                    <a:pt x="3446351" y="0"/>
                  </a:lnTo>
                  <a:lnTo>
                    <a:pt x="2278421" y="2386779"/>
                  </a:lnTo>
                  <a:lnTo>
                    <a:pt x="1053052" y="2271908"/>
                  </a:lnTo>
                  <a:lnTo>
                    <a:pt x="0" y="6382"/>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5103931" y="3982219"/>
              <a:ext cx="1787669" cy="646331"/>
            </a:xfrm>
            <a:prstGeom prst="rect">
              <a:avLst/>
            </a:prstGeom>
            <a:noFill/>
          </p:spPr>
          <p:txBody>
            <a:bodyPr wrap="none" rtlCol="0">
              <a:spAutoFit/>
            </a:bodyPr>
            <a:lstStyle/>
            <a:p>
              <a:r>
                <a:rPr lang="en-US" dirty="0" smtClean="0">
                  <a:latin typeface="Times"/>
                  <a:cs typeface="Times"/>
                </a:rPr>
                <a:t>Chance is V</a:t>
              </a:r>
              <a:r>
                <a:rPr lang="en-US" baseline="-25000" dirty="0" smtClean="0">
                  <a:latin typeface="Times"/>
                  <a:cs typeface="Times"/>
                </a:rPr>
                <a:t>∞</a:t>
              </a:r>
            </a:p>
            <a:p>
              <a:r>
                <a:rPr lang="en-US" dirty="0" smtClean="0">
                  <a:latin typeface="Times"/>
                  <a:cs typeface="Times"/>
                </a:rPr>
                <a:t>“as likely as not”</a:t>
              </a:r>
              <a:endParaRPr lang="en-US" dirty="0" smtClean="0">
                <a:latin typeface="Times"/>
                <a:cs typeface="Times"/>
              </a:endParaRPr>
            </a:p>
          </p:txBody>
        </p:sp>
      </p:gr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FCCF618-873A-FB4C-879E-A90372EFCD0C}" type="slidenum">
              <a:rPr lang="en-US" smtClean="0"/>
              <a:pPr/>
              <a:t>17</a:t>
            </a:fld>
            <a:endParaRPr lang="en-US"/>
          </a:p>
        </p:txBody>
      </p:sp>
      <p:sp>
        <p:nvSpPr>
          <p:cNvPr id="5" name="Freeform 4"/>
          <p:cNvSpPr/>
          <p:nvPr/>
        </p:nvSpPr>
        <p:spPr>
          <a:xfrm>
            <a:off x="433985" y="465869"/>
            <a:ext cx="7550062" cy="612649"/>
          </a:xfrm>
          <a:custGeom>
            <a:avLst/>
            <a:gdLst>
              <a:gd name="connsiteX0" fmla="*/ 319107 w 7550062"/>
              <a:gd name="connsiteY0" fmla="*/ 0 h 612649"/>
              <a:gd name="connsiteX1" fmla="*/ 7416038 w 7550062"/>
              <a:gd name="connsiteY1" fmla="*/ 121253 h 612649"/>
              <a:gd name="connsiteX2" fmla="*/ 7550062 w 7550062"/>
              <a:gd name="connsiteY2" fmla="*/ 465868 h 612649"/>
              <a:gd name="connsiteX3" fmla="*/ 0 w 7550062"/>
              <a:gd name="connsiteY3" fmla="*/ 612649 h 612649"/>
              <a:gd name="connsiteX4" fmla="*/ 319107 w 7550062"/>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0062" h="612649">
                <a:moveTo>
                  <a:pt x="319107" y="0"/>
                </a:moveTo>
                <a:lnTo>
                  <a:pt x="7416038" y="121253"/>
                </a:lnTo>
                <a:lnTo>
                  <a:pt x="7550062" y="465868"/>
                </a:lnTo>
                <a:lnTo>
                  <a:pt x="0" y="612649"/>
                </a:lnTo>
                <a:lnTo>
                  <a:pt x="319107" y="0"/>
                </a:lnTo>
                <a:close/>
              </a:path>
            </a:pathLst>
          </a:custGeom>
          <a:solidFill>
            <a:srgbClr val="B4D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1000 independent drawings</a:t>
            </a:r>
            <a:endParaRPr lang="en-US" dirty="0"/>
          </a:p>
        </p:txBody>
      </p:sp>
      <p:grpSp>
        <p:nvGrpSpPr>
          <p:cNvPr id="6" name="Group 5"/>
          <p:cNvGrpSpPr/>
          <p:nvPr/>
        </p:nvGrpSpPr>
        <p:grpSpPr>
          <a:xfrm>
            <a:off x="420378" y="2654818"/>
            <a:ext cx="676085" cy="676085"/>
            <a:chOff x="5680053" y="2748570"/>
            <a:chExt cx="1048880" cy="1048880"/>
          </a:xfrm>
          <a:effectLst>
            <a:outerShdw blurRad="50800" dist="38100" dir="2700000">
              <a:srgbClr val="000000">
                <a:alpha val="43000"/>
              </a:srgbClr>
            </a:outerShdw>
          </a:effectLst>
        </p:grpSpPr>
        <p:sp>
          <p:nvSpPr>
            <p:cNvPr id="7" name="Oval 6"/>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Oval 7"/>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9" name="Group 8"/>
          <p:cNvGrpSpPr/>
          <p:nvPr/>
        </p:nvGrpSpPr>
        <p:grpSpPr>
          <a:xfrm>
            <a:off x="1195718" y="2678812"/>
            <a:ext cx="676085" cy="676085"/>
            <a:chOff x="5680053" y="2748570"/>
            <a:chExt cx="1048880" cy="1048880"/>
          </a:xfrm>
          <a:effectLst>
            <a:outerShdw blurRad="50800" dist="38100" dir="2700000">
              <a:srgbClr val="000000">
                <a:alpha val="43000"/>
              </a:srgbClr>
            </a:outerShdw>
          </a:effectLst>
        </p:grpSpPr>
        <p:sp>
          <p:nvSpPr>
            <p:cNvPr id="10" name="Oval 9"/>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2" name="Group 11"/>
          <p:cNvGrpSpPr/>
          <p:nvPr/>
        </p:nvGrpSpPr>
        <p:grpSpPr>
          <a:xfrm>
            <a:off x="3057077" y="2702010"/>
            <a:ext cx="676085" cy="676085"/>
            <a:chOff x="5680053" y="2748570"/>
            <a:chExt cx="1048880" cy="1048880"/>
          </a:xfrm>
          <a:effectLst>
            <a:outerShdw blurRad="50800" dist="38100" dir="2700000">
              <a:srgbClr val="000000">
                <a:alpha val="43000"/>
              </a:srgbClr>
            </a:outerShdw>
          </a:effectLst>
        </p:grpSpPr>
        <p:sp>
          <p:nvSpPr>
            <p:cNvPr id="13" name="Oval 12"/>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 name="Oval 13"/>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5" name="Rectangle 14"/>
          <p:cNvSpPr/>
          <p:nvPr/>
        </p:nvSpPr>
        <p:spPr>
          <a:xfrm>
            <a:off x="545501" y="262001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smtClean="0">
                <a:ln w="11430"/>
                <a:solidFill>
                  <a:srgbClr val="F8F8F8"/>
                </a:solidFill>
                <a:effectLst>
                  <a:outerShdw blurRad="25400" algn="tl" rotWithShape="0">
                    <a:srgbClr val="000000">
                      <a:alpha val="43000"/>
                    </a:srgbClr>
                  </a:outerShdw>
                </a:effectLst>
                <a:latin typeface="Abadi MT Condensed Extra Bold"/>
                <a:cs typeface="Abadi MT Condensed Extra Bold"/>
              </a:rPr>
              <a:t>1</a:t>
            </a:r>
            <a:endPar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endParaRPr>
          </a:p>
        </p:txBody>
      </p:sp>
      <p:sp>
        <p:nvSpPr>
          <p:cNvPr id="16" name="Rectangle 15"/>
          <p:cNvSpPr/>
          <p:nvPr/>
        </p:nvSpPr>
        <p:spPr>
          <a:xfrm>
            <a:off x="1324527" y="2644006"/>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smtClean="0">
                <a:ln w="11430"/>
                <a:solidFill>
                  <a:srgbClr val="F8F8F8"/>
                </a:solidFill>
                <a:effectLst>
                  <a:outerShdw blurRad="25400" algn="tl" rotWithShape="0">
                    <a:srgbClr val="000000">
                      <a:alpha val="43000"/>
                    </a:srgbClr>
                  </a:outerShdw>
                </a:effectLst>
                <a:latin typeface="Abadi MT Condensed Extra Bold"/>
                <a:cs typeface="Abadi MT Condensed Extra Bold"/>
              </a:rPr>
              <a:t>N</a:t>
            </a:r>
            <a:endPar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endParaRPr>
          </a:p>
        </p:txBody>
      </p:sp>
      <p:sp>
        <p:nvSpPr>
          <p:cNvPr id="17" name="Rectangle 16"/>
          <p:cNvSpPr/>
          <p:nvPr/>
        </p:nvSpPr>
        <p:spPr>
          <a:xfrm>
            <a:off x="3189572" y="2667204"/>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smtClean="0">
                <a:ln w="11430"/>
                <a:solidFill>
                  <a:srgbClr val="F8F8F8"/>
                </a:solidFill>
                <a:effectLst>
                  <a:outerShdw blurRad="25400" algn="tl" rotWithShape="0">
                    <a:srgbClr val="000000">
                      <a:alpha val="43000"/>
                    </a:srgbClr>
                  </a:outerShdw>
                </a:effectLst>
                <a:latin typeface="Abadi MT Condensed Extra Bold"/>
                <a:cs typeface="Abadi MT Condensed Extra Bold"/>
              </a:rPr>
              <a:t>3</a:t>
            </a:r>
            <a:endPar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endParaRPr>
          </a:p>
        </p:txBody>
      </p:sp>
      <p:sp>
        <p:nvSpPr>
          <p:cNvPr id="18" name="TextBox 17"/>
          <p:cNvSpPr txBox="1"/>
          <p:nvPr/>
        </p:nvSpPr>
        <p:spPr>
          <a:xfrm>
            <a:off x="650976" y="1735839"/>
            <a:ext cx="3082185" cy="830997"/>
          </a:xfrm>
          <a:prstGeom prst="rect">
            <a:avLst/>
          </a:prstGeom>
          <a:noFill/>
        </p:spPr>
        <p:txBody>
          <a:bodyPr wrap="square" rtlCol="0">
            <a:spAutoFit/>
          </a:bodyPr>
          <a:lstStyle/>
          <a:p>
            <a:r>
              <a:rPr lang="en-US" sz="2400" dirty="0" smtClean="0">
                <a:latin typeface="Times"/>
                <a:cs typeface="Times"/>
              </a:rPr>
              <a:t>All 1000 numbers are less than or equal to N.</a:t>
            </a:r>
            <a:endParaRPr lang="en-US" sz="2400" dirty="0" smtClean="0">
              <a:latin typeface="Times"/>
              <a:cs typeface="Times"/>
            </a:endParaRPr>
          </a:p>
        </p:txBody>
      </p:sp>
      <p:sp>
        <p:nvSpPr>
          <p:cNvPr id="19" name="TextBox 18"/>
          <p:cNvSpPr txBox="1"/>
          <p:nvPr/>
        </p:nvSpPr>
        <p:spPr>
          <a:xfrm>
            <a:off x="5299111" y="1748602"/>
            <a:ext cx="2778208" cy="830997"/>
          </a:xfrm>
          <a:prstGeom prst="rect">
            <a:avLst/>
          </a:prstGeom>
          <a:noFill/>
        </p:spPr>
        <p:txBody>
          <a:bodyPr wrap="square" rtlCol="0">
            <a:spAutoFit/>
          </a:bodyPr>
          <a:lstStyle/>
          <a:p>
            <a:r>
              <a:rPr lang="en-US" sz="2400" dirty="0" smtClean="0">
                <a:latin typeface="Times"/>
                <a:cs typeface="Times"/>
              </a:rPr>
              <a:t>All 1000 numbers are the same</a:t>
            </a:r>
            <a:endParaRPr lang="en-US" sz="2400" dirty="0" smtClean="0">
              <a:latin typeface="Times"/>
              <a:cs typeface="Times"/>
            </a:endParaRPr>
          </a:p>
        </p:txBody>
      </p:sp>
      <p:grpSp>
        <p:nvGrpSpPr>
          <p:cNvPr id="20" name="Group 19"/>
          <p:cNvGrpSpPr/>
          <p:nvPr/>
        </p:nvGrpSpPr>
        <p:grpSpPr>
          <a:xfrm>
            <a:off x="5098997" y="2599187"/>
            <a:ext cx="676085" cy="676085"/>
            <a:chOff x="5680053" y="2748570"/>
            <a:chExt cx="1048880" cy="1048880"/>
          </a:xfrm>
          <a:effectLst>
            <a:outerShdw blurRad="50800" dist="38100" dir="2700000">
              <a:srgbClr val="000000">
                <a:alpha val="43000"/>
              </a:srgbClr>
            </a:outerShdw>
          </a:effectLst>
        </p:grpSpPr>
        <p:sp>
          <p:nvSpPr>
            <p:cNvPr id="21" name="Oval 20"/>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Oval 21"/>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3" name="Group 22"/>
          <p:cNvGrpSpPr/>
          <p:nvPr/>
        </p:nvGrpSpPr>
        <p:grpSpPr>
          <a:xfrm>
            <a:off x="5874337" y="2597692"/>
            <a:ext cx="676085" cy="676085"/>
            <a:chOff x="5680053" y="2748570"/>
            <a:chExt cx="1048880" cy="1048880"/>
          </a:xfrm>
          <a:effectLst>
            <a:outerShdw blurRad="50800" dist="38100" dir="2700000">
              <a:srgbClr val="000000">
                <a:alpha val="43000"/>
              </a:srgbClr>
            </a:outerShdw>
          </a:effectLst>
        </p:grpSpPr>
        <p:sp>
          <p:nvSpPr>
            <p:cNvPr id="24" name="Oval 23"/>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Oval 24"/>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6" name="Group 25"/>
          <p:cNvGrpSpPr/>
          <p:nvPr/>
        </p:nvGrpSpPr>
        <p:grpSpPr>
          <a:xfrm>
            <a:off x="7868191" y="2607913"/>
            <a:ext cx="676085" cy="676085"/>
            <a:chOff x="5680053" y="2748570"/>
            <a:chExt cx="1048880" cy="1048880"/>
          </a:xfrm>
          <a:effectLst>
            <a:outerShdw blurRad="50800" dist="38100" dir="2700000">
              <a:srgbClr val="000000">
                <a:alpha val="43000"/>
              </a:srgbClr>
            </a:outerShdw>
          </a:effectLst>
        </p:grpSpPr>
        <p:sp>
          <p:nvSpPr>
            <p:cNvPr id="27" name="Oval 26"/>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Oval 27"/>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9" name="Rectangle 28"/>
          <p:cNvSpPr/>
          <p:nvPr/>
        </p:nvSpPr>
        <p:spPr>
          <a:xfrm>
            <a:off x="5224120" y="2564381"/>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smtClean="0">
                <a:ln w="11430"/>
                <a:solidFill>
                  <a:srgbClr val="F8F8F8"/>
                </a:solidFill>
                <a:effectLst>
                  <a:outerShdw blurRad="25400" algn="tl" rotWithShape="0">
                    <a:srgbClr val="000000">
                      <a:alpha val="43000"/>
                    </a:srgbClr>
                  </a:outerShdw>
                </a:effectLst>
                <a:latin typeface="Abadi MT Condensed Extra Bold"/>
                <a:cs typeface="Abadi MT Condensed Extra Bold"/>
              </a:rPr>
              <a:t>8</a:t>
            </a:r>
            <a:endPar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endParaRPr>
          </a:p>
        </p:txBody>
      </p:sp>
      <p:sp>
        <p:nvSpPr>
          <p:cNvPr id="30" name="Rectangle 29"/>
          <p:cNvSpPr/>
          <p:nvPr/>
        </p:nvSpPr>
        <p:spPr>
          <a:xfrm>
            <a:off x="6003146" y="2562886"/>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smtClean="0">
                <a:ln w="11430"/>
                <a:solidFill>
                  <a:srgbClr val="F8F8F8"/>
                </a:solidFill>
                <a:effectLst>
                  <a:outerShdw blurRad="25400" algn="tl" rotWithShape="0">
                    <a:srgbClr val="000000">
                      <a:alpha val="43000"/>
                    </a:srgbClr>
                  </a:outerShdw>
                </a:effectLst>
                <a:latin typeface="Abadi MT Condensed Extra Bold"/>
                <a:cs typeface="Abadi MT Condensed Extra Bold"/>
              </a:rPr>
              <a:t>8</a:t>
            </a:r>
            <a:endPar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endParaRPr>
          </a:p>
        </p:txBody>
      </p:sp>
      <p:sp>
        <p:nvSpPr>
          <p:cNvPr id="31" name="Rectangle 30"/>
          <p:cNvSpPr/>
          <p:nvPr/>
        </p:nvSpPr>
        <p:spPr>
          <a:xfrm>
            <a:off x="8000686" y="2573107"/>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smtClean="0">
                <a:ln w="11430"/>
                <a:solidFill>
                  <a:srgbClr val="F8F8F8"/>
                </a:solidFill>
                <a:effectLst>
                  <a:outerShdw blurRad="25400" algn="tl" rotWithShape="0">
                    <a:srgbClr val="000000">
                      <a:alpha val="43000"/>
                    </a:srgbClr>
                  </a:outerShdw>
                </a:effectLst>
                <a:latin typeface="Abadi MT Condensed Extra Bold"/>
                <a:cs typeface="Abadi MT Condensed Extra Bold"/>
              </a:rPr>
              <a:t>8</a:t>
            </a:r>
            <a:endPar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endParaRPr>
          </a:p>
        </p:txBody>
      </p:sp>
      <p:grpSp>
        <p:nvGrpSpPr>
          <p:cNvPr id="32" name="Group 31"/>
          <p:cNvGrpSpPr/>
          <p:nvPr/>
        </p:nvGrpSpPr>
        <p:grpSpPr>
          <a:xfrm>
            <a:off x="6638723" y="2618144"/>
            <a:ext cx="676085" cy="676085"/>
            <a:chOff x="5680053" y="2748570"/>
            <a:chExt cx="1048880" cy="1048880"/>
          </a:xfrm>
          <a:effectLst>
            <a:outerShdw blurRad="50800" dist="38100" dir="2700000">
              <a:srgbClr val="000000">
                <a:alpha val="43000"/>
              </a:srgbClr>
            </a:outerShdw>
          </a:effectLst>
        </p:grpSpPr>
        <p:sp>
          <p:nvSpPr>
            <p:cNvPr id="33" name="Oval 32"/>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4" name="Oval 33"/>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5" name="Rectangle 34"/>
          <p:cNvSpPr/>
          <p:nvPr/>
        </p:nvSpPr>
        <p:spPr>
          <a:xfrm>
            <a:off x="6767532" y="2583338"/>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smtClean="0">
                <a:ln w="11430"/>
                <a:solidFill>
                  <a:srgbClr val="F8F8F8"/>
                </a:solidFill>
                <a:effectLst>
                  <a:outerShdw blurRad="25400" algn="tl" rotWithShape="0">
                    <a:srgbClr val="000000">
                      <a:alpha val="43000"/>
                    </a:srgbClr>
                  </a:outerShdw>
                </a:effectLst>
                <a:latin typeface="Abadi MT Condensed Extra Bold"/>
                <a:cs typeface="Abadi MT Condensed Extra Bold"/>
              </a:rPr>
              <a:t>8</a:t>
            </a:r>
            <a:endPar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endParaRPr>
          </a:p>
        </p:txBody>
      </p:sp>
      <p:sp>
        <p:nvSpPr>
          <p:cNvPr id="36" name="TextBox 35"/>
          <p:cNvSpPr txBox="1"/>
          <p:nvPr/>
        </p:nvSpPr>
        <p:spPr>
          <a:xfrm>
            <a:off x="7314808" y="2455039"/>
            <a:ext cx="595035" cy="584776"/>
          </a:xfrm>
          <a:prstGeom prst="rect">
            <a:avLst/>
          </a:prstGeom>
          <a:noFill/>
        </p:spPr>
        <p:txBody>
          <a:bodyPr wrap="none" rtlCol="0">
            <a:spAutoFit/>
          </a:bodyPr>
          <a:lstStyle/>
          <a:p>
            <a:r>
              <a:rPr lang="is-IS" sz="3200" dirty="0" smtClean="0">
                <a:latin typeface="Times"/>
                <a:cs typeface="Times"/>
              </a:rPr>
              <a:t>…</a:t>
            </a:r>
            <a:endParaRPr lang="en-US" sz="3200" dirty="0" smtClean="0">
              <a:latin typeface="Times"/>
              <a:cs typeface="Times"/>
            </a:endParaRPr>
          </a:p>
        </p:txBody>
      </p:sp>
      <p:sp>
        <p:nvSpPr>
          <p:cNvPr id="37" name="TextBox 36"/>
          <p:cNvSpPr txBox="1"/>
          <p:nvPr/>
        </p:nvSpPr>
        <p:spPr>
          <a:xfrm>
            <a:off x="2552476" y="2644006"/>
            <a:ext cx="595035" cy="584776"/>
          </a:xfrm>
          <a:prstGeom prst="rect">
            <a:avLst/>
          </a:prstGeom>
          <a:noFill/>
        </p:spPr>
        <p:txBody>
          <a:bodyPr wrap="none" rtlCol="0">
            <a:spAutoFit/>
          </a:bodyPr>
          <a:lstStyle/>
          <a:p>
            <a:r>
              <a:rPr lang="is-IS" sz="3200" dirty="0" smtClean="0">
                <a:latin typeface="Times"/>
                <a:cs typeface="Times"/>
              </a:rPr>
              <a:t>…</a:t>
            </a:r>
            <a:endParaRPr lang="en-US" sz="3200" dirty="0" smtClean="0">
              <a:latin typeface="Times"/>
              <a:cs typeface="Times"/>
            </a:endParaRPr>
          </a:p>
        </p:txBody>
      </p:sp>
      <p:grpSp>
        <p:nvGrpSpPr>
          <p:cNvPr id="38" name="Group 37"/>
          <p:cNvGrpSpPr/>
          <p:nvPr/>
        </p:nvGrpSpPr>
        <p:grpSpPr>
          <a:xfrm>
            <a:off x="1916899" y="2689033"/>
            <a:ext cx="676085" cy="676085"/>
            <a:chOff x="5680053" y="2748570"/>
            <a:chExt cx="1048880" cy="1048880"/>
          </a:xfrm>
          <a:effectLst>
            <a:outerShdw blurRad="50800" dist="38100" dir="2700000">
              <a:srgbClr val="000000">
                <a:alpha val="43000"/>
              </a:srgbClr>
            </a:outerShdw>
          </a:effectLst>
        </p:grpSpPr>
        <p:sp>
          <p:nvSpPr>
            <p:cNvPr id="39" name="Oval 38"/>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Oval 39"/>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41" name="Rectangle 40"/>
          <p:cNvSpPr/>
          <p:nvPr/>
        </p:nvSpPr>
        <p:spPr>
          <a:xfrm>
            <a:off x="2045708" y="2654227"/>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smtClean="0">
                <a:ln w="11430"/>
                <a:solidFill>
                  <a:srgbClr val="F8F8F8"/>
                </a:solidFill>
                <a:effectLst>
                  <a:outerShdw blurRad="25400" algn="tl" rotWithShape="0">
                    <a:srgbClr val="000000">
                      <a:alpha val="43000"/>
                    </a:srgbClr>
                  </a:outerShdw>
                </a:effectLst>
                <a:latin typeface="Abadi MT Condensed Extra Bold"/>
                <a:cs typeface="Abadi MT Condensed Extra Bold"/>
              </a:rPr>
              <a:t>7</a:t>
            </a:r>
            <a:endPar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endParaRPr>
          </a:p>
        </p:txBody>
      </p:sp>
    </p:spTree>
    <p:extLst>
      <p:ext uri="{BB962C8B-B14F-4D97-AF65-F5344CB8AC3E}">
        <p14:creationId xmlns:p14="http://schemas.microsoft.com/office/powerpoint/2010/main" val="42084652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50"/>
          <p:cNvSpPr/>
          <p:nvPr/>
        </p:nvSpPr>
        <p:spPr>
          <a:xfrm>
            <a:off x="433985" y="465869"/>
            <a:ext cx="7550062" cy="612649"/>
          </a:xfrm>
          <a:custGeom>
            <a:avLst/>
            <a:gdLst>
              <a:gd name="connsiteX0" fmla="*/ 319107 w 7550062"/>
              <a:gd name="connsiteY0" fmla="*/ 0 h 612649"/>
              <a:gd name="connsiteX1" fmla="*/ 7416038 w 7550062"/>
              <a:gd name="connsiteY1" fmla="*/ 121253 h 612649"/>
              <a:gd name="connsiteX2" fmla="*/ 7550062 w 7550062"/>
              <a:gd name="connsiteY2" fmla="*/ 465868 h 612649"/>
              <a:gd name="connsiteX3" fmla="*/ 0 w 7550062"/>
              <a:gd name="connsiteY3" fmla="*/ 612649 h 612649"/>
              <a:gd name="connsiteX4" fmla="*/ 319107 w 7550062"/>
              <a:gd name="connsiteY4" fmla="*/ 0 h 612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0062" h="612649">
                <a:moveTo>
                  <a:pt x="319107" y="0"/>
                </a:moveTo>
                <a:lnTo>
                  <a:pt x="7416038" y="121253"/>
                </a:lnTo>
                <a:lnTo>
                  <a:pt x="7550062" y="465868"/>
                </a:lnTo>
                <a:lnTo>
                  <a:pt x="0" y="612649"/>
                </a:lnTo>
                <a:lnTo>
                  <a:pt x="319107" y="0"/>
                </a:lnTo>
                <a:close/>
              </a:path>
            </a:pathLst>
          </a:custGeom>
          <a:solidFill>
            <a:srgbClr val="B4DD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Freeform 48"/>
          <p:cNvSpPr/>
          <p:nvPr/>
        </p:nvSpPr>
        <p:spPr>
          <a:xfrm>
            <a:off x="536099" y="2756921"/>
            <a:ext cx="4116475" cy="2980282"/>
          </a:xfrm>
          <a:custGeom>
            <a:avLst/>
            <a:gdLst>
              <a:gd name="connsiteX0" fmla="*/ 497806 w 4116475"/>
              <a:gd name="connsiteY0" fmla="*/ 0 h 2980282"/>
              <a:gd name="connsiteX1" fmla="*/ 4116475 w 4116475"/>
              <a:gd name="connsiteY1" fmla="*/ 261652 h 2980282"/>
              <a:gd name="connsiteX2" fmla="*/ 3759076 w 4116475"/>
              <a:gd name="connsiteY2" fmla="*/ 2980282 h 2980282"/>
              <a:gd name="connsiteX3" fmla="*/ 0 w 4116475"/>
              <a:gd name="connsiteY3" fmla="*/ 2539941 h 2980282"/>
              <a:gd name="connsiteX4" fmla="*/ 497806 w 4116475"/>
              <a:gd name="connsiteY4" fmla="*/ 0 h 2980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475" h="2980282">
                <a:moveTo>
                  <a:pt x="497806" y="0"/>
                </a:moveTo>
                <a:lnTo>
                  <a:pt x="4116475" y="261652"/>
                </a:lnTo>
                <a:lnTo>
                  <a:pt x="3759076" y="2980282"/>
                </a:lnTo>
                <a:lnTo>
                  <a:pt x="0" y="2539941"/>
                </a:lnTo>
                <a:lnTo>
                  <a:pt x="497806" y="0"/>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Frequency of </a:t>
            </a:r>
            <a:r>
              <a:rPr lang="en-US" i="1" dirty="0" smtClean="0"/>
              <a:t>even</a:t>
            </a:r>
            <a:r>
              <a:rPr lang="en-US" dirty="0" smtClean="0"/>
              <a:t> in N drawing</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FCCF618-873A-FB4C-879E-A90372EFCD0C}" type="slidenum">
              <a:rPr lang="en-US" smtClean="0"/>
              <a:pPr/>
              <a:t>18</a:t>
            </a:fld>
            <a:endParaRPr lang="en-US"/>
          </a:p>
        </p:txBody>
      </p:sp>
      <p:grpSp>
        <p:nvGrpSpPr>
          <p:cNvPr id="5" name="Group 4"/>
          <p:cNvGrpSpPr/>
          <p:nvPr/>
        </p:nvGrpSpPr>
        <p:grpSpPr>
          <a:xfrm>
            <a:off x="2074941" y="1652083"/>
            <a:ext cx="676085" cy="676085"/>
            <a:chOff x="5680053" y="2748570"/>
            <a:chExt cx="1048880" cy="1048880"/>
          </a:xfrm>
          <a:effectLst>
            <a:outerShdw blurRad="50800" dist="38100" dir="2700000">
              <a:srgbClr val="000000">
                <a:alpha val="43000"/>
              </a:srgbClr>
            </a:outerShdw>
          </a:effectLst>
        </p:grpSpPr>
        <p:sp>
          <p:nvSpPr>
            <p:cNvPr id="6" name="Oval 5"/>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1" name="Group 10"/>
          <p:cNvGrpSpPr/>
          <p:nvPr/>
        </p:nvGrpSpPr>
        <p:grpSpPr>
          <a:xfrm>
            <a:off x="6424391" y="1667200"/>
            <a:ext cx="676085" cy="676085"/>
            <a:chOff x="5680053" y="2748570"/>
            <a:chExt cx="1048880" cy="1048880"/>
          </a:xfrm>
          <a:effectLst>
            <a:outerShdw blurRad="50800" dist="38100" dir="2700000">
              <a:srgbClr val="000000">
                <a:alpha val="43000"/>
              </a:srgbClr>
            </a:outerShdw>
          </a:effectLst>
        </p:grpSpPr>
        <p:sp>
          <p:nvSpPr>
            <p:cNvPr id="12" name="Oval 11"/>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Oval 12"/>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4" name="Group 13"/>
          <p:cNvGrpSpPr/>
          <p:nvPr/>
        </p:nvGrpSpPr>
        <p:grpSpPr>
          <a:xfrm>
            <a:off x="1237899" y="1626972"/>
            <a:ext cx="676085" cy="676085"/>
            <a:chOff x="4081551" y="2754889"/>
            <a:chExt cx="1048880" cy="1048880"/>
          </a:xfrm>
          <a:effectLst>
            <a:outerShdw blurRad="50800" dist="38100" dir="2700000">
              <a:srgbClr val="000000">
                <a:alpha val="43000"/>
              </a:srgbClr>
            </a:outerShdw>
          </a:effectLst>
        </p:grpSpPr>
        <p:sp>
          <p:nvSpPr>
            <p:cNvPr id="15" name="Oval 14"/>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7" name="Group 16"/>
          <p:cNvGrpSpPr/>
          <p:nvPr/>
        </p:nvGrpSpPr>
        <p:grpSpPr>
          <a:xfrm>
            <a:off x="3810337" y="1626595"/>
            <a:ext cx="676085" cy="676085"/>
            <a:chOff x="5680053" y="2748570"/>
            <a:chExt cx="1048880" cy="1048880"/>
          </a:xfrm>
          <a:effectLst>
            <a:outerShdw blurRad="50800" dist="38100" dir="2700000">
              <a:srgbClr val="000000">
                <a:alpha val="43000"/>
              </a:srgbClr>
            </a:outerShdw>
          </a:effectLst>
        </p:grpSpPr>
        <p:sp>
          <p:nvSpPr>
            <p:cNvPr id="18" name="Oval 17"/>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Oval 18"/>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0" name="Group 19"/>
          <p:cNvGrpSpPr/>
          <p:nvPr/>
        </p:nvGrpSpPr>
        <p:grpSpPr>
          <a:xfrm>
            <a:off x="457200" y="1626972"/>
            <a:ext cx="676085" cy="676085"/>
            <a:chOff x="4081551" y="2754889"/>
            <a:chExt cx="1048880" cy="1048880"/>
          </a:xfrm>
          <a:effectLst>
            <a:outerShdw blurRad="50800" dist="38100" dir="2700000">
              <a:srgbClr val="000000">
                <a:alpha val="43000"/>
              </a:srgbClr>
            </a:outerShdw>
          </a:effectLst>
        </p:grpSpPr>
        <p:sp>
          <p:nvSpPr>
            <p:cNvPr id="21" name="Oval 20"/>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Oval 21"/>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3" name="Group 22"/>
          <p:cNvGrpSpPr/>
          <p:nvPr/>
        </p:nvGrpSpPr>
        <p:grpSpPr>
          <a:xfrm>
            <a:off x="2934186" y="1670851"/>
            <a:ext cx="676085" cy="676085"/>
            <a:chOff x="5680053" y="2748570"/>
            <a:chExt cx="1048880" cy="1048880"/>
          </a:xfrm>
          <a:effectLst>
            <a:outerShdw blurRad="50800" dist="38100" dir="2700000">
              <a:srgbClr val="000000">
                <a:alpha val="43000"/>
              </a:srgbClr>
            </a:outerShdw>
          </a:effectLst>
        </p:grpSpPr>
        <p:sp>
          <p:nvSpPr>
            <p:cNvPr id="24" name="Oval 23"/>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Oval 24"/>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6" name="Group 25"/>
          <p:cNvGrpSpPr/>
          <p:nvPr/>
        </p:nvGrpSpPr>
        <p:grpSpPr>
          <a:xfrm>
            <a:off x="4730137" y="1652122"/>
            <a:ext cx="676085" cy="676085"/>
            <a:chOff x="4081551" y="2754889"/>
            <a:chExt cx="1048880" cy="1048880"/>
          </a:xfrm>
          <a:effectLst>
            <a:outerShdw blurRad="50800" dist="38100" dir="2700000">
              <a:srgbClr val="000000">
                <a:alpha val="43000"/>
              </a:srgbClr>
            </a:outerShdw>
          </a:effectLst>
        </p:grpSpPr>
        <p:sp>
          <p:nvSpPr>
            <p:cNvPr id="27" name="Oval 26"/>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Oval 27"/>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9" name="Group 28"/>
          <p:cNvGrpSpPr/>
          <p:nvPr/>
        </p:nvGrpSpPr>
        <p:grpSpPr>
          <a:xfrm>
            <a:off x="7259675" y="1667200"/>
            <a:ext cx="676085" cy="676085"/>
            <a:chOff x="4081551" y="2754889"/>
            <a:chExt cx="1048880" cy="1048880"/>
          </a:xfrm>
          <a:effectLst>
            <a:outerShdw blurRad="50800" dist="38100" dir="2700000">
              <a:srgbClr val="000000">
                <a:alpha val="43000"/>
              </a:srgbClr>
            </a:outerShdw>
          </a:effectLst>
        </p:grpSpPr>
        <p:sp>
          <p:nvSpPr>
            <p:cNvPr id="30" name="Oval 29"/>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Oval 30"/>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33" name="Rectangle 32"/>
          <p:cNvSpPr/>
          <p:nvPr/>
        </p:nvSpPr>
        <p:spPr>
          <a:xfrm>
            <a:off x="2200064" y="1617277"/>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2</a:t>
            </a:r>
          </a:p>
        </p:txBody>
      </p:sp>
      <p:sp>
        <p:nvSpPr>
          <p:cNvPr id="34" name="Rectangle 33"/>
          <p:cNvSpPr/>
          <p:nvPr/>
        </p:nvSpPr>
        <p:spPr>
          <a:xfrm>
            <a:off x="1364865" y="1592166"/>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3</a:t>
            </a:r>
          </a:p>
        </p:txBody>
      </p:sp>
      <p:sp>
        <p:nvSpPr>
          <p:cNvPr id="35" name="Rectangle 34"/>
          <p:cNvSpPr/>
          <p:nvPr/>
        </p:nvSpPr>
        <p:spPr>
          <a:xfrm>
            <a:off x="6553200" y="1632394"/>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4</a:t>
            </a:r>
          </a:p>
        </p:txBody>
      </p:sp>
      <p:sp>
        <p:nvSpPr>
          <p:cNvPr id="36" name="Rectangle 35"/>
          <p:cNvSpPr/>
          <p:nvPr/>
        </p:nvSpPr>
        <p:spPr>
          <a:xfrm>
            <a:off x="587852" y="1592166"/>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5</a:t>
            </a:r>
          </a:p>
        </p:txBody>
      </p:sp>
      <p:sp>
        <p:nvSpPr>
          <p:cNvPr id="37" name="Rectangle 36"/>
          <p:cNvSpPr/>
          <p:nvPr/>
        </p:nvSpPr>
        <p:spPr>
          <a:xfrm>
            <a:off x="3942832" y="1591789"/>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6</a:t>
            </a:r>
          </a:p>
        </p:txBody>
      </p:sp>
      <p:sp>
        <p:nvSpPr>
          <p:cNvPr id="38" name="Rectangle 37"/>
          <p:cNvSpPr/>
          <p:nvPr/>
        </p:nvSpPr>
        <p:spPr>
          <a:xfrm>
            <a:off x="4864475" y="1617316"/>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7</a:t>
            </a:r>
          </a:p>
        </p:txBody>
      </p:sp>
      <p:sp>
        <p:nvSpPr>
          <p:cNvPr id="39" name="Rectangle 38"/>
          <p:cNvSpPr/>
          <p:nvPr/>
        </p:nvSpPr>
        <p:spPr>
          <a:xfrm>
            <a:off x="3070367" y="1636045"/>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8</a:t>
            </a:r>
          </a:p>
        </p:txBody>
      </p:sp>
      <p:sp>
        <p:nvSpPr>
          <p:cNvPr id="40" name="Rectangle 39"/>
          <p:cNvSpPr/>
          <p:nvPr/>
        </p:nvSpPr>
        <p:spPr>
          <a:xfrm>
            <a:off x="7397697" y="1632394"/>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9</a:t>
            </a:r>
          </a:p>
        </p:txBody>
      </p:sp>
      <p:sp>
        <p:nvSpPr>
          <p:cNvPr id="41" name="TextBox 100"/>
          <p:cNvSpPr txBox="1">
            <a:spLocks noChangeArrowheads="1"/>
          </p:cNvSpPr>
          <p:nvPr/>
        </p:nvSpPr>
        <p:spPr bwMode="auto">
          <a:xfrm>
            <a:off x="8091487" y="1511300"/>
            <a:ext cx="595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s-IS" sz="3200" dirty="0">
                <a:latin typeface="Times" charset="0"/>
                <a:cs typeface="Times" charset="0"/>
              </a:rPr>
              <a:t>…</a:t>
            </a:r>
            <a:endParaRPr lang="en-US" sz="3200" dirty="0">
              <a:latin typeface="Times" charset="0"/>
              <a:cs typeface="Times" charset="0"/>
            </a:endParaRPr>
          </a:p>
        </p:txBody>
      </p:sp>
      <p:grpSp>
        <p:nvGrpSpPr>
          <p:cNvPr id="42" name="Group 41"/>
          <p:cNvGrpSpPr/>
          <p:nvPr/>
        </p:nvGrpSpPr>
        <p:grpSpPr>
          <a:xfrm>
            <a:off x="5540560" y="1683654"/>
            <a:ext cx="676085" cy="676085"/>
            <a:chOff x="4081551" y="2754889"/>
            <a:chExt cx="1048880" cy="1048880"/>
          </a:xfrm>
          <a:effectLst>
            <a:outerShdw blurRad="50800" dist="38100" dir="2700000">
              <a:srgbClr val="000000">
                <a:alpha val="43000"/>
              </a:srgbClr>
            </a:outerShdw>
          </a:effectLst>
        </p:grpSpPr>
        <p:sp>
          <p:nvSpPr>
            <p:cNvPr id="43" name="Oval 42"/>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Oval 43"/>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45" name="Rectangle 44"/>
          <p:cNvSpPr/>
          <p:nvPr/>
        </p:nvSpPr>
        <p:spPr>
          <a:xfrm>
            <a:off x="5674898" y="1648848"/>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7</a:t>
            </a:r>
          </a:p>
        </p:txBody>
      </p:sp>
      <p:sp>
        <p:nvSpPr>
          <p:cNvPr id="46" name="TextBox 45"/>
          <p:cNvSpPr txBox="1"/>
          <p:nvPr/>
        </p:nvSpPr>
        <p:spPr>
          <a:xfrm>
            <a:off x="3893037" y="2673958"/>
            <a:ext cx="556563" cy="2954655"/>
          </a:xfrm>
          <a:prstGeom prst="rect">
            <a:avLst/>
          </a:prstGeom>
          <a:noFill/>
        </p:spPr>
        <p:txBody>
          <a:bodyPr wrap="none" rtlCol="0">
            <a:spAutoFit/>
          </a:bodyPr>
          <a:lstStyle/>
          <a:p>
            <a:r>
              <a:rPr lang="en-US" sz="2400" dirty="0" smtClean="0">
                <a:latin typeface="Times"/>
                <a:cs typeface="Times"/>
              </a:rPr>
              <a:t>V</a:t>
            </a:r>
            <a:r>
              <a:rPr lang="en-US" sz="2400" baseline="-25000" dirty="0">
                <a:latin typeface="Times"/>
                <a:cs typeface="Times"/>
              </a:rPr>
              <a:t>∞</a:t>
            </a:r>
            <a:endParaRPr lang="en-US" dirty="0" smtClean="0">
              <a:latin typeface="Times"/>
              <a:cs typeface="Times"/>
            </a:endParaRPr>
          </a:p>
          <a:p>
            <a:r>
              <a:rPr lang="en-US" sz="2400" dirty="0" smtClean="0">
                <a:latin typeface="Times"/>
                <a:cs typeface="Times"/>
              </a:rPr>
              <a:t>V</a:t>
            </a:r>
            <a:r>
              <a:rPr lang="en-US" sz="2400" baseline="-25000" dirty="0">
                <a:latin typeface="Times"/>
                <a:cs typeface="Times"/>
              </a:rPr>
              <a:t>∞</a:t>
            </a:r>
            <a:endParaRPr lang="en-US" dirty="0">
              <a:latin typeface="Times"/>
              <a:cs typeface="Times"/>
            </a:endParaRPr>
          </a:p>
          <a:p>
            <a:r>
              <a:rPr lang="en-US" sz="2400" dirty="0" smtClean="0">
                <a:latin typeface="Times"/>
                <a:cs typeface="Times"/>
              </a:rPr>
              <a:t>V</a:t>
            </a:r>
            <a:r>
              <a:rPr lang="en-US" sz="2400" baseline="-25000" dirty="0">
                <a:latin typeface="Times"/>
                <a:cs typeface="Times"/>
              </a:rPr>
              <a:t>∞</a:t>
            </a:r>
            <a:endParaRPr lang="en-US" dirty="0" smtClean="0">
              <a:latin typeface="Times"/>
              <a:cs typeface="Times"/>
            </a:endParaRPr>
          </a:p>
          <a:p>
            <a:endParaRPr lang="en-US" sz="2400" dirty="0" smtClean="0">
              <a:latin typeface="Times"/>
              <a:cs typeface="Times"/>
            </a:endParaRPr>
          </a:p>
          <a:p>
            <a:r>
              <a:rPr lang="en-US" sz="2400" dirty="0" smtClean="0">
                <a:latin typeface="Times"/>
                <a:cs typeface="Times"/>
              </a:rPr>
              <a:t>V</a:t>
            </a:r>
            <a:r>
              <a:rPr lang="en-US" sz="2400" baseline="-25000" dirty="0">
                <a:latin typeface="Times"/>
                <a:cs typeface="Times"/>
              </a:rPr>
              <a:t>∞</a:t>
            </a:r>
            <a:endParaRPr lang="en-US" dirty="0" smtClean="0">
              <a:latin typeface="Times"/>
              <a:cs typeface="Times"/>
            </a:endParaRPr>
          </a:p>
          <a:p>
            <a:endParaRPr lang="en-US" dirty="0">
              <a:latin typeface="Times"/>
              <a:cs typeface="Times"/>
            </a:endParaRPr>
          </a:p>
          <a:p>
            <a:r>
              <a:rPr lang="en-US" sz="2400" dirty="0" smtClean="0">
                <a:latin typeface="Times"/>
                <a:cs typeface="Times"/>
              </a:rPr>
              <a:t>V</a:t>
            </a:r>
            <a:r>
              <a:rPr lang="en-US" sz="2400" baseline="-25000" dirty="0">
                <a:latin typeface="Times"/>
                <a:cs typeface="Times"/>
              </a:rPr>
              <a:t>∞</a:t>
            </a:r>
            <a:endParaRPr lang="en-US" dirty="0">
              <a:latin typeface="Times"/>
              <a:cs typeface="Times"/>
            </a:endParaRPr>
          </a:p>
          <a:p>
            <a:r>
              <a:rPr lang="en-US" sz="2400" dirty="0" smtClean="0">
                <a:latin typeface="Times"/>
                <a:cs typeface="Times"/>
              </a:rPr>
              <a:t>V</a:t>
            </a:r>
            <a:r>
              <a:rPr lang="en-US" sz="2400" baseline="-25000" dirty="0" smtClean="0">
                <a:latin typeface="Times"/>
                <a:cs typeface="Times"/>
              </a:rPr>
              <a:t>∞</a:t>
            </a:r>
            <a:endParaRPr lang="en-US" dirty="0">
              <a:latin typeface="Times"/>
              <a:cs typeface="Times"/>
            </a:endParaRPr>
          </a:p>
        </p:txBody>
      </p:sp>
      <p:sp>
        <p:nvSpPr>
          <p:cNvPr id="47" name="TextBox 46"/>
          <p:cNvSpPr txBox="1"/>
          <p:nvPr/>
        </p:nvSpPr>
        <p:spPr>
          <a:xfrm>
            <a:off x="519921" y="2718630"/>
            <a:ext cx="3455656" cy="2810599"/>
          </a:xfrm>
          <a:prstGeom prst="rect">
            <a:avLst/>
          </a:prstGeom>
          <a:noFill/>
        </p:spPr>
        <p:txBody>
          <a:bodyPr wrap="none" rtlCol="0">
            <a:spAutoFit/>
          </a:bodyPr>
          <a:lstStyle/>
          <a:p>
            <a:pPr>
              <a:lnSpc>
                <a:spcPts val="2660"/>
              </a:lnSpc>
            </a:pPr>
            <a:r>
              <a:rPr lang="en-US" dirty="0" smtClean="0">
                <a:latin typeface="Times"/>
                <a:cs typeface="Times"/>
              </a:rPr>
              <a:t>Chance (0 </a:t>
            </a:r>
            <a:r>
              <a:rPr lang="en-US" i="1" dirty="0" smtClean="0">
                <a:latin typeface="Times"/>
                <a:cs typeface="Times"/>
              </a:rPr>
              <a:t>even</a:t>
            </a:r>
            <a:r>
              <a:rPr lang="en-US" dirty="0" smtClean="0">
                <a:latin typeface="Times"/>
                <a:cs typeface="Times"/>
              </a:rPr>
              <a:t> in N draws</a:t>
            </a:r>
            <a:r>
              <a:rPr lang="en-US" dirty="0" smtClean="0">
                <a:latin typeface="Times"/>
                <a:cs typeface="Times"/>
              </a:rPr>
              <a:t>)        =</a:t>
            </a:r>
            <a:endParaRPr lang="en-US" dirty="0" smtClean="0">
              <a:latin typeface="Times"/>
              <a:cs typeface="Times"/>
            </a:endParaRPr>
          </a:p>
          <a:p>
            <a:pPr>
              <a:lnSpc>
                <a:spcPts val="2660"/>
              </a:lnSpc>
            </a:pPr>
            <a:r>
              <a:rPr lang="en-US" dirty="0" smtClean="0">
                <a:latin typeface="Times"/>
                <a:cs typeface="Times"/>
              </a:rPr>
              <a:t>Chance (1 </a:t>
            </a:r>
            <a:r>
              <a:rPr lang="en-US" i="1" dirty="0" smtClean="0">
                <a:latin typeface="Times"/>
                <a:cs typeface="Times"/>
              </a:rPr>
              <a:t>even</a:t>
            </a:r>
            <a:r>
              <a:rPr lang="en-US" dirty="0" smtClean="0">
                <a:latin typeface="Times"/>
                <a:cs typeface="Times"/>
              </a:rPr>
              <a:t> in N draws)        =</a:t>
            </a:r>
            <a:endParaRPr lang="en-US" dirty="0">
              <a:latin typeface="Times"/>
              <a:cs typeface="Times"/>
            </a:endParaRPr>
          </a:p>
          <a:p>
            <a:pPr>
              <a:lnSpc>
                <a:spcPts val="2660"/>
              </a:lnSpc>
            </a:pPr>
            <a:r>
              <a:rPr lang="en-US" dirty="0" smtClean="0">
                <a:latin typeface="Times"/>
                <a:cs typeface="Times"/>
              </a:rPr>
              <a:t>Chance (2 </a:t>
            </a:r>
            <a:r>
              <a:rPr lang="en-US" i="1" dirty="0" smtClean="0">
                <a:latin typeface="Times"/>
                <a:cs typeface="Times"/>
              </a:rPr>
              <a:t>even</a:t>
            </a:r>
            <a:r>
              <a:rPr lang="en-US" dirty="0" smtClean="0">
                <a:latin typeface="Times"/>
                <a:cs typeface="Times"/>
              </a:rPr>
              <a:t> in N draws)        =</a:t>
            </a:r>
          </a:p>
          <a:p>
            <a:pPr>
              <a:lnSpc>
                <a:spcPts val="2660"/>
              </a:lnSpc>
            </a:pPr>
            <a:r>
              <a:rPr lang="is-IS" dirty="0" smtClean="0">
                <a:latin typeface="Times"/>
                <a:cs typeface="Times"/>
              </a:rPr>
              <a:t>…</a:t>
            </a:r>
            <a:endParaRPr lang="en-US" dirty="0">
              <a:latin typeface="Times"/>
              <a:cs typeface="Times"/>
            </a:endParaRPr>
          </a:p>
          <a:p>
            <a:pPr>
              <a:lnSpc>
                <a:spcPts val="2660"/>
              </a:lnSpc>
            </a:pPr>
            <a:r>
              <a:rPr lang="en-US" dirty="0" smtClean="0">
                <a:latin typeface="Times"/>
                <a:cs typeface="Times"/>
              </a:rPr>
              <a:t>Chance (N/2 </a:t>
            </a:r>
            <a:r>
              <a:rPr lang="en-US" i="1" dirty="0" smtClean="0">
                <a:latin typeface="Times"/>
                <a:cs typeface="Times"/>
              </a:rPr>
              <a:t>even</a:t>
            </a:r>
            <a:r>
              <a:rPr lang="en-US" dirty="0" smtClean="0">
                <a:latin typeface="Times"/>
                <a:cs typeface="Times"/>
              </a:rPr>
              <a:t> in N draws)     =</a:t>
            </a:r>
          </a:p>
          <a:p>
            <a:pPr>
              <a:lnSpc>
                <a:spcPts val="2660"/>
              </a:lnSpc>
            </a:pPr>
            <a:r>
              <a:rPr lang="is-IS" dirty="0" smtClean="0">
                <a:latin typeface="Times"/>
                <a:cs typeface="Times"/>
              </a:rPr>
              <a:t>…</a:t>
            </a:r>
            <a:endParaRPr lang="en-US" dirty="0">
              <a:latin typeface="Times"/>
              <a:cs typeface="Times"/>
            </a:endParaRPr>
          </a:p>
          <a:p>
            <a:pPr>
              <a:lnSpc>
                <a:spcPts val="2660"/>
              </a:lnSpc>
            </a:pPr>
            <a:r>
              <a:rPr lang="en-US" dirty="0">
                <a:latin typeface="Times"/>
                <a:cs typeface="Times"/>
              </a:rPr>
              <a:t>Chance </a:t>
            </a:r>
            <a:r>
              <a:rPr lang="en-US" dirty="0" smtClean="0">
                <a:latin typeface="Times"/>
                <a:cs typeface="Times"/>
              </a:rPr>
              <a:t>(N-1 </a:t>
            </a:r>
            <a:r>
              <a:rPr lang="en-US" i="1" dirty="0">
                <a:latin typeface="Times"/>
                <a:cs typeface="Times"/>
              </a:rPr>
              <a:t>even</a:t>
            </a:r>
            <a:r>
              <a:rPr lang="en-US" dirty="0">
                <a:latin typeface="Times"/>
                <a:cs typeface="Times"/>
              </a:rPr>
              <a:t> in N draws</a:t>
            </a:r>
            <a:r>
              <a:rPr lang="en-US" dirty="0" smtClean="0">
                <a:latin typeface="Times"/>
                <a:cs typeface="Times"/>
              </a:rPr>
              <a:t>)     =</a:t>
            </a:r>
            <a:endParaRPr lang="en-US" dirty="0">
              <a:latin typeface="Times"/>
              <a:cs typeface="Times"/>
            </a:endParaRPr>
          </a:p>
          <a:p>
            <a:pPr>
              <a:lnSpc>
                <a:spcPts val="2660"/>
              </a:lnSpc>
            </a:pPr>
            <a:r>
              <a:rPr lang="en-US" dirty="0">
                <a:latin typeface="Times"/>
                <a:cs typeface="Times"/>
              </a:rPr>
              <a:t>Chance </a:t>
            </a:r>
            <a:r>
              <a:rPr lang="en-US" dirty="0" smtClean="0">
                <a:latin typeface="Times"/>
                <a:cs typeface="Times"/>
              </a:rPr>
              <a:t>(N </a:t>
            </a:r>
            <a:r>
              <a:rPr lang="en-US" i="1" dirty="0">
                <a:latin typeface="Times"/>
                <a:cs typeface="Times"/>
              </a:rPr>
              <a:t>even</a:t>
            </a:r>
            <a:r>
              <a:rPr lang="en-US" dirty="0">
                <a:latin typeface="Times"/>
                <a:cs typeface="Times"/>
              </a:rPr>
              <a:t> in N draws</a:t>
            </a:r>
            <a:r>
              <a:rPr lang="en-US" dirty="0" smtClean="0">
                <a:latin typeface="Times"/>
                <a:cs typeface="Times"/>
              </a:rPr>
              <a:t>)</a:t>
            </a:r>
            <a:r>
              <a:rPr lang="en-US" dirty="0">
                <a:latin typeface="Times"/>
                <a:cs typeface="Times"/>
              </a:rPr>
              <a:t> </a:t>
            </a:r>
            <a:r>
              <a:rPr lang="en-US" dirty="0" smtClean="0">
                <a:latin typeface="Times"/>
                <a:cs typeface="Times"/>
              </a:rPr>
              <a:t>        =</a:t>
            </a:r>
            <a:endParaRPr lang="en-US" dirty="0">
              <a:latin typeface="Times"/>
              <a:cs typeface="Times"/>
            </a:endParaRPr>
          </a:p>
        </p:txBody>
      </p:sp>
      <p:sp>
        <p:nvSpPr>
          <p:cNvPr id="50" name="TextBox 49"/>
          <p:cNvSpPr txBox="1"/>
          <p:nvPr/>
        </p:nvSpPr>
        <p:spPr>
          <a:xfrm>
            <a:off x="5286351" y="3388714"/>
            <a:ext cx="2447126" cy="1200329"/>
          </a:xfrm>
          <a:prstGeom prst="rect">
            <a:avLst/>
          </a:prstGeom>
          <a:noFill/>
        </p:spPr>
        <p:txBody>
          <a:bodyPr wrap="square" rtlCol="0">
            <a:spAutoFit/>
          </a:bodyPr>
          <a:lstStyle/>
          <a:p>
            <a:r>
              <a:rPr lang="en-US" dirty="0" smtClean="0">
                <a:latin typeface="Times"/>
                <a:cs typeface="Times"/>
              </a:rPr>
              <a:t>Otherwise might we end up with frequencies that authorize an additive probability measure?</a:t>
            </a:r>
            <a:endParaRPr lang="en-US" dirty="0" smtClean="0">
              <a:latin typeface="Times"/>
              <a:cs typeface="Times"/>
            </a:endParaRPr>
          </a:p>
        </p:txBody>
      </p:sp>
    </p:spTree>
    <p:extLst>
      <p:ext uri="{BB962C8B-B14F-4D97-AF65-F5344CB8AC3E}">
        <p14:creationId xmlns:p14="http://schemas.microsoft.com/office/powerpoint/2010/main" val="19118572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problem in cosmology</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FCCF618-873A-FB4C-879E-A90372EFCD0C}" type="slidenum">
              <a:rPr lang="en-US" smtClean="0"/>
              <a:pPr/>
              <a:t>19</a:t>
            </a:fld>
            <a:endParaRPr lang="en-US"/>
          </a:p>
        </p:txBody>
      </p:sp>
      <p:sp>
        <p:nvSpPr>
          <p:cNvPr id="6" name="Freeform 5"/>
          <p:cNvSpPr/>
          <p:nvPr/>
        </p:nvSpPr>
        <p:spPr>
          <a:xfrm>
            <a:off x="1848703" y="1252004"/>
            <a:ext cx="7152352" cy="4941832"/>
          </a:xfrm>
          <a:custGeom>
            <a:avLst/>
            <a:gdLst>
              <a:gd name="connsiteX0" fmla="*/ 213976 w 7668605"/>
              <a:gd name="connsiteY0" fmla="*/ 0 h 4941832"/>
              <a:gd name="connsiteX1" fmla="*/ 7668605 w 7668605"/>
              <a:gd name="connsiteY1" fmla="*/ 172550 h 4941832"/>
              <a:gd name="connsiteX2" fmla="*/ 7613385 w 7668605"/>
              <a:gd name="connsiteY2" fmla="*/ 4941832 h 4941832"/>
              <a:gd name="connsiteX3" fmla="*/ 7523654 w 7668605"/>
              <a:gd name="connsiteY3" fmla="*/ 4907322 h 4941832"/>
              <a:gd name="connsiteX4" fmla="*/ 0 w 7668605"/>
              <a:gd name="connsiteY4" fmla="*/ 4527712 h 4941832"/>
              <a:gd name="connsiteX5" fmla="*/ 213976 w 7668605"/>
              <a:gd name="connsiteY5" fmla="*/ 0 h 4941832"/>
              <a:gd name="connsiteX0" fmla="*/ 213976 w 7668605"/>
              <a:gd name="connsiteY0" fmla="*/ 0 h 4941832"/>
              <a:gd name="connsiteX1" fmla="*/ 7668605 w 7668605"/>
              <a:gd name="connsiteY1" fmla="*/ 172550 h 4941832"/>
              <a:gd name="connsiteX2" fmla="*/ 7613385 w 7668605"/>
              <a:gd name="connsiteY2" fmla="*/ 4941832 h 4941832"/>
              <a:gd name="connsiteX3" fmla="*/ 0 w 7668605"/>
              <a:gd name="connsiteY3" fmla="*/ 4527712 h 4941832"/>
              <a:gd name="connsiteX4" fmla="*/ 213976 w 7668605"/>
              <a:gd name="connsiteY4" fmla="*/ 0 h 4941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8605" h="4941832">
                <a:moveTo>
                  <a:pt x="213976" y="0"/>
                </a:moveTo>
                <a:lnTo>
                  <a:pt x="7668605" y="172550"/>
                </a:lnTo>
                <a:lnTo>
                  <a:pt x="7613385" y="4941832"/>
                </a:lnTo>
                <a:lnTo>
                  <a:pt x="0" y="4527712"/>
                </a:lnTo>
                <a:lnTo>
                  <a:pt x="213976" y="0"/>
                </a:lnTo>
                <a:close/>
              </a:path>
            </a:pathLst>
          </a:custGeom>
          <a:solidFill>
            <a:srgbClr val="3F80C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159982" y="1368739"/>
            <a:ext cx="1688721" cy="3693319"/>
          </a:xfrm>
          <a:prstGeom prst="rect">
            <a:avLst/>
          </a:prstGeom>
          <a:noFill/>
        </p:spPr>
        <p:txBody>
          <a:bodyPr wrap="square" rtlCol="0">
            <a:spAutoFit/>
          </a:bodyPr>
          <a:lstStyle/>
          <a:p>
            <a:r>
              <a:rPr lang="en-US" dirty="0" smtClean="0">
                <a:latin typeface="Times"/>
                <a:cs typeface="Times"/>
              </a:rPr>
              <a:t>In an eternally inflating universe,</a:t>
            </a:r>
          </a:p>
          <a:p>
            <a:endParaRPr lang="en-US" dirty="0">
              <a:latin typeface="Times"/>
              <a:cs typeface="Times"/>
            </a:endParaRPr>
          </a:p>
          <a:p>
            <a:r>
              <a:rPr lang="en-US" dirty="0" smtClean="0">
                <a:latin typeface="Times"/>
                <a:cs typeface="Times"/>
              </a:rPr>
              <a:t>infinitely many patches like our local universe</a:t>
            </a:r>
          </a:p>
          <a:p>
            <a:endParaRPr lang="en-US" dirty="0">
              <a:latin typeface="Times"/>
              <a:cs typeface="Times"/>
            </a:endParaRPr>
          </a:p>
          <a:p>
            <a:r>
              <a:rPr lang="en-US" dirty="0" smtClean="0">
                <a:latin typeface="Times"/>
                <a:cs typeface="Times"/>
              </a:rPr>
              <a:t>and </a:t>
            </a:r>
          </a:p>
          <a:p>
            <a:endParaRPr lang="en-US" dirty="0">
              <a:latin typeface="Times"/>
              <a:cs typeface="Times"/>
            </a:endParaRPr>
          </a:p>
          <a:p>
            <a:r>
              <a:rPr lang="en-US" dirty="0" smtClean="0">
                <a:latin typeface="Times"/>
                <a:cs typeface="Times"/>
              </a:rPr>
              <a:t>infinitely many unlike our local universe.</a:t>
            </a:r>
          </a:p>
        </p:txBody>
      </p:sp>
      <p:grpSp>
        <p:nvGrpSpPr>
          <p:cNvPr id="10" name="Group 9"/>
          <p:cNvGrpSpPr/>
          <p:nvPr/>
        </p:nvGrpSpPr>
        <p:grpSpPr>
          <a:xfrm>
            <a:off x="6233976" y="2908559"/>
            <a:ext cx="1138901" cy="862750"/>
            <a:chOff x="7765239" y="2885036"/>
            <a:chExt cx="1138901" cy="862750"/>
          </a:xfrm>
        </p:grpSpPr>
        <p:sp>
          <p:nvSpPr>
            <p:cNvPr id="8" name="Freeform 7"/>
            <p:cNvSpPr/>
            <p:nvPr/>
          </p:nvSpPr>
          <p:spPr>
            <a:xfrm>
              <a:off x="7765239" y="2885036"/>
              <a:ext cx="1138901" cy="862750"/>
            </a:xfrm>
            <a:custGeom>
              <a:avLst/>
              <a:gdLst>
                <a:gd name="connsiteX0" fmla="*/ 200170 w 1138901"/>
                <a:gd name="connsiteY0" fmla="*/ 75922 h 862750"/>
                <a:gd name="connsiteX1" fmla="*/ 931828 w 1138901"/>
                <a:gd name="connsiteY1" fmla="*/ 0 h 862750"/>
                <a:gd name="connsiteX2" fmla="*/ 1138901 w 1138901"/>
                <a:gd name="connsiteY2" fmla="*/ 862750 h 862750"/>
                <a:gd name="connsiteX3" fmla="*/ 0 w 1138901"/>
                <a:gd name="connsiteY3" fmla="*/ 655690 h 862750"/>
                <a:gd name="connsiteX4" fmla="*/ 200170 w 1138901"/>
                <a:gd name="connsiteY4" fmla="*/ 75922 h 8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901" h="862750">
                  <a:moveTo>
                    <a:pt x="200170" y="75922"/>
                  </a:moveTo>
                  <a:lnTo>
                    <a:pt x="931828" y="0"/>
                  </a:lnTo>
                  <a:lnTo>
                    <a:pt x="1138901" y="862750"/>
                  </a:lnTo>
                  <a:lnTo>
                    <a:pt x="0" y="655690"/>
                  </a:lnTo>
                  <a:lnTo>
                    <a:pt x="200170" y="75922"/>
                  </a:lnTo>
                  <a:close/>
                </a:path>
              </a:pathLst>
            </a:custGeom>
            <a:solidFill>
              <a:srgbClr val="B4DD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p:cNvSpPr txBox="1"/>
            <p:nvPr/>
          </p:nvSpPr>
          <p:spPr>
            <a:xfrm>
              <a:off x="8108931" y="3098998"/>
              <a:ext cx="530802" cy="369332"/>
            </a:xfrm>
            <a:prstGeom prst="rect">
              <a:avLst/>
            </a:prstGeom>
            <a:noFill/>
          </p:spPr>
          <p:txBody>
            <a:bodyPr wrap="none" rtlCol="0">
              <a:spAutoFit/>
            </a:bodyPr>
            <a:lstStyle/>
            <a:p>
              <a:r>
                <a:rPr lang="en-US" dirty="0" smtClean="0">
                  <a:latin typeface="Times"/>
                  <a:cs typeface="Times"/>
                </a:rPr>
                <a:t>like</a:t>
              </a:r>
            </a:p>
          </p:txBody>
        </p:sp>
      </p:grpSp>
      <p:grpSp>
        <p:nvGrpSpPr>
          <p:cNvPr id="17" name="Group 16"/>
          <p:cNvGrpSpPr/>
          <p:nvPr/>
        </p:nvGrpSpPr>
        <p:grpSpPr>
          <a:xfrm>
            <a:off x="2472289" y="4774823"/>
            <a:ext cx="1138901" cy="862750"/>
            <a:chOff x="7710020" y="5306661"/>
            <a:chExt cx="1138901" cy="862750"/>
          </a:xfrm>
        </p:grpSpPr>
        <p:sp>
          <p:nvSpPr>
            <p:cNvPr id="12" name="Freeform 11"/>
            <p:cNvSpPr/>
            <p:nvPr/>
          </p:nvSpPr>
          <p:spPr>
            <a:xfrm rot="10285623">
              <a:off x="7710020" y="5306661"/>
              <a:ext cx="1138901" cy="862750"/>
            </a:xfrm>
            <a:custGeom>
              <a:avLst/>
              <a:gdLst>
                <a:gd name="connsiteX0" fmla="*/ 200170 w 1138901"/>
                <a:gd name="connsiteY0" fmla="*/ 75922 h 862750"/>
                <a:gd name="connsiteX1" fmla="*/ 931828 w 1138901"/>
                <a:gd name="connsiteY1" fmla="*/ 0 h 862750"/>
                <a:gd name="connsiteX2" fmla="*/ 1138901 w 1138901"/>
                <a:gd name="connsiteY2" fmla="*/ 862750 h 862750"/>
                <a:gd name="connsiteX3" fmla="*/ 0 w 1138901"/>
                <a:gd name="connsiteY3" fmla="*/ 655690 h 862750"/>
                <a:gd name="connsiteX4" fmla="*/ 200170 w 1138901"/>
                <a:gd name="connsiteY4" fmla="*/ 75922 h 8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901" h="862750">
                  <a:moveTo>
                    <a:pt x="200170" y="75922"/>
                  </a:moveTo>
                  <a:lnTo>
                    <a:pt x="931828" y="0"/>
                  </a:lnTo>
                  <a:lnTo>
                    <a:pt x="1138901" y="862750"/>
                  </a:lnTo>
                  <a:lnTo>
                    <a:pt x="0" y="655690"/>
                  </a:lnTo>
                  <a:lnTo>
                    <a:pt x="200170" y="75922"/>
                  </a:lnTo>
                  <a:close/>
                </a:path>
              </a:pathLst>
            </a:custGeom>
            <a:solidFill>
              <a:srgbClr val="FFC8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p:cNvSpPr txBox="1"/>
            <p:nvPr/>
          </p:nvSpPr>
          <p:spPr>
            <a:xfrm>
              <a:off x="7936371" y="5542306"/>
              <a:ext cx="761634" cy="369332"/>
            </a:xfrm>
            <a:prstGeom prst="rect">
              <a:avLst/>
            </a:prstGeom>
            <a:noFill/>
          </p:spPr>
          <p:txBody>
            <a:bodyPr wrap="none" rtlCol="0">
              <a:spAutoFit/>
            </a:bodyPr>
            <a:lstStyle/>
            <a:p>
              <a:r>
                <a:rPr lang="en-US" dirty="0" smtClean="0">
                  <a:latin typeface="Times"/>
                  <a:cs typeface="Times"/>
                </a:rPr>
                <a:t>unlike</a:t>
              </a:r>
            </a:p>
          </p:txBody>
        </p:sp>
      </p:grpSp>
      <p:grpSp>
        <p:nvGrpSpPr>
          <p:cNvPr id="16" name="Group 15"/>
          <p:cNvGrpSpPr/>
          <p:nvPr/>
        </p:nvGrpSpPr>
        <p:grpSpPr>
          <a:xfrm>
            <a:off x="2623205" y="1949106"/>
            <a:ext cx="1138901" cy="862750"/>
            <a:chOff x="7710020" y="4362064"/>
            <a:chExt cx="1138901" cy="862750"/>
          </a:xfrm>
        </p:grpSpPr>
        <p:sp>
          <p:nvSpPr>
            <p:cNvPr id="14" name="Freeform 13"/>
            <p:cNvSpPr/>
            <p:nvPr/>
          </p:nvSpPr>
          <p:spPr>
            <a:xfrm>
              <a:off x="7710020" y="4362064"/>
              <a:ext cx="1138901" cy="862750"/>
            </a:xfrm>
            <a:custGeom>
              <a:avLst/>
              <a:gdLst>
                <a:gd name="connsiteX0" fmla="*/ 200170 w 1138901"/>
                <a:gd name="connsiteY0" fmla="*/ 75922 h 862750"/>
                <a:gd name="connsiteX1" fmla="*/ 931828 w 1138901"/>
                <a:gd name="connsiteY1" fmla="*/ 0 h 862750"/>
                <a:gd name="connsiteX2" fmla="*/ 1138901 w 1138901"/>
                <a:gd name="connsiteY2" fmla="*/ 862750 h 862750"/>
                <a:gd name="connsiteX3" fmla="*/ 0 w 1138901"/>
                <a:gd name="connsiteY3" fmla="*/ 655690 h 862750"/>
                <a:gd name="connsiteX4" fmla="*/ 200170 w 1138901"/>
                <a:gd name="connsiteY4" fmla="*/ 75922 h 8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901" h="862750">
                  <a:moveTo>
                    <a:pt x="200170" y="75922"/>
                  </a:moveTo>
                  <a:lnTo>
                    <a:pt x="931828" y="0"/>
                  </a:lnTo>
                  <a:lnTo>
                    <a:pt x="1138901" y="862750"/>
                  </a:lnTo>
                  <a:lnTo>
                    <a:pt x="0" y="655690"/>
                  </a:lnTo>
                  <a:lnTo>
                    <a:pt x="200170" y="75922"/>
                  </a:lnTo>
                  <a:close/>
                </a:path>
              </a:pathLst>
            </a:custGeom>
            <a:solidFill>
              <a:srgbClr val="FFC8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Box 14"/>
            <p:cNvSpPr txBox="1"/>
            <p:nvPr/>
          </p:nvSpPr>
          <p:spPr>
            <a:xfrm>
              <a:off x="7936371" y="4576026"/>
              <a:ext cx="761634" cy="369332"/>
            </a:xfrm>
            <a:prstGeom prst="rect">
              <a:avLst/>
            </a:prstGeom>
            <a:noFill/>
          </p:spPr>
          <p:txBody>
            <a:bodyPr wrap="none" rtlCol="0">
              <a:spAutoFit/>
            </a:bodyPr>
            <a:lstStyle/>
            <a:p>
              <a:r>
                <a:rPr lang="en-US" dirty="0" smtClean="0">
                  <a:latin typeface="Times"/>
                  <a:cs typeface="Times"/>
                </a:rPr>
                <a:t>unlike</a:t>
              </a:r>
            </a:p>
          </p:txBody>
        </p:sp>
      </p:grpSp>
      <p:grpSp>
        <p:nvGrpSpPr>
          <p:cNvPr id="18" name="Group 17"/>
          <p:cNvGrpSpPr/>
          <p:nvPr/>
        </p:nvGrpSpPr>
        <p:grpSpPr>
          <a:xfrm>
            <a:off x="5417470" y="1869733"/>
            <a:ext cx="1138901" cy="862750"/>
            <a:chOff x="7710020" y="5306661"/>
            <a:chExt cx="1138901" cy="862750"/>
          </a:xfrm>
        </p:grpSpPr>
        <p:sp>
          <p:nvSpPr>
            <p:cNvPr id="19" name="Freeform 18"/>
            <p:cNvSpPr/>
            <p:nvPr/>
          </p:nvSpPr>
          <p:spPr>
            <a:xfrm rot="10285623">
              <a:off x="7710020" y="5306661"/>
              <a:ext cx="1138901" cy="862750"/>
            </a:xfrm>
            <a:custGeom>
              <a:avLst/>
              <a:gdLst>
                <a:gd name="connsiteX0" fmla="*/ 200170 w 1138901"/>
                <a:gd name="connsiteY0" fmla="*/ 75922 h 862750"/>
                <a:gd name="connsiteX1" fmla="*/ 931828 w 1138901"/>
                <a:gd name="connsiteY1" fmla="*/ 0 h 862750"/>
                <a:gd name="connsiteX2" fmla="*/ 1138901 w 1138901"/>
                <a:gd name="connsiteY2" fmla="*/ 862750 h 862750"/>
                <a:gd name="connsiteX3" fmla="*/ 0 w 1138901"/>
                <a:gd name="connsiteY3" fmla="*/ 655690 h 862750"/>
                <a:gd name="connsiteX4" fmla="*/ 200170 w 1138901"/>
                <a:gd name="connsiteY4" fmla="*/ 75922 h 8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901" h="862750">
                  <a:moveTo>
                    <a:pt x="200170" y="75922"/>
                  </a:moveTo>
                  <a:lnTo>
                    <a:pt x="931828" y="0"/>
                  </a:lnTo>
                  <a:lnTo>
                    <a:pt x="1138901" y="862750"/>
                  </a:lnTo>
                  <a:lnTo>
                    <a:pt x="0" y="655690"/>
                  </a:lnTo>
                  <a:lnTo>
                    <a:pt x="200170" y="75922"/>
                  </a:lnTo>
                  <a:close/>
                </a:path>
              </a:pathLst>
            </a:custGeom>
            <a:solidFill>
              <a:srgbClr val="FFC8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TextBox 19"/>
            <p:cNvSpPr txBox="1"/>
            <p:nvPr/>
          </p:nvSpPr>
          <p:spPr>
            <a:xfrm>
              <a:off x="7936371" y="5542306"/>
              <a:ext cx="761634" cy="369332"/>
            </a:xfrm>
            <a:prstGeom prst="rect">
              <a:avLst/>
            </a:prstGeom>
            <a:noFill/>
          </p:spPr>
          <p:txBody>
            <a:bodyPr wrap="none" rtlCol="0">
              <a:spAutoFit/>
            </a:bodyPr>
            <a:lstStyle/>
            <a:p>
              <a:r>
                <a:rPr lang="en-US" dirty="0" smtClean="0">
                  <a:latin typeface="Times"/>
                  <a:cs typeface="Times"/>
                </a:rPr>
                <a:t>unlike</a:t>
              </a:r>
            </a:p>
          </p:txBody>
        </p:sp>
      </p:grpSp>
      <p:grpSp>
        <p:nvGrpSpPr>
          <p:cNvPr id="21" name="Group 20"/>
          <p:cNvGrpSpPr/>
          <p:nvPr/>
        </p:nvGrpSpPr>
        <p:grpSpPr>
          <a:xfrm>
            <a:off x="6895812" y="4269230"/>
            <a:ext cx="1138901" cy="862750"/>
            <a:chOff x="7765239" y="2885036"/>
            <a:chExt cx="1138901" cy="862750"/>
          </a:xfrm>
        </p:grpSpPr>
        <p:sp>
          <p:nvSpPr>
            <p:cNvPr id="22" name="Freeform 21"/>
            <p:cNvSpPr/>
            <p:nvPr/>
          </p:nvSpPr>
          <p:spPr>
            <a:xfrm rot="9898212">
              <a:off x="7765239" y="2885036"/>
              <a:ext cx="1138901" cy="862750"/>
            </a:xfrm>
            <a:custGeom>
              <a:avLst/>
              <a:gdLst>
                <a:gd name="connsiteX0" fmla="*/ 200170 w 1138901"/>
                <a:gd name="connsiteY0" fmla="*/ 75922 h 862750"/>
                <a:gd name="connsiteX1" fmla="*/ 931828 w 1138901"/>
                <a:gd name="connsiteY1" fmla="*/ 0 h 862750"/>
                <a:gd name="connsiteX2" fmla="*/ 1138901 w 1138901"/>
                <a:gd name="connsiteY2" fmla="*/ 862750 h 862750"/>
                <a:gd name="connsiteX3" fmla="*/ 0 w 1138901"/>
                <a:gd name="connsiteY3" fmla="*/ 655690 h 862750"/>
                <a:gd name="connsiteX4" fmla="*/ 200170 w 1138901"/>
                <a:gd name="connsiteY4" fmla="*/ 75922 h 8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901" h="862750">
                  <a:moveTo>
                    <a:pt x="200170" y="75922"/>
                  </a:moveTo>
                  <a:lnTo>
                    <a:pt x="931828" y="0"/>
                  </a:lnTo>
                  <a:lnTo>
                    <a:pt x="1138901" y="862750"/>
                  </a:lnTo>
                  <a:lnTo>
                    <a:pt x="0" y="655690"/>
                  </a:lnTo>
                  <a:lnTo>
                    <a:pt x="200170" y="75922"/>
                  </a:lnTo>
                  <a:close/>
                </a:path>
              </a:pathLst>
            </a:custGeom>
            <a:solidFill>
              <a:srgbClr val="B4DD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Box 22"/>
            <p:cNvSpPr txBox="1"/>
            <p:nvPr/>
          </p:nvSpPr>
          <p:spPr>
            <a:xfrm>
              <a:off x="8108931" y="3098998"/>
              <a:ext cx="530802" cy="369332"/>
            </a:xfrm>
            <a:prstGeom prst="rect">
              <a:avLst/>
            </a:prstGeom>
            <a:noFill/>
          </p:spPr>
          <p:txBody>
            <a:bodyPr wrap="none" rtlCol="0">
              <a:spAutoFit/>
            </a:bodyPr>
            <a:lstStyle/>
            <a:p>
              <a:r>
                <a:rPr lang="en-US" dirty="0" smtClean="0">
                  <a:latin typeface="Times"/>
                  <a:cs typeface="Times"/>
                </a:rPr>
                <a:t>like</a:t>
              </a:r>
            </a:p>
          </p:txBody>
        </p:sp>
      </p:grpSp>
      <p:grpSp>
        <p:nvGrpSpPr>
          <p:cNvPr id="24" name="Group 23"/>
          <p:cNvGrpSpPr/>
          <p:nvPr/>
        </p:nvGrpSpPr>
        <p:grpSpPr>
          <a:xfrm>
            <a:off x="4790078" y="4263380"/>
            <a:ext cx="1138901" cy="862750"/>
            <a:chOff x="7710020" y="5306661"/>
            <a:chExt cx="1138901" cy="862750"/>
          </a:xfrm>
        </p:grpSpPr>
        <p:sp>
          <p:nvSpPr>
            <p:cNvPr id="25" name="Freeform 24"/>
            <p:cNvSpPr/>
            <p:nvPr/>
          </p:nvSpPr>
          <p:spPr>
            <a:xfrm rot="10285623">
              <a:off x="7710020" y="5306661"/>
              <a:ext cx="1138901" cy="862750"/>
            </a:xfrm>
            <a:custGeom>
              <a:avLst/>
              <a:gdLst>
                <a:gd name="connsiteX0" fmla="*/ 200170 w 1138901"/>
                <a:gd name="connsiteY0" fmla="*/ 75922 h 862750"/>
                <a:gd name="connsiteX1" fmla="*/ 931828 w 1138901"/>
                <a:gd name="connsiteY1" fmla="*/ 0 h 862750"/>
                <a:gd name="connsiteX2" fmla="*/ 1138901 w 1138901"/>
                <a:gd name="connsiteY2" fmla="*/ 862750 h 862750"/>
                <a:gd name="connsiteX3" fmla="*/ 0 w 1138901"/>
                <a:gd name="connsiteY3" fmla="*/ 655690 h 862750"/>
                <a:gd name="connsiteX4" fmla="*/ 200170 w 1138901"/>
                <a:gd name="connsiteY4" fmla="*/ 75922 h 8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901" h="862750">
                  <a:moveTo>
                    <a:pt x="200170" y="75922"/>
                  </a:moveTo>
                  <a:lnTo>
                    <a:pt x="931828" y="0"/>
                  </a:lnTo>
                  <a:lnTo>
                    <a:pt x="1138901" y="862750"/>
                  </a:lnTo>
                  <a:lnTo>
                    <a:pt x="0" y="655690"/>
                  </a:lnTo>
                  <a:lnTo>
                    <a:pt x="200170" y="75922"/>
                  </a:lnTo>
                  <a:close/>
                </a:path>
              </a:pathLst>
            </a:custGeom>
            <a:solidFill>
              <a:srgbClr val="FFC8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TextBox 25"/>
            <p:cNvSpPr txBox="1"/>
            <p:nvPr/>
          </p:nvSpPr>
          <p:spPr>
            <a:xfrm>
              <a:off x="7936371" y="5542306"/>
              <a:ext cx="761634" cy="369332"/>
            </a:xfrm>
            <a:prstGeom prst="rect">
              <a:avLst/>
            </a:prstGeom>
            <a:noFill/>
          </p:spPr>
          <p:txBody>
            <a:bodyPr wrap="none" rtlCol="0">
              <a:spAutoFit/>
            </a:bodyPr>
            <a:lstStyle/>
            <a:p>
              <a:r>
                <a:rPr lang="en-US" dirty="0" smtClean="0">
                  <a:latin typeface="Times"/>
                  <a:cs typeface="Times"/>
                </a:rPr>
                <a:t>unlike</a:t>
              </a:r>
            </a:p>
          </p:txBody>
        </p:sp>
      </p:grpSp>
      <p:grpSp>
        <p:nvGrpSpPr>
          <p:cNvPr id="27" name="Group 26"/>
          <p:cNvGrpSpPr/>
          <p:nvPr/>
        </p:nvGrpSpPr>
        <p:grpSpPr>
          <a:xfrm>
            <a:off x="2623205" y="3060478"/>
            <a:ext cx="1138901" cy="862750"/>
            <a:chOff x="7765239" y="2885036"/>
            <a:chExt cx="1138901" cy="862750"/>
          </a:xfrm>
        </p:grpSpPr>
        <p:sp>
          <p:nvSpPr>
            <p:cNvPr id="28" name="Freeform 27"/>
            <p:cNvSpPr/>
            <p:nvPr/>
          </p:nvSpPr>
          <p:spPr>
            <a:xfrm>
              <a:off x="7765239" y="2885036"/>
              <a:ext cx="1138901" cy="862750"/>
            </a:xfrm>
            <a:custGeom>
              <a:avLst/>
              <a:gdLst>
                <a:gd name="connsiteX0" fmla="*/ 200170 w 1138901"/>
                <a:gd name="connsiteY0" fmla="*/ 75922 h 862750"/>
                <a:gd name="connsiteX1" fmla="*/ 931828 w 1138901"/>
                <a:gd name="connsiteY1" fmla="*/ 0 h 862750"/>
                <a:gd name="connsiteX2" fmla="*/ 1138901 w 1138901"/>
                <a:gd name="connsiteY2" fmla="*/ 862750 h 862750"/>
                <a:gd name="connsiteX3" fmla="*/ 0 w 1138901"/>
                <a:gd name="connsiteY3" fmla="*/ 655690 h 862750"/>
                <a:gd name="connsiteX4" fmla="*/ 200170 w 1138901"/>
                <a:gd name="connsiteY4" fmla="*/ 75922 h 8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901" h="862750">
                  <a:moveTo>
                    <a:pt x="200170" y="75922"/>
                  </a:moveTo>
                  <a:lnTo>
                    <a:pt x="931828" y="0"/>
                  </a:lnTo>
                  <a:lnTo>
                    <a:pt x="1138901" y="862750"/>
                  </a:lnTo>
                  <a:lnTo>
                    <a:pt x="0" y="655690"/>
                  </a:lnTo>
                  <a:lnTo>
                    <a:pt x="200170" y="75922"/>
                  </a:lnTo>
                  <a:close/>
                </a:path>
              </a:pathLst>
            </a:custGeom>
            <a:solidFill>
              <a:srgbClr val="B4DD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TextBox 28"/>
            <p:cNvSpPr txBox="1"/>
            <p:nvPr/>
          </p:nvSpPr>
          <p:spPr>
            <a:xfrm>
              <a:off x="8108931" y="3098998"/>
              <a:ext cx="530802" cy="369332"/>
            </a:xfrm>
            <a:prstGeom prst="rect">
              <a:avLst/>
            </a:prstGeom>
            <a:noFill/>
          </p:spPr>
          <p:txBody>
            <a:bodyPr wrap="none" rtlCol="0">
              <a:spAutoFit/>
            </a:bodyPr>
            <a:lstStyle/>
            <a:p>
              <a:r>
                <a:rPr lang="en-US" dirty="0" smtClean="0">
                  <a:latin typeface="Times"/>
                  <a:cs typeface="Times"/>
                </a:rPr>
                <a:t>like</a:t>
              </a:r>
            </a:p>
          </p:txBody>
        </p:sp>
      </p:grpSp>
      <p:grpSp>
        <p:nvGrpSpPr>
          <p:cNvPr id="30" name="Group 29"/>
          <p:cNvGrpSpPr/>
          <p:nvPr/>
        </p:nvGrpSpPr>
        <p:grpSpPr>
          <a:xfrm>
            <a:off x="5778063" y="5062058"/>
            <a:ext cx="1138901" cy="862750"/>
            <a:chOff x="7765239" y="2885036"/>
            <a:chExt cx="1138901" cy="862750"/>
          </a:xfrm>
        </p:grpSpPr>
        <p:sp>
          <p:nvSpPr>
            <p:cNvPr id="31" name="Freeform 30"/>
            <p:cNvSpPr/>
            <p:nvPr/>
          </p:nvSpPr>
          <p:spPr>
            <a:xfrm>
              <a:off x="7765239" y="2885036"/>
              <a:ext cx="1138901" cy="862750"/>
            </a:xfrm>
            <a:custGeom>
              <a:avLst/>
              <a:gdLst>
                <a:gd name="connsiteX0" fmla="*/ 200170 w 1138901"/>
                <a:gd name="connsiteY0" fmla="*/ 75922 h 862750"/>
                <a:gd name="connsiteX1" fmla="*/ 931828 w 1138901"/>
                <a:gd name="connsiteY1" fmla="*/ 0 h 862750"/>
                <a:gd name="connsiteX2" fmla="*/ 1138901 w 1138901"/>
                <a:gd name="connsiteY2" fmla="*/ 862750 h 862750"/>
                <a:gd name="connsiteX3" fmla="*/ 0 w 1138901"/>
                <a:gd name="connsiteY3" fmla="*/ 655690 h 862750"/>
                <a:gd name="connsiteX4" fmla="*/ 200170 w 1138901"/>
                <a:gd name="connsiteY4" fmla="*/ 75922 h 8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901" h="862750">
                  <a:moveTo>
                    <a:pt x="200170" y="75922"/>
                  </a:moveTo>
                  <a:lnTo>
                    <a:pt x="931828" y="0"/>
                  </a:lnTo>
                  <a:lnTo>
                    <a:pt x="1138901" y="862750"/>
                  </a:lnTo>
                  <a:lnTo>
                    <a:pt x="0" y="655690"/>
                  </a:lnTo>
                  <a:lnTo>
                    <a:pt x="200170" y="75922"/>
                  </a:lnTo>
                  <a:close/>
                </a:path>
              </a:pathLst>
            </a:custGeom>
            <a:solidFill>
              <a:srgbClr val="B4DD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TextBox 31"/>
            <p:cNvSpPr txBox="1"/>
            <p:nvPr/>
          </p:nvSpPr>
          <p:spPr>
            <a:xfrm>
              <a:off x="8108931" y="3098998"/>
              <a:ext cx="530802" cy="369332"/>
            </a:xfrm>
            <a:prstGeom prst="rect">
              <a:avLst/>
            </a:prstGeom>
            <a:noFill/>
          </p:spPr>
          <p:txBody>
            <a:bodyPr wrap="none" rtlCol="0">
              <a:spAutoFit/>
            </a:bodyPr>
            <a:lstStyle/>
            <a:p>
              <a:r>
                <a:rPr lang="en-US" dirty="0" smtClean="0">
                  <a:latin typeface="Times"/>
                  <a:cs typeface="Times"/>
                </a:rPr>
                <a:t>like</a:t>
              </a:r>
            </a:p>
          </p:txBody>
        </p:sp>
      </p:grpSp>
      <p:grpSp>
        <p:nvGrpSpPr>
          <p:cNvPr id="33" name="Group 32"/>
          <p:cNvGrpSpPr/>
          <p:nvPr/>
        </p:nvGrpSpPr>
        <p:grpSpPr>
          <a:xfrm>
            <a:off x="7627471" y="1922893"/>
            <a:ext cx="1138901" cy="862750"/>
            <a:chOff x="7710020" y="5306661"/>
            <a:chExt cx="1138901" cy="862750"/>
          </a:xfrm>
        </p:grpSpPr>
        <p:sp>
          <p:nvSpPr>
            <p:cNvPr id="34" name="Freeform 33"/>
            <p:cNvSpPr/>
            <p:nvPr/>
          </p:nvSpPr>
          <p:spPr>
            <a:xfrm rot="10285623">
              <a:off x="7710020" y="5306661"/>
              <a:ext cx="1138901" cy="862750"/>
            </a:xfrm>
            <a:custGeom>
              <a:avLst/>
              <a:gdLst>
                <a:gd name="connsiteX0" fmla="*/ 200170 w 1138901"/>
                <a:gd name="connsiteY0" fmla="*/ 75922 h 862750"/>
                <a:gd name="connsiteX1" fmla="*/ 931828 w 1138901"/>
                <a:gd name="connsiteY1" fmla="*/ 0 h 862750"/>
                <a:gd name="connsiteX2" fmla="*/ 1138901 w 1138901"/>
                <a:gd name="connsiteY2" fmla="*/ 862750 h 862750"/>
                <a:gd name="connsiteX3" fmla="*/ 0 w 1138901"/>
                <a:gd name="connsiteY3" fmla="*/ 655690 h 862750"/>
                <a:gd name="connsiteX4" fmla="*/ 200170 w 1138901"/>
                <a:gd name="connsiteY4" fmla="*/ 75922 h 8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901" h="862750">
                  <a:moveTo>
                    <a:pt x="200170" y="75922"/>
                  </a:moveTo>
                  <a:lnTo>
                    <a:pt x="931828" y="0"/>
                  </a:lnTo>
                  <a:lnTo>
                    <a:pt x="1138901" y="862750"/>
                  </a:lnTo>
                  <a:lnTo>
                    <a:pt x="0" y="655690"/>
                  </a:lnTo>
                  <a:lnTo>
                    <a:pt x="200170" y="75922"/>
                  </a:lnTo>
                  <a:close/>
                </a:path>
              </a:pathLst>
            </a:custGeom>
            <a:solidFill>
              <a:srgbClr val="FFC8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TextBox 34"/>
            <p:cNvSpPr txBox="1"/>
            <p:nvPr/>
          </p:nvSpPr>
          <p:spPr>
            <a:xfrm>
              <a:off x="7936371" y="5542306"/>
              <a:ext cx="761634" cy="369332"/>
            </a:xfrm>
            <a:prstGeom prst="rect">
              <a:avLst/>
            </a:prstGeom>
            <a:noFill/>
          </p:spPr>
          <p:txBody>
            <a:bodyPr wrap="none" rtlCol="0">
              <a:spAutoFit/>
            </a:bodyPr>
            <a:lstStyle/>
            <a:p>
              <a:r>
                <a:rPr lang="en-US" dirty="0" smtClean="0">
                  <a:latin typeface="Times"/>
                  <a:cs typeface="Times"/>
                </a:rPr>
                <a:t>unlike</a:t>
              </a:r>
            </a:p>
          </p:txBody>
        </p:sp>
      </p:grpSp>
      <p:grpSp>
        <p:nvGrpSpPr>
          <p:cNvPr id="36" name="Group 35"/>
          <p:cNvGrpSpPr/>
          <p:nvPr/>
        </p:nvGrpSpPr>
        <p:grpSpPr>
          <a:xfrm>
            <a:off x="4845367" y="3146828"/>
            <a:ext cx="1138901" cy="862750"/>
            <a:chOff x="7765239" y="2885036"/>
            <a:chExt cx="1138901" cy="862750"/>
          </a:xfrm>
        </p:grpSpPr>
        <p:sp>
          <p:nvSpPr>
            <p:cNvPr id="37" name="Freeform 36"/>
            <p:cNvSpPr/>
            <p:nvPr/>
          </p:nvSpPr>
          <p:spPr>
            <a:xfrm>
              <a:off x="7765239" y="2885036"/>
              <a:ext cx="1138901" cy="862750"/>
            </a:xfrm>
            <a:custGeom>
              <a:avLst/>
              <a:gdLst>
                <a:gd name="connsiteX0" fmla="*/ 200170 w 1138901"/>
                <a:gd name="connsiteY0" fmla="*/ 75922 h 862750"/>
                <a:gd name="connsiteX1" fmla="*/ 931828 w 1138901"/>
                <a:gd name="connsiteY1" fmla="*/ 0 h 862750"/>
                <a:gd name="connsiteX2" fmla="*/ 1138901 w 1138901"/>
                <a:gd name="connsiteY2" fmla="*/ 862750 h 862750"/>
                <a:gd name="connsiteX3" fmla="*/ 0 w 1138901"/>
                <a:gd name="connsiteY3" fmla="*/ 655690 h 862750"/>
                <a:gd name="connsiteX4" fmla="*/ 200170 w 1138901"/>
                <a:gd name="connsiteY4" fmla="*/ 75922 h 86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901" h="862750">
                  <a:moveTo>
                    <a:pt x="200170" y="75922"/>
                  </a:moveTo>
                  <a:lnTo>
                    <a:pt x="931828" y="0"/>
                  </a:lnTo>
                  <a:lnTo>
                    <a:pt x="1138901" y="862750"/>
                  </a:lnTo>
                  <a:lnTo>
                    <a:pt x="0" y="655690"/>
                  </a:lnTo>
                  <a:lnTo>
                    <a:pt x="200170" y="75922"/>
                  </a:lnTo>
                  <a:close/>
                </a:path>
              </a:pathLst>
            </a:custGeom>
            <a:solidFill>
              <a:srgbClr val="B4DD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TextBox 37"/>
            <p:cNvSpPr txBox="1"/>
            <p:nvPr/>
          </p:nvSpPr>
          <p:spPr>
            <a:xfrm>
              <a:off x="8108931" y="3098998"/>
              <a:ext cx="530802" cy="369332"/>
            </a:xfrm>
            <a:prstGeom prst="rect">
              <a:avLst/>
            </a:prstGeom>
            <a:noFill/>
          </p:spPr>
          <p:txBody>
            <a:bodyPr wrap="none" rtlCol="0">
              <a:spAutoFit/>
            </a:bodyPr>
            <a:lstStyle/>
            <a:p>
              <a:r>
                <a:rPr lang="en-US" dirty="0" smtClean="0">
                  <a:latin typeface="Times"/>
                  <a:cs typeface="Times"/>
                </a:rPr>
                <a:t>like</a:t>
              </a:r>
            </a:p>
          </p:txBody>
        </p:sp>
      </p:grpSp>
    </p:spTree>
    <p:extLst>
      <p:ext uri="{BB962C8B-B14F-4D97-AF65-F5344CB8AC3E}">
        <p14:creationId xmlns:p14="http://schemas.microsoft.com/office/powerpoint/2010/main" val="51034481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87889" y="1622110"/>
            <a:ext cx="518542" cy="556079"/>
          </a:xfrm>
          <a:custGeom>
            <a:avLst/>
            <a:gdLst>
              <a:gd name="connsiteX0" fmla="*/ 0 w 518542"/>
              <a:gd name="connsiteY0" fmla="*/ 15029 h 556079"/>
              <a:gd name="connsiteX1" fmla="*/ 518542 w 518542"/>
              <a:gd name="connsiteY1" fmla="*/ 0 h 556079"/>
              <a:gd name="connsiteX2" fmla="*/ 405816 w 518542"/>
              <a:gd name="connsiteY2" fmla="*/ 541050 h 556079"/>
              <a:gd name="connsiteX3" fmla="*/ 82666 w 518542"/>
              <a:gd name="connsiteY3" fmla="*/ 556079 h 556079"/>
              <a:gd name="connsiteX4" fmla="*/ 0 w 518542"/>
              <a:gd name="connsiteY4" fmla="*/ 15029 h 55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42" h="556079">
                <a:moveTo>
                  <a:pt x="0" y="15029"/>
                </a:moveTo>
                <a:lnTo>
                  <a:pt x="518542" y="0"/>
                </a:lnTo>
                <a:lnTo>
                  <a:pt x="405816" y="541050"/>
                </a:lnTo>
                <a:lnTo>
                  <a:pt x="82666" y="556079"/>
                </a:lnTo>
                <a:lnTo>
                  <a:pt x="0" y="15029"/>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2923375" y="1337596"/>
            <a:ext cx="518542" cy="556079"/>
          </a:xfrm>
          <a:custGeom>
            <a:avLst/>
            <a:gdLst>
              <a:gd name="connsiteX0" fmla="*/ 0 w 518542"/>
              <a:gd name="connsiteY0" fmla="*/ 15029 h 556079"/>
              <a:gd name="connsiteX1" fmla="*/ 518542 w 518542"/>
              <a:gd name="connsiteY1" fmla="*/ 0 h 556079"/>
              <a:gd name="connsiteX2" fmla="*/ 405816 w 518542"/>
              <a:gd name="connsiteY2" fmla="*/ 541050 h 556079"/>
              <a:gd name="connsiteX3" fmla="*/ 82666 w 518542"/>
              <a:gd name="connsiteY3" fmla="*/ 556079 h 556079"/>
              <a:gd name="connsiteX4" fmla="*/ 0 w 518542"/>
              <a:gd name="connsiteY4" fmla="*/ 15029 h 55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42" h="556079">
                <a:moveTo>
                  <a:pt x="0" y="15029"/>
                </a:moveTo>
                <a:lnTo>
                  <a:pt x="518542" y="0"/>
                </a:lnTo>
                <a:lnTo>
                  <a:pt x="405816" y="541050"/>
                </a:lnTo>
                <a:lnTo>
                  <a:pt x="82666" y="556079"/>
                </a:lnTo>
                <a:lnTo>
                  <a:pt x="0" y="15029"/>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a:off x="5824205" y="1615635"/>
            <a:ext cx="518542" cy="556079"/>
          </a:xfrm>
          <a:custGeom>
            <a:avLst/>
            <a:gdLst>
              <a:gd name="connsiteX0" fmla="*/ 0 w 518542"/>
              <a:gd name="connsiteY0" fmla="*/ 15029 h 556079"/>
              <a:gd name="connsiteX1" fmla="*/ 518542 w 518542"/>
              <a:gd name="connsiteY1" fmla="*/ 0 h 556079"/>
              <a:gd name="connsiteX2" fmla="*/ 405816 w 518542"/>
              <a:gd name="connsiteY2" fmla="*/ 541050 h 556079"/>
              <a:gd name="connsiteX3" fmla="*/ 82666 w 518542"/>
              <a:gd name="connsiteY3" fmla="*/ 556079 h 556079"/>
              <a:gd name="connsiteX4" fmla="*/ 0 w 518542"/>
              <a:gd name="connsiteY4" fmla="*/ 15029 h 55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42" h="556079">
                <a:moveTo>
                  <a:pt x="0" y="15029"/>
                </a:moveTo>
                <a:lnTo>
                  <a:pt x="518542" y="0"/>
                </a:lnTo>
                <a:lnTo>
                  <a:pt x="405816" y="541050"/>
                </a:lnTo>
                <a:lnTo>
                  <a:pt x="82666" y="556079"/>
                </a:lnTo>
                <a:lnTo>
                  <a:pt x="0" y="15029"/>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398300" y="308098"/>
            <a:ext cx="8108795" cy="713886"/>
          </a:xfrm>
          <a:custGeom>
            <a:avLst/>
            <a:gdLst>
              <a:gd name="connsiteX0" fmla="*/ 300604 w 8108795"/>
              <a:gd name="connsiteY0" fmla="*/ 0 h 713886"/>
              <a:gd name="connsiteX1" fmla="*/ 8041159 w 8108795"/>
              <a:gd name="connsiteY1" fmla="*/ 300584 h 713886"/>
              <a:gd name="connsiteX2" fmla="*/ 8108795 w 8108795"/>
              <a:gd name="connsiteY2" fmla="*/ 571109 h 713886"/>
              <a:gd name="connsiteX3" fmla="*/ 0 w 8108795"/>
              <a:gd name="connsiteY3" fmla="*/ 713886 h 713886"/>
              <a:gd name="connsiteX4" fmla="*/ 300604 w 8108795"/>
              <a:gd name="connsiteY4" fmla="*/ 0 h 71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8795" h="713886">
                <a:moveTo>
                  <a:pt x="300604" y="0"/>
                </a:moveTo>
                <a:lnTo>
                  <a:pt x="8041159" y="300584"/>
                </a:lnTo>
                <a:lnTo>
                  <a:pt x="8108795" y="571109"/>
                </a:lnTo>
                <a:lnTo>
                  <a:pt x="0" y="713886"/>
                </a:lnTo>
                <a:lnTo>
                  <a:pt x="300604" y="0"/>
                </a:lnTo>
                <a:close/>
              </a:path>
            </a:pathLst>
          </a:custGeom>
          <a:solidFill>
            <a:srgbClr val="B4D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Material Theory of Induction</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FCCF618-873A-FB4C-879E-A90372EFCD0C}" type="slidenum">
              <a:rPr lang="en-US" smtClean="0"/>
              <a:pPr/>
              <a:t>2</a:t>
            </a:fld>
            <a:endParaRPr lang="en-US"/>
          </a:p>
        </p:txBody>
      </p:sp>
      <p:sp>
        <p:nvSpPr>
          <p:cNvPr id="5" name="TextBox 4"/>
          <p:cNvSpPr txBox="1"/>
          <p:nvPr/>
        </p:nvSpPr>
        <p:spPr>
          <a:xfrm>
            <a:off x="457200" y="1773441"/>
            <a:ext cx="2015268" cy="1231106"/>
          </a:xfrm>
          <a:prstGeom prst="rect">
            <a:avLst/>
          </a:prstGeom>
          <a:noFill/>
        </p:spPr>
        <p:txBody>
          <a:bodyPr wrap="square" rtlCol="0">
            <a:spAutoFit/>
          </a:bodyPr>
          <a:lstStyle/>
          <a:p>
            <a:r>
              <a:rPr lang="en-US" sz="2000" dirty="0" smtClean="0">
                <a:latin typeface="Times"/>
                <a:cs typeface="Times"/>
              </a:rPr>
              <a:t>There is no </a:t>
            </a:r>
            <a:r>
              <a:rPr lang="en-US" dirty="0" smtClean="0">
                <a:latin typeface="Times"/>
                <a:cs typeface="Times"/>
              </a:rPr>
              <a:t>universal calculus of inductive inference.</a:t>
            </a:r>
          </a:p>
        </p:txBody>
      </p:sp>
      <p:sp>
        <p:nvSpPr>
          <p:cNvPr id="7" name="TextBox 6"/>
          <p:cNvSpPr txBox="1"/>
          <p:nvPr/>
        </p:nvSpPr>
        <p:spPr>
          <a:xfrm>
            <a:off x="2923375" y="1337596"/>
            <a:ext cx="2562649" cy="1508105"/>
          </a:xfrm>
          <a:prstGeom prst="rect">
            <a:avLst/>
          </a:prstGeom>
          <a:noFill/>
        </p:spPr>
        <p:txBody>
          <a:bodyPr wrap="square" rtlCol="0">
            <a:spAutoFit/>
          </a:bodyPr>
          <a:lstStyle/>
          <a:p>
            <a:r>
              <a:rPr lang="en-US" sz="2000" dirty="0" smtClean="0">
                <a:latin typeface="Times"/>
                <a:cs typeface="Times"/>
              </a:rPr>
              <a:t>The inductive </a:t>
            </a:r>
            <a:r>
              <a:rPr lang="en-US" dirty="0" smtClean="0">
                <a:latin typeface="Times"/>
                <a:cs typeface="Times"/>
              </a:rPr>
              <a:t>inferences appropriate to some domain are warranted by fact of the domain.</a:t>
            </a:r>
          </a:p>
        </p:txBody>
      </p:sp>
      <p:sp>
        <p:nvSpPr>
          <p:cNvPr id="8" name="TextBox 7"/>
          <p:cNvSpPr txBox="1"/>
          <p:nvPr/>
        </p:nvSpPr>
        <p:spPr>
          <a:xfrm>
            <a:off x="5906870" y="1614595"/>
            <a:ext cx="3039849" cy="1231106"/>
          </a:xfrm>
          <a:prstGeom prst="rect">
            <a:avLst/>
          </a:prstGeom>
          <a:noFill/>
        </p:spPr>
        <p:txBody>
          <a:bodyPr wrap="square" rtlCol="0">
            <a:spAutoFit/>
          </a:bodyPr>
          <a:lstStyle/>
          <a:p>
            <a:r>
              <a:rPr lang="en-US" sz="2000" dirty="0" smtClean="0">
                <a:latin typeface="Times"/>
                <a:cs typeface="Times"/>
              </a:rPr>
              <a:t>In a sufficiently </a:t>
            </a:r>
            <a:r>
              <a:rPr lang="en-US" dirty="0" smtClean="0">
                <a:latin typeface="Times"/>
                <a:cs typeface="Times"/>
              </a:rPr>
              <a:t>regular domain, There may be a calculus of induction peculiar to it.</a:t>
            </a:r>
          </a:p>
        </p:txBody>
      </p:sp>
      <p:grpSp>
        <p:nvGrpSpPr>
          <p:cNvPr id="15" name="Group 14"/>
          <p:cNvGrpSpPr/>
          <p:nvPr/>
        </p:nvGrpSpPr>
        <p:grpSpPr>
          <a:xfrm>
            <a:off x="1778184" y="3539370"/>
            <a:ext cx="5511466" cy="1578064"/>
            <a:chOff x="1778184" y="3539370"/>
            <a:chExt cx="5511466" cy="1578064"/>
          </a:xfrm>
        </p:grpSpPr>
        <p:sp>
          <p:nvSpPr>
            <p:cNvPr id="14" name="Freeform 13"/>
            <p:cNvSpPr/>
            <p:nvPr/>
          </p:nvSpPr>
          <p:spPr>
            <a:xfrm>
              <a:off x="1778185" y="4343431"/>
              <a:ext cx="5233406" cy="774003"/>
            </a:xfrm>
            <a:custGeom>
              <a:avLst/>
              <a:gdLst>
                <a:gd name="connsiteX0" fmla="*/ 150302 w 4576697"/>
                <a:gd name="connsiteY0" fmla="*/ 0 h 774003"/>
                <a:gd name="connsiteX1" fmla="*/ 4576697 w 4576697"/>
                <a:gd name="connsiteY1" fmla="*/ 45088 h 774003"/>
                <a:gd name="connsiteX2" fmla="*/ 4531606 w 4576697"/>
                <a:gd name="connsiteY2" fmla="*/ 766488 h 774003"/>
                <a:gd name="connsiteX3" fmla="*/ 0 w 4576697"/>
                <a:gd name="connsiteY3" fmla="*/ 774003 h 774003"/>
                <a:gd name="connsiteX4" fmla="*/ 150302 w 4576697"/>
                <a:gd name="connsiteY4" fmla="*/ 0 h 774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6697" h="774003">
                  <a:moveTo>
                    <a:pt x="150302" y="0"/>
                  </a:moveTo>
                  <a:lnTo>
                    <a:pt x="4576697" y="45088"/>
                  </a:lnTo>
                  <a:lnTo>
                    <a:pt x="4531606" y="766488"/>
                  </a:lnTo>
                  <a:lnTo>
                    <a:pt x="0" y="774003"/>
                  </a:lnTo>
                  <a:lnTo>
                    <a:pt x="150302" y="0"/>
                  </a:lnTo>
                  <a:close/>
                </a:path>
              </a:pathLst>
            </a:custGeom>
            <a:solidFill>
              <a:srgbClr val="FFC8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778184" y="3539370"/>
              <a:ext cx="5511466" cy="1569660"/>
            </a:xfrm>
            <a:prstGeom prst="rect">
              <a:avLst/>
            </a:prstGeom>
            <a:noFill/>
          </p:spPr>
          <p:txBody>
            <a:bodyPr wrap="square" rtlCol="0">
              <a:spAutoFit/>
            </a:bodyPr>
            <a:lstStyle/>
            <a:p>
              <a:r>
                <a:rPr lang="en-US" sz="2400" dirty="0" smtClean="0">
                  <a:latin typeface="Times"/>
                  <a:cs typeface="Times"/>
                </a:rPr>
                <a:t>Now..</a:t>
              </a:r>
            </a:p>
            <a:p>
              <a:endParaRPr lang="en-US" sz="2400" dirty="0">
                <a:latin typeface="Times"/>
                <a:cs typeface="Times"/>
              </a:endParaRPr>
            </a:p>
            <a:p>
              <a:r>
                <a:rPr lang="en-US" sz="2400" dirty="0" smtClean="0">
                  <a:latin typeface="Times"/>
                  <a:cs typeface="Times"/>
                </a:rPr>
                <a:t>Illustration of a non-probabilistic calculus in the domain of an infinite lottery.</a:t>
              </a:r>
            </a:p>
          </p:txBody>
        </p:sp>
      </p:grpSp>
    </p:spTree>
    <p:extLst>
      <p:ext uri="{BB962C8B-B14F-4D97-AF65-F5344CB8AC3E}">
        <p14:creationId xmlns:p14="http://schemas.microsoft.com/office/powerpoint/2010/main" val="3441931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4856803" y="4486378"/>
            <a:ext cx="3427205" cy="957264"/>
          </a:xfrm>
          <a:custGeom>
            <a:avLst/>
            <a:gdLst>
              <a:gd name="connsiteX0" fmla="*/ 70203 w 3427205"/>
              <a:gd name="connsiteY0" fmla="*/ 0 h 957264"/>
              <a:gd name="connsiteX1" fmla="*/ 3427205 w 3427205"/>
              <a:gd name="connsiteY1" fmla="*/ 51054 h 957264"/>
              <a:gd name="connsiteX2" fmla="*/ 3344237 w 3427205"/>
              <a:gd name="connsiteY2" fmla="*/ 957264 h 957264"/>
              <a:gd name="connsiteX3" fmla="*/ 0 w 3427205"/>
              <a:gd name="connsiteY3" fmla="*/ 740284 h 957264"/>
              <a:gd name="connsiteX4" fmla="*/ 70203 w 3427205"/>
              <a:gd name="connsiteY4" fmla="*/ 0 h 957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7205" h="957264">
                <a:moveTo>
                  <a:pt x="70203" y="0"/>
                </a:moveTo>
                <a:lnTo>
                  <a:pt x="3427205" y="51054"/>
                </a:lnTo>
                <a:lnTo>
                  <a:pt x="3344237" y="957264"/>
                </a:lnTo>
                <a:lnTo>
                  <a:pt x="0" y="740284"/>
                </a:lnTo>
                <a:lnTo>
                  <a:pt x="70203" y="0"/>
                </a:lnTo>
                <a:close/>
              </a:path>
            </a:pathLst>
          </a:custGeom>
          <a:solidFill>
            <a:srgbClr val="FFC8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398300" y="308097"/>
            <a:ext cx="8108795" cy="879047"/>
          </a:xfrm>
          <a:custGeom>
            <a:avLst/>
            <a:gdLst>
              <a:gd name="connsiteX0" fmla="*/ 300604 w 8108795"/>
              <a:gd name="connsiteY0" fmla="*/ 0 h 713886"/>
              <a:gd name="connsiteX1" fmla="*/ 8041159 w 8108795"/>
              <a:gd name="connsiteY1" fmla="*/ 300584 h 713886"/>
              <a:gd name="connsiteX2" fmla="*/ 8108795 w 8108795"/>
              <a:gd name="connsiteY2" fmla="*/ 571109 h 713886"/>
              <a:gd name="connsiteX3" fmla="*/ 0 w 8108795"/>
              <a:gd name="connsiteY3" fmla="*/ 713886 h 713886"/>
              <a:gd name="connsiteX4" fmla="*/ 300604 w 8108795"/>
              <a:gd name="connsiteY4" fmla="*/ 0 h 71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8795" h="713886">
                <a:moveTo>
                  <a:pt x="300604" y="0"/>
                </a:moveTo>
                <a:lnTo>
                  <a:pt x="8041159" y="300584"/>
                </a:lnTo>
                <a:lnTo>
                  <a:pt x="8108795" y="571109"/>
                </a:lnTo>
                <a:lnTo>
                  <a:pt x="0" y="713886"/>
                </a:lnTo>
                <a:lnTo>
                  <a:pt x="300604" y="0"/>
                </a:lnTo>
                <a:close/>
              </a:path>
            </a:pathLst>
          </a:custGeom>
          <a:solidFill>
            <a:srgbClr val="B4D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err="1" smtClean="0"/>
              <a:t>Guth</a:t>
            </a:r>
            <a:r>
              <a:rPr lang="en-US" dirty="0" smtClean="0"/>
              <a:t>, Steinhardt: no probabilities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FCCF618-873A-FB4C-879E-A90372EFCD0C}" type="slidenum">
              <a:rPr lang="en-US" smtClean="0"/>
              <a:pPr/>
              <a:t>20</a:t>
            </a:fld>
            <a:endParaRPr lang="en-US"/>
          </a:p>
        </p:txBody>
      </p:sp>
      <p:sp>
        <p:nvSpPr>
          <p:cNvPr id="5" name="TextBox 4"/>
          <p:cNvSpPr txBox="1"/>
          <p:nvPr/>
        </p:nvSpPr>
        <p:spPr>
          <a:xfrm>
            <a:off x="303710" y="1711696"/>
            <a:ext cx="4031019" cy="3416320"/>
          </a:xfrm>
          <a:prstGeom prst="rect">
            <a:avLst/>
          </a:prstGeom>
          <a:noFill/>
        </p:spPr>
        <p:txBody>
          <a:bodyPr wrap="square" rtlCol="0">
            <a:spAutoFit/>
          </a:bodyPr>
          <a:lstStyle/>
          <a:p>
            <a:r>
              <a:rPr lang="en-US" dirty="0" err="1" smtClean="0">
                <a:latin typeface="Times"/>
                <a:cs typeface="Times"/>
              </a:rPr>
              <a:t>Guth</a:t>
            </a:r>
            <a:r>
              <a:rPr lang="en-US" dirty="0" smtClean="0">
                <a:latin typeface="Times"/>
                <a:cs typeface="Times"/>
              </a:rPr>
              <a:t> (2007, p. 11)</a:t>
            </a:r>
          </a:p>
          <a:p>
            <a:endParaRPr lang="en-US" dirty="0">
              <a:latin typeface="Times"/>
              <a:cs typeface="Times"/>
            </a:endParaRPr>
          </a:p>
          <a:p>
            <a:r>
              <a:rPr lang="en-US" dirty="0" smtClean="0">
                <a:latin typeface="Times"/>
                <a:cs typeface="Times"/>
              </a:rPr>
              <a:t>	However, as soon as one attempts to define probabilities in an eternally inflating </a:t>
            </a:r>
            <a:r>
              <a:rPr lang="en-US" dirty="0" err="1" smtClean="0">
                <a:latin typeface="Times"/>
                <a:cs typeface="Times"/>
              </a:rPr>
              <a:t>spacetime</a:t>
            </a:r>
            <a:r>
              <a:rPr lang="en-US" dirty="0" smtClean="0">
                <a:latin typeface="Times"/>
                <a:cs typeface="Times"/>
              </a:rPr>
              <a:t>, one discovers ambiguities. The problem is that the sample space is infinite, in that an eternally inflating universe produces an infinite number of pocket universes. The fraction of universes with any particular property is therefore equal to infinity divided by infinity—a meaningless ratio.</a:t>
            </a:r>
          </a:p>
        </p:txBody>
      </p:sp>
      <p:sp>
        <p:nvSpPr>
          <p:cNvPr id="6" name="TextBox 5"/>
          <p:cNvSpPr txBox="1"/>
          <p:nvPr/>
        </p:nvSpPr>
        <p:spPr>
          <a:xfrm>
            <a:off x="4893826" y="1408008"/>
            <a:ext cx="3623778" cy="3970318"/>
          </a:xfrm>
          <a:prstGeom prst="rect">
            <a:avLst/>
          </a:prstGeom>
          <a:noFill/>
        </p:spPr>
        <p:txBody>
          <a:bodyPr wrap="square" rtlCol="0">
            <a:spAutoFit/>
          </a:bodyPr>
          <a:lstStyle/>
          <a:p>
            <a:r>
              <a:rPr lang="en-US" dirty="0" smtClean="0">
                <a:latin typeface="Times"/>
                <a:cs typeface="Times"/>
              </a:rPr>
              <a:t>Steinhardt (2011, p. 42)</a:t>
            </a:r>
          </a:p>
          <a:p>
            <a:endParaRPr lang="en-US" dirty="0">
              <a:latin typeface="Times"/>
              <a:cs typeface="Times"/>
            </a:endParaRPr>
          </a:p>
          <a:p>
            <a:r>
              <a:rPr lang="en-US" dirty="0">
                <a:latin typeface="Times"/>
                <a:cs typeface="Times"/>
              </a:rPr>
              <a:t>As an analogy, suppose you have a sack containing a known finite number of quarters and pennies</a:t>
            </a:r>
            <a:r>
              <a:rPr lang="en-US" dirty="0" smtClean="0">
                <a:latin typeface="Times"/>
                <a:cs typeface="Times"/>
              </a:rPr>
              <a:t>.</a:t>
            </a:r>
          </a:p>
          <a:p>
            <a:r>
              <a:rPr lang="is-IS" dirty="0" smtClean="0">
                <a:latin typeface="Times"/>
                <a:cs typeface="Times"/>
              </a:rPr>
              <a:t>…</a:t>
            </a:r>
            <a:r>
              <a:rPr lang="en-US" dirty="0" smtClean="0">
                <a:latin typeface="Times"/>
                <a:cs typeface="Times"/>
              </a:rPr>
              <a:t>For an infinite collection of coins, there are an infinite number of ways of sorting that produce an infinite range of probabilities. So there is no legitimate way to judge which coin is more likely. By the same reasoning, there is no way to judge which kind of island is more likely in an eternally inflating universe.</a:t>
            </a:r>
            <a:r>
              <a:rPr lang="en-US" dirty="0" smtClean="0">
                <a:effectLst/>
                <a:latin typeface="Times"/>
                <a:cs typeface="Times"/>
              </a:rPr>
              <a:t> </a:t>
            </a:r>
            <a:endParaRPr lang="en-US" dirty="0" smtClean="0">
              <a:latin typeface="Times"/>
              <a:cs typeface="Times"/>
            </a:endParaRPr>
          </a:p>
        </p:txBody>
      </p:sp>
    </p:spTree>
    <p:extLst>
      <p:ext uri="{BB962C8B-B14F-4D97-AF65-F5344CB8AC3E}">
        <p14:creationId xmlns:p14="http://schemas.microsoft.com/office/powerpoint/2010/main" val="18993471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a:off x="398300" y="308097"/>
            <a:ext cx="8108795" cy="879047"/>
          </a:xfrm>
          <a:custGeom>
            <a:avLst/>
            <a:gdLst>
              <a:gd name="connsiteX0" fmla="*/ 300604 w 8108795"/>
              <a:gd name="connsiteY0" fmla="*/ 0 h 713886"/>
              <a:gd name="connsiteX1" fmla="*/ 8041159 w 8108795"/>
              <a:gd name="connsiteY1" fmla="*/ 300584 h 713886"/>
              <a:gd name="connsiteX2" fmla="*/ 8108795 w 8108795"/>
              <a:gd name="connsiteY2" fmla="*/ 571109 h 713886"/>
              <a:gd name="connsiteX3" fmla="*/ 0 w 8108795"/>
              <a:gd name="connsiteY3" fmla="*/ 713886 h 713886"/>
              <a:gd name="connsiteX4" fmla="*/ 300604 w 8108795"/>
              <a:gd name="connsiteY4" fmla="*/ 0 h 71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8795" h="713886">
                <a:moveTo>
                  <a:pt x="300604" y="0"/>
                </a:moveTo>
                <a:lnTo>
                  <a:pt x="8041159" y="300584"/>
                </a:lnTo>
                <a:lnTo>
                  <a:pt x="8108795" y="571109"/>
                </a:lnTo>
                <a:lnTo>
                  <a:pt x="0" y="713886"/>
                </a:lnTo>
                <a:lnTo>
                  <a:pt x="300604" y="0"/>
                </a:lnTo>
                <a:close/>
              </a:path>
            </a:pathLst>
          </a:custGeom>
          <a:solidFill>
            <a:srgbClr val="B4D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4900" dirty="0" smtClean="0"/>
              <a:t>Benchmarking </a:t>
            </a:r>
            <a:r>
              <a:rPr lang="en-US" dirty="0" smtClean="0"/>
              <a:t>with a randomizer</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FCCF618-873A-FB4C-879E-A90372EFCD0C}" type="slidenum">
              <a:rPr lang="en-US" smtClean="0"/>
              <a:pPr/>
              <a:t>21</a:t>
            </a:fld>
            <a:endParaRPr lang="en-US"/>
          </a:p>
        </p:txBody>
      </p:sp>
      <p:sp>
        <p:nvSpPr>
          <p:cNvPr id="5" name="TextBox 4"/>
          <p:cNvSpPr txBox="1"/>
          <p:nvPr/>
        </p:nvSpPr>
        <p:spPr>
          <a:xfrm>
            <a:off x="1684883" y="1519385"/>
            <a:ext cx="2150779" cy="923330"/>
          </a:xfrm>
          <a:prstGeom prst="rect">
            <a:avLst/>
          </a:prstGeom>
          <a:noFill/>
        </p:spPr>
        <p:txBody>
          <a:bodyPr wrap="square" rtlCol="0">
            <a:spAutoFit/>
          </a:bodyPr>
          <a:lstStyle/>
          <a:p>
            <a:r>
              <a:rPr lang="en-US" dirty="0" smtClean="0">
                <a:latin typeface="Times"/>
                <a:cs typeface="Times"/>
              </a:rPr>
              <a:t>The probability that your unborn child will be a girl is 0.5.</a:t>
            </a:r>
            <a:endParaRPr lang="en-US" dirty="0" smtClean="0">
              <a:latin typeface="Times"/>
              <a:cs typeface="Times"/>
            </a:endParaRPr>
          </a:p>
        </p:txBody>
      </p:sp>
      <p:sp>
        <p:nvSpPr>
          <p:cNvPr id="6" name="TextBox 5"/>
          <p:cNvSpPr txBox="1"/>
          <p:nvPr/>
        </p:nvSpPr>
        <p:spPr>
          <a:xfrm>
            <a:off x="359859" y="3663133"/>
            <a:ext cx="2329478" cy="923330"/>
          </a:xfrm>
          <a:prstGeom prst="rect">
            <a:avLst/>
          </a:prstGeom>
          <a:noFill/>
        </p:spPr>
        <p:txBody>
          <a:bodyPr wrap="square" rtlCol="0">
            <a:spAutoFit/>
          </a:bodyPr>
          <a:lstStyle/>
          <a:p>
            <a:pPr algn="r"/>
            <a:r>
              <a:rPr lang="en-US" dirty="0" smtClean="0">
                <a:latin typeface="Times"/>
                <a:cs typeface="Times"/>
              </a:rPr>
              <a:t>The probability is the same as tossing a head in a fair coin toss.</a:t>
            </a:r>
            <a:endParaRPr lang="en-US" dirty="0" smtClean="0">
              <a:latin typeface="Times"/>
              <a:cs typeface="Times"/>
            </a:endParaRPr>
          </a:p>
        </p:txBody>
      </p:sp>
      <p:pic>
        <p:nvPicPr>
          <p:cNvPr id="7" name="Picture 6" descr="Bab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859" y="1519385"/>
            <a:ext cx="1254820" cy="841341"/>
          </a:xfrm>
          <a:prstGeom prst="rect">
            <a:avLst/>
          </a:prstGeom>
          <a:effectLst>
            <a:softEdge rad="63500"/>
          </a:effectLst>
        </p:spPr>
      </p:pic>
      <p:pic>
        <p:nvPicPr>
          <p:cNvPr id="8" name="Picture 7" descr="801_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4743" y="3752475"/>
            <a:ext cx="783089" cy="783089"/>
          </a:xfrm>
          <a:prstGeom prst="rect">
            <a:avLst/>
          </a:prstGeom>
        </p:spPr>
      </p:pic>
      <p:sp>
        <p:nvSpPr>
          <p:cNvPr id="14" name="Down Arrow 13"/>
          <p:cNvSpPr/>
          <p:nvPr/>
        </p:nvSpPr>
        <p:spPr>
          <a:xfrm>
            <a:off x="1684883" y="2705866"/>
            <a:ext cx="599920" cy="619031"/>
          </a:xfrm>
          <a:prstGeom prst="down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4930514" y="2262320"/>
            <a:ext cx="3876541" cy="3421437"/>
            <a:chOff x="4930514" y="2262320"/>
            <a:chExt cx="3876541" cy="3421437"/>
          </a:xfrm>
        </p:grpSpPr>
        <p:pic>
          <p:nvPicPr>
            <p:cNvPr id="9" name="Picture 8" descr="patch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0514" y="2262320"/>
              <a:ext cx="1442831" cy="1001966"/>
            </a:xfrm>
            <a:prstGeom prst="rect">
              <a:avLst/>
            </a:prstGeom>
          </p:spPr>
        </p:pic>
        <p:sp>
          <p:nvSpPr>
            <p:cNvPr id="10" name="TextBox 9"/>
            <p:cNvSpPr txBox="1"/>
            <p:nvPr/>
          </p:nvSpPr>
          <p:spPr>
            <a:xfrm>
              <a:off x="6471482" y="2262320"/>
              <a:ext cx="2335573" cy="1200329"/>
            </a:xfrm>
            <a:prstGeom prst="rect">
              <a:avLst/>
            </a:prstGeom>
            <a:noFill/>
          </p:spPr>
          <p:txBody>
            <a:bodyPr wrap="square" rtlCol="0">
              <a:spAutoFit/>
            </a:bodyPr>
            <a:lstStyle/>
            <a:p>
              <a:r>
                <a:rPr lang="en-US" dirty="0" smtClean="0">
                  <a:latin typeface="Times"/>
                  <a:cs typeface="Times"/>
                </a:rPr>
                <a:t>The chance that eternal inflation spawns a patch </a:t>
              </a:r>
              <a:r>
                <a:rPr lang="en-US" i="1" dirty="0" smtClean="0">
                  <a:latin typeface="Times"/>
                  <a:cs typeface="Times"/>
                </a:rPr>
                <a:t>like</a:t>
              </a:r>
              <a:r>
                <a:rPr lang="en-US" dirty="0" smtClean="0">
                  <a:latin typeface="Times"/>
                  <a:cs typeface="Times"/>
                </a:rPr>
                <a:t> ours is “as likely as not.”</a:t>
              </a:r>
              <a:endParaRPr lang="en-US" dirty="0" smtClean="0">
                <a:latin typeface="Times"/>
                <a:cs typeface="Times"/>
              </a:endParaRPr>
            </a:p>
          </p:txBody>
        </p:sp>
        <p:pic>
          <p:nvPicPr>
            <p:cNvPr id="11" name="Picture 10" descr="infinite lottery.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6735" y="4637516"/>
              <a:ext cx="1600320" cy="964048"/>
            </a:xfrm>
            <a:prstGeom prst="rect">
              <a:avLst/>
            </a:prstGeom>
          </p:spPr>
        </p:pic>
        <p:sp>
          <p:nvSpPr>
            <p:cNvPr id="12" name="TextBox 11"/>
            <p:cNvSpPr txBox="1"/>
            <p:nvPr/>
          </p:nvSpPr>
          <p:spPr>
            <a:xfrm>
              <a:off x="5019864" y="4483428"/>
              <a:ext cx="2093339" cy="1200329"/>
            </a:xfrm>
            <a:prstGeom prst="rect">
              <a:avLst/>
            </a:prstGeom>
            <a:noFill/>
          </p:spPr>
          <p:txBody>
            <a:bodyPr wrap="square" rtlCol="0">
              <a:spAutoFit/>
            </a:bodyPr>
            <a:lstStyle/>
            <a:p>
              <a:pPr algn="r"/>
              <a:r>
                <a:rPr lang="en-US" dirty="0" smtClean="0">
                  <a:latin typeface="Times"/>
                  <a:cs typeface="Times"/>
                </a:rPr>
                <a:t>The chance is the same as drawing an even number in an infinite lottery.</a:t>
              </a:r>
              <a:endParaRPr lang="en-US" dirty="0" smtClean="0">
                <a:latin typeface="Times"/>
                <a:cs typeface="Times"/>
              </a:endParaRPr>
            </a:p>
          </p:txBody>
        </p:sp>
        <p:sp>
          <p:nvSpPr>
            <p:cNvPr id="15" name="Down Arrow 14"/>
            <p:cNvSpPr/>
            <p:nvPr/>
          </p:nvSpPr>
          <p:spPr>
            <a:xfrm>
              <a:off x="6423933" y="3752475"/>
              <a:ext cx="599920" cy="619031"/>
            </a:xfrm>
            <a:prstGeom prst="down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30105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908" y="136599"/>
            <a:ext cx="7651731" cy="455900"/>
          </a:xfrm>
        </p:spPr>
        <p:txBody>
          <a:bodyPr>
            <a:noAutofit/>
          </a:bodyPr>
          <a:lstStyle/>
          <a:p>
            <a:r>
              <a:rPr lang="en-US" sz="2800" dirty="0" smtClean="0"/>
              <a:t>Are infinite lottery machines physically possible?</a:t>
            </a:r>
            <a:endParaRPr lang="en-US" sz="28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FCCF618-873A-FB4C-879E-A90372EFCD0C}" type="slidenum">
              <a:rPr lang="en-US" smtClean="0"/>
              <a:pPr/>
              <a:t>22</a:t>
            </a:fld>
            <a:endParaRPr lang="en-US"/>
          </a:p>
        </p:txBody>
      </p:sp>
      <p:pic>
        <p:nvPicPr>
          <p:cNvPr id="6" name="Picture 5" descr="my p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35" y="730539"/>
            <a:ext cx="5289201" cy="5990936"/>
          </a:xfrm>
          <a:prstGeom prst="rect">
            <a:avLst/>
          </a:prstGeom>
        </p:spPr>
      </p:pic>
      <p:sp>
        <p:nvSpPr>
          <p:cNvPr id="7" name="Left Arrow 6"/>
          <p:cNvSpPr/>
          <p:nvPr/>
        </p:nvSpPr>
        <p:spPr>
          <a:xfrm rot="16200000">
            <a:off x="3568561" y="3430294"/>
            <a:ext cx="1580657" cy="1207850"/>
          </a:xfrm>
          <a:prstGeom prst="leftArrow">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 name="Picture 4" descr="Infinite_Lottery_p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9461" y="1397234"/>
            <a:ext cx="4104690" cy="5311952"/>
          </a:xfrm>
          <a:prstGeom prst="rect">
            <a:avLst/>
          </a:prstGeom>
          <a:solidFill>
            <a:schemeClr val="bg1"/>
          </a:solidFill>
          <a:ln>
            <a:solidFill>
              <a:schemeClr val="tx1"/>
            </a:solidFill>
          </a:ln>
          <a:effectLst>
            <a:outerShdw blurRad="50800" dist="38100" dir="2700000">
              <a:srgbClr val="000000">
                <a:alpha val="43000"/>
              </a:srgbClr>
            </a:outerShdw>
          </a:effectLst>
        </p:spPr>
      </p:pic>
    </p:spTree>
    <p:extLst>
      <p:ext uri="{BB962C8B-B14F-4D97-AF65-F5344CB8AC3E}">
        <p14:creationId xmlns:p14="http://schemas.microsoft.com/office/powerpoint/2010/main" val="2146170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bwMode="auto">
          <a:xfrm>
            <a:off x="3232150" y="4254500"/>
            <a:ext cx="4741373" cy="1505098"/>
          </a:xfrm>
          <a:custGeom>
            <a:avLst/>
            <a:gdLst>
              <a:gd name="connsiteX0" fmla="*/ 254000 w 5086350"/>
              <a:gd name="connsiteY0" fmla="*/ 0 h 1447800"/>
              <a:gd name="connsiteX1" fmla="*/ 5086350 w 5086350"/>
              <a:gd name="connsiteY1" fmla="*/ 95250 h 1447800"/>
              <a:gd name="connsiteX2" fmla="*/ 5067300 w 5086350"/>
              <a:gd name="connsiteY2" fmla="*/ 1447800 h 1447800"/>
              <a:gd name="connsiteX3" fmla="*/ 0 w 5086350"/>
              <a:gd name="connsiteY3" fmla="*/ 1225550 h 1447800"/>
              <a:gd name="connsiteX4" fmla="*/ 254000 w 5086350"/>
              <a:gd name="connsiteY4" fmla="*/ 0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6350" h="1447800">
                <a:moveTo>
                  <a:pt x="254000" y="0"/>
                </a:moveTo>
                <a:lnTo>
                  <a:pt x="5086350" y="95250"/>
                </a:lnTo>
                <a:lnTo>
                  <a:pt x="5067300" y="1447800"/>
                </a:lnTo>
                <a:lnTo>
                  <a:pt x="0" y="1225550"/>
                </a:lnTo>
                <a:lnTo>
                  <a:pt x="254000" y="0"/>
                </a:lnTo>
                <a:close/>
              </a:path>
            </a:pathLst>
          </a:custGeom>
          <a:solidFill>
            <a:srgbClr val="CB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92" name="Group 91"/>
          <p:cNvGrpSpPr/>
          <p:nvPr/>
        </p:nvGrpSpPr>
        <p:grpSpPr>
          <a:xfrm>
            <a:off x="658704" y="4140200"/>
            <a:ext cx="285898" cy="285898"/>
            <a:chOff x="4081551" y="2754889"/>
            <a:chExt cx="1048880" cy="1048880"/>
          </a:xfrm>
          <a:effectLst>
            <a:outerShdw blurRad="50800" dist="38100" dir="2700000">
              <a:srgbClr val="000000">
                <a:alpha val="43000"/>
              </a:srgbClr>
            </a:outerShdw>
          </a:effectLst>
        </p:grpSpPr>
        <p:sp>
          <p:nvSpPr>
            <p:cNvPr id="93" name="Oval 92"/>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4" name="Oval 93"/>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95" name="Group 94"/>
          <p:cNvGrpSpPr/>
          <p:nvPr/>
        </p:nvGrpSpPr>
        <p:grpSpPr>
          <a:xfrm>
            <a:off x="366604" y="4108450"/>
            <a:ext cx="285898" cy="285898"/>
            <a:chOff x="4081551" y="2754889"/>
            <a:chExt cx="1048880" cy="1048880"/>
          </a:xfrm>
          <a:effectLst>
            <a:outerShdw blurRad="50800" dist="38100" dir="2700000">
              <a:srgbClr val="000000">
                <a:alpha val="43000"/>
              </a:srgbClr>
            </a:outerShdw>
          </a:effectLst>
        </p:grpSpPr>
        <p:sp>
          <p:nvSpPr>
            <p:cNvPr id="96" name="Oval 95"/>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7" name="Oval 96"/>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98" name="Group 97"/>
          <p:cNvGrpSpPr/>
          <p:nvPr/>
        </p:nvGrpSpPr>
        <p:grpSpPr>
          <a:xfrm>
            <a:off x="957154" y="4102100"/>
            <a:ext cx="285898" cy="285898"/>
            <a:chOff x="4081551" y="2754889"/>
            <a:chExt cx="1048880" cy="1048880"/>
          </a:xfrm>
          <a:effectLst>
            <a:outerShdw blurRad="50800" dist="38100" dir="2700000">
              <a:srgbClr val="000000">
                <a:alpha val="43000"/>
              </a:srgbClr>
            </a:outerShdw>
          </a:effectLst>
        </p:grpSpPr>
        <p:sp>
          <p:nvSpPr>
            <p:cNvPr id="99" name="Oval 98"/>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0" name="Oval 99"/>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01" name="Group 100"/>
          <p:cNvGrpSpPr/>
          <p:nvPr/>
        </p:nvGrpSpPr>
        <p:grpSpPr>
          <a:xfrm>
            <a:off x="1573104" y="4089400"/>
            <a:ext cx="285898" cy="285898"/>
            <a:chOff x="4081551" y="2754889"/>
            <a:chExt cx="1048880" cy="1048880"/>
          </a:xfrm>
          <a:effectLst>
            <a:outerShdw blurRad="50800" dist="38100" dir="2700000">
              <a:srgbClr val="000000">
                <a:alpha val="43000"/>
              </a:srgbClr>
            </a:outerShdw>
          </a:effectLst>
        </p:grpSpPr>
        <p:sp>
          <p:nvSpPr>
            <p:cNvPr id="102" name="Oval 101"/>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3" name="Oval 102"/>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04" name="Group 103"/>
          <p:cNvGrpSpPr/>
          <p:nvPr/>
        </p:nvGrpSpPr>
        <p:grpSpPr>
          <a:xfrm>
            <a:off x="1261954" y="4083050"/>
            <a:ext cx="285898" cy="285898"/>
            <a:chOff x="4081551" y="2754889"/>
            <a:chExt cx="1048880" cy="1048880"/>
          </a:xfrm>
          <a:effectLst>
            <a:outerShdw blurRad="50800" dist="38100" dir="2700000">
              <a:srgbClr val="000000">
                <a:alpha val="43000"/>
              </a:srgbClr>
            </a:outerShdw>
          </a:effectLst>
        </p:grpSpPr>
        <p:sp>
          <p:nvSpPr>
            <p:cNvPr id="105" name="Oval 104"/>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6" name="Oval 105"/>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07" name="Group 106"/>
          <p:cNvGrpSpPr/>
          <p:nvPr/>
        </p:nvGrpSpPr>
        <p:grpSpPr>
          <a:xfrm>
            <a:off x="1884254" y="4108450"/>
            <a:ext cx="285898" cy="285898"/>
            <a:chOff x="4081551" y="2754889"/>
            <a:chExt cx="1048880" cy="1048880"/>
          </a:xfrm>
          <a:effectLst>
            <a:outerShdw blurRad="50800" dist="38100" dir="2700000">
              <a:srgbClr val="000000">
                <a:alpha val="43000"/>
              </a:srgbClr>
            </a:outerShdw>
          </a:effectLst>
        </p:grpSpPr>
        <p:sp>
          <p:nvSpPr>
            <p:cNvPr id="108" name="Oval 107"/>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9" name="Oval 108"/>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4" name="Group 23"/>
          <p:cNvGrpSpPr/>
          <p:nvPr/>
        </p:nvGrpSpPr>
        <p:grpSpPr>
          <a:xfrm>
            <a:off x="576154" y="4229100"/>
            <a:ext cx="444648" cy="444648"/>
            <a:chOff x="4081551" y="2754889"/>
            <a:chExt cx="1048880" cy="1048880"/>
          </a:xfrm>
          <a:effectLst>
            <a:outerShdw blurRad="50800" dist="38100" dir="2700000">
              <a:srgbClr val="000000">
                <a:alpha val="43000"/>
              </a:srgbClr>
            </a:outerShdw>
          </a:effectLst>
        </p:grpSpPr>
        <p:sp>
          <p:nvSpPr>
            <p:cNvPr id="25" name="Oval 24"/>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Oval 25"/>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77" name="Group 76"/>
          <p:cNvGrpSpPr/>
          <p:nvPr/>
        </p:nvGrpSpPr>
        <p:grpSpPr>
          <a:xfrm>
            <a:off x="284054" y="4197350"/>
            <a:ext cx="444648" cy="444648"/>
            <a:chOff x="4081551" y="2754889"/>
            <a:chExt cx="1048880" cy="1048880"/>
          </a:xfrm>
          <a:effectLst>
            <a:outerShdw blurRad="50800" dist="38100" dir="2700000">
              <a:srgbClr val="000000">
                <a:alpha val="43000"/>
              </a:srgbClr>
            </a:outerShdw>
          </a:effectLst>
        </p:grpSpPr>
        <p:sp>
          <p:nvSpPr>
            <p:cNvPr id="78" name="Oval 77"/>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9" name="Oval 78"/>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80" name="Group 79"/>
          <p:cNvGrpSpPr/>
          <p:nvPr/>
        </p:nvGrpSpPr>
        <p:grpSpPr>
          <a:xfrm>
            <a:off x="874604" y="4197350"/>
            <a:ext cx="444648" cy="444648"/>
            <a:chOff x="4081551" y="2754889"/>
            <a:chExt cx="1048880" cy="1048880"/>
          </a:xfrm>
          <a:effectLst>
            <a:outerShdw blurRad="50800" dist="38100" dir="2700000">
              <a:srgbClr val="000000">
                <a:alpha val="43000"/>
              </a:srgbClr>
            </a:outerShdw>
          </a:effectLst>
        </p:grpSpPr>
        <p:sp>
          <p:nvSpPr>
            <p:cNvPr id="81" name="Oval 80"/>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2" name="Oval 81"/>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83" name="Group 82"/>
          <p:cNvGrpSpPr/>
          <p:nvPr/>
        </p:nvGrpSpPr>
        <p:grpSpPr>
          <a:xfrm>
            <a:off x="1490554" y="4184650"/>
            <a:ext cx="444648" cy="444648"/>
            <a:chOff x="4081551" y="2754889"/>
            <a:chExt cx="1048880" cy="1048880"/>
          </a:xfrm>
          <a:effectLst>
            <a:outerShdw blurRad="50800" dist="38100" dir="2700000">
              <a:srgbClr val="000000">
                <a:alpha val="43000"/>
              </a:srgbClr>
            </a:outerShdw>
          </a:effectLst>
        </p:grpSpPr>
        <p:sp>
          <p:nvSpPr>
            <p:cNvPr id="84" name="Oval 83"/>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5" name="Oval 84"/>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86" name="Group 85"/>
          <p:cNvGrpSpPr/>
          <p:nvPr/>
        </p:nvGrpSpPr>
        <p:grpSpPr>
          <a:xfrm>
            <a:off x="1179404" y="4178300"/>
            <a:ext cx="444648" cy="444648"/>
            <a:chOff x="4081551" y="2754889"/>
            <a:chExt cx="1048880" cy="1048880"/>
          </a:xfrm>
          <a:effectLst>
            <a:outerShdw blurRad="50800" dist="38100" dir="2700000">
              <a:srgbClr val="000000">
                <a:alpha val="43000"/>
              </a:srgbClr>
            </a:outerShdw>
          </a:effectLst>
        </p:grpSpPr>
        <p:sp>
          <p:nvSpPr>
            <p:cNvPr id="87" name="Oval 86"/>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8" name="Oval 87"/>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89" name="Group 88"/>
          <p:cNvGrpSpPr/>
          <p:nvPr/>
        </p:nvGrpSpPr>
        <p:grpSpPr>
          <a:xfrm>
            <a:off x="1801704" y="4197350"/>
            <a:ext cx="444648" cy="444648"/>
            <a:chOff x="4081551" y="2754889"/>
            <a:chExt cx="1048880" cy="1048880"/>
          </a:xfrm>
          <a:effectLst>
            <a:outerShdw blurRad="50800" dist="38100" dir="2700000">
              <a:srgbClr val="000000">
                <a:alpha val="43000"/>
              </a:srgbClr>
            </a:outerShdw>
          </a:effectLst>
        </p:grpSpPr>
        <p:sp>
          <p:nvSpPr>
            <p:cNvPr id="90" name="Oval 89"/>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1" name="Oval 90"/>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9" name="Oval 18"/>
          <p:cNvSpPr/>
          <p:nvPr/>
        </p:nvSpPr>
        <p:spPr>
          <a:xfrm>
            <a:off x="3686175" y="2479675"/>
            <a:ext cx="1049338" cy="1049338"/>
          </a:xfrm>
          <a:prstGeom prst="ellipse">
            <a:avLst/>
          </a:prstGeom>
          <a:gradFill flip="none" rotWithShape="1">
            <a:gsLst>
              <a:gs pos="0">
                <a:srgbClr val="FFC8C8"/>
              </a:gs>
              <a:gs pos="63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Oval 17"/>
          <p:cNvSpPr/>
          <p:nvPr/>
        </p:nvSpPr>
        <p:spPr>
          <a:xfrm>
            <a:off x="4194175" y="2460625"/>
            <a:ext cx="1049338" cy="1049338"/>
          </a:xfrm>
          <a:prstGeom prst="ellipse">
            <a:avLst/>
          </a:prstGeom>
          <a:gradFill flip="none" rotWithShape="1">
            <a:gsLst>
              <a:gs pos="0">
                <a:srgbClr val="FF9696"/>
              </a:gs>
              <a:gs pos="63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Oval 16"/>
          <p:cNvSpPr/>
          <p:nvPr/>
        </p:nvSpPr>
        <p:spPr>
          <a:xfrm>
            <a:off x="4625975" y="2460625"/>
            <a:ext cx="1049338" cy="1049338"/>
          </a:xfrm>
          <a:prstGeom prst="ellipse">
            <a:avLst/>
          </a:prstGeom>
          <a:gradFill flip="none" rotWithShape="1">
            <a:gsLst>
              <a:gs pos="0">
                <a:srgbClr val="FF6464"/>
              </a:gs>
              <a:gs pos="63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689" name="Title 1"/>
          <p:cNvSpPr>
            <a:spLocks noGrp="1"/>
          </p:cNvSpPr>
          <p:nvPr>
            <p:ph type="title"/>
          </p:nvPr>
        </p:nvSpPr>
        <p:spPr>
          <a:xfrm>
            <a:off x="3230563" y="306388"/>
            <a:ext cx="5538787" cy="1003300"/>
          </a:xfrm>
        </p:spPr>
        <p:txBody>
          <a:bodyPr>
            <a:normAutofit fontScale="90000"/>
          </a:bodyPr>
          <a:lstStyle/>
          <a:p>
            <a:r>
              <a:rPr lang="en-US" dirty="0" smtClean="0">
                <a:latin typeface="Times" charset="0"/>
                <a:ea typeface="ＭＳ Ｐゴシック" charset="0"/>
              </a:rPr>
              <a:t>An infinite lottery </a:t>
            </a:r>
            <a:r>
              <a:rPr lang="en-US" dirty="0">
                <a:latin typeface="Times" charset="0"/>
                <a:ea typeface="ＭＳ Ｐゴシック" charset="0"/>
              </a:rPr>
              <a:t>machine</a:t>
            </a:r>
          </a:p>
        </p:txBody>
      </p:sp>
      <p:sp>
        <p:nvSpPr>
          <p:cNvPr id="28690" name="Content Placeholder 2"/>
          <p:cNvSpPr>
            <a:spLocks noGrp="1"/>
          </p:cNvSpPr>
          <p:nvPr>
            <p:ph idx="1"/>
          </p:nvPr>
        </p:nvSpPr>
        <p:spPr/>
        <p:txBody>
          <a:bodyPr/>
          <a:lstStyle/>
          <a:p>
            <a:endParaRPr lang="en-US">
              <a:latin typeface="Times" charset="0"/>
              <a:ea typeface="ＭＳ Ｐゴシック" charset="0"/>
            </a:endParaRPr>
          </a:p>
        </p:txBody>
      </p:sp>
      <p:sp>
        <p:nvSpPr>
          <p:cNvPr id="286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7256A0-B50B-1441-B086-E5CDB88C01BD}" type="slidenum">
              <a:rPr lang="en-US" sz="1200">
                <a:solidFill>
                  <a:srgbClr val="898989"/>
                </a:solidFill>
                <a:latin typeface="Times" charset="0"/>
                <a:cs typeface="Times" charset="0"/>
              </a:rPr>
              <a:pPr eaLnBrk="1" hangingPunct="1"/>
              <a:t>3</a:t>
            </a:fld>
            <a:endParaRPr lang="en-US" sz="1200">
              <a:solidFill>
                <a:srgbClr val="898989"/>
              </a:solidFill>
              <a:latin typeface="Times" charset="0"/>
              <a:cs typeface="Times" charset="0"/>
            </a:endParaRPr>
          </a:p>
        </p:txBody>
      </p:sp>
      <p:pic>
        <p:nvPicPr>
          <p:cNvPr id="28692" name="Picture 8" descr="machin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7581" y="-872332"/>
            <a:ext cx="4414838" cy="473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93" name="Group 27"/>
          <p:cNvGrpSpPr>
            <a:grpSpLocks/>
          </p:cNvGrpSpPr>
          <p:nvPr/>
        </p:nvGrpSpPr>
        <p:grpSpPr bwMode="auto">
          <a:xfrm>
            <a:off x="5092700" y="2473325"/>
            <a:ext cx="1049338" cy="1049338"/>
            <a:chOff x="5553690" y="2514785"/>
            <a:chExt cx="1048880" cy="1048880"/>
          </a:xfrm>
        </p:grpSpPr>
        <p:grpSp>
          <p:nvGrpSpPr>
            <p:cNvPr id="14" name="Group 13"/>
            <p:cNvGrpSpPr/>
            <p:nvPr/>
          </p:nvGrpSpPr>
          <p:grpSpPr>
            <a:xfrm>
              <a:off x="5553690" y="2514785"/>
              <a:ext cx="1048880" cy="1048880"/>
              <a:chOff x="4081551" y="2754889"/>
              <a:chExt cx="1048880" cy="1048880"/>
            </a:xfrm>
            <a:effectLst>
              <a:outerShdw blurRad="50800" dist="38100" dir="2700000">
                <a:srgbClr val="000000">
                  <a:alpha val="43000"/>
                </a:srgbClr>
              </a:outerShdw>
            </a:effectLst>
          </p:grpSpPr>
          <p:sp>
            <p:nvSpPr>
              <p:cNvPr id="10" name="Oval 9"/>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5"/>
            <p:cNvSpPr txBox="1"/>
            <p:nvPr/>
          </p:nvSpPr>
          <p:spPr>
            <a:xfrm>
              <a:off x="5686370" y="2571651"/>
              <a:ext cx="832079" cy="83099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defRPr/>
              </a:pPr>
              <a:r>
                <a:rPr lang="en-US" sz="48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27</a:t>
              </a:r>
            </a:p>
          </p:txBody>
        </p:sp>
      </p:grpSp>
      <p:sp>
        <p:nvSpPr>
          <p:cNvPr id="28694" name="TextBox 30"/>
          <p:cNvSpPr txBox="1">
            <a:spLocks noChangeArrowheads="1"/>
          </p:cNvSpPr>
          <p:nvPr/>
        </p:nvSpPr>
        <p:spPr bwMode="auto">
          <a:xfrm>
            <a:off x="3133350" y="4169479"/>
            <a:ext cx="50839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dirty="0" smtClean="0">
                <a:latin typeface="Times" charset="0"/>
                <a:cs typeface="Times" charset="0"/>
              </a:rPr>
              <a:t>Fair selection </a:t>
            </a:r>
            <a:r>
              <a:rPr lang="en-US" dirty="0">
                <a:latin typeface="Times" charset="0"/>
                <a:cs typeface="Times" charset="0"/>
              </a:rPr>
              <a:t>made among infinitely many balls 1, 2, 3, </a:t>
            </a:r>
            <a:r>
              <a:rPr lang="is-IS" dirty="0">
                <a:latin typeface="Times" charset="0"/>
                <a:cs typeface="Times" charset="0"/>
              </a:rPr>
              <a:t>… </a:t>
            </a:r>
            <a:endParaRPr lang="is-IS" dirty="0" smtClean="0">
              <a:latin typeface="Times" charset="0"/>
              <a:cs typeface="Times" charset="0"/>
            </a:endParaRPr>
          </a:p>
          <a:p>
            <a:pPr algn="ctr" eaLnBrk="1" hangingPunct="1"/>
            <a:r>
              <a:rPr lang="is-IS" dirty="0" smtClean="0">
                <a:latin typeface="Times" charset="0"/>
                <a:cs typeface="Times" charset="0"/>
              </a:rPr>
              <a:t>= without favor to any number or numbers.</a:t>
            </a:r>
            <a:endParaRPr lang="en-US" dirty="0">
              <a:latin typeface="Times" charset="0"/>
              <a:cs typeface="Times" charset="0"/>
            </a:endParaRPr>
          </a:p>
        </p:txBody>
      </p:sp>
      <p:grpSp>
        <p:nvGrpSpPr>
          <p:cNvPr id="20" name="Group 19"/>
          <p:cNvGrpSpPr/>
          <p:nvPr/>
        </p:nvGrpSpPr>
        <p:grpSpPr>
          <a:xfrm>
            <a:off x="163403" y="4292599"/>
            <a:ext cx="711349" cy="711349"/>
            <a:chOff x="4081551" y="2754889"/>
            <a:chExt cx="1048880" cy="1048880"/>
          </a:xfrm>
          <a:effectLst>
            <a:outerShdw blurRad="50800" dist="38100" dir="2700000">
              <a:srgbClr val="000000">
                <a:alpha val="43000"/>
              </a:srgbClr>
            </a:outerShdw>
          </a:effectLst>
        </p:grpSpPr>
        <p:sp>
          <p:nvSpPr>
            <p:cNvPr id="22" name="Oval 21"/>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Oval 22"/>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8" name="Group 27"/>
          <p:cNvGrpSpPr/>
          <p:nvPr/>
        </p:nvGrpSpPr>
        <p:grpSpPr>
          <a:xfrm>
            <a:off x="468203" y="4317999"/>
            <a:ext cx="711349" cy="711349"/>
            <a:chOff x="4081551" y="2754889"/>
            <a:chExt cx="1048880" cy="1048880"/>
          </a:xfrm>
          <a:effectLst>
            <a:outerShdw blurRad="50800" dist="38100" dir="2700000">
              <a:srgbClr val="000000">
                <a:alpha val="43000"/>
              </a:srgbClr>
            </a:outerShdw>
          </a:effectLst>
        </p:grpSpPr>
        <p:sp>
          <p:nvSpPr>
            <p:cNvPr id="31" name="Oval 30"/>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Oval 31"/>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3" name="Group 32"/>
          <p:cNvGrpSpPr/>
          <p:nvPr/>
        </p:nvGrpSpPr>
        <p:grpSpPr>
          <a:xfrm>
            <a:off x="817453" y="4330699"/>
            <a:ext cx="711349" cy="711349"/>
            <a:chOff x="4081551" y="2754889"/>
            <a:chExt cx="1048880" cy="1048880"/>
          </a:xfrm>
          <a:effectLst>
            <a:outerShdw blurRad="50800" dist="38100" dir="2700000">
              <a:srgbClr val="000000">
                <a:alpha val="43000"/>
              </a:srgbClr>
            </a:outerShdw>
          </a:effectLst>
        </p:grpSpPr>
        <p:sp>
          <p:nvSpPr>
            <p:cNvPr id="34" name="Oval 33"/>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Oval 34"/>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6" name="Group 35"/>
          <p:cNvGrpSpPr/>
          <p:nvPr/>
        </p:nvGrpSpPr>
        <p:grpSpPr>
          <a:xfrm>
            <a:off x="1160353" y="4311649"/>
            <a:ext cx="711349" cy="711349"/>
            <a:chOff x="4081551" y="2754889"/>
            <a:chExt cx="1048880" cy="1048880"/>
          </a:xfrm>
          <a:effectLst>
            <a:outerShdw blurRad="50800" dist="38100" dir="2700000">
              <a:srgbClr val="000000">
                <a:alpha val="43000"/>
              </a:srgbClr>
            </a:outerShdw>
          </a:effectLst>
        </p:grpSpPr>
        <p:sp>
          <p:nvSpPr>
            <p:cNvPr id="37" name="Oval 36"/>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Oval 37"/>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9" name="Group 38"/>
          <p:cNvGrpSpPr/>
          <p:nvPr/>
        </p:nvGrpSpPr>
        <p:grpSpPr>
          <a:xfrm>
            <a:off x="1554053" y="4343399"/>
            <a:ext cx="711349" cy="711349"/>
            <a:chOff x="4081551" y="2754889"/>
            <a:chExt cx="1048880" cy="1048880"/>
          </a:xfrm>
          <a:effectLst>
            <a:outerShdw blurRad="50800" dist="38100" dir="2700000">
              <a:srgbClr val="000000">
                <a:alpha val="43000"/>
              </a:srgbClr>
            </a:outerShdw>
          </a:effectLst>
        </p:grpSpPr>
        <p:sp>
          <p:nvSpPr>
            <p:cNvPr id="40" name="Oval 39"/>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 name="Oval 40"/>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2" name="Group 41"/>
          <p:cNvGrpSpPr/>
          <p:nvPr/>
        </p:nvGrpSpPr>
        <p:grpSpPr>
          <a:xfrm>
            <a:off x="1649303" y="4462501"/>
            <a:ext cx="877997" cy="877997"/>
            <a:chOff x="4081551" y="2754889"/>
            <a:chExt cx="1048880" cy="1048880"/>
          </a:xfrm>
          <a:effectLst>
            <a:outerShdw blurRad="50800" dist="38100" dir="2700000">
              <a:srgbClr val="000000">
                <a:alpha val="43000"/>
              </a:srgbClr>
            </a:outerShdw>
          </a:effectLst>
        </p:grpSpPr>
        <p:sp>
          <p:nvSpPr>
            <p:cNvPr id="43" name="Oval 42"/>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Oval 43"/>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5" name="Group 44"/>
          <p:cNvGrpSpPr/>
          <p:nvPr/>
        </p:nvGrpSpPr>
        <p:grpSpPr>
          <a:xfrm>
            <a:off x="1204803" y="4500601"/>
            <a:ext cx="877997" cy="877997"/>
            <a:chOff x="4081551" y="2754889"/>
            <a:chExt cx="1048880" cy="1048880"/>
          </a:xfrm>
          <a:effectLst>
            <a:outerShdw blurRad="50800" dist="38100" dir="2700000">
              <a:srgbClr val="000000">
                <a:alpha val="43000"/>
              </a:srgbClr>
            </a:outerShdw>
          </a:effectLst>
        </p:grpSpPr>
        <p:sp>
          <p:nvSpPr>
            <p:cNvPr id="46" name="Oval 45"/>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 name="Oval 46"/>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8" name="Group 47"/>
          <p:cNvGrpSpPr/>
          <p:nvPr/>
        </p:nvGrpSpPr>
        <p:grpSpPr>
          <a:xfrm>
            <a:off x="563453" y="4456151"/>
            <a:ext cx="877997" cy="877997"/>
            <a:chOff x="4081551" y="2754889"/>
            <a:chExt cx="1048880" cy="1048880"/>
          </a:xfrm>
          <a:effectLst>
            <a:outerShdw blurRad="50800" dist="38100" dir="2700000">
              <a:srgbClr val="000000">
                <a:alpha val="43000"/>
              </a:srgbClr>
            </a:outerShdw>
          </a:effectLst>
        </p:grpSpPr>
        <p:sp>
          <p:nvSpPr>
            <p:cNvPr id="49" name="Oval 48"/>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 name="Oval 49"/>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1" name="Group 50"/>
          <p:cNvGrpSpPr/>
          <p:nvPr/>
        </p:nvGrpSpPr>
        <p:grpSpPr>
          <a:xfrm>
            <a:off x="131653" y="4494251"/>
            <a:ext cx="877997" cy="877997"/>
            <a:chOff x="4081551" y="2754889"/>
            <a:chExt cx="1048880" cy="1048880"/>
          </a:xfrm>
          <a:effectLst>
            <a:outerShdw blurRad="50800" dist="38100" dir="2700000">
              <a:srgbClr val="000000">
                <a:alpha val="43000"/>
              </a:srgbClr>
            </a:outerShdw>
          </a:effectLst>
        </p:grpSpPr>
        <p:sp>
          <p:nvSpPr>
            <p:cNvPr id="52" name="Oval 51"/>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 name="Oval 52"/>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4" name="Group 53"/>
          <p:cNvGrpSpPr/>
          <p:nvPr/>
        </p:nvGrpSpPr>
        <p:grpSpPr>
          <a:xfrm>
            <a:off x="118953" y="4792701"/>
            <a:ext cx="998647" cy="998647"/>
            <a:chOff x="4081551" y="2754889"/>
            <a:chExt cx="1048880" cy="1048880"/>
          </a:xfrm>
          <a:effectLst>
            <a:outerShdw blurRad="50800" dist="38100" dir="2700000">
              <a:srgbClr val="000000">
                <a:alpha val="43000"/>
              </a:srgbClr>
            </a:outerShdw>
          </a:effectLst>
        </p:grpSpPr>
        <p:sp>
          <p:nvSpPr>
            <p:cNvPr id="55" name="Oval 54"/>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6" name="Oval 55"/>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7" name="Group 56"/>
          <p:cNvGrpSpPr/>
          <p:nvPr/>
        </p:nvGrpSpPr>
        <p:grpSpPr>
          <a:xfrm>
            <a:off x="493603" y="4786351"/>
            <a:ext cx="998647" cy="998647"/>
            <a:chOff x="4081551" y="2754889"/>
            <a:chExt cx="1048880" cy="1048880"/>
          </a:xfrm>
          <a:effectLst>
            <a:outerShdw blurRad="50800" dist="38100" dir="2700000">
              <a:srgbClr val="000000">
                <a:alpha val="43000"/>
              </a:srgbClr>
            </a:outerShdw>
          </a:effectLst>
        </p:grpSpPr>
        <p:sp>
          <p:nvSpPr>
            <p:cNvPr id="58" name="Oval 57"/>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 name="Oval 58"/>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0" name="Group 59"/>
          <p:cNvGrpSpPr/>
          <p:nvPr/>
        </p:nvGrpSpPr>
        <p:grpSpPr>
          <a:xfrm>
            <a:off x="1649303" y="4760951"/>
            <a:ext cx="998647" cy="998647"/>
            <a:chOff x="4081551" y="2754889"/>
            <a:chExt cx="1048880" cy="1048880"/>
          </a:xfrm>
          <a:effectLst>
            <a:outerShdw blurRad="50800" dist="38100" dir="2700000">
              <a:srgbClr val="000000">
                <a:alpha val="43000"/>
              </a:srgbClr>
            </a:outerShdw>
          </a:effectLst>
        </p:grpSpPr>
        <p:sp>
          <p:nvSpPr>
            <p:cNvPr id="61" name="Oval 60"/>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 name="Oval 61"/>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3" name="Group 62"/>
          <p:cNvGrpSpPr/>
          <p:nvPr/>
        </p:nvGrpSpPr>
        <p:grpSpPr>
          <a:xfrm>
            <a:off x="1096853" y="4780001"/>
            <a:ext cx="998647" cy="998647"/>
            <a:chOff x="4081551" y="2754889"/>
            <a:chExt cx="1048880" cy="1048880"/>
          </a:xfrm>
          <a:effectLst>
            <a:outerShdw blurRad="50800" dist="38100" dir="2700000">
              <a:srgbClr val="000000">
                <a:alpha val="43000"/>
              </a:srgbClr>
            </a:outerShdw>
          </a:effectLst>
        </p:grpSpPr>
        <p:sp>
          <p:nvSpPr>
            <p:cNvPr id="64" name="Oval 63"/>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5" name="Oval 64"/>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6" name="Group 65"/>
          <p:cNvGrpSpPr/>
          <p:nvPr/>
        </p:nvGrpSpPr>
        <p:grpSpPr>
          <a:xfrm>
            <a:off x="201503" y="5034001"/>
            <a:ext cx="998647" cy="998647"/>
            <a:chOff x="4081551" y="2754889"/>
            <a:chExt cx="1048880" cy="1048880"/>
          </a:xfrm>
          <a:effectLst>
            <a:outerShdw blurRad="50800" dist="38100" dir="2700000">
              <a:srgbClr val="000000">
                <a:alpha val="43000"/>
              </a:srgbClr>
            </a:outerShdw>
          </a:effectLst>
        </p:grpSpPr>
        <p:sp>
          <p:nvSpPr>
            <p:cNvPr id="67" name="Oval 66"/>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8" name="Oval 67"/>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72" name="Group 71"/>
          <p:cNvGrpSpPr/>
          <p:nvPr/>
        </p:nvGrpSpPr>
        <p:grpSpPr>
          <a:xfrm>
            <a:off x="1617553" y="5078451"/>
            <a:ext cx="998647" cy="998647"/>
            <a:chOff x="4081551" y="2754889"/>
            <a:chExt cx="1048880" cy="1048880"/>
          </a:xfrm>
          <a:effectLst>
            <a:outerShdw blurRad="50800" dist="38100" dir="2700000">
              <a:srgbClr val="000000">
                <a:alpha val="43000"/>
              </a:srgbClr>
            </a:outerShdw>
          </a:effectLst>
        </p:grpSpPr>
        <p:sp>
          <p:nvSpPr>
            <p:cNvPr id="73" name="Oval 72"/>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4" name="Oval 73"/>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7" name="Rectangle 26"/>
          <p:cNvSpPr/>
          <p:nvPr/>
        </p:nvSpPr>
        <p:spPr>
          <a:xfrm>
            <a:off x="401282" y="5092700"/>
            <a:ext cx="506768" cy="83099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48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1</a:t>
            </a:r>
          </a:p>
        </p:txBody>
      </p:sp>
      <p:sp>
        <p:nvSpPr>
          <p:cNvPr id="75" name="Rectangle 74"/>
          <p:cNvSpPr/>
          <p:nvPr/>
        </p:nvSpPr>
        <p:spPr>
          <a:xfrm>
            <a:off x="1918932" y="5156200"/>
            <a:ext cx="506768" cy="83099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48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2</a:t>
            </a:r>
          </a:p>
        </p:txBody>
      </p:sp>
      <p:grpSp>
        <p:nvGrpSpPr>
          <p:cNvPr id="69" name="Group 68"/>
          <p:cNvGrpSpPr/>
          <p:nvPr/>
        </p:nvGrpSpPr>
        <p:grpSpPr>
          <a:xfrm>
            <a:off x="912703" y="5059401"/>
            <a:ext cx="998647" cy="998647"/>
            <a:chOff x="4081551" y="2754889"/>
            <a:chExt cx="1048880" cy="1048880"/>
          </a:xfrm>
          <a:effectLst>
            <a:outerShdw blurRad="50800" dist="38100" dir="2700000">
              <a:srgbClr val="000000">
                <a:alpha val="43000"/>
              </a:srgbClr>
            </a:outerShdw>
          </a:effectLst>
        </p:grpSpPr>
        <p:sp>
          <p:nvSpPr>
            <p:cNvPr id="70" name="Oval 69"/>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 name="Oval 70"/>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76" name="Rectangle 75"/>
          <p:cNvSpPr/>
          <p:nvPr/>
        </p:nvSpPr>
        <p:spPr>
          <a:xfrm>
            <a:off x="1131532" y="5118100"/>
            <a:ext cx="506768" cy="83099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48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3</a:t>
            </a:r>
          </a:p>
        </p:txBody>
      </p:sp>
    </p:spTree>
    <p:extLst>
      <p:ext uri="{BB962C8B-B14F-4D97-AF65-F5344CB8AC3E}">
        <p14:creationId xmlns:p14="http://schemas.microsoft.com/office/powerpoint/2010/main" val="39084033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074660" y="2118072"/>
            <a:ext cx="646298" cy="556079"/>
          </a:xfrm>
          <a:custGeom>
            <a:avLst/>
            <a:gdLst>
              <a:gd name="connsiteX0" fmla="*/ 0 w 518542"/>
              <a:gd name="connsiteY0" fmla="*/ 15029 h 556079"/>
              <a:gd name="connsiteX1" fmla="*/ 518542 w 518542"/>
              <a:gd name="connsiteY1" fmla="*/ 0 h 556079"/>
              <a:gd name="connsiteX2" fmla="*/ 405816 w 518542"/>
              <a:gd name="connsiteY2" fmla="*/ 541050 h 556079"/>
              <a:gd name="connsiteX3" fmla="*/ 82666 w 518542"/>
              <a:gd name="connsiteY3" fmla="*/ 556079 h 556079"/>
              <a:gd name="connsiteX4" fmla="*/ 0 w 518542"/>
              <a:gd name="connsiteY4" fmla="*/ 15029 h 55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42" h="556079">
                <a:moveTo>
                  <a:pt x="0" y="15029"/>
                </a:moveTo>
                <a:lnTo>
                  <a:pt x="518542" y="0"/>
                </a:lnTo>
                <a:lnTo>
                  <a:pt x="405816" y="541050"/>
                </a:lnTo>
                <a:lnTo>
                  <a:pt x="82666" y="556079"/>
                </a:lnTo>
                <a:lnTo>
                  <a:pt x="0" y="15029"/>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1014539" y="3027337"/>
            <a:ext cx="646298" cy="556079"/>
          </a:xfrm>
          <a:custGeom>
            <a:avLst/>
            <a:gdLst>
              <a:gd name="connsiteX0" fmla="*/ 0 w 518542"/>
              <a:gd name="connsiteY0" fmla="*/ 15029 h 556079"/>
              <a:gd name="connsiteX1" fmla="*/ 518542 w 518542"/>
              <a:gd name="connsiteY1" fmla="*/ 0 h 556079"/>
              <a:gd name="connsiteX2" fmla="*/ 405816 w 518542"/>
              <a:gd name="connsiteY2" fmla="*/ 541050 h 556079"/>
              <a:gd name="connsiteX3" fmla="*/ 82666 w 518542"/>
              <a:gd name="connsiteY3" fmla="*/ 556079 h 556079"/>
              <a:gd name="connsiteX4" fmla="*/ 0 w 518542"/>
              <a:gd name="connsiteY4" fmla="*/ 15029 h 55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42" h="556079">
                <a:moveTo>
                  <a:pt x="0" y="15029"/>
                </a:moveTo>
                <a:lnTo>
                  <a:pt x="518542" y="0"/>
                </a:lnTo>
                <a:lnTo>
                  <a:pt x="405816" y="541050"/>
                </a:lnTo>
                <a:lnTo>
                  <a:pt x="82666" y="556079"/>
                </a:lnTo>
                <a:lnTo>
                  <a:pt x="0" y="15029"/>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8"/>
          <p:cNvSpPr/>
          <p:nvPr/>
        </p:nvSpPr>
        <p:spPr>
          <a:xfrm>
            <a:off x="1074660" y="4004233"/>
            <a:ext cx="646298" cy="556079"/>
          </a:xfrm>
          <a:custGeom>
            <a:avLst/>
            <a:gdLst>
              <a:gd name="connsiteX0" fmla="*/ 0 w 518542"/>
              <a:gd name="connsiteY0" fmla="*/ 15029 h 556079"/>
              <a:gd name="connsiteX1" fmla="*/ 518542 w 518542"/>
              <a:gd name="connsiteY1" fmla="*/ 0 h 556079"/>
              <a:gd name="connsiteX2" fmla="*/ 405816 w 518542"/>
              <a:gd name="connsiteY2" fmla="*/ 541050 h 556079"/>
              <a:gd name="connsiteX3" fmla="*/ 82666 w 518542"/>
              <a:gd name="connsiteY3" fmla="*/ 556079 h 556079"/>
              <a:gd name="connsiteX4" fmla="*/ 0 w 518542"/>
              <a:gd name="connsiteY4" fmla="*/ 15029 h 556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542" h="556079">
                <a:moveTo>
                  <a:pt x="0" y="15029"/>
                </a:moveTo>
                <a:lnTo>
                  <a:pt x="518542" y="0"/>
                </a:lnTo>
                <a:lnTo>
                  <a:pt x="405816" y="541050"/>
                </a:lnTo>
                <a:lnTo>
                  <a:pt x="82666" y="556079"/>
                </a:lnTo>
                <a:lnTo>
                  <a:pt x="0" y="15029"/>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a:off x="398300" y="308098"/>
            <a:ext cx="8108795" cy="713886"/>
          </a:xfrm>
          <a:custGeom>
            <a:avLst/>
            <a:gdLst>
              <a:gd name="connsiteX0" fmla="*/ 300604 w 8108795"/>
              <a:gd name="connsiteY0" fmla="*/ 0 h 713886"/>
              <a:gd name="connsiteX1" fmla="*/ 8041159 w 8108795"/>
              <a:gd name="connsiteY1" fmla="*/ 300584 h 713886"/>
              <a:gd name="connsiteX2" fmla="*/ 8108795 w 8108795"/>
              <a:gd name="connsiteY2" fmla="*/ 571109 h 713886"/>
              <a:gd name="connsiteX3" fmla="*/ 0 w 8108795"/>
              <a:gd name="connsiteY3" fmla="*/ 713886 h 713886"/>
              <a:gd name="connsiteX4" fmla="*/ 300604 w 8108795"/>
              <a:gd name="connsiteY4" fmla="*/ 0 h 71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8795" h="713886">
                <a:moveTo>
                  <a:pt x="300604" y="0"/>
                </a:moveTo>
                <a:lnTo>
                  <a:pt x="8041159" y="300584"/>
                </a:lnTo>
                <a:lnTo>
                  <a:pt x="8108795" y="571109"/>
                </a:lnTo>
                <a:lnTo>
                  <a:pt x="0" y="713886"/>
                </a:lnTo>
                <a:lnTo>
                  <a:pt x="300604" y="0"/>
                </a:lnTo>
                <a:close/>
              </a:path>
            </a:pathLst>
          </a:custGeom>
          <a:solidFill>
            <a:srgbClr val="B4D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Problems in inductive inference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FCCF618-873A-FB4C-879E-A90372EFCD0C}" type="slidenum">
              <a:rPr lang="en-US" smtClean="0"/>
              <a:pPr/>
              <a:t>4</a:t>
            </a:fld>
            <a:endParaRPr lang="en-US"/>
          </a:p>
        </p:txBody>
      </p:sp>
      <p:sp>
        <p:nvSpPr>
          <p:cNvPr id="6" name="TextBox 5"/>
          <p:cNvSpPr txBox="1"/>
          <p:nvPr/>
        </p:nvSpPr>
        <p:spPr>
          <a:xfrm>
            <a:off x="1074660" y="1540491"/>
            <a:ext cx="5303493" cy="3416320"/>
          </a:xfrm>
          <a:prstGeom prst="rect">
            <a:avLst/>
          </a:prstGeom>
          <a:noFill/>
        </p:spPr>
        <p:txBody>
          <a:bodyPr wrap="none" rtlCol="0">
            <a:spAutoFit/>
          </a:bodyPr>
          <a:lstStyle/>
          <a:p>
            <a:r>
              <a:rPr lang="en-US" dirty="0" smtClean="0">
                <a:latin typeface="Times"/>
                <a:cs typeface="Times"/>
              </a:rPr>
              <a:t>To what extend should we expect:</a:t>
            </a:r>
          </a:p>
          <a:p>
            <a:endParaRPr lang="en-US" dirty="0">
              <a:latin typeface="Times"/>
              <a:cs typeface="Times"/>
            </a:endParaRPr>
          </a:p>
          <a:p>
            <a:r>
              <a:rPr lang="en-US" sz="2400" dirty="0" smtClean="0">
                <a:latin typeface="Times"/>
                <a:cs typeface="Times"/>
              </a:rPr>
              <a:t>• Some specific number </a:t>
            </a:r>
            <a:r>
              <a:rPr lang="en-US" sz="2000" dirty="0" smtClean="0">
                <a:latin typeface="Times"/>
                <a:cs typeface="Times"/>
              </a:rPr>
              <a:t>to be drawn?</a:t>
            </a:r>
          </a:p>
          <a:p>
            <a:pPr marL="917575"/>
            <a:r>
              <a:rPr lang="en-US" dirty="0" smtClean="0">
                <a:latin typeface="Times"/>
                <a:cs typeface="Times"/>
              </a:rPr>
              <a:t>27? 3,668? </a:t>
            </a:r>
            <a:r>
              <a:rPr lang="is-IS" dirty="0" smtClean="0">
                <a:latin typeface="Times"/>
                <a:cs typeface="Times"/>
              </a:rPr>
              <a:t>…</a:t>
            </a:r>
            <a:endParaRPr lang="en-US" dirty="0" smtClean="0">
              <a:latin typeface="Times"/>
              <a:cs typeface="Times"/>
            </a:endParaRPr>
          </a:p>
          <a:p>
            <a:endParaRPr lang="en-US" dirty="0">
              <a:latin typeface="Times"/>
              <a:cs typeface="Times"/>
            </a:endParaRPr>
          </a:p>
          <a:p>
            <a:r>
              <a:rPr lang="en-US" sz="2400" dirty="0" smtClean="0">
                <a:latin typeface="Times"/>
                <a:cs typeface="Times"/>
              </a:rPr>
              <a:t>• Some set </a:t>
            </a:r>
            <a:r>
              <a:rPr lang="en-US" sz="2000" dirty="0" smtClean="0">
                <a:latin typeface="Times"/>
                <a:cs typeface="Times"/>
              </a:rPr>
              <a:t>of numbers?</a:t>
            </a:r>
          </a:p>
          <a:p>
            <a:pPr marL="917575"/>
            <a:r>
              <a:rPr lang="en-US" dirty="0" smtClean="0">
                <a:latin typeface="Times"/>
                <a:cs typeface="Times"/>
              </a:rPr>
              <a:t>Odd numbers? Even numbers?</a:t>
            </a:r>
            <a:br>
              <a:rPr lang="en-US" dirty="0" smtClean="0">
                <a:latin typeface="Times"/>
                <a:cs typeface="Times"/>
              </a:rPr>
            </a:br>
            <a:r>
              <a:rPr lang="en-US" dirty="0" smtClean="0">
                <a:latin typeface="Times"/>
                <a:cs typeface="Times"/>
              </a:rPr>
              <a:t> Numbers greater than 100?...</a:t>
            </a:r>
          </a:p>
          <a:p>
            <a:endParaRPr lang="en-US" dirty="0">
              <a:latin typeface="Times"/>
              <a:cs typeface="Times"/>
            </a:endParaRPr>
          </a:p>
          <a:p>
            <a:r>
              <a:rPr lang="en-US" sz="2400" dirty="0" smtClean="0">
                <a:latin typeface="Times"/>
                <a:cs typeface="Times"/>
              </a:rPr>
              <a:t>• Outcomes </a:t>
            </a:r>
            <a:r>
              <a:rPr lang="en-US" sz="2000" dirty="0" smtClean="0">
                <a:latin typeface="Times"/>
                <a:cs typeface="Times"/>
              </a:rPr>
              <a:t>on repeated</a:t>
            </a:r>
            <a:r>
              <a:rPr lang="en-US" dirty="0" smtClean="0">
                <a:latin typeface="Times"/>
                <a:cs typeface="Times"/>
              </a:rPr>
              <a:t> trials?</a:t>
            </a:r>
          </a:p>
          <a:p>
            <a:pPr marL="917575"/>
            <a:r>
              <a:rPr lang="en-US" dirty="0" smtClean="0">
                <a:latin typeface="Times"/>
                <a:cs typeface="Times"/>
              </a:rPr>
              <a:t>100 trials, all with numbers greater than 100?</a:t>
            </a:r>
          </a:p>
        </p:txBody>
      </p:sp>
    </p:spTree>
    <p:extLst>
      <p:ext uri="{BB962C8B-B14F-4D97-AF65-F5344CB8AC3E}">
        <p14:creationId xmlns:p14="http://schemas.microsoft.com/office/powerpoint/2010/main" val="39488962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15"/>
          <p:cNvSpPr/>
          <p:nvPr/>
        </p:nvSpPr>
        <p:spPr>
          <a:xfrm>
            <a:off x="683342" y="1946266"/>
            <a:ext cx="4169278" cy="2577504"/>
          </a:xfrm>
          <a:custGeom>
            <a:avLst/>
            <a:gdLst>
              <a:gd name="connsiteX0" fmla="*/ 165332 w 4005549"/>
              <a:gd name="connsiteY0" fmla="*/ 0 h 2577504"/>
              <a:gd name="connsiteX1" fmla="*/ 4005549 w 4005549"/>
              <a:gd name="connsiteY1" fmla="*/ 195380 h 2577504"/>
              <a:gd name="connsiteX2" fmla="*/ 3817672 w 4005549"/>
              <a:gd name="connsiteY2" fmla="*/ 2577504 h 2577504"/>
              <a:gd name="connsiteX3" fmla="*/ 3674885 w 4005549"/>
              <a:gd name="connsiteY3" fmla="*/ 2569989 h 2577504"/>
              <a:gd name="connsiteX4" fmla="*/ 3539613 w 4005549"/>
              <a:gd name="connsiteY4" fmla="*/ 2554960 h 2577504"/>
              <a:gd name="connsiteX5" fmla="*/ 0 w 4005549"/>
              <a:gd name="connsiteY5" fmla="*/ 2306979 h 2577504"/>
              <a:gd name="connsiteX6" fmla="*/ 165332 w 4005549"/>
              <a:gd name="connsiteY6" fmla="*/ 0 h 257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5549" h="2577504">
                <a:moveTo>
                  <a:pt x="165332" y="0"/>
                </a:moveTo>
                <a:lnTo>
                  <a:pt x="4005549" y="195380"/>
                </a:lnTo>
                <a:lnTo>
                  <a:pt x="3817672" y="2577504"/>
                </a:lnTo>
                <a:cubicBezTo>
                  <a:pt x="3770076" y="2574999"/>
                  <a:pt x="3722391" y="2573841"/>
                  <a:pt x="3674885" y="2569989"/>
                </a:cubicBezTo>
                <a:cubicBezTo>
                  <a:pt x="3629665" y="2566323"/>
                  <a:pt x="3539613" y="2554960"/>
                  <a:pt x="3539613" y="2554960"/>
                </a:cubicBezTo>
                <a:lnTo>
                  <a:pt x="0" y="2306979"/>
                </a:lnTo>
                <a:lnTo>
                  <a:pt x="165332" y="0"/>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Freeform 4"/>
          <p:cNvSpPr/>
          <p:nvPr/>
        </p:nvSpPr>
        <p:spPr>
          <a:xfrm>
            <a:off x="398300" y="308098"/>
            <a:ext cx="8108795" cy="713886"/>
          </a:xfrm>
          <a:custGeom>
            <a:avLst/>
            <a:gdLst>
              <a:gd name="connsiteX0" fmla="*/ 300604 w 8108795"/>
              <a:gd name="connsiteY0" fmla="*/ 0 h 713886"/>
              <a:gd name="connsiteX1" fmla="*/ 8041159 w 8108795"/>
              <a:gd name="connsiteY1" fmla="*/ 300584 h 713886"/>
              <a:gd name="connsiteX2" fmla="*/ 8108795 w 8108795"/>
              <a:gd name="connsiteY2" fmla="*/ 571109 h 713886"/>
              <a:gd name="connsiteX3" fmla="*/ 0 w 8108795"/>
              <a:gd name="connsiteY3" fmla="*/ 713886 h 713886"/>
              <a:gd name="connsiteX4" fmla="*/ 300604 w 8108795"/>
              <a:gd name="connsiteY4" fmla="*/ 0 h 71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8795" h="713886">
                <a:moveTo>
                  <a:pt x="300604" y="0"/>
                </a:moveTo>
                <a:lnTo>
                  <a:pt x="8041159" y="300584"/>
                </a:lnTo>
                <a:lnTo>
                  <a:pt x="8108795" y="571109"/>
                </a:lnTo>
                <a:lnTo>
                  <a:pt x="0" y="713886"/>
                </a:lnTo>
                <a:lnTo>
                  <a:pt x="300604" y="0"/>
                </a:lnTo>
                <a:close/>
              </a:path>
            </a:pathLst>
          </a:custGeom>
          <a:solidFill>
            <a:srgbClr val="B4D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Probabilistic Analysis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FCCF618-873A-FB4C-879E-A90372EFCD0C}" type="slidenum">
              <a:rPr lang="en-US" smtClean="0">
                <a:latin typeface="Times"/>
                <a:cs typeface="Times"/>
              </a:rPr>
              <a:pPr/>
              <a:t>5</a:t>
            </a:fld>
            <a:endParaRPr lang="en-US" dirty="0">
              <a:latin typeface="Times"/>
              <a:cs typeface="Times"/>
            </a:endParaRPr>
          </a:p>
        </p:txBody>
      </p:sp>
      <p:sp>
        <p:nvSpPr>
          <p:cNvPr id="6" name="TextBox 5"/>
          <p:cNvSpPr txBox="1"/>
          <p:nvPr/>
        </p:nvSpPr>
        <p:spPr>
          <a:xfrm>
            <a:off x="1175876" y="1132633"/>
            <a:ext cx="2461535" cy="646331"/>
          </a:xfrm>
          <a:prstGeom prst="rect">
            <a:avLst/>
          </a:prstGeom>
          <a:noFill/>
        </p:spPr>
        <p:txBody>
          <a:bodyPr wrap="square" rtlCol="0">
            <a:spAutoFit/>
          </a:bodyPr>
          <a:lstStyle/>
          <a:p>
            <a:r>
              <a:rPr lang="en-US" dirty="0" smtClean="0">
                <a:latin typeface="Times"/>
                <a:cs typeface="Times"/>
              </a:rPr>
              <a:t>Probability </a:t>
            </a:r>
            <a:r>
              <a:rPr lang="en-US" i="1" dirty="0" smtClean="0">
                <a:latin typeface="Times"/>
                <a:cs typeface="Times"/>
              </a:rPr>
              <a:t>P(n)</a:t>
            </a:r>
            <a:r>
              <a:rPr lang="en-US" dirty="0" smtClean="0">
                <a:latin typeface="Times"/>
                <a:cs typeface="Times"/>
              </a:rPr>
              <a:t> of outcome </a:t>
            </a:r>
            <a:r>
              <a:rPr lang="en-US" i="1" dirty="0" smtClean="0">
                <a:latin typeface="Times"/>
                <a:cs typeface="Times"/>
              </a:rPr>
              <a:t>n</a:t>
            </a:r>
            <a:r>
              <a:rPr lang="en-US" dirty="0" smtClean="0">
                <a:latin typeface="Times"/>
                <a:cs typeface="Times"/>
              </a:rPr>
              <a:t> must satisfy:</a:t>
            </a:r>
          </a:p>
        </p:txBody>
      </p:sp>
      <p:sp>
        <p:nvSpPr>
          <p:cNvPr id="7" name="TextBox 6"/>
          <p:cNvSpPr txBox="1"/>
          <p:nvPr/>
        </p:nvSpPr>
        <p:spPr>
          <a:xfrm>
            <a:off x="1136039" y="2015093"/>
            <a:ext cx="3631573" cy="769441"/>
          </a:xfrm>
          <a:prstGeom prst="rect">
            <a:avLst/>
          </a:prstGeom>
          <a:noFill/>
        </p:spPr>
        <p:txBody>
          <a:bodyPr wrap="none" rtlCol="0">
            <a:spAutoFit/>
          </a:bodyPr>
          <a:lstStyle/>
          <a:p>
            <a:r>
              <a:rPr lang="en-US" sz="2000" dirty="0" smtClean="0">
                <a:latin typeface="Times"/>
                <a:cs typeface="Times"/>
              </a:rPr>
              <a:t>Fairness of selection</a:t>
            </a:r>
          </a:p>
          <a:p>
            <a:r>
              <a:rPr lang="en-US" sz="2400" i="1" dirty="0" err="1" smtClean="0">
                <a:latin typeface="Symbol" charset="2"/>
                <a:cs typeface="Symbol" charset="2"/>
              </a:rPr>
              <a:t>ε</a:t>
            </a:r>
            <a:r>
              <a:rPr lang="en-US" sz="2400" i="1" dirty="0" smtClean="0">
                <a:latin typeface="Symbol" charset="2"/>
                <a:cs typeface="Symbol" charset="2"/>
              </a:rPr>
              <a:t>  = </a:t>
            </a:r>
            <a:r>
              <a:rPr lang="en-US" sz="2400" i="1" dirty="0" smtClean="0">
                <a:latin typeface="Times"/>
                <a:cs typeface="Times"/>
              </a:rPr>
              <a:t>P(1)</a:t>
            </a:r>
            <a:r>
              <a:rPr lang="en-US" sz="2400" dirty="0" smtClean="0">
                <a:latin typeface="Times"/>
                <a:cs typeface="Times"/>
              </a:rPr>
              <a:t> = </a:t>
            </a:r>
            <a:r>
              <a:rPr lang="en-US" sz="2400" i="1" dirty="0" smtClean="0">
                <a:latin typeface="Times"/>
                <a:cs typeface="Times"/>
              </a:rPr>
              <a:t>P(2)</a:t>
            </a:r>
            <a:r>
              <a:rPr lang="en-US" sz="2400" dirty="0" smtClean="0">
                <a:latin typeface="Times"/>
                <a:cs typeface="Times"/>
              </a:rPr>
              <a:t> = </a:t>
            </a:r>
            <a:r>
              <a:rPr lang="en-US" sz="2400" i="1" dirty="0" smtClean="0">
                <a:latin typeface="Times"/>
                <a:cs typeface="Times"/>
              </a:rPr>
              <a:t>P(3)</a:t>
            </a:r>
            <a:r>
              <a:rPr lang="en-US" sz="2400" dirty="0" smtClean="0">
                <a:latin typeface="Times"/>
                <a:cs typeface="Times"/>
              </a:rPr>
              <a:t> = </a:t>
            </a:r>
            <a:r>
              <a:rPr lang="is-IS" sz="2400" dirty="0" smtClean="0">
                <a:latin typeface="Times"/>
                <a:cs typeface="Times"/>
              </a:rPr>
              <a:t>….</a:t>
            </a:r>
            <a:endParaRPr lang="en-US" sz="2400" dirty="0" smtClean="0">
              <a:latin typeface="Times"/>
              <a:cs typeface="Times"/>
            </a:endParaRPr>
          </a:p>
        </p:txBody>
      </p:sp>
      <p:sp>
        <p:nvSpPr>
          <p:cNvPr id="9" name="TextBox 8"/>
          <p:cNvSpPr txBox="1"/>
          <p:nvPr/>
        </p:nvSpPr>
        <p:spPr>
          <a:xfrm>
            <a:off x="1227122" y="3279623"/>
            <a:ext cx="3540490" cy="769441"/>
          </a:xfrm>
          <a:prstGeom prst="rect">
            <a:avLst/>
          </a:prstGeom>
          <a:noFill/>
        </p:spPr>
        <p:txBody>
          <a:bodyPr wrap="none" rtlCol="0">
            <a:spAutoFit/>
          </a:bodyPr>
          <a:lstStyle/>
          <a:p>
            <a:r>
              <a:rPr lang="en-US" sz="2000" dirty="0" smtClean="0">
                <a:latin typeface="Times"/>
                <a:cs typeface="Times"/>
              </a:rPr>
              <a:t>Normalization</a:t>
            </a:r>
            <a:endParaRPr lang="en-US" sz="2000" dirty="0">
              <a:latin typeface="Times"/>
              <a:cs typeface="Times"/>
            </a:endParaRPr>
          </a:p>
          <a:p>
            <a:r>
              <a:rPr lang="en-US" sz="2400" i="1" dirty="0" smtClean="0">
                <a:latin typeface="Times"/>
                <a:cs typeface="Times"/>
              </a:rPr>
              <a:t>P(1)</a:t>
            </a:r>
            <a:r>
              <a:rPr lang="en-US" sz="2400" dirty="0" smtClean="0">
                <a:latin typeface="Times"/>
                <a:cs typeface="Times"/>
              </a:rPr>
              <a:t> + </a:t>
            </a:r>
            <a:r>
              <a:rPr lang="en-US" sz="2400" i="1" dirty="0" smtClean="0">
                <a:latin typeface="Times"/>
                <a:cs typeface="Times"/>
              </a:rPr>
              <a:t>P(2)</a:t>
            </a:r>
            <a:r>
              <a:rPr lang="en-US" sz="2400" dirty="0" smtClean="0">
                <a:latin typeface="Times"/>
                <a:cs typeface="Times"/>
              </a:rPr>
              <a:t> + </a:t>
            </a:r>
            <a:r>
              <a:rPr lang="en-US" sz="2400" i="1" dirty="0" smtClean="0">
                <a:latin typeface="Times"/>
                <a:cs typeface="Times"/>
              </a:rPr>
              <a:t>P(3)+ </a:t>
            </a:r>
            <a:r>
              <a:rPr lang="is-IS" sz="2400" i="1" dirty="0" smtClean="0">
                <a:latin typeface="Times"/>
                <a:cs typeface="Times"/>
              </a:rPr>
              <a:t>…</a:t>
            </a:r>
            <a:r>
              <a:rPr lang="en-US" sz="2400" dirty="0" smtClean="0">
                <a:latin typeface="Times"/>
                <a:cs typeface="Times"/>
              </a:rPr>
              <a:t> = </a:t>
            </a:r>
            <a:r>
              <a:rPr lang="is-IS" sz="2400" dirty="0" smtClean="0">
                <a:latin typeface="Times"/>
                <a:cs typeface="Times"/>
              </a:rPr>
              <a:t>1</a:t>
            </a:r>
            <a:endParaRPr lang="en-US" sz="2400" dirty="0" smtClean="0">
              <a:latin typeface="Times"/>
              <a:cs typeface="Times"/>
            </a:endParaRPr>
          </a:p>
        </p:txBody>
      </p:sp>
      <p:sp>
        <p:nvSpPr>
          <p:cNvPr id="10" name="TextBox 9"/>
          <p:cNvSpPr txBox="1"/>
          <p:nvPr/>
        </p:nvSpPr>
        <p:spPr>
          <a:xfrm>
            <a:off x="529495" y="1750769"/>
            <a:ext cx="697627" cy="1323439"/>
          </a:xfrm>
          <a:prstGeom prst="rect">
            <a:avLst/>
          </a:prstGeom>
          <a:noFill/>
        </p:spPr>
        <p:txBody>
          <a:bodyPr wrap="none" rtlCol="0">
            <a:spAutoFit/>
          </a:bodyPr>
          <a:lstStyle/>
          <a:p>
            <a:r>
              <a:rPr lang="en-US" sz="8000" b="1" dirty="0" smtClean="0">
                <a:solidFill>
                  <a:schemeClr val="bg1">
                    <a:lumMod val="85000"/>
                  </a:schemeClr>
                </a:solidFill>
                <a:latin typeface="Times"/>
                <a:cs typeface="Times"/>
              </a:rPr>
              <a:t>1</a:t>
            </a:r>
          </a:p>
        </p:txBody>
      </p:sp>
      <p:sp>
        <p:nvSpPr>
          <p:cNvPr id="11" name="TextBox 10"/>
          <p:cNvSpPr txBox="1"/>
          <p:nvPr/>
        </p:nvSpPr>
        <p:spPr>
          <a:xfrm>
            <a:off x="529495" y="3103744"/>
            <a:ext cx="697627" cy="1323439"/>
          </a:xfrm>
          <a:prstGeom prst="rect">
            <a:avLst/>
          </a:prstGeom>
          <a:noFill/>
        </p:spPr>
        <p:txBody>
          <a:bodyPr wrap="none" rtlCol="0">
            <a:spAutoFit/>
          </a:bodyPr>
          <a:lstStyle/>
          <a:p>
            <a:r>
              <a:rPr lang="en-US" sz="8000" b="1" dirty="0" smtClean="0">
                <a:solidFill>
                  <a:schemeClr val="bg1">
                    <a:lumMod val="85000"/>
                  </a:schemeClr>
                </a:solidFill>
                <a:latin typeface="Times"/>
                <a:cs typeface="Times"/>
              </a:rPr>
              <a:t>2</a:t>
            </a:r>
          </a:p>
        </p:txBody>
      </p:sp>
      <p:grpSp>
        <p:nvGrpSpPr>
          <p:cNvPr id="22" name="Group 21"/>
          <p:cNvGrpSpPr/>
          <p:nvPr/>
        </p:nvGrpSpPr>
        <p:grpSpPr>
          <a:xfrm>
            <a:off x="5298146" y="2571863"/>
            <a:ext cx="3045857" cy="1354217"/>
            <a:chOff x="5298146" y="2571863"/>
            <a:chExt cx="3045857" cy="1354217"/>
          </a:xfrm>
        </p:grpSpPr>
        <p:sp>
          <p:nvSpPr>
            <p:cNvPr id="12" name="TextBox 11"/>
            <p:cNvSpPr txBox="1"/>
            <p:nvPr/>
          </p:nvSpPr>
          <p:spPr>
            <a:xfrm>
              <a:off x="5992077" y="2571863"/>
              <a:ext cx="2351926" cy="1354217"/>
            </a:xfrm>
            <a:prstGeom prst="rect">
              <a:avLst/>
            </a:prstGeom>
            <a:noFill/>
          </p:spPr>
          <p:txBody>
            <a:bodyPr wrap="none" rtlCol="0">
              <a:spAutoFit/>
            </a:bodyPr>
            <a:lstStyle/>
            <a:p>
              <a:r>
                <a:rPr lang="en-US" sz="2800" i="1" dirty="0" err="1" smtClean="0">
                  <a:latin typeface="Symbol" charset="2"/>
                  <a:cs typeface="Symbol" charset="2"/>
                </a:rPr>
                <a:t>ε</a:t>
              </a:r>
              <a:r>
                <a:rPr lang="en-US" sz="2800" i="1" dirty="0" smtClean="0">
                  <a:latin typeface="Symbol" charset="2"/>
                  <a:cs typeface="Symbol" charset="2"/>
                </a:rPr>
                <a:t>  = 0</a:t>
              </a:r>
            </a:p>
            <a:p>
              <a:r>
                <a:rPr lang="en-US" i="1" dirty="0" smtClean="0">
                  <a:latin typeface="Times"/>
                  <a:cs typeface="Times"/>
                </a:rPr>
                <a:t>P(1)</a:t>
              </a:r>
              <a:r>
                <a:rPr lang="en-US" dirty="0" smtClean="0">
                  <a:latin typeface="Times"/>
                  <a:cs typeface="Times"/>
                </a:rPr>
                <a:t> + </a:t>
              </a:r>
              <a:r>
                <a:rPr lang="en-US" i="1" dirty="0" smtClean="0">
                  <a:latin typeface="Times"/>
                  <a:cs typeface="Times"/>
                </a:rPr>
                <a:t>P(2)</a:t>
              </a:r>
              <a:r>
                <a:rPr lang="en-US" dirty="0" smtClean="0">
                  <a:latin typeface="Times"/>
                  <a:cs typeface="Times"/>
                </a:rPr>
                <a:t> + </a:t>
              </a:r>
              <a:r>
                <a:rPr lang="en-US" i="1" dirty="0" smtClean="0">
                  <a:latin typeface="Times"/>
                  <a:cs typeface="Times"/>
                </a:rPr>
                <a:t>P(3)+ </a:t>
              </a:r>
              <a:r>
                <a:rPr lang="is-IS" i="1" dirty="0" smtClean="0">
                  <a:latin typeface="Times"/>
                  <a:cs typeface="Times"/>
                </a:rPr>
                <a:t>…</a:t>
              </a:r>
              <a:r>
                <a:rPr lang="en-US" dirty="0" smtClean="0">
                  <a:latin typeface="Times"/>
                  <a:cs typeface="Times"/>
                </a:rPr>
                <a:t> </a:t>
              </a:r>
            </a:p>
            <a:p>
              <a:r>
                <a:rPr lang="en-US" dirty="0" smtClean="0">
                  <a:latin typeface="Times"/>
                  <a:cs typeface="Times"/>
                </a:rPr>
                <a:t>= 0 + 0 + 0 + </a:t>
              </a:r>
              <a:r>
                <a:rPr lang="is-IS" dirty="0" smtClean="0">
                  <a:latin typeface="Times"/>
                  <a:cs typeface="Times"/>
                </a:rPr>
                <a:t>…</a:t>
              </a:r>
            </a:p>
            <a:p>
              <a:r>
                <a:rPr lang="is-IS" dirty="0" smtClean="0">
                  <a:latin typeface="Times"/>
                  <a:cs typeface="Times"/>
                </a:rPr>
                <a:t>= 0</a:t>
              </a:r>
              <a:endParaRPr lang="en-US" dirty="0" smtClean="0">
                <a:latin typeface="Times"/>
                <a:cs typeface="Times"/>
              </a:endParaRPr>
            </a:p>
          </p:txBody>
        </p:sp>
        <p:sp>
          <p:nvSpPr>
            <p:cNvPr id="17" name="Right Arrow 16"/>
            <p:cNvSpPr/>
            <p:nvPr/>
          </p:nvSpPr>
          <p:spPr>
            <a:xfrm>
              <a:off x="5298146" y="2668540"/>
              <a:ext cx="526057" cy="431606"/>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3" name="Group 22"/>
          <p:cNvGrpSpPr/>
          <p:nvPr/>
        </p:nvGrpSpPr>
        <p:grpSpPr>
          <a:xfrm>
            <a:off x="1285485" y="4397011"/>
            <a:ext cx="2351926" cy="1880274"/>
            <a:chOff x="1285485" y="4397011"/>
            <a:chExt cx="2351926" cy="1880274"/>
          </a:xfrm>
        </p:grpSpPr>
        <p:sp>
          <p:nvSpPr>
            <p:cNvPr id="13" name="TextBox 12"/>
            <p:cNvSpPr txBox="1"/>
            <p:nvPr/>
          </p:nvSpPr>
          <p:spPr>
            <a:xfrm>
              <a:off x="1285485" y="4923068"/>
              <a:ext cx="2351926" cy="1354217"/>
            </a:xfrm>
            <a:prstGeom prst="rect">
              <a:avLst/>
            </a:prstGeom>
            <a:noFill/>
          </p:spPr>
          <p:txBody>
            <a:bodyPr wrap="none" rtlCol="0">
              <a:spAutoFit/>
            </a:bodyPr>
            <a:lstStyle/>
            <a:p>
              <a:r>
                <a:rPr lang="en-US" sz="2800" i="1" dirty="0" err="1" smtClean="0">
                  <a:latin typeface="Symbol" charset="2"/>
                  <a:cs typeface="Symbol" charset="2"/>
                </a:rPr>
                <a:t>ε</a:t>
              </a:r>
              <a:r>
                <a:rPr lang="en-US" sz="2800" i="1" dirty="0" smtClean="0">
                  <a:latin typeface="Symbol" charset="2"/>
                  <a:cs typeface="Symbol" charset="2"/>
                </a:rPr>
                <a:t>  &gt; 0</a:t>
              </a:r>
            </a:p>
            <a:p>
              <a:r>
                <a:rPr lang="en-US" i="1" dirty="0" smtClean="0">
                  <a:latin typeface="Times"/>
                  <a:cs typeface="Times"/>
                </a:rPr>
                <a:t>P(1)</a:t>
              </a:r>
              <a:r>
                <a:rPr lang="en-US" dirty="0" smtClean="0">
                  <a:latin typeface="Times"/>
                  <a:cs typeface="Times"/>
                </a:rPr>
                <a:t> + </a:t>
              </a:r>
              <a:r>
                <a:rPr lang="en-US" i="1" dirty="0" smtClean="0">
                  <a:latin typeface="Times"/>
                  <a:cs typeface="Times"/>
                </a:rPr>
                <a:t>P(2)</a:t>
              </a:r>
              <a:r>
                <a:rPr lang="en-US" dirty="0" smtClean="0">
                  <a:latin typeface="Times"/>
                  <a:cs typeface="Times"/>
                </a:rPr>
                <a:t> + </a:t>
              </a:r>
              <a:r>
                <a:rPr lang="en-US" i="1" dirty="0" smtClean="0">
                  <a:latin typeface="Times"/>
                  <a:cs typeface="Times"/>
                </a:rPr>
                <a:t>P(3)+ </a:t>
              </a:r>
              <a:r>
                <a:rPr lang="is-IS" i="1" dirty="0" smtClean="0">
                  <a:latin typeface="Times"/>
                  <a:cs typeface="Times"/>
                </a:rPr>
                <a:t>…</a:t>
              </a:r>
              <a:r>
                <a:rPr lang="en-US" dirty="0" smtClean="0">
                  <a:latin typeface="Times"/>
                  <a:cs typeface="Times"/>
                </a:rPr>
                <a:t> </a:t>
              </a:r>
            </a:p>
            <a:p>
              <a:r>
                <a:rPr lang="en-US" dirty="0" smtClean="0">
                  <a:latin typeface="Times"/>
                  <a:cs typeface="Times"/>
                </a:rPr>
                <a:t>= </a:t>
              </a:r>
              <a:r>
                <a:rPr lang="en-US" i="1" dirty="0" err="1" smtClean="0">
                  <a:latin typeface="Symbol" charset="2"/>
                  <a:cs typeface="Symbol" charset="2"/>
                </a:rPr>
                <a:t>ε</a:t>
              </a:r>
              <a:r>
                <a:rPr lang="en-US" dirty="0" smtClean="0">
                  <a:latin typeface="Times"/>
                  <a:cs typeface="Times"/>
                </a:rPr>
                <a:t> + </a:t>
              </a:r>
              <a:r>
                <a:rPr lang="en-US" i="1" dirty="0" err="1" smtClean="0">
                  <a:latin typeface="Symbol" charset="2"/>
                  <a:cs typeface="Symbol" charset="2"/>
                </a:rPr>
                <a:t>ε</a:t>
              </a:r>
              <a:r>
                <a:rPr lang="en-US" dirty="0" smtClean="0">
                  <a:latin typeface="Times"/>
                  <a:cs typeface="Times"/>
                </a:rPr>
                <a:t> + </a:t>
              </a:r>
              <a:r>
                <a:rPr lang="en-US" i="1" dirty="0" err="1" smtClean="0">
                  <a:latin typeface="Symbol" charset="2"/>
                  <a:cs typeface="Symbol" charset="2"/>
                </a:rPr>
                <a:t>ε</a:t>
              </a:r>
              <a:r>
                <a:rPr lang="en-US" dirty="0" smtClean="0">
                  <a:latin typeface="Times"/>
                  <a:cs typeface="Times"/>
                </a:rPr>
                <a:t> + </a:t>
              </a:r>
              <a:r>
                <a:rPr lang="is-IS" dirty="0" smtClean="0">
                  <a:latin typeface="Times"/>
                  <a:cs typeface="Times"/>
                </a:rPr>
                <a:t>…</a:t>
              </a:r>
            </a:p>
            <a:p>
              <a:r>
                <a:rPr lang="is-IS" dirty="0" smtClean="0">
                  <a:latin typeface="Times"/>
                  <a:cs typeface="Times"/>
                </a:rPr>
                <a:t>= ∞</a:t>
              </a:r>
              <a:endParaRPr lang="en-US" dirty="0" smtClean="0">
                <a:latin typeface="Times"/>
                <a:cs typeface="Times"/>
              </a:endParaRPr>
            </a:p>
          </p:txBody>
        </p:sp>
        <p:sp>
          <p:nvSpPr>
            <p:cNvPr id="19" name="Right Arrow 18"/>
            <p:cNvSpPr/>
            <p:nvPr/>
          </p:nvSpPr>
          <p:spPr>
            <a:xfrm rot="5400000">
              <a:off x="1360917" y="4444237"/>
              <a:ext cx="526057" cy="431606"/>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4" name="Group 23"/>
          <p:cNvGrpSpPr/>
          <p:nvPr/>
        </p:nvGrpSpPr>
        <p:grpSpPr>
          <a:xfrm>
            <a:off x="4056018" y="4102647"/>
            <a:ext cx="4630782" cy="3169067"/>
            <a:chOff x="4056018" y="4102647"/>
            <a:chExt cx="4630782" cy="3169067"/>
          </a:xfrm>
        </p:grpSpPr>
        <p:sp>
          <p:nvSpPr>
            <p:cNvPr id="21" name="Explosion 1 20"/>
            <p:cNvSpPr/>
            <p:nvPr/>
          </p:nvSpPr>
          <p:spPr>
            <a:xfrm>
              <a:off x="4943206" y="4102647"/>
              <a:ext cx="3743594" cy="3169067"/>
            </a:xfrm>
            <a:prstGeom prst="irregularSeal1">
              <a:avLst/>
            </a:prstGeom>
            <a:solidFill>
              <a:srgbClr val="FFC8D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5" name="Picture 14" descr="shocke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1069" y="5615666"/>
              <a:ext cx="847007" cy="933708"/>
            </a:xfrm>
            <a:prstGeom prst="rect">
              <a:avLst/>
            </a:prstGeom>
          </p:spPr>
        </p:pic>
        <p:sp>
          <p:nvSpPr>
            <p:cNvPr id="14" name="TextBox 13"/>
            <p:cNvSpPr txBox="1"/>
            <p:nvPr/>
          </p:nvSpPr>
          <p:spPr>
            <a:xfrm>
              <a:off x="5651356" y="5030890"/>
              <a:ext cx="2597386" cy="584776"/>
            </a:xfrm>
            <a:prstGeom prst="rect">
              <a:avLst/>
            </a:prstGeom>
            <a:noFill/>
          </p:spPr>
          <p:txBody>
            <a:bodyPr wrap="none" rtlCol="0">
              <a:spAutoFit/>
            </a:bodyPr>
            <a:lstStyle/>
            <a:p>
              <a:r>
                <a:rPr lang="en-US" sz="3200" i="1" dirty="0" smtClean="0">
                  <a:latin typeface="Times"/>
                  <a:cs typeface="Times"/>
                </a:rPr>
                <a:t>Contradiction</a:t>
              </a:r>
            </a:p>
          </p:txBody>
        </p:sp>
        <p:sp>
          <p:nvSpPr>
            <p:cNvPr id="18" name="Right Arrow 17"/>
            <p:cNvSpPr/>
            <p:nvPr/>
          </p:nvSpPr>
          <p:spPr>
            <a:xfrm>
              <a:off x="4056018" y="5468883"/>
              <a:ext cx="526057" cy="431606"/>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ight Arrow 19"/>
            <p:cNvSpPr/>
            <p:nvPr/>
          </p:nvSpPr>
          <p:spPr>
            <a:xfrm rot="5400000">
              <a:off x="6505975" y="4181208"/>
              <a:ext cx="526057" cy="431606"/>
            </a:xfrm>
            <a:prstGeom prst="right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2685811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538390" y="1532244"/>
            <a:ext cx="3451217" cy="4534614"/>
          </a:xfrm>
          <a:custGeom>
            <a:avLst/>
            <a:gdLst>
              <a:gd name="connsiteX0" fmla="*/ 207073 w 3451217"/>
              <a:gd name="connsiteY0" fmla="*/ 0 h 3975552"/>
              <a:gd name="connsiteX1" fmla="*/ 207073 w 3451217"/>
              <a:gd name="connsiteY1" fmla="*/ 0 h 3975552"/>
              <a:gd name="connsiteX2" fmla="*/ 3451217 w 3451217"/>
              <a:gd name="connsiteY2" fmla="*/ 89726 h 3975552"/>
              <a:gd name="connsiteX3" fmla="*/ 3147510 w 3451217"/>
              <a:gd name="connsiteY3" fmla="*/ 3975552 h 3975552"/>
              <a:gd name="connsiteX4" fmla="*/ 0 w 3451217"/>
              <a:gd name="connsiteY4" fmla="*/ 3789198 h 3975552"/>
              <a:gd name="connsiteX5" fmla="*/ 207073 w 3451217"/>
              <a:gd name="connsiteY5" fmla="*/ 0 h 397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1217" h="3975552">
                <a:moveTo>
                  <a:pt x="207073" y="0"/>
                </a:moveTo>
                <a:lnTo>
                  <a:pt x="207073" y="0"/>
                </a:lnTo>
                <a:lnTo>
                  <a:pt x="3451217" y="89726"/>
                </a:lnTo>
                <a:lnTo>
                  <a:pt x="3147510" y="3975552"/>
                </a:lnTo>
                <a:lnTo>
                  <a:pt x="0" y="3789198"/>
                </a:lnTo>
                <a:lnTo>
                  <a:pt x="207073" y="0"/>
                </a:lnTo>
                <a:close/>
              </a:path>
            </a:pathLst>
          </a:custGeom>
          <a:solidFill>
            <a:srgbClr val="B4DD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p:txBody>
          <a:bodyPr>
            <a:noAutofit/>
          </a:bodyPr>
          <a:lstStyle/>
          <a:p>
            <a:r>
              <a:rPr lang="en-US" sz="5400" dirty="0" smtClean="0"/>
              <a:t>Escapes</a:t>
            </a:r>
            <a:endParaRPr lang="en-US" sz="54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FCCF618-873A-FB4C-879E-A90372EFCD0C}" type="slidenum">
              <a:rPr lang="en-US" smtClean="0"/>
              <a:pPr/>
              <a:t>6</a:t>
            </a:fld>
            <a:endParaRPr lang="en-US"/>
          </a:p>
        </p:txBody>
      </p:sp>
      <p:sp>
        <p:nvSpPr>
          <p:cNvPr id="5" name="TextBox 4"/>
          <p:cNvSpPr txBox="1"/>
          <p:nvPr/>
        </p:nvSpPr>
        <p:spPr>
          <a:xfrm>
            <a:off x="628178" y="1311380"/>
            <a:ext cx="3404147" cy="830997"/>
          </a:xfrm>
          <a:prstGeom prst="rect">
            <a:avLst/>
          </a:prstGeom>
          <a:noFill/>
        </p:spPr>
        <p:txBody>
          <a:bodyPr wrap="none" rtlCol="0">
            <a:spAutoFit/>
          </a:bodyPr>
          <a:lstStyle/>
          <a:p>
            <a:r>
              <a:rPr lang="en-US" sz="2400" i="1" dirty="0" smtClean="0">
                <a:latin typeface="Times"/>
                <a:cs typeface="Times"/>
              </a:rPr>
              <a:t>Drop</a:t>
            </a:r>
            <a:r>
              <a:rPr lang="en-US" sz="2400" dirty="0" smtClean="0">
                <a:latin typeface="Times"/>
                <a:cs typeface="Times"/>
              </a:rPr>
              <a:t> countable </a:t>
            </a:r>
            <a:r>
              <a:rPr lang="en-US" sz="2400" dirty="0" err="1" smtClean="0">
                <a:latin typeface="Times"/>
                <a:cs typeface="Times"/>
              </a:rPr>
              <a:t>additivity</a:t>
            </a:r>
            <a:r>
              <a:rPr lang="en-US" sz="2400" dirty="0" smtClean="0">
                <a:latin typeface="Times"/>
                <a:cs typeface="Times"/>
              </a:rPr>
              <a:t>.</a:t>
            </a:r>
          </a:p>
          <a:p>
            <a:r>
              <a:rPr lang="en-US" sz="2400" dirty="0" smtClean="0">
                <a:latin typeface="Times"/>
                <a:cs typeface="Times"/>
              </a:rPr>
              <a:t>Finite </a:t>
            </a:r>
            <a:r>
              <a:rPr lang="en-US" sz="2400" dirty="0" err="1" smtClean="0">
                <a:latin typeface="Times"/>
                <a:cs typeface="Times"/>
              </a:rPr>
              <a:t>additivity</a:t>
            </a:r>
            <a:r>
              <a:rPr lang="en-US" sz="2400" dirty="0" smtClean="0">
                <a:latin typeface="Times"/>
                <a:cs typeface="Times"/>
              </a:rPr>
              <a:t> only.</a:t>
            </a:r>
          </a:p>
        </p:txBody>
      </p:sp>
      <p:sp>
        <p:nvSpPr>
          <p:cNvPr id="6" name="TextBox 5"/>
          <p:cNvSpPr txBox="1"/>
          <p:nvPr/>
        </p:nvSpPr>
        <p:spPr>
          <a:xfrm>
            <a:off x="628122" y="2346680"/>
            <a:ext cx="2281093" cy="1200329"/>
          </a:xfrm>
          <a:prstGeom prst="rect">
            <a:avLst/>
          </a:prstGeom>
          <a:noFill/>
        </p:spPr>
        <p:txBody>
          <a:bodyPr wrap="none" rtlCol="0">
            <a:spAutoFit/>
          </a:bodyPr>
          <a:lstStyle/>
          <a:p>
            <a:r>
              <a:rPr lang="en-US" i="1" dirty="0" smtClean="0">
                <a:latin typeface="Times"/>
                <a:cs typeface="Times"/>
              </a:rPr>
              <a:t>P(1)</a:t>
            </a:r>
            <a:r>
              <a:rPr lang="en-US" dirty="0" smtClean="0">
                <a:latin typeface="Times"/>
                <a:cs typeface="Times"/>
              </a:rPr>
              <a:t> = 0 </a:t>
            </a:r>
            <a:endParaRPr lang="en-US" i="1" dirty="0" smtClean="0">
              <a:latin typeface="Times"/>
              <a:cs typeface="Times"/>
            </a:endParaRPr>
          </a:p>
          <a:p>
            <a:r>
              <a:rPr lang="en-US" i="1" dirty="0" smtClean="0">
                <a:latin typeface="Times"/>
                <a:cs typeface="Times"/>
              </a:rPr>
              <a:t>P(1)</a:t>
            </a:r>
            <a:r>
              <a:rPr lang="en-US" dirty="0" smtClean="0">
                <a:latin typeface="Times"/>
                <a:cs typeface="Times"/>
              </a:rPr>
              <a:t> + </a:t>
            </a:r>
            <a:r>
              <a:rPr lang="en-US" i="1" dirty="0" smtClean="0">
                <a:latin typeface="Times"/>
                <a:cs typeface="Times"/>
              </a:rPr>
              <a:t>P(2)</a:t>
            </a:r>
            <a:r>
              <a:rPr lang="en-US" dirty="0" smtClean="0">
                <a:latin typeface="Times"/>
                <a:cs typeface="Times"/>
              </a:rPr>
              <a:t> = 0</a:t>
            </a:r>
            <a:endParaRPr lang="en-US" dirty="0">
              <a:latin typeface="Times"/>
              <a:cs typeface="Times"/>
            </a:endParaRPr>
          </a:p>
          <a:p>
            <a:r>
              <a:rPr lang="en-US" i="1" dirty="0" smtClean="0">
                <a:latin typeface="Times"/>
                <a:cs typeface="Times"/>
              </a:rPr>
              <a:t>P(1)</a:t>
            </a:r>
            <a:r>
              <a:rPr lang="en-US" dirty="0" smtClean="0">
                <a:latin typeface="Times"/>
                <a:cs typeface="Times"/>
              </a:rPr>
              <a:t> + </a:t>
            </a:r>
            <a:r>
              <a:rPr lang="en-US" i="1" dirty="0" smtClean="0">
                <a:latin typeface="Times"/>
                <a:cs typeface="Times"/>
              </a:rPr>
              <a:t>P(2)</a:t>
            </a:r>
            <a:r>
              <a:rPr lang="en-US" dirty="0" smtClean="0">
                <a:latin typeface="Times"/>
                <a:cs typeface="Times"/>
              </a:rPr>
              <a:t> + </a:t>
            </a:r>
            <a:r>
              <a:rPr lang="en-US" i="1" dirty="0" smtClean="0">
                <a:latin typeface="Times"/>
                <a:cs typeface="Times"/>
              </a:rPr>
              <a:t>P(3)</a:t>
            </a:r>
            <a:r>
              <a:rPr lang="en-US" dirty="0" smtClean="0">
                <a:latin typeface="Times"/>
                <a:cs typeface="Times"/>
              </a:rPr>
              <a:t> = </a:t>
            </a:r>
            <a:r>
              <a:rPr lang="is-IS" dirty="0" smtClean="0">
                <a:latin typeface="Times"/>
                <a:cs typeface="Times"/>
              </a:rPr>
              <a:t>0</a:t>
            </a:r>
          </a:p>
          <a:p>
            <a:r>
              <a:rPr lang="is-IS" dirty="0">
                <a:latin typeface="Times"/>
                <a:cs typeface="Times"/>
              </a:rPr>
              <a:t> </a:t>
            </a:r>
            <a:r>
              <a:rPr lang="is-IS" dirty="0" smtClean="0">
                <a:latin typeface="Times"/>
                <a:cs typeface="Times"/>
              </a:rPr>
              <a:t>  ...</a:t>
            </a:r>
            <a:endParaRPr lang="en-US" dirty="0" smtClean="0">
              <a:latin typeface="Times"/>
              <a:cs typeface="Times"/>
            </a:endParaRPr>
          </a:p>
        </p:txBody>
      </p:sp>
      <p:grpSp>
        <p:nvGrpSpPr>
          <p:cNvPr id="18" name="Group 17"/>
          <p:cNvGrpSpPr/>
          <p:nvPr/>
        </p:nvGrpSpPr>
        <p:grpSpPr>
          <a:xfrm>
            <a:off x="628122" y="3649920"/>
            <a:ext cx="3083259" cy="2326102"/>
            <a:chOff x="628122" y="3442860"/>
            <a:chExt cx="3083259" cy="2326102"/>
          </a:xfrm>
        </p:grpSpPr>
        <p:sp>
          <p:nvSpPr>
            <p:cNvPr id="7" name="TextBox 6"/>
            <p:cNvSpPr txBox="1"/>
            <p:nvPr/>
          </p:nvSpPr>
          <p:spPr>
            <a:xfrm>
              <a:off x="1787731" y="3552673"/>
              <a:ext cx="1801535" cy="646331"/>
            </a:xfrm>
            <a:prstGeom prst="rect">
              <a:avLst/>
            </a:prstGeom>
            <a:noFill/>
          </p:spPr>
          <p:txBody>
            <a:bodyPr wrap="square" rtlCol="0">
              <a:spAutoFit/>
            </a:bodyPr>
            <a:lstStyle/>
            <a:p>
              <a:r>
                <a:rPr lang="en-US" dirty="0" smtClean="0">
                  <a:latin typeface="Times"/>
                  <a:cs typeface="Times"/>
                </a:rPr>
                <a:t>CANNOT take infinite limit.</a:t>
              </a:r>
            </a:p>
          </p:txBody>
        </p:sp>
        <p:sp>
          <p:nvSpPr>
            <p:cNvPr id="8" name="Rectangle 7"/>
            <p:cNvSpPr/>
            <p:nvPr/>
          </p:nvSpPr>
          <p:spPr>
            <a:xfrm>
              <a:off x="628122" y="4568633"/>
              <a:ext cx="3083259" cy="1200329"/>
            </a:xfrm>
            <a:prstGeom prst="rect">
              <a:avLst/>
            </a:prstGeom>
          </p:spPr>
          <p:txBody>
            <a:bodyPr wrap="none">
              <a:spAutoFit/>
            </a:bodyPr>
            <a:lstStyle/>
            <a:p>
              <a:r>
                <a:rPr lang="en-US" dirty="0" smtClean="0">
                  <a:latin typeface="Times"/>
                  <a:cs typeface="Times"/>
                </a:rPr>
                <a:t>So we can posit independently:</a:t>
              </a:r>
            </a:p>
            <a:p>
              <a:pPr lvl="0"/>
              <a:r>
                <a:rPr lang="en-US" i="1" dirty="0" smtClean="0">
                  <a:solidFill>
                    <a:prstClr val="black"/>
                  </a:solidFill>
                  <a:latin typeface="Times"/>
                  <a:cs typeface="Times"/>
                </a:rPr>
                <a:t>P</a:t>
              </a:r>
              <a:r>
                <a:rPr lang="en-US" i="1" dirty="0">
                  <a:solidFill>
                    <a:prstClr val="black"/>
                  </a:solidFill>
                  <a:latin typeface="Times"/>
                  <a:cs typeface="Times"/>
                </a:rPr>
                <a:t>(1)</a:t>
              </a:r>
              <a:r>
                <a:rPr lang="en-US" dirty="0">
                  <a:solidFill>
                    <a:prstClr val="black"/>
                  </a:solidFill>
                  <a:latin typeface="Times"/>
                  <a:cs typeface="Times"/>
                </a:rPr>
                <a:t> + </a:t>
              </a:r>
              <a:r>
                <a:rPr lang="en-US" i="1" dirty="0">
                  <a:solidFill>
                    <a:prstClr val="black"/>
                  </a:solidFill>
                  <a:latin typeface="Times"/>
                  <a:cs typeface="Times"/>
                </a:rPr>
                <a:t>P(2)</a:t>
              </a:r>
              <a:r>
                <a:rPr lang="en-US" dirty="0">
                  <a:solidFill>
                    <a:prstClr val="black"/>
                  </a:solidFill>
                  <a:latin typeface="Times"/>
                  <a:cs typeface="Times"/>
                </a:rPr>
                <a:t> + </a:t>
              </a:r>
              <a:r>
                <a:rPr lang="en-US" i="1" dirty="0">
                  <a:solidFill>
                    <a:prstClr val="black"/>
                  </a:solidFill>
                  <a:latin typeface="Times"/>
                  <a:cs typeface="Times"/>
                </a:rPr>
                <a:t>P(3</a:t>
              </a:r>
              <a:r>
                <a:rPr lang="en-US" i="1" dirty="0" smtClean="0">
                  <a:solidFill>
                    <a:prstClr val="black"/>
                  </a:solidFill>
                  <a:latin typeface="Times"/>
                  <a:cs typeface="Times"/>
                </a:rPr>
                <a:t>) + </a:t>
              </a:r>
              <a:r>
                <a:rPr lang="is-IS" i="1" dirty="0" smtClean="0">
                  <a:solidFill>
                    <a:prstClr val="black"/>
                  </a:solidFill>
                  <a:latin typeface="Times"/>
                  <a:cs typeface="Times"/>
                </a:rPr>
                <a:t>…</a:t>
              </a:r>
              <a:r>
                <a:rPr lang="en-US" dirty="0" smtClean="0">
                  <a:solidFill>
                    <a:prstClr val="black"/>
                  </a:solidFill>
                  <a:latin typeface="Times"/>
                  <a:cs typeface="Times"/>
                </a:rPr>
                <a:t> </a:t>
              </a:r>
              <a:r>
                <a:rPr lang="en-US" dirty="0">
                  <a:solidFill>
                    <a:prstClr val="black"/>
                  </a:solidFill>
                  <a:latin typeface="Times"/>
                  <a:cs typeface="Times"/>
                </a:rPr>
                <a:t>= </a:t>
              </a:r>
              <a:r>
                <a:rPr lang="is-IS" dirty="0" smtClean="0">
                  <a:solidFill>
                    <a:prstClr val="black"/>
                  </a:solidFill>
                  <a:latin typeface="Times"/>
                  <a:cs typeface="Times"/>
                </a:rPr>
                <a:t>1</a:t>
              </a:r>
            </a:p>
            <a:p>
              <a:pPr lvl="0"/>
              <a:r>
                <a:rPr lang="is-IS" dirty="0" smtClean="0">
                  <a:solidFill>
                    <a:prstClr val="black"/>
                  </a:solidFill>
                  <a:latin typeface="Times"/>
                  <a:cs typeface="Times"/>
                </a:rPr>
                <a:t>P(even) = P({2, 4, 6, ...}) = </a:t>
              </a:r>
              <a:r>
                <a:rPr lang="en-US" dirty="0" smtClean="0">
                  <a:solidFill>
                    <a:prstClr val="black"/>
                  </a:solidFill>
                  <a:latin typeface="Times"/>
                  <a:cs typeface="Times"/>
                </a:rPr>
                <a:t>½</a:t>
              </a:r>
              <a:endParaRPr lang="is-IS" dirty="0" smtClean="0">
                <a:solidFill>
                  <a:prstClr val="black"/>
                </a:solidFill>
                <a:latin typeface="Times"/>
                <a:cs typeface="Times"/>
              </a:endParaRPr>
            </a:p>
            <a:p>
              <a:pPr lvl="0"/>
              <a:r>
                <a:rPr lang="is-IS" dirty="0" smtClean="0">
                  <a:solidFill>
                    <a:prstClr val="black"/>
                  </a:solidFill>
                  <a:latin typeface="Times"/>
                  <a:cs typeface="Times"/>
                </a:rPr>
                <a:t>    ...</a:t>
              </a:r>
              <a:endParaRPr lang="is-IS" dirty="0">
                <a:solidFill>
                  <a:prstClr val="black"/>
                </a:solidFill>
                <a:latin typeface="Times"/>
                <a:cs typeface="Times"/>
              </a:endParaRPr>
            </a:p>
          </p:txBody>
        </p:sp>
        <p:sp>
          <p:nvSpPr>
            <p:cNvPr id="10" name="Down Arrow 9"/>
            <p:cNvSpPr/>
            <p:nvPr/>
          </p:nvSpPr>
          <p:spPr>
            <a:xfrm>
              <a:off x="904219" y="3671864"/>
              <a:ext cx="462463" cy="697102"/>
            </a:xfrm>
            <a:prstGeom prst="down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quot;No&quot; Symbol 10"/>
            <p:cNvSpPr/>
            <p:nvPr/>
          </p:nvSpPr>
          <p:spPr>
            <a:xfrm>
              <a:off x="628122" y="3442860"/>
              <a:ext cx="1084361" cy="1084361"/>
            </a:xfrm>
            <a:prstGeom prst="noSmoking">
              <a:avLst>
                <a:gd name="adj" fmla="val 8815"/>
              </a:avLst>
            </a:prstGeom>
            <a:solidFill>
              <a:srgbClr val="FF00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grpSp>
        <p:nvGrpSpPr>
          <p:cNvPr id="21" name="Group 20"/>
          <p:cNvGrpSpPr/>
          <p:nvPr/>
        </p:nvGrpSpPr>
        <p:grpSpPr>
          <a:xfrm>
            <a:off x="5335633" y="1311380"/>
            <a:ext cx="2981800" cy="2816016"/>
            <a:chOff x="5335633" y="1311380"/>
            <a:chExt cx="2981800" cy="2816016"/>
          </a:xfrm>
        </p:grpSpPr>
        <p:sp>
          <p:nvSpPr>
            <p:cNvPr id="19" name="Freeform 18"/>
            <p:cNvSpPr/>
            <p:nvPr/>
          </p:nvSpPr>
          <p:spPr>
            <a:xfrm flipH="1">
              <a:off x="5335633" y="1311380"/>
              <a:ext cx="2546942" cy="2816016"/>
            </a:xfrm>
            <a:custGeom>
              <a:avLst/>
              <a:gdLst>
                <a:gd name="connsiteX0" fmla="*/ 207073 w 3451217"/>
                <a:gd name="connsiteY0" fmla="*/ 0 h 3975552"/>
                <a:gd name="connsiteX1" fmla="*/ 207073 w 3451217"/>
                <a:gd name="connsiteY1" fmla="*/ 0 h 3975552"/>
                <a:gd name="connsiteX2" fmla="*/ 3451217 w 3451217"/>
                <a:gd name="connsiteY2" fmla="*/ 89726 h 3975552"/>
                <a:gd name="connsiteX3" fmla="*/ 3147510 w 3451217"/>
                <a:gd name="connsiteY3" fmla="*/ 3975552 h 3975552"/>
                <a:gd name="connsiteX4" fmla="*/ 0 w 3451217"/>
                <a:gd name="connsiteY4" fmla="*/ 3789198 h 3975552"/>
                <a:gd name="connsiteX5" fmla="*/ 207073 w 3451217"/>
                <a:gd name="connsiteY5" fmla="*/ 0 h 397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1217" h="3975552">
                  <a:moveTo>
                    <a:pt x="207073" y="0"/>
                  </a:moveTo>
                  <a:lnTo>
                    <a:pt x="207073" y="0"/>
                  </a:lnTo>
                  <a:lnTo>
                    <a:pt x="3451217" y="89726"/>
                  </a:lnTo>
                  <a:lnTo>
                    <a:pt x="3147510" y="3975552"/>
                  </a:lnTo>
                  <a:lnTo>
                    <a:pt x="0" y="3789198"/>
                  </a:lnTo>
                  <a:lnTo>
                    <a:pt x="207073" y="0"/>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p:cNvSpPr txBox="1"/>
            <p:nvPr/>
          </p:nvSpPr>
          <p:spPr>
            <a:xfrm>
              <a:off x="5432272" y="1325184"/>
              <a:ext cx="2885161" cy="830997"/>
            </a:xfrm>
            <a:prstGeom prst="rect">
              <a:avLst/>
            </a:prstGeom>
            <a:noFill/>
          </p:spPr>
          <p:txBody>
            <a:bodyPr wrap="square" rtlCol="0">
              <a:spAutoFit/>
            </a:bodyPr>
            <a:lstStyle/>
            <a:p>
              <a:r>
                <a:rPr lang="en-US" sz="2400" i="1" dirty="0" smtClean="0">
                  <a:latin typeface="Times"/>
                  <a:cs typeface="Times"/>
                </a:rPr>
                <a:t>Infinitesimal </a:t>
              </a:r>
              <a:r>
                <a:rPr lang="en-US" sz="2400" dirty="0" smtClean="0">
                  <a:latin typeface="Times"/>
                  <a:cs typeface="Times"/>
                </a:rPr>
                <a:t>probabilities</a:t>
              </a:r>
            </a:p>
          </p:txBody>
        </p:sp>
        <p:sp>
          <p:nvSpPr>
            <p:cNvPr id="13" name="TextBox 12"/>
            <p:cNvSpPr txBox="1"/>
            <p:nvPr/>
          </p:nvSpPr>
          <p:spPr>
            <a:xfrm>
              <a:off x="5515045" y="2417538"/>
              <a:ext cx="2769045" cy="1477328"/>
            </a:xfrm>
            <a:prstGeom prst="rect">
              <a:avLst/>
            </a:prstGeom>
            <a:noFill/>
          </p:spPr>
          <p:txBody>
            <a:bodyPr wrap="none" rtlCol="0">
              <a:spAutoFit/>
            </a:bodyPr>
            <a:lstStyle/>
            <a:p>
              <a:r>
                <a:rPr lang="en-US" i="1" dirty="0" err="1" smtClean="0">
                  <a:latin typeface="Symbol" charset="2"/>
                  <a:cs typeface="Symbol" charset="2"/>
                </a:rPr>
                <a:t>ε</a:t>
              </a:r>
              <a:r>
                <a:rPr lang="en-US" i="1" dirty="0" smtClean="0">
                  <a:latin typeface="Symbol" charset="2"/>
                  <a:cs typeface="Symbol" charset="2"/>
                </a:rPr>
                <a:t>  = </a:t>
              </a:r>
              <a:r>
                <a:rPr lang="en-US" i="1" dirty="0" smtClean="0">
                  <a:latin typeface="Times"/>
                  <a:cs typeface="Times"/>
                </a:rPr>
                <a:t>P(1)</a:t>
              </a:r>
              <a:r>
                <a:rPr lang="en-US" dirty="0" smtClean="0">
                  <a:latin typeface="Times"/>
                  <a:cs typeface="Times"/>
                </a:rPr>
                <a:t> = </a:t>
              </a:r>
              <a:r>
                <a:rPr lang="en-US" i="1" dirty="0" smtClean="0">
                  <a:latin typeface="Times"/>
                  <a:cs typeface="Times"/>
                </a:rPr>
                <a:t>P(2)</a:t>
              </a:r>
              <a:r>
                <a:rPr lang="en-US" dirty="0" smtClean="0">
                  <a:latin typeface="Times"/>
                  <a:cs typeface="Times"/>
                </a:rPr>
                <a:t> = </a:t>
              </a:r>
              <a:r>
                <a:rPr lang="en-US" i="1" dirty="0" smtClean="0">
                  <a:latin typeface="Times"/>
                  <a:cs typeface="Times"/>
                </a:rPr>
                <a:t>P(3)</a:t>
              </a:r>
              <a:r>
                <a:rPr lang="en-US" dirty="0" smtClean="0">
                  <a:latin typeface="Times"/>
                  <a:cs typeface="Times"/>
                </a:rPr>
                <a:t> = </a:t>
              </a:r>
              <a:r>
                <a:rPr lang="is-IS" dirty="0" smtClean="0">
                  <a:latin typeface="Times"/>
                  <a:cs typeface="Times"/>
                </a:rPr>
                <a:t>….</a:t>
              </a:r>
              <a:endParaRPr lang="en-US" dirty="0" smtClean="0">
                <a:latin typeface="Times"/>
                <a:cs typeface="Times"/>
              </a:endParaRPr>
            </a:p>
            <a:p>
              <a:endParaRPr lang="en-US" dirty="0" smtClean="0">
                <a:latin typeface="Times"/>
                <a:cs typeface="Times"/>
              </a:endParaRPr>
            </a:p>
            <a:p>
              <a:r>
                <a:rPr lang="en-US" dirty="0" smtClean="0">
                  <a:latin typeface="Times"/>
                  <a:cs typeface="Times"/>
                </a:rPr>
                <a:t>where</a:t>
              </a:r>
            </a:p>
            <a:p>
              <a:endParaRPr lang="en-US" dirty="0" smtClean="0">
                <a:latin typeface="Times"/>
                <a:cs typeface="Times"/>
              </a:endParaRPr>
            </a:p>
            <a:p>
              <a:r>
                <a:rPr lang="en-US" dirty="0" smtClean="0">
                  <a:latin typeface="Times"/>
                  <a:cs typeface="Times"/>
                </a:rPr>
                <a:t>0 &lt; </a:t>
              </a:r>
              <a:r>
                <a:rPr lang="en-US" i="1" dirty="0" err="1" smtClean="0">
                  <a:latin typeface="Symbol" charset="2"/>
                  <a:cs typeface="Symbol" charset="2"/>
                </a:rPr>
                <a:t>ε</a:t>
              </a:r>
              <a:r>
                <a:rPr lang="en-US" dirty="0" smtClean="0">
                  <a:latin typeface="Times"/>
                  <a:cs typeface="Times"/>
                </a:rPr>
                <a:t> &lt;</a:t>
              </a:r>
            </a:p>
          </p:txBody>
        </p:sp>
        <p:sp>
          <p:nvSpPr>
            <p:cNvPr id="14" name="TextBox 13"/>
            <p:cNvSpPr txBox="1"/>
            <p:nvPr/>
          </p:nvSpPr>
          <p:spPr>
            <a:xfrm>
              <a:off x="6398552" y="3389482"/>
              <a:ext cx="1484023" cy="646331"/>
            </a:xfrm>
            <a:prstGeom prst="rect">
              <a:avLst/>
            </a:prstGeom>
            <a:noFill/>
          </p:spPr>
          <p:txBody>
            <a:bodyPr wrap="square" rtlCol="0">
              <a:spAutoFit/>
            </a:bodyPr>
            <a:lstStyle/>
            <a:p>
              <a:r>
                <a:rPr lang="en-US" dirty="0" smtClean="0">
                  <a:latin typeface="Times"/>
                  <a:cs typeface="Times"/>
                </a:rPr>
                <a:t>any positive real number</a:t>
              </a:r>
            </a:p>
          </p:txBody>
        </p:sp>
        <p:sp>
          <p:nvSpPr>
            <p:cNvPr id="15" name="TextBox 14"/>
            <p:cNvSpPr txBox="1"/>
            <p:nvPr/>
          </p:nvSpPr>
          <p:spPr>
            <a:xfrm>
              <a:off x="6212268" y="3266372"/>
              <a:ext cx="1830048" cy="769441"/>
            </a:xfrm>
            <a:prstGeom prst="rect">
              <a:avLst/>
            </a:prstGeom>
            <a:noFill/>
          </p:spPr>
          <p:txBody>
            <a:bodyPr wrap="none" rtlCol="0">
              <a:spAutoFit/>
            </a:bodyPr>
            <a:lstStyle/>
            <a:p>
              <a:r>
                <a:rPr lang="en-US" sz="4400" dirty="0" smtClean="0">
                  <a:latin typeface="Times"/>
                  <a:cs typeface="Times"/>
                </a:rPr>
                <a:t>(         )</a:t>
              </a:r>
            </a:p>
          </p:txBody>
        </p:sp>
      </p:grpSp>
      <p:grpSp>
        <p:nvGrpSpPr>
          <p:cNvPr id="24" name="Group 23"/>
          <p:cNvGrpSpPr/>
          <p:nvPr/>
        </p:nvGrpSpPr>
        <p:grpSpPr>
          <a:xfrm>
            <a:off x="4928338" y="4762380"/>
            <a:ext cx="3853539" cy="897260"/>
            <a:chOff x="4928338" y="4762380"/>
            <a:chExt cx="3853539" cy="897260"/>
          </a:xfrm>
        </p:grpSpPr>
        <p:sp>
          <p:nvSpPr>
            <p:cNvPr id="23" name="Freeform 22"/>
            <p:cNvSpPr/>
            <p:nvPr/>
          </p:nvSpPr>
          <p:spPr>
            <a:xfrm>
              <a:off x="5093996" y="4762380"/>
              <a:ext cx="3492631" cy="897260"/>
            </a:xfrm>
            <a:custGeom>
              <a:avLst/>
              <a:gdLst>
                <a:gd name="connsiteX0" fmla="*/ 131147 w 3416705"/>
                <a:gd name="connsiteY0" fmla="*/ 0 h 931770"/>
                <a:gd name="connsiteX1" fmla="*/ 131147 w 3416705"/>
                <a:gd name="connsiteY1" fmla="*/ 0 h 931770"/>
                <a:gd name="connsiteX2" fmla="*/ 3416705 w 3416705"/>
                <a:gd name="connsiteY2" fmla="*/ 117334 h 931770"/>
                <a:gd name="connsiteX3" fmla="*/ 3375291 w 3416705"/>
                <a:gd name="connsiteY3" fmla="*/ 931770 h 931770"/>
                <a:gd name="connsiteX4" fmla="*/ 0 w 3416705"/>
                <a:gd name="connsiteY4" fmla="*/ 821338 h 931770"/>
                <a:gd name="connsiteX5" fmla="*/ 131147 w 3416705"/>
                <a:gd name="connsiteY5" fmla="*/ 0 h 931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16705" h="931770">
                  <a:moveTo>
                    <a:pt x="131147" y="0"/>
                  </a:moveTo>
                  <a:lnTo>
                    <a:pt x="131147" y="0"/>
                  </a:lnTo>
                  <a:lnTo>
                    <a:pt x="3416705" y="117334"/>
                  </a:lnTo>
                  <a:lnTo>
                    <a:pt x="3375291" y="931770"/>
                  </a:lnTo>
                  <a:lnTo>
                    <a:pt x="0" y="821338"/>
                  </a:lnTo>
                  <a:lnTo>
                    <a:pt x="131147" y="0"/>
                  </a:lnTo>
                  <a:close/>
                </a:path>
              </a:pathLst>
            </a:custGeom>
            <a:solidFill>
              <a:srgbClr val="FFC8D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4928338" y="4831400"/>
              <a:ext cx="3853539" cy="707886"/>
            </a:xfrm>
            <a:prstGeom prst="rect">
              <a:avLst/>
            </a:prstGeom>
            <a:noFill/>
          </p:spPr>
          <p:txBody>
            <a:bodyPr wrap="none" rtlCol="0">
              <a:spAutoFit/>
            </a:bodyPr>
            <a:lstStyle/>
            <a:p>
              <a:r>
                <a:rPr lang="en-US" sz="2000" dirty="0" smtClean="0">
                  <a:latin typeface="Times"/>
                  <a:cs typeface="Times"/>
                </a:rPr>
                <a:t>Both preserve finite </a:t>
              </a:r>
              <a:r>
                <a:rPr lang="en-US" sz="2000" dirty="0" err="1" smtClean="0">
                  <a:latin typeface="Times"/>
                  <a:cs typeface="Times"/>
                </a:rPr>
                <a:t>additivity</a:t>
              </a:r>
              <a:r>
                <a:rPr lang="en-US" sz="2000" dirty="0" smtClean="0">
                  <a:latin typeface="Times"/>
                  <a:cs typeface="Times"/>
                </a:rPr>
                <a:t>.</a:t>
              </a:r>
            </a:p>
            <a:p>
              <a:r>
                <a:rPr lang="en-US" sz="2000" dirty="0" smtClean="0">
                  <a:latin typeface="Times"/>
                  <a:cs typeface="Times"/>
                </a:rPr>
                <a:t>My claim: finite </a:t>
              </a:r>
              <a:r>
                <a:rPr lang="en-US" sz="2000" dirty="0" err="1" smtClean="0">
                  <a:latin typeface="Times"/>
                  <a:cs typeface="Times"/>
                </a:rPr>
                <a:t>additivity</a:t>
              </a:r>
              <a:r>
                <a:rPr lang="en-US" sz="2000" dirty="0" smtClean="0">
                  <a:latin typeface="Times"/>
                  <a:cs typeface="Times"/>
                </a:rPr>
                <a:t> must go!</a:t>
              </a:r>
            </a:p>
          </p:txBody>
        </p:sp>
      </p:grpSp>
    </p:spTree>
    <p:extLst>
      <p:ext uri="{BB962C8B-B14F-4D97-AF65-F5344CB8AC3E}">
        <p14:creationId xmlns:p14="http://schemas.microsoft.com/office/powerpoint/2010/main" val="869570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49"/>
          <p:cNvSpPr/>
          <p:nvPr/>
        </p:nvSpPr>
        <p:spPr>
          <a:xfrm>
            <a:off x="398300" y="308098"/>
            <a:ext cx="8108795" cy="713886"/>
          </a:xfrm>
          <a:custGeom>
            <a:avLst/>
            <a:gdLst>
              <a:gd name="connsiteX0" fmla="*/ 300604 w 8108795"/>
              <a:gd name="connsiteY0" fmla="*/ 0 h 713886"/>
              <a:gd name="connsiteX1" fmla="*/ 8041159 w 8108795"/>
              <a:gd name="connsiteY1" fmla="*/ 300584 h 713886"/>
              <a:gd name="connsiteX2" fmla="*/ 8108795 w 8108795"/>
              <a:gd name="connsiteY2" fmla="*/ 571109 h 713886"/>
              <a:gd name="connsiteX3" fmla="*/ 0 w 8108795"/>
              <a:gd name="connsiteY3" fmla="*/ 713886 h 713886"/>
              <a:gd name="connsiteX4" fmla="*/ 300604 w 8108795"/>
              <a:gd name="connsiteY4" fmla="*/ 0 h 713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8795" h="713886">
                <a:moveTo>
                  <a:pt x="300604" y="0"/>
                </a:moveTo>
                <a:lnTo>
                  <a:pt x="8041159" y="300584"/>
                </a:lnTo>
                <a:lnTo>
                  <a:pt x="8108795" y="571109"/>
                </a:lnTo>
                <a:lnTo>
                  <a:pt x="0" y="713886"/>
                </a:lnTo>
                <a:lnTo>
                  <a:pt x="300604" y="0"/>
                </a:lnTo>
                <a:close/>
              </a:path>
            </a:pathLst>
          </a:custGeom>
          <a:solidFill>
            <a:srgbClr val="B4D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“Choosing without favor”</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FCCF618-873A-FB4C-879E-A90372EFCD0C}" type="slidenum">
              <a:rPr lang="en-US" smtClean="0"/>
              <a:pPr/>
              <a:t>7</a:t>
            </a:fld>
            <a:endParaRPr lang="en-US"/>
          </a:p>
        </p:txBody>
      </p:sp>
      <p:sp>
        <p:nvSpPr>
          <p:cNvPr id="5" name="TextBox 4"/>
          <p:cNvSpPr txBox="1"/>
          <p:nvPr/>
        </p:nvSpPr>
        <p:spPr>
          <a:xfrm>
            <a:off x="5197533" y="1015299"/>
            <a:ext cx="3742205" cy="738664"/>
          </a:xfrm>
          <a:prstGeom prst="rect">
            <a:avLst/>
          </a:prstGeom>
          <a:noFill/>
        </p:spPr>
        <p:txBody>
          <a:bodyPr wrap="none" rtlCol="0">
            <a:spAutoFit/>
          </a:bodyPr>
          <a:lstStyle/>
          <a:p>
            <a:r>
              <a:rPr lang="en-US" sz="2400" dirty="0" smtClean="0">
                <a:latin typeface="Times"/>
                <a:cs typeface="Times"/>
              </a:rPr>
              <a:t>≠ </a:t>
            </a:r>
            <a:r>
              <a:rPr lang="en-US" dirty="0" smtClean="0">
                <a:latin typeface="Times"/>
                <a:cs typeface="Times"/>
              </a:rPr>
              <a:t>each outcome has equal probability.</a:t>
            </a:r>
          </a:p>
          <a:p>
            <a:r>
              <a:rPr lang="en-US" dirty="0" smtClean="0">
                <a:latin typeface="Times"/>
                <a:cs typeface="Times"/>
              </a:rPr>
              <a:t>Probability may not be well-defined.</a:t>
            </a:r>
          </a:p>
        </p:txBody>
      </p:sp>
      <p:sp>
        <p:nvSpPr>
          <p:cNvPr id="8" name="TextBox 7"/>
          <p:cNvSpPr txBox="1"/>
          <p:nvPr/>
        </p:nvSpPr>
        <p:spPr>
          <a:xfrm>
            <a:off x="679503" y="1346199"/>
            <a:ext cx="4462897" cy="1323439"/>
          </a:xfrm>
          <a:prstGeom prst="rect">
            <a:avLst/>
          </a:prstGeom>
          <a:noFill/>
          <a:effectLst/>
        </p:spPr>
        <p:txBody>
          <a:bodyPr wrap="square" rtlCol="0">
            <a:spAutoFit/>
          </a:bodyPr>
          <a:lstStyle/>
          <a:p>
            <a:r>
              <a:rPr lang="en-US" sz="2000" i="1" dirty="0">
                <a:latin typeface="Times"/>
                <a:cs typeface="Times"/>
              </a:rPr>
              <a:t>Label independence</a:t>
            </a:r>
            <a:endParaRPr lang="en-US" sz="2000" dirty="0">
              <a:latin typeface="Times"/>
              <a:cs typeface="Times"/>
            </a:endParaRPr>
          </a:p>
          <a:p>
            <a:r>
              <a:rPr lang="en-US" sz="2000" dirty="0">
                <a:latin typeface="Times"/>
                <a:cs typeface="Times"/>
              </a:rPr>
              <a:t>All true statements pertinent to the chances of different outcomes remain true when the labels are arbitrarily permuted.</a:t>
            </a:r>
            <a:r>
              <a:rPr lang="en-US" sz="2000" dirty="0" smtClean="0">
                <a:effectLst/>
                <a:latin typeface="Times"/>
                <a:cs typeface="Times"/>
              </a:rPr>
              <a:t> </a:t>
            </a:r>
            <a:endParaRPr lang="en-US" sz="2000" dirty="0" smtClean="0">
              <a:latin typeface="Times"/>
              <a:cs typeface="Times"/>
            </a:endParaRPr>
          </a:p>
        </p:txBody>
      </p:sp>
      <p:grpSp>
        <p:nvGrpSpPr>
          <p:cNvPr id="47" name="Group 46"/>
          <p:cNvGrpSpPr/>
          <p:nvPr/>
        </p:nvGrpSpPr>
        <p:grpSpPr>
          <a:xfrm>
            <a:off x="531487" y="3029978"/>
            <a:ext cx="2229487" cy="3290716"/>
            <a:chOff x="531487" y="3029978"/>
            <a:chExt cx="2229487" cy="3290716"/>
          </a:xfrm>
        </p:grpSpPr>
        <p:sp>
          <p:nvSpPr>
            <p:cNvPr id="9" name="Oval 8"/>
            <p:cNvSpPr/>
            <p:nvPr/>
          </p:nvSpPr>
          <p:spPr>
            <a:xfrm>
              <a:off x="531487" y="3029978"/>
              <a:ext cx="2229487" cy="2229487"/>
            </a:xfrm>
            <a:prstGeom prst="ellipse">
              <a:avLst/>
            </a:prstGeom>
            <a:solidFill>
              <a:schemeClr val="bg2">
                <a:lumMod val="75000"/>
              </a:schemeClr>
            </a:solidFill>
            <a:ln>
              <a:no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Freeform 12"/>
            <p:cNvSpPr/>
            <p:nvPr/>
          </p:nvSpPr>
          <p:spPr>
            <a:xfrm rot="10800000">
              <a:off x="1626952" y="4148103"/>
              <a:ext cx="1002751" cy="986986"/>
            </a:xfrm>
            <a:custGeom>
              <a:avLst/>
              <a:gdLst>
                <a:gd name="connsiteX0" fmla="*/ 1015739 w 1128528"/>
                <a:gd name="connsiteY0" fmla="*/ 1004090 h 1116390"/>
                <a:gd name="connsiteX1" fmla="*/ 28691 w 1128528"/>
                <a:gd name="connsiteY1" fmla="*/ 1017894 h 1116390"/>
                <a:gd name="connsiteX2" fmla="*/ 332398 w 1128528"/>
                <a:gd name="connsiteY2" fmla="*/ 306988 h 1116390"/>
                <a:gd name="connsiteX3" fmla="*/ 1029544 w 1128528"/>
                <a:gd name="connsiteY3" fmla="*/ 30908 h 1116390"/>
                <a:gd name="connsiteX4" fmla="*/ 1015739 w 1128528"/>
                <a:gd name="connsiteY4" fmla="*/ 1004090 h 1116390"/>
                <a:gd name="connsiteX0" fmla="*/ 1015739 w 1128528"/>
                <a:gd name="connsiteY0" fmla="*/ 973182 h 1085482"/>
                <a:gd name="connsiteX1" fmla="*/ 28691 w 1128528"/>
                <a:gd name="connsiteY1" fmla="*/ 986986 h 1085482"/>
                <a:gd name="connsiteX2" fmla="*/ 332398 w 1128528"/>
                <a:gd name="connsiteY2" fmla="*/ 276080 h 1085482"/>
                <a:gd name="connsiteX3" fmla="*/ 1029544 w 1128528"/>
                <a:gd name="connsiteY3" fmla="*/ 0 h 1085482"/>
                <a:gd name="connsiteX4" fmla="*/ 1015739 w 1128528"/>
                <a:gd name="connsiteY4" fmla="*/ 973182 h 1085482"/>
                <a:gd name="connsiteX0" fmla="*/ 987048 w 1099837"/>
                <a:gd name="connsiteY0" fmla="*/ 973182 h 1085482"/>
                <a:gd name="connsiteX1" fmla="*/ 0 w 1099837"/>
                <a:gd name="connsiteY1" fmla="*/ 986986 h 1085482"/>
                <a:gd name="connsiteX2" fmla="*/ 303707 w 1099837"/>
                <a:gd name="connsiteY2" fmla="*/ 276080 h 1085482"/>
                <a:gd name="connsiteX3" fmla="*/ 1000853 w 1099837"/>
                <a:gd name="connsiteY3" fmla="*/ 0 h 1085482"/>
                <a:gd name="connsiteX4" fmla="*/ 987048 w 1099837"/>
                <a:gd name="connsiteY4" fmla="*/ 973182 h 1085482"/>
                <a:gd name="connsiteX0" fmla="*/ 987048 w 1099837"/>
                <a:gd name="connsiteY0" fmla="*/ 973182 h 1049773"/>
                <a:gd name="connsiteX1" fmla="*/ 0 w 1099837"/>
                <a:gd name="connsiteY1" fmla="*/ 986986 h 1049773"/>
                <a:gd name="connsiteX2" fmla="*/ 303707 w 1099837"/>
                <a:gd name="connsiteY2" fmla="*/ 276080 h 1049773"/>
                <a:gd name="connsiteX3" fmla="*/ 1000853 w 1099837"/>
                <a:gd name="connsiteY3" fmla="*/ 0 h 1049773"/>
                <a:gd name="connsiteX4" fmla="*/ 987048 w 1099837"/>
                <a:gd name="connsiteY4" fmla="*/ 973182 h 1049773"/>
                <a:gd name="connsiteX0" fmla="*/ 987048 w 1069575"/>
                <a:gd name="connsiteY0" fmla="*/ 973182 h 1049773"/>
                <a:gd name="connsiteX1" fmla="*/ 0 w 1069575"/>
                <a:gd name="connsiteY1" fmla="*/ 986986 h 1049773"/>
                <a:gd name="connsiteX2" fmla="*/ 303707 w 1069575"/>
                <a:gd name="connsiteY2" fmla="*/ 276080 h 1049773"/>
                <a:gd name="connsiteX3" fmla="*/ 1000853 w 1069575"/>
                <a:gd name="connsiteY3" fmla="*/ 0 h 1049773"/>
                <a:gd name="connsiteX4" fmla="*/ 987048 w 1069575"/>
                <a:gd name="connsiteY4" fmla="*/ 973182 h 1049773"/>
                <a:gd name="connsiteX0" fmla="*/ 987048 w 1008820"/>
                <a:gd name="connsiteY0" fmla="*/ 973182 h 1049773"/>
                <a:gd name="connsiteX1" fmla="*/ 0 w 1008820"/>
                <a:gd name="connsiteY1" fmla="*/ 986986 h 1049773"/>
                <a:gd name="connsiteX2" fmla="*/ 303707 w 1008820"/>
                <a:gd name="connsiteY2" fmla="*/ 276080 h 1049773"/>
                <a:gd name="connsiteX3" fmla="*/ 1000853 w 1008820"/>
                <a:gd name="connsiteY3" fmla="*/ 0 h 1049773"/>
                <a:gd name="connsiteX4" fmla="*/ 987048 w 1008820"/>
                <a:gd name="connsiteY4" fmla="*/ 973182 h 1049773"/>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2751"/>
                <a:gd name="connsiteY0" fmla="*/ 973182 h 986986"/>
                <a:gd name="connsiteX1" fmla="*/ 0 w 1002751"/>
                <a:gd name="connsiteY1" fmla="*/ 986986 h 986986"/>
                <a:gd name="connsiteX2" fmla="*/ 303707 w 1002751"/>
                <a:gd name="connsiteY2" fmla="*/ 276080 h 986986"/>
                <a:gd name="connsiteX3" fmla="*/ 1000853 w 1002751"/>
                <a:gd name="connsiteY3" fmla="*/ 0 h 986986"/>
                <a:gd name="connsiteX4" fmla="*/ 987048 w 1002751"/>
                <a:gd name="connsiteY4" fmla="*/ 973182 h 986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751" h="986986">
                  <a:moveTo>
                    <a:pt x="987048" y="973182"/>
                  </a:moveTo>
                  <a:cubicBezTo>
                    <a:pt x="751215" y="978934"/>
                    <a:pt x="217426" y="985836"/>
                    <a:pt x="0" y="986986"/>
                  </a:cubicBezTo>
                  <a:cubicBezTo>
                    <a:pt x="44866" y="746566"/>
                    <a:pt x="116191" y="468186"/>
                    <a:pt x="303707" y="276080"/>
                  </a:cubicBezTo>
                  <a:cubicBezTo>
                    <a:pt x="505028" y="83974"/>
                    <a:pt x="768471" y="24157"/>
                    <a:pt x="1000853" y="0"/>
                  </a:cubicBezTo>
                  <a:cubicBezTo>
                    <a:pt x="1005456" y="245021"/>
                    <a:pt x="1002003" y="663742"/>
                    <a:pt x="987048" y="973182"/>
                  </a:cubicBezTo>
                  <a:close/>
                </a:path>
              </a:pathLst>
            </a:custGeom>
            <a:solidFill>
              <a:schemeClr val="tx1"/>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13"/>
            <p:cNvSpPr/>
            <p:nvPr/>
          </p:nvSpPr>
          <p:spPr>
            <a:xfrm rot="5400000">
              <a:off x="1619068" y="3187745"/>
              <a:ext cx="1002751" cy="986986"/>
            </a:xfrm>
            <a:custGeom>
              <a:avLst/>
              <a:gdLst>
                <a:gd name="connsiteX0" fmla="*/ 1015739 w 1128528"/>
                <a:gd name="connsiteY0" fmla="*/ 1004090 h 1116390"/>
                <a:gd name="connsiteX1" fmla="*/ 28691 w 1128528"/>
                <a:gd name="connsiteY1" fmla="*/ 1017894 h 1116390"/>
                <a:gd name="connsiteX2" fmla="*/ 332398 w 1128528"/>
                <a:gd name="connsiteY2" fmla="*/ 306988 h 1116390"/>
                <a:gd name="connsiteX3" fmla="*/ 1029544 w 1128528"/>
                <a:gd name="connsiteY3" fmla="*/ 30908 h 1116390"/>
                <a:gd name="connsiteX4" fmla="*/ 1015739 w 1128528"/>
                <a:gd name="connsiteY4" fmla="*/ 1004090 h 1116390"/>
                <a:gd name="connsiteX0" fmla="*/ 1015739 w 1128528"/>
                <a:gd name="connsiteY0" fmla="*/ 973182 h 1085482"/>
                <a:gd name="connsiteX1" fmla="*/ 28691 w 1128528"/>
                <a:gd name="connsiteY1" fmla="*/ 986986 h 1085482"/>
                <a:gd name="connsiteX2" fmla="*/ 332398 w 1128528"/>
                <a:gd name="connsiteY2" fmla="*/ 276080 h 1085482"/>
                <a:gd name="connsiteX3" fmla="*/ 1029544 w 1128528"/>
                <a:gd name="connsiteY3" fmla="*/ 0 h 1085482"/>
                <a:gd name="connsiteX4" fmla="*/ 1015739 w 1128528"/>
                <a:gd name="connsiteY4" fmla="*/ 973182 h 1085482"/>
                <a:gd name="connsiteX0" fmla="*/ 987048 w 1099837"/>
                <a:gd name="connsiteY0" fmla="*/ 973182 h 1085482"/>
                <a:gd name="connsiteX1" fmla="*/ 0 w 1099837"/>
                <a:gd name="connsiteY1" fmla="*/ 986986 h 1085482"/>
                <a:gd name="connsiteX2" fmla="*/ 303707 w 1099837"/>
                <a:gd name="connsiteY2" fmla="*/ 276080 h 1085482"/>
                <a:gd name="connsiteX3" fmla="*/ 1000853 w 1099837"/>
                <a:gd name="connsiteY3" fmla="*/ 0 h 1085482"/>
                <a:gd name="connsiteX4" fmla="*/ 987048 w 1099837"/>
                <a:gd name="connsiteY4" fmla="*/ 973182 h 1085482"/>
                <a:gd name="connsiteX0" fmla="*/ 987048 w 1099837"/>
                <a:gd name="connsiteY0" fmla="*/ 973182 h 1049773"/>
                <a:gd name="connsiteX1" fmla="*/ 0 w 1099837"/>
                <a:gd name="connsiteY1" fmla="*/ 986986 h 1049773"/>
                <a:gd name="connsiteX2" fmla="*/ 303707 w 1099837"/>
                <a:gd name="connsiteY2" fmla="*/ 276080 h 1049773"/>
                <a:gd name="connsiteX3" fmla="*/ 1000853 w 1099837"/>
                <a:gd name="connsiteY3" fmla="*/ 0 h 1049773"/>
                <a:gd name="connsiteX4" fmla="*/ 987048 w 1099837"/>
                <a:gd name="connsiteY4" fmla="*/ 973182 h 1049773"/>
                <a:gd name="connsiteX0" fmla="*/ 987048 w 1069575"/>
                <a:gd name="connsiteY0" fmla="*/ 973182 h 1049773"/>
                <a:gd name="connsiteX1" fmla="*/ 0 w 1069575"/>
                <a:gd name="connsiteY1" fmla="*/ 986986 h 1049773"/>
                <a:gd name="connsiteX2" fmla="*/ 303707 w 1069575"/>
                <a:gd name="connsiteY2" fmla="*/ 276080 h 1049773"/>
                <a:gd name="connsiteX3" fmla="*/ 1000853 w 1069575"/>
                <a:gd name="connsiteY3" fmla="*/ 0 h 1049773"/>
                <a:gd name="connsiteX4" fmla="*/ 987048 w 1069575"/>
                <a:gd name="connsiteY4" fmla="*/ 973182 h 1049773"/>
                <a:gd name="connsiteX0" fmla="*/ 987048 w 1008820"/>
                <a:gd name="connsiteY0" fmla="*/ 973182 h 1049773"/>
                <a:gd name="connsiteX1" fmla="*/ 0 w 1008820"/>
                <a:gd name="connsiteY1" fmla="*/ 986986 h 1049773"/>
                <a:gd name="connsiteX2" fmla="*/ 303707 w 1008820"/>
                <a:gd name="connsiteY2" fmla="*/ 276080 h 1049773"/>
                <a:gd name="connsiteX3" fmla="*/ 1000853 w 1008820"/>
                <a:gd name="connsiteY3" fmla="*/ 0 h 1049773"/>
                <a:gd name="connsiteX4" fmla="*/ 987048 w 1008820"/>
                <a:gd name="connsiteY4" fmla="*/ 973182 h 1049773"/>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2751"/>
                <a:gd name="connsiteY0" fmla="*/ 973182 h 986986"/>
                <a:gd name="connsiteX1" fmla="*/ 0 w 1002751"/>
                <a:gd name="connsiteY1" fmla="*/ 986986 h 986986"/>
                <a:gd name="connsiteX2" fmla="*/ 303707 w 1002751"/>
                <a:gd name="connsiteY2" fmla="*/ 276080 h 986986"/>
                <a:gd name="connsiteX3" fmla="*/ 1000853 w 1002751"/>
                <a:gd name="connsiteY3" fmla="*/ 0 h 986986"/>
                <a:gd name="connsiteX4" fmla="*/ 987048 w 1002751"/>
                <a:gd name="connsiteY4" fmla="*/ 973182 h 986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751" h="986986">
                  <a:moveTo>
                    <a:pt x="987048" y="973182"/>
                  </a:moveTo>
                  <a:cubicBezTo>
                    <a:pt x="751215" y="978934"/>
                    <a:pt x="217426" y="985836"/>
                    <a:pt x="0" y="986986"/>
                  </a:cubicBezTo>
                  <a:cubicBezTo>
                    <a:pt x="44866" y="746566"/>
                    <a:pt x="116191" y="468186"/>
                    <a:pt x="303707" y="276080"/>
                  </a:cubicBezTo>
                  <a:cubicBezTo>
                    <a:pt x="505028" y="83974"/>
                    <a:pt x="768471" y="24157"/>
                    <a:pt x="1000853" y="0"/>
                  </a:cubicBezTo>
                  <a:cubicBezTo>
                    <a:pt x="1005456" y="245021"/>
                    <a:pt x="1002003" y="663742"/>
                    <a:pt x="987048" y="973182"/>
                  </a:cubicBezTo>
                  <a:close/>
                </a:path>
              </a:pathLst>
            </a:custGeom>
            <a:solidFill>
              <a:srgbClr val="FF00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eform 14"/>
            <p:cNvSpPr/>
            <p:nvPr/>
          </p:nvSpPr>
          <p:spPr>
            <a:xfrm rot="16200000">
              <a:off x="685411" y="4147122"/>
              <a:ext cx="1002751" cy="986986"/>
            </a:xfrm>
            <a:custGeom>
              <a:avLst/>
              <a:gdLst>
                <a:gd name="connsiteX0" fmla="*/ 1015739 w 1128528"/>
                <a:gd name="connsiteY0" fmla="*/ 1004090 h 1116390"/>
                <a:gd name="connsiteX1" fmla="*/ 28691 w 1128528"/>
                <a:gd name="connsiteY1" fmla="*/ 1017894 h 1116390"/>
                <a:gd name="connsiteX2" fmla="*/ 332398 w 1128528"/>
                <a:gd name="connsiteY2" fmla="*/ 306988 h 1116390"/>
                <a:gd name="connsiteX3" fmla="*/ 1029544 w 1128528"/>
                <a:gd name="connsiteY3" fmla="*/ 30908 h 1116390"/>
                <a:gd name="connsiteX4" fmla="*/ 1015739 w 1128528"/>
                <a:gd name="connsiteY4" fmla="*/ 1004090 h 1116390"/>
                <a:gd name="connsiteX0" fmla="*/ 1015739 w 1128528"/>
                <a:gd name="connsiteY0" fmla="*/ 973182 h 1085482"/>
                <a:gd name="connsiteX1" fmla="*/ 28691 w 1128528"/>
                <a:gd name="connsiteY1" fmla="*/ 986986 h 1085482"/>
                <a:gd name="connsiteX2" fmla="*/ 332398 w 1128528"/>
                <a:gd name="connsiteY2" fmla="*/ 276080 h 1085482"/>
                <a:gd name="connsiteX3" fmla="*/ 1029544 w 1128528"/>
                <a:gd name="connsiteY3" fmla="*/ 0 h 1085482"/>
                <a:gd name="connsiteX4" fmla="*/ 1015739 w 1128528"/>
                <a:gd name="connsiteY4" fmla="*/ 973182 h 1085482"/>
                <a:gd name="connsiteX0" fmla="*/ 987048 w 1099837"/>
                <a:gd name="connsiteY0" fmla="*/ 973182 h 1085482"/>
                <a:gd name="connsiteX1" fmla="*/ 0 w 1099837"/>
                <a:gd name="connsiteY1" fmla="*/ 986986 h 1085482"/>
                <a:gd name="connsiteX2" fmla="*/ 303707 w 1099837"/>
                <a:gd name="connsiteY2" fmla="*/ 276080 h 1085482"/>
                <a:gd name="connsiteX3" fmla="*/ 1000853 w 1099837"/>
                <a:gd name="connsiteY3" fmla="*/ 0 h 1085482"/>
                <a:gd name="connsiteX4" fmla="*/ 987048 w 1099837"/>
                <a:gd name="connsiteY4" fmla="*/ 973182 h 1085482"/>
                <a:gd name="connsiteX0" fmla="*/ 987048 w 1099837"/>
                <a:gd name="connsiteY0" fmla="*/ 973182 h 1049773"/>
                <a:gd name="connsiteX1" fmla="*/ 0 w 1099837"/>
                <a:gd name="connsiteY1" fmla="*/ 986986 h 1049773"/>
                <a:gd name="connsiteX2" fmla="*/ 303707 w 1099837"/>
                <a:gd name="connsiteY2" fmla="*/ 276080 h 1049773"/>
                <a:gd name="connsiteX3" fmla="*/ 1000853 w 1099837"/>
                <a:gd name="connsiteY3" fmla="*/ 0 h 1049773"/>
                <a:gd name="connsiteX4" fmla="*/ 987048 w 1099837"/>
                <a:gd name="connsiteY4" fmla="*/ 973182 h 1049773"/>
                <a:gd name="connsiteX0" fmla="*/ 987048 w 1069575"/>
                <a:gd name="connsiteY0" fmla="*/ 973182 h 1049773"/>
                <a:gd name="connsiteX1" fmla="*/ 0 w 1069575"/>
                <a:gd name="connsiteY1" fmla="*/ 986986 h 1049773"/>
                <a:gd name="connsiteX2" fmla="*/ 303707 w 1069575"/>
                <a:gd name="connsiteY2" fmla="*/ 276080 h 1049773"/>
                <a:gd name="connsiteX3" fmla="*/ 1000853 w 1069575"/>
                <a:gd name="connsiteY3" fmla="*/ 0 h 1049773"/>
                <a:gd name="connsiteX4" fmla="*/ 987048 w 1069575"/>
                <a:gd name="connsiteY4" fmla="*/ 973182 h 1049773"/>
                <a:gd name="connsiteX0" fmla="*/ 987048 w 1008820"/>
                <a:gd name="connsiteY0" fmla="*/ 973182 h 1049773"/>
                <a:gd name="connsiteX1" fmla="*/ 0 w 1008820"/>
                <a:gd name="connsiteY1" fmla="*/ 986986 h 1049773"/>
                <a:gd name="connsiteX2" fmla="*/ 303707 w 1008820"/>
                <a:gd name="connsiteY2" fmla="*/ 276080 h 1049773"/>
                <a:gd name="connsiteX3" fmla="*/ 1000853 w 1008820"/>
                <a:gd name="connsiteY3" fmla="*/ 0 h 1049773"/>
                <a:gd name="connsiteX4" fmla="*/ 987048 w 1008820"/>
                <a:gd name="connsiteY4" fmla="*/ 973182 h 1049773"/>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2751"/>
                <a:gd name="connsiteY0" fmla="*/ 973182 h 986986"/>
                <a:gd name="connsiteX1" fmla="*/ 0 w 1002751"/>
                <a:gd name="connsiteY1" fmla="*/ 986986 h 986986"/>
                <a:gd name="connsiteX2" fmla="*/ 303707 w 1002751"/>
                <a:gd name="connsiteY2" fmla="*/ 276080 h 986986"/>
                <a:gd name="connsiteX3" fmla="*/ 1000853 w 1002751"/>
                <a:gd name="connsiteY3" fmla="*/ 0 h 986986"/>
                <a:gd name="connsiteX4" fmla="*/ 987048 w 1002751"/>
                <a:gd name="connsiteY4" fmla="*/ 973182 h 986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751" h="986986">
                  <a:moveTo>
                    <a:pt x="987048" y="973182"/>
                  </a:moveTo>
                  <a:cubicBezTo>
                    <a:pt x="751215" y="978934"/>
                    <a:pt x="217426" y="985836"/>
                    <a:pt x="0" y="986986"/>
                  </a:cubicBezTo>
                  <a:cubicBezTo>
                    <a:pt x="44866" y="746566"/>
                    <a:pt x="116191" y="468186"/>
                    <a:pt x="303707" y="276080"/>
                  </a:cubicBezTo>
                  <a:cubicBezTo>
                    <a:pt x="505028" y="83974"/>
                    <a:pt x="768471" y="24157"/>
                    <a:pt x="1000853" y="0"/>
                  </a:cubicBezTo>
                  <a:cubicBezTo>
                    <a:pt x="1005456" y="245021"/>
                    <a:pt x="1002003" y="663742"/>
                    <a:pt x="987048" y="973182"/>
                  </a:cubicBezTo>
                  <a:close/>
                </a:path>
              </a:pathLst>
            </a:custGeom>
            <a:solidFill>
              <a:srgbClr val="FF00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Freeform 11"/>
            <p:cNvSpPr/>
            <p:nvPr/>
          </p:nvSpPr>
          <p:spPr>
            <a:xfrm>
              <a:off x="686319" y="3181823"/>
              <a:ext cx="1002751" cy="986986"/>
            </a:xfrm>
            <a:custGeom>
              <a:avLst/>
              <a:gdLst>
                <a:gd name="connsiteX0" fmla="*/ 1015739 w 1128528"/>
                <a:gd name="connsiteY0" fmla="*/ 1004090 h 1116390"/>
                <a:gd name="connsiteX1" fmla="*/ 28691 w 1128528"/>
                <a:gd name="connsiteY1" fmla="*/ 1017894 h 1116390"/>
                <a:gd name="connsiteX2" fmla="*/ 332398 w 1128528"/>
                <a:gd name="connsiteY2" fmla="*/ 306988 h 1116390"/>
                <a:gd name="connsiteX3" fmla="*/ 1029544 w 1128528"/>
                <a:gd name="connsiteY3" fmla="*/ 30908 h 1116390"/>
                <a:gd name="connsiteX4" fmla="*/ 1015739 w 1128528"/>
                <a:gd name="connsiteY4" fmla="*/ 1004090 h 1116390"/>
                <a:gd name="connsiteX0" fmla="*/ 1015739 w 1128528"/>
                <a:gd name="connsiteY0" fmla="*/ 973182 h 1085482"/>
                <a:gd name="connsiteX1" fmla="*/ 28691 w 1128528"/>
                <a:gd name="connsiteY1" fmla="*/ 986986 h 1085482"/>
                <a:gd name="connsiteX2" fmla="*/ 332398 w 1128528"/>
                <a:gd name="connsiteY2" fmla="*/ 276080 h 1085482"/>
                <a:gd name="connsiteX3" fmla="*/ 1029544 w 1128528"/>
                <a:gd name="connsiteY3" fmla="*/ 0 h 1085482"/>
                <a:gd name="connsiteX4" fmla="*/ 1015739 w 1128528"/>
                <a:gd name="connsiteY4" fmla="*/ 973182 h 1085482"/>
                <a:gd name="connsiteX0" fmla="*/ 987048 w 1099837"/>
                <a:gd name="connsiteY0" fmla="*/ 973182 h 1085482"/>
                <a:gd name="connsiteX1" fmla="*/ 0 w 1099837"/>
                <a:gd name="connsiteY1" fmla="*/ 986986 h 1085482"/>
                <a:gd name="connsiteX2" fmla="*/ 303707 w 1099837"/>
                <a:gd name="connsiteY2" fmla="*/ 276080 h 1085482"/>
                <a:gd name="connsiteX3" fmla="*/ 1000853 w 1099837"/>
                <a:gd name="connsiteY3" fmla="*/ 0 h 1085482"/>
                <a:gd name="connsiteX4" fmla="*/ 987048 w 1099837"/>
                <a:gd name="connsiteY4" fmla="*/ 973182 h 1085482"/>
                <a:gd name="connsiteX0" fmla="*/ 987048 w 1099837"/>
                <a:gd name="connsiteY0" fmla="*/ 973182 h 1049773"/>
                <a:gd name="connsiteX1" fmla="*/ 0 w 1099837"/>
                <a:gd name="connsiteY1" fmla="*/ 986986 h 1049773"/>
                <a:gd name="connsiteX2" fmla="*/ 303707 w 1099837"/>
                <a:gd name="connsiteY2" fmla="*/ 276080 h 1049773"/>
                <a:gd name="connsiteX3" fmla="*/ 1000853 w 1099837"/>
                <a:gd name="connsiteY3" fmla="*/ 0 h 1049773"/>
                <a:gd name="connsiteX4" fmla="*/ 987048 w 1099837"/>
                <a:gd name="connsiteY4" fmla="*/ 973182 h 1049773"/>
                <a:gd name="connsiteX0" fmla="*/ 987048 w 1069575"/>
                <a:gd name="connsiteY0" fmla="*/ 973182 h 1049773"/>
                <a:gd name="connsiteX1" fmla="*/ 0 w 1069575"/>
                <a:gd name="connsiteY1" fmla="*/ 986986 h 1049773"/>
                <a:gd name="connsiteX2" fmla="*/ 303707 w 1069575"/>
                <a:gd name="connsiteY2" fmla="*/ 276080 h 1049773"/>
                <a:gd name="connsiteX3" fmla="*/ 1000853 w 1069575"/>
                <a:gd name="connsiteY3" fmla="*/ 0 h 1049773"/>
                <a:gd name="connsiteX4" fmla="*/ 987048 w 1069575"/>
                <a:gd name="connsiteY4" fmla="*/ 973182 h 1049773"/>
                <a:gd name="connsiteX0" fmla="*/ 987048 w 1008820"/>
                <a:gd name="connsiteY0" fmla="*/ 973182 h 1049773"/>
                <a:gd name="connsiteX1" fmla="*/ 0 w 1008820"/>
                <a:gd name="connsiteY1" fmla="*/ 986986 h 1049773"/>
                <a:gd name="connsiteX2" fmla="*/ 303707 w 1008820"/>
                <a:gd name="connsiteY2" fmla="*/ 276080 h 1049773"/>
                <a:gd name="connsiteX3" fmla="*/ 1000853 w 1008820"/>
                <a:gd name="connsiteY3" fmla="*/ 0 h 1049773"/>
                <a:gd name="connsiteX4" fmla="*/ 987048 w 1008820"/>
                <a:gd name="connsiteY4" fmla="*/ 973182 h 1049773"/>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2751"/>
                <a:gd name="connsiteY0" fmla="*/ 973182 h 986986"/>
                <a:gd name="connsiteX1" fmla="*/ 0 w 1002751"/>
                <a:gd name="connsiteY1" fmla="*/ 986986 h 986986"/>
                <a:gd name="connsiteX2" fmla="*/ 303707 w 1002751"/>
                <a:gd name="connsiteY2" fmla="*/ 276080 h 986986"/>
                <a:gd name="connsiteX3" fmla="*/ 1000853 w 1002751"/>
                <a:gd name="connsiteY3" fmla="*/ 0 h 986986"/>
                <a:gd name="connsiteX4" fmla="*/ 987048 w 1002751"/>
                <a:gd name="connsiteY4" fmla="*/ 973182 h 986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751" h="986986">
                  <a:moveTo>
                    <a:pt x="987048" y="973182"/>
                  </a:moveTo>
                  <a:cubicBezTo>
                    <a:pt x="751215" y="978934"/>
                    <a:pt x="217426" y="985836"/>
                    <a:pt x="0" y="986986"/>
                  </a:cubicBezTo>
                  <a:cubicBezTo>
                    <a:pt x="44866" y="746566"/>
                    <a:pt x="116191" y="468186"/>
                    <a:pt x="303707" y="276080"/>
                  </a:cubicBezTo>
                  <a:cubicBezTo>
                    <a:pt x="505028" y="83974"/>
                    <a:pt x="768471" y="24157"/>
                    <a:pt x="1000853" y="0"/>
                  </a:cubicBezTo>
                  <a:cubicBezTo>
                    <a:pt x="1005456" y="245021"/>
                    <a:pt x="1002003" y="663742"/>
                    <a:pt x="987048" y="973182"/>
                  </a:cubicBezTo>
                  <a:close/>
                </a:path>
              </a:pathLst>
            </a:custGeom>
            <a:solidFill>
              <a:schemeClr val="tx1"/>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ight Arrow 15"/>
            <p:cNvSpPr/>
            <p:nvPr/>
          </p:nvSpPr>
          <p:spPr>
            <a:xfrm rot="20480040">
              <a:off x="1121182" y="4056413"/>
              <a:ext cx="1118194" cy="165650"/>
            </a:xfrm>
            <a:prstGeom prst="rightArrow">
              <a:avLst/>
            </a:prstGeom>
            <a:solidFill>
              <a:schemeClr val="bg1"/>
            </a:solidFill>
            <a:ln>
              <a:solidFill>
                <a:schemeClr val="tx1"/>
              </a:solid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TextBox 16"/>
            <p:cNvSpPr txBox="1"/>
            <p:nvPr/>
          </p:nvSpPr>
          <p:spPr>
            <a:xfrm>
              <a:off x="1062975" y="3285352"/>
              <a:ext cx="466794" cy="769441"/>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US" sz="4400" b="1" spc="150" dirty="0" smtClean="0">
                  <a:ln w="11430"/>
                  <a:solidFill>
                    <a:srgbClr val="F8F8F8"/>
                  </a:solidFill>
                  <a:effectLst>
                    <a:outerShdw blurRad="25400" algn="tl" rotWithShape="0">
                      <a:srgbClr val="000000">
                        <a:alpha val="43000"/>
                      </a:srgbClr>
                    </a:outerShdw>
                  </a:effectLst>
                  <a:latin typeface="Times"/>
                  <a:cs typeface="Times"/>
                </a:rPr>
                <a:t>1</a:t>
              </a:r>
            </a:p>
          </p:txBody>
        </p:sp>
        <p:sp>
          <p:nvSpPr>
            <p:cNvPr id="18" name="TextBox 17"/>
            <p:cNvSpPr txBox="1"/>
            <p:nvPr/>
          </p:nvSpPr>
          <p:spPr>
            <a:xfrm>
              <a:off x="1870559" y="3285352"/>
              <a:ext cx="466794" cy="769441"/>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US" sz="4400" b="1" spc="150" dirty="0" smtClean="0">
                  <a:ln w="11430"/>
                  <a:solidFill>
                    <a:srgbClr val="F8F8F8"/>
                  </a:solidFill>
                  <a:effectLst>
                    <a:outerShdw blurRad="25400" algn="tl" rotWithShape="0">
                      <a:srgbClr val="000000">
                        <a:alpha val="43000"/>
                      </a:srgbClr>
                    </a:outerShdw>
                  </a:effectLst>
                  <a:latin typeface="Times"/>
                  <a:cs typeface="Times"/>
                </a:rPr>
                <a:t>2</a:t>
              </a:r>
            </a:p>
          </p:txBody>
        </p:sp>
        <p:sp>
          <p:nvSpPr>
            <p:cNvPr id="19" name="TextBox 18"/>
            <p:cNvSpPr txBox="1"/>
            <p:nvPr/>
          </p:nvSpPr>
          <p:spPr>
            <a:xfrm>
              <a:off x="1867987" y="4168809"/>
              <a:ext cx="466794" cy="769441"/>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US" sz="4400" b="1" spc="150" dirty="0" smtClean="0">
                  <a:ln w="11430"/>
                  <a:solidFill>
                    <a:srgbClr val="F8F8F8"/>
                  </a:solidFill>
                  <a:effectLst>
                    <a:outerShdw blurRad="25400" algn="tl" rotWithShape="0">
                      <a:srgbClr val="000000">
                        <a:alpha val="43000"/>
                      </a:srgbClr>
                    </a:outerShdw>
                  </a:effectLst>
                  <a:latin typeface="Times"/>
                  <a:cs typeface="Times"/>
                </a:rPr>
                <a:t>3</a:t>
              </a:r>
            </a:p>
          </p:txBody>
        </p:sp>
        <p:sp>
          <p:nvSpPr>
            <p:cNvPr id="20" name="TextBox 19"/>
            <p:cNvSpPr txBox="1"/>
            <p:nvPr/>
          </p:nvSpPr>
          <p:spPr>
            <a:xfrm>
              <a:off x="1124082" y="4182614"/>
              <a:ext cx="466794" cy="769441"/>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US" sz="4400" b="1" spc="150" dirty="0" smtClean="0">
                  <a:ln w="11430"/>
                  <a:solidFill>
                    <a:srgbClr val="F8F8F8"/>
                  </a:solidFill>
                  <a:effectLst>
                    <a:outerShdw blurRad="25400" algn="tl" rotWithShape="0">
                      <a:srgbClr val="000000">
                        <a:alpha val="43000"/>
                      </a:srgbClr>
                    </a:outerShdw>
                  </a:effectLst>
                  <a:latin typeface="Times"/>
                  <a:cs typeface="Times"/>
                </a:rPr>
                <a:t>4</a:t>
              </a:r>
            </a:p>
          </p:txBody>
        </p:sp>
        <p:sp>
          <p:nvSpPr>
            <p:cNvPr id="41" name="Oval 40"/>
            <p:cNvSpPr/>
            <p:nvPr/>
          </p:nvSpPr>
          <p:spPr>
            <a:xfrm>
              <a:off x="1613147" y="4099789"/>
              <a:ext cx="94548" cy="94548"/>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TextBox 43"/>
            <p:cNvSpPr txBox="1"/>
            <p:nvPr/>
          </p:nvSpPr>
          <p:spPr>
            <a:xfrm>
              <a:off x="679503" y="5397364"/>
              <a:ext cx="1794633" cy="923330"/>
            </a:xfrm>
            <a:prstGeom prst="rect">
              <a:avLst/>
            </a:prstGeom>
            <a:noFill/>
          </p:spPr>
          <p:txBody>
            <a:bodyPr wrap="square" rtlCol="0">
              <a:spAutoFit/>
            </a:bodyPr>
            <a:lstStyle/>
            <a:p>
              <a:pPr algn="ctr"/>
              <a:r>
                <a:rPr lang="en-US" dirty="0" smtClean="0">
                  <a:latin typeface="Times"/>
                  <a:cs typeface="Times"/>
                </a:rPr>
                <a:t>“1 or 2 arise roughly as often as 3 or 4.”</a:t>
              </a:r>
            </a:p>
          </p:txBody>
        </p:sp>
      </p:grpSp>
      <p:grpSp>
        <p:nvGrpSpPr>
          <p:cNvPr id="48" name="Group 47"/>
          <p:cNvGrpSpPr/>
          <p:nvPr/>
        </p:nvGrpSpPr>
        <p:grpSpPr>
          <a:xfrm>
            <a:off x="3343349" y="3029978"/>
            <a:ext cx="2229487" cy="3290716"/>
            <a:chOff x="3343349" y="3029978"/>
            <a:chExt cx="2229487" cy="3290716"/>
          </a:xfrm>
        </p:grpSpPr>
        <p:sp>
          <p:nvSpPr>
            <p:cNvPr id="21" name="Oval 20"/>
            <p:cNvSpPr/>
            <p:nvPr/>
          </p:nvSpPr>
          <p:spPr>
            <a:xfrm>
              <a:off x="3343349" y="3029978"/>
              <a:ext cx="2229487" cy="2229487"/>
            </a:xfrm>
            <a:prstGeom prst="ellipse">
              <a:avLst/>
            </a:prstGeom>
            <a:solidFill>
              <a:schemeClr val="bg2">
                <a:lumMod val="75000"/>
              </a:schemeClr>
            </a:solidFill>
            <a:ln>
              <a:no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21"/>
            <p:cNvSpPr/>
            <p:nvPr/>
          </p:nvSpPr>
          <p:spPr>
            <a:xfrm rot="10800000">
              <a:off x="4438814" y="4148103"/>
              <a:ext cx="1002751" cy="986986"/>
            </a:xfrm>
            <a:custGeom>
              <a:avLst/>
              <a:gdLst>
                <a:gd name="connsiteX0" fmla="*/ 1015739 w 1128528"/>
                <a:gd name="connsiteY0" fmla="*/ 1004090 h 1116390"/>
                <a:gd name="connsiteX1" fmla="*/ 28691 w 1128528"/>
                <a:gd name="connsiteY1" fmla="*/ 1017894 h 1116390"/>
                <a:gd name="connsiteX2" fmla="*/ 332398 w 1128528"/>
                <a:gd name="connsiteY2" fmla="*/ 306988 h 1116390"/>
                <a:gd name="connsiteX3" fmla="*/ 1029544 w 1128528"/>
                <a:gd name="connsiteY3" fmla="*/ 30908 h 1116390"/>
                <a:gd name="connsiteX4" fmla="*/ 1015739 w 1128528"/>
                <a:gd name="connsiteY4" fmla="*/ 1004090 h 1116390"/>
                <a:gd name="connsiteX0" fmla="*/ 1015739 w 1128528"/>
                <a:gd name="connsiteY0" fmla="*/ 973182 h 1085482"/>
                <a:gd name="connsiteX1" fmla="*/ 28691 w 1128528"/>
                <a:gd name="connsiteY1" fmla="*/ 986986 h 1085482"/>
                <a:gd name="connsiteX2" fmla="*/ 332398 w 1128528"/>
                <a:gd name="connsiteY2" fmla="*/ 276080 h 1085482"/>
                <a:gd name="connsiteX3" fmla="*/ 1029544 w 1128528"/>
                <a:gd name="connsiteY3" fmla="*/ 0 h 1085482"/>
                <a:gd name="connsiteX4" fmla="*/ 1015739 w 1128528"/>
                <a:gd name="connsiteY4" fmla="*/ 973182 h 1085482"/>
                <a:gd name="connsiteX0" fmla="*/ 987048 w 1099837"/>
                <a:gd name="connsiteY0" fmla="*/ 973182 h 1085482"/>
                <a:gd name="connsiteX1" fmla="*/ 0 w 1099837"/>
                <a:gd name="connsiteY1" fmla="*/ 986986 h 1085482"/>
                <a:gd name="connsiteX2" fmla="*/ 303707 w 1099837"/>
                <a:gd name="connsiteY2" fmla="*/ 276080 h 1085482"/>
                <a:gd name="connsiteX3" fmla="*/ 1000853 w 1099837"/>
                <a:gd name="connsiteY3" fmla="*/ 0 h 1085482"/>
                <a:gd name="connsiteX4" fmla="*/ 987048 w 1099837"/>
                <a:gd name="connsiteY4" fmla="*/ 973182 h 1085482"/>
                <a:gd name="connsiteX0" fmla="*/ 987048 w 1099837"/>
                <a:gd name="connsiteY0" fmla="*/ 973182 h 1049773"/>
                <a:gd name="connsiteX1" fmla="*/ 0 w 1099837"/>
                <a:gd name="connsiteY1" fmla="*/ 986986 h 1049773"/>
                <a:gd name="connsiteX2" fmla="*/ 303707 w 1099837"/>
                <a:gd name="connsiteY2" fmla="*/ 276080 h 1049773"/>
                <a:gd name="connsiteX3" fmla="*/ 1000853 w 1099837"/>
                <a:gd name="connsiteY3" fmla="*/ 0 h 1049773"/>
                <a:gd name="connsiteX4" fmla="*/ 987048 w 1099837"/>
                <a:gd name="connsiteY4" fmla="*/ 973182 h 1049773"/>
                <a:gd name="connsiteX0" fmla="*/ 987048 w 1069575"/>
                <a:gd name="connsiteY0" fmla="*/ 973182 h 1049773"/>
                <a:gd name="connsiteX1" fmla="*/ 0 w 1069575"/>
                <a:gd name="connsiteY1" fmla="*/ 986986 h 1049773"/>
                <a:gd name="connsiteX2" fmla="*/ 303707 w 1069575"/>
                <a:gd name="connsiteY2" fmla="*/ 276080 h 1049773"/>
                <a:gd name="connsiteX3" fmla="*/ 1000853 w 1069575"/>
                <a:gd name="connsiteY3" fmla="*/ 0 h 1049773"/>
                <a:gd name="connsiteX4" fmla="*/ 987048 w 1069575"/>
                <a:gd name="connsiteY4" fmla="*/ 973182 h 1049773"/>
                <a:gd name="connsiteX0" fmla="*/ 987048 w 1008820"/>
                <a:gd name="connsiteY0" fmla="*/ 973182 h 1049773"/>
                <a:gd name="connsiteX1" fmla="*/ 0 w 1008820"/>
                <a:gd name="connsiteY1" fmla="*/ 986986 h 1049773"/>
                <a:gd name="connsiteX2" fmla="*/ 303707 w 1008820"/>
                <a:gd name="connsiteY2" fmla="*/ 276080 h 1049773"/>
                <a:gd name="connsiteX3" fmla="*/ 1000853 w 1008820"/>
                <a:gd name="connsiteY3" fmla="*/ 0 h 1049773"/>
                <a:gd name="connsiteX4" fmla="*/ 987048 w 1008820"/>
                <a:gd name="connsiteY4" fmla="*/ 973182 h 1049773"/>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2751"/>
                <a:gd name="connsiteY0" fmla="*/ 973182 h 986986"/>
                <a:gd name="connsiteX1" fmla="*/ 0 w 1002751"/>
                <a:gd name="connsiteY1" fmla="*/ 986986 h 986986"/>
                <a:gd name="connsiteX2" fmla="*/ 303707 w 1002751"/>
                <a:gd name="connsiteY2" fmla="*/ 276080 h 986986"/>
                <a:gd name="connsiteX3" fmla="*/ 1000853 w 1002751"/>
                <a:gd name="connsiteY3" fmla="*/ 0 h 986986"/>
                <a:gd name="connsiteX4" fmla="*/ 987048 w 1002751"/>
                <a:gd name="connsiteY4" fmla="*/ 973182 h 986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751" h="986986">
                  <a:moveTo>
                    <a:pt x="987048" y="973182"/>
                  </a:moveTo>
                  <a:cubicBezTo>
                    <a:pt x="751215" y="978934"/>
                    <a:pt x="217426" y="985836"/>
                    <a:pt x="0" y="986986"/>
                  </a:cubicBezTo>
                  <a:cubicBezTo>
                    <a:pt x="44866" y="746566"/>
                    <a:pt x="116191" y="468186"/>
                    <a:pt x="303707" y="276080"/>
                  </a:cubicBezTo>
                  <a:cubicBezTo>
                    <a:pt x="505028" y="83974"/>
                    <a:pt x="768471" y="24157"/>
                    <a:pt x="1000853" y="0"/>
                  </a:cubicBezTo>
                  <a:cubicBezTo>
                    <a:pt x="1005456" y="245021"/>
                    <a:pt x="1002003" y="663742"/>
                    <a:pt x="987048" y="973182"/>
                  </a:cubicBezTo>
                  <a:close/>
                </a:path>
              </a:pathLst>
            </a:custGeom>
            <a:solidFill>
              <a:schemeClr val="tx1"/>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Freeform 22"/>
            <p:cNvSpPr/>
            <p:nvPr/>
          </p:nvSpPr>
          <p:spPr>
            <a:xfrm rot="5400000">
              <a:off x="4430930" y="3187745"/>
              <a:ext cx="1002751" cy="986986"/>
            </a:xfrm>
            <a:custGeom>
              <a:avLst/>
              <a:gdLst>
                <a:gd name="connsiteX0" fmla="*/ 1015739 w 1128528"/>
                <a:gd name="connsiteY0" fmla="*/ 1004090 h 1116390"/>
                <a:gd name="connsiteX1" fmla="*/ 28691 w 1128528"/>
                <a:gd name="connsiteY1" fmla="*/ 1017894 h 1116390"/>
                <a:gd name="connsiteX2" fmla="*/ 332398 w 1128528"/>
                <a:gd name="connsiteY2" fmla="*/ 306988 h 1116390"/>
                <a:gd name="connsiteX3" fmla="*/ 1029544 w 1128528"/>
                <a:gd name="connsiteY3" fmla="*/ 30908 h 1116390"/>
                <a:gd name="connsiteX4" fmla="*/ 1015739 w 1128528"/>
                <a:gd name="connsiteY4" fmla="*/ 1004090 h 1116390"/>
                <a:gd name="connsiteX0" fmla="*/ 1015739 w 1128528"/>
                <a:gd name="connsiteY0" fmla="*/ 973182 h 1085482"/>
                <a:gd name="connsiteX1" fmla="*/ 28691 w 1128528"/>
                <a:gd name="connsiteY1" fmla="*/ 986986 h 1085482"/>
                <a:gd name="connsiteX2" fmla="*/ 332398 w 1128528"/>
                <a:gd name="connsiteY2" fmla="*/ 276080 h 1085482"/>
                <a:gd name="connsiteX3" fmla="*/ 1029544 w 1128528"/>
                <a:gd name="connsiteY3" fmla="*/ 0 h 1085482"/>
                <a:gd name="connsiteX4" fmla="*/ 1015739 w 1128528"/>
                <a:gd name="connsiteY4" fmla="*/ 973182 h 1085482"/>
                <a:gd name="connsiteX0" fmla="*/ 987048 w 1099837"/>
                <a:gd name="connsiteY0" fmla="*/ 973182 h 1085482"/>
                <a:gd name="connsiteX1" fmla="*/ 0 w 1099837"/>
                <a:gd name="connsiteY1" fmla="*/ 986986 h 1085482"/>
                <a:gd name="connsiteX2" fmla="*/ 303707 w 1099837"/>
                <a:gd name="connsiteY2" fmla="*/ 276080 h 1085482"/>
                <a:gd name="connsiteX3" fmla="*/ 1000853 w 1099837"/>
                <a:gd name="connsiteY3" fmla="*/ 0 h 1085482"/>
                <a:gd name="connsiteX4" fmla="*/ 987048 w 1099837"/>
                <a:gd name="connsiteY4" fmla="*/ 973182 h 1085482"/>
                <a:gd name="connsiteX0" fmla="*/ 987048 w 1099837"/>
                <a:gd name="connsiteY0" fmla="*/ 973182 h 1049773"/>
                <a:gd name="connsiteX1" fmla="*/ 0 w 1099837"/>
                <a:gd name="connsiteY1" fmla="*/ 986986 h 1049773"/>
                <a:gd name="connsiteX2" fmla="*/ 303707 w 1099837"/>
                <a:gd name="connsiteY2" fmla="*/ 276080 h 1049773"/>
                <a:gd name="connsiteX3" fmla="*/ 1000853 w 1099837"/>
                <a:gd name="connsiteY3" fmla="*/ 0 h 1049773"/>
                <a:gd name="connsiteX4" fmla="*/ 987048 w 1099837"/>
                <a:gd name="connsiteY4" fmla="*/ 973182 h 1049773"/>
                <a:gd name="connsiteX0" fmla="*/ 987048 w 1069575"/>
                <a:gd name="connsiteY0" fmla="*/ 973182 h 1049773"/>
                <a:gd name="connsiteX1" fmla="*/ 0 w 1069575"/>
                <a:gd name="connsiteY1" fmla="*/ 986986 h 1049773"/>
                <a:gd name="connsiteX2" fmla="*/ 303707 w 1069575"/>
                <a:gd name="connsiteY2" fmla="*/ 276080 h 1049773"/>
                <a:gd name="connsiteX3" fmla="*/ 1000853 w 1069575"/>
                <a:gd name="connsiteY3" fmla="*/ 0 h 1049773"/>
                <a:gd name="connsiteX4" fmla="*/ 987048 w 1069575"/>
                <a:gd name="connsiteY4" fmla="*/ 973182 h 1049773"/>
                <a:gd name="connsiteX0" fmla="*/ 987048 w 1008820"/>
                <a:gd name="connsiteY0" fmla="*/ 973182 h 1049773"/>
                <a:gd name="connsiteX1" fmla="*/ 0 w 1008820"/>
                <a:gd name="connsiteY1" fmla="*/ 986986 h 1049773"/>
                <a:gd name="connsiteX2" fmla="*/ 303707 w 1008820"/>
                <a:gd name="connsiteY2" fmla="*/ 276080 h 1049773"/>
                <a:gd name="connsiteX3" fmla="*/ 1000853 w 1008820"/>
                <a:gd name="connsiteY3" fmla="*/ 0 h 1049773"/>
                <a:gd name="connsiteX4" fmla="*/ 987048 w 1008820"/>
                <a:gd name="connsiteY4" fmla="*/ 973182 h 1049773"/>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2751"/>
                <a:gd name="connsiteY0" fmla="*/ 973182 h 986986"/>
                <a:gd name="connsiteX1" fmla="*/ 0 w 1002751"/>
                <a:gd name="connsiteY1" fmla="*/ 986986 h 986986"/>
                <a:gd name="connsiteX2" fmla="*/ 303707 w 1002751"/>
                <a:gd name="connsiteY2" fmla="*/ 276080 h 986986"/>
                <a:gd name="connsiteX3" fmla="*/ 1000853 w 1002751"/>
                <a:gd name="connsiteY3" fmla="*/ 0 h 986986"/>
                <a:gd name="connsiteX4" fmla="*/ 987048 w 1002751"/>
                <a:gd name="connsiteY4" fmla="*/ 973182 h 986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751" h="986986">
                  <a:moveTo>
                    <a:pt x="987048" y="973182"/>
                  </a:moveTo>
                  <a:cubicBezTo>
                    <a:pt x="751215" y="978934"/>
                    <a:pt x="217426" y="985836"/>
                    <a:pt x="0" y="986986"/>
                  </a:cubicBezTo>
                  <a:cubicBezTo>
                    <a:pt x="44866" y="746566"/>
                    <a:pt x="116191" y="468186"/>
                    <a:pt x="303707" y="276080"/>
                  </a:cubicBezTo>
                  <a:cubicBezTo>
                    <a:pt x="505028" y="83974"/>
                    <a:pt x="768471" y="24157"/>
                    <a:pt x="1000853" y="0"/>
                  </a:cubicBezTo>
                  <a:cubicBezTo>
                    <a:pt x="1005456" y="245021"/>
                    <a:pt x="1002003" y="663742"/>
                    <a:pt x="987048" y="973182"/>
                  </a:cubicBezTo>
                  <a:close/>
                </a:path>
              </a:pathLst>
            </a:custGeom>
            <a:solidFill>
              <a:srgbClr val="FF00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Freeform 23"/>
            <p:cNvSpPr/>
            <p:nvPr/>
          </p:nvSpPr>
          <p:spPr>
            <a:xfrm rot="16200000">
              <a:off x="3497273" y="4147122"/>
              <a:ext cx="1002751" cy="986986"/>
            </a:xfrm>
            <a:custGeom>
              <a:avLst/>
              <a:gdLst>
                <a:gd name="connsiteX0" fmla="*/ 1015739 w 1128528"/>
                <a:gd name="connsiteY0" fmla="*/ 1004090 h 1116390"/>
                <a:gd name="connsiteX1" fmla="*/ 28691 w 1128528"/>
                <a:gd name="connsiteY1" fmla="*/ 1017894 h 1116390"/>
                <a:gd name="connsiteX2" fmla="*/ 332398 w 1128528"/>
                <a:gd name="connsiteY2" fmla="*/ 306988 h 1116390"/>
                <a:gd name="connsiteX3" fmla="*/ 1029544 w 1128528"/>
                <a:gd name="connsiteY3" fmla="*/ 30908 h 1116390"/>
                <a:gd name="connsiteX4" fmla="*/ 1015739 w 1128528"/>
                <a:gd name="connsiteY4" fmla="*/ 1004090 h 1116390"/>
                <a:gd name="connsiteX0" fmla="*/ 1015739 w 1128528"/>
                <a:gd name="connsiteY0" fmla="*/ 973182 h 1085482"/>
                <a:gd name="connsiteX1" fmla="*/ 28691 w 1128528"/>
                <a:gd name="connsiteY1" fmla="*/ 986986 h 1085482"/>
                <a:gd name="connsiteX2" fmla="*/ 332398 w 1128528"/>
                <a:gd name="connsiteY2" fmla="*/ 276080 h 1085482"/>
                <a:gd name="connsiteX3" fmla="*/ 1029544 w 1128528"/>
                <a:gd name="connsiteY3" fmla="*/ 0 h 1085482"/>
                <a:gd name="connsiteX4" fmla="*/ 1015739 w 1128528"/>
                <a:gd name="connsiteY4" fmla="*/ 973182 h 1085482"/>
                <a:gd name="connsiteX0" fmla="*/ 987048 w 1099837"/>
                <a:gd name="connsiteY0" fmla="*/ 973182 h 1085482"/>
                <a:gd name="connsiteX1" fmla="*/ 0 w 1099837"/>
                <a:gd name="connsiteY1" fmla="*/ 986986 h 1085482"/>
                <a:gd name="connsiteX2" fmla="*/ 303707 w 1099837"/>
                <a:gd name="connsiteY2" fmla="*/ 276080 h 1085482"/>
                <a:gd name="connsiteX3" fmla="*/ 1000853 w 1099837"/>
                <a:gd name="connsiteY3" fmla="*/ 0 h 1085482"/>
                <a:gd name="connsiteX4" fmla="*/ 987048 w 1099837"/>
                <a:gd name="connsiteY4" fmla="*/ 973182 h 1085482"/>
                <a:gd name="connsiteX0" fmla="*/ 987048 w 1099837"/>
                <a:gd name="connsiteY0" fmla="*/ 973182 h 1049773"/>
                <a:gd name="connsiteX1" fmla="*/ 0 w 1099837"/>
                <a:gd name="connsiteY1" fmla="*/ 986986 h 1049773"/>
                <a:gd name="connsiteX2" fmla="*/ 303707 w 1099837"/>
                <a:gd name="connsiteY2" fmla="*/ 276080 h 1049773"/>
                <a:gd name="connsiteX3" fmla="*/ 1000853 w 1099837"/>
                <a:gd name="connsiteY3" fmla="*/ 0 h 1049773"/>
                <a:gd name="connsiteX4" fmla="*/ 987048 w 1099837"/>
                <a:gd name="connsiteY4" fmla="*/ 973182 h 1049773"/>
                <a:gd name="connsiteX0" fmla="*/ 987048 w 1069575"/>
                <a:gd name="connsiteY0" fmla="*/ 973182 h 1049773"/>
                <a:gd name="connsiteX1" fmla="*/ 0 w 1069575"/>
                <a:gd name="connsiteY1" fmla="*/ 986986 h 1049773"/>
                <a:gd name="connsiteX2" fmla="*/ 303707 w 1069575"/>
                <a:gd name="connsiteY2" fmla="*/ 276080 h 1049773"/>
                <a:gd name="connsiteX3" fmla="*/ 1000853 w 1069575"/>
                <a:gd name="connsiteY3" fmla="*/ 0 h 1049773"/>
                <a:gd name="connsiteX4" fmla="*/ 987048 w 1069575"/>
                <a:gd name="connsiteY4" fmla="*/ 973182 h 1049773"/>
                <a:gd name="connsiteX0" fmla="*/ 987048 w 1008820"/>
                <a:gd name="connsiteY0" fmla="*/ 973182 h 1049773"/>
                <a:gd name="connsiteX1" fmla="*/ 0 w 1008820"/>
                <a:gd name="connsiteY1" fmla="*/ 986986 h 1049773"/>
                <a:gd name="connsiteX2" fmla="*/ 303707 w 1008820"/>
                <a:gd name="connsiteY2" fmla="*/ 276080 h 1049773"/>
                <a:gd name="connsiteX3" fmla="*/ 1000853 w 1008820"/>
                <a:gd name="connsiteY3" fmla="*/ 0 h 1049773"/>
                <a:gd name="connsiteX4" fmla="*/ 987048 w 1008820"/>
                <a:gd name="connsiteY4" fmla="*/ 973182 h 1049773"/>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2751"/>
                <a:gd name="connsiteY0" fmla="*/ 973182 h 986986"/>
                <a:gd name="connsiteX1" fmla="*/ 0 w 1002751"/>
                <a:gd name="connsiteY1" fmla="*/ 986986 h 986986"/>
                <a:gd name="connsiteX2" fmla="*/ 303707 w 1002751"/>
                <a:gd name="connsiteY2" fmla="*/ 276080 h 986986"/>
                <a:gd name="connsiteX3" fmla="*/ 1000853 w 1002751"/>
                <a:gd name="connsiteY3" fmla="*/ 0 h 986986"/>
                <a:gd name="connsiteX4" fmla="*/ 987048 w 1002751"/>
                <a:gd name="connsiteY4" fmla="*/ 973182 h 986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751" h="986986">
                  <a:moveTo>
                    <a:pt x="987048" y="973182"/>
                  </a:moveTo>
                  <a:cubicBezTo>
                    <a:pt x="751215" y="978934"/>
                    <a:pt x="217426" y="985836"/>
                    <a:pt x="0" y="986986"/>
                  </a:cubicBezTo>
                  <a:cubicBezTo>
                    <a:pt x="44866" y="746566"/>
                    <a:pt x="116191" y="468186"/>
                    <a:pt x="303707" y="276080"/>
                  </a:cubicBezTo>
                  <a:cubicBezTo>
                    <a:pt x="505028" y="83974"/>
                    <a:pt x="768471" y="24157"/>
                    <a:pt x="1000853" y="0"/>
                  </a:cubicBezTo>
                  <a:cubicBezTo>
                    <a:pt x="1005456" y="245021"/>
                    <a:pt x="1002003" y="663742"/>
                    <a:pt x="987048" y="973182"/>
                  </a:cubicBezTo>
                  <a:close/>
                </a:path>
              </a:pathLst>
            </a:custGeom>
            <a:solidFill>
              <a:srgbClr val="FF00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Freeform 24"/>
            <p:cNvSpPr/>
            <p:nvPr/>
          </p:nvSpPr>
          <p:spPr>
            <a:xfrm>
              <a:off x="3498181" y="3181823"/>
              <a:ext cx="1002751" cy="986986"/>
            </a:xfrm>
            <a:custGeom>
              <a:avLst/>
              <a:gdLst>
                <a:gd name="connsiteX0" fmla="*/ 1015739 w 1128528"/>
                <a:gd name="connsiteY0" fmla="*/ 1004090 h 1116390"/>
                <a:gd name="connsiteX1" fmla="*/ 28691 w 1128528"/>
                <a:gd name="connsiteY1" fmla="*/ 1017894 h 1116390"/>
                <a:gd name="connsiteX2" fmla="*/ 332398 w 1128528"/>
                <a:gd name="connsiteY2" fmla="*/ 306988 h 1116390"/>
                <a:gd name="connsiteX3" fmla="*/ 1029544 w 1128528"/>
                <a:gd name="connsiteY3" fmla="*/ 30908 h 1116390"/>
                <a:gd name="connsiteX4" fmla="*/ 1015739 w 1128528"/>
                <a:gd name="connsiteY4" fmla="*/ 1004090 h 1116390"/>
                <a:gd name="connsiteX0" fmla="*/ 1015739 w 1128528"/>
                <a:gd name="connsiteY0" fmla="*/ 973182 h 1085482"/>
                <a:gd name="connsiteX1" fmla="*/ 28691 w 1128528"/>
                <a:gd name="connsiteY1" fmla="*/ 986986 h 1085482"/>
                <a:gd name="connsiteX2" fmla="*/ 332398 w 1128528"/>
                <a:gd name="connsiteY2" fmla="*/ 276080 h 1085482"/>
                <a:gd name="connsiteX3" fmla="*/ 1029544 w 1128528"/>
                <a:gd name="connsiteY3" fmla="*/ 0 h 1085482"/>
                <a:gd name="connsiteX4" fmla="*/ 1015739 w 1128528"/>
                <a:gd name="connsiteY4" fmla="*/ 973182 h 1085482"/>
                <a:gd name="connsiteX0" fmla="*/ 987048 w 1099837"/>
                <a:gd name="connsiteY0" fmla="*/ 973182 h 1085482"/>
                <a:gd name="connsiteX1" fmla="*/ 0 w 1099837"/>
                <a:gd name="connsiteY1" fmla="*/ 986986 h 1085482"/>
                <a:gd name="connsiteX2" fmla="*/ 303707 w 1099837"/>
                <a:gd name="connsiteY2" fmla="*/ 276080 h 1085482"/>
                <a:gd name="connsiteX3" fmla="*/ 1000853 w 1099837"/>
                <a:gd name="connsiteY3" fmla="*/ 0 h 1085482"/>
                <a:gd name="connsiteX4" fmla="*/ 987048 w 1099837"/>
                <a:gd name="connsiteY4" fmla="*/ 973182 h 1085482"/>
                <a:gd name="connsiteX0" fmla="*/ 987048 w 1099837"/>
                <a:gd name="connsiteY0" fmla="*/ 973182 h 1049773"/>
                <a:gd name="connsiteX1" fmla="*/ 0 w 1099837"/>
                <a:gd name="connsiteY1" fmla="*/ 986986 h 1049773"/>
                <a:gd name="connsiteX2" fmla="*/ 303707 w 1099837"/>
                <a:gd name="connsiteY2" fmla="*/ 276080 h 1049773"/>
                <a:gd name="connsiteX3" fmla="*/ 1000853 w 1099837"/>
                <a:gd name="connsiteY3" fmla="*/ 0 h 1049773"/>
                <a:gd name="connsiteX4" fmla="*/ 987048 w 1099837"/>
                <a:gd name="connsiteY4" fmla="*/ 973182 h 1049773"/>
                <a:gd name="connsiteX0" fmla="*/ 987048 w 1069575"/>
                <a:gd name="connsiteY0" fmla="*/ 973182 h 1049773"/>
                <a:gd name="connsiteX1" fmla="*/ 0 w 1069575"/>
                <a:gd name="connsiteY1" fmla="*/ 986986 h 1049773"/>
                <a:gd name="connsiteX2" fmla="*/ 303707 w 1069575"/>
                <a:gd name="connsiteY2" fmla="*/ 276080 h 1049773"/>
                <a:gd name="connsiteX3" fmla="*/ 1000853 w 1069575"/>
                <a:gd name="connsiteY3" fmla="*/ 0 h 1049773"/>
                <a:gd name="connsiteX4" fmla="*/ 987048 w 1069575"/>
                <a:gd name="connsiteY4" fmla="*/ 973182 h 1049773"/>
                <a:gd name="connsiteX0" fmla="*/ 987048 w 1008820"/>
                <a:gd name="connsiteY0" fmla="*/ 973182 h 1049773"/>
                <a:gd name="connsiteX1" fmla="*/ 0 w 1008820"/>
                <a:gd name="connsiteY1" fmla="*/ 986986 h 1049773"/>
                <a:gd name="connsiteX2" fmla="*/ 303707 w 1008820"/>
                <a:gd name="connsiteY2" fmla="*/ 276080 h 1049773"/>
                <a:gd name="connsiteX3" fmla="*/ 1000853 w 1008820"/>
                <a:gd name="connsiteY3" fmla="*/ 0 h 1049773"/>
                <a:gd name="connsiteX4" fmla="*/ 987048 w 1008820"/>
                <a:gd name="connsiteY4" fmla="*/ 973182 h 1049773"/>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2751"/>
                <a:gd name="connsiteY0" fmla="*/ 973182 h 986986"/>
                <a:gd name="connsiteX1" fmla="*/ 0 w 1002751"/>
                <a:gd name="connsiteY1" fmla="*/ 986986 h 986986"/>
                <a:gd name="connsiteX2" fmla="*/ 303707 w 1002751"/>
                <a:gd name="connsiteY2" fmla="*/ 276080 h 986986"/>
                <a:gd name="connsiteX3" fmla="*/ 1000853 w 1002751"/>
                <a:gd name="connsiteY3" fmla="*/ 0 h 986986"/>
                <a:gd name="connsiteX4" fmla="*/ 987048 w 1002751"/>
                <a:gd name="connsiteY4" fmla="*/ 973182 h 986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751" h="986986">
                  <a:moveTo>
                    <a:pt x="987048" y="973182"/>
                  </a:moveTo>
                  <a:cubicBezTo>
                    <a:pt x="751215" y="978934"/>
                    <a:pt x="217426" y="985836"/>
                    <a:pt x="0" y="986986"/>
                  </a:cubicBezTo>
                  <a:cubicBezTo>
                    <a:pt x="44866" y="746566"/>
                    <a:pt x="116191" y="468186"/>
                    <a:pt x="303707" y="276080"/>
                  </a:cubicBezTo>
                  <a:cubicBezTo>
                    <a:pt x="505028" y="83974"/>
                    <a:pt x="768471" y="24157"/>
                    <a:pt x="1000853" y="0"/>
                  </a:cubicBezTo>
                  <a:cubicBezTo>
                    <a:pt x="1005456" y="245021"/>
                    <a:pt x="1002003" y="663742"/>
                    <a:pt x="987048" y="973182"/>
                  </a:cubicBezTo>
                  <a:close/>
                </a:path>
              </a:pathLst>
            </a:custGeom>
            <a:solidFill>
              <a:schemeClr val="tx1"/>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ight Arrow 25"/>
            <p:cNvSpPr/>
            <p:nvPr/>
          </p:nvSpPr>
          <p:spPr>
            <a:xfrm rot="20480040">
              <a:off x="3933044" y="4056413"/>
              <a:ext cx="1118194" cy="165650"/>
            </a:xfrm>
            <a:prstGeom prst="rightArrow">
              <a:avLst/>
            </a:prstGeom>
            <a:solidFill>
              <a:schemeClr val="bg1"/>
            </a:solidFill>
            <a:ln>
              <a:solidFill>
                <a:schemeClr val="tx1"/>
              </a:solid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TextBox 26"/>
            <p:cNvSpPr txBox="1"/>
            <p:nvPr/>
          </p:nvSpPr>
          <p:spPr>
            <a:xfrm>
              <a:off x="3874837" y="3285352"/>
              <a:ext cx="466794" cy="769441"/>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US" sz="4400" b="1" spc="150" dirty="0" smtClean="0">
                  <a:ln w="11430"/>
                  <a:solidFill>
                    <a:srgbClr val="F8F8F8"/>
                  </a:solidFill>
                  <a:effectLst>
                    <a:outerShdw blurRad="25400" algn="tl" rotWithShape="0">
                      <a:srgbClr val="000000">
                        <a:alpha val="43000"/>
                      </a:srgbClr>
                    </a:outerShdw>
                  </a:effectLst>
                  <a:latin typeface="Times"/>
                  <a:cs typeface="Times"/>
                </a:rPr>
                <a:t>1</a:t>
              </a:r>
            </a:p>
          </p:txBody>
        </p:sp>
        <p:sp>
          <p:nvSpPr>
            <p:cNvPr id="28" name="TextBox 27"/>
            <p:cNvSpPr txBox="1"/>
            <p:nvPr/>
          </p:nvSpPr>
          <p:spPr>
            <a:xfrm>
              <a:off x="3888641" y="4156627"/>
              <a:ext cx="466794" cy="769441"/>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US" sz="4400" b="1" spc="150" dirty="0" smtClean="0">
                  <a:ln w="11430"/>
                  <a:solidFill>
                    <a:srgbClr val="F8F8F8"/>
                  </a:solidFill>
                  <a:effectLst>
                    <a:outerShdw blurRad="25400" algn="tl" rotWithShape="0">
                      <a:srgbClr val="000000">
                        <a:alpha val="43000"/>
                      </a:srgbClr>
                    </a:outerShdw>
                  </a:effectLst>
                  <a:latin typeface="Times"/>
                  <a:cs typeface="Times"/>
                </a:rPr>
                <a:t>2</a:t>
              </a:r>
            </a:p>
          </p:txBody>
        </p:sp>
        <p:sp>
          <p:nvSpPr>
            <p:cNvPr id="29" name="TextBox 28"/>
            <p:cNvSpPr txBox="1"/>
            <p:nvPr/>
          </p:nvSpPr>
          <p:spPr>
            <a:xfrm>
              <a:off x="4679849" y="3295910"/>
              <a:ext cx="466794" cy="769441"/>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US" sz="4400" b="1" spc="150" dirty="0" smtClean="0">
                  <a:ln w="11430"/>
                  <a:solidFill>
                    <a:srgbClr val="F8F8F8"/>
                  </a:solidFill>
                  <a:effectLst>
                    <a:outerShdw blurRad="25400" algn="tl" rotWithShape="0">
                      <a:srgbClr val="000000">
                        <a:alpha val="43000"/>
                      </a:srgbClr>
                    </a:outerShdw>
                  </a:effectLst>
                  <a:latin typeface="Times"/>
                  <a:cs typeface="Times"/>
                </a:rPr>
                <a:t>3</a:t>
              </a:r>
            </a:p>
          </p:txBody>
        </p:sp>
        <p:sp>
          <p:nvSpPr>
            <p:cNvPr id="30" name="TextBox 29"/>
            <p:cNvSpPr txBox="1"/>
            <p:nvPr/>
          </p:nvSpPr>
          <p:spPr>
            <a:xfrm>
              <a:off x="4679849" y="4182686"/>
              <a:ext cx="466794" cy="769441"/>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US" sz="4400" b="1" spc="150" dirty="0" smtClean="0">
                  <a:ln w="11430"/>
                  <a:solidFill>
                    <a:srgbClr val="F8F8F8"/>
                  </a:solidFill>
                  <a:effectLst>
                    <a:outerShdw blurRad="25400" algn="tl" rotWithShape="0">
                      <a:srgbClr val="000000">
                        <a:alpha val="43000"/>
                      </a:srgbClr>
                    </a:outerShdw>
                  </a:effectLst>
                  <a:latin typeface="Times"/>
                  <a:cs typeface="Times"/>
                </a:rPr>
                <a:t>4</a:t>
              </a:r>
            </a:p>
          </p:txBody>
        </p:sp>
        <p:sp>
          <p:nvSpPr>
            <p:cNvPr id="42" name="Oval 41"/>
            <p:cNvSpPr/>
            <p:nvPr/>
          </p:nvSpPr>
          <p:spPr>
            <a:xfrm>
              <a:off x="4438812" y="4099789"/>
              <a:ext cx="94548" cy="94548"/>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TextBox 44"/>
            <p:cNvSpPr txBox="1"/>
            <p:nvPr/>
          </p:nvSpPr>
          <p:spPr>
            <a:xfrm>
              <a:off x="3541495" y="5397364"/>
              <a:ext cx="1794633" cy="923330"/>
            </a:xfrm>
            <a:prstGeom prst="rect">
              <a:avLst/>
            </a:prstGeom>
            <a:noFill/>
          </p:spPr>
          <p:txBody>
            <a:bodyPr wrap="square" rtlCol="0">
              <a:spAutoFit/>
            </a:bodyPr>
            <a:lstStyle/>
            <a:p>
              <a:pPr algn="ctr"/>
              <a:r>
                <a:rPr lang="en-US" dirty="0" smtClean="0">
                  <a:latin typeface="Times"/>
                  <a:cs typeface="Times"/>
                </a:rPr>
                <a:t>“1 or 2 arise roughly as often as 3 or 4.”</a:t>
              </a:r>
            </a:p>
          </p:txBody>
        </p:sp>
      </p:grpSp>
      <p:grpSp>
        <p:nvGrpSpPr>
          <p:cNvPr id="49" name="Group 48"/>
          <p:cNvGrpSpPr/>
          <p:nvPr/>
        </p:nvGrpSpPr>
        <p:grpSpPr>
          <a:xfrm>
            <a:off x="6130445" y="3029978"/>
            <a:ext cx="2229487" cy="3290716"/>
            <a:chOff x="6130445" y="3029978"/>
            <a:chExt cx="2229487" cy="3290716"/>
          </a:xfrm>
        </p:grpSpPr>
        <p:sp>
          <p:nvSpPr>
            <p:cNvPr id="31" name="Oval 30"/>
            <p:cNvSpPr/>
            <p:nvPr/>
          </p:nvSpPr>
          <p:spPr>
            <a:xfrm>
              <a:off x="6130445" y="3029978"/>
              <a:ext cx="2229487" cy="2229487"/>
            </a:xfrm>
            <a:prstGeom prst="ellipse">
              <a:avLst/>
            </a:prstGeom>
            <a:solidFill>
              <a:schemeClr val="bg2">
                <a:lumMod val="75000"/>
              </a:schemeClr>
            </a:solidFill>
            <a:ln>
              <a:no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Freeform 31"/>
            <p:cNvSpPr/>
            <p:nvPr/>
          </p:nvSpPr>
          <p:spPr>
            <a:xfrm rot="10800000">
              <a:off x="7225910" y="4148103"/>
              <a:ext cx="1002751" cy="986986"/>
            </a:xfrm>
            <a:custGeom>
              <a:avLst/>
              <a:gdLst>
                <a:gd name="connsiteX0" fmla="*/ 1015739 w 1128528"/>
                <a:gd name="connsiteY0" fmla="*/ 1004090 h 1116390"/>
                <a:gd name="connsiteX1" fmla="*/ 28691 w 1128528"/>
                <a:gd name="connsiteY1" fmla="*/ 1017894 h 1116390"/>
                <a:gd name="connsiteX2" fmla="*/ 332398 w 1128528"/>
                <a:gd name="connsiteY2" fmla="*/ 306988 h 1116390"/>
                <a:gd name="connsiteX3" fmla="*/ 1029544 w 1128528"/>
                <a:gd name="connsiteY3" fmla="*/ 30908 h 1116390"/>
                <a:gd name="connsiteX4" fmla="*/ 1015739 w 1128528"/>
                <a:gd name="connsiteY4" fmla="*/ 1004090 h 1116390"/>
                <a:gd name="connsiteX0" fmla="*/ 1015739 w 1128528"/>
                <a:gd name="connsiteY0" fmla="*/ 973182 h 1085482"/>
                <a:gd name="connsiteX1" fmla="*/ 28691 w 1128528"/>
                <a:gd name="connsiteY1" fmla="*/ 986986 h 1085482"/>
                <a:gd name="connsiteX2" fmla="*/ 332398 w 1128528"/>
                <a:gd name="connsiteY2" fmla="*/ 276080 h 1085482"/>
                <a:gd name="connsiteX3" fmla="*/ 1029544 w 1128528"/>
                <a:gd name="connsiteY3" fmla="*/ 0 h 1085482"/>
                <a:gd name="connsiteX4" fmla="*/ 1015739 w 1128528"/>
                <a:gd name="connsiteY4" fmla="*/ 973182 h 1085482"/>
                <a:gd name="connsiteX0" fmla="*/ 987048 w 1099837"/>
                <a:gd name="connsiteY0" fmla="*/ 973182 h 1085482"/>
                <a:gd name="connsiteX1" fmla="*/ 0 w 1099837"/>
                <a:gd name="connsiteY1" fmla="*/ 986986 h 1085482"/>
                <a:gd name="connsiteX2" fmla="*/ 303707 w 1099837"/>
                <a:gd name="connsiteY2" fmla="*/ 276080 h 1085482"/>
                <a:gd name="connsiteX3" fmla="*/ 1000853 w 1099837"/>
                <a:gd name="connsiteY3" fmla="*/ 0 h 1085482"/>
                <a:gd name="connsiteX4" fmla="*/ 987048 w 1099837"/>
                <a:gd name="connsiteY4" fmla="*/ 973182 h 1085482"/>
                <a:gd name="connsiteX0" fmla="*/ 987048 w 1099837"/>
                <a:gd name="connsiteY0" fmla="*/ 973182 h 1049773"/>
                <a:gd name="connsiteX1" fmla="*/ 0 w 1099837"/>
                <a:gd name="connsiteY1" fmla="*/ 986986 h 1049773"/>
                <a:gd name="connsiteX2" fmla="*/ 303707 w 1099837"/>
                <a:gd name="connsiteY2" fmla="*/ 276080 h 1049773"/>
                <a:gd name="connsiteX3" fmla="*/ 1000853 w 1099837"/>
                <a:gd name="connsiteY3" fmla="*/ 0 h 1049773"/>
                <a:gd name="connsiteX4" fmla="*/ 987048 w 1099837"/>
                <a:gd name="connsiteY4" fmla="*/ 973182 h 1049773"/>
                <a:gd name="connsiteX0" fmla="*/ 987048 w 1069575"/>
                <a:gd name="connsiteY0" fmla="*/ 973182 h 1049773"/>
                <a:gd name="connsiteX1" fmla="*/ 0 w 1069575"/>
                <a:gd name="connsiteY1" fmla="*/ 986986 h 1049773"/>
                <a:gd name="connsiteX2" fmla="*/ 303707 w 1069575"/>
                <a:gd name="connsiteY2" fmla="*/ 276080 h 1049773"/>
                <a:gd name="connsiteX3" fmla="*/ 1000853 w 1069575"/>
                <a:gd name="connsiteY3" fmla="*/ 0 h 1049773"/>
                <a:gd name="connsiteX4" fmla="*/ 987048 w 1069575"/>
                <a:gd name="connsiteY4" fmla="*/ 973182 h 1049773"/>
                <a:gd name="connsiteX0" fmla="*/ 987048 w 1008820"/>
                <a:gd name="connsiteY0" fmla="*/ 973182 h 1049773"/>
                <a:gd name="connsiteX1" fmla="*/ 0 w 1008820"/>
                <a:gd name="connsiteY1" fmla="*/ 986986 h 1049773"/>
                <a:gd name="connsiteX2" fmla="*/ 303707 w 1008820"/>
                <a:gd name="connsiteY2" fmla="*/ 276080 h 1049773"/>
                <a:gd name="connsiteX3" fmla="*/ 1000853 w 1008820"/>
                <a:gd name="connsiteY3" fmla="*/ 0 h 1049773"/>
                <a:gd name="connsiteX4" fmla="*/ 987048 w 1008820"/>
                <a:gd name="connsiteY4" fmla="*/ 973182 h 1049773"/>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2751"/>
                <a:gd name="connsiteY0" fmla="*/ 973182 h 986986"/>
                <a:gd name="connsiteX1" fmla="*/ 0 w 1002751"/>
                <a:gd name="connsiteY1" fmla="*/ 986986 h 986986"/>
                <a:gd name="connsiteX2" fmla="*/ 303707 w 1002751"/>
                <a:gd name="connsiteY2" fmla="*/ 276080 h 986986"/>
                <a:gd name="connsiteX3" fmla="*/ 1000853 w 1002751"/>
                <a:gd name="connsiteY3" fmla="*/ 0 h 986986"/>
                <a:gd name="connsiteX4" fmla="*/ 987048 w 1002751"/>
                <a:gd name="connsiteY4" fmla="*/ 973182 h 986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751" h="986986">
                  <a:moveTo>
                    <a:pt x="987048" y="973182"/>
                  </a:moveTo>
                  <a:cubicBezTo>
                    <a:pt x="751215" y="978934"/>
                    <a:pt x="217426" y="985836"/>
                    <a:pt x="0" y="986986"/>
                  </a:cubicBezTo>
                  <a:cubicBezTo>
                    <a:pt x="44866" y="746566"/>
                    <a:pt x="116191" y="468186"/>
                    <a:pt x="303707" y="276080"/>
                  </a:cubicBezTo>
                  <a:cubicBezTo>
                    <a:pt x="505028" y="83974"/>
                    <a:pt x="768471" y="24157"/>
                    <a:pt x="1000853" y="0"/>
                  </a:cubicBezTo>
                  <a:cubicBezTo>
                    <a:pt x="1005456" y="245021"/>
                    <a:pt x="1002003" y="663742"/>
                    <a:pt x="987048" y="973182"/>
                  </a:cubicBezTo>
                  <a:close/>
                </a:path>
              </a:pathLst>
            </a:custGeom>
            <a:solidFill>
              <a:schemeClr val="tx1"/>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Freeform 32"/>
            <p:cNvSpPr/>
            <p:nvPr/>
          </p:nvSpPr>
          <p:spPr>
            <a:xfrm rot="5400000">
              <a:off x="7218026" y="3187745"/>
              <a:ext cx="1002751" cy="986986"/>
            </a:xfrm>
            <a:custGeom>
              <a:avLst/>
              <a:gdLst>
                <a:gd name="connsiteX0" fmla="*/ 1015739 w 1128528"/>
                <a:gd name="connsiteY0" fmla="*/ 1004090 h 1116390"/>
                <a:gd name="connsiteX1" fmla="*/ 28691 w 1128528"/>
                <a:gd name="connsiteY1" fmla="*/ 1017894 h 1116390"/>
                <a:gd name="connsiteX2" fmla="*/ 332398 w 1128528"/>
                <a:gd name="connsiteY2" fmla="*/ 306988 h 1116390"/>
                <a:gd name="connsiteX3" fmla="*/ 1029544 w 1128528"/>
                <a:gd name="connsiteY3" fmla="*/ 30908 h 1116390"/>
                <a:gd name="connsiteX4" fmla="*/ 1015739 w 1128528"/>
                <a:gd name="connsiteY4" fmla="*/ 1004090 h 1116390"/>
                <a:gd name="connsiteX0" fmla="*/ 1015739 w 1128528"/>
                <a:gd name="connsiteY0" fmla="*/ 973182 h 1085482"/>
                <a:gd name="connsiteX1" fmla="*/ 28691 w 1128528"/>
                <a:gd name="connsiteY1" fmla="*/ 986986 h 1085482"/>
                <a:gd name="connsiteX2" fmla="*/ 332398 w 1128528"/>
                <a:gd name="connsiteY2" fmla="*/ 276080 h 1085482"/>
                <a:gd name="connsiteX3" fmla="*/ 1029544 w 1128528"/>
                <a:gd name="connsiteY3" fmla="*/ 0 h 1085482"/>
                <a:gd name="connsiteX4" fmla="*/ 1015739 w 1128528"/>
                <a:gd name="connsiteY4" fmla="*/ 973182 h 1085482"/>
                <a:gd name="connsiteX0" fmla="*/ 987048 w 1099837"/>
                <a:gd name="connsiteY0" fmla="*/ 973182 h 1085482"/>
                <a:gd name="connsiteX1" fmla="*/ 0 w 1099837"/>
                <a:gd name="connsiteY1" fmla="*/ 986986 h 1085482"/>
                <a:gd name="connsiteX2" fmla="*/ 303707 w 1099837"/>
                <a:gd name="connsiteY2" fmla="*/ 276080 h 1085482"/>
                <a:gd name="connsiteX3" fmla="*/ 1000853 w 1099837"/>
                <a:gd name="connsiteY3" fmla="*/ 0 h 1085482"/>
                <a:gd name="connsiteX4" fmla="*/ 987048 w 1099837"/>
                <a:gd name="connsiteY4" fmla="*/ 973182 h 1085482"/>
                <a:gd name="connsiteX0" fmla="*/ 987048 w 1099837"/>
                <a:gd name="connsiteY0" fmla="*/ 973182 h 1049773"/>
                <a:gd name="connsiteX1" fmla="*/ 0 w 1099837"/>
                <a:gd name="connsiteY1" fmla="*/ 986986 h 1049773"/>
                <a:gd name="connsiteX2" fmla="*/ 303707 w 1099837"/>
                <a:gd name="connsiteY2" fmla="*/ 276080 h 1049773"/>
                <a:gd name="connsiteX3" fmla="*/ 1000853 w 1099837"/>
                <a:gd name="connsiteY3" fmla="*/ 0 h 1049773"/>
                <a:gd name="connsiteX4" fmla="*/ 987048 w 1099837"/>
                <a:gd name="connsiteY4" fmla="*/ 973182 h 1049773"/>
                <a:gd name="connsiteX0" fmla="*/ 987048 w 1069575"/>
                <a:gd name="connsiteY0" fmla="*/ 973182 h 1049773"/>
                <a:gd name="connsiteX1" fmla="*/ 0 w 1069575"/>
                <a:gd name="connsiteY1" fmla="*/ 986986 h 1049773"/>
                <a:gd name="connsiteX2" fmla="*/ 303707 w 1069575"/>
                <a:gd name="connsiteY2" fmla="*/ 276080 h 1049773"/>
                <a:gd name="connsiteX3" fmla="*/ 1000853 w 1069575"/>
                <a:gd name="connsiteY3" fmla="*/ 0 h 1049773"/>
                <a:gd name="connsiteX4" fmla="*/ 987048 w 1069575"/>
                <a:gd name="connsiteY4" fmla="*/ 973182 h 1049773"/>
                <a:gd name="connsiteX0" fmla="*/ 987048 w 1008820"/>
                <a:gd name="connsiteY0" fmla="*/ 973182 h 1049773"/>
                <a:gd name="connsiteX1" fmla="*/ 0 w 1008820"/>
                <a:gd name="connsiteY1" fmla="*/ 986986 h 1049773"/>
                <a:gd name="connsiteX2" fmla="*/ 303707 w 1008820"/>
                <a:gd name="connsiteY2" fmla="*/ 276080 h 1049773"/>
                <a:gd name="connsiteX3" fmla="*/ 1000853 w 1008820"/>
                <a:gd name="connsiteY3" fmla="*/ 0 h 1049773"/>
                <a:gd name="connsiteX4" fmla="*/ 987048 w 1008820"/>
                <a:gd name="connsiteY4" fmla="*/ 973182 h 1049773"/>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2751"/>
                <a:gd name="connsiteY0" fmla="*/ 973182 h 986986"/>
                <a:gd name="connsiteX1" fmla="*/ 0 w 1002751"/>
                <a:gd name="connsiteY1" fmla="*/ 986986 h 986986"/>
                <a:gd name="connsiteX2" fmla="*/ 303707 w 1002751"/>
                <a:gd name="connsiteY2" fmla="*/ 276080 h 986986"/>
                <a:gd name="connsiteX3" fmla="*/ 1000853 w 1002751"/>
                <a:gd name="connsiteY3" fmla="*/ 0 h 986986"/>
                <a:gd name="connsiteX4" fmla="*/ 987048 w 1002751"/>
                <a:gd name="connsiteY4" fmla="*/ 973182 h 986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751" h="986986">
                  <a:moveTo>
                    <a:pt x="987048" y="973182"/>
                  </a:moveTo>
                  <a:cubicBezTo>
                    <a:pt x="751215" y="978934"/>
                    <a:pt x="217426" y="985836"/>
                    <a:pt x="0" y="986986"/>
                  </a:cubicBezTo>
                  <a:cubicBezTo>
                    <a:pt x="44866" y="746566"/>
                    <a:pt x="116191" y="468186"/>
                    <a:pt x="303707" y="276080"/>
                  </a:cubicBezTo>
                  <a:cubicBezTo>
                    <a:pt x="505028" y="83974"/>
                    <a:pt x="768471" y="24157"/>
                    <a:pt x="1000853" y="0"/>
                  </a:cubicBezTo>
                  <a:cubicBezTo>
                    <a:pt x="1005456" y="245021"/>
                    <a:pt x="1002003" y="663742"/>
                    <a:pt x="987048" y="973182"/>
                  </a:cubicBezTo>
                  <a:close/>
                </a:path>
              </a:pathLst>
            </a:custGeom>
            <a:solidFill>
              <a:srgbClr val="FF00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Freeform 33"/>
            <p:cNvSpPr/>
            <p:nvPr/>
          </p:nvSpPr>
          <p:spPr>
            <a:xfrm rot="16200000">
              <a:off x="6284369" y="4147122"/>
              <a:ext cx="1002751" cy="986986"/>
            </a:xfrm>
            <a:custGeom>
              <a:avLst/>
              <a:gdLst>
                <a:gd name="connsiteX0" fmla="*/ 1015739 w 1128528"/>
                <a:gd name="connsiteY0" fmla="*/ 1004090 h 1116390"/>
                <a:gd name="connsiteX1" fmla="*/ 28691 w 1128528"/>
                <a:gd name="connsiteY1" fmla="*/ 1017894 h 1116390"/>
                <a:gd name="connsiteX2" fmla="*/ 332398 w 1128528"/>
                <a:gd name="connsiteY2" fmla="*/ 306988 h 1116390"/>
                <a:gd name="connsiteX3" fmla="*/ 1029544 w 1128528"/>
                <a:gd name="connsiteY3" fmla="*/ 30908 h 1116390"/>
                <a:gd name="connsiteX4" fmla="*/ 1015739 w 1128528"/>
                <a:gd name="connsiteY4" fmla="*/ 1004090 h 1116390"/>
                <a:gd name="connsiteX0" fmla="*/ 1015739 w 1128528"/>
                <a:gd name="connsiteY0" fmla="*/ 973182 h 1085482"/>
                <a:gd name="connsiteX1" fmla="*/ 28691 w 1128528"/>
                <a:gd name="connsiteY1" fmla="*/ 986986 h 1085482"/>
                <a:gd name="connsiteX2" fmla="*/ 332398 w 1128528"/>
                <a:gd name="connsiteY2" fmla="*/ 276080 h 1085482"/>
                <a:gd name="connsiteX3" fmla="*/ 1029544 w 1128528"/>
                <a:gd name="connsiteY3" fmla="*/ 0 h 1085482"/>
                <a:gd name="connsiteX4" fmla="*/ 1015739 w 1128528"/>
                <a:gd name="connsiteY4" fmla="*/ 973182 h 1085482"/>
                <a:gd name="connsiteX0" fmla="*/ 987048 w 1099837"/>
                <a:gd name="connsiteY0" fmla="*/ 973182 h 1085482"/>
                <a:gd name="connsiteX1" fmla="*/ 0 w 1099837"/>
                <a:gd name="connsiteY1" fmla="*/ 986986 h 1085482"/>
                <a:gd name="connsiteX2" fmla="*/ 303707 w 1099837"/>
                <a:gd name="connsiteY2" fmla="*/ 276080 h 1085482"/>
                <a:gd name="connsiteX3" fmla="*/ 1000853 w 1099837"/>
                <a:gd name="connsiteY3" fmla="*/ 0 h 1085482"/>
                <a:gd name="connsiteX4" fmla="*/ 987048 w 1099837"/>
                <a:gd name="connsiteY4" fmla="*/ 973182 h 1085482"/>
                <a:gd name="connsiteX0" fmla="*/ 987048 w 1099837"/>
                <a:gd name="connsiteY0" fmla="*/ 973182 h 1049773"/>
                <a:gd name="connsiteX1" fmla="*/ 0 w 1099837"/>
                <a:gd name="connsiteY1" fmla="*/ 986986 h 1049773"/>
                <a:gd name="connsiteX2" fmla="*/ 303707 w 1099837"/>
                <a:gd name="connsiteY2" fmla="*/ 276080 h 1049773"/>
                <a:gd name="connsiteX3" fmla="*/ 1000853 w 1099837"/>
                <a:gd name="connsiteY3" fmla="*/ 0 h 1049773"/>
                <a:gd name="connsiteX4" fmla="*/ 987048 w 1099837"/>
                <a:gd name="connsiteY4" fmla="*/ 973182 h 1049773"/>
                <a:gd name="connsiteX0" fmla="*/ 987048 w 1069575"/>
                <a:gd name="connsiteY0" fmla="*/ 973182 h 1049773"/>
                <a:gd name="connsiteX1" fmla="*/ 0 w 1069575"/>
                <a:gd name="connsiteY1" fmla="*/ 986986 h 1049773"/>
                <a:gd name="connsiteX2" fmla="*/ 303707 w 1069575"/>
                <a:gd name="connsiteY2" fmla="*/ 276080 h 1049773"/>
                <a:gd name="connsiteX3" fmla="*/ 1000853 w 1069575"/>
                <a:gd name="connsiteY3" fmla="*/ 0 h 1049773"/>
                <a:gd name="connsiteX4" fmla="*/ 987048 w 1069575"/>
                <a:gd name="connsiteY4" fmla="*/ 973182 h 1049773"/>
                <a:gd name="connsiteX0" fmla="*/ 987048 w 1008820"/>
                <a:gd name="connsiteY0" fmla="*/ 973182 h 1049773"/>
                <a:gd name="connsiteX1" fmla="*/ 0 w 1008820"/>
                <a:gd name="connsiteY1" fmla="*/ 986986 h 1049773"/>
                <a:gd name="connsiteX2" fmla="*/ 303707 w 1008820"/>
                <a:gd name="connsiteY2" fmla="*/ 276080 h 1049773"/>
                <a:gd name="connsiteX3" fmla="*/ 1000853 w 1008820"/>
                <a:gd name="connsiteY3" fmla="*/ 0 h 1049773"/>
                <a:gd name="connsiteX4" fmla="*/ 987048 w 1008820"/>
                <a:gd name="connsiteY4" fmla="*/ 973182 h 1049773"/>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2751"/>
                <a:gd name="connsiteY0" fmla="*/ 973182 h 986986"/>
                <a:gd name="connsiteX1" fmla="*/ 0 w 1002751"/>
                <a:gd name="connsiteY1" fmla="*/ 986986 h 986986"/>
                <a:gd name="connsiteX2" fmla="*/ 303707 w 1002751"/>
                <a:gd name="connsiteY2" fmla="*/ 276080 h 986986"/>
                <a:gd name="connsiteX3" fmla="*/ 1000853 w 1002751"/>
                <a:gd name="connsiteY3" fmla="*/ 0 h 986986"/>
                <a:gd name="connsiteX4" fmla="*/ 987048 w 1002751"/>
                <a:gd name="connsiteY4" fmla="*/ 973182 h 986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751" h="986986">
                  <a:moveTo>
                    <a:pt x="987048" y="973182"/>
                  </a:moveTo>
                  <a:cubicBezTo>
                    <a:pt x="751215" y="978934"/>
                    <a:pt x="217426" y="985836"/>
                    <a:pt x="0" y="986986"/>
                  </a:cubicBezTo>
                  <a:cubicBezTo>
                    <a:pt x="44866" y="746566"/>
                    <a:pt x="116191" y="468186"/>
                    <a:pt x="303707" y="276080"/>
                  </a:cubicBezTo>
                  <a:cubicBezTo>
                    <a:pt x="505028" y="83974"/>
                    <a:pt x="768471" y="24157"/>
                    <a:pt x="1000853" y="0"/>
                  </a:cubicBezTo>
                  <a:cubicBezTo>
                    <a:pt x="1005456" y="245021"/>
                    <a:pt x="1002003" y="663742"/>
                    <a:pt x="987048" y="973182"/>
                  </a:cubicBezTo>
                  <a:close/>
                </a:path>
              </a:pathLst>
            </a:custGeom>
            <a:solidFill>
              <a:srgbClr val="FF0000"/>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Freeform 34"/>
            <p:cNvSpPr/>
            <p:nvPr/>
          </p:nvSpPr>
          <p:spPr>
            <a:xfrm>
              <a:off x="6285277" y="3181823"/>
              <a:ext cx="1002751" cy="986986"/>
            </a:xfrm>
            <a:custGeom>
              <a:avLst/>
              <a:gdLst>
                <a:gd name="connsiteX0" fmla="*/ 1015739 w 1128528"/>
                <a:gd name="connsiteY0" fmla="*/ 1004090 h 1116390"/>
                <a:gd name="connsiteX1" fmla="*/ 28691 w 1128528"/>
                <a:gd name="connsiteY1" fmla="*/ 1017894 h 1116390"/>
                <a:gd name="connsiteX2" fmla="*/ 332398 w 1128528"/>
                <a:gd name="connsiteY2" fmla="*/ 306988 h 1116390"/>
                <a:gd name="connsiteX3" fmla="*/ 1029544 w 1128528"/>
                <a:gd name="connsiteY3" fmla="*/ 30908 h 1116390"/>
                <a:gd name="connsiteX4" fmla="*/ 1015739 w 1128528"/>
                <a:gd name="connsiteY4" fmla="*/ 1004090 h 1116390"/>
                <a:gd name="connsiteX0" fmla="*/ 1015739 w 1128528"/>
                <a:gd name="connsiteY0" fmla="*/ 973182 h 1085482"/>
                <a:gd name="connsiteX1" fmla="*/ 28691 w 1128528"/>
                <a:gd name="connsiteY1" fmla="*/ 986986 h 1085482"/>
                <a:gd name="connsiteX2" fmla="*/ 332398 w 1128528"/>
                <a:gd name="connsiteY2" fmla="*/ 276080 h 1085482"/>
                <a:gd name="connsiteX3" fmla="*/ 1029544 w 1128528"/>
                <a:gd name="connsiteY3" fmla="*/ 0 h 1085482"/>
                <a:gd name="connsiteX4" fmla="*/ 1015739 w 1128528"/>
                <a:gd name="connsiteY4" fmla="*/ 973182 h 1085482"/>
                <a:gd name="connsiteX0" fmla="*/ 987048 w 1099837"/>
                <a:gd name="connsiteY0" fmla="*/ 973182 h 1085482"/>
                <a:gd name="connsiteX1" fmla="*/ 0 w 1099837"/>
                <a:gd name="connsiteY1" fmla="*/ 986986 h 1085482"/>
                <a:gd name="connsiteX2" fmla="*/ 303707 w 1099837"/>
                <a:gd name="connsiteY2" fmla="*/ 276080 h 1085482"/>
                <a:gd name="connsiteX3" fmla="*/ 1000853 w 1099837"/>
                <a:gd name="connsiteY3" fmla="*/ 0 h 1085482"/>
                <a:gd name="connsiteX4" fmla="*/ 987048 w 1099837"/>
                <a:gd name="connsiteY4" fmla="*/ 973182 h 1085482"/>
                <a:gd name="connsiteX0" fmla="*/ 987048 w 1099837"/>
                <a:gd name="connsiteY0" fmla="*/ 973182 h 1049773"/>
                <a:gd name="connsiteX1" fmla="*/ 0 w 1099837"/>
                <a:gd name="connsiteY1" fmla="*/ 986986 h 1049773"/>
                <a:gd name="connsiteX2" fmla="*/ 303707 w 1099837"/>
                <a:gd name="connsiteY2" fmla="*/ 276080 h 1049773"/>
                <a:gd name="connsiteX3" fmla="*/ 1000853 w 1099837"/>
                <a:gd name="connsiteY3" fmla="*/ 0 h 1049773"/>
                <a:gd name="connsiteX4" fmla="*/ 987048 w 1099837"/>
                <a:gd name="connsiteY4" fmla="*/ 973182 h 1049773"/>
                <a:gd name="connsiteX0" fmla="*/ 987048 w 1069575"/>
                <a:gd name="connsiteY0" fmla="*/ 973182 h 1049773"/>
                <a:gd name="connsiteX1" fmla="*/ 0 w 1069575"/>
                <a:gd name="connsiteY1" fmla="*/ 986986 h 1049773"/>
                <a:gd name="connsiteX2" fmla="*/ 303707 w 1069575"/>
                <a:gd name="connsiteY2" fmla="*/ 276080 h 1049773"/>
                <a:gd name="connsiteX3" fmla="*/ 1000853 w 1069575"/>
                <a:gd name="connsiteY3" fmla="*/ 0 h 1049773"/>
                <a:gd name="connsiteX4" fmla="*/ 987048 w 1069575"/>
                <a:gd name="connsiteY4" fmla="*/ 973182 h 1049773"/>
                <a:gd name="connsiteX0" fmla="*/ 987048 w 1008820"/>
                <a:gd name="connsiteY0" fmla="*/ 973182 h 1049773"/>
                <a:gd name="connsiteX1" fmla="*/ 0 w 1008820"/>
                <a:gd name="connsiteY1" fmla="*/ 986986 h 1049773"/>
                <a:gd name="connsiteX2" fmla="*/ 303707 w 1008820"/>
                <a:gd name="connsiteY2" fmla="*/ 276080 h 1049773"/>
                <a:gd name="connsiteX3" fmla="*/ 1000853 w 1008820"/>
                <a:gd name="connsiteY3" fmla="*/ 0 h 1049773"/>
                <a:gd name="connsiteX4" fmla="*/ 987048 w 1008820"/>
                <a:gd name="connsiteY4" fmla="*/ 973182 h 1049773"/>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8820"/>
                <a:gd name="connsiteY0" fmla="*/ 973182 h 986986"/>
                <a:gd name="connsiteX1" fmla="*/ 0 w 1008820"/>
                <a:gd name="connsiteY1" fmla="*/ 986986 h 986986"/>
                <a:gd name="connsiteX2" fmla="*/ 303707 w 1008820"/>
                <a:gd name="connsiteY2" fmla="*/ 276080 h 986986"/>
                <a:gd name="connsiteX3" fmla="*/ 1000853 w 1008820"/>
                <a:gd name="connsiteY3" fmla="*/ 0 h 986986"/>
                <a:gd name="connsiteX4" fmla="*/ 987048 w 1008820"/>
                <a:gd name="connsiteY4" fmla="*/ 973182 h 986986"/>
                <a:gd name="connsiteX0" fmla="*/ 987048 w 1002751"/>
                <a:gd name="connsiteY0" fmla="*/ 973182 h 986986"/>
                <a:gd name="connsiteX1" fmla="*/ 0 w 1002751"/>
                <a:gd name="connsiteY1" fmla="*/ 986986 h 986986"/>
                <a:gd name="connsiteX2" fmla="*/ 303707 w 1002751"/>
                <a:gd name="connsiteY2" fmla="*/ 276080 h 986986"/>
                <a:gd name="connsiteX3" fmla="*/ 1000853 w 1002751"/>
                <a:gd name="connsiteY3" fmla="*/ 0 h 986986"/>
                <a:gd name="connsiteX4" fmla="*/ 987048 w 1002751"/>
                <a:gd name="connsiteY4" fmla="*/ 973182 h 986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751" h="986986">
                  <a:moveTo>
                    <a:pt x="987048" y="973182"/>
                  </a:moveTo>
                  <a:cubicBezTo>
                    <a:pt x="751215" y="978934"/>
                    <a:pt x="217426" y="985836"/>
                    <a:pt x="0" y="986986"/>
                  </a:cubicBezTo>
                  <a:cubicBezTo>
                    <a:pt x="44866" y="746566"/>
                    <a:pt x="116191" y="468186"/>
                    <a:pt x="303707" y="276080"/>
                  </a:cubicBezTo>
                  <a:cubicBezTo>
                    <a:pt x="505028" y="83974"/>
                    <a:pt x="768471" y="24157"/>
                    <a:pt x="1000853" y="0"/>
                  </a:cubicBezTo>
                  <a:cubicBezTo>
                    <a:pt x="1005456" y="245021"/>
                    <a:pt x="1002003" y="663742"/>
                    <a:pt x="987048" y="973182"/>
                  </a:cubicBezTo>
                  <a:close/>
                </a:path>
              </a:pathLst>
            </a:custGeom>
            <a:solidFill>
              <a:schemeClr val="tx1"/>
            </a:solidFill>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ight Arrow 35"/>
            <p:cNvSpPr/>
            <p:nvPr/>
          </p:nvSpPr>
          <p:spPr>
            <a:xfrm rot="20480040">
              <a:off x="6720140" y="4056413"/>
              <a:ext cx="1118194" cy="165650"/>
            </a:xfrm>
            <a:prstGeom prst="rightArrow">
              <a:avLst/>
            </a:prstGeom>
            <a:solidFill>
              <a:schemeClr val="bg1"/>
            </a:solidFill>
            <a:ln>
              <a:solidFill>
                <a:schemeClr val="tx1"/>
              </a:solid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TextBox 36"/>
            <p:cNvSpPr txBox="1"/>
            <p:nvPr/>
          </p:nvSpPr>
          <p:spPr>
            <a:xfrm>
              <a:off x="7439337" y="3280072"/>
              <a:ext cx="466794" cy="769441"/>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US" sz="4400" b="1" spc="150" dirty="0" smtClean="0">
                  <a:ln w="11430"/>
                  <a:solidFill>
                    <a:srgbClr val="F8F8F8"/>
                  </a:solidFill>
                  <a:effectLst>
                    <a:outerShdw blurRad="25400" algn="tl" rotWithShape="0">
                      <a:srgbClr val="000000">
                        <a:alpha val="43000"/>
                      </a:srgbClr>
                    </a:outerShdw>
                  </a:effectLst>
                  <a:latin typeface="Times"/>
                  <a:cs typeface="Times"/>
                </a:rPr>
                <a:t>1</a:t>
              </a:r>
            </a:p>
          </p:txBody>
        </p:sp>
        <p:sp>
          <p:nvSpPr>
            <p:cNvPr id="38" name="TextBox 37"/>
            <p:cNvSpPr txBox="1"/>
            <p:nvPr/>
          </p:nvSpPr>
          <p:spPr>
            <a:xfrm>
              <a:off x="6721551" y="3295910"/>
              <a:ext cx="466794" cy="769441"/>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US" sz="4400" b="1" spc="150" dirty="0" smtClean="0">
                  <a:ln w="11430"/>
                  <a:solidFill>
                    <a:srgbClr val="F8F8F8"/>
                  </a:solidFill>
                  <a:effectLst>
                    <a:outerShdw blurRad="25400" algn="tl" rotWithShape="0">
                      <a:srgbClr val="000000">
                        <a:alpha val="43000"/>
                      </a:srgbClr>
                    </a:outerShdw>
                  </a:effectLst>
                  <a:latin typeface="Times"/>
                  <a:cs typeface="Times"/>
                </a:rPr>
                <a:t>2</a:t>
              </a:r>
            </a:p>
          </p:txBody>
        </p:sp>
        <p:sp>
          <p:nvSpPr>
            <p:cNvPr id="39" name="TextBox 38"/>
            <p:cNvSpPr txBox="1"/>
            <p:nvPr/>
          </p:nvSpPr>
          <p:spPr>
            <a:xfrm>
              <a:off x="6721551" y="4161907"/>
              <a:ext cx="466794" cy="769441"/>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US" sz="4400" b="1" spc="150" dirty="0" smtClean="0">
                  <a:ln w="11430"/>
                  <a:solidFill>
                    <a:srgbClr val="F8F8F8"/>
                  </a:solidFill>
                  <a:effectLst>
                    <a:outerShdw blurRad="25400" algn="tl" rotWithShape="0">
                      <a:srgbClr val="000000">
                        <a:alpha val="43000"/>
                      </a:srgbClr>
                    </a:outerShdw>
                  </a:effectLst>
                  <a:latin typeface="Times"/>
                  <a:cs typeface="Times"/>
                </a:rPr>
                <a:t>3</a:t>
              </a:r>
            </a:p>
          </p:txBody>
        </p:sp>
        <p:sp>
          <p:nvSpPr>
            <p:cNvPr id="40" name="TextBox 39"/>
            <p:cNvSpPr txBox="1"/>
            <p:nvPr/>
          </p:nvSpPr>
          <p:spPr>
            <a:xfrm>
              <a:off x="7439337" y="4182686"/>
              <a:ext cx="466794" cy="769441"/>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US" sz="4400" b="1" spc="150" dirty="0" smtClean="0">
                  <a:ln w="11430"/>
                  <a:solidFill>
                    <a:srgbClr val="F8F8F8"/>
                  </a:solidFill>
                  <a:effectLst>
                    <a:outerShdw blurRad="25400" algn="tl" rotWithShape="0">
                      <a:srgbClr val="000000">
                        <a:alpha val="43000"/>
                      </a:srgbClr>
                    </a:outerShdw>
                  </a:effectLst>
                  <a:latin typeface="Times"/>
                  <a:cs typeface="Times"/>
                </a:rPr>
                <a:t>4</a:t>
              </a:r>
            </a:p>
          </p:txBody>
        </p:sp>
        <p:sp>
          <p:nvSpPr>
            <p:cNvPr id="43" name="Oval 42"/>
            <p:cNvSpPr/>
            <p:nvPr/>
          </p:nvSpPr>
          <p:spPr>
            <a:xfrm>
              <a:off x="7225908" y="4100829"/>
              <a:ext cx="94548" cy="94548"/>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TextBox 45"/>
            <p:cNvSpPr txBox="1"/>
            <p:nvPr/>
          </p:nvSpPr>
          <p:spPr>
            <a:xfrm>
              <a:off x="6418262" y="5397364"/>
              <a:ext cx="1794633" cy="923330"/>
            </a:xfrm>
            <a:prstGeom prst="rect">
              <a:avLst/>
            </a:prstGeom>
            <a:noFill/>
          </p:spPr>
          <p:txBody>
            <a:bodyPr wrap="square" rtlCol="0">
              <a:spAutoFit/>
            </a:bodyPr>
            <a:lstStyle/>
            <a:p>
              <a:pPr algn="ctr"/>
              <a:r>
                <a:rPr lang="en-US" dirty="0" smtClean="0">
                  <a:latin typeface="Times"/>
                  <a:cs typeface="Times"/>
                </a:rPr>
                <a:t>“1 or 2 arise roughly as often as 3 or 4.”</a:t>
              </a:r>
            </a:p>
          </p:txBody>
        </p:sp>
      </p:grpSp>
    </p:spTree>
    <p:extLst>
      <p:ext uri="{BB962C8B-B14F-4D97-AF65-F5344CB8AC3E}">
        <p14:creationId xmlns:p14="http://schemas.microsoft.com/office/powerpoint/2010/main" val="648857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bwMode="auto">
          <a:xfrm>
            <a:off x="3301174" y="4169480"/>
            <a:ext cx="4829894" cy="1384994"/>
          </a:xfrm>
          <a:custGeom>
            <a:avLst/>
            <a:gdLst>
              <a:gd name="connsiteX0" fmla="*/ 254000 w 5086350"/>
              <a:gd name="connsiteY0" fmla="*/ 0 h 1447800"/>
              <a:gd name="connsiteX1" fmla="*/ 5086350 w 5086350"/>
              <a:gd name="connsiteY1" fmla="*/ 95250 h 1447800"/>
              <a:gd name="connsiteX2" fmla="*/ 5067300 w 5086350"/>
              <a:gd name="connsiteY2" fmla="*/ 1447800 h 1447800"/>
              <a:gd name="connsiteX3" fmla="*/ 0 w 5086350"/>
              <a:gd name="connsiteY3" fmla="*/ 1225550 h 1447800"/>
              <a:gd name="connsiteX4" fmla="*/ 254000 w 5086350"/>
              <a:gd name="connsiteY4" fmla="*/ 0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6350" h="1447800">
                <a:moveTo>
                  <a:pt x="254000" y="0"/>
                </a:moveTo>
                <a:lnTo>
                  <a:pt x="5086350" y="95250"/>
                </a:lnTo>
                <a:lnTo>
                  <a:pt x="5067300" y="1447800"/>
                </a:lnTo>
                <a:lnTo>
                  <a:pt x="0" y="1225550"/>
                </a:lnTo>
                <a:lnTo>
                  <a:pt x="254000" y="0"/>
                </a:lnTo>
                <a:close/>
              </a:path>
            </a:pathLst>
          </a:custGeom>
          <a:solidFill>
            <a:srgbClr val="CBDC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92" name="Group 91"/>
          <p:cNvGrpSpPr/>
          <p:nvPr/>
        </p:nvGrpSpPr>
        <p:grpSpPr>
          <a:xfrm>
            <a:off x="658704" y="4140200"/>
            <a:ext cx="285898" cy="285898"/>
            <a:chOff x="4081551" y="2754889"/>
            <a:chExt cx="1048880" cy="1048880"/>
          </a:xfrm>
          <a:effectLst>
            <a:outerShdw blurRad="50800" dist="38100" dir="2700000">
              <a:srgbClr val="000000">
                <a:alpha val="43000"/>
              </a:srgbClr>
            </a:outerShdw>
          </a:effectLst>
        </p:grpSpPr>
        <p:sp>
          <p:nvSpPr>
            <p:cNvPr id="93" name="Oval 92"/>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4" name="Oval 93"/>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95" name="Group 94"/>
          <p:cNvGrpSpPr/>
          <p:nvPr/>
        </p:nvGrpSpPr>
        <p:grpSpPr>
          <a:xfrm>
            <a:off x="366604" y="4108450"/>
            <a:ext cx="285898" cy="285898"/>
            <a:chOff x="4081551" y="2754889"/>
            <a:chExt cx="1048880" cy="1048880"/>
          </a:xfrm>
          <a:effectLst>
            <a:outerShdw blurRad="50800" dist="38100" dir="2700000">
              <a:srgbClr val="000000">
                <a:alpha val="43000"/>
              </a:srgbClr>
            </a:outerShdw>
          </a:effectLst>
        </p:grpSpPr>
        <p:sp>
          <p:nvSpPr>
            <p:cNvPr id="96" name="Oval 95"/>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7" name="Oval 96"/>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98" name="Group 97"/>
          <p:cNvGrpSpPr/>
          <p:nvPr/>
        </p:nvGrpSpPr>
        <p:grpSpPr>
          <a:xfrm>
            <a:off x="957154" y="4102100"/>
            <a:ext cx="285898" cy="285898"/>
            <a:chOff x="4081551" y="2754889"/>
            <a:chExt cx="1048880" cy="1048880"/>
          </a:xfrm>
          <a:effectLst>
            <a:outerShdw blurRad="50800" dist="38100" dir="2700000">
              <a:srgbClr val="000000">
                <a:alpha val="43000"/>
              </a:srgbClr>
            </a:outerShdw>
          </a:effectLst>
        </p:grpSpPr>
        <p:sp>
          <p:nvSpPr>
            <p:cNvPr id="99" name="Oval 98"/>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0" name="Oval 99"/>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01" name="Group 100"/>
          <p:cNvGrpSpPr/>
          <p:nvPr/>
        </p:nvGrpSpPr>
        <p:grpSpPr>
          <a:xfrm>
            <a:off x="1573104" y="4089400"/>
            <a:ext cx="285898" cy="285898"/>
            <a:chOff x="4081551" y="2754889"/>
            <a:chExt cx="1048880" cy="1048880"/>
          </a:xfrm>
          <a:effectLst>
            <a:outerShdw blurRad="50800" dist="38100" dir="2700000">
              <a:srgbClr val="000000">
                <a:alpha val="43000"/>
              </a:srgbClr>
            </a:outerShdw>
          </a:effectLst>
        </p:grpSpPr>
        <p:sp>
          <p:nvSpPr>
            <p:cNvPr id="102" name="Oval 101"/>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3" name="Oval 102"/>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04" name="Group 103"/>
          <p:cNvGrpSpPr/>
          <p:nvPr/>
        </p:nvGrpSpPr>
        <p:grpSpPr>
          <a:xfrm>
            <a:off x="1261954" y="4083050"/>
            <a:ext cx="285898" cy="285898"/>
            <a:chOff x="4081551" y="2754889"/>
            <a:chExt cx="1048880" cy="1048880"/>
          </a:xfrm>
          <a:effectLst>
            <a:outerShdw blurRad="50800" dist="38100" dir="2700000">
              <a:srgbClr val="000000">
                <a:alpha val="43000"/>
              </a:srgbClr>
            </a:outerShdw>
          </a:effectLst>
        </p:grpSpPr>
        <p:sp>
          <p:nvSpPr>
            <p:cNvPr id="105" name="Oval 104"/>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6" name="Oval 105"/>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07" name="Group 106"/>
          <p:cNvGrpSpPr/>
          <p:nvPr/>
        </p:nvGrpSpPr>
        <p:grpSpPr>
          <a:xfrm>
            <a:off x="1884254" y="4108450"/>
            <a:ext cx="285898" cy="285898"/>
            <a:chOff x="4081551" y="2754889"/>
            <a:chExt cx="1048880" cy="1048880"/>
          </a:xfrm>
          <a:effectLst>
            <a:outerShdw blurRad="50800" dist="38100" dir="2700000">
              <a:srgbClr val="000000">
                <a:alpha val="43000"/>
              </a:srgbClr>
            </a:outerShdw>
          </a:effectLst>
        </p:grpSpPr>
        <p:sp>
          <p:nvSpPr>
            <p:cNvPr id="108" name="Oval 107"/>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9" name="Oval 108"/>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4" name="Group 23"/>
          <p:cNvGrpSpPr/>
          <p:nvPr/>
        </p:nvGrpSpPr>
        <p:grpSpPr>
          <a:xfrm>
            <a:off x="576154" y="4229100"/>
            <a:ext cx="444648" cy="444648"/>
            <a:chOff x="4081551" y="2754889"/>
            <a:chExt cx="1048880" cy="1048880"/>
          </a:xfrm>
          <a:effectLst>
            <a:outerShdw blurRad="50800" dist="38100" dir="2700000">
              <a:srgbClr val="000000">
                <a:alpha val="43000"/>
              </a:srgbClr>
            </a:outerShdw>
          </a:effectLst>
        </p:grpSpPr>
        <p:sp>
          <p:nvSpPr>
            <p:cNvPr id="25" name="Oval 24"/>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Oval 25"/>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77" name="Group 76"/>
          <p:cNvGrpSpPr/>
          <p:nvPr/>
        </p:nvGrpSpPr>
        <p:grpSpPr>
          <a:xfrm>
            <a:off x="284054" y="4197350"/>
            <a:ext cx="444648" cy="444648"/>
            <a:chOff x="4081551" y="2754889"/>
            <a:chExt cx="1048880" cy="1048880"/>
          </a:xfrm>
          <a:effectLst>
            <a:outerShdw blurRad="50800" dist="38100" dir="2700000">
              <a:srgbClr val="000000">
                <a:alpha val="43000"/>
              </a:srgbClr>
            </a:outerShdw>
          </a:effectLst>
        </p:grpSpPr>
        <p:sp>
          <p:nvSpPr>
            <p:cNvPr id="78" name="Oval 77"/>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9" name="Oval 78"/>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80" name="Group 79"/>
          <p:cNvGrpSpPr/>
          <p:nvPr/>
        </p:nvGrpSpPr>
        <p:grpSpPr>
          <a:xfrm>
            <a:off x="874604" y="4197350"/>
            <a:ext cx="444648" cy="444648"/>
            <a:chOff x="4081551" y="2754889"/>
            <a:chExt cx="1048880" cy="1048880"/>
          </a:xfrm>
          <a:effectLst>
            <a:outerShdw blurRad="50800" dist="38100" dir="2700000">
              <a:srgbClr val="000000">
                <a:alpha val="43000"/>
              </a:srgbClr>
            </a:outerShdw>
          </a:effectLst>
        </p:grpSpPr>
        <p:sp>
          <p:nvSpPr>
            <p:cNvPr id="81" name="Oval 80"/>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2" name="Oval 81"/>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83" name="Group 82"/>
          <p:cNvGrpSpPr/>
          <p:nvPr/>
        </p:nvGrpSpPr>
        <p:grpSpPr>
          <a:xfrm>
            <a:off x="1490554" y="4184650"/>
            <a:ext cx="444648" cy="444648"/>
            <a:chOff x="4081551" y="2754889"/>
            <a:chExt cx="1048880" cy="1048880"/>
          </a:xfrm>
          <a:effectLst>
            <a:outerShdw blurRad="50800" dist="38100" dir="2700000">
              <a:srgbClr val="000000">
                <a:alpha val="43000"/>
              </a:srgbClr>
            </a:outerShdw>
          </a:effectLst>
        </p:grpSpPr>
        <p:sp>
          <p:nvSpPr>
            <p:cNvPr id="84" name="Oval 83"/>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5" name="Oval 84"/>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86" name="Group 85"/>
          <p:cNvGrpSpPr/>
          <p:nvPr/>
        </p:nvGrpSpPr>
        <p:grpSpPr>
          <a:xfrm>
            <a:off x="1179404" y="4178300"/>
            <a:ext cx="444648" cy="444648"/>
            <a:chOff x="4081551" y="2754889"/>
            <a:chExt cx="1048880" cy="1048880"/>
          </a:xfrm>
          <a:effectLst>
            <a:outerShdw blurRad="50800" dist="38100" dir="2700000">
              <a:srgbClr val="000000">
                <a:alpha val="43000"/>
              </a:srgbClr>
            </a:outerShdw>
          </a:effectLst>
        </p:grpSpPr>
        <p:sp>
          <p:nvSpPr>
            <p:cNvPr id="87" name="Oval 86"/>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8" name="Oval 87"/>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89" name="Group 88"/>
          <p:cNvGrpSpPr/>
          <p:nvPr/>
        </p:nvGrpSpPr>
        <p:grpSpPr>
          <a:xfrm>
            <a:off x="1801704" y="4197350"/>
            <a:ext cx="444648" cy="444648"/>
            <a:chOff x="4081551" y="2754889"/>
            <a:chExt cx="1048880" cy="1048880"/>
          </a:xfrm>
          <a:effectLst>
            <a:outerShdw blurRad="50800" dist="38100" dir="2700000">
              <a:srgbClr val="000000">
                <a:alpha val="43000"/>
              </a:srgbClr>
            </a:outerShdw>
          </a:effectLst>
        </p:grpSpPr>
        <p:sp>
          <p:nvSpPr>
            <p:cNvPr id="90" name="Oval 89"/>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1" name="Oval 90"/>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9" name="Oval 18"/>
          <p:cNvSpPr/>
          <p:nvPr/>
        </p:nvSpPr>
        <p:spPr>
          <a:xfrm>
            <a:off x="3686175" y="2479675"/>
            <a:ext cx="1049338" cy="1049338"/>
          </a:xfrm>
          <a:prstGeom prst="ellipse">
            <a:avLst/>
          </a:prstGeom>
          <a:gradFill flip="none" rotWithShape="1">
            <a:gsLst>
              <a:gs pos="0">
                <a:srgbClr val="FFC8C8"/>
              </a:gs>
              <a:gs pos="63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Oval 17"/>
          <p:cNvSpPr/>
          <p:nvPr/>
        </p:nvSpPr>
        <p:spPr>
          <a:xfrm>
            <a:off x="4194175" y="2460625"/>
            <a:ext cx="1049338" cy="1049338"/>
          </a:xfrm>
          <a:prstGeom prst="ellipse">
            <a:avLst/>
          </a:prstGeom>
          <a:gradFill flip="none" rotWithShape="1">
            <a:gsLst>
              <a:gs pos="0">
                <a:srgbClr val="FF9696"/>
              </a:gs>
              <a:gs pos="63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Oval 16"/>
          <p:cNvSpPr/>
          <p:nvPr/>
        </p:nvSpPr>
        <p:spPr>
          <a:xfrm>
            <a:off x="4625975" y="2460625"/>
            <a:ext cx="1049338" cy="1049338"/>
          </a:xfrm>
          <a:prstGeom prst="ellipse">
            <a:avLst/>
          </a:prstGeom>
          <a:gradFill flip="none" rotWithShape="1">
            <a:gsLst>
              <a:gs pos="0">
                <a:srgbClr val="FF6464"/>
              </a:gs>
              <a:gs pos="63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689" name="Title 1"/>
          <p:cNvSpPr>
            <a:spLocks noGrp="1"/>
          </p:cNvSpPr>
          <p:nvPr>
            <p:ph type="title"/>
          </p:nvPr>
        </p:nvSpPr>
        <p:spPr>
          <a:xfrm>
            <a:off x="3230563" y="306388"/>
            <a:ext cx="5538787" cy="1003300"/>
          </a:xfrm>
        </p:spPr>
        <p:txBody>
          <a:bodyPr>
            <a:normAutofit fontScale="90000"/>
          </a:bodyPr>
          <a:lstStyle/>
          <a:p>
            <a:r>
              <a:rPr lang="en-US" dirty="0" smtClean="0">
                <a:latin typeface="Times" charset="0"/>
                <a:ea typeface="ＭＳ Ｐゴシック" charset="0"/>
              </a:rPr>
              <a:t>An infinite lottery </a:t>
            </a:r>
            <a:r>
              <a:rPr lang="en-US" dirty="0">
                <a:latin typeface="Times" charset="0"/>
                <a:ea typeface="ＭＳ Ｐゴシック" charset="0"/>
              </a:rPr>
              <a:t>machine</a:t>
            </a:r>
          </a:p>
        </p:txBody>
      </p:sp>
      <p:sp>
        <p:nvSpPr>
          <p:cNvPr id="28690" name="Content Placeholder 2"/>
          <p:cNvSpPr>
            <a:spLocks noGrp="1"/>
          </p:cNvSpPr>
          <p:nvPr>
            <p:ph idx="1"/>
          </p:nvPr>
        </p:nvSpPr>
        <p:spPr/>
        <p:txBody>
          <a:bodyPr/>
          <a:lstStyle/>
          <a:p>
            <a:endParaRPr lang="en-US">
              <a:latin typeface="Times" charset="0"/>
              <a:ea typeface="ＭＳ Ｐゴシック" charset="0"/>
            </a:endParaRPr>
          </a:p>
        </p:txBody>
      </p:sp>
      <p:sp>
        <p:nvSpPr>
          <p:cNvPr id="286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7256A0-B50B-1441-B086-E5CDB88C01BD}" type="slidenum">
              <a:rPr lang="en-US" sz="1200">
                <a:solidFill>
                  <a:srgbClr val="898989"/>
                </a:solidFill>
                <a:latin typeface="Times" charset="0"/>
                <a:cs typeface="Times" charset="0"/>
              </a:rPr>
              <a:pPr eaLnBrk="1" hangingPunct="1"/>
              <a:t>8</a:t>
            </a:fld>
            <a:endParaRPr lang="en-US" sz="1200">
              <a:solidFill>
                <a:srgbClr val="898989"/>
              </a:solidFill>
              <a:latin typeface="Times" charset="0"/>
              <a:cs typeface="Times" charset="0"/>
            </a:endParaRPr>
          </a:p>
        </p:txBody>
      </p:sp>
      <p:pic>
        <p:nvPicPr>
          <p:cNvPr id="28692" name="Picture 8" descr="machine.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967581" y="-872332"/>
            <a:ext cx="4414838" cy="473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93" name="Group 27"/>
          <p:cNvGrpSpPr>
            <a:grpSpLocks/>
          </p:cNvGrpSpPr>
          <p:nvPr/>
        </p:nvGrpSpPr>
        <p:grpSpPr bwMode="auto">
          <a:xfrm>
            <a:off x="5092700" y="2473325"/>
            <a:ext cx="1049338" cy="1049338"/>
            <a:chOff x="5553690" y="2514785"/>
            <a:chExt cx="1048880" cy="1048880"/>
          </a:xfrm>
        </p:grpSpPr>
        <p:grpSp>
          <p:nvGrpSpPr>
            <p:cNvPr id="14" name="Group 13"/>
            <p:cNvGrpSpPr/>
            <p:nvPr/>
          </p:nvGrpSpPr>
          <p:grpSpPr>
            <a:xfrm>
              <a:off x="5553690" y="2514785"/>
              <a:ext cx="1048880" cy="1048880"/>
              <a:chOff x="4081551" y="2754889"/>
              <a:chExt cx="1048880" cy="1048880"/>
            </a:xfrm>
            <a:effectLst>
              <a:outerShdw blurRad="50800" dist="38100" dir="2700000">
                <a:srgbClr val="000000">
                  <a:alpha val="43000"/>
                </a:srgbClr>
              </a:outerShdw>
            </a:effectLst>
          </p:grpSpPr>
          <p:sp>
            <p:nvSpPr>
              <p:cNvPr id="10" name="Oval 9"/>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 name="Oval 10"/>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6" name="TextBox 15"/>
            <p:cNvSpPr txBox="1"/>
            <p:nvPr/>
          </p:nvSpPr>
          <p:spPr>
            <a:xfrm>
              <a:off x="5686370" y="2571651"/>
              <a:ext cx="832079" cy="830997"/>
            </a:xfrm>
            <a:prstGeom prst="rect">
              <a:avLst/>
            </a:prstGeom>
            <a:noFill/>
          </p:spPr>
          <p:txBody>
            <a:bodyPr wrap="none">
              <a:spAutoFit/>
              <a:scene3d>
                <a:camera prst="orthographicFront"/>
                <a:lightRig rig="soft" dir="t">
                  <a:rot lat="0" lon="0" rev="10800000"/>
                </a:lightRig>
              </a:scene3d>
              <a:sp3d>
                <a:bevelT w="27940" h="12700"/>
                <a:contourClr>
                  <a:srgbClr val="DDDDDD"/>
                </a:contourClr>
              </a:sp3d>
            </a:bodyPr>
            <a:lstStyle/>
            <a:p>
              <a:pPr>
                <a:defRPr/>
              </a:pPr>
              <a:r>
                <a:rPr lang="en-US" sz="48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27</a:t>
              </a:r>
            </a:p>
          </p:txBody>
        </p:sp>
      </p:grpSp>
      <p:grpSp>
        <p:nvGrpSpPr>
          <p:cNvPr id="20" name="Group 19"/>
          <p:cNvGrpSpPr/>
          <p:nvPr/>
        </p:nvGrpSpPr>
        <p:grpSpPr>
          <a:xfrm>
            <a:off x="163403" y="4292599"/>
            <a:ext cx="711349" cy="711349"/>
            <a:chOff x="4081551" y="2754889"/>
            <a:chExt cx="1048880" cy="1048880"/>
          </a:xfrm>
          <a:effectLst>
            <a:outerShdw blurRad="50800" dist="38100" dir="2700000">
              <a:srgbClr val="000000">
                <a:alpha val="43000"/>
              </a:srgbClr>
            </a:outerShdw>
          </a:effectLst>
        </p:grpSpPr>
        <p:sp>
          <p:nvSpPr>
            <p:cNvPr id="22" name="Oval 21"/>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Oval 22"/>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8" name="Group 27"/>
          <p:cNvGrpSpPr/>
          <p:nvPr/>
        </p:nvGrpSpPr>
        <p:grpSpPr>
          <a:xfrm>
            <a:off x="468203" y="4317999"/>
            <a:ext cx="711349" cy="711349"/>
            <a:chOff x="4081551" y="2754889"/>
            <a:chExt cx="1048880" cy="1048880"/>
          </a:xfrm>
          <a:effectLst>
            <a:outerShdw blurRad="50800" dist="38100" dir="2700000">
              <a:srgbClr val="000000">
                <a:alpha val="43000"/>
              </a:srgbClr>
            </a:outerShdw>
          </a:effectLst>
        </p:grpSpPr>
        <p:sp>
          <p:nvSpPr>
            <p:cNvPr id="31" name="Oval 30"/>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 name="Oval 31"/>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3" name="Group 32"/>
          <p:cNvGrpSpPr/>
          <p:nvPr/>
        </p:nvGrpSpPr>
        <p:grpSpPr>
          <a:xfrm>
            <a:off x="817453" y="4330699"/>
            <a:ext cx="711349" cy="711349"/>
            <a:chOff x="4081551" y="2754889"/>
            <a:chExt cx="1048880" cy="1048880"/>
          </a:xfrm>
          <a:effectLst>
            <a:outerShdw blurRad="50800" dist="38100" dir="2700000">
              <a:srgbClr val="000000">
                <a:alpha val="43000"/>
              </a:srgbClr>
            </a:outerShdw>
          </a:effectLst>
        </p:grpSpPr>
        <p:sp>
          <p:nvSpPr>
            <p:cNvPr id="34" name="Oval 33"/>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5" name="Oval 34"/>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6" name="Group 35"/>
          <p:cNvGrpSpPr/>
          <p:nvPr/>
        </p:nvGrpSpPr>
        <p:grpSpPr>
          <a:xfrm>
            <a:off x="1160353" y="4311649"/>
            <a:ext cx="711349" cy="711349"/>
            <a:chOff x="4081551" y="2754889"/>
            <a:chExt cx="1048880" cy="1048880"/>
          </a:xfrm>
          <a:effectLst>
            <a:outerShdw blurRad="50800" dist="38100" dir="2700000">
              <a:srgbClr val="000000">
                <a:alpha val="43000"/>
              </a:srgbClr>
            </a:outerShdw>
          </a:effectLst>
        </p:grpSpPr>
        <p:sp>
          <p:nvSpPr>
            <p:cNvPr id="37" name="Oval 36"/>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8" name="Oval 37"/>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9" name="Group 38"/>
          <p:cNvGrpSpPr/>
          <p:nvPr/>
        </p:nvGrpSpPr>
        <p:grpSpPr>
          <a:xfrm>
            <a:off x="1554053" y="4343399"/>
            <a:ext cx="711349" cy="711349"/>
            <a:chOff x="4081551" y="2754889"/>
            <a:chExt cx="1048880" cy="1048880"/>
          </a:xfrm>
          <a:effectLst>
            <a:outerShdw blurRad="50800" dist="38100" dir="2700000">
              <a:srgbClr val="000000">
                <a:alpha val="43000"/>
              </a:srgbClr>
            </a:outerShdw>
          </a:effectLst>
        </p:grpSpPr>
        <p:sp>
          <p:nvSpPr>
            <p:cNvPr id="40" name="Oval 39"/>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1" name="Oval 40"/>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2" name="Group 41"/>
          <p:cNvGrpSpPr/>
          <p:nvPr/>
        </p:nvGrpSpPr>
        <p:grpSpPr>
          <a:xfrm>
            <a:off x="1649303" y="4462501"/>
            <a:ext cx="877997" cy="877997"/>
            <a:chOff x="4081551" y="2754889"/>
            <a:chExt cx="1048880" cy="1048880"/>
          </a:xfrm>
          <a:effectLst>
            <a:outerShdw blurRad="50800" dist="38100" dir="2700000">
              <a:srgbClr val="000000">
                <a:alpha val="43000"/>
              </a:srgbClr>
            </a:outerShdw>
          </a:effectLst>
        </p:grpSpPr>
        <p:sp>
          <p:nvSpPr>
            <p:cNvPr id="43" name="Oval 42"/>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Oval 43"/>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5" name="Group 44"/>
          <p:cNvGrpSpPr/>
          <p:nvPr/>
        </p:nvGrpSpPr>
        <p:grpSpPr>
          <a:xfrm>
            <a:off x="1204803" y="4500601"/>
            <a:ext cx="877997" cy="877997"/>
            <a:chOff x="4081551" y="2754889"/>
            <a:chExt cx="1048880" cy="1048880"/>
          </a:xfrm>
          <a:effectLst>
            <a:outerShdw blurRad="50800" dist="38100" dir="2700000">
              <a:srgbClr val="000000">
                <a:alpha val="43000"/>
              </a:srgbClr>
            </a:outerShdw>
          </a:effectLst>
        </p:grpSpPr>
        <p:sp>
          <p:nvSpPr>
            <p:cNvPr id="46" name="Oval 45"/>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 name="Oval 46"/>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8" name="Group 47"/>
          <p:cNvGrpSpPr/>
          <p:nvPr/>
        </p:nvGrpSpPr>
        <p:grpSpPr>
          <a:xfrm>
            <a:off x="563453" y="4456151"/>
            <a:ext cx="877997" cy="877997"/>
            <a:chOff x="4081551" y="2754889"/>
            <a:chExt cx="1048880" cy="1048880"/>
          </a:xfrm>
          <a:effectLst>
            <a:outerShdw blurRad="50800" dist="38100" dir="2700000">
              <a:srgbClr val="000000">
                <a:alpha val="43000"/>
              </a:srgbClr>
            </a:outerShdw>
          </a:effectLst>
        </p:grpSpPr>
        <p:sp>
          <p:nvSpPr>
            <p:cNvPr id="49" name="Oval 48"/>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0" name="Oval 49"/>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1" name="Group 50"/>
          <p:cNvGrpSpPr/>
          <p:nvPr/>
        </p:nvGrpSpPr>
        <p:grpSpPr>
          <a:xfrm>
            <a:off x="131653" y="4494251"/>
            <a:ext cx="877997" cy="877997"/>
            <a:chOff x="4081551" y="2754889"/>
            <a:chExt cx="1048880" cy="1048880"/>
          </a:xfrm>
          <a:effectLst>
            <a:outerShdw blurRad="50800" dist="38100" dir="2700000">
              <a:srgbClr val="000000">
                <a:alpha val="43000"/>
              </a:srgbClr>
            </a:outerShdw>
          </a:effectLst>
        </p:grpSpPr>
        <p:sp>
          <p:nvSpPr>
            <p:cNvPr id="52" name="Oval 51"/>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 name="Oval 52"/>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4" name="Group 53"/>
          <p:cNvGrpSpPr/>
          <p:nvPr/>
        </p:nvGrpSpPr>
        <p:grpSpPr>
          <a:xfrm>
            <a:off x="118953" y="4792701"/>
            <a:ext cx="998647" cy="998647"/>
            <a:chOff x="4081551" y="2754889"/>
            <a:chExt cx="1048880" cy="1048880"/>
          </a:xfrm>
          <a:effectLst>
            <a:outerShdw blurRad="50800" dist="38100" dir="2700000">
              <a:srgbClr val="000000">
                <a:alpha val="43000"/>
              </a:srgbClr>
            </a:outerShdw>
          </a:effectLst>
        </p:grpSpPr>
        <p:sp>
          <p:nvSpPr>
            <p:cNvPr id="55" name="Oval 54"/>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6" name="Oval 55"/>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7" name="Group 56"/>
          <p:cNvGrpSpPr/>
          <p:nvPr/>
        </p:nvGrpSpPr>
        <p:grpSpPr>
          <a:xfrm>
            <a:off x="493603" y="4786351"/>
            <a:ext cx="998647" cy="998647"/>
            <a:chOff x="4081551" y="2754889"/>
            <a:chExt cx="1048880" cy="1048880"/>
          </a:xfrm>
          <a:effectLst>
            <a:outerShdw blurRad="50800" dist="38100" dir="2700000">
              <a:srgbClr val="000000">
                <a:alpha val="43000"/>
              </a:srgbClr>
            </a:outerShdw>
          </a:effectLst>
        </p:grpSpPr>
        <p:sp>
          <p:nvSpPr>
            <p:cNvPr id="58" name="Oval 57"/>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9" name="Oval 58"/>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0" name="Group 59"/>
          <p:cNvGrpSpPr/>
          <p:nvPr/>
        </p:nvGrpSpPr>
        <p:grpSpPr>
          <a:xfrm>
            <a:off x="1649303" y="4760951"/>
            <a:ext cx="998647" cy="998647"/>
            <a:chOff x="4081551" y="2754889"/>
            <a:chExt cx="1048880" cy="1048880"/>
          </a:xfrm>
          <a:effectLst>
            <a:outerShdw blurRad="50800" dist="38100" dir="2700000">
              <a:srgbClr val="000000">
                <a:alpha val="43000"/>
              </a:srgbClr>
            </a:outerShdw>
          </a:effectLst>
        </p:grpSpPr>
        <p:sp>
          <p:nvSpPr>
            <p:cNvPr id="61" name="Oval 60"/>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2" name="Oval 61"/>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3" name="Group 62"/>
          <p:cNvGrpSpPr/>
          <p:nvPr/>
        </p:nvGrpSpPr>
        <p:grpSpPr>
          <a:xfrm>
            <a:off x="1096853" y="4780001"/>
            <a:ext cx="998647" cy="998647"/>
            <a:chOff x="4081551" y="2754889"/>
            <a:chExt cx="1048880" cy="1048880"/>
          </a:xfrm>
          <a:effectLst>
            <a:outerShdw blurRad="50800" dist="38100" dir="2700000">
              <a:srgbClr val="000000">
                <a:alpha val="43000"/>
              </a:srgbClr>
            </a:outerShdw>
          </a:effectLst>
        </p:grpSpPr>
        <p:sp>
          <p:nvSpPr>
            <p:cNvPr id="64" name="Oval 63"/>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5" name="Oval 64"/>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6" name="Group 65"/>
          <p:cNvGrpSpPr/>
          <p:nvPr/>
        </p:nvGrpSpPr>
        <p:grpSpPr>
          <a:xfrm>
            <a:off x="201503" y="5034001"/>
            <a:ext cx="998647" cy="998647"/>
            <a:chOff x="4081551" y="2754889"/>
            <a:chExt cx="1048880" cy="1048880"/>
          </a:xfrm>
          <a:effectLst>
            <a:outerShdw blurRad="50800" dist="38100" dir="2700000">
              <a:srgbClr val="000000">
                <a:alpha val="43000"/>
              </a:srgbClr>
            </a:outerShdw>
          </a:effectLst>
        </p:grpSpPr>
        <p:sp>
          <p:nvSpPr>
            <p:cNvPr id="67" name="Oval 66"/>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8" name="Oval 67"/>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72" name="Group 71"/>
          <p:cNvGrpSpPr/>
          <p:nvPr/>
        </p:nvGrpSpPr>
        <p:grpSpPr>
          <a:xfrm>
            <a:off x="1617553" y="5078451"/>
            <a:ext cx="998647" cy="998647"/>
            <a:chOff x="4081551" y="2754889"/>
            <a:chExt cx="1048880" cy="1048880"/>
          </a:xfrm>
          <a:effectLst>
            <a:outerShdw blurRad="50800" dist="38100" dir="2700000">
              <a:srgbClr val="000000">
                <a:alpha val="43000"/>
              </a:srgbClr>
            </a:outerShdw>
          </a:effectLst>
        </p:grpSpPr>
        <p:sp>
          <p:nvSpPr>
            <p:cNvPr id="73" name="Oval 72"/>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4" name="Oval 73"/>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7" name="Rectangle 26"/>
          <p:cNvSpPr/>
          <p:nvPr/>
        </p:nvSpPr>
        <p:spPr>
          <a:xfrm>
            <a:off x="401282" y="5092700"/>
            <a:ext cx="506768" cy="83099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48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1</a:t>
            </a:r>
          </a:p>
        </p:txBody>
      </p:sp>
      <p:sp>
        <p:nvSpPr>
          <p:cNvPr id="75" name="Rectangle 74"/>
          <p:cNvSpPr/>
          <p:nvPr/>
        </p:nvSpPr>
        <p:spPr>
          <a:xfrm>
            <a:off x="1918932" y="5156200"/>
            <a:ext cx="506768" cy="83099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48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2</a:t>
            </a:r>
          </a:p>
        </p:txBody>
      </p:sp>
      <p:grpSp>
        <p:nvGrpSpPr>
          <p:cNvPr id="69" name="Group 68"/>
          <p:cNvGrpSpPr/>
          <p:nvPr/>
        </p:nvGrpSpPr>
        <p:grpSpPr>
          <a:xfrm>
            <a:off x="912703" y="5059401"/>
            <a:ext cx="998647" cy="998647"/>
            <a:chOff x="4081551" y="2754889"/>
            <a:chExt cx="1048880" cy="1048880"/>
          </a:xfrm>
          <a:effectLst>
            <a:outerShdw blurRad="50800" dist="38100" dir="2700000">
              <a:srgbClr val="000000">
                <a:alpha val="43000"/>
              </a:srgbClr>
            </a:outerShdw>
          </a:effectLst>
        </p:grpSpPr>
        <p:sp>
          <p:nvSpPr>
            <p:cNvPr id="70" name="Oval 69"/>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 name="Oval 70"/>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76" name="Rectangle 75"/>
          <p:cNvSpPr/>
          <p:nvPr/>
        </p:nvSpPr>
        <p:spPr>
          <a:xfrm>
            <a:off x="1131532" y="5118100"/>
            <a:ext cx="506768" cy="83099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48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3</a:t>
            </a:r>
          </a:p>
        </p:txBody>
      </p:sp>
      <p:grpSp>
        <p:nvGrpSpPr>
          <p:cNvPr id="4" name="Group 3"/>
          <p:cNvGrpSpPr/>
          <p:nvPr/>
        </p:nvGrpSpPr>
        <p:grpSpPr>
          <a:xfrm>
            <a:off x="3534046" y="5204108"/>
            <a:ext cx="3754924" cy="1414910"/>
            <a:chOff x="3534046" y="5204108"/>
            <a:chExt cx="3754924" cy="1414910"/>
          </a:xfrm>
        </p:grpSpPr>
        <p:sp>
          <p:nvSpPr>
            <p:cNvPr id="3" name="Freeform 2"/>
            <p:cNvSpPr/>
            <p:nvPr/>
          </p:nvSpPr>
          <p:spPr>
            <a:xfrm>
              <a:off x="3616876" y="5204108"/>
              <a:ext cx="3492631" cy="1414910"/>
            </a:xfrm>
            <a:custGeom>
              <a:avLst/>
              <a:gdLst>
                <a:gd name="connsiteX0" fmla="*/ 807584 w 3492631"/>
                <a:gd name="connsiteY0" fmla="*/ 0 h 1414910"/>
                <a:gd name="connsiteX1" fmla="*/ 0 w 3492631"/>
                <a:gd name="connsiteY1" fmla="*/ 1414910 h 1414910"/>
                <a:gd name="connsiteX2" fmla="*/ 3492631 w 3492631"/>
                <a:gd name="connsiteY2" fmla="*/ 1373498 h 1414910"/>
                <a:gd name="connsiteX3" fmla="*/ 1518535 w 3492631"/>
                <a:gd name="connsiteY3" fmla="*/ 13804 h 1414910"/>
                <a:gd name="connsiteX4" fmla="*/ 807584 w 3492631"/>
                <a:gd name="connsiteY4" fmla="*/ 0 h 1414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2631" h="1414910">
                  <a:moveTo>
                    <a:pt x="807584" y="0"/>
                  </a:moveTo>
                  <a:lnTo>
                    <a:pt x="0" y="1414910"/>
                  </a:lnTo>
                  <a:lnTo>
                    <a:pt x="3492631" y="1373498"/>
                  </a:lnTo>
                  <a:lnTo>
                    <a:pt x="1518535" y="13804"/>
                  </a:lnTo>
                  <a:lnTo>
                    <a:pt x="807584" y="0"/>
                  </a:lnTo>
                  <a:close/>
                </a:path>
              </a:pathLst>
            </a:custGeom>
            <a:solidFill>
              <a:srgbClr val="FFC8D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Box 1"/>
            <p:cNvSpPr txBox="1"/>
            <p:nvPr/>
          </p:nvSpPr>
          <p:spPr>
            <a:xfrm>
              <a:off x="3534046" y="5667985"/>
              <a:ext cx="3754924" cy="923330"/>
            </a:xfrm>
            <a:prstGeom prst="rect">
              <a:avLst/>
            </a:prstGeom>
            <a:noFill/>
          </p:spPr>
          <p:txBody>
            <a:bodyPr wrap="square" rtlCol="0">
              <a:spAutoFit/>
            </a:bodyPr>
            <a:lstStyle/>
            <a:p>
              <a:pPr algn="ctr"/>
              <a:r>
                <a:rPr lang="en-US" dirty="0" smtClean="0">
                  <a:latin typeface="Times"/>
                  <a:cs typeface="Times"/>
                </a:rPr>
                <a:t>“Chance” is now generalized beyond probability. A general, as yet unspecified, measure of indefiniteness.</a:t>
              </a:r>
            </a:p>
          </p:txBody>
        </p:sp>
      </p:grpSp>
      <p:sp>
        <p:nvSpPr>
          <p:cNvPr id="28694" name="TextBox 30"/>
          <p:cNvSpPr txBox="1">
            <a:spLocks noChangeArrowheads="1"/>
          </p:cNvSpPr>
          <p:nvPr/>
        </p:nvSpPr>
        <p:spPr bwMode="auto">
          <a:xfrm>
            <a:off x="3380365" y="4169479"/>
            <a:ext cx="458989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smtClean="0">
                <a:latin typeface="Times" charset="0"/>
                <a:cs typeface="Times" charset="0"/>
              </a:rPr>
              <a:t>Permuting the labels on the balls has no effect on the chances of the outcomes. </a:t>
            </a:r>
            <a:endParaRPr lang="en-US" sz="2800" dirty="0">
              <a:latin typeface="Times" charset="0"/>
              <a:cs typeface="Times" charset="0"/>
            </a:endParaRPr>
          </a:p>
        </p:txBody>
      </p:sp>
    </p:spTree>
    <p:extLst>
      <p:ext uri="{BB962C8B-B14F-4D97-AF65-F5344CB8AC3E}">
        <p14:creationId xmlns:p14="http://schemas.microsoft.com/office/powerpoint/2010/main" val="3331727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Freeform 99"/>
          <p:cNvSpPr/>
          <p:nvPr/>
        </p:nvSpPr>
        <p:spPr>
          <a:xfrm>
            <a:off x="449263" y="277813"/>
            <a:ext cx="7088187" cy="574675"/>
          </a:xfrm>
          <a:custGeom>
            <a:avLst/>
            <a:gdLst>
              <a:gd name="connsiteX0" fmla="*/ 240092 w 7089009"/>
              <a:gd name="connsiteY0" fmla="*/ 0 h 574989"/>
              <a:gd name="connsiteX1" fmla="*/ 7051100 w 7089009"/>
              <a:gd name="connsiteY1" fmla="*/ 334884 h 574989"/>
              <a:gd name="connsiteX2" fmla="*/ 7089009 w 7089009"/>
              <a:gd name="connsiteY2" fmla="*/ 511803 h 574989"/>
              <a:gd name="connsiteX3" fmla="*/ 0 w 7089009"/>
              <a:gd name="connsiteY3" fmla="*/ 574989 h 574989"/>
              <a:gd name="connsiteX4" fmla="*/ 240092 w 7089009"/>
              <a:gd name="connsiteY4" fmla="*/ 0 h 574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89009" h="574989">
                <a:moveTo>
                  <a:pt x="240092" y="0"/>
                </a:moveTo>
                <a:lnTo>
                  <a:pt x="7051100" y="334884"/>
                </a:lnTo>
                <a:lnTo>
                  <a:pt x="7089009" y="511803"/>
                </a:lnTo>
                <a:lnTo>
                  <a:pt x="0" y="574989"/>
                </a:lnTo>
                <a:lnTo>
                  <a:pt x="240092" y="0"/>
                </a:lnTo>
                <a:close/>
              </a:path>
            </a:pathLst>
          </a:custGeom>
          <a:solidFill>
            <a:srgbClr val="96C7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698" name="Title 1"/>
          <p:cNvSpPr>
            <a:spLocks noGrp="1"/>
          </p:cNvSpPr>
          <p:nvPr>
            <p:ph type="title"/>
          </p:nvPr>
        </p:nvSpPr>
        <p:spPr>
          <a:xfrm>
            <a:off x="658813" y="-28575"/>
            <a:ext cx="8008937" cy="1003300"/>
          </a:xfrm>
        </p:spPr>
        <p:txBody>
          <a:bodyPr/>
          <a:lstStyle/>
          <a:p>
            <a:r>
              <a:rPr lang="en-US">
                <a:latin typeface="Times" charset="0"/>
                <a:ea typeface="ＭＳ Ｐゴシック" charset="0"/>
              </a:rPr>
              <a:t>Odd and even</a:t>
            </a:r>
          </a:p>
        </p:txBody>
      </p:sp>
      <p:sp>
        <p:nvSpPr>
          <p:cNvPr id="29699" name="Content Placeholder 2"/>
          <p:cNvSpPr>
            <a:spLocks noGrp="1"/>
          </p:cNvSpPr>
          <p:nvPr>
            <p:ph idx="1"/>
          </p:nvPr>
        </p:nvSpPr>
        <p:spPr/>
        <p:txBody>
          <a:bodyPr/>
          <a:lstStyle/>
          <a:p>
            <a:endParaRPr lang="en-US">
              <a:latin typeface="Times" charset="0"/>
              <a:ea typeface="ＭＳ Ｐゴシック" charset="0"/>
            </a:endParaRPr>
          </a:p>
        </p:txBody>
      </p:sp>
      <p:sp>
        <p:nvSpPr>
          <p:cNvPr id="2970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513A53-EC73-324A-A60D-46ED20FC01E7}" type="slidenum">
              <a:rPr lang="en-US" sz="1200">
                <a:solidFill>
                  <a:srgbClr val="898989"/>
                </a:solidFill>
                <a:latin typeface="Times" charset="0"/>
                <a:cs typeface="Times" charset="0"/>
              </a:rPr>
              <a:pPr eaLnBrk="1" hangingPunct="1"/>
              <a:t>9</a:t>
            </a:fld>
            <a:endParaRPr lang="en-US" sz="1200">
              <a:solidFill>
                <a:srgbClr val="898989"/>
              </a:solidFill>
              <a:latin typeface="Times" charset="0"/>
              <a:cs typeface="Times" charset="0"/>
            </a:endParaRPr>
          </a:p>
        </p:txBody>
      </p:sp>
      <p:grpSp>
        <p:nvGrpSpPr>
          <p:cNvPr id="5" name="Group 4"/>
          <p:cNvGrpSpPr/>
          <p:nvPr/>
        </p:nvGrpSpPr>
        <p:grpSpPr>
          <a:xfrm>
            <a:off x="1467927" y="1661778"/>
            <a:ext cx="676085" cy="676085"/>
            <a:chOff x="5680053" y="2748570"/>
            <a:chExt cx="1048880" cy="1048880"/>
          </a:xfrm>
          <a:effectLst>
            <a:outerShdw blurRad="50800" dist="38100" dir="2700000">
              <a:srgbClr val="000000">
                <a:alpha val="43000"/>
              </a:srgbClr>
            </a:outerShdw>
          </a:effectLst>
        </p:grpSpPr>
        <p:sp>
          <p:nvSpPr>
            <p:cNvPr id="6" name="Oval 5"/>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Oval 6"/>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8" name="Group 7"/>
          <p:cNvGrpSpPr/>
          <p:nvPr/>
        </p:nvGrpSpPr>
        <p:grpSpPr>
          <a:xfrm>
            <a:off x="600229" y="1661778"/>
            <a:ext cx="676085" cy="676085"/>
            <a:chOff x="4081551" y="2754889"/>
            <a:chExt cx="1048880" cy="1048880"/>
          </a:xfrm>
          <a:effectLst>
            <a:outerShdw blurRad="50800" dist="38100" dir="2700000">
              <a:srgbClr val="000000">
                <a:alpha val="43000"/>
              </a:srgbClr>
            </a:outerShdw>
          </a:effectLst>
        </p:grpSpPr>
        <p:sp>
          <p:nvSpPr>
            <p:cNvPr id="9" name="Oval 8"/>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 name="Oval 9"/>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4" name="Group 13"/>
          <p:cNvGrpSpPr/>
          <p:nvPr/>
        </p:nvGrpSpPr>
        <p:grpSpPr>
          <a:xfrm>
            <a:off x="3203323" y="1661778"/>
            <a:ext cx="676085" cy="676085"/>
            <a:chOff x="5680053" y="2748570"/>
            <a:chExt cx="1048880" cy="1048880"/>
          </a:xfrm>
          <a:effectLst>
            <a:outerShdw blurRad="50800" dist="38100" dir="2700000">
              <a:srgbClr val="000000">
                <a:alpha val="43000"/>
              </a:srgbClr>
            </a:outerShdw>
          </a:effectLst>
        </p:grpSpPr>
        <p:sp>
          <p:nvSpPr>
            <p:cNvPr id="15" name="Oval 14"/>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7" name="Group 16"/>
          <p:cNvGrpSpPr/>
          <p:nvPr/>
        </p:nvGrpSpPr>
        <p:grpSpPr>
          <a:xfrm>
            <a:off x="2335625" y="1661778"/>
            <a:ext cx="676085" cy="676085"/>
            <a:chOff x="4081551" y="2754889"/>
            <a:chExt cx="1048880" cy="1048880"/>
          </a:xfrm>
          <a:effectLst>
            <a:outerShdw blurRad="50800" dist="38100" dir="2700000">
              <a:srgbClr val="000000">
                <a:alpha val="43000"/>
              </a:srgbClr>
            </a:outerShdw>
          </a:effectLst>
        </p:grpSpPr>
        <p:sp>
          <p:nvSpPr>
            <p:cNvPr id="18" name="Oval 17"/>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Oval 18"/>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0" name="Group 19"/>
          <p:cNvGrpSpPr/>
          <p:nvPr/>
        </p:nvGrpSpPr>
        <p:grpSpPr>
          <a:xfrm>
            <a:off x="4938719" y="1661778"/>
            <a:ext cx="676085" cy="676085"/>
            <a:chOff x="5680053" y="2748570"/>
            <a:chExt cx="1048880" cy="1048880"/>
          </a:xfrm>
          <a:effectLst>
            <a:outerShdw blurRad="50800" dist="38100" dir="2700000">
              <a:srgbClr val="000000">
                <a:alpha val="43000"/>
              </a:srgbClr>
            </a:outerShdw>
          </a:effectLst>
        </p:grpSpPr>
        <p:sp>
          <p:nvSpPr>
            <p:cNvPr id="21" name="Oval 20"/>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Oval 21"/>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3" name="Group 22"/>
          <p:cNvGrpSpPr/>
          <p:nvPr/>
        </p:nvGrpSpPr>
        <p:grpSpPr>
          <a:xfrm>
            <a:off x="4071021" y="1661778"/>
            <a:ext cx="676085" cy="676085"/>
            <a:chOff x="4081551" y="2754889"/>
            <a:chExt cx="1048880" cy="1048880"/>
          </a:xfrm>
          <a:effectLst>
            <a:outerShdw blurRad="50800" dist="38100" dir="2700000">
              <a:srgbClr val="000000">
                <a:alpha val="43000"/>
              </a:srgbClr>
            </a:outerShdw>
          </a:effectLst>
        </p:grpSpPr>
        <p:sp>
          <p:nvSpPr>
            <p:cNvPr id="24" name="Oval 23"/>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Oval 24"/>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6" name="Group 25"/>
          <p:cNvGrpSpPr/>
          <p:nvPr/>
        </p:nvGrpSpPr>
        <p:grpSpPr>
          <a:xfrm>
            <a:off x="6674115" y="1661778"/>
            <a:ext cx="676085" cy="676085"/>
            <a:chOff x="5680053" y="2748570"/>
            <a:chExt cx="1048880" cy="1048880"/>
          </a:xfrm>
          <a:effectLst>
            <a:outerShdw blurRad="50800" dist="38100" dir="2700000">
              <a:srgbClr val="000000">
                <a:alpha val="43000"/>
              </a:srgbClr>
            </a:outerShdw>
          </a:effectLst>
        </p:grpSpPr>
        <p:sp>
          <p:nvSpPr>
            <p:cNvPr id="27" name="Oval 26"/>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Oval 27"/>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9" name="Group 28"/>
          <p:cNvGrpSpPr/>
          <p:nvPr/>
        </p:nvGrpSpPr>
        <p:grpSpPr>
          <a:xfrm>
            <a:off x="5806417" y="1661778"/>
            <a:ext cx="676085" cy="676085"/>
            <a:chOff x="4081551" y="2754889"/>
            <a:chExt cx="1048880" cy="1048880"/>
          </a:xfrm>
          <a:effectLst>
            <a:outerShdw blurRad="50800" dist="38100" dir="2700000">
              <a:srgbClr val="000000">
                <a:alpha val="43000"/>
              </a:srgbClr>
            </a:outerShdw>
          </a:effectLst>
        </p:grpSpPr>
        <p:sp>
          <p:nvSpPr>
            <p:cNvPr id="30" name="Oval 29"/>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Oval 30"/>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5" name="Group 34"/>
          <p:cNvGrpSpPr/>
          <p:nvPr/>
        </p:nvGrpSpPr>
        <p:grpSpPr>
          <a:xfrm>
            <a:off x="7541813" y="1661778"/>
            <a:ext cx="676085" cy="676085"/>
            <a:chOff x="4081551" y="2754889"/>
            <a:chExt cx="1048880" cy="1048880"/>
          </a:xfrm>
          <a:effectLst>
            <a:outerShdw blurRad="50800" dist="38100" dir="2700000">
              <a:srgbClr val="000000">
                <a:alpha val="43000"/>
              </a:srgbClr>
            </a:outerShdw>
          </a:effectLst>
        </p:grpSpPr>
        <p:sp>
          <p:nvSpPr>
            <p:cNvPr id="36" name="Oval 35"/>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Oval 36"/>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68" name="Rectangle 67"/>
          <p:cNvSpPr/>
          <p:nvPr/>
        </p:nvSpPr>
        <p:spPr>
          <a:xfrm>
            <a:off x="723509"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1</a:t>
            </a:r>
          </a:p>
        </p:txBody>
      </p:sp>
      <p:sp>
        <p:nvSpPr>
          <p:cNvPr id="69" name="Rectangle 68"/>
          <p:cNvSpPr/>
          <p:nvPr/>
        </p:nvSpPr>
        <p:spPr>
          <a:xfrm>
            <a:off x="1593050"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2</a:t>
            </a:r>
          </a:p>
        </p:txBody>
      </p:sp>
      <p:sp>
        <p:nvSpPr>
          <p:cNvPr id="70" name="Rectangle 69"/>
          <p:cNvSpPr/>
          <p:nvPr/>
        </p:nvSpPr>
        <p:spPr>
          <a:xfrm>
            <a:off x="2462591"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3</a:t>
            </a:r>
          </a:p>
        </p:txBody>
      </p:sp>
      <p:sp>
        <p:nvSpPr>
          <p:cNvPr id="71" name="Rectangle 70"/>
          <p:cNvSpPr/>
          <p:nvPr/>
        </p:nvSpPr>
        <p:spPr>
          <a:xfrm>
            <a:off x="3332132"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4</a:t>
            </a:r>
          </a:p>
        </p:txBody>
      </p:sp>
      <p:sp>
        <p:nvSpPr>
          <p:cNvPr id="72" name="Rectangle 71"/>
          <p:cNvSpPr/>
          <p:nvPr/>
        </p:nvSpPr>
        <p:spPr>
          <a:xfrm>
            <a:off x="4201673"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5</a:t>
            </a:r>
          </a:p>
        </p:txBody>
      </p:sp>
      <p:sp>
        <p:nvSpPr>
          <p:cNvPr id="73" name="Rectangle 72"/>
          <p:cNvSpPr/>
          <p:nvPr/>
        </p:nvSpPr>
        <p:spPr>
          <a:xfrm>
            <a:off x="5071214"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6</a:t>
            </a:r>
          </a:p>
        </p:txBody>
      </p:sp>
      <p:sp>
        <p:nvSpPr>
          <p:cNvPr id="74" name="Rectangle 73"/>
          <p:cNvSpPr/>
          <p:nvPr/>
        </p:nvSpPr>
        <p:spPr>
          <a:xfrm>
            <a:off x="5940755"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7</a:t>
            </a:r>
          </a:p>
        </p:txBody>
      </p:sp>
      <p:sp>
        <p:nvSpPr>
          <p:cNvPr id="75" name="Rectangle 74"/>
          <p:cNvSpPr/>
          <p:nvPr/>
        </p:nvSpPr>
        <p:spPr>
          <a:xfrm>
            <a:off x="6810296"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8</a:t>
            </a:r>
          </a:p>
        </p:txBody>
      </p:sp>
      <p:sp>
        <p:nvSpPr>
          <p:cNvPr id="76" name="Rectangle 75"/>
          <p:cNvSpPr/>
          <p:nvPr/>
        </p:nvSpPr>
        <p:spPr>
          <a:xfrm>
            <a:off x="7679835" y="162697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9</a:t>
            </a:r>
          </a:p>
        </p:txBody>
      </p:sp>
      <p:grpSp>
        <p:nvGrpSpPr>
          <p:cNvPr id="98" name="Group 97"/>
          <p:cNvGrpSpPr>
            <a:grpSpLocks/>
          </p:cNvGrpSpPr>
          <p:nvPr/>
        </p:nvGrpSpPr>
        <p:grpSpPr bwMode="auto">
          <a:xfrm>
            <a:off x="588963" y="2341563"/>
            <a:ext cx="7853362" cy="1714500"/>
            <a:chOff x="589698" y="2340788"/>
            <a:chExt cx="7852496" cy="1715722"/>
          </a:xfrm>
        </p:grpSpPr>
        <p:grpSp>
          <p:nvGrpSpPr>
            <p:cNvPr id="38" name="Group 37"/>
            <p:cNvGrpSpPr/>
            <p:nvPr/>
          </p:nvGrpSpPr>
          <p:grpSpPr>
            <a:xfrm>
              <a:off x="589698" y="3380425"/>
              <a:ext cx="676085" cy="676085"/>
              <a:chOff x="5680053" y="2748570"/>
              <a:chExt cx="1048880" cy="1048880"/>
            </a:xfrm>
            <a:effectLst>
              <a:outerShdw blurRad="50800" dist="38100" dir="2700000">
                <a:srgbClr val="000000">
                  <a:alpha val="43000"/>
                </a:srgbClr>
              </a:outerShdw>
            </a:effectLst>
          </p:grpSpPr>
          <p:sp>
            <p:nvSpPr>
              <p:cNvPr id="39" name="Oval 38"/>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 name="Oval 39"/>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4" name="Group 43"/>
            <p:cNvGrpSpPr/>
            <p:nvPr/>
          </p:nvGrpSpPr>
          <p:grpSpPr>
            <a:xfrm>
              <a:off x="2325094" y="3380425"/>
              <a:ext cx="676085" cy="676085"/>
              <a:chOff x="5680053" y="2748570"/>
              <a:chExt cx="1048880" cy="1048880"/>
            </a:xfrm>
            <a:effectLst>
              <a:outerShdw blurRad="50800" dist="38100" dir="2700000">
                <a:srgbClr val="000000">
                  <a:alpha val="43000"/>
                </a:srgbClr>
              </a:outerShdw>
            </a:effectLst>
          </p:grpSpPr>
          <p:sp>
            <p:nvSpPr>
              <p:cNvPr id="45" name="Oval 44"/>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 name="Oval 45"/>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0" name="Group 49"/>
            <p:cNvGrpSpPr/>
            <p:nvPr/>
          </p:nvGrpSpPr>
          <p:grpSpPr>
            <a:xfrm>
              <a:off x="4060490" y="3380425"/>
              <a:ext cx="676085" cy="676085"/>
              <a:chOff x="5680053" y="2748570"/>
              <a:chExt cx="1048880" cy="1048880"/>
            </a:xfrm>
            <a:effectLst>
              <a:outerShdw blurRad="50800" dist="38100" dir="2700000">
                <a:srgbClr val="000000">
                  <a:alpha val="43000"/>
                </a:srgbClr>
              </a:outerShdw>
            </a:effectLst>
          </p:grpSpPr>
          <p:sp>
            <p:nvSpPr>
              <p:cNvPr id="51" name="Oval 50"/>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 name="Oval 51"/>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6" name="Group 55"/>
            <p:cNvGrpSpPr/>
            <p:nvPr/>
          </p:nvGrpSpPr>
          <p:grpSpPr>
            <a:xfrm>
              <a:off x="5795886" y="3380425"/>
              <a:ext cx="676085" cy="676085"/>
              <a:chOff x="5680053" y="2748570"/>
              <a:chExt cx="1048880" cy="1048880"/>
            </a:xfrm>
            <a:effectLst>
              <a:outerShdw blurRad="50800" dist="38100" dir="2700000">
                <a:srgbClr val="000000">
                  <a:alpha val="43000"/>
                </a:srgbClr>
              </a:outerShdw>
            </a:effectLst>
          </p:grpSpPr>
          <p:sp>
            <p:nvSpPr>
              <p:cNvPr id="57" name="Oval 56"/>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8" name="Oval 57"/>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2" name="Group 61"/>
            <p:cNvGrpSpPr/>
            <p:nvPr/>
          </p:nvGrpSpPr>
          <p:grpSpPr>
            <a:xfrm>
              <a:off x="7531281" y="3380425"/>
              <a:ext cx="676085" cy="676085"/>
              <a:chOff x="5680053" y="2748570"/>
              <a:chExt cx="1048880" cy="1048880"/>
            </a:xfrm>
            <a:effectLst>
              <a:outerShdw blurRad="50800" dist="38100" dir="2700000">
                <a:srgbClr val="000000">
                  <a:alpha val="43000"/>
                </a:srgbClr>
              </a:outerShdw>
            </a:effectLst>
          </p:grpSpPr>
          <p:sp>
            <p:nvSpPr>
              <p:cNvPr id="63" name="Oval 62"/>
              <p:cNvSpPr/>
              <p:nvPr/>
            </p:nvSpPr>
            <p:spPr>
              <a:xfrm>
                <a:off x="5680053" y="2748570"/>
                <a:ext cx="1048880" cy="1048880"/>
              </a:xfrm>
              <a:prstGeom prst="ellipse">
                <a:avLst/>
              </a:prstGeom>
              <a:gradFill flip="none" rotWithShape="1">
                <a:gsLst>
                  <a:gs pos="0">
                    <a:srgbClr val="4040FF"/>
                  </a:gs>
                  <a:gs pos="100000">
                    <a:srgbClr val="FFFFFF"/>
                  </a:gs>
                  <a:gs pos="78000">
                    <a:srgbClr val="4040FF"/>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 name="Oval 63"/>
              <p:cNvSpPr/>
              <p:nvPr/>
            </p:nvSpPr>
            <p:spPr>
              <a:xfrm>
                <a:off x="5812734" y="2855985"/>
                <a:ext cx="511773" cy="511773"/>
              </a:xfrm>
              <a:prstGeom prst="ellipse">
                <a:avLst/>
              </a:prstGeom>
              <a:gradFill flip="none" rotWithShape="1">
                <a:gsLst>
                  <a:gs pos="0">
                    <a:schemeClr val="bg1"/>
                  </a:gs>
                  <a:gs pos="100000">
                    <a:srgbClr val="4040FF"/>
                  </a:gs>
                  <a:gs pos="64000">
                    <a:srgbClr val="4040FF"/>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78" name="Rectangle 77"/>
            <p:cNvSpPr/>
            <p:nvPr/>
          </p:nvSpPr>
          <p:spPr>
            <a:xfrm>
              <a:off x="708501" y="3345611"/>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2</a:t>
              </a:r>
            </a:p>
          </p:txBody>
        </p:sp>
        <p:sp>
          <p:nvSpPr>
            <p:cNvPr id="80" name="Rectangle 79"/>
            <p:cNvSpPr/>
            <p:nvPr/>
          </p:nvSpPr>
          <p:spPr>
            <a:xfrm>
              <a:off x="2434948" y="3345610"/>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4</a:t>
              </a:r>
            </a:p>
          </p:txBody>
        </p:sp>
        <p:sp>
          <p:nvSpPr>
            <p:cNvPr id="82" name="Rectangle 81"/>
            <p:cNvSpPr/>
            <p:nvPr/>
          </p:nvSpPr>
          <p:spPr>
            <a:xfrm>
              <a:off x="4174030" y="3345611"/>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6</a:t>
              </a:r>
            </a:p>
          </p:txBody>
        </p:sp>
        <p:sp>
          <p:nvSpPr>
            <p:cNvPr id="84" name="Rectangle 83"/>
            <p:cNvSpPr/>
            <p:nvPr/>
          </p:nvSpPr>
          <p:spPr>
            <a:xfrm>
              <a:off x="5925747" y="3345611"/>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8</a:t>
              </a:r>
            </a:p>
          </p:txBody>
        </p:sp>
        <p:sp>
          <p:nvSpPr>
            <p:cNvPr id="85" name="Rectangle 84"/>
            <p:cNvSpPr/>
            <p:nvPr/>
          </p:nvSpPr>
          <p:spPr>
            <a:xfrm>
              <a:off x="7667198" y="335193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9</a:t>
              </a:r>
            </a:p>
          </p:txBody>
        </p:sp>
        <p:sp>
          <p:nvSpPr>
            <p:cNvPr id="93" name="Right Arrow 92"/>
            <p:cNvSpPr/>
            <p:nvPr/>
          </p:nvSpPr>
          <p:spPr>
            <a:xfrm rot="18109122" flipH="1">
              <a:off x="840070" y="2704715"/>
              <a:ext cx="1034199" cy="319053"/>
            </a:xfrm>
            <a:prstGeom prst="rightArrow">
              <a:avLst>
                <a:gd name="adj1" fmla="val 41193"/>
                <a:gd name="adj2" fmla="val 54520"/>
              </a:avLst>
            </a:prstGeom>
            <a:solidFill>
              <a:srgbClr val="96C7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4" name="Right Arrow 93"/>
            <p:cNvSpPr/>
            <p:nvPr/>
          </p:nvSpPr>
          <p:spPr>
            <a:xfrm rot="18109122" flipH="1">
              <a:off x="2584541" y="2698361"/>
              <a:ext cx="1034199" cy="319052"/>
            </a:xfrm>
            <a:prstGeom prst="rightArrow">
              <a:avLst>
                <a:gd name="adj1" fmla="val 41193"/>
                <a:gd name="adj2" fmla="val 54520"/>
              </a:avLst>
            </a:prstGeom>
            <a:solidFill>
              <a:srgbClr val="96C7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5" name="Right Arrow 94"/>
            <p:cNvSpPr/>
            <p:nvPr/>
          </p:nvSpPr>
          <p:spPr>
            <a:xfrm rot="18109122" flipH="1">
              <a:off x="4303614" y="2715837"/>
              <a:ext cx="1032610" cy="320640"/>
            </a:xfrm>
            <a:prstGeom prst="rightArrow">
              <a:avLst>
                <a:gd name="adj1" fmla="val 41193"/>
                <a:gd name="adj2" fmla="val 54520"/>
              </a:avLst>
            </a:prstGeom>
            <a:solidFill>
              <a:srgbClr val="96C7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6" name="Right Arrow 95"/>
            <p:cNvSpPr/>
            <p:nvPr/>
          </p:nvSpPr>
          <p:spPr>
            <a:xfrm rot="18109122" flipH="1">
              <a:off x="6053639" y="2729340"/>
              <a:ext cx="1032610" cy="319053"/>
            </a:xfrm>
            <a:prstGeom prst="rightArrow">
              <a:avLst>
                <a:gd name="adj1" fmla="val 41193"/>
                <a:gd name="adj2" fmla="val 54520"/>
              </a:avLst>
            </a:prstGeom>
            <a:solidFill>
              <a:srgbClr val="96C7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7" name="Right Arrow 96"/>
            <p:cNvSpPr/>
            <p:nvPr/>
          </p:nvSpPr>
          <p:spPr>
            <a:xfrm rot="18109122" flipH="1">
              <a:off x="7766363" y="2735694"/>
              <a:ext cx="1032610" cy="319052"/>
            </a:xfrm>
            <a:prstGeom prst="rightArrow">
              <a:avLst>
                <a:gd name="adj1" fmla="val 41193"/>
                <a:gd name="adj2" fmla="val 54520"/>
              </a:avLst>
            </a:prstGeom>
            <a:solidFill>
              <a:srgbClr val="96C7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06" name="Group 105"/>
          <p:cNvGrpSpPr>
            <a:grpSpLocks/>
          </p:cNvGrpSpPr>
          <p:nvPr/>
        </p:nvGrpSpPr>
        <p:grpSpPr bwMode="auto">
          <a:xfrm>
            <a:off x="2565400" y="4764088"/>
            <a:ext cx="6078538" cy="646112"/>
            <a:chOff x="2565400" y="4764189"/>
            <a:chExt cx="6077936" cy="646331"/>
          </a:xfrm>
        </p:grpSpPr>
        <p:sp>
          <p:nvSpPr>
            <p:cNvPr id="105" name="Freeform 104"/>
            <p:cNvSpPr/>
            <p:nvPr/>
          </p:nvSpPr>
          <p:spPr>
            <a:xfrm>
              <a:off x="2565400" y="4832474"/>
              <a:ext cx="6057300" cy="520876"/>
            </a:xfrm>
            <a:custGeom>
              <a:avLst/>
              <a:gdLst>
                <a:gd name="connsiteX0" fmla="*/ 558800 w 6965950"/>
                <a:gd name="connsiteY0" fmla="*/ 0 h 1079500"/>
                <a:gd name="connsiteX1" fmla="*/ 6965950 w 6965950"/>
                <a:gd name="connsiteY1" fmla="*/ 133350 h 1079500"/>
                <a:gd name="connsiteX2" fmla="*/ 6762750 w 6965950"/>
                <a:gd name="connsiteY2" fmla="*/ 1079500 h 1079500"/>
                <a:gd name="connsiteX3" fmla="*/ 0 w 6965950"/>
                <a:gd name="connsiteY3" fmla="*/ 914400 h 1079500"/>
                <a:gd name="connsiteX4" fmla="*/ 558800 w 6965950"/>
                <a:gd name="connsiteY4" fmla="*/ 0 h 1079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65950" h="1079500">
                  <a:moveTo>
                    <a:pt x="558800" y="0"/>
                  </a:moveTo>
                  <a:lnTo>
                    <a:pt x="6965950" y="133350"/>
                  </a:lnTo>
                  <a:lnTo>
                    <a:pt x="6762750" y="1079500"/>
                  </a:lnTo>
                  <a:lnTo>
                    <a:pt x="0" y="914400"/>
                  </a:lnTo>
                  <a:lnTo>
                    <a:pt x="558800" y="0"/>
                  </a:lnTo>
                  <a:close/>
                </a:path>
              </a:pathLst>
            </a:custGeom>
            <a:solidFill>
              <a:srgbClr val="CCFF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740" name="TextBox 98"/>
            <p:cNvSpPr txBox="1">
              <a:spLocks noChangeArrowheads="1"/>
            </p:cNvSpPr>
            <p:nvPr/>
          </p:nvSpPr>
          <p:spPr bwMode="auto">
            <a:xfrm>
              <a:off x="2609412" y="4764189"/>
              <a:ext cx="60339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3600">
                  <a:latin typeface="Times" charset="0"/>
                  <a:cs typeface="Times" charset="0"/>
                </a:rPr>
                <a:t>Chance [Even] = Chance [Odd]</a:t>
              </a:r>
            </a:p>
          </p:txBody>
        </p:sp>
      </p:grpSp>
      <p:sp>
        <p:nvSpPr>
          <p:cNvPr id="29721" name="TextBox 100"/>
          <p:cNvSpPr txBox="1">
            <a:spLocks noChangeArrowheads="1"/>
          </p:cNvSpPr>
          <p:nvPr/>
        </p:nvSpPr>
        <p:spPr bwMode="auto">
          <a:xfrm>
            <a:off x="8318500" y="1511300"/>
            <a:ext cx="595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s-IS" sz="3200">
                <a:latin typeface="Times" charset="0"/>
                <a:cs typeface="Times" charset="0"/>
              </a:rPr>
              <a:t>…</a:t>
            </a:r>
            <a:endParaRPr lang="en-US" sz="3200">
              <a:latin typeface="Times" charset="0"/>
              <a:cs typeface="Times" charset="0"/>
            </a:endParaRPr>
          </a:p>
        </p:txBody>
      </p:sp>
      <p:grpSp>
        <p:nvGrpSpPr>
          <p:cNvPr id="104" name="Group 103"/>
          <p:cNvGrpSpPr>
            <a:grpSpLocks/>
          </p:cNvGrpSpPr>
          <p:nvPr/>
        </p:nvGrpSpPr>
        <p:grpSpPr bwMode="auto">
          <a:xfrm>
            <a:off x="1273175" y="2320925"/>
            <a:ext cx="7710488" cy="1735138"/>
            <a:chOff x="1273020" y="2321078"/>
            <a:chExt cx="7710365" cy="1735432"/>
          </a:xfrm>
        </p:grpSpPr>
        <p:grpSp>
          <p:nvGrpSpPr>
            <p:cNvPr id="29723" name="Group 91"/>
            <p:cNvGrpSpPr>
              <a:grpSpLocks/>
            </p:cNvGrpSpPr>
            <p:nvPr/>
          </p:nvGrpSpPr>
          <p:grpSpPr bwMode="auto">
            <a:xfrm>
              <a:off x="1273020" y="2321078"/>
              <a:ext cx="7226036" cy="1735432"/>
              <a:chOff x="1273020" y="2321078"/>
              <a:chExt cx="7226036" cy="1735432"/>
            </a:xfrm>
          </p:grpSpPr>
          <p:grpSp>
            <p:nvGrpSpPr>
              <p:cNvPr id="29725" name="Group 89"/>
              <p:cNvGrpSpPr>
                <a:grpSpLocks/>
              </p:cNvGrpSpPr>
              <p:nvPr/>
            </p:nvGrpSpPr>
            <p:grpSpPr bwMode="auto">
              <a:xfrm>
                <a:off x="1273020" y="2321078"/>
                <a:ext cx="6066649" cy="1735432"/>
                <a:chOff x="1273020" y="2321078"/>
                <a:chExt cx="6066649" cy="1735432"/>
              </a:xfrm>
            </p:grpSpPr>
            <p:grpSp>
              <p:nvGrpSpPr>
                <p:cNvPr id="47" name="Group 46"/>
                <p:cNvGrpSpPr/>
                <p:nvPr/>
              </p:nvGrpSpPr>
              <p:grpSpPr>
                <a:xfrm>
                  <a:off x="1457396" y="3380425"/>
                  <a:ext cx="676085" cy="676085"/>
                  <a:chOff x="4081551" y="2754889"/>
                  <a:chExt cx="1048880" cy="1048880"/>
                </a:xfrm>
                <a:effectLst>
                  <a:outerShdw blurRad="50800" dist="38100" dir="2700000">
                    <a:srgbClr val="000000">
                      <a:alpha val="43000"/>
                    </a:srgbClr>
                  </a:outerShdw>
                </a:effectLst>
              </p:grpSpPr>
              <p:sp>
                <p:nvSpPr>
                  <p:cNvPr id="48" name="Oval 47"/>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9" name="Oval 48"/>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3" name="Group 52"/>
                <p:cNvGrpSpPr/>
                <p:nvPr/>
              </p:nvGrpSpPr>
              <p:grpSpPr>
                <a:xfrm>
                  <a:off x="3192792" y="3380425"/>
                  <a:ext cx="676085" cy="676085"/>
                  <a:chOff x="4081551" y="2754889"/>
                  <a:chExt cx="1048880" cy="1048880"/>
                </a:xfrm>
                <a:effectLst>
                  <a:outerShdw blurRad="50800" dist="38100" dir="2700000">
                    <a:srgbClr val="000000">
                      <a:alpha val="43000"/>
                    </a:srgbClr>
                  </a:outerShdw>
                </a:effectLst>
              </p:grpSpPr>
              <p:sp>
                <p:nvSpPr>
                  <p:cNvPr id="54" name="Oval 53"/>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5" name="Oval 54"/>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9" name="Group 58"/>
                <p:cNvGrpSpPr/>
                <p:nvPr/>
              </p:nvGrpSpPr>
              <p:grpSpPr>
                <a:xfrm>
                  <a:off x="4928188" y="3380425"/>
                  <a:ext cx="676085" cy="676085"/>
                  <a:chOff x="4081551" y="2754889"/>
                  <a:chExt cx="1048880" cy="1048880"/>
                </a:xfrm>
                <a:effectLst>
                  <a:outerShdw blurRad="50800" dist="38100" dir="2700000">
                    <a:srgbClr val="000000">
                      <a:alpha val="43000"/>
                    </a:srgbClr>
                  </a:outerShdw>
                </a:effectLst>
              </p:grpSpPr>
              <p:sp>
                <p:nvSpPr>
                  <p:cNvPr id="60" name="Oval 59"/>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1" name="Oval 60"/>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65" name="Group 64"/>
                <p:cNvGrpSpPr/>
                <p:nvPr/>
              </p:nvGrpSpPr>
              <p:grpSpPr>
                <a:xfrm>
                  <a:off x="6663584" y="3380425"/>
                  <a:ext cx="676085" cy="676085"/>
                  <a:chOff x="4081551" y="2754889"/>
                  <a:chExt cx="1048880" cy="1048880"/>
                </a:xfrm>
                <a:effectLst>
                  <a:outerShdw blurRad="50800" dist="38100" dir="2700000">
                    <a:srgbClr val="000000">
                      <a:alpha val="43000"/>
                    </a:srgbClr>
                  </a:outerShdw>
                </a:effectLst>
              </p:grpSpPr>
              <p:sp>
                <p:nvSpPr>
                  <p:cNvPr id="66" name="Oval 65"/>
                  <p:cNvSpPr/>
                  <p:nvPr/>
                </p:nvSpPr>
                <p:spPr>
                  <a:xfrm>
                    <a:off x="4081551" y="2754889"/>
                    <a:ext cx="1048880" cy="1048880"/>
                  </a:xfrm>
                  <a:prstGeom prst="ellipse">
                    <a:avLst/>
                  </a:prstGeom>
                  <a:gradFill flip="none" rotWithShape="1">
                    <a:gsLst>
                      <a:gs pos="0">
                        <a:srgbClr val="FF4040"/>
                      </a:gs>
                      <a:gs pos="100000">
                        <a:srgbClr val="FFFFFF"/>
                      </a:gs>
                      <a:gs pos="74000">
                        <a:srgbClr val="FF4040"/>
                      </a:gs>
                    </a:gsLst>
                    <a:path path="circle">
                      <a:fillToRect r="100000" b="100000"/>
                    </a:path>
                    <a:tileRect l="-100000" t="-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7" name="Oval 66"/>
                  <p:cNvSpPr/>
                  <p:nvPr/>
                </p:nvSpPr>
                <p:spPr>
                  <a:xfrm>
                    <a:off x="4214232" y="2862304"/>
                    <a:ext cx="511773" cy="511773"/>
                  </a:xfrm>
                  <a:prstGeom prst="ellipse">
                    <a:avLst/>
                  </a:prstGeom>
                  <a:gradFill flip="none" rotWithShape="1">
                    <a:gsLst>
                      <a:gs pos="0">
                        <a:schemeClr val="bg1"/>
                      </a:gs>
                      <a:gs pos="100000">
                        <a:srgbClr val="FF4040"/>
                      </a:gs>
                      <a:gs pos="64000">
                        <a:srgbClr val="FF4040"/>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77" name="Rectangle 76"/>
                <p:cNvSpPr/>
                <p:nvPr/>
              </p:nvSpPr>
              <p:spPr>
                <a:xfrm>
                  <a:off x="1576465" y="3351932"/>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1</a:t>
                  </a:r>
                </a:p>
              </p:txBody>
            </p:sp>
            <p:sp>
              <p:nvSpPr>
                <p:cNvPr id="79" name="Rectangle 78"/>
                <p:cNvSpPr/>
                <p:nvPr/>
              </p:nvSpPr>
              <p:spPr>
                <a:xfrm>
                  <a:off x="3328182" y="3358250"/>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3</a:t>
                  </a:r>
                </a:p>
              </p:txBody>
            </p:sp>
            <p:sp>
              <p:nvSpPr>
                <p:cNvPr id="81" name="Rectangle 80"/>
                <p:cNvSpPr/>
                <p:nvPr/>
              </p:nvSpPr>
              <p:spPr>
                <a:xfrm>
                  <a:off x="5060945" y="3351931"/>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5</a:t>
                  </a:r>
                </a:p>
              </p:txBody>
            </p:sp>
            <p:sp>
              <p:nvSpPr>
                <p:cNvPr id="83" name="Rectangle 82"/>
                <p:cNvSpPr/>
                <p:nvPr/>
              </p:nvSpPr>
              <p:spPr>
                <a:xfrm>
                  <a:off x="6806342" y="3351933"/>
                  <a:ext cx="506768" cy="646331"/>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a:defRPr/>
                  </a:pPr>
                  <a:r>
                    <a:rPr lang="en-US" sz="3600" b="1" spc="150" dirty="0">
                      <a:ln w="11430"/>
                      <a:solidFill>
                        <a:srgbClr val="F8F8F8"/>
                      </a:solidFill>
                      <a:effectLst>
                        <a:outerShdw blurRad="25400" algn="tl" rotWithShape="0">
                          <a:srgbClr val="000000">
                            <a:alpha val="43000"/>
                          </a:srgbClr>
                        </a:outerShdw>
                      </a:effectLst>
                      <a:latin typeface="Abadi MT Condensed Extra Bold"/>
                      <a:cs typeface="Abadi MT Condensed Extra Bold"/>
                    </a:rPr>
                    <a:t>7</a:t>
                  </a:r>
                </a:p>
              </p:txBody>
            </p:sp>
            <p:sp>
              <p:nvSpPr>
                <p:cNvPr id="86" name="Right Arrow 85"/>
                <p:cNvSpPr/>
                <p:nvPr/>
              </p:nvSpPr>
              <p:spPr>
                <a:xfrm rot="3490878">
                  <a:off x="915742" y="2678356"/>
                  <a:ext cx="1033638" cy="319083"/>
                </a:xfrm>
                <a:prstGeom prst="rightArrow">
                  <a:avLst>
                    <a:gd name="adj1" fmla="val 41193"/>
                    <a:gd name="adj2" fmla="val 54520"/>
                  </a:avLst>
                </a:prstGeom>
                <a:solidFill>
                  <a:srgbClr val="FF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7" name="Right Arrow 86"/>
                <p:cNvSpPr/>
                <p:nvPr/>
              </p:nvSpPr>
              <p:spPr>
                <a:xfrm rot="3490878">
                  <a:off x="2596878" y="2722814"/>
                  <a:ext cx="1033638" cy="319082"/>
                </a:xfrm>
                <a:prstGeom prst="rightArrow">
                  <a:avLst>
                    <a:gd name="adj1" fmla="val 41193"/>
                    <a:gd name="adj2" fmla="val 54520"/>
                  </a:avLst>
                </a:prstGeom>
                <a:solidFill>
                  <a:srgbClr val="FF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8" name="Right Arrow 87"/>
                <p:cNvSpPr/>
                <p:nvPr/>
              </p:nvSpPr>
              <p:spPr>
                <a:xfrm rot="3490878">
                  <a:off x="4372469" y="2696615"/>
                  <a:ext cx="1033638" cy="320670"/>
                </a:xfrm>
                <a:prstGeom prst="rightArrow">
                  <a:avLst>
                    <a:gd name="adj1" fmla="val 41193"/>
                    <a:gd name="adj2" fmla="val 54520"/>
                  </a:avLst>
                </a:prstGeom>
                <a:solidFill>
                  <a:srgbClr val="FF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9" name="Right Arrow 88"/>
                <p:cNvSpPr/>
                <p:nvPr/>
              </p:nvSpPr>
              <p:spPr>
                <a:xfrm rot="3490878">
                  <a:off x="6078209" y="2722814"/>
                  <a:ext cx="1033638" cy="319083"/>
                </a:xfrm>
                <a:prstGeom prst="rightArrow">
                  <a:avLst>
                    <a:gd name="adj1" fmla="val 41193"/>
                    <a:gd name="adj2" fmla="val 54520"/>
                  </a:avLst>
                </a:prstGeom>
                <a:solidFill>
                  <a:srgbClr val="FF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91" name="Right Arrow 90"/>
              <p:cNvSpPr/>
              <p:nvPr/>
            </p:nvSpPr>
            <p:spPr>
              <a:xfrm rot="3490878">
                <a:off x="7822845" y="2710111"/>
                <a:ext cx="1033638" cy="319082"/>
              </a:xfrm>
              <a:prstGeom prst="rightArrow">
                <a:avLst>
                  <a:gd name="adj1" fmla="val 41193"/>
                  <a:gd name="adj2" fmla="val 54520"/>
                </a:avLst>
              </a:prstGeom>
              <a:solidFill>
                <a:srgbClr val="FF808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9724" name="TextBox 101"/>
            <p:cNvSpPr txBox="1">
              <a:spLocks noChangeArrowheads="1"/>
            </p:cNvSpPr>
            <p:nvPr/>
          </p:nvSpPr>
          <p:spPr bwMode="auto">
            <a:xfrm>
              <a:off x="8388350" y="3333750"/>
              <a:ext cx="595035"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s-IS" sz="3200">
                  <a:latin typeface="Times" charset="0"/>
                  <a:cs typeface="Times" charset="0"/>
                </a:rPr>
                <a:t>…</a:t>
              </a:r>
              <a:endParaRPr lang="en-US" sz="3200">
                <a:latin typeface="Times" charset="0"/>
                <a:cs typeface="Times" charset="0"/>
              </a:endParaRPr>
            </a:p>
          </p:txBody>
        </p:sp>
      </p:grpSp>
    </p:spTree>
    <p:extLst>
      <p:ext uri="{BB962C8B-B14F-4D97-AF65-F5344CB8AC3E}">
        <p14:creationId xmlns:p14="http://schemas.microsoft.com/office/powerpoint/2010/main" val="20590387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DCF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latin typeface="Times"/>
            <a:cs typeface="Time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496</TotalTime>
  <Words>1487</Words>
  <Application>Microsoft Macintosh PowerPoint</Application>
  <PresentationFormat>On-screen Show (4:3)</PresentationFormat>
  <Paragraphs>329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An Inductive  Calculus for Infinite Lottery Machines</vt:lpstr>
      <vt:lpstr>Material Theory of Induction</vt:lpstr>
      <vt:lpstr>An infinite lottery machine</vt:lpstr>
      <vt:lpstr>Problems in inductive inference</vt:lpstr>
      <vt:lpstr>Probabilistic Analysis</vt:lpstr>
      <vt:lpstr>Escapes</vt:lpstr>
      <vt:lpstr>“Choosing without favor”</vt:lpstr>
      <vt:lpstr>An infinite lottery machine</vt:lpstr>
      <vt:lpstr>Odd and even</vt:lpstr>
      <vt:lpstr>Co-infinite Infinite Sets</vt:lpstr>
      <vt:lpstr>No probability measure captures these properties of chance</vt:lpstr>
      <vt:lpstr>Outcome sets equivalent under label independence</vt:lpstr>
      <vt:lpstr>Equivalent sets have equivalent chances</vt:lpstr>
      <vt:lpstr>But what does the chance function Ch(.) mean?</vt:lpstr>
      <vt:lpstr>Chance Ch(.) informally</vt:lpstr>
      <vt:lpstr>Chance of a number less than or equal to N?</vt:lpstr>
      <vt:lpstr>1000 independent drawings</vt:lpstr>
      <vt:lpstr>Frequency of even in N drawing</vt:lpstr>
      <vt:lpstr>Measure problem in cosmology</vt:lpstr>
      <vt:lpstr>Guth, Steinhardt: no probabilities</vt:lpstr>
      <vt:lpstr>Benchmarking with a randomizer</vt:lpstr>
      <vt:lpstr>Are infinite lottery machines physically possible?</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Infinite Lottery Machines</dc:title>
  <dc:creator>John Norton</dc:creator>
  <cp:lastModifiedBy>John D. Norton</cp:lastModifiedBy>
  <cp:revision>57</cp:revision>
  <dcterms:created xsi:type="dcterms:W3CDTF">2017-03-12T15:52:57Z</dcterms:created>
  <dcterms:modified xsi:type="dcterms:W3CDTF">2017-03-22T21:25:29Z</dcterms:modified>
</cp:coreProperties>
</file>