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FFC8"/>
    <a:srgbClr val="FF0000"/>
    <a:srgbClr val="FFC8C8"/>
    <a:srgbClr val="C8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38"/>
    <p:restoredTop sz="96208"/>
  </p:normalViewPr>
  <p:slideViewPr>
    <p:cSldViewPr snapToGrid="0" snapToObjects="1">
      <p:cViewPr>
        <p:scale>
          <a:sx n="112" d="100"/>
          <a:sy n="112" d="100"/>
        </p:scale>
        <p:origin x="23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F5F74-6A9C-914E-A73B-90E32DABC53E}" type="datetimeFigureOut">
              <a:rPr lang="en-US" smtClean="0"/>
              <a:t>4/3/21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F4E0C-AF28-EA47-BE9B-AABCA4D5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1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9B828-94A1-AD48-ACAA-EA3BE0205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" y="326297"/>
            <a:ext cx="7168179" cy="835529"/>
          </a:xfrm>
        </p:spPr>
        <p:txBody>
          <a:bodyPr anchor="b"/>
          <a:lstStyle>
            <a:lvl1pPr algn="l"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75788-C9CC-134C-B676-9DC9FCFC1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4205" y="6599107"/>
            <a:ext cx="810409" cy="244736"/>
          </a:xfrm>
        </p:spPr>
        <p:txBody>
          <a:bodyPr/>
          <a:lstStyle>
            <a:lvl1pPr marL="0" indent="0" algn="l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13A19-4A2A-B54D-9271-645E9FCCE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6E27-F2B6-684F-89C3-51CECA5538C2}" type="datetime1">
              <a:rPr lang="en-US" smtClean="0"/>
              <a:t>4/3/21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F0F1E-84F9-8948-8384-FD69E407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75878-56C7-C349-9ECD-D653094E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8706" y="6356350"/>
            <a:ext cx="865094" cy="365125"/>
          </a:xfrm>
        </p:spPr>
        <p:txBody>
          <a:bodyPr/>
          <a:lstStyle/>
          <a:p>
            <a:fld id="{74A45EBB-32D2-6245-99EB-03EC22769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2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F56C1-4D46-DB44-AF80-C90057EFD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65341A-CAB2-D24F-84D2-0B1E712B6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2F8B8-A7CF-B946-83D2-B3FA75586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225B-BE62-664F-8EBC-FA01640E521C}" type="datetime1">
              <a:rPr lang="en-US" smtClean="0"/>
              <a:t>4/3/21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DBEE6-2AA7-8244-A8C9-0BDA32EEF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2B9FB-8660-EE4E-B8AE-BB52F5F0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5EBB-32D2-6245-99EB-03EC22769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1FF0C6-1EA5-744D-B662-6B9B35231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ED1E42-BAC0-7F4E-9AB9-6A476D561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0F23F-6757-2944-99D9-8352E7E2D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15E9-5507-1445-8373-CF63DBCB31E8}" type="datetime1">
              <a:rPr lang="en-US" smtClean="0"/>
              <a:t>4/3/21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D74E3-490E-8F40-8E23-D7913548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F6A06-ACFB-E244-9664-FCD66DC2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5EBB-32D2-6245-99EB-03EC22769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7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1645C-3ED0-3F40-8C65-A123F3C11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968823"/>
          </a:xfrm>
        </p:spPr>
        <p:txBody>
          <a:bodyPr/>
          <a:lstStyle>
            <a:lvl1pPr>
              <a:defRPr sz="4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97D07-747F-4A4E-B419-8D60A4B7F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92875"/>
            <a:ext cx="1216511" cy="365125"/>
          </a:xfrm>
        </p:spPr>
        <p:txBody>
          <a:bodyPr/>
          <a:lstStyle>
            <a:lvl1pPr marL="0" indent="0">
              <a:buFontTx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B763E-FD79-854F-B7D0-620653FD7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629-6527-9C4E-8692-A80DE4C84EC1}" type="datetime1">
              <a:rPr lang="en-US" smtClean="0"/>
              <a:t>4/3/21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AB02B-88DD-B84B-9FDB-AA83C13DE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66F04-2295-FA4B-91BE-5F379AC3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3858" y="6356350"/>
            <a:ext cx="649941" cy="365125"/>
          </a:xfrm>
        </p:spPr>
        <p:txBody>
          <a:bodyPr/>
          <a:lstStyle/>
          <a:p>
            <a:fld id="{74A45EBB-32D2-6245-99EB-03EC22769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7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EAD8D-B97D-EE48-B9E0-DDC9DF2A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0B2F8-1A7E-7140-8EA5-B2E71BAA2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01B4B-FE78-DB48-8A68-E4062CBF4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D942-2B4F-3F48-9EAA-E0A2802C40F0}" type="datetime1">
              <a:rPr lang="en-US" smtClean="0"/>
              <a:t>4/3/21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D24CD-E0C6-5B4A-B312-93434E16F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F1855-6BB8-3A45-A155-019375D99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5EBB-32D2-6245-99EB-03EC22769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8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7880-0E9C-D544-840E-864C3A657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85D5A-3606-B043-9AD6-2E1C602B9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5A624-73B6-9A40-90F2-32C7934EF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751D1-84F5-0B44-A0F1-984256EEB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3CD0-6261-2648-B52B-CAEDBDEFD33A}" type="datetime1">
              <a:rPr lang="en-US" smtClean="0"/>
              <a:t>4/3/21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667EC-957A-144B-91F1-5603E65C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56937-7B8D-4242-931F-36A43DF52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5EBB-32D2-6245-99EB-03EC22769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2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F3543-521C-2446-8DC4-84FEDA56D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EACBB-1262-2545-93B8-D30CB4596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1CCA3-D1EA-9F47-91DB-AD1099696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A606C9-82DE-7345-9913-44A0B9B4EA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99EAA6-667B-224D-A4D5-69F2B57932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4B7BB1-5371-0341-B5C7-85B480D3A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6025-7A9C-8344-897D-1FF1CBC3CBF7}" type="datetime1">
              <a:rPr lang="en-US" smtClean="0"/>
              <a:t>4/3/21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D0758D-7F41-934D-B9E5-92382AE1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550448-F913-F646-A974-796947E8E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5EBB-32D2-6245-99EB-03EC22769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0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C6A70-9550-EC4C-BED9-177D29C51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A02BE1-E158-5C4F-B59C-F83693C4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B2B0-CCF7-674F-A9E0-2D8A86215403}" type="datetime1">
              <a:rPr lang="en-US" smtClean="0"/>
              <a:t>4/3/21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49E72-47E0-8449-8529-139BE25B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46D6F-86A4-644A-99AB-51555B5CC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5EBB-32D2-6245-99EB-03EC22769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4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8FA4E6-FCDB-AD44-ABCB-2F4EF7510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AC4F-E44E-2F49-8F12-848BC65BAA2A}" type="datetime1">
              <a:rPr lang="en-US" smtClean="0"/>
              <a:t>4/3/21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7FEF7E-379D-B84C-87B6-E76B9F1E0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23E75-8876-EE47-9260-79F9313FB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5EBB-32D2-6245-99EB-03EC22769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0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363A-39ED-8541-BF4C-90D4DD56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45838-F753-4F41-A115-303CA9547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76F47-4DE4-2B4E-8E74-2CC1FD9D4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F93D1-B85A-B64D-BEC8-AA1770AED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6242-79A4-8E4B-A851-B9C685BBDEE2}" type="datetime1">
              <a:rPr lang="en-US" smtClean="0"/>
              <a:t>4/3/21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BF759-E7FF-B443-8CDB-32024BEF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861D1-02BD-EC47-B84B-D4DCFD5B2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5EBB-32D2-6245-99EB-03EC22769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2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158CC-3127-6C48-A82A-9829CAB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59FB9C-CBE8-2C46-8CBC-3DA3042679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24FFA-93D9-5A44-ABA4-27C3BF0F5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26EF4-75E2-BF40-A1C1-51DFC734B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4345-0228-CC43-9220-65A4ECD7C33A}" type="datetime1">
              <a:rPr lang="en-US" smtClean="0"/>
              <a:t>4/3/21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528A7-1D22-2746-8C38-C492EEFB9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8FE75-CF07-3946-B6EF-82D8E7E3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5EBB-32D2-6245-99EB-03EC22769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20F3C2-3E02-6D45-A257-812C31F8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39F50-F4AA-8E48-B8C9-8978531BF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0CFED-5698-5242-AA66-D3AB17D43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5F6F4-C517-3A4B-9324-580EE4FEC6C4}" type="datetime1">
              <a:rPr lang="en-US" smtClean="0"/>
              <a:t>4/3/21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499F8-6907-DD4A-B384-98FD6330E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9B43A-4335-A942-85B3-548A2CC8E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45EBB-32D2-6245-99EB-03EC22769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4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7E742-E3EB-E54E-8A2B-0E92D3523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5064" y="462579"/>
            <a:ext cx="7168179" cy="5260489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Circularity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Chapter 3 in </a:t>
            </a:r>
            <a:r>
              <a:rPr lang="en-US" sz="2800" i="1" dirty="0"/>
              <a:t>The Large-Scale Structure of Inductive Inference</a:t>
            </a:r>
            <a:br>
              <a:rPr lang="en-US" sz="2800" dirty="0"/>
            </a:br>
            <a:br>
              <a:rPr lang="en-US" dirty="0"/>
            </a:br>
            <a:r>
              <a:rPr lang="en-US" sz="2000" dirty="0"/>
              <a:t>John D. Norton</a:t>
            </a:r>
            <a:br>
              <a:rPr lang="en-US" sz="2000" dirty="0"/>
            </a:br>
            <a:r>
              <a:rPr lang="en-US" sz="2000" dirty="0"/>
              <a:t>Department of History and Philosophy of Science</a:t>
            </a:r>
            <a:br>
              <a:rPr lang="en-US" sz="2000" dirty="0"/>
            </a:br>
            <a:r>
              <a:rPr lang="en-US" sz="2000" dirty="0"/>
              <a:t>University of Pittsburgh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http://</a:t>
            </a:r>
            <a:r>
              <a:rPr lang="en-US" sz="2000" dirty="0" err="1"/>
              <a:t>www.pitt.edu</a:t>
            </a:r>
            <a:r>
              <a:rPr lang="en-US" sz="2000" dirty="0"/>
              <a:t>/~</a:t>
            </a:r>
            <a:r>
              <a:rPr lang="en-US" sz="2000" dirty="0" err="1"/>
              <a:t>jdnorton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9E5B2A-C5F9-E746-9FD8-71E3F71976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35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4DD03-FCE1-5745-9AEF-7E5B5A15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255" y="307975"/>
            <a:ext cx="11083290" cy="968823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Indeterminacies in</a:t>
            </a:r>
            <a:r>
              <a:rPr lang="en-US" dirty="0"/>
              <a:t> </a:t>
            </a:r>
            <a:r>
              <a:rPr lang="en-US" sz="4400" dirty="0"/>
              <a:t>circularities of inductive support are 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A06D4-5ED9-A244-83EE-5B98DB0DB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06340-6DF9-234A-92A1-BE4985E31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5EBB-32D2-6245-99EB-03EC22769BAC}" type="slidenum">
              <a:rPr lang="en-US" smtClean="0"/>
              <a:t>10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40403A-D529-D749-BB98-E264F8AC0242}"/>
              </a:ext>
            </a:extLst>
          </p:cNvPr>
          <p:cNvGrpSpPr/>
          <p:nvPr/>
        </p:nvGrpSpPr>
        <p:grpSpPr>
          <a:xfrm>
            <a:off x="594360" y="1474501"/>
            <a:ext cx="10847070" cy="3200369"/>
            <a:chOff x="594360" y="1474501"/>
            <a:chExt cx="10847070" cy="3200369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4454BA1-2C6F-924A-8910-906258477C7E}"/>
                </a:ext>
              </a:extLst>
            </p:cNvPr>
            <p:cNvSpPr/>
            <p:nvPr/>
          </p:nvSpPr>
          <p:spPr>
            <a:xfrm>
              <a:off x="594360" y="1508760"/>
              <a:ext cx="10847070" cy="3166110"/>
            </a:xfrm>
            <a:custGeom>
              <a:avLst/>
              <a:gdLst>
                <a:gd name="connsiteX0" fmla="*/ 0 w 10847070"/>
                <a:gd name="connsiteY0" fmla="*/ 0 h 3166110"/>
                <a:gd name="connsiteX1" fmla="*/ 10847070 w 10847070"/>
                <a:gd name="connsiteY1" fmla="*/ 45720 h 3166110"/>
                <a:gd name="connsiteX2" fmla="*/ 10789920 w 10847070"/>
                <a:gd name="connsiteY2" fmla="*/ 3166110 h 3166110"/>
                <a:gd name="connsiteX3" fmla="*/ 0 w 10847070"/>
                <a:gd name="connsiteY3" fmla="*/ 2948940 h 3166110"/>
                <a:gd name="connsiteX4" fmla="*/ 0 w 10847070"/>
                <a:gd name="connsiteY4" fmla="*/ 0 h 316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47070" h="3166110">
                  <a:moveTo>
                    <a:pt x="0" y="0"/>
                  </a:moveTo>
                  <a:lnTo>
                    <a:pt x="10847070" y="45720"/>
                  </a:lnTo>
                  <a:lnTo>
                    <a:pt x="10789920" y="3166110"/>
                  </a:lnTo>
                  <a:lnTo>
                    <a:pt x="0" y="29489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7F7DADF-917F-BE4C-A893-54D68926C1DE}"/>
                </a:ext>
              </a:extLst>
            </p:cNvPr>
            <p:cNvSpPr txBox="1"/>
            <p:nvPr/>
          </p:nvSpPr>
          <p:spPr>
            <a:xfrm>
              <a:off x="612065" y="1474501"/>
              <a:ext cx="33906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 ineliminable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B2D4CA-3FA3-5B4E-B9E2-B55AC4A65F21}"/>
                </a:ext>
              </a:extLst>
            </p:cNvPr>
            <p:cNvSpPr txBox="1"/>
            <p:nvPr/>
          </p:nvSpPr>
          <p:spPr>
            <a:xfrm>
              <a:off x="4884420" y="1545310"/>
              <a:ext cx="63169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Strong candidate for a convention. There is no fact to be determined.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E78993-D6B1-F44D-9880-5FB043F4B1FC}"/>
              </a:ext>
            </a:extLst>
          </p:cNvPr>
          <p:cNvGrpSpPr/>
          <p:nvPr/>
        </p:nvGrpSpPr>
        <p:grpSpPr>
          <a:xfrm>
            <a:off x="608255" y="4589951"/>
            <a:ext cx="10292556" cy="707886"/>
            <a:chOff x="608255" y="4589951"/>
            <a:chExt cx="10292556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C577F1-9573-D14D-B5D6-0217A99657FA}"/>
                </a:ext>
              </a:extLst>
            </p:cNvPr>
            <p:cNvSpPr txBox="1"/>
            <p:nvPr/>
          </p:nvSpPr>
          <p:spPr>
            <a:xfrm>
              <a:off x="608255" y="4589951"/>
              <a:ext cx="29915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 eliminable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73EF4D-C737-8148-99A7-A124575C4E6A}"/>
                </a:ext>
              </a:extLst>
            </p:cNvPr>
            <p:cNvSpPr txBox="1"/>
            <p:nvPr/>
          </p:nvSpPr>
          <p:spPr>
            <a:xfrm>
              <a:off x="4884420" y="4815733"/>
              <a:ext cx="6016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Then do so! Invitation for further investigation.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09BEDB7-8071-B24C-8C0B-2631BADF56FF}"/>
              </a:ext>
            </a:extLst>
          </p:cNvPr>
          <p:cNvGrpSpPr/>
          <p:nvPr/>
        </p:nvGrpSpPr>
        <p:grpSpPr>
          <a:xfrm>
            <a:off x="-89039" y="2515896"/>
            <a:ext cx="11080393" cy="2031325"/>
            <a:chOff x="-89039" y="2515896"/>
            <a:chExt cx="11080393" cy="203132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884901-FF85-FE4E-8BE6-E96B371480DD}"/>
                </a:ext>
              </a:extLst>
            </p:cNvPr>
            <p:cNvSpPr txBox="1"/>
            <p:nvPr/>
          </p:nvSpPr>
          <p:spPr>
            <a:xfrm>
              <a:off x="-89039" y="2745937"/>
              <a:ext cx="3920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Einstein-Reichenbach on distant simultaneity.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C5A947-D285-CB41-9289-4449D393B2DA}"/>
                </a:ext>
              </a:extLst>
            </p:cNvPr>
            <p:cNvSpPr txBox="1"/>
            <p:nvPr/>
          </p:nvSpPr>
          <p:spPr>
            <a:xfrm>
              <a:off x="4884420" y="2515896"/>
              <a:ext cx="610693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“Thus we are faced with a circular argument. To determine the simultaneity of distant events we need to know a velocity, and to measure a velocity we require knowledge of the simultaneity of distant events. The occurrence of this circularity proves that simultaneity is not a matter of knowledge, but of a coordinative definition, since the logical circle shows that a knowledge of simultaneity is impossible in principle.” (Reichenbach)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59D9EE-1223-9F4C-8204-65DF1566D355}"/>
              </a:ext>
            </a:extLst>
          </p:cNvPr>
          <p:cNvGrpSpPr/>
          <p:nvPr/>
        </p:nvGrpSpPr>
        <p:grpSpPr>
          <a:xfrm>
            <a:off x="4884420" y="5525424"/>
            <a:ext cx="6682740" cy="1200329"/>
            <a:chOff x="4884420" y="5525424"/>
            <a:chExt cx="6682740" cy="12003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83DFC9-5D27-C243-8962-448BF0918C46}"/>
                </a:ext>
              </a:extLst>
            </p:cNvPr>
            <p:cNvSpPr txBox="1"/>
            <p:nvPr/>
          </p:nvSpPr>
          <p:spPr>
            <a:xfrm>
              <a:off x="4884420" y="5525424"/>
              <a:ext cx="39090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Dalton’s circularity among atomic weights and molecular formulae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F45A90-2851-E848-B1B4-239CF34420A8}"/>
                </a:ext>
              </a:extLst>
            </p:cNvPr>
            <p:cNvSpPr txBox="1"/>
            <p:nvPr/>
          </p:nvSpPr>
          <p:spPr>
            <a:xfrm>
              <a:off x="9425444" y="5710091"/>
              <a:ext cx="21417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Broken by later investigation</a:t>
              </a:r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18E39679-7EEC-344A-8E0C-6A00F731C122}"/>
                </a:ext>
              </a:extLst>
            </p:cNvPr>
            <p:cNvSpPr/>
            <p:nvPr/>
          </p:nvSpPr>
          <p:spPr>
            <a:xfrm>
              <a:off x="8894445" y="5957380"/>
              <a:ext cx="430034" cy="33641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733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87B5ADF5-A742-0247-A955-83C2AD910091}"/>
              </a:ext>
            </a:extLst>
          </p:cNvPr>
          <p:cNvSpPr/>
          <p:nvPr/>
        </p:nvSpPr>
        <p:spPr>
          <a:xfrm>
            <a:off x="2674620" y="2000250"/>
            <a:ext cx="3028950" cy="1017270"/>
          </a:xfrm>
          <a:custGeom>
            <a:avLst/>
            <a:gdLst>
              <a:gd name="connsiteX0" fmla="*/ 45720 w 3028950"/>
              <a:gd name="connsiteY0" fmla="*/ 0 h 1017270"/>
              <a:gd name="connsiteX1" fmla="*/ 2994660 w 3028950"/>
              <a:gd name="connsiteY1" fmla="*/ 114300 h 1017270"/>
              <a:gd name="connsiteX2" fmla="*/ 3028950 w 3028950"/>
              <a:gd name="connsiteY2" fmla="*/ 1017270 h 1017270"/>
              <a:gd name="connsiteX3" fmla="*/ 0 w 3028950"/>
              <a:gd name="connsiteY3" fmla="*/ 982980 h 1017270"/>
              <a:gd name="connsiteX4" fmla="*/ 45720 w 3028950"/>
              <a:gd name="connsiteY4" fmla="*/ 0 h 101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8950" h="1017270">
                <a:moveTo>
                  <a:pt x="45720" y="0"/>
                </a:moveTo>
                <a:lnTo>
                  <a:pt x="2994660" y="114300"/>
                </a:lnTo>
                <a:lnTo>
                  <a:pt x="3028950" y="1017270"/>
                </a:lnTo>
                <a:lnTo>
                  <a:pt x="0" y="982980"/>
                </a:lnTo>
                <a:lnTo>
                  <a:pt x="4572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F44B7-C033-3045-AACE-4DEC8204A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65658" cy="968823"/>
          </a:xfrm>
        </p:spPr>
        <p:txBody>
          <a:bodyPr>
            <a:normAutofit fontScale="90000"/>
          </a:bodyPr>
          <a:lstStyle/>
          <a:p>
            <a:r>
              <a:rPr lang="en-US" dirty="0"/>
              <a:t>Benign Circularities: Elementary Examples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A48B11-A801-E642-8088-36202459A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007" y="1522730"/>
            <a:ext cx="1906270" cy="190627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B5E21-D3C3-4149-BB00-C362E4A0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5EBB-32D2-6245-99EB-03EC22769BAC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A25671-7DE8-494D-9EDB-61A708A819BC}"/>
              </a:ext>
            </a:extLst>
          </p:cNvPr>
          <p:cNvSpPr txBox="1"/>
          <p:nvPr/>
        </p:nvSpPr>
        <p:spPr>
          <a:xfrm>
            <a:off x="2775758" y="2043413"/>
            <a:ext cx="2440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 = 1 – Black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= White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C38627-7103-4048-B2C1-837B155BBDC1}"/>
              </a:ext>
            </a:extLst>
          </p:cNvPr>
          <p:cNvSpPr txBox="1"/>
          <p:nvPr/>
        </p:nvSpPr>
        <p:spPr>
          <a:xfrm>
            <a:off x="6096000" y="2175390"/>
            <a:ext cx="2692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= White = 1/2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0B9C09-5A83-C74D-8CD0-19CCCA045088}"/>
              </a:ext>
            </a:extLst>
          </p:cNvPr>
          <p:cNvGrpSpPr/>
          <p:nvPr/>
        </p:nvGrpSpPr>
        <p:grpSpPr>
          <a:xfrm>
            <a:off x="594360" y="3760470"/>
            <a:ext cx="9224010" cy="697230"/>
            <a:chOff x="594360" y="3760470"/>
            <a:chExt cx="9224010" cy="69723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F8D660D-F81F-5B41-9738-810D8CB17802}"/>
                </a:ext>
              </a:extLst>
            </p:cNvPr>
            <p:cNvSpPr/>
            <p:nvPr/>
          </p:nvSpPr>
          <p:spPr>
            <a:xfrm>
              <a:off x="594360" y="3760470"/>
              <a:ext cx="9224010" cy="697230"/>
            </a:xfrm>
            <a:custGeom>
              <a:avLst/>
              <a:gdLst>
                <a:gd name="connsiteX0" fmla="*/ 388620 w 9224010"/>
                <a:gd name="connsiteY0" fmla="*/ 0 h 697230"/>
                <a:gd name="connsiteX1" fmla="*/ 9144000 w 9224010"/>
                <a:gd name="connsiteY1" fmla="*/ 182880 h 697230"/>
                <a:gd name="connsiteX2" fmla="*/ 9224010 w 9224010"/>
                <a:gd name="connsiteY2" fmla="*/ 491490 h 697230"/>
                <a:gd name="connsiteX3" fmla="*/ 0 w 9224010"/>
                <a:gd name="connsiteY3" fmla="*/ 697230 h 697230"/>
                <a:gd name="connsiteX4" fmla="*/ 388620 w 9224010"/>
                <a:gd name="connsiteY4" fmla="*/ 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4010" h="697230">
                  <a:moveTo>
                    <a:pt x="388620" y="0"/>
                  </a:moveTo>
                  <a:lnTo>
                    <a:pt x="9144000" y="182880"/>
                  </a:lnTo>
                  <a:lnTo>
                    <a:pt x="9224010" y="491490"/>
                  </a:lnTo>
                  <a:lnTo>
                    <a:pt x="0" y="697230"/>
                  </a:lnTo>
                  <a:lnTo>
                    <a:pt x="38862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1A33D6-D7D0-A44B-8BBF-1F26C67F242E}"/>
                </a:ext>
              </a:extLst>
            </p:cNvPr>
            <p:cNvSpPr txBox="1"/>
            <p:nvPr/>
          </p:nvSpPr>
          <p:spPr>
            <a:xfrm>
              <a:off x="743410" y="3762019"/>
              <a:ext cx="58288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Sum = 1/2 + 1/4 + 1/8 + 1/16 + …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228363F-BC29-E24D-935E-7E120F38D55E}"/>
              </a:ext>
            </a:extLst>
          </p:cNvPr>
          <p:cNvSpPr txBox="1"/>
          <p:nvPr/>
        </p:nvSpPr>
        <p:spPr>
          <a:xfrm>
            <a:off x="743410" y="4640761"/>
            <a:ext cx="7146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  2 Sum = 1 + 1/2 + 1/4 + 1/8 + … = 1 + Sum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           Sum = 1</a:t>
            </a:r>
          </a:p>
        </p:txBody>
      </p:sp>
    </p:spTree>
    <p:extLst>
      <p:ext uri="{BB962C8B-B14F-4D97-AF65-F5344CB8AC3E}">
        <p14:creationId xmlns:p14="http://schemas.microsoft.com/office/powerpoint/2010/main" val="208997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ADA63E30-3693-554F-BB35-A4D6EA3DD701}"/>
              </a:ext>
            </a:extLst>
          </p:cNvPr>
          <p:cNvSpPr/>
          <p:nvPr/>
        </p:nvSpPr>
        <p:spPr>
          <a:xfrm flipV="1">
            <a:off x="285750" y="-87210"/>
            <a:ext cx="10595610" cy="1745317"/>
          </a:xfrm>
          <a:custGeom>
            <a:avLst/>
            <a:gdLst>
              <a:gd name="connsiteX0" fmla="*/ 582930 w 10595610"/>
              <a:gd name="connsiteY0" fmla="*/ 0 h 1211580"/>
              <a:gd name="connsiteX1" fmla="*/ 10344150 w 10595610"/>
              <a:gd name="connsiteY1" fmla="*/ 171450 h 1211580"/>
              <a:gd name="connsiteX2" fmla="*/ 10595610 w 10595610"/>
              <a:gd name="connsiteY2" fmla="*/ 880110 h 1211580"/>
              <a:gd name="connsiteX3" fmla="*/ 0 w 10595610"/>
              <a:gd name="connsiteY3" fmla="*/ 1211580 h 1211580"/>
              <a:gd name="connsiteX4" fmla="*/ 582930 w 10595610"/>
              <a:gd name="connsiteY4" fmla="*/ 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5610" h="1211580">
                <a:moveTo>
                  <a:pt x="582930" y="0"/>
                </a:moveTo>
                <a:lnTo>
                  <a:pt x="10344150" y="171450"/>
                </a:lnTo>
                <a:lnTo>
                  <a:pt x="10595610" y="880110"/>
                </a:lnTo>
                <a:lnTo>
                  <a:pt x="0" y="1211580"/>
                </a:lnTo>
                <a:lnTo>
                  <a:pt x="58293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5C958B-9A1C-9640-801A-14B25933C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365125"/>
            <a:ext cx="9955530" cy="968823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Extreme Example: </a:t>
            </a:r>
            <a:r>
              <a:rPr lang="en-US" dirty="0" err="1"/>
              <a:t>Aczel’s</a:t>
            </a:r>
            <a:r>
              <a:rPr lang="en-US" dirty="0"/>
              <a:t> non-</a:t>
            </a:r>
            <a:r>
              <a:rPr lang="en-US" dirty="0" err="1"/>
              <a:t>wellfounded</a:t>
            </a:r>
            <a:r>
              <a:rPr lang="en-US" dirty="0"/>
              <a:t> set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178AA-D81C-4248-967D-61044BAB4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2535B-71DB-2449-9B1C-CC80EA02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5EBB-32D2-6245-99EB-03EC22769BAC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B075E-FEBC-2F41-A06A-CFD6FB872402}"/>
              </a:ext>
            </a:extLst>
          </p:cNvPr>
          <p:cNvSpPr txBox="1"/>
          <p:nvPr/>
        </p:nvSpPr>
        <p:spPr>
          <a:xfrm>
            <a:off x="608255" y="1875412"/>
            <a:ext cx="2068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Symbol" pitchFamily="2" charset="2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set that is its own sole member.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791F19-506D-A945-9AD5-BAA823D2A4CA}"/>
              </a:ext>
            </a:extLst>
          </p:cNvPr>
          <p:cNvSpPr/>
          <p:nvPr/>
        </p:nvSpPr>
        <p:spPr>
          <a:xfrm>
            <a:off x="2933978" y="2013911"/>
            <a:ext cx="82349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Symbol" pitchFamily="2" charset="2"/>
                <a:cs typeface="Times New Roman" panose="02020603050405020304" pitchFamily="18" charset="0"/>
              </a:rPr>
              <a:t>W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sz="5400" dirty="0">
                <a:latin typeface="Symbol" pitchFamily="2" charset="2"/>
                <a:cs typeface="Times New Roman" panose="02020603050405020304" pitchFamily="18" charset="0"/>
              </a:rPr>
              <a:t>W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= {{{{{{…}}}}}} </a:t>
            </a:r>
            <a:endParaRPr lang="en-US" sz="5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B257FA-45ED-AB40-A4A5-9F743D18D727}"/>
              </a:ext>
            </a:extLst>
          </p:cNvPr>
          <p:cNvGrpSpPr/>
          <p:nvPr/>
        </p:nvGrpSpPr>
        <p:grpSpPr>
          <a:xfrm>
            <a:off x="5863590" y="3371850"/>
            <a:ext cx="5657850" cy="2651760"/>
            <a:chOff x="5863590" y="3371850"/>
            <a:chExt cx="5657850" cy="265176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D7CE975-1505-694D-947E-3D49F5001EDE}"/>
                </a:ext>
              </a:extLst>
            </p:cNvPr>
            <p:cNvSpPr/>
            <p:nvPr/>
          </p:nvSpPr>
          <p:spPr>
            <a:xfrm>
              <a:off x="5863590" y="3371850"/>
              <a:ext cx="4697730" cy="2651760"/>
            </a:xfrm>
            <a:custGeom>
              <a:avLst/>
              <a:gdLst>
                <a:gd name="connsiteX0" fmla="*/ 571500 w 4697730"/>
                <a:gd name="connsiteY0" fmla="*/ 0 h 2651760"/>
                <a:gd name="connsiteX1" fmla="*/ 4697730 w 4697730"/>
                <a:gd name="connsiteY1" fmla="*/ 102870 h 2651760"/>
                <a:gd name="connsiteX2" fmla="*/ 4549140 w 4697730"/>
                <a:gd name="connsiteY2" fmla="*/ 2651760 h 2651760"/>
                <a:gd name="connsiteX3" fmla="*/ 0 w 4697730"/>
                <a:gd name="connsiteY3" fmla="*/ 2286000 h 2651760"/>
                <a:gd name="connsiteX4" fmla="*/ 571500 w 4697730"/>
                <a:gd name="connsiteY4" fmla="*/ 0 h 265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7730" h="2651760">
                  <a:moveTo>
                    <a:pt x="571500" y="0"/>
                  </a:moveTo>
                  <a:lnTo>
                    <a:pt x="4697730" y="102870"/>
                  </a:lnTo>
                  <a:lnTo>
                    <a:pt x="4549140" y="2651760"/>
                  </a:lnTo>
                  <a:lnTo>
                    <a:pt x="0" y="228600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3BA779-53DB-8441-890D-8FACF2045FC1}"/>
                </a:ext>
              </a:extLst>
            </p:cNvPr>
            <p:cNvSpPr txBox="1"/>
            <p:nvPr/>
          </p:nvSpPr>
          <p:spPr>
            <a:xfrm>
              <a:off x="6257225" y="3429000"/>
              <a:ext cx="526421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ctr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Axiom of foundation</a:t>
              </a:r>
            </a:p>
            <a:p>
              <a:pPr fontAlgn="ctr"/>
              <a:r>
                <a:rPr lang="en-US" sz="2400" b="0" i="0" u="none" strike="noStrike" dirty="0">
                  <a:effectLst/>
                </a:rPr>
                <a:t>∀x [x≠0 → ∃y (</a:t>
              </a:r>
              <a:r>
                <a:rPr lang="en-US" sz="2400" b="0" i="0" u="none" strike="noStrike" dirty="0" err="1">
                  <a:effectLst/>
                </a:rPr>
                <a:t>y∈x</a:t>
              </a:r>
              <a:r>
                <a:rPr lang="en-US" sz="2400" b="0" i="0" u="none" strike="noStrike" dirty="0">
                  <a:effectLst/>
                </a:rPr>
                <a:t> ∧ </a:t>
              </a:r>
              <a:r>
                <a:rPr lang="en-US" sz="2400" b="0" i="0" u="none" strike="noStrike" dirty="0" err="1">
                  <a:effectLst/>
                </a:rPr>
                <a:t>y∩x</a:t>
              </a:r>
              <a:r>
                <a:rPr lang="en-US" sz="2400" b="0" i="0" u="none" strike="noStrike" dirty="0">
                  <a:effectLst/>
                </a:rPr>
                <a:t>=0)]</a:t>
              </a:r>
              <a:endParaRPr lang="en-US" sz="2400" dirty="0">
                <a:effectLst/>
              </a:endParaRPr>
            </a:p>
            <a:p>
              <a:pPr fontAlgn="ctr"/>
              <a:r>
                <a:rPr lang="en-US" sz="24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Every non-empty set has an element which is disjoint from it.</a:t>
              </a:r>
            </a:p>
            <a:p>
              <a:pPr algn="l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474166F-4BC2-4347-8FB7-77E4288C26D8}"/>
              </a:ext>
            </a:extLst>
          </p:cNvPr>
          <p:cNvSpPr txBox="1"/>
          <p:nvPr/>
        </p:nvSpPr>
        <p:spPr>
          <a:xfrm>
            <a:off x="6257225" y="5169673"/>
            <a:ext cx="1724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VIOLATED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50CA05-8DDF-9C45-973B-A91D8A5713E8}"/>
              </a:ext>
            </a:extLst>
          </p:cNvPr>
          <p:cNvSpPr txBox="1"/>
          <p:nvPr/>
        </p:nvSpPr>
        <p:spPr>
          <a:xfrm>
            <a:off x="971550" y="392076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Vicious Circle Principle fails.</a:t>
            </a:r>
          </a:p>
        </p:txBody>
      </p:sp>
    </p:spTree>
    <p:extLst>
      <p:ext uri="{BB962C8B-B14F-4D97-AF65-F5344CB8AC3E}">
        <p14:creationId xmlns:p14="http://schemas.microsoft.com/office/powerpoint/2010/main" val="250154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5B8CAB2-38BE-E14B-9A0F-14FAA711DC27}"/>
              </a:ext>
            </a:extLst>
          </p:cNvPr>
          <p:cNvGrpSpPr/>
          <p:nvPr/>
        </p:nvGrpSpPr>
        <p:grpSpPr>
          <a:xfrm flipH="1">
            <a:off x="5909310" y="2051685"/>
            <a:ext cx="4720590" cy="2754630"/>
            <a:chOff x="6217920" y="1988820"/>
            <a:chExt cx="4411980" cy="2754630"/>
          </a:xfrm>
          <a:solidFill>
            <a:srgbClr val="C8FFC8"/>
          </a:solidFill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13DC16E-9DC5-0649-869E-E74D08549A49}"/>
                </a:ext>
              </a:extLst>
            </p:cNvPr>
            <p:cNvSpPr/>
            <p:nvPr/>
          </p:nvSpPr>
          <p:spPr>
            <a:xfrm>
              <a:off x="9464040" y="1988820"/>
              <a:ext cx="1165860" cy="1200150"/>
            </a:xfrm>
            <a:custGeom>
              <a:avLst/>
              <a:gdLst>
                <a:gd name="connsiteX0" fmla="*/ 114300 w 1165860"/>
                <a:gd name="connsiteY0" fmla="*/ 0 h 1200150"/>
                <a:gd name="connsiteX1" fmla="*/ 1165860 w 1165860"/>
                <a:gd name="connsiteY1" fmla="*/ 148590 h 1200150"/>
                <a:gd name="connsiteX2" fmla="*/ 925830 w 1165860"/>
                <a:gd name="connsiteY2" fmla="*/ 1200150 h 1200150"/>
                <a:gd name="connsiteX3" fmla="*/ 0 w 1165860"/>
                <a:gd name="connsiteY3" fmla="*/ 1085850 h 1200150"/>
                <a:gd name="connsiteX4" fmla="*/ 114300 w 1165860"/>
                <a:gd name="connsiteY4" fmla="*/ 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860" h="1200150">
                  <a:moveTo>
                    <a:pt x="114300" y="0"/>
                  </a:moveTo>
                  <a:lnTo>
                    <a:pt x="1165860" y="148590"/>
                  </a:lnTo>
                  <a:lnTo>
                    <a:pt x="925830" y="1200150"/>
                  </a:lnTo>
                  <a:lnTo>
                    <a:pt x="0" y="1085850"/>
                  </a:lnTo>
                  <a:lnTo>
                    <a:pt x="1143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BD10A0D-0C3A-8647-BA74-F6612FDCD4A5}"/>
                </a:ext>
              </a:extLst>
            </p:cNvPr>
            <p:cNvSpPr/>
            <p:nvPr/>
          </p:nvSpPr>
          <p:spPr>
            <a:xfrm>
              <a:off x="6217920" y="3543300"/>
              <a:ext cx="1165860" cy="1200150"/>
            </a:xfrm>
            <a:custGeom>
              <a:avLst/>
              <a:gdLst>
                <a:gd name="connsiteX0" fmla="*/ 114300 w 1165860"/>
                <a:gd name="connsiteY0" fmla="*/ 0 h 1200150"/>
                <a:gd name="connsiteX1" fmla="*/ 1165860 w 1165860"/>
                <a:gd name="connsiteY1" fmla="*/ 148590 h 1200150"/>
                <a:gd name="connsiteX2" fmla="*/ 925830 w 1165860"/>
                <a:gd name="connsiteY2" fmla="*/ 1200150 h 1200150"/>
                <a:gd name="connsiteX3" fmla="*/ 0 w 1165860"/>
                <a:gd name="connsiteY3" fmla="*/ 1085850 h 1200150"/>
                <a:gd name="connsiteX4" fmla="*/ 114300 w 1165860"/>
                <a:gd name="connsiteY4" fmla="*/ 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860" h="1200150">
                  <a:moveTo>
                    <a:pt x="114300" y="0"/>
                  </a:moveTo>
                  <a:lnTo>
                    <a:pt x="1165860" y="148590"/>
                  </a:lnTo>
                  <a:lnTo>
                    <a:pt x="925830" y="1200150"/>
                  </a:lnTo>
                  <a:lnTo>
                    <a:pt x="0" y="1085850"/>
                  </a:lnTo>
                  <a:lnTo>
                    <a:pt x="1143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D12B791-FE69-6846-8404-37C15B0418F9}"/>
                </a:ext>
              </a:extLst>
            </p:cNvPr>
            <p:cNvSpPr/>
            <p:nvPr/>
          </p:nvSpPr>
          <p:spPr>
            <a:xfrm rot="20415952">
              <a:off x="6949440" y="3268624"/>
              <a:ext cx="3097530" cy="171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7EB75B-2284-F949-A9FF-9D1B42D9CE5C}"/>
              </a:ext>
            </a:extLst>
          </p:cNvPr>
          <p:cNvGrpSpPr/>
          <p:nvPr/>
        </p:nvGrpSpPr>
        <p:grpSpPr>
          <a:xfrm>
            <a:off x="6217920" y="1988820"/>
            <a:ext cx="4411980" cy="2754630"/>
            <a:chOff x="6217920" y="1988820"/>
            <a:chExt cx="4411980" cy="275463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680BEDE-9CFD-0149-9E82-23D81C3E18C5}"/>
                </a:ext>
              </a:extLst>
            </p:cNvPr>
            <p:cNvSpPr/>
            <p:nvPr/>
          </p:nvSpPr>
          <p:spPr>
            <a:xfrm>
              <a:off x="9464040" y="1988820"/>
              <a:ext cx="1165860" cy="1200150"/>
            </a:xfrm>
            <a:custGeom>
              <a:avLst/>
              <a:gdLst>
                <a:gd name="connsiteX0" fmla="*/ 114300 w 1165860"/>
                <a:gd name="connsiteY0" fmla="*/ 0 h 1200150"/>
                <a:gd name="connsiteX1" fmla="*/ 1165860 w 1165860"/>
                <a:gd name="connsiteY1" fmla="*/ 148590 h 1200150"/>
                <a:gd name="connsiteX2" fmla="*/ 925830 w 1165860"/>
                <a:gd name="connsiteY2" fmla="*/ 1200150 h 1200150"/>
                <a:gd name="connsiteX3" fmla="*/ 0 w 1165860"/>
                <a:gd name="connsiteY3" fmla="*/ 1085850 h 1200150"/>
                <a:gd name="connsiteX4" fmla="*/ 114300 w 1165860"/>
                <a:gd name="connsiteY4" fmla="*/ 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860" h="1200150">
                  <a:moveTo>
                    <a:pt x="114300" y="0"/>
                  </a:moveTo>
                  <a:lnTo>
                    <a:pt x="1165860" y="148590"/>
                  </a:lnTo>
                  <a:lnTo>
                    <a:pt x="925830" y="1200150"/>
                  </a:lnTo>
                  <a:lnTo>
                    <a:pt x="0" y="108585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8D5E9B1-50D3-8C42-9139-6FEA6E6C5B7D}"/>
                </a:ext>
              </a:extLst>
            </p:cNvPr>
            <p:cNvSpPr/>
            <p:nvPr/>
          </p:nvSpPr>
          <p:spPr>
            <a:xfrm>
              <a:off x="6217920" y="3543300"/>
              <a:ext cx="1165860" cy="1200150"/>
            </a:xfrm>
            <a:custGeom>
              <a:avLst/>
              <a:gdLst>
                <a:gd name="connsiteX0" fmla="*/ 114300 w 1165860"/>
                <a:gd name="connsiteY0" fmla="*/ 0 h 1200150"/>
                <a:gd name="connsiteX1" fmla="*/ 1165860 w 1165860"/>
                <a:gd name="connsiteY1" fmla="*/ 148590 h 1200150"/>
                <a:gd name="connsiteX2" fmla="*/ 925830 w 1165860"/>
                <a:gd name="connsiteY2" fmla="*/ 1200150 h 1200150"/>
                <a:gd name="connsiteX3" fmla="*/ 0 w 1165860"/>
                <a:gd name="connsiteY3" fmla="*/ 1085850 h 1200150"/>
                <a:gd name="connsiteX4" fmla="*/ 114300 w 1165860"/>
                <a:gd name="connsiteY4" fmla="*/ 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860" h="1200150">
                  <a:moveTo>
                    <a:pt x="114300" y="0"/>
                  </a:moveTo>
                  <a:lnTo>
                    <a:pt x="1165860" y="148590"/>
                  </a:lnTo>
                  <a:lnTo>
                    <a:pt x="925830" y="1200150"/>
                  </a:lnTo>
                  <a:lnTo>
                    <a:pt x="0" y="108585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BB0EDD-5BE7-654A-8D7E-C0B05B04AF84}"/>
                </a:ext>
              </a:extLst>
            </p:cNvPr>
            <p:cNvSpPr/>
            <p:nvPr/>
          </p:nvSpPr>
          <p:spPr>
            <a:xfrm rot="20415952">
              <a:off x="6949440" y="3268624"/>
              <a:ext cx="3097530" cy="171450"/>
            </a:xfrm>
            <a:prstGeom prst="rect">
              <a:avLst/>
            </a:prstGeom>
            <a:solidFill>
              <a:srgbClr val="FFC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>
            <a:extLst>
              <a:ext uri="{FF2B5EF4-FFF2-40B4-BE49-F238E27FC236}">
                <a16:creationId xmlns:a16="http://schemas.microsoft.com/office/drawing/2014/main" id="{A64E698C-CCCC-2440-A07C-249BAD3C0450}"/>
              </a:ext>
            </a:extLst>
          </p:cNvPr>
          <p:cNvSpPr/>
          <p:nvPr/>
        </p:nvSpPr>
        <p:spPr>
          <a:xfrm>
            <a:off x="274320" y="212169"/>
            <a:ext cx="10595610" cy="1274734"/>
          </a:xfrm>
          <a:custGeom>
            <a:avLst/>
            <a:gdLst>
              <a:gd name="connsiteX0" fmla="*/ 582930 w 10595610"/>
              <a:gd name="connsiteY0" fmla="*/ 0 h 1211580"/>
              <a:gd name="connsiteX1" fmla="*/ 10344150 w 10595610"/>
              <a:gd name="connsiteY1" fmla="*/ 171450 h 1211580"/>
              <a:gd name="connsiteX2" fmla="*/ 10595610 w 10595610"/>
              <a:gd name="connsiteY2" fmla="*/ 880110 h 1211580"/>
              <a:gd name="connsiteX3" fmla="*/ 0 w 10595610"/>
              <a:gd name="connsiteY3" fmla="*/ 1211580 h 1211580"/>
              <a:gd name="connsiteX4" fmla="*/ 582930 w 10595610"/>
              <a:gd name="connsiteY4" fmla="*/ 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5610" h="1211580">
                <a:moveTo>
                  <a:pt x="582930" y="0"/>
                </a:moveTo>
                <a:lnTo>
                  <a:pt x="10344150" y="171450"/>
                </a:lnTo>
                <a:lnTo>
                  <a:pt x="10595610" y="880110"/>
                </a:lnTo>
                <a:lnTo>
                  <a:pt x="0" y="1211580"/>
                </a:lnTo>
                <a:lnTo>
                  <a:pt x="58293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6D1D4-59DD-ED47-B644-CE54D1AE5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31730" cy="968823"/>
          </a:xfrm>
        </p:spPr>
        <p:txBody>
          <a:bodyPr>
            <a:normAutofit fontScale="90000"/>
          </a:bodyPr>
          <a:lstStyle/>
          <a:p>
            <a:r>
              <a:rPr lang="en-US" dirty="0"/>
              <a:t>Intermediate example: Maxwell’s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1541B-62A7-8745-8331-1753763F7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90978-DEB9-994A-B56D-AB03ED347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5EBB-32D2-6245-99EB-03EC22769BAC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2802FD-AF0C-6F4C-8A56-2267B7B8F572}"/>
              </a:ext>
            </a:extLst>
          </p:cNvPr>
          <p:cNvSpPr txBox="1"/>
          <p:nvPr/>
        </p:nvSpPr>
        <p:spPr>
          <a:xfrm>
            <a:off x="4344848" y="3566872"/>
            <a:ext cx="61350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(1/c) ∂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/∂t = -</a:t>
            </a:r>
            <a:r>
              <a:rPr lang="en-US" sz="6000" dirty="0" err="1">
                <a:latin typeface="Symbol" pitchFamily="2" charset="2"/>
                <a:cs typeface="Times New Roman" panose="02020603050405020304" pitchFamily="18" charset="0"/>
              </a:rPr>
              <a:t>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2F589E-F3C0-CB4B-A29C-FEE4361D38BA}"/>
              </a:ext>
            </a:extLst>
          </p:cNvPr>
          <p:cNvGrpSpPr/>
          <p:nvPr/>
        </p:nvGrpSpPr>
        <p:grpSpPr>
          <a:xfrm>
            <a:off x="838200" y="1991323"/>
            <a:ext cx="9577541" cy="1569660"/>
            <a:chOff x="838200" y="1991323"/>
            <a:chExt cx="9577541" cy="15696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6977DF-71F3-5843-9BB4-6EE98282AFEE}"/>
                </a:ext>
              </a:extLst>
            </p:cNvPr>
            <p:cNvSpPr txBox="1"/>
            <p:nvPr/>
          </p:nvSpPr>
          <p:spPr>
            <a:xfrm>
              <a:off x="4344848" y="1991323"/>
              <a:ext cx="607089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(1/c) ∂</a:t>
              </a:r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/∂t  = </a:t>
              </a:r>
              <a:r>
                <a:rPr lang="en-US" sz="6000" dirty="0" err="1">
                  <a:latin typeface="Symbol" pitchFamily="2" charset="2"/>
                  <a:cs typeface="Times New Roman" panose="02020603050405020304" pitchFamily="18" charset="0"/>
                </a:rPr>
                <a:t>Ñ</a:t>
              </a:r>
              <a:r>
                <a:rPr lang="en-US" sz="6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6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943FC4-E1EA-D341-B3D9-698994A717CD}"/>
                </a:ext>
              </a:extLst>
            </p:cNvPr>
            <p:cNvSpPr txBox="1"/>
            <p:nvPr/>
          </p:nvSpPr>
          <p:spPr>
            <a:xfrm>
              <a:off x="838200" y="1991323"/>
              <a:ext cx="29146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Equations governing wave propagation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293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C05E64D5-8147-7A45-B25F-65148E53B7B5}"/>
              </a:ext>
            </a:extLst>
          </p:cNvPr>
          <p:cNvSpPr/>
          <p:nvPr/>
        </p:nvSpPr>
        <p:spPr>
          <a:xfrm>
            <a:off x="754380" y="2263140"/>
            <a:ext cx="4217670" cy="2548890"/>
          </a:xfrm>
          <a:custGeom>
            <a:avLst/>
            <a:gdLst>
              <a:gd name="connsiteX0" fmla="*/ 274320 w 4217670"/>
              <a:gd name="connsiteY0" fmla="*/ 0 h 2548890"/>
              <a:gd name="connsiteX1" fmla="*/ 274320 w 4217670"/>
              <a:gd name="connsiteY1" fmla="*/ 0 h 2548890"/>
              <a:gd name="connsiteX2" fmla="*/ 388620 w 4217670"/>
              <a:gd name="connsiteY2" fmla="*/ 11430 h 2548890"/>
              <a:gd name="connsiteX3" fmla="*/ 4217670 w 4217670"/>
              <a:gd name="connsiteY3" fmla="*/ 285750 h 2548890"/>
              <a:gd name="connsiteX4" fmla="*/ 4011930 w 4217670"/>
              <a:gd name="connsiteY4" fmla="*/ 2548890 h 2548890"/>
              <a:gd name="connsiteX5" fmla="*/ 0 w 4217670"/>
              <a:gd name="connsiteY5" fmla="*/ 2308860 h 2548890"/>
              <a:gd name="connsiteX6" fmla="*/ 274320 w 4217670"/>
              <a:gd name="connsiteY6" fmla="*/ 0 h 254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7670" h="2548890">
                <a:moveTo>
                  <a:pt x="274320" y="0"/>
                </a:moveTo>
                <a:lnTo>
                  <a:pt x="274320" y="0"/>
                </a:lnTo>
                <a:lnTo>
                  <a:pt x="388620" y="11430"/>
                </a:lnTo>
                <a:lnTo>
                  <a:pt x="4217670" y="285750"/>
                </a:lnTo>
                <a:lnTo>
                  <a:pt x="4011930" y="2548890"/>
                </a:lnTo>
                <a:lnTo>
                  <a:pt x="0" y="2308860"/>
                </a:lnTo>
                <a:lnTo>
                  <a:pt x="27432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5558B-5A82-9041-843C-B82AB926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97340" cy="968823"/>
          </a:xfrm>
        </p:spPr>
        <p:txBody>
          <a:bodyPr>
            <a:normAutofit fontScale="90000"/>
          </a:bodyPr>
          <a:lstStyle/>
          <a:p>
            <a:r>
              <a:rPr lang="en-US" dirty="0"/>
              <a:t>Circularities in inductive inference aspire to be benign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F6C7D-2427-B141-A15F-C7B3F6F49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3E3B6-93F5-0D48-860E-4683CB706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5EBB-32D2-6245-99EB-03EC22769BAC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FC555-3B03-B240-A763-FA49EA323CC8}"/>
              </a:ext>
            </a:extLst>
          </p:cNvPr>
          <p:cNvSpPr txBox="1"/>
          <p:nvPr/>
        </p:nvSpPr>
        <p:spPr>
          <a:xfrm>
            <a:off x="925830" y="2274570"/>
            <a:ext cx="4686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Seek to </a:t>
            </a:r>
          </a:p>
          <a:p>
            <a:pPr marL="236538" indent="-236538"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eliminate contradictions</a:t>
            </a:r>
          </a:p>
          <a:p>
            <a:pPr marL="236538" indent="-236538"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resolve circularities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(as conventions or by further evidence)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B42646-79C5-A542-A365-CAE05CA904DA}"/>
              </a:ext>
            </a:extLst>
          </p:cNvPr>
          <p:cNvGrpSpPr/>
          <p:nvPr/>
        </p:nvGrpSpPr>
        <p:grpSpPr>
          <a:xfrm>
            <a:off x="5309235" y="2377560"/>
            <a:ext cx="5092065" cy="2205870"/>
            <a:chOff x="5309235" y="2377560"/>
            <a:chExt cx="5092065" cy="220587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F0BE461-1F9E-2F40-A65A-602E6E108899}"/>
                </a:ext>
              </a:extLst>
            </p:cNvPr>
            <p:cNvSpPr/>
            <p:nvPr/>
          </p:nvSpPr>
          <p:spPr>
            <a:xfrm flipH="1">
              <a:off x="6183630" y="2377560"/>
              <a:ext cx="4217670" cy="2205870"/>
            </a:xfrm>
            <a:custGeom>
              <a:avLst/>
              <a:gdLst>
                <a:gd name="connsiteX0" fmla="*/ 274320 w 4217670"/>
                <a:gd name="connsiteY0" fmla="*/ 0 h 2548890"/>
                <a:gd name="connsiteX1" fmla="*/ 274320 w 4217670"/>
                <a:gd name="connsiteY1" fmla="*/ 0 h 2548890"/>
                <a:gd name="connsiteX2" fmla="*/ 388620 w 4217670"/>
                <a:gd name="connsiteY2" fmla="*/ 11430 h 2548890"/>
                <a:gd name="connsiteX3" fmla="*/ 4217670 w 4217670"/>
                <a:gd name="connsiteY3" fmla="*/ 285750 h 2548890"/>
                <a:gd name="connsiteX4" fmla="*/ 4011930 w 4217670"/>
                <a:gd name="connsiteY4" fmla="*/ 2548890 h 2548890"/>
                <a:gd name="connsiteX5" fmla="*/ 0 w 4217670"/>
                <a:gd name="connsiteY5" fmla="*/ 2308860 h 2548890"/>
                <a:gd name="connsiteX6" fmla="*/ 274320 w 4217670"/>
                <a:gd name="connsiteY6" fmla="*/ 0 h 254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7670" h="2548890">
                  <a:moveTo>
                    <a:pt x="274320" y="0"/>
                  </a:moveTo>
                  <a:lnTo>
                    <a:pt x="274320" y="0"/>
                  </a:lnTo>
                  <a:lnTo>
                    <a:pt x="388620" y="11430"/>
                  </a:lnTo>
                  <a:lnTo>
                    <a:pt x="4217670" y="285750"/>
                  </a:lnTo>
                  <a:lnTo>
                    <a:pt x="4011930" y="2548890"/>
                  </a:lnTo>
                  <a:lnTo>
                    <a:pt x="0" y="2308860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EC5662-678A-C347-97AD-F91B0ED7FB9D}"/>
                </a:ext>
              </a:extLst>
            </p:cNvPr>
            <p:cNvSpPr txBox="1"/>
            <p:nvPr/>
          </p:nvSpPr>
          <p:spPr>
            <a:xfrm>
              <a:off x="6389370" y="2628900"/>
              <a:ext cx="3829049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Benign self-supporting structures that 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are 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unique.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721EB00A-C69B-E14C-B9A6-5CD3BEA76A25}"/>
                </a:ext>
              </a:extLst>
            </p:cNvPr>
            <p:cNvSpPr/>
            <p:nvPr/>
          </p:nvSpPr>
          <p:spPr>
            <a:xfrm>
              <a:off x="5309235" y="3429000"/>
              <a:ext cx="571500" cy="477333"/>
            </a:xfrm>
            <a:prstGeom prst="rightArrow">
              <a:avLst/>
            </a:prstGeom>
            <a:solidFill>
              <a:srgbClr val="C8D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2EF6CC-A4F2-CE46-9114-4E75B6EA28E2}"/>
              </a:ext>
            </a:extLst>
          </p:cNvPr>
          <p:cNvGrpSpPr/>
          <p:nvPr/>
        </p:nvGrpSpPr>
        <p:grpSpPr>
          <a:xfrm>
            <a:off x="6858000" y="3806190"/>
            <a:ext cx="3554730" cy="2251710"/>
            <a:chOff x="6858000" y="3806190"/>
            <a:chExt cx="3554730" cy="225171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5B76D11-2213-F44F-8BF0-523C3ACFA21B}"/>
                </a:ext>
              </a:extLst>
            </p:cNvPr>
            <p:cNvSpPr/>
            <p:nvPr/>
          </p:nvSpPr>
          <p:spPr>
            <a:xfrm>
              <a:off x="6858000" y="3806190"/>
              <a:ext cx="3314700" cy="2251710"/>
            </a:xfrm>
            <a:custGeom>
              <a:avLst/>
              <a:gdLst>
                <a:gd name="connsiteX0" fmla="*/ 1074420 w 3314700"/>
                <a:gd name="connsiteY0" fmla="*/ 0 h 2251710"/>
                <a:gd name="connsiteX1" fmla="*/ 0 w 3314700"/>
                <a:gd name="connsiteY1" fmla="*/ 2148840 h 2251710"/>
                <a:gd name="connsiteX2" fmla="*/ 3314700 w 3314700"/>
                <a:gd name="connsiteY2" fmla="*/ 2251710 h 2251710"/>
                <a:gd name="connsiteX3" fmla="*/ 2217420 w 3314700"/>
                <a:gd name="connsiteY3" fmla="*/ 34290 h 2251710"/>
                <a:gd name="connsiteX4" fmla="*/ 1074420 w 3314700"/>
                <a:gd name="connsiteY4" fmla="*/ 0 h 225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4700" h="2251710">
                  <a:moveTo>
                    <a:pt x="1074420" y="0"/>
                  </a:moveTo>
                  <a:lnTo>
                    <a:pt x="0" y="2148840"/>
                  </a:lnTo>
                  <a:lnTo>
                    <a:pt x="3314700" y="2251710"/>
                  </a:lnTo>
                  <a:lnTo>
                    <a:pt x="2217420" y="34290"/>
                  </a:lnTo>
                  <a:lnTo>
                    <a:pt x="107442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7F72C8-DA31-AC4C-AEE6-8D431F5C2C29}"/>
                </a:ext>
              </a:extLst>
            </p:cNvPr>
            <p:cNvSpPr txBox="1"/>
            <p:nvPr/>
          </p:nvSpPr>
          <p:spPr>
            <a:xfrm>
              <a:off x="6987540" y="4834770"/>
              <a:ext cx="34251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 this possible? </a:t>
              </a:r>
            </a:p>
            <a:p>
              <a:pPr algn="l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 Next Chapter.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82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27D40236-FC32-1E47-8CB0-38B1419541C4}"/>
              </a:ext>
            </a:extLst>
          </p:cNvPr>
          <p:cNvSpPr/>
          <p:nvPr/>
        </p:nvSpPr>
        <p:spPr>
          <a:xfrm>
            <a:off x="571500" y="274320"/>
            <a:ext cx="11132820" cy="834390"/>
          </a:xfrm>
          <a:custGeom>
            <a:avLst/>
            <a:gdLst>
              <a:gd name="connsiteX0" fmla="*/ 525780 w 11132820"/>
              <a:gd name="connsiteY0" fmla="*/ 0 h 834390"/>
              <a:gd name="connsiteX1" fmla="*/ 10961370 w 11132820"/>
              <a:gd name="connsiteY1" fmla="*/ 262890 h 834390"/>
              <a:gd name="connsiteX2" fmla="*/ 11132820 w 11132820"/>
              <a:gd name="connsiteY2" fmla="*/ 777240 h 834390"/>
              <a:gd name="connsiteX3" fmla="*/ 0 w 11132820"/>
              <a:gd name="connsiteY3" fmla="*/ 834390 h 834390"/>
              <a:gd name="connsiteX4" fmla="*/ 525780 w 11132820"/>
              <a:gd name="connsiteY4" fmla="*/ 0 h 83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2820" h="834390">
                <a:moveTo>
                  <a:pt x="525780" y="0"/>
                </a:moveTo>
                <a:lnTo>
                  <a:pt x="10961370" y="262890"/>
                </a:lnTo>
                <a:lnTo>
                  <a:pt x="11132820" y="777240"/>
                </a:lnTo>
                <a:lnTo>
                  <a:pt x="0" y="834390"/>
                </a:lnTo>
                <a:lnTo>
                  <a:pt x="52578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290E46-3DFC-DA49-AFCF-B69069DA5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772400" cy="765406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7B548-A8F6-3E41-B16E-51348426A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ABEF7-7E9A-6443-B658-3D617D443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5EBB-32D2-6245-99EB-03EC22769BAC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BF549-FA14-7A4C-BFFF-CCD5A0FCB433}"/>
              </a:ext>
            </a:extLst>
          </p:cNvPr>
          <p:cNvSpPr txBox="1"/>
          <p:nvPr/>
        </p:nvSpPr>
        <p:spPr>
          <a:xfrm>
            <a:off x="167641" y="1176447"/>
            <a:ext cx="2653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horror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circulorum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947358-A2FB-F24D-9EB2-29FC0B962FAE}"/>
              </a:ext>
            </a:extLst>
          </p:cNvPr>
          <p:cNvSpPr txBox="1"/>
          <p:nvPr/>
        </p:nvSpPr>
        <p:spPr>
          <a:xfrm>
            <a:off x="3241963" y="1394044"/>
            <a:ext cx="5708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Mistaken. No default supposition that circularities are fatal. Treat by cases.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15C4A0-046C-0B43-8F39-A9CDE898E26D}"/>
              </a:ext>
            </a:extLst>
          </p:cNvPr>
          <p:cNvGrpSpPr/>
          <p:nvPr/>
        </p:nvGrpSpPr>
        <p:grpSpPr>
          <a:xfrm>
            <a:off x="608255" y="2834637"/>
            <a:ext cx="10650295" cy="917859"/>
            <a:chOff x="608255" y="2834637"/>
            <a:chExt cx="10650295" cy="917859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CE951B3-8386-9044-A29F-42FAC6D0FF57}"/>
                </a:ext>
              </a:extLst>
            </p:cNvPr>
            <p:cNvSpPr/>
            <p:nvPr/>
          </p:nvSpPr>
          <p:spPr>
            <a:xfrm>
              <a:off x="608255" y="2914650"/>
              <a:ext cx="10650295" cy="742950"/>
            </a:xfrm>
            <a:custGeom>
              <a:avLst/>
              <a:gdLst>
                <a:gd name="connsiteX0" fmla="*/ 0 w 10435590"/>
                <a:gd name="connsiteY0" fmla="*/ 0 h 742950"/>
                <a:gd name="connsiteX1" fmla="*/ 10252710 w 10435590"/>
                <a:gd name="connsiteY1" fmla="*/ 205740 h 742950"/>
                <a:gd name="connsiteX2" fmla="*/ 10435590 w 10435590"/>
                <a:gd name="connsiteY2" fmla="*/ 742950 h 742950"/>
                <a:gd name="connsiteX3" fmla="*/ 57150 w 10435590"/>
                <a:gd name="connsiteY3" fmla="*/ 697230 h 742950"/>
                <a:gd name="connsiteX4" fmla="*/ 0 w 10435590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5590" h="742950">
                  <a:moveTo>
                    <a:pt x="0" y="0"/>
                  </a:moveTo>
                  <a:lnTo>
                    <a:pt x="10252710" y="205740"/>
                  </a:lnTo>
                  <a:lnTo>
                    <a:pt x="10435590" y="742950"/>
                  </a:lnTo>
                  <a:lnTo>
                    <a:pt x="57150" y="697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7551B6-DEF6-AF40-B957-03D4E83B6AC5}"/>
                </a:ext>
              </a:extLst>
            </p:cNvPr>
            <p:cNvSpPr txBox="1"/>
            <p:nvPr/>
          </p:nvSpPr>
          <p:spPr>
            <a:xfrm>
              <a:off x="1160961" y="2890973"/>
              <a:ext cx="1781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Vicious circularity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C69FAC-9EAC-E544-8C84-9C286F590681}"/>
                </a:ext>
              </a:extLst>
            </p:cNvPr>
            <p:cNvSpPr txBox="1"/>
            <p:nvPr/>
          </p:nvSpPr>
          <p:spPr>
            <a:xfrm>
              <a:off x="608255" y="2834637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55AABC-D392-8141-8F6A-D65155842DC8}"/>
                </a:ext>
              </a:extLst>
            </p:cNvPr>
            <p:cNvSpPr txBox="1"/>
            <p:nvPr/>
          </p:nvSpPr>
          <p:spPr>
            <a:xfrm>
              <a:off x="3713018" y="3089564"/>
              <a:ext cx="18742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Contradiction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D13CCC-EDC9-194A-8AA6-EEA89B570C48}"/>
                </a:ext>
              </a:extLst>
            </p:cNvPr>
            <p:cNvSpPr txBox="1"/>
            <p:nvPr/>
          </p:nvSpPr>
          <p:spPr>
            <a:xfrm>
              <a:off x="6692355" y="2921499"/>
              <a:ext cx="43364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Fatal if found. Structure containing it must be repaired.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75A4413-1ACB-F049-9FAF-5B1C3AEC3887}"/>
              </a:ext>
            </a:extLst>
          </p:cNvPr>
          <p:cNvGrpSpPr/>
          <p:nvPr/>
        </p:nvGrpSpPr>
        <p:grpSpPr>
          <a:xfrm>
            <a:off x="580546" y="3901437"/>
            <a:ext cx="10298702" cy="887333"/>
            <a:chOff x="580546" y="3901437"/>
            <a:chExt cx="10298702" cy="88733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4BA95D7-D946-1740-ACA8-8D209F846E50}"/>
                </a:ext>
              </a:extLst>
            </p:cNvPr>
            <p:cNvSpPr txBox="1"/>
            <p:nvPr/>
          </p:nvSpPr>
          <p:spPr>
            <a:xfrm>
              <a:off x="1133252" y="3957773"/>
              <a:ext cx="19888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Indeterminate circularity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6B9C6A-BED2-4840-AFC0-507A81BDD4E3}"/>
                </a:ext>
              </a:extLst>
            </p:cNvPr>
            <p:cNvSpPr txBox="1"/>
            <p:nvPr/>
          </p:nvSpPr>
          <p:spPr>
            <a:xfrm>
              <a:off x="580546" y="3901437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4FE509-D881-C44F-9F61-75680CC7B634}"/>
                </a:ext>
              </a:extLst>
            </p:cNvPr>
            <p:cNvSpPr txBox="1"/>
            <p:nvPr/>
          </p:nvSpPr>
          <p:spPr>
            <a:xfrm>
              <a:off x="3679120" y="3943919"/>
              <a:ext cx="2590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Import of relations left open.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339747-3182-5946-B7E6-130BEFA590D5}"/>
                </a:ext>
              </a:extLst>
            </p:cNvPr>
            <p:cNvSpPr txBox="1"/>
            <p:nvPr/>
          </p:nvSpPr>
          <p:spPr>
            <a:xfrm>
              <a:off x="6692355" y="3943919"/>
              <a:ext cx="41868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Further work needed. More evidence? Convention?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E8C44D0-855A-1E4F-8C06-1B168B61C58A}"/>
              </a:ext>
            </a:extLst>
          </p:cNvPr>
          <p:cNvGrpSpPr/>
          <p:nvPr/>
        </p:nvGrpSpPr>
        <p:grpSpPr>
          <a:xfrm>
            <a:off x="459665" y="5120637"/>
            <a:ext cx="10650295" cy="1129339"/>
            <a:chOff x="459665" y="5120637"/>
            <a:chExt cx="10650295" cy="1129339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9916074-712C-3C4B-90D1-317605D1219F}"/>
                </a:ext>
              </a:extLst>
            </p:cNvPr>
            <p:cNvSpPr/>
            <p:nvPr/>
          </p:nvSpPr>
          <p:spPr>
            <a:xfrm flipV="1">
              <a:off x="459665" y="5163117"/>
              <a:ext cx="10650295" cy="1086859"/>
            </a:xfrm>
            <a:custGeom>
              <a:avLst/>
              <a:gdLst>
                <a:gd name="connsiteX0" fmla="*/ 0 w 10435590"/>
                <a:gd name="connsiteY0" fmla="*/ 0 h 742950"/>
                <a:gd name="connsiteX1" fmla="*/ 10252710 w 10435590"/>
                <a:gd name="connsiteY1" fmla="*/ 205740 h 742950"/>
                <a:gd name="connsiteX2" fmla="*/ 10435590 w 10435590"/>
                <a:gd name="connsiteY2" fmla="*/ 742950 h 742950"/>
                <a:gd name="connsiteX3" fmla="*/ 57150 w 10435590"/>
                <a:gd name="connsiteY3" fmla="*/ 697230 h 742950"/>
                <a:gd name="connsiteX4" fmla="*/ 0 w 10435590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5590" h="742950">
                  <a:moveTo>
                    <a:pt x="0" y="0"/>
                  </a:moveTo>
                  <a:lnTo>
                    <a:pt x="10252710" y="205740"/>
                  </a:lnTo>
                  <a:lnTo>
                    <a:pt x="10435590" y="742950"/>
                  </a:lnTo>
                  <a:lnTo>
                    <a:pt x="57150" y="697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CBBB2F-2FD7-C54E-A7E7-8DB99D568A56}"/>
                </a:ext>
              </a:extLst>
            </p:cNvPr>
            <p:cNvSpPr txBox="1"/>
            <p:nvPr/>
          </p:nvSpPr>
          <p:spPr>
            <a:xfrm>
              <a:off x="1119397" y="5176973"/>
              <a:ext cx="19888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Benign circularity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183BE7-7B82-554F-9A5B-24761AF654CD}"/>
                </a:ext>
              </a:extLst>
            </p:cNvPr>
            <p:cNvSpPr txBox="1"/>
            <p:nvPr/>
          </p:nvSpPr>
          <p:spPr>
            <a:xfrm>
              <a:off x="566691" y="5120637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C3527A-0BF5-2141-AE0F-4D882A38647D}"/>
                </a:ext>
              </a:extLst>
            </p:cNvPr>
            <p:cNvSpPr txBox="1"/>
            <p:nvPr/>
          </p:nvSpPr>
          <p:spPr>
            <a:xfrm>
              <a:off x="3679120" y="5205599"/>
              <a:ext cx="2590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Well-defined structure.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A01D70-D409-4D48-AFCA-E6ECFE626345}"/>
                </a:ext>
              </a:extLst>
            </p:cNvPr>
            <p:cNvSpPr txBox="1"/>
            <p:nvPr/>
          </p:nvSpPr>
          <p:spPr>
            <a:xfrm>
              <a:off x="6692355" y="5347784"/>
              <a:ext cx="4186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Goal of inductive analysis.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302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E406E-8CB7-7645-BB29-33A4BBD0C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452917"/>
          </a:xfrm>
        </p:spPr>
        <p:txBody>
          <a:bodyPr>
            <a:normAutofit fontScale="90000"/>
          </a:bodyPr>
          <a:lstStyle/>
          <a:p>
            <a:r>
              <a:rPr lang="en-US" dirty="0"/>
              <a:t>The Worry: Large-scale relations of inductive support are full of circles of dependencies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55B7CC-6A37-5340-9E1E-4407EF0DF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682" y="2196605"/>
            <a:ext cx="5076586" cy="37811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07C73-1C94-514E-A376-80A8BCDE8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5EBB-32D2-6245-99EB-03EC22769BAC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5561DC-7772-7D43-AC3E-88D260CC0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196603"/>
            <a:ext cx="5076589" cy="378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1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E406E-8CB7-7645-BB29-33A4BBD0C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452917"/>
          </a:xfrm>
        </p:spPr>
        <p:txBody>
          <a:bodyPr>
            <a:normAutofit fontScale="90000"/>
          </a:bodyPr>
          <a:lstStyle/>
          <a:p>
            <a:r>
              <a:rPr lang="en-US" dirty="0"/>
              <a:t>The Worry: Large-scale relations of inductive support are full of circles of dependencies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07C73-1C94-514E-A376-80A8BCDE8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5EBB-32D2-6245-99EB-03EC22769BAC}" type="slidenum">
              <a:rPr lang="en-US" smtClean="0"/>
              <a:t>3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1D5B443-C7A3-0F45-801A-84DC50EDF336}"/>
              </a:ext>
            </a:extLst>
          </p:cNvPr>
          <p:cNvGrpSpPr/>
          <p:nvPr/>
        </p:nvGrpSpPr>
        <p:grpSpPr>
          <a:xfrm>
            <a:off x="433877" y="2200803"/>
            <a:ext cx="11059854" cy="3909310"/>
            <a:chOff x="838198" y="2232866"/>
            <a:chExt cx="11059854" cy="39093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7382DDE-E5D2-ED4F-A8A2-5F3BF0987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68455" y="2232866"/>
              <a:ext cx="5429597" cy="3909310"/>
            </a:xfrm>
            <a:prstGeom prst="rect">
              <a:avLst/>
            </a:prstGeom>
          </p:spPr>
        </p:pic>
        <p:pic>
          <p:nvPicPr>
            <p:cNvPr id="14" name="Content Placeholder 8">
              <a:extLst>
                <a:ext uri="{FF2B5EF4-FFF2-40B4-BE49-F238E27FC236}">
                  <a16:creationId xmlns:a16="http://schemas.microsoft.com/office/drawing/2014/main" id="{64E469F0-010E-CD42-A043-3CE3873C1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198" y="2232866"/>
              <a:ext cx="5429597" cy="3909310"/>
            </a:xfrm>
            <a:prstGeom prst="rect">
              <a:avLst/>
            </a:prstGeom>
          </p:spPr>
        </p:pic>
      </p:grp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0F61AB2-C62A-E94C-AA47-41B8CBC1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5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E406E-8CB7-7645-BB29-33A4BBD0C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45291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07C73-1C94-514E-A376-80A8BCDE8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5EBB-32D2-6245-99EB-03EC22769BAC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3077E4-9C3A-1D49-AED8-733C608DC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5E9041-67AD-1B47-869B-7C5568D38106}"/>
              </a:ext>
            </a:extLst>
          </p:cNvPr>
          <p:cNvGrpSpPr/>
          <p:nvPr/>
        </p:nvGrpSpPr>
        <p:grpSpPr>
          <a:xfrm>
            <a:off x="1852788" y="842869"/>
            <a:ext cx="8425986" cy="5614736"/>
            <a:chOff x="1852788" y="842869"/>
            <a:chExt cx="8425986" cy="5614736"/>
          </a:xfrm>
        </p:grpSpPr>
        <p:pic>
          <p:nvPicPr>
            <p:cNvPr id="8" name="Picture 7" descr="CL_commons_vaulted_ceiling.jpg">
              <a:extLst>
                <a:ext uri="{FF2B5EF4-FFF2-40B4-BE49-F238E27FC236}">
                  <a16:creationId xmlns:a16="http://schemas.microsoft.com/office/drawing/2014/main" id="{3A40AC94-9E8E-5F40-888F-899B3C8ED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0000"/>
            </a:blip>
            <a:srcRect/>
            <a:stretch>
              <a:fillRect/>
            </a:stretch>
          </p:blipFill>
          <p:spPr bwMode="auto">
            <a:xfrm>
              <a:off x="1852788" y="842869"/>
              <a:ext cx="8425986" cy="5614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254000"/>
            </a:effectLst>
          </p:spPr>
        </p:pic>
        <p:grpSp>
          <p:nvGrpSpPr>
            <p:cNvPr id="10" name="Group 41">
              <a:extLst>
                <a:ext uri="{FF2B5EF4-FFF2-40B4-BE49-F238E27FC236}">
                  <a16:creationId xmlns:a16="http://schemas.microsoft.com/office/drawing/2014/main" id="{A7E8C802-7BD8-5147-A7B1-1C48BD6E4B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4538" y="4538663"/>
              <a:ext cx="8005762" cy="1204912"/>
              <a:chOff x="489958" y="4538690"/>
              <a:chExt cx="8006942" cy="1205590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93F7ADC6-CD50-7140-94CB-7C57FC6690DF}"/>
                  </a:ext>
                </a:extLst>
              </p:cNvPr>
              <p:cNvSpPr/>
              <p:nvPr/>
            </p:nvSpPr>
            <p:spPr>
              <a:xfrm>
                <a:off x="658258" y="4538690"/>
                <a:ext cx="2435584" cy="1205590"/>
              </a:xfrm>
              <a:custGeom>
                <a:avLst/>
                <a:gdLst>
                  <a:gd name="connsiteX0" fmla="*/ 128937 w 2436896"/>
                  <a:gd name="connsiteY0" fmla="*/ 0 h 1205590"/>
                  <a:gd name="connsiteX1" fmla="*/ 2398215 w 2436896"/>
                  <a:gd name="connsiteY1" fmla="*/ 174070 h 1205590"/>
                  <a:gd name="connsiteX2" fmla="*/ 2436896 w 2436896"/>
                  <a:gd name="connsiteY2" fmla="*/ 1166908 h 1205590"/>
                  <a:gd name="connsiteX3" fmla="*/ 0 w 2436896"/>
                  <a:gd name="connsiteY3" fmla="*/ 1205590 h 1205590"/>
                  <a:gd name="connsiteX4" fmla="*/ 128937 w 2436896"/>
                  <a:gd name="connsiteY4" fmla="*/ 0 h 120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6896" h="1205590">
                    <a:moveTo>
                      <a:pt x="128937" y="0"/>
                    </a:moveTo>
                    <a:lnTo>
                      <a:pt x="2398215" y="174070"/>
                    </a:lnTo>
                    <a:lnTo>
                      <a:pt x="2436896" y="1166908"/>
                    </a:lnTo>
                    <a:lnTo>
                      <a:pt x="0" y="1205590"/>
                    </a:lnTo>
                    <a:lnTo>
                      <a:pt x="128937" y="0"/>
                    </a:lnTo>
                    <a:close/>
                  </a:path>
                </a:pathLst>
              </a:custGeom>
              <a:solidFill>
                <a:schemeClr val="bg1">
                  <a:alpha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9A812183-8EB8-8748-B3A5-C76920B189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958" y="4648290"/>
                <a:ext cx="2617406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>
                    <a:latin typeface="Times" pitchFamily="2" charset="0"/>
                  </a:rPr>
                  <a:t>Densities of element and compounds, gaseous and vaporized.</a:t>
                </a: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88818476-8E5F-724D-92C6-7A43C3CDBC9D}"/>
                  </a:ext>
                </a:extLst>
              </p:cNvPr>
              <p:cNvSpPr/>
              <p:nvPr/>
            </p:nvSpPr>
            <p:spPr>
              <a:xfrm flipH="1" flipV="1">
                <a:off x="3468547" y="4848426"/>
                <a:ext cx="2384776" cy="876793"/>
              </a:xfrm>
              <a:custGeom>
                <a:avLst/>
                <a:gdLst>
                  <a:gd name="connsiteX0" fmla="*/ 128937 w 2436896"/>
                  <a:gd name="connsiteY0" fmla="*/ 0 h 1205590"/>
                  <a:gd name="connsiteX1" fmla="*/ 2398215 w 2436896"/>
                  <a:gd name="connsiteY1" fmla="*/ 174070 h 1205590"/>
                  <a:gd name="connsiteX2" fmla="*/ 2436896 w 2436896"/>
                  <a:gd name="connsiteY2" fmla="*/ 1166908 h 1205590"/>
                  <a:gd name="connsiteX3" fmla="*/ 0 w 2436896"/>
                  <a:gd name="connsiteY3" fmla="*/ 1205590 h 1205590"/>
                  <a:gd name="connsiteX4" fmla="*/ 128937 w 2436896"/>
                  <a:gd name="connsiteY4" fmla="*/ 0 h 120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6896" h="1205590">
                    <a:moveTo>
                      <a:pt x="128937" y="0"/>
                    </a:moveTo>
                    <a:lnTo>
                      <a:pt x="2398215" y="174070"/>
                    </a:lnTo>
                    <a:lnTo>
                      <a:pt x="2436896" y="1166908"/>
                    </a:lnTo>
                    <a:lnTo>
                      <a:pt x="0" y="1205590"/>
                    </a:lnTo>
                    <a:lnTo>
                      <a:pt x="128937" y="0"/>
                    </a:lnTo>
                    <a:close/>
                  </a:path>
                </a:pathLst>
              </a:custGeom>
              <a:solidFill>
                <a:schemeClr val="bg1">
                  <a:alpha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TextBox 6">
                <a:extLst>
                  <a:ext uri="{FF2B5EF4-FFF2-40B4-BE49-F238E27FC236}">
                    <a16:creationId xmlns:a16="http://schemas.microsoft.com/office/drawing/2014/main" id="{38EDB329-CF65-8143-BBE3-77D0363152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6812" y="4899722"/>
                <a:ext cx="2378874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>
                    <a:latin typeface="Times" pitchFamily="2" charset="0"/>
                  </a:rPr>
                  <a:t>Heat capacities of solids and gases.</a:t>
                </a: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84C20ED-4BFC-F34D-A061-8EBDDC178F94}"/>
                  </a:ext>
                </a:extLst>
              </p:cNvPr>
              <p:cNvSpPr/>
              <p:nvPr/>
            </p:nvSpPr>
            <p:spPr>
              <a:xfrm>
                <a:off x="6228029" y="4699117"/>
                <a:ext cx="2268871" cy="922857"/>
              </a:xfrm>
              <a:custGeom>
                <a:avLst/>
                <a:gdLst>
                  <a:gd name="connsiteX0" fmla="*/ 128937 w 2436896"/>
                  <a:gd name="connsiteY0" fmla="*/ 0 h 1205590"/>
                  <a:gd name="connsiteX1" fmla="*/ 2398215 w 2436896"/>
                  <a:gd name="connsiteY1" fmla="*/ 174070 h 1205590"/>
                  <a:gd name="connsiteX2" fmla="*/ 2436896 w 2436896"/>
                  <a:gd name="connsiteY2" fmla="*/ 1166908 h 1205590"/>
                  <a:gd name="connsiteX3" fmla="*/ 0 w 2436896"/>
                  <a:gd name="connsiteY3" fmla="*/ 1205590 h 1205590"/>
                  <a:gd name="connsiteX4" fmla="*/ 128937 w 2436896"/>
                  <a:gd name="connsiteY4" fmla="*/ 0 h 120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6896" h="1205590">
                    <a:moveTo>
                      <a:pt x="128937" y="0"/>
                    </a:moveTo>
                    <a:lnTo>
                      <a:pt x="2398215" y="174070"/>
                    </a:lnTo>
                    <a:lnTo>
                      <a:pt x="2436896" y="1166908"/>
                    </a:lnTo>
                    <a:lnTo>
                      <a:pt x="0" y="1205590"/>
                    </a:lnTo>
                    <a:lnTo>
                      <a:pt x="128937" y="0"/>
                    </a:lnTo>
                    <a:close/>
                  </a:path>
                </a:pathLst>
              </a:custGeom>
              <a:solidFill>
                <a:schemeClr val="bg1">
                  <a:alpha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40888DE1-C036-CD46-9334-B74EEA948F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04984" y="4796571"/>
                <a:ext cx="216613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>
                    <a:latin typeface="Times" pitchFamily="2" charset="0"/>
                  </a:rPr>
                  <a:t>Crystalline structures of solids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2C5A41F-C301-F34E-BC83-44313E3E9B08}"/>
                </a:ext>
              </a:extLst>
            </p:cNvPr>
            <p:cNvGrpSpPr/>
            <p:nvPr/>
          </p:nvGrpSpPr>
          <p:grpSpPr>
            <a:xfrm>
              <a:off x="2162176" y="2224089"/>
              <a:ext cx="7870825" cy="2508250"/>
              <a:chOff x="2162176" y="2224089"/>
              <a:chExt cx="7870825" cy="2508250"/>
            </a:xfrm>
          </p:grpSpPr>
          <p:sp>
            <p:nvSpPr>
              <p:cNvPr id="19" name="Up Arrow 18">
                <a:extLst>
                  <a:ext uri="{FF2B5EF4-FFF2-40B4-BE49-F238E27FC236}">
                    <a16:creationId xmlns:a16="http://schemas.microsoft.com/office/drawing/2014/main" id="{89B614BD-EA66-D646-9CDC-0CE549ED41FE}"/>
                  </a:ext>
                </a:extLst>
              </p:cNvPr>
              <p:cNvSpPr/>
              <p:nvPr/>
            </p:nvSpPr>
            <p:spPr bwMode="auto">
              <a:xfrm rot="5400000">
                <a:off x="7486652" y="3089276"/>
                <a:ext cx="254000" cy="352425"/>
              </a:xfrm>
              <a:prstGeom prst="up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Up Arrow 19">
                <a:extLst>
                  <a:ext uri="{FF2B5EF4-FFF2-40B4-BE49-F238E27FC236}">
                    <a16:creationId xmlns:a16="http://schemas.microsoft.com/office/drawing/2014/main" id="{9003EBA8-72E4-CC43-8401-01BF1445230B}"/>
                  </a:ext>
                </a:extLst>
              </p:cNvPr>
              <p:cNvSpPr/>
              <p:nvPr/>
            </p:nvSpPr>
            <p:spPr bwMode="auto">
              <a:xfrm rot="16521712">
                <a:off x="7512052" y="3379788"/>
                <a:ext cx="254000" cy="352425"/>
              </a:xfrm>
              <a:prstGeom prst="up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EFF40E1-633D-A449-8DFE-10E53C6471CB}"/>
                  </a:ext>
                </a:extLst>
              </p:cNvPr>
              <p:cNvSpPr/>
              <p:nvPr/>
            </p:nvSpPr>
            <p:spPr bwMode="auto">
              <a:xfrm flipH="1">
                <a:off x="7847014" y="3036889"/>
                <a:ext cx="2185987" cy="895350"/>
              </a:xfrm>
              <a:custGeom>
                <a:avLst/>
                <a:gdLst>
                  <a:gd name="connsiteX0" fmla="*/ 128937 w 2436896"/>
                  <a:gd name="connsiteY0" fmla="*/ 0 h 1205590"/>
                  <a:gd name="connsiteX1" fmla="*/ 2398215 w 2436896"/>
                  <a:gd name="connsiteY1" fmla="*/ 174070 h 1205590"/>
                  <a:gd name="connsiteX2" fmla="*/ 2436896 w 2436896"/>
                  <a:gd name="connsiteY2" fmla="*/ 1166908 h 1205590"/>
                  <a:gd name="connsiteX3" fmla="*/ 0 w 2436896"/>
                  <a:gd name="connsiteY3" fmla="*/ 1205590 h 1205590"/>
                  <a:gd name="connsiteX4" fmla="*/ 128937 w 2436896"/>
                  <a:gd name="connsiteY4" fmla="*/ 0 h 120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6896" h="1205590">
                    <a:moveTo>
                      <a:pt x="128937" y="0"/>
                    </a:moveTo>
                    <a:lnTo>
                      <a:pt x="2398215" y="174070"/>
                    </a:lnTo>
                    <a:lnTo>
                      <a:pt x="2436896" y="1166908"/>
                    </a:lnTo>
                    <a:lnTo>
                      <a:pt x="0" y="1205590"/>
                    </a:lnTo>
                    <a:lnTo>
                      <a:pt x="128937" y="0"/>
                    </a:lnTo>
                    <a:close/>
                  </a:path>
                </a:pathLst>
              </a:custGeom>
              <a:solidFill>
                <a:srgbClr val="FFC8C8">
                  <a:alpha val="6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TextBox 11">
                <a:extLst>
                  <a:ext uri="{FF2B5EF4-FFF2-40B4-BE49-F238E27FC236}">
                    <a16:creationId xmlns:a16="http://schemas.microsoft.com/office/drawing/2014/main" id="{D887843A-94A8-864F-9658-C135145129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8395" y="3101387"/>
                <a:ext cx="2127251" cy="707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>
                    <a:latin typeface="Times" pitchFamily="2" charset="0"/>
                  </a:rPr>
                  <a:t>Mitscherlich’s law of isomorphism</a:t>
                </a: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006ECEC5-149E-1345-B657-AF5407D7BE60}"/>
                  </a:ext>
                </a:extLst>
              </p:cNvPr>
              <p:cNvSpPr/>
              <p:nvPr/>
            </p:nvSpPr>
            <p:spPr bwMode="auto">
              <a:xfrm rot="21385058">
                <a:off x="5068889" y="3081339"/>
                <a:ext cx="2270125" cy="922337"/>
              </a:xfrm>
              <a:custGeom>
                <a:avLst/>
                <a:gdLst>
                  <a:gd name="connsiteX0" fmla="*/ 128937 w 2436896"/>
                  <a:gd name="connsiteY0" fmla="*/ 0 h 1205590"/>
                  <a:gd name="connsiteX1" fmla="*/ 2398215 w 2436896"/>
                  <a:gd name="connsiteY1" fmla="*/ 174070 h 1205590"/>
                  <a:gd name="connsiteX2" fmla="*/ 2436896 w 2436896"/>
                  <a:gd name="connsiteY2" fmla="*/ 1166908 h 1205590"/>
                  <a:gd name="connsiteX3" fmla="*/ 0 w 2436896"/>
                  <a:gd name="connsiteY3" fmla="*/ 1205590 h 1205590"/>
                  <a:gd name="connsiteX4" fmla="*/ 128937 w 2436896"/>
                  <a:gd name="connsiteY4" fmla="*/ 0 h 120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6896" h="1205590">
                    <a:moveTo>
                      <a:pt x="128937" y="0"/>
                    </a:moveTo>
                    <a:lnTo>
                      <a:pt x="2398215" y="174070"/>
                    </a:lnTo>
                    <a:lnTo>
                      <a:pt x="2436896" y="1166908"/>
                    </a:lnTo>
                    <a:lnTo>
                      <a:pt x="0" y="1205590"/>
                    </a:lnTo>
                    <a:lnTo>
                      <a:pt x="128937" y="0"/>
                    </a:lnTo>
                    <a:close/>
                  </a:path>
                </a:pathLst>
              </a:custGeom>
              <a:solidFill>
                <a:srgbClr val="FFC8C8">
                  <a:alpha val="6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8029AA4C-C78A-0D4C-8F21-85ABD2F10878}"/>
                  </a:ext>
                </a:extLst>
              </p:cNvPr>
              <p:cNvSpPr/>
              <p:nvPr/>
            </p:nvSpPr>
            <p:spPr bwMode="auto">
              <a:xfrm>
                <a:off x="2162176" y="2992439"/>
                <a:ext cx="2455863" cy="804862"/>
              </a:xfrm>
              <a:custGeom>
                <a:avLst/>
                <a:gdLst>
                  <a:gd name="connsiteX0" fmla="*/ 128937 w 2436896"/>
                  <a:gd name="connsiteY0" fmla="*/ 0 h 1205590"/>
                  <a:gd name="connsiteX1" fmla="*/ 2398215 w 2436896"/>
                  <a:gd name="connsiteY1" fmla="*/ 174070 h 1205590"/>
                  <a:gd name="connsiteX2" fmla="*/ 2436896 w 2436896"/>
                  <a:gd name="connsiteY2" fmla="*/ 1166908 h 1205590"/>
                  <a:gd name="connsiteX3" fmla="*/ 0 w 2436896"/>
                  <a:gd name="connsiteY3" fmla="*/ 1205590 h 1205590"/>
                  <a:gd name="connsiteX4" fmla="*/ 128937 w 2436896"/>
                  <a:gd name="connsiteY4" fmla="*/ 0 h 120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6896" h="1205590">
                    <a:moveTo>
                      <a:pt x="128937" y="0"/>
                    </a:moveTo>
                    <a:lnTo>
                      <a:pt x="2398215" y="174070"/>
                    </a:lnTo>
                    <a:lnTo>
                      <a:pt x="2436896" y="1166908"/>
                    </a:lnTo>
                    <a:lnTo>
                      <a:pt x="0" y="1205590"/>
                    </a:lnTo>
                    <a:lnTo>
                      <a:pt x="128937" y="0"/>
                    </a:lnTo>
                    <a:close/>
                  </a:path>
                </a:pathLst>
              </a:custGeom>
              <a:solidFill>
                <a:srgbClr val="FFC8C8">
                  <a:alpha val="6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TextBox 9">
                <a:extLst>
                  <a:ext uri="{FF2B5EF4-FFF2-40B4-BE49-F238E27FC236}">
                    <a16:creationId xmlns:a16="http://schemas.microsoft.com/office/drawing/2014/main" id="{204DFF6B-0A4C-924D-8910-4F01F04AF5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2335" y="3036923"/>
                <a:ext cx="1663123" cy="707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>
                    <a:latin typeface="Times" pitchFamily="2" charset="0"/>
                  </a:rPr>
                  <a:t>Avogadro’s hypothesis</a:t>
                </a:r>
              </a:p>
            </p:txBody>
          </p:sp>
          <p:sp>
            <p:nvSpPr>
              <p:cNvPr id="26" name="TextBox 10">
                <a:extLst>
                  <a:ext uri="{FF2B5EF4-FFF2-40B4-BE49-F238E27FC236}">
                    <a16:creationId xmlns:a16="http://schemas.microsoft.com/office/drawing/2014/main" id="{D4FA3C7F-D8C3-9F45-89C6-0E4123D87F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40325" y="3165852"/>
                <a:ext cx="2127251" cy="707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>
                    <a:latin typeface="Times" pitchFamily="2" charset="0"/>
                  </a:rPr>
                  <a:t>Dulong-Petit law of specific heats</a:t>
                </a:r>
              </a:p>
            </p:txBody>
          </p:sp>
          <p:sp>
            <p:nvSpPr>
              <p:cNvPr id="27" name="Up Arrow 26">
                <a:extLst>
                  <a:ext uri="{FF2B5EF4-FFF2-40B4-BE49-F238E27FC236}">
                    <a16:creationId xmlns:a16="http://schemas.microsoft.com/office/drawing/2014/main" id="{AE1F49A0-ACC2-E140-AC8C-BC322DA5350E}"/>
                  </a:ext>
                </a:extLst>
              </p:cNvPr>
              <p:cNvSpPr/>
              <p:nvPr/>
            </p:nvSpPr>
            <p:spPr bwMode="auto">
              <a:xfrm rot="985722">
                <a:off x="3038476" y="3887789"/>
                <a:ext cx="400050" cy="554037"/>
              </a:xfrm>
              <a:prstGeom prst="up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Up Arrow 27">
                <a:extLst>
                  <a:ext uri="{FF2B5EF4-FFF2-40B4-BE49-F238E27FC236}">
                    <a16:creationId xmlns:a16="http://schemas.microsoft.com/office/drawing/2014/main" id="{EEE94903-934D-A54E-B733-743422345F66}"/>
                  </a:ext>
                </a:extLst>
              </p:cNvPr>
              <p:cNvSpPr/>
              <p:nvPr/>
            </p:nvSpPr>
            <p:spPr bwMode="auto">
              <a:xfrm rot="21150014">
                <a:off x="3922714" y="3940176"/>
                <a:ext cx="398462" cy="554038"/>
              </a:xfrm>
              <a:prstGeom prst="up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Up Arrow 28">
                <a:extLst>
                  <a:ext uri="{FF2B5EF4-FFF2-40B4-BE49-F238E27FC236}">
                    <a16:creationId xmlns:a16="http://schemas.microsoft.com/office/drawing/2014/main" id="{38DF0BD8-C12D-F14D-B6C2-9BD6EBC00988}"/>
                  </a:ext>
                </a:extLst>
              </p:cNvPr>
              <p:cNvSpPr/>
              <p:nvPr/>
            </p:nvSpPr>
            <p:spPr bwMode="auto">
              <a:xfrm rot="985722">
                <a:off x="5443539" y="4125914"/>
                <a:ext cx="400050" cy="555625"/>
              </a:xfrm>
              <a:prstGeom prst="up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Up Arrow 29">
                <a:extLst>
                  <a:ext uri="{FF2B5EF4-FFF2-40B4-BE49-F238E27FC236}">
                    <a16:creationId xmlns:a16="http://schemas.microsoft.com/office/drawing/2014/main" id="{8E29B3C7-A4F7-2D48-8EE9-CE41C700A872}"/>
                  </a:ext>
                </a:extLst>
              </p:cNvPr>
              <p:cNvSpPr/>
              <p:nvPr/>
            </p:nvSpPr>
            <p:spPr bwMode="auto">
              <a:xfrm rot="21150014">
                <a:off x="6326189" y="4178301"/>
                <a:ext cx="400050" cy="554038"/>
              </a:xfrm>
              <a:prstGeom prst="up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Up Arrow 30">
                <a:extLst>
                  <a:ext uri="{FF2B5EF4-FFF2-40B4-BE49-F238E27FC236}">
                    <a16:creationId xmlns:a16="http://schemas.microsoft.com/office/drawing/2014/main" id="{818A0F72-A3AB-D24C-847C-54F2F1563F00}"/>
                  </a:ext>
                </a:extLst>
              </p:cNvPr>
              <p:cNvSpPr/>
              <p:nvPr/>
            </p:nvSpPr>
            <p:spPr bwMode="auto">
              <a:xfrm rot="1080283">
                <a:off x="7693026" y="2270126"/>
                <a:ext cx="400050" cy="554038"/>
              </a:xfrm>
              <a:prstGeom prst="up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Up Arrow 31">
                <a:extLst>
                  <a:ext uri="{FF2B5EF4-FFF2-40B4-BE49-F238E27FC236}">
                    <a16:creationId xmlns:a16="http://schemas.microsoft.com/office/drawing/2014/main" id="{2EEA56D5-D285-CD49-AC0D-79ED07912C85}"/>
                  </a:ext>
                </a:extLst>
              </p:cNvPr>
              <p:cNvSpPr/>
              <p:nvPr/>
            </p:nvSpPr>
            <p:spPr bwMode="auto">
              <a:xfrm rot="21379026">
                <a:off x="8582026" y="2244726"/>
                <a:ext cx="400050" cy="554038"/>
              </a:xfrm>
              <a:prstGeom prst="up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Up Arrow 32">
                <a:extLst>
                  <a:ext uri="{FF2B5EF4-FFF2-40B4-BE49-F238E27FC236}">
                    <a16:creationId xmlns:a16="http://schemas.microsoft.com/office/drawing/2014/main" id="{A6729FF2-E2D0-124A-B24A-8E2937FC768D}"/>
                  </a:ext>
                </a:extLst>
              </p:cNvPr>
              <p:cNvSpPr/>
              <p:nvPr/>
            </p:nvSpPr>
            <p:spPr bwMode="auto">
              <a:xfrm rot="1080283">
                <a:off x="2954339" y="2224089"/>
                <a:ext cx="400050" cy="555625"/>
              </a:xfrm>
              <a:prstGeom prst="up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Up Arrow 33">
                <a:extLst>
                  <a:ext uri="{FF2B5EF4-FFF2-40B4-BE49-F238E27FC236}">
                    <a16:creationId xmlns:a16="http://schemas.microsoft.com/office/drawing/2014/main" id="{6D12070B-291D-454A-B1E0-F215483BA53D}"/>
                  </a:ext>
                </a:extLst>
              </p:cNvPr>
              <p:cNvSpPr/>
              <p:nvPr/>
            </p:nvSpPr>
            <p:spPr bwMode="auto">
              <a:xfrm rot="21379026">
                <a:off x="3613151" y="2263776"/>
                <a:ext cx="398463" cy="554038"/>
              </a:xfrm>
              <a:prstGeom prst="up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Up Arrow 34">
                <a:extLst>
                  <a:ext uri="{FF2B5EF4-FFF2-40B4-BE49-F238E27FC236}">
                    <a16:creationId xmlns:a16="http://schemas.microsoft.com/office/drawing/2014/main" id="{B96C6084-224C-A94A-A258-3CC4DAAFFD12}"/>
                  </a:ext>
                </a:extLst>
              </p:cNvPr>
              <p:cNvSpPr/>
              <p:nvPr/>
            </p:nvSpPr>
            <p:spPr bwMode="auto">
              <a:xfrm rot="21150014">
                <a:off x="5133976" y="2270126"/>
                <a:ext cx="400050" cy="554038"/>
              </a:xfrm>
              <a:prstGeom prst="up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Up Arrow 35">
                <a:extLst>
                  <a:ext uri="{FF2B5EF4-FFF2-40B4-BE49-F238E27FC236}">
                    <a16:creationId xmlns:a16="http://schemas.microsoft.com/office/drawing/2014/main" id="{8A081616-C7FD-FE40-A04F-76EC4F1EBD3D}"/>
                  </a:ext>
                </a:extLst>
              </p:cNvPr>
              <p:cNvSpPr/>
              <p:nvPr/>
            </p:nvSpPr>
            <p:spPr bwMode="auto">
              <a:xfrm rot="985722">
                <a:off x="6751639" y="2366964"/>
                <a:ext cx="400050" cy="554037"/>
              </a:xfrm>
              <a:prstGeom prst="up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Up Arrow 36">
                <a:extLst>
                  <a:ext uri="{FF2B5EF4-FFF2-40B4-BE49-F238E27FC236}">
                    <a16:creationId xmlns:a16="http://schemas.microsoft.com/office/drawing/2014/main" id="{8E17CCD1-3B1C-7F49-B02F-01FF72CB82F0}"/>
                  </a:ext>
                </a:extLst>
              </p:cNvPr>
              <p:cNvSpPr/>
              <p:nvPr/>
            </p:nvSpPr>
            <p:spPr bwMode="auto">
              <a:xfrm rot="985722">
                <a:off x="8169276" y="4049714"/>
                <a:ext cx="400050" cy="554037"/>
              </a:xfrm>
              <a:prstGeom prst="up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Up Arrow 37">
                <a:extLst>
                  <a:ext uri="{FF2B5EF4-FFF2-40B4-BE49-F238E27FC236}">
                    <a16:creationId xmlns:a16="http://schemas.microsoft.com/office/drawing/2014/main" id="{A5C6BFED-0E9F-9246-81A7-A6970961ED26}"/>
                  </a:ext>
                </a:extLst>
              </p:cNvPr>
              <p:cNvSpPr/>
              <p:nvPr/>
            </p:nvSpPr>
            <p:spPr bwMode="auto">
              <a:xfrm rot="21150014">
                <a:off x="9053514" y="4100514"/>
                <a:ext cx="400050" cy="554037"/>
              </a:xfrm>
              <a:prstGeom prst="up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Up Arrow 38">
                <a:extLst>
                  <a:ext uri="{FF2B5EF4-FFF2-40B4-BE49-F238E27FC236}">
                    <a16:creationId xmlns:a16="http://schemas.microsoft.com/office/drawing/2014/main" id="{D8D54F4E-0FA3-D049-B869-777284F1ABD0}"/>
                  </a:ext>
                </a:extLst>
              </p:cNvPr>
              <p:cNvSpPr/>
              <p:nvPr/>
            </p:nvSpPr>
            <p:spPr bwMode="auto">
              <a:xfrm rot="5587097">
                <a:off x="4747421" y="3037682"/>
                <a:ext cx="252412" cy="352425"/>
              </a:xfrm>
              <a:prstGeom prst="up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Up Arrow 39">
                <a:extLst>
                  <a:ext uri="{FF2B5EF4-FFF2-40B4-BE49-F238E27FC236}">
                    <a16:creationId xmlns:a16="http://schemas.microsoft.com/office/drawing/2014/main" id="{B8743100-3E44-8446-8172-C09422382BF4}"/>
                  </a:ext>
                </a:extLst>
              </p:cNvPr>
              <p:cNvSpPr/>
              <p:nvPr/>
            </p:nvSpPr>
            <p:spPr bwMode="auto">
              <a:xfrm rot="16200000">
                <a:off x="4702970" y="3359945"/>
                <a:ext cx="252413" cy="352425"/>
              </a:xfrm>
              <a:prstGeom prst="up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44AC081-FFF2-574A-95D7-11D607D385D6}"/>
                </a:ext>
              </a:extLst>
            </p:cNvPr>
            <p:cNvGrpSpPr/>
            <p:nvPr/>
          </p:nvGrpSpPr>
          <p:grpSpPr>
            <a:xfrm>
              <a:off x="2886076" y="1219200"/>
              <a:ext cx="6419849" cy="920750"/>
              <a:chOff x="2886076" y="1219200"/>
              <a:chExt cx="6419849" cy="920750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AAEE1CB3-6ED7-1C47-921E-78A00CFC4DC2}"/>
                  </a:ext>
                </a:extLst>
              </p:cNvPr>
              <p:cNvSpPr/>
              <p:nvPr/>
            </p:nvSpPr>
            <p:spPr>
              <a:xfrm>
                <a:off x="3006725" y="1219200"/>
                <a:ext cx="2630488" cy="882650"/>
              </a:xfrm>
              <a:custGeom>
                <a:avLst/>
                <a:gdLst>
                  <a:gd name="connsiteX0" fmla="*/ 128937 w 2436896"/>
                  <a:gd name="connsiteY0" fmla="*/ 0 h 1205590"/>
                  <a:gd name="connsiteX1" fmla="*/ 2398215 w 2436896"/>
                  <a:gd name="connsiteY1" fmla="*/ 174070 h 1205590"/>
                  <a:gd name="connsiteX2" fmla="*/ 2436896 w 2436896"/>
                  <a:gd name="connsiteY2" fmla="*/ 1166908 h 1205590"/>
                  <a:gd name="connsiteX3" fmla="*/ 0 w 2436896"/>
                  <a:gd name="connsiteY3" fmla="*/ 1205590 h 1205590"/>
                  <a:gd name="connsiteX4" fmla="*/ 128937 w 2436896"/>
                  <a:gd name="connsiteY4" fmla="*/ 0 h 120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6896" h="1205590">
                    <a:moveTo>
                      <a:pt x="128937" y="0"/>
                    </a:moveTo>
                    <a:lnTo>
                      <a:pt x="2398215" y="174070"/>
                    </a:lnTo>
                    <a:lnTo>
                      <a:pt x="2436896" y="1166908"/>
                    </a:lnTo>
                    <a:lnTo>
                      <a:pt x="0" y="1205590"/>
                    </a:lnTo>
                    <a:lnTo>
                      <a:pt x="128937" y="0"/>
                    </a:lnTo>
                    <a:close/>
                  </a:path>
                </a:pathLst>
              </a:custGeom>
              <a:solidFill>
                <a:schemeClr val="bg1">
                  <a:alpha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TextBox 8">
                <a:extLst>
                  <a:ext uri="{FF2B5EF4-FFF2-40B4-BE49-F238E27FC236}">
                    <a16:creationId xmlns:a16="http://schemas.microsoft.com/office/drawing/2014/main" id="{B4051CF9-09FB-DA40-902F-B742624DBB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6076" y="1328739"/>
                <a:ext cx="2816225" cy="706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dirty="0">
                    <a:latin typeface="Times" pitchFamily="2" charset="0"/>
                  </a:rPr>
                  <a:t>Molecular formulae of elements and compounds.</a:t>
                </a:r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07B1ACA-32AF-7A49-9C5B-E5A4665B87D9}"/>
                  </a:ext>
                </a:extLst>
              </p:cNvPr>
              <p:cNvSpPr/>
              <p:nvPr/>
            </p:nvSpPr>
            <p:spPr>
              <a:xfrm rot="10579549">
                <a:off x="6791325" y="1295400"/>
                <a:ext cx="2514600" cy="844550"/>
              </a:xfrm>
              <a:custGeom>
                <a:avLst/>
                <a:gdLst>
                  <a:gd name="connsiteX0" fmla="*/ 128937 w 2436896"/>
                  <a:gd name="connsiteY0" fmla="*/ 0 h 1205590"/>
                  <a:gd name="connsiteX1" fmla="*/ 2398215 w 2436896"/>
                  <a:gd name="connsiteY1" fmla="*/ 174070 h 1205590"/>
                  <a:gd name="connsiteX2" fmla="*/ 2436896 w 2436896"/>
                  <a:gd name="connsiteY2" fmla="*/ 1166908 h 1205590"/>
                  <a:gd name="connsiteX3" fmla="*/ 0 w 2436896"/>
                  <a:gd name="connsiteY3" fmla="*/ 1205590 h 1205590"/>
                  <a:gd name="connsiteX4" fmla="*/ 128937 w 2436896"/>
                  <a:gd name="connsiteY4" fmla="*/ 0 h 120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6896" h="1205590">
                    <a:moveTo>
                      <a:pt x="128937" y="0"/>
                    </a:moveTo>
                    <a:lnTo>
                      <a:pt x="2398215" y="174070"/>
                    </a:lnTo>
                    <a:lnTo>
                      <a:pt x="2436896" y="1166908"/>
                    </a:lnTo>
                    <a:lnTo>
                      <a:pt x="0" y="1205590"/>
                    </a:lnTo>
                    <a:lnTo>
                      <a:pt x="128937" y="0"/>
                    </a:lnTo>
                    <a:close/>
                  </a:path>
                </a:pathLst>
              </a:custGeom>
              <a:solidFill>
                <a:schemeClr val="bg1">
                  <a:alpha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TextBox 19">
                <a:extLst>
                  <a:ext uri="{FF2B5EF4-FFF2-40B4-BE49-F238E27FC236}">
                    <a16:creationId xmlns:a16="http://schemas.microsoft.com/office/drawing/2014/main" id="{EAAC1831-6D07-4942-A88A-94D19D42B7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04038" y="1341439"/>
                <a:ext cx="2286000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dirty="0">
                    <a:latin typeface="Times" pitchFamily="2" charset="0"/>
                  </a:rPr>
                  <a:t>Weights of atoms of elements.</a:t>
                </a:r>
              </a:p>
            </p:txBody>
          </p:sp>
          <p:sp>
            <p:nvSpPr>
              <p:cNvPr id="46" name="Up Arrow 45">
                <a:extLst>
                  <a:ext uri="{FF2B5EF4-FFF2-40B4-BE49-F238E27FC236}">
                    <a16:creationId xmlns:a16="http://schemas.microsoft.com/office/drawing/2014/main" id="{F6DD7F96-B0A0-8A45-8C0B-5C18C8BF423C}"/>
                  </a:ext>
                </a:extLst>
              </p:cNvPr>
              <p:cNvSpPr/>
              <p:nvPr/>
            </p:nvSpPr>
            <p:spPr bwMode="auto">
              <a:xfrm rot="5587097">
                <a:off x="6183314" y="1273176"/>
                <a:ext cx="336550" cy="466725"/>
              </a:xfrm>
              <a:prstGeom prst="up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7" name="Up Arrow 46">
                <a:extLst>
                  <a:ext uri="{FF2B5EF4-FFF2-40B4-BE49-F238E27FC236}">
                    <a16:creationId xmlns:a16="http://schemas.microsoft.com/office/drawing/2014/main" id="{F7446E89-EFA8-8341-8FD2-D50064850A7B}"/>
                  </a:ext>
                </a:extLst>
              </p:cNvPr>
              <p:cNvSpPr/>
              <p:nvPr/>
            </p:nvSpPr>
            <p:spPr bwMode="auto">
              <a:xfrm rot="16200000">
                <a:off x="6135689" y="1592263"/>
                <a:ext cx="336550" cy="466725"/>
              </a:xfrm>
              <a:prstGeom prst="up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269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F6438-F57D-9E48-8990-7AF50990A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02ABD-01F5-2E4E-BA2A-F5853FB1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5EBB-32D2-6245-99EB-03EC22769BAC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DB8EB-325A-704B-8024-D4FEC155C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98418" y="148590"/>
            <a:ext cx="7772400" cy="968823"/>
          </a:xfrm>
        </p:spPr>
        <p:txBody>
          <a:bodyPr>
            <a:noAutofit/>
          </a:bodyPr>
          <a:lstStyle/>
          <a:p>
            <a:pPr algn="ctr"/>
            <a:endParaRPr lang="en-US" sz="9600" i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1D41AE2-A9ED-7A45-9C28-8B1D8BB3159C}"/>
              </a:ext>
            </a:extLst>
          </p:cNvPr>
          <p:cNvGrpSpPr/>
          <p:nvPr/>
        </p:nvGrpSpPr>
        <p:grpSpPr>
          <a:xfrm>
            <a:off x="1216511" y="148590"/>
            <a:ext cx="8727589" cy="6984365"/>
            <a:chOff x="1216511" y="148590"/>
            <a:chExt cx="8727589" cy="6984365"/>
          </a:xfrm>
        </p:grpSpPr>
        <p:sp>
          <p:nvSpPr>
            <p:cNvPr id="5" name="16-Point Star 4">
              <a:extLst>
                <a:ext uri="{FF2B5EF4-FFF2-40B4-BE49-F238E27FC236}">
                  <a16:creationId xmlns:a16="http://schemas.microsoft.com/office/drawing/2014/main" id="{54D94C1B-51E3-E748-97F4-1B4C2786F2B3}"/>
                </a:ext>
              </a:extLst>
            </p:cNvPr>
            <p:cNvSpPr/>
            <p:nvPr/>
          </p:nvSpPr>
          <p:spPr>
            <a:xfrm>
              <a:off x="1216511" y="148590"/>
              <a:ext cx="8727589" cy="6984365"/>
            </a:xfrm>
            <a:prstGeom prst="star16">
              <a:avLst>
                <a:gd name="adj" fmla="val 19007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EBB2657E-3410-0F4B-A7CC-635FB5D8DC9E}"/>
                </a:ext>
              </a:extLst>
            </p:cNvPr>
            <p:cNvSpPr txBox="1">
              <a:spLocks/>
            </p:cNvSpPr>
            <p:nvPr/>
          </p:nvSpPr>
          <p:spPr>
            <a:xfrm>
              <a:off x="1807672" y="2591939"/>
              <a:ext cx="7772400" cy="96882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en-US" sz="9600" i="1" dirty="0"/>
                <a:t>horror </a:t>
              </a:r>
              <a:r>
                <a:rPr lang="en-US" sz="9600" i="1" dirty="0" err="1"/>
                <a:t>circulorum</a:t>
              </a:r>
              <a:endParaRPr lang="en-US" sz="9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4832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27D40236-FC32-1E47-8CB0-38B1419541C4}"/>
              </a:ext>
            </a:extLst>
          </p:cNvPr>
          <p:cNvSpPr/>
          <p:nvPr/>
        </p:nvSpPr>
        <p:spPr>
          <a:xfrm>
            <a:off x="571500" y="274320"/>
            <a:ext cx="11132820" cy="834390"/>
          </a:xfrm>
          <a:custGeom>
            <a:avLst/>
            <a:gdLst>
              <a:gd name="connsiteX0" fmla="*/ 525780 w 11132820"/>
              <a:gd name="connsiteY0" fmla="*/ 0 h 834390"/>
              <a:gd name="connsiteX1" fmla="*/ 10961370 w 11132820"/>
              <a:gd name="connsiteY1" fmla="*/ 262890 h 834390"/>
              <a:gd name="connsiteX2" fmla="*/ 11132820 w 11132820"/>
              <a:gd name="connsiteY2" fmla="*/ 777240 h 834390"/>
              <a:gd name="connsiteX3" fmla="*/ 0 w 11132820"/>
              <a:gd name="connsiteY3" fmla="*/ 834390 h 834390"/>
              <a:gd name="connsiteX4" fmla="*/ 525780 w 11132820"/>
              <a:gd name="connsiteY4" fmla="*/ 0 h 83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2820" h="834390">
                <a:moveTo>
                  <a:pt x="525780" y="0"/>
                </a:moveTo>
                <a:lnTo>
                  <a:pt x="10961370" y="262890"/>
                </a:lnTo>
                <a:lnTo>
                  <a:pt x="11132820" y="777240"/>
                </a:lnTo>
                <a:lnTo>
                  <a:pt x="0" y="834390"/>
                </a:lnTo>
                <a:lnTo>
                  <a:pt x="52578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290E46-3DFC-DA49-AFCF-B69069DA5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772400" cy="765406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7B548-A8F6-3E41-B16E-51348426A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ABEF7-7E9A-6443-B658-3D617D443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5EBB-32D2-6245-99EB-03EC22769BAC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BF549-FA14-7A4C-BFFF-CCD5A0FCB433}"/>
              </a:ext>
            </a:extLst>
          </p:cNvPr>
          <p:cNvSpPr txBox="1"/>
          <p:nvPr/>
        </p:nvSpPr>
        <p:spPr>
          <a:xfrm>
            <a:off x="167641" y="1176447"/>
            <a:ext cx="2653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horror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circulorum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947358-A2FB-F24D-9EB2-29FC0B962FAE}"/>
              </a:ext>
            </a:extLst>
          </p:cNvPr>
          <p:cNvSpPr txBox="1"/>
          <p:nvPr/>
        </p:nvSpPr>
        <p:spPr>
          <a:xfrm>
            <a:off x="3241963" y="1394044"/>
            <a:ext cx="5708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Mistaken. No default supposition that circularities are fatal. Treat by cases.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15C4A0-046C-0B43-8F39-A9CDE898E26D}"/>
              </a:ext>
            </a:extLst>
          </p:cNvPr>
          <p:cNvGrpSpPr/>
          <p:nvPr/>
        </p:nvGrpSpPr>
        <p:grpSpPr>
          <a:xfrm>
            <a:off x="608255" y="2834637"/>
            <a:ext cx="10650295" cy="917859"/>
            <a:chOff x="608255" y="2834637"/>
            <a:chExt cx="10650295" cy="917859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CE951B3-8386-9044-A29F-42FAC6D0FF57}"/>
                </a:ext>
              </a:extLst>
            </p:cNvPr>
            <p:cNvSpPr/>
            <p:nvPr/>
          </p:nvSpPr>
          <p:spPr>
            <a:xfrm>
              <a:off x="608255" y="2914650"/>
              <a:ext cx="10650295" cy="742950"/>
            </a:xfrm>
            <a:custGeom>
              <a:avLst/>
              <a:gdLst>
                <a:gd name="connsiteX0" fmla="*/ 0 w 10435590"/>
                <a:gd name="connsiteY0" fmla="*/ 0 h 742950"/>
                <a:gd name="connsiteX1" fmla="*/ 10252710 w 10435590"/>
                <a:gd name="connsiteY1" fmla="*/ 205740 h 742950"/>
                <a:gd name="connsiteX2" fmla="*/ 10435590 w 10435590"/>
                <a:gd name="connsiteY2" fmla="*/ 742950 h 742950"/>
                <a:gd name="connsiteX3" fmla="*/ 57150 w 10435590"/>
                <a:gd name="connsiteY3" fmla="*/ 697230 h 742950"/>
                <a:gd name="connsiteX4" fmla="*/ 0 w 10435590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5590" h="742950">
                  <a:moveTo>
                    <a:pt x="0" y="0"/>
                  </a:moveTo>
                  <a:lnTo>
                    <a:pt x="10252710" y="205740"/>
                  </a:lnTo>
                  <a:lnTo>
                    <a:pt x="10435590" y="742950"/>
                  </a:lnTo>
                  <a:lnTo>
                    <a:pt x="57150" y="697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7551B6-DEF6-AF40-B957-03D4E83B6AC5}"/>
                </a:ext>
              </a:extLst>
            </p:cNvPr>
            <p:cNvSpPr txBox="1"/>
            <p:nvPr/>
          </p:nvSpPr>
          <p:spPr>
            <a:xfrm>
              <a:off x="1160961" y="2890973"/>
              <a:ext cx="1781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Vicious circularity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C69FAC-9EAC-E544-8C84-9C286F590681}"/>
                </a:ext>
              </a:extLst>
            </p:cNvPr>
            <p:cNvSpPr txBox="1"/>
            <p:nvPr/>
          </p:nvSpPr>
          <p:spPr>
            <a:xfrm>
              <a:off x="608255" y="2834637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55AABC-D392-8141-8F6A-D65155842DC8}"/>
                </a:ext>
              </a:extLst>
            </p:cNvPr>
            <p:cNvSpPr txBox="1"/>
            <p:nvPr/>
          </p:nvSpPr>
          <p:spPr>
            <a:xfrm>
              <a:off x="3713018" y="3089564"/>
              <a:ext cx="18742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Contradiction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D13CCC-EDC9-194A-8AA6-EEA89B570C48}"/>
                </a:ext>
              </a:extLst>
            </p:cNvPr>
            <p:cNvSpPr txBox="1"/>
            <p:nvPr/>
          </p:nvSpPr>
          <p:spPr>
            <a:xfrm>
              <a:off x="6692355" y="2921499"/>
              <a:ext cx="43364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Fatal if found. Structure containing it must be repaired.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75A4413-1ACB-F049-9FAF-5B1C3AEC3887}"/>
              </a:ext>
            </a:extLst>
          </p:cNvPr>
          <p:cNvGrpSpPr/>
          <p:nvPr/>
        </p:nvGrpSpPr>
        <p:grpSpPr>
          <a:xfrm>
            <a:off x="580546" y="3901437"/>
            <a:ext cx="10298702" cy="887333"/>
            <a:chOff x="580546" y="3901437"/>
            <a:chExt cx="10298702" cy="88733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4BA95D7-D946-1740-ACA8-8D209F846E50}"/>
                </a:ext>
              </a:extLst>
            </p:cNvPr>
            <p:cNvSpPr txBox="1"/>
            <p:nvPr/>
          </p:nvSpPr>
          <p:spPr>
            <a:xfrm>
              <a:off x="1133252" y="3957773"/>
              <a:ext cx="19888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Indeterminate circularity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6B9C6A-BED2-4840-AFC0-507A81BDD4E3}"/>
                </a:ext>
              </a:extLst>
            </p:cNvPr>
            <p:cNvSpPr txBox="1"/>
            <p:nvPr/>
          </p:nvSpPr>
          <p:spPr>
            <a:xfrm>
              <a:off x="580546" y="3901437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4FE509-D881-C44F-9F61-75680CC7B634}"/>
                </a:ext>
              </a:extLst>
            </p:cNvPr>
            <p:cNvSpPr txBox="1"/>
            <p:nvPr/>
          </p:nvSpPr>
          <p:spPr>
            <a:xfrm>
              <a:off x="3679120" y="3943919"/>
              <a:ext cx="2590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Import of relations left open.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339747-3182-5946-B7E6-130BEFA590D5}"/>
                </a:ext>
              </a:extLst>
            </p:cNvPr>
            <p:cNvSpPr txBox="1"/>
            <p:nvPr/>
          </p:nvSpPr>
          <p:spPr>
            <a:xfrm>
              <a:off x="6692355" y="3943919"/>
              <a:ext cx="41868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Further work needed. More evidence? Convention?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E8C44D0-855A-1E4F-8C06-1B168B61C58A}"/>
              </a:ext>
            </a:extLst>
          </p:cNvPr>
          <p:cNvGrpSpPr/>
          <p:nvPr/>
        </p:nvGrpSpPr>
        <p:grpSpPr>
          <a:xfrm>
            <a:off x="459665" y="5120637"/>
            <a:ext cx="10650295" cy="1129339"/>
            <a:chOff x="459665" y="5120637"/>
            <a:chExt cx="10650295" cy="1129339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9916074-712C-3C4B-90D1-317605D1219F}"/>
                </a:ext>
              </a:extLst>
            </p:cNvPr>
            <p:cNvSpPr/>
            <p:nvPr/>
          </p:nvSpPr>
          <p:spPr>
            <a:xfrm flipV="1">
              <a:off x="459665" y="5163117"/>
              <a:ext cx="10650295" cy="1086859"/>
            </a:xfrm>
            <a:custGeom>
              <a:avLst/>
              <a:gdLst>
                <a:gd name="connsiteX0" fmla="*/ 0 w 10435590"/>
                <a:gd name="connsiteY0" fmla="*/ 0 h 742950"/>
                <a:gd name="connsiteX1" fmla="*/ 10252710 w 10435590"/>
                <a:gd name="connsiteY1" fmla="*/ 205740 h 742950"/>
                <a:gd name="connsiteX2" fmla="*/ 10435590 w 10435590"/>
                <a:gd name="connsiteY2" fmla="*/ 742950 h 742950"/>
                <a:gd name="connsiteX3" fmla="*/ 57150 w 10435590"/>
                <a:gd name="connsiteY3" fmla="*/ 697230 h 742950"/>
                <a:gd name="connsiteX4" fmla="*/ 0 w 10435590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5590" h="742950">
                  <a:moveTo>
                    <a:pt x="0" y="0"/>
                  </a:moveTo>
                  <a:lnTo>
                    <a:pt x="10252710" y="205740"/>
                  </a:lnTo>
                  <a:lnTo>
                    <a:pt x="10435590" y="742950"/>
                  </a:lnTo>
                  <a:lnTo>
                    <a:pt x="57150" y="697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CBBB2F-2FD7-C54E-A7E7-8DB99D568A56}"/>
                </a:ext>
              </a:extLst>
            </p:cNvPr>
            <p:cNvSpPr txBox="1"/>
            <p:nvPr/>
          </p:nvSpPr>
          <p:spPr>
            <a:xfrm>
              <a:off x="1119397" y="5176973"/>
              <a:ext cx="19888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Benign circularity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183BE7-7B82-554F-9A5B-24761AF654CD}"/>
                </a:ext>
              </a:extLst>
            </p:cNvPr>
            <p:cNvSpPr txBox="1"/>
            <p:nvPr/>
          </p:nvSpPr>
          <p:spPr>
            <a:xfrm>
              <a:off x="566691" y="5120637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C3527A-0BF5-2141-AE0F-4D882A38647D}"/>
                </a:ext>
              </a:extLst>
            </p:cNvPr>
            <p:cNvSpPr txBox="1"/>
            <p:nvPr/>
          </p:nvSpPr>
          <p:spPr>
            <a:xfrm>
              <a:off x="3679120" y="5205599"/>
              <a:ext cx="2590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Well-defined structure.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A01D70-D409-4D48-AFCA-E6ECFE626345}"/>
                </a:ext>
              </a:extLst>
            </p:cNvPr>
            <p:cNvSpPr txBox="1"/>
            <p:nvPr/>
          </p:nvSpPr>
          <p:spPr>
            <a:xfrm>
              <a:off x="6692355" y="5347784"/>
              <a:ext cx="4186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Goal of inductive analysis.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540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6024F4A1-BE2B-3E44-9E0F-C8AB0A1D2CBF}"/>
              </a:ext>
            </a:extLst>
          </p:cNvPr>
          <p:cNvSpPr/>
          <p:nvPr/>
        </p:nvSpPr>
        <p:spPr>
          <a:xfrm>
            <a:off x="605790" y="400050"/>
            <a:ext cx="10595610" cy="1211580"/>
          </a:xfrm>
          <a:custGeom>
            <a:avLst/>
            <a:gdLst>
              <a:gd name="connsiteX0" fmla="*/ 582930 w 10595610"/>
              <a:gd name="connsiteY0" fmla="*/ 0 h 1211580"/>
              <a:gd name="connsiteX1" fmla="*/ 10344150 w 10595610"/>
              <a:gd name="connsiteY1" fmla="*/ 171450 h 1211580"/>
              <a:gd name="connsiteX2" fmla="*/ 10595610 w 10595610"/>
              <a:gd name="connsiteY2" fmla="*/ 880110 h 1211580"/>
              <a:gd name="connsiteX3" fmla="*/ 0 w 10595610"/>
              <a:gd name="connsiteY3" fmla="*/ 1211580 h 1211580"/>
              <a:gd name="connsiteX4" fmla="*/ 582930 w 10595610"/>
              <a:gd name="connsiteY4" fmla="*/ 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5610" h="1211580">
                <a:moveTo>
                  <a:pt x="582930" y="0"/>
                </a:moveTo>
                <a:lnTo>
                  <a:pt x="10344150" y="171450"/>
                </a:lnTo>
                <a:lnTo>
                  <a:pt x="10595610" y="880110"/>
                </a:lnTo>
                <a:lnTo>
                  <a:pt x="0" y="1211580"/>
                </a:lnTo>
                <a:lnTo>
                  <a:pt x="58293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582B6-BE6B-C842-B569-3423142C3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Vicious Circles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EA95F-A623-6A40-881E-1F78898CE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839ED-354E-A041-A131-8695CA3A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5EBB-32D2-6245-99EB-03EC22769BAC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89CD11-7DEC-0E4F-8710-B0DE2B181451}"/>
              </a:ext>
            </a:extLst>
          </p:cNvPr>
          <p:cNvSpPr txBox="1"/>
          <p:nvPr/>
        </p:nvSpPr>
        <p:spPr>
          <a:xfrm>
            <a:off x="838200" y="1188720"/>
            <a:ext cx="5907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Bertrand Russell and foundations of set theory,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ABC1DE-E19F-D941-A951-B92D6DD2815F}"/>
              </a:ext>
            </a:extLst>
          </p:cNvPr>
          <p:cNvSpPr txBox="1"/>
          <p:nvPr/>
        </p:nvSpPr>
        <p:spPr>
          <a:xfrm>
            <a:off x="152400" y="2035621"/>
            <a:ext cx="1817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Russell’s paradox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B05DBF-23CE-494D-96B9-D7F6AA24D257}"/>
              </a:ext>
            </a:extLst>
          </p:cNvPr>
          <p:cNvSpPr txBox="1"/>
          <p:nvPr/>
        </p:nvSpPr>
        <p:spPr>
          <a:xfrm>
            <a:off x="2411730" y="2058481"/>
            <a:ext cx="3417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set of all sets that do not contain themselves.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A91DF9-7E89-6E4D-8182-E704B09220DF}"/>
              </a:ext>
            </a:extLst>
          </p:cNvPr>
          <p:cNvSpPr txBox="1"/>
          <p:nvPr/>
        </p:nvSpPr>
        <p:spPr>
          <a:xfrm>
            <a:off x="6362703" y="2160586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contradiction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8F9191-FF17-7E48-A48C-D9C6439A5903}"/>
              </a:ext>
            </a:extLst>
          </p:cNvPr>
          <p:cNvSpPr txBox="1"/>
          <p:nvPr/>
        </p:nvSpPr>
        <p:spPr>
          <a:xfrm>
            <a:off x="8848984" y="2058480"/>
            <a:ext cx="250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 of naïve set theory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81C2D325-D9EF-DE49-93F0-CAF6985A7195}"/>
              </a:ext>
            </a:extLst>
          </p:cNvPr>
          <p:cNvSpPr/>
          <p:nvPr/>
        </p:nvSpPr>
        <p:spPr>
          <a:xfrm>
            <a:off x="5889278" y="2291099"/>
            <a:ext cx="341014" cy="29208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DBE9E51-98AA-ED40-8DCF-A822DE731D2F}"/>
              </a:ext>
            </a:extLst>
          </p:cNvPr>
          <p:cNvSpPr/>
          <p:nvPr/>
        </p:nvSpPr>
        <p:spPr>
          <a:xfrm>
            <a:off x="8312438" y="2291099"/>
            <a:ext cx="341014" cy="29208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0C9FEC-022A-D24B-B216-A3569A801E59}"/>
              </a:ext>
            </a:extLst>
          </p:cNvPr>
          <p:cNvGrpSpPr/>
          <p:nvPr/>
        </p:nvGrpSpPr>
        <p:grpSpPr>
          <a:xfrm>
            <a:off x="152401" y="3297573"/>
            <a:ext cx="10191749" cy="1077218"/>
            <a:chOff x="152401" y="3297573"/>
            <a:chExt cx="10191749" cy="107721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1739296-EAFF-DD43-8750-033C69B60E36}"/>
                </a:ext>
              </a:extLst>
            </p:cNvPr>
            <p:cNvGrpSpPr/>
            <p:nvPr/>
          </p:nvGrpSpPr>
          <p:grpSpPr>
            <a:xfrm>
              <a:off x="422910" y="3297573"/>
              <a:ext cx="9921240" cy="1077218"/>
              <a:chOff x="422910" y="3297573"/>
              <a:chExt cx="9921240" cy="1077218"/>
            </a:xfrm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F0CD393D-3988-4D4F-ACA4-90B0B3286D8B}"/>
                  </a:ext>
                </a:extLst>
              </p:cNvPr>
              <p:cNvSpPr/>
              <p:nvPr/>
            </p:nvSpPr>
            <p:spPr>
              <a:xfrm>
                <a:off x="422910" y="3303270"/>
                <a:ext cx="9921240" cy="845820"/>
              </a:xfrm>
              <a:custGeom>
                <a:avLst/>
                <a:gdLst>
                  <a:gd name="connsiteX0" fmla="*/ 217170 w 9921240"/>
                  <a:gd name="connsiteY0" fmla="*/ 0 h 845820"/>
                  <a:gd name="connsiteX1" fmla="*/ 9852660 w 9921240"/>
                  <a:gd name="connsiteY1" fmla="*/ 102870 h 845820"/>
                  <a:gd name="connsiteX2" fmla="*/ 9921240 w 9921240"/>
                  <a:gd name="connsiteY2" fmla="*/ 605790 h 845820"/>
                  <a:gd name="connsiteX3" fmla="*/ 0 w 9921240"/>
                  <a:gd name="connsiteY3" fmla="*/ 845820 h 845820"/>
                  <a:gd name="connsiteX4" fmla="*/ 217170 w 9921240"/>
                  <a:gd name="connsiteY4" fmla="*/ 0 h 845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21240" h="845820">
                    <a:moveTo>
                      <a:pt x="217170" y="0"/>
                    </a:moveTo>
                    <a:lnTo>
                      <a:pt x="9852660" y="102870"/>
                    </a:lnTo>
                    <a:lnTo>
                      <a:pt x="9921240" y="605790"/>
                    </a:lnTo>
                    <a:lnTo>
                      <a:pt x="0" y="845820"/>
                    </a:lnTo>
                    <a:lnTo>
                      <a:pt x="217170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F38F51-C195-AB42-AAB9-DD435335D57B}"/>
                  </a:ext>
                </a:extLst>
              </p:cNvPr>
              <p:cNvSpPr txBox="1"/>
              <p:nvPr/>
            </p:nvSpPr>
            <p:spPr>
              <a:xfrm>
                <a:off x="2414558" y="3297573"/>
                <a:ext cx="694944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“The Vicious-Circle Principle” … “Whatever involves all of a collection must not be one the collection.”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(Russell and Whitehead, 1910, p. 40)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A3CBDA-4956-3D47-B5AE-176EF8B81097}"/>
                </a:ext>
              </a:extLst>
            </p:cNvPr>
            <p:cNvSpPr txBox="1"/>
            <p:nvPr/>
          </p:nvSpPr>
          <p:spPr>
            <a:xfrm>
              <a:off x="152401" y="3297573"/>
              <a:ext cx="18173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Russell and Whitehead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F4FF29-2AC9-6741-8B79-BB4D62302502}"/>
              </a:ext>
            </a:extLst>
          </p:cNvPr>
          <p:cNvGrpSpPr/>
          <p:nvPr/>
        </p:nvGrpSpPr>
        <p:grpSpPr>
          <a:xfrm>
            <a:off x="838200" y="4703692"/>
            <a:ext cx="4183380" cy="1748632"/>
            <a:chOff x="838200" y="4703692"/>
            <a:chExt cx="4183380" cy="17486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AA53118-7B7B-3E40-BF72-592144AE9C9E}"/>
                </a:ext>
              </a:extLst>
            </p:cNvPr>
            <p:cNvSpPr txBox="1"/>
            <p:nvPr/>
          </p:nvSpPr>
          <p:spPr>
            <a:xfrm>
              <a:off x="994411" y="4703692"/>
              <a:ext cx="32689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Huge literature in vicious circle paradoxes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A4D2D0-A173-8F4C-9937-AEBA9F74E0E5}"/>
                </a:ext>
              </a:extLst>
            </p:cNvPr>
            <p:cNvSpPr txBox="1"/>
            <p:nvPr/>
          </p:nvSpPr>
          <p:spPr>
            <a:xfrm>
              <a:off x="838200" y="5621327"/>
              <a:ext cx="4183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Epimenides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the Cretan says “All Cretans are liars.”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F9315A5-F825-8F4A-B59A-A7DAE17242F6}"/>
              </a:ext>
            </a:extLst>
          </p:cNvPr>
          <p:cNvSpPr txBox="1"/>
          <p:nvPr/>
        </p:nvSpPr>
        <p:spPr>
          <a:xfrm>
            <a:off x="6362703" y="4663261"/>
            <a:ext cx="40919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Contradictions from self-reference becomes a major engine of proof.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Goedels’s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theorems</a:t>
            </a:r>
          </a:p>
        </p:txBody>
      </p:sp>
    </p:spTree>
    <p:extLst>
      <p:ext uri="{BB962C8B-B14F-4D97-AF65-F5344CB8AC3E}">
        <p14:creationId xmlns:p14="http://schemas.microsoft.com/office/powerpoint/2010/main" val="412433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3CCFF98-3014-BE44-AA45-D54230A955B9}"/>
              </a:ext>
            </a:extLst>
          </p:cNvPr>
          <p:cNvSpPr/>
          <p:nvPr/>
        </p:nvSpPr>
        <p:spPr>
          <a:xfrm>
            <a:off x="445770" y="434340"/>
            <a:ext cx="11121390" cy="1200150"/>
          </a:xfrm>
          <a:custGeom>
            <a:avLst/>
            <a:gdLst>
              <a:gd name="connsiteX0" fmla="*/ 342900 w 11121390"/>
              <a:gd name="connsiteY0" fmla="*/ 0 h 1200150"/>
              <a:gd name="connsiteX1" fmla="*/ 11121390 w 11121390"/>
              <a:gd name="connsiteY1" fmla="*/ 114300 h 1200150"/>
              <a:gd name="connsiteX2" fmla="*/ 10892790 w 11121390"/>
              <a:gd name="connsiteY2" fmla="*/ 1108710 h 1200150"/>
              <a:gd name="connsiteX3" fmla="*/ 0 w 11121390"/>
              <a:gd name="connsiteY3" fmla="*/ 1200150 h 1200150"/>
              <a:gd name="connsiteX4" fmla="*/ 342900 w 11121390"/>
              <a:gd name="connsiteY4" fmla="*/ 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1390" h="1200150">
                <a:moveTo>
                  <a:pt x="342900" y="0"/>
                </a:moveTo>
                <a:lnTo>
                  <a:pt x="11121390" y="114300"/>
                </a:lnTo>
                <a:lnTo>
                  <a:pt x="10892790" y="1108710"/>
                </a:lnTo>
                <a:lnTo>
                  <a:pt x="0" y="1200150"/>
                </a:lnTo>
                <a:lnTo>
                  <a:pt x="34290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709A4F-A86B-3D4B-AF3E-486E5F50A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67995"/>
            <a:ext cx="5619750" cy="1280795"/>
          </a:xfrm>
        </p:spPr>
        <p:txBody>
          <a:bodyPr>
            <a:normAutofit fontScale="90000"/>
          </a:bodyPr>
          <a:lstStyle/>
          <a:p>
            <a:r>
              <a:rPr lang="en-US" dirty="0"/>
              <a:t>Contradictions in circles of inductive support?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15C2D-F16E-0940-9376-4D725FDA2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C5D61-598E-5641-91CC-C79F9D22B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5EBB-32D2-6245-99EB-03EC22769BAC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FA5FB-1545-184F-84E6-03CC6972D148}"/>
              </a:ext>
            </a:extLst>
          </p:cNvPr>
          <p:cNvSpPr txBox="1"/>
          <p:nvPr/>
        </p:nvSpPr>
        <p:spPr>
          <a:xfrm>
            <a:off x="7442699" y="508227"/>
            <a:ext cx="3911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 propositions to eliminate them.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D201B14C-2BD4-3948-A03C-860D7F243792}"/>
              </a:ext>
            </a:extLst>
          </p:cNvPr>
          <p:cNvSpPr/>
          <p:nvPr/>
        </p:nvSpPr>
        <p:spPr>
          <a:xfrm>
            <a:off x="6320790" y="880110"/>
            <a:ext cx="662940" cy="50292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EE3E32-B906-9644-8567-82CDC0C33457}"/>
              </a:ext>
            </a:extLst>
          </p:cNvPr>
          <p:cNvGrpSpPr/>
          <p:nvPr/>
        </p:nvGrpSpPr>
        <p:grpSpPr>
          <a:xfrm>
            <a:off x="880110" y="2411730"/>
            <a:ext cx="10431780" cy="1200329"/>
            <a:chOff x="880110" y="2411730"/>
            <a:chExt cx="10431780" cy="12003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548300C-2F1E-AC4F-BED9-24811290084B}"/>
                </a:ext>
              </a:extLst>
            </p:cNvPr>
            <p:cNvSpPr txBox="1"/>
            <p:nvPr/>
          </p:nvSpPr>
          <p:spPr>
            <a:xfrm>
              <a:off x="880110" y="2411730"/>
              <a:ext cx="45186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Einstein’s 1917 static cosmology.</a:t>
              </a:r>
            </a:p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contradicts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Hubble’s 1929 expansion of the nebulae</a:t>
              </a:r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5489BDBB-D9A4-CC49-88CC-BC63E9724639}"/>
                </a:ext>
              </a:extLst>
            </p:cNvPr>
            <p:cNvSpPr/>
            <p:nvPr/>
          </p:nvSpPr>
          <p:spPr>
            <a:xfrm>
              <a:off x="5674995" y="2640330"/>
              <a:ext cx="662940" cy="50292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F8C5C3-94E9-E543-BA2C-EFB54EB64089}"/>
                </a:ext>
              </a:extLst>
            </p:cNvPr>
            <p:cNvSpPr txBox="1"/>
            <p:nvPr/>
          </p:nvSpPr>
          <p:spPr>
            <a:xfrm>
              <a:off x="6614160" y="2437982"/>
              <a:ext cx="46977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Einstein abandons static cosmology. Adopts a dynamics cosmology.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9B789A-ECB5-3B49-A4CF-FE969349BAC2}"/>
              </a:ext>
            </a:extLst>
          </p:cNvPr>
          <p:cNvGrpSpPr/>
          <p:nvPr/>
        </p:nvGrpSpPr>
        <p:grpSpPr>
          <a:xfrm>
            <a:off x="891540" y="4023359"/>
            <a:ext cx="10458450" cy="830998"/>
            <a:chOff x="891540" y="4023359"/>
            <a:chExt cx="10458450" cy="8309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C48813-2A39-6F43-99A0-8B4F9EABB820}"/>
                </a:ext>
              </a:extLst>
            </p:cNvPr>
            <p:cNvSpPr txBox="1"/>
            <p:nvPr/>
          </p:nvSpPr>
          <p:spPr>
            <a:xfrm>
              <a:off x="891540" y="4023360"/>
              <a:ext cx="49491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Radiocarbon dating</a:t>
              </a:r>
            </a:p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contradicts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historical dating.</a:t>
              </a:r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05406324-01ED-3F49-B398-4505C469E088}"/>
                </a:ext>
              </a:extLst>
            </p:cNvPr>
            <p:cNvSpPr/>
            <p:nvPr/>
          </p:nvSpPr>
          <p:spPr>
            <a:xfrm>
              <a:off x="5686425" y="4251960"/>
              <a:ext cx="662940" cy="50292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398EF14-1DCA-4841-AEF9-D9A7FC7765E9}"/>
                </a:ext>
              </a:extLst>
            </p:cNvPr>
            <p:cNvSpPr txBox="1"/>
            <p:nvPr/>
          </p:nvSpPr>
          <p:spPr>
            <a:xfrm>
              <a:off x="6652260" y="4023359"/>
              <a:ext cx="46977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Early carbon-14 levels adjusted to bring both into agreement.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845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3B6654F2-6106-A44B-93DD-CD03A11077EE}"/>
              </a:ext>
            </a:extLst>
          </p:cNvPr>
          <p:cNvSpPr/>
          <p:nvPr/>
        </p:nvSpPr>
        <p:spPr>
          <a:xfrm flipV="1">
            <a:off x="232409" y="258414"/>
            <a:ext cx="11121390" cy="1746153"/>
          </a:xfrm>
          <a:custGeom>
            <a:avLst/>
            <a:gdLst>
              <a:gd name="connsiteX0" fmla="*/ 342900 w 11121390"/>
              <a:gd name="connsiteY0" fmla="*/ 0 h 1200150"/>
              <a:gd name="connsiteX1" fmla="*/ 11121390 w 11121390"/>
              <a:gd name="connsiteY1" fmla="*/ 114300 h 1200150"/>
              <a:gd name="connsiteX2" fmla="*/ 10892790 w 11121390"/>
              <a:gd name="connsiteY2" fmla="*/ 1108710 h 1200150"/>
              <a:gd name="connsiteX3" fmla="*/ 0 w 11121390"/>
              <a:gd name="connsiteY3" fmla="*/ 1200150 h 1200150"/>
              <a:gd name="connsiteX4" fmla="*/ 342900 w 11121390"/>
              <a:gd name="connsiteY4" fmla="*/ 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1390" h="1200150">
                <a:moveTo>
                  <a:pt x="342900" y="0"/>
                </a:moveTo>
                <a:lnTo>
                  <a:pt x="11121390" y="114300"/>
                </a:lnTo>
                <a:lnTo>
                  <a:pt x="10892790" y="1108710"/>
                </a:lnTo>
                <a:lnTo>
                  <a:pt x="0" y="1200150"/>
                </a:lnTo>
                <a:lnTo>
                  <a:pt x="34290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2A5F0-5E6E-974A-889C-8960311D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Indeterminate circularities</a:t>
            </a:r>
            <a:br>
              <a:rPr lang="en-US" dirty="0"/>
            </a:br>
            <a:r>
              <a:rPr lang="en-US" dirty="0"/>
              <a:t>“Begging the Question”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F5AC7-E741-BC44-B74D-D6B0963F4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958ED-6D65-2849-A681-7CDAE711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5EBB-32D2-6245-99EB-03EC22769BAC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6B89ED-98A6-814F-B5C3-06EDAB812404}"/>
              </a:ext>
            </a:extLst>
          </p:cNvPr>
          <p:cNvSpPr txBox="1"/>
          <p:nvPr/>
        </p:nvSpPr>
        <p:spPr>
          <a:xfrm>
            <a:off x="838200" y="1497330"/>
            <a:ext cx="4511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standard in traditional logic texts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CE2AE-F321-884D-B12D-B0495E47E9B8}"/>
              </a:ext>
            </a:extLst>
          </p:cNvPr>
          <p:cNvSpPr txBox="1"/>
          <p:nvPr/>
        </p:nvSpPr>
        <p:spPr>
          <a:xfrm>
            <a:off x="838200" y="2217420"/>
            <a:ext cx="66027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“… ‘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petitio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principii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[“begging the question,”] takes place when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premiss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whether true or false, is either plainly equivalent to the conclusion, or depends on it for its own reception.”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Whately’s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of Logic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(1856, p. 184)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D0E50B-E1D9-7C4D-ABAF-B319A26D5C88}"/>
              </a:ext>
            </a:extLst>
          </p:cNvPr>
          <p:cNvSpPr txBox="1"/>
          <p:nvPr/>
        </p:nvSpPr>
        <p:spPr>
          <a:xfrm>
            <a:off x="8332471" y="2308860"/>
            <a:ext cx="3303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example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religious figure who proclaims his own infallibility.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E99B88-86C8-454F-8335-E74D2AAE579B}"/>
              </a:ext>
            </a:extLst>
          </p:cNvPr>
          <p:cNvGrpSpPr/>
          <p:nvPr/>
        </p:nvGrpSpPr>
        <p:grpSpPr>
          <a:xfrm>
            <a:off x="220979" y="4804917"/>
            <a:ext cx="11121390" cy="875794"/>
            <a:chOff x="220979" y="4804917"/>
            <a:chExt cx="11121390" cy="875794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A56CADF-0065-EE44-967E-13E237286CD8}"/>
                </a:ext>
              </a:extLst>
            </p:cNvPr>
            <p:cNvSpPr/>
            <p:nvPr/>
          </p:nvSpPr>
          <p:spPr>
            <a:xfrm>
              <a:off x="220979" y="4804917"/>
              <a:ext cx="11121390" cy="875794"/>
            </a:xfrm>
            <a:custGeom>
              <a:avLst/>
              <a:gdLst>
                <a:gd name="connsiteX0" fmla="*/ 342900 w 11121390"/>
                <a:gd name="connsiteY0" fmla="*/ 0 h 1200150"/>
                <a:gd name="connsiteX1" fmla="*/ 11121390 w 11121390"/>
                <a:gd name="connsiteY1" fmla="*/ 114300 h 1200150"/>
                <a:gd name="connsiteX2" fmla="*/ 10892790 w 11121390"/>
                <a:gd name="connsiteY2" fmla="*/ 1108710 h 1200150"/>
                <a:gd name="connsiteX3" fmla="*/ 0 w 11121390"/>
                <a:gd name="connsiteY3" fmla="*/ 1200150 h 1200150"/>
                <a:gd name="connsiteX4" fmla="*/ 342900 w 11121390"/>
                <a:gd name="connsiteY4" fmla="*/ 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1390" h="1200150">
                  <a:moveTo>
                    <a:pt x="342900" y="0"/>
                  </a:moveTo>
                  <a:lnTo>
                    <a:pt x="11121390" y="114300"/>
                  </a:lnTo>
                  <a:lnTo>
                    <a:pt x="10892790" y="1108710"/>
                  </a:lnTo>
                  <a:lnTo>
                    <a:pt x="0" y="120015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3BF5C2-058B-D740-820D-72FCD1D41A3D}"/>
                </a:ext>
              </a:extLst>
            </p:cNvPr>
            <p:cNvSpPr txBox="1"/>
            <p:nvPr/>
          </p:nvSpPr>
          <p:spPr>
            <a:xfrm>
              <a:off x="838200" y="4853432"/>
              <a:ext cx="7962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harm: The question is left unsettled.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648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8DC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400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801</Words>
  <Application>Microsoft Macintosh PowerPoint</Application>
  <PresentationFormat>Widescreen</PresentationFormat>
  <Paragraphs>118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</vt:lpstr>
      <vt:lpstr>Times New Roman</vt:lpstr>
      <vt:lpstr>Office Theme</vt:lpstr>
      <vt:lpstr>Circularity  Chapter 3 in The Large-Scale Structure of Inductive Inference  John D. Norton Department of History and Philosophy of Science University of Pittsburgh  http://www.pitt.edu/~jdnorton </vt:lpstr>
      <vt:lpstr>The Worry: Large-scale relations of inductive support are full of circles of dependencies</vt:lpstr>
      <vt:lpstr>The Worry: Large-scale relations of inductive support are full of circles of dependencies</vt:lpstr>
      <vt:lpstr>PowerPoint Presentation</vt:lpstr>
      <vt:lpstr>PowerPoint Presentation</vt:lpstr>
      <vt:lpstr>Summary</vt:lpstr>
      <vt:lpstr>1 Vicious Circles</vt:lpstr>
      <vt:lpstr>Contradictions in circles of inductive support?</vt:lpstr>
      <vt:lpstr>Indeterminate circularities “Begging the Question”</vt:lpstr>
      <vt:lpstr>Indeterminacies in circularities of inductive support are …</vt:lpstr>
      <vt:lpstr>Benign Circularities: Elementary Examples</vt:lpstr>
      <vt:lpstr>Extreme Example: Aczel’s non-wellfounded set theory</vt:lpstr>
      <vt:lpstr>Intermediate example: Maxwell’s equations</vt:lpstr>
      <vt:lpstr>Circularities in inductive inference aspire to be benign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Circularity  Chapter 3 in The Large-Scale Structure of Inductive Inference  John D. Norton Department of History and Philosophy of Science University of Pittsburgh  http://www.pitt.edu/~jdnorton </dc:title>
  <dc:creator>Norton, John D</dc:creator>
  <cp:lastModifiedBy>Norton, John D</cp:lastModifiedBy>
  <cp:revision>25</cp:revision>
  <dcterms:created xsi:type="dcterms:W3CDTF">2021-04-03T16:30:10Z</dcterms:created>
  <dcterms:modified xsi:type="dcterms:W3CDTF">2021-04-03T19:07:13Z</dcterms:modified>
</cp:coreProperties>
</file>