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4"/>
  </p:notesMasterIdLst>
  <p:sldIdLst>
    <p:sldId id="256" r:id="rId2"/>
    <p:sldId id="257" r:id="rId3"/>
    <p:sldId id="258" r:id="rId4"/>
    <p:sldId id="259" r:id="rId5"/>
    <p:sldId id="260" r:id="rId6"/>
    <p:sldId id="261" r:id="rId7"/>
    <p:sldId id="262" r:id="rId8"/>
    <p:sldId id="264" r:id="rId9"/>
    <p:sldId id="265" r:id="rId10"/>
    <p:sldId id="263"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8FFC8"/>
    <a:srgbClr val="FF0000"/>
    <a:srgbClr val="FFC8C8"/>
    <a:srgbClr val="00FF00"/>
    <a:srgbClr val="C8D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93"/>
    <p:restoredTop sz="96208"/>
  </p:normalViewPr>
  <p:slideViewPr>
    <p:cSldViewPr snapToGrid="0" snapToObjects="1">
      <p:cViewPr varScale="1">
        <p:scale>
          <a:sx n="107" d="100"/>
          <a:sy n="107" d="100"/>
        </p:scale>
        <p:origin x="176" y="440"/>
      </p:cViewPr>
      <p:guideLst/>
    </p:cSldViewPr>
  </p:slideViewPr>
  <p:notesTextViewPr>
    <p:cViewPr>
      <p:scale>
        <a:sx n="1" d="1"/>
        <a:sy n="1" d="1"/>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13F5F74-6A9C-914E-A73B-90E32DABC53E}" type="datetimeFigureOut">
              <a:rPr lang="en-US" smtClean="0"/>
              <a:t>4/4/21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CF4E0C-AF28-EA47-BE9B-AABCA4D58176}" type="slidenum">
              <a:rPr lang="en-US" smtClean="0"/>
              <a:t>‹#›</a:t>
            </a:fld>
            <a:endParaRPr lang="en-US"/>
          </a:p>
        </p:txBody>
      </p:sp>
    </p:spTree>
    <p:extLst>
      <p:ext uri="{BB962C8B-B14F-4D97-AF65-F5344CB8AC3E}">
        <p14:creationId xmlns:p14="http://schemas.microsoft.com/office/powerpoint/2010/main" val="2018414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49B828-94A1-AD48-ACAA-EA3BE0205595}"/>
              </a:ext>
            </a:extLst>
          </p:cNvPr>
          <p:cNvSpPr>
            <a:spLocks noGrp="1"/>
          </p:cNvSpPr>
          <p:nvPr>
            <p:ph type="ctrTitle"/>
          </p:nvPr>
        </p:nvSpPr>
        <p:spPr>
          <a:xfrm>
            <a:off x="426720" y="326297"/>
            <a:ext cx="7168179" cy="835529"/>
          </a:xfrm>
        </p:spPr>
        <p:txBody>
          <a:bodyPr anchor="b"/>
          <a:lstStyle>
            <a:lvl1pPr algn="l">
              <a:defRPr sz="3600">
                <a:latin typeface="Times New Roman" panose="02020603050405020304" pitchFamily="18" charset="0"/>
                <a:cs typeface="Times New Roman" panose="02020603050405020304" pitchFamily="18" charset="0"/>
              </a:defRPr>
            </a:lvl1pPr>
          </a:lstStyle>
          <a:p>
            <a:r>
              <a:rPr lang="en-US" dirty="0"/>
              <a:t>Click to edit Master title style</a:t>
            </a:r>
          </a:p>
        </p:txBody>
      </p:sp>
      <p:sp>
        <p:nvSpPr>
          <p:cNvPr id="3" name="Subtitle 2">
            <a:extLst>
              <a:ext uri="{FF2B5EF4-FFF2-40B4-BE49-F238E27FC236}">
                <a16:creationId xmlns:a16="http://schemas.microsoft.com/office/drawing/2014/main" id="{D3E75788-C9CC-134C-B676-9DC9FCFC14AB}"/>
              </a:ext>
            </a:extLst>
          </p:cNvPr>
          <p:cNvSpPr>
            <a:spLocks noGrp="1"/>
          </p:cNvSpPr>
          <p:nvPr>
            <p:ph type="subTitle" idx="1"/>
          </p:nvPr>
        </p:nvSpPr>
        <p:spPr>
          <a:xfrm>
            <a:off x="-24205" y="6599107"/>
            <a:ext cx="810409" cy="244736"/>
          </a:xfrm>
        </p:spPr>
        <p:txBody>
          <a:bodyPr/>
          <a:lstStyle>
            <a:lvl1pPr marL="0" indent="0" algn="l">
              <a:buNone/>
              <a:defRPr sz="180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3B13A19-4A2A-B54D-9271-645E9FCCE1C1}"/>
              </a:ext>
            </a:extLst>
          </p:cNvPr>
          <p:cNvSpPr>
            <a:spLocks noGrp="1"/>
          </p:cNvSpPr>
          <p:nvPr>
            <p:ph type="dt" sz="half" idx="10"/>
          </p:nvPr>
        </p:nvSpPr>
        <p:spPr/>
        <p:txBody>
          <a:bodyPr/>
          <a:lstStyle/>
          <a:p>
            <a:fld id="{E4BD6E27-F2B6-684F-89C3-51CECA5538C2}" type="datetime1">
              <a:rPr lang="en-US" smtClean="0"/>
              <a:t>4/4/21</a:t>
            </a:fld>
            <a:endParaRPr lang="en-US"/>
          </a:p>
        </p:txBody>
      </p:sp>
      <p:sp>
        <p:nvSpPr>
          <p:cNvPr id="5" name="Footer Placeholder 4">
            <a:extLst>
              <a:ext uri="{FF2B5EF4-FFF2-40B4-BE49-F238E27FC236}">
                <a16:creationId xmlns:a16="http://schemas.microsoft.com/office/drawing/2014/main" id="{FB4F0F1E-84F9-8948-8384-FD69E407C1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175878-56C7-C349-9ECD-D653094EA4D2}"/>
              </a:ext>
            </a:extLst>
          </p:cNvPr>
          <p:cNvSpPr>
            <a:spLocks noGrp="1"/>
          </p:cNvSpPr>
          <p:nvPr>
            <p:ph type="sldNum" sz="quarter" idx="12"/>
          </p:nvPr>
        </p:nvSpPr>
        <p:spPr>
          <a:xfrm>
            <a:off x="10488706" y="6356350"/>
            <a:ext cx="865094" cy="365125"/>
          </a:xfrm>
        </p:spPr>
        <p:txBody>
          <a:bodyPr/>
          <a:lstStyle/>
          <a:p>
            <a:fld id="{74A45EBB-32D2-6245-99EB-03EC22769BAC}" type="slidenum">
              <a:rPr lang="en-US" smtClean="0"/>
              <a:t>‹#›</a:t>
            </a:fld>
            <a:endParaRPr lang="en-US"/>
          </a:p>
        </p:txBody>
      </p:sp>
    </p:spTree>
    <p:extLst>
      <p:ext uri="{BB962C8B-B14F-4D97-AF65-F5344CB8AC3E}">
        <p14:creationId xmlns:p14="http://schemas.microsoft.com/office/powerpoint/2010/main" val="2951925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F56C1-4D46-DB44-AF80-C90057EFD9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65341A-CAB2-D24F-84D2-0B1E712B64B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12F8B8-A7CF-B946-83D2-B3FA7558669F}"/>
              </a:ext>
            </a:extLst>
          </p:cNvPr>
          <p:cNvSpPr>
            <a:spLocks noGrp="1"/>
          </p:cNvSpPr>
          <p:nvPr>
            <p:ph type="dt" sz="half" idx="10"/>
          </p:nvPr>
        </p:nvSpPr>
        <p:spPr/>
        <p:txBody>
          <a:bodyPr/>
          <a:lstStyle/>
          <a:p>
            <a:fld id="{8F5D225B-BE62-664F-8EBC-FA01640E521C}" type="datetime1">
              <a:rPr lang="en-US" smtClean="0"/>
              <a:t>4/4/21</a:t>
            </a:fld>
            <a:endParaRPr lang="en-US"/>
          </a:p>
        </p:txBody>
      </p:sp>
      <p:sp>
        <p:nvSpPr>
          <p:cNvPr id="5" name="Footer Placeholder 4">
            <a:extLst>
              <a:ext uri="{FF2B5EF4-FFF2-40B4-BE49-F238E27FC236}">
                <a16:creationId xmlns:a16="http://schemas.microsoft.com/office/drawing/2014/main" id="{0EFDBEE6-2AA7-8244-A8C9-0BDA32EEF0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02B9FB-8660-EE4E-B8AE-BB52F5F05E2E}"/>
              </a:ext>
            </a:extLst>
          </p:cNvPr>
          <p:cNvSpPr>
            <a:spLocks noGrp="1"/>
          </p:cNvSpPr>
          <p:nvPr>
            <p:ph type="sldNum" sz="quarter" idx="12"/>
          </p:nvPr>
        </p:nvSpPr>
        <p:spPr/>
        <p:txBody>
          <a:bodyPr/>
          <a:lstStyle/>
          <a:p>
            <a:fld id="{74A45EBB-32D2-6245-99EB-03EC22769BAC}" type="slidenum">
              <a:rPr lang="en-US" smtClean="0"/>
              <a:t>‹#›</a:t>
            </a:fld>
            <a:endParaRPr lang="en-US"/>
          </a:p>
        </p:txBody>
      </p:sp>
    </p:spTree>
    <p:extLst>
      <p:ext uri="{BB962C8B-B14F-4D97-AF65-F5344CB8AC3E}">
        <p14:creationId xmlns:p14="http://schemas.microsoft.com/office/powerpoint/2010/main" val="3354741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1FF0C6-1EA5-744D-B662-6B9B35231BD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AED1E42-BAC0-7F4E-9AB9-6A476D56138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70F23F-6757-2944-99D9-8352E7E2DA2B}"/>
              </a:ext>
            </a:extLst>
          </p:cNvPr>
          <p:cNvSpPr>
            <a:spLocks noGrp="1"/>
          </p:cNvSpPr>
          <p:nvPr>
            <p:ph type="dt" sz="half" idx="10"/>
          </p:nvPr>
        </p:nvSpPr>
        <p:spPr/>
        <p:txBody>
          <a:bodyPr/>
          <a:lstStyle/>
          <a:p>
            <a:fld id="{E78315E9-5507-1445-8373-CF63DBCB31E8}" type="datetime1">
              <a:rPr lang="en-US" smtClean="0"/>
              <a:t>4/4/21</a:t>
            </a:fld>
            <a:endParaRPr lang="en-US"/>
          </a:p>
        </p:txBody>
      </p:sp>
      <p:sp>
        <p:nvSpPr>
          <p:cNvPr id="5" name="Footer Placeholder 4">
            <a:extLst>
              <a:ext uri="{FF2B5EF4-FFF2-40B4-BE49-F238E27FC236}">
                <a16:creationId xmlns:a16="http://schemas.microsoft.com/office/drawing/2014/main" id="{6E0D74E3-490E-8F40-8E23-D7913548C1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8F6A06-ACFB-E244-9664-FCD66DC2709F}"/>
              </a:ext>
            </a:extLst>
          </p:cNvPr>
          <p:cNvSpPr>
            <a:spLocks noGrp="1"/>
          </p:cNvSpPr>
          <p:nvPr>
            <p:ph type="sldNum" sz="quarter" idx="12"/>
          </p:nvPr>
        </p:nvSpPr>
        <p:spPr/>
        <p:txBody>
          <a:bodyPr/>
          <a:lstStyle/>
          <a:p>
            <a:fld id="{74A45EBB-32D2-6245-99EB-03EC22769BAC}" type="slidenum">
              <a:rPr lang="en-US" smtClean="0"/>
              <a:t>‹#›</a:t>
            </a:fld>
            <a:endParaRPr lang="en-US"/>
          </a:p>
        </p:txBody>
      </p:sp>
    </p:spTree>
    <p:extLst>
      <p:ext uri="{BB962C8B-B14F-4D97-AF65-F5344CB8AC3E}">
        <p14:creationId xmlns:p14="http://schemas.microsoft.com/office/powerpoint/2010/main" val="1181579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1645C-3ED0-3F40-8C65-A123F3C116DF}"/>
              </a:ext>
            </a:extLst>
          </p:cNvPr>
          <p:cNvSpPr>
            <a:spLocks noGrp="1"/>
          </p:cNvSpPr>
          <p:nvPr>
            <p:ph type="title"/>
          </p:nvPr>
        </p:nvSpPr>
        <p:spPr>
          <a:xfrm>
            <a:off x="838200" y="365125"/>
            <a:ext cx="7772400" cy="968823"/>
          </a:xfrm>
        </p:spPr>
        <p:txBody>
          <a:bodyPr/>
          <a:lstStyle>
            <a:lvl1pPr>
              <a:defRPr sz="4800">
                <a:latin typeface="Times New Roman" panose="02020603050405020304" pitchFamily="18" charset="0"/>
                <a:cs typeface="Times New Roman" panose="02020603050405020304" pitchFamily="18"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F0497D07-747F-4A4E-B419-8D60A4B7FBA0}"/>
              </a:ext>
            </a:extLst>
          </p:cNvPr>
          <p:cNvSpPr>
            <a:spLocks noGrp="1"/>
          </p:cNvSpPr>
          <p:nvPr>
            <p:ph idx="1"/>
          </p:nvPr>
        </p:nvSpPr>
        <p:spPr>
          <a:xfrm>
            <a:off x="0" y="6492875"/>
            <a:ext cx="1216511" cy="365125"/>
          </a:xfrm>
        </p:spPr>
        <p:txBody>
          <a:bodyPr/>
          <a:lstStyle>
            <a:lvl1pPr marL="0" indent="0">
              <a:buFontTx/>
              <a:buNone/>
              <a:defRPr sz="2400">
                <a:latin typeface="Times New Roman" panose="02020603050405020304" pitchFamily="18" charset="0"/>
                <a:cs typeface="Times New Roman" panose="02020603050405020304" pitchFamily="18"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D9B763E-FD79-854F-B7D0-620653FD7943}"/>
              </a:ext>
            </a:extLst>
          </p:cNvPr>
          <p:cNvSpPr>
            <a:spLocks noGrp="1"/>
          </p:cNvSpPr>
          <p:nvPr>
            <p:ph type="dt" sz="half" idx="10"/>
          </p:nvPr>
        </p:nvSpPr>
        <p:spPr/>
        <p:txBody>
          <a:bodyPr/>
          <a:lstStyle/>
          <a:p>
            <a:fld id="{87012629-6527-9C4E-8692-A80DE4C84EC1}" type="datetime1">
              <a:rPr lang="en-US" smtClean="0"/>
              <a:t>4/4/21</a:t>
            </a:fld>
            <a:endParaRPr lang="en-US"/>
          </a:p>
        </p:txBody>
      </p:sp>
      <p:sp>
        <p:nvSpPr>
          <p:cNvPr id="5" name="Footer Placeholder 4">
            <a:extLst>
              <a:ext uri="{FF2B5EF4-FFF2-40B4-BE49-F238E27FC236}">
                <a16:creationId xmlns:a16="http://schemas.microsoft.com/office/drawing/2014/main" id="{240AB02B-88DD-B84B-9FDB-AA83C13DEC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F66F04-2295-FA4B-91BE-5F379AC3139E}"/>
              </a:ext>
            </a:extLst>
          </p:cNvPr>
          <p:cNvSpPr>
            <a:spLocks noGrp="1"/>
          </p:cNvSpPr>
          <p:nvPr>
            <p:ph type="sldNum" sz="quarter" idx="12"/>
          </p:nvPr>
        </p:nvSpPr>
        <p:spPr>
          <a:xfrm>
            <a:off x="10703858" y="6356350"/>
            <a:ext cx="649941" cy="365125"/>
          </a:xfrm>
        </p:spPr>
        <p:txBody>
          <a:bodyPr/>
          <a:lstStyle/>
          <a:p>
            <a:fld id="{74A45EBB-32D2-6245-99EB-03EC22769BAC}" type="slidenum">
              <a:rPr lang="en-US" smtClean="0"/>
              <a:t>‹#›</a:t>
            </a:fld>
            <a:endParaRPr lang="en-US"/>
          </a:p>
        </p:txBody>
      </p:sp>
    </p:spTree>
    <p:extLst>
      <p:ext uri="{BB962C8B-B14F-4D97-AF65-F5344CB8AC3E}">
        <p14:creationId xmlns:p14="http://schemas.microsoft.com/office/powerpoint/2010/main" val="3396877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EAD8D-B97D-EE48-B9E0-DDC9DF2AA1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290B2F8-1A7E-7140-8EA5-B2E71BAA2F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C801B4B-FE78-DB48-8A68-E4062CBF404D}"/>
              </a:ext>
            </a:extLst>
          </p:cNvPr>
          <p:cNvSpPr>
            <a:spLocks noGrp="1"/>
          </p:cNvSpPr>
          <p:nvPr>
            <p:ph type="dt" sz="half" idx="10"/>
          </p:nvPr>
        </p:nvSpPr>
        <p:spPr/>
        <p:txBody>
          <a:bodyPr/>
          <a:lstStyle/>
          <a:p>
            <a:fld id="{009BD942-2B4F-3F48-9EAA-E0A2802C40F0}" type="datetime1">
              <a:rPr lang="en-US" smtClean="0"/>
              <a:t>4/4/21</a:t>
            </a:fld>
            <a:endParaRPr lang="en-US"/>
          </a:p>
        </p:txBody>
      </p:sp>
      <p:sp>
        <p:nvSpPr>
          <p:cNvPr id="5" name="Footer Placeholder 4">
            <a:extLst>
              <a:ext uri="{FF2B5EF4-FFF2-40B4-BE49-F238E27FC236}">
                <a16:creationId xmlns:a16="http://schemas.microsoft.com/office/drawing/2014/main" id="{783D24CD-E0C6-5B4A-B312-93434E16F2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3F1855-6BB8-3A45-A155-019375D99D35}"/>
              </a:ext>
            </a:extLst>
          </p:cNvPr>
          <p:cNvSpPr>
            <a:spLocks noGrp="1"/>
          </p:cNvSpPr>
          <p:nvPr>
            <p:ph type="sldNum" sz="quarter" idx="12"/>
          </p:nvPr>
        </p:nvSpPr>
        <p:spPr/>
        <p:txBody>
          <a:bodyPr/>
          <a:lstStyle/>
          <a:p>
            <a:fld id="{74A45EBB-32D2-6245-99EB-03EC22769BAC}" type="slidenum">
              <a:rPr lang="en-US" smtClean="0"/>
              <a:t>‹#›</a:t>
            </a:fld>
            <a:endParaRPr lang="en-US"/>
          </a:p>
        </p:txBody>
      </p:sp>
    </p:spTree>
    <p:extLst>
      <p:ext uri="{BB962C8B-B14F-4D97-AF65-F5344CB8AC3E}">
        <p14:creationId xmlns:p14="http://schemas.microsoft.com/office/powerpoint/2010/main" val="663389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3D7880-0E9C-D544-840E-864C3A657A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FC85D5A-3606-B043-9AD6-2E1C602B9C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2E5A624-73B6-9A40-90F2-32C7934EF4E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8C751D1-84F5-0B44-A0F1-984256EEB197}"/>
              </a:ext>
            </a:extLst>
          </p:cNvPr>
          <p:cNvSpPr>
            <a:spLocks noGrp="1"/>
          </p:cNvSpPr>
          <p:nvPr>
            <p:ph type="dt" sz="half" idx="10"/>
          </p:nvPr>
        </p:nvSpPr>
        <p:spPr/>
        <p:txBody>
          <a:bodyPr/>
          <a:lstStyle/>
          <a:p>
            <a:fld id="{A9663CD0-6261-2648-B52B-CAEDBDEFD33A}" type="datetime1">
              <a:rPr lang="en-US" smtClean="0"/>
              <a:t>4/4/21</a:t>
            </a:fld>
            <a:endParaRPr lang="en-US"/>
          </a:p>
        </p:txBody>
      </p:sp>
      <p:sp>
        <p:nvSpPr>
          <p:cNvPr id="6" name="Footer Placeholder 5">
            <a:extLst>
              <a:ext uri="{FF2B5EF4-FFF2-40B4-BE49-F238E27FC236}">
                <a16:creationId xmlns:a16="http://schemas.microsoft.com/office/drawing/2014/main" id="{AEF667EC-957A-144B-91F1-5603E65CBE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256937-7B8D-4242-931F-36A43DF523B7}"/>
              </a:ext>
            </a:extLst>
          </p:cNvPr>
          <p:cNvSpPr>
            <a:spLocks noGrp="1"/>
          </p:cNvSpPr>
          <p:nvPr>
            <p:ph type="sldNum" sz="quarter" idx="12"/>
          </p:nvPr>
        </p:nvSpPr>
        <p:spPr/>
        <p:txBody>
          <a:bodyPr/>
          <a:lstStyle/>
          <a:p>
            <a:fld id="{74A45EBB-32D2-6245-99EB-03EC22769BAC}" type="slidenum">
              <a:rPr lang="en-US" smtClean="0"/>
              <a:t>‹#›</a:t>
            </a:fld>
            <a:endParaRPr lang="en-US"/>
          </a:p>
        </p:txBody>
      </p:sp>
    </p:spTree>
    <p:extLst>
      <p:ext uri="{BB962C8B-B14F-4D97-AF65-F5344CB8AC3E}">
        <p14:creationId xmlns:p14="http://schemas.microsoft.com/office/powerpoint/2010/main" val="4247325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F3543-521C-2446-8DC4-84FEDA56D8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7CEACBB-1262-2545-93B8-D30CB45967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731CCA3-D1EA-9F47-91DB-AD10996963E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7A606C9-82DE-7345-9913-44A0B9B4EA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E99EAA6-667B-224D-A4D5-69F2B57932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C4B7BB1-5371-0341-B5C7-85B480D3A77E}"/>
              </a:ext>
            </a:extLst>
          </p:cNvPr>
          <p:cNvSpPr>
            <a:spLocks noGrp="1"/>
          </p:cNvSpPr>
          <p:nvPr>
            <p:ph type="dt" sz="half" idx="10"/>
          </p:nvPr>
        </p:nvSpPr>
        <p:spPr/>
        <p:txBody>
          <a:bodyPr/>
          <a:lstStyle/>
          <a:p>
            <a:fld id="{F3616025-7A9C-8344-897D-1FF1CBC3CBF7}" type="datetime1">
              <a:rPr lang="en-US" smtClean="0"/>
              <a:t>4/4/21</a:t>
            </a:fld>
            <a:endParaRPr lang="en-US"/>
          </a:p>
        </p:txBody>
      </p:sp>
      <p:sp>
        <p:nvSpPr>
          <p:cNvPr id="8" name="Footer Placeholder 7">
            <a:extLst>
              <a:ext uri="{FF2B5EF4-FFF2-40B4-BE49-F238E27FC236}">
                <a16:creationId xmlns:a16="http://schemas.microsoft.com/office/drawing/2014/main" id="{C3D0758D-7F41-934D-B9E5-92382AE119A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7550448-F913-F646-A974-796947E8E34A}"/>
              </a:ext>
            </a:extLst>
          </p:cNvPr>
          <p:cNvSpPr>
            <a:spLocks noGrp="1"/>
          </p:cNvSpPr>
          <p:nvPr>
            <p:ph type="sldNum" sz="quarter" idx="12"/>
          </p:nvPr>
        </p:nvSpPr>
        <p:spPr/>
        <p:txBody>
          <a:bodyPr/>
          <a:lstStyle/>
          <a:p>
            <a:fld id="{74A45EBB-32D2-6245-99EB-03EC22769BAC}" type="slidenum">
              <a:rPr lang="en-US" smtClean="0"/>
              <a:t>‹#›</a:t>
            </a:fld>
            <a:endParaRPr lang="en-US"/>
          </a:p>
        </p:txBody>
      </p:sp>
    </p:spTree>
    <p:extLst>
      <p:ext uri="{BB962C8B-B14F-4D97-AF65-F5344CB8AC3E}">
        <p14:creationId xmlns:p14="http://schemas.microsoft.com/office/powerpoint/2010/main" val="2211801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FC6A70-9550-EC4C-BED9-177D29C5106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EA02BE1-E158-5C4F-B59C-F83693C4264D}"/>
              </a:ext>
            </a:extLst>
          </p:cNvPr>
          <p:cNvSpPr>
            <a:spLocks noGrp="1"/>
          </p:cNvSpPr>
          <p:nvPr>
            <p:ph type="dt" sz="half" idx="10"/>
          </p:nvPr>
        </p:nvSpPr>
        <p:spPr/>
        <p:txBody>
          <a:bodyPr/>
          <a:lstStyle/>
          <a:p>
            <a:fld id="{2027B2B0-CCF7-674F-A9E0-2D8A86215403}" type="datetime1">
              <a:rPr lang="en-US" smtClean="0"/>
              <a:t>4/4/21</a:t>
            </a:fld>
            <a:endParaRPr lang="en-US"/>
          </a:p>
        </p:txBody>
      </p:sp>
      <p:sp>
        <p:nvSpPr>
          <p:cNvPr id="4" name="Footer Placeholder 3">
            <a:extLst>
              <a:ext uri="{FF2B5EF4-FFF2-40B4-BE49-F238E27FC236}">
                <a16:creationId xmlns:a16="http://schemas.microsoft.com/office/drawing/2014/main" id="{54349E72-47E0-8449-8529-139BE25B3B0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9546D6F-86A4-644A-99AB-51555B5CCA3E}"/>
              </a:ext>
            </a:extLst>
          </p:cNvPr>
          <p:cNvSpPr>
            <a:spLocks noGrp="1"/>
          </p:cNvSpPr>
          <p:nvPr>
            <p:ph type="sldNum" sz="quarter" idx="12"/>
          </p:nvPr>
        </p:nvSpPr>
        <p:spPr/>
        <p:txBody>
          <a:bodyPr/>
          <a:lstStyle/>
          <a:p>
            <a:fld id="{74A45EBB-32D2-6245-99EB-03EC22769BAC}" type="slidenum">
              <a:rPr lang="en-US" smtClean="0"/>
              <a:t>‹#›</a:t>
            </a:fld>
            <a:endParaRPr lang="en-US"/>
          </a:p>
        </p:txBody>
      </p:sp>
    </p:spTree>
    <p:extLst>
      <p:ext uri="{BB962C8B-B14F-4D97-AF65-F5344CB8AC3E}">
        <p14:creationId xmlns:p14="http://schemas.microsoft.com/office/powerpoint/2010/main" val="22373444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8FA4E6-FCDB-AD44-ABCB-2F4EF751095B}"/>
              </a:ext>
            </a:extLst>
          </p:cNvPr>
          <p:cNvSpPr>
            <a:spLocks noGrp="1"/>
          </p:cNvSpPr>
          <p:nvPr>
            <p:ph type="dt" sz="half" idx="10"/>
          </p:nvPr>
        </p:nvSpPr>
        <p:spPr/>
        <p:txBody>
          <a:bodyPr/>
          <a:lstStyle/>
          <a:p>
            <a:fld id="{93B4AC4F-E44E-2F49-8F12-848BC65BAA2A}" type="datetime1">
              <a:rPr lang="en-US" smtClean="0"/>
              <a:t>4/4/21</a:t>
            </a:fld>
            <a:endParaRPr lang="en-US"/>
          </a:p>
        </p:txBody>
      </p:sp>
      <p:sp>
        <p:nvSpPr>
          <p:cNvPr id="3" name="Footer Placeholder 2">
            <a:extLst>
              <a:ext uri="{FF2B5EF4-FFF2-40B4-BE49-F238E27FC236}">
                <a16:creationId xmlns:a16="http://schemas.microsoft.com/office/drawing/2014/main" id="{DC7FEF7E-379D-B84C-87B6-E76B9F1E099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C823E75-8876-EE47-9260-79F9313FBF3D}"/>
              </a:ext>
            </a:extLst>
          </p:cNvPr>
          <p:cNvSpPr>
            <a:spLocks noGrp="1"/>
          </p:cNvSpPr>
          <p:nvPr>
            <p:ph type="sldNum" sz="quarter" idx="12"/>
          </p:nvPr>
        </p:nvSpPr>
        <p:spPr/>
        <p:txBody>
          <a:bodyPr/>
          <a:lstStyle/>
          <a:p>
            <a:fld id="{74A45EBB-32D2-6245-99EB-03EC22769BAC}" type="slidenum">
              <a:rPr lang="en-US" smtClean="0"/>
              <a:t>‹#›</a:t>
            </a:fld>
            <a:endParaRPr lang="en-US"/>
          </a:p>
        </p:txBody>
      </p:sp>
    </p:spTree>
    <p:extLst>
      <p:ext uri="{BB962C8B-B14F-4D97-AF65-F5344CB8AC3E}">
        <p14:creationId xmlns:p14="http://schemas.microsoft.com/office/powerpoint/2010/main" val="1174701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9363A-39ED-8541-BF4C-90D4DD5681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9445838-F753-4F41-A115-303CA9547D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B576F47-4DE4-2B4E-8E74-2CC1FD9D4B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5F93D1-B85A-B64D-BEC8-AA1770AEDC80}"/>
              </a:ext>
            </a:extLst>
          </p:cNvPr>
          <p:cNvSpPr>
            <a:spLocks noGrp="1"/>
          </p:cNvSpPr>
          <p:nvPr>
            <p:ph type="dt" sz="half" idx="10"/>
          </p:nvPr>
        </p:nvSpPr>
        <p:spPr/>
        <p:txBody>
          <a:bodyPr/>
          <a:lstStyle/>
          <a:p>
            <a:fld id="{78336242-79A4-8E4B-A851-B9C685BBDEE2}" type="datetime1">
              <a:rPr lang="en-US" smtClean="0"/>
              <a:t>4/4/21</a:t>
            </a:fld>
            <a:endParaRPr lang="en-US"/>
          </a:p>
        </p:txBody>
      </p:sp>
      <p:sp>
        <p:nvSpPr>
          <p:cNvPr id="6" name="Footer Placeholder 5">
            <a:extLst>
              <a:ext uri="{FF2B5EF4-FFF2-40B4-BE49-F238E27FC236}">
                <a16:creationId xmlns:a16="http://schemas.microsoft.com/office/drawing/2014/main" id="{955BF759-E7FF-B443-8CDB-32024BEFE5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9861D1-02BD-EC47-B84B-D4DCFD5B2998}"/>
              </a:ext>
            </a:extLst>
          </p:cNvPr>
          <p:cNvSpPr>
            <a:spLocks noGrp="1"/>
          </p:cNvSpPr>
          <p:nvPr>
            <p:ph type="sldNum" sz="quarter" idx="12"/>
          </p:nvPr>
        </p:nvSpPr>
        <p:spPr/>
        <p:txBody>
          <a:bodyPr/>
          <a:lstStyle/>
          <a:p>
            <a:fld id="{74A45EBB-32D2-6245-99EB-03EC22769BAC}" type="slidenum">
              <a:rPr lang="en-US" smtClean="0"/>
              <a:t>‹#›</a:t>
            </a:fld>
            <a:endParaRPr lang="en-US"/>
          </a:p>
        </p:txBody>
      </p:sp>
    </p:spTree>
    <p:extLst>
      <p:ext uri="{BB962C8B-B14F-4D97-AF65-F5344CB8AC3E}">
        <p14:creationId xmlns:p14="http://schemas.microsoft.com/office/powerpoint/2010/main" val="3319629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9158CC-3127-6C48-A82A-9829CABB81E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359FB9C-CBE8-2C46-8CBC-3DA3042679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E124FFA-93D9-5A44-ABA4-27C3BF0F50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226EF4-75E2-BF40-A1C1-51DFC734B6A4}"/>
              </a:ext>
            </a:extLst>
          </p:cNvPr>
          <p:cNvSpPr>
            <a:spLocks noGrp="1"/>
          </p:cNvSpPr>
          <p:nvPr>
            <p:ph type="dt" sz="half" idx="10"/>
          </p:nvPr>
        </p:nvSpPr>
        <p:spPr/>
        <p:txBody>
          <a:bodyPr/>
          <a:lstStyle/>
          <a:p>
            <a:fld id="{CE754345-0228-CC43-9220-65A4ECD7C33A}" type="datetime1">
              <a:rPr lang="en-US" smtClean="0"/>
              <a:t>4/4/21</a:t>
            </a:fld>
            <a:endParaRPr lang="en-US"/>
          </a:p>
        </p:txBody>
      </p:sp>
      <p:sp>
        <p:nvSpPr>
          <p:cNvPr id="6" name="Footer Placeholder 5">
            <a:extLst>
              <a:ext uri="{FF2B5EF4-FFF2-40B4-BE49-F238E27FC236}">
                <a16:creationId xmlns:a16="http://schemas.microsoft.com/office/drawing/2014/main" id="{868528A7-1D22-2746-8C38-C492EEFB9FB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98FE75-CF07-3946-B6EF-82D8E7E3F62F}"/>
              </a:ext>
            </a:extLst>
          </p:cNvPr>
          <p:cNvSpPr>
            <a:spLocks noGrp="1"/>
          </p:cNvSpPr>
          <p:nvPr>
            <p:ph type="sldNum" sz="quarter" idx="12"/>
          </p:nvPr>
        </p:nvSpPr>
        <p:spPr/>
        <p:txBody>
          <a:bodyPr/>
          <a:lstStyle/>
          <a:p>
            <a:fld id="{74A45EBB-32D2-6245-99EB-03EC22769BAC}" type="slidenum">
              <a:rPr lang="en-US" smtClean="0"/>
              <a:t>‹#›</a:t>
            </a:fld>
            <a:endParaRPr lang="en-US"/>
          </a:p>
        </p:txBody>
      </p:sp>
    </p:spTree>
    <p:extLst>
      <p:ext uri="{BB962C8B-B14F-4D97-AF65-F5344CB8AC3E}">
        <p14:creationId xmlns:p14="http://schemas.microsoft.com/office/powerpoint/2010/main" val="151436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20F3C2-3E02-6D45-A257-812C31F844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2539F50-F4AA-8E48-B8C9-8978531BFB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80CFED-5698-5242-AA66-D3AB17D436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95F6F4-C517-3A4B-9324-580EE4FEC6C4}" type="datetime1">
              <a:rPr lang="en-US" smtClean="0"/>
              <a:t>4/4/21</a:t>
            </a:fld>
            <a:endParaRPr lang="en-US"/>
          </a:p>
        </p:txBody>
      </p:sp>
      <p:sp>
        <p:nvSpPr>
          <p:cNvPr id="5" name="Footer Placeholder 4">
            <a:extLst>
              <a:ext uri="{FF2B5EF4-FFF2-40B4-BE49-F238E27FC236}">
                <a16:creationId xmlns:a16="http://schemas.microsoft.com/office/drawing/2014/main" id="{6E5499F8-6907-DD4A-B384-98FD6330EC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AD9B43A-4335-A942-85B3-548A2CC8E8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A45EBB-32D2-6245-99EB-03EC22769BAC}" type="slidenum">
              <a:rPr lang="en-US" smtClean="0"/>
              <a:t>‹#›</a:t>
            </a:fld>
            <a:endParaRPr lang="en-US"/>
          </a:p>
        </p:txBody>
      </p:sp>
    </p:spTree>
    <p:extLst>
      <p:ext uri="{BB962C8B-B14F-4D97-AF65-F5344CB8AC3E}">
        <p14:creationId xmlns:p14="http://schemas.microsoft.com/office/powerpoint/2010/main" val="13536471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67E742-E3EB-E54E-8A2B-0E92D3523226}"/>
              </a:ext>
            </a:extLst>
          </p:cNvPr>
          <p:cNvSpPr>
            <a:spLocks noGrp="1"/>
          </p:cNvSpPr>
          <p:nvPr>
            <p:ph type="ctrTitle"/>
          </p:nvPr>
        </p:nvSpPr>
        <p:spPr>
          <a:xfrm>
            <a:off x="1066800" y="462579"/>
            <a:ext cx="9742714" cy="5260489"/>
          </a:xfrm>
        </p:spPr>
        <p:txBody>
          <a:bodyPr>
            <a:normAutofit/>
          </a:bodyPr>
          <a:lstStyle/>
          <a:p>
            <a:pPr algn="ctr"/>
            <a:r>
              <a:rPr lang="en-US" sz="5300" dirty="0"/>
              <a:t>The Uniqueness of</a:t>
            </a:r>
            <a:br>
              <a:rPr lang="en-US" sz="5300" dirty="0"/>
            </a:br>
            <a:r>
              <a:rPr lang="en-US" sz="5300" dirty="0"/>
              <a:t>Domain-Specific Inductive Logics</a:t>
            </a:r>
            <a:br>
              <a:rPr lang="en-US" dirty="0"/>
            </a:br>
            <a:br>
              <a:rPr lang="en-US" dirty="0"/>
            </a:br>
            <a:r>
              <a:rPr lang="en-US" sz="2800"/>
              <a:t>Chapter 4 </a:t>
            </a:r>
            <a:r>
              <a:rPr lang="en-US" sz="2800" dirty="0"/>
              <a:t>in </a:t>
            </a:r>
            <a:r>
              <a:rPr lang="en-US" sz="2800" i="1" dirty="0"/>
              <a:t>The Large-Scale Structure of Inductive Inference</a:t>
            </a:r>
            <a:br>
              <a:rPr lang="en-US" sz="2800" dirty="0"/>
            </a:br>
            <a:br>
              <a:rPr lang="en-US" dirty="0"/>
            </a:br>
            <a:r>
              <a:rPr lang="en-US" sz="2000" dirty="0"/>
              <a:t>John D. Norton</a:t>
            </a:r>
            <a:br>
              <a:rPr lang="en-US" sz="2000" dirty="0"/>
            </a:br>
            <a:r>
              <a:rPr lang="en-US" sz="2000" dirty="0"/>
              <a:t>Department of History and Philosophy of Science</a:t>
            </a:r>
            <a:br>
              <a:rPr lang="en-US" sz="2000" dirty="0"/>
            </a:br>
            <a:r>
              <a:rPr lang="en-US" sz="2000" dirty="0"/>
              <a:t>University of Pittsburgh</a:t>
            </a:r>
            <a:br>
              <a:rPr lang="en-US" sz="2000" dirty="0"/>
            </a:br>
            <a:br>
              <a:rPr lang="en-US" sz="2000" dirty="0"/>
            </a:br>
            <a:r>
              <a:rPr lang="en-US" sz="2000" dirty="0"/>
              <a:t>http://</a:t>
            </a:r>
            <a:r>
              <a:rPr lang="en-US" sz="2000" dirty="0" err="1"/>
              <a:t>www.pitt.edu</a:t>
            </a:r>
            <a:r>
              <a:rPr lang="en-US" sz="2000" dirty="0"/>
              <a:t>/~</a:t>
            </a:r>
            <a:r>
              <a:rPr lang="en-US" sz="2000" dirty="0" err="1"/>
              <a:t>jdnorton</a:t>
            </a:r>
            <a:br>
              <a:rPr lang="en-US" dirty="0"/>
            </a:br>
            <a:endParaRPr lang="en-US" dirty="0"/>
          </a:p>
        </p:txBody>
      </p:sp>
      <p:sp>
        <p:nvSpPr>
          <p:cNvPr id="3" name="Subtitle 2">
            <a:extLst>
              <a:ext uri="{FF2B5EF4-FFF2-40B4-BE49-F238E27FC236}">
                <a16:creationId xmlns:a16="http://schemas.microsoft.com/office/drawing/2014/main" id="{249E5B2A-C5F9-E746-9FD8-71E3F7197695}"/>
              </a:ext>
            </a:extLst>
          </p:cNvPr>
          <p:cNvSpPr>
            <a:spLocks noGrp="1"/>
          </p:cNvSpPr>
          <p:nvPr>
            <p:ph type="subTitle" idx="1"/>
          </p:nvPr>
        </p:nvSpPr>
        <p:spPr/>
        <p:txBody>
          <a:bodyPr>
            <a:normAutofit fontScale="70000" lnSpcReduction="20000"/>
          </a:bodyPr>
          <a:lstStyle/>
          <a:p>
            <a:endParaRPr lang="en-US"/>
          </a:p>
        </p:txBody>
      </p:sp>
    </p:spTree>
    <p:extLst>
      <p:ext uri="{BB962C8B-B14F-4D97-AF65-F5344CB8AC3E}">
        <p14:creationId xmlns:p14="http://schemas.microsoft.com/office/powerpoint/2010/main" val="1459235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3BDD1B9C-035C-8348-BBBB-4A0C8903020B}"/>
              </a:ext>
            </a:extLst>
          </p:cNvPr>
          <p:cNvSpPr/>
          <p:nvPr/>
        </p:nvSpPr>
        <p:spPr>
          <a:xfrm>
            <a:off x="706056" y="231494"/>
            <a:ext cx="10833903" cy="1296364"/>
          </a:xfrm>
          <a:custGeom>
            <a:avLst/>
            <a:gdLst>
              <a:gd name="connsiteX0" fmla="*/ 625033 w 10833903"/>
              <a:gd name="connsiteY0" fmla="*/ 0 h 1296364"/>
              <a:gd name="connsiteX1" fmla="*/ 10752881 w 10833903"/>
              <a:gd name="connsiteY1" fmla="*/ 439838 h 1296364"/>
              <a:gd name="connsiteX2" fmla="*/ 10833903 w 10833903"/>
              <a:gd name="connsiteY2" fmla="*/ 844952 h 1296364"/>
              <a:gd name="connsiteX3" fmla="*/ 0 w 10833903"/>
              <a:gd name="connsiteY3" fmla="*/ 1296364 h 1296364"/>
              <a:gd name="connsiteX4" fmla="*/ 625033 w 10833903"/>
              <a:gd name="connsiteY4" fmla="*/ 0 h 12963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33903" h="1296364">
                <a:moveTo>
                  <a:pt x="625033" y="0"/>
                </a:moveTo>
                <a:lnTo>
                  <a:pt x="10752881" y="439838"/>
                </a:lnTo>
                <a:lnTo>
                  <a:pt x="10833903" y="844952"/>
                </a:lnTo>
                <a:lnTo>
                  <a:pt x="0" y="1296364"/>
                </a:lnTo>
                <a:lnTo>
                  <a:pt x="625033" y="0"/>
                </a:lnTo>
                <a:close/>
              </a:path>
            </a:pathLst>
          </a:custGeom>
          <a:solidFill>
            <a:srgbClr val="C8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41CED91-AD7E-B143-9CFC-9E2A5AE00E5B}"/>
              </a:ext>
            </a:extLst>
          </p:cNvPr>
          <p:cNvSpPr>
            <a:spLocks noGrp="1"/>
          </p:cNvSpPr>
          <p:nvPr>
            <p:ph type="title"/>
          </p:nvPr>
        </p:nvSpPr>
        <p:spPr/>
        <p:txBody>
          <a:bodyPr>
            <a:normAutofit fontScale="90000"/>
          </a:bodyPr>
          <a:lstStyle/>
          <a:p>
            <a:r>
              <a:rPr lang="en-US" dirty="0"/>
              <a:t>“Unconceived Alternatives”</a:t>
            </a:r>
            <a:br>
              <a:rPr lang="en-US" dirty="0"/>
            </a:br>
            <a:r>
              <a:rPr lang="en-US" sz="3600" dirty="0"/>
              <a:t>Kyle Stanford</a:t>
            </a:r>
            <a:endParaRPr lang="en-US" dirty="0"/>
          </a:p>
        </p:txBody>
      </p:sp>
      <p:sp>
        <p:nvSpPr>
          <p:cNvPr id="3" name="Content Placeholder 2">
            <a:extLst>
              <a:ext uri="{FF2B5EF4-FFF2-40B4-BE49-F238E27FC236}">
                <a16:creationId xmlns:a16="http://schemas.microsoft.com/office/drawing/2014/main" id="{706F7715-CA63-1443-9CD4-6367C07E8279}"/>
              </a:ext>
            </a:extLst>
          </p:cNvPr>
          <p:cNvSpPr>
            <a:spLocks noGrp="1"/>
          </p:cNvSpPr>
          <p:nvPr>
            <p:ph idx="1"/>
          </p:nvPr>
        </p:nvSpPr>
        <p:spPr/>
        <p:txBody>
          <a:bodyPr>
            <a:normAutofit fontScale="92500" lnSpcReduction="10000"/>
          </a:bodyPr>
          <a:lstStyle/>
          <a:p>
            <a:endParaRPr lang="en-US"/>
          </a:p>
        </p:txBody>
      </p:sp>
      <p:sp>
        <p:nvSpPr>
          <p:cNvPr id="4" name="Slide Number Placeholder 3">
            <a:extLst>
              <a:ext uri="{FF2B5EF4-FFF2-40B4-BE49-F238E27FC236}">
                <a16:creationId xmlns:a16="http://schemas.microsoft.com/office/drawing/2014/main" id="{FE60B1CD-E72A-7A45-8C53-EF7428D4AB1A}"/>
              </a:ext>
            </a:extLst>
          </p:cNvPr>
          <p:cNvSpPr>
            <a:spLocks noGrp="1"/>
          </p:cNvSpPr>
          <p:nvPr>
            <p:ph type="sldNum" sz="quarter" idx="12"/>
          </p:nvPr>
        </p:nvSpPr>
        <p:spPr/>
        <p:txBody>
          <a:bodyPr/>
          <a:lstStyle/>
          <a:p>
            <a:fld id="{74A45EBB-32D2-6245-99EB-03EC22769BAC}" type="slidenum">
              <a:rPr lang="en-US" smtClean="0"/>
              <a:t>10</a:t>
            </a:fld>
            <a:endParaRPr lang="en-US"/>
          </a:p>
        </p:txBody>
      </p:sp>
      <p:sp>
        <p:nvSpPr>
          <p:cNvPr id="5" name="TextBox 4">
            <a:extLst>
              <a:ext uri="{FF2B5EF4-FFF2-40B4-BE49-F238E27FC236}">
                <a16:creationId xmlns:a16="http://schemas.microsoft.com/office/drawing/2014/main" id="{1157EA12-4531-CC4A-849C-D0EB0503E096}"/>
              </a:ext>
            </a:extLst>
          </p:cNvPr>
          <p:cNvSpPr txBox="1"/>
          <p:nvPr/>
        </p:nvSpPr>
        <p:spPr>
          <a:xfrm>
            <a:off x="539568" y="2263469"/>
            <a:ext cx="4562354" cy="1384995"/>
          </a:xfrm>
          <a:prstGeom prst="rect">
            <a:avLst/>
          </a:prstGeom>
          <a:noFill/>
        </p:spPr>
        <p:txBody>
          <a:bodyPr wrap="square" rtlCol="0">
            <a:spAutoFit/>
          </a:bodyPr>
          <a:lstStyle/>
          <a:p>
            <a:pPr algn="r"/>
            <a:r>
              <a:rPr lang="en-US" sz="2800" dirty="0">
                <a:latin typeface="Times New Roman" panose="02020603050405020304" pitchFamily="18" charset="0"/>
                <a:cs typeface="Times New Roman" panose="02020603050405020304" pitchFamily="18" charset="0"/>
              </a:rPr>
              <a:t>We have not identified the best supported theory, because we did not conceive it. </a:t>
            </a:r>
          </a:p>
        </p:txBody>
      </p:sp>
      <p:grpSp>
        <p:nvGrpSpPr>
          <p:cNvPr id="10" name="Group 9">
            <a:extLst>
              <a:ext uri="{FF2B5EF4-FFF2-40B4-BE49-F238E27FC236}">
                <a16:creationId xmlns:a16="http://schemas.microsoft.com/office/drawing/2014/main" id="{1D739366-40EB-0D44-8396-2E7DE67C66C6}"/>
              </a:ext>
            </a:extLst>
          </p:cNvPr>
          <p:cNvGrpSpPr/>
          <p:nvPr/>
        </p:nvGrpSpPr>
        <p:grpSpPr>
          <a:xfrm>
            <a:off x="4712825" y="1744056"/>
            <a:ext cx="5863545" cy="2351509"/>
            <a:chOff x="4712825" y="1744056"/>
            <a:chExt cx="5863545" cy="2351509"/>
          </a:xfrm>
        </p:grpSpPr>
        <p:sp>
          <p:nvSpPr>
            <p:cNvPr id="6" name="TextBox 5">
              <a:extLst>
                <a:ext uri="{FF2B5EF4-FFF2-40B4-BE49-F238E27FC236}">
                  <a16:creationId xmlns:a16="http://schemas.microsoft.com/office/drawing/2014/main" id="{056FD806-FD8A-4B4B-9F21-839C2DEE4BDC}"/>
                </a:ext>
              </a:extLst>
            </p:cNvPr>
            <p:cNvSpPr txBox="1"/>
            <p:nvPr/>
          </p:nvSpPr>
          <p:spPr>
            <a:xfrm>
              <a:off x="7467602" y="2478914"/>
              <a:ext cx="3108768" cy="954107"/>
            </a:xfrm>
            <a:prstGeom prst="rect">
              <a:avLst/>
            </a:prstGeom>
            <a:noFill/>
          </p:spPr>
          <p:txBody>
            <a:bodyPr wrap="square" rtlCol="0">
              <a:spAutoFit/>
            </a:bodyPr>
            <a:lstStyle/>
            <a:p>
              <a:r>
                <a:rPr lang="en-US" sz="2800" dirty="0">
                  <a:latin typeface="Times New Roman" panose="02020603050405020304" pitchFamily="18" charset="0"/>
                  <a:cs typeface="Times New Roman" panose="02020603050405020304" pitchFamily="18" charset="0"/>
                </a:rPr>
                <a:t>The best supported theory is not unique. </a:t>
              </a:r>
            </a:p>
          </p:txBody>
        </p:sp>
        <p:sp>
          <p:nvSpPr>
            <p:cNvPr id="7" name="Right Arrow 6">
              <a:extLst>
                <a:ext uri="{FF2B5EF4-FFF2-40B4-BE49-F238E27FC236}">
                  <a16:creationId xmlns:a16="http://schemas.microsoft.com/office/drawing/2014/main" id="{AF0F9DA8-33A1-F448-A5B6-EA2B542C07D4}"/>
                </a:ext>
              </a:extLst>
            </p:cNvPr>
            <p:cNvSpPr/>
            <p:nvPr/>
          </p:nvSpPr>
          <p:spPr>
            <a:xfrm>
              <a:off x="5691852" y="2549422"/>
              <a:ext cx="1354238" cy="740779"/>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Multiply 7">
              <a:extLst>
                <a:ext uri="{FF2B5EF4-FFF2-40B4-BE49-F238E27FC236}">
                  <a16:creationId xmlns:a16="http://schemas.microsoft.com/office/drawing/2014/main" id="{8326A280-33CD-C644-86CB-33A36A06CCB0}"/>
                </a:ext>
              </a:extLst>
            </p:cNvPr>
            <p:cNvSpPr/>
            <p:nvPr/>
          </p:nvSpPr>
          <p:spPr>
            <a:xfrm>
              <a:off x="4712825" y="1744056"/>
              <a:ext cx="3312291" cy="2351509"/>
            </a:xfrm>
            <a:prstGeom prst="mathMultiply">
              <a:avLst>
                <a:gd name="adj1" fmla="val 11214"/>
              </a:avLst>
            </a:prstGeom>
            <a:solidFill>
              <a:srgbClr val="FF000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151912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9">
            <a:extLst>
              <a:ext uri="{FF2B5EF4-FFF2-40B4-BE49-F238E27FC236}">
                <a16:creationId xmlns:a16="http://schemas.microsoft.com/office/drawing/2014/main" id="{FC5A01B2-8E3A-2643-8E63-24BBCC79E16A}"/>
              </a:ext>
            </a:extLst>
          </p:cNvPr>
          <p:cNvSpPr/>
          <p:nvPr/>
        </p:nvSpPr>
        <p:spPr>
          <a:xfrm>
            <a:off x="694481" y="347241"/>
            <a:ext cx="10972800" cy="995422"/>
          </a:xfrm>
          <a:custGeom>
            <a:avLst/>
            <a:gdLst>
              <a:gd name="connsiteX0" fmla="*/ 312516 w 10972800"/>
              <a:gd name="connsiteY0" fmla="*/ 0 h 995422"/>
              <a:gd name="connsiteX1" fmla="*/ 10868628 w 10972800"/>
              <a:gd name="connsiteY1" fmla="*/ 208344 h 995422"/>
              <a:gd name="connsiteX2" fmla="*/ 10972800 w 10972800"/>
              <a:gd name="connsiteY2" fmla="*/ 798653 h 995422"/>
              <a:gd name="connsiteX3" fmla="*/ 0 w 10972800"/>
              <a:gd name="connsiteY3" fmla="*/ 995422 h 995422"/>
              <a:gd name="connsiteX4" fmla="*/ 312516 w 10972800"/>
              <a:gd name="connsiteY4" fmla="*/ 0 h 9954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0" h="995422">
                <a:moveTo>
                  <a:pt x="312516" y="0"/>
                </a:moveTo>
                <a:lnTo>
                  <a:pt x="10868628" y="208344"/>
                </a:lnTo>
                <a:lnTo>
                  <a:pt x="10972800" y="798653"/>
                </a:lnTo>
                <a:lnTo>
                  <a:pt x="0" y="995422"/>
                </a:lnTo>
                <a:lnTo>
                  <a:pt x="312516" y="0"/>
                </a:lnTo>
                <a:close/>
              </a:path>
            </a:pathLst>
          </a:custGeom>
          <a:solidFill>
            <a:srgbClr val="C8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5C18C7-4AFA-0846-A2C3-21BB8400589D}"/>
              </a:ext>
            </a:extLst>
          </p:cNvPr>
          <p:cNvSpPr>
            <a:spLocks noGrp="1"/>
          </p:cNvSpPr>
          <p:nvPr>
            <p:ph type="title"/>
          </p:nvPr>
        </p:nvSpPr>
        <p:spPr/>
        <p:txBody>
          <a:bodyPr/>
          <a:lstStyle/>
          <a:p>
            <a:r>
              <a:rPr lang="en-US" dirty="0"/>
              <a:t>Underdetermination thesis</a:t>
            </a:r>
          </a:p>
        </p:txBody>
      </p:sp>
      <p:sp>
        <p:nvSpPr>
          <p:cNvPr id="3" name="Content Placeholder 2">
            <a:extLst>
              <a:ext uri="{FF2B5EF4-FFF2-40B4-BE49-F238E27FC236}">
                <a16:creationId xmlns:a16="http://schemas.microsoft.com/office/drawing/2014/main" id="{391742AC-EFD8-DF41-B937-2F46A3C6A4B7}"/>
              </a:ext>
            </a:extLst>
          </p:cNvPr>
          <p:cNvSpPr>
            <a:spLocks noGrp="1"/>
          </p:cNvSpPr>
          <p:nvPr>
            <p:ph idx="1"/>
          </p:nvPr>
        </p:nvSpPr>
        <p:spPr/>
        <p:txBody>
          <a:bodyPr>
            <a:normAutofit fontScale="92500" lnSpcReduction="10000"/>
          </a:bodyPr>
          <a:lstStyle/>
          <a:p>
            <a:endParaRPr lang="en-US"/>
          </a:p>
        </p:txBody>
      </p:sp>
      <p:sp>
        <p:nvSpPr>
          <p:cNvPr id="4" name="Slide Number Placeholder 3">
            <a:extLst>
              <a:ext uri="{FF2B5EF4-FFF2-40B4-BE49-F238E27FC236}">
                <a16:creationId xmlns:a16="http://schemas.microsoft.com/office/drawing/2014/main" id="{B6CA43E2-4348-0547-8C03-8513A7C58BA1}"/>
              </a:ext>
            </a:extLst>
          </p:cNvPr>
          <p:cNvSpPr>
            <a:spLocks noGrp="1"/>
          </p:cNvSpPr>
          <p:nvPr>
            <p:ph type="sldNum" sz="quarter" idx="12"/>
          </p:nvPr>
        </p:nvSpPr>
        <p:spPr/>
        <p:txBody>
          <a:bodyPr/>
          <a:lstStyle/>
          <a:p>
            <a:fld id="{74A45EBB-32D2-6245-99EB-03EC22769BAC}" type="slidenum">
              <a:rPr lang="en-US" smtClean="0"/>
              <a:t>11</a:t>
            </a:fld>
            <a:endParaRPr lang="en-US"/>
          </a:p>
        </p:txBody>
      </p:sp>
      <p:grpSp>
        <p:nvGrpSpPr>
          <p:cNvPr id="7" name="Group 6">
            <a:extLst>
              <a:ext uri="{FF2B5EF4-FFF2-40B4-BE49-F238E27FC236}">
                <a16:creationId xmlns:a16="http://schemas.microsoft.com/office/drawing/2014/main" id="{5A230F46-6559-D948-BD32-4477B01EE006}"/>
              </a:ext>
            </a:extLst>
          </p:cNvPr>
          <p:cNvGrpSpPr/>
          <p:nvPr/>
        </p:nvGrpSpPr>
        <p:grpSpPr>
          <a:xfrm>
            <a:off x="5859887" y="849536"/>
            <a:ext cx="2746265" cy="1031556"/>
            <a:chOff x="5859887" y="849536"/>
            <a:chExt cx="2746265" cy="1031556"/>
          </a:xfrm>
        </p:grpSpPr>
        <p:sp>
          <p:nvSpPr>
            <p:cNvPr id="5" name="Rectangle 4">
              <a:extLst>
                <a:ext uri="{FF2B5EF4-FFF2-40B4-BE49-F238E27FC236}">
                  <a16:creationId xmlns:a16="http://schemas.microsoft.com/office/drawing/2014/main" id="{7F040A5B-DA4F-9946-BC0B-83D7F99E411B}"/>
                </a:ext>
              </a:extLst>
            </p:cNvPr>
            <p:cNvSpPr/>
            <p:nvPr/>
          </p:nvSpPr>
          <p:spPr>
            <a:xfrm>
              <a:off x="5975797" y="849536"/>
              <a:ext cx="1455313" cy="128788"/>
            </a:xfrm>
            <a:prstGeom prst="rect">
              <a:avLst/>
            </a:prstGeom>
            <a:solidFill>
              <a:srgbClr val="FF0000">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A6746E55-BD50-9E42-8E8E-5787EF66EC2D}"/>
                </a:ext>
              </a:extLst>
            </p:cNvPr>
            <p:cNvSpPr txBox="1"/>
            <p:nvPr/>
          </p:nvSpPr>
          <p:spPr>
            <a:xfrm>
              <a:off x="5859887" y="1050095"/>
              <a:ext cx="2746265" cy="830997"/>
            </a:xfrm>
            <a:prstGeom prst="rect">
              <a:avLst/>
            </a:prstGeom>
            <a:noFill/>
          </p:spPr>
          <p:txBody>
            <a:bodyPr wrap="none" rtlCol="0">
              <a:spAutoFit/>
            </a:bodyPr>
            <a:lstStyle/>
            <a:p>
              <a:pPr algn="l"/>
              <a:r>
                <a:rPr lang="en-US" sz="4800" dirty="0">
                  <a:latin typeface="Times New Roman" panose="02020603050405020304" pitchFamily="18" charset="0"/>
                  <a:cs typeface="Times New Roman" panose="02020603050405020304" pitchFamily="18" charset="0"/>
                </a:rPr>
                <a:t>conjecture</a:t>
              </a:r>
            </a:p>
          </p:txBody>
        </p:sp>
      </p:grpSp>
      <p:grpSp>
        <p:nvGrpSpPr>
          <p:cNvPr id="12" name="Group 11">
            <a:extLst>
              <a:ext uri="{FF2B5EF4-FFF2-40B4-BE49-F238E27FC236}">
                <a16:creationId xmlns:a16="http://schemas.microsoft.com/office/drawing/2014/main" id="{7EE1EE04-D769-9F4D-AD25-12D08FBCE3FE}"/>
              </a:ext>
            </a:extLst>
          </p:cNvPr>
          <p:cNvGrpSpPr/>
          <p:nvPr/>
        </p:nvGrpSpPr>
        <p:grpSpPr>
          <a:xfrm>
            <a:off x="838200" y="2574583"/>
            <a:ext cx="4919730" cy="2677656"/>
            <a:chOff x="838200" y="2574583"/>
            <a:chExt cx="4919730" cy="2677656"/>
          </a:xfrm>
        </p:grpSpPr>
        <p:sp>
          <p:nvSpPr>
            <p:cNvPr id="11" name="Freeform 10">
              <a:extLst>
                <a:ext uri="{FF2B5EF4-FFF2-40B4-BE49-F238E27FC236}">
                  <a16:creationId xmlns:a16="http://schemas.microsoft.com/office/drawing/2014/main" id="{8315FD24-7750-2346-B8A9-57D32007B8ED}"/>
                </a:ext>
              </a:extLst>
            </p:cNvPr>
            <p:cNvSpPr/>
            <p:nvPr/>
          </p:nvSpPr>
          <p:spPr>
            <a:xfrm>
              <a:off x="972273" y="2743200"/>
              <a:ext cx="4027990" cy="2349661"/>
            </a:xfrm>
            <a:custGeom>
              <a:avLst/>
              <a:gdLst>
                <a:gd name="connsiteX0" fmla="*/ 254643 w 4027990"/>
                <a:gd name="connsiteY0" fmla="*/ 0 h 2349661"/>
                <a:gd name="connsiteX1" fmla="*/ 4027990 w 4027990"/>
                <a:gd name="connsiteY1" fmla="*/ 173620 h 2349661"/>
                <a:gd name="connsiteX2" fmla="*/ 3923818 w 4027990"/>
                <a:gd name="connsiteY2" fmla="*/ 2349661 h 2349661"/>
                <a:gd name="connsiteX3" fmla="*/ 0 w 4027990"/>
                <a:gd name="connsiteY3" fmla="*/ 2199190 h 2349661"/>
                <a:gd name="connsiteX4" fmla="*/ 254643 w 4027990"/>
                <a:gd name="connsiteY4" fmla="*/ 0 h 23496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27990" h="2349661">
                  <a:moveTo>
                    <a:pt x="254643" y="0"/>
                  </a:moveTo>
                  <a:lnTo>
                    <a:pt x="4027990" y="173620"/>
                  </a:lnTo>
                  <a:lnTo>
                    <a:pt x="3923818" y="2349661"/>
                  </a:lnTo>
                  <a:lnTo>
                    <a:pt x="0" y="2199190"/>
                  </a:lnTo>
                  <a:lnTo>
                    <a:pt x="254643" y="0"/>
                  </a:lnTo>
                  <a:close/>
                </a:path>
              </a:pathLst>
            </a:custGeom>
            <a:solidFill>
              <a:srgbClr val="C8FF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3F635753-A521-AA48-B44D-91F412F8BBB1}"/>
                </a:ext>
              </a:extLst>
            </p:cNvPr>
            <p:cNvSpPr txBox="1"/>
            <p:nvPr/>
          </p:nvSpPr>
          <p:spPr>
            <a:xfrm>
              <a:off x="838200" y="2574583"/>
              <a:ext cx="4919730" cy="2677656"/>
            </a:xfrm>
            <a:prstGeom prst="rect">
              <a:avLst/>
            </a:prstGeom>
            <a:noFill/>
          </p:spPr>
          <p:txBody>
            <a:bodyPr wrap="square" rtlCol="0">
              <a:spAutoFit/>
            </a:bodyPr>
            <a:lstStyle/>
            <a:p>
              <a:r>
                <a:rPr lang="en-US" sz="2400" i="1" dirty="0">
                  <a:latin typeface="Times New Roman" panose="02020603050405020304" pitchFamily="18" charset="0"/>
                  <a:cs typeface="Times New Roman" panose="02020603050405020304" pitchFamily="18" charset="0"/>
                </a:rPr>
                <a:t>Underdetermination Conjecture</a:t>
              </a:r>
              <a:r>
                <a:rPr lang="en-US" sz="2400" dirty="0">
                  <a:latin typeface="Times New Roman" panose="02020603050405020304" pitchFamily="18" charset="0"/>
                  <a:cs typeface="Times New Roman" panose="02020603050405020304" pitchFamily="18" charset="0"/>
                </a:rPr>
                <a:t>: any body of empirical evidence, no matter how extensive, will provide inductive support for multiple, mutually exclusive sets of propositions such that no one set is distinguished as enjoying the strongest support.</a:t>
              </a:r>
            </a:p>
          </p:txBody>
        </p:sp>
      </p:grpSp>
      <p:sp>
        <p:nvSpPr>
          <p:cNvPr id="9" name="TextBox 8">
            <a:extLst>
              <a:ext uri="{FF2B5EF4-FFF2-40B4-BE49-F238E27FC236}">
                <a16:creationId xmlns:a16="http://schemas.microsoft.com/office/drawing/2014/main" id="{5C2B894D-2347-9943-9322-BAECDB286CB5}"/>
              </a:ext>
            </a:extLst>
          </p:cNvPr>
          <p:cNvSpPr txBox="1"/>
          <p:nvPr/>
        </p:nvSpPr>
        <p:spPr>
          <a:xfrm>
            <a:off x="6284890" y="2612028"/>
            <a:ext cx="5243495" cy="2677656"/>
          </a:xfrm>
          <a:prstGeom prst="rect">
            <a:avLst/>
          </a:prstGeom>
          <a:noFill/>
        </p:spPr>
        <p:txBody>
          <a:bodyPr wrap="square" rtlCol="0">
            <a:spAutoFit/>
          </a:bodyPr>
          <a:lstStyle/>
          <a:p>
            <a:pPr algn="l"/>
            <a:r>
              <a:rPr lang="en-US" sz="2400" i="1" dirty="0">
                <a:latin typeface="Times New Roman" panose="02020603050405020304" pitchFamily="18" charset="0"/>
                <a:cs typeface="Times New Roman" panose="02020603050405020304" pitchFamily="18" charset="0"/>
              </a:rPr>
              <a:t>FAILS</a:t>
            </a:r>
          </a:p>
          <a:p>
            <a:pPr algn="l"/>
            <a:endParaRPr lang="en-US" sz="2400" dirty="0">
              <a:latin typeface="Times New Roman" panose="02020603050405020304" pitchFamily="18" charset="0"/>
              <a:cs typeface="Times New Roman" panose="02020603050405020304" pitchFamily="18" charset="0"/>
            </a:endParaRPr>
          </a:p>
          <a:p>
            <a:pPr algn="l"/>
            <a:r>
              <a:rPr lang="en-US" sz="2400" dirty="0">
                <a:latin typeface="Times New Roman" panose="02020603050405020304" pitchFamily="18" charset="0"/>
                <a:cs typeface="Times New Roman" panose="02020603050405020304" pitchFamily="18" charset="0"/>
              </a:rPr>
              <a:t>No cogent demonstration within a well-developed logic of inductive inference.</a:t>
            </a:r>
          </a:p>
          <a:p>
            <a:pPr algn="l"/>
            <a:endParaRPr lang="en-US" sz="2400" dirty="0">
              <a:latin typeface="Times New Roman" panose="02020603050405020304" pitchFamily="18" charset="0"/>
              <a:cs typeface="Times New Roman" panose="02020603050405020304" pitchFamily="18" charset="0"/>
            </a:endParaRPr>
          </a:p>
          <a:p>
            <a:pPr algn="l"/>
            <a:r>
              <a:rPr lang="en-US" sz="2400" dirty="0">
                <a:latin typeface="Times New Roman" panose="02020603050405020304" pitchFamily="18" charset="0"/>
                <a:cs typeface="Times New Roman" panose="02020603050405020304" pitchFamily="18" charset="0"/>
              </a:rPr>
              <a:t>All examples of observationally equivalent theories are contrived.</a:t>
            </a:r>
          </a:p>
        </p:txBody>
      </p:sp>
    </p:spTree>
    <p:extLst>
      <p:ext uri="{BB962C8B-B14F-4D97-AF65-F5344CB8AC3E}">
        <p14:creationId xmlns:p14="http://schemas.microsoft.com/office/powerpoint/2010/main" val="3197826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E6208A8C-703C-3546-92E1-4DADB538972C}"/>
              </a:ext>
            </a:extLst>
          </p:cNvPr>
          <p:cNvSpPr/>
          <p:nvPr/>
        </p:nvSpPr>
        <p:spPr>
          <a:xfrm>
            <a:off x="949124" y="1851949"/>
            <a:ext cx="1770927" cy="995423"/>
          </a:xfrm>
          <a:custGeom>
            <a:avLst/>
            <a:gdLst>
              <a:gd name="connsiteX0" fmla="*/ 11575 w 1770927"/>
              <a:gd name="connsiteY0" fmla="*/ 0 h 995423"/>
              <a:gd name="connsiteX1" fmla="*/ 1608881 w 1770927"/>
              <a:gd name="connsiteY1" fmla="*/ 208345 h 995423"/>
              <a:gd name="connsiteX2" fmla="*/ 1770927 w 1770927"/>
              <a:gd name="connsiteY2" fmla="*/ 937550 h 995423"/>
              <a:gd name="connsiteX3" fmla="*/ 0 w 1770927"/>
              <a:gd name="connsiteY3" fmla="*/ 995423 h 995423"/>
              <a:gd name="connsiteX4" fmla="*/ 11575 w 1770927"/>
              <a:gd name="connsiteY4" fmla="*/ 0 h 995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0927" h="995423">
                <a:moveTo>
                  <a:pt x="11575" y="0"/>
                </a:moveTo>
                <a:lnTo>
                  <a:pt x="1608881" y="208345"/>
                </a:lnTo>
                <a:lnTo>
                  <a:pt x="1770927" y="937550"/>
                </a:lnTo>
                <a:lnTo>
                  <a:pt x="0" y="995423"/>
                </a:lnTo>
                <a:lnTo>
                  <a:pt x="11575" y="0"/>
                </a:lnTo>
                <a:close/>
              </a:path>
            </a:pathLst>
          </a:custGeom>
          <a:solidFill>
            <a:srgbClr val="C8FF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a:extLst>
              <a:ext uri="{FF2B5EF4-FFF2-40B4-BE49-F238E27FC236}">
                <a16:creationId xmlns:a16="http://schemas.microsoft.com/office/drawing/2014/main" id="{7746CC0E-7479-1342-8BAF-9F701E4A0372}"/>
              </a:ext>
            </a:extLst>
          </p:cNvPr>
          <p:cNvSpPr/>
          <p:nvPr/>
        </p:nvSpPr>
        <p:spPr>
          <a:xfrm>
            <a:off x="1805651" y="3275635"/>
            <a:ext cx="1770927" cy="995423"/>
          </a:xfrm>
          <a:custGeom>
            <a:avLst/>
            <a:gdLst>
              <a:gd name="connsiteX0" fmla="*/ 11575 w 1770927"/>
              <a:gd name="connsiteY0" fmla="*/ 0 h 995423"/>
              <a:gd name="connsiteX1" fmla="*/ 1608881 w 1770927"/>
              <a:gd name="connsiteY1" fmla="*/ 208345 h 995423"/>
              <a:gd name="connsiteX2" fmla="*/ 1770927 w 1770927"/>
              <a:gd name="connsiteY2" fmla="*/ 937550 h 995423"/>
              <a:gd name="connsiteX3" fmla="*/ 0 w 1770927"/>
              <a:gd name="connsiteY3" fmla="*/ 995423 h 995423"/>
              <a:gd name="connsiteX4" fmla="*/ 11575 w 1770927"/>
              <a:gd name="connsiteY4" fmla="*/ 0 h 995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0927" h="995423">
                <a:moveTo>
                  <a:pt x="11575" y="0"/>
                </a:moveTo>
                <a:lnTo>
                  <a:pt x="1608881" y="208345"/>
                </a:lnTo>
                <a:lnTo>
                  <a:pt x="1770927" y="937550"/>
                </a:lnTo>
                <a:lnTo>
                  <a:pt x="0" y="995423"/>
                </a:lnTo>
                <a:lnTo>
                  <a:pt x="11575" y="0"/>
                </a:lnTo>
                <a:close/>
              </a:path>
            </a:pathLst>
          </a:custGeom>
          <a:solidFill>
            <a:srgbClr val="C8FF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a:extLst>
              <a:ext uri="{FF2B5EF4-FFF2-40B4-BE49-F238E27FC236}">
                <a16:creationId xmlns:a16="http://schemas.microsoft.com/office/drawing/2014/main" id="{1A656819-C751-B747-BA42-1F81839261C3}"/>
              </a:ext>
            </a:extLst>
          </p:cNvPr>
          <p:cNvSpPr/>
          <p:nvPr/>
        </p:nvSpPr>
        <p:spPr>
          <a:xfrm>
            <a:off x="810228" y="439838"/>
            <a:ext cx="10498238" cy="740780"/>
          </a:xfrm>
          <a:custGeom>
            <a:avLst/>
            <a:gdLst>
              <a:gd name="connsiteX0" fmla="*/ 231494 w 10498238"/>
              <a:gd name="connsiteY0" fmla="*/ 0 h 740780"/>
              <a:gd name="connsiteX1" fmla="*/ 10440364 w 10498238"/>
              <a:gd name="connsiteY1" fmla="*/ 266218 h 740780"/>
              <a:gd name="connsiteX2" fmla="*/ 10498238 w 10498238"/>
              <a:gd name="connsiteY2" fmla="*/ 648182 h 740780"/>
              <a:gd name="connsiteX3" fmla="*/ 0 w 10498238"/>
              <a:gd name="connsiteY3" fmla="*/ 740780 h 740780"/>
              <a:gd name="connsiteX4" fmla="*/ 231494 w 10498238"/>
              <a:gd name="connsiteY4" fmla="*/ 0 h 7407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8238" h="740780">
                <a:moveTo>
                  <a:pt x="231494" y="0"/>
                </a:moveTo>
                <a:lnTo>
                  <a:pt x="10440364" y="266218"/>
                </a:lnTo>
                <a:lnTo>
                  <a:pt x="10498238" y="648182"/>
                </a:lnTo>
                <a:lnTo>
                  <a:pt x="0" y="740780"/>
                </a:lnTo>
                <a:lnTo>
                  <a:pt x="231494" y="0"/>
                </a:lnTo>
                <a:close/>
              </a:path>
            </a:pathLst>
          </a:custGeom>
          <a:solidFill>
            <a:srgbClr val="C8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58C84B-D6A1-6242-8DC6-1A43A8C525A6}"/>
              </a:ext>
            </a:extLst>
          </p:cNvPr>
          <p:cNvSpPr>
            <a:spLocks noGrp="1"/>
          </p:cNvSpPr>
          <p:nvPr>
            <p:ph type="title"/>
          </p:nvPr>
        </p:nvSpPr>
        <p:spPr/>
        <p:txBody>
          <a:bodyPr/>
          <a:lstStyle/>
          <a:p>
            <a:r>
              <a:rPr lang="en-US" dirty="0"/>
              <a:t>Summary: For Uniqueness</a:t>
            </a:r>
          </a:p>
        </p:txBody>
      </p:sp>
      <p:sp>
        <p:nvSpPr>
          <p:cNvPr id="3" name="Content Placeholder 2">
            <a:extLst>
              <a:ext uri="{FF2B5EF4-FFF2-40B4-BE49-F238E27FC236}">
                <a16:creationId xmlns:a16="http://schemas.microsoft.com/office/drawing/2014/main" id="{5DC3DEB5-7993-0B4F-97A9-179048D2CBE6}"/>
              </a:ext>
            </a:extLst>
          </p:cNvPr>
          <p:cNvSpPr>
            <a:spLocks noGrp="1"/>
          </p:cNvSpPr>
          <p:nvPr>
            <p:ph idx="1"/>
          </p:nvPr>
        </p:nvSpPr>
        <p:spPr/>
        <p:txBody>
          <a:bodyPr>
            <a:normAutofit fontScale="92500" lnSpcReduction="10000"/>
          </a:bodyPr>
          <a:lstStyle/>
          <a:p>
            <a:endParaRPr lang="en-US"/>
          </a:p>
        </p:txBody>
      </p:sp>
      <p:sp>
        <p:nvSpPr>
          <p:cNvPr id="4" name="Slide Number Placeholder 3">
            <a:extLst>
              <a:ext uri="{FF2B5EF4-FFF2-40B4-BE49-F238E27FC236}">
                <a16:creationId xmlns:a16="http://schemas.microsoft.com/office/drawing/2014/main" id="{6E573CF2-CB2F-4242-9FAA-1EED74646268}"/>
              </a:ext>
            </a:extLst>
          </p:cNvPr>
          <p:cNvSpPr>
            <a:spLocks noGrp="1"/>
          </p:cNvSpPr>
          <p:nvPr>
            <p:ph type="sldNum" sz="quarter" idx="12"/>
          </p:nvPr>
        </p:nvSpPr>
        <p:spPr/>
        <p:txBody>
          <a:bodyPr/>
          <a:lstStyle/>
          <a:p>
            <a:fld id="{74A45EBB-32D2-6245-99EB-03EC22769BAC}" type="slidenum">
              <a:rPr lang="en-US" smtClean="0"/>
              <a:t>12</a:t>
            </a:fld>
            <a:endParaRPr lang="en-US"/>
          </a:p>
        </p:txBody>
      </p:sp>
      <p:sp>
        <p:nvSpPr>
          <p:cNvPr id="6" name="TextBox 5">
            <a:extLst>
              <a:ext uri="{FF2B5EF4-FFF2-40B4-BE49-F238E27FC236}">
                <a16:creationId xmlns:a16="http://schemas.microsoft.com/office/drawing/2014/main" id="{BAA0B7C1-6E1C-1148-A640-971D3B2A02C4}"/>
              </a:ext>
            </a:extLst>
          </p:cNvPr>
          <p:cNvSpPr txBox="1"/>
          <p:nvPr/>
        </p:nvSpPr>
        <p:spPr>
          <a:xfrm>
            <a:off x="1009280" y="1872707"/>
            <a:ext cx="7430239" cy="923330"/>
          </a:xfrm>
          <a:prstGeom prst="rect">
            <a:avLst/>
          </a:prstGeom>
          <a:noFill/>
        </p:spPr>
        <p:txBody>
          <a:bodyPr wrap="none" rtlCol="0">
            <a:spAutoFit/>
          </a:bodyPr>
          <a:lstStyle/>
          <a:p>
            <a:pPr algn="l"/>
            <a:r>
              <a:rPr lang="en-US" sz="5400" dirty="0">
                <a:latin typeface="Times New Roman" panose="02020603050405020304" pitchFamily="18" charset="0"/>
                <a:cs typeface="Times New Roman" panose="02020603050405020304" pitchFamily="18" charset="0"/>
              </a:rPr>
              <a:t>1.</a:t>
            </a:r>
            <a:r>
              <a:rPr lang="en-US" sz="4000" dirty="0">
                <a:latin typeface="Times New Roman" panose="02020603050405020304" pitchFamily="18" charset="0"/>
                <a:cs typeface="Times New Roman" panose="02020603050405020304" pitchFamily="18" charset="0"/>
              </a:rPr>
              <a:t> Our mature sciences are unique.</a:t>
            </a:r>
          </a:p>
        </p:txBody>
      </p:sp>
      <p:sp>
        <p:nvSpPr>
          <p:cNvPr id="7" name="TextBox 6">
            <a:extLst>
              <a:ext uri="{FF2B5EF4-FFF2-40B4-BE49-F238E27FC236}">
                <a16:creationId xmlns:a16="http://schemas.microsoft.com/office/drawing/2014/main" id="{F8E489FC-DFD0-F548-8448-5FCCC0B9C1A6}"/>
              </a:ext>
            </a:extLst>
          </p:cNvPr>
          <p:cNvSpPr txBox="1"/>
          <p:nvPr/>
        </p:nvSpPr>
        <p:spPr>
          <a:xfrm>
            <a:off x="1948887" y="3198293"/>
            <a:ext cx="8294225" cy="1538883"/>
          </a:xfrm>
          <a:prstGeom prst="rect">
            <a:avLst/>
          </a:prstGeom>
          <a:noFill/>
        </p:spPr>
        <p:txBody>
          <a:bodyPr wrap="square" rtlCol="0">
            <a:spAutoFit/>
          </a:bodyPr>
          <a:lstStyle/>
          <a:p>
            <a:pPr marL="633413" indent="-622300" algn="l"/>
            <a:r>
              <a:rPr lang="en-US" sz="5400" dirty="0">
                <a:latin typeface="Times New Roman" panose="02020603050405020304" pitchFamily="18" charset="0"/>
                <a:cs typeface="Times New Roman" panose="02020603050405020304" pitchFamily="18" charset="0"/>
              </a:rPr>
              <a:t>2.</a:t>
            </a:r>
            <a:r>
              <a:rPr lang="en-US" sz="4000" dirty="0">
                <a:latin typeface="Times New Roman" panose="02020603050405020304" pitchFamily="18" charset="0"/>
                <a:cs typeface="Times New Roman" panose="02020603050405020304" pitchFamily="18" charset="0"/>
              </a:rPr>
              <a:t> Competition among competing sciences is unstable.</a:t>
            </a:r>
          </a:p>
        </p:txBody>
      </p:sp>
    </p:spTree>
    <p:extLst>
      <p:ext uri="{BB962C8B-B14F-4D97-AF65-F5344CB8AC3E}">
        <p14:creationId xmlns:p14="http://schemas.microsoft.com/office/powerpoint/2010/main" val="3995224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14">
            <a:extLst>
              <a:ext uri="{FF2B5EF4-FFF2-40B4-BE49-F238E27FC236}">
                <a16:creationId xmlns:a16="http://schemas.microsoft.com/office/drawing/2014/main" id="{FE5668E4-DC8E-DF4B-9A65-968B6D8EDE52}"/>
              </a:ext>
            </a:extLst>
          </p:cNvPr>
          <p:cNvSpPr/>
          <p:nvPr/>
        </p:nvSpPr>
        <p:spPr>
          <a:xfrm>
            <a:off x="816429" y="1077686"/>
            <a:ext cx="9046028" cy="2819400"/>
          </a:xfrm>
          <a:custGeom>
            <a:avLst/>
            <a:gdLst>
              <a:gd name="connsiteX0" fmla="*/ 65314 w 9046028"/>
              <a:gd name="connsiteY0" fmla="*/ 664028 h 2819400"/>
              <a:gd name="connsiteX1" fmla="*/ 9046028 w 9046028"/>
              <a:gd name="connsiteY1" fmla="*/ 0 h 2819400"/>
              <a:gd name="connsiteX2" fmla="*/ 8501742 w 9046028"/>
              <a:gd name="connsiteY2" fmla="*/ 2819400 h 2819400"/>
              <a:gd name="connsiteX3" fmla="*/ 0 w 9046028"/>
              <a:gd name="connsiteY3" fmla="*/ 2416628 h 2819400"/>
              <a:gd name="connsiteX4" fmla="*/ 65314 w 9046028"/>
              <a:gd name="connsiteY4" fmla="*/ 664028 h 2819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46028" h="2819400">
                <a:moveTo>
                  <a:pt x="65314" y="664028"/>
                </a:moveTo>
                <a:lnTo>
                  <a:pt x="9046028" y="0"/>
                </a:lnTo>
                <a:lnTo>
                  <a:pt x="8501742" y="2819400"/>
                </a:lnTo>
                <a:lnTo>
                  <a:pt x="0" y="2416628"/>
                </a:lnTo>
                <a:lnTo>
                  <a:pt x="65314" y="664028"/>
                </a:lnTo>
                <a:close/>
              </a:path>
            </a:pathLst>
          </a:custGeom>
          <a:solidFill>
            <a:srgbClr val="C8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454815B-9BFD-754A-A7C2-2C228D9AB641}"/>
              </a:ext>
            </a:extLst>
          </p:cNvPr>
          <p:cNvSpPr>
            <a:spLocks noGrp="1"/>
          </p:cNvSpPr>
          <p:nvPr>
            <p:ph type="title"/>
          </p:nvPr>
        </p:nvSpPr>
        <p:spPr/>
        <p:txBody>
          <a:bodyPr/>
          <a:lstStyle/>
          <a:p>
            <a:r>
              <a:rPr lang="en-US" dirty="0"/>
              <a:t>The Worry</a:t>
            </a:r>
          </a:p>
        </p:txBody>
      </p:sp>
      <p:sp>
        <p:nvSpPr>
          <p:cNvPr id="3" name="Content Placeholder 2">
            <a:extLst>
              <a:ext uri="{FF2B5EF4-FFF2-40B4-BE49-F238E27FC236}">
                <a16:creationId xmlns:a16="http://schemas.microsoft.com/office/drawing/2014/main" id="{EA2D66D8-5F31-674F-9F1F-EA0AD2B65147}"/>
              </a:ext>
            </a:extLst>
          </p:cNvPr>
          <p:cNvSpPr>
            <a:spLocks noGrp="1"/>
          </p:cNvSpPr>
          <p:nvPr>
            <p:ph idx="1"/>
          </p:nvPr>
        </p:nvSpPr>
        <p:spPr/>
        <p:txBody>
          <a:bodyPr>
            <a:normAutofit fontScale="92500" lnSpcReduction="10000"/>
          </a:bodyPr>
          <a:lstStyle/>
          <a:p>
            <a:endParaRPr lang="en-US"/>
          </a:p>
        </p:txBody>
      </p:sp>
      <p:sp>
        <p:nvSpPr>
          <p:cNvPr id="4" name="Slide Number Placeholder 3">
            <a:extLst>
              <a:ext uri="{FF2B5EF4-FFF2-40B4-BE49-F238E27FC236}">
                <a16:creationId xmlns:a16="http://schemas.microsoft.com/office/drawing/2014/main" id="{C7475DDF-283E-7A4D-83A1-F3F4C452C0D4}"/>
              </a:ext>
            </a:extLst>
          </p:cNvPr>
          <p:cNvSpPr>
            <a:spLocks noGrp="1"/>
          </p:cNvSpPr>
          <p:nvPr>
            <p:ph type="sldNum" sz="quarter" idx="12"/>
          </p:nvPr>
        </p:nvSpPr>
        <p:spPr/>
        <p:txBody>
          <a:bodyPr/>
          <a:lstStyle/>
          <a:p>
            <a:fld id="{74A45EBB-32D2-6245-99EB-03EC22769BAC}" type="slidenum">
              <a:rPr lang="en-US" smtClean="0"/>
              <a:t>2</a:t>
            </a:fld>
            <a:endParaRPr lang="en-US"/>
          </a:p>
        </p:txBody>
      </p:sp>
      <p:sp>
        <p:nvSpPr>
          <p:cNvPr id="5" name="TextBox 4">
            <a:extLst>
              <a:ext uri="{FF2B5EF4-FFF2-40B4-BE49-F238E27FC236}">
                <a16:creationId xmlns:a16="http://schemas.microsoft.com/office/drawing/2014/main" id="{EB9BCC1C-0CD4-6946-A1D0-558B7945BDDF}"/>
              </a:ext>
            </a:extLst>
          </p:cNvPr>
          <p:cNvSpPr txBox="1"/>
          <p:nvPr/>
        </p:nvSpPr>
        <p:spPr>
          <a:xfrm>
            <a:off x="477561" y="1610515"/>
            <a:ext cx="3136496" cy="1938992"/>
          </a:xfrm>
          <a:prstGeom prst="rect">
            <a:avLst/>
          </a:prstGeom>
          <a:noFill/>
        </p:spPr>
        <p:txBody>
          <a:bodyPr wrap="square" rtlCol="0">
            <a:spAutoFit/>
          </a:bodyPr>
          <a:lstStyle/>
          <a:p>
            <a:pPr algn="r"/>
            <a:r>
              <a:rPr lang="en-US" sz="4800" dirty="0">
                <a:latin typeface="Times New Roman" panose="02020603050405020304" pitchFamily="18" charset="0"/>
                <a:cs typeface="Times New Roman" panose="02020603050405020304" pitchFamily="18" charset="0"/>
              </a:rPr>
              <a:t>One</a:t>
            </a:r>
            <a:r>
              <a:rPr lang="en-US" sz="3600" dirty="0">
                <a:latin typeface="Times New Roman" panose="02020603050405020304" pitchFamily="18" charset="0"/>
                <a:cs typeface="Times New Roman" panose="02020603050405020304" pitchFamily="18" charset="0"/>
              </a:rPr>
              <a:t>, very extensive body of evidence</a:t>
            </a:r>
          </a:p>
        </p:txBody>
      </p:sp>
      <p:sp>
        <p:nvSpPr>
          <p:cNvPr id="6" name="TextBox 5">
            <a:extLst>
              <a:ext uri="{FF2B5EF4-FFF2-40B4-BE49-F238E27FC236}">
                <a16:creationId xmlns:a16="http://schemas.microsoft.com/office/drawing/2014/main" id="{3D469066-BE29-1242-B7AB-1716F647B3F5}"/>
              </a:ext>
            </a:extLst>
          </p:cNvPr>
          <p:cNvSpPr txBox="1"/>
          <p:nvPr/>
        </p:nvSpPr>
        <p:spPr>
          <a:xfrm>
            <a:off x="6596264" y="1164428"/>
            <a:ext cx="2602164" cy="2492990"/>
          </a:xfrm>
          <a:prstGeom prst="rect">
            <a:avLst/>
          </a:prstGeom>
          <a:noFill/>
        </p:spPr>
        <p:txBody>
          <a:bodyPr wrap="square" rtlCol="0">
            <a:spAutoFit/>
          </a:bodyPr>
          <a:lstStyle/>
          <a:p>
            <a:pPr algn="l"/>
            <a:r>
              <a:rPr lang="en-US" sz="4800" dirty="0">
                <a:latin typeface="Times New Roman" panose="02020603050405020304" pitchFamily="18" charset="0"/>
                <a:cs typeface="Times New Roman" panose="02020603050405020304" pitchFamily="18" charset="0"/>
              </a:rPr>
              <a:t>Many</a:t>
            </a:r>
            <a:r>
              <a:rPr lang="en-US" sz="3600" dirty="0">
                <a:latin typeface="Times New Roman" panose="02020603050405020304" pitchFamily="18" charset="0"/>
                <a:cs typeface="Times New Roman" panose="02020603050405020304" pitchFamily="18" charset="0"/>
              </a:rPr>
              <a:t>, self-supporting systems</a:t>
            </a:r>
          </a:p>
        </p:txBody>
      </p:sp>
      <p:sp>
        <p:nvSpPr>
          <p:cNvPr id="7" name="Right Arrow 6">
            <a:extLst>
              <a:ext uri="{FF2B5EF4-FFF2-40B4-BE49-F238E27FC236}">
                <a16:creationId xmlns:a16="http://schemas.microsoft.com/office/drawing/2014/main" id="{F57D2407-A3E1-4448-B1CC-9E37639B2FC6}"/>
              </a:ext>
            </a:extLst>
          </p:cNvPr>
          <p:cNvSpPr/>
          <p:nvPr/>
        </p:nvSpPr>
        <p:spPr>
          <a:xfrm>
            <a:off x="4068482" y="2387633"/>
            <a:ext cx="2027518" cy="370115"/>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a:extLst>
              <a:ext uri="{FF2B5EF4-FFF2-40B4-BE49-F238E27FC236}">
                <a16:creationId xmlns:a16="http://schemas.microsoft.com/office/drawing/2014/main" id="{A47AAD0B-8DCE-DB4E-A507-14FFBFAFD23D}"/>
              </a:ext>
            </a:extLst>
          </p:cNvPr>
          <p:cNvSpPr/>
          <p:nvPr/>
        </p:nvSpPr>
        <p:spPr>
          <a:xfrm rot="20596822">
            <a:off x="4040701" y="1661013"/>
            <a:ext cx="1888433" cy="370115"/>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a:extLst>
              <a:ext uri="{FF2B5EF4-FFF2-40B4-BE49-F238E27FC236}">
                <a16:creationId xmlns:a16="http://schemas.microsoft.com/office/drawing/2014/main" id="{5B7C8D06-FA6E-3443-A1AB-BA64E0D9888D}"/>
              </a:ext>
            </a:extLst>
          </p:cNvPr>
          <p:cNvSpPr/>
          <p:nvPr/>
        </p:nvSpPr>
        <p:spPr>
          <a:xfrm rot="808069">
            <a:off x="4016595" y="3052781"/>
            <a:ext cx="1945861" cy="370115"/>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B917CC1F-7B5E-044E-BCC9-DC7B7E948E52}"/>
              </a:ext>
            </a:extLst>
          </p:cNvPr>
          <p:cNvGrpSpPr/>
          <p:nvPr/>
        </p:nvGrpSpPr>
        <p:grpSpPr>
          <a:xfrm>
            <a:off x="251716" y="4441371"/>
            <a:ext cx="11134741" cy="1600200"/>
            <a:chOff x="251716" y="4441371"/>
            <a:chExt cx="11134741" cy="1600200"/>
          </a:xfrm>
        </p:grpSpPr>
        <p:sp>
          <p:nvSpPr>
            <p:cNvPr id="18" name="Freeform 17">
              <a:extLst>
                <a:ext uri="{FF2B5EF4-FFF2-40B4-BE49-F238E27FC236}">
                  <a16:creationId xmlns:a16="http://schemas.microsoft.com/office/drawing/2014/main" id="{E99D4896-F159-AE4D-9360-9A42FBFF977F}"/>
                </a:ext>
              </a:extLst>
            </p:cNvPr>
            <p:cNvSpPr/>
            <p:nvPr/>
          </p:nvSpPr>
          <p:spPr>
            <a:xfrm>
              <a:off x="468086" y="4441371"/>
              <a:ext cx="10918371" cy="1600200"/>
            </a:xfrm>
            <a:custGeom>
              <a:avLst/>
              <a:gdLst>
                <a:gd name="connsiteX0" fmla="*/ 740228 w 10918371"/>
                <a:gd name="connsiteY0" fmla="*/ 0 h 1600200"/>
                <a:gd name="connsiteX1" fmla="*/ 10493828 w 10918371"/>
                <a:gd name="connsiteY1" fmla="*/ 337458 h 1600200"/>
                <a:gd name="connsiteX2" fmla="*/ 10918371 w 10918371"/>
                <a:gd name="connsiteY2" fmla="*/ 1556658 h 1600200"/>
                <a:gd name="connsiteX3" fmla="*/ 0 w 10918371"/>
                <a:gd name="connsiteY3" fmla="*/ 1600200 h 1600200"/>
                <a:gd name="connsiteX4" fmla="*/ 740228 w 10918371"/>
                <a:gd name="connsiteY4" fmla="*/ 0 h 1600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18371" h="1600200">
                  <a:moveTo>
                    <a:pt x="740228" y="0"/>
                  </a:moveTo>
                  <a:lnTo>
                    <a:pt x="10493828" y="337458"/>
                  </a:lnTo>
                  <a:lnTo>
                    <a:pt x="10918371" y="1556658"/>
                  </a:lnTo>
                  <a:lnTo>
                    <a:pt x="0" y="1600200"/>
                  </a:lnTo>
                  <a:lnTo>
                    <a:pt x="740228" y="0"/>
                  </a:lnTo>
                  <a:close/>
                </a:path>
              </a:pathLst>
            </a:custGeom>
            <a:solidFill>
              <a:srgbClr val="C8FF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AEE55DEA-78DA-F94B-A763-7D156512362A}"/>
                </a:ext>
              </a:extLst>
            </p:cNvPr>
            <p:cNvSpPr txBox="1"/>
            <p:nvPr/>
          </p:nvSpPr>
          <p:spPr>
            <a:xfrm>
              <a:off x="251716" y="4708876"/>
              <a:ext cx="2099598" cy="1077218"/>
            </a:xfrm>
            <a:prstGeom prst="rect">
              <a:avLst/>
            </a:prstGeom>
            <a:noFill/>
          </p:spPr>
          <p:txBody>
            <a:bodyPr wrap="square" rtlCol="0">
              <a:spAutoFit/>
            </a:bodyPr>
            <a:lstStyle/>
            <a:p>
              <a:pPr algn="r"/>
              <a:r>
                <a:rPr lang="en-US" sz="3200" dirty="0">
                  <a:latin typeface="Times New Roman" panose="02020603050405020304" pitchFamily="18" charset="0"/>
                  <a:cs typeface="Times New Roman" panose="02020603050405020304" pitchFamily="18" charset="0"/>
                </a:rPr>
                <a:t>Inductive anarchy</a:t>
              </a:r>
            </a:p>
          </p:txBody>
        </p:sp>
        <p:sp>
          <p:nvSpPr>
            <p:cNvPr id="11" name="TextBox 10">
              <a:extLst>
                <a:ext uri="{FF2B5EF4-FFF2-40B4-BE49-F238E27FC236}">
                  <a16:creationId xmlns:a16="http://schemas.microsoft.com/office/drawing/2014/main" id="{42C70EF9-DF01-7844-A36C-0A80E80D83C1}"/>
                </a:ext>
              </a:extLst>
            </p:cNvPr>
            <p:cNvSpPr txBox="1"/>
            <p:nvPr/>
          </p:nvSpPr>
          <p:spPr>
            <a:xfrm>
              <a:off x="2755261" y="4632711"/>
              <a:ext cx="3042122" cy="1200329"/>
            </a:xfrm>
            <a:prstGeom prst="rect">
              <a:avLst/>
            </a:prstGeom>
            <a:noFill/>
          </p:spPr>
          <p:txBody>
            <a:bodyPr wrap="square" rtlCol="0">
              <a:spAutoFit/>
            </a:bodyPr>
            <a:lstStyle/>
            <a:p>
              <a:pPr algn="l"/>
              <a:r>
                <a:rPr lang="en-US" sz="2400" dirty="0">
                  <a:latin typeface="Times New Roman" panose="02020603050405020304" pitchFamily="18" charset="0"/>
                  <a:cs typeface="Times New Roman" panose="02020603050405020304" pitchFamily="18" charset="0"/>
                </a:rPr>
                <a:t>Many competing systems of proposition, equally supported</a:t>
              </a:r>
            </a:p>
          </p:txBody>
        </p:sp>
      </p:grpSp>
      <p:grpSp>
        <p:nvGrpSpPr>
          <p:cNvPr id="20" name="Group 19">
            <a:extLst>
              <a:ext uri="{FF2B5EF4-FFF2-40B4-BE49-F238E27FC236}">
                <a16:creationId xmlns:a16="http://schemas.microsoft.com/office/drawing/2014/main" id="{30B8027F-478D-BB44-8058-7142E4851197}"/>
              </a:ext>
            </a:extLst>
          </p:cNvPr>
          <p:cNvGrpSpPr/>
          <p:nvPr/>
        </p:nvGrpSpPr>
        <p:grpSpPr>
          <a:xfrm>
            <a:off x="5861196" y="4708876"/>
            <a:ext cx="3168123" cy="1200329"/>
            <a:chOff x="5861196" y="4708876"/>
            <a:chExt cx="3168123" cy="1200329"/>
          </a:xfrm>
        </p:grpSpPr>
        <p:sp>
          <p:nvSpPr>
            <p:cNvPr id="13" name="TextBox 12">
              <a:extLst>
                <a:ext uri="{FF2B5EF4-FFF2-40B4-BE49-F238E27FC236}">
                  <a16:creationId xmlns:a16="http://schemas.microsoft.com/office/drawing/2014/main" id="{B1F8A546-41C8-E148-BFDB-15DBE9BD4865}"/>
                </a:ext>
              </a:extLst>
            </p:cNvPr>
            <p:cNvSpPr txBox="1"/>
            <p:nvPr/>
          </p:nvSpPr>
          <p:spPr>
            <a:xfrm>
              <a:off x="6475879" y="4708876"/>
              <a:ext cx="2553440" cy="1200329"/>
            </a:xfrm>
            <a:prstGeom prst="rect">
              <a:avLst/>
            </a:prstGeom>
            <a:noFill/>
          </p:spPr>
          <p:txBody>
            <a:bodyPr wrap="square" rtlCol="0">
              <a:spAutoFit/>
            </a:bodyPr>
            <a:lstStyle/>
            <a:p>
              <a:pPr algn="l"/>
              <a:r>
                <a:rPr lang="en-US" sz="2400" dirty="0">
                  <a:latin typeface="Times New Roman" panose="02020603050405020304" pitchFamily="18" charset="0"/>
                  <a:cs typeface="Times New Roman" panose="02020603050405020304" pitchFamily="18" charset="0"/>
                </a:rPr>
                <a:t>Competing sciences, equally supported.</a:t>
              </a:r>
            </a:p>
          </p:txBody>
        </p:sp>
        <p:sp>
          <p:nvSpPr>
            <p:cNvPr id="16" name="Right Arrow 15">
              <a:extLst>
                <a:ext uri="{FF2B5EF4-FFF2-40B4-BE49-F238E27FC236}">
                  <a16:creationId xmlns:a16="http://schemas.microsoft.com/office/drawing/2014/main" id="{7F55867C-BB55-CA4C-9EED-10E7F98DABC0}"/>
                </a:ext>
              </a:extLst>
            </p:cNvPr>
            <p:cNvSpPr/>
            <p:nvPr/>
          </p:nvSpPr>
          <p:spPr>
            <a:xfrm>
              <a:off x="5861196" y="5116133"/>
              <a:ext cx="533423" cy="438582"/>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61B04278-C1AD-2141-AE38-7FF98F52BCB4}"/>
              </a:ext>
            </a:extLst>
          </p:cNvPr>
          <p:cNvGrpSpPr/>
          <p:nvPr/>
        </p:nvGrpSpPr>
        <p:grpSpPr>
          <a:xfrm>
            <a:off x="8909196" y="4708876"/>
            <a:ext cx="2790705" cy="1200329"/>
            <a:chOff x="8909196" y="4708876"/>
            <a:chExt cx="2790705" cy="1200329"/>
          </a:xfrm>
        </p:grpSpPr>
        <p:sp>
          <p:nvSpPr>
            <p:cNvPr id="14" name="TextBox 13">
              <a:extLst>
                <a:ext uri="{FF2B5EF4-FFF2-40B4-BE49-F238E27FC236}">
                  <a16:creationId xmlns:a16="http://schemas.microsoft.com/office/drawing/2014/main" id="{8106D950-4DFE-5B43-A59A-53CE05C37BC3}"/>
                </a:ext>
              </a:extLst>
            </p:cNvPr>
            <p:cNvSpPr txBox="1"/>
            <p:nvPr/>
          </p:nvSpPr>
          <p:spPr>
            <a:xfrm>
              <a:off x="9707815" y="4708876"/>
              <a:ext cx="1992086" cy="1200329"/>
            </a:xfrm>
            <a:prstGeom prst="rect">
              <a:avLst/>
            </a:prstGeom>
            <a:noFill/>
          </p:spPr>
          <p:txBody>
            <a:bodyPr wrap="square" rtlCol="0">
              <a:spAutoFit/>
            </a:bodyPr>
            <a:lstStyle/>
            <a:p>
              <a:pPr algn="l"/>
              <a:r>
                <a:rPr lang="en-US" sz="2400" dirty="0">
                  <a:latin typeface="Times New Roman" panose="02020603050405020304" pitchFamily="18" charset="0"/>
                  <a:cs typeface="Times New Roman" panose="02020603050405020304" pitchFamily="18" charset="0"/>
                </a:rPr>
                <a:t>Competing inductive logics</a:t>
              </a:r>
            </a:p>
          </p:txBody>
        </p:sp>
        <p:sp>
          <p:nvSpPr>
            <p:cNvPr id="17" name="Right Arrow 16">
              <a:extLst>
                <a:ext uri="{FF2B5EF4-FFF2-40B4-BE49-F238E27FC236}">
                  <a16:creationId xmlns:a16="http://schemas.microsoft.com/office/drawing/2014/main" id="{AB7EF858-D6F0-8147-8927-85B302E69381}"/>
                </a:ext>
              </a:extLst>
            </p:cNvPr>
            <p:cNvSpPr/>
            <p:nvPr/>
          </p:nvSpPr>
          <p:spPr>
            <a:xfrm>
              <a:off x="8909196" y="5116133"/>
              <a:ext cx="533423" cy="438582"/>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590602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C2F02-B7B1-4F49-AC5B-4296F0AF70BE}"/>
              </a:ext>
            </a:extLst>
          </p:cNvPr>
          <p:cNvSpPr>
            <a:spLocks noGrp="1"/>
          </p:cNvSpPr>
          <p:nvPr>
            <p:ph type="title"/>
          </p:nvPr>
        </p:nvSpPr>
        <p:spPr/>
        <p:txBody>
          <a:bodyPr/>
          <a:lstStyle/>
          <a:p>
            <a:r>
              <a:rPr lang="en-US" dirty="0"/>
              <a:t> </a:t>
            </a:r>
          </a:p>
        </p:txBody>
      </p:sp>
      <p:sp>
        <p:nvSpPr>
          <p:cNvPr id="4" name="Slide Number Placeholder 3">
            <a:extLst>
              <a:ext uri="{FF2B5EF4-FFF2-40B4-BE49-F238E27FC236}">
                <a16:creationId xmlns:a16="http://schemas.microsoft.com/office/drawing/2014/main" id="{2B50137F-79C3-014E-872E-DB092CC2CA42}"/>
              </a:ext>
            </a:extLst>
          </p:cNvPr>
          <p:cNvSpPr>
            <a:spLocks noGrp="1"/>
          </p:cNvSpPr>
          <p:nvPr>
            <p:ph type="sldNum" sz="quarter" idx="12"/>
          </p:nvPr>
        </p:nvSpPr>
        <p:spPr/>
        <p:txBody>
          <a:bodyPr/>
          <a:lstStyle/>
          <a:p>
            <a:fld id="{74A45EBB-32D2-6245-99EB-03EC22769BAC}" type="slidenum">
              <a:rPr lang="en-US" smtClean="0"/>
              <a:t>3</a:t>
            </a:fld>
            <a:endParaRPr lang="en-US"/>
          </a:p>
        </p:txBody>
      </p:sp>
      <p:pic>
        <p:nvPicPr>
          <p:cNvPr id="7" name="Content Placeholder 5" descr="A picture containing building, church, place of worship, old&#10;&#10;Description automatically generated">
            <a:extLst>
              <a:ext uri="{FF2B5EF4-FFF2-40B4-BE49-F238E27FC236}">
                <a16:creationId xmlns:a16="http://schemas.microsoft.com/office/drawing/2014/main" id="{39E41B24-7CB4-774A-A849-D09005F5E139}"/>
              </a:ext>
            </a:extLst>
          </p:cNvPr>
          <p:cNvPicPr>
            <a:picLocks noChangeAspect="1"/>
          </p:cNvPicPr>
          <p:nvPr/>
        </p:nvPicPr>
        <p:blipFill>
          <a:blip r:embed="rId2"/>
          <a:stretch>
            <a:fillRect/>
          </a:stretch>
        </p:blipFill>
        <p:spPr>
          <a:xfrm>
            <a:off x="0" y="948665"/>
            <a:ext cx="4036475" cy="4781072"/>
          </a:xfrm>
          <a:prstGeom prst="rect">
            <a:avLst/>
          </a:prstGeom>
        </p:spPr>
      </p:pic>
      <p:pic>
        <p:nvPicPr>
          <p:cNvPr id="11" name="Content Placeholder 10" descr="A picture containing building, old, place of worship, church&#10;&#10;Description automatically generated">
            <a:extLst>
              <a:ext uri="{FF2B5EF4-FFF2-40B4-BE49-F238E27FC236}">
                <a16:creationId xmlns:a16="http://schemas.microsoft.com/office/drawing/2014/main" id="{D79E52A8-6A5C-6D42-9650-85065485D0C8}"/>
              </a:ext>
            </a:extLst>
          </p:cNvPr>
          <p:cNvPicPr>
            <a:picLocks noGrp="1" noChangeAspect="1"/>
          </p:cNvPicPr>
          <p:nvPr>
            <p:ph idx="1"/>
          </p:nvPr>
        </p:nvPicPr>
        <p:blipFill>
          <a:blip r:embed="rId3"/>
          <a:stretch>
            <a:fillRect/>
          </a:stretch>
        </p:blipFill>
        <p:spPr>
          <a:xfrm>
            <a:off x="491955" y="6492875"/>
            <a:ext cx="232115" cy="365125"/>
          </a:xfrm>
        </p:spPr>
      </p:pic>
      <p:pic>
        <p:nvPicPr>
          <p:cNvPr id="16" name="Picture 15" descr="A picture containing building, old, church, place of worship&#10;&#10;Description automatically generated">
            <a:extLst>
              <a:ext uri="{FF2B5EF4-FFF2-40B4-BE49-F238E27FC236}">
                <a16:creationId xmlns:a16="http://schemas.microsoft.com/office/drawing/2014/main" id="{C8AE6F0F-57DC-FF45-8E52-6E721C14463A}"/>
              </a:ext>
            </a:extLst>
          </p:cNvPr>
          <p:cNvPicPr>
            <a:picLocks noChangeAspect="1"/>
          </p:cNvPicPr>
          <p:nvPr/>
        </p:nvPicPr>
        <p:blipFill>
          <a:blip r:embed="rId4"/>
          <a:stretch>
            <a:fillRect/>
          </a:stretch>
        </p:blipFill>
        <p:spPr>
          <a:xfrm>
            <a:off x="8326111" y="1333948"/>
            <a:ext cx="3558409" cy="4032864"/>
          </a:xfrm>
          <a:prstGeom prst="rect">
            <a:avLst/>
          </a:prstGeom>
        </p:spPr>
      </p:pic>
      <p:pic>
        <p:nvPicPr>
          <p:cNvPr id="20" name="Picture 19" descr="A picture containing building, old, outdoor, place of worship&#10;&#10;Description automatically generated">
            <a:extLst>
              <a:ext uri="{FF2B5EF4-FFF2-40B4-BE49-F238E27FC236}">
                <a16:creationId xmlns:a16="http://schemas.microsoft.com/office/drawing/2014/main" id="{38B7558E-961B-6147-86EA-B138E659EA16}"/>
              </a:ext>
            </a:extLst>
          </p:cNvPr>
          <p:cNvPicPr>
            <a:picLocks noChangeAspect="1"/>
          </p:cNvPicPr>
          <p:nvPr/>
        </p:nvPicPr>
        <p:blipFill>
          <a:blip r:embed="rId5"/>
          <a:stretch>
            <a:fillRect/>
          </a:stretch>
        </p:blipFill>
        <p:spPr>
          <a:xfrm>
            <a:off x="4560052" y="580764"/>
            <a:ext cx="3526971" cy="5548044"/>
          </a:xfrm>
          <a:prstGeom prst="rect">
            <a:avLst/>
          </a:prstGeom>
        </p:spPr>
      </p:pic>
    </p:spTree>
    <p:extLst>
      <p:ext uri="{BB962C8B-B14F-4D97-AF65-F5344CB8AC3E}">
        <p14:creationId xmlns:p14="http://schemas.microsoft.com/office/powerpoint/2010/main" val="1188519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E6208A8C-703C-3546-92E1-4DADB538972C}"/>
              </a:ext>
            </a:extLst>
          </p:cNvPr>
          <p:cNvSpPr/>
          <p:nvPr/>
        </p:nvSpPr>
        <p:spPr>
          <a:xfrm>
            <a:off x="949124" y="1851949"/>
            <a:ext cx="1770927" cy="995423"/>
          </a:xfrm>
          <a:custGeom>
            <a:avLst/>
            <a:gdLst>
              <a:gd name="connsiteX0" fmla="*/ 11575 w 1770927"/>
              <a:gd name="connsiteY0" fmla="*/ 0 h 995423"/>
              <a:gd name="connsiteX1" fmla="*/ 1608881 w 1770927"/>
              <a:gd name="connsiteY1" fmla="*/ 208345 h 995423"/>
              <a:gd name="connsiteX2" fmla="*/ 1770927 w 1770927"/>
              <a:gd name="connsiteY2" fmla="*/ 937550 h 995423"/>
              <a:gd name="connsiteX3" fmla="*/ 0 w 1770927"/>
              <a:gd name="connsiteY3" fmla="*/ 995423 h 995423"/>
              <a:gd name="connsiteX4" fmla="*/ 11575 w 1770927"/>
              <a:gd name="connsiteY4" fmla="*/ 0 h 995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0927" h="995423">
                <a:moveTo>
                  <a:pt x="11575" y="0"/>
                </a:moveTo>
                <a:lnTo>
                  <a:pt x="1608881" y="208345"/>
                </a:lnTo>
                <a:lnTo>
                  <a:pt x="1770927" y="937550"/>
                </a:lnTo>
                <a:lnTo>
                  <a:pt x="0" y="995423"/>
                </a:lnTo>
                <a:lnTo>
                  <a:pt x="11575" y="0"/>
                </a:lnTo>
                <a:close/>
              </a:path>
            </a:pathLst>
          </a:custGeom>
          <a:solidFill>
            <a:srgbClr val="C8FF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a:extLst>
              <a:ext uri="{FF2B5EF4-FFF2-40B4-BE49-F238E27FC236}">
                <a16:creationId xmlns:a16="http://schemas.microsoft.com/office/drawing/2014/main" id="{7746CC0E-7479-1342-8BAF-9F701E4A0372}"/>
              </a:ext>
            </a:extLst>
          </p:cNvPr>
          <p:cNvSpPr/>
          <p:nvPr/>
        </p:nvSpPr>
        <p:spPr>
          <a:xfrm>
            <a:off x="1805651" y="3275635"/>
            <a:ext cx="1770927" cy="995423"/>
          </a:xfrm>
          <a:custGeom>
            <a:avLst/>
            <a:gdLst>
              <a:gd name="connsiteX0" fmla="*/ 11575 w 1770927"/>
              <a:gd name="connsiteY0" fmla="*/ 0 h 995423"/>
              <a:gd name="connsiteX1" fmla="*/ 1608881 w 1770927"/>
              <a:gd name="connsiteY1" fmla="*/ 208345 h 995423"/>
              <a:gd name="connsiteX2" fmla="*/ 1770927 w 1770927"/>
              <a:gd name="connsiteY2" fmla="*/ 937550 h 995423"/>
              <a:gd name="connsiteX3" fmla="*/ 0 w 1770927"/>
              <a:gd name="connsiteY3" fmla="*/ 995423 h 995423"/>
              <a:gd name="connsiteX4" fmla="*/ 11575 w 1770927"/>
              <a:gd name="connsiteY4" fmla="*/ 0 h 99542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0927" h="995423">
                <a:moveTo>
                  <a:pt x="11575" y="0"/>
                </a:moveTo>
                <a:lnTo>
                  <a:pt x="1608881" y="208345"/>
                </a:lnTo>
                <a:lnTo>
                  <a:pt x="1770927" y="937550"/>
                </a:lnTo>
                <a:lnTo>
                  <a:pt x="0" y="995423"/>
                </a:lnTo>
                <a:lnTo>
                  <a:pt x="11575" y="0"/>
                </a:lnTo>
                <a:close/>
              </a:path>
            </a:pathLst>
          </a:custGeom>
          <a:solidFill>
            <a:srgbClr val="C8FF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a:extLst>
              <a:ext uri="{FF2B5EF4-FFF2-40B4-BE49-F238E27FC236}">
                <a16:creationId xmlns:a16="http://schemas.microsoft.com/office/drawing/2014/main" id="{1A656819-C751-B747-BA42-1F81839261C3}"/>
              </a:ext>
            </a:extLst>
          </p:cNvPr>
          <p:cNvSpPr/>
          <p:nvPr/>
        </p:nvSpPr>
        <p:spPr>
          <a:xfrm>
            <a:off x="810228" y="439838"/>
            <a:ext cx="10498238" cy="740780"/>
          </a:xfrm>
          <a:custGeom>
            <a:avLst/>
            <a:gdLst>
              <a:gd name="connsiteX0" fmla="*/ 231494 w 10498238"/>
              <a:gd name="connsiteY0" fmla="*/ 0 h 740780"/>
              <a:gd name="connsiteX1" fmla="*/ 10440364 w 10498238"/>
              <a:gd name="connsiteY1" fmla="*/ 266218 h 740780"/>
              <a:gd name="connsiteX2" fmla="*/ 10498238 w 10498238"/>
              <a:gd name="connsiteY2" fmla="*/ 648182 h 740780"/>
              <a:gd name="connsiteX3" fmla="*/ 0 w 10498238"/>
              <a:gd name="connsiteY3" fmla="*/ 740780 h 740780"/>
              <a:gd name="connsiteX4" fmla="*/ 231494 w 10498238"/>
              <a:gd name="connsiteY4" fmla="*/ 0 h 7407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498238" h="740780">
                <a:moveTo>
                  <a:pt x="231494" y="0"/>
                </a:moveTo>
                <a:lnTo>
                  <a:pt x="10440364" y="266218"/>
                </a:lnTo>
                <a:lnTo>
                  <a:pt x="10498238" y="648182"/>
                </a:lnTo>
                <a:lnTo>
                  <a:pt x="0" y="740780"/>
                </a:lnTo>
                <a:lnTo>
                  <a:pt x="231494" y="0"/>
                </a:lnTo>
                <a:close/>
              </a:path>
            </a:pathLst>
          </a:custGeom>
          <a:solidFill>
            <a:srgbClr val="C8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58C84B-D6A1-6242-8DC6-1A43A8C525A6}"/>
              </a:ext>
            </a:extLst>
          </p:cNvPr>
          <p:cNvSpPr>
            <a:spLocks noGrp="1"/>
          </p:cNvSpPr>
          <p:nvPr>
            <p:ph type="title"/>
          </p:nvPr>
        </p:nvSpPr>
        <p:spPr/>
        <p:txBody>
          <a:bodyPr/>
          <a:lstStyle/>
          <a:p>
            <a:r>
              <a:rPr lang="en-US" dirty="0"/>
              <a:t>Summary: For Uniqueness</a:t>
            </a:r>
          </a:p>
        </p:txBody>
      </p:sp>
      <p:sp>
        <p:nvSpPr>
          <p:cNvPr id="3" name="Content Placeholder 2">
            <a:extLst>
              <a:ext uri="{FF2B5EF4-FFF2-40B4-BE49-F238E27FC236}">
                <a16:creationId xmlns:a16="http://schemas.microsoft.com/office/drawing/2014/main" id="{5DC3DEB5-7993-0B4F-97A9-179048D2CBE6}"/>
              </a:ext>
            </a:extLst>
          </p:cNvPr>
          <p:cNvSpPr>
            <a:spLocks noGrp="1"/>
          </p:cNvSpPr>
          <p:nvPr>
            <p:ph idx="1"/>
          </p:nvPr>
        </p:nvSpPr>
        <p:spPr/>
        <p:txBody>
          <a:bodyPr>
            <a:normAutofit fontScale="92500" lnSpcReduction="10000"/>
          </a:bodyPr>
          <a:lstStyle/>
          <a:p>
            <a:endParaRPr lang="en-US"/>
          </a:p>
        </p:txBody>
      </p:sp>
      <p:sp>
        <p:nvSpPr>
          <p:cNvPr id="4" name="Slide Number Placeholder 3">
            <a:extLst>
              <a:ext uri="{FF2B5EF4-FFF2-40B4-BE49-F238E27FC236}">
                <a16:creationId xmlns:a16="http://schemas.microsoft.com/office/drawing/2014/main" id="{6E573CF2-CB2F-4242-9FAA-1EED74646268}"/>
              </a:ext>
            </a:extLst>
          </p:cNvPr>
          <p:cNvSpPr>
            <a:spLocks noGrp="1"/>
          </p:cNvSpPr>
          <p:nvPr>
            <p:ph type="sldNum" sz="quarter" idx="12"/>
          </p:nvPr>
        </p:nvSpPr>
        <p:spPr/>
        <p:txBody>
          <a:bodyPr/>
          <a:lstStyle/>
          <a:p>
            <a:fld id="{74A45EBB-32D2-6245-99EB-03EC22769BAC}" type="slidenum">
              <a:rPr lang="en-US" smtClean="0"/>
              <a:t>4</a:t>
            </a:fld>
            <a:endParaRPr lang="en-US"/>
          </a:p>
        </p:txBody>
      </p:sp>
      <p:sp>
        <p:nvSpPr>
          <p:cNvPr id="6" name="TextBox 5">
            <a:extLst>
              <a:ext uri="{FF2B5EF4-FFF2-40B4-BE49-F238E27FC236}">
                <a16:creationId xmlns:a16="http://schemas.microsoft.com/office/drawing/2014/main" id="{BAA0B7C1-6E1C-1148-A640-971D3B2A02C4}"/>
              </a:ext>
            </a:extLst>
          </p:cNvPr>
          <p:cNvSpPr txBox="1"/>
          <p:nvPr/>
        </p:nvSpPr>
        <p:spPr>
          <a:xfrm>
            <a:off x="1009280" y="1872707"/>
            <a:ext cx="7430239" cy="923330"/>
          </a:xfrm>
          <a:prstGeom prst="rect">
            <a:avLst/>
          </a:prstGeom>
          <a:noFill/>
        </p:spPr>
        <p:txBody>
          <a:bodyPr wrap="none" rtlCol="0">
            <a:spAutoFit/>
          </a:bodyPr>
          <a:lstStyle/>
          <a:p>
            <a:pPr algn="l"/>
            <a:r>
              <a:rPr lang="en-US" sz="5400" dirty="0">
                <a:latin typeface="Times New Roman" panose="02020603050405020304" pitchFamily="18" charset="0"/>
                <a:cs typeface="Times New Roman" panose="02020603050405020304" pitchFamily="18" charset="0"/>
              </a:rPr>
              <a:t>1.</a:t>
            </a:r>
            <a:r>
              <a:rPr lang="en-US" sz="4000" dirty="0">
                <a:latin typeface="Times New Roman" panose="02020603050405020304" pitchFamily="18" charset="0"/>
                <a:cs typeface="Times New Roman" panose="02020603050405020304" pitchFamily="18" charset="0"/>
              </a:rPr>
              <a:t> Our mature sciences are unique.</a:t>
            </a:r>
          </a:p>
        </p:txBody>
      </p:sp>
      <p:sp>
        <p:nvSpPr>
          <p:cNvPr id="7" name="TextBox 6">
            <a:extLst>
              <a:ext uri="{FF2B5EF4-FFF2-40B4-BE49-F238E27FC236}">
                <a16:creationId xmlns:a16="http://schemas.microsoft.com/office/drawing/2014/main" id="{F8E489FC-DFD0-F548-8448-5FCCC0B9C1A6}"/>
              </a:ext>
            </a:extLst>
          </p:cNvPr>
          <p:cNvSpPr txBox="1"/>
          <p:nvPr/>
        </p:nvSpPr>
        <p:spPr>
          <a:xfrm>
            <a:off x="1948887" y="3198293"/>
            <a:ext cx="8294225" cy="1538883"/>
          </a:xfrm>
          <a:prstGeom prst="rect">
            <a:avLst/>
          </a:prstGeom>
          <a:noFill/>
        </p:spPr>
        <p:txBody>
          <a:bodyPr wrap="square" rtlCol="0">
            <a:spAutoFit/>
          </a:bodyPr>
          <a:lstStyle/>
          <a:p>
            <a:pPr marL="633413" indent="-622300" algn="l"/>
            <a:r>
              <a:rPr lang="en-US" sz="5400" dirty="0">
                <a:latin typeface="Times New Roman" panose="02020603050405020304" pitchFamily="18" charset="0"/>
                <a:cs typeface="Times New Roman" panose="02020603050405020304" pitchFamily="18" charset="0"/>
              </a:rPr>
              <a:t>2.</a:t>
            </a:r>
            <a:r>
              <a:rPr lang="en-US" sz="4000" dirty="0">
                <a:latin typeface="Times New Roman" panose="02020603050405020304" pitchFamily="18" charset="0"/>
                <a:cs typeface="Times New Roman" panose="02020603050405020304" pitchFamily="18" charset="0"/>
              </a:rPr>
              <a:t> Competition among competing sciences is unstable.</a:t>
            </a:r>
          </a:p>
        </p:txBody>
      </p:sp>
    </p:spTree>
    <p:extLst>
      <p:ext uri="{BB962C8B-B14F-4D97-AF65-F5344CB8AC3E}">
        <p14:creationId xmlns:p14="http://schemas.microsoft.com/office/powerpoint/2010/main" val="1340682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839F3D9A-4F2D-4B4D-A246-E5DC365CDF61}"/>
              </a:ext>
            </a:extLst>
          </p:cNvPr>
          <p:cNvGrpSpPr/>
          <p:nvPr/>
        </p:nvGrpSpPr>
        <p:grpSpPr>
          <a:xfrm>
            <a:off x="4514127" y="2685327"/>
            <a:ext cx="4861367" cy="3970116"/>
            <a:chOff x="4514127" y="2685327"/>
            <a:chExt cx="4861367" cy="3970116"/>
          </a:xfrm>
        </p:grpSpPr>
        <p:sp>
          <p:nvSpPr>
            <p:cNvPr id="14" name="Freeform 13">
              <a:extLst>
                <a:ext uri="{FF2B5EF4-FFF2-40B4-BE49-F238E27FC236}">
                  <a16:creationId xmlns:a16="http://schemas.microsoft.com/office/drawing/2014/main" id="{01304BBB-1998-4442-AB13-96564F870CDE}"/>
                </a:ext>
              </a:extLst>
            </p:cNvPr>
            <p:cNvSpPr/>
            <p:nvPr/>
          </p:nvSpPr>
          <p:spPr>
            <a:xfrm>
              <a:off x="4514127" y="2685327"/>
              <a:ext cx="4861367" cy="3970116"/>
            </a:xfrm>
            <a:custGeom>
              <a:avLst/>
              <a:gdLst>
                <a:gd name="connsiteX0" fmla="*/ 879676 w 4861367"/>
                <a:gd name="connsiteY0" fmla="*/ 0 h 3970116"/>
                <a:gd name="connsiteX1" fmla="*/ 0 w 4861367"/>
                <a:gd name="connsiteY1" fmla="*/ 3970116 h 3970116"/>
                <a:gd name="connsiteX2" fmla="*/ 4861367 w 4861367"/>
                <a:gd name="connsiteY2" fmla="*/ 3889093 h 3970116"/>
                <a:gd name="connsiteX3" fmla="*/ 3426106 w 4861367"/>
                <a:gd name="connsiteY3" fmla="*/ 162045 h 3970116"/>
                <a:gd name="connsiteX4" fmla="*/ 879676 w 4861367"/>
                <a:gd name="connsiteY4" fmla="*/ 0 h 397011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61367" h="3970116">
                  <a:moveTo>
                    <a:pt x="879676" y="0"/>
                  </a:moveTo>
                  <a:lnTo>
                    <a:pt x="0" y="3970116"/>
                  </a:lnTo>
                  <a:lnTo>
                    <a:pt x="4861367" y="3889093"/>
                  </a:lnTo>
                  <a:lnTo>
                    <a:pt x="3426106" y="162045"/>
                  </a:lnTo>
                  <a:lnTo>
                    <a:pt x="879676" y="0"/>
                  </a:lnTo>
                  <a:close/>
                </a:path>
              </a:pathLst>
            </a:custGeom>
            <a:solidFill>
              <a:srgbClr val="FFC8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632F7072-CCC6-AA48-A3B4-5FF00F721F95}"/>
                </a:ext>
              </a:extLst>
            </p:cNvPr>
            <p:cNvSpPr txBox="1"/>
            <p:nvPr/>
          </p:nvSpPr>
          <p:spPr>
            <a:xfrm>
              <a:off x="4600089" y="6077247"/>
              <a:ext cx="4652236" cy="461665"/>
            </a:xfrm>
            <a:prstGeom prst="rect">
              <a:avLst/>
            </a:prstGeom>
            <a:noFill/>
          </p:spPr>
          <p:txBody>
            <a:bodyPr wrap="none" rtlCol="0">
              <a:spAutoFit/>
            </a:bodyPr>
            <a:lstStyle/>
            <a:p>
              <a:pPr algn="l"/>
              <a:r>
                <a:rPr lang="en-US" sz="2400" dirty="0">
                  <a:latin typeface="Times New Roman" panose="02020603050405020304" pitchFamily="18" charset="0"/>
                  <a:cs typeface="Times New Roman" panose="02020603050405020304" pitchFamily="18" charset="0"/>
                </a:rPr>
                <a:t>Can and does happen… but always?</a:t>
              </a:r>
            </a:p>
          </p:txBody>
        </p:sp>
      </p:grpSp>
      <p:sp>
        <p:nvSpPr>
          <p:cNvPr id="13" name="Freeform 12">
            <a:extLst>
              <a:ext uri="{FF2B5EF4-FFF2-40B4-BE49-F238E27FC236}">
                <a16:creationId xmlns:a16="http://schemas.microsoft.com/office/drawing/2014/main" id="{F83C0E43-7149-E940-960D-A96AEE733B1B}"/>
              </a:ext>
            </a:extLst>
          </p:cNvPr>
          <p:cNvSpPr/>
          <p:nvPr/>
        </p:nvSpPr>
        <p:spPr>
          <a:xfrm>
            <a:off x="416689" y="1620456"/>
            <a:ext cx="3368233" cy="4676172"/>
          </a:xfrm>
          <a:custGeom>
            <a:avLst/>
            <a:gdLst>
              <a:gd name="connsiteX0" fmla="*/ 393539 w 3368233"/>
              <a:gd name="connsiteY0" fmla="*/ 0 h 4676172"/>
              <a:gd name="connsiteX1" fmla="*/ 3368233 w 3368233"/>
              <a:gd name="connsiteY1" fmla="*/ 23149 h 4676172"/>
              <a:gd name="connsiteX2" fmla="*/ 3102015 w 3368233"/>
              <a:gd name="connsiteY2" fmla="*/ 4676172 h 4676172"/>
              <a:gd name="connsiteX3" fmla="*/ 2442258 w 3368233"/>
              <a:gd name="connsiteY3" fmla="*/ 4676172 h 4676172"/>
              <a:gd name="connsiteX4" fmla="*/ 0 w 3368233"/>
              <a:gd name="connsiteY4" fmla="*/ 4525701 h 4676172"/>
              <a:gd name="connsiteX5" fmla="*/ 393539 w 3368233"/>
              <a:gd name="connsiteY5" fmla="*/ 0 h 4676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68233" h="4676172">
                <a:moveTo>
                  <a:pt x="393539" y="0"/>
                </a:moveTo>
                <a:lnTo>
                  <a:pt x="3368233" y="23149"/>
                </a:lnTo>
                <a:lnTo>
                  <a:pt x="3102015" y="4676172"/>
                </a:lnTo>
                <a:lnTo>
                  <a:pt x="2442258" y="4676172"/>
                </a:lnTo>
                <a:lnTo>
                  <a:pt x="0" y="4525701"/>
                </a:lnTo>
                <a:lnTo>
                  <a:pt x="393539" y="0"/>
                </a:lnTo>
                <a:close/>
              </a:path>
            </a:pathLst>
          </a:custGeom>
          <a:solidFill>
            <a:srgbClr val="C8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8B09C72-8797-1244-AAC5-46F6404CBC5F}"/>
              </a:ext>
            </a:extLst>
          </p:cNvPr>
          <p:cNvSpPr>
            <a:spLocks noGrp="1"/>
          </p:cNvSpPr>
          <p:nvPr>
            <p:ph type="title"/>
          </p:nvPr>
        </p:nvSpPr>
        <p:spPr/>
        <p:txBody>
          <a:bodyPr/>
          <a:lstStyle/>
          <a:p>
            <a:r>
              <a:rPr lang="en-US" dirty="0"/>
              <a:t>Mature sciences are unique</a:t>
            </a:r>
          </a:p>
        </p:txBody>
      </p:sp>
      <p:sp>
        <p:nvSpPr>
          <p:cNvPr id="3" name="Content Placeholder 2">
            <a:extLst>
              <a:ext uri="{FF2B5EF4-FFF2-40B4-BE49-F238E27FC236}">
                <a16:creationId xmlns:a16="http://schemas.microsoft.com/office/drawing/2014/main" id="{03CD1BD6-67C5-0048-8F5A-5CDFB053FE07}"/>
              </a:ext>
            </a:extLst>
          </p:cNvPr>
          <p:cNvSpPr>
            <a:spLocks noGrp="1"/>
          </p:cNvSpPr>
          <p:nvPr>
            <p:ph idx="1"/>
          </p:nvPr>
        </p:nvSpPr>
        <p:spPr/>
        <p:txBody>
          <a:bodyPr>
            <a:normAutofit fontScale="92500" lnSpcReduction="10000"/>
          </a:bodyPr>
          <a:lstStyle/>
          <a:p>
            <a:endParaRPr lang="en-US"/>
          </a:p>
        </p:txBody>
      </p:sp>
      <p:sp>
        <p:nvSpPr>
          <p:cNvPr id="4" name="Slide Number Placeholder 3">
            <a:extLst>
              <a:ext uri="{FF2B5EF4-FFF2-40B4-BE49-F238E27FC236}">
                <a16:creationId xmlns:a16="http://schemas.microsoft.com/office/drawing/2014/main" id="{656F007E-13FD-5643-9CC2-552B327FCFE0}"/>
              </a:ext>
            </a:extLst>
          </p:cNvPr>
          <p:cNvSpPr>
            <a:spLocks noGrp="1"/>
          </p:cNvSpPr>
          <p:nvPr>
            <p:ph type="sldNum" sz="quarter" idx="12"/>
          </p:nvPr>
        </p:nvSpPr>
        <p:spPr/>
        <p:txBody>
          <a:bodyPr/>
          <a:lstStyle/>
          <a:p>
            <a:fld id="{74A45EBB-32D2-6245-99EB-03EC22769BAC}" type="slidenum">
              <a:rPr lang="en-US" smtClean="0"/>
              <a:t>5</a:t>
            </a:fld>
            <a:endParaRPr lang="en-US"/>
          </a:p>
        </p:txBody>
      </p:sp>
      <p:sp>
        <p:nvSpPr>
          <p:cNvPr id="5" name="TextBox 4">
            <a:extLst>
              <a:ext uri="{FF2B5EF4-FFF2-40B4-BE49-F238E27FC236}">
                <a16:creationId xmlns:a16="http://schemas.microsoft.com/office/drawing/2014/main" id="{4EFD5B2C-CC5A-8D44-9960-AE732C698E9A}"/>
              </a:ext>
            </a:extLst>
          </p:cNvPr>
          <p:cNvSpPr txBox="1"/>
          <p:nvPr/>
        </p:nvSpPr>
        <p:spPr>
          <a:xfrm>
            <a:off x="570170" y="1651254"/>
            <a:ext cx="3550418" cy="4278094"/>
          </a:xfrm>
          <a:prstGeom prst="rect">
            <a:avLst/>
          </a:prstGeom>
          <a:noFill/>
        </p:spPr>
        <p:txBody>
          <a:bodyPr wrap="square" rtlCol="0">
            <a:spAutoFit/>
          </a:bodyPr>
          <a:lstStyle/>
          <a:p>
            <a:pPr algn="l"/>
            <a:r>
              <a:rPr lang="en-US" sz="3200" i="1" dirty="0">
                <a:latin typeface="Times New Roman" panose="02020603050405020304" pitchFamily="18" charset="0"/>
                <a:cs typeface="Times New Roman" panose="02020603050405020304" pitchFamily="18" charset="0"/>
              </a:rPr>
              <a:t>Only one</a:t>
            </a:r>
            <a:r>
              <a:rPr lang="en-US" sz="3200" dirty="0">
                <a:latin typeface="Times New Roman" panose="02020603050405020304" pitchFamily="18" charset="0"/>
                <a:cs typeface="Times New Roman" panose="02020603050405020304" pitchFamily="18" charset="0"/>
              </a:rPr>
              <a:t> mature:</a:t>
            </a:r>
          </a:p>
          <a:p>
            <a:pPr algn="l"/>
            <a:r>
              <a:rPr lang="en-US" sz="3200" dirty="0">
                <a:latin typeface="Times New Roman" panose="02020603050405020304" pitchFamily="18" charset="0"/>
                <a:cs typeface="Times New Roman" panose="02020603050405020304" pitchFamily="18" charset="0"/>
              </a:rPr>
              <a:t>Geometry</a:t>
            </a:r>
          </a:p>
          <a:p>
            <a:pPr algn="l"/>
            <a:r>
              <a:rPr lang="en-US" sz="3200" dirty="0">
                <a:latin typeface="Times New Roman" panose="02020603050405020304" pitchFamily="18" charset="0"/>
                <a:cs typeface="Times New Roman" panose="02020603050405020304" pitchFamily="18" charset="0"/>
              </a:rPr>
              <a:t>Celestial mechanics</a:t>
            </a:r>
          </a:p>
          <a:p>
            <a:pPr algn="l"/>
            <a:r>
              <a:rPr lang="en-US" sz="3200" dirty="0">
                <a:latin typeface="Times New Roman" panose="02020603050405020304" pitchFamily="18" charset="0"/>
                <a:cs typeface="Times New Roman" panose="02020603050405020304" pitchFamily="18" charset="0"/>
              </a:rPr>
              <a:t>Chemistry</a:t>
            </a:r>
          </a:p>
          <a:p>
            <a:pPr algn="l"/>
            <a:r>
              <a:rPr lang="en-US" sz="3200" dirty="0">
                <a:latin typeface="Times New Roman" panose="02020603050405020304" pitchFamily="18" charset="0"/>
                <a:cs typeface="Times New Roman" panose="02020603050405020304" pitchFamily="18" charset="0"/>
              </a:rPr>
              <a:t>Biology</a:t>
            </a:r>
          </a:p>
          <a:p>
            <a:pPr algn="l"/>
            <a:r>
              <a:rPr lang="en-US" sz="3200" dirty="0">
                <a:latin typeface="Times New Roman" panose="02020603050405020304" pitchFamily="18" charset="0"/>
                <a:cs typeface="Times New Roman" panose="02020603050405020304" pitchFamily="18" charset="0"/>
              </a:rPr>
              <a:t>Geology</a:t>
            </a:r>
          </a:p>
          <a:p>
            <a:pPr algn="l"/>
            <a:r>
              <a:rPr lang="en-US" sz="3200" dirty="0">
                <a:latin typeface="Times New Roman" panose="02020603050405020304" pitchFamily="18" charset="0"/>
                <a:cs typeface="Times New Roman" panose="02020603050405020304" pitchFamily="18" charset="0"/>
              </a:rPr>
              <a:t>…</a:t>
            </a:r>
          </a:p>
          <a:p>
            <a:pPr algn="l"/>
            <a:r>
              <a:rPr lang="en-US" sz="2400" dirty="0">
                <a:latin typeface="Times New Roman" panose="02020603050405020304" pitchFamily="18" charset="0"/>
                <a:cs typeface="Times New Roman" panose="02020603050405020304" pitchFamily="18" charset="0"/>
              </a:rPr>
              <a:t>in their domains of application</a:t>
            </a:r>
          </a:p>
        </p:txBody>
      </p:sp>
      <p:sp>
        <p:nvSpPr>
          <p:cNvPr id="6" name="TextBox 5">
            <a:extLst>
              <a:ext uri="{FF2B5EF4-FFF2-40B4-BE49-F238E27FC236}">
                <a16:creationId xmlns:a16="http://schemas.microsoft.com/office/drawing/2014/main" id="{D2F65F16-9849-2E47-9541-063622D0122D}"/>
              </a:ext>
            </a:extLst>
          </p:cNvPr>
          <p:cNvSpPr txBox="1"/>
          <p:nvPr/>
        </p:nvSpPr>
        <p:spPr>
          <a:xfrm>
            <a:off x="4002429" y="2281536"/>
            <a:ext cx="816249" cy="461665"/>
          </a:xfrm>
          <a:prstGeom prst="rect">
            <a:avLst/>
          </a:prstGeom>
          <a:noFill/>
        </p:spPr>
        <p:txBody>
          <a:bodyPr wrap="none" rtlCol="0">
            <a:spAutoFit/>
          </a:bodyPr>
          <a:lstStyle/>
          <a:p>
            <a:pPr algn="l"/>
            <a:r>
              <a:rPr lang="en-US" sz="2400" dirty="0">
                <a:latin typeface="Times New Roman" panose="02020603050405020304" pitchFamily="18" charset="0"/>
                <a:cs typeface="Times New Roman" panose="02020603050405020304" pitchFamily="18" charset="0"/>
              </a:rPr>
              <a:t>since</a:t>
            </a:r>
          </a:p>
        </p:txBody>
      </p:sp>
      <p:sp>
        <p:nvSpPr>
          <p:cNvPr id="7" name="TextBox 6">
            <a:extLst>
              <a:ext uri="{FF2B5EF4-FFF2-40B4-BE49-F238E27FC236}">
                <a16:creationId xmlns:a16="http://schemas.microsoft.com/office/drawing/2014/main" id="{CB9738EB-0E4A-8340-A4D6-612C41FA97BD}"/>
              </a:ext>
            </a:extLst>
          </p:cNvPr>
          <p:cNvSpPr txBox="1"/>
          <p:nvPr/>
        </p:nvSpPr>
        <p:spPr>
          <a:xfrm>
            <a:off x="5058137" y="1532914"/>
            <a:ext cx="3550418" cy="954107"/>
          </a:xfrm>
          <a:prstGeom prst="rect">
            <a:avLst/>
          </a:prstGeom>
          <a:noFill/>
        </p:spPr>
        <p:txBody>
          <a:bodyPr wrap="square" rtlCol="0">
            <a:spAutoFit/>
          </a:bodyPr>
          <a:lstStyle/>
          <a:p>
            <a:pPr algn="l"/>
            <a:r>
              <a:rPr lang="en-US" sz="2800" dirty="0">
                <a:latin typeface="Times New Roman" panose="02020603050405020304" pitchFamily="18" charset="0"/>
                <a:cs typeface="Times New Roman" panose="02020603050405020304" pitchFamily="18" charset="0"/>
              </a:rPr>
              <a:t>The evidence fixes each uniquely.</a:t>
            </a:r>
          </a:p>
        </p:txBody>
      </p:sp>
      <p:sp>
        <p:nvSpPr>
          <p:cNvPr id="8" name="TextBox 7">
            <a:extLst>
              <a:ext uri="{FF2B5EF4-FFF2-40B4-BE49-F238E27FC236}">
                <a16:creationId xmlns:a16="http://schemas.microsoft.com/office/drawing/2014/main" id="{6F69DA89-038F-A043-B07B-381738A0F0CA}"/>
              </a:ext>
            </a:extLst>
          </p:cNvPr>
          <p:cNvSpPr txBox="1"/>
          <p:nvPr/>
        </p:nvSpPr>
        <p:spPr>
          <a:xfrm>
            <a:off x="5058137" y="2767280"/>
            <a:ext cx="3356658" cy="1323439"/>
          </a:xfrm>
          <a:prstGeom prst="rect">
            <a:avLst/>
          </a:prstGeom>
          <a:noFill/>
        </p:spPr>
        <p:txBody>
          <a:bodyPr wrap="square" rtlCol="0">
            <a:spAutoFit/>
          </a:bodyPr>
          <a:lstStyle/>
          <a:p>
            <a:pPr algn="l"/>
            <a:r>
              <a:rPr lang="en-US" sz="2800" dirty="0">
                <a:latin typeface="Times New Roman" panose="02020603050405020304" pitchFamily="18" charset="0"/>
                <a:cs typeface="Times New Roman" panose="02020603050405020304" pitchFamily="18" charset="0"/>
              </a:rPr>
              <a:t>Scientists, politicians conspire</a:t>
            </a:r>
            <a:r>
              <a:rPr lang="en-US" sz="2400" dirty="0">
                <a:latin typeface="Times New Roman" panose="02020603050405020304" pitchFamily="18" charset="0"/>
                <a:cs typeface="Times New Roman" panose="02020603050405020304" pitchFamily="18" charset="0"/>
              </a:rPr>
              <a:t> to suppress alternatives.</a:t>
            </a:r>
            <a:endParaRPr lang="en-US" sz="2800" dirty="0">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67A6377B-C769-8F47-B437-3BB445DB8468}"/>
              </a:ext>
            </a:extLst>
          </p:cNvPr>
          <p:cNvSpPr txBox="1"/>
          <p:nvPr/>
        </p:nvSpPr>
        <p:spPr>
          <a:xfrm>
            <a:off x="5058137" y="4370978"/>
            <a:ext cx="3550419" cy="1323439"/>
          </a:xfrm>
          <a:prstGeom prst="rect">
            <a:avLst/>
          </a:prstGeom>
          <a:noFill/>
        </p:spPr>
        <p:txBody>
          <a:bodyPr wrap="square" rtlCol="0">
            <a:spAutoFit/>
          </a:bodyPr>
          <a:lstStyle/>
          <a:p>
            <a:pPr algn="l"/>
            <a:r>
              <a:rPr lang="en-US" sz="2800" dirty="0">
                <a:latin typeface="Times New Roman" panose="02020603050405020304" pitchFamily="18" charset="0"/>
                <a:cs typeface="Times New Roman" panose="02020603050405020304" pitchFamily="18" charset="0"/>
              </a:rPr>
              <a:t>Scientists are unimaginative</a:t>
            </a:r>
            <a:r>
              <a:rPr lang="en-US" sz="2400" dirty="0">
                <a:latin typeface="Times New Roman" panose="02020603050405020304" pitchFamily="18" charset="0"/>
                <a:cs typeface="Times New Roman" panose="02020603050405020304" pitchFamily="18" charset="0"/>
              </a:rPr>
              <a:t> and cannot see alternatives.</a:t>
            </a:r>
            <a:endParaRPr lang="en-US" sz="2800" dirty="0">
              <a:latin typeface="Times New Roman" panose="02020603050405020304" pitchFamily="18" charset="0"/>
              <a:cs typeface="Times New Roman" panose="02020603050405020304" pitchFamily="18" charset="0"/>
            </a:endParaRPr>
          </a:p>
        </p:txBody>
      </p:sp>
      <p:grpSp>
        <p:nvGrpSpPr>
          <p:cNvPr id="18" name="Group 17">
            <a:extLst>
              <a:ext uri="{FF2B5EF4-FFF2-40B4-BE49-F238E27FC236}">
                <a16:creationId xmlns:a16="http://schemas.microsoft.com/office/drawing/2014/main" id="{A1B9647C-1A5F-E049-A64F-406D9DFCCC57}"/>
              </a:ext>
            </a:extLst>
          </p:cNvPr>
          <p:cNvGrpSpPr/>
          <p:nvPr/>
        </p:nvGrpSpPr>
        <p:grpSpPr>
          <a:xfrm>
            <a:off x="7292051" y="1782501"/>
            <a:ext cx="4838895" cy="1919149"/>
            <a:chOff x="7292051" y="1782501"/>
            <a:chExt cx="4838895" cy="1919149"/>
          </a:xfrm>
        </p:grpSpPr>
        <p:sp>
          <p:nvSpPr>
            <p:cNvPr id="11" name="TextBox 10">
              <a:extLst>
                <a:ext uri="{FF2B5EF4-FFF2-40B4-BE49-F238E27FC236}">
                  <a16:creationId xmlns:a16="http://schemas.microsoft.com/office/drawing/2014/main" id="{95F86F12-4611-4A44-9C6D-E2A1928FD5BE}"/>
                </a:ext>
              </a:extLst>
            </p:cNvPr>
            <p:cNvSpPr txBox="1"/>
            <p:nvPr/>
          </p:nvSpPr>
          <p:spPr>
            <a:xfrm>
              <a:off x="9358497" y="2131990"/>
              <a:ext cx="2772449" cy="1569660"/>
            </a:xfrm>
            <a:prstGeom prst="rect">
              <a:avLst/>
            </a:prstGeom>
            <a:noFill/>
          </p:spPr>
          <p:txBody>
            <a:bodyPr wrap="square" rtlCol="0">
              <a:spAutoFit/>
            </a:bodyPr>
            <a:lstStyle/>
            <a:p>
              <a:pPr algn="l"/>
              <a:r>
                <a:rPr lang="en-US" sz="2400" dirty="0">
                  <a:latin typeface="Times New Roman" panose="02020603050405020304" pitchFamily="18" charset="0"/>
                  <a:cs typeface="Times New Roman" panose="02020603050405020304" pitchFamily="18" charset="0"/>
                </a:rPr>
                <a:t>Robustness of mature science over times, countries and cultures.</a:t>
              </a:r>
            </a:p>
          </p:txBody>
        </p:sp>
        <p:sp>
          <p:nvSpPr>
            <p:cNvPr id="16" name="Freeform 15">
              <a:extLst>
                <a:ext uri="{FF2B5EF4-FFF2-40B4-BE49-F238E27FC236}">
                  <a16:creationId xmlns:a16="http://schemas.microsoft.com/office/drawing/2014/main" id="{85B43A85-937C-804A-8672-6B8CDD892133}"/>
                </a:ext>
              </a:extLst>
            </p:cNvPr>
            <p:cNvSpPr/>
            <p:nvPr/>
          </p:nvSpPr>
          <p:spPr>
            <a:xfrm>
              <a:off x="7292051" y="1782501"/>
              <a:ext cx="4479402" cy="1851950"/>
            </a:xfrm>
            <a:custGeom>
              <a:avLst/>
              <a:gdLst>
                <a:gd name="connsiteX0" fmla="*/ 0 w 4479402"/>
                <a:gd name="connsiteY0" fmla="*/ 1342664 h 1851950"/>
                <a:gd name="connsiteX1" fmla="*/ 4479402 w 4479402"/>
                <a:gd name="connsiteY1" fmla="*/ 0 h 1851950"/>
                <a:gd name="connsiteX2" fmla="*/ 4317357 w 4479402"/>
                <a:gd name="connsiteY2" fmla="*/ 1851950 h 1851950"/>
                <a:gd name="connsiteX3" fmla="*/ 81022 w 4479402"/>
                <a:gd name="connsiteY3" fmla="*/ 1562583 h 1851950"/>
                <a:gd name="connsiteX4" fmla="*/ 0 w 4479402"/>
                <a:gd name="connsiteY4" fmla="*/ 1342664 h 1851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79402" h="1851950">
                  <a:moveTo>
                    <a:pt x="0" y="1342664"/>
                  </a:moveTo>
                  <a:lnTo>
                    <a:pt x="4479402" y="0"/>
                  </a:lnTo>
                  <a:lnTo>
                    <a:pt x="4317357" y="1851950"/>
                  </a:lnTo>
                  <a:lnTo>
                    <a:pt x="81022" y="1562583"/>
                  </a:lnTo>
                  <a:lnTo>
                    <a:pt x="0" y="1342664"/>
                  </a:lnTo>
                  <a:close/>
                </a:path>
              </a:pathLst>
            </a:custGeom>
            <a:solidFill>
              <a:srgbClr val="00FF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 name="Group 18">
            <a:extLst>
              <a:ext uri="{FF2B5EF4-FFF2-40B4-BE49-F238E27FC236}">
                <a16:creationId xmlns:a16="http://schemas.microsoft.com/office/drawing/2014/main" id="{C2D1050E-210A-B744-8E93-AC06B186B686}"/>
              </a:ext>
            </a:extLst>
          </p:cNvPr>
          <p:cNvGrpSpPr/>
          <p:nvPr/>
        </p:nvGrpSpPr>
        <p:grpSpPr>
          <a:xfrm>
            <a:off x="6926207" y="4327685"/>
            <a:ext cx="5194922" cy="1696098"/>
            <a:chOff x="6926207" y="4327685"/>
            <a:chExt cx="5194922" cy="1696098"/>
          </a:xfrm>
        </p:grpSpPr>
        <p:sp>
          <p:nvSpPr>
            <p:cNvPr id="17" name="Freeform 16">
              <a:extLst>
                <a:ext uri="{FF2B5EF4-FFF2-40B4-BE49-F238E27FC236}">
                  <a16:creationId xmlns:a16="http://schemas.microsoft.com/office/drawing/2014/main" id="{0BFEF3F6-A859-AD45-9C52-3E9675019720}"/>
                </a:ext>
              </a:extLst>
            </p:cNvPr>
            <p:cNvSpPr/>
            <p:nvPr/>
          </p:nvSpPr>
          <p:spPr>
            <a:xfrm flipV="1">
              <a:off x="6926207" y="4342561"/>
              <a:ext cx="5194922" cy="1681222"/>
            </a:xfrm>
            <a:custGeom>
              <a:avLst/>
              <a:gdLst>
                <a:gd name="connsiteX0" fmla="*/ 0 w 4479402"/>
                <a:gd name="connsiteY0" fmla="*/ 1342664 h 1851950"/>
                <a:gd name="connsiteX1" fmla="*/ 4479402 w 4479402"/>
                <a:gd name="connsiteY1" fmla="*/ 0 h 1851950"/>
                <a:gd name="connsiteX2" fmla="*/ 4317357 w 4479402"/>
                <a:gd name="connsiteY2" fmla="*/ 1851950 h 1851950"/>
                <a:gd name="connsiteX3" fmla="*/ 81022 w 4479402"/>
                <a:gd name="connsiteY3" fmla="*/ 1562583 h 1851950"/>
                <a:gd name="connsiteX4" fmla="*/ 0 w 4479402"/>
                <a:gd name="connsiteY4" fmla="*/ 1342664 h 1851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79402" h="1851950">
                  <a:moveTo>
                    <a:pt x="0" y="1342664"/>
                  </a:moveTo>
                  <a:lnTo>
                    <a:pt x="4479402" y="0"/>
                  </a:lnTo>
                  <a:lnTo>
                    <a:pt x="4317357" y="1851950"/>
                  </a:lnTo>
                  <a:lnTo>
                    <a:pt x="81022" y="1562583"/>
                  </a:lnTo>
                  <a:lnTo>
                    <a:pt x="0" y="1342664"/>
                  </a:lnTo>
                  <a:close/>
                </a:path>
              </a:pathLst>
            </a:custGeom>
            <a:solidFill>
              <a:srgbClr val="00FF00">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1B3DE215-DFCC-CF49-AF9F-0B1916040451}"/>
                </a:ext>
              </a:extLst>
            </p:cNvPr>
            <p:cNvSpPr txBox="1"/>
            <p:nvPr/>
          </p:nvSpPr>
          <p:spPr>
            <a:xfrm>
              <a:off x="9313736" y="4327685"/>
              <a:ext cx="2772449" cy="1569660"/>
            </a:xfrm>
            <a:prstGeom prst="rect">
              <a:avLst/>
            </a:prstGeom>
            <a:noFill/>
          </p:spPr>
          <p:txBody>
            <a:bodyPr wrap="square" rtlCol="0">
              <a:spAutoFit/>
            </a:bodyPr>
            <a:lstStyle/>
            <a:p>
              <a:pPr algn="l"/>
              <a:r>
                <a:rPr lang="en-US" sz="2400" dirty="0">
                  <a:latin typeface="Times New Roman" panose="02020603050405020304" pitchFamily="18" charset="0"/>
                  <a:cs typeface="Times New Roman" panose="02020603050405020304" pitchFamily="18" charset="0"/>
                </a:rPr>
                <a:t>Huge professional rewards for scientists who see the missed alternative.</a:t>
              </a:r>
            </a:p>
          </p:txBody>
        </p:sp>
      </p:grpSp>
    </p:spTree>
    <p:extLst>
      <p:ext uri="{BB962C8B-B14F-4D97-AF65-F5344CB8AC3E}">
        <p14:creationId xmlns:p14="http://schemas.microsoft.com/office/powerpoint/2010/main" val="1617534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10">
            <a:extLst>
              <a:ext uri="{FF2B5EF4-FFF2-40B4-BE49-F238E27FC236}">
                <a16:creationId xmlns:a16="http://schemas.microsoft.com/office/drawing/2014/main" id="{C936FA16-E897-144D-8685-95EB9B346DD7}"/>
              </a:ext>
            </a:extLst>
          </p:cNvPr>
          <p:cNvSpPr/>
          <p:nvPr/>
        </p:nvSpPr>
        <p:spPr>
          <a:xfrm>
            <a:off x="695459" y="360608"/>
            <a:ext cx="10689465" cy="927279"/>
          </a:xfrm>
          <a:custGeom>
            <a:avLst/>
            <a:gdLst>
              <a:gd name="connsiteX0" fmla="*/ 154547 w 10689465"/>
              <a:gd name="connsiteY0" fmla="*/ 0 h 927279"/>
              <a:gd name="connsiteX1" fmla="*/ 10650828 w 10689465"/>
              <a:gd name="connsiteY1" fmla="*/ 360609 h 927279"/>
              <a:gd name="connsiteX2" fmla="*/ 10689465 w 10689465"/>
              <a:gd name="connsiteY2" fmla="*/ 656823 h 927279"/>
              <a:gd name="connsiteX3" fmla="*/ 0 w 10689465"/>
              <a:gd name="connsiteY3" fmla="*/ 927279 h 927279"/>
              <a:gd name="connsiteX4" fmla="*/ 154547 w 10689465"/>
              <a:gd name="connsiteY4" fmla="*/ 0 h 9272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689465" h="927279">
                <a:moveTo>
                  <a:pt x="154547" y="0"/>
                </a:moveTo>
                <a:lnTo>
                  <a:pt x="10650828" y="360609"/>
                </a:lnTo>
                <a:lnTo>
                  <a:pt x="10689465" y="656823"/>
                </a:lnTo>
                <a:lnTo>
                  <a:pt x="0" y="927279"/>
                </a:lnTo>
                <a:lnTo>
                  <a:pt x="154547" y="0"/>
                </a:lnTo>
                <a:close/>
              </a:path>
            </a:pathLst>
          </a:custGeom>
          <a:solidFill>
            <a:srgbClr val="C8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D2000E-7234-A240-B192-9871985EE53D}"/>
              </a:ext>
            </a:extLst>
          </p:cNvPr>
          <p:cNvSpPr>
            <a:spLocks noGrp="1"/>
          </p:cNvSpPr>
          <p:nvPr>
            <p:ph type="title"/>
          </p:nvPr>
        </p:nvSpPr>
        <p:spPr/>
        <p:txBody>
          <a:bodyPr/>
          <a:lstStyle/>
          <a:p>
            <a:r>
              <a:rPr lang="en-US" dirty="0"/>
              <a:t>Science is empirical</a:t>
            </a:r>
          </a:p>
        </p:txBody>
      </p:sp>
      <p:sp>
        <p:nvSpPr>
          <p:cNvPr id="3" name="Content Placeholder 2">
            <a:extLst>
              <a:ext uri="{FF2B5EF4-FFF2-40B4-BE49-F238E27FC236}">
                <a16:creationId xmlns:a16="http://schemas.microsoft.com/office/drawing/2014/main" id="{A51D109C-3474-6344-B344-09DB66D34FF3}"/>
              </a:ext>
            </a:extLst>
          </p:cNvPr>
          <p:cNvSpPr>
            <a:spLocks noGrp="1"/>
          </p:cNvSpPr>
          <p:nvPr>
            <p:ph idx="1"/>
          </p:nvPr>
        </p:nvSpPr>
        <p:spPr/>
        <p:txBody>
          <a:bodyPr>
            <a:normAutofit fontScale="92500" lnSpcReduction="10000"/>
          </a:bodyPr>
          <a:lstStyle/>
          <a:p>
            <a:endParaRPr lang="en-US"/>
          </a:p>
        </p:txBody>
      </p:sp>
      <p:sp>
        <p:nvSpPr>
          <p:cNvPr id="4" name="Slide Number Placeholder 3">
            <a:extLst>
              <a:ext uri="{FF2B5EF4-FFF2-40B4-BE49-F238E27FC236}">
                <a16:creationId xmlns:a16="http://schemas.microsoft.com/office/drawing/2014/main" id="{16605627-DFAF-C64C-9D03-E73004046EB6}"/>
              </a:ext>
            </a:extLst>
          </p:cNvPr>
          <p:cNvSpPr>
            <a:spLocks noGrp="1"/>
          </p:cNvSpPr>
          <p:nvPr>
            <p:ph type="sldNum" sz="quarter" idx="12"/>
          </p:nvPr>
        </p:nvSpPr>
        <p:spPr/>
        <p:txBody>
          <a:bodyPr/>
          <a:lstStyle/>
          <a:p>
            <a:fld id="{74A45EBB-32D2-6245-99EB-03EC22769BAC}" type="slidenum">
              <a:rPr lang="en-US" smtClean="0"/>
              <a:t>6</a:t>
            </a:fld>
            <a:endParaRPr lang="en-US"/>
          </a:p>
        </p:txBody>
      </p:sp>
      <p:grpSp>
        <p:nvGrpSpPr>
          <p:cNvPr id="23" name="Group 22">
            <a:extLst>
              <a:ext uri="{FF2B5EF4-FFF2-40B4-BE49-F238E27FC236}">
                <a16:creationId xmlns:a16="http://schemas.microsoft.com/office/drawing/2014/main" id="{08DBB4B8-8517-DE4A-B4C3-47AF612676F7}"/>
              </a:ext>
            </a:extLst>
          </p:cNvPr>
          <p:cNvGrpSpPr/>
          <p:nvPr/>
        </p:nvGrpSpPr>
        <p:grpSpPr>
          <a:xfrm>
            <a:off x="528034" y="1854558"/>
            <a:ext cx="2320769" cy="1339403"/>
            <a:chOff x="528034" y="1854558"/>
            <a:chExt cx="2320769" cy="1339403"/>
          </a:xfrm>
        </p:grpSpPr>
        <p:sp>
          <p:nvSpPr>
            <p:cNvPr id="12" name="Freeform 11">
              <a:extLst>
                <a:ext uri="{FF2B5EF4-FFF2-40B4-BE49-F238E27FC236}">
                  <a16:creationId xmlns:a16="http://schemas.microsoft.com/office/drawing/2014/main" id="{C42C69F9-702C-804A-A7DE-5895160A990B}"/>
                </a:ext>
              </a:extLst>
            </p:cNvPr>
            <p:cNvSpPr/>
            <p:nvPr/>
          </p:nvSpPr>
          <p:spPr>
            <a:xfrm>
              <a:off x="528034" y="1854558"/>
              <a:ext cx="2099256" cy="1339403"/>
            </a:xfrm>
            <a:custGeom>
              <a:avLst/>
              <a:gdLst>
                <a:gd name="connsiteX0" fmla="*/ 103031 w 2099256"/>
                <a:gd name="connsiteY0" fmla="*/ 0 h 1339403"/>
                <a:gd name="connsiteX1" fmla="*/ 2099256 w 2099256"/>
                <a:gd name="connsiteY1" fmla="*/ 77273 h 1339403"/>
                <a:gd name="connsiteX2" fmla="*/ 2021983 w 2099256"/>
                <a:gd name="connsiteY2" fmla="*/ 1339403 h 1339403"/>
                <a:gd name="connsiteX3" fmla="*/ 0 w 2099256"/>
                <a:gd name="connsiteY3" fmla="*/ 1287887 h 1339403"/>
                <a:gd name="connsiteX4" fmla="*/ 103031 w 2099256"/>
                <a:gd name="connsiteY4" fmla="*/ 0 h 13394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9256" h="1339403">
                  <a:moveTo>
                    <a:pt x="103031" y="0"/>
                  </a:moveTo>
                  <a:lnTo>
                    <a:pt x="2099256" y="77273"/>
                  </a:lnTo>
                  <a:lnTo>
                    <a:pt x="2021983" y="1339403"/>
                  </a:lnTo>
                  <a:lnTo>
                    <a:pt x="0" y="1287887"/>
                  </a:lnTo>
                  <a:lnTo>
                    <a:pt x="103031" y="0"/>
                  </a:lnTo>
                  <a:close/>
                </a:path>
              </a:pathLst>
            </a:custGeom>
            <a:solidFill>
              <a:srgbClr val="C8FF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809D5CB7-0EB1-9241-B4AE-0BCB68991208}"/>
                </a:ext>
              </a:extLst>
            </p:cNvPr>
            <p:cNvSpPr txBox="1"/>
            <p:nvPr/>
          </p:nvSpPr>
          <p:spPr>
            <a:xfrm>
              <a:off x="608255" y="1897342"/>
              <a:ext cx="2240548" cy="954107"/>
            </a:xfrm>
            <a:prstGeom prst="rect">
              <a:avLst/>
            </a:prstGeom>
            <a:noFill/>
          </p:spPr>
          <p:txBody>
            <a:bodyPr wrap="square" rtlCol="0">
              <a:spAutoFit/>
            </a:bodyPr>
            <a:lstStyle/>
            <a:p>
              <a:pPr algn="l"/>
              <a:r>
                <a:rPr lang="en-US" sz="2800" dirty="0">
                  <a:latin typeface="Times New Roman" panose="02020603050405020304" pitchFamily="18" charset="0"/>
                  <a:cs typeface="Times New Roman" panose="02020603050405020304" pitchFamily="18" charset="0"/>
                </a:rPr>
                <a:t>Science is empirical.</a:t>
              </a:r>
            </a:p>
          </p:txBody>
        </p:sp>
      </p:grpSp>
      <p:grpSp>
        <p:nvGrpSpPr>
          <p:cNvPr id="20" name="Group 19">
            <a:extLst>
              <a:ext uri="{FF2B5EF4-FFF2-40B4-BE49-F238E27FC236}">
                <a16:creationId xmlns:a16="http://schemas.microsoft.com/office/drawing/2014/main" id="{01BA8260-A363-E14A-BA1F-DCA30C21A060}"/>
              </a:ext>
            </a:extLst>
          </p:cNvPr>
          <p:cNvGrpSpPr/>
          <p:nvPr/>
        </p:nvGrpSpPr>
        <p:grpSpPr>
          <a:xfrm>
            <a:off x="3181081" y="1841679"/>
            <a:ext cx="4180668" cy="1587321"/>
            <a:chOff x="3181081" y="1841679"/>
            <a:chExt cx="4180668" cy="1587321"/>
          </a:xfrm>
        </p:grpSpPr>
        <p:sp>
          <p:nvSpPr>
            <p:cNvPr id="13" name="Freeform 12">
              <a:extLst>
                <a:ext uri="{FF2B5EF4-FFF2-40B4-BE49-F238E27FC236}">
                  <a16:creationId xmlns:a16="http://schemas.microsoft.com/office/drawing/2014/main" id="{1607245B-BF0F-2E4A-9792-E843C1972F05}"/>
                </a:ext>
              </a:extLst>
            </p:cNvPr>
            <p:cNvSpPr/>
            <p:nvPr/>
          </p:nvSpPr>
          <p:spPr>
            <a:xfrm>
              <a:off x="3181081" y="1841679"/>
              <a:ext cx="4180667" cy="1587321"/>
            </a:xfrm>
            <a:custGeom>
              <a:avLst/>
              <a:gdLst>
                <a:gd name="connsiteX0" fmla="*/ 103031 w 2099256"/>
                <a:gd name="connsiteY0" fmla="*/ 0 h 1339403"/>
                <a:gd name="connsiteX1" fmla="*/ 2099256 w 2099256"/>
                <a:gd name="connsiteY1" fmla="*/ 77273 h 1339403"/>
                <a:gd name="connsiteX2" fmla="*/ 2021983 w 2099256"/>
                <a:gd name="connsiteY2" fmla="*/ 1339403 h 1339403"/>
                <a:gd name="connsiteX3" fmla="*/ 0 w 2099256"/>
                <a:gd name="connsiteY3" fmla="*/ 1287887 h 1339403"/>
                <a:gd name="connsiteX4" fmla="*/ 103031 w 2099256"/>
                <a:gd name="connsiteY4" fmla="*/ 0 h 133940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99256" h="1339403">
                  <a:moveTo>
                    <a:pt x="103031" y="0"/>
                  </a:moveTo>
                  <a:lnTo>
                    <a:pt x="2099256" y="77273"/>
                  </a:lnTo>
                  <a:lnTo>
                    <a:pt x="2021983" y="1339403"/>
                  </a:lnTo>
                  <a:lnTo>
                    <a:pt x="0" y="1287887"/>
                  </a:lnTo>
                  <a:lnTo>
                    <a:pt x="103031" y="0"/>
                  </a:lnTo>
                  <a:close/>
                </a:path>
              </a:pathLst>
            </a:custGeom>
            <a:solidFill>
              <a:srgbClr val="C8FF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598CB741-5E1F-E34F-B5EA-DCEDBEEA464B}"/>
                </a:ext>
              </a:extLst>
            </p:cNvPr>
            <p:cNvSpPr txBox="1"/>
            <p:nvPr/>
          </p:nvSpPr>
          <p:spPr>
            <a:xfrm>
              <a:off x="3364709" y="1870273"/>
              <a:ext cx="3997040" cy="1384995"/>
            </a:xfrm>
            <a:prstGeom prst="rect">
              <a:avLst/>
            </a:prstGeom>
            <a:noFill/>
          </p:spPr>
          <p:txBody>
            <a:bodyPr wrap="square" rtlCol="0">
              <a:spAutoFit/>
            </a:bodyPr>
            <a:lstStyle/>
            <a:p>
              <a:pPr algn="l"/>
              <a:r>
                <a:rPr lang="en-US" sz="2800" dirty="0">
                  <a:latin typeface="Times New Roman" panose="02020603050405020304" pitchFamily="18" charset="0"/>
                  <a:cs typeface="Times New Roman" panose="02020603050405020304" pitchFamily="18" charset="0"/>
                </a:rPr>
                <a:t>Two theories compete.</a:t>
              </a:r>
            </a:p>
            <a:p>
              <a:pPr algn="l"/>
              <a:r>
                <a:rPr lang="en-US" sz="2800" dirty="0">
                  <a:latin typeface="Times New Roman" panose="02020603050405020304" pitchFamily="18" charset="0"/>
                  <a:cs typeface="Times New Roman" panose="02020603050405020304" pitchFamily="18" charset="0"/>
                </a:rPr>
                <a:t>Do they disagree on some possible experience?</a:t>
              </a:r>
            </a:p>
          </p:txBody>
        </p:sp>
      </p:grpSp>
      <p:sp>
        <p:nvSpPr>
          <p:cNvPr id="10" name="TextBox 9">
            <a:extLst>
              <a:ext uri="{FF2B5EF4-FFF2-40B4-BE49-F238E27FC236}">
                <a16:creationId xmlns:a16="http://schemas.microsoft.com/office/drawing/2014/main" id="{6E8CC3C9-615E-DC4A-B158-2CC1D0BBE019}"/>
              </a:ext>
            </a:extLst>
          </p:cNvPr>
          <p:cNvSpPr txBox="1"/>
          <p:nvPr/>
        </p:nvSpPr>
        <p:spPr>
          <a:xfrm>
            <a:off x="8900730" y="3193961"/>
            <a:ext cx="3108596" cy="1200329"/>
          </a:xfrm>
          <a:prstGeom prst="rect">
            <a:avLst/>
          </a:prstGeom>
          <a:noFill/>
        </p:spPr>
        <p:txBody>
          <a:bodyPr wrap="square" rtlCol="0">
            <a:spAutoFit/>
          </a:bodyPr>
          <a:lstStyle/>
          <a:p>
            <a:pPr algn="l"/>
            <a:r>
              <a:rPr lang="en-US" sz="2400" dirty="0">
                <a:latin typeface="Times New Roman" panose="02020603050405020304" pitchFamily="18" charset="0"/>
                <a:cs typeface="Times New Roman" panose="02020603050405020304" pitchFamily="18" charset="0"/>
              </a:rPr>
              <a:t>Are they really factually distinct theories?</a:t>
            </a:r>
          </a:p>
        </p:txBody>
      </p:sp>
      <p:grpSp>
        <p:nvGrpSpPr>
          <p:cNvPr id="19" name="Group 18">
            <a:extLst>
              <a:ext uri="{FF2B5EF4-FFF2-40B4-BE49-F238E27FC236}">
                <a16:creationId xmlns:a16="http://schemas.microsoft.com/office/drawing/2014/main" id="{337B8328-A6E8-5D47-89DB-787EE8CB2FA6}"/>
              </a:ext>
            </a:extLst>
          </p:cNvPr>
          <p:cNvGrpSpPr/>
          <p:nvPr/>
        </p:nvGrpSpPr>
        <p:grpSpPr>
          <a:xfrm>
            <a:off x="608255" y="3627455"/>
            <a:ext cx="2256312" cy="2435389"/>
            <a:chOff x="608255" y="3627455"/>
            <a:chExt cx="2256312" cy="2435389"/>
          </a:xfrm>
        </p:grpSpPr>
        <p:sp>
          <p:nvSpPr>
            <p:cNvPr id="6" name="TextBox 5">
              <a:extLst>
                <a:ext uri="{FF2B5EF4-FFF2-40B4-BE49-F238E27FC236}">
                  <a16:creationId xmlns:a16="http://schemas.microsoft.com/office/drawing/2014/main" id="{605CAD38-AFFB-2E41-9924-1B5561719D1F}"/>
                </a:ext>
              </a:extLst>
            </p:cNvPr>
            <p:cNvSpPr txBox="1"/>
            <p:nvPr/>
          </p:nvSpPr>
          <p:spPr>
            <a:xfrm>
              <a:off x="608255" y="4493184"/>
              <a:ext cx="2256312" cy="1569660"/>
            </a:xfrm>
            <a:prstGeom prst="rect">
              <a:avLst/>
            </a:prstGeom>
            <a:noFill/>
          </p:spPr>
          <p:txBody>
            <a:bodyPr wrap="square" rtlCol="0">
              <a:spAutoFit/>
            </a:bodyPr>
            <a:lstStyle/>
            <a:p>
              <a:pPr algn="l"/>
              <a:r>
                <a:rPr lang="en-US" sz="2400" dirty="0">
                  <a:latin typeface="Times New Roman" panose="02020603050405020304" pitchFamily="18" charset="0"/>
                  <a:cs typeface="Times New Roman" panose="02020603050405020304" pitchFamily="18" charset="0"/>
                </a:rPr>
                <a:t>Contents confirmed, even if indirectly, by experience.</a:t>
              </a:r>
            </a:p>
          </p:txBody>
        </p:sp>
        <p:sp>
          <p:nvSpPr>
            <p:cNvPr id="14" name="Right Arrow 13">
              <a:extLst>
                <a:ext uri="{FF2B5EF4-FFF2-40B4-BE49-F238E27FC236}">
                  <a16:creationId xmlns:a16="http://schemas.microsoft.com/office/drawing/2014/main" id="{6C350330-7A31-0944-9250-99429CB585BD}"/>
                </a:ext>
              </a:extLst>
            </p:cNvPr>
            <p:cNvSpPr/>
            <p:nvPr/>
          </p:nvSpPr>
          <p:spPr>
            <a:xfrm rot="5400000">
              <a:off x="1075530" y="3744053"/>
              <a:ext cx="766835" cy="533640"/>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0E924548-54FA-114C-BB71-573B9DB39005}"/>
              </a:ext>
            </a:extLst>
          </p:cNvPr>
          <p:cNvGrpSpPr/>
          <p:nvPr/>
        </p:nvGrpSpPr>
        <p:grpSpPr>
          <a:xfrm>
            <a:off x="3364709" y="3665828"/>
            <a:ext cx="2956955" cy="2212350"/>
            <a:chOff x="3364709" y="3665828"/>
            <a:chExt cx="2956955" cy="2212350"/>
          </a:xfrm>
        </p:grpSpPr>
        <p:sp>
          <p:nvSpPr>
            <p:cNvPr id="8" name="TextBox 7">
              <a:extLst>
                <a:ext uri="{FF2B5EF4-FFF2-40B4-BE49-F238E27FC236}">
                  <a16:creationId xmlns:a16="http://schemas.microsoft.com/office/drawing/2014/main" id="{5CFF12FE-F7DE-2A48-89A3-EC2F9712D3D1}"/>
                </a:ext>
              </a:extLst>
            </p:cNvPr>
            <p:cNvSpPr txBox="1"/>
            <p:nvPr/>
          </p:nvSpPr>
          <p:spPr>
            <a:xfrm>
              <a:off x="3364709" y="4677849"/>
              <a:ext cx="2956955" cy="1200329"/>
            </a:xfrm>
            <a:prstGeom prst="rect">
              <a:avLst/>
            </a:prstGeom>
            <a:noFill/>
          </p:spPr>
          <p:txBody>
            <a:bodyPr wrap="square" rtlCol="0">
              <a:spAutoFit/>
            </a:bodyPr>
            <a:lstStyle/>
            <a:p>
              <a:pPr algn="l"/>
              <a:r>
                <a:rPr lang="en-US" sz="2400" dirty="0">
                  <a:latin typeface="Times New Roman" panose="02020603050405020304" pitchFamily="18" charset="0"/>
                  <a:cs typeface="Times New Roman" panose="02020603050405020304" pitchFamily="18" charset="0"/>
                </a:rPr>
                <a:t>Further empirical investigation can decide between them.</a:t>
              </a:r>
            </a:p>
          </p:txBody>
        </p:sp>
        <p:sp>
          <p:nvSpPr>
            <p:cNvPr id="16" name="Right Arrow 15">
              <a:extLst>
                <a:ext uri="{FF2B5EF4-FFF2-40B4-BE49-F238E27FC236}">
                  <a16:creationId xmlns:a16="http://schemas.microsoft.com/office/drawing/2014/main" id="{E3B280EF-EB62-9144-8D7F-B7A7A3D78D09}"/>
                </a:ext>
              </a:extLst>
            </p:cNvPr>
            <p:cNvSpPr/>
            <p:nvPr/>
          </p:nvSpPr>
          <p:spPr>
            <a:xfrm rot="5400000">
              <a:off x="4314610" y="3782426"/>
              <a:ext cx="766835" cy="533640"/>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398FB182-B8B6-2740-B0BF-A1F57A943066}"/>
                </a:ext>
              </a:extLst>
            </p:cNvPr>
            <p:cNvSpPr txBox="1"/>
            <p:nvPr/>
          </p:nvSpPr>
          <p:spPr>
            <a:xfrm>
              <a:off x="4971134" y="3734492"/>
              <a:ext cx="784189" cy="461665"/>
            </a:xfrm>
            <a:prstGeom prst="rect">
              <a:avLst/>
            </a:prstGeom>
            <a:noFill/>
          </p:spPr>
          <p:txBody>
            <a:bodyPr wrap="none" rtlCol="0">
              <a:spAutoFit/>
            </a:bodyPr>
            <a:lstStyle/>
            <a:p>
              <a:pPr algn="l"/>
              <a:r>
                <a:rPr lang="en-US" sz="2400" b="1" dirty="0">
                  <a:solidFill>
                    <a:srgbClr val="FF0000"/>
                  </a:solidFill>
                  <a:latin typeface="Times New Roman" panose="02020603050405020304" pitchFamily="18" charset="0"/>
                  <a:cs typeface="Times New Roman" panose="02020603050405020304" pitchFamily="18" charset="0"/>
                </a:rPr>
                <a:t>YES</a:t>
              </a:r>
            </a:p>
          </p:txBody>
        </p:sp>
      </p:grpSp>
      <p:grpSp>
        <p:nvGrpSpPr>
          <p:cNvPr id="22" name="Group 21">
            <a:extLst>
              <a:ext uri="{FF2B5EF4-FFF2-40B4-BE49-F238E27FC236}">
                <a16:creationId xmlns:a16="http://schemas.microsoft.com/office/drawing/2014/main" id="{493A4E34-06B0-4344-95C9-14B4A829DFE3}"/>
              </a:ext>
            </a:extLst>
          </p:cNvPr>
          <p:cNvGrpSpPr/>
          <p:nvPr/>
        </p:nvGrpSpPr>
        <p:grpSpPr>
          <a:xfrm>
            <a:off x="7456757" y="1774230"/>
            <a:ext cx="4487596" cy="1674952"/>
            <a:chOff x="7456757" y="1774230"/>
            <a:chExt cx="4487596" cy="1674952"/>
          </a:xfrm>
        </p:grpSpPr>
        <p:sp>
          <p:nvSpPr>
            <p:cNvPr id="9" name="TextBox 8">
              <a:extLst>
                <a:ext uri="{FF2B5EF4-FFF2-40B4-BE49-F238E27FC236}">
                  <a16:creationId xmlns:a16="http://schemas.microsoft.com/office/drawing/2014/main" id="{325BE34F-A9B3-2D43-B930-F4A9623C191E}"/>
                </a:ext>
              </a:extLst>
            </p:cNvPr>
            <p:cNvSpPr txBox="1"/>
            <p:nvPr/>
          </p:nvSpPr>
          <p:spPr>
            <a:xfrm>
              <a:off x="8835757" y="1774230"/>
              <a:ext cx="3108596" cy="1200329"/>
            </a:xfrm>
            <a:prstGeom prst="rect">
              <a:avLst/>
            </a:prstGeom>
            <a:noFill/>
          </p:spPr>
          <p:txBody>
            <a:bodyPr wrap="square" rtlCol="0">
              <a:spAutoFit/>
            </a:bodyPr>
            <a:lstStyle/>
            <a:p>
              <a:pPr algn="l"/>
              <a:r>
                <a:rPr lang="en-US" sz="2400" dirty="0">
                  <a:latin typeface="Times New Roman" panose="02020603050405020304" pitchFamily="18" charset="0"/>
                  <a:cs typeface="Times New Roman" panose="02020603050405020304" pitchFamily="18" charset="0"/>
                </a:rPr>
                <a:t>No empirical investigation can decide between them.</a:t>
              </a:r>
            </a:p>
          </p:txBody>
        </p:sp>
        <p:sp>
          <p:nvSpPr>
            <p:cNvPr id="15" name="Right Arrow 14">
              <a:extLst>
                <a:ext uri="{FF2B5EF4-FFF2-40B4-BE49-F238E27FC236}">
                  <a16:creationId xmlns:a16="http://schemas.microsoft.com/office/drawing/2014/main" id="{3AABFD34-4218-1C47-B804-E9C224499767}"/>
                </a:ext>
              </a:extLst>
            </p:cNvPr>
            <p:cNvSpPr/>
            <p:nvPr/>
          </p:nvSpPr>
          <p:spPr>
            <a:xfrm>
              <a:off x="7545376" y="2379926"/>
              <a:ext cx="766835" cy="533640"/>
            </a:xfrm>
            <a:prstGeom prst="rightArrow">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72BE90EB-A5BD-CD41-A74D-D9163FB523C2}"/>
                </a:ext>
              </a:extLst>
            </p:cNvPr>
            <p:cNvSpPr txBox="1"/>
            <p:nvPr/>
          </p:nvSpPr>
          <p:spPr>
            <a:xfrm>
              <a:off x="7456757" y="2987517"/>
              <a:ext cx="646331" cy="461665"/>
            </a:xfrm>
            <a:prstGeom prst="rect">
              <a:avLst/>
            </a:prstGeom>
            <a:noFill/>
          </p:spPr>
          <p:txBody>
            <a:bodyPr wrap="none" rtlCol="0">
              <a:spAutoFit/>
            </a:bodyPr>
            <a:lstStyle/>
            <a:p>
              <a:pPr algn="l"/>
              <a:r>
                <a:rPr lang="en-US" sz="2400" b="1" dirty="0">
                  <a:solidFill>
                    <a:srgbClr val="FF0000"/>
                  </a:solidFill>
                  <a:latin typeface="Times New Roman" panose="02020603050405020304" pitchFamily="18" charset="0"/>
                  <a:cs typeface="Times New Roman" panose="02020603050405020304" pitchFamily="18" charset="0"/>
                </a:rPr>
                <a:t>NO</a:t>
              </a:r>
            </a:p>
          </p:txBody>
        </p:sp>
      </p:grpSp>
    </p:spTree>
    <p:extLst>
      <p:ext uri="{BB962C8B-B14F-4D97-AF65-F5344CB8AC3E}">
        <p14:creationId xmlns:p14="http://schemas.microsoft.com/office/powerpoint/2010/main" val="3481278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16">
            <a:extLst>
              <a:ext uri="{FF2B5EF4-FFF2-40B4-BE49-F238E27FC236}">
                <a16:creationId xmlns:a16="http://schemas.microsoft.com/office/drawing/2014/main" id="{F43FB153-1321-5A46-9BEF-7B12A7FA0414}"/>
              </a:ext>
            </a:extLst>
          </p:cNvPr>
          <p:cNvSpPr/>
          <p:nvPr/>
        </p:nvSpPr>
        <p:spPr>
          <a:xfrm>
            <a:off x="309091" y="399245"/>
            <a:ext cx="11449320" cy="940158"/>
          </a:xfrm>
          <a:custGeom>
            <a:avLst/>
            <a:gdLst>
              <a:gd name="connsiteX0" fmla="*/ 180304 w 11062952"/>
              <a:gd name="connsiteY0" fmla="*/ 0 h 940158"/>
              <a:gd name="connsiteX1" fmla="*/ 10959921 w 11062952"/>
              <a:gd name="connsiteY1" fmla="*/ 115910 h 940158"/>
              <a:gd name="connsiteX2" fmla="*/ 11062952 w 11062952"/>
              <a:gd name="connsiteY2" fmla="*/ 618186 h 940158"/>
              <a:gd name="connsiteX3" fmla="*/ 0 w 11062952"/>
              <a:gd name="connsiteY3" fmla="*/ 940158 h 940158"/>
              <a:gd name="connsiteX4" fmla="*/ 180304 w 11062952"/>
              <a:gd name="connsiteY4" fmla="*/ 0 h 9401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62952" h="940158">
                <a:moveTo>
                  <a:pt x="180304" y="0"/>
                </a:moveTo>
                <a:lnTo>
                  <a:pt x="10959921" y="115910"/>
                </a:lnTo>
                <a:lnTo>
                  <a:pt x="11062952" y="618186"/>
                </a:lnTo>
                <a:lnTo>
                  <a:pt x="0" y="940158"/>
                </a:lnTo>
                <a:lnTo>
                  <a:pt x="180304" y="0"/>
                </a:lnTo>
                <a:close/>
              </a:path>
            </a:pathLst>
          </a:custGeom>
          <a:solidFill>
            <a:srgbClr val="C8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a:extLst>
              <a:ext uri="{FF2B5EF4-FFF2-40B4-BE49-F238E27FC236}">
                <a16:creationId xmlns:a16="http://schemas.microsoft.com/office/drawing/2014/main" id="{3F7600A7-FABE-834A-AC7D-2C54A4A9C75D}"/>
              </a:ext>
            </a:extLst>
          </p:cNvPr>
          <p:cNvSpPr/>
          <p:nvPr/>
        </p:nvSpPr>
        <p:spPr>
          <a:xfrm>
            <a:off x="5731099" y="1545465"/>
            <a:ext cx="5550794" cy="5074276"/>
          </a:xfrm>
          <a:custGeom>
            <a:avLst/>
            <a:gdLst>
              <a:gd name="connsiteX0" fmla="*/ 0 w 5550794"/>
              <a:gd name="connsiteY0" fmla="*/ 154546 h 5074276"/>
              <a:gd name="connsiteX1" fmla="*/ 5383369 w 5550794"/>
              <a:gd name="connsiteY1" fmla="*/ 0 h 5074276"/>
              <a:gd name="connsiteX2" fmla="*/ 5550794 w 5550794"/>
              <a:gd name="connsiteY2" fmla="*/ 4868214 h 5074276"/>
              <a:gd name="connsiteX3" fmla="*/ 321971 w 5550794"/>
              <a:gd name="connsiteY3" fmla="*/ 5074276 h 5074276"/>
              <a:gd name="connsiteX4" fmla="*/ 0 w 5550794"/>
              <a:gd name="connsiteY4" fmla="*/ 154546 h 50742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50794" h="5074276">
                <a:moveTo>
                  <a:pt x="0" y="154546"/>
                </a:moveTo>
                <a:lnTo>
                  <a:pt x="5383369" y="0"/>
                </a:lnTo>
                <a:lnTo>
                  <a:pt x="5550794" y="4868214"/>
                </a:lnTo>
                <a:lnTo>
                  <a:pt x="321971" y="5074276"/>
                </a:lnTo>
                <a:lnTo>
                  <a:pt x="0" y="154546"/>
                </a:lnTo>
                <a:close/>
              </a:path>
            </a:pathLst>
          </a:custGeom>
          <a:solidFill>
            <a:srgbClr val="C8FF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F227B7-10FF-844E-9AC8-D26E6C019C50}"/>
              </a:ext>
            </a:extLst>
          </p:cNvPr>
          <p:cNvSpPr>
            <a:spLocks noGrp="1"/>
          </p:cNvSpPr>
          <p:nvPr>
            <p:ph type="title"/>
          </p:nvPr>
        </p:nvSpPr>
        <p:spPr/>
        <p:txBody>
          <a:bodyPr/>
          <a:lstStyle/>
          <a:p>
            <a:r>
              <a:rPr lang="en-US" dirty="0"/>
              <a:t>Advantages are amplified</a:t>
            </a:r>
          </a:p>
        </p:txBody>
      </p:sp>
      <p:sp>
        <p:nvSpPr>
          <p:cNvPr id="3" name="Content Placeholder 2">
            <a:extLst>
              <a:ext uri="{FF2B5EF4-FFF2-40B4-BE49-F238E27FC236}">
                <a16:creationId xmlns:a16="http://schemas.microsoft.com/office/drawing/2014/main" id="{AD28A711-5904-044D-A80C-B0D49A3D5FE7}"/>
              </a:ext>
            </a:extLst>
          </p:cNvPr>
          <p:cNvSpPr>
            <a:spLocks noGrp="1"/>
          </p:cNvSpPr>
          <p:nvPr>
            <p:ph idx="1"/>
          </p:nvPr>
        </p:nvSpPr>
        <p:spPr/>
        <p:txBody>
          <a:bodyPr>
            <a:normAutofit fontScale="92500" lnSpcReduction="10000"/>
          </a:bodyPr>
          <a:lstStyle/>
          <a:p>
            <a:endParaRPr lang="en-US"/>
          </a:p>
        </p:txBody>
      </p:sp>
      <p:sp>
        <p:nvSpPr>
          <p:cNvPr id="4" name="Slide Number Placeholder 3">
            <a:extLst>
              <a:ext uri="{FF2B5EF4-FFF2-40B4-BE49-F238E27FC236}">
                <a16:creationId xmlns:a16="http://schemas.microsoft.com/office/drawing/2014/main" id="{6C61BCA5-31CD-9843-998A-FBE7FEB48D23}"/>
              </a:ext>
            </a:extLst>
          </p:cNvPr>
          <p:cNvSpPr>
            <a:spLocks noGrp="1"/>
          </p:cNvSpPr>
          <p:nvPr>
            <p:ph type="sldNum" sz="quarter" idx="12"/>
          </p:nvPr>
        </p:nvSpPr>
        <p:spPr/>
        <p:txBody>
          <a:bodyPr/>
          <a:lstStyle/>
          <a:p>
            <a:fld id="{74A45EBB-32D2-6245-99EB-03EC22769BAC}" type="slidenum">
              <a:rPr lang="en-US" smtClean="0"/>
              <a:t>7</a:t>
            </a:fld>
            <a:endParaRPr lang="en-US"/>
          </a:p>
        </p:txBody>
      </p:sp>
      <p:sp>
        <p:nvSpPr>
          <p:cNvPr id="5" name="TextBox 4">
            <a:extLst>
              <a:ext uri="{FF2B5EF4-FFF2-40B4-BE49-F238E27FC236}">
                <a16:creationId xmlns:a16="http://schemas.microsoft.com/office/drawing/2014/main" id="{6768E008-28B0-664A-AF2C-207207737316}"/>
              </a:ext>
            </a:extLst>
          </p:cNvPr>
          <p:cNvSpPr txBox="1"/>
          <p:nvPr/>
        </p:nvSpPr>
        <p:spPr>
          <a:xfrm>
            <a:off x="5901514" y="1653290"/>
            <a:ext cx="2050561" cy="707886"/>
          </a:xfrm>
          <a:prstGeom prst="rect">
            <a:avLst/>
          </a:prstGeom>
          <a:noFill/>
        </p:spPr>
        <p:txBody>
          <a:bodyPr wrap="none" rtlCol="0">
            <a:spAutoFit/>
          </a:bodyPr>
          <a:lstStyle/>
          <a:p>
            <a:pPr algn="l"/>
            <a:r>
              <a:rPr lang="en-US" sz="4000" dirty="0">
                <a:latin typeface="Times New Roman" panose="02020603050405020304" pitchFamily="18" charset="0"/>
                <a:cs typeface="Times New Roman" panose="02020603050405020304" pitchFamily="18" charset="0"/>
              </a:rPr>
              <a:t>Theory 1</a:t>
            </a:r>
          </a:p>
        </p:txBody>
      </p:sp>
      <p:sp>
        <p:nvSpPr>
          <p:cNvPr id="6" name="TextBox 5">
            <a:extLst>
              <a:ext uri="{FF2B5EF4-FFF2-40B4-BE49-F238E27FC236}">
                <a16:creationId xmlns:a16="http://schemas.microsoft.com/office/drawing/2014/main" id="{14F565FC-A518-AB4E-B47F-D59A86DD6063}"/>
              </a:ext>
            </a:extLst>
          </p:cNvPr>
          <p:cNvSpPr txBox="1"/>
          <p:nvPr/>
        </p:nvSpPr>
        <p:spPr>
          <a:xfrm>
            <a:off x="8184511" y="1766344"/>
            <a:ext cx="458780" cy="461665"/>
          </a:xfrm>
          <a:prstGeom prst="rect">
            <a:avLst/>
          </a:prstGeom>
          <a:noFill/>
        </p:spPr>
        <p:txBody>
          <a:bodyPr wrap="none" rtlCol="0">
            <a:spAutoFit/>
          </a:bodyPr>
          <a:lstStyle/>
          <a:p>
            <a:pPr algn="l"/>
            <a:r>
              <a:rPr lang="en-US" sz="2400" dirty="0">
                <a:latin typeface="Times New Roman" panose="02020603050405020304" pitchFamily="18" charset="0"/>
                <a:cs typeface="Times New Roman" panose="02020603050405020304" pitchFamily="18" charset="0"/>
              </a:rPr>
              <a:t>vs</a:t>
            </a:r>
          </a:p>
        </p:txBody>
      </p:sp>
      <p:sp>
        <p:nvSpPr>
          <p:cNvPr id="7" name="TextBox 6">
            <a:extLst>
              <a:ext uri="{FF2B5EF4-FFF2-40B4-BE49-F238E27FC236}">
                <a16:creationId xmlns:a16="http://schemas.microsoft.com/office/drawing/2014/main" id="{78B8A278-2E5B-634D-AD80-40DA999580CE}"/>
              </a:ext>
            </a:extLst>
          </p:cNvPr>
          <p:cNvSpPr txBox="1"/>
          <p:nvPr/>
        </p:nvSpPr>
        <p:spPr>
          <a:xfrm>
            <a:off x="8978267" y="1653290"/>
            <a:ext cx="2050561" cy="707886"/>
          </a:xfrm>
          <a:prstGeom prst="rect">
            <a:avLst/>
          </a:prstGeom>
          <a:noFill/>
        </p:spPr>
        <p:txBody>
          <a:bodyPr wrap="none" rtlCol="0">
            <a:spAutoFit/>
          </a:bodyPr>
          <a:lstStyle/>
          <a:p>
            <a:pPr algn="l"/>
            <a:r>
              <a:rPr lang="en-US" sz="4000" dirty="0">
                <a:latin typeface="Times New Roman" panose="02020603050405020304" pitchFamily="18" charset="0"/>
                <a:cs typeface="Times New Roman" panose="02020603050405020304" pitchFamily="18" charset="0"/>
              </a:rPr>
              <a:t>Theory 2</a:t>
            </a:r>
          </a:p>
        </p:txBody>
      </p:sp>
      <p:grpSp>
        <p:nvGrpSpPr>
          <p:cNvPr id="19" name="Group 18">
            <a:extLst>
              <a:ext uri="{FF2B5EF4-FFF2-40B4-BE49-F238E27FC236}">
                <a16:creationId xmlns:a16="http://schemas.microsoft.com/office/drawing/2014/main" id="{E6216BF1-69F0-D742-8D36-DD5259127652}"/>
              </a:ext>
            </a:extLst>
          </p:cNvPr>
          <p:cNvGrpSpPr/>
          <p:nvPr/>
        </p:nvGrpSpPr>
        <p:grpSpPr>
          <a:xfrm>
            <a:off x="37876" y="2743200"/>
            <a:ext cx="5709088" cy="2903201"/>
            <a:chOff x="37876" y="2743200"/>
            <a:chExt cx="5709088" cy="2903201"/>
          </a:xfrm>
        </p:grpSpPr>
        <p:sp>
          <p:nvSpPr>
            <p:cNvPr id="15" name="Freeform 14">
              <a:extLst>
                <a:ext uri="{FF2B5EF4-FFF2-40B4-BE49-F238E27FC236}">
                  <a16:creationId xmlns:a16="http://schemas.microsoft.com/office/drawing/2014/main" id="{5CF9655D-74FE-7A49-97D4-B3C54D88327D}"/>
                </a:ext>
              </a:extLst>
            </p:cNvPr>
            <p:cNvSpPr/>
            <p:nvPr/>
          </p:nvSpPr>
          <p:spPr>
            <a:xfrm>
              <a:off x="309091" y="2743200"/>
              <a:ext cx="4262907" cy="1493949"/>
            </a:xfrm>
            <a:custGeom>
              <a:avLst/>
              <a:gdLst>
                <a:gd name="connsiteX0" fmla="*/ 296214 w 4262907"/>
                <a:gd name="connsiteY0" fmla="*/ 0 h 1493949"/>
                <a:gd name="connsiteX1" fmla="*/ 4262907 w 4262907"/>
                <a:gd name="connsiteY1" fmla="*/ 90152 h 1493949"/>
                <a:gd name="connsiteX2" fmla="*/ 4159876 w 4262907"/>
                <a:gd name="connsiteY2" fmla="*/ 1493949 h 1493949"/>
                <a:gd name="connsiteX3" fmla="*/ 0 w 4262907"/>
                <a:gd name="connsiteY3" fmla="*/ 1416676 h 1493949"/>
                <a:gd name="connsiteX4" fmla="*/ 296214 w 4262907"/>
                <a:gd name="connsiteY4" fmla="*/ 0 h 149394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62907" h="1493949">
                  <a:moveTo>
                    <a:pt x="296214" y="0"/>
                  </a:moveTo>
                  <a:lnTo>
                    <a:pt x="4262907" y="90152"/>
                  </a:lnTo>
                  <a:lnTo>
                    <a:pt x="4159876" y="1493949"/>
                  </a:lnTo>
                  <a:lnTo>
                    <a:pt x="0" y="1416676"/>
                  </a:lnTo>
                  <a:lnTo>
                    <a:pt x="296214" y="0"/>
                  </a:lnTo>
                  <a:close/>
                </a:path>
              </a:pathLst>
            </a:custGeom>
            <a:solidFill>
              <a:srgbClr val="FFC8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5713E1F0-9900-A041-A9C8-6D2B63B6EF19}"/>
                </a:ext>
              </a:extLst>
            </p:cNvPr>
            <p:cNvSpPr txBox="1"/>
            <p:nvPr/>
          </p:nvSpPr>
          <p:spPr>
            <a:xfrm>
              <a:off x="37876" y="2835899"/>
              <a:ext cx="4519097" cy="1384995"/>
            </a:xfrm>
            <a:prstGeom prst="rect">
              <a:avLst/>
            </a:prstGeom>
            <a:noFill/>
          </p:spPr>
          <p:txBody>
            <a:bodyPr wrap="square" rtlCol="0">
              <a:spAutoFit/>
            </a:bodyPr>
            <a:lstStyle/>
            <a:p>
              <a:pPr algn="r"/>
              <a:r>
                <a:rPr lang="en-US" sz="2800" i="1" dirty="0">
                  <a:latin typeface="Times New Roman" panose="02020603050405020304" pitchFamily="18" charset="0"/>
                  <a:cs typeface="Times New Roman" panose="02020603050405020304" pitchFamily="18" charset="0"/>
                </a:rPr>
                <a:t>Material theory of induction:</a:t>
              </a:r>
            </a:p>
            <a:p>
              <a:pPr algn="r"/>
              <a:r>
                <a:rPr lang="en-US" sz="2800" dirty="0">
                  <a:latin typeface="Times New Roman" panose="02020603050405020304" pitchFamily="18" charset="0"/>
                  <a:cs typeface="Times New Roman" panose="02020603050405020304" pitchFamily="18" charset="0"/>
                </a:rPr>
                <a:t>Secure more facts.</a:t>
              </a:r>
            </a:p>
            <a:p>
              <a:pPr algn="r"/>
              <a:r>
                <a:rPr lang="en-US" sz="2800" dirty="0">
                  <a:latin typeface="Times New Roman" panose="02020603050405020304" pitchFamily="18" charset="0"/>
                  <a:cs typeface="Times New Roman" panose="02020603050405020304" pitchFamily="18" charset="0"/>
                </a:rPr>
                <a:t>Inductive reach extended. </a:t>
              </a:r>
            </a:p>
          </p:txBody>
        </p:sp>
        <p:sp>
          <p:nvSpPr>
            <p:cNvPr id="12" name="Bent Arrow 11">
              <a:extLst>
                <a:ext uri="{FF2B5EF4-FFF2-40B4-BE49-F238E27FC236}">
                  <a16:creationId xmlns:a16="http://schemas.microsoft.com/office/drawing/2014/main" id="{F055C4AF-1539-384E-854E-046B98B3CA72}"/>
                </a:ext>
              </a:extLst>
            </p:cNvPr>
            <p:cNvSpPr/>
            <p:nvPr/>
          </p:nvSpPr>
          <p:spPr>
            <a:xfrm rot="16200000">
              <a:off x="3510957" y="3410393"/>
              <a:ext cx="1200330" cy="3271685"/>
            </a:xfrm>
            <a:prstGeom prst="bentArrow">
              <a:avLst>
                <a:gd name="adj1" fmla="val 25193"/>
                <a:gd name="adj2" fmla="val 43610"/>
                <a:gd name="adj3" fmla="val 39623"/>
                <a:gd name="adj4" fmla="val 4375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
        <p:nvSpPr>
          <p:cNvPr id="13" name="Right Arrow 12">
            <a:extLst>
              <a:ext uri="{FF2B5EF4-FFF2-40B4-BE49-F238E27FC236}">
                <a16:creationId xmlns:a16="http://schemas.microsoft.com/office/drawing/2014/main" id="{6E1EDFE6-89CA-8F46-92E4-044AB22F1446}"/>
              </a:ext>
            </a:extLst>
          </p:cNvPr>
          <p:cNvSpPr/>
          <p:nvPr/>
        </p:nvSpPr>
        <p:spPr>
          <a:xfrm>
            <a:off x="4780057" y="3220914"/>
            <a:ext cx="892935" cy="614967"/>
          </a:xfrm>
          <a:prstGeom prst="rightArrow">
            <a:avLst>
              <a:gd name="adj1" fmla="val 41623"/>
              <a:gd name="adj2" fmla="val 50000"/>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a:extLst>
              <a:ext uri="{FF2B5EF4-FFF2-40B4-BE49-F238E27FC236}">
                <a16:creationId xmlns:a16="http://schemas.microsoft.com/office/drawing/2014/main" id="{312EF38C-D589-5541-8688-E3232DEC372F}"/>
              </a:ext>
            </a:extLst>
          </p:cNvPr>
          <p:cNvGrpSpPr/>
          <p:nvPr/>
        </p:nvGrpSpPr>
        <p:grpSpPr>
          <a:xfrm>
            <a:off x="5901514" y="2835899"/>
            <a:ext cx="5389405" cy="3240355"/>
            <a:chOff x="5901514" y="2835899"/>
            <a:chExt cx="5389405" cy="3240355"/>
          </a:xfrm>
        </p:grpSpPr>
        <p:sp>
          <p:nvSpPr>
            <p:cNvPr id="8" name="TextBox 7">
              <a:extLst>
                <a:ext uri="{FF2B5EF4-FFF2-40B4-BE49-F238E27FC236}">
                  <a16:creationId xmlns:a16="http://schemas.microsoft.com/office/drawing/2014/main" id="{37B0F151-1D7A-E446-958D-6BDA89AC980B}"/>
                </a:ext>
              </a:extLst>
            </p:cNvPr>
            <p:cNvSpPr txBox="1"/>
            <p:nvPr/>
          </p:nvSpPr>
          <p:spPr>
            <a:xfrm>
              <a:off x="5901514" y="3013501"/>
              <a:ext cx="2215166" cy="830997"/>
            </a:xfrm>
            <a:prstGeom prst="rect">
              <a:avLst/>
            </a:prstGeom>
            <a:noFill/>
          </p:spPr>
          <p:txBody>
            <a:bodyPr wrap="square" rtlCol="0">
              <a:spAutoFit/>
            </a:bodyPr>
            <a:lstStyle/>
            <a:p>
              <a:pPr algn="l"/>
              <a:r>
                <a:rPr lang="en-US" sz="2400" dirty="0">
                  <a:latin typeface="Times New Roman" panose="02020603050405020304" pitchFamily="18" charset="0"/>
                  <a:cs typeface="Times New Roman" panose="02020603050405020304" pitchFamily="18" charset="0"/>
                </a:rPr>
                <a:t>New evidence favors Theory 1</a:t>
              </a:r>
            </a:p>
          </p:txBody>
        </p:sp>
        <p:sp>
          <p:nvSpPr>
            <p:cNvPr id="9" name="TextBox 8">
              <a:extLst>
                <a:ext uri="{FF2B5EF4-FFF2-40B4-BE49-F238E27FC236}">
                  <a16:creationId xmlns:a16="http://schemas.microsoft.com/office/drawing/2014/main" id="{58D9E444-4F4B-444A-A5C3-7915579FF7D4}"/>
                </a:ext>
              </a:extLst>
            </p:cNvPr>
            <p:cNvSpPr txBox="1"/>
            <p:nvPr/>
          </p:nvSpPr>
          <p:spPr>
            <a:xfrm>
              <a:off x="6010220" y="4875924"/>
              <a:ext cx="2282997" cy="1200329"/>
            </a:xfrm>
            <a:prstGeom prst="rect">
              <a:avLst/>
            </a:prstGeom>
            <a:noFill/>
          </p:spPr>
          <p:txBody>
            <a:bodyPr wrap="none" rtlCol="0">
              <a:spAutoFit/>
            </a:bodyPr>
            <a:lstStyle/>
            <a:p>
              <a:pPr algn="l"/>
              <a:r>
                <a:rPr lang="en-US" sz="4000" dirty="0">
                  <a:latin typeface="Times New Roman" panose="02020603050405020304" pitchFamily="18" charset="0"/>
                  <a:cs typeface="Times New Roman" panose="02020603050405020304" pitchFamily="18" charset="0"/>
                </a:rPr>
                <a:t>Theory 1</a:t>
              </a:r>
              <a:endParaRPr lang="en-US" sz="3200" dirty="0">
                <a:latin typeface="Times New Roman" panose="02020603050405020304" pitchFamily="18" charset="0"/>
                <a:cs typeface="Times New Roman" panose="02020603050405020304" pitchFamily="18" charset="0"/>
              </a:endParaRPr>
            </a:p>
            <a:p>
              <a:pPr algn="l"/>
              <a:r>
                <a:rPr lang="en-US" sz="3200" dirty="0">
                  <a:latin typeface="Times New Roman" panose="02020603050405020304" pitchFamily="18" charset="0"/>
                  <a:cs typeface="Times New Roman" panose="02020603050405020304" pitchFamily="18" charset="0"/>
                </a:rPr>
                <a:t>strengthened</a:t>
              </a:r>
              <a:endParaRPr lang="en-US" sz="4000"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3CE24081-370F-2642-97E2-156F87CDEA05}"/>
                </a:ext>
              </a:extLst>
            </p:cNvPr>
            <p:cNvSpPr txBox="1"/>
            <p:nvPr/>
          </p:nvSpPr>
          <p:spPr>
            <a:xfrm>
              <a:off x="9240358" y="4875925"/>
              <a:ext cx="2050561" cy="1200329"/>
            </a:xfrm>
            <a:prstGeom prst="rect">
              <a:avLst/>
            </a:prstGeom>
            <a:noFill/>
          </p:spPr>
          <p:txBody>
            <a:bodyPr wrap="none" rtlCol="0">
              <a:spAutoFit/>
            </a:bodyPr>
            <a:lstStyle/>
            <a:p>
              <a:pPr algn="l"/>
              <a:r>
                <a:rPr lang="en-US" sz="4000" dirty="0">
                  <a:latin typeface="Times New Roman" panose="02020603050405020304" pitchFamily="18" charset="0"/>
                  <a:cs typeface="Times New Roman" panose="02020603050405020304" pitchFamily="18" charset="0"/>
                </a:rPr>
                <a:t>Theory 2</a:t>
              </a:r>
            </a:p>
            <a:p>
              <a:pPr algn="l"/>
              <a:r>
                <a:rPr lang="en-US" sz="3200" dirty="0">
                  <a:latin typeface="Times New Roman" panose="02020603050405020304" pitchFamily="18" charset="0"/>
                  <a:cs typeface="Times New Roman" panose="02020603050405020304" pitchFamily="18" charset="0"/>
                </a:rPr>
                <a:t>weakened</a:t>
              </a:r>
              <a:endParaRPr lang="en-US" sz="4000" dirty="0">
                <a:latin typeface="Times New Roman" panose="02020603050405020304" pitchFamily="18" charset="0"/>
                <a:cs typeface="Times New Roman" panose="02020603050405020304" pitchFamily="18" charset="0"/>
              </a:endParaRPr>
            </a:p>
          </p:txBody>
        </p:sp>
        <p:sp>
          <p:nvSpPr>
            <p:cNvPr id="14" name="Down Arrow 13">
              <a:extLst>
                <a:ext uri="{FF2B5EF4-FFF2-40B4-BE49-F238E27FC236}">
                  <a16:creationId xmlns:a16="http://schemas.microsoft.com/office/drawing/2014/main" id="{D144AC9C-73C9-4D44-B932-5A40059B98F7}"/>
                </a:ext>
              </a:extLst>
            </p:cNvPr>
            <p:cNvSpPr/>
            <p:nvPr/>
          </p:nvSpPr>
          <p:spPr>
            <a:xfrm>
              <a:off x="8116680" y="2835899"/>
              <a:ext cx="1123678" cy="2040025"/>
            </a:xfrm>
            <a:prstGeom prst="downArrow">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992808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10">
            <a:extLst>
              <a:ext uri="{FF2B5EF4-FFF2-40B4-BE49-F238E27FC236}">
                <a16:creationId xmlns:a16="http://schemas.microsoft.com/office/drawing/2014/main" id="{0B52ABED-3214-894C-94F6-F375B9865FBB}"/>
              </a:ext>
            </a:extLst>
          </p:cNvPr>
          <p:cNvSpPr/>
          <p:nvPr/>
        </p:nvSpPr>
        <p:spPr>
          <a:xfrm>
            <a:off x="5190186" y="3670480"/>
            <a:ext cx="1506828" cy="1081825"/>
          </a:xfrm>
          <a:custGeom>
            <a:avLst/>
            <a:gdLst>
              <a:gd name="connsiteX0" fmla="*/ 154547 w 1506828"/>
              <a:gd name="connsiteY0" fmla="*/ 0 h 1081825"/>
              <a:gd name="connsiteX1" fmla="*/ 1429555 w 1506828"/>
              <a:gd name="connsiteY1" fmla="*/ 218941 h 1081825"/>
              <a:gd name="connsiteX2" fmla="*/ 1506828 w 1506828"/>
              <a:gd name="connsiteY2" fmla="*/ 1056068 h 1081825"/>
              <a:gd name="connsiteX3" fmla="*/ 0 w 1506828"/>
              <a:gd name="connsiteY3" fmla="*/ 1081825 h 1081825"/>
              <a:gd name="connsiteX4" fmla="*/ 154547 w 1506828"/>
              <a:gd name="connsiteY4" fmla="*/ 0 h 1081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06828" h="1081825">
                <a:moveTo>
                  <a:pt x="154547" y="0"/>
                </a:moveTo>
                <a:lnTo>
                  <a:pt x="1429555" y="218941"/>
                </a:lnTo>
                <a:lnTo>
                  <a:pt x="1506828" y="1056068"/>
                </a:lnTo>
                <a:lnTo>
                  <a:pt x="0" y="1081825"/>
                </a:lnTo>
                <a:lnTo>
                  <a:pt x="154547" y="0"/>
                </a:lnTo>
                <a:close/>
              </a:path>
            </a:pathLst>
          </a:custGeom>
          <a:solidFill>
            <a:srgbClr val="C8FF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a:extLst>
              <a:ext uri="{FF2B5EF4-FFF2-40B4-BE49-F238E27FC236}">
                <a16:creationId xmlns:a16="http://schemas.microsoft.com/office/drawing/2014/main" id="{CD811141-D9B0-944A-B367-E27A26EC371F}"/>
              </a:ext>
            </a:extLst>
          </p:cNvPr>
          <p:cNvSpPr/>
          <p:nvPr/>
        </p:nvSpPr>
        <p:spPr>
          <a:xfrm>
            <a:off x="296214" y="1532586"/>
            <a:ext cx="1506828" cy="1081825"/>
          </a:xfrm>
          <a:custGeom>
            <a:avLst/>
            <a:gdLst>
              <a:gd name="connsiteX0" fmla="*/ 154547 w 1506828"/>
              <a:gd name="connsiteY0" fmla="*/ 0 h 1081825"/>
              <a:gd name="connsiteX1" fmla="*/ 1429555 w 1506828"/>
              <a:gd name="connsiteY1" fmla="*/ 218941 h 1081825"/>
              <a:gd name="connsiteX2" fmla="*/ 1506828 w 1506828"/>
              <a:gd name="connsiteY2" fmla="*/ 1056068 h 1081825"/>
              <a:gd name="connsiteX3" fmla="*/ 0 w 1506828"/>
              <a:gd name="connsiteY3" fmla="*/ 1081825 h 1081825"/>
              <a:gd name="connsiteX4" fmla="*/ 154547 w 1506828"/>
              <a:gd name="connsiteY4" fmla="*/ 0 h 1081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06828" h="1081825">
                <a:moveTo>
                  <a:pt x="154547" y="0"/>
                </a:moveTo>
                <a:lnTo>
                  <a:pt x="1429555" y="218941"/>
                </a:lnTo>
                <a:lnTo>
                  <a:pt x="1506828" y="1056068"/>
                </a:lnTo>
                <a:lnTo>
                  <a:pt x="0" y="1081825"/>
                </a:lnTo>
                <a:lnTo>
                  <a:pt x="154547" y="0"/>
                </a:lnTo>
                <a:close/>
              </a:path>
            </a:pathLst>
          </a:custGeom>
          <a:solidFill>
            <a:srgbClr val="C8FF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a:extLst>
              <a:ext uri="{FF2B5EF4-FFF2-40B4-BE49-F238E27FC236}">
                <a16:creationId xmlns:a16="http://schemas.microsoft.com/office/drawing/2014/main" id="{B522F9E8-1FD6-D649-85CA-E44BE43F41A1}"/>
              </a:ext>
            </a:extLst>
          </p:cNvPr>
          <p:cNvSpPr/>
          <p:nvPr/>
        </p:nvSpPr>
        <p:spPr>
          <a:xfrm>
            <a:off x="270457" y="309093"/>
            <a:ext cx="10728102" cy="888642"/>
          </a:xfrm>
          <a:custGeom>
            <a:avLst/>
            <a:gdLst>
              <a:gd name="connsiteX0" fmla="*/ 154547 w 10097037"/>
              <a:gd name="connsiteY0" fmla="*/ 0 h 888642"/>
              <a:gd name="connsiteX1" fmla="*/ 9994006 w 10097037"/>
              <a:gd name="connsiteY1" fmla="*/ 180304 h 888642"/>
              <a:gd name="connsiteX2" fmla="*/ 10097037 w 10097037"/>
              <a:gd name="connsiteY2" fmla="*/ 463639 h 888642"/>
              <a:gd name="connsiteX3" fmla="*/ 0 w 10097037"/>
              <a:gd name="connsiteY3" fmla="*/ 888642 h 888642"/>
              <a:gd name="connsiteX4" fmla="*/ 154547 w 10097037"/>
              <a:gd name="connsiteY4" fmla="*/ 0 h 8886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97037" h="888642">
                <a:moveTo>
                  <a:pt x="154547" y="0"/>
                </a:moveTo>
                <a:lnTo>
                  <a:pt x="9994006" y="180304"/>
                </a:lnTo>
                <a:lnTo>
                  <a:pt x="10097037" y="463639"/>
                </a:lnTo>
                <a:lnTo>
                  <a:pt x="0" y="888642"/>
                </a:lnTo>
                <a:lnTo>
                  <a:pt x="154547" y="0"/>
                </a:lnTo>
                <a:close/>
              </a:path>
            </a:pathLst>
          </a:custGeom>
          <a:solidFill>
            <a:srgbClr val="C8D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552483-D93C-C24A-A49D-7B55DC0D46DF}"/>
              </a:ext>
            </a:extLst>
          </p:cNvPr>
          <p:cNvSpPr>
            <a:spLocks noGrp="1"/>
          </p:cNvSpPr>
          <p:nvPr>
            <p:ph type="title"/>
          </p:nvPr>
        </p:nvSpPr>
        <p:spPr>
          <a:xfrm>
            <a:off x="608255" y="333851"/>
            <a:ext cx="7772400" cy="968823"/>
          </a:xfrm>
        </p:spPr>
        <p:txBody>
          <a:bodyPr/>
          <a:lstStyle/>
          <a:p>
            <a:r>
              <a:rPr lang="en-US" dirty="0"/>
              <a:t>Illustrations</a:t>
            </a:r>
          </a:p>
        </p:txBody>
      </p:sp>
      <p:sp>
        <p:nvSpPr>
          <p:cNvPr id="3" name="Content Placeholder 2">
            <a:extLst>
              <a:ext uri="{FF2B5EF4-FFF2-40B4-BE49-F238E27FC236}">
                <a16:creationId xmlns:a16="http://schemas.microsoft.com/office/drawing/2014/main" id="{6FB69FBF-8918-6641-9649-9446AD8DF2D7}"/>
              </a:ext>
            </a:extLst>
          </p:cNvPr>
          <p:cNvSpPr>
            <a:spLocks noGrp="1"/>
          </p:cNvSpPr>
          <p:nvPr>
            <p:ph idx="1"/>
          </p:nvPr>
        </p:nvSpPr>
        <p:spPr/>
        <p:txBody>
          <a:bodyPr>
            <a:normAutofit fontScale="92500" lnSpcReduction="10000"/>
          </a:bodyPr>
          <a:lstStyle/>
          <a:p>
            <a:endParaRPr lang="en-US"/>
          </a:p>
        </p:txBody>
      </p:sp>
      <p:sp>
        <p:nvSpPr>
          <p:cNvPr id="4" name="Slide Number Placeholder 3">
            <a:extLst>
              <a:ext uri="{FF2B5EF4-FFF2-40B4-BE49-F238E27FC236}">
                <a16:creationId xmlns:a16="http://schemas.microsoft.com/office/drawing/2014/main" id="{B0BCF143-24F1-A74B-B46B-7BAEF7A0CF3D}"/>
              </a:ext>
            </a:extLst>
          </p:cNvPr>
          <p:cNvSpPr>
            <a:spLocks noGrp="1"/>
          </p:cNvSpPr>
          <p:nvPr>
            <p:ph type="sldNum" sz="quarter" idx="12"/>
          </p:nvPr>
        </p:nvSpPr>
        <p:spPr/>
        <p:txBody>
          <a:bodyPr/>
          <a:lstStyle/>
          <a:p>
            <a:fld id="{74A45EBB-32D2-6245-99EB-03EC22769BAC}" type="slidenum">
              <a:rPr lang="en-US" smtClean="0"/>
              <a:t>8</a:t>
            </a:fld>
            <a:endParaRPr lang="en-US"/>
          </a:p>
        </p:txBody>
      </p:sp>
      <p:sp>
        <p:nvSpPr>
          <p:cNvPr id="5" name="TextBox 4">
            <a:extLst>
              <a:ext uri="{FF2B5EF4-FFF2-40B4-BE49-F238E27FC236}">
                <a16:creationId xmlns:a16="http://schemas.microsoft.com/office/drawing/2014/main" id="{2BEC6E0D-0250-7846-89B9-56F6FD1ED3C8}"/>
              </a:ext>
            </a:extLst>
          </p:cNvPr>
          <p:cNvSpPr txBox="1"/>
          <p:nvPr/>
        </p:nvSpPr>
        <p:spPr>
          <a:xfrm>
            <a:off x="489397" y="1635617"/>
            <a:ext cx="3992451" cy="4524315"/>
          </a:xfrm>
          <a:prstGeom prst="rect">
            <a:avLst/>
          </a:prstGeom>
          <a:noFill/>
        </p:spPr>
        <p:txBody>
          <a:bodyPr wrap="square" rtlCol="0">
            <a:spAutoFit/>
          </a:bodyPr>
          <a:lstStyle/>
          <a:p>
            <a:pPr algn="l"/>
            <a:r>
              <a:rPr lang="en-US" sz="2400" dirty="0">
                <a:latin typeface="Times New Roman" panose="02020603050405020304" pitchFamily="18" charset="0"/>
                <a:cs typeface="Times New Roman" panose="02020603050405020304" pitchFamily="18" charset="0"/>
              </a:rPr>
              <a:t>From Inference to the Best Explanation chapters of </a:t>
            </a:r>
            <a:r>
              <a:rPr lang="en-US" sz="2400" i="1" dirty="0">
                <a:latin typeface="Times New Roman" panose="02020603050405020304" pitchFamily="18" charset="0"/>
                <a:cs typeface="Times New Roman" panose="02020603050405020304" pitchFamily="18" charset="0"/>
              </a:rPr>
              <a:t>The Material Theory of Induction</a:t>
            </a:r>
          </a:p>
          <a:p>
            <a:pPr algn="l"/>
            <a:endParaRPr lang="en-US" sz="2400" i="1"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Darwin’s Origin of Species</a:t>
            </a:r>
          </a:p>
          <a:p>
            <a:r>
              <a:rPr lang="en-US" sz="2400" dirty="0">
                <a:latin typeface="Times New Roman" panose="02020603050405020304" pitchFamily="18" charset="0"/>
                <a:cs typeface="Times New Roman" panose="02020603050405020304" pitchFamily="18" charset="0"/>
              </a:rPr>
              <a:t>Lyell’s Principles of Geology</a:t>
            </a:r>
          </a:p>
          <a:p>
            <a:r>
              <a:rPr lang="en-US" sz="2400" dirty="0">
                <a:latin typeface="Times New Roman" panose="02020603050405020304" pitchFamily="18" charset="0"/>
                <a:cs typeface="Times New Roman" panose="02020603050405020304" pitchFamily="18" charset="0"/>
              </a:rPr>
              <a:t>Thomson’s Cathode Rays</a:t>
            </a:r>
          </a:p>
          <a:p>
            <a:pPr marL="460375" indent="-460375"/>
            <a:r>
              <a:rPr lang="en-US" sz="2400" dirty="0">
                <a:latin typeface="Times New Roman" panose="02020603050405020304" pitchFamily="18" charset="0"/>
                <a:cs typeface="Times New Roman" panose="02020603050405020304" pitchFamily="18" charset="0"/>
              </a:rPr>
              <a:t>Einstein and the Anomalous Motion of Mercury</a:t>
            </a:r>
          </a:p>
          <a:p>
            <a:pPr marL="460375" indent="-460375"/>
            <a:r>
              <a:rPr lang="en-US" sz="2400" dirty="0">
                <a:latin typeface="Times New Roman" panose="02020603050405020304" pitchFamily="18" charset="0"/>
                <a:cs typeface="Times New Roman" panose="02020603050405020304" pitchFamily="18" charset="0"/>
              </a:rPr>
              <a:t>Big Bang and Steady State Cosmology</a:t>
            </a:r>
          </a:p>
          <a:p>
            <a:pPr marL="460375" indent="-460375"/>
            <a:r>
              <a:rPr lang="en-US" sz="2400" dirty="0">
                <a:latin typeface="Times New Roman" panose="02020603050405020304" pitchFamily="18" charset="0"/>
                <a:cs typeface="Times New Roman" panose="02020603050405020304" pitchFamily="18" charset="0"/>
              </a:rPr>
              <a:t>…</a:t>
            </a:r>
          </a:p>
        </p:txBody>
      </p:sp>
      <p:sp>
        <p:nvSpPr>
          <p:cNvPr id="6" name="TextBox 5">
            <a:extLst>
              <a:ext uri="{FF2B5EF4-FFF2-40B4-BE49-F238E27FC236}">
                <a16:creationId xmlns:a16="http://schemas.microsoft.com/office/drawing/2014/main" id="{7FC6B4FA-7CD7-4A4D-AE2E-2E2AECAE0040}"/>
              </a:ext>
            </a:extLst>
          </p:cNvPr>
          <p:cNvSpPr txBox="1"/>
          <p:nvPr/>
        </p:nvSpPr>
        <p:spPr>
          <a:xfrm>
            <a:off x="5634508" y="3885721"/>
            <a:ext cx="3992451" cy="1197864"/>
          </a:xfrm>
          <a:prstGeom prst="rect">
            <a:avLst/>
          </a:prstGeom>
          <a:noFill/>
        </p:spPr>
        <p:txBody>
          <a:bodyPr wrap="square" rtlCol="0">
            <a:spAutoFit/>
          </a:bodyPr>
          <a:lstStyle/>
          <a:p>
            <a:pPr algn="l"/>
            <a:r>
              <a:rPr lang="en-US" sz="2400" dirty="0">
                <a:latin typeface="Times New Roman" panose="02020603050405020304" pitchFamily="18" charset="0"/>
                <a:cs typeface="Times New Roman" panose="02020603050405020304" pitchFamily="18" charset="0"/>
              </a:rPr>
              <a:t>New paper</a:t>
            </a:r>
          </a:p>
          <a:p>
            <a:r>
              <a:rPr lang="en-US" sz="2400" dirty="0">
                <a:latin typeface="Times New Roman" panose="02020603050405020304" pitchFamily="18" charset="0"/>
                <a:cs typeface="Times New Roman" panose="02020603050405020304" pitchFamily="18" charset="0"/>
              </a:rPr>
              <a:t>Arp and </a:t>
            </a:r>
            <a:r>
              <a:rPr lang="en-US" sz="2400" dirty="0" err="1">
                <a:latin typeface="Times New Roman" panose="02020603050405020304" pitchFamily="18" charset="0"/>
                <a:cs typeface="Times New Roman" panose="02020603050405020304" pitchFamily="18" charset="0"/>
              </a:rPr>
              <a:t>Bahcall</a:t>
            </a:r>
            <a:r>
              <a:rPr lang="en-US" sz="2400" dirty="0">
                <a:latin typeface="Times New Roman" panose="02020603050405020304" pitchFamily="18" charset="0"/>
                <a:cs typeface="Times New Roman" panose="02020603050405020304" pitchFamily="18" charset="0"/>
              </a:rPr>
              <a:t> on the Origin of Galactic Red Shifts</a:t>
            </a:r>
          </a:p>
        </p:txBody>
      </p:sp>
      <p:grpSp>
        <p:nvGrpSpPr>
          <p:cNvPr id="12" name="Group 11">
            <a:extLst>
              <a:ext uri="{FF2B5EF4-FFF2-40B4-BE49-F238E27FC236}">
                <a16:creationId xmlns:a16="http://schemas.microsoft.com/office/drawing/2014/main" id="{448DD6C1-6023-9C47-8F46-F1CD4E62097E}"/>
              </a:ext>
            </a:extLst>
          </p:cNvPr>
          <p:cNvGrpSpPr/>
          <p:nvPr/>
        </p:nvGrpSpPr>
        <p:grpSpPr>
          <a:xfrm>
            <a:off x="5100034" y="1455313"/>
            <a:ext cx="5603824" cy="1749964"/>
            <a:chOff x="5100034" y="1455313"/>
            <a:chExt cx="5603824" cy="1749964"/>
          </a:xfrm>
        </p:grpSpPr>
        <p:sp>
          <p:nvSpPr>
            <p:cNvPr id="10" name="Freeform 9">
              <a:extLst>
                <a:ext uri="{FF2B5EF4-FFF2-40B4-BE49-F238E27FC236}">
                  <a16:creationId xmlns:a16="http://schemas.microsoft.com/office/drawing/2014/main" id="{2BDF18C1-DF5E-8F4F-A16A-88EABDA7CB80}"/>
                </a:ext>
              </a:extLst>
            </p:cNvPr>
            <p:cNvSpPr/>
            <p:nvPr/>
          </p:nvSpPr>
          <p:spPr>
            <a:xfrm>
              <a:off x="5100034" y="1455313"/>
              <a:ext cx="1506828" cy="1081825"/>
            </a:xfrm>
            <a:custGeom>
              <a:avLst/>
              <a:gdLst>
                <a:gd name="connsiteX0" fmla="*/ 154547 w 1506828"/>
                <a:gd name="connsiteY0" fmla="*/ 0 h 1081825"/>
                <a:gd name="connsiteX1" fmla="*/ 1429555 w 1506828"/>
                <a:gd name="connsiteY1" fmla="*/ 218941 h 1081825"/>
                <a:gd name="connsiteX2" fmla="*/ 1506828 w 1506828"/>
                <a:gd name="connsiteY2" fmla="*/ 1056068 h 1081825"/>
                <a:gd name="connsiteX3" fmla="*/ 0 w 1506828"/>
                <a:gd name="connsiteY3" fmla="*/ 1081825 h 1081825"/>
                <a:gd name="connsiteX4" fmla="*/ 154547 w 1506828"/>
                <a:gd name="connsiteY4" fmla="*/ 0 h 10818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06828" h="1081825">
                  <a:moveTo>
                    <a:pt x="154547" y="0"/>
                  </a:moveTo>
                  <a:lnTo>
                    <a:pt x="1429555" y="218941"/>
                  </a:lnTo>
                  <a:lnTo>
                    <a:pt x="1506828" y="1056068"/>
                  </a:lnTo>
                  <a:lnTo>
                    <a:pt x="0" y="1081825"/>
                  </a:lnTo>
                  <a:lnTo>
                    <a:pt x="154547" y="0"/>
                  </a:lnTo>
                  <a:close/>
                </a:path>
              </a:pathLst>
            </a:custGeom>
            <a:solidFill>
              <a:srgbClr val="C8FF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24139CD6-70C0-AE45-9813-C52B75ABEA83}"/>
                </a:ext>
              </a:extLst>
            </p:cNvPr>
            <p:cNvSpPr txBox="1"/>
            <p:nvPr/>
          </p:nvSpPr>
          <p:spPr>
            <a:xfrm>
              <a:off x="5513673" y="1635617"/>
              <a:ext cx="5190185" cy="1569660"/>
            </a:xfrm>
            <a:prstGeom prst="rect">
              <a:avLst/>
            </a:prstGeom>
            <a:noFill/>
          </p:spPr>
          <p:txBody>
            <a:bodyPr wrap="square" rtlCol="0">
              <a:spAutoFit/>
            </a:bodyPr>
            <a:lstStyle/>
            <a:p>
              <a:r>
                <a:rPr lang="en-US" sz="2400" dirty="0">
                  <a:latin typeface="Times New Roman" panose="02020603050405020304" pitchFamily="18" charset="0"/>
                  <a:cs typeface="Times New Roman" panose="02020603050405020304" pitchFamily="18" charset="0"/>
                </a:rPr>
                <a:t>Chapter 13. Dowsing: The Instabilities of Evidential Competition</a:t>
              </a:r>
            </a:p>
            <a:p>
              <a:r>
                <a:rPr lang="en-US" sz="2400" dirty="0">
                  <a:latin typeface="Times New Roman" panose="02020603050405020304" pitchFamily="18" charset="0"/>
                  <a:cs typeface="Times New Roman" panose="02020603050405020304" pitchFamily="18" charset="0"/>
                </a:rPr>
                <a:t>Chapter 14. Stock Market Prediction: When Inductive Logics Compete</a:t>
              </a:r>
            </a:p>
          </p:txBody>
        </p:sp>
      </p:grpSp>
    </p:spTree>
    <p:extLst>
      <p:ext uri="{BB962C8B-B14F-4D97-AF65-F5344CB8AC3E}">
        <p14:creationId xmlns:p14="http://schemas.microsoft.com/office/powerpoint/2010/main" val="1494826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2BC1C-CCF5-A04D-AC64-EA8819032ED8}"/>
              </a:ext>
            </a:extLst>
          </p:cNvPr>
          <p:cNvSpPr>
            <a:spLocks noGrp="1"/>
          </p:cNvSpPr>
          <p:nvPr>
            <p:ph type="title"/>
          </p:nvPr>
        </p:nvSpPr>
        <p:spPr>
          <a:xfrm>
            <a:off x="3529885" y="2837869"/>
            <a:ext cx="4751230" cy="968823"/>
          </a:xfrm>
        </p:spPr>
        <p:txBody>
          <a:bodyPr>
            <a:noAutofit/>
          </a:bodyPr>
          <a:lstStyle/>
          <a:p>
            <a:r>
              <a:rPr lang="en-US" sz="7200" dirty="0"/>
              <a:t>Yes, but ….</a:t>
            </a:r>
          </a:p>
        </p:txBody>
      </p:sp>
      <p:sp>
        <p:nvSpPr>
          <p:cNvPr id="3" name="Content Placeholder 2">
            <a:extLst>
              <a:ext uri="{FF2B5EF4-FFF2-40B4-BE49-F238E27FC236}">
                <a16:creationId xmlns:a16="http://schemas.microsoft.com/office/drawing/2014/main" id="{1A665A81-D0C0-7747-BEC7-28A54ADD457B}"/>
              </a:ext>
            </a:extLst>
          </p:cNvPr>
          <p:cNvSpPr>
            <a:spLocks noGrp="1"/>
          </p:cNvSpPr>
          <p:nvPr>
            <p:ph idx="1"/>
          </p:nvPr>
        </p:nvSpPr>
        <p:spPr/>
        <p:txBody>
          <a:bodyPr>
            <a:normAutofit fontScale="92500" lnSpcReduction="10000"/>
          </a:bodyPr>
          <a:lstStyle/>
          <a:p>
            <a:endParaRPr lang="en-US"/>
          </a:p>
        </p:txBody>
      </p:sp>
      <p:sp>
        <p:nvSpPr>
          <p:cNvPr id="4" name="Slide Number Placeholder 3">
            <a:extLst>
              <a:ext uri="{FF2B5EF4-FFF2-40B4-BE49-F238E27FC236}">
                <a16:creationId xmlns:a16="http://schemas.microsoft.com/office/drawing/2014/main" id="{7B501CBD-A047-EF4B-834B-18F347A9CD28}"/>
              </a:ext>
            </a:extLst>
          </p:cNvPr>
          <p:cNvSpPr>
            <a:spLocks noGrp="1"/>
          </p:cNvSpPr>
          <p:nvPr>
            <p:ph type="sldNum" sz="quarter" idx="12"/>
          </p:nvPr>
        </p:nvSpPr>
        <p:spPr/>
        <p:txBody>
          <a:bodyPr/>
          <a:lstStyle/>
          <a:p>
            <a:fld id="{74A45EBB-32D2-6245-99EB-03EC22769BAC}" type="slidenum">
              <a:rPr lang="en-US" smtClean="0"/>
              <a:t>9</a:t>
            </a:fld>
            <a:endParaRPr lang="en-US"/>
          </a:p>
        </p:txBody>
      </p:sp>
    </p:spTree>
    <p:extLst>
      <p:ext uri="{BB962C8B-B14F-4D97-AF65-F5344CB8AC3E}">
        <p14:creationId xmlns:p14="http://schemas.microsoft.com/office/powerpoint/2010/main" val="820736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C8DCFF"/>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gn="l">
          <a:defRPr sz="2400" dirty="0" smtClean="0">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262</TotalTime>
  <Words>463</Words>
  <Application>Microsoft Macintosh PowerPoint</Application>
  <PresentationFormat>Widescreen</PresentationFormat>
  <Paragraphs>89</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The Uniqueness of Domain-Specific Inductive Logics  Chapter 4 in The Large-Scale Structure of Inductive Inference  John D. Norton Department of History and Philosophy of Science University of Pittsburgh  http://www.pitt.edu/~jdnorton </vt:lpstr>
      <vt:lpstr>The Worry</vt:lpstr>
      <vt:lpstr> </vt:lpstr>
      <vt:lpstr>Summary: For Uniqueness</vt:lpstr>
      <vt:lpstr>Mature sciences are unique</vt:lpstr>
      <vt:lpstr>Science is empirical</vt:lpstr>
      <vt:lpstr>Advantages are amplified</vt:lpstr>
      <vt:lpstr>Illustrations</vt:lpstr>
      <vt:lpstr>Yes, but ….</vt:lpstr>
      <vt:lpstr>“Unconceived Alternatives” Kyle Stanford</vt:lpstr>
      <vt:lpstr>Underdetermination thesis</vt:lpstr>
      <vt:lpstr>Summary: For Uniqueness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Circularity  Chapter 3 in The Large-Scale Structure of Inductive Inference  John D. Norton Department of History and Philosophy of Science University of Pittsburgh  http://www.pitt.edu/~jdnorton </dc:title>
  <dc:creator>Norton, John D</dc:creator>
  <cp:lastModifiedBy>Norton, John D</cp:lastModifiedBy>
  <cp:revision>47</cp:revision>
  <dcterms:created xsi:type="dcterms:W3CDTF">2021-04-03T16:30:10Z</dcterms:created>
  <dcterms:modified xsi:type="dcterms:W3CDTF">2021-04-04T16:14:10Z</dcterms:modified>
</cp:coreProperties>
</file>