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7_493F1A2D.xml" ContentType="application/vnd.ms-powerpoint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514A5B-E445-6D82-2880-9730FC00BC3E}" name="Anne Maquia Landin" initials="AM" userId="S::anne.landin@mail.utoronto.ca::b0fd44fb-23f4-405b-b5b9-e48866cb51e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77" d="100"/>
          <a:sy n="77" d="100"/>
        </p:scale>
        <p:origin x="91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omments/modernComment_107_493F1A2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B1CCF00-1FB5-4925-820B-DEFB8C5C9915}" authorId="{A7514A5B-E445-6D82-2880-9730FC00BC3E}" created="2024-09-24T01:30:13.98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228872237" sldId="263"/>
      <ac:spMk id="2" creationId="{7299DAEF-39F9-F9E0-AF25-106ABD6AF39A}"/>
      <ac:txMk cp="26" len="11">
        <ac:context len="38" hash="4291148289"/>
      </ac:txMk>
    </ac:txMkLst>
    <p188:pos x="8583386" y="745218"/>
    <p188:txBody>
      <a:bodyPr/>
      <a:lstStyle/>
      <a:p>
        <a:r>
          <a:rPr lang="en-GB"/>
          <a:t>Grant for the sake of argument for now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34C00-4372-4E4E-AA12-2C56C3733C69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0AAE3-2774-4616-9071-4F7A00DE5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277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”= “canons of scientific discovery”, i.e. rules which would allow us to infer from a given set of data the hypothesis which best accounts for it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60AAE3-2774-4616-9071-4F7A00DE53C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718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Can omit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60AAE3-2774-4616-9071-4F7A00DE53C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539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Segoe UI" panose="020B0502040204020203" pitchFamily="34" charset="0"/>
              </a:rPr>
              <a:t>What is relevant is that this is a recursive definition, so that you can always find the development of a hypothesis </a:t>
            </a:r>
            <a:r>
              <a:rPr lang="en-GB" sz="1800" dirty="0" err="1">
                <a:effectLst/>
                <a:latin typeface="Segoe UI" panose="020B0502040204020203" pitchFamily="34" charset="0"/>
              </a:rPr>
              <a:t>wrt</a:t>
            </a:r>
            <a:r>
              <a:rPr lang="en-GB" sz="1800" dirty="0">
                <a:effectLst/>
                <a:latin typeface="Segoe UI" panose="020B0502040204020203" pitchFamily="34" charset="0"/>
              </a:rPr>
              <a:t> a class of individuals in M by </a:t>
            </a:r>
            <a:r>
              <a:rPr lang="en-GB" sz="1800" dirty="0" err="1">
                <a:effectLst/>
                <a:latin typeface="Segoe UI" panose="020B0502040204020203" pitchFamily="34" charset="0"/>
              </a:rPr>
              <a:t>bfinding</a:t>
            </a:r>
            <a:r>
              <a:rPr lang="en-GB" sz="1800" dirty="0">
                <a:effectLst/>
                <a:latin typeface="Segoe UI" panose="020B0502040204020203" pitchFamily="34" charset="0"/>
              </a:rPr>
              <a:t> the </a:t>
            </a:r>
            <a:r>
              <a:rPr lang="en-GB" sz="1800" dirty="0" err="1">
                <a:effectLst/>
                <a:latin typeface="Segoe UI" panose="020B0502040204020203" pitchFamily="34" charset="0"/>
              </a:rPr>
              <a:t>delevopment</a:t>
            </a:r>
            <a:r>
              <a:rPr lang="en-GB" sz="1800" dirty="0">
                <a:effectLst/>
                <a:latin typeface="Segoe UI" panose="020B0502040204020203" pitchFamily="34" charset="0"/>
              </a:rPr>
              <a:t> of its component parts </a:t>
            </a:r>
            <a:r>
              <a:rPr lang="en-GB" sz="1800" dirty="0" err="1">
                <a:effectLst/>
                <a:latin typeface="Segoe UI" panose="020B0502040204020203" pitchFamily="34" charset="0"/>
              </a:rPr>
              <a:t>wrt</a:t>
            </a:r>
            <a:r>
              <a:rPr lang="en-GB" sz="1800" dirty="0">
                <a:effectLst/>
                <a:latin typeface="Segoe UI" panose="020B0502040204020203" pitchFamily="34" charset="0"/>
              </a:rPr>
              <a:t> the same individuals</a:t>
            </a:r>
            <a:endParaRPr lang="en-GB" sz="1800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60AAE3-2774-4616-9071-4F7A00DE53C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25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62EBC-ADEB-3A43-FCA1-A8DDD31B9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0076AB-3D26-7582-AF29-B8FCCA238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60D33-4655-0584-375A-9040E82A3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AAC-C93D-4646-AA27-41B09B9FCC86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02EB5-902F-3604-893B-D8DB22E30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1EF12-485B-E365-0D57-C39C682FC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28F9-6AF4-43AE-B089-1DD6D2479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09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53BB1-58CA-BDA5-9D72-4D2192950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F54016-FA9F-FD42-92A3-A39D80B86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9248F-3F3A-B546-4A0D-7A1D07D1E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AAC-C93D-4646-AA27-41B09B9FCC86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3A1F8-E841-39D6-79AA-E1161D923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8B69E-BD45-F1AD-2911-EAAEF0E27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28F9-6AF4-43AE-B089-1DD6D2479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32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BFB62E-FADB-71AE-5563-914AC8230C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00C172-4D12-7988-6C58-D49A5459D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4FE6F-C879-D1BC-EBA7-E1905074B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AAC-C93D-4646-AA27-41B09B9FCC86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5DC33-3D69-0B9F-D80A-CC907DB33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A7758-B5C9-6B5C-23E6-C88E900BF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28F9-6AF4-43AE-B089-1DD6D2479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63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6791-FF08-829E-677E-60F59409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24828-47A2-8ECC-8B81-E63C57A9A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72E8A-419E-E197-6321-F7644099C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AAC-C93D-4646-AA27-41B09B9FCC86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0F888-10EC-4FC7-D95A-ABCE8203A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16A12-CE83-5783-5281-87CB82F58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28F9-6AF4-43AE-B089-1DD6D2479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330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417BC-F508-769A-3905-967184E3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92BEF7-CCDF-FB1E-7659-C0E63FA57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C43D6-A916-257A-E74E-2BFE19284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AAC-C93D-4646-AA27-41B09B9FCC86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20E29-DF9B-76DF-1EF9-B3C719025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A5B8E-09A0-F006-376D-9409564AA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28F9-6AF4-43AE-B089-1DD6D2479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87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636-274D-E6EE-1D8C-73B682031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9FC7B-A098-A87D-72C9-B9FD0C1D4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069FB0-22C1-111B-0FE2-20CCF0941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C95D62-A26E-992D-D1FA-7099415CD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AAC-C93D-4646-AA27-41B09B9FCC86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9F67FB-C772-4A62-16CC-7B4F282A4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702217-A6D8-C767-E95A-85B12FFB3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28F9-6AF4-43AE-B089-1DD6D2479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74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7A309-EE35-B0C5-805C-D4DDA644B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EDCA1-F413-43D2-5B65-B7A631CA3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2EDCA-13E7-E554-DD24-ECDAD2ADE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53666-23C9-CFB4-45F6-7F2482307A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C5B615-145E-7CBA-4570-3BA9AA51B4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C21401-B8B4-29BA-8684-A8E35E132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AAC-C93D-4646-AA27-41B09B9FCC86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EE9885-7A78-AC2C-182F-2DF951AD7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D753A-9461-5039-CE0D-5D0A04978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28F9-6AF4-43AE-B089-1DD6D2479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582F3-5447-A8EC-D501-130351CF0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9EA446-8A6A-B756-1E85-52579EBB7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AAC-C93D-4646-AA27-41B09B9FCC86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814862-70D7-22CC-5720-7DDD7BB9D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FF4246-C46F-333F-73D5-40BFEB65C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28F9-6AF4-43AE-B089-1DD6D2479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831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44316C-B6C0-9407-95B2-3B863FA18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AAC-C93D-4646-AA27-41B09B9FCC86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086C17-8659-5C4E-6AFD-4D3407C3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FBD46-2F82-4700-54D1-DE79073F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28F9-6AF4-43AE-B089-1DD6D2479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1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CA7AC-B0DE-88CA-CE35-4513E6121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B7DC6-C64B-1382-7390-010864109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C786C5-E9F1-9C2C-8BD9-ADDF7842A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CF4EB-AFB9-7A96-8FAC-12A022190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AAC-C93D-4646-AA27-41B09B9FCC86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08AFB-D8DB-996E-0787-CEA2F6C6D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4FF1B-D75B-500E-8DF1-FD1BEF844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28F9-6AF4-43AE-B089-1DD6D2479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79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C6093-1408-4009-0AF9-3DD23E39A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34942E-A481-73B7-75A8-7020466350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3C4A89-36FF-9C80-56E2-B2A023B39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917463-C5D9-ED42-0875-59F1E3AA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2AAC-C93D-4646-AA27-41B09B9FCC86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D5579-9415-A3CB-2690-F7C94F1FE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D82E6A-378A-316D-F9FE-EE9F386E4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28F9-6AF4-43AE-B089-1DD6D2479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457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E7F96C-AD55-0269-C524-F8A342A46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D0AAA-AEE6-360C-9E15-6D0B4425D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98F13-A09F-F3D2-1C1F-63B7ECEED5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872AAC-C93D-4646-AA27-41B09B9FCC86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9E723-C8B7-026E-6F4D-CE52FB73FB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31324-9292-A332-2FC1-E839EB7327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9728F9-6AF4-43AE-B089-1DD6D2479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24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7_493F1A2D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197D-1314-7EBB-9070-CA9FC95628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Hempel’s Satisfaction Criterion of Confirmation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CC0C91-31F7-2E2D-A011-B57939C050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Anne S. Maquia Landin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Sept. 25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3326446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DAEF-39F9-F9E0-AF25-106ABD6A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The Proposal – Conditions of Adequacy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9BBC-A37B-6365-DC94-D533ED68B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380"/>
            <a:ext cx="5257800" cy="4351338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buFont typeface="Aptos" panose="020B0004020202020204" pitchFamily="34" charset="0"/>
              <a:buChar char="-"/>
            </a:pPr>
            <a:r>
              <a:rPr lang="en-GB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Logical requirements (1943, pp. 128-129)</a:t>
            </a:r>
          </a:p>
          <a:p>
            <a:pPr marL="342900" lvl="0" indent="-342900">
              <a:lnSpc>
                <a:spcPct val="115000"/>
              </a:lnSpc>
              <a:buFont typeface="Aptos" panose="020B0004020202020204" pitchFamily="34" charset="0"/>
              <a:buChar char="-"/>
            </a:pPr>
            <a:r>
              <a:rPr lang="en-GB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“Material” Requirement(s): the proposed criterion of confirmation should agree sufficiently with how the concept of confirmation is used in empirical science (p. 128)</a:t>
            </a:r>
          </a:p>
        </p:txBody>
      </p:sp>
      <p:pic>
        <p:nvPicPr>
          <p:cNvPr id="4" name="Picture 3" descr="A yellow text on a white background&#10;&#10;Description automatically generated">
            <a:extLst>
              <a:ext uri="{FF2B5EF4-FFF2-40B4-BE49-F238E27FC236}">
                <a16:creationId xmlns:a16="http://schemas.microsoft.com/office/drawing/2014/main" id="{DFC000FF-2AD8-856E-DC6F-4CFB87C29CE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6"/>
          <a:stretch/>
        </p:blipFill>
        <p:spPr bwMode="auto">
          <a:xfrm>
            <a:off x="6235827" y="1515380"/>
            <a:ext cx="5377257" cy="37728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A close-up of a text&#10;&#10;Description automatically generated">
            <a:extLst>
              <a:ext uri="{FF2B5EF4-FFF2-40B4-BE49-F238E27FC236}">
                <a16:creationId xmlns:a16="http://schemas.microsoft.com/office/drawing/2014/main" id="{F20ED154-02B9-A110-B581-4FF7AD9D27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030" y="5288244"/>
            <a:ext cx="5006849" cy="70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528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DAEF-39F9-F9E0-AF25-106ABD6A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The Proposal – Development of a Hypothesis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9BBC-A37B-6365-DC94-D533ED68B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460"/>
            <a:ext cx="10515600" cy="4351338"/>
          </a:xfrm>
        </p:spPr>
        <p:txBody>
          <a:bodyPr>
            <a:noAutofit/>
          </a:bodyPr>
          <a:lstStyle/>
          <a:p>
            <a:pPr marL="285750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GB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Definition (Norton 2010, p. 68): The development of the hypothesis </a:t>
            </a:r>
            <a:r>
              <a:rPr lang="en-GB" sz="24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with respect to the class of individuals {</a:t>
            </a:r>
            <a:r>
              <a:rPr lang="en-GB" sz="24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a, b, c</a:t>
            </a:r>
            <a:r>
              <a:rPr lang="en-GB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…} is a sentence that asserts what </a:t>
            </a:r>
            <a:r>
              <a:rPr lang="en-GB" sz="24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would say if </a:t>
            </a:r>
            <a:r>
              <a:rPr lang="en-GB" sz="24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a, b, c, </a:t>
            </a:r>
            <a:r>
              <a:rPr lang="en-GB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… were the only individuals in the world.</a:t>
            </a:r>
          </a:p>
          <a:p>
            <a:pPr marL="285750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GB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Idea for the criterion of confirmation: </a:t>
            </a:r>
          </a:p>
          <a:p>
            <a:pPr marL="457200" lvl="1" indent="0">
              <a:lnSpc>
                <a:spcPct val="115000"/>
              </a:lnSpc>
              <a:buNone/>
            </a:pP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{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a, b, c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} confirms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if in a world containing exclusively the individuals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a, b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and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the sentence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would be true, according to the information contained in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(Hempel 1943, p. 130).</a:t>
            </a:r>
          </a:p>
        </p:txBody>
      </p:sp>
    </p:spTree>
    <p:extLst>
      <p:ext uri="{BB962C8B-B14F-4D97-AF65-F5344CB8AC3E}">
        <p14:creationId xmlns:p14="http://schemas.microsoft.com/office/powerpoint/2010/main" val="1723924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9BBC-A37B-6365-DC94-D533ED68B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529"/>
            <a:ext cx="10515600" cy="5050289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endParaRPr lang="en-GB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endParaRPr lang="en-GB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Example (Norton 2010, p. 69): </a:t>
            </a:r>
          </a:p>
          <a:p>
            <a:pPr marL="285750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Hypothesis H: (x)Mass(x) (“all things have mass”)</a:t>
            </a:r>
          </a:p>
          <a:p>
            <a:pPr marL="285750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Suppose we are observing only two physical objects a and b, so that the class of individuals defined by our observation is {a, b}</a:t>
            </a:r>
          </a:p>
          <a:p>
            <a:pPr marL="285750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 development of H with respect to the class of individuals in our observations M ({a, b}) is then Mass(a) . Mass(b) </a:t>
            </a:r>
          </a:p>
        </p:txBody>
      </p:sp>
    </p:spTree>
    <p:extLst>
      <p:ext uri="{BB962C8B-B14F-4D97-AF65-F5344CB8AC3E}">
        <p14:creationId xmlns:p14="http://schemas.microsoft.com/office/powerpoint/2010/main" val="1143981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paper with text and numbers&#10;&#10;Description automatically generated">
            <a:extLst>
              <a:ext uri="{FF2B5EF4-FFF2-40B4-BE49-F238E27FC236}">
                <a16:creationId xmlns:a16="http://schemas.microsoft.com/office/drawing/2014/main" id="{82E5993F-E4F9-5AAF-9B07-A7217BBC7A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06166" y="643468"/>
            <a:ext cx="4579668" cy="4911173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3C0375-2F6B-1D08-4ACD-4825D97563F8}"/>
              </a:ext>
            </a:extLst>
          </p:cNvPr>
          <p:cNvSpPr txBox="1">
            <a:spLocks/>
          </p:cNvSpPr>
          <p:nvPr/>
        </p:nvSpPr>
        <p:spPr>
          <a:xfrm>
            <a:off x="838200" y="5554641"/>
            <a:ext cx="10515600" cy="7743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buNone/>
            </a:pPr>
            <a:r>
              <a:rPr lang="en-GB" sz="24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Hempel’s (first) formal definition of the development of a hypothesis (1943, p. 131) </a:t>
            </a:r>
          </a:p>
        </p:txBody>
      </p:sp>
    </p:spTree>
    <p:extLst>
      <p:ext uri="{BB962C8B-B14F-4D97-AF65-F5344CB8AC3E}">
        <p14:creationId xmlns:p14="http://schemas.microsoft.com/office/powerpoint/2010/main" val="426805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DAEF-39F9-F9E0-AF25-106ABD6A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The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9BBC-A37B-6365-DC94-D533ED68B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460"/>
            <a:ext cx="10515600" cy="4351338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buFont typeface="Aptos" panose="020B0004020202020204" pitchFamily="34" charset="0"/>
              <a:buChar char="-"/>
            </a:pP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(Norton 2010, p. 70) </a:t>
            </a:r>
          </a:p>
          <a:p>
            <a:pPr marL="457200" indent="0">
              <a:lnSpc>
                <a:spcPct val="115000"/>
              </a:lnSpc>
              <a:buNone/>
            </a:pPr>
            <a:r>
              <a:rPr lang="en-GB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(Direct Confirmation) 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 collection of observations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directly confirms a hypothesis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if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entails the development of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for the class of objects mentioned in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endParaRPr lang="en-GB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(Confirmation) 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 collection of observations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confirms a hypothesis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if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is entailed by a class of sentences directly confirmed by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endParaRPr lang="en-GB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724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D68F44-2D18-B0A4-0234-3A307F961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967" y="1418944"/>
            <a:ext cx="8526065" cy="402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632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DA27DB-B01D-EEFF-3135-74F25873EB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76" y="1633287"/>
            <a:ext cx="10545647" cy="359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35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DAEF-39F9-F9E0-AF25-106ABD6A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An Example -- </a:t>
            </a:r>
            <a:r>
              <a:rPr lang="en-GB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(Norton 2010, p. 71)</a:t>
            </a:r>
            <a:br>
              <a:rPr lang="en-GB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349BBC-A37B-6365-DC94-D533ED68B2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24310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342900" lvl="0" indent="-342900">
                  <a:lnSpc>
                    <a:spcPct val="115000"/>
                  </a:lnSpc>
                  <a:buFont typeface="Aptos" panose="020B0004020202020204" pitchFamily="34" charset="0"/>
                  <a:buChar char="-"/>
                </a:pPr>
                <a:r>
                  <a:rPr lang="en-GB" sz="2400" b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Hypothesis H: </a:t>
                </a:r>
                <a:r>
                  <a:rPr lang="en-GB" sz="24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(x)(Raven(x)</a:t>
                </a:r>
                <a14:m>
                  <m:oMath xmlns:m="http://schemas.openxmlformats.org/officeDocument/2006/math">
                    <m:r>
                      <a:rPr lang="en-GB" sz="2400" i="1" kern="10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⊃</m:t>
                    </m:r>
                  </m:oMath>
                </a14:m>
                <a:r>
                  <a:rPr lang="en-GB" sz="24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Black(x)) (“all ravens are black”)</a:t>
                </a:r>
                <a:endParaRPr lang="en-GB" sz="2400" kern="100" dirty="0">
                  <a:effectLst/>
                  <a:latin typeface="Times New Roman" panose="02020603050405020304" pitchFamily="18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r>
                  <a:rPr lang="en-GB" sz="2400" b="1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Development of H </a:t>
                </a:r>
                <a:r>
                  <a:rPr lang="en-GB" sz="24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with respect to a single object </a:t>
                </a:r>
                <a:r>
                  <a:rPr lang="en-GB" sz="2400" i="1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GB" sz="24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Raven(</a:t>
                </a:r>
                <a:r>
                  <a:rPr lang="en-GB" sz="2400" i="1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GB" sz="24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⊃</m:t>
                    </m:r>
                  </m:oMath>
                </a14:m>
                <a:r>
                  <a:rPr lang="en-GB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Black(</a:t>
                </a:r>
                <a:r>
                  <a:rPr lang="en-GB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</a:p>
              <a:p>
                <a:pPr marL="342900" lvl="0" indent="-342900">
                  <a:lnSpc>
                    <a:spcPct val="115000"/>
                  </a:lnSpc>
                  <a:buFont typeface="Aptos" panose="020B0004020202020204" pitchFamily="34" charset="0"/>
                  <a:buChar char="-"/>
                </a:pPr>
                <a:r>
                  <a:rPr lang="en-GB" sz="24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What kind of evidence entails the development of H </a:t>
                </a:r>
                <a:r>
                  <a:rPr lang="en-GB" sz="24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wrt</a:t>
                </a:r>
                <a:r>
                  <a:rPr lang="en-GB" sz="24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GB" sz="2400" i="1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en-GB" sz="2400" kern="100" dirty="0">
                  <a:effectLst/>
                  <a:latin typeface="Times New Roman" panose="02020603050405020304" pitchFamily="18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Raven(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)⊃Black(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  is equivalent to ~Raven(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 v Black(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742950" lvl="1" indent="-285750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This is entailed, for instance by ~Raven(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742950" lvl="1" indent="-285750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It is also entailed by Black(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742950" lvl="1" indent="-285750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r>
                  <a:rPr lang="en-GB" b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Thus, any black thing and any non-raven are evidence for H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 (coal?)</a:t>
                </a:r>
              </a:p>
              <a:p>
                <a:pPr marL="742950" lvl="1" indent="-285750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But Black(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 . Raven(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 is also evidence for H, as expected</a:t>
                </a:r>
              </a:p>
              <a:p>
                <a:pPr marL="1143000" lvl="2" indent="-228600">
                  <a:lnSpc>
                    <a:spcPct val="115000"/>
                  </a:lnSpc>
                  <a:spcAft>
                    <a:spcPts val="800"/>
                  </a:spcAft>
                  <a:buFont typeface="Times New Roman" panose="02020603050405020304" pitchFamily="18" charset="0"/>
                  <a:buChar char="-"/>
                </a:pPr>
                <a:r>
                  <a:rPr lang="en-GB" sz="24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This is because (Black(</a:t>
                </a:r>
                <a:r>
                  <a:rPr lang="en-GB" sz="2400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 . Raven(</a:t>
                </a:r>
                <a:r>
                  <a:rPr lang="en-GB" sz="2400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)) ⊃ Black(</a:t>
                </a:r>
                <a:r>
                  <a:rPr lang="en-GB" sz="2400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 which in turn entails  ~Raven(</a:t>
                </a:r>
                <a:r>
                  <a:rPr lang="en-GB" sz="2400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 v Black(</a:t>
                </a:r>
                <a:r>
                  <a:rPr lang="en-GB" sz="2400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285750" indent="-285750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endParaRPr lang="en-GB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endParaRPr lang="en-GB" kern="100" dirty="0">
                  <a:effectLst/>
                  <a:latin typeface="Times New Roman" panose="02020603050405020304" pitchFamily="18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349BBC-A37B-6365-DC94-D533ED68B2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24310"/>
                <a:ext cx="10515600" cy="4351338"/>
              </a:xfrm>
              <a:blipFill>
                <a:blip r:embed="rId2"/>
                <a:stretch>
                  <a:fillRect l="-928" t="-560" b="-15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6656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DAEF-39F9-F9E0-AF25-106ABD6A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An Example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349BBC-A37B-6365-DC94-D533ED68B2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342900" lvl="0" indent="-342900">
                  <a:lnSpc>
                    <a:spcPct val="115000"/>
                  </a:lnSpc>
                  <a:buFont typeface="Aptos" panose="020B0004020202020204" pitchFamily="34" charset="0"/>
                  <a:buChar char="-"/>
                </a:pP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Furthermore, because  (x)(Raven(x)</a:t>
                </a:r>
                <a14:m>
                  <m:oMath xmlns:m="http://schemas.openxmlformats.org/officeDocument/2006/math">
                    <m:r>
                      <a:rPr lang="en-GB" i="1" kern="10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⊃</m:t>
                    </m:r>
                  </m:oMath>
                </a14:m>
                <a:r>
                  <a:rPr lang="en-GB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Black(x)) entails </a:t>
                </a:r>
                <a:endParaRPr lang="en-GB" kern="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lnSpc>
                    <a:spcPct val="115000"/>
                  </a:lnSpc>
                  <a:buNone/>
                </a:pPr>
                <a:r>
                  <a:rPr lang="en-GB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Black (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. Raven (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if we observe 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Black(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 . Raven(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), then we will have confirmation for 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Black (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. Raven (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by IC</a:t>
                </a:r>
                <a:endParaRPr lang="en-GB" kern="100" dirty="0">
                  <a:effectLst/>
                  <a:latin typeface="Times New Roman" panose="02020603050405020304" pitchFamily="18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800"/>
                  </a:spcAft>
                  <a:buFont typeface="Times New Roman" panose="02020603050405020304" pitchFamily="18" charset="0"/>
                  <a:buChar char="-"/>
                </a:pPr>
                <a:r>
                  <a:rPr lang="en-GB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is good news! We have found that seeing one instance of a black raven is evidence for the next raven we see to be black too.</a:t>
                </a:r>
                <a:r>
                  <a:rPr lang="en-GB" sz="28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285750" indent="-285750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endParaRPr lang="en-GB" kern="100" dirty="0">
                  <a:effectLst/>
                  <a:latin typeface="Times New Roman" panose="02020603050405020304" pitchFamily="18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endParaRPr lang="en-GB" kern="100" dirty="0">
                  <a:effectLst/>
                  <a:latin typeface="Times New Roman" panose="02020603050405020304" pitchFamily="18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349BBC-A37B-6365-DC94-D533ED68B2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  <a:blipFill>
                <a:blip r:embed="rId2"/>
                <a:stretch>
                  <a:fillRect l="-1217" t="-8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4329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DAEF-39F9-F9E0-AF25-106ABD6A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Major Defects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9BBC-A37B-6365-DC94-D533ED68B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en-GB" sz="2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Fails to allow for evidence expressed in the vocabulary of observation to confirm a hypothesis in the theoretical language</a:t>
            </a:r>
          </a:p>
          <a:p>
            <a:pPr marL="800100" lvl="1" indent="-342900">
              <a:lnSpc>
                <a:spcPct val="115000"/>
              </a:lnSpc>
              <a:buFont typeface="Aptos" panose="020B0004020202020204" pitchFamily="34" charset="0"/>
              <a:buChar char="-"/>
            </a:pPr>
            <a:r>
              <a:rPr lang="en-GB" sz="2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Observational language by definition does not include theoretical terms, so can’t entail theoretical statements</a:t>
            </a:r>
          </a:p>
          <a:p>
            <a:pPr marL="800100" lvl="1" indent="-342900">
              <a:lnSpc>
                <a:spcPct val="115000"/>
              </a:lnSpc>
              <a:buFont typeface="Aptos" panose="020B0004020202020204" pitchFamily="34" charset="0"/>
              <a:buChar char="-"/>
            </a:pPr>
            <a:r>
              <a:rPr lang="en-GB" sz="2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Solution(?): would need to define theoretical terms in terms of observational terms </a:t>
            </a:r>
          </a:p>
          <a:p>
            <a:pPr marL="800100" lvl="1" indent="-342900">
              <a:lnSpc>
                <a:spcPct val="115000"/>
              </a:lnSpc>
              <a:buFont typeface="Aptos" panose="020B0004020202020204" pitchFamily="34" charset="0"/>
              <a:buChar char="-"/>
            </a:pPr>
            <a:endParaRPr lang="en-GB" sz="26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Aptos" panose="020B0004020202020204" pitchFamily="34" charset="0"/>
              <a:buChar char="-"/>
            </a:pPr>
            <a:r>
              <a:rPr lang="en-GB" sz="2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Led to the “grue” emeralds problem (Norton 2010, p. 77) + Raven paradox</a:t>
            </a:r>
          </a:p>
          <a:p>
            <a:pPr marL="285750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endParaRPr lang="en-GB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endParaRPr lang="en-GB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03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DAEF-39F9-F9E0-AF25-106ABD6A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9BBC-A37B-6365-DC94-D533ED68B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Motivations</a:t>
            </a: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Proposal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 Assumptions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 Criteria of adequacy the proposal must satisfy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 Key move: development of a hypothesis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 The Satisfaction Criterion of Confirmation (simplified)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 Worked Example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Defects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Gems &amp; Coals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47642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DAEF-39F9-F9E0-AF25-106ABD6A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Gems &amp; Coals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8D8C3A6-A35C-5C1D-0A14-08FCB78484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9975" y="1513264"/>
            <a:ext cx="1219370" cy="924054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6EC5686-CF1B-9191-0754-5C97B99F9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343" y="3284721"/>
            <a:ext cx="1267002" cy="75258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E7102D3-9417-2F83-8616-F5E3171A74A7}"/>
              </a:ext>
            </a:extLst>
          </p:cNvPr>
          <p:cNvSpPr txBox="1">
            <a:spLocks/>
          </p:cNvSpPr>
          <p:nvPr/>
        </p:nvSpPr>
        <p:spPr>
          <a:xfrm>
            <a:off x="2265528" y="1431379"/>
            <a:ext cx="9088272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buNone/>
            </a:pPr>
            <a:r>
              <a:rPr lang="en-GB" sz="2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Recovers that seeing one instance of a black raven is evidence for the next raven we see to be black too</a:t>
            </a:r>
            <a:endParaRPr lang="en-GB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endParaRPr lang="en-GB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en-GB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Does not account for how observations can confirm theoretical claims</a:t>
            </a:r>
          </a:p>
          <a:p>
            <a:pPr marL="0" indent="0">
              <a:lnSpc>
                <a:spcPct val="115000"/>
              </a:lnSpc>
              <a:buNone/>
            </a:pPr>
            <a:endParaRPr lang="en-GB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en-GB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Very hefty assumptions about the “scientific language” – e.g. why should this language obey classical logic? Why not non-monotonic logic?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BFBE01-22C3-E504-68DA-369987BF44D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" r="13820" b="-11229"/>
          <a:stretch/>
        </p:blipFill>
        <p:spPr>
          <a:xfrm>
            <a:off x="1173623" y="5150350"/>
            <a:ext cx="1091905" cy="83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386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DAEF-39F9-F9E0-AF25-106ABD6A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9BBC-A37B-6365-DC94-D533ED68B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en-GB" sz="2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Hempel, Carl G. "A purely syntactical definition of confirmation1." The Journal of Symbolic Logic 8.4 (1943): 122-143.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en-GB" sz="2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Hempel, Carl G. "Studies in the Logic of Confirmation (I.)." Mind 54.213 (1945): 1-26.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en-GB" sz="2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Norton, John D. "A survey of inductive generalization." (2010).</a:t>
            </a:r>
          </a:p>
          <a:p>
            <a:pPr marL="285750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endParaRPr lang="en-GB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809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DAEF-39F9-F9E0-AF25-106ABD6A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Motivations (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Norton 2010, pp. 66-67):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9BBC-A37B-6365-DC94-D533ED68B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1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GB" sz="2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Before:</a:t>
            </a:r>
            <a:r>
              <a:rPr lang="en-GB" sz="2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inductions can only be expressed through syllogistic logic (enumerative induction) or necessary/sufficient conditions (Mill)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en-GB" sz="2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Hempel uses predicate logic:</a:t>
            </a:r>
            <a:r>
              <a:rPr lang="en-GB" sz="2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expressing induction through predicate logic allows for more expressive power – in particular, it allows for a more general notion of an instance of a hypothesis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903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F42E91-F8D7-F518-D15C-C944ED686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5125"/>
            <a:ext cx="6393769" cy="5824538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en-GB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Why do we need more expressive power? One example: beam balance and transitivity</a:t>
            </a:r>
          </a:p>
          <a:p>
            <a:pPr lvl="1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Hypothesis (Transitivity): For any three masses, if the first overbalances the second and the second overbalances the third, then the first overbalances the third.</a:t>
            </a:r>
          </a:p>
          <a:p>
            <a:pPr marL="457200" lvl="1" indent="0">
              <a:lnSpc>
                <a:spcPct val="115000"/>
              </a:lnSpc>
              <a:buNone/>
            </a:pPr>
            <a:endParaRPr lang="en-GB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en-GB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These observations present an instance of transitivity, and so intuitively inductively supports transitivity, yet cannot be fit into the schemes of enumerative induction and necessary/sufficient conditions.</a:t>
            </a:r>
          </a:p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59A4F-2D7F-48EA-94CF-8F16BC5C27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968342" y="365125"/>
            <a:ext cx="3387045" cy="5824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 </a:t>
            </a:r>
          </a:p>
          <a:p>
            <a:pPr marL="457200" lvl="1" indent="0">
              <a:buNone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overbalances b. </a:t>
            </a:r>
          </a:p>
          <a:p>
            <a:pPr marL="457200" lvl="1" indent="0">
              <a:buNone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overbalances c. </a:t>
            </a:r>
          </a:p>
          <a:p>
            <a:pPr marL="457200" lvl="1" indent="0">
              <a:buNone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overbalances c. </a:t>
            </a:r>
          </a:p>
          <a:p>
            <a:pPr marL="457200" lvl="1" indent="0">
              <a:buNone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overbalances d. </a:t>
            </a:r>
          </a:p>
          <a:p>
            <a:pPr marL="457200" lvl="1" indent="0">
              <a:buNone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overbalances d. </a:t>
            </a:r>
          </a:p>
          <a:p>
            <a:pPr marL="457200" lvl="1" indent="0">
              <a:buNone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overbalances d.</a:t>
            </a:r>
          </a:p>
          <a:p>
            <a:pPr marL="457200" lvl="1" indent="0">
              <a:buNone/>
            </a:pP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Beam balance scale silhouette Royalty Free Vector Image">
            <a:extLst>
              <a:ext uri="{FF2B5EF4-FFF2-40B4-BE49-F238E27FC236}">
                <a16:creationId xmlns:a16="http://schemas.microsoft.com/office/drawing/2014/main" id="{63DD07AA-732E-D645-5B14-0DD828DE12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46"/>
          <a:stretch/>
        </p:blipFill>
        <p:spPr bwMode="auto">
          <a:xfrm>
            <a:off x="8126166" y="3429000"/>
            <a:ext cx="3071396" cy="3151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042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DAEF-39F9-F9E0-AF25-106ABD6A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Motivations (</a:t>
            </a:r>
            <a:r>
              <a:rPr lang="en-GB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Hempel 1945, pp. 4-5):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9BBC-A37B-6365-DC94-D533ED68B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380"/>
            <a:ext cx="10515600" cy="4351338"/>
          </a:xfrm>
        </p:spPr>
        <p:txBody>
          <a:bodyPr>
            <a:noAutofit/>
          </a:bodyPr>
          <a:lstStyle/>
          <a:p>
            <a:pPr marL="742950" lvl="1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GB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Before: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“rules of induction”= “canons of scientific discovery”</a:t>
            </a:r>
          </a:p>
          <a:p>
            <a:pPr marL="742950" lvl="1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GB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Hempel: 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scientific discovery can’t be mirrored in a set of general rules of inductive inference</a:t>
            </a:r>
          </a:p>
          <a:p>
            <a:pPr marL="742950" lvl="1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What we should be focused on is not how a hypothesis is arrived at, but whether it stands up when confronted with relevant observational data.</a:t>
            </a:r>
          </a:p>
          <a:p>
            <a:pPr marL="742950" lvl="1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GB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Alternatively: provide a counterpart to the criteria for valid deduction in formal logic for confirmation and disconfirmation (p. 2 and p. 9)</a:t>
            </a:r>
            <a:endParaRPr lang="en-GB" sz="24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endParaRPr lang="en-GB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883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DAEF-39F9-F9E0-AF25-106ABD6A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Motivations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9BBC-A37B-6365-DC94-D533ED68B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380"/>
            <a:ext cx="10515600" cy="4351338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buFont typeface="Aptos" panose="020B0004020202020204" pitchFamily="34" charset="0"/>
              <a:buChar char="-"/>
            </a:pPr>
            <a:r>
              <a:rPr lang="en-GB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More precisely, Hempel’s goals are (1945, p. 5):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UcParenBoth"/>
            </a:pPr>
            <a:r>
              <a:rPr lang="en-GB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 define the meaning of “</a:t>
            </a:r>
            <a:r>
              <a:rPr lang="en-GB" sz="2400" i="1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2400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confirms </a:t>
            </a:r>
            <a:r>
              <a:rPr lang="en-GB" sz="2400" i="1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2400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” and “</a:t>
            </a:r>
            <a:r>
              <a:rPr lang="en-GB" sz="2400" i="1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2400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disconfirms </a:t>
            </a:r>
            <a:r>
              <a:rPr lang="en-GB" sz="2400" i="1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2400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”</a:t>
            </a:r>
            <a:r>
              <a:rPr lang="en-GB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; and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UcParenBoth"/>
            </a:pPr>
            <a:r>
              <a:rPr lang="en-GB" sz="2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To lay down criteria for either</a:t>
            </a:r>
          </a:p>
          <a:p>
            <a:pPr marL="800100" lvl="1" indent="-342900">
              <a:lnSpc>
                <a:spcPct val="115000"/>
              </a:lnSpc>
              <a:buFont typeface="+mj-lt"/>
              <a:buAutoNum type="arabicParenBoth"/>
            </a:pP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defining a metrical concept of “degree of confirmation of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with respect to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” or 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arenBoth"/>
            </a:pP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defining the two relational concepts “more confirmed than” and “equally well confirmed with” so that non-metrical comparison of hypothesis is possible. </a:t>
            </a:r>
          </a:p>
          <a:p>
            <a:pPr marL="342900" lvl="0" indent="-342900">
              <a:lnSpc>
                <a:spcPct val="115000"/>
              </a:lnSpc>
              <a:buFont typeface="Aptos" panose="020B0004020202020204" pitchFamily="34" charset="0"/>
              <a:buChar char="-"/>
            </a:pPr>
            <a:endParaRPr lang="en-GB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469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DAEF-39F9-F9E0-AF25-106ABD6A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The Proposal – Initial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9BBC-A37B-6365-DC94-D533ED68B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380"/>
            <a:ext cx="10515600" cy="4351338"/>
          </a:xfrm>
        </p:spPr>
        <p:txBody>
          <a:bodyPr>
            <a:noAutofit/>
          </a:bodyPr>
          <a:lstStyle/>
          <a:p>
            <a:pPr marL="285750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Language of science =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(essentially the lower functional calculus without the identity sign) – assume both hypothesis and evidence sentences are formulated in this language</a:t>
            </a:r>
          </a:p>
        </p:txBody>
      </p:sp>
    </p:spTree>
    <p:extLst>
      <p:ext uri="{BB962C8B-B14F-4D97-AF65-F5344CB8AC3E}">
        <p14:creationId xmlns:p14="http://schemas.microsoft.com/office/powerpoint/2010/main" val="122887223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349BBC-A37B-6365-DC94-D533ED68B2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73529"/>
                <a:ext cx="10515600" cy="5050289"/>
              </a:xfrm>
            </p:spPr>
            <p:txBody>
              <a:bodyPr>
                <a:noAutofit/>
              </a:bodyPr>
              <a:lstStyle/>
              <a:p>
                <a:pPr marL="285750" indent="-285750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Expressions in 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L 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are made up of the following:</a:t>
                </a:r>
              </a:p>
              <a:p>
                <a:pPr lvl="1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r>
                  <a:rPr lang="en-GB" sz="28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Connectives: ~, v, . , </a:t>
                </a:r>
                <a14:m>
                  <m:oMath xmlns:m="http://schemas.openxmlformats.org/officeDocument/2006/math">
                    <m:r>
                      <a:rPr lang="en-GB" sz="2800" i="1" kern="10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⊃</m:t>
                    </m:r>
                  </m:oMath>
                </a14:m>
                <a:r>
                  <a:rPr lang="en-GB" sz="28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1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r>
                  <a:rPr lang="en-GB" sz="28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Individual Constants: represent particular things that make up the object of some science -- denote by </a:t>
                </a:r>
                <a:r>
                  <a:rPr lang="en-GB" sz="2800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a, b, c, d, …</a:t>
                </a:r>
                <a:endParaRPr lang="en-GB" sz="2800" kern="100" dirty="0">
                  <a:effectLst/>
                  <a:latin typeface="Times New Roman" panose="02020603050405020304" pitchFamily="18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lvl="1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r>
                  <a:rPr lang="en-GB" sz="28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Variables: </a:t>
                </a:r>
                <a:r>
                  <a:rPr lang="en-GB" sz="2800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x, y, z, …</a:t>
                </a:r>
                <a:endParaRPr lang="en-GB" sz="2800" kern="100" dirty="0">
                  <a:effectLst/>
                  <a:latin typeface="Times New Roman" panose="02020603050405020304" pitchFamily="18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lvl="1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r>
                  <a:rPr lang="en-GB" sz="28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Predicate constants of finite degree: designate properties or attributes of the particular things in question -- P(x), Q(x), R(x, y), …</a:t>
                </a:r>
              </a:p>
              <a:p>
                <a:pPr lvl="1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r>
                  <a:rPr lang="en-GB" sz="28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Universal and Existential quantifiers: e.g. (x)(</a:t>
                </a:r>
                <a:r>
                  <a:rPr lang="en-GB" sz="2800" kern="100" dirty="0" err="1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Sx</a:t>
                </a:r>
                <a:r>
                  <a:rPr lang="en-GB" sz="2800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), (x)(Ey)R(x, y)</a:t>
                </a:r>
              </a:p>
              <a:p>
                <a:pPr marL="285750" indent="-285750">
                  <a:lnSpc>
                    <a:spcPct val="115000"/>
                  </a:lnSpc>
                  <a:buFont typeface="Times New Roman" panose="02020603050405020304" pitchFamily="18" charset="0"/>
                  <a:buChar char="-"/>
                </a:pP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Rules of inference in </a:t>
                </a:r>
                <a:r>
                  <a:rPr lang="en-GB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L</a:t>
                </a:r>
                <a:r>
                  <a:rPr lang="en-GB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 = those of lower predicate calculus w/o identity sign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349BBC-A37B-6365-DC94-D533ED68B2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73529"/>
                <a:ext cx="10515600" cy="5050289"/>
              </a:xfrm>
              <a:blipFill>
                <a:blip r:embed="rId2"/>
                <a:stretch>
                  <a:fillRect l="-1043" t="-845" r="-174" b="-20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071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9BBC-A37B-6365-DC94-D533ED68B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529"/>
            <a:ext cx="10515600" cy="5050289"/>
          </a:xfrm>
        </p:spPr>
        <p:txBody>
          <a:bodyPr>
            <a:noAutofit/>
          </a:bodyPr>
          <a:lstStyle/>
          <a:p>
            <a:pPr marL="285750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Assume also there is a clearly delimited “observational vocabulary” in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consisting of (in principle) observable attributes of things/events (e.g. “black”, “taller than”) but no theoretical terms (e.g. “aliphatic compound”, “circularly polarized light”) (1945, p. 23).</a:t>
            </a:r>
          </a:p>
          <a:p>
            <a:pPr marL="285750" indent="-28575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Define: “Molecular sentence”= a sentence which is made of constants satisfying predicates and connectives, e.g. P(a) . Q(b)</a:t>
            </a:r>
          </a:p>
          <a:p>
            <a:pPr marL="0" indent="0">
              <a:lnSpc>
                <a:spcPct val="115000"/>
              </a:lnSpc>
              <a:buNone/>
            </a:pPr>
            <a:endParaRPr lang="en-GB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Hempel’s goal reformulated (Hempel 1943, p. 126): how can we define confirmation as a relation between a molecular sentence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(representing a collection of observations) and a sentence </a:t>
            </a:r>
            <a:r>
              <a:rPr lang="en-GB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en-GB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(representing the hypothesis)? </a:t>
            </a:r>
          </a:p>
        </p:txBody>
      </p:sp>
    </p:spTree>
    <p:extLst>
      <p:ext uri="{BB962C8B-B14F-4D97-AF65-F5344CB8AC3E}">
        <p14:creationId xmlns:p14="http://schemas.microsoft.com/office/powerpoint/2010/main" val="2632977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1579</Words>
  <Application>Microsoft Office PowerPoint</Application>
  <PresentationFormat>Widescreen</PresentationFormat>
  <Paragraphs>108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Aptos</vt:lpstr>
      <vt:lpstr>Aptos Display</vt:lpstr>
      <vt:lpstr>Arial</vt:lpstr>
      <vt:lpstr>Cambria Math</vt:lpstr>
      <vt:lpstr>Segoe UI</vt:lpstr>
      <vt:lpstr>Times New Roman</vt:lpstr>
      <vt:lpstr>Office Theme</vt:lpstr>
      <vt:lpstr>Hempel’s Satisfaction Criterion of Confirmation</vt:lpstr>
      <vt:lpstr>Roadmap</vt:lpstr>
      <vt:lpstr>1. Motivations (Norton 2010, pp. 66-67): </vt:lpstr>
      <vt:lpstr>PowerPoint Presentation</vt:lpstr>
      <vt:lpstr>1. Motivations (Hempel 1945, pp. 4-5):</vt:lpstr>
      <vt:lpstr>1. Motivations</vt:lpstr>
      <vt:lpstr>2. The Proposal – Initial Assumptions</vt:lpstr>
      <vt:lpstr>PowerPoint Presentation</vt:lpstr>
      <vt:lpstr>PowerPoint Presentation</vt:lpstr>
      <vt:lpstr>2. The Proposal – Conditions of Adequacy</vt:lpstr>
      <vt:lpstr>2. The Proposal – Development of a Hypothesis</vt:lpstr>
      <vt:lpstr>PowerPoint Presentation</vt:lpstr>
      <vt:lpstr>PowerPoint Presentation</vt:lpstr>
      <vt:lpstr>2. The Proposal</vt:lpstr>
      <vt:lpstr>PowerPoint Presentation</vt:lpstr>
      <vt:lpstr>PowerPoint Presentation</vt:lpstr>
      <vt:lpstr>3. An Example -- (Norton 2010, p. 71)  </vt:lpstr>
      <vt:lpstr>3. An Example </vt:lpstr>
      <vt:lpstr>4. Major Defects</vt:lpstr>
      <vt:lpstr>5. Gems &amp; Coals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 Maquia Landin</dc:creator>
  <cp:lastModifiedBy>Anne Maquia Landin</cp:lastModifiedBy>
  <cp:revision>11</cp:revision>
  <dcterms:created xsi:type="dcterms:W3CDTF">2024-09-24T01:14:19Z</dcterms:created>
  <dcterms:modified xsi:type="dcterms:W3CDTF">2024-09-25T02:22:14Z</dcterms:modified>
</cp:coreProperties>
</file>