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sldIdLst>
    <p:sldId id="257" r:id="rId2"/>
    <p:sldId id="399" r:id="rId3"/>
    <p:sldId id="404" r:id="rId4"/>
    <p:sldId id="400" r:id="rId5"/>
    <p:sldId id="401" r:id="rId6"/>
    <p:sldId id="393" r:id="rId7"/>
    <p:sldId id="425" r:id="rId8"/>
    <p:sldId id="394" r:id="rId9"/>
    <p:sldId id="395" r:id="rId10"/>
    <p:sldId id="397" r:id="rId11"/>
    <p:sldId id="402" r:id="rId12"/>
    <p:sldId id="423" r:id="rId13"/>
    <p:sldId id="408" r:id="rId14"/>
    <p:sldId id="405" r:id="rId15"/>
    <p:sldId id="409" r:id="rId16"/>
    <p:sldId id="410" r:id="rId17"/>
    <p:sldId id="412" r:id="rId18"/>
    <p:sldId id="406" r:id="rId19"/>
    <p:sldId id="417" r:id="rId20"/>
    <p:sldId id="418" r:id="rId21"/>
    <p:sldId id="419" r:id="rId22"/>
    <p:sldId id="420" r:id="rId23"/>
    <p:sldId id="421" r:id="rId24"/>
    <p:sldId id="422" r:id="rId25"/>
    <p:sldId id="416" r:id="rId26"/>
    <p:sldId id="413" r:id="rId27"/>
    <p:sldId id="415" r:id="rId28"/>
    <p:sldId id="414" r:id="rId29"/>
    <p:sldId id="407" r:id="rId30"/>
    <p:sldId id="424" r:id="rId31"/>
    <p:sldId id="411"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1272" userDrawn="1">
          <p15:clr>
            <a:srgbClr val="A4A3A4"/>
          </p15:clr>
        </p15:guide>
        <p15:guide id="3" orient="horz" pos="1464" userDrawn="1">
          <p15:clr>
            <a:srgbClr val="A4A3A4"/>
          </p15:clr>
        </p15:guide>
        <p15:guide id="4" orient="horz" pos="2352" userDrawn="1">
          <p15:clr>
            <a:srgbClr val="A4A3A4"/>
          </p15:clr>
        </p15:guide>
        <p15:guide id="5" orient="horz" pos="3720" userDrawn="1">
          <p15:clr>
            <a:srgbClr val="A4A3A4"/>
          </p15:clr>
        </p15:guide>
        <p15:guide id="6" pos="2616" userDrawn="1">
          <p15:clr>
            <a:srgbClr val="A4A3A4"/>
          </p15:clr>
        </p15:guide>
        <p15:guide id="7" pos="43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CFF"/>
    <a:srgbClr val="AAFFAA"/>
    <a:srgbClr val="DCFFAB"/>
    <a:srgbClr val="FFAAAA"/>
    <a:srgbClr val="DCFFDC"/>
    <a:srgbClr val="FFDCDC"/>
    <a:srgbClr val="FFD2FF"/>
    <a:srgbClr val="007F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48"/>
    <p:restoredTop sz="96312"/>
  </p:normalViewPr>
  <p:slideViewPr>
    <p:cSldViewPr snapToGrid="0" snapToObjects="1">
      <p:cViewPr varScale="1">
        <p:scale>
          <a:sx n="179" d="100"/>
          <a:sy n="179" d="100"/>
        </p:scale>
        <p:origin x="1472" y="184"/>
      </p:cViewPr>
      <p:guideLst>
        <p:guide orient="horz" pos="816"/>
        <p:guide pos="1272"/>
        <p:guide orient="horz" pos="1464"/>
        <p:guide orient="horz" pos="2352"/>
        <p:guide orient="horz" pos="3720"/>
        <p:guide pos="2616"/>
        <p:guide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9" d="100"/>
        <a:sy n="10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43B453-ADED-F540-99A3-7EABB064AE59}" type="datetimeFigureOut">
              <a:rPr lang="en-US" smtClean="0"/>
              <a:t>8/25/24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9F2FC-CE7B-5B46-B3C4-B2C399F8A0E3}" type="slidenum">
              <a:rPr lang="en-US" smtClean="0"/>
              <a:t>‹#›</a:t>
            </a:fld>
            <a:endParaRPr lang="en-US"/>
          </a:p>
        </p:txBody>
      </p:sp>
    </p:spTree>
    <p:extLst>
      <p:ext uri="{BB962C8B-B14F-4D97-AF65-F5344CB8AC3E}">
        <p14:creationId xmlns:p14="http://schemas.microsoft.com/office/powerpoint/2010/main" val="3438461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9F2FC-CE7B-5B46-B3C4-B2C399F8A0E3}" type="slidenum">
              <a:rPr lang="en-US" smtClean="0"/>
              <a:t>31</a:t>
            </a:fld>
            <a:endParaRPr lang="en-US"/>
          </a:p>
        </p:txBody>
      </p:sp>
    </p:spTree>
    <p:extLst>
      <p:ext uri="{BB962C8B-B14F-4D97-AF65-F5344CB8AC3E}">
        <p14:creationId xmlns:p14="http://schemas.microsoft.com/office/powerpoint/2010/main" val="189513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7F86A8-2CFE-B145-9FA2-89FAF4A420C4}" type="datetime1">
              <a:rPr lang="en-US" smtClean="0"/>
              <a:t>8/25/24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034704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5903A8-4358-9B4A-9F34-5B2BD92DE942}" type="datetime1">
              <a:rPr lang="en-US" smtClean="0"/>
              <a:t>8/25/24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46231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75BAA0-F190-4E43-8334-CE867ED8F4C5}" type="datetime1">
              <a:rPr lang="en-US" smtClean="0"/>
              <a:t>8/25/24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38347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A26FF-D25A-C946-B5D2-11E9A1C61DA5}" type="datetime1">
              <a:rPr lang="en-US" smtClean="0"/>
              <a:t>8/25/24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964272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6719F1-5F44-DC41-B4F3-65CCECB0FB57}" type="datetime1">
              <a:rPr lang="en-US" smtClean="0"/>
              <a:t>8/25/24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80143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D3648F-5129-5C4C-AEA8-B1FB81A2727B}" type="datetime1">
              <a:rPr lang="en-US" smtClean="0"/>
              <a:t>8/25/24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3956969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FB3270-206D-E74C-BDD8-83B72D3555EA}" type="datetime1">
              <a:rPr lang="en-US" smtClean="0"/>
              <a:t>8/25/24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408802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D4CAC7-9FBF-E143-86D6-BD245B339B15}" type="datetime1">
              <a:rPr lang="en-US" smtClean="0"/>
              <a:t>8/25/24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99569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B1C74-7904-D540-B1C5-A83067C61384}" type="datetime1">
              <a:rPr lang="en-US" smtClean="0"/>
              <a:t>8/25/24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2353056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85BE4E-58DA-8541-9DB9-9FDC9BC53F41}" type="datetime1">
              <a:rPr lang="en-US" smtClean="0"/>
              <a:t>8/25/24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800650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2B08A0-BEC9-7D4F-BA9F-28691C164097}" type="datetime1">
              <a:rPr lang="en-US" smtClean="0"/>
              <a:t>8/25/24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94379-36F8-5C44-8D19-058CB846FBBE}" type="slidenum">
              <a:rPr lang="en-US" smtClean="0"/>
              <a:t>‹#›</a:t>
            </a:fld>
            <a:endParaRPr lang="en-US"/>
          </a:p>
        </p:txBody>
      </p:sp>
    </p:spTree>
    <p:extLst>
      <p:ext uri="{BB962C8B-B14F-4D97-AF65-F5344CB8AC3E}">
        <p14:creationId xmlns:p14="http://schemas.microsoft.com/office/powerpoint/2010/main" val="165160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3215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6478941"/>
            <a:ext cx="1275454" cy="3651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6CE6B-B076-A249-BB06-F511DE302448}" type="datetime1">
              <a:rPr lang="en-US" smtClean="0"/>
              <a:t>8/25/24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35807" y="6356351"/>
            <a:ext cx="759086" cy="365125"/>
          </a:xfrm>
          <a:prstGeom prst="rect">
            <a:avLst/>
          </a:prstGeom>
        </p:spPr>
        <p:txBody>
          <a:bodyPr vert="horz" lIns="91440" tIns="45720" rIns="91440" bIns="45720" rtlCol="0" anchor="ctr"/>
          <a:lstStyle>
            <a:lvl1pPr algn="r">
              <a:defRPr sz="1200" baseline="0">
                <a:solidFill>
                  <a:schemeClr val="tx1">
                    <a:tint val="75000"/>
                  </a:schemeClr>
                </a:solidFill>
                <a:latin typeface="Times New Roman" panose="02020603050405020304" pitchFamily="18" charset="0"/>
              </a:defRPr>
            </a:lvl1pPr>
          </a:lstStyle>
          <a:p>
            <a:fld id="{BBF94379-36F8-5C44-8D19-058CB846FBBE}" type="slidenum">
              <a:rPr lang="en-US" smtClean="0"/>
              <a:pPr/>
              <a:t>‹#›</a:t>
            </a:fld>
            <a:endParaRPr lang="en-US"/>
          </a:p>
        </p:txBody>
      </p:sp>
    </p:spTree>
    <p:extLst>
      <p:ext uri="{BB962C8B-B14F-4D97-AF65-F5344CB8AC3E}">
        <p14:creationId xmlns:p14="http://schemas.microsoft.com/office/powerpoint/2010/main" val="857545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baseline="0">
          <a:solidFill>
            <a:schemeClr val="tx1"/>
          </a:solidFill>
          <a:latin typeface="Times New Roman" panose="02020603050405020304" pitchFamily="18"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chemeClr val="tx1"/>
          </a:solidFill>
          <a:latin typeface="Times New Roman" panose="02020603050405020304" pitchFamily="18" charset="0"/>
          <a:ea typeface="+mn-ea"/>
          <a:cs typeface="+mn-cs"/>
        </a:defRPr>
      </a:lvl1pPr>
      <a:lvl2pPr marL="457200" indent="0" algn="l" defTabSz="914400" rtl="0" eaLnBrk="1" latinLnBrk="0" hangingPunct="1">
        <a:lnSpc>
          <a:spcPct val="90000"/>
        </a:lnSpc>
        <a:spcBef>
          <a:spcPts val="500"/>
        </a:spcBef>
        <a:buFontTx/>
        <a:buNone/>
        <a:defRPr sz="2400" kern="1200" baseline="0">
          <a:solidFill>
            <a:schemeClr val="tx1"/>
          </a:solidFill>
          <a:latin typeface="Times New Roman" panose="02020603050405020304" pitchFamily="18" charset="0"/>
          <a:ea typeface="+mn-ea"/>
          <a:cs typeface="+mn-cs"/>
        </a:defRPr>
      </a:lvl2pPr>
      <a:lvl3pPr marL="914400" indent="0" algn="l" defTabSz="914400" rtl="0" eaLnBrk="1" latinLnBrk="0" hangingPunct="1">
        <a:lnSpc>
          <a:spcPct val="90000"/>
        </a:lnSpc>
        <a:spcBef>
          <a:spcPts val="500"/>
        </a:spcBef>
        <a:buFontTx/>
        <a:buNone/>
        <a:defRPr sz="2000" kern="1200" baseline="0">
          <a:solidFill>
            <a:schemeClr val="tx1"/>
          </a:solidFill>
          <a:latin typeface="Times New Roman" panose="02020603050405020304" pitchFamily="18" charset="0"/>
          <a:ea typeface="+mn-ea"/>
          <a:cs typeface="+mn-cs"/>
        </a:defRPr>
      </a:lvl3pPr>
      <a:lvl4pPr marL="13716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4pPr>
      <a:lvl5pPr marL="1828800" indent="0" algn="l" defTabSz="914400" rtl="0" eaLnBrk="1" latinLnBrk="0" hangingPunct="1">
        <a:lnSpc>
          <a:spcPct val="90000"/>
        </a:lnSpc>
        <a:spcBef>
          <a:spcPts val="500"/>
        </a:spcBef>
        <a:buFontTx/>
        <a:buNone/>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sv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815ED-F3BB-814D-BB36-018A8D7AC65C}"/>
              </a:ext>
            </a:extLst>
          </p:cNvPr>
          <p:cNvSpPr>
            <a:spLocks noGrp="1"/>
          </p:cNvSpPr>
          <p:nvPr>
            <p:ph type="title"/>
          </p:nvPr>
        </p:nvSpPr>
        <p:spPr>
          <a:xfrm>
            <a:off x="-148281" y="722485"/>
            <a:ext cx="6408073" cy="2297050"/>
          </a:xfrm>
        </p:spPr>
        <p:txBody>
          <a:bodyPr>
            <a:normAutofit/>
          </a:bodyPr>
          <a:lstStyle/>
          <a:p>
            <a:pPr algn="r"/>
            <a:r>
              <a:rPr lang="en-US" sz="4000" dirty="0"/>
              <a:t>The Rise and Fall of</a:t>
            </a:r>
            <a:br>
              <a:rPr lang="en-US" sz="6000" dirty="0"/>
            </a:br>
            <a:r>
              <a:rPr lang="en-US" sz="6000" dirty="0"/>
              <a:t>Karl Popper’s</a:t>
            </a:r>
            <a:br>
              <a:rPr lang="en-US" sz="6000" dirty="0"/>
            </a:br>
            <a:r>
              <a:rPr lang="en-US" sz="6000" dirty="0"/>
              <a:t>Anti-inductivism</a:t>
            </a:r>
            <a:endParaRPr lang="en-US" dirty="0"/>
          </a:p>
        </p:txBody>
      </p:sp>
      <p:sp>
        <p:nvSpPr>
          <p:cNvPr id="3" name="Content Placeholder 2">
            <a:extLst>
              <a:ext uri="{FF2B5EF4-FFF2-40B4-BE49-F238E27FC236}">
                <a16:creationId xmlns:a16="http://schemas.microsoft.com/office/drawing/2014/main" id="{2F5C5370-09BD-A14C-BE6F-B98790F4DE6B}"/>
              </a:ext>
            </a:extLst>
          </p:cNvPr>
          <p:cNvSpPr>
            <a:spLocks noGrp="1"/>
          </p:cNvSpPr>
          <p:nvPr>
            <p:ph idx="1"/>
          </p:nvPr>
        </p:nvSpPr>
        <p:spPr/>
        <p:txBody>
          <a:bodyPr>
            <a:normAutofit fontScale="85000" lnSpcReduction="20000"/>
          </a:bodyPr>
          <a:lstStyle/>
          <a:p>
            <a:r>
              <a:rPr lang="en-US" dirty="0"/>
              <a:t> </a:t>
            </a:r>
          </a:p>
        </p:txBody>
      </p:sp>
      <p:sp>
        <p:nvSpPr>
          <p:cNvPr id="4" name="TextBox 3">
            <a:extLst>
              <a:ext uri="{FF2B5EF4-FFF2-40B4-BE49-F238E27FC236}">
                <a16:creationId xmlns:a16="http://schemas.microsoft.com/office/drawing/2014/main" id="{245D0F7F-07EA-7246-9ECC-D17913339B08}"/>
              </a:ext>
            </a:extLst>
          </p:cNvPr>
          <p:cNvSpPr txBox="1"/>
          <p:nvPr/>
        </p:nvSpPr>
        <p:spPr>
          <a:xfrm>
            <a:off x="3564662" y="3019535"/>
            <a:ext cx="2666114" cy="1200329"/>
          </a:xfrm>
          <a:prstGeom prst="rect">
            <a:avLst/>
          </a:prstGeom>
          <a:noFill/>
        </p:spPr>
        <p:txBody>
          <a:bodyPr wrap="none" rtlCol="0">
            <a:spAutoFit/>
          </a:bodyPr>
          <a:lstStyle/>
          <a:p>
            <a:pPr algn="r"/>
            <a:r>
              <a:rPr lang="en-US" dirty="0">
                <a:latin typeface="Times New Roman" panose="02020603050405020304" pitchFamily="18" charset="0"/>
                <a:cs typeface="Times New Roman" panose="02020603050405020304" pitchFamily="18" charset="0"/>
              </a:rPr>
              <a:t>John D. Norton</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Department of History and</a:t>
            </a:r>
          </a:p>
          <a:p>
            <a:pPr algn="r"/>
            <a:r>
              <a:rPr lang="en-US" dirty="0">
                <a:latin typeface="Times New Roman" panose="02020603050405020304" pitchFamily="18" charset="0"/>
                <a:cs typeface="Times New Roman" panose="02020603050405020304" pitchFamily="18" charset="0"/>
              </a:rPr>
              <a:t>Philosophy of Science</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University of Pittsburgh</a:t>
            </a:r>
          </a:p>
        </p:txBody>
      </p:sp>
      <p:sp>
        <p:nvSpPr>
          <p:cNvPr id="6" name="Footer Placeholder 5">
            <a:extLst>
              <a:ext uri="{FF2B5EF4-FFF2-40B4-BE49-F238E27FC236}">
                <a16:creationId xmlns:a16="http://schemas.microsoft.com/office/drawing/2014/main" id="{CA8DED73-9EF7-6942-8B62-C8A403CD24A1}"/>
              </a:ext>
            </a:extLst>
          </p:cNvPr>
          <p:cNvSpPr>
            <a:spLocks noGrp="1"/>
          </p:cNvSpPr>
          <p:nvPr>
            <p:ph type="ftr" sz="quarter" idx="11"/>
          </p:nvPr>
        </p:nvSpPr>
        <p:spPr>
          <a:xfrm>
            <a:off x="7655747" y="6722747"/>
            <a:ext cx="480060" cy="365125"/>
          </a:xfrm>
        </p:spPr>
        <p:txBody>
          <a:bodyPr/>
          <a:lstStyle/>
          <a:p>
            <a:endParaRPr lang="en-US"/>
          </a:p>
        </p:txBody>
      </p:sp>
      <p:sp>
        <p:nvSpPr>
          <p:cNvPr id="7" name="Slide Number Placeholder 6">
            <a:extLst>
              <a:ext uri="{FF2B5EF4-FFF2-40B4-BE49-F238E27FC236}">
                <a16:creationId xmlns:a16="http://schemas.microsoft.com/office/drawing/2014/main" id="{6A44BA37-63F5-9247-93DA-68398A729519}"/>
              </a:ext>
            </a:extLst>
          </p:cNvPr>
          <p:cNvSpPr>
            <a:spLocks noGrp="1"/>
          </p:cNvSpPr>
          <p:nvPr>
            <p:ph type="sldNum" sz="quarter" idx="12"/>
          </p:nvPr>
        </p:nvSpPr>
        <p:spPr/>
        <p:txBody>
          <a:bodyPr/>
          <a:lstStyle/>
          <a:p>
            <a:fld id="{BBF94379-36F8-5C44-8D19-058CB846FBBE}" type="slidenum">
              <a:rPr lang="en-US" smtClean="0"/>
              <a:t>1</a:t>
            </a:fld>
            <a:endParaRPr lang="en-US"/>
          </a:p>
        </p:txBody>
      </p:sp>
      <p:pic>
        <p:nvPicPr>
          <p:cNvPr id="15" name="Picture 14">
            <a:extLst>
              <a:ext uri="{FF2B5EF4-FFF2-40B4-BE49-F238E27FC236}">
                <a16:creationId xmlns:a16="http://schemas.microsoft.com/office/drawing/2014/main" id="{9F73EC1D-8B8E-200C-9CDF-1223D2FF6F9F}"/>
              </a:ext>
            </a:extLst>
          </p:cNvPr>
          <p:cNvPicPr>
            <a:picLocks noChangeAspect="1"/>
          </p:cNvPicPr>
          <p:nvPr/>
        </p:nvPicPr>
        <p:blipFill>
          <a:blip r:embed="rId2">
            <a:alphaModFix amt="30000"/>
          </a:blip>
          <a:stretch>
            <a:fillRect/>
          </a:stretch>
        </p:blipFill>
        <p:spPr>
          <a:xfrm>
            <a:off x="5562600" y="508015"/>
            <a:ext cx="3581400" cy="4660900"/>
          </a:xfrm>
          <a:prstGeom prst="rect">
            <a:avLst/>
          </a:prstGeom>
        </p:spPr>
      </p:pic>
      <p:pic>
        <p:nvPicPr>
          <p:cNvPr id="8" name="Picture 7">
            <a:extLst>
              <a:ext uri="{FF2B5EF4-FFF2-40B4-BE49-F238E27FC236}">
                <a16:creationId xmlns:a16="http://schemas.microsoft.com/office/drawing/2014/main" id="{F53860C1-46AF-1457-5830-21A45488B676}"/>
              </a:ext>
            </a:extLst>
          </p:cNvPr>
          <p:cNvPicPr>
            <a:picLocks noChangeAspect="1"/>
          </p:cNvPicPr>
          <p:nvPr/>
        </p:nvPicPr>
        <p:blipFill>
          <a:blip r:embed="rId3"/>
          <a:stretch>
            <a:fillRect/>
          </a:stretch>
        </p:blipFill>
        <p:spPr>
          <a:xfrm>
            <a:off x="4572000" y="4846190"/>
            <a:ext cx="1549400" cy="1588135"/>
          </a:xfrm>
          <a:prstGeom prst="rect">
            <a:avLst/>
          </a:prstGeom>
        </p:spPr>
      </p:pic>
      <p:pic>
        <p:nvPicPr>
          <p:cNvPr id="10" name="Picture 9">
            <a:extLst>
              <a:ext uri="{FF2B5EF4-FFF2-40B4-BE49-F238E27FC236}">
                <a16:creationId xmlns:a16="http://schemas.microsoft.com/office/drawing/2014/main" id="{214E3752-29DE-9EFD-DC2A-457E81FCEA51}"/>
              </a:ext>
            </a:extLst>
          </p:cNvPr>
          <p:cNvPicPr>
            <a:picLocks noChangeAspect="1"/>
          </p:cNvPicPr>
          <p:nvPr/>
        </p:nvPicPr>
        <p:blipFill>
          <a:blip r:embed="rId4"/>
          <a:stretch>
            <a:fillRect/>
          </a:stretch>
        </p:blipFill>
        <p:spPr>
          <a:xfrm>
            <a:off x="2751615" y="4846190"/>
            <a:ext cx="1596116" cy="1588135"/>
          </a:xfrm>
          <a:prstGeom prst="rect">
            <a:avLst/>
          </a:prstGeom>
        </p:spPr>
      </p:pic>
    </p:spTree>
    <p:extLst>
      <p:ext uri="{BB962C8B-B14F-4D97-AF65-F5344CB8AC3E}">
        <p14:creationId xmlns:p14="http://schemas.microsoft.com/office/powerpoint/2010/main" val="5093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10</a:t>
            </a:fld>
            <a:endParaRPr lang="en-US"/>
          </a:p>
        </p:txBody>
      </p:sp>
      <p:pic>
        <p:nvPicPr>
          <p:cNvPr id="8" name="Picture 7">
            <a:extLst>
              <a:ext uri="{FF2B5EF4-FFF2-40B4-BE49-F238E27FC236}">
                <a16:creationId xmlns:a16="http://schemas.microsoft.com/office/drawing/2014/main" id="{0F658670-9A47-3A45-4AD1-C5AF4794E194}"/>
              </a:ext>
            </a:extLst>
          </p:cNvPr>
          <p:cNvPicPr>
            <a:picLocks noChangeAspect="1"/>
          </p:cNvPicPr>
          <p:nvPr/>
        </p:nvPicPr>
        <p:blipFill>
          <a:blip r:embed="rId2"/>
          <a:stretch>
            <a:fillRect/>
          </a:stretch>
        </p:blipFill>
        <p:spPr>
          <a:xfrm>
            <a:off x="249107" y="865875"/>
            <a:ext cx="3480682" cy="5730932"/>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pic>
      <p:grpSp>
        <p:nvGrpSpPr>
          <p:cNvPr id="13" name="Group 12">
            <a:extLst>
              <a:ext uri="{FF2B5EF4-FFF2-40B4-BE49-F238E27FC236}">
                <a16:creationId xmlns:a16="http://schemas.microsoft.com/office/drawing/2014/main" id="{650285FA-A68B-058C-26C0-518E2EAB790E}"/>
              </a:ext>
            </a:extLst>
          </p:cNvPr>
          <p:cNvGrpSpPr/>
          <p:nvPr/>
        </p:nvGrpSpPr>
        <p:grpSpPr>
          <a:xfrm>
            <a:off x="4283242" y="1299411"/>
            <a:ext cx="3906253" cy="2855494"/>
            <a:chOff x="4283242" y="1299411"/>
            <a:chExt cx="3906253" cy="2855494"/>
          </a:xfrm>
        </p:grpSpPr>
        <p:sp>
          <p:nvSpPr>
            <p:cNvPr id="12" name="Freeform 11">
              <a:extLst>
                <a:ext uri="{FF2B5EF4-FFF2-40B4-BE49-F238E27FC236}">
                  <a16:creationId xmlns:a16="http://schemas.microsoft.com/office/drawing/2014/main" id="{D4B8CE2D-57CF-F321-DF7C-8CB21C07104B}"/>
                </a:ext>
              </a:extLst>
            </p:cNvPr>
            <p:cNvSpPr/>
            <p:nvPr/>
          </p:nvSpPr>
          <p:spPr>
            <a:xfrm>
              <a:off x="4283242" y="1299411"/>
              <a:ext cx="3906253" cy="2855494"/>
            </a:xfrm>
            <a:custGeom>
              <a:avLst/>
              <a:gdLst>
                <a:gd name="connsiteX0" fmla="*/ 272716 w 3906253"/>
                <a:gd name="connsiteY0" fmla="*/ 0 h 2855494"/>
                <a:gd name="connsiteX1" fmla="*/ 3906253 w 3906253"/>
                <a:gd name="connsiteY1" fmla="*/ 24063 h 2855494"/>
                <a:gd name="connsiteX2" fmla="*/ 3745832 w 3906253"/>
                <a:gd name="connsiteY2" fmla="*/ 2855494 h 2855494"/>
                <a:gd name="connsiteX3" fmla="*/ 0 w 3906253"/>
                <a:gd name="connsiteY3" fmla="*/ 2775284 h 2855494"/>
                <a:gd name="connsiteX4" fmla="*/ 272716 w 3906253"/>
                <a:gd name="connsiteY4" fmla="*/ 0 h 2855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6253" h="2855494">
                  <a:moveTo>
                    <a:pt x="272716" y="0"/>
                  </a:moveTo>
                  <a:lnTo>
                    <a:pt x="3906253" y="24063"/>
                  </a:lnTo>
                  <a:lnTo>
                    <a:pt x="3745832" y="2855494"/>
                  </a:lnTo>
                  <a:lnTo>
                    <a:pt x="0" y="2775284"/>
                  </a:lnTo>
                  <a:lnTo>
                    <a:pt x="27271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D6F761C-95ED-9F88-60BD-3A4846A24850}"/>
                </a:ext>
              </a:extLst>
            </p:cNvPr>
            <p:cNvSpPr txBox="1"/>
            <p:nvPr/>
          </p:nvSpPr>
          <p:spPr>
            <a:xfrm>
              <a:off x="4628146" y="1415883"/>
              <a:ext cx="3480681" cy="249299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concept of circular inference would be confronted here with certain logical objections …</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…Russell…</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“No proposition can say anything about itself.”</a:t>
              </a:r>
              <a:r>
                <a:rPr lang="en-US" dirty="0">
                  <a:latin typeface="Times New Roman" panose="02020603050405020304" pitchFamily="18" charset="0"/>
                  <a:cs typeface="Times New Roman" panose="02020603050405020304" pitchFamily="18" charset="0"/>
                </a:rPr>
                <a:t> …</a:t>
              </a:r>
            </a:p>
          </p:txBody>
        </p:sp>
      </p:grpSp>
      <p:sp>
        <p:nvSpPr>
          <p:cNvPr id="11" name="Freeform 10">
            <a:extLst>
              <a:ext uri="{FF2B5EF4-FFF2-40B4-BE49-F238E27FC236}">
                <a16:creationId xmlns:a16="http://schemas.microsoft.com/office/drawing/2014/main" id="{9F6D4690-CD53-4A3B-1A4B-6DDF70BBDAC0}"/>
              </a:ext>
            </a:extLst>
          </p:cNvPr>
          <p:cNvSpPr/>
          <p:nvPr/>
        </p:nvSpPr>
        <p:spPr>
          <a:xfrm>
            <a:off x="304800" y="4331368"/>
            <a:ext cx="3336758" cy="1933074"/>
          </a:xfrm>
          <a:custGeom>
            <a:avLst/>
            <a:gdLst>
              <a:gd name="connsiteX0" fmla="*/ 64168 w 3336758"/>
              <a:gd name="connsiteY0" fmla="*/ 0 h 1933074"/>
              <a:gd name="connsiteX1" fmla="*/ 3336758 w 3336758"/>
              <a:gd name="connsiteY1" fmla="*/ 40106 h 1933074"/>
              <a:gd name="connsiteX2" fmla="*/ 3288632 w 3336758"/>
              <a:gd name="connsiteY2" fmla="*/ 1933074 h 1933074"/>
              <a:gd name="connsiteX3" fmla="*/ 0 w 3336758"/>
              <a:gd name="connsiteY3" fmla="*/ 1860885 h 1933074"/>
              <a:gd name="connsiteX4" fmla="*/ 64168 w 3336758"/>
              <a:gd name="connsiteY4" fmla="*/ 0 h 193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6758" h="1933074">
                <a:moveTo>
                  <a:pt x="64168" y="0"/>
                </a:moveTo>
                <a:lnTo>
                  <a:pt x="3336758" y="40106"/>
                </a:lnTo>
                <a:lnTo>
                  <a:pt x="3288632" y="1933074"/>
                </a:lnTo>
                <a:lnTo>
                  <a:pt x="0" y="1860885"/>
                </a:lnTo>
                <a:lnTo>
                  <a:pt x="64168"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B6C5D2D-8501-7874-5639-7FC161320370}"/>
              </a:ext>
            </a:extLst>
          </p:cNvPr>
          <p:cNvSpPr/>
          <p:nvPr/>
        </p:nvSpPr>
        <p:spPr>
          <a:xfrm>
            <a:off x="671332" y="173620"/>
            <a:ext cx="7650865" cy="914400"/>
          </a:xfrm>
          <a:custGeom>
            <a:avLst/>
            <a:gdLst>
              <a:gd name="connsiteX0" fmla="*/ 185195 w 7650865"/>
              <a:gd name="connsiteY0" fmla="*/ 0 h 914400"/>
              <a:gd name="connsiteX1" fmla="*/ 7569843 w 7650865"/>
              <a:gd name="connsiteY1" fmla="*/ 266218 h 914400"/>
              <a:gd name="connsiteX2" fmla="*/ 7650865 w 7650865"/>
              <a:gd name="connsiteY2" fmla="*/ 706056 h 914400"/>
              <a:gd name="connsiteX3" fmla="*/ 0 w 7650865"/>
              <a:gd name="connsiteY3" fmla="*/ 914400 h 914400"/>
              <a:gd name="connsiteX4" fmla="*/ 185195 w 7650865"/>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0865" h="914400">
                <a:moveTo>
                  <a:pt x="185195" y="0"/>
                </a:moveTo>
                <a:lnTo>
                  <a:pt x="7569843" y="266218"/>
                </a:lnTo>
                <a:lnTo>
                  <a:pt x="7650865" y="706056"/>
                </a:lnTo>
                <a:lnTo>
                  <a:pt x="0" y="914400"/>
                </a:lnTo>
                <a:lnTo>
                  <a:pt x="185195"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1E65E1-C0E7-E2B5-0EC2-D5C10E3FFEA2}"/>
              </a:ext>
            </a:extLst>
          </p:cNvPr>
          <p:cNvSpPr>
            <a:spLocks noGrp="1"/>
          </p:cNvSpPr>
          <p:nvPr>
            <p:ph type="title"/>
          </p:nvPr>
        </p:nvSpPr>
        <p:spPr/>
        <p:txBody>
          <a:bodyPr/>
          <a:lstStyle/>
          <a:p>
            <a:r>
              <a:rPr lang="en-US" dirty="0"/>
              <a:t>Popper’s Rigor</a:t>
            </a:r>
          </a:p>
        </p:txBody>
      </p:sp>
      <p:sp>
        <p:nvSpPr>
          <p:cNvPr id="4" name="Footer Placeholder 3">
            <a:extLst>
              <a:ext uri="{FF2B5EF4-FFF2-40B4-BE49-F238E27FC236}">
                <a16:creationId xmlns:a16="http://schemas.microsoft.com/office/drawing/2014/main" id="{8DA06686-37FC-A112-3F02-DFDA35418C58}"/>
              </a:ext>
            </a:extLst>
          </p:cNvPr>
          <p:cNvSpPr>
            <a:spLocks noGrp="1"/>
          </p:cNvSpPr>
          <p:nvPr>
            <p:ph type="ftr" sz="quarter" idx="11"/>
          </p:nvPr>
        </p:nvSpPr>
        <p:spPr>
          <a:xfrm>
            <a:off x="3629025" y="6370512"/>
            <a:ext cx="3086100" cy="365125"/>
          </a:xfrm>
        </p:spPr>
        <p:txBody>
          <a:bodyPr/>
          <a:lstStyle/>
          <a:p>
            <a:endParaRPr lang="en-US"/>
          </a:p>
        </p:txBody>
      </p:sp>
      <p:sp>
        <p:nvSpPr>
          <p:cNvPr id="5" name="Slide Number Placeholder 4">
            <a:extLst>
              <a:ext uri="{FF2B5EF4-FFF2-40B4-BE49-F238E27FC236}">
                <a16:creationId xmlns:a16="http://schemas.microsoft.com/office/drawing/2014/main" id="{8D9BFF1E-A4B2-44BE-62C3-4885D6097D34}"/>
              </a:ext>
            </a:extLst>
          </p:cNvPr>
          <p:cNvSpPr>
            <a:spLocks noGrp="1"/>
          </p:cNvSpPr>
          <p:nvPr>
            <p:ph type="sldNum" sz="quarter" idx="12"/>
          </p:nvPr>
        </p:nvSpPr>
        <p:spPr/>
        <p:txBody>
          <a:bodyPr/>
          <a:lstStyle/>
          <a:p>
            <a:fld id="{BBF94379-36F8-5C44-8D19-058CB846FBBE}" type="slidenum">
              <a:rPr lang="en-US" smtClean="0"/>
              <a:t>11</a:t>
            </a:fld>
            <a:endParaRPr lang="en-US"/>
          </a:p>
        </p:txBody>
      </p:sp>
      <p:sp>
        <p:nvSpPr>
          <p:cNvPr id="6" name="TextBox 5">
            <a:extLst>
              <a:ext uri="{FF2B5EF4-FFF2-40B4-BE49-F238E27FC236}">
                <a16:creationId xmlns:a16="http://schemas.microsoft.com/office/drawing/2014/main" id="{B7160677-DC57-ACD1-FC27-3FE1EDA82BC0}"/>
              </a:ext>
            </a:extLst>
          </p:cNvPr>
          <p:cNvSpPr txBox="1"/>
          <p:nvPr/>
        </p:nvSpPr>
        <p:spPr>
          <a:xfrm>
            <a:off x="1828800" y="1307939"/>
            <a:ext cx="6686550" cy="2308324"/>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theory to be developed in the following pages stands directly </a:t>
            </a:r>
            <a:r>
              <a:rPr lang="en-US" sz="3200" dirty="0">
                <a:latin typeface="Times New Roman" panose="02020603050405020304" pitchFamily="18" charset="0"/>
                <a:cs typeface="Times New Roman" panose="02020603050405020304" pitchFamily="18" charset="0"/>
              </a:rPr>
              <a:t>opposed to all attempts to operate with the ideas of inductive logic</a:t>
            </a:r>
            <a:r>
              <a:rPr lang="en-US" sz="2400" dirty="0">
                <a:latin typeface="Times New Roman" panose="02020603050405020304" pitchFamily="18" charset="0"/>
                <a:cs typeface="Times New Roman" panose="02020603050405020304" pitchFamily="18" charset="0"/>
              </a:rPr>
              <a:t>. It might be described as the theory of the deductive method of testing, …</a:t>
            </a:r>
          </a:p>
        </p:txBody>
      </p:sp>
      <p:pic>
        <p:nvPicPr>
          <p:cNvPr id="7" name="Picture 6">
            <a:extLst>
              <a:ext uri="{FF2B5EF4-FFF2-40B4-BE49-F238E27FC236}">
                <a16:creationId xmlns:a16="http://schemas.microsoft.com/office/drawing/2014/main" id="{5B3C252E-DB88-2713-E29A-65F850162801}"/>
              </a:ext>
            </a:extLst>
          </p:cNvPr>
          <p:cNvPicPr>
            <a:picLocks noChangeAspect="1"/>
          </p:cNvPicPr>
          <p:nvPr/>
        </p:nvPicPr>
        <p:blipFill>
          <a:blip r:embed="rId2"/>
          <a:stretch>
            <a:fillRect/>
          </a:stretch>
        </p:blipFill>
        <p:spPr>
          <a:xfrm>
            <a:off x="437131" y="1418811"/>
            <a:ext cx="1091117" cy="1754208"/>
          </a:xfrm>
          <a:prstGeom prst="rect">
            <a:avLst/>
          </a:prstGeom>
          <a:effectLst>
            <a:outerShdw blurRad="101600" dist="228600" dir="2700000" algn="tl" rotWithShape="0">
              <a:schemeClr val="tx1">
                <a:lumMod val="50000"/>
                <a:lumOff val="50000"/>
                <a:alpha val="40000"/>
              </a:schemeClr>
            </a:outerShdw>
          </a:effectLst>
        </p:spPr>
      </p:pic>
      <p:sp>
        <p:nvSpPr>
          <p:cNvPr id="8" name="TextBox 7">
            <a:extLst>
              <a:ext uri="{FF2B5EF4-FFF2-40B4-BE49-F238E27FC236}">
                <a16:creationId xmlns:a16="http://schemas.microsoft.com/office/drawing/2014/main" id="{53BB0A7F-F504-144A-2BC0-69E2D16D7939}"/>
              </a:ext>
            </a:extLst>
          </p:cNvPr>
          <p:cNvSpPr txBox="1"/>
          <p:nvPr/>
        </p:nvSpPr>
        <p:spPr>
          <a:xfrm>
            <a:off x="228159" y="3415275"/>
            <a:ext cx="8823249" cy="2646878"/>
          </a:xfrm>
          <a:prstGeom prst="rect">
            <a:avLst/>
          </a:prstGeom>
          <a:noFill/>
        </p:spPr>
        <p:txBody>
          <a:bodyPr wrap="none" rtlCol="0">
            <a:spAutoFit/>
          </a:bodyPr>
          <a:lstStyle/>
          <a:p>
            <a:pPr algn="l"/>
            <a:r>
              <a:rPr lang="en-US" sz="16600" b="1" dirty="0">
                <a:solidFill>
                  <a:schemeClr val="bg1">
                    <a:lumMod val="50000"/>
                  </a:schemeClr>
                </a:solidFill>
                <a:latin typeface="Times New Roman" panose="02020603050405020304" pitchFamily="18" charset="0"/>
                <a:cs typeface="Times New Roman" panose="02020603050405020304" pitchFamily="18" charset="0"/>
              </a:rPr>
              <a:t>induction</a:t>
            </a:r>
          </a:p>
        </p:txBody>
      </p:sp>
      <p:sp>
        <p:nvSpPr>
          <p:cNvPr id="14" name="Content Placeholder 13">
            <a:extLst>
              <a:ext uri="{FF2B5EF4-FFF2-40B4-BE49-F238E27FC236}">
                <a16:creationId xmlns:a16="http://schemas.microsoft.com/office/drawing/2014/main" id="{3FE2BE38-6053-45B5-1B8D-DF993ABB880F}"/>
              </a:ext>
            </a:extLst>
          </p:cNvPr>
          <p:cNvSpPr>
            <a:spLocks noGrp="1"/>
          </p:cNvSpPr>
          <p:nvPr>
            <p:ph idx="1"/>
          </p:nvPr>
        </p:nvSpPr>
        <p:spPr/>
        <p:txBody>
          <a:bodyPr>
            <a:normAutofit fontScale="85000" lnSpcReduction="20000"/>
          </a:bodyPr>
          <a:lstStyle/>
          <a:p>
            <a:endParaRPr lang="en-US"/>
          </a:p>
        </p:txBody>
      </p:sp>
      <p:grpSp>
        <p:nvGrpSpPr>
          <p:cNvPr id="16" name="Group 15">
            <a:extLst>
              <a:ext uri="{FF2B5EF4-FFF2-40B4-BE49-F238E27FC236}">
                <a16:creationId xmlns:a16="http://schemas.microsoft.com/office/drawing/2014/main" id="{F207432F-7501-B466-DDF5-DC5B15959AEE}"/>
              </a:ext>
            </a:extLst>
          </p:cNvPr>
          <p:cNvGrpSpPr/>
          <p:nvPr/>
        </p:nvGrpSpPr>
        <p:grpSpPr>
          <a:xfrm>
            <a:off x="57150" y="842963"/>
            <a:ext cx="9086849" cy="5972781"/>
            <a:chOff x="1223555" y="2559385"/>
            <a:chExt cx="6013731" cy="4256359"/>
          </a:xfrm>
        </p:grpSpPr>
        <p:pic>
          <p:nvPicPr>
            <p:cNvPr id="12" name="Content Placeholder 10">
              <a:extLst>
                <a:ext uri="{FF2B5EF4-FFF2-40B4-BE49-F238E27FC236}">
                  <a16:creationId xmlns:a16="http://schemas.microsoft.com/office/drawing/2014/main" id="{BFCCDC1C-6C16-3688-DC44-E864F8C88412}"/>
                </a:ext>
              </a:extLst>
            </p:cNvPr>
            <p:cNvPicPr>
              <a:picLocks noChangeAspect="1"/>
            </p:cNvPicPr>
            <p:nvPr/>
          </p:nvPicPr>
          <p:blipFill>
            <a:blip r:embed="rId3">
              <a:alphaModFix amt="50000"/>
            </a:blip>
            <a:stretch>
              <a:fillRect/>
            </a:stretch>
          </p:blipFill>
          <p:spPr>
            <a:xfrm>
              <a:off x="1275454" y="2559385"/>
              <a:ext cx="5961832" cy="3979528"/>
            </a:xfrm>
            <a:prstGeom prst="rect">
              <a:avLst/>
            </a:prstGeom>
          </p:spPr>
        </p:pic>
        <p:pic>
          <p:nvPicPr>
            <p:cNvPr id="15" name="Content Placeholder 10">
              <a:extLst>
                <a:ext uri="{FF2B5EF4-FFF2-40B4-BE49-F238E27FC236}">
                  <a16:creationId xmlns:a16="http://schemas.microsoft.com/office/drawing/2014/main" id="{0E2C05E1-5C85-EE42-93CC-9C0C2608B137}"/>
                </a:ext>
              </a:extLst>
            </p:cNvPr>
            <p:cNvPicPr>
              <a:picLocks noChangeAspect="1"/>
            </p:cNvPicPr>
            <p:nvPr/>
          </p:nvPicPr>
          <p:blipFill>
            <a:blip r:embed="rId3">
              <a:alphaModFix amt="80000"/>
            </a:blip>
            <a:stretch>
              <a:fillRect/>
            </a:stretch>
          </p:blipFill>
          <p:spPr>
            <a:xfrm>
              <a:off x="1223555" y="2836216"/>
              <a:ext cx="5961832" cy="3979528"/>
            </a:xfrm>
            <a:prstGeom prst="rect">
              <a:avLst/>
            </a:prstGeom>
          </p:spPr>
        </p:pic>
      </p:grpSp>
    </p:spTree>
    <p:extLst>
      <p:ext uri="{BB962C8B-B14F-4D97-AF65-F5344CB8AC3E}">
        <p14:creationId xmlns:p14="http://schemas.microsoft.com/office/powerpoint/2010/main" val="391816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0B7D3882-2FB7-BCBE-7B1A-199AFAE1606D}"/>
              </a:ext>
            </a:extLst>
          </p:cNvPr>
          <p:cNvSpPr/>
          <p:nvPr/>
        </p:nvSpPr>
        <p:spPr>
          <a:xfrm>
            <a:off x="299803" y="1476531"/>
            <a:ext cx="8215547" cy="1226004"/>
          </a:xfrm>
          <a:custGeom>
            <a:avLst/>
            <a:gdLst>
              <a:gd name="connsiteX0" fmla="*/ 74951 w 7629993"/>
              <a:gd name="connsiteY0" fmla="*/ 0 h 1116767"/>
              <a:gd name="connsiteX1" fmla="*/ 7517567 w 7629993"/>
              <a:gd name="connsiteY1" fmla="*/ 142407 h 1116767"/>
              <a:gd name="connsiteX2" fmla="*/ 7629993 w 7629993"/>
              <a:gd name="connsiteY2" fmla="*/ 816964 h 1116767"/>
              <a:gd name="connsiteX3" fmla="*/ 0 w 7629993"/>
              <a:gd name="connsiteY3" fmla="*/ 1116767 h 1116767"/>
              <a:gd name="connsiteX4" fmla="*/ 74951 w 7629993"/>
              <a:gd name="connsiteY4" fmla="*/ 0 h 111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9993" h="1116767">
                <a:moveTo>
                  <a:pt x="74951" y="0"/>
                </a:moveTo>
                <a:lnTo>
                  <a:pt x="7517567" y="142407"/>
                </a:lnTo>
                <a:lnTo>
                  <a:pt x="7629993" y="816964"/>
                </a:lnTo>
                <a:lnTo>
                  <a:pt x="0" y="1116767"/>
                </a:lnTo>
                <a:lnTo>
                  <a:pt x="74951"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6A3A62-B4B7-670C-45D0-C8B4AA6F2CE1}"/>
              </a:ext>
            </a:extLst>
          </p:cNvPr>
          <p:cNvSpPr>
            <a:spLocks noGrp="1"/>
          </p:cNvSpPr>
          <p:nvPr>
            <p:ph type="title"/>
          </p:nvPr>
        </p:nvSpPr>
        <p:spPr/>
        <p:txBody>
          <a:bodyPr/>
          <a:lstStyle/>
          <a:p>
            <a:r>
              <a:rPr lang="en-US" dirty="0"/>
              <a:t>Conjectures and Refutation</a:t>
            </a:r>
          </a:p>
        </p:txBody>
      </p:sp>
      <p:sp>
        <p:nvSpPr>
          <p:cNvPr id="3" name="Content Placeholder 2">
            <a:extLst>
              <a:ext uri="{FF2B5EF4-FFF2-40B4-BE49-F238E27FC236}">
                <a16:creationId xmlns:a16="http://schemas.microsoft.com/office/drawing/2014/main" id="{D82384F5-22FF-FFE2-0F1B-51718457BF35}"/>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C89745A0-1A63-5A3F-0AFC-14B8BE2F16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968F5E-82FC-CE1D-D7DE-32449A6554E4}"/>
              </a:ext>
            </a:extLst>
          </p:cNvPr>
          <p:cNvSpPr>
            <a:spLocks noGrp="1"/>
          </p:cNvSpPr>
          <p:nvPr>
            <p:ph type="sldNum" sz="quarter" idx="12"/>
          </p:nvPr>
        </p:nvSpPr>
        <p:spPr/>
        <p:txBody>
          <a:bodyPr/>
          <a:lstStyle/>
          <a:p>
            <a:fld id="{BBF94379-36F8-5C44-8D19-058CB846FBBE}" type="slidenum">
              <a:rPr lang="en-US" smtClean="0"/>
              <a:t>12</a:t>
            </a:fld>
            <a:endParaRPr lang="en-US"/>
          </a:p>
        </p:txBody>
      </p:sp>
      <p:sp>
        <p:nvSpPr>
          <p:cNvPr id="6" name="TextBox 5">
            <a:extLst>
              <a:ext uri="{FF2B5EF4-FFF2-40B4-BE49-F238E27FC236}">
                <a16:creationId xmlns:a16="http://schemas.microsoft.com/office/drawing/2014/main" id="{719881B7-DA96-CC67-F376-5E6B40A4AE33}"/>
              </a:ext>
            </a:extLst>
          </p:cNvPr>
          <p:cNvSpPr txBox="1"/>
          <p:nvPr/>
        </p:nvSpPr>
        <p:spPr>
          <a:xfrm>
            <a:off x="712033" y="1671403"/>
            <a:ext cx="2435282" cy="707886"/>
          </a:xfrm>
          <a:prstGeom prst="rect">
            <a:avLst/>
          </a:prstGeom>
          <a:noFill/>
        </p:spPr>
        <p:txBody>
          <a:bodyPr wrap="none" rtlCol="0">
            <a:spAutoFit/>
          </a:bodyPr>
          <a:lstStyle/>
          <a:p>
            <a:pPr algn="l"/>
            <a:r>
              <a:rPr lang="en-US" sz="4000" dirty="0">
                <a:latin typeface="Times New Roman" panose="02020603050405020304" pitchFamily="18" charset="0"/>
                <a:cs typeface="Times New Roman" panose="02020603050405020304" pitchFamily="18" charset="0"/>
              </a:rPr>
              <a:t>Conjecture</a:t>
            </a:r>
          </a:p>
        </p:txBody>
      </p:sp>
      <p:sp>
        <p:nvSpPr>
          <p:cNvPr id="7" name="TextBox 6">
            <a:extLst>
              <a:ext uri="{FF2B5EF4-FFF2-40B4-BE49-F238E27FC236}">
                <a16:creationId xmlns:a16="http://schemas.microsoft.com/office/drawing/2014/main" id="{332BE3E5-E229-DA13-A433-BB843A0ABAA5}"/>
              </a:ext>
            </a:extLst>
          </p:cNvPr>
          <p:cNvSpPr txBox="1"/>
          <p:nvPr/>
        </p:nvSpPr>
        <p:spPr>
          <a:xfrm>
            <a:off x="4976735" y="1671403"/>
            <a:ext cx="2294218" cy="707886"/>
          </a:xfrm>
          <a:prstGeom prst="rect">
            <a:avLst/>
          </a:prstGeom>
          <a:noFill/>
        </p:spPr>
        <p:txBody>
          <a:bodyPr wrap="none" rtlCol="0">
            <a:spAutoFit/>
          </a:bodyPr>
          <a:lstStyle/>
          <a:p>
            <a:pPr algn="l"/>
            <a:r>
              <a:rPr lang="en-US" sz="4000" dirty="0">
                <a:latin typeface="Times New Roman" panose="02020603050405020304" pitchFamily="18" charset="0"/>
                <a:cs typeface="Times New Roman" panose="02020603050405020304" pitchFamily="18" charset="0"/>
              </a:rPr>
              <a:t>Prediction</a:t>
            </a:r>
          </a:p>
        </p:txBody>
      </p:sp>
      <p:sp>
        <p:nvSpPr>
          <p:cNvPr id="10" name="Right Arrow 9">
            <a:extLst>
              <a:ext uri="{FF2B5EF4-FFF2-40B4-BE49-F238E27FC236}">
                <a16:creationId xmlns:a16="http://schemas.microsoft.com/office/drawing/2014/main" id="{BBC3BD93-AAF7-8E87-B6D5-163C715DAC7F}"/>
              </a:ext>
            </a:extLst>
          </p:cNvPr>
          <p:cNvSpPr/>
          <p:nvPr/>
        </p:nvSpPr>
        <p:spPr>
          <a:xfrm>
            <a:off x="3511446" y="1783482"/>
            <a:ext cx="1311639" cy="495023"/>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988E90-196E-FB4B-091E-A372A6D6567E}"/>
              </a:ext>
            </a:extLst>
          </p:cNvPr>
          <p:cNvSpPr txBox="1"/>
          <p:nvPr/>
        </p:nvSpPr>
        <p:spPr>
          <a:xfrm>
            <a:off x="3431293" y="2093839"/>
            <a:ext cx="1095172"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deduction</a:t>
            </a:r>
          </a:p>
        </p:txBody>
      </p:sp>
      <p:grpSp>
        <p:nvGrpSpPr>
          <p:cNvPr id="19" name="Group 18">
            <a:extLst>
              <a:ext uri="{FF2B5EF4-FFF2-40B4-BE49-F238E27FC236}">
                <a16:creationId xmlns:a16="http://schemas.microsoft.com/office/drawing/2014/main" id="{D7E99B8B-D352-5C57-3799-FBCA02989A09}"/>
              </a:ext>
            </a:extLst>
          </p:cNvPr>
          <p:cNvGrpSpPr/>
          <p:nvPr/>
        </p:nvGrpSpPr>
        <p:grpSpPr>
          <a:xfrm>
            <a:off x="1145619" y="2628602"/>
            <a:ext cx="4454141" cy="3159830"/>
            <a:chOff x="1145619" y="2628602"/>
            <a:chExt cx="4454141" cy="3159830"/>
          </a:xfrm>
        </p:grpSpPr>
        <p:sp>
          <p:nvSpPr>
            <p:cNvPr id="8" name="TextBox 7">
              <a:extLst>
                <a:ext uri="{FF2B5EF4-FFF2-40B4-BE49-F238E27FC236}">
                  <a16:creationId xmlns:a16="http://schemas.microsoft.com/office/drawing/2014/main" id="{FC7AFB20-B2A0-BE52-D8BC-7F59D3D4208D}"/>
                </a:ext>
              </a:extLst>
            </p:cNvPr>
            <p:cNvSpPr txBox="1"/>
            <p:nvPr/>
          </p:nvSpPr>
          <p:spPr>
            <a:xfrm>
              <a:off x="4001245" y="4167168"/>
              <a:ext cx="1598515" cy="830997"/>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Falsified?</a:t>
              </a:r>
            </a:p>
            <a:p>
              <a:pPr algn="l"/>
              <a:r>
                <a:rPr lang="en-US" dirty="0">
                  <a:latin typeface="Times New Roman" panose="02020603050405020304" pitchFamily="18" charset="0"/>
                  <a:cs typeface="Times New Roman" panose="02020603050405020304" pitchFamily="18" charset="0"/>
                </a:rPr>
                <a:t>(Refuted)</a:t>
              </a:r>
              <a:endParaRPr lang="en-US" sz="2000" dirty="0">
                <a:latin typeface="Times New Roman" panose="02020603050405020304" pitchFamily="18" charset="0"/>
                <a:cs typeface="Times New Roman" panose="02020603050405020304" pitchFamily="18" charset="0"/>
              </a:endParaRPr>
            </a:p>
          </p:txBody>
        </p:sp>
        <p:sp>
          <p:nvSpPr>
            <p:cNvPr id="12" name="U-Turn Arrow 11">
              <a:extLst>
                <a:ext uri="{FF2B5EF4-FFF2-40B4-BE49-F238E27FC236}">
                  <a16:creationId xmlns:a16="http://schemas.microsoft.com/office/drawing/2014/main" id="{A1623F05-7B14-B176-2348-544FC296FC4B}"/>
                </a:ext>
              </a:extLst>
            </p:cNvPr>
            <p:cNvSpPr/>
            <p:nvPr/>
          </p:nvSpPr>
          <p:spPr>
            <a:xfrm rot="10800000">
              <a:off x="1334123" y="2628602"/>
              <a:ext cx="4017363" cy="1510659"/>
            </a:xfrm>
            <a:prstGeom prst="uturnArrow">
              <a:avLst>
                <a:gd name="adj1" fmla="val 19791"/>
                <a:gd name="adj2" fmla="val 25000"/>
                <a:gd name="adj3" fmla="val 25000"/>
                <a:gd name="adj4" fmla="val 35736"/>
                <a:gd name="adj5" fmla="val 75000"/>
              </a:avLst>
            </a:prstGeom>
            <a:solidFill>
              <a:srgbClr val="FFAA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BF475A73-33C7-76E2-521A-83E8FFFA0509}"/>
                </a:ext>
              </a:extLst>
            </p:cNvPr>
            <p:cNvSpPr txBox="1"/>
            <p:nvPr/>
          </p:nvSpPr>
          <p:spPr>
            <a:xfrm>
              <a:off x="1145619" y="4230140"/>
              <a:ext cx="1710007" cy="830997"/>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New conjecture</a:t>
              </a:r>
            </a:p>
          </p:txBody>
        </p:sp>
        <p:pic>
          <p:nvPicPr>
            <p:cNvPr id="16" name="Content Placeholder 17">
              <a:extLst>
                <a:ext uri="{FF2B5EF4-FFF2-40B4-BE49-F238E27FC236}">
                  <a16:creationId xmlns:a16="http://schemas.microsoft.com/office/drawing/2014/main" id="{DDE05CB0-B770-1B7F-EC60-9CC29B52F3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9147" y="4933796"/>
              <a:ext cx="854636" cy="854636"/>
            </a:xfrm>
            <a:prstGeom prst="rect">
              <a:avLst/>
            </a:prstGeom>
          </p:spPr>
        </p:pic>
      </p:grpSp>
      <p:grpSp>
        <p:nvGrpSpPr>
          <p:cNvPr id="20" name="Group 19">
            <a:extLst>
              <a:ext uri="{FF2B5EF4-FFF2-40B4-BE49-F238E27FC236}">
                <a16:creationId xmlns:a16="http://schemas.microsoft.com/office/drawing/2014/main" id="{39F69BB8-876D-FAFF-1265-056E93807D72}"/>
              </a:ext>
            </a:extLst>
          </p:cNvPr>
          <p:cNvGrpSpPr/>
          <p:nvPr/>
        </p:nvGrpSpPr>
        <p:grpSpPr>
          <a:xfrm>
            <a:off x="6003561" y="2607896"/>
            <a:ext cx="2800767" cy="3180536"/>
            <a:chOff x="6003561" y="2607896"/>
            <a:chExt cx="2800767" cy="3180536"/>
          </a:xfrm>
        </p:grpSpPr>
        <p:sp>
          <p:nvSpPr>
            <p:cNvPr id="9" name="TextBox 8">
              <a:extLst>
                <a:ext uri="{FF2B5EF4-FFF2-40B4-BE49-F238E27FC236}">
                  <a16:creationId xmlns:a16="http://schemas.microsoft.com/office/drawing/2014/main" id="{29BA6BC2-C166-E88A-FCFB-5B2420CD470A}"/>
                </a:ext>
              </a:extLst>
            </p:cNvPr>
            <p:cNvSpPr txBox="1"/>
            <p:nvPr/>
          </p:nvSpPr>
          <p:spPr>
            <a:xfrm>
              <a:off x="6795119" y="2822758"/>
              <a:ext cx="1499385" cy="523220"/>
            </a:xfrm>
            <a:prstGeom prst="rect">
              <a:avLst/>
            </a:prstGeom>
            <a:noFill/>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Verified?</a:t>
              </a:r>
            </a:p>
          </p:txBody>
        </p:sp>
        <p:sp>
          <p:nvSpPr>
            <p:cNvPr id="14" name="Right Arrow 13">
              <a:extLst>
                <a:ext uri="{FF2B5EF4-FFF2-40B4-BE49-F238E27FC236}">
                  <a16:creationId xmlns:a16="http://schemas.microsoft.com/office/drawing/2014/main" id="{1148F31A-2357-C7C3-A721-1DFDF5332D8E}"/>
                </a:ext>
              </a:extLst>
            </p:cNvPr>
            <p:cNvSpPr/>
            <p:nvPr/>
          </p:nvSpPr>
          <p:spPr>
            <a:xfrm rot="5400000">
              <a:off x="5844712" y="3025803"/>
              <a:ext cx="1476164" cy="640350"/>
            </a:xfrm>
            <a:prstGeom prst="rightArrow">
              <a:avLst/>
            </a:prstGeom>
            <a:solidFill>
              <a:srgbClr val="AAFF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5CEA8B85-2D9F-30A7-7DB3-9D282D372F34}"/>
                </a:ext>
              </a:extLst>
            </p:cNvPr>
            <p:cNvSpPr txBox="1"/>
            <p:nvPr/>
          </p:nvSpPr>
          <p:spPr>
            <a:xfrm>
              <a:off x="6003561" y="4104766"/>
              <a:ext cx="2800767" cy="646331"/>
            </a:xfrm>
            <a:prstGeom prst="rect">
              <a:avLst/>
            </a:prstGeom>
            <a:noFill/>
          </p:spPr>
          <p:txBody>
            <a:bodyPr wrap="none" rtlCol="0">
              <a:spAutoFit/>
            </a:bodyPr>
            <a:lstStyle/>
            <a:p>
              <a:pPr algn="l"/>
              <a:r>
                <a:rPr lang="en-US" sz="3600" dirty="0">
                  <a:latin typeface="Times New Roman" panose="02020603050405020304" pitchFamily="18" charset="0"/>
                  <a:cs typeface="Times New Roman" panose="02020603050405020304" pitchFamily="18" charset="0"/>
                </a:rPr>
                <a:t>Corroboration</a:t>
              </a:r>
            </a:p>
          </p:txBody>
        </p:sp>
        <p:pic>
          <p:nvPicPr>
            <p:cNvPr id="17" name="Content Placeholder 22">
              <a:extLst>
                <a:ext uri="{FF2B5EF4-FFF2-40B4-BE49-F238E27FC236}">
                  <a16:creationId xmlns:a16="http://schemas.microsoft.com/office/drawing/2014/main" id="{A9EE9013-7521-5D5E-750A-C6FBCA876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48333" y="4933796"/>
              <a:ext cx="854636" cy="854636"/>
            </a:xfrm>
            <a:prstGeom prst="rect">
              <a:avLst/>
            </a:prstGeom>
          </p:spPr>
        </p:pic>
      </p:grpSp>
    </p:spTree>
    <p:extLst>
      <p:ext uri="{BB962C8B-B14F-4D97-AF65-F5344CB8AC3E}">
        <p14:creationId xmlns:p14="http://schemas.microsoft.com/office/powerpoint/2010/main" val="287271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0CBE1B4A-716B-FDB3-061A-AAFC858ABD3B}"/>
              </a:ext>
            </a:extLst>
          </p:cNvPr>
          <p:cNvPicPr>
            <a:picLocks noChangeAspect="1"/>
          </p:cNvPicPr>
          <p:nvPr/>
        </p:nvPicPr>
        <p:blipFill>
          <a:blip r:embed="rId2">
            <a:alphaModFix amt="50000"/>
          </a:blip>
          <a:stretch>
            <a:fillRect/>
          </a:stretch>
        </p:blipFill>
        <p:spPr>
          <a:xfrm>
            <a:off x="2397695" y="5895"/>
            <a:ext cx="6675043" cy="6852105"/>
          </a:xfrm>
          <a:prstGeom prst="rect">
            <a:avLst/>
          </a:prstGeom>
        </p:spPr>
      </p:pic>
      <p:sp>
        <p:nvSpPr>
          <p:cNvPr id="2" name="Title 1">
            <a:extLst>
              <a:ext uri="{FF2B5EF4-FFF2-40B4-BE49-F238E27FC236}">
                <a16:creationId xmlns:a16="http://schemas.microsoft.com/office/drawing/2014/main" id="{468CD5E0-F639-AB63-C82D-D34E73E1B0E9}"/>
              </a:ext>
            </a:extLst>
          </p:cNvPr>
          <p:cNvSpPr>
            <a:spLocks noGrp="1"/>
          </p:cNvSpPr>
          <p:nvPr>
            <p:ph type="title"/>
          </p:nvPr>
        </p:nvSpPr>
        <p:spPr>
          <a:xfrm>
            <a:off x="1490579" y="863575"/>
            <a:ext cx="5806874" cy="732154"/>
          </a:xfrm>
        </p:spPr>
        <p:txBody>
          <a:bodyPr>
            <a:noAutofit/>
          </a:bodyPr>
          <a:lstStyle/>
          <a:p>
            <a:r>
              <a:rPr lang="en-US" sz="11500" dirty="0"/>
              <a:t>The Fall</a:t>
            </a:r>
          </a:p>
        </p:txBody>
      </p:sp>
      <p:sp>
        <p:nvSpPr>
          <p:cNvPr id="4" name="Footer Placeholder 3">
            <a:extLst>
              <a:ext uri="{FF2B5EF4-FFF2-40B4-BE49-F238E27FC236}">
                <a16:creationId xmlns:a16="http://schemas.microsoft.com/office/drawing/2014/main" id="{54D755B5-45AF-F86F-16D1-5C2E46E4C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55F19-BC6C-3609-5E07-1332A55076CF}"/>
              </a:ext>
            </a:extLst>
          </p:cNvPr>
          <p:cNvSpPr>
            <a:spLocks noGrp="1"/>
          </p:cNvSpPr>
          <p:nvPr>
            <p:ph type="sldNum" sz="quarter" idx="12"/>
          </p:nvPr>
        </p:nvSpPr>
        <p:spPr/>
        <p:txBody>
          <a:bodyPr/>
          <a:lstStyle/>
          <a:p>
            <a:fld id="{BBF94379-36F8-5C44-8D19-058CB846FBBE}" type="slidenum">
              <a:rPr lang="en-US" smtClean="0"/>
              <a:t>13</a:t>
            </a:fld>
            <a:endParaRPr lang="en-US"/>
          </a:p>
        </p:txBody>
      </p:sp>
      <p:sp>
        <p:nvSpPr>
          <p:cNvPr id="11" name="Content Placeholder 10">
            <a:extLst>
              <a:ext uri="{FF2B5EF4-FFF2-40B4-BE49-F238E27FC236}">
                <a16:creationId xmlns:a16="http://schemas.microsoft.com/office/drawing/2014/main" id="{C06EDCEF-70AB-F0F9-C9AA-86AFB8C28A7A}"/>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968937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DA0B5-3133-555A-7A25-6428B797997A}"/>
              </a:ext>
            </a:extLst>
          </p:cNvPr>
          <p:cNvSpPr>
            <a:spLocks noGrp="1"/>
          </p:cNvSpPr>
          <p:nvPr>
            <p:ph type="title"/>
          </p:nvPr>
        </p:nvSpPr>
        <p:spPr>
          <a:xfrm>
            <a:off x="1693521" y="136524"/>
            <a:ext cx="5228140" cy="63137"/>
          </a:xfrm>
        </p:spPr>
        <p:txBody>
          <a:bodyPr>
            <a:noAutofit/>
          </a:bodyPr>
          <a:lstStyle/>
          <a:p>
            <a:pPr algn="ctr"/>
            <a:r>
              <a:rPr lang="en-US" sz="1100" dirty="0">
                <a:solidFill>
                  <a:schemeClr val="bg1"/>
                </a:solidFill>
              </a:rPr>
              <a:t>Science is inherently inductive</a:t>
            </a:r>
          </a:p>
        </p:txBody>
      </p:sp>
      <p:sp>
        <p:nvSpPr>
          <p:cNvPr id="3" name="Content Placeholder 2">
            <a:extLst>
              <a:ext uri="{FF2B5EF4-FFF2-40B4-BE49-F238E27FC236}">
                <a16:creationId xmlns:a16="http://schemas.microsoft.com/office/drawing/2014/main" id="{B4249305-465E-EDBC-FE16-719EBC098562}"/>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02610CDA-6977-F8AA-DA01-93C4414A4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3E144-E452-D4D2-C298-6E72224C906F}"/>
              </a:ext>
            </a:extLst>
          </p:cNvPr>
          <p:cNvSpPr>
            <a:spLocks noGrp="1"/>
          </p:cNvSpPr>
          <p:nvPr>
            <p:ph type="sldNum" sz="quarter" idx="12"/>
          </p:nvPr>
        </p:nvSpPr>
        <p:spPr/>
        <p:txBody>
          <a:bodyPr/>
          <a:lstStyle/>
          <a:p>
            <a:fld id="{BBF94379-36F8-5C44-8D19-058CB846FBBE}" type="slidenum">
              <a:rPr lang="en-US" smtClean="0"/>
              <a:t>14</a:t>
            </a:fld>
            <a:endParaRPr lang="en-US"/>
          </a:p>
        </p:txBody>
      </p:sp>
      <p:sp>
        <p:nvSpPr>
          <p:cNvPr id="6" name="TextBox 5">
            <a:extLst>
              <a:ext uri="{FF2B5EF4-FFF2-40B4-BE49-F238E27FC236}">
                <a16:creationId xmlns:a16="http://schemas.microsoft.com/office/drawing/2014/main" id="{89626742-1B93-AA2C-AAEE-92B783EE6579}"/>
              </a:ext>
            </a:extLst>
          </p:cNvPr>
          <p:cNvSpPr txBox="1"/>
          <p:nvPr/>
        </p:nvSpPr>
        <p:spPr>
          <a:xfrm>
            <a:off x="391023" y="4719077"/>
            <a:ext cx="3684104" cy="1200329"/>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And in a very complicated way...</a:t>
            </a:r>
          </a:p>
        </p:txBody>
      </p:sp>
      <p:sp>
        <p:nvSpPr>
          <p:cNvPr id="7" name="TextBox 6">
            <a:extLst>
              <a:ext uri="{FF2B5EF4-FFF2-40B4-BE49-F238E27FC236}">
                <a16:creationId xmlns:a16="http://schemas.microsoft.com/office/drawing/2014/main" id="{08567222-E936-FB19-8087-FDE9365A469D}"/>
              </a:ext>
            </a:extLst>
          </p:cNvPr>
          <p:cNvSpPr txBox="1"/>
          <p:nvPr/>
        </p:nvSpPr>
        <p:spPr>
          <a:xfrm>
            <a:off x="4487601" y="4724615"/>
            <a:ext cx="4643629" cy="1754326"/>
          </a:xfrm>
          <a:prstGeom prst="rect">
            <a:avLst/>
          </a:prstGeom>
          <a:noFill/>
        </p:spPr>
        <p:txBody>
          <a:bodyPr wrap="square" rtlCol="0">
            <a:spAutoFit/>
          </a:bodyPr>
          <a:lstStyle/>
          <a:p>
            <a:pPr algn="l"/>
            <a:r>
              <a:rPr lang="en-US" sz="3600" dirty="0">
                <a:latin typeface="Times New Roman" panose="02020603050405020304" pitchFamily="18" charset="0"/>
                <a:cs typeface="Times New Roman" panose="02020603050405020304" pitchFamily="18" charset="0"/>
              </a:rPr>
              <a:t>… that purely deductive relations are not rich enough to capture.</a:t>
            </a:r>
          </a:p>
        </p:txBody>
      </p:sp>
      <p:grpSp>
        <p:nvGrpSpPr>
          <p:cNvPr id="10" name="Group 9">
            <a:extLst>
              <a:ext uri="{FF2B5EF4-FFF2-40B4-BE49-F238E27FC236}">
                <a16:creationId xmlns:a16="http://schemas.microsoft.com/office/drawing/2014/main" id="{6BC9DC70-903E-E9EA-3DE6-D4174FC3C3C7}"/>
              </a:ext>
            </a:extLst>
          </p:cNvPr>
          <p:cNvGrpSpPr/>
          <p:nvPr/>
        </p:nvGrpSpPr>
        <p:grpSpPr>
          <a:xfrm>
            <a:off x="1068477" y="-238608"/>
            <a:ext cx="6655443" cy="5382228"/>
            <a:chOff x="1068477" y="-238608"/>
            <a:chExt cx="6655443" cy="5382228"/>
          </a:xfrm>
        </p:grpSpPr>
        <p:sp>
          <p:nvSpPr>
            <p:cNvPr id="8" name="10-Point Star 7">
              <a:extLst>
                <a:ext uri="{FF2B5EF4-FFF2-40B4-BE49-F238E27FC236}">
                  <a16:creationId xmlns:a16="http://schemas.microsoft.com/office/drawing/2014/main" id="{049C661A-B3F4-E528-0550-0400D8EB799C}"/>
                </a:ext>
              </a:extLst>
            </p:cNvPr>
            <p:cNvSpPr/>
            <p:nvPr/>
          </p:nvSpPr>
          <p:spPr>
            <a:xfrm>
              <a:off x="1068477" y="-238608"/>
              <a:ext cx="6655443" cy="5382228"/>
            </a:xfrm>
            <a:prstGeom prst="star10">
              <a:avLst>
                <a:gd name="adj" fmla="val 25544"/>
                <a:gd name="hf" fmla="val 10514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CDFF45C-8E51-1847-46F7-E24AECE22F80}"/>
                </a:ext>
              </a:extLst>
            </p:cNvPr>
            <p:cNvSpPr txBox="1"/>
            <p:nvPr/>
          </p:nvSpPr>
          <p:spPr>
            <a:xfrm>
              <a:off x="1693521" y="375283"/>
              <a:ext cx="5228140" cy="3785652"/>
            </a:xfrm>
            <a:prstGeom prst="rect">
              <a:avLst/>
            </a:prstGeom>
            <a:noFill/>
          </p:spPr>
          <p:txBody>
            <a:bodyPr wrap="square" rtlCol="0">
              <a:spAutoFit/>
            </a:bodyPr>
            <a:lstStyle/>
            <a:p>
              <a:pPr algn="ctr"/>
              <a:r>
                <a:rPr lang="en-US" sz="8000" dirty="0">
                  <a:solidFill>
                    <a:schemeClr val="tx1">
                      <a:lumMod val="65000"/>
                      <a:lumOff val="35000"/>
                    </a:schemeClr>
                  </a:solidFill>
                  <a:latin typeface="Times New Roman" panose="02020603050405020304" pitchFamily="18" charset="0"/>
                  <a:cs typeface="Times New Roman" panose="02020603050405020304" pitchFamily="18" charset="0"/>
                </a:rPr>
                <a:t>Science is inherently inductive</a:t>
              </a:r>
            </a:p>
          </p:txBody>
        </p:sp>
      </p:grpSp>
    </p:spTree>
    <p:extLst>
      <p:ext uri="{BB962C8B-B14F-4D97-AF65-F5344CB8AC3E}">
        <p14:creationId xmlns:p14="http://schemas.microsoft.com/office/powerpoint/2010/main" val="351914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B7101-6CBA-88AC-9398-C68FEF22A168}"/>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42F5CC56-5980-86CD-ADA2-4045B8055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D2569-0E5E-044E-41DF-738F77E78662}"/>
              </a:ext>
            </a:extLst>
          </p:cNvPr>
          <p:cNvSpPr>
            <a:spLocks noGrp="1"/>
          </p:cNvSpPr>
          <p:nvPr>
            <p:ph type="sldNum" sz="quarter" idx="12"/>
          </p:nvPr>
        </p:nvSpPr>
        <p:spPr/>
        <p:txBody>
          <a:bodyPr/>
          <a:lstStyle/>
          <a:p>
            <a:fld id="{BBF94379-36F8-5C44-8D19-058CB846FBBE}" type="slidenum">
              <a:rPr lang="en-US" smtClean="0"/>
              <a:t>15</a:t>
            </a:fld>
            <a:endParaRPr lang="en-US"/>
          </a:p>
        </p:txBody>
      </p:sp>
      <p:pic>
        <p:nvPicPr>
          <p:cNvPr id="9" name="Picture 8">
            <a:extLst>
              <a:ext uri="{FF2B5EF4-FFF2-40B4-BE49-F238E27FC236}">
                <a16:creationId xmlns:a16="http://schemas.microsoft.com/office/drawing/2014/main" id="{FB999A36-E455-F6E3-DC70-22A4645E96B8}"/>
              </a:ext>
            </a:extLst>
          </p:cNvPr>
          <p:cNvPicPr>
            <a:picLocks noChangeAspect="1"/>
          </p:cNvPicPr>
          <p:nvPr/>
        </p:nvPicPr>
        <p:blipFill>
          <a:blip r:embed="rId2"/>
          <a:stretch>
            <a:fillRect/>
          </a:stretch>
        </p:blipFill>
        <p:spPr>
          <a:xfrm>
            <a:off x="4668185" y="1051241"/>
            <a:ext cx="4204897" cy="5441632"/>
          </a:xfrm>
          <a:prstGeom prst="rect">
            <a:avLst/>
          </a:prstGeom>
          <a:effectLst>
            <a:outerShdw blurRad="50800" dist="38100" dir="2700000" algn="tl" rotWithShape="0">
              <a:prstClr val="black">
                <a:alpha val="40000"/>
              </a:prstClr>
            </a:outerShdw>
          </a:effectLst>
        </p:spPr>
      </p:pic>
      <p:pic>
        <p:nvPicPr>
          <p:cNvPr id="10" name="Content Placeholder 6">
            <a:extLst>
              <a:ext uri="{FF2B5EF4-FFF2-40B4-BE49-F238E27FC236}">
                <a16:creationId xmlns:a16="http://schemas.microsoft.com/office/drawing/2014/main" id="{9D42E78C-3A15-0F76-827F-67EFA00E520C}"/>
              </a:ext>
            </a:extLst>
          </p:cNvPr>
          <p:cNvPicPr>
            <a:picLocks noChangeAspect="1"/>
          </p:cNvPicPr>
          <p:nvPr/>
        </p:nvPicPr>
        <p:blipFill>
          <a:blip r:embed="rId3"/>
          <a:stretch>
            <a:fillRect/>
          </a:stretch>
        </p:blipFill>
        <p:spPr>
          <a:xfrm>
            <a:off x="270918" y="182564"/>
            <a:ext cx="4196770" cy="5245963"/>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
        <p:nvSpPr>
          <p:cNvPr id="12" name="Content Placeholder 11">
            <a:extLst>
              <a:ext uri="{FF2B5EF4-FFF2-40B4-BE49-F238E27FC236}">
                <a16:creationId xmlns:a16="http://schemas.microsoft.com/office/drawing/2014/main" id="{32C61A46-B5BD-1D65-94F5-CE636D0EFC60}"/>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84626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1018BBA-5561-2002-FE60-7E20D5654544}"/>
              </a:ext>
            </a:extLst>
          </p:cNvPr>
          <p:cNvSpPr/>
          <p:nvPr/>
        </p:nvSpPr>
        <p:spPr>
          <a:xfrm flipH="1">
            <a:off x="4571998" y="1272209"/>
            <a:ext cx="3637773" cy="4837043"/>
          </a:xfrm>
          <a:custGeom>
            <a:avLst/>
            <a:gdLst>
              <a:gd name="connsiteX0" fmla="*/ 119269 w 3167269"/>
              <a:gd name="connsiteY0" fmla="*/ 0 h 4770782"/>
              <a:gd name="connsiteX1" fmla="*/ 3167269 w 3167269"/>
              <a:gd name="connsiteY1" fmla="*/ 53008 h 4770782"/>
              <a:gd name="connsiteX2" fmla="*/ 3034748 w 3167269"/>
              <a:gd name="connsiteY2" fmla="*/ 4770782 h 4770782"/>
              <a:gd name="connsiteX3" fmla="*/ 0 w 3167269"/>
              <a:gd name="connsiteY3" fmla="*/ 4558748 h 4770782"/>
              <a:gd name="connsiteX4" fmla="*/ 119269 w 3167269"/>
              <a:gd name="connsiteY4" fmla="*/ 0 h 47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69" h="4770782">
                <a:moveTo>
                  <a:pt x="119269" y="0"/>
                </a:moveTo>
                <a:lnTo>
                  <a:pt x="3167269" y="53008"/>
                </a:lnTo>
                <a:lnTo>
                  <a:pt x="3034748" y="4770782"/>
                </a:lnTo>
                <a:lnTo>
                  <a:pt x="0" y="4558748"/>
                </a:lnTo>
                <a:lnTo>
                  <a:pt x="119269"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A9586F3-2885-B3D9-9546-B8DC07F98A8B}"/>
              </a:ext>
            </a:extLst>
          </p:cNvPr>
          <p:cNvSpPr/>
          <p:nvPr/>
        </p:nvSpPr>
        <p:spPr>
          <a:xfrm>
            <a:off x="742122" y="1272209"/>
            <a:ext cx="3397057" cy="4770782"/>
          </a:xfrm>
          <a:custGeom>
            <a:avLst/>
            <a:gdLst>
              <a:gd name="connsiteX0" fmla="*/ 119269 w 3167269"/>
              <a:gd name="connsiteY0" fmla="*/ 0 h 4770782"/>
              <a:gd name="connsiteX1" fmla="*/ 3167269 w 3167269"/>
              <a:gd name="connsiteY1" fmla="*/ 53008 h 4770782"/>
              <a:gd name="connsiteX2" fmla="*/ 3034748 w 3167269"/>
              <a:gd name="connsiteY2" fmla="*/ 4770782 h 4770782"/>
              <a:gd name="connsiteX3" fmla="*/ 0 w 3167269"/>
              <a:gd name="connsiteY3" fmla="*/ 4558748 h 4770782"/>
              <a:gd name="connsiteX4" fmla="*/ 119269 w 3167269"/>
              <a:gd name="connsiteY4" fmla="*/ 0 h 47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69" h="4770782">
                <a:moveTo>
                  <a:pt x="119269" y="0"/>
                </a:moveTo>
                <a:lnTo>
                  <a:pt x="3167269" y="53008"/>
                </a:lnTo>
                <a:lnTo>
                  <a:pt x="3034748" y="4770782"/>
                </a:lnTo>
                <a:lnTo>
                  <a:pt x="0" y="4558748"/>
                </a:lnTo>
                <a:lnTo>
                  <a:pt x="119269"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0C691-7F09-4387-A4B9-A2E352599248}"/>
              </a:ext>
            </a:extLst>
          </p:cNvPr>
          <p:cNvSpPr>
            <a:spLocks noGrp="1"/>
          </p:cNvSpPr>
          <p:nvPr>
            <p:ph type="title"/>
          </p:nvPr>
        </p:nvSpPr>
        <p:spPr/>
        <p:txBody>
          <a:bodyPr/>
          <a:lstStyle/>
          <a:p>
            <a:pPr algn="ctr"/>
            <a:r>
              <a:rPr lang="en-US" dirty="0"/>
              <a:t>Differences</a:t>
            </a:r>
          </a:p>
        </p:txBody>
      </p:sp>
      <p:sp>
        <p:nvSpPr>
          <p:cNvPr id="3" name="Content Placeholder 2">
            <a:extLst>
              <a:ext uri="{FF2B5EF4-FFF2-40B4-BE49-F238E27FC236}">
                <a16:creationId xmlns:a16="http://schemas.microsoft.com/office/drawing/2014/main" id="{0B5195B2-B2B9-7913-F0E4-DF2E503D0052}"/>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18E0E000-B0B7-FB40-5AAD-AED965155E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C40CC-B96D-919E-FAB3-DAD89E6AFD70}"/>
              </a:ext>
            </a:extLst>
          </p:cNvPr>
          <p:cNvSpPr>
            <a:spLocks noGrp="1"/>
          </p:cNvSpPr>
          <p:nvPr>
            <p:ph type="sldNum" sz="quarter" idx="12"/>
          </p:nvPr>
        </p:nvSpPr>
        <p:spPr/>
        <p:txBody>
          <a:bodyPr/>
          <a:lstStyle/>
          <a:p>
            <a:fld id="{BBF94379-36F8-5C44-8D19-058CB846FBBE}" type="slidenum">
              <a:rPr lang="en-US" smtClean="0"/>
              <a:t>16</a:t>
            </a:fld>
            <a:endParaRPr lang="en-US"/>
          </a:p>
        </p:txBody>
      </p:sp>
      <p:sp>
        <p:nvSpPr>
          <p:cNvPr id="6" name="TextBox 5">
            <a:extLst>
              <a:ext uri="{FF2B5EF4-FFF2-40B4-BE49-F238E27FC236}">
                <a16:creationId xmlns:a16="http://schemas.microsoft.com/office/drawing/2014/main" id="{BCD1536D-F906-096A-3DD5-85239835BCE1}"/>
              </a:ext>
            </a:extLst>
          </p:cNvPr>
          <p:cNvSpPr txBox="1"/>
          <p:nvPr/>
        </p:nvSpPr>
        <p:spPr>
          <a:xfrm>
            <a:off x="934227" y="2461592"/>
            <a:ext cx="3204952" cy="3108543"/>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dynamic and</a:t>
            </a:r>
            <a:endParaRPr lang="en-US" sz="2400"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identifies our present best candidates among scientific theories by their place in a dynamic process of conjectures, testing of predictions and refutations.</a:t>
            </a:r>
          </a:p>
        </p:txBody>
      </p:sp>
      <p:sp>
        <p:nvSpPr>
          <p:cNvPr id="7" name="TextBox 6">
            <a:extLst>
              <a:ext uri="{FF2B5EF4-FFF2-40B4-BE49-F238E27FC236}">
                <a16:creationId xmlns:a16="http://schemas.microsoft.com/office/drawing/2014/main" id="{2DF75EFF-CF76-B718-7826-76A6EE982040}"/>
              </a:ext>
            </a:extLst>
          </p:cNvPr>
          <p:cNvSpPr txBox="1"/>
          <p:nvPr/>
        </p:nvSpPr>
        <p:spPr>
          <a:xfrm>
            <a:off x="4953345" y="2332364"/>
            <a:ext cx="3471727" cy="3108543"/>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static.</a:t>
            </a:r>
            <a:r>
              <a:rPr lang="en-US" sz="2400" dirty="0">
                <a:latin typeface="Times New Roman" panose="02020603050405020304" pitchFamily="18" charset="0"/>
                <a:cs typeface="Times New Roman" panose="02020603050405020304" pitchFamily="18" charset="0"/>
              </a:rPr>
              <a:t> It supplies strengths of inductive support for theories and hypotheses on the evidence that are independent of the historical processes that led to the appraisal.</a:t>
            </a:r>
          </a:p>
        </p:txBody>
      </p:sp>
      <p:sp>
        <p:nvSpPr>
          <p:cNvPr id="8" name="TextBox 7">
            <a:extLst>
              <a:ext uri="{FF2B5EF4-FFF2-40B4-BE49-F238E27FC236}">
                <a16:creationId xmlns:a16="http://schemas.microsoft.com/office/drawing/2014/main" id="{FED1CAEB-7734-5BAF-F99D-A967A7293C6A}"/>
              </a:ext>
            </a:extLst>
          </p:cNvPr>
          <p:cNvSpPr txBox="1"/>
          <p:nvPr/>
        </p:nvSpPr>
        <p:spPr>
          <a:xfrm>
            <a:off x="946867" y="1281103"/>
            <a:ext cx="2200474" cy="830997"/>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cs typeface="Times New Roman" panose="02020603050405020304" pitchFamily="18" charset="0"/>
              </a:rPr>
              <a:t>falsificationist</a:t>
            </a:r>
            <a:endParaRPr lang="en-US" sz="2400" i="1" dirty="0">
              <a:latin typeface="Times New Roman" panose="02020603050405020304" pitchFamily="18" charset="0"/>
              <a:cs typeface="Times New Roman" panose="02020603050405020304" pitchFamily="18" charset="0"/>
            </a:endParaRPr>
          </a:p>
          <a:p>
            <a:pPr algn="l"/>
            <a:r>
              <a:rPr lang="en-US" sz="2400" i="1" dirty="0">
                <a:latin typeface="Times New Roman" panose="02020603050405020304" pitchFamily="18" charset="0"/>
                <a:cs typeface="Times New Roman" panose="02020603050405020304" pitchFamily="18" charset="0"/>
              </a:rPr>
              <a:t>account is …</a:t>
            </a:r>
          </a:p>
        </p:txBody>
      </p:sp>
      <p:sp>
        <p:nvSpPr>
          <p:cNvPr id="9" name="TextBox 8">
            <a:extLst>
              <a:ext uri="{FF2B5EF4-FFF2-40B4-BE49-F238E27FC236}">
                <a16:creationId xmlns:a16="http://schemas.microsoft.com/office/drawing/2014/main" id="{312309E0-FCD0-6D29-A68E-24EC30223804}"/>
              </a:ext>
            </a:extLst>
          </p:cNvPr>
          <p:cNvSpPr txBox="1"/>
          <p:nvPr/>
        </p:nvSpPr>
        <p:spPr>
          <a:xfrm>
            <a:off x="4953345" y="1281102"/>
            <a:ext cx="1826141" cy="830997"/>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An inductive</a:t>
            </a:r>
          </a:p>
          <a:p>
            <a:pPr algn="l"/>
            <a:r>
              <a:rPr lang="en-US" sz="2400" i="1" dirty="0">
                <a:latin typeface="Times New Roman" panose="02020603050405020304" pitchFamily="18" charset="0"/>
                <a:cs typeface="Times New Roman" panose="02020603050405020304" pitchFamily="18" charset="0"/>
              </a:rPr>
              <a:t>analysis is …</a:t>
            </a:r>
          </a:p>
        </p:txBody>
      </p:sp>
    </p:spTree>
    <p:extLst>
      <p:ext uri="{BB962C8B-B14F-4D97-AF65-F5344CB8AC3E}">
        <p14:creationId xmlns:p14="http://schemas.microsoft.com/office/powerpoint/2010/main" val="238678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1018BBA-5561-2002-FE60-7E20D5654544}"/>
              </a:ext>
            </a:extLst>
          </p:cNvPr>
          <p:cNvSpPr/>
          <p:nvPr/>
        </p:nvSpPr>
        <p:spPr>
          <a:xfrm flipH="1">
            <a:off x="4571998" y="1272209"/>
            <a:ext cx="3637773" cy="4837043"/>
          </a:xfrm>
          <a:custGeom>
            <a:avLst/>
            <a:gdLst>
              <a:gd name="connsiteX0" fmla="*/ 119269 w 3167269"/>
              <a:gd name="connsiteY0" fmla="*/ 0 h 4770782"/>
              <a:gd name="connsiteX1" fmla="*/ 3167269 w 3167269"/>
              <a:gd name="connsiteY1" fmla="*/ 53008 h 4770782"/>
              <a:gd name="connsiteX2" fmla="*/ 3034748 w 3167269"/>
              <a:gd name="connsiteY2" fmla="*/ 4770782 h 4770782"/>
              <a:gd name="connsiteX3" fmla="*/ 0 w 3167269"/>
              <a:gd name="connsiteY3" fmla="*/ 4558748 h 4770782"/>
              <a:gd name="connsiteX4" fmla="*/ 119269 w 3167269"/>
              <a:gd name="connsiteY4" fmla="*/ 0 h 47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69" h="4770782">
                <a:moveTo>
                  <a:pt x="119269" y="0"/>
                </a:moveTo>
                <a:lnTo>
                  <a:pt x="3167269" y="53008"/>
                </a:lnTo>
                <a:lnTo>
                  <a:pt x="3034748" y="4770782"/>
                </a:lnTo>
                <a:lnTo>
                  <a:pt x="0" y="4558748"/>
                </a:lnTo>
                <a:lnTo>
                  <a:pt x="119269" y="0"/>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9A9586F3-2885-B3D9-9546-B8DC07F98A8B}"/>
              </a:ext>
            </a:extLst>
          </p:cNvPr>
          <p:cNvSpPr/>
          <p:nvPr/>
        </p:nvSpPr>
        <p:spPr>
          <a:xfrm>
            <a:off x="742122" y="1272209"/>
            <a:ext cx="3397057" cy="4770782"/>
          </a:xfrm>
          <a:custGeom>
            <a:avLst/>
            <a:gdLst>
              <a:gd name="connsiteX0" fmla="*/ 119269 w 3167269"/>
              <a:gd name="connsiteY0" fmla="*/ 0 h 4770782"/>
              <a:gd name="connsiteX1" fmla="*/ 3167269 w 3167269"/>
              <a:gd name="connsiteY1" fmla="*/ 53008 h 4770782"/>
              <a:gd name="connsiteX2" fmla="*/ 3034748 w 3167269"/>
              <a:gd name="connsiteY2" fmla="*/ 4770782 h 4770782"/>
              <a:gd name="connsiteX3" fmla="*/ 0 w 3167269"/>
              <a:gd name="connsiteY3" fmla="*/ 4558748 h 4770782"/>
              <a:gd name="connsiteX4" fmla="*/ 119269 w 3167269"/>
              <a:gd name="connsiteY4" fmla="*/ 0 h 4770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69" h="4770782">
                <a:moveTo>
                  <a:pt x="119269" y="0"/>
                </a:moveTo>
                <a:lnTo>
                  <a:pt x="3167269" y="53008"/>
                </a:lnTo>
                <a:lnTo>
                  <a:pt x="3034748" y="4770782"/>
                </a:lnTo>
                <a:lnTo>
                  <a:pt x="0" y="4558748"/>
                </a:lnTo>
                <a:lnTo>
                  <a:pt x="119269"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C0C691-7F09-4387-A4B9-A2E352599248}"/>
              </a:ext>
            </a:extLst>
          </p:cNvPr>
          <p:cNvSpPr>
            <a:spLocks noGrp="1"/>
          </p:cNvSpPr>
          <p:nvPr>
            <p:ph type="title"/>
          </p:nvPr>
        </p:nvSpPr>
        <p:spPr/>
        <p:txBody>
          <a:bodyPr/>
          <a:lstStyle/>
          <a:p>
            <a:pPr algn="ctr"/>
            <a:r>
              <a:rPr lang="en-US" dirty="0"/>
              <a:t>Differences</a:t>
            </a:r>
          </a:p>
        </p:txBody>
      </p:sp>
      <p:sp>
        <p:nvSpPr>
          <p:cNvPr id="3" name="Content Placeholder 2">
            <a:extLst>
              <a:ext uri="{FF2B5EF4-FFF2-40B4-BE49-F238E27FC236}">
                <a16:creationId xmlns:a16="http://schemas.microsoft.com/office/drawing/2014/main" id="{0B5195B2-B2B9-7913-F0E4-DF2E503D0052}"/>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18E0E000-B0B7-FB40-5AAD-AED965155E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DC40CC-B96D-919E-FAB3-DAD89E6AFD70}"/>
              </a:ext>
            </a:extLst>
          </p:cNvPr>
          <p:cNvSpPr>
            <a:spLocks noGrp="1"/>
          </p:cNvSpPr>
          <p:nvPr>
            <p:ph type="sldNum" sz="quarter" idx="12"/>
          </p:nvPr>
        </p:nvSpPr>
        <p:spPr/>
        <p:txBody>
          <a:bodyPr/>
          <a:lstStyle/>
          <a:p>
            <a:fld id="{BBF94379-36F8-5C44-8D19-058CB846FBBE}" type="slidenum">
              <a:rPr lang="en-US" smtClean="0"/>
              <a:t>17</a:t>
            </a:fld>
            <a:endParaRPr lang="en-US"/>
          </a:p>
        </p:txBody>
      </p:sp>
      <p:sp>
        <p:nvSpPr>
          <p:cNvPr id="6" name="TextBox 5">
            <a:extLst>
              <a:ext uri="{FF2B5EF4-FFF2-40B4-BE49-F238E27FC236}">
                <a16:creationId xmlns:a16="http://schemas.microsoft.com/office/drawing/2014/main" id="{BCD1536D-F906-096A-3DD5-85239835BCE1}"/>
              </a:ext>
            </a:extLst>
          </p:cNvPr>
          <p:cNvSpPr txBox="1"/>
          <p:nvPr/>
        </p:nvSpPr>
        <p:spPr>
          <a:xfrm>
            <a:off x="934227" y="2287028"/>
            <a:ext cx="3204952" cy="341632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denies</a:t>
            </a:r>
            <a:r>
              <a:rPr lang="en-US" sz="2400" dirty="0">
                <a:latin typeface="Times New Roman" panose="02020603050405020304" pitchFamily="18" charset="0"/>
                <a:cs typeface="Times New Roman" panose="02020603050405020304" pitchFamily="18" charset="0"/>
              </a:rPr>
              <a:t> that evidence can ever establish theories securely.</a:t>
            </a:r>
            <a:endParaRPr lang="en-US" sz="2000" dirty="0">
              <a:latin typeface="Times New Roman" panose="02020603050405020304" pitchFamily="18" charset="0"/>
              <a:cs typeface="Times New Roman" panose="02020603050405020304" pitchFamily="18" charset="0"/>
            </a:endParaRPr>
          </a:p>
          <a:p>
            <a:pPr algn="l"/>
            <a:endParaRPr lang="en-US" sz="2000" dirty="0">
              <a:latin typeface="Times New Roman" panose="02020603050405020304" pitchFamily="18" charset="0"/>
              <a:cs typeface="Times New Roman" panose="02020603050405020304" pitchFamily="18" charset="0"/>
            </a:endParaRPr>
          </a:p>
          <a:p>
            <a:pPr algn="l"/>
            <a:r>
              <a:rPr lang="en-US" sz="2000" dirty="0">
                <a:latin typeface="Times New Roman" panose="02020603050405020304" pitchFamily="18" charset="0"/>
                <a:cs typeface="Times New Roman" panose="02020603050405020304" pitchFamily="18" charset="0"/>
              </a:rPr>
              <a:t>Popper (2005, p. 10): “I never assume that by force of ‘veriﬁed’ conclusions, theories can be established as ‘true’, or even as merely ‘probable’.”</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DF75EFF-CF76-B718-7826-76A6EE982040}"/>
              </a:ext>
            </a:extLst>
          </p:cNvPr>
          <p:cNvSpPr txBox="1"/>
          <p:nvPr/>
        </p:nvSpPr>
        <p:spPr>
          <a:xfrm>
            <a:off x="4953345" y="2332364"/>
            <a:ext cx="3471727" cy="3662541"/>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allows that, </a:t>
            </a:r>
            <a:r>
              <a:rPr lang="en-US" sz="2400" dirty="0">
                <a:latin typeface="Times New Roman" panose="02020603050405020304" pitchFamily="18" charset="0"/>
                <a:cs typeface="Times New Roman" panose="02020603050405020304" pitchFamily="18" charset="0"/>
              </a:rPr>
              <a:t>if the inductive support of the theory or hypothesis is strong enough, the theory or hypothesis will be taken to be established beyond reasonable doubt.</a:t>
            </a:r>
            <a:r>
              <a:rPr lang="en-US" dirty="0">
                <a:latin typeface="Times New Roman" panose="02020603050405020304" pitchFamily="18" charset="0"/>
                <a:cs typeface="Times New Roman" panose="02020603050405020304" pitchFamily="18" charset="0"/>
              </a:rPr>
              <a:t> It always allows the possibility of error in principle no matter the strength of the inductive support.</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D1CAEB-7734-5BAF-F99D-A967A7293C6A}"/>
              </a:ext>
            </a:extLst>
          </p:cNvPr>
          <p:cNvSpPr txBox="1"/>
          <p:nvPr/>
        </p:nvSpPr>
        <p:spPr>
          <a:xfrm>
            <a:off x="946867" y="1281103"/>
            <a:ext cx="2200474" cy="830997"/>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A </a:t>
            </a:r>
            <a:r>
              <a:rPr lang="en-US" sz="2400" i="1" dirty="0" err="1">
                <a:latin typeface="Times New Roman" panose="02020603050405020304" pitchFamily="18" charset="0"/>
                <a:cs typeface="Times New Roman" panose="02020603050405020304" pitchFamily="18" charset="0"/>
              </a:rPr>
              <a:t>falsificationist</a:t>
            </a:r>
            <a:endParaRPr lang="en-US" sz="2400" i="1" dirty="0">
              <a:latin typeface="Times New Roman" panose="02020603050405020304" pitchFamily="18" charset="0"/>
              <a:cs typeface="Times New Roman" panose="02020603050405020304" pitchFamily="18" charset="0"/>
            </a:endParaRPr>
          </a:p>
          <a:p>
            <a:pPr algn="l"/>
            <a:r>
              <a:rPr lang="en-US" sz="2400" i="1" dirty="0">
                <a:latin typeface="Times New Roman" panose="02020603050405020304" pitchFamily="18" charset="0"/>
                <a:cs typeface="Times New Roman" panose="02020603050405020304" pitchFamily="18" charset="0"/>
              </a:rPr>
              <a:t>account is …</a:t>
            </a:r>
          </a:p>
        </p:txBody>
      </p:sp>
      <p:sp>
        <p:nvSpPr>
          <p:cNvPr id="9" name="TextBox 8">
            <a:extLst>
              <a:ext uri="{FF2B5EF4-FFF2-40B4-BE49-F238E27FC236}">
                <a16:creationId xmlns:a16="http://schemas.microsoft.com/office/drawing/2014/main" id="{312309E0-FCD0-6D29-A68E-24EC30223804}"/>
              </a:ext>
            </a:extLst>
          </p:cNvPr>
          <p:cNvSpPr txBox="1"/>
          <p:nvPr/>
        </p:nvSpPr>
        <p:spPr>
          <a:xfrm>
            <a:off x="4953345" y="1281102"/>
            <a:ext cx="1826141" cy="830997"/>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An inductive</a:t>
            </a:r>
          </a:p>
          <a:p>
            <a:pPr algn="l"/>
            <a:r>
              <a:rPr lang="en-US" sz="2400" i="1" dirty="0">
                <a:latin typeface="Times New Roman" panose="02020603050405020304" pitchFamily="18" charset="0"/>
                <a:cs typeface="Times New Roman" panose="02020603050405020304" pitchFamily="18" charset="0"/>
              </a:rPr>
              <a:t>analysis is …</a:t>
            </a:r>
          </a:p>
        </p:txBody>
      </p:sp>
    </p:spTree>
    <p:extLst>
      <p:ext uri="{BB962C8B-B14F-4D97-AF65-F5344CB8AC3E}">
        <p14:creationId xmlns:p14="http://schemas.microsoft.com/office/powerpoint/2010/main" val="19231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5A9480E-FC1F-2F1F-C27C-4FE5DC2CFF58}"/>
              </a:ext>
            </a:extLst>
          </p:cNvPr>
          <p:cNvSpPr/>
          <p:nvPr/>
        </p:nvSpPr>
        <p:spPr>
          <a:xfrm>
            <a:off x="2360428" y="526311"/>
            <a:ext cx="5176228" cy="5403001"/>
          </a:xfrm>
          <a:custGeom>
            <a:avLst/>
            <a:gdLst>
              <a:gd name="connsiteX0" fmla="*/ 2057400 w 3726712"/>
              <a:gd name="connsiteY0" fmla="*/ 0 h 3732028"/>
              <a:gd name="connsiteX1" fmla="*/ 3726712 w 3726712"/>
              <a:gd name="connsiteY1" fmla="*/ 1169581 h 3732028"/>
              <a:gd name="connsiteX2" fmla="*/ 2690037 w 3726712"/>
              <a:gd name="connsiteY2" fmla="*/ 3732028 h 3732028"/>
              <a:gd name="connsiteX3" fmla="*/ 0 w 3726712"/>
              <a:gd name="connsiteY3" fmla="*/ 2674088 h 3732028"/>
              <a:gd name="connsiteX4" fmla="*/ 2057400 w 3726712"/>
              <a:gd name="connsiteY4" fmla="*/ 0 h 373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712" h="3732028">
                <a:moveTo>
                  <a:pt x="2057400" y="0"/>
                </a:moveTo>
                <a:lnTo>
                  <a:pt x="3726712" y="1169581"/>
                </a:lnTo>
                <a:lnTo>
                  <a:pt x="2690037" y="3732028"/>
                </a:lnTo>
                <a:lnTo>
                  <a:pt x="0" y="2674088"/>
                </a:lnTo>
                <a:lnTo>
                  <a:pt x="205740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CE4115-DBD2-C125-A0C8-05FAD3D0F0DC}"/>
              </a:ext>
            </a:extLst>
          </p:cNvPr>
          <p:cNvSpPr>
            <a:spLocks noGrp="1"/>
          </p:cNvSpPr>
          <p:nvPr>
            <p:ph type="title"/>
          </p:nvPr>
        </p:nvSpPr>
        <p:spPr>
          <a:xfrm>
            <a:off x="536335" y="1371600"/>
            <a:ext cx="5578715" cy="2178844"/>
          </a:xfrm>
        </p:spPr>
        <p:txBody>
          <a:bodyPr>
            <a:noAutofit/>
          </a:bodyPr>
          <a:lstStyle/>
          <a:p>
            <a:pPr algn="r"/>
            <a:r>
              <a:rPr lang="en-US" sz="6000" dirty="0"/>
              <a:t>Problems of </a:t>
            </a:r>
            <a:r>
              <a:rPr lang="en-US" sz="6000" dirty="0" err="1"/>
              <a:t>Falsificationism</a:t>
            </a:r>
            <a:endParaRPr lang="en-US" sz="6000" dirty="0"/>
          </a:p>
        </p:txBody>
      </p:sp>
      <p:sp>
        <p:nvSpPr>
          <p:cNvPr id="3" name="Content Placeholder 2">
            <a:extLst>
              <a:ext uri="{FF2B5EF4-FFF2-40B4-BE49-F238E27FC236}">
                <a16:creationId xmlns:a16="http://schemas.microsoft.com/office/drawing/2014/main" id="{6208AF1E-F505-EB1C-142B-07D216FF57FD}"/>
              </a:ext>
            </a:extLst>
          </p:cNvPr>
          <p:cNvSpPr>
            <a:spLocks noGrp="1"/>
          </p:cNvSpPr>
          <p:nvPr>
            <p:ph idx="1"/>
          </p:nvPr>
        </p:nvSpPr>
        <p:spPr/>
        <p:txBody>
          <a:bodyPr>
            <a:normAutofit fontScale="85000" lnSpcReduction="20000"/>
          </a:bodyPr>
          <a:lstStyle/>
          <a:p>
            <a:endParaRPr lang="en-US"/>
          </a:p>
        </p:txBody>
      </p:sp>
      <p:sp>
        <p:nvSpPr>
          <p:cNvPr id="4" name="Footer Placeholder 3">
            <a:extLst>
              <a:ext uri="{FF2B5EF4-FFF2-40B4-BE49-F238E27FC236}">
                <a16:creationId xmlns:a16="http://schemas.microsoft.com/office/drawing/2014/main" id="{7EB06668-023D-2FAD-545C-5A32744017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9EBF82-A5F5-F903-3F7A-E909F437B1CD}"/>
              </a:ext>
            </a:extLst>
          </p:cNvPr>
          <p:cNvSpPr>
            <a:spLocks noGrp="1"/>
          </p:cNvSpPr>
          <p:nvPr>
            <p:ph type="sldNum" sz="quarter" idx="12"/>
          </p:nvPr>
        </p:nvSpPr>
        <p:spPr/>
        <p:txBody>
          <a:bodyPr/>
          <a:lstStyle/>
          <a:p>
            <a:fld id="{BBF94379-36F8-5C44-8D19-058CB846FBBE}" type="slidenum">
              <a:rPr lang="en-US" smtClean="0"/>
              <a:t>18</a:t>
            </a:fld>
            <a:endParaRPr lang="en-US"/>
          </a:p>
        </p:txBody>
      </p:sp>
    </p:spTree>
    <p:extLst>
      <p:ext uri="{BB962C8B-B14F-4D97-AF65-F5344CB8AC3E}">
        <p14:creationId xmlns:p14="http://schemas.microsoft.com/office/powerpoint/2010/main" val="4234892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00CF-318C-E6A7-6335-5A141BAF97FD}"/>
              </a:ext>
            </a:extLst>
          </p:cNvPr>
          <p:cNvSpPr>
            <a:spLocks noGrp="1"/>
          </p:cNvSpPr>
          <p:nvPr>
            <p:ph type="title"/>
          </p:nvPr>
        </p:nvSpPr>
        <p:spPr>
          <a:xfrm>
            <a:off x="249107" y="210013"/>
            <a:ext cx="7886700" cy="732154"/>
          </a:xfrm>
        </p:spPr>
        <p:txBody>
          <a:bodyPr/>
          <a:lstStyle/>
          <a:p>
            <a:r>
              <a:rPr lang="en-US" dirty="0" err="1"/>
              <a:t>Deductivism</a:t>
            </a:r>
            <a:endParaRPr lang="en-US" dirty="0"/>
          </a:p>
        </p:txBody>
      </p:sp>
      <p:sp>
        <p:nvSpPr>
          <p:cNvPr id="4" name="Footer Placeholder 3">
            <a:extLst>
              <a:ext uri="{FF2B5EF4-FFF2-40B4-BE49-F238E27FC236}">
                <a16:creationId xmlns:a16="http://schemas.microsoft.com/office/drawing/2014/main" id="{34A0FD67-E967-96DC-FACB-6B13DD5DFD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BC654D-1498-11FE-E593-02352C5E2328}"/>
              </a:ext>
            </a:extLst>
          </p:cNvPr>
          <p:cNvSpPr>
            <a:spLocks noGrp="1"/>
          </p:cNvSpPr>
          <p:nvPr>
            <p:ph type="sldNum" sz="quarter" idx="12"/>
          </p:nvPr>
        </p:nvSpPr>
        <p:spPr/>
        <p:txBody>
          <a:bodyPr/>
          <a:lstStyle/>
          <a:p>
            <a:fld id="{BBF94379-36F8-5C44-8D19-058CB846FBBE}" type="slidenum">
              <a:rPr lang="en-US" smtClean="0"/>
              <a:t>19</a:t>
            </a:fld>
            <a:endParaRPr lang="en-US"/>
          </a:p>
        </p:txBody>
      </p:sp>
      <p:pic>
        <p:nvPicPr>
          <p:cNvPr id="8" name="Content Placeholder 6">
            <a:extLst>
              <a:ext uri="{FF2B5EF4-FFF2-40B4-BE49-F238E27FC236}">
                <a16:creationId xmlns:a16="http://schemas.microsoft.com/office/drawing/2014/main" id="{5EA3BD18-D969-953E-62C2-CFB752CA7DEF}"/>
              </a:ext>
            </a:extLst>
          </p:cNvPr>
          <p:cNvPicPr>
            <a:picLocks noChangeAspect="1"/>
          </p:cNvPicPr>
          <p:nvPr/>
        </p:nvPicPr>
        <p:blipFill>
          <a:blip r:embed="rId2"/>
          <a:stretch>
            <a:fillRect/>
          </a:stretch>
        </p:blipFill>
        <p:spPr>
          <a:xfrm>
            <a:off x="371737" y="1097280"/>
            <a:ext cx="3086099" cy="5349239"/>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sp>
        <p:nvSpPr>
          <p:cNvPr id="10" name="Content Placeholder 9">
            <a:extLst>
              <a:ext uri="{FF2B5EF4-FFF2-40B4-BE49-F238E27FC236}">
                <a16:creationId xmlns:a16="http://schemas.microsoft.com/office/drawing/2014/main" id="{BC6E3693-0BB5-F11E-7EDB-2F2588C8120E}"/>
              </a:ext>
            </a:extLst>
          </p:cNvPr>
          <p:cNvSpPr>
            <a:spLocks noGrp="1"/>
          </p:cNvSpPr>
          <p:nvPr>
            <p:ph idx="1"/>
          </p:nvPr>
        </p:nvSpPr>
        <p:spPr/>
        <p:txBody>
          <a:bodyPr>
            <a:normAutofit fontScale="85000" lnSpcReduction="20000"/>
          </a:bodyPr>
          <a:lstStyle/>
          <a:p>
            <a:endParaRPr lang="en-US"/>
          </a:p>
        </p:txBody>
      </p:sp>
      <p:sp>
        <p:nvSpPr>
          <p:cNvPr id="11" name="TextBox 10">
            <a:extLst>
              <a:ext uri="{FF2B5EF4-FFF2-40B4-BE49-F238E27FC236}">
                <a16:creationId xmlns:a16="http://schemas.microsoft.com/office/drawing/2014/main" id="{32A595E1-4880-C3C3-64B2-C26920062F50}"/>
              </a:ext>
            </a:extLst>
          </p:cNvPr>
          <p:cNvSpPr txBox="1"/>
          <p:nvPr/>
        </p:nvSpPr>
        <p:spPr>
          <a:xfrm>
            <a:off x="1193007" y="1548051"/>
            <a:ext cx="1237839" cy="261610"/>
          </a:xfrm>
          <a:prstGeom prst="rect">
            <a:avLst/>
          </a:prstGeom>
          <a:noFill/>
        </p:spPr>
        <p:txBody>
          <a:bodyPr wrap="none" rtlCol="0">
            <a:spAutoFit/>
          </a:bodyPr>
          <a:lstStyle/>
          <a:p>
            <a:pPr algn="l"/>
            <a:r>
              <a:rPr lang="en-US" sz="1100" dirty="0">
                <a:latin typeface="Times New Roman" panose="02020603050405020304" pitchFamily="18" charset="0"/>
                <a:cs typeface="Times New Roman" panose="02020603050405020304" pitchFamily="18" charset="0"/>
              </a:rPr>
              <a:t>Hans Reichenbach</a:t>
            </a:r>
          </a:p>
        </p:txBody>
      </p:sp>
      <p:sp>
        <p:nvSpPr>
          <p:cNvPr id="12" name="TextBox 11">
            <a:extLst>
              <a:ext uri="{FF2B5EF4-FFF2-40B4-BE49-F238E27FC236}">
                <a16:creationId xmlns:a16="http://schemas.microsoft.com/office/drawing/2014/main" id="{7A0D32D1-645E-6A77-00A3-A82A2C058185}"/>
              </a:ext>
            </a:extLst>
          </p:cNvPr>
          <p:cNvSpPr txBox="1"/>
          <p:nvPr/>
        </p:nvSpPr>
        <p:spPr>
          <a:xfrm>
            <a:off x="3678436" y="1161831"/>
            <a:ext cx="4936927" cy="954107"/>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Induction persists</a:t>
            </a:r>
            <a:r>
              <a:rPr lang="en-US" sz="2800" dirty="0">
                <a:latin typeface="Times New Roman" panose="02020603050405020304" pitchFamily="18" charset="0"/>
                <a:cs typeface="Times New Roman" panose="02020603050405020304" pitchFamily="18" charset="0"/>
              </a:rPr>
              <a:t> in Popper’s</a:t>
            </a:r>
            <a:r>
              <a:rPr lang="en-US" sz="2400" dirty="0">
                <a:latin typeface="Times New Roman" panose="02020603050405020304" pitchFamily="18" charset="0"/>
                <a:cs typeface="Times New Roman" panose="02020603050405020304" pitchFamily="18" charset="0"/>
              </a:rPr>
              <a:t> account in:</a:t>
            </a:r>
          </a:p>
        </p:txBody>
      </p:sp>
      <p:grpSp>
        <p:nvGrpSpPr>
          <p:cNvPr id="17" name="Group 16">
            <a:extLst>
              <a:ext uri="{FF2B5EF4-FFF2-40B4-BE49-F238E27FC236}">
                <a16:creationId xmlns:a16="http://schemas.microsoft.com/office/drawing/2014/main" id="{A4D5ABCA-18E1-B1E0-77B4-957FBF196433}"/>
              </a:ext>
            </a:extLst>
          </p:cNvPr>
          <p:cNvGrpSpPr/>
          <p:nvPr/>
        </p:nvGrpSpPr>
        <p:grpSpPr>
          <a:xfrm>
            <a:off x="3771899" y="2448929"/>
            <a:ext cx="4486275" cy="1200329"/>
            <a:chOff x="3771899" y="2448929"/>
            <a:chExt cx="4486275" cy="1200329"/>
          </a:xfrm>
        </p:grpSpPr>
        <p:sp>
          <p:nvSpPr>
            <p:cNvPr id="15" name="Freeform 14">
              <a:extLst>
                <a:ext uri="{FF2B5EF4-FFF2-40B4-BE49-F238E27FC236}">
                  <a16:creationId xmlns:a16="http://schemas.microsoft.com/office/drawing/2014/main" id="{D8A0AE07-4F24-115A-94CF-34CEDA74B6D9}"/>
                </a:ext>
              </a:extLst>
            </p:cNvPr>
            <p:cNvSpPr/>
            <p:nvPr/>
          </p:nvSpPr>
          <p:spPr>
            <a:xfrm>
              <a:off x="4186238" y="2536031"/>
              <a:ext cx="1528762" cy="378619"/>
            </a:xfrm>
            <a:custGeom>
              <a:avLst/>
              <a:gdLst>
                <a:gd name="connsiteX0" fmla="*/ 50006 w 1528762"/>
                <a:gd name="connsiteY0" fmla="*/ 0 h 378619"/>
                <a:gd name="connsiteX1" fmla="*/ 50006 w 1528762"/>
                <a:gd name="connsiteY1" fmla="*/ 0 h 378619"/>
                <a:gd name="connsiteX2" fmla="*/ 1528762 w 1528762"/>
                <a:gd name="connsiteY2" fmla="*/ 50007 h 378619"/>
                <a:gd name="connsiteX3" fmla="*/ 1507331 w 1528762"/>
                <a:gd name="connsiteY3" fmla="*/ 378619 h 378619"/>
                <a:gd name="connsiteX4" fmla="*/ 0 w 1528762"/>
                <a:gd name="connsiteY4" fmla="*/ 314325 h 378619"/>
                <a:gd name="connsiteX5" fmla="*/ 50006 w 1528762"/>
                <a:gd name="connsiteY5" fmla="*/ 0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762" h="378619">
                  <a:moveTo>
                    <a:pt x="50006" y="0"/>
                  </a:moveTo>
                  <a:lnTo>
                    <a:pt x="50006" y="0"/>
                  </a:lnTo>
                  <a:lnTo>
                    <a:pt x="1528762" y="50007"/>
                  </a:lnTo>
                  <a:lnTo>
                    <a:pt x="1507331" y="378619"/>
                  </a:lnTo>
                  <a:lnTo>
                    <a:pt x="0" y="314325"/>
                  </a:lnTo>
                  <a:lnTo>
                    <a:pt x="5000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031D7C-D5E3-504F-640A-7ABACE06D5B4}"/>
                </a:ext>
              </a:extLst>
            </p:cNvPr>
            <p:cNvSpPr txBox="1"/>
            <p:nvPr/>
          </p:nvSpPr>
          <p:spPr>
            <a:xfrm>
              <a:off x="3771899" y="2448929"/>
              <a:ext cx="4486275"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 experience used to refute a hypothesis is known with certainty.</a:t>
              </a:r>
            </a:p>
          </p:txBody>
        </p:sp>
      </p:grpSp>
      <p:grpSp>
        <p:nvGrpSpPr>
          <p:cNvPr id="18" name="Group 17">
            <a:extLst>
              <a:ext uri="{FF2B5EF4-FFF2-40B4-BE49-F238E27FC236}">
                <a16:creationId xmlns:a16="http://schemas.microsoft.com/office/drawing/2014/main" id="{7867F305-C24C-22EC-9725-109CD4B217AA}"/>
              </a:ext>
            </a:extLst>
          </p:cNvPr>
          <p:cNvGrpSpPr/>
          <p:nvPr/>
        </p:nvGrpSpPr>
        <p:grpSpPr>
          <a:xfrm>
            <a:off x="3771900" y="4055077"/>
            <a:ext cx="4486275" cy="1692771"/>
            <a:chOff x="3771900" y="4055077"/>
            <a:chExt cx="4486275" cy="1692771"/>
          </a:xfrm>
        </p:grpSpPr>
        <p:sp>
          <p:nvSpPr>
            <p:cNvPr id="16" name="Freeform 15">
              <a:extLst>
                <a:ext uri="{FF2B5EF4-FFF2-40B4-BE49-F238E27FC236}">
                  <a16:creationId xmlns:a16="http://schemas.microsoft.com/office/drawing/2014/main" id="{ABDCD1D1-40F5-6B32-257C-F9E948F4FCDA}"/>
                </a:ext>
              </a:extLst>
            </p:cNvPr>
            <p:cNvSpPr/>
            <p:nvPr/>
          </p:nvSpPr>
          <p:spPr>
            <a:xfrm rot="21296659">
              <a:off x="6032031" y="4063761"/>
              <a:ext cx="1870620" cy="468284"/>
            </a:xfrm>
            <a:custGeom>
              <a:avLst/>
              <a:gdLst>
                <a:gd name="connsiteX0" fmla="*/ 50006 w 1528762"/>
                <a:gd name="connsiteY0" fmla="*/ 0 h 378619"/>
                <a:gd name="connsiteX1" fmla="*/ 50006 w 1528762"/>
                <a:gd name="connsiteY1" fmla="*/ 0 h 378619"/>
                <a:gd name="connsiteX2" fmla="*/ 1528762 w 1528762"/>
                <a:gd name="connsiteY2" fmla="*/ 50007 h 378619"/>
                <a:gd name="connsiteX3" fmla="*/ 1507331 w 1528762"/>
                <a:gd name="connsiteY3" fmla="*/ 378619 h 378619"/>
                <a:gd name="connsiteX4" fmla="*/ 0 w 1528762"/>
                <a:gd name="connsiteY4" fmla="*/ 314325 h 378619"/>
                <a:gd name="connsiteX5" fmla="*/ 50006 w 1528762"/>
                <a:gd name="connsiteY5" fmla="*/ 0 h 3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8762" h="378619">
                  <a:moveTo>
                    <a:pt x="50006" y="0"/>
                  </a:moveTo>
                  <a:lnTo>
                    <a:pt x="50006" y="0"/>
                  </a:lnTo>
                  <a:lnTo>
                    <a:pt x="1528762" y="50007"/>
                  </a:lnTo>
                  <a:lnTo>
                    <a:pt x="1507331" y="378619"/>
                  </a:lnTo>
                  <a:lnTo>
                    <a:pt x="0" y="314325"/>
                  </a:lnTo>
                  <a:lnTo>
                    <a:pt x="50006"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9662582-4A92-22EE-0097-DBB2BA3D5898}"/>
                </a:ext>
              </a:extLst>
            </p:cNvPr>
            <p:cNvSpPr txBox="1"/>
            <p:nvPr/>
          </p:nvSpPr>
          <p:spPr>
            <a:xfrm>
              <a:off x="3771900" y="4055077"/>
              <a:ext cx="4486275" cy="1692771"/>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After a refutation, selection of a new hypothesis is guided by which the scientist thinks is </a:t>
              </a:r>
              <a:r>
                <a:rPr lang="en-US" sz="2800" dirty="0">
                  <a:latin typeface="Times New Roman" panose="02020603050405020304" pitchFamily="18" charset="0"/>
                  <a:cs typeface="Times New Roman" panose="02020603050405020304" pitchFamily="18" charset="0"/>
                </a:rPr>
                <a:t>most likely</a:t>
              </a:r>
              <a:r>
                <a:rPr lang="en-US" sz="2400" dirty="0">
                  <a:latin typeface="Times New Roman" panose="02020603050405020304" pitchFamily="18" charset="0"/>
                  <a:cs typeface="Times New Roman" panose="02020603050405020304" pitchFamily="18" charset="0"/>
                </a:rPr>
                <a:t> to be fruitful.</a:t>
              </a:r>
            </a:p>
          </p:txBody>
        </p:sp>
      </p:grpSp>
    </p:spTree>
    <p:extLst>
      <p:ext uri="{BB962C8B-B14F-4D97-AF65-F5344CB8AC3E}">
        <p14:creationId xmlns:p14="http://schemas.microsoft.com/office/powerpoint/2010/main" val="350086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023FD5D-4EAA-31B8-C614-4DC25FDDB06C}"/>
              </a:ext>
            </a:extLst>
          </p:cNvPr>
          <p:cNvGrpSpPr/>
          <p:nvPr/>
        </p:nvGrpSpPr>
        <p:grpSpPr>
          <a:xfrm>
            <a:off x="308553" y="4430225"/>
            <a:ext cx="8229391" cy="2093290"/>
            <a:chOff x="308553" y="4430225"/>
            <a:chExt cx="8229391" cy="2093290"/>
          </a:xfrm>
        </p:grpSpPr>
        <p:grpSp>
          <p:nvGrpSpPr>
            <p:cNvPr id="34" name="Group 33">
              <a:extLst>
                <a:ext uri="{FF2B5EF4-FFF2-40B4-BE49-F238E27FC236}">
                  <a16:creationId xmlns:a16="http://schemas.microsoft.com/office/drawing/2014/main" id="{BE3D2115-EAAA-A38E-780E-AF5B4CB71E05}"/>
                </a:ext>
              </a:extLst>
            </p:cNvPr>
            <p:cNvGrpSpPr/>
            <p:nvPr/>
          </p:nvGrpSpPr>
          <p:grpSpPr>
            <a:xfrm>
              <a:off x="308553" y="4430225"/>
              <a:ext cx="8229391" cy="1773617"/>
              <a:chOff x="308553" y="4430225"/>
              <a:chExt cx="8229391" cy="1773617"/>
            </a:xfrm>
          </p:grpSpPr>
          <p:sp>
            <p:nvSpPr>
              <p:cNvPr id="16" name="Freeform 15">
                <a:extLst>
                  <a:ext uri="{FF2B5EF4-FFF2-40B4-BE49-F238E27FC236}">
                    <a16:creationId xmlns:a16="http://schemas.microsoft.com/office/drawing/2014/main" id="{8D773FF7-4223-10E7-8C27-1F04B6269E49}"/>
                  </a:ext>
                </a:extLst>
              </p:cNvPr>
              <p:cNvSpPr/>
              <p:nvPr/>
            </p:nvSpPr>
            <p:spPr>
              <a:xfrm rot="274527" flipV="1">
                <a:off x="404037" y="4430225"/>
                <a:ext cx="8133907" cy="1773617"/>
              </a:xfrm>
              <a:custGeom>
                <a:avLst/>
                <a:gdLst>
                  <a:gd name="connsiteX0" fmla="*/ 265814 w 8133907"/>
                  <a:gd name="connsiteY0" fmla="*/ 765544 h 2775098"/>
                  <a:gd name="connsiteX1" fmla="*/ 8133907 w 8133907"/>
                  <a:gd name="connsiteY1" fmla="*/ 0 h 2775098"/>
                  <a:gd name="connsiteX2" fmla="*/ 7783033 w 8133907"/>
                  <a:gd name="connsiteY2" fmla="*/ 2775098 h 2775098"/>
                  <a:gd name="connsiteX3" fmla="*/ 0 w 8133907"/>
                  <a:gd name="connsiteY3" fmla="*/ 1754372 h 2775098"/>
                  <a:gd name="connsiteX4" fmla="*/ 265814 w 8133907"/>
                  <a:gd name="connsiteY4" fmla="*/ 765544 h 27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3907" h="2775098">
                    <a:moveTo>
                      <a:pt x="265814" y="765544"/>
                    </a:moveTo>
                    <a:lnTo>
                      <a:pt x="8133907" y="0"/>
                    </a:lnTo>
                    <a:lnTo>
                      <a:pt x="7783033" y="2775098"/>
                    </a:lnTo>
                    <a:lnTo>
                      <a:pt x="0" y="1754372"/>
                    </a:lnTo>
                    <a:lnTo>
                      <a:pt x="265814" y="765544"/>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2D542FE-2E30-4497-02DC-B6D411D391F8}"/>
                  </a:ext>
                </a:extLst>
              </p:cNvPr>
              <p:cNvSpPr txBox="1"/>
              <p:nvPr/>
            </p:nvSpPr>
            <p:spPr>
              <a:xfrm>
                <a:off x="308553" y="4662496"/>
                <a:ext cx="1380506" cy="1015663"/>
              </a:xfrm>
              <a:prstGeom prst="rect">
                <a:avLst/>
              </a:prstGeom>
              <a:noFill/>
            </p:spPr>
            <p:txBody>
              <a:bodyPr wrap="none" rtlCol="0">
                <a:spAutoFit/>
              </a:bodyPr>
              <a:lstStyle/>
              <a:p>
                <a:pPr algn="l"/>
                <a:r>
                  <a:rPr lang="en-US" sz="6000" dirty="0">
                    <a:latin typeface="Times New Roman" panose="02020603050405020304" pitchFamily="18" charset="0"/>
                    <a:cs typeface="Times New Roman" panose="02020603050405020304" pitchFamily="18" charset="0"/>
                  </a:rPr>
                  <a:t>Fall</a:t>
                </a:r>
              </a:p>
            </p:txBody>
          </p:sp>
          <p:sp>
            <p:nvSpPr>
              <p:cNvPr id="11" name="TextBox 10">
                <a:extLst>
                  <a:ext uri="{FF2B5EF4-FFF2-40B4-BE49-F238E27FC236}">
                    <a16:creationId xmlns:a16="http://schemas.microsoft.com/office/drawing/2014/main" id="{EE8F01C7-FB54-FCB1-C5C7-C58975C6D722}"/>
                  </a:ext>
                </a:extLst>
              </p:cNvPr>
              <p:cNvSpPr txBox="1"/>
              <p:nvPr/>
            </p:nvSpPr>
            <p:spPr>
              <a:xfrm>
                <a:off x="2181574" y="4691837"/>
                <a:ext cx="2147777"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Science is an inherently an inductive enterprise.</a:t>
                </a:r>
              </a:p>
            </p:txBody>
          </p:sp>
        </p:grpSp>
        <p:pic>
          <p:nvPicPr>
            <p:cNvPr id="3" name="Picture 2">
              <a:extLst>
                <a:ext uri="{FF2B5EF4-FFF2-40B4-BE49-F238E27FC236}">
                  <a16:creationId xmlns:a16="http://schemas.microsoft.com/office/drawing/2014/main" id="{DEDA8806-E8EA-780A-BC09-87E290FB38EC}"/>
                </a:ext>
              </a:extLst>
            </p:cNvPr>
            <p:cNvPicPr>
              <a:picLocks noChangeAspect="1"/>
            </p:cNvPicPr>
            <p:nvPr/>
          </p:nvPicPr>
          <p:blipFill>
            <a:blip r:embed="rId2"/>
            <a:stretch>
              <a:fillRect/>
            </a:stretch>
          </p:blipFill>
          <p:spPr>
            <a:xfrm>
              <a:off x="441448" y="5600184"/>
              <a:ext cx="900811" cy="923331"/>
            </a:xfrm>
            <a:prstGeom prst="rect">
              <a:avLst/>
            </a:prstGeom>
          </p:spPr>
        </p:pic>
      </p:grpSp>
      <p:grpSp>
        <p:nvGrpSpPr>
          <p:cNvPr id="18" name="Group 17">
            <a:extLst>
              <a:ext uri="{FF2B5EF4-FFF2-40B4-BE49-F238E27FC236}">
                <a16:creationId xmlns:a16="http://schemas.microsoft.com/office/drawing/2014/main" id="{A37BB877-ECBE-B6AA-558F-7325106063A1}"/>
              </a:ext>
            </a:extLst>
          </p:cNvPr>
          <p:cNvGrpSpPr/>
          <p:nvPr/>
        </p:nvGrpSpPr>
        <p:grpSpPr>
          <a:xfrm>
            <a:off x="308553" y="1371600"/>
            <a:ext cx="8282554" cy="2775098"/>
            <a:chOff x="308553" y="1371600"/>
            <a:chExt cx="8282554" cy="2775098"/>
          </a:xfrm>
        </p:grpSpPr>
        <p:grpSp>
          <p:nvGrpSpPr>
            <p:cNvPr id="29" name="Group 28">
              <a:extLst>
                <a:ext uri="{FF2B5EF4-FFF2-40B4-BE49-F238E27FC236}">
                  <a16:creationId xmlns:a16="http://schemas.microsoft.com/office/drawing/2014/main" id="{36421E50-D15F-3215-9469-A4B4FE94E4E5}"/>
                </a:ext>
              </a:extLst>
            </p:cNvPr>
            <p:cNvGrpSpPr/>
            <p:nvPr/>
          </p:nvGrpSpPr>
          <p:grpSpPr>
            <a:xfrm>
              <a:off x="308553" y="1371600"/>
              <a:ext cx="8282554" cy="2775098"/>
              <a:chOff x="308553" y="1371600"/>
              <a:chExt cx="8282554" cy="2775098"/>
            </a:xfrm>
          </p:grpSpPr>
          <p:sp>
            <p:nvSpPr>
              <p:cNvPr id="15" name="Freeform 14">
                <a:extLst>
                  <a:ext uri="{FF2B5EF4-FFF2-40B4-BE49-F238E27FC236}">
                    <a16:creationId xmlns:a16="http://schemas.microsoft.com/office/drawing/2014/main" id="{5FB5B225-0D97-FA51-6CCA-5601361DD402}"/>
                  </a:ext>
                </a:extLst>
              </p:cNvPr>
              <p:cNvSpPr/>
              <p:nvPr/>
            </p:nvSpPr>
            <p:spPr>
              <a:xfrm>
                <a:off x="457200" y="1371600"/>
                <a:ext cx="8133907" cy="2775098"/>
              </a:xfrm>
              <a:custGeom>
                <a:avLst/>
                <a:gdLst>
                  <a:gd name="connsiteX0" fmla="*/ 265814 w 8133907"/>
                  <a:gd name="connsiteY0" fmla="*/ 765544 h 2775098"/>
                  <a:gd name="connsiteX1" fmla="*/ 8133907 w 8133907"/>
                  <a:gd name="connsiteY1" fmla="*/ 0 h 2775098"/>
                  <a:gd name="connsiteX2" fmla="*/ 7783033 w 8133907"/>
                  <a:gd name="connsiteY2" fmla="*/ 2775098 h 2775098"/>
                  <a:gd name="connsiteX3" fmla="*/ 0 w 8133907"/>
                  <a:gd name="connsiteY3" fmla="*/ 1754372 h 2775098"/>
                  <a:gd name="connsiteX4" fmla="*/ 265814 w 8133907"/>
                  <a:gd name="connsiteY4" fmla="*/ 765544 h 27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3907" h="2775098">
                    <a:moveTo>
                      <a:pt x="265814" y="765544"/>
                    </a:moveTo>
                    <a:lnTo>
                      <a:pt x="8133907" y="0"/>
                    </a:lnTo>
                    <a:lnTo>
                      <a:pt x="7783033" y="2775098"/>
                    </a:lnTo>
                    <a:lnTo>
                      <a:pt x="0" y="1754372"/>
                    </a:lnTo>
                    <a:lnTo>
                      <a:pt x="265814" y="765544"/>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441AAD-F81A-1DE4-B02B-F1EF3214F7C5}"/>
                  </a:ext>
                </a:extLst>
              </p:cNvPr>
              <p:cNvSpPr txBox="1"/>
              <p:nvPr/>
            </p:nvSpPr>
            <p:spPr>
              <a:xfrm>
                <a:off x="308553" y="2085788"/>
                <a:ext cx="1552028" cy="1015663"/>
              </a:xfrm>
              <a:prstGeom prst="rect">
                <a:avLst/>
              </a:prstGeom>
              <a:noFill/>
            </p:spPr>
            <p:txBody>
              <a:bodyPr wrap="none" rtlCol="0">
                <a:spAutoFit/>
              </a:bodyPr>
              <a:lstStyle/>
              <a:p>
                <a:pPr algn="l"/>
                <a:r>
                  <a:rPr lang="en-US" sz="6000" dirty="0">
                    <a:latin typeface="Times New Roman" panose="02020603050405020304" pitchFamily="18" charset="0"/>
                    <a:cs typeface="Times New Roman" panose="02020603050405020304" pitchFamily="18" charset="0"/>
                  </a:rPr>
                  <a:t>Rise</a:t>
                </a:r>
              </a:p>
            </p:txBody>
          </p:sp>
          <p:sp>
            <p:nvSpPr>
              <p:cNvPr id="8" name="TextBox 7">
                <a:extLst>
                  <a:ext uri="{FF2B5EF4-FFF2-40B4-BE49-F238E27FC236}">
                    <a16:creationId xmlns:a16="http://schemas.microsoft.com/office/drawing/2014/main" id="{46530C45-8F64-B59F-B80C-F9F27DE2FF30}"/>
                  </a:ext>
                </a:extLst>
              </p:cNvPr>
              <p:cNvSpPr txBox="1"/>
              <p:nvPr/>
            </p:nvSpPr>
            <p:spPr>
              <a:xfrm>
                <a:off x="2181574" y="2085788"/>
                <a:ext cx="2741300" cy="110799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Early 20th c.</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Inductive inference cannot be justified.</a:t>
                </a:r>
                <a:endParaRPr lang="en-US"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624F371-3F41-621D-D0D5-7D7B66D60D4B}"/>
                </a:ext>
              </a:extLst>
            </p:cNvPr>
            <p:cNvPicPr>
              <a:picLocks noChangeAspect="1"/>
            </p:cNvPicPr>
            <p:nvPr/>
          </p:nvPicPr>
          <p:blipFill>
            <a:blip r:embed="rId3"/>
            <a:stretch>
              <a:fillRect/>
            </a:stretch>
          </p:blipFill>
          <p:spPr>
            <a:xfrm>
              <a:off x="477397" y="2982207"/>
              <a:ext cx="935060" cy="930384"/>
            </a:xfrm>
            <a:prstGeom prst="rect">
              <a:avLst/>
            </a:prstGeom>
          </p:spPr>
        </p:pic>
      </p:grpSp>
      <p:sp>
        <p:nvSpPr>
          <p:cNvPr id="28" name="Freeform 27">
            <a:extLst>
              <a:ext uri="{FF2B5EF4-FFF2-40B4-BE49-F238E27FC236}">
                <a16:creationId xmlns:a16="http://schemas.microsoft.com/office/drawing/2014/main" id="{EA2C8FA2-3BE5-1FA9-E376-67D714D18EB1}"/>
              </a:ext>
            </a:extLst>
          </p:cNvPr>
          <p:cNvSpPr/>
          <p:nvPr/>
        </p:nvSpPr>
        <p:spPr>
          <a:xfrm>
            <a:off x="637953" y="446567"/>
            <a:ext cx="7751135" cy="754912"/>
          </a:xfrm>
          <a:custGeom>
            <a:avLst/>
            <a:gdLst>
              <a:gd name="connsiteX0" fmla="*/ 287080 w 7751135"/>
              <a:gd name="connsiteY0" fmla="*/ 0 h 754912"/>
              <a:gd name="connsiteX1" fmla="*/ 7559749 w 7751135"/>
              <a:gd name="connsiteY1" fmla="*/ 85061 h 754912"/>
              <a:gd name="connsiteX2" fmla="*/ 7751135 w 7751135"/>
              <a:gd name="connsiteY2" fmla="*/ 382773 h 754912"/>
              <a:gd name="connsiteX3" fmla="*/ 0 w 7751135"/>
              <a:gd name="connsiteY3" fmla="*/ 754912 h 754912"/>
              <a:gd name="connsiteX4" fmla="*/ 287080 w 7751135"/>
              <a:gd name="connsiteY4" fmla="*/ 0 h 75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135" h="754912">
                <a:moveTo>
                  <a:pt x="287080" y="0"/>
                </a:moveTo>
                <a:lnTo>
                  <a:pt x="7559749" y="85061"/>
                </a:lnTo>
                <a:lnTo>
                  <a:pt x="7751135" y="382773"/>
                </a:lnTo>
                <a:lnTo>
                  <a:pt x="0" y="754912"/>
                </a:lnTo>
                <a:lnTo>
                  <a:pt x="28708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B741D-E063-CB1A-E156-67261F9045BE}"/>
              </a:ext>
            </a:extLst>
          </p:cNvPr>
          <p:cNvSpPr>
            <a:spLocks noGrp="1"/>
          </p:cNvSpPr>
          <p:nvPr>
            <p:ph type="title"/>
          </p:nvPr>
        </p:nvSpPr>
        <p:spPr>
          <a:xfrm>
            <a:off x="1976057" y="384595"/>
            <a:ext cx="3581064" cy="732154"/>
          </a:xfrm>
        </p:spPr>
        <p:txBody>
          <a:bodyPr>
            <a:normAutofit/>
          </a:bodyPr>
          <a:lstStyle/>
          <a:p>
            <a:r>
              <a:rPr lang="en-US" dirty="0"/>
              <a:t>Overview</a:t>
            </a:r>
          </a:p>
        </p:txBody>
      </p:sp>
      <p:sp>
        <p:nvSpPr>
          <p:cNvPr id="4" name="Footer Placeholder 3">
            <a:extLst>
              <a:ext uri="{FF2B5EF4-FFF2-40B4-BE49-F238E27FC236}">
                <a16:creationId xmlns:a16="http://schemas.microsoft.com/office/drawing/2014/main" id="{7C33B113-FE19-772F-1B86-C25D46992F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B3A7C-190B-5E5E-C6A8-D3456DE71496}"/>
              </a:ext>
            </a:extLst>
          </p:cNvPr>
          <p:cNvSpPr>
            <a:spLocks noGrp="1"/>
          </p:cNvSpPr>
          <p:nvPr>
            <p:ph type="sldNum" sz="quarter" idx="12"/>
          </p:nvPr>
        </p:nvSpPr>
        <p:spPr/>
        <p:txBody>
          <a:bodyPr/>
          <a:lstStyle/>
          <a:p>
            <a:fld id="{BBF94379-36F8-5C44-8D19-058CB846FBBE}" type="slidenum">
              <a:rPr lang="en-US" smtClean="0"/>
              <a:t>2</a:t>
            </a:fld>
            <a:endParaRPr lang="en-US"/>
          </a:p>
        </p:txBody>
      </p:sp>
      <p:grpSp>
        <p:nvGrpSpPr>
          <p:cNvPr id="31" name="Group 30">
            <a:extLst>
              <a:ext uri="{FF2B5EF4-FFF2-40B4-BE49-F238E27FC236}">
                <a16:creationId xmlns:a16="http://schemas.microsoft.com/office/drawing/2014/main" id="{A583C7AE-CBFB-545E-EE59-F5F8FE362C2B}"/>
              </a:ext>
            </a:extLst>
          </p:cNvPr>
          <p:cNvGrpSpPr/>
          <p:nvPr/>
        </p:nvGrpSpPr>
        <p:grpSpPr>
          <a:xfrm>
            <a:off x="4812906" y="1279695"/>
            <a:ext cx="4239791" cy="1313924"/>
            <a:chOff x="4812906" y="1279695"/>
            <a:chExt cx="4239791" cy="1313924"/>
          </a:xfrm>
        </p:grpSpPr>
        <p:sp>
          <p:nvSpPr>
            <p:cNvPr id="13" name="Right Arrow 12">
              <a:extLst>
                <a:ext uri="{FF2B5EF4-FFF2-40B4-BE49-F238E27FC236}">
                  <a16:creationId xmlns:a16="http://schemas.microsoft.com/office/drawing/2014/main" id="{C6EA8726-54F0-4F33-1E2C-AC039600808E}"/>
                </a:ext>
              </a:extLst>
            </p:cNvPr>
            <p:cNvSpPr/>
            <p:nvPr/>
          </p:nvSpPr>
          <p:spPr>
            <a:xfrm rot="20298684">
              <a:off x="4812906" y="1935805"/>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0EE85C2-3A70-7B36-CA97-C64930D4216D}"/>
                </a:ext>
              </a:extLst>
            </p:cNvPr>
            <p:cNvGrpSpPr/>
            <p:nvPr/>
          </p:nvGrpSpPr>
          <p:grpSpPr>
            <a:xfrm>
              <a:off x="6115050" y="1279695"/>
              <a:ext cx="2937647" cy="1313924"/>
              <a:chOff x="6115050" y="1279695"/>
              <a:chExt cx="2937647" cy="1313924"/>
            </a:xfrm>
          </p:grpSpPr>
          <p:sp>
            <p:nvSpPr>
              <p:cNvPr id="9" name="TextBox 8">
                <a:extLst>
                  <a:ext uri="{FF2B5EF4-FFF2-40B4-BE49-F238E27FC236}">
                    <a16:creationId xmlns:a16="http://schemas.microsoft.com/office/drawing/2014/main" id="{50234F84-AA15-E57E-0EF0-AFB288237D96}"/>
                  </a:ext>
                </a:extLst>
              </p:cNvPr>
              <p:cNvSpPr txBox="1"/>
              <p:nvPr/>
            </p:nvSpPr>
            <p:spPr>
              <a:xfrm>
                <a:off x="6115050" y="1362513"/>
                <a:ext cx="2911305" cy="1231106"/>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Russell,</a:t>
                </a:r>
              </a:p>
              <a:p>
                <a:pPr algn="l"/>
                <a:r>
                  <a:rPr lang="en-US" sz="2800" dirty="0">
                    <a:latin typeface="Times New Roman" panose="02020603050405020304" pitchFamily="18" charset="0"/>
                    <a:cs typeface="Times New Roman" panose="02020603050405020304" pitchFamily="18" charset="0"/>
                  </a:rPr>
                  <a:t>Reichenbach: </a:t>
                </a:r>
                <a:r>
                  <a:rPr lang="en-US" dirty="0">
                    <a:latin typeface="Times New Roman" panose="02020603050405020304" pitchFamily="18" charset="0"/>
                    <a:cs typeface="Times New Roman" panose="02020603050405020304" pitchFamily="18" charset="0"/>
                  </a:rPr>
                  <a:t>implausible work-arounds</a:t>
                </a:r>
              </a:p>
            </p:txBody>
          </p:sp>
          <p:pic>
            <p:nvPicPr>
              <p:cNvPr id="19" name="Content Placeholder 17">
                <a:extLst>
                  <a:ext uri="{FF2B5EF4-FFF2-40B4-BE49-F238E27FC236}">
                    <a16:creationId xmlns:a16="http://schemas.microsoft.com/office/drawing/2014/main" id="{E2B284AD-DDCC-DB5F-7F90-25A36244D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8061" y="1279695"/>
                <a:ext cx="854636" cy="854636"/>
              </a:xfrm>
              <a:prstGeom prst="rect">
                <a:avLst/>
              </a:prstGeom>
            </p:spPr>
          </p:pic>
        </p:grpSp>
      </p:grpSp>
      <p:grpSp>
        <p:nvGrpSpPr>
          <p:cNvPr id="32" name="Group 31">
            <a:extLst>
              <a:ext uri="{FF2B5EF4-FFF2-40B4-BE49-F238E27FC236}">
                <a16:creationId xmlns:a16="http://schemas.microsoft.com/office/drawing/2014/main" id="{1218D2D8-BFBD-7639-D45D-898854AA0656}"/>
              </a:ext>
            </a:extLst>
          </p:cNvPr>
          <p:cNvGrpSpPr/>
          <p:nvPr/>
        </p:nvGrpSpPr>
        <p:grpSpPr>
          <a:xfrm>
            <a:off x="4881123" y="3027322"/>
            <a:ext cx="4171574" cy="1077218"/>
            <a:chOff x="4881123" y="3027322"/>
            <a:chExt cx="4171574" cy="1077218"/>
          </a:xfrm>
        </p:grpSpPr>
        <p:sp>
          <p:nvSpPr>
            <p:cNvPr id="10" name="TextBox 9">
              <a:extLst>
                <a:ext uri="{FF2B5EF4-FFF2-40B4-BE49-F238E27FC236}">
                  <a16:creationId xmlns:a16="http://schemas.microsoft.com/office/drawing/2014/main" id="{89003AB9-3BF8-BF13-4CC1-0D7C16B61F43}"/>
                </a:ext>
              </a:extLst>
            </p:cNvPr>
            <p:cNvSpPr txBox="1"/>
            <p:nvPr/>
          </p:nvSpPr>
          <p:spPr>
            <a:xfrm>
              <a:off x="6115050" y="3027322"/>
              <a:ext cx="2721249" cy="1077218"/>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a:t>
              </a:r>
            </a:p>
            <a:p>
              <a:pPr algn="l"/>
              <a:r>
                <a:rPr lang="en-US" dirty="0">
                  <a:latin typeface="Times New Roman" panose="02020603050405020304" pitchFamily="18" charset="0"/>
                  <a:cs typeface="Times New Roman" panose="02020603050405020304" pitchFamily="18" charset="0"/>
                </a:rPr>
                <a:t>an account of science without induction.</a:t>
              </a:r>
            </a:p>
          </p:txBody>
        </p:sp>
        <p:sp>
          <p:nvSpPr>
            <p:cNvPr id="14" name="Right Arrow 13">
              <a:extLst>
                <a:ext uri="{FF2B5EF4-FFF2-40B4-BE49-F238E27FC236}">
                  <a16:creationId xmlns:a16="http://schemas.microsoft.com/office/drawing/2014/main" id="{242B7340-F8BF-B28C-1CB7-DC71585FFF3F}"/>
                </a:ext>
              </a:extLst>
            </p:cNvPr>
            <p:cNvSpPr/>
            <p:nvPr/>
          </p:nvSpPr>
          <p:spPr>
            <a:xfrm rot="1213334">
              <a:off x="4881123" y="3041670"/>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22">
              <a:extLst>
                <a:ext uri="{FF2B5EF4-FFF2-40B4-BE49-F238E27FC236}">
                  <a16:creationId xmlns:a16="http://schemas.microsoft.com/office/drawing/2014/main" id="{36A200B9-34C6-6618-BFE1-DEFE479769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061" y="3137314"/>
              <a:ext cx="854636" cy="854636"/>
            </a:xfrm>
            <a:prstGeom prst="rect">
              <a:avLst/>
            </a:prstGeom>
          </p:spPr>
        </p:pic>
      </p:grpSp>
      <p:sp>
        <p:nvSpPr>
          <p:cNvPr id="26" name="Content Placeholder 25">
            <a:extLst>
              <a:ext uri="{FF2B5EF4-FFF2-40B4-BE49-F238E27FC236}">
                <a16:creationId xmlns:a16="http://schemas.microsoft.com/office/drawing/2014/main" id="{67D14856-2342-BCD2-1FA6-86C47CAD41E2}"/>
              </a:ext>
            </a:extLst>
          </p:cNvPr>
          <p:cNvSpPr>
            <a:spLocks noGrp="1"/>
          </p:cNvSpPr>
          <p:nvPr>
            <p:ph idx="1"/>
          </p:nvPr>
        </p:nvSpPr>
        <p:spPr/>
        <p:txBody>
          <a:bodyPr>
            <a:normAutofit fontScale="85000" lnSpcReduction="20000"/>
          </a:bodyPr>
          <a:lstStyle/>
          <a:p>
            <a:endParaRPr lang="en-US"/>
          </a:p>
        </p:txBody>
      </p:sp>
      <p:grpSp>
        <p:nvGrpSpPr>
          <p:cNvPr id="36" name="Group 35">
            <a:extLst>
              <a:ext uri="{FF2B5EF4-FFF2-40B4-BE49-F238E27FC236}">
                <a16:creationId xmlns:a16="http://schemas.microsoft.com/office/drawing/2014/main" id="{87D943AD-589E-FB80-0A53-61024C9839EF}"/>
              </a:ext>
            </a:extLst>
          </p:cNvPr>
          <p:cNvGrpSpPr/>
          <p:nvPr/>
        </p:nvGrpSpPr>
        <p:grpSpPr>
          <a:xfrm>
            <a:off x="4700358" y="4830336"/>
            <a:ext cx="4320441" cy="1200329"/>
            <a:chOff x="4700358" y="4830336"/>
            <a:chExt cx="4320441" cy="1200329"/>
          </a:xfrm>
        </p:grpSpPr>
        <p:grpSp>
          <p:nvGrpSpPr>
            <p:cNvPr id="35" name="Group 34">
              <a:extLst>
                <a:ext uri="{FF2B5EF4-FFF2-40B4-BE49-F238E27FC236}">
                  <a16:creationId xmlns:a16="http://schemas.microsoft.com/office/drawing/2014/main" id="{705AAD44-726D-E1DE-4DEC-DF270430468F}"/>
                </a:ext>
              </a:extLst>
            </p:cNvPr>
            <p:cNvGrpSpPr/>
            <p:nvPr/>
          </p:nvGrpSpPr>
          <p:grpSpPr>
            <a:xfrm>
              <a:off x="6115050" y="4830336"/>
              <a:ext cx="2905749" cy="1200329"/>
              <a:chOff x="6115050" y="4830336"/>
              <a:chExt cx="2905749" cy="1200329"/>
            </a:xfrm>
          </p:grpSpPr>
          <p:sp>
            <p:nvSpPr>
              <p:cNvPr id="12" name="TextBox 11">
                <a:extLst>
                  <a:ext uri="{FF2B5EF4-FFF2-40B4-BE49-F238E27FC236}">
                    <a16:creationId xmlns:a16="http://schemas.microsoft.com/office/drawing/2014/main" id="{2B5BA250-CBF2-7D69-4343-8C19CFA14F30}"/>
                  </a:ext>
                </a:extLst>
              </p:cNvPr>
              <p:cNvSpPr txBox="1"/>
              <p:nvPr/>
            </p:nvSpPr>
            <p:spPr>
              <a:xfrm>
                <a:off x="6115050" y="4830336"/>
                <a:ext cx="2624913"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Popper’s anti-inductivism necessarily fails.</a:t>
                </a:r>
              </a:p>
            </p:txBody>
          </p:sp>
          <p:pic>
            <p:nvPicPr>
              <p:cNvPr id="27" name="Content Placeholder 17">
                <a:extLst>
                  <a:ext uri="{FF2B5EF4-FFF2-40B4-BE49-F238E27FC236}">
                    <a16:creationId xmlns:a16="http://schemas.microsoft.com/office/drawing/2014/main" id="{7C5B9882-DC5B-9FDC-51B7-D0BFB8F67F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6163" y="4884132"/>
                <a:ext cx="854636" cy="854636"/>
              </a:xfrm>
              <a:prstGeom prst="rect">
                <a:avLst/>
              </a:prstGeom>
            </p:spPr>
          </p:pic>
        </p:grpSp>
        <p:sp>
          <p:nvSpPr>
            <p:cNvPr id="33" name="Right Arrow 32">
              <a:extLst>
                <a:ext uri="{FF2B5EF4-FFF2-40B4-BE49-F238E27FC236}">
                  <a16:creationId xmlns:a16="http://schemas.microsoft.com/office/drawing/2014/main" id="{19748760-1559-4348-F444-7D886A65F55A}"/>
                </a:ext>
              </a:extLst>
            </p:cNvPr>
            <p:cNvSpPr/>
            <p:nvPr/>
          </p:nvSpPr>
          <p:spPr>
            <a:xfrm>
              <a:off x="4700358" y="5199165"/>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999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600CF-318C-E6A7-6335-5A141BAF97FD}"/>
              </a:ext>
            </a:extLst>
          </p:cNvPr>
          <p:cNvSpPr>
            <a:spLocks noGrp="1"/>
          </p:cNvSpPr>
          <p:nvPr>
            <p:ph type="title"/>
          </p:nvPr>
        </p:nvSpPr>
        <p:spPr>
          <a:xfrm>
            <a:off x="249107" y="210013"/>
            <a:ext cx="7886700" cy="732154"/>
          </a:xfrm>
        </p:spPr>
        <p:txBody>
          <a:bodyPr/>
          <a:lstStyle/>
          <a:p>
            <a:r>
              <a:rPr lang="en-US" dirty="0" err="1"/>
              <a:t>Deductivism</a:t>
            </a:r>
            <a:endParaRPr lang="en-US" dirty="0"/>
          </a:p>
        </p:txBody>
      </p:sp>
      <p:sp>
        <p:nvSpPr>
          <p:cNvPr id="4" name="Footer Placeholder 3">
            <a:extLst>
              <a:ext uri="{FF2B5EF4-FFF2-40B4-BE49-F238E27FC236}">
                <a16:creationId xmlns:a16="http://schemas.microsoft.com/office/drawing/2014/main" id="{34A0FD67-E967-96DC-FACB-6B13DD5DFD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BC654D-1498-11FE-E593-02352C5E2328}"/>
              </a:ext>
            </a:extLst>
          </p:cNvPr>
          <p:cNvSpPr>
            <a:spLocks noGrp="1"/>
          </p:cNvSpPr>
          <p:nvPr>
            <p:ph type="sldNum" sz="quarter" idx="12"/>
          </p:nvPr>
        </p:nvSpPr>
        <p:spPr/>
        <p:txBody>
          <a:bodyPr/>
          <a:lstStyle/>
          <a:p>
            <a:fld id="{BBF94379-36F8-5C44-8D19-058CB846FBBE}" type="slidenum">
              <a:rPr lang="en-US" smtClean="0"/>
              <a:t>20</a:t>
            </a:fld>
            <a:endParaRPr lang="en-US"/>
          </a:p>
        </p:txBody>
      </p:sp>
      <p:grpSp>
        <p:nvGrpSpPr>
          <p:cNvPr id="32" name="Group 31">
            <a:extLst>
              <a:ext uri="{FF2B5EF4-FFF2-40B4-BE49-F238E27FC236}">
                <a16:creationId xmlns:a16="http://schemas.microsoft.com/office/drawing/2014/main" id="{1DE138A9-AB74-0869-8C58-A392799DF7A9}"/>
              </a:ext>
            </a:extLst>
          </p:cNvPr>
          <p:cNvGrpSpPr/>
          <p:nvPr/>
        </p:nvGrpSpPr>
        <p:grpSpPr>
          <a:xfrm>
            <a:off x="3550444" y="300038"/>
            <a:ext cx="4243388" cy="1570134"/>
            <a:chOff x="3550444" y="300038"/>
            <a:chExt cx="4243388" cy="1570134"/>
          </a:xfrm>
        </p:grpSpPr>
        <p:sp>
          <p:nvSpPr>
            <p:cNvPr id="28" name="Freeform 27">
              <a:extLst>
                <a:ext uri="{FF2B5EF4-FFF2-40B4-BE49-F238E27FC236}">
                  <a16:creationId xmlns:a16="http://schemas.microsoft.com/office/drawing/2014/main" id="{1D72154E-74D8-E139-53B0-78F8AC7064AC}"/>
                </a:ext>
              </a:extLst>
            </p:cNvPr>
            <p:cNvSpPr/>
            <p:nvPr/>
          </p:nvSpPr>
          <p:spPr>
            <a:xfrm>
              <a:off x="3550444" y="300038"/>
              <a:ext cx="4079081" cy="1521618"/>
            </a:xfrm>
            <a:custGeom>
              <a:avLst/>
              <a:gdLst>
                <a:gd name="connsiteX0" fmla="*/ 321469 w 4079081"/>
                <a:gd name="connsiteY0" fmla="*/ 0 h 1521618"/>
                <a:gd name="connsiteX1" fmla="*/ 4079081 w 4079081"/>
                <a:gd name="connsiteY1" fmla="*/ 178593 h 1521618"/>
                <a:gd name="connsiteX2" fmla="*/ 3971925 w 4079081"/>
                <a:gd name="connsiteY2" fmla="*/ 1521618 h 1521618"/>
                <a:gd name="connsiteX3" fmla="*/ 0 w 4079081"/>
                <a:gd name="connsiteY3" fmla="*/ 1407318 h 1521618"/>
                <a:gd name="connsiteX4" fmla="*/ 321469 w 4079081"/>
                <a:gd name="connsiteY4" fmla="*/ 0 h 152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081" h="1521618">
                  <a:moveTo>
                    <a:pt x="321469" y="0"/>
                  </a:moveTo>
                  <a:lnTo>
                    <a:pt x="4079081" y="178593"/>
                  </a:lnTo>
                  <a:lnTo>
                    <a:pt x="3971925" y="1521618"/>
                  </a:lnTo>
                  <a:lnTo>
                    <a:pt x="0" y="1407318"/>
                  </a:lnTo>
                  <a:lnTo>
                    <a:pt x="321469"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0D32D1-645E-6A77-00A3-A82A2C058185}"/>
                </a:ext>
              </a:extLst>
            </p:cNvPr>
            <p:cNvSpPr txBox="1"/>
            <p:nvPr/>
          </p:nvSpPr>
          <p:spPr>
            <a:xfrm>
              <a:off x="3636169" y="300512"/>
              <a:ext cx="4157663"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Accepting predictions drawn from a theory is only rational if we have grounds for accepting the truth of the theory.</a:t>
              </a:r>
              <a:endParaRPr lang="en-US" dirty="0">
                <a:latin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B1C8AA75-4F22-DE7B-F710-8BF6DDA56696}"/>
              </a:ext>
            </a:extLst>
          </p:cNvPr>
          <p:cNvGrpSpPr/>
          <p:nvPr/>
        </p:nvGrpSpPr>
        <p:grpSpPr>
          <a:xfrm>
            <a:off x="3621881" y="3476980"/>
            <a:ext cx="4772026" cy="2238020"/>
            <a:chOff x="3621881" y="3476980"/>
            <a:chExt cx="4772026" cy="2238020"/>
          </a:xfrm>
        </p:grpSpPr>
        <p:sp>
          <p:nvSpPr>
            <p:cNvPr id="29" name="Freeform 28">
              <a:extLst>
                <a:ext uri="{FF2B5EF4-FFF2-40B4-BE49-F238E27FC236}">
                  <a16:creationId xmlns:a16="http://schemas.microsoft.com/office/drawing/2014/main" id="{F9F12A06-B22D-1A27-EBAD-D6F4635348D3}"/>
                </a:ext>
              </a:extLst>
            </p:cNvPr>
            <p:cNvSpPr/>
            <p:nvPr/>
          </p:nvSpPr>
          <p:spPr>
            <a:xfrm flipV="1">
              <a:off x="3621881" y="3476980"/>
              <a:ext cx="4513926" cy="2238020"/>
            </a:xfrm>
            <a:custGeom>
              <a:avLst/>
              <a:gdLst>
                <a:gd name="connsiteX0" fmla="*/ 321469 w 4079081"/>
                <a:gd name="connsiteY0" fmla="*/ 0 h 1521618"/>
                <a:gd name="connsiteX1" fmla="*/ 4079081 w 4079081"/>
                <a:gd name="connsiteY1" fmla="*/ 178593 h 1521618"/>
                <a:gd name="connsiteX2" fmla="*/ 3971925 w 4079081"/>
                <a:gd name="connsiteY2" fmla="*/ 1521618 h 1521618"/>
                <a:gd name="connsiteX3" fmla="*/ 0 w 4079081"/>
                <a:gd name="connsiteY3" fmla="*/ 1407318 h 1521618"/>
                <a:gd name="connsiteX4" fmla="*/ 321469 w 4079081"/>
                <a:gd name="connsiteY4" fmla="*/ 0 h 1521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9081" h="1521618">
                  <a:moveTo>
                    <a:pt x="321469" y="0"/>
                  </a:moveTo>
                  <a:lnTo>
                    <a:pt x="4079081" y="178593"/>
                  </a:lnTo>
                  <a:lnTo>
                    <a:pt x="3971925" y="1521618"/>
                  </a:lnTo>
                  <a:lnTo>
                    <a:pt x="0" y="1407318"/>
                  </a:lnTo>
                  <a:lnTo>
                    <a:pt x="321469"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C2B20A9-02B0-E2CA-7818-07A124580F1E}"/>
                </a:ext>
              </a:extLst>
            </p:cNvPr>
            <p:cNvSpPr txBox="1"/>
            <p:nvPr/>
          </p:nvSpPr>
          <p:spPr>
            <a:xfrm>
              <a:off x="3771900" y="3504058"/>
              <a:ext cx="4622007" cy="212365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“[Corroborations] should count only if they are the result of risky predictions; that is to say, if, unenlightened by the theory in question, we </a:t>
              </a:r>
              <a:r>
                <a:rPr lang="en-US" sz="2400" dirty="0">
                  <a:latin typeface="Times New Roman" panose="02020603050405020304" pitchFamily="18" charset="0"/>
                  <a:cs typeface="Times New Roman" panose="02020603050405020304" pitchFamily="18" charset="0"/>
                </a:rPr>
                <a:t>should have expected</a:t>
              </a:r>
              <a:r>
                <a:rPr lang="en-US" dirty="0">
                  <a:latin typeface="Times New Roman" panose="02020603050405020304" pitchFamily="18" charset="0"/>
                  <a:cs typeface="Times New Roman" panose="02020603050405020304" pitchFamily="18" charset="0"/>
                </a:rPr>
                <a:t> an event which was incompatible with the theory--an event which would have refuted the theory.”</a:t>
              </a:r>
            </a:p>
            <a:p>
              <a:pPr algn="l"/>
              <a:r>
                <a:rPr lang="en-US" dirty="0">
                  <a:latin typeface="Times New Roman" panose="02020603050405020304" pitchFamily="18" charset="0"/>
                  <a:cs typeface="Times New Roman" panose="02020603050405020304" pitchFamily="18" charset="0"/>
                </a:rPr>
                <a:t>Popper 1962.</a:t>
              </a:r>
            </a:p>
          </p:txBody>
        </p:sp>
      </p:grpSp>
      <p:grpSp>
        <p:nvGrpSpPr>
          <p:cNvPr id="35" name="Group 34">
            <a:extLst>
              <a:ext uri="{FF2B5EF4-FFF2-40B4-BE49-F238E27FC236}">
                <a16:creationId xmlns:a16="http://schemas.microsoft.com/office/drawing/2014/main" id="{ED607134-EEE0-ACE2-F2B3-528C1CC103E8}"/>
              </a:ext>
            </a:extLst>
          </p:cNvPr>
          <p:cNvGrpSpPr/>
          <p:nvPr/>
        </p:nvGrpSpPr>
        <p:grpSpPr>
          <a:xfrm>
            <a:off x="356264" y="995363"/>
            <a:ext cx="2361596" cy="5223654"/>
            <a:chOff x="356264" y="995363"/>
            <a:chExt cx="2361596" cy="5223654"/>
          </a:xfrm>
        </p:grpSpPr>
        <p:pic>
          <p:nvPicPr>
            <p:cNvPr id="19" name="Content Placeholder 17">
              <a:extLst>
                <a:ext uri="{FF2B5EF4-FFF2-40B4-BE49-F238E27FC236}">
                  <a16:creationId xmlns:a16="http://schemas.microsoft.com/office/drawing/2014/main" id="{612975B4-5BF8-7242-0214-B2431364F004}"/>
                </a:ext>
              </a:extLst>
            </p:cNvPr>
            <p:cNvPicPr>
              <a:picLocks noChangeAspect="1"/>
            </p:cNvPicPr>
            <p:nvPr/>
          </p:nvPicPr>
          <p:blipFill>
            <a:blip r:embed="rId2"/>
            <a:stretch>
              <a:fillRect/>
            </a:stretch>
          </p:blipFill>
          <p:spPr>
            <a:xfrm>
              <a:off x="356264" y="2419348"/>
              <a:ext cx="2361596" cy="3799669"/>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pic>
        <p:pic>
          <p:nvPicPr>
            <p:cNvPr id="25" name="Content Placeholder 23" descr="A person and person looking at a crystal ball&#10;&#10;Description automatically generated">
              <a:extLst>
                <a:ext uri="{FF2B5EF4-FFF2-40B4-BE49-F238E27FC236}">
                  <a16:creationId xmlns:a16="http://schemas.microsoft.com/office/drawing/2014/main" id="{9A7FB8D1-25D0-6615-2E31-7DB082FD7752}"/>
                </a:ext>
              </a:extLst>
            </p:cNvPr>
            <p:cNvPicPr>
              <a:picLocks noChangeAspect="1"/>
            </p:cNvPicPr>
            <p:nvPr/>
          </p:nvPicPr>
          <p:blipFill>
            <a:blip r:embed="rId3"/>
            <a:stretch>
              <a:fillRect/>
            </a:stretch>
          </p:blipFill>
          <p:spPr>
            <a:xfrm>
              <a:off x="356264" y="995363"/>
              <a:ext cx="1636842" cy="1274189"/>
            </a:xfrm>
            <a:prstGeom prst="rect">
              <a:avLst/>
            </a:prstGeom>
          </p:spPr>
        </p:pic>
      </p:grpSp>
      <p:sp>
        <p:nvSpPr>
          <p:cNvPr id="27" name="Content Placeholder 26">
            <a:extLst>
              <a:ext uri="{FF2B5EF4-FFF2-40B4-BE49-F238E27FC236}">
                <a16:creationId xmlns:a16="http://schemas.microsoft.com/office/drawing/2014/main" id="{B61DD050-3809-93F2-09C5-096B4007F485}"/>
              </a:ext>
            </a:extLst>
          </p:cNvPr>
          <p:cNvSpPr>
            <a:spLocks noGrp="1"/>
          </p:cNvSpPr>
          <p:nvPr>
            <p:ph idx="1"/>
          </p:nvPr>
        </p:nvSpPr>
        <p:spPr/>
        <p:txBody>
          <a:bodyPr>
            <a:normAutofit fontScale="85000" lnSpcReduction="20000"/>
          </a:bodyPr>
          <a:lstStyle/>
          <a:p>
            <a:endParaRPr lang="en-US"/>
          </a:p>
        </p:txBody>
      </p:sp>
      <p:grpSp>
        <p:nvGrpSpPr>
          <p:cNvPr id="33" name="Group 32">
            <a:extLst>
              <a:ext uri="{FF2B5EF4-FFF2-40B4-BE49-F238E27FC236}">
                <a16:creationId xmlns:a16="http://schemas.microsoft.com/office/drawing/2014/main" id="{961AE702-627D-DDC4-FB6F-CEF0D90CA8E1}"/>
              </a:ext>
            </a:extLst>
          </p:cNvPr>
          <p:cNvGrpSpPr/>
          <p:nvPr/>
        </p:nvGrpSpPr>
        <p:grpSpPr>
          <a:xfrm>
            <a:off x="4764881" y="1171575"/>
            <a:ext cx="3370926" cy="1968165"/>
            <a:chOff x="4764881" y="1171575"/>
            <a:chExt cx="3370926" cy="1968165"/>
          </a:xfrm>
        </p:grpSpPr>
        <p:sp>
          <p:nvSpPr>
            <p:cNvPr id="30" name="Freeform 29">
              <a:extLst>
                <a:ext uri="{FF2B5EF4-FFF2-40B4-BE49-F238E27FC236}">
                  <a16:creationId xmlns:a16="http://schemas.microsoft.com/office/drawing/2014/main" id="{54982BC4-01D9-A378-9E80-2FBBABE5ABC9}"/>
                </a:ext>
              </a:extLst>
            </p:cNvPr>
            <p:cNvSpPr/>
            <p:nvPr/>
          </p:nvSpPr>
          <p:spPr>
            <a:xfrm>
              <a:off x="4764881" y="1171575"/>
              <a:ext cx="3343275" cy="1885950"/>
            </a:xfrm>
            <a:custGeom>
              <a:avLst/>
              <a:gdLst>
                <a:gd name="connsiteX0" fmla="*/ 0 w 3343275"/>
                <a:gd name="connsiteY0" fmla="*/ 0 h 1885950"/>
                <a:gd name="connsiteX1" fmla="*/ 2793207 w 3343275"/>
                <a:gd name="connsiteY1" fmla="*/ 7144 h 1885950"/>
                <a:gd name="connsiteX2" fmla="*/ 3343275 w 3343275"/>
                <a:gd name="connsiteY2" fmla="*/ 1814513 h 1885950"/>
                <a:gd name="connsiteX3" fmla="*/ 1121569 w 3343275"/>
                <a:gd name="connsiteY3" fmla="*/ 1885950 h 1885950"/>
                <a:gd name="connsiteX4" fmla="*/ 0 w 3343275"/>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3275" h="1885950">
                  <a:moveTo>
                    <a:pt x="0" y="0"/>
                  </a:moveTo>
                  <a:lnTo>
                    <a:pt x="2793207" y="7144"/>
                  </a:lnTo>
                  <a:lnTo>
                    <a:pt x="3343275" y="1814513"/>
                  </a:lnTo>
                  <a:lnTo>
                    <a:pt x="1121569" y="1885950"/>
                  </a:lnTo>
                  <a:lnTo>
                    <a:pt x="0" y="0"/>
                  </a:lnTo>
                  <a:close/>
                </a:path>
              </a:pathLst>
            </a:custGeom>
            <a:solidFill>
              <a:srgbClr val="FF0000">
                <a:alpha val="2039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9250E1A-0EF4-F433-5FD2-4529A1E173C6}"/>
                </a:ext>
              </a:extLst>
            </p:cNvPr>
            <p:cNvSpPr txBox="1"/>
            <p:nvPr/>
          </p:nvSpPr>
          <p:spPr>
            <a:xfrm>
              <a:off x="5868589" y="2308743"/>
              <a:ext cx="2267218"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Not supplied by corroboration. </a:t>
              </a:r>
            </a:p>
          </p:txBody>
        </p:sp>
      </p:grpSp>
      <p:sp>
        <p:nvSpPr>
          <p:cNvPr id="31" name="Freeform 30">
            <a:extLst>
              <a:ext uri="{FF2B5EF4-FFF2-40B4-BE49-F238E27FC236}">
                <a16:creationId xmlns:a16="http://schemas.microsoft.com/office/drawing/2014/main" id="{E75F98C1-FF30-CF6F-E01C-C144C3030EFB}"/>
              </a:ext>
            </a:extLst>
          </p:cNvPr>
          <p:cNvSpPr/>
          <p:nvPr/>
        </p:nvSpPr>
        <p:spPr>
          <a:xfrm flipV="1">
            <a:off x="3550444" y="2440087"/>
            <a:ext cx="4593431" cy="2337788"/>
          </a:xfrm>
          <a:custGeom>
            <a:avLst/>
            <a:gdLst>
              <a:gd name="connsiteX0" fmla="*/ 0 w 3343275"/>
              <a:gd name="connsiteY0" fmla="*/ 0 h 1885950"/>
              <a:gd name="connsiteX1" fmla="*/ 2793207 w 3343275"/>
              <a:gd name="connsiteY1" fmla="*/ 7144 h 1885950"/>
              <a:gd name="connsiteX2" fmla="*/ 3343275 w 3343275"/>
              <a:gd name="connsiteY2" fmla="*/ 1814513 h 1885950"/>
              <a:gd name="connsiteX3" fmla="*/ 1121569 w 3343275"/>
              <a:gd name="connsiteY3" fmla="*/ 1885950 h 1885950"/>
              <a:gd name="connsiteX4" fmla="*/ 0 w 3343275"/>
              <a:gd name="connsiteY4" fmla="*/ 0 h 1885950"/>
              <a:gd name="connsiteX0" fmla="*/ 0 w 4593431"/>
              <a:gd name="connsiteY0" fmla="*/ 0 h 1885950"/>
              <a:gd name="connsiteX1" fmla="*/ 2793207 w 4593431"/>
              <a:gd name="connsiteY1" fmla="*/ 7144 h 1885950"/>
              <a:gd name="connsiteX2" fmla="*/ 4593431 w 4593431"/>
              <a:gd name="connsiteY2" fmla="*/ 1719398 h 1885950"/>
              <a:gd name="connsiteX3" fmla="*/ 1121569 w 4593431"/>
              <a:gd name="connsiteY3" fmla="*/ 1885950 h 1885950"/>
              <a:gd name="connsiteX4" fmla="*/ 0 w 4593431"/>
              <a:gd name="connsiteY4" fmla="*/ 0 h 1885950"/>
              <a:gd name="connsiteX0" fmla="*/ 0 w 4593431"/>
              <a:gd name="connsiteY0" fmla="*/ 0 h 1945396"/>
              <a:gd name="connsiteX1" fmla="*/ 2793207 w 4593431"/>
              <a:gd name="connsiteY1" fmla="*/ 7144 h 1945396"/>
              <a:gd name="connsiteX2" fmla="*/ 4593431 w 4593431"/>
              <a:gd name="connsiteY2" fmla="*/ 1719398 h 1945396"/>
              <a:gd name="connsiteX3" fmla="*/ 1935956 w 4593431"/>
              <a:gd name="connsiteY3" fmla="*/ 1945396 h 1945396"/>
              <a:gd name="connsiteX4" fmla="*/ 0 w 4593431"/>
              <a:gd name="connsiteY4" fmla="*/ 0 h 194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431" h="1945396">
                <a:moveTo>
                  <a:pt x="0" y="0"/>
                </a:moveTo>
                <a:lnTo>
                  <a:pt x="2793207" y="7144"/>
                </a:lnTo>
                <a:lnTo>
                  <a:pt x="4593431" y="1719398"/>
                </a:lnTo>
                <a:lnTo>
                  <a:pt x="1935956" y="1945396"/>
                </a:lnTo>
                <a:lnTo>
                  <a:pt x="0"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893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AEDF6-A12D-96DA-F7D2-4016B412CDDC}"/>
              </a:ext>
            </a:extLst>
          </p:cNvPr>
          <p:cNvSpPr>
            <a:spLocks noGrp="1"/>
          </p:cNvSpPr>
          <p:nvPr>
            <p:ph type="title"/>
          </p:nvPr>
        </p:nvSpPr>
        <p:spPr>
          <a:xfrm>
            <a:off x="249107" y="136524"/>
            <a:ext cx="7886700" cy="732154"/>
          </a:xfrm>
        </p:spPr>
        <p:txBody>
          <a:bodyPr/>
          <a:lstStyle/>
          <a:p>
            <a:r>
              <a:rPr lang="en-US" dirty="0" err="1"/>
              <a:t>Dynamicism</a:t>
            </a:r>
            <a:endParaRPr lang="en-US" dirty="0"/>
          </a:p>
        </p:txBody>
      </p:sp>
      <p:sp>
        <p:nvSpPr>
          <p:cNvPr id="4" name="Footer Placeholder 3">
            <a:extLst>
              <a:ext uri="{FF2B5EF4-FFF2-40B4-BE49-F238E27FC236}">
                <a16:creationId xmlns:a16="http://schemas.microsoft.com/office/drawing/2014/main" id="{4B9BE44A-C497-7351-2D40-3D1EF23BCD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2139A0-0D2F-1079-61E5-614A27E15670}"/>
              </a:ext>
            </a:extLst>
          </p:cNvPr>
          <p:cNvSpPr>
            <a:spLocks noGrp="1"/>
          </p:cNvSpPr>
          <p:nvPr>
            <p:ph type="sldNum" sz="quarter" idx="12"/>
          </p:nvPr>
        </p:nvSpPr>
        <p:spPr>
          <a:xfrm>
            <a:off x="8257251" y="6561989"/>
            <a:ext cx="759086" cy="365125"/>
          </a:xfrm>
        </p:spPr>
        <p:txBody>
          <a:bodyPr/>
          <a:lstStyle/>
          <a:p>
            <a:fld id="{BBF94379-36F8-5C44-8D19-058CB846FBBE}" type="slidenum">
              <a:rPr lang="en-US" smtClean="0"/>
              <a:t>21</a:t>
            </a:fld>
            <a:endParaRPr lang="en-US"/>
          </a:p>
        </p:txBody>
      </p:sp>
      <p:sp>
        <p:nvSpPr>
          <p:cNvPr id="10" name="Content Placeholder 9">
            <a:extLst>
              <a:ext uri="{FF2B5EF4-FFF2-40B4-BE49-F238E27FC236}">
                <a16:creationId xmlns:a16="http://schemas.microsoft.com/office/drawing/2014/main" id="{6D325F68-44EE-4C6C-6417-B000B348D459}"/>
              </a:ext>
            </a:extLst>
          </p:cNvPr>
          <p:cNvSpPr>
            <a:spLocks noGrp="1"/>
          </p:cNvSpPr>
          <p:nvPr>
            <p:ph idx="1"/>
          </p:nvPr>
        </p:nvSpPr>
        <p:spPr/>
        <p:txBody>
          <a:bodyPr>
            <a:normAutofit fontScale="85000" lnSpcReduction="20000"/>
          </a:bodyPr>
          <a:lstStyle/>
          <a:p>
            <a:endParaRPr lang="en-US"/>
          </a:p>
        </p:txBody>
      </p:sp>
      <p:grpSp>
        <p:nvGrpSpPr>
          <p:cNvPr id="3" name="Group 2">
            <a:extLst>
              <a:ext uri="{FF2B5EF4-FFF2-40B4-BE49-F238E27FC236}">
                <a16:creationId xmlns:a16="http://schemas.microsoft.com/office/drawing/2014/main" id="{4A40D0A3-3DC1-9C50-FB08-7F470785BE55}"/>
              </a:ext>
            </a:extLst>
          </p:cNvPr>
          <p:cNvGrpSpPr/>
          <p:nvPr/>
        </p:nvGrpSpPr>
        <p:grpSpPr>
          <a:xfrm>
            <a:off x="100013" y="1321594"/>
            <a:ext cx="8665368" cy="2557462"/>
            <a:chOff x="100013" y="1321594"/>
            <a:chExt cx="8665368" cy="2557462"/>
          </a:xfrm>
        </p:grpSpPr>
        <p:sp>
          <p:nvSpPr>
            <p:cNvPr id="20" name="Freeform 19">
              <a:extLst>
                <a:ext uri="{FF2B5EF4-FFF2-40B4-BE49-F238E27FC236}">
                  <a16:creationId xmlns:a16="http://schemas.microsoft.com/office/drawing/2014/main" id="{7AD3E0B9-F284-25F7-AFC7-8A8B9B00AC50}"/>
                </a:ext>
              </a:extLst>
            </p:cNvPr>
            <p:cNvSpPr/>
            <p:nvPr/>
          </p:nvSpPr>
          <p:spPr>
            <a:xfrm>
              <a:off x="100013" y="1321594"/>
              <a:ext cx="8665368" cy="2557462"/>
            </a:xfrm>
            <a:custGeom>
              <a:avLst/>
              <a:gdLst>
                <a:gd name="connsiteX0" fmla="*/ 57150 w 8665368"/>
                <a:gd name="connsiteY0" fmla="*/ 0 h 2557462"/>
                <a:gd name="connsiteX1" fmla="*/ 57150 w 8665368"/>
                <a:gd name="connsiteY1" fmla="*/ 0 h 2557462"/>
                <a:gd name="connsiteX2" fmla="*/ 471487 w 8665368"/>
                <a:gd name="connsiteY2" fmla="*/ 35719 h 2557462"/>
                <a:gd name="connsiteX3" fmla="*/ 8579643 w 8665368"/>
                <a:gd name="connsiteY3" fmla="*/ 364331 h 2557462"/>
                <a:gd name="connsiteX4" fmla="*/ 8665368 w 8665368"/>
                <a:gd name="connsiteY4" fmla="*/ 2021681 h 2557462"/>
                <a:gd name="connsiteX5" fmla="*/ 0 w 8665368"/>
                <a:gd name="connsiteY5" fmla="*/ 2557462 h 2557462"/>
                <a:gd name="connsiteX6" fmla="*/ 57150 w 8665368"/>
                <a:gd name="connsiteY6" fmla="*/ 0 h 2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5368" h="2557462">
                  <a:moveTo>
                    <a:pt x="57150" y="0"/>
                  </a:moveTo>
                  <a:lnTo>
                    <a:pt x="57150" y="0"/>
                  </a:lnTo>
                  <a:lnTo>
                    <a:pt x="471487" y="35719"/>
                  </a:lnTo>
                  <a:lnTo>
                    <a:pt x="8579643" y="364331"/>
                  </a:lnTo>
                  <a:lnTo>
                    <a:pt x="8665368" y="2021681"/>
                  </a:lnTo>
                  <a:lnTo>
                    <a:pt x="0" y="2557462"/>
                  </a:lnTo>
                  <a:lnTo>
                    <a:pt x="57150" y="0"/>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6" descr="A planet earth with clouds and water&#10;&#10;Description automatically generated">
              <a:extLst>
                <a:ext uri="{FF2B5EF4-FFF2-40B4-BE49-F238E27FC236}">
                  <a16:creationId xmlns:a16="http://schemas.microsoft.com/office/drawing/2014/main" id="{B11BCA37-975E-A336-56B1-50FC3D8AB4E0}"/>
                </a:ext>
              </a:extLst>
            </p:cNvPr>
            <p:cNvPicPr>
              <a:picLocks noChangeAspect="1"/>
            </p:cNvPicPr>
            <p:nvPr/>
          </p:nvPicPr>
          <p:blipFill>
            <a:blip r:embed="rId2"/>
            <a:stretch>
              <a:fillRect/>
            </a:stretch>
          </p:blipFill>
          <p:spPr>
            <a:xfrm>
              <a:off x="311111" y="1507333"/>
              <a:ext cx="1275454" cy="1269671"/>
            </a:xfrm>
            <a:prstGeom prst="rect">
              <a:avLst/>
            </a:prstGeom>
          </p:spPr>
        </p:pic>
        <p:sp>
          <p:nvSpPr>
            <p:cNvPr id="11" name="TextBox 10">
              <a:extLst>
                <a:ext uri="{FF2B5EF4-FFF2-40B4-BE49-F238E27FC236}">
                  <a16:creationId xmlns:a16="http://schemas.microsoft.com/office/drawing/2014/main" id="{0AC85554-3D12-113B-CB17-38EC158FC25F}"/>
                </a:ext>
              </a:extLst>
            </p:cNvPr>
            <p:cNvSpPr txBox="1"/>
            <p:nvPr/>
          </p:nvSpPr>
          <p:spPr>
            <a:xfrm>
              <a:off x="132517" y="2912249"/>
              <a:ext cx="2324672"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Should we take climate change seriously and take drastic action?</a:t>
              </a:r>
            </a:p>
          </p:txBody>
        </p:sp>
      </p:grpSp>
      <p:sp>
        <p:nvSpPr>
          <p:cNvPr id="13" name="TextBox 12">
            <a:extLst>
              <a:ext uri="{FF2B5EF4-FFF2-40B4-BE49-F238E27FC236}">
                <a16:creationId xmlns:a16="http://schemas.microsoft.com/office/drawing/2014/main" id="{5A19CA0A-6B2D-6B58-EFA8-0D14BFC57CF9}"/>
              </a:ext>
            </a:extLst>
          </p:cNvPr>
          <p:cNvSpPr txBox="1"/>
          <p:nvPr/>
        </p:nvSpPr>
        <p:spPr>
          <a:xfrm>
            <a:off x="3536158" y="1848226"/>
            <a:ext cx="2342888"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“We’ve tried to refute it and failed. We’ll keep trying and let you know if we succeed.”</a:t>
            </a:r>
          </a:p>
        </p:txBody>
      </p:sp>
      <p:sp>
        <p:nvSpPr>
          <p:cNvPr id="15" name="TextBox 14">
            <a:extLst>
              <a:ext uri="{FF2B5EF4-FFF2-40B4-BE49-F238E27FC236}">
                <a16:creationId xmlns:a16="http://schemas.microsoft.com/office/drawing/2014/main" id="{0ED09029-7BE7-00AE-87FF-8E3276C3ECAC}"/>
              </a:ext>
            </a:extLst>
          </p:cNvPr>
          <p:cNvSpPr txBox="1"/>
          <p:nvPr/>
        </p:nvSpPr>
        <p:spPr>
          <a:xfrm>
            <a:off x="6600825" y="1848226"/>
            <a:ext cx="1871663"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 evidence supporting is strong; it is very likely.”</a:t>
            </a:r>
          </a:p>
        </p:txBody>
      </p:sp>
      <p:grpSp>
        <p:nvGrpSpPr>
          <p:cNvPr id="27" name="Group 26">
            <a:extLst>
              <a:ext uri="{FF2B5EF4-FFF2-40B4-BE49-F238E27FC236}">
                <a16:creationId xmlns:a16="http://schemas.microsoft.com/office/drawing/2014/main" id="{D417ED91-D717-8CE3-EB97-68184279D5AD}"/>
              </a:ext>
            </a:extLst>
          </p:cNvPr>
          <p:cNvGrpSpPr/>
          <p:nvPr/>
        </p:nvGrpSpPr>
        <p:grpSpPr>
          <a:xfrm>
            <a:off x="145262" y="4044008"/>
            <a:ext cx="8665368" cy="1885304"/>
            <a:chOff x="145262" y="4044008"/>
            <a:chExt cx="8665368" cy="1885304"/>
          </a:xfrm>
        </p:grpSpPr>
        <p:sp>
          <p:nvSpPr>
            <p:cNvPr id="21" name="Freeform 20">
              <a:extLst>
                <a:ext uri="{FF2B5EF4-FFF2-40B4-BE49-F238E27FC236}">
                  <a16:creationId xmlns:a16="http://schemas.microsoft.com/office/drawing/2014/main" id="{9CC1CBF3-F602-F927-48C9-345912123D7F}"/>
                </a:ext>
              </a:extLst>
            </p:cNvPr>
            <p:cNvSpPr/>
            <p:nvPr/>
          </p:nvSpPr>
          <p:spPr>
            <a:xfrm rot="10800000">
              <a:off x="145262" y="4044008"/>
              <a:ext cx="8665368" cy="1885304"/>
            </a:xfrm>
            <a:custGeom>
              <a:avLst/>
              <a:gdLst>
                <a:gd name="connsiteX0" fmla="*/ 57150 w 8665368"/>
                <a:gd name="connsiteY0" fmla="*/ 0 h 2557462"/>
                <a:gd name="connsiteX1" fmla="*/ 57150 w 8665368"/>
                <a:gd name="connsiteY1" fmla="*/ 0 h 2557462"/>
                <a:gd name="connsiteX2" fmla="*/ 471487 w 8665368"/>
                <a:gd name="connsiteY2" fmla="*/ 35719 h 2557462"/>
                <a:gd name="connsiteX3" fmla="*/ 8579643 w 8665368"/>
                <a:gd name="connsiteY3" fmla="*/ 364331 h 2557462"/>
                <a:gd name="connsiteX4" fmla="*/ 8665368 w 8665368"/>
                <a:gd name="connsiteY4" fmla="*/ 2021681 h 2557462"/>
                <a:gd name="connsiteX5" fmla="*/ 0 w 8665368"/>
                <a:gd name="connsiteY5" fmla="*/ 2557462 h 2557462"/>
                <a:gd name="connsiteX6" fmla="*/ 57150 w 8665368"/>
                <a:gd name="connsiteY6" fmla="*/ 0 h 255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5368" h="2557462">
                  <a:moveTo>
                    <a:pt x="57150" y="0"/>
                  </a:moveTo>
                  <a:lnTo>
                    <a:pt x="57150" y="0"/>
                  </a:lnTo>
                  <a:lnTo>
                    <a:pt x="471487" y="35719"/>
                  </a:lnTo>
                  <a:lnTo>
                    <a:pt x="8579643" y="364331"/>
                  </a:lnTo>
                  <a:lnTo>
                    <a:pt x="8665368" y="2021681"/>
                  </a:lnTo>
                  <a:lnTo>
                    <a:pt x="0" y="2557462"/>
                  </a:lnTo>
                  <a:lnTo>
                    <a:pt x="57150"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90EF7D4-D6D0-F101-5F49-A8485EBA13E2}"/>
                </a:ext>
              </a:extLst>
            </p:cNvPr>
            <p:cNvSpPr txBox="1"/>
            <p:nvPr/>
          </p:nvSpPr>
          <p:spPr>
            <a:xfrm>
              <a:off x="223289" y="4425385"/>
              <a:ext cx="2477048" cy="954107"/>
            </a:xfrm>
            <a:prstGeom prst="rect">
              <a:avLst/>
            </a:prstGeom>
            <a:noFill/>
          </p:spPr>
          <p:txBody>
            <a:bodyPr wrap="square" rtlCol="0">
              <a:spAutoFit/>
            </a:bodyPr>
            <a:lstStyle/>
            <a:p>
              <a:pPr algn="l"/>
              <a:r>
                <a:rPr lang="en-US" sz="2800" b="1" dirty="0">
                  <a:solidFill>
                    <a:schemeClr val="bg1">
                      <a:lumMod val="50000"/>
                    </a:schemeClr>
                  </a:solidFill>
                  <a:latin typeface="Arial Black" panose="020B0604020202020204" pitchFamily="34" charset="0"/>
                  <a:cs typeface="Arial Black" panose="020B0604020202020204" pitchFamily="34" charset="0"/>
                </a:rPr>
                <a:t>Ad hoc hypothesis</a:t>
              </a:r>
            </a:p>
          </p:txBody>
        </p:sp>
      </p:grpSp>
      <p:sp>
        <p:nvSpPr>
          <p:cNvPr id="18" name="TextBox 17">
            <a:extLst>
              <a:ext uri="{FF2B5EF4-FFF2-40B4-BE49-F238E27FC236}">
                <a16:creationId xmlns:a16="http://schemas.microsoft.com/office/drawing/2014/main" id="{F97FE867-FDC5-395C-CA3B-D9976CB8DCCA}"/>
              </a:ext>
            </a:extLst>
          </p:cNvPr>
          <p:cNvSpPr txBox="1"/>
          <p:nvPr/>
        </p:nvSpPr>
        <p:spPr>
          <a:xfrm>
            <a:off x="3586162" y="4425385"/>
            <a:ext cx="214312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Whether it has merit depends on what you knew when you formulated it.</a:t>
            </a:r>
          </a:p>
        </p:txBody>
      </p:sp>
      <p:sp>
        <p:nvSpPr>
          <p:cNvPr id="19" name="TextBox 18">
            <a:extLst>
              <a:ext uri="{FF2B5EF4-FFF2-40B4-BE49-F238E27FC236}">
                <a16:creationId xmlns:a16="http://schemas.microsoft.com/office/drawing/2014/main" id="{A02E343F-9729-5CFA-3FA6-0BEBD41B1CEF}"/>
              </a:ext>
            </a:extLst>
          </p:cNvPr>
          <p:cNvSpPr txBox="1"/>
          <p:nvPr/>
        </p:nvSpPr>
        <p:spPr>
          <a:xfrm>
            <a:off x="6615112" y="4425385"/>
            <a:ext cx="214312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All that matters is whether it is well-supported by the evidence.</a:t>
            </a:r>
          </a:p>
        </p:txBody>
      </p:sp>
      <p:grpSp>
        <p:nvGrpSpPr>
          <p:cNvPr id="25" name="Group 24">
            <a:extLst>
              <a:ext uri="{FF2B5EF4-FFF2-40B4-BE49-F238E27FC236}">
                <a16:creationId xmlns:a16="http://schemas.microsoft.com/office/drawing/2014/main" id="{9E4679FE-323A-2AA6-6707-40890E8CA9B0}"/>
              </a:ext>
            </a:extLst>
          </p:cNvPr>
          <p:cNvGrpSpPr/>
          <p:nvPr/>
        </p:nvGrpSpPr>
        <p:grpSpPr>
          <a:xfrm>
            <a:off x="3439700" y="640275"/>
            <a:ext cx="2350294" cy="5505691"/>
            <a:chOff x="5785020" y="930117"/>
            <a:chExt cx="2350294" cy="5505691"/>
          </a:xfrm>
        </p:grpSpPr>
        <p:sp>
          <p:nvSpPr>
            <p:cNvPr id="23" name="Freeform 22">
              <a:extLst>
                <a:ext uri="{FF2B5EF4-FFF2-40B4-BE49-F238E27FC236}">
                  <a16:creationId xmlns:a16="http://schemas.microsoft.com/office/drawing/2014/main" id="{C3826A41-A657-DB71-0B91-DCF7118CB2C4}"/>
                </a:ext>
              </a:extLst>
            </p:cNvPr>
            <p:cNvSpPr/>
            <p:nvPr/>
          </p:nvSpPr>
          <p:spPr>
            <a:xfrm>
              <a:off x="5785020" y="930117"/>
              <a:ext cx="2350294" cy="5505691"/>
            </a:xfrm>
            <a:custGeom>
              <a:avLst/>
              <a:gdLst>
                <a:gd name="connsiteX0" fmla="*/ 200025 w 2350294"/>
                <a:gd name="connsiteY0" fmla="*/ 0 h 5322094"/>
                <a:gd name="connsiteX1" fmla="*/ 2350294 w 2350294"/>
                <a:gd name="connsiteY1" fmla="*/ 78582 h 5322094"/>
                <a:gd name="connsiteX2" fmla="*/ 2193131 w 2350294"/>
                <a:gd name="connsiteY2" fmla="*/ 5322094 h 5322094"/>
                <a:gd name="connsiteX3" fmla="*/ 0 w 2350294"/>
                <a:gd name="connsiteY3" fmla="*/ 5222082 h 5322094"/>
                <a:gd name="connsiteX4" fmla="*/ 200025 w 2350294"/>
                <a:gd name="connsiteY4" fmla="*/ 0 h 532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294" h="5322094">
                  <a:moveTo>
                    <a:pt x="200025" y="0"/>
                  </a:moveTo>
                  <a:lnTo>
                    <a:pt x="2350294" y="78582"/>
                  </a:lnTo>
                  <a:lnTo>
                    <a:pt x="2193131" y="5322094"/>
                  </a:lnTo>
                  <a:lnTo>
                    <a:pt x="0" y="5222082"/>
                  </a:lnTo>
                  <a:lnTo>
                    <a:pt x="200025"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51A0471-46CF-DB34-681B-960008608339}"/>
                </a:ext>
              </a:extLst>
            </p:cNvPr>
            <p:cNvSpPr txBox="1"/>
            <p:nvPr/>
          </p:nvSpPr>
          <p:spPr>
            <a:xfrm>
              <a:off x="6287143" y="1189818"/>
              <a:ext cx="1483098" cy="461665"/>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Popperian</a:t>
              </a:r>
            </a:p>
          </p:txBody>
        </p:sp>
      </p:grpSp>
      <p:grpSp>
        <p:nvGrpSpPr>
          <p:cNvPr id="26" name="Group 25">
            <a:extLst>
              <a:ext uri="{FF2B5EF4-FFF2-40B4-BE49-F238E27FC236}">
                <a16:creationId xmlns:a16="http://schemas.microsoft.com/office/drawing/2014/main" id="{17BFC237-05AC-7002-69ED-C2DCE8F01B65}"/>
              </a:ext>
            </a:extLst>
          </p:cNvPr>
          <p:cNvGrpSpPr/>
          <p:nvPr/>
        </p:nvGrpSpPr>
        <p:grpSpPr>
          <a:xfrm>
            <a:off x="6529476" y="607219"/>
            <a:ext cx="1909279" cy="5749132"/>
            <a:chOff x="6315584" y="630685"/>
            <a:chExt cx="1909279" cy="5322094"/>
          </a:xfrm>
        </p:grpSpPr>
        <p:sp>
          <p:nvSpPr>
            <p:cNvPr id="24" name="Freeform 23">
              <a:extLst>
                <a:ext uri="{FF2B5EF4-FFF2-40B4-BE49-F238E27FC236}">
                  <a16:creationId xmlns:a16="http://schemas.microsoft.com/office/drawing/2014/main" id="{3DD22F7F-D6B4-0EF0-511E-CCAB79A2CFCD}"/>
                </a:ext>
              </a:extLst>
            </p:cNvPr>
            <p:cNvSpPr/>
            <p:nvPr/>
          </p:nvSpPr>
          <p:spPr>
            <a:xfrm rot="159041" flipH="1">
              <a:off x="6315584" y="630685"/>
              <a:ext cx="1909279" cy="5322094"/>
            </a:xfrm>
            <a:custGeom>
              <a:avLst/>
              <a:gdLst>
                <a:gd name="connsiteX0" fmla="*/ 200025 w 2350294"/>
                <a:gd name="connsiteY0" fmla="*/ 0 h 5322094"/>
                <a:gd name="connsiteX1" fmla="*/ 2350294 w 2350294"/>
                <a:gd name="connsiteY1" fmla="*/ 78582 h 5322094"/>
                <a:gd name="connsiteX2" fmla="*/ 2193131 w 2350294"/>
                <a:gd name="connsiteY2" fmla="*/ 5322094 h 5322094"/>
                <a:gd name="connsiteX3" fmla="*/ 0 w 2350294"/>
                <a:gd name="connsiteY3" fmla="*/ 5222082 h 5322094"/>
                <a:gd name="connsiteX4" fmla="*/ 200025 w 2350294"/>
                <a:gd name="connsiteY4" fmla="*/ 0 h 532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0294" h="5322094">
                  <a:moveTo>
                    <a:pt x="200025" y="0"/>
                  </a:moveTo>
                  <a:lnTo>
                    <a:pt x="2350294" y="78582"/>
                  </a:lnTo>
                  <a:lnTo>
                    <a:pt x="2193131" y="5322094"/>
                  </a:lnTo>
                  <a:lnTo>
                    <a:pt x="0" y="5222082"/>
                  </a:lnTo>
                  <a:lnTo>
                    <a:pt x="200025" y="0"/>
                  </a:lnTo>
                  <a:close/>
                </a:path>
              </a:pathLst>
            </a:cu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21535FB2-F7A3-F276-475E-71F5ADDAC1BC}"/>
                </a:ext>
              </a:extLst>
            </p:cNvPr>
            <p:cNvSpPr txBox="1"/>
            <p:nvPr/>
          </p:nvSpPr>
          <p:spPr>
            <a:xfrm>
              <a:off x="6561863" y="859158"/>
              <a:ext cx="1481496" cy="427373"/>
            </a:xfrm>
            <a:prstGeom prst="rect">
              <a:avLst/>
            </a:prstGeom>
            <a:noFill/>
          </p:spPr>
          <p:txBody>
            <a:bodyPr wrap="none" rtlCol="0">
              <a:spAutoFit/>
            </a:bodyPr>
            <a:lstStyle/>
            <a:p>
              <a:pPr algn="l"/>
              <a:r>
                <a:rPr lang="en-US" sz="2400" i="1" dirty="0">
                  <a:latin typeface="Times New Roman" panose="02020603050405020304" pitchFamily="18" charset="0"/>
                  <a:cs typeface="Times New Roman" panose="02020603050405020304" pitchFamily="18" charset="0"/>
                </a:rPr>
                <a:t>Inductivist</a:t>
              </a:r>
            </a:p>
          </p:txBody>
        </p:sp>
      </p:grpSp>
    </p:spTree>
    <p:extLst>
      <p:ext uri="{BB962C8B-B14F-4D97-AF65-F5344CB8AC3E}">
        <p14:creationId xmlns:p14="http://schemas.microsoft.com/office/powerpoint/2010/main" val="16364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C7E37-7353-F8FA-3C9F-2D676D7CE5C5}"/>
              </a:ext>
            </a:extLst>
          </p:cNvPr>
          <p:cNvSpPr>
            <a:spLocks noGrp="1"/>
          </p:cNvSpPr>
          <p:nvPr>
            <p:ph type="title"/>
          </p:nvPr>
        </p:nvSpPr>
        <p:spPr>
          <a:xfrm>
            <a:off x="637727" y="205728"/>
            <a:ext cx="3386138" cy="732154"/>
          </a:xfrm>
        </p:spPr>
        <p:txBody>
          <a:bodyPr/>
          <a:lstStyle/>
          <a:p>
            <a:r>
              <a:rPr lang="en-US" dirty="0"/>
              <a:t>Demarcation</a:t>
            </a:r>
          </a:p>
        </p:txBody>
      </p:sp>
      <p:sp>
        <p:nvSpPr>
          <p:cNvPr id="4" name="Footer Placeholder 3">
            <a:extLst>
              <a:ext uri="{FF2B5EF4-FFF2-40B4-BE49-F238E27FC236}">
                <a16:creationId xmlns:a16="http://schemas.microsoft.com/office/drawing/2014/main" id="{2B638B9C-2171-731E-F279-FBDCF7AAF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D6C871-06FF-D068-34E2-EC64A9220EE1}"/>
              </a:ext>
            </a:extLst>
          </p:cNvPr>
          <p:cNvSpPr>
            <a:spLocks noGrp="1"/>
          </p:cNvSpPr>
          <p:nvPr>
            <p:ph type="sldNum" sz="quarter" idx="12"/>
          </p:nvPr>
        </p:nvSpPr>
        <p:spPr/>
        <p:txBody>
          <a:bodyPr/>
          <a:lstStyle/>
          <a:p>
            <a:fld id="{BBF94379-36F8-5C44-8D19-058CB846FBBE}" type="slidenum">
              <a:rPr lang="en-US" smtClean="0"/>
              <a:t>22</a:t>
            </a:fld>
            <a:endParaRPr lang="en-US"/>
          </a:p>
        </p:txBody>
      </p:sp>
      <p:sp>
        <p:nvSpPr>
          <p:cNvPr id="6" name="TextBox 5">
            <a:extLst>
              <a:ext uri="{FF2B5EF4-FFF2-40B4-BE49-F238E27FC236}">
                <a16:creationId xmlns:a16="http://schemas.microsoft.com/office/drawing/2014/main" id="{79993EB1-D052-E0C3-8585-DFF41E3FCBD6}"/>
              </a:ext>
            </a:extLst>
          </p:cNvPr>
          <p:cNvSpPr txBox="1"/>
          <p:nvPr/>
        </p:nvSpPr>
        <p:spPr>
          <a:xfrm>
            <a:off x="4322601" y="248640"/>
            <a:ext cx="314324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Falsifiability demarcates science from non-science.</a:t>
            </a:r>
          </a:p>
        </p:txBody>
      </p:sp>
      <p:grpSp>
        <p:nvGrpSpPr>
          <p:cNvPr id="28" name="Group 27">
            <a:extLst>
              <a:ext uri="{FF2B5EF4-FFF2-40B4-BE49-F238E27FC236}">
                <a16:creationId xmlns:a16="http://schemas.microsoft.com/office/drawing/2014/main" id="{3D300C0D-1254-8124-435E-346E321E8072}"/>
              </a:ext>
            </a:extLst>
          </p:cNvPr>
          <p:cNvGrpSpPr/>
          <p:nvPr/>
        </p:nvGrpSpPr>
        <p:grpSpPr>
          <a:xfrm>
            <a:off x="336796" y="1264238"/>
            <a:ext cx="8657185" cy="2623597"/>
            <a:chOff x="336796" y="1264238"/>
            <a:chExt cx="8657185" cy="2623597"/>
          </a:xfrm>
        </p:grpSpPr>
        <p:sp>
          <p:nvSpPr>
            <p:cNvPr id="27" name="Freeform 26">
              <a:extLst>
                <a:ext uri="{FF2B5EF4-FFF2-40B4-BE49-F238E27FC236}">
                  <a16:creationId xmlns:a16="http://schemas.microsoft.com/office/drawing/2014/main" id="{211BD0D0-3E32-8427-9820-517BCFB722F5}"/>
                </a:ext>
              </a:extLst>
            </p:cNvPr>
            <p:cNvSpPr/>
            <p:nvPr/>
          </p:nvSpPr>
          <p:spPr>
            <a:xfrm>
              <a:off x="378619" y="1421606"/>
              <a:ext cx="8615362" cy="2050257"/>
            </a:xfrm>
            <a:custGeom>
              <a:avLst/>
              <a:gdLst>
                <a:gd name="connsiteX0" fmla="*/ 178594 w 8615362"/>
                <a:gd name="connsiteY0" fmla="*/ 100013 h 2050257"/>
                <a:gd name="connsiteX1" fmla="*/ 178594 w 8615362"/>
                <a:gd name="connsiteY1" fmla="*/ 100013 h 2050257"/>
                <a:gd name="connsiteX2" fmla="*/ 8572500 w 8615362"/>
                <a:gd name="connsiteY2" fmla="*/ 0 h 2050257"/>
                <a:gd name="connsiteX3" fmla="*/ 8615362 w 8615362"/>
                <a:gd name="connsiteY3" fmla="*/ 2050257 h 2050257"/>
                <a:gd name="connsiteX4" fmla="*/ 0 w 8615362"/>
                <a:gd name="connsiteY4" fmla="*/ 1585913 h 2050257"/>
                <a:gd name="connsiteX5" fmla="*/ 178594 w 8615362"/>
                <a:gd name="connsiteY5" fmla="*/ 100013 h 20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5362" h="2050257">
                  <a:moveTo>
                    <a:pt x="178594" y="100013"/>
                  </a:moveTo>
                  <a:lnTo>
                    <a:pt x="178594" y="100013"/>
                  </a:lnTo>
                  <a:lnTo>
                    <a:pt x="8572500" y="0"/>
                  </a:lnTo>
                  <a:lnTo>
                    <a:pt x="8615362" y="2050257"/>
                  </a:lnTo>
                  <a:lnTo>
                    <a:pt x="0" y="1585913"/>
                  </a:lnTo>
                  <a:lnTo>
                    <a:pt x="178594" y="100013"/>
                  </a:lnTo>
                  <a:close/>
                </a:path>
              </a:pathLst>
            </a:cu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662587-0088-A8AE-8F64-139912E5EAD1}"/>
                </a:ext>
              </a:extLst>
            </p:cNvPr>
            <p:cNvSpPr txBox="1"/>
            <p:nvPr/>
          </p:nvSpPr>
          <p:spPr>
            <a:xfrm>
              <a:off x="336796" y="1738280"/>
              <a:ext cx="2197194" cy="1077218"/>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Too permissive.</a:t>
              </a:r>
            </a:p>
          </p:txBody>
        </p:sp>
        <p:sp>
          <p:nvSpPr>
            <p:cNvPr id="9" name="TextBox 8">
              <a:extLst>
                <a:ext uri="{FF2B5EF4-FFF2-40B4-BE49-F238E27FC236}">
                  <a16:creationId xmlns:a16="http://schemas.microsoft.com/office/drawing/2014/main" id="{5EBE2433-C44F-AAAC-D3A0-5851665CE33C}"/>
                </a:ext>
              </a:extLst>
            </p:cNvPr>
            <p:cNvSpPr txBox="1"/>
            <p:nvPr/>
          </p:nvSpPr>
          <p:spPr>
            <a:xfrm>
              <a:off x="2699911" y="1525994"/>
              <a:ext cx="2683238"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Parapsychology is science since it makes falsifiable predictions.</a:t>
              </a:r>
            </a:p>
          </p:txBody>
        </p:sp>
        <p:sp>
          <p:nvSpPr>
            <p:cNvPr id="15" name="TextBox 14">
              <a:extLst>
                <a:ext uri="{FF2B5EF4-FFF2-40B4-BE49-F238E27FC236}">
                  <a16:creationId xmlns:a16="http://schemas.microsoft.com/office/drawing/2014/main" id="{E0448E76-8454-4A3F-2FD8-526C08CDB405}"/>
                </a:ext>
              </a:extLst>
            </p:cNvPr>
            <p:cNvSpPr txBox="1"/>
            <p:nvPr/>
          </p:nvSpPr>
          <p:spPr>
            <a:xfrm>
              <a:off x="5951933" y="3610836"/>
              <a:ext cx="1657826" cy="276999"/>
            </a:xfrm>
            <a:prstGeom prst="rect">
              <a:avLst/>
            </a:prstGeom>
            <a:noFill/>
          </p:spPr>
          <p:txBody>
            <a:bodyPr wrap="none" rtlCol="0">
              <a:spAutoFit/>
            </a:bodyPr>
            <a:lstStyle/>
            <a:p>
              <a:pPr algn="l"/>
              <a:r>
                <a:rPr lang="en-US" sz="1200" dirty="0">
                  <a:latin typeface="Times New Roman" panose="02020603050405020304" pitchFamily="18" charset="0"/>
                  <a:cs typeface="Times New Roman" panose="02020603050405020304" pitchFamily="18" charset="0"/>
                </a:rPr>
                <a:t>J.B. Rhine testing a dog</a:t>
              </a:r>
            </a:p>
          </p:txBody>
        </p:sp>
        <p:pic>
          <p:nvPicPr>
            <p:cNvPr id="18" name="Content Placeholder 16" descr="A person sitting at a table with a dog&#10;&#10;Description automatically generated">
              <a:extLst>
                <a:ext uri="{FF2B5EF4-FFF2-40B4-BE49-F238E27FC236}">
                  <a16:creationId xmlns:a16="http://schemas.microsoft.com/office/drawing/2014/main" id="{00161261-2689-1332-2548-13AE0EDEB056}"/>
                </a:ext>
              </a:extLst>
            </p:cNvPr>
            <p:cNvPicPr>
              <a:picLocks noChangeAspect="1"/>
            </p:cNvPicPr>
            <p:nvPr/>
          </p:nvPicPr>
          <p:blipFill>
            <a:blip r:embed="rId2"/>
            <a:stretch>
              <a:fillRect/>
            </a:stretch>
          </p:blipFill>
          <p:spPr>
            <a:xfrm>
              <a:off x="5951933" y="1264238"/>
              <a:ext cx="2942960" cy="2370172"/>
            </a:xfrm>
            <a:prstGeom prst="rect">
              <a:avLst/>
            </a:prstGeom>
          </p:spPr>
        </p:pic>
      </p:grpSp>
      <p:grpSp>
        <p:nvGrpSpPr>
          <p:cNvPr id="31" name="Group 30">
            <a:extLst>
              <a:ext uri="{FF2B5EF4-FFF2-40B4-BE49-F238E27FC236}">
                <a16:creationId xmlns:a16="http://schemas.microsoft.com/office/drawing/2014/main" id="{D11AD1FA-1B42-03B3-E936-7AA45F9AD1B4}"/>
              </a:ext>
            </a:extLst>
          </p:cNvPr>
          <p:cNvGrpSpPr/>
          <p:nvPr/>
        </p:nvGrpSpPr>
        <p:grpSpPr>
          <a:xfrm>
            <a:off x="336796" y="4116459"/>
            <a:ext cx="8558096" cy="2426856"/>
            <a:chOff x="336796" y="4116459"/>
            <a:chExt cx="8558096" cy="2426856"/>
          </a:xfrm>
        </p:grpSpPr>
        <p:sp>
          <p:nvSpPr>
            <p:cNvPr id="30" name="Freeform 29">
              <a:extLst>
                <a:ext uri="{FF2B5EF4-FFF2-40B4-BE49-F238E27FC236}">
                  <a16:creationId xmlns:a16="http://schemas.microsoft.com/office/drawing/2014/main" id="{62FC536E-52B8-FF72-6F20-782FDD3A9F1C}"/>
                </a:ext>
              </a:extLst>
            </p:cNvPr>
            <p:cNvSpPr/>
            <p:nvPr/>
          </p:nvSpPr>
          <p:spPr>
            <a:xfrm flipH="1">
              <a:off x="378618" y="4293417"/>
              <a:ext cx="8516274" cy="2050257"/>
            </a:xfrm>
            <a:custGeom>
              <a:avLst/>
              <a:gdLst>
                <a:gd name="connsiteX0" fmla="*/ 178594 w 8615362"/>
                <a:gd name="connsiteY0" fmla="*/ 100013 h 2050257"/>
                <a:gd name="connsiteX1" fmla="*/ 178594 w 8615362"/>
                <a:gd name="connsiteY1" fmla="*/ 100013 h 2050257"/>
                <a:gd name="connsiteX2" fmla="*/ 8572500 w 8615362"/>
                <a:gd name="connsiteY2" fmla="*/ 0 h 2050257"/>
                <a:gd name="connsiteX3" fmla="*/ 8615362 w 8615362"/>
                <a:gd name="connsiteY3" fmla="*/ 2050257 h 2050257"/>
                <a:gd name="connsiteX4" fmla="*/ 0 w 8615362"/>
                <a:gd name="connsiteY4" fmla="*/ 1585913 h 2050257"/>
                <a:gd name="connsiteX5" fmla="*/ 178594 w 8615362"/>
                <a:gd name="connsiteY5" fmla="*/ 100013 h 205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5362" h="2050257">
                  <a:moveTo>
                    <a:pt x="178594" y="100013"/>
                  </a:moveTo>
                  <a:lnTo>
                    <a:pt x="178594" y="100013"/>
                  </a:lnTo>
                  <a:lnTo>
                    <a:pt x="8572500" y="0"/>
                  </a:lnTo>
                  <a:lnTo>
                    <a:pt x="8615362" y="2050257"/>
                  </a:lnTo>
                  <a:lnTo>
                    <a:pt x="0" y="1585913"/>
                  </a:lnTo>
                  <a:lnTo>
                    <a:pt x="178594" y="100013"/>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02DC221-62EC-CD3C-E1F6-8E3B4919D5BC}"/>
                </a:ext>
              </a:extLst>
            </p:cNvPr>
            <p:cNvSpPr txBox="1"/>
            <p:nvPr/>
          </p:nvSpPr>
          <p:spPr>
            <a:xfrm>
              <a:off x="336796" y="4900613"/>
              <a:ext cx="1842364" cy="584775"/>
            </a:xfrm>
            <a:prstGeom prst="rect">
              <a:avLst/>
            </a:prstGeom>
            <a:noFill/>
          </p:spPr>
          <p:txBody>
            <a:bodyPr wrap="none" rtlCol="0">
              <a:spAutoFit/>
            </a:bodyPr>
            <a:lstStyle/>
            <a:p>
              <a:pPr algn="l"/>
              <a:r>
                <a:rPr lang="en-US" sz="3200" dirty="0">
                  <a:latin typeface="Times New Roman" panose="02020603050405020304" pitchFamily="18" charset="0"/>
                  <a:cs typeface="Times New Roman" panose="02020603050405020304" pitchFamily="18" charset="0"/>
                </a:rPr>
                <a:t>Too strict.</a:t>
              </a:r>
            </a:p>
          </p:txBody>
        </p:sp>
        <p:sp>
          <p:nvSpPr>
            <p:cNvPr id="21" name="TextBox 20">
              <a:extLst>
                <a:ext uri="{FF2B5EF4-FFF2-40B4-BE49-F238E27FC236}">
                  <a16:creationId xmlns:a16="http://schemas.microsoft.com/office/drawing/2014/main" id="{947B56A0-E8A0-ED8B-5EC6-C32FC4C1A4BA}"/>
                </a:ext>
              </a:extLst>
            </p:cNvPr>
            <p:cNvSpPr txBox="1"/>
            <p:nvPr/>
          </p:nvSpPr>
          <p:spPr>
            <a:xfrm>
              <a:off x="2699911" y="4533716"/>
              <a:ext cx="3086101"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No predictions and thus no predictive testing in a fully explored archaeological site.</a:t>
              </a:r>
            </a:p>
          </p:txBody>
        </p:sp>
        <p:pic>
          <p:nvPicPr>
            <p:cNvPr id="24" name="Content Placeholder 22" descr="A group of men working on a construction site&#10;&#10;Description automatically generated">
              <a:extLst>
                <a:ext uri="{FF2B5EF4-FFF2-40B4-BE49-F238E27FC236}">
                  <a16:creationId xmlns:a16="http://schemas.microsoft.com/office/drawing/2014/main" id="{B283D30F-5283-3756-A12A-88B8A3F34242}"/>
                </a:ext>
              </a:extLst>
            </p:cNvPr>
            <p:cNvPicPr>
              <a:picLocks noChangeAspect="1"/>
            </p:cNvPicPr>
            <p:nvPr/>
          </p:nvPicPr>
          <p:blipFill>
            <a:blip r:embed="rId3"/>
            <a:stretch>
              <a:fillRect/>
            </a:stretch>
          </p:blipFill>
          <p:spPr>
            <a:xfrm>
              <a:off x="6041280" y="4116459"/>
              <a:ext cx="2354367" cy="2426856"/>
            </a:xfrm>
            <a:prstGeom prst="rect">
              <a:avLst/>
            </a:prstGeom>
          </p:spPr>
        </p:pic>
      </p:grpSp>
      <p:sp>
        <p:nvSpPr>
          <p:cNvPr id="26" name="Content Placeholder 25">
            <a:extLst>
              <a:ext uri="{FF2B5EF4-FFF2-40B4-BE49-F238E27FC236}">
                <a16:creationId xmlns:a16="http://schemas.microsoft.com/office/drawing/2014/main" id="{A14D9D5B-2440-00DF-4D3C-89C365FE0D24}"/>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18025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D3BA40E4-177D-77E5-D051-73F3AF236060}"/>
              </a:ext>
            </a:extLst>
          </p:cNvPr>
          <p:cNvGrpSpPr/>
          <p:nvPr/>
        </p:nvGrpSpPr>
        <p:grpSpPr>
          <a:xfrm>
            <a:off x="2707481" y="1235869"/>
            <a:ext cx="6187411" cy="5300662"/>
            <a:chOff x="2707481" y="1235869"/>
            <a:chExt cx="6187411" cy="5300662"/>
          </a:xfrm>
        </p:grpSpPr>
        <p:sp>
          <p:nvSpPr>
            <p:cNvPr id="29" name="Freeform 28">
              <a:extLst>
                <a:ext uri="{FF2B5EF4-FFF2-40B4-BE49-F238E27FC236}">
                  <a16:creationId xmlns:a16="http://schemas.microsoft.com/office/drawing/2014/main" id="{662F1D8B-3FF7-653A-3001-A232A398951D}"/>
                </a:ext>
              </a:extLst>
            </p:cNvPr>
            <p:cNvSpPr/>
            <p:nvPr/>
          </p:nvSpPr>
          <p:spPr>
            <a:xfrm>
              <a:off x="2707481" y="1235869"/>
              <a:ext cx="2307432" cy="5257004"/>
            </a:xfrm>
            <a:custGeom>
              <a:avLst/>
              <a:gdLst>
                <a:gd name="connsiteX0" fmla="*/ 135732 w 2307432"/>
                <a:gd name="connsiteY0" fmla="*/ 0 h 4814887"/>
                <a:gd name="connsiteX1" fmla="*/ 2307432 w 2307432"/>
                <a:gd name="connsiteY1" fmla="*/ 92869 h 4814887"/>
                <a:gd name="connsiteX2" fmla="*/ 2307432 w 2307432"/>
                <a:gd name="connsiteY2" fmla="*/ 4814887 h 4814887"/>
                <a:gd name="connsiteX3" fmla="*/ 0 w 2307432"/>
                <a:gd name="connsiteY3" fmla="*/ 4814887 h 4814887"/>
                <a:gd name="connsiteX4" fmla="*/ 135732 w 2307432"/>
                <a:gd name="connsiteY4" fmla="*/ 0 h 481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432" h="4814887">
                  <a:moveTo>
                    <a:pt x="135732" y="0"/>
                  </a:moveTo>
                  <a:lnTo>
                    <a:pt x="2307432" y="92869"/>
                  </a:lnTo>
                  <a:lnTo>
                    <a:pt x="2307432" y="4814887"/>
                  </a:lnTo>
                  <a:lnTo>
                    <a:pt x="0" y="4814887"/>
                  </a:lnTo>
                  <a:lnTo>
                    <a:pt x="135732" y="0"/>
                  </a:lnTo>
                  <a:close/>
                </a:path>
              </a:pathLst>
            </a:custGeom>
            <a:solidFill>
              <a:srgbClr val="DCFF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0F550C71-3921-83B3-38CC-73E647C639D7}"/>
                </a:ext>
              </a:extLst>
            </p:cNvPr>
            <p:cNvSpPr/>
            <p:nvPr/>
          </p:nvSpPr>
          <p:spPr>
            <a:xfrm flipH="1">
              <a:off x="6466669" y="1235869"/>
              <a:ext cx="2428223" cy="5300662"/>
            </a:xfrm>
            <a:custGeom>
              <a:avLst/>
              <a:gdLst>
                <a:gd name="connsiteX0" fmla="*/ 135732 w 2307432"/>
                <a:gd name="connsiteY0" fmla="*/ 0 h 4814887"/>
                <a:gd name="connsiteX1" fmla="*/ 2307432 w 2307432"/>
                <a:gd name="connsiteY1" fmla="*/ 92869 h 4814887"/>
                <a:gd name="connsiteX2" fmla="*/ 2307432 w 2307432"/>
                <a:gd name="connsiteY2" fmla="*/ 4814887 h 4814887"/>
                <a:gd name="connsiteX3" fmla="*/ 0 w 2307432"/>
                <a:gd name="connsiteY3" fmla="*/ 4814887 h 4814887"/>
                <a:gd name="connsiteX4" fmla="*/ 135732 w 2307432"/>
                <a:gd name="connsiteY4" fmla="*/ 0 h 4814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432" h="4814887">
                  <a:moveTo>
                    <a:pt x="135732" y="0"/>
                  </a:moveTo>
                  <a:lnTo>
                    <a:pt x="2307432" y="92869"/>
                  </a:lnTo>
                  <a:lnTo>
                    <a:pt x="2307432" y="4814887"/>
                  </a:lnTo>
                  <a:lnTo>
                    <a:pt x="0" y="4814887"/>
                  </a:lnTo>
                  <a:lnTo>
                    <a:pt x="135732" y="0"/>
                  </a:lnTo>
                  <a:close/>
                </a:path>
              </a:pathLst>
            </a:custGeom>
            <a:solidFill>
              <a:srgbClr val="FFD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78533CB-9A1D-EF52-0CC7-526B0E8A59B0}"/>
                </a:ext>
              </a:extLst>
            </p:cNvPr>
            <p:cNvSpPr txBox="1"/>
            <p:nvPr/>
          </p:nvSpPr>
          <p:spPr>
            <a:xfrm>
              <a:off x="2893219" y="1280660"/>
              <a:ext cx="1516762" cy="830997"/>
            </a:xfrm>
            <a:prstGeom prst="rect">
              <a:avLst/>
            </a:prstGeom>
            <a:noFill/>
          </p:spPr>
          <p:txBody>
            <a:bodyPr wrap="none" rtlCol="0">
              <a:spAutoFit/>
            </a:bodyPr>
            <a:lstStyle/>
            <a:p>
              <a:pPr algn="l"/>
              <a:r>
                <a:rPr lang="en-US" sz="2800" i="1" dirty="0">
                  <a:latin typeface="Times New Roman" panose="02020603050405020304" pitchFamily="18" charset="0"/>
                  <a:cs typeface="Times New Roman" panose="02020603050405020304" pitchFamily="18" charset="0"/>
                </a:rPr>
                <a:t>Scientific</a:t>
              </a:r>
            </a:p>
            <a:p>
              <a:pPr algn="l"/>
              <a:r>
                <a:rPr lang="en-US" dirty="0">
                  <a:latin typeface="Times New Roman" panose="02020603050405020304" pitchFamily="18" charset="0"/>
                  <a:cs typeface="Times New Roman" panose="02020603050405020304" pitchFamily="18" charset="0"/>
                </a:rPr>
                <a:t>(falsifiable)</a:t>
              </a:r>
            </a:p>
          </p:txBody>
        </p:sp>
        <p:sp>
          <p:nvSpPr>
            <p:cNvPr id="23" name="TextBox 22">
              <a:extLst>
                <a:ext uri="{FF2B5EF4-FFF2-40B4-BE49-F238E27FC236}">
                  <a16:creationId xmlns:a16="http://schemas.microsoft.com/office/drawing/2014/main" id="{E9BF86E1-3712-F89F-6B3D-92AF1E8E90B7}"/>
                </a:ext>
              </a:extLst>
            </p:cNvPr>
            <p:cNvSpPr txBox="1"/>
            <p:nvPr/>
          </p:nvSpPr>
          <p:spPr>
            <a:xfrm>
              <a:off x="6507958" y="1280660"/>
              <a:ext cx="2084225" cy="800219"/>
            </a:xfrm>
            <a:prstGeom prst="rect">
              <a:avLst/>
            </a:prstGeom>
            <a:noFill/>
          </p:spPr>
          <p:txBody>
            <a:bodyPr wrap="none" rtlCol="0">
              <a:spAutoFit/>
            </a:bodyPr>
            <a:lstStyle/>
            <a:p>
              <a:pPr algn="l"/>
              <a:r>
                <a:rPr lang="en-US" sz="2800" i="1" dirty="0">
                  <a:latin typeface="Times New Roman" panose="02020603050405020304" pitchFamily="18" charset="0"/>
                  <a:cs typeface="Times New Roman" panose="02020603050405020304" pitchFamily="18" charset="0"/>
                </a:rPr>
                <a:t>Not scientific</a:t>
              </a:r>
            </a:p>
            <a:p>
              <a:pPr algn="l"/>
              <a:r>
                <a:rPr lang="en-US" dirty="0">
                  <a:latin typeface="Times New Roman" panose="02020603050405020304" pitchFamily="18" charset="0"/>
                  <a:cs typeface="Times New Roman" panose="02020603050405020304" pitchFamily="18" charset="0"/>
                </a:rPr>
                <a:t>(not falsifiable)</a:t>
              </a:r>
            </a:p>
          </p:txBody>
        </p:sp>
      </p:grpSp>
      <p:sp>
        <p:nvSpPr>
          <p:cNvPr id="2" name="Title 1">
            <a:extLst>
              <a:ext uri="{FF2B5EF4-FFF2-40B4-BE49-F238E27FC236}">
                <a16:creationId xmlns:a16="http://schemas.microsoft.com/office/drawing/2014/main" id="{EDF937FF-341E-BD67-295A-F409E42123E4}"/>
              </a:ext>
            </a:extLst>
          </p:cNvPr>
          <p:cNvSpPr>
            <a:spLocks noGrp="1"/>
          </p:cNvSpPr>
          <p:nvPr>
            <p:ph type="title"/>
          </p:nvPr>
        </p:nvSpPr>
        <p:spPr>
          <a:xfrm>
            <a:off x="628650" y="365127"/>
            <a:ext cx="3214688" cy="732154"/>
          </a:xfrm>
        </p:spPr>
        <p:txBody>
          <a:bodyPr/>
          <a:lstStyle/>
          <a:p>
            <a:r>
              <a:rPr lang="en-US" dirty="0"/>
              <a:t>Demarcation</a:t>
            </a:r>
          </a:p>
        </p:txBody>
      </p:sp>
      <p:sp>
        <p:nvSpPr>
          <p:cNvPr id="4" name="Footer Placeholder 3">
            <a:extLst>
              <a:ext uri="{FF2B5EF4-FFF2-40B4-BE49-F238E27FC236}">
                <a16:creationId xmlns:a16="http://schemas.microsoft.com/office/drawing/2014/main" id="{6ABD6ED7-2BB2-3775-213E-BCE7EDA770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C821B6-9AFE-21ED-8BD3-4704A097C56B}"/>
              </a:ext>
            </a:extLst>
          </p:cNvPr>
          <p:cNvSpPr>
            <a:spLocks noGrp="1"/>
          </p:cNvSpPr>
          <p:nvPr>
            <p:ph type="sldNum" sz="quarter" idx="12"/>
          </p:nvPr>
        </p:nvSpPr>
        <p:spPr/>
        <p:txBody>
          <a:bodyPr/>
          <a:lstStyle/>
          <a:p>
            <a:fld id="{BBF94379-36F8-5C44-8D19-058CB846FBBE}" type="slidenum">
              <a:rPr lang="en-US" smtClean="0"/>
              <a:t>23</a:t>
            </a:fld>
            <a:endParaRPr lang="en-US"/>
          </a:p>
        </p:txBody>
      </p:sp>
      <p:sp>
        <p:nvSpPr>
          <p:cNvPr id="6" name="TextBox 5">
            <a:extLst>
              <a:ext uri="{FF2B5EF4-FFF2-40B4-BE49-F238E27FC236}">
                <a16:creationId xmlns:a16="http://schemas.microsoft.com/office/drawing/2014/main" id="{6C1DF5F7-5584-A2A3-85F0-C1D44A3CAD84}"/>
              </a:ext>
            </a:extLst>
          </p:cNvPr>
          <p:cNvSpPr txBox="1"/>
          <p:nvPr/>
        </p:nvSpPr>
        <p:spPr>
          <a:xfrm>
            <a:off x="571500" y="2863460"/>
            <a:ext cx="1528763" cy="113107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Carl Hempel</a:t>
            </a:r>
          </a:p>
          <a:p>
            <a:pPr algn="l"/>
            <a:r>
              <a:rPr lang="en-US" dirty="0">
                <a:latin typeface="Times New Roman" panose="02020603050405020304" pitchFamily="18" charset="0"/>
                <a:cs typeface="Times New Roman" panose="02020603050405020304" pitchFamily="18" charset="0"/>
              </a:rPr>
              <a:t>1950</a:t>
            </a:r>
          </a:p>
          <a:p>
            <a:pPr algn="l"/>
            <a:r>
              <a:rPr lang="en-US" sz="1050" dirty="0">
                <a:latin typeface="Times New Roman" panose="02020603050405020304" pitchFamily="18" charset="0"/>
                <a:cs typeface="Times New Roman" panose="02020603050405020304" pitchFamily="18" charset="0"/>
              </a:rPr>
              <a:t>“Problems and Changes in the Empiricist Criterion of Meaning,”.</a:t>
            </a:r>
          </a:p>
        </p:txBody>
      </p:sp>
      <p:pic>
        <p:nvPicPr>
          <p:cNvPr id="14" name="Content Placeholder 12">
            <a:extLst>
              <a:ext uri="{FF2B5EF4-FFF2-40B4-BE49-F238E27FC236}">
                <a16:creationId xmlns:a16="http://schemas.microsoft.com/office/drawing/2014/main" id="{96B99EC6-E9AE-23BD-5C46-FF8322F0CE3B}"/>
              </a:ext>
            </a:extLst>
          </p:cNvPr>
          <p:cNvPicPr>
            <a:picLocks noChangeAspect="1"/>
          </p:cNvPicPr>
          <p:nvPr/>
        </p:nvPicPr>
        <p:blipFill>
          <a:blip r:embed="rId2"/>
          <a:stretch>
            <a:fillRect/>
          </a:stretch>
        </p:blipFill>
        <p:spPr>
          <a:xfrm>
            <a:off x="710083" y="1113631"/>
            <a:ext cx="1261591" cy="1712856"/>
          </a:xfrm>
          <a:prstGeom prst="rect">
            <a:avLst/>
          </a:prstGeom>
        </p:spPr>
      </p:pic>
      <p:sp>
        <p:nvSpPr>
          <p:cNvPr id="15" name="TextBox 14">
            <a:extLst>
              <a:ext uri="{FF2B5EF4-FFF2-40B4-BE49-F238E27FC236}">
                <a16:creationId xmlns:a16="http://schemas.microsoft.com/office/drawing/2014/main" id="{4D8EF9B9-425A-8018-8C60-91710BA786B0}"/>
              </a:ext>
            </a:extLst>
          </p:cNvPr>
          <p:cNvSpPr txBox="1"/>
          <p:nvPr/>
        </p:nvSpPr>
        <p:spPr>
          <a:xfrm>
            <a:off x="534024" y="4110207"/>
            <a:ext cx="1907381"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Being scientific is not invariant under Boolean logical operations.</a:t>
            </a:r>
          </a:p>
        </p:txBody>
      </p:sp>
      <p:sp>
        <p:nvSpPr>
          <p:cNvPr id="17" name="Content Placeholder 16">
            <a:extLst>
              <a:ext uri="{FF2B5EF4-FFF2-40B4-BE49-F238E27FC236}">
                <a16:creationId xmlns:a16="http://schemas.microsoft.com/office/drawing/2014/main" id="{8ADA7D38-5682-A08A-FCD9-771CDF7F0D7D}"/>
              </a:ext>
            </a:extLst>
          </p:cNvPr>
          <p:cNvSpPr>
            <a:spLocks noGrp="1"/>
          </p:cNvSpPr>
          <p:nvPr>
            <p:ph idx="1"/>
          </p:nvPr>
        </p:nvSpPr>
        <p:spPr/>
        <p:txBody>
          <a:bodyPr>
            <a:normAutofit fontScale="85000" lnSpcReduction="20000"/>
          </a:bodyPr>
          <a:lstStyle/>
          <a:p>
            <a:endParaRPr lang="en-US"/>
          </a:p>
        </p:txBody>
      </p:sp>
      <p:grpSp>
        <p:nvGrpSpPr>
          <p:cNvPr id="34" name="Group 33">
            <a:extLst>
              <a:ext uri="{FF2B5EF4-FFF2-40B4-BE49-F238E27FC236}">
                <a16:creationId xmlns:a16="http://schemas.microsoft.com/office/drawing/2014/main" id="{79C69AD5-4912-83E1-CB5B-5F063883A808}"/>
              </a:ext>
            </a:extLst>
          </p:cNvPr>
          <p:cNvGrpSpPr/>
          <p:nvPr/>
        </p:nvGrpSpPr>
        <p:grpSpPr>
          <a:xfrm>
            <a:off x="2314575" y="2318655"/>
            <a:ext cx="6722269" cy="1096058"/>
            <a:chOff x="2314575" y="2318655"/>
            <a:chExt cx="6722269" cy="1096058"/>
          </a:xfrm>
        </p:grpSpPr>
        <p:sp>
          <p:nvSpPr>
            <p:cNvPr id="18" name="TextBox 17">
              <a:extLst>
                <a:ext uri="{FF2B5EF4-FFF2-40B4-BE49-F238E27FC236}">
                  <a16:creationId xmlns:a16="http://schemas.microsoft.com/office/drawing/2014/main" id="{1C54F87A-0AAD-D84B-8CBE-9253ECD30A70}"/>
                </a:ext>
              </a:extLst>
            </p:cNvPr>
            <p:cNvSpPr txBox="1"/>
            <p:nvPr/>
          </p:nvSpPr>
          <p:spPr>
            <a:xfrm>
              <a:off x="2893219" y="2472544"/>
              <a:ext cx="2071686"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All electrons are spin one half.</a:t>
              </a:r>
            </a:p>
          </p:txBody>
        </p:sp>
        <p:sp>
          <p:nvSpPr>
            <p:cNvPr id="19" name="TextBox 18">
              <a:extLst>
                <a:ext uri="{FF2B5EF4-FFF2-40B4-BE49-F238E27FC236}">
                  <a16:creationId xmlns:a16="http://schemas.microsoft.com/office/drawing/2014/main" id="{6705B82B-8B65-C5AA-F213-57A66D794E25}"/>
                </a:ext>
              </a:extLst>
            </p:cNvPr>
            <p:cNvSpPr txBox="1"/>
            <p:nvPr/>
          </p:nvSpPr>
          <p:spPr>
            <a:xfrm>
              <a:off x="6457121" y="2318655"/>
              <a:ext cx="2536031" cy="1015663"/>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There are electrons that are not spin one half.</a:t>
              </a:r>
            </a:p>
          </p:txBody>
        </p:sp>
        <p:sp>
          <p:nvSpPr>
            <p:cNvPr id="24" name="Right Arrow 23">
              <a:extLst>
                <a:ext uri="{FF2B5EF4-FFF2-40B4-BE49-F238E27FC236}">
                  <a16:creationId xmlns:a16="http://schemas.microsoft.com/office/drawing/2014/main" id="{95A8B7DD-9527-941A-F942-36206C8717BE}"/>
                </a:ext>
              </a:extLst>
            </p:cNvPr>
            <p:cNvSpPr/>
            <p:nvPr/>
          </p:nvSpPr>
          <p:spPr>
            <a:xfrm>
              <a:off x="5464966" y="2686133"/>
              <a:ext cx="614363" cy="280706"/>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12961AB7-92CA-652F-EFAB-F8C54C009FB2}"/>
                </a:ext>
              </a:extLst>
            </p:cNvPr>
            <p:cNvSpPr txBox="1"/>
            <p:nvPr/>
          </p:nvSpPr>
          <p:spPr>
            <a:xfrm>
              <a:off x="5370434" y="2879796"/>
              <a:ext cx="803425"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negation</a:t>
              </a:r>
            </a:p>
          </p:txBody>
        </p:sp>
        <p:sp>
          <p:nvSpPr>
            <p:cNvPr id="31" name="Freeform 30">
              <a:extLst>
                <a:ext uri="{FF2B5EF4-FFF2-40B4-BE49-F238E27FC236}">
                  <a16:creationId xmlns:a16="http://schemas.microsoft.com/office/drawing/2014/main" id="{5C4A39E6-C28D-46CF-1918-0EAB6540484E}"/>
                </a:ext>
              </a:extLst>
            </p:cNvPr>
            <p:cNvSpPr/>
            <p:nvPr/>
          </p:nvSpPr>
          <p:spPr>
            <a:xfrm>
              <a:off x="2314575" y="2350294"/>
              <a:ext cx="6722269" cy="1064419"/>
            </a:xfrm>
            <a:custGeom>
              <a:avLst/>
              <a:gdLst>
                <a:gd name="connsiteX0" fmla="*/ 257175 w 6722269"/>
                <a:gd name="connsiteY0" fmla="*/ 7144 h 1064419"/>
                <a:gd name="connsiteX1" fmla="*/ 6679406 w 6722269"/>
                <a:gd name="connsiteY1" fmla="*/ 0 h 1064419"/>
                <a:gd name="connsiteX2" fmla="*/ 6722269 w 6722269"/>
                <a:gd name="connsiteY2" fmla="*/ 1064419 h 1064419"/>
                <a:gd name="connsiteX3" fmla="*/ 0 w 6722269"/>
                <a:gd name="connsiteY3" fmla="*/ 1064419 h 1064419"/>
                <a:gd name="connsiteX4" fmla="*/ 257175 w 6722269"/>
                <a:gd name="connsiteY4" fmla="*/ 7144 h 106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2269" h="1064419">
                  <a:moveTo>
                    <a:pt x="257175" y="7144"/>
                  </a:moveTo>
                  <a:lnTo>
                    <a:pt x="6679406" y="0"/>
                  </a:lnTo>
                  <a:lnTo>
                    <a:pt x="6722269" y="1064419"/>
                  </a:lnTo>
                  <a:lnTo>
                    <a:pt x="0" y="1064419"/>
                  </a:lnTo>
                  <a:lnTo>
                    <a:pt x="257175" y="7144"/>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68491D4-42E1-2D3D-B4BC-CA3D00829E15}"/>
              </a:ext>
            </a:extLst>
          </p:cNvPr>
          <p:cNvGrpSpPr/>
          <p:nvPr/>
        </p:nvGrpSpPr>
        <p:grpSpPr>
          <a:xfrm>
            <a:off x="2314575" y="3863820"/>
            <a:ext cx="6722269" cy="2439043"/>
            <a:chOff x="2314575" y="3863820"/>
            <a:chExt cx="6722269" cy="2439043"/>
          </a:xfrm>
        </p:grpSpPr>
        <p:sp>
          <p:nvSpPr>
            <p:cNvPr id="20" name="TextBox 19">
              <a:extLst>
                <a:ext uri="{FF2B5EF4-FFF2-40B4-BE49-F238E27FC236}">
                  <a16:creationId xmlns:a16="http://schemas.microsoft.com/office/drawing/2014/main" id="{BA1E8478-4861-FBD0-C5A3-B9C458A105C8}"/>
                </a:ext>
              </a:extLst>
            </p:cNvPr>
            <p:cNvSpPr txBox="1"/>
            <p:nvPr/>
          </p:nvSpPr>
          <p:spPr>
            <a:xfrm>
              <a:off x="2893219" y="3994539"/>
              <a:ext cx="2307432" cy="230832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 planet Vulcan, with its suitably computed mass and orbit, allows Newtonian theory to account for the anomalous motion of Mercury.</a:t>
              </a:r>
            </a:p>
          </p:txBody>
        </p:sp>
        <p:sp>
          <p:nvSpPr>
            <p:cNvPr id="21" name="TextBox 20">
              <a:extLst>
                <a:ext uri="{FF2B5EF4-FFF2-40B4-BE49-F238E27FC236}">
                  <a16:creationId xmlns:a16="http://schemas.microsoft.com/office/drawing/2014/main" id="{608615E6-2CA8-D3A6-A394-F17E4F821575}"/>
                </a:ext>
              </a:extLst>
            </p:cNvPr>
            <p:cNvSpPr txBox="1"/>
            <p:nvPr/>
          </p:nvSpPr>
          <p:spPr>
            <a:xfrm>
              <a:off x="6457120" y="3994539"/>
              <a:ext cx="2536032" cy="1477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There are ways that Newtonian theory can account for the anomalous motion of Mercury.</a:t>
              </a:r>
            </a:p>
          </p:txBody>
        </p:sp>
        <p:sp>
          <p:nvSpPr>
            <p:cNvPr id="25" name="Right Arrow 24">
              <a:extLst>
                <a:ext uri="{FF2B5EF4-FFF2-40B4-BE49-F238E27FC236}">
                  <a16:creationId xmlns:a16="http://schemas.microsoft.com/office/drawing/2014/main" id="{7D71E54B-6033-5873-8C8A-2A18BB327B54}"/>
                </a:ext>
              </a:extLst>
            </p:cNvPr>
            <p:cNvSpPr/>
            <p:nvPr/>
          </p:nvSpPr>
          <p:spPr>
            <a:xfrm>
              <a:off x="5464966" y="4622089"/>
              <a:ext cx="614363" cy="280706"/>
            </a:xfrm>
            <a:prstGeom prst="rightArrow">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920BD94-CD1B-3DFE-469F-78EAD8D6DCC6}"/>
                </a:ext>
              </a:extLst>
            </p:cNvPr>
            <p:cNvSpPr txBox="1"/>
            <p:nvPr/>
          </p:nvSpPr>
          <p:spPr>
            <a:xfrm>
              <a:off x="5314949" y="4856312"/>
              <a:ext cx="942887" cy="307777"/>
            </a:xfrm>
            <a:prstGeom prst="rect">
              <a:avLst/>
            </a:prstGeom>
            <a:noFill/>
          </p:spPr>
          <p:txBody>
            <a:bodyPr wrap="none" rtlCol="0">
              <a:spAutoFit/>
            </a:bodyPr>
            <a:lstStyle/>
            <a:p>
              <a:pPr algn="l"/>
              <a:r>
                <a:rPr lang="en-US" sz="1400" dirty="0">
                  <a:latin typeface="Times New Roman" panose="02020603050405020304" pitchFamily="18" charset="0"/>
                  <a:cs typeface="Times New Roman" panose="02020603050405020304" pitchFamily="18" charset="0"/>
                </a:rPr>
                <a:t>entailment</a:t>
              </a:r>
            </a:p>
          </p:txBody>
        </p:sp>
        <p:sp>
          <p:nvSpPr>
            <p:cNvPr id="32" name="Freeform 31">
              <a:extLst>
                <a:ext uri="{FF2B5EF4-FFF2-40B4-BE49-F238E27FC236}">
                  <a16:creationId xmlns:a16="http://schemas.microsoft.com/office/drawing/2014/main" id="{19C00F6A-05AA-563E-C4CF-C9BBD8DB2C99}"/>
                </a:ext>
              </a:extLst>
            </p:cNvPr>
            <p:cNvSpPr/>
            <p:nvPr/>
          </p:nvSpPr>
          <p:spPr>
            <a:xfrm flipV="1">
              <a:off x="2314575" y="3863820"/>
              <a:ext cx="6722269" cy="2412136"/>
            </a:xfrm>
            <a:custGeom>
              <a:avLst/>
              <a:gdLst>
                <a:gd name="connsiteX0" fmla="*/ 257175 w 6722269"/>
                <a:gd name="connsiteY0" fmla="*/ 7144 h 1064419"/>
                <a:gd name="connsiteX1" fmla="*/ 6679406 w 6722269"/>
                <a:gd name="connsiteY1" fmla="*/ 0 h 1064419"/>
                <a:gd name="connsiteX2" fmla="*/ 6722269 w 6722269"/>
                <a:gd name="connsiteY2" fmla="*/ 1064419 h 1064419"/>
                <a:gd name="connsiteX3" fmla="*/ 0 w 6722269"/>
                <a:gd name="connsiteY3" fmla="*/ 1064419 h 1064419"/>
                <a:gd name="connsiteX4" fmla="*/ 257175 w 6722269"/>
                <a:gd name="connsiteY4" fmla="*/ 7144 h 1064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2269" h="1064419">
                  <a:moveTo>
                    <a:pt x="257175" y="7144"/>
                  </a:moveTo>
                  <a:lnTo>
                    <a:pt x="6679406" y="0"/>
                  </a:lnTo>
                  <a:lnTo>
                    <a:pt x="6722269" y="1064419"/>
                  </a:lnTo>
                  <a:lnTo>
                    <a:pt x="0" y="1064419"/>
                  </a:lnTo>
                  <a:lnTo>
                    <a:pt x="257175" y="7144"/>
                  </a:lnTo>
                  <a:close/>
                </a:path>
              </a:pathLst>
            </a:custGeom>
            <a:solidFill>
              <a:srgbClr val="007F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293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0" descr="A person with glasses smiling&#10;&#10;Description automatically generated">
            <a:extLst>
              <a:ext uri="{FF2B5EF4-FFF2-40B4-BE49-F238E27FC236}">
                <a16:creationId xmlns:a16="http://schemas.microsoft.com/office/drawing/2014/main" id="{3F3E1C48-C243-51C7-D922-3F146A2D794A}"/>
              </a:ext>
            </a:extLst>
          </p:cNvPr>
          <p:cNvPicPr>
            <a:picLocks noChangeAspect="1"/>
          </p:cNvPicPr>
          <p:nvPr/>
        </p:nvPicPr>
        <p:blipFill>
          <a:blip r:embed="rId2"/>
          <a:stretch>
            <a:fillRect/>
          </a:stretch>
        </p:blipFill>
        <p:spPr>
          <a:xfrm>
            <a:off x="646158" y="2291381"/>
            <a:ext cx="2382791" cy="3246560"/>
          </a:xfrm>
          <a:prstGeom prst="rect">
            <a:avLst/>
          </a:prstGeom>
        </p:spPr>
      </p:pic>
      <p:sp>
        <p:nvSpPr>
          <p:cNvPr id="2" name="Title 1">
            <a:extLst>
              <a:ext uri="{FF2B5EF4-FFF2-40B4-BE49-F238E27FC236}">
                <a16:creationId xmlns:a16="http://schemas.microsoft.com/office/drawing/2014/main" id="{81E83659-A625-B33F-D9C7-D64D7F55D840}"/>
              </a:ext>
            </a:extLst>
          </p:cNvPr>
          <p:cNvSpPr>
            <a:spLocks noGrp="1"/>
          </p:cNvSpPr>
          <p:nvPr>
            <p:ph type="title"/>
          </p:nvPr>
        </p:nvSpPr>
        <p:spPr/>
        <p:txBody>
          <a:bodyPr/>
          <a:lstStyle/>
          <a:p>
            <a:r>
              <a:rPr lang="en-US" dirty="0"/>
              <a:t>Demarcation??</a:t>
            </a:r>
          </a:p>
        </p:txBody>
      </p:sp>
      <p:sp>
        <p:nvSpPr>
          <p:cNvPr id="4" name="Footer Placeholder 3">
            <a:extLst>
              <a:ext uri="{FF2B5EF4-FFF2-40B4-BE49-F238E27FC236}">
                <a16:creationId xmlns:a16="http://schemas.microsoft.com/office/drawing/2014/main" id="{C320649F-8BD8-B593-A876-6A46BE7DED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C64241-5AE5-4BFC-0EA1-DD0AD14BA244}"/>
              </a:ext>
            </a:extLst>
          </p:cNvPr>
          <p:cNvSpPr>
            <a:spLocks noGrp="1"/>
          </p:cNvSpPr>
          <p:nvPr>
            <p:ph type="sldNum" sz="quarter" idx="12"/>
          </p:nvPr>
        </p:nvSpPr>
        <p:spPr/>
        <p:txBody>
          <a:bodyPr/>
          <a:lstStyle/>
          <a:p>
            <a:fld id="{BBF94379-36F8-5C44-8D19-058CB846FBBE}" type="slidenum">
              <a:rPr lang="en-US" smtClean="0"/>
              <a:t>24</a:t>
            </a:fld>
            <a:endParaRPr lang="en-US"/>
          </a:p>
        </p:txBody>
      </p:sp>
      <p:sp>
        <p:nvSpPr>
          <p:cNvPr id="7" name="TextBox 6">
            <a:extLst>
              <a:ext uri="{FF2B5EF4-FFF2-40B4-BE49-F238E27FC236}">
                <a16:creationId xmlns:a16="http://schemas.microsoft.com/office/drawing/2014/main" id="{3F49AB1C-010F-C0C7-F5C5-03D8825C22E7}"/>
              </a:ext>
            </a:extLst>
          </p:cNvPr>
          <p:cNvSpPr txBox="1"/>
          <p:nvPr/>
        </p:nvSpPr>
        <p:spPr>
          <a:xfrm>
            <a:off x="646159" y="1003558"/>
            <a:ext cx="2637624"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The view of a generic inductivist.</a:t>
            </a:r>
          </a:p>
        </p:txBody>
      </p:sp>
      <p:grpSp>
        <p:nvGrpSpPr>
          <p:cNvPr id="27" name="Group 26">
            <a:extLst>
              <a:ext uri="{FF2B5EF4-FFF2-40B4-BE49-F238E27FC236}">
                <a16:creationId xmlns:a16="http://schemas.microsoft.com/office/drawing/2014/main" id="{A5DBE19F-FC96-E6D5-041F-3EDA3B6C66C5}"/>
              </a:ext>
            </a:extLst>
          </p:cNvPr>
          <p:cNvGrpSpPr/>
          <p:nvPr/>
        </p:nvGrpSpPr>
        <p:grpSpPr>
          <a:xfrm>
            <a:off x="4572000" y="1296962"/>
            <a:ext cx="4291472" cy="2325083"/>
            <a:chOff x="4572000" y="1296962"/>
            <a:chExt cx="4291472" cy="2325083"/>
          </a:xfrm>
        </p:grpSpPr>
        <p:sp>
          <p:nvSpPr>
            <p:cNvPr id="25" name="Rounded Rectangular Callout 24">
              <a:extLst>
                <a:ext uri="{FF2B5EF4-FFF2-40B4-BE49-F238E27FC236}">
                  <a16:creationId xmlns:a16="http://schemas.microsoft.com/office/drawing/2014/main" id="{EB4C7941-34D8-A5DF-18F8-DF5F6CF687D3}"/>
                </a:ext>
              </a:extLst>
            </p:cNvPr>
            <p:cNvSpPr/>
            <p:nvPr/>
          </p:nvSpPr>
          <p:spPr>
            <a:xfrm>
              <a:off x="4572000" y="1371601"/>
              <a:ext cx="3230380" cy="2250444"/>
            </a:xfrm>
            <a:prstGeom prst="wedgeRoundRectCallout">
              <a:avLst>
                <a:gd name="adj1" fmla="val -104355"/>
                <a:gd name="adj2" fmla="val 36501"/>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994216-FE28-AD14-8E06-297EEC8D45AA}"/>
                </a:ext>
              </a:extLst>
            </p:cNvPr>
            <p:cNvSpPr txBox="1"/>
            <p:nvPr/>
          </p:nvSpPr>
          <p:spPr>
            <a:xfrm>
              <a:off x="4735955" y="1490008"/>
              <a:ext cx="2758189" cy="1938992"/>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Why the big fuss about handing out the label “scientific” like a prize at baking context?</a:t>
              </a:r>
            </a:p>
          </p:txBody>
        </p:sp>
        <p:pic>
          <p:nvPicPr>
            <p:cNvPr id="11" name="Content Placeholder 9" descr="A gold trophy with a picture of a pie baking sign&#10;&#10;Description automatically generated">
              <a:extLst>
                <a:ext uri="{FF2B5EF4-FFF2-40B4-BE49-F238E27FC236}">
                  <a16:creationId xmlns:a16="http://schemas.microsoft.com/office/drawing/2014/main" id="{422CA8B5-B51D-9E5E-8EDB-EDC5C10C9B85}"/>
                </a:ext>
              </a:extLst>
            </p:cNvPr>
            <p:cNvPicPr>
              <a:picLocks noChangeAspect="1"/>
            </p:cNvPicPr>
            <p:nvPr/>
          </p:nvPicPr>
          <p:blipFill>
            <a:blip r:embed="rId3"/>
            <a:stretch>
              <a:fillRect/>
            </a:stretch>
          </p:blipFill>
          <p:spPr>
            <a:xfrm>
              <a:off x="7895531" y="1296962"/>
              <a:ext cx="967941" cy="2132038"/>
            </a:xfrm>
            <a:prstGeom prst="rect">
              <a:avLst/>
            </a:prstGeom>
          </p:spPr>
        </p:pic>
      </p:grpSp>
      <p:grpSp>
        <p:nvGrpSpPr>
          <p:cNvPr id="28" name="Group 27">
            <a:extLst>
              <a:ext uri="{FF2B5EF4-FFF2-40B4-BE49-F238E27FC236}">
                <a16:creationId xmlns:a16="http://schemas.microsoft.com/office/drawing/2014/main" id="{E152B764-296F-6CFB-A59E-D8C5C563304D}"/>
              </a:ext>
            </a:extLst>
          </p:cNvPr>
          <p:cNvGrpSpPr/>
          <p:nvPr/>
        </p:nvGrpSpPr>
        <p:grpSpPr>
          <a:xfrm>
            <a:off x="4624466" y="4049694"/>
            <a:ext cx="3755036" cy="1878915"/>
            <a:chOff x="4624466" y="4049694"/>
            <a:chExt cx="3755036" cy="1878915"/>
          </a:xfrm>
        </p:grpSpPr>
        <p:sp>
          <p:nvSpPr>
            <p:cNvPr id="26" name="Rounded Rectangular Callout 25">
              <a:extLst>
                <a:ext uri="{FF2B5EF4-FFF2-40B4-BE49-F238E27FC236}">
                  <a16:creationId xmlns:a16="http://schemas.microsoft.com/office/drawing/2014/main" id="{613E2F71-F6CE-5F30-9257-1FF96CF63380}"/>
                </a:ext>
              </a:extLst>
            </p:cNvPr>
            <p:cNvSpPr/>
            <p:nvPr/>
          </p:nvSpPr>
          <p:spPr>
            <a:xfrm>
              <a:off x="4624466" y="4049694"/>
              <a:ext cx="3755036" cy="1878915"/>
            </a:xfrm>
            <a:prstGeom prst="wedgeRoundRectCallout">
              <a:avLst>
                <a:gd name="adj1" fmla="val -104355"/>
                <a:gd name="adj2" fmla="val -48922"/>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856EEFC-5D50-3C0F-5B72-D9D7CEF46123}"/>
                </a:ext>
              </a:extLst>
            </p:cNvPr>
            <p:cNvSpPr txBox="1"/>
            <p:nvPr/>
          </p:nvSpPr>
          <p:spPr>
            <a:xfrm>
              <a:off x="4624466" y="4165997"/>
              <a:ext cx="3485213" cy="1569660"/>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“Scientific” or not, what matters is whether the proposal is well supported by the evidence.</a:t>
              </a:r>
            </a:p>
          </p:txBody>
        </p:sp>
      </p:grpSp>
      <p:sp>
        <p:nvSpPr>
          <p:cNvPr id="24" name="Content Placeholder 23">
            <a:extLst>
              <a:ext uri="{FF2B5EF4-FFF2-40B4-BE49-F238E27FC236}">
                <a16:creationId xmlns:a16="http://schemas.microsoft.com/office/drawing/2014/main" id="{2D8FD59C-B282-4DD6-F145-48A669177232}"/>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60514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200D3F49-7EF6-6A6C-E0D4-22D90F8C84C7}"/>
              </a:ext>
            </a:extLst>
          </p:cNvPr>
          <p:cNvPicPr>
            <a:picLocks noChangeAspect="1"/>
          </p:cNvPicPr>
          <p:nvPr/>
        </p:nvPicPr>
        <p:blipFill>
          <a:blip r:embed="rId2">
            <a:alphaModFix amt="45000"/>
          </a:blip>
          <a:stretch>
            <a:fillRect/>
          </a:stretch>
        </p:blipFill>
        <p:spPr>
          <a:xfrm>
            <a:off x="1632778" y="1011382"/>
            <a:ext cx="7416588" cy="4174076"/>
          </a:xfrm>
          <a:prstGeom prst="rect">
            <a:avLst/>
          </a:prstGeom>
        </p:spPr>
      </p:pic>
      <p:sp>
        <p:nvSpPr>
          <p:cNvPr id="2" name="Title 1">
            <a:extLst>
              <a:ext uri="{FF2B5EF4-FFF2-40B4-BE49-F238E27FC236}">
                <a16:creationId xmlns:a16="http://schemas.microsoft.com/office/drawing/2014/main" id="{E7692059-E155-5DE4-F658-164F619F17B8}"/>
              </a:ext>
            </a:extLst>
          </p:cNvPr>
          <p:cNvSpPr>
            <a:spLocks noGrp="1"/>
          </p:cNvSpPr>
          <p:nvPr>
            <p:ph type="title"/>
          </p:nvPr>
        </p:nvSpPr>
        <p:spPr>
          <a:xfrm>
            <a:off x="287131" y="1441047"/>
            <a:ext cx="5827919" cy="732154"/>
          </a:xfrm>
        </p:spPr>
        <p:txBody>
          <a:bodyPr>
            <a:noAutofit/>
          </a:bodyPr>
          <a:lstStyle/>
          <a:p>
            <a:r>
              <a:rPr lang="en-US" sz="11500" dirty="0"/>
              <a:t>Einstein</a:t>
            </a:r>
          </a:p>
        </p:txBody>
      </p:sp>
      <p:sp>
        <p:nvSpPr>
          <p:cNvPr id="4" name="Footer Placeholder 3">
            <a:extLst>
              <a:ext uri="{FF2B5EF4-FFF2-40B4-BE49-F238E27FC236}">
                <a16:creationId xmlns:a16="http://schemas.microsoft.com/office/drawing/2014/main" id="{0D93738B-7908-D3B4-BBD4-58BE3E9005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977CF2-B991-D46B-69AF-737DB369018B}"/>
              </a:ext>
            </a:extLst>
          </p:cNvPr>
          <p:cNvSpPr>
            <a:spLocks noGrp="1"/>
          </p:cNvSpPr>
          <p:nvPr>
            <p:ph type="sldNum" sz="quarter" idx="12"/>
          </p:nvPr>
        </p:nvSpPr>
        <p:spPr/>
        <p:txBody>
          <a:bodyPr/>
          <a:lstStyle/>
          <a:p>
            <a:fld id="{BBF94379-36F8-5C44-8D19-058CB846FBBE}" type="slidenum">
              <a:rPr lang="en-US" smtClean="0"/>
              <a:t>25</a:t>
            </a:fld>
            <a:endParaRPr lang="en-US"/>
          </a:p>
        </p:txBody>
      </p:sp>
      <p:sp>
        <p:nvSpPr>
          <p:cNvPr id="10" name="Content Placeholder 9">
            <a:extLst>
              <a:ext uri="{FF2B5EF4-FFF2-40B4-BE49-F238E27FC236}">
                <a16:creationId xmlns:a16="http://schemas.microsoft.com/office/drawing/2014/main" id="{544C0B1E-DF7F-E260-BE51-4A7EB5E34764}"/>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356804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A98A6-F6D7-9312-41D4-4E450B1B93B5}"/>
              </a:ext>
            </a:extLst>
          </p:cNvPr>
          <p:cNvSpPr>
            <a:spLocks noGrp="1"/>
          </p:cNvSpPr>
          <p:nvPr>
            <p:ph type="title"/>
          </p:nvPr>
        </p:nvSpPr>
        <p:spPr>
          <a:xfrm>
            <a:off x="2870521" y="145784"/>
            <a:ext cx="5526703" cy="732154"/>
          </a:xfrm>
        </p:spPr>
        <p:txBody>
          <a:bodyPr>
            <a:normAutofit fontScale="90000"/>
          </a:bodyPr>
          <a:lstStyle/>
          <a:p>
            <a:r>
              <a:rPr lang="en-US" dirty="0"/>
              <a:t>Einstein </a:t>
            </a:r>
            <a:r>
              <a:rPr lang="en-US" dirty="0" err="1"/>
              <a:t>falsificationist</a:t>
            </a:r>
            <a:r>
              <a:rPr lang="en-US" dirty="0"/>
              <a:t>?</a:t>
            </a:r>
          </a:p>
        </p:txBody>
      </p:sp>
      <p:sp>
        <p:nvSpPr>
          <p:cNvPr id="4" name="Footer Placeholder 3">
            <a:extLst>
              <a:ext uri="{FF2B5EF4-FFF2-40B4-BE49-F238E27FC236}">
                <a16:creationId xmlns:a16="http://schemas.microsoft.com/office/drawing/2014/main" id="{20ABD310-CE7C-CF2B-BB0C-A09B01023F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991B53-2988-8063-7225-06D03B9B80C5}"/>
              </a:ext>
            </a:extLst>
          </p:cNvPr>
          <p:cNvSpPr>
            <a:spLocks noGrp="1"/>
          </p:cNvSpPr>
          <p:nvPr>
            <p:ph type="sldNum" sz="quarter" idx="12"/>
          </p:nvPr>
        </p:nvSpPr>
        <p:spPr/>
        <p:txBody>
          <a:bodyPr/>
          <a:lstStyle/>
          <a:p>
            <a:fld id="{BBF94379-36F8-5C44-8D19-058CB846FBBE}" type="slidenum">
              <a:rPr lang="en-US" smtClean="0"/>
              <a:t>26</a:t>
            </a:fld>
            <a:endParaRPr lang="en-US"/>
          </a:p>
        </p:txBody>
      </p:sp>
      <p:pic>
        <p:nvPicPr>
          <p:cNvPr id="8" name="Content Placeholder 6">
            <a:extLst>
              <a:ext uri="{FF2B5EF4-FFF2-40B4-BE49-F238E27FC236}">
                <a16:creationId xmlns:a16="http://schemas.microsoft.com/office/drawing/2014/main" id="{05DC6B0F-F58C-FC74-550D-255679DB2A96}"/>
              </a:ext>
            </a:extLst>
          </p:cNvPr>
          <p:cNvPicPr>
            <a:picLocks noChangeAspect="1"/>
          </p:cNvPicPr>
          <p:nvPr/>
        </p:nvPicPr>
        <p:blipFill>
          <a:blip r:embed="rId2"/>
          <a:stretch>
            <a:fillRect/>
          </a:stretch>
        </p:blipFill>
        <p:spPr>
          <a:xfrm>
            <a:off x="100081" y="261530"/>
            <a:ext cx="2606863" cy="5907775"/>
          </a:xfrm>
          <a:prstGeom prst="rect">
            <a:avLst/>
          </a:prstGeom>
        </p:spPr>
      </p:pic>
      <p:sp>
        <p:nvSpPr>
          <p:cNvPr id="10" name="Content Placeholder 9">
            <a:extLst>
              <a:ext uri="{FF2B5EF4-FFF2-40B4-BE49-F238E27FC236}">
                <a16:creationId xmlns:a16="http://schemas.microsoft.com/office/drawing/2014/main" id="{C4BA9301-ACE4-EBE9-1493-99B6C721BC65}"/>
              </a:ext>
            </a:extLst>
          </p:cNvPr>
          <p:cNvSpPr>
            <a:spLocks noGrp="1"/>
          </p:cNvSpPr>
          <p:nvPr>
            <p:ph idx="1"/>
          </p:nvPr>
        </p:nvSpPr>
        <p:spPr/>
        <p:txBody>
          <a:bodyPr>
            <a:normAutofit fontScale="85000" lnSpcReduction="20000"/>
          </a:bodyPr>
          <a:lstStyle/>
          <a:p>
            <a:endParaRPr lang="en-US"/>
          </a:p>
        </p:txBody>
      </p:sp>
      <p:sp>
        <p:nvSpPr>
          <p:cNvPr id="11" name="TextBox 10">
            <a:extLst>
              <a:ext uri="{FF2B5EF4-FFF2-40B4-BE49-F238E27FC236}">
                <a16:creationId xmlns:a16="http://schemas.microsoft.com/office/drawing/2014/main" id="{42EC24B4-1075-C190-345B-48AACB645C3F}"/>
              </a:ext>
            </a:extLst>
          </p:cNvPr>
          <p:cNvSpPr txBox="1"/>
          <p:nvPr/>
        </p:nvSpPr>
        <p:spPr>
          <a:xfrm>
            <a:off x="2956045" y="1556508"/>
            <a:ext cx="5526703" cy="2031325"/>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while the researcher always starts out from facts, whose mutual connections are his aim, he </a:t>
            </a:r>
            <a:r>
              <a:rPr lang="en-US" sz="2400" dirty="0">
                <a:latin typeface="Times New Roman" panose="02020603050405020304" pitchFamily="18" charset="0"/>
                <a:cs typeface="Times New Roman" panose="02020603050405020304" pitchFamily="18" charset="0"/>
              </a:rPr>
              <a:t>does not find his system of ideas in a methodical, inductive way;</a:t>
            </a:r>
            <a:r>
              <a:rPr lang="en-US" dirty="0">
                <a:latin typeface="Times New Roman" panose="02020603050405020304" pitchFamily="18" charset="0"/>
                <a:cs typeface="Times New Roman" panose="02020603050405020304" pitchFamily="18" charset="0"/>
              </a:rPr>
              <a:t> rather, he adapts to the facts by intuitive selection among the conceivable theories that are based upon axioms.”</a:t>
            </a:r>
          </a:p>
        </p:txBody>
      </p:sp>
      <p:sp>
        <p:nvSpPr>
          <p:cNvPr id="12" name="TextBox 11">
            <a:extLst>
              <a:ext uri="{FF2B5EF4-FFF2-40B4-BE49-F238E27FC236}">
                <a16:creationId xmlns:a16="http://schemas.microsoft.com/office/drawing/2014/main" id="{1085AEA5-598B-463D-ECAF-E39B3B720934}"/>
              </a:ext>
            </a:extLst>
          </p:cNvPr>
          <p:cNvSpPr txBox="1"/>
          <p:nvPr/>
        </p:nvSpPr>
        <p:spPr>
          <a:xfrm>
            <a:off x="2849158" y="712755"/>
            <a:ext cx="5804829"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Induktion</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Deduktion</a:t>
            </a:r>
            <a:r>
              <a:rPr lang="en-US" dirty="0">
                <a:latin typeface="Times New Roman" panose="02020603050405020304" pitchFamily="18" charset="0"/>
                <a:cs typeface="Times New Roman" panose="02020603050405020304" pitchFamily="18" charset="0"/>
              </a:rPr>
              <a:t> in der </a:t>
            </a:r>
            <a:r>
              <a:rPr lang="en-US" dirty="0" err="1">
                <a:latin typeface="Times New Roman" panose="02020603050405020304" pitchFamily="18" charset="0"/>
                <a:cs typeface="Times New Roman" panose="02020603050405020304" pitchFamily="18" charset="0"/>
              </a:rPr>
              <a:t>Physik</a:t>
            </a:r>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Berliner </a:t>
            </a:r>
            <a:r>
              <a:rPr lang="en-US" i="1" dirty="0" err="1">
                <a:latin typeface="Times New Roman" panose="02020603050405020304" pitchFamily="18" charset="0"/>
                <a:cs typeface="Times New Roman" panose="02020603050405020304" pitchFamily="18" charset="0"/>
              </a:rPr>
              <a:t>Tageblatt</a:t>
            </a:r>
            <a:r>
              <a:rPr lang="en-US" dirty="0">
                <a:latin typeface="Times New Roman" panose="02020603050405020304" pitchFamily="18" charset="0"/>
                <a:cs typeface="Times New Roman" panose="02020603050405020304" pitchFamily="18" charset="0"/>
              </a:rPr>
              <a:t>, 25 December, 1919.</a:t>
            </a:r>
          </a:p>
        </p:txBody>
      </p:sp>
      <p:sp>
        <p:nvSpPr>
          <p:cNvPr id="13" name="TextBox 12">
            <a:extLst>
              <a:ext uri="{FF2B5EF4-FFF2-40B4-BE49-F238E27FC236}">
                <a16:creationId xmlns:a16="http://schemas.microsoft.com/office/drawing/2014/main" id="{8BA55E38-C0A5-0E4B-190C-5BAC9D4DE3A5}"/>
              </a:ext>
            </a:extLst>
          </p:cNvPr>
          <p:cNvSpPr txBox="1"/>
          <p:nvPr/>
        </p:nvSpPr>
        <p:spPr>
          <a:xfrm>
            <a:off x="2870521" y="3734093"/>
            <a:ext cx="5526702" cy="2954655"/>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“Thus, a theory can very well be found to be incorrect if there is a logical error in its deduction, or found to be </a:t>
            </a:r>
            <a:r>
              <a:rPr lang="en-US" sz="2400" dirty="0">
                <a:latin typeface="Times New Roman" panose="02020603050405020304" pitchFamily="18" charset="0"/>
                <a:cs typeface="Times New Roman" panose="02020603050405020304" pitchFamily="18" charset="0"/>
              </a:rPr>
              <a:t>off the mark if a fact is not in consonance with one of its conclusions.</a:t>
            </a:r>
            <a:r>
              <a:rPr lang="en-US" dirty="0">
                <a:latin typeface="Times New Roman" panose="02020603050405020304" pitchFamily="18" charset="0"/>
                <a:cs typeface="Times New Roman" panose="02020603050405020304" pitchFamily="18" charset="0"/>
              </a:rPr>
              <a:t> But the </a:t>
            </a:r>
            <a:r>
              <a:rPr lang="en-US" sz="2400" dirty="0">
                <a:latin typeface="Times New Roman" panose="02020603050405020304" pitchFamily="18" charset="0"/>
                <a:cs typeface="Times New Roman" panose="02020603050405020304" pitchFamily="18" charset="0"/>
              </a:rPr>
              <a:t>truth of a theory can never be proven. </a:t>
            </a:r>
            <a:r>
              <a:rPr lang="en-US" dirty="0">
                <a:latin typeface="Times New Roman" panose="02020603050405020304" pitchFamily="18" charset="0"/>
                <a:cs typeface="Times New Roman" panose="02020603050405020304" pitchFamily="18" charset="0"/>
              </a:rPr>
              <a:t>For one never knows if future experience will contradict its conclusion; and furthermore there are always other conceptual systems imaginable which might coordinate the very same facts.”</a:t>
            </a:r>
          </a:p>
        </p:txBody>
      </p:sp>
    </p:spTree>
    <p:extLst>
      <p:ext uri="{BB962C8B-B14F-4D97-AF65-F5344CB8AC3E}">
        <p14:creationId xmlns:p14="http://schemas.microsoft.com/office/powerpoint/2010/main" val="10698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C33A-9A9E-526C-24E5-EC271B8C9258}"/>
              </a:ext>
            </a:extLst>
          </p:cNvPr>
          <p:cNvSpPr>
            <a:spLocks noGrp="1"/>
          </p:cNvSpPr>
          <p:nvPr>
            <p:ph type="title"/>
          </p:nvPr>
        </p:nvSpPr>
        <p:spPr>
          <a:xfrm>
            <a:off x="628650" y="278499"/>
            <a:ext cx="6732849" cy="732154"/>
          </a:xfrm>
        </p:spPr>
        <p:txBody>
          <a:bodyPr/>
          <a:lstStyle/>
          <a:p>
            <a:r>
              <a:rPr lang="en-US" dirty="0"/>
              <a:t>Einstein against falsification</a:t>
            </a:r>
          </a:p>
        </p:txBody>
      </p:sp>
      <p:sp>
        <p:nvSpPr>
          <p:cNvPr id="4" name="Footer Placeholder 3">
            <a:extLst>
              <a:ext uri="{FF2B5EF4-FFF2-40B4-BE49-F238E27FC236}">
                <a16:creationId xmlns:a16="http://schemas.microsoft.com/office/drawing/2014/main" id="{A93843F9-02A1-101D-3E89-E20F5ABE0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4524C-55A5-CE9D-38FA-6FDE2F4B37D1}"/>
              </a:ext>
            </a:extLst>
          </p:cNvPr>
          <p:cNvSpPr>
            <a:spLocks noGrp="1"/>
          </p:cNvSpPr>
          <p:nvPr>
            <p:ph type="sldNum" sz="quarter" idx="12"/>
          </p:nvPr>
        </p:nvSpPr>
        <p:spPr/>
        <p:txBody>
          <a:bodyPr/>
          <a:lstStyle/>
          <a:p>
            <a:fld id="{BBF94379-36F8-5C44-8D19-058CB846FBBE}" type="slidenum">
              <a:rPr lang="en-US" smtClean="0"/>
              <a:t>27</a:t>
            </a:fld>
            <a:endParaRPr lang="en-US"/>
          </a:p>
        </p:txBody>
      </p:sp>
      <p:sp>
        <p:nvSpPr>
          <p:cNvPr id="6" name="TextBox 5">
            <a:extLst>
              <a:ext uri="{FF2B5EF4-FFF2-40B4-BE49-F238E27FC236}">
                <a16:creationId xmlns:a16="http://schemas.microsoft.com/office/drawing/2014/main" id="{0D85F2BB-5C9B-C117-28D6-AB3791E71A07}"/>
              </a:ext>
            </a:extLst>
          </p:cNvPr>
          <p:cNvSpPr txBox="1"/>
          <p:nvPr/>
        </p:nvSpPr>
        <p:spPr>
          <a:xfrm>
            <a:off x="628648" y="1287607"/>
            <a:ext cx="3368235" cy="1938992"/>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1913. Einstein and Michele </a:t>
            </a:r>
            <a:r>
              <a:rPr lang="en-US" dirty="0" err="1">
                <a:latin typeface="Times New Roman" panose="02020603050405020304" pitchFamily="18" charset="0"/>
                <a:cs typeface="Times New Roman" panose="02020603050405020304" pitchFamily="18" charset="0"/>
              </a:rPr>
              <a:t>Besso</a:t>
            </a:r>
            <a:r>
              <a:rPr lang="en-US" dirty="0">
                <a:latin typeface="Times New Roman" panose="02020603050405020304" pitchFamily="18" charset="0"/>
                <a:cs typeface="Times New Roman" panose="02020603050405020304" pitchFamily="18" charset="0"/>
              </a:rPr>
              <a:t> in private calculation: precursor to general relativity of 1913 gives the </a:t>
            </a:r>
            <a:r>
              <a:rPr lang="en-US" sz="2400" dirty="0">
                <a:latin typeface="Times New Roman" panose="02020603050405020304" pitchFamily="18" charset="0"/>
                <a:cs typeface="Times New Roman" panose="02020603050405020304" pitchFamily="18" charset="0"/>
              </a:rPr>
              <a:t>wrong prediction for the perihelion</a:t>
            </a:r>
            <a:r>
              <a:rPr lang="en-US" dirty="0">
                <a:latin typeface="Times New Roman" panose="02020603050405020304" pitchFamily="18" charset="0"/>
                <a:cs typeface="Times New Roman" panose="02020603050405020304" pitchFamily="18" charset="0"/>
              </a:rPr>
              <a:t> motion of Mercury.</a:t>
            </a:r>
          </a:p>
        </p:txBody>
      </p:sp>
      <p:pic>
        <p:nvPicPr>
          <p:cNvPr id="12" name="Content Placeholder 10">
            <a:extLst>
              <a:ext uri="{FF2B5EF4-FFF2-40B4-BE49-F238E27FC236}">
                <a16:creationId xmlns:a16="http://schemas.microsoft.com/office/drawing/2014/main" id="{DC622E3F-DCB6-E5A6-5F8C-C4A73FD03861}"/>
              </a:ext>
            </a:extLst>
          </p:cNvPr>
          <p:cNvPicPr>
            <a:picLocks noChangeAspect="1"/>
          </p:cNvPicPr>
          <p:nvPr/>
        </p:nvPicPr>
        <p:blipFill>
          <a:blip r:embed="rId2"/>
          <a:stretch>
            <a:fillRect/>
          </a:stretch>
        </p:blipFill>
        <p:spPr>
          <a:xfrm>
            <a:off x="4239377" y="1287607"/>
            <a:ext cx="1886949" cy="1765210"/>
          </a:xfrm>
          <a:prstGeom prst="rect">
            <a:avLst/>
          </a:prstGeom>
        </p:spPr>
      </p:pic>
      <p:sp>
        <p:nvSpPr>
          <p:cNvPr id="20" name="Content Placeholder 19">
            <a:extLst>
              <a:ext uri="{FF2B5EF4-FFF2-40B4-BE49-F238E27FC236}">
                <a16:creationId xmlns:a16="http://schemas.microsoft.com/office/drawing/2014/main" id="{F83C8052-C9F6-3C97-F85F-4D576D486F62}"/>
              </a:ext>
            </a:extLst>
          </p:cNvPr>
          <p:cNvSpPr>
            <a:spLocks noGrp="1"/>
          </p:cNvSpPr>
          <p:nvPr>
            <p:ph idx="1"/>
          </p:nvPr>
        </p:nvSpPr>
        <p:spPr/>
        <p:txBody>
          <a:bodyPr>
            <a:normAutofit fontScale="85000" lnSpcReduction="20000"/>
          </a:bodyPr>
          <a:lstStyle/>
          <a:p>
            <a:endParaRPr lang="en-US"/>
          </a:p>
        </p:txBody>
      </p:sp>
      <p:grpSp>
        <p:nvGrpSpPr>
          <p:cNvPr id="19" name="Group 18">
            <a:extLst>
              <a:ext uri="{FF2B5EF4-FFF2-40B4-BE49-F238E27FC236}">
                <a16:creationId xmlns:a16="http://schemas.microsoft.com/office/drawing/2014/main" id="{FF5F7672-5F7D-3ADF-FDE8-002359A3E5FF}"/>
              </a:ext>
            </a:extLst>
          </p:cNvPr>
          <p:cNvGrpSpPr/>
          <p:nvPr/>
        </p:nvGrpSpPr>
        <p:grpSpPr>
          <a:xfrm>
            <a:off x="628648" y="3503553"/>
            <a:ext cx="7715539" cy="2975388"/>
            <a:chOff x="628648" y="3503553"/>
            <a:chExt cx="7715539" cy="2975388"/>
          </a:xfrm>
        </p:grpSpPr>
        <p:sp>
          <p:nvSpPr>
            <p:cNvPr id="16" name="Rounded Rectangular Callout 15">
              <a:extLst>
                <a:ext uri="{FF2B5EF4-FFF2-40B4-BE49-F238E27FC236}">
                  <a16:creationId xmlns:a16="http://schemas.microsoft.com/office/drawing/2014/main" id="{E9B6E457-1A23-0405-219E-A4CFFC6E8E7D}"/>
                </a:ext>
              </a:extLst>
            </p:cNvPr>
            <p:cNvSpPr/>
            <p:nvPr/>
          </p:nvSpPr>
          <p:spPr>
            <a:xfrm>
              <a:off x="628648" y="3503553"/>
              <a:ext cx="6239479" cy="2975388"/>
            </a:xfrm>
            <a:prstGeom prst="wedgeRoundRectCallout">
              <a:avLst>
                <a:gd name="adj1" fmla="val 14942"/>
                <a:gd name="adj2" fmla="val -62422"/>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C7857B3-A87C-9515-DDDA-621F1E476D8A}"/>
                </a:ext>
              </a:extLst>
            </p:cNvPr>
            <p:cNvSpPr txBox="1"/>
            <p:nvPr/>
          </p:nvSpPr>
          <p:spPr>
            <a:xfrm>
              <a:off x="835777" y="3754555"/>
              <a:ext cx="6032350" cy="267765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Even if there had been no deflection of light, no perihelion motion and no redshift, the gravitational equations would still be convincing </a:t>
              </a:r>
              <a:r>
                <a:rPr lang="en-US" dirty="0">
                  <a:latin typeface="Times New Roman" panose="02020603050405020304" pitchFamily="18" charset="0"/>
                  <a:cs typeface="Times New Roman" panose="02020603050405020304" pitchFamily="18" charset="0"/>
                </a:rPr>
                <a:t>because they avoid the inertial system (the phantom that affects everything but is not itself affected). It is actually rather curious that humans are mostly deaf to the strongest arguments, while they always tend to overestimate the accuracy of measurements</a:t>
              </a:r>
            </a:p>
          </p:txBody>
        </p:sp>
        <p:sp>
          <p:nvSpPr>
            <p:cNvPr id="7" name="TextBox 6">
              <a:extLst>
                <a:ext uri="{FF2B5EF4-FFF2-40B4-BE49-F238E27FC236}">
                  <a16:creationId xmlns:a16="http://schemas.microsoft.com/office/drawing/2014/main" id="{62976788-A2E8-F8D5-1E7E-DF5C6371494B}"/>
                </a:ext>
              </a:extLst>
            </p:cNvPr>
            <p:cNvSpPr txBox="1"/>
            <p:nvPr/>
          </p:nvSpPr>
          <p:spPr>
            <a:xfrm>
              <a:off x="6868127" y="3585235"/>
              <a:ext cx="1476060"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 to Max Born.</a:t>
              </a:r>
            </a:p>
            <a:p>
              <a:pPr algn="l"/>
              <a:r>
                <a:rPr lang="en-US" dirty="0">
                  <a:latin typeface="Times New Roman" panose="02020603050405020304" pitchFamily="18" charset="0"/>
                  <a:cs typeface="Times New Roman" panose="02020603050405020304" pitchFamily="18" charset="0"/>
                </a:rPr>
                <a:t>May 12, 1952</a:t>
              </a:r>
            </a:p>
          </p:txBody>
        </p:sp>
      </p:grpSp>
      <p:grpSp>
        <p:nvGrpSpPr>
          <p:cNvPr id="17" name="Group 16">
            <a:extLst>
              <a:ext uri="{FF2B5EF4-FFF2-40B4-BE49-F238E27FC236}">
                <a16:creationId xmlns:a16="http://schemas.microsoft.com/office/drawing/2014/main" id="{4439F5D3-3C8E-5BA2-88C6-3A0386C28BE4}"/>
              </a:ext>
            </a:extLst>
          </p:cNvPr>
          <p:cNvGrpSpPr/>
          <p:nvPr/>
        </p:nvGrpSpPr>
        <p:grpSpPr>
          <a:xfrm>
            <a:off x="6979534" y="1010653"/>
            <a:ext cx="1535816" cy="1529834"/>
            <a:chOff x="6979534" y="1010653"/>
            <a:chExt cx="1535816" cy="1529834"/>
          </a:xfrm>
        </p:grpSpPr>
        <p:sp>
          <p:nvSpPr>
            <p:cNvPr id="14" name="Rounded Rectangular Callout 13">
              <a:extLst>
                <a:ext uri="{FF2B5EF4-FFF2-40B4-BE49-F238E27FC236}">
                  <a16:creationId xmlns:a16="http://schemas.microsoft.com/office/drawing/2014/main" id="{ABEFD10F-EE38-4C00-48E6-78A03705C934}"/>
                </a:ext>
              </a:extLst>
            </p:cNvPr>
            <p:cNvSpPr/>
            <p:nvPr/>
          </p:nvSpPr>
          <p:spPr>
            <a:xfrm>
              <a:off x="6979534" y="1010653"/>
              <a:ext cx="1535816" cy="818147"/>
            </a:xfrm>
            <a:prstGeom prst="wedgeRoundRectCallout">
              <a:avLst>
                <a:gd name="adj1" fmla="val -105940"/>
                <a:gd name="adj2" fmla="val 60903"/>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B48F1A1-5EE7-2D55-8CA8-83F218D21DD4}"/>
                </a:ext>
              </a:extLst>
            </p:cNvPr>
            <p:cNvSpPr txBox="1"/>
            <p:nvPr/>
          </p:nvSpPr>
          <p:spPr>
            <a:xfrm>
              <a:off x="7197718" y="1010653"/>
              <a:ext cx="1146468" cy="646331"/>
            </a:xfrm>
            <a:prstGeom prst="rect">
              <a:avLst/>
            </a:prstGeom>
            <a:noFill/>
          </p:spPr>
          <p:txBody>
            <a:bodyPr wrap="none" rtlCol="0">
              <a:spAutoFit/>
            </a:bodyPr>
            <a:lstStyle/>
            <a:p>
              <a:pPr algn="l"/>
              <a:r>
                <a:rPr lang="en-US" sz="3600" dirty="0">
                  <a:solidFill>
                    <a:schemeClr val="bg2">
                      <a:lumMod val="50000"/>
                    </a:schemeClr>
                  </a:solidFill>
                  <a:latin typeface="Times New Roman" panose="02020603050405020304" pitchFamily="18" charset="0"/>
                  <a:cs typeface="Times New Roman" panose="02020603050405020304" pitchFamily="18" charset="0"/>
                </a:rPr>
                <a:t>Meh.</a:t>
              </a:r>
            </a:p>
          </p:txBody>
        </p:sp>
        <p:sp>
          <p:nvSpPr>
            <p:cNvPr id="13" name="TextBox 12">
              <a:extLst>
                <a:ext uri="{FF2B5EF4-FFF2-40B4-BE49-F238E27FC236}">
                  <a16:creationId xmlns:a16="http://schemas.microsoft.com/office/drawing/2014/main" id="{7E3756F3-4679-56AB-3D51-D5EF8ECECFA1}"/>
                </a:ext>
              </a:extLst>
            </p:cNvPr>
            <p:cNvSpPr txBox="1"/>
            <p:nvPr/>
          </p:nvSpPr>
          <p:spPr>
            <a:xfrm>
              <a:off x="7197718" y="1894156"/>
              <a:ext cx="1126361" cy="646331"/>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Einstein in 1913</a:t>
              </a:r>
            </a:p>
          </p:txBody>
        </p:sp>
      </p:grpSp>
    </p:spTree>
    <p:extLst>
      <p:ext uri="{BB962C8B-B14F-4D97-AF65-F5344CB8AC3E}">
        <p14:creationId xmlns:p14="http://schemas.microsoft.com/office/powerpoint/2010/main" val="86900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C33A-9A9E-526C-24E5-EC271B8C9258}"/>
              </a:ext>
            </a:extLst>
          </p:cNvPr>
          <p:cNvSpPr>
            <a:spLocks noGrp="1"/>
          </p:cNvSpPr>
          <p:nvPr>
            <p:ph type="title"/>
          </p:nvPr>
        </p:nvSpPr>
        <p:spPr>
          <a:xfrm>
            <a:off x="628650" y="278499"/>
            <a:ext cx="6732849" cy="732154"/>
          </a:xfrm>
        </p:spPr>
        <p:txBody>
          <a:bodyPr/>
          <a:lstStyle/>
          <a:p>
            <a:r>
              <a:rPr lang="en-US" dirty="0"/>
              <a:t>Einstein against falsification</a:t>
            </a:r>
          </a:p>
        </p:txBody>
      </p:sp>
      <p:sp>
        <p:nvSpPr>
          <p:cNvPr id="4" name="Footer Placeholder 3">
            <a:extLst>
              <a:ext uri="{FF2B5EF4-FFF2-40B4-BE49-F238E27FC236}">
                <a16:creationId xmlns:a16="http://schemas.microsoft.com/office/drawing/2014/main" id="{A93843F9-02A1-101D-3E89-E20F5ABE00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F4524C-55A5-CE9D-38FA-6FDE2F4B37D1}"/>
              </a:ext>
            </a:extLst>
          </p:cNvPr>
          <p:cNvSpPr>
            <a:spLocks noGrp="1"/>
          </p:cNvSpPr>
          <p:nvPr>
            <p:ph type="sldNum" sz="quarter" idx="12"/>
          </p:nvPr>
        </p:nvSpPr>
        <p:spPr/>
        <p:txBody>
          <a:bodyPr/>
          <a:lstStyle/>
          <a:p>
            <a:fld id="{BBF94379-36F8-5C44-8D19-058CB846FBBE}" type="slidenum">
              <a:rPr lang="en-US" smtClean="0"/>
              <a:t>28</a:t>
            </a:fld>
            <a:endParaRPr lang="en-US"/>
          </a:p>
        </p:txBody>
      </p:sp>
      <p:grpSp>
        <p:nvGrpSpPr>
          <p:cNvPr id="28" name="Group 27">
            <a:extLst>
              <a:ext uri="{FF2B5EF4-FFF2-40B4-BE49-F238E27FC236}">
                <a16:creationId xmlns:a16="http://schemas.microsoft.com/office/drawing/2014/main" id="{FA928A32-8F52-59DF-2795-DFB83DA08257}"/>
              </a:ext>
            </a:extLst>
          </p:cNvPr>
          <p:cNvGrpSpPr/>
          <p:nvPr/>
        </p:nvGrpSpPr>
        <p:grpSpPr>
          <a:xfrm>
            <a:off x="628650" y="1041423"/>
            <a:ext cx="7179415" cy="2128367"/>
            <a:chOff x="628650" y="1041423"/>
            <a:chExt cx="7179415" cy="2128367"/>
          </a:xfrm>
        </p:grpSpPr>
        <p:sp>
          <p:nvSpPr>
            <p:cNvPr id="8" name="TextBox 7">
              <a:extLst>
                <a:ext uri="{FF2B5EF4-FFF2-40B4-BE49-F238E27FC236}">
                  <a16:creationId xmlns:a16="http://schemas.microsoft.com/office/drawing/2014/main" id="{6731526B-4B48-1D3D-32D0-AC56E66747A1}"/>
                </a:ext>
              </a:extLst>
            </p:cNvPr>
            <p:cNvSpPr txBox="1"/>
            <p:nvPr/>
          </p:nvSpPr>
          <p:spPr>
            <a:xfrm>
              <a:off x="628650" y="1267717"/>
              <a:ext cx="3587041" cy="156966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1925. Dayton C. Miller repeats the Michelson-Morley experiment and </a:t>
              </a:r>
              <a:r>
                <a:rPr lang="en-US" sz="2800" dirty="0">
                  <a:latin typeface="Times New Roman" panose="02020603050405020304" pitchFamily="18" charset="0"/>
                  <a:cs typeface="Times New Roman" panose="02020603050405020304" pitchFamily="18" charset="0"/>
                </a:rPr>
                <a:t>finds a positive ether drift.</a:t>
              </a:r>
              <a:endParaRPr lang="en-US" sz="2000" dirty="0">
                <a:latin typeface="Times New Roman" panose="02020603050405020304" pitchFamily="18" charset="0"/>
                <a:cs typeface="Times New Roman" panose="02020603050405020304" pitchFamily="18" charset="0"/>
              </a:endParaRPr>
            </a:p>
          </p:txBody>
        </p:sp>
        <p:pic>
          <p:nvPicPr>
            <p:cNvPr id="23" name="Content Placeholder 21">
              <a:extLst>
                <a:ext uri="{FF2B5EF4-FFF2-40B4-BE49-F238E27FC236}">
                  <a16:creationId xmlns:a16="http://schemas.microsoft.com/office/drawing/2014/main" id="{6421457B-415C-E132-53C6-F261F742742F}"/>
                </a:ext>
              </a:extLst>
            </p:cNvPr>
            <p:cNvPicPr>
              <a:picLocks noChangeAspect="1"/>
            </p:cNvPicPr>
            <p:nvPr/>
          </p:nvPicPr>
          <p:blipFill>
            <a:blip r:embed="rId2"/>
            <a:stretch>
              <a:fillRect/>
            </a:stretch>
          </p:blipFill>
          <p:spPr>
            <a:xfrm>
              <a:off x="4533659" y="1041423"/>
              <a:ext cx="3274406" cy="2128367"/>
            </a:xfrm>
            <a:prstGeom prst="rect">
              <a:avLst/>
            </a:prstGeom>
          </p:spPr>
        </p:pic>
      </p:grpSp>
      <p:sp>
        <p:nvSpPr>
          <p:cNvPr id="25" name="Content Placeholder 24">
            <a:extLst>
              <a:ext uri="{FF2B5EF4-FFF2-40B4-BE49-F238E27FC236}">
                <a16:creationId xmlns:a16="http://schemas.microsoft.com/office/drawing/2014/main" id="{87ACC580-09B1-E1A1-A9C3-1F482A7B80DE}"/>
              </a:ext>
            </a:extLst>
          </p:cNvPr>
          <p:cNvSpPr>
            <a:spLocks noGrp="1"/>
          </p:cNvSpPr>
          <p:nvPr>
            <p:ph idx="1"/>
          </p:nvPr>
        </p:nvSpPr>
        <p:spPr/>
        <p:txBody>
          <a:bodyPr>
            <a:normAutofit fontScale="85000" lnSpcReduction="20000"/>
          </a:bodyPr>
          <a:lstStyle/>
          <a:p>
            <a:endParaRPr lang="en-US"/>
          </a:p>
        </p:txBody>
      </p:sp>
      <p:grpSp>
        <p:nvGrpSpPr>
          <p:cNvPr id="29" name="Group 28">
            <a:extLst>
              <a:ext uri="{FF2B5EF4-FFF2-40B4-BE49-F238E27FC236}">
                <a16:creationId xmlns:a16="http://schemas.microsoft.com/office/drawing/2014/main" id="{3455CBDC-DA46-A250-254C-E4C0122DEB7D}"/>
              </a:ext>
            </a:extLst>
          </p:cNvPr>
          <p:cNvGrpSpPr/>
          <p:nvPr/>
        </p:nvGrpSpPr>
        <p:grpSpPr>
          <a:xfrm>
            <a:off x="511610" y="3385180"/>
            <a:ext cx="8182065" cy="2829478"/>
            <a:chOff x="511610" y="3385180"/>
            <a:chExt cx="8182065" cy="2829478"/>
          </a:xfrm>
        </p:grpSpPr>
        <p:sp>
          <p:nvSpPr>
            <p:cNvPr id="26" name="Rounded Rectangular Callout 25">
              <a:extLst>
                <a:ext uri="{FF2B5EF4-FFF2-40B4-BE49-F238E27FC236}">
                  <a16:creationId xmlns:a16="http://schemas.microsoft.com/office/drawing/2014/main" id="{403B770A-192C-735B-3F45-2AD2A0DE4EBD}"/>
                </a:ext>
              </a:extLst>
            </p:cNvPr>
            <p:cNvSpPr/>
            <p:nvPr/>
          </p:nvSpPr>
          <p:spPr>
            <a:xfrm>
              <a:off x="3816234" y="3385180"/>
              <a:ext cx="4816156" cy="1985473"/>
            </a:xfrm>
            <a:prstGeom prst="wedgeRoundRectCallout">
              <a:avLst>
                <a:gd name="adj1" fmla="val -70822"/>
                <a:gd name="adj2" fmla="val 23056"/>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0AB19B-3D9D-B79E-8D11-DBE374310769}"/>
                </a:ext>
              </a:extLst>
            </p:cNvPr>
            <p:cNvSpPr txBox="1"/>
            <p:nvPr/>
          </p:nvSpPr>
          <p:spPr>
            <a:xfrm>
              <a:off x="3995074" y="3560131"/>
              <a:ext cx="4698601" cy="1569660"/>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“In my opinion, there is as good as </a:t>
              </a:r>
              <a:r>
                <a:rPr lang="en-US" sz="2400" i="1" dirty="0">
                  <a:latin typeface="Times New Roman" panose="02020603050405020304" pitchFamily="18" charset="0"/>
                  <a:cs typeface="Times New Roman" panose="02020603050405020304" pitchFamily="18" charset="0"/>
                </a:rPr>
                <a:t>no probability at all [gar </a:t>
              </a:r>
              <a:r>
                <a:rPr lang="en-US" sz="2400" i="1" dirty="0" err="1">
                  <a:latin typeface="Times New Roman" panose="02020603050405020304" pitchFamily="18" charset="0"/>
                  <a:cs typeface="Times New Roman" panose="02020603050405020304" pitchFamily="18" charset="0"/>
                </a:rPr>
                <a:t>keine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Wahrscheinlichkeit</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that Herr Miller is correct.”</a:t>
              </a:r>
            </a:p>
          </p:txBody>
        </p:sp>
        <p:pic>
          <p:nvPicPr>
            <p:cNvPr id="18" name="Content Placeholder 16">
              <a:extLst>
                <a:ext uri="{FF2B5EF4-FFF2-40B4-BE49-F238E27FC236}">
                  <a16:creationId xmlns:a16="http://schemas.microsoft.com/office/drawing/2014/main" id="{114692A6-C436-824E-44BA-14E2F4519770}"/>
                </a:ext>
              </a:extLst>
            </p:cNvPr>
            <p:cNvPicPr>
              <a:picLocks noChangeAspect="1"/>
            </p:cNvPicPr>
            <p:nvPr/>
          </p:nvPicPr>
          <p:blipFill>
            <a:blip r:embed="rId3"/>
            <a:stretch>
              <a:fillRect/>
            </a:stretch>
          </p:blipFill>
          <p:spPr>
            <a:xfrm>
              <a:off x="511610" y="4407182"/>
              <a:ext cx="2283125" cy="1807476"/>
            </a:xfrm>
            <a:prstGeom prst="rect">
              <a:avLst/>
            </a:prstGeom>
          </p:spPr>
        </p:pic>
        <p:sp>
          <p:nvSpPr>
            <p:cNvPr id="27" name="TextBox 26">
              <a:extLst>
                <a:ext uri="{FF2B5EF4-FFF2-40B4-BE49-F238E27FC236}">
                  <a16:creationId xmlns:a16="http://schemas.microsoft.com/office/drawing/2014/main" id="{2413EB89-D55A-4D40-6DE6-A4097D0B640F}"/>
                </a:ext>
              </a:extLst>
            </p:cNvPr>
            <p:cNvSpPr txBox="1"/>
            <p:nvPr/>
          </p:nvSpPr>
          <p:spPr>
            <a:xfrm>
              <a:off x="3995074" y="5494170"/>
              <a:ext cx="2820003" cy="369332"/>
            </a:xfrm>
            <a:prstGeom prst="rect">
              <a:avLst/>
            </a:prstGeom>
            <a:noFill/>
          </p:spPr>
          <p:txBody>
            <a:bodyPr wrap="none" rtlCol="0">
              <a:spAutoFit/>
            </a:bodyPr>
            <a:lstStyle/>
            <a:p>
              <a:r>
                <a:rPr lang="en-US" sz="1800" dirty="0">
                  <a:latin typeface="Times New Roman" panose="02020603050405020304" pitchFamily="18" charset="0"/>
                  <a:cs typeface="Times New Roman" panose="02020603050405020304" pitchFamily="18" charset="0"/>
                </a:rPr>
                <a:t>Einstein 1925, his emphasis.</a:t>
              </a:r>
            </a:p>
          </p:txBody>
        </p:sp>
      </p:grpSp>
    </p:spTree>
    <p:extLst>
      <p:ext uri="{BB962C8B-B14F-4D97-AF65-F5344CB8AC3E}">
        <p14:creationId xmlns:p14="http://schemas.microsoft.com/office/powerpoint/2010/main" val="55807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5223-E7E1-4938-205C-847A4FEC6D68}"/>
              </a:ext>
            </a:extLst>
          </p:cNvPr>
          <p:cNvSpPr>
            <a:spLocks noGrp="1"/>
          </p:cNvSpPr>
          <p:nvPr>
            <p:ph type="title"/>
          </p:nvPr>
        </p:nvSpPr>
        <p:spPr/>
        <p:txBody>
          <a:bodyPr>
            <a:normAutofit fontScale="90000"/>
          </a:bodyPr>
          <a:lstStyle/>
          <a:p>
            <a:r>
              <a:rPr lang="en-US" dirty="0"/>
              <a:t>Popper on the Problem of Induction</a:t>
            </a:r>
          </a:p>
        </p:txBody>
      </p:sp>
      <p:sp>
        <p:nvSpPr>
          <p:cNvPr id="4" name="Footer Placeholder 3">
            <a:extLst>
              <a:ext uri="{FF2B5EF4-FFF2-40B4-BE49-F238E27FC236}">
                <a16:creationId xmlns:a16="http://schemas.microsoft.com/office/drawing/2014/main" id="{BFC2B0CA-8FDA-317E-1572-7D4814D563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E0FC1-A79E-116A-C516-01D549B7561E}"/>
              </a:ext>
            </a:extLst>
          </p:cNvPr>
          <p:cNvSpPr>
            <a:spLocks noGrp="1"/>
          </p:cNvSpPr>
          <p:nvPr>
            <p:ph type="sldNum" sz="quarter" idx="12"/>
          </p:nvPr>
        </p:nvSpPr>
        <p:spPr/>
        <p:txBody>
          <a:bodyPr/>
          <a:lstStyle/>
          <a:p>
            <a:fld id="{BBF94379-36F8-5C44-8D19-058CB846FBBE}" type="slidenum">
              <a:rPr lang="en-US" smtClean="0"/>
              <a:t>29</a:t>
            </a:fld>
            <a:endParaRPr lang="en-US"/>
          </a:p>
        </p:txBody>
      </p:sp>
      <p:grpSp>
        <p:nvGrpSpPr>
          <p:cNvPr id="27" name="Group 26">
            <a:extLst>
              <a:ext uri="{FF2B5EF4-FFF2-40B4-BE49-F238E27FC236}">
                <a16:creationId xmlns:a16="http://schemas.microsoft.com/office/drawing/2014/main" id="{8AE538CD-C26F-950B-753F-EB19E179E74A}"/>
              </a:ext>
            </a:extLst>
          </p:cNvPr>
          <p:cNvGrpSpPr/>
          <p:nvPr/>
        </p:nvGrpSpPr>
        <p:grpSpPr>
          <a:xfrm>
            <a:off x="4031416" y="1270454"/>
            <a:ext cx="4789358" cy="2203672"/>
            <a:chOff x="3559226" y="1292311"/>
            <a:chExt cx="4789358" cy="2203672"/>
          </a:xfrm>
        </p:grpSpPr>
        <p:sp>
          <p:nvSpPr>
            <p:cNvPr id="12" name="Rounded Rectangular Callout 11">
              <a:extLst>
                <a:ext uri="{FF2B5EF4-FFF2-40B4-BE49-F238E27FC236}">
                  <a16:creationId xmlns:a16="http://schemas.microsoft.com/office/drawing/2014/main" id="{428751EB-12D4-B401-124A-B24ECAAE40FC}"/>
                </a:ext>
              </a:extLst>
            </p:cNvPr>
            <p:cNvSpPr/>
            <p:nvPr/>
          </p:nvSpPr>
          <p:spPr>
            <a:xfrm>
              <a:off x="3559226" y="1292311"/>
              <a:ext cx="4789358" cy="2203672"/>
            </a:xfrm>
            <a:prstGeom prst="wedgeRoundRectCallout">
              <a:avLst>
                <a:gd name="adj1" fmla="val -72946"/>
                <a:gd name="adj2" fmla="val 23727"/>
                <a:gd name="adj3" fmla="val 16667"/>
              </a:avLst>
            </a:prstGeom>
            <a:solidFill>
              <a:srgbClr val="C8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376B2AB-02D2-26D1-5A3A-15B89DE94357}"/>
                </a:ext>
              </a:extLst>
            </p:cNvPr>
            <p:cNvSpPr txBox="1"/>
            <p:nvPr/>
          </p:nvSpPr>
          <p:spPr>
            <a:xfrm>
              <a:off x="3930233" y="1502173"/>
              <a:ext cx="4047344" cy="1569660"/>
            </a:xfrm>
            <a:prstGeom prst="rect">
              <a:avLst/>
            </a:prstGeom>
            <a:noFill/>
          </p:spPr>
          <p:txBody>
            <a:bodyPr wrap="square" rtlCol="0">
              <a:spAutoFit/>
            </a:bodyPr>
            <a:lstStyle/>
            <a:p>
              <a:pPr algn="l"/>
              <a:r>
                <a:rPr lang="en-US" sz="3200" dirty="0">
                  <a:latin typeface="Times New Roman" panose="02020603050405020304" pitchFamily="18" charset="0"/>
                  <a:cs typeface="Times New Roman" panose="02020603050405020304" pitchFamily="18" charset="0"/>
                </a:rPr>
                <a:t>This line of argument is the foundation of the critique of inductivism.</a:t>
              </a:r>
            </a:p>
          </p:txBody>
        </p:sp>
      </p:grpSp>
      <p:sp>
        <p:nvSpPr>
          <p:cNvPr id="8" name="TextBox 7">
            <a:extLst>
              <a:ext uri="{FF2B5EF4-FFF2-40B4-BE49-F238E27FC236}">
                <a16:creationId xmlns:a16="http://schemas.microsoft.com/office/drawing/2014/main" id="{BB17000B-15A7-8F5E-1C8B-2E7F849B4DF4}"/>
              </a:ext>
            </a:extLst>
          </p:cNvPr>
          <p:cNvSpPr txBox="1"/>
          <p:nvPr/>
        </p:nvSpPr>
        <p:spPr>
          <a:xfrm>
            <a:off x="322289" y="3844977"/>
            <a:ext cx="3635115"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Karl Popper, </a:t>
            </a:r>
            <a:r>
              <a:rPr lang="en-US" sz="1200" i="1" dirty="0">
                <a:latin typeface="Times New Roman" panose="02020603050405020304" pitchFamily="18" charset="0"/>
                <a:cs typeface="Times New Roman" panose="02020603050405020304" pitchFamily="18" charset="0"/>
              </a:rPr>
              <a:t>Two Fundamental Problems of the Theory of Knowledge</a:t>
            </a:r>
            <a:r>
              <a:rPr lang="en-US" sz="1200" dirty="0">
                <a:latin typeface="Times New Roman" panose="02020603050405020304" pitchFamily="18" charset="0"/>
                <a:cs typeface="Times New Roman" panose="02020603050405020304" pitchFamily="18" charset="0"/>
              </a:rPr>
              <a:t>. London: Routledge, 2009. pp.4-5.</a:t>
            </a:r>
          </a:p>
        </p:txBody>
      </p:sp>
      <p:pic>
        <p:nvPicPr>
          <p:cNvPr id="11" name="Content Placeholder 9" descr="A person with grey hair&#10;&#10;Description automatically generated">
            <a:extLst>
              <a:ext uri="{FF2B5EF4-FFF2-40B4-BE49-F238E27FC236}">
                <a16:creationId xmlns:a16="http://schemas.microsoft.com/office/drawing/2014/main" id="{898B786E-6847-21E3-45F2-2D07777F6AC2}"/>
              </a:ext>
            </a:extLst>
          </p:cNvPr>
          <p:cNvPicPr>
            <a:picLocks noChangeAspect="1"/>
          </p:cNvPicPr>
          <p:nvPr/>
        </p:nvPicPr>
        <p:blipFill>
          <a:blip r:embed="rId2"/>
          <a:stretch>
            <a:fillRect/>
          </a:stretch>
        </p:blipFill>
        <p:spPr>
          <a:xfrm>
            <a:off x="695954" y="1292311"/>
            <a:ext cx="2273035" cy="2495623"/>
          </a:xfrm>
          <a:prstGeom prst="rect">
            <a:avLst/>
          </a:prstGeom>
        </p:spPr>
      </p:pic>
      <p:grpSp>
        <p:nvGrpSpPr>
          <p:cNvPr id="28" name="Group 27">
            <a:extLst>
              <a:ext uri="{FF2B5EF4-FFF2-40B4-BE49-F238E27FC236}">
                <a16:creationId xmlns:a16="http://schemas.microsoft.com/office/drawing/2014/main" id="{B908EF22-1919-68A0-B658-C6A5E6F61169}"/>
              </a:ext>
            </a:extLst>
          </p:cNvPr>
          <p:cNvGrpSpPr/>
          <p:nvPr/>
        </p:nvGrpSpPr>
        <p:grpSpPr>
          <a:xfrm>
            <a:off x="2968989" y="4151616"/>
            <a:ext cx="4607602" cy="1703317"/>
            <a:chOff x="2968989" y="4151616"/>
            <a:chExt cx="4607602" cy="1703317"/>
          </a:xfrm>
        </p:grpSpPr>
        <p:sp>
          <p:nvSpPr>
            <p:cNvPr id="21" name="Rounded Rectangular Callout 20">
              <a:extLst>
                <a:ext uri="{FF2B5EF4-FFF2-40B4-BE49-F238E27FC236}">
                  <a16:creationId xmlns:a16="http://schemas.microsoft.com/office/drawing/2014/main" id="{415E4874-7655-1385-EB74-004B84CB4247}"/>
                </a:ext>
              </a:extLst>
            </p:cNvPr>
            <p:cNvSpPr/>
            <p:nvPr/>
          </p:nvSpPr>
          <p:spPr>
            <a:xfrm>
              <a:off x="4331220" y="4151616"/>
              <a:ext cx="3086100" cy="1204211"/>
            </a:xfrm>
            <a:prstGeom prst="wedgeRoundRectCallout">
              <a:avLst>
                <a:gd name="adj1" fmla="val -67360"/>
                <a:gd name="adj2" fmla="val 31196"/>
                <a:gd name="adj3" fmla="val 16667"/>
              </a:avLst>
            </a:prstGeom>
            <a:solidFill>
              <a:srgbClr val="FFD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631E39-747B-852C-C44D-4F800C1E869E}"/>
                </a:ext>
              </a:extLst>
            </p:cNvPr>
            <p:cNvSpPr txBox="1"/>
            <p:nvPr/>
          </p:nvSpPr>
          <p:spPr>
            <a:xfrm>
              <a:off x="4331220" y="4306642"/>
              <a:ext cx="3245371" cy="830997"/>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What if the problem of induction is dissolved?</a:t>
              </a:r>
            </a:p>
          </p:txBody>
        </p:sp>
        <p:pic>
          <p:nvPicPr>
            <p:cNvPr id="24" name="Content Placeholder 22" descr="A person with glasses and a beard&#10;&#10;Description automatically generated">
              <a:extLst>
                <a:ext uri="{FF2B5EF4-FFF2-40B4-BE49-F238E27FC236}">
                  <a16:creationId xmlns:a16="http://schemas.microsoft.com/office/drawing/2014/main" id="{C5D273A4-1AEF-2C94-33F2-94EE40328E8A}"/>
                </a:ext>
              </a:extLst>
            </p:cNvPr>
            <p:cNvPicPr>
              <a:picLocks noChangeAspect="1"/>
            </p:cNvPicPr>
            <p:nvPr/>
          </p:nvPicPr>
          <p:blipFill>
            <a:blip r:embed="rId3"/>
            <a:stretch>
              <a:fillRect/>
            </a:stretch>
          </p:blipFill>
          <p:spPr>
            <a:xfrm>
              <a:off x="2968989" y="4697883"/>
              <a:ext cx="823522" cy="1157050"/>
            </a:xfrm>
            <a:prstGeom prst="rect">
              <a:avLst/>
            </a:prstGeom>
          </p:spPr>
        </p:pic>
      </p:grpSp>
      <p:sp>
        <p:nvSpPr>
          <p:cNvPr id="26" name="Content Placeholder 25">
            <a:extLst>
              <a:ext uri="{FF2B5EF4-FFF2-40B4-BE49-F238E27FC236}">
                <a16:creationId xmlns:a16="http://schemas.microsoft.com/office/drawing/2014/main" id="{8A61B2BC-2D1F-96C4-1154-17AAFBD5FDF5}"/>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75959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AF3AE646-3B35-E2DD-D4A6-0A3456EFB365}"/>
              </a:ext>
            </a:extLst>
          </p:cNvPr>
          <p:cNvPicPr>
            <a:picLocks noChangeAspect="1"/>
          </p:cNvPicPr>
          <p:nvPr/>
        </p:nvPicPr>
        <p:blipFill>
          <a:blip r:embed="rId2">
            <a:alphaModFix amt="50000"/>
          </a:blip>
          <a:stretch>
            <a:fillRect/>
          </a:stretch>
        </p:blipFill>
        <p:spPr>
          <a:xfrm>
            <a:off x="2280213" y="0"/>
            <a:ext cx="6863787" cy="6828144"/>
          </a:xfrm>
          <a:prstGeom prst="rect">
            <a:avLst/>
          </a:prstGeom>
        </p:spPr>
      </p:pic>
      <p:sp>
        <p:nvSpPr>
          <p:cNvPr id="2" name="Title 1">
            <a:extLst>
              <a:ext uri="{FF2B5EF4-FFF2-40B4-BE49-F238E27FC236}">
                <a16:creationId xmlns:a16="http://schemas.microsoft.com/office/drawing/2014/main" id="{468CD5E0-F639-AB63-C82D-D34E73E1B0E9}"/>
              </a:ext>
            </a:extLst>
          </p:cNvPr>
          <p:cNvSpPr>
            <a:spLocks noGrp="1"/>
          </p:cNvSpPr>
          <p:nvPr>
            <p:ph type="title"/>
          </p:nvPr>
        </p:nvSpPr>
        <p:spPr>
          <a:xfrm>
            <a:off x="1275454" y="674889"/>
            <a:ext cx="5806874" cy="732154"/>
          </a:xfrm>
        </p:spPr>
        <p:txBody>
          <a:bodyPr>
            <a:noAutofit/>
          </a:bodyPr>
          <a:lstStyle/>
          <a:p>
            <a:r>
              <a:rPr lang="en-US" sz="11500" dirty="0"/>
              <a:t>The Rise</a:t>
            </a:r>
          </a:p>
        </p:txBody>
      </p:sp>
      <p:sp>
        <p:nvSpPr>
          <p:cNvPr id="4" name="Footer Placeholder 3">
            <a:extLst>
              <a:ext uri="{FF2B5EF4-FFF2-40B4-BE49-F238E27FC236}">
                <a16:creationId xmlns:a16="http://schemas.microsoft.com/office/drawing/2014/main" id="{54D755B5-45AF-F86F-16D1-5C2E46E4C4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855F19-BC6C-3609-5E07-1332A55076CF}"/>
              </a:ext>
            </a:extLst>
          </p:cNvPr>
          <p:cNvSpPr>
            <a:spLocks noGrp="1"/>
          </p:cNvSpPr>
          <p:nvPr>
            <p:ph type="sldNum" sz="quarter" idx="12"/>
          </p:nvPr>
        </p:nvSpPr>
        <p:spPr/>
        <p:txBody>
          <a:bodyPr/>
          <a:lstStyle/>
          <a:p>
            <a:fld id="{BBF94379-36F8-5C44-8D19-058CB846FBBE}" type="slidenum">
              <a:rPr lang="en-US" smtClean="0"/>
              <a:t>3</a:t>
            </a:fld>
            <a:endParaRPr lang="en-US"/>
          </a:p>
        </p:txBody>
      </p:sp>
      <p:sp>
        <p:nvSpPr>
          <p:cNvPr id="10" name="Content Placeholder 9">
            <a:extLst>
              <a:ext uri="{FF2B5EF4-FFF2-40B4-BE49-F238E27FC236}">
                <a16:creationId xmlns:a16="http://schemas.microsoft.com/office/drawing/2014/main" id="{D9D29D91-1E2E-68DF-9ABE-B480C3680CC9}"/>
              </a:ext>
            </a:extLst>
          </p:cNvPr>
          <p:cNvSpPr>
            <a:spLocks noGrp="1"/>
          </p:cNvSpPr>
          <p:nvPr>
            <p:ph idx="1"/>
          </p:nvPr>
        </p:nvSpPr>
        <p:spPr/>
        <p:txBody>
          <a:bodyPr>
            <a:normAutofit fontScale="85000" lnSpcReduction="20000"/>
          </a:bodyPr>
          <a:lstStyle/>
          <a:p>
            <a:endParaRPr lang="en-US"/>
          </a:p>
        </p:txBody>
      </p:sp>
    </p:spTree>
    <p:extLst>
      <p:ext uri="{BB962C8B-B14F-4D97-AF65-F5344CB8AC3E}">
        <p14:creationId xmlns:p14="http://schemas.microsoft.com/office/powerpoint/2010/main" val="2930327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4023FD5D-4EAA-31B8-C614-4DC25FDDB06C}"/>
              </a:ext>
            </a:extLst>
          </p:cNvPr>
          <p:cNvGrpSpPr/>
          <p:nvPr/>
        </p:nvGrpSpPr>
        <p:grpSpPr>
          <a:xfrm>
            <a:off x="308553" y="4430225"/>
            <a:ext cx="8229391" cy="2093290"/>
            <a:chOff x="308553" y="4430225"/>
            <a:chExt cx="8229391" cy="2093290"/>
          </a:xfrm>
        </p:grpSpPr>
        <p:grpSp>
          <p:nvGrpSpPr>
            <p:cNvPr id="34" name="Group 33">
              <a:extLst>
                <a:ext uri="{FF2B5EF4-FFF2-40B4-BE49-F238E27FC236}">
                  <a16:creationId xmlns:a16="http://schemas.microsoft.com/office/drawing/2014/main" id="{BE3D2115-EAAA-A38E-780E-AF5B4CB71E05}"/>
                </a:ext>
              </a:extLst>
            </p:cNvPr>
            <p:cNvGrpSpPr/>
            <p:nvPr/>
          </p:nvGrpSpPr>
          <p:grpSpPr>
            <a:xfrm>
              <a:off x="308553" y="4430225"/>
              <a:ext cx="8229391" cy="1773617"/>
              <a:chOff x="308553" y="4430225"/>
              <a:chExt cx="8229391" cy="1773617"/>
            </a:xfrm>
          </p:grpSpPr>
          <p:sp>
            <p:nvSpPr>
              <p:cNvPr id="16" name="Freeform 15">
                <a:extLst>
                  <a:ext uri="{FF2B5EF4-FFF2-40B4-BE49-F238E27FC236}">
                    <a16:creationId xmlns:a16="http://schemas.microsoft.com/office/drawing/2014/main" id="{8D773FF7-4223-10E7-8C27-1F04B6269E49}"/>
                  </a:ext>
                </a:extLst>
              </p:cNvPr>
              <p:cNvSpPr/>
              <p:nvPr/>
            </p:nvSpPr>
            <p:spPr>
              <a:xfrm rot="274527" flipV="1">
                <a:off x="404037" y="4430225"/>
                <a:ext cx="8133907" cy="1773617"/>
              </a:xfrm>
              <a:custGeom>
                <a:avLst/>
                <a:gdLst>
                  <a:gd name="connsiteX0" fmla="*/ 265814 w 8133907"/>
                  <a:gd name="connsiteY0" fmla="*/ 765544 h 2775098"/>
                  <a:gd name="connsiteX1" fmla="*/ 8133907 w 8133907"/>
                  <a:gd name="connsiteY1" fmla="*/ 0 h 2775098"/>
                  <a:gd name="connsiteX2" fmla="*/ 7783033 w 8133907"/>
                  <a:gd name="connsiteY2" fmla="*/ 2775098 h 2775098"/>
                  <a:gd name="connsiteX3" fmla="*/ 0 w 8133907"/>
                  <a:gd name="connsiteY3" fmla="*/ 1754372 h 2775098"/>
                  <a:gd name="connsiteX4" fmla="*/ 265814 w 8133907"/>
                  <a:gd name="connsiteY4" fmla="*/ 765544 h 27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3907" h="2775098">
                    <a:moveTo>
                      <a:pt x="265814" y="765544"/>
                    </a:moveTo>
                    <a:lnTo>
                      <a:pt x="8133907" y="0"/>
                    </a:lnTo>
                    <a:lnTo>
                      <a:pt x="7783033" y="2775098"/>
                    </a:lnTo>
                    <a:lnTo>
                      <a:pt x="0" y="1754372"/>
                    </a:lnTo>
                    <a:lnTo>
                      <a:pt x="265814" y="765544"/>
                    </a:lnTo>
                    <a:close/>
                  </a:path>
                </a:pathLst>
              </a:cu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2D542FE-2E30-4497-02DC-B6D411D391F8}"/>
                  </a:ext>
                </a:extLst>
              </p:cNvPr>
              <p:cNvSpPr txBox="1"/>
              <p:nvPr/>
            </p:nvSpPr>
            <p:spPr>
              <a:xfrm>
                <a:off x="308553" y="4662496"/>
                <a:ext cx="1380506" cy="1015663"/>
              </a:xfrm>
              <a:prstGeom prst="rect">
                <a:avLst/>
              </a:prstGeom>
              <a:noFill/>
            </p:spPr>
            <p:txBody>
              <a:bodyPr wrap="none" rtlCol="0">
                <a:spAutoFit/>
              </a:bodyPr>
              <a:lstStyle/>
              <a:p>
                <a:pPr algn="l"/>
                <a:r>
                  <a:rPr lang="en-US" sz="6000" dirty="0">
                    <a:latin typeface="Times New Roman" panose="02020603050405020304" pitchFamily="18" charset="0"/>
                    <a:cs typeface="Times New Roman" panose="02020603050405020304" pitchFamily="18" charset="0"/>
                  </a:rPr>
                  <a:t>Fall</a:t>
                </a:r>
              </a:p>
            </p:txBody>
          </p:sp>
          <p:sp>
            <p:nvSpPr>
              <p:cNvPr id="11" name="TextBox 10">
                <a:extLst>
                  <a:ext uri="{FF2B5EF4-FFF2-40B4-BE49-F238E27FC236}">
                    <a16:creationId xmlns:a16="http://schemas.microsoft.com/office/drawing/2014/main" id="{EE8F01C7-FB54-FCB1-C5C7-C58975C6D722}"/>
                  </a:ext>
                </a:extLst>
              </p:cNvPr>
              <p:cNvSpPr txBox="1"/>
              <p:nvPr/>
            </p:nvSpPr>
            <p:spPr>
              <a:xfrm>
                <a:off x="2181574" y="4691837"/>
                <a:ext cx="2147777" cy="92333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Science is an inherently an inductive enterprise.</a:t>
                </a:r>
              </a:p>
            </p:txBody>
          </p:sp>
        </p:grpSp>
        <p:pic>
          <p:nvPicPr>
            <p:cNvPr id="3" name="Picture 2">
              <a:extLst>
                <a:ext uri="{FF2B5EF4-FFF2-40B4-BE49-F238E27FC236}">
                  <a16:creationId xmlns:a16="http://schemas.microsoft.com/office/drawing/2014/main" id="{DEDA8806-E8EA-780A-BC09-87E290FB38EC}"/>
                </a:ext>
              </a:extLst>
            </p:cNvPr>
            <p:cNvPicPr>
              <a:picLocks noChangeAspect="1"/>
            </p:cNvPicPr>
            <p:nvPr/>
          </p:nvPicPr>
          <p:blipFill>
            <a:blip r:embed="rId2"/>
            <a:stretch>
              <a:fillRect/>
            </a:stretch>
          </p:blipFill>
          <p:spPr>
            <a:xfrm>
              <a:off x="441448" y="5600184"/>
              <a:ext cx="900811" cy="923331"/>
            </a:xfrm>
            <a:prstGeom prst="rect">
              <a:avLst/>
            </a:prstGeom>
          </p:spPr>
        </p:pic>
      </p:grpSp>
      <p:grpSp>
        <p:nvGrpSpPr>
          <p:cNvPr id="18" name="Group 17">
            <a:extLst>
              <a:ext uri="{FF2B5EF4-FFF2-40B4-BE49-F238E27FC236}">
                <a16:creationId xmlns:a16="http://schemas.microsoft.com/office/drawing/2014/main" id="{A37BB877-ECBE-B6AA-558F-7325106063A1}"/>
              </a:ext>
            </a:extLst>
          </p:cNvPr>
          <p:cNvGrpSpPr/>
          <p:nvPr/>
        </p:nvGrpSpPr>
        <p:grpSpPr>
          <a:xfrm>
            <a:off x="308553" y="1371600"/>
            <a:ext cx="8282554" cy="2775098"/>
            <a:chOff x="308553" y="1371600"/>
            <a:chExt cx="8282554" cy="2775098"/>
          </a:xfrm>
        </p:grpSpPr>
        <p:grpSp>
          <p:nvGrpSpPr>
            <p:cNvPr id="29" name="Group 28">
              <a:extLst>
                <a:ext uri="{FF2B5EF4-FFF2-40B4-BE49-F238E27FC236}">
                  <a16:creationId xmlns:a16="http://schemas.microsoft.com/office/drawing/2014/main" id="{36421E50-D15F-3215-9469-A4B4FE94E4E5}"/>
                </a:ext>
              </a:extLst>
            </p:cNvPr>
            <p:cNvGrpSpPr/>
            <p:nvPr/>
          </p:nvGrpSpPr>
          <p:grpSpPr>
            <a:xfrm>
              <a:off x="308553" y="1371600"/>
              <a:ext cx="8282554" cy="2775098"/>
              <a:chOff x="308553" y="1371600"/>
              <a:chExt cx="8282554" cy="2775098"/>
            </a:xfrm>
          </p:grpSpPr>
          <p:sp>
            <p:nvSpPr>
              <p:cNvPr id="15" name="Freeform 14">
                <a:extLst>
                  <a:ext uri="{FF2B5EF4-FFF2-40B4-BE49-F238E27FC236}">
                    <a16:creationId xmlns:a16="http://schemas.microsoft.com/office/drawing/2014/main" id="{5FB5B225-0D97-FA51-6CCA-5601361DD402}"/>
                  </a:ext>
                </a:extLst>
              </p:cNvPr>
              <p:cNvSpPr/>
              <p:nvPr/>
            </p:nvSpPr>
            <p:spPr>
              <a:xfrm>
                <a:off x="457200" y="1371600"/>
                <a:ext cx="8133907" cy="2775098"/>
              </a:xfrm>
              <a:custGeom>
                <a:avLst/>
                <a:gdLst>
                  <a:gd name="connsiteX0" fmla="*/ 265814 w 8133907"/>
                  <a:gd name="connsiteY0" fmla="*/ 765544 h 2775098"/>
                  <a:gd name="connsiteX1" fmla="*/ 8133907 w 8133907"/>
                  <a:gd name="connsiteY1" fmla="*/ 0 h 2775098"/>
                  <a:gd name="connsiteX2" fmla="*/ 7783033 w 8133907"/>
                  <a:gd name="connsiteY2" fmla="*/ 2775098 h 2775098"/>
                  <a:gd name="connsiteX3" fmla="*/ 0 w 8133907"/>
                  <a:gd name="connsiteY3" fmla="*/ 1754372 h 2775098"/>
                  <a:gd name="connsiteX4" fmla="*/ 265814 w 8133907"/>
                  <a:gd name="connsiteY4" fmla="*/ 765544 h 2775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3907" h="2775098">
                    <a:moveTo>
                      <a:pt x="265814" y="765544"/>
                    </a:moveTo>
                    <a:lnTo>
                      <a:pt x="8133907" y="0"/>
                    </a:lnTo>
                    <a:lnTo>
                      <a:pt x="7783033" y="2775098"/>
                    </a:lnTo>
                    <a:lnTo>
                      <a:pt x="0" y="1754372"/>
                    </a:lnTo>
                    <a:lnTo>
                      <a:pt x="265814" y="765544"/>
                    </a:lnTo>
                    <a:close/>
                  </a:path>
                </a:pathLst>
              </a:cu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441AAD-F81A-1DE4-B02B-F1EF3214F7C5}"/>
                  </a:ext>
                </a:extLst>
              </p:cNvPr>
              <p:cNvSpPr txBox="1"/>
              <p:nvPr/>
            </p:nvSpPr>
            <p:spPr>
              <a:xfrm>
                <a:off x="308553" y="2085788"/>
                <a:ext cx="1552028" cy="1015663"/>
              </a:xfrm>
              <a:prstGeom prst="rect">
                <a:avLst/>
              </a:prstGeom>
              <a:noFill/>
            </p:spPr>
            <p:txBody>
              <a:bodyPr wrap="none" rtlCol="0">
                <a:spAutoFit/>
              </a:bodyPr>
              <a:lstStyle/>
              <a:p>
                <a:pPr algn="l"/>
                <a:r>
                  <a:rPr lang="en-US" sz="6000" dirty="0">
                    <a:latin typeface="Times New Roman" panose="02020603050405020304" pitchFamily="18" charset="0"/>
                    <a:cs typeface="Times New Roman" panose="02020603050405020304" pitchFamily="18" charset="0"/>
                  </a:rPr>
                  <a:t>Rise</a:t>
                </a:r>
              </a:p>
            </p:txBody>
          </p:sp>
          <p:sp>
            <p:nvSpPr>
              <p:cNvPr id="8" name="TextBox 7">
                <a:extLst>
                  <a:ext uri="{FF2B5EF4-FFF2-40B4-BE49-F238E27FC236}">
                    <a16:creationId xmlns:a16="http://schemas.microsoft.com/office/drawing/2014/main" id="{46530C45-8F64-B59F-B80C-F9F27DE2FF30}"/>
                  </a:ext>
                </a:extLst>
              </p:cNvPr>
              <p:cNvSpPr txBox="1"/>
              <p:nvPr/>
            </p:nvSpPr>
            <p:spPr>
              <a:xfrm>
                <a:off x="2181574" y="2085788"/>
                <a:ext cx="2741300" cy="1107996"/>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Early 20th c.</a:t>
                </a:r>
                <a:br>
                  <a:rPr lang="en-US"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Inductive inference cannot be justified.</a:t>
                </a:r>
                <a:endParaRPr lang="en-US" dirty="0">
                  <a:latin typeface="Times New Roman" panose="02020603050405020304" pitchFamily="18" charset="0"/>
                  <a:cs typeface="Times New Roman" panose="02020603050405020304" pitchFamily="18" charset="0"/>
                </a:endParaRPr>
              </a:p>
            </p:txBody>
          </p:sp>
        </p:grpSp>
        <p:pic>
          <p:nvPicPr>
            <p:cNvPr id="17" name="Picture 16">
              <a:extLst>
                <a:ext uri="{FF2B5EF4-FFF2-40B4-BE49-F238E27FC236}">
                  <a16:creationId xmlns:a16="http://schemas.microsoft.com/office/drawing/2014/main" id="{A624F371-3F41-621D-D0D5-7D7B66D60D4B}"/>
                </a:ext>
              </a:extLst>
            </p:cNvPr>
            <p:cNvPicPr>
              <a:picLocks noChangeAspect="1"/>
            </p:cNvPicPr>
            <p:nvPr/>
          </p:nvPicPr>
          <p:blipFill>
            <a:blip r:embed="rId3"/>
            <a:stretch>
              <a:fillRect/>
            </a:stretch>
          </p:blipFill>
          <p:spPr>
            <a:xfrm>
              <a:off x="477397" y="2982207"/>
              <a:ext cx="935060" cy="930384"/>
            </a:xfrm>
            <a:prstGeom prst="rect">
              <a:avLst/>
            </a:prstGeom>
          </p:spPr>
        </p:pic>
      </p:grpSp>
      <p:sp>
        <p:nvSpPr>
          <p:cNvPr id="28" name="Freeform 27">
            <a:extLst>
              <a:ext uri="{FF2B5EF4-FFF2-40B4-BE49-F238E27FC236}">
                <a16:creationId xmlns:a16="http://schemas.microsoft.com/office/drawing/2014/main" id="{EA2C8FA2-3BE5-1FA9-E376-67D714D18EB1}"/>
              </a:ext>
            </a:extLst>
          </p:cNvPr>
          <p:cNvSpPr/>
          <p:nvPr/>
        </p:nvSpPr>
        <p:spPr>
          <a:xfrm>
            <a:off x="637953" y="446567"/>
            <a:ext cx="7751135" cy="754912"/>
          </a:xfrm>
          <a:custGeom>
            <a:avLst/>
            <a:gdLst>
              <a:gd name="connsiteX0" fmla="*/ 287080 w 7751135"/>
              <a:gd name="connsiteY0" fmla="*/ 0 h 754912"/>
              <a:gd name="connsiteX1" fmla="*/ 7559749 w 7751135"/>
              <a:gd name="connsiteY1" fmla="*/ 85061 h 754912"/>
              <a:gd name="connsiteX2" fmla="*/ 7751135 w 7751135"/>
              <a:gd name="connsiteY2" fmla="*/ 382773 h 754912"/>
              <a:gd name="connsiteX3" fmla="*/ 0 w 7751135"/>
              <a:gd name="connsiteY3" fmla="*/ 754912 h 754912"/>
              <a:gd name="connsiteX4" fmla="*/ 287080 w 7751135"/>
              <a:gd name="connsiteY4" fmla="*/ 0 h 754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1135" h="754912">
                <a:moveTo>
                  <a:pt x="287080" y="0"/>
                </a:moveTo>
                <a:lnTo>
                  <a:pt x="7559749" y="85061"/>
                </a:lnTo>
                <a:lnTo>
                  <a:pt x="7751135" y="382773"/>
                </a:lnTo>
                <a:lnTo>
                  <a:pt x="0" y="754912"/>
                </a:lnTo>
                <a:lnTo>
                  <a:pt x="287080" y="0"/>
                </a:lnTo>
                <a:close/>
              </a:path>
            </a:pathLst>
          </a:cu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B741D-E063-CB1A-E156-67261F9045BE}"/>
              </a:ext>
            </a:extLst>
          </p:cNvPr>
          <p:cNvSpPr>
            <a:spLocks noGrp="1"/>
          </p:cNvSpPr>
          <p:nvPr>
            <p:ph type="title"/>
          </p:nvPr>
        </p:nvSpPr>
        <p:spPr>
          <a:xfrm>
            <a:off x="1976057" y="384595"/>
            <a:ext cx="3581064" cy="732154"/>
          </a:xfrm>
        </p:spPr>
        <p:txBody>
          <a:bodyPr>
            <a:normAutofit/>
          </a:bodyPr>
          <a:lstStyle/>
          <a:p>
            <a:r>
              <a:rPr lang="en-US" dirty="0"/>
              <a:t>Overview</a:t>
            </a:r>
          </a:p>
        </p:txBody>
      </p:sp>
      <p:sp>
        <p:nvSpPr>
          <p:cNvPr id="4" name="Footer Placeholder 3">
            <a:extLst>
              <a:ext uri="{FF2B5EF4-FFF2-40B4-BE49-F238E27FC236}">
                <a16:creationId xmlns:a16="http://schemas.microsoft.com/office/drawing/2014/main" id="{7C33B113-FE19-772F-1B86-C25D46992F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DB3A7C-190B-5E5E-C6A8-D3456DE71496}"/>
              </a:ext>
            </a:extLst>
          </p:cNvPr>
          <p:cNvSpPr>
            <a:spLocks noGrp="1"/>
          </p:cNvSpPr>
          <p:nvPr>
            <p:ph type="sldNum" sz="quarter" idx="12"/>
          </p:nvPr>
        </p:nvSpPr>
        <p:spPr/>
        <p:txBody>
          <a:bodyPr/>
          <a:lstStyle/>
          <a:p>
            <a:fld id="{BBF94379-36F8-5C44-8D19-058CB846FBBE}" type="slidenum">
              <a:rPr lang="en-US" smtClean="0"/>
              <a:t>30</a:t>
            </a:fld>
            <a:endParaRPr lang="en-US"/>
          </a:p>
        </p:txBody>
      </p:sp>
      <p:grpSp>
        <p:nvGrpSpPr>
          <p:cNvPr id="31" name="Group 30">
            <a:extLst>
              <a:ext uri="{FF2B5EF4-FFF2-40B4-BE49-F238E27FC236}">
                <a16:creationId xmlns:a16="http://schemas.microsoft.com/office/drawing/2014/main" id="{A583C7AE-CBFB-545E-EE59-F5F8FE362C2B}"/>
              </a:ext>
            </a:extLst>
          </p:cNvPr>
          <p:cNvGrpSpPr/>
          <p:nvPr/>
        </p:nvGrpSpPr>
        <p:grpSpPr>
          <a:xfrm>
            <a:off x="4812906" y="1279695"/>
            <a:ext cx="4239791" cy="1313924"/>
            <a:chOff x="4812906" y="1279695"/>
            <a:chExt cx="4239791" cy="1313924"/>
          </a:xfrm>
        </p:grpSpPr>
        <p:sp>
          <p:nvSpPr>
            <p:cNvPr id="13" name="Right Arrow 12">
              <a:extLst>
                <a:ext uri="{FF2B5EF4-FFF2-40B4-BE49-F238E27FC236}">
                  <a16:creationId xmlns:a16="http://schemas.microsoft.com/office/drawing/2014/main" id="{C6EA8726-54F0-4F33-1E2C-AC039600808E}"/>
                </a:ext>
              </a:extLst>
            </p:cNvPr>
            <p:cNvSpPr/>
            <p:nvPr/>
          </p:nvSpPr>
          <p:spPr>
            <a:xfrm rot="20298684">
              <a:off x="4812906" y="1935805"/>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00EE85C2-3A70-7B36-CA97-C64930D4216D}"/>
                </a:ext>
              </a:extLst>
            </p:cNvPr>
            <p:cNvGrpSpPr/>
            <p:nvPr/>
          </p:nvGrpSpPr>
          <p:grpSpPr>
            <a:xfrm>
              <a:off x="6115050" y="1279695"/>
              <a:ext cx="2937647" cy="1313924"/>
              <a:chOff x="6115050" y="1279695"/>
              <a:chExt cx="2937647" cy="1313924"/>
            </a:xfrm>
          </p:grpSpPr>
          <p:sp>
            <p:nvSpPr>
              <p:cNvPr id="9" name="TextBox 8">
                <a:extLst>
                  <a:ext uri="{FF2B5EF4-FFF2-40B4-BE49-F238E27FC236}">
                    <a16:creationId xmlns:a16="http://schemas.microsoft.com/office/drawing/2014/main" id="{50234F84-AA15-E57E-0EF0-AFB288237D96}"/>
                  </a:ext>
                </a:extLst>
              </p:cNvPr>
              <p:cNvSpPr txBox="1"/>
              <p:nvPr/>
            </p:nvSpPr>
            <p:spPr>
              <a:xfrm>
                <a:off x="6115050" y="1362513"/>
                <a:ext cx="2911305" cy="1231106"/>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Russell,</a:t>
                </a:r>
              </a:p>
              <a:p>
                <a:pPr algn="l"/>
                <a:r>
                  <a:rPr lang="en-US" sz="2800" dirty="0">
                    <a:latin typeface="Times New Roman" panose="02020603050405020304" pitchFamily="18" charset="0"/>
                    <a:cs typeface="Times New Roman" panose="02020603050405020304" pitchFamily="18" charset="0"/>
                  </a:rPr>
                  <a:t>Reichenbach: </a:t>
                </a:r>
                <a:r>
                  <a:rPr lang="en-US" dirty="0">
                    <a:latin typeface="Times New Roman" panose="02020603050405020304" pitchFamily="18" charset="0"/>
                    <a:cs typeface="Times New Roman" panose="02020603050405020304" pitchFamily="18" charset="0"/>
                  </a:rPr>
                  <a:t>implausible work-arounds</a:t>
                </a:r>
              </a:p>
            </p:txBody>
          </p:sp>
          <p:pic>
            <p:nvPicPr>
              <p:cNvPr id="19" name="Content Placeholder 17">
                <a:extLst>
                  <a:ext uri="{FF2B5EF4-FFF2-40B4-BE49-F238E27FC236}">
                    <a16:creationId xmlns:a16="http://schemas.microsoft.com/office/drawing/2014/main" id="{E2B284AD-DDCC-DB5F-7F90-25A36244DB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8061" y="1279695"/>
                <a:ext cx="854636" cy="854636"/>
              </a:xfrm>
              <a:prstGeom prst="rect">
                <a:avLst/>
              </a:prstGeom>
            </p:spPr>
          </p:pic>
        </p:grpSp>
      </p:grpSp>
      <p:grpSp>
        <p:nvGrpSpPr>
          <p:cNvPr id="32" name="Group 31">
            <a:extLst>
              <a:ext uri="{FF2B5EF4-FFF2-40B4-BE49-F238E27FC236}">
                <a16:creationId xmlns:a16="http://schemas.microsoft.com/office/drawing/2014/main" id="{1218D2D8-BFBD-7639-D45D-898854AA0656}"/>
              </a:ext>
            </a:extLst>
          </p:cNvPr>
          <p:cNvGrpSpPr/>
          <p:nvPr/>
        </p:nvGrpSpPr>
        <p:grpSpPr>
          <a:xfrm>
            <a:off x="4881123" y="3027322"/>
            <a:ext cx="4171574" cy="1077218"/>
            <a:chOff x="4881123" y="3027322"/>
            <a:chExt cx="4171574" cy="1077218"/>
          </a:xfrm>
        </p:grpSpPr>
        <p:sp>
          <p:nvSpPr>
            <p:cNvPr id="10" name="TextBox 9">
              <a:extLst>
                <a:ext uri="{FF2B5EF4-FFF2-40B4-BE49-F238E27FC236}">
                  <a16:creationId xmlns:a16="http://schemas.microsoft.com/office/drawing/2014/main" id="{89003AB9-3BF8-BF13-4CC1-0D7C16B61F43}"/>
                </a:ext>
              </a:extLst>
            </p:cNvPr>
            <p:cNvSpPr txBox="1"/>
            <p:nvPr/>
          </p:nvSpPr>
          <p:spPr>
            <a:xfrm>
              <a:off x="6115050" y="3027322"/>
              <a:ext cx="2721249" cy="1077218"/>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a:t>
              </a:r>
            </a:p>
            <a:p>
              <a:pPr algn="l"/>
              <a:r>
                <a:rPr lang="en-US" dirty="0">
                  <a:latin typeface="Times New Roman" panose="02020603050405020304" pitchFamily="18" charset="0"/>
                  <a:cs typeface="Times New Roman" panose="02020603050405020304" pitchFamily="18" charset="0"/>
                </a:rPr>
                <a:t>an account of science without induction.</a:t>
              </a:r>
            </a:p>
          </p:txBody>
        </p:sp>
        <p:sp>
          <p:nvSpPr>
            <p:cNvPr id="14" name="Right Arrow 13">
              <a:extLst>
                <a:ext uri="{FF2B5EF4-FFF2-40B4-BE49-F238E27FC236}">
                  <a16:creationId xmlns:a16="http://schemas.microsoft.com/office/drawing/2014/main" id="{242B7340-F8BF-B28C-1CB7-DC71585FFF3F}"/>
                </a:ext>
              </a:extLst>
            </p:cNvPr>
            <p:cNvSpPr/>
            <p:nvPr/>
          </p:nvSpPr>
          <p:spPr>
            <a:xfrm rot="1213334">
              <a:off x="4881123" y="3041670"/>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22">
              <a:extLst>
                <a:ext uri="{FF2B5EF4-FFF2-40B4-BE49-F238E27FC236}">
                  <a16:creationId xmlns:a16="http://schemas.microsoft.com/office/drawing/2014/main" id="{36A200B9-34C6-6618-BFE1-DEFE479769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98061" y="3137314"/>
              <a:ext cx="854636" cy="854636"/>
            </a:xfrm>
            <a:prstGeom prst="rect">
              <a:avLst/>
            </a:prstGeom>
          </p:spPr>
        </p:pic>
      </p:grpSp>
      <p:sp>
        <p:nvSpPr>
          <p:cNvPr id="26" name="Content Placeholder 25">
            <a:extLst>
              <a:ext uri="{FF2B5EF4-FFF2-40B4-BE49-F238E27FC236}">
                <a16:creationId xmlns:a16="http://schemas.microsoft.com/office/drawing/2014/main" id="{67D14856-2342-BCD2-1FA6-86C47CAD41E2}"/>
              </a:ext>
            </a:extLst>
          </p:cNvPr>
          <p:cNvSpPr>
            <a:spLocks noGrp="1"/>
          </p:cNvSpPr>
          <p:nvPr>
            <p:ph idx="1"/>
          </p:nvPr>
        </p:nvSpPr>
        <p:spPr/>
        <p:txBody>
          <a:bodyPr>
            <a:normAutofit fontScale="85000" lnSpcReduction="20000"/>
          </a:bodyPr>
          <a:lstStyle/>
          <a:p>
            <a:endParaRPr lang="en-US"/>
          </a:p>
        </p:txBody>
      </p:sp>
      <p:grpSp>
        <p:nvGrpSpPr>
          <p:cNvPr id="36" name="Group 35">
            <a:extLst>
              <a:ext uri="{FF2B5EF4-FFF2-40B4-BE49-F238E27FC236}">
                <a16:creationId xmlns:a16="http://schemas.microsoft.com/office/drawing/2014/main" id="{87D943AD-589E-FB80-0A53-61024C9839EF}"/>
              </a:ext>
            </a:extLst>
          </p:cNvPr>
          <p:cNvGrpSpPr/>
          <p:nvPr/>
        </p:nvGrpSpPr>
        <p:grpSpPr>
          <a:xfrm>
            <a:off x="4700358" y="4830336"/>
            <a:ext cx="4320441" cy="1200329"/>
            <a:chOff x="4700358" y="4830336"/>
            <a:chExt cx="4320441" cy="1200329"/>
          </a:xfrm>
        </p:grpSpPr>
        <p:grpSp>
          <p:nvGrpSpPr>
            <p:cNvPr id="35" name="Group 34">
              <a:extLst>
                <a:ext uri="{FF2B5EF4-FFF2-40B4-BE49-F238E27FC236}">
                  <a16:creationId xmlns:a16="http://schemas.microsoft.com/office/drawing/2014/main" id="{705AAD44-726D-E1DE-4DEC-DF270430468F}"/>
                </a:ext>
              </a:extLst>
            </p:cNvPr>
            <p:cNvGrpSpPr/>
            <p:nvPr/>
          </p:nvGrpSpPr>
          <p:grpSpPr>
            <a:xfrm>
              <a:off x="6115050" y="4830336"/>
              <a:ext cx="2905749" cy="1200329"/>
              <a:chOff x="6115050" y="4830336"/>
              <a:chExt cx="2905749" cy="1200329"/>
            </a:xfrm>
          </p:grpSpPr>
          <p:sp>
            <p:nvSpPr>
              <p:cNvPr id="12" name="TextBox 11">
                <a:extLst>
                  <a:ext uri="{FF2B5EF4-FFF2-40B4-BE49-F238E27FC236}">
                    <a16:creationId xmlns:a16="http://schemas.microsoft.com/office/drawing/2014/main" id="{2B5BA250-CBF2-7D69-4343-8C19CFA14F30}"/>
                  </a:ext>
                </a:extLst>
              </p:cNvPr>
              <p:cNvSpPr txBox="1"/>
              <p:nvPr/>
            </p:nvSpPr>
            <p:spPr>
              <a:xfrm>
                <a:off x="6115050" y="4830336"/>
                <a:ext cx="2624913" cy="1200329"/>
              </a:xfrm>
              <a:prstGeom prst="rect">
                <a:avLst/>
              </a:prstGeom>
              <a:noFill/>
            </p:spPr>
            <p:txBody>
              <a:bodyPr wrap="square" rtlCol="0">
                <a:spAutoFit/>
              </a:bodyPr>
              <a:lstStyle/>
              <a:p>
                <a:pPr algn="l"/>
                <a:r>
                  <a:rPr lang="en-US" sz="2400" dirty="0">
                    <a:latin typeface="Times New Roman" panose="02020603050405020304" pitchFamily="18" charset="0"/>
                    <a:cs typeface="Times New Roman" panose="02020603050405020304" pitchFamily="18" charset="0"/>
                  </a:rPr>
                  <a:t>Popper’s anti-inductivism necessarily fails.</a:t>
                </a:r>
              </a:p>
            </p:txBody>
          </p:sp>
          <p:pic>
            <p:nvPicPr>
              <p:cNvPr id="27" name="Content Placeholder 17">
                <a:extLst>
                  <a:ext uri="{FF2B5EF4-FFF2-40B4-BE49-F238E27FC236}">
                    <a16:creationId xmlns:a16="http://schemas.microsoft.com/office/drawing/2014/main" id="{7C5B9882-DC5B-9FDC-51B7-D0BFB8F67F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6163" y="4884132"/>
                <a:ext cx="854636" cy="854636"/>
              </a:xfrm>
              <a:prstGeom prst="rect">
                <a:avLst/>
              </a:prstGeom>
            </p:spPr>
          </p:pic>
        </p:grpSp>
        <p:sp>
          <p:nvSpPr>
            <p:cNvPr id="33" name="Right Arrow 32">
              <a:extLst>
                <a:ext uri="{FF2B5EF4-FFF2-40B4-BE49-F238E27FC236}">
                  <a16:creationId xmlns:a16="http://schemas.microsoft.com/office/drawing/2014/main" id="{19748760-1559-4348-F444-7D886A65F55A}"/>
                </a:ext>
              </a:extLst>
            </p:cNvPr>
            <p:cNvSpPr/>
            <p:nvPr/>
          </p:nvSpPr>
          <p:spPr>
            <a:xfrm>
              <a:off x="4700358" y="5199165"/>
              <a:ext cx="861923" cy="308345"/>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60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6B8C-C954-9B14-D90D-7BF7291AF211}"/>
              </a:ext>
            </a:extLst>
          </p:cNvPr>
          <p:cNvSpPr>
            <a:spLocks noGrp="1"/>
          </p:cNvSpPr>
          <p:nvPr>
            <p:ph type="title"/>
          </p:nvPr>
        </p:nvSpPr>
        <p:spPr/>
        <p:txBody>
          <a:bodyPr/>
          <a:lstStyle/>
          <a:p>
            <a:r>
              <a:rPr lang="en-US" dirty="0"/>
              <a:t>Gems and Coals</a:t>
            </a:r>
          </a:p>
        </p:txBody>
      </p:sp>
      <p:sp>
        <p:nvSpPr>
          <p:cNvPr id="4" name="Footer Placeholder 3">
            <a:extLst>
              <a:ext uri="{FF2B5EF4-FFF2-40B4-BE49-F238E27FC236}">
                <a16:creationId xmlns:a16="http://schemas.microsoft.com/office/drawing/2014/main" id="{29C9E2DD-3B53-8285-5907-158937C75E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998B25-9FCD-92C3-B438-5BB5D14043FE}"/>
              </a:ext>
            </a:extLst>
          </p:cNvPr>
          <p:cNvSpPr>
            <a:spLocks noGrp="1"/>
          </p:cNvSpPr>
          <p:nvPr>
            <p:ph type="sldNum" sz="quarter" idx="12"/>
          </p:nvPr>
        </p:nvSpPr>
        <p:spPr/>
        <p:txBody>
          <a:bodyPr/>
          <a:lstStyle/>
          <a:p>
            <a:fld id="{BBF94379-36F8-5C44-8D19-058CB846FBBE}" type="slidenum">
              <a:rPr lang="en-US" smtClean="0"/>
              <a:t>31</a:t>
            </a:fld>
            <a:endParaRPr lang="en-US"/>
          </a:p>
        </p:txBody>
      </p:sp>
      <p:grpSp>
        <p:nvGrpSpPr>
          <p:cNvPr id="17" name="Group 16">
            <a:extLst>
              <a:ext uri="{FF2B5EF4-FFF2-40B4-BE49-F238E27FC236}">
                <a16:creationId xmlns:a16="http://schemas.microsoft.com/office/drawing/2014/main" id="{B7FF52A0-B59F-B520-7E08-5F385C09B8A1}"/>
              </a:ext>
            </a:extLst>
          </p:cNvPr>
          <p:cNvGrpSpPr/>
          <p:nvPr/>
        </p:nvGrpSpPr>
        <p:grpSpPr>
          <a:xfrm>
            <a:off x="339039" y="1358664"/>
            <a:ext cx="8465921" cy="1086678"/>
            <a:chOff x="339039" y="1868330"/>
            <a:chExt cx="8465921" cy="1086678"/>
          </a:xfrm>
        </p:grpSpPr>
        <p:sp>
          <p:nvSpPr>
            <p:cNvPr id="6" name="TextBox 5">
              <a:extLst>
                <a:ext uri="{FF2B5EF4-FFF2-40B4-BE49-F238E27FC236}">
                  <a16:creationId xmlns:a16="http://schemas.microsoft.com/office/drawing/2014/main" id="{A6FBBB54-1D07-F9FC-B484-47BEB526982B}"/>
                </a:ext>
              </a:extLst>
            </p:cNvPr>
            <p:cNvSpPr txBox="1"/>
            <p:nvPr/>
          </p:nvSpPr>
          <p:spPr>
            <a:xfrm>
              <a:off x="1777067" y="1910635"/>
              <a:ext cx="7027893" cy="892552"/>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Popper’s analysis was unflinching,</a:t>
              </a:r>
            </a:p>
            <a:p>
              <a:pPr algn="l"/>
              <a:r>
                <a:rPr lang="en-US" sz="2400" dirty="0">
                  <a:latin typeface="Times New Roman" panose="02020603050405020304" pitchFamily="18" charset="0"/>
                  <a:cs typeface="Times New Roman" panose="02020603050405020304" pitchFamily="18" charset="0"/>
                </a:rPr>
                <a:t>where Russell and Reichenbach’s were not.</a:t>
              </a:r>
              <a:endParaRPr lang="en-US" sz="3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BA8F0295-F3F0-26C7-D202-02C9E29194A8}"/>
                </a:ext>
              </a:extLst>
            </p:cNvPr>
            <p:cNvPicPr>
              <a:picLocks noChangeAspect="1"/>
            </p:cNvPicPr>
            <p:nvPr/>
          </p:nvPicPr>
          <p:blipFill>
            <a:blip r:embed="rId3"/>
            <a:stretch>
              <a:fillRect/>
            </a:stretch>
          </p:blipFill>
          <p:spPr>
            <a:xfrm>
              <a:off x="339039" y="1868330"/>
              <a:ext cx="1177235" cy="1086678"/>
            </a:xfrm>
            <a:prstGeom prst="rect">
              <a:avLst/>
            </a:prstGeom>
          </p:spPr>
        </p:pic>
      </p:grpSp>
      <p:grpSp>
        <p:nvGrpSpPr>
          <p:cNvPr id="19" name="Group 18">
            <a:extLst>
              <a:ext uri="{FF2B5EF4-FFF2-40B4-BE49-F238E27FC236}">
                <a16:creationId xmlns:a16="http://schemas.microsoft.com/office/drawing/2014/main" id="{E64DC5CD-CED4-AFB8-6AD5-5B1C94AA7E35}"/>
              </a:ext>
            </a:extLst>
          </p:cNvPr>
          <p:cNvGrpSpPr/>
          <p:nvPr/>
        </p:nvGrpSpPr>
        <p:grpSpPr>
          <a:xfrm>
            <a:off x="352290" y="4304844"/>
            <a:ext cx="8364490" cy="1474748"/>
            <a:chOff x="352290" y="4814510"/>
            <a:chExt cx="8364490" cy="1474748"/>
          </a:xfrm>
        </p:grpSpPr>
        <p:sp>
          <p:nvSpPr>
            <p:cNvPr id="7" name="TextBox 6">
              <a:extLst>
                <a:ext uri="{FF2B5EF4-FFF2-40B4-BE49-F238E27FC236}">
                  <a16:creationId xmlns:a16="http://schemas.microsoft.com/office/drawing/2014/main" id="{435A2F40-BD66-6DDC-D134-0FE6EF8C6946}"/>
                </a:ext>
              </a:extLst>
            </p:cNvPr>
            <p:cNvSpPr txBox="1"/>
            <p:nvPr/>
          </p:nvSpPr>
          <p:spPr>
            <a:xfrm>
              <a:off x="1858871" y="4965819"/>
              <a:ext cx="6857909" cy="1323439"/>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Popper’s </a:t>
              </a:r>
              <a:r>
                <a:rPr lang="en-US" sz="2800" dirty="0" err="1">
                  <a:latin typeface="Times New Roman" panose="02020603050405020304" pitchFamily="18" charset="0"/>
                  <a:cs typeface="Times New Roman" panose="02020603050405020304" pitchFamily="18" charset="0"/>
                </a:rPr>
                <a:t>falsificationism</a:t>
              </a:r>
              <a:r>
                <a:rPr lang="en-US" sz="2800" dirty="0">
                  <a:latin typeface="Times New Roman" panose="02020603050405020304" pitchFamily="18" charset="0"/>
                  <a:cs typeface="Times New Roman" panose="02020603050405020304" pitchFamily="18" charset="0"/>
                </a:rPr>
                <a:t> was a product of the brave, exuberance of the 1920s.</a:t>
              </a:r>
            </a:p>
            <a:p>
              <a:pPr algn="l"/>
              <a:r>
                <a:rPr lang="en-US" sz="2400" dirty="0">
                  <a:latin typeface="Times New Roman" panose="02020603050405020304" pitchFamily="18" charset="0"/>
                  <a:cs typeface="Times New Roman" panose="02020603050405020304" pitchFamily="18" charset="0"/>
                </a:rPr>
                <a:t>It has outlived its time.</a:t>
              </a:r>
            </a:p>
          </p:txBody>
        </p:sp>
        <p:pic>
          <p:nvPicPr>
            <p:cNvPr id="13" name="Content Placeholder 9">
              <a:extLst>
                <a:ext uri="{FF2B5EF4-FFF2-40B4-BE49-F238E27FC236}">
                  <a16:creationId xmlns:a16="http://schemas.microsoft.com/office/drawing/2014/main" id="{AE707E50-4F47-A70B-336D-7524F64205ED}"/>
                </a:ext>
              </a:extLst>
            </p:cNvPr>
            <p:cNvPicPr>
              <a:picLocks noChangeAspect="1"/>
            </p:cNvPicPr>
            <p:nvPr/>
          </p:nvPicPr>
          <p:blipFill>
            <a:blip r:embed="rId4"/>
            <a:stretch>
              <a:fillRect/>
            </a:stretch>
          </p:blipFill>
          <p:spPr>
            <a:xfrm>
              <a:off x="352290" y="4814510"/>
              <a:ext cx="1351156" cy="996479"/>
            </a:xfrm>
            <a:prstGeom prst="rect">
              <a:avLst/>
            </a:prstGeom>
          </p:spPr>
        </p:pic>
      </p:grpSp>
      <p:sp>
        <p:nvSpPr>
          <p:cNvPr id="15" name="Content Placeholder 14">
            <a:extLst>
              <a:ext uri="{FF2B5EF4-FFF2-40B4-BE49-F238E27FC236}">
                <a16:creationId xmlns:a16="http://schemas.microsoft.com/office/drawing/2014/main" id="{FE26AF7F-FB91-FAA5-0D10-0820C7B2662A}"/>
              </a:ext>
            </a:extLst>
          </p:cNvPr>
          <p:cNvSpPr>
            <a:spLocks noGrp="1"/>
          </p:cNvSpPr>
          <p:nvPr>
            <p:ph idx="1"/>
          </p:nvPr>
        </p:nvSpPr>
        <p:spPr/>
        <p:txBody>
          <a:bodyPr>
            <a:normAutofit fontScale="85000" lnSpcReduction="20000"/>
          </a:bodyPr>
          <a:lstStyle/>
          <a:p>
            <a:endParaRPr lang="en-US"/>
          </a:p>
        </p:txBody>
      </p:sp>
      <p:grpSp>
        <p:nvGrpSpPr>
          <p:cNvPr id="18" name="Group 17">
            <a:extLst>
              <a:ext uri="{FF2B5EF4-FFF2-40B4-BE49-F238E27FC236}">
                <a16:creationId xmlns:a16="http://schemas.microsoft.com/office/drawing/2014/main" id="{E0AAD735-91F9-30F2-15D7-6611BDEBDD2C}"/>
              </a:ext>
            </a:extLst>
          </p:cNvPr>
          <p:cNvGrpSpPr/>
          <p:nvPr/>
        </p:nvGrpSpPr>
        <p:grpSpPr>
          <a:xfrm>
            <a:off x="339041" y="2777153"/>
            <a:ext cx="8861311" cy="1323439"/>
            <a:chOff x="339040" y="3286819"/>
            <a:chExt cx="13672978" cy="1323439"/>
          </a:xfrm>
        </p:grpSpPr>
        <p:sp>
          <p:nvSpPr>
            <p:cNvPr id="8" name="TextBox 7">
              <a:extLst>
                <a:ext uri="{FF2B5EF4-FFF2-40B4-BE49-F238E27FC236}">
                  <a16:creationId xmlns:a16="http://schemas.microsoft.com/office/drawing/2014/main" id="{E2772F91-179D-83FA-A794-21D1C69A25DA}"/>
                </a:ext>
              </a:extLst>
            </p:cNvPr>
            <p:cNvSpPr txBox="1"/>
            <p:nvPr/>
          </p:nvSpPr>
          <p:spPr>
            <a:xfrm>
              <a:off x="2557910" y="3286819"/>
              <a:ext cx="11454108" cy="1323439"/>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Popper’s </a:t>
              </a:r>
              <a:r>
                <a:rPr lang="en-US" sz="2800" dirty="0" err="1">
                  <a:latin typeface="Times New Roman" panose="02020603050405020304" pitchFamily="18" charset="0"/>
                  <a:cs typeface="Times New Roman" panose="02020603050405020304" pitchFamily="18" charset="0"/>
                </a:rPr>
                <a:t>falsificationism</a:t>
              </a:r>
              <a:r>
                <a:rPr lang="en-US" sz="2800" dirty="0">
                  <a:latin typeface="Times New Roman" panose="02020603050405020304" pitchFamily="18" charset="0"/>
                  <a:cs typeface="Times New Roman" panose="02020603050405020304" pitchFamily="18" charset="0"/>
                </a:rPr>
                <a:t> was a product of the brave, exuberance of the 1920s.</a:t>
              </a:r>
            </a:p>
            <a:p>
              <a:pPr algn="l"/>
              <a:r>
                <a:rPr lang="en-US" sz="2400" dirty="0">
                  <a:latin typeface="Times New Roman" panose="02020603050405020304" pitchFamily="18" charset="0"/>
                  <a:cs typeface="Times New Roman" panose="02020603050405020304" pitchFamily="18" charset="0"/>
                </a:rPr>
                <a:t>Exciting to see!</a:t>
              </a:r>
            </a:p>
          </p:txBody>
        </p:sp>
        <p:pic>
          <p:nvPicPr>
            <p:cNvPr id="16" name="Picture 15">
              <a:extLst>
                <a:ext uri="{FF2B5EF4-FFF2-40B4-BE49-F238E27FC236}">
                  <a16:creationId xmlns:a16="http://schemas.microsoft.com/office/drawing/2014/main" id="{AE6B60CD-1C64-0FCF-D383-75F8D5B4E8E0}"/>
                </a:ext>
              </a:extLst>
            </p:cNvPr>
            <p:cNvPicPr>
              <a:picLocks noChangeAspect="1"/>
            </p:cNvPicPr>
            <p:nvPr/>
          </p:nvPicPr>
          <p:blipFill>
            <a:blip r:embed="rId3"/>
            <a:stretch>
              <a:fillRect/>
            </a:stretch>
          </p:blipFill>
          <p:spPr>
            <a:xfrm>
              <a:off x="339040" y="3405200"/>
              <a:ext cx="1816467" cy="1086678"/>
            </a:xfrm>
            <a:prstGeom prst="rect">
              <a:avLst/>
            </a:prstGeom>
          </p:spPr>
        </p:pic>
      </p:grpSp>
    </p:spTree>
    <p:extLst>
      <p:ext uri="{BB962C8B-B14F-4D97-AF65-F5344CB8AC3E}">
        <p14:creationId xmlns:p14="http://schemas.microsoft.com/office/powerpoint/2010/main" val="23972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290A-2E70-344C-1479-F82C2A3B80E3}"/>
              </a:ext>
            </a:extLst>
          </p:cNvPr>
          <p:cNvSpPr>
            <a:spLocks noGrp="1"/>
          </p:cNvSpPr>
          <p:nvPr>
            <p:ph type="title"/>
          </p:nvPr>
        </p:nvSpPr>
        <p:spPr>
          <a:xfrm>
            <a:off x="637727" y="155413"/>
            <a:ext cx="5149298" cy="732154"/>
          </a:xfrm>
        </p:spPr>
        <p:txBody>
          <a:bodyPr/>
          <a:lstStyle/>
          <a:p>
            <a:r>
              <a:rPr lang="en-US" dirty="0"/>
              <a:t>Inductive Anxieties</a:t>
            </a:r>
          </a:p>
        </p:txBody>
      </p:sp>
      <p:sp>
        <p:nvSpPr>
          <p:cNvPr id="3" name="Content Placeholder 2">
            <a:extLst>
              <a:ext uri="{FF2B5EF4-FFF2-40B4-BE49-F238E27FC236}">
                <a16:creationId xmlns:a16="http://schemas.microsoft.com/office/drawing/2014/main" id="{1C748C5B-4EDF-41B2-B98B-C09050214926}"/>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84F5916A-3444-2366-03D0-3B6373FE148A}"/>
              </a:ext>
            </a:extLst>
          </p:cNvPr>
          <p:cNvSpPr>
            <a:spLocks noGrp="1"/>
          </p:cNvSpPr>
          <p:nvPr>
            <p:ph type="ftr" sz="quarter" idx="11"/>
          </p:nvPr>
        </p:nvSpPr>
        <p:spPr>
          <a:xfrm>
            <a:off x="3028950" y="6586275"/>
            <a:ext cx="3086100" cy="365125"/>
          </a:xfrm>
        </p:spPr>
        <p:txBody>
          <a:bodyPr/>
          <a:lstStyle/>
          <a:p>
            <a:endParaRPr lang="en-US"/>
          </a:p>
        </p:txBody>
      </p:sp>
      <p:sp>
        <p:nvSpPr>
          <p:cNvPr id="5" name="Slide Number Placeholder 4">
            <a:extLst>
              <a:ext uri="{FF2B5EF4-FFF2-40B4-BE49-F238E27FC236}">
                <a16:creationId xmlns:a16="http://schemas.microsoft.com/office/drawing/2014/main" id="{18EF1299-23C1-F9FB-4192-9D488C02D06D}"/>
              </a:ext>
            </a:extLst>
          </p:cNvPr>
          <p:cNvSpPr>
            <a:spLocks noGrp="1"/>
          </p:cNvSpPr>
          <p:nvPr>
            <p:ph type="sldNum" sz="quarter" idx="12"/>
          </p:nvPr>
        </p:nvSpPr>
        <p:spPr/>
        <p:txBody>
          <a:bodyPr/>
          <a:lstStyle/>
          <a:p>
            <a:fld id="{BBF94379-36F8-5C44-8D19-058CB846FBBE}" type="slidenum">
              <a:rPr lang="en-US" smtClean="0"/>
              <a:t>4</a:t>
            </a:fld>
            <a:endParaRPr lang="en-US"/>
          </a:p>
        </p:txBody>
      </p:sp>
      <p:grpSp>
        <p:nvGrpSpPr>
          <p:cNvPr id="20" name="Group 19">
            <a:extLst>
              <a:ext uri="{FF2B5EF4-FFF2-40B4-BE49-F238E27FC236}">
                <a16:creationId xmlns:a16="http://schemas.microsoft.com/office/drawing/2014/main" id="{F22F784C-BC8A-F335-84B6-5C2CE0EA9FE6}"/>
              </a:ext>
            </a:extLst>
          </p:cNvPr>
          <p:cNvGrpSpPr/>
          <p:nvPr/>
        </p:nvGrpSpPr>
        <p:grpSpPr>
          <a:xfrm>
            <a:off x="2858291" y="1003879"/>
            <a:ext cx="6036602" cy="1655229"/>
            <a:chOff x="2858291" y="1003879"/>
            <a:chExt cx="6036602" cy="1655229"/>
          </a:xfrm>
        </p:grpSpPr>
        <p:sp>
          <p:nvSpPr>
            <p:cNvPr id="17" name="Rounded Rectangular Callout 16">
              <a:extLst>
                <a:ext uri="{FF2B5EF4-FFF2-40B4-BE49-F238E27FC236}">
                  <a16:creationId xmlns:a16="http://schemas.microsoft.com/office/drawing/2014/main" id="{1E529E14-9720-ED13-0ADD-FED08E6A623C}"/>
                </a:ext>
              </a:extLst>
            </p:cNvPr>
            <p:cNvSpPr/>
            <p:nvPr/>
          </p:nvSpPr>
          <p:spPr>
            <a:xfrm>
              <a:off x="2858291" y="1003879"/>
              <a:ext cx="6036600" cy="1655229"/>
            </a:xfrm>
            <a:prstGeom prst="wedgeRoundRectCallout">
              <a:avLst>
                <a:gd name="adj1" fmla="val -63678"/>
                <a:gd name="adj2" fmla="val -8635"/>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8A98B2D-C043-3568-CBE3-6FCDA6D71923}"/>
                </a:ext>
              </a:extLst>
            </p:cNvPr>
            <p:cNvSpPr txBox="1"/>
            <p:nvPr/>
          </p:nvSpPr>
          <p:spPr>
            <a:xfrm>
              <a:off x="3480707" y="1012241"/>
              <a:ext cx="5414186" cy="1569660"/>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The induction </a:t>
              </a:r>
              <a:r>
                <a:rPr lang="en-US" dirty="0">
                  <a:latin typeface="Times New Roman" panose="02020603050405020304" pitchFamily="18" charset="0"/>
                  <a:cs typeface="Times New Roman" panose="02020603050405020304" pitchFamily="18" charset="0"/>
                </a:rPr>
                <a:t>which proceeds by simple enumeration is puerile,</a:t>
              </a:r>
              <a:r>
                <a:rPr lang="en-US" sz="2000" dirty="0">
                  <a:latin typeface="Times New Roman" panose="02020603050405020304" pitchFamily="18" charset="0"/>
                  <a:cs typeface="Times New Roman" panose="02020603050405020304" pitchFamily="18" charset="0"/>
                </a:rPr>
                <a:t> leads to uncertain conclusions,</a:t>
              </a:r>
              <a:r>
                <a:rPr lang="en-US" dirty="0">
                  <a:latin typeface="Times New Roman" panose="02020603050405020304" pitchFamily="18" charset="0"/>
                  <a:cs typeface="Times New Roman" panose="02020603050405020304" pitchFamily="18" charset="0"/>
                </a:rPr>
                <a:t> and is </a:t>
              </a:r>
              <a:r>
                <a:rPr lang="en-US" sz="2000" dirty="0">
                  <a:latin typeface="Times New Roman" panose="02020603050405020304" pitchFamily="18" charset="0"/>
                  <a:cs typeface="Times New Roman" panose="02020603050405020304" pitchFamily="18" charset="0"/>
                </a:rPr>
                <a:t>exposed to danger </a:t>
              </a:r>
              <a:r>
                <a:rPr lang="en-US" dirty="0">
                  <a:latin typeface="Times New Roman" panose="02020603050405020304" pitchFamily="18" charset="0"/>
                  <a:cs typeface="Times New Roman" panose="02020603050405020304" pitchFamily="18" charset="0"/>
                </a:rPr>
                <a:t>from one contradictory instance, deciding generally from too small a number of facts, and those only the most obvious.</a:t>
              </a:r>
            </a:p>
          </p:txBody>
        </p:sp>
      </p:grpSp>
      <p:sp>
        <p:nvSpPr>
          <p:cNvPr id="8" name="TextBox 7">
            <a:extLst>
              <a:ext uri="{FF2B5EF4-FFF2-40B4-BE49-F238E27FC236}">
                <a16:creationId xmlns:a16="http://schemas.microsoft.com/office/drawing/2014/main" id="{21C1E4E2-DFAF-5462-8143-E00C1A70201C}"/>
              </a:ext>
            </a:extLst>
          </p:cNvPr>
          <p:cNvSpPr txBox="1"/>
          <p:nvPr/>
        </p:nvSpPr>
        <p:spPr>
          <a:xfrm>
            <a:off x="725714" y="2569029"/>
            <a:ext cx="2089033"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Francis Bacon, 1620</a:t>
            </a:r>
          </a:p>
        </p:txBody>
      </p:sp>
      <p:sp>
        <p:nvSpPr>
          <p:cNvPr id="9" name="TextBox 8">
            <a:extLst>
              <a:ext uri="{FF2B5EF4-FFF2-40B4-BE49-F238E27FC236}">
                <a16:creationId xmlns:a16="http://schemas.microsoft.com/office/drawing/2014/main" id="{7F1D5844-E619-EAF5-D96D-4274F44BD97F}"/>
              </a:ext>
            </a:extLst>
          </p:cNvPr>
          <p:cNvSpPr txBox="1"/>
          <p:nvPr/>
        </p:nvSpPr>
        <p:spPr>
          <a:xfrm>
            <a:off x="681444" y="4356264"/>
            <a:ext cx="1947969"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David Hume, 1777</a:t>
            </a:r>
          </a:p>
        </p:txBody>
      </p:sp>
      <p:grpSp>
        <p:nvGrpSpPr>
          <p:cNvPr id="21" name="Group 20">
            <a:extLst>
              <a:ext uri="{FF2B5EF4-FFF2-40B4-BE49-F238E27FC236}">
                <a16:creationId xmlns:a16="http://schemas.microsoft.com/office/drawing/2014/main" id="{250B634C-832D-9125-D4C1-3F5D76479F42}"/>
              </a:ext>
            </a:extLst>
          </p:cNvPr>
          <p:cNvGrpSpPr/>
          <p:nvPr/>
        </p:nvGrpSpPr>
        <p:grpSpPr>
          <a:xfrm>
            <a:off x="2884796" y="2845931"/>
            <a:ext cx="6036600" cy="1655229"/>
            <a:chOff x="2884796" y="2845931"/>
            <a:chExt cx="6036600" cy="1655229"/>
          </a:xfrm>
        </p:grpSpPr>
        <p:sp>
          <p:nvSpPr>
            <p:cNvPr id="18" name="Rounded Rectangular Callout 17">
              <a:extLst>
                <a:ext uri="{FF2B5EF4-FFF2-40B4-BE49-F238E27FC236}">
                  <a16:creationId xmlns:a16="http://schemas.microsoft.com/office/drawing/2014/main" id="{83B85AE7-6577-8742-C41F-7F0A533586B1}"/>
                </a:ext>
              </a:extLst>
            </p:cNvPr>
            <p:cNvSpPr/>
            <p:nvPr/>
          </p:nvSpPr>
          <p:spPr>
            <a:xfrm>
              <a:off x="2884796" y="2845931"/>
              <a:ext cx="6036600" cy="1655229"/>
            </a:xfrm>
            <a:prstGeom prst="wedgeRoundRectCallout">
              <a:avLst>
                <a:gd name="adj1" fmla="val -63019"/>
                <a:gd name="adj2" fmla="val -6233"/>
                <a:gd name="adj3" fmla="val 16667"/>
              </a:avLst>
            </a:pr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183831-0B27-9E78-08FE-E15CF50FF153}"/>
                </a:ext>
              </a:extLst>
            </p:cNvPr>
            <p:cNvSpPr txBox="1"/>
            <p:nvPr/>
          </p:nvSpPr>
          <p:spPr>
            <a:xfrm>
              <a:off x="3480705" y="2985036"/>
              <a:ext cx="5199467" cy="126188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It is impossible, therefore, that any arguments from experience can prove this resemblance of the past to the future; since </a:t>
              </a:r>
              <a:r>
                <a:rPr lang="en-US" sz="2000" dirty="0">
                  <a:latin typeface="Times New Roman" panose="02020603050405020304" pitchFamily="18" charset="0"/>
                  <a:cs typeface="Times New Roman" panose="02020603050405020304" pitchFamily="18" charset="0"/>
                </a:rPr>
                <a:t>all these arguments are founded on the supposition of that resemblance.</a:t>
              </a:r>
              <a:endParaRPr lang="en-US" dirty="0">
                <a:latin typeface="Times New Roman" panose="020206030504050203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7F5D2D5B-D29F-948D-CE36-0DFAF4882134}"/>
              </a:ext>
            </a:extLst>
          </p:cNvPr>
          <p:cNvSpPr txBox="1"/>
          <p:nvPr/>
        </p:nvSpPr>
        <p:spPr>
          <a:xfrm>
            <a:off x="681444" y="6296243"/>
            <a:ext cx="1877437" cy="36933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C. D. Broad, 1926</a:t>
            </a:r>
          </a:p>
        </p:txBody>
      </p:sp>
      <p:grpSp>
        <p:nvGrpSpPr>
          <p:cNvPr id="22" name="Group 21">
            <a:extLst>
              <a:ext uri="{FF2B5EF4-FFF2-40B4-BE49-F238E27FC236}">
                <a16:creationId xmlns:a16="http://schemas.microsoft.com/office/drawing/2014/main" id="{B6817CCB-CE6B-62A2-89BE-5482C5264856}"/>
              </a:ext>
            </a:extLst>
          </p:cNvPr>
          <p:cNvGrpSpPr/>
          <p:nvPr/>
        </p:nvGrpSpPr>
        <p:grpSpPr>
          <a:xfrm>
            <a:off x="2760445" y="4808165"/>
            <a:ext cx="6134445" cy="1655229"/>
            <a:chOff x="2760445" y="4808165"/>
            <a:chExt cx="6134445" cy="1655229"/>
          </a:xfrm>
        </p:grpSpPr>
        <p:sp>
          <p:nvSpPr>
            <p:cNvPr id="19" name="Rounded Rectangular Callout 18">
              <a:extLst>
                <a:ext uri="{FF2B5EF4-FFF2-40B4-BE49-F238E27FC236}">
                  <a16:creationId xmlns:a16="http://schemas.microsoft.com/office/drawing/2014/main" id="{D6C827AF-6F65-0F93-D9D2-B206E60AC9DC}"/>
                </a:ext>
              </a:extLst>
            </p:cNvPr>
            <p:cNvSpPr/>
            <p:nvPr/>
          </p:nvSpPr>
          <p:spPr>
            <a:xfrm>
              <a:off x="2760445" y="4808165"/>
              <a:ext cx="6036600" cy="1655229"/>
            </a:xfrm>
            <a:prstGeom prst="wedgeRoundRectCallout">
              <a:avLst>
                <a:gd name="adj1" fmla="val -63019"/>
                <a:gd name="adj2" fmla="val -6233"/>
                <a:gd name="adj3" fmla="val 16667"/>
              </a:avLst>
            </a:prstGeom>
            <a:solidFill>
              <a:srgbClr val="FF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65AD7E-5FE7-405A-9A69-762270A48DF4}"/>
                </a:ext>
              </a:extLst>
            </p:cNvPr>
            <p:cNvSpPr txBox="1"/>
            <p:nvPr/>
          </p:nvSpPr>
          <p:spPr>
            <a:xfrm>
              <a:off x="3480705" y="4873850"/>
              <a:ext cx="5414185" cy="156966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May we venture to hope that when Bacon’s next centenary is celebrated the great work which he set going will be completed; and that </a:t>
              </a:r>
              <a:r>
                <a:rPr lang="en-US" sz="2000" dirty="0">
                  <a:latin typeface="Times New Roman" panose="02020603050405020304" pitchFamily="18" charset="0"/>
                  <a:cs typeface="Times New Roman" panose="02020603050405020304" pitchFamily="18" charset="0"/>
                </a:rPr>
                <a:t>Inductive Reasoning,</a:t>
              </a:r>
              <a:r>
                <a:rPr lang="en-US" dirty="0">
                  <a:latin typeface="Times New Roman" panose="02020603050405020304" pitchFamily="18" charset="0"/>
                  <a:cs typeface="Times New Roman" panose="02020603050405020304" pitchFamily="18" charset="0"/>
                </a:rPr>
                <a:t> which has long been the</a:t>
              </a:r>
              <a:r>
                <a:rPr lang="en-US" sz="2000" dirty="0">
                  <a:latin typeface="Times New Roman" panose="02020603050405020304" pitchFamily="18" charset="0"/>
                  <a:cs typeface="Times New Roman" panose="02020603050405020304" pitchFamily="18" charset="0"/>
                </a:rPr>
                <a:t> glory of Science</a:t>
              </a:r>
              <a:r>
                <a:rPr lang="en-US" dirty="0">
                  <a:latin typeface="Times New Roman" panose="02020603050405020304" pitchFamily="18" charset="0"/>
                  <a:cs typeface="Times New Roman" panose="02020603050405020304" pitchFamily="18" charset="0"/>
                </a:rPr>
                <a:t>, will have ceased to be the </a:t>
              </a:r>
              <a:r>
                <a:rPr lang="en-US" sz="2000" dirty="0">
                  <a:latin typeface="Times New Roman" panose="02020603050405020304" pitchFamily="18" charset="0"/>
                  <a:cs typeface="Times New Roman" panose="02020603050405020304" pitchFamily="18" charset="0"/>
                </a:rPr>
                <a:t>scandal of Philosophy</a:t>
              </a:r>
              <a:r>
                <a:rPr lang="en-US" dirty="0">
                  <a:latin typeface="Times New Roman" panose="02020603050405020304" pitchFamily="18" charset="0"/>
                  <a:cs typeface="Times New Roman" panose="02020603050405020304" pitchFamily="18" charset="0"/>
                </a:rPr>
                <a:t>?</a:t>
              </a:r>
            </a:p>
          </p:txBody>
        </p:sp>
      </p:grpSp>
      <p:pic>
        <p:nvPicPr>
          <p:cNvPr id="14" name="Picture 13">
            <a:extLst>
              <a:ext uri="{FF2B5EF4-FFF2-40B4-BE49-F238E27FC236}">
                <a16:creationId xmlns:a16="http://schemas.microsoft.com/office/drawing/2014/main" id="{EFEAA602-C1B2-F5D6-1BC4-78A1E31FF7B2}"/>
              </a:ext>
            </a:extLst>
          </p:cNvPr>
          <p:cNvPicPr>
            <a:picLocks noChangeAspect="1"/>
          </p:cNvPicPr>
          <p:nvPr/>
        </p:nvPicPr>
        <p:blipFill>
          <a:blip r:embed="rId2"/>
          <a:stretch>
            <a:fillRect/>
          </a:stretch>
        </p:blipFill>
        <p:spPr>
          <a:xfrm>
            <a:off x="769257" y="1260257"/>
            <a:ext cx="1114723" cy="1361829"/>
          </a:xfrm>
          <a:prstGeom prst="rect">
            <a:avLst/>
          </a:prstGeom>
        </p:spPr>
      </p:pic>
      <p:pic>
        <p:nvPicPr>
          <p:cNvPr id="15" name="Picture 14">
            <a:extLst>
              <a:ext uri="{FF2B5EF4-FFF2-40B4-BE49-F238E27FC236}">
                <a16:creationId xmlns:a16="http://schemas.microsoft.com/office/drawing/2014/main" id="{2CADEF3D-DB41-EC70-A52E-43790EFD6E96}"/>
              </a:ext>
            </a:extLst>
          </p:cNvPr>
          <p:cNvPicPr>
            <a:picLocks noChangeAspect="1"/>
          </p:cNvPicPr>
          <p:nvPr/>
        </p:nvPicPr>
        <p:blipFill>
          <a:blip r:embed="rId3"/>
          <a:stretch>
            <a:fillRect/>
          </a:stretch>
        </p:blipFill>
        <p:spPr>
          <a:xfrm>
            <a:off x="754743" y="3050132"/>
            <a:ext cx="1270000" cy="1308100"/>
          </a:xfrm>
          <a:prstGeom prst="rect">
            <a:avLst/>
          </a:prstGeom>
        </p:spPr>
      </p:pic>
      <p:pic>
        <p:nvPicPr>
          <p:cNvPr id="16" name="Picture 15">
            <a:extLst>
              <a:ext uri="{FF2B5EF4-FFF2-40B4-BE49-F238E27FC236}">
                <a16:creationId xmlns:a16="http://schemas.microsoft.com/office/drawing/2014/main" id="{4E048D0A-23DA-F1FC-8B46-E44219A9F182}"/>
              </a:ext>
            </a:extLst>
          </p:cNvPr>
          <p:cNvPicPr>
            <a:picLocks noChangeAspect="1"/>
          </p:cNvPicPr>
          <p:nvPr/>
        </p:nvPicPr>
        <p:blipFill>
          <a:blip r:embed="rId4"/>
          <a:stretch>
            <a:fillRect/>
          </a:stretch>
        </p:blipFill>
        <p:spPr>
          <a:xfrm>
            <a:off x="725714" y="4899243"/>
            <a:ext cx="1270000" cy="1397000"/>
          </a:xfrm>
          <a:prstGeom prst="rect">
            <a:avLst/>
          </a:prstGeom>
        </p:spPr>
      </p:pic>
    </p:spTree>
    <p:extLst>
      <p:ext uri="{BB962C8B-B14F-4D97-AF65-F5344CB8AC3E}">
        <p14:creationId xmlns:p14="http://schemas.microsoft.com/office/powerpoint/2010/main" val="16715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E4EB2-66A9-718F-8A1E-53746DD24D4C}"/>
              </a:ext>
            </a:extLst>
          </p:cNvPr>
          <p:cNvSpPr>
            <a:spLocks noGrp="1"/>
          </p:cNvSpPr>
          <p:nvPr>
            <p:ph type="title"/>
          </p:nvPr>
        </p:nvSpPr>
        <p:spPr>
          <a:xfrm>
            <a:off x="379543" y="203161"/>
            <a:ext cx="8515350" cy="732154"/>
          </a:xfrm>
        </p:spPr>
        <p:txBody>
          <a:bodyPr>
            <a:normAutofit/>
          </a:bodyPr>
          <a:lstStyle/>
          <a:p>
            <a:r>
              <a:rPr lang="en-US" dirty="0"/>
              <a:t>Responses</a:t>
            </a:r>
            <a:r>
              <a:rPr lang="en-US" sz="3200" dirty="0"/>
              <a:t> to the Problem of Induction</a:t>
            </a:r>
            <a:endParaRPr lang="en-US" dirty="0"/>
          </a:p>
        </p:txBody>
      </p:sp>
      <p:sp>
        <p:nvSpPr>
          <p:cNvPr id="4" name="Footer Placeholder 3">
            <a:extLst>
              <a:ext uri="{FF2B5EF4-FFF2-40B4-BE49-F238E27FC236}">
                <a16:creationId xmlns:a16="http://schemas.microsoft.com/office/drawing/2014/main" id="{B97CCE3D-34E7-07F1-245A-7AD5CB0F64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688FED-85DA-0492-1EDD-5A0B9C9FA7F8}"/>
              </a:ext>
            </a:extLst>
          </p:cNvPr>
          <p:cNvSpPr>
            <a:spLocks noGrp="1"/>
          </p:cNvSpPr>
          <p:nvPr>
            <p:ph type="sldNum" sz="quarter" idx="12"/>
          </p:nvPr>
        </p:nvSpPr>
        <p:spPr/>
        <p:txBody>
          <a:bodyPr/>
          <a:lstStyle/>
          <a:p>
            <a:fld id="{BBF94379-36F8-5C44-8D19-058CB846FBBE}" type="slidenum">
              <a:rPr lang="en-US" smtClean="0"/>
              <a:t>5</a:t>
            </a:fld>
            <a:endParaRPr lang="en-US"/>
          </a:p>
        </p:txBody>
      </p:sp>
      <p:grpSp>
        <p:nvGrpSpPr>
          <p:cNvPr id="19" name="Group 18">
            <a:extLst>
              <a:ext uri="{FF2B5EF4-FFF2-40B4-BE49-F238E27FC236}">
                <a16:creationId xmlns:a16="http://schemas.microsoft.com/office/drawing/2014/main" id="{9D30E10F-970B-7757-1E53-27B5F1943942}"/>
              </a:ext>
            </a:extLst>
          </p:cNvPr>
          <p:cNvGrpSpPr/>
          <p:nvPr/>
        </p:nvGrpSpPr>
        <p:grpSpPr>
          <a:xfrm>
            <a:off x="514765" y="1041722"/>
            <a:ext cx="8321896" cy="2696901"/>
            <a:chOff x="514765" y="1041722"/>
            <a:chExt cx="8321896" cy="2696901"/>
          </a:xfrm>
        </p:grpSpPr>
        <p:sp>
          <p:nvSpPr>
            <p:cNvPr id="17" name="Rounded Rectangular Callout 16">
              <a:extLst>
                <a:ext uri="{FF2B5EF4-FFF2-40B4-BE49-F238E27FC236}">
                  <a16:creationId xmlns:a16="http://schemas.microsoft.com/office/drawing/2014/main" id="{484870A6-5BF9-EB52-ACE7-593B8B9C5B98}"/>
                </a:ext>
              </a:extLst>
            </p:cNvPr>
            <p:cNvSpPr/>
            <p:nvPr/>
          </p:nvSpPr>
          <p:spPr>
            <a:xfrm>
              <a:off x="2441932" y="1041722"/>
              <a:ext cx="6394729" cy="2696901"/>
            </a:xfrm>
            <a:prstGeom prst="wedgeRoundRectCallout">
              <a:avLst>
                <a:gd name="adj1" fmla="val -62645"/>
                <a:gd name="adj2" fmla="val -10032"/>
                <a:gd name="adj3" fmla="val 16667"/>
              </a:avLst>
            </a:prstGeom>
            <a:solidFill>
              <a:srgbClr val="C8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DD4FC2-CC17-92DF-A174-0F13EF7CC4BD}"/>
                </a:ext>
              </a:extLst>
            </p:cNvPr>
            <p:cNvSpPr txBox="1"/>
            <p:nvPr/>
          </p:nvSpPr>
          <p:spPr>
            <a:xfrm>
              <a:off x="514765" y="3009546"/>
              <a:ext cx="1960793"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Bertrand Russell,</a:t>
              </a:r>
            </a:p>
            <a:p>
              <a:pPr algn="l"/>
              <a:r>
                <a:rPr lang="en-US" i="1" dirty="0">
                  <a:latin typeface="Times New Roman" panose="02020603050405020304" pitchFamily="18" charset="0"/>
                  <a:cs typeface="Times New Roman" panose="02020603050405020304" pitchFamily="18" charset="0"/>
                </a:rPr>
                <a:t>Human Knowledge</a:t>
              </a:r>
            </a:p>
          </p:txBody>
        </p:sp>
        <p:pic>
          <p:nvPicPr>
            <p:cNvPr id="9" name="Content Placeholder 7">
              <a:extLst>
                <a:ext uri="{FF2B5EF4-FFF2-40B4-BE49-F238E27FC236}">
                  <a16:creationId xmlns:a16="http://schemas.microsoft.com/office/drawing/2014/main" id="{883DEB42-840B-578E-BA58-C780C7D34E8E}"/>
                </a:ext>
              </a:extLst>
            </p:cNvPr>
            <p:cNvPicPr>
              <a:picLocks noChangeAspect="1"/>
            </p:cNvPicPr>
            <p:nvPr/>
          </p:nvPicPr>
          <p:blipFill>
            <a:blip r:embed="rId2"/>
            <a:stretch>
              <a:fillRect/>
            </a:stretch>
          </p:blipFill>
          <p:spPr>
            <a:xfrm>
              <a:off x="665161" y="1592733"/>
              <a:ext cx="925099" cy="1377371"/>
            </a:xfrm>
            <a:prstGeom prst="rect">
              <a:avLst/>
            </a:prstGeom>
          </p:spPr>
        </p:pic>
        <p:sp>
          <p:nvSpPr>
            <p:cNvPr id="10" name="TextBox 9">
              <a:extLst>
                <a:ext uri="{FF2B5EF4-FFF2-40B4-BE49-F238E27FC236}">
                  <a16:creationId xmlns:a16="http://schemas.microsoft.com/office/drawing/2014/main" id="{E96EA2D7-4777-5CAE-45D2-92FC93F6FC3A}"/>
                </a:ext>
              </a:extLst>
            </p:cNvPr>
            <p:cNvSpPr txBox="1"/>
            <p:nvPr/>
          </p:nvSpPr>
          <p:spPr>
            <a:xfrm>
              <a:off x="2696958" y="1096838"/>
              <a:ext cx="5982528" cy="2585323"/>
            </a:xfrm>
            <a:prstGeom prst="rect">
              <a:avLst/>
            </a:prstGeom>
            <a:noFill/>
          </p:spPr>
          <p:txBody>
            <a:bodyPr wrap="square" rtlCol="0">
              <a:spAutoFit/>
            </a:bodyPr>
            <a:lstStyle/>
            <a:p>
              <a:pPr algn="l"/>
              <a:r>
                <a:rPr lang="en-US" sz="2400" i="1" dirty="0">
                  <a:latin typeface="Times New Roman" panose="02020603050405020304" pitchFamily="18" charset="0"/>
                  <a:cs typeface="Times New Roman" panose="02020603050405020304" pitchFamily="18" charset="0"/>
                </a:rPr>
                <a:t>Theory of causal lines.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 minimum assumptions</a:t>
              </a:r>
              <a:r>
                <a:rPr lang="en-US" dirty="0">
                  <a:latin typeface="Times New Roman" panose="02020603050405020304" pitchFamily="18" charset="0"/>
                  <a:cs typeface="Times New Roman" panose="02020603050405020304" pitchFamily="18" charset="0"/>
                </a:rPr>
                <a:t>, anterior to experience, that are required to justify us in inferring laws from a collection of data; and further, to inquire in what sense, if any, we can be said to know that these assumptions are valid.”</a:t>
              </a:r>
            </a:p>
            <a:p>
              <a:pPr algn="l"/>
              <a:endParaRPr lang="en-US"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Assumed there is no action at a distance.</a:t>
              </a:r>
            </a:p>
          </p:txBody>
        </p:sp>
      </p:grpSp>
      <p:sp>
        <p:nvSpPr>
          <p:cNvPr id="14" name="Content Placeholder 13">
            <a:extLst>
              <a:ext uri="{FF2B5EF4-FFF2-40B4-BE49-F238E27FC236}">
                <a16:creationId xmlns:a16="http://schemas.microsoft.com/office/drawing/2014/main" id="{2240B7B8-0550-889E-FEE5-A0DBE7EFDD4D}"/>
              </a:ext>
            </a:extLst>
          </p:cNvPr>
          <p:cNvSpPr>
            <a:spLocks noGrp="1"/>
          </p:cNvSpPr>
          <p:nvPr>
            <p:ph idx="1"/>
          </p:nvPr>
        </p:nvSpPr>
        <p:spPr/>
        <p:txBody>
          <a:bodyPr>
            <a:normAutofit fontScale="85000" lnSpcReduction="20000"/>
          </a:bodyPr>
          <a:lstStyle/>
          <a:p>
            <a:endParaRPr lang="en-US"/>
          </a:p>
        </p:txBody>
      </p:sp>
      <p:grpSp>
        <p:nvGrpSpPr>
          <p:cNvPr id="20" name="Group 19">
            <a:extLst>
              <a:ext uri="{FF2B5EF4-FFF2-40B4-BE49-F238E27FC236}">
                <a16:creationId xmlns:a16="http://schemas.microsoft.com/office/drawing/2014/main" id="{9E5A8160-B9FD-81E1-AB0F-7718559EB3F7}"/>
              </a:ext>
            </a:extLst>
          </p:cNvPr>
          <p:cNvGrpSpPr/>
          <p:nvPr/>
        </p:nvGrpSpPr>
        <p:grpSpPr>
          <a:xfrm>
            <a:off x="514765" y="3842796"/>
            <a:ext cx="8380128" cy="2752922"/>
            <a:chOff x="514765" y="3842796"/>
            <a:chExt cx="8380128" cy="2752922"/>
          </a:xfrm>
        </p:grpSpPr>
        <p:sp>
          <p:nvSpPr>
            <p:cNvPr id="18" name="Rounded Rectangular Callout 17">
              <a:extLst>
                <a:ext uri="{FF2B5EF4-FFF2-40B4-BE49-F238E27FC236}">
                  <a16:creationId xmlns:a16="http://schemas.microsoft.com/office/drawing/2014/main" id="{401267E6-A6A2-4E83-9DC6-62B30C56961B}"/>
                </a:ext>
              </a:extLst>
            </p:cNvPr>
            <p:cNvSpPr/>
            <p:nvPr/>
          </p:nvSpPr>
          <p:spPr>
            <a:xfrm>
              <a:off x="2384059" y="3842796"/>
              <a:ext cx="6510834" cy="2696901"/>
            </a:xfrm>
            <a:prstGeom prst="wedgeRoundRectCallout">
              <a:avLst>
                <a:gd name="adj1" fmla="val -59387"/>
                <a:gd name="adj2" fmla="val -12178"/>
                <a:gd name="adj3" fmla="val 16667"/>
              </a:avLst>
            </a:prstGeom>
            <a:solidFill>
              <a:srgbClr val="DCFF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07311E-56DF-E9D5-5506-EB744CB6A181}"/>
                </a:ext>
              </a:extLst>
            </p:cNvPr>
            <p:cNvPicPr>
              <a:picLocks noChangeAspect="1"/>
            </p:cNvPicPr>
            <p:nvPr/>
          </p:nvPicPr>
          <p:blipFill>
            <a:blip r:embed="rId3"/>
            <a:stretch>
              <a:fillRect/>
            </a:stretch>
          </p:blipFill>
          <p:spPr>
            <a:xfrm>
              <a:off x="514765" y="4151476"/>
              <a:ext cx="1275454" cy="1578374"/>
            </a:xfrm>
            <a:prstGeom prst="rect">
              <a:avLst/>
            </a:prstGeom>
          </p:spPr>
        </p:pic>
        <p:sp>
          <p:nvSpPr>
            <p:cNvPr id="15" name="TextBox 14">
              <a:extLst>
                <a:ext uri="{FF2B5EF4-FFF2-40B4-BE49-F238E27FC236}">
                  <a16:creationId xmlns:a16="http://schemas.microsoft.com/office/drawing/2014/main" id="{F6695859-8978-38C7-8C82-6C40B805BB5D}"/>
                </a:ext>
              </a:extLst>
            </p:cNvPr>
            <p:cNvSpPr txBox="1"/>
            <p:nvPr/>
          </p:nvSpPr>
          <p:spPr>
            <a:xfrm>
              <a:off x="2696958" y="3924916"/>
              <a:ext cx="6139703" cy="2431435"/>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Pragmatic solution to the problem of induction.</a:t>
              </a:r>
              <a:r>
                <a:rPr lang="en-US" dirty="0">
                  <a:latin typeface="Times New Roman" panose="02020603050405020304" pitchFamily="18" charset="0"/>
                  <a:cs typeface="Times New Roman" panose="02020603050405020304" pitchFamily="18" charset="0"/>
                </a:rPr>
                <a:t> Nothing to lose.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“We are in the same situation as </a:t>
              </a:r>
              <a:r>
                <a:rPr lang="en-US" sz="2400" dirty="0">
                  <a:latin typeface="Times New Roman" panose="02020603050405020304" pitchFamily="18" charset="0"/>
                  <a:cs typeface="Times New Roman" panose="02020603050405020304" pitchFamily="18" charset="0"/>
                </a:rPr>
                <a:t>a man who wants to fish in an unchartered place of the sea.</a:t>
              </a:r>
              <a:r>
                <a:rPr lang="en-US" dirty="0">
                  <a:latin typeface="Times New Roman" panose="02020603050405020304" pitchFamily="18" charset="0"/>
                  <a:cs typeface="Times New Roman" panose="02020603050405020304" pitchFamily="18" charset="0"/>
                </a:rPr>
                <a:t> There is nobody to tell him whether or not there are fish in this place. Shall he cast his net? </a:t>
              </a:r>
              <a:r>
                <a:rPr lang="en-US" sz="1600" dirty="0">
                  <a:latin typeface="Times New Roman" panose="02020603050405020304" pitchFamily="18" charset="0"/>
                  <a:cs typeface="Times New Roman" panose="02020603050405020304" pitchFamily="18" charset="0"/>
                </a:rPr>
                <a:t>Well, if he wants to fish I would advise him to cast the net, at least  to take the chance. It is preferable to try even in uncertainty than not to try and be certain of getting nothing.”</a:t>
              </a:r>
            </a:p>
          </p:txBody>
        </p:sp>
        <p:sp>
          <p:nvSpPr>
            <p:cNvPr id="16" name="TextBox 15">
              <a:extLst>
                <a:ext uri="{FF2B5EF4-FFF2-40B4-BE49-F238E27FC236}">
                  <a16:creationId xmlns:a16="http://schemas.microsoft.com/office/drawing/2014/main" id="{858CADAC-FBAA-30E1-174B-C17F2F0BB8C0}"/>
                </a:ext>
              </a:extLst>
            </p:cNvPr>
            <p:cNvSpPr txBox="1"/>
            <p:nvPr/>
          </p:nvSpPr>
          <p:spPr>
            <a:xfrm>
              <a:off x="532435" y="5949387"/>
              <a:ext cx="1909497" cy="646331"/>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Hans Reichenbach</a:t>
              </a:r>
            </a:p>
            <a:p>
              <a:pPr algn="l"/>
              <a:r>
                <a:rPr lang="en-US" dirty="0">
                  <a:latin typeface="Times New Roman" panose="02020603050405020304" pitchFamily="18" charset="0"/>
                  <a:cs typeface="Times New Roman" panose="02020603050405020304" pitchFamily="18" charset="0"/>
                </a:rPr>
                <a:t>1936</a:t>
              </a:r>
            </a:p>
          </p:txBody>
        </p:sp>
      </p:grpSp>
    </p:spTree>
    <p:extLst>
      <p:ext uri="{BB962C8B-B14F-4D97-AF65-F5344CB8AC3E}">
        <p14:creationId xmlns:p14="http://schemas.microsoft.com/office/powerpoint/2010/main" val="188419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57CE-2E41-0B22-3A3C-58DB0284FBB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1578F4C-70E4-AE01-C670-5EA5B5794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E9B1E-85A9-5650-95DA-F1F9A9F4C2A2}"/>
              </a:ext>
            </a:extLst>
          </p:cNvPr>
          <p:cNvSpPr>
            <a:spLocks noGrp="1"/>
          </p:cNvSpPr>
          <p:nvPr>
            <p:ph type="sldNum" sz="quarter" idx="12"/>
          </p:nvPr>
        </p:nvSpPr>
        <p:spPr/>
        <p:txBody>
          <a:bodyPr/>
          <a:lstStyle/>
          <a:p>
            <a:fld id="{BBF94379-36F8-5C44-8D19-058CB846FBBE}" type="slidenum">
              <a:rPr lang="en-US" smtClean="0"/>
              <a:t>6</a:t>
            </a:fld>
            <a:endParaRPr lang="en-US"/>
          </a:p>
        </p:txBody>
      </p:sp>
      <p:pic>
        <p:nvPicPr>
          <p:cNvPr id="10" name="Content Placeholder 6">
            <a:extLst>
              <a:ext uri="{FF2B5EF4-FFF2-40B4-BE49-F238E27FC236}">
                <a16:creationId xmlns:a16="http://schemas.microsoft.com/office/drawing/2014/main" id="{0E3C2305-30C6-27F2-B8CF-95B6912DC184}"/>
              </a:ext>
            </a:extLst>
          </p:cNvPr>
          <p:cNvPicPr>
            <a:picLocks noChangeAspect="1"/>
          </p:cNvPicPr>
          <p:nvPr/>
        </p:nvPicPr>
        <p:blipFill>
          <a:blip r:embed="rId2"/>
          <a:stretch>
            <a:fillRect/>
          </a:stretch>
        </p:blipFill>
        <p:spPr>
          <a:xfrm>
            <a:off x="628650" y="142130"/>
            <a:ext cx="4127273" cy="6219827"/>
          </a:xfrm>
          <a:prstGeom prst="rect">
            <a:avLst/>
          </a:prstGeom>
          <a:ln>
            <a:solidFill>
              <a:schemeClr val="tx1">
                <a:lumMod val="50000"/>
                <a:lumOff val="50000"/>
              </a:schemeClr>
            </a:solidFill>
          </a:ln>
          <a:effectLst>
            <a:outerShdw blurRad="101600" dist="228600" dir="2700000" algn="tl" rotWithShape="0">
              <a:schemeClr val="tx1">
                <a:lumMod val="50000"/>
                <a:lumOff val="50000"/>
                <a:alpha val="40000"/>
              </a:schemeClr>
            </a:outerShdw>
          </a:effectLst>
        </p:spPr>
      </p:pic>
      <p:sp>
        <p:nvSpPr>
          <p:cNvPr id="12" name="Content Placeholder 11">
            <a:extLst>
              <a:ext uri="{FF2B5EF4-FFF2-40B4-BE49-F238E27FC236}">
                <a16:creationId xmlns:a16="http://schemas.microsoft.com/office/drawing/2014/main" id="{380A9006-F3CA-E70C-4C31-4644972138D7}"/>
              </a:ext>
            </a:extLst>
          </p:cNvPr>
          <p:cNvSpPr>
            <a:spLocks noGrp="1"/>
          </p:cNvSpPr>
          <p:nvPr>
            <p:ph idx="1"/>
          </p:nvPr>
        </p:nvSpPr>
        <p:spPr/>
        <p:txBody>
          <a:bodyPr>
            <a:normAutofit fontScale="85000" lnSpcReduction="20000"/>
          </a:bodyPr>
          <a:lstStyle/>
          <a:p>
            <a:endParaRPr lang="en-US"/>
          </a:p>
        </p:txBody>
      </p:sp>
      <p:pic>
        <p:nvPicPr>
          <p:cNvPr id="9" name="Picture 8">
            <a:extLst>
              <a:ext uri="{FF2B5EF4-FFF2-40B4-BE49-F238E27FC236}">
                <a16:creationId xmlns:a16="http://schemas.microsoft.com/office/drawing/2014/main" id="{D6CC6A58-E98A-CDB4-83B9-7368A7E132B7}"/>
              </a:ext>
            </a:extLst>
          </p:cNvPr>
          <p:cNvPicPr>
            <a:picLocks noChangeAspect="1"/>
          </p:cNvPicPr>
          <p:nvPr/>
        </p:nvPicPr>
        <p:blipFill>
          <a:blip r:embed="rId3"/>
          <a:stretch>
            <a:fillRect/>
          </a:stretch>
        </p:blipFill>
        <p:spPr>
          <a:xfrm>
            <a:off x="4534569" y="254000"/>
            <a:ext cx="3949700" cy="6350000"/>
          </a:xfrm>
          <a:prstGeom prst="rect">
            <a:avLst/>
          </a:prstGeom>
          <a:effectLst>
            <a:outerShdw blurRad="101600" dist="228600" dir="2700000" algn="tl" rotWithShape="0">
              <a:schemeClr val="tx1">
                <a:lumMod val="50000"/>
                <a:lumOff val="50000"/>
                <a:alpha val="40000"/>
              </a:schemeClr>
            </a:outerShdw>
          </a:effectLst>
        </p:spPr>
      </p:pic>
    </p:spTree>
    <p:extLst>
      <p:ext uri="{BB962C8B-B14F-4D97-AF65-F5344CB8AC3E}">
        <p14:creationId xmlns:p14="http://schemas.microsoft.com/office/powerpoint/2010/main" val="292697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57CE-2E41-0B22-3A3C-58DB0284FBBF}"/>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21578F4C-70E4-AE01-C670-5EA5B5794C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E9B1E-85A9-5650-95DA-F1F9A9F4C2A2}"/>
              </a:ext>
            </a:extLst>
          </p:cNvPr>
          <p:cNvSpPr>
            <a:spLocks noGrp="1"/>
          </p:cNvSpPr>
          <p:nvPr>
            <p:ph type="sldNum" sz="quarter" idx="12"/>
          </p:nvPr>
        </p:nvSpPr>
        <p:spPr/>
        <p:txBody>
          <a:bodyPr/>
          <a:lstStyle/>
          <a:p>
            <a:fld id="{BBF94379-36F8-5C44-8D19-058CB846FBBE}" type="slidenum">
              <a:rPr lang="en-US" smtClean="0"/>
              <a:t>7</a:t>
            </a:fld>
            <a:endParaRPr lang="en-US"/>
          </a:p>
        </p:txBody>
      </p:sp>
      <p:pic>
        <p:nvPicPr>
          <p:cNvPr id="10" name="Content Placeholder 6">
            <a:extLst>
              <a:ext uri="{FF2B5EF4-FFF2-40B4-BE49-F238E27FC236}">
                <a16:creationId xmlns:a16="http://schemas.microsoft.com/office/drawing/2014/main" id="{0E3C2305-30C6-27F2-B8CF-95B6912DC184}"/>
              </a:ext>
            </a:extLst>
          </p:cNvPr>
          <p:cNvPicPr>
            <a:picLocks noChangeAspect="1"/>
          </p:cNvPicPr>
          <p:nvPr/>
        </p:nvPicPr>
        <p:blipFill>
          <a:blip r:embed="rId2">
            <a:alphaModFix amt="20000"/>
          </a:blip>
          <a:stretch>
            <a:fillRect/>
          </a:stretch>
        </p:blipFill>
        <p:spPr>
          <a:xfrm>
            <a:off x="628650" y="142130"/>
            <a:ext cx="4127273" cy="6219827"/>
          </a:xfrm>
          <a:prstGeom prst="rect">
            <a:avLst/>
          </a:prstGeom>
          <a:ln>
            <a:solidFill>
              <a:schemeClr val="tx1">
                <a:lumMod val="50000"/>
                <a:lumOff val="50000"/>
              </a:schemeClr>
            </a:solidFill>
          </a:ln>
          <a:effectLst>
            <a:outerShdw blurRad="101600" dist="228600" dir="2700000" algn="tl" rotWithShape="0">
              <a:schemeClr val="tx1">
                <a:lumMod val="50000"/>
                <a:lumOff val="50000"/>
                <a:alpha val="40000"/>
              </a:schemeClr>
            </a:outerShdw>
          </a:effectLst>
        </p:spPr>
      </p:pic>
      <p:sp>
        <p:nvSpPr>
          <p:cNvPr id="12" name="Content Placeholder 11">
            <a:extLst>
              <a:ext uri="{FF2B5EF4-FFF2-40B4-BE49-F238E27FC236}">
                <a16:creationId xmlns:a16="http://schemas.microsoft.com/office/drawing/2014/main" id="{380A9006-F3CA-E70C-4C31-4644972138D7}"/>
              </a:ext>
            </a:extLst>
          </p:cNvPr>
          <p:cNvSpPr>
            <a:spLocks noGrp="1"/>
          </p:cNvSpPr>
          <p:nvPr>
            <p:ph idx="1"/>
          </p:nvPr>
        </p:nvSpPr>
        <p:spPr/>
        <p:txBody>
          <a:bodyPr>
            <a:normAutofit fontScale="85000" lnSpcReduction="20000"/>
          </a:bodyPr>
          <a:lstStyle/>
          <a:p>
            <a:endParaRPr lang="en-US"/>
          </a:p>
        </p:txBody>
      </p:sp>
      <p:pic>
        <p:nvPicPr>
          <p:cNvPr id="9" name="Picture 8">
            <a:extLst>
              <a:ext uri="{FF2B5EF4-FFF2-40B4-BE49-F238E27FC236}">
                <a16:creationId xmlns:a16="http://schemas.microsoft.com/office/drawing/2014/main" id="{D6CC6A58-E98A-CDB4-83B9-7368A7E132B7}"/>
              </a:ext>
            </a:extLst>
          </p:cNvPr>
          <p:cNvPicPr>
            <a:picLocks noChangeAspect="1"/>
          </p:cNvPicPr>
          <p:nvPr/>
        </p:nvPicPr>
        <p:blipFill>
          <a:blip r:embed="rId3">
            <a:alphaModFix amt="20000"/>
          </a:blip>
          <a:stretch>
            <a:fillRect/>
          </a:stretch>
        </p:blipFill>
        <p:spPr>
          <a:xfrm>
            <a:off x="4534569" y="254000"/>
            <a:ext cx="3949700" cy="6350000"/>
          </a:xfrm>
          <a:prstGeom prst="rect">
            <a:avLst/>
          </a:prstGeom>
          <a:effectLst>
            <a:outerShdw blurRad="101600" dist="228600" dir="2700000" algn="tl" rotWithShape="0">
              <a:schemeClr val="tx1">
                <a:lumMod val="50000"/>
                <a:lumOff val="50000"/>
                <a:alpha val="40000"/>
              </a:schemeClr>
            </a:outerShdw>
          </a:effectLst>
        </p:spPr>
      </p:pic>
      <p:sp>
        <p:nvSpPr>
          <p:cNvPr id="3" name="TextBox 2">
            <a:extLst>
              <a:ext uri="{FF2B5EF4-FFF2-40B4-BE49-F238E27FC236}">
                <a16:creationId xmlns:a16="http://schemas.microsoft.com/office/drawing/2014/main" id="{25FDD40D-2B3E-C6D0-7B5B-BF2FC3BCD286}"/>
              </a:ext>
            </a:extLst>
          </p:cNvPr>
          <p:cNvSpPr txBox="1"/>
          <p:nvPr/>
        </p:nvSpPr>
        <p:spPr>
          <a:xfrm>
            <a:off x="2144552" y="3567599"/>
            <a:ext cx="5590505" cy="954107"/>
          </a:xfrm>
          <a:prstGeom prst="rect">
            <a:avLst/>
          </a:prstGeom>
          <a:solidFill>
            <a:schemeClr val="bg1">
              <a:lumMod val="95000"/>
            </a:schemeClr>
          </a:solidFill>
          <a:ln>
            <a:noFill/>
          </a:ln>
        </p:spPr>
        <p:txBody>
          <a:bodyPr wrap="none" rtlCol="0">
            <a:spAutoFit/>
          </a:bodyPr>
          <a:lstStyle/>
          <a:p>
            <a:pPr algn="l"/>
            <a:r>
              <a:rPr lang="en-US" sz="2800" dirty="0">
                <a:latin typeface="Times New Roman" panose="02020603050405020304" pitchFamily="18" charset="0"/>
                <a:cs typeface="Times New Roman" panose="02020603050405020304" pitchFamily="18" charset="0"/>
              </a:rPr>
              <a:t>Google Scholar</a:t>
            </a:r>
            <a:r>
              <a:rPr lang="en-US" dirty="0">
                <a:latin typeface="Times New Roman" panose="02020603050405020304" pitchFamily="18" charset="0"/>
                <a:cs typeface="Times New Roman" panose="02020603050405020304" pitchFamily="18" charset="0"/>
              </a:rPr>
              <a:t> (August 25, 2024)</a:t>
            </a:r>
            <a:r>
              <a:rPr lang="en-US" sz="2800" dirty="0">
                <a:latin typeface="Times New Roman" panose="02020603050405020304" pitchFamily="18" charset="0"/>
                <a:cs typeface="Times New Roman" panose="02020603050405020304" pitchFamily="18" charset="0"/>
              </a:rPr>
              <a:t>:</a:t>
            </a:r>
          </a:p>
          <a:p>
            <a:pPr algn="l"/>
            <a:r>
              <a:rPr lang="en-US" sz="2800" dirty="0">
                <a:latin typeface="Times New Roman" panose="02020603050405020304" pitchFamily="18" charset="0"/>
                <a:cs typeface="Times New Roman" panose="02020603050405020304" pitchFamily="18" charset="0"/>
              </a:rPr>
              <a:t>Kuhn’s </a:t>
            </a:r>
            <a:r>
              <a:rPr lang="en-US" sz="2800" i="1" dirty="0">
                <a:latin typeface="Times New Roman" panose="02020603050405020304" pitchFamily="18" charset="0"/>
                <a:cs typeface="Times New Roman" panose="02020603050405020304" pitchFamily="18" charset="0"/>
              </a:rPr>
              <a:t>Structure…</a:t>
            </a:r>
            <a:r>
              <a:rPr lang="en-US" sz="2800" dirty="0">
                <a:latin typeface="Times New Roman" panose="02020603050405020304" pitchFamily="18" charset="0"/>
                <a:cs typeface="Times New Roman" panose="02020603050405020304" pitchFamily="18" charset="0"/>
              </a:rPr>
              <a:t> cited 3,465 times.</a:t>
            </a:r>
          </a:p>
        </p:txBody>
      </p:sp>
      <p:sp>
        <p:nvSpPr>
          <p:cNvPr id="6" name="TextBox 5">
            <a:extLst>
              <a:ext uri="{FF2B5EF4-FFF2-40B4-BE49-F238E27FC236}">
                <a16:creationId xmlns:a16="http://schemas.microsoft.com/office/drawing/2014/main" id="{35F1AD89-B0AE-53DB-FD6D-ADE910BDD610}"/>
              </a:ext>
            </a:extLst>
          </p:cNvPr>
          <p:cNvSpPr txBox="1"/>
          <p:nvPr/>
        </p:nvSpPr>
        <p:spPr>
          <a:xfrm>
            <a:off x="2171803" y="4521706"/>
            <a:ext cx="5563254" cy="523220"/>
          </a:xfrm>
          <a:prstGeom prst="rect">
            <a:avLst/>
          </a:prstGeom>
          <a:solidFill>
            <a:schemeClr val="bg1">
              <a:lumMod val="95000"/>
            </a:schemeClr>
          </a:solidFill>
          <a:ln>
            <a:noFill/>
          </a:ln>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Popper’s </a:t>
            </a:r>
            <a:r>
              <a:rPr lang="en-US" sz="2800" i="1" dirty="0">
                <a:latin typeface="Times New Roman" panose="02020603050405020304" pitchFamily="18" charset="0"/>
                <a:cs typeface="Times New Roman" panose="02020603050405020304" pitchFamily="18" charset="0"/>
              </a:rPr>
              <a:t>Logic…</a:t>
            </a:r>
            <a:r>
              <a:rPr lang="en-US" sz="2800" dirty="0">
                <a:latin typeface="Times New Roman" panose="02020603050405020304" pitchFamily="18" charset="0"/>
                <a:cs typeface="Times New Roman" panose="02020603050405020304" pitchFamily="18" charset="0"/>
              </a:rPr>
              <a:t> cited 42,111 times.</a:t>
            </a:r>
          </a:p>
        </p:txBody>
      </p:sp>
    </p:spTree>
    <p:extLst>
      <p:ext uri="{BB962C8B-B14F-4D97-AF65-F5344CB8AC3E}">
        <p14:creationId xmlns:p14="http://schemas.microsoft.com/office/powerpoint/2010/main" val="99233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02F9745-EF35-3F25-8F91-9B49E466556B}"/>
              </a:ext>
            </a:extLst>
          </p:cNvPr>
          <p:cNvPicPr>
            <a:picLocks noChangeAspect="1"/>
          </p:cNvPicPr>
          <p:nvPr/>
        </p:nvPicPr>
        <p:blipFill>
          <a:blip r:embed="rId2"/>
          <a:stretch>
            <a:fillRect/>
          </a:stretch>
        </p:blipFill>
        <p:spPr>
          <a:xfrm>
            <a:off x="130810" y="136524"/>
            <a:ext cx="3600884" cy="5074736"/>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3" name="Freeform 2">
            <a:extLst>
              <a:ext uri="{FF2B5EF4-FFF2-40B4-BE49-F238E27FC236}">
                <a16:creationId xmlns:a16="http://schemas.microsoft.com/office/drawing/2014/main" id="{0239B3D8-B747-2FF6-DF9E-603A589D2DBA}"/>
              </a:ext>
            </a:extLst>
          </p:cNvPr>
          <p:cNvSpPr/>
          <p:nvPr/>
        </p:nvSpPr>
        <p:spPr>
          <a:xfrm>
            <a:off x="393032" y="2502568"/>
            <a:ext cx="1812757" cy="17132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A4FB3E-68C9-2AF9-259C-55A523ED7309}"/>
              </a:ext>
            </a:extLst>
          </p:cNvPr>
          <p:cNvSpPr>
            <a:spLocks noGrp="1"/>
          </p:cNvSpPr>
          <p:nvPr>
            <p:ph type="title"/>
          </p:nvPr>
        </p:nvSpPr>
        <p:spPr/>
        <p:txBody>
          <a:bodyPr/>
          <a:lstStyle/>
          <a:p>
            <a:r>
              <a:rPr lang="en-US" dirty="0"/>
              <a:t> </a:t>
            </a:r>
          </a:p>
        </p:txBody>
      </p:sp>
      <p:sp>
        <p:nvSpPr>
          <p:cNvPr id="4" name="Footer Placeholder 3">
            <a:extLst>
              <a:ext uri="{FF2B5EF4-FFF2-40B4-BE49-F238E27FC236}">
                <a16:creationId xmlns:a16="http://schemas.microsoft.com/office/drawing/2014/main" id="{951B8DBD-2FBA-5C4E-D078-674F66EB5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4B8A03-050F-5504-43A4-AA03176EA118}"/>
              </a:ext>
            </a:extLst>
          </p:cNvPr>
          <p:cNvSpPr>
            <a:spLocks noGrp="1"/>
          </p:cNvSpPr>
          <p:nvPr>
            <p:ph type="sldNum" sz="quarter" idx="12"/>
          </p:nvPr>
        </p:nvSpPr>
        <p:spPr/>
        <p:txBody>
          <a:bodyPr/>
          <a:lstStyle/>
          <a:p>
            <a:fld id="{BBF94379-36F8-5C44-8D19-058CB846FBBE}" type="slidenum">
              <a:rPr lang="en-US" smtClean="0"/>
              <a:t>8</a:t>
            </a:fld>
            <a:endParaRPr lang="en-US"/>
          </a:p>
        </p:txBody>
      </p:sp>
      <p:pic>
        <p:nvPicPr>
          <p:cNvPr id="13" name="Content Placeholder 11">
            <a:extLst>
              <a:ext uri="{FF2B5EF4-FFF2-40B4-BE49-F238E27FC236}">
                <a16:creationId xmlns:a16="http://schemas.microsoft.com/office/drawing/2014/main" id="{75C3D80D-952D-ECC8-C5BB-5EC4E02BFB51}"/>
              </a:ext>
            </a:extLst>
          </p:cNvPr>
          <p:cNvPicPr>
            <a:picLocks noChangeAspect="1"/>
          </p:cNvPicPr>
          <p:nvPr/>
        </p:nvPicPr>
        <p:blipFill>
          <a:blip r:embed="rId3"/>
          <a:stretch>
            <a:fillRect/>
          </a:stretch>
        </p:blipFill>
        <p:spPr>
          <a:xfrm>
            <a:off x="552884" y="451843"/>
            <a:ext cx="4101666" cy="6209660"/>
          </a:xfrm>
          <a:prstGeom prst="rect">
            <a:avLst/>
          </a:prstGeom>
          <a:solidFill>
            <a:schemeClr val="bg1"/>
          </a:solidFill>
          <a:ln>
            <a:solidFill>
              <a:schemeClr val="tx1">
                <a:lumMod val="50000"/>
                <a:lumOff val="50000"/>
              </a:schemeClr>
            </a:solidFill>
          </a:ln>
          <a:effectLst>
            <a:outerShdw blurRad="50800" dist="88900" dir="2700000" algn="tl" rotWithShape="0">
              <a:prstClr val="black">
                <a:alpha val="40000"/>
              </a:prstClr>
            </a:outerShdw>
          </a:effectLst>
        </p:spPr>
      </p:pic>
      <p:sp>
        <p:nvSpPr>
          <p:cNvPr id="15" name="Content Placeholder 14">
            <a:extLst>
              <a:ext uri="{FF2B5EF4-FFF2-40B4-BE49-F238E27FC236}">
                <a16:creationId xmlns:a16="http://schemas.microsoft.com/office/drawing/2014/main" id="{B7F704FD-45BE-83F9-8F94-4A1FE335B2F4}"/>
              </a:ext>
            </a:extLst>
          </p:cNvPr>
          <p:cNvSpPr>
            <a:spLocks noGrp="1"/>
          </p:cNvSpPr>
          <p:nvPr>
            <p:ph idx="1"/>
          </p:nvPr>
        </p:nvSpPr>
        <p:spPr/>
        <p:txBody>
          <a:bodyPr>
            <a:normAutofit fontScale="85000" lnSpcReduction="20000"/>
          </a:bodyPr>
          <a:lstStyle/>
          <a:p>
            <a:endParaRPr lang="en-US"/>
          </a:p>
        </p:txBody>
      </p:sp>
      <p:grpSp>
        <p:nvGrpSpPr>
          <p:cNvPr id="20" name="Group 19">
            <a:extLst>
              <a:ext uri="{FF2B5EF4-FFF2-40B4-BE49-F238E27FC236}">
                <a16:creationId xmlns:a16="http://schemas.microsoft.com/office/drawing/2014/main" id="{53F68DE5-DEC9-4E22-B3E0-6C2051482EA9}"/>
              </a:ext>
            </a:extLst>
          </p:cNvPr>
          <p:cNvGrpSpPr/>
          <p:nvPr/>
        </p:nvGrpSpPr>
        <p:grpSpPr>
          <a:xfrm>
            <a:off x="4815840" y="325120"/>
            <a:ext cx="3860800" cy="5974080"/>
            <a:chOff x="4815840" y="325120"/>
            <a:chExt cx="3860800" cy="5974080"/>
          </a:xfrm>
        </p:grpSpPr>
        <p:sp>
          <p:nvSpPr>
            <p:cNvPr id="19" name="Freeform 18">
              <a:extLst>
                <a:ext uri="{FF2B5EF4-FFF2-40B4-BE49-F238E27FC236}">
                  <a16:creationId xmlns:a16="http://schemas.microsoft.com/office/drawing/2014/main" id="{57787874-20AF-081F-7009-9133FEBBF4C6}"/>
                </a:ext>
              </a:extLst>
            </p:cNvPr>
            <p:cNvSpPr/>
            <p:nvPr/>
          </p:nvSpPr>
          <p:spPr>
            <a:xfrm>
              <a:off x="4815840" y="325120"/>
              <a:ext cx="3860800" cy="5974080"/>
            </a:xfrm>
            <a:custGeom>
              <a:avLst/>
              <a:gdLst>
                <a:gd name="connsiteX0" fmla="*/ 101600 w 3860800"/>
                <a:gd name="connsiteY0" fmla="*/ 0 h 5974080"/>
                <a:gd name="connsiteX1" fmla="*/ 3860800 w 3860800"/>
                <a:gd name="connsiteY1" fmla="*/ 81280 h 5974080"/>
                <a:gd name="connsiteX2" fmla="*/ 3810000 w 3860800"/>
                <a:gd name="connsiteY2" fmla="*/ 5974080 h 5974080"/>
                <a:gd name="connsiteX3" fmla="*/ 0 w 3860800"/>
                <a:gd name="connsiteY3" fmla="*/ 5872480 h 5974080"/>
                <a:gd name="connsiteX4" fmla="*/ 101600 w 3860800"/>
                <a:gd name="connsiteY4" fmla="*/ 0 h 597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800" h="5974080">
                  <a:moveTo>
                    <a:pt x="101600" y="0"/>
                  </a:moveTo>
                  <a:lnTo>
                    <a:pt x="3860800" y="81280"/>
                  </a:lnTo>
                  <a:lnTo>
                    <a:pt x="3810000" y="5974080"/>
                  </a:lnTo>
                  <a:lnTo>
                    <a:pt x="0" y="5872480"/>
                  </a:lnTo>
                  <a:lnTo>
                    <a:pt x="101600" y="0"/>
                  </a:lnTo>
                  <a:close/>
                </a:path>
              </a:pathLst>
            </a:custGeom>
            <a:solidFill>
              <a:srgbClr val="FFDCDC"/>
            </a:solidFill>
            <a:ln>
              <a:solidFill>
                <a:srgbClr val="FFD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DB2060C-DE16-7DBE-D52B-2B7BDBA7C643}"/>
                </a:ext>
              </a:extLst>
            </p:cNvPr>
            <p:cNvSpPr txBox="1"/>
            <p:nvPr/>
          </p:nvSpPr>
          <p:spPr>
            <a:xfrm>
              <a:off x="4943274" y="410211"/>
              <a:ext cx="3730392" cy="5724644"/>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 principle of induction</a:t>
              </a:r>
              <a:r>
                <a:rPr lang="en-US" dirty="0">
                  <a:latin typeface="Times New Roman" panose="02020603050405020304" pitchFamily="18" charset="0"/>
                  <a:cs typeface="Times New Roman" panose="02020603050405020304" pitchFamily="18" charset="0"/>
                </a:rPr>
                <a:t> is superﬂuous, and that it must lead to logical inconsistencies.</a:t>
              </a:r>
            </a:p>
            <a:p>
              <a:pPr algn="l"/>
              <a:r>
                <a:rPr lang="en-US" dirty="0">
                  <a:latin typeface="Times New Roman" panose="02020603050405020304" pitchFamily="18" charset="0"/>
                  <a:cs typeface="Times New Roman" panose="02020603050405020304" pitchFamily="18" charset="0"/>
                </a:rPr>
                <a:t>…</a:t>
              </a:r>
            </a:p>
            <a:p>
              <a:pPr algn="l"/>
              <a:r>
                <a:rPr lang="en-US" dirty="0">
                  <a:latin typeface="Times New Roman" panose="02020603050405020304" pitchFamily="18" charset="0"/>
                  <a:cs typeface="Times New Roman" panose="02020603050405020304" pitchFamily="18" charset="0"/>
                </a:rPr>
                <a:t>if we try to regard its truth as known from experience, then the very same problems which occasioned its introduction will arise all over again.</a:t>
              </a:r>
            </a:p>
            <a:p>
              <a:pPr algn="l"/>
              <a:endParaRPr lang="en-US" dirty="0">
                <a:latin typeface="Times New Roman" panose="02020603050405020304" pitchFamily="18" charset="0"/>
                <a:cs typeface="Times New Roman" panose="02020603050405020304" pitchFamily="18" charset="0"/>
              </a:endParaRPr>
            </a:p>
            <a:p>
              <a:pPr algn="l"/>
              <a:r>
                <a:rPr lang="en-US" sz="2400" dirty="0">
                  <a:latin typeface="Times New Roman" panose="02020603050405020304" pitchFamily="18" charset="0"/>
                  <a:cs typeface="Times New Roman" panose="02020603050405020304" pitchFamily="18" charset="0"/>
                </a:rPr>
                <a:t>To justify it,</a:t>
              </a:r>
              <a:r>
                <a:rPr lang="en-US" dirty="0">
                  <a:latin typeface="Times New Roman" panose="02020603050405020304" pitchFamily="18" charset="0"/>
                  <a:cs typeface="Times New Roman" panose="02020603050405020304" pitchFamily="18" charset="0"/>
                </a:rPr>
                <a:t> we should have to employ inductive inferences; and to justify these we should have to assume an inductive principle of a higher order; and so 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Thus the attempt to base the principle of induction on experience breaks down, since it </a:t>
              </a:r>
              <a:r>
                <a:rPr lang="en-US" sz="2400" dirty="0">
                  <a:latin typeface="Times New Roman" panose="02020603050405020304" pitchFamily="18" charset="0"/>
                  <a:cs typeface="Times New Roman" panose="02020603050405020304" pitchFamily="18" charset="0"/>
                </a:rPr>
                <a:t>must lead to an inﬁnite regress.</a:t>
              </a:r>
              <a:endParaRPr lang="en-US" dirty="0">
                <a:latin typeface="Times New Roman" panose="02020603050405020304" pitchFamily="18" charset="0"/>
                <a:cs typeface="Times New Roman" panose="02020603050405020304" pitchFamily="18" charset="0"/>
              </a:endParaRPr>
            </a:p>
          </p:txBody>
        </p:sp>
      </p:grpSp>
      <p:sp>
        <p:nvSpPr>
          <p:cNvPr id="18" name="Freeform 17">
            <a:extLst>
              <a:ext uri="{FF2B5EF4-FFF2-40B4-BE49-F238E27FC236}">
                <a16:creationId xmlns:a16="http://schemas.microsoft.com/office/drawing/2014/main" id="{F73C5411-C3E0-83A3-CCF4-4A613C4279BC}"/>
              </a:ext>
            </a:extLst>
          </p:cNvPr>
          <p:cNvSpPr/>
          <p:nvPr/>
        </p:nvSpPr>
        <p:spPr>
          <a:xfrm>
            <a:off x="713957" y="3729790"/>
            <a:ext cx="3779520" cy="1710074"/>
          </a:xfrm>
          <a:custGeom>
            <a:avLst/>
            <a:gdLst>
              <a:gd name="connsiteX0" fmla="*/ 0 w 3779520"/>
              <a:gd name="connsiteY0" fmla="*/ 20320 h 2042160"/>
              <a:gd name="connsiteX1" fmla="*/ 3779520 w 3779520"/>
              <a:gd name="connsiteY1" fmla="*/ 0 h 2042160"/>
              <a:gd name="connsiteX2" fmla="*/ 3708400 w 3779520"/>
              <a:gd name="connsiteY2" fmla="*/ 1930400 h 2042160"/>
              <a:gd name="connsiteX3" fmla="*/ 10160 w 3779520"/>
              <a:gd name="connsiteY3" fmla="*/ 2042160 h 2042160"/>
              <a:gd name="connsiteX4" fmla="*/ 0 w 3779520"/>
              <a:gd name="connsiteY4" fmla="*/ 20320 h 204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9520" h="2042160">
                <a:moveTo>
                  <a:pt x="0" y="20320"/>
                </a:moveTo>
                <a:lnTo>
                  <a:pt x="3779520" y="0"/>
                </a:lnTo>
                <a:lnTo>
                  <a:pt x="3708400" y="1930400"/>
                </a:lnTo>
                <a:lnTo>
                  <a:pt x="10160" y="2042160"/>
                </a:lnTo>
                <a:cubicBezTo>
                  <a:pt x="6773" y="1374987"/>
                  <a:pt x="3387" y="707813"/>
                  <a:pt x="0" y="20320"/>
                </a:cubicBezTo>
                <a:close/>
              </a:path>
            </a:pathLst>
          </a:cu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1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BDB0-FD65-DFDF-E1CD-8ADACE34F87E}"/>
              </a:ext>
            </a:extLst>
          </p:cNvPr>
          <p:cNvSpPr>
            <a:spLocks noGrp="1"/>
          </p:cNvSpPr>
          <p:nvPr>
            <p:ph type="title"/>
          </p:nvPr>
        </p:nvSpPr>
        <p:spPr>
          <a:xfrm>
            <a:off x="249107" y="136524"/>
            <a:ext cx="7886700" cy="732154"/>
          </a:xfrm>
        </p:spPr>
        <p:txBody>
          <a:bodyPr/>
          <a:lstStyle/>
          <a:p>
            <a:r>
              <a:rPr lang="en-US" dirty="0"/>
              <a:t>Why the Regress Formulation?</a:t>
            </a:r>
          </a:p>
        </p:txBody>
      </p:sp>
      <p:sp>
        <p:nvSpPr>
          <p:cNvPr id="3" name="Content Placeholder 2">
            <a:extLst>
              <a:ext uri="{FF2B5EF4-FFF2-40B4-BE49-F238E27FC236}">
                <a16:creationId xmlns:a16="http://schemas.microsoft.com/office/drawing/2014/main" id="{9B67D174-CA2D-48C6-539E-29438CC2F435}"/>
              </a:ext>
            </a:extLst>
          </p:cNvPr>
          <p:cNvSpPr>
            <a:spLocks noGrp="1"/>
          </p:cNvSpPr>
          <p:nvPr>
            <p:ph idx="1"/>
          </p:nvPr>
        </p:nvSpPr>
        <p:spPr/>
        <p:txBody>
          <a:bodyPr>
            <a:normAutofit fontScale="85000" lnSpcReduction="20000"/>
          </a:bodyPr>
          <a:lstStyle/>
          <a:p>
            <a:r>
              <a:rPr lang="en-US" dirty="0"/>
              <a:t>  </a:t>
            </a:r>
          </a:p>
        </p:txBody>
      </p:sp>
      <p:sp>
        <p:nvSpPr>
          <p:cNvPr id="4" name="Footer Placeholder 3">
            <a:extLst>
              <a:ext uri="{FF2B5EF4-FFF2-40B4-BE49-F238E27FC236}">
                <a16:creationId xmlns:a16="http://schemas.microsoft.com/office/drawing/2014/main" id="{0130E6E8-7948-6309-AB1D-2867A8CDC8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D613F0-1627-61E0-EE2A-414768C2154B}"/>
              </a:ext>
            </a:extLst>
          </p:cNvPr>
          <p:cNvSpPr>
            <a:spLocks noGrp="1"/>
          </p:cNvSpPr>
          <p:nvPr>
            <p:ph type="sldNum" sz="quarter" idx="12"/>
          </p:nvPr>
        </p:nvSpPr>
        <p:spPr/>
        <p:txBody>
          <a:bodyPr/>
          <a:lstStyle/>
          <a:p>
            <a:fld id="{BBF94379-36F8-5C44-8D19-058CB846FBBE}" type="slidenum">
              <a:rPr lang="en-US" smtClean="0"/>
              <a:t>9</a:t>
            </a:fld>
            <a:endParaRPr lang="en-US"/>
          </a:p>
        </p:txBody>
      </p:sp>
      <p:pic>
        <p:nvPicPr>
          <p:cNvPr id="11" name="Picture 10">
            <a:extLst>
              <a:ext uri="{FF2B5EF4-FFF2-40B4-BE49-F238E27FC236}">
                <a16:creationId xmlns:a16="http://schemas.microsoft.com/office/drawing/2014/main" id="{63407355-EA6D-85A8-424A-7AF4B133B851}"/>
              </a:ext>
            </a:extLst>
          </p:cNvPr>
          <p:cNvPicPr>
            <a:picLocks noChangeAspect="1"/>
          </p:cNvPicPr>
          <p:nvPr/>
        </p:nvPicPr>
        <p:blipFill>
          <a:blip r:embed="rId2"/>
          <a:stretch>
            <a:fillRect/>
          </a:stretch>
        </p:blipFill>
        <p:spPr>
          <a:xfrm>
            <a:off x="4302988" y="886861"/>
            <a:ext cx="3442826" cy="5721602"/>
          </a:xfrm>
          <a:prstGeom prst="rect">
            <a:avLst/>
          </a:prstGeom>
        </p:spPr>
      </p:pic>
      <p:pic>
        <p:nvPicPr>
          <p:cNvPr id="13" name="Picture 12">
            <a:extLst>
              <a:ext uri="{FF2B5EF4-FFF2-40B4-BE49-F238E27FC236}">
                <a16:creationId xmlns:a16="http://schemas.microsoft.com/office/drawing/2014/main" id="{92A00BC9-195A-BE42-6225-3BE50B3ED34D}"/>
              </a:ext>
            </a:extLst>
          </p:cNvPr>
          <p:cNvPicPr>
            <a:picLocks noChangeAspect="1"/>
          </p:cNvPicPr>
          <p:nvPr/>
        </p:nvPicPr>
        <p:blipFill>
          <a:blip r:embed="rId3"/>
          <a:stretch>
            <a:fillRect/>
          </a:stretch>
        </p:blipFill>
        <p:spPr>
          <a:xfrm>
            <a:off x="697831" y="854611"/>
            <a:ext cx="2995451" cy="5753852"/>
          </a:xfrm>
          <a:prstGeom prst="rect">
            <a:avLst/>
          </a:prstGeom>
          <a:ln>
            <a:solidFill>
              <a:schemeClr val="tx1">
                <a:lumMod val="50000"/>
                <a:lumOff val="50000"/>
              </a:schemeClr>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6221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2686</TotalTime>
  <Words>1696</Words>
  <Application>Microsoft Macintosh PowerPoint</Application>
  <PresentationFormat>On-screen Show (4:3)</PresentationFormat>
  <Paragraphs>207</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Calibri</vt:lpstr>
      <vt:lpstr>Times New Roman</vt:lpstr>
      <vt:lpstr>Office Theme</vt:lpstr>
      <vt:lpstr>The Rise and Fall of Karl Popper’s Anti-inductivism</vt:lpstr>
      <vt:lpstr>Overview</vt:lpstr>
      <vt:lpstr>The Rise</vt:lpstr>
      <vt:lpstr>Inductive Anxieties</vt:lpstr>
      <vt:lpstr>Responses to the Problem of Induction</vt:lpstr>
      <vt:lpstr>PowerPoint Presentation</vt:lpstr>
      <vt:lpstr>PowerPoint Presentation</vt:lpstr>
      <vt:lpstr> </vt:lpstr>
      <vt:lpstr>Why the Regress Formulation?</vt:lpstr>
      <vt:lpstr>Why the Regress Formulation?</vt:lpstr>
      <vt:lpstr>Popper’s Rigor</vt:lpstr>
      <vt:lpstr>Conjectures and Refutation</vt:lpstr>
      <vt:lpstr>The Fall</vt:lpstr>
      <vt:lpstr>Science is inherently inductive</vt:lpstr>
      <vt:lpstr> </vt:lpstr>
      <vt:lpstr>Differences</vt:lpstr>
      <vt:lpstr>Differences</vt:lpstr>
      <vt:lpstr>Problems of Falsificationism</vt:lpstr>
      <vt:lpstr>Deductivism</vt:lpstr>
      <vt:lpstr>Deductivism</vt:lpstr>
      <vt:lpstr>Dynamicism</vt:lpstr>
      <vt:lpstr>Demarcation</vt:lpstr>
      <vt:lpstr>Demarcation</vt:lpstr>
      <vt:lpstr>Demarcation??</vt:lpstr>
      <vt:lpstr>Einstein</vt:lpstr>
      <vt:lpstr>Einstein falsificationist?</vt:lpstr>
      <vt:lpstr>Einstein against falsification</vt:lpstr>
      <vt:lpstr>Einstein against falsification</vt:lpstr>
      <vt:lpstr>Popper on the Problem of Induction</vt:lpstr>
      <vt:lpstr>Overview</vt:lpstr>
      <vt:lpstr>Gems and Coals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Norton, John D</dc:creator>
  <cp:lastModifiedBy>Norton, John D</cp:lastModifiedBy>
  <cp:revision>238</cp:revision>
  <dcterms:created xsi:type="dcterms:W3CDTF">2022-11-20T17:04:43Z</dcterms:created>
  <dcterms:modified xsi:type="dcterms:W3CDTF">2024-08-25T15:04:24Z</dcterms:modified>
</cp:coreProperties>
</file>