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412" r:id="rId3"/>
    <p:sldId id="258" r:id="rId4"/>
    <p:sldId id="265" r:id="rId5"/>
    <p:sldId id="259" r:id="rId6"/>
    <p:sldId id="260" r:id="rId7"/>
    <p:sldId id="261" r:id="rId8"/>
    <p:sldId id="266" r:id="rId9"/>
    <p:sldId id="262" r:id="rId10"/>
    <p:sldId id="264" r:id="rId11"/>
    <p:sldId id="267" r:id="rId12"/>
    <p:sldId id="268" r:id="rId13"/>
    <p:sldId id="269" r:id="rId14"/>
    <p:sldId id="270" r:id="rId15"/>
    <p:sldId id="271" r:id="rId16"/>
    <p:sldId id="41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2" r:id="rId30"/>
    <p:sldId id="285" r:id="rId31"/>
    <p:sldId id="286" r:id="rId32"/>
    <p:sldId id="287" r:id="rId33"/>
    <p:sldId id="288" r:id="rId34"/>
    <p:sldId id="289" r:id="rId35"/>
    <p:sldId id="290" r:id="rId36"/>
    <p:sldId id="294" r:id="rId37"/>
    <p:sldId id="293" r:id="rId38"/>
    <p:sldId id="295" r:id="rId39"/>
    <p:sldId id="291" r:id="rId40"/>
    <p:sldId id="296" r:id="rId41"/>
    <p:sldId id="297" r:id="rId42"/>
    <p:sldId id="413" r:id="rId43"/>
    <p:sldId id="414" r:id="rId44"/>
    <p:sldId id="26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46"/>
    <a:srgbClr val="2C490B"/>
    <a:srgbClr val="FFC8C8"/>
    <a:srgbClr val="C8FFC8"/>
    <a:srgbClr val="054CFF"/>
    <a:srgbClr val="00FF00"/>
    <a:srgbClr val="00AEEC"/>
    <a:srgbClr val="06067C"/>
    <a:srgbClr val="00C800"/>
    <a:srgbClr val="FFD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1"/>
    <p:restoredTop sz="97688"/>
  </p:normalViewPr>
  <p:slideViewPr>
    <p:cSldViewPr snapToGrid="0" snapToObjects="1">
      <p:cViewPr varScale="1">
        <p:scale>
          <a:sx n="113" d="100"/>
          <a:sy n="113" d="100"/>
        </p:scale>
        <p:origin x="200" y="18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2830F-4D53-7543-8E96-85AB35F8DCF3}" type="datetimeFigureOut">
              <a:rPr lang="en-US" smtClean="0"/>
              <a:t>2/18/24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C1D7-ACD8-044C-8B99-E2FDBA90BB83}" type="slidenum">
              <a:rPr lang="en-US" smtClean="0"/>
              <a:t>‹#›</a:t>
            </a:fld>
            <a:endParaRPr lang="en-US"/>
          </a:p>
        </p:txBody>
      </p:sp>
    </p:spTree>
    <p:extLst>
      <p:ext uri="{BB962C8B-B14F-4D97-AF65-F5344CB8AC3E}">
        <p14:creationId xmlns:p14="http://schemas.microsoft.com/office/powerpoint/2010/main" val="16487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C1D7-ACD8-044C-8B99-E2FDBA90BB83}" type="slidenum">
              <a:rPr lang="en-US" smtClean="0"/>
              <a:t>38</a:t>
            </a:fld>
            <a:endParaRPr lang="en-US"/>
          </a:p>
        </p:txBody>
      </p:sp>
    </p:spTree>
    <p:extLst>
      <p:ext uri="{BB962C8B-B14F-4D97-AF65-F5344CB8AC3E}">
        <p14:creationId xmlns:p14="http://schemas.microsoft.com/office/powerpoint/2010/main" val="203214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A0BF-866C-C040-BFC3-441258A1DCC9}"/>
              </a:ext>
            </a:extLst>
          </p:cNvPr>
          <p:cNvSpPr>
            <a:spLocks noGrp="1"/>
          </p:cNvSpPr>
          <p:nvPr>
            <p:ph type="ctrTitle"/>
          </p:nvPr>
        </p:nvSpPr>
        <p:spPr>
          <a:xfrm>
            <a:off x="259080" y="0"/>
            <a:ext cx="8351520" cy="1029166"/>
          </a:xfrm>
        </p:spPr>
        <p:txBody>
          <a:bodyPr anchor="b"/>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FFD679B-AC19-3E4D-A5D8-AC5014B5A7C4}"/>
              </a:ext>
            </a:extLst>
          </p:cNvPr>
          <p:cNvSpPr>
            <a:spLocks noGrp="1"/>
          </p:cNvSpPr>
          <p:nvPr>
            <p:ph type="subTitle" idx="1"/>
          </p:nvPr>
        </p:nvSpPr>
        <p:spPr>
          <a:xfrm>
            <a:off x="0" y="6356350"/>
            <a:ext cx="1369807" cy="481405"/>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FF1ED46-0750-7642-AC33-1541FD0BBD76}"/>
              </a:ext>
            </a:extLst>
          </p:cNvPr>
          <p:cNvSpPr>
            <a:spLocks noGrp="1"/>
          </p:cNvSpPr>
          <p:nvPr>
            <p:ph type="dt" sz="half" idx="10"/>
          </p:nvPr>
        </p:nvSpPr>
        <p:spPr/>
        <p:txBody>
          <a:bodyPr/>
          <a:lstStyle/>
          <a:p>
            <a:fld id="{1E939463-E655-5441-AFFE-9E9D959087FB}" type="datetime1">
              <a:rPr lang="en-US" smtClean="0"/>
              <a:t>2/18/24</a:t>
            </a:fld>
            <a:endParaRPr lang="en-US"/>
          </a:p>
        </p:txBody>
      </p:sp>
      <p:sp>
        <p:nvSpPr>
          <p:cNvPr id="5" name="Footer Placeholder 4">
            <a:extLst>
              <a:ext uri="{FF2B5EF4-FFF2-40B4-BE49-F238E27FC236}">
                <a16:creationId xmlns:a16="http://schemas.microsoft.com/office/drawing/2014/main" id="{3B1A746C-6192-8E42-941E-67AEEB99F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C99FE-F5AD-2D4F-80E1-A1A2562EBE3A}"/>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3134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EF5C-D406-704F-BF8C-C24F9DAEB4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4FDD-7D3C-DC4E-B2BB-D4DC072BC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1EFEC-C8B7-8D4D-849C-1CDB0FE26D82}"/>
              </a:ext>
            </a:extLst>
          </p:cNvPr>
          <p:cNvSpPr>
            <a:spLocks noGrp="1"/>
          </p:cNvSpPr>
          <p:nvPr>
            <p:ph type="dt" sz="half" idx="10"/>
          </p:nvPr>
        </p:nvSpPr>
        <p:spPr/>
        <p:txBody>
          <a:bodyPr/>
          <a:lstStyle/>
          <a:p>
            <a:fld id="{C21C2682-8D21-A14F-A2D8-57783950B3B0}" type="datetime1">
              <a:rPr lang="en-US" smtClean="0"/>
              <a:t>2/18/24</a:t>
            </a:fld>
            <a:endParaRPr lang="en-US"/>
          </a:p>
        </p:txBody>
      </p:sp>
      <p:sp>
        <p:nvSpPr>
          <p:cNvPr id="5" name="Footer Placeholder 4">
            <a:extLst>
              <a:ext uri="{FF2B5EF4-FFF2-40B4-BE49-F238E27FC236}">
                <a16:creationId xmlns:a16="http://schemas.microsoft.com/office/drawing/2014/main" id="{C7B9FBC6-8EE6-2E4E-8B45-E62212C1C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18753-0043-9249-A0D9-141F78B83BA1}"/>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8196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F8F02-EA3B-0B46-AB2E-E674A24D3C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800A9B-79B4-9944-9D31-6EC987273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2752E-F710-154B-A34F-6268BD15BAB7}"/>
              </a:ext>
            </a:extLst>
          </p:cNvPr>
          <p:cNvSpPr>
            <a:spLocks noGrp="1"/>
          </p:cNvSpPr>
          <p:nvPr>
            <p:ph type="dt" sz="half" idx="10"/>
          </p:nvPr>
        </p:nvSpPr>
        <p:spPr/>
        <p:txBody>
          <a:bodyPr/>
          <a:lstStyle/>
          <a:p>
            <a:fld id="{9D9EF320-9787-E749-980A-A19EEA699946}" type="datetime1">
              <a:rPr lang="en-US" smtClean="0"/>
              <a:t>2/18/24</a:t>
            </a:fld>
            <a:endParaRPr lang="en-US"/>
          </a:p>
        </p:txBody>
      </p:sp>
      <p:sp>
        <p:nvSpPr>
          <p:cNvPr id="5" name="Footer Placeholder 4">
            <a:extLst>
              <a:ext uri="{FF2B5EF4-FFF2-40B4-BE49-F238E27FC236}">
                <a16:creationId xmlns:a16="http://schemas.microsoft.com/office/drawing/2014/main" id="{EDBC2B4E-38C8-114C-8907-00C32D10E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4ED25-B1A7-5941-AE0B-94D303C91409}"/>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9923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0E2A-E664-4441-BCA4-026B5305B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1AF3E-BB5A-304D-90E8-F69E02362E44}"/>
              </a:ext>
            </a:extLst>
          </p:cNvPr>
          <p:cNvSpPr>
            <a:spLocks noGrp="1"/>
          </p:cNvSpPr>
          <p:nvPr>
            <p:ph idx="1"/>
          </p:nvPr>
        </p:nvSpPr>
        <p:spPr>
          <a:xfrm>
            <a:off x="0" y="6492874"/>
            <a:ext cx="969085" cy="365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4F545-9C7B-8041-AEE5-8DFD36C5D782}"/>
              </a:ext>
            </a:extLst>
          </p:cNvPr>
          <p:cNvSpPr>
            <a:spLocks noGrp="1"/>
          </p:cNvSpPr>
          <p:nvPr>
            <p:ph type="dt" sz="half" idx="10"/>
          </p:nvPr>
        </p:nvSpPr>
        <p:spPr/>
        <p:txBody>
          <a:bodyPr/>
          <a:lstStyle/>
          <a:p>
            <a:fld id="{9FA56EBC-31D9-2146-AC5F-C02F7FF6EC9B}" type="datetime1">
              <a:rPr lang="en-US" smtClean="0"/>
              <a:t>2/18/24</a:t>
            </a:fld>
            <a:endParaRPr lang="en-US"/>
          </a:p>
        </p:txBody>
      </p:sp>
      <p:sp>
        <p:nvSpPr>
          <p:cNvPr id="5" name="Footer Placeholder 4">
            <a:extLst>
              <a:ext uri="{FF2B5EF4-FFF2-40B4-BE49-F238E27FC236}">
                <a16:creationId xmlns:a16="http://schemas.microsoft.com/office/drawing/2014/main" id="{BAE0FE84-885D-C94B-99F3-61F11B0C1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3AD75-FAAA-FB47-ADAB-150322A0E041}"/>
              </a:ext>
            </a:extLst>
          </p:cNvPr>
          <p:cNvSpPr>
            <a:spLocks noGrp="1"/>
          </p:cNvSpPr>
          <p:nvPr>
            <p:ph type="sldNum" sz="quarter" idx="12"/>
          </p:nvPr>
        </p:nvSpPr>
        <p:spPr>
          <a:xfrm>
            <a:off x="11353800" y="6371167"/>
            <a:ext cx="482600" cy="365125"/>
          </a:xfrm>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142057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2A16-659C-D94B-8689-96F717E70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40584A-15EC-6548-A12E-5550AFA1D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AAAAC6-9566-5E4D-879C-FB73C3845EF9}"/>
              </a:ext>
            </a:extLst>
          </p:cNvPr>
          <p:cNvSpPr>
            <a:spLocks noGrp="1"/>
          </p:cNvSpPr>
          <p:nvPr>
            <p:ph type="dt" sz="half" idx="10"/>
          </p:nvPr>
        </p:nvSpPr>
        <p:spPr/>
        <p:txBody>
          <a:bodyPr/>
          <a:lstStyle/>
          <a:p>
            <a:fld id="{216A6247-AECC-8249-990E-0081741DD852}" type="datetime1">
              <a:rPr lang="en-US" smtClean="0"/>
              <a:t>2/18/24</a:t>
            </a:fld>
            <a:endParaRPr lang="en-US"/>
          </a:p>
        </p:txBody>
      </p:sp>
      <p:sp>
        <p:nvSpPr>
          <p:cNvPr id="5" name="Footer Placeholder 4">
            <a:extLst>
              <a:ext uri="{FF2B5EF4-FFF2-40B4-BE49-F238E27FC236}">
                <a16:creationId xmlns:a16="http://schemas.microsoft.com/office/drawing/2014/main" id="{A370D3FF-0BEC-A94B-8882-744BF79F3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7098E-8249-9C4A-9807-167C3C4C2E67}"/>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282063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69E6-20D3-F64F-BB14-99E043B5B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7920E-FA57-CA4A-947D-4CD5E5479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EB3BF-C309-DE4D-88EC-2AB9AAFFE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7B795E-A3CE-A740-9277-C2FEAC32089D}"/>
              </a:ext>
            </a:extLst>
          </p:cNvPr>
          <p:cNvSpPr>
            <a:spLocks noGrp="1"/>
          </p:cNvSpPr>
          <p:nvPr>
            <p:ph type="dt" sz="half" idx="10"/>
          </p:nvPr>
        </p:nvSpPr>
        <p:spPr/>
        <p:txBody>
          <a:bodyPr/>
          <a:lstStyle/>
          <a:p>
            <a:fld id="{54D1A511-95E9-AD42-B755-EC1ADD9EB5DC}" type="datetime1">
              <a:rPr lang="en-US" smtClean="0"/>
              <a:t>2/18/24</a:t>
            </a:fld>
            <a:endParaRPr lang="en-US"/>
          </a:p>
        </p:txBody>
      </p:sp>
      <p:sp>
        <p:nvSpPr>
          <p:cNvPr id="6" name="Footer Placeholder 5">
            <a:extLst>
              <a:ext uri="{FF2B5EF4-FFF2-40B4-BE49-F238E27FC236}">
                <a16:creationId xmlns:a16="http://schemas.microsoft.com/office/drawing/2014/main" id="{D7167C45-7AB3-304D-851D-B28125349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514BA-93CF-EB4B-8553-6343BF08013B}"/>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84978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CDB2-DBD2-5C44-B0FE-306D58654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D99E9-8FB9-904E-9537-71F2BBA03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C6FE3-D8FF-034D-B28A-67EB90458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3D6A4-13B7-CD4E-9FEB-618D17D80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B9F72-658A-564A-89F2-027ABB0904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17C09E-5E18-254A-AB1B-6B4621460647}"/>
              </a:ext>
            </a:extLst>
          </p:cNvPr>
          <p:cNvSpPr>
            <a:spLocks noGrp="1"/>
          </p:cNvSpPr>
          <p:nvPr>
            <p:ph type="dt" sz="half" idx="10"/>
          </p:nvPr>
        </p:nvSpPr>
        <p:spPr/>
        <p:txBody>
          <a:bodyPr/>
          <a:lstStyle/>
          <a:p>
            <a:fld id="{8A458605-4FF7-6247-BDE5-20CAE4D41877}" type="datetime1">
              <a:rPr lang="en-US" smtClean="0"/>
              <a:t>2/18/24</a:t>
            </a:fld>
            <a:endParaRPr lang="en-US"/>
          </a:p>
        </p:txBody>
      </p:sp>
      <p:sp>
        <p:nvSpPr>
          <p:cNvPr id="8" name="Footer Placeholder 7">
            <a:extLst>
              <a:ext uri="{FF2B5EF4-FFF2-40B4-BE49-F238E27FC236}">
                <a16:creationId xmlns:a16="http://schemas.microsoft.com/office/drawing/2014/main" id="{BA0CAA95-A963-9842-A129-A009E3E75A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D9539-7FA5-594F-86DC-EB6FE1D5B3CB}"/>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332722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53D4-6887-8C4F-A9E8-FC1813B79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1DFC3-50E4-DC4A-A1FF-E94E70DE2DB0}"/>
              </a:ext>
            </a:extLst>
          </p:cNvPr>
          <p:cNvSpPr>
            <a:spLocks noGrp="1"/>
          </p:cNvSpPr>
          <p:nvPr>
            <p:ph type="dt" sz="half" idx="10"/>
          </p:nvPr>
        </p:nvSpPr>
        <p:spPr/>
        <p:txBody>
          <a:bodyPr/>
          <a:lstStyle/>
          <a:p>
            <a:fld id="{2A11D661-27B2-964B-A4EB-6556B911D140}" type="datetime1">
              <a:rPr lang="en-US" smtClean="0"/>
              <a:t>2/18/24</a:t>
            </a:fld>
            <a:endParaRPr lang="en-US"/>
          </a:p>
        </p:txBody>
      </p:sp>
      <p:sp>
        <p:nvSpPr>
          <p:cNvPr id="4" name="Footer Placeholder 3">
            <a:extLst>
              <a:ext uri="{FF2B5EF4-FFF2-40B4-BE49-F238E27FC236}">
                <a16:creationId xmlns:a16="http://schemas.microsoft.com/office/drawing/2014/main" id="{5F894D56-E2C5-6D4E-8F74-82BA0E927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1C1F94-40E2-7741-BD55-566A3E8395E3}"/>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173526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D98F7-147D-6244-BE6D-5AB31777EDBB}"/>
              </a:ext>
            </a:extLst>
          </p:cNvPr>
          <p:cNvSpPr>
            <a:spLocks noGrp="1"/>
          </p:cNvSpPr>
          <p:nvPr>
            <p:ph type="dt" sz="half" idx="10"/>
          </p:nvPr>
        </p:nvSpPr>
        <p:spPr/>
        <p:txBody>
          <a:bodyPr/>
          <a:lstStyle/>
          <a:p>
            <a:fld id="{170A2C8F-9E3C-EB43-A23D-4EDCB68964BD}" type="datetime1">
              <a:rPr lang="en-US" smtClean="0"/>
              <a:t>2/18/24</a:t>
            </a:fld>
            <a:endParaRPr lang="en-US"/>
          </a:p>
        </p:txBody>
      </p:sp>
      <p:sp>
        <p:nvSpPr>
          <p:cNvPr id="3" name="Footer Placeholder 2">
            <a:extLst>
              <a:ext uri="{FF2B5EF4-FFF2-40B4-BE49-F238E27FC236}">
                <a16:creationId xmlns:a16="http://schemas.microsoft.com/office/drawing/2014/main" id="{2D4D1BFD-8419-E44C-8801-C38EB7AC23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6CEA3A-B19A-7E4B-8AB9-45D5AD57EA3A}"/>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289376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7ED7-7CBA-6443-864B-31F80E9BD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12ABC7-4481-2F40-AD89-36E1A2A77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4E503-AB17-0B4F-A1C9-AB0D5636A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9D304-477D-AC4C-B7C1-D448D7E19852}"/>
              </a:ext>
            </a:extLst>
          </p:cNvPr>
          <p:cNvSpPr>
            <a:spLocks noGrp="1"/>
          </p:cNvSpPr>
          <p:nvPr>
            <p:ph type="dt" sz="half" idx="10"/>
          </p:nvPr>
        </p:nvSpPr>
        <p:spPr/>
        <p:txBody>
          <a:bodyPr/>
          <a:lstStyle/>
          <a:p>
            <a:fld id="{3F0C4743-4C55-C741-A0B1-65182DE95E0A}" type="datetime1">
              <a:rPr lang="en-US" smtClean="0"/>
              <a:t>2/18/24</a:t>
            </a:fld>
            <a:endParaRPr lang="en-US"/>
          </a:p>
        </p:txBody>
      </p:sp>
      <p:sp>
        <p:nvSpPr>
          <p:cNvPr id="6" name="Footer Placeholder 5">
            <a:extLst>
              <a:ext uri="{FF2B5EF4-FFF2-40B4-BE49-F238E27FC236}">
                <a16:creationId xmlns:a16="http://schemas.microsoft.com/office/drawing/2014/main" id="{1D308023-3E61-CB41-B33F-CB5888DD3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00B8D-48B2-F345-8577-EC1DE3362B19}"/>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279752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2CBA-BD5D-F942-A870-E9BEA4085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485F9E-E4FA-8F45-9DF0-F0B9B0F10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A66EC6-9F7D-714A-AFC6-E9AC93309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4CC4A-FA2A-E848-9510-E4F096B90755}"/>
              </a:ext>
            </a:extLst>
          </p:cNvPr>
          <p:cNvSpPr>
            <a:spLocks noGrp="1"/>
          </p:cNvSpPr>
          <p:nvPr>
            <p:ph type="dt" sz="half" idx="10"/>
          </p:nvPr>
        </p:nvSpPr>
        <p:spPr/>
        <p:txBody>
          <a:bodyPr/>
          <a:lstStyle/>
          <a:p>
            <a:fld id="{AA26C380-0701-4140-8BCE-48A6CA343B36}" type="datetime1">
              <a:rPr lang="en-US" smtClean="0"/>
              <a:t>2/18/24</a:t>
            </a:fld>
            <a:endParaRPr lang="en-US"/>
          </a:p>
        </p:txBody>
      </p:sp>
      <p:sp>
        <p:nvSpPr>
          <p:cNvPr id="6" name="Footer Placeholder 5">
            <a:extLst>
              <a:ext uri="{FF2B5EF4-FFF2-40B4-BE49-F238E27FC236}">
                <a16:creationId xmlns:a16="http://schemas.microsoft.com/office/drawing/2014/main" id="{F13BD071-5BD6-3F44-BB2A-B53B0A2F4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898B6-27CB-CD46-AB9D-D57D917303C0}"/>
              </a:ext>
            </a:extLst>
          </p:cNvPr>
          <p:cNvSpPr>
            <a:spLocks noGrp="1"/>
          </p:cNvSpPr>
          <p:nvPr>
            <p:ph type="sldNum" sz="quarter" idx="12"/>
          </p:nvPr>
        </p:nvSpPr>
        <p:spPr/>
        <p:txBody>
          <a:bodyPr/>
          <a:lstStyle/>
          <a:p>
            <a:fld id="{3ED636B3-DF2F-134B-A88D-9309E8115631}" type="slidenum">
              <a:rPr lang="en-US" smtClean="0"/>
              <a:t>‹#›</a:t>
            </a:fld>
            <a:endParaRPr lang="en-US"/>
          </a:p>
        </p:txBody>
      </p:sp>
    </p:spTree>
    <p:extLst>
      <p:ext uri="{BB962C8B-B14F-4D97-AF65-F5344CB8AC3E}">
        <p14:creationId xmlns:p14="http://schemas.microsoft.com/office/powerpoint/2010/main" val="29081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2BF99-5E74-9A47-9432-5B5C68214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BE41D-3E4C-844A-8E7C-D1CF051E5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A0DE0-3431-3649-B4AC-DFBC0FB99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017AA-B034-6C40-8D96-99EEF73AC411}" type="datetime1">
              <a:rPr lang="en-US" smtClean="0"/>
              <a:t>2/18/24</a:t>
            </a:fld>
            <a:endParaRPr lang="en-US"/>
          </a:p>
        </p:txBody>
      </p:sp>
      <p:sp>
        <p:nvSpPr>
          <p:cNvPr id="5" name="Footer Placeholder 4">
            <a:extLst>
              <a:ext uri="{FF2B5EF4-FFF2-40B4-BE49-F238E27FC236}">
                <a16:creationId xmlns:a16="http://schemas.microsoft.com/office/drawing/2014/main" id="{661A1336-3FD0-C74E-A954-216835B7A3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36E731-1ECB-D749-A112-1AE09E0D6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636B3-DF2F-134B-A88D-9309E8115631}" type="slidenum">
              <a:rPr lang="en-US" smtClean="0"/>
              <a:t>‹#›</a:t>
            </a:fld>
            <a:endParaRPr lang="en-US"/>
          </a:p>
        </p:txBody>
      </p:sp>
    </p:spTree>
    <p:extLst>
      <p:ext uri="{BB962C8B-B14F-4D97-AF65-F5344CB8AC3E}">
        <p14:creationId xmlns:p14="http://schemas.microsoft.com/office/powerpoint/2010/main" val="257803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5459FC-93AC-C043-9E5F-A63F00A9E092}"/>
              </a:ext>
            </a:extLst>
          </p:cNvPr>
          <p:cNvPicPr>
            <a:picLocks noChangeAspect="1"/>
          </p:cNvPicPr>
          <p:nvPr/>
        </p:nvPicPr>
        <p:blipFill>
          <a:blip r:embed="rId2">
            <a:alphaModFix amt="10000"/>
          </a:blip>
          <a:stretch>
            <a:fillRect/>
          </a:stretch>
        </p:blipFill>
        <p:spPr>
          <a:xfrm>
            <a:off x="3667985" y="-20914"/>
            <a:ext cx="5245278" cy="5052200"/>
          </a:xfrm>
          <a:prstGeom prst="rect">
            <a:avLst/>
          </a:prstGeom>
        </p:spPr>
      </p:pic>
      <p:sp>
        <p:nvSpPr>
          <p:cNvPr id="11" name="Rectangle 10">
            <a:extLst>
              <a:ext uri="{FF2B5EF4-FFF2-40B4-BE49-F238E27FC236}">
                <a16:creationId xmlns:a16="http://schemas.microsoft.com/office/drawing/2014/main" id="{7A44FD46-BE39-2349-9CE6-1B32C3089FC8}"/>
              </a:ext>
            </a:extLst>
          </p:cNvPr>
          <p:cNvSpPr/>
          <p:nvPr/>
        </p:nvSpPr>
        <p:spPr>
          <a:xfrm>
            <a:off x="1566333" y="5385485"/>
            <a:ext cx="9059333" cy="737729"/>
          </a:xfrm>
          <a:prstGeom prst="rect">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"How to Make Possibility Safe for Empiricists." pp. 129-159 in Rethinking the Concept of Laws of Nature: Natural order in the Light of Contemporary Science. ed. </a:t>
            </a:r>
            <a:r>
              <a:rPr lang="en-US" sz="1400" dirty="0" err="1">
                <a:solidFill>
                  <a:srgbClr val="0070C0"/>
                </a:solidFill>
              </a:rPr>
              <a:t>Yemima</a:t>
            </a:r>
            <a:r>
              <a:rPr lang="en-US" sz="1400" dirty="0">
                <a:solidFill>
                  <a:srgbClr val="0070C0"/>
                </a:solidFill>
              </a:rPr>
              <a:t> Ben-Menahem. Springer, 2022.</a:t>
            </a:r>
            <a:br>
              <a:rPr lang="en-US" sz="1400" dirty="0">
                <a:solidFill>
                  <a:srgbClr val="0070C0"/>
                </a:solidFill>
              </a:rPr>
            </a:br>
            <a:r>
              <a:rPr lang="en-US" sz="1400" dirty="0">
                <a:solidFill>
                  <a:srgbClr val="0070C0"/>
                </a:solidFill>
              </a:rPr>
              <a:t>https://</a:t>
            </a:r>
            <a:r>
              <a:rPr lang="en-US" sz="1400" dirty="0" err="1">
                <a:solidFill>
                  <a:srgbClr val="0070C0"/>
                </a:solidFill>
              </a:rPr>
              <a:t>sites.pitt.edu</a:t>
            </a:r>
            <a:r>
              <a:rPr lang="en-US" sz="1400" dirty="0">
                <a:solidFill>
                  <a:srgbClr val="0070C0"/>
                </a:solidFill>
              </a:rPr>
              <a:t>/~</a:t>
            </a:r>
            <a:r>
              <a:rPr lang="en-US" sz="1400" dirty="0" err="1">
                <a:solidFill>
                  <a:srgbClr val="0070C0"/>
                </a:solidFill>
              </a:rPr>
              <a:t>jdnorton</a:t>
            </a:r>
            <a:r>
              <a:rPr lang="en-US" sz="1400" dirty="0">
                <a:solidFill>
                  <a:srgbClr val="0070C0"/>
                </a:solidFill>
              </a:rPr>
              <a:t>/homepage/</a:t>
            </a:r>
            <a:r>
              <a:rPr lang="en-US" sz="1400" dirty="0" err="1">
                <a:solidFill>
                  <a:srgbClr val="0070C0"/>
                </a:solidFill>
              </a:rPr>
              <a:t>cv.html#empiricist_possibility</a:t>
            </a:r>
            <a:endParaRPr lang="en-US" sz="1400" dirty="0">
              <a:solidFill>
                <a:srgbClr val="0070C0"/>
              </a:solidFill>
            </a:endParaRPr>
          </a:p>
        </p:txBody>
      </p:sp>
      <p:sp>
        <p:nvSpPr>
          <p:cNvPr id="2" name="Title 1">
            <a:extLst>
              <a:ext uri="{FF2B5EF4-FFF2-40B4-BE49-F238E27FC236}">
                <a16:creationId xmlns:a16="http://schemas.microsoft.com/office/drawing/2014/main" id="{E4F00688-EBFC-104F-B426-DF4E36900C9C}"/>
              </a:ext>
            </a:extLst>
          </p:cNvPr>
          <p:cNvSpPr>
            <a:spLocks noGrp="1"/>
          </p:cNvSpPr>
          <p:nvPr>
            <p:ph type="ctrTitle"/>
          </p:nvPr>
        </p:nvSpPr>
        <p:spPr>
          <a:xfrm>
            <a:off x="2037598" y="333285"/>
            <a:ext cx="8351520" cy="4343803"/>
          </a:xfrm>
        </p:spPr>
        <p:txBody>
          <a:bodyPr>
            <a:normAutofit fontScale="90000"/>
          </a:bodyPr>
          <a:lstStyle/>
          <a:p>
            <a:pPr algn="ctr"/>
            <a:r>
              <a:rPr lang="en-US" sz="7300" dirty="0"/>
              <a:t>How to Make Possibility Safe for Empiricists</a:t>
            </a:r>
            <a:br>
              <a:rPr lang="en-US" sz="2400" dirty="0"/>
            </a:br>
            <a:br>
              <a:rPr lang="en-US" sz="2400" dirty="0"/>
            </a:br>
            <a:r>
              <a:rPr lang="en-US" sz="3100" dirty="0"/>
              <a:t>John D. Norton</a:t>
            </a:r>
            <a:br>
              <a:rPr lang="en-US" sz="3100" dirty="0"/>
            </a:br>
            <a:r>
              <a:rPr lang="en-US" sz="3100" dirty="0"/>
              <a:t>Department of History and Philosophy of Science</a:t>
            </a:r>
            <a:br>
              <a:rPr lang="en-US" sz="3100" dirty="0"/>
            </a:br>
            <a:r>
              <a:rPr lang="en-US" sz="3100" dirty="0"/>
              <a:t>University of Pittsburgh</a:t>
            </a:r>
            <a:endParaRPr lang="en-US" dirty="0"/>
          </a:p>
        </p:txBody>
      </p:sp>
      <p:sp>
        <p:nvSpPr>
          <p:cNvPr id="3" name="Subtitle 2">
            <a:extLst>
              <a:ext uri="{FF2B5EF4-FFF2-40B4-BE49-F238E27FC236}">
                <a16:creationId xmlns:a16="http://schemas.microsoft.com/office/drawing/2014/main" id="{DBF58576-3D57-694B-A2AB-F79D9BABCB17}"/>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E4D0CCCC-18F3-DA4F-8B1F-A6A9A614B4C5}"/>
              </a:ext>
            </a:extLst>
          </p:cNvPr>
          <p:cNvSpPr>
            <a:spLocks noGrp="1"/>
          </p:cNvSpPr>
          <p:nvPr>
            <p:ph type="sldNum" sz="quarter" idx="12"/>
          </p:nvPr>
        </p:nvSpPr>
        <p:spPr/>
        <p:txBody>
          <a:bodyPr/>
          <a:lstStyle/>
          <a:p>
            <a:fld id="{3ED636B3-DF2F-134B-A88D-9309E8115631}" type="slidenum">
              <a:rPr lang="en-US" smtClean="0"/>
              <a:t>1</a:t>
            </a:fld>
            <a:endParaRPr lang="en-US"/>
          </a:p>
        </p:txBody>
      </p:sp>
    </p:spTree>
    <p:extLst>
      <p:ext uri="{BB962C8B-B14F-4D97-AF65-F5344CB8AC3E}">
        <p14:creationId xmlns:p14="http://schemas.microsoft.com/office/powerpoint/2010/main" val="215538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0EF4E98-B574-F741-B334-CF1AD20903C7}"/>
              </a:ext>
            </a:extLst>
          </p:cNvPr>
          <p:cNvGrpSpPr/>
          <p:nvPr/>
        </p:nvGrpSpPr>
        <p:grpSpPr>
          <a:xfrm>
            <a:off x="999067" y="2198670"/>
            <a:ext cx="6096229" cy="1425063"/>
            <a:chOff x="999067" y="2198670"/>
            <a:chExt cx="6096229" cy="1425063"/>
          </a:xfrm>
        </p:grpSpPr>
        <p:sp>
          <p:nvSpPr>
            <p:cNvPr id="17" name="Freeform 16">
              <a:extLst>
                <a:ext uri="{FF2B5EF4-FFF2-40B4-BE49-F238E27FC236}">
                  <a16:creationId xmlns:a16="http://schemas.microsoft.com/office/drawing/2014/main" id="{125B627B-4ADD-8644-98D8-0C3C1418C11D}"/>
                </a:ext>
              </a:extLst>
            </p:cNvPr>
            <p:cNvSpPr/>
            <p:nvPr/>
          </p:nvSpPr>
          <p:spPr>
            <a:xfrm>
              <a:off x="999067" y="2497667"/>
              <a:ext cx="5858933" cy="1126066"/>
            </a:xfrm>
            <a:custGeom>
              <a:avLst/>
              <a:gdLst>
                <a:gd name="connsiteX0" fmla="*/ 0 w 5858933"/>
                <a:gd name="connsiteY0" fmla="*/ 990600 h 990600"/>
                <a:gd name="connsiteX1" fmla="*/ 5537200 w 5858933"/>
                <a:gd name="connsiteY1" fmla="*/ 0 h 990600"/>
                <a:gd name="connsiteX2" fmla="*/ 5858933 w 5858933"/>
                <a:gd name="connsiteY2" fmla="*/ 567266 h 990600"/>
                <a:gd name="connsiteX3" fmla="*/ 0 w 5858933"/>
                <a:gd name="connsiteY3" fmla="*/ 990600 h 990600"/>
              </a:gdLst>
              <a:ahLst/>
              <a:cxnLst>
                <a:cxn ang="0">
                  <a:pos x="connsiteX0" y="connsiteY0"/>
                </a:cxn>
                <a:cxn ang="0">
                  <a:pos x="connsiteX1" y="connsiteY1"/>
                </a:cxn>
                <a:cxn ang="0">
                  <a:pos x="connsiteX2" y="connsiteY2"/>
                </a:cxn>
                <a:cxn ang="0">
                  <a:pos x="connsiteX3" y="connsiteY3"/>
                </a:cxn>
              </a:cxnLst>
              <a:rect l="l" t="t" r="r" b="b"/>
              <a:pathLst>
                <a:path w="5858933" h="990600">
                  <a:moveTo>
                    <a:pt x="0" y="990600"/>
                  </a:moveTo>
                  <a:lnTo>
                    <a:pt x="5537200" y="0"/>
                  </a:lnTo>
                  <a:lnTo>
                    <a:pt x="5858933" y="567266"/>
                  </a:lnTo>
                  <a:lnTo>
                    <a:pt x="0" y="99060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2DC245-9E7F-4F4E-8799-6B6AA7193EAD}"/>
                </a:ext>
              </a:extLst>
            </p:cNvPr>
            <p:cNvSpPr txBox="1"/>
            <p:nvPr/>
          </p:nvSpPr>
          <p:spPr>
            <a:xfrm>
              <a:off x="5096704" y="2198670"/>
              <a:ext cx="1998592" cy="1200329"/>
            </a:xfrm>
            <a:prstGeom prst="rect">
              <a:avLst/>
            </a:prstGeom>
            <a:noFill/>
          </p:spPr>
          <p:txBody>
            <a:bodyPr wrap="square" rtlCol="0">
              <a:spAutoFit/>
            </a:bodyPr>
            <a:lstStyle/>
            <a:p>
              <a:pPr algn="l"/>
              <a:r>
                <a:rPr lang="en-US" sz="2400" dirty="0">
                  <a:latin typeface="+mj-lt"/>
                </a:rPr>
                <a:t>Same as logical possibility.</a:t>
              </a:r>
            </a:p>
          </p:txBody>
        </p:sp>
      </p:grpSp>
      <p:grpSp>
        <p:nvGrpSpPr>
          <p:cNvPr id="21" name="Group 20">
            <a:extLst>
              <a:ext uri="{FF2B5EF4-FFF2-40B4-BE49-F238E27FC236}">
                <a16:creationId xmlns:a16="http://schemas.microsoft.com/office/drawing/2014/main" id="{D81B0DF7-EBE1-8F40-8E1D-86E8A3FCD8CD}"/>
              </a:ext>
            </a:extLst>
          </p:cNvPr>
          <p:cNvGrpSpPr/>
          <p:nvPr/>
        </p:nvGrpSpPr>
        <p:grpSpPr>
          <a:xfrm>
            <a:off x="948267" y="4258733"/>
            <a:ext cx="10236200" cy="1704309"/>
            <a:chOff x="948267" y="4258733"/>
            <a:chExt cx="10236200" cy="1704309"/>
          </a:xfrm>
        </p:grpSpPr>
        <p:sp>
          <p:nvSpPr>
            <p:cNvPr id="18" name="Freeform 17">
              <a:extLst>
                <a:ext uri="{FF2B5EF4-FFF2-40B4-BE49-F238E27FC236}">
                  <a16:creationId xmlns:a16="http://schemas.microsoft.com/office/drawing/2014/main" id="{7FA5B6B9-5330-054D-9BFD-84B82305643E}"/>
                </a:ext>
              </a:extLst>
            </p:cNvPr>
            <p:cNvSpPr/>
            <p:nvPr/>
          </p:nvSpPr>
          <p:spPr>
            <a:xfrm>
              <a:off x="948267" y="4258733"/>
              <a:ext cx="10236200" cy="1049867"/>
            </a:xfrm>
            <a:custGeom>
              <a:avLst/>
              <a:gdLst>
                <a:gd name="connsiteX0" fmla="*/ 347133 w 10236200"/>
                <a:gd name="connsiteY0" fmla="*/ 0 h 1049867"/>
                <a:gd name="connsiteX1" fmla="*/ 0 w 10236200"/>
                <a:gd name="connsiteY1" fmla="*/ 863600 h 1049867"/>
                <a:gd name="connsiteX2" fmla="*/ 10236200 w 10236200"/>
                <a:gd name="connsiteY2" fmla="*/ 1049867 h 1049867"/>
                <a:gd name="connsiteX3" fmla="*/ 347133 w 10236200"/>
                <a:gd name="connsiteY3" fmla="*/ 0 h 1049867"/>
              </a:gdLst>
              <a:ahLst/>
              <a:cxnLst>
                <a:cxn ang="0">
                  <a:pos x="connsiteX0" y="connsiteY0"/>
                </a:cxn>
                <a:cxn ang="0">
                  <a:pos x="connsiteX1" y="connsiteY1"/>
                </a:cxn>
                <a:cxn ang="0">
                  <a:pos x="connsiteX2" y="connsiteY2"/>
                </a:cxn>
                <a:cxn ang="0">
                  <a:pos x="connsiteX3" y="connsiteY3"/>
                </a:cxn>
              </a:cxnLst>
              <a:rect l="l" t="t" r="r" b="b"/>
              <a:pathLst>
                <a:path w="10236200" h="1049867">
                  <a:moveTo>
                    <a:pt x="347133" y="0"/>
                  </a:moveTo>
                  <a:lnTo>
                    <a:pt x="0" y="863600"/>
                  </a:lnTo>
                  <a:lnTo>
                    <a:pt x="10236200" y="1049867"/>
                  </a:lnTo>
                  <a:lnTo>
                    <a:pt x="347133"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2B82B-C1B0-4C44-B357-1C50CDE40BC4}"/>
                </a:ext>
              </a:extLst>
            </p:cNvPr>
            <p:cNvSpPr txBox="1"/>
            <p:nvPr/>
          </p:nvSpPr>
          <p:spPr>
            <a:xfrm>
              <a:off x="4708545" y="4398481"/>
              <a:ext cx="1486746" cy="1200329"/>
            </a:xfrm>
            <a:prstGeom prst="rect">
              <a:avLst/>
            </a:prstGeom>
            <a:noFill/>
          </p:spPr>
          <p:txBody>
            <a:bodyPr wrap="square" rtlCol="0">
              <a:spAutoFit/>
            </a:bodyPr>
            <a:lstStyle/>
            <a:p>
              <a:pPr algn="l"/>
              <a:r>
                <a:rPr lang="en-US" sz="2400" dirty="0">
                  <a:latin typeface="+mj-lt"/>
                </a:rPr>
                <a:t>Same as empirical possibility</a:t>
              </a:r>
            </a:p>
          </p:txBody>
        </p:sp>
        <p:sp>
          <p:nvSpPr>
            <p:cNvPr id="16" name="TextBox 15">
              <a:extLst>
                <a:ext uri="{FF2B5EF4-FFF2-40B4-BE49-F238E27FC236}">
                  <a16:creationId xmlns:a16="http://schemas.microsoft.com/office/drawing/2014/main" id="{EE1AEC15-EA22-2C4E-9A44-46406679329D}"/>
                </a:ext>
              </a:extLst>
            </p:cNvPr>
            <p:cNvSpPr txBox="1"/>
            <p:nvPr/>
          </p:nvSpPr>
          <p:spPr>
            <a:xfrm>
              <a:off x="6723761" y="4393382"/>
              <a:ext cx="2968263" cy="1569660"/>
            </a:xfrm>
            <a:prstGeom prst="rect">
              <a:avLst/>
            </a:prstGeom>
            <a:noFill/>
          </p:spPr>
          <p:txBody>
            <a:bodyPr wrap="square" rtlCol="0">
              <a:spAutoFit/>
            </a:bodyPr>
            <a:lstStyle/>
            <a:p>
              <a:pPr algn="l"/>
              <a:r>
                <a:rPr lang="en-US" sz="2400" dirty="0">
                  <a:latin typeface="+mj-lt"/>
                </a:rPr>
                <a:t>Laws are just contingent truths of very </a:t>
              </a:r>
              <a:r>
                <a:rPr lang="en-US" sz="2400">
                  <a:latin typeface="+mj-lt"/>
                </a:rPr>
                <a:t>wide scope, </a:t>
              </a:r>
              <a:r>
                <a:rPr lang="en-US" sz="2400" dirty="0">
                  <a:latin typeface="+mj-lt"/>
                </a:rPr>
                <a:t>learned empirically.</a:t>
              </a:r>
            </a:p>
          </p:txBody>
        </p:sp>
      </p:grpSp>
      <p:sp>
        <p:nvSpPr>
          <p:cNvPr id="8" name="Freeform 7">
            <a:extLst>
              <a:ext uri="{FF2B5EF4-FFF2-40B4-BE49-F238E27FC236}">
                <a16:creationId xmlns:a16="http://schemas.microsoft.com/office/drawing/2014/main" id="{159E0263-11C8-8642-A72E-455EB4112C62}"/>
              </a:ext>
            </a:extLst>
          </p:cNvPr>
          <p:cNvSpPr/>
          <p:nvPr/>
        </p:nvSpPr>
        <p:spPr>
          <a:xfrm>
            <a:off x="832207" y="2095928"/>
            <a:ext cx="2958957" cy="873303"/>
          </a:xfrm>
          <a:custGeom>
            <a:avLst/>
            <a:gdLst>
              <a:gd name="connsiteX0" fmla="*/ 215757 w 2958957"/>
              <a:gd name="connsiteY0" fmla="*/ 0 h 873303"/>
              <a:gd name="connsiteX1" fmla="*/ 215757 w 2958957"/>
              <a:gd name="connsiteY1" fmla="*/ 0 h 873303"/>
              <a:gd name="connsiteX2" fmla="*/ 2958957 w 2958957"/>
              <a:gd name="connsiteY2" fmla="*/ 30823 h 873303"/>
              <a:gd name="connsiteX3" fmla="*/ 2866490 w 2958957"/>
              <a:gd name="connsiteY3" fmla="*/ 873303 h 873303"/>
              <a:gd name="connsiteX4" fmla="*/ 0 w 2958957"/>
              <a:gd name="connsiteY4" fmla="*/ 811659 h 873303"/>
              <a:gd name="connsiteX5" fmla="*/ 215757 w 2958957"/>
              <a:gd name="connsiteY5" fmla="*/ 0 h 8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57" h="873303">
                <a:moveTo>
                  <a:pt x="215757" y="0"/>
                </a:moveTo>
                <a:lnTo>
                  <a:pt x="215757" y="0"/>
                </a:lnTo>
                <a:lnTo>
                  <a:pt x="2958957" y="30823"/>
                </a:lnTo>
                <a:lnTo>
                  <a:pt x="2866490" y="873303"/>
                </a:lnTo>
                <a:lnTo>
                  <a:pt x="0" y="811659"/>
                </a:lnTo>
                <a:lnTo>
                  <a:pt x="21575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0D417-AFDF-8143-A26E-A834DF9D318F}"/>
              </a:ext>
            </a:extLst>
          </p:cNvPr>
          <p:cNvSpPr>
            <a:spLocks noGrp="1"/>
          </p:cNvSpPr>
          <p:nvPr>
            <p:ph type="title"/>
          </p:nvPr>
        </p:nvSpPr>
        <p:spPr>
          <a:xfrm>
            <a:off x="838200" y="365125"/>
            <a:ext cx="9592733" cy="1325563"/>
          </a:xfrm>
        </p:spPr>
        <p:txBody>
          <a:bodyPr>
            <a:normAutofit fontScale="90000"/>
          </a:bodyPr>
          <a:lstStyle/>
          <a:p>
            <a:r>
              <a:rPr lang="en-US" sz="4900" dirty="0"/>
              <a:t>Quest:</a:t>
            </a:r>
            <a:r>
              <a:rPr lang="en-US" dirty="0"/>
              <a:t> Notions of possibility that responsibly go beyond </a:t>
            </a:r>
            <a:r>
              <a:rPr lang="en-US" sz="4000" dirty="0"/>
              <a:t>logical and empirical possibility</a:t>
            </a:r>
            <a:endParaRPr lang="en-US" dirty="0"/>
          </a:p>
        </p:txBody>
      </p:sp>
      <p:sp>
        <p:nvSpPr>
          <p:cNvPr id="3" name="Content Placeholder 2">
            <a:extLst>
              <a:ext uri="{FF2B5EF4-FFF2-40B4-BE49-F238E27FC236}">
                <a16:creationId xmlns:a16="http://schemas.microsoft.com/office/drawing/2014/main" id="{CC6DBEE9-7EFD-C643-AEA3-26D284E305BA}"/>
              </a:ext>
            </a:extLst>
          </p:cNvPr>
          <p:cNvSpPr>
            <a:spLocks noGrp="1"/>
          </p:cNvSpPr>
          <p:nvPr>
            <p:ph idx="1"/>
          </p:nvPr>
        </p:nvSpPr>
        <p:spPr/>
        <p:txBody>
          <a:bodyPr>
            <a:normAutofit fontScale="85000" lnSpcReduction="20000"/>
          </a:bodyPr>
          <a:lstStyle/>
          <a:p>
            <a:endParaRPr lang="en-US"/>
          </a:p>
        </p:txBody>
      </p:sp>
      <p:sp>
        <p:nvSpPr>
          <p:cNvPr id="4" name="TextBox 3">
            <a:extLst>
              <a:ext uri="{FF2B5EF4-FFF2-40B4-BE49-F238E27FC236}">
                <a16:creationId xmlns:a16="http://schemas.microsoft.com/office/drawing/2014/main" id="{1A7922D6-F96B-C045-8083-1D0A53FCEA76}"/>
              </a:ext>
            </a:extLst>
          </p:cNvPr>
          <p:cNvSpPr txBox="1"/>
          <p:nvPr/>
        </p:nvSpPr>
        <p:spPr>
          <a:xfrm>
            <a:off x="969085" y="2198670"/>
            <a:ext cx="3904180" cy="3539430"/>
          </a:xfrm>
          <a:prstGeom prst="rect">
            <a:avLst/>
          </a:prstGeom>
          <a:noFill/>
        </p:spPr>
        <p:txBody>
          <a:bodyPr wrap="square" rtlCol="0">
            <a:spAutoFit/>
          </a:bodyPr>
          <a:lstStyle/>
          <a:p>
            <a:r>
              <a:rPr lang="en-US" sz="3200" i="1" dirty="0">
                <a:latin typeface="+mj-lt"/>
              </a:rPr>
              <a:t>Candidates</a:t>
            </a:r>
          </a:p>
          <a:p>
            <a:endParaRPr lang="en-US" sz="3200" dirty="0">
              <a:latin typeface="+mj-lt"/>
            </a:endParaRPr>
          </a:p>
          <a:p>
            <a:r>
              <a:rPr lang="en-US" sz="3200" dirty="0">
                <a:latin typeface="+mj-lt"/>
              </a:rPr>
              <a:t>Conceptual</a:t>
            </a:r>
          </a:p>
          <a:p>
            <a:r>
              <a:rPr lang="en-US" sz="3200" dirty="0">
                <a:latin typeface="+mj-lt"/>
              </a:rPr>
              <a:t>Metaphysical</a:t>
            </a:r>
          </a:p>
          <a:p>
            <a:r>
              <a:rPr lang="en-US" sz="3200" dirty="0">
                <a:latin typeface="+mj-lt"/>
              </a:rPr>
              <a:t>Nomic</a:t>
            </a:r>
          </a:p>
          <a:p>
            <a:r>
              <a:rPr lang="en-US" sz="3200" dirty="0">
                <a:latin typeface="+mj-lt"/>
              </a:rPr>
              <a:t>Physical</a:t>
            </a:r>
          </a:p>
          <a:p>
            <a:r>
              <a:rPr lang="en-US" sz="3200" dirty="0">
                <a:latin typeface="+mj-lt"/>
              </a:rPr>
              <a:t>Epistemic</a:t>
            </a:r>
          </a:p>
        </p:txBody>
      </p:sp>
      <p:sp>
        <p:nvSpPr>
          <p:cNvPr id="19" name="Slide Number Placeholder 18">
            <a:extLst>
              <a:ext uri="{FF2B5EF4-FFF2-40B4-BE49-F238E27FC236}">
                <a16:creationId xmlns:a16="http://schemas.microsoft.com/office/drawing/2014/main" id="{98BCBFBD-725D-C94C-9EF5-216CC58A6272}"/>
              </a:ext>
            </a:extLst>
          </p:cNvPr>
          <p:cNvSpPr>
            <a:spLocks noGrp="1"/>
          </p:cNvSpPr>
          <p:nvPr>
            <p:ph type="sldNum" sz="quarter" idx="12"/>
          </p:nvPr>
        </p:nvSpPr>
        <p:spPr>
          <a:xfrm>
            <a:off x="11633200" y="6398684"/>
            <a:ext cx="381000" cy="365125"/>
          </a:xfrm>
        </p:spPr>
        <p:txBody>
          <a:bodyPr/>
          <a:lstStyle/>
          <a:p>
            <a:fld id="{3ED636B3-DF2F-134B-A88D-9309E8115631}" type="slidenum">
              <a:rPr lang="en-US" smtClean="0">
                <a:solidFill>
                  <a:schemeClr val="tx1"/>
                </a:solidFill>
                <a:latin typeface="+mj-lt"/>
              </a:rPr>
              <a:t>10</a:t>
            </a:fld>
            <a:endParaRPr lang="en-US" dirty="0">
              <a:solidFill>
                <a:schemeClr val="tx1"/>
              </a:solidFill>
              <a:latin typeface="+mj-lt"/>
            </a:endParaRPr>
          </a:p>
        </p:txBody>
      </p:sp>
      <p:pic>
        <p:nvPicPr>
          <p:cNvPr id="22" name="Content Placeholder 15" descr="Text&#10;&#10;Description automatically generated">
            <a:extLst>
              <a:ext uri="{FF2B5EF4-FFF2-40B4-BE49-F238E27FC236}">
                <a16:creationId xmlns:a16="http://schemas.microsoft.com/office/drawing/2014/main" id="{192CD2D4-5CC3-194C-A8C0-623FB5E8463D}"/>
              </a:ext>
            </a:extLst>
          </p:cNvPr>
          <p:cNvPicPr>
            <a:picLocks noChangeAspect="1"/>
          </p:cNvPicPr>
          <p:nvPr/>
        </p:nvPicPr>
        <p:blipFill>
          <a:blip r:embed="rId2"/>
          <a:stretch>
            <a:fillRect/>
          </a:stretch>
        </p:blipFill>
        <p:spPr>
          <a:xfrm>
            <a:off x="10684606" y="650933"/>
            <a:ext cx="1126599" cy="1017461"/>
          </a:xfrm>
          <a:prstGeom prst="rect">
            <a:avLst/>
          </a:prstGeom>
        </p:spPr>
      </p:pic>
    </p:spTree>
    <p:extLst>
      <p:ext uri="{BB962C8B-B14F-4D97-AF65-F5344CB8AC3E}">
        <p14:creationId xmlns:p14="http://schemas.microsoft.com/office/powerpoint/2010/main" val="3274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853440" y="2531052"/>
            <a:ext cx="6425971" cy="1325563"/>
          </a:xfrm>
        </p:spPr>
        <p:txBody>
          <a:bodyPr>
            <a:noAutofit/>
          </a:bodyPr>
          <a:lstStyle/>
          <a:p>
            <a:pPr algn="r"/>
            <a:r>
              <a:rPr lang="en-US" sz="8800" dirty="0"/>
              <a:t>Metaphysical Possibility</a:t>
            </a:r>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11</a:t>
            </a:fld>
            <a:endParaRPr lang="en-US"/>
          </a:p>
        </p:txBody>
      </p:sp>
    </p:spTree>
    <p:extLst>
      <p:ext uri="{BB962C8B-B14F-4D97-AF65-F5344CB8AC3E}">
        <p14:creationId xmlns:p14="http://schemas.microsoft.com/office/powerpoint/2010/main" val="97665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6210E9AA-54D1-6E46-AB1F-58FB68C022AD}"/>
              </a:ext>
            </a:extLst>
          </p:cNvPr>
          <p:cNvSpPr/>
          <p:nvPr/>
        </p:nvSpPr>
        <p:spPr>
          <a:xfrm>
            <a:off x="484542" y="461308"/>
            <a:ext cx="9142058" cy="669458"/>
          </a:xfrm>
          <a:custGeom>
            <a:avLst/>
            <a:gdLst>
              <a:gd name="connsiteX0" fmla="*/ 192881 w 10844212"/>
              <a:gd name="connsiteY0" fmla="*/ 0 h 1028700"/>
              <a:gd name="connsiteX1" fmla="*/ 10779918 w 10844212"/>
              <a:gd name="connsiteY1" fmla="*/ 171450 h 1028700"/>
              <a:gd name="connsiteX2" fmla="*/ 10844212 w 10844212"/>
              <a:gd name="connsiteY2" fmla="*/ 700088 h 1028700"/>
              <a:gd name="connsiteX3" fmla="*/ 0 w 10844212"/>
              <a:gd name="connsiteY3" fmla="*/ 1028700 h 1028700"/>
              <a:gd name="connsiteX4" fmla="*/ 192881 w 10844212"/>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4212" h="1028700">
                <a:moveTo>
                  <a:pt x="192881" y="0"/>
                </a:moveTo>
                <a:lnTo>
                  <a:pt x="10779918" y="171450"/>
                </a:lnTo>
                <a:lnTo>
                  <a:pt x="10844212" y="700088"/>
                </a:lnTo>
                <a:lnTo>
                  <a:pt x="0" y="1028700"/>
                </a:lnTo>
                <a:lnTo>
                  <a:pt x="19288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A549C-93BD-3045-80E4-A9C66B6C61FD}"/>
              </a:ext>
            </a:extLst>
          </p:cNvPr>
          <p:cNvSpPr>
            <a:spLocks noGrp="1"/>
          </p:cNvSpPr>
          <p:nvPr>
            <p:ph type="title"/>
          </p:nvPr>
        </p:nvSpPr>
        <p:spPr>
          <a:xfrm>
            <a:off x="838200" y="365126"/>
            <a:ext cx="10515600" cy="707886"/>
          </a:xfrm>
        </p:spPr>
        <p:txBody>
          <a:bodyPr/>
          <a:lstStyle/>
          <a:p>
            <a:r>
              <a:rPr lang="en-US" dirty="0"/>
              <a:t>What is metaphysics?</a:t>
            </a:r>
          </a:p>
        </p:txBody>
      </p:sp>
      <p:sp>
        <p:nvSpPr>
          <p:cNvPr id="4" name="Slide Number Placeholder 3">
            <a:extLst>
              <a:ext uri="{FF2B5EF4-FFF2-40B4-BE49-F238E27FC236}">
                <a16:creationId xmlns:a16="http://schemas.microsoft.com/office/drawing/2014/main" id="{6ACFAD6B-C352-9040-9432-D83D86BA2617}"/>
              </a:ext>
            </a:extLst>
          </p:cNvPr>
          <p:cNvSpPr>
            <a:spLocks noGrp="1"/>
          </p:cNvSpPr>
          <p:nvPr>
            <p:ph type="sldNum" sz="quarter" idx="12"/>
          </p:nvPr>
        </p:nvSpPr>
        <p:spPr/>
        <p:txBody>
          <a:bodyPr/>
          <a:lstStyle/>
          <a:p>
            <a:fld id="{3ED636B3-DF2F-134B-A88D-9309E8115631}" type="slidenum">
              <a:rPr lang="en-US" smtClean="0"/>
              <a:t>12</a:t>
            </a:fld>
            <a:endParaRPr lang="en-US"/>
          </a:p>
        </p:txBody>
      </p:sp>
      <p:sp>
        <p:nvSpPr>
          <p:cNvPr id="5" name="TextBox 4">
            <a:extLst>
              <a:ext uri="{FF2B5EF4-FFF2-40B4-BE49-F238E27FC236}">
                <a16:creationId xmlns:a16="http://schemas.microsoft.com/office/drawing/2014/main" id="{9E580665-B443-564C-9D02-01A7FAFB149D}"/>
              </a:ext>
            </a:extLst>
          </p:cNvPr>
          <p:cNvSpPr txBox="1"/>
          <p:nvPr/>
        </p:nvSpPr>
        <p:spPr>
          <a:xfrm>
            <a:off x="745901" y="1130766"/>
            <a:ext cx="3775299" cy="1323439"/>
          </a:xfrm>
          <a:prstGeom prst="rect">
            <a:avLst/>
          </a:prstGeom>
          <a:noFill/>
        </p:spPr>
        <p:txBody>
          <a:bodyPr wrap="square" rtlCol="0">
            <a:spAutoFit/>
          </a:bodyPr>
          <a:lstStyle/>
          <a:p>
            <a:r>
              <a:rPr lang="en-US" sz="2800" dirty="0">
                <a:latin typeface="+mj-lt"/>
              </a:rPr>
              <a:t>“It is not easy to say what metaphysics is.”</a:t>
            </a:r>
            <a:br>
              <a:rPr lang="en-US" dirty="0">
                <a:latin typeface="+mj-lt"/>
              </a:rPr>
            </a:br>
            <a:r>
              <a:rPr lang="en-US" sz="1200" dirty="0">
                <a:latin typeface="+mj-lt"/>
              </a:rPr>
              <a:t>Peter van Inwagen and Meghan Sullivan (2020) “Metaphysics,” </a:t>
            </a:r>
            <a:r>
              <a:rPr lang="en-US" sz="1200" i="1" dirty="0">
                <a:latin typeface="+mj-lt"/>
              </a:rPr>
              <a:t>The Stanford Encyclopedia of Philosophy</a:t>
            </a:r>
            <a:endParaRPr lang="en-US" i="1" dirty="0">
              <a:latin typeface="+mj-lt"/>
            </a:endParaRPr>
          </a:p>
        </p:txBody>
      </p:sp>
      <p:sp>
        <p:nvSpPr>
          <p:cNvPr id="6" name="TextBox 5">
            <a:extLst>
              <a:ext uri="{FF2B5EF4-FFF2-40B4-BE49-F238E27FC236}">
                <a16:creationId xmlns:a16="http://schemas.microsoft.com/office/drawing/2014/main" id="{8D681898-B839-7D4F-9E11-FD3640E170D9}"/>
              </a:ext>
            </a:extLst>
          </p:cNvPr>
          <p:cNvSpPr txBox="1"/>
          <p:nvPr/>
        </p:nvSpPr>
        <p:spPr>
          <a:xfrm>
            <a:off x="5791200" y="1250891"/>
            <a:ext cx="3488267" cy="954107"/>
          </a:xfrm>
          <a:prstGeom prst="rect">
            <a:avLst/>
          </a:prstGeom>
          <a:noFill/>
        </p:spPr>
        <p:txBody>
          <a:bodyPr wrap="square" rtlCol="0">
            <a:spAutoFit/>
          </a:bodyPr>
          <a:lstStyle/>
          <a:p>
            <a:r>
              <a:rPr lang="en-US" sz="2800" dirty="0">
                <a:latin typeface="+mj-lt"/>
              </a:rPr>
              <a:t>Aristotle:</a:t>
            </a:r>
          </a:p>
          <a:p>
            <a:r>
              <a:rPr lang="en-US" sz="2800" dirty="0">
                <a:latin typeface="+mj-lt"/>
              </a:rPr>
              <a:t>“being </a:t>
            </a:r>
            <a:r>
              <a:rPr lang="en-US" sz="2800" i="1" dirty="0">
                <a:latin typeface="+mj-lt"/>
              </a:rPr>
              <a:t>qua</a:t>
            </a:r>
            <a:r>
              <a:rPr lang="en-US" sz="2800" dirty="0">
                <a:latin typeface="+mj-lt"/>
              </a:rPr>
              <a:t> being”</a:t>
            </a:r>
          </a:p>
        </p:txBody>
      </p:sp>
      <p:sp>
        <p:nvSpPr>
          <p:cNvPr id="7" name="TextBox 6">
            <a:extLst>
              <a:ext uri="{FF2B5EF4-FFF2-40B4-BE49-F238E27FC236}">
                <a16:creationId xmlns:a16="http://schemas.microsoft.com/office/drawing/2014/main" id="{21B32D5C-0558-8F4B-BBCE-F9C2BAB5CCC6}"/>
              </a:ext>
            </a:extLst>
          </p:cNvPr>
          <p:cNvSpPr txBox="1"/>
          <p:nvPr/>
        </p:nvSpPr>
        <p:spPr>
          <a:xfrm>
            <a:off x="1459622" y="2838090"/>
            <a:ext cx="9067354" cy="830997"/>
          </a:xfrm>
          <a:prstGeom prst="rect">
            <a:avLst/>
          </a:prstGeom>
          <a:noFill/>
        </p:spPr>
        <p:txBody>
          <a:bodyPr wrap="none" rtlCol="0">
            <a:spAutoFit/>
          </a:bodyPr>
          <a:lstStyle/>
          <a:p>
            <a:r>
              <a:rPr lang="en-US" sz="3600" dirty="0">
                <a:latin typeface="+mj-lt"/>
              </a:rPr>
              <a:t>“…metaphysics is the study of ultimate reality.”</a:t>
            </a:r>
          </a:p>
          <a:p>
            <a:pPr algn="r"/>
            <a:r>
              <a:rPr lang="en-US" sz="1200" dirty="0">
                <a:latin typeface="+mj-lt"/>
              </a:rPr>
              <a:t>Peter van Inwagen, </a:t>
            </a:r>
            <a:r>
              <a:rPr lang="en-US" sz="1200" i="1" dirty="0">
                <a:latin typeface="+mj-lt"/>
              </a:rPr>
              <a:t>Metaphysics</a:t>
            </a:r>
            <a:r>
              <a:rPr lang="en-US" sz="1200" dirty="0">
                <a:latin typeface="+mj-lt"/>
              </a:rPr>
              <a:t>. 2009, p. 1</a:t>
            </a:r>
          </a:p>
        </p:txBody>
      </p:sp>
      <p:sp>
        <p:nvSpPr>
          <p:cNvPr id="8" name="TextBox 7">
            <a:extLst>
              <a:ext uri="{FF2B5EF4-FFF2-40B4-BE49-F238E27FC236}">
                <a16:creationId xmlns:a16="http://schemas.microsoft.com/office/drawing/2014/main" id="{301993FB-2E9E-9D46-A635-F36DFFABE955}"/>
              </a:ext>
            </a:extLst>
          </p:cNvPr>
          <p:cNvSpPr txBox="1"/>
          <p:nvPr/>
        </p:nvSpPr>
        <p:spPr>
          <a:xfrm>
            <a:off x="519864" y="4052973"/>
            <a:ext cx="6041804" cy="2215991"/>
          </a:xfrm>
          <a:prstGeom prst="rect">
            <a:avLst/>
          </a:prstGeom>
          <a:noFill/>
        </p:spPr>
        <p:txBody>
          <a:bodyPr wrap="square" rtlCol="0">
            <a:spAutoFit/>
          </a:bodyPr>
          <a:lstStyle/>
          <a:p>
            <a:r>
              <a:rPr lang="en-US" sz="2800" dirty="0">
                <a:latin typeface="+mj-lt"/>
              </a:rPr>
              <a:t>Metaphysical possibility “… is taken as the most basic conception of ‘how things might have been’.”</a:t>
            </a:r>
          </a:p>
          <a:p>
            <a:r>
              <a:rPr lang="en-US" dirty="0">
                <a:latin typeface="+mj-lt"/>
              </a:rPr>
              <a:t> Tamar </a:t>
            </a:r>
            <a:r>
              <a:rPr lang="en-US" dirty="0" err="1">
                <a:latin typeface="+mj-lt"/>
              </a:rPr>
              <a:t>Szabó</a:t>
            </a:r>
            <a:r>
              <a:rPr lang="en-US" dirty="0">
                <a:latin typeface="+mj-lt"/>
              </a:rPr>
              <a:t> </a:t>
            </a:r>
            <a:r>
              <a:rPr lang="en-US" dirty="0" err="1">
                <a:latin typeface="+mj-lt"/>
              </a:rPr>
              <a:t>Gendler</a:t>
            </a:r>
            <a:r>
              <a:rPr lang="en-US" dirty="0">
                <a:latin typeface="+mj-lt"/>
              </a:rPr>
              <a:t> and John Hawthorne, “Introduction: Conceivability and Possibility,” </a:t>
            </a:r>
            <a:r>
              <a:rPr lang="en-US" i="1" dirty="0">
                <a:latin typeface="+mj-lt"/>
              </a:rPr>
              <a:t>Conceivability and Possibility.</a:t>
            </a:r>
            <a:r>
              <a:rPr lang="en-US" dirty="0">
                <a:latin typeface="+mj-lt"/>
              </a:rPr>
              <a:t> Oxford: Clarendon Press, 2002.</a:t>
            </a:r>
          </a:p>
        </p:txBody>
      </p:sp>
      <p:sp>
        <p:nvSpPr>
          <p:cNvPr id="9" name="TextBox 8">
            <a:extLst>
              <a:ext uri="{FF2B5EF4-FFF2-40B4-BE49-F238E27FC236}">
                <a16:creationId xmlns:a16="http://schemas.microsoft.com/office/drawing/2014/main" id="{347B4EBC-E823-6349-8464-A152AED41A8A}"/>
              </a:ext>
            </a:extLst>
          </p:cNvPr>
          <p:cNvSpPr txBox="1"/>
          <p:nvPr/>
        </p:nvSpPr>
        <p:spPr>
          <a:xfrm>
            <a:off x="7366000" y="4075315"/>
            <a:ext cx="4521200" cy="2431435"/>
          </a:xfrm>
          <a:prstGeom prst="rect">
            <a:avLst/>
          </a:prstGeom>
          <a:noFill/>
        </p:spPr>
        <p:txBody>
          <a:bodyPr wrap="square" rtlCol="0">
            <a:spAutoFit/>
          </a:bodyPr>
          <a:lstStyle/>
          <a:p>
            <a:r>
              <a:rPr lang="en-US" sz="2800" dirty="0">
                <a:latin typeface="+mj-lt"/>
              </a:rPr>
              <a:t>“… it would take more of a God to break a connection that was metaphysically necessary than one that was naturally necessary.”</a:t>
            </a:r>
            <a:br>
              <a:rPr lang="en-US" dirty="0">
                <a:latin typeface="+mj-lt"/>
              </a:rPr>
            </a:br>
            <a:r>
              <a:rPr lang="en-US" sz="1200" dirty="0">
                <a:latin typeface="+mj-lt"/>
              </a:rPr>
              <a:t>Kit Fine, “Varieties of necessity.” (2002, p. 278)</a:t>
            </a:r>
            <a:endParaRPr lang="en-US" dirty="0">
              <a:latin typeface="+mj-lt"/>
            </a:endParaRPr>
          </a:p>
        </p:txBody>
      </p:sp>
      <p:pic>
        <p:nvPicPr>
          <p:cNvPr id="20" name="Content Placeholder 19" descr="A statue of a person&#10;&#10;Description automatically generated with medium confidence">
            <a:extLst>
              <a:ext uri="{FF2B5EF4-FFF2-40B4-BE49-F238E27FC236}">
                <a16:creationId xmlns:a16="http://schemas.microsoft.com/office/drawing/2014/main" id="{D915ECF1-B2E2-374F-9FB1-F77A61BC96D1}"/>
              </a:ext>
            </a:extLst>
          </p:cNvPr>
          <p:cNvPicPr>
            <a:picLocks noGrp="1" noChangeAspect="1"/>
          </p:cNvPicPr>
          <p:nvPr>
            <p:ph idx="1"/>
          </p:nvPr>
        </p:nvPicPr>
        <p:blipFill>
          <a:blip r:embed="rId2"/>
          <a:stretch>
            <a:fillRect/>
          </a:stretch>
        </p:blipFill>
        <p:spPr>
          <a:xfrm>
            <a:off x="10312401" y="0"/>
            <a:ext cx="1879600" cy="2506140"/>
          </a:xfrm>
        </p:spPr>
      </p:pic>
    </p:spTree>
    <p:extLst>
      <p:ext uri="{BB962C8B-B14F-4D97-AF65-F5344CB8AC3E}">
        <p14:creationId xmlns:p14="http://schemas.microsoft.com/office/powerpoint/2010/main" val="40052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C0DBA2F-021D-424C-B461-88DB6ECC7676}"/>
              </a:ext>
            </a:extLst>
          </p:cNvPr>
          <p:cNvSpPr/>
          <p:nvPr/>
        </p:nvSpPr>
        <p:spPr>
          <a:xfrm>
            <a:off x="2192868" y="1100667"/>
            <a:ext cx="7831666" cy="1278466"/>
          </a:xfrm>
          <a:custGeom>
            <a:avLst/>
            <a:gdLst>
              <a:gd name="connsiteX0" fmla="*/ 364066 w 7831666"/>
              <a:gd name="connsiteY0" fmla="*/ 0 h 1278466"/>
              <a:gd name="connsiteX1" fmla="*/ 7831666 w 7831666"/>
              <a:gd name="connsiteY1" fmla="*/ 59266 h 1278466"/>
              <a:gd name="connsiteX2" fmla="*/ 7721600 w 7831666"/>
              <a:gd name="connsiteY2" fmla="*/ 1278466 h 1278466"/>
              <a:gd name="connsiteX3" fmla="*/ 0 w 7831666"/>
              <a:gd name="connsiteY3" fmla="*/ 1058333 h 1278466"/>
              <a:gd name="connsiteX4" fmla="*/ 364066 w 7831666"/>
              <a:gd name="connsiteY4" fmla="*/ 0 h 127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666" h="1278466">
                <a:moveTo>
                  <a:pt x="364066" y="0"/>
                </a:moveTo>
                <a:lnTo>
                  <a:pt x="7831666" y="59266"/>
                </a:lnTo>
                <a:lnTo>
                  <a:pt x="7721600" y="1278466"/>
                </a:lnTo>
                <a:lnTo>
                  <a:pt x="0" y="1058333"/>
                </a:lnTo>
                <a:lnTo>
                  <a:pt x="364066"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BBEF0-2E30-3646-99D3-A5DDB3EB02F5}"/>
              </a:ext>
            </a:extLst>
          </p:cNvPr>
          <p:cNvSpPr>
            <a:spLocks noGrp="1"/>
          </p:cNvSpPr>
          <p:nvPr>
            <p:ph type="title"/>
          </p:nvPr>
        </p:nvSpPr>
        <p:spPr>
          <a:xfrm>
            <a:off x="376099" y="161398"/>
            <a:ext cx="10515600" cy="643439"/>
          </a:xfrm>
        </p:spPr>
        <p:txBody>
          <a:bodyPr>
            <a:normAutofit fontScale="90000"/>
          </a:bodyPr>
          <a:lstStyle/>
          <a:p>
            <a:r>
              <a:rPr lang="en-US" dirty="0"/>
              <a:t>Type 1. Traditional metaphysics</a:t>
            </a:r>
          </a:p>
        </p:txBody>
      </p:sp>
      <p:pic>
        <p:nvPicPr>
          <p:cNvPr id="16" name="Content Placeholder 15" descr="A picture containing outdoor object&#10;&#10;Description automatically generated">
            <a:extLst>
              <a:ext uri="{FF2B5EF4-FFF2-40B4-BE49-F238E27FC236}">
                <a16:creationId xmlns:a16="http://schemas.microsoft.com/office/drawing/2014/main" id="{767162EE-72BD-924C-923A-1A209CE385EA}"/>
              </a:ext>
            </a:extLst>
          </p:cNvPr>
          <p:cNvPicPr>
            <a:picLocks noGrp="1" noChangeAspect="1"/>
          </p:cNvPicPr>
          <p:nvPr>
            <p:ph idx="1"/>
          </p:nvPr>
        </p:nvPicPr>
        <p:blipFill>
          <a:blip r:embed="rId2"/>
          <a:stretch>
            <a:fillRect/>
          </a:stretch>
        </p:blipFill>
        <p:spPr>
          <a:xfrm>
            <a:off x="376099" y="1006340"/>
            <a:ext cx="1503311" cy="1884752"/>
          </a:xfrm>
        </p:spPr>
      </p:pic>
      <p:sp>
        <p:nvSpPr>
          <p:cNvPr id="4" name="Slide Number Placeholder 3">
            <a:extLst>
              <a:ext uri="{FF2B5EF4-FFF2-40B4-BE49-F238E27FC236}">
                <a16:creationId xmlns:a16="http://schemas.microsoft.com/office/drawing/2014/main" id="{A88BCD0C-8209-494C-AF38-2AA9D144DEC1}"/>
              </a:ext>
            </a:extLst>
          </p:cNvPr>
          <p:cNvSpPr>
            <a:spLocks noGrp="1"/>
          </p:cNvSpPr>
          <p:nvPr>
            <p:ph type="sldNum" sz="quarter" idx="12"/>
          </p:nvPr>
        </p:nvSpPr>
        <p:spPr/>
        <p:txBody>
          <a:bodyPr/>
          <a:lstStyle/>
          <a:p>
            <a:fld id="{3ED636B3-DF2F-134B-A88D-9309E8115631}" type="slidenum">
              <a:rPr lang="en-US" smtClean="0"/>
              <a:t>13</a:t>
            </a:fld>
            <a:endParaRPr lang="en-US"/>
          </a:p>
        </p:txBody>
      </p:sp>
      <p:sp>
        <p:nvSpPr>
          <p:cNvPr id="5" name="TextBox 4">
            <a:extLst>
              <a:ext uri="{FF2B5EF4-FFF2-40B4-BE49-F238E27FC236}">
                <a16:creationId xmlns:a16="http://schemas.microsoft.com/office/drawing/2014/main" id="{9FBCFF6B-B937-8843-9769-2DFF396ED3AB}"/>
              </a:ext>
            </a:extLst>
          </p:cNvPr>
          <p:cNvSpPr txBox="1"/>
          <p:nvPr/>
        </p:nvSpPr>
        <p:spPr>
          <a:xfrm>
            <a:off x="2152317" y="1441548"/>
            <a:ext cx="3149599" cy="830997"/>
          </a:xfrm>
          <a:prstGeom prst="rect">
            <a:avLst/>
          </a:prstGeom>
          <a:noFill/>
        </p:spPr>
        <p:txBody>
          <a:bodyPr wrap="square" rtlCol="0">
            <a:spAutoFit/>
          </a:bodyPr>
          <a:lstStyle/>
          <a:p>
            <a:pPr algn="r"/>
            <a:r>
              <a:rPr lang="en-US" sz="2400" dirty="0">
                <a:latin typeface="+mj-lt"/>
              </a:rPr>
              <a:t>To exist is more perfect than not to exist.</a:t>
            </a:r>
          </a:p>
        </p:txBody>
      </p:sp>
      <p:sp>
        <p:nvSpPr>
          <p:cNvPr id="6" name="TextBox 5">
            <a:extLst>
              <a:ext uri="{FF2B5EF4-FFF2-40B4-BE49-F238E27FC236}">
                <a16:creationId xmlns:a16="http://schemas.microsoft.com/office/drawing/2014/main" id="{F133CD08-85B9-CF44-810D-BC016C801B75}"/>
              </a:ext>
            </a:extLst>
          </p:cNvPr>
          <p:cNvSpPr txBox="1"/>
          <p:nvPr/>
        </p:nvSpPr>
        <p:spPr>
          <a:xfrm>
            <a:off x="6036734" y="1441548"/>
            <a:ext cx="3530601" cy="830997"/>
          </a:xfrm>
          <a:prstGeom prst="rect">
            <a:avLst/>
          </a:prstGeom>
          <a:noFill/>
        </p:spPr>
        <p:txBody>
          <a:bodyPr wrap="square" rtlCol="0">
            <a:spAutoFit/>
          </a:bodyPr>
          <a:lstStyle/>
          <a:p>
            <a:pPr algn="l"/>
            <a:r>
              <a:rPr lang="en-US" sz="2400" dirty="0">
                <a:latin typeface="+mj-lt"/>
              </a:rPr>
              <a:t>The most perfect being necessarily exists.</a:t>
            </a:r>
          </a:p>
        </p:txBody>
      </p:sp>
      <p:sp>
        <p:nvSpPr>
          <p:cNvPr id="7" name="TextBox 6">
            <a:extLst>
              <a:ext uri="{FF2B5EF4-FFF2-40B4-BE49-F238E27FC236}">
                <a16:creationId xmlns:a16="http://schemas.microsoft.com/office/drawing/2014/main" id="{5BC08601-2314-8D40-89BE-E25ED25FD41D}"/>
              </a:ext>
            </a:extLst>
          </p:cNvPr>
          <p:cNvSpPr txBox="1"/>
          <p:nvPr/>
        </p:nvSpPr>
        <p:spPr>
          <a:xfrm>
            <a:off x="2214449" y="1015561"/>
            <a:ext cx="3318024" cy="369332"/>
          </a:xfrm>
          <a:prstGeom prst="rect">
            <a:avLst/>
          </a:prstGeom>
          <a:noFill/>
        </p:spPr>
        <p:txBody>
          <a:bodyPr wrap="none" rtlCol="0">
            <a:spAutoFit/>
          </a:bodyPr>
          <a:lstStyle/>
          <a:p>
            <a:pPr algn="l"/>
            <a:r>
              <a:rPr lang="en-US" i="1" dirty="0">
                <a:latin typeface="+mj-lt"/>
              </a:rPr>
              <a:t>Traditional Ontological argument</a:t>
            </a:r>
          </a:p>
        </p:txBody>
      </p:sp>
      <p:grpSp>
        <p:nvGrpSpPr>
          <p:cNvPr id="35" name="Group 34">
            <a:extLst>
              <a:ext uri="{FF2B5EF4-FFF2-40B4-BE49-F238E27FC236}">
                <a16:creationId xmlns:a16="http://schemas.microsoft.com/office/drawing/2014/main" id="{E50F23B0-E6CA-1F49-9D05-2B9A7DB30E2F}"/>
              </a:ext>
            </a:extLst>
          </p:cNvPr>
          <p:cNvGrpSpPr/>
          <p:nvPr/>
        </p:nvGrpSpPr>
        <p:grpSpPr>
          <a:xfrm>
            <a:off x="596900" y="3756337"/>
            <a:ext cx="8420100" cy="1341673"/>
            <a:chOff x="596900" y="3756337"/>
            <a:chExt cx="8420100" cy="1341673"/>
          </a:xfrm>
        </p:grpSpPr>
        <p:sp>
          <p:nvSpPr>
            <p:cNvPr id="32" name="Freeform 31">
              <a:extLst>
                <a:ext uri="{FF2B5EF4-FFF2-40B4-BE49-F238E27FC236}">
                  <a16:creationId xmlns:a16="http://schemas.microsoft.com/office/drawing/2014/main" id="{0B4DC411-D846-4B49-BA87-2454FD29D615}"/>
                </a:ext>
              </a:extLst>
            </p:cNvPr>
            <p:cNvSpPr/>
            <p:nvPr/>
          </p:nvSpPr>
          <p:spPr>
            <a:xfrm>
              <a:off x="618067" y="3801538"/>
              <a:ext cx="8398933" cy="1296472"/>
            </a:xfrm>
            <a:custGeom>
              <a:avLst/>
              <a:gdLst>
                <a:gd name="connsiteX0" fmla="*/ 270933 w 8398933"/>
                <a:gd name="connsiteY0" fmla="*/ 0 h 1456266"/>
                <a:gd name="connsiteX1" fmla="*/ 8398933 w 8398933"/>
                <a:gd name="connsiteY1" fmla="*/ 143933 h 1456266"/>
                <a:gd name="connsiteX2" fmla="*/ 8331200 w 8398933"/>
                <a:gd name="connsiteY2" fmla="*/ 1456266 h 1456266"/>
                <a:gd name="connsiteX3" fmla="*/ 0 w 8398933"/>
                <a:gd name="connsiteY3" fmla="*/ 1371600 h 1456266"/>
                <a:gd name="connsiteX4" fmla="*/ 270933 w 8398933"/>
                <a:gd name="connsiteY4" fmla="*/ 0 h 145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8933" h="1456266">
                  <a:moveTo>
                    <a:pt x="270933" y="0"/>
                  </a:moveTo>
                  <a:lnTo>
                    <a:pt x="8398933" y="143933"/>
                  </a:lnTo>
                  <a:lnTo>
                    <a:pt x="8331200" y="1456266"/>
                  </a:lnTo>
                  <a:lnTo>
                    <a:pt x="0" y="1371600"/>
                  </a:lnTo>
                  <a:lnTo>
                    <a:pt x="27093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85A022-78C2-9246-95F5-092E0DE6E830}"/>
                </a:ext>
              </a:extLst>
            </p:cNvPr>
            <p:cNvSpPr txBox="1"/>
            <p:nvPr/>
          </p:nvSpPr>
          <p:spPr>
            <a:xfrm>
              <a:off x="829718" y="3756337"/>
              <a:ext cx="1883849" cy="369332"/>
            </a:xfrm>
            <a:prstGeom prst="rect">
              <a:avLst/>
            </a:prstGeom>
            <a:noFill/>
          </p:spPr>
          <p:txBody>
            <a:bodyPr wrap="none" rtlCol="0">
              <a:spAutoFit/>
            </a:bodyPr>
            <a:lstStyle/>
            <a:p>
              <a:pPr algn="l"/>
              <a:r>
                <a:rPr lang="en-US" i="1" dirty="0">
                  <a:latin typeface="+mj-lt"/>
                </a:rPr>
                <a:t>Empiricist version</a:t>
              </a:r>
            </a:p>
          </p:txBody>
        </p:sp>
        <p:sp>
          <p:nvSpPr>
            <p:cNvPr id="9" name="TextBox 8">
              <a:extLst>
                <a:ext uri="{FF2B5EF4-FFF2-40B4-BE49-F238E27FC236}">
                  <a16:creationId xmlns:a16="http://schemas.microsoft.com/office/drawing/2014/main" id="{7D0B7960-1A99-9C47-942D-3C62669DFA7D}"/>
                </a:ext>
              </a:extLst>
            </p:cNvPr>
            <p:cNvSpPr txBox="1"/>
            <p:nvPr/>
          </p:nvSpPr>
          <p:spPr>
            <a:xfrm>
              <a:off x="596900" y="4106299"/>
              <a:ext cx="3400034" cy="830997"/>
            </a:xfrm>
            <a:prstGeom prst="rect">
              <a:avLst/>
            </a:prstGeom>
            <a:noFill/>
          </p:spPr>
          <p:txBody>
            <a:bodyPr wrap="square" rtlCol="0">
              <a:spAutoFit/>
            </a:bodyPr>
            <a:lstStyle/>
            <a:p>
              <a:pPr algn="r"/>
              <a:r>
                <a:rPr lang="en-US" sz="2400" dirty="0">
                  <a:latin typeface="+mj-lt"/>
                </a:rPr>
                <a:t>To be more perfect is to be less likely to exist.</a:t>
              </a:r>
            </a:p>
          </p:txBody>
        </p:sp>
      </p:grpSp>
      <p:grpSp>
        <p:nvGrpSpPr>
          <p:cNvPr id="17" name="Group 16">
            <a:extLst>
              <a:ext uri="{FF2B5EF4-FFF2-40B4-BE49-F238E27FC236}">
                <a16:creationId xmlns:a16="http://schemas.microsoft.com/office/drawing/2014/main" id="{122CE8D0-D691-8546-975F-38CEF9FAD72C}"/>
              </a:ext>
            </a:extLst>
          </p:cNvPr>
          <p:cNvGrpSpPr/>
          <p:nvPr/>
        </p:nvGrpSpPr>
        <p:grpSpPr>
          <a:xfrm>
            <a:off x="2805808" y="2490087"/>
            <a:ext cx="7509934" cy="1261884"/>
            <a:chOff x="2805808" y="2490087"/>
            <a:chExt cx="7509934" cy="1261884"/>
          </a:xfrm>
        </p:grpSpPr>
        <p:sp>
          <p:nvSpPr>
            <p:cNvPr id="15" name="Freeform 14">
              <a:extLst>
                <a:ext uri="{FF2B5EF4-FFF2-40B4-BE49-F238E27FC236}">
                  <a16:creationId xmlns:a16="http://schemas.microsoft.com/office/drawing/2014/main" id="{AC351C0B-50D6-C44A-8B6B-903386120923}"/>
                </a:ext>
              </a:extLst>
            </p:cNvPr>
            <p:cNvSpPr/>
            <p:nvPr/>
          </p:nvSpPr>
          <p:spPr>
            <a:xfrm>
              <a:off x="7711440" y="3093720"/>
              <a:ext cx="1760220" cy="220980"/>
            </a:xfrm>
            <a:custGeom>
              <a:avLst/>
              <a:gdLst>
                <a:gd name="connsiteX0" fmla="*/ 45720 w 1760220"/>
                <a:gd name="connsiteY0" fmla="*/ 0 h 220980"/>
                <a:gd name="connsiteX1" fmla="*/ 1760220 w 1760220"/>
                <a:gd name="connsiteY1" fmla="*/ 22860 h 220980"/>
                <a:gd name="connsiteX2" fmla="*/ 1714500 w 1760220"/>
                <a:gd name="connsiteY2" fmla="*/ 220980 h 220980"/>
                <a:gd name="connsiteX3" fmla="*/ 0 w 1760220"/>
                <a:gd name="connsiteY3" fmla="*/ 190500 h 220980"/>
                <a:gd name="connsiteX4" fmla="*/ 45720 w 1760220"/>
                <a:gd name="connsiteY4" fmla="*/ 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20" h="220980">
                  <a:moveTo>
                    <a:pt x="45720" y="0"/>
                  </a:moveTo>
                  <a:lnTo>
                    <a:pt x="1760220" y="22860"/>
                  </a:lnTo>
                  <a:lnTo>
                    <a:pt x="1714500" y="220980"/>
                  </a:lnTo>
                  <a:lnTo>
                    <a:pt x="0" y="190500"/>
                  </a:lnTo>
                  <a:lnTo>
                    <a:pt x="4572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D6EA9D65-0AC1-3D4F-89A7-74BC18BAF741}"/>
                </a:ext>
              </a:extLst>
            </p:cNvPr>
            <p:cNvSpPr/>
            <p:nvPr/>
          </p:nvSpPr>
          <p:spPr>
            <a:xfrm>
              <a:off x="3558540" y="3063240"/>
              <a:ext cx="1676400" cy="213360"/>
            </a:xfrm>
            <a:custGeom>
              <a:avLst/>
              <a:gdLst>
                <a:gd name="connsiteX0" fmla="*/ 144780 w 1676400"/>
                <a:gd name="connsiteY0" fmla="*/ 0 h 213360"/>
                <a:gd name="connsiteX1" fmla="*/ 1623060 w 1676400"/>
                <a:gd name="connsiteY1" fmla="*/ 30480 h 213360"/>
                <a:gd name="connsiteX2" fmla="*/ 1676400 w 1676400"/>
                <a:gd name="connsiteY2" fmla="*/ 213360 h 213360"/>
                <a:gd name="connsiteX3" fmla="*/ 0 w 1676400"/>
                <a:gd name="connsiteY3" fmla="*/ 175260 h 213360"/>
                <a:gd name="connsiteX4" fmla="*/ 144780 w 1676400"/>
                <a:gd name="connsiteY4" fmla="*/ 0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213360">
                  <a:moveTo>
                    <a:pt x="144780" y="0"/>
                  </a:moveTo>
                  <a:lnTo>
                    <a:pt x="1623060" y="30480"/>
                  </a:lnTo>
                  <a:lnTo>
                    <a:pt x="1676400" y="213360"/>
                  </a:lnTo>
                  <a:lnTo>
                    <a:pt x="0" y="175260"/>
                  </a:lnTo>
                  <a:lnTo>
                    <a:pt x="14478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C6B036-DC28-A14F-87CD-A2EF6AC2CDAB}"/>
                </a:ext>
              </a:extLst>
            </p:cNvPr>
            <p:cNvSpPr txBox="1"/>
            <p:nvPr/>
          </p:nvSpPr>
          <p:spPr>
            <a:xfrm>
              <a:off x="2805808" y="2490087"/>
              <a:ext cx="7509934" cy="1261884"/>
            </a:xfrm>
            <a:prstGeom prst="rect">
              <a:avLst/>
            </a:prstGeom>
            <a:noFill/>
          </p:spPr>
          <p:txBody>
            <a:bodyPr wrap="square" rtlCol="0">
              <a:spAutoFit/>
            </a:bodyPr>
            <a:lstStyle/>
            <a:p>
              <a:r>
                <a:rPr lang="en-US" sz="1600" dirty="0">
                  <a:latin typeface="+mj-lt"/>
                </a:rPr>
                <a:t>“It would seem, therefore, that the long history of the ontological argument, from Saint Anselm to the present day, is at best inconclusive. Every version of the argument either contains some logical error or other or else depends upon a premise whose claim to truth we are unable to adjudicate.</a:t>
              </a:r>
              <a:br>
                <a:rPr lang="en-US" sz="1600" dirty="0">
                  <a:latin typeface="+mj-lt"/>
                </a:rPr>
              </a:br>
              <a:r>
                <a:rPr lang="en-US" sz="1100" dirty="0">
                  <a:latin typeface="+mj-lt"/>
                </a:rPr>
                <a:t>Van Inwagen, </a:t>
              </a:r>
              <a:r>
                <a:rPr lang="en-US" sz="1100" i="1" dirty="0">
                  <a:latin typeface="+mj-lt"/>
                </a:rPr>
                <a:t>Metaphysics</a:t>
              </a:r>
              <a:r>
                <a:rPr lang="en-US" sz="1100" dirty="0">
                  <a:latin typeface="+mj-lt"/>
                </a:rPr>
                <a:t>, p. 141</a:t>
              </a:r>
              <a:endParaRPr lang="en-US" sz="1600" dirty="0">
                <a:latin typeface="+mj-lt"/>
              </a:endParaRPr>
            </a:p>
          </p:txBody>
        </p:sp>
      </p:grpSp>
      <p:grpSp>
        <p:nvGrpSpPr>
          <p:cNvPr id="36" name="Group 35">
            <a:extLst>
              <a:ext uri="{FF2B5EF4-FFF2-40B4-BE49-F238E27FC236}">
                <a16:creationId xmlns:a16="http://schemas.microsoft.com/office/drawing/2014/main" id="{E514075C-C9D9-6E4C-833D-C69C7A407291}"/>
              </a:ext>
            </a:extLst>
          </p:cNvPr>
          <p:cNvGrpSpPr/>
          <p:nvPr/>
        </p:nvGrpSpPr>
        <p:grpSpPr>
          <a:xfrm>
            <a:off x="1152700" y="5242057"/>
            <a:ext cx="7830153" cy="1472970"/>
            <a:chOff x="1152700" y="5242057"/>
            <a:chExt cx="7830153" cy="1472970"/>
          </a:xfrm>
        </p:grpSpPr>
        <p:sp>
          <p:nvSpPr>
            <p:cNvPr id="11" name="TextBox 10">
              <a:extLst>
                <a:ext uri="{FF2B5EF4-FFF2-40B4-BE49-F238E27FC236}">
                  <a16:creationId xmlns:a16="http://schemas.microsoft.com/office/drawing/2014/main" id="{76A194D2-1160-5E4E-9EEB-C3D3A1752BB0}"/>
                </a:ext>
              </a:extLst>
            </p:cNvPr>
            <p:cNvSpPr txBox="1"/>
            <p:nvPr/>
          </p:nvSpPr>
          <p:spPr>
            <a:xfrm>
              <a:off x="2589304" y="5547966"/>
              <a:ext cx="1413933" cy="707886"/>
            </a:xfrm>
            <a:prstGeom prst="rect">
              <a:avLst/>
            </a:prstGeom>
            <a:noFill/>
          </p:spPr>
          <p:txBody>
            <a:bodyPr wrap="square" rtlCol="0">
              <a:spAutoFit/>
            </a:bodyPr>
            <a:lstStyle/>
            <a:p>
              <a:pPr algn="r"/>
              <a:r>
                <a:rPr lang="en-US" sz="2000" dirty="0">
                  <a:latin typeface="+mj-lt"/>
                </a:rPr>
                <a:t>Imperfect spheres</a:t>
              </a:r>
            </a:p>
          </p:txBody>
        </p:sp>
        <p:sp>
          <p:nvSpPr>
            <p:cNvPr id="12" name="TextBox 11">
              <a:extLst>
                <a:ext uri="{FF2B5EF4-FFF2-40B4-BE49-F238E27FC236}">
                  <a16:creationId xmlns:a16="http://schemas.microsoft.com/office/drawing/2014/main" id="{B2527215-8901-2949-8FBC-1D09E24EF66E}"/>
                </a:ext>
              </a:extLst>
            </p:cNvPr>
            <p:cNvSpPr txBox="1"/>
            <p:nvPr/>
          </p:nvSpPr>
          <p:spPr>
            <a:xfrm>
              <a:off x="3945482" y="5519273"/>
              <a:ext cx="1832617" cy="707886"/>
            </a:xfrm>
            <a:prstGeom prst="rect">
              <a:avLst/>
            </a:prstGeom>
            <a:noFill/>
          </p:spPr>
          <p:txBody>
            <a:bodyPr wrap="square" rtlCol="0">
              <a:spAutoFit/>
            </a:bodyPr>
            <a:lstStyle/>
            <a:p>
              <a:pPr algn="ctr"/>
              <a:r>
                <a:rPr lang="en-US" sz="2000" dirty="0">
                  <a:latin typeface="+mj-lt"/>
                </a:rPr>
                <a:t>more likely to exist than</a:t>
              </a:r>
            </a:p>
          </p:txBody>
        </p:sp>
        <p:sp>
          <p:nvSpPr>
            <p:cNvPr id="13" name="TextBox 12">
              <a:extLst>
                <a:ext uri="{FF2B5EF4-FFF2-40B4-BE49-F238E27FC236}">
                  <a16:creationId xmlns:a16="http://schemas.microsoft.com/office/drawing/2014/main" id="{66DDD416-1E5C-EB46-9873-D253C290EDB4}"/>
                </a:ext>
              </a:extLst>
            </p:cNvPr>
            <p:cNvSpPr txBox="1"/>
            <p:nvPr/>
          </p:nvSpPr>
          <p:spPr>
            <a:xfrm>
              <a:off x="5866452" y="5547966"/>
              <a:ext cx="1318678" cy="707886"/>
            </a:xfrm>
            <a:prstGeom prst="rect">
              <a:avLst/>
            </a:prstGeom>
            <a:noFill/>
          </p:spPr>
          <p:txBody>
            <a:bodyPr wrap="square" rtlCol="0">
              <a:spAutoFit/>
            </a:bodyPr>
            <a:lstStyle/>
            <a:p>
              <a:pPr algn="l"/>
              <a:r>
                <a:rPr lang="en-US" sz="2000" dirty="0">
                  <a:latin typeface="+mj-lt"/>
                </a:rPr>
                <a:t>perfect spheres</a:t>
              </a:r>
            </a:p>
          </p:txBody>
        </p:sp>
        <p:pic>
          <p:nvPicPr>
            <p:cNvPr id="28" name="Picture 27" descr="A close up of a rock&#10;&#10;Description automatically generated with low confidence">
              <a:extLst>
                <a:ext uri="{FF2B5EF4-FFF2-40B4-BE49-F238E27FC236}">
                  <a16:creationId xmlns:a16="http://schemas.microsoft.com/office/drawing/2014/main" id="{338E3169-D5FC-904B-8A6F-D9C6D04FDA85}"/>
                </a:ext>
              </a:extLst>
            </p:cNvPr>
            <p:cNvPicPr>
              <a:picLocks noChangeAspect="1"/>
            </p:cNvPicPr>
            <p:nvPr/>
          </p:nvPicPr>
          <p:blipFill>
            <a:blip r:embed="rId3"/>
            <a:stretch>
              <a:fillRect/>
            </a:stretch>
          </p:blipFill>
          <p:spPr>
            <a:xfrm>
              <a:off x="1152700" y="5242057"/>
              <a:ext cx="1524000" cy="1371600"/>
            </a:xfrm>
            <a:prstGeom prst="rect">
              <a:avLst/>
            </a:prstGeom>
            <a:effectLst>
              <a:softEdge rad="38100"/>
            </a:effectLst>
          </p:spPr>
        </p:pic>
        <p:pic>
          <p:nvPicPr>
            <p:cNvPr id="30" name="Picture 29" descr="Icon&#10;&#10;Description automatically generated">
              <a:extLst>
                <a:ext uri="{FF2B5EF4-FFF2-40B4-BE49-F238E27FC236}">
                  <a16:creationId xmlns:a16="http://schemas.microsoft.com/office/drawing/2014/main" id="{416AE59B-6F0E-AF47-9FF9-F901F8C3202C}"/>
                </a:ext>
              </a:extLst>
            </p:cNvPr>
            <p:cNvPicPr>
              <a:picLocks noChangeAspect="1"/>
            </p:cNvPicPr>
            <p:nvPr/>
          </p:nvPicPr>
          <p:blipFill>
            <a:blip r:embed="rId4"/>
            <a:stretch>
              <a:fillRect/>
            </a:stretch>
          </p:blipFill>
          <p:spPr>
            <a:xfrm>
              <a:off x="7185130" y="5260332"/>
              <a:ext cx="1797723" cy="1454695"/>
            </a:xfrm>
            <a:prstGeom prst="rect">
              <a:avLst/>
            </a:prstGeom>
          </p:spPr>
        </p:pic>
      </p:grpSp>
      <p:sp>
        <p:nvSpPr>
          <p:cNvPr id="33" name="Right Arrow 32">
            <a:extLst>
              <a:ext uri="{FF2B5EF4-FFF2-40B4-BE49-F238E27FC236}">
                <a16:creationId xmlns:a16="http://schemas.microsoft.com/office/drawing/2014/main" id="{2A9893CA-55B2-F44E-8A60-123669D6F597}"/>
              </a:ext>
            </a:extLst>
          </p:cNvPr>
          <p:cNvSpPr/>
          <p:nvPr/>
        </p:nvSpPr>
        <p:spPr>
          <a:xfrm>
            <a:off x="5464566" y="1631101"/>
            <a:ext cx="491067" cy="373169"/>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35F2B86-7883-AD4D-83D9-A8FE92CF2583}"/>
              </a:ext>
            </a:extLst>
          </p:cNvPr>
          <p:cNvGrpSpPr/>
          <p:nvPr/>
        </p:nvGrpSpPr>
        <p:grpSpPr>
          <a:xfrm>
            <a:off x="4143765" y="4102517"/>
            <a:ext cx="4411803" cy="830997"/>
            <a:chOff x="4143765" y="4102517"/>
            <a:chExt cx="4411803" cy="830997"/>
          </a:xfrm>
        </p:grpSpPr>
        <p:sp>
          <p:nvSpPr>
            <p:cNvPr id="10" name="TextBox 9">
              <a:extLst>
                <a:ext uri="{FF2B5EF4-FFF2-40B4-BE49-F238E27FC236}">
                  <a16:creationId xmlns:a16="http://schemas.microsoft.com/office/drawing/2014/main" id="{866BAC83-754F-0940-BE7D-7A6224C31153}"/>
                </a:ext>
              </a:extLst>
            </p:cNvPr>
            <p:cNvSpPr txBox="1"/>
            <p:nvPr/>
          </p:nvSpPr>
          <p:spPr>
            <a:xfrm>
              <a:off x="4809067" y="4102517"/>
              <a:ext cx="3746501" cy="830997"/>
            </a:xfrm>
            <a:prstGeom prst="rect">
              <a:avLst/>
            </a:prstGeom>
            <a:noFill/>
          </p:spPr>
          <p:txBody>
            <a:bodyPr wrap="square" rtlCol="0">
              <a:spAutoFit/>
            </a:bodyPr>
            <a:lstStyle/>
            <a:p>
              <a:pPr algn="l"/>
              <a:r>
                <a:rPr lang="en-US" sz="2400" dirty="0">
                  <a:latin typeface="+mj-lt"/>
                </a:rPr>
                <a:t>The most perfect being is the least likely to exist.</a:t>
              </a:r>
            </a:p>
          </p:txBody>
        </p:sp>
        <p:sp>
          <p:nvSpPr>
            <p:cNvPr id="34" name="Right Arrow 33">
              <a:extLst>
                <a:ext uri="{FF2B5EF4-FFF2-40B4-BE49-F238E27FC236}">
                  <a16:creationId xmlns:a16="http://schemas.microsoft.com/office/drawing/2014/main" id="{B2283460-8EE8-D545-9C0D-3BA574E7F1CF}"/>
                </a:ext>
              </a:extLst>
            </p:cNvPr>
            <p:cNvSpPr/>
            <p:nvPr/>
          </p:nvSpPr>
          <p:spPr>
            <a:xfrm>
              <a:off x="4143765" y="4315039"/>
              <a:ext cx="491067" cy="373169"/>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40" descr="A close - up of a person's skin&#10;&#10;Description automatically generated with medium confidence">
            <a:extLst>
              <a:ext uri="{FF2B5EF4-FFF2-40B4-BE49-F238E27FC236}">
                <a16:creationId xmlns:a16="http://schemas.microsoft.com/office/drawing/2014/main" id="{999CFF9C-FCA9-A94E-A0EE-D37C30203876}"/>
              </a:ext>
            </a:extLst>
          </p:cNvPr>
          <p:cNvPicPr>
            <a:picLocks noChangeAspect="1"/>
          </p:cNvPicPr>
          <p:nvPr/>
        </p:nvPicPr>
        <p:blipFill>
          <a:blip r:embed="rId5"/>
          <a:stretch>
            <a:fillRect/>
          </a:stretch>
        </p:blipFill>
        <p:spPr>
          <a:xfrm>
            <a:off x="10557933" y="1015561"/>
            <a:ext cx="1411546" cy="1706496"/>
          </a:xfrm>
          <a:prstGeom prst="rect">
            <a:avLst/>
          </a:prstGeom>
        </p:spPr>
      </p:pic>
    </p:spTree>
    <p:extLst>
      <p:ext uri="{BB962C8B-B14F-4D97-AF65-F5344CB8AC3E}">
        <p14:creationId xmlns:p14="http://schemas.microsoft.com/office/powerpoint/2010/main" val="39062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3BC16E-1CCD-1A4C-A1A0-47DE94F84F95}"/>
              </a:ext>
            </a:extLst>
          </p:cNvPr>
          <p:cNvGrpSpPr/>
          <p:nvPr/>
        </p:nvGrpSpPr>
        <p:grpSpPr>
          <a:xfrm>
            <a:off x="635000" y="4047067"/>
            <a:ext cx="3556000" cy="2523066"/>
            <a:chOff x="635000" y="4047067"/>
            <a:chExt cx="3556000" cy="2523066"/>
          </a:xfrm>
        </p:grpSpPr>
        <p:sp>
          <p:nvSpPr>
            <p:cNvPr id="17" name="Freeform 16">
              <a:extLst>
                <a:ext uri="{FF2B5EF4-FFF2-40B4-BE49-F238E27FC236}">
                  <a16:creationId xmlns:a16="http://schemas.microsoft.com/office/drawing/2014/main" id="{778F89DC-D872-8546-B0FF-D3B4797CC35A}"/>
                </a:ext>
              </a:extLst>
            </p:cNvPr>
            <p:cNvSpPr/>
            <p:nvPr/>
          </p:nvSpPr>
          <p:spPr>
            <a:xfrm>
              <a:off x="668867" y="4047067"/>
              <a:ext cx="3522133" cy="2523066"/>
            </a:xfrm>
            <a:custGeom>
              <a:avLst/>
              <a:gdLst>
                <a:gd name="connsiteX0" fmla="*/ 601133 w 3522133"/>
                <a:gd name="connsiteY0" fmla="*/ 0 h 2413000"/>
                <a:gd name="connsiteX1" fmla="*/ 0 w 3522133"/>
                <a:gd name="connsiteY1" fmla="*/ 2413000 h 2413000"/>
                <a:gd name="connsiteX2" fmla="*/ 3522133 w 3522133"/>
                <a:gd name="connsiteY2" fmla="*/ 2404533 h 2413000"/>
                <a:gd name="connsiteX3" fmla="*/ 601133 w 3522133"/>
                <a:gd name="connsiteY3" fmla="*/ 0 h 2413000"/>
              </a:gdLst>
              <a:ahLst/>
              <a:cxnLst>
                <a:cxn ang="0">
                  <a:pos x="connsiteX0" y="connsiteY0"/>
                </a:cxn>
                <a:cxn ang="0">
                  <a:pos x="connsiteX1" y="connsiteY1"/>
                </a:cxn>
                <a:cxn ang="0">
                  <a:pos x="connsiteX2" y="connsiteY2"/>
                </a:cxn>
                <a:cxn ang="0">
                  <a:pos x="connsiteX3" y="connsiteY3"/>
                </a:cxn>
              </a:cxnLst>
              <a:rect l="l" t="t" r="r" b="b"/>
              <a:pathLst>
                <a:path w="3522133" h="2413000">
                  <a:moveTo>
                    <a:pt x="601133" y="0"/>
                  </a:moveTo>
                  <a:lnTo>
                    <a:pt x="0" y="2413000"/>
                  </a:lnTo>
                  <a:lnTo>
                    <a:pt x="3522133" y="2404533"/>
                  </a:lnTo>
                  <a:lnTo>
                    <a:pt x="60113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8A6287-83AA-9740-88AF-7DB5125BA0B0}"/>
                </a:ext>
              </a:extLst>
            </p:cNvPr>
            <p:cNvSpPr txBox="1"/>
            <p:nvPr/>
          </p:nvSpPr>
          <p:spPr>
            <a:xfrm>
              <a:off x="635000" y="4834937"/>
              <a:ext cx="3522133" cy="1477328"/>
            </a:xfrm>
            <a:prstGeom prst="rect">
              <a:avLst/>
            </a:prstGeom>
            <a:noFill/>
          </p:spPr>
          <p:txBody>
            <a:bodyPr wrap="square" rtlCol="0">
              <a:spAutoFit/>
            </a:bodyPr>
            <a:lstStyle/>
            <a:p>
              <a:pPr algn="l"/>
              <a:r>
                <a:rPr lang="en-US" sz="2400" i="1" dirty="0">
                  <a:latin typeface="+mj-lt"/>
                </a:rPr>
                <a:t>An empirical fact:</a:t>
              </a:r>
            </a:p>
            <a:p>
              <a:pPr algn="l"/>
              <a:r>
                <a:rPr lang="en-US" sz="2400" dirty="0">
                  <a:latin typeface="+mj-lt"/>
                </a:rPr>
                <a:t>Substances are best divided by atomic number.</a:t>
              </a:r>
            </a:p>
            <a:p>
              <a:r>
                <a:rPr lang="en-US" dirty="0">
                  <a:latin typeface="+mj-lt"/>
                </a:rPr>
                <a:t>Nothing compels nature to be so.</a:t>
              </a:r>
              <a:endParaRPr lang="en-US" sz="2400" dirty="0">
                <a:latin typeface="+mj-lt"/>
              </a:endParaRPr>
            </a:p>
          </p:txBody>
        </p:sp>
      </p:grpSp>
      <p:grpSp>
        <p:nvGrpSpPr>
          <p:cNvPr id="25" name="Group 24">
            <a:extLst>
              <a:ext uri="{FF2B5EF4-FFF2-40B4-BE49-F238E27FC236}">
                <a16:creationId xmlns:a16="http://schemas.microsoft.com/office/drawing/2014/main" id="{38C53B56-1B92-0344-B475-D85B080AF089}"/>
              </a:ext>
            </a:extLst>
          </p:cNvPr>
          <p:cNvGrpSpPr/>
          <p:nvPr/>
        </p:nvGrpSpPr>
        <p:grpSpPr>
          <a:xfrm>
            <a:off x="1896532" y="4055532"/>
            <a:ext cx="6908802" cy="2523066"/>
            <a:chOff x="1896532" y="4055532"/>
            <a:chExt cx="6908802" cy="2523066"/>
          </a:xfrm>
        </p:grpSpPr>
        <p:sp>
          <p:nvSpPr>
            <p:cNvPr id="18" name="Freeform 17">
              <a:extLst>
                <a:ext uri="{FF2B5EF4-FFF2-40B4-BE49-F238E27FC236}">
                  <a16:creationId xmlns:a16="http://schemas.microsoft.com/office/drawing/2014/main" id="{AAF7C914-3FFC-E142-B9D0-16191F92D98E}"/>
                </a:ext>
              </a:extLst>
            </p:cNvPr>
            <p:cNvSpPr/>
            <p:nvPr/>
          </p:nvSpPr>
          <p:spPr>
            <a:xfrm>
              <a:off x="1896532" y="4055532"/>
              <a:ext cx="6578601" cy="2523066"/>
            </a:xfrm>
            <a:custGeom>
              <a:avLst/>
              <a:gdLst>
                <a:gd name="connsiteX0" fmla="*/ 0 w 6671734"/>
                <a:gd name="connsiteY0" fmla="*/ 0 h 2336800"/>
                <a:gd name="connsiteX1" fmla="*/ 3606800 w 6671734"/>
                <a:gd name="connsiteY1" fmla="*/ 2336800 h 2336800"/>
                <a:gd name="connsiteX2" fmla="*/ 6671734 w 6671734"/>
                <a:gd name="connsiteY2" fmla="*/ 2015067 h 2336800"/>
                <a:gd name="connsiteX3" fmla="*/ 0 w 6671734"/>
                <a:gd name="connsiteY3" fmla="*/ 0 h 2336800"/>
                <a:gd name="connsiteX0" fmla="*/ 0 w 6578601"/>
                <a:gd name="connsiteY0" fmla="*/ 0 h 2336800"/>
                <a:gd name="connsiteX1" fmla="*/ 3606800 w 6578601"/>
                <a:gd name="connsiteY1" fmla="*/ 2336800 h 2336800"/>
                <a:gd name="connsiteX2" fmla="*/ 6578601 w 6578601"/>
                <a:gd name="connsiteY2" fmla="*/ 1607303 h 2336800"/>
                <a:gd name="connsiteX3" fmla="*/ 0 w 6578601"/>
                <a:gd name="connsiteY3" fmla="*/ 0 h 2336800"/>
              </a:gdLst>
              <a:ahLst/>
              <a:cxnLst>
                <a:cxn ang="0">
                  <a:pos x="connsiteX0" y="connsiteY0"/>
                </a:cxn>
                <a:cxn ang="0">
                  <a:pos x="connsiteX1" y="connsiteY1"/>
                </a:cxn>
                <a:cxn ang="0">
                  <a:pos x="connsiteX2" y="connsiteY2"/>
                </a:cxn>
                <a:cxn ang="0">
                  <a:pos x="connsiteX3" y="connsiteY3"/>
                </a:cxn>
              </a:cxnLst>
              <a:rect l="l" t="t" r="r" b="b"/>
              <a:pathLst>
                <a:path w="6578601" h="2336800">
                  <a:moveTo>
                    <a:pt x="0" y="0"/>
                  </a:moveTo>
                  <a:lnTo>
                    <a:pt x="3606800" y="2336800"/>
                  </a:lnTo>
                  <a:lnTo>
                    <a:pt x="6578601" y="1607303"/>
                  </a:lnTo>
                  <a:lnTo>
                    <a:pt x="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F0C68FE-25E2-FA48-AB79-19C0BF00E1E5}"/>
                </a:ext>
              </a:extLst>
            </p:cNvPr>
            <p:cNvSpPr txBox="1"/>
            <p:nvPr/>
          </p:nvSpPr>
          <p:spPr>
            <a:xfrm>
              <a:off x="4843442" y="5015761"/>
              <a:ext cx="3961892" cy="1200329"/>
            </a:xfrm>
            <a:prstGeom prst="rect">
              <a:avLst/>
            </a:prstGeom>
            <a:noFill/>
          </p:spPr>
          <p:txBody>
            <a:bodyPr wrap="square" rtlCol="0">
              <a:spAutoFit/>
            </a:bodyPr>
            <a:lstStyle/>
            <a:p>
              <a:pPr algn="l"/>
              <a:r>
                <a:rPr lang="en-US" sz="2400" i="1" dirty="0">
                  <a:latin typeface="+mj-lt"/>
                </a:rPr>
                <a:t>A convention of language:</a:t>
              </a:r>
            </a:p>
            <a:p>
              <a:pPr algn="l"/>
              <a:r>
                <a:rPr lang="en-US" sz="2400" dirty="0">
                  <a:latin typeface="+mj-lt"/>
                </a:rPr>
                <a:t>We call matter with atomic number 79 “gold.” </a:t>
              </a:r>
            </a:p>
          </p:txBody>
        </p:sp>
      </p:grpSp>
      <p:sp>
        <p:nvSpPr>
          <p:cNvPr id="2" name="Title 1">
            <a:extLst>
              <a:ext uri="{FF2B5EF4-FFF2-40B4-BE49-F238E27FC236}">
                <a16:creationId xmlns:a16="http://schemas.microsoft.com/office/drawing/2014/main" id="{418B1733-B1DE-EE47-ABC0-E83E8C4E863A}"/>
              </a:ext>
            </a:extLst>
          </p:cNvPr>
          <p:cNvSpPr>
            <a:spLocks noGrp="1"/>
          </p:cNvSpPr>
          <p:nvPr>
            <p:ph type="title"/>
          </p:nvPr>
        </p:nvSpPr>
        <p:spPr>
          <a:xfrm>
            <a:off x="838200" y="365126"/>
            <a:ext cx="10515600" cy="845608"/>
          </a:xfrm>
        </p:spPr>
        <p:txBody>
          <a:bodyPr/>
          <a:lstStyle/>
          <a:p>
            <a:r>
              <a:rPr lang="en-US" dirty="0"/>
              <a:t>Type 2. Necessity from Rigid Designation</a:t>
            </a:r>
          </a:p>
        </p:txBody>
      </p:sp>
      <p:pic>
        <p:nvPicPr>
          <p:cNvPr id="11" name="Content Placeholder 10">
            <a:extLst>
              <a:ext uri="{FF2B5EF4-FFF2-40B4-BE49-F238E27FC236}">
                <a16:creationId xmlns:a16="http://schemas.microsoft.com/office/drawing/2014/main" id="{BD5529FB-5476-7547-B3E3-9C30BCAFD6C0}"/>
              </a:ext>
            </a:extLst>
          </p:cNvPr>
          <p:cNvPicPr>
            <a:picLocks noGrp="1" noChangeAspect="1"/>
          </p:cNvPicPr>
          <p:nvPr>
            <p:ph idx="1"/>
          </p:nvPr>
        </p:nvPicPr>
        <p:blipFill>
          <a:blip r:embed="rId2"/>
          <a:stretch>
            <a:fillRect/>
          </a:stretch>
        </p:blipFill>
        <p:spPr>
          <a:xfrm>
            <a:off x="838200" y="1284399"/>
            <a:ext cx="2302933" cy="1727201"/>
          </a:xfrm>
        </p:spPr>
      </p:pic>
      <p:sp>
        <p:nvSpPr>
          <p:cNvPr id="4" name="Slide Number Placeholder 3">
            <a:extLst>
              <a:ext uri="{FF2B5EF4-FFF2-40B4-BE49-F238E27FC236}">
                <a16:creationId xmlns:a16="http://schemas.microsoft.com/office/drawing/2014/main" id="{A8F1F2A3-F83F-9F49-9818-13AD8823C947}"/>
              </a:ext>
            </a:extLst>
          </p:cNvPr>
          <p:cNvSpPr>
            <a:spLocks noGrp="1"/>
          </p:cNvSpPr>
          <p:nvPr>
            <p:ph type="sldNum" sz="quarter" idx="12"/>
          </p:nvPr>
        </p:nvSpPr>
        <p:spPr/>
        <p:txBody>
          <a:bodyPr/>
          <a:lstStyle/>
          <a:p>
            <a:fld id="{3ED636B3-DF2F-134B-A88D-9309E8115631}" type="slidenum">
              <a:rPr lang="en-US" smtClean="0"/>
              <a:t>14</a:t>
            </a:fld>
            <a:endParaRPr lang="en-US"/>
          </a:p>
        </p:txBody>
      </p:sp>
      <p:sp>
        <p:nvSpPr>
          <p:cNvPr id="5" name="TextBox 4">
            <a:extLst>
              <a:ext uri="{FF2B5EF4-FFF2-40B4-BE49-F238E27FC236}">
                <a16:creationId xmlns:a16="http://schemas.microsoft.com/office/drawing/2014/main" id="{1FE6A657-CFA3-4F44-A8CA-5C22E3507502}"/>
              </a:ext>
            </a:extLst>
          </p:cNvPr>
          <p:cNvSpPr txBox="1"/>
          <p:nvPr/>
        </p:nvSpPr>
        <p:spPr>
          <a:xfrm>
            <a:off x="635000" y="3312174"/>
            <a:ext cx="4992072" cy="954107"/>
          </a:xfrm>
          <a:prstGeom prst="rect">
            <a:avLst/>
          </a:prstGeom>
          <a:noFill/>
        </p:spPr>
        <p:txBody>
          <a:bodyPr wrap="none" rtlCol="0">
            <a:spAutoFit/>
          </a:bodyPr>
          <a:lstStyle/>
          <a:p>
            <a:pPr algn="l"/>
            <a:r>
              <a:rPr lang="en-US" sz="2800" dirty="0">
                <a:latin typeface="+mj-lt"/>
              </a:rPr>
              <a:t>“Water” is necessarily H</a:t>
            </a:r>
            <a:r>
              <a:rPr lang="en-US" sz="2800" baseline="-25000" dirty="0">
                <a:latin typeface="+mj-lt"/>
              </a:rPr>
              <a:t>2</a:t>
            </a:r>
            <a:r>
              <a:rPr lang="en-US" sz="2800" dirty="0">
                <a:latin typeface="+mj-lt"/>
              </a:rPr>
              <a:t>O.</a:t>
            </a:r>
          </a:p>
          <a:p>
            <a:pPr algn="l"/>
            <a:r>
              <a:rPr lang="en-US" sz="2800" dirty="0">
                <a:latin typeface="+mj-lt"/>
              </a:rPr>
              <a:t>“Gold” is necessarily element 79.</a:t>
            </a:r>
          </a:p>
        </p:txBody>
      </p:sp>
      <p:grpSp>
        <p:nvGrpSpPr>
          <p:cNvPr id="22" name="Group 21">
            <a:extLst>
              <a:ext uri="{FF2B5EF4-FFF2-40B4-BE49-F238E27FC236}">
                <a16:creationId xmlns:a16="http://schemas.microsoft.com/office/drawing/2014/main" id="{A6E44E85-EA18-7449-914D-9064482CFADC}"/>
              </a:ext>
            </a:extLst>
          </p:cNvPr>
          <p:cNvGrpSpPr/>
          <p:nvPr/>
        </p:nvGrpSpPr>
        <p:grpSpPr>
          <a:xfrm>
            <a:off x="6722534" y="1210734"/>
            <a:ext cx="5113866" cy="1661993"/>
            <a:chOff x="6722534" y="1210734"/>
            <a:chExt cx="5113866" cy="1661993"/>
          </a:xfrm>
        </p:grpSpPr>
        <p:sp>
          <p:nvSpPr>
            <p:cNvPr id="19" name="Freeform 18">
              <a:extLst>
                <a:ext uri="{FF2B5EF4-FFF2-40B4-BE49-F238E27FC236}">
                  <a16:creationId xmlns:a16="http://schemas.microsoft.com/office/drawing/2014/main" id="{6E2679F1-BEC8-2A47-9169-603BF76F7B6C}"/>
                </a:ext>
              </a:extLst>
            </p:cNvPr>
            <p:cNvSpPr/>
            <p:nvPr/>
          </p:nvSpPr>
          <p:spPr>
            <a:xfrm>
              <a:off x="6739467" y="1871133"/>
              <a:ext cx="4275666" cy="482600"/>
            </a:xfrm>
            <a:custGeom>
              <a:avLst/>
              <a:gdLst>
                <a:gd name="connsiteX0" fmla="*/ 0 w 4275666"/>
                <a:gd name="connsiteY0" fmla="*/ 448734 h 482600"/>
                <a:gd name="connsiteX1" fmla="*/ 2912533 w 4275666"/>
                <a:gd name="connsiteY1" fmla="*/ 482600 h 482600"/>
                <a:gd name="connsiteX2" fmla="*/ 4275666 w 4275666"/>
                <a:gd name="connsiteY2" fmla="*/ 25400 h 482600"/>
                <a:gd name="connsiteX3" fmla="*/ 804333 w 4275666"/>
                <a:gd name="connsiteY3" fmla="*/ 0 h 482600"/>
                <a:gd name="connsiteX4" fmla="*/ 0 w 4275666"/>
                <a:gd name="connsiteY4" fmla="*/ 448734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666" h="482600">
                  <a:moveTo>
                    <a:pt x="0" y="448734"/>
                  </a:moveTo>
                  <a:lnTo>
                    <a:pt x="2912533" y="482600"/>
                  </a:lnTo>
                  <a:lnTo>
                    <a:pt x="4275666" y="25400"/>
                  </a:lnTo>
                  <a:lnTo>
                    <a:pt x="804333" y="0"/>
                  </a:lnTo>
                  <a:lnTo>
                    <a:pt x="0" y="448734"/>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C61DC9-2197-6745-B579-5BA14089CE80}"/>
                </a:ext>
              </a:extLst>
            </p:cNvPr>
            <p:cNvSpPr txBox="1"/>
            <p:nvPr/>
          </p:nvSpPr>
          <p:spPr>
            <a:xfrm>
              <a:off x="6722534" y="1210734"/>
              <a:ext cx="5113866" cy="1661993"/>
            </a:xfrm>
            <a:prstGeom prst="rect">
              <a:avLst/>
            </a:prstGeom>
            <a:noFill/>
          </p:spPr>
          <p:txBody>
            <a:bodyPr wrap="square" rtlCol="0">
              <a:spAutoFit/>
            </a:bodyPr>
            <a:lstStyle/>
            <a:p>
              <a:r>
                <a:rPr lang="en-US" dirty="0">
                  <a:latin typeface="+mj-lt"/>
                </a:rPr>
                <a:t>“… ‘Heat is the motion of molecules,’ are not contingent truths but necessary truths, and here of course I don't mean just physically necessary, but necessary in the highest degree--whatever that means.”</a:t>
              </a:r>
              <a:br>
                <a:rPr lang="en-US" dirty="0">
                  <a:latin typeface="+mj-lt"/>
                </a:rPr>
              </a:br>
              <a:r>
                <a:rPr lang="en-US" sz="1200" dirty="0" err="1">
                  <a:latin typeface="+mj-lt"/>
                </a:rPr>
                <a:t>Kripke</a:t>
              </a:r>
              <a:r>
                <a:rPr lang="en-US" sz="1200" dirty="0">
                  <a:latin typeface="+mj-lt"/>
                </a:rPr>
                <a:t>, </a:t>
              </a:r>
              <a:r>
                <a:rPr lang="en-US" sz="1200" i="1" dirty="0">
                  <a:latin typeface="+mj-lt"/>
                </a:rPr>
                <a:t>Naming and Necessity</a:t>
              </a:r>
              <a:r>
                <a:rPr lang="en-US" sz="1200" dirty="0">
                  <a:latin typeface="+mj-lt"/>
                </a:rPr>
                <a:t>, p. 99.</a:t>
              </a:r>
              <a:endParaRPr lang="en-US" dirty="0">
                <a:latin typeface="+mj-lt"/>
              </a:endParaRPr>
            </a:p>
          </p:txBody>
        </p:sp>
      </p:grpSp>
      <p:grpSp>
        <p:nvGrpSpPr>
          <p:cNvPr id="23" name="Group 22">
            <a:extLst>
              <a:ext uri="{FF2B5EF4-FFF2-40B4-BE49-F238E27FC236}">
                <a16:creationId xmlns:a16="http://schemas.microsoft.com/office/drawing/2014/main" id="{E37C63BA-4DAA-AB4D-AC9A-EA905CE50CD8}"/>
              </a:ext>
            </a:extLst>
          </p:cNvPr>
          <p:cNvGrpSpPr/>
          <p:nvPr/>
        </p:nvGrpSpPr>
        <p:grpSpPr>
          <a:xfrm>
            <a:off x="6722533" y="3159414"/>
            <a:ext cx="5037667" cy="1107996"/>
            <a:chOff x="6722533" y="3159414"/>
            <a:chExt cx="5037667" cy="1107996"/>
          </a:xfrm>
        </p:grpSpPr>
        <p:sp>
          <p:nvSpPr>
            <p:cNvPr id="21" name="Freeform 20">
              <a:extLst>
                <a:ext uri="{FF2B5EF4-FFF2-40B4-BE49-F238E27FC236}">
                  <a16:creationId xmlns:a16="http://schemas.microsoft.com/office/drawing/2014/main" id="{78FC24FF-C482-F448-BFE2-B9DF2A73CB95}"/>
                </a:ext>
              </a:extLst>
            </p:cNvPr>
            <p:cNvSpPr/>
            <p:nvPr/>
          </p:nvSpPr>
          <p:spPr>
            <a:xfrm>
              <a:off x="6722533" y="3716867"/>
              <a:ext cx="1794934" cy="313266"/>
            </a:xfrm>
            <a:custGeom>
              <a:avLst/>
              <a:gdLst>
                <a:gd name="connsiteX0" fmla="*/ 0 w 1794934"/>
                <a:gd name="connsiteY0" fmla="*/ 313266 h 313266"/>
                <a:gd name="connsiteX1" fmla="*/ 1464734 w 1794934"/>
                <a:gd name="connsiteY1" fmla="*/ 304800 h 313266"/>
                <a:gd name="connsiteX2" fmla="*/ 1794934 w 1794934"/>
                <a:gd name="connsiteY2" fmla="*/ 0 h 313266"/>
                <a:gd name="connsiteX3" fmla="*/ 143934 w 1794934"/>
                <a:gd name="connsiteY3" fmla="*/ 50800 h 313266"/>
                <a:gd name="connsiteX4" fmla="*/ 0 w 1794934"/>
                <a:gd name="connsiteY4" fmla="*/ 313266 h 31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934" h="313266">
                  <a:moveTo>
                    <a:pt x="0" y="313266"/>
                  </a:moveTo>
                  <a:lnTo>
                    <a:pt x="1464734" y="304800"/>
                  </a:lnTo>
                  <a:lnTo>
                    <a:pt x="1794934" y="0"/>
                  </a:lnTo>
                  <a:lnTo>
                    <a:pt x="143934" y="50800"/>
                  </a:lnTo>
                  <a:lnTo>
                    <a:pt x="0" y="313266"/>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D35CE1-02DA-8546-917E-F5C7277541E2}"/>
                </a:ext>
              </a:extLst>
            </p:cNvPr>
            <p:cNvSpPr txBox="1"/>
            <p:nvPr/>
          </p:nvSpPr>
          <p:spPr>
            <a:xfrm>
              <a:off x="6722533" y="3159414"/>
              <a:ext cx="5037667" cy="1107996"/>
            </a:xfrm>
            <a:prstGeom prst="rect">
              <a:avLst/>
            </a:prstGeom>
            <a:noFill/>
          </p:spPr>
          <p:txBody>
            <a:bodyPr wrap="square" rtlCol="0">
              <a:spAutoFit/>
            </a:bodyPr>
            <a:lstStyle/>
            <a:p>
              <a:r>
                <a:rPr lang="en-US" dirty="0">
                  <a:latin typeface="+mj-lt"/>
                </a:rPr>
                <a:t>“… necessity…. what I am concerned with here is a notion which is not a notion of epistemology but of metaphysics, in some (I hope) nonpejorative sense.”</a:t>
              </a:r>
            </a:p>
            <a:p>
              <a:r>
                <a:rPr lang="en-US" sz="1200" dirty="0" err="1">
                  <a:latin typeface="+mj-lt"/>
                </a:rPr>
                <a:t>Kripke</a:t>
              </a:r>
              <a:r>
                <a:rPr lang="en-US" sz="1200" dirty="0">
                  <a:latin typeface="+mj-lt"/>
                </a:rPr>
                <a:t>, </a:t>
              </a:r>
              <a:r>
                <a:rPr lang="en-US" sz="1200" i="1" dirty="0">
                  <a:latin typeface="+mj-lt"/>
                </a:rPr>
                <a:t>Naming and Necessity</a:t>
              </a:r>
              <a:r>
                <a:rPr lang="en-US" sz="1200" dirty="0">
                  <a:latin typeface="+mj-lt"/>
                </a:rPr>
                <a:t>, p. 99.</a:t>
              </a:r>
            </a:p>
          </p:txBody>
        </p:sp>
      </p:grpSp>
      <p:pic>
        <p:nvPicPr>
          <p:cNvPr id="13" name="Picture 12">
            <a:extLst>
              <a:ext uri="{FF2B5EF4-FFF2-40B4-BE49-F238E27FC236}">
                <a16:creationId xmlns:a16="http://schemas.microsoft.com/office/drawing/2014/main" id="{039129B1-FDF9-BA4B-A4C6-863A61AF1B49}"/>
              </a:ext>
            </a:extLst>
          </p:cNvPr>
          <p:cNvPicPr>
            <a:picLocks noChangeAspect="1"/>
          </p:cNvPicPr>
          <p:nvPr/>
        </p:nvPicPr>
        <p:blipFill>
          <a:blip r:embed="rId3"/>
          <a:stretch>
            <a:fillRect/>
          </a:stretch>
        </p:blipFill>
        <p:spPr>
          <a:xfrm>
            <a:off x="3337982" y="1284399"/>
            <a:ext cx="2569737" cy="1727200"/>
          </a:xfrm>
          <a:prstGeom prst="rect">
            <a:avLst/>
          </a:prstGeom>
        </p:spPr>
      </p:pic>
      <p:sp>
        <p:nvSpPr>
          <p:cNvPr id="16" name="TextBox 15">
            <a:extLst>
              <a:ext uri="{FF2B5EF4-FFF2-40B4-BE49-F238E27FC236}">
                <a16:creationId xmlns:a16="http://schemas.microsoft.com/office/drawing/2014/main" id="{B02F1ACB-7FFB-DE47-AF3E-05D4370F0875}"/>
              </a:ext>
            </a:extLst>
          </p:cNvPr>
          <p:cNvSpPr txBox="1"/>
          <p:nvPr/>
        </p:nvSpPr>
        <p:spPr>
          <a:xfrm>
            <a:off x="9017000" y="5015761"/>
            <a:ext cx="2540000" cy="1200329"/>
          </a:xfrm>
          <a:prstGeom prst="rect">
            <a:avLst/>
          </a:prstGeom>
          <a:noFill/>
        </p:spPr>
        <p:txBody>
          <a:bodyPr wrap="square" rtlCol="0">
            <a:spAutoFit/>
          </a:bodyPr>
          <a:lstStyle/>
          <a:p>
            <a:pPr algn="ctr"/>
            <a:r>
              <a:rPr lang="en-US" sz="2400" dirty="0">
                <a:latin typeface="+mj-lt"/>
              </a:rPr>
              <a:t>What does “metaphysical” add?</a:t>
            </a:r>
          </a:p>
        </p:txBody>
      </p:sp>
    </p:spTree>
    <p:extLst>
      <p:ext uri="{BB962C8B-B14F-4D97-AF65-F5344CB8AC3E}">
        <p14:creationId xmlns:p14="http://schemas.microsoft.com/office/powerpoint/2010/main" val="6241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AC47704D-8332-CD48-84E7-F5D9BE5BE563}"/>
              </a:ext>
            </a:extLst>
          </p:cNvPr>
          <p:cNvSpPr/>
          <p:nvPr/>
        </p:nvSpPr>
        <p:spPr>
          <a:xfrm>
            <a:off x="2309247" y="1278610"/>
            <a:ext cx="3990814" cy="1906292"/>
          </a:xfrm>
          <a:custGeom>
            <a:avLst/>
            <a:gdLst>
              <a:gd name="connsiteX0" fmla="*/ 77492 w 3990814"/>
              <a:gd name="connsiteY0" fmla="*/ 0 h 1906292"/>
              <a:gd name="connsiteX1" fmla="*/ 3990814 w 3990814"/>
              <a:gd name="connsiteY1" fmla="*/ 46495 h 1906292"/>
              <a:gd name="connsiteX2" fmla="*/ 3975316 w 3990814"/>
              <a:gd name="connsiteY2" fmla="*/ 1906292 h 1906292"/>
              <a:gd name="connsiteX3" fmla="*/ 0 w 3990814"/>
              <a:gd name="connsiteY3" fmla="*/ 1759058 h 1906292"/>
              <a:gd name="connsiteX4" fmla="*/ 77492 w 3990814"/>
              <a:gd name="connsiteY4" fmla="*/ 0 h 1906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814" h="1906292">
                <a:moveTo>
                  <a:pt x="77492" y="0"/>
                </a:moveTo>
                <a:lnTo>
                  <a:pt x="3990814" y="46495"/>
                </a:lnTo>
                <a:lnTo>
                  <a:pt x="3975316" y="1906292"/>
                </a:lnTo>
                <a:lnTo>
                  <a:pt x="0" y="1759058"/>
                </a:lnTo>
                <a:lnTo>
                  <a:pt x="7749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7B2AC-AE2B-534A-80A3-95D3705F8243}"/>
              </a:ext>
            </a:extLst>
          </p:cNvPr>
          <p:cNvSpPr>
            <a:spLocks noGrp="1"/>
          </p:cNvSpPr>
          <p:nvPr>
            <p:ph type="title"/>
          </p:nvPr>
        </p:nvSpPr>
        <p:spPr>
          <a:xfrm>
            <a:off x="460549" y="241581"/>
            <a:ext cx="10515600" cy="923330"/>
          </a:xfrm>
        </p:spPr>
        <p:txBody>
          <a:bodyPr/>
          <a:lstStyle/>
          <a:p>
            <a:r>
              <a:rPr lang="en-US" dirty="0"/>
              <a:t>Type 3. Metaphysics from latest science</a:t>
            </a:r>
          </a:p>
        </p:txBody>
      </p:sp>
      <p:pic>
        <p:nvPicPr>
          <p:cNvPr id="12" name="Content Placeholder 11" descr="Diagram&#10;&#10;Description automatically generated">
            <a:extLst>
              <a:ext uri="{FF2B5EF4-FFF2-40B4-BE49-F238E27FC236}">
                <a16:creationId xmlns:a16="http://schemas.microsoft.com/office/drawing/2014/main" id="{74CE0C9A-B1E5-4949-90DB-2D1176976BA5}"/>
              </a:ext>
            </a:extLst>
          </p:cNvPr>
          <p:cNvPicPr>
            <a:picLocks noGrp="1" noChangeAspect="1"/>
          </p:cNvPicPr>
          <p:nvPr>
            <p:ph idx="1"/>
          </p:nvPr>
        </p:nvPicPr>
        <p:blipFill>
          <a:blip r:embed="rId2"/>
          <a:stretch>
            <a:fillRect/>
          </a:stretch>
        </p:blipFill>
        <p:spPr>
          <a:xfrm>
            <a:off x="304440" y="3212747"/>
            <a:ext cx="1650004" cy="1018289"/>
          </a:xfrm>
        </p:spPr>
      </p:pic>
      <p:sp>
        <p:nvSpPr>
          <p:cNvPr id="4" name="Slide Number Placeholder 3">
            <a:extLst>
              <a:ext uri="{FF2B5EF4-FFF2-40B4-BE49-F238E27FC236}">
                <a16:creationId xmlns:a16="http://schemas.microsoft.com/office/drawing/2014/main" id="{72801AF3-D3D2-444E-8C12-D0B8B473EF30}"/>
              </a:ext>
            </a:extLst>
          </p:cNvPr>
          <p:cNvSpPr>
            <a:spLocks noGrp="1"/>
          </p:cNvSpPr>
          <p:nvPr>
            <p:ph type="sldNum" sz="quarter" idx="12"/>
          </p:nvPr>
        </p:nvSpPr>
        <p:spPr/>
        <p:txBody>
          <a:bodyPr/>
          <a:lstStyle/>
          <a:p>
            <a:fld id="{3ED636B3-DF2F-134B-A88D-9309E8115631}" type="slidenum">
              <a:rPr lang="en-US" smtClean="0"/>
              <a:t>15</a:t>
            </a:fld>
            <a:endParaRPr lang="en-US"/>
          </a:p>
        </p:txBody>
      </p:sp>
      <p:sp>
        <p:nvSpPr>
          <p:cNvPr id="5" name="TextBox 4">
            <a:extLst>
              <a:ext uri="{FF2B5EF4-FFF2-40B4-BE49-F238E27FC236}">
                <a16:creationId xmlns:a16="http://schemas.microsoft.com/office/drawing/2014/main" id="{D453E688-C70C-3343-8D5B-B7A049907CA0}"/>
              </a:ext>
            </a:extLst>
          </p:cNvPr>
          <p:cNvSpPr txBox="1"/>
          <p:nvPr/>
        </p:nvSpPr>
        <p:spPr>
          <a:xfrm>
            <a:off x="2400591" y="1641824"/>
            <a:ext cx="3948517" cy="1384995"/>
          </a:xfrm>
          <a:prstGeom prst="rect">
            <a:avLst/>
          </a:prstGeom>
          <a:noFill/>
        </p:spPr>
        <p:txBody>
          <a:bodyPr wrap="square" rtlCol="0">
            <a:spAutoFit/>
          </a:bodyPr>
          <a:lstStyle/>
          <a:p>
            <a:r>
              <a:rPr lang="en-US" sz="2800" dirty="0">
                <a:latin typeface="+mj-lt"/>
              </a:rPr>
              <a:t>No unique relation of the simultaneity across space,</a:t>
            </a:r>
            <a:r>
              <a:rPr lang="en-US" sz="1400" dirty="0">
                <a:latin typeface="+mj-lt"/>
              </a:rPr>
              <a:t> if space and time form a </a:t>
            </a:r>
            <a:r>
              <a:rPr lang="en-US" sz="1400" dirty="0" err="1">
                <a:latin typeface="+mj-lt"/>
              </a:rPr>
              <a:t>Minkowski</a:t>
            </a:r>
            <a:r>
              <a:rPr lang="en-US" sz="1400" dirty="0">
                <a:latin typeface="+mj-lt"/>
              </a:rPr>
              <a:t> spacetime of special relativity.</a:t>
            </a:r>
            <a:endParaRPr lang="en-US" dirty="0">
              <a:latin typeface="+mj-lt"/>
            </a:endParaRPr>
          </a:p>
        </p:txBody>
      </p:sp>
      <p:sp>
        <p:nvSpPr>
          <p:cNvPr id="6" name="TextBox 5">
            <a:extLst>
              <a:ext uri="{FF2B5EF4-FFF2-40B4-BE49-F238E27FC236}">
                <a16:creationId xmlns:a16="http://schemas.microsoft.com/office/drawing/2014/main" id="{E60BC8ED-96B5-1B4D-AA1E-099A073A7EC7}"/>
              </a:ext>
            </a:extLst>
          </p:cNvPr>
          <p:cNvSpPr txBox="1"/>
          <p:nvPr/>
        </p:nvSpPr>
        <p:spPr>
          <a:xfrm>
            <a:off x="2400591" y="1145751"/>
            <a:ext cx="3948517" cy="369332"/>
          </a:xfrm>
          <a:prstGeom prst="rect">
            <a:avLst/>
          </a:prstGeom>
          <a:noFill/>
        </p:spPr>
        <p:txBody>
          <a:bodyPr wrap="none" rtlCol="0">
            <a:spAutoFit/>
          </a:bodyPr>
          <a:lstStyle/>
          <a:p>
            <a:pPr algn="l"/>
            <a:r>
              <a:rPr lang="en-US" i="1" dirty="0">
                <a:latin typeface="+mj-lt"/>
              </a:rPr>
              <a:t>Example: metaphysics of space and time</a:t>
            </a:r>
          </a:p>
        </p:txBody>
      </p:sp>
      <p:pic>
        <p:nvPicPr>
          <p:cNvPr id="14" name="Picture 13" descr="Diagram&#10;&#10;Description automatically generated">
            <a:extLst>
              <a:ext uri="{FF2B5EF4-FFF2-40B4-BE49-F238E27FC236}">
                <a16:creationId xmlns:a16="http://schemas.microsoft.com/office/drawing/2014/main" id="{A4DE694B-CF94-084C-80A0-9B4877139BF0}"/>
              </a:ext>
            </a:extLst>
          </p:cNvPr>
          <p:cNvPicPr>
            <a:picLocks noChangeAspect="1"/>
          </p:cNvPicPr>
          <p:nvPr/>
        </p:nvPicPr>
        <p:blipFill>
          <a:blip r:embed="rId3"/>
          <a:stretch>
            <a:fillRect/>
          </a:stretch>
        </p:blipFill>
        <p:spPr>
          <a:xfrm>
            <a:off x="224579" y="4680719"/>
            <a:ext cx="1575996" cy="1521652"/>
          </a:xfrm>
          <a:prstGeom prst="rect">
            <a:avLst/>
          </a:prstGeom>
        </p:spPr>
      </p:pic>
      <p:pic>
        <p:nvPicPr>
          <p:cNvPr id="16" name="Picture 15" descr="Diagram&#10;&#10;Description automatically generated">
            <a:extLst>
              <a:ext uri="{FF2B5EF4-FFF2-40B4-BE49-F238E27FC236}">
                <a16:creationId xmlns:a16="http://schemas.microsoft.com/office/drawing/2014/main" id="{23F5406D-22BE-0E4D-AD9C-AF8F6D555F7C}"/>
              </a:ext>
            </a:extLst>
          </p:cNvPr>
          <p:cNvPicPr>
            <a:picLocks noChangeAspect="1"/>
          </p:cNvPicPr>
          <p:nvPr/>
        </p:nvPicPr>
        <p:blipFill>
          <a:blip r:embed="rId4"/>
          <a:stretch>
            <a:fillRect/>
          </a:stretch>
        </p:blipFill>
        <p:spPr>
          <a:xfrm>
            <a:off x="258642" y="1401854"/>
            <a:ext cx="1706423" cy="1521651"/>
          </a:xfrm>
          <a:prstGeom prst="rect">
            <a:avLst/>
          </a:prstGeom>
        </p:spPr>
      </p:pic>
      <p:grpSp>
        <p:nvGrpSpPr>
          <p:cNvPr id="25" name="Group 24">
            <a:extLst>
              <a:ext uri="{FF2B5EF4-FFF2-40B4-BE49-F238E27FC236}">
                <a16:creationId xmlns:a16="http://schemas.microsoft.com/office/drawing/2014/main" id="{ADE6B783-43E8-BD43-8D20-CA03A3A8E4E2}"/>
              </a:ext>
            </a:extLst>
          </p:cNvPr>
          <p:cNvGrpSpPr/>
          <p:nvPr/>
        </p:nvGrpSpPr>
        <p:grpSpPr>
          <a:xfrm>
            <a:off x="7418112" y="4979880"/>
            <a:ext cx="4184332" cy="923330"/>
            <a:chOff x="7418112" y="4979880"/>
            <a:chExt cx="4184332" cy="923330"/>
          </a:xfrm>
        </p:grpSpPr>
        <p:sp>
          <p:nvSpPr>
            <p:cNvPr id="10" name="TextBox 9">
              <a:extLst>
                <a:ext uri="{FF2B5EF4-FFF2-40B4-BE49-F238E27FC236}">
                  <a16:creationId xmlns:a16="http://schemas.microsoft.com/office/drawing/2014/main" id="{BE553DC2-C275-C748-A510-CA7B4A7EE2C4}"/>
                </a:ext>
              </a:extLst>
            </p:cNvPr>
            <p:cNvSpPr txBox="1"/>
            <p:nvPr/>
          </p:nvSpPr>
          <p:spPr>
            <a:xfrm>
              <a:off x="8021044" y="4979880"/>
              <a:ext cx="3581400" cy="923330"/>
            </a:xfrm>
            <a:prstGeom prst="rect">
              <a:avLst/>
            </a:prstGeom>
            <a:noFill/>
          </p:spPr>
          <p:txBody>
            <a:bodyPr wrap="square" rtlCol="0">
              <a:spAutoFit/>
            </a:bodyPr>
            <a:lstStyle/>
            <a:p>
              <a:pPr algn="l"/>
              <a:r>
                <a:rPr lang="en-US" dirty="0">
                  <a:latin typeface="+mj-lt"/>
                </a:rPr>
                <a:t>Mere assignment of label “real.”</a:t>
              </a:r>
            </a:p>
            <a:p>
              <a:pPr algn="l"/>
              <a:r>
                <a:rPr lang="en-US" dirty="0">
                  <a:latin typeface="+mj-lt"/>
                </a:rPr>
                <a:t>Nothing observable distinguishes a real future from an unreal future.</a:t>
              </a:r>
            </a:p>
          </p:txBody>
        </p:sp>
        <p:pic>
          <p:nvPicPr>
            <p:cNvPr id="15" name="Graphic 14">
              <a:extLst>
                <a:ext uri="{FF2B5EF4-FFF2-40B4-BE49-F238E27FC236}">
                  <a16:creationId xmlns:a16="http://schemas.microsoft.com/office/drawing/2014/main" id="{CFD0D7EF-176E-174B-9D24-157D82C8D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8112" y="5118709"/>
              <a:ext cx="522615" cy="522615"/>
            </a:xfrm>
            <a:prstGeom prst="rect">
              <a:avLst/>
            </a:prstGeom>
          </p:spPr>
        </p:pic>
      </p:grpSp>
      <p:grpSp>
        <p:nvGrpSpPr>
          <p:cNvPr id="24" name="Group 23">
            <a:extLst>
              <a:ext uri="{FF2B5EF4-FFF2-40B4-BE49-F238E27FC236}">
                <a16:creationId xmlns:a16="http://schemas.microsoft.com/office/drawing/2014/main" id="{DE1936C5-7A8C-BE43-B367-026C277E5E55}"/>
              </a:ext>
            </a:extLst>
          </p:cNvPr>
          <p:cNvGrpSpPr/>
          <p:nvPr/>
        </p:nvGrpSpPr>
        <p:grpSpPr>
          <a:xfrm>
            <a:off x="6649477" y="3191953"/>
            <a:ext cx="4704323" cy="1620271"/>
            <a:chOff x="6649477" y="3191953"/>
            <a:chExt cx="4704323" cy="1620271"/>
          </a:xfrm>
        </p:grpSpPr>
        <p:sp>
          <p:nvSpPr>
            <p:cNvPr id="21" name="Freeform 20">
              <a:extLst>
                <a:ext uri="{FF2B5EF4-FFF2-40B4-BE49-F238E27FC236}">
                  <a16:creationId xmlns:a16="http://schemas.microsoft.com/office/drawing/2014/main" id="{AC9D8E61-9581-5F40-956B-40C1C2C5A70D}"/>
                </a:ext>
              </a:extLst>
            </p:cNvPr>
            <p:cNvSpPr/>
            <p:nvPr/>
          </p:nvSpPr>
          <p:spPr>
            <a:xfrm>
              <a:off x="7935132" y="3719593"/>
              <a:ext cx="3130658" cy="1092631"/>
            </a:xfrm>
            <a:custGeom>
              <a:avLst/>
              <a:gdLst>
                <a:gd name="connsiteX0" fmla="*/ 185980 w 3130658"/>
                <a:gd name="connsiteY0" fmla="*/ 0 h 1092631"/>
                <a:gd name="connsiteX1" fmla="*/ 3130658 w 3130658"/>
                <a:gd name="connsiteY1" fmla="*/ 108488 h 1092631"/>
                <a:gd name="connsiteX2" fmla="*/ 3099661 w 3130658"/>
                <a:gd name="connsiteY2" fmla="*/ 1092631 h 1092631"/>
                <a:gd name="connsiteX3" fmla="*/ 0 w 3130658"/>
                <a:gd name="connsiteY3" fmla="*/ 999641 h 1092631"/>
                <a:gd name="connsiteX4" fmla="*/ 185980 w 3130658"/>
                <a:gd name="connsiteY4" fmla="*/ 0 h 109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658" h="1092631">
                  <a:moveTo>
                    <a:pt x="185980" y="0"/>
                  </a:moveTo>
                  <a:lnTo>
                    <a:pt x="3130658" y="108488"/>
                  </a:lnTo>
                  <a:lnTo>
                    <a:pt x="3099661" y="1092631"/>
                  </a:lnTo>
                  <a:lnTo>
                    <a:pt x="0" y="999641"/>
                  </a:lnTo>
                  <a:lnTo>
                    <a:pt x="18598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E8B5C3-F2CB-4841-835C-C53702103D3D}"/>
                </a:ext>
              </a:extLst>
            </p:cNvPr>
            <p:cNvSpPr txBox="1"/>
            <p:nvPr/>
          </p:nvSpPr>
          <p:spPr>
            <a:xfrm>
              <a:off x="8021044" y="3849722"/>
              <a:ext cx="3332756" cy="830997"/>
            </a:xfrm>
            <a:prstGeom prst="rect">
              <a:avLst/>
            </a:prstGeom>
            <a:noFill/>
          </p:spPr>
          <p:txBody>
            <a:bodyPr wrap="square" rtlCol="0">
              <a:spAutoFit/>
            </a:bodyPr>
            <a:lstStyle/>
            <a:p>
              <a:pPr algn="l"/>
              <a:r>
                <a:rPr lang="en-US" sz="2400" dirty="0">
                  <a:latin typeface="+mj-lt"/>
                </a:rPr>
                <a:t>Therefore (?), the future is as real as the present.</a:t>
              </a:r>
            </a:p>
          </p:txBody>
        </p:sp>
        <p:sp>
          <p:nvSpPr>
            <p:cNvPr id="18" name="Right Arrow 17">
              <a:extLst>
                <a:ext uri="{FF2B5EF4-FFF2-40B4-BE49-F238E27FC236}">
                  <a16:creationId xmlns:a16="http://schemas.microsoft.com/office/drawing/2014/main" id="{45713C96-525C-534D-9D14-71EE7E759B55}"/>
                </a:ext>
              </a:extLst>
            </p:cNvPr>
            <p:cNvSpPr/>
            <p:nvPr/>
          </p:nvSpPr>
          <p:spPr>
            <a:xfrm rot="1966786">
              <a:off x="6649477" y="3191953"/>
              <a:ext cx="1115877" cy="42232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6F70441-BD7F-F647-80D6-03393873329F}"/>
              </a:ext>
            </a:extLst>
          </p:cNvPr>
          <p:cNvGrpSpPr/>
          <p:nvPr/>
        </p:nvGrpSpPr>
        <p:grpSpPr>
          <a:xfrm>
            <a:off x="7593954" y="1666068"/>
            <a:ext cx="3505200" cy="1450195"/>
            <a:chOff x="7593954" y="1666068"/>
            <a:chExt cx="3505200" cy="1450195"/>
          </a:xfrm>
        </p:grpSpPr>
        <p:sp>
          <p:nvSpPr>
            <p:cNvPr id="7" name="TextBox 6">
              <a:extLst>
                <a:ext uri="{FF2B5EF4-FFF2-40B4-BE49-F238E27FC236}">
                  <a16:creationId xmlns:a16="http://schemas.microsoft.com/office/drawing/2014/main" id="{AA6D8A6B-8860-0A40-8C72-2AC333F3FAD2}"/>
                </a:ext>
              </a:extLst>
            </p:cNvPr>
            <p:cNvSpPr txBox="1"/>
            <p:nvPr/>
          </p:nvSpPr>
          <p:spPr>
            <a:xfrm>
              <a:off x="7593954" y="2192933"/>
              <a:ext cx="3505200" cy="923330"/>
            </a:xfrm>
            <a:prstGeom prst="rect">
              <a:avLst/>
            </a:prstGeom>
            <a:noFill/>
          </p:spPr>
          <p:txBody>
            <a:bodyPr wrap="square" rtlCol="0">
              <a:spAutoFit/>
            </a:bodyPr>
            <a:lstStyle/>
            <a:p>
              <a:pPr algn="l"/>
              <a:r>
                <a:rPr lang="en-US" dirty="0">
                  <a:latin typeface="+mj-lt"/>
                </a:rPr>
                <a:t>… until the empirical science is mixed with groundless metaphysical pronouncements.</a:t>
              </a:r>
            </a:p>
          </p:txBody>
        </p:sp>
        <p:sp>
          <p:nvSpPr>
            <p:cNvPr id="19" name="TextBox 18">
              <a:extLst>
                <a:ext uri="{FF2B5EF4-FFF2-40B4-BE49-F238E27FC236}">
                  <a16:creationId xmlns:a16="http://schemas.microsoft.com/office/drawing/2014/main" id="{6D5925A7-75CF-334D-9D35-D371020312E7}"/>
                </a:ext>
              </a:extLst>
            </p:cNvPr>
            <p:cNvSpPr txBox="1"/>
            <p:nvPr/>
          </p:nvSpPr>
          <p:spPr>
            <a:xfrm>
              <a:off x="7594169" y="1666068"/>
              <a:ext cx="1005403" cy="369332"/>
            </a:xfrm>
            <a:prstGeom prst="rect">
              <a:avLst/>
            </a:prstGeom>
            <a:noFill/>
          </p:spPr>
          <p:txBody>
            <a:bodyPr wrap="none" rtlCol="0">
              <a:spAutoFit/>
            </a:bodyPr>
            <a:lstStyle/>
            <a:p>
              <a:r>
                <a:rPr lang="en-US" dirty="0">
                  <a:latin typeface="+mj-lt"/>
                </a:rPr>
                <a:t>Good! ...</a:t>
              </a:r>
            </a:p>
          </p:txBody>
        </p:sp>
      </p:grpSp>
      <p:grpSp>
        <p:nvGrpSpPr>
          <p:cNvPr id="22" name="Group 21">
            <a:extLst>
              <a:ext uri="{FF2B5EF4-FFF2-40B4-BE49-F238E27FC236}">
                <a16:creationId xmlns:a16="http://schemas.microsoft.com/office/drawing/2014/main" id="{8AF51EB3-357A-0D49-83BD-DD70CFAD0DE0}"/>
              </a:ext>
            </a:extLst>
          </p:cNvPr>
          <p:cNvGrpSpPr/>
          <p:nvPr/>
        </p:nvGrpSpPr>
        <p:grpSpPr>
          <a:xfrm>
            <a:off x="2501330" y="2334321"/>
            <a:ext cx="3020658" cy="3208149"/>
            <a:chOff x="2501330" y="2334321"/>
            <a:chExt cx="3020658" cy="3208149"/>
          </a:xfrm>
        </p:grpSpPr>
        <p:pic>
          <p:nvPicPr>
            <p:cNvPr id="11" name="Graphic 10">
              <a:extLst>
                <a:ext uri="{FF2B5EF4-FFF2-40B4-BE49-F238E27FC236}">
                  <a16:creationId xmlns:a16="http://schemas.microsoft.com/office/drawing/2014/main" id="{BE5887A2-652D-F44B-AE50-1F12732678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94125" y="3632756"/>
              <a:ext cx="522615" cy="522615"/>
            </a:xfrm>
            <a:prstGeom prst="rect">
              <a:avLst/>
            </a:prstGeom>
          </p:spPr>
        </p:pic>
        <p:sp>
          <p:nvSpPr>
            <p:cNvPr id="20" name="Freeform 19">
              <a:extLst>
                <a:ext uri="{FF2B5EF4-FFF2-40B4-BE49-F238E27FC236}">
                  <a16:creationId xmlns:a16="http://schemas.microsoft.com/office/drawing/2014/main" id="{367C8340-B554-094A-9D1F-8A07C5490743}"/>
                </a:ext>
              </a:extLst>
            </p:cNvPr>
            <p:cNvSpPr/>
            <p:nvPr/>
          </p:nvSpPr>
          <p:spPr>
            <a:xfrm>
              <a:off x="2556056" y="2334321"/>
              <a:ext cx="2952427" cy="3208149"/>
            </a:xfrm>
            <a:custGeom>
              <a:avLst/>
              <a:gdLst>
                <a:gd name="connsiteX0" fmla="*/ 1286359 w 2952427"/>
                <a:gd name="connsiteY0" fmla="*/ 0 h 3208149"/>
                <a:gd name="connsiteX1" fmla="*/ 0 w 2952427"/>
                <a:gd name="connsiteY1" fmla="*/ 2634712 h 3208149"/>
                <a:gd name="connsiteX2" fmla="*/ 131735 w 2952427"/>
                <a:gd name="connsiteY2" fmla="*/ 2642461 h 3208149"/>
                <a:gd name="connsiteX3" fmla="*/ 2952427 w 2952427"/>
                <a:gd name="connsiteY3" fmla="*/ 3208149 h 3208149"/>
                <a:gd name="connsiteX4" fmla="*/ 1286359 w 2952427"/>
                <a:gd name="connsiteY4" fmla="*/ 0 h 320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427" h="3208149">
                  <a:moveTo>
                    <a:pt x="1286359" y="0"/>
                  </a:moveTo>
                  <a:lnTo>
                    <a:pt x="0" y="2634712"/>
                  </a:lnTo>
                  <a:lnTo>
                    <a:pt x="131735" y="2642461"/>
                  </a:lnTo>
                  <a:lnTo>
                    <a:pt x="2952427" y="3208149"/>
                  </a:lnTo>
                  <a:lnTo>
                    <a:pt x="1286359" y="0"/>
                  </a:lnTo>
                  <a:close/>
                </a:path>
              </a:pathLst>
            </a:custGeom>
            <a:solidFill>
              <a:srgbClr val="00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777BC-2613-B548-8A50-F30D1C2C240E}"/>
                </a:ext>
              </a:extLst>
            </p:cNvPr>
            <p:cNvSpPr txBox="1"/>
            <p:nvPr/>
          </p:nvSpPr>
          <p:spPr>
            <a:xfrm>
              <a:off x="2501330" y="4147248"/>
              <a:ext cx="3020658" cy="923330"/>
            </a:xfrm>
            <a:prstGeom prst="rect">
              <a:avLst/>
            </a:prstGeom>
            <a:noFill/>
          </p:spPr>
          <p:txBody>
            <a:bodyPr wrap="square" rtlCol="0">
              <a:spAutoFit/>
            </a:bodyPr>
            <a:lstStyle/>
            <a:p>
              <a:pPr algn="ctr"/>
              <a:r>
                <a:rPr lang="en-US" dirty="0">
                  <a:latin typeface="+mj-lt"/>
                </a:rPr>
                <a:t>An empirical result supported by the evidence for special relativity.</a:t>
              </a:r>
            </a:p>
          </p:txBody>
        </p:sp>
      </p:grpSp>
    </p:spTree>
    <p:extLst>
      <p:ext uri="{BB962C8B-B14F-4D97-AF65-F5344CB8AC3E}">
        <p14:creationId xmlns:p14="http://schemas.microsoft.com/office/powerpoint/2010/main" val="37558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old&#10;&#10;Description automatically generated">
            <a:extLst>
              <a:ext uri="{FF2B5EF4-FFF2-40B4-BE49-F238E27FC236}">
                <a16:creationId xmlns:a16="http://schemas.microsoft.com/office/drawing/2014/main" id="{024ECC9E-95EC-7842-B3FC-6A022F715359}"/>
              </a:ext>
            </a:extLst>
          </p:cNvPr>
          <p:cNvPicPr>
            <a:picLocks noGrp="1" noChangeAspect="1"/>
          </p:cNvPicPr>
          <p:nvPr>
            <p:ph idx="1"/>
          </p:nvPr>
        </p:nvPicPr>
        <p:blipFill>
          <a:blip r:embed="rId2"/>
          <a:stretch>
            <a:fillRect/>
          </a:stretch>
        </p:blipFill>
        <p:spPr>
          <a:xfrm>
            <a:off x="1052424" y="408154"/>
            <a:ext cx="3134164" cy="1742597"/>
          </a:xfrm>
        </p:spPr>
      </p:pic>
      <p:sp>
        <p:nvSpPr>
          <p:cNvPr id="4" name="Slide Number Placeholder 3">
            <a:extLst>
              <a:ext uri="{FF2B5EF4-FFF2-40B4-BE49-F238E27FC236}">
                <a16:creationId xmlns:a16="http://schemas.microsoft.com/office/drawing/2014/main" id="{1F3BDE28-77C8-4C49-84E5-DD3882CAA1BB}"/>
              </a:ext>
            </a:extLst>
          </p:cNvPr>
          <p:cNvSpPr>
            <a:spLocks noGrp="1"/>
          </p:cNvSpPr>
          <p:nvPr>
            <p:ph type="sldNum" sz="quarter" idx="12"/>
          </p:nvPr>
        </p:nvSpPr>
        <p:spPr/>
        <p:txBody>
          <a:bodyPr/>
          <a:lstStyle/>
          <a:p>
            <a:fld id="{3ED636B3-DF2F-134B-A88D-9309E8115631}" type="slidenum">
              <a:rPr lang="en-US" smtClean="0"/>
              <a:t>16</a:t>
            </a:fld>
            <a:endParaRPr lang="en-US"/>
          </a:p>
        </p:txBody>
      </p:sp>
      <p:grpSp>
        <p:nvGrpSpPr>
          <p:cNvPr id="15" name="Group 14">
            <a:extLst>
              <a:ext uri="{FF2B5EF4-FFF2-40B4-BE49-F238E27FC236}">
                <a16:creationId xmlns:a16="http://schemas.microsoft.com/office/drawing/2014/main" id="{F88963CB-B2C5-0D44-A3AA-D86AF27AF59B}"/>
              </a:ext>
            </a:extLst>
          </p:cNvPr>
          <p:cNvGrpSpPr/>
          <p:nvPr/>
        </p:nvGrpSpPr>
        <p:grpSpPr>
          <a:xfrm>
            <a:off x="5033547" y="408153"/>
            <a:ext cx="6208111" cy="3354956"/>
            <a:chOff x="5033547" y="408153"/>
            <a:chExt cx="6208111" cy="3354956"/>
          </a:xfrm>
        </p:grpSpPr>
        <p:sp>
          <p:nvSpPr>
            <p:cNvPr id="5" name="TextBox 4">
              <a:extLst>
                <a:ext uri="{FF2B5EF4-FFF2-40B4-BE49-F238E27FC236}">
                  <a16:creationId xmlns:a16="http://schemas.microsoft.com/office/drawing/2014/main" id="{C2510798-2C3A-834B-9544-75C5793808BE}"/>
                </a:ext>
              </a:extLst>
            </p:cNvPr>
            <p:cNvSpPr txBox="1"/>
            <p:nvPr/>
          </p:nvSpPr>
          <p:spPr>
            <a:xfrm>
              <a:off x="5033547" y="2659559"/>
              <a:ext cx="686406" cy="769441"/>
            </a:xfrm>
            <a:prstGeom prst="rect">
              <a:avLst/>
            </a:prstGeom>
            <a:noFill/>
          </p:spPr>
          <p:txBody>
            <a:bodyPr wrap="none" rtlCol="0">
              <a:spAutoFit/>
            </a:bodyPr>
            <a:lstStyle/>
            <a:p>
              <a:pPr algn="l"/>
              <a:r>
                <a:rPr lang="en-US" sz="4400" dirty="0">
                  <a:latin typeface="+mj-lt"/>
                </a:rPr>
                <a:t>vs</a:t>
              </a:r>
            </a:p>
          </p:txBody>
        </p:sp>
        <p:sp>
          <p:nvSpPr>
            <p:cNvPr id="6" name="TextBox 5">
              <a:extLst>
                <a:ext uri="{FF2B5EF4-FFF2-40B4-BE49-F238E27FC236}">
                  <a16:creationId xmlns:a16="http://schemas.microsoft.com/office/drawing/2014/main" id="{232DA186-390C-BB4B-B9EA-9B399859B4B0}"/>
                </a:ext>
              </a:extLst>
            </p:cNvPr>
            <p:cNvSpPr txBox="1"/>
            <p:nvPr/>
          </p:nvSpPr>
          <p:spPr>
            <a:xfrm>
              <a:off x="6517258" y="2316559"/>
              <a:ext cx="4724400" cy="1446550"/>
            </a:xfrm>
            <a:prstGeom prst="rect">
              <a:avLst/>
            </a:prstGeom>
            <a:noFill/>
          </p:spPr>
          <p:txBody>
            <a:bodyPr wrap="square" rtlCol="0">
              <a:spAutoFit/>
            </a:bodyPr>
            <a:lstStyle/>
            <a:p>
              <a:pPr algn="l"/>
              <a:r>
                <a:rPr lang="en-US" sz="4800" dirty="0">
                  <a:latin typeface="+mj-lt"/>
                </a:rPr>
                <a:t>Non-Empirical</a:t>
              </a:r>
              <a:r>
                <a:rPr lang="en-US" dirty="0">
                  <a:latin typeface="+mj-lt"/>
                </a:rPr>
                <a:t> </a:t>
              </a:r>
              <a:r>
                <a:rPr lang="en-US" sz="4000" dirty="0">
                  <a:latin typeface="+mj-lt"/>
                </a:rPr>
                <a:t>metaphysics</a:t>
              </a:r>
              <a:endParaRPr lang="en-US" dirty="0">
                <a:latin typeface="+mj-lt"/>
              </a:endParaRPr>
            </a:p>
          </p:txBody>
        </p:sp>
        <p:pic>
          <p:nvPicPr>
            <p:cNvPr id="10" name="Picture 9" descr="A picture containing text, person, person&#10;&#10;Description automatically generated">
              <a:extLst>
                <a:ext uri="{FF2B5EF4-FFF2-40B4-BE49-F238E27FC236}">
                  <a16:creationId xmlns:a16="http://schemas.microsoft.com/office/drawing/2014/main" id="{783311DE-2AE6-184F-84BE-FFF6261F1E74}"/>
                </a:ext>
              </a:extLst>
            </p:cNvPr>
            <p:cNvPicPr>
              <a:picLocks noChangeAspect="1"/>
            </p:cNvPicPr>
            <p:nvPr/>
          </p:nvPicPr>
          <p:blipFill>
            <a:blip r:embed="rId3"/>
            <a:stretch>
              <a:fillRect/>
            </a:stretch>
          </p:blipFill>
          <p:spPr>
            <a:xfrm>
              <a:off x="6629401" y="408153"/>
              <a:ext cx="2748885" cy="1742597"/>
            </a:xfrm>
            <a:prstGeom prst="rect">
              <a:avLst/>
            </a:prstGeom>
          </p:spPr>
        </p:pic>
      </p:grpSp>
      <p:grpSp>
        <p:nvGrpSpPr>
          <p:cNvPr id="16" name="Group 15">
            <a:extLst>
              <a:ext uri="{FF2B5EF4-FFF2-40B4-BE49-F238E27FC236}">
                <a16:creationId xmlns:a16="http://schemas.microsoft.com/office/drawing/2014/main" id="{4DC69D65-F053-E74E-89D5-F542F5A3B24E}"/>
              </a:ext>
            </a:extLst>
          </p:cNvPr>
          <p:cNvGrpSpPr/>
          <p:nvPr/>
        </p:nvGrpSpPr>
        <p:grpSpPr>
          <a:xfrm>
            <a:off x="778669" y="3550444"/>
            <a:ext cx="2236343" cy="3093244"/>
            <a:chOff x="778669" y="3550444"/>
            <a:chExt cx="2236343" cy="3093244"/>
          </a:xfrm>
        </p:grpSpPr>
        <p:sp>
          <p:nvSpPr>
            <p:cNvPr id="13" name="Freeform 12">
              <a:extLst>
                <a:ext uri="{FF2B5EF4-FFF2-40B4-BE49-F238E27FC236}">
                  <a16:creationId xmlns:a16="http://schemas.microsoft.com/office/drawing/2014/main" id="{4FC2EE19-39CB-2945-B8CC-761080773C25}"/>
                </a:ext>
              </a:extLst>
            </p:cNvPr>
            <p:cNvSpPr/>
            <p:nvPr/>
          </p:nvSpPr>
          <p:spPr>
            <a:xfrm>
              <a:off x="778669" y="3550444"/>
              <a:ext cx="2121694" cy="3093244"/>
            </a:xfrm>
            <a:custGeom>
              <a:avLst/>
              <a:gdLst>
                <a:gd name="connsiteX0" fmla="*/ 0 w 2121694"/>
                <a:gd name="connsiteY0" fmla="*/ 2150269 h 3093244"/>
                <a:gd name="connsiteX1" fmla="*/ 1714500 w 2121694"/>
                <a:gd name="connsiteY1" fmla="*/ 0 h 3093244"/>
                <a:gd name="connsiteX2" fmla="*/ 2121694 w 2121694"/>
                <a:gd name="connsiteY2" fmla="*/ 0 h 3093244"/>
                <a:gd name="connsiteX3" fmla="*/ 1843087 w 2121694"/>
                <a:gd name="connsiteY3" fmla="*/ 3093244 h 3093244"/>
                <a:gd name="connsiteX4" fmla="*/ 0 w 2121694"/>
                <a:gd name="connsiteY4" fmla="*/ 2150269 h 309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694" h="3093244">
                  <a:moveTo>
                    <a:pt x="0" y="2150269"/>
                  </a:moveTo>
                  <a:lnTo>
                    <a:pt x="1714500" y="0"/>
                  </a:lnTo>
                  <a:lnTo>
                    <a:pt x="2121694" y="0"/>
                  </a:lnTo>
                  <a:lnTo>
                    <a:pt x="1843087" y="3093244"/>
                  </a:lnTo>
                  <a:lnTo>
                    <a:pt x="0" y="2150269"/>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EABD99-2302-7A4F-AAEB-AA64C04A500D}"/>
                </a:ext>
              </a:extLst>
            </p:cNvPr>
            <p:cNvSpPr txBox="1"/>
            <p:nvPr/>
          </p:nvSpPr>
          <p:spPr>
            <a:xfrm>
              <a:off x="933269" y="4542347"/>
              <a:ext cx="2081743" cy="1200329"/>
            </a:xfrm>
            <a:prstGeom prst="rect">
              <a:avLst/>
            </a:prstGeom>
            <a:noFill/>
          </p:spPr>
          <p:txBody>
            <a:bodyPr wrap="square" rtlCol="0">
              <a:spAutoFit/>
            </a:bodyPr>
            <a:lstStyle/>
            <a:p>
              <a:pPr algn="ctr"/>
              <a:r>
                <a:rPr lang="en-US" sz="2400" dirty="0">
                  <a:latin typeface="+mj-lt"/>
                </a:rPr>
                <a:t>Conforms with empirical possibility</a:t>
              </a:r>
            </a:p>
          </p:txBody>
        </p:sp>
      </p:grpSp>
      <p:grpSp>
        <p:nvGrpSpPr>
          <p:cNvPr id="17" name="Group 16">
            <a:extLst>
              <a:ext uri="{FF2B5EF4-FFF2-40B4-BE49-F238E27FC236}">
                <a16:creationId xmlns:a16="http://schemas.microsoft.com/office/drawing/2014/main" id="{191F02B0-7490-744C-91A3-CE32D795782D}"/>
              </a:ext>
            </a:extLst>
          </p:cNvPr>
          <p:cNvGrpSpPr/>
          <p:nvPr/>
        </p:nvGrpSpPr>
        <p:grpSpPr>
          <a:xfrm>
            <a:off x="8008144" y="3643048"/>
            <a:ext cx="2586038" cy="3093244"/>
            <a:chOff x="8008144" y="3643048"/>
            <a:chExt cx="2586038" cy="3093244"/>
          </a:xfrm>
        </p:grpSpPr>
        <p:sp>
          <p:nvSpPr>
            <p:cNvPr id="14" name="Freeform 13">
              <a:extLst>
                <a:ext uri="{FF2B5EF4-FFF2-40B4-BE49-F238E27FC236}">
                  <a16:creationId xmlns:a16="http://schemas.microsoft.com/office/drawing/2014/main" id="{22127C4C-2731-F048-9850-5851EAF80202}"/>
                </a:ext>
              </a:extLst>
            </p:cNvPr>
            <p:cNvSpPr/>
            <p:nvPr/>
          </p:nvSpPr>
          <p:spPr>
            <a:xfrm flipH="1">
              <a:off x="8337415" y="3643048"/>
              <a:ext cx="2081742" cy="3093244"/>
            </a:xfrm>
            <a:custGeom>
              <a:avLst/>
              <a:gdLst>
                <a:gd name="connsiteX0" fmla="*/ 0 w 2121694"/>
                <a:gd name="connsiteY0" fmla="*/ 2150269 h 3093244"/>
                <a:gd name="connsiteX1" fmla="*/ 1714500 w 2121694"/>
                <a:gd name="connsiteY1" fmla="*/ 0 h 3093244"/>
                <a:gd name="connsiteX2" fmla="*/ 2121694 w 2121694"/>
                <a:gd name="connsiteY2" fmla="*/ 0 h 3093244"/>
                <a:gd name="connsiteX3" fmla="*/ 1843087 w 2121694"/>
                <a:gd name="connsiteY3" fmla="*/ 3093244 h 3093244"/>
                <a:gd name="connsiteX4" fmla="*/ 0 w 2121694"/>
                <a:gd name="connsiteY4" fmla="*/ 2150269 h 309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694" h="3093244">
                  <a:moveTo>
                    <a:pt x="0" y="2150269"/>
                  </a:moveTo>
                  <a:lnTo>
                    <a:pt x="1714500" y="0"/>
                  </a:lnTo>
                  <a:lnTo>
                    <a:pt x="2121694" y="0"/>
                  </a:lnTo>
                  <a:lnTo>
                    <a:pt x="1843087" y="3093244"/>
                  </a:lnTo>
                  <a:lnTo>
                    <a:pt x="0" y="2150269"/>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235FB2-0EA0-4243-9BE2-7BE5B5A34D13}"/>
                </a:ext>
              </a:extLst>
            </p:cNvPr>
            <p:cNvSpPr txBox="1"/>
            <p:nvPr/>
          </p:nvSpPr>
          <p:spPr>
            <a:xfrm>
              <a:off x="8008144" y="4542347"/>
              <a:ext cx="2586038" cy="1569660"/>
            </a:xfrm>
            <a:prstGeom prst="rect">
              <a:avLst/>
            </a:prstGeom>
            <a:noFill/>
          </p:spPr>
          <p:txBody>
            <a:bodyPr wrap="square" rtlCol="0">
              <a:spAutoFit/>
            </a:bodyPr>
            <a:lstStyle/>
            <a:p>
              <a:pPr algn="ctr"/>
              <a:r>
                <a:rPr lang="en-US" sz="2400" dirty="0">
                  <a:latin typeface="+mj-lt"/>
                </a:rPr>
                <a:t>Must somehow anticipate all future science without empirical resources</a:t>
              </a:r>
            </a:p>
          </p:txBody>
        </p:sp>
      </p:grpSp>
      <p:sp>
        <p:nvSpPr>
          <p:cNvPr id="2" name="Title 1">
            <a:extLst>
              <a:ext uri="{FF2B5EF4-FFF2-40B4-BE49-F238E27FC236}">
                <a16:creationId xmlns:a16="http://schemas.microsoft.com/office/drawing/2014/main" id="{4751864A-BEEA-C748-9954-FEF575A55E7E}"/>
              </a:ext>
            </a:extLst>
          </p:cNvPr>
          <p:cNvSpPr>
            <a:spLocks noGrp="1"/>
          </p:cNvSpPr>
          <p:nvPr>
            <p:ph type="title"/>
          </p:nvPr>
        </p:nvSpPr>
        <p:spPr>
          <a:xfrm>
            <a:off x="759617" y="2316559"/>
            <a:ext cx="3476625" cy="1325563"/>
          </a:xfrm>
        </p:spPr>
        <p:txBody>
          <a:bodyPr>
            <a:normAutofit fontScale="90000"/>
          </a:bodyPr>
          <a:lstStyle/>
          <a:p>
            <a:pPr algn="r"/>
            <a:r>
              <a:rPr lang="en-US" sz="5300" dirty="0"/>
              <a:t>Empirical</a:t>
            </a:r>
            <a:r>
              <a:rPr lang="en-US" dirty="0"/>
              <a:t> metaphysics</a:t>
            </a:r>
          </a:p>
        </p:txBody>
      </p:sp>
    </p:spTree>
    <p:extLst>
      <p:ext uri="{BB962C8B-B14F-4D97-AF65-F5344CB8AC3E}">
        <p14:creationId xmlns:p14="http://schemas.microsoft.com/office/powerpoint/2010/main" val="5134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849DE58-49C7-134D-8965-A9C2CCB18FE2}"/>
              </a:ext>
            </a:extLst>
          </p:cNvPr>
          <p:cNvSpPr/>
          <p:nvPr/>
        </p:nvSpPr>
        <p:spPr>
          <a:xfrm>
            <a:off x="829159" y="1208868"/>
            <a:ext cx="4533255" cy="4943959"/>
          </a:xfrm>
          <a:custGeom>
            <a:avLst/>
            <a:gdLst>
              <a:gd name="connsiteX0" fmla="*/ 193729 w 4533255"/>
              <a:gd name="connsiteY0" fmla="*/ 0 h 4943959"/>
              <a:gd name="connsiteX1" fmla="*/ 4533255 w 4533255"/>
              <a:gd name="connsiteY1" fmla="*/ 178230 h 4943959"/>
              <a:gd name="connsiteX2" fmla="*/ 4324027 w 4533255"/>
              <a:gd name="connsiteY2" fmla="*/ 4943959 h 4943959"/>
              <a:gd name="connsiteX3" fmla="*/ 0 w 4533255"/>
              <a:gd name="connsiteY3" fmla="*/ 4757979 h 4943959"/>
              <a:gd name="connsiteX4" fmla="*/ 193729 w 4533255"/>
              <a:gd name="connsiteY4" fmla="*/ 0 h 49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255" h="4943959">
                <a:moveTo>
                  <a:pt x="193729" y="0"/>
                </a:moveTo>
                <a:lnTo>
                  <a:pt x="4533255" y="178230"/>
                </a:lnTo>
                <a:lnTo>
                  <a:pt x="4324027" y="4943959"/>
                </a:lnTo>
                <a:lnTo>
                  <a:pt x="0" y="4757979"/>
                </a:lnTo>
                <a:lnTo>
                  <a:pt x="193729"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BD63C-EBDC-4B4D-9318-BD8D99A51A59}"/>
              </a:ext>
            </a:extLst>
          </p:cNvPr>
          <p:cNvSpPr>
            <a:spLocks noGrp="1"/>
          </p:cNvSpPr>
          <p:nvPr>
            <p:ph type="title"/>
          </p:nvPr>
        </p:nvSpPr>
        <p:spPr>
          <a:xfrm>
            <a:off x="838200" y="365125"/>
            <a:ext cx="10515600" cy="626767"/>
          </a:xfrm>
        </p:spPr>
        <p:txBody>
          <a:bodyPr>
            <a:normAutofit fontScale="90000"/>
          </a:bodyPr>
          <a:lstStyle/>
          <a:p>
            <a:r>
              <a:rPr lang="en-US" dirty="0"/>
              <a:t>Sider’s Examples of metaphysical impossibilities</a:t>
            </a:r>
          </a:p>
        </p:txBody>
      </p:sp>
      <p:sp>
        <p:nvSpPr>
          <p:cNvPr id="3" name="Content Placeholder 2">
            <a:extLst>
              <a:ext uri="{FF2B5EF4-FFF2-40B4-BE49-F238E27FC236}">
                <a16:creationId xmlns:a16="http://schemas.microsoft.com/office/drawing/2014/main" id="{0800BB3B-A94E-E041-A78A-C0B933B23441}"/>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DEC88219-3DB2-9C41-8043-90D7E0696D6C}"/>
              </a:ext>
            </a:extLst>
          </p:cNvPr>
          <p:cNvSpPr>
            <a:spLocks noGrp="1"/>
          </p:cNvSpPr>
          <p:nvPr>
            <p:ph type="sldNum" sz="quarter" idx="12"/>
          </p:nvPr>
        </p:nvSpPr>
        <p:spPr/>
        <p:txBody>
          <a:bodyPr/>
          <a:lstStyle/>
          <a:p>
            <a:fld id="{3ED636B3-DF2F-134B-A88D-9309E8115631}" type="slidenum">
              <a:rPr lang="en-US" smtClean="0"/>
              <a:t>17</a:t>
            </a:fld>
            <a:endParaRPr lang="en-US"/>
          </a:p>
        </p:txBody>
      </p:sp>
      <p:sp>
        <p:nvSpPr>
          <p:cNvPr id="5" name="TextBox 4">
            <a:extLst>
              <a:ext uri="{FF2B5EF4-FFF2-40B4-BE49-F238E27FC236}">
                <a16:creationId xmlns:a16="http://schemas.microsoft.com/office/drawing/2014/main" id="{ACC4774B-10F2-F64F-95CA-B2C1C4726DB2}"/>
              </a:ext>
            </a:extLst>
          </p:cNvPr>
          <p:cNvSpPr txBox="1"/>
          <p:nvPr/>
        </p:nvSpPr>
        <p:spPr>
          <a:xfrm>
            <a:off x="969085" y="1190090"/>
            <a:ext cx="4602556" cy="4801314"/>
          </a:xfrm>
          <a:prstGeom prst="rect">
            <a:avLst/>
          </a:prstGeom>
          <a:noFill/>
        </p:spPr>
        <p:txBody>
          <a:bodyPr wrap="square" rtlCol="0">
            <a:spAutoFit/>
          </a:bodyPr>
          <a:lstStyle/>
          <a:p>
            <a:r>
              <a:rPr lang="en-US" sz="2400" dirty="0">
                <a:latin typeface="+mj-lt"/>
              </a:rPr>
              <a:t>“Examples might include:</a:t>
            </a:r>
          </a:p>
          <a:p>
            <a:endParaRPr lang="en-US" sz="1100" dirty="0">
              <a:latin typeface="+mj-lt"/>
            </a:endParaRPr>
          </a:p>
          <a:p>
            <a:r>
              <a:rPr lang="en-US" sz="2400" dirty="0">
                <a:latin typeface="+mj-lt"/>
              </a:rPr>
              <a:t>the existence of a round square,</a:t>
            </a:r>
          </a:p>
          <a:p>
            <a:endParaRPr lang="en-US" sz="1100" dirty="0">
              <a:latin typeface="+mj-lt"/>
            </a:endParaRPr>
          </a:p>
          <a:p>
            <a:r>
              <a:rPr lang="en-US" sz="2400" dirty="0">
                <a:latin typeface="+mj-lt"/>
              </a:rPr>
              <a:t>someone's being taller than himself,</a:t>
            </a:r>
          </a:p>
          <a:p>
            <a:endParaRPr lang="en-US" sz="1100" dirty="0">
              <a:latin typeface="+mj-lt"/>
            </a:endParaRPr>
          </a:p>
          <a:p>
            <a:r>
              <a:rPr lang="en-US" sz="2400" dirty="0">
                <a:latin typeface="+mj-lt"/>
              </a:rPr>
              <a:t>someone's being in two places at once,</a:t>
            </a:r>
          </a:p>
          <a:p>
            <a:endParaRPr lang="en-US" sz="1100" dirty="0">
              <a:latin typeface="+mj-lt"/>
            </a:endParaRPr>
          </a:p>
          <a:p>
            <a:r>
              <a:rPr lang="en-US" sz="2400" dirty="0">
                <a:latin typeface="+mj-lt"/>
              </a:rPr>
              <a:t>George W. Bush being a donkey,</a:t>
            </a:r>
          </a:p>
          <a:p>
            <a:endParaRPr lang="en-US" sz="1100" dirty="0">
              <a:latin typeface="+mj-lt"/>
            </a:endParaRPr>
          </a:p>
          <a:p>
            <a:r>
              <a:rPr lang="en-US" sz="2400" dirty="0">
                <a:latin typeface="+mj-lt"/>
              </a:rPr>
              <a:t>there existing no numbers,</a:t>
            </a:r>
          </a:p>
          <a:p>
            <a:endParaRPr lang="en-US" sz="1100" dirty="0">
              <a:latin typeface="+mj-lt"/>
            </a:endParaRPr>
          </a:p>
          <a:p>
            <a:r>
              <a:rPr lang="en-US" sz="2400" dirty="0">
                <a:latin typeface="+mj-lt"/>
              </a:rPr>
              <a:t>and there existing some water that is not made of H</a:t>
            </a:r>
            <a:r>
              <a:rPr lang="en-US" sz="2400" baseline="-25000" dirty="0">
                <a:latin typeface="+mj-lt"/>
              </a:rPr>
              <a:t>2</a:t>
            </a:r>
            <a:r>
              <a:rPr lang="en-US" sz="2400" dirty="0">
                <a:latin typeface="+mj-lt"/>
              </a:rPr>
              <a:t>O.”</a:t>
            </a:r>
          </a:p>
          <a:p>
            <a:endParaRPr lang="en-US" sz="1200" dirty="0">
              <a:latin typeface="+mj-lt"/>
            </a:endParaRPr>
          </a:p>
          <a:p>
            <a:r>
              <a:rPr lang="en-US" sz="1200" dirty="0">
                <a:latin typeface="+mj-lt"/>
              </a:rPr>
              <a:t>Sider, “Reductive Theories of Modality,” 2003, pp. 181-82</a:t>
            </a:r>
          </a:p>
        </p:txBody>
      </p:sp>
      <p:grpSp>
        <p:nvGrpSpPr>
          <p:cNvPr id="21" name="Group 20">
            <a:extLst>
              <a:ext uri="{FF2B5EF4-FFF2-40B4-BE49-F238E27FC236}">
                <a16:creationId xmlns:a16="http://schemas.microsoft.com/office/drawing/2014/main" id="{5E55D6D1-AAEB-094B-9AC0-FC19D4D9D071}"/>
              </a:ext>
            </a:extLst>
          </p:cNvPr>
          <p:cNvGrpSpPr/>
          <p:nvPr/>
        </p:nvGrpSpPr>
        <p:grpSpPr>
          <a:xfrm>
            <a:off x="3077039" y="2866390"/>
            <a:ext cx="7691075" cy="678154"/>
            <a:chOff x="3077039" y="2866390"/>
            <a:chExt cx="7691075" cy="678154"/>
          </a:xfrm>
        </p:grpSpPr>
        <p:sp>
          <p:nvSpPr>
            <p:cNvPr id="15" name="Freeform 14">
              <a:extLst>
                <a:ext uri="{FF2B5EF4-FFF2-40B4-BE49-F238E27FC236}">
                  <a16:creationId xmlns:a16="http://schemas.microsoft.com/office/drawing/2014/main" id="{9FB48230-B7AF-A146-A809-DF66BA461727}"/>
                </a:ext>
              </a:extLst>
            </p:cNvPr>
            <p:cNvSpPr/>
            <p:nvPr/>
          </p:nvSpPr>
          <p:spPr>
            <a:xfrm>
              <a:off x="3077039" y="2871719"/>
              <a:ext cx="7691075" cy="672825"/>
            </a:xfrm>
            <a:custGeom>
              <a:avLst/>
              <a:gdLst>
                <a:gd name="connsiteX0" fmla="*/ 0 w 7392692"/>
                <a:gd name="connsiteY0" fmla="*/ 0 h 844658"/>
                <a:gd name="connsiteX1" fmla="*/ 6865749 w 7392692"/>
                <a:gd name="connsiteY1" fmla="*/ 325464 h 844658"/>
                <a:gd name="connsiteX2" fmla="*/ 7392692 w 7392692"/>
                <a:gd name="connsiteY2" fmla="*/ 844658 h 844658"/>
                <a:gd name="connsiteX3" fmla="*/ 0 w 7392692"/>
                <a:gd name="connsiteY3" fmla="*/ 0 h 844658"/>
                <a:gd name="connsiteX0" fmla="*/ 0 w 7392692"/>
                <a:gd name="connsiteY0" fmla="*/ 40296 h 884954"/>
                <a:gd name="connsiteX1" fmla="*/ 7289260 w 7392692"/>
                <a:gd name="connsiteY1" fmla="*/ 0 h 884954"/>
                <a:gd name="connsiteX2" fmla="*/ 7392692 w 7392692"/>
                <a:gd name="connsiteY2" fmla="*/ 884954 h 884954"/>
                <a:gd name="connsiteX3" fmla="*/ 0 w 7392692"/>
                <a:gd name="connsiteY3" fmla="*/ 40296 h 884954"/>
                <a:gd name="connsiteX0" fmla="*/ 0 w 7873955"/>
                <a:gd name="connsiteY0" fmla="*/ 40296 h 634697"/>
                <a:gd name="connsiteX1" fmla="*/ 7289260 w 7873955"/>
                <a:gd name="connsiteY1" fmla="*/ 0 h 634697"/>
                <a:gd name="connsiteX2" fmla="*/ 7873955 w 7873955"/>
                <a:gd name="connsiteY2" fmla="*/ 634697 h 634697"/>
                <a:gd name="connsiteX3" fmla="*/ 0 w 7873955"/>
                <a:gd name="connsiteY3" fmla="*/ 40296 h 634697"/>
                <a:gd name="connsiteX0" fmla="*/ 0 w 7873955"/>
                <a:gd name="connsiteY0" fmla="*/ 165424 h 759825"/>
                <a:gd name="connsiteX1" fmla="*/ 7289260 w 7873955"/>
                <a:gd name="connsiteY1" fmla="*/ 0 h 759825"/>
                <a:gd name="connsiteX2" fmla="*/ 7873955 w 7873955"/>
                <a:gd name="connsiteY2" fmla="*/ 759825 h 759825"/>
                <a:gd name="connsiteX3" fmla="*/ 0 w 7873955"/>
                <a:gd name="connsiteY3" fmla="*/ 165424 h 759825"/>
                <a:gd name="connsiteX0" fmla="*/ 0 w 7691075"/>
                <a:gd name="connsiteY0" fmla="*/ 165424 h 509568"/>
                <a:gd name="connsiteX1" fmla="*/ 7289260 w 7691075"/>
                <a:gd name="connsiteY1" fmla="*/ 0 h 509568"/>
                <a:gd name="connsiteX2" fmla="*/ 7691075 w 7691075"/>
                <a:gd name="connsiteY2" fmla="*/ 509568 h 509568"/>
                <a:gd name="connsiteX3" fmla="*/ 0 w 7691075"/>
                <a:gd name="connsiteY3" fmla="*/ 165424 h 509568"/>
              </a:gdLst>
              <a:ahLst/>
              <a:cxnLst>
                <a:cxn ang="0">
                  <a:pos x="connsiteX0" y="connsiteY0"/>
                </a:cxn>
                <a:cxn ang="0">
                  <a:pos x="connsiteX1" y="connsiteY1"/>
                </a:cxn>
                <a:cxn ang="0">
                  <a:pos x="connsiteX2" y="connsiteY2"/>
                </a:cxn>
                <a:cxn ang="0">
                  <a:pos x="connsiteX3" y="connsiteY3"/>
                </a:cxn>
              </a:cxnLst>
              <a:rect l="l" t="t" r="r" b="b"/>
              <a:pathLst>
                <a:path w="7691075" h="509568">
                  <a:moveTo>
                    <a:pt x="0" y="165424"/>
                  </a:moveTo>
                  <a:lnTo>
                    <a:pt x="7289260" y="0"/>
                  </a:lnTo>
                  <a:lnTo>
                    <a:pt x="7691075" y="509568"/>
                  </a:lnTo>
                  <a:lnTo>
                    <a:pt x="0" y="165424"/>
                  </a:lnTo>
                  <a:close/>
                </a:path>
              </a:pathLst>
            </a:custGeom>
            <a:solidFill>
              <a:srgbClr val="00C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141039F-04B0-CC45-889C-3FB16F22B071}"/>
                </a:ext>
              </a:extLst>
            </p:cNvPr>
            <p:cNvSpPr txBox="1"/>
            <p:nvPr/>
          </p:nvSpPr>
          <p:spPr>
            <a:xfrm>
              <a:off x="6821212" y="2866390"/>
              <a:ext cx="3946902" cy="646331"/>
            </a:xfrm>
            <a:prstGeom prst="rect">
              <a:avLst/>
            </a:prstGeom>
            <a:noFill/>
          </p:spPr>
          <p:txBody>
            <a:bodyPr wrap="square" rtlCol="0">
              <a:spAutoFit/>
            </a:bodyPr>
            <a:lstStyle/>
            <a:p>
              <a:pPr algn="l"/>
              <a:r>
                <a:rPr lang="en-US" dirty="0">
                  <a:latin typeface="+mj-lt"/>
                </a:rPr>
                <a:t>Possible in quantum mechanics and common on atomic scales.</a:t>
              </a:r>
            </a:p>
          </p:txBody>
        </p:sp>
      </p:grpSp>
      <p:grpSp>
        <p:nvGrpSpPr>
          <p:cNvPr id="23" name="Group 22">
            <a:extLst>
              <a:ext uri="{FF2B5EF4-FFF2-40B4-BE49-F238E27FC236}">
                <a16:creationId xmlns:a16="http://schemas.microsoft.com/office/drawing/2014/main" id="{EEC1EB74-0173-D247-8A1A-622AE060247B}"/>
              </a:ext>
            </a:extLst>
          </p:cNvPr>
          <p:cNvGrpSpPr/>
          <p:nvPr/>
        </p:nvGrpSpPr>
        <p:grpSpPr>
          <a:xfrm>
            <a:off x="2202636" y="4264625"/>
            <a:ext cx="7873955" cy="733332"/>
            <a:chOff x="2202636" y="4264625"/>
            <a:chExt cx="7873955" cy="733332"/>
          </a:xfrm>
        </p:grpSpPr>
        <p:sp>
          <p:nvSpPr>
            <p:cNvPr id="13" name="Freeform 12">
              <a:extLst>
                <a:ext uri="{FF2B5EF4-FFF2-40B4-BE49-F238E27FC236}">
                  <a16:creationId xmlns:a16="http://schemas.microsoft.com/office/drawing/2014/main" id="{4DE5268E-77B6-B24B-8385-481DF4CBC724}"/>
                </a:ext>
              </a:extLst>
            </p:cNvPr>
            <p:cNvSpPr/>
            <p:nvPr/>
          </p:nvSpPr>
          <p:spPr>
            <a:xfrm>
              <a:off x="2202636" y="4363260"/>
              <a:ext cx="7873955" cy="634697"/>
            </a:xfrm>
            <a:custGeom>
              <a:avLst/>
              <a:gdLst>
                <a:gd name="connsiteX0" fmla="*/ 0 w 7392692"/>
                <a:gd name="connsiteY0" fmla="*/ 0 h 844658"/>
                <a:gd name="connsiteX1" fmla="*/ 6865749 w 7392692"/>
                <a:gd name="connsiteY1" fmla="*/ 325464 h 844658"/>
                <a:gd name="connsiteX2" fmla="*/ 7392692 w 7392692"/>
                <a:gd name="connsiteY2" fmla="*/ 844658 h 844658"/>
                <a:gd name="connsiteX3" fmla="*/ 0 w 7392692"/>
                <a:gd name="connsiteY3" fmla="*/ 0 h 844658"/>
                <a:gd name="connsiteX0" fmla="*/ 0 w 7392692"/>
                <a:gd name="connsiteY0" fmla="*/ 40296 h 884954"/>
                <a:gd name="connsiteX1" fmla="*/ 7289260 w 7392692"/>
                <a:gd name="connsiteY1" fmla="*/ 0 h 884954"/>
                <a:gd name="connsiteX2" fmla="*/ 7392692 w 7392692"/>
                <a:gd name="connsiteY2" fmla="*/ 884954 h 884954"/>
                <a:gd name="connsiteX3" fmla="*/ 0 w 7392692"/>
                <a:gd name="connsiteY3" fmla="*/ 40296 h 884954"/>
                <a:gd name="connsiteX0" fmla="*/ 0 w 7873955"/>
                <a:gd name="connsiteY0" fmla="*/ 40296 h 634697"/>
                <a:gd name="connsiteX1" fmla="*/ 7289260 w 7873955"/>
                <a:gd name="connsiteY1" fmla="*/ 0 h 634697"/>
                <a:gd name="connsiteX2" fmla="*/ 7873955 w 7873955"/>
                <a:gd name="connsiteY2" fmla="*/ 634697 h 634697"/>
                <a:gd name="connsiteX3" fmla="*/ 0 w 7873955"/>
                <a:gd name="connsiteY3" fmla="*/ 40296 h 634697"/>
              </a:gdLst>
              <a:ahLst/>
              <a:cxnLst>
                <a:cxn ang="0">
                  <a:pos x="connsiteX0" y="connsiteY0"/>
                </a:cxn>
                <a:cxn ang="0">
                  <a:pos x="connsiteX1" y="connsiteY1"/>
                </a:cxn>
                <a:cxn ang="0">
                  <a:pos x="connsiteX2" y="connsiteY2"/>
                </a:cxn>
                <a:cxn ang="0">
                  <a:pos x="connsiteX3" y="connsiteY3"/>
                </a:cxn>
              </a:cxnLst>
              <a:rect l="l" t="t" r="r" b="b"/>
              <a:pathLst>
                <a:path w="7873955" h="634697">
                  <a:moveTo>
                    <a:pt x="0" y="40296"/>
                  </a:moveTo>
                  <a:lnTo>
                    <a:pt x="7289260" y="0"/>
                  </a:lnTo>
                  <a:lnTo>
                    <a:pt x="7873955" y="634697"/>
                  </a:lnTo>
                  <a:lnTo>
                    <a:pt x="0" y="40296"/>
                  </a:lnTo>
                  <a:close/>
                </a:path>
              </a:pathLst>
            </a:custGeom>
            <a:solidFill>
              <a:srgbClr val="00C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F2C8307-4A70-B140-95BF-E2947B534C0A}"/>
                </a:ext>
              </a:extLst>
            </p:cNvPr>
            <p:cNvSpPr txBox="1"/>
            <p:nvPr/>
          </p:nvSpPr>
          <p:spPr>
            <a:xfrm>
              <a:off x="6821212" y="4264625"/>
              <a:ext cx="2508140" cy="646331"/>
            </a:xfrm>
            <a:prstGeom prst="rect">
              <a:avLst/>
            </a:prstGeom>
            <a:noFill/>
          </p:spPr>
          <p:txBody>
            <a:bodyPr wrap="square" rtlCol="0">
              <a:spAutoFit/>
            </a:bodyPr>
            <a:lstStyle/>
            <a:p>
              <a:pPr algn="l"/>
              <a:r>
                <a:rPr lang="en-US" dirty="0">
                  <a:latin typeface="+mj-lt"/>
                </a:rPr>
                <a:t>Undecided in philosophy of mathematics.</a:t>
              </a:r>
            </a:p>
          </p:txBody>
        </p:sp>
      </p:grpSp>
      <p:grpSp>
        <p:nvGrpSpPr>
          <p:cNvPr id="24" name="Group 23">
            <a:extLst>
              <a:ext uri="{FF2B5EF4-FFF2-40B4-BE49-F238E27FC236}">
                <a16:creationId xmlns:a16="http://schemas.microsoft.com/office/drawing/2014/main" id="{D38E98B6-763F-4A48-935A-03480B4E4A7B}"/>
              </a:ext>
            </a:extLst>
          </p:cNvPr>
          <p:cNvGrpSpPr/>
          <p:nvPr/>
        </p:nvGrpSpPr>
        <p:grpSpPr>
          <a:xfrm>
            <a:off x="2193010" y="5029200"/>
            <a:ext cx="7392692" cy="844658"/>
            <a:chOff x="2193010" y="5029200"/>
            <a:chExt cx="7392692" cy="844658"/>
          </a:xfrm>
        </p:grpSpPr>
        <p:sp>
          <p:nvSpPr>
            <p:cNvPr id="12" name="Freeform 11">
              <a:extLst>
                <a:ext uri="{FF2B5EF4-FFF2-40B4-BE49-F238E27FC236}">
                  <a16:creationId xmlns:a16="http://schemas.microsoft.com/office/drawing/2014/main" id="{8A5F7E56-5639-A045-8890-B477A918DEB5}"/>
                </a:ext>
              </a:extLst>
            </p:cNvPr>
            <p:cNvSpPr/>
            <p:nvPr/>
          </p:nvSpPr>
          <p:spPr>
            <a:xfrm>
              <a:off x="2193010" y="5029200"/>
              <a:ext cx="7392692" cy="844658"/>
            </a:xfrm>
            <a:custGeom>
              <a:avLst/>
              <a:gdLst>
                <a:gd name="connsiteX0" fmla="*/ 0 w 7392692"/>
                <a:gd name="connsiteY0" fmla="*/ 0 h 844658"/>
                <a:gd name="connsiteX1" fmla="*/ 6865749 w 7392692"/>
                <a:gd name="connsiteY1" fmla="*/ 325464 h 844658"/>
                <a:gd name="connsiteX2" fmla="*/ 7392692 w 7392692"/>
                <a:gd name="connsiteY2" fmla="*/ 844658 h 844658"/>
                <a:gd name="connsiteX3" fmla="*/ 0 w 7392692"/>
                <a:gd name="connsiteY3" fmla="*/ 0 h 844658"/>
              </a:gdLst>
              <a:ahLst/>
              <a:cxnLst>
                <a:cxn ang="0">
                  <a:pos x="connsiteX0" y="connsiteY0"/>
                </a:cxn>
                <a:cxn ang="0">
                  <a:pos x="connsiteX1" y="connsiteY1"/>
                </a:cxn>
                <a:cxn ang="0">
                  <a:pos x="connsiteX2" y="connsiteY2"/>
                </a:cxn>
                <a:cxn ang="0">
                  <a:pos x="connsiteX3" y="connsiteY3"/>
                </a:cxn>
              </a:cxnLst>
              <a:rect l="l" t="t" r="r" b="b"/>
              <a:pathLst>
                <a:path w="7392692" h="844658">
                  <a:moveTo>
                    <a:pt x="0" y="0"/>
                  </a:moveTo>
                  <a:lnTo>
                    <a:pt x="6865749" y="325464"/>
                  </a:lnTo>
                  <a:lnTo>
                    <a:pt x="7392692" y="844658"/>
                  </a:lnTo>
                  <a:lnTo>
                    <a:pt x="0" y="0"/>
                  </a:lnTo>
                  <a:close/>
                </a:path>
              </a:pathLst>
            </a:custGeom>
            <a:solidFill>
              <a:srgbClr val="00C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98FDB94-78F3-ED41-AC22-5E8C57AD0D11}"/>
                </a:ext>
              </a:extLst>
            </p:cNvPr>
            <p:cNvSpPr txBox="1"/>
            <p:nvPr/>
          </p:nvSpPr>
          <p:spPr>
            <a:xfrm>
              <a:off x="6817650" y="5201666"/>
              <a:ext cx="2704454" cy="646331"/>
            </a:xfrm>
            <a:prstGeom prst="rect">
              <a:avLst/>
            </a:prstGeom>
            <a:noFill/>
          </p:spPr>
          <p:txBody>
            <a:bodyPr wrap="square" rtlCol="0">
              <a:spAutoFit/>
            </a:bodyPr>
            <a:lstStyle/>
            <a:p>
              <a:pPr algn="l"/>
              <a:r>
                <a:rPr lang="en-US" dirty="0">
                  <a:latin typeface="+mj-lt"/>
                </a:rPr>
                <a:t>Necessity by rigid designation, see earlier.</a:t>
              </a:r>
            </a:p>
          </p:txBody>
        </p:sp>
      </p:grpSp>
      <p:grpSp>
        <p:nvGrpSpPr>
          <p:cNvPr id="22" name="Group 21">
            <a:extLst>
              <a:ext uri="{FF2B5EF4-FFF2-40B4-BE49-F238E27FC236}">
                <a16:creationId xmlns:a16="http://schemas.microsoft.com/office/drawing/2014/main" id="{E71D7AA4-5D5C-1545-B5E7-66071ED52842}"/>
              </a:ext>
            </a:extLst>
          </p:cNvPr>
          <p:cNvGrpSpPr/>
          <p:nvPr/>
        </p:nvGrpSpPr>
        <p:grpSpPr>
          <a:xfrm>
            <a:off x="2173760" y="3692510"/>
            <a:ext cx="7691075" cy="516176"/>
            <a:chOff x="2173760" y="3692510"/>
            <a:chExt cx="7691075" cy="516176"/>
          </a:xfrm>
        </p:grpSpPr>
        <p:sp>
          <p:nvSpPr>
            <p:cNvPr id="14" name="Freeform 13">
              <a:extLst>
                <a:ext uri="{FF2B5EF4-FFF2-40B4-BE49-F238E27FC236}">
                  <a16:creationId xmlns:a16="http://schemas.microsoft.com/office/drawing/2014/main" id="{7E2FE998-39A7-D145-B148-EDE11F600C59}"/>
                </a:ext>
              </a:extLst>
            </p:cNvPr>
            <p:cNvSpPr/>
            <p:nvPr/>
          </p:nvSpPr>
          <p:spPr>
            <a:xfrm>
              <a:off x="2173760" y="3699118"/>
              <a:ext cx="7691075" cy="509568"/>
            </a:xfrm>
            <a:custGeom>
              <a:avLst/>
              <a:gdLst>
                <a:gd name="connsiteX0" fmla="*/ 0 w 7392692"/>
                <a:gd name="connsiteY0" fmla="*/ 0 h 844658"/>
                <a:gd name="connsiteX1" fmla="*/ 6865749 w 7392692"/>
                <a:gd name="connsiteY1" fmla="*/ 325464 h 844658"/>
                <a:gd name="connsiteX2" fmla="*/ 7392692 w 7392692"/>
                <a:gd name="connsiteY2" fmla="*/ 844658 h 844658"/>
                <a:gd name="connsiteX3" fmla="*/ 0 w 7392692"/>
                <a:gd name="connsiteY3" fmla="*/ 0 h 844658"/>
                <a:gd name="connsiteX0" fmla="*/ 0 w 7392692"/>
                <a:gd name="connsiteY0" fmla="*/ 40296 h 884954"/>
                <a:gd name="connsiteX1" fmla="*/ 7289260 w 7392692"/>
                <a:gd name="connsiteY1" fmla="*/ 0 h 884954"/>
                <a:gd name="connsiteX2" fmla="*/ 7392692 w 7392692"/>
                <a:gd name="connsiteY2" fmla="*/ 884954 h 884954"/>
                <a:gd name="connsiteX3" fmla="*/ 0 w 7392692"/>
                <a:gd name="connsiteY3" fmla="*/ 40296 h 884954"/>
                <a:gd name="connsiteX0" fmla="*/ 0 w 7873955"/>
                <a:gd name="connsiteY0" fmla="*/ 40296 h 634697"/>
                <a:gd name="connsiteX1" fmla="*/ 7289260 w 7873955"/>
                <a:gd name="connsiteY1" fmla="*/ 0 h 634697"/>
                <a:gd name="connsiteX2" fmla="*/ 7873955 w 7873955"/>
                <a:gd name="connsiteY2" fmla="*/ 634697 h 634697"/>
                <a:gd name="connsiteX3" fmla="*/ 0 w 7873955"/>
                <a:gd name="connsiteY3" fmla="*/ 40296 h 634697"/>
                <a:gd name="connsiteX0" fmla="*/ 0 w 7873955"/>
                <a:gd name="connsiteY0" fmla="*/ 165424 h 759825"/>
                <a:gd name="connsiteX1" fmla="*/ 7289260 w 7873955"/>
                <a:gd name="connsiteY1" fmla="*/ 0 h 759825"/>
                <a:gd name="connsiteX2" fmla="*/ 7873955 w 7873955"/>
                <a:gd name="connsiteY2" fmla="*/ 759825 h 759825"/>
                <a:gd name="connsiteX3" fmla="*/ 0 w 7873955"/>
                <a:gd name="connsiteY3" fmla="*/ 165424 h 759825"/>
                <a:gd name="connsiteX0" fmla="*/ 0 w 7691075"/>
                <a:gd name="connsiteY0" fmla="*/ 165424 h 509568"/>
                <a:gd name="connsiteX1" fmla="*/ 7289260 w 7691075"/>
                <a:gd name="connsiteY1" fmla="*/ 0 h 509568"/>
                <a:gd name="connsiteX2" fmla="*/ 7691075 w 7691075"/>
                <a:gd name="connsiteY2" fmla="*/ 509568 h 509568"/>
                <a:gd name="connsiteX3" fmla="*/ 0 w 7691075"/>
                <a:gd name="connsiteY3" fmla="*/ 165424 h 509568"/>
              </a:gdLst>
              <a:ahLst/>
              <a:cxnLst>
                <a:cxn ang="0">
                  <a:pos x="connsiteX0" y="connsiteY0"/>
                </a:cxn>
                <a:cxn ang="0">
                  <a:pos x="connsiteX1" y="connsiteY1"/>
                </a:cxn>
                <a:cxn ang="0">
                  <a:pos x="connsiteX2" y="connsiteY2"/>
                </a:cxn>
                <a:cxn ang="0">
                  <a:pos x="connsiteX3" y="connsiteY3"/>
                </a:cxn>
              </a:cxnLst>
              <a:rect l="l" t="t" r="r" b="b"/>
              <a:pathLst>
                <a:path w="7691075" h="509568">
                  <a:moveTo>
                    <a:pt x="0" y="165424"/>
                  </a:moveTo>
                  <a:lnTo>
                    <a:pt x="7289260" y="0"/>
                  </a:lnTo>
                  <a:lnTo>
                    <a:pt x="7691075" y="509568"/>
                  </a:lnTo>
                  <a:lnTo>
                    <a:pt x="0" y="165424"/>
                  </a:lnTo>
                  <a:close/>
                </a:path>
              </a:pathLst>
            </a:custGeom>
            <a:solidFill>
              <a:srgbClr val="00C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B7562EA-44E3-F84F-ABF1-ABA62CD053A1}"/>
                </a:ext>
              </a:extLst>
            </p:cNvPr>
            <p:cNvSpPr txBox="1"/>
            <p:nvPr/>
          </p:nvSpPr>
          <p:spPr>
            <a:xfrm>
              <a:off x="6821212" y="3692510"/>
              <a:ext cx="2178802" cy="369332"/>
            </a:xfrm>
            <a:prstGeom prst="rect">
              <a:avLst/>
            </a:prstGeom>
            <a:noFill/>
          </p:spPr>
          <p:txBody>
            <a:bodyPr wrap="none" rtlCol="0">
              <a:spAutoFit/>
            </a:bodyPr>
            <a:lstStyle/>
            <a:p>
              <a:pPr algn="l"/>
              <a:r>
                <a:rPr lang="en-US" dirty="0">
                  <a:latin typeface="+mj-lt"/>
                </a:rPr>
                <a:t>Language convention</a:t>
              </a:r>
            </a:p>
          </p:txBody>
        </p:sp>
      </p:grpSp>
      <p:grpSp>
        <p:nvGrpSpPr>
          <p:cNvPr id="19" name="Group 18">
            <a:extLst>
              <a:ext uri="{FF2B5EF4-FFF2-40B4-BE49-F238E27FC236}">
                <a16:creationId xmlns:a16="http://schemas.microsoft.com/office/drawing/2014/main" id="{716A29DD-7812-594C-A4A3-368EFBD66171}"/>
              </a:ext>
            </a:extLst>
          </p:cNvPr>
          <p:cNvGrpSpPr/>
          <p:nvPr/>
        </p:nvGrpSpPr>
        <p:grpSpPr>
          <a:xfrm>
            <a:off x="1923503" y="2314279"/>
            <a:ext cx="7691075" cy="517995"/>
            <a:chOff x="1923503" y="2314279"/>
            <a:chExt cx="7691075" cy="517995"/>
          </a:xfrm>
        </p:grpSpPr>
        <p:sp>
          <p:nvSpPr>
            <p:cNvPr id="17" name="Freeform 16">
              <a:extLst>
                <a:ext uri="{FF2B5EF4-FFF2-40B4-BE49-F238E27FC236}">
                  <a16:creationId xmlns:a16="http://schemas.microsoft.com/office/drawing/2014/main" id="{B7BDB736-8C94-284A-888B-35C9F3B457F9}"/>
                </a:ext>
              </a:extLst>
            </p:cNvPr>
            <p:cNvSpPr/>
            <p:nvPr/>
          </p:nvSpPr>
          <p:spPr>
            <a:xfrm>
              <a:off x="1923503" y="2322706"/>
              <a:ext cx="7691075" cy="509568"/>
            </a:xfrm>
            <a:custGeom>
              <a:avLst/>
              <a:gdLst>
                <a:gd name="connsiteX0" fmla="*/ 0 w 7392692"/>
                <a:gd name="connsiteY0" fmla="*/ 0 h 844658"/>
                <a:gd name="connsiteX1" fmla="*/ 6865749 w 7392692"/>
                <a:gd name="connsiteY1" fmla="*/ 325464 h 844658"/>
                <a:gd name="connsiteX2" fmla="*/ 7392692 w 7392692"/>
                <a:gd name="connsiteY2" fmla="*/ 844658 h 844658"/>
                <a:gd name="connsiteX3" fmla="*/ 0 w 7392692"/>
                <a:gd name="connsiteY3" fmla="*/ 0 h 844658"/>
                <a:gd name="connsiteX0" fmla="*/ 0 w 7392692"/>
                <a:gd name="connsiteY0" fmla="*/ 40296 h 884954"/>
                <a:gd name="connsiteX1" fmla="*/ 7289260 w 7392692"/>
                <a:gd name="connsiteY1" fmla="*/ 0 h 884954"/>
                <a:gd name="connsiteX2" fmla="*/ 7392692 w 7392692"/>
                <a:gd name="connsiteY2" fmla="*/ 884954 h 884954"/>
                <a:gd name="connsiteX3" fmla="*/ 0 w 7392692"/>
                <a:gd name="connsiteY3" fmla="*/ 40296 h 884954"/>
                <a:gd name="connsiteX0" fmla="*/ 0 w 7873955"/>
                <a:gd name="connsiteY0" fmla="*/ 40296 h 634697"/>
                <a:gd name="connsiteX1" fmla="*/ 7289260 w 7873955"/>
                <a:gd name="connsiteY1" fmla="*/ 0 h 634697"/>
                <a:gd name="connsiteX2" fmla="*/ 7873955 w 7873955"/>
                <a:gd name="connsiteY2" fmla="*/ 634697 h 634697"/>
                <a:gd name="connsiteX3" fmla="*/ 0 w 7873955"/>
                <a:gd name="connsiteY3" fmla="*/ 40296 h 634697"/>
                <a:gd name="connsiteX0" fmla="*/ 0 w 7873955"/>
                <a:gd name="connsiteY0" fmla="*/ 165424 h 759825"/>
                <a:gd name="connsiteX1" fmla="*/ 7289260 w 7873955"/>
                <a:gd name="connsiteY1" fmla="*/ 0 h 759825"/>
                <a:gd name="connsiteX2" fmla="*/ 7873955 w 7873955"/>
                <a:gd name="connsiteY2" fmla="*/ 759825 h 759825"/>
                <a:gd name="connsiteX3" fmla="*/ 0 w 7873955"/>
                <a:gd name="connsiteY3" fmla="*/ 165424 h 759825"/>
                <a:gd name="connsiteX0" fmla="*/ 0 w 7691075"/>
                <a:gd name="connsiteY0" fmla="*/ 165424 h 509568"/>
                <a:gd name="connsiteX1" fmla="*/ 7289260 w 7691075"/>
                <a:gd name="connsiteY1" fmla="*/ 0 h 509568"/>
                <a:gd name="connsiteX2" fmla="*/ 7691075 w 7691075"/>
                <a:gd name="connsiteY2" fmla="*/ 509568 h 509568"/>
                <a:gd name="connsiteX3" fmla="*/ 0 w 7691075"/>
                <a:gd name="connsiteY3" fmla="*/ 165424 h 509568"/>
              </a:gdLst>
              <a:ahLst/>
              <a:cxnLst>
                <a:cxn ang="0">
                  <a:pos x="connsiteX0" y="connsiteY0"/>
                </a:cxn>
                <a:cxn ang="0">
                  <a:pos x="connsiteX1" y="connsiteY1"/>
                </a:cxn>
                <a:cxn ang="0">
                  <a:pos x="connsiteX2" y="connsiteY2"/>
                </a:cxn>
                <a:cxn ang="0">
                  <a:pos x="connsiteX3" y="connsiteY3"/>
                </a:cxn>
              </a:cxnLst>
              <a:rect l="l" t="t" r="r" b="b"/>
              <a:pathLst>
                <a:path w="7691075" h="509568">
                  <a:moveTo>
                    <a:pt x="0" y="165424"/>
                  </a:moveTo>
                  <a:lnTo>
                    <a:pt x="7289260" y="0"/>
                  </a:lnTo>
                  <a:lnTo>
                    <a:pt x="7691075" y="509568"/>
                  </a:lnTo>
                  <a:lnTo>
                    <a:pt x="0" y="165424"/>
                  </a:lnTo>
                  <a:close/>
                </a:path>
              </a:pathLst>
            </a:custGeom>
            <a:solidFill>
              <a:srgbClr val="00C8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672B97D-1ACF-144A-88B7-4D8F2CB1725A}"/>
                </a:ext>
              </a:extLst>
            </p:cNvPr>
            <p:cNvSpPr txBox="1"/>
            <p:nvPr/>
          </p:nvSpPr>
          <p:spPr>
            <a:xfrm>
              <a:off x="6821212" y="2314279"/>
              <a:ext cx="2127505" cy="369332"/>
            </a:xfrm>
            <a:prstGeom prst="rect">
              <a:avLst/>
            </a:prstGeom>
            <a:noFill/>
          </p:spPr>
          <p:txBody>
            <a:bodyPr wrap="none" rtlCol="0">
              <a:spAutoFit/>
            </a:bodyPr>
            <a:lstStyle/>
            <a:p>
              <a:pPr algn="l"/>
              <a:r>
                <a:rPr lang="en-US" dirty="0">
                  <a:latin typeface="+mj-lt"/>
                </a:rPr>
                <a:t>Logically impossible</a:t>
              </a:r>
            </a:p>
          </p:txBody>
        </p:sp>
      </p:grpSp>
      <p:grpSp>
        <p:nvGrpSpPr>
          <p:cNvPr id="20" name="Group 19">
            <a:extLst>
              <a:ext uri="{FF2B5EF4-FFF2-40B4-BE49-F238E27FC236}">
                <a16:creationId xmlns:a16="http://schemas.microsoft.com/office/drawing/2014/main" id="{29B20777-1BCF-8742-A6B3-BE18DB76BA28}"/>
              </a:ext>
            </a:extLst>
          </p:cNvPr>
          <p:cNvGrpSpPr/>
          <p:nvPr/>
        </p:nvGrpSpPr>
        <p:grpSpPr>
          <a:xfrm>
            <a:off x="2029381" y="1812567"/>
            <a:ext cx="7691075" cy="462267"/>
            <a:chOff x="2029381" y="1812567"/>
            <a:chExt cx="7691075" cy="462267"/>
          </a:xfrm>
        </p:grpSpPr>
        <p:sp>
          <p:nvSpPr>
            <p:cNvPr id="16" name="Freeform 15">
              <a:extLst>
                <a:ext uri="{FF2B5EF4-FFF2-40B4-BE49-F238E27FC236}">
                  <a16:creationId xmlns:a16="http://schemas.microsoft.com/office/drawing/2014/main" id="{E3899A40-7B70-CC4F-B129-678A2B8CE9BC}"/>
                </a:ext>
              </a:extLst>
            </p:cNvPr>
            <p:cNvSpPr/>
            <p:nvPr/>
          </p:nvSpPr>
          <p:spPr>
            <a:xfrm>
              <a:off x="2029381" y="1812567"/>
              <a:ext cx="7691075" cy="462267"/>
            </a:xfrm>
            <a:custGeom>
              <a:avLst/>
              <a:gdLst>
                <a:gd name="connsiteX0" fmla="*/ 0 w 7392692"/>
                <a:gd name="connsiteY0" fmla="*/ 0 h 844658"/>
                <a:gd name="connsiteX1" fmla="*/ 6865749 w 7392692"/>
                <a:gd name="connsiteY1" fmla="*/ 325464 h 844658"/>
                <a:gd name="connsiteX2" fmla="*/ 7392692 w 7392692"/>
                <a:gd name="connsiteY2" fmla="*/ 844658 h 844658"/>
                <a:gd name="connsiteX3" fmla="*/ 0 w 7392692"/>
                <a:gd name="connsiteY3" fmla="*/ 0 h 844658"/>
                <a:gd name="connsiteX0" fmla="*/ 0 w 7392692"/>
                <a:gd name="connsiteY0" fmla="*/ 40296 h 884954"/>
                <a:gd name="connsiteX1" fmla="*/ 7289260 w 7392692"/>
                <a:gd name="connsiteY1" fmla="*/ 0 h 884954"/>
                <a:gd name="connsiteX2" fmla="*/ 7392692 w 7392692"/>
                <a:gd name="connsiteY2" fmla="*/ 884954 h 884954"/>
                <a:gd name="connsiteX3" fmla="*/ 0 w 7392692"/>
                <a:gd name="connsiteY3" fmla="*/ 40296 h 884954"/>
                <a:gd name="connsiteX0" fmla="*/ 0 w 7873955"/>
                <a:gd name="connsiteY0" fmla="*/ 40296 h 634697"/>
                <a:gd name="connsiteX1" fmla="*/ 7289260 w 7873955"/>
                <a:gd name="connsiteY1" fmla="*/ 0 h 634697"/>
                <a:gd name="connsiteX2" fmla="*/ 7873955 w 7873955"/>
                <a:gd name="connsiteY2" fmla="*/ 634697 h 634697"/>
                <a:gd name="connsiteX3" fmla="*/ 0 w 7873955"/>
                <a:gd name="connsiteY3" fmla="*/ 40296 h 634697"/>
                <a:gd name="connsiteX0" fmla="*/ 0 w 7873955"/>
                <a:gd name="connsiteY0" fmla="*/ 165424 h 759825"/>
                <a:gd name="connsiteX1" fmla="*/ 7289260 w 7873955"/>
                <a:gd name="connsiteY1" fmla="*/ 0 h 759825"/>
                <a:gd name="connsiteX2" fmla="*/ 7873955 w 7873955"/>
                <a:gd name="connsiteY2" fmla="*/ 759825 h 759825"/>
                <a:gd name="connsiteX3" fmla="*/ 0 w 7873955"/>
                <a:gd name="connsiteY3" fmla="*/ 165424 h 759825"/>
                <a:gd name="connsiteX0" fmla="*/ 0 w 7691075"/>
                <a:gd name="connsiteY0" fmla="*/ 165424 h 509568"/>
                <a:gd name="connsiteX1" fmla="*/ 7289260 w 7691075"/>
                <a:gd name="connsiteY1" fmla="*/ 0 h 509568"/>
                <a:gd name="connsiteX2" fmla="*/ 7691075 w 7691075"/>
                <a:gd name="connsiteY2" fmla="*/ 509568 h 509568"/>
                <a:gd name="connsiteX3" fmla="*/ 0 w 7691075"/>
                <a:gd name="connsiteY3" fmla="*/ 165424 h 509568"/>
              </a:gdLst>
              <a:ahLst/>
              <a:cxnLst>
                <a:cxn ang="0">
                  <a:pos x="connsiteX0" y="connsiteY0"/>
                </a:cxn>
                <a:cxn ang="0">
                  <a:pos x="connsiteX1" y="connsiteY1"/>
                </a:cxn>
                <a:cxn ang="0">
                  <a:pos x="connsiteX2" y="connsiteY2"/>
                </a:cxn>
                <a:cxn ang="0">
                  <a:pos x="connsiteX3" y="connsiteY3"/>
                </a:cxn>
              </a:cxnLst>
              <a:rect l="l" t="t" r="r" b="b"/>
              <a:pathLst>
                <a:path w="7691075" h="509568">
                  <a:moveTo>
                    <a:pt x="0" y="165424"/>
                  </a:moveTo>
                  <a:lnTo>
                    <a:pt x="7289260" y="0"/>
                  </a:lnTo>
                  <a:lnTo>
                    <a:pt x="7691075" y="509568"/>
                  </a:lnTo>
                  <a:lnTo>
                    <a:pt x="0" y="165424"/>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4313DB8-73BA-7741-9948-C5AF057A5E4A}"/>
                </a:ext>
              </a:extLst>
            </p:cNvPr>
            <p:cNvSpPr txBox="1"/>
            <p:nvPr/>
          </p:nvSpPr>
          <p:spPr>
            <a:xfrm>
              <a:off x="6799948" y="1835828"/>
              <a:ext cx="1646605" cy="369332"/>
            </a:xfrm>
            <a:prstGeom prst="rect">
              <a:avLst/>
            </a:prstGeom>
            <a:noFill/>
          </p:spPr>
          <p:txBody>
            <a:bodyPr wrap="none" rtlCol="0">
              <a:spAutoFit/>
            </a:bodyPr>
            <a:lstStyle/>
            <a:p>
              <a:pPr algn="l"/>
              <a:r>
                <a:rPr lang="en-US" dirty="0" err="1">
                  <a:latin typeface="+mj-lt"/>
                </a:rPr>
                <a:t>Ummmm</a:t>
              </a:r>
              <a:r>
                <a:rPr lang="en-US" dirty="0">
                  <a:latin typeface="+mj-lt"/>
                </a:rPr>
                <a:t>……..</a:t>
              </a:r>
            </a:p>
          </p:txBody>
        </p:sp>
      </p:grpSp>
    </p:spTree>
    <p:extLst>
      <p:ext uri="{BB962C8B-B14F-4D97-AF65-F5344CB8AC3E}">
        <p14:creationId xmlns:p14="http://schemas.microsoft.com/office/powerpoint/2010/main" val="22654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481A3B-F9AF-5A46-9E71-E665F0F57A18}"/>
              </a:ext>
            </a:extLst>
          </p:cNvPr>
          <p:cNvSpPr/>
          <p:nvPr/>
        </p:nvSpPr>
        <p:spPr>
          <a:xfrm>
            <a:off x="1378427" y="1580320"/>
            <a:ext cx="2608447" cy="260844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F218D-BC60-2443-8534-1665D4855CA7}"/>
              </a:ext>
            </a:extLst>
          </p:cNvPr>
          <p:cNvSpPr>
            <a:spLocks noGrp="1"/>
          </p:cNvSpPr>
          <p:nvPr>
            <p:ph type="title"/>
          </p:nvPr>
        </p:nvSpPr>
        <p:spPr>
          <a:xfrm>
            <a:off x="838200" y="278498"/>
            <a:ext cx="10515600" cy="549275"/>
          </a:xfrm>
        </p:spPr>
        <p:txBody>
          <a:bodyPr>
            <a:normAutofit fontScale="90000"/>
          </a:bodyPr>
          <a:lstStyle/>
          <a:p>
            <a:r>
              <a:rPr lang="en-US" dirty="0"/>
              <a:t>Round squares are possible </a:t>
            </a:r>
            <a:r>
              <a:rPr lang="en-US" sz="3600" dirty="0"/>
              <a:t>and may be actual.</a:t>
            </a:r>
            <a:endParaRPr lang="en-US" dirty="0"/>
          </a:p>
        </p:txBody>
      </p:sp>
      <p:pic>
        <p:nvPicPr>
          <p:cNvPr id="6" name="Content Placeholder 5">
            <a:extLst>
              <a:ext uri="{FF2B5EF4-FFF2-40B4-BE49-F238E27FC236}">
                <a16:creationId xmlns:a16="http://schemas.microsoft.com/office/drawing/2014/main" id="{40D5C908-29E9-EF4F-BEAA-5BEDE566606A}"/>
              </a:ext>
            </a:extLst>
          </p:cNvPr>
          <p:cNvPicPr>
            <a:picLocks noGrp="1" noChangeAspect="1"/>
          </p:cNvPicPr>
          <p:nvPr>
            <p:ph idx="1"/>
          </p:nvPr>
        </p:nvPicPr>
        <p:blipFill>
          <a:blip r:embed="rId2"/>
          <a:stretch>
            <a:fillRect/>
          </a:stretch>
        </p:blipFill>
        <p:spPr>
          <a:xfrm>
            <a:off x="5620313" y="1383590"/>
            <a:ext cx="2947447" cy="2838958"/>
          </a:xfrm>
        </p:spPr>
      </p:pic>
      <p:sp>
        <p:nvSpPr>
          <p:cNvPr id="4" name="Slide Number Placeholder 3">
            <a:extLst>
              <a:ext uri="{FF2B5EF4-FFF2-40B4-BE49-F238E27FC236}">
                <a16:creationId xmlns:a16="http://schemas.microsoft.com/office/drawing/2014/main" id="{55EA5DE9-46AF-5349-AF37-9142EEF6DD41}"/>
              </a:ext>
            </a:extLst>
          </p:cNvPr>
          <p:cNvSpPr>
            <a:spLocks noGrp="1"/>
          </p:cNvSpPr>
          <p:nvPr>
            <p:ph type="sldNum" sz="quarter" idx="12"/>
          </p:nvPr>
        </p:nvSpPr>
        <p:spPr/>
        <p:txBody>
          <a:bodyPr/>
          <a:lstStyle/>
          <a:p>
            <a:fld id="{3ED636B3-DF2F-134B-A88D-9309E8115631}" type="slidenum">
              <a:rPr lang="en-US" smtClean="0"/>
              <a:t>18</a:t>
            </a:fld>
            <a:endParaRPr lang="en-US"/>
          </a:p>
        </p:txBody>
      </p:sp>
      <p:sp>
        <p:nvSpPr>
          <p:cNvPr id="7" name="Rectangle 6">
            <a:extLst>
              <a:ext uri="{FF2B5EF4-FFF2-40B4-BE49-F238E27FC236}">
                <a16:creationId xmlns:a16="http://schemas.microsoft.com/office/drawing/2014/main" id="{683B8888-EA67-E446-93CC-FFE17D288095}"/>
              </a:ext>
            </a:extLst>
          </p:cNvPr>
          <p:cNvSpPr/>
          <p:nvPr/>
        </p:nvSpPr>
        <p:spPr>
          <a:xfrm rot="1320000">
            <a:off x="1378427" y="1580320"/>
            <a:ext cx="2608447" cy="2608447"/>
          </a:xfrm>
          <a:prstGeom prst="rect">
            <a:avLst/>
          </a:prstGeom>
          <a:solidFill>
            <a:schemeClr val="bg1"/>
          </a:solidFill>
          <a:ln w="381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2D1C5E-D507-6E41-9346-507BA56DAED8}"/>
              </a:ext>
            </a:extLst>
          </p:cNvPr>
          <p:cNvSpPr/>
          <p:nvPr/>
        </p:nvSpPr>
        <p:spPr>
          <a:xfrm rot="2700000">
            <a:off x="1378427" y="1580320"/>
            <a:ext cx="2608447" cy="2608447"/>
          </a:xfrm>
          <a:prstGeom prst="rect">
            <a:avLst/>
          </a:prstGeom>
          <a:solidFill>
            <a:schemeClr val="bg1"/>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D2207B-A415-EC4A-9D24-59AC460EF519}"/>
              </a:ext>
            </a:extLst>
          </p:cNvPr>
          <p:cNvSpPr/>
          <p:nvPr/>
        </p:nvSpPr>
        <p:spPr>
          <a:xfrm rot="4020000">
            <a:off x="1378427" y="1580320"/>
            <a:ext cx="2608447" cy="2608447"/>
          </a:xfrm>
          <a:prstGeom prst="rect">
            <a:avLst/>
          </a:prstGeom>
          <a:solidFill>
            <a:schemeClr val="bg1"/>
          </a:solidFill>
          <a:ln w="3810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85BEF3C-24AB-E946-A8C3-321C509DEF6D}"/>
              </a:ext>
            </a:extLst>
          </p:cNvPr>
          <p:cNvGrpSpPr/>
          <p:nvPr/>
        </p:nvGrpSpPr>
        <p:grpSpPr>
          <a:xfrm>
            <a:off x="947396" y="1215180"/>
            <a:ext cx="3497801" cy="3378532"/>
            <a:chOff x="947396" y="2033329"/>
            <a:chExt cx="3497801" cy="3378532"/>
          </a:xfrm>
        </p:grpSpPr>
        <p:sp>
          <p:nvSpPr>
            <p:cNvPr id="11" name="Rectangle 10">
              <a:extLst>
                <a:ext uri="{FF2B5EF4-FFF2-40B4-BE49-F238E27FC236}">
                  <a16:creationId xmlns:a16="http://schemas.microsoft.com/office/drawing/2014/main" id="{062FD9E9-5A2D-AB47-8C16-6C486D66DBF7}"/>
                </a:ext>
              </a:extLst>
            </p:cNvPr>
            <p:cNvSpPr/>
            <p:nvPr/>
          </p:nvSpPr>
          <p:spPr>
            <a:xfrm>
              <a:off x="1378427" y="2398469"/>
              <a:ext cx="2608447" cy="2608447"/>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FD7F541-3579-EA44-A2B9-70AB5604B04F}"/>
                </a:ext>
              </a:extLst>
            </p:cNvPr>
            <p:cNvSpPr txBox="1"/>
            <p:nvPr/>
          </p:nvSpPr>
          <p:spPr>
            <a:xfrm>
              <a:off x="996427" y="2033330"/>
              <a:ext cx="409086" cy="461665"/>
            </a:xfrm>
            <a:prstGeom prst="rect">
              <a:avLst/>
            </a:prstGeom>
            <a:noFill/>
          </p:spPr>
          <p:txBody>
            <a:bodyPr wrap="none" rtlCol="0">
              <a:spAutoFit/>
            </a:bodyPr>
            <a:lstStyle/>
            <a:p>
              <a:pPr algn="l"/>
              <a:r>
                <a:rPr lang="en-US" sz="2400" dirty="0">
                  <a:latin typeface="Comic Sans MS" panose="030F0902030302020204" pitchFamily="66" charset="0"/>
                </a:rPr>
                <a:t>A</a:t>
              </a:r>
              <a:endParaRPr lang="en-US" dirty="0">
                <a:latin typeface="Comic Sans MS" panose="030F0902030302020204" pitchFamily="66" charset="0"/>
              </a:endParaRPr>
            </a:p>
          </p:txBody>
        </p:sp>
        <p:sp>
          <p:nvSpPr>
            <p:cNvPr id="13" name="TextBox 12">
              <a:extLst>
                <a:ext uri="{FF2B5EF4-FFF2-40B4-BE49-F238E27FC236}">
                  <a16:creationId xmlns:a16="http://schemas.microsoft.com/office/drawing/2014/main" id="{9928D023-E3CE-D542-A7EC-EDC467136FFD}"/>
                </a:ext>
              </a:extLst>
            </p:cNvPr>
            <p:cNvSpPr txBox="1"/>
            <p:nvPr/>
          </p:nvSpPr>
          <p:spPr>
            <a:xfrm>
              <a:off x="947396" y="4950196"/>
              <a:ext cx="378630" cy="461665"/>
            </a:xfrm>
            <a:prstGeom prst="rect">
              <a:avLst/>
            </a:prstGeom>
            <a:noFill/>
          </p:spPr>
          <p:txBody>
            <a:bodyPr wrap="square" rtlCol="0">
              <a:spAutoFit/>
            </a:bodyPr>
            <a:lstStyle/>
            <a:p>
              <a:pPr algn="l"/>
              <a:r>
                <a:rPr lang="en-US" sz="2400" dirty="0">
                  <a:latin typeface="Comic Sans MS" panose="030F0902030302020204" pitchFamily="66" charset="0"/>
                </a:rPr>
                <a:t>B</a:t>
              </a:r>
              <a:endParaRPr lang="en-US" dirty="0">
                <a:latin typeface="Comic Sans MS" panose="030F0902030302020204" pitchFamily="66" charset="0"/>
              </a:endParaRPr>
            </a:p>
          </p:txBody>
        </p:sp>
        <p:sp>
          <p:nvSpPr>
            <p:cNvPr id="14" name="TextBox 13">
              <a:extLst>
                <a:ext uri="{FF2B5EF4-FFF2-40B4-BE49-F238E27FC236}">
                  <a16:creationId xmlns:a16="http://schemas.microsoft.com/office/drawing/2014/main" id="{8A18A867-2328-7945-8A0F-BA34562DF69D}"/>
                </a:ext>
              </a:extLst>
            </p:cNvPr>
            <p:cNvSpPr txBox="1"/>
            <p:nvPr/>
          </p:nvSpPr>
          <p:spPr>
            <a:xfrm>
              <a:off x="4027267" y="4860318"/>
              <a:ext cx="378630" cy="461665"/>
            </a:xfrm>
            <a:prstGeom prst="rect">
              <a:avLst/>
            </a:prstGeom>
            <a:noFill/>
          </p:spPr>
          <p:txBody>
            <a:bodyPr wrap="none" rtlCol="0">
              <a:spAutoFit/>
            </a:bodyPr>
            <a:lstStyle/>
            <a:p>
              <a:pPr algn="l"/>
              <a:r>
                <a:rPr lang="en-US" sz="2400" dirty="0">
                  <a:latin typeface="Comic Sans MS" panose="030F0902030302020204" pitchFamily="66" charset="0"/>
                </a:rPr>
                <a:t>C</a:t>
              </a:r>
              <a:endParaRPr lang="en-US" dirty="0">
                <a:latin typeface="Comic Sans MS" panose="030F0902030302020204" pitchFamily="66" charset="0"/>
              </a:endParaRPr>
            </a:p>
          </p:txBody>
        </p:sp>
        <p:sp>
          <p:nvSpPr>
            <p:cNvPr id="15" name="TextBox 14">
              <a:extLst>
                <a:ext uri="{FF2B5EF4-FFF2-40B4-BE49-F238E27FC236}">
                  <a16:creationId xmlns:a16="http://schemas.microsoft.com/office/drawing/2014/main" id="{D287D045-B044-FE4F-8B44-EE97743D1284}"/>
                </a:ext>
              </a:extLst>
            </p:cNvPr>
            <p:cNvSpPr txBox="1"/>
            <p:nvPr/>
          </p:nvSpPr>
          <p:spPr>
            <a:xfrm>
              <a:off x="4037713" y="2033329"/>
              <a:ext cx="407484" cy="461665"/>
            </a:xfrm>
            <a:prstGeom prst="rect">
              <a:avLst/>
            </a:prstGeom>
            <a:noFill/>
          </p:spPr>
          <p:txBody>
            <a:bodyPr wrap="none" rtlCol="0">
              <a:spAutoFit/>
            </a:bodyPr>
            <a:lstStyle/>
            <a:p>
              <a:pPr algn="l"/>
              <a:r>
                <a:rPr lang="en-US" sz="2400" dirty="0">
                  <a:latin typeface="Comic Sans MS" panose="030F0902030302020204" pitchFamily="66" charset="0"/>
                </a:rPr>
                <a:t>D</a:t>
              </a:r>
              <a:endParaRPr lang="en-US" dirty="0">
                <a:latin typeface="Comic Sans MS" panose="030F0902030302020204" pitchFamily="66" charset="0"/>
              </a:endParaRPr>
            </a:p>
          </p:txBody>
        </p:sp>
        <p:sp>
          <p:nvSpPr>
            <p:cNvPr id="16" name="Oval 15">
              <a:extLst>
                <a:ext uri="{FF2B5EF4-FFF2-40B4-BE49-F238E27FC236}">
                  <a16:creationId xmlns:a16="http://schemas.microsoft.com/office/drawing/2014/main" id="{36A59ECC-B493-024F-98D6-BB6FE1D28090}"/>
                </a:ext>
              </a:extLst>
            </p:cNvPr>
            <p:cNvSpPr/>
            <p:nvPr/>
          </p:nvSpPr>
          <p:spPr>
            <a:xfrm>
              <a:off x="2519702" y="3539744"/>
              <a:ext cx="162948" cy="1629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48D2D2B-1A7C-7248-9803-3157904D8322}"/>
                </a:ext>
              </a:extLst>
            </p:cNvPr>
            <p:cNvSpPr txBox="1"/>
            <p:nvPr/>
          </p:nvSpPr>
          <p:spPr>
            <a:xfrm>
              <a:off x="2449544" y="3111358"/>
              <a:ext cx="429926" cy="461665"/>
            </a:xfrm>
            <a:prstGeom prst="rect">
              <a:avLst/>
            </a:prstGeom>
            <a:noFill/>
          </p:spPr>
          <p:txBody>
            <a:bodyPr wrap="none" rtlCol="0">
              <a:spAutoFit/>
            </a:bodyPr>
            <a:lstStyle/>
            <a:p>
              <a:pPr algn="l"/>
              <a:r>
                <a:rPr lang="en-US" sz="2400" dirty="0">
                  <a:latin typeface="Comic Sans MS" panose="030F0902030302020204" pitchFamily="66" charset="0"/>
                </a:rPr>
                <a:t>O</a:t>
              </a:r>
              <a:endParaRPr lang="en-US" dirty="0">
                <a:latin typeface="Comic Sans MS" panose="030F0902030302020204" pitchFamily="66" charset="0"/>
              </a:endParaRPr>
            </a:p>
          </p:txBody>
        </p:sp>
      </p:grpSp>
      <p:sp>
        <p:nvSpPr>
          <p:cNvPr id="19" name="TextBox 18">
            <a:extLst>
              <a:ext uri="{FF2B5EF4-FFF2-40B4-BE49-F238E27FC236}">
                <a16:creationId xmlns:a16="http://schemas.microsoft.com/office/drawing/2014/main" id="{5CE55D82-1022-5C46-93C7-93722BE1B75B}"/>
              </a:ext>
            </a:extLst>
          </p:cNvPr>
          <p:cNvSpPr txBox="1"/>
          <p:nvPr/>
        </p:nvSpPr>
        <p:spPr>
          <a:xfrm>
            <a:off x="1136711" y="5131019"/>
            <a:ext cx="3579668" cy="707886"/>
          </a:xfrm>
          <a:prstGeom prst="rect">
            <a:avLst/>
          </a:prstGeom>
          <a:noFill/>
        </p:spPr>
        <p:txBody>
          <a:bodyPr wrap="square" rtlCol="0">
            <a:spAutoFit/>
          </a:bodyPr>
          <a:lstStyle/>
          <a:p>
            <a:pPr algn="l"/>
            <a:r>
              <a:rPr lang="en-US" sz="2000" i="1" dirty="0">
                <a:latin typeface="+mj-lt"/>
              </a:rPr>
              <a:t>Square</a:t>
            </a:r>
            <a:r>
              <a:rPr lang="en-US" sz="2000" dirty="0">
                <a:latin typeface="+mj-lt"/>
              </a:rPr>
              <a:t>: Four straight line sides, symmetric under 90</a:t>
            </a:r>
            <a:r>
              <a:rPr lang="en-US" sz="2000" baseline="30000" dirty="0">
                <a:latin typeface="+mj-lt"/>
              </a:rPr>
              <a:t>o</a:t>
            </a:r>
            <a:r>
              <a:rPr lang="en-US" sz="2000" dirty="0">
                <a:latin typeface="+mj-lt"/>
              </a:rPr>
              <a:t> rotation.</a:t>
            </a:r>
          </a:p>
        </p:txBody>
      </p:sp>
      <p:grpSp>
        <p:nvGrpSpPr>
          <p:cNvPr id="43" name="Group 42">
            <a:extLst>
              <a:ext uri="{FF2B5EF4-FFF2-40B4-BE49-F238E27FC236}">
                <a16:creationId xmlns:a16="http://schemas.microsoft.com/office/drawing/2014/main" id="{55EF1554-3FA9-264D-834B-74BDBC63D96E}"/>
              </a:ext>
            </a:extLst>
          </p:cNvPr>
          <p:cNvGrpSpPr/>
          <p:nvPr/>
        </p:nvGrpSpPr>
        <p:grpSpPr>
          <a:xfrm>
            <a:off x="5446643" y="4558331"/>
            <a:ext cx="6575311" cy="1853261"/>
            <a:chOff x="5446643" y="4558331"/>
            <a:chExt cx="6575311" cy="1853261"/>
          </a:xfrm>
        </p:grpSpPr>
        <p:sp>
          <p:nvSpPr>
            <p:cNvPr id="21" name="TextBox 20">
              <a:extLst>
                <a:ext uri="{FF2B5EF4-FFF2-40B4-BE49-F238E27FC236}">
                  <a16:creationId xmlns:a16="http://schemas.microsoft.com/office/drawing/2014/main" id="{67411D15-A70B-0543-AB47-028DB4945C19}"/>
                </a:ext>
              </a:extLst>
            </p:cNvPr>
            <p:cNvSpPr txBox="1"/>
            <p:nvPr/>
          </p:nvSpPr>
          <p:spPr>
            <a:xfrm>
              <a:off x="5446643" y="4627158"/>
              <a:ext cx="3579668" cy="1569660"/>
            </a:xfrm>
            <a:prstGeom prst="rect">
              <a:avLst/>
            </a:prstGeom>
            <a:noFill/>
          </p:spPr>
          <p:txBody>
            <a:bodyPr wrap="square" rtlCol="0">
              <a:spAutoFit/>
            </a:bodyPr>
            <a:lstStyle/>
            <a:p>
              <a:pPr algn="l"/>
              <a:r>
                <a:rPr lang="en-US" sz="2400" dirty="0">
                  <a:latin typeface="+mj-lt"/>
                </a:rPr>
                <a:t>If the geometry of our cosmos is spherical, then there exist large round circle-squares in our space.</a:t>
              </a:r>
            </a:p>
          </p:txBody>
        </p:sp>
        <p:pic>
          <p:nvPicPr>
            <p:cNvPr id="23" name="Picture 22" descr="Diagram&#10;&#10;Description automatically generated">
              <a:extLst>
                <a:ext uri="{FF2B5EF4-FFF2-40B4-BE49-F238E27FC236}">
                  <a16:creationId xmlns:a16="http://schemas.microsoft.com/office/drawing/2014/main" id="{7D3BB1F2-5CA9-0549-BD14-2FB6EDB5E05F}"/>
                </a:ext>
              </a:extLst>
            </p:cNvPr>
            <p:cNvPicPr>
              <a:picLocks noChangeAspect="1"/>
            </p:cNvPicPr>
            <p:nvPr/>
          </p:nvPicPr>
          <p:blipFill>
            <a:blip r:embed="rId3"/>
            <a:stretch>
              <a:fillRect/>
            </a:stretch>
          </p:blipFill>
          <p:spPr>
            <a:xfrm>
              <a:off x="9215588" y="4558331"/>
              <a:ext cx="2806366" cy="1853261"/>
            </a:xfrm>
            <a:prstGeom prst="rect">
              <a:avLst/>
            </a:prstGeom>
          </p:spPr>
        </p:pic>
      </p:grpSp>
      <p:grpSp>
        <p:nvGrpSpPr>
          <p:cNvPr id="40" name="Group 39">
            <a:extLst>
              <a:ext uri="{FF2B5EF4-FFF2-40B4-BE49-F238E27FC236}">
                <a16:creationId xmlns:a16="http://schemas.microsoft.com/office/drawing/2014/main" id="{6768CBDA-4A8E-3D42-8905-78C729C68707}"/>
              </a:ext>
            </a:extLst>
          </p:cNvPr>
          <p:cNvGrpSpPr/>
          <p:nvPr/>
        </p:nvGrpSpPr>
        <p:grpSpPr>
          <a:xfrm>
            <a:off x="1388053" y="1519627"/>
            <a:ext cx="7042891" cy="2702921"/>
            <a:chOff x="1388053" y="1519627"/>
            <a:chExt cx="7042891" cy="2702921"/>
          </a:xfrm>
        </p:grpSpPr>
        <p:cxnSp>
          <p:nvCxnSpPr>
            <p:cNvPr id="26" name="Straight Connector 25">
              <a:extLst>
                <a:ext uri="{FF2B5EF4-FFF2-40B4-BE49-F238E27FC236}">
                  <a16:creationId xmlns:a16="http://schemas.microsoft.com/office/drawing/2014/main" id="{F7B14218-5EFC-0B47-90D3-462187B897B6}"/>
                </a:ext>
              </a:extLst>
            </p:cNvPr>
            <p:cNvCxnSpPr/>
            <p:nvPr/>
          </p:nvCxnSpPr>
          <p:spPr>
            <a:xfrm>
              <a:off x="3986874" y="1548502"/>
              <a:ext cx="0" cy="2674046"/>
            </a:xfrm>
            <a:prstGeom prst="line">
              <a:avLst/>
            </a:prstGeom>
            <a:ln w="254000">
              <a:solidFill>
                <a:srgbClr val="054CFF">
                  <a:alpha val="25098"/>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0EAEBD-50CD-0642-BDD3-6745C867FE43}"/>
                </a:ext>
              </a:extLst>
            </p:cNvPr>
            <p:cNvCxnSpPr/>
            <p:nvPr/>
          </p:nvCxnSpPr>
          <p:spPr>
            <a:xfrm>
              <a:off x="1388053" y="1519627"/>
              <a:ext cx="0" cy="2674046"/>
            </a:xfrm>
            <a:prstGeom prst="line">
              <a:avLst/>
            </a:prstGeom>
            <a:ln w="254000">
              <a:solidFill>
                <a:srgbClr val="054CFF">
                  <a:alpha val="25098"/>
                </a:srgbClr>
              </a:solidFill>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B21E7D74-0088-9748-B900-AE91399545DC}"/>
                </a:ext>
              </a:extLst>
            </p:cNvPr>
            <p:cNvSpPr/>
            <p:nvPr/>
          </p:nvSpPr>
          <p:spPr>
            <a:xfrm rot="10800000" flipH="1" flipV="1">
              <a:off x="6252836" y="2618258"/>
              <a:ext cx="2178108" cy="794828"/>
            </a:xfrm>
            <a:prstGeom prst="arc">
              <a:avLst>
                <a:gd name="adj1" fmla="val 16451092"/>
                <a:gd name="adj2" fmla="val 0"/>
              </a:avLst>
            </a:prstGeom>
            <a:ln w="190500">
              <a:solidFill>
                <a:schemeClr val="accent1">
                  <a:alpha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16BA1D7B-6238-DF49-9117-FE610FD0104F}"/>
                </a:ext>
              </a:extLst>
            </p:cNvPr>
            <p:cNvSpPr/>
            <p:nvPr/>
          </p:nvSpPr>
          <p:spPr>
            <a:xfrm flipH="1" flipV="1">
              <a:off x="5810860" y="2439258"/>
              <a:ext cx="2178108" cy="794828"/>
            </a:xfrm>
            <a:prstGeom prst="arc">
              <a:avLst>
                <a:gd name="adj1" fmla="val 16451092"/>
                <a:gd name="adj2" fmla="val 0"/>
              </a:avLst>
            </a:prstGeom>
            <a:ln w="190500">
              <a:solidFill>
                <a:schemeClr val="accent1">
                  <a:alpha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B655C25-78A7-724C-A2CD-B2E0D8742297}"/>
              </a:ext>
            </a:extLst>
          </p:cNvPr>
          <p:cNvGrpSpPr/>
          <p:nvPr/>
        </p:nvGrpSpPr>
        <p:grpSpPr>
          <a:xfrm>
            <a:off x="1347104" y="1548502"/>
            <a:ext cx="7679206" cy="2659514"/>
            <a:chOff x="1347104" y="1548502"/>
            <a:chExt cx="7679206" cy="2659514"/>
          </a:xfrm>
        </p:grpSpPr>
        <p:cxnSp>
          <p:nvCxnSpPr>
            <p:cNvPr id="30" name="Straight Connector 29">
              <a:extLst>
                <a:ext uri="{FF2B5EF4-FFF2-40B4-BE49-F238E27FC236}">
                  <a16:creationId xmlns:a16="http://schemas.microsoft.com/office/drawing/2014/main" id="{1B935C54-D2FB-EC40-8540-AB9B605B5C34}"/>
                </a:ext>
              </a:extLst>
            </p:cNvPr>
            <p:cNvCxnSpPr>
              <a:cxnSpLocks/>
            </p:cNvCxnSpPr>
            <p:nvPr/>
          </p:nvCxnSpPr>
          <p:spPr>
            <a:xfrm flipH="1">
              <a:off x="1356730" y="1548502"/>
              <a:ext cx="2630144" cy="3181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21D724-7C83-5A4C-9A7B-9779D5D14A40}"/>
                </a:ext>
              </a:extLst>
            </p:cNvPr>
            <p:cNvCxnSpPr>
              <a:cxnSpLocks/>
            </p:cNvCxnSpPr>
            <p:nvPr/>
          </p:nvCxnSpPr>
          <p:spPr>
            <a:xfrm flipH="1">
              <a:off x="1347104" y="4176198"/>
              <a:ext cx="2630144" cy="3181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36" name="Arc 35">
              <a:extLst>
                <a:ext uri="{FF2B5EF4-FFF2-40B4-BE49-F238E27FC236}">
                  <a16:creationId xmlns:a16="http://schemas.microsoft.com/office/drawing/2014/main" id="{5AF88B9E-C900-F842-9D3A-0DBB49949D83}"/>
                </a:ext>
              </a:extLst>
            </p:cNvPr>
            <p:cNvSpPr/>
            <p:nvPr/>
          </p:nvSpPr>
          <p:spPr>
            <a:xfrm flipH="1">
              <a:off x="5810859" y="2618258"/>
              <a:ext cx="3215451" cy="576414"/>
            </a:xfrm>
            <a:prstGeom prst="arc">
              <a:avLst>
                <a:gd name="adj1" fmla="val 16451092"/>
                <a:gd name="adj2" fmla="val 0"/>
              </a:avLst>
            </a:prstGeom>
            <a:ln w="190500">
              <a:solidFill>
                <a:srgbClr val="FF0000">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2553CE91-F9B3-BE41-88BB-1D091B752E41}"/>
                </a:ext>
              </a:extLst>
            </p:cNvPr>
            <p:cNvSpPr/>
            <p:nvPr/>
          </p:nvSpPr>
          <p:spPr>
            <a:xfrm rot="10800000" flipH="1">
              <a:off x="5215493" y="2657672"/>
              <a:ext cx="3215451" cy="576414"/>
            </a:xfrm>
            <a:prstGeom prst="arc">
              <a:avLst>
                <a:gd name="adj1" fmla="val 16451092"/>
                <a:gd name="adj2" fmla="val 0"/>
              </a:avLst>
            </a:prstGeom>
            <a:ln w="190500">
              <a:solidFill>
                <a:srgbClr val="FF0000">
                  <a:alpha val="5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E3C376F9-AB6F-7840-95F0-2A07AEF500AB}"/>
              </a:ext>
            </a:extLst>
          </p:cNvPr>
          <p:cNvGrpSpPr/>
          <p:nvPr/>
        </p:nvGrpSpPr>
        <p:grpSpPr>
          <a:xfrm>
            <a:off x="2158414" y="1128273"/>
            <a:ext cx="5409398" cy="2117558"/>
            <a:chOff x="2158414" y="1128273"/>
            <a:chExt cx="5409398" cy="2117558"/>
          </a:xfrm>
        </p:grpSpPr>
        <p:sp>
          <p:nvSpPr>
            <p:cNvPr id="38" name="Oval 37">
              <a:extLst>
                <a:ext uri="{FF2B5EF4-FFF2-40B4-BE49-F238E27FC236}">
                  <a16:creationId xmlns:a16="http://schemas.microsoft.com/office/drawing/2014/main" id="{1EE70582-3C6D-464C-AA7A-A217C1E0AF86}"/>
                </a:ext>
              </a:extLst>
            </p:cNvPr>
            <p:cNvSpPr/>
            <p:nvPr/>
          </p:nvSpPr>
          <p:spPr>
            <a:xfrm>
              <a:off x="2158414" y="2360307"/>
              <a:ext cx="885524" cy="885524"/>
            </a:xfrm>
            <a:prstGeom prst="ellipse">
              <a:avLst/>
            </a:prstGeom>
            <a:solidFill>
              <a:srgbClr val="00C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61ECAC-F1AF-9548-8EB5-2999677B5BBB}"/>
                </a:ext>
              </a:extLst>
            </p:cNvPr>
            <p:cNvSpPr/>
            <p:nvPr/>
          </p:nvSpPr>
          <p:spPr>
            <a:xfrm>
              <a:off x="6682288" y="1128273"/>
              <a:ext cx="885524" cy="885524"/>
            </a:xfrm>
            <a:prstGeom prst="ellipse">
              <a:avLst/>
            </a:prstGeom>
            <a:solidFill>
              <a:srgbClr val="00C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0E27DF22-1409-414C-84AC-E635A466D4BC}"/>
              </a:ext>
            </a:extLst>
          </p:cNvPr>
          <p:cNvSpPr txBox="1"/>
          <p:nvPr/>
        </p:nvSpPr>
        <p:spPr>
          <a:xfrm>
            <a:off x="9026310" y="1446012"/>
            <a:ext cx="2492943" cy="1569660"/>
          </a:xfrm>
          <a:prstGeom prst="rect">
            <a:avLst/>
          </a:prstGeom>
          <a:noFill/>
        </p:spPr>
        <p:txBody>
          <a:bodyPr wrap="square" rtlCol="0">
            <a:spAutoFit/>
          </a:bodyPr>
          <a:lstStyle/>
          <a:p>
            <a:pPr algn="l"/>
            <a:r>
              <a:rPr lang="en-US" sz="2400" dirty="0">
                <a:latin typeface="+mj-lt"/>
              </a:rPr>
              <a:t>In spherical geometry, ABCD is both a circle and a square, center O.</a:t>
            </a:r>
          </a:p>
        </p:txBody>
      </p:sp>
    </p:spTree>
    <p:extLst>
      <p:ext uri="{BB962C8B-B14F-4D97-AF65-F5344CB8AC3E}">
        <p14:creationId xmlns:p14="http://schemas.microsoft.com/office/powerpoint/2010/main" val="2875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853440" y="2531052"/>
            <a:ext cx="6425971" cy="1325563"/>
          </a:xfrm>
        </p:spPr>
        <p:txBody>
          <a:bodyPr>
            <a:noAutofit/>
          </a:bodyPr>
          <a:lstStyle/>
          <a:p>
            <a:pPr algn="r"/>
            <a:r>
              <a:rPr lang="en-US" sz="8800" dirty="0"/>
              <a:t>Epistemic Possibility</a:t>
            </a:r>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19</a:t>
            </a:fld>
            <a:endParaRPr lang="en-US"/>
          </a:p>
        </p:txBody>
      </p:sp>
    </p:spTree>
    <p:extLst>
      <p:ext uri="{BB962C8B-B14F-4D97-AF65-F5344CB8AC3E}">
        <p14:creationId xmlns:p14="http://schemas.microsoft.com/office/powerpoint/2010/main" val="16079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DB1D-618C-C0B3-874A-D2FAF741BCFE}"/>
              </a:ext>
            </a:extLst>
          </p:cNvPr>
          <p:cNvSpPr>
            <a:spLocks noGrp="1"/>
          </p:cNvSpPr>
          <p:nvPr>
            <p:ph type="title"/>
          </p:nvPr>
        </p:nvSpPr>
        <p:spPr>
          <a:xfrm>
            <a:off x="687280" y="182563"/>
            <a:ext cx="10515600" cy="1325563"/>
          </a:xfrm>
        </p:spPr>
        <p:txBody>
          <a:bodyPr>
            <a:normAutofit fontScale="90000"/>
          </a:bodyPr>
          <a:lstStyle/>
          <a:p>
            <a:r>
              <a:rPr lang="en-US" dirty="0" err="1"/>
              <a:t>ImageFX</a:t>
            </a:r>
            <a:r>
              <a:rPr lang="en-US" dirty="0"/>
              <a:t> prompt</a:t>
            </a:r>
            <a:br>
              <a:rPr lang="en-US" dirty="0"/>
            </a:br>
            <a:r>
              <a:rPr lang="en-US" sz="3100" dirty="0"/>
              <a:t>“How to Make Possibility Safe for Empiricists”</a:t>
            </a:r>
            <a:br>
              <a:rPr lang="en-US" sz="3100" dirty="0"/>
            </a:br>
            <a:r>
              <a:rPr lang="en-US" sz="2000" dirty="0"/>
              <a:t>https://</a:t>
            </a:r>
            <a:r>
              <a:rPr lang="en-US" sz="2000" dirty="0" err="1"/>
              <a:t>aitestkitchen.withgoogle.com</a:t>
            </a:r>
            <a:r>
              <a:rPr lang="en-US" sz="2000" dirty="0"/>
              <a:t>/tools/image-</a:t>
            </a:r>
            <a:r>
              <a:rPr lang="en-US" sz="2000" dirty="0" err="1"/>
              <a:t>fx</a:t>
            </a:r>
            <a:endParaRPr lang="en-US" dirty="0"/>
          </a:p>
        </p:txBody>
      </p:sp>
      <p:sp>
        <p:nvSpPr>
          <p:cNvPr id="4" name="Slide Number Placeholder 3">
            <a:extLst>
              <a:ext uri="{FF2B5EF4-FFF2-40B4-BE49-F238E27FC236}">
                <a16:creationId xmlns:a16="http://schemas.microsoft.com/office/drawing/2014/main" id="{42B7ABDD-68C6-FD4C-4B14-23AB0A8F212E}"/>
              </a:ext>
            </a:extLst>
          </p:cNvPr>
          <p:cNvSpPr>
            <a:spLocks noGrp="1"/>
          </p:cNvSpPr>
          <p:nvPr>
            <p:ph type="sldNum" sz="quarter" idx="12"/>
          </p:nvPr>
        </p:nvSpPr>
        <p:spPr/>
        <p:txBody>
          <a:bodyPr/>
          <a:lstStyle/>
          <a:p>
            <a:fld id="{3ED636B3-DF2F-134B-A88D-9309E8115631}" type="slidenum">
              <a:rPr lang="en-US" smtClean="0"/>
              <a:t>2</a:t>
            </a:fld>
            <a:endParaRPr lang="en-US"/>
          </a:p>
        </p:txBody>
      </p:sp>
      <p:pic>
        <p:nvPicPr>
          <p:cNvPr id="9" name="Content Placeholder 7" descr="A drawing of a target with a pen&#10;&#10;Description automatically generated">
            <a:extLst>
              <a:ext uri="{FF2B5EF4-FFF2-40B4-BE49-F238E27FC236}">
                <a16:creationId xmlns:a16="http://schemas.microsoft.com/office/drawing/2014/main" id="{F1742FF1-C861-6ED7-C416-AE26D76B6D13}"/>
              </a:ext>
            </a:extLst>
          </p:cNvPr>
          <p:cNvPicPr>
            <a:picLocks noChangeAspect="1"/>
          </p:cNvPicPr>
          <p:nvPr/>
        </p:nvPicPr>
        <p:blipFill>
          <a:blip r:embed="rId2"/>
          <a:stretch>
            <a:fillRect/>
          </a:stretch>
        </p:blipFill>
        <p:spPr>
          <a:xfrm>
            <a:off x="800409" y="1570560"/>
            <a:ext cx="5227529" cy="5227529"/>
          </a:xfrm>
          <a:prstGeom prst="rect">
            <a:avLst/>
          </a:prstGeom>
        </p:spPr>
      </p:pic>
      <p:sp>
        <p:nvSpPr>
          <p:cNvPr id="11" name="Content Placeholder 10">
            <a:extLst>
              <a:ext uri="{FF2B5EF4-FFF2-40B4-BE49-F238E27FC236}">
                <a16:creationId xmlns:a16="http://schemas.microsoft.com/office/drawing/2014/main" id="{64AB0311-64CE-2F5D-B0B5-BD69F43F5C8D}"/>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5630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7CE6-4B0A-4A49-97CA-E8E8DFDF8D90}"/>
              </a:ext>
            </a:extLst>
          </p:cNvPr>
          <p:cNvSpPr>
            <a:spLocks noGrp="1"/>
          </p:cNvSpPr>
          <p:nvPr>
            <p:ph type="title"/>
          </p:nvPr>
        </p:nvSpPr>
        <p:spPr>
          <a:xfrm>
            <a:off x="502919" y="210133"/>
            <a:ext cx="10515600" cy="876935"/>
          </a:xfrm>
        </p:spPr>
        <p:txBody>
          <a:bodyPr/>
          <a:lstStyle/>
          <a:p>
            <a:r>
              <a:rPr lang="en-US" dirty="0"/>
              <a:t>Epistemic possibility</a:t>
            </a:r>
          </a:p>
        </p:txBody>
      </p:sp>
      <p:sp>
        <p:nvSpPr>
          <p:cNvPr id="4" name="Slide Number Placeholder 3">
            <a:extLst>
              <a:ext uri="{FF2B5EF4-FFF2-40B4-BE49-F238E27FC236}">
                <a16:creationId xmlns:a16="http://schemas.microsoft.com/office/drawing/2014/main" id="{B50C5009-1CB0-854F-824B-1537EDB635A4}"/>
              </a:ext>
            </a:extLst>
          </p:cNvPr>
          <p:cNvSpPr>
            <a:spLocks noGrp="1"/>
          </p:cNvSpPr>
          <p:nvPr>
            <p:ph type="sldNum" sz="quarter" idx="12"/>
          </p:nvPr>
        </p:nvSpPr>
        <p:spPr>
          <a:xfrm>
            <a:off x="11458257" y="6405993"/>
            <a:ext cx="482600" cy="365125"/>
          </a:xfrm>
        </p:spPr>
        <p:txBody>
          <a:bodyPr/>
          <a:lstStyle/>
          <a:p>
            <a:fld id="{3ED636B3-DF2F-134B-A88D-9309E8115631}" type="slidenum">
              <a:rPr lang="en-US" smtClean="0"/>
              <a:t>20</a:t>
            </a:fld>
            <a:endParaRPr lang="en-US" dirty="0"/>
          </a:p>
        </p:txBody>
      </p:sp>
      <p:sp>
        <p:nvSpPr>
          <p:cNvPr id="5" name="TextBox 4">
            <a:extLst>
              <a:ext uri="{FF2B5EF4-FFF2-40B4-BE49-F238E27FC236}">
                <a16:creationId xmlns:a16="http://schemas.microsoft.com/office/drawing/2014/main" id="{F534CF42-8636-B74F-B6D9-9F3E876B1C3D}"/>
              </a:ext>
            </a:extLst>
          </p:cNvPr>
          <p:cNvSpPr txBox="1"/>
          <p:nvPr/>
        </p:nvSpPr>
        <p:spPr>
          <a:xfrm>
            <a:off x="5880962" y="238954"/>
            <a:ext cx="3026043" cy="923330"/>
          </a:xfrm>
          <a:prstGeom prst="rect">
            <a:avLst/>
          </a:prstGeom>
          <a:noFill/>
        </p:spPr>
        <p:txBody>
          <a:bodyPr wrap="square" rtlCol="0">
            <a:spAutoFit/>
          </a:bodyPr>
          <a:lstStyle/>
          <a:p>
            <a:pPr algn="l"/>
            <a:r>
              <a:rPr lang="en-US" dirty="0">
                <a:latin typeface="+mj-lt"/>
              </a:rPr>
              <a:t>Similar to empirical possibility. Both pertain to what we can know. But …</a:t>
            </a:r>
          </a:p>
        </p:txBody>
      </p:sp>
      <p:grpSp>
        <p:nvGrpSpPr>
          <p:cNvPr id="22" name="Group 21">
            <a:extLst>
              <a:ext uri="{FF2B5EF4-FFF2-40B4-BE49-F238E27FC236}">
                <a16:creationId xmlns:a16="http://schemas.microsoft.com/office/drawing/2014/main" id="{E0BB6A6B-D9FC-814D-B442-6E39CB866FD3}"/>
              </a:ext>
            </a:extLst>
          </p:cNvPr>
          <p:cNvGrpSpPr/>
          <p:nvPr/>
        </p:nvGrpSpPr>
        <p:grpSpPr>
          <a:xfrm>
            <a:off x="8976792" y="132602"/>
            <a:ext cx="2993560" cy="2492990"/>
            <a:chOff x="8672660" y="1260739"/>
            <a:chExt cx="2993560" cy="2492990"/>
          </a:xfrm>
        </p:grpSpPr>
        <p:sp>
          <p:nvSpPr>
            <p:cNvPr id="21" name="Freeform 20">
              <a:extLst>
                <a:ext uri="{FF2B5EF4-FFF2-40B4-BE49-F238E27FC236}">
                  <a16:creationId xmlns:a16="http://schemas.microsoft.com/office/drawing/2014/main" id="{94FCD8A1-E8FA-FE45-A853-F8B4DEFBDFEA}"/>
                </a:ext>
              </a:extLst>
            </p:cNvPr>
            <p:cNvSpPr/>
            <p:nvPr/>
          </p:nvSpPr>
          <p:spPr>
            <a:xfrm>
              <a:off x="8672660" y="1338606"/>
              <a:ext cx="2828041" cy="2337848"/>
            </a:xfrm>
            <a:custGeom>
              <a:avLst/>
              <a:gdLst>
                <a:gd name="connsiteX0" fmla="*/ 282804 w 2828041"/>
                <a:gd name="connsiteY0" fmla="*/ 0 h 2337848"/>
                <a:gd name="connsiteX1" fmla="*/ 2828041 w 2828041"/>
                <a:gd name="connsiteY1" fmla="*/ 84841 h 2337848"/>
                <a:gd name="connsiteX2" fmla="*/ 2714919 w 2828041"/>
                <a:gd name="connsiteY2" fmla="*/ 2337848 h 2337848"/>
                <a:gd name="connsiteX3" fmla="*/ 0 w 2828041"/>
                <a:gd name="connsiteY3" fmla="*/ 2196446 h 2337848"/>
                <a:gd name="connsiteX4" fmla="*/ 282804 w 2828041"/>
                <a:gd name="connsiteY4" fmla="*/ 0 h 233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041" h="2337848">
                  <a:moveTo>
                    <a:pt x="282804" y="0"/>
                  </a:moveTo>
                  <a:lnTo>
                    <a:pt x="2828041" y="84841"/>
                  </a:lnTo>
                  <a:lnTo>
                    <a:pt x="2714919" y="2337848"/>
                  </a:lnTo>
                  <a:lnTo>
                    <a:pt x="0" y="2196446"/>
                  </a:lnTo>
                  <a:lnTo>
                    <a:pt x="282804"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00E957-F195-F04E-92CC-E05755C9C0BF}"/>
                </a:ext>
              </a:extLst>
            </p:cNvPr>
            <p:cNvSpPr txBox="1"/>
            <p:nvPr/>
          </p:nvSpPr>
          <p:spPr>
            <a:xfrm>
              <a:off x="8709660" y="1260739"/>
              <a:ext cx="2956560" cy="2492990"/>
            </a:xfrm>
            <a:prstGeom prst="rect">
              <a:avLst/>
            </a:prstGeom>
            <a:noFill/>
          </p:spPr>
          <p:txBody>
            <a:bodyPr wrap="square" rtlCol="0">
              <a:spAutoFit/>
            </a:bodyPr>
            <a:lstStyle/>
            <a:p>
              <a:r>
                <a:rPr lang="en-US" sz="2400" dirty="0">
                  <a:latin typeface="+mj-lt"/>
                </a:rPr>
                <a:t>“A possibility is an epistemic possibility if we do not know that it does not obtain.”</a:t>
              </a:r>
            </a:p>
            <a:p>
              <a:endParaRPr lang="en-US" sz="1200" dirty="0">
                <a:latin typeface="+mj-lt"/>
              </a:endParaRPr>
            </a:p>
            <a:p>
              <a:r>
                <a:rPr lang="en-US" sz="1200" dirty="0">
                  <a:latin typeface="+mj-lt"/>
                </a:rPr>
                <a:t>Brian </a:t>
              </a:r>
              <a:r>
                <a:rPr lang="en-US" sz="1200" dirty="0" err="1">
                  <a:latin typeface="+mj-lt"/>
                </a:rPr>
                <a:t>Weatherson</a:t>
              </a:r>
              <a:r>
                <a:rPr lang="en-US" sz="1200" dirty="0">
                  <a:latin typeface="+mj-lt"/>
                </a:rPr>
                <a:t> and Andy Egan, “Introduction: Epistemic Modals and Epistemic Modality” in </a:t>
              </a:r>
              <a:r>
                <a:rPr lang="en-US" sz="1200" i="1" dirty="0">
                  <a:latin typeface="+mj-lt"/>
                </a:rPr>
                <a:t>Epistemic Modality</a:t>
              </a:r>
              <a:r>
                <a:rPr lang="en-US" sz="1200" dirty="0">
                  <a:latin typeface="+mj-lt"/>
                </a:rPr>
                <a:t>. Oxford: Oxford University Press, 2011.</a:t>
              </a:r>
            </a:p>
          </p:txBody>
        </p:sp>
      </p:grpSp>
      <p:grpSp>
        <p:nvGrpSpPr>
          <p:cNvPr id="28" name="Group 27">
            <a:extLst>
              <a:ext uri="{FF2B5EF4-FFF2-40B4-BE49-F238E27FC236}">
                <a16:creationId xmlns:a16="http://schemas.microsoft.com/office/drawing/2014/main" id="{EEA5A880-D320-6C4E-8722-FE0455D7C8FA}"/>
              </a:ext>
            </a:extLst>
          </p:cNvPr>
          <p:cNvGrpSpPr/>
          <p:nvPr/>
        </p:nvGrpSpPr>
        <p:grpSpPr>
          <a:xfrm>
            <a:off x="716280" y="1392427"/>
            <a:ext cx="4271010" cy="4895251"/>
            <a:chOff x="716280" y="1392427"/>
            <a:chExt cx="4271010" cy="4895251"/>
          </a:xfrm>
        </p:grpSpPr>
        <p:sp>
          <p:nvSpPr>
            <p:cNvPr id="23" name="Freeform 22">
              <a:extLst>
                <a:ext uri="{FF2B5EF4-FFF2-40B4-BE49-F238E27FC236}">
                  <a16:creationId xmlns:a16="http://schemas.microsoft.com/office/drawing/2014/main" id="{BFB41460-601C-E44D-836D-A0867DB1E995}"/>
                </a:ext>
              </a:extLst>
            </p:cNvPr>
            <p:cNvSpPr/>
            <p:nvPr/>
          </p:nvSpPr>
          <p:spPr>
            <a:xfrm>
              <a:off x="904973" y="1461155"/>
              <a:ext cx="1395167" cy="4826523"/>
            </a:xfrm>
            <a:custGeom>
              <a:avLst/>
              <a:gdLst>
                <a:gd name="connsiteX0" fmla="*/ 0 w 1395167"/>
                <a:gd name="connsiteY0" fmla="*/ 0 h 4826523"/>
                <a:gd name="connsiteX1" fmla="*/ 1395167 w 1395167"/>
                <a:gd name="connsiteY1" fmla="*/ 18853 h 4826523"/>
                <a:gd name="connsiteX2" fmla="*/ 980388 w 1395167"/>
                <a:gd name="connsiteY2" fmla="*/ 4817097 h 4826523"/>
                <a:gd name="connsiteX3" fmla="*/ 18854 w 1395167"/>
                <a:gd name="connsiteY3" fmla="*/ 4826523 h 4826523"/>
                <a:gd name="connsiteX4" fmla="*/ 0 w 1395167"/>
                <a:gd name="connsiteY4" fmla="*/ 0 h 482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167" h="4826523">
                  <a:moveTo>
                    <a:pt x="0" y="0"/>
                  </a:moveTo>
                  <a:lnTo>
                    <a:pt x="1395167" y="18853"/>
                  </a:lnTo>
                  <a:lnTo>
                    <a:pt x="980388" y="4817097"/>
                  </a:lnTo>
                  <a:lnTo>
                    <a:pt x="18854" y="4826523"/>
                  </a:lnTo>
                  <a:cubicBezTo>
                    <a:pt x="12569" y="3217682"/>
                    <a:pt x="6285" y="1608841"/>
                    <a:pt x="0" y="0"/>
                  </a:cubicBez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13D2EEA6-A5B5-124C-9E24-3FE703495013}"/>
                </a:ext>
              </a:extLst>
            </p:cNvPr>
            <p:cNvSpPr/>
            <p:nvPr/>
          </p:nvSpPr>
          <p:spPr>
            <a:xfrm rot="10800000">
              <a:off x="3375150" y="1392427"/>
              <a:ext cx="1395167" cy="4826523"/>
            </a:xfrm>
            <a:custGeom>
              <a:avLst/>
              <a:gdLst>
                <a:gd name="connsiteX0" fmla="*/ 0 w 1395167"/>
                <a:gd name="connsiteY0" fmla="*/ 0 h 4826523"/>
                <a:gd name="connsiteX1" fmla="*/ 1395167 w 1395167"/>
                <a:gd name="connsiteY1" fmla="*/ 18853 h 4826523"/>
                <a:gd name="connsiteX2" fmla="*/ 980388 w 1395167"/>
                <a:gd name="connsiteY2" fmla="*/ 4817097 h 4826523"/>
                <a:gd name="connsiteX3" fmla="*/ 18854 w 1395167"/>
                <a:gd name="connsiteY3" fmla="*/ 4826523 h 4826523"/>
                <a:gd name="connsiteX4" fmla="*/ 0 w 1395167"/>
                <a:gd name="connsiteY4" fmla="*/ 0 h 482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167" h="4826523">
                  <a:moveTo>
                    <a:pt x="0" y="0"/>
                  </a:moveTo>
                  <a:lnTo>
                    <a:pt x="1395167" y="18853"/>
                  </a:lnTo>
                  <a:lnTo>
                    <a:pt x="980388" y="4817097"/>
                  </a:lnTo>
                  <a:lnTo>
                    <a:pt x="18854" y="4826523"/>
                  </a:lnTo>
                  <a:cubicBezTo>
                    <a:pt x="12569" y="3217682"/>
                    <a:pt x="6285" y="1608841"/>
                    <a:pt x="0" y="0"/>
                  </a:cubicBez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B9AE29-0D73-C341-AFDB-E4D3A1A341D7}"/>
                </a:ext>
              </a:extLst>
            </p:cNvPr>
            <p:cNvSpPr txBox="1"/>
            <p:nvPr/>
          </p:nvSpPr>
          <p:spPr>
            <a:xfrm>
              <a:off x="716280" y="1614614"/>
              <a:ext cx="1638300" cy="646331"/>
            </a:xfrm>
            <a:prstGeom prst="rect">
              <a:avLst/>
            </a:prstGeom>
            <a:noFill/>
          </p:spPr>
          <p:txBody>
            <a:bodyPr wrap="square" rtlCol="0">
              <a:spAutoFit/>
            </a:bodyPr>
            <a:lstStyle/>
            <a:p>
              <a:pPr algn="ctr"/>
              <a:r>
                <a:rPr lang="en-US" i="1" dirty="0">
                  <a:latin typeface="+mj-lt"/>
                </a:rPr>
                <a:t>Epistemic possibility</a:t>
              </a:r>
            </a:p>
          </p:txBody>
        </p:sp>
        <p:sp>
          <p:nvSpPr>
            <p:cNvPr id="8" name="TextBox 7">
              <a:extLst>
                <a:ext uri="{FF2B5EF4-FFF2-40B4-BE49-F238E27FC236}">
                  <a16:creationId xmlns:a16="http://schemas.microsoft.com/office/drawing/2014/main" id="{E7FF9FD9-3DED-D24A-BDCA-B44C703CCFB5}"/>
                </a:ext>
              </a:extLst>
            </p:cNvPr>
            <p:cNvSpPr txBox="1"/>
            <p:nvPr/>
          </p:nvSpPr>
          <p:spPr>
            <a:xfrm>
              <a:off x="3348990" y="1615782"/>
              <a:ext cx="1638300" cy="646331"/>
            </a:xfrm>
            <a:prstGeom prst="rect">
              <a:avLst/>
            </a:prstGeom>
            <a:noFill/>
          </p:spPr>
          <p:txBody>
            <a:bodyPr wrap="square" rtlCol="0">
              <a:spAutoFit/>
            </a:bodyPr>
            <a:lstStyle/>
            <a:p>
              <a:pPr algn="ctr"/>
              <a:r>
                <a:rPr lang="en-US" i="1" dirty="0">
                  <a:latin typeface="+mj-lt"/>
                </a:rPr>
                <a:t>Empirical possibility</a:t>
              </a:r>
            </a:p>
          </p:txBody>
        </p:sp>
      </p:grpSp>
      <p:grpSp>
        <p:nvGrpSpPr>
          <p:cNvPr id="29" name="Group 28">
            <a:extLst>
              <a:ext uri="{FF2B5EF4-FFF2-40B4-BE49-F238E27FC236}">
                <a16:creationId xmlns:a16="http://schemas.microsoft.com/office/drawing/2014/main" id="{4E9E9A5A-3A5A-8446-8081-1E06D0EFBE2D}"/>
              </a:ext>
            </a:extLst>
          </p:cNvPr>
          <p:cNvGrpSpPr/>
          <p:nvPr/>
        </p:nvGrpSpPr>
        <p:grpSpPr>
          <a:xfrm>
            <a:off x="327660" y="2564091"/>
            <a:ext cx="7600282" cy="725864"/>
            <a:chOff x="327660" y="2564091"/>
            <a:chExt cx="7600282" cy="725864"/>
          </a:xfrm>
        </p:grpSpPr>
        <p:sp>
          <p:nvSpPr>
            <p:cNvPr id="25" name="Freeform 24">
              <a:extLst>
                <a:ext uri="{FF2B5EF4-FFF2-40B4-BE49-F238E27FC236}">
                  <a16:creationId xmlns:a16="http://schemas.microsoft.com/office/drawing/2014/main" id="{C5B6B048-1366-C742-9CFE-44570F1F8F8E}"/>
                </a:ext>
              </a:extLst>
            </p:cNvPr>
            <p:cNvSpPr/>
            <p:nvPr/>
          </p:nvSpPr>
          <p:spPr>
            <a:xfrm>
              <a:off x="414779" y="2564091"/>
              <a:ext cx="7513163" cy="725864"/>
            </a:xfrm>
            <a:custGeom>
              <a:avLst/>
              <a:gdLst>
                <a:gd name="connsiteX0" fmla="*/ 169683 w 7513163"/>
                <a:gd name="connsiteY0" fmla="*/ 0 h 725864"/>
                <a:gd name="connsiteX1" fmla="*/ 7513163 w 7513163"/>
                <a:gd name="connsiteY1" fmla="*/ 235670 h 725864"/>
                <a:gd name="connsiteX2" fmla="*/ 7475456 w 7513163"/>
                <a:gd name="connsiteY2" fmla="*/ 471340 h 725864"/>
                <a:gd name="connsiteX3" fmla="*/ 0 w 7513163"/>
                <a:gd name="connsiteY3" fmla="*/ 725864 h 725864"/>
                <a:gd name="connsiteX4" fmla="*/ 169683 w 7513163"/>
                <a:gd name="connsiteY4" fmla="*/ 0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163" h="725864">
                  <a:moveTo>
                    <a:pt x="169683" y="0"/>
                  </a:moveTo>
                  <a:lnTo>
                    <a:pt x="7513163" y="235670"/>
                  </a:lnTo>
                  <a:lnTo>
                    <a:pt x="7475456" y="471340"/>
                  </a:lnTo>
                  <a:lnTo>
                    <a:pt x="0" y="725864"/>
                  </a:lnTo>
                  <a:lnTo>
                    <a:pt x="169683" y="0"/>
                  </a:lnTo>
                  <a:close/>
                </a:path>
              </a:pathLst>
            </a:custGeom>
            <a:solidFill>
              <a:srgbClr val="00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B2C32C-0701-2048-8232-E24E3B717E4D}"/>
                </a:ext>
              </a:extLst>
            </p:cNvPr>
            <p:cNvSpPr txBox="1"/>
            <p:nvPr/>
          </p:nvSpPr>
          <p:spPr>
            <a:xfrm>
              <a:off x="3135629" y="2596767"/>
              <a:ext cx="2065021" cy="646331"/>
            </a:xfrm>
            <a:prstGeom prst="rect">
              <a:avLst/>
            </a:prstGeom>
            <a:noFill/>
          </p:spPr>
          <p:txBody>
            <a:bodyPr wrap="square" rtlCol="0">
              <a:spAutoFit/>
            </a:bodyPr>
            <a:lstStyle/>
            <a:p>
              <a:pPr algn="ctr"/>
              <a:r>
                <a:rPr lang="en-US" dirty="0">
                  <a:latin typeface="+mj-lt"/>
                </a:rPr>
                <a:t>Independent of thoughts and beliefs</a:t>
              </a:r>
            </a:p>
          </p:txBody>
        </p:sp>
        <p:sp>
          <p:nvSpPr>
            <p:cNvPr id="9" name="TextBox 8">
              <a:extLst>
                <a:ext uri="{FF2B5EF4-FFF2-40B4-BE49-F238E27FC236}">
                  <a16:creationId xmlns:a16="http://schemas.microsoft.com/office/drawing/2014/main" id="{1D66AA05-8CCB-E841-8C10-914E7E3481A5}"/>
                </a:ext>
              </a:extLst>
            </p:cNvPr>
            <p:cNvSpPr txBox="1"/>
            <p:nvPr/>
          </p:nvSpPr>
          <p:spPr>
            <a:xfrm>
              <a:off x="327660" y="2596767"/>
              <a:ext cx="2415540" cy="646331"/>
            </a:xfrm>
            <a:prstGeom prst="rect">
              <a:avLst/>
            </a:prstGeom>
            <a:noFill/>
          </p:spPr>
          <p:txBody>
            <a:bodyPr wrap="square" rtlCol="0">
              <a:spAutoFit/>
            </a:bodyPr>
            <a:lstStyle/>
            <a:p>
              <a:pPr algn="ctr"/>
              <a:r>
                <a:rPr lang="en-US" dirty="0">
                  <a:latin typeface="+mj-lt"/>
                </a:rPr>
                <a:t>Defined in terms of belief states, knowledge</a:t>
              </a:r>
            </a:p>
          </p:txBody>
        </p:sp>
        <p:sp>
          <p:nvSpPr>
            <p:cNvPr id="11" name="TextBox 10">
              <a:extLst>
                <a:ext uri="{FF2B5EF4-FFF2-40B4-BE49-F238E27FC236}">
                  <a16:creationId xmlns:a16="http://schemas.microsoft.com/office/drawing/2014/main" id="{F9E6FA5A-430E-DB46-A218-54D6F40A4E39}"/>
                </a:ext>
              </a:extLst>
            </p:cNvPr>
            <p:cNvSpPr txBox="1"/>
            <p:nvPr/>
          </p:nvSpPr>
          <p:spPr>
            <a:xfrm>
              <a:off x="5977891" y="2594768"/>
              <a:ext cx="1829347" cy="523220"/>
            </a:xfrm>
            <a:prstGeom prst="rect">
              <a:avLst/>
            </a:prstGeom>
            <a:noFill/>
          </p:spPr>
          <p:txBody>
            <a:bodyPr wrap="none" rtlCol="0">
              <a:spAutoFit/>
            </a:bodyPr>
            <a:lstStyle/>
            <a:p>
              <a:pPr algn="l"/>
              <a:r>
                <a:rPr lang="en-US" dirty="0">
                  <a:latin typeface="+mj-lt"/>
                </a:rPr>
                <a:t>“do not </a:t>
              </a:r>
              <a:r>
                <a:rPr lang="en-US" sz="2800" dirty="0">
                  <a:latin typeface="+mj-lt"/>
                </a:rPr>
                <a:t>know</a:t>
              </a:r>
              <a:r>
                <a:rPr lang="en-US" dirty="0">
                  <a:latin typeface="+mj-lt"/>
                </a:rPr>
                <a:t>”</a:t>
              </a:r>
            </a:p>
          </p:txBody>
        </p:sp>
      </p:grpSp>
      <p:grpSp>
        <p:nvGrpSpPr>
          <p:cNvPr id="30" name="Group 29">
            <a:extLst>
              <a:ext uri="{FF2B5EF4-FFF2-40B4-BE49-F238E27FC236}">
                <a16:creationId xmlns:a16="http://schemas.microsoft.com/office/drawing/2014/main" id="{867ABC16-DE0D-1D47-96F2-7ACA8DB7C232}"/>
              </a:ext>
            </a:extLst>
          </p:cNvPr>
          <p:cNvGrpSpPr/>
          <p:nvPr/>
        </p:nvGrpSpPr>
        <p:grpSpPr>
          <a:xfrm>
            <a:off x="472046" y="3591933"/>
            <a:ext cx="7636587" cy="933132"/>
            <a:chOff x="472046" y="3591933"/>
            <a:chExt cx="7636587" cy="933132"/>
          </a:xfrm>
        </p:grpSpPr>
        <p:sp>
          <p:nvSpPr>
            <p:cNvPr id="26" name="Freeform 25">
              <a:extLst>
                <a:ext uri="{FF2B5EF4-FFF2-40B4-BE49-F238E27FC236}">
                  <a16:creationId xmlns:a16="http://schemas.microsoft.com/office/drawing/2014/main" id="{CD5EB406-6482-204E-9689-24715C6430AC}"/>
                </a:ext>
              </a:extLst>
            </p:cNvPr>
            <p:cNvSpPr/>
            <p:nvPr/>
          </p:nvSpPr>
          <p:spPr>
            <a:xfrm rot="10800000">
              <a:off x="472046" y="3591933"/>
              <a:ext cx="7513163" cy="885208"/>
            </a:xfrm>
            <a:custGeom>
              <a:avLst/>
              <a:gdLst>
                <a:gd name="connsiteX0" fmla="*/ 169683 w 7513163"/>
                <a:gd name="connsiteY0" fmla="*/ 0 h 725864"/>
                <a:gd name="connsiteX1" fmla="*/ 7513163 w 7513163"/>
                <a:gd name="connsiteY1" fmla="*/ 235670 h 725864"/>
                <a:gd name="connsiteX2" fmla="*/ 7475456 w 7513163"/>
                <a:gd name="connsiteY2" fmla="*/ 471340 h 725864"/>
                <a:gd name="connsiteX3" fmla="*/ 0 w 7513163"/>
                <a:gd name="connsiteY3" fmla="*/ 725864 h 725864"/>
                <a:gd name="connsiteX4" fmla="*/ 169683 w 7513163"/>
                <a:gd name="connsiteY4" fmla="*/ 0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163" h="725864">
                  <a:moveTo>
                    <a:pt x="169683" y="0"/>
                  </a:moveTo>
                  <a:lnTo>
                    <a:pt x="7513163" y="235670"/>
                  </a:lnTo>
                  <a:lnTo>
                    <a:pt x="7475456" y="471340"/>
                  </a:lnTo>
                  <a:lnTo>
                    <a:pt x="0" y="725864"/>
                  </a:lnTo>
                  <a:lnTo>
                    <a:pt x="169683" y="0"/>
                  </a:lnTo>
                  <a:close/>
                </a:path>
              </a:pathLst>
            </a:custGeom>
            <a:solidFill>
              <a:srgbClr val="00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EF79B2-C642-1844-BAE8-C89A66C040F9}"/>
                </a:ext>
              </a:extLst>
            </p:cNvPr>
            <p:cNvSpPr txBox="1"/>
            <p:nvPr/>
          </p:nvSpPr>
          <p:spPr>
            <a:xfrm>
              <a:off x="3183253" y="3715539"/>
              <a:ext cx="1969771" cy="646331"/>
            </a:xfrm>
            <a:prstGeom prst="rect">
              <a:avLst/>
            </a:prstGeom>
            <a:noFill/>
          </p:spPr>
          <p:txBody>
            <a:bodyPr wrap="square" rtlCol="0">
              <a:spAutoFit/>
            </a:bodyPr>
            <a:lstStyle/>
            <a:p>
              <a:pPr algn="ctr"/>
              <a:r>
                <a:rPr lang="en-US" dirty="0">
                  <a:latin typeface="+mj-lt"/>
                </a:rPr>
                <a:t>Requires positive evidence</a:t>
              </a:r>
            </a:p>
          </p:txBody>
        </p:sp>
        <p:sp>
          <p:nvSpPr>
            <p:cNvPr id="13" name="TextBox 12">
              <a:extLst>
                <a:ext uri="{FF2B5EF4-FFF2-40B4-BE49-F238E27FC236}">
                  <a16:creationId xmlns:a16="http://schemas.microsoft.com/office/drawing/2014/main" id="{20B1FDE4-F7BF-C342-8AA3-F6743E3CC491}"/>
                </a:ext>
              </a:extLst>
            </p:cNvPr>
            <p:cNvSpPr txBox="1"/>
            <p:nvPr/>
          </p:nvSpPr>
          <p:spPr>
            <a:xfrm>
              <a:off x="502919" y="3715539"/>
              <a:ext cx="2065021" cy="646331"/>
            </a:xfrm>
            <a:prstGeom prst="rect">
              <a:avLst/>
            </a:prstGeom>
            <a:noFill/>
          </p:spPr>
          <p:txBody>
            <a:bodyPr wrap="square" rtlCol="0">
              <a:spAutoFit/>
            </a:bodyPr>
            <a:lstStyle/>
            <a:p>
              <a:pPr algn="ctr"/>
              <a:r>
                <a:rPr lang="en-US" dirty="0">
                  <a:latin typeface="+mj-lt"/>
                </a:rPr>
                <a:t>Defined by a double negative</a:t>
              </a:r>
            </a:p>
          </p:txBody>
        </p:sp>
        <p:sp>
          <p:nvSpPr>
            <p:cNvPr id="12" name="TextBox 11">
              <a:extLst>
                <a:ext uri="{FF2B5EF4-FFF2-40B4-BE49-F238E27FC236}">
                  <a16:creationId xmlns:a16="http://schemas.microsoft.com/office/drawing/2014/main" id="{F9C6FDC7-D12C-A547-8A07-DD19D2970600}"/>
                </a:ext>
              </a:extLst>
            </p:cNvPr>
            <p:cNvSpPr txBox="1"/>
            <p:nvPr/>
          </p:nvSpPr>
          <p:spPr>
            <a:xfrm>
              <a:off x="5880962" y="3694068"/>
              <a:ext cx="2227671" cy="830997"/>
            </a:xfrm>
            <a:prstGeom prst="rect">
              <a:avLst/>
            </a:prstGeom>
            <a:noFill/>
          </p:spPr>
          <p:txBody>
            <a:bodyPr wrap="square" rtlCol="0">
              <a:spAutoFit/>
            </a:bodyPr>
            <a:lstStyle/>
            <a:p>
              <a:r>
                <a:rPr lang="en-US" dirty="0">
                  <a:latin typeface="+mj-lt"/>
                </a:rPr>
                <a:t>“do </a:t>
              </a:r>
              <a:r>
                <a:rPr lang="en-US" sz="2400" dirty="0">
                  <a:latin typeface="+mj-lt"/>
                </a:rPr>
                <a:t>not know</a:t>
              </a:r>
              <a:r>
                <a:rPr lang="en-US" dirty="0">
                  <a:latin typeface="+mj-lt"/>
                </a:rPr>
                <a:t> that it </a:t>
              </a:r>
              <a:r>
                <a:rPr lang="en-US" sz="2400" dirty="0">
                  <a:latin typeface="+mj-lt"/>
                </a:rPr>
                <a:t>does not</a:t>
              </a:r>
              <a:r>
                <a:rPr lang="en-US" dirty="0">
                  <a:latin typeface="+mj-lt"/>
                </a:rPr>
                <a:t> obtain”</a:t>
              </a:r>
            </a:p>
          </p:txBody>
        </p:sp>
      </p:grpSp>
      <p:grpSp>
        <p:nvGrpSpPr>
          <p:cNvPr id="15" name="Group 14">
            <a:extLst>
              <a:ext uri="{FF2B5EF4-FFF2-40B4-BE49-F238E27FC236}">
                <a16:creationId xmlns:a16="http://schemas.microsoft.com/office/drawing/2014/main" id="{9D33C9F4-5F57-B549-9390-E0D0B0C13A32}"/>
              </a:ext>
            </a:extLst>
          </p:cNvPr>
          <p:cNvGrpSpPr/>
          <p:nvPr/>
        </p:nvGrpSpPr>
        <p:grpSpPr>
          <a:xfrm>
            <a:off x="498960" y="3927400"/>
            <a:ext cx="11233933" cy="2752238"/>
            <a:chOff x="498960" y="3927400"/>
            <a:chExt cx="11233933" cy="2752238"/>
          </a:xfrm>
        </p:grpSpPr>
        <p:sp>
          <p:nvSpPr>
            <p:cNvPr id="18" name="Oval 17">
              <a:extLst>
                <a:ext uri="{FF2B5EF4-FFF2-40B4-BE49-F238E27FC236}">
                  <a16:creationId xmlns:a16="http://schemas.microsoft.com/office/drawing/2014/main" id="{E2223C4E-4108-D74E-85D9-7A48239E7411}"/>
                </a:ext>
              </a:extLst>
            </p:cNvPr>
            <p:cNvSpPr/>
            <p:nvPr/>
          </p:nvSpPr>
          <p:spPr>
            <a:xfrm>
              <a:off x="9953626" y="3927400"/>
              <a:ext cx="1779267" cy="2752238"/>
            </a:xfrm>
            <a:prstGeom prst="ellipse">
              <a:avLst/>
            </a:prstGeom>
            <a:gradFill flip="none" rotWithShape="1">
              <a:gsLst>
                <a:gs pos="0">
                  <a:srgbClr val="FFFF00"/>
                </a:gs>
                <a:gs pos="73000">
                  <a:schemeClr val="bg1"/>
                </a:gs>
                <a:gs pos="0">
                  <a:srgbClr val="FFFF00"/>
                </a:gs>
                <a:gs pos="10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a:extLst>
                <a:ext uri="{FF2B5EF4-FFF2-40B4-BE49-F238E27FC236}">
                  <a16:creationId xmlns:a16="http://schemas.microsoft.com/office/drawing/2014/main" id="{B6CDA65B-39B1-764B-93DC-E6530F8A706D}"/>
                </a:ext>
              </a:extLst>
            </p:cNvPr>
            <p:cNvSpPr/>
            <p:nvPr/>
          </p:nvSpPr>
          <p:spPr>
            <a:xfrm>
              <a:off x="498960" y="4999737"/>
              <a:ext cx="8974978" cy="725864"/>
            </a:xfrm>
            <a:custGeom>
              <a:avLst/>
              <a:gdLst>
                <a:gd name="connsiteX0" fmla="*/ 169683 w 7513163"/>
                <a:gd name="connsiteY0" fmla="*/ 0 h 725864"/>
                <a:gd name="connsiteX1" fmla="*/ 7513163 w 7513163"/>
                <a:gd name="connsiteY1" fmla="*/ 235670 h 725864"/>
                <a:gd name="connsiteX2" fmla="*/ 7475456 w 7513163"/>
                <a:gd name="connsiteY2" fmla="*/ 471340 h 725864"/>
                <a:gd name="connsiteX3" fmla="*/ 0 w 7513163"/>
                <a:gd name="connsiteY3" fmla="*/ 725864 h 725864"/>
                <a:gd name="connsiteX4" fmla="*/ 169683 w 7513163"/>
                <a:gd name="connsiteY4" fmla="*/ 0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163" h="725864">
                  <a:moveTo>
                    <a:pt x="169683" y="0"/>
                  </a:moveTo>
                  <a:lnTo>
                    <a:pt x="7513163" y="235670"/>
                  </a:lnTo>
                  <a:lnTo>
                    <a:pt x="7475456" y="471340"/>
                  </a:lnTo>
                  <a:lnTo>
                    <a:pt x="0" y="725864"/>
                  </a:lnTo>
                  <a:lnTo>
                    <a:pt x="169683" y="0"/>
                  </a:lnTo>
                  <a:close/>
                </a:path>
              </a:pathLst>
            </a:custGeom>
            <a:solidFill>
              <a:srgbClr val="00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86A2CA8-6C96-1E47-B384-3DB9C2129BBE}"/>
                </a:ext>
              </a:extLst>
            </p:cNvPr>
            <p:cNvSpPr txBox="1"/>
            <p:nvPr/>
          </p:nvSpPr>
          <p:spPr>
            <a:xfrm>
              <a:off x="5839435" y="4924521"/>
              <a:ext cx="3878579" cy="923330"/>
            </a:xfrm>
            <a:prstGeom prst="rect">
              <a:avLst/>
            </a:prstGeom>
            <a:noFill/>
          </p:spPr>
          <p:txBody>
            <a:bodyPr wrap="square" rtlCol="0">
              <a:spAutoFit/>
            </a:bodyPr>
            <a:lstStyle/>
            <a:p>
              <a:pPr algn="l"/>
              <a:r>
                <a:rPr lang="en-US" dirty="0">
                  <a:latin typeface="+mj-lt"/>
                </a:rPr>
                <a:t>There is a magical wizard with powers of levitation in a parallel universe causally disconnected from our own.</a:t>
              </a:r>
            </a:p>
          </p:txBody>
        </p:sp>
        <p:pic>
          <p:nvPicPr>
            <p:cNvPr id="38" name="Content Placeholder 16">
              <a:extLst>
                <a:ext uri="{FF2B5EF4-FFF2-40B4-BE49-F238E27FC236}">
                  <a16:creationId xmlns:a16="http://schemas.microsoft.com/office/drawing/2014/main" id="{30D6D83D-36A2-E141-85C7-6CD264DFF840}"/>
                </a:ext>
              </a:extLst>
            </p:cNvPr>
            <p:cNvPicPr>
              <a:picLocks noChangeAspect="1"/>
            </p:cNvPicPr>
            <p:nvPr/>
          </p:nvPicPr>
          <p:blipFill>
            <a:blip r:embed="rId2"/>
            <a:stretch>
              <a:fillRect/>
            </a:stretch>
          </p:blipFill>
          <p:spPr>
            <a:xfrm>
              <a:off x="10156506" y="4005872"/>
              <a:ext cx="1451611" cy="2387905"/>
            </a:xfrm>
            <a:prstGeom prst="rect">
              <a:avLst/>
            </a:prstGeom>
          </p:spPr>
        </p:pic>
      </p:grpSp>
      <p:sp>
        <p:nvSpPr>
          <p:cNvPr id="40" name="Content Placeholder 39">
            <a:extLst>
              <a:ext uri="{FF2B5EF4-FFF2-40B4-BE49-F238E27FC236}">
                <a16:creationId xmlns:a16="http://schemas.microsoft.com/office/drawing/2014/main" id="{CE845C29-B614-094D-A52D-B407C1067D13}"/>
              </a:ext>
            </a:extLst>
          </p:cNvPr>
          <p:cNvSpPr>
            <a:spLocks noGrp="1"/>
          </p:cNvSpPr>
          <p:nvPr>
            <p:ph idx="1"/>
          </p:nvPr>
        </p:nvSpPr>
        <p:spPr/>
        <p:txBody>
          <a:bodyPr>
            <a:normAutofit fontScale="85000" lnSpcReduction="20000"/>
          </a:bodyPr>
          <a:lstStyle/>
          <a:p>
            <a:endParaRPr lang="en-US"/>
          </a:p>
        </p:txBody>
      </p:sp>
      <p:sp>
        <p:nvSpPr>
          <p:cNvPr id="19" name="TextBox 18">
            <a:extLst>
              <a:ext uri="{FF2B5EF4-FFF2-40B4-BE49-F238E27FC236}">
                <a16:creationId xmlns:a16="http://schemas.microsoft.com/office/drawing/2014/main" id="{800BE19C-35F0-9B45-A1AE-8B1917F67A9B}"/>
              </a:ext>
            </a:extLst>
          </p:cNvPr>
          <p:cNvSpPr txBox="1"/>
          <p:nvPr/>
        </p:nvSpPr>
        <p:spPr>
          <a:xfrm>
            <a:off x="716280" y="5035992"/>
            <a:ext cx="1181734" cy="707886"/>
          </a:xfrm>
          <a:prstGeom prst="rect">
            <a:avLst/>
          </a:prstGeom>
          <a:noFill/>
        </p:spPr>
        <p:txBody>
          <a:bodyPr wrap="none" rtlCol="0">
            <a:spAutoFit/>
          </a:bodyPr>
          <a:lstStyle/>
          <a:p>
            <a:pPr algn="l"/>
            <a:r>
              <a:rPr lang="en-US" sz="4000" b="1" dirty="0">
                <a:latin typeface="+mj-lt"/>
              </a:rPr>
              <a:t>YES</a:t>
            </a:r>
          </a:p>
        </p:txBody>
      </p:sp>
      <p:sp>
        <p:nvSpPr>
          <p:cNvPr id="20" name="TextBox 19">
            <a:extLst>
              <a:ext uri="{FF2B5EF4-FFF2-40B4-BE49-F238E27FC236}">
                <a16:creationId xmlns:a16="http://schemas.microsoft.com/office/drawing/2014/main" id="{BABD8E53-0594-D348-A61C-9574DC5B6A52}"/>
              </a:ext>
            </a:extLst>
          </p:cNvPr>
          <p:cNvSpPr txBox="1"/>
          <p:nvPr/>
        </p:nvSpPr>
        <p:spPr>
          <a:xfrm>
            <a:off x="3603774" y="5034824"/>
            <a:ext cx="954107" cy="707886"/>
          </a:xfrm>
          <a:prstGeom prst="rect">
            <a:avLst/>
          </a:prstGeom>
          <a:noFill/>
        </p:spPr>
        <p:txBody>
          <a:bodyPr wrap="none" rtlCol="0">
            <a:spAutoFit/>
          </a:bodyPr>
          <a:lstStyle/>
          <a:p>
            <a:pPr algn="l"/>
            <a:r>
              <a:rPr lang="en-US" sz="4000" b="1" dirty="0">
                <a:latin typeface="+mj-lt"/>
              </a:rPr>
              <a:t>NO</a:t>
            </a:r>
          </a:p>
        </p:txBody>
      </p:sp>
    </p:spTree>
    <p:extLst>
      <p:ext uri="{BB962C8B-B14F-4D97-AF65-F5344CB8AC3E}">
        <p14:creationId xmlns:p14="http://schemas.microsoft.com/office/powerpoint/2010/main" val="31928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853440" y="2531052"/>
            <a:ext cx="6425971" cy="1325563"/>
          </a:xfrm>
        </p:spPr>
        <p:txBody>
          <a:bodyPr>
            <a:noAutofit/>
          </a:bodyPr>
          <a:lstStyle/>
          <a:p>
            <a:pPr algn="r"/>
            <a:r>
              <a:rPr lang="en-US" sz="8800" dirty="0"/>
              <a:t>Empirical Possibility, </a:t>
            </a:r>
            <a:r>
              <a:rPr lang="en-US" sz="5400" dirty="0"/>
              <a:t>Less Briefly</a:t>
            </a:r>
            <a:endParaRPr lang="en-US" sz="8800" dirty="0"/>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21</a:t>
            </a:fld>
            <a:endParaRPr lang="en-US"/>
          </a:p>
        </p:txBody>
      </p:sp>
    </p:spTree>
    <p:extLst>
      <p:ext uri="{BB962C8B-B14F-4D97-AF65-F5344CB8AC3E}">
        <p14:creationId xmlns:p14="http://schemas.microsoft.com/office/powerpoint/2010/main" val="243045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03C6DEE-256D-2A4E-B9E8-E88E627E7696}"/>
              </a:ext>
            </a:extLst>
          </p:cNvPr>
          <p:cNvSpPr/>
          <p:nvPr/>
        </p:nvSpPr>
        <p:spPr>
          <a:xfrm>
            <a:off x="838986" y="1216058"/>
            <a:ext cx="10840824" cy="920798"/>
          </a:xfrm>
          <a:custGeom>
            <a:avLst/>
            <a:gdLst>
              <a:gd name="connsiteX0" fmla="*/ 0 w 10840824"/>
              <a:gd name="connsiteY0" fmla="*/ 0 h 744717"/>
              <a:gd name="connsiteX1" fmla="*/ 10652288 w 10840824"/>
              <a:gd name="connsiteY1" fmla="*/ 9427 h 744717"/>
              <a:gd name="connsiteX2" fmla="*/ 10840824 w 10840824"/>
              <a:gd name="connsiteY2" fmla="*/ 641022 h 744717"/>
              <a:gd name="connsiteX3" fmla="*/ 197962 w 10840824"/>
              <a:gd name="connsiteY3" fmla="*/ 744717 h 744717"/>
              <a:gd name="connsiteX4" fmla="*/ 0 w 10840824"/>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824" h="744717">
                <a:moveTo>
                  <a:pt x="0" y="0"/>
                </a:moveTo>
                <a:lnTo>
                  <a:pt x="10652288" y="9427"/>
                </a:lnTo>
                <a:lnTo>
                  <a:pt x="10840824" y="641022"/>
                </a:lnTo>
                <a:lnTo>
                  <a:pt x="197962" y="744717"/>
                </a:lnTo>
                <a:lnTo>
                  <a:pt x="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380A4-06C6-5246-8A92-308DEB393DD2}"/>
              </a:ext>
            </a:extLst>
          </p:cNvPr>
          <p:cNvSpPr>
            <a:spLocks noGrp="1"/>
          </p:cNvSpPr>
          <p:nvPr>
            <p:ph type="title"/>
          </p:nvPr>
        </p:nvSpPr>
        <p:spPr>
          <a:xfrm>
            <a:off x="3782176" y="312544"/>
            <a:ext cx="5941593" cy="568129"/>
          </a:xfrm>
        </p:spPr>
        <p:txBody>
          <a:bodyPr>
            <a:normAutofit fontScale="90000"/>
          </a:bodyPr>
          <a:lstStyle/>
          <a:p>
            <a:r>
              <a:rPr lang="en-US" dirty="0"/>
              <a:t>Tenets</a:t>
            </a:r>
          </a:p>
        </p:txBody>
      </p:sp>
      <p:sp>
        <p:nvSpPr>
          <p:cNvPr id="3" name="Content Placeholder 2">
            <a:extLst>
              <a:ext uri="{FF2B5EF4-FFF2-40B4-BE49-F238E27FC236}">
                <a16:creationId xmlns:a16="http://schemas.microsoft.com/office/drawing/2014/main" id="{F8F459E8-CAD1-0F46-ABD4-6ADDF443E5E9}"/>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6291D0CE-B9E8-4841-BB30-353B215185B3}"/>
              </a:ext>
            </a:extLst>
          </p:cNvPr>
          <p:cNvSpPr>
            <a:spLocks noGrp="1"/>
          </p:cNvSpPr>
          <p:nvPr>
            <p:ph type="sldNum" sz="quarter" idx="12"/>
          </p:nvPr>
        </p:nvSpPr>
        <p:spPr>
          <a:xfrm>
            <a:off x="11327019" y="6403398"/>
            <a:ext cx="482600" cy="365125"/>
          </a:xfrm>
        </p:spPr>
        <p:txBody>
          <a:bodyPr/>
          <a:lstStyle/>
          <a:p>
            <a:fld id="{3ED636B3-DF2F-134B-A88D-9309E8115631}" type="slidenum">
              <a:rPr lang="en-US" smtClean="0"/>
              <a:t>22</a:t>
            </a:fld>
            <a:endParaRPr lang="en-US"/>
          </a:p>
        </p:txBody>
      </p:sp>
      <p:sp>
        <p:nvSpPr>
          <p:cNvPr id="5" name="TextBox 4">
            <a:extLst>
              <a:ext uri="{FF2B5EF4-FFF2-40B4-BE49-F238E27FC236}">
                <a16:creationId xmlns:a16="http://schemas.microsoft.com/office/drawing/2014/main" id="{F56484BA-2D48-9644-924B-B409C87230A5}"/>
              </a:ext>
            </a:extLst>
          </p:cNvPr>
          <p:cNvSpPr txBox="1"/>
          <p:nvPr/>
        </p:nvSpPr>
        <p:spPr>
          <a:xfrm>
            <a:off x="5725823" y="1049314"/>
            <a:ext cx="6227364" cy="1200329"/>
          </a:xfrm>
          <a:prstGeom prst="rect">
            <a:avLst/>
          </a:prstGeom>
          <a:noFill/>
        </p:spPr>
        <p:txBody>
          <a:bodyPr wrap="square" rtlCol="0">
            <a:spAutoFit/>
          </a:bodyPr>
          <a:lstStyle/>
          <a:p>
            <a:r>
              <a:rPr lang="en-US" dirty="0">
                <a:latin typeface="+mj-lt"/>
              </a:rPr>
              <a:t>A contingent proposition is a possibility with respect to the propositions of a body of evidence just in case the evidence provides inductive support for the proposition to any extent, or, optionally, sufficient inductive support.</a:t>
            </a:r>
          </a:p>
        </p:txBody>
      </p:sp>
      <p:sp>
        <p:nvSpPr>
          <p:cNvPr id="10" name="TextBox 9">
            <a:extLst>
              <a:ext uri="{FF2B5EF4-FFF2-40B4-BE49-F238E27FC236}">
                <a16:creationId xmlns:a16="http://schemas.microsoft.com/office/drawing/2014/main" id="{E8D14ED8-3BF7-2A49-9F03-9256D676B13F}"/>
              </a:ext>
            </a:extLst>
          </p:cNvPr>
          <p:cNvSpPr txBox="1"/>
          <p:nvPr/>
        </p:nvSpPr>
        <p:spPr>
          <a:xfrm>
            <a:off x="1586947" y="1199514"/>
            <a:ext cx="3673210" cy="954107"/>
          </a:xfrm>
          <a:prstGeom prst="rect">
            <a:avLst/>
          </a:prstGeom>
          <a:noFill/>
        </p:spPr>
        <p:txBody>
          <a:bodyPr wrap="square" rtlCol="0">
            <a:spAutoFit/>
          </a:bodyPr>
          <a:lstStyle/>
          <a:p>
            <a:pPr algn="r"/>
            <a:r>
              <a:rPr lang="en-US" sz="2800" i="1" dirty="0">
                <a:latin typeface="+mj-lt"/>
              </a:rPr>
              <a:t>Empirical possibility is evidential support. </a:t>
            </a:r>
          </a:p>
        </p:txBody>
      </p:sp>
      <p:grpSp>
        <p:nvGrpSpPr>
          <p:cNvPr id="18" name="Group 17">
            <a:extLst>
              <a:ext uri="{FF2B5EF4-FFF2-40B4-BE49-F238E27FC236}">
                <a16:creationId xmlns:a16="http://schemas.microsoft.com/office/drawing/2014/main" id="{D5E27508-A5DA-344C-A17F-C063B0451F95}"/>
              </a:ext>
            </a:extLst>
          </p:cNvPr>
          <p:cNvGrpSpPr/>
          <p:nvPr/>
        </p:nvGrpSpPr>
        <p:grpSpPr>
          <a:xfrm>
            <a:off x="733721" y="2352273"/>
            <a:ext cx="11508688" cy="971845"/>
            <a:chOff x="733721" y="2352273"/>
            <a:chExt cx="11508688" cy="971845"/>
          </a:xfrm>
        </p:grpSpPr>
        <p:sp>
          <p:nvSpPr>
            <p:cNvPr id="6" name="TextBox 5">
              <a:extLst>
                <a:ext uri="{FF2B5EF4-FFF2-40B4-BE49-F238E27FC236}">
                  <a16:creationId xmlns:a16="http://schemas.microsoft.com/office/drawing/2014/main" id="{340FFE7F-3D19-6743-8C1B-A6C546477A9E}"/>
                </a:ext>
              </a:extLst>
            </p:cNvPr>
            <p:cNvSpPr txBox="1"/>
            <p:nvPr/>
          </p:nvSpPr>
          <p:spPr>
            <a:xfrm>
              <a:off x="5725823" y="2400788"/>
              <a:ext cx="6516586" cy="923330"/>
            </a:xfrm>
            <a:prstGeom prst="rect">
              <a:avLst/>
            </a:prstGeom>
            <a:noFill/>
          </p:spPr>
          <p:txBody>
            <a:bodyPr wrap="square" rtlCol="0">
              <a:spAutoFit/>
            </a:bodyPr>
            <a:lstStyle/>
            <a:p>
              <a:r>
                <a:rPr lang="en-US" dirty="0">
                  <a:latin typeface="+mj-lt"/>
                </a:rPr>
                <a:t>This follows since empirical possibility is measured by inductive support, which comes in varying degrees or strengths that need not be numerical.</a:t>
              </a:r>
            </a:p>
          </p:txBody>
        </p:sp>
        <p:sp>
          <p:nvSpPr>
            <p:cNvPr id="11" name="TextBox 10">
              <a:extLst>
                <a:ext uri="{FF2B5EF4-FFF2-40B4-BE49-F238E27FC236}">
                  <a16:creationId xmlns:a16="http://schemas.microsoft.com/office/drawing/2014/main" id="{EF03C7BB-7122-134D-BEFC-E6755EE1C300}"/>
                </a:ext>
              </a:extLst>
            </p:cNvPr>
            <p:cNvSpPr txBox="1"/>
            <p:nvPr/>
          </p:nvSpPr>
          <p:spPr>
            <a:xfrm>
              <a:off x="733721" y="2352273"/>
              <a:ext cx="4526436" cy="954107"/>
            </a:xfrm>
            <a:prstGeom prst="rect">
              <a:avLst/>
            </a:prstGeom>
            <a:noFill/>
          </p:spPr>
          <p:txBody>
            <a:bodyPr wrap="square" rtlCol="0">
              <a:spAutoFit/>
            </a:bodyPr>
            <a:lstStyle/>
            <a:p>
              <a:pPr algn="r"/>
              <a:r>
                <a:rPr lang="en-US" sz="2800" i="1" dirty="0">
                  <a:latin typeface="+mj-lt"/>
                </a:rPr>
                <a:t>Empirical possibility comes in degrees or varying strengths.</a:t>
              </a:r>
            </a:p>
          </p:txBody>
        </p:sp>
      </p:grpSp>
      <p:grpSp>
        <p:nvGrpSpPr>
          <p:cNvPr id="19" name="Group 18">
            <a:extLst>
              <a:ext uri="{FF2B5EF4-FFF2-40B4-BE49-F238E27FC236}">
                <a16:creationId xmlns:a16="http://schemas.microsoft.com/office/drawing/2014/main" id="{7734BA61-A7D6-F149-9397-481452D877E1}"/>
              </a:ext>
            </a:extLst>
          </p:cNvPr>
          <p:cNvGrpSpPr/>
          <p:nvPr/>
        </p:nvGrpSpPr>
        <p:grpSpPr>
          <a:xfrm>
            <a:off x="386497" y="3505032"/>
            <a:ext cx="11566690" cy="954717"/>
            <a:chOff x="386497" y="3505032"/>
            <a:chExt cx="11566690" cy="954717"/>
          </a:xfrm>
        </p:grpSpPr>
        <p:sp>
          <p:nvSpPr>
            <p:cNvPr id="16" name="Freeform 15">
              <a:extLst>
                <a:ext uri="{FF2B5EF4-FFF2-40B4-BE49-F238E27FC236}">
                  <a16:creationId xmlns:a16="http://schemas.microsoft.com/office/drawing/2014/main" id="{C3D0422F-A0FC-FC47-9E6B-FE7130370729}"/>
                </a:ext>
              </a:extLst>
            </p:cNvPr>
            <p:cNvSpPr/>
            <p:nvPr/>
          </p:nvSpPr>
          <p:spPr>
            <a:xfrm flipH="1">
              <a:off x="386497" y="3649142"/>
              <a:ext cx="11423121" cy="744717"/>
            </a:xfrm>
            <a:custGeom>
              <a:avLst/>
              <a:gdLst>
                <a:gd name="connsiteX0" fmla="*/ 0 w 10840824"/>
                <a:gd name="connsiteY0" fmla="*/ 0 h 744717"/>
                <a:gd name="connsiteX1" fmla="*/ 10652288 w 10840824"/>
                <a:gd name="connsiteY1" fmla="*/ 9427 h 744717"/>
                <a:gd name="connsiteX2" fmla="*/ 10840824 w 10840824"/>
                <a:gd name="connsiteY2" fmla="*/ 641022 h 744717"/>
                <a:gd name="connsiteX3" fmla="*/ 197962 w 10840824"/>
                <a:gd name="connsiteY3" fmla="*/ 744717 h 744717"/>
                <a:gd name="connsiteX4" fmla="*/ 0 w 10840824"/>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824" h="744717">
                  <a:moveTo>
                    <a:pt x="0" y="0"/>
                  </a:moveTo>
                  <a:lnTo>
                    <a:pt x="10652288" y="9427"/>
                  </a:lnTo>
                  <a:lnTo>
                    <a:pt x="10840824" y="641022"/>
                  </a:lnTo>
                  <a:lnTo>
                    <a:pt x="197962" y="744717"/>
                  </a:lnTo>
                  <a:lnTo>
                    <a:pt x="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57040C-1442-9B44-8E9B-619B6C329118}"/>
                </a:ext>
              </a:extLst>
            </p:cNvPr>
            <p:cNvSpPr txBox="1"/>
            <p:nvPr/>
          </p:nvSpPr>
          <p:spPr>
            <a:xfrm>
              <a:off x="5725822" y="3536419"/>
              <a:ext cx="6227365" cy="923330"/>
            </a:xfrm>
            <a:prstGeom prst="rect">
              <a:avLst/>
            </a:prstGeom>
            <a:noFill/>
          </p:spPr>
          <p:txBody>
            <a:bodyPr wrap="square" rtlCol="0">
              <a:spAutoFit/>
            </a:bodyPr>
            <a:lstStyle/>
            <a:p>
              <a:r>
                <a:rPr lang="en-US" dirty="0">
                  <a:latin typeface="+mj-lt"/>
                </a:rPr>
                <a:t>A contingent proposition is empirically necessary with respect to the propositions of a body of evidence if its inductive support rises above some high but otherwise arbitrarily chosen threshold.</a:t>
              </a:r>
            </a:p>
          </p:txBody>
        </p:sp>
        <p:sp>
          <p:nvSpPr>
            <p:cNvPr id="12" name="TextBox 11">
              <a:extLst>
                <a:ext uri="{FF2B5EF4-FFF2-40B4-BE49-F238E27FC236}">
                  <a16:creationId xmlns:a16="http://schemas.microsoft.com/office/drawing/2014/main" id="{2F33EF74-DB76-1E4D-B706-81DEADC0E3A6}"/>
                </a:ext>
              </a:extLst>
            </p:cNvPr>
            <p:cNvSpPr txBox="1"/>
            <p:nvPr/>
          </p:nvSpPr>
          <p:spPr>
            <a:xfrm>
              <a:off x="904974" y="3505032"/>
              <a:ext cx="4355183" cy="954107"/>
            </a:xfrm>
            <a:prstGeom prst="rect">
              <a:avLst/>
            </a:prstGeom>
            <a:noFill/>
          </p:spPr>
          <p:txBody>
            <a:bodyPr wrap="square" rtlCol="0">
              <a:spAutoFit/>
            </a:bodyPr>
            <a:lstStyle/>
            <a:p>
              <a:pPr algn="r"/>
              <a:r>
                <a:rPr lang="en-US" sz="2800" i="1" dirty="0">
                  <a:latin typeface="+mj-lt"/>
                </a:rPr>
                <a:t>Empirical necessity is evidential compulsion.</a:t>
              </a:r>
            </a:p>
          </p:txBody>
        </p:sp>
      </p:grpSp>
      <p:grpSp>
        <p:nvGrpSpPr>
          <p:cNvPr id="20" name="Group 19">
            <a:extLst>
              <a:ext uri="{FF2B5EF4-FFF2-40B4-BE49-F238E27FC236}">
                <a16:creationId xmlns:a16="http://schemas.microsoft.com/office/drawing/2014/main" id="{7C0D8235-067C-D343-8B37-0BBE925FA59B}"/>
              </a:ext>
            </a:extLst>
          </p:cNvPr>
          <p:cNvGrpSpPr/>
          <p:nvPr/>
        </p:nvGrpSpPr>
        <p:grpSpPr>
          <a:xfrm>
            <a:off x="0" y="4606989"/>
            <a:ext cx="11809619" cy="954107"/>
            <a:chOff x="0" y="4657791"/>
            <a:chExt cx="11809619" cy="954107"/>
          </a:xfrm>
        </p:grpSpPr>
        <p:sp>
          <p:nvSpPr>
            <p:cNvPr id="8" name="TextBox 7">
              <a:extLst>
                <a:ext uri="{FF2B5EF4-FFF2-40B4-BE49-F238E27FC236}">
                  <a16:creationId xmlns:a16="http://schemas.microsoft.com/office/drawing/2014/main" id="{5A534CD2-F255-6048-9A28-17017A63E60C}"/>
                </a:ext>
              </a:extLst>
            </p:cNvPr>
            <p:cNvSpPr txBox="1"/>
            <p:nvPr/>
          </p:nvSpPr>
          <p:spPr>
            <a:xfrm>
              <a:off x="5725823" y="4802511"/>
              <a:ext cx="6083796" cy="646331"/>
            </a:xfrm>
            <a:prstGeom prst="rect">
              <a:avLst/>
            </a:prstGeom>
            <a:noFill/>
          </p:spPr>
          <p:txBody>
            <a:bodyPr wrap="square" rtlCol="0">
              <a:spAutoFit/>
            </a:bodyPr>
            <a:lstStyle/>
            <a:p>
              <a:r>
                <a:rPr lang="en-US" dirty="0">
                  <a:latin typeface="+mj-lt"/>
                </a:rPr>
                <a:t>If the evidence deductively entails a contingent proposition then, by empiricist lights, it is supported in the strongest way.</a:t>
              </a:r>
            </a:p>
          </p:txBody>
        </p:sp>
        <p:sp>
          <p:nvSpPr>
            <p:cNvPr id="13" name="TextBox 12">
              <a:extLst>
                <a:ext uri="{FF2B5EF4-FFF2-40B4-BE49-F238E27FC236}">
                  <a16:creationId xmlns:a16="http://schemas.microsoft.com/office/drawing/2014/main" id="{24DB7EE9-88EB-164F-8809-5FF15E69651B}"/>
                </a:ext>
              </a:extLst>
            </p:cNvPr>
            <p:cNvSpPr txBox="1"/>
            <p:nvPr/>
          </p:nvSpPr>
          <p:spPr>
            <a:xfrm>
              <a:off x="0" y="4657791"/>
              <a:ext cx="5260157" cy="954107"/>
            </a:xfrm>
            <a:prstGeom prst="rect">
              <a:avLst/>
            </a:prstGeom>
            <a:noFill/>
          </p:spPr>
          <p:txBody>
            <a:bodyPr wrap="square" rtlCol="0">
              <a:spAutoFit/>
            </a:bodyPr>
            <a:lstStyle/>
            <a:p>
              <a:pPr algn="r"/>
              <a:r>
                <a:rPr lang="en-US" sz="2800" i="1" dirty="0">
                  <a:latin typeface="+mj-lt"/>
                </a:rPr>
                <a:t>Empirical necessity includes logical necessity as a limiting case.</a:t>
              </a:r>
            </a:p>
          </p:txBody>
        </p:sp>
      </p:grpSp>
      <p:grpSp>
        <p:nvGrpSpPr>
          <p:cNvPr id="21" name="Group 20">
            <a:extLst>
              <a:ext uri="{FF2B5EF4-FFF2-40B4-BE49-F238E27FC236}">
                <a16:creationId xmlns:a16="http://schemas.microsoft.com/office/drawing/2014/main" id="{FEB2FC7E-4EB4-CC40-ABAB-503FD63E2A38}"/>
              </a:ext>
            </a:extLst>
          </p:cNvPr>
          <p:cNvGrpSpPr/>
          <p:nvPr/>
        </p:nvGrpSpPr>
        <p:grpSpPr>
          <a:xfrm>
            <a:off x="876693" y="5693790"/>
            <a:ext cx="10859677" cy="744717"/>
            <a:chOff x="876693" y="5693790"/>
            <a:chExt cx="10859677" cy="744717"/>
          </a:xfrm>
        </p:grpSpPr>
        <p:sp>
          <p:nvSpPr>
            <p:cNvPr id="17" name="Freeform 16">
              <a:extLst>
                <a:ext uri="{FF2B5EF4-FFF2-40B4-BE49-F238E27FC236}">
                  <a16:creationId xmlns:a16="http://schemas.microsoft.com/office/drawing/2014/main" id="{7B0ED3C0-8FE5-4C4E-9226-F1F1074712DF}"/>
                </a:ext>
              </a:extLst>
            </p:cNvPr>
            <p:cNvSpPr/>
            <p:nvPr/>
          </p:nvSpPr>
          <p:spPr>
            <a:xfrm>
              <a:off x="876693" y="5693790"/>
              <a:ext cx="10840824" cy="744717"/>
            </a:xfrm>
            <a:custGeom>
              <a:avLst/>
              <a:gdLst>
                <a:gd name="connsiteX0" fmla="*/ 0 w 10840824"/>
                <a:gd name="connsiteY0" fmla="*/ 0 h 744717"/>
                <a:gd name="connsiteX1" fmla="*/ 10652288 w 10840824"/>
                <a:gd name="connsiteY1" fmla="*/ 9427 h 744717"/>
                <a:gd name="connsiteX2" fmla="*/ 10840824 w 10840824"/>
                <a:gd name="connsiteY2" fmla="*/ 641022 h 744717"/>
                <a:gd name="connsiteX3" fmla="*/ 197962 w 10840824"/>
                <a:gd name="connsiteY3" fmla="*/ 744717 h 744717"/>
                <a:gd name="connsiteX4" fmla="*/ 0 w 10840824"/>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824" h="744717">
                  <a:moveTo>
                    <a:pt x="0" y="0"/>
                  </a:moveTo>
                  <a:lnTo>
                    <a:pt x="10652288" y="9427"/>
                  </a:lnTo>
                  <a:lnTo>
                    <a:pt x="10840824" y="641022"/>
                  </a:lnTo>
                  <a:lnTo>
                    <a:pt x="197962" y="744717"/>
                  </a:lnTo>
                  <a:lnTo>
                    <a:pt x="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BF94F1-C3CF-774A-ACD0-B9457D3FD061}"/>
                </a:ext>
              </a:extLst>
            </p:cNvPr>
            <p:cNvSpPr txBox="1"/>
            <p:nvPr/>
          </p:nvSpPr>
          <p:spPr>
            <a:xfrm>
              <a:off x="5725821" y="5748994"/>
              <a:ext cx="6010549" cy="646331"/>
            </a:xfrm>
            <a:prstGeom prst="rect">
              <a:avLst/>
            </a:prstGeom>
            <a:noFill/>
          </p:spPr>
          <p:txBody>
            <a:bodyPr wrap="square" rtlCol="0">
              <a:spAutoFit/>
            </a:bodyPr>
            <a:lstStyle/>
            <a:p>
              <a:r>
                <a:rPr lang="en-US" dirty="0">
                  <a:latin typeface="+mj-lt"/>
                </a:rPr>
                <a:t>The relation of empirical possibility only employs bodies of evidence that report actual experiences.</a:t>
              </a:r>
            </a:p>
          </p:txBody>
        </p:sp>
        <p:sp>
          <p:nvSpPr>
            <p:cNvPr id="14" name="TextBox 13">
              <a:extLst>
                <a:ext uri="{FF2B5EF4-FFF2-40B4-BE49-F238E27FC236}">
                  <a16:creationId xmlns:a16="http://schemas.microsoft.com/office/drawing/2014/main" id="{90094DC1-9552-574D-B19F-2B698AA66BF7}"/>
                </a:ext>
              </a:extLst>
            </p:cNvPr>
            <p:cNvSpPr txBox="1"/>
            <p:nvPr/>
          </p:nvSpPr>
          <p:spPr>
            <a:xfrm>
              <a:off x="2099292" y="5810550"/>
              <a:ext cx="3160865" cy="523220"/>
            </a:xfrm>
            <a:prstGeom prst="rect">
              <a:avLst/>
            </a:prstGeom>
            <a:noFill/>
          </p:spPr>
          <p:txBody>
            <a:bodyPr wrap="none" rtlCol="0">
              <a:spAutoFit/>
            </a:bodyPr>
            <a:lstStyle/>
            <a:p>
              <a:pPr algn="r"/>
              <a:r>
                <a:rPr lang="en-US" sz="2800" i="1" dirty="0">
                  <a:latin typeface="+mj-lt"/>
                </a:rPr>
                <a:t>Evidential actuality.</a:t>
              </a:r>
            </a:p>
          </p:txBody>
        </p:sp>
      </p:grpSp>
    </p:spTree>
    <p:extLst>
      <p:ext uri="{BB962C8B-B14F-4D97-AF65-F5344CB8AC3E}">
        <p14:creationId xmlns:p14="http://schemas.microsoft.com/office/powerpoint/2010/main" val="10022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0474-4F39-694A-81FA-222B0F27ACC3}"/>
              </a:ext>
            </a:extLst>
          </p:cNvPr>
          <p:cNvSpPr>
            <a:spLocks noGrp="1"/>
          </p:cNvSpPr>
          <p:nvPr>
            <p:ph type="title"/>
          </p:nvPr>
        </p:nvSpPr>
        <p:spPr>
          <a:xfrm>
            <a:off x="2506744" y="362708"/>
            <a:ext cx="2715705" cy="881213"/>
          </a:xfrm>
        </p:spPr>
        <p:txBody>
          <a:bodyPr/>
          <a:lstStyle/>
          <a:p>
            <a:r>
              <a:rPr lang="en-US" dirty="0"/>
              <a:t>Options</a:t>
            </a:r>
          </a:p>
        </p:txBody>
      </p:sp>
      <p:sp>
        <p:nvSpPr>
          <p:cNvPr id="3" name="Content Placeholder 2">
            <a:extLst>
              <a:ext uri="{FF2B5EF4-FFF2-40B4-BE49-F238E27FC236}">
                <a16:creationId xmlns:a16="http://schemas.microsoft.com/office/drawing/2014/main" id="{C44C4C50-E762-0B4F-8AD5-CEDD774B5692}"/>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661105F9-D2F5-E748-9FD2-B4EBF5EF72DE}"/>
              </a:ext>
            </a:extLst>
          </p:cNvPr>
          <p:cNvSpPr>
            <a:spLocks noGrp="1"/>
          </p:cNvSpPr>
          <p:nvPr>
            <p:ph type="sldNum" sz="quarter" idx="12"/>
          </p:nvPr>
        </p:nvSpPr>
        <p:spPr/>
        <p:txBody>
          <a:bodyPr/>
          <a:lstStyle/>
          <a:p>
            <a:fld id="{3ED636B3-DF2F-134B-A88D-9309E8115631}" type="slidenum">
              <a:rPr lang="en-US" smtClean="0"/>
              <a:t>23</a:t>
            </a:fld>
            <a:endParaRPr lang="en-US"/>
          </a:p>
        </p:txBody>
      </p:sp>
      <p:grpSp>
        <p:nvGrpSpPr>
          <p:cNvPr id="8" name="Group 7">
            <a:extLst>
              <a:ext uri="{FF2B5EF4-FFF2-40B4-BE49-F238E27FC236}">
                <a16:creationId xmlns:a16="http://schemas.microsoft.com/office/drawing/2014/main" id="{B12E410B-303E-9D48-89E4-D98159376CDB}"/>
              </a:ext>
            </a:extLst>
          </p:cNvPr>
          <p:cNvGrpSpPr/>
          <p:nvPr/>
        </p:nvGrpSpPr>
        <p:grpSpPr>
          <a:xfrm>
            <a:off x="669304" y="1532152"/>
            <a:ext cx="11176524" cy="954107"/>
            <a:chOff x="669304" y="1532152"/>
            <a:chExt cx="11176524" cy="954107"/>
          </a:xfrm>
        </p:grpSpPr>
        <p:sp>
          <p:nvSpPr>
            <p:cNvPr id="10" name="Freeform 9">
              <a:extLst>
                <a:ext uri="{FF2B5EF4-FFF2-40B4-BE49-F238E27FC236}">
                  <a16:creationId xmlns:a16="http://schemas.microsoft.com/office/drawing/2014/main" id="{474B9353-FEAB-FB4E-8640-3528B61C58B6}"/>
                </a:ext>
              </a:extLst>
            </p:cNvPr>
            <p:cNvSpPr/>
            <p:nvPr/>
          </p:nvSpPr>
          <p:spPr>
            <a:xfrm>
              <a:off x="1005004" y="1565461"/>
              <a:ext cx="10840824" cy="920798"/>
            </a:xfrm>
            <a:custGeom>
              <a:avLst/>
              <a:gdLst>
                <a:gd name="connsiteX0" fmla="*/ 0 w 10840824"/>
                <a:gd name="connsiteY0" fmla="*/ 0 h 744717"/>
                <a:gd name="connsiteX1" fmla="*/ 10652288 w 10840824"/>
                <a:gd name="connsiteY1" fmla="*/ 9427 h 744717"/>
                <a:gd name="connsiteX2" fmla="*/ 10840824 w 10840824"/>
                <a:gd name="connsiteY2" fmla="*/ 641022 h 744717"/>
                <a:gd name="connsiteX3" fmla="*/ 197962 w 10840824"/>
                <a:gd name="connsiteY3" fmla="*/ 744717 h 744717"/>
                <a:gd name="connsiteX4" fmla="*/ 0 w 10840824"/>
                <a:gd name="connsiteY4" fmla="*/ 0 h 74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824" h="744717">
                  <a:moveTo>
                    <a:pt x="0" y="0"/>
                  </a:moveTo>
                  <a:lnTo>
                    <a:pt x="10652288" y="9427"/>
                  </a:lnTo>
                  <a:lnTo>
                    <a:pt x="10840824" y="641022"/>
                  </a:lnTo>
                  <a:lnTo>
                    <a:pt x="197962" y="744717"/>
                  </a:lnTo>
                  <a:lnTo>
                    <a:pt x="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6FCDC1-84ED-5041-BD8E-3969D0E8061D}"/>
                </a:ext>
              </a:extLst>
            </p:cNvPr>
            <p:cNvSpPr txBox="1"/>
            <p:nvPr/>
          </p:nvSpPr>
          <p:spPr>
            <a:xfrm>
              <a:off x="669304" y="1532152"/>
              <a:ext cx="3864990" cy="954107"/>
            </a:xfrm>
            <a:prstGeom prst="rect">
              <a:avLst/>
            </a:prstGeom>
            <a:noFill/>
          </p:spPr>
          <p:txBody>
            <a:bodyPr wrap="square" rtlCol="0">
              <a:spAutoFit/>
            </a:bodyPr>
            <a:lstStyle/>
            <a:p>
              <a:pPr algn="r"/>
              <a:r>
                <a:rPr lang="en-US" sz="2800" i="1" dirty="0">
                  <a:latin typeface="+mj-lt"/>
                </a:rPr>
                <a:t>Optional possibility threshold.</a:t>
              </a:r>
            </a:p>
          </p:txBody>
        </p:sp>
        <p:sp>
          <p:nvSpPr>
            <p:cNvPr id="6" name="TextBox 5">
              <a:extLst>
                <a:ext uri="{FF2B5EF4-FFF2-40B4-BE49-F238E27FC236}">
                  <a16:creationId xmlns:a16="http://schemas.microsoft.com/office/drawing/2014/main" id="{5951D0F3-3213-404A-B8AD-3CCF5BEB94D5}"/>
                </a:ext>
              </a:extLst>
            </p:cNvPr>
            <p:cNvSpPr txBox="1"/>
            <p:nvPr/>
          </p:nvSpPr>
          <p:spPr>
            <a:xfrm>
              <a:off x="5024487" y="1532152"/>
              <a:ext cx="6193410" cy="923330"/>
            </a:xfrm>
            <a:prstGeom prst="rect">
              <a:avLst/>
            </a:prstGeom>
            <a:noFill/>
          </p:spPr>
          <p:txBody>
            <a:bodyPr wrap="square" rtlCol="0">
              <a:spAutoFit/>
            </a:bodyPr>
            <a:lstStyle/>
            <a:p>
              <a:r>
                <a:rPr lang="en-US" dirty="0">
                  <a:latin typeface="+mj-lt"/>
                </a:rPr>
                <a:t>A contingent proposition is empirically possible with respect to some specified body of evidence if its support rises above some low, but otherwise arbitrarily chosen threshold of support.</a:t>
              </a:r>
            </a:p>
          </p:txBody>
        </p:sp>
      </p:grpSp>
      <p:grpSp>
        <p:nvGrpSpPr>
          <p:cNvPr id="11" name="Group 10">
            <a:extLst>
              <a:ext uri="{FF2B5EF4-FFF2-40B4-BE49-F238E27FC236}">
                <a16:creationId xmlns:a16="http://schemas.microsoft.com/office/drawing/2014/main" id="{D9E0E01A-94BE-5845-9198-E9BDD670E915}"/>
              </a:ext>
            </a:extLst>
          </p:cNvPr>
          <p:cNvGrpSpPr/>
          <p:nvPr/>
        </p:nvGrpSpPr>
        <p:grpSpPr>
          <a:xfrm>
            <a:off x="-56560" y="3068240"/>
            <a:ext cx="11342408" cy="1219997"/>
            <a:chOff x="-56560" y="3068240"/>
            <a:chExt cx="11342408" cy="1219997"/>
          </a:xfrm>
        </p:grpSpPr>
        <p:sp>
          <p:nvSpPr>
            <p:cNvPr id="7" name="TextBox 6">
              <a:extLst>
                <a:ext uri="{FF2B5EF4-FFF2-40B4-BE49-F238E27FC236}">
                  <a16:creationId xmlns:a16="http://schemas.microsoft.com/office/drawing/2014/main" id="{14C2869C-8C27-3542-86F8-D95B3D0C6A00}"/>
                </a:ext>
              </a:extLst>
            </p:cNvPr>
            <p:cNvSpPr txBox="1"/>
            <p:nvPr/>
          </p:nvSpPr>
          <p:spPr>
            <a:xfrm>
              <a:off x="-56560" y="3068240"/>
              <a:ext cx="4590854" cy="954107"/>
            </a:xfrm>
            <a:prstGeom prst="rect">
              <a:avLst/>
            </a:prstGeom>
            <a:noFill/>
          </p:spPr>
          <p:txBody>
            <a:bodyPr wrap="square" rtlCol="0">
              <a:spAutoFit/>
            </a:bodyPr>
            <a:lstStyle/>
            <a:p>
              <a:pPr algn="r"/>
              <a:r>
                <a:rPr lang="en-US" sz="2800" i="1" dirty="0">
                  <a:latin typeface="+mj-lt"/>
                </a:rPr>
                <a:t>Optional threshold matching for duality relations.</a:t>
              </a:r>
            </a:p>
          </p:txBody>
        </p:sp>
        <p:sp>
          <p:nvSpPr>
            <p:cNvPr id="9" name="TextBox 8">
              <a:extLst>
                <a:ext uri="{FF2B5EF4-FFF2-40B4-BE49-F238E27FC236}">
                  <a16:creationId xmlns:a16="http://schemas.microsoft.com/office/drawing/2014/main" id="{6352DAF1-122D-8A45-9DAF-A46951DE6BE3}"/>
                </a:ext>
              </a:extLst>
            </p:cNvPr>
            <p:cNvSpPr txBox="1"/>
            <p:nvPr/>
          </p:nvSpPr>
          <p:spPr>
            <a:xfrm>
              <a:off x="4956535" y="3087908"/>
              <a:ext cx="6329313" cy="1200329"/>
            </a:xfrm>
            <a:prstGeom prst="rect">
              <a:avLst/>
            </a:prstGeom>
            <a:noFill/>
          </p:spPr>
          <p:txBody>
            <a:bodyPr wrap="square" rtlCol="0">
              <a:spAutoFit/>
            </a:bodyPr>
            <a:lstStyle/>
            <a:p>
              <a:r>
                <a:rPr lang="en-US" dirty="0">
                  <a:latin typeface="+mj-lt"/>
                </a:rPr>
                <a:t>The thresholds for empirical possibility and empirical necessity are set such that: (</a:t>
              </a:r>
              <a:r>
                <a:rPr lang="en-US" dirty="0" err="1">
                  <a:latin typeface="+mj-lt"/>
                </a:rPr>
                <a:t>i</a:t>
              </a:r>
              <a:r>
                <a:rPr lang="en-US" dirty="0">
                  <a:latin typeface="+mj-lt"/>
                </a:rPr>
                <a:t>) the negation of any empirically necessary proposition in not empirically possible, and (ii) the negation of any empirically possible proposition is not empirically necessary.</a:t>
              </a:r>
            </a:p>
          </p:txBody>
        </p:sp>
      </p:grpSp>
    </p:spTree>
    <p:extLst>
      <p:ext uri="{BB962C8B-B14F-4D97-AF65-F5344CB8AC3E}">
        <p14:creationId xmlns:p14="http://schemas.microsoft.com/office/powerpoint/2010/main" val="2279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853440" y="2531052"/>
            <a:ext cx="6425971" cy="1325563"/>
          </a:xfrm>
        </p:spPr>
        <p:txBody>
          <a:bodyPr>
            <a:noAutofit/>
          </a:bodyPr>
          <a:lstStyle/>
          <a:p>
            <a:pPr algn="r"/>
            <a:r>
              <a:rPr lang="en-US" sz="8800" dirty="0"/>
              <a:t>Modal Novelties</a:t>
            </a:r>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24</a:t>
            </a:fld>
            <a:endParaRPr lang="en-US"/>
          </a:p>
        </p:txBody>
      </p:sp>
    </p:spTree>
    <p:extLst>
      <p:ext uri="{BB962C8B-B14F-4D97-AF65-F5344CB8AC3E}">
        <p14:creationId xmlns:p14="http://schemas.microsoft.com/office/powerpoint/2010/main" val="250434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a:extLst>
              <a:ext uri="{FF2B5EF4-FFF2-40B4-BE49-F238E27FC236}">
                <a16:creationId xmlns:a16="http://schemas.microsoft.com/office/drawing/2014/main" id="{BA7118BC-52C8-3243-BD11-1DA1AE867B80}"/>
              </a:ext>
            </a:extLst>
          </p:cNvPr>
          <p:cNvSpPr/>
          <p:nvPr/>
        </p:nvSpPr>
        <p:spPr>
          <a:xfrm rot="16200000">
            <a:off x="5095188" y="2489075"/>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5F4F4-FFAB-1147-A510-1C0AF94E46C2}"/>
              </a:ext>
            </a:extLst>
          </p:cNvPr>
          <p:cNvSpPr>
            <a:spLocks noGrp="1"/>
          </p:cNvSpPr>
          <p:nvPr>
            <p:ph type="title"/>
          </p:nvPr>
        </p:nvSpPr>
        <p:spPr>
          <a:xfrm>
            <a:off x="838200" y="365125"/>
            <a:ext cx="10515600" cy="830997"/>
          </a:xfrm>
        </p:spPr>
        <p:txBody>
          <a:bodyPr/>
          <a:lstStyle/>
          <a:p>
            <a:pPr algn="ctr"/>
            <a:r>
              <a:rPr lang="en-US" dirty="0"/>
              <a:t>Duality of possibility and necessity fails</a:t>
            </a:r>
          </a:p>
        </p:txBody>
      </p:sp>
      <p:sp>
        <p:nvSpPr>
          <p:cNvPr id="3" name="Content Placeholder 2">
            <a:extLst>
              <a:ext uri="{FF2B5EF4-FFF2-40B4-BE49-F238E27FC236}">
                <a16:creationId xmlns:a16="http://schemas.microsoft.com/office/drawing/2014/main" id="{E99F98E3-9757-024A-9841-E70E5738FC8D}"/>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2BD2B6CD-995F-314C-A379-D7F51CD22022}"/>
              </a:ext>
            </a:extLst>
          </p:cNvPr>
          <p:cNvSpPr>
            <a:spLocks noGrp="1"/>
          </p:cNvSpPr>
          <p:nvPr>
            <p:ph type="sldNum" sz="quarter" idx="12"/>
          </p:nvPr>
        </p:nvSpPr>
        <p:spPr/>
        <p:txBody>
          <a:bodyPr/>
          <a:lstStyle/>
          <a:p>
            <a:fld id="{3ED636B3-DF2F-134B-A88D-9309E8115631}" type="slidenum">
              <a:rPr lang="en-US" smtClean="0"/>
              <a:t>25</a:t>
            </a:fld>
            <a:endParaRPr lang="en-US"/>
          </a:p>
        </p:txBody>
      </p:sp>
      <p:sp>
        <p:nvSpPr>
          <p:cNvPr id="9" name="Rectangle 8">
            <a:extLst>
              <a:ext uri="{FF2B5EF4-FFF2-40B4-BE49-F238E27FC236}">
                <a16:creationId xmlns:a16="http://schemas.microsoft.com/office/drawing/2014/main" id="{01BBAB69-6332-8D46-8708-D76A6C815D8D}"/>
              </a:ext>
            </a:extLst>
          </p:cNvPr>
          <p:cNvSpPr/>
          <p:nvPr/>
        </p:nvSpPr>
        <p:spPr>
          <a:xfrm>
            <a:off x="838200" y="1862530"/>
            <a:ext cx="10403951" cy="226243"/>
          </a:xfrm>
          <a:prstGeom prst="rect">
            <a:avLst/>
          </a:prstGeom>
          <a:gradFill flip="none" rotWithShape="1">
            <a:gsLst>
              <a:gs pos="0">
                <a:srgbClr val="FF0000"/>
              </a:gs>
              <a:gs pos="100000">
                <a:srgbClr val="00B0F0"/>
              </a:gs>
              <a:gs pos="100000">
                <a:srgbClr val="00C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8E7628-9409-FE49-9409-21B41596493E}"/>
              </a:ext>
            </a:extLst>
          </p:cNvPr>
          <p:cNvSpPr txBox="1"/>
          <p:nvPr/>
        </p:nvSpPr>
        <p:spPr>
          <a:xfrm>
            <a:off x="10410374" y="1401221"/>
            <a:ext cx="1480009" cy="369332"/>
          </a:xfrm>
          <a:prstGeom prst="rect">
            <a:avLst/>
          </a:prstGeom>
          <a:noFill/>
        </p:spPr>
        <p:txBody>
          <a:bodyPr wrap="square" rtlCol="0">
            <a:spAutoFit/>
          </a:bodyPr>
          <a:lstStyle/>
          <a:p>
            <a:pPr algn="l"/>
            <a:r>
              <a:rPr lang="en-US" dirty="0">
                <a:latin typeface="+mj-lt"/>
              </a:rPr>
              <a:t>assuredly so</a:t>
            </a:r>
          </a:p>
        </p:txBody>
      </p:sp>
      <p:sp>
        <p:nvSpPr>
          <p:cNvPr id="11" name="TextBox 10">
            <a:extLst>
              <a:ext uri="{FF2B5EF4-FFF2-40B4-BE49-F238E27FC236}">
                <a16:creationId xmlns:a16="http://schemas.microsoft.com/office/drawing/2014/main" id="{8EF831D2-6843-3542-A8B0-7926C5018927}"/>
              </a:ext>
            </a:extLst>
          </p:cNvPr>
          <p:cNvSpPr txBox="1"/>
          <p:nvPr/>
        </p:nvSpPr>
        <p:spPr>
          <a:xfrm>
            <a:off x="484542" y="1401221"/>
            <a:ext cx="1642793" cy="369332"/>
          </a:xfrm>
          <a:prstGeom prst="rect">
            <a:avLst/>
          </a:prstGeom>
          <a:noFill/>
        </p:spPr>
        <p:txBody>
          <a:bodyPr wrap="square" rtlCol="0">
            <a:spAutoFit/>
          </a:bodyPr>
          <a:lstStyle/>
          <a:p>
            <a:pPr algn="l"/>
            <a:r>
              <a:rPr lang="en-US" dirty="0">
                <a:latin typeface="+mj-lt"/>
              </a:rPr>
              <a:t>assuredly not</a:t>
            </a:r>
          </a:p>
        </p:txBody>
      </p:sp>
      <p:sp>
        <p:nvSpPr>
          <p:cNvPr id="14" name="TextBox 13">
            <a:extLst>
              <a:ext uri="{FF2B5EF4-FFF2-40B4-BE49-F238E27FC236}">
                <a16:creationId xmlns:a16="http://schemas.microsoft.com/office/drawing/2014/main" id="{F912A6E8-AC3D-3747-82AC-0913E7D1FDCF}"/>
              </a:ext>
            </a:extLst>
          </p:cNvPr>
          <p:cNvSpPr txBox="1"/>
          <p:nvPr/>
        </p:nvSpPr>
        <p:spPr>
          <a:xfrm>
            <a:off x="5118356" y="2400979"/>
            <a:ext cx="1687397" cy="923330"/>
          </a:xfrm>
          <a:prstGeom prst="rect">
            <a:avLst/>
          </a:prstGeom>
          <a:noFill/>
        </p:spPr>
        <p:txBody>
          <a:bodyPr wrap="square" rtlCol="0">
            <a:spAutoFit/>
          </a:bodyPr>
          <a:lstStyle/>
          <a:p>
            <a:pPr algn="ctr"/>
            <a:r>
              <a:rPr lang="en-US" dirty="0" err="1">
                <a:latin typeface="+mj-lt"/>
              </a:rPr>
              <a:t>Earthsize</a:t>
            </a:r>
            <a:r>
              <a:rPr lang="en-US" dirty="0">
                <a:latin typeface="+mj-lt"/>
              </a:rPr>
              <a:t> planet with one moon near us</a:t>
            </a:r>
          </a:p>
        </p:txBody>
      </p:sp>
      <p:grpSp>
        <p:nvGrpSpPr>
          <p:cNvPr id="35" name="Group 34">
            <a:extLst>
              <a:ext uri="{FF2B5EF4-FFF2-40B4-BE49-F238E27FC236}">
                <a16:creationId xmlns:a16="http://schemas.microsoft.com/office/drawing/2014/main" id="{AB6AA35C-48D9-4A44-8686-9104359D94B0}"/>
              </a:ext>
            </a:extLst>
          </p:cNvPr>
          <p:cNvGrpSpPr/>
          <p:nvPr/>
        </p:nvGrpSpPr>
        <p:grpSpPr>
          <a:xfrm>
            <a:off x="216878" y="2101372"/>
            <a:ext cx="1901032" cy="1771052"/>
            <a:chOff x="216878" y="2101372"/>
            <a:chExt cx="1901032" cy="1771052"/>
          </a:xfrm>
        </p:grpSpPr>
        <p:sp>
          <p:nvSpPr>
            <p:cNvPr id="17" name="Right Arrow 16">
              <a:extLst>
                <a:ext uri="{FF2B5EF4-FFF2-40B4-BE49-F238E27FC236}">
                  <a16:creationId xmlns:a16="http://schemas.microsoft.com/office/drawing/2014/main" id="{065B2532-A790-4142-8445-8DC783D1D5FD}"/>
                </a:ext>
              </a:extLst>
            </p:cNvPr>
            <p:cNvSpPr/>
            <p:nvPr/>
          </p:nvSpPr>
          <p:spPr>
            <a:xfrm rot="16200000">
              <a:off x="309555" y="2409697"/>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D450084-24BC-EF4E-97EB-F96E8D51F0FB}"/>
                </a:ext>
              </a:extLst>
            </p:cNvPr>
            <p:cNvSpPr txBox="1"/>
            <p:nvPr/>
          </p:nvSpPr>
          <p:spPr>
            <a:xfrm>
              <a:off x="216878" y="2357993"/>
              <a:ext cx="1901032" cy="923330"/>
            </a:xfrm>
            <a:prstGeom prst="rect">
              <a:avLst/>
            </a:prstGeom>
            <a:noFill/>
          </p:spPr>
          <p:txBody>
            <a:bodyPr wrap="square" rtlCol="0">
              <a:spAutoFit/>
            </a:bodyPr>
            <a:lstStyle/>
            <a:p>
              <a:pPr algn="ctr"/>
              <a:r>
                <a:rPr lang="en-US" dirty="0">
                  <a:latin typeface="+mj-lt"/>
                </a:rPr>
                <a:t>Energy conservation violated.</a:t>
              </a:r>
            </a:p>
          </p:txBody>
        </p:sp>
        <p:sp>
          <p:nvSpPr>
            <p:cNvPr id="18" name="TextBox 17">
              <a:extLst>
                <a:ext uri="{FF2B5EF4-FFF2-40B4-BE49-F238E27FC236}">
                  <a16:creationId xmlns:a16="http://schemas.microsoft.com/office/drawing/2014/main" id="{B58EF34E-8BFD-B14D-AAD1-67062B8A8B6E}"/>
                </a:ext>
              </a:extLst>
            </p:cNvPr>
            <p:cNvSpPr txBox="1"/>
            <p:nvPr/>
          </p:nvSpPr>
          <p:spPr>
            <a:xfrm>
              <a:off x="685287" y="3102983"/>
              <a:ext cx="803425" cy="769441"/>
            </a:xfrm>
            <a:prstGeom prst="rect">
              <a:avLst/>
            </a:prstGeom>
            <a:noFill/>
          </p:spPr>
          <p:txBody>
            <a:bodyPr wrap="none" rtlCol="0">
              <a:spAutoFit/>
            </a:bodyPr>
            <a:lstStyle/>
            <a:p>
              <a:pPr algn="l"/>
              <a:r>
                <a:rPr lang="en-US" sz="4400" dirty="0">
                  <a:latin typeface="+mj-lt"/>
                </a:rPr>
                <a:t>~P</a:t>
              </a:r>
            </a:p>
          </p:txBody>
        </p:sp>
      </p:grpSp>
      <p:grpSp>
        <p:nvGrpSpPr>
          <p:cNvPr id="34" name="Group 33">
            <a:extLst>
              <a:ext uri="{FF2B5EF4-FFF2-40B4-BE49-F238E27FC236}">
                <a16:creationId xmlns:a16="http://schemas.microsoft.com/office/drawing/2014/main" id="{00F6626C-3307-5D4A-8AC1-6AC3BDB0DD49}"/>
              </a:ext>
            </a:extLst>
          </p:cNvPr>
          <p:cNvGrpSpPr/>
          <p:nvPr/>
        </p:nvGrpSpPr>
        <p:grpSpPr>
          <a:xfrm>
            <a:off x="9681857" y="2088773"/>
            <a:ext cx="2124063" cy="1800126"/>
            <a:chOff x="9681857" y="2088773"/>
            <a:chExt cx="2124063" cy="1800126"/>
          </a:xfrm>
        </p:grpSpPr>
        <p:sp>
          <p:nvSpPr>
            <p:cNvPr id="16" name="Right Arrow 15">
              <a:extLst>
                <a:ext uri="{FF2B5EF4-FFF2-40B4-BE49-F238E27FC236}">
                  <a16:creationId xmlns:a16="http://schemas.microsoft.com/office/drawing/2014/main" id="{CE789AD3-5152-9247-B926-A7D764E280F5}"/>
                </a:ext>
              </a:extLst>
            </p:cNvPr>
            <p:cNvSpPr/>
            <p:nvPr/>
          </p:nvSpPr>
          <p:spPr>
            <a:xfrm rot="16200000">
              <a:off x="9876433" y="2397098"/>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7A53924-D328-BC4B-99F9-7A346505F118}"/>
                </a:ext>
              </a:extLst>
            </p:cNvPr>
            <p:cNvSpPr txBox="1"/>
            <p:nvPr/>
          </p:nvSpPr>
          <p:spPr>
            <a:xfrm>
              <a:off x="9681857" y="2357993"/>
              <a:ext cx="2124063" cy="923330"/>
            </a:xfrm>
            <a:prstGeom prst="rect">
              <a:avLst/>
            </a:prstGeom>
            <a:noFill/>
          </p:spPr>
          <p:txBody>
            <a:bodyPr wrap="square" rtlCol="0">
              <a:spAutoFit/>
            </a:bodyPr>
            <a:lstStyle/>
            <a:p>
              <a:pPr algn="ctr"/>
              <a:r>
                <a:rPr lang="en-US" dirty="0">
                  <a:latin typeface="+mj-lt"/>
                </a:rPr>
                <a:t>Conservation of energy. No perpetual motion machines.</a:t>
              </a:r>
            </a:p>
          </p:txBody>
        </p:sp>
        <p:sp>
          <p:nvSpPr>
            <p:cNvPr id="19" name="TextBox 18">
              <a:extLst>
                <a:ext uri="{FF2B5EF4-FFF2-40B4-BE49-F238E27FC236}">
                  <a16:creationId xmlns:a16="http://schemas.microsoft.com/office/drawing/2014/main" id="{52555E65-2543-C248-9CB8-C90A26E72D03}"/>
                </a:ext>
              </a:extLst>
            </p:cNvPr>
            <p:cNvSpPr txBox="1"/>
            <p:nvPr/>
          </p:nvSpPr>
          <p:spPr>
            <a:xfrm>
              <a:off x="10494462" y="3119458"/>
              <a:ext cx="498855" cy="769441"/>
            </a:xfrm>
            <a:prstGeom prst="rect">
              <a:avLst/>
            </a:prstGeom>
            <a:noFill/>
          </p:spPr>
          <p:txBody>
            <a:bodyPr wrap="none" rtlCol="0">
              <a:spAutoFit/>
            </a:bodyPr>
            <a:lstStyle/>
            <a:p>
              <a:pPr algn="l"/>
              <a:r>
                <a:rPr lang="en-US" sz="4400" dirty="0">
                  <a:latin typeface="+mj-lt"/>
                </a:rPr>
                <a:t>P</a:t>
              </a:r>
            </a:p>
          </p:txBody>
        </p:sp>
      </p:grpSp>
      <p:grpSp>
        <p:nvGrpSpPr>
          <p:cNvPr id="37" name="Group 36">
            <a:extLst>
              <a:ext uri="{FF2B5EF4-FFF2-40B4-BE49-F238E27FC236}">
                <a16:creationId xmlns:a16="http://schemas.microsoft.com/office/drawing/2014/main" id="{BA2F8A5B-6E31-AB4D-ACEC-BE08DB510231}"/>
              </a:ext>
            </a:extLst>
          </p:cNvPr>
          <p:cNvGrpSpPr/>
          <p:nvPr/>
        </p:nvGrpSpPr>
        <p:grpSpPr>
          <a:xfrm>
            <a:off x="363211" y="3932104"/>
            <a:ext cx="1885453" cy="1135851"/>
            <a:chOff x="363211" y="3932104"/>
            <a:chExt cx="1885453" cy="1135851"/>
          </a:xfrm>
        </p:grpSpPr>
        <p:sp>
          <p:nvSpPr>
            <p:cNvPr id="6" name="Rectangle 5">
              <a:extLst>
                <a:ext uri="{FF2B5EF4-FFF2-40B4-BE49-F238E27FC236}">
                  <a16:creationId xmlns:a16="http://schemas.microsoft.com/office/drawing/2014/main" id="{067767D1-EF2F-3549-9390-1844D4A3E650}"/>
                </a:ext>
              </a:extLst>
            </p:cNvPr>
            <p:cNvSpPr/>
            <p:nvPr/>
          </p:nvSpPr>
          <p:spPr>
            <a:xfrm rot="2700000">
              <a:off x="796613" y="4633480"/>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FF6F029-7146-3E49-A70C-A83199032101}"/>
                </a:ext>
              </a:extLst>
            </p:cNvPr>
            <p:cNvSpPr txBox="1"/>
            <p:nvPr/>
          </p:nvSpPr>
          <p:spPr>
            <a:xfrm>
              <a:off x="363211" y="3932104"/>
              <a:ext cx="1885453" cy="523220"/>
            </a:xfrm>
            <a:prstGeom prst="rect">
              <a:avLst/>
            </a:prstGeom>
            <a:noFill/>
          </p:spPr>
          <p:txBody>
            <a:bodyPr wrap="none" rtlCol="0">
              <a:spAutoFit/>
            </a:bodyPr>
            <a:lstStyle/>
            <a:p>
              <a:pPr algn="l"/>
              <a:r>
                <a:rPr lang="en-US" sz="2800" dirty="0">
                  <a:latin typeface="+mj-lt"/>
                </a:rPr>
                <a:t>possibly ~P</a:t>
              </a:r>
            </a:p>
          </p:txBody>
        </p:sp>
        <p:sp>
          <p:nvSpPr>
            <p:cNvPr id="23" name="TextBox 22">
              <a:extLst>
                <a:ext uri="{FF2B5EF4-FFF2-40B4-BE49-F238E27FC236}">
                  <a16:creationId xmlns:a16="http://schemas.microsoft.com/office/drawing/2014/main" id="{200DAB4A-9B14-9A46-A92B-5B7955DAD1D7}"/>
                </a:ext>
              </a:extLst>
            </p:cNvPr>
            <p:cNvSpPr txBox="1"/>
            <p:nvPr/>
          </p:nvSpPr>
          <p:spPr>
            <a:xfrm>
              <a:off x="1275762" y="4421624"/>
              <a:ext cx="691215" cy="646331"/>
            </a:xfrm>
            <a:prstGeom prst="rect">
              <a:avLst/>
            </a:prstGeom>
            <a:noFill/>
          </p:spPr>
          <p:txBody>
            <a:bodyPr wrap="none" rtlCol="0">
              <a:spAutoFit/>
            </a:bodyPr>
            <a:lstStyle/>
            <a:p>
              <a:pPr algn="l"/>
              <a:r>
                <a:rPr lang="en-US" sz="3600" dirty="0">
                  <a:latin typeface="+mj-lt"/>
                </a:rPr>
                <a:t>~P</a:t>
              </a:r>
            </a:p>
          </p:txBody>
        </p:sp>
      </p:grpSp>
      <p:grpSp>
        <p:nvGrpSpPr>
          <p:cNvPr id="36" name="Group 35">
            <a:extLst>
              <a:ext uri="{FF2B5EF4-FFF2-40B4-BE49-F238E27FC236}">
                <a16:creationId xmlns:a16="http://schemas.microsoft.com/office/drawing/2014/main" id="{CB2C98FC-E1F2-BD4D-8F79-8256C70C0CA2}"/>
              </a:ext>
            </a:extLst>
          </p:cNvPr>
          <p:cNvGrpSpPr/>
          <p:nvPr/>
        </p:nvGrpSpPr>
        <p:grpSpPr>
          <a:xfrm>
            <a:off x="9743641" y="3936254"/>
            <a:ext cx="2146742" cy="1113607"/>
            <a:chOff x="9743641" y="3936254"/>
            <a:chExt cx="2146742" cy="1113607"/>
          </a:xfrm>
        </p:grpSpPr>
        <p:sp>
          <p:nvSpPr>
            <p:cNvPr id="5" name="Rectangle 4">
              <a:extLst>
                <a:ext uri="{FF2B5EF4-FFF2-40B4-BE49-F238E27FC236}">
                  <a16:creationId xmlns:a16="http://schemas.microsoft.com/office/drawing/2014/main" id="{A3A89F5A-BFE5-4141-B513-E432C029C88B}"/>
                </a:ext>
              </a:extLst>
            </p:cNvPr>
            <p:cNvSpPr/>
            <p:nvPr/>
          </p:nvSpPr>
          <p:spPr>
            <a:xfrm>
              <a:off x="10237903" y="4543830"/>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F25309C-4B0B-8246-82C3-D5FECBF20785}"/>
                </a:ext>
              </a:extLst>
            </p:cNvPr>
            <p:cNvSpPr txBox="1"/>
            <p:nvPr/>
          </p:nvSpPr>
          <p:spPr>
            <a:xfrm>
              <a:off x="9743641" y="3936254"/>
              <a:ext cx="2146742" cy="523220"/>
            </a:xfrm>
            <a:prstGeom prst="rect">
              <a:avLst/>
            </a:prstGeom>
            <a:noFill/>
          </p:spPr>
          <p:txBody>
            <a:bodyPr wrap="none" rtlCol="0">
              <a:spAutoFit/>
            </a:bodyPr>
            <a:lstStyle/>
            <a:p>
              <a:pPr algn="l"/>
              <a:r>
                <a:rPr lang="en-US" sz="2800" dirty="0">
                  <a:latin typeface="+mj-lt"/>
                </a:rPr>
                <a:t>necessarily P</a:t>
              </a:r>
            </a:p>
          </p:txBody>
        </p:sp>
        <p:sp>
          <p:nvSpPr>
            <p:cNvPr id="24" name="TextBox 23">
              <a:extLst>
                <a:ext uri="{FF2B5EF4-FFF2-40B4-BE49-F238E27FC236}">
                  <a16:creationId xmlns:a16="http://schemas.microsoft.com/office/drawing/2014/main" id="{B9593686-796A-7142-A9FA-C2515288E56C}"/>
                </a:ext>
              </a:extLst>
            </p:cNvPr>
            <p:cNvSpPr txBox="1"/>
            <p:nvPr/>
          </p:nvSpPr>
          <p:spPr>
            <a:xfrm>
              <a:off x="10671524" y="4403530"/>
              <a:ext cx="441146" cy="646331"/>
            </a:xfrm>
            <a:prstGeom prst="rect">
              <a:avLst/>
            </a:prstGeom>
            <a:noFill/>
          </p:spPr>
          <p:txBody>
            <a:bodyPr wrap="none" rtlCol="0">
              <a:spAutoFit/>
            </a:bodyPr>
            <a:lstStyle/>
            <a:p>
              <a:pPr algn="l"/>
              <a:r>
                <a:rPr lang="en-US" sz="3600" dirty="0">
                  <a:latin typeface="+mj-lt"/>
                </a:rPr>
                <a:t>P</a:t>
              </a:r>
            </a:p>
          </p:txBody>
        </p:sp>
      </p:grpSp>
      <p:grpSp>
        <p:nvGrpSpPr>
          <p:cNvPr id="38" name="Group 37">
            <a:extLst>
              <a:ext uri="{FF2B5EF4-FFF2-40B4-BE49-F238E27FC236}">
                <a16:creationId xmlns:a16="http://schemas.microsoft.com/office/drawing/2014/main" id="{78E08F67-4C6B-684B-ACEF-071F471B8DFC}"/>
              </a:ext>
            </a:extLst>
          </p:cNvPr>
          <p:cNvGrpSpPr/>
          <p:nvPr/>
        </p:nvGrpSpPr>
        <p:grpSpPr>
          <a:xfrm>
            <a:off x="3556562" y="4270658"/>
            <a:ext cx="4715843" cy="1868943"/>
            <a:chOff x="3556562" y="4270658"/>
            <a:chExt cx="4715843" cy="1868943"/>
          </a:xfrm>
        </p:grpSpPr>
        <p:sp>
          <p:nvSpPr>
            <p:cNvPr id="33" name="Freeform 32">
              <a:extLst>
                <a:ext uri="{FF2B5EF4-FFF2-40B4-BE49-F238E27FC236}">
                  <a16:creationId xmlns:a16="http://schemas.microsoft.com/office/drawing/2014/main" id="{8927424B-33FF-7F45-936E-5AB36489E0DA}"/>
                </a:ext>
              </a:extLst>
            </p:cNvPr>
            <p:cNvSpPr/>
            <p:nvPr/>
          </p:nvSpPr>
          <p:spPr>
            <a:xfrm>
              <a:off x="3591611" y="4374037"/>
              <a:ext cx="4680793" cy="1734532"/>
            </a:xfrm>
            <a:custGeom>
              <a:avLst/>
              <a:gdLst>
                <a:gd name="connsiteX0" fmla="*/ 122549 w 4468306"/>
                <a:gd name="connsiteY0" fmla="*/ 0 h 1734532"/>
                <a:gd name="connsiteX1" fmla="*/ 179110 w 4468306"/>
                <a:gd name="connsiteY1" fmla="*/ 0 h 1734532"/>
                <a:gd name="connsiteX2" fmla="*/ 4468306 w 4468306"/>
                <a:gd name="connsiteY2" fmla="*/ 113122 h 1734532"/>
                <a:gd name="connsiteX3" fmla="*/ 4336330 w 4468306"/>
                <a:gd name="connsiteY3" fmla="*/ 1734532 h 1734532"/>
                <a:gd name="connsiteX4" fmla="*/ 0 w 4468306"/>
                <a:gd name="connsiteY4" fmla="*/ 1574276 h 1734532"/>
                <a:gd name="connsiteX5" fmla="*/ 122549 w 4468306"/>
                <a:gd name="connsiteY5" fmla="*/ 0 h 17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306" h="1734532">
                  <a:moveTo>
                    <a:pt x="122549" y="0"/>
                  </a:moveTo>
                  <a:lnTo>
                    <a:pt x="179110" y="0"/>
                  </a:lnTo>
                  <a:lnTo>
                    <a:pt x="4468306" y="113122"/>
                  </a:lnTo>
                  <a:lnTo>
                    <a:pt x="4336330" y="1734532"/>
                  </a:lnTo>
                  <a:lnTo>
                    <a:pt x="0" y="1574276"/>
                  </a:lnTo>
                  <a:lnTo>
                    <a:pt x="122549"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D9483B2-EB7F-B04F-A709-4CD45A28D531}"/>
                </a:ext>
              </a:extLst>
            </p:cNvPr>
            <p:cNvSpPr txBox="1"/>
            <p:nvPr/>
          </p:nvSpPr>
          <p:spPr>
            <a:xfrm>
              <a:off x="6008377" y="5308604"/>
              <a:ext cx="518091" cy="830997"/>
            </a:xfrm>
            <a:prstGeom prst="rect">
              <a:avLst/>
            </a:prstGeom>
            <a:noFill/>
          </p:spPr>
          <p:txBody>
            <a:bodyPr wrap="none" rtlCol="0">
              <a:spAutoFit/>
            </a:bodyPr>
            <a:lstStyle/>
            <a:p>
              <a:pPr algn="l"/>
              <a:r>
                <a:rPr lang="en-US" sz="4800" dirty="0">
                  <a:latin typeface="+mj-lt"/>
                </a:rPr>
                <a:t>~</a:t>
              </a:r>
            </a:p>
          </p:txBody>
        </p:sp>
        <p:sp>
          <p:nvSpPr>
            <p:cNvPr id="8" name="TextBox 7">
              <a:extLst>
                <a:ext uri="{FF2B5EF4-FFF2-40B4-BE49-F238E27FC236}">
                  <a16:creationId xmlns:a16="http://schemas.microsoft.com/office/drawing/2014/main" id="{ACA4A61B-F058-B549-8BED-6839BC1B3A8F}"/>
                </a:ext>
              </a:extLst>
            </p:cNvPr>
            <p:cNvSpPr txBox="1"/>
            <p:nvPr/>
          </p:nvSpPr>
          <p:spPr>
            <a:xfrm>
              <a:off x="7120972" y="5272569"/>
              <a:ext cx="518091" cy="830997"/>
            </a:xfrm>
            <a:prstGeom prst="rect">
              <a:avLst/>
            </a:prstGeom>
            <a:noFill/>
          </p:spPr>
          <p:txBody>
            <a:bodyPr wrap="none" rtlCol="0">
              <a:spAutoFit/>
            </a:bodyPr>
            <a:lstStyle/>
            <a:p>
              <a:pPr algn="l"/>
              <a:r>
                <a:rPr lang="en-US" sz="4800" dirty="0">
                  <a:latin typeface="+mj-lt"/>
                </a:rPr>
                <a:t>~</a:t>
              </a:r>
            </a:p>
          </p:txBody>
        </p:sp>
        <p:sp>
          <p:nvSpPr>
            <p:cNvPr id="25" name="TextBox 24">
              <a:extLst>
                <a:ext uri="{FF2B5EF4-FFF2-40B4-BE49-F238E27FC236}">
                  <a16:creationId xmlns:a16="http://schemas.microsoft.com/office/drawing/2014/main" id="{4D8B2750-3D11-1547-82F5-B4C51A63652F}"/>
                </a:ext>
              </a:extLst>
            </p:cNvPr>
            <p:cNvSpPr txBox="1"/>
            <p:nvPr/>
          </p:nvSpPr>
          <p:spPr>
            <a:xfrm>
              <a:off x="4823876" y="4270658"/>
              <a:ext cx="1850443" cy="400110"/>
            </a:xfrm>
            <a:prstGeom prst="rect">
              <a:avLst/>
            </a:prstGeom>
            <a:noFill/>
          </p:spPr>
          <p:txBody>
            <a:bodyPr wrap="none" rtlCol="0">
              <a:spAutoFit/>
            </a:bodyPr>
            <a:lstStyle/>
            <a:p>
              <a:pPr algn="l"/>
              <a:r>
                <a:rPr lang="en-US" sz="2000" i="1" dirty="0">
                  <a:latin typeface="+mj-lt"/>
                </a:rPr>
                <a:t>Duality requires</a:t>
              </a:r>
            </a:p>
          </p:txBody>
        </p:sp>
        <p:sp>
          <p:nvSpPr>
            <p:cNvPr id="26" name="TextBox 25">
              <a:extLst>
                <a:ext uri="{FF2B5EF4-FFF2-40B4-BE49-F238E27FC236}">
                  <a16:creationId xmlns:a16="http://schemas.microsoft.com/office/drawing/2014/main" id="{0C0FAFCB-90E1-3B48-9C9D-F4E41E6E25A1}"/>
                </a:ext>
              </a:extLst>
            </p:cNvPr>
            <p:cNvSpPr txBox="1"/>
            <p:nvPr/>
          </p:nvSpPr>
          <p:spPr>
            <a:xfrm>
              <a:off x="3556562" y="4738387"/>
              <a:ext cx="4715843" cy="646331"/>
            </a:xfrm>
            <a:prstGeom prst="rect">
              <a:avLst/>
            </a:prstGeom>
            <a:noFill/>
          </p:spPr>
          <p:txBody>
            <a:bodyPr wrap="none" rtlCol="0">
              <a:spAutoFit/>
            </a:bodyPr>
            <a:lstStyle/>
            <a:p>
              <a:pPr algn="l"/>
              <a:r>
                <a:rPr lang="en-US" sz="2800" dirty="0">
                  <a:latin typeface="+mj-lt"/>
                </a:rPr>
                <a:t>necessarily P  =  </a:t>
              </a:r>
              <a:r>
                <a:rPr lang="en-US" sz="3600" dirty="0">
                  <a:latin typeface="+mj-lt"/>
                </a:rPr>
                <a:t>~ </a:t>
              </a:r>
              <a:r>
                <a:rPr lang="en-US" sz="2800" dirty="0">
                  <a:latin typeface="+mj-lt"/>
                </a:rPr>
                <a:t>possibly </a:t>
              </a:r>
              <a:r>
                <a:rPr lang="en-US" sz="3600" dirty="0">
                  <a:latin typeface="+mj-lt"/>
                </a:rPr>
                <a:t>~</a:t>
              </a:r>
              <a:r>
                <a:rPr lang="en-US" sz="2800" dirty="0">
                  <a:latin typeface="+mj-lt"/>
                </a:rPr>
                <a:t>P</a:t>
              </a:r>
            </a:p>
          </p:txBody>
        </p:sp>
        <p:sp>
          <p:nvSpPr>
            <p:cNvPr id="28" name="Rectangle 27">
              <a:extLst>
                <a:ext uri="{FF2B5EF4-FFF2-40B4-BE49-F238E27FC236}">
                  <a16:creationId xmlns:a16="http://schemas.microsoft.com/office/drawing/2014/main" id="{7611F37E-94D6-FA43-A9A5-90837384CE63}"/>
                </a:ext>
              </a:extLst>
            </p:cNvPr>
            <p:cNvSpPr/>
            <p:nvPr/>
          </p:nvSpPr>
          <p:spPr>
            <a:xfrm>
              <a:off x="4581821" y="5533644"/>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DBE95C4-A259-334B-8A46-6A6DA67514FF}"/>
                </a:ext>
              </a:extLst>
            </p:cNvPr>
            <p:cNvSpPr txBox="1"/>
            <p:nvPr/>
          </p:nvSpPr>
          <p:spPr>
            <a:xfrm>
              <a:off x="5015442" y="5393344"/>
              <a:ext cx="441146" cy="646331"/>
            </a:xfrm>
            <a:prstGeom prst="rect">
              <a:avLst/>
            </a:prstGeom>
            <a:noFill/>
          </p:spPr>
          <p:txBody>
            <a:bodyPr wrap="none" rtlCol="0">
              <a:spAutoFit/>
            </a:bodyPr>
            <a:lstStyle/>
            <a:p>
              <a:pPr algn="l"/>
              <a:r>
                <a:rPr lang="en-US" sz="3600" dirty="0">
                  <a:latin typeface="+mj-lt"/>
                </a:rPr>
                <a:t>P</a:t>
              </a:r>
            </a:p>
          </p:txBody>
        </p:sp>
        <p:sp>
          <p:nvSpPr>
            <p:cNvPr id="30" name="TextBox 29">
              <a:extLst>
                <a:ext uri="{FF2B5EF4-FFF2-40B4-BE49-F238E27FC236}">
                  <a16:creationId xmlns:a16="http://schemas.microsoft.com/office/drawing/2014/main" id="{32587E5A-A701-0B40-B619-D2D29424F659}"/>
                </a:ext>
              </a:extLst>
            </p:cNvPr>
            <p:cNvSpPr txBox="1"/>
            <p:nvPr/>
          </p:nvSpPr>
          <p:spPr>
            <a:xfrm>
              <a:off x="5521266" y="5470451"/>
              <a:ext cx="357790" cy="461665"/>
            </a:xfrm>
            <a:prstGeom prst="rect">
              <a:avLst/>
            </a:prstGeom>
            <a:noFill/>
          </p:spPr>
          <p:txBody>
            <a:bodyPr wrap="none" rtlCol="0">
              <a:spAutoFit/>
            </a:bodyPr>
            <a:lstStyle/>
            <a:p>
              <a:pPr algn="l"/>
              <a:r>
                <a:rPr lang="en-US" sz="2400" dirty="0">
                  <a:latin typeface="+mj-lt"/>
                </a:rPr>
                <a:t>=</a:t>
              </a:r>
            </a:p>
          </p:txBody>
        </p:sp>
        <p:sp>
          <p:nvSpPr>
            <p:cNvPr id="31" name="Rectangle 30">
              <a:extLst>
                <a:ext uri="{FF2B5EF4-FFF2-40B4-BE49-F238E27FC236}">
                  <a16:creationId xmlns:a16="http://schemas.microsoft.com/office/drawing/2014/main" id="{3574E828-D95C-2F40-9964-36BF75558653}"/>
                </a:ext>
              </a:extLst>
            </p:cNvPr>
            <p:cNvSpPr/>
            <p:nvPr/>
          </p:nvSpPr>
          <p:spPr>
            <a:xfrm rot="2700000">
              <a:off x="6660085" y="5595014"/>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B01C14-7DE9-1C46-B80C-76B7F835A85E}"/>
                </a:ext>
              </a:extLst>
            </p:cNvPr>
            <p:cNvSpPr txBox="1"/>
            <p:nvPr/>
          </p:nvSpPr>
          <p:spPr>
            <a:xfrm>
              <a:off x="7598387" y="5412198"/>
              <a:ext cx="441146" cy="646331"/>
            </a:xfrm>
            <a:prstGeom prst="rect">
              <a:avLst/>
            </a:prstGeom>
            <a:noFill/>
          </p:spPr>
          <p:txBody>
            <a:bodyPr wrap="none" rtlCol="0">
              <a:spAutoFit/>
            </a:bodyPr>
            <a:lstStyle/>
            <a:p>
              <a:pPr algn="l"/>
              <a:r>
                <a:rPr lang="en-US" sz="3600" dirty="0">
                  <a:latin typeface="+mj-lt"/>
                </a:rPr>
                <a:t>P</a:t>
              </a:r>
            </a:p>
          </p:txBody>
        </p:sp>
      </p:grpSp>
      <p:sp>
        <p:nvSpPr>
          <p:cNvPr id="20" name="&quot;No&quot; Symbol 19">
            <a:extLst>
              <a:ext uri="{FF2B5EF4-FFF2-40B4-BE49-F238E27FC236}">
                <a16:creationId xmlns:a16="http://schemas.microsoft.com/office/drawing/2014/main" id="{835B1D09-B4B0-BB4D-A838-24DD015FED59}"/>
              </a:ext>
            </a:extLst>
          </p:cNvPr>
          <p:cNvSpPr/>
          <p:nvPr/>
        </p:nvSpPr>
        <p:spPr>
          <a:xfrm>
            <a:off x="4593614" y="3988404"/>
            <a:ext cx="2690733" cy="2690733"/>
          </a:xfrm>
          <a:prstGeom prst="noSmoking">
            <a:avLst>
              <a:gd name="adj" fmla="val 13086"/>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60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a:extLst>
              <a:ext uri="{FF2B5EF4-FFF2-40B4-BE49-F238E27FC236}">
                <a16:creationId xmlns:a16="http://schemas.microsoft.com/office/drawing/2014/main" id="{BA7118BC-52C8-3243-BD11-1DA1AE867B80}"/>
              </a:ext>
            </a:extLst>
          </p:cNvPr>
          <p:cNvSpPr/>
          <p:nvPr/>
        </p:nvSpPr>
        <p:spPr>
          <a:xfrm rot="16200000">
            <a:off x="5095188" y="2489075"/>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5F4F4-FFAB-1147-A510-1C0AF94E46C2}"/>
              </a:ext>
            </a:extLst>
          </p:cNvPr>
          <p:cNvSpPr>
            <a:spLocks noGrp="1"/>
          </p:cNvSpPr>
          <p:nvPr>
            <p:ph type="title"/>
          </p:nvPr>
        </p:nvSpPr>
        <p:spPr>
          <a:xfrm>
            <a:off x="838200" y="365125"/>
            <a:ext cx="10515600" cy="830997"/>
          </a:xfrm>
        </p:spPr>
        <p:txBody>
          <a:bodyPr/>
          <a:lstStyle/>
          <a:p>
            <a:pPr algn="ctr"/>
            <a:r>
              <a:rPr lang="en-US" dirty="0"/>
              <a:t>Binary possible vs necessary too coarse</a:t>
            </a:r>
          </a:p>
        </p:txBody>
      </p:sp>
      <p:sp>
        <p:nvSpPr>
          <p:cNvPr id="3" name="Content Placeholder 2">
            <a:extLst>
              <a:ext uri="{FF2B5EF4-FFF2-40B4-BE49-F238E27FC236}">
                <a16:creationId xmlns:a16="http://schemas.microsoft.com/office/drawing/2014/main" id="{E99F98E3-9757-024A-9841-E70E5738FC8D}"/>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2BD2B6CD-995F-314C-A379-D7F51CD22022}"/>
              </a:ext>
            </a:extLst>
          </p:cNvPr>
          <p:cNvSpPr>
            <a:spLocks noGrp="1"/>
          </p:cNvSpPr>
          <p:nvPr>
            <p:ph type="sldNum" sz="quarter" idx="12"/>
          </p:nvPr>
        </p:nvSpPr>
        <p:spPr/>
        <p:txBody>
          <a:bodyPr/>
          <a:lstStyle/>
          <a:p>
            <a:fld id="{3ED636B3-DF2F-134B-A88D-9309E8115631}" type="slidenum">
              <a:rPr lang="en-US" smtClean="0"/>
              <a:t>26</a:t>
            </a:fld>
            <a:endParaRPr lang="en-US"/>
          </a:p>
        </p:txBody>
      </p:sp>
      <p:sp>
        <p:nvSpPr>
          <p:cNvPr id="9" name="Rectangle 8">
            <a:extLst>
              <a:ext uri="{FF2B5EF4-FFF2-40B4-BE49-F238E27FC236}">
                <a16:creationId xmlns:a16="http://schemas.microsoft.com/office/drawing/2014/main" id="{01BBAB69-6332-8D46-8708-D76A6C815D8D}"/>
              </a:ext>
            </a:extLst>
          </p:cNvPr>
          <p:cNvSpPr/>
          <p:nvPr/>
        </p:nvSpPr>
        <p:spPr>
          <a:xfrm>
            <a:off x="838200" y="1862530"/>
            <a:ext cx="10403951" cy="226243"/>
          </a:xfrm>
          <a:prstGeom prst="rect">
            <a:avLst/>
          </a:prstGeom>
          <a:gradFill flip="none" rotWithShape="1">
            <a:gsLst>
              <a:gs pos="0">
                <a:srgbClr val="FF0000"/>
              </a:gs>
              <a:gs pos="100000">
                <a:srgbClr val="00B0F0"/>
              </a:gs>
              <a:gs pos="100000">
                <a:srgbClr val="00C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8E7628-9409-FE49-9409-21B41596493E}"/>
              </a:ext>
            </a:extLst>
          </p:cNvPr>
          <p:cNvSpPr txBox="1"/>
          <p:nvPr/>
        </p:nvSpPr>
        <p:spPr>
          <a:xfrm>
            <a:off x="10410374" y="1401221"/>
            <a:ext cx="1480009" cy="369332"/>
          </a:xfrm>
          <a:prstGeom prst="rect">
            <a:avLst/>
          </a:prstGeom>
          <a:noFill/>
        </p:spPr>
        <p:txBody>
          <a:bodyPr wrap="square" rtlCol="0">
            <a:spAutoFit/>
          </a:bodyPr>
          <a:lstStyle/>
          <a:p>
            <a:pPr algn="l"/>
            <a:r>
              <a:rPr lang="en-US" dirty="0">
                <a:latin typeface="+mj-lt"/>
              </a:rPr>
              <a:t>assuredly so</a:t>
            </a:r>
          </a:p>
        </p:txBody>
      </p:sp>
      <p:sp>
        <p:nvSpPr>
          <p:cNvPr id="11" name="TextBox 10">
            <a:extLst>
              <a:ext uri="{FF2B5EF4-FFF2-40B4-BE49-F238E27FC236}">
                <a16:creationId xmlns:a16="http://schemas.microsoft.com/office/drawing/2014/main" id="{8EF831D2-6843-3542-A8B0-7926C5018927}"/>
              </a:ext>
            </a:extLst>
          </p:cNvPr>
          <p:cNvSpPr txBox="1"/>
          <p:nvPr/>
        </p:nvSpPr>
        <p:spPr>
          <a:xfrm>
            <a:off x="484542" y="1401221"/>
            <a:ext cx="1642793" cy="369332"/>
          </a:xfrm>
          <a:prstGeom prst="rect">
            <a:avLst/>
          </a:prstGeom>
          <a:noFill/>
        </p:spPr>
        <p:txBody>
          <a:bodyPr wrap="square" rtlCol="0">
            <a:spAutoFit/>
          </a:bodyPr>
          <a:lstStyle/>
          <a:p>
            <a:pPr algn="l"/>
            <a:r>
              <a:rPr lang="en-US" dirty="0">
                <a:latin typeface="+mj-lt"/>
              </a:rPr>
              <a:t>assuredly not</a:t>
            </a:r>
          </a:p>
        </p:txBody>
      </p:sp>
      <p:sp>
        <p:nvSpPr>
          <p:cNvPr id="14" name="TextBox 13">
            <a:extLst>
              <a:ext uri="{FF2B5EF4-FFF2-40B4-BE49-F238E27FC236}">
                <a16:creationId xmlns:a16="http://schemas.microsoft.com/office/drawing/2014/main" id="{F912A6E8-AC3D-3747-82AC-0913E7D1FDCF}"/>
              </a:ext>
            </a:extLst>
          </p:cNvPr>
          <p:cNvSpPr txBox="1"/>
          <p:nvPr/>
        </p:nvSpPr>
        <p:spPr>
          <a:xfrm>
            <a:off x="5118356" y="2400979"/>
            <a:ext cx="1687397" cy="923330"/>
          </a:xfrm>
          <a:prstGeom prst="rect">
            <a:avLst/>
          </a:prstGeom>
          <a:noFill/>
        </p:spPr>
        <p:txBody>
          <a:bodyPr wrap="square" rtlCol="0">
            <a:spAutoFit/>
          </a:bodyPr>
          <a:lstStyle/>
          <a:p>
            <a:pPr algn="ctr"/>
            <a:r>
              <a:rPr lang="en-US" dirty="0" err="1">
                <a:latin typeface="+mj-lt"/>
              </a:rPr>
              <a:t>Earthsize</a:t>
            </a:r>
            <a:r>
              <a:rPr lang="en-US" dirty="0">
                <a:latin typeface="+mj-lt"/>
              </a:rPr>
              <a:t> planet with one moon near us</a:t>
            </a:r>
          </a:p>
        </p:txBody>
      </p:sp>
      <p:grpSp>
        <p:nvGrpSpPr>
          <p:cNvPr id="35" name="Group 34">
            <a:extLst>
              <a:ext uri="{FF2B5EF4-FFF2-40B4-BE49-F238E27FC236}">
                <a16:creationId xmlns:a16="http://schemas.microsoft.com/office/drawing/2014/main" id="{AB6AA35C-48D9-4A44-8686-9104359D94B0}"/>
              </a:ext>
            </a:extLst>
          </p:cNvPr>
          <p:cNvGrpSpPr/>
          <p:nvPr/>
        </p:nvGrpSpPr>
        <p:grpSpPr>
          <a:xfrm>
            <a:off x="216878" y="2101372"/>
            <a:ext cx="1901032" cy="1733949"/>
            <a:chOff x="216878" y="2101372"/>
            <a:chExt cx="1901032" cy="1733949"/>
          </a:xfrm>
        </p:grpSpPr>
        <p:sp>
          <p:nvSpPr>
            <p:cNvPr id="17" name="Right Arrow 16">
              <a:extLst>
                <a:ext uri="{FF2B5EF4-FFF2-40B4-BE49-F238E27FC236}">
                  <a16:creationId xmlns:a16="http://schemas.microsoft.com/office/drawing/2014/main" id="{065B2532-A790-4142-8445-8DC783D1D5FD}"/>
                </a:ext>
              </a:extLst>
            </p:cNvPr>
            <p:cNvSpPr/>
            <p:nvPr/>
          </p:nvSpPr>
          <p:spPr>
            <a:xfrm rot="16200000">
              <a:off x="309555" y="2409697"/>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D450084-24BC-EF4E-97EB-F96E8D51F0FB}"/>
                </a:ext>
              </a:extLst>
            </p:cNvPr>
            <p:cNvSpPr txBox="1"/>
            <p:nvPr/>
          </p:nvSpPr>
          <p:spPr>
            <a:xfrm>
              <a:off x="216878" y="2357993"/>
              <a:ext cx="1901032" cy="1477328"/>
            </a:xfrm>
            <a:prstGeom prst="rect">
              <a:avLst/>
            </a:prstGeom>
            <a:noFill/>
          </p:spPr>
          <p:txBody>
            <a:bodyPr wrap="square" rtlCol="0">
              <a:spAutoFit/>
            </a:bodyPr>
            <a:lstStyle/>
            <a:p>
              <a:pPr algn="ctr"/>
              <a:r>
                <a:rPr lang="en-US" dirty="0" err="1">
                  <a:latin typeface="+mj-lt"/>
                </a:rPr>
                <a:t>Earthsized</a:t>
              </a:r>
              <a:r>
                <a:rPr lang="en-US" dirty="0">
                  <a:latin typeface="+mj-lt"/>
                </a:rPr>
                <a:t> planet near us with duplicates of everything on earth</a:t>
              </a:r>
            </a:p>
          </p:txBody>
        </p:sp>
      </p:grpSp>
      <p:grpSp>
        <p:nvGrpSpPr>
          <p:cNvPr id="34" name="Group 33">
            <a:extLst>
              <a:ext uri="{FF2B5EF4-FFF2-40B4-BE49-F238E27FC236}">
                <a16:creationId xmlns:a16="http://schemas.microsoft.com/office/drawing/2014/main" id="{00F6626C-3307-5D4A-8AC1-6AC3BDB0DD49}"/>
              </a:ext>
            </a:extLst>
          </p:cNvPr>
          <p:cNvGrpSpPr/>
          <p:nvPr/>
        </p:nvGrpSpPr>
        <p:grpSpPr>
          <a:xfrm>
            <a:off x="9712337" y="2088773"/>
            <a:ext cx="2124063" cy="1715678"/>
            <a:chOff x="9712337" y="2088773"/>
            <a:chExt cx="2124063" cy="1715678"/>
          </a:xfrm>
        </p:grpSpPr>
        <p:sp>
          <p:nvSpPr>
            <p:cNvPr id="16" name="Right Arrow 15">
              <a:extLst>
                <a:ext uri="{FF2B5EF4-FFF2-40B4-BE49-F238E27FC236}">
                  <a16:creationId xmlns:a16="http://schemas.microsoft.com/office/drawing/2014/main" id="{CE789AD3-5152-9247-B926-A7D764E280F5}"/>
                </a:ext>
              </a:extLst>
            </p:cNvPr>
            <p:cNvSpPr/>
            <p:nvPr/>
          </p:nvSpPr>
          <p:spPr>
            <a:xfrm rot="16200000">
              <a:off x="9876433" y="2397098"/>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A7D68EC-6567-A34D-94DB-1D1CD6CDC7B7}"/>
                </a:ext>
              </a:extLst>
            </p:cNvPr>
            <p:cNvSpPr txBox="1"/>
            <p:nvPr/>
          </p:nvSpPr>
          <p:spPr>
            <a:xfrm>
              <a:off x="9712337" y="2312879"/>
              <a:ext cx="2124063" cy="923330"/>
            </a:xfrm>
            <a:prstGeom prst="rect">
              <a:avLst/>
            </a:prstGeom>
            <a:noFill/>
          </p:spPr>
          <p:txBody>
            <a:bodyPr wrap="square" rtlCol="0">
              <a:spAutoFit/>
            </a:bodyPr>
            <a:lstStyle/>
            <a:p>
              <a:pPr algn="ctr"/>
              <a:r>
                <a:rPr lang="en-US" dirty="0" err="1">
                  <a:latin typeface="+mj-lt"/>
                </a:rPr>
                <a:t>Earthsize</a:t>
              </a:r>
              <a:r>
                <a:rPr lang="en-US" dirty="0">
                  <a:latin typeface="+mj-lt"/>
                </a:rPr>
                <a:t> planet somewhere else in our galaxy</a:t>
              </a:r>
            </a:p>
          </p:txBody>
        </p:sp>
      </p:grpSp>
      <p:grpSp>
        <p:nvGrpSpPr>
          <p:cNvPr id="46" name="Group 45">
            <a:extLst>
              <a:ext uri="{FF2B5EF4-FFF2-40B4-BE49-F238E27FC236}">
                <a16:creationId xmlns:a16="http://schemas.microsoft.com/office/drawing/2014/main" id="{A72EDA31-1C24-DD4B-AAAE-B5C5DBB490A7}"/>
              </a:ext>
            </a:extLst>
          </p:cNvPr>
          <p:cNvGrpSpPr/>
          <p:nvPr/>
        </p:nvGrpSpPr>
        <p:grpSpPr>
          <a:xfrm>
            <a:off x="838198" y="4047065"/>
            <a:ext cx="10293221" cy="789599"/>
            <a:chOff x="838198" y="4047065"/>
            <a:chExt cx="10293221" cy="789599"/>
          </a:xfrm>
        </p:grpSpPr>
        <p:sp>
          <p:nvSpPr>
            <p:cNvPr id="43" name="Right Arrow 42">
              <a:extLst>
                <a:ext uri="{FF2B5EF4-FFF2-40B4-BE49-F238E27FC236}">
                  <a16:creationId xmlns:a16="http://schemas.microsoft.com/office/drawing/2014/main" id="{D62D3570-1066-A549-8D46-01A826D5ECFF}"/>
                </a:ext>
              </a:extLst>
            </p:cNvPr>
            <p:cNvSpPr/>
            <p:nvPr/>
          </p:nvSpPr>
          <p:spPr>
            <a:xfrm>
              <a:off x="838198" y="4047065"/>
              <a:ext cx="10293221" cy="789599"/>
            </a:xfrm>
            <a:prstGeom prst="rightArrow">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80F8AEF-A044-C848-A8A7-418DB8FD19B6}"/>
                </a:ext>
              </a:extLst>
            </p:cNvPr>
            <p:cNvSpPr txBox="1"/>
            <p:nvPr/>
          </p:nvSpPr>
          <p:spPr>
            <a:xfrm>
              <a:off x="1925907" y="4186962"/>
              <a:ext cx="8228535" cy="461665"/>
            </a:xfrm>
            <a:prstGeom prst="rect">
              <a:avLst/>
            </a:prstGeom>
            <a:noFill/>
          </p:spPr>
          <p:txBody>
            <a:bodyPr wrap="none" rtlCol="0">
              <a:spAutoFit/>
            </a:bodyPr>
            <a:lstStyle/>
            <a:p>
              <a:pPr algn="l"/>
              <a:r>
                <a:rPr lang="en-US" sz="2400" dirty="0">
                  <a:latin typeface="+mj-lt"/>
                </a:rPr>
                <a:t>Gradation of empirical possibility from very weak to very strong.</a:t>
              </a:r>
            </a:p>
          </p:txBody>
        </p:sp>
      </p:grpSp>
      <p:grpSp>
        <p:nvGrpSpPr>
          <p:cNvPr id="47" name="Group 46">
            <a:extLst>
              <a:ext uri="{FF2B5EF4-FFF2-40B4-BE49-F238E27FC236}">
                <a16:creationId xmlns:a16="http://schemas.microsoft.com/office/drawing/2014/main" id="{267A4FBE-D891-F445-AAF6-1DAA182DE7EE}"/>
              </a:ext>
            </a:extLst>
          </p:cNvPr>
          <p:cNvGrpSpPr/>
          <p:nvPr/>
        </p:nvGrpSpPr>
        <p:grpSpPr>
          <a:xfrm>
            <a:off x="838199" y="4975861"/>
            <a:ext cx="10912664" cy="1365200"/>
            <a:chOff x="838199" y="4975861"/>
            <a:chExt cx="10912664" cy="1365200"/>
          </a:xfrm>
        </p:grpSpPr>
        <p:sp>
          <p:nvSpPr>
            <p:cNvPr id="44" name="Left-Right Arrow 43">
              <a:extLst>
                <a:ext uri="{FF2B5EF4-FFF2-40B4-BE49-F238E27FC236}">
                  <a16:creationId xmlns:a16="http://schemas.microsoft.com/office/drawing/2014/main" id="{A93A50BC-E67D-3443-8D3C-F16F9ADCC02F}"/>
                </a:ext>
              </a:extLst>
            </p:cNvPr>
            <p:cNvSpPr/>
            <p:nvPr/>
          </p:nvSpPr>
          <p:spPr>
            <a:xfrm>
              <a:off x="969085" y="5366295"/>
              <a:ext cx="9611828" cy="651502"/>
            </a:xfrm>
            <a:prstGeom prst="leftRightArrow">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F9E6FCE-7131-954E-AF8E-8EF71D738D49}"/>
                </a:ext>
              </a:extLst>
            </p:cNvPr>
            <p:cNvSpPr/>
            <p:nvPr/>
          </p:nvSpPr>
          <p:spPr>
            <a:xfrm>
              <a:off x="838199" y="4975861"/>
              <a:ext cx="9742714" cy="2262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64D5909-5C33-4E44-BAC1-BAB1800C7A40}"/>
                </a:ext>
              </a:extLst>
            </p:cNvPr>
            <p:cNvSpPr/>
            <p:nvPr/>
          </p:nvSpPr>
          <p:spPr>
            <a:xfrm>
              <a:off x="10580913" y="4975861"/>
              <a:ext cx="661237" cy="226243"/>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7C5DA59-9083-CE46-A4E8-5551B622EF55}"/>
                </a:ext>
              </a:extLst>
            </p:cNvPr>
            <p:cNvSpPr txBox="1"/>
            <p:nvPr/>
          </p:nvSpPr>
          <p:spPr>
            <a:xfrm>
              <a:off x="4663155" y="5940951"/>
              <a:ext cx="2941831" cy="400110"/>
            </a:xfrm>
            <a:prstGeom prst="rect">
              <a:avLst/>
            </a:prstGeom>
            <a:noFill/>
          </p:spPr>
          <p:txBody>
            <a:bodyPr wrap="none" rtlCol="0">
              <a:spAutoFit/>
            </a:bodyPr>
            <a:lstStyle/>
            <a:p>
              <a:pPr algn="l"/>
              <a:r>
                <a:rPr lang="en-US" sz="2000" dirty="0">
                  <a:latin typeface="+mj-lt"/>
                </a:rPr>
                <a:t>Standard binary modalities</a:t>
              </a:r>
            </a:p>
          </p:txBody>
        </p:sp>
        <p:sp>
          <p:nvSpPr>
            <p:cNvPr id="41" name="TextBox 40">
              <a:extLst>
                <a:ext uri="{FF2B5EF4-FFF2-40B4-BE49-F238E27FC236}">
                  <a16:creationId xmlns:a16="http://schemas.microsoft.com/office/drawing/2014/main" id="{7B8A5CFB-DE12-5746-9E68-B03FBACD1607}"/>
                </a:ext>
              </a:extLst>
            </p:cNvPr>
            <p:cNvSpPr txBox="1"/>
            <p:nvPr/>
          </p:nvSpPr>
          <p:spPr>
            <a:xfrm>
              <a:off x="5178521" y="5417740"/>
              <a:ext cx="1192955" cy="461665"/>
            </a:xfrm>
            <a:prstGeom prst="rect">
              <a:avLst/>
            </a:prstGeom>
            <a:noFill/>
          </p:spPr>
          <p:txBody>
            <a:bodyPr wrap="none" rtlCol="0">
              <a:spAutoFit/>
            </a:bodyPr>
            <a:lstStyle/>
            <a:p>
              <a:pPr algn="l"/>
              <a:r>
                <a:rPr lang="en-US" sz="2400" dirty="0">
                  <a:latin typeface="+mj-lt"/>
                </a:rPr>
                <a:t>possible</a:t>
              </a:r>
            </a:p>
          </p:txBody>
        </p:sp>
        <p:sp>
          <p:nvSpPr>
            <p:cNvPr id="42" name="TextBox 41">
              <a:extLst>
                <a:ext uri="{FF2B5EF4-FFF2-40B4-BE49-F238E27FC236}">
                  <a16:creationId xmlns:a16="http://schemas.microsoft.com/office/drawing/2014/main" id="{0770626B-C7FD-7A4F-A0DB-F705F82A4549}"/>
                </a:ext>
              </a:extLst>
            </p:cNvPr>
            <p:cNvSpPr txBox="1"/>
            <p:nvPr/>
          </p:nvSpPr>
          <p:spPr>
            <a:xfrm>
              <a:off x="10370357" y="5679341"/>
              <a:ext cx="1380506" cy="461665"/>
            </a:xfrm>
            <a:prstGeom prst="rect">
              <a:avLst/>
            </a:prstGeom>
            <a:noFill/>
          </p:spPr>
          <p:txBody>
            <a:bodyPr wrap="none" rtlCol="0">
              <a:spAutoFit/>
            </a:bodyPr>
            <a:lstStyle/>
            <a:p>
              <a:pPr algn="l"/>
              <a:r>
                <a:rPr lang="en-US" sz="2400" dirty="0">
                  <a:latin typeface="+mj-lt"/>
                </a:rPr>
                <a:t>necessary</a:t>
              </a:r>
            </a:p>
          </p:txBody>
        </p:sp>
        <p:sp>
          <p:nvSpPr>
            <p:cNvPr id="45" name="Left-Right Arrow 44">
              <a:extLst>
                <a:ext uri="{FF2B5EF4-FFF2-40B4-BE49-F238E27FC236}">
                  <a16:creationId xmlns:a16="http://schemas.microsoft.com/office/drawing/2014/main" id="{83A9034A-347C-9841-86DE-A2DC69265496}"/>
                </a:ext>
              </a:extLst>
            </p:cNvPr>
            <p:cNvSpPr/>
            <p:nvPr/>
          </p:nvSpPr>
          <p:spPr>
            <a:xfrm>
              <a:off x="10613292" y="5454269"/>
              <a:ext cx="628858" cy="247625"/>
            </a:xfrm>
            <a:prstGeom prst="leftRightArrow">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269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2430A5B3-A1DE-6B43-AE69-EE86A2A9B553}"/>
              </a:ext>
            </a:extLst>
          </p:cNvPr>
          <p:cNvSpPr/>
          <p:nvPr/>
        </p:nvSpPr>
        <p:spPr>
          <a:xfrm>
            <a:off x="849086" y="1576873"/>
            <a:ext cx="6251510" cy="1278294"/>
          </a:xfrm>
          <a:custGeom>
            <a:avLst/>
            <a:gdLst>
              <a:gd name="connsiteX0" fmla="*/ 205273 w 6251510"/>
              <a:gd name="connsiteY0" fmla="*/ 0 h 1278294"/>
              <a:gd name="connsiteX1" fmla="*/ 261257 w 6251510"/>
              <a:gd name="connsiteY1" fmla="*/ 9331 h 1278294"/>
              <a:gd name="connsiteX2" fmla="*/ 6251510 w 6251510"/>
              <a:gd name="connsiteY2" fmla="*/ 74645 h 1278294"/>
              <a:gd name="connsiteX3" fmla="*/ 6158204 w 6251510"/>
              <a:gd name="connsiteY3" fmla="*/ 1278294 h 1278294"/>
              <a:gd name="connsiteX4" fmla="*/ 0 w 6251510"/>
              <a:gd name="connsiteY4" fmla="*/ 1175658 h 1278294"/>
              <a:gd name="connsiteX5" fmla="*/ 205273 w 6251510"/>
              <a:gd name="connsiteY5" fmla="*/ 0 h 127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1510" h="1278294">
                <a:moveTo>
                  <a:pt x="205273" y="0"/>
                </a:moveTo>
                <a:lnTo>
                  <a:pt x="261257" y="9331"/>
                </a:lnTo>
                <a:lnTo>
                  <a:pt x="6251510" y="74645"/>
                </a:lnTo>
                <a:lnTo>
                  <a:pt x="6158204" y="1278294"/>
                </a:lnTo>
                <a:lnTo>
                  <a:pt x="0" y="1175658"/>
                </a:lnTo>
                <a:lnTo>
                  <a:pt x="205273"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5F4F4-FFAB-1147-A510-1C0AF94E46C2}"/>
              </a:ext>
            </a:extLst>
          </p:cNvPr>
          <p:cNvSpPr>
            <a:spLocks noGrp="1"/>
          </p:cNvSpPr>
          <p:nvPr>
            <p:ph type="title"/>
          </p:nvPr>
        </p:nvSpPr>
        <p:spPr>
          <a:xfrm>
            <a:off x="634778" y="376944"/>
            <a:ext cx="10515600" cy="830997"/>
          </a:xfrm>
        </p:spPr>
        <p:txBody>
          <a:bodyPr/>
          <a:lstStyle/>
          <a:p>
            <a:r>
              <a:rPr lang="en-US" dirty="0"/>
              <a:t>Possible worlds semantics fails</a:t>
            </a:r>
          </a:p>
        </p:txBody>
      </p:sp>
      <p:pic>
        <p:nvPicPr>
          <p:cNvPr id="6" name="Content Placeholder 5" descr="A picture containing chair, wooden, wood&#10;&#10;Description automatically generated">
            <a:extLst>
              <a:ext uri="{FF2B5EF4-FFF2-40B4-BE49-F238E27FC236}">
                <a16:creationId xmlns:a16="http://schemas.microsoft.com/office/drawing/2014/main" id="{C66BF1C5-2AFE-DD45-90F2-AC0AF7C58A69}"/>
              </a:ext>
            </a:extLst>
          </p:cNvPr>
          <p:cNvPicPr>
            <a:picLocks noGrp="1" noChangeAspect="1"/>
          </p:cNvPicPr>
          <p:nvPr>
            <p:ph idx="1"/>
          </p:nvPr>
        </p:nvPicPr>
        <p:blipFill>
          <a:blip r:embed="rId2"/>
          <a:stretch>
            <a:fillRect/>
          </a:stretch>
        </p:blipFill>
        <p:spPr>
          <a:xfrm>
            <a:off x="10389845" y="97480"/>
            <a:ext cx="1704611" cy="2204850"/>
          </a:xfrm>
        </p:spPr>
      </p:pic>
      <p:sp>
        <p:nvSpPr>
          <p:cNvPr id="4" name="Slide Number Placeholder 3">
            <a:extLst>
              <a:ext uri="{FF2B5EF4-FFF2-40B4-BE49-F238E27FC236}">
                <a16:creationId xmlns:a16="http://schemas.microsoft.com/office/drawing/2014/main" id="{2BD2B6CD-995F-314C-A379-D7F51CD22022}"/>
              </a:ext>
            </a:extLst>
          </p:cNvPr>
          <p:cNvSpPr>
            <a:spLocks noGrp="1"/>
          </p:cNvSpPr>
          <p:nvPr>
            <p:ph type="sldNum" sz="quarter" idx="12"/>
          </p:nvPr>
        </p:nvSpPr>
        <p:spPr/>
        <p:txBody>
          <a:bodyPr/>
          <a:lstStyle/>
          <a:p>
            <a:fld id="{3ED636B3-DF2F-134B-A88D-9309E8115631}" type="slidenum">
              <a:rPr lang="en-US" smtClean="0"/>
              <a:t>27</a:t>
            </a:fld>
            <a:endParaRPr lang="en-US"/>
          </a:p>
        </p:txBody>
      </p:sp>
      <p:grpSp>
        <p:nvGrpSpPr>
          <p:cNvPr id="43" name="Group 42">
            <a:extLst>
              <a:ext uri="{FF2B5EF4-FFF2-40B4-BE49-F238E27FC236}">
                <a16:creationId xmlns:a16="http://schemas.microsoft.com/office/drawing/2014/main" id="{7228F87E-1432-644B-BB2B-7A8CAEA89E2D}"/>
              </a:ext>
            </a:extLst>
          </p:cNvPr>
          <p:cNvGrpSpPr/>
          <p:nvPr/>
        </p:nvGrpSpPr>
        <p:grpSpPr>
          <a:xfrm>
            <a:off x="216878" y="3875960"/>
            <a:ext cx="11673505" cy="2495207"/>
            <a:chOff x="216878" y="3875960"/>
            <a:chExt cx="11673505" cy="2495207"/>
          </a:xfrm>
        </p:grpSpPr>
        <p:sp>
          <p:nvSpPr>
            <p:cNvPr id="15" name="Right Arrow 14">
              <a:extLst>
                <a:ext uri="{FF2B5EF4-FFF2-40B4-BE49-F238E27FC236}">
                  <a16:creationId xmlns:a16="http://schemas.microsoft.com/office/drawing/2014/main" id="{BA7118BC-52C8-3243-BD11-1DA1AE867B80}"/>
                </a:ext>
              </a:extLst>
            </p:cNvPr>
            <p:cNvSpPr/>
            <p:nvPr/>
          </p:nvSpPr>
          <p:spPr>
            <a:xfrm rot="16200000">
              <a:off x="5095188" y="4963814"/>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BBAB69-6332-8D46-8708-D76A6C815D8D}"/>
                </a:ext>
              </a:extLst>
            </p:cNvPr>
            <p:cNvSpPr/>
            <p:nvPr/>
          </p:nvSpPr>
          <p:spPr>
            <a:xfrm>
              <a:off x="838200" y="4337269"/>
              <a:ext cx="10403951" cy="226243"/>
            </a:xfrm>
            <a:prstGeom prst="rect">
              <a:avLst/>
            </a:prstGeom>
            <a:gradFill flip="none" rotWithShape="1">
              <a:gsLst>
                <a:gs pos="0">
                  <a:srgbClr val="FF0000"/>
                </a:gs>
                <a:gs pos="100000">
                  <a:srgbClr val="00B0F0"/>
                </a:gs>
                <a:gs pos="100000">
                  <a:srgbClr val="00C8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8E7628-9409-FE49-9409-21B41596493E}"/>
                </a:ext>
              </a:extLst>
            </p:cNvPr>
            <p:cNvSpPr txBox="1"/>
            <p:nvPr/>
          </p:nvSpPr>
          <p:spPr>
            <a:xfrm>
              <a:off x="10410374" y="3875960"/>
              <a:ext cx="1480009" cy="369332"/>
            </a:xfrm>
            <a:prstGeom prst="rect">
              <a:avLst/>
            </a:prstGeom>
            <a:noFill/>
          </p:spPr>
          <p:txBody>
            <a:bodyPr wrap="square" rtlCol="0">
              <a:spAutoFit/>
            </a:bodyPr>
            <a:lstStyle/>
            <a:p>
              <a:pPr algn="l"/>
              <a:r>
                <a:rPr lang="en-US" dirty="0">
                  <a:latin typeface="+mj-lt"/>
                </a:rPr>
                <a:t>assuredly so</a:t>
              </a:r>
            </a:p>
          </p:txBody>
        </p:sp>
        <p:sp>
          <p:nvSpPr>
            <p:cNvPr id="11" name="TextBox 10">
              <a:extLst>
                <a:ext uri="{FF2B5EF4-FFF2-40B4-BE49-F238E27FC236}">
                  <a16:creationId xmlns:a16="http://schemas.microsoft.com/office/drawing/2014/main" id="{8EF831D2-6843-3542-A8B0-7926C5018927}"/>
                </a:ext>
              </a:extLst>
            </p:cNvPr>
            <p:cNvSpPr txBox="1"/>
            <p:nvPr/>
          </p:nvSpPr>
          <p:spPr>
            <a:xfrm>
              <a:off x="484542" y="3875960"/>
              <a:ext cx="1642793" cy="369332"/>
            </a:xfrm>
            <a:prstGeom prst="rect">
              <a:avLst/>
            </a:prstGeom>
            <a:noFill/>
          </p:spPr>
          <p:txBody>
            <a:bodyPr wrap="square" rtlCol="0">
              <a:spAutoFit/>
            </a:bodyPr>
            <a:lstStyle/>
            <a:p>
              <a:pPr algn="l"/>
              <a:r>
                <a:rPr lang="en-US" dirty="0">
                  <a:latin typeface="+mj-lt"/>
                </a:rPr>
                <a:t>assuredly not</a:t>
              </a:r>
            </a:p>
          </p:txBody>
        </p:sp>
        <p:sp>
          <p:nvSpPr>
            <p:cNvPr id="14" name="TextBox 13">
              <a:extLst>
                <a:ext uri="{FF2B5EF4-FFF2-40B4-BE49-F238E27FC236}">
                  <a16:creationId xmlns:a16="http://schemas.microsoft.com/office/drawing/2014/main" id="{F912A6E8-AC3D-3747-82AC-0913E7D1FDCF}"/>
                </a:ext>
              </a:extLst>
            </p:cNvPr>
            <p:cNvSpPr txBox="1"/>
            <p:nvPr/>
          </p:nvSpPr>
          <p:spPr>
            <a:xfrm>
              <a:off x="5118356" y="4875718"/>
              <a:ext cx="1687397" cy="923330"/>
            </a:xfrm>
            <a:prstGeom prst="rect">
              <a:avLst/>
            </a:prstGeom>
            <a:noFill/>
          </p:spPr>
          <p:txBody>
            <a:bodyPr wrap="square" rtlCol="0">
              <a:spAutoFit/>
            </a:bodyPr>
            <a:lstStyle/>
            <a:p>
              <a:pPr algn="ctr"/>
              <a:r>
                <a:rPr lang="en-US" dirty="0" err="1">
                  <a:latin typeface="+mj-lt"/>
                </a:rPr>
                <a:t>Earthsize</a:t>
              </a:r>
              <a:r>
                <a:rPr lang="en-US" dirty="0">
                  <a:latin typeface="+mj-lt"/>
                </a:rPr>
                <a:t> planet with one moon near us.</a:t>
              </a:r>
            </a:p>
          </p:txBody>
        </p:sp>
        <p:grpSp>
          <p:nvGrpSpPr>
            <p:cNvPr id="35" name="Group 34">
              <a:extLst>
                <a:ext uri="{FF2B5EF4-FFF2-40B4-BE49-F238E27FC236}">
                  <a16:creationId xmlns:a16="http://schemas.microsoft.com/office/drawing/2014/main" id="{AB6AA35C-48D9-4A44-8686-9104359D94B0}"/>
                </a:ext>
              </a:extLst>
            </p:cNvPr>
            <p:cNvGrpSpPr/>
            <p:nvPr/>
          </p:nvGrpSpPr>
          <p:grpSpPr>
            <a:xfrm>
              <a:off x="216878" y="4576111"/>
              <a:ext cx="1901032" cy="1771052"/>
              <a:chOff x="216878" y="2101372"/>
              <a:chExt cx="1901032" cy="1771052"/>
            </a:xfrm>
          </p:grpSpPr>
          <p:sp>
            <p:nvSpPr>
              <p:cNvPr id="17" name="Right Arrow 16">
                <a:extLst>
                  <a:ext uri="{FF2B5EF4-FFF2-40B4-BE49-F238E27FC236}">
                    <a16:creationId xmlns:a16="http://schemas.microsoft.com/office/drawing/2014/main" id="{065B2532-A790-4142-8445-8DC783D1D5FD}"/>
                  </a:ext>
                </a:extLst>
              </p:cNvPr>
              <p:cNvSpPr/>
              <p:nvPr/>
            </p:nvSpPr>
            <p:spPr>
              <a:xfrm rot="16200000">
                <a:off x="309555" y="2409697"/>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D450084-24BC-EF4E-97EB-F96E8D51F0FB}"/>
                  </a:ext>
                </a:extLst>
              </p:cNvPr>
              <p:cNvSpPr txBox="1"/>
              <p:nvPr/>
            </p:nvSpPr>
            <p:spPr>
              <a:xfrm>
                <a:off x="216878" y="2357993"/>
                <a:ext cx="1901032" cy="923330"/>
              </a:xfrm>
              <a:prstGeom prst="rect">
                <a:avLst/>
              </a:prstGeom>
              <a:noFill/>
            </p:spPr>
            <p:txBody>
              <a:bodyPr wrap="square" rtlCol="0">
                <a:spAutoFit/>
              </a:bodyPr>
              <a:lstStyle/>
              <a:p>
                <a:pPr algn="ctr"/>
                <a:r>
                  <a:rPr lang="en-US" dirty="0">
                    <a:latin typeface="+mj-lt"/>
                  </a:rPr>
                  <a:t>Energy conservation violated.</a:t>
                </a:r>
              </a:p>
            </p:txBody>
          </p:sp>
          <p:sp>
            <p:nvSpPr>
              <p:cNvPr id="18" name="TextBox 17">
                <a:extLst>
                  <a:ext uri="{FF2B5EF4-FFF2-40B4-BE49-F238E27FC236}">
                    <a16:creationId xmlns:a16="http://schemas.microsoft.com/office/drawing/2014/main" id="{B58EF34E-8BFD-B14D-AAD1-67062B8A8B6E}"/>
                  </a:ext>
                </a:extLst>
              </p:cNvPr>
              <p:cNvSpPr txBox="1"/>
              <p:nvPr/>
            </p:nvSpPr>
            <p:spPr>
              <a:xfrm>
                <a:off x="685287" y="3102983"/>
                <a:ext cx="803425" cy="769441"/>
              </a:xfrm>
              <a:prstGeom prst="rect">
                <a:avLst/>
              </a:prstGeom>
              <a:noFill/>
            </p:spPr>
            <p:txBody>
              <a:bodyPr wrap="none" rtlCol="0">
                <a:spAutoFit/>
              </a:bodyPr>
              <a:lstStyle/>
              <a:p>
                <a:pPr algn="l"/>
                <a:r>
                  <a:rPr lang="en-US" sz="4400" dirty="0">
                    <a:latin typeface="+mj-lt"/>
                  </a:rPr>
                  <a:t>~P</a:t>
                </a:r>
              </a:p>
            </p:txBody>
          </p:sp>
        </p:grpSp>
        <p:grpSp>
          <p:nvGrpSpPr>
            <p:cNvPr id="34" name="Group 33">
              <a:extLst>
                <a:ext uri="{FF2B5EF4-FFF2-40B4-BE49-F238E27FC236}">
                  <a16:creationId xmlns:a16="http://schemas.microsoft.com/office/drawing/2014/main" id="{00F6626C-3307-5D4A-8AC1-6AC3BDB0DD49}"/>
                </a:ext>
              </a:extLst>
            </p:cNvPr>
            <p:cNvGrpSpPr/>
            <p:nvPr/>
          </p:nvGrpSpPr>
          <p:grpSpPr>
            <a:xfrm>
              <a:off x="9681857" y="4563512"/>
              <a:ext cx="2124063" cy="1800126"/>
              <a:chOff x="9681857" y="2088773"/>
              <a:chExt cx="2124063" cy="1800126"/>
            </a:xfrm>
          </p:grpSpPr>
          <p:sp>
            <p:nvSpPr>
              <p:cNvPr id="16" name="Right Arrow 15">
                <a:extLst>
                  <a:ext uri="{FF2B5EF4-FFF2-40B4-BE49-F238E27FC236}">
                    <a16:creationId xmlns:a16="http://schemas.microsoft.com/office/drawing/2014/main" id="{CE789AD3-5152-9247-B926-A7D764E280F5}"/>
                  </a:ext>
                </a:extLst>
              </p:cNvPr>
              <p:cNvSpPr/>
              <p:nvPr/>
            </p:nvSpPr>
            <p:spPr>
              <a:xfrm rot="16200000">
                <a:off x="9876433" y="2397098"/>
                <a:ext cx="1715678" cy="109902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7A53924-D328-BC4B-99F9-7A346505F118}"/>
                  </a:ext>
                </a:extLst>
              </p:cNvPr>
              <p:cNvSpPr txBox="1"/>
              <p:nvPr/>
            </p:nvSpPr>
            <p:spPr>
              <a:xfrm>
                <a:off x="9681857" y="2357993"/>
                <a:ext cx="2124063" cy="923330"/>
              </a:xfrm>
              <a:prstGeom prst="rect">
                <a:avLst/>
              </a:prstGeom>
              <a:noFill/>
            </p:spPr>
            <p:txBody>
              <a:bodyPr wrap="square" rtlCol="0">
                <a:spAutoFit/>
              </a:bodyPr>
              <a:lstStyle/>
              <a:p>
                <a:pPr algn="ctr"/>
                <a:r>
                  <a:rPr lang="en-US" dirty="0">
                    <a:latin typeface="+mj-lt"/>
                  </a:rPr>
                  <a:t>Conservation of energy. No perpetual motion machines.</a:t>
                </a:r>
              </a:p>
            </p:txBody>
          </p:sp>
          <p:sp>
            <p:nvSpPr>
              <p:cNvPr id="19" name="TextBox 18">
                <a:extLst>
                  <a:ext uri="{FF2B5EF4-FFF2-40B4-BE49-F238E27FC236}">
                    <a16:creationId xmlns:a16="http://schemas.microsoft.com/office/drawing/2014/main" id="{52555E65-2543-C248-9CB8-C90A26E72D03}"/>
                  </a:ext>
                </a:extLst>
              </p:cNvPr>
              <p:cNvSpPr txBox="1"/>
              <p:nvPr/>
            </p:nvSpPr>
            <p:spPr>
              <a:xfrm>
                <a:off x="10494462" y="3119458"/>
                <a:ext cx="498855" cy="769441"/>
              </a:xfrm>
              <a:prstGeom prst="rect">
                <a:avLst/>
              </a:prstGeom>
              <a:noFill/>
            </p:spPr>
            <p:txBody>
              <a:bodyPr wrap="none" rtlCol="0">
                <a:spAutoFit/>
              </a:bodyPr>
              <a:lstStyle/>
              <a:p>
                <a:pPr algn="l"/>
                <a:r>
                  <a:rPr lang="en-US" sz="4400" dirty="0">
                    <a:latin typeface="+mj-lt"/>
                  </a:rPr>
                  <a:t>P</a:t>
                </a:r>
              </a:p>
            </p:txBody>
          </p:sp>
        </p:grpSp>
      </p:grpSp>
      <p:sp>
        <p:nvSpPr>
          <p:cNvPr id="27" name="TextBox 26">
            <a:extLst>
              <a:ext uri="{FF2B5EF4-FFF2-40B4-BE49-F238E27FC236}">
                <a16:creationId xmlns:a16="http://schemas.microsoft.com/office/drawing/2014/main" id="{CC0CAE12-A1F0-1547-A455-4BE6E1EFF741}"/>
              </a:ext>
            </a:extLst>
          </p:cNvPr>
          <p:cNvSpPr txBox="1"/>
          <p:nvPr/>
        </p:nvSpPr>
        <p:spPr>
          <a:xfrm>
            <a:off x="484542" y="1538759"/>
            <a:ext cx="6397586" cy="1323439"/>
          </a:xfrm>
          <a:prstGeom prst="rect">
            <a:avLst/>
          </a:prstGeom>
          <a:noFill/>
        </p:spPr>
        <p:txBody>
          <a:bodyPr wrap="square" rtlCol="0">
            <a:spAutoFit/>
          </a:bodyPr>
          <a:lstStyle/>
          <a:p>
            <a:pPr algn="r"/>
            <a:r>
              <a:rPr lang="en-US" sz="4000" dirty="0">
                <a:latin typeface="+mj-lt"/>
              </a:rPr>
              <a:t>Necessarily P  =  </a:t>
            </a:r>
          </a:p>
          <a:p>
            <a:pPr algn="r"/>
            <a:r>
              <a:rPr lang="en-US" sz="4000" dirty="0">
                <a:latin typeface="+mj-lt"/>
              </a:rPr>
              <a:t>P true in all possible worlds</a:t>
            </a:r>
          </a:p>
        </p:txBody>
      </p:sp>
      <p:grpSp>
        <p:nvGrpSpPr>
          <p:cNvPr id="44" name="Group 43">
            <a:extLst>
              <a:ext uri="{FF2B5EF4-FFF2-40B4-BE49-F238E27FC236}">
                <a16:creationId xmlns:a16="http://schemas.microsoft.com/office/drawing/2014/main" id="{644AF1C8-4688-F249-AEC8-1316AB3CC8B6}"/>
              </a:ext>
            </a:extLst>
          </p:cNvPr>
          <p:cNvGrpSpPr/>
          <p:nvPr/>
        </p:nvGrpSpPr>
        <p:grpSpPr>
          <a:xfrm>
            <a:off x="7376154" y="2040720"/>
            <a:ext cx="4776070" cy="4513009"/>
            <a:chOff x="7362030" y="2040720"/>
            <a:chExt cx="4776070" cy="4513009"/>
          </a:xfrm>
        </p:grpSpPr>
        <p:sp>
          <p:nvSpPr>
            <p:cNvPr id="39" name="Oval 38">
              <a:extLst>
                <a:ext uri="{FF2B5EF4-FFF2-40B4-BE49-F238E27FC236}">
                  <a16:creationId xmlns:a16="http://schemas.microsoft.com/office/drawing/2014/main" id="{C73D1761-DB3C-2A4D-ACE5-4CB59C2A9E68}"/>
                </a:ext>
              </a:extLst>
            </p:cNvPr>
            <p:cNvSpPr/>
            <p:nvPr/>
          </p:nvSpPr>
          <p:spPr>
            <a:xfrm>
              <a:off x="9013371" y="3429000"/>
              <a:ext cx="3124729" cy="31247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B17F7-76A3-E34F-91F1-30D2437678CF}"/>
                </a:ext>
              </a:extLst>
            </p:cNvPr>
            <p:cNvSpPr txBox="1"/>
            <p:nvPr/>
          </p:nvSpPr>
          <p:spPr>
            <a:xfrm>
              <a:off x="7544652" y="2040720"/>
              <a:ext cx="2289409" cy="523220"/>
            </a:xfrm>
            <a:prstGeom prst="rect">
              <a:avLst/>
            </a:prstGeom>
            <a:noFill/>
          </p:spPr>
          <p:txBody>
            <a:bodyPr wrap="none" rtlCol="0">
              <a:spAutoFit/>
            </a:bodyPr>
            <a:lstStyle/>
            <a:p>
              <a:pPr algn="l"/>
              <a:r>
                <a:rPr lang="en-US" sz="2800" dirty="0">
                  <a:latin typeface="+mj-lt"/>
                </a:rPr>
                <a:t>fails for this P</a:t>
              </a:r>
            </a:p>
          </p:txBody>
        </p:sp>
        <p:sp>
          <p:nvSpPr>
            <p:cNvPr id="42" name="Bent Arrow 41">
              <a:extLst>
                <a:ext uri="{FF2B5EF4-FFF2-40B4-BE49-F238E27FC236}">
                  <a16:creationId xmlns:a16="http://schemas.microsoft.com/office/drawing/2014/main" id="{52A7DCF7-248C-5E41-83D3-9B9F8547EA37}"/>
                </a:ext>
              </a:extLst>
            </p:cNvPr>
            <p:cNvSpPr/>
            <p:nvPr/>
          </p:nvSpPr>
          <p:spPr>
            <a:xfrm rot="5400000">
              <a:off x="8710215" y="1210542"/>
              <a:ext cx="718457" cy="3414827"/>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613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50AE456D-2CB4-1E49-A4B4-35C28D9A4211}"/>
              </a:ext>
            </a:extLst>
          </p:cNvPr>
          <p:cNvSpPr/>
          <p:nvPr/>
        </p:nvSpPr>
        <p:spPr>
          <a:xfrm>
            <a:off x="2786332" y="1319841"/>
            <a:ext cx="8747185" cy="1200329"/>
          </a:xfrm>
          <a:custGeom>
            <a:avLst/>
            <a:gdLst>
              <a:gd name="connsiteX0" fmla="*/ 120770 w 8747185"/>
              <a:gd name="connsiteY0" fmla="*/ 0 h 1164566"/>
              <a:gd name="connsiteX1" fmla="*/ 8747185 w 8747185"/>
              <a:gd name="connsiteY1" fmla="*/ 43132 h 1164566"/>
              <a:gd name="connsiteX2" fmla="*/ 8617789 w 8747185"/>
              <a:gd name="connsiteY2" fmla="*/ 1043796 h 1164566"/>
              <a:gd name="connsiteX3" fmla="*/ 0 w 8747185"/>
              <a:gd name="connsiteY3" fmla="*/ 1164566 h 1164566"/>
              <a:gd name="connsiteX4" fmla="*/ 120770 w 8747185"/>
              <a:gd name="connsiteY4" fmla="*/ 0 h 116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7185" h="1164566">
                <a:moveTo>
                  <a:pt x="120770" y="0"/>
                </a:moveTo>
                <a:lnTo>
                  <a:pt x="8747185" y="43132"/>
                </a:lnTo>
                <a:lnTo>
                  <a:pt x="8617789" y="1043796"/>
                </a:lnTo>
                <a:lnTo>
                  <a:pt x="0" y="1164566"/>
                </a:lnTo>
                <a:lnTo>
                  <a:pt x="12077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C9B9D-3A97-7547-8F65-D8291E774C15}"/>
              </a:ext>
            </a:extLst>
          </p:cNvPr>
          <p:cNvSpPr>
            <a:spLocks noGrp="1"/>
          </p:cNvSpPr>
          <p:nvPr>
            <p:ph type="title"/>
          </p:nvPr>
        </p:nvSpPr>
        <p:spPr>
          <a:xfrm>
            <a:off x="838200" y="365126"/>
            <a:ext cx="10515600" cy="610920"/>
          </a:xfrm>
        </p:spPr>
        <p:txBody>
          <a:bodyPr>
            <a:normAutofit fontScale="90000"/>
          </a:bodyPr>
          <a:lstStyle/>
          <a:p>
            <a:pPr algn="ctr"/>
            <a:r>
              <a:rPr lang="en-US" dirty="0"/>
              <a:t>Rescue possible world semantic?</a:t>
            </a:r>
          </a:p>
        </p:txBody>
      </p:sp>
      <p:pic>
        <p:nvPicPr>
          <p:cNvPr id="6" name="Content Placeholder 5" descr="Icon&#10;&#10;Description automatically generated with medium confidence">
            <a:extLst>
              <a:ext uri="{FF2B5EF4-FFF2-40B4-BE49-F238E27FC236}">
                <a16:creationId xmlns:a16="http://schemas.microsoft.com/office/drawing/2014/main" id="{EDCDABB7-DAC4-824A-9B1B-C71374146F26}"/>
              </a:ext>
            </a:extLst>
          </p:cNvPr>
          <p:cNvPicPr>
            <a:picLocks noGrp="1" noChangeAspect="1"/>
          </p:cNvPicPr>
          <p:nvPr>
            <p:ph idx="1"/>
          </p:nvPr>
        </p:nvPicPr>
        <p:blipFill>
          <a:blip r:embed="rId2"/>
          <a:stretch>
            <a:fillRect/>
          </a:stretch>
        </p:blipFill>
        <p:spPr>
          <a:xfrm>
            <a:off x="10007601" y="177835"/>
            <a:ext cx="1024466" cy="1049054"/>
          </a:xfrm>
        </p:spPr>
      </p:pic>
      <p:sp>
        <p:nvSpPr>
          <p:cNvPr id="4" name="Slide Number Placeholder 3">
            <a:extLst>
              <a:ext uri="{FF2B5EF4-FFF2-40B4-BE49-F238E27FC236}">
                <a16:creationId xmlns:a16="http://schemas.microsoft.com/office/drawing/2014/main" id="{27C95DC5-B7EB-F44D-95D9-B61F9B34C616}"/>
              </a:ext>
            </a:extLst>
          </p:cNvPr>
          <p:cNvSpPr>
            <a:spLocks noGrp="1"/>
          </p:cNvSpPr>
          <p:nvPr>
            <p:ph type="sldNum" sz="quarter" idx="12"/>
          </p:nvPr>
        </p:nvSpPr>
        <p:spPr/>
        <p:txBody>
          <a:bodyPr/>
          <a:lstStyle/>
          <a:p>
            <a:fld id="{3ED636B3-DF2F-134B-A88D-9309E8115631}" type="slidenum">
              <a:rPr lang="en-US" smtClean="0"/>
              <a:t>28</a:t>
            </a:fld>
            <a:endParaRPr lang="en-US"/>
          </a:p>
        </p:txBody>
      </p:sp>
      <p:grpSp>
        <p:nvGrpSpPr>
          <p:cNvPr id="29" name="Group 28">
            <a:extLst>
              <a:ext uri="{FF2B5EF4-FFF2-40B4-BE49-F238E27FC236}">
                <a16:creationId xmlns:a16="http://schemas.microsoft.com/office/drawing/2014/main" id="{45A62923-E03F-E046-AC5C-2BA9785D5177}"/>
              </a:ext>
            </a:extLst>
          </p:cNvPr>
          <p:cNvGrpSpPr/>
          <p:nvPr/>
        </p:nvGrpSpPr>
        <p:grpSpPr>
          <a:xfrm>
            <a:off x="-282801" y="4659330"/>
            <a:ext cx="11867423" cy="1337094"/>
            <a:chOff x="-282801" y="4659330"/>
            <a:chExt cx="11867423" cy="1337094"/>
          </a:xfrm>
        </p:grpSpPr>
        <p:sp>
          <p:nvSpPr>
            <p:cNvPr id="20" name="Freeform 19">
              <a:extLst>
                <a:ext uri="{FF2B5EF4-FFF2-40B4-BE49-F238E27FC236}">
                  <a16:creationId xmlns:a16="http://schemas.microsoft.com/office/drawing/2014/main" id="{30025B6B-191B-BC41-B952-179B1174FBEE}"/>
                </a:ext>
              </a:extLst>
            </p:cNvPr>
            <p:cNvSpPr/>
            <p:nvPr/>
          </p:nvSpPr>
          <p:spPr>
            <a:xfrm>
              <a:off x="2837437" y="4659330"/>
              <a:ext cx="8747185" cy="1337094"/>
            </a:xfrm>
            <a:custGeom>
              <a:avLst/>
              <a:gdLst>
                <a:gd name="connsiteX0" fmla="*/ 120770 w 8747185"/>
                <a:gd name="connsiteY0" fmla="*/ 0 h 1164566"/>
                <a:gd name="connsiteX1" fmla="*/ 8747185 w 8747185"/>
                <a:gd name="connsiteY1" fmla="*/ 43132 h 1164566"/>
                <a:gd name="connsiteX2" fmla="*/ 8617789 w 8747185"/>
                <a:gd name="connsiteY2" fmla="*/ 1043796 h 1164566"/>
                <a:gd name="connsiteX3" fmla="*/ 0 w 8747185"/>
                <a:gd name="connsiteY3" fmla="*/ 1164566 h 1164566"/>
                <a:gd name="connsiteX4" fmla="*/ 120770 w 8747185"/>
                <a:gd name="connsiteY4" fmla="*/ 0 h 116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7185" h="1164566">
                  <a:moveTo>
                    <a:pt x="120770" y="0"/>
                  </a:moveTo>
                  <a:lnTo>
                    <a:pt x="8747185" y="43132"/>
                  </a:lnTo>
                  <a:lnTo>
                    <a:pt x="8617789" y="1043796"/>
                  </a:lnTo>
                  <a:lnTo>
                    <a:pt x="0" y="1164566"/>
                  </a:lnTo>
                  <a:lnTo>
                    <a:pt x="12077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95ED2B-283A-E846-B0F2-0CBBB49BED34}"/>
                </a:ext>
              </a:extLst>
            </p:cNvPr>
            <p:cNvSpPr txBox="1"/>
            <p:nvPr/>
          </p:nvSpPr>
          <p:spPr>
            <a:xfrm>
              <a:off x="-282801" y="4705720"/>
              <a:ext cx="2782640" cy="954107"/>
            </a:xfrm>
            <a:prstGeom prst="rect">
              <a:avLst/>
            </a:prstGeom>
            <a:noFill/>
          </p:spPr>
          <p:txBody>
            <a:bodyPr wrap="square" rtlCol="0">
              <a:spAutoFit/>
            </a:bodyPr>
            <a:lstStyle/>
            <a:p>
              <a:pPr algn="r"/>
              <a:r>
                <a:rPr lang="en-US" sz="2800" dirty="0">
                  <a:latin typeface="+mj-lt"/>
                </a:rPr>
                <a:t>Empirical possibility</a:t>
              </a:r>
            </a:p>
          </p:txBody>
        </p:sp>
      </p:grpSp>
      <p:sp>
        <p:nvSpPr>
          <p:cNvPr id="10" name="TextBox 9">
            <a:extLst>
              <a:ext uri="{FF2B5EF4-FFF2-40B4-BE49-F238E27FC236}">
                <a16:creationId xmlns:a16="http://schemas.microsoft.com/office/drawing/2014/main" id="{F4DA050A-DCDF-0744-B481-1D5F6ED3C225}"/>
              </a:ext>
            </a:extLst>
          </p:cNvPr>
          <p:cNvSpPr txBox="1"/>
          <p:nvPr/>
        </p:nvSpPr>
        <p:spPr>
          <a:xfrm>
            <a:off x="8175291" y="1511671"/>
            <a:ext cx="3409331" cy="830997"/>
          </a:xfrm>
          <a:prstGeom prst="rect">
            <a:avLst/>
          </a:prstGeom>
          <a:noFill/>
        </p:spPr>
        <p:txBody>
          <a:bodyPr wrap="square" rtlCol="0">
            <a:spAutoFit/>
          </a:bodyPr>
          <a:lstStyle/>
          <a:p>
            <a:pPr algn="l"/>
            <a:r>
              <a:rPr lang="en-US" sz="2400" dirty="0">
                <a:latin typeface="+mj-lt"/>
              </a:rPr>
              <a:t>Each world is judged equally possible.</a:t>
            </a:r>
          </a:p>
        </p:txBody>
      </p:sp>
      <p:sp>
        <p:nvSpPr>
          <p:cNvPr id="11" name="TextBox 10">
            <a:extLst>
              <a:ext uri="{FF2B5EF4-FFF2-40B4-BE49-F238E27FC236}">
                <a16:creationId xmlns:a16="http://schemas.microsoft.com/office/drawing/2014/main" id="{66966311-EB13-1D4E-9449-FF5055640FE7}"/>
              </a:ext>
            </a:extLst>
          </p:cNvPr>
          <p:cNvSpPr txBox="1"/>
          <p:nvPr/>
        </p:nvSpPr>
        <p:spPr>
          <a:xfrm>
            <a:off x="-148630" y="1317870"/>
            <a:ext cx="2638335" cy="1384995"/>
          </a:xfrm>
          <a:prstGeom prst="rect">
            <a:avLst/>
          </a:prstGeom>
          <a:noFill/>
        </p:spPr>
        <p:txBody>
          <a:bodyPr wrap="square" rtlCol="0">
            <a:spAutoFit/>
          </a:bodyPr>
          <a:lstStyle/>
          <a:p>
            <a:pPr algn="r"/>
            <a:r>
              <a:rPr lang="en-US" sz="2800" dirty="0">
                <a:latin typeface="+mj-lt"/>
              </a:rPr>
              <a:t>Traditional possible world semantics</a:t>
            </a:r>
          </a:p>
        </p:txBody>
      </p:sp>
      <p:sp>
        <p:nvSpPr>
          <p:cNvPr id="13" name="TextBox 12">
            <a:extLst>
              <a:ext uri="{FF2B5EF4-FFF2-40B4-BE49-F238E27FC236}">
                <a16:creationId xmlns:a16="http://schemas.microsoft.com/office/drawing/2014/main" id="{AE4C49DA-B352-3E46-8C43-79BE98324EEF}"/>
              </a:ext>
            </a:extLst>
          </p:cNvPr>
          <p:cNvSpPr txBox="1"/>
          <p:nvPr/>
        </p:nvSpPr>
        <p:spPr>
          <a:xfrm>
            <a:off x="3019221" y="4608521"/>
            <a:ext cx="4262112" cy="1200329"/>
          </a:xfrm>
          <a:prstGeom prst="rect">
            <a:avLst/>
          </a:prstGeom>
          <a:noFill/>
        </p:spPr>
        <p:txBody>
          <a:bodyPr wrap="square" rtlCol="0">
            <a:spAutoFit/>
          </a:bodyPr>
          <a:lstStyle/>
          <a:p>
            <a:pPr algn="l"/>
            <a:r>
              <a:rPr lang="en-US" sz="2400" dirty="0">
                <a:latin typeface="+mj-lt"/>
              </a:rPr>
              <a:t>Propositions that span everything for which there is some evidence, even if very weak.</a:t>
            </a:r>
          </a:p>
        </p:txBody>
      </p:sp>
      <p:grpSp>
        <p:nvGrpSpPr>
          <p:cNvPr id="25" name="Group 24">
            <a:extLst>
              <a:ext uri="{FF2B5EF4-FFF2-40B4-BE49-F238E27FC236}">
                <a16:creationId xmlns:a16="http://schemas.microsoft.com/office/drawing/2014/main" id="{3638519C-D603-1147-A526-26E723620D02}"/>
              </a:ext>
            </a:extLst>
          </p:cNvPr>
          <p:cNvGrpSpPr/>
          <p:nvPr/>
        </p:nvGrpSpPr>
        <p:grpSpPr>
          <a:xfrm>
            <a:off x="3812875" y="2234242"/>
            <a:ext cx="2380891" cy="2076218"/>
            <a:chOff x="3812875" y="2234242"/>
            <a:chExt cx="2380891" cy="2076218"/>
          </a:xfrm>
        </p:grpSpPr>
        <p:sp>
          <p:nvSpPr>
            <p:cNvPr id="12" name="TextBox 11">
              <a:extLst>
                <a:ext uri="{FF2B5EF4-FFF2-40B4-BE49-F238E27FC236}">
                  <a16:creationId xmlns:a16="http://schemas.microsoft.com/office/drawing/2014/main" id="{6EB4420A-3D87-7542-878C-CA1D945AE4C3}"/>
                </a:ext>
              </a:extLst>
            </p:cNvPr>
            <p:cNvSpPr txBox="1"/>
            <p:nvPr/>
          </p:nvSpPr>
          <p:spPr>
            <a:xfrm>
              <a:off x="4498612" y="3032938"/>
              <a:ext cx="1597388" cy="646331"/>
            </a:xfrm>
            <a:prstGeom prst="rect">
              <a:avLst/>
            </a:prstGeom>
            <a:noFill/>
          </p:spPr>
          <p:txBody>
            <a:bodyPr wrap="square" rtlCol="0">
              <a:spAutoFit/>
            </a:bodyPr>
            <a:lstStyle/>
            <a:p>
              <a:pPr algn="l"/>
              <a:r>
                <a:rPr lang="en-US" dirty="0">
                  <a:latin typeface="+mj-lt"/>
                </a:rPr>
                <a:t>Which set of propositions?</a:t>
              </a:r>
            </a:p>
          </p:txBody>
        </p:sp>
        <p:sp>
          <p:nvSpPr>
            <p:cNvPr id="21" name="Freeform 20">
              <a:extLst>
                <a:ext uri="{FF2B5EF4-FFF2-40B4-BE49-F238E27FC236}">
                  <a16:creationId xmlns:a16="http://schemas.microsoft.com/office/drawing/2014/main" id="{7C9931BD-0563-B44A-9B21-216F747BDE10}"/>
                </a:ext>
              </a:extLst>
            </p:cNvPr>
            <p:cNvSpPr/>
            <p:nvPr/>
          </p:nvSpPr>
          <p:spPr>
            <a:xfrm>
              <a:off x="3812875" y="2234242"/>
              <a:ext cx="2380891" cy="405441"/>
            </a:xfrm>
            <a:custGeom>
              <a:avLst/>
              <a:gdLst>
                <a:gd name="connsiteX0" fmla="*/ 0 w 2380891"/>
                <a:gd name="connsiteY0" fmla="*/ 0 h 405441"/>
                <a:gd name="connsiteX1" fmla="*/ 2346385 w 2380891"/>
                <a:gd name="connsiteY1" fmla="*/ 17252 h 405441"/>
                <a:gd name="connsiteX2" fmla="*/ 2380891 w 2380891"/>
                <a:gd name="connsiteY2" fmla="*/ 405441 h 405441"/>
                <a:gd name="connsiteX3" fmla="*/ 0 w 2380891"/>
                <a:gd name="connsiteY3" fmla="*/ 396815 h 405441"/>
                <a:gd name="connsiteX4" fmla="*/ 0 w 2380891"/>
                <a:gd name="connsiteY4" fmla="*/ 0 h 405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891" h="405441">
                  <a:moveTo>
                    <a:pt x="0" y="0"/>
                  </a:moveTo>
                  <a:lnTo>
                    <a:pt x="2346385" y="17252"/>
                  </a:lnTo>
                  <a:lnTo>
                    <a:pt x="2380891" y="405441"/>
                  </a:lnTo>
                  <a:lnTo>
                    <a:pt x="0" y="396815"/>
                  </a:lnTo>
                  <a:lnTo>
                    <a:pt x="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F73E11CA-536E-9646-BA23-E3F6A6A562BF}"/>
                </a:ext>
              </a:extLst>
            </p:cNvPr>
            <p:cNvSpPr/>
            <p:nvPr/>
          </p:nvSpPr>
          <p:spPr>
            <a:xfrm>
              <a:off x="3812875" y="2863965"/>
              <a:ext cx="560717" cy="1446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E33335B5-4B60-B44A-8D4B-DAAF7101F15D}"/>
              </a:ext>
            </a:extLst>
          </p:cNvPr>
          <p:cNvGrpSpPr/>
          <p:nvPr/>
        </p:nvGrpSpPr>
        <p:grpSpPr>
          <a:xfrm>
            <a:off x="8175290" y="2436340"/>
            <a:ext cx="3383780" cy="1525251"/>
            <a:chOff x="8175290" y="2436340"/>
            <a:chExt cx="3383780" cy="1525251"/>
          </a:xfrm>
        </p:grpSpPr>
        <p:sp>
          <p:nvSpPr>
            <p:cNvPr id="15" name="TextBox 14">
              <a:extLst>
                <a:ext uri="{FF2B5EF4-FFF2-40B4-BE49-F238E27FC236}">
                  <a16:creationId xmlns:a16="http://schemas.microsoft.com/office/drawing/2014/main" id="{494D1354-2611-2F4B-B26E-A1AD7A438715}"/>
                </a:ext>
              </a:extLst>
            </p:cNvPr>
            <p:cNvSpPr txBox="1"/>
            <p:nvPr/>
          </p:nvSpPr>
          <p:spPr>
            <a:xfrm>
              <a:off x="8175290" y="3130594"/>
              <a:ext cx="3178509" cy="830997"/>
            </a:xfrm>
            <a:prstGeom prst="rect">
              <a:avLst/>
            </a:prstGeom>
            <a:noFill/>
          </p:spPr>
          <p:txBody>
            <a:bodyPr wrap="square" rtlCol="0">
              <a:spAutoFit/>
            </a:bodyPr>
            <a:lstStyle/>
            <a:p>
              <a:pPr algn="l"/>
              <a:r>
                <a:rPr lang="en-US" sz="2400" dirty="0">
                  <a:latin typeface="+mj-lt"/>
                </a:rPr>
                <a:t>Differential possibility for different worlds</a:t>
              </a:r>
            </a:p>
          </p:txBody>
        </p:sp>
        <p:grpSp>
          <p:nvGrpSpPr>
            <p:cNvPr id="26" name="Group 25">
              <a:extLst>
                <a:ext uri="{FF2B5EF4-FFF2-40B4-BE49-F238E27FC236}">
                  <a16:creationId xmlns:a16="http://schemas.microsoft.com/office/drawing/2014/main" id="{074D55E6-D743-8748-A1A2-3955A3019E94}"/>
                </a:ext>
              </a:extLst>
            </p:cNvPr>
            <p:cNvGrpSpPr/>
            <p:nvPr/>
          </p:nvGrpSpPr>
          <p:grpSpPr>
            <a:xfrm>
              <a:off x="8705254" y="2436340"/>
              <a:ext cx="2853816" cy="712208"/>
              <a:chOff x="8705254" y="2436340"/>
              <a:chExt cx="2853816" cy="712208"/>
            </a:xfrm>
          </p:grpSpPr>
          <p:sp>
            <p:nvSpPr>
              <p:cNvPr id="14" name="TextBox 13">
                <a:extLst>
                  <a:ext uri="{FF2B5EF4-FFF2-40B4-BE49-F238E27FC236}">
                    <a16:creationId xmlns:a16="http://schemas.microsoft.com/office/drawing/2014/main" id="{B3266EA9-9B35-2C4E-90CD-FB3A6D78F7EF}"/>
                  </a:ext>
                </a:extLst>
              </p:cNvPr>
              <p:cNvSpPr txBox="1"/>
              <p:nvPr/>
            </p:nvSpPr>
            <p:spPr>
              <a:xfrm>
                <a:off x="9430280" y="2436340"/>
                <a:ext cx="2128790" cy="646331"/>
              </a:xfrm>
              <a:prstGeom prst="rect">
                <a:avLst/>
              </a:prstGeom>
              <a:noFill/>
            </p:spPr>
            <p:txBody>
              <a:bodyPr wrap="square" rtlCol="0">
                <a:spAutoFit/>
              </a:bodyPr>
              <a:lstStyle/>
              <a:p>
                <a:pPr algn="l"/>
                <a:r>
                  <a:rPr lang="en-US" dirty="0">
                    <a:latin typeface="+mj-lt"/>
                  </a:rPr>
                  <a:t>refine to eliminate coarseness</a:t>
                </a:r>
              </a:p>
            </p:txBody>
          </p:sp>
          <p:sp>
            <p:nvSpPr>
              <p:cNvPr id="23" name="Down Arrow 22">
                <a:extLst>
                  <a:ext uri="{FF2B5EF4-FFF2-40B4-BE49-F238E27FC236}">
                    <a16:creationId xmlns:a16="http://schemas.microsoft.com/office/drawing/2014/main" id="{D6E2319C-FF5C-454F-BE03-52FDE7885F60}"/>
                  </a:ext>
                </a:extLst>
              </p:cNvPr>
              <p:cNvSpPr/>
              <p:nvPr/>
            </p:nvSpPr>
            <p:spPr>
              <a:xfrm>
                <a:off x="8705254" y="2502217"/>
                <a:ext cx="560717" cy="64633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E2574A6-FA73-954D-89F6-E715AF6AEC9E}"/>
              </a:ext>
            </a:extLst>
          </p:cNvPr>
          <p:cNvGrpSpPr/>
          <p:nvPr/>
        </p:nvGrpSpPr>
        <p:grpSpPr>
          <a:xfrm>
            <a:off x="8126998" y="3968707"/>
            <a:ext cx="3752649" cy="1568010"/>
            <a:chOff x="8126998" y="3968707"/>
            <a:chExt cx="3752649" cy="1568010"/>
          </a:xfrm>
        </p:grpSpPr>
        <p:sp>
          <p:nvSpPr>
            <p:cNvPr id="16" name="TextBox 15">
              <a:extLst>
                <a:ext uri="{FF2B5EF4-FFF2-40B4-BE49-F238E27FC236}">
                  <a16:creationId xmlns:a16="http://schemas.microsoft.com/office/drawing/2014/main" id="{CEA39141-A57A-4944-8A23-D67385CB940A}"/>
                </a:ext>
              </a:extLst>
            </p:cNvPr>
            <p:cNvSpPr txBox="1"/>
            <p:nvPr/>
          </p:nvSpPr>
          <p:spPr>
            <a:xfrm>
              <a:off x="9465888" y="3968707"/>
              <a:ext cx="1460656" cy="369332"/>
            </a:xfrm>
            <a:prstGeom prst="rect">
              <a:avLst/>
            </a:prstGeom>
            <a:noFill/>
          </p:spPr>
          <p:txBody>
            <a:bodyPr wrap="none" rtlCol="0">
              <a:spAutoFit/>
            </a:bodyPr>
            <a:lstStyle/>
            <a:p>
              <a:pPr algn="l"/>
              <a:r>
                <a:rPr lang="en-US" dirty="0">
                  <a:latin typeface="+mj-lt"/>
                </a:rPr>
                <a:t>which gauge?</a:t>
              </a:r>
            </a:p>
          </p:txBody>
        </p:sp>
        <p:sp>
          <p:nvSpPr>
            <p:cNvPr id="18" name="TextBox 17">
              <a:extLst>
                <a:ext uri="{FF2B5EF4-FFF2-40B4-BE49-F238E27FC236}">
                  <a16:creationId xmlns:a16="http://schemas.microsoft.com/office/drawing/2014/main" id="{63BF6334-3362-254E-BF47-0062F125946F}"/>
                </a:ext>
              </a:extLst>
            </p:cNvPr>
            <p:cNvSpPr txBox="1"/>
            <p:nvPr/>
          </p:nvSpPr>
          <p:spPr>
            <a:xfrm>
              <a:off x="8126998" y="4705720"/>
              <a:ext cx="3752649" cy="830997"/>
            </a:xfrm>
            <a:prstGeom prst="rect">
              <a:avLst/>
            </a:prstGeom>
            <a:noFill/>
          </p:spPr>
          <p:txBody>
            <a:bodyPr wrap="square" rtlCol="0">
              <a:spAutoFit/>
            </a:bodyPr>
            <a:lstStyle/>
            <a:p>
              <a:pPr algn="l"/>
              <a:r>
                <a:rPr lang="en-US" sz="2400" dirty="0">
                  <a:latin typeface="+mj-lt"/>
                </a:rPr>
                <a:t>More possible = more evidential support</a:t>
              </a:r>
            </a:p>
          </p:txBody>
        </p:sp>
        <p:sp>
          <p:nvSpPr>
            <p:cNvPr id="24" name="Down Arrow 23">
              <a:extLst>
                <a:ext uri="{FF2B5EF4-FFF2-40B4-BE49-F238E27FC236}">
                  <a16:creationId xmlns:a16="http://schemas.microsoft.com/office/drawing/2014/main" id="{9D7BB8E0-F746-0F43-BC46-8FF514BB3411}"/>
                </a:ext>
              </a:extLst>
            </p:cNvPr>
            <p:cNvSpPr/>
            <p:nvPr/>
          </p:nvSpPr>
          <p:spPr>
            <a:xfrm>
              <a:off x="8705254" y="3968707"/>
              <a:ext cx="560717" cy="64633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089147C-2368-1543-97E8-33E8DB26FBB2}"/>
              </a:ext>
            </a:extLst>
          </p:cNvPr>
          <p:cNvSpPr txBox="1"/>
          <p:nvPr/>
        </p:nvSpPr>
        <p:spPr>
          <a:xfrm>
            <a:off x="3019221" y="1410204"/>
            <a:ext cx="3288412" cy="1200329"/>
          </a:xfrm>
          <a:prstGeom prst="rect">
            <a:avLst/>
          </a:prstGeom>
          <a:noFill/>
        </p:spPr>
        <p:txBody>
          <a:bodyPr wrap="square" rtlCol="0">
            <a:spAutoFit/>
          </a:bodyPr>
          <a:lstStyle/>
          <a:p>
            <a:pPr algn="l"/>
            <a:r>
              <a:rPr lang="en-US" sz="2400" dirty="0">
                <a:latin typeface="+mj-lt"/>
              </a:rPr>
              <a:t>Set of possible worlds = all truth valuations for some set of propositions.</a:t>
            </a:r>
          </a:p>
        </p:txBody>
      </p:sp>
      <p:pic>
        <p:nvPicPr>
          <p:cNvPr id="30" name="Content Placeholder 5" descr="Icon&#10;&#10;Description automatically generated with medium confidence">
            <a:extLst>
              <a:ext uri="{FF2B5EF4-FFF2-40B4-BE49-F238E27FC236}">
                <a16:creationId xmlns:a16="http://schemas.microsoft.com/office/drawing/2014/main" id="{4481B787-9649-B14A-ADCF-C249A5275D92}"/>
              </a:ext>
            </a:extLst>
          </p:cNvPr>
          <p:cNvPicPr>
            <a:picLocks noChangeAspect="1"/>
          </p:cNvPicPr>
          <p:nvPr/>
        </p:nvPicPr>
        <p:blipFill>
          <a:blip r:embed="rId2"/>
          <a:stretch>
            <a:fillRect/>
          </a:stretch>
        </p:blipFill>
        <p:spPr>
          <a:xfrm>
            <a:off x="1108519" y="175874"/>
            <a:ext cx="1024466" cy="1049054"/>
          </a:xfrm>
          <a:prstGeom prst="rect">
            <a:avLst/>
          </a:prstGeom>
        </p:spPr>
      </p:pic>
    </p:spTree>
    <p:extLst>
      <p:ext uri="{BB962C8B-B14F-4D97-AF65-F5344CB8AC3E}">
        <p14:creationId xmlns:p14="http://schemas.microsoft.com/office/powerpoint/2010/main" val="21945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837282" y="2343765"/>
            <a:ext cx="6794669" cy="1325563"/>
          </a:xfrm>
        </p:spPr>
        <p:txBody>
          <a:bodyPr>
            <a:noAutofit/>
          </a:bodyPr>
          <a:lstStyle/>
          <a:p>
            <a:pPr algn="r"/>
            <a:r>
              <a:rPr lang="en-US" sz="8800" dirty="0"/>
              <a:t>The Influence of Formal Modal Logic</a:t>
            </a:r>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29</a:t>
            </a:fld>
            <a:endParaRPr lang="en-US"/>
          </a:p>
        </p:txBody>
      </p:sp>
    </p:spTree>
    <p:extLst>
      <p:ext uri="{BB962C8B-B14F-4D97-AF65-F5344CB8AC3E}">
        <p14:creationId xmlns:p14="http://schemas.microsoft.com/office/powerpoint/2010/main" val="133712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5B5B9655-B7DF-5C43-A68B-BFDE2208BCF0}"/>
              </a:ext>
            </a:extLst>
          </p:cNvPr>
          <p:cNvSpPr/>
          <p:nvPr/>
        </p:nvSpPr>
        <p:spPr>
          <a:xfrm>
            <a:off x="585788" y="228600"/>
            <a:ext cx="11358562" cy="1028700"/>
          </a:xfrm>
          <a:custGeom>
            <a:avLst/>
            <a:gdLst>
              <a:gd name="connsiteX0" fmla="*/ 192881 w 10844212"/>
              <a:gd name="connsiteY0" fmla="*/ 0 h 1028700"/>
              <a:gd name="connsiteX1" fmla="*/ 10779918 w 10844212"/>
              <a:gd name="connsiteY1" fmla="*/ 171450 h 1028700"/>
              <a:gd name="connsiteX2" fmla="*/ 10844212 w 10844212"/>
              <a:gd name="connsiteY2" fmla="*/ 700088 h 1028700"/>
              <a:gd name="connsiteX3" fmla="*/ 0 w 10844212"/>
              <a:gd name="connsiteY3" fmla="*/ 1028700 h 1028700"/>
              <a:gd name="connsiteX4" fmla="*/ 192881 w 10844212"/>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4212" h="1028700">
                <a:moveTo>
                  <a:pt x="192881" y="0"/>
                </a:moveTo>
                <a:lnTo>
                  <a:pt x="10779918" y="171450"/>
                </a:lnTo>
                <a:lnTo>
                  <a:pt x="10844212" y="700088"/>
                </a:lnTo>
                <a:lnTo>
                  <a:pt x="0" y="1028700"/>
                </a:lnTo>
                <a:lnTo>
                  <a:pt x="19288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036ED-2CBB-DB49-9041-E22EA73527C7}"/>
              </a:ext>
            </a:extLst>
          </p:cNvPr>
          <p:cNvSpPr>
            <a:spLocks noGrp="1"/>
          </p:cNvSpPr>
          <p:nvPr>
            <p:ph type="title"/>
          </p:nvPr>
        </p:nvSpPr>
        <p:spPr>
          <a:xfrm>
            <a:off x="484542" y="196613"/>
            <a:ext cx="10515600" cy="1325563"/>
          </a:xfrm>
        </p:spPr>
        <p:txBody>
          <a:bodyPr>
            <a:normAutofit/>
          </a:bodyPr>
          <a:lstStyle/>
          <a:p>
            <a:r>
              <a:rPr lang="en-US" sz="5400" dirty="0"/>
              <a:t>This Talk</a:t>
            </a:r>
          </a:p>
        </p:txBody>
      </p:sp>
      <p:sp>
        <p:nvSpPr>
          <p:cNvPr id="3" name="Content Placeholder 2">
            <a:extLst>
              <a:ext uri="{FF2B5EF4-FFF2-40B4-BE49-F238E27FC236}">
                <a16:creationId xmlns:a16="http://schemas.microsoft.com/office/drawing/2014/main" id="{546EF141-40C5-4149-A0B4-EAB536D68B56}"/>
              </a:ext>
            </a:extLst>
          </p:cNvPr>
          <p:cNvSpPr>
            <a:spLocks noGrp="1"/>
          </p:cNvSpPr>
          <p:nvPr>
            <p:ph idx="1"/>
          </p:nvPr>
        </p:nvSpPr>
        <p:spPr/>
        <p:txBody>
          <a:bodyPr>
            <a:normAutofit fontScale="85000" lnSpcReduction="20000"/>
          </a:bodyPr>
          <a:lstStyle/>
          <a:p>
            <a:endParaRPr lang="en-US"/>
          </a:p>
        </p:txBody>
      </p:sp>
      <p:sp>
        <p:nvSpPr>
          <p:cNvPr id="4" name="TextBox 3">
            <a:extLst>
              <a:ext uri="{FF2B5EF4-FFF2-40B4-BE49-F238E27FC236}">
                <a16:creationId xmlns:a16="http://schemas.microsoft.com/office/drawing/2014/main" id="{7435A347-990B-FE44-8236-9C04DDF2E344}"/>
              </a:ext>
            </a:extLst>
          </p:cNvPr>
          <p:cNvSpPr txBox="1"/>
          <p:nvPr/>
        </p:nvSpPr>
        <p:spPr>
          <a:xfrm>
            <a:off x="524838" y="1860120"/>
            <a:ext cx="6532558" cy="646331"/>
          </a:xfrm>
          <a:prstGeom prst="rect">
            <a:avLst/>
          </a:prstGeom>
          <a:noFill/>
        </p:spPr>
        <p:txBody>
          <a:bodyPr wrap="none" rtlCol="0">
            <a:spAutoFit/>
          </a:bodyPr>
          <a:lstStyle/>
          <a:p>
            <a:r>
              <a:rPr lang="en-US" sz="3600" dirty="0">
                <a:latin typeface="+mj-lt"/>
              </a:rPr>
              <a:t>An empiricist account </a:t>
            </a:r>
            <a:r>
              <a:rPr lang="en-US" sz="3200" dirty="0">
                <a:latin typeface="+mj-lt"/>
              </a:rPr>
              <a:t>of possibility</a:t>
            </a:r>
          </a:p>
        </p:txBody>
      </p:sp>
      <p:grpSp>
        <p:nvGrpSpPr>
          <p:cNvPr id="24" name="Group 23">
            <a:extLst>
              <a:ext uri="{FF2B5EF4-FFF2-40B4-BE49-F238E27FC236}">
                <a16:creationId xmlns:a16="http://schemas.microsoft.com/office/drawing/2014/main" id="{560D2F2F-ED47-1442-8000-81C0A0B335ED}"/>
              </a:ext>
            </a:extLst>
          </p:cNvPr>
          <p:cNvGrpSpPr/>
          <p:nvPr/>
        </p:nvGrpSpPr>
        <p:grpSpPr>
          <a:xfrm>
            <a:off x="524838" y="3094842"/>
            <a:ext cx="11076612" cy="1138773"/>
            <a:chOff x="524838" y="3094842"/>
            <a:chExt cx="11076612" cy="1138773"/>
          </a:xfrm>
        </p:grpSpPr>
        <p:sp>
          <p:nvSpPr>
            <p:cNvPr id="23" name="Freeform 22">
              <a:extLst>
                <a:ext uri="{FF2B5EF4-FFF2-40B4-BE49-F238E27FC236}">
                  <a16:creationId xmlns:a16="http://schemas.microsoft.com/office/drawing/2014/main" id="{778FCE2B-425A-444F-B799-9CC5FC50F9B2}"/>
                </a:ext>
              </a:extLst>
            </p:cNvPr>
            <p:cNvSpPr/>
            <p:nvPr/>
          </p:nvSpPr>
          <p:spPr>
            <a:xfrm>
              <a:off x="535781" y="3271837"/>
              <a:ext cx="11065669" cy="961777"/>
            </a:xfrm>
            <a:custGeom>
              <a:avLst/>
              <a:gdLst>
                <a:gd name="connsiteX0" fmla="*/ 0 w 11065669"/>
                <a:gd name="connsiteY0" fmla="*/ 71437 h 557212"/>
                <a:gd name="connsiteX1" fmla="*/ 10944225 w 11065669"/>
                <a:gd name="connsiteY1" fmla="*/ 0 h 557212"/>
                <a:gd name="connsiteX2" fmla="*/ 11065669 w 11065669"/>
                <a:gd name="connsiteY2" fmla="*/ 428625 h 557212"/>
                <a:gd name="connsiteX3" fmla="*/ 121444 w 11065669"/>
                <a:gd name="connsiteY3" fmla="*/ 557212 h 557212"/>
                <a:gd name="connsiteX4" fmla="*/ 0 w 11065669"/>
                <a:gd name="connsiteY4" fmla="*/ 71437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5669" h="557212">
                  <a:moveTo>
                    <a:pt x="0" y="71437"/>
                  </a:moveTo>
                  <a:lnTo>
                    <a:pt x="10944225" y="0"/>
                  </a:lnTo>
                  <a:lnTo>
                    <a:pt x="11065669" y="428625"/>
                  </a:lnTo>
                  <a:lnTo>
                    <a:pt x="121444" y="557212"/>
                  </a:lnTo>
                  <a:lnTo>
                    <a:pt x="0" y="71437"/>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EE96BA-DE7A-FA41-B560-AC80A2D88AF2}"/>
                </a:ext>
              </a:extLst>
            </p:cNvPr>
            <p:cNvSpPr txBox="1"/>
            <p:nvPr/>
          </p:nvSpPr>
          <p:spPr>
            <a:xfrm>
              <a:off x="524838" y="3094842"/>
              <a:ext cx="7381534" cy="1138773"/>
            </a:xfrm>
            <a:prstGeom prst="rect">
              <a:avLst/>
            </a:prstGeom>
            <a:noFill/>
          </p:spPr>
          <p:txBody>
            <a:bodyPr wrap="square" rtlCol="0">
              <a:spAutoFit/>
            </a:bodyPr>
            <a:lstStyle/>
            <a:p>
              <a:r>
                <a:rPr lang="en-US" sz="3200" dirty="0">
                  <a:latin typeface="+mj-lt"/>
                </a:rPr>
                <a:t>Empirical and logical possibility are the </a:t>
              </a:r>
              <a:r>
                <a:rPr lang="en-US" sz="3600" dirty="0">
                  <a:latin typeface="+mj-lt"/>
                </a:rPr>
                <a:t>only well-founded</a:t>
              </a:r>
              <a:r>
                <a:rPr lang="en-US" sz="3200" dirty="0">
                  <a:latin typeface="+mj-lt"/>
                </a:rPr>
                <a:t> notions of possibility. </a:t>
              </a:r>
            </a:p>
          </p:txBody>
        </p:sp>
        <p:sp>
          <p:nvSpPr>
            <p:cNvPr id="7" name="TextBox 6">
              <a:extLst>
                <a:ext uri="{FF2B5EF4-FFF2-40B4-BE49-F238E27FC236}">
                  <a16:creationId xmlns:a16="http://schemas.microsoft.com/office/drawing/2014/main" id="{26D3169B-FBE5-AB40-B372-6FA8367D14DB}"/>
                </a:ext>
              </a:extLst>
            </p:cNvPr>
            <p:cNvSpPr txBox="1"/>
            <p:nvPr/>
          </p:nvSpPr>
          <p:spPr>
            <a:xfrm>
              <a:off x="8313220" y="3186422"/>
              <a:ext cx="3116780" cy="923330"/>
            </a:xfrm>
            <a:prstGeom prst="rect">
              <a:avLst/>
            </a:prstGeom>
            <a:noFill/>
          </p:spPr>
          <p:txBody>
            <a:bodyPr wrap="square" rtlCol="0">
              <a:spAutoFit/>
            </a:bodyPr>
            <a:lstStyle/>
            <a:p>
              <a:r>
                <a:rPr lang="en-US" dirty="0">
                  <a:latin typeface="+mj-lt"/>
                </a:rPr>
                <a:t>Conceptual, metaphysical, nomic, physical and epistemic possibility add nothing</a:t>
              </a:r>
            </a:p>
          </p:txBody>
        </p:sp>
      </p:grpSp>
      <p:grpSp>
        <p:nvGrpSpPr>
          <p:cNvPr id="25" name="Group 24">
            <a:extLst>
              <a:ext uri="{FF2B5EF4-FFF2-40B4-BE49-F238E27FC236}">
                <a16:creationId xmlns:a16="http://schemas.microsoft.com/office/drawing/2014/main" id="{5FFF8FE9-5ED7-8345-875A-B1579863DE05}"/>
              </a:ext>
            </a:extLst>
          </p:cNvPr>
          <p:cNvGrpSpPr/>
          <p:nvPr/>
        </p:nvGrpSpPr>
        <p:grpSpPr>
          <a:xfrm>
            <a:off x="528721" y="4955755"/>
            <a:ext cx="11229541" cy="1368302"/>
            <a:chOff x="528721" y="4955755"/>
            <a:chExt cx="11229541" cy="1368302"/>
          </a:xfrm>
        </p:grpSpPr>
        <p:sp>
          <p:nvSpPr>
            <p:cNvPr id="6" name="TextBox 5">
              <a:extLst>
                <a:ext uri="{FF2B5EF4-FFF2-40B4-BE49-F238E27FC236}">
                  <a16:creationId xmlns:a16="http://schemas.microsoft.com/office/drawing/2014/main" id="{299F6F1A-C8C5-2F4E-870E-0A09DF9E1FFC}"/>
                </a:ext>
              </a:extLst>
            </p:cNvPr>
            <p:cNvSpPr txBox="1"/>
            <p:nvPr/>
          </p:nvSpPr>
          <p:spPr>
            <a:xfrm>
              <a:off x="528721" y="4955755"/>
              <a:ext cx="6114174" cy="646331"/>
            </a:xfrm>
            <a:prstGeom prst="rect">
              <a:avLst/>
            </a:prstGeom>
            <a:noFill/>
          </p:spPr>
          <p:txBody>
            <a:bodyPr wrap="none" rtlCol="0">
              <a:spAutoFit/>
            </a:bodyPr>
            <a:lstStyle/>
            <a:p>
              <a:r>
                <a:rPr lang="en-US" sz="3600" dirty="0">
                  <a:latin typeface="+mj-lt"/>
                </a:rPr>
                <a:t>Properties of</a:t>
              </a:r>
              <a:r>
                <a:rPr lang="en-US" sz="3200" dirty="0">
                  <a:latin typeface="+mj-lt"/>
                </a:rPr>
                <a:t> empirical possibility</a:t>
              </a:r>
            </a:p>
          </p:txBody>
        </p:sp>
        <p:sp>
          <p:nvSpPr>
            <p:cNvPr id="8" name="TextBox 7">
              <a:extLst>
                <a:ext uri="{FF2B5EF4-FFF2-40B4-BE49-F238E27FC236}">
                  <a16:creationId xmlns:a16="http://schemas.microsoft.com/office/drawing/2014/main" id="{A83EDBA0-35DF-A142-935F-E4F4F440EA37}"/>
                </a:ext>
              </a:extLst>
            </p:cNvPr>
            <p:cNvSpPr txBox="1"/>
            <p:nvPr/>
          </p:nvSpPr>
          <p:spPr>
            <a:xfrm>
              <a:off x="8389369" y="5011602"/>
              <a:ext cx="3368893" cy="646331"/>
            </a:xfrm>
            <a:prstGeom prst="rect">
              <a:avLst/>
            </a:prstGeom>
            <a:noFill/>
          </p:spPr>
          <p:txBody>
            <a:bodyPr wrap="square" rtlCol="0">
              <a:spAutoFit/>
            </a:bodyPr>
            <a:lstStyle/>
            <a:p>
              <a:pPr algn="l"/>
              <a:r>
                <a:rPr lang="en-US" dirty="0">
                  <a:latin typeface="+mj-lt"/>
                </a:rPr>
                <a:t>Duality of possibility and necessity can fail.</a:t>
              </a:r>
            </a:p>
          </p:txBody>
        </p:sp>
        <p:grpSp>
          <p:nvGrpSpPr>
            <p:cNvPr id="21" name="Group 20">
              <a:extLst>
                <a:ext uri="{FF2B5EF4-FFF2-40B4-BE49-F238E27FC236}">
                  <a16:creationId xmlns:a16="http://schemas.microsoft.com/office/drawing/2014/main" id="{BDF283BF-AB39-9545-94B2-68B7117897C7}"/>
                </a:ext>
              </a:extLst>
            </p:cNvPr>
            <p:cNvGrpSpPr/>
            <p:nvPr/>
          </p:nvGrpSpPr>
          <p:grpSpPr>
            <a:xfrm>
              <a:off x="8516011" y="5457025"/>
              <a:ext cx="2736352" cy="867032"/>
              <a:chOff x="8316686" y="1305525"/>
              <a:chExt cx="2736352" cy="867032"/>
            </a:xfrm>
          </p:grpSpPr>
          <p:sp>
            <p:nvSpPr>
              <p:cNvPr id="9" name="Rectangle 8">
                <a:extLst>
                  <a:ext uri="{FF2B5EF4-FFF2-40B4-BE49-F238E27FC236}">
                    <a16:creationId xmlns:a16="http://schemas.microsoft.com/office/drawing/2014/main" id="{28D98543-71C7-994C-B033-0C77BF97F905}"/>
                  </a:ext>
                </a:extLst>
              </p:cNvPr>
              <p:cNvSpPr/>
              <p:nvPr/>
            </p:nvSpPr>
            <p:spPr>
              <a:xfrm>
                <a:off x="8316686" y="1690688"/>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6EA62A-28BC-D44D-B39D-8CEB4BD55661}"/>
                  </a:ext>
                </a:extLst>
              </p:cNvPr>
              <p:cNvSpPr/>
              <p:nvPr/>
            </p:nvSpPr>
            <p:spPr>
              <a:xfrm rot="2700000">
                <a:off x="10042294" y="1619247"/>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0CA0D0E-950F-AE45-926F-007560B1DE1E}"/>
                  </a:ext>
                </a:extLst>
              </p:cNvPr>
              <p:cNvGrpSpPr/>
              <p:nvPr/>
            </p:nvGrpSpPr>
            <p:grpSpPr>
              <a:xfrm>
                <a:off x="8859822" y="1591848"/>
                <a:ext cx="438830" cy="481129"/>
                <a:chOff x="8661627" y="2452571"/>
                <a:chExt cx="438830" cy="481129"/>
              </a:xfrm>
            </p:grpSpPr>
            <p:cxnSp>
              <p:nvCxnSpPr>
                <p:cNvPr id="12" name="Straight Connector 11">
                  <a:extLst>
                    <a:ext uri="{FF2B5EF4-FFF2-40B4-BE49-F238E27FC236}">
                      <a16:creationId xmlns:a16="http://schemas.microsoft.com/office/drawing/2014/main" id="{892783C6-4E3D-2944-8607-79F7C7C99933}"/>
                    </a:ext>
                  </a:extLst>
                </p:cNvPr>
                <p:cNvCxnSpPr>
                  <a:cxnSpLocks/>
                </p:cNvCxnSpPr>
                <p:nvPr/>
              </p:nvCxnSpPr>
              <p:spPr>
                <a:xfrm>
                  <a:off x="8661627" y="2590800"/>
                  <a:ext cx="438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0236D9-B80F-2242-9CA0-3CBC6E8EA4E2}"/>
                    </a:ext>
                  </a:extLst>
                </p:cNvPr>
                <p:cNvCxnSpPr>
                  <a:cxnSpLocks/>
                </p:cNvCxnSpPr>
                <p:nvPr/>
              </p:nvCxnSpPr>
              <p:spPr>
                <a:xfrm>
                  <a:off x="8661627" y="2705100"/>
                  <a:ext cx="438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089FCC-B5C1-4A44-BD86-4423640C0E00}"/>
                    </a:ext>
                  </a:extLst>
                </p:cNvPr>
                <p:cNvCxnSpPr>
                  <a:cxnSpLocks/>
                </p:cNvCxnSpPr>
                <p:nvPr/>
              </p:nvCxnSpPr>
              <p:spPr>
                <a:xfrm>
                  <a:off x="8661627" y="2819400"/>
                  <a:ext cx="438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B5601A-4900-8549-A682-8EB1EB1AA6E7}"/>
                    </a:ext>
                  </a:extLst>
                </p:cNvPr>
                <p:cNvCxnSpPr>
                  <a:cxnSpLocks/>
                </p:cNvCxnSpPr>
                <p:nvPr/>
              </p:nvCxnSpPr>
              <p:spPr>
                <a:xfrm flipV="1">
                  <a:off x="8761123" y="2452571"/>
                  <a:ext cx="256693" cy="4811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46854E8-4B47-2344-94F1-036611A8B983}"/>
                  </a:ext>
                </a:extLst>
              </p:cNvPr>
              <p:cNvSpPr txBox="1"/>
              <p:nvPr/>
            </p:nvSpPr>
            <p:spPr>
              <a:xfrm>
                <a:off x="9422352" y="1341560"/>
                <a:ext cx="518091" cy="830997"/>
              </a:xfrm>
              <a:prstGeom prst="rect">
                <a:avLst/>
              </a:prstGeom>
              <a:noFill/>
            </p:spPr>
            <p:txBody>
              <a:bodyPr wrap="none" rtlCol="0">
                <a:spAutoFit/>
              </a:bodyPr>
              <a:lstStyle/>
              <a:p>
                <a:pPr algn="l"/>
                <a:r>
                  <a:rPr lang="en-US" sz="4800" dirty="0">
                    <a:latin typeface="+mj-lt"/>
                  </a:rPr>
                  <a:t>~</a:t>
                </a:r>
              </a:p>
            </p:txBody>
          </p:sp>
          <p:sp>
            <p:nvSpPr>
              <p:cNvPr id="20" name="TextBox 19">
                <a:extLst>
                  <a:ext uri="{FF2B5EF4-FFF2-40B4-BE49-F238E27FC236}">
                    <a16:creationId xmlns:a16="http://schemas.microsoft.com/office/drawing/2014/main" id="{AAFFB728-FBDE-094C-9C8A-23F41A150428}"/>
                  </a:ext>
                </a:extLst>
              </p:cNvPr>
              <p:cNvSpPr txBox="1"/>
              <p:nvPr/>
            </p:nvSpPr>
            <p:spPr>
              <a:xfrm>
                <a:off x="10534947" y="1305525"/>
                <a:ext cx="518091" cy="830997"/>
              </a:xfrm>
              <a:prstGeom prst="rect">
                <a:avLst/>
              </a:prstGeom>
              <a:noFill/>
            </p:spPr>
            <p:txBody>
              <a:bodyPr wrap="none" rtlCol="0">
                <a:spAutoFit/>
              </a:bodyPr>
              <a:lstStyle/>
              <a:p>
                <a:pPr algn="l"/>
                <a:r>
                  <a:rPr lang="en-US" sz="4800" dirty="0">
                    <a:latin typeface="+mj-lt"/>
                  </a:rPr>
                  <a:t>~</a:t>
                </a:r>
              </a:p>
            </p:txBody>
          </p:sp>
        </p:grpSp>
      </p:grpSp>
      <p:pic>
        <p:nvPicPr>
          <p:cNvPr id="26" name="Content Placeholder 15" descr="Marketing">
            <a:extLst>
              <a:ext uri="{FF2B5EF4-FFF2-40B4-BE49-F238E27FC236}">
                <a16:creationId xmlns:a16="http://schemas.microsoft.com/office/drawing/2014/main" id="{1C460A1B-ECE6-6A4E-92C3-4043C4FC4A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083895" y="-147439"/>
            <a:ext cx="2034985" cy="2034985"/>
          </a:xfrm>
          <a:prstGeom prst="rect">
            <a:avLst/>
          </a:prstGeom>
        </p:spPr>
      </p:pic>
      <p:sp>
        <p:nvSpPr>
          <p:cNvPr id="27" name="TextBox 26">
            <a:extLst>
              <a:ext uri="{FF2B5EF4-FFF2-40B4-BE49-F238E27FC236}">
                <a16:creationId xmlns:a16="http://schemas.microsoft.com/office/drawing/2014/main" id="{602B4F7A-E4F6-F048-B649-B35588C2F42D}"/>
              </a:ext>
            </a:extLst>
          </p:cNvPr>
          <p:cNvSpPr txBox="1"/>
          <p:nvPr/>
        </p:nvSpPr>
        <p:spPr>
          <a:xfrm>
            <a:off x="9923156" y="113478"/>
            <a:ext cx="494046" cy="738664"/>
          </a:xfrm>
          <a:prstGeom prst="rect">
            <a:avLst/>
          </a:prstGeom>
          <a:noFill/>
        </p:spPr>
        <p:txBody>
          <a:bodyPr wrap="none" rtlCol="0">
            <a:spAutoFit/>
          </a:bodyPr>
          <a:lstStyle/>
          <a:p>
            <a:pPr algn="l"/>
            <a:r>
              <a:rPr lang="en-US" sz="1400" dirty="0">
                <a:latin typeface="+mj-lt"/>
              </a:rPr>
              <a:t>blah</a:t>
            </a:r>
          </a:p>
          <a:p>
            <a:pPr algn="l"/>
            <a:r>
              <a:rPr lang="en-US" sz="1400" dirty="0">
                <a:latin typeface="+mj-lt"/>
              </a:rPr>
              <a:t>blah</a:t>
            </a:r>
          </a:p>
          <a:p>
            <a:pPr algn="l"/>
            <a:r>
              <a:rPr lang="en-US" sz="1400" dirty="0">
                <a:latin typeface="+mj-lt"/>
              </a:rPr>
              <a:t>blah</a:t>
            </a:r>
          </a:p>
        </p:txBody>
      </p:sp>
      <p:sp>
        <p:nvSpPr>
          <p:cNvPr id="11" name="Slide Number Placeholder 10">
            <a:extLst>
              <a:ext uri="{FF2B5EF4-FFF2-40B4-BE49-F238E27FC236}">
                <a16:creationId xmlns:a16="http://schemas.microsoft.com/office/drawing/2014/main" id="{C8D9464C-09FB-2E4A-8889-CDF835C3C50E}"/>
              </a:ext>
            </a:extLst>
          </p:cNvPr>
          <p:cNvSpPr>
            <a:spLocks noGrp="1"/>
          </p:cNvSpPr>
          <p:nvPr>
            <p:ph type="sldNum" sz="quarter" idx="12"/>
          </p:nvPr>
        </p:nvSpPr>
        <p:spPr/>
        <p:txBody>
          <a:bodyPr/>
          <a:lstStyle/>
          <a:p>
            <a:fld id="{3ED636B3-DF2F-134B-A88D-9309E8115631}" type="slidenum">
              <a:rPr lang="en-US" smtClean="0"/>
              <a:t>3</a:t>
            </a:fld>
            <a:endParaRPr lang="en-US"/>
          </a:p>
        </p:txBody>
      </p:sp>
    </p:spTree>
    <p:extLst>
      <p:ext uri="{BB962C8B-B14F-4D97-AF65-F5344CB8AC3E}">
        <p14:creationId xmlns:p14="http://schemas.microsoft.com/office/powerpoint/2010/main" val="22798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25D7-DD55-3047-836C-4A662672066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76EDB4C-8105-934B-9E88-2EF2661E454C}"/>
              </a:ext>
            </a:extLst>
          </p:cNvPr>
          <p:cNvSpPr>
            <a:spLocks noGrp="1"/>
          </p:cNvSpPr>
          <p:nvPr>
            <p:ph type="sldNum" sz="quarter" idx="12"/>
          </p:nvPr>
        </p:nvSpPr>
        <p:spPr/>
        <p:txBody>
          <a:bodyPr/>
          <a:lstStyle/>
          <a:p>
            <a:fld id="{3ED636B3-DF2F-134B-A88D-9309E8115631}" type="slidenum">
              <a:rPr lang="en-US" smtClean="0"/>
              <a:t>30</a:t>
            </a:fld>
            <a:endParaRPr lang="en-US"/>
          </a:p>
        </p:txBody>
      </p:sp>
      <p:pic>
        <p:nvPicPr>
          <p:cNvPr id="5" name="Picture 4">
            <a:extLst>
              <a:ext uri="{FF2B5EF4-FFF2-40B4-BE49-F238E27FC236}">
                <a16:creationId xmlns:a16="http://schemas.microsoft.com/office/drawing/2014/main" id="{4345A81D-5FE2-A748-96CA-7CD07EABEC76}"/>
              </a:ext>
            </a:extLst>
          </p:cNvPr>
          <p:cNvPicPr>
            <a:picLocks noChangeAspect="1"/>
          </p:cNvPicPr>
          <p:nvPr/>
        </p:nvPicPr>
        <p:blipFill>
          <a:blip r:embed="rId2"/>
          <a:stretch>
            <a:fillRect/>
          </a:stretch>
        </p:blipFill>
        <p:spPr>
          <a:xfrm>
            <a:off x="629794" y="0"/>
            <a:ext cx="4290071" cy="685800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DC0C13DE-9BD5-B14A-98E0-B18D3F27256A}"/>
              </a:ext>
            </a:extLst>
          </p:cNvPr>
          <p:cNvGrpSpPr/>
          <p:nvPr/>
        </p:nvGrpSpPr>
        <p:grpSpPr>
          <a:xfrm>
            <a:off x="3415229" y="2394198"/>
            <a:ext cx="8394853" cy="1751681"/>
            <a:chOff x="3415229" y="2394198"/>
            <a:chExt cx="8394853" cy="1751681"/>
          </a:xfrm>
        </p:grpSpPr>
        <p:sp>
          <p:nvSpPr>
            <p:cNvPr id="7" name="Freeform 6">
              <a:extLst>
                <a:ext uri="{FF2B5EF4-FFF2-40B4-BE49-F238E27FC236}">
                  <a16:creationId xmlns:a16="http://schemas.microsoft.com/office/drawing/2014/main" id="{EB98BDA5-0ACB-D545-8553-0D1BA42CBF07}"/>
                </a:ext>
              </a:extLst>
            </p:cNvPr>
            <p:cNvSpPr/>
            <p:nvPr/>
          </p:nvSpPr>
          <p:spPr>
            <a:xfrm>
              <a:off x="3415229" y="3712684"/>
              <a:ext cx="1222872" cy="286439"/>
            </a:xfrm>
            <a:custGeom>
              <a:avLst/>
              <a:gdLst>
                <a:gd name="connsiteX0" fmla="*/ 77118 w 1222872"/>
                <a:gd name="connsiteY0" fmla="*/ 0 h 286439"/>
                <a:gd name="connsiteX1" fmla="*/ 1222872 w 1222872"/>
                <a:gd name="connsiteY1" fmla="*/ 11017 h 286439"/>
                <a:gd name="connsiteX2" fmla="*/ 1211855 w 1222872"/>
                <a:gd name="connsiteY2" fmla="*/ 286439 h 286439"/>
                <a:gd name="connsiteX3" fmla="*/ 0 w 1222872"/>
                <a:gd name="connsiteY3" fmla="*/ 286439 h 286439"/>
                <a:gd name="connsiteX4" fmla="*/ 77118 w 1222872"/>
                <a:gd name="connsiteY4" fmla="*/ 0 h 28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872" h="286439">
                  <a:moveTo>
                    <a:pt x="77118" y="0"/>
                  </a:moveTo>
                  <a:lnTo>
                    <a:pt x="1222872" y="11017"/>
                  </a:lnTo>
                  <a:lnTo>
                    <a:pt x="1211855" y="286439"/>
                  </a:lnTo>
                  <a:lnTo>
                    <a:pt x="0" y="286439"/>
                  </a:lnTo>
                  <a:lnTo>
                    <a:pt x="77118" y="0"/>
                  </a:lnTo>
                  <a:close/>
                </a:path>
              </a:pathLst>
            </a:custGeom>
            <a:solidFill>
              <a:srgbClr val="054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FE326CB-1986-2D4F-A38F-3128C73DBF80}"/>
                </a:ext>
              </a:extLst>
            </p:cNvPr>
            <p:cNvSpPr/>
            <p:nvPr/>
          </p:nvSpPr>
          <p:spPr>
            <a:xfrm>
              <a:off x="4638101" y="2394198"/>
              <a:ext cx="7171981" cy="1751681"/>
            </a:xfrm>
            <a:custGeom>
              <a:avLst/>
              <a:gdLst>
                <a:gd name="connsiteX0" fmla="*/ 6863508 w 7171981"/>
                <a:gd name="connsiteY0" fmla="*/ 0 h 1751681"/>
                <a:gd name="connsiteX1" fmla="*/ 0 w 7171981"/>
                <a:gd name="connsiteY1" fmla="*/ 1421175 h 1751681"/>
                <a:gd name="connsiteX2" fmla="*/ 0 w 7171981"/>
                <a:gd name="connsiteY2" fmla="*/ 1608462 h 1751681"/>
                <a:gd name="connsiteX3" fmla="*/ 7171981 w 7171981"/>
                <a:gd name="connsiteY3" fmla="*/ 1751681 h 1751681"/>
                <a:gd name="connsiteX4" fmla="*/ 6863508 w 7171981"/>
                <a:gd name="connsiteY4" fmla="*/ 0 h 1751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981" h="1751681">
                  <a:moveTo>
                    <a:pt x="6863508" y="0"/>
                  </a:moveTo>
                  <a:lnTo>
                    <a:pt x="0" y="1421175"/>
                  </a:lnTo>
                  <a:lnTo>
                    <a:pt x="0" y="1608462"/>
                  </a:lnTo>
                  <a:lnTo>
                    <a:pt x="7171981" y="1751681"/>
                  </a:lnTo>
                  <a:lnTo>
                    <a:pt x="6863508" y="0"/>
                  </a:lnTo>
                  <a:close/>
                </a:path>
              </a:pathLst>
            </a:custGeom>
            <a:solidFill>
              <a:srgbClr val="054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ext&#10;&#10;Description automatically generated">
              <a:extLst>
                <a:ext uri="{FF2B5EF4-FFF2-40B4-BE49-F238E27FC236}">
                  <a16:creationId xmlns:a16="http://schemas.microsoft.com/office/drawing/2014/main" id="{8BC6BD67-16C7-3543-88BF-6EE1B05D8301}"/>
                </a:ext>
              </a:extLst>
            </p:cNvPr>
            <p:cNvPicPr>
              <a:picLocks noChangeAspect="1"/>
            </p:cNvPicPr>
            <p:nvPr/>
          </p:nvPicPr>
          <p:blipFill>
            <a:blip r:embed="rId3"/>
            <a:stretch>
              <a:fillRect/>
            </a:stretch>
          </p:blipFill>
          <p:spPr>
            <a:xfrm>
              <a:off x="6061880" y="2863020"/>
              <a:ext cx="5549900" cy="1257300"/>
            </a:xfrm>
            <a:prstGeom prst="rect">
              <a:avLst/>
            </a:prstGeom>
          </p:spPr>
        </p:pic>
      </p:grpSp>
      <p:sp>
        <p:nvSpPr>
          <p:cNvPr id="21" name="Content Placeholder 20">
            <a:extLst>
              <a:ext uri="{FF2B5EF4-FFF2-40B4-BE49-F238E27FC236}">
                <a16:creationId xmlns:a16="http://schemas.microsoft.com/office/drawing/2014/main" id="{8F1239B7-9338-4D47-92C6-246C73D0B589}"/>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30348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AF34-F0DF-1846-A565-6257D93827D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1CA6B64-477E-824A-97FD-1F787C8419FF}"/>
              </a:ext>
            </a:extLst>
          </p:cNvPr>
          <p:cNvSpPr>
            <a:spLocks noGrp="1"/>
          </p:cNvSpPr>
          <p:nvPr>
            <p:ph type="sldNum" sz="quarter" idx="12"/>
          </p:nvPr>
        </p:nvSpPr>
        <p:spPr/>
        <p:txBody>
          <a:bodyPr/>
          <a:lstStyle/>
          <a:p>
            <a:fld id="{3ED636B3-DF2F-134B-A88D-9309E8115631}" type="slidenum">
              <a:rPr lang="en-US" smtClean="0"/>
              <a:t>31</a:t>
            </a:fld>
            <a:endParaRPr lang="en-US"/>
          </a:p>
        </p:txBody>
      </p:sp>
      <p:pic>
        <p:nvPicPr>
          <p:cNvPr id="5" name="Picture 4">
            <a:extLst>
              <a:ext uri="{FF2B5EF4-FFF2-40B4-BE49-F238E27FC236}">
                <a16:creationId xmlns:a16="http://schemas.microsoft.com/office/drawing/2014/main" id="{1429B529-8563-1A46-BF21-BC6FD2F59B2D}"/>
              </a:ext>
            </a:extLst>
          </p:cNvPr>
          <p:cNvPicPr>
            <a:picLocks noChangeAspect="1"/>
          </p:cNvPicPr>
          <p:nvPr/>
        </p:nvPicPr>
        <p:blipFill>
          <a:blip r:embed="rId2"/>
          <a:stretch>
            <a:fillRect/>
          </a:stretch>
        </p:blipFill>
        <p:spPr>
          <a:xfrm>
            <a:off x="232272" y="0"/>
            <a:ext cx="4524375" cy="68580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Freeform 7">
            <a:extLst>
              <a:ext uri="{FF2B5EF4-FFF2-40B4-BE49-F238E27FC236}">
                <a16:creationId xmlns:a16="http://schemas.microsoft.com/office/drawing/2014/main" id="{F73B64CD-AF0E-864F-9BD4-2FF3DCEE4F23}"/>
              </a:ext>
            </a:extLst>
          </p:cNvPr>
          <p:cNvSpPr/>
          <p:nvPr/>
        </p:nvSpPr>
        <p:spPr>
          <a:xfrm>
            <a:off x="936434" y="1035586"/>
            <a:ext cx="2599980" cy="220337"/>
          </a:xfrm>
          <a:custGeom>
            <a:avLst/>
            <a:gdLst>
              <a:gd name="connsiteX0" fmla="*/ 0 w 2599980"/>
              <a:gd name="connsiteY0" fmla="*/ 0 h 220337"/>
              <a:gd name="connsiteX1" fmla="*/ 0 w 2599980"/>
              <a:gd name="connsiteY1" fmla="*/ 0 h 220337"/>
              <a:gd name="connsiteX2" fmla="*/ 143219 w 2599980"/>
              <a:gd name="connsiteY2" fmla="*/ 33050 h 220337"/>
              <a:gd name="connsiteX3" fmla="*/ 220337 w 2599980"/>
              <a:gd name="connsiteY3" fmla="*/ 55084 h 220337"/>
              <a:gd name="connsiteX4" fmla="*/ 363556 w 2599980"/>
              <a:gd name="connsiteY4" fmla="*/ 77118 h 220337"/>
              <a:gd name="connsiteX5" fmla="*/ 484742 w 2599980"/>
              <a:gd name="connsiteY5" fmla="*/ 110168 h 220337"/>
              <a:gd name="connsiteX6" fmla="*/ 837282 w 2599980"/>
              <a:gd name="connsiteY6" fmla="*/ 154236 h 220337"/>
              <a:gd name="connsiteX7" fmla="*/ 947450 w 2599980"/>
              <a:gd name="connsiteY7" fmla="*/ 176269 h 220337"/>
              <a:gd name="connsiteX8" fmla="*/ 1079653 w 2599980"/>
              <a:gd name="connsiteY8" fmla="*/ 187286 h 220337"/>
              <a:gd name="connsiteX9" fmla="*/ 1476260 w 2599980"/>
              <a:gd name="connsiteY9" fmla="*/ 209320 h 220337"/>
              <a:gd name="connsiteX10" fmla="*/ 1619479 w 2599980"/>
              <a:gd name="connsiteY10" fmla="*/ 220337 h 220337"/>
              <a:gd name="connsiteX11" fmla="*/ 2016086 w 2599980"/>
              <a:gd name="connsiteY11" fmla="*/ 209320 h 220337"/>
              <a:gd name="connsiteX12" fmla="*/ 2060154 w 2599980"/>
              <a:gd name="connsiteY12" fmla="*/ 198303 h 220337"/>
              <a:gd name="connsiteX13" fmla="*/ 2170323 w 2599980"/>
              <a:gd name="connsiteY13" fmla="*/ 176269 h 220337"/>
              <a:gd name="connsiteX14" fmla="*/ 2203373 w 2599980"/>
              <a:gd name="connsiteY14" fmla="*/ 165253 h 220337"/>
              <a:gd name="connsiteX15" fmla="*/ 2324559 w 2599980"/>
              <a:gd name="connsiteY15" fmla="*/ 143219 h 220337"/>
              <a:gd name="connsiteX16" fmla="*/ 2423711 w 2599980"/>
              <a:gd name="connsiteY16" fmla="*/ 110168 h 220337"/>
              <a:gd name="connsiteX17" fmla="*/ 2456761 w 2599980"/>
              <a:gd name="connsiteY17" fmla="*/ 99151 h 220337"/>
              <a:gd name="connsiteX18" fmla="*/ 2599980 w 2599980"/>
              <a:gd name="connsiteY18" fmla="*/ 11016 h 2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9980" h="220337">
                <a:moveTo>
                  <a:pt x="0" y="0"/>
                </a:moveTo>
                <a:lnTo>
                  <a:pt x="0" y="0"/>
                </a:lnTo>
                <a:lnTo>
                  <a:pt x="143219" y="33050"/>
                </a:lnTo>
                <a:cubicBezTo>
                  <a:pt x="169155" y="39534"/>
                  <a:pt x="194122" y="49841"/>
                  <a:pt x="220337" y="55084"/>
                </a:cubicBezTo>
                <a:cubicBezTo>
                  <a:pt x="267700" y="64557"/>
                  <a:pt x="316270" y="67267"/>
                  <a:pt x="363556" y="77118"/>
                </a:cubicBezTo>
                <a:cubicBezTo>
                  <a:pt x="404547" y="85658"/>
                  <a:pt x="443625" y="102261"/>
                  <a:pt x="484742" y="110168"/>
                </a:cubicBezTo>
                <a:cubicBezTo>
                  <a:pt x="556465" y="123961"/>
                  <a:pt x="771079" y="144428"/>
                  <a:pt x="837282" y="154236"/>
                </a:cubicBezTo>
                <a:cubicBezTo>
                  <a:pt x="874328" y="159724"/>
                  <a:pt x="910344" y="171209"/>
                  <a:pt x="947450" y="176269"/>
                </a:cubicBezTo>
                <a:cubicBezTo>
                  <a:pt x="991265" y="182244"/>
                  <a:pt x="1035563" y="183894"/>
                  <a:pt x="1079653" y="187286"/>
                </a:cubicBezTo>
                <a:cubicBezTo>
                  <a:pt x="1359978" y="208850"/>
                  <a:pt x="1111132" y="188455"/>
                  <a:pt x="1476260" y="209320"/>
                </a:cubicBezTo>
                <a:cubicBezTo>
                  <a:pt x="1524063" y="212052"/>
                  <a:pt x="1571739" y="216665"/>
                  <a:pt x="1619479" y="220337"/>
                </a:cubicBezTo>
                <a:cubicBezTo>
                  <a:pt x="1751681" y="216665"/>
                  <a:pt x="1883998" y="215924"/>
                  <a:pt x="2016086" y="209320"/>
                </a:cubicBezTo>
                <a:cubicBezTo>
                  <a:pt x="2031209" y="208564"/>
                  <a:pt x="2045349" y="201476"/>
                  <a:pt x="2060154" y="198303"/>
                </a:cubicBezTo>
                <a:cubicBezTo>
                  <a:pt x="2096773" y="190456"/>
                  <a:pt x="2133832" y="184690"/>
                  <a:pt x="2170323" y="176269"/>
                </a:cubicBezTo>
                <a:cubicBezTo>
                  <a:pt x="2181638" y="173658"/>
                  <a:pt x="2192037" y="167772"/>
                  <a:pt x="2203373" y="165253"/>
                </a:cubicBezTo>
                <a:cubicBezTo>
                  <a:pt x="2237952" y="157569"/>
                  <a:pt x="2289478" y="153242"/>
                  <a:pt x="2324559" y="143219"/>
                </a:cubicBezTo>
                <a:cubicBezTo>
                  <a:pt x="2358057" y="133648"/>
                  <a:pt x="2390660" y="121185"/>
                  <a:pt x="2423711" y="110168"/>
                </a:cubicBezTo>
                <a:cubicBezTo>
                  <a:pt x="2434728" y="106496"/>
                  <a:pt x="2446374" y="104344"/>
                  <a:pt x="2456761" y="99151"/>
                </a:cubicBezTo>
                <a:cubicBezTo>
                  <a:pt x="2505265" y="74900"/>
                  <a:pt x="2554077" y="51411"/>
                  <a:pt x="2599980" y="1101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190CDA8-43A2-F546-83AB-7F6229213631}"/>
              </a:ext>
            </a:extLst>
          </p:cNvPr>
          <p:cNvGrpSpPr/>
          <p:nvPr/>
        </p:nvGrpSpPr>
        <p:grpSpPr>
          <a:xfrm>
            <a:off x="936434" y="1035586"/>
            <a:ext cx="6995711" cy="3646583"/>
            <a:chOff x="936434" y="1035586"/>
            <a:chExt cx="6995711" cy="3646583"/>
          </a:xfrm>
        </p:grpSpPr>
        <p:sp>
          <p:nvSpPr>
            <p:cNvPr id="9" name="Freeform 8">
              <a:extLst>
                <a:ext uri="{FF2B5EF4-FFF2-40B4-BE49-F238E27FC236}">
                  <a16:creationId xmlns:a16="http://schemas.microsoft.com/office/drawing/2014/main" id="{73380165-7468-D64A-908A-2B4DECE41574}"/>
                </a:ext>
              </a:extLst>
            </p:cNvPr>
            <p:cNvSpPr/>
            <p:nvPr/>
          </p:nvSpPr>
          <p:spPr>
            <a:xfrm>
              <a:off x="936434" y="1035586"/>
              <a:ext cx="3690650" cy="3646583"/>
            </a:xfrm>
            <a:custGeom>
              <a:avLst/>
              <a:gdLst>
                <a:gd name="connsiteX0" fmla="*/ 0 w 3690650"/>
                <a:gd name="connsiteY0" fmla="*/ 0 h 3646583"/>
                <a:gd name="connsiteX1" fmla="*/ 3690650 w 3690650"/>
                <a:gd name="connsiteY1" fmla="*/ 22033 h 3646583"/>
                <a:gd name="connsiteX2" fmla="*/ 3591499 w 3690650"/>
                <a:gd name="connsiteY2" fmla="*/ 3613532 h 3646583"/>
                <a:gd name="connsiteX3" fmla="*/ 121185 w 3690650"/>
                <a:gd name="connsiteY3" fmla="*/ 3646583 h 3646583"/>
                <a:gd name="connsiteX4" fmla="*/ 0 w 3690650"/>
                <a:gd name="connsiteY4" fmla="*/ 0 h 3646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650" h="3646583">
                  <a:moveTo>
                    <a:pt x="0" y="0"/>
                  </a:moveTo>
                  <a:lnTo>
                    <a:pt x="3690650" y="22033"/>
                  </a:lnTo>
                  <a:lnTo>
                    <a:pt x="3591499" y="3613532"/>
                  </a:lnTo>
                  <a:lnTo>
                    <a:pt x="121185" y="3646583"/>
                  </a:lnTo>
                  <a:lnTo>
                    <a:pt x="0" y="0"/>
                  </a:lnTo>
                  <a:close/>
                </a:path>
              </a:pathLst>
            </a:cu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254393-F353-9F4A-8E31-C8F99A166601}"/>
                </a:ext>
              </a:extLst>
            </p:cNvPr>
            <p:cNvSpPr txBox="1"/>
            <p:nvPr/>
          </p:nvSpPr>
          <p:spPr>
            <a:xfrm>
              <a:off x="4854881" y="1968541"/>
              <a:ext cx="3077264" cy="830997"/>
            </a:xfrm>
            <a:prstGeom prst="rect">
              <a:avLst/>
            </a:prstGeom>
            <a:noFill/>
          </p:spPr>
          <p:txBody>
            <a:bodyPr wrap="square" rtlCol="0">
              <a:spAutoFit/>
            </a:bodyPr>
            <a:lstStyle/>
            <a:p>
              <a:pPr algn="l"/>
              <a:r>
                <a:rPr lang="en-US" sz="2400" dirty="0">
                  <a:latin typeface="+mj-lt"/>
                </a:rPr>
                <a:t>Truth in modal logic S5</a:t>
              </a:r>
              <a:r>
                <a:rPr lang="en-US" sz="2400" baseline="30000" dirty="0">
                  <a:latin typeface="+mj-lt"/>
                </a:rPr>
                <a:t>*=</a:t>
              </a:r>
              <a:r>
                <a:rPr lang="en-US" sz="2400" dirty="0">
                  <a:latin typeface="+mj-lt"/>
                </a:rPr>
                <a:t> is defined.</a:t>
              </a:r>
            </a:p>
          </p:txBody>
        </p:sp>
        <p:sp>
          <p:nvSpPr>
            <p:cNvPr id="13" name="Freeform 12">
              <a:extLst>
                <a:ext uri="{FF2B5EF4-FFF2-40B4-BE49-F238E27FC236}">
                  <a16:creationId xmlns:a16="http://schemas.microsoft.com/office/drawing/2014/main" id="{F11416A9-DEDB-7842-AC8C-26EB0BC21E99}"/>
                </a:ext>
              </a:extLst>
            </p:cNvPr>
            <p:cNvSpPr/>
            <p:nvPr/>
          </p:nvSpPr>
          <p:spPr>
            <a:xfrm>
              <a:off x="4836405" y="1968541"/>
              <a:ext cx="2908453" cy="830997"/>
            </a:xfrm>
            <a:custGeom>
              <a:avLst/>
              <a:gdLst>
                <a:gd name="connsiteX0" fmla="*/ 0 w 3690650"/>
                <a:gd name="connsiteY0" fmla="*/ 0 h 3646583"/>
                <a:gd name="connsiteX1" fmla="*/ 3690650 w 3690650"/>
                <a:gd name="connsiteY1" fmla="*/ 22033 h 3646583"/>
                <a:gd name="connsiteX2" fmla="*/ 3591499 w 3690650"/>
                <a:gd name="connsiteY2" fmla="*/ 3613532 h 3646583"/>
                <a:gd name="connsiteX3" fmla="*/ 121185 w 3690650"/>
                <a:gd name="connsiteY3" fmla="*/ 3646583 h 3646583"/>
                <a:gd name="connsiteX4" fmla="*/ 0 w 3690650"/>
                <a:gd name="connsiteY4" fmla="*/ 0 h 3646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650" h="3646583">
                  <a:moveTo>
                    <a:pt x="0" y="0"/>
                  </a:moveTo>
                  <a:lnTo>
                    <a:pt x="3690650" y="22033"/>
                  </a:lnTo>
                  <a:lnTo>
                    <a:pt x="3591499" y="3613532"/>
                  </a:lnTo>
                  <a:lnTo>
                    <a:pt x="121185" y="3646583"/>
                  </a:lnTo>
                  <a:lnTo>
                    <a:pt x="0" y="0"/>
                  </a:lnTo>
                  <a:close/>
                </a:path>
              </a:pathLst>
            </a:cu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5D3F63EC-1784-5145-9D41-F7DEEDDA3FE7}"/>
              </a:ext>
            </a:extLst>
          </p:cNvPr>
          <p:cNvSpPr>
            <a:spLocks noGrp="1"/>
          </p:cNvSpPr>
          <p:nvPr>
            <p:ph idx="1"/>
          </p:nvPr>
        </p:nvSpPr>
        <p:spPr/>
        <p:txBody>
          <a:bodyPr>
            <a:normAutofit fontScale="85000" lnSpcReduction="20000"/>
          </a:bodyPr>
          <a:lstStyle/>
          <a:p>
            <a:endParaRPr lang="en-US"/>
          </a:p>
        </p:txBody>
      </p:sp>
      <p:grpSp>
        <p:nvGrpSpPr>
          <p:cNvPr id="17" name="Group 16">
            <a:extLst>
              <a:ext uri="{FF2B5EF4-FFF2-40B4-BE49-F238E27FC236}">
                <a16:creationId xmlns:a16="http://schemas.microsoft.com/office/drawing/2014/main" id="{D6797F0C-E5F6-6B4A-ABE7-A3F65EC43569}"/>
              </a:ext>
            </a:extLst>
          </p:cNvPr>
          <p:cNvGrpSpPr/>
          <p:nvPr/>
        </p:nvGrpSpPr>
        <p:grpSpPr>
          <a:xfrm>
            <a:off x="1068636" y="4368964"/>
            <a:ext cx="10619684" cy="1125797"/>
            <a:chOff x="1068636" y="4368964"/>
            <a:chExt cx="10619684" cy="1125797"/>
          </a:xfrm>
        </p:grpSpPr>
        <p:sp>
          <p:nvSpPr>
            <p:cNvPr id="11" name="Freeform 10">
              <a:extLst>
                <a:ext uri="{FF2B5EF4-FFF2-40B4-BE49-F238E27FC236}">
                  <a16:creationId xmlns:a16="http://schemas.microsoft.com/office/drawing/2014/main" id="{53AF3A5A-BBDD-B44D-BAD4-CB216AB33A04}"/>
                </a:ext>
              </a:extLst>
            </p:cNvPr>
            <p:cNvSpPr/>
            <p:nvPr/>
          </p:nvSpPr>
          <p:spPr>
            <a:xfrm>
              <a:off x="1068636" y="4704202"/>
              <a:ext cx="3503364" cy="528810"/>
            </a:xfrm>
            <a:custGeom>
              <a:avLst/>
              <a:gdLst>
                <a:gd name="connsiteX0" fmla="*/ 88135 w 3503364"/>
                <a:gd name="connsiteY0" fmla="*/ 22034 h 528810"/>
                <a:gd name="connsiteX1" fmla="*/ 3503364 w 3503364"/>
                <a:gd name="connsiteY1" fmla="*/ 0 h 528810"/>
                <a:gd name="connsiteX2" fmla="*/ 3459297 w 3503364"/>
                <a:gd name="connsiteY2" fmla="*/ 528810 h 528810"/>
                <a:gd name="connsiteX3" fmla="*/ 0 w 3503364"/>
                <a:gd name="connsiteY3" fmla="*/ 495759 h 528810"/>
                <a:gd name="connsiteX4" fmla="*/ 88135 w 3503364"/>
                <a:gd name="connsiteY4" fmla="*/ 22034 h 528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364" h="528810">
                  <a:moveTo>
                    <a:pt x="88135" y="22034"/>
                  </a:moveTo>
                  <a:lnTo>
                    <a:pt x="3503364" y="0"/>
                  </a:lnTo>
                  <a:lnTo>
                    <a:pt x="3459297" y="528810"/>
                  </a:lnTo>
                  <a:lnTo>
                    <a:pt x="0" y="495759"/>
                  </a:lnTo>
                  <a:lnTo>
                    <a:pt x="88135" y="22034"/>
                  </a:lnTo>
                  <a:close/>
                </a:path>
              </a:pathLst>
            </a:custGeom>
            <a:solidFill>
              <a:srgbClr val="054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92A07941-1202-1F4B-B415-03EC83E14A87}"/>
                </a:ext>
              </a:extLst>
            </p:cNvPr>
            <p:cNvSpPr/>
            <p:nvPr/>
          </p:nvSpPr>
          <p:spPr>
            <a:xfrm>
              <a:off x="4572000" y="4368964"/>
              <a:ext cx="7116320" cy="1125797"/>
            </a:xfrm>
            <a:custGeom>
              <a:avLst/>
              <a:gdLst>
                <a:gd name="connsiteX0" fmla="*/ 88135 w 3503364"/>
                <a:gd name="connsiteY0" fmla="*/ 22034 h 528810"/>
                <a:gd name="connsiteX1" fmla="*/ 3503364 w 3503364"/>
                <a:gd name="connsiteY1" fmla="*/ 0 h 528810"/>
                <a:gd name="connsiteX2" fmla="*/ 3459297 w 3503364"/>
                <a:gd name="connsiteY2" fmla="*/ 528810 h 528810"/>
                <a:gd name="connsiteX3" fmla="*/ 0 w 3503364"/>
                <a:gd name="connsiteY3" fmla="*/ 495759 h 528810"/>
                <a:gd name="connsiteX4" fmla="*/ 88135 w 3503364"/>
                <a:gd name="connsiteY4" fmla="*/ 22034 h 528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364" h="528810">
                  <a:moveTo>
                    <a:pt x="88135" y="22034"/>
                  </a:moveTo>
                  <a:lnTo>
                    <a:pt x="3503364" y="0"/>
                  </a:lnTo>
                  <a:lnTo>
                    <a:pt x="3459297" y="528810"/>
                  </a:lnTo>
                  <a:lnTo>
                    <a:pt x="0" y="495759"/>
                  </a:lnTo>
                  <a:lnTo>
                    <a:pt x="88135" y="22034"/>
                  </a:lnTo>
                  <a:close/>
                </a:path>
              </a:pathLst>
            </a:custGeom>
            <a:solidFill>
              <a:srgbClr val="054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6" descr="Text&#10;&#10;Description automatically generated">
              <a:extLst>
                <a:ext uri="{FF2B5EF4-FFF2-40B4-BE49-F238E27FC236}">
                  <a16:creationId xmlns:a16="http://schemas.microsoft.com/office/drawing/2014/main" id="{761E1E43-17C4-6348-922E-5B7E5B016C95}"/>
                </a:ext>
              </a:extLst>
            </p:cNvPr>
            <p:cNvPicPr>
              <a:picLocks noChangeAspect="1"/>
            </p:cNvPicPr>
            <p:nvPr/>
          </p:nvPicPr>
          <p:blipFill>
            <a:blip r:embed="rId3"/>
            <a:stretch>
              <a:fillRect/>
            </a:stretch>
          </p:blipFill>
          <p:spPr>
            <a:xfrm>
              <a:off x="4805764" y="4442452"/>
              <a:ext cx="6833439" cy="1052309"/>
            </a:xfrm>
            <a:prstGeom prst="rect">
              <a:avLst/>
            </a:prstGeom>
          </p:spPr>
        </p:pic>
      </p:grpSp>
    </p:spTree>
    <p:extLst>
      <p:ext uri="{BB962C8B-B14F-4D97-AF65-F5344CB8AC3E}">
        <p14:creationId xmlns:p14="http://schemas.microsoft.com/office/powerpoint/2010/main" val="32080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A3860-AF84-764D-9FD2-AC5089FC19FA}"/>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181943BE-0AEC-774E-BF4E-8E93CDEE5B5D}"/>
              </a:ext>
            </a:extLst>
          </p:cNvPr>
          <p:cNvSpPr>
            <a:spLocks noGrp="1"/>
          </p:cNvSpPr>
          <p:nvPr>
            <p:ph type="sldNum" sz="quarter" idx="12"/>
          </p:nvPr>
        </p:nvSpPr>
        <p:spPr/>
        <p:txBody>
          <a:bodyPr/>
          <a:lstStyle/>
          <a:p>
            <a:fld id="{3ED636B3-DF2F-134B-A88D-9309E8115631}" type="slidenum">
              <a:rPr lang="en-US" smtClean="0"/>
              <a:t>32</a:t>
            </a:fld>
            <a:endParaRPr lang="en-US"/>
          </a:p>
        </p:txBody>
      </p:sp>
      <p:pic>
        <p:nvPicPr>
          <p:cNvPr id="7" name="Picture 6">
            <a:extLst>
              <a:ext uri="{FF2B5EF4-FFF2-40B4-BE49-F238E27FC236}">
                <a16:creationId xmlns:a16="http://schemas.microsoft.com/office/drawing/2014/main" id="{F72A96D4-3CFF-AB4A-AD1F-90555B167160}"/>
              </a:ext>
            </a:extLst>
          </p:cNvPr>
          <p:cNvPicPr>
            <a:picLocks noChangeAspect="1"/>
          </p:cNvPicPr>
          <p:nvPr/>
        </p:nvPicPr>
        <p:blipFill>
          <a:blip r:embed="rId2"/>
          <a:stretch>
            <a:fillRect/>
          </a:stretch>
        </p:blipFill>
        <p:spPr>
          <a:xfrm>
            <a:off x="59269" y="142012"/>
            <a:ext cx="4046478" cy="5914083"/>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C4F6FC89-381F-484E-AE1F-F2A0C0CC4FDC}"/>
              </a:ext>
            </a:extLst>
          </p:cNvPr>
          <p:cNvGrpSpPr/>
          <p:nvPr/>
        </p:nvGrpSpPr>
        <p:grpSpPr>
          <a:xfrm>
            <a:off x="4033918" y="538183"/>
            <a:ext cx="7933580" cy="6434264"/>
            <a:chOff x="3974649" y="538183"/>
            <a:chExt cx="7933580" cy="6434264"/>
          </a:xfrm>
        </p:grpSpPr>
        <p:pic>
          <p:nvPicPr>
            <p:cNvPr id="5" name="Picture 4">
              <a:extLst>
                <a:ext uri="{FF2B5EF4-FFF2-40B4-BE49-F238E27FC236}">
                  <a16:creationId xmlns:a16="http://schemas.microsoft.com/office/drawing/2014/main" id="{59C7443E-395C-444F-A848-39BA8CAF1477}"/>
                </a:ext>
              </a:extLst>
            </p:cNvPr>
            <p:cNvPicPr>
              <a:picLocks noChangeAspect="1"/>
            </p:cNvPicPr>
            <p:nvPr/>
          </p:nvPicPr>
          <p:blipFill>
            <a:blip r:embed="rId3"/>
            <a:stretch>
              <a:fillRect/>
            </a:stretch>
          </p:blipFill>
          <p:spPr>
            <a:xfrm>
              <a:off x="3974649" y="538183"/>
              <a:ext cx="3966790" cy="6198109"/>
            </a:xfrm>
            <a:prstGeom prst="rect">
              <a:avLst/>
            </a:prstGeom>
            <a:ln>
              <a:no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9FED83B-A2BC-3E48-8725-242107474B56}"/>
                </a:ext>
              </a:extLst>
            </p:cNvPr>
            <p:cNvPicPr>
              <a:picLocks noChangeAspect="1"/>
            </p:cNvPicPr>
            <p:nvPr/>
          </p:nvPicPr>
          <p:blipFill>
            <a:blip r:embed="rId4"/>
            <a:stretch>
              <a:fillRect/>
            </a:stretch>
          </p:blipFill>
          <p:spPr>
            <a:xfrm>
              <a:off x="7941439" y="774337"/>
              <a:ext cx="3966790" cy="6198110"/>
            </a:xfrm>
            <a:prstGeom prst="rect">
              <a:avLst/>
            </a:prstGeom>
            <a:ln>
              <a:noFill/>
            </a:ln>
            <a:effectLst>
              <a:outerShdw blurRad="50800" dist="38100" dir="2700000" algn="tl" rotWithShape="0">
                <a:prstClr val="black">
                  <a:alpha val="40000"/>
                </a:prstClr>
              </a:outerShdw>
            </a:effectLst>
          </p:spPr>
        </p:pic>
      </p:grpSp>
      <p:sp>
        <p:nvSpPr>
          <p:cNvPr id="6" name="TextBox 5">
            <a:extLst>
              <a:ext uri="{FF2B5EF4-FFF2-40B4-BE49-F238E27FC236}">
                <a16:creationId xmlns:a16="http://schemas.microsoft.com/office/drawing/2014/main" id="{02E31BA2-C0E2-1A4C-BEFB-DCC2E13E1B34}"/>
              </a:ext>
            </a:extLst>
          </p:cNvPr>
          <p:cNvSpPr txBox="1"/>
          <p:nvPr/>
        </p:nvSpPr>
        <p:spPr>
          <a:xfrm>
            <a:off x="0" y="6042756"/>
            <a:ext cx="2441694" cy="369332"/>
          </a:xfrm>
          <a:prstGeom prst="rect">
            <a:avLst/>
          </a:prstGeom>
          <a:noFill/>
        </p:spPr>
        <p:txBody>
          <a:bodyPr wrap="none" rtlCol="0">
            <a:spAutoFit/>
          </a:bodyPr>
          <a:lstStyle/>
          <a:p>
            <a:pPr algn="l"/>
            <a:r>
              <a:rPr lang="en-US" dirty="0">
                <a:latin typeface="+mj-lt"/>
              </a:rPr>
              <a:t>1932 1</a:t>
            </a:r>
            <a:r>
              <a:rPr lang="en-US" baseline="30000" dirty="0">
                <a:latin typeface="+mj-lt"/>
              </a:rPr>
              <a:t>st</a:t>
            </a:r>
            <a:r>
              <a:rPr lang="en-US" dirty="0">
                <a:latin typeface="+mj-lt"/>
              </a:rPr>
              <a:t> ed./1959 2</a:t>
            </a:r>
            <a:r>
              <a:rPr lang="en-US" baseline="30000" dirty="0">
                <a:latin typeface="+mj-lt"/>
              </a:rPr>
              <a:t>nd</a:t>
            </a:r>
            <a:r>
              <a:rPr lang="en-US" dirty="0">
                <a:latin typeface="+mj-lt"/>
              </a:rPr>
              <a:t> ed.</a:t>
            </a:r>
          </a:p>
        </p:txBody>
      </p:sp>
      <p:sp>
        <p:nvSpPr>
          <p:cNvPr id="2" name="Title 1">
            <a:extLst>
              <a:ext uri="{FF2B5EF4-FFF2-40B4-BE49-F238E27FC236}">
                <a16:creationId xmlns:a16="http://schemas.microsoft.com/office/drawing/2014/main" id="{2F29F493-D5AA-B844-A612-F42B8F078E7E}"/>
              </a:ext>
            </a:extLst>
          </p:cNvPr>
          <p:cNvSpPr>
            <a:spLocks noGrp="1"/>
          </p:cNvSpPr>
          <p:nvPr>
            <p:ph type="title"/>
          </p:nvPr>
        </p:nvSpPr>
        <p:spPr>
          <a:xfrm>
            <a:off x="4300375" y="88440"/>
            <a:ext cx="7332825" cy="515408"/>
          </a:xfrm>
        </p:spPr>
        <p:txBody>
          <a:bodyPr>
            <a:normAutofit fontScale="90000"/>
          </a:bodyPr>
          <a:lstStyle/>
          <a:p>
            <a:r>
              <a:rPr lang="en-US" dirty="0"/>
              <a:t>Two meanings for “possible”</a:t>
            </a:r>
          </a:p>
        </p:txBody>
      </p:sp>
    </p:spTree>
    <p:extLst>
      <p:ext uri="{BB962C8B-B14F-4D97-AF65-F5344CB8AC3E}">
        <p14:creationId xmlns:p14="http://schemas.microsoft.com/office/powerpoint/2010/main" val="3377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0FBD2-838C-6745-BA05-24F57B7E272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679226A-9CCC-1945-9E15-D44F9FDC56B7}"/>
              </a:ext>
            </a:extLst>
          </p:cNvPr>
          <p:cNvSpPr>
            <a:spLocks noGrp="1"/>
          </p:cNvSpPr>
          <p:nvPr>
            <p:ph type="sldNum" sz="quarter" idx="12"/>
          </p:nvPr>
        </p:nvSpPr>
        <p:spPr/>
        <p:txBody>
          <a:bodyPr/>
          <a:lstStyle/>
          <a:p>
            <a:fld id="{3ED636B3-DF2F-134B-A88D-9309E8115631}" type="slidenum">
              <a:rPr lang="en-US" smtClean="0"/>
              <a:t>33</a:t>
            </a:fld>
            <a:endParaRPr lang="en-US"/>
          </a:p>
        </p:txBody>
      </p:sp>
      <p:pic>
        <p:nvPicPr>
          <p:cNvPr id="5" name="Picture 4">
            <a:extLst>
              <a:ext uri="{FF2B5EF4-FFF2-40B4-BE49-F238E27FC236}">
                <a16:creationId xmlns:a16="http://schemas.microsoft.com/office/drawing/2014/main" id="{BB0FF407-649B-994C-9694-C8C057BDFB89}"/>
              </a:ext>
            </a:extLst>
          </p:cNvPr>
          <p:cNvPicPr>
            <a:picLocks noChangeAspect="1"/>
          </p:cNvPicPr>
          <p:nvPr/>
        </p:nvPicPr>
        <p:blipFill>
          <a:blip r:embed="rId2"/>
          <a:stretch>
            <a:fillRect/>
          </a:stretch>
        </p:blipFill>
        <p:spPr>
          <a:xfrm>
            <a:off x="1468149" y="942114"/>
            <a:ext cx="9255702" cy="573332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Freeform 5">
            <a:extLst>
              <a:ext uri="{FF2B5EF4-FFF2-40B4-BE49-F238E27FC236}">
                <a16:creationId xmlns:a16="http://schemas.microsoft.com/office/drawing/2014/main" id="{C4EE9C31-819A-124C-8AB9-4221FAFA680A}"/>
              </a:ext>
            </a:extLst>
          </p:cNvPr>
          <p:cNvSpPr/>
          <p:nvPr/>
        </p:nvSpPr>
        <p:spPr>
          <a:xfrm>
            <a:off x="1810071" y="1635087"/>
            <a:ext cx="3139807" cy="88135"/>
          </a:xfrm>
          <a:custGeom>
            <a:avLst/>
            <a:gdLst>
              <a:gd name="connsiteX0" fmla="*/ 0 w 3139807"/>
              <a:gd name="connsiteY0" fmla="*/ 88135 h 88135"/>
              <a:gd name="connsiteX1" fmla="*/ 0 w 3139807"/>
              <a:gd name="connsiteY1" fmla="*/ 88135 h 88135"/>
              <a:gd name="connsiteX2" fmla="*/ 649995 w 3139807"/>
              <a:gd name="connsiteY2" fmla="*/ 88135 h 88135"/>
              <a:gd name="connsiteX3" fmla="*/ 1399142 w 3139807"/>
              <a:gd name="connsiteY3" fmla="*/ 77118 h 88135"/>
              <a:gd name="connsiteX4" fmla="*/ 1597446 w 3139807"/>
              <a:gd name="connsiteY4" fmla="*/ 66101 h 88135"/>
              <a:gd name="connsiteX5" fmla="*/ 2027103 w 3139807"/>
              <a:gd name="connsiteY5" fmla="*/ 44067 h 88135"/>
              <a:gd name="connsiteX6" fmla="*/ 2500829 w 3139807"/>
              <a:gd name="connsiteY6" fmla="*/ 33050 h 88135"/>
              <a:gd name="connsiteX7" fmla="*/ 2809301 w 3139807"/>
              <a:gd name="connsiteY7" fmla="*/ 22033 h 88135"/>
              <a:gd name="connsiteX8" fmla="*/ 3139807 w 3139807"/>
              <a:gd name="connsiteY8" fmla="*/ 0 h 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07" h="88135">
                <a:moveTo>
                  <a:pt x="0" y="88135"/>
                </a:moveTo>
                <a:lnTo>
                  <a:pt x="0" y="88135"/>
                </a:lnTo>
                <a:cubicBezTo>
                  <a:pt x="356105" y="60742"/>
                  <a:pt x="-61398" y="88135"/>
                  <a:pt x="649995" y="88135"/>
                </a:cubicBezTo>
                <a:cubicBezTo>
                  <a:pt x="899738" y="88135"/>
                  <a:pt x="1149426" y="80790"/>
                  <a:pt x="1399142" y="77118"/>
                </a:cubicBezTo>
                <a:lnTo>
                  <a:pt x="1597446" y="66101"/>
                </a:lnTo>
                <a:cubicBezTo>
                  <a:pt x="1791264" y="54700"/>
                  <a:pt x="1810870" y="50620"/>
                  <a:pt x="2027103" y="44067"/>
                </a:cubicBezTo>
                <a:lnTo>
                  <a:pt x="2500829" y="33050"/>
                </a:lnTo>
                <a:lnTo>
                  <a:pt x="2809301" y="22033"/>
                </a:lnTo>
                <a:cubicBezTo>
                  <a:pt x="2916096" y="12325"/>
                  <a:pt x="3035147" y="1836"/>
                  <a:pt x="3139807"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C6B644F-3303-FA4A-8081-4650670E6C2D}"/>
              </a:ext>
            </a:extLst>
          </p:cNvPr>
          <p:cNvSpPr/>
          <p:nvPr/>
        </p:nvSpPr>
        <p:spPr>
          <a:xfrm>
            <a:off x="1688885" y="1723222"/>
            <a:ext cx="4836405" cy="561860"/>
          </a:xfrm>
          <a:custGeom>
            <a:avLst/>
            <a:gdLst>
              <a:gd name="connsiteX0" fmla="*/ 33051 w 4836405"/>
              <a:gd name="connsiteY0" fmla="*/ 0 h 561860"/>
              <a:gd name="connsiteX1" fmla="*/ 4825388 w 4836405"/>
              <a:gd name="connsiteY1" fmla="*/ 55084 h 561860"/>
              <a:gd name="connsiteX2" fmla="*/ 4836405 w 4836405"/>
              <a:gd name="connsiteY2" fmla="*/ 561860 h 561860"/>
              <a:gd name="connsiteX3" fmla="*/ 0 w 4836405"/>
              <a:gd name="connsiteY3" fmla="*/ 506776 h 561860"/>
              <a:gd name="connsiteX4" fmla="*/ 33051 w 4836405"/>
              <a:gd name="connsiteY4" fmla="*/ 0 h 56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05" h="561860">
                <a:moveTo>
                  <a:pt x="33051" y="0"/>
                </a:moveTo>
                <a:lnTo>
                  <a:pt x="4825388" y="55084"/>
                </a:lnTo>
                <a:lnTo>
                  <a:pt x="4836405" y="561860"/>
                </a:lnTo>
                <a:lnTo>
                  <a:pt x="0" y="506776"/>
                </a:lnTo>
                <a:lnTo>
                  <a:pt x="33051"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7FD28B8D-1411-4540-82B4-DDEB6FA56ECE}"/>
              </a:ext>
            </a:extLst>
          </p:cNvPr>
          <p:cNvSpPr/>
          <p:nvPr/>
        </p:nvSpPr>
        <p:spPr>
          <a:xfrm>
            <a:off x="1622784" y="4598624"/>
            <a:ext cx="9044848" cy="848299"/>
          </a:xfrm>
          <a:custGeom>
            <a:avLst/>
            <a:gdLst>
              <a:gd name="connsiteX0" fmla="*/ 0 w 9044848"/>
              <a:gd name="connsiteY0" fmla="*/ 694063 h 848299"/>
              <a:gd name="connsiteX1" fmla="*/ 1388125 w 9044848"/>
              <a:gd name="connsiteY1" fmla="*/ 0 h 848299"/>
              <a:gd name="connsiteX2" fmla="*/ 9044848 w 9044848"/>
              <a:gd name="connsiteY2" fmla="*/ 11017 h 848299"/>
              <a:gd name="connsiteX3" fmla="*/ 8703325 w 9044848"/>
              <a:gd name="connsiteY3" fmla="*/ 848299 h 848299"/>
              <a:gd name="connsiteX4" fmla="*/ 0 w 9044848"/>
              <a:gd name="connsiteY4" fmla="*/ 694063 h 84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4848" h="848299">
                <a:moveTo>
                  <a:pt x="0" y="694063"/>
                </a:moveTo>
                <a:lnTo>
                  <a:pt x="1388125" y="0"/>
                </a:lnTo>
                <a:lnTo>
                  <a:pt x="9044848" y="11017"/>
                </a:lnTo>
                <a:lnTo>
                  <a:pt x="8703325" y="848299"/>
                </a:lnTo>
                <a:lnTo>
                  <a:pt x="0" y="69406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34B20-424B-3340-ADA6-9DB8EE75608E}"/>
              </a:ext>
            </a:extLst>
          </p:cNvPr>
          <p:cNvSpPr>
            <a:spLocks noGrp="1"/>
          </p:cNvSpPr>
          <p:nvPr>
            <p:ph type="title"/>
          </p:nvPr>
        </p:nvSpPr>
        <p:spPr>
          <a:xfrm>
            <a:off x="2028786" y="289010"/>
            <a:ext cx="8331200" cy="365126"/>
          </a:xfrm>
        </p:spPr>
        <p:txBody>
          <a:bodyPr>
            <a:normAutofit fontScale="90000"/>
          </a:bodyPr>
          <a:lstStyle/>
          <a:p>
            <a:r>
              <a:rPr lang="en-US" i="1" dirty="0"/>
              <a:t>Absolute, purely logical meaning</a:t>
            </a:r>
          </a:p>
        </p:txBody>
      </p:sp>
      <p:sp>
        <p:nvSpPr>
          <p:cNvPr id="10" name="Rectangle 9">
            <a:extLst>
              <a:ext uri="{FF2B5EF4-FFF2-40B4-BE49-F238E27FC236}">
                <a16:creationId xmlns:a16="http://schemas.microsoft.com/office/drawing/2014/main" id="{751AF2A7-0388-604E-A4C1-19D914A00974}"/>
              </a:ext>
            </a:extLst>
          </p:cNvPr>
          <p:cNvSpPr/>
          <p:nvPr/>
        </p:nvSpPr>
        <p:spPr>
          <a:xfrm rot="2700000">
            <a:off x="1539589" y="299103"/>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12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B16C-95FC-EA44-BFAD-C1EE8A0E7EAB}"/>
              </a:ext>
            </a:extLst>
          </p:cNvPr>
          <p:cNvSpPr>
            <a:spLocks noGrp="1"/>
          </p:cNvSpPr>
          <p:nvPr>
            <p:ph type="title"/>
          </p:nvPr>
        </p:nvSpPr>
        <p:spPr>
          <a:xfrm>
            <a:off x="1109541" y="627591"/>
            <a:ext cx="10515600" cy="1325563"/>
          </a:xfrm>
        </p:spPr>
        <p:txBody>
          <a:bodyPr/>
          <a:lstStyle/>
          <a:p>
            <a:endParaRPr lang="en-US"/>
          </a:p>
        </p:txBody>
      </p:sp>
      <p:pic>
        <p:nvPicPr>
          <p:cNvPr id="6" name="Content Placeholder 5" descr="Text&#10;&#10;Description automatically generated">
            <a:extLst>
              <a:ext uri="{FF2B5EF4-FFF2-40B4-BE49-F238E27FC236}">
                <a16:creationId xmlns:a16="http://schemas.microsoft.com/office/drawing/2014/main" id="{ED4F8C0E-7F5A-7044-9D26-E28156B93026}"/>
              </a:ext>
            </a:extLst>
          </p:cNvPr>
          <p:cNvPicPr>
            <a:picLocks noGrp="1" noChangeAspect="1"/>
          </p:cNvPicPr>
          <p:nvPr>
            <p:ph idx="1"/>
          </p:nvPr>
        </p:nvPicPr>
        <p:blipFill>
          <a:blip r:embed="rId2"/>
          <a:stretch>
            <a:fillRect/>
          </a:stretch>
        </p:blipFill>
        <p:spPr>
          <a:xfrm>
            <a:off x="878961" y="627591"/>
            <a:ext cx="10799230" cy="6006042"/>
          </a:xfrm>
          <a:ln>
            <a:solidFill>
              <a:schemeClr val="tx1">
                <a:lumMod val="50000"/>
                <a:lumOff val="50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029FBA1-A81C-4A4D-AA22-D29E4E628306}"/>
              </a:ext>
            </a:extLst>
          </p:cNvPr>
          <p:cNvSpPr>
            <a:spLocks noGrp="1"/>
          </p:cNvSpPr>
          <p:nvPr>
            <p:ph type="sldNum" sz="quarter" idx="12"/>
          </p:nvPr>
        </p:nvSpPr>
        <p:spPr/>
        <p:txBody>
          <a:bodyPr/>
          <a:lstStyle/>
          <a:p>
            <a:fld id="{3ED636B3-DF2F-134B-A88D-9309E8115631}" type="slidenum">
              <a:rPr lang="en-US" smtClean="0"/>
              <a:t>34</a:t>
            </a:fld>
            <a:endParaRPr lang="en-US"/>
          </a:p>
        </p:txBody>
      </p:sp>
      <p:sp>
        <p:nvSpPr>
          <p:cNvPr id="7" name="Freeform 6">
            <a:extLst>
              <a:ext uri="{FF2B5EF4-FFF2-40B4-BE49-F238E27FC236}">
                <a16:creationId xmlns:a16="http://schemas.microsoft.com/office/drawing/2014/main" id="{0E471AE4-8311-4E45-895F-FE7B269E8F1B}"/>
              </a:ext>
            </a:extLst>
          </p:cNvPr>
          <p:cNvSpPr/>
          <p:nvPr/>
        </p:nvSpPr>
        <p:spPr>
          <a:xfrm>
            <a:off x="877269" y="603989"/>
            <a:ext cx="10840597" cy="1894901"/>
          </a:xfrm>
          <a:custGeom>
            <a:avLst/>
            <a:gdLst>
              <a:gd name="connsiteX0" fmla="*/ 727113 w 10840597"/>
              <a:gd name="connsiteY0" fmla="*/ 0 h 1894901"/>
              <a:gd name="connsiteX1" fmla="*/ 10840597 w 10840597"/>
              <a:gd name="connsiteY1" fmla="*/ 33050 h 1894901"/>
              <a:gd name="connsiteX2" fmla="*/ 10543142 w 10840597"/>
              <a:gd name="connsiteY2" fmla="*/ 1795749 h 1894901"/>
              <a:gd name="connsiteX3" fmla="*/ 0 w 10840597"/>
              <a:gd name="connsiteY3" fmla="*/ 1894901 h 1894901"/>
              <a:gd name="connsiteX4" fmla="*/ 727113 w 10840597"/>
              <a:gd name="connsiteY4" fmla="*/ 0 h 189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0597" h="1894901">
                <a:moveTo>
                  <a:pt x="727113" y="0"/>
                </a:moveTo>
                <a:lnTo>
                  <a:pt x="10840597" y="33050"/>
                </a:lnTo>
                <a:lnTo>
                  <a:pt x="10543142" y="1795749"/>
                </a:lnTo>
                <a:lnTo>
                  <a:pt x="0" y="1894901"/>
                </a:lnTo>
                <a:lnTo>
                  <a:pt x="727113"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2F6DE9-8F0A-B54E-8ECF-1A935DF2D0C3}"/>
              </a:ext>
            </a:extLst>
          </p:cNvPr>
          <p:cNvSpPr txBox="1"/>
          <p:nvPr/>
        </p:nvSpPr>
        <p:spPr>
          <a:xfrm>
            <a:off x="818631" y="-118538"/>
            <a:ext cx="10957872" cy="769441"/>
          </a:xfrm>
          <a:prstGeom prst="rect">
            <a:avLst/>
          </a:prstGeom>
          <a:noFill/>
        </p:spPr>
        <p:txBody>
          <a:bodyPr wrap="none" rtlCol="0">
            <a:spAutoFit/>
          </a:bodyPr>
          <a:lstStyle/>
          <a:p>
            <a:pPr algn="l"/>
            <a:r>
              <a:rPr lang="en-US" sz="4400" i="1" dirty="0">
                <a:latin typeface="+mj-lt"/>
              </a:rPr>
              <a:t>NOT Relative, significance outside formal logic</a:t>
            </a:r>
          </a:p>
        </p:txBody>
      </p:sp>
    </p:spTree>
    <p:extLst>
      <p:ext uri="{BB962C8B-B14F-4D97-AF65-F5344CB8AC3E}">
        <p14:creationId xmlns:p14="http://schemas.microsoft.com/office/powerpoint/2010/main" val="296472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1387-F09A-844E-AACA-265F299811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B29A27-B99F-5B4C-8E50-E39A4262FE34}"/>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B4B63D28-CFE0-614D-9B09-49C92BE97919}"/>
              </a:ext>
            </a:extLst>
          </p:cNvPr>
          <p:cNvSpPr>
            <a:spLocks noGrp="1"/>
          </p:cNvSpPr>
          <p:nvPr>
            <p:ph type="sldNum" sz="quarter" idx="12"/>
          </p:nvPr>
        </p:nvSpPr>
        <p:spPr/>
        <p:txBody>
          <a:bodyPr/>
          <a:lstStyle/>
          <a:p>
            <a:fld id="{3ED636B3-DF2F-134B-A88D-9309E8115631}" type="slidenum">
              <a:rPr lang="en-US" smtClean="0"/>
              <a:t>35</a:t>
            </a:fld>
            <a:endParaRPr lang="en-US"/>
          </a:p>
        </p:txBody>
      </p:sp>
      <p:pic>
        <p:nvPicPr>
          <p:cNvPr id="5" name="Picture 4">
            <a:extLst>
              <a:ext uri="{FF2B5EF4-FFF2-40B4-BE49-F238E27FC236}">
                <a16:creationId xmlns:a16="http://schemas.microsoft.com/office/drawing/2014/main" id="{90603B5B-3EB5-5E47-9933-FED7E28EDB72}"/>
              </a:ext>
            </a:extLst>
          </p:cNvPr>
          <p:cNvPicPr>
            <a:picLocks noChangeAspect="1"/>
          </p:cNvPicPr>
          <p:nvPr/>
        </p:nvPicPr>
        <p:blipFill>
          <a:blip r:embed="rId2"/>
          <a:stretch>
            <a:fillRect/>
          </a:stretch>
        </p:blipFill>
        <p:spPr>
          <a:xfrm>
            <a:off x="838200" y="2160452"/>
            <a:ext cx="9595692" cy="1771376"/>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Freeform 5">
            <a:extLst>
              <a:ext uri="{FF2B5EF4-FFF2-40B4-BE49-F238E27FC236}">
                <a16:creationId xmlns:a16="http://schemas.microsoft.com/office/drawing/2014/main" id="{C2075FFA-9930-4240-8B97-D8D0E966E9FE}"/>
              </a:ext>
            </a:extLst>
          </p:cNvPr>
          <p:cNvSpPr/>
          <p:nvPr/>
        </p:nvSpPr>
        <p:spPr>
          <a:xfrm>
            <a:off x="738130" y="3073706"/>
            <a:ext cx="4428781" cy="473725"/>
          </a:xfrm>
          <a:custGeom>
            <a:avLst/>
            <a:gdLst>
              <a:gd name="connsiteX0" fmla="*/ 209321 w 4428781"/>
              <a:gd name="connsiteY0" fmla="*/ 0 h 473725"/>
              <a:gd name="connsiteX1" fmla="*/ 4428781 w 4428781"/>
              <a:gd name="connsiteY1" fmla="*/ 33051 h 473725"/>
              <a:gd name="connsiteX2" fmla="*/ 4252511 w 4428781"/>
              <a:gd name="connsiteY2" fmla="*/ 473725 h 473725"/>
              <a:gd name="connsiteX3" fmla="*/ 0 w 4428781"/>
              <a:gd name="connsiteY3" fmla="*/ 451692 h 473725"/>
              <a:gd name="connsiteX4" fmla="*/ 209321 w 4428781"/>
              <a:gd name="connsiteY4" fmla="*/ 0 h 47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781" h="473725">
                <a:moveTo>
                  <a:pt x="209321" y="0"/>
                </a:moveTo>
                <a:lnTo>
                  <a:pt x="4428781" y="33051"/>
                </a:lnTo>
                <a:lnTo>
                  <a:pt x="4252511" y="473725"/>
                </a:lnTo>
                <a:lnTo>
                  <a:pt x="0" y="451692"/>
                </a:lnTo>
                <a:lnTo>
                  <a:pt x="209321"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17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2C31-BB01-294B-9DB2-66270D7C2FC8}"/>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59A18556-AD8F-9F4E-9D6B-B01C47B66A25}"/>
              </a:ext>
            </a:extLst>
          </p:cNvPr>
          <p:cNvSpPr>
            <a:spLocks noGrp="1"/>
          </p:cNvSpPr>
          <p:nvPr>
            <p:ph type="sldNum" sz="quarter" idx="12"/>
          </p:nvPr>
        </p:nvSpPr>
        <p:spPr/>
        <p:txBody>
          <a:bodyPr/>
          <a:lstStyle/>
          <a:p>
            <a:fld id="{3ED636B3-DF2F-134B-A88D-9309E8115631}" type="slidenum">
              <a:rPr lang="en-US" smtClean="0"/>
              <a:t>36</a:t>
            </a:fld>
            <a:endParaRPr lang="en-US"/>
          </a:p>
        </p:txBody>
      </p:sp>
      <p:pic>
        <p:nvPicPr>
          <p:cNvPr id="5" name="Picture 4">
            <a:extLst>
              <a:ext uri="{FF2B5EF4-FFF2-40B4-BE49-F238E27FC236}">
                <a16:creationId xmlns:a16="http://schemas.microsoft.com/office/drawing/2014/main" id="{27033C96-2103-0747-9598-A7807A2466F5}"/>
              </a:ext>
            </a:extLst>
          </p:cNvPr>
          <p:cNvPicPr>
            <a:picLocks noChangeAspect="1"/>
          </p:cNvPicPr>
          <p:nvPr/>
        </p:nvPicPr>
        <p:blipFill>
          <a:blip r:embed="rId2"/>
          <a:stretch>
            <a:fillRect/>
          </a:stretch>
        </p:blipFill>
        <p:spPr>
          <a:xfrm>
            <a:off x="355600" y="92386"/>
            <a:ext cx="4116795" cy="6514222"/>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AC8C1AF6-91DB-E04B-BA06-40C51966EC75}"/>
              </a:ext>
            </a:extLst>
          </p:cNvPr>
          <p:cNvGrpSpPr/>
          <p:nvPr/>
        </p:nvGrpSpPr>
        <p:grpSpPr>
          <a:xfrm>
            <a:off x="4953000" y="661458"/>
            <a:ext cx="7076138" cy="1033186"/>
            <a:chOff x="4953000" y="661458"/>
            <a:chExt cx="7076138" cy="1033186"/>
          </a:xfrm>
        </p:grpSpPr>
        <p:pic>
          <p:nvPicPr>
            <p:cNvPr id="8" name="Content Placeholder 6">
              <a:extLst>
                <a:ext uri="{FF2B5EF4-FFF2-40B4-BE49-F238E27FC236}">
                  <a16:creationId xmlns:a16="http://schemas.microsoft.com/office/drawing/2014/main" id="{901C458E-3C2A-324A-B204-566F42E1AFC2}"/>
                </a:ext>
              </a:extLst>
            </p:cNvPr>
            <p:cNvPicPr>
              <a:picLocks noChangeAspect="1"/>
            </p:cNvPicPr>
            <p:nvPr/>
          </p:nvPicPr>
          <p:blipFill>
            <a:blip r:embed="rId3"/>
            <a:stretch>
              <a:fillRect/>
            </a:stretch>
          </p:blipFill>
          <p:spPr>
            <a:xfrm>
              <a:off x="5029199" y="661458"/>
              <a:ext cx="6999939" cy="66780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3498CBB-D97A-2D4E-A16D-76B126BFCC72}"/>
                </a:ext>
              </a:extLst>
            </p:cNvPr>
            <p:cNvSpPr txBox="1"/>
            <p:nvPr/>
          </p:nvSpPr>
          <p:spPr>
            <a:xfrm>
              <a:off x="4953000" y="1325312"/>
              <a:ext cx="530915" cy="369332"/>
            </a:xfrm>
            <a:prstGeom prst="rect">
              <a:avLst/>
            </a:prstGeom>
            <a:noFill/>
          </p:spPr>
          <p:txBody>
            <a:bodyPr wrap="none" rtlCol="0">
              <a:spAutoFit/>
            </a:bodyPr>
            <a:lstStyle/>
            <a:p>
              <a:pPr algn="l"/>
              <a:r>
                <a:rPr lang="en-US" dirty="0">
                  <a:latin typeface="+mj-lt"/>
                </a:rPr>
                <a:t>p. 3</a:t>
              </a:r>
            </a:p>
          </p:txBody>
        </p:sp>
      </p:grpSp>
      <p:sp>
        <p:nvSpPr>
          <p:cNvPr id="22" name="Content Placeholder 21">
            <a:extLst>
              <a:ext uri="{FF2B5EF4-FFF2-40B4-BE49-F238E27FC236}">
                <a16:creationId xmlns:a16="http://schemas.microsoft.com/office/drawing/2014/main" id="{E2EF7529-6A52-4F47-9112-A324CD005F28}"/>
              </a:ext>
            </a:extLst>
          </p:cNvPr>
          <p:cNvSpPr>
            <a:spLocks noGrp="1"/>
          </p:cNvSpPr>
          <p:nvPr>
            <p:ph idx="1"/>
          </p:nvPr>
        </p:nvSpPr>
        <p:spPr/>
        <p:txBody>
          <a:bodyPr>
            <a:normAutofit fontScale="85000" lnSpcReduction="20000"/>
          </a:bodyPr>
          <a:lstStyle/>
          <a:p>
            <a:endParaRPr lang="en-US"/>
          </a:p>
        </p:txBody>
      </p:sp>
      <p:grpSp>
        <p:nvGrpSpPr>
          <p:cNvPr id="26" name="Group 25">
            <a:extLst>
              <a:ext uri="{FF2B5EF4-FFF2-40B4-BE49-F238E27FC236}">
                <a16:creationId xmlns:a16="http://schemas.microsoft.com/office/drawing/2014/main" id="{E8382358-A8A6-7D46-B3AF-51E1CAA9757F}"/>
              </a:ext>
            </a:extLst>
          </p:cNvPr>
          <p:cNvGrpSpPr/>
          <p:nvPr/>
        </p:nvGrpSpPr>
        <p:grpSpPr>
          <a:xfrm>
            <a:off x="5029199" y="1723338"/>
            <a:ext cx="6561668" cy="5055253"/>
            <a:chOff x="5029199" y="1723338"/>
            <a:chExt cx="6561668" cy="5055253"/>
          </a:xfrm>
        </p:grpSpPr>
        <p:pic>
          <p:nvPicPr>
            <p:cNvPr id="20" name="Content Placeholder 18" descr="Text&#10;&#10;Description automatically generated">
              <a:extLst>
                <a:ext uri="{FF2B5EF4-FFF2-40B4-BE49-F238E27FC236}">
                  <a16:creationId xmlns:a16="http://schemas.microsoft.com/office/drawing/2014/main" id="{04787D13-8EBF-AC4F-A759-E2DB480C47AD}"/>
                </a:ext>
              </a:extLst>
            </p:cNvPr>
            <p:cNvPicPr>
              <a:picLocks noChangeAspect="1"/>
            </p:cNvPicPr>
            <p:nvPr/>
          </p:nvPicPr>
          <p:blipFill>
            <a:blip r:embed="rId4"/>
            <a:stretch>
              <a:fillRect/>
            </a:stretch>
          </p:blipFill>
          <p:spPr>
            <a:xfrm>
              <a:off x="5029199" y="1723338"/>
              <a:ext cx="6485468" cy="472211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15C6486F-E2AD-5F4E-8A05-F3F3CC5B4069}"/>
                </a:ext>
              </a:extLst>
            </p:cNvPr>
            <p:cNvSpPr txBox="1"/>
            <p:nvPr/>
          </p:nvSpPr>
          <p:spPr>
            <a:xfrm>
              <a:off x="5147733" y="6409259"/>
              <a:ext cx="530915" cy="369332"/>
            </a:xfrm>
            <a:prstGeom prst="rect">
              <a:avLst/>
            </a:prstGeom>
            <a:noFill/>
          </p:spPr>
          <p:txBody>
            <a:bodyPr wrap="none" rtlCol="0">
              <a:spAutoFit/>
            </a:bodyPr>
            <a:lstStyle/>
            <a:p>
              <a:pPr algn="l"/>
              <a:r>
                <a:rPr lang="en-US" dirty="0">
                  <a:latin typeface="+mj-lt"/>
                </a:rPr>
                <a:t>p. 4</a:t>
              </a:r>
            </a:p>
          </p:txBody>
        </p:sp>
        <p:sp>
          <p:nvSpPr>
            <p:cNvPr id="24" name="Freeform 23">
              <a:extLst>
                <a:ext uri="{FF2B5EF4-FFF2-40B4-BE49-F238E27FC236}">
                  <a16:creationId xmlns:a16="http://schemas.microsoft.com/office/drawing/2014/main" id="{98D96103-D2A1-0541-A005-87F6F39B19DF}"/>
                </a:ext>
              </a:extLst>
            </p:cNvPr>
            <p:cNvSpPr/>
            <p:nvPr/>
          </p:nvSpPr>
          <p:spPr>
            <a:xfrm>
              <a:off x="5063067" y="3285067"/>
              <a:ext cx="6510866" cy="643466"/>
            </a:xfrm>
            <a:custGeom>
              <a:avLst/>
              <a:gdLst>
                <a:gd name="connsiteX0" fmla="*/ 0 w 6443133"/>
                <a:gd name="connsiteY0" fmla="*/ 355600 h 618066"/>
                <a:gd name="connsiteX1" fmla="*/ 1303867 w 6443133"/>
                <a:gd name="connsiteY1" fmla="*/ 0 h 618066"/>
                <a:gd name="connsiteX2" fmla="*/ 6443133 w 6443133"/>
                <a:gd name="connsiteY2" fmla="*/ 16933 h 618066"/>
                <a:gd name="connsiteX3" fmla="*/ 5892800 w 6443133"/>
                <a:gd name="connsiteY3" fmla="*/ 618066 h 618066"/>
                <a:gd name="connsiteX4" fmla="*/ 0 w 6443133"/>
                <a:gd name="connsiteY4" fmla="*/ 355600 h 618066"/>
                <a:gd name="connsiteX0" fmla="*/ 0 w 6510866"/>
                <a:gd name="connsiteY0" fmla="*/ 643466 h 643466"/>
                <a:gd name="connsiteX1" fmla="*/ 1371600 w 6510866"/>
                <a:gd name="connsiteY1" fmla="*/ 0 h 643466"/>
                <a:gd name="connsiteX2" fmla="*/ 6510866 w 6510866"/>
                <a:gd name="connsiteY2" fmla="*/ 16933 h 643466"/>
                <a:gd name="connsiteX3" fmla="*/ 5960533 w 6510866"/>
                <a:gd name="connsiteY3" fmla="*/ 618066 h 643466"/>
                <a:gd name="connsiteX4" fmla="*/ 0 w 6510866"/>
                <a:gd name="connsiteY4" fmla="*/ 643466 h 64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866" h="643466">
                  <a:moveTo>
                    <a:pt x="0" y="643466"/>
                  </a:moveTo>
                  <a:lnTo>
                    <a:pt x="1371600" y="0"/>
                  </a:lnTo>
                  <a:lnTo>
                    <a:pt x="6510866" y="16933"/>
                  </a:lnTo>
                  <a:lnTo>
                    <a:pt x="5960533" y="618066"/>
                  </a:lnTo>
                  <a:lnTo>
                    <a:pt x="0" y="643466"/>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2EEB2BB8-9A45-7845-970E-8A1C2C1D5CE9}"/>
                </a:ext>
              </a:extLst>
            </p:cNvPr>
            <p:cNvSpPr/>
            <p:nvPr/>
          </p:nvSpPr>
          <p:spPr>
            <a:xfrm>
              <a:off x="5113867" y="5511800"/>
              <a:ext cx="6477000" cy="838200"/>
            </a:xfrm>
            <a:custGeom>
              <a:avLst/>
              <a:gdLst>
                <a:gd name="connsiteX0" fmla="*/ 0 w 6477000"/>
                <a:gd name="connsiteY0" fmla="*/ 821267 h 838200"/>
                <a:gd name="connsiteX1" fmla="*/ 50800 w 6477000"/>
                <a:gd name="connsiteY1" fmla="*/ 829733 h 838200"/>
                <a:gd name="connsiteX2" fmla="*/ 3251200 w 6477000"/>
                <a:gd name="connsiteY2" fmla="*/ 838200 h 838200"/>
                <a:gd name="connsiteX3" fmla="*/ 6477000 w 6477000"/>
                <a:gd name="connsiteY3" fmla="*/ 76200 h 838200"/>
                <a:gd name="connsiteX4" fmla="*/ 2667000 w 6477000"/>
                <a:gd name="connsiteY4" fmla="*/ 0 h 838200"/>
                <a:gd name="connsiteX5" fmla="*/ 0 w 6477000"/>
                <a:gd name="connsiteY5" fmla="*/ 82126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0" h="838200">
                  <a:moveTo>
                    <a:pt x="0" y="821267"/>
                  </a:moveTo>
                  <a:lnTo>
                    <a:pt x="50800" y="829733"/>
                  </a:lnTo>
                  <a:lnTo>
                    <a:pt x="3251200" y="838200"/>
                  </a:lnTo>
                  <a:lnTo>
                    <a:pt x="6477000" y="76200"/>
                  </a:lnTo>
                  <a:lnTo>
                    <a:pt x="2667000" y="0"/>
                  </a:lnTo>
                  <a:lnTo>
                    <a:pt x="0" y="821267"/>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41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9F40-F646-A443-92F9-D0CC5BC7112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852179C-61C9-094E-B723-4E19D197E334}"/>
              </a:ext>
            </a:extLst>
          </p:cNvPr>
          <p:cNvSpPr>
            <a:spLocks noGrp="1"/>
          </p:cNvSpPr>
          <p:nvPr>
            <p:ph type="sldNum" sz="quarter" idx="12"/>
          </p:nvPr>
        </p:nvSpPr>
        <p:spPr/>
        <p:txBody>
          <a:bodyPr/>
          <a:lstStyle/>
          <a:p>
            <a:fld id="{3ED636B3-DF2F-134B-A88D-9309E8115631}" type="slidenum">
              <a:rPr lang="en-US" smtClean="0"/>
              <a:t>37</a:t>
            </a:fld>
            <a:endParaRPr lang="en-US"/>
          </a:p>
        </p:txBody>
      </p:sp>
      <p:pic>
        <p:nvPicPr>
          <p:cNvPr id="5" name="Picture 4">
            <a:extLst>
              <a:ext uri="{FF2B5EF4-FFF2-40B4-BE49-F238E27FC236}">
                <a16:creationId xmlns:a16="http://schemas.microsoft.com/office/drawing/2014/main" id="{6032289F-BFB2-7247-982E-992D54755EFE}"/>
              </a:ext>
            </a:extLst>
          </p:cNvPr>
          <p:cNvPicPr>
            <a:picLocks noChangeAspect="1"/>
          </p:cNvPicPr>
          <p:nvPr/>
        </p:nvPicPr>
        <p:blipFill>
          <a:blip r:embed="rId2"/>
          <a:stretch>
            <a:fillRect/>
          </a:stretch>
        </p:blipFill>
        <p:spPr>
          <a:xfrm>
            <a:off x="130833" y="217305"/>
            <a:ext cx="3730414" cy="5640031"/>
          </a:xfrm>
          <a:prstGeom prst="rect">
            <a:avLst/>
          </a:prstGeom>
          <a:effectLst>
            <a:outerShdw blurRad="50800" dist="38100" dir="2700000" algn="tl" rotWithShape="0">
              <a:prstClr val="black">
                <a:alpha val="40000"/>
              </a:prstClr>
            </a:outerShdw>
          </a:effectLst>
        </p:spPr>
      </p:pic>
      <p:sp>
        <p:nvSpPr>
          <p:cNvPr id="8" name="Freeform 7">
            <a:extLst>
              <a:ext uri="{FF2B5EF4-FFF2-40B4-BE49-F238E27FC236}">
                <a16:creationId xmlns:a16="http://schemas.microsoft.com/office/drawing/2014/main" id="{C42D55DE-5491-9C45-9305-2E5521F5CD2D}"/>
              </a:ext>
            </a:extLst>
          </p:cNvPr>
          <p:cNvSpPr/>
          <p:nvPr/>
        </p:nvSpPr>
        <p:spPr>
          <a:xfrm>
            <a:off x="9321800" y="1187687"/>
            <a:ext cx="2218267" cy="39980"/>
          </a:xfrm>
          <a:custGeom>
            <a:avLst/>
            <a:gdLst>
              <a:gd name="connsiteX0" fmla="*/ 0 w 2218267"/>
              <a:gd name="connsiteY0" fmla="*/ 14580 h 39980"/>
              <a:gd name="connsiteX1" fmla="*/ 0 w 2218267"/>
              <a:gd name="connsiteY1" fmla="*/ 14580 h 39980"/>
              <a:gd name="connsiteX2" fmla="*/ 76200 w 2218267"/>
              <a:gd name="connsiteY2" fmla="*/ 23046 h 39980"/>
              <a:gd name="connsiteX3" fmla="*/ 101600 w 2218267"/>
              <a:gd name="connsiteY3" fmla="*/ 31513 h 39980"/>
              <a:gd name="connsiteX4" fmla="*/ 397933 w 2218267"/>
              <a:gd name="connsiteY4" fmla="*/ 39980 h 39980"/>
              <a:gd name="connsiteX5" fmla="*/ 821267 w 2218267"/>
              <a:gd name="connsiteY5" fmla="*/ 39980 h 39980"/>
              <a:gd name="connsiteX6" fmla="*/ 1346200 w 2218267"/>
              <a:gd name="connsiteY6" fmla="*/ 23046 h 39980"/>
              <a:gd name="connsiteX7" fmla="*/ 2218267 w 2218267"/>
              <a:gd name="connsiteY7" fmla="*/ 6113 h 3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8267" h="39980">
                <a:moveTo>
                  <a:pt x="0" y="14580"/>
                </a:moveTo>
                <a:lnTo>
                  <a:pt x="0" y="14580"/>
                </a:lnTo>
                <a:cubicBezTo>
                  <a:pt x="25400" y="17402"/>
                  <a:pt x="50991" y="18845"/>
                  <a:pt x="76200" y="23046"/>
                </a:cubicBezTo>
                <a:cubicBezTo>
                  <a:pt x="85003" y="24513"/>
                  <a:pt x="92688" y="31044"/>
                  <a:pt x="101600" y="31513"/>
                </a:cubicBezTo>
                <a:cubicBezTo>
                  <a:pt x="200281" y="36707"/>
                  <a:pt x="299155" y="37158"/>
                  <a:pt x="397933" y="39980"/>
                </a:cubicBezTo>
                <a:cubicBezTo>
                  <a:pt x="607234" y="16723"/>
                  <a:pt x="366776" y="39980"/>
                  <a:pt x="821267" y="39980"/>
                </a:cubicBezTo>
                <a:cubicBezTo>
                  <a:pt x="964767" y="39980"/>
                  <a:pt x="1191262" y="29502"/>
                  <a:pt x="1346200" y="23046"/>
                </a:cubicBezTo>
                <a:cubicBezTo>
                  <a:pt x="1683781" y="-19149"/>
                  <a:pt x="2034823" y="10346"/>
                  <a:pt x="2218267" y="611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68E7814-AAC6-4848-9D39-10F23CF3C412}"/>
              </a:ext>
            </a:extLst>
          </p:cNvPr>
          <p:cNvGrpSpPr/>
          <p:nvPr/>
        </p:nvGrpSpPr>
        <p:grpSpPr>
          <a:xfrm>
            <a:off x="4240499" y="1187687"/>
            <a:ext cx="7800401" cy="3124239"/>
            <a:chOff x="4240499" y="1187687"/>
            <a:chExt cx="7800401" cy="3124239"/>
          </a:xfrm>
        </p:grpSpPr>
        <p:pic>
          <p:nvPicPr>
            <p:cNvPr id="14" name="Content Placeholder 6" descr="Text&#10;&#10;Description automatically generated">
              <a:extLst>
                <a:ext uri="{FF2B5EF4-FFF2-40B4-BE49-F238E27FC236}">
                  <a16:creationId xmlns:a16="http://schemas.microsoft.com/office/drawing/2014/main" id="{9374EA78-8518-3A41-8F7E-C0EA075D3067}"/>
                </a:ext>
              </a:extLst>
            </p:cNvPr>
            <p:cNvPicPr>
              <a:picLocks noChangeAspect="1"/>
            </p:cNvPicPr>
            <p:nvPr/>
          </p:nvPicPr>
          <p:blipFill>
            <a:blip r:embed="rId3"/>
            <a:stretch>
              <a:fillRect/>
            </a:stretch>
          </p:blipFill>
          <p:spPr>
            <a:xfrm>
              <a:off x="4240499" y="1187687"/>
              <a:ext cx="7800401" cy="26977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Freeform 8">
              <a:extLst>
                <a:ext uri="{FF2B5EF4-FFF2-40B4-BE49-F238E27FC236}">
                  <a16:creationId xmlns:a16="http://schemas.microsoft.com/office/drawing/2014/main" id="{B0A8100D-5301-994E-A50F-A7FF5B889C41}"/>
                </a:ext>
              </a:extLst>
            </p:cNvPr>
            <p:cNvSpPr/>
            <p:nvPr/>
          </p:nvSpPr>
          <p:spPr>
            <a:xfrm>
              <a:off x="7222067" y="1202267"/>
              <a:ext cx="4741333" cy="364066"/>
            </a:xfrm>
            <a:custGeom>
              <a:avLst/>
              <a:gdLst>
                <a:gd name="connsiteX0" fmla="*/ 42333 w 4741333"/>
                <a:gd name="connsiteY0" fmla="*/ 0 h 364066"/>
                <a:gd name="connsiteX1" fmla="*/ 42333 w 4741333"/>
                <a:gd name="connsiteY1" fmla="*/ 0 h 364066"/>
                <a:gd name="connsiteX2" fmla="*/ 4741333 w 4741333"/>
                <a:gd name="connsiteY2" fmla="*/ 59266 h 364066"/>
                <a:gd name="connsiteX3" fmla="*/ 4732866 w 4741333"/>
                <a:gd name="connsiteY3" fmla="*/ 364066 h 364066"/>
                <a:gd name="connsiteX4" fmla="*/ 0 w 4741333"/>
                <a:gd name="connsiteY4" fmla="*/ 279400 h 364066"/>
                <a:gd name="connsiteX5" fmla="*/ 42333 w 4741333"/>
                <a:gd name="connsiteY5" fmla="*/ 0 h 36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1333" h="364066">
                  <a:moveTo>
                    <a:pt x="42333" y="0"/>
                  </a:moveTo>
                  <a:lnTo>
                    <a:pt x="42333" y="0"/>
                  </a:lnTo>
                  <a:lnTo>
                    <a:pt x="4741333" y="59266"/>
                  </a:lnTo>
                  <a:lnTo>
                    <a:pt x="4732866" y="364066"/>
                  </a:lnTo>
                  <a:lnTo>
                    <a:pt x="0" y="279400"/>
                  </a:lnTo>
                  <a:lnTo>
                    <a:pt x="42333"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1DF592F7-84A8-6041-AB22-86B07E465D9A}"/>
                </a:ext>
              </a:extLst>
            </p:cNvPr>
            <p:cNvSpPr/>
            <p:nvPr/>
          </p:nvSpPr>
          <p:spPr>
            <a:xfrm>
              <a:off x="5748867" y="1549400"/>
              <a:ext cx="745066" cy="313267"/>
            </a:xfrm>
            <a:custGeom>
              <a:avLst/>
              <a:gdLst>
                <a:gd name="connsiteX0" fmla="*/ 93133 w 745066"/>
                <a:gd name="connsiteY0" fmla="*/ 0 h 313267"/>
                <a:gd name="connsiteX1" fmla="*/ 745066 w 745066"/>
                <a:gd name="connsiteY1" fmla="*/ 8467 h 313267"/>
                <a:gd name="connsiteX2" fmla="*/ 719666 w 745066"/>
                <a:gd name="connsiteY2" fmla="*/ 313267 h 313267"/>
                <a:gd name="connsiteX3" fmla="*/ 0 w 745066"/>
                <a:gd name="connsiteY3" fmla="*/ 270933 h 313267"/>
                <a:gd name="connsiteX4" fmla="*/ 93133 w 745066"/>
                <a:gd name="connsiteY4" fmla="*/ 0 h 313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313267">
                  <a:moveTo>
                    <a:pt x="93133" y="0"/>
                  </a:moveTo>
                  <a:lnTo>
                    <a:pt x="745066" y="8467"/>
                  </a:lnTo>
                  <a:lnTo>
                    <a:pt x="719666" y="313267"/>
                  </a:lnTo>
                  <a:lnTo>
                    <a:pt x="0" y="270933"/>
                  </a:lnTo>
                  <a:lnTo>
                    <a:pt x="93133"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0A566B12-1A98-1E41-8C0A-0233A550059A}"/>
                </a:ext>
              </a:extLst>
            </p:cNvPr>
            <p:cNvSpPr/>
            <p:nvPr/>
          </p:nvSpPr>
          <p:spPr>
            <a:xfrm>
              <a:off x="4275667" y="2116667"/>
              <a:ext cx="7730066" cy="753533"/>
            </a:xfrm>
            <a:custGeom>
              <a:avLst/>
              <a:gdLst>
                <a:gd name="connsiteX0" fmla="*/ 1964266 w 7730066"/>
                <a:gd name="connsiteY0" fmla="*/ 0 h 753533"/>
                <a:gd name="connsiteX1" fmla="*/ 7730066 w 7730066"/>
                <a:gd name="connsiteY1" fmla="*/ 25400 h 753533"/>
                <a:gd name="connsiteX2" fmla="*/ 7357533 w 7730066"/>
                <a:gd name="connsiteY2" fmla="*/ 753533 h 753533"/>
                <a:gd name="connsiteX3" fmla="*/ 0 w 7730066"/>
                <a:gd name="connsiteY3" fmla="*/ 728133 h 753533"/>
                <a:gd name="connsiteX4" fmla="*/ 1964266 w 7730066"/>
                <a:gd name="connsiteY4" fmla="*/ 0 h 75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0066" h="753533">
                  <a:moveTo>
                    <a:pt x="1964266" y="0"/>
                  </a:moveTo>
                  <a:lnTo>
                    <a:pt x="7730066" y="25400"/>
                  </a:lnTo>
                  <a:lnTo>
                    <a:pt x="7357533" y="753533"/>
                  </a:lnTo>
                  <a:lnTo>
                    <a:pt x="0" y="728133"/>
                  </a:lnTo>
                  <a:lnTo>
                    <a:pt x="1964266"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6155A0-6FFE-4B4F-B9A2-C2CA4F4EC45B}"/>
                </a:ext>
              </a:extLst>
            </p:cNvPr>
            <p:cNvSpPr txBox="1"/>
            <p:nvPr/>
          </p:nvSpPr>
          <p:spPr>
            <a:xfrm>
              <a:off x="4245482" y="3942594"/>
              <a:ext cx="761747" cy="369332"/>
            </a:xfrm>
            <a:prstGeom prst="rect">
              <a:avLst/>
            </a:prstGeom>
            <a:noFill/>
          </p:spPr>
          <p:txBody>
            <a:bodyPr wrap="none" rtlCol="0">
              <a:spAutoFit/>
            </a:bodyPr>
            <a:lstStyle/>
            <a:p>
              <a:pPr algn="l"/>
              <a:r>
                <a:rPr lang="en-US" dirty="0">
                  <a:latin typeface="+mj-lt"/>
                </a:rPr>
                <a:t>p. 120</a:t>
              </a:r>
            </a:p>
          </p:txBody>
        </p:sp>
      </p:grpSp>
      <p:sp>
        <p:nvSpPr>
          <p:cNvPr id="16" name="Content Placeholder 15">
            <a:extLst>
              <a:ext uri="{FF2B5EF4-FFF2-40B4-BE49-F238E27FC236}">
                <a16:creationId xmlns:a16="http://schemas.microsoft.com/office/drawing/2014/main" id="{E2E401CC-F4F3-5C47-9D5E-3C14DBD0CE99}"/>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14871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2C31-BB01-294B-9DB2-66270D7C2FC8}"/>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59A18556-AD8F-9F4E-9D6B-B01C47B66A25}"/>
              </a:ext>
            </a:extLst>
          </p:cNvPr>
          <p:cNvSpPr>
            <a:spLocks noGrp="1"/>
          </p:cNvSpPr>
          <p:nvPr>
            <p:ph type="sldNum" sz="quarter" idx="12"/>
          </p:nvPr>
        </p:nvSpPr>
        <p:spPr/>
        <p:txBody>
          <a:bodyPr/>
          <a:lstStyle/>
          <a:p>
            <a:fld id="{3ED636B3-DF2F-134B-A88D-9309E8115631}" type="slidenum">
              <a:rPr lang="en-US" smtClean="0"/>
              <a:t>38</a:t>
            </a:fld>
            <a:endParaRPr lang="en-US"/>
          </a:p>
        </p:txBody>
      </p:sp>
      <p:pic>
        <p:nvPicPr>
          <p:cNvPr id="5" name="Picture 4">
            <a:extLst>
              <a:ext uri="{FF2B5EF4-FFF2-40B4-BE49-F238E27FC236}">
                <a16:creationId xmlns:a16="http://schemas.microsoft.com/office/drawing/2014/main" id="{27033C96-2103-0747-9598-A7807A2466F5}"/>
              </a:ext>
            </a:extLst>
          </p:cNvPr>
          <p:cNvPicPr>
            <a:picLocks noChangeAspect="1"/>
          </p:cNvPicPr>
          <p:nvPr/>
        </p:nvPicPr>
        <p:blipFill>
          <a:blip r:embed="rId3"/>
          <a:stretch>
            <a:fillRect/>
          </a:stretch>
        </p:blipFill>
        <p:spPr>
          <a:xfrm>
            <a:off x="355600" y="0"/>
            <a:ext cx="4318000" cy="6832600"/>
          </a:xfrm>
          <a:prstGeom prst="rect">
            <a:avLst/>
          </a:prstGeom>
        </p:spPr>
      </p:pic>
      <p:sp>
        <p:nvSpPr>
          <p:cNvPr id="10" name="Content Placeholder 9">
            <a:extLst>
              <a:ext uri="{FF2B5EF4-FFF2-40B4-BE49-F238E27FC236}">
                <a16:creationId xmlns:a16="http://schemas.microsoft.com/office/drawing/2014/main" id="{8FB79332-424B-EC47-B4E4-2AC2F827A0AD}"/>
              </a:ext>
            </a:extLst>
          </p:cNvPr>
          <p:cNvSpPr>
            <a:spLocks noGrp="1"/>
          </p:cNvSpPr>
          <p:nvPr>
            <p:ph idx="1"/>
          </p:nvPr>
        </p:nvSpPr>
        <p:spPr/>
        <p:txBody>
          <a:bodyPr>
            <a:normAutofit fontScale="85000" lnSpcReduction="20000"/>
          </a:bodyPr>
          <a:lstStyle/>
          <a:p>
            <a:endParaRPr lang="en-US"/>
          </a:p>
        </p:txBody>
      </p:sp>
      <p:grpSp>
        <p:nvGrpSpPr>
          <p:cNvPr id="16" name="Group 15">
            <a:extLst>
              <a:ext uri="{FF2B5EF4-FFF2-40B4-BE49-F238E27FC236}">
                <a16:creationId xmlns:a16="http://schemas.microsoft.com/office/drawing/2014/main" id="{52E413F8-52EF-3C46-9E80-A593BE0C9769}"/>
              </a:ext>
            </a:extLst>
          </p:cNvPr>
          <p:cNvGrpSpPr/>
          <p:nvPr/>
        </p:nvGrpSpPr>
        <p:grpSpPr>
          <a:xfrm>
            <a:off x="4891735" y="439870"/>
            <a:ext cx="7162802" cy="4018862"/>
            <a:chOff x="4866335" y="2158603"/>
            <a:chExt cx="7162802" cy="4018862"/>
          </a:xfrm>
        </p:grpSpPr>
        <p:pic>
          <p:nvPicPr>
            <p:cNvPr id="12" name="Picture 11">
              <a:extLst>
                <a:ext uri="{FF2B5EF4-FFF2-40B4-BE49-F238E27FC236}">
                  <a16:creationId xmlns:a16="http://schemas.microsoft.com/office/drawing/2014/main" id="{C71B983F-D356-2A44-8279-C35B3C38E038}"/>
                </a:ext>
              </a:extLst>
            </p:cNvPr>
            <p:cNvPicPr>
              <a:picLocks noChangeAspect="1"/>
            </p:cNvPicPr>
            <p:nvPr/>
          </p:nvPicPr>
          <p:blipFill>
            <a:blip r:embed="rId4"/>
            <a:stretch>
              <a:fillRect/>
            </a:stretch>
          </p:blipFill>
          <p:spPr>
            <a:xfrm>
              <a:off x="4866335" y="2158603"/>
              <a:ext cx="7162802" cy="349179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DB158A5D-0AD6-FC4D-9F35-8730CF3E2130}"/>
                </a:ext>
              </a:extLst>
            </p:cNvPr>
            <p:cNvSpPr txBox="1"/>
            <p:nvPr/>
          </p:nvSpPr>
          <p:spPr>
            <a:xfrm>
              <a:off x="4961467" y="5808133"/>
              <a:ext cx="646331" cy="369332"/>
            </a:xfrm>
            <a:prstGeom prst="rect">
              <a:avLst/>
            </a:prstGeom>
            <a:noFill/>
          </p:spPr>
          <p:txBody>
            <a:bodyPr wrap="none" rtlCol="0">
              <a:spAutoFit/>
            </a:bodyPr>
            <a:lstStyle/>
            <a:p>
              <a:pPr algn="l"/>
              <a:r>
                <a:rPr lang="en-US" dirty="0">
                  <a:latin typeface="+mj-lt"/>
                </a:rPr>
                <a:t>p. 48</a:t>
              </a:r>
            </a:p>
          </p:txBody>
        </p:sp>
        <p:sp>
          <p:nvSpPr>
            <p:cNvPr id="14" name="Freeform 13">
              <a:extLst>
                <a:ext uri="{FF2B5EF4-FFF2-40B4-BE49-F238E27FC236}">
                  <a16:creationId xmlns:a16="http://schemas.microsoft.com/office/drawing/2014/main" id="{D8788339-2C72-5345-8AAA-A9F31138FC70}"/>
                </a:ext>
              </a:extLst>
            </p:cNvPr>
            <p:cNvSpPr/>
            <p:nvPr/>
          </p:nvSpPr>
          <p:spPr>
            <a:xfrm>
              <a:off x="4893733" y="2785533"/>
              <a:ext cx="7001934" cy="787400"/>
            </a:xfrm>
            <a:custGeom>
              <a:avLst/>
              <a:gdLst>
                <a:gd name="connsiteX0" fmla="*/ 76200 w 7001934"/>
                <a:gd name="connsiteY0" fmla="*/ 220134 h 787400"/>
                <a:gd name="connsiteX1" fmla="*/ 7001934 w 7001934"/>
                <a:gd name="connsiteY1" fmla="*/ 0 h 787400"/>
                <a:gd name="connsiteX2" fmla="*/ 6883400 w 7001934"/>
                <a:gd name="connsiteY2" fmla="*/ 541867 h 787400"/>
                <a:gd name="connsiteX3" fmla="*/ 0 w 7001934"/>
                <a:gd name="connsiteY3" fmla="*/ 787400 h 787400"/>
                <a:gd name="connsiteX4" fmla="*/ 76200 w 7001934"/>
                <a:gd name="connsiteY4" fmla="*/ 220134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1934" h="787400">
                  <a:moveTo>
                    <a:pt x="76200" y="220134"/>
                  </a:moveTo>
                  <a:lnTo>
                    <a:pt x="7001934" y="0"/>
                  </a:lnTo>
                  <a:lnTo>
                    <a:pt x="6883400" y="541867"/>
                  </a:lnTo>
                  <a:lnTo>
                    <a:pt x="0" y="787400"/>
                  </a:lnTo>
                  <a:lnTo>
                    <a:pt x="76200" y="220134"/>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1676ACF-1CF2-7548-8B0C-949D44D2486C}"/>
                </a:ext>
              </a:extLst>
            </p:cNvPr>
            <p:cNvSpPr/>
            <p:nvPr/>
          </p:nvSpPr>
          <p:spPr>
            <a:xfrm>
              <a:off x="4885267" y="4377267"/>
              <a:ext cx="6985000" cy="1151466"/>
            </a:xfrm>
            <a:custGeom>
              <a:avLst/>
              <a:gdLst>
                <a:gd name="connsiteX0" fmla="*/ 25400 w 6985000"/>
                <a:gd name="connsiteY0" fmla="*/ 228600 h 1151466"/>
                <a:gd name="connsiteX1" fmla="*/ 6985000 w 6985000"/>
                <a:gd name="connsiteY1" fmla="*/ 0 h 1151466"/>
                <a:gd name="connsiteX2" fmla="*/ 6883400 w 6985000"/>
                <a:gd name="connsiteY2" fmla="*/ 948266 h 1151466"/>
                <a:gd name="connsiteX3" fmla="*/ 0 w 6985000"/>
                <a:gd name="connsiteY3" fmla="*/ 1151466 h 1151466"/>
                <a:gd name="connsiteX4" fmla="*/ 25400 w 6985000"/>
                <a:gd name="connsiteY4" fmla="*/ 228600 h 115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00" h="1151466">
                  <a:moveTo>
                    <a:pt x="25400" y="228600"/>
                  </a:moveTo>
                  <a:lnTo>
                    <a:pt x="6985000" y="0"/>
                  </a:lnTo>
                  <a:lnTo>
                    <a:pt x="6883400" y="948266"/>
                  </a:lnTo>
                  <a:lnTo>
                    <a:pt x="0" y="1151466"/>
                  </a:lnTo>
                  <a:lnTo>
                    <a:pt x="25400" y="22860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34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E7E00F02-9FAB-FC46-B8A7-674C7E942328}"/>
              </a:ext>
            </a:extLst>
          </p:cNvPr>
          <p:cNvSpPr/>
          <p:nvPr/>
        </p:nvSpPr>
        <p:spPr>
          <a:xfrm>
            <a:off x="594911" y="1615030"/>
            <a:ext cx="3390135" cy="1084104"/>
          </a:xfrm>
          <a:custGeom>
            <a:avLst/>
            <a:gdLst>
              <a:gd name="connsiteX0" fmla="*/ 253388 w 3646583"/>
              <a:gd name="connsiteY0" fmla="*/ 0 h 1355075"/>
              <a:gd name="connsiteX1" fmla="*/ 3646583 w 3646583"/>
              <a:gd name="connsiteY1" fmla="*/ 0 h 1355075"/>
              <a:gd name="connsiteX2" fmla="*/ 3459296 w 3646583"/>
              <a:gd name="connsiteY2" fmla="*/ 1299990 h 1355075"/>
              <a:gd name="connsiteX3" fmla="*/ 0 w 3646583"/>
              <a:gd name="connsiteY3" fmla="*/ 1355075 h 1355075"/>
              <a:gd name="connsiteX4" fmla="*/ 253388 w 3646583"/>
              <a:gd name="connsiteY4" fmla="*/ 0 h 13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583" h="1355075">
                <a:moveTo>
                  <a:pt x="253388" y="0"/>
                </a:moveTo>
                <a:lnTo>
                  <a:pt x="3646583" y="0"/>
                </a:lnTo>
                <a:lnTo>
                  <a:pt x="3459296" y="1299990"/>
                </a:lnTo>
                <a:lnTo>
                  <a:pt x="0" y="1355075"/>
                </a:lnTo>
                <a:lnTo>
                  <a:pt x="253388"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E8E58-5FAE-B844-88AE-7C6EFCFD384E}"/>
              </a:ext>
            </a:extLst>
          </p:cNvPr>
          <p:cNvSpPr>
            <a:spLocks noGrp="1"/>
          </p:cNvSpPr>
          <p:nvPr>
            <p:ph type="title"/>
          </p:nvPr>
        </p:nvSpPr>
        <p:spPr>
          <a:xfrm>
            <a:off x="2511847" y="289467"/>
            <a:ext cx="8085463" cy="1325563"/>
          </a:xfrm>
        </p:spPr>
        <p:txBody>
          <a:bodyPr/>
          <a:lstStyle/>
          <a:p>
            <a:r>
              <a:rPr lang="en-US" dirty="0"/>
              <a:t>Conveniences of formal logic</a:t>
            </a:r>
          </a:p>
        </p:txBody>
      </p:sp>
      <p:sp>
        <p:nvSpPr>
          <p:cNvPr id="3" name="Content Placeholder 2">
            <a:extLst>
              <a:ext uri="{FF2B5EF4-FFF2-40B4-BE49-F238E27FC236}">
                <a16:creationId xmlns:a16="http://schemas.microsoft.com/office/drawing/2014/main" id="{0FE9D512-1165-1348-A7CF-FC67D813C316}"/>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33CF43D6-9A54-3A45-B365-AFE448EF0F8D}"/>
              </a:ext>
            </a:extLst>
          </p:cNvPr>
          <p:cNvSpPr>
            <a:spLocks noGrp="1"/>
          </p:cNvSpPr>
          <p:nvPr>
            <p:ph type="sldNum" sz="quarter" idx="12"/>
          </p:nvPr>
        </p:nvSpPr>
        <p:spPr/>
        <p:txBody>
          <a:bodyPr/>
          <a:lstStyle/>
          <a:p>
            <a:fld id="{3ED636B3-DF2F-134B-A88D-9309E8115631}" type="slidenum">
              <a:rPr lang="en-US" smtClean="0"/>
              <a:t>39</a:t>
            </a:fld>
            <a:endParaRPr lang="en-US"/>
          </a:p>
        </p:txBody>
      </p:sp>
      <p:sp>
        <p:nvSpPr>
          <p:cNvPr id="6" name="TextBox 5">
            <a:extLst>
              <a:ext uri="{FF2B5EF4-FFF2-40B4-BE49-F238E27FC236}">
                <a16:creationId xmlns:a16="http://schemas.microsoft.com/office/drawing/2014/main" id="{49997DBA-5F37-4448-A0A3-F1979448B7C0}"/>
              </a:ext>
            </a:extLst>
          </p:cNvPr>
          <p:cNvSpPr txBox="1"/>
          <p:nvPr/>
        </p:nvSpPr>
        <p:spPr>
          <a:xfrm>
            <a:off x="969085" y="1748373"/>
            <a:ext cx="2666481" cy="830997"/>
          </a:xfrm>
          <a:prstGeom prst="rect">
            <a:avLst/>
          </a:prstGeom>
          <a:noFill/>
        </p:spPr>
        <p:txBody>
          <a:bodyPr wrap="square" rtlCol="0">
            <a:spAutoFit/>
          </a:bodyPr>
          <a:lstStyle/>
          <a:p>
            <a:pPr algn="r"/>
            <a:r>
              <a:rPr lang="en-US" sz="2400" dirty="0">
                <a:latin typeface="+mj-lt"/>
              </a:rPr>
              <a:t>Necessary = true in all possible worlds.</a:t>
            </a:r>
          </a:p>
        </p:txBody>
      </p:sp>
      <p:sp>
        <p:nvSpPr>
          <p:cNvPr id="9" name="TextBox 8">
            <a:extLst>
              <a:ext uri="{FF2B5EF4-FFF2-40B4-BE49-F238E27FC236}">
                <a16:creationId xmlns:a16="http://schemas.microsoft.com/office/drawing/2014/main" id="{E307B373-EF0A-EB41-A0A9-CFF1510946F9}"/>
              </a:ext>
            </a:extLst>
          </p:cNvPr>
          <p:cNvSpPr txBox="1"/>
          <p:nvPr/>
        </p:nvSpPr>
        <p:spPr>
          <a:xfrm>
            <a:off x="616946" y="2685197"/>
            <a:ext cx="1542360" cy="646331"/>
          </a:xfrm>
          <a:prstGeom prst="rect">
            <a:avLst/>
          </a:prstGeom>
          <a:noFill/>
        </p:spPr>
        <p:txBody>
          <a:bodyPr wrap="square" rtlCol="0">
            <a:spAutoFit/>
          </a:bodyPr>
          <a:lstStyle/>
          <a:p>
            <a:pPr algn="l"/>
            <a:r>
              <a:rPr lang="en-US" dirty="0">
                <a:latin typeface="+mj-lt"/>
              </a:rPr>
              <a:t>Hence prove completeness.</a:t>
            </a:r>
          </a:p>
        </p:txBody>
      </p:sp>
      <p:grpSp>
        <p:nvGrpSpPr>
          <p:cNvPr id="5" name="Group 4">
            <a:extLst>
              <a:ext uri="{FF2B5EF4-FFF2-40B4-BE49-F238E27FC236}">
                <a16:creationId xmlns:a16="http://schemas.microsoft.com/office/drawing/2014/main" id="{01181EEC-12F2-CC4E-BAE0-6FB8D5230E3F}"/>
              </a:ext>
            </a:extLst>
          </p:cNvPr>
          <p:cNvGrpSpPr/>
          <p:nvPr/>
        </p:nvGrpSpPr>
        <p:grpSpPr>
          <a:xfrm>
            <a:off x="4174653" y="1624650"/>
            <a:ext cx="4135558" cy="2006036"/>
            <a:chOff x="4174653" y="1624650"/>
            <a:chExt cx="4135558" cy="2006036"/>
          </a:xfrm>
        </p:grpSpPr>
        <p:sp>
          <p:nvSpPr>
            <p:cNvPr id="18" name="Freeform 17">
              <a:extLst>
                <a:ext uri="{FF2B5EF4-FFF2-40B4-BE49-F238E27FC236}">
                  <a16:creationId xmlns:a16="http://schemas.microsoft.com/office/drawing/2014/main" id="{62C6DF0D-57B4-0B40-85A1-C9D95BDCFC71}"/>
                </a:ext>
              </a:extLst>
            </p:cNvPr>
            <p:cNvSpPr/>
            <p:nvPr/>
          </p:nvSpPr>
          <p:spPr>
            <a:xfrm flipH="1">
              <a:off x="4350746" y="1624650"/>
              <a:ext cx="3396200" cy="1084104"/>
            </a:xfrm>
            <a:custGeom>
              <a:avLst/>
              <a:gdLst>
                <a:gd name="connsiteX0" fmla="*/ 253388 w 3646583"/>
                <a:gd name="connsiteY0" fmla="*/ 0 h 1355075"/>
                <a:gd name="connsiteX1" fmla="*/ 3646583 w 3646583"/>
                <a:gd name="connsiteY1" fmla="*/ 0 h 1355075"/>
                <a:gd name="connsiteX2" fmla="*/ 3459296 w 3646583"/>
                <a:gd name="connsiteY2" fmla="*/ 1299990 h 1355075"/>
                <a:gd name="connsiteX3" fmla="*/ 0 w 3646583"/>
                <a:gd name="connsiteY3" fmla="*/ 1355075 h 1355075"/>
                <a:gd name="connsiteX4" fmla="*/ 253388 w 3646583"/>
                <a:gd name="connsiteY4" fmla="*/ 0 h 13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583" h="1355075">
                  <a:moveTo>
                    <a:pt x="253388" y="0"/>
                  </a:moveTo>
                  <a:lnTo>
                    <a:pt x="3646583" y="0"/>
                  </a:lnTo>
                  <a:lnTo>
                    <a:pt x="3459296" y="1299990"/>
                  </a:lnTo>
                  <a:lnTo>
                    <a:pt x="0" y="1355075"/>
                  </a:lnTo>
                  <a:lnTo>
                    <a:pt x="253388"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B795FE-9927-ED4A-8446-46BCFF209404}"/>
                </a:ext>
              </a:extLst>
            </p:cNvPr>
            <p:cNvSpPr txBox="1"/>
            <p:nvPr/>
          </p:nvSpPr>
          <p:spPr>
            <a:xfrm>
              <a:off x="4174653" y="1759389"/>
              <a:ext cx="3761900" cy="830997"/>
            </a:xfrm>
            <a:prstGeom prst="rect">
              <a:avLst/>
            </a:prstGeom>
            <a:noFill/>
          </p:spPr>
          <p:txBody>
            <a:bodyPr wrap="square" rtlCol="0">
              <a:spAutoFit/>
            </a:bodyPr>
            <a:lstStyle/>
            <a:p>
              <a:pPr algn="ctr"/>
              <a:r>
                <a:rPr lang="en-US" sz="2400" dirty="0">
                  <a:latin typeface="+mj-lt"/>
                </a:rPr>
                <a:t>Coarseness of mere possibility and necessity</a:t>
              </a:r>
            </a:p>
          </p:txBody>
        </p:sp>
        <p:sp>
          <p:nvSpPr>
            <p:cNvPr id="10" name="TextBox 9">
              <a:extLst>
                <a:ext uri="{FF2B5EF4-FFF2-40B4-BE49-F238E27FC236}">
                  <a16:creationId xmlns:a16="http://schemas.microsoft.com/office/drawing/2014/main" id="{A0078F8F-4CB8-834C-8B0D-BAA82184535F}"/>
                </a:ext>
              </a:extLst>
            </p:cNvPr>
            <p:cNvSpPr txBox="1"/>
            <p:nvPr/>
          </p:nvSpPr>
          <p:spPr>
            <a:xfrm>
              <a:off x="6341862" y="2707356"/>
              <a:ext cx="1968349" cy="923330"/>
            </a:xfrm>
            <a:prstGeom prst="rect">
              <a:avLst/>
            </a:prstGeom>
            <a:noFill/>
          </p:spPr>
          <p:txBody>
            <a:bodyPr wrap="square" rtlCol="0">
              <a:spAutoFit/>
            </a:bodyPr>
            <a:lstStyle/>
            <a:p>
              <a:pPr algn="l"/>
              <a:r>
                <a:rPr lang="en-US" dirty="0">
                  <a:latin typeface="+mj-lt"/>
                </a:rPr>
                <a:t>Binary notions keeps symbolic logic tractable.</a:t>
              </a:r>
            </a:p>
          </p:txBody>
        </p:sp>
      </p:grpSp>
      <p:grpSp>
        <p:nvGrpSpPr>
          <p:cNvPr id="21" name="Group 20">
            <a:extLst>
              <a:ext uri="{FF2B5EF4-FFF2-40B4-BE49-F238E27FC236}">
                <a16:creationId xmlns:a16="http://schemas.microsoft.com/office/drawing/2014/main" id="{FBC92D1E-E9C6-6D41-BD85-96CE4B60F9CC}"/>
              </a:ext>
            </a:extLst>
          </p:cNvPr>
          <p:cNvGrpSpPr/>
          <p:nvPr/>
        </p:nvGrpSpPr>
        <p:grpSpPr>
          <a:xfrm>
            <a:off x="7987230" y="1626047"/>
            <a:ext cx="4204770" cy="2068859"/>
            <a:chOff x="7987230" y="1626047"/>
            <a:chExt cx="4204770" cy="2068859"/>
          </a:xfrm>
        </p:grpSpPr>
        <p:sp>
          <p:nvSpPr>
            <p:cNvPr id="17" name="Freeform 16">
              <a:extLst>
                <a:ext uri="{FF2B5EF4-FFF2-40B4-BE49-F238E27FC236}">
                  <a16:creationId xmlns:a16="http://schemas.microsoft.com/office/drawing/2014/main" id="{64727EC7-3206-E04C-A45A-2D5AC5EB3C20}"/>
                </a:ext>
              </a:extLst>
            </p:cNvPr>
            <p:cNvSpPr/>
            <p:nvPr/>
          </p:nvSpPr>
          <p:spPr>
            <a:xfrm>
              <a:off x="7987230" y="1626047"/>
              <a:ext cx="3646583" cy="1084104"/>
            </a:xfrm>
            <a:custGeom>
              <a:avLst/>
              <a:gdLst>
                <a:gd name="connsiteX0" fmla="*/ 253388 w 3646583"/>
                <a:gd name="connsiteY0" fmla="*/ 0 h 1355075"/>
                <a:gd name="connsiteX1" fmla="*/ 3646583 w 3646583"/>
                <a:gd name="connsiteY1" fmla="*/ 0 h 1355075"/>
                <a:gd name="connsiteX2" fmla="*/ 3459296 w 3646583"/>
                <a:gd name="connsiteY2" fmla="*/ 1299990 h 1355075"/>
                <a:gd name="connsiteX3" fmla="*/ 0 w 3646583"/>
                <a:gd name="connsiteY3" fmla="*/ 1355075 h 1355075"/>
                <a:gd name="connsiteX4" fmla="*/ 253388 w 3646583"/>
                <a:gd name="connsiteY4" fmla="*/ 0 h 13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583" h="1355075">
                  <a:moveTo>
                    <a:pt x="253388" y="0"/>
                  </a:moveTo>
                  <a:lnTo>
                    <a:pt x="3646583" y="0"/>
                  </a:lnTo>
                  <a:lnTo>
                    <a:pt x="3459296" y="1299990"/>
                  </a:lnTo>
                  <a:lnTo>
                    <a:pt x="0" y="1355075"/>
                  </a:lnTo>
                  <a:lnTo>
                    <a:pt x="253388"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455454-995D-2F49-BC85-4E568B8FD1F0}"/>
                </a:ext>
              </a:extLst>
            </p:cNvPr>
            <p:cNvSpPr txBox="1"/>
            <p:nvPr/>
          </p:nvSpPr>
          <p:spPr>
            <a:xfrm>
              <a:off x="8310211" y="1759389"/>
              <a:ext cx="3043589" cy="830997"/>
            </a:xfrm>
            <a:prstGeom prst="rect">
              <a:avLst/>
            </a:prstGeom>
            <a:noFill/>
          </p:spPr>
          <p:txBody>
            <a:bodyPr wrap="square" rtlCol="0">
              <a:spAutoFit/>
            </a:bodyPr>
            <a:lstStyle/>
            <a:p>
              <a:pPr algn="l"/>
              <a:r>
                <a:rPr lang="en-US" sz="2400" dirty="0">
                  <a:latin typeface="+mj-lt"/>
                </a:rPr>
                <a:t>Duality of possibility and necessity.</a:t>
              </a:r>
            </a:p>
          </p:txBody>
        </p:sp>
        <p:sp>
          <p:nvSpPr>
            <p:cNvPr id="11" name="TextBox 10">
              <a:extLst>
                <a:ext uri="{FF2B5EF4-FFF2-40B4-BE49-F238E27FC236}">
                  <a16:creationId xmlns:a16="http://schemas.microsoft.com/office/drawing/2014/main" id="{339722C9-F058-C64C-AAA9-395E9E945B76}"/>
                </a:ext>
              </a:extLst>
            </p:cNvPr>
            <p:cNvSpPr txBox="1"/>
            <p:nvPr/>
          </p:nvSpPr>
          <p:spPr>
            <a:xfrm>
              <a:off x="9961084" y="2771576"/>
              <a:ext cx="2230916" cy="923330"/>
            </a:xfrm>
            <a:prstGeom prst="rect">
              <a:avLst/>
            </a:prstGeom>
            <a:noFill/>
          </p:spPr>
          <p:txBody>
            <a:bodyPr wrap="square" rtlCol="0">
              <a:spAutoFit/>
            </a:bodyPr>
            <a:lstStyle/>
            <a:p>
              <a:pPr algn="l"/>
              <a:r>
                <a:rPr lang="en-US" dirty="0">
                  <a:latin typeface="+mj-lt"/>
                </a:rPr>
                <a:t>Familiar, mimics duality of “for all” and ”there exists”</a:t>
              </a:r>
            </a:p>
          </p:txBody>
        </p:sp>
      </p:grpSp>
      <p:grpSp>
        <p:nvGrpSpPr>
          <p:cNvPr id="20" name="Group 19">
            <a:extLst>
              <a:ext uri="{FF2B5EF4-FFF2-40B4-BE49-F238E27FC236}">
                <a16:creationId xmlns:a16="http://schemas.microsoft.com/office/drawing/2014/main" id="{689B4C4A-9465-3F44-8461-511E3B13C93D}"/>
              </a:ext>
            </a:extLst>
          </p:cNvPr>
          <p:cNvGrpSpPr/>
          <p:nvPr/>
        </p:nvGrpSpPr>
        <p:grpSpPr>
          <a:xfrm>
            <a:off x="1784733" y="2727986"/>
            <a:ext cx="8427903" cy="3683831"/>
            <a:chOff x="1784733" y="2727986"/>
            <a:chExt cx="8427903" cy="3683831"/>
          </a:xfrm>
        </p:grpSpPr>
        <p:sp>
          <p:nvSpPr>
            <p:cNvPr id="19" name="Freeform 18">
              <a:extLst>
                <a:ext uri="{FF2B5EF4-FFF2-40B4-BE49-F238E27FC236}">
                  <a16:creationId xmlns:a16="http://schemas.microsoft.com/office/drawing/2014/main" id="{0BEA786B-FF60-824F-BBC4-B1AE7F9C8070}"/>
                </a:ext>
              </a:extLst>
            </p:cNvPr>
            <p:cNvSpPr/>
            <p:nvPr/>
          </p:nvSpPr>
          <p:spPr>
            <a:xfrm>
              <a:off x="1784733" y="5034708"/>
              <a:ext cx="8427903" cy="1377109"/>
            </a:xfrm>
            <a:custGeom>
              <a:avLst/>
              <a:gdLst>
                <a:gd name="connsiteX0" fmla="*/ 672028 w 8427903"/>
                <a:gd name="connsiteY0" fmla="*/ 44068 h 1377109"/>
                <a:gd name="connsiteX1" fmla="*/ 8086380 w 8427903"/>
                <a:gd name="connsiteY1" fmla="*/ 0 h 1377109"/>
                <a:gd name="connsiteX2" fmla="*/ 8427903 w 8427903"/>
                <a:gd name="connsiteY2" fmla="*/ 1377109 h 1377109"/>
                <a:gd name="connsiteX3" fmla="*/ 0 w 8427903"/>
                <a:gd name="connsiteY3" fmla="*/ 1322025 h 1377109"/>
                <a:gd name="connsiteX4" fmla="*/ 672028 w 8427903"/>
                <a:gd name="connsiteY4" fmla="*/ 44068 h 137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7903" h="1377109">
                  <a:moveTo>
                    <a:pt x="672028" y="44068"/>
                  </a:moveTo>
                  <a:lnTo>
                    <a:pt x="8086380" y="0"/>
                  </a:lnTo>
                  <a:lnTo>
                    <a:pt x="8427903" y="1377109"/>
                  </a:lnTo>
                  <a:lnTo>
                    <a:pt x="0" y="1322025"/>
                  </a:lnTo>
                  <a:lnTo>
                    <a:pt x="672028" y="4406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BD9EA9B-1B5B-7E42-82BD-215BC9BD0F1D}"/>
                </a:ext>
              </a:extLst>
            </p:cNvPr>
            <p:cNvSpPr txBox="1"/>
            <p:nvPr/>
          </p:nvSpPr>
          <p:spPr>
            <a:xfrm>
              <a:off x="2578088" y="5109627"/>
              <a:ext cx="7079887" cy="954107"/>
            </a:xfrm>
            <a:prstGeom prst="rect">
              <a:avLst/>
            </a:prstGeom>
            <a:noFill/>
          </p:spPr>
          <p:txBody>
            <a:bodyPr wrap="none" rtlCol="0">
              <a:spAutoFit/>
            </a:bodyPr>
            <a:lstStyle/>
            <a:p>
              <a:pPr algn="ctr"/>
              <a:r>
                <a:rPr lang="en-US" sz="2800" dirty="0">
                  <a:latin typeface="+mj-lt"/>
                </a:rPr>
                <a:t>Founding truths of modal metaphysics</a:t>
              </a:r>
            </a:p>
            <a:p>
              <a:pPr algn="ctr"/>
              <a:r>
                <a:rPr lang="en-US" sz="2800" dirty="0">
                  <a:latin typeface="+mj-lt"/>
                </a:rPr>
                <a:t>“…metaphysics is the study of ultimate reality.”</a:t>
              </a:r>
            </a:p>
          </p:txBody>
        </p:sp>
        <p:sp>
          <p:nvSpPr>
            <p:cNvPr id="13" name="Down Arrow 12">
              <a:extLst>
                <a:ext uri="{FF2B5EF4-FFF2-40B4-BE49-F238E27FC236}">
                  <a16:creationId xmlns:a16="http://schemas.microsoft.com/office/drawing/2014/main" id="{E6F79159-3436-E847-8CEA-5668EC5D3EEC}"/>
                </a:ext>
              </a:extLst>
            </p:cNvPr>
            <p:cNvSpPr/>
            <p:nvPr/>
          </p:nvSpPr>
          <p:spPr>
            <a:xfrm>
              <a:off x="5410313" y="2942560"/>
              <a:ext cx="741806" cy="2016087"/>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01AA8EB8-43CE-7C47-98EF-F3764E8937E0}"/>
                </a:ext>
              </a:extLst>
            </p:cNvPr>
            <p:cNvSpPr/>
            <p:nvPr/>
          </p:nvSpPr>
          <p:spPr>
            <a:xfrm rot="19597403">
              <a:off x="3012827" y="2765805"/>
              <a:ext cx="741806" cy="2389516"/>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0083DE65-7526-CB4C-8ABD-CC1C105E5D14}"/>
                </a:ext>
              </a:extLst>
            </p:cNvPr>
            <p:cNvSpPr/>
            <p:nvPr/>
          </p:nvSpPr>
          <p:spPr>
            <a:xfrm rot="1855142">
              <a:off x="7957287" y="2727986"/>
              <a:ext cx="741806" cy="239188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04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969085" y="2200852"/>
            <a:ext cx="6236664" cy="1325563"/>
          </a:xfrm>
        </p:spPr>
        <p:txBody>
          <a:bodyPr>
            <a:noAutofit/>
          </a:bodyPr>
          <a:lstStyle/>
          <a:p>
            <a:pPr algn="r"/>
            <a:r>
              <a:rPr lang="en-US" sz="11500" dirty="0"/>
              <a:t>The View, Briefly</a:t>
            </a:r>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912F94DC-C249-EC4E-8D1B-045CB2F55EE1}"/>
              </a:ext>
            </a:extLst>
          </p:cNvPr>
          <p:cNvSpPr>
            <a:spLocks noGrp="1"/>
          </p:cNvSpPr>
          <p:nvPr>
            <p:ph type="sldNum" sz="quarter" idx="12"/>
          </p:nvPr>
        </p:nvSpPr>
        <p:spPr/>
        <p:txBody>
          <a:bodyPr/>
          <a:lstStyle/>
          <a:p>
            <a:fld id="{3ED636B3-DF2F-134B-A88D-9309E8115631}" type="slidenum">
              <a:rPr lang="en-US" smtClean="0"/>
              <a:t>4</a:t>
            </a:fld>
            <a:endParaRPr lang="en-US"/>
          </a:p>
        </p:txBody>
      </p:sp>
    </p:spTree>
    <p:extLst>
      <p:ext uri="{BB962C8B-B14F-4D97-AF65-F5344CB8AC3E}">
        <p14:creationId xmlns:p14="http://schemas.microsoft.com/office/powerpoint/2010/main" val="387157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7514A60-6B56-694B-8C05-8C41C2E11617}"/>
              </a:ext>
            </a:extLst>
          </p:cNvPr>
          <p:cNvSpPr/>
          <p:nvPr/>
        </p:nvSpPr>
        <p:spPr>
          <a:xfrm>
            <a:off x="3708400" y="330200"/>
            <a:ext cx="5808133"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837282" y="2343765"/>
            <a:ext cx="6794669" cy="1325563"/>
          </a:xfrm>
        </p:spPr>
        <p:txBody>
          <a:bodyPr>
            <a:noAutofit/>
          </a:bodyPr>
          <a:lstStyle/>
          <a:p>
            <a:pPr algn="r"/>
            <a:r>
              <a:rPr lang="en-US" sz="8800" dirty="0"/>
              <a:t>Conclusion</a:t>
            </a:r>
          </a:p>
        </p:txBody>
      </p:sp>
      <p:sp>
        <p:nvSpPr>
          <p:cNvPr id="3" name="Content Placeholder 2">
            <a:extLst>
              <a:ext uri="{FF2B5EF4-FFF2-40B4-BE49-F238E27FC236}">
                <a16:creationId xmlns:a16="http://schemas.microsoft.com/office/drawing/2014/main" id="{8F6D91F7-E743-6244-B09D-7DFD564CF955}"/>
              </a:ext>
            </a:extLst>
          </p:cNvPr>
          <p:cNvSpPr>
            <a:spLocks noGrp="1"/>
          </p:cNvSpPr>
          <p:nvPr>
            <p:ph idx="1"/>
          </p:nvPr>
        </p:nvSpPr>
        <p:spPr/>
        <p:txBody>
          <a:bodyPr>
            <a:normAutofit fontScale="85000" lnSpcReduction="20000"/>
          </a:bodyPr>
          <a:lstStyle/>
          <a:p>
            <a:endParaRPr lang="en-US"/>
          </a:p>
        </p:txBody>
      </p:sp>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40</a:t>
            </a:fld>
            <a:endParaRPr lang="en-US"/>
          </a:p>
        </p:txBody>
      </p:sp>
    </p:spTree>
    <p:extLst>
      <p:ext uri="{BB962C8B-B14F-4D97-AF65-F5344CB8AC3E}">
        <p14:creationId xmlns:p14="http://schemas.microsoft.com/office/powerpoint/2010/main" val="2437508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5B5B9655-B7DF-5C43-A68B-BFDE2208BCF0}"/>
              </a:ext>
            </a:extLst>
          </p:cNvPr>
          <p:cNvSpPr/>
          <p:nvPr/>
        </p:nvSpPr>
        <p:spPr>
          <a:xfrm>
            <a:off x="585788" y="228600"/>
            <a:ext cx="11358562" cy="1028700"/>
          </a:xfrm>
          <a:custGeom>
            <a:avLst/>
            <a:gdLst>
              <a:gd name="connsiteX0" fmla="*/ 192881 w 10844212"/>
              <a:gd name="connsiteY0" fmla="*/ 0 h 1028700"/>
              <a:gd name="connsiteX1" fmla="*/ 10779918 w 10844212"/>
              <a:gd name="connsiteY1" fmla="*/ 171450 h 1028700"/>
              <a:gd name="connsiteX2" fmla="*/ 10844212 w 10844212"/>
              <a:gd name="connsiteY2" fmla="*/ 700088 h 1028700"/>
              <a:gd name="connsiteX3" fmla="*/ 0 w 10844212"/>
              <a:gd name="connsiteY3" fmla="*/ 1028700 h 1028700"/>
              <a:gd name="connsiteX4" fmla="*/ 192881 w 10844212"/>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4212" h="1028700">
                <a:moveTo>
                  <a:pt x="192881" y="0"/>
                </a:moveTo>
                <a:lnTo>
                  <a:pt x="10779918" y="171450"/>
                </a:lnTo>
                <a:lnTo>
                  <a:pt x="10844212" y="700088"/>
                </a:lnTo>
                <a:lnTo>
                  <a:pt x="0" y="1028700"/>
                </a:lnTo>
                <a:lnTo>
                  <a:pt x="19288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036ED-2CBB-DB49-9041-E22EA73527C7}"/>
              </a:ext>
            </a:extLst>
          </p:cNvPr>
          <p:cNvSpPr>
            <a:spLocks noGrp="1"/>
          </p:cNvSpPr>
          <p:nvPr>
            <p:ph type="title"/>
          </p:nvPr>
        </p:nvSpPr>
        <p:spPr>
          <a:xfrm>
            <a:off x="484542" y="196613"/>
            <a:ext cx="10515600" cy="1325563"/>
          </a:xfrm>
        </p:spPr>
        <p:txBody>
          <a:bodyPr>
            <a:normAutofit/>
          </a:bodyPr>
          <a:lstStyle/>
          <a:p>
            <a:r>
              <a:rPr lang="en-US" sz="5400" dirty="0"/>
              <a:t>This Talk</a:t>
            </a:r>
          </a:p>
        </p:txBody>
      </p:sp>
      <p:sp>
        <p:nvSpPr>
          <p:cNvPr id="3" name="Content Placeholder 2">
            <a:extLst>
              <a:ext uri="{FF2B5EF4-FFF2-40B4-BE49-F238E27FC236}">
                <a16:creationId xmlns:a16="http://schemas.microsoft.com/office/drawing/2014/main" id="{546EF141-40C5-4149-A0B4-EAB536D68B56}"/>
              </a:ext>
            </a:extLst>
          </p:cNvPr>
          <p:cNvSpPr>
            <a:spLocks noGrp="1"/>
          </p:cNvSpPr>
          <p:nvPr>
            <p:ph idx="1"/>
          </p:nvPr>
        </p:nvSpPr>
        <p:spPr/>
        <p:txBody>
          <a:bodyPr>
            <a:normAutofit fontScale="85000" lnSpcReduction="20000"/>
          </a:bodyPr>
          <a:lstStyle/>
          <a:p>
            <a:endParaRPr lang="en-US"/>
          </a:p>
        </p:txBody>
      </p:sp>
      <p:sp>
        <p:nvSpPr>
          <p:cNvPr id="4" name="TextBox 3">
            <a:extLst>
              <a:ext uri="{FF2B5EF4-FFF2-40B4-BE49-F238E27FC236}">
                <a16:creationId xmlns:a16="http://schemas.microsoft.com/office/drawing/2014/main" id="{7435A347-990B-FE44-8236-9C04DDF2E344}"/>
              </a:ext>
            </a:extLst>
          </p:cNvPr>
          <p:cNvSpPr txBox="1"/>
          <p:nvPr/>
        </p:nvSpPr>
        <p:spPr>
          <a:xfrm>
            <a:off x="524838" y="1860120"/>
            <a:ext cx="6429965" cy="646331"/>
          </a:xfrm>
          <a:prstGeom prst="rect">
            <a:avLst/>
          </a:prstGeom>
          <a:noFill/>
        </p:spPr>
        <p:txBody>
          <a:bodyPr wrap="none" rtlCol="0">
            <a:spAutoFit/>
          </a:bodyPr>
          <a:lstStyle/>
          <a:p>
            <a:r>
              <a:rPr lang="en-US" sz="3600" dirty="0">
                <a:latin typeface="+mj-lt"/>
              </a:rPr>
              <a:t>An empirical account </a:t>
            </a:r>
            <a:r>
              <a:rPr lang="en-US" sz="3200">
                <a:latin typeface="+mj-lt"/>
              </a:rPr>
              <a:t>of possibility</a:t>
            </a:r>
            <a:endParaRPr lang="en-US" sz="3200" dirty="0">
              <a:latin typeface="+mj-lt"/>
            </a:endParaRPr>
          </a:p>
        </p:txBody>
      </p:sp>
      <p:grpSp>
        <p:nvGrpSpPr>
          <p:cNvPr id="24" name="Group 23">
            <a:extLst>
              <a:ext uri="{FF2B5EF4-FFF2-40B4-BE49-F238E27FC236}">
                <a16:creationId xmlns:a16="http://schemas.microsoft.com/office/drawing/2014/main" id="{560D2F2F-ED47-1442-8000-81C0A0B335ED}"/>
              </a:ext>
            </a:extLst>
          </p:cNvPr>
          <p:cNvGrpSpPr/>
          <p:nvPr/>
        </p:nvGrpSpPr>
        <p:grpSpPr>
          <a:xfrm>
            <a:off x="524838" y="3094842"/>
            <a:ext cx="11076612" cy="1138773"/>
            <a:chOff x="524838" y="3094842"/>
            <a:chExt cx="11076612" cy="1138773"/>
          </a:xfrm>
        </p:grpSpPr>
        <p:sp>
          <p:nvSpPr>
            <p:cNvPr id="23" name="Freeform 22">
              <a:extLst>
                <a:ext uri="{FF2B5EF4-FFF2-40B4-BE49-F238E27FC236}">
                  <a16:creationId xmlns:a16="http://schemas.microsoft.com/office/drawing/2014/main" id="{778FCE2B-425A-444F-B799-9CC5FC50F9B2}"/>
                </a:ext>
              </a:extLst>
            </p:cNvPr>
            <p:cNvSpPr/>
            <p:nvPr/>
          </p:nvSpPr>
          <p:spPr>
            <a:xfrm>
              <a:off x="535781" y="3271837"/>
              <a:ext cx="11065669" cy="961777"/>
            </a:xfrm>
            <a:custGeom>
              <a:avLst/>
              <a:gdLst>
                <a:gd name="connsiteX0" fmla="*/ 0 w 11065669"/>
                <a:gd name="connsiteY0" fmla="*/ 71437 h 557212"/>
                <a:gd name="connsiteX1" fmla="*/ 10944225 w 11065669"/>
                <a:gd name="connsiteY1" fmla="*/ 0 h 557212"/>
                <a:gd name="connsiteX2" fmla="*/ 11065669 w 11065669"/>
                <a:gd name="connsiteY2" fmla="*/ 428625 h 557212"/>
                <a:gd name="connsiteX3" fmla="*/ 121444 w 11065669"/>
                <a:gd name="connsiteY3" fmla="*/ 557212 h 557212"/>
                <a:gd name="connsiteX4" fmla="*/ 0 w 11065669"/>
                <a:gd name="connsiteY4" fmla="*/ 71437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5669" h="557212">
                  <a:moveTo>
                    <a:pt x="0" y="71437"/>
                  </a:moveTo>
                  <a:lnTo>
                    <a:pt x="10944225" y="0"/>
                  </a:lnTo>
                  <a:lnTo>
                    <a:pt x="11065669" y="428625"/>
                  </a:lnTo>
                  <a:lnTo>
                    <a:pt x="121444" y="557212"/>
                  </a:lnTo>
                  <a:lnTo>
                    <a:pt x="0" y="71437"/>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EE96BA-DE7A-FA41-B560-AC80A2D88AF2}"/>
                </a:ext>
              </a:extLst>
            </p:cNvPr>
            <p:cNvSpPr txBox="1"/>
            <p:nvPr/>
          </p:nvSpPr>
          <p:spPr>
            <a:xfrm>
              <a:off x="524838" y="3094842"/>
              <a:ext cx="7381534" cy="1138773"/>
            </a:xfrm>
            <a:prstGeom prst="rect">
              <a:avLst/>
            </a:prstGeom>
            <a:noFill/>
          </p:spPr>
          <p:txBody>
            <a:bodyPr wrap="square" rtlCol="0">
              <a:spAutoFit/>
            </a:bodyPr>
            <a:lstStyle/>
            <a:p>
              <a:r>
                <a:rPr lang="en-US" sz="3200" dirty="0">
                  <a:latin typeface="+mj-lt"/>
                </a:rPr>
                <a:t>Empiricist and logical possibility are the </a:t>
              </a:r>
              <a:r>
                <a:rPr lang="en-US" sz="3600" dirty="0">
                  <a:latin typeface="+mj-lt"/>
                </a:rPr>
                <a:t>only well-founded</a:t>
              </a:r>
              <a:r>
                <a:rPr lang="en-US" sz="3200" dirty="0">
                  <a:latin typeface="+mj-lt"/>
                </a:rPr>
                <a:t> notions of possibility. </a:t>
              </a:r>
            </a:p>
          </p:txBody>
        </p:sp>
        <p:sp>
          <p:nvSpPr>
            <p:cNvPr id="7" name="TextBox 6">
              <a:extLst>
                <a:ext uri="{FF2B5EF4-FFF2-40B4-BE49-F238E27FC236}">
                  <a16:creationId xmlns:a16="http://schemas.microsoft.com/office/drawing/2014/main" id="{26D3169B-FBE5-AB40-B372-6FA8367D14DB}"/>
                </a:ext>
              </a:extLst>
            </p:cNvPr>
            <p:cNvSpPr txBox="1"/>
            <p:nvPr/>
          </p:nvSpPr>
          <p:spPr>
            <a:xfrm>
              <a:off x="8313220" y="3186422"/>
              <a:ext cx="3116780" cy="923330"/>
            </a:xfrm>
            <a:prstGeom prst="rect">
              <a:avLst/>
            </a:prstGeom>
            <a:noFill/>
          </p:spPr>
          <p:txBody>
            <a:bodyPr wrap="square" rtlCol="0">
              <a:spAutoFit/>
            </a:bodyPr>
            <a:lstStyle/>
            <a:p>
              <a:r>
                <a:rPr lang="en-US" dirty="0">
                  <a:latin typeface="+mj-lt"/>
                </a:rPr>
                <a:t>Conceptual, metaphysical, nomic, physical and epistemic possibility add nothing</a:t>
              </a:r>
            </a:p>
          </p:txBody>
        </p:sp>
      </p:grpSp>
      <p:grpSp>
        <p:nvGrpSpPr>
          <p:cNvPr id="25" name="Group 24">
            <a:extLst>
              <a:ext uri="{FF2B5EF4-FFF2-40B4-BE49-F238E27FC236}">
                <a16:creationId xmlns:a16="http://schemas.microsoft.com/office/drawing/2014/main" id="{5FFF8FE9-5ED7-8345-875A-B1579863DE05}"/>
              </a:ext>
            </a:extLst>
          </p:cNvPr>
          <p:cNvGrpSpPr/>
          <p:nvPr/>
        </p:nvGrpSpPr>
        <p:grpSpPr>
          <a:xfrm>
            <a:off x="528721" y="4955755"/>
            <a:ext cx="11229541" cy="1368302"/>
            <a:chOff x="528721" y="4955755"/>
            <a:chExt cx="11229541" cy="1368302"/>
          </a:xfrm>
        </p:grpSpPr>
        <p:sp>
          <p:nvSpPr>
            <p:cNvPr id="6" name="TextBox 5">
              <a:extLst>
                <a:ext uri="{FF2B5EF4-FFF2-40B4-BE49-F238E27FC236}">
                  <a16:creationId xmlns:a16="http://schemas.microsoft.com/office/drawing/2014/main" id="{299F6F1A-C8C5-2F4E-870E-0A09DF9E1FFC}"/>
                </a:ext>
              </a:extLst>
            </p:cNvPr>
            <p:cNvSpPr txBox="1"/>
            <p:nvPr/>
          </p:nvSpPr>
          <p:spPr>
            <a:xfrm>
              <a:off x="528721" y="4955755"/>
              <a:ext cx="6114174" cy="646331"/>
            </a:xfrm>
            <a:prstGeom prst="rect">
              <a:avLst/>
            </a:prstGeom>
            <a:noFill/>
          </p:spPr>
          <p:txBody>
            <a:bodyPr wrap="none" rtlCol="0">
              <a:spAutoFit/>
            </a:bodyPr>
            <a:lstStyle/>
            <a:p>
              <a:r>
                <a:rPr lang="en-US" sz="3600" dirty="0">
                  <a:latin typeface="+mj-lt"/>
                </a:rPr>
                <a:t>Properties of</a:t>
              </a:r>
              <a:r>
                <a:rPr lang="en-US" sz="3200" dirty="0">
                  <a:latin typeface="+mj-lt"/>
                </a:rPr>
                <a:t> empiricist possibility</a:t>
              </a:r>
            </a:p>
          </p:txBody>
        </p:sp>
        <p:sp>
          <p:nvSpPr>
            <p:cNvPr id="8" name="TextBox 7">
              <a:extLst>
                <a:ext uri="{FF2B5EF4-FFF2-40B4-BE49-F238E27FC236}">
                  <a16:creationId xmlns:a16="http://schemas.microsoft.com/office/drawing/2014/main" id="{A83EDBA0-35DF-A142-935F-E4F4F440EA37}"/>
                </a:ext>
              </a:extLst>
            </p:cNvPr>
            <p:cNvSpPr txBox="1"/>
            <p:nvPr/>
          </p:nvSpPr>
          <p:spPr>
            <a:xfrm>
              <a:off x="8389369" y="5011602"/>
              <a:ext cx="3368893" cy="646331"/>
            </a:xfrm>
            <a:prstGeom prst="rect">
              <a:avLst/>
            </a:prstGeom>
            <a:noFill/>
          </p:spPr>
          <p:txBody>
            <a:bodyPr wrap="square" rtlCol="0">
              <a:spAutoFit/>
            </a:bodyPr>
            <a:lstStyle/>
            <a:p>
              <a:pPr algn="l"/>
              <a:r>
                <a:rPr lang="en-US" dirty="0">
                  <a:latin typeface="+mj-lt"/>
                </a:rPr>
                <a:t>Duality of possibility and necessity can fail.</a:t>
              </a:r>
            </a:p>
          </p:txBody>
        </p:sp>
        <p:grpSp>
          <p:nvGrpSpPr>
            <p:cNvPr id="21" name="Group 20">
              <a:extLst>
                <a:ext uri="{FF2B5EF4-FFF2-40B4-BE49-F238E27FC236}">
                  <a16:creationId xmlns:a16="http://schemas.microsoft.com/office/drawing/2014/main" id="{BDF283BF-AB39-9545-94B2-68B7117897C7}"/>
                </a:ext>
              </a:extLst>
            </p:cNvPr>
            <p:cNvGrpSpPr/>
            <p:nvPr/>
          </p:nvGrpSpPr>
          <p:grpSpPr>
            <a:xfrm>
              <a:off x="8516011" y="5457025"/>
              <a:ext cx="2736352" cy="867032"/>
              <a:chOff x="8316686" y="1305525"/>
              <a:chExt cx="2736352" cy="867032"/>
            </a:xfrm>
          </p:grpSpPr>
          <p:sp>
            <p:nvSpPr>
              <p:cNvPr id="9" name="Rectangle 8">
                <a:extLst>
                  <a:ext uri="{FF2B5EF4-FFF2-40B4-BE49-F238E27FC236}">
                    <a16:creationId xmlns:a16="http://schemas.microsoft.com/office/drawing/2014/main" id="{28D98543-71C7-994C-B033-0C77BF97F905}"/>
                  </a:ext>
                </a:extLst>
              </p:cNvPr>
              <p:cNvSpPr/>
              <p:nvPr/>
            </p:nvSpPr>
            <p:spPr>
              <a:xfrm>
                <a:off x="8316686" y="1690688"/>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6EA62A-28BC-D44D-B39D-8CEB4BD55661}"/>
                  </a:ext>
                </a:extLst>
              </p:cNvPr>
              <p:cNvSpPr/>
              <p:nvPr/>
            </p:nvSpPr>
            <p:spPr>
              <a:xfrm rot="2700000">
                <a:off x="10042294" y="1619247"/>
                <a:ext cx="344941" cy="3449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0CA0D0E-950F-AE45-926F-007560B1DE1E}"/>
                  </a:ext>
                </a:extLst>
              </p:cNvPr>
              <p:cNvGrpSpPr/>
              <p:nvPr/>
            </p:nvGrpSpPr>
            <p:grpSpPr>
              <a:xfrm>
                <a:off x="8859822" y="1591848"/>
                <a:ext cx="438830" cy="481129"/>
                <a:chOff x="8661627" y="2452571"/>
                <a:chExt cx="438830" cy="481129"/>
              </a:xfrm>
            </p:grpSpPr>
            <p:cxnSp>
              <p:nvCxnSpPr>
                <p:cNvPr id="12" name="Straight Connector 11">
                  <a:extLst>
                    <a:ext uri="{FF2B5EF4-FFF2-40B4-BE49-F238E27FC236}">
                      <a16:creationId xmlns:a16="http://schemas.microsoft.com/office/drawing/2014/main" id="{892783C6-4E3D-2944-8607-79F7C7C99933}"/>
                    </a:ext>
                  </a:extLst>
                </p:cNvPr>
                <p:cNvCxnSpPr>
                  <a:cxnSpLocks/>
                </p:cNvCxnSpPr>
                <p:nvPr/>
              </p:nvCxnSpPr>
              <p:spPr>
                <a:xfrm>
                  <a:off x="8661627" y="2590800"/>
                  <a:ext cx="438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0236D9-B80F-2242-9CA0-3CBC6E8EA4E2}"/>
                    </a:ext>
                  </a:extLst>
                </p:cNvPr>
                <p:cNvCxnSpPr>
                  <a:cxnSpLocks/>
                </p:cNvCxnSpPr>
                <p:nvPr/>
              </p:nvCxnSpPr>
              <p:spPr>
                <a:xfrm>
                  <a:off x="8661627" y="2705100"/>
                  <a:ext cx="438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089FCC-B5C1-4A44-BD86-4423640C0E00}"/>
                    </a:ext>
                  </a:extLst>
                </p:cNvPr>
                <p:cNvCxnSpPr>
                  <a:cxnSpLocks/>
                </p:cNvCxnSpPr>
                <p:nvPr/>
              </p:nvCxnSpPr>
              <p:spPr>
                <a:xfrm>
                  <a:off x="8661627" y="2819400"/>
                  <a:ext cx="438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B5601A-4900-8549-A682-8EB1EB1AA6E7}"/>
                    </a:ext>
                  </a:extLst>
                </p:cNvPr>
                <p:cNvCxnSpPr>
                  <a:cxnSpLocks/>
                </p:cNvCxnSpPr>
                <p:nvPr/>
              </p:nvCxnSpPr>
              <p:spPr>
                <a:xfrm flipV="1">
                  <a:off x="8761123" y="2452571"/>
                  <a:ext cx="256693" cy="4811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46854E8-4B47-2344-94F1-036611A8B983}"/>
                  </a:ext>
                </a:extLst>
              </p:cNvPr>
              <p:cNvSpPr txBox="1"/>
              <p:nvPr/>
            </p:nvSpPr>
            <p:spPr>
              <a:xfrm>
                <a:off x="9422352" y="1341560"/>
                <a:ext cx="518091" cy="830997"/>
              </a:xfrm>
              <a:prstGeom prst="rect">
                <a:avLst/>
              </a:prstGeom>
              <a:noFill/>
            </p:spPr>
            <p:txBody>
              <a:bodyPr wrap="none" rtlCol="0">
                <a:spAutoFit/>
              </a:bodyPr>
              <a:lstStyle/>
              <a:p>
                <a:pPr algn="l"/>
                <a:r>
                  <a:rPr lang="en-US" sz="4800" dirty="0">
                    <a:latin typeface="+mj-lt"/>
                  </a:rPr>
                  <a:t>~</a:t>
                </a:r>
              </a:p>
            </p:txBody>
          </p:sp>
          <p:sp>
            <p:nvSpPr>
              <p:cNvPr id="20" name="TextBox 19">
                <a:extLst>
                  <a:ext uri="{FF2B5EF4-FFF2-40B4-BE49-F238E27FC236}">
                    <a16:creationId xmlns:a16="http://schemas.microsoft.com/office/drawing/2014/main" id="{AAFFB728-FBDE-094C-9C8A-23F41A150428}"/>
                  </a:ext>
                </a:extLst>
              </p:cNvPr>
              <p:cNvSpPr txBox="1"/>
              <p:nvPr/>
            </p:nvSpPr>
            <p:spPr>
              <a:xfrm>
                <a:off x="10534947" y="1305525"/>
                <a:ext cx="518091" cy="830997"/>
              </a:xfrm>
              <a:prstGeom prst="rect">
                <a:avLst/>
              </a:prstGeom>
              <a:noFill/>
            </p:spPr>
            <p:txBody>
              <a:bodyPr wrap="none" rtlCol="0">
                <a:spAutoFit/>
              </a:bodyPr>
              <a:lstStyle/>
              <a:p>
                <a:pPr algn="l"/>
                <a:r>
                  <a:rPr lang="en-US" sz="4800" dirty="0">
                    <a:latin typeface="+mj-lt"/>
                  </a:rPr>
                  <a:t>~</a:t>
                </a:r>
              </a:p>
            </p:txBody>
          </p:sp>
        </p:grpSp>
      </p:grpSp>
      <p:pic>
        <p:nvPicPr>
          <p:cNvPr id="26" name="Content Placeholder 15" descr="Marketing">
            <a:extLst>
              <a:ext uri="{FF2B5EF4-FFF2-40B4-BE49-F238E27FC236}">
                <a16:creationId xmlns:a16="http://schemas.microsoft.com/office/drawing/2014/main" id="{1C460A1B-ECE6-6A4E-92C3-4043C4FC4A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083895" y="-147439"/>
            <a:ext cx="2034985" cy="2034985"/>
          </a:xfrm>
          <a:prstGeom prst="rect">
            <a:avLst/>
          </a:prstGeom>
        </p:spPr>
      </p:pic>
      <p:sp>
        <p:nvSpPr>
          <p:cNvPr id="27" name="TextBox 26">
            <a:extLst>
              <a:ext uri="{FF2B5EF4-FFF2-40B4-BE49-F238E27FC236}">
                <a16:creationId xmlns:a16="http://schemas.microsoft.com/office/drawing/2014/main" id="{602B4F7A-E4F6-F048-B649-B35588C2F42D}"/>
              </a:ext>
            </a:extLst>
          </p:cNvPr>
          <p:cNvSpPr txBox="1"/>
          <p:nvPr/>
        </p:nvSpPr>
        <p:spPr>
          <a:xfrm>
            <a:off x="9923156" y="113478"/>
            <a:ext cx="494046" cy="738664"/>
          </a:xfrm>
          <a:prstGeom prst="rect">
            <a:avLst/>
          </a:prstGeom>
          <a:noFill/>
        </p:spPr>
        <p:txBody>
          <a:bodyPr wrap="none" rtlCol="0">
            <a:spAutoFit/>
          </a:bodyPr>
          <a:lstStyle/>
          <a:p>
            <a:pPr algn="l"/>
            <a:r>
              <a:rPr lang="en-US" sz="1400" dirty="0">
                <a:latin typeface="+mj-lt"/>
              </a:rPr>
              <a:t>blah</a:t>
            </a:r>
          </a:p>
          <a:p>
            <a:pPr algn="l"/>
            <a:r>
              <a:rPr lang="en-US" sz="1400" dirty="0">
                <a:latin typeface="+mj-lt"/>
              </a:rPr>
              <a:t>blah</a:t>
            </a:r>
          </a:p>
          <a:p>
            <a:pPr algn="l"/>
            <a:r>
              <a:rPr lang="en-US" sz="1400" dirty="0">
                <a:latin typeface="+mj-lt"/>
              </a:rPr>
              <a:t>blah</a:t>
            </a:r>
          </a:p>
        </p:txBody>
      </p:sp>
      <p:sp>
        <p:nvSpPr>
          <p:cNvPr id="11" name="Slide Number Placeholder 10">
            <a:extLst>
              <a:ext uri="{FF2B5EF4-FFF2-40B4-BE49-F238E27FC236}">
                <a16:creationId xmlns:a16="http://schemas.microsoft.com/office/drawing/2014/main" id="{C8D9464C-09FB-2E4A-8889-CDF835C3C50E}"/>
              </a:ext>
            </a:extLst>
          </p:cNvPr>
          <p:cNvSpPr>
            <a:spLocks noGrp="1"/>
          </p:cNvSpPr>
          <p:nvPr>
            <p:ph type="sldNum" sz="quarter" idx="12"/>
          </p:nvPr>
        </p:nvSpPr>
        <p:spPr/>
        <p:txBody>
          <a:bodyPr/>
          <a:lstStyle/>
          <a:p>
            <a:fld id="{3ED636B3-DF2F-134B-A88D-9309E8115631}" type="slidenum">
              <a:rPr lang="en-US" smtClean="0"/>
              <a:t>41</a:t>
            </a:fld>
            <a:endParaRPr lang="en-US"/>
          </a:p>
        </p:txBody>
      </p:sp>
    </p:spTree>
    <p:extLst>
      <p:ext uri="{BB962C8B-B14F-4D97-AF65-F5344CB8AC3E}">
        <p14:creationId xmlns:p14="http://schemas.microsoft.com/office/powerpoint/2010/main" val="29568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E026-5169-7B7D-9D57-476A08859FC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45ECF85-77CA-F316-7DE4-99009496B9FF}"/>
              </a:ext>
            </a:extLst>
          </p:cNvPr>
          <p:cNvSpPr>
            <a:spLocks noGrp="1"/>
          </p:cNvSpPr>
          <p:nvPr>
            <p:ph type="sldNum" sz="quarter" idx="12"/>
          </p:nvPr>
        </p:nvSpPr>
        <p:spPr/>
        <p:txBody>
          <a:bodyPr/>
          <a:lstStyle/>
          <a:p>
            <a:fld id="{3ED636B3-DF2F-134B-A88D-9309E8115631}" type="slidenum">
              <a:rPr lang="en-US" smtClean="0"/>
              <a:t>42</a:t>
            </a:fld>
            <a:endParaRPr lang="en-US"/>
          </a:p>
        </p:txBody>
      </p:sp>
      <p:pic>
        <p:nvPicPr>
          <p:cNvPr id="7" name="Content Placeholder 5" descr="A blue diamond on a white background&#10;&#10;Description automatically generated">
            <a:extLst>
              <a:ext uri="{FF2B5EF4-FFF2-40B4-BE49-F238E27FC236}">
                <a16:creationId xmlns:a16="http://schemas.microsoft.com/office/drawing/2014/main" id="{E70E5CB3-F055-177F-B4BA-A8D6C9C43626}"/>
              </a:ext>
            </a:extLst>
          </p:cNvPr>
          <p:cNvPicPr>
            <a:picLocks noChangeAspect="1"/>
          </p:cNvPicPr>
          <p:nvPr/>
        </p:nvPicPr>
        <p:blipFill>
          <a:blip r:embed="rId2"/>
          <a:stretch>
            <a:fillRect/>
          </a:stretch>
        </p:blipFill>
        <p:spPr>
          <a:xfrm>
            <a:off x="681925" y="0"/>
            <a:ext cx="7615408" cy="7043908"/>
          </a:xfrm>
          <a:prstGeom prst="rect">
            <a:avLst/>
          </a:prstGeom>
        </p:spPr>
      </p:pic>
      <p:sp>
        <p:nvSpPr>
          <p:cNvPr id="9" name="Content Placeholder 8">
            <a:extLst>
              <a:ext uri="{FF2B5EF4-FFF2-40B4-BE49-F238E27FC236}">
                <a16:creationId xmlns:a16="http://schemas.microsoft.com/office/drawing/2014/main" id="{18E3A33E-27D0-64A0-C9A7-7FBB28CCE69C}"/>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159661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C825-0FE0-9AAD-0B65-79A315E6DB15}"/>
              </a:ext>
            </a:extLst>
          </p:cNvPr>
          <p:cNvSpPr>
            <a:spLocks noGrp="1"/>
          </p:cNvSpPr>
          <p:nvPr>
            <p:ph type="title"/>
          </p:nvPr>
        </p:nvSpPr>
        <p:spPr>
          <a:xfrm>
            <a:off x="838200" y="365125"/>
            <a:ext cx="10515600" cy="492831"/>
          </a:xfrm>
        </p:spPr>
        <p:txBody>
          <a:bodyPr>
            <a:normAutofit fontScale="90000"/>
          </a:bodyPr>
          <a:lstStyle/>
          <a:p>
            <a:r>
              <a:rPr lang="en-US" dirty="0"/>
              <a:t> </a:t>
            </a:r>
          </a:p>
        </p:txBody>
      </p:sp>
      <p:sp>
        <p:nvSpPr>
          <p:cNvPr id="4" name="Slide Number Placeholder 3">
            <a:extLst>
              <a:ext uri="{FF2B5EF4-FFF2-40B4-BE49-F238E27FC236}">
                <a16:creationId xmlns:a16="http://schemas.microsoft.com/office/drawing/2014/main" id="{30FEFD4A-2372-0073-AAAC-FEA9830401BA}"/>
              </a:ext>
            </a:extLst>
          </p:cNvPr>
          <p:cNvSpPr>
            <a:spLocks noGrp="1"/>
          </p:cNvSpPr>
          <p:nvPr>
            <p:ph type="sldNum" sz="quarter" idx="12"/>
          </p:nvPr>
        </p:nvSpPr>
        <p:spPr/>
        <p:txBody>
          <a:bodyPr/>
          <a:lstStyle/>
          <a:p>
            <a:fld id="{3ED636B3-DF2F-134B-A88D-9309E8115631}" type="slidenum">
              <a:rPr lang="en-US" smtClean="0"/>
              <a:t>43</a:t>
            </a:fld>
            <a:endParaRPr lang="en-US"/>
          </a:p>
        </p:txBody>
      </p:sp>
      <p:grpSp>
        <p:nvGrpSpPr>
          <p:cNvPr id="21" name="Group 20">
            <a:extLst>
              <a:ext uri="{FF2B5EF4-FFF2-40B4-BE49-F238E27FC236}">
                <a16:creationId xmlns:a16="http://schemas.microsoft.com/office/drawing/2014/main" id="{29985ED9-B309-D901-D9B2-6B511FF53208}"/>
              </a:ext>
            </a:extLst>
          </p:cNvPr>
          <p:cNvGrpSpPr/>
          <p:nvPr/>
        </p:nvGrpSpPr>
        <p:grpSpPr>
          <a:xfrm>
            <a:off x="747889" y="2648622"/>
            <a:ext cx="8350955" cy="1048112"/>
            <a:chOff x="747889" y="2648622"/>
            <a:chExt cx="8350955" cy="1048112"/>
          </a:xfrm>
        </p:grpSpPr>
        <p:sp>
          <p:nvSpPr>
            <p:cNvPr id="17" name="TextBox 16">
              <a:extLst>
                <a:ext uri="{FF2B5EF4-FFF2-40B4-BE49-F238E27FC236}">
                  <a16:creationId xmlns:a16="http://schemas.microsoft.com/office/drawing/2014/main" id="{ACF36D95-41A9-9FAD-0EEA-1F483E3A854B}"/>
                </a:ext>
              </a:extLst>
            </p:cNvPr>
            <p:cNvSpPr txBox="1"/>
            <p:nvPr/>
          </p:nvSpPr>
          <p:spPr>
            <a:xfrm>
              <a:off x="2122311" y="2648622"/>
              <a:ext cx="6976533" cy="954107"/>
            </a:xfrm>
            <a:prstGeom prst="rect">
              <a:avLst/>
            </a:prstGeom>
            <a:noFill/>
          </p:spPr>
          <p:txBody>
            <a:bodyPr wrap="square" rtlCol="0">
              <a:spAutoFit/>
            </a:bodyPr>
            <a:lstStyle/>
            <a:p>
              <a:pPr algn="l"/>
              <a:r>
                <a:rPr lang="en-US" sz="3200" dirty="0">
                  <a:latin typeface="+mj-lt"/>
                </a:rPr>
                <a:t>Small-e</a:t>
              </a:r>
              <a:r>
                <a:rPr lang="en-US" sz="2800" dirty="0">
                  <a:latin typeface="+mj-lt"/>
                </a:rPr>
                <a:t> empiricists can </a:t>
              </a:r>
              <a:r>
                <a:rPr lang="en-US" sz="2400" dirty="0">
                  <a:latin typeface="+mj-lt"/>
                </a:rPr>
                <a:t>learn deeper truths of the world from experience. Why call that metaphysics?</a:t>
              </a:r>
            </a:p>
          </p:txBody>
        </p:sp>
        <p:pic>
          <p:nvPicPr>
            <p:cNvPr id="19" name="Content Placeholder 14" descr="A blue gem on a white background&#10;&#10;Description automatically generated">
              <a:extLst>
                <a:ext uri="{FF2B5EF4-FFF2-40B4-BE49-F238E27FC236}">
                  <a16:creationId xmlns:a16="http://schemas.microsoft.com/office/drawing/2014/main" id="{294392D9-CC07-88E5-0189-0C7DD825F2CA}"/>
                </a:ext>
              </a:extLst>
            </p:cNvPr>
            <p:cNvPicPr>
              <a:picLocks noChangeAspect="1"/>
            </p:cNvPicPr>
            <p:nvPr/>
          </p:nvPicPr>
          <p:blipFill>
            <a:blip r:embed="rId2"/>
            <a:stretch>
              <a:fillRect/>
            </a:stretch>
          </p:blipFill>
          <p:spPr>
            <a:xfrm>
              <a:off x="747889" y="2691968"/>
              <a:ext cx="1088496" cy="1004766"/>
            </a:xfrm>
            <a:prstGeom prst="rect">
              <a:avLst/>
            </a:prstGeom>
          </p:spPr>
        </p:pic>
      </p:grpSp>
      <p:grpSp>
        <p:nvGrpSpPr>
          <p:cNvPr id="26" name="Group 25">
            <a:extLst>
              <a:ext uri="{FF2B5EF4-FFF2-40B4-BE49-F238E27FC236}">
                <a16:creationId xmlns:a16="http://schemas.microsoft.com/office/drawing/2014/main" id="{BF1E667F-63F5-97F0-1B83-71FB07B5D586}"/>
              </a:ext>
            </a:extLst>
          </p:cNvPr>
          <p:cNvGrpSpPr/>
          <p:nvPr/>
        </p:nvGrpSpPr>
        <p:grpSpPr>
          <a:xfrm>
            <a:off x="747889" y="4351435"/>
            <a:ext cx="8868916" cy="1004766"/>
            <a:chOff x="747889" y="4351435"/>
            <a:chExt cx="8868916" cy="1004766"/>
          </a:xfrm>
        </p:grpSpPr>
        <p:sp>
          <p:nvSpPr>
            <p:cNvPr id="18" name="TextBox 17">
              <a:extLst>
                <a:ext uri="{FF2B5EF4-FFF2-40B4-BE49-F238E27FC236}">
                  <a16:creationId xmlns:a16="http://schemas.microsoft.com/office/drawing/2014/main" id="{35DD68CA-F847-56DF-6CE5-3E1A4E7CEAE5}"/>
                </a:ext>
              </a:extLst>
            </p:cNvPr>
            <p:cNvSpPr txBox="1"/>
            <p:nvPr/>
          </p:nvSpPr>
          <p:spPr>
            <a:xfrm>
              <a:off x="2122311" y="4351435"/>
              <a:ext cx="7494494" cy="954107"/>
            </a:xfrm>
            <a:prstGeom prst="rect">
              <a:avLst/>
            </a:prstGeom>
            <a:noFill/>
          </p:spPr>
          <p:txBody>
            <a:bodyPr wrap="square" rtlCol="0">
              <a:spAutoFit/>
            </a:bodyPr>
            <a:lstStyle/>
            <a:p>
              <a:pPr algn="l"/>
              <a:r>
                <a:rPr lang="en-US" sz="3200" dirty="0">
                  <a:latin typeface="+mj-lt"/>
                </a:rPr>
                <a:t>That</a:t>
              </a:r>
              <a:r>
                <a:rPr lang="en-US" sz="2800" dirty="0">
                  <a:latin typeface="+mj-lt"/>
                </a:rPr>
                <a:t> logicians have</a:t>
              </a:r>
              <a:r>
                <a:rPr lang="en-US" sz="2400" dirty="0">
                  <a:latin typeface="+mj-lt"/>
                </a:rPr>
                <a:t> axioms and theorems does not mean that </a:t>
              </a:r>
              <a:r>
                <a:rPr lang="en-US" sz="2400">
                  <a:latin typeface="+mj-lt"/>
                </a:rPr>
                <a:t>they have </a:t>
              </a:r>
              <a:r>
                <a:rPr lang="en-US" sz="2400" dirty="0">
                  <a:latin typeface="+mj-lt"/>
                </a:rPr>
                <a:t>access to deeper truths of the world.</a:t>
              </a:r>
            </a:p>
          </p:txBody>
        </p:sp>
        <p:pic>
          <p:nvPicPr>
            <p:cNvPr id="20" name="Content Placeholder 14" descr="A blue gem on a white background&#10;&#10;Description automatically generated">
              <a:extLst>
                <a:ext uri="{FF2B5EF4-FFF2-40B4-BE49-F238E27FC236}">
                  <a16:creationId xmlns:a16="http://schemas.microsoft.com/office/drawing/2014/main" id="{577D5C2C-9329-0846-29F7-9FACE40C9A49}"/>
                </a:ext>
              </a:extLst>
            </p:cNvPr>
            <p:cNvPicPr>
              <a:picLocks noChangeAspect="1"/>
            </p:cNvPicPr>
            <p:nvPr/>
          </p:nvPicPr>
          <p:blipFill>
            <a:blip r:embed="rId2"/>
            <a:stretch>
              <a:fillRect/>
            </a:stretch>
          </p:blipFill>
          <p:spPr>
            <a:xfrm>
              <a:off x="747889" y="4351435"/>
              <a:ext cx="1088496" cy="1004766"/>
            </a:xfrm>
            <a:prstGeom prst="rect">
              <a:avLst/>
            </a:prstGeom>
          </p:spPr>
        </p:pic>
      </p:grpSp>
      <p:grpSp>
        <p:nvGrpSpPr>
          <p:cNvPr id="25" name="Group 24">
            <a:extLst>
              <a:ext uri="{FF2B5EF4-FFF2-40B4-BE49-F238E27FC236}">
                <a16:creationId xmlns:a16="http://schemas.microsoft.com/office/drawing/2014/main" id="{B2A1E78E-846A-10D3-3C15-CAE11CFEC174}"/>
              </a:ext>
            </a:extLst>
          </p:cNvPr>
          <p:cNvGrpSpPr/>
          <p:nvPr/>
        </p:nvGrpSpPr>
        <p:grpSpPr>
          <a:xfrm>
            <a:off x="747889" y="760276"/>
            <a:ext cx="8475133" cy="1323439"/>
            <a:chOff x="747889" y="760276"/>
            <a:chExt cx="8475133" cy="1323439"/>
          </a:xfrm>
        </p:grpSpPr>
        <p:sp>
          <p:nvSpPr>
            <p:cNvPr id="16" name="TextBox 15">
              <a:extLst>
                <a:ext uri="{FF2B5EF4-FFF2-40B4-BE49-F238E27FC236}">
                  <a16:creationId xmlns:a16="http://schemas.microsoft.com/office/drawing/2014/main" id="{186F49AC-3381-6647-410D-EC11F82DA5C1}"/>
                </a:ext>
              </a:extLst>
            </p:cNvPr>
            <p:cNvSpPr txBox="1"/>
            <p:nvPr/>
          </p:nvSpPr>
          <p:spPr>
            <a:xfrm>
              <a:off x="2122311" y="760276"/>
              <a:ext cx="7100711" cy="1323439"/>
            </a:xfrm>
            <a:prstGeom prst="rect">
              <a:avLst/>
            </a:prstGeom>
            <a:noFill/>
          </p:spPr>
          <p:txBody>
            <a:bodyPr wrap="square" rtlCol="0">
              <a:spAutoFit/>
            </a:bodyPr>
            <a:lstStyle/>
            <a:p>
              <a:pPr algn="l"/>
              <a:r>
                <a:rPr lang="en-US" sz="3200" dirty="0">
                  <a:latin typeface="+mj-lt"/>
                </a:rPr>
                <a:t>Catharsis</a:t>
              </a:r>
              <a:r>
                <a:rPr lang="en-US" sz="2800" dirty="0">
                  <a:latin typeface="+mj-lt"/>
                </a:rPr>
                <a:t>. I no longer</a:t>
              </a:r>
              <a:r>
                <a:rPr lang="en-US" sz="2400" dirty="0">
                  <a:latin typeface="+mj-lt"/>
                </a:rPr>
                <a:t> believe I am mentally deficient because of my inability to understand “metaphysical possibility.”</a:t>
              </a:r>
            </a:p>
          </p:txBody>
        </p:sp>
        <p:pic>
          <p:nvPicPr>
            <p:cNvPr id="22" name="Content Placeholder 14" descr="A blue gem on a white background&#10;&#10;Description automatically generated">
              <a:extLst>
                <a:ext uri="{FF2B5EF4-FFF2-40B4-BE49-F238E27FC236}">
                  <a16:creationId xmlns:a16="http://schemas.microsoft.com/office/drawing/2014/main" id="{80CDA38D-4358-AF84-26AF-75151CF4869E}"/>
                </a:ext>
              </a:extLst>
            </p:cNvPr>
            <p:cNvPicPr>
              <a:picLocks noChangeAspect="1"/>
            </p:cNvPicPr>
            <p:nvPr/>
          </p:nvPicPr>
          <p:blipFill>
            <a:blip r:embed="rId2"/>
            <a:stretch>
              <a:fillRect/>
            </a:stretch>
          </p:blipFill>
          <p:spPr>
            <a:xfrm>
              <a:off x="747889" y="857469"/>
              <a:ext cx="1088496" cy="1004766"/>
            </a:xfrm>
            <a:prstGeom prst="rect">
              <a:avLst/>
            </a:prstGeom>
          </p:spPr>
        </p:pic>
      </p:grpSp>
      <p:sp>
        <p:nvSpPr>
          <p:cNvPr id="24" name="Content Placeholder 23">
            <a:extLst>
              <a:ext uri="{FF2B5EF4-FFF2-40B4-BE49-F238E27FC236}">
                <a16:creationId xmlns:a16="http://schemas.microsoft.com/office/drawing/2014/main" id="{098C9EE4-0087-5700-35C5-C0FF444E3867}"/>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40201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65CB9-5AB5-DF4E-B2B7-6B1785BAB934}"/>
              </a:ext>
            </a:extLst>
          </p:cNvPr>
          <p:cNvPicPr>
            <a:picLocks noChangeAspect="1"/>
          </p:cNvPicPr>
          <p:nvPr/>
        </p:nvPicPr>
        <p:blipFill>
          <a:blip r:embed="rId2"/>
          <a:stretch>
            <a:fillRect/>
          </a:stretch>
        </p:blipFill>
        <p:spPr>
          <a:xfrm>
            <a:off x="2201333" y="223023"/>
            <a:ext cx="8011141" cy="6594537"/>
          </a:xfrm>
          <a:prstGeom prst="rect">
            <a:avLst/>
          </a:prstGeom>
        </p:spPr>
      </p:pic>
      <p:sp>
        <p:nvSpPr>
          <p:cNvPr id="2" name="Title 1">
            <a:extLst>
              <a:ext uri="{FF2B5EF4-FFF2-40B4-BE49-F238E27FC236}">
                <a16:creationId xmlns:a16="http://schemas.microsoft.com/office/drawing/2014/main" id="{F86BA789-DBF4-AF44-B756-5E8BE4D45920}"/>
              </a:ext>
            </a:extLst>
          </p:cNvPr>
          <p:cNvSpPr>
            <a:spLocks noGrp="1"/>
          </p:cNvSpPr>
          <p:nvPr>
            <p:ph type="title"/>
          </p:nvPr>
        </p:nvSpPr>
        <p:spPr/>
        <p:txBody>
          <a:bodyPr/>
          <a:lstStyle/>
          <a:p>
            <a:endParaRPr lang="en-US"/>
          </a:p>
        </p:txBody>
      </p:sp>
      <p:pic>
        <p:nvPicPr>
          <p:cNvPr id="5" name="Content Placeholder 4" descr="Logo&#10;&#10;Description automatically generated">
            <a:extLst>
              <a:ext uri="{FF2B5EF4-FFF2-40B4-BE49-F238E27FC236}">
                <a16:creationId xmlns:a16="http://schemas.microsoft.com/office/drawing/2014/main" id="{889EECD4-4399-2F4A-80A8-2F1495A2330B}"/>
              </a:ext>
            </a:extLst>
          </p:cNvPr>
          <p:cNvPicPr>
            <a:picLocks noGrp="1" noChangeAspect="1"/>
          </p:cNvPicPr>
          <p:nvPr>
            <p:ph idx="1"/>
          </p:nvPr>
        </p:nvPicPr>
        <p:blipFill>
          <a:blip r:embed="rId3"/>
          <a:stretch>
            <a:fillRect/>
          </a:stretch>
        </p:blipFill>
        <p:spPr>
          <a:xfrm>
            <a:off x="198327" y="207893"/>
            <a:ext cx="11750518" cy="6609668"/>
          </a:xfrm>
        </p:spPr>
      </p:pic>
      <p:sp>
        <p:nvSpPr>
          <p:cNvPr id="3" name="Slide Number Placeholder 2">
            <a:extLst>
              <a:ext uri="{FF2B5EF4-FFF2-40B4-BE49-F238E27FC236}">
                <a16:creationId xmlns:a16="http://schemas.microsoft.com/office/drawing/2014/main" id="{657C443D-9F0A-EB4D-81C3-F61027C7B8DF}"/>
              </a:ext>
            </a:extLst>
          </p:cNvPr>
          <p:cNvSpPr>
            <a:spLocks noGrp="1"/>
          </p:cNvSpPr>
          <p:nvPr>
            <p:ph type="sldNum" sz="quarter" idx="12"/>
          </p:nvPr>
        </p:nvSpPr>
        <p:spPr/>
        <p:txBody>
          <a:bodyPr/>
          <a:lstStyle/>
          <a:p>
            <a:fld id="{3ED636B3-DF2F-134B-A88D-9309E8115631}" type="slidenum">
              <a:rPr lang="en-US" smtClean="0"/>
              <a:t>44</a:t>
            </a:fld>
            <a:endParaRPr lang="en-US"/>
          </a:p>
        </p:txBody>
      </p:sp>
    </p:spTree>
    <p:extLst>
      <p:ext uri="{BB962C8B-B14F-4D97-AF65-F5344CB8AC3E}">
        <p14:creationId xmlns:p14="http://schemas.microsoft.com/office/powerpoint/2010/main" val="21227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2239F63-A4B0-1F46-AD24-E1CFD826109B}"/>
              </a:ext>
            </a:extLst>
          </p:cNvPr>
          <p:cNvSpPr/>
          <p:nvPr/>
        </p:nvSpPr>
        <p:spPr>
          <a:xfrm>
            <a:off x="484542" y="461308"/>
            <a:ext cx="8109125" cy="1028700"/>
          </a:xfrm>
          <a:custGeom>
            <a:avLst/>
            <a:gdLst>
              <a:gd name="connsiteX0" fmla="*/ 192881 w 10844212"/>
              <a:gd name="connsiteY0" fmla="*/ 0 h 1028700"/>
              <a:gd name="connsiteX1" fmla="*/ 10779918 w 10844212"/>
              <a:gd name="connsiteY1" fmla="*/ 171450 h 1028700"/>
              <a:gd name="connsiteX2" fmla="*/ 10844212 w 10844212"/>
              <a:gd name="connsiteY2" fmla="*/ 700088 h 1028700"/>
              <a:gd name="connsiteX3" fmla="*/ 0 w 10844212"/>
              <a:gd name="connsiteY3" fmla="*/ 1028700 h 1028700"/>
              <a:gd name="connsiteX4" fmla="*/ 192881 w 10844212"/>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4212" h="1028700">
                <a:moveTo>
                  <a:pt x="192881" y="0"/>
                </a:moveTo>
                <a:lnTo>
                  <a:pt x="10779918" y="171450"/>
                </a:lnTo>
                <a:lnTo>
                  <a:pt x="10844212" y="700088"/>
                </a:lnTo>
                <a:lnTo>
                  <a:pt x="0" y="1028700"/>
                </a:lnTo>
                <a:lnTo>
                  <a:pt x="19288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05CFC-B747-C049-AE7F-755D625F19FE}"/>
              </a:ext>
            </a:extLst>
          </p:cNvPr>
          <p:cNvSpPr>
            <a:spLocks noGrp="1"/>
          </p:cNvSpPr>
          <p:nvPr>
            <p:ph type="title"/>
          </p:nvPr>
        </p:nvSpPr>
        <p:spPr/>
        <p:txBody>
          <a:bodyPr>
            <a:normAutofit/>
          </a:bodyPr>
          <a:lstStyle/>
          <a:p>
            <a:r>
              <a:rPr lang="en-US" sz="5400" dirty="0"/>
              <a:t>Empiricism?</a:t>
            </a:r>
          </a:p>
        </p:txBody>
      </p:sp>
      <p:sp>
        <p:nvSpPr>
          <p:cNvPr id="5" name="TextBox 4">
            <a:extLst>
              <a:ext uri="{FF2B5EF4-FFF2-40B4-BE49-F238E27FC236}">
                <a16:creationId xmlns:a16="http://schemas.microsoft.com/office/drawing/2014/main" id="{E3FE3C17-90DB-CB48-B73A-5FC5FCD94FAC}"/>
              </a:ext>
            </a:extLst>
          </p:cNvPr>
          <p:cNvSpPr txBox="1"/>
          <p:nvPr/>
        </p:nvSpPr>
        <p:spPr>
          <a:xfrm>
            <a:off x="1995103" y="1586191"/>
            <a:ext cx="867545" cy="1938992"/>
          </a:xfrm>
          <a:prstGeom prst="rect">
            <a:avLst/>
          </a:prstGeom>
          <a:noFill/>
        </p:spPr>
        <p:txBody>
          <a:bodyPr wrap="none" rtlCol="0">
            <a:spAutoFit/>
          </a:bodyPr>
          <a:lstStyle/>
          <a:p>
            <a:pPr algn="l"/>
            <a:r>
              <a:rPr lang="en-US" sz="12000" dirty="0">
                <a:latin typeface="+mj-lt"/>
              </a:rPr>
              <a:t>e</a:t>
            </a:r>
          </a:p>
        </p:txBody>
      </p:sp>
      <p:sp>
        <p:nvSpPr>
          <p:cNvPr id="7" name="TextBox 6">
            <a:extLst>
              <a:ext uri="{FF2B5EF4-FFF2-40B4-BE49-F238E27FC236}">
                <a16:creationId xmlns:a16="http://schemas.microsoft.com/office/drawing/2014/main" id="{F8DFC106-4EC3-B745-AD67-95262C3F19E8}"/>
              </a:ext>
            </a:extLst>
          </p:cNvPr>
          <p:cNvSpPr txBox="1"/>
          <p:nvPr/>
        </p:nvSpPr>
        <p:spPr>
          <a:xfrm>
            <a:off x="3043245" y="2363571"/>
            <a:ext cx="1643062" cy="830997"/>
          </a:xfrm>
          <a:prstGeom prst="rect">
            <a:avLst/>
          </a:prstGeom>
          <a:noFill/>
        </p:spPr>
        <p:txBody>
          <a:bodyPr wrap="square" rtlCol="0">
            <a:spAutoFit/>
          </a:bodyPr>
          <a:lstStyle/>
          <a:p>
            <a:pPr algn="l"/>
            <a:r>
              <a:rPr lang="en-US" sz="2400" dirty="0">
                <a:latin typeface="+mj-lt"/>
              </a:rPr>
              <a:t>Small-e empiricism</a:t>
            </a:r>
          </a:p>
        </p:txBody>
      </p:sp>
      <p:sp>
        <p:nvSpPr>
          <p:cNvPr id="9" name="TextBox 8">
            <a:extLst>
              <a:ext uri="{FF2B5EF4-FFF2-40B4-BE49-F238E27FC236}">
                <a16:creationId xmlns:a16="http://schemas.microsoft.com/office/drawing/2014/main" id="{2DD57DAF-53D3-2549-A969-2A5988F231AD}"/>
              </a:ext>
            </a:extLst>
          </p:cNvPr>
          <p:cNvSpPr txBox="1"/>
          <p:nvPr/>
        </p:nvSpPr>
        <p:spPr>
          <a:xfrm>
            <a:off x="4750596" y="2381993"/>
            <a:ext cx="3843071" cy="1200329"/>
          </a:xfrm>
          <a:prstGeom prst="rect">
            <a:avLst/>
          </a:prstGeom>
          <a:noFill/>
        </p:spPr>
        <p:txBody>
          <a:bodyPr wrap="square" rtlCol="0">
            <a:spAutoFit/>
          </a:bodyPr>
          <a:lstStyle/>
          <a:p>
            <a:r>
              <a:rPr lang="en-US" sz="2400" dirty="0">
                <a:latin typeface="+mj-lt"/>
              </a:rPr>
              <a:t>We can only learn contingent truths of the world from experiences of the world.</a:t>
            </a:r>
          </a:p>
        </p:txBody>
      </p:sp>
      <p:grpSp>
        <p:nvGrpSpPr>
          <p:cNvPr id="25" name="Group 24">
            <a:extLst>
              <a:ext uri="{FF2B5EF4-FFF2-40B4-BE49-F238E27FC236}">
                <a16:creationId xmlns:a16="http://schemas.microsoft.com/office/drawing/2014/main" id="{17A6F7FD-8844-E349-9EE2-8CBC722B61F9}"/>
              </a:ext>
            </a:extLst>
          </p:cNvPr>
          <p:cNvGrpSpPr/>
          <p:nvPr/>
        </p:nvGrpSpPr>
        <p:grpSpPr>
          <a:xfrm>
            <a:off x="1856114" y="4121943"/>
            <a:ext cx="8898537" cy="1938992"/>
            <a:chOff x="1856114" y="4121943"/>
            <a:chExt cx="8898537" cy="1938992"/>
          </a:xfrm>
        </p:grpSpPr>
        <p:sp>
          <p:nvSpPr>
            <p:cNvPr id="6" name="TextBox 5">
              <a:extLst>
                <a:ext uri="{FF2B5EF4-FFF2-40B4-BE49-F238E27FC236}">
                  <a16:creationId xmlns:a16="http://schemas.microsoft.com/office/drawing/2014/main" id="{8FFA4094-C8BF-FC4C-92FC-D32107D4CED5}"/>
                </a:ext>
              </a:extLst>
            </p:cNvPr>
            <p:cNvSpPr txBox="1"/>
            <p:nvPr/>
          </p:nvSpPr>
          <p:spPr>
            <a:xfrm>
              <a:off x="1856114" y="4121943"/>
              <a:ext cx="1124026" cy="1938992"/>
            </a:xfrm>
            <a:prstGeom prst="rect">
              <a:avLst/>
            </a:prstGeom>
            <a:noFill/>
          </p:spPr>
          <p:txBody>
            <a:bodyPr wrap="none" rtlCol="0">
              <a:spAutoFit/>
            </a:bodyPr>
            <a:lstStyle/>
            <a:p>
              <a:pPr algn="l"/>
              <a:r>
                <a:rPr lang="en-US" sz="12000" dirty="0">
                  <a:latin typeface="+mj-lt"/>
                </a:rPr>
                <a:t>E</a:t>
              </a:r>
            </a:p>
          </p:txBody>
        </p:sp>
        <p:sp>
          <p:nvSpPr>
            <p:cNvPr id="8" name="TextBox 7">
              <a:extLst>
                <a:ext uri="{FF2B5EF4-FFF2-40B4-BE49-F238E27FC236}">
                  <a16:creationId xmlns:a16="http://schemas.microsoft.com/office/drawing/2014/main" id="{65A46FFB-3116-8948-A37E-842EB1C684B1}"/>
                </a:ext>
              </a:extLst>
            </p:cNvPr>
            <p:cNvSpPr txBox="1"/>
            <p:nvPr/>
          </p:nvSpPr>
          <p:spPr>
            <a:xfrm>
              <a:off x="3050385" y="4699631"/>
              <a:ext cx="1643062" cy="830997"/>
            </a:xfrm>
            <a:prstGeom prst="rect">
              <a:avLst/>
            </a:prstGeom>
            <a:noFill/>
          </p:spPr>
          <p:txBody>
            <a:bodyPr wrap="square" rtlCol="0">
              <a:spAutoFit/>
            </a:bodyPr>
            <a:lstStyle/>
            <a:p>
              <a:pPr algn="l"/>
              <a:r>
                <a:rPr lang="en-US" sz="2400" dirty="0">
                  <a:latin typeface="+mj-lt"/>
                </a:rPr>
                <a:t>Big-E empiricism</a:t>
              </a:r>
            </a:p>
          </p:txBody>
        </p:sp>
        <p:sp>
          <p:nvSpPr>
            <p:cNvPr id="10" name="TextBox 9">
              <a:extLst>
                <a:ext uri="{FF2B5EF4-FFF2-40B4-BE49-F238E27FC236}">
                  <a16:creationId xmlns:a16="http://schemas.microsoft.com/office/drawing/2014/main" id="{F2A099CF-FC71-9D4C-B4DB-70FF89DDC256}"/>
                </a:ext>
              </a:extLst>
            </p:cNvPr>
            <p:cNvSpPr txBox="1"/>
            <p:nvPr/>
          </p:nvSpPr>
          <p:spPr>
            <a:xfrm>
              <a:off x="4750596" y="4675941"/>
              <a:ext cx="3724537" cy="1200329"/>
            </a:xfrm>
            <a:prstGeom prst="rect">
              <a:avLst/>
            </a:prstGeom>
            <a:noFill/>
          </p:spPr>
          <p:txBody>
            <a:bodyPr wrap="square" rtlCol="0">
              <a:spAutoFit/>
            </a:bodyPr>
            <a:lstStyle/>
            <a:p>
              <a:r>
                <a:rPr lang="en-US" sz="2400" dirty="0">
                  <a:latin typeface="+mj-lt"/>
                </a:rPr>
                <a:t>The only contingent truths of the world we can learn are experiences of the world.</a:t>
              </a:r>
            </a:p>
          </p:txBody>
        </p:sp>
        <p:sp>
          <p:nvSpPr>
            <p:cNvPr id="12" name="TextBox 11">
              <a:extLst>
                <a:ext uri="{FF2B5EF4-FFF2-40B4-BE49-F238E27FC236}">
                  <a16:creationId xmlns:a16="http://schemas.microsoft.com/office/drawing/2014/main" id="{63C13BE0-BB66-A749-B1D3-92C4F41413A3}"/>
                </a:ext>
              </a:extLst>
            </p:cNvPr>
            <p:cNvSpPr txBox="1"/>
            <p:nvPr/>
          </p:nvSpPr>
          <p:spPr>
            <a:xfrm>
              <a:off x="8894893" y="4699631"/>
              <a:ext cx="1859758" cy="923330"/>
            </a:xfrm>
            <a:prstGeom prst="rect">
              <a:avLst/>
            </a:prstGeom>
            <a:noFill/>
          </p:spPr>
          <p:txBody>
            <a:bodyPr wrap="square" rtlCol="0">
              <a:spAutoFit/>
            </a:bodyPr>
            <a:lstStyle/>
            <a:p>
              <a:pPr algn="l"/>
              <a:r>
                <a:rPr lang="en-US" dirty="0">
                  <a:latin typeface="+mj-lt"/>
                </a:rPr>
                <a:t>We </a:t>
              </a:r>
              <a:r>
                <a:rPr lang="en-US" b="1" dirty="0">
                  <a:latin typeface="+mj-lt"/>
                </a:rPr>
                <a:t>cannot</a:t>
              </a:r>
              <a:r>
                <a:rPr lang="en-US" dirty="0">
                  <a:latin typeface="+mj-lt"/>
                </a:rPr>
                <a:t> know that there truly are quarks.</a:t>
              </a:r>
            </a:p>
          </p:txBody>
        </p:sp>
      </p:grpSp>
      <p:pic>
        <p:nvPicPr>
          <p:cNvPr id="24" name="Content Placeholder 23">
            <a:extLst>
              <a:ext uri="{FF2B5EF4-FFF2-40B4-BE49-F238E27FC236}">
                <a16:creationId xmlns:a16="http://schemas.microsoft.com/office/drawing/2014/main" id="{F419735C-429A-2C48-BB55-4C143B5BF32B}"/>
              </a:ext>
            </a:extLst>
          </p:cNvPr>
          <p:cNvPicPr>
            <a:picLocks noGrp="1" noChangeAspect="1"/>
          </p:cNvPicPr>
          <p:nvPr>
            <p:ph idx="1"/>
          </p:nvPr>
        </p:nvPicPr>
        <p:blipFill>
          <a:blip r:embed="rId2"/>
          <a:stretch>
            <a:fillRect/>
          </a:stretch>
        </p:blipFill>
        <p:spPr>
          <a:xfrm>
            <a:off x="252707" y="1788003"/>
            <a:ext cx="1966000" cy="1580614"/>
          </a:xfrm>
        </p:spPr>
      </p:pic>
      <p:sp>
        <p:nvSpPr>
          <p:cNvPr id="26" name="Freeform 25">
            <a:extLst>
              <a:ext uri="{FF2B5EF4-FFF2-40B4-BE49-F238E27FC236}">
                <a16:creationId xmlns:a16="http://schemas.microsoft.com/office/drawing/2014/main" id="{B11148D0-E0FA-6B4E-AA6F-01E640F0A522}"/>
              </a:ext>
            </a:extLst>
          </p:cNvPr>
          <p:cNvSpPr/>
          <p:nvPr/>
        </p:nvSpPr>
        <p:spPr>
          <a:xfrm>
            <a:off x="484542" y="4990113"/>
            <a:ext cx="11498506" cy="250032"/>
          </a:xfrm>
          <a:custGeom>
            <a:avLst/>
            <a:gdLst>
              <a:gd name="connsiteX0" fmla="*/ 0 w 10694194"/>
              <a:gd name="connsiteY0" fmla="*/ 250032 h 250032"/>
              <a:gd name="connsiteX1" fmla="*/ 1807369 w 10694194"/>
              <a:gd name="connsiteY1" fmla="*/ 42863 h 250032"/>
              <a:gd name="connsiteX2" fmla="*/ 8029575 w 10694194"/>
              <a:gd name="connsiteY2" fmla="*/ 221457 h 250032"/>
              <a:gd name="connsiteX3" fmla="*/ 10694194 w 10694194"/>
              <a:gd name="connsiteY3" fmla="*/ 0 h 250032"/>
              <a:gd name="connsiteX4" fmla="*/ 10694194 w 10694194"/>
              <a:gd name="connsiteY4" fmla="*/ 0 h 250032"/>
              <a:gd name="connsiteX5" fmla="*/ 10694194 w 10694194"/>
              <a:gd name="connsiteY5" fmla="*/ 0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4194" h="250032">
                <a:moveTo>
                  <a:pt x="0" y="250032"/>
                </a:moveTo>
                <a:cubicBezTo>
                  <a:pt x="234553" y="148828"/>
                  <a:pt x="469107" y="47625"/>
                  <a:pt x="1807369" y="42863"/>
                </a:cubicBezTo>
                <a:cubicBezTo>
                  <a:pt x="3145632" y="38100"/>
                  <a:pt x="6548438" y="228601"/>
                  <a:pt x="8029575" y="221457"/>
                </a:cubicBezTo>
                <a:cubicBezTo>
                  <a:pt x="9510712" y="214313"/>
                  <a:pt x="10694194" y="0"/>
                  <a:pt x="10694194" y="0"/>
                </a:cubicBezTo>
                <a:lnTo>
                  <a:pt x="10694194" y="0"/>
                </a:lnTo>
                <a:lnTo>
                  <a:pt x="10694194" y="0"/>
                </a:lnTo>
              </a:path>
            </a:pathLst>
          </a:custGeom>
          <a:noFill/>
          <a:ln w="5016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3A989E-E241-2D42-8D5F-64795B6740E9}"/>
              </a:ext>
            </a:extLst>
          </p:cNvPr>
          <p:cNvSpPr>
            <a:spLocks noGrp="1"/>
          </p:cNvSpPr>
          <p:nvPr>
            <p:ph type="sldNum" sz="quarter" idx="12"/>
          </p:nvPr>
        </p:nvSpPr>
        <p:spPr/>
        <p:txBody>
          <a:bodyPr/>
          <a:lstStyle/>
          <a:p>
            <a:fld id="{3ED636B3-DF2F-134B-A88D-9309E8115631}" type="slidenum">
              <a:rPr lang="en-US" smtClean="0"/>
              <a:t>5</a:t>
            </a:fld>
            <a:endParaRPr lang="en-US"/>
          </a:p>
        </p:txBody>
      </p:sp>
      <p:grpSp>
        <p:nvGrpSpPr>
          <p:cNvPr id="17" name="Group 16">
            <a:extLst>
              <a:ext uri="{FF2B5EF4-FFF2-40B4-BE49-F238E27FC236}">
                <a16:creationId xmlns:a16="http://schemas.microsoft.com/office/drawing/2014/main" id="{773DF734-C4E3-D64A-93FE-35C20EB13F55}"/>
              </a:ext>
            </a:extLst>
          </p:cNvPr>
          <p:cNvGrpSpPr/>
          <p:nvPr/>
        </p:nvGrpSpPr>
        <p:grpSpPr>
          <a:xfrm>
            <a:off x="8979428" y="136126"/>
            <a:ext cx="2297378" cy="3307696"/>
            <a:chOff x="8979428" y="136126"/>
            <a:chExt cx="2297378" cy="3307696"/>
          </a:xfrm>
        </p:grpSpPr>
        <p:sp>
          <p:nvSpPr>
            <p:cNvPr id="11" name="TextBox 10">
              <a:extLst>
                <a:ext uri="{FF2B5EF4-FFF2-40B4-BE49-F238E27FC236}">
                  <a16:creationId xmlns:a16="http://schemas.microsoft.com/office/drawing/2014/main" id="{36B96928-4139-FD48-997D-81722B0F42DD}"/>
                </a:ext>
              </a:extLst>
            </p:cNvPr>
            <p:cNvSpPr txBox="1"/>
            <p:nvPr/>
          </p:nvSpPr>
          <p:spPr>
            <a:xfrm>
              <a:off x="8979428" y="2520492"/>
              <a:ext cx="1690689" cy="923330"/>
            </a:xfrm>
            <a:prstGeom prst="rect">
              <a:avLst/>
            </a:prstGeom>
            <a:noFill/>
          </p:spPr>
          <p:txBody>
            <a:bodyPr wrap="square" rtlCol="0">
              <a:spAutoFit/>
            </a:bodyPr>
            <a:lstStyle/>
            <a:p>
              <a:pPr algn="l"/>
              <a:r>
                <a:rPr lang="en-US" dirty="0">
                  <a:latin typeface="+mj-lt"/>
                </a:rPr>
                <a:t>We </a:t>
              </a:r>
              <a:r>
                <a:rPr lang="en-US" b="1" dirty="0">
                  <a:latin typeface="+mj-lt"/>
                </a:rPr>
                <a:t>can</a:t>
              </a:r>
              <a:r>
                <a:rPr lang="en-US" dirty="0">
                  <a:latin typeface="+mj-lt"/>
                </a:rPr>
                <a:t> learn that there truly are quarks.</a:t>
              </a:r>
            </a:p>
          </p:txBody>
        </p:sp>
        <p:pic>
          <p:nvPicPr>
            <p:cNvPr id="16" name="Picture 15" descr="A picture containing diagram&#10;&#10;Description automatically generated">
              <a:extLst>
                <a:ext uri="{FF2B5EF4-FFF2-40B4-BE49-F238E27FC236}">
                  <a16:creationId xmlns:a16="http://schemas.microsoft.com/office/drawing/2014/main" id="{FD023C5F-34E3-DE45-A4E7-6AF055B1A836}"/>
                </a:ext>
              </a:extLst>
            </p:cNvPr>
            <p:cNvPicPr>
              <a:picLocks noChangeAspect="1"/>
            </p:cNvPicPr>
            <p:nvPr/>
          </p:nvPicPr>
          <p:blipFill>
            <a:blip r:embed="rId3"/>
            <a:stretch>
              <a:fillRect/>
            </a:stretch>
          </p:blipFill>
          <p:spPr>
            <a:xfrm>
              <a:off x="8979428" y="136126"/>
              <a:ext cx="2297378" cy="2197825"/>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7585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E8F166D0-8F39-834C-BFF4-4EC89D8D3C00}"/>
              </a:ext>
            </a:extLst>
          </p:cNvPr>
          <p:cNvSpPr/>
          <p:nvPr/>
        </p:nvSpPr>
        <p:spPr>
          <a:xfrm>
            <a:off x="2506894" y="1428108"/>
            <a:ext cx="6770670" cy="2034283"/>
          </a:xfrm>
          <a:custGeom>
            <a:avLst/>
            <a:gdLst>
              <a:gd name="connsiteX0" fmla="*/ 380144 w 6770670"/>
              <a:gd name="connsiteY0" fmla="*/ 0 h 2034283"/>
              <a:gd name="connsiteX1" fmla="*/ 6770670 w 6770670"/>
              <a:gd name="connsiteY1" fmla="*/ 154112 h 2034283"/>
              <a:gd name="connsiteX2" fmla="*/ 6698751 w 6770670"/>
              <a:gd name="connsiteY2" fmla="*/ 2034283 h 2034283"/>
              <a:gd name="connsiteX3" fmla="*/ 0 w 6770670"/>
              <a:gd name="connsiteY3" fmla="*/ 1787703 h 2034283"/>
              <a:gd name="connsiteX4" fmla="*/ 380144 w 6770670"/>
              <a:gd name="connsiteY4" fmla="*/ 0 h 203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0670" h="2034283">
                <a:moveTo>
                  <a:pt x="380144" y="0"/>
                </a:moveTo>
                <a:lnTo>
                  <a:pt x="6770670" y="154112"/>
                </a:lnTo>
                <a:lnTo>
                  <a:pt x="6698751" y="2034283"/>
                </a:lnTo>
                <a:lnTo>
                  <a:pt x="0" y="1787703"/>
                </a:lnTo>
                <a:lnTo>
                  <a:pt x="38014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D6395-FA3A-124D-A2ED-FCCB51706695}"/>
              </a:ext>
            </a:extLst>
          </p:cNvPr>
          <p:cNvSpPr>
            <a:spLocks noGrp="1"/>
          </p:cNvSpPr>
          <p:nvPr>
            <p:ph type="title"/>
          </p:nvPr>
        </p:nvSpPr>
        <p:spPr>
          <a:xfrm>
            <a:off x="394271" y="365125"/>
            <a:ext cx="10515600" cy="724865"/>
          </a:xfrm>
        </p:spPr>
        <p:txBody>
          <a:bodyPr/>
          <a:lstStyle/>
          <a:p>
            <a:r>
              <a:rPr lang="en-US" dirty="0"/>
              <a:t>Empirical Possibility, briefly</a:t>
            </a:r>
          </a:p>
        </p:txBody>
      </p:sp>
      <p:pic>
        <p:nvPicPr>
          <p:cNvPr id="15" name="Content Placeholder 14">
            <a:extLst>
              <a:ext uri="{FF2B5EF4-FFF2-40B4-BE49-F238E27FC236}">
                <a16:creationId xmlns:a16="http://schemas.microsoft.com/office/drawing/2014/main" id="{95ED3E0C-8792-8347-AEE5-C9F6F9282B82}"/>
              </a:ext>
            </a:extLst>
          </p:cNvPr>
          <p:cNvPicPr>
            <a:picLocks noGrp="1" noChangeAspect="1"/>
          </p:cNvPicPr>
          <p:nvPr>
            <p:ph idx="1"/>
          </p:nvPr>
        </p:nvPicPr>
        <p:blipFill>
          <a:blip r:embed="rId2"/>
          <a:stretch>
            <a:fillRect/>
          </a:stretch>
        </p:blipFill>
        <p:spPr>
          <a:xfrm>
            <a:off x="9352141" y="49100"/>
            <a:ext cx="1642756" cy="1486694"/>
          </a:xfrm>
        </p:spPr>
      </p:pic>
      <p:sp>
        <p:nvSpPr>
          <p:cNvPr id="4" name="TextBox 3">
            <a:extLst>
              <a:ext uri="{FF2B5EF4-FFF2-40B4-BE49-F238E27FC236}">
                <a16:creationId xmlns:a16="http://schemas.microsoft.com/office/drawing/2014/main" id="{5366B464-522B-574A-94A6-7C5BF56163CC}"/>
              </a:ext>
            </a:extLst>
          </p:cNvPr>
          <p:cNvSpPr txBox="1"/>
          <p:nvPr/>
        </p:nvSpPr>
        <p:spPr>
          <a:xfrm>
            <a:off x="2674595" y="1510483"/>
            <a:ext cx="3380909" cy="1631216"/>
          </a:xfrm>
          <a:prstGeom prst="rect">
            <a:avLst/>
          </a:prstGeom>
          <a:noFill/>
        </p:spPr>
        <p:txBody>
          <a:bodyPr wrap="square" rtlCol="0">
            <a:spAutoFit/>
          </a:bodyPr>
          <a:lstStyle/>
          <a:p>
            <a:r>
              <a:rPr lang="en-US" sz="4400" dirty="0">
                <a:latin typeface="+mj-lt"/>
              </a:rPr>
              <a:t>Possible =</a:t>
            </a:r>
            <a:endParaRPr lang="en-US" sz="2800" dirty="0">
              <a:latin typeface="+mj-lt"/>
            </a:endParaRPr>
          </a:p>
          <a:p>
            <a:r>
              <a:rPr lang="en-US" sz="2800" dirty="0">
                <a:latin typeface="+mj-lt"/>
              </a:rPr>
              <a:t>What our evidence positively allows. </a:t>
            </a:r>
          </a:p>
        </p:txBody>
      </p:sp>
      <p:sp>
        <p:nvSpPr>
          <p:cNvPr id="6" name="TextBox 5">
            <a:extLst>
              <a:ext uri="{FF2B5EF4-FFF2-40B4-BE49-F238E27FC236}">
                <a16:creationId xmlns:a16="http://schemas.microsoft.com/office/drawing/2014/main" id="{BF1FDE8F-606B-8E4B-B116-B9BA582DC382}"/>
              </a:ext>
            </a:extLst>
          </p:cNvPr>
          <p:cNvSpPr txBox="1"/>
          <p:nvPr/>
        </p:nvSpPr>
        <p:spPr>
          <a:xfrm>
            <a:off x="6225555" y="1535794"/>
            <a:ext cx="3857419" cy="1631216"/>
          </a:xfrm>
          <a:prstGeom prst="rect">
            <a:avLst/>
          </a:prstGeom>
          <a:noFill/>
        </p:spPr>
        <p:txBody>
          <a:bodyPr wrap="square" rtlCol="0">
            <a:spAutoFit/>
          </a:bodyPr>
          <a:lstStyle/>
          <a:p>
            <a:r>
              <a:rPr lang="en-US" sz="4400" dirty="0">
                <a:latin typeface="+mj-lt"/>
              </a:rPr>
              <a:t>Necessary =</a:t>
            </a:r>
            <a:endParaRPr lang="en-US" sz="2800" dirty="0">
              <a:latin typeface="+mj-lt"/>
            </a:endParaRPr>
          </a:p>
          <a:p>
            <a:r>
              <a:rPr lang="en-US" sz="2800" dirty="0">
                <a:latin typeface="+mj-lt"/>
              </a:rPr>
              <a:t>What our evidence compels. </a:t>
            </a:r>
          </a:p>
        </p:txBody>
      </p:sp>
      <p:grpSp>
        <p:nvGrpSpPr>
          <p:cNvPr id="20" name="Group 19">
            <a:extLst>
              <a:ext uri="{FF2B5EF4-FFF2-40B4-BE49-F238E27FC236}">
                <a16:creationId xmlns:a16="http://schemas.microsoft.com/office/drawing/2014/main" id="{1B5F8A77-8A4E-A94B-B82C-BE7201A5CDFA}"/>
              </a:ext>
            </a:extLst>
          </p:cNvPr>
          <p:cNvGrpSpPr/>
          <p:nvPr/>
        </p:nvGrpSpPr>
        <p:grpSpPr>
          <a:xfrm>
            <a:off x="-94262" y="2157880"/>
            <a:ext cx="2617329" cy="1200329"/>
            <a:chOff x="-94262" y="2157880"/>
            <a:chExt cx="2617329" cy="1200329"/>
          </a:xfrm>
        </p:grpSpPr>
        <p:sp>
          <p:nvSpPr>
            <p:cNvPr id="19" name="Freeform 18">
              <a:extLst>
                <a:ext uri="{FF2B5EF4-FFF2-40B4-BE49-F238E27FC236}">
                  <a16:creationId xmlns:a16="http://schemas.microsoft.com/office/drawing/2014/main" id="{DF483BA2-638D-0442-95F9-4DAE9437436C}"/>
                </a:ext>
              </a:extLst>
            </p:cNvPr>
            <p:cNvSpPr/>
            <p:nvPr/>
          </p:nvSpPr>
          <p:spPr>
            <a:xfrm>
              <a:off x="194733" y="2260600"/>
              <a:ext cx="2328334" cy="1058333"/>
            </a:xfrm>
            <a:custGeom>
              <a:avLst/>
              <a:gdLst>
                <a:gd name="connsiteX0" fmla="*/ 203200 w 2328334"/>
                <a:gd name="connsiteY0" fmla="*/ 0 h 1058333"/>
                <a:gd name="connsiteX1" fmla="*/ 2328334 w 2328334"/>
                <a:gd name="connsiteY1" fmla="*/ 406400 h 1058333"/>
                <a:gd name="connsiteX2" fmla="*/ 0 w 2328334"/>
                <a:gd name="connsiteY2" fmla="*/ 1058333 h 1058333"/>
                <a:gd name="connsiteX3" fmla="*/ 203200 w 2328334"/>
                <a:gd name="connsiteY3" fmla="*/ 0 h 1058333"/>
              </a:gdLst>
              <a:ahLst/>
              <a:cxnLst>
                <a:cxn ang="0">
                  <a:pos x="connsiteX0" y="connsiteY0"/>
                </a:cxn>
                <a:cxn ang="0">
                  <a:pos x="connsiteX1" y="connsiteY1"/>
                </a:cxn>
                <a:cxn ang="0">
                  <a:pos x="connsiteX2" y="connsiteY2"/>
                </a:cxn>
                <a:cxn ang="0">
                  <a:pos x="connsiteX3" y="connsiteY3"/>
                </a:cxn>
              </a:cxnLst>
              <a:rect l="l" t="t" r="r" b="b"/>
              <a:pathLst>
                <a:path w="2328334" h="1058333">
                  <a:moveTo>
                    <a:pt x="203200" y="0"/>
                  </a:moveTo>
                  <a:lnTo>
                    <a:pt x="2328334" y="406400"/>
                  </a:lnTo>
                  <a:lnTo>
                    <a:pt x="0" y="1058333"/>
                  </a:lnTo>
                  <a:lnTo>
                    <a:pt x="2032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D25A7EC-6729-B244-9012-1D3AF09FCF92}"/>
                </a:ext>
              </a:extLst>
            </p:cNvPr>
            <p:cNvSpPr txBox="1"/>
            <p:nvPr/>
          </p:nvSpPr>
          <p:spPr>
            <a:xfrm>
              <a:off x="-94262" y="2157880"/>
              <a:ext cx="2202972" cy="1200329"/>
            </a:xfrm>
            <a:prstGeom prst="rect">
              <a:avLst/>
            </a:prstGeom>
            <a:noFill/>
          </p:spPr>
          <p:txBody>
            <a:bodyPr wrap="square" rtlCol="0">
              <a:spAutoFit/>
            </a:bodyPr>
            <a:lstStyle/>
            <a:p>
              <a:pPr algn="r"/>
              <a:r>
                <a:rPr lang="en-US" dirty="0">
                  <a:latin typeface="+mj-lt"/>
                </a:rPr>
                <a:t>Evidence must be positively relevant, not merely compatible.</a:t>
              </a:r>
            </a:p>
          </p:txBody>
        </p:sp>
      </p:grpSp>
      <p:sp>
        <p:nvSpPr>
          <p:cNvPr id="5" name="Slide Number Placeholder 4">
            <a:extLst>
              <a:ext uri="{FF2B5EF4-FFF2-40B4-BE49-F238E27FC236}">
                <a16:creationId xmlns:a16="http://schemas.microsoft.com/office/drawing/2014/main" id="{3ED5CCF0-7711-DE4E-95FE-D92F82A6ADBA}"/>
              </a:ext>
            </a:extLst>
          </p:cNvPr>
          <p:cNvSpPr>
            <a:spLocks noGrp="1"/>
          </p:cNvSpPr>
          <p:nvPr>
            <p:ph type="sldNum" sz="quarter" idx="12"/>
          </p:nvPr>
        </p:nvSpPr>
        <p:spPr/>
        <p:txBody>
          <a:bodyPr/>
          <a:lstStyle/>
          <a:p>
            <a:fld id="{3ED636B3-DF2F-134B-A88D-9309E8115631}" type="slidenum">
              <a:rPr lang="en-US" smtClean="0"/>
              <a:t>6</a:t>
            </a:fld>
            <a:endParaRPr lang="en-US"/>
          </a:p>
        </p:txBody>
      </p:sp>
      <p:grpSp>
        <p:nvGrpSpPr>
          <p:cNvPr id="25" name="Group 24">
            <a:extLst>
              <a:ext uri="{FF2B5EF4-FFF2-40B4-BE49-F238E27FC236}">
                <a16:creationId xmlns:a16="http://schemas.microsoft.com/office/drawing/2014/main" id="{7F864E9D-B032-9C49-B4B1-EAB1B9E8C64D}"/>
              </a:ext>
            </a:extLst>
          </p:cNvPr>
          <p:cNvGrpSpPr/>
          <p:nvPr/>
        </p:nvGrpSpPr>
        <p:grpSpPr>
          <a:xfrm>
            <a:off x="6394895" y="4069697"/>
            <a:ext cx="5802591" cy="1845733"/>
            <a:chOff x="6394895" y="4069697"/>
            <a:chExt cx="5802591" cy="1845733"/>
          </a:xfrm>
        </p:grpSpPr>
        <p:sp>
          <p:nvSpPr>
            <p:cNvPr id="9" name="TextBox 8">
              <a:extLst>
                <a:ext uri="{FF2B5EF4-FFF2-40B4-BE49-F238E27FC236}">
                  <a16:creationId xmlns:a16="http://schemas.microsoft.com/office/drawing/2014/main" id="{D8BC1B18-9167-0144-A13E-2C804FE05AF4}"/>
                </a:ext>
              </a:extLst>
            </p:cNvPr>
            <p:cNvSpPr txBox="1"/>
            <p:nvPr/>
          </p:nvSpPr>
          <p:spPr>
            <a:xfrm>
              <a:off x="8214773" y="4069697"/>
              <a:ext cx="3982713" cy="1754326"/>
            </a:xfrm>
            <a:prstGeom prst="rect">
              <a:avLst/>
            </a:prstGeom>
            <a:noFill/>
          </p:spPr>
          <p:txBody>
            <a:bodyPr wrap="square" rtlCol="0">
              <a:spAutoFit/>
            </a:bodyPr>
            <a:lstStyle/>
            <a:p>
              <a:pPr algn="l"/>
              <a:r>
                <a:rPr lang="en-US" sz="3600" dirty="0">
                  <a:latin typeface="+mj-lt"/>
                </a:rPr>
                <a:t>Gradational:</a:t>
              </a:r>
              <a:endParaRPr lang="en-US" sz="2400" dirty="0">
                <a:latin typeface="+mj-lt"/>
              </a:endParaRPr>
            </a:p>
            <a:p>
              <a:pPr algn="l"/>
              <a:r>
                <a:rPr lang="en-US" sz="2400" dirty="0">
                  <a:latin typeface="+mj-lt"/>
                </a:rPr>
                <a:t>possibility comes in degrees according to our account of inductive support.</a:t>
              </a:r>
              <a:endParaRPr lang="en-US" sz="3600" dirty="0">
                <a:latin typeface="+mj-lt"/>
              </a:endParaRPr>
            </a:p>
          </p:txBody>
        </p:sp>
        <p:pic>
          <p:nvPicPr>
            <p:cNvPr id="18" name="Picture 17" descr="A white analog clock&#10;&#10;Description automatically generated with low confidence">
              <a:extLst>
                <a:ext uri="{FF2B5EF4-FFF2-40B4-BE49-F238E27FC236}">
                  <a16:creationId xmlns:a16="http://schemas.microsoft.com/office/drawing/2014/main" id="{8D61F41E-0DE8-DC4F-87ED-DBD88E3F7C8B}"/>
                </a:ext>
              </a:extLst>
            </p:cNvPr>
            <p:cNvPicPr>
              <a:picLocks noChangeAspect="1"/>
            </p:cNvPicPr>
            <p:nvPr/>
          </p:nvPicPr>
          <p:blipFill>
            <a:blip r:embed="rId3"/>
            <a:stretch>
              <a:fillRect/>
            </a:stretch>
          </p:blipFill>
          <p:spPr>
            <a:xfrm>
              <a:off x="6394895" y="4069697"/>
              <a:ext cx="1845733" cy="1845733"/>
            </a:xfrm>
            <a:prstGeom prst="rect">
              <a:avLst/>
            </a:prstGeom>
          </p:spPr>
        </p:pic>
      </p:grpSp>
      <p:grpSp>
        <p:nvGrpSpPr>
          <p:cNvPr id="24" name="Group 23">
            <a:extLst>
              <a:ext uri="{FF2B5EF4-FFF2-40B4-BE49-F238E27FC236}">
                <a16:creationId xmlns:a16="http://schemas.microsoft.com/office/drawing/2014/main" id="{5546B970-01FD-4242-A3DC-46DC8F470A48}"/>
              </a:ext>
            </a:extLst>
          </p:cNvPr>
          <p:cNvGrpSpPr/>
          <p:nvPr/>
        </p:nvGrpSpPr>
        <p:grpSpPr>
          <a:xfrm>
            <a:off x="277406" y="4069697"/>
            <a:ext cx="5006365" cy="2064337"/>
            <a:chOff x="277406" y="4069697"/>
            <a:chExt cx="5006365" cy="2064337"/>
          </a:xfrm>
        </p:grpSpPr>
        <p:sp>
          <p:nvSpPr>
            <p:cNvPr id="8" name="TextBox 7">
              <a:extLst>
                <a:ext uri="{FF2B5EF4-FFF2-40B4-BE49-F238E27FC236}">
                  <a16:creationId xmlns:a16="http://schemas.microsoft.com/office/drawing/2014/main" id="{B2410A70-0430-424E-A596-2EE58714E3B0}"/>
                </a:ext>
              </a:extLst>
            </p:cNvPr>
            <p:cNvSpPr txBox="1"/>
            <p:nvPr/>
          </p:nvSpPr>
          <p:spPr>
            <a:xfrm>
              <a:off x="2071813" y="4069697"/>
              <a:ext cx="3211958" cy="1384995"/>
            </a:xfrm>
            <a:prstGeom prst="rect">
              <a:avLst/>
            </a:prstGeom>
            <a:noFill/>
          </p:spPr>
          <p:txBody>
            <a:bodyPr wrap="square" rtlCol="0">
              <a:spAutoFit/>
            </a:bodyPr>
            <a:lstStyle/>
            <a:p>
              <a:pPr algn="l"/>
              <a:r>
                <a:rPr lang="en-US" sz="3600" dirty="0">
                  <a:latin typeface="+mj-lt"/>
                </a:rPr>
                <a:t>Relational:</a:t>
              </a:r>
              <a:endParaRPr lang="en-US" sz="2400" dirty="0">
                <a:latin typeface="+mj-lt"/>
              </a:endParaRPr>
            </a:p>
            <a:p>
              <a:pPr algn="l"/>
              <a:r>
                <a:rPr lang="en-US" sz="2400" dirty="0">
                  <a:latin typeface="+mj-lt"/>
                </a:rPr>
                <a:t>all judgments related to some body of evidence.</a:t>
              </a:r>
              <a:endParaRPr lang="en-US" sz="3600" dirty="0">
                <a:latin typeface="+mj-lt"/>
              </a:endParaRPr>
            </a:p>
          </p:txBody>
        </p:sp>
        <p:pic>
          <p:nvPicPr>
            <p:cNvPr id="23" name="Picture 22" descr="Diagram&#10;&#10;Description automatically generated">
              <a:extLst>
                <a:ext uri="{FF2B5EF4-FFF2-40B4-BE49-F238E27FC236}">
                  <a16:creationId xmlns:a16="http://schemas.microsoft.com/office/drawing/2014/main" id="{94FB1F7C-510D-FC4C-81CE-1592BC6FB3F2}"/>
                </a:ext>
              </a:extLst>
            </p:cNvPr>
            <p:cNvPicPr>
              <a:picLocks noChangeAspect="1"/>
            </p:cNvPicPr>
            <p:nvPr/>
          </p:nvPicPr>
          <p:blipFill>
            <a:blip r:embed="rId4"/>
            <a:stretch>
              <a:fillRect/>
            </a:stretch>
          </p:blipFill>
          <p:spPr>
            <a:xfrm rot="5400000">
              <a:off x="35491" y="4311612"/>
              <a:ext cx="2064337" cy="1580508"/>
            </a:xfrm>
            <a:prstGeom prst="rect">
              <a:avLst/>
            </a:prstGeom>
          </p:spPr>
        </p:pic>
      </p:grpSp>
    </p:spTree>
    <p:extLst>
      <p:ext uri="{BB962C8B-B14F-4D97-AF65-F5344CB8AC3E}">
        <p14:creationId xmlns:p14="http://schemas.microsoft.com/office/powerpoint/2010/main" val="33936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5792-A6E2-CC45-B110-A07131A76F1F}"/>
              </a:ext>
            </a:extLst>
          </p:cNvPr>
          <p:cNvSpPr>
            <a:spLocks noGrp="1"/>
          </p:cNvSpPr>
          <p:nvPr>
            <p:ph type="title"/>
          </p:nvPr>
        </p:nvSpPr>
        <p:spPr>
          <a:xfrm>
            <a:off x="838200" y="365126"/>
            <a:ext cx="10515600" cy="835960"/>
          </a:xfrm>
        </p:spPr>
        <p:txBody>
          <a:bodyPr/>
          <a:lstStyle/>
          <a:p>
            <a:r>
              <a:rPr lang="en-US" dirty="0"/>
              <a:t>Logical possibility, briefly</a:t>
            </a:r>
          </a:p>
        </p:txBody>
      </p:sp>
      <p:sp>
        <p:nvSpPr>
          <p:cNvPr id="6" name="Freeform 5">
            <a:extLst>
              <a:ext uri="{FF2B5EF4-FFF2-40B4-BE49-F238E27FC236}">
                <a16:creationId xmlns:a16="http://schemas.microsoft.com/office/drawing/2014/main" id="{DC0D96D1-C3C1-AC44-9F3F-229E7DB1D474}"/>
              </a:ext>
            </a:extLst>
          </p:cNvPr>
          <p:cNvSpPr/>
          <p:nvPr/>
        </p:nvSpPr>
        <p:spPr>
          <a:xfrm>
            <a:off x="1448655" y="1488563"/>
            <a:ext cx="7890554" cy="2034283"/>
          </a:xfrm>
          <a:custGeom>
            <a:avLst/>
            <a:gdLst>
              <a:gd name="connsiteX0" fmla="*/ 380144 w 6770670"/>
              <a:gd name="connsiteY0" fmla="*/ 0 h 2034283"/>
              <a:gd name="connsiteX1" fmla="*/ 6770670 w 6770670"/>
              <a:gd name="connsiteY1" fmla="*/ 154112 h 2034283"/>
              <a:gd name="connsiteX2" fmla="*/ 6698751 w 6770670"/>
              <a:gd name="connsiteY2" fmla="*/ 2034283 h 2034283"/>
              <a:gd name="connsiteX3" fmla="*/ 0 w 6770670"/>
              <a:gd name="connsiteY3" fmla="*/ 1787703 h 2034283"/>
              <a:gd name="connsiteX4" fmla="*/ 380144 w 6770670"/>
              <a:gd name="connsiteY4" fmla="*/ 0 h 203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0670" h="2034283">
                <a:moveTo>
                  <a:pt x="380144" y="0"/>
                </a:moveTo>
                <a:lnTo>
                  <a:pt x="6770670" y="154112"/>
                </a:lnTo>
                <a:lnTo>
                  <a:pt x="6698751" y="2034283"/>
                </a:lnTo>
                <a:lnTo>
                  <a:pt x="0" y="1787703"/>
                </a:lnTo>
                <a:lnTo>
                  <a:pt x="38014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9A9393-BE9F-E040-A92C-F0CF4B2BAC46}"/>
              </a:ext>
            </a:extLst>
          </p:cNvPr>
          <p:cNvSpPr txBox="1"/>
          <p:nvPr/>
        </p:nvSpPr>
        <p:spPr>
          <a:xfrm>
            <a:off x="1807486" y="1474654"/>
            <a:ext cx="3380909" cy="2062103"/>
          </a:xfrm>
          <a:prstGeom prst="rect">
            <a:avLst/>
          </a:prstGeom>
          <a:noFill/>
        </p:spPr>
        <p:txBody>
          <a:bodyPr wrap="square" rtlCol="0">
            <a:spAutoFit/>
          </a:bodyPr>
          <a:lstStyle/>
          <a:p>
            <a:r>
              <a:rPr lang="en-US" sz="4400" dirty="0">
                <a:latin typeface="+mj-lt"/>
              </a:rPr>
              <a:t>Possible =</a:t>
            </a:r>
            <a:endParaRPr lang="en-US" sz="2800" dirty="0">
              <a:latin typeface="+mj-lt"/>
            </a:endParaRPr>
          </a:p>
          <a:p>
            <a:r>
              <a:rPr lang="en-US" sz="2800" dirty="0">
                <a:latin typeface="+mj-lt"/>
              </a:rPr>
              <a:t>Truth compatible with the meaning of terms in the proposition. </a:t>
            </a:r>
          </a:p>
        </p:txBody>
      </p:sp>
      <p:sp>
        <p:nvSpPr>
          <p:cNvPr id="8" name="TextBox 7">
            <a:extLst>
              <a:ext uri="{FF2B5EF4-FFF2-40B4-BE49-F238E27FC236}">
                <a16:creationId xmlns:a16="http://schemas.microsoft.com/office/drawing/2014/main" id="{35A106A2-691B-084D-A5D7-6E3AF00A79CA}"/>
              </a:ext>
            </a:extLst>
          </p:cNvPr>
          <p:cNvSpPr txBox="1"/>
          <p:nvPr/>
        </p:nvSpPr>
        <p:spPr>
          <a:xfrm>
            <a:off x="5358446" y="1499965"/>
            <a:ext cx="3857419" cy="2062103"/>
          </a:xfrm>
          <a:prstGeom prst="rect">
            <a:avLst/>
          </a:prstGeom>
          <a:noFill/>
        </p:spPr>
        <p:txBody>
          <a:bodyPr wrap="square" rtlCol="0">
            <a:spAutoFit/>
          </a:bodyPr>
          <a:lstStyle/>
          <a:p>
            <a:r>
              <a:rPr lang="en-US" sz="4400" dirty="0">
                <a:latin typeface="+mj-lt"/>
              </a:rPr>
              <a:t>Necessary =</a:t>
            </a:r>
            <a:endParaRPr lang="en-US" sz="2800" dirty="0">
              <a:latin typeface="+mj-lt"/>
            </a:endParaRPr>
          </a:p>
          <a:p>
            <a:r>
              <a:rPr lang="en-US" sz="2800" dirty="0">
                <a:latin typeface="+mj-lt"/>
              </a:rPr>
              <a:t>Truth follows inexorably from the meaning of terms in the proposition.</a:t>
            </a:r>
          </a:p>
        </p:txBody>
      </p:sp>
      <p:grpSp>
        <p:nvGrpSpPr>
          <p:cNvPr id="12" name="Group 11">
            <a:extLst>
              <a:ext uri="{FF2B5EF4-FFF2-40B4-BE49-F238E27FC236}">
                <a16:creationId xmlns:a16="http://schemas.microsoft.com/office/drawing/2014/main" id="{4A3B9238-A2ED-D442-8B4D-9BCBD7CC9F30}"/>
              </a:ext>
            </a:extLst>
          </p:cNvPr>
          <p:cNvGrpSpPr/>
          <p:nvPr/>
        </p:nvGrpSpPr>
        <p:grpSpPr>
          <a:xfrm>
            <a:off x="1683432" y="3847037"/>
            <a:ext cx="2371162" cy="2429633"/>
            <a:chOff x="1807486" y="3860948"/>
            <a:chExt cx="2371162" cy="2429633"/>
          </a:xfrm>
        </p:grpSpPr>
        <p:sp>
          <p:nvSpPr>
            <p:cNvPr id="4" name="TextBox 3">
              <a:extLst>
                <a:ext uri="{FF2B5EF4-FFF2-40B4-BE49-F238E27FC236}">
                  <a16:creationId xmlns:a16="http://schemas.microsoft.com/office/drawing/2014/main" id="{0CBEEE0E-9198-1E45-916E-23469F962C30}"/>
                </a:ext>
              </a:extLst>
            </p:cNvPr>
            <p:cNvSpPr txBox="1"/>
            <p:nvPr/>
          </p:nvSpPr>
          <p:spPr>
            <a:xfrm>
              <a:off x="1807486" y="3860948"/>
              <a:ext cx="2371162" cy="461665"/>
            </a:xfrm>
            <a:prstGeom prst="rect">
              <a:avLst/>
            </a:prstGeom>
            <a:noFill/>
          </p:spPr>
          <p:txBody>
            <a:bodyPr wrap="none" rtlCol="0">
              <a:spAutoFit/>
            </a:bodyPr>
            <a:lstStyle/>
            <a:p>
              <a:pPr algn="l"/>
              <a:r>
                <a:rPr lang="en-US" sz="2400" dirty="0">
                  <a:latin typeface="+mj-lt"/>
                </a:rPr>
                <a:t>My tomato is red.</a:t>
              </a:r>
            </a:p>
          </p:txBody>
        </p:sp>
        <p:pic>
          <p:nvPicPr>
            <p:cNvPr id="11" name="Content Placeholder 9" descr="A red tomato with a green stem&#10;&#10;Description automatically generated with medium confidence">
              <a:extLst>
                <a:ext uri="{FF2B5EF4-FFF2-40B4-BE49-F238E27FC236}">
                  <a16:creationId xmlns:a16="http://schemas.microsoft.com/office/drawing/2014/main" id="{59199D5F-33D1-6049-A349-1E7E845110E4}"/>
                </a:ext>
              </a:extLst>
            </p:cNvPr>
            <p:cNvPicPr>
              <a:picLocks noChangeAspect="1"/>
            </p:cNvPicPr>
            <p:nvPr/>
          </p:nvPicPr>
          <p:blipFill>
            <a:blip r:embed="rId2"/>
            <a:stretch>
              <a:fillRect/>
            </a:stretch>
          </p:blipFill>
          <p:spPr>
            <a:xfrm>
              <a:off x="1988519" y="4476114"/>
              <a:ext cx="2009095" cy="1814467"/>
            </a:xfrm>
            <a:prstGeom prst="rect">
              <a:avLst/>
            </a:prstGeom>
          </p:spPr>
        </p:pic>
      </p:grpSp>
      <p:sp>
        <p:nvSpPr>
          <p:cNvPr id="3" name="Slide Number Placeholder 2">
            <a:extLst>
              <a:ext uri="{FF2B5EF4-FFF2-40B4-BE49-F238E27FC236}">
                <a16:creationId xmlns:a16="http://schemas.microsoft.com/office/drawing/2014/main" id="{7BEE27A4-812B-6C47-9B39-D5F45DE033A3}"/>
              </a:ext>
            </a:extLst>
          </p:cNvPr>
          <p:cNvSpPr>
            <a:spLocks noGrp="1"/>
          </p:cNvSpPr>
          <p:nvPr>
            <p:ph type="sldNum" sz="quarter" idx="12"/>
          </p:nvPr>
        </p:nvSpPr>
        <p:spPr/>
        <p:txBody>
          <a:bodyPr/>
          <a:lstStyle/>
          <a:p>
            <a:fld id="{3ED636B3-DF2F-134B-A88D-9309E8115631}" type="slidenum">
              <a:rPr lang="en-US" smtClean="0"/>
              <a:t>7</a:t>
            </a:fld>
            <a:endParaRPr lang="en-US" dirty="0"/>
          </a:p>
        </p:txBody>
      </p:sp>
      <p:pic>
        <p:nvPicPr>
          <p:cNvPr id="13" name="Content Placeholder 14">
            <a:extLst>
              <a:ext uri="{FF2B5EF4-FFF2-40B4-BE49-F238E27FC236}">
                <a16:creationId xmlns:a16="http://schemas.microsoft.com/office/drawing/2014/main" id="{BDC77867-3C25-4242-AC55-FD6271E783BD}"/>
              </a:ext>
            </a:extLst>
          </p:cNvPr>
          <p:cNvPicPr>
            <a:picLocks noChangeAspect="1"/>
          </p:cNvPicPr>
          <p:nvPr/>
        </p:nvPicPr>
        <p:blipFill>
          <a:blip r:embed="rId3"/>
          <a:stretch>
            <a:fillRect/>
          </a:stretch>
        </p:blipFill>
        <p:spPr>
          <a:xfrm>
            <a:off x="9352141" y="49100"/>
            <a:ext cx="1642756" cy="1486694"/>
          </a:xfrm>
          <a:prstGeom prst="rect">
            <a:avLst/>
          </a:prstGeom>
        </p:spPr>
      </p:pic>
      <p:grpSp>
        <p:nvGrpSpPr>
          <p:cNvPr id="5" name="Group 4">
            <a:extLst>
              <a:ext uri="{FF2B5EF4-FFF2-40B4-BE49-F238E27FC236}">
                <a16:creationId xmlns:a16="http://schemas.microsoft.com/office/drawing/2014/main" id="{5CD85D64-7030-7E4C-8B33-56461B686F88}"/>
              </a:ext>
            </a:extLst>
          </p:cNvPr>
          <p:cNvGrpSpPr/>
          <p:nvPr/>
        </p:nvGrpSpPr>
        <p:grpSpPr>
          <a:xfrm>
            <a:off x="5597825" y="3847037"/>
            <a:ext cx="2720617" cy="2476088"/>
            <a:chOff x="8137408" y="4016786"/>
            <a:chExt cx="2720617" cy="2476088"/>
          </a:xfrm>
        </p:grpSpPr>
        <p:sp>
          <p:nvSpPr>
            <p:cNvPr id="14" name="TextBox 13">
              <a:extLst>
                <a:ext uri="{FF2B5EF4-FFF2-40B4-BE49-F238E27FC236}">
                  <a16:creationId xmlns:a16="http://schemas.microsoft.com/office/drawing/2014/main" id="{F4CD0007-72CA-8047-83A0-9EB721821E25}"/>
                </a:ext>
              </a:extLst>
            </p:cNvPr>
            <p:cNvSpPr txBox="1"/>
            <p:nvPr/>
          </p:nvSpPr>
          <p:spPr>
            <a:xfrm>
              <a:off x="8137408" y="4016786"/>
              <a:ext cx="2720617" cy="461665"/>
            </a:xfrm>
            <a:prstGeom prst="rect">
              <a:avLst/>
            </a:prstGeom>
            <a:noFill/>
          </p:spPr>
          <p:txBody>
            <a:bodyPr wrap="none" rtlCol="0">
              <a:spAutoFit/>
            </a:bodyPr>
            <a:lstStyle/>
            <a:p>
              <a:pPr algn="l"/>
              <a:r>
                <a:rPr lang="en-US" sz="2400" dirty="0">
                  <a:latin typeface="+mj-lt"/>
                </a:rPr>
                <a:t>My tomato is a fruit.</a:t>
              </a:r>
            </a:p>
          </p:txBody>
        </p:sp>
        <p:pic>
          <p:nvPicPr>
            <p:cNvPr id="15" name="Content Placeholder 29" descr="A group of tomatoes growing on a vine&#10;&#10;Description automatically generated with medium confidence">
              <a:extLst>
                <a:ext uri="{FF2B5EF4-FFF2-40B4-BE49-F238E27FC236}">
                  <a16:creationId xmlns:a16="http://schemas.microsoft.com/office/drawing/2014/main" id="{3BD8FA46-EAD4-9C48-8A89-9A4B1EA8226D}"/>
                </a:ext>
              </a:extLst>
            </p:cNvPr>
            <p:cNvPicPr>
              <a:picLocks noChangeAspect="1"/>
            </p:cNvPicPr>
            <p:nvPr/>
          </p:nvPicPr>
          <p:blipFill>
            <a:blip r:embed="rId4"/>
            <a:stretch>
              <a:fillRect/>
            </a:stretch>
          </p:blipFill>
          <p:spPr>
            <a:xfrm>
              <a:off x="8540179" y="4594044"/>
              <a:ext cx="1836424" cy="1898830"/>
            </a:xfrm>
            <a:prstGeom prst="rect">
              <a:avLst/>
            </a:prstGeom>
          </p:spPr>
        </p:pic>
      </p:grpSp>
      <p:sp>
        <p:nvSpPr>
          <p:cNvPr id="10" name="Content Placeholder 9">
            <a:extLst>
              <a:ext uri="{FF2B5EF4-FFF2-40B4-BE49-F238E27FC236}">
                <a16:creationId xmlns:a16="http://schemas.microsoft.com/office/drawing/2014/main" id="{1BA8AB73-8CF9-5640-85C0-44ACB9045806}"/>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597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3D608A-B2C5-A249-A1F0-80476DB99E79}"/>
              </a:ext>
            </a:extLst>
          </p:cNvPr>
          <p:cNvSpPr>
            <a:spLocks noGrp="1"/>
          </p:cNvSpPr>
          <p:nvPr>
            <p:ph type="sldNum" sz="quarter" idx="12"/>
          </p:nvPr>
        </p:nvSpPr>
        <p:spPr/>
        <p:txBody>
          <a:bodyPr/>
          <a:lstStyle/>
          <a:p>
            <a:fld id="{3ED636B3-DF2F-134B-A88D-9309E8115631}" type="slidenum">
              <a:rPr lang="en-US" smtClean="0"/>
              <a:t>8</a:t>
            </a:fld>
            <a:endParaRPr lang="en-US"/>
          </a:p>
        </p:txBody>
      </p:sp>
      <p:sp>
        <p:nvSpPr>
          <p:cNvPr id="8" name="Freeform 7">
            <a:extLst>
              <a:ext uri="{FF2B5EF4-FFF2-40B4-BE49-F238E27FC236}">
                <a16:creationId xmlns:a16="http://schemas.microsoft.com/office/drawing/2014/main" id="{1E810939-BF01-464E-9B8C-5B778D17D845}"/>
              </a:ext>
            </a:extLst>
          </p:cNvPr>
          <p:cNvSpPr/>
          <p:nvPr/>
        </p:nvSpPr>
        <p:spPr>
          <a:xfrm>
            <a:off x="4385734" y="186267"/>
            <a:ext cx="6714066" cy="6265333"/>
          </a:xfrm>
          <a:custGeom>
            <a:avLst/>
            <a:gdLst>
              <a:gd name="connsiteX0" fmla="*/ 2954867 w 5808133"/>
              <a:gd name="connsiteY0" fmla="*/ 0 h 6265333"/>
              <a:gd name="connsiteX1" fmla="*/ 5808133 w 5808133"/>
              <a:gd name="connsiteY1" fmla="*/ 2311400 h 6265333"/>
              <a:gd name="connsiteX2" fmla="*/ 3132667 w 5808133"/>
              <a:gd name="connsiteY2" fmla="*/ 6265333 h 6265333"/>
              <a:gd name="connsiteX3" fmla="*/ 0 w 5808133"/>
              <a:gd name="connsiteY3" fmla="*/ 4834467 h 6265333"/>
              <a:gd name="connsiteX4" fmla="*/ 2954867 w 5808133"/>
              <a:gd name="connsiteY4" fmla="*/ 0 h 626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133" h="6265333">
                <a:moveTo>
                  <a:pt x="2954867" y="0"/>
                </a:moveTo>
                <a:lnTo>
                  <a:pt x="5808133" y="2311400"/>
                </a:lnTo>
                <a:lnTo>
                  <a:pt x="3132667" y="6265333"/>
                </a:lnTo>
                <a:lnTo>
                  <a:pt x="0" y="4834467"/>
                </a:lnTo>
                <a:lnTo>
                  <a:pt x="29548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B3A86-494B-9848-BA5B-80B19C572DC6}"/>
              </a:ext>
            </a:extLst>
          </p:cNvPr>
          <p:cNvSpPr>
            <a:spLocks noGrp="1"/>
          </p:cNvSpPr>
          <p:nvPr>
            <p:ph type="title"/>
          </p:nvPr>
        </p:nvSpPr>
        <p:spPr>
          <a:xfrm>
            <a:off x="1771227" y="1152679"/>
            <a:ext cx="6428510" cy="1325563"/>
          </a:xfrm>
        </p:spPr>
        <p:txBody>
          <a:bodyPr>
            <a:noAutofit/>
          </a:bodyPr>
          <a:lstStyle/>
          <a:p>
            <a:pPr algn="r"/>
            <a:r>
              <a:rPr lang="en-US" sz="11500" dirty="0"/>
              <a:t>The Quest</a:t>
            </a:r>
          </a:p>
        </p:txBody>
      </p:sp>
      <p:pic>
        <p:nvPicPr>
          <p:cNvPr id="7" name="Content Placeholder 6" descr="Text&#10;&#10;Description automatically generated">
            <a:extLst>
              <a:ext uri="{FF2B5EF4-FFF2-40B4-BE49-F238E27FC236}">
                <a16:creationId xmlns:a16="http://schemas.microsoft.com/office/drawing/2014/main" id="{73E84A46-5C96-344E-B14D-6CFDED2AB8F2}"/>
              </a:ext>
            </a:extLst>
          </p:cNvPr>
          <p:cNvPicPr>
            <a:picLocks noGrp="1" noChangeAspect="1"/>
          </p:cNvPicPr>
          <p:nvPr>
            <p:ph idx="1"/>
          </p:nvPr>
        </p:nvPicPr>
        <p:blipFill>
          <a:blip r:embed="rId2"/>
          <a:stretch>
            <a:fillRect/>
          </a:stretch>
        </p:blipFill>
        <p:spPr>
          <a:xfrm>
            <a:off x="5596467" y="2800674"/>
            <a:ext cx="2377203" cy="2146915"/>
          </a:xfrm>
        </p:spPr>
      </p:pic>
    </p:spTree>
    <p:extLst>
      <p:ext uri="{BB962C8B-B14F-4D97-AF65-F5344CB8AC3E}">
        <p14:creationId xmlns:p14="http://schemas.microsoft.com/office/powerpoint/2010/main" val="230979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59E0263-11C8-8642-A72E-455EB4112C62}"/>
              </a:ext>
            </a:extLst>
          </p:cNvPr>
          <p:cNvSpPr/>
          <p:nvPr/>
        </p:nvSpPr>
        <p:spPr>
          <a:xfrm>
            <a:off x="832207" y="2095928"/>
            <a:ext cx="2958957" cy="873303"/>
          </a:xfrm>
          <a:custGeom>
            <a:avLst/>
            <a:gdLst>
              <a:gd name="connsiteX0" fmla="*/ 215757 w 2958957"/>
              <a:gd name="connsiteY0" fmla="*/ 0 h 873303"/>
              <a:gd name="connsiteX1" fmla="*/ 215757 w 2958957"/>
              <a:gd name="connsiteY1" fmla="*/ 0 h 873303"/>
              <a:gd name="connsiteX2" fmla="*/ 2958957 w 2958957"/>
              <a:gd name="connsiteY2" fmla="*/ 30823 h 873303"/>
              <a:gd name="connsiteX3" fmla="*/ 2866490 w 2958957"/>
              <a:gd name="connsiteY3" fmla="*/ 873303 h 873303"/>
              <a:gd name="connsiteX4" fmla="*/ 0 w 2958957"/>
              <a:gd name="connsiteY4" fmla="*/ 811659 h 873303"/>
              <a:gd name="connsiteX5" fmla="*/ 215757 w 2958957"/>
              <a:gd name="connsiteY5" fmla="*/ 0 h 8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57" h="873303">
                <a:moveTo>
                  <a:pt x="215757" y="0"/>
                </a:moveTo>
                <a:lnTo>
                  <a:pt x="215757" y="0"/>
                </a:lnTo>
                <a:lnTo>
                  <a:pt x="2958957" y="30823"/>
                </a:lnTo>
                <a:lnTo>
                  <a:pt x="2866490" y="873303"/>
                </a:lnTo>
                <a:lnTo>
                  <a:pt x="0" y="811659"/>
                </a:lnTo>
                <a:lnTo>
                  <a:pt x="21575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0D417-AFDF-8143-A26E-A834DF9D318F}"/>
              </a:ext>
            </a:extLst>
          </p:cNvPr>
          <p:cNvSpPr>
            <a:spLocks noGrp="1"/>
          </p:cNvSpPr>
          <p:nvPr>
            <p:ph type="title"/>
          </p:nvPr>
        </p:nvSpPr>
        <p:spPr>
          <a:xfrm>
            <a:off x="838200" y="365125"/>
            <a:ext cx="9618133" cy="1325563"/>
          </a:xfrm>
        </p:spPr>
        <p:txBody>
          <a:bodyPr>
            <a:normAutofit fontScale="90000"/>
          </a:bodyPr>
          <a:lstStyle/>
          <a:p>
            <a:r>
              <a:rPr lang="en-US" sz="4900" dirty="0"/>
              <a:t>Quest:</a:t>
            </a:r>
            <a:r>
              <a:rPr lang="en-US" dirty="0"/>
              <a:t> Notions of possibility that responsibly go beyond </a:t>
            </a:r>
            <a:r>
              <a:rPr lang="en-US" sz="4000" dirty="0"/>
              <a:t>logical and empirical possibility</a:t>
            </a:r>
            <a:endParaRPr lang="en-US" dirty="0"/>
          </a:p>
        </p:txBody>
      </p:sp>
      <p:pic>
        <p:nvPicPr>
          <p:cNvPr id="16" name="Content Placeholder 15" descr="Text&#10;&#10;Description automatically generated">
            <a:extLst>
              <a:ext uri="{FF2B5EF4-FFF2-40B4-BE49-F238E27FC236}">
                <a16:creationId xmlns:a16="http://schemas.microsoft.com/office/drawing/2014/main" id="{403FE493-C5D6-7F47-82DC-8580D7DAB656}"/>
              </a:ext>
            </a:extLst>
          </p:cNvPr>
          <p:cNvPicPr>
            <a:picLocks noGrp="1" noChangeAspect="1"/>
          </p:cNvPicPr>
          <p:nvPr>
            <p:ph idx="1"/>
          </p:nvPr>
        </p:nvPicPr>
        <p:blipFill>
          <a:blip r:embed="rId2"/>
          <a:stretch>
            <a:fillRect/>
          </a:stretch>
        </p:blipFill>
        <p:spPr>
          <a:xfrm>
            <a:off x="10684606" y="650933"/>
            <a:ext cx="1126599" cy="1017461"/>
          </a:xfrm>
        </p:spPr>
      </p:pic>
      <p:sp>
        <p:nvSpPr>
          <p:cNvPr id="4" name="TextBox 3">
            <a:extLst>
              <a:ext uri="{FF2B5EF4-FFF2-40B4-BE49-F238E27FC236}">
                <a16:creationId xmlns:a16="http://schemas.microsoft.com/office/drawing/2014/main" id="{1A7922D6-F96B-C045-8083-1D0A53FCEA76}"/>
              </a:ext>
            </a:extLst>
          </p:cNvPr>
          <p:cNvSpPr txBox="1"/>
          <p:nvPr/>
        </p:nvSpPr>
        <p:spPr>
          <a:xfrm>
            <a:off x="969085" y="2198670"/>
            <a:ext cx="3904180" cy="3539430"/>
          </a:xfrm>
          <a:prstGeom prst="rect">
            <a:avLst/>
          </a:prstGeom>
          <a:noFill/>
        </p:spPr>
        <p:txBody>
          <a:bodyPr wrap="square" rtlCol="0">
            <a:spAutoFit/>
          </a:bodyPr>
          <a:lstStyle/>
          <a:p>
            <a:r>
              <a:rPr lang="en-US" sz="3200" i="1" dirty="0">
                <a:latin typeface="+mj-lt"/>
              </a:rPr>
              <a:t>Candidates</a:t>
            </a:r>
          </a:p>
          <a:p>
            <a:endParaRPr lang="en-US" sz="3200" dirty="0">
              <a:latin typeface="+mj-lt"/>
            </a:endParaRPr>
          </a:p>
          <a:p>
            <a:r>
              <a:rPr lang="en-US" sz="3200" dirty="0">
                <a:latin typeface="+mj-lt"/>
              </a:rPr>
              <a:t>Conceptual</a:t>
            </a:r>
          </a:p>
          <a:p>
            <a:r>
              <a:rPr lang="en-US" sz="3200" dirty="0">
                <a:latin typeface="+mj-lt"/>
              </a:rPr>
              <a:t>Metaphysical</a:t>
            </a:r>
          </a:p>
          <a:p>
            <a:r>
              <a:rPr lang="en-US" sz="3200" dirty="0">
                <a:latin typeface="+mj-lt"/>
              </a:rPr>
              <a:t>Nomic</a:t>
            </a:r>
          </a:p>
          <a:p>
            <a:r>
              <a:rPr lang="en-US" sz="3200" dirty="0">
                <a:latin typeface="+mj-lt"/>
              </a:rPr>
              <a:t>Physical</a:t>
            </a:r>
          </a:p>
          <a:p>
            <a:r>
              <a:rPr lang="en-US" sz="3200" dirty="0">
                <a:latin typeface="+mj-lt"/>
              </a:rPr>
              <a:t>Epistemic</a:t>
            </a:r>
          </a:p>
        </p:txBody>
      </p:sp>
      <p:grpSp>
        <p:nvGrpSpPr>
          <p:cNvPr id="11" name="Group 10">
            <a:extLst>
              <a:ext uri="{FF2B5EF4-FFF2-40B4-BE49-F238E27FC236}">
                <a16:creationId xmlns:a16="http://schemas.microsoft.com/office/drawing/2014/main" id="{05DA80C2-8A59-6541-AA0F-DEC914C36170}"/>
              </a:ext>
            </a:extLst>
          </p:cNvPr>
          <p:cNvGrpSpPr/>
          <p:nvPr/>
        </p:nvGrpSpPr>
        <p:grpSpPr>
          <a:xfrm>
            <a:off x="4400047" y="2129179"/>
            <a:ext cx="5428362" cy="3869593"/>
            <a:chOff x="5804898" y="2095928"/>
            <a:chExt cx="5428362" cy="3869593"/>
          </a:xfrm>
        </p:grpSpPr>
        <p:sp>
          <p:nvSpPr>
            <p:cNvPr id="9" name="Freeform 8">
              <a:extLst>
                <a:ext uri="{FF2B5EF4-FFF2-40B4-BE49-F238E27FC236}">
                  <a16:creationId xmlns:a16="http://schemas.microsoft.com/office/drawing/2014/main" id="{D6426B85-4A55-EC4E-805A-BC60F82C998D}"/>
                </a:ext>
              </a:extLst>
            </p:cNvPr>
            <p:cNvSpPr/>
            <p:nvPr/>
          </p:nvSpPr>
          <p:spPr>
            <a:xfrm>
              <a:off x="5804898" y="2095928"/>
              <a:ext cx="5013789" cy="873303"/>
            </a:xfrm>
            <a:custGeom>
              <a:avLst/>
              <a:gdLst>
                <a:gd name="connsiteX0" fmla="*/ 215757 w 2958957"/>
                <a:gd name="connsiteY0" fmla="*/ 0 h 873303"/>
                <a:gd name="connsiteX1" fmla="*/ 215757 w 2958957"/>
                <a:gd name="connsiteY1" fmla="*/ 0 h 873303"/>
                <a:gd name="connsiteX2" fmla="*/ 2958957 w 2958957"/>
                <a:gd name="connsiteY2" fmla="*/ 30823 h 873303"/>
                <a:gd name="connsiteX3" fmla="*/ 2866490 w 2958957"/>
                <a:gd name="connsiteY3" fmla="*/ 873303 h 873303"/>
                <a:gd name="connsiteX4" fmla="*/ 0 w 2958957"/>
                <a:gd name="connsiteY4" fmla="*/ 811659 h 873303"/>
                <a:gd name="connsiteX5" fmla="*/ 215757 w 2958957"/>
                <a:gd name="connsiteY5" fmla="*/ 0 h 8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57" h="873303">
                  <a:moveTo>
                    <a:pt x="215757" y="0"/>
                  </a:moveTo>
                  <a:lnTo>
                    <a:pt x="215757" y="0"/>
                  </a:lnTo>
                  <a:lnTo>
                    <a:pt x="2958957" y="30823"/>
                  </a:lnTo>
                  <a:lnTo>
                    <a:pt x="2866490" y="873303"/>
                  </a:lnTo>
                  <a:lnTo>
                    <a:pt x="0" y="811659"/>
                  </a:lnTo>
                  <a:lnTo>
                    <a:pt x="215757"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B6DE9C-8988-C94F-8E4A-75188F15E257}"/>
                </a:ext>
              </a:extLst>
            </p:cNvPr>
            <p:cNvSpPr txBox="1"/>
            <p:nvPr/>
          </p:nvSpPr>
          <p:spPr>
            <a:xfrm>
              <a:off x="6493268" y="2198670"/>
              <a:ext cx="4739992" cy="1877437"/>
            </a:xfrm>
            <a:prstGeom prst="rect">
              <a:avLst/>
            </a:prstGeom>
            <a:noFill/>
          </p:spPr>
          <p:txBody>
            <a:bodyPr wrap="square" rtlCol="0">
              <a:spAutoFit/>
            </a:bodyPr>
            <a:lstStyle/>
            <a:p>
              <a:pPr algn="l"/>
              <a:r>
                <a:rPr lang="en-US" sz="3200" i="1" dirty="0">
                  <a:latin typeface="+mj-lt"/>
                </a:rPr>
                <a:t>Requirements</a:t>
              </a:r>
            </a:p>
            <a:p>
              <a:pPr algn="l"/>
              <a:endParaRPr lang="en-US" sz="2400" dirty="0">
                <a:latin typeface="+mj-lt"/>
              </a:endParaRPr>
            </a:p>
            <a:p>
              <a:pPr algn="l"/>
              <a:r>
                <a:rPr lang="en-US" sz="2400" dirty="0">
                  <a:latin typeface="+mj-lt"/>
                </a:rPr>
                <a:t>Possibilities and necessities must be</a:t>
              </a:r>
              <a:r>
                <a:rPr lang="en-US" sz="2800" dirty="0">
                  <a:latin typeface="+mj-lt"/>
                </a:rPr>
                <a:t> </a:t>
              </a:r>
            </a:p>
            <a:p>
              <a:pPr algn="l"/>
              <a:r>
                <a:rPr lang="en-US" sz="2800" dirty="0">
                  <a:latin typeface="+mj-lt"/>
                </a:rPr>
                <a:t>• </a:t>
              </a:r>
              <a:r>
                <a:rPr lang="en-US" sz="3200" dirty="0">
                  <a:latin typeface="+mj-lt"/>
                </a:rPr>
                <a:t>in the world</a:t>
              </a:r>
              <a:r>
                <a:rPr lang="en-US" sz="2800" dirty="0">
                  <a:latin typeface="+mj-lt"/>
                </a:rPr>
                <a:t>;</a:t>
              </a:r>
            </a:p>
          </p:txBody>
        </p:sp>
        <p:sp>
          <p:nvSpPr>
            <p:cNvPr id="6" name="TextBox 5">
              <a:extLst>
                <a:ext uri="{FF2B5EF4-FFF2-40B4-BE49-F238E27FC236}">
                  <a16:creationId xmlns:a16="http://schemas.microsoft.com/office/drawing/2014/main" id="{20060FED-3018-174E-BDB1-E99C6B14FFE7}"/>
                </a:ext>
              </a:extLst>
            </p:cNvPr>
            <p:cNvSpPr txBox="1"/>
            <p:nvPr/>
          </p:nvSpPr>
          <p:spPr>
            <a:xfrm>
              <a:off x="6493267" y="4014552"/>
              <a:ext cx="4243227" cy="1015663"/>
            </a:xfrm>
            <a:prstGeom prst="rect">
              <a:avLst/>
            </a:prstGeom>
            <a:noFill/>
          </p:spPr>
          <p:txBody>
            <a:bodyPr wrap="square" rtlCol="0">
              <a:spAutoFit/>
            </a:bodyPr>
            <a:lstStyle/>
            <a:p>
              <a:pPr algn="l"/>
              <a:r>
                <a:rPr lang="en-US" sz="2800" dirty="0">
                  <a:latin typeface="+mj-lt"/>
                </a:rPr>
                <a:t>•</a:t>
              </a:r>
              <a:r>
                <a:rPr lang="en-US" sz="2400" dirty="0">
                  <a:latin typeface="+mj-lt"/>
                </a:rPr>
                <a:t> independent from how we use</a:t>
              </a:r>
              <a:r>
                <a:rPr lang="en-US" sz="2800" dirty="0">
                  <a:latin typeface="+mj-lt"/>
                </a:rPr>
                <a:t> </a:t>
              </a:r>
              <a:r>
                <a:rPr lang="en-US" sz="3200" dirty="0">
                  <a:latin typeface="+mj-lt"/>
                </a:rPr>
                <a:t>language</a:t>
              </a:r>
              <a:r>
                <a:rPr lang="en-US" sz="2800" dirty="0">
                  <a:latin typeface="+mj-lt"/>
                </a:rPr>
                <a:t>;</a:t>
              </a:r>
            </a:p>
          </p:txBody>
        </p:sp>
        <p:sp>
          <p:nvSpPr>
            <p:cNvPr id="7" name="TextBox 6">
              <a:extLst>
                <a:ext uri="{FF2B5EF4-FFF2-40B4-BE49-F238E27FC236}">
                  <a16:creationId xmlns:a16="http://schemas.microsoft.com/office/drawing/2014/main" id="{4E4C0DA6-BE2A-E94F-8245-0BE7E0F3EBFC}"/>
                </a:ext>
              </a:extLst>
            </p:cNvPr>
            <p:cNvSpPr txBox="1"/>
            <p:nvPr/>
          </p:nvSpPr>
          <p:spPr>
            <a:xfrm>
              <a:off x="6493267" y="4888303"/>
              <a:ext cx="4243227" cy="1077218"/>
            </a:xfrm>
            <a:prstGeom prst="rect">
              <a:avLst/>
            </a:prstGeom>
            <a:noFill/>
          </p:spPr>
          <p:txBody>
            <a:bodyPr wrap="square" rtlCol="0">
              <a:spAutoFit/>
            </a:bodyPr>
            <a:lstStyle/>
            <a:p>
              <a:pPr algn="l"/>
              <a:r>
                <a:rPr lang="en-US" sz="2800" dirty="0">
                  <a:latin typeface="+mj-lt"/>
                </a:rPr>
                <a:t>•</a:t>
              </a:r>
              <a:r>
                <a:rPr lang="en-US" sz="2400" dirty="0">
                  <a:latin typeface="+mj-lt"/>
                </a:rPr>
                <a:t> independent of our</a:t>
              </a:r>
              <a:r>
                <a:rPr lang="en-US" sz="2800" dirty="0">
                  <a:latin typeface="+mj-lt"/>
                </a:rPr>
                <a:t> </a:t>
              </a:r>
              <a:r>
                <a:rPr lang="en-US" sz="3200" dirty="0">
                  <a:latin typeface="+mj-lt"/>
                </a:rPr>
                <a:t>thoughts and beliefs</a:t>
              </a:r>
              <a:r>
                <a:rPr lang="en-US" sz="2800" dirty="0">
                  <a:latin typeface="+mj-lt"/>
                </a:rPr>
                <a:t>.</a:t>
              </a:r>
            </a:p>
          </p:txBody>
        </p:sp>
      </p:grpSp>
      <p:grpSp>
        <p:nvGrpSpPr>
          <p:cNvPr id="13" name="Group 12">
            <a:extLst>
              <a:ext uri="{FF2B5EF4-FFF2-40B4-BE49-F238E27FC236}">
                <a16:creationId xmlns:a16="http://schemas.microsoft.com/office/drawing/2014/main" id="{D24C1198-C0E0-2F4C-8DB3-0DD373D79C4F}"/>
              </a:ext>
            </a:extLst>
          </p:cNvPr>
          <p:cNvGrpSpPr/>
          <p:nvPr/>
        </p:nvGrpSpPr>
        <p:grpSpPr>
          <a:xfrm>
            <a:off x="9639867" y="2053242"/>
            <a:ext cx="2277687" cy="3785652"/>
            <a:chOff x="9639867" y="2053242"/>
            <a:chExt cx="2277687" cy="3785652"/>
          </a:xfrm>
        </p:grpSpPr>
        <p:sp>
          <p:nvSpPr>
            <p:cNvPr id="12" name="TextBox 11">
              <a:extLst>
                <a:ext uri="{FF2B5EF4-FFF2-40B4-BE49-F238E27FC236}">
                  <a16:creationId xmlns:a16="http://schemas.microsoft.com/office/drawing/2014/main" id="{737933A2-9EA2-2546-9336-B2126F92FA38}"/>
                </a:ext>
              </a:extLst>
            </p:cNvPr>
            <p:cNvSpPr txBox="1"/>
            <p:nvPr/>
          </p:nvSpPr>
          <p:spPr>
            <a:xfrm>
              <a:off x="9746216" y="2053242"/>
              <a:ext cx="2064989" cy="3785652"/>
            </a:xfrm>
            <a:prstGeom prst="rect">
              <a:avLst/>
            </a:prstGeom>
            <a:noFill/>
          </p:spPr>
          <p:txBody>
            <a:bodyPr wrap="none" rtlCol="0">
              <a:spAutoFit/>
            </a:bodyPr>
            <a:lstStyle/>
            <a:p>
              <a:pPr algn="l"/>
              <a:r>
                <a:rPr lang="en-US" sz="24000" b="1" dirty="0">
                  <a:solidFill>
                    <a:schemeClr val="bg1">
                      <a:lumMod val="85000"/>
                    </a:schemeClr>
                  </a:solidFill>
                  <a:latin typeface="Arial Black" panose="020B0604020202020204" pitchFamily="34" charset="0"/>
                  <a:cs typeface="Arial Black" panose="020B0604020202020204" pitchFamily="34" charset="0"/>
                </a:rPr>
                <a:t>?</a:t>
              </a:r>
            </a:p>
          </p:txBody>
        </p:sp>
        <p:sp>
          <p:nvSpPr>
            <p:cNvPr id="10" name="TextBox 9">
              <a:extLst>
                <a:ext uri="{FF2B5EF4-FFF2-40B4-BE49-F238E27FC236}">
                  <a16:creationId xmlns:a16="http://schemas.microsoft.com/office/drawing/2014/main" id="{A4C2862B-BA2F-364E-9D67-0B9294D0C60C}"/>
                </a:ext>
              </a:extLst>
            </p:cNvPr>
            <p:cNvSpPr txBox="1"/>
            <p:nvPr/>
          </p:nvSpPr>
          <p:spPr>
            <a:xfrm>
              <a:off x="9639867" y="3284349"/>
              <a:ext cx="2277687" cy="1323439"/>
            </a:xfrm>
            <a:prstGeom prst="rect">
              <a:avLst/>
            </a:prstGeom>
            <a:noFill/>
          </p:spPr>
          <p:txBody>
            <a:bodyPr wrap="square" rtlCol="0">
              <a:spAutoFit/>
            </a:bodyPr>
            <a:lstStyle/>
            <a:p>
              <a:pPr algn="ctr"/>
              <a:r>
                <a:rPr lang="en-US" sz="2000" dirty="0">
                  <a:latin typeface="+mj-lt"/>
                </a:rPr>
                <a:t>The empiricist perennial question: how do we know this?</a:t>
              </a:r>
            </a:p>
          </p:txBody>
        </p:sp>
      </p:grpSp>
      <p:sp>
        <p:nvSpPr>
          <p:cNvPr id="14" name="Slide Number Placeholder 13">
            <a:extLst>
              <a:ext uri="{FF2B5EF4-FFF2-40B4-BE49-F238E27FC236}">
                <a16:creationId xmlns:a16="http://schemas.microsoft.com/office/drawing/2014/main" id="{D1BFEC61-C1DC-A249-A4F0-B4BE4B0B49D0}"/>
              </a:ext>
            </a:extLst>
          </p:cNvPr>
          <p:cNvSpPr>
            <a:spLocks noGrp="1"/>
          </p:cNvSpPr>
          <p:nvPr>
            <p:ph type="sldNum" sz="quarter" idx="12"/>
          </p:nvPr>
        </p:nvSpPr>
        <p:spPr>
          <a:xfrm>
            <a:off x="10964332" y="6356350"/>
            <a:ext cx="389467" cy="365125"/>
          </a:xfrm>
        </p:spPr>
        <p:txBody>
          <a:bodyPr/>
          <a:lstStyle/>
          <a:p>
            <a:fld id="{3ED636B3-DF2F-134B-A88D-9309E8115631}" type="slidenum">
              <a:rPr lang="en-US" smtClean="0"/>
              <a:t>9</a:t>
            </a:fld>
            <a:endParaRPr lang="en-US" dirty="0"/>
          </a:p>
        </p:txBody>
      </p:sp>
    </p:spTree>
    <p:extLst>
      <p:ext uri="{BB962C8B-B14F-4D97-AF65-F5344CB8AC3E}">
        <p14:creationId xmlns:p14="http://schemas.microsoft.com/office/powerpoint/2010/main" val="42256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C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1979</Words>
  <Application>Microsoft Macintosh PowerPoint</Application>
  <PresentationFormat>Widescreen</PresentationFormat>
  <Paragraphs>313</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Calibri</vt:lpstr>
      <vt:lpstr>Comic Sans MS</vt:lpstr>
      <vt:lpstr>Times New Roman</vt:lpstr>
      <vt:lpstr>Office Theme</vt:lpstr>
      <vt:lpstr>How to Make Possibility Safe for Empiricists  John D. Norton Department of History and Philosophy of Science University of Pittsburgh</vt:lpstr>
      <vt:lpstr>ImageFX prompt “How to Make Possibility Safe for Empiricists” https://aitestkitchen.withgoogle.com/tools/image-fx</vt:lpstr>
      <vt:lpstr>This Talk</vt:lpstr>
      <vt:lpstr>The View, Briefly</vt:lpstr>
      <vt:lpstr>Empiricism?</vt:lpstr>
      <vt:lpstr>Empirical Possibility, briefly</vt:lpstr>
      <vt:lpstr>Logical possibility, briefly</vt:lpstr>
      <vt:lpstr>The Quest</vt:lpstr>
      <vt:lpstr>Quest: Notions of possibility that responsibly go beyond logical and empirical possibility</vt:lpstr>
      <vt:lpstr>Quest: Notions of possibility that responsibly go beyond logical and empirical possibility</vt:lpstr>
      <vt:lpstr>Metaphysical Possibility</vt:lpstr>
      <vt:lpstr>What is metaphysics?</vt:lpstr>
      <vt:lpstr>Type 1. Traditional metaphysics</vt:lpstr>
      <vt:lpstr>Type 2. Necessity from Rigid Designation</vt:lpstr>
      <vt:lpstr>Type 3. Metaphysics from latest science</vt:lpstr>
      <vt:lpstr>Empirical metaphysics</vt:lpstr>
      <vt:lpstr>Sider’s Examples of metaphysical impossibilities</vt:lpstr>
      <vt:lpstr>Round squares are possible and may be actual.</vt:lpstr>
      <vt:lpstr>Epistemic Possibility</vt:lpstr>
      <vt:lpstr>Epistemic possibility</vt:lpstr>
      <vt:lpstr>Empirical Possibility, Less Briefly</vt:lpstr>
      <vt:lpstr>Tenets</vt:lpstr>
      <vt:lpstr>Options</vt:lpstr>
      <vt:lpstr>Modal Novelties</vt:lpstr>
      <vt:lpstr>Duality of possibility and necessity fails</vt:lpstr>
      <vt:lpstr>Binary possible vs necessary too coarse</vt:lpstr>
      <vt:lpstr>Possible worlds semantics fails</vt:lpstr>
      <vt:lpstr>Rescue possible world semantic?</vt:lpstr>
      <vt:lpstr>The Influence of Formal Modal Logic</vt:lpstr>
      <vt:lpstr>PowerPoint Presentation</vt:lpstr>
      <vt:lpstr>PowerPoint Presentation</vt:lpstr>
      <vt:lpstr>Two meanings for “possible”</vt:lpstr>
      <vt:lpstr>Absolute, purely logical meaning</vt:lpstr>
      <vt:lpstr>PowerPoint Presentation</vt:lpstr>
      <vt:lpstr>PowerPoint Presentation</vt:lpstr>
      <vt:lpstr>PowerPoint Presentation</vt:lpstr>
      <vt:lpstr>PowerPoint Presentation</vt:lpstr>
      <vt:lpstr>PowerPoint Presentation</vt:lpstr>
      <vt:lpstr>Conveniences of formal logic</vt:lpstr>
      <vt:lpstr>Conclusion</vt:lpstr>
      <vt:lpstr>This Talk</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157</cp:revision>
  <dcterms:created xsi:type="dcterms:W3CDTF">2021-01-09T19:07:50Z</dcterms:created>
  <dcterms:modified xsi:type="dcterms:W3CDTF">2024-02-18T22:18:52Z</dcterms:modified>
</cp:coreProperties>
</file>