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8" r:id="rId3"/>
    <p:sldId id="259" r:id="rId4"/>
    <p:sldId id="262" r:id="rId5"/>
    <p:sldId id="272" r:id="rId6"/>
    <p:sldId id="260" r:id="rId7"/>
    <p:sldId id="261" r:id="rId8"/>
    <p:sldId id="263" r:id="rId9"/>
    <p:sldId id="275" r:id="rId10"/>
    <p:sldId id="264" r:id="rId11"/>
    <p:sldId id="265" r:id="rId12"/>
    <p:sldId id="266" r:id="rId13"/>
    <p:sldId id="267" r:id="rId14"/>
    <p:sldId id="268" r:id="rId15"/>
    <p:sldId id="269" r:id="rId16"/>
    <p:sldId id="270" r:id="rId17"/>
    <p:sldId id="273" r:id="rId18"/>
    <p:sldId id="271" r:id="rId19"/>
    <p:sldId id="257"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1"/>
    <p:restoredTop sz="94541"/>
  </p:normalViewPr>
  <p:slideViewPr>
    <p:cSldViewPr snapToGrid="0" snapToObjects="1">
      <p:cViewPr varScale="1">
        <p:scale>
          <a:sx n="118" d="100"/>
          <a:sy n="118" d="100"/>
        </p:scale>
        <p:origin x="24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7B83AB-F0DB-EC47-9111-ECE017AB0F38}"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136265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B83AB-F0DB-EC47-9111-ECE017AB0F38}"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83593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B83AB-F0DB-EC47-9111-ECE017AB0F38}"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68488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B83AB-F0DB-EC47-9111-ECE017AB0F38}"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410915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7B83AB-F0DB-EC47-9111-ECE017AB0F38}"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24519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7B83AB-F0DB-EC47-9111-ECE017AB0F38}" type="datetimeFigureOut">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217069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7B83AB-F0DB-EC47-9111-ECE017AB0F38}" type="datetimeFigureOut">
              <a:rPr lang="en-US" smtClean="0"/>
              <a:t>11/11/20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77872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7B83AB-F0DB-EC47-9111-ECE017AB0F38}" type="datetimeFigureOut">
              <a:rPr lang="en-US" smtClean="0"/>
              <a:t>11/11/20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331602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B83AB-F0DB-EC47-9111-ECE017AB0F38}" type="datetimeFigureOut">
              <a:rPr lang="en-US" smtClean="0"/>
              <a:t>11/11/20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266249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7B83AB-F0DB-EC47-9111-ECE017AB0F38}" type="datetimeFigureOut">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220294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7B83AB-F0DB-EC47-9111-ECE017AB0F38}" type="datetimeFigureOut">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DD3D8-7D23-2748-A9E8-E1C4AF034676}" type="slidenum">
              <a:rPr lang="en-US" smtClean="0"/>
              <a:t>‹#›</a:t>
            </a:fld>
            <a:endParaRPr lang="en-US"/>
          </a:p>
        </p:txBody>
      </p:sp>
    </p:spTree>
    <p:extLst>
      <p:ext uri="{BB962C8B-B14F-4D97-AF65-F5344CB8AC3E}">
        <p14:creationId xmlns:p14="http://schemas.microsoft.com/office/powerpoint/2010/main" val="171483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B83AB-F0DB-EC47-9111-ECE017AB0F38}" type="datetimeFigureOut">
              <a:rPr lang="en-US" smtClean="0"/>
              <a:t>11/11/20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DD3D8-7D23-2748-A9E8-E1C4AF034676}" type="slidenum">
              <a:rPr lang="en-US" smtClean="0"/>
              <a:t>‹#›</a:t>
            </a:fld>
            <a:endParaRPr lang="en-US"/>
          </a:p>
        </p:txBody>
      </p:sp>
    </p:spTree>
    <p:extLst>
      <p:ext uri="{BB962C8B-B14F-4D97-AF65-F5344CB8AC3E}">
        <p14:creationId xmlns:p14="http://schemas.microsoft.com/office/powerpoint/2010/main" val="63365964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image" Target="../media/image8.tiff"/><Relationship Id="rId1" Type="http://schemas.openxmlformats.org/officeDocument/2006/relationships/slideLayout" Target="../slideLayouts/slideLayout7.xml"/><Relationship Id="rId6" Type="http://schemas.openxmlformats.org/officeDocument/2006/relationships/image" Target="../media/image12.tiff"/><Relationship Id="rId5" Type="http://schemas.openxmlformats.org/officeDocument/2006/relationships/image" Target="../media/image11.tiff"/><Relationship Id="rId10" Type="http://schemas.openxmlformats.org/officeDocument/2006/relationships/image" Target="../media/image16.tiff"/><Relationship Id="rId4" Type="http://schemas.openxmlformats.org/officeDocument/2006/relationships/image" Target="../media/image10.tiff"/><Relationship Id="rId9" Type="http://schemas.openxmlformats.org/officeDocument/2006/relationships/image" Target="../media/image15.tiff"/></Relationships>
</file>

<file path=ppt/slides/_rels/slide1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C774-E587-8D4E-80F9-018E3FF73587}"/>
              </a:ext>
            </a:extLst>
          </p:cNvPr>
          <p:cNvSpPr>
            <a:spLocks noGrp="1"/>
          </p:cNvSpPr>
          <p:nvPr>
            <p:ph type="ctrTitle"/>
          </p:nvPr>
        </p:nvSpPr>
        <p:spPr/>
        <p:txBody>
          <a:bodyPr/>
          <a:lstStyle/>
          <a:p>
            <a:r>
              <a:rPr lang="en-US" dirty="0"/>
              <a:t>An Introduction to Causal Inference</a:t>
            </a:r>
          </a:p>
        </p:txBody>
      </p:sp>
      <p:sp>
        <p:nvSpPr>
          <p:cNvPr id="3" name="Subtitle 2">
            <a:extLst>
              <a:ext uri="{FF2B5EF4-FFF2-40B4-BE49-F238E27FC236}">
                <a16:creationId xmlns:a16="http://schemas.microsoft.com/office/drawing/2014/main" id="{9CFD539C-A5FB-F54A-8ADB-D9B7CA8DCE28}"/>
              </a:ext>
            </a:extLst>
          </p:cNvPr>
          <p:cNvSpPr>
            <a:spLocks noGrp="1"/>
          </p:cNvSpPr>
          <p:nvPr>
            <p:ph type="subTitle" idx="1"/>
          </p:nvPr>
        </p:nvSpPr>
        <p:spPr/>
        <p:txBody>
          <a:bodyPr/>
          <a:lstStyle/>
          <a:p>
            <a:r>
              <a:rPr lang="en-US" dirty="0"/>
              <a:t>Richard </a:t>
            </a:r>
            <a:r>
              <a:rPr lang="en-US" dirty="0" err="1"/>
              <a:t>Scheines</a:t>
            </a:r>
            <a:r>
              <a:rPr lang="en-US" dirty="0"/>
              <a:t>, Clark </a:t>
            </a:r>
            <a:r>
              <a:rPr lang="en-US" dirty="0" err="1"/>
              <a:t>Glymour</a:t>
            </a:r>
            <a:r>
              <a:rPr lang="en-US" dirty="0"/>
              <a:t>, Peter </a:t>
            </a:r>
            <a:r>
              <a:rPr lang="en-US" dirty="0" err="1"/>
              <a:t>Spirtes</a:t>
            </a:r>
            <a:endParaRPr lang="en-US" dirty="0"/>
          </a:p>
        </p:txBody>
      </p:sp>
    </p:spTree>
    <p:extLst>
      <p:ext uri="{BB962C8B-B14F-4D97-AF65-F5344CB8AC3E}">
        <p14:creationId xmlns:p14="http://schemas.microsoft.com/office/powerpoint/2010/main" val="196881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E8A1-A7B0-7E47-8F10-BA3992BFBD40}"/>
              </a:ext>
            </a:extLst>
          </p:cNvPr>
          <p:cNvSpPr>
            <a:spLocks noGrp="1"/>
          </p:cNvSpPr>
          <p:nvPr>
            <p:ph type="title"/>
          </p:nvPr>
        </p:nvSpPr>
        <p:spPr/>
        <p:txBody>
          <a:bodyPr/>
          <a:lstStyle/>
          <a:p>
            <a:r>
              <a:rPr lang="en-US" dirty="0"/>
              <a:t>Causal Inference</a:t>
            </a:r>
          </a:p>
        </p:txBody>
      </p:sp>
      <p:sp>
        <p:nvSpPr>
          <p:cNvPr id="3" name="Content Placeholder 2">
            <a:extLst>
              <a:ext uri="{FF2B5EF4-FFF2-40B4-BE49-F238E27FC236}">
                <a16:creationId xmlns:a16="http://schemas.microsoft.com/office/drawing/2014/main" id="{5AF05A13-6F9D-8042-BEE2-4C5C8C22DDD4}"/>
              </a:ext>
            </a:extLst>
          </p:cNvPr>
          <p:cNvSpPr>
            <a:spLocks noGrp="1"/>
          </p:cNvSpPr>
          <p:nvPr>
            <p:ph idx="1"/>
          </p:nvPr>
        </p:nvSpPr>
        <p:spPr>
          <a:xfrm>
            <a:off x="838200" y="1690688"/>
            <a:ext cx="10515600" cy="4351338"/>
          </a:xfrm>
        </p:spPr>
        <p:txBody>
          <a:bodyPr/>
          <a:lstStyle/>
          <a:p>
            <a:r>
              <a:rPr lang="en-US" dirty="0"/>
              <a:t>Beginning with a set of data, we want to find all possible causal structures among variables that could have generated it</a:t>
            </a:r>
          </a:p>
          <a:p>
            <a:r>
              <a:rPr lang="en-US" dirty="0"/>
              <a:t>We use the PC Algorithm:</a:t>
            </a:r>
          </a:p>
        </p:txBody>
      </p:sp>
      <p:pic>
        <p:nvPicPr>
          <p:cNvPr id="4" name="Picture 3">
            <a:extLst>
              <a:ext uri="{FF2B5EF4-FFF2-40B4-BE49-F238E27FC236}">
                <a16:creationId xmlns:a16="http://schemas.microsoft.com/office/drawing/2014/main" id="{78E1C7A2-456A-A941-9FC8-1B6D9481B4C1}"/>
              </a:ext>
            </a:extLst>
          </p:cNvPr>
          <p:cNvPicPr>
            <a:picLocks noChangeAspect="1"/>
          </p:cNvPicPr>
          <p:nvPr/>
        </p:nvPicPr>
        <p:blipFill>
          <a:blip r:embed="rId2"/>
          <a:stretch>
            <a:fillRect/>
          </a:stretch>
        </p:blipFill>
        <p:spPr>
          <a:xfrm>
            <a:off x="0" y="3464351"/>
            <a:ext cx="12192000" cy="3393649"/>
          </a:xfrm>
          <a:prstGeom prst="rect">
            <a:avLst/>
          </a:prstGeom>
        </p:spPr>
      </p:pic>
    </p:spTree>
    <p:extLst>
      <p:ext uri="{BB962C8B-B14F-4D97-AF65-F5344CB8AC3E}">
        <p14:creationId xmlns:p14="http://schemas.microsoft.com/office/powerpoint/2010/main" val="351985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8B45-A7CF-5F4C-8A5A-C3DD598F5965}"/>
              </a:ext>
            </a:extLst>
          </p:cNvPr>
          <p:cNvSpPr>
            <a:spLocks noGrp="1"/>
          </p:cNvSpPr>
          <p:nvPr>
            <p:ph type="title"/>
          </p:nvPr>
        </p:nvSpPr>
        <p:spPr>
          <a:xfrm>
            <a:off x="838200" y="0"/>
            <a:ext cx="10515600" cy="1325563"/>
          </a:xfrm>
        </p:spPr>
        <p:txBody>
          <a:bodyPr/>
          <a:lstStyle/>
          <a:p>
            <a:r>
              <a:rPr lang="en-US" dirty="0"/>
              <a:t>PC Algorithm</a:t>
            </a:r>
          </a:p>
        </p:txBody>
      </p:sp>
      <p:sp>
        <p:nvSpPr>
          <p:cNvPr id="3" name="Content Placeholder 2">
            <a:extLst>
              <a:ext uri="{FF2B5EF4-FFF2-40B4-BE49-F238E27FC236}">
                <a16:creationId xmlns:a16="http://schemas.microsoft.com/office/drawing/2014/main" id="{2F589445-7AF9-6A4A-98EF-9220C9F19101}"/>
              </a:ext>
            </a:extLst>
          </p:cNvPr>
          <p:cNvSpPr>
            <a:spLocks noGrp="1"/>
          </p:cNvSpPr>
          <p:nvPr>
            <p:ph idx="1"/>
          </p:nvPr>
        </p:nvSpPr>
        <p:spPr>
          <a:xfrm>
            <a:off x="838200" y="1025236"/>
            <a:ext cx="10515600" cy="5832764"/>
          </a:xfrm>
        </p:spPr>
        <p:txBody>
          <a:bodyPr>
            <a:normAutofit/>
          </a:bodyPr>
          <a:lstStyle/>
          <a:p>
            <a:r>
              <a:rPr lang="en-US" sz="2900" dirty="0"/>
              <a:t>Given conditional independence relations, we reconstruct a “skeleton” of the graph:</a:t>
            </a:r>
          </a:p>
          <a:p>
            <a:pPr marL="514350" indent="-514350">
              <a:buAutoNum type="arabicPeriod"/>
            </a:pPr>
            <a:r>
              <a:rPr lang="en-US" sz="2900" dirty="0"/>
              <a:t>Start with the complete undirected graph on the vertex set</a:t>
            </a:r>
          </a:p>
          <a:p>
            <a:pPr marL="514350" indent="-514350">
              <a:buAutoNum type="arabicPeriod"/>
            </a:pPr>
            <a:r>
              <a:rPr lang="en-US" sz="2900" dirty="0"/>
              <a:t>A ind. B </a:t>
            </a:r>
            <a:r>
              <a:rPr lang="en-US" sz="2900" dirty="0">
                <a:sym typeface="Wingdings" pitchFamily="2" charset="2"/>
              </a:rPr>
              <a:t> remove edge {A,B}</a:t>
            </a:r>
          </a:p>
          <a:p>
            <a:pPr marL="514350" indent="-514350">
              <a:buAutoNum type="arabicPeriod"/>
            </a:pPr>
            <a:r>
              <a:rPr lang="en-US" sz="2900" dirty="0">
                <a:sym typeface="Wingdings" pitchFamily="2" charset="2"/>
              </a:rPr>
              <a:t>A ind. B given some vertex C  remove edge {A,B}</a:t>
            </a:r>
          </a:p>
          <a:p>
            <a:pPr marL="514350" indent="-514350">
              <a:buAutoNum type="arabicPeriod"/>
            </a:pPr>
            <a:r>
              <a:rPr lang="en-US" sz="2900" dirty="0">
                <a:sym typeface="Wingdings" pitchFamily="2" charset="2"/>
              </a:rPr>
              <a:t>A ind. B given some set of vertices C</a:t>
            </a:r>
            <a:r>
              <a:rPr lang="en-US" sz="2900" baseline="-25000" dirty="0">
                <a:sym typeface="Wingdings" pitchFamily="2" charset="2"/>
              </a:rPr>
              <a:t>i</a:t>
            </a:r>
            <a:r>
              <a:rPr lang="en-US" sz="2900" dirty="0">
                <a:sym typeface="Wingdings" pitchFamily="2" charset="2"/>
              </a:rPr>
              <a:t>  remove edge {A,B}</a:t>
            </a:r>
          </a:p>
          <a:p>
            <a:pPr marL="514350" indent="-514350">
              <a:buFont typeface="Arial" panose="020B0604020202020204" pitchFamily="34" charset="0"/>
              <a:buAutoNum type="arabicPeriod"/>
            </a:pPr>
            <a:r>
              <a:rPr lang="en-US" sz="2900" dirty="0">
                <a:sym typeface="Wingdings" pitchFamily="2" charset="2"/>
              </a:rPr>
              <a:t>Reconstruct colliders on graph</a:t>
            </a:r>
          </a:p>
          <a:p>
            <a:pPr marL="514350" indent="-514350">
              <a:buAutoNum type="arabicPeriod"/>
            </a:pPr>
            <a:r>
              <a:rPr lang="en-US" sz="2900" dirty="0">
                <a:sym typeface="Wingdings" pitchFamily="2" charset="2"/>
              </a:rPr>
              <a:t>Reconstruct directional edges for vertices that have only one edge by inferring from conditional independences whether they can be parents or children</a:t>
            </a:r>
          </a:p>
          <a:p>
            <a:pPr marL="514350" indent="-514350">
              <a:buAutoNum type="arabicPeriod"/>
            </a:pPr>
            <a:r>
              <a:rPr lang="en-US" sz="2900" dirty="0">
                <a:sym typeface="Wingdings" pitchFamily="2" charset="2"/>
              </a:rPr>
              <a:t>Iterate for vertices with more edges; when no more can be inferred, output the set of elements of the equivalence class</a:t>
            </a:r>
            <a:endParaRPr lang="en-US" sz="2900" dirty="0"/>
          </a:p>
        </p:txBody>
      </p:sp>
    </p:spTree>
    <p:extLst>
      <p:ext uri="{BB962C8B-B14F-4D97-AF65-F5344CB8AC3E}">
        <p14:creationId xmlns:p14="http://schemas.microsoft.com/office/powerpoint/2010/main" val="141532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330C82-00E1-B849-855A-299FBD69E702}"/>
              </a:ext>
            </a:extLst>
          </p:cNvPr>
          <p:cNvPicPr>
            <a:picLocks noChangeAspect="1"/>
          </p:cNvPicPr>
          <p:nvPr/>
        </p:nvPicPr>
        <p:blipFill>
          <a:blip r:embed="rId2"/>
          <a:stretch>
            <a:fillRect/>
          </a:stretch>
        </p:blipFill>
        <p:spPr>
          <a:xfrm>
            <a:off x="0" y="0"/>
            <a:ext cx="3086100" cy="1168400"/>
          </a:xfrm>
          <a:prstGeom prst="rect">
            <a:avLst/>
          </a:prstGeom>
        </p:spPr>
      </p:pic>
      <p:pic>
        <p:nvPicPr>
          <p:cNvPr id="8" name="Picture 7">
            <a:extLst>
              <a:ext uri="{FF2B5EF4-FFF2-40B4-BE49-F238E27FC236}">
                <a16:creationId xmlns:a16="http://schemas.microsoft.com/office/drawing/2014/main" id="{B987453A-53AC-C349-9F45-D80948DE4910}"/>
              </a:ext>
            </a:extLst>
          </p:cNvPr>
          <p:cNvPicPr>
            <a:picLocks noChangeAspect="1"/>
          </p:cNvPicPr>
          <p:nvPr/>
        </p:nvPicPr>
        <p:blipFill>
          <a:blip r:embed="rId3"/>
          <a:stretch>
            <a:fillRect/>
          </a:stretch>
        </p:blipFill>
        <p:spPr>
          <a:xfrm>
            <a:off x="-13855" y="1166707"/>
            <a:ext cx="3099955" cy="378773"/>
          </a:xfrm>
          <a:prstGeom prst="rect">
            <a:avLst/>
          </a:prstGeom>
        </p:spPr>
      </p:pic>
      <p:pic>
        <p:nvPicPr>
          <p:cNvPr id="9" name="Picture 8">
            <a:extLst>
              <a:ext uri="{FF2B5EF4-FFF2-40B4-BE49-F238E27FC236}">
                <a16:creationId xmlns:a16="http://schemas.microsoft.com/office/drawing/2014/main" id="{96E5DF69-66F1-714F-A31B-3F296F14AF0A}"/>
              </a:ext>
            </a:extLst>
          </p:cNvPr>
          <p:cNvPicPr>
            <a:picLocks noChangeAspect="1"/>
          </p:cNvPicPr>
          <p:nvPr/>
        </p:nvPicPr>
        <p:blipFill>
          <a:blip r:embed="rId4"/>
          <a:stretch>
            <a:fillRect/>
          </a:stretch>
        </p:blipFill>
        <p:spPr>
          <a:xfrm>
            <a:off x="-13855" y="1532948"/>
            <a:ext cx="3099955" cy="416248"/>
          </a:xfrm>
          <a:prstGeom prst="rect">
            <a:avLst/>
          </a:prstGeom>
        </p:spPr>
      </p:pic>
      <p:sp>
        <p:nvSpPr>
          <p:cNvPr id="12" name="Rectangle 11">
            <a:extLst>
              <a:ext uri="{FF2B5EF4-FFF2-40B4-BE49-F238E27FC236}">
                <a16:creationId xmlns:a16="http://schemas.microsoft.com/office/drawing/2014/main" id="{90E0CCE4-3EA8-044F-AC57-8EFA4314D6C3}"/>
              </a:ext>
            </a:extLst>
          </p:cNvPr>
          <p:cNvSpPr/>
          <p:nvPr/>
        </p:nvSpPr>
        <p:spPr>
          <a:xfrm>
            <a:off x="3086100" y="1"/>
            <a:ext cx="3259282" cy="1759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2BB2F0B-FA0A-6A48-A80B-8A0BA31577E9}"/>
              </a:ext>
            </a:extLst>
          </p:cNvPr>
          <p:cNvSpPr txBox="1"/>
          <p:nvPr/>
        </p:nvSpPr>
        <p:spPr>
          <a:xfrm>
            <a:off x="3738938" y="1272887"/>
            <a:ext cx="2247323" cy="369332"/>
          </a:xfrm>
          <a:prstGeom prst="rect">
            <a:avLst/>
          </a:prstGeom>
          <a:noFill/>
        </p:spPr>
        <p:txBody>
          <a:bodyPr wrap="square" rtlCol="0">
            <a:spAutoFit/>
          </a:bodyPr>
          <a:lstStyle/>
          <a:p>
            <a:r>
              <a:rPr lang="en-US" dirty="0">
                <a:solidFill>
                  <a:schemeClr val="bg1"/>
                </a:solidFill>
              </a:rPr>
              <a:t>create skeleton</a:t>
            </a:r>
          </a:p>
        </p:txBody>
      </p:sp>
      <p:sp>
        <p:nvSpPr>
          <p:cNvPr id="14" name="Rectangle 13">
            <a:extLst>
              <a:ext uri="{FF2B5EF4-FFF2-40B4-BE49-F238E27FC236}">
                <a16:creationId xmlns:a16="http://schemas.microsoft.com/office/drawing/2014/main" id="{666B61F0-D664-2440-A848-D80265497603}"/>
              </a:ext>
            </a:extLst>
          </p:cNvPr>
          <p:cNvSpPr/>
          <p:nvPr/>
        </p:nvSpPr>
        <p:spPr>
          <a:xfrm>
            <a:off x="3086100" y="1710264"/>
            <a:ext cx="3259282" cy="1759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Brace 14">
            <a:extLst>
              <a:ext uri="{FF2B5EF4-FFF2-40B4-BE49-F238E27FC236}">
                <a16:creationId xmlns:a16="http://schemas.microsoft.com/office/drawing/2014/main" id="{2AF55D82-98F9-3D42-8C10-BEDEFCD38291}"/>
              </a:ext>
            </a:extLst>
          </p:cNvPr>
          <p:cNvSpPr/>
          <p:nvPr/>
        </p:nvSpPr>
        <p:spPr>
          <a:xfrm>
            <a:off x="3093884" y="152401"/>
            <a:ext cx="522152" cy="2656206"/>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04246E8-A21D-D04C-9A69-0FEBAD57F332}"/>
              </a:ext>
            </a:extLst>
          </p:cNvPr>
          <p:cNvSpPr txBox="1"/>
          <p:nvPr/>
        </p:nvSpPr>
        <p:spPr>
          <a:xfrm>
            <a:off x="3429618" y="1965683"/>
            <a:ext cx="2365943" cy="1200329"/>
          </a:xfrm>
          <a:prstGeom prst="rect">
            <a:avLst/>
          </a:prstGeom>
          <a:noFill/>
        </p:spPr>
        <p:txBody>
          <a:bodyPr wrap="square" rtlCol="0">
            <a:spAutoFit/>
          </a:bodyPr>
          <a:lstStyle/>
          <a:p>
            <a:r>
              <a:rPr lang="en-US" dirty="0">
                <a:solidFill>
                  <a:schemeClr val="bg1"/>
                </a:solidFill>
              </a:rPr>
              <a:t>conditional independences given X</a:t>
            </a:r>
            <a:r>
              <a:rPr lang="en-US" baseline="-25000" dirty="0">
                <a:solidFill>
                  <a:schemeClr val="bg1"/>
                </a:solidFill>
              </a:rPr>
              <a:t>5</a:t>
            </a:r>
            <a:r>
              <a:rPr lang="en-US" dirty="0">
                <a:solidFill>
                  <a:schemeClr val="bg1"/>
                </a:solidFill>
              </a:rPr>
              <a:t> mean it must be a collider</a:t>
            </a:r>
          </a:p>
        </p:txBody>
      </p:sp>
      <p:sp>
        <p:nvSpPr>
          <p:cNvPr id="21" name="Rectangle 20">
            <a:extLst>
              <a:ext uri="{FF2B5EF4-FFF2-40B4-BE49-F238E27FC236}">
                <a16:creationId xmlns:a16="http://schemas.microsoft.com/office/drawing/2014/main" id="{94226FCB-ED04-D246-97B8-A04D388D81D6}"/>
              </a:ext>
            </a:extLst>
          </p:cNvPr>
          <p:cNvSpPr/>
          <p:nvPr/>
        </p:nvSpPr>
        <p:spPr>
          <a:xfrm>
            <a:off x="-86591" y="3268128"/>
            <a:ext cx="3259282" cy="3686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8CCC4F-6E8B-DD4E-9667-4BC9F91E9098}"/>
              </a:ext>
            </a:extLst>
          </p:cNvPr>
          <p:cNvSpPr/>
          <p:nvPr/>
        </p:nvSpPr>
        <p:spPr>
          <a:xfrm>
            <a:off x="6246093" y="2832737"/>
            <a:ext cx="6032500" cy="1351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146CCD-A43C-8648-B0F0-79B4045AAF70}"/>
              </a:ext>
            </a:extLst>
          </p:cNvPr>
          <p:cNvSpPr/>
          <p:nvPr/>
        </p:nvSpPr>
        <p:spPr>
          <a:xfrm>
            <a:off x="6209838" y="1251103"/>
            <a:ext cx="6032500" cy="1351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9F3F8936-6245-914A-9B65-F1A853B0F141}"/>
              </a:ext>
            </a:extLst>
          </p:cNvPr>
          <p:cNvPicPr>
            <a:picLocks noChangeAspect="1"/>
          </p:cNvPicPr>
          <p:nvPr/>
        </p:nvPicPr>
        <p:blipFill>
          <a:blip r:embed="rId5"/>
          <a:stretch>
            <a:fillRect/>
          </a:stretch>
        </p:blipFill>
        <p:spPr>
          <a:xfrm>
            <a:off x="6159500" y="0"/>
            <a:ext cx="6032500" cy="1739900"/>
          </a:xfrm>
          <a:prstGeom prst="rect">
            <a:avLst/>
          </a:prstGeom>
        </p:spPr>
      </p:pic>
      <p:pic>
        <p:nvPicPr>
          <p:cNvPr id="27" name="Picture 26">
            <a:extLst>
              <a:ext uri="{FF2B5EF4-FFF2-40B4-BE49-F238E27FC236}">
                <a16:creationId xmlns:a16="http://schemas.microsoft.com/office/drawing/2014/main" id="{2C1EB521-2AB6-0149-B2BE-FF5FE901182D}"/>
              </a:ext>
            </a:extLst>
          </p:cNvPr>
          <p:cNvPicPr>
            <a:picLocks noChangeAspect="1"/>
          </p:cNvPicPr>
          <p:nvPr/>
        </p:nvPicPr>
        <p:blipFill>
          <a:blip r:embed="rId6"/>
          <a:stretch>
            <a:fillRect/>
          </a:stretch>
        </p:blipFill>
        <p:spPr>
          <a:xfrm>
            <a:off x="6169494" y="1916410"/>
            <a:ext cx="6022506" cy="1351718"/>
          </a:xfrm>
          <a:prstGeom prst="rect">
            <a:avLst/>
          </a:prstGeom>
        </p:spPr>
      </p:pic>
      <p:cxnSp>
        <p:nvCxnSpPr>
          <p:cNvPr id="28" name="Straight Arrow Connector 27">
            <a:extLst>
              <a:ext uri="{FF2B5EF4-FFF2-40B4-BE49-F238E27FC236}">
                <a16:creationId xmlns:a16="http://schemas.microsoft.com/office/drawing/2014/main" id="{1CCA7504-3C19-BA48-BFD1-A0A5B62BD33A}"/>
              </a:ext>
            </a:extLst>
          </p:cNvPr>
          <p:cNvCxnSpPr/>
          <p:nvPr/>
        </p:nvCxnSpPr>
        <p:spPr>
          <a:xfrm flipV="1">
            <a:off x="5640649" y="2418944"/>
            <a:ext cx="665018" cy="241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A09DB9DE-7456-0246-9552-31B8B810BC4A}"/>
              </a:ext>
            </a:extLst>
          </p:cNvPr>
          <p:cNvPicPr>
            <a:picLocks noChangeAspect="1"/>
          </p:cNvPicPr>
          <p:nvPr/>
        </p:nvPicPr>
        <p:blipFill>
          <a:blip r:embed="rId7"/>
          <a:stretch>
            <a:fillRect/>
          </a:stretch>
        </p:blipFill>
        <p:spPr>
          <a:xfrm>
            <a:off x="6181888" y="3823856"/>
            <a:ext cx="6065532" cy="1323880"/>
          </a:xfrm>
          <a:prstGeom prst="rect">
            <a:avLst/>
          </a:prstGeom>
        </p:spPr>
      </p:pic>
      <p:sp>
        <p:nvSpPr>
          <p:cNvPr id="30" name="Rectangle 29">
            <a:extLst>
              <a:ext uri="{FF2B5EF4-FFF2-40B4-BE49-F238E27FC236}">
                <a16:creationId xmlns:a16="http://schemas.microsoft.com/office/drawing/2014/main" id="{ADBFA36F-78DB-F944-BC54-220189206BF4}"/>
              </a:ext>
            </a:extLst>
          </p:cNvPr>
          <p:cNvSpPr/>
          <p:nvPr/>
        </p:nvSpPr>
        <p:spPr>
          <a:xfrm>
            <a:off x="3117840" y="3336372"/>
            <a:ext cx="3259282" cy="3686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7F1C85-8E9E-4840-B698-4E3D66C21D68}"/>
              </a:ext>
            </a:extLst>
          </p:cNvPr>
          <p:cNvSpPr/>
          <p:nvPr/>
        </p:nvSpPr>
        <p:spPr>
          <a:xfrm>
            <a:off x="6181888" y="5077751"/>
            <a:ext cx="6010112" cy="19134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2D4B6516-7FC9-034F-9270-D4CF3A100604}"/>
              </a:ext>
            </a:extLst>
          </p:cNvPr>
          <p:cNvPicPr>
            <a:picLocks noChangeAspect="1"/>
          </p:cNvPicPr>
          <p:nvPr/>
        </p:nvPicPr>
        <p:blipFill>
          <a:blip r:embed="rId8"/>
          <a:stretch>
            <a:fillRect/>
          </a:stretch>
        </p:blipFill>
        <p:spPr>
          <a:xfrm>
            <a:off x="2814207" y="4044234"/>
            <a:ext cx="2159000" cy="889000"/>
          </a:xfrm>
          <a:prstGeom prst="rect">
            <a:avLst/>
          </a:prstGeom>
        </p:spPr>
      </p:pic>
      <p:cxnSp>
        <p:nvCxnSpPr>
          <p:cNvPr id="34" name="Straight Arrow Connector 33">
            <a:extLst>
              <a:ext uri="{FF2B5EF4-FFF2-40B4-BE49-F238E27FC236}">
                <a16:creationId xmlns:a16="http://schemas.microsoft.com/office/drawing/2014/main" id="{9D9D864E-9C61-5D4D-ABF2-7C04EDAB662F}"/>
              </a:ext>
            </a:extLst>
          </p:cNvPr>
          <p:cNvCxnSpPr>
            <a:cxnSpLocks/>
          </p:cNvCxnSpPr>
          <p:nvPr/>
        </p:nvCxnSpPr>
        <p:spPr>
          <a:xfrm flipV="1">
            <a:off x="5320145" y="1052946"/>
            <a:ext cx="1025237" cy="3870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9920497-4DF8-1542-BEA4-16796E4A9CDD}"/>
              </a:ext>
            </a:extLst>
          </p:cNvPr>
          <p:cNvCxnSpPr>
            <a:cxnSpLocks/>
          </p:cNvCxnSpPr>
          <p:nvPr/>
        </p:nvCxnSpPr>
        <p:spPr>
          <a:xfrm flipV="1">
            <a:off x="4853452" y="4485796"/>
            <a:ext cx="1452215" cy="9908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5ED64BF-1AA5-604F-B487-1730925BE0C1}"/>
              </a:ext>
            </a:extLst>
          </p:cNvPr>
          <p:cNvSpPr/>
          <p:nvPr/>
        </p:nvSpPr>
        <p:spPr>
          <a:xfrm>
            <a:off x="-86591" y="1895153"/>
            <a:ext cx="3259282" cy="1503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93D7610E-8C7F-EA47-A1B1-F1AC567F6E83}"/>
              </a:ext>
            </a:extLst>
          </p:cNvPr>
          <p:cNvPicPr>
            <a:picLocks noChangeAspect="1"/>
          </p:cNvPicPr>
          <p:nvPr/>
        </p:nvPicPr>
        <p:blipFill>
          <a:blip r:embed="rId9"/>
          <a:stretch>
            <a:fillRect/>
          </a:stretch>
        </p:blipFill>
        <p:spPr>
          <a:xfrm>
            <a:off x="1328543" y="1962270"/>
            <a:ext cx="1648692" cy="399046"/>
          </a:xfrm>
          <a:prstGeom prst="rect">
            <a:avLst/>
          </a:prstGeom>
        </p:spPr>
      </p:pic>
      <p:pic>
        <p:nvPicPr>
          <p:cNvPr id="41" name="Picture 40">
            <a:extLst>
              <a:ext uri="{FF2B5EF4-FFF2-40B4-BE49-F238E27FC236}">
                <a16:creationId xmlns:a16="http://schemas.microsoft.com/office/drawing/2014/main" id="{062F140A-23BA-1241-BEB9-A9A3C42E2EF6}"/>
              </a:ext>
            </a:extLst>
          </p:cNvPr>
          <p:cNvPicPr>
            <a:picLocks noChangeAspect="1"/>
          </p:cNvPicPr>
          <p:nvPr/>
        </p:nvPicPr>
        <p:blipFill>
          <a:blip r:embed="rId10"/>
          <a:stretch>
            <a:fillRect/>
          </a:stretch>
        </p:blipFill>
        <p:spPr>
          <a:xfrm>
            <a:off x="805570" y="2414410"/>
            <a:ext cx="2201721" cy="418327"/>
          </a:xfrm>
          <a:prstGeom prst="rect">
            <a:avLst/>
          </a:prstGeom>
        </p:spPr>
      </p:pic>
    </p:spTree>
    <p:extLst>
      <p:ext uri="{BB962C8B-B14F-4D97-AF65-F5344CB8AC3E}">
        <p14:creationId xmlns:p14="http://schemas.microsoft.com/office/powerpoint/2010/main" val="280394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960-3BB3-A74B-A57E-C85EE2CFCEF9}"/>
              </a:ext>
            </a:extLst>
          </p:cNvPr>
          <p:cNvSpPr/>
          <p:nvPr/>
        </p:nvSpPr>
        <p:spPr>
          <a:xfrm>
            <a:off x="-86592" y="0"/>
            <a:ext cx="1227859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C1AC69-3F39-9448-B1C0-3462CA0C7692}"/>
              </a:ext>
            </a:extLst>
          </p:cNvPr>
          <p:cNvPicPr>
            <a:picLocks noChangeAspect="1"/>
          </p:cNvPicPr>
          <p:nvPr/>
        </p:nvPicPr>
        <p:blipFill>
          <a:blip r:embed="rId2"/>
          <a:stretch>
            <a:fillRect/>
          </a:stretch>
        </p:blipFill>
        <p:spPr>
          <a:xfrm>
            <a:off x="4007689" y="0"/>
            <a:ext cx="8184311" cy="6858000"/>
          </a:xfrm>
          <a:prstGeom prst="rect">
            <a:avLst/>
          </a:prstGeom>
        </p:spPr>
      </p:pic>
      <p:sp>
        <p:nvSpPr>
          <p:cNvPr id="4" name="TextBox 3">
            <a:extLst>
              <a:ext uri="{FF2B5EF4-FFF2-40B4-BE49-F238E27FC236}">
                <a16:creationId xmlns:a16="http://schemas.microsoft.com/office/drawing/2014/main" id="{0482E345-A6F8-174A-87AA-C66F4B6A64E3}"/>
              </a:ext>
            </a:extLst>
          </p:cNvPr>
          <p:cNvSpPr txBox="1"/>
          <p:nvPr/>
        </p:nvSpPr>
        <p:spPr>
          <a:xfrm>
            <a:off x="346364" y="1399309"/>
            <a:ext cx="3837709" cy="1015663"/>
          </a:xfrm>
          <a:prstGeom prst="rect">
            <a:avLst/>
          </a:prstGeom>
          <a:noFill/>
        </p:spPr>
        <p:txBody>
          <a:bodyPr wrap="square" rtlCol="0">
            <a:spAutoFit/>
          </a:bodyPr>
          <a:lstStyle/>
          <a:p>
            <a:r>
              <a:rPr lang="en-US" sz="3000" b="1" dirty="0">
                <a:solidFill>
                  <a:schemeClr val="bg1"/>
                </a:solidFill>
              </a:rPr>
              <a:t>Thus the equivalence class is created!</a:t>
            </a:r>
          </a:p>
        </p:txBody>
      </p:sp>
    </p:spTree>
    <p:extLst>
      <p:ext uri="{BB962C8B-B14F-4D97-AF65-F5344CB8AC3E}">
        <p14:creationId xmlns:p14="http://schemas.microsoft.com/office/powerpoint/2010/main" val="274881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9B34-D3E1-C346-A767-25066581EE05}"/>
              </a:ext>
            </a:extLst>
          </p:cNvPr>
          <p:cNvSpPr>
            <a:spLocks noGrp="1"/>
          </p:cNvSpPr>
          <p:nvPr>
            <p:ph type="ctrTitle"/>
          </p:nvPr>
        </p:nvSpPr>
        <p:spPr/>
        <p:txBody>
          <a:bodyPr/>
          <a:lstStyle/>
          <a:p>
            <a:r>
              <a:rPr lang="en-US" dirty="0"/>
              <a:t>Assumptions</a:t>
            </a:r>
          </a:p>
        </p:txBody>
      </p:sp>
      <p:sp>
        <p:nvSpPr>
          <p:cNvPr id="3" name="Subtitle 2">
            <a:extLst>
              <a:ext uri="{FF2B5EF4-FFF2-40B4-BE49-F238E27FC236}">
                <a16:creationId xmlns:a16="http://schemas.microsoft.com/office/drawing/2014/main" id="{7EAB0503-6ABE-C543-805B-A38A9F37ACC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927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DDDA-0C90-9040-8957-3D1463D98F5E}"/>
              </a:ext>
            </a:extLst>
          </p:cNvPr>
          <p:cNvSpPr>
            <a:spLocks noGrp="1"/>
          </p:cNvSpPr>
          <p:nvPr>
            <p:ph type="title"/>
          </p:nvPr>
        </p:nvSpPr>
        <p:spPr/>
        <p:txBody>
          <a:bodyPr/>
          <a:lstStyle/>
          <a:p>
            <a:r>
              <a:rPr lang="en-US" dirty="0"/>
              <a:t>Completeness</a:t>
            </a:r>
          </a:p>
        </p:txBody>
      </p:sp>
      <p:sp>
        <p:nvSpPr>
          <p:cNvPr id="3" name="Content Placeholder 2">
            <a:extLst>
              <a:ext uri="{FF2B5EF4-FFF2-40B4-BE49-F238E27FC236}">
                <a16:creationId xmlns:a16="http://schemas.microsoft.com/office/drawing/2014/main" id="{B7FB0655-CA92-DE4C-9DC7-68074462A669}"/>
              </a:ext>
            </a:extLst>
          </p:cNvPr>
          <p:cNvSpPr>
            <a:spLocks noGrp="1"/>
          </p:cNvSpPr>
          <p:nvPr>
            <p:ph idx="1"/>
          </p:nvPr>
        </p:nvSpPr>
        <p:spPr/>
        <p:txBody>
          <a:bodyPr/>
          <a:lstStyle/>
          <a:p>
            <a:r>
              <a:rPr lang="en-US" dirty="0"/>
              <a:t>Any causal graph obviously leaves out </a:t>
            </a:r>
            <a:r>
              <a:rPr lang="en-US" i="1" dirty="0"/>
              <a:t>some </a:t>
            </a:r>
            <a:r>
              <a:rPr lang="en-US" dirty="0"/>
              <a:t>unseen variables</a:t>
            </a:r>
          </a:p>
          <a:p>
            <a:r>
              <a:rPr lang="en-US" dirty="0"/>
              <a:t>We assume a graph is </a:t>
            </a:r>
            <a:r>
              <a:rPr lang="en-US" i="1" dirty="0"/>
              <a:t>complete</a:t>
            </a:r>
            <a:r>
              <a:rPr lang="en-US" dirty="0"/>
              <a:t> when all the common causes of specified variables have been included, and all the relations among the included variables are included</a:t>
            </a:r>
          </a:p>
          <a:p>
            <a:endParaRPr lang="en-US" dirty="0"/>
          </a:p>
        </p:txBody>
      </p:sp>
    </p:spTree>
    <p:extLst>
      <p:ext uri="{BB962C8B-B14F-4D97-AF65-F5344CB8AC3E}">
        <p14:creationId xmlns:p14="http://schemas.microsoft.com/office/powerpoint/2010/main" val="141331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9531-BBAF-F840-856D-DAF76AB39D98}"/>
              </a:ext>
            </a:extLst>
          </p:cNvPr>
          <p:cNvSpPr>
            <a:spLocks noGrp="1"/>
          </p:cNvSpPr>
          <p:nvPr>
            <p:ph type="title"/>
          </p:nvPr>
        </p:nvSpPr>
        <p:spPr/>
        <p:txBody>
          <a:bodyPr/>
          <a:lstStyle/>
          <a:p>
            <a:r>
              <a:rPr lang="en-US" dirty="0"/>
              <a:t>Faithfulness</a:t>
            </a:r>
          </a:p>
        </p:txBody>
      </p:sp>
      <p:pic>
        <p:nvPicPr>
          <p:cNvPr id="4" name="Picture 3">
            <a:extLst>
              <a:ext uri="{FF2B5EF4-FFF2-40B4-BE49-F238E27FC236}">
                <a16:creationId xmlns:a16="http://schemas.microsoft.com/office/drawing/2014/main" id="{E02BD231-37D7-D14B-9ED8-53EACA8ADDE8}"/>
              </a:ext>
            </a:extLst>
          </p:cNvPr>
          <p:cNvPicPr>
            <a:picLocks noChangeAspect="1"/>
          </p:cNvPicPr>
          <p:nvPr/>
        </p:nvPicPr>
        <p:blipFill>
          <a:blip r:embed="rId2"/>
          <a:stretch>
            <a:fillRect/>
          </a:stretch>
        </p:blipFill>
        <p:spPr>
          <a:xfrm>
            <a:off x="5334000" y="513454"/>
            <a:ext cx="6858000" cy="3187700"/>
          </a:xfrm>
          <a:prstGeom prst="rect">
            <a:avLst/>
          </a:prstGeom>
        </p:spPr>
      </p:pic>
      <p:sp>
        <p:nvSpPr>
          <p:cNvPr id="7" name="Content Placeholder 6">
            <a:extLst>
              <a:ext uri="{FF2B5EF4-FFF2-40B4-BE49-F238E27FC236}">
                <a16:creationId xmlns:a16="http://schemas.microsoft.com/office/drawing/2014/main" id="{AB82CB94-C810-874A-8E25-E82428708C31}"/>
              </a:ext>
            </a:extLst>
          </p:cNvPr>
          <p:cNvSpPr>
            <a:spLocks noGrp="1"/>
          </p:cNvSpPr>
          <p:nvPr>
            <p:ph idx="1"/>
          </p:nvPr>
        </p:nvSpPr>
        <p:spPr>
          <a:xfrm>
            <a:off x="256305" y="1419266"/>
            <a:ext cx="4371109" cy="2469428"/>
          </a:xfrm>
        </p:spPr>
        <p:txBody>
          <a:bodyPr>
            <a:normAutofit fontScale="92500" lnSpcReduction="10000"/>
          </a:bodyPr>
          <a:lstStyle/>
          <a:p>
            <a:r>
              <a:rPr lang="en-US" dirty="0"/>
              <a:t>Nightmare scenario: </a:t>
            </a:r>
            <a:r>
              <a:rPr lang="en-US" i="1" dirty="0"/>
              <a:t>a </a:t>
            </a:r>
            <a:r>
              <a:rPr lang="en-US" dirty="0"/>
              <a:t>and </a:t>
            </a:r>
            <a:r>
              <a:rPr lang="en-US" i="1" dirty="0"/>
              <a:t>b </a:t>
            </a:r>
            <a:r>
              <a:rPr lang="en-US" dirty="0"/>
              <a:t>are positive constants, and </a:t>
            </a:r>
            <a:r>
              <a:rPr lang="en-US" i="1" dirty="0"/>
              <a:t>c </a:t>
            </a:r>
            <a:r>
              <a:rPr lang="en-US" dirty="0"/>
              <a:t>is negative. “It just so happens that” </a:t>
            </a:r>
          </a:p>
          <a:p>
            <a:pPr marL="0" indent="0" algn="ctr">
              <a:buNone/>
            </a:pPr>
            <a:r>
              <a:rPr lang="en-US" i="1" dirty="0"/>
              <a:t>a = -</a:t>
            </a:r>
            <a:r>
              <a:rPr lang="en-US" i="1" dirty="0" err="1"/>
              <a:t>bc</a:t>
            </a:r>
            <a:endParaRPr lang="en-US" i="1" dirty="0"/>
          </a:p>
          <a:p>
            <a:pPr marL="0" indent="0">
              <a:buNone/>
            </a:pPr>
            <a:r>
              <a:rPr lang="en-US" i="1" dirty="0"/>
              <a:t>Why is this a problem?</a:t>
            </a:r>
            <a:endParaRPr lang="en-US" dirty="0"/>
          </a:p>
        </p:txBody>
      </p:sp>
      <p:pic>
        <p:nvPicPr>
          <p:cNvPr id="8" name="Content Placeholder 4">
            <a:extLst>
              <a:ext uri="{FF2B5EF4-FFF2-40B4-BE49-F238E27FC236}">
                <a16:creationId xmlns:a16="http://schemas.microsoft.com/office/drawing/2014/main" id="{0CC37305-E266-2D45-BE3F-15B6DB07A794}"/>
              </a:ext>
            </a:extLst>
          </p:cNvPr>
          <p:cNvPicPr>
            <a:picLocks noChangeAspect="1"/>
          </p:cNvPicPr>
          <p:nvPr/>
        </p:nvPicPr>
        <p:blipFill>
          <a:blip r:embed="rId3"/>
          <a:stretch>
            <a:fillRect/>
          </a:stretch>
        </p:blipFill>
        <p:spPr>
          <a:xfrm>
            <a:off x="10002982" y="2446773"/>
            <a:ext cx="2189018" cy="1254381"/>
          </a:xfrm>
          <a:prstGeom prst="rect">
            <a:avLst/>
          </a:prstGeom>
        </p:spPr>
      </p:pic>
      <p:pic>
        <p:nvPicPr>
          <p:cNvPr id="9" name="Content Placeholder 4">
            <a:extLst>
              <a:ext uri="{FF2B5EF4-FFF2-40B4-BE49-F238E27FC236}">
                <a16:creationId xmlns:a16="http://schemas.microsoft.com/office/drawing/2014/main" id="{E89576C7-369C-584E-9670-5173E896179B}"/>
              </a:ext>
            </a:extLst>
          </p:cNvPr>
          <p:cNvPicPr>
            <a:picLocks noChangeAspect="1"/>
          </p:cNvPicPr>
          <p:nvPr/>
        </p:nvPicPr>
        <p:blipFill>
          <a:blip r:embed="rId4"/>
          <a:stretch>
            <a:fillRect/>
          </a:stretch>
        </p:blipFill>
        <p:spPr>
          <a:xfrm>
            <a:off x="10868891" y="2274887"/>
            <a:ext cx="1323109" cy="758186"/>
          </a:xfrm>
          <a:prstGeom prst="rect">
            <a:avLst/>
          </a:prstGeom>
        </p:spPr>
      </p:pic>
      <p:sp>
        <p:nvSpPr>
          <p:cNvPr id="10" name="TextBox 9">
            <a:extLst>
              <a:ext uri="{FF2B5EF4-FFF2-40B4-BE49-F238E27FC236}">
                <a16:creationId xmlns:a16="http://schemas.microsoft.com/office/drawing/2014/main" id="{4364385C-A986-2C4F-9B29-38679D66FAE9}"/>
              </a:ext>
            </a:extLst>
          </p:cNvPr>
          <p:cNvSpPr txBox="1"/>
          <p:nvPr/>
        </p:nvSpPr>
        <p:spPr>
          <a:xfrm>
            <a:off x="7003473" y="153749"/>
            <a:ext cx="3519054" cy="369332"/>
          </a:xfrm>
          <a:prstGeom prst="rect">
            <a:avLst/>
          </a:prstGeom>
          <a:noFill/>
        </p:spPr>
        <p:txBody>
          <a:bodyPr wrap="square" rtlCol="0">
            <a:spAutoFit/>
          </a:bodyPr>
          <a:lstStyle/>
          <a:p>
            <a:pPr algn="ctr"/>
            <a:r>
              <a:rPr lang="en-US" i="1" dirty="0"/>
              <a:t>From Zhang.</a:t>
            </a:r>
          </a:p>
        </p:txBody>
      </p:sp>
      <p:sp>
        <p:nvSpPr>
          <p:cNvPr id="11" name="TextBox 10">
            <a:extLst>
              <a:ext uri="{FF2B5EF4-FFF2-40B4-BE49-F238E27FC236}">
                <a16:creationId xmlns:a16="http://schemas.microsoft.com/office/drawing/2014/main" id="{F499013A-4721-8547-BD41-74CFF131CE9F}"/>
              </a:ext>
            </a:extLst>
          </p:cNvPr>
          <p:cNvSpPr txBox="1"/>
          <p:nvPr/>
        </p:nvSpPr>
        <p:spPr>
          <a:xfrm>
            <a:off x="221674" y="3673444"/>
            <a:ext cx="11714021" cy="2893100"/>
          </a:xfrm>
          <a:prstGeom prst="rect">
            <a:avLst/>
          </a:prstGeom>
          <a:noFill/>
        </p:spPr>
        <p:txBody>
          <a:bodyPr wrap="square" rtlCol="0">
            <a:spAutoFit/>
          </a:bodyPr>
          <a:lstStyle/>
          <a:p>
            <a:pPr marL="285750" indent="-285750" algn="just">
              <a:buFont typeface="Arial" panose="020B0604020202020204" pitchFamily="34" charset="0"/>
              <a:buChar char="•"/>
            </a:pPr>
            <a:r>
              <a:rPr lang="en-US" sz="2600" dirty="0"/>
              <a:t>CMC allows us to obtain independence relations from </a:t>
            </a:r>
            <a:r>
              <a:rPr lang="en-US" sz="2600" i="1" dirty="0"/>
              <a:t>d</a:t>
            </a:r>
            <a:r>
              <a:rPr lang="en-US" sz="2600" dirty="0"/>
              <a:t>-separation. This may give us only a strict subset of the relations that exist. A might be independent of B “by coincidence,” if two effects (e.g. a direct negative one and an indirect positive one) “cancel out.” </a:t>
            </a:r>
          </a:p>
          <a:p>
            <a:pPr marL="285750" indent="-285750" algn="just">
              <a:buFont typeface="Arial" panose="020B0604020202020204" pitchFamily="34" charset="0"/>
              <a:buChar char="•"/>
            </a:pPr>
            <a:r>
              <a:rPr lang="en-US" sz="2600" dirty="0"/>
              <a:t>This means the population represented by the graph is </a:t>
            </a:r>
            <a:r>
              <a:rPr lang="en-US" sz="2600" i="1" dirty="0"/>
              <a:t>unfaithful </a:t>
            </a:r>
            <a:r>
              <a:rPr lang="en-US" sz="2600" dirty="0"/>
              <a:t>to it. </a:t>
            </a:r>
          </a:p>
          <a:p>
            <a:pPr marL="285750" indent="-285750" algn="just">
              <a:buFont typeface="Arial" panose="020B0604020202020204" pitchFamily="34" charset="0"/>
              <a:buChar char="•"/>
            </a:pPr>
            <a:r>
              <a:rPr lang="en-US" sz="2600" dirty="0"/>
              <a:t>Faithfulness is analogous to “no miracles,” or preferring a simple hypothesis over a complex one. (What are the odds that the coefficients cancel out precisely?)</a:t>
            </a:r>
          </a:p>
        </p:txBody>
      </p:sp>
    </p:spTree>
    <p:extLst>
      <p:ext uri="{BB962C8B-B14F-4D97-AF65-F5344CB8AC3E}">
        <p14:creationId xmlns:p14="http://schemas.microsoft.com/office/powerpoint/2010/main" val="12731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9531-BBAF-F840-856D-DAF76AB39D98}"/>
              </a:ext>
            </a:extLst>
          </p:cNvPr>
          <p:cNvSpPr>
            <a:spLocks noGrp="1"/>
          </p:cNvSpPr>
          <p:nvPr>
            <p:ph type="title"/>
          </p:nvPr>
        </p:nvSpPr>
        <p:spPr/>
        <p:txBody>
          <a:bodyPr/>
          <a:lstStyle/>
          <a:p>
            <a:r>
              <a:rPr lang="en-US" dirty="0"/>
              <a:t>Faithfulness</a:t>
            </a:r>
          </a:p>
        </p:txBody>
      </p:sp>
      <p:pic>
        <p:nvPicPr>
          <p:cNvPr id="4" name="Picture 3">
            <a:extLst>
              <a:ext uri="{FF2B5EF4-FFF2-40B4-BE49-F238E27FC236}">
                <a16:creationId xmlns:a16="http://schemas.microsoft.com/office/drawing/2014/main" id="{E02BD231-37D7-D14B-9ED8-53EACA8ADDE8}"/>
              </a:ext>
            </a:extLst>
          </p:cNvPr>
          <p:cNvPicPr>
            <a:picLocks noChangeAspect="1"/>
          </p:cNvPicPr>
          <p:nvPr/>
        </p:nvPicPr>
        <p:blipFill>
          <a:blip r:embed="rId2"/>
          <a:stretch>
            <a:fillRect/>
          </a:stretch>
        </p:blipFill>
        <p:spPr>
          <a:xfrm>
            <a:off x="5334000" y="513454"/>
            <a:ext cx="6858000" cy="3187700"/>
          </a:xfrm>
          <a:prstGeom prst="rect">
            <a:avLst/>
          </a:prstGeom>
        </p:spPr>
      </p:pic>
      <p:sp>
        <p:nvSpPr>
          <p:cNvPr id="7" name="Content Placeholder 6">
            <a:extLst>
              <a:ext uri="{FF2B5EF4-FFF2-40B4-BE49-F238E27FC236}">
                <a16:creationId xmlns:a16="http://schemas.microsoft.com/office/drawing/2014/main" id="{AB82CB94-C810-874A-8E25-E82428708C31}"/>
              </a:ext>
            </a:extLst>
          </p:cNvPr>
          <p:cNvSpPr>
            <a:spLocks noGrp="1"/>
          </p:cNvSpPr>
          <p:nvPr>
            <p:ph idx="1"/>
          </p:nvPr>
        </p:nvSpPr>
        <p:spPr>
          <a:xfrm>
            <a:off x="256305" y="1419266"/>
            <a:ext cx="4371109" cy="2469428"/>
          </a:xfrm>
        </p:spPr>
        <p:txBody>
          <a:bodyPr>
            <a:normAutofit/>
          </a:bodyPr>
          <a:lstStyle/>
          <a:p>
            <a:r>
              <a:rPr lang="en-US" dirty="0"/>
              <a:t>Enormous inferential benefit: we now know </a:t>
            </a:r>
            <a:r>
              <a:rPr lang="en-US" i="1" dirty="0"/>
              <a:t>exactly</a:t>
            </a:r>
            <a:r>
              <a:rPr lang="en-US" dirty="0"/>
              <a:t> what the independence relations are.</a:t>
            </a:r>
          </a:p>
        </p:txBody>
      </p:sp>
      <p:pic>
        <p:nvPicPr>
          <p:cNvPr id="8" name="Content Placeholder 4">
            <a:extLst>
              <a:ext uri="{FF2B5EF4-FFF2-40B4-BE49-F238E27FC236}">
                <a16:creationId xmlns:a16="http://schemas.microsoft.com/office/drawing/2014/main" id="{0CC37305-E266-2D45-BE3F-15B6DB07A794}"/>
              </a:ext>
            </a:extLst>
          </p:cNvPr>
          <p:cNvPicPr>
            <a:picLocks noChangeAspect="1"/>
          </p:cNvPicPr>
          <p:nvPr/>
        </p:nvPicPr>
        <p:blipFill>
          <a:blip r:embed="rId3"/>
          <a:stretch>
            <a:fillRect/>
          </a:stretch>
        </p:blipFill>
        <p:spPr>
          <a:xfrm>
            <a:off x="10002982" y="2446773"/>
            <a:ext cx="2189018" cy="1254381"/>
          </a:xfrm>
          <a:prstGeom prst="rect">
            <a:avLst/>
          </a:prstGeom>
        </p:spPr>
      </p:pic>
      <p:pic>
        <p:nvPicPr>
          <p:cNvPr id="9" name="Content Placeholder 4">
            <a:extLst>
              <a:ext uri="{FF2B5EF4-FFF2-40B4-BE49-F238E27FC236}">
                <a16:creationId xmlns:a16="http://schemas.microsoft.com/office/drawing/2014/main" id="{E89576C7-369C-584E-9670-5173E896179B}"/>
              </a:ext>
            </a:extLst>
          </p:cNvPr>
          <p:cNvPicPr>
            <a:picLocks noChangeAspect="1"/>
          </p:cNvPicPr>
          <p:nvPr/>
        </p:nvPicPr>
        <p:blipFill>
          <a:blip r:embed="rId4"/>
          <a:stretch>
            <a:fillRect/>
          </a:stretch>
        </p:blipFill>
        <p:spPr>
          <a:xfrm>
            <a:off x="10868891" y="2274887"/>
            <a:ext cx="1323109" cy="758186"/>
          </a:xfrm>
          <a:prstGeom prst="rect">
            <a:avLst/>
          </a:prstGeom>
        </p:spPr>
      </p:pic>
      <p:sp>
        <p:nvSpPr>
          <p:cNvPr id="10" name="TextBox 9">
            <a:extLst>
              <a:ext uri="{FF2B5EF4-FFF2-40B4-BE49-F238E27FC236}">
                <a16:creationId xmlns:a16="http://schemas.microsoft.com/office/drawing/2014/main" id="{4364385C-A986-2C4F-9B29-38679D66FAE9}"/>
              </a:ext>
            </a:extLst>
          </p:cNvPr>
          <p:cNvSpPr txBox="1"/>
          <p:nvPr/>
        </p:nvSpPr>
        <p:spPr>
          <a:xfrm>
            <a:off x="7003473" y="153749"/>
            <a:ext cx="3519054" cy="369332"/>
          </a:xfrm>
          <a:prstGeom prst="rect">
            <a:avLst/>
          </a:prstGeom>
          <a:noFill/>
        </p:spPr>
        <p:txBody>
          <a:bodyPr wrap="square" rtlCol="0">
            <a:spAutoFit/>
          </a:bodyPr>
          <a:lstStyle/>
          <a:p>
            <a:pPr algn="ctr"/>
            <a:r>
              <a:rPr lang="en-US" i="1" dirty="0"/>
              <a:t>From Zhang.</a:t>
            </a:r>
          </a:p>
        </p:txBody>
      </p:sp>
      <p:sp>
        <p:nvSpPr>
          <p:cNvPr id="11" name="TextBox 10">
            <a:extLst>
              <a:ext uri="{FF2B5EF4-FFF2-40B4-BE49-F238E27FC236}">
                <a16:creationId xmlns:a16="http://schemas.microsoft.com/office/drawing/2014/main" id="{F499013A-4721-8547-BD41-74CFF131CE9F}"/>
              </a:ext>
            </a:extLst>
          </p:cNvPr>
          <p:cNvSpPr txBox="1"/>
          <p:nvPr/>
        </p:nvSpPr>
        <p:spPr>
          <a:xfrm>
            <a:off x="221674" y="3952281"/>
            <a:ext cx="11714021"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Knowing all the relations is very different from knowing only a subset, because avenues of analysis like PC partition equivalence classes by identifying which independence relations </a:t>
            </a:r>
            <a:r>
              <a:rPr lang="en-US" sz="2800" i="1" dirty="0"/>
              <a:t>aren’t </a:t>
            </a:r>
            <a:r>
              <a:rPr lang="en-US" sz="2800" dirty="0"/>
              <a:t>there</a:t>
            </a:r>
            <a:endParaRPr lang="en-US" sz="2600" dirty="0"/>
          </a:p>
        </p:txBody>
      </p:sp>
    </p:spTree>
    <p:extLst>
      <p:ext uri="{BB962C8B-B14F-4D97-AF65-F5344CB8AC3E}">
        <p14:creationId xmlns:p14="http://schemas.microsoft.com/office/powerpoint/2010/main" val="3374743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E0DD-48C1-644C-958C-68CC8435E078}"/>
              </a:ext>
            </a:extLst>
          </p:cNvPr>
          <p:cNvSpPr>
            <a:spLocks noGrp="1"/>
          </p:cNvSpPr>
          <p:nvPr>
            <p:ph type="title"/>
          </p:nvPr>
        </p:nvSpPr>
        <p:spPr/>
        <p:txBody>
          <a:bodyPr/>
          <a:lstStyle/>
          <a:p>
            <a:r>
              <a:rPr lang="en-US" dirty="0"/>
              <a:t>Causal Sufficiency</a:t>
            </a:r>
          </a:p>
        </p:txBody>
      </p:sp>
      <p:sp>
        <p:nvSpPr>
          <p:cNvPr id="3" name="Content Placeholder 2">
            <a:extLst>
              <a:ext uri="{FF2B5EF4-FFF2-40B4-BE49-F238E27FC236}">
                <a16:creationId xmlns:a16="http://schemas.microsoft.com/office/drawing/2014/main" id="{267BA37E-E2C1-0D4A-A54C-37A991B848F9}"/>
              </a:ext>
            </a:extLst>
          </p:cNvPr>
          <p:cNvSpPr>
            <a:spLocks noGrp="1"/>
          </p:cNvSpPr>
          <p:nvPr>
            <p:ph idx="1"/>
          </p:nvPr>
        </p:nvSpPr>
        <p:spPr>
          <a:xfrm>
            <a:off x="519545" y="1825625"/>
            <a:ext cx="5825836" cy="5032375"/>
          </a:xfrm>
        </p:spPr>
        <p:txBody>
          <a:bodyPr>
            <a:normAutofit/>
          </a:bodyPr>
          <a:lstStyle/>
          <a:p>
            <a:r>
              <a:rPr lang="en-US" dirty="0"/>
              <a:t>Assumption that we have measured all the common causes of measured variables</a:t>
            </a:r>
          </a:p>
          <a:p>
            <a:r>
              <a:rPr lang="en-US" dirty="0"/>
              <a:t>This is much stronger than simply accounting for such common causes in the graph</a:t>
            </a:r>
          </a:p>
          <a:p>
            <a:r>
              <a:rPr lang="en-US" dirty="0"/>
              <a:t>In a sense, a predecessor to faithfulness: accounts for a different reason why independence relations might be missed, and legislates that we want to keep these rather than discard them</a:t>
            </a:r>
          </a:p>
        </p:txBody>
      </p:sp>
      <p:pic>
        <p:nvPicPr>
          <p:cNvPr id="4" name="Picture 3">
            <a:extLst>
              <a:ext uri="{FF2B5EF4-FFF2-40B4-BE49-F238E27FC236}">
                <a16:creationId xmlns:a16="http://schemas.microsoft.com/office/drawing/2014/main" id="{1014B701-605B-964E-B02A-2F88F3CF882C}"/>
              </a:ext>
            </a:extLst>
          </p:cNvPr>
          <p:cNvPicPr>
            <a:picLocks noChangeAspect="1"/>
          </p:cNvPicPr>
          <p:nvPr/>
        </p:nvPicPr>
        <p:blipFill>
          <a:blip r:embed="rId2"/>
          <a:stretch>
            <a:fillRect/>
          </a:stretch>
        </p:blipFill>
        <p:spPr>
          <a:xfrm>
            <a:off x="6366164" y="1839583"/>
            <a:ext cx="5825836" cy="5018417"/>
          </a:xfrm>
          <a:prstGeom prst="rect">
            <a:avLst/>
          </a:prstGeom>
        </p:spPr>
      </p:pic>
      <p:sp>
        <p:nvSpPr>
          <p:cNvPr id="5" name="TextBox 4">
            <a:extLst>
              <a:ext uri="{FF2B5EF4-FFF2-40B4-BE49-F238E27FC236}">
                <a16:creationId xmlns:a16="http://schemas.microsoft.com/office/drawing/2014/main" id="{15D4FE02-CF84-6547-A0D2-81CF5183EECB}"/>
              </a:ext>
            </a:extLst>
          </p:cNvPr>
          <p:cNvSpPr txBox="1"/>
          <p:nvPr/>
        </p:nvSpPr>
        <p:spPr>
          <a:xfrm>
            <a:off x="7813964" y="2230582"/>
            <a:ext cx="471054"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T</a:t>
            </a:r>
            <a:r>
              <a:rPr lang="en-US" baseline="-25000" dirty="0">
                <a:solidFill>
                  <a:schemeClr val="bg1"/>
                </a:solidFill>
                <a:latin typeface="Times New Roman" panose="02020603050405020304" pitchFamily="18" charset="0"/>
                <a:cs typeface="Times New Roman" panose="02020603050405020304" pitchFamily="18" charset="0"/>
              </a:rPr>
              <a:t>1</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8F9FFF-17CD-6741-A2A1-431327A80BD1}"/>
              </a:ext>
            </a:extLst>
          </p:cNvPr>
          <p:cNvSpPr txBox="1"/>
          <p:nvPr/>
        </p:nvSpPr>
        <p:spPr>
          <a:xfrm>
            <a:off x="9379528" y="2415248"/>
            <a:ext cx="471054"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T</a:t>
            </a:r>
            <a:r>
              <a:rPr lang="en-US" baseline="-25000" dirty="0">
                <a:solidFill>
                  <a:schemeClr val="bg1"/>
                </a:solidFill>
                <a:latin typeface="Times New Roman" panose="02020603050405020304" pitchFamily="18" charset="0"/>
                <a:cs typeface="Times New Roman" panose="02020603050405020304" pitchFamily="18" charset="0"/>
              </a:rPr>
              <a:t>2</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8500D82-4CAD-BF49-95E4-EFFD4AAC9FDB}"/>
              </a:ext>
            </a:extLst>
          </p:cNvPr>
          <p:cNvSpPr txBox="1"/>
          <p:nvPr/>
        </p:nvSpPr>
        <p:spPr>
          <a:xfrm>
            <a:off x="6466610" y="834827"/>
            <a:ext cx="5825836" cy="923330"/>
          </a:xfrm>
          <a:prstGeom prst="rect">
            <a:avLst/>
          </a:prstGeom>
          <a:noFill/>
        </p:spPr>
        <p:txBody>
          <a:bodyPr wrap="square" rtlCol="0">
            <a:spAutoFit/>
          </a:bodyPr>
          <a:lstStyle/>
          <a:p>
            <a:r>
              <a:rPr lang="en-US" dirty="0"/>
              <a:t>From </a:t>
            </a:r>
            <a:r>
              <a:rPr lang="en-US" dirty="0" err="1"/>
              <a:t>Scheines</a:t>
            </a:r>
            <a:r>
              <a:rPr lang="en-US" dirty="0"/>
              <a:t>: Some variables may be assumed to exist, but their causal relationship to other variables may be ignored due to absent data.</a:t>
            </a:r>
          </a:p>
        </p:txBody>
      </p:sp>
    </p:spTree>
    <p:extLst>
      <p:ext uri="{BB962C8B-B14F-4D97-AF65-F5344CB8AC3E}">
        <p14:creationId xmlns:p14="http://schemas.microsoft.com/office/powerpoint/2010/main" val="209830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68EF2-3C4F-2D45-AE60-303C365EC696}"/>
              </a:ext>
            </a:extLst>
          </p:cNvPr>
          <p:cNvSpPr>
            <a:spLocks noGrp="1"/>
          </p:cNvSpPr>
          <p:nvPr>
            <p:ph type="title"/>
          </p:nvPr>
        </p:nvSpPr>
        <p:spPr/>
        <p:txBody>
          <a:bodyPr/>
          <a:lstStyle/>
          <a:p>
            <a:r>
              <a:rPr lang="en-US" dirty="0"/>
              <a:t>Gems</a:t>
            </a:r>
          </a:p>
        </p:txBody>
      </p:sp>
      <p:sp>
        <p:nvSpPr>
          <p:cNvPr id="3" name="Content Placeholder 2">
            <a:extLst>
              <a:ext uri="{FF2B5EF4-FFF2-40B4-BE49-F238E27FC236}">
                <a16:creationId xmlns:a16="http://schemas.microsoft.com/office/drawing/2014/main" id="{1C694481-F16F-6148-9234-57367DFC44E8}"/>
              </a:ext>
            </a:extLst>
          </p:cNvPr>
          <p:cNvSpPr>
            <a:spLocks noGrp="1"/>
          </p:cNvSpPr>
          <p:nvPr>
            <p:ph idx="1"/>
          </p:nvPr>
        </p:nvSpPr>
        <p:spPr/>
        <p:txBody>
          <a:bodyPr/>
          <a:lstStyle/>
          <a:p>
            <a:r>
              <a:rPr lang="en-US" dirty="0"/>
              <a:t>Almost entirely causal inference explanation rather than apologia</a:t>
            </a:r>
          </a:p>
          <a:p>
            <a:r>
              <a:rPr lang="en-US" dirty="0"/>
              <a:t>Extremely clear about the settings in which these procedures can and can’t be used</a:t>
            </a:r>
          </a:p>
          <a:p>
            <a:r>
              <a:rPr lang="en-US" dirty="0"/>
              <a:t>Blends philosophy with statistical practice: motivations philosophical, results technical</a:t>
            </a:r>
          </a:p>
        </p:txBody>
      </p:sp>
    </p:spTree>
    <p:extLst>
      <p:ext uri="{BB962C8B-B14F-4D97-AF65-F5344CB8AC3E}">
        <p14:creationId xmlns:p14="http://schemas.microsoft.com/office/powerpoint/2010/main" val="269038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2BA3-AB01-4C47-8C59-6AFEA15BF8F8}"/>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97B5271-0C51-614D-827E-523A22855A1F}"/>
              </a:ext>
            </a:extLst>
          </p:cNvPr>
          <p:cNvSpPr>
            <a:spLocks noGrp="1"/>
          </p:cNvSpPr>
          <p:nvPr>
            <p:ph idx="1"/>
          </p:nvPr>
        </p:nvSpPr>
        <p:spPr/>
        <p:txBody>
          <a:bodyPr/>
          <a:lstStyle/>
          <a:p>
            <a:pPr algn="just"/>
            <a:r>
              <a:rPr lang="en-US" dirty="0"/>
              <a:t>How do we move from probabilistic interpretations of data (e.g. independence relations, error terms) to statements about causality that involve counterfactuals and theoretical interventions?</a:t>
            </a:r>
          </a:p>
          <a:p>
            <a:pPr algn="just"/>
            <a:r>
              <a:rPr lang="en-US" i="1" dirty="0"/>
              <a:t>Ideal interventions must attack one causal pathway, leaving others undisturbed. </a:t>
            </a:r>
            <a:r>
              <a:rPr lang="en-US" dirty="0"/>
              <a:t>Otherwise, the intervention is not controlled.</a:t>
            </a:r>
          </a:p>
          <a:p>
            <a:pPr algn="just"/>
            <a:r>
              <a:rPr lang="en-US" dirty="0"/>
              <a:t>Interventions approximate counterfactuals; idealized interventions do so perfectly.</a:t>
            </a:r>
          </a:p>
          <a:p>
            <a:pPr algn="just"/>
            <a:r>
              <a:rPr lang="en-US" dirty="0"/>
              <a:t>Systems in which there are exactly two variables satisfy X </a:t>
            </a:r>
            <a:r>
              <a:rPr lang="en-US" dirty="0">
                <a:sym typeface="Wingdings" pitchFamily="2" charset="2"/>
              </a:rPr>
              <a:t> Y, Y  X,  or else no relationship.</a:t>
            </a:r>
            <a:endParaRPr lang="en-US" dirty="0"/>
          </a:p>
        </p:txBody>
      </p:sp>
    </p:spTree>
    <p:extLst>
      <p:ext uri="{BB962C8B-B14F-4D97-AF65-F5344CB8AC3E}">
        <p14:creationId xmlns:p14="http://schemas.microsoft.com/office/powerpoint/2010/main" val="1789191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09DF-7389-9349-912C-57CDAA8B9D7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6C89447-B14C-F544-8DE7-DF9CDB724E70}"/>
              </a:ext>
            </a:extLst>
          </p:cNvPr>
          <p:cNvSpPr>
            <a:spLocks noGrp="1"/>
          </p:cNvSpPr>
          <p:nvPr>
            <p:ph idx="1"/>
          </p:nvPr>
        </p:nvSpPr>
        <p:spPr/>
        <p:txBody>
          <a:bodyPr/>
          <a:lstStyle/>
          <a:p>
            <a:r>
              <a:rPr lang="en-US" dirty="0"/>
              <a:t>To focus back on philosophy of science…</a:t>
            </a:r>
          </a:p>
          <a:p>
            <a:r>
              <a:rPr lang="en-US" dirty="0"/>
              <a:t>Idealizing assumptions are often made in philosophy of science, but these ones are very strong. Almost all of these assumptions rarely if ever hold.</a:t>
            </a:r>
          </a:p>
          <a:p>
            <a:r>
              <a:rPr lang="en-US" dirty="0"/>
              <a:t>To what extent is the graph a satisfactory representation or model? (</a:t>
            </a:r>
            <a:r>
              <a:rPr lang="en-US" dirty="0" err="1"/>
              <a:t>Scheines</a:t>
            </a:r>
            <a:r>
              <a:rPr lang="en-US" dirty="0"/>
              <a:t> invokes concepts such as “faithfulness,” but in the opposite direction that we usually would.)</a:t>
            </a:r>
          </a:p>
          <a:p>
            <a:r>
              <a:rPr lang="en-US" dirty="0"/>
              <a:t>What does he mean by “causality”: is it what we usually mean?</a:t>
            </a:r>
          </a:p>
          <a:p>
            <a:r>
              <a:rPr lang="en-US" dirty="0"/>
              <a:t>Are they right about independence?</a:t>
            </a:r>
          </a:p>
        </p:txBody>
      </p:sp>
    </p:spTree>
    <p:extLst>
      <p:ext uri="{BB962C8B-B14F-4D97-AF65-F5344CB8AC3E}">
        <p14:creationId xmlns:p14="http://schemas.microsoft.com/office/powerpoint/2010/main" val="35170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DCEE-62C4-0248-B66F-9FB91AFAB920}"/>
              </a:ext>
            </a:extLst>
          </p:cNvPr>
          <p:cNvSpPr>
            <a:spLocks noGrp="1"/>
          </p:cNvSpPr>
          <p:nvPr>
            <p:ph type="title"/>
          </p:nvPr>
        </p:nvSpPr>
        <p:spPr/>
        <p:txBody>
          <a:bodyPr/>
          <a:lstStyle/>
          <a:p>
            <a:r>
              <a:rPr lang="en-US" dirty="0"/>
              <a:t>Directed acyclic graphs</a:t>
            </a:r>
          </a:p>
        </p:txBody>
      </p:sp>
      <p:sp>
        <p:nvSpPr>
          <p:cNvPr id="3" name="Content Placeholder 2">
            <a:extLst>
              <a:ext uri="{FF2B5EF4-FFF2-40B4-BE49-F238E27FC236}">
                <a16:creationId xmlns:a16="http://schemas.microsoft.com/office/drawing/2014/main" id="{B9414D8C-578E-574C-ABD8-E3365C813238}"/>
              </a:ext>
            </a:extLst>
          </p:cNvPr>
          <p:cNvSpPr>
            <a:spLocks noGrp="1"/>
          </p:cNvSpPr>
          <p:nvPr>
            <p:ph idx="1"/>
          </p:nvPr>
        </p:nvSpPr>
        <p:spPr>
          <a:xfrm>
            <a:off x="0" y="1790901"/>
            <a:ext cx="6488575" cy="4351338"/>
          </a:xfrm>
        </p:spPr>
        <p:txBody>
          <a:bodyPr>
            <a:normAutofit/>
          </a:bodyPr>
          <a:lstStyle/>
          <a:p>
            <a:r>
              <a:rPr lang="en-US" dirty="0"/>
              <a:t>A </a:t>
            </a:r>
            <a:r>
              <a:rPr lang="en-US" i="1" dirty="0"/>
              <a:t>directed graph </a:t>
            </a:r>
            <a:r>
              <a:rPr lang="en-US" dirty="0"/>
              <a:t>is a set of vertices </a:t>
            </a:r>
            <a:r>
              <a:rPr lang="en-US" i="1" dirty="0"/>
              <a:t>X</a:t>
            </a:r>
            <a:r>
              <a:rPr lang="en-US" i="1" baseline="-25000" dirty="0"/>
              <a:t>1</a:t>
            </a:r>
            <a:r>
              <a:rPr lang="en-US" i="1" dirty="0"/>
              <a:t>, X</a:t>
            </a:r>
            <a:r>
              <a:rPr lang="en-US" i="1" baseline="-25000" dirty="0"/>
              <a:t>2</a:t>
            </a:r>
            <a:r>
              <a:rPr lang="en-US" i="1" dirty="0"/>
              <a:t>, … </a:t>
            </a:r>
            <a:r>
              <a:rPr lang="en-US" i="1" dirty="0" err="1"/>
              <a:t>X</a:t>
            </a:r>
            <a:r>
              <a:rPr lang="en-US" i="1" baseline="-25000" dirty="0" err="1"/>
              <a:t>n</a:t>
            </a:r>
            <a:r>
              <a:rPr lang="en-US" i="1" dirty="0"/>
              <a:t> </a:t>
            </a:r>
            <a:r>
              <a:rPr lang="en-US" dirty="0"/>
              <a:t>and edges {</a:t>
            </a:r>
            <a:r>
              <a:rPr lang="en-US" i="1" dirty="0" err="1"/>
              <a:t>X</a:t>
            </a:r>
            <a:r>
              <a:rPr lang="en-US" i="1" baseline="-25000" dirty="0" err="1"/>
              <a:t>i</a:t>
            </a:r>
            <a:r>
              <a:rPr lang="en-US" i="1" dirty="0" err="1"/>
              <a:t>,X</a:t>
            </a:r>
            <a:r>
              <a:rPr lang="en-US" i="1" baseline="-25000" dirty="0" err="1"/>
              <a:t>j</a:t>
            </a:r>
            <a:r>
              <a:rPr lang="en-US" dirty="0"/>
              <a:t>} in n choose 2</a:t>
            </a:r>
          </a:p>
          <a:p>
            <a:r>
              <a:rPr lang="en-US" dirty="0"/>
              <a:t>It is called </a:t>
            </a:r>
            <a:r>
              <a:rPr lang="en-US" i="1" dirty="0"/>
              <a:t>acyclic </a:t>
            </a:r>
            <a:r>
              <a:rPr lang="en-US" dirty="0"/>
              <a:t>if there exists no directed cycle, e.g. </a:t>
            </a:r>
            <a:r>
              <a:rPr lang="en-US" i="1" dirty="0"/>
              <a:t>X</a:t>
            </a:r>
            <a:r>
              <a:rPr lang="en-US" i="1" baseline="-25000" dirty="0"/>
              <a:t>1</a:t>
            </a:r>
            <a:r>
              <a:rPr lang="en-US" i="1" dirty="0"/>
              <a:t> </a:t>
            </a:r>
            <a:r>
              <a:rPr lang="en-US" i="1" dirty="0">
                <a:sym typeface="Wingdings" pitchFamily="2" charset="2"/>
              </a:rPr>
              <a:t> </a:t>
            </a:r>
            <a:r>
              <a:rPr lang="en-US" i="1" dirty="0"/>
              <a:t>X</a:t>
            </a:r>
            <a:r>
              <a:rPr lang="en-US" i="1" baseline="-25000" dirty="0"/>
              <a:t>2</a:t>
            </a:r>
            <a:r>
              <a:rPr lang="en-US" i="1" dirty="0"/>
              <a:t> </a:t>
            </a:r>
            <a:r>
              <a:rPr lang="en-US" i="1" dirty="0">
                <a:sym typeface="Wingdings" pitchFamily="2" charset="2"/>
              </a:rPr>
              <a:t></a:t>
            </a:r>
            <a:r>
              <a:rPr lang="en-US" i="1" dirty="0"/>
              <a:t> X</a:t>
            </a:r>
            <a:r>
              <a:rPr lang="en-US" i="1" baseline="-25000" dirty="0"/>
              <a:t>3</a:t>
            </a:r>
            <a:r>
              <a:rPr lang="en-US" i="1" dirty="0"/>
              <a:t> </a:t>
            </a:r>
            <a:r>
              <a:rPr lang="en-US" i="1" dirty="0">
                <a:sym typeface="Wingdings" pitchFamily="2" charset="2"/>
              </a:rPr>
              <a:t> </a:t>
            </a:r>
            <a:r>
              <a:rPr lang="en-US" i="1" dirty="0"/>
              <a:t>X</a:t>
            </a:r>
            <a:r>
              <a:rPr lang="en-US" i="1" baseline="-25000" dirty="0"/>
              <a:t>1</a:t>
            </a:r>
          </a:p>
          <a:p>
            <a:pPr lvl="1"/>
            <a:r>
              <a:rPr lang="en-US" dirty="0"/>
              <a:t>“Undirected cycles,” e.g. </a:t>
            </a:r>
            <a:r>
              <a:rPr lang="en-US" i="1" dirty="0"/>
              <a:t>X</a:t>
            </a:r>
            <a:r>
              <a:rPr lang="en-US" i="1" baseline="-25000" dirty="0"/>
              <a:t>1</a:t>
            </a:r>
            <a:r>
              <a:rPr lang="en-US" i="1" dirty="0"/>
              <a:t> </a:t>
            </a:r>
            <a:r>
              <a:rPr lang="en-US" i="1" dirty="0">
                <a:sym typeface="Wingdings" pitchFamily="2" charset="2"/>
              </a:rPr>
              <a:t> </a:t>
            </a:r>
            <a:r>
              <a:rPr lang="en-US" i="1" dirty="0"/>
              <a:t>X</a:t>
            </a:r>
            <a:r>
              <a:rPr lang="en-US" i="1" baseline="-25000" dirty="0"/>
              <a:t>2</a:t>
            </a:r>
            <a:r>
              <a:rPr lang="en-US" i="1" dirty="0"/>
              <a:t> </a:t>
            </a:r>
            <a:r>
              <a:rPr lang="en-US" i="1" dirty="0">
                <a:sym typeface="Wingdings" pitchFamily="2" charset="2"/>
              </a:rPr>
              <a:t></a:t>
            </a:r>
            <a:r>
              <a:rPr lang="en-US" i="1" dirty="0"/>
              <a:t> X</a:t>
            </a:r>
            <a:r>
              <a:rPr lang="en-US" i="1" baseline="-25000" dirty="0"/>
              <a:t>3</a:t>
            </a:r>
            <a:r>
              <a:rPr lang="en-US" i="1" dirty="0"/>
              <a:t> </a:t>
            </a:r>
            <a:r>
              <a:rPr lang="en-US" i="1" dirty="0">
                <a:sym typeface="Wingdings" pitchFamily="2" charset="2"/>
              </a:rPr>
              <a:t> </a:t>
            </a:r>
            <a:r>
              <a:rPr lang="en-US" i="1" dirty="0"/>
              <a:t>X</a:t>
            </a:r>
            <a:r>
              <a:rPr lang="en-US" i="1" baseline="-25000" dirty="0"/>
              <a:t>1</a:t>
            </a:r>
            <a:r>
              <a:rPr lang="en-US" i="1" dirty="0"/>
              <a:t>, </a:t>
            </a:r>
            <a:r>
              <a:rPr lang="en-US" dirty="0"/>
              <a:t>are allowed.</a:t>
            </a:r>
          </a:p>
          <a:p>
            <a:r>
              <a:rPr lang="en-US" dirty="0"/>
              <a:t>DAGs satisfy two representational roles:</a:t>
            </a:r>
          </a:p>
          <a:p>
            <a:pPr lvl="1"/>
            <a:r>
              <a:rPr lang="en-US" dirty="0"/>
              <a:t>Sets of probability distributions subject to independence relations</a:t>
            </a:r>
          </a:p>
          <a:p>
            <a:pPr lvl="1"/>
            <a:r>
              <a:rPr lang="en-US" dirty="0"/>
              <a:t>Causal relationships among variables</a:t>
            </a:r>
          </a:p>
        </p:txBody>
      </p:sp>
      <p:pic>
        <p:nvPicPr>
          <p:cNvPr id="4" name="Picture 3">
            <a:extLst>
              <a:ext uri="{FF2B5EF4-FFF2-40B4-BE49-F238E27FC236}">
                <a16:creationId xmlns:a16="http://schemas.microsoft.com/office/drawing/2014/main" id="{E474C7ED-B553-2949-ACDA-C59C5A56C0A7}"/>
              </a:ext>
            </a:extLst>
          </p:cNvPr>
          <p:cNvPicPr>
            <a:picLocks noChangeAspect="1"/>
          </p:cNvPicPr>
          <p:nvPr/>
        </p:nvPicPr>
        <p:blipFill>
          <a:blip r:embed="rId2"/>
          <a:stretch>
            <a:fillRect/>
          </a:stretch>
        </p:blipFill>
        <p:spPr>
          <a:xfrm>
            <a:off x="6342927" y="1790901"/>
            <a:ext cx="5849073" cy="3732445"/>
          </a:xfrm>
          <a:prstGeom prst="rect">
            <a:avLst/>
          </a:prstGeom>
        </p:spPr>
      </p:pic>
      <p:sp>
        <p:nvSpPr>
          <p:cNvPr id="5" name="TextBox 4">
            <a:extLst>
              <a:ext uri="{FF2B5EF4-FFF2-40B4-BE49-F238E27FC236}">
                <a16:creationId xmlns:a16="http://schemas.microsoft.com/office/drawing/2014/main" id="{EB00CC53-6AC3-8C4E-B563-AAAB2E770495}"/>
              </a:ext>
            </a:extLst>
          </p:cNvPr>
          <p:cNvSpPr txBox="1"/>
          <p:nvPr/>
        </p:nvSpPr>
        <p:spPr>
          <a:xfrm>
            <a:off x="6875362" y="5523346"/>
            <a:ext cx="4653023" cy="369332"/>
          </a:xfrm>
          <a:prstGeom prst="rect">
            <a:avLst/>
          </a:prstGeom>
          <a:noFill/>
        </p:spPr>
        <p:txBody>
          <a:bodyPr wrap="square" rtlCol="0">
            <a:spAutoFit/>
          </a:bodyPr>
          <a:lstStyle/>
          <a:p>
            <a:pPr algn="ctr"/>
            <a:r>
              <a:rPr lang="en-US" i="1" dirty="0"/>
              <a:t>From </a:t>
            </a:r>
            <a:r>
              <a:rPr lang="en-US" i="1" dirty="0" err="1"/>
              <a:t>Kun</a:t>
            </a:r>
            <a:r>
              <a:rPr lang="en-US" i="1" dirty="0"/>
              <a:t> Zhang and Clark </a:t>
            </a:r>
            <a:r>
              <a:rPr lang="en-US" i="1" dirty="0" err="1"/>
              <a:t>Glymour</a:t>
            </a:r>
            <a:endParaRPr lang="en-US" i="1" dirty="0"/>
          </a:p>
        </p:txBody>
      </p:sp>
    </p:spTree>
    <p:extLst>
      <p:ext uri="{BB962C8B-B14F-4D97-AF65-F5344CB8AC3E}">
        <p14:creationId xmlns:p14="http://schemas.microsoft.com/office/powerpoint/2010/main" val="54640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7471-42AD-DE47-9EEE-EC2905EE03EC}"/>
              </a:ext>
            </a:extLst>
          </p:cNvPr>
          <p:cNvSpPr>
            <a:spLocks noGrp="1"/>
          </p:cNvSpPr>
          <p:nvPr>
            <p:ph type="title"/>
          </p:nvPr>
        </p:nvSpPr>
        <p:spPr/>
        <p:txBody>
          <a:bodyPr/>
          <a:lstStyle/>
          <a:p>
            <a:r>
              <a:rPr lang="en-US" dirty="0"/>
              <a:t>Causal Graphs</a:t>
            </a:r>
          </a:p>
        </p:txBody>
      </p:sp>
      <p:sp>
        <p:nvSpPr>
          <p:cNvPr id="3" name="Content Placeholder 2">
            <a:extLst>
              <a:ext uri="{FF2B5EF4-FFF2-40B4-BE49-F238E27FC236}">
                <a16:creationId xmlns:a16="http://schemas.microsoft.com/office/drawing/2014/main" id="{01AE0782-4B0F-7F4F-A446-BF894B5720A8}"/>
              </a:ext>
            </a:extLst>
          </p:cNvPr>
          <p:cNvSpPr>
            <a:spLocks noGrp="1"/>
          </p:cNvSpPr>
          <p:nvPr>
            <p:ph idx="1"/>
          </p:nvPr>
        </p:nvSpPr>
        <p:spPr>
          <a:xfrm>
            <a:off x="0" y="1690688"/>
            <a:ext cx="12192000" cy="3019857"/>
          </a:xfrm>
        </p:spPr>
        <p:txBody>
          <a:bodyPr/>
          <a:lstStyle/>
          <a:p>
            <a:pPr algn="just"/>
            <a:r>
              <a:rPr lang="en-US" dirty="0"/>
              <a:t>We interpret a DAG as representing causal relationships between variables when the arrows X </a:t>
            </a:r>
            <a:r>
              <a:rPr lang="en-US" dirty="0">
                <a:sym typeface="Wingdings" pitchFamily="2" charset="2"/>
              </a:rPr>
              <a:t> Y are taken to mean that X is a direct cause of Y.</a:t>
            </a:r>
            <a:endParaRPr lang="en-US" dirty="0"/>
          </a:p>
        </p:txBody>
      </p:sp>
      <p:pic>
        <p:nvPicPr>
          <p:cNvPr id="4" name="Picture 3">
            <a:extLst>
              <a:ext uri="{FF2B5EF4-FFF2-40B4-BE49-F238E27FC236}">
                <a16:creationId xmlns:a16="http://schemas.microsoft.com/office/drawing/2014/main" id="{1EC753B6-DFAB-CD44-B76A-7BE242750222}"/>
              </a:ext>
            </a:extLst>
          </p:cNvPr>
          <p:cNvPicPr>
            <a:picLocks noChangeAspect="1"/>
          </p:cNvPicPr>
          <p:nvPr/>
        </p:nvPicPr>
        <p:blipFill>
          <a:blip r:embed="rId2"/>
          <a:stretch>
            <a:fillRect/>
          </a:stretch>
        </p:blipFill>
        <p:spPr>
          <a:xfrm>
            <a:off x="0" y="3057248"/>
            <a:ext cx="6311900" cy="2527300"/>
          </a:xfrm>
          <a:prstGeom prst="rect">
            <a:avLst/>
          </a:prstGeom>
        </p:spPr>
      </p:pic>
      <p:sp>
        <p:nvSpPr>
          <p:cNvPr id="5" name="TextBox 4">
            <a:extLst>
              <a:ext uri="{FF2B5EF4-FFF2-40B4-BE49-F238E27FC236}">
                <a16:creationId xmlns:a16="http://schemas.microsoft.com/office/drawing/2014/main" id="{E52B8A66-931A-3940-B79F-F7183123BED5}"/>
              </a:ext>
            </a:extLst>
          </p:cNvPr>
          <p:cNvSpPr txBox="1"/>
          <p:nvPr/>
        </p:nvSpPr>
        <p:spPr>
          <a:xfrm>
            <a:off x="6481040" y="3200616"/>
            <a:ext cx="5541819" cy="2246769"/>
          </a:xfrm>
          <a:prstGeom prst="rect">
            <a:avLst/>
          </a:prstGeom>
          <a:noFill/>
        </p:spPr>
        <p:txBody>
          <a:bodyPr wrap="square" rtlCol="0">
            <a:spAutoFit/>
          </a:bodyPr>
          <a:lstStyle/>
          <a:p>
            <a:pPr algn="just"/>
            <a:r>
              <a:rPr lang="en-US" sz="2000" dirty="0"/>
              <a:t>Assuming that a person smokes, developing lung cancer and developing yellowed fingertips are conditionally independent. Probabilistically, knowing about one does not give us information about the probability distribution of the other. Causally, manipulating one would not affect the other.</a:t>
            </a:r>
          </a:p>
        </p:txBody>
      </p:sp>
    </p:spTree>
    <p:extLst>
      <p:ext uri="{BB962C8B-B14F-4D97-AF65-F5344CB8AC3E}">
        <p14:creationId xmlns:p14="http://schemas.microsoft.com/office/powerpoint/2010/main" val="156206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39DC-EEC2-3946-925C-4E31712E6FBB}"/>
              </a:ext>
            </a:extLst>
          </p:cNvPr>
          <p:cNvSpPr>
            <a:spLocks noGrp="1"/>
          </p:cNvSpPr>
          <p:nvPr>
            <p:ph type="title"/>
          </p:nvPr>
        </p:nvSpPr>
        <p:spPr/>
        <p:txBody>
          <a:bodyPr/>
          <a:lstStyle/>
          <a:p>
            <a:r>
              <a:rPr lang="en-US" dirty="0"/>
              <a:t>Causal Markov Condition</a:t>
            </a:r>
          </a:p>
        </p:txBody>
      </p:sp>
      <p:sp>
        <p:nvSpPr>
          <p:cNvPr id="3" name="Content Placeholder 2">
            <a:extLst>
              <a:ext uri="{FF2B5EF4-FFF2-40B4-BE49-F238E27FC236}">
                <a16:creationId xmlns:a16="http://schemas.microsoft.com/office/drawing/2014/main" id="{E6FC8827-A14C-7E47-BE7B-7795206DF193}"/>
              </a:ext>
            </a:extLst>
          </p:cNvPr>
          <p:cNvSpPr>
            <a:spLocks noGrp="1"/>
          </p:cNvSpPr>
          <p:nvPr>
            <p:ph idx="1"/>
          </p:nvPr>
        </p:nvSpPr>
        <p:spPr/>
        <p:txBody>
          <a:bodyPr/>
          <a:lstStyle/>
          <a:p>
            <a:pPr algn="just"/>
            <a:r>
              <a:rPr lang="en-US" b="1" dirty="0"/>
              <a:t>A variable X is independent of every other variable excluding its effects, conditional on its direct causes. </a:t>
            </a:r>
          </a:p>
          <a:p>
            <a:pPr algn="just"/>
            <a:r>
              <a:rPr lang="en-US" dirty="0"/>
              <a:t>Given its parents, children, and spouses (Markov blanket), a vertex is conditionally independent from any vertex that is not one of those.</a:t>
            </a:r>
          </a:p>
          <a:p>
            <a:endParaRPr lang="en-US" dirty="0"/>
          </a:p>
        </p:txBody>
      </p:sp>
    </p:spTree>
    <p:extLst>
      <p:ext uri="{BB962C8B-B14F-4D97-AF65-F5344CB8AC3E}">
        <p14:creationId xmlns:p14="http://schemas.microsoft.com/office/powerpoint/2010/main" val="97896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21B8-8A4A-2446-9E24-F4809B71D96E}"/>
              </a:ext>
            </a:extLst>
          </p:cNvPr>
          <p:cNvSpPr>
            <a:spLocks noGrp="1"/>
          </p:cNvSpPr>
          <p:nvPr>
            <p:ph type="title"/>
          </p:nvPr>
        </p:nvSpPr>
        <p:spPr>
          <a:xfrm>
            <a:off x="838200" y="-240249"/>
            <a:ext cx="10515600" cy="1325563"/>
          </a:xfrm>
        </p:spPr>
        <p:txBody>
          <a:bodyPr/>
          <a:lstStyle/>
          <a:p>
            <a:r>
              <a:rPr lang="en-US" i="1" dirty="0"/>
              <a:t>d</a:t>
            </a:r>
            <a:r>
              <a:rPr lang="en-US" dirty="0"/>
              <a:t>-Separation</a:t>
            </a:r>
          </a:p>
        </p:txBody>
      </p:sp>
      <p:sp>
        <p:nvSpPr>
          <p:cNvPr id="3" name="Content Placeholder 2">
            <a:extLst>
              <a:ext uri="{FF2B5EF4-FFF2-40B4-BE49-F238E27FC236}">
                <a16:creationId xmlns:a16="http://schemas.microsoft.com/office/drawing/2014/main" id="{8B88513C-08AF-0744-9107-86CC0820DC4D}"/>
              </a:ext>
            </a:extLst>
          </p:cNvPr>
          <p:cNvSpPr>
            <a:spLocks noGrp="1"/>
          </p:cNvSpPr>
          <p:nvPr>
            <p:ph idx="1"/>
          </p:nvPr>
        </p:nvSpPr>
        <p:spPr>
          <a:xfrm>
            <a:off x="-46299" y="648182"/>
            <a:ext cx="7199454" cy="6209818"/>
          </a:xfrm>
        </p:spPr>
        <p:txBody>
          <a:bodyPr>
            <a:normAutofit fontScale="92500"/>
          </a:bodyPr>
          <a:lstStyle/>
          <a:p>
            <a:pPr algn="just"/>
            <a:r>
              <a:rPr lang="en-US" dirty="0"/>
              <a:t>If two sets of vertices {</a:t>
            </a:r>
            <a:r>
              <a:rPr lang="en-US" i="1" dirty="0"/>
              <a:t>X</a:t>
            </a:r>
            <a:r>
              <a:rPr lang="en-US" i="1" baseline="-25000" dirty="0"/>
              <a:t>i</a:t>
            </a:r>
            <a:r>
              <a:rPr lang="en-US" dirty="0"/>
              <a:t>}, {</a:t>
            </a:r>
            <a:r>
              <a:rPr lang="en-US" i="1" dirty="0"/>
              <a:t>Y</a:t>
            </a:r>
            <a:r>
              <a:rPr lang="en-US" i="1" baseline="-25000" dirty="0"/>
              <a:t>i</a:t>
            </a:r>
            <a:r>
              <a:rPr lang="en-US" dirty="0"/>
              <a:t>} are </a:t>
            </a:r>
            <a:r>
              <a:rPr lang="en-US" i="1" dirty="0"/>
              <a:t>d-separated </a:t>
            </a:r>
            <a:r>
              <a:rPr lang="en-US" dirty="0"/>
              <a:t>by a third set of vertices {</a:t>
            </a:r>
            <a:r>
              <a:rPr lang="en-US" i="1" dirty="0"/>
              <a:t>Z</a:t>
            </a:r>
            <a:r>
              <a:rPr lang="en-US" i="1" baseline="-25000" dirty="0"/>
              <a:t>i</a:t>
            </a:r>
            <a:r>
              <a:rPr lang="en-US" dirty="0"/>
              <a:t>}, then they are independent.</a:t>
            </a:r>
          </a:p>
          <a:p>
            <a:pPr algn="just"/>
            <a:r>
              <a:rPr lang="en-US" dirty="0"/>
              <a:t>{</a:t>
            </a:r>
            <a:r>
              <a:rPr lang="en-US" i="1" dirty="0"/>
              <a:t>Z</a:t>
            </a:r>
            <a:r>
              <a:rPr lang="en-US" i="1" baseline="-25000" dirty="0"/>
              <a:t>i</a:t>
            </a:r>
            <a:r>
              <a:rPr lang="en-US" dirty="0"/>
              <a:t>} </a:t>
            </a:r>
            <a:r>
              <a:rPr lang="en-US" i="1" dirty="0"/>
              <a:t>d</a:t>
            </a:r>
            <a:r>
              <a:rPr lang="en-US" dirty="0"/>
              <a:t>-separates {</a:t>
            </a:r>
            <a:r>
              <a:rPr lang="en-US" i="1" dirty="0"/>
              <a:t>X</a:t>
            </a:r>
            <a:r>
              <a:rPr lang="en-US" i="1" baseline="-25000" dirty="0"/>
              <a:t>i</a:t>
            </a:r>
            <a:r>
              <a:rPr lang="en-US" dirty="0"/>
              <a:t>} from {</a:t>
            </a:r>
            <a:r>
              <a:rPr lang="en-US" i="1" dirty="0"/>
              <a:t>Y</a:t>
            </a:r>
            <a:r>
              <a:rPr lang="en-US" i="1" baseline="-25000" dirty="0"/>
              <a:t>i</a:t>
            </a:r>
            <a:r>
              <a:rPr lang="en-US" dirty="0"/>
              <a:t>} if any </a:t>
            </a:r>
            <a:r>
              <a:rPr lang="en-US" i="1" dirty="0"/>
              <a:t>path </a:t>
            </a:r>
            <a:r>
              <a:rPr lang="en-US" dirty="0"/>
              <a:t>between an </a:t>
            </a:r>
            <a:r>
              <a:rPr lang="en-US" i="1" dirty="0"/>
              <a:t>X</a:t>
            </a:r>
            <a:r>
              <a:rPr lang="en-US" dirty="0"/>
              <a:t>-vertex and a </a:t>
            </a:r>
            <a:r>
              <a:rPr lang="en-US" i="1" dirty="0"/>
              <a:t>Y</a:t>
            </a:r>
            <a:r>
              <a:rPr lang="en-US" dirty="0"/>
              <a:t>-vertex is </a:t>
            </a:r>
            <a:r>
              <a:rPr lang="en-US" i="1" dirty="0"/>
              <a:t>blocked </a:t>
            </a:r>
            <a:r>
              <a:rPr lang="en-US" dirty="0"/>
              <a:t>by a </a:t>
            </a:r>
            <a:r>
              <a:rPr lang="en-US" i="1" dirty="0"/>
              <a:t>Z</a:t>
            </a:r>
            <a:r>
              <a:rPr lang="en-US" dirty="0"/>
              <a:t>-vertex.</a:t>
            </a:r>
          </a:p>
          <a:p>
            <a:pPr lvl="1" algn="just"/>
            <a:r>
              <a:rPr lang="en-US" dirty="0"/>
              <a:t>A </a:t>
            </a:r>
            <a:r>
              <a:rPr lang="en-US" i="1" dirty="0"/>
              <a:t>path </a:t>
            </a:r>
            <a:r>
              <a:rPr lang="en-US" dirty="0"/>
              <a:t>can take one of three forms:</a:t>
            </a:r>
          </a:p>
          <a:p>
            <a:pPr lvl="2" algn="just"/>
            <a:r>
              <a:rPr lang="en-US" dirty="0"/>
              <a:t>A chain: a set of edges between adjacent vertices that all go the same direction (A </a:t>
            </a:r>
            <a:r>
              <a:rPr lang="en-US" dirty="0">
                <a:sym typeface="Wingdings" pitchFamily="2" charset="2"/>
              </a:rPr>
              <a:t> B  C  D</a:t>
            </a:r>
            <a:r>
              <a:rPr lang="en-US" dirty="0"/>
              <a:t>). In this case </a:t>
            </a:r>
            <a:r>
              <a:rPr lang="en-US" i="1" dirty="0"/>
              <a:t>Z </a:t>
            </a:r>
            <a:r>
              <a:rPr lang="en-US" dirty="0"/>
              <a:t>blocks the path if one of the member vertices (here, B or C) is in </a:t>
            </a:r>
            <a:r>
              <a:rPr lang="en-US" i="1" dirty="0"/>
              <a:t>Z.</a:t>
            </a:r>
            <a:endParaRPr lang="en-US" dirty="0"/>
          </a:p>
          <a:p>
            <a:pPr lvl="2" algn="just"/>
            <a:r>
              <a:rPr lang="en-US" dirty="0"/>
              <a:t>A common cause path: a set of edges between adjacent vertices that contains a common cause (two arrows that extend outward from a middle node) but no </a:t>
            </a:r>
            <a:r>
              <a:rPr lang="en-US" i="1" dirty="0"/>
              <a:t>collider</a:t>
            </a:r>
            <a:r>
              <a:rPr lang="en-US" dirty="0"/>
              <a:t>. This looks like A </a:t>
            </a:r>
            <a:r>
              <a:rPr lang="en-US" dirty="0">
                <a:sym typeface="Wingdings" pitchFamily="2" charset="2"/>
              </a:rPr>
              <a:t> B  C  D. In this case </a:t>
            </a:r>
            <a:r>
              <a:rPr lang="en-US" i="1" dirty="0">
                <a:sym typeface="Wingdings" pitchFamily="2" charset="2"/>
              </a:rPr>
              <a:t>Z </a:t>
            </a:r>
            <a:r>
              <a:rPr lang="en-US" dirty="0">
                <a:sym typeface="Wingdings" pitchFamily="2" charset="2"/>
              </a:rPr>
              <a:t>blocks the path if  the common cause (B) or a member of the chain (C) is in </a:t>
            </a:r>
            <a:r>
              <a:rPr lang="en-US" i="1" dirty="0">
                <a:sym typeface="Wingdings" pitchFamily="2" charset="2"/>
              </a:rPr>
              <a:t>Z</a:t>
            </a:r>
            <a:r>
              <a:rPr lang="en-US" dirty="0">
                <a:sym typeface="Wingdings" pitchFamily="2" charset="2"/>
              </a:rPr>
              <a:t>.</a:t>
            </a:r>
          </a:p>
          <a:p>
            <a:pPr lvl="2" algn="just"/>
            <a:r>
              <a:rPr lang="en-US" dirty="0"/>
              <a:t>A </a:t>
            </a:r>
            <a:r>
              <a:rPr lang="en-US" i="1" dirty="0"/>
              <a:t>collider </a:t>
            </a:r>
            <a:r>
              <a:rPr lang="en-US" dirty="0"/>
              <a:t>path: a set of edges that contains a common effect (A </a:t>
            </a:r>
            <a:r>
              <a:rPr lang="en-US" dirty="0">
                <a:sym typeface="Wingdings" pitchFamily="2" charset="2"/>
              </a:rPr>
              <a:t> B  C  D). In this case the path is “already blocked” (recall that Causal Markov excludes independence from children), but </a:t>
            </a:r>
            <a:r>
              <a:rPr lang="en-US" i="1" dirty="0">
                <a:sym typeface="Wingdings" pitchFamily="2" charset="2"/>
              </a:rPr>
              <a:t>Z unblocks </a:t>
            </a:r>
            <a:r>
              <a:rPr lang="en-US" dirty="0">
                <a:sym typeface="Wingdings" pitchFamily="2" charset="2"/>
              </a:rPr>
              <a:t>it if the collider or one of its descendants is a member of </a:t>
            </a:r>
            <a:r>
              <a:rPr lang="en-US" i="1" dirty="0">
                <a:sym typeface="Wingdings" pitchFamily="2" charset="2"/>
              </a:rPr>
              <a:t>Z</a:t>
            </a:r>
            <a:r>
              <a:rPr lang="en-US" dirty="0">
                <a:sym typeface="Wingdings" pitchFamily="2" charset="2"/>
              </a:rPr>
              <a:t>. (If the collider and is descendants are not in </a:t>
            </a:r>
            <a:r>
              <a:rPr lang="en-US" i="1" dirty="0">
                <a:sym typeface="Wingdings" pitchFamily="2" charset="2"/>
              </a:rPr>
              <a:t>Z</a:t>
            </a:r>
            <a:r>
              <a:rPr lang="en-US" dirty="0">
                <a:sym typeface="Wingdings" pitchFamily="2" charset="2"/>
              </a:rPr>
              <a:t>, </a:t>
            </a:r>
            <a:r>
              <a:rPr lang="en-US" i="1" dirty="0">
                <a:sym typeface="Wingdings" pitchFamily="2" charset="2"/>
              </a:rPr>
              <a:t>Z </a:t>
            </a:r>
            <a:r>
              <a:rPr lang="en-US" dirty="0">
                <a:sym typeface="Wingdings" pitchFamily="2" charset="2"/>
              </a:rPr>
              <a:t>blocks the path.)</a:t>
            </a:r>
            <a:endParaRPr lang="en-US" dirty="0"/>
          </a:p>
        </p:txBody>
      </p:sp>
      <p:pic>
        <p:nvPicPr>
          <p:cNvPr id="4" name="Picture 3">
            <a:extLst>
              <a:ext uri="{FF2B5EF4-FFF2-40B4-BE49-F238E27FC236}">
                <a16:creationId xmlns:a16="http://schemas.microsoft.com/office/drawing/2014/main" id="{B41EF65C-668A-1249-AE85-7163A82A0BE0}"/>
              </a:ext>
            </a:extLst>
          </p:cNvPr>
          <p:cNvPicPr>
            <a:picLocks noChangeAspect="1"/>
          </p:cNvPicPr>
          <p:nvPr/>
        </p:nvPicPr>
        <p:blipFill>
          <a:blip r:embed="rId2"/>
          <a:stretch>
            <a:fillRect/>
          </a:stretch>
        </p:blipFill>
        <p:spPr>
          <a:xfrm>
            <a:off x="7127190" y="1022370"/>
            <a:ext cx="5111109" cy="1902749"/>
          </a:xfrm>
          <a:prstGeom prst="rect">
            <a:avLst/>
          </a:prstGeom>
        </p:spPr>
      </p:pic>
      <p:sp>
        <p:nvSpPr>
          <p:cNvPr id="5" name="TextBox 4">
            <a:extLst>
              <a:ext uri="{FF2B5EF4-FFF2-40B4-BE49-F238E27FC236}">
                <a16:creationId xmlns:a16="http://schemas.microsoft.com/office/drawing/2014/main" id="{B82A1557-424B-E249-8DE8-EE5EA0DFFEF5}"/>
              </a:ext>
            </a:extLst>
          </p:cNvPr>
          <p:cNvSpPr txBox="1"/>
          <p:nvPr/>
        </p:nvSpPr>
        <p:spPr>
          <a:xfrm>
            <a:off x="7847635" y="648182"/>
            <a:ext cx="3506165" cy="374188"/>
          </a:xfrm>
          <a:prstGeom prst="rect">
            <a:avLst/>
          </a:prstGeom>
          <a:noFill/>
        </p:spPr>
        <p:txBody>
          <a:bodyPr wrap="square" rtlCol="0">
            <a:spAutoFit/>
          </a:bodyPr>
          <a:lstStyle/>
          <a:p>
            <a:pPr algn="ctr"/>
            <a:r>
              <a:rPr lang="en-US" i="1" dirty="0"/>
              <a:t>An exercise from Zhang:</a:t>
            </a:r>
          </a:p>
        </p:txBody>
      </p:sp>
      <p:sp>
        <p:nvSpPr>
          <p:cNvPr id="6" name="TextBox 5">
            <a:extLst>
              <a:ext uri="{FF2B5EF4-FFF2-40B4-BE49-F238E27FC236}">
                <a16:creationId xmlns:a16="http://schemas.microsoft.com/office/drawing/2014/main" id="{08BA6176-7C01-C74B-9044-9B4A709AFBF2}"/>
              </a:ext>
            </a:extLst>
          </p:cNvPr>
          <p:cNvSpPr txBox="1"/>
          <p:nvPr/>
        </p:nvSpPr>
        <p:spPr>
          <a:xfrm>
            <a:off x="7338349" y="3044142"/>
            <a:ext cx="4548851" cy="3554819"/>
          </a:xfrm>
          <a:prstGeom prst="rect">
            <a:avLst/>
          </a:prstGeom>
          <a:noFill/>
        </p:spPr>
        <p:txBody>
          <a:bodyPr wrap="square" rtlCol="0">
            <a:spAutoFit/>
          </a:bodyPr>
          <a:lstStyle/>
          <a:p>
            <a:pPr marL="285750" indent="-285750" algn="just">
              <a:buFont typeface="Arial" panose="020B0604020202020204" pitchFamily="34" charset="0"/>
              <a:buChar char="•"/>
            </a:pPr>
            <a:r>
              <a:rPr lang="en-US" sz="2300" dirty="0"/>
              <a:t>Enumerate the paths between X and Y:</a:t>
            </a:r>
          </a:p>
          <a:p>
            <a:pPr marL="742950" lvl="1" indent="-285750" algn="just">
              <a:buFont typeface="Arial" panose="020B0604020202020204" pitchFamily="34" charset="0"/>
              <a:buChar char="•"/>
            </a:pPr>
            <a:r>
              <a:rPr lang="en-US" sz="2300" dirty="0"/>
              <a:t>X </a:t>
            </a:r>
            <a:r>
              <a:rPr lang="en-US" sz="2300" dirty="0">
                <a:sym typeface="Wingdings" pitchFamily="2" charset="2"/>
              </a:rPr>
              <a:t> R  S  T  U  V  Y</a:t>
            </a:r>
          </a:p>
          <a:p>
            <a:pPr marL="285750" indent="-285750" algn="just">
              <a:buFont typeface="Arial" panose="020B0604020202020204" pitchFamily="34" charset="0"/>
              <a:buChar char="•"/>
            </a:pPr>
            <a:r>
              <a:rPr lang="en-US" sz="2300" dirty="0"/>
              <a:t>This path contains a collider T, so it is blocked. However, P is a descendant of T, so Z unblocks it.</a:t>
            </a:r>
          </a:p>
          <a:p>
            <a:pPr marL="285750" indent="-285750" algn="just">
              <a:buFont typeface="Arial" panose="020B0604020202020204" pitchFamily="34" charset="0"/>
              <a:buChar char="•"/>
            </a:pPr>
            <a:r>
              <a:rPr lang="en-US" sz="2300" dirty="0"/>
              <a:t>But the path also contains a chain including R, so Z blocks it anyway.</a:t>
            </a:r>
          </a:p>
          <a:p>
            <a:pPr marL="285750" indent="-285750" algn="just">
              <a:buFont typeface="Arial" panose="020B0604020202020204" pitchFamily="34" charset="0"/>
              <a:buChar char="•"/>
            </a:pPr>
            <a:r>
              <a:rPr lang="en-US" sz="2300" dirty="0">
                <a:sym typeface="Wingdings" pitchFamily="2" charset="2"/>
              </a:rPr>
              <a:t>So X and Y are </a:t>
            </a:r>
            <a:r>
              <a:rPr lang="en-US" sz="2300" i="1" dirty="0">
                <a:sym typeface="Wingdings" pitchFamily="2" charset="2"/>
              </a:rPr>
              <a:t>d</a:t>
            </a:r>
            <a:r>
              <a:rPr lang="en-US" sz="2300" dirty="0">
                <a:sym typeface="Wingdings" pitchFamily="2" charset="2"/>
              </a:rPr>
              <a:t>-separated.</a:t>
            </a:r>
          </a:p>
          <a:p>
            <a:pPr lvl="1"/>
            <a:endParaRPr lang="en-US" dirty="0"/>
          </a:p>
        </p:txBody>
      </p:sp>
    </p:spTree>
    <p:extLst>
      <p:ext uri="{BB962C8B-B14F-4D97-AF65-F5344CB8AC3E}">
        <p14:creationId xmlns:p14="http://schemas.microsoft.com/office/powerpoint/2010/main" val="137288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21B8-8A4A-2446-9E24-F4809B71D96E}"/>
              </a:ext>
            </a:extLst>
          </p:cNvPr>
          <p:cNvSpPr>
            <a:spLocks noGrp="1"/>
          </p:cNvSpPr>
          <p:nvPr>
            <p:ph type="title"/>
          </p:nvPr>
        </p:nvSpPr>
        <p:spPr>
          <a:xfrm>
            <a:off x="838200" y="-240249"/>
            <a:ext cx="10515600" cy="1325563"/>
          </a:xfrm>
        </p:spPr>
        <p:txBody>
          <a:bodyPr/>
          <a:lstStyle/>
          <a:p>
            <a:r>
              <a:rPr lang="en-US" i="1" dirty="0"/>
              <a:t>d</a:t>
            </a:r>
            <a:r>
              <a:rPr lang="en-US" dirty="0"/>
              <a:t>-Separation</a:t>
            </a:r>
          </a:p>
        </p:txBody>
      </p:sp>
      <p:sp>
        <p:nvSpPr>
          <p:cNvPr id="3" name="Content Placeholder 2">
            <a:extLst>
              <a:ext uri="{FF2B5EF4-FFF2-40B4-BE49-F238E27FC236}">
                <a16:creationId xmlns:a16="http://schemas.microsoft.com/office/drawing/2014/main" id="{8B88513C-08AF-0744-9107-86CC0820DC4D}"/>
              </a:ext>
            </a:extLst>
          </p:cNvPr>
          <p:cNvSpPr>
            <a:spLocks noGrp="1"/>
          </p:cNvSpPr>
          <p:nvPr>
            <p:ph idx="1"/>
          </p:nvPr>
        </p:nvSpPr>
        <p:spPr>
          <a:xfrm>
            <a:off x="-46299" y="1085314"/>
            <a:ext cx="6288990" cy="5772686"/>
          </a:xfrm>
        </p:spPr>
        <p:txBody>
          <a:bodyPr>
            <a:normAutofit/>
          </a:bodyPr>
          <a:lstStyle/>
          <a:p>
            <a:pPr algn="just"/>
            <a:r>
              <a:rPr lang="en-US" dirty="0"/>
              <a:t>Intuition: when we take the values of the variables in </a:t>
            </a:r>
            <a:r>
              <a:rPr lang="en-US" i="1" dirty="0"/>
              <a:t>Z </a:t>
            </a:r>
            <a:r>
              <a:rPr lang="en-US" dirty="0"/>
              <a:t>as given, the conditional distributions of the other variables are changed. </a:t>
            </a:r>
          </a:p>
          <a:p>
            <a:pPr algn="just"/>
            <a:r>
              <a:rPr lang="en-US" dirty="0"/>
              <a:t>X and Y are </a:t>
            </a:r>
            <a:r>
              <a:rPr lang="en-US" i="1" dirty="0"/>
              <a:t>d-connected by Z </a:t>
            </a:r>
            <a:r>
              <a:rPr lang="en-US" dirty="0"/>
              <a:t>if there is a collider-free path between them that does not include a member of </a:t>
            </a:r>
            <a:r>
              <a:rPr lang="en-US" i="1" dirty="0"/>
              <a:t>Z. </a:t>
            </a:r>
            <a:r>
              <a:rPr lang="en-US" dirty="0"/>
              <a:t>This means information can be freely transmitted between X and Y; they are not independent.</a:t>
            </a:r>
          </a:p>
          <a:p>
            <a:pPr algn="just"/>
            <a:r>
              <a:rPr lang="en-US" dirty="0"/>
              <a:t>Otherwise, they are independent conditional on </a:t>
            </a:r>
            <a:r>
              <a:rPr lang="en-US" i="1" dirty="0"/>
              <a:t>Z.</a:t>
            </a:r>
            <a:endParaRPr lang="en-US" dirty="0"/>
          </a:p>
        </p:txBody>
      </p:sp>
      <p:pic>
        <p:nvPicPr>
          <p:cNvPr id="4" name="Picture 3">
            <a:extLst>
              <a:ext uri="{FF2B5EF4-FFF2-40B4-BE49-F238E27FC236}">
                <a16:creationId xmlns:a16="http://schemas.microsoft.com/office/drawing/2014/main" id="{B41EF65C-668A-1249-AE85-7163A82A0BE0}"/>
              </a:ext>
            </a:extLst>
          </p:cNvPr>
          <p:cNvPicPr>
            <a:picLocks noChangeAspect="1"/>
          </p:cNvPicPr>
          <p:nvPr/>
        </p:nvPicPr>
        <p:blipFill>
          <a:blip r:embed="rId2"/>
          <a:stretch>
            <a:fillRect/>
          </a:stretch>
        </p:blipFill>
        <p:spPr>
          <a:xfrm>
            <a:off x="7127190" y="1022370"/>
            <a:ext cx="5111109" cy="1902749"/>
          </a:xfrm>
          <a:prstGeom prst="rect">
            <a:avLst/>
          </a:prstGeom>
        </p:spPr>
      </p:pic>
      <p:sp>
        <p:nvSpPr>
          <p:cNvPr id="5" name="TextBox 4">
            <a:extLst>
              <a:ext uri="{FF2B5EF4-FFF2-40B4-BE49-F238E27FC236}">
                <a16:creationId xmlns:a16="http://schemas.microsoft.com/office/drawing/2014/main" id="{B82A1557-424B-E249-8DE8-EE5EA0DFFEF5}"/>
              </a:ext>
            </a:extLst>
          </p:cNvPr>
          <p:cNvSpPr txBox="1"/>
          <p:nvPr/>
        </p:nvSpPr>
        <p:spPr>
          <a:xfrm>
            <a:off x="7847635" y="648182"/>
            <a:ext cx="3506165" cy="374188"/>
          </a:xfrm>
          <a:prstGeom prst="rect">
            <a:avLst/>
          </a:prstGeom>
          <a:noFill/>
        </p:spPr>
        <p:txBody>
          <a:bodyPr wrap="square" rtlCol="0">
            <a:spAutoFit/>
          </a:bodyPr>
          <a:lstStyle/>
          <a:p>
            <a:pPr algn="ctr"/>
            <a:r>
              <a:rPr lang="en-US" i="1" dirty="0"/>
              <a:t>An exercise from Zhang:</a:t>
            </a:r>
          </a:p>
        </p:txBody>
      </p:sp>
      <p:sp>
        <p:nvSpPr>
          <p:cNvPr id="6" name="TextBox 5">
            <a:extLst>
              <a:ext uri="{FF2B5EF4-FFF2-40B4-BE49-F238E27FC236}">
                <a16:creationId xmlns:a16="http://schemas.microsoft.com/office/drawing/2014/main" id="{08BA6176-7C01-C74B-9044-9B4A709AFBF2}"/>
              </a:ext>
            </a:extLst>
          </p:cNvPr>
          <p:cNvSpPr txBox="1"/>
          <p:nvPr/>
        </p:nvSpPr>
        <p:spPr>
          <a:xfrm>
            <a:off x="7338349" y="3044142"/>
            <a:ext cx="4548851" cy="3554819"/>
          </a:xfrm>
          <a:prstGeom prst="rect">
            <a:avLst/>
          </a:prstGeom>
          <a:noFill/>
        </p:spPr>
        <p:txBody>
          <a:bodyPr wrap="square" rtlCol="0">
            <a:spAutoFit/>
          </a:bodyPr>
          <a:lstStyle/>
          <a:p>
            <a:pPr marL="285750" indent="-285750" algn="just">
              <a:buFont typeface="Arial" panose="020B0604020202020204" pitchFamily="34" charset="0"/>
              <a:buChar char="•"/>
            </a:pPr>
            <a:r>
              <a:rPr lang="en-US" sz="2300" dirty="0"/>
              <a:t>Enumerate the paths between X and Y:</a:t>
            </a:r>
          </a:p>
          <a:p>
            <a:pPr marL="742950" lvl="1" indent="-285750" algn="just">
              <a:buFont typeface="Arial" panose="020B0604020202020204" pitchFamily="34" charset="0"/>
              <a:buChar char="•"/>
            </a:pPr>
            <a:r>
              <a:rPr lang="en-US" sz="2300" dirty="0"/>
              <a:t>X </a:t>
            </a:r>
            <a:r>
              <a:rPr lang="en-US" sz="2300" dirty="0">
                <a:sym typeface="Wingdings" pitchFamily="2" charset="2"/>
              </a:rPr>
              <a:t> R  S  T  U  V  Y</a:t>
            </a:r>
          </a:p>
          <a:p>
            <a:pPr marL="285750" indent="-285750" algn="just">
              <a:buFont typeface="Arial" panose="020B0604020202020204" pitchFamily="34" charset="0"/>
              <a:buChar char="•"/>
            </a:pPr>
            <a:r>
              <a:rPr lang="en-US" sz="2300" dirty="0"/>
              <a:t>This path contains a collider T, so it is blocked. However, P is a descendant of T, so Z unblocks it.</a:t>
            </a:r>
          </a:p>
          <a:p>
            <a:pPr marL="285750" indent="-285750" algn="just">
              <a:buFont typeface="Arial" panose="020B0604020202020204" pitchFamily="34" charset="0"/>
              <a:buChar char="•"/>
            </a:pPr>
            <a:r>
              <a:rPr lang="en-US" sz="2300" dirty="0"/>
              <a:t>But the path also contains a chain including R, so Z blocks it anyway.</a:t>
            </a:r>
          </a:p>
          <a:p>
            <a:pPr marL="285750" indent="-285750" algn="just">
              <a:buFont typeface="Arial" panose="020B0604020202020204" pitchFamily="34" charset="0"/>
              <a:buChar char="•"/>
            </a:pPr>
            <a:r>
              <a:rPr lang="en-US" sz="2300" dirty="0">
                <a:sym typeface="Wingdings" pitchFamily="2" charset="2"/>
              </a:rPr>
              <a:t>So X and Y are </a:t>
            </a:r>
            <a:r>
              <a:rPr lang="en-US" sz="2300" i="1" dirty="0">
                <a:sym typeface="Wingdings" pitchFamily="2" charset="2"/>
              </a:rPr>
              <a:t>d</a:t>
            </a:r>
            <a:r>
              <a:rPr lang="en-US" sz="2300" dirty="0">
                <a:sym typeface="Wingdings" pitchFamily="2" charset="2"/>
              </a:rPr>
              <a:t>-separated.</a:t>
            </a:r>
          </a:p>
          <a:p>
            <a:pPr lvl="1"/>
            <a:endParaRPr lang="en-US" dirty="0"/>
          </a:p>
        </p:txBody>
      </p:sp>
      <p:pic>
        <p:nvPicPr>
          <p:cNvPr id="7" name="Picture 6">
            <a:extLst>
              <a:ext uri="{FF2B5EF4-FFF2-40B4-BE49-F238E27FC236}">
                <a16:creationId xmlns:a16="http://schemas.microsoft.com/office/drawing/2014/main" id="{65678DBD-C15D-4142-B26A-994A5C3848D5}"/>
              </a:ext>
            </a:extLst>
          </p:cNvPr>
          <p:cNvPicPr>
            <a:picLocks noChangeAspect="1"/>
          </p:cNvPicPr>
          <p:nvPr/>
        </p:nvPicPr>
        <p:blipFill>
          <a:blip r:embed="rId3"/>
          <a:stretch>
            <a:fillRect/>
          </a:stretch>
        </p:blipFill>
        <p:spPr>
          <a:xfrm>
            <a:off x="3402957" y="5772685"/>
            <a:ext cx="2693043" cy="1067513"/>
          </a:xfrm>
          <a:prstGeom prst="rect">
            <a:avLst/>
          </a:prstGeom>
        </p:spPr>
      </p:pic>
    </p:spTree>
    <p:extLst>
      <p:ext uri="{BB962C8B-B14F-4D97-AF65-F5344CB8AC3E}">
        <p14:creationId xmlns:p14="http://schemas.microsoft.com/office/powerpoint/2010/main" val="249783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727E-A209-8F43-8185-97A99BF24E20}"/>
              </a:ext>
            </a:extLst>
          </p:cNvPr>
          <p:cNvSpPr>
            <a:spLocks noGrp="1"/>
          </p:cNvSpPr>
          <p:nvPr>
            <p:ph type="title"/>
          </p:nvPr>
        </p:nvSpPr>
        <p:spPr/>
        <p:txBody>
          <a:bodyPr/>
          <a:lstStyle/>
          <a:p>
            <a:r>
              <a:rPr lang="en-US" dirty="0"/>
              <a:t>Why should we believe Causal Markov?</a:t>
            </a:r>
          </a:p>
        </p:txBody>
      </p:sp>
      <p:sp>
        <p:nvSpPr>
          <p:cNvPr id="3" name="Content Placeholder 2">
            <a:extLst>
              <a:ext uri="{FF2B5EF4-FFF2-40B4-BE49-F238E27FC236}">
                <a16:creationId xmlns:a16="http://schemas.microsoft.com/office/drawing/2014/main" id="{FC36FBE0-4D9B-6C47-BFFE-BB750EB6A78A}"/>
              </a:ext>
            </a:extLst>
          </p:cNvPr>
          <p:cNvSpPr>
            <a:spLocks noGrp="1"/>
          </p:cNvSpPr>
          <p:nvPr>
            <p:ph idx="1"/>
          </p:nvPr>
        </p:nvSpPr>
        <p:spPr>
          <a:xfrm>
            <a:off x="838200" y="1592840"/>
            <a:ext cx="10515600" cy="4351338"/>
          </a:xfrm>
        </p:spPr>
        <p:txBody>
          <a:bodyPr/>
          <a:lstStyle/>
          <a:p>
            <a:r>
              <a:rPr lang="en-US" dirty="0"/>
              <a:t>Philosophical reasons (Common Cause Principle)</a:t>
            </a:r>
          </a:p>
          <a:p>
            <a:r>
              <a:rPr lang="en-US" dirty="0"/>
              <a:t>Pragmatic reasons: controlled experiments and statistical causal models in real data analysis rely on it.</a:t>
            </a:r>
          </a:p>
          <a:p>
            <a:r>
              <a:rPr lang="en-US" i="1" dirty="0"/>
              <a:t>Structural equation model</a:t>
            </a:r>
            <a:r>
              <a:rPr lang="en-US" dirty="0"/>
              <a:t>: the simplest way to interpret how manipulations in a causal variable will correspond to effects</a:t>
            </a:r>
          </a:p>
          <a:p>
            <a:pPr lvl="1"/>
            <a:r>
              <a:rPr lang="en-US" dirty="0"/>
              <a:t>Each variable is a linear combination of the values of its direct causes plus a standard error term.</a:t>
            </a:r>
          </a:p>
          <a:p>
            <a:endParaRPr lang="en-US" i="1" dirty="0"/>
          </a:p>
        </p:txBody>
      </p:sp>
      <p:pic>
        <p:nvPicPr>
          <p:cNvPr id="4" name="Picture 3">
            <a:extLst>
              <a:ext uri="{FF2B5EF4-FFF2-40B4-BE49-F238E27FC236}">
                <a16:creationId xmlns:a16="http://schemas.microsoft.com/office/drawing/2014/main" id="{75A33121-4A67-8F41-8DB7-C09367F66BB6}"/>
              </a:ext>
            </a:extLst>
          </p:cNvPr>
          <p:cNvPicPr>
            <a:picLocks noChangeAspect="1"/>
          </p:cNvPicPr>
          <p:nvPr/>
        </p:nvPicPr>
        <p:blipFill>
          <a:blip r:embed="rId2"/>
          <a:stretch>
            <a:fillRect/>
          </a:stretch>
        </p:blipFill>
        <p:spPr>
          <a:xfrm>
            <a:off x="0" y="5846329"/>
            <a:ext cx="4547433" cy="931141"/>
          </a:xfrm>
          <a:prstGeom prst="rect">
            <a:avLst/>
          </a:prstGeom>
        </p:spPr>
      </p:pic>
      <p:sp>
        <p:nvSpPr>
          <p:cNvPr id="5" name="TextBox 4">
            <a:extLst>
              <a:ext uri="{FF2B5EF4-FFF2-40B4-BE49-F238E27FC236}">
                <a16:creationId xmlns:a16="http://schemas.microsoft.com/office/drawing/2014/main" id="{05F79A46-6331-CD4D-B7D9-E3EB94D2EAB3}"/>
              </a:ext>
            </a:extLst>
          </p:cNvPr>
          <p:cNvSpPr txBox="1"/>
          <p:nvPr/>
        </p:nvSpPr>
        <p:spPr>
          <a:xfrm>
            <a:off x="4757466" y="5030721"/>
            <a:ext cx="7287491" cy="1631216"/>
          </a:xfrm>
          <a:prstGeom prst="rect">
            <a:avLst/>
          </a:prstGeom>
          <a:noFill/>
        </p:spPr>
        <p:txBody>
          <a:bodyPr wrap="square" rtlCol="0">
            <a:spAutoFit/>
          </a:bodyPr>
          <a:lstStyle/>
          <a:p>
            <a:pPr algn="just"/>
            <a:r>
              <a:rPr lang="en-US" sz="2000" dirty="0"/>
              <a:t>Question: Each cause-effect relationship is taken to accompany some “noise.” Y </a:t>
            </a:r>
            <a:r>
              <a:rPr lang="en-US" sz="2000" dirty="0">
                <a:sym typeface="Wingdings" pitchFamily="2" charset="2"/>
              </a:rPr>
              <a:t> X means X = </a:t>
            </a:r>
            <a:r>
              <a:rPr lang="en-US" sz="2000" dirty="0" err="1">
                <a:sym typeface="Wingdings" pitchFamily="2" charset="2"/>
              </a:rPr>
              <a:t>bY</a:t>
            </a:r>
            <a:r>
              <a:rPr lang="en-US" sz="2000" dirty="0">
                <a:sym typeface="Wingdings" pitchFamily="2" charset="2"/>
              </a:rPr>
              <a:t> + E</a:t>
            </a:r>
            <a:r>
              <a:rPr lang="en-US" sz="2000" baseline="-25000" dirty="0">
                <a:sym typeface="Wingdings" pitchFamily="2" charset="2"/>
              </a:rPr>
              <a:t>(X,Y)</a:t>
            </a:r>
            <a:r>
              <a:rPr lang="en-US" sz="2000" dirty="0">
                <a:sym typeface="Wingdings" pitchFamily="2" charset="2"/>
              </a:rPr>
              <a:t>. But if there are multiple causes of X, there are multiple sources of error. Does this mean we must write several discrete error terms? What can we expect the error terms to look like in such a case?</a:t>
            </a:r>
            <a:endParaRPr lang="en-US" sz="2000" dirty="0"/>
          </a:p>
        </p:txBody>
      </p:sp>
      <p:sp>
        <p:nvSpPr>
          <p:cNvPr id="6" name="TextBox 5">
            <a:extLst>
              <a:ext uri="{FF2B5EF4-FFF2-40B4-BE49-F238E27FC236}">
                <a16:creationId xmlns:a16="http://schemas.microsoft.com/office/drawing/2014/main" id="{BB7A64E9-8A90-CD48-BF40-0E4E20991E7F}"/>
              </a:ext>
            </a:extLst>
          </p:cNvPr>
          <p:cNvSpPr txBox="1"/>
          <p:nvPr/>
        </p:nvSpPr>
        <p:spPr>
          <a:xfrm>
            <a:off x="147043" y="5199998"/>
            <a:ext cx="4253345" cy="646331"/>
          </a:xfrm>
          <a:prstGeom prst="rect">
            <a:avLst/>
          </a:prstGeom>
          <a:noFill/>
        </p:spPr>
        <p:txBody>
          <a:bodyPr wrap="square" rtlCol="0">
            <a:spAutoFit/>
          </a:bodyPr>
          <a:lstStyle/>
          <a:p>
            <a:pPr algn="just"/>
            <a:r>
              <a:rPr lang="en-US" dirty="0"/>
              <a:t>Here, </a:t>
            </a:r>
            <a:r>
              <a:rPr lang="en-US" i="1" dirty="0"/>
              <a:t>b </a:t>
            </a:r>
            <a:r>
              <a:rPr lang="en-US" dirty="0"/>
              <a:t>is real-valued, and </a:t>
            </a:r>
            <a:r>
              <a:rPr lang="en-US" i="1" dirty="0"/>
              <a:t>E </a:t>
            </a:r>
            <a:r>
              <a:rPr lang="en-US" dirty="0"/>
              <a:t>has strictly positive variance.</a:t>
            </a:r>
          </a:p>
        </p:txBody>
      </p:sp>
    </p:spTree>
    <p:extLst>
      <p:ext uri="{BB962C8B-B14F-4D97-AF65-F5344CB8AC3E}">
        <p14:creationId xmlns:p14="http://schemas.microsoft.com/office/powerpoint/2010/main" val="404213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AA265-874B-374B-A326-F06A07748F86}"/>
              </a:ext>
            </a:extLst>
          </p:cNvPr>
          <p:cNvPicPr>
            <a:picLocks noChangeAspect="1"/>
          </p:cNvPicPr>
          <p:nvPr/>
        </p:nvPicPr>
        <p:blipFill>
          <a:blip r:embed="rId2"/>
          <a:stretch>
            <a:fillRect/>
          </a:stretch>
        </p:blipFill>
        <p:spPr>
          <a:xfrm>
            <a:off x="0" y="1032163"/>
            <a:ext cx="12257240" cy="4793673"/>
          </a:xfrm>
          <a:prstGeom prst="rect">
            <a:avLst/>
          </a:prstGeom>
        </p:spPr>
      </p:pic>
    </p:spTree>
    <p:extLst>
      <p:ext uri="{BB962C8B-B14F-4D97-AF65-F5344CB8AC3E}">
        <p14:creationId xmlns:p14="http://schemas.microsoft.com/office/powerpoint/2010/main" val="16783236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193</TotalTime>
  <Words>1554</Words>
  <Application>Microsoft Macintosh PowerPoint</Application>
  <PresentationFormat>Widescreen</PresentationFormat>
  <Paragraphs>99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An Introduction to Causal Inference</vt:lpstr>
      <vt:lpstr>Motivation</vt:lpstr>
      <vt:lpstr>Directed acyclic graphs</vt:lpstr>
      <vt:lpstr>Causal Graphs</vt:lpstr>
      <vt:lpstr>Causal Markov Condition</vt:lpstr>
      <vt:lpstr>d-Separation</vt:lpstr>
      <vt:lpstr>d-Separation</vt:lpstr>
      <vt:lpstr>Why should we believe Causal Markov?</vt:lpstr>
      <vt:lpstr>PowerPoint Presentation</vt:lpstr>
      <vt:lpstr>Causal Inference</vt:lpstr>
      <vt:lpstr>PC Algorithm</vt:lpstr>
      <vt:lpstr>PowerPoint Presentation</vt:lpstr>
      <vt:lpstr>PowerPoint Presentation</vt:lpstr>
      <vt:lpstr>Assumptions</vt:lpstr>
      <vt:lpstr>Completeness</vt:lpstr>
      <vt:lpstr>Faithfulness</vt:lpstr>
      <vt:lpstr>Faithfulness</vt:lpstr>
      <vt:lpstr>Causal Sufficiency</vt:lpstr>
      <vt:lpstr>Gems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Tessa Murthy</dc:creator>
  <cp:lastModifiedBy>Tessa Murthy</cp:lastModifiedBy>
  <cp:revision>1396</cp:revision>
  <dcterms:created xsi:type="dcterms:W3CDTF">2020-11-11T12:29:29Z</dcterms:created>
  <dcterms:modified xsi:type="dcterms:W3CDTF">2020-11-11T20:18:03Z</dcterms:modified>
</cp:coreProperties>
</file>