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8" r:id="rId6"/>
    <p:sldId id="266" r:id="rId7"/>
    <p:sldId id="261" r:id="rId8"/>
    <p:sldId id="267"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26" autoAdjust="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F3B1E1-019B-45B2-9C49-989DDC2C5FC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9EE812E7-071A-4E8E-9650-B74E4429C8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83FEEF9A-85A7-454E-8F80-FBB967C47811}"/>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7646CB44-0850-4D17-A64B-85C92C7C0B5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03DC4E9A-77B1-40AA-ACFF-AA78EE0E5240}"/>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43920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95F88F-CE86-4C13-98CB-00F30094AEAF}"/>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09A0D73F-D2D6-4F8F-AD57-3762240C8FB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5F9FC1E-1468-491C-A879-39838D811B19}"/>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DF5BFBFC-E55F-4442-BB51-F0E804C1BC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28F5D88C-F632-4726-9648-B929F029845D}"/>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162528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94A5788-1E76-4DDB-8233-CB22E2EAF16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7BE1F55B-94B1-4E20-A7E5-195CCB621EE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8D84CFD-8261-4CE5-BC60-76BEF352F976}"/>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5BAC4E1C-C02B-4F87-9358-935F11B740C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490944F4-0CD8-4B39-AA9D-84B53FCE9242}"/>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23276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90D0E5-00FC-4CF7-A7B0-E448A675DF9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585518E-21A7-4486-A0E4-23354E9E3FE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D1480D58-3704-4CCC-9841-9F4E6DFC0624}"/>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05D1B8D1-7B0D-43C6-AC2E-903ACBAAD8E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6B997E1-C379-4255-B96C-9AF4AA95B5A9}"/>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314267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8BDFC2-8BA9-490B-B216-BBDA5BB27F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764C754B-C858-4C2A-9B10-6FF75CBE63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D0D2948-9D7B-4A51-A1F0-A70555353898}"/>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CD4F30A9-6329-4942-998B-C95F4C3AFDE6}"/>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B12DCF8-C0EE-46E5-A1FA-A541203CF8BA}"/>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282945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3DBB4-DF7A-492A-A681-D50F44CB114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BDF0700A-153D-44E1-B822-20A2C611DF3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2D732BE9-4DB6-4BE1-ACF4-28939AD4D1E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E48563F0-E3A7-4B80-8FE8-D88BBBDE30C6}"/>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6" name="Marcador de pie de página 5">
            <a:extLst>
              <a:ext uri="{FF2B5EF4-FFF2-40B4-BE49-F238E27FC236}">
                <a16:creationId xmlns:a16="http://schemas.microsoft.com/office/drawing/2014/main" id="{CD2A25C7-6331-4534-BFCE-C1063594810E}"/>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178EFD5-1B58-403C-B0C1-10C1C7B2293D}"/>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155125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3C7A4B-A6D6-4AC2-89C9-04219CD75D1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37DD164-086B-46A9-B573-60F22DB3C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67D62B0-2EA9-4A24-B86D-76E2241160D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0892D6FE-61DB-4F14-81AE-514689FF2C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E8F82CD-428A-4058-83F6-DE0FD09317D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1B565144-3E8B-41C4-A528-38FE300BC6DF}"/>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8" name="Marcador de pie de página 7">
            <a:extLst>
              <a:ext uri="{FF2B5EF4-FFF2-40B4-BE49-F238E27FC236}">
                <a16:creationId xmlns:a16="http://schemas.microsoft.com/office/drawing/2014/main" id="{5511B9F6-19C0-4978-8751-B6CB22EDD36F}"/>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96F7AB2F-C59E-4D62-98CA-A6655625C688}"/>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270541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AA9A8-645A-4ACC-A3E7-46639FF9336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182EC1BC-442E-45C9-88D0-096938318D67}"/>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4" name="Marcador de pie de página 3">
            <a:extLst>
              <a:ext uri="{FF2B5EF4-FFF2-40B4-BE49-F238E27FC236}">
                <a16:creationId xmlns:a16="http://schemas.microsoft.com/office/drawing/2014/main" id="{D42D76F8-835A-4C7C-A946-5E922CD76578}"/>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4F959CB6-B8BB-4F4E-B0FC-F1FDE3B6ABC0}"/>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191939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65D0675-3F8F-41C8-8F6D-749446B79C3C}"/>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3" name="Marcador de pie de página 2">
            <a:extLst>
              <a:ext uri="{FF2B5EF4-FFF2-40B4-BE49-F238E27FC236}">
                <a16:creationId xmlns:a16="http://schemas.microsoft.com/office/drawing/2014/main" id="{9EF02253-4973-4066-A948-02FA6C8658B2}"/>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50F1A382-EDC2-46A3-AE16-B6349E9D056F}"/>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370915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41CACD-96BE-4DC0-8FE4-FFE8580BED6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5CDFB67-DD6A-40A5-BDE2-CE01EDF5F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7FF0479D-191C-40B6-8514-5EBE994D2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B6D909F-E8AE-47BA-9769-787BBFF00634}"/>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6" name="Marcador de pie de página 5">
            <a:extLst>
              <a:ext uri="{FF2B5EF4-FFF2-40B4-BE49-F238E27FC236}">
                <a16:creationId xmlns:a16="http://schemas.microsoft.com/office/drawing/2014/main" id="{4A1EEBA0-4670-4445-8593-0486367619BE}"/>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6078EC4D-FC0E-47C5-A91C-0F740CA579EA}"/>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1864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42A441-C94F-407B-AACE-495267F5F20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C21C5182-BE2F-46F9-BFD9-D5D8B0AE7E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4E0441E-330B-4D15-BFAD-8C37FDB20C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21722E9-094D-4946-88C5-3BEAE7EA6A54}"/>
              </a:ext>
            </a:extLst>
          </p:cNvPr>
          <p:cNvSpPr>
            <a:spLocks noGrp="1"/>
          </p:cNvSpPr>
          <p:nvPr>
            <p:ph type="dt" sz="half" idx="10"/>
          </p:nvPr>
        </p:nvSpPr>
        <p:spPr/>
        <p:txBody>
          <a:bodyPr/>
          <a:lstStyle/>
          <a:p>
            <a:fld id="{09CB9DE3-F590-4F2E-B5D2-62220EE721D3}" type="datetimeFigureOut">
              <a:rPr lang="en-US" smtClean="0"/>
              <a:t>11/11/2020</a:t>
            </a:fld>
            <a:endParaRPr lang="en-US"/>
          </a:p>
        </p:txBody>
      </p:sp>
      <p:sp>
        <p:nvSpPr>
          <p:cNvPr id="6" name="Marcador de pie de página 5">
            <a:extLst>
              <a:ext uri="{FF2B5EF4-FFF2-40B4-BE49-F238E27FC236}">
                <a16:creationId xmlns:a16="http://schemas.microsoft.com/office/drawing/2014/main" id="{E88BFBE5-1E75-4BDB-A8AD-5DB15BF9EAE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A9F5303E-5E06-41D2-A68A-BAF44A1523D4}"/>
              </a:ext>
            </a:extLst>
          </p:cNvPr>
          <p:cNvSpPr>
            <a:spLocks noGrp="1"/>
          </p:cNvSpPr>
          <p:nvPr>
            <p:ph type="sldNum" sz="quarter" idx="12"/>
          </p:nvPr>
        </p:nvSpPr>
        <p:spPr/>
        <p:txBody>
          <a:bodyPr/>
          <a:lstStyle/>
          <a:p>
            <a:fld id="{37B9EEDF-229D-4B68-9DAE-22FACB52F1F5}" type="slidenum">
              <a:rPr lang="en-US" smtClean="0"/>
              <a:t>‹Nº›</a:t>
            </a:fld>
            <a:endParaRPr lang="en-US"/>
          </a:p>
        </p:txBody>
      </p:sp>
    </p:spTree>
    <p:extLst>
      <p:ext uri="{BB962C8B-B14F-4D97-AF65-F5344CB8AC3E}">
        <p14:creationId xmlns:p14="http://schemas.microsoft.com/office/powerpoint/2010/main" val="195669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11A5F9E-34F5-4283-9D6B-E8B0AD141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901F0EAD-2564-41D2-8B45-C8B6E0200D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700583B-7FE6-4C6E-AC8E-6B3047499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B9DE3-F590-4F2E-B5D2-62220EE721D3}" type="datetimeFigureOut">
              <a:rPr lang="en-US" smtClean="0"/>
              <a:t>11/11/2020</a:t>
            </a:fld>
            <a:endParaRPr lang="en-US"/>
          </a:p>
        </p:txBody>
      </p:sp>
      <p:sp>
        <p:nvSpPr>
          <p:cNvPr id="5" name="Marcador de pie de página 4">
            <a:extLst>
              <a:ext uri="{FF2B5EF4-FFF2-40B4-BE49-F238E27FC236}">
                <a16:creationId xmlns:a16="http://schemas.microsoft.com/office/drawing/2014/main" id="{23EE2D05-DB9C-4980-8268-D1D8100821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70A95FEE-FE92-47E8-BDA1-E56BFA1DDF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9EEDF-229D-4B68-9DAE-22FACB52F1F5}" type="slidenum">
              <a:rPr lang="en-US" smtClean="0"/>
              <a:t>‹Nº›</a:t>
            </a:fld>
            <a:endParaRPr lang="en-US"/>
          </a:p>
        </p:txBody>
      </p:sp>
    </p:spTree>
    <p:extLst>
      <p:ext uri="{BB962C8B-B14F-4D97-AF65-F5344CB8AC3E}">
        <p14:creationId xmlns:p14="http://schemas.microsoft.com/office/powerpoint/2010/main" val="2560291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17000" r="-1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9EC4A-6A6B-4304-A1EF-DB9E4C07D74B}"/>
              </a:ext>
            </a:extLst>
          </p:cNvPr>
          <p:cNvSpPr>
            <a:spLocks noGrp="1"/>
          </p:cNvSpPr>
          <p:nvPr>
            <p:ph type="ctrTitle"/>
          </p:nvPr>
        </p:nvSpPr>
        <p:spPr>
          <a:xfrm>
            <a:off x="1055913" y="2200372"/>
            <a:ext cx="10080171" cy="925383"/>
          </a:xfrm>
        </p:spPr>
        <p:txBody>
          <a:bodyPr>
            <a:normAutofit/>
          </a:bodyPr>
          <a:lstStyle/>
          <a:p>
            <a:r>
              <a:rPr lang="es-ES" sz="5000" b="1" dirty="0">
                <a:solidFill>
                  <a:srgbClr val="7030A0"/>
                </a:solidFill>
                <a:latin typeface="Garamond" panose="02020404030301010803" pitchFamily="18" charset="0"/>
              </a:rPr>
              <a:t>Causation with a Human Face</a:t>
            </a:r>
            <a:endParaRPr lang="en-US" sz="50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E6D563BA-4D94-429B-9748-61DCC69B8E04}"/>
              </a:ext>
            </a:extLst>
          </p:cNvPr>
          <p:cNvSpPr>
            <a:spLocks noGrp="1"/>
          </p:cNvSpPr>
          <p:nvPr>
            <p:ph type="subTitle" idx="1"/>
          </p:nvPr>
        </p:nvSpPr>
        <p:spPr>
          <a:xfrm>
            <a:off x="1524000" y="3429000"/>
            <a:ext cx="9144000" cy="923731"/>
          </a:xfrm>
        </p:spPr>
        <p:txBody>
          <a:bodyPr/>
          <a:lstStyle/>
          <a:p>
            <a:r>
              <a:rPr lang="es-ES" b="1" dirty="0">
                <a:latin typeface="Garamond" panose="02020404030301010803" pitchFamily="18" charset="0"/>
              </a:rPr>
              <a:t>By Jim Woodward</a:t>
            </a:r>
          </a:p>
          <a:p>
            <a:r>
              <a:rPr lang="es-ES" sz="2000" b="1" dirty="0">
                <a:latin typeface="Garamond" panose="02020404030301010803" pitchFamily="18" charset="0"/>
              </a:rPr>
              <a:t>Presented by Clara Bueno</a:t>
            </a:r>
            <a:endParaRPr lang="en-US" sz="2000" b="1" dirty="0">
              <a:latin typeface="Garamond" panose="02020404030301010803" pitchFamily="18" charset="0"/>
            </a:endParaRPr>
          </a:p>
        </p:txBody>
      </p:sp>
      <p:sp>
        <p:nvSpPr>
          <p:cNvPr id="4" name="CuadroTexto 3">
            <a:extLst>
              <a:ext uri="{FF2B5EF4-FFF2-40B4-BE49-F238E27FC236}">
                <a16:creationId xmlns:a16="http://schemas.microsoft.com/office/drawing/2014/main" id="{2AE508AC-31D7-44B8-924D-39A89B6FA986}"/>
              </a:ext>
            </a:extLst>
          </p:cNvPr>
          <p:cNvSpPr txBox="1"/>
          <p:nvPr/>
        </p:nvSpPr>
        <p:spPr>
          <a:xfrm>
            <a:off x="275302" y="5889523"/>
            <a:ext cx="2349911" cy="646331"/>
          </a:xfrm>
          <a:prstGeom prst="rect">
            <a:avLst/>
          </a:prstGeom>
          <a:noFill/>
        </p:spPr>
        <p:txBody>
          <a:bodyPr wrap="square" rtlCol="0">
            <a:spAutoFit/>
          </a:bodyPr>
          <a:lstStyle/>
          <a:p>
            <a:r>
              <a:rPr lang="es-ES" b="1" i="1" dirty="0">
                <a:latin typeface="Garamond" panose="02020404030301010803" pitchFamily="18" charset="0"/>
              </a:rPr>
              <a:t>Fall 2020</a:t>
            </a:r>
          </a:p>
          <a:p>
            <a:r>
              <a:rPr lang="es-ES" b="1" i="1" dirty="0">
                <a:latin typeface="Garamond" panose="02020404030301010803" pitchFamily="18" charset="0"/>
              </a:rPr>
              <a:t>Philosophy of Science</a:t>
            </a:r>
            <a:endParaRPr lang="en-US" b="1" i="1" dirty="0">
              <a:latin typeface="Garamond" panose="02020404030301010803" pitchFamily="18" charset="0"/>
            </a:endParaRPr>
          </a:p>
        </p:txBody>
      </p:sp>
    </p:spTree>
    <p:extLst>
      <p:ext uri="{BB962C8B-B14F-4D97-AF65-F5344CB8AC3E}">
        <p14:creationId xmlns:p14="http://schemas.microsoft.com/office/powerpoint/2010/main" val="159082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838200" y="566747"/>
            <a:ext cx="10515600" cy="782540"/>
          </a:xfrm>
        </p:spPr>
        <p:txBody>
          <a:bodyPr>
            <a:normAutofit/>
          </a:bodyPr>
          <a:lstStyle/>
          <a:p>
            <a:r>
              <a:rPr lang="es-ES" sz="3500" b="1" dirty="0">
                <a:solidFill>
                  <a:srgbClr val="7030A0"/>
                </a:solidFill>
                <a:latin typeface="Garamond" panose="02020404030301010803" pitchFamily="18" charset="0"/>
              </a:rPr>
              <a:t>G</a:t>
            </a:r>
            <a:r>
              <a:rPr lang="en-US" sz="3500" b="1" dirty="0">
                <a:solidFill>
                  <a:srgbClr val="7030A0"/>
                </a:solidFill>
                <a:latin typeface="Garamond" panose="02020404030301010803" pitchFamily="18" charset="0"/>
              </a:rPr>
              <a:t>ems</a:t>
            </a:r>
          </a:p>
        </p:txBody>
      </p:sp>
      <p:sp>
        <p:nvSpPr>
          <p:cNvPr id="7" name="CuadroTexto 6">
            <a:extLst>
              <a:ext uri="{FF2B5EF4-FFF2-40B4-BE49-F238E27FC236}">
                <a16:creationId xmlns:a16="http://schemas.microsoft.com/office/drawing/2014/main" id="{2059629E-B6C5-4CA7-BAB2-1DF8A5D5EC82}"/>
              </a:ext>
            </a:extLst>
          </p:cNvPr>
          <p:cNvSpPr txBox="1"/>
          <p:nvPr/>
        </p:nvSpPr>
        <p:spPr>
          <a:xfrm>
            <a:off x="962255" y="1489998"/>
            <a:ext cx="10267489" cy="4093428"/>
          </a:xfrm>
          <a:prstGeom prst="rect">
            <a:avLst/>
          </a:prstGeom>
          <a:noFill/>
        </p:spPr>
        <p:txBody>
          <a:bodyPr wrap="square" rtlCol="0">
            <a:spAutoFit/>
          </a:bodyPr>
          <a:lstStyle/>
          <a:p>
            <a:pPr marL="457200" indent="-457200" algn="just">
              <a:buClr>
                <a:srgbClr val="7030A0"/>
              </a:buClr>
              <a:buAutoNum type="arabicParenR"/>
            </a:pPr>
            <a:r>
              <a:rPr lang="en-US" sz="2000" b="1" u="sng" dirty="0">
                <a:latin typeface="Garamond" panose="02020404030301010803" pitchFamily="18" charset="0"/>
              </a:rPr>
              <a:t>Remarkable title</a:t>
            </a:r>
            <a:r>
              <a:rPr lang="en-US" sz="2000" dirty="0">
                <a:latin typeface="Garamond" panose="02020404030301010803" pitchFamily="18" charset="0"/>
              </a:rPr>
              <a:t>: many have written about causality, but the originality of the title of this paper makes it really easy to remember it. (Nevertheless, it’s a bit paradoxical insofar as Woodward’s criterion for being an intervention has nothing to do with human causal capabilities).</a:t>
            </a:r>
          </a:p>
          <a:p>
            <a:pPr marL="457200" indent="-457200" algn="just">
              <a:buClr>
                <a:srgbClr val="7030A0"/>
              </a:buClr>
              <a:buAutoNum type="arabicParenR"/>
            </a:pPr>
            <a:endParaRPr lang="en-US" sz="2000" dirty="0">
              <a:latin typeface="Garamond" panose="02020404030301010803" pitchFamily="18" charset="0"/>
            </a:endParaRPr>
          </a:p>
          <a:p>
            <a:pPr marL="457200" indent="-457200" algn="just">
              <a:buClr>
                <a:srgbClr val="7030A0"/>
              </a:buClr>
              <a:buFont typeface="+mj-lt"/>
              <a:buAutoNum type="arabicParenR" startAt="2"/>
            </a:pPr>
            <a:r>
              <a:rPr lang="en-US" sz="2000" b="1" u="sng" dirty="0">
                <a:latin typeface="Garamond" panose="02020404030301010803" pitchFamily="18" charset="0"/>
              </a:rPr>
              <a:t>Wide variety of examples</a:t>
            </a:r>
            <a:r>
              <a:rPr lang="en-US" sz="2000" b="1" dirty="0">
                <a:latin typeface="Garamond" panose="02020404030301010803" pitchFamily="18" charset="0"/>
              </a:rPr>
              <a:t> : </a:t>
            </a:r>
            <a:r>
              <a:rPr lang="en-US" sz="2000" dirty="0">
                <a:latin typeface="Garamond" panose="02020404030301010803" pitchFamily="18" charset="0"/>
              </a:rPr>
              <a:t>Woodward uses plenty of examples, both from ordinary life and across different sciences (e.g. physics, chemistry, medicine, behavioral sciences). This not only clarifies but also reinforces his argument.</a:t>
            </a:r>
            <a:endParaRPr lang="en-US" sz="2000" b="1" dirty="0">
              <a:latin typeface="Garamond" panose="02020404030301010803" pitchFamily="18" charset="0"/>
            </a:endParaRPr>
          </a:p>
          <a:p>
            <a:pPr algn="just">
              <a:buClr>
                <a:srgbClr val="7030A0"/>
              </a:buClr>
            </a:pPr>
            <a:endParaRPr lang="en-US" sz="2000" b="1" dirty="0">
              <a:latin typeface="Garamond" panose="02020404030301010803" pitchFamily="18" charset="0"/>
            </a:endParaRPr>
          </a:p>
          <a:p>
            <a:pPr marL="457200" indent="-457200" algn="just">
              <a:buClr>
                <a:srgbClr val="7030A0"/>
              </a:buClr>
              <a:buFont typeface="+mj-lt"/>
              <a:buAutoNum type="arabicParenR" startAt="3"/>
            </a:pPr>
            <a:r>
              <a:rPr lang="en-US" sz="2000" b="1" u="sng" dirty="0">
                <a:latin typeface="Garamond" panose="02020404030301010803" pitchFamily="18" charset="0"/>
              </a:rPr>
              <a:t>Overall structure and organization</a:t>
            </a:r>
            <a:r>
              <a:rPr lang="en-US" sz="2000" dirty="0">
                <a:latin typeface="Garamond" panose="02020404030301010803" pitchFamily="18" charset="0"/>
              </a:rPr>
              <a:t>: Woodward  has the goal to examine the assumptions that guide the application of causal reasoning in common sense and the special sciences, and how these differ from some of the assumptions that characterize fundamental physics. He meets this goal point by point.</a:t>
            </a:r>
          </a:p>
          <a:p>
            <a:pPr>
              <a:buClr>
                <a:srgbClr val="7030A0"/>
              </a:buClr>
            </a:pPr>
            <a:endParaRPr lang="en-US" sz="2000" dirty="0">
              <a:latin typeface="Garamond" panose="02020404030301010803" pitchFamily="18" charset="0"/>
            </a:endParaRPr>
          </a:p>
        </p:txBody>
      </p:sp>
    </p:spTree>
    <p:extLst>
      <p:ext uri="{BB962C8B-B14F-4D97-AF65-F5344CB8AC3E}">
        <p14:creationId xmlns:p14="http://schemas.microsoft.com/office/powerpoint/2010/main" val="1647601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838201" y="514416"/>
            <a:ext cx="10515600" cy="782540"/>
          </a:xfrm>
        </p:spPr>
        <p:txBody>
          <a:bodyPr>
            <a:normAutofit/>
          </a:bodyPr>
          <a:lstStyle/>
          <a:p>
            <a:r>
              <a:rPr lang="en-US" sz="3500" b="1" dirty="0">
                <a:solidFill>
                  <a:srgbClr val="7030A0"/>
                </a:solidFill>
                <a:latin typeface="Garamond" panose="02020404030301010803" pitchFamily="18" charset="0"/>
              </a:rPr>
              <a:t>Discussion questions</a:t>
            </a:r>
          </a:p>
        </p:txBody>
      </p:sp>
      <p:sp>
        <p:nvSpPr>
          <p:cNvPr id="7" name="CuadroTexto 6">
            <a:extLst>
              <a:ext uri="{FF2B5EF4-FFF2-40B4-BE49-F238E27FC236}">
                <a16:creationId xmlns:a16="http://schemas.microsoft.com/office/drawing/2014/main" id="{2059629E-B6C5-4CA7-BAB2-1DF8A5D5EC82}"/>
              </a:ext>
            </a:extLst>
          </p:cNvPr>
          <p:cNvSpPr txBox="1"/>
          <p:nvPr/>
        </p:nvSpPr>
        <p:spPr>
          <a:xfrm>
            <a:off x="681135" y="1401537"/>
            <a:ext cx="10515599" cy="5314275"/>
          </a:xfrm>
          <a:prstGeom prst="rect">
            <a:avLst/>
          </a:prstGeom>
          <a:noFill/>
        </p:spPr>
        <p:txBody>
          <a:bodyPr wrap="square" rtlCol="0">
            <a:spAutoFit/>
          </a:bodyPr>
          <a:lstStyle/>
          <a:p>
            <a:pPr marL="342900" indent="-342900" algn="just">
              <a:spcAft>
                <a:spcPts val="800"/>
              </a:spcAft>
              <a:buClr>
                <a:srgbClr val="7030A0"/>
              </a:buClr>
              <a:buFont typeface="Garamond" panose="02020404030301010803" pitchFamily="18" charset="0"/>
              <a:buChar char="•"/>
            </a:pPr>
            <a:r>
              <a:rPr lang="en-US" sz="2000" dirty="0">
                <a:latin typeface="Garamond" panose="02020404030301010803" pitchFamily="18" charset="0"/>
              </a:rPr>
              <a:t>What do we think of Woodward’s notion of intervention? Is it effectively applicable to uncover causal structures? </a:t>
            </a:r>
          </a:p>
          <a:p>
            <a:pPr marL="342900" indent="-342900" algn="just">
              <a:spcAft>
                <a:spcPts val="800"/>
              </a:spcAft>
              <a:buClr>
                <a:srgbClr val="7030A0"/>
              </a:buClr>
              <a:buFont typeface="Garamond" panose="02020404030301010803" pitchFamily="18" charset="0"/>
              <a:buChar char="•"/>
            </a:pPr>
            <a:r>
              <a:rPr lang="en-US" sz="2000" dirty="0">
                <a:latin typeface="Garamond" panose="02020404030301010803" pitchFamily="18" charset="0"/>
              </a:rPr>
              <a:t>Is it appropriate to have a monolithic account of causation? Interventionism </a:t>
            </a:r>
            <a:r>
              <a:rPr lang="en-US" sz="2000" i="0" dirty="0">
                <a:effectLst/>
                <a:latin typeface="Garamond" panose="02020404030301010803" pitchFamily="18" charset="0"/>
              </a:rPr>
              <a:t>takes just one criteria (i.e. manipulability) and gives it a privileged place, allowing it to trump other criteria (e.g. spatio-temporal contiguity) when it comes to conflict with them. Wouldn’t it be more useful to have a pluralistic account</a:t>
            </a:r>
            <a:r>
              <a:rPr lang="en-US" sz="2000" dirty="0">
                <a:latin typeface="Garamond" panose="02020404030301010803" pitchFamily="18" charset="0"/>
              </a:rPr>
              <a:t>?</a:t>
            </a:r>
          </a:p>
          <a:p>
            <a:pPr marL="342900" indent="-342900" algn="just">
              <a:spcAft>
                <a:spcPts val="800"/>
              </a:spcAft>
              <a:buClr>
                <a:srgbClr val="7030A0"/>
              </a:buClr>
              <a:buFont typeface="Garamond" panose="02020404030301010803" pitchFamily="18" charset="0"/>
              <a:buChar char="•"/>
            </a:pPr>
            <a:r>
              <a:rPr lang="en-US" sz="2000" dirty="0">
                <a:latin typeface="Garamond" panose="02020404030301010803" pitchFamily="18" charset="0"/>
              </a:rPr>
              <a:t>Why there is so much independence among macroscopic variables, when at a microphysical level everything seems so interconnected?</a:t>
            </a:r>
          </a:p>
          <a:p>
            <a:pPr algn="just">
              <a:spcAft>
                <a:spcPts val="800"/>
              </a:spcAft>
              <a:buClr>
                <a:srgbClr val="7030A0"/>
              </a:buClr>
            </a:pPr>
            <a:endParaRPr lang="en-US" sz="2000" dirty="0">
              <a:latin typeface="Garamond" panose="02020404030301010803" pitchFamily="18" charset="0"/>
            </a:endParaRPr>
          </a:p>
          <a:p>
            <a:pPr algn="just">
              <a:spcAft>
                <a:spcPts val="800"/>
              </a:spcAft>
              <a:buClr>
                <a:srgbClr val="7030A0"/>
              </a:buClr>
            </a:pPr>
            <a:endParaRPr lang="en-US" sz="2000" dirty="0">
              <a:latin typeface="Garamond" panose="02020404030301010803" pitchFamily="18" charset="0"/>
            </a:endParaRPr>
          </a:p>
          <a:p>
            <a:pPr marL="342900" indent="-342900">
              <a:buClr>
                <a:srgbClr val="7030A0"/>
              </a:buClr>
              <a:buFont typeface="Garamond" panose="02020404030301010803" pitchFamily="18" charset="0"/>
              <a:buChar char="•"/>
            </a:pPr>
            <a:r>
              <a:rPr lang="en-US" sz="2000" dirty="0">
                <a:latin typeface="Garamond" panose="02020404030301010803" pitchFamily="18" charset="0"/>
              </a:rPr>
              <a:t>Do you think that macroscopic causal relationships real/objective, or should we regard them as purely instrumental claims, as nothing but helpful fictions? </a:t>
            </a:r>
          </a:p>
          <a:p>
            <a:pPr marL="342900" indent="-342900">
              <a:buClr>
                <a:srgbClr val="7030A0"/>
              </a:buClr>
              <a:buFont typeface="Garamond" panose="02020404030301010803" pitchFamily="18" charset="0"/>
              <a:buChar char="•"/>
            </a:pPr>
            <a:endParaRPr lang="en-US" sz="2200" dirty="0">
              <a:latin typeface="Garamond" panose="02020404030301010803" pitchFamily="18" charset="0"/>
            </a:endParaRPr>
          </a:p>
          <a:p>
            <a:pPr marL="342900" indent="-342900">
              <a:buClr>
                <a:srgbClr val="7030A0"/>
              </a:buClr>
              <a:buFont typeface="Garamond" panose="02020404030301010803" pitchFamily="18" charset="0"/>
              <a:buChar char="•"/>
            </a:pPr>
            <a:endParaRPr lang="en-US" sz="2200" dirty="0">
              <a:latin typeface="Garamond" panose="02020404030301010803" pitchFamily="18" charset="0"/>
            </a:endParaRPr>
          </a:p>
          <a:p>
            <a:pPr marL="342900" indent="-342900">
              <a:buClr>
                <a:srgbClr val="7030A0"/>
              </a:buClr>
              <a:buFont typeface="Garamond" panose="02020404030301010803" pitchFamily="18" charset="0"/>
              <a:buChar char="•"/>
            </a:pPr>
            <a:endParaRPr lang="en-US" sz="2200" dirty="0">
              <a:latin typeface="Garamond" panose="02020404030301010803" pitchFamily="18" charset="0"/>
            </a:endParaRPr>
          </a:p>
        </p:txBody>
      </p:sp>
      <p:cxnSp>
        <p:nvCxnSpPr>
          <p:cNvPr id="4" name="Conector recto 3">
            <a:extLst>
              <a:ext uri="{FF2B5EF4-FFF2-40B4-BE49-F238E27FC236}">
                <a16:creationId xmlns:a16="http://schemas.microsoft.com/office/drawing/2014/main" id="{4BCB0B2E-6586-4CCE-B901-37006BB5A763}"/>
              </a:ext>
            </a:extLst>
          </p:cNvPr>
          <p:cNvCxnSpPr/>
          <p:nvPr/>
        </p:nvCxnSpPr>
        <p:spPr>
          <a:xfrm>
            <a:off x="989045" y="4376057"/>
            <a:ext cx="9806473" cy="0"/>
          </a:xfrm>
          <a:prstGeom prst="line">
            <a:avLst/>
          </a:prstGeom>
          <a:ln>
            <a:prstDash val="lgDash"/>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4949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838200" y="365126"/>
            <a:ext cx="10515600" cy="782540"/>
          </a:xfrm>
        </p:spPr>
        <p:txBody>
          <a:bodyPr>
            <a:normAutofit/>
          </a:bodyPr>
          <a:lstStyle/>
          <a:p>
            <a:r>
              <a:rPr lang="en-US" sz="3500" b="1" dirty="0">
                <a:solidFill>
                  <a:srgbClr val="7030A0"/>
                </a:solidFill>
                <a:latin typeface="Garamond" panose="02020404030301010803" pitchFamily="18" charset="0"/>
              </a:rPr>
              <a:t>Outline</a:t>
            </a:r>
          </a:p>
        </p:txBody>
      </p:sp>
      <p:pic>
        <p:nvPicPr>
          <p:cNvPr id="6" name="Marcador de contenido 5" descr="Texto&#10;&#10;Descripción generada automáticamente">
            <a:extLst>
              <a:ext uri="{FF2B5EF4-FFF2-40B4-BE49-F238E27FC236}">
                <a16:creationId xmlns:a16="http://schemas.microsoft.com/office/drawing/2014/main" id="{032EDF3A-9723-41EF-A3E7-6AE9B67BC2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94884" y="1474574"/>
            <a:ext cx="1762180" cy="2649895"/>
          </a:xfrm>
        </p:spPr>
      </p:pic>
      <p:sp>
        <p:nvSpPr>
          <p:cNvPr id="7" name="CuadroTexto 6">
            <a:extLst>
              <a:ext uri="{FF2B5EF4-FFF2-40B4-BE49-F238E27FC236}">
                <a16:creationId xmlns:a16="http://schemas.microsoft.com/office/drawing/2014/main" id="{2059629E-B6C5-4CA7-BAB2-1DF8A5D5EC82}"/>
              </a:ext>
            </a:extLst>
          </p:cNvPr>
          <p:cNvSpPr txBox="1"/>
          <p:nvPr/>
        </p:nvSpPr>
        <p:spPr>
          <a:xfrm>
            <a:off x="943896" y="1147666"/>
            <a:ext cx="4057311" cy="3816429"/>
          </a:xfrm>
          <a:prstGeom prst="rect">
            <a:avLst/>
          </a:prstGeom>
          <a:noFill/>
        </p:spPr>
        <p:txBody>
          <a:bodyPr wrap="square" rtlCol="0">
            <a:spAutoFit/>
          </a:bodyPr>
          <a:lstStyle/>
          <a:p>
            <a:pPr marL="285750" indent="-285750">
              <a:buClr>
                <a:srgbClr val="7030A0"/>
              </a:buClr>
              <a:buFont typeface="Calibri" panose="020F0502020204030204" pitchFamily="34" charset="0"/>
              <a:buChar char="•"/>
            </a:pPr>
            <a:r>
              <a:rPr lang="en-US" sz="2200" dirty="0">
                <a:latin typeface="Garamond" panose="02020404030301010803" pitchFamily="18" charset="0"/>
              </a:rPr>
              <a:t>Causation in physics vs. causation in the special sciences</a:t>
            </a:r>
          </a:p>
          <a:p>
            <a:pPr marL="285750" indent="-285750">
              <a:buClr>
                <a:srgbClr val="7030A0"/>
              </a:buClr>
              <a:buFont typeface="Calibri" panose="020F0502020204030204" pitchFamily="34" charset="0"/>
              <a:buChar char="•"/>
            </a:pPr>
            <a:r>
              <a:rPr lang="en-US" sz="2200" dirty="0">
                <a:latin typeface="Garamond" panose="02020404030301010803" pitchFamily="18" charset="0"/>
              </a:rPr>
              <a:t>Remarks on causation</a:t>
            </a:r>
          </a:p>
          <a:p>
            <a:pPr marL="285750" indent="-285750">
              <a:buClr>
                <a:srgbClr val="7030A0"/>
              </a:buClr>
              <a:buFont typeface="Calibri" panose="020F0502020204030204" pitchFamily="34" charset="0"/>
              <a:buChar char="•"/>
            </a:pPr>
            <a:r>
              <a:rPr lang="en-US" sz="2200" dirty="0">
                <a:latin typeface="Garamond" panose="02020404030301010803" pitchFamily="18" charset="0"/>
              </a:rPr>
              <a:t>Interventionist account of causation</a:t>
            </a:r>
          </a:p>
          <a:p>
            <a:pPr marL="285750" indent="-285750">
              <a:buClr>
                <a:srgbClr val="7030A0"/>
              </a:buClr>
              <a:buFont typeface="Calibri" panose="020F0502020204030204" pitchFamily="34" charset="0"/>
              <a:buChar char="•"/>
            </a:pPr>
            <a:r>
              <a:rPr lang="en-US" sz="2200" dirty="0">
                <a:latin typeface="Garamond" panose="02020404030301010803" pitchFamily="18" charset="0"/>
              </a:rPr>
              <a:t>Distinctive features of causal generalizations in special sciences</a:t>
            </a:r>
          </a:p>
          <a:p>
            <a:pPr marL="742950" lvl="1" indent="-285750">
              <a:buClr>
                <a:srgbClr val="7030A0"/>
              </a:buClr>
              <a:buFont typeface="Calibri" panose="020F0502020204030204" pitchFamily="34" charset="0"/>
              <a:buChar char="•"/>
            </a:pPr>
            <a:r>
              <a:rPr lang="en-US" sz="2200" dirty="0">
                <a:latin typeface="Garamond" panose="02020404030301010803" pitchFamily="18" charset="0"/>
              </a:rPr>
              <a:t>Invariance and stability</a:t>
            </a:r>
          </a:p>
          <a:p>
            <a:pPr marL="285750" indent="-285750">
              <a:buClr>
                <a:srgbClr val="7030A0"/>
              </a:buClr>
              <a:buFont typeface="Calibri" panose="020F0502020204030204" pitchFamily="34" charset="0"/>
              <a:buChar char="•"/>
            </a:pPr>
            <a:r>
              <a:rPr lang="en-US" sz="2200" dirty="0">
                <a:latin typeface="Garamond" panose="02020404030301010803" pitchFamily="18" charset="0"/>
              </a:rPr>
              <a:t>Gems</a:t>
            </a:r>
          </a:p>
          <a:p>
            <a:pPr marL="285750" indent="-285750">
              <a:buClr>
                <a:srgbClr val="7030A0"/>
              </a:buClr>
              <a:buFont typeface="Calibri" panose="020F0502020204030204" pitchFamily="34" charset="0"/>
              <a:buChar char="•"/>
            </a:pPr>
            <a:r>
              <a:rPr lang="en-US" sz="2200" dirty="0">
                <a:latin typeface="Garamond" panose="02020404030301010803" pitchFamily="18" charset="0"/>
              </a:rPr>
              <a:t>Discussion questions</a:t>
            </a:r>
          </a:p>
        </p:txBody>
      </p:sp>
      <p:pic>
        <p:nvPicPr>
          <p:cNvPr id="5" name="Imagen 4">
            <a:extLst>
              <a:ext uri="{FF2B5EF4-FFF2-40B4-BE49-F238E27FC236}">
                <a16:creationId xmlns:a16="http://schemas.microsoft.com/office/drawing/2014/main" id="{077F17F1-942B-4E96-B36D-5D00010E4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1594" y="1474575"/>
            <a:ext cx="1843235" cy="2649894"/>
          </a:xfrm>
          <a:prstGeom prst="rect">
            <a:avLst/>
          </a:prstGeom>
        </p:spPr>
      </p:pic>
      <p:pic>
        <p:nvPicPr>
          <p:cNvPr id="10" name="Imagen 9" descr="Imagen que contiene texto, exterior, firmar, señal&#10;&#10;Descripción generada automáticamente">
            <a:extLst>
              <a:ext uri="{FF2B5EF4-FFF2-40B4-BE49-F238E27FC236}">
                <a16:creationId xmlns:a16="http://schemas.microsoft.com/office/drawing/2014/main" id="{E891C290-FA16-4837-B4F1-1357E48E80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3239" y="1475891"/>
            <a:ext cx="1762180" cy="2648578"/>
          </a:xfrm>
          <a:prstGeom prst="rect">
            <a:avLst/>
          </a:prstGeom>
        </p:spPr>
      </p:pic>
    </p:spTree>
    <p:extLst>
      <p:ext uri="{BB962C8B-B14F-4D97-AF65-F5344CB8AC3E}">
        <p14:creationId xmlns:p14="http://schemas.microsoft.com/office/powerpoint/2010/main" val="40171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6CB4FE47-41BC-48A7-B623-091FADC45A88}"/>
              </a:ext>
            </a:extLst>
          </p:cNvPr>
          <p:cNvSpPr>
            <a:spLocks noGrp="1"/>
          </p:cNvSpPr>
          <p:nvPr>
            <p:ph type="body" idx="1"/>
          </p:nvPr>
        </p:nvSpPr>
        <p:spPr>
          <a:xfrm>
            <a:off x="580972" y="668337"/>
            <a:ext cx="5157787" cy="823912"/>
          </a:xfrm>
        </p:spPr>
        <p:txBody>
          <a:bodyPr>
            <a:normAutofit/>
          </a:bodyPr>
          <a:lstStyle/>
          <a:p>
            <a:pPr algn="ctr"/>
            <a:r>
              <a:rPr lang="es-ES" sz="3000" dirty="0">
                <a:solidFill>
                  <a:srgbClr val="7030A0"/>
                </a:solidFill>
                <a:latin typeface="Garamond" panose="02020404030301010803" pitchFamily="18" charset="0"/>
              </a:rPr>
              <a:t>Causation in physics</a:t>
            </a:r>
            <a:endParaRPr lang="en-US" sz="3000" dirty="0">
              <a:solidFill>
                <a:srgbClr val="7030A0"/>
              </a:solidFill>
              <a:latin typeface="Garamond" panose="02020404030301010803" pitchFamily="18" charset="0"/>
            </a:endParaRPr>
          </a:p>
        </p:txBody>
      </p:sp>
      <p:sp>
        <p:nvSpPr>
          <p:cNvPr id="8" name="Marcador de contenido 7">
            <a:extLst>
              <a:ext uri="{FF2B5EF4-FFF2-40B4-BE49-F238E27FC236}">
                <a16:creationId xmlns:a16="http://schemas.microsoft.com/office/drawing/2014/main" id="{6165D1F1-B085-4269-AA4D-7F68C3AC5BE8}"/>
              </a:ext>
            </a:extLst>
          </p:cNvPr>
          <p:cNvSpPr>
            <a:spLocks noGrp="1"/>
          </p:cNvSpPr>
          <p:nvPr>
            <p:ph sz="half" idx="2"/>
          </p:nvPr>
        </p:nvSpPr>
        <p:spPr>
          <a:xfrm>
            <a:off x="580972" y="1868129"/>
            <a:ext cx="4993918" cy="2762866"/>
          </a:xfrm>
        </p:spPr>
        <p:txBody>
          <a:bodyPr>
            <a:normAutofit/>
          </a:bodyPr>
          <a:lstStyle/>
          <a:p>
            <a:pPr algn="just">
              <a:lnSpc>
                <a:spcPct val="100000"/>
              </a:lnSpc>
              <a:spcAft>
                <a:spcPts val="600"/>
              </a:spcAft>
              <a:buClr>
                <a:srgbClr val="7030A0"/>
              </a:buClr>
              <a:buFont typeface="Calibri" panose="020F0502020204030204" pitchFamily="34" charset="0"/>
              <a:buChar char="•"/>
            </a:pPr>
            <a:r>
              <a:rPr lang="en-US" sz="2000" dirty="0">
                <a:latin typeface="Garamond" panose="02020404030301010803" pitchFamily="18" charset="0"/>
              </a:rPr>
              <a:t>Many philosophers of physics claim that </a:t>
            </a:r>
            <a:r>
              <a:rPr lang="en-US" sz="2000" b="1" dirty="0">
                <a:latin typeface="Garamond" panose="02020404030301010803" pitchFamily="18" charset="0"/>
              </a:rPr>
              <a:t>causal notions play no role</a:t>
            </a:r>
            <a:r>
              <a:rPr lang="en-US" sz="2000" dirty="0">
                <a:latin typeface="Garamond" panose="02020404030301010803" pitchFamily="18" charset="0"/>
              </a:rPr>
              <a:t> or are entirely absent of fundamental physics (e.g. Field, 2003)</a:t>
            </a:r>
          </a:p>
          <a:p>
            <a:pPr algn="just">
              <a:lnSpc>
                <a:spcPct val="100000"/>
              </a:lnSpc>
              <a:buClr>
                <a:srgbClr val="7030A0"/>
              </a:buClr>
              <a:buFont typeface="Calibri" panose="020F0502020204030204" pitchFamily="34" charset="0"/>
              <a:buChar char="•"/>
            </a:pPr>
            <a:r>
              <a:rPr lang="en-US" sz="2000" dirty="0">
                <a:latin typeface="Garamond" panose="02020404030301010803" pitchFamily="18" charset="0"/>
              </a:rPr>
              <a:t>Woodward: there’s no convincing argument for the conclusion that causation plays no role in physics, but there are </a:t>
            </a:r>
            <a:r>
              <a:rPr lang="en-US" sz="2000" b="1" dirty="0">
                <a:latin typeface="Garamond" panose="02020404030301010803" pitchFamily="18" charset="0"/>
              </a:rPr>
              <a:t>good reasons to be skeptical</a:t>
            </a:r>
            <a:r>
              <a:rPr lang="en-US" sz="2000" dirty="0">
                <a:latin typeface="Garamond" panose="02020404030301010803" pitchFamily="18" charset="0"/>
              </a:rPr>
              <a:t> about what this role might be</a:t>
            </a:r>
          </a:p>
          <a:p>
            <a:pPr algn="just">
              <a:buClr>
                <a:srgbClr val="7030A0"/>
              </a:buClr>
              <a:buFont typeface="Calibri" panose="020F0502020204030204" pitchFamily="34" charset="0"/>
              <a:buChar char="•"/>
            </a:pPr>
            <a:endParaRPr lang="en-US" sz="2000" dirty="0">
              <a:latin typeface="Garamond" panose="02020404030301010803" pitchFamily="18" charset="0"/>
            </a:endParaRPr>
          </a:p>
        </p:txBody>
      </p:sp>
      <p:sp>
        <p:nvSpPr>
          <p:cNvPr id="9" name="Marcador de texto 8">
            <a:extLst>
              <a:ext uri="{FF2B5EF4-FFF2-40B4-BE49-F238E27FC236}">
                <a16:creationId xmlns:a16="http://schemas.microsoft.com/office/drawing/2014/main" id="{04DF7831-3573-4561-9412-330CF5FE75E9}"/>
              </a:ext>
            </a:extLst>
          </p:cNvPr>
          <p:cNvSpPr>
            <a:spLocks noGrp="1"/>
          </p:cNvSpPr>
          <p:nvPr>
            <p:ph type="body" sz="quarter" idx="3"/>
          </p:nvPr>
        </p:nvSpPr>
        <p:spPr>
          <a:xfrm>
            <a:off x="6224376" y="668337"/>
            <a:ext cx="5515029" cy="823912"/>
          </a:xfrm>
        </p:spPr>
        <p:txBody>
          <a:bodyPr>
            <a:noAutofit/>
          </a:bodyPr>
          <a:lstStyle/>
          <a:p>
            <a:pPr algn="ctr"/>
            <a:r>
              <a:rPr lang="es-ES" sz="3000" dirty="0">
                <a:solidFill>
                  <a:srgbClr val="7030A0"/>
                </a:solidFill>
                <a:latin typeface="Garamond" panose="02020404030301010803" pitchFamily="18" charset="0"/>
              </a:rPr>
              <a:t>Causation in the special sciences</a:t>
            </a:r>
            <a:endParaRPr lang="en-US" sz="3000" dirty="0">
              <a:solidFill>
                <a:srgbClr val="7030A0"/>
              </a:solidFill>
              <a:latin typeface="Garamond" panose="02020404030301010803" pitchFamily="18" charset="0"/>
            </a:endParaRPr>
          </a:p>
        </p:txBody>
      </p:sp>
      <p:sp>
        <p:nvSpPr>
          <p:cNvPr id="15" name="Marcador de contenido 7">
            <a:extLst>
              <a:ext uri="{FF2B5EF4-FFF2-40B4-BE49-F238E27FC236}">
                <a16:creationId xmlns:a16="http://schemas.microsoft.com/office/drawing/2014/main" id="{4C236592-4B24-4990-8550-562E2AE7344E}"/>
              </a:ext>
            </a:extLst>
          </p:cNvPr>
          <p:cNvSpPr txBox="1">
            <a:spLocks/>
          </p:cNvSpPr>
          <p:nvPr/>
        </p:nvSpPr>
        <p:spPr>
          <a:xfrm>
            <a:off x="6484931" y="1868129"/>
            <a:ext cx="4993918" cy="27628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Aft>
                <a:spcPts val="600"/>
              </a:spcAft>
              <a:buClr>
                <a:srgbClr val="7030A0"/>
              </a:buClr>
              <a:buFont typeface="Calibri" panose="020F0502020204030204" pitchFamily="34" charset="0"/>
              <a:buChar char="•"/>
            </a:pPr>
            <a:r>
              <a:rPr lang="es-ES" sz="2000" dirty="0">
                <a:latin typeface="Garamond" panose="02020404030301010803" pitchFamily="18" charset="0"/>
              </a:rPr>
              <a:t>C</a:t>
            </a:r>
            <a:r>
              <a:rPr lang="en-US" sz="2000" dirty="0">
                <a:latin typeface="Garamond" panose="02020404030301010803" pitchFamily="18" charset="0"/>
              </a:rPr>
              <a:t>ausal claims play a </a:t>
            </a:r>
            <a:r>
              <a:rPr lang="en-US" sz="2000" b="1" dirty="0">
                <a:latin typeface="Garamond" panose="02020404030301010803" pitchFamily="18" charset="0"/>
              </a:rPr>
              <a:t>central role in common sense reasoning</a:t>
            </a:r>
            <a:r>
              <a:rPr lang="en-US" sz="2000" dirty="0">
                <a:latin typeface="Garamond" panose="02020404030301010803" pitchFamily="18" charset="0"/>
              </a:rPr>
              <a:t> </a:t>
            </a:r>
            <a:r>
              <a:rPr lang="en-US" sz="2000" b="0" i="0" dirty="0">
                <a:solidFill>
                  <a:srgbClr val="4D5156"/>
                </a:solidFill>
                <a:effectLst/>
                <a:latin typeface="Garamond" panose="02020404030301010803" pitchFamily="18" charset="0"/>
              </a:rPr>
              <a:t>—</a:t>
            </a:r>
            <a:r>
              <a:rPr lang="en-US" sz="1400" b="0" i="0" dirty="0">
                <a:solidFill>
                  <a:srgbClr val="4D5156"/>
                </a:solidFill>
                <a:effectLst/>
                <a:latin typeface="arial" panose="020B0604020202020204" pitchFamily="34" charset="0"/>
              </a:rPr>
              <a:t> </a:t>
            </a:r>
            <a:r>
              <a:rPr lang="en-US" sz="2000" dirty="0">
                <a:latin typeface="Garamond" panose="02020404030301010803" pitchFamily="18" charset="0"/>
              </a:rPr>
              <a:t>there are many studies showing the early emergence of causal judgment in children and even some animals</a:t>
            </a:r>
          </a:p>
          <a:p>
            <a:pPr algn="just">
              <a:lnSpc>
                <a:spcPct val="100000"/>
              </a:lnSpc>
              <a:buClr>
                <a:srgbClr val="7030A0"/>
              </a:buClr>
              <a:buFont typeface="Calibri" panose="020F0502020204030204" pitchFamily="34" charset="0"/>
              <a:buChar char="•"/>
            </a:pPr>
            <a:r>
              <a:rPr lang="en-US" sz="2000" dirty="0">
                <a:latin typeface="Garamond" panose="02020404030301010803" pitchFamily="18" charset="0"/>
              </a:rPr>
              <a:t>Causal claims </a:t>
            </a:r>
            <a:r>
              <a:rPr lang="en-US" sz="2000" b="1" dirty="0">
                <a:latin typeface="Garamond" panose="02020404030301010803" pitchFamily="18" charset="0"/>
              </a:rPr>
              <a:t>also play a central role in special sciences</a:t>
            </a:r>
            <a:r>
              <a:rPr lang="en-US" sz="2000" dirty="0">
                <a:latin typeface="Garamond" panose="02020404030301010803" pitchFamily="18" charset="0"/>
              </a:rPr>
              <a:t> </a:t>
            </a:r>
            <a:r>
              <a:rPr lang="en-US" sz="2000" b="0" i="0" dirty="0">
                <a:effectLst/>
                <a:latin typeface="Garamond" panose="02020404030301010803" pitchFamily="18" charset="0"/>
              </a:rPr>
              <a:t>— this is widely recognized by practitioners of medicine, biology, economics, neuroscience, etc.</a:t>
            </a:r>
            <a:endParaRPr lang="en-US" sz="2000" dirty="0">
              <a:latin typeface="Garamond" panose="02020404030301010803" pitchFamily="18" charset="0"/>
            </a:endParaRPr>
          </a:p>
        </p:txBody>
      </p:sp>
    </p:spTree>
    <p:extLst>
      <p:ext uri="{BB962C8B-B14F-4D97-AF65-F5344CB8AC3E}">
        <p14:creationId xmlns:p14="http://schemas.microsoft.com/office/powerpoint/2010/main" val="203631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682639" y="365126"/>
            <a:ext cx="10515600" cy="782540"/>
          </a:xfrm>
        </p:spPr>
        <p:txBody>
          <a:bodyPr>
            <a:normAutofit/>
          </a:bodyPr>
          <a:lstStyle/>
          <a:p>
            <a:r>
              <a:rPr lang="es-ES" sz="3500" b="1" dirty="0">
                <a:solidFill>
                  <a:srgbClr val="7030A0"/>
                </a:solidFill>
                <a:latin typeface="Garamond" panose="02020404030301010803" pitchFamily="18" charset="0"/>
              </a:rPr>
              <a:t>Remarks on causation</a:t>
            </a:r>
            <a:endParaRPr lang="en-US" sz="3500" b="1" dirty="0">
              <a:solidFill>
                <a:srgbClr val="7030A0"/>
              </a:solidFill>
              <a:latin typeface="Garamond" panose="02020404030301010803" pitchFamily="18" charset="0"/>
            </a:endParaRPr>
          </a:p>
        </p:txBody>
      </p:sp>
      <p:sp>
        <p:nvSpPr>
          <p:cNvPr id="7" name="CuadroTexto 6">
            <a:extLst>
              <a:ext uri="{FF2B5EF4-FFF2-40B4-BE49-F238E27FC236}">
                <a16:creationId xmlns:a16="http://schemas.microsoft.com/office/drawing/2014/main" id="{2059629E-B6C5-4CA7-BAB2-1DF8A5D5EC82}"/>
              </a:ext>
            </a:extLst>
          </p:cNvPr>
          <p:cNvSpPr txBox="1"/>
          <p:nvPr/>
        </p:nvSpPr>
        <p:spPr>
          <a:xfrm>
            <a:off x="682638" y="1147666"/>
            <a:ext cx="6744529" cy="4647426"/>
          </a:xfrm>
          <a:prstGeom prst="rect">
            <a:avLst/>
          </a:prstGeom>
          <a:noFill/>
        </p:spPr>
        <p:txBody>
          <a:bodyPr wrap="square" rtlCol="0">
            <a:spAutoFit/>
          </a:bodyPr>
          <a:lstStyle/>
          <a:p>
            <a:pPr marL="342900" indent="-342900" algn="just">
              <a:buClr>
                <a:srgbClr val="7030A0"/>
              </a:buClr>
              <a:buFont typeface="Garamond" panose="02020404030301010803" pitchFamily="18" charset="0"/>
              <a:buChar char="•"/>
            </a:pPr>
            <a:r>
              <a:rPr lang="en-US" sz="2000" b="1" dirty="0">
                <a:latin typeface="Garamond" panose="02020404030301010803" pitchFamily="18" charset="0"/>
              </a:rPr>
              <a:t>Starting point:</a:t>
            </a:r>
            <a:r>
              <a:rPr lang="en-US" sz="2000" dirty="0">
                <a:latin typeface="Garamond" panose="02020404030301010803" pitchFamily="18" charset="0"/>
              </a:rPr>
              <a:t> distinguish between </a:t>
            </a:r>
            <a:r>
              <a:rPr lang="en-US" sz="2000" b="1" dirty="0">
                <a:latin typeface="Garamond" panose="02020404030301010803" pitchFamily="18" charset="0"/>
              </a:rPr>
              <a:t>causes</a:t>
            </a:r>
            <a:r>
              <a:rPr lang="en-US" sz="2000" dirty="0">
                <a:latin typeface="Garamond" panose="02020404030301010803" pitchFamily="18" charset="0"/>
              </a:rPr>
              <a:t> and “mere” </a:t>
            </a:r>
            <a:r>
              <a:rPr lang="en-US" sz="2000" b="1" dirty="0">
                <a:latin typeface="Garamond" panose="02020404030301010803" pitchFamily="18" charset="0"/>
              </a:rPr>
              <a:t>correlations </a:t>
            </a:r>
            <a:r>
              <a:rPr lang="en-US" sz="2000" dirty="0">
                <a:latin typeface="Garamond" panose="02020404030301010803" pitchFamily="18" charset="0"/>
              </a:rPr>
              <a:t>or </a:t>
            </a:r>
            <a:r>
              <a:rPr lang="en-US" sz="2000" b="1" dirty="0">
                <a:latin typeface="Garamond" panose="02020404030301010803" pitchFamily="18" charset="0"/>
              </a:rPr>
              <a:t>associations</a:t>
            </a:r>
            <a:r>
              <a:rPr lang="en-US" sz="2000" dirty="0">
                <a:latin typeface="Garamond" panose="02020404030301010803" pitchFamily="18" charset="0"/>
              </a:rPr>
              <a:t>. </a:t>
            </a:r>
          </a:p>
          <a:p>
            <a:pPr marL="342900" indent="-342900" algn="just">
              <a:buClr>
                <a:srgbClr val="7030A0"/>
              </a:buClr>
              <a:buFont typeface="Garamond" panose="02020404030301010803" pitchFamily="18" charset="0"/>
              <a:buChar char="•"/>
            </a:pPr>
            <a:endParaRPr lang="en-US" sz="2000" b="1" dirty="0">
              <a:latin typeface="Garamond" panose="02020404030301010803" pitchFamily="18" charset="0"/>
            </a:endParaRPr>
          </a:p>
          <a:p>
            <a:pPr marL="342900" indent="-342900" algn="just">
              <a:buClr>
                <a:srgbClr val="7030A0"/>
              </a:buClr>
              <a:buFont typeface="Garamond" panose="02020404030301010803" pitchFamily="18" charset="0"/>
              <a:buChar char="•"/>
            </a:pPr>
            <a:r>
              <a:rPr lang="en-US" sz="2000" b="1" dirty="0">
                <a:latin typeface="Garamond" panose="02020404030301010803" pitchFamily="18" charset="0"/>
              </a:rPr>
              <a:t>Example</a:t>
            </a:r>
            <a:r>
              <a:rPr lang="en-US" sz="2000" dirty="0">
                <a:latin typeface="Garamond" panose="02020404030301010803" pitchFamily="18" charset="0"/>
              </a:rPr>
              <a:t>: patients who receive a drug are more likely to recover from a certain disease</a:t>
            </a:r>
          </a:p>
          <a:p>
            <a:pPr lvl="1" algn="just">
              <a:buClr>
                <a:srgbClr val="7030A0"/>
              </a:buClr>
            </a:pPr>
            <a:r>
              <a:rPr lang="en-US" dirty="0">
                <a:latin typeface="Garamond" panose="02020404030301010803" pitchFamily="18" charset="0"/>
              </a:rPr>
              <a:t>H</a:t>
            </a:r>
            <a:r>
              <a:rPr lang="en-US" baseline="-25000" dirty="0">
                <a:latin typeface="Garamond" panose="02020404030301010803" pitchFamily="18" charset="0"/>
              </a:rPr>
              <a:t>1 </a:t>
            </a:r>
            <a:r>
              <a:rPr lang="en-US" dirty="0">
                <a:latin typeface="Garamond" panose="02020404030301010803" pitchFamily="18" charset="0"/>
              </a:rPr>
              <a:t>= the drug </a:t>
            </a:r>
            <a:r>
              <a:rPr lang="en-US" i="1" dirty="0">
                <a:latin typeface="Garamond" panose="02020404030301010803" pitchFamily="18" charset="0"/>
              </a:rPr>
              <a:t>causes</a:t>
            </a:r>
            <a:r>
              <a:rPr lang="en-US" dirty="0">
                <a:latin typeface="Garamond" panose="02020404030301010803" pitchFamily="18" charset="0"/>
              </a:rPr>
              <a:t> recovery</a:t>
            </a:r>
            <a:endParaRPr lang="en-US" baseline="-25000" dirty="0">
              <a:latin typeface="Garamond" panose="02020404030301010803" pitchFamily="18" charset="0"/>
            </a:endParaRPr>
          </a:p>
          <a:p>
            <a:pPr lvl="1" algn="just">
              <a:buClr>
                <a:srgbClr val="7030A0"/>
              </a:buClr>
            </a:pPr>
            <a:r>
              <a:rPr lang="en-US" dirty="0">
                <a:latin typeface="Garamond" panose="02020404030301010803" pitchFamily="18" charset="0"/>
              </a:rPr>
              <a:t>H</a:t>
            </a:r>
            <a:r>
              <a:rPr lang="en-US" baseline="-25000" dirty="0">
                <a:latin typeface="Garamond" panose="02020404030301010803" pitchFamily="18" charset="0"/>
              </a:rPr>
              <a:t>2</a:t>
            </a:r>
            <a:r>
              <a:rPr lang="en-US" dirty="0">
                <a:latin typeface="Garamond" panose="02020404030301010803" pitchFamily="18" charset="0"/>
              </a:rPr>
              <a:t> = this a mere </a:t>
            </a:r>
            <a:r>
              <a:rPr lang="en-US" i="1" dirty="0">
                <a:latin typeface="Garamond" panose="02020404030301010803" pitchFamily="18" charset="0"/>
              </a:rPr>
              <a:t>correlation</a:t>
            </a:r>
            <a:r>
              <a:rPr lang="en-US" dirty="0">
                <a:latin typeface="Garamond" panose="02020404030301010803" pitchFamily="18" charset="0"/>
              </a:rPr>
              <a:t>, because the drug has been administered preferentially to those patients that were more likely to recover, even in their absence</a:t>
            </a:r>
          </a:p>
          <a:p>
            <a:pPr lvl="1" algn="just">
              <a:buClr>
                <a:srgbClr val="7030A0"/>
              </a:buClr>
            </a:pPr>
            <a:endParaRPr lang="en-US" sz="2000" dirty="0">
              <a:latin typeface="Garamond" panose="02020404030301010803" pitchFamily="18" charset="0"/>
            </a:endParaRPr>
          </a:p>
          <a:p>
            <a:pPr marL="342900" indent="-342900" algn="just">
              <a:buClr>
                <a:srgbClr val="7030A0"/>
              </a:buClr>
              <a:buFont typeface="Garamond" panose="02020404030301010803" pitchFamily="18" charset="0"/>
              <a:buChar char="•"/>
            </a:pPr>
            <a:r>
              <a:rPr lang="en-US" sz="2000" dirty="0">
                <a:latin typeface="Garamond" panose="02020404030301010803" pitchFamily="18" charset="0"/>
              </a:rPr>
              <a:t>Causal connections are associated with the contrast between </a:t>
            </a:r>
            <a:r>
              <a:rPr lang="en-US" sz="2000" i="1" dirty="0">
                <a:latin typeface="Garamond" panose="02020404030301010803" pitchFamily="18" charset="0"/>
              </a:rPr>
              <a:t>effective strategies </a:t>
            </a:r>
            <a:r>
              <a:rPr lang="en-US" sz="2000" dirty="0">
                <a:latin typeface="Garamond" panose="02020404030301010803" pitchFamily="18" charset="0"/>
              </a:rPr>
              <a:t>and </a:t>
            </a:r>
            <a:r>
              <a:rPr lang="en-US" sz="2000" i="1" dirty="0">
                <a:latin typeface="Garamond" panose="02020404030301010803" pitchFamily="18" charset="0"/>
              </a:rPr>
              <a:t>ineffective strategies</a:t>
            </a:r>
            <a:r>
              <a:rPr lang="en-US" sz="2000" dirty="0">
                <a:latin typeface="Garamond" panose="02020404030301010803" pitchFamily="18" charset="0"/>
              </a:rPr>
              <a:t>: </a:t>
            </a:r>
            <a:r>
              <a:rPr lang="en-US" sz="2000" b="1" dirty="0">
                <a:latin typeface="Garamond" panose="02020404030301010803" pitchFamily="18" charset="0"/>
              </a:rPr>
              <a:t>causal connections are those that ground effective strategies</a:t>
            </a:r>
            <a:r>
              <a:rPr lang="en-US" sz="2000" dirty="0">
                <a:latin typeface="Garamond" panose="02020404030301010803" pitchFamily="18" charset="0"/>
              </a:rPr>
              <a:t>.</a:t>
            </a:r>
            <a:endParaRPr lang="en-US" sz="2200" dirty="0">
              <a:latin typeface="Garamond" panose="02020404030301010803" pitchFamily="18" charset="0"/>
            </a:endParaRPr>
          </a:p>
          <a:p>
            <a:pPr marL="285750" indent="-285750">
              <a:buClr>
                <a:srgbClr val="7030A0"/>
              </a:buClr>
              <a:buFont typeface="Calibri" panose="020F0502020204030204" pitchFamily="34" charset="0"/>
              <a:buChar char="•"/>
            </a:pPr>
            <a:endParaRPr lang="en-US" sz="2200" dirty="0">
              <a:latin typeface="Garamond" panose="02020404030301010803" pitchFamily="18" charset="0"/>
            </a:endParaRPr>
          </a:p>
          <a:p>
            <a:pPr marL="285750" indent="-285750">
              <a:buClr>
                <a:srgbClr val="7030A0"/>
              </a:buClr>
              <a:buFont typeface="Calibri" panose="020F0502020204030204" pitchFamily="34" charset="0"/>
              <a:buChar char="•"/>
            </a:pPr>
            <a:endParaRPr lang="en-US" sz="2200" dirty="0">
              <a:latin typeface="Garamond" panose="02020404030301010803" pitchFamily="18" charset="0"/>
            </a:endParaRPr>
          </a:p>
        </p:txBody>
      </p:sp>
      <p:pic>
        <p:nvPicPr>
          <p:cNvPr id="5" name="Imagen 4" descr="Diagrama&#10;&#10;Descripción generada automáticamente">
            <a:extLst>
              <a:ext uri="{FF2B5EF4-FFF2-40B4-BE49-F238E27FC236}">
                <a16:creationId xmlns:a16="http://schemas.microsoft.com/office/drawing/2014/main" id="{FE7A0420-FDA1-474E-BD98-8D13C6B88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1690" y="1621669"/>
            <a:ext cx="3785116" cy="2573879"/>
          </a:xfrm>
          <a:prstGeom prst="rect">
            <a:avLst/>
          </a:prstGeom>
        </p:spPr>
      </p:pic>
    </p:spTree>
    <p:extLst>
      <p:ext uri="{BB962C8B-B14F-4D97-AF65-F5344CB8AC3E}">
        <p14:creationId xmlns:p14="http://schemas.microsoft.com/office/powerpoint/2010/main" val="126523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838200" y="365126"/>
            <a:ext cx="10515600" cy="782540"/>
          </a:xfrm>
        </p:spPr>
        <p:txBody>
          <a:bodyPr>
            <a:normAutofit/>
          </a:bodyPr>
          <a:lstStyle/>
          <a:p>
            <a:r>
              <a:rPr lang="en-US" sz="3500" b="1" dirty="0">
                <a:solidFill>
                  <a:srgbClr val="7030A0"/>
                </a:solidFill>
                <a:latin typeface="Garamond" panose="02020404030301010803" pitchFamily="18" charset="0"/>
              </a:rPr>
              <a:t>An interventionist account of causation</a:t>
            </a:r>
          </a:p>
        </p:txBody>
      </p:sp>
      <p:sp>
        <p:nvSpPr>
          <p:cNvPr id="7" name="CuadroTexto 6">
            <a:extLst>
              <a:ext uri="{FF2B5EF4-FFF2-40B4-BE49-F238E27FC236}">
                <a16:creationId xmlns:a16="http://schemas.microsoft.com/office/drawing/2014/main" id="{2059629E-B6C5-4CA7-BAB2-1DF8A5D5EC82}"/>
              </a:ext>
            </a:extLst>
          </p:cNvPr>
          <p:cNvSpPr txBox="1"/>
          <p:nvPr/>
        </p:nvSpPr>
        <p:spPr>
          <a:xfrm>
            <a:off x="810987" y="1147666"/>
            <a:ext cx="10823511" cy="5062924"/>
          </a:xfrm>
          <a:prstGeom prst="rect">
            <a:avLst/>
          </a:prstGeom>
          <a:noFill/>
        </p:spPr>
        <p:txBody>
          <a:bodyPr wrap="square" rtlCol="0">
            <a:spAutoFit/>
          </a:bodyPr>
          <a:lstStyle/>
          <a:p>
            <a:pPr algn="just">
              <a:buClr>
                <a:srgbClr val="7030A0"/>
              </a:buClr>
            </a:pPr>
            <a:r>
              <a:rPr lang="en-US" sz="2000" b="1" u="sng" dirty="0">
                <a:solidFill>
                  <a:srgbClr val="7030A0"/>
                </a:solidFill>
                <a:latin typeface="Garamond" panose="02020404030301010803" pitchFamily="18" charset="0"/>
              </a:rPr>
              <a:t>Basic idea</a:t>
            </a:r>
            <a:r>
              <a:rPr lang="en-US" sz="2000" dirty="0">
                <a:latin typeface="Garamond" panose="02020404030301010803" pitchFamily="18" charset="0"/>
              </a:rPr>
              <a:t>: </a:t>
            </a:r>
            <a:r>
              <a:rPr lang="en-US" sz="2000" b="1" dirty="0">
                <a:latin typeface="Garamond" panose="02020404030301010803" pitchFamily="18" charset="0"/>
              </a:rPr>
              <a:t>causal claims are linked to counterfactual claims about what would happen under </a:t>
            </a:r>
            <a:r>
              <a:rPr lang="en-US" sz="2000" b="1" i="1" dirty="0">
                <a:latin typeface="Garamond" panose="02020404030301010803" pitchFamily="18" charset="0"/>
              </a:rPr>
              <a:t>possible</a:t>
            </a:r>
            <a:r>
              <a:rPr lang="en-US" sz="2000" b="1" dirty="0">
                <a:latin typeface="Garamond" panose="02020404030301010803" pitchFamily="18" charset="0"/>
              </a:rPr>
              <a:t> interventions</a:t>
            </a:r>
            <a:r>
              <a:rPr lang="en-US" sz="2000" dirty="0">
                <a:latin typeface="Garamond" panose="02020404030301010803" pitchFamily="18" charset="0"/>
              </a:rPr>
              <a:t>. </a:t>
            </a:r>
            <a:endParaRPr lang="en-US" sz="2000" dirty="0">
              <a:solidFill>
                <a:srgbClr val="000000"/>
              </a:solidFill>
              <a:latin typeface="Garamond" panose="02020404030301010803" pitchFamily="18" charset="0"/>
              <a:cs typeface="Times New Roman" panose="02020603050405020304" pitchFamily="18" charset="0"/>
            </a:endParaRPr>
          </a:p>
          <a:p>
            <a:pPr>
              <a:buClr>
                <a:srgbClr val="7030A0"/>
              </a:buClr>
            </a:pPr>
            <a:endParaRPr lang="en-US" sz="2000" dirty="0">
              <a:solidFill>
                <a:srgbClr val="000000"/>
              </a:solidFill>
              <a:latin typeface="Garamond" panose="02020404030301010803" pitchFamily="18" charset="0"/>
              <a:cs typeface="Times New Roman" panose="02020603050405020304" pitchFamily="18" charset="0"/>
            </a:endParaRPr>
          </a:p>
          <a:p>
            <a:pPr>
              <a:spcAft>
                <a:spcPts val="600"/>
              </a:spcAft>
              <a:buClr>
                <a:srgbClr val="7030A0"/>
              </a:buClr>
            </a:pPr>
            <a:r>
              <a:rPr lang="en-US" sz="2000" b="1" u="sng" dirty="0">
                <a:solidFill>
                  <a:srgbClr val="7030A0"/>
                </a:solidFill>
                <a:latin typeface="Garamond" panose="02020404030301010803" pitchFamily="18" charset="0"/>
              </a:rPr>
              <a:t>Key issue</a:t>
            </a:r>
            <a:r>
              <a:rPr lang="en-US" sz="2000" dirty="0">
                <a:latin typeface="Garamond" panose="02020404030301010803" pitchFamily="18" charset="0"/>
              </a:rPr>
              <a:t>: </a:t>
            </a:r>
            <a:r>
              <a:rPr lang="en-US" sz="2000" b="1" dirty="0">
                <a:latin typeface="Garamond" panose="02020404030301010803" pitchFamily="18" charset="0"/>
              </a:rPr>
              <a:t>characterization of the notion of intervention</a:t>
            </a:r>
          </a:p>
          <a:p>
            <a:pPr>
              <a:buClr>
                <a:srgbClr val="7030A0"/>
              </a:buClr>
            </a:pPr>
            <a:r>
              <a:rPr lang="en-US" sz="2000" b="1" dirty="0">
                <a:latin typeface="Garamond" panose="02020404030301010803" pitchFamily="18" charset="0"/>
              </a:rPr>
              <a:t>1. “Positive” way</a:t>
            </a:r>
            <a:r>
              <a:rPr lang="en-US" sz="2000" dirty="0">
                <a:latin typeface="Garamond" panose="02020404030301010803" pitchFamily="18" charset="0"/>
              </a:rPr>
              <a:t>: type level notion of causal relevance</a:t>
            </a:r>
          </a:p>
          <a:p>
            <a:pPr>
              <a:buClr>
                <a:srgbClr val="7030A0"/>
              </a:buClr>
            </a:pP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 X is a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total cause </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of Y if an only if under an intervention that changes the value of X (with no other intervention occurring) there is an associated change in the value of Y.</a:t>
            </a:r>
          </a:p>
          <a:p>
            <a:pPr lvl="1">
              <a:buClr>
                <a:srgbClr val="7030A0"/>
              </a:buClr>
            </a:pPr>
            <a:endParaRPr lang="en-US" sz="2000" b="1"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buClr>
                <a:srgbClr val="7030A0"/>
              </a:buClr>
            </a:pPr>
            <a:r>
              <a:rPr lang="en-US" sz="20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Example</a:t>
            </a:r>
            <a:r>
              <a:rPr lang="en-US" sz="20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ABS system</a:t>
            </a:r>
          </a:p>
          <a:p>
            <a:pPr lvl="1">
              <a:buClr>
                <a:srgbClr val="7030A0"/>
              </a:buClr>
            </a:pPr>
            <a:endPar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lvl="1">
              <a:buClr>
                <a:srgbClr val="7030A0"/>
              </a:buClr>
            </a:pPr>
            <a:endPar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lvl="1">
              <a:buClr>
                <a:srgbClr val="7030A0"/>
              </a:buClr>
            </a:pPr>
            <a:endParaRPr lang="en-US" dirty="0">
              <a:effectLst/>
              <a:latin typeface="Garamond" panose="02020404030301010803" pitchFamily="18" charset="0"/>
              <a:ea typeface="Calibri" panose="020F0502020204030204" pitchFamily="34" charset="0"/>
              <a:cs typeface="Times New Roman" panose="02020603050405020304" pitchFamily="18" charset="0"/>
            </a:endParaRPr>
          </a:p>
          <a:p>
            <a:pPr>
              <a:buClr>
                <a:srgbClr val="7030A0"/>
              </a:buClr>
            </a:pPr>
            <a:endParaRPr lang="en-US" sz="2000" dirty="0">
              <a:latin typeface="Garamond" panose="02020404030301010803" pitchFamily="18" charset="0"/>
            </a:endParaRPr>
          </a:p>
          <a:p>
            <a:pPr>
              <a:buClr>
                <a:srgbClr val="7030A0"/>
              </a:buClr>
            </a:pPr>
            <a:r>
              <a:rPr lang="en-US" sz="2200" dirty="0">
                <a:latin typeface="Garamond" panose="02020404030301010803" pitchFamily="18" charset="0"/>
              </a:rPr>
              <a:t>             </a:t>
            </a:r>
          </a:p>
          <a:p>
            <a:pPr lvl="1">
              <a:buClr>
                <a:srgbClr val="7030A0"/>
              </a:buClr>
            </a:pPr>
            <a:endParaRPr lang="en-US" sz="2200" dirty="0">
              <a:latin typeface="Garamond" panose="02020404030301010803" pitchFamily="18" charset="0"/>
            </a:endParaRPr>
          </a:p>
          <a:p>
            <a:pPr>
              <a:buClr>
                <a:srgbClr val="7030A0"/>
              </a:buClr>
            </a:pPr>
            <a:r>
              <a:rPr lang="en-US" sz="2000" b="1" dirty="0">
                <a:latin typeface="Garamond" panose="02020404030301010803" pitchFamily="18" charset="0"/>
              </a:rPr>
              <a:t>Connection between intervention and causation described by (C) is very weak</a:t>
            </a:r>
          </a:p>
        </p:txBody>
      </p:sp>
      <p:grpSp>
        <p:nvGrpSpPr>
          <p:cNvPr id="10" name="Group 4">
            <a:extLst>
              <a:ext uri="{FF2B5EF4-FFF2-40B4-BE49-F238E27FC236}">
                <a16:creationId xmlns:a16="http://schemas.microsoft.com/office/drawing/2014/main" id="{57C213C5-9EBB-42B7-9679-510F06BADD13}"/>
              </a:ext>
            </a:extLst>
          </p:cNvPr>
          <p:cNvGrpSpPr>
            <a:grpSpLocks/>
          </p:cNvGrpSpPr>
          <p:nvPr/>
        </p:nvGrpSpPr>
        <p:grpSpPr bwMode="auto">
          <a:xfrm>
            <a:off x="1268769" y="4086522"/>
            <a:ext cx="2068286" cy="1529744"/>
            <a:chOff x="1800" y="1440"/>
            <a:chExt cx="2880" cy="2160"/>
          </a:xfrm>
        </p:grpSpPr>
        <p:sp>
          <p:nvSpPr>
            <p:cNvPr id="11" name="Text Box 5">
              <a:extLst>
                <a:ext uri="{FF2B5EF4-FFF2-40B4-BE49-F238E27FC236}">
                  <a16:creationId xmlns:a16="http://schemas.microsoft.com/office/drawing/2014/main" id="{296280CE-A767-4AF3-A329-291F57C8AF98}"/>
                </a:ext>
              </a:extLst>
            </p:cNvPr>
            <p:cNvSpPr txBox="1">
              <a:spLocks noChangeArrowheads="1"/>
            </p:cNvSpPr>
            <p:nvPr/>
          </p:nvSpPr>
          <p:spPr bwMode="auto">
            <a:xfrm>
              <a:off x="3060" y="2520"/>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lnSpc>
                  <a:spcPct val="107000"/>
                </a:lnSpc>
                <a:spcBef>
                  <a:spcPts val="0"/>
                </a:spcBef>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A</a:t>
              </a:r>
            </a:p>
          </p:txBody>
        </p:sp>
        <p:sp>
          <p:nvSpPr>
            <p:cNvPr id="12" name="Text Box 6">
              <a:extLst>
                <a:ext uri="{FF2B5EF4-FFF2-40B4-BE49-F238E27FC236}">
                  <a16:creationId xmlns:a16="http://schemas.microsoft.com/office/drawing/2014/main" id="{DBEDF042-D3AF-4378-A0AA-0412E3378103}"/>
                </a:ext>
              </a:extLst>
            </p:cNvPr>
            <p:cNvSpPr txBox="1">
              <a:spLocks noChangeArrowheads="1"/>
            </p:cNvSpPr>
            <p:nvPr/>
          </p:nvSpPr>
          <p:spPr bwMode="auto">
            <a:xfrm>
              <a:off x="1800" y="1440"/>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B</a:t>
              </a:r>
            </a:p>
          </p:txBody>
        </p:sp>
        <p:sp>
          <p:nvSpPr>
            <p:cNvPr id="13" name="Text Box 7">
              <a:extLst>
                <a:ext uri="{FF2B5EF4-FFF2-40B4-BE49-F238E27FC236}">
                  <a16:creationId xmlns:a16="http://schemas.microsoft.com/office/drawing/2014/main" id="{DD7AEFFC-E9E2-452A-B82D-68A50F880E57}"/>
                </a:ext>
              </a:extLst>
            </p:cNvPr>
            <p:cNvSpPr txBox="1">
              <a:spLocks noChangeArrowheads="1"/>
            </p:cNvSpPr>
            <p:nvPr/>
          </p:nvSpPr>
          <p:spPr bwMode="auto">
            <a:xfrm>
              <a:off x="4140" y="1440"/>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lnSpc>
                  <a:spcPct val="107000"/>
                </a:lnSpc>
                <a:spcBef>
                  <a:spcPts val="0"/>
                </a:spcBef>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S</a:t>
              </a:r>
            </a:p>
          </p:txBody>
        </p:sp>
        <p:cxnSp>
          <p:nvCxnSpPr>
            <p:cNvPr id="14" name="Line 8">
              <a:extLst>
                <a:ext uri="{FF2B5EF4-FFF2-40B4-BE49-F238E27FC236}">
                  <a16:creationId xmlns:a16="http://schemas.microsoft.com/office/drawing/2014/main" id="{0BE9F555-2EF7-4213-8837-48EF3DBD528D}"/>
                </a:ext>
              </a:extLst>
            </p:cNvPr>
            <p:cNvCxnSpPr>
              <a:cxnSpLocks noChangeShapeType="1"/>
            </p:cNvCxnSpPr>
            <p:nvPr/>
          </p:nvCxnSpPr>
          <p:spPr bwMode="auto">
            <a:xfrm flipV="1">
              <a:off x="3420" y="1800"/>
              <a:ext cx="90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9">
              <a:extLst>
                <a:ext uri="{FF2B5EF4-FFF2-40B4-BE49-F238E27FC236}">
                  <a16:creationId xmlns:a16="http://schemas.microsoft.com/office/drawing/2014/main" id="{4E5CB7F2-F0F8-4B12-B9D1-7DC4BB6C0CF5}"/>
                </a:ext>
              </a:extLst>
            </p:cNvPr>
            <p:cNvCxnSpPr>
              <a:cxnSpLocks noChangeShapeType="1"/>
            </p:cNvCxnSpPr>
            <p:nvPr/>
          </p:nvCxnSpPr>
          <p:spPr bwMode="auto">
            <a:xfrm flipH="1" flipV="1">
              <a:off x="2160" y="1800"/>
              <a:ext cx="90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 Box 10">
              <a:extLst>
                <a:ext uri="{FF2B5EF4-FFF2-40B4-BE49-F238E27FC236}">
                  <a16:creationId xmlns:a16="http://schemas.microsoft.com/office/drawing/2014/main" id="{9709E7C6-9724-479F-BE39-102EA7C34138}"/>
                </a:ext>
              </a:extLst>
            </p:cNvPr>
            <p:cNvSpPr txBox="1">
              <a:spLocks noChangeArrowheads="1"/>
            </p:cNvSpPr>
            <p:nvPr/>
          </p:nvSpPr>
          <p:spPr bwMode="auto">
            <a:xfrm>
              <a:off x="2700" y="3060"/>
              <a:ext cx="126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just">
                <a:lnSpc>
                  <a:spcPct val="107000"/>
                </a:lnSpc>
                <a:spcBef>
                  <a:spcPts val="0"/>
                </a:spcBef>
                <a:spcAft>
                  <a:spcPts val="800"/>
                </a:spcAft>
              </a:pPr>
              <a:r>
                <a:rPr lang="en-US" sz="1100">
                  <a:effectLst/>
                  <a:latin typeface="Arial" panose="020B0604020202020204" pitchFamily="34" charset="0"/>
                  <a:ea typeface="Calibri" panose="020F0502020204030204" pitchFamily="34" charset="0"/>
                  <a:cs typeface="Times New Roman" panose="02020603050405020304" pitchFamily="18" charset="0"/>
                </a:rPr>
                <a:t>Figure 1</a:t>
              </a:r>
            </a:p>
          </p:txBody>
        </p:sp>
      </p:grpSp>
      <p:sp>
        <p:nvSpPr>
          <p:cNvPr id="17" name="CuadroTexto 16">
            <a:extLst>
              <a:ext uri="{FF2B5EF4-FFF2-40B4-BE49-F238E27FC236}">
                <a16:creationId xmlns:a16="http://schemas.microsoft.com/office/drawing/2014/main" id="{78280674-1AEF-40EC-8F90-50ECF6D3120D}"/>
              </a:ext>
            </a:extLst>
          </p:cNvPr>
          <p:cNvSpPr txBox="1"/>
          <p:nvPr/>
        </p:nvSpPr>
        <p:spPr>
          <a:xfrm>
            <a:off x="3540675" y="4277740"/>
            <a:ext cx="3211675" cy="923330"/>
          </a:xfrm>
          <a:prstGeom prst="rect">
            <a:avLst/>
          </a:prstGeom>
          <a:noFill/>
        </p:spPr>
        <p:txBody>
          <a:bodyPr wrap="square" rtlCol="0">
            <a:spAutoFit/>
          </a:bodyPr>
          <a:lstStyle/>
          <a:p>
            <a:r>
              <a:rPr lang="en-US" dirty="0">
                <a:latin typeface="Garamond" panose="02020404030301010803" pitchFamily="18" charset="0"/>
              </a:rPr>
              <a:t>A = atmospheric pressure</a:t>
            </a:r>
          </a:p>
          <a:p>
            <a:r>
              <a:rPr lang="en-US" dirty="0">
                <a:latin typeface="Garamond" panose="02020404030301010803" pitchFamily="18" charset="0"/>
              </a:rPr>
              <a:t>B = reading of a barometer</a:t>
            </a:r>
          </a:p>
          <a:p>
            <a:r>
              <a:rPr lang="en-US" dirty="0">
                <a:latin typeface="Garamond" panose="02020404030301010803" pitchFamily="18" charset="0"/>
              </a:rPr>
              <a:t>S = (non)ocurrence of a storm</a:t>
            </a:r>
          </a:p>
        </p:txBody>
      </p:sp>
    </p:spTree>
    <p:extLst>
      <p:ext uri="{BB962C8B-B14F-4D97-AF65-F5344CB8AC3E}">
        <p14:creationId xmlns:p14="http://schemas.microsoft.com/office/powerpoint/2010/main" val="214140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059629E-B6C5-4CA7-BAB2-1DF8A5D5EC82}"/>
              </a:ext>
            </a:extLst>
          </p:cNvPr>
          <p:cNvSpPr txBox="1"/>
          <p:nvPr/>
        </p:nvSpPr>
        <p:spPr>
          <a:xfrm>
            <a:off x="548951" y="531845"/>
            <a:ext cx="11094098" cy="5693866"/>
          </a:xfrm>
          <a:prstGeom prst="rect">
            <a:avLst/>
          </a:prstGeom>
          <a:noFill/>
        </p:spPr>
        <p:txBody>
          <a:bodyPr wrap="square" rtlCol="0">
            <a:spAutoFit/>
          </a:bodyPr>
          <a:lstStyle/>
          <a:p>
            <a:pPr>
              <a:buClr>
                <a:srgbClr val="7030A0"/>
              </a:buClr>
            </a:pPr>
            <a:r>
              <a:rPr lang="en-US" sz="2000"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2. </a:t>
            </a:r>
            <a:r>
              <a:rPr lang="en-US" sz="20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r>
              <a:rPr lang="en-US" sz="20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Negative” way</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formulate conditions on interventions on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X</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that exclude all the other ways (in addition to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X</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’s causing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Y</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in which changes in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Y</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might be associated with a change in </a:t>
            </a:r>
            <a:r>
              <a:rPr lang="en-US" sz="20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X</a:t>
            </a:r>
            <a:r>
              <a:rPr lang="en-US" sz="20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pPr>
              <a:buClr>
                <a:srgbClr val="7030A0"/>
              </a:buClr>
            </a:pPr>
            <a:endParaRPr lang="en-US" sz="20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lvl="1" algn="just">
              <a:buClr>
                <a:srgbClr val="7030A0"/>
              </a:buClr>
            </a:pP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Let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and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Y</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be variables, with the different values of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and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Y</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representing different and incompatible properties possessed by the unit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u</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the intent being to determine whether some intervention on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produces changes in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Y</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Then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I</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is an intervention variable on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with respect to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Y</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if and only if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I</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meets the following conditions: </a:t>
            </a:r>
          </a:p>
          <a:p>
            <a:pPr>
              <a:buClr>
                <a:srgbClr val="7030A0"/>
              </a:buClr>
            </a:pPr>
            <a:endParaRPr lang="en-US" sz="20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lvl="1">
              <a:buClr>
                <a:srgbClr val="7030A0"/>
              </a:buClr>
            </a:pPr>
            <a:r>
              <a:rPr lang="en-US"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I1</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en-US"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causes </a:t>
            </a:r>
            <a:r>
              <a:rPr lang="en-US"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X</a:t>
            </a:r>
          </a:p>
          <a:p>
            <a:pPr lvl="1">
              <a:buClr>
                <a:srgbClr val="7030A0"/>
              </a:buClr>
            </a:pPr>
            <a:r>
              <a:rPr lang="en-US"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I2</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r>
              <a:rPr lang="en-US"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acts as a switch for all the other variables that cause </a:t>
            </a:r>
            <a:r>
              <a:rPr lang="en-US"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pPr lvl="1">
              <a:buClr>
                <a:srgbClr val="7030A0"/>
              </a:buClr>
            </a:pPr>
            <a:r>
              <a:rPr lang="en-US"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I3</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Any directed path from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I</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to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Y</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 goes through </a:t>
            </a:r>
            <a:r>
              <a:rPr lang="en-US" i="1" dirty="0">
                <a:solidFill>
                  <a:srgbClr val="000000"/>
                </a:solidFill>
                <a:latin typeface="Garamond" panose="02020404030301010803" pitchFamily="18" charset="0"/>
                <a:ea typeface="Calibri" panose="020F0502020204030204" pitchFamily="34" charset="0"/>
                <a:cs typeface="Times New Roman" panose="02020603050405020304" pitchFamily="18" charset="0"/>
              </a:rPr>
              <a:t>X</a:t>
            </a:r>
            <a:r>
              <a:rPr lang="en-US"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p>
          <a:p>
            <a:pPr lvl="1">
              <a:buClr>
                <a:srgbClr val="7030A0"/>
              </a:buClr>
            </a:pPr>
            <a:r>
              <a:rPr lang="en-US"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IV</a:t>
            </a:r>
            <a:r>
              <a:rPr lang="en-US"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I is independent on an variable Z that causes Y and is on a directed path from I to Y that does not go through X.</a:t>
            </a:r>
          </a:p>
          <a:p>
            <a:pPr lvl="1">
              <a:buClr>
                <a:srgbClr val="7030A0"/>
              </a:buClr>
            </a:pPr>
            <a:endParaRPr lang="en-US" dirty="0">
              <a:effectLst/>
              <a:latin typeface="Garamond" panose="02020404030301010803" pitchFamily="18" charset="0"/>
              <a:ea typeface="Calibri" panose="020F0502020204030204" pitchFamily="34" charset="0"/>
              <a:cs typeface="Times New Roman" panose="02020603050405020304" pitchFamily="18" charset="0"/>
            </a:endParaRPr>
          </a:p>
          <a:p>
            <a:pPr algn="just">
              <a:buClr>
                <a:srgbClr val="7030A0"/>
              </a:buClr>
            </a:pPr>
            <a:r>
              <a:rPr lang="en-US" sz="2000" dirty="0">
                <a:latin typeface="Garamond" panose="02020404030301010803" pitchFamily="18" charset="0"/>
                <a:ea typeface="Calibri" panose="020F0502020204030204" pitchFamily="34" charset="0"/>
                <a:cs typeface="Times New Roman" panose="02020603050405020304" pitchFamily="18" charset="0"/>
              </a:rPr>
              <a:t>This characterization is an attempt to strip away the anthropocentric elements in the notion of an experimental manipulation, as there is </a:t>
            </a:r>
            <a:r>
              <a:rPr lang="en-US" sz="2000" b="1" dirty="0">
                <a:latin typeface="Garamond" panose="02020404030301010803" pitchFamily="18" charset="0"/>
                <a:ea typeface="Calibri" panose="020F0502020204030204" pitchFamily="34" charset="0"/>
                <a:cs typeface="Times New Roman" panose="02020603050405020304" pitchFamily="18" charset="0"/>
              </a:rPr>
              <a:t>no explicit reference to human agency </a:t>
            </a:r>
            <a:r>
              <a:rPr lang="en-US" sz="2000" dirty="0">
                <a:latin typeface="Garamond" panose="02020404030301010803" pitchFamily="18" charset="0"/>
                <a:ea typeface="Calibri" panose="020F0502020204030204" pitchFamily="34" charset="0"/>
                <a:cs typeface="Times New Roman" panose="02020603050405020304" pitchFamily="18" charset="0"/>
              </a:rPr>
              <a:t>(contra von Wright, Menzies Price, etc.). </a:t>
            </a:r>
          </a:p>
          <a:p>
            <a:pPr algn="just">
              <a:buClr>
                <a:srgbClr val="7030A0"/>
              </a:buClr>
            </a:pPr>
            <a:endParaRPr lang="en-US" sz="2000" dirty="0">
              <a:latin typeface="Garamond" panose="02020404030301010803" pitchFamily="18" charset="0"/>
              <a:cs typeface="Times New Roman" panose="02020603050405020304" pitchFamily="18" charset="0"/>
            </a:endParaRPr>
          </a:p>
          <a:p>
            <a:pPr algn="just">
              <a:buClr>
                <a:srgbClr val="7030A0"/>
              </a:buClr>
            </a:pPr>
            <a:r>
              <a:rPr lang="en-US" sz="2000" b="0" i="0" dirty="0">
                <a:solidFill>
                  <a:srgbClr val="FF0000"/>
                </a:solidFill>
                <a:effectLst/>
                <a:latin typeface="Garamond" panose="02020404030301010803" pitchFamily="18" charset="0"/>
              </a:rPr>
              <a:t>Does it really make sense to separate the notion of causality from that of </a:t>
            </a:r>
            <a:r>
              <a:rPr lang="en-US" sz="2000" b="0" dirty="0">
                <a:solidFill>
                  <a:srgbClr val="FF0000"/>
                </a:solidFill>
                <a:effectLst/>
                <a:latin typeface="Garamond" panose="02020404030301010803" pitchFamily="18" charset="0"/>
              </a:rPr>
              <a:t>human </a:t>
            </a:r>
            <a:r>
              <a:rPr lang="en-US" sz="2000" b="0" i="0" dirty="0">
                <a:solidFill>
                  <a:srgbClr val="FF0000"/>
                </a:solidFill>
                <a:effectLst/>
                <a:latin typeface="Garamond" panose="02020404030301010803" pitchFamily="18" charset="0"/>
              </a:rPr>
              <a:t>intervention? </a:t>
            </a:r>
          </a:p>
          <a:p>
            <a:pPr algn="just">
              <a:buClr>
                <a:srgbClr val="7030A0"/>
              </a:buClr>
            </a:pPr>
            <a:r>
              <a:rPr lang="en-US" sz="2000" dirty="0">
                <a:solidFill>
                  <a:srgbClr val="FF0000"/>
                </a:solidFill>
                <a:latin typeface="Garamond" panose="02020404030301010803" pitchFamily="18" charset="0"/>
              </a:rPr>
              <a:t>In the end, Woodward recognizes that the fact that we’re macroscopic systems interested in other macroscopic systems has shaped our concept of causation</a:t>
            </a:r>
            <a:endParaRPr lang="en-US" sz="2200" dirty="0">
              <a:latin typeface="Garamond" panose="02020404030301010803" pitchFamily="18" charset="0"/>
            </a:endParaRPr>
          </a:p>
        </p:txBody>
      </p:sp>
    </p:spTree>
    <p:extLst>
      <p:ext uri="{BB962C8B-B14F-4D97-AF65-F5344CB8AC3E}">
        <p14:creationId xmlns:p14="http://schemas.microsoft.com/office/powerpoint/2010/main" val="404910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838200" y="365126"/>
            <a:ext cx="10515600" cy="782540"/>
          </a:xfrm>
        </p:spPr>
        <p:txBody>
          <a:bodyPr>
            <a:noAutofit/>
          </a:bodyPr>
          <a:lstStyle/>
          <a:p>
            <a:r>
              <a:rPr lang="es-ES" sz="2800" b="1" dirty="0">
                <a:solidFill>
                  <a:srgbClr val="7030A0"/>
                </a:solidFill>
                <a:latin typeface="Garamond" panose="02020404030301010803" pitchFamily="18" charset="0"/>
              </a:rPr>
              <a:t>D</a:t>
            </a:r>
            <a:r>
              <a:rPr lang="en-US" sz="2800" b="1" dirty="0">
                <a:solidFill>
                  <a:srgbClr val="7030A0"/>
                </a:solidFill>
                <a:latin typeface="Garamond" panose="02020404030301010803" pitchFamily="18" charset="0"/>
              </a:rPr>
              <a:t>istinctive features of causal generalizations in special sciences</a:t>
            </a:r>
          </a:p>
        </p:txBody>
      </p:sp>
      <p:sp>
        <p:nvSpPr>
          <p:cNvPr id="7" name="CuadroTexto 6">
            <a:extLst>
              <a:ext uri="{FF2B5EF4-FFF2-40B4-BE49-F238E27FC236}">
                <a16:creationId xmlns:a16="http://schemas.microsoft.com/office/drawing/2014/main" id="{2059629E-B6C5-4CA7-BAB2-1DF8A5D5EC82}"/>
              </a:ext>
            </a:extLst>
          </p:cNvPr>
          <p:cNvSpPr txBox="1"/>
          <p:nvPr/>
        </p:nvSpPr>
        <p:spPr>
          <a:xfrm>
            <a:off x="943897" y="1147666"/>
            <a:ext cx="10146890" cy="5355312"/>
          </a:xfrm>
          <a:prstGeom prst="rect">
            <a:avLst/>
          </a:prstGeom>
          <a:noFill/>
        </p:spPr>
        <p:txBody>
          <a:bodyPr wrap="square" rtlCol="0">
            <a:spAutoFit/>
          </a:bodyPr>
          <a:lstStyle/>
          <a:p>
            <a:pPr algn="just">
              <a:buClr>
                <a:srgbClr val="7030A0"/>
              </a:buClr>
            </a:pPr>
            <a:r>
              <a:rPr lang="en-US" sz="2000" dirty="0">
                <a:latin typeface="Garamond" panose="02020404030301010803" pitchFamily="18" charset="0"/>
              </a:rPr>
              <a:t>1. </a:t>
            </a:r>
            <a:r>
              <a:rPr lang="en-US" sz="2000" b="1" dirty="0">
                <a:latin typeface="Garamond" panose="02020404030301010803" pitchFamily="18" charset="0"/>
              </a:rPr>
              <a:t>Limited Invariance and Incompleteness</a:t>
            </a:r>
          </a:p>
          <a:p>
            <a:pPr lvl="1" algn="just">
              <a:buClr>
                <a:srgbClr val="7030A0"/>
              </a:buClr>
            </a:pPr>
            <a:r>
              <a:rPr lang="en-US" sz="2000" dirty="0">
                <a:latin typeface="Garamond" panose="02020404030301010803" pitchFamily="18" charset="0"/>
              </a:rPr>
              <a:t>Generalizations are invariant under only a rather limited range of interventions and stable also under a limited range of background conditions. This goes in hand with incompleteness.</a:t>
            </a:r>
          </a:p>
          <a:p>
            <a:pPr lvl="1" algn="just">
              <a:buClr>
                <a:srgbClr val="7030A0"/>
              </a:buClr>
            </a:pPr>
            <a:endParaRPr lang="en-US" sz="2000" dirty="0">
              <a:latin typeface="Garamond" panose="02020404030301010803" pitchFamily="18" charset="0"/>
            </a:endParaRPr>
          </a:p>
          <a:p>
            <a:pPr algn="just">
              <a:buClr>
                <a:srgbClr val="7030A0"/>
              </a:buClr>
            </a:pPr>
            <a:r>
              <a:rPr lang="en-US" sz="2000" dirty="0">
                <a:latin typeface="Garamond" panose="02020404030301010803" pitchFamily="18" charset="0"/>
              </a:rPr>
              <a:t>2. </a:t>
            </a:r>
            <a:r>
              <a:rPr lang="en-US" sz="2000" b="1" dirty="0">
                <a:latin typeface="Garamond" panose="02020404030301010803" pitchFamily="18" charset="0"/>
              </a:rPr>
              <a:t>Coarse-graining</a:t>
            </a:r>
          </a:p>
          <a:p>
            <a:pPr lvl="1" algn="just">
              <a:buClr>
                <a:srgbClr val="7030A0"/>
              </a:buClr>
            </a:pPr>
            <a:r>
              <a:rPr lang="en-US" sz="2000" dirty="0">
                <a:latin typeface="Garamond" panose="02020404030301010803" pitchFamily="18" charset="0"/>
              </a:rPr>
              <a:t>Variables are extremely coarse-grained from the point of view of fundamental physics. It is permissible to ignore certain causal factors that would be relevant at a more fine-grained level of description.</a:t>
            </a:r>
          </a:p>
          <a:p>
            <a:pPr lvl="1" algn="just">
              <a:buClr>
                <a:srgbClr val="7030A0"/>
              </a:buClr>
            </a:pPr>
            <a:endParaRPr lang="en-US" sz="2000" dirty="0">
              <a:latin typeface="Garamond" panose="02020404030301010803" pitchFamily="18" charset="0"/>
            </a:endParaRPr>
          </a:p>
          <a:p>
            <a:pPr algn="just">
              <a:buClr>
                <a:srgbClr val="7030A0"/>
              </a:buClr>
            </a:pPr>
            <a:r>
              <a:rPr lang="en-US" sz="2000" dirty="0">
                <a:latin typeface="Garamond" panose="02020404030301010803" pitchFamily="18" charset="0"/>
              </a:rPr>
              <a:t>3. </a:t>
            </a:r>
            <a:r>
              <a:rPr lang="en-US" sz="2000" b="1" dirty="0">
                <a:latin typeface="Garamond" panose="02020404030301010803" pitchFamily="18" charset="0"/>
              </a:rPr>
              <a:t>“Exogenous” interventions</a:t>
            </a:r>
          </a:p>
          <a:p>
            <a:pPr lvl="1" algn="just">
              <a:buClr>
                <a:srgbClr val="7030A0"/>
              </a:buClr>
            </a:pPr>
            <a:r>
              <a:rPr lang="en-US" sz="2000" dirty="0">
                <a:latin typeface="Garamond" panose="02020404030301010803" pitchFamily="18" charset="0"/>
              </a:rPr>
              <a:t>Interventions seem straightforward and unproblematic. Many things outside the system can be modeled and serve as possible sources of interventions.</a:t>
            </a:r>
          </a:p>
          <a:p>
            <a:pPr lvl="1" algn="just">
              <a:buClr>
                <a:srgbClr val="7030A0"/>
              </a:buClr>
            </a:pPr>
            <a:endParaRPr lang="en-US" sz="2000" dirty="0">
              <a:latin typeface="Garamond" panose="02020404030301010803" pitchFamily="18" charset="0"/>
            </a:endParaRPr>
          </a:p>
          <a:p>
            <a:pPr algn="just">
              <a:buClr>
                <a:srgbClr val="7030A0"/>
              </a:buClr>
            </a:pPr>
            <a:r>
              <a:rPr lang="en-US" sz="2000" dirty="0">
                <a:latin typeface="Garamond" panose="02020404030301010803" pitchFamily="18" charset="0"/>
              </a:rPr>
              <a:t>4. </a:t>
            </a:r>
            <a:r>
              <a:rPr lang="en-US" sz="2000" b="1" dirty="0">
                <a:latin typeface="Garamond" panose="02020404030301010803" pitchFamily="18" charset="0"/>
              </a:rPr>
              <a:t>Possibility of “arrow-breaking”</a:t>
            </a:r>
          </a:p>
          <a:p>
            <a:pPr lvl="1" algn="just">
              <a:buClr>
                <a:srgbClr val="7030A0"/>
              </a:buClr>
            </a:pPr>
            <a:r>
              <a:rPr lang="en-US" sz="2000" dirty="0">
                <a:latin typeface="Garamond" panose="02020404030301010803" pitchFamily="18" charset="0"/>
              </a:rPr>
              <a:t>It is possible to turn off or break certain causal influences in order to investigate other generalizations or causal relationships that remain intact.</a:t>
            </a:r>
            <a:endParaRPr lang="en-US" sz="2200" dirty="0">
              <a:latin typeface="Garamond" panose="02020404030301010803" pitchFamily="18" charset="0"/>
            </a:endParaRPr>
          </a:p>
          <a:p>
            <a:pPr marL="285750" indent="-285750">
              <a:buClr>
                <a:srgbClr val="7030A0"/>
              </a:buClr>
              <a:buFont typeface="Calibri" panose="020F0502020204030204" pitchFamily="34" charset="0"/>
              <a:buChar char="•"/>
            </a:pPr>
            <a:endParaRPr lang="en-US" sz="2200" dirty="0">
              <a:latin typeface="Garamond" panose="02020404030301010803" pitchFamily="18" charset="0"/>
            </a:endParaRPr>
          </a:p>
        </p:txBody>
      </p:sp>
    </p:spTree>
    <p:extLst>
      <p:ext uri="{BB962C8B-B14F-4D97-AF65-F5344CB8AC3E}">
        <p14:creationId xmlns:p14="http://schemas.microsoft.com/office/powerpoint/2010/main" val="84788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9F7DF6-1D55-40DA-B64E-E3D83B0D6C9A}"/>
              </a:ext>
            </a:extLst>
          </p:cNvPr>
          <p:cNvSpPr>
            <a:spLocks noGrp="1"/>
          </p:cNvSpPr>
          <p:nvPr>
            <p:ph type="title"/>
          </p:nvPr>
        </p:nvSpPr>
        <p:spPr>
          <a:xfrm>
            <a:off x="661987" y="241301"/>
            <a:ext cx="10691813" cy="782540"/>
          </a:xfrm>
        </p:spPr>
        <p:txBody>
          <a:bodyPr>
            <a:noAutofit/>
          </a:bodyPr>
          <a:lstStyle/>
          <a:p>
            <a:r>
              <a:rPr lang="es-ES" sz="2800" b="1" dirty="0">
                <a:solidFill>
                  <a:srgbClr val="7030A0"/>
                </a:solidFill>
                <a:latin typeface="Garamond" panose="02020404030301010803" pitchFamily="18" charset="0"/>
              </a:rPr>
              <a:t>Invariance and Stability</a:t>
            </a:r>
            <a:endParaRPr lang="en-US" sz="2800" b="1" dirty="0">
              <a:solidFill>
                <a:srgbClr val="7030A0"/>
              </a:solidFill>
              <a:latin typeface="Garamond" panose="02020404030301010803" pitchFamily="18" charset="0"/>
            </a:endParaRPr>
          </a:p>
        </p:txBody>
      </p:sp>
      <mc:AlternateContent xmlns:mc="http://schemas.openxmlformats.org/markup-compatibility/2006">
        <mc:Choice xmlns:a14="http://schemas.microsoft.com/office/drawing/2010/main" Requires="a14">
          <p:sp>
            <p:nvSpPr>
              <p:cNvPr id="7" name="CuadroTexto 6">
                <a:extLst>
                  <a:ext uri="{FF2B5EF4-FFF2-40B4-BE49-F238E27FC236}">
                    <a16:creationId xmlns:a16="http://schemas.microsoft.com/office/drawing/2014/main" id="{2059629E-B6C5-4CA7-BAB2-1DF8A5D5EC82}"/>
                  </a:ext>
                </a:extLst>
              </p:cNvPr>
              <p:cNvSpPr txBox="1"/>
              <p:nvPr/>
            </p:nvSpPr>
            <p:spPr>
              <a:xfrm>
                <a:off x="727302" y="999777"/>
                <a:ext cx="10868025" cy="5386090"/>
              </a:xfrm>
              <a:prstGeom prst="rect">
                <a:avLst/>
              </a:prstGeom>
              <a:noFill/>
            </p:spPr>
            <p:txBody>
              <a:bodyPr wrap="square" rtlCol="0">
                <a:spAutoFit/>
              </a:bodyPr>
              <a:lstStyle/>
              <a:p>
                <a:pPr algn="just">
                  <a:spcAft>
                    <a:spcPts val="600"/>
                  </a:spcAft>
                  <a:buClr>
                    <a:srgbClr val="7030A0"/>
                  </a:buClr>
                </a:pPr>
                <a:r>
                  <a:rPr lang="en-US" sz="2000" b="1" u="sng" dirty="0">
                    <a:solidFill>
                      <a:srgbClr val="7030A0"/>
                    </a:solidFill>
                    <a:latin typeface="Garamond" panose="02020404030301010803" pitchFamily="18" charset="0"/>
                  </a:rPr>
                  <a:t>Definitions:</a:t>
                </a:r>
              </a:p>
              <a:p>
                <a:pPr marL="342900" indent="-342900" algn="just">
                  <a:spcAft>
                    <a:spcPts val="600"/>
                  </a:spcAft>
                  <a:buClr>
                    <a:srgbClr val="7030A0"/>
                  </a:buClr>
                  <a:buFont typeface="Garamond" panose="02020404030301010803" pitchFamily="18" charset="0"/>
                  <a:buChar char="•"/>
                </a:pPr>
                <a:r>
                  <a:rPr lang="en-US" sz="2000" b="1" dirty="0">
                    <a:latin typeface="Garamond" panose="02020404030301010803" pitchFamily="18" charset="0"/>
                  </a:rPr>
                  <a:t>Invariance</a:t>
                </a:r>
                <a:r>
                  <a:rPr lang="en-US" sz="2000" dirty="0">
                    <a:latin typeface="Garamond" panose="02020404030301010803" pitchFamily="18" charset="0"/>
                  </a:rPr>
                  <a:t>: a generalization is invariant</a:t>
                </a:r>
                <a:r>
                  <a:rPr lang="en-US" sz="2000" i="1" dirty="0">
                    <a:latin typeface="Garamond" panose="02020404030301010803" pitchFamily="18" charset="0"/>
                  </a:rPr>
                  <a:t> </a:t>
                </a:r>
                <a:r>
                  <a:rPr lang="en-US" sz="2000" dirty="0">
                    <a:latin typeface="Garamond" panose="02020404030301010803" pitchFamily="18" charset="0"/>
                  </a:rPr>
                  <a:t>if and only if it is invariant under at least </a:t>
                </a:r>
                <a:r>
                  <a:rPr lang="en-US" sz="2000" i="1" dirty="0">
                    <a:latin typeface="Garamond" panose="02020404030301010803" pitchFamily="18" charset="0"/>
                  </a:rPr>
                  <a:t>some</a:t>
                </a:r>
                <a:r>
                  <a:rPr lang="en-US" sz="2000" dirty="0">
                    <a:latin typeface="Garamond" panose="02020404030301010803" pitchFamily="18" charset="0"/>
                  </a:rPr>
                  <a:t> interventions</a:t>
                </a:r>
              </a:p>
              <a:p>
                <a:pPr marL="342900" indent="-342900" algn="just">
                  <a:spcAft>
                    <a:spcPts val="600"/>
                  </a:spcAft>
                  <a:buClr>
                    <a:srgbClr val="7030A0"/>
                  </a:buClr>
                  <a:buFont typeface="Garamond" panose="02020404030301010803" pitchFamily="18" charset="0"/>
                  <a:buChar char="•"/>
                </a:pPr>
                <a:r>
                  <a:rPr lang="en-US" sz="2000" b="1" dirty="0">
                    <a:latin typeface="Garamond" panose="02020404030301010803" pitchFamily="18" charset="0"/>
                  </a:rPr>
                  <a:t>Stability: </a:t>
                </a:r>
                <a:r>
                  <a:rPr lang="en-US" sz="2000" dirty="0">
                    <a:latin typeface="Garamond" panose="02020404030301010803" pitchFamily="18" charset="0"/>
                  </a:rPr>
                  <a:t>a</a:t>
                </a:r>
                <a:r>
                  <a:rPr lang="en-US" sz="2000" b="1" dirty="0">
                    <a:latin typeface="Garamond" panose="02020404030301010803" pitchFamily="18" charset="0"/>
                  </a:rPr>
                  <a:t> </a:t>
                </a:r>
                <a:r>
                  <a:rPr lang="en-US" sz="2000" dirty="0">
                    <a:latin typeface="Garamond" panose="02020404030301010803" pitchFamily="18" charset="0"/>
                  </a:rPr>
                  <a:t>generalization is stable when it holds under at least </a:t>
                </a:r>
                <a:r>
                  <a:rPr lang="en-US" sz="2000" i="1" dirty="0">
                    <a:latin typeface="Garamond" panose="02020404030301010803" pitchFamily="18" charset="0"/>
                  </a:rPr>
                  <a:t>some</a:t>
                </a:r>
                <a:r>
                  <a:rPr lang="en-US" sz="2000" dirty="0">
                    <a:latin typeface="Garamond" panose="02020404030301010803" pitchFamily="18" charset="0"/>
                  </a:rPr>
                  <a:t> changes in background conditions</a:t>
                </a:r>
              </a:p>
              <a:p>
                <a:pPr lvl="1" algn="just">
                  <a:buClr>
                    <a:srgbClr val="7030A0"/>
                  </a:buClr>
                </a:pPr>
                <a:r>
                  <a:rPr lang="en-US" dirty="0">
                    <a:solidFill>
                      <a:srgbClr val="FF0000"/>
                    </a:solidFill>
                    <a:latin typeface="Garamond" panose="02020404030301010803" pitchFamily="18" charset="0"/>
                  </a:rPr>
                  <a:t>What do we mean by “some”? </a:t>
                </a:r>
                <a:endParaRPr lang="en-US" sz="2000" b="1" u="sng" dirty="0">
                  <a:solidFill>
                    <a:srgbClr val="7030A0"/>
                  </a:solidFill>
                  <a:latin typeface="Garamond" panose="02020404030301010803" pitchFamily="18" charset="0"/>
                </a:endParaRPr>
              </a:p>
              <a:p>
                <a:pPr algn="just">
                  <a:buClr>
                    <a:srgbClr val="7030A0"/>
                  </a:buClr>
                </a:pPr>
                <a:endParaRPr lang="en-US" sz="2000" b="1" u="sng" dirty="0">
                  <a:solidFill>
                    <a:srgbClr val="7030A0"/>
                  </a:solidFill>
                  <a:latin typeface="Garamond" panose="02020404030301010803" pitchFamily="18" charset="0"/>
                </a:endParaRPr>
              </a:p>
              <a:p>
                <a:pPr algn="just">
                  <a:spcAft>
                    <a:spcPts val="600"/>
                  </a:spcAft>
                  <a:buClr>
                    <a:srgbClr val="7030A0"/>
                  </a:buClr>
                </a:pPr>
                <a:r>
                  <a:rPr lang="en-US" sz="2000" b="1" u="sng" dirty="0">
                    <a:solidFill>
                      <a:srgbClr val="7030A0"/>
                    </a:solidFill>
                    <a:latin typeface="Garamond" panose="02020404030301010803" pitchFamily="18" charset="0"/>
                  </a:rPr>
                  <a:t>First thesis</a:t>
                </a:r>
                <a:r>
                  <a:rPr lang="en-US" sz="2000" b="1" dirty="0">
                    <a:latin typeface="Garamond" panose="02020404030301010803" pitchFamily="18" charset="0"/>
                  </a:rPr>
                  <a:t>:</a:t>
                </a:r>
                <a:r>
                  <a:rPr lang="en-US" sz="2000" dirty="0">
                    <a:latin typeface="Garamond" panose="02020404030301010803" pitchFamily="18" charset="0"/>
                  </a:rPr>
                  <a:t> </a:t>
                </a:r>
                <a:r>
                  <a:rPr lang="en-US" sz="2000" b="1" dirty="0">
                    <a:latin typeface="Garamond" panose="02020404030301010803" pitchFamily="18" charset="0"/>
                  </a:rPr>
                  <a:t>invariance and stability are relative notions</a:t>
                </a:r>
                <a:endParaRPr lang="en-US" sz="2000" dirty="0">
                  <a:latin typeface="Garamond" panose="02020404030301010803" pitchFamily="18" charset="0"/>
                </a:endParaRPr>
              </a:p>
              <a:p>
                <a:pPr algn="just">
                  <a:buClr>
                    <a:srgbClr val="7030A0"/>
                  </a:buClr>
                </a:pPr>
                <a:r>
                  <a:rPr lang="en-US" sz="2000" u="sng" dirty="0">
                    <a:latin typeface="Garamond" panose="02020404030301010803" pitchFamily="18" charset="0"/>
                  </a:rPr>
                  <a:t>Example</a:t>
                </a:r>
                <a:r>
                  <a:rPr lang="en-US" sz="2000" dirty="0">
                    <a:latin typeface="Garamond" panose="02020404030301010803" pitchFamily="18" charset="0"/>
                  </a:rPr>
                  <a:t>: Hooke’s law</a:t>
                </a:r>
                <a:r>
                  <a:rPr lang="en-US" sz="2000" b="1" dirty="0">
                    <a:latin typeface="Garamond" panose="02020404030301010803" pitchFamily="18" charset="0"/>
                  </a:rPr>
                  <a:t> </a:t>
                </a:r>
              </a:p>
              <a:p>
                <a:pPr algn="just">
                  <a:buClr>
                    <a:srgbClr val="7030A0"/>
                  </a:buClr>
                </a:pPr>
                <a:r>
                  <a:rPr lang="en-US" sz="2000" b="1" dirty="0">
                    <a:latin typeface="Garamond" panose="02020404030301010803" pitchFamily="18" charset="0"/>
                  </a:rPr>
                  <a:t>(H) </a:t>
                </a:r>
                <a:r>
                  <a:rPr lang="en-US" sz="2000" i="1" dirty="0">
                    <a:latin typeface="Garamond" panose="02020404030301010803" pitchFamily="18" charset="0"/>
                  </a:rPr>
                  <a:t>F = </a:t>
                </a:r>
                <a14:m>
                  <m:oMath xmlns:m="http://schemas.openxmlformats.org/officeDocument/2006/math">
                    <m:r>
                      <a:rPr lang="en-US" sz="2000" i="1" dirty="0" smtClean="0">
                        <a:latin typeface="Cambria Math" panose="02040503050406030204" pitchFamily="18" charset="0"/>
                      </a:rPr>
                      <m:t>−</m:t>
                    </m:r>
                  </m:oMath>
                </a14:m>
                <a:r>
                  <a:rPr lang="en-US" sz="2000" i="1" dirty="0">
                    <a:latin typeface="Garamond" panose="02020404030301010803" pitchFamily="18" charset="0"/>
                  </a:rPr>
                  <a:t>kX</a:t>
                </a:r>
              </a:p>
              <a:p>
                <a:pPr algn="just">
                  <a:buClr>
                    <a:srgbClr val="7030A0"/>
                  </a:buClr>
                </a:pPr>
                <a:r>
                  <a:rPr lang="en-US" i="1" dirty="0">
                    <a:latin typeface="Garamond" panose="02020404030301010803" pitchFamily="18" charset="0"/>
                  </a:rPr>
                  <a:t>X </a:t>
                </a:r>
                <a:r>
                  <a:rPr lang="en-US" dirty="0">
                    <a:latin typeface="Garamond" panose="02020404030301010803" pitchFamily="18" charset="0"/>
                  </a:rPr>
                  <a:t>= extension of the spring</a:t>
                </a:r>
              </a:p>
              <a:p>
                <a:pPr algn="just">
                  <a:buClr>
                    <a:srgbClr val="7030A0"/>
                  </a:buClr>
                </a:pPr>
                <a:r>
                  <a:rPr lang="en-US" i="1" dirty="0">
                    <a:latin typeface="Garamond" panose="02020404030301010803" pitchFamily="18" charset="0"/>
                  </a:rPr>
                  <a:t>F </a:t>
                </a:r>
                <a:r>
                  <a:rPr lang="en-US" dirty="0">
                    <a:latin typeface="Garamond" panose="02020404030301010803" pitchFamily="18" charset="0"/>
                  </a:rPr>
                  <a:t>= restoring force it exerts</a:t>
                </a:r>
              </a:p>
              <a:p>
                <a:pPr algn="just">
                  <a:buClr>
                    <a:srgbClr val="7030A0"/>
                  </a:buClr>
                </a:pPr>
                <a:r>
                  <a:rPr lang="en-US" i="1" dirty="0">
                    <a:latin typeface="Garamond" panose="02020404030301010803" pitchFamily="18" charset="0"/>
                  </a:rPr>
                  <a:t>k </a:t>
                </a:r>
                <a:r>
                  <a:rPr lang="en-US" dirty="0">
                    <a:latin typeface="Garamond" panose="02020404030301010803" pitchFamily="18" charset="0"/>
                  </a:rPr>
                  <a:t>= constant of a particular sort </a:t>
                </a:r>
                <a:r>
                  <a:rPr lang="en-US" i="1" dirty="0">
                    <a:latin typeface="Garamond" panose="02020404030301010803" pitchFamily="18" charset="0"/>
                  </a:rPr>
                  <a:t>S</a:t>
                </a:r>
                <a:r>
                  <a:rPr lang="en-US" dirty="0">
                    <a:latin typeface="Garamond" panose="02020404030301010803" pitchFamily="18" charset="0"/>
                  </a:rPr>
                  <a:t> of spring</a:t>
                </a:r>
              </a:p>
              <a:p>
                <a:pPr algn="just">
                  <a:buClr>
                    <a:srgbClr val="7030A0"/>
                  </a:buClr>
                </a:pPr>
                <a:endParaRPr lang="en-US" sz="2000" dirty="0">
                  <a:latin typeface="Garamond" panose="02020404030301010803" pitchFamily="18" charset="0"/>
                </a:endParaRPr>
              </a:p>
              <a:p>
                <a:pPr algn="just">
                  <a:buClr>
                    <a:srgbClr val="7030A0"/>
                  </a:buClr>
                </a:pPr>
                <a:r>
                  <a:rPr lang="en-US" dirty="0">
                    <a:latin typeface="Garamond" panose="02020404030301010803" pitchFamily="18" charset="0"/>
                  </a:rPr>
                  <a:t>Is </a:t>
                </a:r>
                <a:r>
                  <a:rPr lang="en-US" b="1" dirty="0">
                    <a:latin typeface="Garamond" panose="02020404030301010803" pitchFamily="18" charset="0"/>
                  </a:rPr>
                  <a:t>(H)</a:t>
                </a:r>
                <a:r>
                  <a:rPr lang="en-US" dirty="0">
                    <a:latin typeface="Garamond" panose="02020404030301010803" pitchFamily="18" charset="0"/>
                  </a:rPr>
                  <a:t> invariant?</a:t>
                </a:r>
              </a:p>
              <a:p>
                <a:pPr lvl="1" algn="just">
                  <a:buClr>
                    <a:srgbClr val="7030A0"/>
                  </a:buClr>
                </a:pPr>
                <a:r>
                  <a:rPr lang="en-US" i="1" dirty="0">
                    <a:latin typeface="Garamond" panose="02020404030301010803" pitchFamily="18" charset="0"/>
                  </a:rPr>
                  <a:t>It depends: </a:t>
                </a:r>
                <a:r>
                  <a:rPr lang="en-US" dirty="0">
                    <a:latin typeface="Garamond" panose="02020404030301010803" pitchFamily="18" charset="0"/>
                  </a:rPr>
                  <a:t>probably we can only stretch the spring to a certain extent</a:t>
                </a:r>
              </a:p>
              <a:p>
                <a:pPr algn="just">
                  <a:buClr>
                    <a:srgbClr val="7030A0"/>
                  </a:buClr>
                </a:pPr>
                <a:r>
                  <a:rPr lang="en-US" dirty="0">
                    <a:latin typeface="Garamond" panose="02020404030301010803" pitchFamily="18" charset="0"/>
                  </a:rPr>
                  <a:t>Is </a:t>
                </a:r>
                <a:r>
                  <a:rPr lang="en-US" b="1" dirty="0">
                    <a:latin typeface="Garamond" panose="02020404030301010803" pitchFamily="18" charset="0"/>
                  </a:rPr>
                  <a:t>(H)</a:t>
                </a:r>
                <a:r>
                  <a:rPr lang="en-US" dirty="0">
                    <a:latin typeface="Garamond" panose="02020404030301010803" pitchFamily="18" charset="0"/>
                  </a:rPr>
                  <a:t> stable?</a:t>
                </a:r>
              </a:p>
              <a:p>
                <a:pPr lvl="1" algn="just">
                  <a:buClr>
                    <a:srgbClr val="7030A0"/>
                  </a:buClr>
                </a:pPr>
                <a:r>
                  <a:rPr lang="en-US" i="1" dirty="0">
                    <a:latin typeface="Garamond" panose="02020404030301010803" pitchFamily="18" charset="0"/>
                  </a:rPr>
                  <a:t>It depends</a:t>
                </a:r>
                <a:r>
                  <a:rPr lang="en-US" dirty="0">
                    <a:latin typeface="Garamond" panose="02020404030301010803" pitchFamily="18" charset="0"/>
                  </a:rPr>
                  <a:t>: if we heat the spring to a higher temperature, the restoring force will no longer be lineal</a:t>
                </a:r>
              </a:p>
              <a:p>
                <a:pPr lvl="1" algn="just">
                  <a:buClr>
                    <a:srgbClr val="7030A0"/>
                  </a:buClr>
                </a:pPr>
                <a:endParaRPr lang="en-US" sz="2000" dirty="0">
                  <a:latin typeface="Garamond" panose="02020404030301010803" pitchFamily="18" charset="0"/>
                </a:endParaRPr>
              </a:p>
            </p:txBody>
          </p:sp>
        </mc:Choice>
        <mc:Fallback>
          <p:sp>
            <p:nvSpPr>
              <p:cNvPr id="7" name="CuadroTexto 6">
                <a:extLst>
                  <a:ext uri="{FF2B5EF4-FFF2-40B4-BE49-F238E27FC236}">
                    <a16:creationId xmlns:a16="http://schemas.microsoft.com/office/drawing/2014/main" id="{2059629E-B6C5-4CA7-BAB2-1DF8A5D5EC82}"/>
                  </a:ext>
                </a:extLst>
              </p:cNvPr>
              <p:cNvSpPr txBox="1">
                <a:spLocks noRot="1" noChangeAspect="1" noMove="1" noResize="1" noEditPoints="1" noAdjustHandles="1" noChangeArrowheads="1" noChangeShapeType="1" noTextEdit="1"/>
              </p:cNvSpPr>
              <p:nvPr/>
            </p:nvSpPr>
            <p:spPr>
              <a:xfrm>
                <a:off x="727302" y="999777"/>
                <a:ext cx="10868025" cy="5386090"/>
              </a:xfrm>
              <a:prstGeom prst="rect">
                <a:avLst/>
              </a:prstGeom>
              <a:blipFill>
                <a:blip r:embed="rId2"/>
                <a:stretch>
                  <a:fillRect l="-561" t="-566"/>
                </a:stretch>
              </a:blipFill>
            </p:spPr>
            <p:txBody>
              <a:bodyPr/>
              <a:lstStyle/>
              <a:p>
                <a:r>
                  <a:rPr lang="en-US">
                    <a:noFill/>
                  </a:rPr>
                  <a:t> </a:t>
                </a:r>
              </a:p>
            </p:txBody>
          </p:sp>
        </mc:Fallback>
      </mc:AlternateContent>
      <p:pic>
        <p:nvPicPr>
          <p:cNvPr id="15" name="Imagen 14" descr="Diagrama&#10;&#10;Descripción generada automáticamente">
            <a:extLst>
              <a:ext uri="{FF2B5EF4-FFF2-40B4-BE49-F238E27FC236}">
                <a16:creationId xmlns:a16="http://schemas.microsoft.com/office/drawing/2014/main" id="{ABEFD943-399A-4084-B5D7-1DCF07F9A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2530" y="3289041"/>
            <a:ext cx="3651282" cy="1901953"/>
          </a:xfrm>
          <a:prstGeom prst="rect">
            <a:avLst/>
          </a:prstGeom>
        </p:spPr>
      </p:pic>
    </p:spTree>
    <p:extLst>
      <p:ext uri="{BB962C8B-B14F-4D97-AF65-F5344CB8AC3E}">
        <p14:creationId xmlns:p14="http://schemas.microsoft.com/office/powerpoint/2010/main" val="270761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059629E-B6C5-4CA7-BAB2-1DF8A5D5EC82}"/>
              </a:ext>
            </a:extLst>
          </p:cNvPr>
          <p:cNvSpPr txBox="1"/>
          <p:nvPr/>
        </p:nvSpPr>
        <p:spPr>
          <a:xfrm>
            <a:off x="670248" y="547979"/>
            <a:ext cx="10871719" cy="5893921"/>
          </a:xfrm>
          <a:prstGeom prst="rect">
            <a:avLst/>
          </a:prstGeom>
          <a:noFill/>
        </p:spPr>
        <p:txBody>
          <a:bodyPr wrap="square" rtlCol="0">
            <a:spAutoFit/>
          </a:bodyPr>
          <a:lstStyle/>
          <a:p>
            <a:pPr algn="just">
              <a:spcAft>
                <a:spcPts val="600"/>
              </a:spcAft>
              <a:buClr>
                <a:srgbClr val="7030A0"/>
              </a:buClr>
            </a:pPr>
            <a:r>
              <a:rPr lang="en-US" sz="2000" b="1" u="sng" dirty="0">
                <a:solidFill>
                  <a:srgbClr val="7030A0"/>
                </a:solidFill>
                <a:latin typeface="Garamond" panose="02020404030301010803" pitchFamily="18" charset="0"/>
              </a:rPr>
              <a:t>Second thesis</a:t>
            </a:r>
            <a:r>
              <a:rPr lang="en-US" sz="2000" u="sng" dirty="0">
                <a:solidFill>
                  <a:srgbClr val="7030A0"/>
                </a:solidFill>
                <a:latin typeface="Garamond" panose="02020404030301010803" pitchFamily="18" charset="0"/>
              </a:rPr>
              <a:t>:</a:t>
            </a:r>
            <a:r>
              <a:rPr lang="en-US" sz="2000" dirty="0">
                <a:solidFill>
                  <a:srgbClr val="7030A0"/>
                </a:solidFill>
                <a:latin typeface="Garamond" panose="02020404030301010803" pitchFamily="18" charset="0"/>
              </a:rPr>
              <a:t> </a:t>
            </a:r>
            <a:r>
              <a:rPr lang="en-US" sz="2000" b="1" dirty="0">
                <a:latin typeface="Garamond" panose="02020404030301010803" pitchFamily="18" charset="0"/>
              </a:rPr>
              <a:t>range of invariance/stability in special sciences is rather limited </a:t>
            </a:r>
            <a:r>
              <a:rPr lang="en-US" sz="2000" dirty="0">
                <a:latin typeface="Garamond" panose="02020404030301010803" pitchFamily="18" charset="0"/>
              </a:rPr>
              <a:t>(in comparison to fundamental physics) </a:t>
            </a:r>
            <a:r>
              <a:rPr lang="en-US" sz="2000" i="0" dirty="0">
                <a:effectLst/>
                <a:latin typeface="Garamond" panose="02020404030301010803" pitchFamily="18" charset="0"/>
              </a:rPr>
              <a:t>— </a:t>
            </a:r>
            <a:r>
              <a:rPr lang="en-US" sz="2000" b="1" i="0" dirty="0">
                <a:effectLst/>
                <a:latin typeface="Garamond" panose="02020404030301010803" pitchFamily="18" charset="0"/>
              </a:rPr>
              <a:t>it’s local</a:t>
            </a:r>
            <a:endParaRPr lang="en-US" sz="2000" b="1" u="sng" dirty="0">
              <a:latin typeface="Garamond" panose="02020404030301010803" pitchFamily="18" charset="0"/>
            </a:endParaRPr>
          </a:p>
          <a:p>
            <a:pPr algn="just">
              <a:spcAft>
                <a:spcPts val="600"/>
              </a:spcAft>
              <a:buClr>
                <a:srgbClr val="7030A0"/>
              </a:buClr>
            </a:pPr>
            <a:r>
              <a:rPr lang="en-US" sz="2000" u="sng" dirty="0">
                <a:latin typeface="Garamond" panose="02020404030301010803" pitchFamily="18" charset="0"/>
              </a:rPr>
              <a:t>Example</a:t>
            </a:r>
            <a:r>
              <a:rPr lang="en-US" sz="2000" dirty="0">
                <a:latin typeface="Garamond" panose="02020404030301010803" pitchFamily="18" charset="0"/>
              </a:rPr>
              <a:t>: Schrödinger’s equation “holds under a large of extensive range of conditions […] and the conditions under which it breaks down can be given a relatively simple theoretical characterization” (p. 12)</a:t>
            </a:r>
            <a:endParaRPr lang="en-US" sz="2000" dirty="0">
              <a:solidFill>
                <a:srgbClr val="FF0000"/>
              </a:solidFill>
              <a:latin typeface="Garamond" panose="02020404030301010803" pitchFamily="18" charset="0"/>
            </a:endParaRPr>
          </a:p>
          <a:p>
            <a:pPr algn="just">
              <a:buClr>
                <a:srgbClr val="7030A0"/>
              </a:buClr>
            </a:pPr>
            <a:r>
              <a:rPr lang="en-US" dirty="0">
                <a:solidFill>
                  <a:srgbClr val="FF0000"/>
                </a:solidFill>
                <a:latin typeface="Garamond" panose="02020404030301010803" pitchFamily="18" charset="0"/>
              </a:rPr>
              <a:t>Where do we draw the line between limited and (unlimited) invariance? </a:t>
            </a:r>
          </a:p>
          <a:p>
            <a:pPr algn="just">
              <a:buClr>
                <a:srgbClr val="7030A0"/>
              </a:buClr>
            </a:pPr>
            <a:r>
              <a:rPr lang="en-US" dirty="0">
                <a:solidFill>
                  <a:srgbClr val="FF0000"/>
                </a:solidFill>
                <a:latin typeface="Garamond" panose="02020404030301010803" pitchFamily="18" charset="0"/>
              </a:rPr>
              <a:t>Can we be more precise about the basis for such comparisons? </a:t>
            </a:r>
          </a:p>
          <a:p>
            <a:pPr algn="just">
              <a:buClr>
                <a:srgbClr val="7030A0"/>
              </a:buClr>
            </a:pPr>
            <a:endParaRPr lang="en-US" sz="2000" dirty="0">
              <a:latin typeface="Garamond" panose="02020404030301010803" pitchFamily="18" charset="0"/>
            </a:endParaRPr>
          </a:p>
          <a:p>
            <a:pPr algn="just">
              <a:spcAft>
                <a:spcPts val="600"/>
              </a:spcAft>
              <a:buClr>
                <a:srgbClr val="7030A0"/>
              </a:buClr>
            </a:pPr>
            <a:r>
              <a:rPr lang="en-US" sz="2000" b="1" u="sng" dirty="0">
                <a:solidFill>
                  <a:srgbClr val="7030A0"/>
                </a:solidFill>
                <a:latin typeface="Garamond" panose="02020404030301010803" pitchFamily="18" charset="0"/>
              </a:rPr>
              <a:t>Third thesis</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limited invariance and stability go in hand with incompleteness</a:t>
            </a:r>
          </a:p>
          <a:p>
            <a:pPr algn="just">
              <a:spcAft>
                <a:spcPts val="600"/>
              </a:spcAft>
              <a:buClr>
                <a:srgbClr val="7030A0"/>
              </a:buClr>
            </a:pPr>
            <a:r>
              <a:rPr lang="en-US" sz="2000" u="sng" dirty="0">
                <a:latin typeface="Garamond" panose="02020404030301010803" pitchFamily="18" charset="0"/>
              </a:rPr>
              <a:t>Example</a:t>
            </a:r>
            <a:r>
              <a:rPr lang="en-US" sz="2000" dirty="0">
                <a:latin typeface="Garamond" panose="02020404030301010803" pitchFamily="18" charset="0"/>
              </a:rPr>
              <a:t>: in Hooke’s law </a:t>
            </a:r>
            <a:r>
              <a:rPr lang="en-US" sz="2000" b="1" dirty="0">
                <a:latin typeface="Garamond" panose="02020404030301010803" pitchFamily="18" charset="0"/>
              </a:rPr>
              <a:t>(H)</a:t>
            </a:r>
            <a:r>
              <a:rPr lang="en-US" sz="2000" dirty="0">
                <a:latin typeface="Garamond" panose="02020404030301010803" pitchFamily="18" charset="0"/>
              </a:rPr>
              <a:t>, additional conditions include the internal structure of the spring, humidity of the surrounding air, changes in the spatio-temporal location of the spring, etc.</a:t>
            </a:r>
          </a:p>
          <a:p>
            <a:pPr>
              <a:buClr>
                <a:srgbClr val="7030A0"/>
              </a:buClr>
            </a:pPr>
            <a:endParaRPr lang="en-US" sz="2000" b="1" dirty="0">
              <a:latin typeface="Garamond" panose="02020404030301010803" pitchFamily="18" charset="0"/>
            </a:endParaRPr>
          </a:p>
          <a:p>
            <a:pPr>
              <a:spcAft>
                <a:spcPts val="600"/>
              </a:spcAft>
              <a:buClr>
                <a:srgbClr val="7030A0"/>
              </a:buClr>
            </a:pPr>
            <a:r>
              <a:rPr lang="en-US" sz="2000" b="1" u="sng" dirty="0">
                <a:solidFill>
                  <a:srgbClr val="7030A0"/>
                </a:solidFill>
                <a:latin typeface="Garamond" panose="02020404030301010803" pitchFamily="18" charset="0"/>
              </a:rPr>
              <a:t>Fourth thesis</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invariance allows us to distinguish between causal and merely correlational relationships in the special sciences</a:t>
            </a:r>
          </a:p>
          <a:p>
            <a:pPr>
              <a:buClr>
                <a:srgbClr val="7030A0"/>
              </a:buClr>
            </a:pPr>
            <a:r>
              <a:rPr lang="en-US" sz="2000" u="sng" dirty="0">
                <a:latin typeface="Garamond" panose="02020404030301010803" pitchFamily="18" charset="0"/>
              </a:rPr>
              <a:t>Example</a:t>
            </a:r>
            <a:r>
              <a:rPr lang="en-US" sz="2000" dirty="0">
                <a:latin typeface="Garamond" panose="02020404030301010803" pitchFamily="18" charset="0"/>
              </a:rPr>
              <a:t>: </a:t>
            </a:r>
            <a:r>
              <a:rPr lang="en-US" sz="2000" b="1" dirty="0">
                <a:latin typeface="Garamond" panose="02020404030301010803" pitchFamily="18" charset="0"/>
              </a:rPr>
              <a:t>B-S</a:t>
            </a:r>
            <a:r>
              <a:rPr lang="en-US" sz="2000" dirty="0">
                <a:latin typeface="Garamond" panose="02020404030301010803" pitchFamily="18" charset="0"/>
              </a:rPr>
              <a:t> relationship isn’t invariant under any interventions (correlation), while </a:t>
            </a:r>
            <a:r>
              <a:rPr lang="en-US" sz="2000" b="1" dirty="0">
                <a:latin typeface="Garamond" panose="02020404030301010803" pitchFamily="18" charset="0"/>
              </a:rPr>
              <a:t>(H)</a:t>
            </a:r>
            <a:r>
              <a:rPr lang="en-US" sz="2000" dirty="0">
                <a:latin typeface="Garamond" panose="02020404030301010803" pitchFamily="18" charset="0"/>
              </a:rPr>
              <a:t> is invariant under </a:t>
            </a:r>
            <a:r>
              <a:rPr lang="en-US" sz="2000" i="1" dirty="0">
                <a:latin typeface="Garamond" panose="02020404030301010803" pitchFamily="18" charset="0"/>
              </a:rPr>
              <a:t>some</a:t>
            </a:r>
            <a:r>
              <a:rPr lang="en-US" sz="2000" dirty="0">
                <a:latin typeface="Garamond" panose="02020404030301010803" pitchFamily="18" charset="0"/>
              </a:rPr>
              <a:t> but not all interventions (causation)</a:t>
            </a:r>
          </a:p>
          <a:p>
            <a:pPr>
              <a:buClr>
                <a:srgbClr val="7030A0"/>
              </a:buClr>
            </a:pPr>
            <a:endParaRPr lang="en-US" sz="2000" b="1" dirty="0">
              <a:latin typeface="Garamond" panose="02020404030301010803" pitchFamily="18" charset="0"/>
            </a:endParaRPr>
          </a:p>
          <a:p>
            <a:pPr>
              <a:buClr>
                <a:srgbClr val="7030A0"/>
              </a:buClr>
            </a:pPr>
            <a:endParaRPr lang="en-US" dirty="0">
              <a:latin typeface="Garamond" panose="02020404030301010803" pitchFamily="18" charset="0"/>
            </a:endParaRPr>
          </a:p>
          <a:p>
            <a:pPr>
              <a:buClr>
                <a:srgbClr val="7030A0"/>
              </a:buClr>
            </a:pPr>
            <a:endParaRPr lang="en-US" dirty="0">
              <a:latin typeface="Garamond" panose="02020404030301010803" pitchFamily="18" charset="0"/>
            </a:endParaRPr>
          </a:p>
        </p:txBody>
      </p:sp>
    </p:spTree>
    <p:extLst>
      <p:ext uri="{BB962C8B-B14F-4D97-AF65-F5344CB8AC3E}">
        <p14:creationId xmlns:p14="http://schemas.microsoft.com/office/powerpoint/2010/main" val="16362645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1104</TotalTime>
  <Words>1367</Words>
  <Application>Microsoft Office PowerPoint</Application>
  <PresentationFormat>Panorámica</PresentationFormat>
  <Paragraphs>116</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Arial</vt:lpstr>
      <vt:lpstr>Calibri</vt:lpstr>
      <vt:lpstr>Calibri Light</vt:lpstr>
      <vt:lpstr>Cambria Math</vt:lpstr>
      <vt:lpstr>Garamond</vt:lpstr>
      <vt:lpstr>Tema de Office</vt:lpstr>
      <vt:lpstr>Causation with a Human Face</vt:lpstr>
      <vt:lpstr>Outline</vt:lpstr>
      <vt:lpstr>Presentación de PowerPoint</vt:lpstr>
      <vt:lpstr>Remarks on causation</vt:lpstr>
      <vt:lpstr>An interventionist account of causation</vt:lpstr>
      <vt:lpstr>Presentación de PowerPoint</vt:lpstr>
      <vt:lpstr>Distinctive features of causal generalizations in special sciences</vt:lpstr>
      <vt:lpstr>Invariance and Stability</vt:lpstr>
      <vt:lpstr>Presentación de PowerPoint</vt:lpstr>
      <vt:lpstr>Gems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Bueno Suero, Clara Maria</dc:creator>
  <cp:lastModifiedBy>Bueno Suero, Clara Maria</cp:lastModifiedBy>
  <cp:revision>333</cp:revision>
  <dcterms:created xsi:type="dcterms:W3CDTF">2020-11-11T00:20:32Z</dcterms:created>
  <dcterms:modified xsi:type="dcterms:W3CDTF">2020-11-11T18:59:34Z</dcterms:modified>
</cp:coreProperties>
</file>