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6" r:id="rId5"/>
    <p:sldId id="259" r:id="rId6"/>
    <p:sldId id="260" r:id="rId7"/>
    <p:sldId id="261" r:id="rId8"/>
    <p:sldId id="262" r:id="rId9"/>
    <p:sldId id="263" r:id="rId10"/>
    <p:sldId id="264" r:id="rId11"/>
    <p:sldId id="265" r:id="rId12"/>
    <p:sldId id="269" r:id="rId13"/>
    <p:sldId id="267" r:id="rId14"/>
    <p:sldId id="270" r:id="rId15"/>
    <p:sldId id="268" r:id="rId16"/>
    <p:sldId id="271"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8"/>
  </p:normalViewPr>
  <p:slideViewPr>
    <p:cSldViewPr snapToGrid="0" snapToObjects="1">
      <p:cViewPr>
        <p:scale>
          <a:sx n="112" d="100"/>
          <a:sy n="112" d="100"/>
        </p:scale>
        <p:origin x="5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7EC333-DA78-274B-BA42-4BE1EF164DA6}"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10222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EC333-DA78-274B-BA42-4BE1EF164DA6}"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2346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EC333-DA78-274B-BA42-4BE1EF164DA6}"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383320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EC333-DA78-274B-BA42-4BE1EF164DA6}"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232219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EC333-DA78-274B-BA42-4BE1EF164DA6}"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348201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7EC333-DA78-274B-BA42-4BE1EF164DA6}"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200449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EC333-DA78-274B-BA42-4BE1EF164DA6}"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331044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7EC333-DA78-274B-BA42-4BE1EF164DA6}" type="datetimeFigureOut">
              <a:rPr lang="en-US" smtClean="0"/>
              <a:t>11/4/20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22721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EC333-DA78-274B-BA42-4BE1EF164DA6}" type="datetimeFigureOut">
              <a:rPr lang="en-US" smtClean="0"/>
              <a:t>11/4/20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96886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EC333-DA78-274B-BA42-4BE1EF164DA6}"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33924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EC333-DA78-274B-BA42-4BE1EF164DA6}"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45C12-90AC-AD40-A68B-462806F2B1ED}" type="slidenum">
              <a:rPr lang="en-US" smtClean="0"/>
              <a:t>‹#›</a:t>
            </a:fld>
            <a:endParaRPr lang="en-US"/>
          </a:p>
        </p:txBody>
      </p:sp>
    </p:spTree>
    <p:extLst>
      <p:ext uri="{BB962C8B-B14F-4D97-AF65-F5344CB8AC3E}">
        <p14:creationId xmlns:p14="http://schemas.microsoft.com/office/powerpoint/2010/main" val="143857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EC333-DA78-274B-BA42-4BE1EF164DA6}" type="datetimeFigureOut">
              <a:rPr lang="en-US" smtClean="0"/>
              <a:t>11/4/20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45C12-90AC-AD40-A68B-462806F2B1ED}" type="slidenum">
              <a:rPr lang="en-US" smtClean="0"/>
              <a:t>‹#›</a:t>
            </a:fld>
            <a:endParaRPr lang="en-US"/>
          </a:p>
        </p:txBody>
      </p:sp>
    </p:spTree>
    <p:extLst>
      <p:ext uri="{BB962C8B-B14F-4D97-AF65-F5344CB8AC3E}">
        <p14:creationId xmlns:p14="http://schemas.microsoft.com/office/powerpoint/2010/main" val="29108440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4003-656B-D04A-9FEB-73A3F41B964E}"/>
              </a:ext>
            </a:extLst>
          </p:cNvPr>
          <p:cNvSpPr>
            <a:spLocks noGrp="1"/>
          </p:cNvSpPr>
          <p:nvPr>
            <p:ph type="ctrTitle"/>
          </p:nvPr>
        </p:nvSpPr>
        <p:spPr>
          <a:xfrm>
            <a:off x="1524000" y="870856"/>
            <a:ext cx="9144000" cy="1136877"/>
          </a:xfrm>
        </p:spPr>
        <p:txBody>
          <a:bodyPr/>
          <a:lstStyle/>
          <a:p>
            <a:r>
              <a:rPr lang="en-US" dirty="0"/>
              <a:t>Experiment in Physics</a:t>
            </a:r>
          </a:p>
        </p:txBody>
      </p:sp>
      <p:sp>
        <p:nvSpPr>
          <p:cNvPr id="3" name="Subtitle 2">
            <a:extLst>
              <a:ext uri="{FF2B5EF4-FFF2-40B4-BE49-F238E27FC236}">
                <a16:creationId xmlns:a16="http://schemas.microsoft.com/office/drawing/2014/main" id="{BEED46F0-CB92-1B4E-A386-99B1455D37ED}"/>
              </a:ext>
            </a:extLst>
          </p:cNvPr>
          <p:cNvSpPr>
            <a:spLocks noGrp="1"/>
          </p:cNvSpPr>
          <p:nvPr>
            <p:ph type="subTitle" idx="1"/>
          </p:nvPr>
        </p:nvSpPr>
        <p:spPr>
          <a:xfrm>
            <a:off x="1524000" y="2154238"/>
            <a:ext cx="9144000" cy="817562"/>
          </a:xfrm>
        </p:spPr>
        <p:txBody>
          <a:bodyPr/>
          <a:lstStyle/>
          <a:p>
            <a:r>
              <a:rPr lang="en-US" i="1" dirty="0"/>
              <a:t>Allan Franklin, SEP</a:t>
            </a:r>
          </a:p>
        </p:txBody>
      </p:sp>
      <p:pic>
        <p:nvPicPr>
          <p:cNvPr id="4" name="Picture 3">
            <a:extLst>
              <a:ext uri="{FF2B5EF4-FFF2-40B4-BE49-F238E27FC236}">
                <a16:creationId xmlns:a16="http://schemas.microsoft.com/office/drawing/2014/main" id="{75219583-8800-7741-B6A6-8EB949433556}"/>
              </a:ext>
            </a:extLst>
          </p:cNvPr>
          <p:cNvPicPr>
            <a:picLocks noChangeAspect="1"/>
          </p:cNvPicPr>
          <p:nvPr/>
        </p:nvPicPr>
        <p:blipFill>
          <a:blip r:embed="rId2"/>
          <a:stretch>
            <a:fillRect/>
          </a:stretch>
        </p:blipFill>
        <p:spPr>
          <a:xfrm>
            <a:off x="1013278" y="2716379"/>
            <a:ext cx="5082721" cy="3397764"/>
          </a:xfrm>
          <a:prstGeom prst="rect">
            <a:avLst/>
          </a:prstGeom>
        </p:spPr>
      </p:pic>
      <p:pic>
        <p:nvPicPr>
          <p:cNvPr id="5" name="Picture 4">
            <a:extLst>
              <a:ext uri="{FF2B5EF4-FFF2-40B4-BE49-F238E27FC236}">
                <a16:creationId xmlns:a16="http://schemas.microsoft.com/office/drawing/2014/main" id="{A0DE9ABC-2E31-1040-AD1B-700E16B3EAE2}"/>
              </a:ext>
            </a:extLst>
          </p:cNvPr>
          <p:cNvPicPr>
            <a:picLocks noChangeAspect="1"/>
          </p:cNvPicPr>
          <p:nvPr/>
        </p:nvPicPr>
        <p:blipFill>
          <a:blip r:embed="rId3"/>
          <a:stretch>
            <a:fillRect/>
          </a:stretch>
        </p:blipFill>
        <p:spPr>
          <a:xfrm>
            <a:off x="6550745" y="2716379"/>
            <a:ext cx="4502790" cy="3397765"/>
          </a:xfrm>
          <a:prstGeom prst="rect">
            <a:avLst/>
          </a:prstGeom>
        </p:spPr>
      </p:pic>
      <p:sp>
        <p:nvSpPr>
          <p:cNvPr id="6" name="TextBox 5">
            <a:extLst>
              <a:ext uri="{FF2B5EF4-FFF2-40B4-BE49-F238E27FC236}">
                <a16:creationId xmlns:a16="http://schemas.microsoft.com/office/drawing/2014/main" id="{1E3EEBB5-60F0-5F4F-8654-C56FEB2CFAB1}"/>
              </a:ext>
            </a:extLst>
          </p:cNvPr>
          <p:cNvSpPr txBox="1"/>
          <p:nvPr/>
        </p:nvSpPr>
        <p:spPr>
          <a:xfrm>
            <a:off x="2520043" y="6157686"/>
            <a:ext cx="1621971" cy="369332"/>
          </a:xfrm>
          <a:prstGeom prst="rect">
            <a:avLst/>
          </a:prstGeom>
          <a:noFill/>
        </p:spPr>
        <p:txBody>
          <a:bodyPr wrap="square" rtlCol="0">
            <a:spAutoFit/>
          </a:bodyPr>
          <a:lstStyle/>
          <a:p>
            <a:r>
              <a:rPr lang="en-US" dirty="0"/>
              <a:t>Cloud chamber</a:t>
            </a:r>
          </a:p>
        </p:txBody>
      </p:sp>
      <p:sp>
        <p:nvSpPr>
          <p:cNvPr id="7" name="TextBox 6">
            <a:extLst>
              <a:ext uri="{FF2B5EF4-FFF2-40B4-BE49-F238E27FC236}">
                <a16:creationId xmlns:a16="http://schemas.microsoft.com/office/drawing/2014/main" id="{CF856BF5-14A8-D940-85F0-D7B40C871F2A}"/>
              </a:ext>
            </a:extLst>
          </p:cNvPr>
          <p:cNvSpPr txBox="1"/>
          <p:nvPr/>
        </p:nvSpPr>
        <p:spPr>
          <a:xfrm>
            <a:off x="8189249" y="6157686"/>
            <a:ext cx="1621972" cy="381000"/>
          </a:xfrm>
          <a:prstGeom prst="rect">
            <a:avLst/>
          </a:prstGeom>
          <a:noFill/>
        </p:spPr>
        <p:txBody>
          <a:bodyPr wrap="square" rtlCol="0">
            <a:spAutoFit/>
          </a:bodyPr>
          <a:lstStyle/>
          <a:p>
            <a:r>
              <a:rPr lang="en-US" dirty="0"/>
              <a:t>Geiger counter</a:t>
            </a:r>
          </a:p>
        </p:txBody>
      </p:sp>
    </p:spTree>
    <p:extLst>
      <p:ext uri="{BB962C8B-B14F-4D97-AF65-F5344CB8AC3E}">
        <p14:creationId xmlns:p14="http://schemas.microsoft.com/office/powerpoint/2010/main" val="335004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6B90-DFAA-A144-A9E4-20B943E119A6}"/>
              </a:ext>
            </a:extLst>
          </p:cNvPr>
          <p:cNvSpPr>
            <a:spLocks noGrp="1"/>
          </p:cNvSpPr>
          <p:nvPr>
            <p:ph type="title"/>
          </p:nvPr>
        </p:nvSpPr>
        <p:spPr>
          <a:xfrm>
            <a:off x="838200" y="0"/>
            <a:ext cx="10515600" cy="1325563"/>
          </a:xfrm>
        </p:spPr>
        <p:txBody>
          <a:bodyPr/>
          <a:lstStyle/>
          <a:p>
            <a:r>
              <a:rPr lang="en-US" dirty="0"/>
              <a:t>Epistemological Strategies</a:t>
            </a:r>
          </a:p>
        </p:txBody>
      </p:sp>
      <p:sp>
        <p:nvSpPr>
          <p:cNvPr id="3" name="Content Placeholder 2">
            <a:extLst>
              <a:ext uri="{FF2B5EF4-FFF2-40B4-BE49-F238E27FC236}">
                <a16:creationId xmlns:a16="http://schemas.microsoft.com/office/drawing/2014/main" id="{F17B3D2B-DA4F-DF43-97CA-3617AB84656E}"/>
              </a:ext>
            </a:extLst>
          </p:cNvPr>
          <p:cNvSpPr>
            <a:spLocks noGrp="1"/>
          </p:cNvSpPr>
          <p:nvPr>
            <p:ph idx="1"/>
          </p:nvPr>
        </p:nvSpPr>
        <p:spPr>
          <a:xfrm>
            <a:off x="502920" y="1005840"/>
            <a:ext cx="8001000" cy="5639753"/>
          </a:xfrm>
        </p:spPr>
        <p:txBody>
          <a:bodyPr>
            <a:normAutofit/>
          </a:bodyPr>
          <a:lstStyle/>
          <a:p>
            <a:pPr algn="just"/>
            <a:r>
              <a:rPr lang="en-US" i="1" dirty="0"/>
              <a:t>Knowing when to stop collecting data.</a:t>
            </a:r>
          </a:p>
          <a:p>
            <a:pPr lvl="1" algn="just"/>
            <a:r>
              <a:rPr lang="en-US" i="1" dirty="0"/>
              <a:t>Experiments end </a:t>
            </a:r>
            <a:r>
              <a:rPr lang="en-US" dirty="0"/>
              <a:t>(according to </a:t>
            </a:r>
            <a:r>
              <a:rPr lang="en-US" dirty="0" err="1"/>
              <a:t>Galison</a:t>
            </a:r>
            <a:r>
              <a:rPr lang="en-US" dirty="0"/>
              <a:t> 1987) when the result would “stand up in court”: it cannot be convincingly explained away.</a:t>
            </a:r>
          </a:p>
          <a:p>
            <a:pPr lvl="1" algn="just"/>
            <a:r>
              <a:rPr lang="en-US" i="1" dirty="0"/>
              <a:t>What does ”convincingly” mean here? </a:t>
            </a:r>
            <a:r>
              <a:rPr lang="en-US" dirty="0"/>
              <a:t>Different scientists find different kinds of evidence most compelling.</a:t>
            </a:r>
          </a:p>
          <a:p>
            <a:pPr lvl="2" algn="just"/>
            <a:r>
              <a:rPr lang="en-US" dirty="0"/>
              <a:t>There exist multiple value “traditions” of data within the discipline of physics.*</a:t>
            </a:r>
          </a:p>
        </p:txBody>
      </p:sp>
      <p:pic>
        <p:nvPicPr>
          <p:cNvPr id="4" name="Picture 3">
            <a:extLst>
              <a:ext uri="{FF2B5EF4-FFF2-40B4-BE49-F238E27FC236}">
                <a16:creationId xmlns:a16="http://schemas.microsoft.com/office/drawing/2014/main" id="{3688E057-52EE-4449-A7A5-679461DD38D5}"/>
              </a:ext>
            </a:extLst>
          </p:cNvPr>
          <p:cNvPicPr>
            <a:picLocks noChangeAspect="1"/>
          </p:cNvPicPr>
          <p:nvPr/>
        </p:nvPicPr>
        <p:blipFill>
          <a:blip r:embed="rId2"/>
          <a:stretch>
            <a:fillRect/>
          </a:stretch>
        </p:blipFill>
        <p:spPr>
          <a:xfrm>
            <a:off x="2895600" y="4148683"/>
            <a:ext cx="4724400" cy="2354055"/>
          </a:xfrm>
          <a:prstGeom prst="rect">
            <a:avLst/>
          </a:prstGeom>
        </p:spPr>
      </p:pic>
      <p:sp>
        <p:nvSpPr>
          <p:cNvPr id="5" name="TextBox 4">
            <a:extLst>
              <a:ext uri="{FF2B5EF4-FFF2-40B4-BE49-F238E27FC236}">
                <a16:creationId xmlns:a16="http://schemas.microsoft.com/office/drawing/2014/main" id="{797C3E1B-9C02-6A44-A0DA-E12D2175C1E4}"/>
              </a:ext>
            </a:extLst>
          </p:cNvPr>
          <p:cNvSpPr txBox="1"/>
          <p:nvPr/>
        </p:nvSpPr>
        <p:spPr>
          <a:xfrm>
            <a:off x="502920" y="4533226"/>
            <a:ext cx="2057400" cy="1754326"/>
          </a:xfrm>
          <a:prstGeom prst="rect">
            <a:avLst/>
          </a:prstGeom>
          <a:noFill/>
        </p:spPr>
        <p:txBody>
          <a:bodyPr wrap="square" rtlCol="0">
            <a:spAutoFit/>
          </a:bodyPr>
          <a:lstStyle/>
          <a:p>
            <a:pPr algn="just"/>
            <a:r>
              <a:rPr lang="en-US" dirty="0"/>
              <a:t>The weak neutral current experiment: This neutrino kept on being a neutrino after colliding with an electron!</a:t>
            </a:r>
          </a:p>
        </p:txBody>
      </p:sp>
      <p:pic>
        <p:nvPicPr>
          <p:cNvPr id="6" name="Picture 5">
            <a:extLst>
              <a:ext uri="{FF2B5EF4-FFF2-40B4-BE49-F238E27FC236}">
                <a16:creationId xmlns:a16="http://schemas.microsoft.com/office/drawing/2014/main" id="{A00C8ED6-BBB0-674A-8F96-72B027531D62}"/>
              </a:ext>
            </a:extLst>
          </p:cNvPr>
          <p:cNvPicPr>
            <a:picLocks noChangeAspect="1"/>
          </p:cNvPicPr>
          <p:nvPr/>
        </p:nvPicPr>
        <p:blipFill>
          <a:blip r:embed="rId3"/>
          <a:stretch>
            <a:fillRect/>
          </a:stretch>
        </p:blipFill>
        <p:spPr>
          <a:xfrm>
            <a:off x="8839200" y="295985"/>
            <a:ext cx="2911455" cy="4653205"/>
          </a:xfrm>
          <a:prstGeom prst="rect">
            <a:avLst/>
          </a:prstGeom>
        </p:spPr>
      </p:pic>
      <p:sp>
        <p:nvSpPr>
          <p:cNvPr id="7" name="TextBox 6">
            <a:extLst>
              <a:ext uri="{FF2B5EF4-FFF2-40B4-BE49-F238E27FC236}">
                <a16:creationId xmlns:a16="http://schemas.microsoft.com/office/drawing/2014/main" id="{D8BEB4AA-7F08-0D4E-86DF-0E3D9434A3E5}"/>
              </a:ext>
            </a:extLst>
          </p:cNvPr>
          <p:cNvSpPr txBox="1"/>
          <p:nvPr/>
        </p:nvSpPr>
        <p:spPr>
          <a:xfrm>
            <a:off x="7858125" y="5113496"/>
            <a:ext cx="4309110" cy="1477328"/>
          </a:xfrm>
          <a:prstGeom prst="rect">
            <a:avLst/>
          </a:prstGeom>
          <a:noFill/>
        </p:spPr>
        <p:txBody>
          <a:bodyPr wrap="square" rtlCol="0">
            <a:spAutoFit/>
          </a:bodyPr>
          <a:lstStyle/>
          <a:p>
            <a:r>
              <a:rPr lang="en-US" dirty="0"/>
              <a:t>The spatial distributions of the neutral and charged current candidates show a dramatic difference, which was exploited to disprove that neutron stars were responsible for the effect. (Photo from CERN.)</a:t>
            </a:r>
          </a:p>
        </p:txBody>
      </p:sp>
    </p:spTree>
    <p:extLst>
      <p:ext uri="{BB962C8B-B14F-4D97-AF65-F5344CB8AC3E}">
        <p14:creationId xmlns:p14="http://schemas.microsoft.com/office/powerpoint/2010/main" val="79700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AF74-BD26-DD4E-88D2-1784162A72AB}"/>
              </a:ext>
            </a:extLst>
          </p:cNvPr>
          <p:cNvSpPr>
            <a:spLocks noGrp="1"/>
          </p:cNvSpPr>
          <p:nvPr>
            <p:ph type="title"/>
          </p:nvPr>
        </p:nvSpPr>
        <p:spPr/>
        <p:txBody>
          <a:bodyPr/>
          <a:lstStyle/>
          <a:p>
            <a:r>
              <a:rPr lang="en-US" dirty="0"/>
              <a:t>Two Value Traditions within Physics</a:t>
            </a:r>
          </a:p>
        </p:txBody>
      </p:sp>
      <p:sp>
        <p:nvSpPr>
          <p:cNvPr id="3" name="Content Placeholder 2">
            <a:extLst>
              <a:ext uri="{FF2B5EF4-FFF2-40B4-BE49-F238E27FC236}">
                <a16:creationId xmlns:a16="http://schemas.microsoft.com/office/drawing/2014/main" id="{6E4ECE95-0B96-8348-8A69-8055FE459729}"/>
              </a:ext>
            </a:extLst>
          </p:cNvPr>
          <p:cNvSpPr>
            <a:spLocks noGrp="1"/>
          </p:cNvSpPr>
          <p:nvPr>
            <p:ph idx="1"/>
          </p:nvPr>
        </p:nvSpPr>
        <p:spPr>
          <a:xfrm>
            <a:off x="838200" y="1440180"/>
            <a:ext cx="10515600" cy="5246369"/>
          </a:xfrm>
        </p:spPr>
        <p:txBody>
          <a:bodyPr>
            <a:normAutofit lnSpcReduction="10000"/>
          </a:bodyPr>
          <a:lstStyle/>
          <a:p>
            <a:r>
              <a:rPr lang="en-US" dirty="0"/>
              <a:t>Visual/image detection</a:t>
            </a:r>
          </a:p>
          <a:p>
            <a:pPr lvl="1"/>
            <a:r>
              <a:rPr lang="en-US" dirty="0"/>
              <a:t>Cloud chambers</a:t>
            </a:r>
          </a:p>
          <a:p>
            <a:pPr lvl="1"/>
            <a:r>
              <a:rPr lang="en-US" dirty="0"/>
              <a:t>Bubble chambers</a:t>
            </a:r>
          </a:p>
          <a:p>
            <a:pPr lvl="1"/>
            <a:r>
              <a:rPr lang="en-US" dirty="0"/>
              <a:t>Photographic reproductions of particular molecular interactions</a:t>
            </a:r>
          </a:p>
          <a:p>
            <a:pPr lvl="1"/>
            <a:r>
              <a:rPr lang="en-US" dirty="0"/>
              <a:t>More detailed information about fewer events</a:t>
            </a:r>
          </a:p>
          <a:p>
            <a:pPr lvl="1"/>
            <a:r>
              <a:rPr lang="en-US" dirty="0"/>
              <a:t>Adherents prefer </a:t>
            </a:r>
            <a:r>
              <a:rPr lang="en-US" i="1" dirty="0">
                <a:solidFill>
                  <a:schemeClr val="accent4"/>
                </a:solidFill>
              </a:rPr>
              <a:t>golden events</a:t>
            </a:r>
            <a:endParaRPr lang="en-US" dirty="0">
              <a:solidFill>
                <a:schemeClr val="accent4"/>
              </a:solidFill>
            </a:endParaRPr>
          </a:p>
          <a:p>
            <a:pPr lvl="1"/>
            <a:endParaRPr lang="en-US" dirty="0"/>
          </a:p>
          <a:p>
            <a:r>
              <a:rPr lang="en-US" dirty="0"/>
              <a:t>Electronic tradition</a:t>
            </a:r>
          </a:p>
          <a:p>
            <a:pPr lvl="1"/>
            <a:r>
              <a:rPr lang="en-US" dirty="0"/>
              <a:t>Scintillation counters</a:t>
            </a:r>
          </a:p>
          <a:p>
            <a:pPr lvl="1"/>
            <a:r>
              <a:rPr lang="en-US" dirty="0"/>
              <a:t>Geiger counters</a:t>
            </a:r>
          </a:p>
          <a:p>
            <a:pPr lvl="1"/>
            <a:r>
              <a:rPr lang="en-US" dirty="0"/>
              <a:t>Spark chambers</a:t>
            </a:r>
          </a:p>
          <a:p>
            <a:pPr lvl="1"/>
            <a:r>
              <a:rPr lang="en-US" dirty="0"/>
              <a:t>Less detailed information about more events</a:t>
            </a:r>
          </a:p>
          <a:p>
            <a:pPr lvl="1"/>
            <a:r>
              <a:rPr lang="en-US" dirty="0"/>
              <a:t>Adherents prefer statistical arguments</a:t>
            </a:r>
          </a:p>
        </p:txBody>
      </p:sp>
      <p:sp>
        <p:nvSpPr>
          <p:cNvPr id="4" name="TextBox 3">
            <a:extLst>
              <a:ext uri="{FF2B5EF4-FFF2-40B4-BE49-F238E27FC236}">
                <a16:creationId xmlns:a16="http://schemas.microsoft.com/office/drawing/2014/main" id="{DB98660E-16A3-5344-8624-5C1E13454E4C}"/>
              </a:ext>
            </a:extLst>
          </p:cNvPr>
          <p:cNvSpPr txBox="1"/>
          <p:nvPr/>
        </p:nvSpPr>
        <p:spPr>
          <a:xfrm>
            <a:off x="6096000" y="3429000"/>
            <a:ext cx="5577840" cy="1754326"/>
          </a:xfrm>
          <a:prstGeom prst="rect">
            <a:avLst/>
          </a:prstGeom>
          <a:noFill/>
        </p:spPr>
        <p:txBody>
          <a:bodyPr wrap="square" rtlCol="0">
            <a:spAutoFit/>
          </a:bodyPr>
          <a:lstStyle/>
          <a:p>
            <a:pPr algn="just"/>
            <a:r>
              <a:rPr lang="en-US" dirty="0">
                <a:solidFill>
                  <a:schemeClr val="accent4"/>
                </a:solidFill>
              </a:rPr>
              <a:t>A </a:t>
            </a:r>
            <a:r>
              <a:rPr lang="en-US" i="1" dirty="0">
                <a:solidFill>
                  <a:schemeClr val="accent4"/>
                </a:solidFill>
              </a:rPr>
              <a:t>golden event </a:t>
            </a:r>
            <a:r>
              <a:rPr lang="en-US" dirty="0">
                <a:solidFill>
                  <a:schemeClr val="accent4"/>
                </a:solidFill>
              </a:rPr>
              <a:t>is a clear reproduction (usually a photograph) of a single occurrence in which the desired phenomenon obtained. Because of its clarity, it serves as an exemplar of the phenomenon in question. It is very explanatory and is viewed by those in the image tradition as decisive.</a:t>
            </a:r>
          </a:p>
        </p:txBody>
      </p:sp>
      <p:cxnSp>
        <p:nvCxnSpPr>
          <p:cNvPr id="6" name="Straight Connector 5">
            <a:extLst>
              <a:ext uri="{FF2B5EF4-FFF2-40B4-BE49-F238E27FC236}">
                <a16:creationId xmlns:a16="http://schemas.microsoft.com/office/drawing/2014/main" id="{3FBBE226-3E80-6F4F-B227-F6E7F854D2C3}"/>
              </a:ext>
            </a:extLst>
          </p:cNvPr>
          <p:cNvCxnSpPr/>
          <p:nvPr/>
        </p:nvCxnSpPr>
        <p:spPr>
          <a:xfrm>
            <a:off x="4663440" y="3703320"/>
            <a:ext cx="1325880" cy="36004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65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6B90-DFAA-A144-A9E4-20B943E119A6}"/>
              </a:ext>
            </a:extLst>
          </p:cNvPr>
          <p:cNvSpPr>
            <a:spLocks noGrp="1"/>
          </p:cNvSpPr>
          <p:nvPr>
            <p:ph type="title"/>
          </p:nvPr>
        </p:nvSpPr>
        <p:spPr>
          <a:xfrm>
            <a:off x="838200" y="0"/>
            <a:ext cx="10515600" cy="1325563"/>
          </a:xfrm>
        </p:spPr>
        <p:txBody>
          <a:bodyPr/>
          <a:lstStyle/>
          <a:p>
            <a:r>
              <a:rPr lang="en-US" dirty="0"/>
              <a:t>Epistemological Strategies</a:t>
            </a:r>
          </a:p>
        </p:txBody>
      </p:sp>
      <p:sp>
        <p:nvSpPr>
          <p:cNvPr id="3" name="Content Placeholder 2">
            <a:extLst>
              <a:ext uri="{FF2B5EF4-FFF2-40B4-BE49-F238E27FC236}">
                <a16:creationId xmlns:a16="http://schemas.microsoft.com/office/drawing/2014/main" id="{F17B3D2B-DA4F-DF43-97CA-3617AB84656E}"/>
              </a:ext>
            </a:extLst>
          </p:cNvPr>
          <p:cNvSpPr>
            <a:spLocks noGrp="1"/>
          </p:cNvSpPr>
          <p:nvPr>
            <p:ph idx="1"/>
          </p:nvPr>
        </p:nvSpPr>
        <p:spPr>
          <a:xfrm>
            <a:off x="502920" y="1005840"/>
            <a:ext cx="8001000" cy="5639753"/>
          </a:xfrm>
        </p:spPr>
        <p:txBody>
          <a:bodyPr>
            <a:normAutofit/>
          </a:bodyPr>
          <a:lstStyle/>
          <a:p>
            <a:pPr algn="just"/>
            <a:r>
              <a:rPr lang="en-US" i="1" dirty="0"/>
              <a:t>Knowing when to stop collecting data.</a:t>
            </a:r>
          </a:p>
          <a:p>
            <a:pPr lvl="1" algn="just"/>
            <a:r>
              <a:rPr lang="en-US" i="1" dirty="0"/>
              <a:t>Experiments end </a:t>
            </a:r>
            <a:r>
              <a:rPr lang="en-US" dirty="0"/>
              <a:t>(according to </a:t>
            </a:r>
            <a:r>
              <a:rPr lang="en-US" dirty="0" err="1"/>
              <a:t>Galison</a:t>
            </a:r>
            <a:r>
              <a:rPr lang="en-US" dirty="0"/>
              <a:t> 1987) when the result would “stand up in court”: it cannot be convincingly explained away.</a:t>
            </a:r>
          </a:p>
        </p:txBody>
      </p:sp>
      <p:pic>
        <p:nvPicPr>
          <p:cNvPr id="8" name="Picture 7">
            <a:extLst>
              <a:ext uri="{FF2B5EF4-FFF2-40B4-BE49-F238E27FC236}">
                <a16:creationId xmlns:a16="http://schemas.microsoft.com/office/drawing/2014/main" id="{1EE352D1-C5CE-5847-BDB6-11539DD6A6E3}"/>
              </a:ext>
            </a:extLst>
          </p:cNvPr>
          <p:cNvPicPr>
            <a:picLocks noChangeAspect="1"/>
          </p:cNvPicPr>
          <p:nvPr/>
        </p:nvPicPr>
        <p:blipFill>
          <a:blip r:embed="rId2"/>
          <a:stretch>
            <a:fillRect/>
          </a:stretch>
        </p:blipFill>
        <p:spPr>
          <a:xfrm>
            <a:off x="6286500" y="2147152"/>
            <a:ext cx="4899660" cy="4710848"/>
          </a:xfrm>
          <a:prstGeom prst="rect">
            <a:avLst/>
          </a:prstGeom>
        </p:spPr>
      </p:pic>
      <p:pic>
        <p:nvPicPr>
          <p:cNvPr id="9" name="Picture 8">
            <a:extLst>
              <a:ext uri="{FF2B5EF4-FFF2-40B4-BE49-F238E27FC236}">
                <a16:creationId xmlns:a16="http://schemas.microsoft.com/office/drawing/2014/main" id="{E2D6BF27-3C9E-7D4F-9872-E9980A223D85}"/>
              </a:ext>
            </a:extLst>
          </p:cNvPr>
          <p:cNvPicPr>
            <a:picLocks noChangeAspect="1"/>
          </p:cNvPicPr>
          <p:nvPr/>
        </p:nvPicPr>
        <p:blipFill>
          <a:blip r:embed="rId3"/>
          <a:stretch>
            <a:fillRect/>
          </a:stretch>
        </p:blipFill>
        <p:spPr>
          <a:xfrm>
            <a:off x="1703070" y="3097284"/>
            <a:ext cx="3173731" cy="3296849"/>
          </a:xfrm>
          <a:prstGeom prst="rect">
            <a:avLst/>
          </a:prstGeom>
        </p:spPr>
      </p:pic>
    </p:spTree>
    <p:extLst>
      <p:ext uri="{BB962C8B-B14F-4D97-AF65-F5344CB8AC3E}">
        <p14:creationId xmlns:p14="http://schemas.microsoft.com/office/powerpoint/2010/main" val="357112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383C-1FAB-3740-93F6-D0546447ADF6}"/>
              </a:ext>
            </a:extLst>
          </p:cNvPr>
          <p:cNvSpPr>
            <a:spLocks noGrp="1"/>
          </p:cNvSpPr>
          <p:nvPr>
            <p:ph type="title"/>
          </p:nvPr>
        </p:nvSpPr>
        <p:spPr/>
        <p:txBody>
          <a:bodyPr/>
          <a:lstStyle/>
          <a:p>
            <a:r>
              <a:rPr lang="en-US" dirty="0"/>
              <a:t>Are experimental results accepted on the basis of epistemological criteria?</a:t>
            </a:r>
          </a:p>
        </p:txBody>
      </p:sp>
      <p:sp>
        <p:nvSpPr>
          <p:cNvPr id="3" name="Text Placeholder 2">
            <a:extLst>
              <a:ext uri="{FF2B5EF4-FFF2-40B4-BE49-F238E27FC236}">
                <a16:creationId xmlns:a16="http://schemas.microsoft.com/office/drawing/2014/main" id="{7655E260-3216-8D49-A48E-F5E380F0FBC3}"/>
              </a:ext>
            </a:extLst>
          </p:cNvPr>
          <p:cNvSpPr>
            <a:spLocks noGrp="1"/>
          </p:cNvSpPr>
          <p:nvPr>
            <p:ph type="body" idx="1"/>
          </p:nvPr>
        </p:nvSpPr>
        <p:spPr/>
        <p:txBody>
          <a:bodyPr>
            <a:normAutofit/>
          </a:bodyPr>
          <a:lstStyle/>
          <a:p>
            <a:r>
              <a:rPr lang="en-US" sz="3600" dirty="0">
                <a:solidFill>
                  <a:srgbClr val="92D050"/>
                </a:solidFill>
              </a:rPr>
              <a:t>Yes!</a:t>
            </a:r>
          </a:p>
        </p:txBody>
      </p:sp>
      <p:sp>
        <p:nvSpPr>
          <p:cNvPr id="4" name="Content Placeholder 3">
            <a:extLst>
              <a:ext uri="{FF2B5EF4-FFF2-40B4-BE49-F238E27FC236}">
                <a16:creationId xmlns:a16="http://schemas.microsoft.com/office/drawing/2014/main" id="{19C5F03C-748E-E94C-AD41-F5C4C837866E}"/>
              </a:ext>
            </a:extLst>
          </p:cNvPr>
          <p:cNvSpPr>
            <a:spLocks noGrp="1"/>
          </p:cNvSpPr>
          <p:nvPr>
            <p:ph sz="half" idx="2"/>
          </p:nvPr>
        </p:nvSpPr>
        <p:spPr/>
        <p:txBody>
          <a:bodyPr/>
          <a:lstStyle/>
          <a:p>
            <a:r>
              <a:rPr lang="en-US" dirty="0" err="1"/>
              <a:t>Galison</a:t>
            </a:r>
            <a:endParaRPr lang="en-US" dirty="0"/>
          </a:p>
          <a:p>
            <a:r>
              <a:rPr lang="en-US" dirty="0"/>
              <a:t>Franklin</a:t>
            </a:r>
          </a:p>
          <a:p>
            <a:r>
              <a:rPr lang="en-US" dirty="0"/>
              <a:t>Staley</a:t>
            </a:r>
          </a:p>
          <a:p>
            <a:r>
              <a:rPr lang="en-US" dirty="0"/>
              <a:t>Hacking (sometimes)</a:t>
            </a:r>
          </a:p>
        </p:txBody>
      </p:sp>
      <p:sp>
        <p:nvSpPr>
          <p:cNvPr id="5" name="Text Placeholder 4">
            <a:extLst>
              <a:ext uri="{FF2B5EF4-FFF2-40B4-BE49-F238E27FC236}">
                <a16:creationId xmlns:a16="http://schemas.microsoft.com/office/drawing/2014/main" id="{A8979185-280D-5D4D-97AD-A24504DF71D8}"/>
              </a:ext>
            </a:extLst>
          </p:cNvPr>
          <p:cNvSpPr>
            <a:spLocks noGrp="1"/>
          </p:cNvSpPr>
          <p:nvPr>
            <p:ph type="body" sz="quarter" idx="3"/>
          </p:nvPr>
        </p:nvSpPr>
        <p:spPr/>
        <p:txBody>
          <a:bodyPr>
            <a:normAutofit/>
          </a:bodyPr>
          <a:lstStyle/>
          <a:p>
            <a:r>
              <a:rPr lang="en-US" sz="3600" dirty="0">
                <a:solidFill>
                  <a:srgbClr val="C00000"/>
                </a:solidFill>
              </a:rPr>
              <a:t>No!</a:t>
            </a:r>
          </a:p>
        </p:txBody>
      </p:sp>
      <p:sp>
        <p:nvSpPr>
          <p:cNvPr id="6" name="Content Placeholder 5">
            <a:extLst>
              <a:ext uri="{FF2B5EF4-FFF2-40B4-BE49-F238E27FC236}">
                <a16:creationId xmlns:a16="http://schemas.microsoft.com/office/drawing/2014/main" id="{3734785D-8602-7E4D-92D4-B130AB84DB55}"/>
              </a:ext>
            </a:extLst>
          </p:cNvPr>
          <p:cNvSpPr>
            <a:spLocks noGrp="1"/>
          </p:cNvSpPr>
          <p:nvPr>
            <p:ph sz="quarter" idx="4"/>
          </p:nvPr>
        </p:nvSpPr>
        <p:spPr/>
        <p:txBody>
          <a:bodyPr/>
          <a:lstStyle/>
          <a:p>
            <a:r>
              <a:rPr lang="en-US" dirty="0"/>
              <a:t>Collins</a:t>
            </a:r>
          </a:p>
          <a:p>
            <a:r>
              <a:rPr lang="en-US" dirty="0"/>
              <a:t>Pickering</a:t>
            </a:r>
          </a:p>
          <a:p>
            <a:r>
              <a:rPr lang="en-US" dirty="0"/>
              <a:t>Ackermann</a:t>
            </a:r>
          </a:p>
          <a:p>
            <a:r>
              <a:rPr lang="en-US" dirty="0"/>
              <a:t>Hacking (sometimes)</a:t>
            </a:r>
          </a:p>
        </p:txBody>
      </p:sp>
      <p:sp>
        <p:nvSpPr>
          <p:cNvPr id="8" name="Left Brace 7">
            <a:extLst>
              <a:ext uri="{FF2B5EF4-FFF2-40B4-BE49-F238E27FC236}">
                <a16:creationId xmlns:a16="http://schemas.microsoft.com/office/drawing/2014/main" id="{BFC110DE-EEF3-3F43-9AA7-5C45BF540BB7}"/>
              </a:ext>
            </a:extLst>
          </p:cNvPr>
          <p:cNvSpPr/>
          <p:nvPr/>
        </p:nvSpPr>
        <p:spPr>
          <a:xfrm rot="16200000">
            <a:off x="2269967" y="2955766"/>
            <a:ext cx="525780" cy="4169727"/>
          </a:xfrm>
          <a:prstGeom prst="leftBrace">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40CA6631-D754-264F-8F7E-20F640ACFC4C}"/>
              </a:ext>
            </a:extLst>
          </p:cNvPr>
          <p:cNvSpPr/>
          <p:nvPr/>
        </p:nvSpPr>
        <p:spPr>
          <a:xfrm rot="16200000">
            <a:off x="7577298" y="2955766"/>
            <a:ext cx="525780" cy="4169727"/>
          </a:xfrm>
          <a:prstGeom prst="leftBrace">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E2E486FC-6044-D243-B1CA-526D5B4F0E9C}"/>
              </a:ext>
            </a:extLst>
          </p:cNvPr>
          <p:cNvSpPr txBox="1"/>
          <p:nvPr/>
        </p:nvSpPr>
        <p:spPr>
          <a:xfrm>
            <a:off x="2242186" y="5635665"/>
            <a:ext cx="5907404" cy="553998"/>
          </a:xfrm>
          <a:prstGeom prst="rect">
            <a:avLst/>
          </a:prstGeom>
          <a:noFill/>
        </p:spPr>
        <p:txBody>
          <a:bodyPr wrap="square" rtlCol="0">
            <a:spAutoFit/>
          </a:bodyPr>
          <a:lstStyle/>
          <a:p>
            <a:r>
              <a:rPr lang="en-US" sz="3000" b="1" dirty="0">
                <a:solidFill>
                  <a:srgbClr val="00B0F0"/>
                </a:solidFill>
              </a:rPr>
              <a:t>How are we to interpret this divide?</a:t>
            </a:r>
          </a:p>
        </p:txBody>
      </p:sp>
    </p:spTree>
    <p:extLst>
      <p:ext uri="{BB962C8B-B14F-4D97-AF65-F5344CB8AC3E}">
        <p14:creationId xmlns:p14="http://schemas.microsoft.com/office/powerpoint/2010/main" val="125622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383C-1FAB-3740-93F6-D0546447ADF6}"/>
              </a:ext>
            </a:extLst>
          </p:cNvPr>
          <p:cNvSpPr>
            <a:spLocks noGrp="1"/>
          </p:cNvSpPr>
          <p:nvPr>
            <p:ph type="title"/>
          </p:nvPr>
        </p:nvSpPr>
        <p:spPr/>
        <p:txBody>
          <a:bodyPr/>
          <a:lstStyle/>
          <a:p>
            <a:r>
              <a:rPr lang="en-US" dirty="0"/>
              <a:t>Are experimental results accepted on the basis of epistemological criteria?</a:t>
            </a:r>
          </a:p>
        </p:txBody>
      </p:sp>
      <p:sp>
        <p:nvSpPr>
          <p:cNvPr id="3" name="Text Placeholder 2">
            <a:extLst>
              <a:ext uri="{FF2B5EF4-FFF2-40B4-BE49-F238E27FC236}">
                <a16:creationId xmlns:a16="http://schemas.microsoft.com/office/drawing/2014/main" id="{7655E260-3216-8D49-A48E-F5E380F0FBC3}"/>
              </a:ext>
            </a:extLst>
          </p:cNvPr>
          <p:cNvSpPr>
            <a:spLocks noGrp="1"/>
          </p:cNvSpPr>
          <p:nvPr>
            <p:ph type="body" idx="1"/>
          </p:nvPr>
        </p:nvSpPr>
        <p:spPr/>
        <p:txBody>
          <a:bodyPr>
            <a:normAutofit/>
          </a:bodyPr>
          <a:lstStyle/>
          <a:p>
            <a:r>
              <a:rPr lang="en-US" sz="3600" dirty="0">
                <a:solidFill>
                  <a:srgbClr val="92D050"/>
                </a:solidFill>
              </a:rPr>
              <a:t>Rationalists</a:t>
            </a:r>
          </a:p>
        </p:txBody>
      </p:sp>
      <p:sp>
        <p:nvSpPr>
          <p:cNvPr id="4" name="Content Placeholder 3">
            <a:extLst>
              <a:ext uri="{FF2B5EF4-FFF2-40B4-BE49-F238E27FC236}">
                <a16:creationId xmlns:a16="http://schemas.microsoft.com/office/drawing/2014/main" id="{19C5F03C-748E-E94C-AD41-F5C4C837866E}"/>
              </a:ext>
            </a:extLst>
          </p:cNvPr>
          <p:cNvSpPr>
            <a:spLocks noGrp="1"/>
          </p:cNvSpPr>
          <p:nvPr>
            <p:ph sz="half" idx="2"/>
          </p:nvPr>
        </p:nvSpPr>
        <p:spPr>
          <a:xfrm>
            <a:off x="342900" y="2505074"/>
            <a:ext cx="5654675" cy="4352925"/>
          </a:xfrm>
        </p:spPr>
        <p:txBody>
          <a:bodyPr>
            <a:normAutofit lnSpcReduction="10000"/>
          </a:bodyPr>
          <a:lstStyle/>
          <a:p>
            <a:r>
              <a:rPr lang="en-US" dirty="0"/>
              <a:t>Observations can boost our credence both in the proper functioning of the machine and in the hypothesis</a:t>
            </a:r>
          </a:p>
          <a:p>
            <a:pPr lvl="1"/>
            <a:r>
              <a:rPr lang="en-US" dirty="0"/>
              <a:t>This is an objective process</a:t>
            </a:r>
          </a:p>
          <a:p>
            <a:r>
              <a:rPr lang="en-US" dirty="0"/>
              <a:t>Epistemological standards govern acceptance of results</a:t>
            </a:r>
          </a:p>
          <a:p>
            <a:r>
              <a:rPr lang="en-US" dirty="0"/>
              <a:t>Relations between procedure, theory of instrument, and theory of phenomenon determined by canon of prior confirmed results</a:t>
            </a:r>
          </a:p>
        </p:txBody>
      </p:sp>
      <p:sp>
        <p:nvSpPr>
          <p:cNvPr id="5" name="Text Placeholder 4">
            <a:extLst>
              <a:ext uri="{FF2B5EF4-FFF2-40B4-BE49-F238E27FC236}">
                <a16:creationId xmlns:a16="http://schemas.microsoft.com/office/drawing/2014/main" id="{A8979185-280D-5D4D-97AD-A24504DF71D8}"/>
              </a:ext>
            </a:extLst>
          </p:cNvPr>
          <p:cNvSpPr>
            <a:spLocks noGrp="1"/>
          </p:cNvSpPr>
          <p:nvPr>
            <p:ph type="body" sz="quarter" idx="3"/>
          </p:nvPr>
        </p:nvSpPr>
        <p:spPr/>
        <p:txBody>
          <a:bodyPr>
            <a:normAutofit/>
          </a:bodyPr>
          <a:lstStyle/>
          <a:p>
            <a:r>
              <a:rPr lang="en-US" sz="3600" dirty="0">
                <a:solidFill>
                  <a:srgbClr val="C00000"/>
                </a:solidFill>
              </a:rPr>
              <a:t>Constructivists (Pickering)</a:t>
            </a:r>
          </a:p>
        </p:txBody>
      </p:sp>
      <p:sp>
        <p:nvSpPr>
          <p:cNvPr id="6" name="Content Placeholder 5">
            <a:extLst>
              <a:ext uri="{FF2B5EF4-FFF2-40B4-BE49-F238E27FC236}">
                <a16:creationId xmlns:a16="http://schemas.microsoft.com/office/drawing/2014/main" id="{3734785D-8602-7E4D-92D4-B130AB84DB55}"/>
              </a:ext>
            </a:extLst>
          </p:cNvPr>
          <p:cNvSpPr>
            <a:spLocks noGrp="1"/>
          </p:cNvSpPr>
          <p:nvPr>
            <p:ph sz="quarter" idx="4"/>
          </p:nvPr>
        </p:nvSpPr>
        <p:spPr>
          <a:xfrm>
            <a:off x="5997575" y="2505075"/>
            <a:ext cx="6194425" cy="4352924"/>
          </a:xfrm>
        </p:spPr>
        <p:txBody>
          <a:bodyPr>
            <a:normAutofit lnSpcReduction="10000"/>
          </a:bodyPr>
          <a:lstStyle/>
          <a:p>
            <a:r>
              <a:rPr lang="en-US" dirty="0"/>
              <a:t>No, this is a circular regress—our standards for proper functioning depend on reaching “correct results” and vice versa</a:t>
            </a:r>
          </a:p>
          <a:p>
            <a:pPr lvl="1"/>
            <a:r>
              <a:rPr lang="en-US" dirty="0"/>
              <a:t>Escaped by a process of social negotiation</a:t>
            </a:r>
          </a:p>
          <a:p>
            <a:r>
              <a:rPr lang="en-US" dirty="0"/>
              <a:t>Utility and coherence with existing theories govern acceptance of results</a:t>
            </a:r>
          </a:p>
          <a:p>
            <a:r>
              <a:rPr lang="en-US" dirty="0"/>
              <a:t>Relations are mutual and plastic, exploited by investigator to resolve an existent disagreement or produce harmony</a:t>
            </a:r>
            <a:r>
              <a:rPr lang="en-US" dirty="0">
                <a:solidFill>
                  <a:schemeClr val="accent4"/>
                </a:solidFill>
              </a:rPr>
              <a:t>* (Morpurgo)</a:t>
            </a:r>
            <a:endParaRPr lang="en-US" dirty="0"/>
          </a:p>
        </p:txBody>
      </p:sp>
    </p:spTree>
    <p:extLst>
      <p:ext uri="{BB962C8B-B14F-4D97-AF65-F5344CB8AC3E}">
        <p14:creationId xmlns:p14="http://schemas.microsoft.com/office/powerpoint/2010/main" val="406012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12BD-72F2-9E47-AD16-E6CA8F5B4239}"/>
              </a:ext>
            </a:extLst>
          </p:cNvPr>
          <p:cNvSpPr>
            <a:spLocks noGrp="1"/>
          </p:cNvSpPr>
          <p:nvPr>
            <p:ph type="title"/>
          </p:nvPr>
        </p:nvSpPr>
        <p:spPr/>
        <p:txBody>
          <a:bodyPr/>
          <a:lstStyle/>
          <a:p>
            <a:r>
              <a:rPr lang="en-US" b="1" dirty="0">
                <a:solidFill>
                  <a:schemeClr val="accent4"/>
                </a:solidFill>
              </a:rPr>
              <a:t>Morpurgo’s Search for Free Quarks</a:t>
            </a:r>
          </a:p>
        </p:txBody>
      </p:sp>
      <p:sp>
        <p:nvSpPr>
          <p:cNvPr id="3" name="Content Placeholder 2">
            <a:extLst>
              <a:ext uri="{FF2B5EF4-FFF2-40B4-BE49-F238E27FC236}">
                <a16:creationId xmlns:a16="http://schemas.microsoft.com/office/drawing/2014/main" id="{3D9D5E2F-5CB9-B44D-8B30-366230C7A777}"/>
              </a:ext>
            </a:extLst>
          </p:cNvPr>
          <p:cNvSpPr>
            <a:spLocks noGrp="1"/>
          </p:cNvSpPr>
          <p:nvPr>
            <p:ph idx="1"/>
          </p:nvPr>
        </p:nvSpPr>
        <p:spPr>
          <a:xfrm>
            <a:off x="838200" y="2034540"/>
            <a:ext cx="10515600" cy="4823459"/>
          </a:xfrm>
        </p:spPr>
        <p:txBody>
          <a:bodyPr>
            <a:normAutofit/>
          </a:bodyPr>
          <a:lstStyle/>
          <a:p>
            <a:r>
              <a:rPr lang="en-US" dirty="0"/>
              <a:t>First found a continuous distribution of charge values </a:t>
            </a:r>
          </a:p>
          <a:p>
            <a:pPr lvl="1"/>
            <a:r>
              <a:rPr lang="en-US" dirty="0"/>
              <a:t>Taken as indicating that instrument needed an adjustment</a:t>
            </a:r>
          </a:p>
          <a:p>
            <a:r>
              <a:rPr lang="en-US" dirty="0"/>
              <a:t>Then found and reported only integral values</a:t>
            </a:r>
          </a:p>
          <a:p>
            <a:r>
              <a:rPr lang="en-US" dirty="0"/>
              <a:t>Worries about instrument occurred because initial findings were consonant with </a:t>
            </a:r>
            <a:r>
              <a:rPr lang="en-US" i="1" dirty="0"/>
              <a:t>none </a:t>
            </a:r>
            <a:r>
              <a:rPr lang="en-US" dirty="0"/>
              <a:t>of the possible theories. Results corresponding to no model could not be countenanced. The eventual production of results in line with one of the rival theories was taken as producing consonance.</a:t>
            </a:r>
          </a:p>
        </p:txBody>
      </p:sp>
      <p:pic>
        <p:nvPicPr>
          <p:cNvPr id="4" name="Picture 3">
            <a:extLst>
              <a:ext uri="{FF2B5EF4-FFF2-40B4-BE49-F238E27FC236}">
                <a16:creationId xmlns:a16="http://schemas.microsoft.com/office/drawing/2014/main" id="{029FC48D-FBB3-C14D-A877-F0FB9F0EBBB5}"/>
              </a:ext>
            </a:extLst>
          </p:cNvPr>
          <p:cNvPicPr>
            <a:picLocks noChangeAspect="1"/>
          </p:cNvPicPr>
          <p:nvPr/>
        </p:nvPicPr>
        <p:blipFill>
          <a:blip r:embed="rId2"/>
          <a:stretch>
            <a:fillRect/>
          </a:stretch>
        </p:blipFill>
        <p:spPr>
          <a:xfrm>
            <a:off x="4046220" y="5160962"/>
            <a:ext cx="8145780" cy="1697038"/>
          </a:xfrm>
          <a:prstGeom prst="rect">
            <a:avLst/>
          </a:prstGeom>
        </p:spPr>
      </p:pic>
      <p:sp>
        <p:nvSpPr>
          <p:cNvPr id="5" name="TextBox 4">
            <a:extLst>
              <a:ext uri="{FF2B5EF4-FFF2-40B4-BE49-F238E27FC236}">
                <a16:creationId xmlns:a16="http://schemas.microsoft.com/office/drawing/2014/main" id="{DEA5B127-1DFE-E141-B1AF-CB518AE528F1}"/>
              </a:ext>
            </a:extLst>
          </p:cNvPr>
          <p:cNvSpPr txBox="1"/>
          <p:nvPr/>
        </p:nvSpPr>
        <p:spPr>
          <a:xfrm>
            <a:off x="838200" y="1428750"/>
            <a:ext cx="5482590" cy="400110"/>
          </a:xfrm>
          <a:prstGeom prst="rect">
            <a:avLst/>
          </a:prstGeom>
          <a:noFill/>
        </p:spPr>
        <p:txBody>
          <a:bodyPr wrap="square" rtlCol="0">
            <a:spAutoFit/>
          </a:bodyPr>
          <a:lstStyle/>
          <a:p>
            <a:r>
              <a:rPr lang="en-US" sz="2000" b="1" dirty="0">
                <a:solidFill>
                  <a:srgbClr val="92D050"/>
                </a:solidFill>
              </a:rPr>
              <a:t>Theory A: Charge values are integral.</a:t>
            </a:r>
          </a:p>
        </p:txBody>
      </p:sp>
      <p:sp>
        <p:nvSpPr>
          <p:cNvPr id="7" name="TextBox 6">
            <a:extLst>
              <a:ext uri="{FF2B5EF4-FFF2-40B4-BE49-F238E27FC236}">
                <a16:creationId xmlns:a16="http://schemas.microsoft.com/office/drawing/2014/main" id="{D96DDF9F-1A84-7D46-AA64-F5C41A752A4A}"/>
              </a:ext>
            </a:extLst>
          </p:cNvPr>
          <p:cNvSpPr txBox="1"/>
          <p:nvPr/>
        </p:nvSpPr>
        <p:spPr>
          <a:xfrm>
            <a:off x="6320790" y="1424702"/>
            <a:ext cx="5482590" cy="400110"/>
          </a:xfrm>
          <a:prstGeom prst="rect">
            <a:avLst/>
          </a:prstGeom>
          <a:noFill/>
        </p:spPr>
        <p:txBody>
          <a:bodyPr wrap="square" rtlCol="0">
            <a:spAutoFit/>
          </a:bodyPr>
          <a:lstStyle/>
          <a:p>
            <a:r>
              <a:rPr lang="en-US" sz="2000" b="1" dirty="0">
                <a:solidFill>
                  <a:srgbClr val="C00000"/>
                </a:solidFill>
              </a:rPr>
              <a:t>Theory B: Charge values are integral or fractional.</a:t>
            </a:r>
          </a:p>
        </p:txBody>
      </p:sp>
    </p:spTree>
    <p:extLst>
      <p:ext uri="{BB962C8B-B14F-4D97-AF65-F5344CB8AC3E}">
        <p14:creationId xmlns:p14="http://schemas.microsoft.com/office/powerpoint/2010/main" val="39361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12BD-72F2-9E47-AD16-E6CA8F5B4239}"/>
              </a:ext>
            </a:extLst>
          </p:cNvPr>
          <p:cNvSpPr>
            <a:spLocks noGrp="1"/>
          </p:cNvSpPr>
          <p:nvPr>
            <p:ph type="title"/>
          </p:nvPr>
        </p:nvSpPr>
        <p:spPr/>
        <p:txBody>
          <a:bodyPr/>
          <a:lstStyle/>
          <a:p>
            <a:r>
              <a:rPr lang="en-US" dirty="0"/>
              <a:t>The Constructivists</a:t>
            </a:r>
          </a:p>
        </p:txBody>
      </p:sp>
      <p:sp>
        <p:nvSpPr>
          <p:cNvPr id="3" name="Content Placeholder 2">
            <a:extLst>
              <a:ext uri="{FF2B5EF4-FFF2-40B4-BE49-F238E27FC236}">
                <a16:creationId xmlns:a16="http://schemas.microsoft.com/office/drawing/2014/main" id="{3D9D5E2F-5CB9-B44D-8B30-366230C7A777}"/>
              </a:ext>
            </a:extLst>
          </p:cNvPr>
          <p:cNvSpPr>
            <a:spLocks noGrp="1"/>
          </p:cNvSpPr>
          <p:nvPr>
            <p:ph idx="1"/>
          </p:nvPr>
        </p:nvSpPr>
        <p:spPr/>
        <p:txBody>
          <a:bodyPr/>
          <a:lstStyle/>
          <a:p>
            <a:r>
              <a:rPr lang="en-US" dirty="0"/>
              <a:t>Circularity or codependence between theory, instrument, phenomenon, and other critical elements of the experimental process</a:t>
            </a:r>
          </a:p>
          <a:p>
            <a:endParaRPr lang="en-US" dirty="0"/>
          </a:p>
        </p:txBody>
      </p:sp>
      <p:sp>
        <p:nvSpPr>
          <p:cNvPr id="4" name="TextBox 3">
            <a:extLst>
              <a:ext uri="{FF2B5EF4-FFF2-40B4-BE49-F238E27FC236}">
                <a16:creationId xmlns:a16="http://schemas.microsoft.com/office/drawing/2014/main" id="{5B30D40C-FFB0-F24E-AEF5-1F6129AB53A5}"/>
              </a:ext>
            </a:extLst>
          </p:cNvPr>
          <p:cNvSpPr txBox="1"/>
          <p:nvPr/>
        </p:nvSpPr>
        <p:spPr>
          <a:xfrm>
            <a:off x="8263890" y="3600450"/>
            <a:ext cx="3623310" cy="2308324"/>
          </a:xfrm>
          <a:prstGeom prst="rect">
            <a:avLst/>
          </a:prstGeom>
          <a:noFill/>
        </p:spPr>
        <p:txBody>
          <a:bodyPr wrap="square" rtlCol="0">
            <a:spAutoFit/>
          </a:bodyPr>
          <a:lstStyle/>
          <a:p>
            <a:pPr lvl="0" algn="just"/>
            <a:r>
              <a:rPr lang="en-US" dirty="0"/>
              <a:t>Hacking concurs with Pickering’s mutual relation picture, identifying </a:t>
            </a:r>
            <a:r>
              <a:rPr lang="en-US" i="1" dirty="0"/>
              <a:t>ideas</a:t>
            </a:r>
            <a:r>
              <a:rPr lang="en-US" dirty="0"/>
              <a:t> (question, hypothesis, theory), </a:t>
            </a:r>
            <a:r>
              <a:rPr lang="en-US" i="1" dirty="0"/>
              <a:t>things</a:t>
            </a:r>
            <a:r>
              <a:rPr lang="en-US" dirty="0"/>
              <a:t> (machines, target entity), and </a:t>
            </a:r>
            <a:r>
              <a:rPr lang="en-US" i="1" dirty="0"/>
              <a:t>marks </a:t>
            </a:r>
            <a:r>
              <a:rPr lang="en-US" dirty="0"/>
              <a:t>(data, response of data to adjustments), but these vindicate each other rather than becoming a space of circular adjustment.</a:t>
            </a:r>
          </a:p>
        </p:txBody>
      </p:sp>
      <p:cxnSp>
        <p:nvCxnSpPr>
          <p:cNvPr id="5" name="Straight Arrow Connector 4">
            <a:extLst>
              <a:ext uri="{FF2B5EF4-FFF2-40B4-BE49-F238E27FC236}">
                <a16:creationId xmlns:a16="http://schemas.microsoft.com/office/drawing/2014/main" id="{D3FC6ADE-BD63-714C-9E86-D76E9AF95AE3}"/>
              </a:ext>
            </a:extLst>
          </p:cNvPr>
          <p:cNvCxnSpPr>
            <a:cxnSpLocks/>
          </p:cNvCxnSpPr>
          <p:nvPr/>
        </p:nvCxnSpPr>
        <p:spPr>
          <a:xfrm flipH="1">
            <a:off x="2186940" y="3600450"/>
            <a:ext cx="1653540" cy="230678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7B50E0F-88B8-6348-8345-8F3CD5084A98}"/>
              </a:ext>
            </a:extLst>
          </p:cNvPr>
          <p:cNvCxnSpPr>
            <a:cxnSpLocks/>
          </p:cNvCxnSpPr>
          <p:nvPr/>
        </p:nvCxnSpPr>
        <p:spPr>
          <a:xfrm>
            <a:off x="2289810" y="6581606"/>
            <a:ext cx="4023360"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DDF5A3-9A3F-7043-9800-F16A338FC1F7}"/>
              </a:ext>
            </a:extLst>
          </p:cNvPr>
          <p:cNvCxnSpPr>
            <a:cxnSpLocks/>
          </p:cNvCxnSpPr>
          <p:nvPr/>
        </p:nvCxnSpPr>
        <p:spPr>
          <a:xfrm flipH="1" flipV="1">
            <a:off x="4552948" y="3600450"/>
            <a:ext cx="1543052" cy="220391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62134A-6AE8-3344-B8C5-59D388D33EDF}"/>
              </a:ext>
            </a:extLst>
          </p:cNvPr>
          <p:cNvSpPr txBox="1"/>
          <p:nvPr/>
        </p:nvSpPr>
        <p:spPr>
          <a:xfrm>
            <a:off x="3752850" y="3024167"/>
            <a:ext cx="1348740" cy="477054"/>
          </a:xfrm>
          <a:prstGeom prst="rect">
            <a:avLst/>
          </a:prstGeom>
          <a:noFill/>
        </p:spPr>
        <p:txBody>
          <a:bodyPr wrap="square" rtlCol="0">
            <a:spAutoFit/>
          </a:bodyPr>
          <a:lstStyle/>
          <a:p>
            <a:r>
              <a:rPr lang="en-US" sz="2500" b="1" dirty="0">
                <a:solidFill>
                  <a:srgbClr val="C00000"/>
                </a:solidFill>
              </a:rPr>
              <a:t>ideas</a:t>
            </a:r>
          </a:p>
        </p:txBody>
      </p:sp>
      <p:sp>
        <p:nvSpPr>
          <p:cNvPr id="9" name="TextBox 8">
            <a:extLst>
              <a:ext uri="{FF2B5EF4-FFF2-40B4-BE49-F238E27FC236}">
                <a16:creationId xmlns:a16="http://schemas.microsoft.com/office/drawing/2014/main" id="{8DD4272F-35DE-374F-87CE-C519BB43F390}"/>
              </a:ext>
            </a:extLst>
          </p:cNvPr>
          <p:cNvSpPr txBox="1"/>
          <p:nvPr/>
        </p:nvSpPr>
        <p:spPr>
          <a:xfrm>
            <a:off x="1230630" y="6015821"/>
            <a:ext cx="1348740" cy="477054"/>
          </a:xfrm>
          <a:prstGeom prst="rect">
            <a:avLst/>
          </a:prstGeom>
          <a:noFill/>
        </p:spPr>
        <p:txBody>
          <a:bodyPr wrap="square" rtlCol="0">
            <a:spAutoFit/>
          </a:bodyPr>
          <a:lstStyle/>
          <a:p>
            <a:r>
              <a:rPr lang="en-US" sz="2500" b="1" dirty="0">
                <a:solidFill>
                  <a:srgbClr val="C00000"/>
                </a:solidFill>
              </a:rPr>
              <a:t>things</a:t>
            </a:r>
          </a:p>
        </p:txBody>
      </p:sp>
      <p:sp>
        <p:nvSpPr>
          <p:cNvPr id="10" name="TextBox 9">
            <a:extLst>
              <a:ext uri="{FF2B5EF4-FFF2-40B4-BE49-F238E27FC236}">
                <a16:creationId xmlns:a16="http://schemas.microsoft.com/office/drawing/2014/main" id="{20174D07-050A-1F44-B382-84A38BB7D2B7}"/>
              </a:ext>
            </a:extLst>
          </p:cNvPr>
          <p:cNvSpPr txBox="1"/>
          <p:nvPr/>
        </p:nvSpPr>
        <p:spPr>
          <a:xfrm>
            <a:off x="6202682" y="5907236"/>
            <a:ext cx="1348740" cy="477054"/>
          </a:xfrm>
          <a:prstGeom prst="rect">
            <a:avLst/>
          </a:prstGeom>
          <a:noFill/>
        </p:spPr>
        <p:txBody>
          <a:bodyPr wrap="square" rtlCol="0">
            <a:spAutoFit/>
          </a:bodyPr>
          <a:lstStyle/>
          <a:p>
            <a:r>
              <a:rPr lang="en-US" sz="2500" b="1" dirty="0">
                <a:solidFill>
                  <a:srgbClr val="C00000"/>
                </a:solidFill>
              </a:rPr>
              <a:t>marks</a:t>
            </a:r>
          </a:p>
        </p:txBody>
      </p:sp>
    </p:spTree>
    <p:extLst>
      <p:ext uri="{BB962C8B-B14F-4D97-AF65-F5344CB8AC3E}">
        <p14:creationId xmlns:p14="http://schemas.microsoft.com/office/powerpoint/2010/main" val="263200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5B21-1DCC-E446-8CF6-368E70134645}"/>
              </a:ext>
            </a:extLst>
          </p:cNvPr>
          <p:cNvSpPr>
            <a:spLocks noGrp="1"/>
          </p:cNvSpPr>
          <p:nvPr>
            <p:ph type="title"/>
          </p:nvPr>
        </p:nvSpPr>
        <p:spPr/>
        <p:txBody>
          <a:bodyPr/>
          <a:lstStyle/>
          <a:p>
            <a:r>
              <a:rPr lang="en-US" dirty="0"/>
              <a:t>“Dance of agency”</a:t>
            </a:r>
          </a:p>
        </p:txBody>
      </p:sp>
      <p:sp>
        <p:nvSpPr>
          <p:cNvPr id="3" name="TextBox 2">
            <a:extLst>
              <a:ext uri="{FF2B5EF4-FFF2-40B4-BE49-F238E27FC236}">
                <a16:creationId xmlns:a16="http://schemas.microsoft.com/office/drawing/2014/main" id="{DC0EC4FD-B8D9-D64E-82CF-CB8B5F95EABB}"/>
              </a:ext>
            </a:extLst>
          </p:cNvPr>
          <p:cNvSpPr txBox="1"/>
          <p:nvPr/>
        </p:nvSpPr>
        <p:spPr>
          <a:xfrm>
            <a:off x="582930" y="1554480"/>
            <a:ext cx="6697980" cy="369332"/>
          </a:xfrm>
          <a:prstGeom prst="rect">
            <a:avLst/>
          </a:prstGeom>
          <a:noFill/>
        </p:spPr>
        <p:txBody>
          <a:bodyPr wrap="square" rtlCol="0">
            <a:spAutoFit/>
          </a:bodyPr>
          <a:lstStyle/>
          <a:p>
            <a:r>
              <a:rPr lang="en-US" dirty="0"/>
              <a:t>Refinement is a </a:t>
            </a:r>
            <a:r>
              <a:rPr lang="en-US" i="1" dirty="0"/>
              <a:t>dialectical </a:t>
            </a:r>
            <a:r>
              <a:rPr lang="en-US" dirty="0"/>
              <a:t>process.</a:t>
            </a:r>
          </a:p>
        </p:txBody>
      </p:sp>
      <p:cxnSp>
        <p:nvCxnSpPr>
          <p:cNvPr id="7" name="Straight Arrow Connector 6">
            <a:extLst>
              <a:ext uri="{FF2B5EF4-FFF2-40B4-BE49-F238E27FC236}">
                <a16:creationId xmlns:a16="http://schemas.microsoft.com/office/drawing/2014/main" id="{BA5C3727-0ED2-F74B-82D6-D8DD75FC7916}"/>
              </a:ext>
            </a:extLst>
          </p:cNvPr>
          <p:cNvCxnSpPr/>
          <p:nvPr/>
        </p:nvCxnSpPr>
        <p:spPr>
          <a:xfrm>
            <a:off x="2861310" y="4160520"/>
            <a:ext cx="634365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A90430A-8AC3-114F-9F12-32310317504C}"/>
              </a:ext>
            </a:extLst>
          </p:cNvPr>
          <p:cNvSpPr txBox="1"/>
          <p:nvPr/>
        </p:nvSpPr>
        <p:spPr>
          <a:xfrm>
            <a:off x="1672590" y="3837354"/>
            <a:ext cx="1314450" cy="646331"/>
          </a:xfrm>
          <a:prstGeom prst="rect">
            <a:avLst/>
          </a:prstGeom>
          <a:noFill/>
        </p:spPr>
        <p:txBody>
          <a:bodyPr wrap="square" rtlCol="0">
            <a:spAutoFit/>
          </a:bodyPr>
          <a:lstStyle/>
          <a:p>
            <a:r>
              <a:rPr lang="en-US" dirty="0"/>
              <a:t>Scientists’ goals</a:t>
            </a:r>
          </a:p>
        </p:txBody>
      </p:sp>
      <p:sp>
        <p:nvSpPr>
          <p:cNvPr id="9" name="TextBox 8">
            <a:extLst>
              <a:ext uri="{FF2B5EF4-FFF2-40B4-BE49-F238E27FC236}">
                <a16:creationId xmlns:a16="http://schemas.microsoft.com/office/drawing/2014/main" id="{B9186BC6-A5FE-4A44-B731-DECBFD8C3679}"/>
              </a:ext>
            </a:extLst>
          </p:cNvPr>
          <p:cNvSpPr txBox="1"/>
          <p:nvPr/>
        </p:nvSpPr>
        <p:spPr>
          <a:xfrm>
            <a:off x="9330690" y="3837353"/>
            <a:ext cx="1668780" cy="646331"/>
          </a:xfrm>
          <a:prstGeom prst="rect">
            <a:avLst/>
          </a:prstGeom>
          <a:noFill/>
        </p:spPr>
        <p:txBody>
          <a:bodyPr wrap="square" rtlCol="0">
            <a:spAutoFit/>
          </a:bodyPr>
          <a:lstStyle/>
          <a:p>
            <a:r>
              <a:rPr lang="en-US" dirty="0"/>
              <a:t>Material state of the world</a:t>
            </a:r>
          </a:p>
        </p:txBody>
      </p:sp>
      <p:cxnSp>
        <p:nvCxnSpPr>
          <p:cNvPr id="11" name="Straight Arrow Connector 10">
            <a:extLst>
              <a:ext uri="{FF2B5EF4-FFF2-40B4-BE49-F238E27FC236}">
                <a16:creationId xmlns:a16="http://schemas.microsoft.com/office/drawing/2014/main" id="{E6730639-421A-9743-A3DF-7AD8E6BC1F2D}"/>
              </a:ext>
            </a:extLst>
          </p:cNvPr>
          <p:cNvCxnSpPr/>
          <p:nvPr/>
        </p:nvCxnSpPr>
        <p:spPr>
          <a:xfrm flipH="1">
            <a:off x="6033135" y="4366260"/>
            <a:ext cx="2996565" cy="98298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B3412A-763C-5D47-86F8-D5840719ED66}"/>
              </a:ext>
            </a:extLst>
          </p:cNvPr>
          <p:cNvSpPr txBox="1"/>
          <p:nvPr/>
        </p:nvSpPr>
        <p:spPr>
          <a:xfrm>
            <a:off x="4686300" y="5120640"/>
            <a:ext cx="1689735" cy="1477328"/>
          </a:xfrm>
          <a:prstGeom prst="rect">
            <a:avLst/>
          </a:prstGeom>
          <a:noFill/>
        </p:spPr>
        <p:txBody>
          <a:bodyPr wrap="square" rtlCol="0">
            <a:spAutoFit/>
          </a:bodyPr>
          <a:lstStyle/>
          <a:p>
            <a:r>
              <a:rPr lang="en-US" dirty="0"/>
              <a:t>Consonance and consensus spurred by </a:t>
            </a:r>
            <a:r>
              <a:rPr lang="en-US" i="1" dirty="0"/>
              <a:t>resistance and accommodation</a:t>
            </a:r>
            <a:endParaRPr lang="en-US" dirty="0"/>
          </a:p>
        </p:txBody>
      </p:sp>
      <p:sp>
        <p:nvSpPr>
          <p:cNvPr id="13" name="TextBox 12">
            <a:extLst>
              <a:ext uri="{FF2B5EF4-FFF2-40B4-BE49-F238E27FC236}">
                <a16:creationId xmlns:a16="http://schemas.microsoft.com/office/drawing/2014/main" id="{77C68D2A-B166-9340-97D8-23E8C07384DB}"/>
              </a:ext>
            </a:extLst>
          </p:cNvPr>
          <p:cNvSpPr txBox="1"/>
          <p:nvPr/>
        </p:nvSpPr>
        <p:spPr>
          <a:xfrm>
            <a:off x="6240780" y="937260"/>
            <a:ext cx="4331970" cy="2585323"/>
          </a:xfrm>
          <a:prstGeom prst="rect">
            <a:avLst/>
          </a:prstGeom>
          <a:noFill/>
        </p:spPr>
        <p:txBody>
          <a:bodyPr wrap="square" rtlCol="0">
            <a:spAutoFit/>
          </a:bodyPr>
          <a:lstStyle/>
          <a:p>
            <a:r>
              <a:rPr lang="en-US" b="1" dirty="0"/>
              <a:t>Resistance</a:t>
            </a:r>
            <a:r>
              <a:rPr lang="en-US" dirty="0"/>
              <a:t>: material </a:t>
            </a:r>
            <a:r>
              <a:rPr lang="en-US" i="1" dirty="0"/>
              <a:t>resists </a:t>
            </a:r>
            <a:r>
              <a:rPr lang="en-US" dirty="0"/>
              <a:t>scientists’ attempts to capture an instantiation of its agency in practice</a:t>
            </a:r>
          </a:p>
          <a:p>
            <a:r>
              <a:rPr lang="en-US" b="1" dirty="0"/>
              <a:t>Accommodation</a:t>
            </a:r>
            <a:r>
              <a:rPr lang="en-US" dirty="0"/>
              <a:t>: scientists </a:t>
            </a:r>
            <a:r>
              <a:rPr lang="en-US" i="1" dirty="0"/>
              <a:t>conciliate </a:t>
            </a:r>
            <a:r>
              <a:rPr lang="en-US" dirty="0"/>
              <a:t>by revising goals, criteria, and instruments</a:t>
            </a:r>
          </a:p>
          <a:p>
            <a:endParaRPr lang="en-US" dirty="0"/>
          </a:p>
          <a:p>
            <a:r>
              <a:rPr lang="en-US" dirty="0"/>
              <a:t>Morpurgo’s initial results </a:t>
            </a:r>
            <a:r>
              <a:rPr lang="en-US" i="1" dirty="0"/>
              <a:t>resisted </a:t>
            </a:r>
            <a:r>
              <a:rPr lang="en-US" dirty="0"/>
              <a:t>the theory space, so he calibrated the machine and changed the theory behind it.</a:t>
            </a:r>
          </a:p>
        </p:txBody>
      </p:sp>
    </p:spTree>
    <p:extLst>
      <p:ext uri="{BB962C8B-B14F-4D97-AF65-F5344CB8AC3E}">
        <p14:creationId xmlns:p14="http://schemas.microsoft.com/office/powerpoint/2010/main" val="408405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383C-1FAB-3740-93F6-D0546447ADF6}"/>
              </a:ext>
            </a:extLst>
          </p:cNvPr>
          <p:cNvSpPr>
            <a:spLocks noGrp="1"/>
          </p:cNvSpPr>
          <p:nvPr>
            <p:ph type="title"/>
          </p:nvPr>
        </p:nvSpPr>
        <p:spPr/>
        <p:txBody>
          <a:bodyPr/>
          <a:lstStyle/>
          <a:p>
            <a:r>
              <a:rPr lang="en-US" dirty="0"/>
              <a:t>Hacking’s Thematic Taxonomy</a:t>
            </a:r>
          </a:p>
        </p:txBody>
      </p:sp>
      <p:sp>
        <p:nvSpPr>
          <p:cNvPr id="3" name="Text Placeholder 2">
            <a:extLst>
              <a:ext uri="{FF2B5EF4-FFF2-40B4-BE49-F238E27FC236}">
                <a16:creationId xmlns:a16="http://schemas.microsoft.com/office/drawing/2014/main" id="{7655E260-3216-8D49-A48E-F5E380F0FBC3}"/>
              </a:ext>
            </a:extLst>
          </p:cNvPr>
          <p:cNvSpPr>
            <a:spLocks noGrp="1"/>
          </p:cNvSpPr>
          <p:nvPr>
            <p:ph type="body" idx="1"/>
          </p:nvPr>
        </p:nvSpPr>
        <p:spPr/>
        <p:txBody>
          <a:bodyPr>
            <a:normAutofit/>
          </a:bodyPr>
          <a:lstStyle/>
          <a:p>
            <a:r>
              <a:rPr lang="en-US" sz="3600" dirty="0">
                <a:solidFill>
                  <a:srgbClr val="92D050"/>
                </a:solidFill>
              </a:rPr>
              <a:t>Rationalists</a:t>
            </a:r>
          </a:p>
        </p:txBody>
      </p:sp>
      <p:sp>
        <p:nvSpPr>
          <p:cNvPr id="4" name="Content Placeholder 3">
            <a:extLst>
              <a:ext uri="{FF2B5EF4-FFF2-40B4-BE49-F238E27FC236}">
                <a16:creationId xmlns:a16="http://schemas.microsoft.com/office/drawing/2014/main" id="{19C5F03C-748E-E94C-AD41-F5C4C837866E}"/>
              </a:ext>
            </a:extLst>
          </p:cNvPr>
          <p:cNvSpPr>
            <a:spLocks noGrp="1"/>
          </p:cNvSpPr>
          <p:nvPr>
            <p:ph sz="half" idx="2"/>
          </p:nvPr>
        </p:nvSpPr>
        <p:spPr>
          <a:xfrm>
            <a:off x="342900" y="2505074"/>
            <a:ext cx="5654675" cy="4352925"/>
          </a:xfrm>
        </p:spPr>
        <p:txBody>
          <a:bodyPr>
            <a:normAutofit/>
          </a:bodyPr>
          <a:lstStyle/>
          <a:p>
            <a:r>
              <a:rPr lang="en-US" dirty="0"/>
              <a:t>Contingency</a:t>
            </a:r>
          </a:p>
          <a:p>
            <a:pPr lvl="1"/>
            <a:r>
              <a:rPr lang="en-US" dirty="0"/>
              <a:t>Inevitability: It is a corollary of good science that any practitioner will arrive at the right answer.</a:t>
            </a:r>
          </a:p>
          <a:p>
            <a:pPr lvl="1"/>
            <a:r>
              <a:rPr lang="en-US" dirty="0"/>
              <a:t>Speculation serves a particular effective role in science.</a:t>
            </a:r>
          </a:p>
        </p:txBody>
      </p:sp>
      <p:sp>
        <p:nvSpPr>
          <p:cNvPr id="5" name="Text Placeholder 4">
            <a:extLst>
              <a:ext uri="{FF2B5EF4-FFF2-40B4-BE49-F238E27FC236}">
                <a16:creationId xmlns:a16="http://schemas.microsoft.com/office/drawing/2014/main" id="{A8979185-280D-5D4D-97AD-A24504DF71D8}"/>
              </a:ext>
            </a:extLst>
          </p:cNvPr>
          <p:cNvSpPr>
            <a:spLocks noGrp="1"/>
          </p:cNvSpPr>
          <p:nvPr>
            <p:ph type="body" sz="quarter" idx="3"/>
          </p:nvPr>
        </p:nvSpPr>
        <p:spPr/>
        <p:txBody>
          <a:bodyPr>
            <a:normAutofit/>
          </a:bodyPr>
          <a:lstStyle/>
          <a:p>
            <a:r>
              <a:rPr lang="en-US" sz="3600" dirty="0">
                <a:solidFill>
                  <a:srgbClr val="C00000"/>
                </a:solidFill>
              </a:rPr>
              <a:t>Constructivists</a:t>
            </a:r>
          </a:p>
        </p:txBody>
      </p:sp>
      <p:sp>
        <p:nvSpPr>
          <p:cNvPr id="6" name="Content Placeholder 5">
            <a:extLst>
              <a:ext uri="{FF2B5EF4-FFF2-40B4-BE49-F238E27FC236}">
                <a16:creationId xmlns:a16="http://schemas.microsoft.com/office/drawing/2014/main" id="{3734785D-8602-7E4D-92D4-B130AB84DB55}"/>
              </a:ext>
            </a:extLst>
          </p:cNvPr>
          <p:cNvSpPr>
            <a:spLocks noGrp="1"/>
          </p:cNvSpPr>
          <p:nvPr>
            <p:ph sz="quarter" idx="4"/>
          </p:nvPr>
        </p:nvSpPr>
        <p:spPr>
          <a:xfrm>
            <a:off x="5997575" y="2505075"/>
            <a:ext cx="6194425" cy="4352924"/>
          </a:xfrm>
        </p:spPr>
        <p:txBody>
          <a:bodyPr>
            <a:normAutofit/>
          </a:bodyPr>
          <a:lstStyle/>
          <a:p>
            <a:endParaRPr lang="en-US" dirty="0"/>
          </a:p>
          <a:p>
            <a:pPr lvl="1"/>
            <a:r>
              <a:rPr lang="en-US" dirty="0"/>
              <a:t>Indeterminacy: Science could have developed a variety of ways other than how it did and still been good science.</a:t>
            </a:r>
          </a:p>
          <a:p>
            <a:pPr lvl="1"/>
            <a:r>
              <a:rPr lang="en-US" dirty="0"/>
              <a:t>Speculation is a matter of can, not ought.</a:t>
            </a:r>
          </a:p>
        </p:txBody>
      </p:sp>
    </p:spTree>
    <p:extLst>
      <p:ext uri="{BB962C8B-B14F-4D97-AF65-F5344CB8AC3E}">
        <p14:creationId xmlns:p14="http://schemas.microsoft.com/office/powerpoint/2010/main" val="145339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383C-1FAB-3740-93F6-D0546447ADF6}"/>
              </a:ext>
            </a:extLst>
          </p:cNvPr>
          <p:cNvSpPr>
            <a:spLocks noGrp="1"/>
          </p:cNvSpPr>
          <p:nvPr>
            <p:ph type="title"/>
          </p:nvPr>
        </p:nvSpPr>
        <p:spPr/>
        <p:txBody>
          <a:bodyPr/>
          <a:lstStyle/>
          <a:p>
            <a:r>
              <a:rPr lang="en-US" dirty="0"/>
              <a:t>Hacking’s Thematic Taxonomy</a:t>
            </a:r>
          </a:p>
        </p:txBody>
      </p:sp>
      <p:sp>
        <p:nvSpPr>
          <p:cNvPr id="3" name="Text Placeholder 2">
            <a:extLst>
              <a:ext uri="{FF2B5EF4-FFF2-40B4-BE49-F238E27FC236}">
                <a16:creationId xmlns:a16="http://schemas.microsoft.com/office/drawing/2014/main" id="{7655E260-3216-8D49-A48E-F5E380F0FBC3}"/>
              </a:ext>
            </a:extLst>
          </p:cNvPr>
          <p:cNvSpPr>
            <a:spLocks noGrp="1"/>
          </p:cNvSpPr>
          <p:nvPr>
            <p:ph type="body" idx="1"/>
          </p:nvPr>
        </p:nvSpPr>
        <p:spPr/>
        <p:txBody>
          <a:bodyPr>
            <a:normAutofit/>
          </a:bodyPr>
          <a:lstStyle/>
          <a:p>
            <a:r>
              <a:rPr lang="en-US" sz="3600" dirty="0">
                <a:solidFill>
                  <a:srgbClr val="92D050"/>
                </a:solidFill>
              </a:rPr>
              <a:t>Rationalists</a:t>
            </a:r>
          </a:p>
        </p:txBody>
      </p:sp>
      <p:sp>
        <p:nvSpPr>
          <p:cNvPr id="4" name="Content Placeholder 3">
            <a:extLst>
              <a:ext uri="{FF2B5EF4-FFF2-40B4-BE49-F238E27FC236}">
                <a16:creationId xmlns:a16="http://schemas.microsoft.com/office/drawing/2014/main" id="{19C5F03C-748E-E94C-AD41-F5C4C837866E}"/>
              </a:ext>
            </a:extLst>
          </p:cNvPr>
          <p:cNvSpPr>
            <a:spLocks noGrp="1"/>
          </p:cNvSpPr>
          <p:nvPr>
            <p:ph sz="half" idx="2"/>
          </p:nvPr>
        </p:nvSpPr>
        <p:spPr>
          <a:xfrm>
            <a:off x="342900" y="2505074"/>
            <a:ext cx="5654675" cy="4352925"/>
          </a:xfrm>
        </p:spPr>
        <p:txBody>
          <a:bodyPr>
            <a:normAutofit lnSpcReduction="10000"/>
          </a:bodyPr>
          <a:lstStyle/>
          <a:p>
            <a:r>
              <a:rPr lang="en-US" dirty="0"/>
              <a:t>Nominalism</a:t>
            </a:r>
          </a:p>
          <a:p>
            <a:pPr lvl="1"/>
            <a:r>
              <a:rPr lang="en-US" dirty="0"/>
              <a:t>Inherent structuralism: science makes strong ontological claims about observables and </a:t>
            </a:r>
            <a:r>
              <a:rPr lang="en-US" dirty="0" err="1"/>
              <a:t>unobservables</a:t>
            </a:r>
            <a:r>
              <a:rPr lang="en-US" dirty="0"/>
              <a:t>.</a:t>
            </a:r>
          </a:p>
        </p:txBody>
      </p:sp>
      <p:sp>
        <p:nvSpPr>
          <p:cNvPr id="5" name="Text Placeholder 4">
            <a:extLst>
              <a:ext uri="{FF2B5EF4-FFF2-40B4-BE49-F238E27FC236}">
                <a16:creationId xmlns:a16="http://schemas.microsoft.com/office/drawing/2014/main" id="{A8979185-280D-5D4D-97AD-A24504DF71D8}"/>
              </a:ext>
            </a:extLst>
          </p:cNvPr>
          <p:cNvSpPr>
            <a:spLocks noGrp="1"/>
          </p:cNvSpPr>
          <p:nvPr>
            <p:ph type="body" sz="quarter" idx="3"/>
          </p:nvPr>
        </p:nvSpPr>
        <p:spPr/>
        <p:txBody>
          <a:bodyPr>
            <a:normAutofit/>
          </a:bodyPr>
          <a:lstStyle/>
          <a:p>
            <a:r>
              <a:rPr lang="en-US" sz="3600" dirty="0">
                <a:solidFill>
                  <a:srgbClr val="C00000"/>
                </a:solidFill>
              </a:rPr>
              <a:t>Constructivists</a:t>
            </a:r>
          </a:p>
        </p:txBody>
      </p:sp>
      <p:sp>
        <p:nvSpPr>
          <p:cNvPr id="6" name="Content Placeholder 5">
            <a:extLst>
              <a:ext uri="{FF2B5EF4-FFF2-40B4-BE49-F238E27FC236}">
                <a16:creationId xmlns:a16="http://schemas.microsoft.com/office/drawing/2014/main" id="{3734785D-8602-7E4D-92D4-B130AB84DB55}"/>
              </a:ext>
            </a:extLst>
          </p:cNvPr>
          <p:cNvSpPr>
            <a:spLocks noGrp="1"/>
          </p:cNvSpPr>
          <p:nvPr>
            <p:ph sz="quarter" idx="4"/>
          </p:nvPr>
        </p:nvSpPr>
        <p:spPr>
          <a:xfrm>
            <a:off x="5997575" y="2505075"/>
            <a:ext cx="6194425" cy="4352925"/>
          </a:xfrm>
        </p:spPr>
        <p:txBody>
          <a:bodyPr>
            <a:normAutofit lnSpcReduction="10000"/>
          </a:bodyPr>
          <a:lstStyle/>
          <a:p>
            <a:endParaRPr lang="en-US" dirty="0"/>
          </a:p>
          <a:p>
            <a:pPr lvl="1"/>
            <a:r>
              <a:rPr lang="en-US" dirty="0"/>
              <a:t>Radical nominalism: scientific “facts” are built from scientists’ construction of concepts.</a:t>
            </a:r>
          </a:p>
          <a:p>
            <a:pPr lvl="1"/>
            <a:r>
              <a:rPr lang="en-US" dirty="0"/>
              <a:t>This sounds bizarre, but constructivists are right about viewing the “why” as separate from the “what.” Belief in scientific claims is not justified by their truth.</a:t>
            </a:r>
          </a:p>
          <a:p>
            <a:pPr lvl="1"/>
            <a:r>
              <a:rPr lang="en-US" b="1" dirty="0"/>
              <a:t>Scientific anthropology is of significant interest to constructivists</a:t>
            </a:r>
            <a:r>
              <a:rPr lang="en-US" dirty="0"/>
              <a:t>; they view it as inseparable from science and import historical/social considerations rationalists might reject.</a:t>
            </a:r>
          </a:p>
        </p:txBody>
      </p:sp>
    </p:spTree>
    <p:extLst>
      <p:ext uri="{BB962C8B-B14F-4D97-AF65-F5344CB8AC3E}">
        <p14:creationId xmlns:p14="http://schemas.microsoft.com/office/powerpoint/2010/main" val="100647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B75F-338F-454A-94DC-4C36FD941120}"/>
              </a:ext>
            </a:extLst>
          </p:cNvPr>
          <p:cNvSpPr>
            <a:spLocks noGrp="1"/>
          </p:cNvSpPr>
          <p:nvPr>
            <p:ph type="title"/>
          </p:nvPr>
        </p:nvSpPr>
        <p:spPr>
          <a:xfrm>
            <a:off x="838200" y="-306803"/>
            <a:ext cx="10515600" cy="1737863"/>
          </a:xfrm>
        </p:spPr>
        <p:txBody>
          <a:bodyPr/>
          <a:lstStyle/>
          <a:p>
            <a:r>
              <a:rPr lang="en-US" dirty="0"/>
              <a:t>Theory and Experiment:</a:t>
            </a:r>
          </a:p>
        </p:txBody>
      </p:sp>
      <p:sp>
        <p:nvSpPr>
          <p:cNvPr id="3" name="Content Placeholder 2">
            <a:extLst>
              <a:ext uri="{FF2B5EF4-FFF2-40B4-BE49-F238E27FC236}">
                <a16:creationId xmlns:a16="http://schemas.microsoft.com/office/drawing/2014/main" id="{99CE61BE-10E4-8140-AE17-9FF07C77576E}"/>
              </a:ext>
            </a:extLst>
          </p:cNvPr>
          <p:cNvSpPr>
            <a:spLocks noGrp="1"/>
          </p:cNvSpPr>
          <p:nvPr>
            <p:ph idx="1"/>
          </p:nvPr>
        </p:nvSpPr>
        <p:spPr>
          <a:xfrm>
            <a:off x="255813" y="1536056"/>
            <a:ext cx="5704114" cy="5093344"/>
          </a:xfrm>
        </p:spPr>
        <p:txBody>
          <a:bodyPr>
            <a:normAutofit lnSpcReduction="10000"/>
          </a:bodyPr>
          <a:lstStyle/>
          <a:p>
            <a:pPr algn="just"/>
            <a:r>
              <a:rPr lang="en-US" dirty="0"/>
              <a:t>Bacon &amp; Newton (1700s): ideal experiments can discern between competing hypotheses</a:t>
            </a:r>
          </a:p>
          <a:p>
            <a:pPr algn="just"/>
            <a:r>
              <a:rPr lang="en-US" dirty="0"/>
              <a:t>Vienna/Berlin Circles (1920s-1950s): witness accounts occur in </a:t>
            </a:r>
            <a:r>
              <a:rPr lang="en-US" i="1" dirty="0"/>
              <a:t>observational language</a:t>
            </a:r>
            <a:r>
              <a:rPr lang="en-US" dirty="0"/>
              <a:t>, which is free of theoretical baggage</a:t>
            </a:r>
          </a:p>
          <a:p>
            <a:pPr algn="just"/>
            <a:r>
              <a:rPr lang="en-US" dirty="0"/>
              <a:t>Kuhn &amp; </a:t>
            </a:r>
            <a:r>
              <a:rPr lang="en-US" dirty="0" err="1"/>
              <a:t>Feyerabend</a:t>
            </a:r>
            <a:r>
              <a:rPr lang="en-US" dirty="0"/>
              <a:t> (1950s-): observations and results implicitly reference a preexistent theoretical framework, and thus cannot be assumed to provide it with independent confirmation</a:t>
            </a:r>
          </a:p>
        </p:txBody>
      </p:sp>
      <p:sp>
        <p:nvSpPr>
          <p:cNvPr id="4" name="TextBox 3">
            <a:extLst>
              <a:ext uri="{FF2B5EF4-FFF2-40B4-BE49-F238E27FC236}">
                <a16:creationId xmlns:a16="http://schemas.microsoft.com/office/drawing/2014/main" id="{E72543E8-1B1D-0140-AE04-B1110B8A05E6}"/>
              </a:ext>
            </a:extLst>
          </p:cNvPr>
          <p:cNvSpPr txBox="1"/>
          <p:nvPr/>
        </p:nvSpPr>
        <p:spPr>
          <a:xfrm>
            <a:off x="925286" y="770047"/>
            <a:ext cx="6803571" cy="492443"/>
          </a:xfrm>
          <a:prstGeom prst="rect">
            <a:avLst/>
          </a:prstGeom>
          <a:noFill/>
        </p:spPr>
        <p:txBody>
          <a:bodyPr wrap="square" rtlCol="0">
            <a:spAutoFit/>
          </a:bodyPr>
          <a:lstStyle/>
          <a:p>
            <a:r>
              <a:rPr lang="en-US" sz="2600" i="1" dirty="0"/>
              <a:t>what is the relationship between them?</a:t>
            </a:r>
          </a:p>
        </p:txBody>
      </p:sp>
      <p:sp>
        <p:nvSpPr>
          <p:cNvPr id="5" name="Right Brace 4">
            <a:extLst>
              <a:ext uri="{FF2B5EF4-FFF2-40B4-BE49-F238E27FC236}">
                <a16:creationId xmlns:a16="http://schemas.microsoft.com/office/drawing/2014/main" id="{EB432D18-CDB7-BF45-B005-DE67487D58E3}"/>
              </a:ext>
            </a:extLst>
          </p:cNvPr>
          <p:cNvSpPr/>
          <p:nvPr/>
        </p:nvSpPr>
        <p:spPr>
          <a:xfrm>
            <a:off x="5838824" y="1431060"/>
            <a:ext cx="631371" cy="2728983"/>
          </a:xfrm>
          <a:prstGeom prst="righ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Right Brace 5">
            <a:extLst>
              <a:ext uri="{FF2B5EF4-FFF2-40B4-BE49-F238E27FC236}">
                <a16:creationId xmlns:a16="http://schemas.microsoft.com/office/drawing/2014/main" id="{7795791F-737F-234B-816A-DC2B218B1C91}"/>
              </a:ext>
            </a:extLst>
          </p:cNvPr>
          <p:cNvSpPr/>
          <p:nvPr/>
        </p:nvSpPr>
        <p:spPr>
          <a:xfrm>
            <a:off x="5838823" y="4160043"/>
            <a:ext cx="631371" cy="2378493"/>
          </a:xfrm>
          <a:prstGeom prst="righ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2CEA0F32-FB29-BE47-8C33-B21C7B671E24}"/>
              </a:ext>
            </a:extLst>
          </p:cNvPr>
          <p:cNvSpPr txBox="1"/>
          <p:nvPr/>
        </p:nvSpPr>
        <p:spPr>
          <a:xfrm>
            <a:off x="6551836" y="1684834"/>
            <a:ext cx="1611087" cy="2031325"/>
          </a:xfrm>
          <a:prstGeom prst="rect">
            <a:avLst/>
          </a:prstGeom>
          <a:noFill/>
        </p:spPr>
        <p:txBody>
          <a:bodyPr wrap="square" rtlCol="0">
            <a:spAutoFit/>
          </a:bodyPr>
          <a:lstStyle/>
          <a:p>
            <a:r>
              <a:rPr lang="en-US" dirty="0"/>
              <a:t>There exists a </a:t>
            </a:r>
            <a:r>
              <a:rPr lang="en-US" i="1" dirty="0"/>
              <a:t>theory-neutral language</a:t>
            </a:r>
            <a:r>
              <a:rPr lang="en-US" dirty="0"/>
              <a:t>; experimental results are not inherently </a:t>
            </a:r>
            <a:r>
              <a:rPr lang="en-US" i="1" dirty="0"/>
              <a:t>theory-laden</a:t>
            </a:r>
            <a:r>
              <a:rPr lang="en-US" dirty="0"/>
              <a:t>.</a:t>
            </a:r>
          </a:p>
        </p:txBody>
      </p:sp>
      <p:sp>
        <p:nvSpPr>
          <p:cNvPr id="8" name="TextBox 7">
            <a:extLst>
              <a:ext uri="{FF2B5EF4-FFF2-40B4-BE49-F238E27FC236}">
                <a16:creationId xmlns:a16="http://schemas.microsoft.com/office/drawing/2014/main" id="{95E09073-897E-DF45-BDD0-DE0BE66766C5}"/>
              </a:ext>
            </a:extLst>
          </p:cNvPr>
          <p:cNvSpPr txBox="1"/>
          <p:nvPr/>
        </p:nvSpPr>
        <p:spPr>
          <a:xfrm>
            <a:off x="6551836" y="4610625"/>
            <a:ext cx="1611088" cy="1477328"/>
          </a:xfrm>
          <a:prstGeom prst="rect">
            <a:avLst/>
          </a:prstGeom>
          <a:noFill/>
        </p:spPr>
        <p:txBody>
          <a:bodyPr wrap="square" rtlCol="0">
            <a:spAutoFit/>
          </a:bodyPr>
          <a:lstStyle/>
          <a:p>
            <a:r>
              <a:rPr lang="en-US" dirty="0"/>
              <a:t>At least some experimental results are inherently </a:t>
            </a:r>
            <a:r>
              <a:rPr lang="en-US" i="1" dirty="0"/>
              <a:t>theory-laden.</a:t>
            </a:r>
            <a:endParaRPr lang="en-US" dirty="0"/>
          </a:p>
        </p:txBody>
      </p:sp>
      <p:sp>
        <p:nvSpPr>
          <p:cNvPr id="9" name="TextBox 8">
            <a:extLst>
              <a:ext uri="{FF2B5EF4-FFF2-40B4-BE49-F238E27FC236}">
                <a16:creationId xmlns:a16="http://schemas.microsoft.com/office/drawing/2014/main" id="{BB0BEBE6-70FE-DC4E-8AC5-E58C9FB2135E}"/>
              </a:ext>
            </a:extLst>
          </p:cNvPr>
          <p:cNvSpPr txBox="1"/>
          <p:nvPr/>
        </p:nvSpPr>
        <p:spPr>
          <a:xfrm>
            <a:off x="8405812" y="208232"/>
            <a:ext cx="3530375" cy="6463308"/>
          </a:xfrm>
          <a:prstGeom prst="rect">
            <a:avLst/>
          </a:prstGeom>
          <a:noFill/>
        </p:spPr>
        <p:txBody>
          <a:bodyPr wrap="square" rtlCol="0">
            <a:spAutoFit/>
          </a:bodyPr>
          <a:lstStyle/>
          <a:p>
            <a:r>
              <a:rPr lang="en-US" sz="2300" dirty="0"/>
              <a:t>“</a:t>
            </a:r>
            <a:r>
              <a:rPr lang="en-US" sz="2300" b="1" dirty="0"/>
              <a:t>Theory-</a:t>
            </a:r>
            <a:r>
              <a:rPr lang="en-US" sz="2300" b="1" dirty="0" err="1"/>
              <a:t>ladenness</a:t>
            </a:r>
            <a:r>
              <a:rPr lang="en-US" sz="2300" dirty="0"/>
              <a:t>” means that our experimental observations, concepts, and methodologies are not completely separable from the theory we are testing. Theoretical paradigms encompass language and intuitions about observable features of the world. Theoretical concepts “infect” experiments at their initial stage by determining what we see, what we find meaningful, what our success standards are, and how we describe these things.</a:t>
            </a:r>
          </a:p>
        </p:txBody>
      </p:sp>
    </p:spTree>
    <p:extLst>
      <p:ext uri="{BB962C8B-B14F-4D97-AF65-F5344CB8AC3E}">
        <p14:creationId xmlns:p14="http://schemas.microsoft.com/office/powerpoint/2010/main" val="219932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383C-1FAB-3740-93F6-D0546447ADF6}"/>
              </a:ext>
            </a:extLst>
          </p:cNvPr>
          <p:cNvSpPr>
            <a:spLocks noGrp="1"/>
          </p:cNvSpPr>
          <p:nvPr>
            <p:ph type="title"/>
          </p:nvPr>
        </p:nvSpPr>
        <p:spPr/>
        <p:txBody>
          <a:bodyPr/>
          <a:lstStyle/>
          <a:p>
            <a:r>
              <a:rPr lang="en-US" dirty="0"/>
              <a:t>Hacking’s Thematic Taxonomy</a:t>
            </a:r>
          </a:p>
        </p:txBody>
      </p:sp>
      <p:sp>
        <p:nvSpPr>
          <p:cNvPr id="3" name="Text Placeholder 2">
            <a:extLst>
              <a:ext uri="{FF2B5EF4-FFF2-40B4-BE49-F238E27FC236}">
                <a16:creationId xmlns:a16="http://schemas.microsoft.com/office/drawing/2014/main" id="{7655E260-3216-8D49-A48E-F5E380F0FBC3}"/>
              </a:ext>
            </a:extLst>
          </p:cNvPr>
          <p:cNvSpPr>
            <a:spLocks noGrp="1"/>
          </p:cNvSpPr>
          <p:nvPr>
            <p:ph type="body" idx="1"/>
          </p:nvPr>
        </p:nvSpPr>
        <p:spPr/>
        <p:txBody>
          <a:bodyPr>
            <a:normAutofit/>
          </a:bodyPr>
          <a:lstStyle/>
          <a:p>
            <a:r>
              <a:rPr lang="en-US" sz="3600" dirty="0">
                <a:solidFill>
                  <a:srgbClr val="92D050"/>
                </a:solidFill>
              </a:rPr>
              <a:t>Rationalists</a:t>
            </a:r>
          </a:p>
        </p:txBody>
      </p:sp>
      <p:sp>
        <p:nvSpPr>
          <p:cNvPr id="4" name="Content Placeholder 3">
            <a:extLst>
              <a:ext uri="{FF2B5EF4-FFF2-40B4-BE49-F238E27FC236}">
                <a16:creationId xmlns:a16="http://schemas.microsoft.com/office/drawing/2014/main" id="{19C5F03C-748E-E94C-AD41-F5C4C837866E}"/>
              </a:ext>
            </a:extLst>
          </p:cNvPr>
          <p:cNvSpPr>
            <a:spLocks noGrp="1"/>
          </p:cNvSpPr>
          <p:nvPr>
            <p:ph sz="half" idx="2"/>
          </p:nvPr>
        </p:nvSpPr>
        <p:spPr>
          <a:xfrm>
            <a:off x="342900" y="2505074"/>
            <a:ext cx="5654675" cy="4352925"/>
          </a:xfrm>
        </p:spPr>
        <p:txBody>
          <a:bodyPr>
            <a:normAutofit/>
          </a:bodyPr>
          <a:lstStyle/>
          <a:p>
            <a:r>
              <a:rPr lang="en-US" dirty="0"/>
              <a:t>External explanations of stability</a:t>
            </a:r>
          </a:p>
          <a:p>
            <a:pPr lvl="1"/>
            <a:r>
              <a:rPr lang="en-US" dirty="0"/>
              <a:t>Rejected: the abundance of good epistemic justification is a sufficient cause for stability and consensus in science.</a:t>
            </a:r>
          </a:p>
        </p:txBody>
      </p:sp>
      <p:sp>
        <p:nvSpPr>
          <p:cNvPr id="5" name="Text Placeholder 4">
            <a:extLst>
              <a:ext uri="{FF2B5EF4-FFF2-40B4-BE49-F238E27FC236}">
                <a16:creationId xmlns:a16="http://schemas.microsoft.com/office/drawing/2014/main" id="{A8979185-280D-5D4D-97AD-A24504DF71D8}"/>
              </a:ext>
            </a:extLst>
          </p:cNvPr>
          <p:cNvSpPr>
            <a:spLocks noGrp="1"/>
          </p:cNvSpPr>
          <p:nvPr>
            <p:ph type="body" sz="quarter" idx="3"/>
          </p:nvPr>
        </p:nvSpPr>
        <p:spPr/>
        <p:txBody>
          <a:bodyPr>
            <a:normAutofit/>
          </a:bodyPr>
          <a:lstStyle/>
          <a:p>
            <a:r>
              <a:rPr lang="en-US" sz="3600" dirty="0">
                <a:solidFill>
                  <a:srgbClr val="C00000"/>
                </a:solidFill>
              </a:rPr>
              <a:t>Constructivists</a:t>
            </a:r>
          </a:p>
        </p:txBody>
      </p:sp>
      <p:sp>
        <p:nvSpPr>
          <p:cNvPr id="6" name="Content Placeholder 5">
            <a:extLst>
              <a:ext uri="{FF2B5EF4-FFF2-40B4-BE49-F238E27FC236}">
                <a16:creationId xmlns:a16="http://schemas.microsoft.com/office/drawing/2014/main" id="{3734785D-8602-7E4D-92D4-B130AB84DB55}"/>
              </a:ext>
            </a:extLst>
          </p:cNvPr>
          <p:cNvSpPr>
            <a:spLocks noGrp="1"/>
          </p:cNvSpPr>
          <p:nvPr>
            <p:ph sz="quarter" idx="4"/>
          </p:nvPr>
        </p:nvSpPr>
        <p:spPr>
          <a:xfrm>
            <a:off x="5997575" y="2505075"/>
            <a:ext cx="6194425" cy="4352925"/>
          </a:xfrm>
        </p:spPr>
        <p:txBody>
          <a:bodyPr>
            <a:normAutofit/>
          </a:bodyPr>
          <a:lstStyle/>
          <a:p>
            <a:endParaRPr lang="en-US" dirty="0"/>
          </a:p>
          <a:p>
            <a:pPr lvl="1"/>
            <a:r>
              <a:rPr lang="en-US" dirty="0"/>
              <a:t>Accepted: some reasons for the stability of science can import external content such as historical and social frameworks.</a:t>
            </a:r>
          </a:p>
        </p:txBody>
      </p:sp>
    </p:spTree>
    <p:extLst>
      <p:ext uri="{BB962C8B-B14F-4D97-AF65-F5344CB8AC3E}">
        <p14:creationId xmlns:p14="http://schemas.microsoft.com/office/powerpoint/2010/main" val="59428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2828-3FCA-024D-9DF6-7F40DC51DF7C}"/>
              </a:ext>
            </a:extLst>
          </p:cNvPr>
          <p:cNvSpPr>
            <a:spLocks noGrp="1"/>
          </p:cNvSpPr>
          <p:nvPr>
            <p:ph type="title"/>
          </p:nvPr>
        </p:nvSpPr>
        <p:spPr>
          <a:xfrm>
            <a:off x="838200" y="-217805"/>
            <a:ext cx="10515600" cy="1325563"/>
          </a:xfrm>
        </p:spPr>
        <p:txBody>
          <a:bodyPr/>
          <a:lstStyle/>
          <a:p>
            <a:r>
              <a:rPr lang="en-US" dirty="0"/>
              <a:t>Gems</a:t>
            </a:r>
          </a:p>
        </p:txBody>
      </p:sp>
      <p:sp>
        <p:nvSpPr>
          <p:cNvPr id="3" name="Content Placeholder 2">
            <a:extLst>
              <a:ext uri="{FF2B5EF4-FFF2-40B4-BE49-F238E27FC236}">
                <a16:creationId xmlns:a16="http://schemas.microsoft.com/office/drawing/2014/main" id="{7A6E0AD4-494C-0F4C-99C2-4B0F12238E96}"/>
              </a:ext>
            </a:extLst>
          </p:cNvPr>
          <p:cNvSpPr>
            <a:spLocks noGrp="1"/>
          </p:cNvSpPr>
          <p:nvPr>
            <p:ph idx="1"/>
          </p:nvPr>
        </p:nvSpPr>
        <p:spPr>
          <a:xfrm>
            <a:off x="838200" y="800100"/>
            <a:ext cx="10854690" cy="6057899"/>
          </a:xfrm>
        </p:spPr>
        <p:txBody>
          <a:bodyPr>
            <a:normAutofit/>
          </a:bodyPr>
          <a:lstStyle/>
          <a:p>
            <a:r>
              <a:rPr lang="en-US" dirty="0"/>
              <a:t>A charitable and strong case is made for the importation of anthropological considerations into science, even though the author is part of the rationalist group. Many physicists reject such an idea out of hand, but the article is committed to explaining why they shouldn’t.</a:t>
            </a:r>
          </a:p>
          <a:p>
            <a:r>
              <a:rPr lang="en-US" dirty="0"/>
              <a:t>Lists, dichotomies, and enumeration. The taxonomies, the abundance of individual types of epistemic justification, the bifurcation of the visual/logical traditions—all of these help to clearly lay out the framework the authors are providing.</a:t>
            </a:r>
          </a:p>
          <a:p>
            <a:r>
              <a:rPr lang="en-US" dirty="0"/>
              <a:t>Examples—search for gravity waves, Morpurgo’s free quark experiments, neutral current experiments—are clearly explained in such a way that the high-level concepts addressed therein are less intimidating.</a:t>
            </a:r>
          </a:p>
          <a:p>
            <a:r>
              <a:rPr lang="en-US" dirty="0"/>
              <a:t>The organization of the article is nonetheless rather convoluted and difficult, with callbacks to previous sections frequent.</a:t>
            </a:r>
          </a:p>
        </p:txBody>
      </p:sp>
    </p:spTree>
    <p:extLst>
      <p:ext uri="{BB962C8B-B14F-4D97-AF65-F5344CB8AC3E}">
        <p14:creationId xmlns:p14="http://schemas.microsoft.com/office/powerpoint/2010/main" val="3623204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95DE-F16F-5146-B19F-081547286A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D757054-DFDD-E347-BAE8-8E657E774245}"/>
              </a:ext>
            </a:extLst>
          </p:cNvPr>
          <p:cNvSpPr>
            <a:spLocks noGrp="1"/>
          </p:cNvSpPr>
          <p:nvPr>
            <p:ph idx="1"/>
          </p:nvPr>
        </p:nvSpPr>
        <p:spPr>
          <a:xfrm>
            <a:off x="838200" y="1825624"/>
            <a:ext cx="10515600" cy="4815205"/>
          </a:xfrm>
        </p:spPr>
        <p:txBody>
          <a:bodyPr/>
          <a:lstStyle/>
          <a:p>
            <a:pPr algn="just"/>
            <a:r>
              <a:rPr lang="en-US" dirty="0"/>
              <a:t>What is the relationship between the constructivists’ rejection of the epistemic norms and the pessimistic meta-induction? Can their argument be understood as a generalization of the same historiographical argument?</a:t>
            </a:r>
          </a:p>
          <a:p>
            <a:pPr algn="just"/>
            <a:r>
              <a:rPr lang="en-US" dirty="0"/>
              <a:t>Is the image tradition different from the electronic one, really?</a:t>
            </a:r>
          </a:p>
          <a:p>
            <a:pPr algn="just"/>
            <a:r>
              <a:rPr lang="en-US" dirty="0"/>
              <a:t>Are the questions regarding the dependence of experimental results on theory linked to the problem of old evidence? (How do we interpret old evidence in light of a new theory?)</a:t>
            </a:r>
          </a:p>
        </p:txBody>
      </p:sp>
    </p:spTree>
    <p:extLst>
      <p:ext uri="{BB962C8B-B14F-4D97-AF65-F5344CB8AC3E}">
        <p14:creationId xmlns:p14="http://schemas.microsoft.com/office/powerpoint/2010/main" val="233481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B30B-8F1C-2C48-949E-B2B8AFF86FC8}"/>
              </a:ext>
            </a:extLst>
          </p:cNvPr>
          <p:cNvSpPr>
            <a:spLocks noGrp="1"/>
          </p:cNvSpPr>
          <p:nvPr>
            <p:ph type="title"/>
          </p:nvPr>
        </p:nvSpPr>
        <p:spPr/>
        <p:txBody>
          <a:bodyPr/>
          <a:lstStyle/>
          <a:p>
            <a:r>
              <a:rPr lang="en-US" dirty="0"/>
              <a:t>Theory-</a:t>
            </a:r>
            <a:r>
              <a:rPr lang="en-US" dirty="0" err="1"/>
              <a:t>Ladenness</a:t>
            </a:r>
            <a:r>
              <a:rPr lang="en-US" dirty="0"/>
              <a:t> as a Real Phenomenon</a:t>
            </a:r>
          </a:p>
        </p:txBody>
      </p:sp>
      <p:sp>
        <p:nvSpPr>
          <p:cNvPr id="3" name="Content Placeholder 2">
            <a:extLst>
              <a:ext uri="{FF2B5EF4-FFF2-40B4-BE49-F238E27FC236}">
                <a16:creationId xmlns:a16="http://schemas.microsoft.com/office/drawing/2014/main" id="{E7BB7627-5DE0-2740-8B5C-0104D3B33EBB}"/>
              </a:ext>
            </a:extLst>
          </p:cNvPr>
          <p:cNvSpPr>
            <a:spLocks noGrp="1"/>
          </p:cNvSpPr>
          <p:nvPr>
            <p:ph idx="1"/>
          </p:nvPr>
        </p:nvSpPr>
        <p:spPr>
          <a:xfrm>
            <a:off x="838200" y="1690688"/>
            <a:ext cx="7815943" cy="4351338"/>
          </a:xfrm>
        </p:spPr>
        <p:txBody>
          <a:bodyPr/>
          <a:lstStyle/>
          <a:p>
            <a:r>
              <a:rPr lang="en-US" dirty="0"/>
              <a:t>Hypothesis: Liquids expand in volume when heated.</a:t>
            </a:r>
          </a:p>
          <a:p>
            <a:r>
              <a:rPr lang="en-US" dirty="0"/>
              <a:t>Procedure: Measure the volume of the sample of liquid at several different temperatures.</a:t>
            </a:r>
          </a:p>
          <a:p>
            <a:pPr marL="0" indent="0">
              <a:buNone/>
            </a:pPr>
            <a:r>
              <a:rPr lang="en-US" i="1" dirty="0"/>
              <a:t>Problem: how do we take a measurement of temperature?</a:t>
            </a:r>
          </a:p>
        </p:txBody>
      </p:sp>
      <p:sp>
        <p:nvSpPr>
          <p:cNvPr id="4" name="TextBox 3">
            <a:extLst>
              <a:ext uri="{FF2B5EF4-FFF2-40B4-BE49-F238E27FC236}">
                <a16:creationId xmlns:a16="http://schemas.microsoft.com/office/drawing/2014/main" id="{B3EC4F5F-98EC-8446-A560-04E583C266E6}"/>
              </a:ext>
            </a:extLst>
          </p:cNvPr>
          <p:cNvSpPr txBox="1"/>
          <p:nvPr/>
        </p:nvSpPr>
        <p:spPr>
          <a:xfrm>
            <a:off x="838200" y="4564698"/>
            <a:ext cx="7554686" cy="1477328"/>
          </a:xfrm>
          <a:prstGeom prst="rect">
            <a:avLst/>
          </a:prstGeom>
          <a:noFill/>
        </p:spPr>
        <p:txBody>
          <a:bodyPr wrap="square" rtlCol="0">
            <a:spAutoFit/>
          </a:bodyPr>
          <a:lstStyle/>
          <a:p>
            <a:pPr algn="just"/>
            <a:r>
              <a:rPr lang="en-US" dirty="0"/>
              <a:t>Using a mercury-in-glass thermometer to measure the temperature of the liquid begs the question. A mercury-in-glass thermometer is only reliable if it is true that the mercury contained in it expands as temperature rises. This makes implicit reference to a theoretically-charged concept of the relationship between temperature and volume.</a:t>
            </a:r>
          </a:p>
        </p:txBody>
      </p:sp>
      <p:pic>
        <p:nvPicPr>
          <p:cNvPr id="5" name="Picture 4">
            <a:extLst>
              <a:ext uri="{FF2B5EF4-FFF2-40B4-BE49-F238E27FC236}">
                <a16:creationId xmlns:a16="http://schemas.microsoft.com/office/drawing/2014/main" id="{9352F2E8-477C-B546-9D66-17F9F4FA3CC7}"/>
              </a:ext>
            </a:extLst>
          </p:cNvPr>
          <p:cNvPicPr>
            <a:picLocks noChangeAspect="1"/>
          </p:cNvPicPr>
          <p:nvPr/>
        </p:nvPicPr>
        <p:blipFill>
          <a:blip r:embed="rId2"/>
          <a:stretch>
            <a:fillRect/>
          </a:stretch>
        </p:blipFill>
        <p:spPr>
          <a:xfrm>
            <a:off x="8817429" y="1545205"/>
            <a:ext cx="3197410" cy="4642304"/>
          </a:xfrm>
          <a:prstGeom prst="rect">
            <a:avLst/>
          </a:prstGeom>
        </p:spPr>
      </p:pic>
      <p:sp>
        <p:nvSpPr>
          <p:cNvPr id="6" name="TextBox 5">
            <a:extLst>
              <a:ext uri="{FF2B5EF4-FFF2-40B4-BE49-F238E27FC236}">
                <a16:creationId xmlns:a16="http://schemas.microsoft.com/office/drawing/2014/main" id="{DC70D8D9-6913-6C40-BFFB-B9B599FB59ED}"/>
              </a:ext>
            </a:extLst>
          </p:cNvPr>
          <p:cNvSpPr txBox="1"/>
          <p:nvPr/>
        </p:nvSpPr>
        <p:spPr>
          <a:xfrm>
            <a:off x="838200" y="6187509"/>
            <a:ext cx="7772400" cy="369332"/>
          </a:xfrm>
          <a:prstGeom prst="rect">
            <a:avLst/>
          </a:prstGeom>
          <a:noFill/>
        </p:spPr>
        <p:txBody>
          <a:bodyPr wrap="square" rtlCol="0">
            <a:spAutoFit/>
          </a:bodyPr>
          <a:lstStyle/>
          <a:p>
            <a:r>
              <a:rPr lang="en-US" dirty="0"/>
              <a:t>Solution: measure the temperature in a different way.</a:t>
            </a:r>
          </a:p>
        </p:txBody>
      </p:sp>
    </p:spTree>
    <p:extLst>
      <p:ext uri="{BB962C8B-B14F-4D97-AF65-F5344CB8AC3E}">
        <p14:creationId xmlns:p14="http://schemas.microsoft.com/office/powerpoint/2010/main" val="184037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95C3-58C9-EB41-92CA-06D72EC649A0}"/>
              </a:ext>
            </a:extLst>
          </p:cNvPr>
          <p:cNvSpPr>
            <a:spLocks noGrp="1"/>
          </p:cNvSpPr>
          <p:nvPr>
            <p:ph type="title"/>
          </p:nvPr>
        </p:nvSpPr>
        <p:spPr>
          <a:xfrm>
            <a:off x="838200" y="-135618"/>
            <a:ext cx="10515600" cy="1325563"/>
          </a:xfrm>
        </p:spPr>
        <p:txBody>
          <a:bodyPr/>
          <a:lstStyle/>
          <a:p>
            <a:r>
              <a:rPr lang="en-US" dirty="0"/>
              <a:t>High-Energy Physics</a:t>
            </a:r>
          </a:p>
        </p:txBody>
      </p:sp>
      <p:sp>
        <p:nvSpPr>
          <p:cNvPr id="3" name="Content Placeholder 2">
            <a:extLst>
              <a:ext uri="{FF2B5EF4-FFF2-40B4-BE49-F238E27FC236}">
                <a16:creationId xmlns:a16="http://schemas.microsoft.com/office/drawing/2014/main" id="{EE0976BE-9630-A542-A756-1EAE6A54EED0}"/>
              </a:ext>
            </a:extLst>
          </p:cNvPr>
          <p:cNvSpPr>
            <a:spLocks noGrp="1"/>
          </p:cNvSpPr>
          <p:nvPr>
            <p:ph idx="1"/>
          </p:nvPr>
        </p:nvSpPr>
        <p:spPr>
          <a:xfrm>
            <a:off x="838200" y="937260"/>
            <a:ext cx="7434943" cy="5920740"/>
          </a:xfrm>
        </p:spPr>
        <p:txBody>
          <a:bodyPr>
            <a:normAutofit/>
          </a:bodyPr>
          <a:lstStyle/>
          <a:p>
            <a:pPr algn="just"/>
            <a:r>
              <a:rPr lang="en-US" sz="2600" dirty="0"/>
              <a:t>Experimental design might </a:t>
            </a:r>
            <a:r>
              <a:rPr lang="en-US" sz="2600" i="1" dirty="0"/>
              <a:t>preclude </a:t>
            </a:r>
            <a:r>
              <a:rPr lang="en-US" sz="2600" dirty="0"/>
              <a:t>observation of the desired effect, especially if not enough is known about the conditions under which it will obtain.</a:t>
            </a:r>
          </a:p>
          <a:p>
            <a:pPr lvl="1" algn="just"/>
            <a:r>
              <a:rPr lang="en-US" sz="2200" dirty="0"/>
              <a:t>Experiments designed to observe charged currents will necessarily not witness a phenomenon that accompanies neutral currents.</a:t>
            </a:r>
          </a:p>
          <a:p>
            <a:pPr algn="just"/>
            <a:r>
              <a:rPr lang="en-US" sz="2600" dirty="0"/>
              <a:t>The theoretical confirmation bias of experimenters contributes to their decision to “call” the result.</a:t>
            </a:r>
          </a:p>
          <a:p>
            <a:pPr lvl="1" algn="just"/>
            <a:r>
              <a:rPr lang="en-US" sz="2200" dirty="0"/>
              <a:t>Einstein and de Haas stopped looking for errors when the gyromagnetic ratio of the electron agreed with the predicted one—and not a moment sooner!</a:t>
            </a:r>
          </a:p>
          <a:p>
            <a:pPr algn="just"/>
            <a:r>
              <a:rPr lang="en-US" sz="2600" dirty="0"/>
              <a:t>Knowledge of what the major contenders (existing theories) are plays into consideration of error and interpretation of the results.</a:t>
            </a:r>
          </a:p>
          <a:p>
            <a:pPr lvl="1" algn="just"/>
            <a:r>
              <a:rPr lang="en-US" sz="2200" dirty="0"/>
              <a:t>A result that doesn’t support </a:t>
            </a:r>
            <a:r>
              <a:rPr lang="en-US" sz="2200" i="1" dirty="0"/>
              <a:t>any </a:t>
            </a:r>
            <a:r>
              <a:rPr lang="en-US" sz="2200" dirty="0"/>
              <a:t>known theory will be readily dismissed as a misreading or calibration error.</a:t>
            </a:r>
          </a:p>
        </p:txBody>
      </p:sp>
      <p:pic>
        <p:nvPicPr>
          <p:cNvPr id="4" name="Picture 3">
            <a:extLst>
              <a:ext uri="{FF2B5EF4-FFF2-40B4-BE49-F238E27FC236}">
                <a16:creationId xmlns:a16="http://schemas.microsoft.com/office/drawing/2014/main" id="{9A672688-799A-2641-8707-1A5E9C38C26E}"/>
              </a:ext>
            </a:extLst>
          </p:cNvPr>
          <p:cNvPicPr>
            <a:picLocks noChangeAspect="1"/>
          </p:cNvPicPr>
          <p:nvPr/>
        </p:nvPicPr>
        <p:blipFill>
          <a:blip r:embed="rId2"/>
          <a:stretch>
            <a:fillRect/>
          </a:stretch>
        </p:blipFill>
        <p:spPr>
          <a:xfrm>
            <a:off x="8522075" y="288131"/>
            <a:ext cx="3458561" cy="3074987"/>
          </a:xfrm>
          <a:prstGeom prst="rect">
            <a:avLst/>
          </a:prstGeom>
        </p:spPr>
      </p:pic>
    </p:spTree>
    <p:extLst>
      <p:ext uri="{BB962C8B-B14F-4D97-AF65-F5344CB8AC3E}">
        <p14:creationId xmlns:p14="http://schemas.microsoft.com/office/powerpoint/2010/main" val="22565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95C3-58C9-EB41-92CA-06D72EC649A0}"/>
              </a:ext>
            </a:extLst>
          </p:cNvPr>
          <p:cNvSpPr>
            <a:spLocks noGrp="1"/>
          </p:cNvSpPr>
          <p:nvPr>
            <p:ph type="title"/>
          </p:nvPr>
        </p:nvSpPr>
        <p:spPr>
          <a:xfrm>
            <a:off x="838200" y="-135618"/>
            <a:ext cx="10515600" cy="1325563"/>
          </a:xfrm>
        </p:spPr>
        <p:txBody>
          <a:bodyPr/>
          <a:lstStyle/>
          <a:p>
            <a:r>
              <a:rPr lang="en-US" dirty="0"/>
              <a:t>High-Energy Physics</a:t>
            </a:r>
          </a:p>
        </p:txBody>
      </p:sp>
      <p:sp>
        <p:nvSpPr>
          <p:cNvPr id="3" name="Content Placeholder 2">
            <a:extLst>
              <a:ext uri="{FF2B5EF4-FFF2-40B4-BE49-F238E27FC236}">
                <a16:creationId xmlns:a16="http://schemas.microsoft.com/office/drawing/2014/main" id="{EE0976BE-9630-A542-A756-1EAE6A54EED0}"/>
              </a:ext>
            </a:extLst>
          </p:cNvPr>
          <p:cNvSpPr>
            <a:spLocks noGrp="1"/>
          </p:cNvSpPr>
          <p:nvPr>
            <p:ph idx="1"/>
          </p:nvPr>
        </p:nvSpPr>
        <p:spPr>
          <a:xfrm>
            <a:off x="838200" y="860504"/>
            <a:ext cx="7434943" cy="3613525"/>
          </a:xfrm>
        </p:spPr>
        <p:txBody>
          <a:bodyPr>
            <a:normAutofit/>
          </a:bodyPr>
          <a:lstStyle/>
          <a:p>
            <a:pPr algn="just"/>
            <a:r>
              <a:rPr lang="en-US" sz="2600" dirty="0"/>
              <a:t>By the 1950s, the Standard Model was in a crisis: gauge invariance predicted zero mass for particles known to have nonzero mass.</a:t>
            </a:r>
          </a:p>
          <a:p>
            <a:pPr algn="just"/>
            <a:r>
              <a:rPr lang="en-US" sz="2600" dirty="0"/>
              <a:t>The solution: some other field was giving mass to these particles (which would allow theorists to retain the standard model and treat particle mass as a special case).</a:t>
            </a:r>
          </a:p>
          <a:p>
            <a:pPr algn="just"/>
            <a:r>
              <a:rPr lang="en-US" sz="2600" dirty="0"/>
              <a:t>The Higgs Boson was the theorized elementary particle responsible for the mass of other particles.</a:t>
            </a:r>
          </a:p>
        </p:txBody>
      </p:sp>
      <p:pic>
        <p:nvPicPr>
          <p:cNvPr id="4" name="Picture 3">
            <a:extLst>
              <a:ext uri="{FF2B5EF4-FFF2-40B4-BE49-F238E27FC236}">
                <a16:creationId xmlns:a16="http://schemas.microsoft.com/office/drawing/2014/main" id="{9A672688-799A-2641-8707-1A5E9C38C26E}"/>
              </a:ext>
            </a:extLst>
          </p:cNvPr>
          <p:cNvPicPr>
            <a:picLocks noChangeAspect="1"/>
          </p:cNvPicPr>
          <p:nvPr/>
        </p:nvPicPr>
        <p:blipFill>
          <a:blip r:embed="rId2"/>
          <a:stretch>
            <a:fillRect/>
          </a:stretch>
        </p:blipFill>
        <p:spPr>
          <a:xfrm>
            <a:off x="8522075" y="288131"/>
            <a:ext cx="3458561" cy="3074987"/>
          </a:xfrm>
          <a:prstGeom prst="rect">
            <a:avLst/>
          </a:prstGeom>
        </p:spPr>
      </p:pic>
      <p:sp>
        <p:nvSpPr>
          <p:cNvPr id="5" name="TextBox 4">
            <a:extLst>
              <a:ext uri="{FF2B5EF4-FFF2-40B4-BE49-F238E27FC236}">
                <a16:creationId xmlns:a16="http://schemas.microsoft.com/office/drawing/2014/main" id="{1C5C6818-2E0B-D74E-AD6C-C35930460A4A}"/>
              </a:ext>
            </a:extLst>
          </p:cNvPr>
          <p:cNvSpPr txBox="1"/>
          <p:nvPr/>
        </p:nvSpPr>
        <p:spPr>
          <a:xfrm>
            <a:off x="9336955" y="3613247"/>
            <a:ext cx="1828800" cy="369332"/>
          </a:xfrm>
          <a:prstGeom prst="rect">
            <a:avLst/>
          </a:prstGeom>
          <a:noFill/>
        </p:spPr>
        <p:txBody>
          <a:bodyPr wrap="square" rtlCol="0">
            <a:spAutoFit/>
          </a:bodyPr>
          <a:lstStyle/>
          <a:p>
            <a:r>
              <a:rPr lang="en-US" i="1" dirty="0"/>
              <a:t>Put more simply:</a:t>
            </a:r>
          </a:p>
        </p:txBody>
      </p:sp>
      <p:pic>
        <p:nvPicPr>
          <p:cNvPr id="6" name="Picture 5">
            <a:extLst>
              <a:ext uri="{FF2B5EF4-FFF2-40B4-BE49-F238E27FC236}">
                <a16:creationId xmlns:a16="http://schemas.microsoft.com/office/drawing/2014/main" id="{D5C2120C-1615-484C-8EE0-DFA67D5FBE17}"/>
              </a:ext>
            </a:extLst>
          </p:cNvPr>
          <p:cNvPicPr>
            <a:picLocks noChangeAspect="1"/>
          </p:cNvPicPr>
          <p:nvPr/>
        </p:nvPicPr>
        <p:blipFill>
          <a:blip r:embed="rId3"/>
          <a:stretch>
            <a:fillRect/>
          </a:stretch>
        </p:blipFill>
        <p:spPr>
          <a:xfrm>
            <a:off x="8522075" y="4144215"/>
            <a:ext cx="3458561" cy="2032748"/>
          </a:xfrm>
          <a:prstGeom prst="rect">
            <a:avLst/>
          </a:prstGeom>
        </p:spPr>
      </p:pic>
      <p:sp>
        <p:nvSpPr>
          <p:cNvPr id="7" name="TextBox 6">
            <a:extLst>
              <a:ext uri="{FF2B5EF4-FFF2-40B4-BE49-F238E27FC236}">
                <a16:creationId xmlns:a16="http://schemas.microsoft.com/office/drawing/2014/main" id="{FFD042BC-DE84-9240-AEC5-6DC1C2A22402}"/>
              </a:ext>
            </a:extLst>
          </p:cNvPr>
          <p:cNvSpPr txBox="1"/>
          <p:nvPr/>
        </p:nvSpPr>
        <p:spPr>
          <a:xfrm>
            <a:off x="175609" y="4474029"/>
            <a:ext cx="8346466" cy="2246769"/>
          </a:xfrm>
          <a:prstGeom prst="rect">
            <a:avLst/>
          </a:prstGeom>
          <a:noFill/>
        </p:spPr>
        <p:txBody>
          <a:bodyPr wrap="square" rtlCol="0">
            <a:spAutoFit/>
          </a:bodyPr>
          <a:lstStyle/>
          <a:p>
            <a:pPr algn="just"/>
            <a:r>
              <a:rPr lang="en-US" sz="2000" dirty="0"/>
              <a:t>Because of the large body of theoretical literature about the Higgs field and gauge invariant theory, physicists approached the Higgs Boson LHC experiment with expectations not only of what the desired phenomena was, but also of</a:t>
            </a:r>
          </a:p>
          <a:p>
            <a:pPr marL="285750" indent="-285750">
              <a:buFont typeface="Arial" panose="020B0604020202020204" pitchFamily="34" charset="0"/>
              <a:buChar char="•"/>
            </a:pPr>
            <a:r>
              <a:rPr lang="en-US" sz="2000" dirty="0"/>
              <a:t>Exactly what success would look like</a:t>
            </a:r>
          </a:p>
          <a:p>
            <a:pPr marL="285750" indent="-285750">
              <a:buFont typeface="Arial" panose="020B0604020202020204" pitchFamily="34" charset="0"/>
              <a:buChar char="•"/>
            </a:pPr>
            <a:r>
              <a:rPr lang="en-US" sz="2000" dirty="0"/>
              <a:t>What the background should look like, and what should be dismissed as noise</a:t>
            </a:r>
          </a:p>
          <a:p>
            <a:pPr marL="285750" indent="-285750">
              <a:buFont typeface="Arial" panose="020B0604020202020204" pitchFamily="34" charset="0"/>
              <a:buChar char="•"/>
            </a:pPr>
            <a:r>
              <a:rPr lang="en-US" sz="2000" dirty="0"/>
              <a:t>What degree of elevation over background would confirm predictions</a:t>
            </a:r>
          </a:p>
        </p:txBody>
      </p:sp>
    </p:spTree>
    <p:extLst>
      <p:ext uri="{BB962C8B-B14F-4D97-AF65-F5344CB8AC3E}">
        <p14:creationId xmlns:p14="http://schemas.microsoft.com/office/powerpoint/2010/main" val="395876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1FF4-411D-5B41-BE2C-FBBE0B82CBB6}"/>
              </a:ext>
            </a:extLst>
          </p:cNvPr>
          <p:cNvSpPr>
            <a:spLocks noGrp="1"/>
          </p:cNvSpPr>
          <p:nvPr>
            <p:ph type="title"/>
          </p:nvPr>
        </p:nvSpPr>
        <p:spPr>
          <a:xfrm>
            <a:off x="838200" y="289587"/>
            <a:ext cx="10515600" cy="1325563"/>
          </a:xfrm>
        </p:spPr>
        <p:txBody>
          <a:bodyPr/>
          <a:lstStyle/>
          <a:p>
            <a:r>
              <a:rPr lang="en-US" dirty="0"/>
              <a:t>“Do we actually </a:t>
            </a:r>
            <a:r>
              <a:rPr lang="en-US" i="1" dirty="0"/>
              <a:t>see</a:t>
            </a:r>
            <a:r>
              <a:rPr lang="en-US" dirty="0"/>
              <a:t> through a microscope?”</a:t>
            </a:r>
          </a:p>
        </p:txBody>
      </p:sp>
      <p:sp>
        <p:nvSpPr>
          <p:cNvPr id="3" name="Content Placeholder 2">
            <a:extLst>
              <a:ext uri="{FF2B5EF4-FFF2-40B4-BE49-F238E27FC236}">
                <a16:creationId xmlns:a16="http://schemas.microsoft.com/office/drawing/2014/main" id="{BDECC340-21C2-7F49-B0A7-A9AB4A7A659C}"/>
              </a:ext>
            </a:extLst>
          </p:cNvPr>
          <p:cNvSpPr>
            <a:spLocks noGrp="1"/>
          </p:cNvSpPr>
          <p:nvPr>
            <p:ph idx="1"/>
          </p:nvPr>
        </p:nvSpPr>
        <p:spPr>
          <a:xfrm>
            <a:off x="123825" y="5072132"/>
            <a:ext cx="11944350" cy="1543051"/>
          </a:xfrm>
        </p:spPr>
        <p:txBody>
          <a:bodyPr>
            <a:noAutofit/>
          </a:bodyPr>
          <a:lstStyle/>
          <a:p>
            <a:pPr marL="0" indent="0" algn="just">
              <a:buNone/>
            </a:pPr>
            <a:r>
              <a:rPr lang="en-US" sz="2900" dirty="0"/>
              <a:t>How do we distinguish between a </a:t>
            </a:r>
            <a:r>
              <a:rPr lang="en-US" sz="2900" i="1" dirty="0"/>
              <a:t>result </a:t>
            </a:r>
            <a:r>
              <a:rPr lang="en-US" sz="2900" dirty="0"/>
              <a:t>and an </a:t>
            </a:r>
            <a:r>
              <a:rPr lang="en-US" sz="2900" i="1" dirty="0"/>
              <a:t>artifact of the instrument we are using? W</a:t>
            </a:r>
            <a:r>
              <a:rPr lang="en-US" sz="2900" dirty="0"/>
              <a:t>e need observations and our descriptions of them to be </a:t>
            </a:r>
            <a:r>
              <a:rPr lang="en-US" sz="2900" i="1" dirty="0"/>
              <a:t>robust </a:t>
            </a:r>
            <a:r>
              <a:rPr lang="en-US" sz="2900" dirty="0"/>
              <a:t>to the machinery or theory of our experimental apparatus. Since we often invent new instruments to observe </a:t>
            </a:r>
            <a:r>
              <a:rPr lang="en-US" sz="2900" i="1" dirty="0"/>
              <a:t>particular phenomena, </a:t>
            </a:r>
            <a:r>
              <a:rPr lang="en-US" sz="2900" dirty="0"/>
              <a:t>this is quite tricky.</a:t>
            </a:r>
          </a:p>
        </p:txBody>
      </p:sp>
      <p:sp>
        <p:nvSpPr>
          <p:cNvPr id="4" name="TextBox 3">
            <a:extLst>
              <a:ext uri="{FF2B5EF4-FFF2-40B4-BE49-F238E27FC236}">
                <a16:creationId xmlns:a16="http://schemas.microsoft.com/office/drawing/2014/main" id="{F24FEDED-707D-914A-9022-7D62EB378743}"/>
              </a:ext>
            </a:extLst>
          </p:cNvPr>
          <p:cNvSpPr txBox="1"/>
          <p:nvPr/>
        </p:nvSpPr>
        <p:spPr>
          <a:xfrm>
            <a:off x="762000" y="174171"/>
            <a:ext cx="9133114" cy="430887"/>
          </a:xfrm>
          <a:prstGeom prst="rect">
            <a:avLst/>
          </a:prstGeom>
          <a:noFill/>
        </p:spPr>
        <p:txBody>
          <a:bodyPr wrap="square" rtlCol="0">
            <a:spAutoFit/>
          </a:bodyPr>
          <a:lstStyle/>
          <a:p>
            <a:r>
              <a:rPr lang="en-US" sz="2200" dirty="0"/>
              <a:t>As if theory-</a:t>
            </a:r>
            <a:r>
              <a:rPr lang="en-US" sz="2200" dirty="0" err="1"/>
              <a:t>ladenness</a:t>
            </a:r>
            <a:r>
              <a:rPr lang="en-US" sz="2200" dirty="0"/>
              <a:t> isn’t a severe enough worry, we also must ask</a:t>
            </a:r>
          </a:p>
        </p:txBody>
      </p:sp>
      <p:sp>
        <p:nvSpPr>
          <p:cNvPr id="5" name="TextBox 4">
            <a:extLst>
              <a:ext uri="{FF2B5EF4-FFF2-40B4-BE49-F238E27FC236}">
                <a16:creationId xmlns:a16="http://schemas.microsoft.com/office/drawing/2014/main" id="{ABBD3C05-2973-5041-9D33-AA5B90416C2A}"/>
              </a:ext>
            </a:extLst>
          </p:cNvPr>
          <p:cNvSpPr txBox="1"/>
          <p:nvPr/>
        </p:nvSpPr>
        <p:spPr>
          <a:xfrm>
            <a:off x="957943" y="1299679"/>
            <a:ext cx="10515600" cy="769441"/>
          </a:xfrm>
          <a:prstGeom prst="rect">
            <a:avLst/>
          </a:prstGeom>
          <a:noFill/>
        </p:spPr>
        <p:txBody>
          <a:bodyPr wrap="square" rtlCol="0">
            <a:spAutoFit/>
          </a:bodyPr>
          <a:lstStyle/>
          <a:p>
            <a:r>
              <a:rPr lang="en-US" sz="2200" dirty="0"/>
              <a:t>Or does the microscope itself irreparably tamper with our ability to observe, by generating phenomena that are particular to our use of it?</a:t>
            </a:r>
          </a:p>
        </p:txBody>
      </p:sp>
      <p:pic>
        <p:nvPicPr>
          <p:cNvPr id="6" name="Picture 5">
            <a:extLst>
              <a:ext uri="{FF2B5EF4-FFF2-40B4-BE49-F238E27FC236}">
                <a16:creationId xmlns:a16="http://schemas.microsoft.com/office/drawing/2014/main" id="{0496277D-0A97-784E-9628-B2BA4CCA8C43}"/>
              </a:ext>
            </a:extLst>
          </p:cNvPr>
          <p:cNvPicPr>
            <a:picLocks noChangeAspect="1"/>
          </p:cNvPicPr>
          <p:nvPr/>
        </p:nvPicPr>
        <p:blipFill>
          <a:blip r:embed="rId2"/>
          <a:stretch>
            <a:fillRect/>
          </a:stretch>
        </p:blipFill>
        <p:spPr>
          <a:xfrm>
            <a:off x="9075420" y="2069120"/>
            <a:ext cx="2884170" cy="2891434"/>
          </a:xfrm>
          <a:prstGeom prst="rect">
            <a:avLst/>
          </a:prstGeom>
        </p:spPr>
      </p:pic>
      <p:pic>
        <p:nvPicPr>
          <p:cNvPr id="7" name="Picture 6">
            <a:extLst>
              <a:ext uri="{FF2B5EF4-FFF2-40B4-BE49-F238E27FC236}">
                <a16:creationId xmlns:a16="http://schemas.microsoft.com/office/drawing/2014/main" id="{E351089D-D71F-244A-8599-BB784C340930}"/>
              </a:ext>
            </a:extLst>
          </p:cNvPr>
          <p:cNvPicPr>
            <a:picLocks noChangeAspect="1"/>
          </p:cNvPicPr>
          <p:nvPr/>
        </p:nvPicPr>
        <p:blipFill>
          <a:blip r:embed="rId3"/>
          <a:stretch>
            <a:fillRect/>
          </a:stretch>
        </p:blipFill>
        <p:spPr>
          <a:xfrm>
            <a:off x="452609" y="2068552"/>
            <a:ext cx="5738640" cy="2892002"/>
          </a:xfrm>
          <a:prstGeom prst="rect">
            <a:avLst/>
          </a:prstGeom>
        </p:spPr>
      </p:pic>
      <p:pic>
        <p:nvPicPr>
          <p:cNvPr id="8" name="Picture 7">
            <a:extLst>
              <a:ext uri="{FF2B5EF4-FFF2-40B4-BE49-F238E27FC236}">
                <a16:creationId xmlns:a16="http://schemas.microsoft.com/office/drawing/2014/main" id="{C8D8549B-A4BA-4845-A868-B8AE4A8C7346}"/>
              </a:ext>
            </a:extLst>
          </p:cNvPr>
          <p:cNvPicPr>
            <a:picLocks noChangeAspect="1"/>
          </p:cNvPicPr>
          <p:nvPr/>
        </p:nvPicPr>
        <p:blipFill>
          <a:blip r:embed="rId4"/>
          <a:stretch>
            <a:fillRect/>
          </a:stretch>
        </p:blipFill>
        <p:spPr>
          <a:xfrm>
            <a:off x="6577148" y="2068552"/>
            <a:ext cx="2112373" cy="2892002"/>
          </a:xfrm>
          <a:prstGeom prst="rect">
            <a:avLst/>
          </a:prstGeom>
        </p:spPr>
      </p:pic>
    </p:spTree>
    <p:extLst>
      <p:ext uri="{BB962C8B-B14F-4D97-AF65-F5344CB8AC3E}">
        <p14:creationId xmlns:p14="http://schemas.microsoft.com/office/powerpoint/2010/main" val="137001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87BB-F76F-6840-8002-56908E8B3693}"/>
              </a:ext>
            </a:extLst>
          </p:cNvPr>
          <p:cNvSpPr>
            <a:spLocks noGrp="1"/>
          </p:cNvSpPr>
          <p:nvPr>
            <p:ph type="title"/>
          </p:nvPr>
        </p:nvSpPr>
        <p:spPr/>
        <p:txBody>
          <a:bodyPr/>
          <a:lstStyle/>
          <a:p>
            <a:r>
              <a:rPr lang="en-US" dirty="0"/>
              <a:t>Do physics experiments provide legitimate confirmation of theories?</a:t>
            </a:r>
          </a:p>
        </p:txBody>
      </p:sp>
      <p:sp>
        <p:nvSpPr>
          <p:cNvPr id="3" name="Text Placeholder 2">
            <a:extLst>
              <a:ext uri="{FF2B5EF4-FFF2-40B4-BE49-F238E27FC236}">
                <a16:creationId xmlns:a16="http://schemas.microsoft.com/office/drawing/2014/main" id="{E9B21BE0-E06D-6342-898C-E1810E186D4A}"/>
              </a:ext>
            </a:extLst>
          </p:cNvPr>
          <p:cNvSpPr>
            <a:spLocks noGrp="1"/>
          </p:cNvSpPr>
          <p:nvPr>
            <p:ph type="body" idx="1"/>
          </p:nvPr>
        </p:nvSpPr>
        <p:spPr>
          <a:xfrm>
            <a:off x="844550" y="1635919"/>
            <a:ext cx="10515600" cy="1500187"/>
          </a:xfrm>
        </p:spPr>
        <p:txBody>
          <a:bodyPr/>
          <a:lstStyle/>
          <a:p>
            <a:r>
              <a:rPr lang="en-US" dirty="0"/>
              <a:t>This leads us to ask:</a:t>
            </a:r>
          </a:p>
        </p:txBody>
      </p:sp>
    </p:spTree>
    <p:extLst>
      <p:ext uri="{BB962C8B-B14F-4D97-AF65-F5344CB8AC3E}">
        <p14:creationId xmlns:p14="http://schemas.microsoft.com/office/powerpoint/2010/main" val="370590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6F72-1C50-FF46-B313-3C26DC31B5A9}"/>
              </a:ext>
            </a:extLst>
          </p:cNvPr>
          <p:cNvSpPr>
            <a:spLocks noGrp="1"/>
          </p:cNvSpPr>
          <p:nvPr>
            <p:ph type="title"/>
          </p:nvPr>
        </p:nvSpPr>
        <p:spPr/>
        <p:txBody>
          <a:bodyPr/>
          <a:lstStyle/>
          <a:p>
            <a:r>
              <a:rPr lang="en-US" dirty="0"/>
              <a:t>The lurking “no miracles” argument</a:t>
            </a:r>
          </a:p>
        </p:txBody>
      </p:sp>
      <p:sp>
        <p:nvSpPr>
          <p:cNvPr id="3" name="Content Placeholder 2">
            <a:extLst>
              <a:ext uri="{FF2B5EF4-FFF2-40B4-BE49-F238E27FC236}">
                <a16:creationId xmlns:a16="http://schemas.microsoft.com/office/drawing/2014/main" id="{A69B5463-8A1F-4A4D-AA25-3F601CC1E33E}"/>
              </a:ext>
            </a:extLst>
          </p:cNvPr>
          <p:cNvSpPr>
            <a:spLocks noGrp="1"/>
          </p:cNvSpPr>
          <p:nvPr>
            <p:ph idx="1"/>
          </p:nvPr>
        </p:nvSpPr>
        <p:spPr>
          <a:xfrm>
            <a:off x="525780" y="1825625"/>
            <a:ext cx="5177790" cy="4351338"/>
          </a:xfrm>
        </p:spPr>
        <p:txBody>
          <a:bodyPr>
            <a:normAutofit/>
          </a:bodyPr>
          <a:lstStyle/>
          <a:p>
            <a:r>
              <a:rPr lang="en-US" sz="2900" dirty="0"/>
              <a:t>Even if these arguments were convincing, scientists are not always able to cross-check with several instruments, or to manipulate the observed phenomenon.</a:t>
            </a:r>
          </a:p>
          <a:p>
            <a:r>
              <a:rPr lang="en-US" sz="2900" dirty="0"/>
              <a:t>General strategies that reduce the possibility of instrument-specific error must be devised.</a:t>
            </a:r>
          </a:p>
        </p:txBody>
      </p:sp>
      <p:sp>
        <p:nvSpPr>
          <p:cNvPr id="5" name="Oval Callout 4">
            <a:extLst>
              <a:ext uri="{FF2B5EF4-FFF2-40B4-BE49-F238E27FC236}">
                <a16:creationId xmlns:a16="http://schemas.microsoft.com/office/drawing/2014/main" id="{77DD1E5B-673D-AD41-8AE0-F7AF3C61A7A9}"/>
              </a:ext>
            </a:extLst>
          </p:cNvPr>
          <p:cNvSpPr/>
          <p:nvPr/>
        </p:nvSpPr>
        <p:spPr>
          <a:xfrm>
            <a:off x="5943600" y="1825624"/>
            <a:ext cx="5177790" cy="4351338"/>
          </a:xfrm>
          <a:prstGeom prst="wedgeEllipseCallout">
            <a:avLst>
              <a:gd name="adj1" fmla="val 54239"/>
              <a:gd name="adj2" fmla="val 6079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5E09B9-9DF7-204D-8951-002350E15777}"/>
              </a:ext>
            </a:extLst>
          </p:cNvPr>
          <p:cNvSpPr txBox="1"/>
          <p:nvPr/>
        </p:nvSpPr>
        <p:spPr>
          <a:xfrm>
            <a:off x="6537960" y="2727127"/>
            <a:ext cx="4171950" cy="2862322"/>
          </a:xfrm>
          <a:prstGeom prst="rect">
            <a:avLst/>
          </a:prstGeom>
          <a:noFill/>
        </p:spPr>
        <p:txBody>
          <a:bodyPr wrap="square" rtlCol="0">
            <a:spAutoFit/>
          </a:bodyPr>
          <a:lstStyle/>
          <a:p>
            <a:r>
              <a:rPr lang="en-US" sz="2000" dirty="0">
                <a:solidFill>
                  <a:schemeClr val="bg1"/>
                </a:solidFill>
              </a:rPr>
              <a:t>It would be a remarkable coincidence if experimental results that were an artifact of the instrument…</a:t>
            </a:r>
          </a:p>
          <a:p>
            <a:pPr marL="285750" indent="-285750">
              <a:buFont typeface="Arial" panose="020B0604020202020204" pitchFamily="34" charset="0"/>
              <a:buChar char="•"/>
            </a:pPr>
            <a:r>
              <a:rPr lang="en-US" sz="2000" dirty="0">
                <a:solidFill>
                  <a:schemeClr val="bg1"/>
                </a:solidFill>
              </a:rPr>
              <a:t>were observed through two different instrumental mechanisms!</a:t>
            </a:r>
          </a:p>
          <a:p>
            <a:pPr marL="285750" indent="-285750">
              <a:buFont typeface="Arial" panose="020B0604020202020204" pitchFamily="34" charset="0"/>
              <a:buChar char="•"/>
            </a:pPr>
            <a:r>
              <a:rPr lang="en-US" sz="2000" dirty="0">
                <a:solidFill>
                  <a:schemeClr val="bg1"/>
                </a:solidFill>
              </a:rPr>
              <a:t>could be manipulated by an intervention (changed, colored, etc.) by a scientist in real time!</a:t>
            </a:r>
          </a:p>
        </p:txBody>
      </p:sp>
      <p:sp>
        <p:nvSpPr>
          <p:cNvPr id="7" name="TextBox 6">
            <a:extLst>
              <a:ext uri="{FF2B5EF4-FFF2-40B4-BE49-F238E27FC236}">
                <a16:creationId xmlns:a16="http://schemas.microsoft.com/office/drawing/2014/main" id="{4B721150-8534-1C4B-8520-232FE2A73403}"/>
              </a:ext>
            </a:extLst>
          </p:cNvPr>
          <p:cNvSpPr txBox="1"/>
          <p:nvPr/>
        </p:nvSpPr>
        <p:spPr>
          <a:xfrm>
            <a:off x="10018395" y="3585792"/>
            <a:ext cx="2438400" cy="646331"/>
          </a:xfrm>
          <a:prstGeom prst="rect">
            <a:avLst/>
          </a:prstGeom>
          <a:noFill/>
        </p:spPr>
        <p:txBody>
          <a:bodyPr wrap="square" rtlCol="0">
            <a:spAutoFit/>
          </a:bodyPr>
          <a:lstStyle/>
          <a:p>
            <a:r>
              <a:rPr lang="en-US" b="1" dirty="0">
                <a:solidFill>
                  <a:srgbClr val="FF0000"/>
                </a:solidFill>
              </a:rPr>
              <a:t>But “different” is a theory-laden term.</a:t>
            </a:r>
          </a:p>
        </p:txBody>
      </p:sp>
      <p:sp>
        <p:nvSpPr>
          <p:cNvPr id="9" name="TextBox 8">
            <a:extLst>
              <a:ext uri="{FF2B5EF4-FFF2-40B4-BE49-F238E27FC236}">
                <a16:creationId xmlns:a16="http://schemas.microsoft.com/office/drawing/2014/main" id="{3C3A53B7-531F-1A4E-94E8-933EAD94966C}"/>
              </a:ext>
            </a:extLst>
          </p:cNvPr>
          <p:cNvSpPr txBox="1"/>
          <p:nvPr/>
        </p:nvSpPr>
        <p:spPr>
          <a:xfrm>
            <a:off x="10134600" y="4442796"/>
            <a:ext cx="1935480" cy="1200329"/>
          </a:xfrm>
          <a:prstGeom prst="rect">
            <a:avLst/>
          </a:prstGeom>
          <a:noFill/>
        </p:spPr>
        <p:txBody>
          <a:bodyPr wrap="square" rtlCol="0">
            <a:spAutoFit/>
          </a:bodyPr>
          <a:lstStyle/>
          <a:p>
            <a:r>
              <a:rPr lang="en-US" b="1" dirty="0">
                <a:solidFill>
                  <a:srgbClr val="FF0000"/>
                </a:solidFill>
              </a:rPr>
              <a:t>But the change is also observed through the instrument.</a:t>
            </a:r>
          </a:p>
        </p:txBody>
      </p:sp>
    </p:spTree>
    <p:extLst>
      <p:ext uri="{BB962C8B-B14F-4D97-AF65-F5344CB8AC3E}">
        <p14:creationId xmlns:p14="http://schemas.microsoft.com/office/powerpoint/2010/main" val="282161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6B90-DFAA-A144-A9E4-20B943E119A6}"/>
              </a:ext>
            </a:extLst>
          </p:cNvPr>
          <p:cNvSpPr>
            <a:spLocks noGrp="1"/>
          </p:cNvSpPr>
          <p:nvPr>
            <p:ph type="title"/>
          </p:nvPr>
        </p:nvSpPr>
        <p:spPr>
          <a:xfrm>
            <a:off x="838200" y="0"/>
            <a:ext cx="10515600" cy="1325563"/>
          </a:xfrm>
        </p:spPr>
        <p:txBody>
          <a:bodyPr/>
          <a:lstStyle/>
          <a:p>
            <a:r>
              <a:rPr lang="en-US" dirty="0"/>
              <a:t>Epistemological Strategies</a:t>
            </a:r>
          </a:p>
        </p:txBody>
      </p:sp>
      <p:sp>
        <p:nvSpPr>
          <p:cNvPr id="3" name="Content Placeholder 2">
            <a:extLst>
              <a:ext uri="{FF2B5EF4-FFF2-40B4-BE49-F238E27FC236}">
                <a16:creationId xmlns:a16="http://schemas.microsoft.com/office/drawing/2014/main" id="{F17B3D2B-DA4F-DF43-97CA-3617AB84656E}"/>
              </a:ext>
            </a:extLst>
          </p:cNvPr>
          <p:cNvSpPr>
            <a:spLocks noGrp="1"/>
          </p:cNvSpPr>
          <p:nvPr>
            <p:ph idx="1"/>
          </p:nvPr>
        </p:nvSpPr>
        <p:spPr>
          <a:xfrm>
            <a:off x="502920" y="1005840"/>
            <a:ext cx="11186160" cy="5639753"/>
          </a:xfrm>
        </p:spPr>
        <p:txBody>
          <a:bodyPr>
            <a:normAutofit fontScale="92500"/>
          </a:bodyPr>
          <a:lstStyle/>
          <a:p>
            <a:pPr algn="just"/>
            <a:r>
              <a:rPr lang="en-US" i="1" dirty="0"/>
              <a:t>Checks and calibration</a:t>
            </a:r>
            <a:r>
              <a:rPr lang="en-US" dirty="0"/>
              <a:t>: evaluate the instrument’s reading of known constants.</a:t>
            </a:r>
            <a:endParaRPr lang="en-US" i="1" dirty="0"/>
          </a:p>
          <a:p>
            <a:pPr algn="just"/>
            <a:r>
              <a:rPr lang="en-US" i="1" dirty="0"/>
              <a:t>Reproduction of known phenomena</a:t>
            </a:r>
            <a:r>
              <a:rPr lang="en-US" dirty="0"/>
              <a:t>: check that known properties of an impure sample can be witnessed.</a:t>
            </a:r>
            <a:endParaRPr lang="en-US" i="1" dirty="0"/>
          </a:p>
          <a:p>
            <a:pPr algn="just"/>
            <a:r>
              <a:rPr lang="en-US" i="1" dirty="0"/>
              <a:t>Elimination of potential error and alternative explanation</a:t>
            </a:r>
          </a:p>
          <a:p>
            <a:pPr algn="just"/>
            <a:r>
              <a:rPr lang="en-US" i="1" dirty="0"/>
              <a:t>Use of other features of the phenomena to argue that they are unlikely to be produced by randomness or idiosyncrasy</a:t>
            </a:r>
            <a:r>
              <a:rPr lang="en-US" dirty="0"/>
              <a:t>: order and symmetry in an observation, and its agreement with known laws and equations, makes it unlikely to be accidental.</a:t>
            </a:r>
            <a:endParaRPr lang="en-US" i="1" dirty="0"/>
          </a:p>
          <a:p>
            <a:pPr algn="just"/>
            <a:r>
              <a:rPr lang="en-US" i="1" dirty="0"/>
              <a:t>Concurrence of a preexistent, corroborated theory with the phenomena</a:t>
            </a:r>
            <a:r>
              <a:rPr lang="en-US" dirty="0"/>
              <a:t>: specific case of the above.</a:t>
            </a:r>
            <a:endParaRPr lang="en-US" i="1" dirty="0"/>
          </a:p>
          <a:p>
            <a:pPr algn="just"/>
            <a:r>
              <a:rPr lang="en-US" i="1" dirty="0"/>
              <a:t>Use of a well-understood apparatus</a:t>
            </a:r>
            <a:r>
              <a:rPr lang="en-US" dirty="0"/>
              <a:t>: reduce uncertainty about the mechanism of the instrument.</a:t>
            </a:r>
            <a:endParaRPr lang="en-US" i="1" dirty="0"/>
          </a:p>
          <a:p>
            <a:pPr algn="just"/>
            <a:r>
              <a:rPr lang="en-US" i="1" dirty="0"/>
              <a:t>High statistical threshold of significance</a:t>
            </a:r>
          </a:p>
        </p:txBody>
      </p:sp>
    </p:spTree>
    <p:extLst>
      <p:ext uri="{BB962C8B-B14F-4D97-AF65-F5344CB8AC3E}">
        <p14:creationId xmlns:p14="http://schemas.microsoft.com/office/powerpoint/2010/main" val="2002947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{B2443F03-6C98-F54F-A4A7-DE07E7DB4CA4}tf16401378</Template>
  <TotalTime>242</TotalTime>
  <Words>1978</Words>
  <Application>Microsoft Macintosh PowerPoint</Application>
  <PresentationFormat>Widescreen</PresentationFormat>
  <Paragraphs>160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Experiment in Physics</vt:lpstr>
      <vt:lpstr>Theory and Experiment:</vt:lpstr>
      <vt:lpstr>Theory-Ladenness as a Real Phenomenon</vt:lpstr>
      <vt:lpstr>High-Energy Physics</vt:lpstr>
      <vt:lpstr>High-Energy Physics</vt:lpstr>
      <vt:lpstr>“Do we actually see through a microscope?”</vt:lpstr>
      <vt:lpstr>Do physics experiments provide legitimate confirmation of theories?</vt:lpstr>
      <vt:lpstr>The lurking “no miracles” argument</vt:lpstr>
      <vt:lpstr>Epistemological Strategies</vt:lpstr>
      <vt:lpstr>Epistemological Strategies</vt:lpstr>
      <vt:lpstr>Two Value Traditions within Physics</vt:lpstr>
      <vt:lpstr>Epistemological Strategies</vt:lpstr>
      <vt:lpstr>Are experimental results accepted on the basis of epistemological criteria?</vt:lpstr>
      <vt:lpstr>Are experimental results accepted on the basis of epistemological criteria?</vt:lpstr>
      <vt:lpstr>Morpurgo’s Search for Free Quarks</vt:lpstr>
      <vt:lpstr>The Constructivists</vt:lpstr>
      <vt:lpstr>“Dance of agency”</vt:lpstr>
      <vt:lpstr>Hacking’s Thematic Taxonomy</vt:lpstr>
      <vt:lpstr>Hacking’s Thematic Taxonomy</vt:lpstr>
      <vt:lpstr>Hacking’s Thematic Taxonomy</vt:lpstr>
      <vt:lpstr>Gems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in Physics</dc:title>
  <dc:creator>Tessa Murthy</dc:creator>
  <cp:lastModifiedBy>Tessa Murthy</cp:lastModifiedBy>
  <cp:revision>1533</cp:revision>
  <dcterms:created xsi:type="dcterms:W3CDTF">2020-11-04T08:26:36Z</dcterms:created>
  <dcterms:modified xsi:type="dcterms:W3CDTF">2020-11-04T12:28:38Z</dcterms:modified>
</cp:coreProperties>
</file>