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72" r:id="rId5"/>
    <p:sldId id="276" r:id="rId6"/>
    <p:sldId id="274" r:id="rId7"/>
    <p:sldId id="258" r:id="rId8"/>
    <p:sldId id="267" r:id="rId9"/>
    <p:sldId id="262" r:id="rId10"/>
    <p:sldId id="264" r:id="rId11"/>
    <p:sldId id="266" r:id="rId12"/>
    <p:sldId id="261" r:id="rId13"/>
    <p:sldId id="275" r:id="rId14"/>
    <p:sldId id="265" r:id="rId15"/>
    <p:sldId id="269" r:id="rId16"/>
    <p:sldId id="270" r:id="rId17"/>
    <p:sldId id="271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2:21:09.466"/>
    </inkml:context>
    <inkml:brush xml:id="br0">
      <inkml:brushProperty name="width" value="0.05" units="cm"/>
      <inkml:brushProperty name="height" value="0.05" units="cm"/>
      <inkml:brushProperty name="color" value="#EFEA25"/>
      <inkml:brushProperty name="ignorePressure" value="1"/>
    </inkml:brush>
  </inkml:definitions>
  <inkml:trace contextRef="#ctx0" brushRef="#br0">6132 1,'-2'1,"-13"12,0-1,-1-1,-1 0,0-1,0-1,-1-1,-3 1,7-3,-86 40,-2-5,-2-5,-1-4,-106 17,134-35,-1-5,-31-1,100-7,0-1,-1-1,1 1,0-2,0 1,0-1,0-1,0 1,0-2,0 1,1-1,-6-4,3 1,8 5,1 0,0 0,-1 1,1-1,-1 1,0-1,1 1,-1 0,0 0,0 0,0 1,1-1,-1 1,0-1,0 1,0 0,0 0,0 0,0 0,-1 1,-11 6,1 0,0 1,1 1,0 0,0 1,1 1,0-1,1 2,-7 8,14-15,-218 256,221-260,-2 3,1-1,0 1,-1-1,0 0,0 0,0-1,0 1,0 0,0-1,-1 0,1 0,-1 0,0 0,1-1,-1 1,0-1,0 0,0 0,0 0,0-1,0 1,0-1,0 0,0 0,-2-1,-7-5,0 0,0-1,0-1,1 0,0-1,0 0,-9-10,4 4,-17-14,-2 1,0 2,-2 1,-7-1,34 20,0 0,0 1,-1 1,1 0,-1 1,0 0,0 0,-1 1,1 1,0 0,-1 1,1 0,0 1,-1 1,1 0,0 0,-8 3,3 2,0 0,1 1,0 1,1 0,-1 2,2-1,0 2,0 0,-9 10,-3 7,2 0,0 2,2 0,0 5,-88 170,109-204,1 0,-1 0,1 0,-1 0,0 0,0-1,0 1,0 0,0 0,-1-1,1 1,0-1,-1 1,1-1,-1 0,1 0,-1 0,0 1,1-1,-1-1,0 1,0 0,0 0,0-1,0 1,0-1,0 1,0-1,0 0,0 0,0 0,0 0,0 0,0-1,0 1,-13-7,1-1,0 0,1-1,0-1,-4-3,-8-6,-13-9,-6-6,-1 3,-1 2,-45-21,86 47,1 1,-1-1,1 1,-1 1,0-1,0 1,0-1,0 1,0 1,0-1,0 1,0 0,0 0,0 0,0 1,0 0,0 0,0 0,0 0,0 1,0 0,1 0,-1 0,1 0,-1 1,0 1,-12 13,1 0,1 1,1 1,0 0,2 1,0 0,0 4,-3 2,-1 2,9-13,-1 0,-1 0,-1-1,0 0,-1 0,0-1,-1-1,-8 7,15-16,1 0,-1-1,1 0,-1 0,0 0,1 0,-1-1,0 0,0 0,0 0,0-1,0 1,-1-1,1 0,0-1,-4 0,-79-25,25-2,2-3,2-3,-4-5,-30-17,89 53,0 0,0 1,-1-1,1 1,0 0,-1 0,1 0,-1 1,0 0,0 0,1 0,-1 0,0 1,0 0,0 0,0 0,0 1,1-1,-1 1,-3 1,-9 6,0 1,0 1,1 1,0 0,-1 3,-5 2,-25 19,-18 13,-1-3,-32 14,92-54,-1-1,0-1,-1 1,1-1,0 0,-1-1,0 1,0-2,1 1,-1-1,0 0,0-1,0 0,0 0,0-1,0 0,0 0,0-1,0 0,-2-1,-9-7,1-1,0-1,1-1,1 0,0-2,0 0,-27-23,24 22,-1 0,-1 2,0 0,-1 2,0 0,-1 1,-1 2,1 0,-1 2,-1 0,-10 0,26 6,0 0,0 1,0 0,0 1,0 0,0 1,1-1,-1 2,0-1,1 1,-1 1,1-1,0 1,-1 1,-14 9,1 2,1 0,0 1,-1 2,-124 126,141-140,-1 0,1 0,-1 0,0-1,0 1,0-1,-1-1,1 1,-1-1,0 0,0-1,0 0,0 0,-1 0,1-1,0 0,-1-1,-29-1,26 0,1 1,-1 0,1 0,-1 1,1 0,-1 1,1 0,0 0,0 1,-2 2,-11 7,1 1,0 1,1 2,-8 7,-75 48,104-70,-1-1,1 1,-1-1,1 0,-1 1,1-1,-1 0,0 1,1-1,-1 0,1 0,-1 1,0-1,1 0,-1 0,0 0,1 0,-1 0,0 0,1 0,-1 0,0 0,1 0,-1 0,0-1,1 1,-1 0,0 0,1-1,-1 1,1 0,-1-1,1 1,-1 0,1-1,-1 1,1-1,-1 1,1-1,-1 1,1-1,0 1,-1-1,1 0,0 1,-1-1,1 0,0 1,0-1,0 0,0 1,0-1,-1 0,1 1,0-1,1 0,-1 1,0-1,0 0,0 0,1-6,0-1,1 0,0 1,0-1,0 1,1-1,0 1,2-2,2-8,-3 9,4-17,2 2,0-1,2 1,1 1,0 0,2 1,0 1,1 0,15-14,-88 91,-11 11,2 3,4 3,-51 80,108-141,9-13,0-1,0 1,0 0,0 0,0 1,0-1,0 1,0 0,0 0,0 0,0 1,0-1,-1 1,4 1,7 3,-3-1,92 32,-1 5,-2 4,81 53,-172-94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3T22:21:09.466"/>
    </inkml:context>
    <inkml:brush xml:id="br0">
      <inkml:brushProperty name="width" value="0.05" units="cm"/>
      <inkml:brushProperty name="height" value="0.05" units="cm"/>
      <inkml:brushProperty name="color" value="#EFEA25"/>
      <inkml:brushProperty name="ignorePressure" value="1"/>
    </inkml:brush>
  </inkml:definitions>
  <inkml:trace contextRef="#ctx0" brushRef="#br0">3624 0,'-1'1,"-8"6,0 0,-1-1,1 0,-1 0,-1-1,1 0,-2 0,3-2,-50 23,-1-3,-1-3,-2-2,-61 10,78-21,0-1,-18-2,58-4,1 0,-1 0,1 0,-1-1,1 0,-1 0,1 0,0-1,0 0,0 0,0 0,-4-2,3 0,4 3,1 0,0 0,-1 0,1 0,-1 0,1 0,-1 1,0-1,1 0,-1 1,0 0,1-1,-1 1,0 0,0 0,1 0,-1 0,0 0,0 0,0 0,-7 4,1 0,0 1,0 0,0 0,1 0,0 1,0 0,0 1,-4 4,9-8,-129 143,130-145,0 1,-1 0,1 0,-1 0,1-1,-1 1,0-1,0 1,0-1,0 1,0-1,0 0,0 0,0 0,0 0,-1 0,1-1,0 1,-1-1,1 1,0-1,-1 0,1 1,-1-1,1-1,-1 1,-5-3,0-1,1 0,-1 0,1 0,0-1,0 0,-6-6,3 2,-10-7,-1 0,-1 2,0 0,-4-1,19 12,1 0,-1 0,0 0,0 1,0 0,0 0,0 1,0 0,0 0,-1 1,1 0,0 0,-1 0,1 1,0 0,0 1,-5 1,2 0,0 1,0 1,1 0,0 0,0 1,0 0,1 0,0 1,-6 6,-1 3,0 0,2 1,0 1,-1 2,-51 96,65-115,0 0,-1 0,1 0,-1 0,1 0,-1 0,1 0,-1 0,0 0,1 0,-1 0,0 0,0-1,0 1,0 0,1 0,-1-1,0 1,-1-1,1 1,0-1,0 1,0-1,0 0,0 1,0-1,0 0,-1 0,1 0,0 0,0 0,0 0,-1 0,1 0,0 0,-8-4,1-1,-1 1,1-1,1-1,-3-1,-5-4,-8-5,-2-2,-2 0,0 2,-27-12,51 26,1 1,-1 0,0-1,0 1,1 1,-1-1,0 0,0 0,0 1,0 0,0 0,0 0,0 0,0 0,0 0,0 1,0-1,0 1,0 0,0 0,1 0,-1 0,0 0,0 0,1 1,-2 0,-5 7,-1 1,1 0,1 1,0 0,1 0,0 0,-1 2,0 2,-2 1,6-8,-1 1,0-1,-1 0,0 0,0-1,-1 1,0-1,-5 3,10-8,-1 0,0-1,1 0,-1 0,0 0,0 0,0 0,0 0,0-1,0 0,0 1,0-1,0 0,0 0,0 0,-2-1,-47-14,15 0,1-3,1-1,-3-3,-17-9,53 29,0 1,-1-1,1 1,-1-1,1 1,-1 0,0 0,0 1,1-1,-1 0,0 1,0 0,0-1,0 1,1 0,-1 0,0 1,0-1,0 1,-1 0,-7 3,1 1,0 1,1 0,-1 0,0 2,-3 1,-15 10,-10 8,-1-1,-19 7,54-31,0 1,0-1,0 0,0 0,-1-1,1 1,-1-1,0 0,1 0,-1-1,0 1,1-1,-1 0,0 0,1-1,-1 1,0-1,1 0,-1 0,-1-1,-5-3,0-2,1 1,0-2,0 1,0-1,1-1,-16-12,13 12,0 0,0 1,0 0,-1 1,-1 1,1 0,-1 0,0 2,0-1,0 2,-7-1,16 3,-1 1,1 0,0 0,-1 0,1 1,0 0,-1 0,1 0,0 0,0 1,0 0,0 0,1 0,-2 1,-7 5,0 1,0 0,1 0,-1 2,-74 70,84-78,0 0,0 0,0 0,-1-1,1 0,-1 1,0-1,0 0,0-1,0 1,0-1,0 1,-1-1,1-1,0 1,-1 0,1-1,-18-1,16 1,-1 0,1-1,0 2,0-1,0 1,-1 0,1 0,0 0,0 1,-1 0,-6 5,0 1,0 0,0 0,-4 5,-44 27,61-39,-1-1,1 0,0 0,-1 1,1-1,0 0,-1 0,1 0,0 0,-1 1,1-1,0 0,-1 0,1 0,-1 0,1 0,0 0,-1 0,1 0,-1 0,1 0,0 0,-1 0,1 0,0 0,-1 0,1-1,-1 1,1 0,0 0,-1 0,1 0,0-1,-1 1,1 0,0 0,0-1,-1 1,1 0,0-1,0 1,-1 0,1-1,0 1,0 0,0-1,0 1,-1 0,1-1,0 1,0 0,0-1,0 1,0-1,0 1,0 0,0-1,0 1,0 0,0-1,1-3,0-1,0 1,0 0,0-1,0 1,1 0,0 0,1-1,1-4,-2 4,3-9,1 1,0 0,1 0,0 0,1 1,1 0,0 1,1 0,8-8,-52 51,-6 6,1 2,3 1,-32 45,66-78,4-8,0 0,1-1,-1 1,1 1,-1-1,0 0,1 0,-1 1,0 0,1-1,-1 1,0 0,0 0,2 1,4 1,-1 0,54 18,-1 2,-1 3,48 29,-102-52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A9A4-A687-4D2B-AF63-A7FC7CFD0A9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B538-EC38-4DB9-94C2-1E8EAF3D1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8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9B538-EC38-4DB9-94C2-1E8EAF3D1A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3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7792-43D8-4BF6-BF99-CBC24B5F0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5EF90-F8CF-49F9-8504-3E11462AD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6E23E-1D08-47E7-A36B-DE678F66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6AA42-2EA5-4084-94DF-7373C688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A8DE-E89B-48BA-A277-2DE3993D6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1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FB80B-7F13-4D76-B393-15A2450F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70B5F-4611-4D19-8BC1-B16C71BA1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9A4F-DDD5-4A5C-9A3E-51560BA34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34E5F-9094-4DAB-9AF2-60A6480D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94CD-CDF9-4A36-A6F1-7D1549CF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E3A6C-5060-4544-9FB9-1B03716A9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F3434-3A4B-4904-BB2A-2B34D364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9EA92-BBC4-47D1-AE19-50A2A082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77A3E-3775-4E05-A7F7-0CA34AB19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2100C-68EC-4F45-84FB-4C99CEE4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3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570D-E824-439B-A467-A7B39194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5A65B-8BA6-426C-B75A-54A33485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44381-153D-4A65-9561-4462CA790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F7A0-5E54-4FC2-8805-6FD5C13F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B00C-076E-4A36-8FBA-27938740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BE91-2799-44E7-AC71-7806F150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7DE0D-35C1-4BC9-BD96-276F610E2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9F962-C816-49E2-96EB-6677A42C5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2CB5C-05AF-4888-BAC5-04C4463A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6AE97-EBDE-4B21-A782-2350617A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7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D5021-D4A2-4B00-9FEC-3BDC9EE4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0C474-DCC0-4613-8221-705E5396C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804B4-C5AF-4849-BDDF-8508BB76A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93B50-7519-4C76-8A6F-5EA59D61D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D5FC2-FF00-43E8-833F-E9B37EC6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E92F1-AF1E-4E81-ACC6-189D07DF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64BA-100B-4F54-B635-A52D2A36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F8AD9-CC99-464C-84BA-A389F105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25CD8-6126-4B93-A7FD-BE6DEE2BA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E5BF1-94F6-4AB4-B10E-2527A4B980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FB6B79-BC9C-4109-AA1C-2E36B767F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5B9A1C-52DF-453C-AA7E-4AD723A9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040B2-6C91-4E30-8CED-A7805E17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711CF-8AAA-417B-A1BD-AEDF0097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65DC-019B-48F3-9F6E-93C7C350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EB4396-3F42-44AF-A4D9-911909FB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10879-1231-4A1C-A4DA-35CE6A22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83158B-7793-4380-B04B-471C33A1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79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8498B-7657-4DC1-AD91-7B509D7D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5FC01-5DC8-41E6-ADDF-4C600FB0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8178A-70B7-423A-B810-805ACF90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6B88-D4D2-4499-A49A-711968BD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70985-B414-4D60-9462-1B93947FC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F5869-3BAA-4A11-9012-1A15D5620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EBAA0-BE5C-43CF-B263-FC18DD38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B5336-9274-470A-82A6-F28B7C3E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8377B-B188-4EC0-9E22-6ED63AEE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958B-295F-4AFB-A5A1-1134E8F9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1AACA-BAB1-46D5-99DE-3A8F2D549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AF75C-1003-477C-8CF3-68FDA863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3BEA9-2230-41CC-9ABC-C03B4F80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0B256-3472-455D-B8A7-0C719B44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D14FB-3CB1-40B9-A48E-E2FD5888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2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65CBB-261D-449D-BE42-04305B4B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1C31-8A3E-4145-8C9C-03EFB14C3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F7F64-09FE-49BA-82E9-F373A9114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4FD9D-99E7-4DAC-BD15-13D13C07591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5EB6E-AFEA-4338-BBED-F39309533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82DAB-A105-4EE1-A0DD-457D62E2F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3E562-B29F-4276-A143-62E0D1568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5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NlgLSRZao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6530E-598F-4C6A-B43E-65F3DDE58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Model-Theoretic Account of Representation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E8399-D7B8-42FF-811E-814F5FDFD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Steven French</a:t>
            </a:r>
          </a:p>
          <a:p>
            <a:r>
              <a:rPr lang="en-US" sz="1600" dirty="0">
                <a:solidFill>
                  <a:schemeClr val="bg1"/>
                </a:solidFill>
              </a:rPr>
              <a:t>(and Erin Sheridan) </a:t>
            </a:r>
          </a:p>
        </p:txBody>
      </p:sp>
    </p:spTree>
    <p:extLst>
      <p:ext uri="{BB962C8B-B14F-4D97-AF65-F5344CB8AC3E}">
        <p14:creationId xmlns:p14="http://schemas.microsoft.com/office/powerpoint/2010/main" val="690564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472E1EBD-A7C2-43F6-8D47-6415686E42F4}"/>
              </a:ext>
            </a:extLst>
          </p:cNvPr>
          <p:cNvSpPr/>
          <p:nvPr/>
        </p:nvSpPr>
        <p:spPr>
          <a:xfrm flipH="1" flipV="1">
            <a:off x="3366446" y="2138176"/>
            <a:ext cx="413985" cy="3093268"/>
          </a:xfrm>
          <a:prstGeom prst="flowChartMagneticDrum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59CDC2-54A3-4853-94AA-EF97D79FCB10}"/>
              </a:ext>
            </a:extLst>
          </p:cNvPr>
          <p:cNvSpPr/>
          <p:nvPr/>
        </p:nvSpPr>
        <p:spPr>
          <a:xfrm>
            <a:off x="7533616" y="2138176"/>
            <a:ext cx="3098041" cy="3093268"/>
          </a:xfrm>
          <a:prstGeom prst="ellipse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97083-1D19-406C-9FE3-EBD3A61AFE63}"/>
              </a:ext>
            </a:extLst>
          </p:cNvPr>
          <p:cNvSpPr txBox="1"/>
          <p:nvPr/>
        </p:nvSpPr>
        <p:spPr>
          <a:xfrm>
            <a:off x="2964544" y="5785981"/>
            <a:ext cx="16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world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4D61-CEF2-499E-8537-4B2C55784B3B}"/>
              </a:ext>
            </a:extLst>
          </p:cNvPr>
          <p:cNvSpPr txBox="1"/>
          <p:nvPr/>
        </p:nvSpPr>
        <p:spPr>
          <a:xfrm>
            <a:off x="8492400" y="5785981"/>
            <a:ext cx="16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field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A92B21-B496-4883-B2F0-6AAD918E605F}"/>
              </a:ext>
            </a:extLst>
          </p:cNvPr>
          <p:cNvSpPr txBox="1">
            <a:spLocks/>
          </p:cNvSpPr>
          <p:nvPr/>
        </p:nvSpPr>
        <p:spPr>
          <a:xfrm>
            <a:off x="838200" y="-231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Circle and ellipse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C467BE-2DC5-418E-A402-64DDEFBD7AD3}"/>
              </a:ext>
            </a:extLst>
          </p:cNvPr>
          <p:cNvGrpSpPr/>
          <p:nvPr/>
        </p:nvGrpSpPr>
        <p:grpSpPr>
          <a:xfrm>
            <a:off x="285958" y="3132291"/>
            <a:ext cx="1959734" cy="1105038"/>
            <a:chOff x="490675" y="3055449"/>
            <a:chExt cx="1959734" cy="1105038"/>
          </a:xfrm>
        </p:grpSpPr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4FB60750-E555-44BD-9934-9EF01C8E4309}"/>
                </a:ext>
              </a:extLst>
            </p:cNvPr>
            <p:cNvSpPr/>
            <p:nvPr/>
          </p:nvSpPr>
          <p:spPr>
            <a:xfrm rot="19062326" flipH="1">
              <a:off x="1422407" y="3055449"/>
              <a:ext cx="1028002" cy="1080325"/>
            </a:xfrm>
            <a:prstGeom prst="arc">
              <a:avLst>
                <a:gd name="adj1" fmla="val 17345163"/>
                <a:gd name="adj2" fmla="val 20718997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CB61D4F-376E-4CB8-A83A-8E3BB1ABF386}"/>
                </a:ext>
              </a:extLst>
            </p:cNvPr>
            <p:cNvSpPr/>
            <p:nvPr/>
          </p:nvSpPr>
          <p:spPr>
            <a:xfrm rot="18960684" flipH="1">
              <a:off x="1479927" y="3123900"/>
              <a:ext cx="912961" cy="886932"/>
            </a:xfrm>
            <a:prstGeom prst="arc">
              <a:avLst>
                <a:gd name="adj1" fmla="val 18069265"/>
                <a:gd name="adj2" fmla="val 20188224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557BC31-6112-42D8-988B-EEA47A72FD9A}"/>
                </a:ext>
              </a:extLst>
            </p:cNvPr>
            <p:cNvGrpSpPr/>
            <p:nvPr/>
          </p:nvGrpSpPr>
          <p:grpSpPr>
            <a:xfrm>
              <a:off x="490675" y="3080162"/>
              <a:ext cx="1052265" cy="1080325"/>
              <a:chOff x="490675" y="3080162"/>
              <a:chExt cx="1052265" cy="108032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AD7F0F0-0D7E-4653-AE11-8110FC8EEC91}"/>
                  </a:ext>
                </a:extLst>
              </p:cNvPr>
              <p:cNvGrpSpPr/>
              <p:nvPr/>
            </p:nvGrpSpPr>
            <p:grpSpPr>
              <a:xfrm>
                <a:off x="490675" y="3080162"/>
                <a:ext cx="1028002" cy="1080325"/>
                <a:chOff x="490675" y="3080162"/>
                <a:chExt cx="1028002" cy="1080325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2C34676-06CD-4A93-899D-6FB9AAEE7D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38198" y="3595612"/>
                  <a:ext cx="588123" cy="31068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EF8693C-D152-4EF1-ADF0-C4BD5CF5E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199" y="3284928"/>
                  <a:ext cx="588123" cy="310684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4EB5D5E3-6059-4A2D-A32D-11711B8BB669}"/>
                    </a:ext>
                  </a:extLst>
                </p:cNvPr>
                <p:cNvSpPr/>
                <p:nvPr/>
              </p:nvSpPr>
              <p:spPr>
                <a:xfrm rot="2671556">
                  <a:off x="490675" y="3080162"/>
                  <a:ext cx="1028002" cy="1080325"/>
                </a:xfrm>
                <a:prstGeom prst="arc">
                  <a:avLst>
                    <a:gd name="adj1" fmla="val 16594592"/>
                    <a:gd name="adj2" fmla="val 21026553"/>
                  </a:avLst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4767CFE-BA76-4D09-9237-3D23D1353C37}"/>
                  </a:ext>
                </a:extLst>
              </p:cNvPr>
              <p:cNvSpPr/>
              <p:nvPr/>
            </p:nvSpPr>
            <p:spPr>
              <a:xfrm>
                <a:off x="1426321" y="3086145"/>
                <a:ext cx="116619" cy="198783"/>
              </a:xfrm>
              <a:custGeom>
                <a:avLst/>
                <a:gdLst>
                  <a:gd name="connsiteX0" fmla="*/ 0 w 126239"/>
                  <a:gd name="connsiteY0" fmla="*/ 280946 h 280946"/>
                  <a:gd name="connsiteX1" fmla="*/ 116619 w 126239"/>
                  <a:gd name="connsiteY1" fmla="*/ 111318 h 280946"/>
                  <a:gd name="connsiteX2" fmla="*/ 111319 w 126239"/>
                  <a:gd name="connsiteY2" fmla="*/ 0 h 28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239" h="280946">
                    <a:moveTo>
                      <a:pt x="0" y="280946"/>
                    </a:moveTo>
                    <a:cubicBezTo>
                      <a:pt x="49033" y="219544"/>
                      <a:pt x="98066" y="158142"/>
                      <a:pt x="116619" y="111318"/>
                    </a:cubicBezTo>
                    <a:cubicBezTo>
                      <a:pt x="135172" y="64494"/>
                      <a:pt x="123245" y="32247"/>
                      <a:pt x="111319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516B62D-6FD3-456B-8033-68364ABAE241}"/>
                  </a:ext>
                </a:extLst>
              </p:cNvPr>
              <p:cNvSpPr/>
              <p:nvPr/>
            </p:nvSpPr>
            <p:spPr>
              <a:xfrm rot="20832954">
                <a:off x="1342797" y="3110781"/>
                <a:ext cx="116619" cy="198783"/>
              </a:xfrm>
              <a:custGeom>
                <a:avLst/>
                <a:gdLst>
                  <a:gd name="connsiteX0" fmla="*/ 0 w 126239"/>
                  <a:gd name="connsiteY0" fmla="*/ 280946 h 280946"/>
                  <a:gd name="connsiteX1" fmla="*/ 116619 w 126239"/>
                  <a:gd name="connsiteY1" fmla="*/ 111318 h 280946"/>
                  <a:gd name="connsiteX2" fmla="*/ 111319 w 126239"/>
                  <a:gd name="connsiteY2" fmla="*/ 0 h 28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6239" h="280946">
                    <a:moveTo>
                      <a:pt x="0" y="280946"/>
                    </a:moveTo>
                    <a:cubicBezTo>
                      <a:pt x="49033" y="219544"/>
                      <a:pt x="98066" y="158142"/>
                      <a:pt x="116619" y="111318"/>
                    </a:cubicBezTo>
                    <a:cubicBezTo>
                      <a:pt x="135172" y="64494"/>
                      <a:pt x="123245" y="32247"/>
                      <a:pt x="111319" y="0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0C04580-0725-4056-A620-E9FBB5084598}"/>
              </a:ext>
            </a:extLst>
          </p:cNvPr>
          <p:cNvCxnSpPr>
            <a:cxnSpLocks/>
          </p:cNvCxnSpPr>
          <p:nvPr/>
        </p:nvCxnSpPr>
        <p:spPr>
          <a:xfrm>
            <a:off x="1437564" y="3672454"/>
            <a:ext cx="1442114" cy="12356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865EC69-3D42-4883-BA76-92E6334504FD}"/>
              </a:ext>
            </a:extLst>
          </p:cNvPr>
          <p:cNvSpPr txBox="1"/>
          <p:nvPr/>
        </p:nvSpPr>
        <p:spPr>
          <a:xfrm flipH="1">
            <a:off x="4658385" y="3458464"/>
            <a:ext cx="295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abstract away distance</a:t>
            </a:r>
          </a:p>
        </p:txBody>
      </p:sp>
    </p:spTree>
    <p:extLst>
      <p:ext uri="{BB962C8B-B14F-4D97-AF65-F5344CB8AC3E}">
        <p14:creationId xmlns:p14="http://schemas.microsoft.com/office/powerpoint/2010/main" val="5108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472E1EBD-A7C2-43F6-8D47-6415686E42F4}"/>
              </a:ext>
            </a:extLst>
          </p:cNvPr>
          <p:cNvSpPr/>
          <p:nvPr/>
        </p:nvSpPr>
        <p:spPr>
          <a:xfrm flipH="1" flipV="1">
            <a:off x="3366446" y="2138176"/>
            <a:ext cx="413985" cy="3093268"/>
          </a:xfrm>
          <a:prstGeom prst="flowChartMagneticDrum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59CDC2-54A3-4853-94AA-EF97D79FCB10}"/>
              </a:ext>
            </a:extLst>
          </p:cNvPr>
          <p:cNvSpPr/>
          <p:nvPr/>
        </p:nvSpPr>
        <p:spPr>
          <a:xfrm>
            <a:off x="7533616" y="2138176"/>
            <a:ext cx="3098041" cy="3093268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>
            <a:extLst>
              <a:ext uri="{FF2B5EF4-FFF2-40B4-BE49-F238E27FC236}">
                <a16:creationId xmlns:a16="http://schemas.microsoft.com/office/drawing/2014/main" id="{B341D599-ED19-4817-9E59-281F02F6DC70}"/>
              </a:ext>
            </a:extLst>
          </p:cNvPr>
          <p:cNvSpPr/>
          <p:nvPr/>
        </p:nvSpPr>
        <p:spPr>
          <a:xfrm rot="2995329" flipH="1" flipV="1">
            <a:off x="3366446" y="2138176"/>
            <a:ext cx="413985" cy="3093268"/>
          </a:xfrm>
          <a:prstGeom prst="flowChartMagneticDrum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9607E8-8A20-4F67-B547-768917EFF0B8}"/>
              </a:ext>
            </a:extLst>
          </p:cNvPr>
          <p:cNvSpPr/>
          <p:nvPr/>
        </p:nvSpPr>
        <p:spPr>
          <a:xfrm>
            <a:off x="7534430" y="2530659"/>
            <a:ext cx="3098041" cy="230830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AA21447-4888-4F6B-91BA-C8AEB980D3A9}"/>
              </a:ext>
            </a:extLst>
          </p:cNvPr>
          <p:cNvSpPr/>
          <p:nvPr/>
        </p:nvSpPr>
        <p:spPr>
          <a:xfrm>
            <a:off x="3597706" y="2245225"/>
            <a:ext cx="737582" cy="570868"/>
          </a:xfrm>
          <a:prstGeom prst="arc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77189D-7AFE-4124-9EA5-C07714E605ED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9082637" y="2138176"/>
            <a:ext cx="0" cy="29685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57692F-DB4F-4C50-9417-ABE6238184DE}"/>
              </a:ext>
            </a:extLst>
          </p:cNvPr>
          <p:cNvCxnSpPr>
            <a:cxnSpLocks/>
          </p:cNvCxnSpPr>
          <p:nvPr/>
        </p:nvCxnSpPr>
        <p:spPr>
          <a:xfrm flipV="1">
            <a:off x="9082636" y="4905425"/>
            <a:ext cx="0" cy="296856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1997083-1D19-406C-9FE3-EBD3A61AFE63}"/>
              </a:ext>
            </a:extLst>
          </p:cNvPr>
          <p:cNvSpPr txBox="1"/>
          <p:nvPr/>
        </p:nvSpPr>
        <p:spPr>
          <a:xfrm>
            <a:off x="2964544" y="5785981"/>
            <a:ext cx="16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world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0F4D61-CEF2-499E-8537-4B2C55784B3B}"/>
              </a:ext>
            </a:extLst>
          </p:cNvPr>
          <p:cNvSpPr txBox="1"/>
          <p:nvPr/>
        </p:nvSpPr>
        <p:spPr>
          <a:xfrm>
            <a:off x="8492400" y="5785981"/>
            <a:ext cx="163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field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7A92B21-B496-4883-B2F0-6AAD918E605F}"/>
              </a:ext>
            </a:extLst>
          </p:cNvPr>
          <p:cNvSpPr txBox="1">
            <a:spLocks/>
          </p:cNvSpPr>
          <p:nvPr/>
        </p:nvSpPr>
        <p:spPr>
          <a:xfrm>
            <a:off x="838200" y="-2310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Circle and ellipse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9F7A62-42AC-4042-BBA0-4E7889C65AEA}"/>
              </a:ext>
            </a:extLst>
          </p:cNvPr>
          <p:cNvSpPr txBox="1"/>
          <p:nvPr/>
        </p:nvSpPr>
        <p:spPr>
          <a:xfrm>
            <a:off x="601751" y="1050795"/>
            <a:ext cx="864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Isomorphism between structure of the surface of the circle and the relevant visual field</a:t>
            </a:r>
          </a:p>
        </p:txBody>
      </p:sp>
    </p:spTree>
    <p:extLst>
      <p:ext uri="{BB962C8B-B14F-4D97-AF65-F5344CB8AC3E}">
        <p14:creationId xmlns:p14="http://schemas.microsoft.com/office/powerpoint/2010/main" val="129352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86" y="-281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Holbein’s </a:t>
            </a:r>
            <a:r>
              <a:rPr lang="en-US" sz="3200" i="1" dirty="0">
                <a:solidFill>
                  <a:schemeClr val="bg1"/>
                </a:solidFill>
              </a:rPr>
              <a:t>The Ambassadors </a:t>
            </a:r>
            <a:r>
              <a:rPr lang="en-US" sz="3200" dirty="0">
                <a:solidFill>
                  <a:schemeClr val="bg1"/>
                </a:solidFill>
              </a:rPr>
              <a:t>(1533)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3" name="Online Media 2" title="Amazing illusion painting in 4K, The Ambassadors (1533), by Hans Holbein the Younger">
            <a:hlinkClick r:id="" action="ppaction://media"/>
            <a:extLst>
              <a:ext uri="{FF2B5EF4-FFF2-40B4-BE49-F238E27FC236}">
                <a16:creationId xmlns:a16="http://schemas.microsoft.com/office/drawing/2014/main" id="{84FA6C88-7B12-4A14-83C0-9FC188782C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4914" y="685668"/>
            <a:ext cx="9996245" cy="5622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44622-797E-47C8-BC83-6A21E7B74D84}"/>
              </a:ext>
            </a:extLst>
          </p:cNvPr>
          <p:cNvSpPr txBox="1"/>
          <p:nvPr/>
        </p:nvSpPr>
        <p:spPr>
          <a:xfrm>
            <a:off x="518029" y="6275217"/>
            <a:ext cx="933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Representation consists in the </a:t>
            </a:r>
            <a:r>
              <a:rPr lang="en-US" i="1" dirty="0">
                <a:solidFill>
                  <a:schemeClr val="bg1"/>
                </a:solidFill>
              </a:rPr>
              <a:t>perceived</a:t>
            </a:r>
            <a:r>
              <a:rPr lang="en-US" dirty="0">
                <a:solidFill>
                  <a:schemeClr val="bg1"/>
                </a:solidFill>
              </a:rPr>
              <a:t> isomorphism of structure</a:t>
            </a:r>
          </a:p>
        </p:txBody>
      </p:sp>
    </p:spTree>
    <p:extLst>
      <p:ext uri="{BB962C8B-B14F-4D97-AF65-F5344CB8AC3E}">
        <p14:creationId xmlns:p14="http://schemas.microsoft.com/office/powerpoint/2010/main" val="43400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13" y="978231"/>
            <a:ext cx="2758495" cy="353097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Degas’s </a:t>
            </a:r>
            <a:r>
              <a:rPr lang="en-US" sz="3200" i="1" dirty="0">
                <a:solidFill>
                  <a:schemeClr val="bg1"/>
                </a:solidFill>
              </a:rPr>
              <a:t>Standing girl, right arm raised </a:t>
            </a:r>
            <a:r>
              <a:rPr lang="en-US" sz="3200" dirty="0">
                <a:solidFill>
                  <a:schemeClr val="bg1"/>
                </a:solidFill>
              </a:rPr>
              <a:t>(1891)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44622-797E-47C8-BC83-6A21E7B74D84}"/>
              </a:ext>
            </a:extLst>
          </p:cNvPr>
          <p:cNvSpPr txBox="1"/>
          <p:nvPr/>
        </p:nvSpPr>
        <p:spPr>
          <a:xfrm>
            <a:off x="8641668" y="1173414"/>
            <a:ext cx="3159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visual field representation can lack features or have extra features</a:t>
            </a:r>
          </a:p>
        </p:txBody>
      </p:sp>
      <p:pic>
        <p:nvPicPr>
          <p:cNvPr id="1026" name="Picture 2" descr="Standing dancer, right arm raised Drawing by Edgar Degas">
            <a:extLst>
              <a:ext uri="{FF2B5EF4-FFF2-40B4-BE49-F238E27FC236}">
                <a16:creationId xmlns:a16="http://schemas.microsoft.com/office/drawing/2014/main" id="{6B4ACB9B-2804-4F3C-8415-33A178AA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33" y="0"/>
            <a:ext cx="4699780" cy="68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92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4" y="-681820"/>
            <a:ext cx="3033208" cy="365656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Picasso’s </a:t>
            </a:r>
            <a:r>
              <a:rPr lang="en-US" sz="3200" i="1" dirty="0">
                <a:solidFill>
                  <a:schemeClr val="bg1"/>
                </a:solidFill>
              </a:rPr>
              <a:t>Head of a Woman </a:t>
            </a:r>
            <a:r>
              <a:rPr lang="en-US" sz="3200" dirty="0">
                <a:solidFill>
                  <a:schemeClr val="bg1"/>
                </a:solidFill>
              </a:rPr>
              <a:t>(1961)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ead of a Woman, 1961 by Pablo Picasso">
            <a:extLst>
              <a:ext uri="{FF2B5EF4-FFF2-40B4-BE49-F238E27FC236}">
                <a16:creationId xmlns:a16="http://schemas.microsoft.com/office/drawing/2014/main" id="{4D15419A-8B42-4E38-8B81-96E55ADA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000" y="0"/>
            <a:ext cx="4770848" cy="68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74AA2B-1175-45BF-9ACF-0768AC669A6B}"/>
              </a:ext>
            </a:extLst>
          </p:cNvPr>
          <p:cNvSpPr txBox="1"/>
          <p:nvPr/>
        </p:nvSpPr>
        <p:spPr>
          <a:xfrm>
            <a:off x="8276693" y="2228671"/>
            <a:ext cx="3241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general, we abstract from certain details of the picture surface</a:t>
            </a:r>
          </a:p>
        </p:txBody>
      </p:sp>
    </p:spTree>
    <p:extLst>
      <p:ext uri="{BB962C8B-B14F-4D97-AF65-F5344CB8AC3E}">
        <p14:creationId xmlns:p14="http://schemas.microsoft.com/office/powerpoint/2010/main" val="259993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86" y="-281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Escher’s tuning fork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evils-tuning-fork.png (610×291) | Amazing optical illusions, Cool optical  illusions, Optical illusions pictures">
            <a:extLst>
              <a:ext uri="{FF2B5EF4-FFF2-40B4-BE49-F238E27FC236}">
                <a16:creationId xmlns:a16="http://schemas.microsoft.com/office/drawing/2014/main" id="{69A7980D-9688-49A4-A4AE-928FA946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2043113"/>
            <a:ext cx="581025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2BB04C-F5AD-40AB-9BF9-DAB412932CF6}"/>
              </a:ext>
            </a:extLst>
          </p:cNvPr>
          <p:cNvSpPr txBox="1"/>
          <p:nvPr/>
        </p:nvSpPr>
        <p:spPr>
          <a:xfrm>
            <a:off x="286161" y="1376318"/>
            <a:ext cx="35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Two incompatible isomorphisms</a:t>
            </a:r>
          </a:p>
        </p:txBody>
      </p:sp>
    </p:spTree>
    <p:extLst>
      <p:ext uri="{BB962C8B-B14F-4D97-AF65-F5344CB8AC3E}">
        <p14:creationId xmlns:p14="http://schemas.microsoft.com/office/powerpoint/2010/main" val="6015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486" y="-2815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Bohr atom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636F74-786E-49F7-A433-60E1426C978E}"/>
              </a:ext>
            </a:extLst>
          </p:cNvPr>
          <p:cNvSpPr/>
          <p:nvPr/>
        </p:nvSpPr>
        <p:spPr>
          <a:xfrm>
            <a:off x="4590197" y="2756848"/>
            <a:ext cx="2103120" cy="210312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BD9A62-795B-4613-BE8B-45BE19D41BC0}"/>
              </a:ext>
            </a:extLst>
          </p:cNvPr>
          <p:cNvSpPr/>
          <p:nvPr/>
        </p:nvSpPr>
        <p:spPr>
          <a:xfrm>
            <a:off x="3675797" y="1842448"/>
            <a:ext cx="3931920" cy="393192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BBA5248-4BF0-4A74-BB95-E72E00CC5B09}"/>
              </a:ext>
            </a:extLst>
          </p:cNvPr>
          <p:cNvSpPr/>
          <p:nvPr/>
        </p:nvSpPr>
        <p:spPr>
          <a:xfrm>
            <a:off x="4041557" y="2208208"/>
            <a:ext cx="3200400" cy="320040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78790B-B46B-4415-8001-0C0EC098D9B0}"/>
              </a:ext>
            </a:extLst>
          </p:cNvPr>
          <p:cNvSpPr/>
          <p:nvPr/>
        </p:nvSpPr>
        <p:spPr>
          <a:xfrm>
            <a:off x="7287677" y="2840099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F79E31-BE4B-4F52-9665-065911EBE729}"/>
              </a:ext>
            </a:extLst>
          </p:cNvPr>
          <p:cNvSpPr/>
          <p:nvPr/>
        </p:nvSpPr>
        <p:spPr>
          <a:xfrm>
            <a:off x="4983480" y="2162488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3FDE553-943E-42C3-A552-163C22460145}"/>
              </a:ext>
            </a:extLst>
          </p:cNvPr>
          <p:cNvSpPr/>
          <p:nvPr/>
        </p:nvSpPr>
        <p:spPr>
          <a:xfrm>
            <a:off x="6096000" y="4539245"/>
            <a:ext cx="274320" cy="2743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0AA7B7-A2D1-4366-AAA5-7648B0122A42}"/>
              </a:ext>
            </a:extLst>
          </p:cNvPr>
          <p:cNvSpPr/>
          <p:nvPr/>
        </p:nvSpPr>
        <p:spPr>
          <a:xfrm>
            <a:off x="5257800" y="3315496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B01A1-3ADD-43BA-95CB-E21DABA81E96}"/>
              </a:ext>
            </a:extLst>
          </p:cNvPr>
          <p:cNvSpPr/>
          <p:nvPr/>
        </p:nvSpPr>
        <p:spPr>
          <a:xfrm>
            <a:off x="5567263" y="3361216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3E0E1F-6A80-494B-BA1E-33C060815093}"/>
              </a:ext>
            </a:extLst>
          </p:cNvPr>
          <p:cNvSpPr/>
          <p:nvPr/>
        </p:nvSpPr>
        <p:spPr>
          <a:xfrm>
            <a:off x="5419526" y="3673636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EA57E6-CB82-4A1A-BF04-704DDF3382AA}"/>
              </a:ext>
            </a:extLst>
          </p:cNvPr>
          <p:cNvSpPr/>
          <p:nvPr/>
        </p:nvSpPr>
        <p:spPr>
          <a:xfrm>
            <a:off x="5236646" y="3574576"/>
            <a:ext cx="457200" cy="4572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A852C96-F398-4648-954D-2EE7001B03E0}"/>
                  </a:ext>
                </a:extLst>
              </p14:cNvPr>
              <p14:cNvContentPartPr/>
              <p14:nvPr/>
            </p14:nvContentPartPr>
            <p14:xfrm>
              <a:off x="7287677" y="2977259"/>
              <a:ext cx="2207520" cy="602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A852C96-F398-4648-954D-2EE7001B03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9037" y="2968619"/>
                <a:ext cx="2225160" cy="620280"/>
              </a:xfrm>
              <a:prstGeom prst="rect">
                <a:avLst/>
              </a:prstGeom>
            </p:spPr>
          </p:pic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3C81BB5-4CA8-4DAD-92C5-49C128CFD505}"/>
              </a:ext>
            </a:extLst>
          </p:cNvPr>
          <p:cNvCxnSpPr/>
          <p:nvPr/>
        </p:nvCxnSpPr>
        <p:spPr>
          <a:xfrm flipV="1">
            <a:off x="6974348" y="3013852"/>
            <a:ext cx="295702" cy="4094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4FFC33B-9219-4093-A7B1-91CDD7103AFB}"/>
              </a:ext>
            </a:extLst>
          </p:cNvPr>
          <p:cNvSpPr txBox="1"/>
          <p:nvPr/>
        </p:nvSpPr>
        <p:spPr>
          <a:xfrm>
            <a:off x="286161" y="1376318"/>
            <a:ext cx="3004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Two mutually inconsistent theories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Internally inconsistent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Requires interpretation?</a:t>
            </a:r>
          </a:p>
        </p:txBody>
      </p:sp>
    </p:spTree>
    <p:extLst>
      <p:ext uri="{BB962C8B-B14F-4D97-AF65-F5344CB8AC3E}">
        <p14:creationId xmlns:p14="http://schemas.microsoft.com/office/powerpoint/2010/main" val="1971814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626" y="660258"/>
            <a:ext cx="2845087" cy="11777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 Bohr atom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B9F45C-DF23-4C13-9BD4-DC71F67F5AC7}"/>
              </a:ext>
            </a:extLst>
          </p:cNvPr>
          <p:cNvGrpSpPr/>
          <p:nvPr/>
        </p:nvGrpSpPr>
        <p:grpSpPr>
          <a:xfrm>
            <a:off x="7988490" y="2396629"/>
            <a:ext cx="3439235" cy="2206387"/>
            <a:chOff x="3675797" y="1842448"/>
            <a:chExt cx="5819400" cy="39319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C636F74-786E-49F7-A433-60E1426C978E}"/>
                </a:ext>
              </a:extLst>
            </p:cNvPr>
            <p:cNvSpPr/>
            <p:nvPr/>
          </p:nvSpPr>
          <p:spPr>
            <a:xfrm>
              <a:off x="4590197" y="2756848"/>
              <a:ext cx="2103120" cy="210312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2BD9A62-795B-4613-BE8B-45BE19D41BC0}"/>
                </a:ext>
              </a:extLst>
            </p:cNvPr>
            <p:cNvSpPr/>
            <p:nvPr/>
          </p:nvSpPr>
          <p:spPr>
            <a:xfrm>
              <a:off x="3675797" y="1842448"/>
              <a:ext cx="3931920" cy="393192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BBA5248-4BF0-4A74-BB95-E72E00CC5B09}"/>
                </a:ext>
              </a:extLst>
            </p:cNvPr>
            <p:cNvSpPr/>
            <p:nvPr/>
          </p:nvSpPr>
          <p:spPr>
            <a:xfrm>
              <a:off x="4041557" y="2208208"/>
              <a:ext cx="3200400" cy="3200400"/>
            </a:xfrm>
            <a:prstGeom prst="ellips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78790B-B46B-4415-8001-0C0EC098D9B0}"/>
                </a:ext>
              </a:extLst>
            </p:cNvPr>
            <p:cNvSpPr/>
            <p:nvPr/>
          </p:nvSpPr>
          <p:spPr>
            <a:xfrm>
              <a:off x="7287677" y="2840099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8F79E31-BE4B-4F52-9665-065911EBE729}"/>
                </a:ext>
              </a:extLst>
            </p:cNvPr>
            <p:cNvSpPr/>
            <p:nvPr/>
          </p:nvSpPr>
          <p:spPr>
            <a:xfrm>
              <a:off x="4983480" y="2162488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3FDE553-943E-42C3-A552-163C22460145}"/>
                </a:ext>
              </a:extLst>
            </p:cNvPr>
            <p:cNvSpPr/>
            <p:nvPr/>
          </p:nvSpPr>
          <p:spPr>
            <a:xfrm>
              <a:off x="6096000" y="4539245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60AA7B7-A2D1-4366-AAA5-7648B0122A42}"/>
                </a:ext>
              </a:extLst>
            </p:cNvPr>
            <p:cNvSpPr/>
            <p:nvPr/>
          </p:nvSpPr>
          <p:spPr>
            <a:xfrm>
              <a:off x="5257800" y="3315496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F5B01A1-3ADD-43BA-95CB-E21DABA81E96}"/>
                </a:ext>
              </a:extLst>
            </p:cNvPr>
            <p:cNvSpPr/>
            <p:nvPr/>
          </p:nvSpPr>
          <p:spPr>
            <a:xfrm>
              <a:off x="5567263" y="3361216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3E0E1F-6A80-494B-BA1E-33C060815093}"/>
                </a:ext>
              </a:extLst>
            </p:cNvPr>
            <p:cNvSpPr/>
            <p:nvPr/>
          </p:nvSpPr>
          <p:spPr>
            <a:xfrm>
              <a:off x="5419526" y="3673636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6EA57E6-CB82-4A1A-BF04-704DDF3382AA}"/>
                </a:ext>
              </a:extLst>
            </p:cNvPr>
            <p:cNvSpPr/>
            <p:nvPr/>
          </p:nvSpPr>
          <p:spPr>
            <a:xfrm>
              <a:off x="5236646" y="3574576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A852C96-F398-4648-954D-2EE7001B03E0}"/>
                    </a:ext>
                  </a:extLst>
                </p14:cNvPr>
                <p14:cNvContentPartPr/>
                <p14:nvPr/>
              </p14:nvContentPartPr>
              <p14:xfrm>
                <a:off x="7287677" y="2977259"/>
                <a:ext cx="2207520" cy="602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A852C96-F398-4648-954D-2EE7001B03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73058" y="2961231"/>
                  <a:ext cx="2237368" cy="634054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3C81BB5-4CA8-4DAD-92C5-49C128CFD505}"/>
                </a:ext>
              </a:extLst>
            </p:cNvPr>
            <p:cNvCxnSpPr/>
            <p:nvPr/>
          </p:nvCxnSpPr>
          <p:spPr>
            <a:xfrm flipV="1">
              <a:off x="6974348" y="3013852"/>
              <a:ext cx="295702" cy="4094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4FFC33B-9219-4093-A7B1-91CDD7103AFB}"/>
              </a:ext>
            </a:extLst>
          </p:cNvPr>
          <p:cNvSpPr txBox="1"/>
          <p:nvPr/>
        </p:nvSpPr>
        <p:spPr>
          <a:xfrm>
            <a:off x="3743594" y="6062050"/>
            <a:ext cx="596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both cases: two incompatible isomorphisms!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AA51D3-B294-4565-9237-4FE1238C7300}"/>
              </a:ext>
            </a:extLst>
          </p:cNvPr>
          <p:cNvSpPr txBox="1">
            <a:spLocks/>
          </p:cNvSpPr>
          <p:nvPr/>
        </p:nvSpPr>
        <p:spPr>
          <a:xfrm>
            <a:off x="1374805" y="772161"/>
            <a:ext cx="4737577" cy="941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Escher’s tuning fork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20" name="Picture 2" descr="devils-tuning-fork.png (610×291) | Amazing optical illusions, Cool optical  illusions, Optical illusions pictures">
            <a:extLst>
              <a:ext uri="{FF2B5EF4-FFF2-40B4-BE49-F238E27FC236}">
                <a16:creationId xmlns:a16="http://schemas.microsoft.com/office/drawing/2014/main" id="{81F19B56-D72E-401B-9DF2-B8900F0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54" y="2782601"/>
            <a:ext cx="3532397" cy="16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4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8A220F-3F8D-44E6-A488-05A045C6934C}"/>
              </a:ext>
            </a:extLst>
          </p:cNvPr>
          <p:cNvSpPr/>
          <p:nvPr/>
        </p:nvSpPr>
        <p:spPr>
          <a:xfrm>
            <a:off x="939661" y="1454825"/>
            <a:ext cx="1737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Argument: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9149A-520D-4E5D-973D-1C9411FE1A33}"/>
              </a:ext>
            </a:extLst>
          </p:cNvPr>
          <p:cNvSpPr/>
          <p:nvPr/>
        </p:nvSpPr>
        <p:spPr>
          <a:xfrm>
            <a:off x="939661" y="2652974"/>
            <a:ext cx="10457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While intention is required for representation in art, it is not required for scientific representation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modified form of isomorphism </a:t>
            </a:r>
            <a:r>
              <a:rPr lang="en-US" sz="2800" i="1" dirty="0">
                <a:solidFill>
                  <a:schemeClr val="bg1"/>
                </a:solidFill>
              </a:rPr>
              <a:t>can</a:t>
            </a:r>
            <a:r>
              <a:rPr lang="en-US" sz="2800" dirty="0">
                <a:solidFill>
                  <a:schemeClr val="bg1"/>
                </a:solidFill>
              </a:rPr>
              <a:t> underpin representation in both the arts and in science</a:t>
            </a:r>
          </a:p>
        </p:txBody>
      </p:sp>
    </p:spTree>
    <p:extLst>
      <p:ext uri="{BB962C8B-B14F-4D97-AF65-F5344CB8AC3E}">
        <p14:creationId xmlns:p14="http://schemas.microsoft.com/office/powerpoint/2010/main" val="105820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790E00-74DA-4426-9619-C91EEE0A08E0}"/>
              </a:ext>
            </a:extLst>
          </p:cNvPr>
          <p:cNvSpPr/>
          <p:nvPr/>
        </p:nvSpPr>
        <p:spPr>
          <a:xfrm>
            <a:off x="774630" y="1948134"/>
            <a:ext cx="10642740" cy="255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Isomorphism is not sufficient for representation</a:t>
            </a: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Isomorphism is not necessary for representation</a:t>
            </a:r>
          </a:p>
          <a:p>
            <a:pPr marL="1143000" marR="0" lvl="2" indent="-22860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Models denote and do not resemble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8A220F-3F8D-44E6-A488-05A045C6934C}"/>
              </a:ext>
            </a:extLst>
          </p:cNvPr>
          <p:cNvSpPr/>
          <p:nvPr/>
        </p:nvSpPr>
        <p:spPr>
          <a:xfrm>
            <a:off x="678976" y="1050670"/>
            <a:ext cx="3376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Examine three claims: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9589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8A220F-3F8D-44E6-A488-05A045C6934C}"/>
              </a:ext>
            </a:extLst>
          </p:cNvPr>
          <p:cNvSpPr/>
          <p:nvPr/>
        </p:nvSpPr>
        <p:spPr>
          <a:xfrm>
            <a:off x="939661" y="1454825"/>
            <a:ext cx="1737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Argument: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9149A-520D-4E5D-973D-1C9411FE1A33}"/>
              </a:ext>
            </a:extLst>
          </p:cNvPr>
          <p:cNvSpPr/>
          <p:nvPr/>
        </p:nvSpPr>
        <p:spPr>
          <a:xfrm>
            <a:off x="939661" y="2652974"/>
            <a:ext cx="10457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While intention is required for representation in art, it is not required for scientific representation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A modified form of isomorphism </a:t>
            </a:r>
            <a:r>
              <a:rPr lang="en-US" sz="2800" i="1" dirty="0">
                <a:solidFill>
                  <a:schemeClr val="bg1"/>
                </a:solidFill>
              </a:rPr>
              <a:t>can</a:t>
            </a:r>
            <a:r>
              <a:rPr lang="en-US" sz="2800" dirty="0">
                <a:solidFill>
                  <a:schemeClr val="bg1"/>
                </a:solidFill>
              </a:rPr>
              <a:t> underpin representation in both the arts and in science</a:t>
            </a:r>
          </a:p>
        </p:txBody>
      </p:sp>
    </p:spTree>
    <p:extLst>
      <p:ext uri="{BB962C8B-B14F-4D97-AF65-F5344CB8AC3E}">
        <p14:creationId xmlns:p14="http://schemas.microsoft.com/office/powerpoint/2010/main" val="177300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8A220F-3F8D-44E6-A488-05A045C6934C}"/>
              </a:ext>
            </a:extLst>
          </p:cNvPr>
          <p:cNvSpPr/>
          <p:nvPr/>
        </p:nvSpPr>
        <p:spPr>
          <a:xfrm>
            <a:off x="939661" y="1454825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Gems: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9149A-520D-4E5D-973D-1C9411FE1A33}"/>
              </a:ext>
            </a:extLst>
          </p:cNvPr>
          <p:cNvSpPr/>
          <p:nvPr/>
        </p:nvSpPr>
        <p:spPr>
          <a:xfrm>
            <a:off x="939661" y="2652974"/>
            <a:ext cx="10457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Face in sand vs. equations in sand example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Artistic examples make for an enjoyable read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paper is concise and digestible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That being said….</a:t>
            </a:r>
          </a:p>
        </p:txBody>
      </p:sp>
    </p:spTree>
    <p:extLst>
      <p:ext uri="{BB962C8B-B14F-4D97-AF65-F5344CB8AC3E}">
        <p14:creationId xmlns:p14="http://schemas.microsoft.com/office/powerpoint/2010/main" val="48871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8A220F-3F8D-44E6-A488-05A045C6934C}"/>
              </a:ext>
            </a:extLst>
          </p:cNvPr>
          <p:cNvSpPr/>
          <p:nvPr/>
        </p:nvSpPr>
        <p:spPr>
          <a:xfrm>
            <a:off x="939661" y="1454825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Gems: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F9149A-520D-4E5D-973D-1C9411FE1A33}"/>
              </a:ext>
            </a:extLst>
          </p:cNvPr>
          <p:cNvSpPr/>
          <p:nvPr/>
        </p:nvSpPr>
        <p:spPr>
          <a:xfrm>
            <a:off x="939661" y="2652974"/>
            <a:ext cx="104570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Face in sand vs. equations in sand example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Artistic examples make for an enjoyable read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The paper is concise and digestible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That being said….I’m not convinced</a:t>
            </a:r>
          </a:p>
        </p:txBody>
      </p:sp>
    </p:spTree>
    <p:extLst>
      <p:ext uri="{BB962C8B-B14F-4D97-AF65-F5344CB8AC3E}">
        <p14:creationId xmlns:p14="http://schemas.microsoft.com/office/powerpoint/2010/main" val="1147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C74B748-5745-4EEA-B417-14EB8AAC8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b="3789"/>
          <a:stretch/>
        </p:blipFill>
        <p:spPr bwMode="auto">
          <a:xfrm>
            <a:off x="2542582" y="656366"/>
            <a:ext cx="6526853" cy="59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634A11-CDD9-432B-814E-4DDE40FD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6" y="-249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face in the sand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DA661E-8D32-4F96-AE4C-D338519E10A1}"/>
              </a:ext>
            </a:extLst>
          </p:cNvPr>
          <p:cNvSpPr txBox="1"/>
          <p:nvPr/>
        </p:nvSpPr>
        <p:spPr>
          <a:xfrm>
            <a:off x="9096906" y="2505670"/>
            <a:ext cx="3155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Must intention be involved in order for the face to </a:t>
            </a:r>
            <a:r>
              <a:rPr lang="en-US" i="1" dirty="0">
                <a:solidFill>
                  <a:schemeClr val="bg1"/>
                </a:solidFill>
              </a:rPr>
              <a:t>represent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18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groene.nl/uploads/image/file/000/018/664/large_830738156.jpg">
            <a:extLst>
              <a:ext uri="{FF2B5EF4-FFF2-40B4-BE49-F238E27FC236}">
                <a16:creationId xmlns:a16="http://schemas.microsoft.com/office/drawing/2014/main" id="{D7691BFA-895A-4290-B683-E629B2B0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33" y="827706"/>
            <a:ext cx="9411447" cy="56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B1E34-A97C-4731-B170-33F08F6BD18F}"/>
              </a:ext>
            </a:extLst>
          </p:cNvPr>
          <p:cNvSpPr txBox="1">
            <a:spLocks/>
          </p:cNvSpPr>
          <p:nvPr/>
        </p:nvSpPr>
        <p:spPr>
          <a:xfrm>
            <a:off x="678976" y="-249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Damien Hirst’s rubbish installation (London, 2001)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9317-6A89-4015-AC93-D3664DC5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6" y="-249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Picasso’s </a:t>
            </a:r>
            <a:r>
              <a:rPr lang="en-US" sz="3200" i="1" dirty="0">
                <a:solidFill>
                  <a:schemeClr val="bg1"/>
                </a:solidFill>
              </a:rPr>
              <a:t>Guernica </a:t>
            </a:r>
            <a:r>
              <a:rPr lang="en-US" sz="3200" dirty="0">
                <a:solidFill>
                  <a:schemeClr val="bg1"/>
                </a:solidFill>
              </a:rPr>
              <a:t>(1937)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2.bp.blogspot.com/-dlllLhl8c7s/UnrFUvtgMxI/AAAAAAAARXQ/Cv8QKBgfVD4/s1600/guernica.jpg">
            <a:extLst>
              <a:ext uri="{FF2B5EF4-FFF2-40B4-BE49-F238E27FC236}">
                <a16:creationId xmlns:a16="http://schemas.microsoft.com/office/drawing/2014/main" id="{95009B87-56F6-4DBB-9F0B-491F10E21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106"/>
            <a:ext cx="1219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6A95A-00F8-47FB-80AC-F45760F688DA}"/>
              </a:ext>
            </a:extLst>
          </p:cNvPr>
          <p:cNvSpPr txBox="1"/>
          <p:nvPr/>
        </p:nvSpPr>
        <p:spPr>
          <a:xfrm>
            <a:off x="894522" y="5748793"/>
            <a:ext cx="297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Represents multiple things</a:t>
            </a:r>
          </a:p>
        </p:txBody>
      </p:sp>
    </p:spTree>
    <p:extLst>
      <p:ext uri="{BB962C8B-B14F-4D97-AF65-F5344CB8AC3E}">
        <p14:creationId xmlns:p14="http://schemas.microsoft.com/office/powerpoint/2010/main" val="321680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3AB1E34-A97C-4731-B170-33F08F6BD18F}"/>
              </a:ext>
            </a:extLst>
          </p:cNvPr>
          <p:cNvSpPr txBox="1">
            <a:spLocks/>
          </p:cNvSpPr>
          <p:nvPr/>
        </p:nvSpPr>
        <p:spPr>
          <a:xfrm>
            <a:off x="174009" y="396969"/>
            <a:ext cx="2669204" cy="3224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Mondrian’s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Composition with Red, Yellow and Blue </a:t>
            </a:r>
            <a:r>
              <a:rPr lang="en-US" sz="3200" dirty="0">
                <a:solidFill>
                  <a:schemeClr val="bg1"/>
                </a:solidFill>
              </a:rPr>
              <a:t>(1942)</a:t>
            </a:r>
          </a:p>
        </p:txBody>
      </p:sp>
      <p:pic>
        <p:nvPicPr>
          <p:cNvPr id="3074" name="Picture 2" descr="Composition with Red, Yellow and Blue, 1942 by Piet Mondrian">
            <a:extLst>
              <a:ext uri="{FF2B5EF4-FFF2-40B4-BE49-F238E27FC236}">
                <a16:creationId xmlns:a16="http://schemas.microsoft.com/office/drawing/2014/main" id="{0B6A96D2-4055-424E-84F2-55CB9A2C6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0"/>
            <a:ext cx="650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DC473E-9B86-4581-B2BF-8C1CA9AD0745}"/>
              </a:ext>
            </a:extLst>
          </p:cNvPr>
          <p:cNvSpPr txBox="1"/>
          <p:nvPr/>
        </p:nvSpPr>
        <p:spPr>
          <a:xfrm>
            <a:off x="9549517" y="2802835"/>
            <a:ext cx="250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Represents…nothing?</a:t>
            </a:r>
          </a:p>
        </p:txBody>
      </p:sp>
    </p:spTree>
    <p:extLst>
      <p:ext uri="{BB962C8B-B14F-4D97-AF65-F5344CB8AC3E}">
        <p14:creationId xmlns:p14="http://schemas.microsoft.com/office/powerpoint/2010/main" val="2653325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327</Words>
  <Application>Microsoft Office PowerPoint</Application>
  <PresentationFormat>Widescreen</PresentationFormat>
  <Paragraphs>60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A Model-Theoretic Account of Representation</vt:lpstr>
      <vt:lpstr>PowerPoint Presentation</vt:lpstr>
      <vt:lpstr>PowerPoint Presentation</vt:lpstr>
      <vt:lpstr>PowerPoint Presentation</vt:lpstr>
      <vt:lpstr>PowerPoint Presentation</vt:lpstr>
      <vt:lpstr>A face in the sand</vt:lpstr>
      <vt:lpstr>PowerPoint Presentation</vt:lpstr>
      <vt:lpstr>Picasso’s Guernica (1937)</vt:lpstr>
      <vt:lpstr>PowerPoint Presentation</vt:lpstr>
      <vt:lpstr>PowerPoint Presentation</vt:lpstr>
      <vt:lpstr>PowerPoint Presentation</vt:lpstr>
      <vt:lpstr>Holbein’s The Ambassadors (1533)</vt:lpstr>
      <vt:lpstr>Degas’s Standing girl, right arm raised (1891)</vt:lpstr>
      <vt:lpstr>Picasso’s Head of a Woman (1961)</vt:lpstr>
      <vt:lpstr>Escher’s tuning fork</vt:lpstr>
      <vt:lpstr>The Bohr atom</vt:lpstr>
      <vt:lpstr>The Bohr atom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Model-Theoretic Account of Representation</dc:title>
  <dc:creator>Erin Sheridan</dc:creator>
  <cp:lastModifiedBy>Erin Sheridan</cp:lastModifiedBy>
  <cp:revision>12</cp:revision>
  <dcterms:created xsi:type="dcterms:W3CDTF">2020-09-13T16:45:47Z</dcterms:created>
  <dcterms:modified xsi:type="dcterms:W3CDTF">2020-09-16T17:24:00Z</dcterms:modified>
</cp:coreProperties>
</file>