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9" r:id="rId3"/>
    <p:sldId id="264" r:id="rId4"/>
    <p:sldId id="266" r:id="rId5"/>
    <p:sldId id="272" r:id="rId6"/>
    <p:sldId id="259" r:id="rId7"/>
    <p:sldId id="263" r:id="rId8"/>
    <p:sldId id="257" r:id="rId9"/>
    <p:sldId id="258" r:id="rId10"/>
    <p:sldId id="260" r:id="rId11"/>
    <p:sldId id="265" r:id="rId12"/>
    <p:sldId id="269" r:id="rId13"/>
    <p:sldId id="270" r:id="rId14"/>
    <p:sldId id="271" r:id="rId15"/>
    <p:sldId id="275" r:id="rId16"/>
    <p:sldId id="276" r:id="rId17"/>
    <p:sldId id="280" r:id="rId18"/>
    <p:sldId id="281" r:id="rId19"/>
    <p:sldId id="267" r:id="rId20"/>
    <p:sldId id="274" r:id="rId21"/>
    <p:sldId id="282" r:id="rId22"/>
    <p:sldId id="277" r:id="rId23"/>
    <p:sldId id="268" r:id="rId24"/>
    <p:sldId id="278"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2519" autoAdjust="0"/>
  </p:normalViewPr>
  <p:slideViewPr>
    <p:cSldViewPr snapToGrid="0">
      <p:cViewPr>
        <p:scale>
          <a:sx n="65" d="100"/>
          <a:sy n="65" d="100"/>
        </p:scale>
        <p:origin x="464"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80225-6949-4EAA-9FD5-F7A7734A2D42}" type="datetimeFigureOut">
              <a:rPr lang="en-US" smtClean="0"/>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A6485-D9CB-4E2C-8E45-9BBF831B1D2D}" type="slidenum">
              <a:rPr lang="en-US" smtClean="0"/>
              <a:t>‹#›</a:t>
            </a:fld>
            <a:endParaRPr lang="en-US"/>
          </a:p>
        </p:txBody>
      </p:sp>
    </p:spTree>
    <p:extLst>
      <p:ext uri="{BB962C8B-B14F-4D97-AF65-F5344CB8AC3E}">
        <p14:creationId xmlns:p14="http://schemas.microsoft.com/office/powerpoint/2010/main" val="339049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 is not just the conclusions, but all statements</a:t>
            </a:r>
          </a:p>
        </p:txBody>
      </p:sp>
      <p:sp>
        <p:nvSpPr>
          <p:cNvPr id="4" name="Slide Number Placeholder 3"/>
          <p:cNvSpPr>
            <a:spLocks noGrp="1"/>
          </p:cNvSpPr>
          <p:nvPr>
            <p:ph type="sldNum" sz="quarter" idx="5"/>
          </p:nvPr>
        </p:nvSpPr>
        <p:spPr/>
        <p:txBody>
          <a:bodyPr/>
          <a:lstStyle/>
          <a:p>
            <a:fld id="{1E7A6485-D9CB-4E2C-8E45-9BBF831B1D2D}" type="slidenum">
              <a:rPr lang="en-US" smtClean="0"/>
              <a:t>4</a:t>
            </a:fld>
            <a:endParaRPr lang="en-US"/>
          </a:p>
        </p:txBody>
      </p:sp>
    </p:spTree>
    <p:extLst>
      <p:ext uri="{BB962C8B-B14F-4D97-AF65-F5344CB8AC3E}">
        <p14:creationId xmlns:p14="http://schemas.microsoft.com/office/powerpoint/2010/main" val="359615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slides for each step and use Mendel pea plant example w/ pictures</a:t>
            </a:r>
          </a:p>
        </p:txBody>
      </p:sp>
      <p:sp>
        <p:nvSpPr>
          <p:cNvPr id="4" name="Slide Number Placeholder 3"/>
          <p:cNvSpPr>
            <a:spLocks noGrp="1"/>
          </p:cNvSpPr>
          <p:nvPr>
            <p:ph type="sldNum" sz="quarter" idx="5"/>
          </p:nvPr>
        </p:nvSpPr>
        <p:spPr/>
        <p:txBody>
          <a:bodyPr/>
          <a:lstStyle/>
          <a:p>
            <a:fld id="{1E7A6485-D9CB-4E2C-8E45-9BBF831B1D2D}" type="slidenum">
              <a:rPr lang="en-US" smtClean="0"/>
              <a:t>6</a:t>
            </a:fld>
            <a:endParaRPr lang="en-US"/>
          </a:p>
        </p:txBody>
      </p:sp>
    </p:spTree>
    <p:extLst>
      <p:ext uri="{BB962C8B-B14F-4D97-AF65-F5344CB8AC3E}">
        <p14:creationId xmlns:p14="http://schemas.microsoft.com/office/powerpoint/2010/main" val="97343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example of 3 &amp; 4 to get 5? </a:t>
            </a:r>
          </a:p>
        </p:txBody>
      </p:sp>
      <p:sp>
        <p:nvSpPr>
          <p:cNvPr id="4" name="Slide Number Placeholder 3"/>
          <p:cNvSpPr>
            <a:spLocks noGrp="1"/>
          </p:cNvSpPr>
          <p:nvPr>
            <p:ph type="sldNum" sz="quarter" idx="5"/>
          </p:nvPr>
        </p:nvSpPr>
        <p:spPr/>
        <p:txBody>
          <a:bodyPr/>
          <a:lstStyle/>
          <a:p>
            <a:fld id="{1E7A6485-D9CB-4E2C-8E45-9BBF831B1D2D}" type="slidenum">
              <a:rPr lang="en-US" smtClean="0"/>
              <a:t>14</a:t>
            </a:fld>
            <a:endParaRPr lang="en-US"/>
          </a:p>
        </p:txBody>
      </p:sp>
    </p:spTree>
    <p:extLst>
      <p:ext uri="{BB962C8B-B14F-4D97-AF65-F5344CB8AC3E}">
        <p14:creationId xmlns:p14="http://schemas.microsoft.com/office/powerpoint/2010/main" val="24930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*Stringency is partly determined by the classification and partly by the nature of the schematic sentences and filling instructions (433). If we relax both, then any argument counts as a pattern. If we make both too strict then we get a pattern that instantiates itself.</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E7A6485-D9CB-4E2C-8E45-9BBF831B1D2D}" type="slidenum">
              <a:rPr lang="en-US" smtClean="0"/>
              <a:t>15</a:t>
            </a:fld>
            <a:endParaRPr lang="en-US"/>
          </a:p>
        </p:txBody>
      </p:sp>
    </p:spTree>
    <p:extLst>
      <p:ext uri="{BB962C8B-B14F-4D97-AF65-F5344CB8AC3E}">
        <p14:creationId xmlns:p14="http://schemas.microsoft.com/office/powerpoint/2010/main" val="284086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7A6485-D9CB-4E2C-8E45-9BBF831B1D2D}" type="slidenum">
              <a:rPr lang="en-US" smtClean="0"/>
              <a:t>18</a:t>
            </a:fld>
            <a:endParaRPr lang="en-US"/>
          </a:p>
        </p:txBody>
      </p:sp>
    </p:spTree>
    <p:extLst>
      <p:ext uri="{BB962C8B-B14F-4D97-AF65-F5344CB8AC3E}">
        <p14:creationId xmlns:p14="http://schemas.microsoft.com/office/powerpoint/2010/main" val="4191141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‘Acceptable relative to K means each step is deductively valid and each premise belongs to K’</a:t>
            </a:r>
          </a:p>
        </p:txBody>
      </p:sp>
      <p:sp>
        <p:nvSpPr>
          <p:cNvPr id="4" name="Slide Number Placeholder 3"/>
          <p:cNvSpPr>
            <a:spLocks noGrp="1"/>
          </p:cNvSpPr>
          <p:nvPr>
            <p:ph type="sldNum" sz="quarter" idx="5"/>
          </p:nvPr>
        </p:nvSpPr>
        <p:spPr/>
        <p:txBody>
          <a:bodyPr/>
          <a:lstStyle/>
          <a:p>
            <a:fld id="{1E7A6485-D9CB-4E2C-8E45-9BBF831B1D2D}" type="slidenum">
              <a:rPr lang="en-US" smtClean="0"/>
              <a:t>19</a:t>
            </a:fld>
            <a:endParaRPr lang="en-US"/>
          </a:p>
        </p:txBody>
      </p:sp>
    </p:spTree>
    <p:extLst>
      <p:ext uri="{BB962C8B-B14F-4D97-AF65-F5344CB8AC3E}">
        <p14:creationId xmlns:p14="http://schemas.microsoft.com/office/powerpoint/2010/main" val="456815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‘Acceptable relative to K means each step is deductively valid and each premise belongs to K’</a:t>
            </a:r>
          </a:p>
        </p:txBody>
      </p:sp>
      <p:sp>
        <p:nvSpPr>
          <p:cNvPr id="4" name="Slide Number Placeholder 3"/>
          <p:cNvSpPr>
            <a:spLocks noGrp="1"/>
          </p:cNvSpPr>
          <p:nvPr>
            <p:ph type="sldNum" sz="quarter" idx="5"/>
          </p:nvPr>
        </p:nvSpPr>
        <p:spPr/>
        <p:txBody>
          <a:bodyPr/>
          <a:lstStyle/>
          <a:p>
            <a:fld id="{1E7A6485-D9CB-4E2C-8E45-9BBF831B1D2D}" type="slidenum">
              <a:rPr lang="en-US" smtClean="0"/>
              <a:t>20</a:t>
            </a:fld>
            <a:endParaRPr lang="en-US"/>
          </a:p>
        </p:txBody>
      </p:sp>
    </p:spTree>
    <p:extLst>
      <p:ext uri="{BB962C8B-B14F-4D97-AF65-F5344CB8AC3E}">
        <p14:creationId xmlns:p14="http://schemas.microsoft.com/office/powerpoint/2010/main" val="3911720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663BB-CA7B-4266-B5BF-4CE569A951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F91AC2-4D2E-42CF-801C-400BEE0FD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3A969E-F58B-441E-9C8C-79B5EB768A78}"/>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B971E890-3A88-4F4C-A8E4-1AB6BDB25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00C3C-903B-42D1-B9FE-59069275BF1F}"/>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258919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5C993-2642-4596-90A4-E9D2CAC890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2582B7-0F73-48C5-B205-F2C1381D8D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0DDA4-2F85-4B80-B85B-E10EE1B73938}"/>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44D9A093-8CC2-40B3-8663-31BE466B8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399C7-03FC-477F-AA5F-1C8411C780C6}"/>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305358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7BDDB3-13F8-45F1-9395-0DCE28339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4B3DB7-09AB-41B3-AC23-EF730CF038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7B33D-14BF-4BAB-A562-D57712F4D81D}"/>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DA913D25-EED9-4C7A-9F9D-0C7EF0CA47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9B5BC-61A7-4AE0-A9A4-388B7BF8B115}"/>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35145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C6AF-FE21-4754-A53B-6B0A4FEE1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44C70-2621-4188-A47B-772913D785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20B75-754E-470B-BC58-D4EA8CB65F74}"/>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A435689E-9FB9-40B3-A832-4C54D7001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F8458A-FDD8-438A-B151-DE14CA1D702A}"/>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48592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52AAB-5673-4019-B890-2BE26D1743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75FEA-77B6-4460-B998-D58AF4DB1C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D5D88F-B977-4A8B-88B1-E4FEE7FEAC65}"/>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CDC378CB-18A0-4C03-85E9-EBEEF94108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0C996-D3A2-4DE2-8833-B96F0BBCF4B2}"/>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228629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42590-D257-43BD-9363-38E7661DE4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36FA33-1226-4C0F-81DF-009D6C1CAB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F6635A-3A64-4FC1-ABB1-877F1A9AF8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66F038-0DBA-4156-9C66-B2AFBC71AD15}"/>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6" name="Footer Placeholder 5">
            <a:extLst>
              <a:ext uri="{FF2B5EF4-FFF2-40B4-BE49-F238E27FC236}">
                <a16:creationId xmlns:a16="http://schemas.microsoft.com/office/drawing/2014/main" id="{621FD12D-FB87-4603-BC79-AD727FE80D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B607A-4961-4BBD-B1E2-497A0898A273}"/>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364900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6A22-5780-4D9A-A5EB-C6858BA3C0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61DAC1-DF1F-43DF-92C8-FEACCB387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5BF444-B93A-444A-B367-9FDE27428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370AF4-ED89-4B32-8EA6-C3583EAAD6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6B572C-DA42-45D5-A164-4D1E5C732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4CDDD7-1D8A-4C13-8223-24FA94E4A2BF}"/>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8" name="Footer Placeholder 7">
            <a:extLst>
              <a:ext uri="{FF2B5EF4-FFF2-40B4-BE49-F238E27FC236}">
                <a16:creationId xmlns:a16="http://schemas.microsoft.com/office/drawing/2014/main" id="{4888705E-59E4-433B-8176-11D7793E42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0A2063-A6D4-4BD3-84EC-24129769132E}"/>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394042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0437-67C3-4448-A35B-66FDDC40F4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F93FE1-725A-4A31-87BC-07A9C7D82545}"/>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4" name="Footer Placeholder 3">
            <a:extLst>
              <a:ext uri="{FF2B5EF4-FFF2-40B4-BE49-F238E27FC236}">
                <a16:creationId xmlns:a16="http://schemas.microsoft.com/office/drawing/2014/main" id="{59229356-0446-42A6-8CED-37D10C13CA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CEF6E7-3BBE-40CA-8180-3AB161342AC5}"/>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288694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51D759-ED73-4DDB-BE24-7965B2CE3E45}"/>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3" name="Footer Placeholder 2">
            <a:extLst>
              <a:ext uri="{FF2B5EF4-FFF2-40B4-BE49-F238E27FC236}">
                <a16:creationId xmlns:a16="http://schemas.microsoft.com/office/drawing/2014/main" id="{D6BB2A5C-DC85-4344-A114-CB66B08A75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BE0923-135C-4AB5-9312-2664F2A50AC0}"/>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243595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1D60F-E345-4032-BA64-AC5F4A3BDF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B69196-7EAA-48F6-AD54-B7CF597DC3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DB6607-50B3-4A6E-99C5-74F028D16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E8F6B0-4538-4305-A92C-730C4B7E07E0}"/>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6" name="Footer Placeholder 5">
            <a:extLst>
              <a:ext uri="{FF2B5EF4-FFF2-40B4-BE49-F238E27FC236}">
                <a16:creationId xmlns:a16="http://schemas.microsoft.com/office/drawing/2014/main" id="{98C53B70-464B-445B-972C-BAA11D2F82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B09022-9DD3-4339-AC1E-60918213E1D1}"/>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360940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561A5-0E82-4109-8FD2-599A9DEF5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41A641-190B-44EF-9614-448BC2EEE6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7B1E31-DB69-4210-87F8-5E2529402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28711-E7C2-44BB-A833-48BBEEBFE7E3}"/>
              </a:ext>
            </a:extLst>
          </p:cNvPr>
          <p:cNvSpPr>
            <a:spLocks noGrp="1"/>
          </p:cNvSpPr>
          <p:nvPr>
            <p:ph type="dt" sz="half" idx="10"/>
          </p:nvPr>
        </p:nvSpPr>
        <p:spPr/>
        <p:txBody>
          <a:bodyPr/>
          <a:lstStyle/>
          <a:p>
            <a:fld id="{DF82C4BE-42F6-4BDC-9EB3-0F5420FE1CD9}" type="datetimeFigureOut">
              <a:rPr lang="en-US" smtClean="0"/>
              <a:t>11/18/2020</a:t>
            </a:fld>
            <a:endParaRPr lang="en-US"/>
          </a:p>
        </p:txBody>
      </p:sp>
      <p:sp>
        <p:nvSpPr>
          <p:cNvPr id="6" name="Footer Placeholder 5">
            <a:extLst>
              <a:ext uri="{FF2B5EF4-FFF2-40B4-BE49-F238E27FC236}">
                <a16:creationId xmlns:a16="http://schemas.microsoft.com/office/drawing/2014/main" id="{A9F42D34-6B85-4261-880B-BE2236B2C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D0DE7-8A99-4259-80CD-5B11B9ABB467}"/>
              </a:ext>
            </a:extLst>
          </p:cNvPr>
          <p:cNvSpPr>
            <a:spLocks noGrp="1"/>
          </p:cNvSpPr>
          <p:nvPr>
            <p:ph type="sldNum" sz="quarter" idx="12"/>
          </p:nvPr>
        </p:nvSpPr>
        <p:spPr/>
        <p:txBody>
          <a:bodyPr/>
          <a:lstStyle/>
          <a:p>
            <a:fld id="{27A0F411-CB0B-41A5-A2FB-037C211F8911}" type="slidenum">
              <a:rPr lang="en-US" smtClean="0"/>
              <a:t>‹#›</a:t>
            </a:fld>
            <a:endParaRPr lang="en-US"/>
          </a:p>
        </p:txBody>
      </p:sp>
    </p:spTree>
    <p:extLst>
      <p:ext uri="{BB962C8B-B14F-4D97-AF65-F5344CB8AC3E}">
        <p14:creationId xmlns:p14="http://schemas.microsoft.com/office/powerpoint/2010/main" val="40439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95A12-7C85-4BDA-A264-7C52E9E04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D74D19-3C6C-4DEC-AB9A-65C3F7E535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AA52E-A7A4-406F-B67B-484E9372B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2C4BE-42F6-4BDC-9EB3-0F5420FE1CD9}" type="datetimeFigureOut">
              <a:rPr lang="en-US" smtClean="0"/>
              <a:t>11/18/2020</a:t>
            </a:fld>
            <a:endParaRPr lang="en-US"/>
          </a:p>
        </p:txBody>
      </p:sp>
      <p:sp>
        <p:nvSpPr>
          <p:cNvPr id="5" name="Footer Placeholder 4">
            <a:extLst>
              <a:ext uri="{FF2B5EF4-FFF2-40B4-BE49-F238E27FC236}">
                <a16:creationId xmlns:a16="http://schemas.microsoft.com/office/drawing/2014/main" id="{BA1D873A-B43D-408C-BA45-A914AA87F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C7084E-BE28-4822-92E5-4DB031E2FB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0F411-CB0B-41A5-A2FB-037C211F8911}" type="slidenum">
              <a:rPr lang="en-US" smtClean="0"/>
              <a:t>‹#›</a:t>
            </a:fld>
            <a:endParaRPr lang="en-US"/>
          </a:p>
        </p:txBody>
      </p:sp>
    </p:spTree>
    <p:extLst>
      <p:ext uri="{BB962C8B-B14F-4D97-AF65-F5344CB8AC3E}">
        <p14:creationId xmlns:p14="http://schemas.microsoft.com/office/powerpoint/2010/main" val="3549578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F351-1901-4759-B30C-6C0BA651A12F}"/>
              </a:ext>
            </a:extLst>
          </p:cNvPr>
          <p:cNvSpPr>
            <a:spLocks noGrp="1"/>
          </p:cNvSpPr>
          <p:nvPr>
            <p:ph type="ctrTitle"/>
          </p:nvPr>
        </p:nvSpPr>
        <p:spPr/>
        <p:txBody>
          <a:bodyPr/>
          <a:lstStyle/>
          <a:p>
            <a:r>
              <a:rPr lang="en-US" dirty="0"/>
              <a:t>Explanation as Unification</a:t>
            </a:r>
          </a:p>
        </p:txBody>
      </p:sp>
      <p:sp>
        <p:nvSpPr>
          <p:cNvPr id="3" name="Subtitle 2">
            <a:extLst>
              <a:ext uri="{FF2B5EF4-FFF2-40B4-BE49-F238E27FC236}">
                <a16:creationId xmlns:a16="http://schemas.microsoft.com/office/drawing/2014/main" id="{619E6D8A-91FD-44C1-BE37-08F41F32BC20}"/>
              </a:ext>
            </a:extLst>
          </p:cNvPr>
          <p:cNvSpPr>
            <a:spLocks noGrp="1"/>
          </p:cNvSpPr>
          <p:nvPr>
            <p:ph type="subTitle" idx="1"/>
          </p:nvPr>
        </p:nvSpPr>
        <p:spPr/>
        <p:txBody>
          <a:bodyPr/>
          <a:lstStyle/>
          <a:p>
            <a:r>
              <a:rPr lang="en-US" dirty="0"/>
              <a:t>Philip </a:t>
            </a:r>
            <a:r>
              <a:rPr lang="en-US" dirty="0" err="1"/>
              <a:t>Kitcher</a:t>
            </a:r>
            <a:endParaRPr lang="en-US" dirty="0"/>
          </a:p>
        </p:txBody>
      </p:sp>
    </p:spTree>
    <p:extLst>
      <p:ext uri="{BB962C8B-B14F-4D97-AF65-F5344CB8AC3E}">
        <p14:creationId xmlns:p14="http://schemas.microsoft.com/office/powerpoint/2010/main" val="2040302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830052-28DC-4C61-8DA8-2FE654011DD6}"/>
              </a:ext>
            </a:extLst>
          </p:cNvPr>
          <p:cNvSpPr txBox="1"/>
          <p:nvPr/>
        </p:nvSpPr>
        <p:spPr>
          <a:xfrm>
            <a:off x="1402670" y="816745"/>
            <a:ext cx="10076156" cy="489364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b="0" i="1" u="none" strike="noStrike" baseline="0" dirty="0">
                <a:latin typeface="Times New Roman" panose="02020603050405020304" pitchFamily="18" charset="0"/>
                <a:cs typeface="Times New Roman" panose="02020603050405020304" pitchFamily="18" charset="0"/>
              </a:rPr>
              <a:t>A, a.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a:t>
            </a:r>
          </a:p>
          <a:p>
            <a:pPr algn="l"/>
            <a:r>
              <a:rPr lang="en-US" sz="2400" b="0" i="0" u="none" strike="noStrike" baseline="0" dirty="0">
                <a:latin typeface="Times New Roman" panose="02020603050405020304" pitchFamily="18" charset="0"/>
                <a:cs typeface="Times New Roman" panose="02020603050405020304" pitchFamily="18" charset="0"/>
              </a:rPr>
              <a:t>(3) The genotypes of the individuals in the pedigree are as follows: </a:t>
            </a:r>
            <a:r>
              <a:rPr lang="en-US" sz="2400" b="0" i="1" u="none" strike="noStrike" baseline="0" dirty="0">
                <a:latin typeface="Times New Roman" panose="02020603050405020304" pitchFamily="18" charset="0"/>
                <a:cs typeface="Times New Roman" panose="02020603050405020304" pitchFamily="18" charset="0"/>
              </a:rPr>
              <a:t>ii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Gi, 12</a:t>
            </a: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err="1">
                <a:latin typeface="Times New Roman" panose="02020603050405020304" pitchFamily="18" charset="0"/>
                <a:cs typeface="Times New Roman" panose="02020603050405020304" pitchFamily="18" charset="0"/>
              </a:rPr>
              <a:t>Gz</a:t>
            </a:r>
            <a:r>
              <a:rPr lang="en-US" sz="2400" b="0" i="1" u="none" strike="noStrike" baseline="0" dirty="0">
                <a:latin typeface="Times New Roman" panose="02020603050405020304" pitchFamily="18" charset="0"/>
                <a:cs typeface="Times New Roman" panose="02020603050405020304" pitchFamily="18" charset="0"/>
              </a:rPr>
              <a:t>, . . . , IN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GN. </a:t>
            </a:r>
            <a:r>
              <a:rPr lang="en-US" sz="2400" b="0" i="0" u="none" strike="noStrike" baseline="0" dirty="0">
                <a:latin typeface="Times New Roman" panose="02020603050405020304" pitchFamily="18" charset="0"/>
                <a:cs typeface="Times New Roman" panose="02020603050405020304" pitchFamily="18" charset="0"/>
              </a:rPr>
              <a:t>((3) is accompanied by a demonstration that (2) and (3)</a:t>
            </a:r>
          </a:p>
          <a:p>
            <a:pPr algn="l"/>
            <a:r>
              <a:rPr lang="en-US" sz="2400" b="0" i="0" u="none" strike="noStrike" baseline="0" dirty="0">
                <a:latin typeface="Times New Roman" panose="02020603050405020304" pitchFamily="18" charset="0"/>
                <a:cs typeface="Times New Roman" panose="02020603050405020304" pitchFamily="18" charset="0"/>
              </a:rPr>
              <a:t>are consistent with the phenotypic ascriptions in the pedigree.]</a:t>
            </a:r>
          </a:p>
          <a:p>
            <a:pPr algn="l"/>
            <a:r>
              <a:rPr lang="en-US" sz="2400" b="0" i="0" u="none" strike="noStrike" baseline="0" dirty="0">
                <a:latin typeface="Times New Roman" panose="02020603050405020304" pitchFamily="18" charset="0"/>
                <a:cs typeface="Times New Roman" panose="02020603050405020304" pitchFamily="18" charset="0"/>
              </a:rPr>
              <a:t>(4) For any individual </a:t>
            </a:r>
            <a:r>
              <a:rPr lang="en-US" sz="2400" b="0" i="0" u="none" strike="noStrike" baseline="0" dirty="0" err="1">
                <a:latin typeface="Times New Roman" panose="02020603050405020304" pitchFamily="18" charset="0"/>
                <a:cs typeface="Times New Roman" panose="02020603050405020304" pitchFamily="18" charset="0"/>
              </a:rPr>
              <a:t>jc</a:t>
            </a:r>
            <a:r>
              <a:rPr lang="en-US" sz="2400" b="0" i="0" u="none" strike="noStrike" baseline="0" dirty="0">
                <a:latin typeface="Times New Roman" panose="02020603050405020304" pitchFamily="18" charset="0"/>
                <a:cs typeface="Times New Roman" panose="02020603050405020304" pitchFamily="18" charset="0"/>
              </a:rPr>
              <a:t> and any alleles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if </a:t>
            </a:r>
            <a:r>
              <a:rPr lang="en-US" sz="2400" b="0" i="1" u="none" strike="noStrike" baseline="0" dirty="0">
                <a:latin typeface="Times New Roman" panose="02020603050405020304" pitchFamily="18" charset="0"/>
                <a:cs typeface="Times New Roman" panose="02020603050405020304" pitchFamily="18" charset="0"/>
              </a:rPr>
              <a:t>x </a:t>
            </a:r>
            <a:r>
              <a:rPr lang="en-US" sz="2400" b="0" i="0" u="none" strike="noStrike" baseline="0" dirty="0">
                <a:latin typeface="Times New Roman" panose="02020603050405020304" pitchFamily="18" charset="0"/>
                <a:cs typeface="Times New Roman" panose="02020603050405020304" pitchFamily="18" charset="0"/>
              </a:rPr>
              <a:t>has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then the probability that </a:t>
            </a:r>
            <a:r>
              <a:rPr lang="en-US" sz="2400" b="0" i="1" u="none" strike="noStrike" baseline="0" dirty="0">
                <a:latin typeface="Times New Roman" panose="02020603050405020304" pitchFamily="18" charset="0"/>
                <a:cs typeface="Times New Roman" panose="02020603050405020304" pitchFamily="18" charset="0"/>
              </a:rPr>
              <a:t>x</a:t>
            </a:r>
          </a:p>
          <a:p>
            <a:pPr algn="l"/>
            <a:r>
              <a:rPr lang="en-US" sz="2400" b="0" i="0" u="none" strike="noStrike" baseline="0" dirty="0">
                <a:latin typeface="Times New Roman" panose="02020603050405020304" pitchFamily="18" charset="0"/>
                <a:cs typeface="Times New Roman" panose="02020603050405020304" pitchFamily="18" charset="0"/>
              </a:rPr>
              <a:t>will transmit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to any one of its offspring is </a:t>
            </a:r>
            <a:r>
              <a:rPr lang="en-US" sz="2400" b="0" i="1" u="none" strike="noStrike" baseline="0" dirty="0" err="1">
                <a:latin typeface="Times New Roman" panose="02020603050405020304" pitchFamily="18" charset="0"/>
                <a:cs typeface="Times New Roman" panose="02020603050405020304" pitchFamily="18" charset="0"/>
              </a:rPr>
              <a:t>Vz</a:t>
            </a:r>
            <a:r>
              <a:rPr lang="en-US" sz="2400" b="0" i="1" u="none" strike="noStrike" baseline="0" dirty="0">
                <a:latin typeface="Times New Roman" panose="02020603050405020304" pitchFamily="18" charset="0"/>
                <a:cs typeface="Times New Roman" panose="02020603050405020304" pitchFamily="18" charset="0"/>
              </a:rPr>
              <a:t>.</a:t>
            </a:r>
          </a:p>
          <a:p>
            <a:pPr algn="l"/>
            <a:r>
              <a:rPr lang="en-US" sz="2400" b="0" i="0" u="none" strike="noStrike" baseline="0" dirty="0">
                <a:latin typeface="Times New Roman" panose="02020603050405020304" pitchFamily="18" charset="0"/>
                <a:cs typeface="Times New Roman" panose="02020603050405020304" pitchFamily="18" charset="0"/>
              </a:rPr>
              <a:t>(5) The expected distribution of progeny genotypes in a cross between (,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D; </a:t>
            </a:r>
            <a:r>
              <a:rPr lang="en-US" sz="2400" b="0" i="0" u="none" strike="noStrike" baseline="0" dirty="0">
                <a:latin typeface="Times New Roman" panose="02020603050405020304" pitchFamily="18" charset="0"/>
                <a:cs typeface="Times New Roman" panose="02020603050405020304" pitchFamily="18" charset="0"/>
              </a:rPr>
              <a:t>the expected distribution of progeny genotypes in across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for which crosses occur].</a:t>
            </a:r>
          </a:p>
          <a:p>
            <a:pPr algn="l"/>
            <a:r>
              <a:rPr lang="en-US" sz="2400" b="0" i="0" u="none" strike="noStrike" baseline="0" dirty="0">
                <a:latin typeface="Times New Roman" panose="02020603050405020304" pitchFamily="18" charset="0"/>
                <a:cs typeface="Times New Roman" panose="02020603050405020304" pitchFamily="18" charset="0"/>
              </a:rPr>
              <a:t>(6) The expected distribution of progeny phenotypes in a cross between </a:t>
            </a:r>
            <a:r>
              <a:rPr lang="en-US" sz="2400" b="0" i="0" u="none" strike="noStrike" baseline="0" dirty="0" err="1">
                <a:latin typeface="Times New Roman" panose="02020603050405020304" pitchFamily="18" charset="0"/>
                <a:cs typeface="Times New Roman" panose="02020603050405020304" pitchFamily="18" charset="0"/>
              </a:rPr>
              <a:t>jj</a:t>
            </a:r>
            <a:r>
              <a:rPr lang="en-US" sz="2400" b="0" i="0" u="none" strike="noStrike" baseline="0" dirty="0">
                <a:latin typeface="Times New Roman" panose="02020603050405020304" pitchFamily="18" charset="0"/>
                <a:cs typeface="Times New Roman" panose="02020603050405020304" pitchFamily="18" charset="0"/>
              </a:rPr>
              <a:t>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E\ </a:t>
            </a:r>
            <a:r>
              <a:rPr lang="en-US" sz="2400" b="0" i="0" u="none" strike="noStrike" baseline="0" dirty="0">
                <a:latin typeface="Times New Roman" panose="02020603050405020304" pitchFamily="18" charset="0"/>
                <a:cs typeface="Times New Roman" panose="02020603050405020304" pitchFamily="18" charset="0"/>
              </a:rPr>
              <a:t>the expected distribution of progeny phenotypes in a 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in which crosses occur].</a:t>
            </a:r>
            <a:endParaRPr lang="en-US" sz="2400" dirty="0">
              <a:latin typeface="Times New Roman" panose="02020603050405020304" pitchFamily="18" charset="0"/>
              <a:cs typeface="Times New Roman" panose="02020603050405020304" pitchFamily="18" charset="0"/>
            </a:endParaRPr>
          </a:p>
        </p:txBody>
      </p:sp>
      <p:sp>
        <p:nvSpPr>
          <p:cNvPr id="2" name="Left Brace 1">
            <a:extLst>
              <a:ext uri="{FF2B5EF4-FFF2-40B4-BE49-F238E27FC236}">
                <a16:creationId xmlns:a16="http://schemas.microsoft.com/office/drawing/2014/main" id="{1CD2BBAF-68B6-46CD-85E2-799B83C854DB}"/>
              </a:ext>
            </a:extLst>
          </p:cNvPr>
          <p:cNvSpPr/>
          <p:nvPr/>
        </p:nvSpPr>
        <p:spPr>
          <a:xfrm>
            <a:off x="1165749" y="914400"/>
            <a:ext cx="168675" cy="2514600"/>
          </a:xfrm>
          <a:prstGeom prst="leftBrace">
            <a:avLst>
              <a:gd name="adj1" fmla="val 8333"/>
              <a:gd name="adj2" fmla="val 49540"/>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8ADA8AD-5DA2-41DB-B4D1-C3C4E8DCE47E}"/>
              </a:ext>
            </a:extLst>
          </p:cNvPr>
          <p:cNvSpPr txBox="1"/>
          <p:nvPr/>
        </p:nvSpPr>
        <p:spPr>
          <a:xfrm>
            <a:off x="568171" y="5710392"/>
            <a:ext cx="9508517" cy="830997"/>
          </a:xfrm>
          <a:prstGeom prst="rect">
            <a:avLst/>
          </a:prstGeom>
          <a:noFill/>
        </p:spPr>
        <p:txBody>
          <a:bodyPr wrap="square" rtlCol="0">
            <a:spAutoFit/>
          </a:bodyPr>
          <a:lstStyle/>
          <a:p>
            <a:r>
              <a:rPr lang="en-US" sz="2400" dirty="0">
                <a:solidFill>
                  <a:schemeClr val="accent2"/>
                </a:solidFill>
                <a:latin typeface="Times New Roman" panose="02020603050405020304" pitchFamily="18" charset="0"/>
                <a:cs typeface="Times New Roman" panose="02020603050405020304" pitchFamily="18" charset="0"/>
              </a:rPr>
              <a:t>Classification </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set of statements describing the inferential characteristics of the schematic argument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893672DF-2104-4E5B-BB97-EECF253A4A32}"/>
              </a:ext>
            </a:extLst>
          </p:cNvPr>
          <p:cNvSpPr txBox="1"/>
          <p:nvPr/>
        </p:nvSpPr>
        <p:spPr>
          <a:xfrm>
            <a:off x="-31942" y="1923505"/>
            <a:ext cx="1380233" cy="400110"/>
          </a:xfrm>
          <a:prstGeom prst="rect">
            <a:avLst/>
          </a:prstGeom>
          <a:noFill/>
        </p:spPr>
        <p:txBody>
          <a:bodyPr wrap="square" rtlCol="0">
            <a:spAutoFit/>
          </a:bodyPr>
          <a:lstStyle/>
          <a:p>
            <a:r>
              <a:rPr lang="en-US" sz="2000" dirty="0">
                <a:solidFill>
                  <a:schemeClr val="accent2"/>
                </a:solidFill>
                <a:latin typeface="Times New Roman" panose="02020603050405020304" pitchFamily="18" charset="0"/>
                <a:cs typeface="Times New Roman" panose="02020603050405020304" pitchFamily="18" charset="0"/>
              </a:rPr>
              <a:t>Premises</a:t>
            </a:r>
          </a:p>
        </p:txBody>
      </p:sp>
      <p:sp>
        <p:nvSpPr>
          <p:cNvPr id="15" name="Left Brace 14">
            <a:extLst>
              <a:ext uri="{FF2B5EF4-FFF2-40B4-BE49-F238E27FC236}">
                <a16:creationId xmlns:a16="http://schemas.microsoft.com/office/drawing/2014/main" id="{E6AB917A-69D4-4FB7-B2F2-719165F38678}"/>
              </a:ext>
            </a:extLst>
          </p:cNvPr>
          <p:cNvSpPr/>
          <p:nvPr/>
        </p:nvSpPr>
        <p:spPr>
          <a:xfrm>
            <a:off x="1154015" y="3474334"/>
            <a:ext cx="168675" cy="963771"/>
          </a:xfrm>
          <a:prstGeom prst="leftBrace">
            <a:avLst>
              <a:gd name="adj1" fmla="val 8333"/>
              <a:gd name="adj2" fmla="val 49540"/>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7" name="Left Brace 16">
            <a:extLst>
              <a:ext uri="{FF2B5EF4-FFF2-40B4-BE49-F238E27FC236}">
                <a16:creationId xmlns:a16="http://schemas.microsoft.com/office/drawing/2014/main" id="{890F9C9C-A6F6-4D48-BC4A-56E091E6A563}"/>
              </a:ext>
            </a:extLst>
          </p:cNvPr>
          <p:cNvSpPr/>
          <p:nvPr/>
        </p:nvSpPr>
        <p:spPr>
          <a:xfrm>
            <a:off x="1154015" y="4481688"/>
            <a:ext cx="180409" cy="1051011"/>
          </a:xfrm>
          <a:prstGeom prst="leftBrace">
            <a:avLst>
              <a:gd name="adj1" fmla="val 8333"/>
              <a:gd name="adj2" fmla="val 49540"/>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81530649-5086-410D-8B3F-771CD46C3A54}"/>
              </a:ext>
            </a:extLst>
          </p:cNvPr>
          <p:cNvSpPr txBox="1"/>
          <p:nvPr/>
        </p:nvSpPr>
        <p:spPr>
          <a:xfrm>
            <a:off x="-33714" y="3712423"/>
            <a:ext cx="1380233" cy="707886"/>
          </a:xfrm>
          <a:prstGeom prst="rect">
            <a:avLst/>
          </a:prstGeom>
          <a:noFill/>
        </p:spPr>
        <p:txBody>
          <a:bodyPr wrap="square" rtlCol="0">
            <a:spAutoFit/>
          </a:bodyPr>
          <a:lstStyle/>
          <a:p>
            <a:r>
              <a:rPr lang="en-US" sz="2000" dirty="0">
                <a:solidFill>
                  <a:schemeClr val="accent2"/>
                </a:solidFill>
                <a:latin typeface="Times New Roman" panose="02020603050405020304" pitchFamily="18" charset="0"/>
                <a:cs typeface="Times New Roman" panose="02020603050405020304" pitchFamily="18" charset="0"/>
              </a:rPr>
              <a:t>Obtained from 3 &amp; 4</a:t>
            </a:r>
          </a:p>
        </p:txBody>
      </p:sp>
      <p:sp>
        <p:nvSpPr>
          <p:cNvPr id="21" name="TextBox 20">
            <a:extLst>
              <a:ext uri="{FF2B5EF4-FFF2-40B4-BE49-F238E27FC236}">
                <a16:creationId xmlns:a16="http://schemas.microsoft.com/office/drawing/2014/main" id="{180A5984-9F4B-4BE6-8D57-53290BADFE2C}"/>
              </a:ext>
            </a:extLst>
          </p:cNvPr>
          <p:cNvSpPr txBox="1"/>
          <p:nvPr/>
        </p:nvSpPr>
        <p:spPr>
          <a:xfrm>
            <a:off x="-33713" y="4776305"/>
            <a:ext cx="1380233" cy="707886"/>
          </a:xfrm>
          <a:prstGeom prst="rect">
            <a:avLst/>
          </a:prstGeom>
          <a:noFill/>
        </p:spPr>
        <p:txBody>
          <a:bodyPr wrap="square" rtlCol="0">
            <a:spAutoFit/>
          </a:bodyPr>
          <a:lstStyle/>
          <a:p>
            <a:r>
              <a:rPr lang="en-US" sz="2000" dirty="0">
                <a:solidFill>
                  <a:schemeClr val="accent2"/>
                </a:solidFill>
                <a:latin typeface="Times New Roman" panose="02020603050405020304" pitchFamily="18" charset="0"/>
                <a:cs typeface="Times New Roman" panose="02020603050405020304" pitchFamily="18" charset="0"/>
              </a:rPr>
              <a:t>Derived from 5 &amp; 2</a:t>
            </a:r>
          </a:p>
        </p:txBody>
      </p:sp>
    </p:spTree>
    <p:extLst>
      <p:ext uri="{BB962C8B-B14F-4D97-AF65-F5344CB8AC3E}">
        <p14:creationId xmlns:p14="http://schemas.microsoft.com/office/powerpoint/2010/main" val="87334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27BFC8-9CFA-41D7-9A09-6158E3E90B88}"/>
              </a:ext>
            </a:extLst>
          </p:cNvPr>
          <p:cNvSpPr>
            <a:spLocks noGrp="1"/>
          </p:cNvSpPr>
          <p:nvPr>
            <p:ph idx="1"/>
          </p:nvPr>
        </p:nvSpPr>
        <p:spPr/>
        <p:txBody>
          <a:bodyPr/>
          <a:lstStyle/>
          <a:p>
            <a:pPr marL="0" indent="0">
              <a:buNone/>
            </a:pPr>
            <a:r>
              <a:rPr lang="en-US" dirty="0"/>
              <a:t>Schematic argument + filling instructions + classification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dirty="0">
                <a:solidFill>
                  <a:schemeClr val="accent2"/>
                </a:solidFill>
              </a:rPr>
              <a:t>General argument pattern</a:t>
            </a:r>
            <a:endParaRPr lang="en-US" dirty="0"/>
          </a:p>
        </p:txBody>
      </p:sp>
      <p:sp>
        <p:nvSpPr>
          <p:cNvPr id="2" name="Title 1">
            <a:extLst>
              <a:ext uri="{FF2B5EF4-FFF2-40B4-BE49-F238E27FC236}">
                <a16:creationId xmlns:a16="http://schemas.microsoft.com/office/drawing/2014/main" id="{07350408-3556-45CB-9A0F-6BFA74DD5C79}"/>
              </a:ext>
            </a:extLst>
          </p:cNvPr>
          <p:cNvSpPr>
            <a:spLocks noGrp="1"/>
          </p:cNvSpPr>
          <p:nvPr>
            <p:ph type="title"/>
          </p:nvPr>
        </p:nvSpPr>
        <p:spPr/>
        <p:txBody>
          <a:bodyPr/>
          <a:lstStyle/>
          <a:p>
            <a:r>
              <a:rPr lang="en-US" dirty="0"/>
              <a:t>Argument Patterns</a:t>
            </a:r>
          </a:p>
        </p:txBody>
      </p:sp>
      <p:sp>
        <p:nvSpPr>
          <p:cNvPr id="4" name="Rectangle 3">
            <a:extLst>
              <a:ext uri="{FF2B5EF4-FFF2-40B4-BE49-F238E27FC236}">
                <a16:creationId xmlns:a16="http://schemas.microsoft.com/office/drawing/2014/main" id="{8AD83A78-BBAC-438A-8CEF-42D19DA90F85}"/>
              </a:ext>
            </a:extLst>
          </p:cNvPr>
          <p:cNvSpPr/>
          <p:nvPr/>
        </p:nvSpPr>
        <p:spPr>
          <a:xfrm>
            <a:off x="1077807" y="2397760"/>
            <a:ext cx="2540000" cy="180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Set of schematic sentences</a:t>
            </a:r>
          </a:p>
        </p:txBody>
      </p:sp>
      <p:sp>
        <p:nvSpPr>
          <p:cNvPr id="6" name="Rectangle 5">
            <a:extLst>
              <a:ext uri="{FF2B5EF4-FFF2-40B4-BE49-F238E27FC236}">
                <a16:creationId xmlns:a16="http://schemas.microsoft.com/office/drawing/2014/main" id="{EAB0E779-4EA9-43EB-8042-D0DB88140F43}"/>
              </a:ext>
            </a:extLst>
          </p:cNvPr>
          <p:cNvSpPr/>
          <p:nvPr/>
        </p:nvSpPr>
        <p:spPr>
          <a:xfrm>
            <a:off x="4132157" y="2397760"/>
            <a:ext cx="2540000" cy="180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to replace dummy terms</a:t>
            </a:r>
          </a:p>
        </p:txBody>
      </p:sp>
      <p:sp>
        <p:nvSpPr>
          <p:cNvPr id="8" name="Rectangle 7">
            <a:extLst>
              <a:ext uri="{FF2B5EF4-FFF2-40B4-BE49-F238E27FC236}">
                <a16:creationId xmlns:a16="http://schemas.microsoft.com/office/drawing/2014/main" id="{80C20C6B-C304-4AA8-9B4A-38A424B05426}"/>
              </a:ext>
            </a:extLst>
          </p:cNvPr>
          <p:cNvSpPr/>
          <p:nvPr/>
        </p:nvSpPr>
        <p:spPr>
          <a:xfrm>
            <a:off x="7186508" y="2397760"/>
            <a:ext cx="2540000" cy="180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Inferential characteristics of the argument</a:t>
            </a:r>
          </a:p>
        </p:txBody>
      </p:sp>
    </p:spTree>
    <p:extLst>
      <p:ext uri="{BB962C8B-B14F-4D97-AF65-F5344CB8AC3E}">
        <p14:creationId xmlns:p14="http://schemas.microsoft.com/office/powerpoint/2010/main" val="155687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1CDF-EA39-41C7-8538-1D3CA164926A}"/>
              </a:ext>
            </a:extLst>
          </p:cNvPr>
          <p:cNvSpPr>
            <a:spLocks noGrp="1"/>
          </p:cNvSpPr>
          <p:nvPr>
            <p:ph type="title"/>
          </p:nvPr>
        </p:nvSpPr>
        <p:spPr/>
        <p:txBody>
          <a:bodyPr/>
          <a:lstStyle/>
          <a:p>
            <a:r>
              <a:rPr lang="en-US" dirty="0"/>
              <a:t>Argument Patterns</a:t>
            </a:r>
          </a:p>
        </p:txBody>
      </p:sp>
      <p:sp>
        <p:nvSpPr>
          <p:cNvPr id="3" name="Content Placeholder 2">
            <a:extLst>
              <a:ext uri="{FF2B5EF4-FFF2-40B4-BE49-F238E27FC236}">
                <a16:creationId xmlns:a16="http://schemas.microsoft.com/office/drawing/2014/main" id="{96F6AC0E-CE9D-44BD-9835-2844D25B7951}"/>
              </a:ext>
            </a:extLst>
          </p:cNvPr>
          <p:cNvSpPr>
            <a:spLocks noGrp="1"/>
          </p:cNvSpPr>
          <p:nvPr>
            <p:ph idx="1"/>
          </p:nvPr>
        </p:nvSpPr>
        <p:spPr/>
        <p:txBody>
          <a:bodyPr/>
          <a:lstStyle/>
          <a:p>
            <a:pPr marL="0" indent="0">
              <a:buNone/>
            </a:pPr>
            <a:r>
              <a:rPr lang="en-US" dirty="0"/>
              <a:t>A particular derivation </a:t>
            </a:r>
            <a:r>
              <a:rPr lang="en-US" dirty="0">
                <a:solidFill>
                  <a:schemeClr val="accent2"/>
                </a:solidFill>
              </a:rPr>
              <a:t>instantiates</a:t>
            </a:r>
            <a:r>
              <a:rPr lang="en-US" dirty="0"/>
              <a:t> a general argument pattern </a:t>
            </a:r>
            <a:r>
              <a:rPr lang="en-US" dirty="0" err="1"/>
              <a:t>iff</a:t>
            </a:r>
            <a:r>
              <a:rPr lang="en-US" dirty="0"/>
              <a:t>:</a:t>
            </a:r>
          </a:p>
          <a:p>
            <a:pPr marL="514350" indent="-514350">
              <a:buAutoNum type="arabicPeriod"/>
            </a:pPr>
            <a:r>
              <a:rPr lang="en-US" dirty="0"/>
              <a:t>The derivation has the same number of terms as the schematic argument of the general argument pattern</a:t>
            </a:r>
          </a:p>
          <a:p>
            <a:pPr marL="514350" indent="-514350">
              <a:buAutoNum type="arabicPeriod"/>
            </a:pPr>
            <a:endParaRPr lang="en-US" dirty="0"/>
          </a:p>
        </p:txBody>
      </p:sp>
      <p:sp>
        <p:nvSpPr>
          <p:cNvPr id="5" name="TextBox 4">
            <a:extLst>
              <a:ext uri="{FF2B5EF4-FFF2-40B4-BE49-F238E27FC236}">
                <a16:creationId xmlns:a16="http://schemas.microsoft.com/office/drawing/2014/main" id="{54667BD8-FEE0-4265-8163-7D720E74FDC4}"/>
              </a:ext>
            </a:extLst>
          </p:cNvPr>
          <p:cNvSpPr txBox="1"/>
          <p:nvPr/>
        </p:nvSpPr>
        <p:spPr>
          <a:xfrm>
            <a:off x="838199" y="3653973"/>
            <a:ext cx="10671629" cy="83099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a:t>
            </a:r>
            <a:r>
              <a:rPr lang="en-US" sz="2400" b="0" i="1" u="none" strike="noStrike" baseline="0" dirty="0">
                <a:latin typeface="Times New Roman" panose="02020603050405020304" pitchFamily="18" charset="0"/>
                <a:cs typeface="Times New Roman" panose="02020603050405020304" pitchFamily="18" charset="0"/>
              </a:rPr>
              <a:t>.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P</a:t>
            </a:r>
            <a:r>
              <a:rPr lang="en-US" sz="2400" b="0" i="1" u="none" strike="noStrike" baseline="0" dirty="0">
                <a:latin typeface="Times New Roman" panose="02020603050405020304" pitchFamily="18" charset="0"/>
                <a:cs typeface="Times New Roman" panose="02020603050405020304" pitchFamily="18" charset="0"/>
              </a:rPr>
              <a:t>,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P’</a:t>
            </a:r>
            <a:r>
              <a:rPr lang="en-US" sz="2400" b="0" i="1" u="none" strike="noStrike" baseline="0" dirty="0">
                <a:latin typeface="Times New Roman" panose="02020603050405020304" pitchFamily="18" charset="0"/>
                <a:cs typeface="Times New Roman" panose="02020603050405020304" pitchFamily="18" charset="0"/>
              </a:rPr>
              <a:t>.             </a:t>
            </a:r>
            <a:endParaRPr lang="en-US" sz="2400" b="0" i="1" u="none" strike="noStrike" baseline="0" dirty="0">
              <a:solidFill>
                <a:schemeClr val="accent2"/>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A7B82DE-14BF-45CF-9C51-B288E118604F}"/>
              </a:ext>
            </a:extLst>
          </p:cNvPr>
          <p:cNvSpPr txBox="1"/>
          <p:nvPr/>
        </p:nvSpPr>
        <p:spPr>
          <a:xfrm>
            <a:off x="838198" y="4778830"/>
            <a:ext cx="10671629" cy="83099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i="1" dirty="0">
                <a:solidFill>
                  <a:schemeClr val="accent2"/>
                </a:solidFill>
                <a:latin typeface="Times New Roman" panose="02020603050405020304" pitchFamily="18" charset="0"/>
                <a:cs typeface="Times New Roman" panose="02020603050405020304" pitchFamily="18" charset="0"/>
              </a:rPr>
              <a:t>Y</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y</a:t>
            </a:r>
            <a:r>
              <a:rPr lang="en-US" sz="2400" b="0" i="1" u="none" strike="noStrike" baseline="0" dirty="0">
                <a:latin typeface="Times New Roman" panose="02020603050405020304" pitchFamily="18" charset="0"/>
                <a:cs typeface="Times New Roman" panose="02020603050405020304" pitchFamily="18" charset="0"/>
              </a:rPr>
              <a:t>. Y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YY </a:t>
            </a:r>
            <a:r>
              <a:rPr lang="en-US" sz="2400" b="0" i="0" u="none" strike="noStrike" baseline="0" dirty="0">
                <a:latin typeface="Times New Roman" panose="02020603050405020304" pitchFamily="18" charset="0"/>
                <a:cs typeface="Times New Roman" panose="02020603050405020304" pitchFamily="18" charset="0"/>
              </a:rPr>
              <a:t>(and </a:t>
            </a:r>
            <a:r>
              <a:rPr lang="en-US" sz="2400" i="1"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yellow seeds</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green seeds</a:t>
            </a:r>
            <a:r>
              <a:rPr lang="en-US" sz="2400" b="0" i="1" u="none" strike="noStrike" baseline="0" dirty="0">
                <a:latin typeface="Times New Roman" panose="02020603050405020304" pitchFamily="18" charset="0"/>
                <a:cs typeface="Times New Roman" panose="02020603050405020304" pitchFamily="18" charset="0"/>
              </a:rPr>
              <a:t>. </a:t>
            </a:r>
            <a:endParaRPr lang="en-US" sz="2400" b="0" i="1" u="none" strike="noStrike" baseline="0" dirty="0">
              <a:solidFill>
                <a:schemeClr val="accent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573C34A-28C6-4862-96F6-3614BD231842}"/>
              </a:ext>
            </a:extLst>
          </p:cNvPr>
          <p:cNvSpPr txBox="1"/>
          <p:nvPr/>
        </p:nvSpPr>
        <p:spPr>
          <a:xfrm>
            <a:off x="10464800" y="4018864"/>
            <a:ext cx="1727200" cy="461665"/>
          </a:xfrm>
          <a:prstGeom prst="rect">
            <a:avLst/>
          </a:prstGeom>
          <a:noFill/>
        </p:spPr>
        <p:txBody>
          <a:bodyPr wrap="square" rtlCol="0">
            <a:spAutoFit/>
          </a:bodyPr>
          <a:lstStyle/>
          <a:p>
            <a:r>
              <a:rPr lang="en-US" sz="2400" b="0" u="none" strike="noStrike" baseline="0" dirty="0">
                <a:latin typeface="Times New Roman" panose="02020603050405020304" pitchFamily="18" charset="0"/>
                <a:cs typeface="Times New Roman" panose="02020603050405020304" pitchFamily="18" charset="0"/>
              </a:rPr>
              <a:t>= </a:t>
            </a:r>
            <a:r>
              <a:rPr lang="en-US" sz="2400" b="0" u="none" strike="noStrike" baseline="0" dirty="0">
                <a:solidFill>
                  <a:schemeClr val="accent2"/>
                </a:solidFill>
                <a:latin typeface="Times New Roman" panose="02020603050405020304" pitchFamily="18" charset="0"/>
                <a:cs typeface="Times New Roman" panose="02020603050405020304" pitchFamily="18" charset="0"/>
              </a:rPr>
              <a:t>4 terms</a:t>
            </a:r>
            <a:endParaRPr lang="en-US" sz="2400" dirty="0"/>
          </a:p>
        </p:txBody>
      </p:sp>
      <p:sp>
        <p:nvSpPr>
          <p:cNvPr id="10" name="TextBox 9">
            <a:extLst>
              <a:ext uri="{FF2B5EF4-FFF2-40B4-BE49-F238E27FC236}">
                <a16:creationId xmlns:a16="http://schemas.microsoft.com/office/drawing/2014/main" id="{7FEC5781-8074-4A4F-A2D3-69ACE7B87FE4}"/>
              </a:ext>
            </a:extLst>
          </p:cNvPr>
          <p:cNvSpPr txBox="1"/>
          <p:nvPr/>
        </p:nvSpPr>
        <p:spPr>
          <a:xfrm>
            <a:off x="10464800" y="5147484"/>
            <a:ext cx="1727200" cy="461665"/>
          </a:xfrm>
          <a:prstGeom prst="rect">
            <a:avLst/>
          </a:prstGeom>
          <a:noFill/>
        </p:spPr>
        <p:txBody>
          <a:bodyPr wrap="square" rtlCol="0">
            <a:spAutoFit/>
          </a:bodyPr>
          <a:lstStyle/>
          <a:p>
            <a:r>
              <a:rPr lang="en-US" sz="2400" b="0" u="none" strike="noStrike" baseline="0" dirty="0">
                <a:latin typeface="Times New Roman" panose="02020603050405020304" pitchFamily="18" charset="0"/>
                <a:cs typeface="Times New Roman" panose="02020603050405020304" pitchFamily="18" charset="0"/>
              </a:rPr>
              <a:t>= </a:t>
            </a:r>
            <a:r>
              <a:rPr lang="en-US" sz="2400" b="0" u="none" strike="noStrike" baseline="0" dirty="0">
                <a:solidFill>
                  <a:schemeClr val="accent2"/>
                </a:solidFill>
                <a:latin typeface="Times New Roman" panose="02020603050405020304" pitchFamily="18" charset="0"/>
                <a:cs typeface="Times New Roman" panose="02020603050405020304" pitchFamily="18" charset="0"/>
              </a:rPr>
              <a:t>4 terms</a:t>
            </a:r>
            <a:endParaRPr lang="en-US" sz="2400" dirty="0"/>
          </a:p>
        </p:txBody>
      </p:sp>
    </p:spTree>
    <p:extLst>
      <p:ext uri="{BB962C8B-B14F-4D97-AF65-F5344CB8AC3E}">
        <p14:creationId xmlns:p14="http://schemas.microsoft.com/office/powerpoint/2010/main" val="134072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1CDF-EA39-41C7-8538-1D3CA164926A}"/>
              </a:ext>
            </a:extLst>
          </p:cNvPr>
          <p:cNvSpPr>
            <a:spLocks noGrp="1"/>
          </p:cNvSpPr>
          <p:nvPr>
            <p:ph type="title"/>
          </p:nvPr>
        </p:nvSpPr>
        <p:spPr/>
        <p:txBody>
          <a:bodyPr/>
          <a:lstStyle/>
          <a:p>
            <a:r>
              <a:rPr lang="en-US" dirty="0"/>
              <a:t>Argument Patterns</a:t>
            </a:r>
          </a:p>
        </p:txBody>
      </p:sp>
      <p:sp>
        <p:nvSpPr>
          <p:cNvPr id="3" name="Content Placeholder 2">
            <a:extLst>
              <a:ext uri="{FF2B5EF4-FFF2-40B4-BE49-F238E27FC236}">
                <a16:creationId xmlns:a16="http://schemas.microsoft.com/office/drawing/2014/main" id="{96F6AC0E-CE9D-44BD-9835-2844D25B7951}"/>
              </a:ext>
            </a:extLst>
          </p:cNvPr>
          <p:cNvSpPr>
            <a:spLocks noGrp="1"/>
          </p:cNvSpPr>
          <p:nvPr>
            <p:ph idx="1"/>
          </p:nvPr>
        </p:nvSpPr>
        <p:spPr/>
        <p:txBody>
          <a:bodyPr/>
          <a:lstStyle/>
          <a:p>
            <a:pPr marL="0" indent="0">
              <a:buNone/>
            </a:pPr>
            <a:r>
              <a:rPr lang="en-US" dirty="0"/>
              <a:t>A particular derivation </a:t>
            </a:r>
            <a:r>
              <a:rPr lang="en-US" dirty="0">
                <a:solidFill>
                  <a:schemeClr val="accent2"/>
                </a:solidFill>
              </a:rPr>
              <a:t>instantiates</a:t>
            </a:r>
            <a:r>
              <a:rPr lang="en-US" dirty="0"/>
              <a:t> a general argument pattern </a:t>
            </a:r>
            <a:r>
              <a:rPr lang="en-US" dirty="0" err="1"/>
              <a:t>iff</a:t>
            </a:r>
            <a:r>
              <a:rPr lang="en-US" dirty="0"/>
              <a:t>:</a:t>
            </a:r>
          </a:p>
          <a:p>
            <a:pPr marL="0" indent="0">
              <a:buNone/>
            </a:pPr>
            <a:r>
              <a:rPr lang="en-US" dirty="0"/>
              <a:t>2.  Each sentence or formula in the derivation can be obtained from the    corresponding schematic sentence in accordance with the filing instructions for that schematic sentence</a:t>
            </a:r>
          </a:p>
        </p:txBody>
      </p:sp>
      <p:sp>
        <p:nvSpPr>
          <p:cNvPr id="4" name="TextBox 3">
            <a:extLst>
              <a:ext uri="{FF2B5EF4-FFF2-40B4-BE49-F238E27FC236}">
                <a16:creationId xmlns:a16="http://schemas.microsoft.com/office/drawing/2014/main" id="{3B941E20-CED2-498E-9C03-A3EF57321A11}"/>
              </a:ext>
            </a:extLst>
          </p:cNvPr>
          <p:cNvSpPr txBox="1"/>
          <p:nvPr/>
        </p:nvSpPr>
        <p:spPr>
          <a:xfrm>
            <a:off x="838200" y="3762831"/>
            <a:ext cx="10671629" cy="83099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a:t>
            </a:r>
            <a:r>
              <a:rPr lang="en-US" sz="2400" b="0" i="1" u="none" strike="noStrike" baseline="0" dirty="0">
                <a:latin typeface="Times New Roman" panose="02020603050405020304" pitchFamily="18" charset="0"/>
                <a:cs typeface="Times New Roman" panose="02020603050405020304" pitchFamily="18" charset="0"/>
              </a:rPr>
              <a:t>.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P</a:t>
            </a:r>
            <a:r>
              <a:rPr lang="en-US" sz="2400" b="0" i="1" u="none" strike="noStrike" baseline="0" dirty="0">
                <a:latin typeface="Times New Roman" panose="02020603050405020304" pitchFamily="18" charset="0"/>
                <a:cs typeface="Times New Roman" panose="02020603050405020304" pitchFamily="18" charset="0"/>
              </a:rPr>
              <a:t>,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P’</a:t>
            </a:r>
            <a:r>
              <a:rPr lang="en-US" sz="2400" b="0" i="1" u="none" strike="noStrike" baseline="0" dirty="0">
                <a:latin typeface="Times New Roman" panose="02020603050405020304" pitchFamily="18" charset="0"/>
                <a:cs typeface="Times New Roman" panose="02020603050405020304" pitchFamily="18" charset="0"/>
              </a:rPr>
              <a:t>.             </a:t>
            </a:r>
            <a:endParaRPr lang="en-US" sz="2400" b="0" i="1" u="none" strike="noStrike" baseline="0" dirty="0">
              <a:solidFill>
                <a:schemeClr val="accent2"/>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59FC872-DD8B-418B-9FF9-74057738B9C6}"/>
              </a:ext>
            </a:extLst>
          </p:cNvPr>
          <p:cNvSpPr txBox="1"/>
          <p:nvPr/>
        </p:nvSpPr>
        <p:spPr>
          <a:xfrm>
            <a:off x="838200" y="5480903"/>
            <a:ext cx="10671629" cy="83099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i="1" dirty="0">
                <a:solidFill>
                  <a:schemeClr val="accent2"/>
                </a:solidFill>
                <a:latin typeface="Times New Roman" panose="02020603050405020304" pitchFamily="18" charset="0"/>
                <a:cs typeface="Times New Roman" panose="02020603050405020304" pitchFamily="18" charset="0"/>
              </a:rPr>
              <a:t>Y</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y</a:t>
            </a:r>
            <a:r>
              <a:rPr lang="en-US" sz="2400" b="0" i="1" u="none" strike="noStrike" baseline="0" dirty="0">
                <a:latin typeface="Times New Roman" panose="02020603050405020304" pitchFamily="18" charset="0"/>
                <a:cs typeface="Times New Roman" panose="02020603050405020304" pitchFamily="18" charset="0"/>
              </a:rPr>
              <a:t>. Y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YY </a:t>
            </a:r>
            <a:r>
              <a:rPr lang="en-US" sz="2400" b="0" i="0" u="none" strike="noStrike" baseline="0" dirty="0">
                <a:latin typeface="Times New Roman" panose="02020603050405020304" pitchFamily="18" charset="0"/>
                <a:cs typeface="Times New Roman" panose="02020603050405020304" pitchFamily="18" charset="0"/>
              </a:rPr>
              <a:t>(and </a:t>
            </a:r>
            <a:r>
              <a:rPr lang="en-US" sz="2400" i="1"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yellow seeds</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green seeds</a:t>
            </a:r>
            <a:r>
              <a:rPr lang="en-US" sz="2400" b="0" i="1" u="none" strike="noStrike" baseline="0" dirty="0">
                <a:latin typeface="Times New Roman" panose="02020603050405020304" pitchFamily="18" charset="0"/>
                <a:cs typeface="Times New Roman" panose="02020603050405020304" pitchFamily="18" charset="0"/>
              </a:rPr>
              <a:t>. </a:t>
            </a:r>
            <a:endParaRPr lang="en-US" sz="2400" b="0" i="1" u="none" strike="noStrike" baseline="0" dirty="0">
              <a:solidFill>
                <a:schemeClr val="accent2"/>
              </a:solidFill>
              <a:latin typeface="Times New Roman" panose="02020603050405020304" pitchFamily="18" charset="0"/>
              <a:cs typeface="Times New Roman" panose="02020603050405020304" pitchFamily="18" charset="0"/>
            </a:endParaRPr>
          </a:p>
        </p:txBody>
      </p:sp>
      <p:sp>
        <p:nvSpPr>
          <p:cNvPr id="8" name="Arrow: Down 7">
            <a:extLst>
              <a:ext uri="{FF2B5EF4-FFF2-40B4-BE49-F238E27FC236}">
                <a16:creationId xmlns:a16="http://schemas.microsoft.com/office/drawing/2014/main" id="{E400BCBF-228D-4C2A-AC51-11FE79E5AA61}"/>
              </a:ext>
            </a:extLst>
          </p:cNvPr>
          <p:cNvSpPr/>
          <p:nvPr/>
        </p:nvSpPr>
        <p:spPr>
          <a:xfrm>
            <a:off x="5143559" y="4617756"/>
            <a:ext cx="186190" cy="72821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TextBox 8">
            <a:extLst>
              <a:ext uri="{FF2B5EF4-FFF2-40B4-BE49-F238E27FC236}">
                <a16:creationId xmlns:a16="http://schemas.microsoft.com/office/drawing/2014/main" id="{46776647-ADC0-4191-A0A9-1854714E7E1E}"/>
              </a:ext>
            </a:extLst>
          </p:cNvPr>
          <p:cNvSpPr txBox="1"/>
          <p:nvPr/>
        </p:nvSpPr>
        <p:spPr>
          <a:xfrm>
            <a:off x="1305382" y="4728765"/>
            <a:ext cx="3152887" cy="646331"/>
          </a:xfrm>
          <a:prstGeom prst="rect">
            <a:avLst/>
          </a:prstGeom>
          <a:noFill/>
          <a:ln>
            <a:solidFill>
              <a:schemeClr val="accent2"/>
            </a:solidFill>
          </a:ln>
        </p:spPr>
        <p:txBody>
          <a:bodyPr wrap="square">
            <a:spAutoFit/>
          </a:bodyPr>
          <a:lstStyle/>
          <a:p>
            <a:pPr algn="l"/>
            <a:r>
              <a:rPr lang="en-US" sz="1800" b="0" i="0" u="none" strike="noStrike" baseline="0" dirty="0">
                <a:solidFill>
                  <a:schemeClr val="accent2"/>
                </a:solidFill>
                <a:latin typeface="Times New Roman" panose="02020603050405020304" pitchFamily="18" charset="0"/>
                <a:cs typeface="Times New Roman" panose="02020603050405020304" pitchFamily="18" charset="0"/>
              </a:rPr>
              <a:t>A, a are to be replaced with the names of alleles</a:t>
            </a:r>
          </a:p>
        </p:txBody>
      </p:sp>
      <p:sp>
        <p:nvSpPr>
          <p:cNvPr id="10" name="TextBox 9">
            <a:extLst>
              <a:ext uri="{FF2B5EF4-FFF2-40B4-BE49-F238E27FC236}">
                <a16:creationId xmlns:a16="http://schemas.microsoft.com/office/drawing/2014/main" id="{20B4F61C-D922-4C18-AE8E-6B207116E148}"/>
              </a:ext>
            </a:extLst>
          </p:cNvPr>
          <p:cNvSpPr txBox="1"/>
          <p:nvPr/>
        </p:nvSpPr>
        <p:spPr>
          <a:xfrm>
            <a:off x="5948447" y="4728765"/>
            <a:ext cx="3218299" cy="646331"/>
          </a:xfrm>
          <a:prstGeom prst="rect">
            <a:avLst/>
          </a:prstGeom>
          <a:noFill/>
          <a:ln>
            <a:solidFill>
              <a:schemeClr val="accent2"/>
            </a:solidFill>
          </a:ln>
        </p:spPr>
        <p:txBody>
          <a:bodyPr wrap="square">
            <a:spAutoFit/>
          </a:bodyPr>
          <a:lstStyle/>
          <a:p>
            <a:pPr algn="l"/>
            <a:r>
              <a:rPr lang="en-US" sz="1800" b="0" u="none" strike="noStrike" baseline="0" dirty="0">
                <a:solidFill>
                  <a:schemeClr val="accent2"/>
                </a:solidFill>
                <a:latin typeface="Times New Roman" panose="02020603050405020304" pitchFamily="18" charset="0"/>
                <a:cs typeface="Times New Roman" panose="02020603050405020304" pitchFamily="18" charset="0"/>
              </a:rPr>
              <a:t>P, P’ are to be replaced with names of phenotypic traits</a:t>
            </a:r>
          </a:p>
        </p:txBody>
      </p:sp>
    </p:spTree>
    <p:extLst>
      <p:ext uri="{BB962C8B-B14F-4D97-AF65-F5344CB8AC3E}">
        <p14:creationId xmlns:p14="http://schemas.microsoft.com/office/powerpoint/2010/main" val="339468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1CDF-EA39-41C7-8538-1D3CA164926A}"/>
              </a:ext>
            </a:extLst>
          </p:cNvPr>
          <p:cNvSpPr>
            <a:spLocks noGrp="1"/>
          </p:cNvSpPr>
          <p:nvPr>
            <p:ph type="title"/>
          </p:nvPr>
        </p:nvSpPr>
        <p:spPr/>
        <p:txBody>
          <a:bodyPr/>
          <a:lstStyle/>
          <a:p>
            <a:r>
              <a:rPr lang="en-US" dirty="0"/>
              <a:t>Argument Patterns</a:t>
            </a:r>
          </a:p>
        </p:txBody>
      </p:sp>
      <p:sp>
        <p:nvSpPr>
          <p:cNvPr id="3" name="Content Placeholder 2">
            <a:extLst>
              <a:ext uri="{FF2B5EF4-FFF2-40B4-BE49-F238E27FC236}">
                <a16:creationId xmlns:a16="http://schemas.microsoft.com/office/drawing/2014/main" id="{96F6AC0E-CE9D-44BD-9835-2844D25B7951}"/>
              </a:ext>
            </a:extLst>
          </p:cNvPr>
          <p:cNvSpPr>
            <a:spLocks noGrp="1"/>
          </p:cNvSpPr>
          <p:nvPr>
            <p:ph idx="1"/>
          </p:nvPr>
        </p:nvSpPr>
        <p:spPr/>
        <p:txBody>
          <a:bodyPr/>
          <a:lstStyle/>
          <a:p>
            <a:pPr marL="0" indent="0">
              <a:buNone/>
            </a:pPr>
            <a:r>
              <a:rPr lang="en-US" dirty="0"/>
              <a:t>A particular derivation </a:t>
            </a:r>
            <a:r>
              <a:rPr lang="en-US" dirty="0">
                <a:solidFill>
                  <a:schemeClr val="accent2"/>
                </a:solidFill>
              </a:rPr>
              <a:t>instantiates</a:t>
            </a:r>
            <a:r>
              <a:rPr lang="en-US" dirty="0"/>
              <a:t> a general argument pattern </a:t>
            </a:r>
            <a:r>
              <a:rPr lang="en-US" dirty="0" err="1"/>
              <a:t>iff</a:t>
            </a:r>
            <a:r>
              <a:rPr lang="en-US" dirty="0"/>
              <a:t>:</a:t>
            </a:r>
          </a:p>
          <a:p>
            <a:pPr marL="0" indent="0">
              <a:buNone/>
            </a:pPr>
            <a:r>
              <a:rPr lang="en-US" dirty="0"/>
              <a:t>3. The terms of the derivation have the properties assigned by the classification to corresponding members of the schematic argument</a:t>
            </a:r>
          </a:p>
        </p:txBody>
      </p:sp>
      <p:sp>
        <p:nvSpPr>
          <p:cNvPr id="5" name="TextBox 4">
            <a:extLst>
              <a:ext uri="{FF2B5EF4-FFF2-40B4-BE49-F238E27FC236}">
                <a16:creationId xmlns:a16="http://schemas.microsoft.com/office/drawing/2014/main" id="{584C0480-4786-4303-9F42-2B72F2E658F7}"/>
              </a:ext>
            </a:extLst>
          </p:cNvPr>
          <p:cNvSpPr txBox="1"/>
          <p:nvPr/>
        </p:nvSpPr>
        <p:spPr>
          <a:xfrm>
            <a:off x="1520371" y="3797300"/>
            <a:ext cx="10671629" cy="83099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i="1" dirty="0">
                <a:latin typeface="Times New Roman" panose="02020603050405020304" pitchFamily="18" charset="0"/>
                <a:cs typeface="Times New Roman" panose="02020603050405020304" pitchFamily="18" charset="0"/>
              </a:rPr>
              <a:t>Y</a:t>
            </a:r>
            <a:r>
              <a:rPr lang="en-US" sz="2400" b="0" i="1" u="none" strike="noStrike" baseline="0" dirty="0">
                <a:latin typeface="Times New Roman" panose="02020603050405020304" pitchFamily="18" charset="0"/>
                <a:cs typeface="Times New Roman" panose="02020603050405020304" pitchFamily="18" charset="0"/>
              </a:rPr>
              <a:t>, y. Y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YY </a:t>
            </a:r>
            <a:r>
              <a:rPr lang="en-US" sz="2400" b="0" i="0" u="none" strike="noStrike" baseline="0" dirty="0">
                <a:latin typeface="Times New Roman" panose="02020603050405020304" pitchFamily="18" charset="0"/>
                <a:cs typeface="Times New Roman" panose="02020603050405020304" pitchFamily="18" charset="0"/>
              </a:rPr>
              <a:t>(and </a:t>
            </a:r>
            <a:r>
              <a:rPr lang="en-US" sz="2400" i="1"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yellow seeds</a:t>
            </a:r>
            <a:r>
              <a:rPr lang="en-US" sz="2400" b="0" i="1" u="none" strike="noStrike" baseline="0" dirty="0">
                <a:latin typeface="Times New Roman" panose="02020603050405020304" pitchFamily="18" charset="0"/>
                <a:cs typeface="Times New Roman" panose="02020603050405020304" pitchFamily="18" charset="0"/>
              </a:rPr>
              <a:t>, </a:t>
            </a:r>
            <a:r>
              <a:rPr lang="en-US" sz="2400" b="0" i="1" u="none" strike="noStrike" baseline="0" dirty="0" err="1">
                <a:latin typeface="Times New Roman" panose="02020603050405020304" pitchFamily="18" charset="0"/>
                <a:cs typeface="Times New Roman" panose="02020603050405020304" pitchFamily="18" charset="0"/>
              </a:rPr>
              <a:t>yy</a:t>
            </a:r>
            <a:r>
              <a:rPr lang="en-US" sz="2400" b="0" i="1" u="none" strike="noStrike" baseline="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pea plants</a:t>
            </a:r>
            <a:r>
              <a:rPr lang="en-US" sz="2400" b="0" i="0" u="none" strike="noStrike" baseline="0" dirty="0">
                <a:latin typeface="Times New Roman" panose="02020603050405020304" pitchFamily="18" charset="0"/>
                <a:cs typeface="Times New Roman" panose="02020603050405020304" pitchFamily="18" charset="0"/>
              </a:rPr>
              <a:t> have green seeds</a:t>
            </a:r>
            <a:r>
              <a:rPr lang="en-US" sz="2400" b="0" i="1" u="none" strike="noStrike" baseline="0" dirty="0">
                <a:latin typeface="Times New Roman" panose="02020603050405020304" pitchFamily="18" charset="0"/>
                <a:cs typeface="Times New Roman" panose="02020603050405020304" pitchFamily="18" charset="0"/>
              </a:rPr>
              <a:t>. </a:t>
            </a:r>
          </a:p>
        </p:txBody>
      </p:sp>
      <p:sp>
        <p:nvSpPr>
          <p:cNvPr id="4" name="Left Brace 3">
            <a:extLst>
              <a:ext uri="{FF2B5EF4-FFF2-40B4-BE49-F238E27FC236}">
                <a16:creationId xmlns:a16="http://schemas.microsoft.com/office/drawing/2014/main" id="{85A44A67-A868-45F1-AAC4-B902F804A598}"/>
              </a:ext>
            </a:extLst>
          </p:cNvPr>
          <p:cNvSpPr/>
          <p:nvPr/>
        </p:nvSpPr>
        <p:spPr>
          <a:xfrm>
            <a:off x="1390682" y="3836419"/>
            <a:ext cx="129690" cy="830997"/>
          </a:xfrm>
          <a:prstGeom prst="leftBrace">
            <a:avLst>
              <a:gd name="adj1" fmla="val 8333"/>
              <a:gd name="adj2" fmla="val 49540"/>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07F16F7F-6F33-4F96-B0E3-91DBE6EC7C77}"/>
              </a:ext>
            </a:extLst>
          </p:cNvPr>
          <p:cNvSpPr txBox="1"/>
          <p:nvPr/>
        </p:nvSpPr>
        <p:spPr>
          <a:xfrm>
            <a:off x="148082" y="4012743"/>
            <a:ext cx="1380233" cy="400110"/>
          </a:xfrm>
          <a:prstGeom prst="rect">
            <a:avLst/>
          </a:prstGeom>
          <a:noFill/>
        </p:spPr>
        <p:txBody>
          <a:bodyPr wrap="square" rtlCol="0">
            <a:spAutoFit/>
          </a:bodyPr>
          <a:lstStyle/>
          <a:p>
            <a:r>
              <a:rPr lang="en-US" sz="2000" dirty="0">
                <a:solidFill>
                  <a:schemeClr val="accent2"/>
                </a:solidFill>
                <a:latin typeface="Times New Roman" panose="02020603050405020304" pitchFamily="18" charset="0"/>
                <a:cs typeface="Times New Roman" panose="02020603050405020304" pitchFamily="18" charset="0"/>
              </a:rPr>
              <a:t>Premises</a:t>
            </a:r>
          </a:p>
        </p:txBody>
      </p:sp>
      <p:sp>
        <p:nvSpPr>
          <p:cNvPr id="9" name="TextBox 8">
            <a:extLst>
              <a:ext uri="{FF2B5EF4-FFF2-40B4-BE49-F238E27FC236}">
                <a16:creationId xmlns:a16="http://schemas.microsoft.com/office/drawing/2014/main" id="{8E6F1C77-CA5D-408B-AC1C-CC54C0A023CE}"/>
              </a:ext>
            </a:extLst>
          </p:cNvPr>
          <p:cNvSpPr txBox="1"/>
          <p:nvPr/>
        </p:nvSpPr>
        <p:spPr>
          <a:xfrm>
            <a:off x="838198" y="5503981"/>
            <a:ext cx="10671629" cy="461665"/>
          </a:xfrm>
          <a:prstGeom prst="rect">
            <a:avLst/>
          </a:prstGeom>
          <a:noFill/>
        </p:spPr>
        <p:txBody>
          <a:bodyPr wrap="square" rtlCol="0">
            <a:spAutoFit/>
          </a:bodyPr>
          <a:lstStyle/>
          <a:p>
            <a:r>
              <a:rPr lang="en-US" sz="2400" dirty="0">
                <a:solidFill>
                  <a:schemeClr val="accent2"/>
                </a:solidFill>
              </a:rPr>
              <a:t>*Unification will try to minimize the number of general argument patterns</a:t>
            </a:r>
          </a:p>
        </p:txBody>
      </p:sp>
    </p:spTree>
    <p:extLst>
      <p:ext uri="{BB962C8B-B14F-4D97-AF65-F5344CB8AC3E}">
        <p14:creationId xmlns:p14="http://schemas.microsoft.com/office/powerpoint/2010/main" val="253160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229-1FF3-4649-842E-C993B011DB44}"/>
              </a:ext>
            </a:extLst>
          </p:cNvPr>
          <p:cNvSpPr>
            <a:spLocks noGrp="1"/>
          </p:cNvSpPr>
          <p:nvPr>
            <p:ph type="title"/>
          </p:nvPr>
        </p:nvSpPr>
        <p:spPr/>
        <p:txBody>
          <a:bodyPr/>
          <a:lstStyle/>
          <a:p>
            <a:r>
              <a:rPr lang="en-US" dirty="0"/>
              <a:t>Unification Criteria</a:t>
            </a:r>
          </a:p>
        </p:txBody>
      </p:sp>
      <p:sp>
        <p:nvSpPr>
          <p:cNvPr id="3" name="Content Placeholder 2">
            <a:extLst>
              <a:ext uri="{FF2B5EF4-FFF2-40B4-BE49-F238E27FC236}">
                <a16:creationId xmlns:a16="http://schemas.microsoft.com/office/drawing/2014/main" id="{56D6ACEC-EBBA-4D53-A60F-56584439AE4E}"/>
              </a:ext>
            </a:extLst>
          </p:cNvPr>
          <p:cNvSpPr>
            <a:spLocks noGrp="1"/>
          </p:cNvSpPr>
          <p:nvPr>
            <p:ph idx="1"/>
          </p:nvPr>
        </p:nvSpPr>
        <p:spPr/>
        <p:txBody>
          <a:bodyPr/>
          <a:lstStyle/>
          <a:p>
            <a:r>
              <a:rPr lang="en-US" dirty="0"/>
              <a:t>A pattern is more </a:t>
            </a:r>
            <a:r>
              <a:rPr lang="en-US" dirty="0">
                <a:solidFill>
                  <a:schemeClr val="accent2"/>
                </a:solidFill>
              </a:rPr>
              <a:t>stringent</a:t>
            </a:r>
            <a:r>
              <a:rPr lang="en-US" dirty="0"/>
              <a:t> than another pattern if it sets conditions on instantiations that are more difficult to satisfy </a:t>
            </a:r>
          </a:p>
          <a:p>
            <a:r>
              <a:rPr lang="en-US" dirty="0"/>
              <a:t>The </a:t>
            </a:r>
            <a:r>
              <a:rPr lang="en-US" dirty="0">
                <a:solidFill>
                  <a:schemeClr val="accent2"/>
                </a:solidFill>
              </a:rPr>
              <a:t>conclusion set C(D)</a:t>
            </a:r>
            <a:r>
              <a:rPr lang="en-US" dirty="0"/>
              <a:t> of a set of derivations is the set of statements that occur as conclusions of some member of 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7764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577B-C269-4B5D-8973-CC4A167B2EAB}"/>
              </a:ext>
            </a:extLst>
          </p:cNvPr>
          <p:cNvSpPr>
            <a:spLocks noGrp="1"/>
          </p:cNvSpPr>
          <p:nvPr>
            <p:ph type="title"/>
          </p:nvPr>
        </p:nvSpPr>
        <p:spPr/>
        <p:txBody>
          <a:bodyPr/>
          <a:lstStyle/>
          <a:p>
            <a:r>
              <a:rPr lang="en-US" dirty="0"/>
              <a:t>Unification Criteria</a:t>
            </a:r>
          </a:p>
        </p:txBody>
      </p:sp>
      <p:sp>
        <p:nvSpPr>
          <p:cNvPr id="3" name="Content Placeholder 2">
            <a:extLst>
              <a:ext uri="{FF2B5EF4-FFF2-40B4-BE49-F238E27FC236}">
                <a16:creationId xmlns:a16="http://schemas.microsoft.com/office/drawing/2014/main" id="{12B20811-CCF6-43A6-8F0E-905088B8C419}"/>
              </a:ext>
            </a:extLst>
          </p:cNvPr>
          <p:cNvSpPr>
            <a:spLocks noGrp="1"/>
          </p:cNvSpPr>
          <p:nvPr>
            <p:ph idx="1"/>
          </p:nvPr>
        </p:nvSpPr>
        <p:spPr/>
        <p:txBody>
          <a:bodyPr/>
          <a:lstStyle/>
          <a:p>
            <a:endParaRPr lang="en-US" dirty="0"/>
          </a:p>
          <a:p>
            <a:endParaRPr lang="en-US" dirty="0"/>
          </a:p>
          <a:p>
            <a:endParaRPr lang="en-US" dirty="0"/>
          </a:p>
          <a:p>
            <a:pPr marL="0" indent="0">
              <a:buNone/>
            </a:pPr>
            <a:endParaRPr lang="en-US" dirty="0"/>
          </a:p>
          <a:p>
            <a:endParaRPr lang="en-US" dirty="0"/>
          </a:p>
          <a:p>
            <a:pPr marL="0" indent="0">
              <a:buNone/>
            </a:pPr>
            <a:r>
              <a:rPr lang="en-US" b="0" i="0" u="none" strike="noStrike" baseline="0" dirty="0">
                <a:latin typeface="Times-Roman"/>
              </a:rPr>
              <a:t>“I shall not explore the ways in which tradeoffs among these factors might be made.”</a:t>
            </a:r>
            <a:endParaRPr lang="en-US" dirty="0"/>
          </a:p>
          <a:p>
            <a:endParaRPr lang="en-US" dirty="0"/>
          </a:p>
        </p:txBody>
      </p:sp>
      <p:sp>
        <p:nvSpPr>
          <p:cNvPr id="4" name="Arrow: Down 3">
            <a:extLst>
              <a:ext uri="{FF2B5EF4-FFF2-40B4-BE49-F238E27FC236}">
                <a16:creationId xmlns:a16="http://schemas.microsoft.com/office/drawing/2014/main" id="{45837B85-D36F-40F9-8FE1-E5730C2EEE38}"/>
              </a:ext>
            </a:extLst>
          </p:cNvPr>
          <p:cNvSpPr/>
          <p:nvPr/>
        </p:nvSpPr>
        <p:spPr>
          <a:xfrm rot="10800000">
            <a:off x="1272687" y="2160880"/>
            <a:ext cx="457271" cy="1134871"/>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FF4D5E3-A731-4BA7-B731-7F494597C111}"/>
              </a:ext>
            </a:extLst>
          </p:cNvPr>
          <p:cNvSpPr/>
          <p:nvPr/>
        </p:nvSpPr>
        <p:spPr>
          <a:xfrm rot="10800000">
            <a:off x="4246083" y="2160880"/>
            <a:ext cx="457271" cy="1134871"/>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7B2F5B60-9849-4011-92C8-700D9E40C509}"/>
              </a:ext>
            </a:extLst>
          </p:cNvPr>
          <p:cNvSpPr/>
          <p:nvPr/>
        </p:nvSpPr>
        <p:spPr>
          <a:xfrm>
            <a:off x="7137458" y="2163111"/>
            <a:ext cx="457271" cy="1134871"/>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BB671DF-8D9D-478E-9501-BA9D8AEA2AE4}"/>
              </a:ext>
            </a:extLst>
          </p:cNvPr>
          <p:cNvSpPr/>
          <p:nvPr/>
        </p:nvSpPr>
        <p:spPr>
          <a:xfrm>
            <a:off x="1834064" y="2160880"/>
            <a:ext cx="1617684" cy="11348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Stringency</a:t>
            </a:r>
          </a:p>
        </p:txBody>
      </p:sp>
      <p:sp>
        <p:nvSpPr>
          <p:cNvPr id="11" name="Rectangle 10">
            <a:extLst>
              <a:ext uri="{FF2B5EF4-FFF2-40B4-BE49-F238E27FC236}">
                <a16:creationId xmlns:a16="http://schemas.microsoft.com/office/drawing/2014/main" id="{3D45E821-11D7-4588-A5A3-9E1D55916346}"/>
              </a:ext>
            </a:extLst>
          </p:cNvPr>
          <p:cNvSpPr/>
          <p:nvPr/>
        </p:nvSpPr>
        <p:spPr>
          <a:xfrm>
            <a:off x="4739682" y="2160880"/>
            <a:ext cx="1601386" cy="11348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 of conclusions</a:t>
            </a:r>
          </a:p>
        </p:txBody>
      </p:sp>
      <p:sp>
        <p:nvSpPr>
          <p:cNvPr id="13" name="Rectangle 12">
            <a:extLst>
              <a:ext uri="{FF2B5EF4-FFF2-40B4-BE49-F238E27FC236}">
                <a16:creationId xmlns:a16="http://schemas.microsoft.com/office/drawing/2014/main" id="{B9D4BEA5-3B25-45A7-8BC3-AA3568B9B1B0}"/>
              </a:ext>
            </a:extLst>
          </p:cNvPr>
          <p:cNvSpPr/>
          <p:nvPr/>
        </p:nvSpPr>
        <p:spPr>
          <a:xfrm>
            <a:off x="7645301" y="2160880"/>
            <a:ext cx="1601386" cy="11348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 of patterns</a:t>
            </a:r>
          </a:p>
        </p:txBody>
      </p:sp>
    </p:spTree>
    <p:extLst>
      <p:ext uri="{BB962C8B-B14F-4D97-AF65-F5344CB8AC3E}">
        <p14:creationId xmlns:p14="http://schemas.microsoft.com/office/powerpoint/2010/main" val="380647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5B100-DDB3-419A-86DF-22E04D49F651}"/>
              </a:ext>
            </a:extLst>
          </p:cNvPr>
          <p:cNvSpPr>
            <a:spLocks noGrp="1"/>
          </p:cNvSpPr>
          <p:nvPr>
            <p:ph type="title"/>
          </p:nvPr>
        </p:nvSpPr>
        <p:spPr/>
        <p:txBody>
          <a:bodyPr/>
          <a:lstStyle/>
          <a:p>
            <a:r>
              <a:rPr lang="en-US" dirty="0"/>
              <a:t>Unification Criteria</a:t>
            </a:r>
          </a:p>
        </p:txBody>
      </p:sp>
      <p:sp>
        <p:nvSpPr>
          <p:cNvPr id="3" name="Content Placeholder 2">
            <a:extLst>
              <a:ext uri="{FF2B5EF4-FFF2-40B4-BE49-F238E27FC236}">
                <a16:creationId xmlns:a16="http://schemas.microsoft.com/office/drawing/2014/main" id="{9D845C94-5C5C-4008-8303-4C0BA6950572}"/>
              </a:ext>
            </a:extLst>
          </p:cNvPr>
          <p:cNvSpPr>
            <a:spLocks noGrp="1"/>
          </p:cNvSpPr>
          <p:nvPr>
            <p:ph idx="1"/>
          </p:nvPr>
        </p:nvSpPr>
        <p:spPr/>
        <p:txBody>
          <a:bodyPr/>
          <a:lstStyle/>
          <a:p>
            <a:pPr marL="0" indent="0">
              <a:buNone/>
            </a:pPr>
            <a:r>
              <a:rPr lang="en-US" dirty="0"/>
              <a:t>Possible systematizations of a set of derivations:</a:t>
            </a:r>
          </a:p>
          <a:p>
            <a:pPr marL="0" indent="0">
              <a:buNone/>
            </a:pPr>
            <a:endParaRPr lang="en-US" dirty="0"/>
          </a:p>
          <a:p>
            <a:pPr marL="0" indent="0">
              <a:buNone/>
            </a:pPr>
            <a:endParaRPr lang="en-US" dirty="0"/>
          </a:p>
        </p:txBody>
      </p:sp>
      <p:sp>
        <p:nvSpPr>
          <p:cNvPr id="5" name="Rectangle 4">
            <a:extLst>
              <a:ext uri="{FF2B5EF4-FFF2-40B4-BE49-F238E27FC236}">
                <a16:creationId xmlns:a16="http://schemas.microsoft.com/office/drawing/2014/main" id="{2E5960C1-AD87-4AEF-85A6-830ADEFDF587}"/>
              </a:ext>
            </a:extLst>
          </p:cNvPr>
          <p:cNvSpPr/>
          <p:nvPr/>
        </p:nvSpPr>
        <p:spPr>
          <a:xfrm>
            <a:off x="914400" y="4977857"/>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7" name="Rectangle 6">
            <a:extLst>
              <a:ext uri="{FF2B5EF4-FFF2-40B4-BE49-F238E27FC236}">
                <a16:creationId xmlns:a16="http://schemas.microsoft.com/office/drawing/2014/main" id="{10809B9C-AB3C-40AE-9858-047EFEEF357A}"/>
              </a:ext>
            </a:extLst>
          </p:cNvPr>
          <p:cNvSpPr/>
          <p:nvPr/>
        </p:nvSpPr>
        <p:spPr>
          <a:xfrm>
            <a:off x="7015292" y="4935071"/>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9" name="Rectangle 8">
            <a:extLst>
              <a:ext uri="{FF2B5EF4-FFF2-40B4-BE49-F238E27FC236}">
                <a16:creationId xmlns:a16="http://schemas.microsoft.com/office/drawing/2014/main" id="{CE83A95E-7067-4613-9F72-F4F0B12D7416}"/>
              </a:ext>
            </a:extLst>
          </p:cNvPr>
          <p:cNvSpPr/>
          <p:nvPr/>
        </p:nvSpPr>
        <p:spPr>
          <a:xfrm>
            <a:off x="5490069" y="4974946"/>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11" name="Rectangle 10">
            <a:extLst>
              <a:ext uri="{FF2B5EF4-FFF2-40B4-BE49-F238E27FC236}">
                <a16:creationId xmlns:a16="http://schemas.microsoft.com/office/drawing/2014/main" id="{6A41EF28-4DAA-42C3-8BD2-2335742E25AD}"/>
              </a:ext>
            </a:extLst>
          </p:cNvPr>
          <p:cNvSpPr/>
          <p:nvPr/>
        </p:nvSpPr>
        <p:spPr>
          <a:xfrm>
            <a:off x="3964846" y="4974946"/>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13" name="Rectangle 12">
            <a:extLst>
              <a:ext uri="{FF2B5EF4-FFF2-40B4-BE49-F238E27FC236}">
                <a16:creationId xmlns:a16="http://schemas.microsoft.com/office/drawing/2014/main" id="{02B39ABF-C317-407F-9ED2-383D92A4C721}"/>
              </a:ext>
            </a:extLst>
          </p:cNvPr>
          <p:cNvSpPr/>
          <p:nvPr/>
        </p:nvSpPr>
        <p:spPr>
          <a:xfrm>
            <a:off x="2439623" y="4974946"/>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15" name="Rectangle 14">
            <a:extLst>
              <a:ext uri="{FF2B5EF4-FFF2-40B4-BE49-F238E27FC236}">
                <a16:creationId xmlns:a16="http://schemas.microsoft.com/office/drawing/2014/main" id="{D7A6685D-62A3-45BE-9F6F-46029E1B363C}"/>
              </a:ext>
            </a:extLst>
          </p:cNvPr>
          <p:cNvSpPr/>
          <p:nvPr/>
        </p:nvSpPr>
        <p:spPr>
          <a:xfrm>
            <a:off x="8540515" y="4935071"/>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grpSp>
        <p:nvGrpSpPr>
          <p:cNvPr id="30" name="Group 29">
            <a:extLst>
              <a:ext uri="{FF2B5EF4-FFF2-40B4-BE49-F238E27FC236}">
                <a16:creationId xmlns:a16="http://schemas.microsoft.com/office/drawing/2014/main" id="{95C6A8DE-FE50-4F2E-B565-9003E8A0AE7D}"/>
              </a:ext>
            </a:extLst>
          </p:cNvPr>
          <p:cNvGrpSpPr/>
          <p:nvPr/>
        </p:nvGrpSpPr>
        <p:grpSpPr>
          <a:xfrm>
            <a:off x="1574528" y="2939608"/>
            <a:ext cx="7626115" cy="2035337"/>
            <a:chOff x="1574529" y="3228109"/>
            <a:chExt cx="7626115" cy="1749748"/>
          </a:xfrm>
        </p:grpSpPr>
        <p:sp>
          <p:nvSpPr>
            <p:cNvPr id="17" name="Rectangle 16">
              <a:extLst>
                <a:ext uri="{FF2B5EF4-FFF2-40B4-BE49-F238E27FC236}">
                  <a16:creationId xmlns:a16="http://schemas.microsoft.com/office/drawing/2014/main" id="{8F6A6FFB-88F4-4BC5-A8E5-86D54C4DC39D}"/>
                </a:ext>
              </a:extLst>
            </p:cNvPr>
            <p:cNvSpPr/>
            <p:nvPr/>
          </p:nvSpPr>
          <p:spPr>
            <a:xfrm>
              <a:off x="4362552" y="3228109"/>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a:t>
              </a:r>
            </a:p>
          </p:txBody>
        </p:sp>
        <p:cxnSp>
          <p:nvCxnSpPr>
            <p:cNvPr id="19" name="Straight Connector 18">
              <a:extLst>
                <a:ext uri="{FF2B5EF4-FFF2-40B4-BE49-F238E27FC236}">
                  <a16:creationId xmlns:a16="http://schemas.microsoft.com/office/drawing/2014/main" id="{AA9C1CC1-54E3-4D20-87E0-F1AF8786C1CA}"/>
                </a:ext>
              </a:extLst>
            </p:cNvPr>
            <p:cNvCxnSpPr>
              <a:stCxn id="17" idx="2"/>
              <a:endCxn id="5" idx="0"/>
            </p:cNvCxnSpPr>
            <p:nvPr/>
          </p:nvCxnSpPr>
          <p:spPr>
            <a:xfrm flipH="1">
              <a:off x="1574529" y="3878457"/>
              <a:ext cx="3448152" cy="109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8B4326-A45A-4805-AB4F-A8B75080232F}"/>
                </a:ext>
              </a:extLst>
            </p:cNvPr>
            <p:cNvCxnSpPr>
              <a:stCxn id="17" idx="2"/>
              <a:endCxn id="13" idx="0"/>
            </p:cNvCxnSpPr>
            <p:nvPr/>
          </p:nvCxnSpPr>
          <p:spPr>
            <a:xfrm flipH="1">
              <a:off x="3099752" y="3878457"/>
              <a:ext cx="1922929" cy="1096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4EA02C-AED6-4845-AB2E-87BC4BE8616E}"/>
                </a:ext>
              </a:extLst>
            </p:cNvPr>
            <p:cNvCxnSpPr>
              <a:stCxn id="17" idx="2"/>
              <a:endCxn id="11" idx="0"/>
            </p:cNvCxnSpPr>
            <p:nvPr/>
          </p:nvCxnSpPr>
          <p:spPr>
            <a:xfrm flipH="1">
              <a:off x="4624975" y="3878457"/>
              <a:ext cx="397706" cy="1096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51F155A-3105-4EDF-9CD8-7B6592209E61}"/>
                </a:ext>
              </a:extLst>
            </p:cNvPr>
            <p:cNvCxnSpPr>
              <a:stCxn id="17" idx="2"/>
              <a:endCxn id="9" idx="0"/>
            </p:cNvCxnSpPr>
            <p:nvPr/>
          </p:nvCxnSpPr>
          <p:spPr>
            <a:xfrm>
              <a:off x="5022681" y="3878457"/>
              <a:ext cx="1127517" cy="1096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139E78F-18E9-42CD-9C0B-BF41D374A901}"/>
                </a:ext>
              </a:extLst>
            </p:cNvPr>
            <p:cNvCxnSpPr>
              <a:stCxn id="17" idx="2"/>
              <a:endCxn id="7" idx="0"/>
            </p:cNvCxnSpPr>
            <p:nvPr/>
          </p:nvCxnSpPr>
          <p:spPr>
            <a:xfrm>
              <a:off x="5022681" y="3878457"/>
              <a:ext cx="2652740" cy="1056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924196-BA51-4921-9D01-33367CE1CA4E}"/>
                </a:ext>
              </a:extLst>
            </p:cNvPr>
            <p:cNvCxnSpPr>
              <a:stCxn id="17" idx="2"/>
              <a:endCxn id="15" idx="0"/>
            </p:cNvCxnSpPr>
            <p:nvPr/>
          </p:nvCxnSpPr>
          <p:spPr>
            <a:xfrm>
              <a:off x="5022681" y="3878457"/>
              <a:ext cx="4177963" cy="1056614"/>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6D843B0D-8B05-4A85-A91D-7E2BDF1D16EA}"/>
              </a:ext>
            </a:extLst>
          </p:cNvPr>
          <p:cNvSpPr txBox="1"/>
          <p:nvPr/>
        </p:nvSpPr>
        <p:spPr>
          <a:xfrm>
            <a:off x="6096000" y="2939608"/>
            <a:ext cx="2735050" cy="646331"/>
          </a:xfrm>
          <a:prstGeom prst="rect">
            <a:avLst/>
          </a:prstGeom>
          <a:noFill/>
        </p:spPr>
        <p:txBody>
          <a:bodyPr wrap="square" rtlCol="0">
            <a:spAutoFit/>
          </a:bodyPr>
          <a:lstStyle/>
          <a:p>
            <a:r>
              <a:rPr lang="en-US" dirty="0">
                <a:solidFill>
                  <a:schemeClr val="accent2"/>
                </a:solidFill>
              </a:rPr>
              <a:t>Minimally stringent; minimal # of patterns</a:t>
            </a:r>
          </a:p>
        </p:txBody>
      </p:sp>
    </p:spTree>
    <p:extLst>
      <p:ext uri="{BB962C8B-B14F-4D97-AF65-F5344CB8AC3E}">
        <p14:creationId xmlns:p14="http://schemas.microsoft.com/office/powerpoint/2010/main" val="296683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5B100-DDB3-419A-86DF-22E04D49F651}"/>
              </a:ext>
            </a:extLst>
          </p:cNvPr>
          <p:cNvSpPr>
            <a:spLocks noGrp="1"/>
          </p:cNvSpPr>
          <p:nvPr>
            <p:ph type="title"/>
          </p:nvPr>
        </p:nvSpPr>
        <p:spPr/>
        <p:txBody>
          <a:bodyPr/>
          <a:lstStyle/>
          <a:p>
            <a:r>
              <a:rPr lang="en-US" dirty="0"/>
              <a:t>Unification Criteria</a:t>
            </a:r>
          </a:p>
        </p:txBody>
      </p:sp>
      <p:sp>
        <p:nvSpPr>
          <p:cNvPr id="3" name="Content Placeholder 2">
            <a:extLst>
              <a:ext uri="{FF2B5EF4-FFF2-40B4-BE49-F238E27FC236}">
                <a16:creationId xmlns:a16="http://schemas.microsoft.com/office/drawing/2014/main" id="{9D845C94-5C5C-4008-8303-4C0BA6950572}"/>
              </a:ext>
            </a:extLst>
          </p:cNvPr>
          <p:cNvSpPr>
            <a:spLocks noGrp="1"/>
          </p:cNvSpPr>
          <p:nvPr>
            <p:ph idx="1"/>
          </p:nvPr>
        </p:nvSpPr>
        <p:spPr/>
        <p:txBody>
          <a:bodyPr/>
          <a:lstStyle/>
          <a:p>
            <a:pPr marL="0" indent="0">
              <a:buNone/>
            </a:pPr>
            <a:r>
              <a:rPr lang="en-US" dirty="0"/>
              <a:t>Possible systematizations of a set of derivations:</a:t>
            </a:r>
          </a:p>
          <a:p>
            <a:pPr marL="0" indent="0">
              <a:buNone/>
            </a:pPr>
            <a:endParaRPr lang="en-US" dirty="0"/>
          </a:p>
          <a:p>
            <a:pPr marL="0" indent="0">
              <a:buNone/>
            </a:pPr>
            <a:endParaRPr lang="en-US" dirty="0"/>
          </a:p>
        </p:txBody>
      </p:sp>
      <p:sp>
        <p:nvSpPr>
          <p:cNvPr id="5" name="Rectangle 4">
            <a:extLst>
              <a:ext uri="{FF2B5EF4-FFF2-40B4-BE49-F238E27FC236}">
                <a16:creationId xmlns:a16="http://schemas.microsoft.com/office/drawing/2014/main" id="{2E5960C1-AD87-4AEF-85A6-830ADEFDF587}"/>
              </a:ext>
            </a:extLst>
          </p:cNvPr>
          <p:cNvSpPr/>
          <p:nvPr/>
        </p:nvSpPr>
        <p:spPr>
          <a:xfrm>
            <a:off x="914400" y="4977857"/>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13" name="Rectangle 12">
            <a:extLst>
              <a:ext uri="{FF2B5EF4-FFF2-40B4-BE49-F238E27FC236}">
                <a16:creationId xmlns:a16="http://schemas.microsoft.com/office/drawing/2014/main" id="{02B39ABF-C317-407F-9ED2-383D92A4C721}"/>
              </a:ext>
            </a:extLst>
          </p:cNvPr>
          <p:cNvSpPr/>
          <p:nvPr/>
        </p:nvSpPr>
        <p:spPr>
          <a:xfrm>
            <a:off x="2439623" y="4974946"/>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4" name="Rectangle 3">
            <a:extLst>
              <a:ext uri="{FF2B5EF4-FFF2-40B4-BE49-F238E27FC236}">
                <a16:creationId xmlns:a16="http://schemas.microsoft.com/office/drawing/2014/main" id="{67B53DB4-34F6-47BE-9E81-A6DA09A374A6}"/>
              </a:ext>
            </a:extLst>
          </p:cNvPr>
          <p:cNvSpPr/>
          <p:nvPr/>
        </p:nvSpPr>
        <p:spPr>
          <a:xfrm>
            <a:off x="914399" y="3676120"/>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sp>
        <p:nvSpPr>
          <p:cNvPr id="8" name="Rectangle 7">
            <a:extLst>
              <a:ext uri="{FF2B5EF4-FFF2-40B4-BE49-F238E27FC236}">
                <a16:creationId xmlns:a16="http://schemas.microsoft.com/office/drawing/2014/main" id="{219E0E95-F743-4A54-B47F-B1C89DDD8F73}"/>
              </a:ext>
            </a:extLst>
          </p:cNvPr>
          <p:cNvSpPr/>
          <p:nvPr/>
        </p:nvSpPr>
        <p:spPr>
          <a:xfrm>
            <a:off x="2439218" y="3667681"/>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cxnSp>
        <p:nvCxnSpPr>
          <p:cNvPr id="33" name="Straight Connector 32">
            <a:extLst>
              <a:ext uri="{FF2B5EF4-FFF2-40B4-BE49-F238E27FC236}">
                <a16:creationId xmlns:a16="http://schemas.microsoft.com/office/drawing/2014/main" id="{792FA6A8-E548-4550-B83F-5D265542DED7}"/>
              </a:ext>
            </a:extLst>
          </p:cNvPr>
          <p:cNvCxnSpPr>
            <a:stCxn id="5" idx="0"/>
            <a:endCxn id="4" idx="2"/>
          </p:cNvCxnSpPr>
          <p:nvPr/>
        </p:nvCxnSpPr>
        <p:spPr>
          <a:xfrm flipH="1" flipV="1">
            <a:off x="1574528" y="4326468"/>
            <a:ext cx="1" cy="651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38FFA5D-7CBF-499D-B1B2-03AEF08167BA}"/>
              </a:ext>
            </a:extLst>
          </p:cNvPr>
          <p:cNvCxnSpPr>
            <a:stCxn id="8" idx="2"/>
            <a:endCxn id="13" idx="0"/>
          </p:cNvCxnSpPr>
          <p:nvPr/>
        </p:nvCxnSpPr>
        <p:spPr>
          <a:xfrm>
            <a:off x="3099347" y="4318029"/>
            <a:ext cx="405" cy="656917"/>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156E78C-3E78-4EF1-9F07-4CBE999650E5}"/>
              </a:ext>
            </a:extLst>
          </p:cNvPr>
          <p:cNvSpPr/>
          <p:nvPr/>
        </p:nvSpPr>
        <p:spPr>
          <a:xfrm>
            <a:off x="3964036" y="4983385"/>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37" name="Rectangle 36">
            <a:extLst>
              <a:ext uri="{FF2B5EF4-FFF2-40B4-BE49-F238E27FC236}">
                <a16:creationId xmlns:a16="http://schemas.microsoft.com/office/drawing/2014/main" id="{1D8C5875-6575-4196-BCFD-55AD8F6C0F40}"/>
              </a:ext>
            </a:extLst>
          </p:cNvPr>
          <p:cNvSpPr/>
          <p:nvPr/>
        </p:nvSpPr>
        <p:spPr>
          <a:xfrm>
            <a:off x="3963631" y="3676120"/>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cxnSp>
        <p:nvCxnSpPr>
          <p:cNvPr id="38" name="Straight Connector 37">
            <a:extLst>
              <a:ext uri="{FF2B5EF4-FFF2-40B4-BE49-F238E27FC236}">
                <a16:creationId xmlns:a16="http://schemas.microsoft.com/office/drawing/2014/main" id="{13C556AF-63F1-446D-BCCB-81B17442C3C6}"/>
              </a:ext>
            </a:extLst>
          </p:cNvPr>
          <p:cNvCxnSpPr>
            <a:stCxn id="37" idx="2"/>
            <a:endCxn id="36" idx="0"/>
          </p:cNvCxnSpPr>
          <p:nvPr/>
        </p:nvCxnSpPr>
        <p:spPr>
          <a:xfrm>
            <a:off x="4623760" y="4326468"/>
            <a:ext cx="405" cy="656917"/>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211B8B40-2BE9-4642-A96C-FD70F300674E}"/>
              </a:ext>
            </a:extLst>
          </p:cNvPr>
          <p:cNvSpPr/>
          <p:nvPr/>
        </p:nvSpPr>
        <p:spPr>
          <a:xfrm>
            <a:off x="5488044" y="4974946"/>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40" name="Rectangle 39">
            <a:extLst>
              <a:ext uri="{FF2B5EF4-FFF2-40B4-BE49-F238E27FC236}">
                <a16:creationId xmlns:a16="http://schemas.microsoft.com/office/drawing/2014/main" id="{590909E5-CA76-4EEB-92CA-DABAE92770A7}"/>
              </a:ext>
            </a:extLst>
          </p:cNvPr>
          <p:cNvSpPr/>
          <p:nvPr/>
        </p:nvSpPr>
        <p:spPr>
          <a:xfrm>
            <a:off x="5487639" y="3667681"/>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cxnSp>
        <p:nvCxnSpPr>
          <p:cNvPr id="41" name="Straight Connector 40">
            <a:extLst>
              <a:ext uri="{FF2B5EF4-FFF2-40B4-BE49-F238E27FC236}">
                <a16:creationId xmlns:a16="http://schemas.microsoft.com/office/drawing/2014/main" id="{644F69A4-677E-4891-9D14-819221A64135}"/>
              </a:ext>
            </a:extLst>
          </p:cNvPr>
          <p:cNvCxnSpPr>
            <a:stCxn id="40" idx="2"/>
            <a:endCxn id="39" idx="0"/>
          </p:cNvCxnSpPr>
          <p:nvPr/>
        </p:nvCxnSpPr>
        <p:spPr>
          <a:xfrm>
            <a:off x="6147768" y="4318029"/>
            <a:ext cx="405" cy="656917"/>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0F7F7A3C-A9E2-40A7-B841-D95E6E41CA30}"/>
              </a:ext>
            </a:extLst>
          </p:cNvPr>
          <p:cNvSpPr/>
          <p:nvPr/>
        </p:nvSpPr>
        <p:spPr>
          <a:xfrm>
            <a:off x="7012052" y="4983385"/>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43" name="Rectangle 42">
            <a:extLst>
              <a:ext uri="{FF2B5EF4-FFF2-40B4-BE49-F238E27FC236}">
                <a16:creationId xmlns:a16="http://schemas.microsoft.com/office/drawing/2014/main" id="{605836B4-58C5-4DC5-89F6-0F824BE0B90A}"/>
              </a:ext>
            </a:extLst>
          </p:cNvPr>
          <p:cNvSpPr/>
          <p:nvPr/>
        </p:nvSpPr>
        <p:spPr>
          <a:xfrm>
            <a:off x="7011647" y="3676120"/>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cxnSp>
        <p:nvCxnSpPr>
          <p:cNvPr id="44" name="Straight Connector 43">
            <a:extLst>
              <a:ext uri="{FF2B5EF4-FFF2-40B4-BE49-F238E27FC236}">
                <a16:creationId xmlns:a16="http://schemas.microsoft.com/office/drawing/2014/main" id="{39337932-A675-4F6C-BA67-744E7DE7FF54}"/>
              </a:ext>
            </a:extLst>
          </p:cNvPr>
          <p:cNvCxnSpPr>
            <a:stCxn id="43" idx="2"/>
            <a:endCxn id="42" idx="0"/>
          </p:cNvCxnSpPr>
          <p:nvPr/>
        </p:nvCxnSpPr>
        <p:spPr>
          <a:xfrm>
            <a:off x="7671776" y="4326468"/>
            <a:ext cx="405" cy="656917"/>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F6B1BC99-30BC-45EA-8EFF-B9B7D82AE96A}"/>
              </a:ext>
            </a:extLst>
          </p:cNvPr>
          <p:cNvSpPr/>
          <p:nvPr/>
        </p:nvSpPr>
        <p:spPr>
          <a:xfrm>
            <a:off x="8536060" y="4983385"/>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Derivation </a:t>
            </a:r>
          </a:p>
        </p:txBody>
      </p:sp>
      <p:sp>
        <p:nvSpPr>
          <p:cNvPr id="46" name="Rectangle 45">
            <a:extLst>
              <a:ext uri="{FF2B5EF4-FFF2-40B4-BE49-F238E27FC236}">
                <a16:creationId xmlns:a16="http://schemas.microsoft.com/office/drawing/2014/main" id="{FF31E8F8-D2CE-42E2-BC5B-9AE470AAC45A}"/>
              </a:ext>
            </a:extLst>
          </p:cNvPr>
          <p:cNvSpPr/>
          <p:nvPr/>
        </p:nvSpPr>
        <p:spPr>
          <a:xfrm>
            <a:off x="8535655" y="3676120"/>
            <a:ext cx="1320257" cy="650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Pattern </a:t>
            </a:r>
          </a:p>
        </p:txBody>
      </p:sp>
      <p:cxnSp>
        <p:nvCxnSpPr>
          <p:cNvPr id="47" name="Straight Connector 46">
            <a:extLst>
              <a:ext uri="{FF2B5EF4-FFF2-40B4-BE49-F238E27FC236}">
                <a16:creationId xmlns:a16="http://schemas.microsoft.com/office/drawing/2014/main" id="{078C6303-0435-4A46-9C6A-2CD713F16CDA}"/>
              </a:ext>
            </a:extLst>
          </p:cNvPr>
          <p:cNvCxnSpPr>
            <a:stCxn id="46" idx="2"/>
            <a:endCxn id="45" idx="0"/>
          </p:cNvCxnSpPr>
          <p:nvPr/>
        </p:nvCxnSpPr>
        <p:spPr>
          <a:xfrm>
            <a:off x="9195784" y="4326468"/>
            <a:ext cx="405" cy="656917"/>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82617B-9D51-422D-9ADC-A904A81616CC}"/>
              </a:ext>
            </a:extLst>
          </p:cNvPr>
          <p:cNvSpPr txBox="1"/>
          <p:nvPr/>
        </p:nvSpPr>
        <p:spPr>
          <a:xfrm>
            <a:off x="838200" y="3116012"/>
            <a:ext cx="4867419" cy="369332"/>
          </a:xfrm>
          <a:prstGeom prst="rect">
            <a:avLst/>
          </a:prstGeom>
          <a:noFill/>
        </p:spPr>
        <p:txBody>
          <a:bodyPr wrap="square" rtlCol="0">
            <a:spAutoFit/>
          </a:bodyPr>
          <a:lstStyle/>
          <a:p>
            <a:r>
              <a:rPr lang="en-US" dirty="0">
                <a:solidFill>
                  <a:schemeClr val="accent2"/>
                </a:solidFill>
              </a:rPr>
              <a:t>Maximally stringent; maximum # of patterns </a:t>
            </a:r>
          </a:p>
        </p:txBody>
      </p:sp>
    </p:spTree>
    <p:extLst>
      <p:ext uri="{BB962C8B-B14F-4D97-AF65-F5344CB8AC3E}">
        <p14:creationId xmlns:p14="http://schemas.microsoft.com/office/powerpoint/2010/main" val="407504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5EE0-24D1-4BFC-AD51-A89A51728096}"/>
              </a:ext>
            </a:extLst>
          </p:cNvPr>
          <p:cNvSpPr>
            <a:spLocks noGrp="1"/>
          </p:cNvSpPr>
          <p:nvPr>
            <p:ph type="title"/>
          </p:nvPr>
        </p:nvSpPr>
        <p:spPr>
          <a:xfrm>
            <a:off x="838200" y="311962"/>
            <a:ext cx="10515600" cy="1325563"/>
          </a:xfrm>
        </p:spPr>
        <p:txBody>
          <a:bodyPr/>
          <a:lstStyle/>
          <a:p>
            <a:endParaRPr lang="en-US"/>
          </a:p>
        </p:txBody>
      </p:sp>
      <p:sp>
        <p:nvSpPr>
          <p:cNvPr id="4" name="Rectangle 3">
            <a:extLst>
              <a:ext uri="{FF2B5EF4-FFF2-40B4-BE49-F238E27FC236}">
                <a16:creationId xmlns:a16="http://schemas.microsoft.com/office/drawing/2014/main" id="{EC174D40-6A9F-4D58-885D-18C09E961F0A}"/>
              </a:ext>
            </a:extLst>
          </p:cNvPr>
          <p:cNvSpPr/>
          <p:nvPr/>
        </p:nvSpPr>
        <p:spPr>
          <a:xfrm>
            <a:off x="1380461" y="1331012"/>
            <a:ext cx="1991264" cy="169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K</a:t>
            </a:r>
          </a:p>
          <a:p>
            <a:pPr algn="ctr"/>
            <a:r>
              <a:rPr lang="en-US" dirty="0"/>
              <a:t>(All endorsed scientific statements)</a:t>
            </a:r>
          </a:p>
        </p:txBody>
      </p:sp>
      <p:sp>
        <p:nvSpPr>
          <p:cNvPr id="5" name="Arrow: Right 4">
            <a:extLst>
              <a:ext uri="{FF2B5EF4-FFF2-40B4-BE49-F238E27FC236}">
                <a16:creationId xmlns:a16="http://schemas.microsoft.com/office/drawing/2014/main" id="{91C7BDF1-1CFE-4CCA-9C13-6C6FD43C7A5E}"/>
              </a:ext>
            </a:extLst>
          </p:cNvPr>
          <p:cNvSpPr/>
          <p:nvPr/>
        </p:nvSpPr>
        <p:spPr>
          <a:xfrm>
            <a:off x="3621890" y="1927822"/>
            <a:ext cx="845389" cy="500332"/>
          </a:xfrm>
          <a:prstGeom prst="rightArrow">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8F39E10-992E-4FFA-8959-0A35F3B2CB6B}"/>
              </a:ext>
            </a:extLst>
          </p:cNvPr>
          <p:cNvSpPr/>
          <p:nvPr/>
        </p:nvSpPr>
        <p:spPr>
          <a:xfrm>
            <a:off x="5172739" y="1389738"/>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1</a:t>
            </a:r>
            <a:endParaRPr lang="en-US" dirty="0"/>
          </a:p>
        </p:txBody>
      </p:sp>
      <p:sp>
        <p:nvSpPr>
          <p:cNvPr id="12" name="Right Bracket 11">
            <a:extLst>
              <a:ext uri="{FF2B5EF4-FFF2-40B4-BE49-F238E27FC236}">
                <a16:creationId xmlns:a16="http://schemas.microsoft.com/office/drawing/2014/main" id="{4D87E70E-97EA-4FF0-9479-B6B96AD1B13D}"/>
              </a:ext>
            </a:extLst>
          </p:cNvPr>
          <p:cNvSpPr/>
          <p:nvPr/>
        </p:nvSpPr>
        <p:spPr>
          <a:xfrm rot="16200000" flipH="1">
            <a:off x="5268291" y="2130556"/>
            <a:ext cx="303313" cy="1485504"/>
          </a:xfrm>
          <a:prstGeom prst="rightBracket">
            <a:avLst/>
          </a:prstGeom>
          <a:ln w="571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7F0ADC28-2183-4C74-9172-2D6BC8953CD5}"/>
              </a:ext>
            </a:extLst>
          </p:cNvPr>
          <p:cNvSpPr txBox="1"/>
          <p:nvPr/>
        </p:nvSpPr>
        <p:spPr>
          <a:xfrm>
            <a:off x="4369982" y="3128051"/>
            <a:ext cx="2126512" cy="1200329"/>
          </a:xfrm>
          <a:prstGeom prst="rect">
            <a:avLst/>
          </a:prstGeom>
          <a:noFill/>
        </p:spPr>
        <p:txBody>
          <a:bodyPr wrap="square" rtlCol="0">
            <a:spAutoFit/>
          </a:bodyPr>
          <a:lstStyle/>
          <a:p>
            <a:pPr algn="ctr"/>
            <a:r>
              <a:rPr lang="en-US" dirty="0"/>
              <a:t>Various systematizations of K (sets of derivations)</a:t>
            </a:r>
          </a:p>
        </p:txBody>
      </p:sp>
      <p:sp>
        <p:nvSpPr>
          <p:cNvPr id="14" name="Arrow: Right 13">
            <a:extLst>
              <a:ext uri="{FF2B5EF4-FFF2-40B4-BE49-F238E27FC236}">
                <a16:creationId xmlns:a16="http://schemas.microsoft.com/office/drawing/2014/main" id="{DCFDA600-CEB9-4F1A-842E-1445CA3FF484}"/>
              </a:ext>
            </a:extLst>
          </p:cNvPr>
          <p:cNvSpPr/>
          <p:nvPr/>
        </p:nvSpPr>
        <p:spPr>
          <a:xfrm>
            <a:off x="5817295" y="1530332"/>
            <a:ext cx="2562976" cy="199710"/>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4FB30E6-5A50-4F4B-8BD5-BCEDD8031F79}"/>
              </a:ext>
            </a:extLst>
          </p:cNvPr>
          <p:cNvSpPr txBox="1"/>
          <p:nvPr/>
        </p:nvSpPr>
        <p:spPr>
          <a:xfrm>
            <a:off x="417042" y="4729598"/>
            <a:ext cx="10627811" cy="1477328"/>
          </a:xfrm>
          <a:prstGeom prst="rect">
            <a:avLst/>
          </a:prstGeom>
          <a:noFill/>
        </p:spPr>
        <p:txBody>
          <a:bodyPr wrap="square" rtlCol="0">
            <a:spAutoFit/>
          </a:bodyPr>
          <a:lstStyle/>
          <a:p>
            <a:pPr marL="342900" indent="-342900">
              <a:buAutoNum type="arabicPeriod"/>
            </a:pPr>
            <a:r>
              <a:rPr lang="en-US" dirty="0"/>
              <a:t>Check that each member of D</a:t>
            </a:r>
            <a:r>
              <a:rPr lang="en-US" sz="1050" dirty="0"/>
              <a:t>1</a:t>
            </a:r>
            <a:r>
              <a:rPr lang="en-US" dirty="0"/>
              <a:t> is acceptable relative to K</a:t>
            </a:r>
          </a:p>
          <a:p>
            <a:pPr marL="342900" indent="-342900">
              <a:buAutoNum type="arabicPeriod"/>
            </a:pPr>
            <a:r>
              <a:rPr lang="en-US" dirty="0"/>
              <a:t>Determine the possible sets of argument patterns in D</a:t>
            </a:r>
            <a:r>
              <a:rPr lang="en-US" sz="1050" dirty="0"/>
              <a:t>1 </a:t>
            </a:r>
            <a:r>
              <a:rPr lang="en-US" dirty="0"/>
              <a:t> that the derivations instantiate (generating sets)</a:t>
            </a:r>
          </a:p>
          <a:p>
            <a:pPr marL="342900" indent="-342900">
              <a:buFontTx/>
              <a:buAutoNum type="arabicPeriod"/>
            </a:pPr>
            <a:r>
              <a:rPr lang="en-US" dirty="0"/>
              <a:t>Chose the generating set that does best according to unification criteria (the basis of D</a:t>
            </a:r>
            <a:r>
              <a:rPr lang="en-US" sz="1050" dirty="0"/>
              <a:t>1</a:t>
            </a:r>
            <a:r>
              <a:rPr lang="en-US" dirty="0"/>
              <a:t>)</a:t>
            </a:r>
          </a:p>
          <a:p>
            <a:pPr marL="342900" indent="-342900">
              <a:buAutoNum type="arabicPeriod"/>
            </a:pPr>
            <a:r>
              <a:rPr lang="en-US" dirty="0"/>
              <a:t>Chose the basis that does the best according to unification criteria</a:t>
            </a:r>
            <a:endParaRPr lang="en-US" sz="1000" dirty="0"/>
          </a:p>
          <a:p>
            <a:pPr marL="342900" indent="-342900">
              <a:buAutoNum type="arabicPeriod"/>
            </a:pPr>
            <a:r>
              <a:rPr lang="en-US" dirty="0"/>
              <a:t>This is E(K)</a:t>
            </a:r>
          </a:p>
        </p:txBody>
      </p:sp>
      <p:sp>
        <p:nvSpPr>
          <p:cNvPr id="17" name="Oval 16">
            <a:extLst>
              <a:ext uri="{FF2B5EF4-FFF2-40B4-BE49-F238E27FC236}">
                <a16:creationId xmlns:a16="http://schemas.microsoft.com/office/drawing/2014/main" id="{0397BE30-1D1C-4B37-8E97-44F442B17743}"/>
              </a:ext>
            </a:extLst>
          </p:cNvPr>
          <p:cNvSpPr/>
          <p:nvPr/>
        </p:nvSpPr>
        <p:spPr>
          <a:xfrm>
            <a:off x="5583379" y="2019990"/>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3</a:t>
            </a:r>
            <a:endParaRPr lang="en-US" dirty="0"/>
          </a:p>
        </p:txBody>
      </p:sp>
      <p:sp>
        <p:nvSpPr>
          <p:cNvPr id="19" name="Oval 18">
            <a:extLst>
              <a:ext uri="{FF2B5EF4-FFF2-40B4-BE49-F238E27FC236}">
                <a16:creationId xmlns:a16="http://schemas.microsoft.com/office/drawing/2014/main" id="{2163388E-FBF5-497C-B0FF-AE04CB5EBB56}"/>
              </a:ext>
            </a:extLst>
          </p:cNvPr>
          <p:cNvSpPr/>
          <p:nvPr/>
        </p:nvSpPr>
        <p:spPr>
          <a:xfrm>
            <a:off x="4766930" y="2019990"/>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2</a:t>
            </a:r>
            <a:endParaRPr lang="en-US" dirty="0"/>
          </a:p>
        </p:txBody>
      </p:sp>
      <p:sp>
        <p:nvSpPr>
          <p:cNvPr id="23" name="Oval 22">
            <a:extLst>
              <a:ext uri="{FF2B5EF4-FFF2-40B4-BE49-F238E27FC236}">
                <a16:creationId xmlns:a16="http://schemas.microsoft.com/office/drawing/2014/main" id="{D8161D56-6894-4878-BA03-B6CABCA8AC41}"/>
              </a:ext>
            </a:extLst>
          </p:cNvPr>
          <p:cNvSpPr/>
          <p:nvPr/>
        </p:nvSpPr>
        <p:spPr>
          <a:xfrm>
            <a:off x="9169136" y="1354980"/>
            <a:ext cx="579960" cy="50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r>
              <a:rPr lang="en-US" sz="1050" dirty="0"/>
              <a:t>1</a:t>
            </a:r>
            <a:endParaRPr lang="en-US" dirty="0"/>
          </a:p>
        </p:txBody>
      </p:sp>
      <p:sp>
        <p:nvSpPr>
          <p:cNvPr id="25" name="Oval 24">
            <a:extLst>
              <a:ext uri="{FF2B5EF4-FFF2-40B4-BE49-F238E27FC236}">
                <a16:creationId xmlns:a16="http://schemas.microsoft.com/office/drawing/2014/main" id="{31615672-3AD2-4009-9FD4-ACB4B24641FB}"/>
              </a:ext>
            </a:extLst>
          </p:cNvPr>
          <p:cNvSpPr/>
          <p:nvPr/>
        </p:nvSpPr>
        <p:spPr>
          <a:xfrm>
            <a:off x="9579776" y="1891925"/>
            <a:ext cx="579960" cy="5467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r>
              <a:rPr lang="en-US" sz="1050" dirty="0"/>
              <a:t>3</a:t>
            </a:r>
            <a:endParaRPr lang="en-US" dirty="0"/>
          </a:p>
        </p:txBody>
      </p:sp>
      <p:sp>
        <p:nvSpPr>
          <p:cNvPr id="27" name="Oval 26">
            <a:extLst>
              <a:ext uri="{FF2B5EF4-FFF2-40B4-BE49-F238E27FC236}">
                <a16:creationId xmlns:a16="http://schemas.microsoft.com/office/drawing/2014/main" id="{26E81524-0427-4A03-96C8-C89055BCD52D}"/>
              </a:ext>
            </a:extLst>
          </p:cNvPr>
          <p:cNvSpPr/>
          <p:nvPr/>
        </p:nvSpPr>
        <p:spPr>
          <a:xfrm>
            <a:off x="8763327" y="1900589"/>
            <a:ext cx="579960"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r>
              <a:rPr lang="en-US" sz="1050" dirty="0"/>
              <a:t>2</a:t>
            </a:r>
            <a:endParaRPr lang="en-US" dirty="0"/>
          </a:p>
        </p:txBody>
      </p:sp>
      <p:sp>
        <p:nvSpPr>
          <p:cNvPr id="30" name="Arrow: Right 29">
            <a:extLst>
              <a:ext uri="{FF2B5EF4-FFF2-40B4-BE49-F238E27FC236}">
                <a16:creationId xmlns:a16="http://schemas.microsoft.com/office/drawing/2014/main" id="{312EB640-8632-47EE-8AAF-45DD9E300961}"/>
              </a:ext>
            </a:extLst>
          </p:cNvPr>
          <p:cNvSpPr/>
          <p:nvPr/>
        </p:nvSpPr>
        <p:spPr>
          <a:xfrm rot="5400000">
            <a:off x="9165398" y="2740012"/>
            <a:ext cx="632211" cy="196543"/>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41FAE49-E8CE-47E8-8402-1E75B9BD7F62}"/>
              </a:ext>
            </a:extLst>
          </p:cNvPr>
          <p:cNvSpPr/>
          <p:nvPr/>
        </p:nvSpPr>
        <p:spPr>
          <a:xfrm>
            <a:off x="8763327" y="3311612"/>
            <a:ext cx="1297331" cy="676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Basis</a:t>
            </a:r>
          </a:p>
          <a:p>
            <a:pPr algn="ctr"/>
            <a:r>
              <a:rPr lang="en-US" dirty="0"/>
              <a:t>(best of Gs)</a:t>
            </a:r>
          </a:p>
        </p:txBody>
      </p:sp>
      <p:sp>
        <p:nvSpPr>
          <p:cNvPr id="3" name="TextBox 2">
            <a:extLst>
              <a:ext uri="{FF2B5EF4-FFF2-40B4-BE49-F238E27FC236}">
                <a16:creationId xmlns:a16="http://schemas.microsoft.com/office/drawing/2014/main" id="{D7BC839C-0443-40D7-9C17-2C5FAE2FE6E2}"/>
              </a:ext>
            </a:extLst>
          </p:cNvPr>
          <p:cNvSpPr txBox="1"/>
          <p:nvPr/>
        </p:nvSpPr>
        <p:spPr>
          <a:xfrm>
            <a:off x="9713281" y="2531736"/>
            <a:ext cx="1329629" cy="646331"/>
          </a:xfrm>
          <a:prstGeom prst="rect">
            <a:avLst/>
          </a:prstGeom>
          <a:noFill/>
        </p:spPr>
        <p:txBody>
          <a:bodyPr wrap="square" rtlCol="0">
            <a:spAutoFit/>
          </a:bodyPr>
          <a:lstStyle/>
          <a:p>
            <a:r>
              <a:rPr lang="en-US" dirty="0">
                <a:solidFill>
                  <a:schemeClr val="accent2"/>
                </a:solidFill>
              </a:rPr>
              <a:t>unification criteria </a:t>
            </a:r>
          </a:p>
        </p:txBody>
      </p:sp>
    </p:spTree>
    <p:extLst>
      <p:ext uri="{BB962C8B-B14F-4D97-AF65-F5344CB8AC3E}">
        <p14:creationId xmlns:p14="http://schemas.microsoft.com/office/powerpoint/2010/main" val="425632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7351-682B-407D-A9BD-AF17CA90C9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5F3280BE-E181-429D-AF78-973506F2D028}"/>
              </a:ext>
            </a:extLst>
          </p:cNvPr>
          <p:cNvSpPr>
            <a:spLocks noGrp="1"/>
          </p:cNvSpPr>
          <p:nvPr>
            <p:ph idx="1"/>
          </p:nvPr>
        </p:nvSpPr>
        <p:spPr/>
        <p:txBody>
          <a:bodyPr/>
          <a:lstStyle/>
          <a:p>
            <a:r>
              <a:rPr lang="en-US" dirty="0"/>
              <a:t>Central ideas in unification</a:t>
            </a:r>
          </a:p>
          <a:p>
            <a:r>
              <a:rPr lang="en-US" dirty="0"/>
              <a:t>Review of technical details</a:t>
            </a:r>
          </a:p>
          <a:p>
            <a:r>
              <a:rPr lang="en-US" dirty="0"/>
              <a:t>Unification criteria and method</a:t>
            </a:r>
          </a:p>
          <a:p>
            <a:r>
              <a:rPr lang="en-US" dirty="0"/>
              <a:t>Gems</a:t>
            </a:r>
          </a:p>
          <a:p>
            <a:r>
              <a:rPr lang="en-US" dirty="0"/>
              <a:t>Discussion Questions</a:t>
            </a:r>
          </a:p>
          <a:p>
            <a:endParaRPr lang="en-US" dirty="0"/>
          </a:p>
          <a:p>
            <a:endParaRPr lang="en-US" dirty="0"/>
          </a:p>
        </p:txBody>
      </p:sp>
    </p:spTree>
    <p:extLst>
      <p:ext uri="{BB962C8B-B14F-4D97-AF65-F5344CB8AC3E}">
        <p14:creationId xmlns:p14="http://schemas.microsoft.com/office/powerpoint/2010/main" val="736961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5EE0-24D1-4BFC-AD51-A89A51728096}"/>
              </a:ext>
            </a:extLst>
          </p:cNvPr>
          <p:cNvSpPr>
            <a:spLocks noGrp="1"/>
          </p:cNvSpPr>
          <p:nvPr>
            <p:ph type="title"/>
          </p:nvPr>
        </p:nvSpPr>
        <p:spPr/>
        <p:txBody>
          <a:bodyPr/>
          <a:lstStyle/>
          <a:p>
            <a:endParaRPr lang="en-US" dirty="0"/>
          </a:p>
        </p:txBody>
      </p:sp>
      <p:sp>
        <p:nvSpPr>
          <p:cNvPr id="4" name="Rectangle 3">
            <a:extLst>
              <a:ext uri="{FF2B5EF4-FFF2-40B4-BE49-F238E27FC236}">
                <a16:creationId xmlns:a16="http://schemas.microsoft.com/office/drawing/2014/main" id="{EC174D40-6A9F-4D58-885D-18C09E961F0A}"/>
              </a:ext>
            </a:extLst>
          </p:cNvPr>
          <p:cNvSpPr/>
          <p:nvPr/>
        </p:nvSpPr>
        <p:spPr>
          <a:xfrm>
            <a:off x="1380461" y="1331012"/>
            <a:ext cx="1991264" cy="1693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K</a:t>
            </a:r>
          </a:p>
          <a:p>
            <a:pPr algn="ctr"/>
            <a:r>
              <a:rPr lang="en-US" dirty="0"/>
              <a:t>(All endorsed scientific statements)</a:t>
            </a:r>
          </a:p>
        </p:txBody>
      </p:sp>
      <p:sp>
        <p:nvSpPr>
          <p:cNvPr id="5" name="Arrow: Right 4">
            <a:extLst>
              <a:ext uri="{FF2B5EF4-FFF2-40B4-BE49-F238E27FC236}">
                <a16:creationId xmlns:a16="http://schemas.microsoft.com/office/drawing/2014/main" id="{91C7BDF1-1CFE-4CCA-9C13-6C6FD43C7A5E}"/>
              </a:ext>
            </a:extLst>
          </p:cNvPr>
          <p:cNvSpPr/>
          <p:nvPr/>
        </p:nvSpPr>
        <p:spPr>
          <a:xfrm>
            <a:off x="3621890" y="1927822"/>
            <a:ext cx="845389" cy="500332"/>
          </a:xfrm>
          <a:prstGeom prst="rightArrow">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8F39E10-992E-4FFA-8959-0A35F3B2CB6B}"/>
              </a:ext>
            </a:extLst>
          </p:cNvPr>
          <p:cNvSpPr/>
          <p:nvPr/>
        </p:nvSpPr>
        <p:spPr>
          <a:xfrm>
            <a:off x="5172739" y="1389738"/>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1</a:t>
            </a:r>
            <a:endParaRPr lang="en-US" dirty="0"/>
          </a:p>
        </p:txBody>
      </p:sp>
      <p:sp>
        <p:nvSpPr>
          <p:cNvPr id="12" name="Right Bracket 11">
            <a:extLst>
              <a:ext uri="{FF2B5EF4-FFF2-40B4-BE49-F238E27FC236}">
                <a16:creationId xmlns:a16="http://schemas.microsoft.com/office/drawing/2014/main" id="{4D87E70E-97EA-4FF0-9479-B6B96AD1B13D}"/>
              </a:ext>
            </a:extLst>
          </p:cNvPr>
          <p:cNvSpPr/>
          <p:nvPr/>
        </p:nvSpPr>
        <p:spPr>
          <a:xfrm rot="16200000" flipH="1">
            <a:off x="5268291" y="2130556"/>
            <a:ext cx="303313" cy="1485504"/>
          </a:xfrm>
          <a:prstGeom prst="rightBracket">
            <a:avLst/>
          </a:prstGeom>
          <a:ln w="571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7F0ADC28-2183-4C74-9172-2D6BC8953CD5}"/>
              </a:ext>
            </a:extLst>
          </p:cNvPr>
          <p:cNvSpPr txBox="1"/>
          <p:nvPr/>
        </p:nvSpPr>
        <p:spPr>
          <a:xfrm>
            <a:off x="4369982" y="3128051"/>
            <a:ext cx="2126512" cy="1200329"/>
          </a:xfrm>
          <a:prstGeom prst="rect">
            <a:avLst/>
          </a:prstGeom>
          <a:noFill/>
        </p:spPr>
        <p:txBody>
          <a:bodyPr wrap="square" rtlCol="0">
            <a:spAutoFit/>
          </a:bodyPr>
          <a:lstStyle/>
          <a:p>
            <a:pPr algn="ctr"/>
            <a:r>
              <a:rPr lang="en-US" dirty="0"/>
              <a:t>Various systematizations of K (sets of derivations)</a:t>
            </a:r>
          </a:p>
        </p:txBody>
      </p:sp>
      <p:sp>
        <p:nvSpPr>
          <p:cNvPr id="14" name="Arrow: Right 13">
            <a:extLst>
              <a:ext uri="{FF2B5EF4-FFF2-40B4-BE49-F238E27FC236}">
                <a16:creationId xmlns:a16="http://schemas.microsoft.com/office/drawing/2014/main" id="{DCFDA600-CEB9-4F1A-842E-1445CA3FF484}"/>
              </a:ext>
            </a:extLst>
          </p:cNvPr>
          <p:cNvSpPr/>
          <p:nvPr/>
        </p:nvSpPr>
        <p:spPr>
          <a:xfrm>
            <a:off x="6372041" y="1892196"/>
            <a:ext cx="1602378" cy="236206"/>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4FB30E6-5A50-4F4B-8BD5-BCEDD8031F79}"/>
              </a:ext>
            </a:extLst>
          </p:cNvPr>
          <p:cNvSpPr txBox="1"/>
          <p:nvPr/>
        </p:nvSpPr>
        <p:spPr>
          <a:xfrm>
            <a:off x="417042" y="4729598"/>
            <a:ext cx="10627811" cy="1477328"/>
          </a:xfrm>
          <a:prstGeom prst="rect">
            <a:avLst/>
          </a:prstGeom>
          <a:noFill/>
        </p:spPr>
        <p:txBody>
          <a:bodyPr wrap="square" rtlCol="0">
            <a:spAutoFit/>
          </a:bodyPr>
          <a:lstStyle/>
          <a:p>
            <a:pPr marL="342900" indent="-342900">
              <a:buAutoNum type="arabicPeriod"/>
            </a:pPr>
            <a:r>
              <a:rPr lang="en-US" dirty="0"/>
              <a:t>Check that each member of D</a:t>
            </a:r>
            <a:r>
              <a:rPr lang="en-US" sz="1050" dirty="0"/>
              <a:t>1</a:t>
            </a:r>
            <a:r>
              <a:rPr lang="en-US" dirty="0"/>
              <a:t> is acceptable relative to K</a:t>
            </a:r>
          </a:p>
          <a:p>
            <a:pPr marL="342900" indent="-342900">
              <a:buAutoNum type="arabicPeriod"/>
            </a:pPr>
            <a:r>
              <a:rPr lang="en-US" dirty="0"/>
              <a:t>Determine the possible sets of argument patterns in D</a:t>
            </a:r>
            <a:r>
              <a:rPr lang="en-US" sz="1050" dirty="0"/>
              <a:t>1 </a:t>
            </a:r>
            <a:r>
              <a:rPr lang="en-US" dirty="0"/>
              <a:t> that the derivations instantiate (generating sets)</a:t>
            </a:r>
          </a:p>
          <a:p>
            <a:pPr marL="342900" indent="-342900">
              <a:buFontTx/>
              <a:buAutoNum type="arabicPeriod"/>
            </a:pPr>
            <a:r>
              <a:rPr lang="en-US" dirty="0"/>
              <a:t>Chose the generating set that does best according to unification criteria (the basis of D</a:t>
            </a:r>
            <a:r>
              <a:rPr lang="en-US" sz="1050" dirty="0"/>
              <a:t>1</a:t>
            </a:r>
            <a:r>
              <a:rPr lang="en-US" dirty="0"/>
              <a:t>)</a:t>
            </a:r>
          </a:p>
          <a:p>
            <a:pPr marL="342900" indent="-342900">
              <a:buAutoNum type="arabicPeriod"/>
            </a:pPr>
            <a:r>
              <a:rPr lang="en-US" dirty="0"/>
              <a:t>Chose the basis that does the best according to unification criteria</a:t>
            </a:r>
            <a:endParaRPr lang="en-US" sz="1000" dirty="0"/>
          </a:p>
          <a:p>
            <a:pPr marL="342900" indent="-342900">
              <a:buAutoNum type="arabicPeriod"/>
            </a:pPr>
            <a:r>
              <a:rPr lang="en-US" dirty="0"/>
              <a:t>This is E(K)</a:t>
            </a:r>
          </a:p>
        </p:txBody>
      </p:sp>
      <p:sp>
        <p:nvSpPr>
          <p:cNvPr id="17" name="Oval 16">
            <a:extLst>
              <a:ext uri="{FF2B5EF4-FFF2-40B4-BE49-F238E27FC236}">
                <a16:creationId xmlns:a16="http://schemas.microsoft.com/office/drawing/2014/main" id="{0397BE30-1D1C-4B37-8E97-44F442B17743}"/>
              </a:ext>
            </a:extLst>
          </p:cNvPr>
          <p:cNvSpPr/>
          <p:nvPr/>
        </p:nvSpPr>
        <p:spPr>
          <a:xfrm>
            <a:off x="5583379" y="2019990"/>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3</a:t>
            </a:r>
            <a:endParaRPr lang="en-US" dirty="0"/>
          </a:p>
        </p:txBody>
      </p:sp>
      <p:sp>
        <p:nvSpPr>
          <p:cNvPr id="19" name="Oval 18">
            <a:extLst>
              <a:ext uri="{FF2B5EF4-FFF2-40B4-BE49-F238E27FC236}">
                <a16:creationId xmlns:a16="http://schemas.microsoft.com/office/drawing/2014/main" id="{2163388E-FBF5-497C-B0FF-AE04CB5EBB56}"/>
              </a:ext>
            </a:extLst>
          </p:cNvPr>
          <p:cNvSpPr/>
          <p:nvPr/>
        </p:nvSpPr>
        <p:spPr>
          <a:xfrm>
            <a:off x="4766930" y="2019990"/>
            <a:ext cx="558209" cy="5380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sz="1050" dirty="0"/>
              <a:t>2</a:t>
            </a:r>
            <a:endParaRPr lang="en-US" dirty="0"/>
          </a:p>
        </p:txBody>
      </p:sp>
      <p:sp>
        <p:nvSpPr>
          <p:cNvPr id="9" name="Rectangle 8">
            <a:extLst>
              <a:ext uri="{FF2B5EF4-FFF2-40B4-BE49-F238E27FC236}">
                <a16:creationId xmlns:a16="http://schemas.microsoft.com/office/drawing/2014/main" id="{3CDDB3EE-E411-48B4-9E2F-6A6C4B4E6F51}"/>
              </a:ext>
            </a:extLst>
          </p:cNvPr>
          <p:cNvSpPr/>
          <p:nvPr/>
        </p:nvSpPr>
        <p:spPr>
          <a:xfrm>
            <a:off x="8157272" y="2086798"/>
            <a:ext cx="811292" cy="404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r>
              <a:rPr lang="en-US" sz="1050" dirty="0"/>
              <a:t>2</a:t>
            </a:r>
            <a:endParaRPr lang="en-US" dirty="0"/>
          </a:p>
        </p:txBody>
      </p:sp>
      <p:sp>
        <p:nvSpPr>
          <p:cNvPr id="10" name="Rectangle 9">
            <a:extLst>
              <a:ext uri="{FF2B5EF4-FFF2-40B4-BE49-F238E27FC236}">
                <a16:creationId xmlns:a16="http://schemas.microsoft.com/office/drawing/2014/main" id="{5F1028F1-2A3F-4ABE-B22C-7B0D49BEBC51}"/>
              </a:ext>
            </a:extLst>
          </p:cNvPr>
          <p:cNvSpPr/>
          <p:nvPr/>
        </p:nvSpPr>
        <p:spPr>
          <a:xfrm>
            <a:off x="9151417" y="2086797"/>
            <a:ext cx="811292" cy="404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r>
              <a:rPr lang="en-US" sz="1050" dirty="0"/>
              <a:t>3</a:t>
            </a:r>
            <a:endParaRPr lang="en-US" dirty="0"/>
          </a:p>
        </p:txBody>
      </p:sp>
      <p:sp>
        <p:nvSpPr>
          <p:cNvPr id="11" name="Rectangle 10">
            <a:extLst>
              <a:ext uri="{FF2B5EF4-FFF2-40B4-BE49-F238E27FC236}">
                <a16:creationId xmlns:a16="http://schemas.microsoft.com/office/drawing/2014/main" id="{549892FB-BB17-4211-9318-0238E5897849}"/>
              </a:ext>
            </a:extLst>
          </p:cNvPr>
          <p:cNvSpPr/>
          <p:nvPr/>
        </p:nvSpPr>
        <p:spPr>
          <a:xfrm>
            <a:off x="8669080" y="1450872"/>
            <a:ext cx="811292" cy="404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r>
              <a:rPr lang="en-US" sz="1050" dirty="0"/>
              <a:t>1</a:t>
            </a:r>
            <a:endParaRPr lang="en-US" dirty="0"/>
          </a:p>
        </p:txBody>
      </p:sp>
      <p:sp>
        <p:nvSpPr>
          <p:cNvPr id="16" name="Arrow: Right 15">
            <a:extLst>
              <a:ext uri="{FF2B5EF4-FFF2-40B4-BE49-F238E27FC236}">
                <a16:creationId xmlns:a16="http://schemas.microsoft.com/office/drawing/2014/main" id="{6024A154-69E7-4105-9989-EEC4A62F0CFB}"/>
              </a:ext>
            </a:extLst>
          </p:cNvPr>
          <p:cNvSpPr/>
          <p:nvPr/>
        </p:nvSpPr>
        <p:spPr>
          <a:xfrm rot="5400000">
            <a:off x="9123848" y="2977607"/>
            <a:ext cx="932685" cy="152648"/>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iamond 20">
            <a:extLst>
              <a:ext uri="{FF2B5EF4-FFF2-40B4-BE49-F238E27FC236}">
                <a16:creationId xmlns:a16="http://schemas.microsoft.com/office/drawing/2014/main" id="{B7D43A02-7884-4201-B309-B9DA1E846E67}"/>
              </a:ext>
            </a:extLst>
          </p:cNvPr>
          <p:cNvSpPr/>
          <p:nvPr/>
        </p:nvSpPr>
        <p:spPr>
          <a:xfrm>
            <a:off x="9014084" y="3651102"/>
            <a:ext cx="1152211" cy="1011361"/>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E(K)</a:t>
            </a:r>
          </a:p>
        </p:txBody>
      </p:sp>
      <p:sp>
        <p:nvSpPr>
          <p:cNvPr id="18" name="TextBox 17">
            <a:extLst>
              <a:ext uri="{FF2B5EF4-FFF2-40B4-BE49-F238E27FC236}">
                <a16:creationId xmlns:a16="http://schemas.microsoft.com/office/drawing/2014/main" id="{9F7D5CE7-2640-4125-9B62-9F1A60E2D3F9}"/>
              </a:ext>
            </a:extLst>
          </p:cNvPr>
          <p:cNvSpPr txBox="1"/>
          <p:nvPr/>
        </p:nvSpPr>
        <p:spPr>
          <a:xfrm>
            <a:off x="9666515" y="2701798"/>
            <a:ext cx="1177228" cy="646331"/>
          </a:xfrm>
          <a:prstGeom prst="rect">
            <a:avLst/>
          </a:prstGeom>
          <a:noFill/>
        </p:spPr>
        <p:txBody>
          <a:bodyPr wrap="square">
            <a:spAutoFit/>
          </a:bodyPr>
          <a:lstStyle/>
          <a:p>
            <a:r>
              <a:rPr lang="en-US" dirty="0">
                <a:solidFill>
                  <a:schemeClr val="accent2"/>
                </a:solidFill>
              </a:rPr>
              <a:t>unification criteria </a:t>
            </a:r>
          </a:p>
        </p:txBody>
      </p:sp>
    </p:spTree>
    <p:extLst>
      <p:ext uri="{BB962C8B-B14F-4D97-AF65-F5344CB8AC3E}">
        <p14:creationId xmlns:p14="http://schemas.microsoft.com/office/powerpoint/2010/main" val="119837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5DEA3-B641-4473-B5BB-966E84D76A55}"/>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1488564F-3766-4F20-AA14-DEFC7DF3ECF5}"/>
              </a:ext>
            </a:extLst>
          </p:cNvPr>
          <p:cNvSpPr>
            <a:spLocks noGrp="1"/>
          </p:cNvSpPr>
          <p:nvPr>
            <p:ph idx="1"/>
          </p:nvPr>
        </p:nvSpPr>
        <p:spPr/>
        <p:txBody>
          <a:bodyPr/>
          <a:lstStyle/>
          <a:p>
            <a:r>
              <a:rPr lang="en-US" dirty="0"/>
              <a:t>Successful explanations belong to the explanatory store E(K)</a:t>
            </a:r>
          </a:p>
          <a:p>
            <a:r>
              <a:rPr lang="en-US" dirty="0"/>
              <a:t>To give an account of explanation is to set conditions on E(K)</a:t>
            </a:r>
          </a:p>
          <a:p>
            <a:r>
              <a:rPr lang="en-US" dirty="0"/>
              <a:t>E(K) is the set of argument patterns that best organizes scientific statements </a:t>
            </a:r>
          </a:p>
          <a:p>
            <a:r>
              <a:rPr lang="en-US" dirty="0"/>
              <a:t>Unification is the best organization of K</a:t>
            </a:r>
          </a:p>
          <a:p>
            <a:r>
              <a:rPr lang="en-US" dirty="0"/>
              <a:t>E(K) generates the maximum number of conclusions using the fewest argument patterns</a:t>
            </a:r>
          </a:p>
        </p:txBody>
      </p:sp>
    </p:spTree>
    <p:extLst>
      <p:ext uri="{BB962C8B-B14F-4D97-AF65-F5344CB8AC3E}">
        <p14:creationId xmlns:p14="http://schemas.microsoft.com/office/powerpoint/2010/main" val="2670115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6373-04A1-48F1-8B6C-C0360029D51F}"/>
              </a:ext>
            </a:extLst>
          </p:cNvPr>
          <p:cNvSpPr>
            <a:spLocks noGrp="1"/>
          </p:cNvSpPr>
          <p:nvPr>
            <p:ph type="title"/>
          </p:nvPr>
        </p:nvSpPr>
        <p:spPr/>
        <p:txBody>
          <a:bodyPr/>
          <a:lstStyle/>
          <a:p>
            <a:r>
              <a:rPr lang="en-US" dirty="0"/>
              <a:t>Promissory notes</a:t>
            </a:r>
          </a:p>
        </p:txBody>
      </p:sp>
      <p:sp>
        <p:nvSpPr>
          <p:cNvPr id="3" name="Content Placeholder 2">
            <a:extLst>
              <a:ext uri="{FF2B5EF4-FFF2-40B4-BE49-F238E27FC236}">
                <a16:creationId xmlns:a16="http://schemas.microsoft.com/office/drawing/2014/main" id="{8A66AF79-ACB5-4D04-9062-119BC35DE993}"/>
              </a:ext>
            </a:extLst>
          </p:cNvPr>
          <p:cNvSpPr>
            <a:spLocks noGrp="1"/>
          </p:cNvSpPr>
          <p:nvPr>
            <p:ph idx="1"/>
          </p:nvPr>
        </p:nvSpPr>
        <p:spPr/>
        <p:txBody>
          <a:bodyPr/>
          <a:lstStyle/>
          <a:p>
            <a:r>
              <a:rPr lang="en-US" dirty="0"/>
              <a:t>At this stage the project provides an account of </a:t>
            </a:r>
            <a:r>
              <a:rPr lang="en-US" i="1" dirty="0"/>
              <a:t>acceptable </a:t>
            </a:r>
            <a:r>
              <a:rPr lang="en-US" dirty="0"/>
              <a:t>explanation rather than </a:t>
            </a:r>
            <a:r>
              <a:rPr lang="en-US" i="1" dirty="0"/>
              <a:t>correct </a:t>
            </a:r>
            <a:r>
              <a:rPr lang="en-US" dirty="0"/>
              <a:t>explanation</a:t>
            </a:r>
          </a:p>
          <a:p>
            <a:r>
              <a:rPr lang="en-US" dirty="0"/>
              <a:t>The requirement that arguments be acceptable relative to K is an idealization. We want to include some theories as explanatory that are incompatible with our current beliefs. </a:t>
            </a:r>
          </a:p>
        </p:txBody>
      </p:sp>
    </p:spTree>
    <p:extLst>
      <p:ext uri="{BB962C8B-B14F-4D97-AF65-F5344CB8AC3E}">
        <p14:creationId xmlns:p14="http://schemas.microsoft.com/office/powerpoint/2010/main" val="1630274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F3D2-E59C-46FD-A81E-1C2A9FDC8296}"/>
              </a:ext>
            </a:extLst>
          </p:cNvPr>
          <p:cNvSpPr>
            <a:spLocks noGrp="1"/>
          </p:cNvSpPr>
          <p:nvPr>
            <p:ph type="title"/>
          </p:nvPr>
        </p:nvSpPr>
        <p:spPr/>
        <p:txBody>
          <a:bodyPr/>
          <a:lstStyle/>
          <a:p>
            <a:r>
              <a:rPr lang="en-US" dirty="0"/>
              <a:t>Gems</a:t>
            </a:r>
          </a:p>
        </p:txBody>
      </p:sp>
      <p:sp>
        <p:nvSpPr>
          <p:cNvPr id="3" name="Content Placeholder 2">
            <a:extLst>
              <a:ext uri="{FF2B5EF4-FFF2-40B4-BE49-F238E27FC236}">
                <a16:creationId xmlns:a16="http://schemas.microsoft.com/office/drawing/2014/main" id="{BFDAC655-570D-4B3D-84AF-712F1CE99724}"/>
              </a:ext>
            </a:extLst>
          </p:cNvPr>
          <p:cNvSpPr>
            <a:spLocks noGrp="1"/>
          </p:cNvSpPr>
          <p:nvPr>
            <p:ph idx="1"/>
          </p:nvPr>
        </p:nvSpPr>
        <p:spPr/>
        <p:txBody>
          <a:bodyPr/>
          <a:lstStyle/>
          <a:p>
            <a:r>
              <a:rPr lang="en-US" dirty="0"/>
              <a:t>Technical terms serve a purpose</a:t>
            </a:r>
          </a:p>
          <a:p>
            <a:r>
              <a:rPr lang="en-US" dirty="0"/>
              <a:t>Conceptually interesting account of explanation</a:t>
            </a:r>
          </a:p>
          <a:p>
            <a:endParaRPr lang="en-US" dirty="0"/>
          </a:p>
          <a:p>
            <a:r>
              <a:rPr lang="en-US" dirty="0"/>
              <a:t>Unclear what each example is supposed to accomplish</a:t>
            </a:r>
          </a:p>
          <a:p>
            <a:r>
              <a:rPr lang="en-US" dirty="0"/>
              <a:t>Unclear how to apply this account practically</a:t>
            </a:r>
          </a:p>
          <a:p>
            <a:endParaRPr lang="en-US" dirty="0"/>
          </a:p>
        </p:txBody>
      </p:sp>
    </p:spTree>
    <p:extLst>
      <p:ext uri="{BB962C8B-B14F-4D97-AF65-F5344CB8AC3E}">
        <p14:creationId xmlns:p14="http://schemas.microsoft.com/office/powerpoint/2010/main" val="943607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7F75-424E-4662-A25D-AF2CF84BA472}"/>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A0767F7D-3E25-4B15-B6A9-82A4659E878F}"/>
              </a:ext>
            </a:extLst>
          </p:cNvPr>
          <p:cNvSpPr>
            <a:spLocks noGrp="1"/>
          </p:cNvSpPr>
          <p:nvPr>
            <p:ph idx="1"/>
          </p:nvPr>
        </p:nvSpPr>
        <p:spPr/>
        <p:txBody>
          <a:bodyPr/>
          <a:lstStyle/>
          <a:p>
            <a:r>
              <a:rPr lang="en-US" dirty="0"/>
              <a:t>What is the scope of </a:t>
            </a:r>
            <a:r>
              <a:rPr lang="en-US" dirty="0" err="1"/>
              <a:t>Kitcher’s</a:t>
            </a:r>
            <a:r>
              <a:rPr lang="en-US" dirty="0"/>
              <a:t> theory? Can we use it to:</a:t>
            </a:r>
          </a:p>
          <a:p>
            <a:pPr lvl="1"/>
            <a:r>
              <a:rPr lang="en-US" dirty="0"/>
              <a:t>Evaluate an individual statement?</a:t>
            </a:r>
          </a:p>
          <a:p>
            <a:pPr lvl="1"/>
            <a:r>
              <a:rPr lang="en-US" dirty="0"/>
              <a:t>Evaluate an individual derivation?</a:t>
            </a:r>
          </a:p>
          <a:p>
            <a:pPr lvl="1"/>
            <a:r>
              <a:rPr lang="en-US" dirty="0"/>
              <a:t>Evaluate sets of theories?</a:t>
            </a:r>
          </a:p>
          <a:p>
            <a:r>
              <a:rPr lang="en-US" dirty="0"/>
              <a:t>Does an explanation need to be integrated with other theories to be successful? </a:t>
            </a:r>
          </a:p>
          <a:p>
            <a:r>
              <a:rPr lang="en-US" dirty="0"/>
              <a:t>Has </a:t>
            </a:r>
            <a:r>
              <a:rPr lang="en-US" dirty="0" err="1"/>
              <a:t>Kitcher</a:t>
            </a:r>
            <a:r>
              <a:rPr lang="en-US" dirty="0"/>
              <a:t> really provided an account of </a:t>
            </a:r>
            <a:r>
              <a:rPr lang="en-US" i="1" dirty="0"/>
              <a:t>explanation </a:t>
            </a:r>
            <a:r>
              <a:rPr lang="en-US" dirty="0"/>
              <a:t>by providing an account of unification? </a:t>
            </a:r>
          </a:p>
        </p:txBody>
      </p:sp>
    </p:spTree>
    <p:extLst>
      <p:ext uri="{BB962C8B-B14F-4D97-AF65-F5344CB8AC3E}">
        <p14:creationId xmlns:p14="http://schemas.microsoft.com/office/powerpoint/2010/main" val="385774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06F1-6B07-4F61-B6D4-5A9ABA394B81}"/>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8D076BF-06B4-4422-93DA-C2B04440DF73}"/>
              </a:ext>
            </a:extLst>
          </p:cNvPr>
          <p:cNvSpPr>
            <a:spLocks noGrp="1"/>
          </p:cNvSpPr>
          <p:nvPr>
            <p:ph idx="1"/>
          </p:nvPr>
        </p:nvSpPr>
        <p:spPr/>
        <p:txBody>
          <a:bodyPr/>
          <a:lstStyle/>
          <a:p>
            <a:pPr marL="0" indent="0">
              <a:buNone/>
            </a:pPr>
            <a:r>
              <a:rPr lang="en-US" dirty="0"/>
              <a:t>Successful explanations earn that title because they belong to a set of explanations, the explanatory store, and </a:t>
            </a:r>
            <a:r>
              <a:rPr lang="en-US" dirty="0">
                <a:solidFill>
                  <a:schemeClr val="accent2"/>
                </a:solidFill>
              </a:rPr>
              <a:t>the fundamental task of a theory of explanation is to specify the conditions on the explanatory store</a:t>
            </a:r>
            <a:r>
              <a:rPr lang="en-US" dirty="0"/>
              <a:t>” (430)</a:t>
            </a:r>
          </a:p>
          <a:p>
            <a:pPr marL="0" indent="0">
              <a:buNone/>
            </a:pPr>
            <a:endParaRPr lang="en-US" dirty="0"/>
          </a:p>
          <a:p>
            <a:r>
              <a:rPr lang="en-US" i="1" dirty="0"/>
              <a:t>Ideal </a:t>
            </a:r>
            <a:r>
              <a:rPr lang="en-US" dirty="0"/>
              <a:t>explanations are derivations</a:t>
            </a:r>
          </a:p>
          <a:p>
            <a:r>
              <a:rPr lang="en-US" dirty="0"/>
              <a:t>Knowing a theory involves the internalization of its argument patterns</a:t>
            </a:r>
          </a:p>
          <a:p>
            <a:pPr marL="0" indent="0">
              <a:buNone/>
            </a:pPr>
            <a:endParaRPr lang="en-US" dirty="0"/>
          </a:p>
        </p:txBody>
      </p:sp>
    </p:spTree>
    <p:extLst>
      <p:ext uri="{BB962C8B-B14F-4D97-AF65-F5344CB8AC3E}">
        <p14:creationId xmlns:p14="http://schemas.microsoft.com/office/powerpoint/2010/main" val="229301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EBFB-888D-4EB8-BE73-A4E509A8BE50}"/>
              </a:ext>
            </a:extLst>
          </p:cNvPr>
          <p:cNvSpPr>
            <a:spLocks noGrp="1"/>
          </p:cNvSpPr>
          <p:nvPr>
            <p:ph type="title"/>
          </p:nvPr>
        </p:nvSpPr>
        <p:spPr/>
        <p:txBody>
          <a:bodyPr/>
          <a:lstStyle/>
          <a:p>
            <a:r>
              <a:rPr lang="en-US" dirty="0"/>
              <a:t>Unification</a:t>
            </a:r>
          </a:p>
        </p:txBody>
      </p:sp>
      <p:sp>
        <p:nvSpPr>
          <p:cNvPr id="3" name="Content Placeholder 2">
            <a:extLst>
              <a:ext uri="{FF2B5EF4-FFF2-40B4-BE49-F238E27FC236}">
                <a16:creationId xmlns:a16="http://schemas.microsoft.com/office/drawing/2014/main" id="{86FE7813-ACC5-4D39-AAC5-B06C368AA5D0}"/>
              </a:ext>
            </a:extLst>
          </p:cNvPr>
          <p:cNvSpPr>
            <a:spLocks noGrp="1"/>
          </p:cNvSpPr>
          <p:nvPr>
            <p:ph idx="1"/>
          </p:nvPr>
        </p:nvSpPr>
        <p:spPr/>
        <p:txBody>
          <a:bodyPr/>
          <a:lstStyle/>
          <a:p>
            <a:pPr marL="0" indent="0">
              <a:buNone/>
            </a:pPr>
            <a:r>
              <a:rPr lang="en-US" dirty="0">
                <a:solidFill>
                  <a:schemeClr val="accent2"/>
                </a:solidFill>
              </a:rPr>
              <a:t>K</a:t>
            </a:r>
            <a:r>
              <a:rPr lang="en-US" dirty="0"/>
              <a:t> = the set of statements endorsed by the scientific community</a:t>
            </a:r>
          </a:p>
          <a:p>
            <a:pPr marL="0" indent="0">
              <a:buNone/>
            </a:pPr>
            <a:r>
              <a:rPr lang="en-US" dirty="0">
                <a:solidFill>
                  <a:schemeClr val="accent2"/>
                </a:solidFill>
              </a:rPr>
              <a:t>Systematization </a:t>
            </a:r>
            <a:r>
              <a:rPr lang="en-US" dirty="0"/>
              <a:t>= any set of arguments that derives some members of K from other members of K</a:t>
            </a:r>
            <a:endParaRPr lang="en-US" dirty="0">
              <a:solidFill>
                <a:schemeClr val="accent2"/>
              </a:solidFill>
            </a:endParaRPr>
          </a:p>
          <a:p>
            <a:pPr marL="0" indent="0">
              <a:buNone/>
            </a:pPr>
            <a:r>
              <a:rPr lang="en-US" dirty="0">
                <a:solidFill>
                  <a:schemeClr val="accent2"/>
                </a:solidFill>
              </a:rPr>
              <a:t>E(K) </a:t>
            </a:r>
            <a:r>
              <a:rPr lang="en-US" dirty="0"/>
              <a:t>= the set of derivations that best systematizes K</a:t>
            </a:r>
          </a:p>
          <a:p>
            <a:pPr marL="0" indent="0">
              <a:buNone/>
            </a:pPr>
            <a:endParaRPr lang="en-US" dirty="0"/>
          </a:p>
          <a:p>
            <a:pPr marL="0" indent="0">
              <a:buNone/>
            </a:pPr>
            <a:r>
              <a:rPr lang="en-US" dirty="0"/>
              <a:t>What is the </a:t>
            </a:r>
            <a:r>
              <a:rPr lang="en-US" i="1" dirty="0"/>
              <a:t>best </a:t>
            </a:r>
            <a:r>
              <a:rPr lang="en-US" dirty="0"/>
              <a:t>systematization of K? </a:t>
            </a:r>
            <a:r>
              <a:rPr lang="en-US" dirty="0">
                <a:solidFill>
                  <a:schemeClr val="accent1"/>
                </a:solidFill>
              </a:rPr>
              <a:t>Unification</a:t>
            </a:r>
            <a:r>
              <a:rPr lang="en-US" dirty="0"/>
              <a:t>.</a:t>
            </a:r>
          </a:p>
          <a:p>
            <a:pPr marL="0" indent="0">
              <a:buNone/>
            </a:pPr>
            <a:r>
              <a:rPr lang="en-US" dirty="0">
                <a:solidFill>
                  <a:schemeClr val="accent2"/>
                </a:solidFill>
              </a:rPr>
              <a:t>E(K) </a:t>
            </a:r>
            <a:r>
              <a:rPr lang="en-US" dirty="0"/>
              <a:t>= the set of derivations that best </a:t>
            </a:r>
            <a:r>
              <a:rPr lang="en-US" dirty="0">
                <a:solidFill>
                  <a:schemeClr val="accent2"/>
                </a:solidFill>
              </a:rPr>
              <a:t>unifies</a:t>
            </a:r>
            <a:r>
              <a:rPr lang="en-US" dirty="0"/>
              <a:t> K</a:t>
            </a:r>
          </a:p>
          <a:p>
            <a:pPr marL="0" indent="0">
              <a:buNone/>
            </a:pPr>
            <a:endParaRPr lang="en-US" dirty="0"/>
          </a:p>
        </p:txBody>
      </p:sp>
    </p:spTree>
    <p:extLst>
      <p:ext uri="{BB962C8B-B14F-4D97-AF65-F5344CB8AC3E}">
        <p14:creationId xmlns:p14="http://schemas.microsoft.com/office/powerpoint/2010/main" val="255200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8298-34A1-4FCA-806C-677A9B55CF5A}"/>
              </a:ext>
            </a:extLst>
          </p:cNvPr>
          <p:cNvSpPr>
            <a:spLocks noGrp="1"/>
          </p:cNvSpPr>
          <p:nvPr>
            <p:ph type="title"/>
          </p:nvPr>
        </p:nvSpPr>
        <p:spPr/>
        <p:txBody>
          <a:bodyPr/>
          <a:lstStyle/>
          <a:p>
            <a:r>
              <a:rPr lang="en-US" dirty="0"/>
              <a:t>Unification</a:t>
            </a:r>
          </a:p>
        </p:txBody>
      </p:sp>
      <p:sp>
        <p:nvSpPr>
          <p:cNvPr id="3" name="Content Placeholder 2">
            <a:extLst>
              <a:ext uri="{FF2B5EF4-FFF2-40B4-BE49-F238E27FC236}">
                <a16:creationId xmlns:a16="http://schemas.microsoft.com/office/drawing/2014/main" id="{B71722E8-81D6-4E95-A087-902AD5CB8E44}"/>
              </a:ext>
            </a:extLst>
          </p:cNvPr>
          <p:cNvSpPr>
            <a:spLocks noGrp="1"/>
          </p:cNvSpPr>
          <p:nvPr>
            <p:ph idx="1"/>
          </p:nvPr>
        </p:nvSpPr>
        <p:spPr/>
        <p:txBody>
          <a:bodyPr/>
          <a:lstStyle/>
          <a:p>
            <a:pPr marL="0" indent="0">
              <a:buNone/>
            </a:pPr>
            <a:r>
              <a:rPr lang="en-US" dirty="0"/>
              <a:t>“Science advances our understanding of nature by showing us how to derive descriptions of many phenomena, using the same patterns of derivation again and again, and, in demonstrating this, it teaches us how to </a:t>
            </a:r>
            <a:r>
              <a:rPr lang="en-US" dirty="0">
                <a:solidFill>
                  <a:schemeClr val="accent2"/>
                </a:solidFill>
              </a:rPr>
              <a:t>reduce the number of types of facts we have to accept as ultimate</a:t>
            </a:r>
            <a:r>
              <a:rPr lang="en-US" dirty="0"/>
              <a:t>” </a:t>
            </a:r>
          </a:p>
          <a:p>
            <a:endParaRPr lang="en-US" dirty="0"/>
          </a:p>
          <a:p>
            <a:pPr marL="0" indent="0">
              <a:buNone/>
            </a:pPr>
            <a:r>
              <a:rPr lang="en-US" dirty="0"/>
              <a:t>E(K) makes the best tradeoff between </a:t>
            </a:r>
            <a:r>
              <a:rPr lang="en-US" dirty="0">
                <a:solidFill>
                  <a:schemeClr val="accent2"/>
                </a:solidFill>
              </a:rPr>
              <a:t>minimizing the number of patterns employed</a:t>
            </a:r>
            <a:r>
              <a:rPr lang="en-US" dirty="0"/>
              <a:t> and </a:t>
            </a:r>
            <a:r>
              <a:rPr lang="en-US" dirty="0">
                <a:solidFill>
                  <a:schemeClr val="accent2"/>
                </a:solidFill>
              </a:rPr>
              <a:t>maximizing the conclusions generated </a:t>
            </a:r>
          </a:p>
          <a:p>
            <a:endParaRPr lang="en-US" dirty="0"/>
          </a:p>
        </p:txBody>
      </p:sp>
    </p:spTree>
    <p:extLst>
      <p:ext uri="{BB962C8B-B14F-4D97-AF65-F5344CB8AC3E}">
        <p14:creationId xmlns:p14="http://schemas.microsoft.com/office/powerpoint/2010/main" val="249546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830052-28DC-4C61-8DA8-2FE654011DD6}"/>
              </a:ext>
            </a:extLst>
          </p:cNvPr>
          <p:cNvSpPr txBox="1"/>
          <p:nvPr/>
        </p:nvSpPr>
        <p:spPr>
          <a:xfrm>
            <a:off x="568171" y="816745"/>
            <a:ext cx="10076156" cy="489364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b="0" i="1" u="none" strike="noStrike" baseline="0" dirty="0">
                <a:latin typeface="Times New Roman" panose="02020603050405020304" pitchFamily="18" charset="0"/>
                <a:cs typeface="Times New Roman" panose="02020603050405020304" pitchFamily="18" charset="0"/>
              </a:rPr>
              <a:t>A, a.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a:t>
            </a:r>
          </a:p>
          <a:p>
            <a:pPr algn="l"/>
            <a:r>
              <a:rPr lang="en-US" sz="2400" b="0" i="0" u="none" strike="noStrike" baseline="0" dirty="0">
                <a:latin typeface="Times New Roman" panose="02020603050405020304" pitchFamily="18" charset="0"/>
                <a:cs typeface="Times New Roman" panose="02020603050405020304" pitchFamily="18" charset="0"/>
              </a:rPr>
              <a:t>(3) The genotypes of the individuals in the pedigree are as follows: </a:t>
            </a:r>
            <a:r>
              <a:rPr lang="en-US" sz="2400" b="0" i="1" u="none" strike="noStrike" baseline="0" dirty="0">
                <a:latin typeface="Times New Roman" panose="02020603050405020304" pitchFamily="18" charset="0"/>
                <a:cs typeface="Times New Roman" panose="02020603050405020304" pitchFamily="18" charset="0"/>
              </a:rPr>
              <a:t>ii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Gi, 12</a:t>
            </a: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err="1">
                <a:latin typeface="Times New Roman" panose="02020603050405020304" pitchFamily="18" charset="0"/>
                <a:cs typeface="Times New Roman" panose="02020603050405020304" pitchFamily="18" charset="0"/>
              </a:rPr>
              <a:t>Gz</a:t>
            </a:r>
            <a:r>
              <a:rPr lang="en-US" sz="2400" b="0" i="1" u="none" strike="noStrike" baseline="0" dirty="0">
                <a:latin typeface="Times New Roman" panose="02020603050405020304" pitchFamily="18" charset="0"/>
                <a:cs typeface="Times New Roman" panose="02020603050405020304" pitchFamily="18" charset="0"/>
              </a:rPr>
              <a:t>, . . . , IN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GN. </a:t>
            </a:r>
            <a:r>
              <a:rPr lang="en-US" sz="2400" b="0" i="0" u="none" strike="noStrike" baseline="0" dirty="0">
                <a:latin typeface="Times New Roman" panose="02020603050405020304" pitchFamily="18" charset="0"/>
                <a:cs typeface="Times New Roman" panose="02020603050405020304" pitchFamily="18" charset="0"/>
              </a:rPr>
              <a:t>((3) is accompanied by a demonstration that (2) and (3)</a:t>
            </a:r>
          </a:p>
          <a:p>
            <a:pPr algn="l"/>
            <a:r>
              <a:rPr lang="en-US" sz="2400" b="0" i="0" u="none" strike="noStrike" baseline="0" dirty="0">
                <a:latin typeface="Times New Roman" panose="02020603050405020304" pitchFamily="18" charset="0"/>
                <a:cs typeface="Times New Roman" panose="02020603050405020304" pitchFamily="18" charset="0"/>
              </a:rPr>
              <a:t>are consistent with the phenotypic ascriptions in the pedigree.]</a:t>
            </a:r>
          </a:p>
          <a:p>
            <a:pPr algn="l"/>
            <a:r>
              <a:rPr lang="en-US" sz="2400" b="0" i="0" u="none" strike="noStrike" baseline="0" dirty="0">
                <a:latin typeface="Times New Roman" panose="02020603050405020304" pitchFamily="18" charset="0"/>
                <a:cs typeface="Times New Roman" panose="02020603050405020304" pitchFamily="18" charset="0"/>
              </a:rPr>
              <a:t>(4) For any individual </a:t>
            </a:r>
            <a:r>
              <a:rPr lang="en-US" sz="2400" b="0" i="0" u="none" strike="noStrike" baseline="0" dirty="0" err="1">
                <a:latin typeface="Times New Roman" panose="02020603050405020304" pitchFamily="18" charset="0"/>
                <a:cs typeface="Times New Roman" panose="02020603050405020304" pitchFamily="18" charset="0"/>
              </a:rPr>
              <a:t>jc</a:t>
            </a:r>
            <a:r>
              <a:rPr lang="en-US" sz="2400" b="0" i="0" u="none" strike="noStrike" baseline="0" dirty="0">
                <a:latin typeface="Times New Roman" panose="02020603050405020304" pitchFamily="18" charset="0"/>
                <a:cs typeface="Times New Roman" panose="02020603050405020304" pitchFamily="18" charset="0"/>
              </a:rPr>
              <a:t> and any alleles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if </a:t>
            </a:r>
            <a:r>
              <a:rPr lang="en-US" sz="2400" b="0" i="1" u="none" strike="noStrike" baseline="0" dirty="0">
                <a:latin typeface="Times New Roman" panose="02020603050405020304" pitchFamily="18" charset="0"/>
                <a:cs typeface="Times New Roman" panose="02020603050405020304" pitchFamily="18" charset="0"/>
              </a:rPr>
              <a:t>x </a:t>
            </a:r>
            <a:r>
              <a:rPr lang="en-US" sz="2400" b="0" i="0" u="none" strike="noStrike" baseline="0" dirty="0">
                <a:latin typeface="Times New Roman" panose="02020603050405020304" pitchFamily="18" charset="0"/>
                <a:cs typeface="Times New Roman" panose="02020603050405020304" pitchFamily="18" charset="0"/>
              </a:rPr>
              <a:t>has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then the probability that </a:t>
            </a:r>
            <a:r>
              <a:rPr lang="en-US" sz="2400" b="0" i="1" u="none" strike="noStrike" baseline="0" dirty="0">
                <a:latin typeface="Times New Roman" panose="02020603050405020304" pitchFamily="18" charset="0"/>
                <a:cs typeface="Times New Roman" panose="02020603050405020304" pitchFamily="18" charset="0"/>
              </a:rPr>
              <a:t>x</a:t>
            </a:r>
          </a:p>
          <a:p>
            <a:pPr algn="l"/>
            <a:r>
              <a:rPr lang="en-US" sz="2400" b="0" i="0" u="none" strike="noStrike" baseline="0" dirty="0">
                <a:latin typeface="Times New Roman" panose="02020603050405020304" pitchFamily="18" charset="0"/>
                <a:cs typeface="Times New Roman" panose="02020603050405020304" pitchFamily="18" charset="0"/>
              </a:rPr>
              <a:t>will transmit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to any one of its offspring is </a:t>
            </a:r>
            <a:r>
              <a:rPr lang="en-US" sz="2400" b="0" i="1" u="none" strike="noStrike" baseline="0" dirty="0" err="1">
                <a:latin typeface="Times New Roman" panose="02020603050405020304" pitchFamily="18" charset="0"/>
                <a:cs typeface="Times New Roman" panose="02020603050405020304" pitchFamily="18" charset="0"/>
              </a:rPr>
              <a:t>Vz</a:t>
            </a:r>
            <a:r>
              <a:rPr lang="en-US" sz="2400" b="0" i="1" u="none" strike="noStrike" baseline="0" dirty="0">
                <a:latin typeface="Times New Roman" panose="02020603050405020304" pitchFamily="18" charset="0"/>
                <a:cs typeface="Times New Roman" panose="02020603050405020304" pitchFamily="18" charset="0"/>
              </a:rPr>
              <a:t>.</a:t>
            </a:r>
          </a:p>
          <a:p>
            <a:pPr algn="l"/>
            <a:r>
              <a:rPr lang="en-US" sz="2400" b="0" i="0" u="none" strike="noStrike" baseline="0" dirty="0">
                <a:latin typeface="Times New Roman" panose="02020603050405020304" pitchFamily="18" charset="0"/>
                <a:cs typeface="Times New Roman" panose="02020603050405020304" pitchFamily="18" charset="0"/>
              </a:rPr>
              <a:t>(5) The expected distribution of progeny genotypes in a cross between (,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D; </a:t>
            </a:r>
            <a:r>
              <a:rPr lang="en-US" sz="2400" b="0" i="0" u="none" strike="noStrike" baseline="0" dirty="0">
                <a:latin typeface="Times New Roman" panose="02020603050405020304" pitchFamily="18" charset="0"/>
                <a:cs typeface="Times New Roman" panose="02020603050405020304" pitchFamily="18" charset="0"/>
              </a:rPr>
              <a:t>the expected distribution of progeny genotypes in across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for which crosses occur].</a:t>
            </a:r>
          </a:p>
          <a:p>
            <a:pPr algn="l"/>
            <a:r>
              <a:rPr lang="en-US" sz="2400" b="0" i="0" u="none" strike="noStrike" baseline="0" dirty="0">
                <a:latin typeface="Times New Roman" panose="02020603050405020304" pitchFamily="18" charset="0"/>
                <a:cs typeface="Times New Roman" panose="02020603050405020304" pitchFamily="18" charset="0"/>
              </a:rPr>
              <a:t>(6) The expected distribution of progeny phenotypes in a cross between </a:t>
            </a:r>
            <a:r>
              <a:rPr lang="en-US" sz="2400" b="0" i="0" u="none" strike="noStrike" baseline="0" dirty="0" err="1">
                <a:latin typeface="Times New Roman" panose="02020603050405020304" pitchFamily="18" charset="0"/>
                <a:cs typeface="Times New Roman" panose="02020603050405020304" pitchFamily="18" charset="0"/>
              </a:rPr>
              <a:t>jj</a:t>
            </a:r>
            <a:r>
              <a:rPr lang="en-US" sz="2400" b="0" i="0" u="none" strike="noStrike" baseline="0" dirty="0">
                <a:latin typeface="Times New Roman" panose="02020603050405020304" pitchFamily="18" charset="0"/>
                <a:cs typeface="Times New Roman" panose="02020603050405020304" pitchFamily="18" charset="0"/>
              </a:rPr>
              <a:t>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E\ </a:t>
            </a:r>
            <a:r>
              <a:rPr lang="en-US" sz="2400" b="0" i="0" u="none" strike="noStrike" baseline="0" dirty="0">
                <a:latin typeface="Times New Roman" panose="02020603050405020304" pitchFamily="18" charset="0"/>
                <a:cs typeface="Times New Roman" panose="02020603050405020304" pitchFamily="18" charset="0"/>
              </a:rPr>
              <a:t>the expected distribution of progeny phenotypes in a 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in which crosses occur].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13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830052-28DC-4C61-8DA8-2FE654011DD6}"/>
              </a:ext>
            </a:extLst>
          </p:cNvPr>
          <p:cNvSpPr txBox="1"/>
          <p:nvPr/>
        </p:nvSpPr>
        <p:spPr>
          <a:xfrm>
            <a:off x="568171" y="816745"/>
            <a:ext cx="10076156" cy="4893647"/>
          </a:xfrm>
          <a:prstGeom prst="rect">
            <a:avLst/>
          </a:prstGeom>
          <a:noFill/>
        </p:spPr>
        <p:txBody>
          <a:bodyPr wrap="square">
            <a:spAutoFit/>
          </a:bodyPr>
          <a:lstStyle/>
          <a:p>
            <a:pPr algn="l"/>
            <a:r>
              <a:rPr lang="en-US" sz="2400" b="0" i="0" u="none" strike="noStrike" baseline="0" dirty="0">
                <a:solidFill>
                  <a:schemeClr val="accent2"/>
                </a:solidFill>
                <a:latin typeface="Times New Roman" panose="02020603050405020304" pitchFamily="18" charset="0"/>
                <a:cs typeface="Times New Roman" panose="02020603050405020304" pitchFamily="18" charset="0"/>
              </a:rPr>
              <a:t>(1) There are two alleles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 a. A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is dominant, </a:t>
            </a:r>
            <a:r>
              <a:rPr lang="en-US" sz="2400" b="0" i="1" u="none" strike="noStrike" baseline="0" dirty="0">
                <a:solidFill>
                  <a:schemeClr val="accent2"/>
                </a:solidFill>
                <a:latin typeface="Times New Roman" panose="02020603050405020304" pitchFamily="18" charset="0"/>
                <a:cs typeface="Times New Roman" panose="02020603050405020304" pitchFamily="18" charset="0"/>
              </a:rPr>
              <a:t>a </a:t>
            </a:r>
            <a:r>
              <a:rPr lang="en-US" sz="2400" b="0" i="0" u="none" strike="noStrike" baseline="0" dirty="0">
                <a:solidFill>
                  <a:schemeClr val="accent2"/>
                </a:solidFill>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a:t>
            </a:r>
          </a:p>
          <a:p>
            <a:pPr algn="l"/>
            <a:r>
              <a:rPr lang="en-US" sz="2400" b="0" i="0" u="none" strike="noStrike" baseline="0" dirty="0">
                <a:latin typeface="Times New Roman" panose="02020603050405020304" pitchFamily="18" charset="0"/>
                <a:cs typeface="Times New Roman" panose="02020603050405020304" pitchFamily="18" charset="0"/>
              </a:rPr>
              <a:t>(3) The genotypes of the individuals in the pedigree are as follows: </a:t>
            </a:r>
            <a:r>
              <a:rPr lang="en-US" sz="2400" b="0" i="1" u="none" strike="noStrike" baseline="0" dirty="0">
                <a:latin typeface="Times New Roman" panose="02020603050405020304" pitchFamily="18" charset="0"/>
                <a:cs typeface="Times New Roman" panose="02020603050405020304" pitchFamily="18" charset="0"/>
              </a:rPr>
              <a:t>ii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Gi, 12</a:t>
            </a: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err="1">
                <a:latin typeface="Times New Roman" panose="02020603050405020304" pitchFamily="18" charset="0"/>
                <a:cs typeface="Times New Roman" panose="02020603050405020304" pitchFamily="18" charset="0"/>
              </a:rPr>
              <a:t>Gz</a:t>
            </a:r>
            <a:r>
              <a:rPr lang="en-US" sz="2400" b="0" i="1" u="none" strike="noStrike" baseline="0" dirty="0">
                <a:latin typeface="Times New Roman" panose="02020603050405020304" pitchFamily="18" charset="0"/>
                <a:cs typeface="Times New Roman" panose="02020603050405020304" pitchFamily="18" charset="0"/>
              </a:rPr>
              <a:t>, . . . , IN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GN. </a:t>
            </a:r>
            <a:r>
              <a:rPr lang="en-US" sz="2400" b="0" i="0" u="none" strike="noStrike" baseline="0" dirty="0">
                <a:latin typeface="Times New Roman" panose="02020603050405020304" pitchFamily="18" charset="0"/>
                <a:cs typeface="Times New Roman" panose="02020603050405020304" pitchFamily="18" charset="0"/>
              </a:rPr>
              <a:t>((3) is accompanied by a demonstration that (2) and (3)</a:t>
            </a:r>
          </a:p>
          <a:p>
            <a:pPr algn="l"/>
            <a:r>
              <a:rPr lang="en-US" sz="2400" b="0" i="0" u="none" strike="noStrike" baseline="0" dirty="0">
                <a:latin typeface="Times New Roman" panose="02020603050405020304" pitchFamily="18" charset="0"/>
                <a:cs typeface="Times New Roman" panose="02020603050405020304" pitchFamily="18" charset="0"/>
              </a:rPr>
              <a:t>are consistent with the phenotypic ascriptions in the pedigree.]</a:t>
            </a:r>
          </a:p>
          <a:p>
            <a:pPr algn="l"/>
            <a:r>
              <a:rPr lang="en-US" sz="2400" b="0" i="0" u="none" strike="noStrike" baseline="0" dirty="0">
                <a:latin typeface="Times New Roman" panose="02020603050405020304" pitchFamily="18" charset="0"/>
                <a:cs typeface="Times New Roman" panose="02020603050405020304" pitchFamily="18" charset="0"/>
              </a:rPr>
              <a:t>(4) For any individual </a:t>
            </a:r>
            <a:r>
              <a:rPr lang="en-US" sz="2400" b="0" i="0" u="none" strike="noStrike" baseline="0" dirty="0" err="1">
                <a:latin typeface="Times New Roman" panose="02020603050405020304" pitchFamily="18" charset="0"/>
                <a:cs typeface="Times New Roman" panose="02020603050405020304" pitchFamily="18" charset="0"/>
              </a:rPr>
              <a:t>jc</a:t>
            </a:r>
            <a:r>
              <a:rPr lang="en-US" sz="2400" b="0" i="0" u="none" strike="noStrike" baseline="0" dirty="0">
                <a:latin typeface="Times New Roman" panose="02020603050405020304" pitchFamily="18" charset="0"/>
                <a:cs typeface="Times New Roman" panose="02020603050405020304" pitchFamily="18" charset="0"/>
              </a:rPr>
              <a:t> and any alleles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if </a:t>
            </a:r>
            <a:r>
              <a:rPr lang="en-US" sz="2400" b="0" i="1" u="none" strike="noStrike" baseline="0" dirty="0">
                <a:latin typeface="Times New Roman" panose="02020603050405020304" pitchFamily="18" charset="0"/>
                <a:cs typeface="Times New Roman" panose="02020603050405020304" pitchFamily="18" charset="0"/>
              </a:rPr>
              <a:t>x </a:t>
            </a:r>
            <a:r>
              <a:rPr lang="en-US" sz="2400" b="0" i="0" u="none" strike="noStrike" baseline="0" dirty="0">
                <a:latin typeface="Times New Roman" panose="02020603050405020304" pitchFamily="18" charset="0"/>
                <a:cs typeface="Times New Roman" panose="02020603050405020304" pitchFamily="18" charset="0"/>
              </a:rPr>
              <a:t>has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then the probability that </a:t>
            </a:r>
            <a:r>
              <a:rPr lang="en-US" sz="2400" b="0" i="1" u="none" strike="noStrike" baseline="0" dirty="0">
                <a:latin typeface="Times New Roman" panose="02020603050405020304" pitchFamily="18" charset="0"/>
                <a:cs typeface="Times New Roman" panose="02020603050405020304" pitchFamily="18" charset="0"/>
              </a:rPr>
              <a:t>x</a:t>
            </a:r>
          </a:p>
          <a:p>
            <a:pPr algn="l"/>
            <a:r>
              <a:rPr lang="en-US" sz="2400" b="0" i="0" u="none" strike="noStrike" baseline="0" dirty="0">
                <a:latin typeface="Times New Roman" panose="02020603050405020304" pitchFamily="18" charset="0"/>
                <a:cs typeface="Times New Roman" panose="02020603050405020304" pitchFamily="18" charset="0"/>
              </a:rPr>
              <a:t>will transmit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to any one of its offspring is </a:t>
            </a:r>
            <a:r>
              <a:rPr lang="en-US" sz="2400" b="0" i="1" u="none" strike="noStrike" baseline="0" dirty="0" err="1">
                <a:latin typeface="Times New Roman" panose="02020603050405020304" pitchFamily="18" charset="0"/>
                <a:cs typeface="Times New Roman" panose="02020603050405020304" pitchFamily="18" charset="0"/>
              </a:rPr>
              <a:t>Vz</a:t>
            </a:r>
            <a:r>
              <a:rPr lang="en-US" sz="2400" b="0" i="1" u="none" strike="noStrike" baseline="0" dirty="0">
                <a:latin typeface="Times New Roman" panose="02020603050405020304" pitchFamily="18" charset="0"/>
                <a:cs typeface="Times New Roman" panose="02020603050405020304" pitchFamily="18" charset="0"/>
              </a:rPr>
              <a:t>.</a:t>
            </a:r>
          </a:p>
          <a:p>
            <a:pPr algn="l"/>
            <a:r>
              <a:rPr lang="en-US" sz="2400" b="0" i="0" u="none" strike="noStrike" baseline="0" dirty="0">
                <a:latin typeface="Times New Roman" panose="02020603050405020304" pitchFamily="18" charset="0"/>
                <a:cs typeface="Times New Roman" panose="02020603050405020304" pitchFamily="18" charset="0"/>
              </a:rPr>
              <a:t>(5) The expected distribution of progeny genotypes in a cross between (,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D; </a:t>
            </a:r>
            <a:r>
              <a:rPr lang="en-US" sz="2400" b="0" i="0" u="none" strike="noStrike" baseline="0" dirty="0">
                <a:latin typeface="Times New Roman" panose="02020603050405020304" pitchFamily="18" charset="0"/>
                <a:cs typeface="Times New Roman" panose="02020603050405020304" pitchFamily="18" charset="0"/>
              </a:rPr>
              <a:t>the expected distribution of progeny genotypes in across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for which crosses occur].</a:t>
            </a:r>
          </a:p>
          <a:p>
            <a:pPr algn="l"/>
            <a:r>
              <a:rPr lang="en-US" sz="2400" b="0" i="0" u="none" strike="noStrike" baseline="0" dirty="0">
                <a:latin typeface="Times New Roman" panose="02020603050405020304" pitchFamily="18" charset="0"/>
                <a:cs typeface="Times New Roman" panose="02020603050405020304" pitchFamily="18" charset="0"/>
              </a:rPr>
              <a:t>(6) The expected distribution of progeny phenotypes in a cross between </a:t>
            </a:r>
            <a:r>
              <a:rPr lang="en-US" sz="2400" b="0" i="0" u="none" strike="noStrike" baseline="0" dirty="0" err="1">
                <a:latin typeface="Times New Roman" panose="02020603050405020304" pitchFamily="18" charset="0"/>
                <a:cs typeface="Times New Roman" panose="02020603050405020304" pitchFamily="18" charset="0"/>
              </a:rPr>
              <a:t>jj</a:t>
            </a:r>
            <a:r>
              <a:rPr lang="en-US" sz="2400" b="0" i="0" u="none" strike="noStrike" baseline="0" dirty="0">
                <a:latin typeface="Times New Roman" panose="02020603050405020304" pitchFamily="18" charset="0"/>
                <a:cs typeface="Times New Roman" panose="02020603050405020304" pitchFamily="18" charset="0"/>
              </a:rPr>
              <a:t>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E\ </a:t>
            </a:r>
            <a:r>
              <a:rPr lang="en-US" sz="2400" b="0" i="0" u="none" strike="noStrike" baseline="0" dirty="0">
                <a:latin typeface="Times New Roman" panose="02020603050405020304" pitchFamily="18" charset="0"/>
                <a:cs typeface="Times New Roman" panose="02020603050405020304" pitchFamily="18" charset="0"/>
              </a:rPr>
              <a:t>the expected distribution of progeny phenotypes in a 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in which crosses occur].</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30CB9E2-6EE3-45AE-9E46-9A4E21A196D9}"/>
              </a:ext>
            </a:extLst>
          </p:cNvPr>
          <p:cNvSpPr txBox="1"/>
          <p:nvPr/>
        </p:nvSpPr>
        <p:spPr>
          <a:xfrm>
            <a:off x="568171" y="5710391"/>
            <a:ext cx="9508517" cy="830997"/>
          </a:xfrm>
          <a:prstGeom prst="rect">
            <a:avLst/>
          </a:prstGeom>
          <a:noFill/>
        </p:spPr>
        <p:txBody>
          <a:bodyPr wrap="square" rtlCol="0">
            <a:spAutoFit/>
          </a:bodyPr>
          <a:lstStyle/>
          <a:p>
            <a:r>
              <a:rPr lang="en-US" sz="2400" dirty="0">
                <a:solidFill>
                  <a:schemeClr val="accent2"/>
                </a:solidFill>
                <a:latin typeface="Times New Roman" panose="02020603050405020304" pitchFamily="18" charset="0"/>
                <a:cs typeface="Times New Roman" panose="02020603050405020304" pitchFamily="18" charset="0"/>
              </a:rPr>
              <a:t>Schematic sentence</a:t>
            </a:r>
            <a:r>
              <a:rPr lang="en-US" sz="2400" dirty="0">
                <a:latin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Calibri" panose="020F0502020204030204" pitchFamily="34" charset="0"/>
              </a:rPr>
              <a:t>an expression obtained by replacing some of the nonlogical expressions occurring in a sentence with dummy letters </a:t>
            </a:r>
            <a:r>
              <a:rPr lang="en-US" sz="2400" dirty="0">
                <a:solidFill>
                  <a:schemeClr val="accent2"/>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3300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830052-28DC-4C61-8DA8-2FE654011DD6}"/>
              </a:ext>
            </a:extLst>
          </p:cNvPr>
          <p:cNvSpPr txBox="1"/>
          <p:nvPr/>
        </p:nvSpPr>
        <p:spPr>
          <a:xfrm>
            <a:off x="568171" y="816745"/>
            <a:ext cx="10076156" cy="4893647"/>
          </a:xfrm>
          <a:prstGeom prst="rect">
            <a:avLst/>
          </a:prstGeom>
          <a:noFill/>
        </p:spPr>
        <p:txBody>
          <a:bodyPr wrap="square">
            <a:spAutoFit/>
          </a:bodyPr>
          <a:lstStyle/>
          <a:p>
            <a:pPr algn="l"/>
            <a:r>
              <a:rPr lang="en-US" sz="2400" b="0" i="0" u="none" strike="noStrike" baseline="0" dirty="0">
                <a:latin typeface="Times New Roman" panose="02020603050405020304" pitchFamily="18" charset="0"/>
                <a:cs typeface="Times New Roman" panose="02020603050405020304" pitchFamily="18" charset="0"/>
              </a:rPr>
              <a:t>(1) There are two alleles </a:t>
            </a:r>
            <a:r>
              <a:rPr lang="en-US" sz="2400" b="0" i="1" u="none" strike="noStrike" baseline="0" dirty="0">
                <a:latin typeface="Times New Roman" panose="02020603050405020304" pitchFamily="18" charset="0"/>
                <a:cs typeface="Times New Roman" panose="02020603050405020304" pitchFamily="18" charset="0"/>
              </a:rPr>
              <a:t>A, a.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a:t>
            </a:r>
          </a:p>
          <a:p>
            <a:pPr algn="l"/>
            <a:r>
              <a:rPr lang="en-US" sz="2400" b="0" i="0" u="none" strike="noStrike" baseline="0" dirty="0">
                <a:latin typeface="Times New Roman" panose="02020603050405020304" pitchFamily="18" charset="0"/>
                <a:cs typeface="Times New Roman" panose="02020603050405020304" pitchFamily="18" charset="0"/>
              </a:rPr>
              <a:t>(3) The genotypes of the individuals in the pedigree are as follows: </a:t>
            </a:r>
            <a:r>
              <a:rPr lang="en-US" sz="2400" b="0" i="1" u="none" strike="noStrike" baseline="0" dirty="0">
                <a:latin typeface="Times New Roman" panose="02020603050405020304" pitchFamily="18" charset="0"/>
                <a:cs typeface="Times New Roman" panose="02020603050405020304" pitchFamily="18" charset="0"/>
              </a:rPr>
              <a:t>ii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Gi, 12</a:t>
            </a: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err="1">
                <a:latin typeface="Times New Roman" panose="02020603050405020304" pitchFamily="18" charset="0"/>
                <a:cs typeface="Times New Roman" panose="02020603050405020304" pitchFamily="18" charset="0"/>
              </a:rPr>
              <a:t>Gz</a:t>
            </a:r>
            <a:r>
              <a:rPr lang="en-US" sz="2400" b="0" i="1" u="none" strike="noStrike" baseline="0" dirty="0">
                <a:latin typeface="Times New Roman" panose="02020603050405020304" pitchFamily="18" charset="0"/>
                <a:cs typeface="Times New Roman" panose="02020603050405020304" pitchFamily="18" charset="0"/>
              </a:rPr>
              <a:t>, . . . , IN </a:t>
            </a:r>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GN. </a:t>
            </a:r>
            <a:r>
              <a:rPr lang="en-US" sz="2400" b="0" i="0" u="none" strike="noStrike" baseline="0" dirty="0">
                <a:latin typeface="Times New Roman" panose="02020603050405020304" pitchFamily="18" charset="0"/>
                <a:cs typeface="Times New Roman" panose="02020603050405020304" pitchFamily="18" charset="0"/>
              </a:rPr>
              <a:t>((3) is accompanied by a demonstration that (2) and (3)</a:t>
            </a:r>
          </a:p>
          <a:p>
            <a:pPr algn="l"/>
            <a:r>
              <a:rPr lang="en-US" sz="2400" b="0" i="0" u="none" strike="noStrike" baseline="0" dirty="0">
                <a:latin typeface="Times New Roman" panose="02020603050405020304" pitchFamily="18" charset="0"/>
                <a:cs typeface="Times New Roman" panose="02020603050405020304" pitchFamily="18" charset="0"/>
              </a:rPr>
              <a:t>are consistent with the phenotypic ascriptions in the pedigree.]</a:t>
            </a:r>
          </a:p>
          <a:p>
            <a:pPr algn="l"/>
            <a:r>
              <a:rPr lang="en-US" sz="2400" b="0" i="0" u="none" strike="noStrike" baseline="0" dirty="0">
                <a:latin typeface="Times New Roman" panose="02020603050405020304" pitchFamily="18" charset="0"/>
                <a:cs typeface="Times New Roman" panose="02020603050405020304" pitchFamily="18" charset="0"/>
              </a:rPr>
              <a:t>(4) For any individual </a:t>
            </a:r>
            <a:r>
              <a:rPr lang="en-US" sz="2400" b="0" i="0" u="none" strike="noStrike" baseline="0" dirty="0" err="1">
                <a:latin typeface="Times New Roman" panose="02020603050405020304" pitchFamily="18" charset="0"/>
                <a:cs typeface="Times New Roman" panose="02020603050405020304" pitchFamily="18" charset="0"/>
              </a:rPr>
              <a:t>jc</a:t>
            </a:r>
            <a:r>
              <a:rPr lang="en-US" sz="2400" b="0" i="0" u="none" strike="noStrike" baseline="0" dirty="0">
                <a:latin typeface="Times New Roman" panose="02020603050405020304" pitchFamily="18" charset="0"/>
                <a:cs typeface="Times New Roman" panose="02020603050405020304" pitchFamily="18" charset="0"/>
              </a:rPr>
              <a:t> and any alleles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if </a:t>
            </a:r>
            <a:r>
              <a:rPr lang="en-US" sz="2400" b="0" i="1" u="none" strike="noStrike" baseline="0" dirty="0">
                <a:latin typeface="Times New Roman" panose="02020603050405020304" pitchFamily="18" charset="0"/>
                <a:cs typeface="Times New Roman" panose="02020603050405020304" pitchFamily="18" charset="0"/>
              </a:rPr>
              <a:t>x </a:t>
            </a:r>
            <a:r>
              <a:rPr lang="en-US" sz="2400" b="0" i="0" u="none" strike="noStrike" baseline="0" dirty="0">
                <a:latin typeface="Times New Roman" panose="02020603050405020304" pitchFamily="18" charset="0"/>
                <a:cs typeface="Times New Roman" panose="02020603050405020304" pitchFamily="18" charset="0"/>
              </a:rPr>
              <a:t>has </a:t>
            </a:r>
            <a:r>
              <a:rPr lang="en-US" sz="2400" b="0" i="1" u="none" strike="noStrike" baseline="0" dirty="0" err="1">
                <a:latin typeface="Times New Roman" panose="02020603050405020304" pitchFamily="18" charset="0"/>
                <a:cs typeface="Times New Roman" panose="02020603050405020304" pitchFamily="18" charset="0"/>
              </a:rPr>
              <a:t>yz</a:t>
            </a:r>
            <a:r>
              <a:rPr lang="en-US" sz="2400" b="0" i="1"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then the probability that </a:t>
            </a:r>
            <a:r>
              <a:rPr lang="en-US" sz="2400" b="0" i="1" u="none" strike="noStrike" baseline="0" dirty="0">
                <a:latin typeface="Times New Roman" panose="02020603050405020304" pitchFamily="18" charset="0"/>
                <a:cs typeface="Times New Roman" panose="02020603050405020304" pitchFamily="18" charset="0"/>
              </a:rPr>
              <a:t>x</a:t>
            </a:r>
          </a:p>
          <a:p>
            <a:pPr algn="l"/>
            <a:r>
              <a:rPr lang="en-US" sz="2400" b="0" i="0" u="none" strike="noStrike" baseline="0" dirty="0">
                <a:latin typeface="Times New Roman" panose="02020603050405020304" pitchFamily="18" charset="0"/>
                <a:cs typeface="Times New Roman" panose="02020603050405020304" pitchFamily="18" charset="0"/>
              </a:rPr>
              <a:t>will transmit </a:t>
            </a:r>
            <a:r>
              <a:rPr lang="en-US" sz="2400" b="0" i="1" u="none" strike="noStrike" baseline="0" dirty="0">
                <a:latin typeface="Times New Roman" panose="02020603050405020304" pitchFamily="18" charset="0"/>
                <a:cs typeface="Times New Roman" panose="02020603050405020304" pitchFamily="18" charset="0"/>
              </a:rPr>
              <a:t>y </a:t>
            </a:r>
            <a:r>
              <a:rPr lang="en-US" sz="2400" b="0" i="0" u="none" strike="noStrike" baseline="0" dirty="0">
                <a:latin typeface="Times New Roman" panose="02020603050405020304" pitchFamily="18" charset="0"/>
                <a:cs typeface="Times New Roman" panose="02020603050405020304" pitchFamily="18" charset="0"/>
              </a:rPr>
              <a:t>to any one of its offspring is </a:t>
            </a:r>
            <a:r>
              <a:rPr lang="en-US" sz="2400" b="0" i="1" u="none" strike="noStrike" baseline="0" dirty="0" err="1">
                <a:latin typeface="Times New Roman" panose="02020603050405020304" pitchFamily="18" charset="0"/>
                <a:cs typeface="Times New Roman" panose="02020603050405020304" pitchFamily="18" charset="0"/>
              </a:rPr>
              <a:t>Vz</a:t>
            </a:r>
            <a:r>
              <a:rPr lang="en-US" sz="2400" b="0" i="1" u="none" strike="noStrike" baseline="0" dirty="0">
                <a:latin typeface="Times New Roman" panose="02020603050405020304" pitchFamily="18" charset="0"/>
                <a:cs typeface="Times New Roman" panose="02020603050405020304" pitchFamily="18" charset="0"/>
              </a:rPr>
              <a:t>.</a:t>
            </a:r>
          </a:p>
          <a:p>
            <a:pPr algn="l"/>
            <a:r>
              <a:rPr lang="en-US" sz="2400" b="0" i="0" u="none" strike="noStrike" baseline="0" dirty="0">
                <a:latin typeface="Times New Roman" panose="02020603050405020304" pitchFamily="18" charset="0"/>
                <a:cs typeface="Times New Roman" panose="02020603050405020304" pitchFamily="18" charset="0"/>
              </a:rPr>
              <a:t>(5) The expected distribution of progeny genotypes in a cross between (,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D; </a:t>
            </a:r>
            <a:r>
              <a:rPr lang="en-US" sz="2400" b="0" i="0" u="none" strike="noStrike" baseline="0" dirty="0">
                <a:latin typeface="Times New Roman" panose="02020603050405020304" pitchFamily="18" charset="0"/>
                <a:cs typeface="Times New Roman" panose="02020603050405020304" pitchFamily="18" charset="0"/>
              </a:rPr>
              <a:t>the expected distribution of progeny genotypes in across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for which crosses occur].</a:t>
            </a:r>
          </a:p>
          <a:p>
            <a:pPr algn="l"/>
            <a:r>
              <a:rPr lang="en-US" sz="2400" b="0" i="0" u="none" strike="noStrike" baseline="0" dirty="0">
                <a:latin typeface="Times New Roman" panose="02020603050405020304" pitchFamily="18" charset="0"/>
                <a:cs typeface="Times New Roman" panose="02020603050405020304" pitchFamily="18" charset="0"/>
              </a:rPr>
              <a:t>(6) The expected distribution of progeny phenotypes in a cross between </a:t>
            </a:r>
            <a:r>
              <a:rPr lang="en-US" sz="2400" b="0" i="0" u="none" strike="noStrike" baseline="0" dirty="0" err="1">
                <a:latin typeface="Times New Roman" panose="02020603050405020304" pitchFamily="18" charset="0"/>
                <a:cs typeface="Times New Roman" panose="02020603050405020304" pitchFamily="18" charset="0"/>
              </a:rPr>
              <a:t>jj</a:t>
            </a:r>
            <a:r>
              <a:rPr lang="en-US" sz="2400" b="0" i="0" u="none" strike="noStrike" baseline="0" dirty="0">
                <a:latin typeface="Times New Roman" panose="02020603050405020304" pitchFamily="18" charset="0"/>
                <a:cs typeface="Times New Roman" panose="02020603050405020304" pitchFamily="18" charset="0"/>
              </a:rPr>
              <a:t> and </a:t>
            </a:r>
            <a:r>
              <a:rPr lang="en-US" sz="2400" b="0" i="1" u="none" strike="noStrike" baseline="0" dirty="0" err="1">
                <a:latin typeface="Times New Roman" panose="02020603050405020304" pitchFamily="18" charset="0"/>
                <a:cs typeface="Times New Roman" panose="02020603050405020304" pitchFamily="18" charset="0"/>
              </a:rPr>
              <a:t>ik</a:t>
            </a:r>
            <a:endParaRPr lang="en-US" sz="2400" b="0" i="1"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is </a:t>
            </a:r>
            <a:r>
              <a:rPr lang="en-US" sz="2400" b="0" i="1" u="none" strike="noStrike" baseline="0" dirty="0">
                <a:latin typeface="Times New Roman" panose="02020603050405020304" pitchFamily="18" charset="0"/>
                <a:cs typeface="Times New Roman" panose="02020603050405020304" pitchFamily="18" charset="0"/>
              </a:rPr>
              <a:t>E\ </a:t>
            </a:r>
            <a:r>
              <a:rPr lang="en-US" sz="2400" b="0" i="0" u="none" strike="noStrike" baseline="0" dirty="0">
                <a:latin typeface="Times New Roman" panose="02020603050405020304" pitchFamily="18" charset="0"/>
                <a:cs typeface="Times New Roman" panose="02020603050405020304" pitchFamily="18" charset="0"/>
              </a:rPr>
              <a:t>the expected distribution of progeny phenotypes in a cross . . . (continued</a:t>
            </a:r>
          </a:p>
          <a:p>
            <a:pPr algn="l"/>
            <a:r>
              <a:rPr lang="en-US" sz="2400" b="0" i="0" u="none" strike="noStrike" baseline="0" dirty="0">
                <a:latin typeface="Times New Roman" panose="02020603050405020304" pitchFamily="18" charset="0"/>
                <a:cs typeface="Times New Roman" panose="02020603050405020304" pitchFamily="18" charset="0"/>
              </a:rPr>
              <a:t>for all pairs in which crosses occur].</a:t>
            </a:r>
            <a:endParaRPr lang="en-US" sz="2400" dirty="0">
              <a:latin typeface="Times New Roman" panose="02020603050405020304" pitchFamily="18" charset="0"/>
              <a:cs typeface="Times New Roman" panose="02020603050405020304" pitchFamily="18" charset="0"/>
            </a:endParaRPr>
          </a:p>
        </p:txBody>
      </p:sp>
      <p:sp>
        <p:nvSpPr>
          <p:cNvPr id="6" name="Right Bracket 5">
            <a:extLst>
              <a:ext uri="{FF2B5EF4-FFF2-40B4-BE49-F238E27FC236}">
                <a16:creationId xmlns:a16="http://schemas.microsoft.com/office/drawing/2014/main" id="{A898BEE4-0365-427D-B78B-57AC400845D8}"/>
              </a:ext>
            </a:extLst>
          </p:cNvPr>
          <p:cNvSpPr/>
          <p:nvPr/>
        </p:nvSpPr>
        <p:spPr>
          <a:xfrm flipH="1">
            <a:off x="215821" y="877624"/>
            <a:ext cx="448680" cy="4771887"/>
          </a:xfrm>
          <a:prstGeom prst="rightBracket">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A1B69920-3B61-477A-A2C4-00A03C8D9AF5}"/>
              </a:ext>
            </a:extLst>
          </p:cNvPr>
          <p:cNvSpPr txBox="1"/>
          <p:nvPr/>
        </p:nvSpPr>
        <p:spPr>
          <a:xfrm>
            <a:off x="568171" y="5710392"/>
            <a:ext cx="9508517" cy="461665"/>
          </a:xfrm>
          <a:prstGeom prst="rect">
            <a:avLst/>
          </a:prstGeom>
          <a:noFill/>
        </p:spPr>
        <p:txBody>
          <a:bodyPr wrap="square" rtlCol="0">
            <a:spAutoFit/>
          </a:bodyPr>
          <a:lstStyle/>
          <a:p>
            <a:r>
              <a:rPr lang="en-US" sz="2400" dirty="0">
                <a:solidFill>
                  <a:schemeClr val="accent2"/>
                </a:solidFill>
                <a:latin typeface="Times New Roman" panose="02020603050405020304" pitchFamily="18" charset="0"/>
                <a:cs typeface="Times New Roman" panose="02020603050405020304" pitchFamily="18" charset="0"/>
              </a:rPr>
              <a:t>Schematic argument</a:t>
            </a:r>
            <a:r>
              <a:rPr lang="en-US" sz="2400" dirty="0">
                <a:latin typeface="Times New Roman" panose="02020603050405020304" pitchFamily="18" charset="0"/>
                <a:cs typeface="Times New Roman" panose="02020603050405020304" pitchFamily="18" charset="0"/>
              </a:rPr>
              <a:t> = sequence of schematic sentences</a:t>
            </a:r>
            <a:endParaRPr lang="en-US" sz="2400" dirty="0">
              <a:solidFill>
                <a:schemeClr val="accent2"/>
              </a:solidFill>
              <a:latin typeface="Times New Roman" panose="02020603050405020304" pitchFamily="18" charset="0"/>
              <a:cs typeface="Times New Roman" panose="02020603050405020304" pitchFamily="18" charset="0"/>
            </a:endParaRPr>
          </a:p>
        </p:txBody>
      </p:sp>
      <p:sp>
        <p:nvSpPr>
          <p:cNvPr id="2" name="Right Bracket 1">
            <a:extLst>
              <a:ext uri="{FF2B5EF4-FFF2-40B4-BE49-F238E27FC236}">
                <a16:creationId xmlns:a16="http://schemas.microsoft.com/office/drawing/2014/main" id="{02ABCB5C-99C5-4B18-A091-A6F537D84C89}"/>
              </a:ext>
            </a:extLst>
          </p:cNvPr>
          <p:cNvSpPr/>
          <p:nvPr/>
        </p:nvSpPr>
        <p:spPr>
          <a:xfrm>
            <a:off x="10076688" y="877623"/>
            <a:ext cx="585936" cy="4771887"/>
          </a:xfrm>
          <a:prstGeom prst="rightBracket">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8725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830052-28DC-4C61-8DA8-2FE654011DD6}"/>
              </a:ext>
            </a:extLst>
          </p:cNvPr>
          <p:cNvSpPr txBox="1"/>
          <p:nvPr/>
        </p:nvSpPr>
        <p:spPr>
          <a:xfrm>
            <a:off x="568171" y="816745"/>
            <a:ext cx="10076156" cy="2677656"/>
          </a:xfrm>
          <a:prstGeom prst="rect">
            <a:avLst/>
          </a:prstGeom>
          <a:noFill/>
        </p:spPr>
        <p:txBody>
          <a:bodyPr wrap="square">
            <a:spAutoFit/>
          </a:bodyPr>
          <a:lstStyle/>
          <a:p>
            <a:pPr marL="457200" indent="-457200" algn="l">
              <a:buAutoNum type="arabicParenBoth"/>
            </a:pPr>
            <a:r>
              <a:rPr lang="en-US" sz="2400" b="0" i="0" u="none" strike="noStrike" baseline="0" dirty="0">
                <a:latin typeface="Times New Roman" panose="02020603050405020304" pitchFamily="18" charset="0"/>
                <a:cs typeface="Times New Roman" panose="02020603050405020304" pitchFamily="18" charset="0"/>
              </a:rPr>
              <a:t>There are two alleles </a:t>
            </a:r>
            <a:r>
              <a:rPr lang="en-US" sz="2400" b="0" i="1" u="none" strike="noStrike" baseline="0" dirty="0">
                <a:latin typeface="Times New Roman" panose="02020603050405020304" pitchFamily="18" charset="0"/>
                <a:cs typeface="Times New Roman" panose="02020603050405020304" pitchFamily="18" charset="0"/>
              </a:rPr>
              <a:t>A, a. A </a:t>
            </a:r>
            <a:r>
              <a:rPr lang="en-US" sz="2400" b="0" i="0" u="none" strike="noStrike" baseline="0" dirty="0">
                <a:latin typeface="Times New Roman" panose="02020603050405020304" pitchFamily="18" charset="0"/>
                <a:cs typeface="Times New Roman" panose="02020603050405020304" pitchFamily="18" charset="0"/>
              </a:rPr>
              <a:t>is dominant, </a:t>
            </a:r>
            <a:r>
              <a:rPr lang="en-US" sz="2400" b="0" i="1" u="none" strike="noStrike" baseline="0" dirty="0">
                <a:latin typeface="Times New Roman" panose="02020603050405020304" pitchFamily="18" charset="0"/>
                <a:cs typeface="Times New Roman" panose="02020603050405020304" pitchFamily="18" charset="0"/>
              </a:rPr>
              <a:t>a </a:t>
            </a:r>
            <a:r>
              <a:rPr lang="en-US" sz="2400" b="0" i="0" u="none" strike="noStrike" baseline="0" dirty="0">
                <a:latin typeface="Times New Roman" panose="02020603050405020304" pitchFamily="18" charset="0"/>
                <a:cs typeface="Times New Roman" panose="02020603050405020304" pitchFamily="18" charset="0"/>
              </a:rPr>
              <a:t>recessive.</a:t>
            </a:r>
          </a:p>
          <a:p>
            <a:pPr marL="457200" indent="-457200" algn="l">
              <a:buAutoNum type="arabicParenBoth"/>
            </a:pPr>
            <a:endParaRPr lang="en-US" sz="2400" dirty="0">
              <a:latin typeface="Times New Roman" panose="02020603050405020304" pitchFamily="18" charset="0"/>
              <a:cs typeface="Times New Roman" panose="02020603050405020304" pitchFamily="18" charset="0"/>
            </a:endParaRPr>
          </a:p>
          <a:p>
            <a:pPr algn="l"/>
            <a:r>
              <a:rPr lang="en-US" sz="2400" b="0" i="0" u="none" strike="noStrike" baseline="0" dirty="0">
                <a:solidFill>
                  <a:schemeClr val="accent2"/>
                </a:solidFill>
                <a:latin typeface="Times New Roman" panose="02020603050405020304" pitchFamily="18" charset="0"/>
                <a:cs typeface="Times New Roman" panose="02020603050405020304" pitchFamily="18" charset="0"/>
              </a:rPr>
              <a:t>A, a are to be replaced with the names of alleles</a:t>
            </a:r>
          </a:p>
          <a:p>
            <a:pPr algn="l"/>
            <a:endParaRPr lang="en-US" sz="2400" b="0" i="0" u="none" strike="noStrike" baseline="0" dirty="0">
              <a:latin typeface="Times New Roman" panose="02020603050405020304" pitchFamily="18" charset="0"/>
              <a:cs typeface="Times New Roman" panose="02020603050405020304" pitchFamily="18" charset="0"/>
            </a:endParaRPr>
          </a:p>
          <a:p>
            <a:pPr algn="l"/>
            <a:r>
              <a:rPr lang="en-US" sz="2400" b="0" i="0" u="none" strike="noStrike" baseline="0" dirty="0">
                <a:latin typeface="Times New Roman" panose="02020603050405020304" pitchFamily="18" charset="0"/>
                <a:cs typeface="Times New Roman" panose="02020603050405020304" pitchFamily="18" charset="0"/>
              </a:rPr>
              <a:t>(2)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(and </a:t>
            </a:r>
            <a:r>
              <a:rPr lang="en-US" sz="2400" b="0" i="1" u="none" strike="noStrike" baseline="0" dirty="0">
                <a:latin typeface="Times New Roman" panose="02020603050405020304" pitchFamily="18" charset="0"/>
                <a:cs typeface="Times New Roman" panose="02020603050405020304" pitchFamily="18" charset="0"/>
              </a:rPr>
              <a:t>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 aa </a:t>
            </a:r>
            <a:r>
              <a:rPr lang="en-US" sz="2400" b="0" i="0" u="none" strike="noStrike" baseline="0" dirty="0">
                <a:latin typeface="Times New Roman" panose="02020603050405020304" pitchFamily="18" charset="0"/>
                <a:cs typeface="Times New Roman" panose="02020603050405020304" pitchFamily="18" charset="0"/>
              </a:rPr>
              <a:t>individuals have trait </a:t>
            </a:r>
            <a:r>
              <a:rPr lang="en-US" sz="2400" b="0" i="1" u="none" strike="noStrike" baseline="0" dirty="0">
                <a:latin typeface="Times New Roman" panose="02020603050405020304" pitchFamily="18" charset="0"/>
                <a:cs typeface="Times New Roman" panose="02020603050405020304" pitchFamily="18" charset="0"/>
              </a:rPr>
              <a:t>P’</a:t>
            </a:r>
          </a:p>
          <a:p>
            <a:pPr algn="l"/>
            <a:endParaRPr lang="en-US" sz="2400" i="1" dirty="0">
              <a:latin typeface="Times New Roman" panose="02020603050405020304" pitchFamily="18" charset="0"/>
              <a:cs typeface="Times New Roman" panose="02020603050405020304" pitchFamily="18" charset="0"/>
            </a:endParaRPr>
          </a:p>
          <a:p>
            <a:pPr algn="l"/>
            <a:r>
              <a:rPr lang="en-US" sz="2400" b="0" i="1" u="none" strike="noStrike" baseline="0" dirty="0">
                <a:solidFill>
                  <a:schemeClr val="accent2"/>
                </a:solidFill>
                <a:latin typeface="Times New Roman" panose="02020603050405020304" pitchFamily="18" charset="0"/>
                <a:cs typeface="Times New Roman" panose="02020603050405020304" pitchFamily="18" charset="0"/>
              </a:rPr>
              <a:t>P, P’ are to be replaced with names of phenotypic traits</a:t>
            </a:r>
          </a:p>
        </p:txBody>
      </p:sp>
      <p:sp>
        <p:nvSpPr>
          <p:cNvPr id="2" name="TextBox 1">
            <a:extLst>
              <a:ext uri="{FF2B5EF4-FFF2-40B4-BE49-F238E27FC236}">
                <a16:creationId xmlns:a16="http://schemas.microsoft.com/office/drawing/2014/main" id="{95581F3F-B471-48FA-B844-2E01851E968A}"/>
              </a:ext>
            </a:extLst>
          </p:cNvPr>
          <p:cNvSpPr txBox="1"/>
          <p:nvPr/>
        </p:nvSpPr>
        <p:spPr>
          <a:xfrm>
            <a:off x="568171" y="4396284"/>
            <a:ext cx="9508517" cy="830997"/>
          </a:xfrm>
          <a:prstGeom prst="rect">
            <a:avLst/>
          </a:prstGeom>
          <a:noFill/>
        </p:spPr>
        <p:txBody>
          <a:bodyPr wrap="square" rtlCol="0">
            <a:spAutoFit/>
          </a:bodyPr>
          <a:lstStyle/>
          <a:p>
            <a:r>
              <a:rPr lang="en-US" sz="2400" dirty="0">
                <a:solidFill>
                  <a:schemeClr val="accent2"/>
                </a:solidFill>
                <a:latin typeface="Times New Roman" panose="02020603050405020304" pitchFamily="18" charset="0"/>
                <a:cs typeface="Times New Roman" panose="02020603050405020304" pitchFamily="18" charset="0"/>
              </a:rPr>
              <a:t>Filling instructions </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rPr>
              <a:t>a set of directions for replacing the dummy letters of the schematic sentence</a:t>
            </a:r>
            <a:endParaRPr lang="en-US" sz="24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121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4864</TotalTime>
  <Words>2168</Words>
  <Application>Microsoft Office PowerPoint</Application>
  <PresentationFormat>Widescreen</PresentationFormat>
  <Paragraphs>233</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Times-Roman</vt:lpstr>
      <vt:lpstr>Office Theme</vt:lpstr>
      <vt:lpstr>Explanation as Unification</vt:lpstr>
      <vt:lpstr>Overview</vt:lpstr>
      <vt:lpstr>Overview</vt:lpstr>
      <vt:lpstr>Unification</vt:lpstr>
      <vt:lpstr>Unification</vt:lpstr>
      <vt:lpstr>PowerPoint Presentation</vt:lpstr>
      <vt:lpstr>PowerPoint Presentation</vt:lpstr>
      <vt:lpstr>PowerPoint Presentation</vt:lpstr>
      <vt:lpstr>PowerPoint Presentation</vt:lpstr>
      <vt:lpstr>PowerPoint Presentation</vt:lpstr>
      <vt:lpstr>Argument Patterns</vt:lpstr>
      <vt:lpstr>Argument Patterns</vt:lpstr>
      <vt:lpstr>Argument Patterns</vt:lpstr>
      <vt:lpstr>Argument Patterns</vt:lpstr>
      <vt:lpstr>Unification Criteria</vt:lpstr>
      <vt:lpstr>Unification Criteria</vt:lpstr>
      <vt:lpstr>Unification Criteria</vt:lpstr>
      <vt:lpstr>Unification Criteria</vt:lpstr>
      <vt:lpstr>PowerPoint Presentation</vt:lpstr>
      <vt:lpstr>PowerPoint Presentation</vt:lpstr>
      <vt:lpstr>Review</vt:lpstr>
      <vt:lpstr>Promissory notes</vt:lpstr>
      <vt:lpstr>Gems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Kyra E Hoerr</dc:creator>
  <cp:lastModifiedBy>Kyra E Hoerr</cp:lastModifiedBy>
  <cp:revision>61</cp:revision>
  <dcterms:created xsi:type="dcterms:W3CDTF">2020-11-10T18:12:36Z</dcterms:created>
  <dcterms:modified xsi:type="dcterms:W3CDTF">2020-11-18T19:16:37Z</dcterms:modified>
</cp:coreProperties>
</file>