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9" r:id="rId2"/>
    <p:sldId id="260" r:id="rId3"/>
    <p:sldId id="273" r:id="rId4"/>
    <p:sldId id="261" r:id="rId5"/>
    <p:sldId id="262" r:id="rId6"/>
    <p:sldId id="263" r:id="rId7"/>
    <p:sldId id="265" r:id="rId8"/>
    <p:sldId id="266" r:id="rId9"/>
    <p:sldId id="267" r:id="rId10"/>
    <p:sldId id="268" r:id="rId11"/>
    <p:sldId id="270" r:id="rId12"/>
    <p:sldId id="271" r:id="rId13"/>
    <p:sldId id="269"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3F001-D51C-44F7-82C4-1869B102A6EF}" type="datetimeFigureOut">
              <a:rPr lang="en-US" smtClean="0"/>
              <a:t>10/28/2020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EEDAB-C008-40C0-8313-A21A83EFFFF5}" type="slidenum">
              <a:rPr lang="en-US" smtClean="0"/>
              <a:t>‹Nº›</a:t>
            </a:fld>
            <a:endParaRPr lang="en-US"/>
          </a:p>
        </p:txBody>
      </p:sp>
    </p:spTree>
    <p:extLst>
      <p:ext uri="{BB962C8B-B14F-4D97-AF65-F5344CB8AC3E}">
        <p14:creationId xmlns:p14="http://schemas.microsoft.com/office/powerpoint/2010/main" val="2362798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00C5FBE-6AF1-4897-AB12-DDF874A1AF5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6EAD9-9FBB-488D-9631-156AFD8981B1}" type="slidenum">
              <a:rPr lang="en-US" smtClean="0"/>
              <a:t>‹Nº›</a:t>
            </a:fld>
            <a:endParaRPr lang="en-US"/>
          </a:p>
        </p:txBody>
      </p:sp>
    </p:spTree>
    <p:extLst>
      <p:ext uri="{BB962C8B-B14F-4D97-AF65-F5344CB8AC3E}">
        <p14:creationId xmlns:p14="http://schemas.microsoft.com/office/powerpoint/2010/main" val="217133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00C5FBE-6AF1-4897-AB12-DDF874A1AF53}"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6EAD9-9FBB-488D-9631-156AFD8981B1}" type="slidenum">
              <a:rPr lang="en-US" smtClean="0"/>
              <a:t>‹Nº›</a:t>
            </a:fld>
            <a:endParaRPr lang="en-US"/>
          </a:p>
        </p:txBody>
      </p:sp>
    </p:spTree>
    <p:extLst>
      <p:ext uri="{BB962C8B-B14F-4D97-AF65-F5344CB8AC3E}">
        <p14:creationId xmlns:p14="http://schemas.microsoft.com/office/powerpoint/2010/main" val="368272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00C5FBE-6AF1-4897-AB12-DDF874A1AF53}"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6EAD9-9FBB-488D-9631-156AFD8981B1}" type="slidenum">
              <a:rPr lang="en-US" smtClean="0"/>
              <a:t>‹Nº›</a:t>
            </a:fld>
            <a:endParaRPr lang="en-US"/>
          </a:p>
        </p:txBody>
      </p:sp>
    </p:spTree>
    <p:extLst>
      <p:ext uri="{BB962C8B-B14F-4D97-AF65-F5344CB8AC3E}">
        <p14:creationId xmlns:p14="http://schemas.microsoft.com/office/powerpoint/2010/main" val="325837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0C5FBE-6AF1-4897-AB12-DDF874A1AF5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6EAD9-9FBB-488D-9631-156AFD8981B1}" type="slidenum">
              <a:rPr lang="en-US" smtClean="0"/>
              <a:t>‹Nº›</a:t>
            </a:fld>
            <a:endParaRPr lang="en-US"/>
          </a:p>
        </p:txBody>
      </p:sp>
    </p:spTree>
    <p:extLst>
      <p:ext uri="{BB962C8B-B14F-4D97-AF65-F5344CB8AC3E}">
        <p14:creationId xmlns:p14="http://schemas.microsoft.com/office/powerpoint/2010/main" val="21166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00C5FBE-6AF1-4897-AB12-DDF874A1AF5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6EAD9-9FBB-488D-9631-156AFD8981B1}" type="slidenum">
              <a:rPr lang="en-US" smtClean="0"/>
              <a:t>‹Nº›</a:t>
            </a:fld>
            <a:endParaRPr lang="en-US"/>
          </a:p>
        </p:txBody>
      </p:sp>
    </p:spTree>
    <p:extLst>
      <p:ext uri="{BB962C8B-B14F-4D97-AF65-F5344CB8AC3E}">
        <p14:creationId xmlns:p14="http://schemas.microsoft.com/office/powerpoint/2010/main" val="285042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C00C5FBE-6AF1-4897-AB12-DDF874A1AF53}" type="datetimeFigureOut">
              <a:rPr lang="en-US" smtClean="0"/>
              <a:t>10/28/2020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146EAD9-9FBB-488D-9631-156AFD8981B1}" type="slidenum">
              <a:rPr lang="en-US" smtClean="0"/>
              <a:t>‹Nº›</a:t>
            </a:fld>
            <a:endParaRPr lang="en-US"/>
          </a:p>
        </p:txBody>
      </p:sp>
    </p:spTree>
    <p:extLst>
      <p:ext uri="{BB962C8B-B14F-4D97-AF65-F5344CB8AC3E}">
        <p14:creationId xmlns:p14="http://schemas.microsoft.com/office/powerpoint/2010/main" val="358384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C00C5FBE-6AF1-4897-AB12-DDF874A1AF53}" type="datetimeFigureOut">
              <a:rPr lang="en-US" smtClean="0"/>
              <a:t>10/28/2020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3146EAD9-9FBB-488D-9631-156AFD8981B1}" type="slidenum">
              <a:rPr lang="en-US" smtClean="0"/>
              <a:t>‹Nº›</a:t>
            </a:fld>
            <a:endParaRPr lang="en-US"/>
          </a:p>
        </p:txBody>
      </p:sp>
    </p:spTree>
    <p:extLst>
      <p:ext uri="{BB962C8B-B14F-4D97-AF65-F5344CB8AC3E}">
        <p14:creationId xmlns:p14="http://schemas.microsoft.com/office/powerpoint/2010/main" val="142763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C00C5FBE-6AF1-4897-AB12-DDF874A1AF53}" type="datetimeFigureOut">
              <a:rPr lang="en-US" smtClean="0"/>
              <a:t>10/28/2020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3146EAD9-9FBB-488D-9631-156AFD8981B1}" type="slidenum">
              <a:rPr lang="en-US" smtClean="0"/>
              <a:t>‹Nº›</a:t>
            </a:fld>
            <a:endParaRPr lang="en-US"/>
          </a:p>
        </p:txBody>
      </p:sp>
    </p:spTree>
    <p:extLst>
      <p:ext uri="{BB962C8B-B14F-4D97-AF65-F5344CB8AC3E}">
        <p14:creationId xmlns:p14="http://schemas.microsoft.com/office/powerpoint/2010/main" val="351690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00C5FBE-6AF1-4897-AB12-DDF874A1AF53}"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6EAD9-9FBB-488D-9631-156AFD8981B1}" type="slidenum">
              <a:rPr lang="en-US" smtClean="0"/>
              <a:t>‹Nº›</a:t>
            </a:fld>
            <a:endParaRPr lang="en-US"/>
          </a:p>
        </p:txBody>
      </p:sp>
    </p:spTree>
    <p:extLst>
      <p:ext uri="{BB962C8B-B14F-4D97-AF65-F5344CB8AC3E}">
        <p14:creationId xmlns:p14="http://schemas.microsoft.com/office/powerpoint/2010/main" val="1742627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C00C5FBE-6AF1-4897-AB12-DDF874A1AF53}" type="datetimeFigureOut">
              <a:rPr lang="en-US" smtClean="0"/>
              <a:t>10/28/2020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146EAD9-9FBB-488D-9631-156AFD8981B1}" type="slidenum">
              <a:rPr lang="en-US" smtClean="0"/>
              <a:t>‹Nº›</a:t>
            </a:fld>
            <a:endParaRPr lang="en-US"/>
          </a:p>
        </p:txBody>
      </p:sp>
    </p:spTree>
    <p:extLst>
      <p:ext uri="{BB962C8B-B14F-4D97-AF65-F5344CB8AC3E}">
        <p14:creationId xmlns:p14="http://schemas.microsoft.com/office/powerpoint/2010/main" val="322915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C00C5FBE-6AF1-4897-AB12-DDF874A1AF53}" type="datetimeFigureOut">
              <a:rPr lang="en-US" smtClean="0"/>
              <a:t>10/28/2020</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3146EAD9-9FBB-488D-9631-156AFD8981B1}" type="slidenum">
              <a:rPr lang="en-US" smtClean="0"/>
              <a:t>‹Nº›</a:t>
            </a:fld>
            <a:endParaRPr lang="en-US"/>
          </a:p>
        </p:txBody>
      </p:sp>
    </p:spTree>
    <p:extLst>
      <p:ext uri="{BB962C8B-B14F-4D97-AF65-F5344CB8AC3E}">
        <p14:creationId xmlns:p14="http://schemas.microsoft.com/office/powerpoint/2010/main" val="235127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00C5FBE-6AF1-4897-AB12-DDF874A1AF53}" type="datetimeFigureOut">
              <a:rPr lang="en-US" smtClean="0"/>
              <a:t>10/28/2020</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146EAD9-9FBB-488D-9631-156AFD8981B1}" type="slidenum">
              <a:rPr lang="en-US" smtClean="0"/>
              <a:t>‹Nº›</a:t>
            </a:fld>
            <a:endParaRPr lang="en-US"/>
          </a:p>
        </p:txBody>
      </p:sp>
    </p:spTree>
    <p:extLst>
      <p:ext uri="{BB962C8B-B14F-4D97-AF65-F5344CB8AC3E}">
        <p14:creationId xmlns:p14="http://schemas.microsoft.com/office/powerpoint/2010/main" val="232022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lse.ac.uk/philosophy/lakatos/"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81000" b="-81000"/>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28023BDF-ADDD-477F-9DE5-FB95F51AC513}"/>
              </a:ext>
            </a:extLst>
          </p:cNvPr>
          <p:cNvSpPr txBox="1">
            <a:spLocks/>
          </p:cNvSpPr>
          <p:nvPr/>
        </p:nvSpPr>
        <p:spPr>
          <a:xfrm>
            <a:off x="2673310" y="1835548"/>
            <a:ext cx="6845379" cy="1196175"/>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000" b="1" dirty="0">
                <a:solidFill>
                  <a:schemeClr val="tx1"/>
                </a:solidFill>
                <a:latin typeface="Garamond" panose="02020404030301010803" pitchFamily="18" charset="0"/>
              </a:rPr>
              <a:t>The History of Science and Its Rational Reconstructions </a:t>
            </a:r>
          </a:p>
        </p:txBody>
      </p:sp>
      <p:sp>
        <p:nvSpPr>
          <p:cNvPr id="8" name="CuadroTexto 7">
            <a:extLst>
              <a:ext uri="{FF2B5EF4-FFF2-40B4-BE49-F238E27FC236}">
                <a16:creationId xmlns:a16="http://schemas.microsoft.com/office/drawing/2014/main" id="{EE7E8C15-A72E-4C5B-8C7F-C9B24A4961D1}"/>
              </a:ext>
            </a:extLst>
          </p:cNvPr>
          <p:cNvSpPr txBox="1"/>
          <p:nvPr/>
        </p:nvSpPr>
        <p:spPr>
          <a:xfrm>
            <a:off x="3244440" y="3040603"/>
            <a:ext cx="5344358" cy="1046440"/>
          </a:xfrm>
          <a:prstGeom prst="rect">
            <a:avLst/>
          </a:prstGeom>
          <a:noFill/>
        </p:spPr>
        <p:txBody>
          <a:bodyPr wrap="square" rtlCol="0">
            <a:spAutoFit/>
          </a:bodyPr>
          <a:lstStyle/>
          <a:p>
            <a:pPr algn="ctr"/>
            <a:r>
              <a:rPr lang="es-ES" sz="2600" b="1" dirty="0">
                <a:latin typeface="Garamond" panose="02020404030301010803" pitchFamily="18" charset="0"/>
              </a:rPr>
              <a:t>Imre Lakatos (1971)</a:t>
            </a:r>
          </a:p>
          <a:p>
            <a:pPr algn="ctr"/>
            <a:endParaRPr lang="es-ES" b="1" dirty="0">
              <a:latin typeface="Garamond" panose="02020404030301010803" pitchFamily="18" charset="0"/>
            </a:endParaRPr>
          </a:p>
          <a:p>
            <a:pPr algn="ctr"/>
            <a:r>
              <a:rPr lang="es-ES" b="1" dirty="0">
                <a:latin typeface="Garamond" panose="02020404030301010803" pitchFamily="18" charset="0"/>
              </a:rPr>
              <a:t>Presented by Clara Bueno</a:t>
            </a:r>
            <a:endParaRPr lang="en-US" b="1" dirty="0">
              <a:latin typeface="Garamond" panose="02020404030301010803" pitchFamily="18" charset="0"/>
            </a:endParaRPr>
          </a:p>
        </p:txBody>
      </p:sp>
      <p:sp>
        <p:nvSpPr>
          <p:cNvPr id="10" name="CuadroTexto 9">
            <a:extLst>
              <a:ext uri="{FF2B5EF4-FFF2-40B4-BE49-F238E27FC236}">
                <a16:creationId xmlns:a16="http://schemas.microsoft.com/office/drawing/2014/main" id="{708B88FA-0B20-4C3A-AAF3-CBCC6A6D8B79}"/>
              </a:ext>
            </a:extLst>
          </p:cNvPr>
          <p:cNvSpPr txBox="1"/>
          <p:nvPr/>
        </p:nvSpPr>
        <p:spPr>
          <a:xfrm>
            <a:off x="177760" y="6115050"/>
            <a:ext cx="2495550" cy="646331"/>
          </a:xfrm>
          <a:prstGeom prst="rect">
            <a:avLst/>
          </a:prstGeom>
          <a:noFill/>
        </p:spPr>
        <p:txBody>
          <a:bodyPr wrap="square" rtlCol="0">
            <a:spAutoFit/>
          </a:bodyPr>
          <a:lstStyle/>
          <a:p>
            <a:r>
              <a:rPr lang="es-ES" b="1" dirty="0">
                <a:latin typeface="Garamond" panose="02020404030301010803" pitchFamily="18" charset="0"/>
              </a:rPr>
              <a:t>Philosophy of Science</a:t>
            </a:r>
          </a:p>
          <a:p>
            <a:r>
              <a:rPr lang="es-ES" b="1" dirty="0">
                <a:latin typeface="Garamond" panose="02020404030301010803" pitchFamily="18" charset="0"/>
              </a:rPr>
              <a:t>Fall 2020</a:t>
            </a:r>
            <a:endParaRPr lang="en-US" b="1" dirty="0">
              <a:latin typeface="Garamond" panose="02020404030301010803" pitchFamily="18" charset="0"/>
            </a:endParaRPr>
          </a:p>
        </p:txBody>
      </p:sp>
    </p:spTree>
    <p:extLst>
      <p:ext uri="{BB962C8B-B14F-4D97-AF65-F5344CB8AC3E}">
        <p14:creationId xmlns:p14="http://schemas.microsoft.com/office/powerpoint/2010/main" val="143329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B6831B3-B902-48FF-8C1E-C1A41740F4F6}"/>
              </a:ext>
            </a:extLst>
          </p:cNvPr>
          <p:cNvSpPr txBox="1"/>
          <p:nvPr/>
        </p:nvSpPr>
        <p:spPr>
          <a:xfrm>
            <a:off x="337352" y="1189608"/>
            <a:ext cx="2823099" cy="4585871"/>
          </a:xfrm>
          <a:prstGeom prst="rect">
            <a:avLst/>
          </a:prstGeom>
          <a:noFill/>
        </p:spPr>
        <p:txBody>
          <a:bodyPr wrap="square" rtlCol="0">
            <a:spAutoFit/>
          </a:bodyPr>
          <a:lstStyle/>
          <a:p>
            <a:pPr>
              <a:spcAft>
                <a:spcPts val="600"/>
              </a:spcAft>
            </a:pPr>
            <a:r>
              <a:rPr lang="en-US" sz="1600" i="1" dirty="0">
                <a:latin typeface="Garamond" panose="02020404030301010803" pitchFamily="18" charset="0"/>
              </a:rPr>
              <a:t>Outline</a:t>
            </a:r>
          </a:p>
          <a:p>
            <a:r>
              <a:rPr lang="en-US" sz="1600" dirty="0">
                <a:latin typeface="Garamond" panose="02020404030301010803" pitchFamily="18" charset="0"/>
              </a:rPr>
              <a:t>1. Rival methodologies </a:t>
            </a:r>
          </a:p>
          <a:p>
            <a:pPr marL="800100" lvl="1" indent="-342900">
              <a:buAutoNum type="alphaUcPeriod"/>
            </a:pPr>
            <a:r>
              <a:rPr lang="en-US" sz="1600" dirty="0">
                <a:latin typeface="Garamond" panose="02020404030301010803" pitchFamily="18" charset="0"/>
              </a:rPr>
              <a:t>Inductivism</a:t>
            </a:r>
          </a:p>
          <a:p>
            <a:pPr marL="800100" lvl="1" indent="-342900">
              <a:buAutoNum type="alphaUcPeriod"/>
            </a:pPr>
            <a:r>
              <a:rPr lang="en-US" sz="1600" dirty="0">
                <a:latin typeface="Garamond" panose="02020404030301010803" pitchFamily="18" charset="0"/>
              </a:rPr>
              <a:t>Conventionalism</a:t>
            </a:r>
          </a:p>
          <a:p>
            <a:pPr marL="800100" lvl="1" indent="-342900">
              <a:buAutoNum type="alphaUcPeriod"/>
            </a:pPr>
            <a:r>
              <a:rPr lang="en-US" sz="1600" dirty="0">
                <a:latin typeface="Garamond" panose="02020404030301010803" pitchFamily="18" charset="0"/>
              </a:rPr>
              <a:t>Falsificationism</a:t>
            </a:r>
          </a:p>
          <a:p>
            <a:pPr marL="800100" lvl="1" indent="-342900">
              <a:buAutoNum type="alphaUcPeriod"/>
            </a:pPr>
            <a:r>
              <a:rPr lang="en-US" sz="1600" dirty="0">
                <a:latin typeface="Garamond" panose="02020404030301010803" pitchFamily="18" charset="0"/>
              </a:rPr>
              <a:t>MSRP</a:t>
            </a:r>
          </a:p>
          <a:p>
            <a:pPr marL="800100" lvl="1" indent="-342900">
              <a:spcAft>
                <a:spcPts val="600"/>
              </a:spcAft>
              <a:buAutoNum type="alphaUcPeriod"/>
            </a:pPr>
            <a:r>
              <a:rPr lang="en-US" sz="1600" dirty="0">
                <a:latin typeface="Garamond" panose="02020404030301010803" pitchFamily="18" charset="0"/>
              </a:rPr>
              <a:t>Int/Ext history</a:t>
            </a:r>
          </a:p>
          <a:p>
            <a:r>
              <a:rPr lang="en-US" sz="1600" dirty="0">
                <a:latin typeface="Garamond" panose="02020404030301010803" pitchFamily="18" charset="0"/>
              </a:rPr>
              <a:t>2. Critical comparison</a:t>
            </a:r>
          </a:p>
          <a:p>
            <a:pPr marL="800100" lvl="1" indent="-342900">
              <a:buAutoNum type="alphaUcPeriod"/>
            </a:pPr>
            <a:r>
              <a:rPr lang="en-US" sz="1600" dirty="0">
                <a:latin typeface="Garamond" panose="02020404030301010803" pitchFamily="18" charset="0"/>
              </a:rPr>
              <a:t>Falsificationism as a metacriterion</a:t>
            </a:r>
          </a:p>
          <a:p>
            <a:pPr marL="800100" lvl="1" indent="-342900">
              <a:buAutoNum type="alphaUcPeriod"/>
            </a:pPr>
            <a:r>
              <a:rPr lang="en-US" sz="1600" b="1" dirty="0">
                <a:latin typeface="Garamond" panose="02020404030301010803" pitchFamily="18" charset="0"/>
              </a:rPr>
              <a:t>New metacriterion</a:t>
            </a:r>
          </a:p>
          <a:p>
            <a:pPr marL="800100" lvl="1" indent="-342900">
              <a:buAutoNum type="alphaUcPeriod"/>
            </a:pPr>
            <a:r>
              <a:rPr lang="en-US" sz="1600" dirty="0">
                <a:latin typeface="Garamond" panose="02020404030301010803" pitchFamily="18" charset="0"/>
              </a:rPr>
              <a:t>Against aprioristic &amp; antitheoretical approaches</a:t>
            </a:r>
          </a:p>
          <a:p>
            <a:pPr marL="800100" lvl="1" indent="-342900">
              <a:spcAft>
                <a:spcPts val="600"/>
              </a:spcAft>
              <a:buAutoNum type="alphaUcPeriod"/>
            </a:pPr>
            <a:r>
              <a:rPr lang="en-US" sz="1600" dirty="0">
                <a:latin typeface="Garamond" panose="02020404030301010803" pitchFamily="18" charset="0"/>
              </a:rPr>
              <a:t>Conclusion</a:t>
            </a:r>
          </a:p>
          <a:p>
            <a:pPr>
              <a:spcAft>
                <a:spcPts val="600"/>
              </a:spcAft>
            </a:pPr>
            <a:r>
              <a:rPr lang="en-US" sz="1600" dirty="0">
                <a:latin typeface="Garamond" panose="02020404030301010803" pitchFamily="18" charset="0"/>
              </a:rPr>
              <a:t>3. Gems</a:t>
            </a:r>
          </a:p>
          <a:p>
            <a:r>
              <a:rPr lang="en-US" sz="1600" dirty="0">
                <a:latin typeface="Garamond" panose="02020404030301010803" pitchFamily="18" charset="0"/>
              </a:rPr>
              <a:t>4. </a:t>
            </a:r>
            <a:r>
              <a:rPr lang="en-US" sz="1600" b="1" dirty="0">
                <a:latin typeface="Garamond" panose="02020404030301010803" pitchFamily="18" charset="0"/>
              </a:rPr>
              <a:t>Clara’s takes</a:t>
            </a:r>
            <a:endParaRPr lang="en-US" sz="1600" dirty="0">
              <a:latin typeface="Garamond" panose="02020404030301010803" pitchFamily="18" charset="0"/>
            </a:endParaRPr>
          </a:p>
        </p:txBody>
      </p:sp>
      <p:sp>
        <p:nvSpPr>
          <p:cNvPr id="3" name="Rectángulo 2">
            <a:extLst>
              <a:ext uri="{FF2B5EF4-FFF2-40B4-BE49-F238E27FC236}">
                <a16:creationId xmlns:a16="http://schemas.microsoft.com/office/drawing/2014/main" id="{C66DDB7D-6740-4666-B040-8833AA4231D7}"/>
              </a:ext>
            </a:extLst>
          </p:cNvPr>
          <p:cNvSpPr/>
          <p:nvPr/>
        </p:nvSpPr>
        <p:spPr>
          <a:xfrm>
            <a:off x="8655729" y="0"/>
            <a:ext cx="3536272" cy="4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New metacriterion</a:t>
            </a:r>
            <a:endParaRPr lang="en-US" dirty="0"/>
          </a:p>
        </p:txBody>
      </p:sp>
      <p:sp>
        <p:nvSpPr>
          <p:cNvPr id="4" name="CuadroTexto 3">
            <a:extLst>
              <a:ext uri="{FF2B5EF4-FFF2-40B4-BE49-F238E27FC236}">
                <a16:creationId xmlns:a16="http://schemas.microsoft.com/office/drawing/2014/main" id="{74AEE222-A73C-49AA-9716-8013AF051ED8}"/>
              </a:ext>
            </a:extLst>
          </p:cNvPr>
          <p:cNvSpPr txBox="1"/>
          <p:nvPr/>
        </p:nvSpPr>
        <p:spPr>
          <a:xfrm>
            <a:off x="3793725" y="781235"/>
            <a:ext cx="7676226" cy="1077218"/>
          </a:xfrm>
          <a:prstGeom prst="rect">
            <a:avLst/>
          </a:prstGeom>
          <a:noFill/>
        </p:spPr>
        <p:txBody>
          <a:bodyPr wrap="square" rtlCol="0">
            <a:spAutoFit/>
          </a:bodyPr>
          <a:lstStyle/>
          <a:p>
            <a:pPr marL="285750" indent="-285750" algn="just">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a:p>
            <a:pPr marL="285750" indent="-285750" algn="just">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a:p>
            <a:pPr marL="285750" indent="-285750">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p:txBody>
      </p:sp>
      <p:sp>
        <p:nvSpPr>
          <p:cNvPr id="6" name="CuadroTexto 5">
            <a:extLst>
              <a:ext uri="{FF2B5EF4-FFF2-40B4-BE49-F238E27FC236}">
                <a16:creationId xmlns:a16="http://schemas.microsoft.com/office/drawing/2014/main" id="{A074B45A-B56A-4581-9794-F0DBAA1BAB52}"/>
              </a:ext>
            </a:extLst>
          </p:cNvPr>
          <p:cNvSpPr txBox="1"/>
          <p:nvPr/>
        </p:nvSpPr>
        <p:spPr>
          <a:xfrm>
            <a:off x="3687407" y="781235"/>
            <a:ext cx="7782544" cy="1908215"/>
          </a:xfrm>
          <a:prstGeom prst="rect">
            <a:avLst/>
          </a:prstGeom>
          <a:noFill/>
        </p:spPr>
        <p:txBody>
          <a:bodyPr wrap="square" rtlCol="0">
            <a:spAutoFit/>
          </a:bodyPr>
          <a:lstStyle/>
          <a:p>
            <a:pPr marL="285750" indent="-285750" algn="just">
              <a:spcAft>
                <a:spcPts val="600"/>
              </a:spcAft>
              <a:buClr>
                <a:schemeClr val="accent1"/>
              </a:buClr>
              <a:buSzPct val="100000"/>
              <a:buFont typeface="Corbel" panose="020B0503020204020204" pitchFamily="34" charset="0"/>
              <a:buChar char="•"/>
            </a:pPr>
            <a:r>
              <a:rPr lang="es-ES" b="1" dirty="0">
                <a:latin typeface="Garamond" panose="02020404030301010803" pitchFamily="18" charset="0"/>
              </a:rPr>
              <a:t>Two-</a:t>
            </a:r>
            <a:r>
              <a:rPr lang="es-ES" b="1" dirty="0" err="1">
                <a:latin typeface="Garamond" panose="02020404030301010803" pitchFamily="18" charset="0"/>
              </a:rPr>
              <a:t>stage</a:t>
            </a:r>
            <a:r>
              <a:rPr lang="es-ES" b="1" dirty="0">
                <a:latin typeface="Garamond" panose="02020404030301010803" pitchFamily="18" charset="0"/>
              </a:rPr>
              <a:t> </a:t>
            </a:r>
            <a:r>
              <a:rPr lang="es-ES" b="1" dirty="0" err="1">
                <a:latin typeface="Garamond" panose="02020404030301010803" pitchFamily="18" charset="0"/>
              </a:rPr>
              <a:t>proposal</a:t>
            </a:r>
            <a:endParaRPr lang="es-ES" b="1" dirty="0">
              <a:latin typeface="Garamond" panose="02020404030301010803" pitchFamily="18" charset="0"/>
            </a:endParaRPr>
          </a:p>
          <a:p>
            <a:pPr marL="800100" lvl="1" indent="-342900" algn="just">
              <a:spcAft>
                <a:spcPts val="600"/>
              </a:spcAft>
              <a:buClr>
                <a:schemeClr val="accent1"/>
              </a:buClr>
              <a:buSzPct val="100000"/>
              <a:buFont typeface="+mj-lt"/>
              <a:buAutoNum type="arabicParenR"/>
            </a:pPr>
            <a:r>
              <a:rPr lang="en-US" b="1" dirty="0">
                <a:latin typeface="Garamond" panose="02020404030301010803" pitchFamily="18" charset="0"/>
              </a:rPr>
              <a:t>Slight amendment</a:t>
            </a:r>
            <a:r>
              <a:rPr lang="en-US" dirty="0">
                <a:latin typeface="Garamond" panose="02020404030301010803" pitchFamily="18" charset="0"/>
              </a:rPr>
              <a:t>: if there is a clash between a universal rule and a particular normative judgment, we should give time to the scientific community to ponder the clash</a:t>
            </a:r>
          </a:p>
          <a:p>
            <a:pPr marL="800100" lvl="1" indent="-342900" algn="just">
              <a:spcAft>
                <a:spcPts val="600"/>
              </a:spcAft>
              <a:buClr>
                <a:schemeClr val="accent1"/>
              </a:buClr>
              <a:buSzPct val="100000"/>
              <a:buFont typeface="+mj-lt"/>
              <a:buAutoNum type="arabicParenR"/>
            </a:pPr>
            <a:r>
              <a:rPr lang="en-US" b="1" dirty="0">
                <a:latin typeface="Garamond" panose="02020404030301010803" pitchFamily="18" charset="0"/>
              </a:rPr>
              <a:t>New metacriterion</a:t>
            </a:r>
            <a:r>
              <a:rPr lang="en-US" dirty="0">
                <a:latin typeface="Garamond" panose="02020404030301010803" pitchFamily="18" charset="0"/>
              </a:rPr>
              <a:t>:  a framework is to be rejected </a:t>
            </a:r>
            <a:r>
              <a:rPr lang="en-US" i="1" dirty="0">
                <a:latin typeface="Garamond" panose="02020404030301010803" pitchFamily="18" charset="0"/>
              </a:rPr>
              <a:t>only </a:t>
            </a:r>
            <a:r>
              <a:rPr lang="en-US" dirty="0">
                <a:latin typeface="Garamond" panose="02020404030301010803" pitchFamily="18" charset="0"/>
              </a:rPr>
              <a:t>if we have a better one that represents a progressive shift in the sequence of research programs.</a:t>
            </a:r>
          </a:p>
        </p:txBody>
      </p:sp>
      <p:sp>
        <p:nvSpPr>
          <p:cNvPr id="2" name="Flecha: hacia abajo 1">
            <a:extLst>
              <a:ext uri="{FF2B5EF4-FFF2-40B4-BE49-F238E27FC236}">
                <a16:creationId xmlns:a16="http://schemas.microsoft.com/office/drawing/2014/main" id="{68C98729-0566-4AF4-A1AD-AB8329AF0E36}"/>
              </a:ext>
            </a:extLst>
          </p:cNvPr>
          <p:cNvSpPr/>
          <p:nvPr/>
        </p:nvSpPr>
        <p:spPr>
          <a:xfrm>
            <a:off x="5810434" y="2751747"/>
            <a:ext cx="381740" cy="4527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3AEC6E88-3A4F-4120-ACF9-5A48385E3CF7}"/>
              </a:ext>
            </a:extLst>
          </p:cNvPr>
          <p:cNvSpPr txBox="1"/>
          <p:nvPr/>
        </p:nvSpPr>
        <p:spPr>
          <a:xfrm>
            <a:off x="4616388" y="3266805"/>
            <a:ext cx="3151573" cy="2385268"/>
          </a:xfrm>
          <a:prstGeom prst="rect">
            <a:avLst/>
          </a:prstGeom>
          <a:noFill/>
        </p:spPr>
        <p:txBody>
          <a:bodyPr wrap="square" rtlCol="0">
            <a:spAutoFit/>
          </a:bodyPr>
          <a:lstStyle/>
          <a:p>
            <a:pPr>
              <a:spcAft>
                <a:spcPts val="600"/>
              </a:spcAft>
              <a:buClr>
                <a:schemeClr val="accent1"/>
              </a:buClr>
              <a:buSzPct val="100000"/>
            </a:pPr>
            <a:r>
              <a:rPr lang="es-ES" b="1" dirty="0">
                <a:latin typeface="Garamond" panose="02020404030301010803" pitchFamily="18" charset="0"/>
              </a:rPr>
              <a:t>More episodes in the history of science can be seen as rational</a:t>
            </a:r>
          </a:p>
          <a:p>
            <a:pPr>
              <a:spcAft>
                <a:spcPts val="600"/>
              </a:spcAft>
              <a:buClr>
                <a:schemeClr val="accent1"/>
              </a:buClr>
              <a:buSzPct val="100000"/>
            </a:pPr>
            <a:r>
              <a:rPr lang="es-ES" b="1" dirty="0" err="1">
                <a:latin typeface="Garamond" panose="02020404030301010803" pitchFamily="18" charset="0"/>
              </a:rPr>
              <a:t>Remaining</a:t>
            </a:r>
            <a:r>
              <a:rPr lang="es-ES" b="1" dirty="0">
                <a:latin typeface="Garamond" panose="02020404030301010803" pitchFamily="18" charset="0"/>
              </a:rPr>
              <a:t> </a:t>
            </a:r>
            <a:r>
              <a:rPr lang="es-ES" b="1" dirty="0" err="1">
                <a:latin typeface="Garamond" panose="02020404030301010803" pitchFamily="18" charset="0"/>
              </a:rPr>
              <a:t>anomalies</a:t>
            </a:r>
            <a:r>
              <a:rPr lang="es-ES" b="1" dirty="0">
                <a:latin typeface="Garamond" panose="02020404030301010803" pitchFamily="18" charset="0"/>
              </a:rPr>
              <a:t> </a:t>
            </a:r>
            <a:r>
              <a:rPr lang="es-ES" b="1" dirty="0" err="1">
                <a:latin typeface="Garamond" panose="02020404030301010803" pitchFamily="18" charset="0"/>
              </a:rPr>
              <a:t>will</a:t>
            </a:r>
            <a:r>
              <a:rPr lang="es-ES" b="1" dirty="0">
                <a:latin typeface="Garamond" panose="02020404030301010803" pitchFamily="18" charset="0"/>
              </a:rPr>
              <a:t> </a:t>
            </a:r>
            <a:r>
              <a:rPr lang="es-ES" b="1" dirty="0" err="1">
                <a:latin typeface="Garamond" panose="02020404030301010803" pitchFamily="18" charset="0"/>
              </a:rPr>
              <a:t>have</a:t>
            </a:r>
            <a:r>
              <a:rPr lang="es-ES" b="1" dirty="0">
                <a:latin typeface="Garamond" panose="02020404030301010803" pitchFamily="18" charset="0"/>
              </a:rPr>
              <a:t> to be </a:t>
            </a:r>
            <a:r>
              <a:rPr lang="es-ES" b="1" dirty="0" err="1">
                <a:latin typeface="Garamond" panose="02020404030301010803" pitchFamily="18" charset="0"/>
              </a:rPr>
              <a:t>explained</a:t>
            </a:r>
            <a:r>
              <a:rPr lang="es-ES" b="1" dirty="0">
                <a:latin typeface="Garamond" panose="02020404030301010803" pitchFamily="18" charset="0"/>
              </a:rPr>
              <a:t> </a:t>
            </a:r>
            <a:r>
              <a:rPr lang="es-ES" b="1" dirty="0" err="1">
                <a:latin typeface="Garamond" panose="02020404030301010803" pitchFamily="18" charset="0"/>
              </a:rPr>
              <a:t>either</a:t>
            </a:r>
            <a:r>
              <a:rPr lang="es-ES" b="1" dirty="0">
                <a:latin typeface="Garamond" panose="02020404030301010803" pitchFamily="18" charset="0"/>
              </a:rPr>
              <a:t> by </a:t>
            </a:r>
            <a:r>
              <a:rPr lang="es-ES" b="1" dirty="0" err="1">
                <a:latin typeface="Garamond" panose="02020404030301010803" pitchFamily="18" charset="0"/>
              </a:rPr>
              <a:t>some</a:t>
            </a:r>
            <a:r>
              <a:rPr lang="es-ES" b="1" dirty="0">
                <a:latin typeface="Garamond" panose="02020404030301010803" pitchFamily="18" charset="0"/>
              </a:rPr>
              <a:t> </a:t>
            </a:r>
            <a:r>
              <a:rPr lang="es-ES" b="1" dirty="0" err="1">
                <a:latin typeface="Garamond" panose="02020404030301010803" pitchFamily="18" charset="0"/>
              </a:rPr>
              <a:t>better</a:t>
            </a:r>
            <a:r>
              <a:rPr lang="es-ES" b="1" dirty="0">
                <a:latin typeface="Garamond" panose="02020404030301010803" pitchFamily="18" charset="0"/>
              </a:rPr>
              <a:t> rational </a:t>
            </a:r>
            <a:r>
              <a:rPr lang="es-ES" b="1" dirty="0" err="1">
                <a:latin typeface="Garamond" panose="02020404030301010803" pitchFamily="18" charset="0"/>
              </a:rPr>
              <a:t>reconstruction</a:t>
            </a:r>
            <a:r>
              <a:rPr lang="es-ES" b="1" dirty="0">
                <a:latin typeface="Garamond" panose="02020404030301010803" pitchFamily="18" charset="0"/>
              </a:rPr>
              <a:t> </a:t>
            </a:r>
            <a:r>
              <a:rPr lang="es-ES" b="1" dirty="0" err="1">
                <a:latin typeface="Garamond" panose="02020404030301010803" pitchFamily="18" charset="0"/>
              </a:rPr>
              <a:t>or</a:t>
            </a:r>
            <a:r>
              <a:rPr lang="es-ES" b="1" dirty="0">
                <a:latin typeface="Garamond" panose="02020404030301010803" pitchFamily="18" charset="0"/>
              </a:rPr>
              <a:t> by </a:t>
            </a:r>
            <a:r>
              <a:rPr lang="es-ES" b="1" dirty="0" err="1">
                <a:latin typeface="Garamond" panose="02020404030301010803" pitchFamily="18" charset="0"/>
              </a:rPr>
              <a:t>some</a:t>
            </a:r>
            <a:r>
              <a:rPr lang="es-ES" b="1" dirty="0">
                <a:latin typeface="Garamond" panose="02020404030301010803" pitchFamily="18" charset="0"/>
              </a:rPr>
              <a:t> </a:t>
            </a:r>
            <a:r>
              <a:rPr lang="es-ES" b="1" dirty="0" err="1">
                <a:latin typeface="Garamond" panose="02020404030301010803" pitchFamily="18" charset="0"/>
              </a:rPr>
              <a:t>external</a:t>
            </a:r>
            <a:r>
              <a:rPr lang="es-ES" b="1" dirty="0">
                <a:latin typeface="Garamond" panose="02020404030301010803" pitchFamily="18" charset="0"/>
              </a:rPr>
              <a:t> theory</a:t>
            </a:r>
          </a:p>
        </p:txBody>
      </p:sp>
      <p:pic>
        <p:nvPicPr>
          <p:cNvPr id="11" name="Imagen 10">
            <a:extLst>
              <a:ext uri="{FF2B5EF4-FFF2-40B4-BE49-F238E27FC236}">
                <a16:creationId xmlns:a16="http://schemas.microsoft.com/office/drawing/2014/main" id="{77947B6D-EC95-44E5-9174-A7D81562A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7947" y="3204508"/>
            <a:ext cx="3225673" cy="2385268"/>
          </a:xfrm>
          <a:prstGeom prst="rect">
            <a:avLst/>
          </a:prstGeom>
        </p:spPr>
      </p:pic>
    </p:spTree>
    <p:extLst>
      <p:ext uri="{BB962C8B-B14F-4D97-AF65-F5344CB8AC3E}">
        <p14:creationId xmlns:p14="http://schemas.microsoft.com/office/powerpoint/2010/main" val="1406057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B6831B3-B902-48FF-8C1E-C1A41740F4F6}"/>
              </a:ext>
            </a:extLst>
          </p:cNvPr>
          <p:cNvSpPr txBox="1"/>
          <p:nvPr/>
        </p:nvSpPr>
        <p:spPr>
          <a:xfrm>
            <a:off x="337352" y="1189608"/>
            <a:ext cx="2823099" cy="4585871"/>
          </a:xfrm>
          <a:prstGeom prst="rect">
            <a:avLst/>
          </a:prstGeom>
          <a:noFill/>
        </p:spPr>
        <p:txBody>
          <a:bodyPr wrap="square" rtlCol="0">
            <a:spAutoFit/>
          </a:bodyPr>
          <a:lstStyle/>
          <a:p>
            <a:pPr>
              <a:spcAft>
                <a:spcPts val="600"/>
              </a:spcAft>
            </a:pPr>
            <a:r>
              <a:rPr lang="en-US" sz="1600" i="1" dirty="0">
                <a:latin typeface="Garamond" panose="02020404030301010803" pitchFamily="18" charset="0"/>
              </a:rPr>
              <a:t>Outline</a:t>
            </a:r>
          </a:p>
          <a:p>
            <a:r>
              <a:rPr lang="en-US" sz="1600" dirty="0">
                <a:latin typeface="Garamond" panose="02020404030301010803" pitchFamily="18" charset="0"/>
              </a:rPr>
              <a:t>1. Rival methodologies </a:t>
            </a:r>
          </a:p>
          <a:p>
            <a:pPr marL="800100" lvl="1" indent="-342900">
              <a:buAutoNum type="alphaUcPeriod"/>
            </a:pPr>
            <a:r>
              <a:rPr lang="en-US" sz="1600" dirty="0">
                <a:latin typeface="Garamond" panose="02020404030301010803" pitchFamily="18" charset="0"/>
              </a:rPr>
              <a:t>Inductivism</a:t>
            </a:r>
          </a:p>
          <a:p>
            <a:pPr marL="800100" lvl="1" indent="-342900">
              <a:buAutoNum type="alphaUcPeriod"/>
            </a:pPr>
            <a:r>
              <a:rPr lang="en-US" sz="1600" dirty="0">
                <a:latin typeface="Garamond" panose="02020404030301010803" pitchFamily="18" charset="0"/>
              </a:rPr>
              <a:t>Conventionalism</a:t>
            </a:r>
          </a:p>
          <a:p>
            <a:pPr marL="800100" lvl="1" indent="-342900">
              <a:buAutoNum type="alphaUcPeriod"/>
            </a:pPr>
            <a:r>
              <a:rPr lang="en-US" sz="1600" dirty="0">
                <a:latin typeface="Garamond" panose="02020404030301010803" pitchFamily="18" charset="0"/>
              </a:rPr>
              <a:t>Falsificationism</a:t>
            </a:r>
          </a:p>
          <a:p>
            <a:pPr marL="800100" lvl="1" indent="-342900">
              <a:buAutoNum type="alphaUcPeriod"/>
            </a:pPr>
            <a:r>
              <a:rPr lang="en-US" sz="1600" dirty="0">
                <a:latin typeface="Garamond" panose="02020404030301010803" pitchFamily="18" charset="0"/>
              </a:rPr>
              <a:t>MSRP</a:t>
            </a:r>
          </a:p>
          <a:p>
            <a:pPr marL="800100" lvl="1" indent="-342900">
              <a:spcAft>
                <a:spcPts val="600"/>
              </a:spcAft>
              <a:buAutoNum type="alphaUcPeriod"/>
            </a:pPr>
            <a:r>
              <a:rPr lang="en-US" sz="1600" dirty="0">
                <a:latin typeface="Garamond" panose="02020404030301010803" pitchFamily="18" charset="0"/>
              </a:rPr>
              <a:t>Int/Ext history</a:t>
            </a:r>
          </a:p>
          <a:p>
            <a:r>
              <a:rPr lang="en-US" sz="1600" dirty="0">
                <a:latin typeface="Garamond" panose="02020404030301010803" pitchFamily="18" charset="0"/>
              </a:rPr>
              <a:t>2. Critical comparison</a:t>
            </a:r>
          </a:p>
          <a:p>
            <a:pPr marL="800100" lvl="1" indent="-342900">
              <a:buAutoNum type="alphaUcPeriod"/>
            </a:pPr>
            <a:r>
              <a:rPr lang="en-US" sz="1600" dirty="0">
                <a:latin typeface="Garamond" panose="02020404030301010803" pitchFamily="18" charset="0"/>
              </a:rPr>
              <a:t>Falsificationism as a metacriterion</a:t>
            </a:r>
          </a:p>
          <a:p>
            <a:pPr marL="800100" lvl="1" indent="-342900">
              <a:buAutoNum type="alphaUcPeriod"/>
            </a:pPr>
            <a:r>
              <a:rPr lang="en-US" sz="1600" dirty="0">
                <a:latin typeface="Garamond" panose="02020404030301010803" pitchFamily="18" charset="0"/>
              </a:rPr>
              <a:t>New metacriterion</a:t>
            </a:r>
          </a:p>
          <a:p>
            <a:pPr marL="800100" lvl="1" indent="-342900">
              <a:buAutoNum type="alphaUcPeriod"/>
            </a:pPr>
            <a:r>
              <a:rPr lang="en-US" sz="1600" b="1" dirty="0">
                <a:latin typeface="Garamond" panose="02020404030301010803" pitchFamily="18" charset="0"/>
              </a:rPr>
              <a:t>Against aprioristic &amp; antitheoretical approaches</a:t>
            </a:r>
          </a:p>
          <a:p>
            <a:pPr marL="800100" lvl="1" indent="-342900">
              <a:spcAft>
                <a:spcPts val="600"/>
              </a:spcAft>
              <a:buAutoNum type="alphaUcPeriod"/>
            </a:pPr>
            <a:r>
              <a:rPr lang="en-US" sz="1600" dirty="0">
                <a:latin typeface="Garamond" panose="02020404030301010803" pitchFamily="18" charset="0"/>
              </a:rPr>
              <a:t>Conclusion</a:t>
            </a:r>
          </a:p>
          <a:p>
            <a:pPr>
              <a:spcAft>
                <a:spcPts val="600"/>
              </a:spcAft>
            </a:pPr>
            <a:r>
              <a:rPr lang="en-US" sz="1600" dirty="0">
                <a:latin typeface="Garamond" panose="02020404030301010803" pitchFamily="18" charset="0"/>
              </a:rPr>
              <a:t>3. Gems</a:t>
            </a:r>
          </a:p>
          <a:p>
            <a:r>
              <a:rPr lang="en-US" sz="1600" dirty="0">
                <a:latin typeface="Garamond" panose="02020404030301010803" pitchFamily="18" charset="0"/>
              </a:rPr>
              <a:t>4. </a:t>
            </a:r>
            <a:r>
              <a:rPr lang="en-US" sz="1600" b="1" dirty="0">
                <a:latin typeface="Garamond" panose="02020404030301010803" pitchFamily="18" charset="0"/>
              </a:rPr>
              <a:t>Clara’s takes</a:t>
            </a:r>
            <a:endParaRPr lang="en-US" sz="1600" dirty="0">
              <a:latin typeface="Garamond" panose="02020404030301010803" pitchFamily="18" charset="0"/>
            </a:endParaRPr>
          </a:p>
        </p:txBody>
      </p:sp>
      <p:sp>
        <p:nvSpPr>
          <p:cNvPr id="3" name="Rectángulo 2">
            <a:extLst>
              <a:ext uri="{FF2B5EF4-FFF2-40B4-BE49-F238E27FC236}">
                <a16:creationId xmlns:a16="http://schemas.microsoft.com/office/drawing/2014/main" id="{C66DDB7D-6740-4666-B040-8833AA4231D7}"/>
              </a:ext>
            </a:extLst>
          </p:cNvPr>
          <p:cNvSpPr/>
          <p:nvPr/>
        </p:nvSpPr>
        <p:spPr>
          <a:xfrm>
            <a:off x="7510509" y="0"/>
            <a:ext cx="4681492" cy="4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Against aprioristic &amp; antitheoretical approaches</a:t>
            </a:r>
          </a:p>
        </p:txBody>
      </p:sp>
      <p:sp>
        <p:nvSpPr>
          <p:cNvPr id="4" name="CuadroTexto 3">
            <a:extLst>
              <a:ext uri="{FF2B5EF4-FFF2-40B4-BE49-F238E27FC236}">
                <a16:creationId xmlns:a16="http://schemas.microsoft.com/office/drawing/2014/main" id="{74AEE222-A73C-49AA-9716-8013AF051ED8}"/>
              </a:ext>
            </a:extLst>
          </p:cNvPr>
          <p:cNvSpPr txBox="1"/>
          <p:nvPr/>
        </p:nvSpPr>
        <p:spPr>
          <a:xfrm>
            <a:off x="3770050" y="870012"/>
            <a:ext cx="7676226" cy="6432530"/>
          </a:xfrm>
          <a:prstGeom prst="rect">
            <a:avLst/>
          </a:prstGeom>
          <a:noFill/>
        </p:spPr>
        <p:txBody>
          <a:bodyPr wrap="square" rtlCol="0">
            <a:spAutoFit/>
          </a:bodyPr>
          <a:lstStyle/>
          <a:p>
            <a:pPr algn="just">
              <a:spcAft>
                <a:spcPts val="600"/>
              </a:spcAft>
              <a:buClr>
                <a:schemeClr val="accent1"/>
              </a:buClr>
              <a:buSzPct val="100000"/>
            </a:pPr>
            <a:r>
              <a:rPr lang="en-US" b="1" dirty="0">
                <a:latin typeface="Garamond" panose="02020404030301010803" pitchFamily="18" charset="0"/>
              </a:rPr>
              <a:t>Two methodological approaches</a:t>
            </a:r>
          </a:p>
          <a:p>
            <a:pPr marL="742950" lvl="1" indent="-285750" algn="just">
              <a:spcAft>
                <a:spcPts val="600"/>
              </a:spcAft>
              <a:buClr>
                <a:schemeClr val="accent1"/>
              </a:buClr>
              <a:buSzPct val="100000"/>
              <a:buFont typeface="Garamond" panose="02020404030301010803" pitchFamily="18" charset="0"/>
              <a:buChar char="•"/>
            </a:pPr>
            <a:r>
              <a:rPr lang="en-US" b="1" dirty="0">
                <a:latin typeface="Garamond" panose="02020404030301010803" pitchFamily="18" charset="0"/>
              </a:rPr>
              <a:t>Aprioristic (‘Euclidean’) approaches</a:t>
            </a:r>
            <a:r>
              <a:rPr lang="en-US" dirty="0">
                <a:latin typeface="Garamond" panose="02020404030301010803" pitchFamily="18" charset="0"/>
              </a:rPr>
              <a:t>: lay down a priori general rules for scientific appraisal (e.g. Popper’s demarcation criterion)</a:t>
            </a:r>
          </a:p>
          <a:p>
            <a:pPr marL="742950" lvl="1" indent="-285750" algn="just">
              <a:spcAft>
                <a:spcPts val="600"/>
              </a:spcAft>
              <a:buClr>
                <a:schemeClr val="accent1"/>
              </a:buClr>
              <a:buSzPct val="100000"/>
              <a:buFont typeface="Garamond" panose="02020404030301010803" pitchFamily="18" charset="0"/>
              <a:buChar char="•"/>
            </a:pPr>
            <a:r>
              <a:rPr lang="en-US" b="1" dirty="0">
                <a:latin typeface="Garamond" panose="02020404030301010803" pitchFamily="18" charset="0"/>
              </a:rPr>
              <a:t>Antitheoretical approaches</a:t>
            </a:r>
            <a:r>
              <a:rPr lang="en-US" dirty="0">
                <a:latin typeface="Garamond" panose="02020404030301010803" pitchFamily="18" charset="0"/>
              </a:rPr>
              <a:t>: deny the possibility of any valid demarcation criterion </a:t>
            </a:r>
            <a:r>
              <a:rPr lang="en-US" b="0" i="0" dirty="0">
                <a:effectLst/>
                <a:latin typeface="Garamond" panose="02020404030301010803" pitchFamily="18" charset="0"/>
              </a:rPr>
              <a:t>—</a:t>
            </a:r>
            <a:r>
              <a:rPr lang="en-US" dirty="0">
                <a:latin typeface="Garamond" panose="02020404030301010803" pitchFamily="18" charset="0"/>
              </a:rPr>
              <a:t> case by case basis (e.g. Polanyi, Oakeshott) </a:t>
            </a:r>
          </a:p>
          <a:p>
            <a:pPr marL="742950" lvl="1" indent="-285750" algn="just">
              <a:spcAft>
                <a:spcPts val="600"/>
              </a:spcAft>
              <a:buClr>
                <a:schemeClr val="accent1"/>
              </a:buClr>
              <a:buSzPct val="100000"/>
              <a:buFont typeface="Garamond" panose="02020404030301010803" pitchFamily="18" charset="0"/>
              <a:buChar char="•"/>
            </a:pPr>
            <a:endParaRPr lang="en-US" dirty="0">
              <a:latin typeface="Garamond" panose="02020404030301010803" pitchFamily="18" charset="0"/>
            </a:endParaRPr>
          </a:p>
          <a:p>
            <a:pPr marL="742950" lvl="1" indent="-285750" algn="just">
              <a:spcAft>
                <a:spcPts val="600"/>
              </a:spcAft>
              <a:buClr>
                <a:schemeClr val="accent1"/>
              </a:buClr>
              <a:buSzPct val="100000"/>
              <a:buFont typeface="Garamond" panose="02020404030301010803" pitchFamily="18" charset="0"/>
              <a:buChar char="•"/>
            </a:pPr>
            <a:endParaRPr lang="en-US" dirty="0">
              <a:latin typeface="Garamond" panose="02020404030301010803" pitchFamily="18" charset="0"/>
            </a:endParaRPr>
          </a:p>
          <a:p>
            <a:pPr marL="742950" lvl="1" indent="-285750" algn="just">
              <a:spcAft>
                <a:spcPts val="600"/>
              </a:spcAft>
              <a:buClr>
                <a:schemeClr val="accent1"/>
              </a:buClr>
              <a:buSzPct val="100000"/>
              <a:buFont typeface="Garamond" panose="02020404030301010803" pitchFamily="18" charset="0"/>
              <a:buChar char="•"/>
            </a:pPr>
            <a:endParaRPr lang="en-US" dirty="0">
              <a:latin typeface="Garamond" panose="02020404030301010803" pitchFamily="18" charset="0"/>
            </a:endParaRPr>
          </a:p>
          <a:p>
            <a:pPr marL="742950" lvl="1" indent="-285750" algn="just">
              <a:spcAft>
                <a:spcPts val="600"/>
              </a:spcAft>
              <a:buClr>
                <a:schemeClr val="accent1"/>
              </a:buClr>
              <a:buSzPct val="100000"/>
              <a:buFont typeface="Garamond" panose="02020404030301010803" pitchFamily="18" charset="0"/>
              <a:buChar char="•"/>
            </a:pPr>
            <a:endParaRPr lang="en-US" dirty="0">
              <a:latin typeface="Garamond" panose="02020404030301010803" pitchFamily="18" charset="0"/>
            </a:endParaRPr>
          </a:p>
          <a:p>
            <a:pPr lvl="1" algn="just">
              <a:spcAft>
                <a:spcPts val="600"/>
              </a:spcAft>
              <a:buClr>
                <a:schemeClr val="accent1"/>
              </a:buClr>
              <a:buSzPct val="100000"/>
            </a:pPr>
            <a:endParaRPr lang="en-US" dirty="0">
              <a:latin typeface="Garamond" panose="02020404030301010803" pitchFamily="18" charset="0"/>
            </a:endParaRPr>
          </a:p>
          <a:p>
            <a:pPr lvl="1" algn="just">
              <a:spcAft>
                <a:spcPts val="600"/>
              </a:spcAft>
              <a:buClr>
                <a:schemeClr val="accent1"/>
              </a:buClr>
              <a:buSzPct val="100000"/>
            </a:pPr>
            <a:endParaRPr lang="en-US" dirty="0">
              <a:latin typeface="Garamond" panose="02020404030301010803" pitchFamily="18" charset="0"/>
            </a:endParaRPr>
          </a:p>
          <a:p>
            <a:pPr lvl="1" algn="just">
              <a:spcAft>
                <a:spcPts val="600"/>
              </a:spcAft>
              <a:buClr>
                <a:schemeClr val="accent1"/>
              </a:buClr>
              <a:buSzPct val="100000"/>
            </a:pPr>
            <a:endParaRPr lang="en-US" dirty="0">
              <a:latin typeface="Garamond" panose="02020404030301010803" pitchFamily="18" charset="0"/>
            </a:endParaRPr>
          </a:p>
          <a:p>
            <a:pPr algn="just">
              <a:spcAft>
                <a:spcPts val="600"/>
              </a:spcAft>
              <a:buClr>
                <a:schemeClr val="accent1"/>
              </a:buClr>
              <a:buSzPct val="100000"/>
            </a:pPr>
            <a:r>
              <a:rPr lang="en-US" b="1" dirty="0">
                <a:latin typeface="Garamond" panose="02020404030301010803" pitchFamily="18" charset="0"/>
              </a:rPr>
              <a:t>Lakatos</a:t>
            </a:r>
            <a:r>
              <a:rPr lang="en-US" dirty="0">
                <a:latin typeface="Garamond" panose="02020404030301010803" pitchFamily="18" charset="0"/>
              </a:rPr>
              <a:t>: middle way </a:t>
            </a:r>
            <a:r>
              <a:rPr lang="en-US" b="0" i="0" dirty="0">
                <a:effectLst/>
                <a:latin typeface="Garamond" panose="02020404030301010803" pitchFamily="18" charset="0"/>
              </a:rPr>
              <a:t>—</a:t>
            </a:r>
            <a:r>
              <a:rPr lang="en-US" dirty="0">
                <a:latin typeface="Garamond" panose="02020404030301010803" pitchFamily="18" charset="0"/>
              </a:rPr>
              <a:t> </a:t>
            </a:r>
            <a:r>
              <a:rPr lang="en-US" b="0" i="0" dirty="0">
                <a:effectLst/>
                <a:latin typeface="Garamond" panose="02020404030301010803" pitchFamily="18" charset="0"/>
              </a:rPr>
              <a:t> MSRP implies a pluralistic system of authority in which the philosopher of science learns from the historian of science and </a:t>
            </a:r>
            <a:r>
              <a:rPr lang="en-US" b="0" i="1" dirty="0">
                <a:effectLst/>
                <a:latin typeface="Garamond" panose="02020404030301010803" pitchFamily="18" charset="0"/>
              </a:rPr>
              <a:t>vice versa</a:t>
            </a:r>
          </a:p>
          <a:p>
            <a:pPr algn="just">
              <a:spcAft>
                <a:spcPts val="600"/>
              </a:spcAft>
              <a:buClr>
                <a:schemeClr val="accent1"/>
              </a:buClr>
              <a:buSzPct val="100000"/>
            </a:pPr>
            <a:r>
              <a:rPr lang="en-US" dirty="0">
                <a:latin typeface="Garamond" panose="02020404030301010803" pitchFamily="18" charset="0"/>
              </a:rPr>
              <a:t>Note: aprioristic approaches are more important  when a tradition degenerates (e.g. modern particle physics) or a new bad tradition is founded (e.g. modern psychology)</a:t>
            </a:r>
            <a:endParaRPr lang="en-US" b="0" i="0" dirty="0">
              <a:effectLst/>
              <a:latin typeface="Garamond" panose="02020404030301010803" pitchFamily="18" charset="0"/>
            </a:endParaRPr>
          </a:p>
          <a:p>
            <a:pPr algn="just">
              <a:spcAft>
                <a:spcPts val="600"/>
              </a:spcAft>
              <a:buClr>
                <a:schemeClr val="accent1"/>
              </a:buClr>
              <a:buSzPct val="100000"/>
            </a:pPr>
            <a:endParaRPr lang="en-US" b="0" i="0" dirty="0">
              <a:effectLst/>
              <a:latin typeface="Garamond" panose="02020404030301010803" pitchFamily="18" charset="0"/>
            </a:endParaRPr>
          </a:p>
          <a:p>
            <a:pPr algn="just">
              <a:spcAft>
                <a:spcPts val="600"/>
              </a:spcAft>
              <a:buClr>
                <a:schemeClr val="accent1"/>
              </a:buClr>
              <a:buSzPct val="100000"/>
            </a:pPr>
            <a:endParaRPr lang="en-US" dirty="0">
              <a:latin typeface="Garamond" panose="02020404030301010803" pitchFamily="18" charset="0"/>
            </a:endParaRPr>
          </a:p>
          <a:p>
            <a:pPr>
              <a:spcAft>
                <a:spcPts val="600"/>
              </a:spcAft>
              <a:buClr>
                <a:schemeClr val="accent1"/>
              </a:buClr>
              <a:buSzPct val="100000"/>
            </a:pPr>
            <a:endParaRPr lang="en-US" dirty="0">
              <a:latin typeface="Garamond" panose="02020404030301010803" pitchFamily="18" charset="0"/>
            </a:endParaRPr>
          </a:p>
        </p:txBody>
      </p:sp>
      <p:pic>
        <p:nvPicPr>
          <p:cNvPr id="8" name="Imagen 7">
            <a:extLst>
              <a:ext uri="{FF2B5EF4-FFF2-40B4-BE49-F238E27FC236}">
                <a16:creationId xmlns:a16="http://schemas.microsoft.com/office/drawing/2014/main" id="{4E8F9A62-051A-4AA6-AE3E-7DE136082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735" y="2570594"/>
            <a:ext cx="1385973" cy="2134570"/>
          </a:xfrm>
          <a:prstGeom prst="rect">
            <a:avLst/>
          </a:prstGeom>
        </p:spPr>
      </p:pic>
      <p:pic>
        <p:nvPicPr>
          <p:cNvPr id="14" name="Imagen 13">
            <a:extLst>
              <a:ext uri="{FF2B5EF4-FFF2-40B4-BE49-F238E27FC236}">
                <a16:creationId xmlns:a16="http://schemas.microsoft.com/office/drawing/2014/main" id="{4DAB9545-AB54-4FE0-8F45-0EEA670B8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307" y="2596312"/>
            <a:ext cx="1385973" cy="2083135"/>
          </a:xfrm>
          <a:prstGeom prst="rect">
            <a:avLst/>
          </a:prstGeom>
        </p:spPr>
      </p:pic>
    </p:spTree>
    <p:extLst>
      <p:ext uri="{BB962C8B-B14F-4D97-AF65-F5344CB8AC3E}">
        <p14:creationId xmlns:p14="http://schemas.microsoft.com/office/powerpoint/2010/main" val="238336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B6831B3-B902-48FF-8C1E-C1A41740F4F6}"/>
              </a:ext>
            </a:extLst>
          </p:cNvPr>
          <p:cNvSpPr txBox="1"/>
          <p:nvPr/>
        </p:nvSpPr>
        <p:spPr>
          <a:xfrm>
            <a:off x="337352" y="1189608"/>
            <a:ext cx="2823099" cy="4585871"/>
          </a:xfrm>
          <a:prstGeom prst="rect">
            <a:avLst/>
          </a:prstGeom>
          <a:noFill/>
        </p:spPr>
        <p:txBody>
          <a:bodyPr wrap="square" rtlCol="0">
            <a:spAutoFit/>
          </a:bodyPr>
          <a:lstStyle/>
          <a:p>
            <a:pPr>
              <a:spcAft>
                <a:spcPts val="600"/>
              </a:spcAft>
            </a:pPr>
            <a:r>
              <a:rPr lang="en-US" sz="1600" i="1" dirty="0">
                <a:latin typeface="Garamond" panose="02020404030301010803" pitchFamily="18" charset="0"/>
              </a:rPr>
              <a:t>Outline</a:t>
            </a:r>
          </a:p>
          <a:p>
            <a:r>
              <a:rPr lang="en-US" sz="1600" dirty="0">
                <a:latin typeface="Garamond" panose="02020404030301010803" pitchFamily="18" charset="0"/>
              </a:rPr>
              <a:t>1. Rival methodologies </a:t>
            </a:r>
          </a:p>
          <a:p>
            <a:pPr marL="800100" lvl="1" indent="-342900">
              <a:buAutoNum type="alphaUcPeriod"/>
            </a:pPr>
            <a:r>
              <a:rPr lang="en-US" sz="1600" dirty="0">
                <a:latin typeface="Garamond" panose="02020404030301010803" pitchFamily="18" charset="0"/>
              </a:rPr>
              <a:t>Inductivism</a:t>
            </a:r>
          </a:p>
          <a:p>
            <a:pPr marL="800100" lvl="1" indent="-342900">
              <a:buAutoNum type="alphaUcPeriod"/>
            </a:pPr>
            <a:r>
              <a:rPr lang="en-US" sz="1600" dirty="0">
                <a:latin typeface="Garamond" panose="02020404030301010803" pitchFamily="18" charset="0"/>
              </a:rPr>
              <a:t>Conventionalism</a:t>
            </a:r>
          </a:p>
          <a:p>
            <a:pPr marL="800100" lvl="1" indent="-342900">
              <a:buAutoNum type="alphaUcPeriod"/>
            </a:pPr>
            <a:r>
              <a:rPr lang="en-US" sz="1600" dirty="0">
                <a:latin typeface="Garamond" panose="02020404030301010803" pitchFamily="18" charset="0"/>
              </a:rPr>
              <a:t>Falsificationism</a:t>
            </a:r>
          </a:p>
          <a:p>
            <a:pPr marL="800100" lvl="1" indent="-342900">
              <a:buAutoNum type="alphaUcPeriod"/>
            </a:pPr>
            <a:r>
              <a:rPr lang="en-US" sz="1600" dirty="0">
                <a:latin typeface="Garamond" panose="02020404030301010803" pitchFamily="18" charset="0"/>
              </a:rPr>
              <a:t>MSRP</a:t>
            </a:r>
          </a:p>
          <a:p>
            <a:pPr marL="800100" lvl="1" indent="-342900">
              <a:spcAft>
                <a:spcPts val="600"/>
              </a:spcAft>
              <a:buAutoNum type="alphaUcPeriod"/>
            </a:pPr>
            <a:r>
              <a:rPr lang="en-US" sz="1600" dirty="0">
                <a:latin typeface="Garamond" panose="02020404030301010803" pitchFamily="18" charset="0"/>
              </a:rPr>
              <a:t>Int/Ext history</a:t>
            </a:r>
          </a:p>
          <a:p>
            <a:r>
              <a:rPr lang="en-US" sz="1600" dirty="0">
                <a:latin typeface="Garamond" panose="02020404030301010803" pitchFamily="18" charset="0"/>
              </a:rPr>
              <a:t>2. Critical comparison</a:t>
            </a:r>
          </a:p>
          <a:p>
            <a:pPr marL="800100" lvl="1" indent="-342900">
              <a:buAutoNum type="alphaUcPeriod"/>
            </a:pPr>
            <a:r>
              <a:rPr lang="en-US" sz="1600" dirty="0">
                <a:latin typeface="Garamond" panose="02020404030301010803" pitchFamily="18" charset="0"/>
              </a:rPr>
              <a:t>Falsificationism as a metacriterion</a:t>
            </a:r>
          </a:p>
          <a:p>
            <a:pPr marL="800100" lvl="1" indent="-342900">
              <a:buAutoNum type="alphaUcPeriod"/>
            </a:pPr>
            <a:r>
              <a:rPr lang="en-US" sz="1600" dirty="0">
                <a:latin typeface="Garamond" panose="02020404030301010803" pitchFamily="18" charset="0"/>
              </a:rPr>
              <a:t>New metacriterion</a:t>
            </a:r>
          </a:p>
          <a:p>
            <a:pPr marL="800100" lvl="1" indent="-342900">
              <a:buAutoNum type="alphaUcPeriod"/>
            </a:pPr>
            <a:r>
              <a:rPr lang="en-US" sz="1600" dirty="0">
                <a:latin typeface="Garamond" panose="02020404030301010803" pitchFamily="18" charset="0"/>
              </a:rPr>
              <a:t>Against aprioristic &amp; antitheoretical approaches</a:t>
            </a:r>
          </a:p>
          <a:p>
            <a:pPr marL="800100" lvl="1" indent="-342900">
              <a:spcAft>
                <a:spcPts val="600"/>
              </a:spcAft>
              <a:buAutoNum type="alphaUcPeriod"/>
            </a:pPr>
            <a:r>
              <a:rPr lang="en-US" sz="1600" b="1" dirty="0">
                <a:latin typeface="Garamond" panose="02020404030301010803" pitchFamily="18" charset="0"/>
              </a:rPr>
              <a:t>Conclusion</a:t>
            </a:r>
          </a:p>
          <a:p>
            <a:pPr>
              <a:spcAft>
                <a:spcPts val="600"/>
              </a:spcAft>
            </a:pPr>
            <a:r>
              <a:rPr lang="en-US" sz="1600" dirty="0">
                <a:latin typeface="Garamond" panose="02020404030301010803" pitchFamily="18" charset="0"/>
              </a:rPr>
              <a:t>3. Gems</a:t>
            </a:r>
          </a:p>
          <a:p>
            <a:r>
              <a:rPr lang="en-US" sz="1600" dirty="0">
                <a:latin typeface="Garamond" panose="02020404030301010803" pitchFamily="18" charset="0"/>
              </a:rPr>
              <a:t>4. </a:t>
            </a:r>
            <a:r>
              <a:rPr lang="en-US" sz="1600" b="1" dirty="0">
                <a:latin typeface="Garamond" panose="02020404030301010803" pitchFamily="18" charset="0"/>
              </a:rPr>
              <a:t>Clara’s takes</a:t>
            </a:r>
            <a:endParaRPr lang="en-US" sz="1600" dirty="0">
              <a:latin typeface="Garamond" panose="02020404030301010803" pitchFamily="18" charset="0"/>
            </a:endParaRPr>
          </a:p>
        </p:txBody>
      </p:sp>
      <p:sp>
        <p:nvSpPr>
          <p:cNvPr id="3" name="Rectángulo 2">
            <a:extLst>
              <a:ext uri="{FF2B5EF4-FFF2-40B4-BE49-F238E27FC236}">
                <a16:creationId xmlns:a16="http://schemas.microsoft.com/office/drawing/2014/main" id="{C66DDB7D-6740-4666-B040-8833AA4231D7}"/>
              </a:ext>
            </a:extLst>
          </p:cNvPr>
          <p:cNvSpPr/>
          <p:nvPr/>
        </p:nvSpPr>
        <p:spPr>
          <a:xfrm>
            <a:off x="8655729" y="0"/>
            <a:ext cx="3536272" cy="4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Conclusion</a:t>
            </a:r>
            <a:endParaRPr lang="en-US" dirty="0"/>
          </a:p>
        </p:txBody>
      </p:sp>
      <p:sp>
        <p:nvSpPr>
          <p:cNvPr id="4" name="CuadroTexto 3">
            <a:extLst>
              <a:ext uri="{FF2B5EF4-FFF2-40B4-BE49-F238E27FC236}">
                <a16:creationId xmlns:a16="http://schemas.microsoft.com/office/drawing/2014/main" id="{74AEE222-A73C-49AA-9716-8013AF051ED8}"/>
              </a:ext>
            </a:extLst>
          </p:cNvPr>
          <p:cNvSpPr txBox="1"/>
          <p:nvPr/>
        </p:nvSpPr>
        <p:spPr>
          <a:xfrm>
            <a:off x="3798378" y="1497384"/>
            <a:ext cx="7454283" cy="2210862"/>
          </a:xfrm>
          <a:prstGeom prst="rect">
            <a:avLst/>
          </a:prstGeom>
          <a:noFill/>
        </p:spPr>
        <p:txBody>
          <a:bodyPr wrap="square" rtlCol="0">
            <a:spAutoFit/>
          </a:bodyPr>
          <a:lstStyle/>
          <a:p>
            <a:pPr marL="285750" indent="-285750" algn="just">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a:p>
            <a:pPr algn="just">
              <a:spcAft>
                <a:spcPts val="400"/>
              </a:spcAft>
            </a:pPr>
            <a:r>
              <a:rPr lang="en-US" sz="1800" dirty="0">
                <a:latin typeface="Garamond" panose="02020404030301010803" pitchFamily="18" charset="0"/>
              </a:rPr>
              <a:t>1. Philosophy of science provides normative methodologies in terms of which the historian reconstructs the history of science</a:t>
            </a:r>
          </a:p>
          <a:p>
            <a:pPr algn="just">
              <a:spcAft>
                <a:spcPts val="400"/>
              </a:spcAft>
            </a:pPr>
            <a:r>
              <a:rPr lang="en-US" sz="1800" dirty="0">
                <a:latin typeface="Garamond" panose="02020404030301010803" pitchFamily="18" charset="0"/>
              </a:rPr>
              <a:t>2. Competing methodologies can be evaluated with the help of (normatively interpreted) history</a:t>
            </a:r>
          </a:p>
          <a:p>
            <a:pPr algn="just">
              <a:spcAft>
                <a:spcPts val="400"/>
              </a:spcAft>
            </a:pPr>
            <a:r>
              <a:rPr lang="en-US" sz="1800" dirty="0">
                <a:latin typeface="Garamond" panose="02020404030301010803" pitchFamily="18" charset="0"/>
              </a:rPr>
              <a:t>3. Any rational reconstruction of history needs to be supplemented by an empirical (socio-psychological) external history</a:t>
            </a:r>
          </a:p>
        </p:txBody>
      </p:sp>
      <p:sp>
        <p:nvSpPr>
          <p:cNvPr id="6" name="CuadroTexto 5">
            <a:extLst>
              <a:ext uri="{FF2B5EF4-FFF2-40B4-BE49-F238E27FC236}">
                <a16:creationId xmlns:a16="http://schemas.microsoft.com/office/drawing/2014/main" id="{A074B45A-B56A-4581-9794-F0DBAA1BAB52}"/>
              </a:ext>
            </a:extLst>
          </p:cNvPr>
          <p:cNvSpPr txBox="1"/>
          <p:nvPr/>
        </p:nvSpPr>
        <p:spPr>
          <a:xfrm>
            <a:off x="3687407" y="781235"/>
            <a:ext cx="7676226" cy="369332"/>
          </a:xfrm>
          <a:prstGeom prst="rect">
            <a:avLst/>
          </a:prstGeom>
          <a:noFill/>
        </p:spPr>
        <p:txBody>
          <a:bodyPr wrap="square" rtlCol="0">
            <a:spAutoFit/>
          </a:bodyPr>
          <a:lstStyle/>
          <a:p>
            <a:pPr marL="285750" indent="-285750" algn="just">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p:txBody>
      </p:sp>
    </p:spTree>
    <p:extLst>
      <p:ext uri="{BB962C8B-B14F-4D97-AF65-F5344CB8AC3E}">
        <p14:creationId xmlns:p14="http://schemas.microsoft.com/office/powerpoint/2010/main" val="182295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B6831B3-B902-48FF-8C1E-C1A41740F4F6}"/>
              </a:ext>
            </a:extLst>
          </p:cNvPr>
          <p:cNvSpPr txBox="1"/>
          <p:nvPr/>
        </p:nvSpPr>
        <p:spPr>
          <a:xfrm>
            <a:off x="337352" y="1189608"/>
            <a:ext cx="2823099" cy="4585871"/>
          </a:xfrm>
          <a:prstGeom prst="rect">
            <a:avLst/>
          </a:prstGeom>
          <a:noFill/>
        </p:spPr>
        <p:txBody>
          <a:bodyPr wrap="square" rtlCol="0">
            <a:spAutoFit/>
          </a:bodyPr>
          <a:lstStyle/>
          <a:p>
            <a:pPr>
              <a:spcAft>
                <a:spcPts val="600"/>
              </a:spcAft>
            </a:pPr>
            <a:r>
              <a:rPr lang="en-US" sz="1600" i="1" dirty="0">
                <a:latin typeface="Garamond" panose="02020404030301010803" pitchFamily="18" charset="0"/>
              </a:rPr>
              <a:t>Outline</a:t>
            </a:r>
          </a:p>
          <a:p>
            <a:r>
              <a:rPr lang="en-US" sz="1600" dirty="0">
                <a:latin typeface="Garamond" panose="02020404030301010803" pitchFamily="18" charset="0"/>
              </a:rPr>
              <a:t>1. Rival methodologies </a:t>
            </a:r>
          </a:p>
          <a:p>
            <a:pPr marL="800100" lvl="1" indent="-342900">
              <a:buAutoNum type="alphaUcPeriod"/>
            </a:pPr>
            <a:r>
              <a:rPr lang="en-US" sz="1600" dirty="0">
                <a:latin typeface="Garamond" panose="02020404030301010803" pitchFamily="18" charset="0"/>
              </a:rPr>
              <a:t>Inductivism</a:t>
            </a:r>
          </a:p>
          <a:p>
            <a:pPr marL="800100" lvl="1" indent="-342900">
              <a:buAutoNum type="alphaUcPeriod"/>
            </a:pPr>
            <a:r>
              <a:rPr lang="en-US" sz="1600" dirty="0">
                <a:latin typeface="Garamond" panose="02020404030301010803" pitchFamily="18" charset="0"/>
              </a:rPr>
              <a:t>Conventionalism</a:t>
            </a:r>
          </a:p>
          <a:p>
            <a:pPr marL="800100" lvl="1" indent="-342900">
              <a:buAutoNum type="alphaUcPeriod"/>
            </a:pPr>
            <a:r>
              <a:rPr lang="en-US" sz="1600" dirty="0">
                <a:latin typeface="Garamond" panose="02020404030301010803" pitchFamily="18" charset="0"/>
              </a:rPr>
              <a:t>Falsificationism</a:t>
            </a:r>
          </a:p>
          <a:p>
            <a:pPr marL="800100" lvl="1" indent="-342900">
              <a:buAutoNum type="alphaUcPeriod"/>
            </a:pPr>
            <a:r>
              <a:rPr lang="en-US" sz="1600" dirty="0">
                <a:latin typeface="Garamond" panose="02020404030301010803" pitchFamily="18" charset="0"/>
              </a:rPr>
              <a:t>MSRP</a:t>
            </a:r>
          </a:p>
          <a:p>
            <a:pPr marL="800100" lvl="1" indent="-342900">
              <a:spcAft>
                <a:spcPts val="600"/>
              </a:spcAft>
              <a:buAutoNum type="alphaUcPeriod"/>
            </a:pPr>
            <a:r>
              <a:rPr lang="en-US" sz="1600" dirty="0">
                <a:latin typeface="Garamond" panose="02020404030301010803" pitchFamily="18" charset="0"/>
              </a:rPr>
              <a:t>Int/Ext history</a:t>
            </a:r>
          </a:p>
          <a:p>
            <a:r>
              <a:rPr lang="en-US" sz="1600" dirty="0">
                <a:latin typeface="Garamond" panose="02020404030301010803" pitchFamily="18" charset="0"/>
              </a:rPr>
              <a:t>2. Critical comparison</a:t>
            </a:r>
          </a:p>
          <a:p>
            <a:pPr marL="800100" lvl="1" indent="-342900">
              <a:buAutoNum type="alphaUcPeriod"/>
            </a:pPr>
            <a:r>
              <a:rPr lang="en-US" sz="1600" dirty="0">
                <a:latin typeface="Garamond" panose="02020404030301010803" pitchFamily="18" charset="0"/>
              </a:rPr>
              <a:t>Falsificationism as a metacriterion</a:t>
            </a:r>
          </a:p>
          <a:p>
            <a:pPr marL="800100" lvl="1" indent="-342900">
              <a:buAutoNum type="alphaUcPeriod"/>
            </a:pPr>
            <a:r>
              <a:rPr lang="en-US" sz="1600" dirty="0">
                <a:latin typeface="Garamond" panose="02020404030301010803" pitchFamily="18" charset="0"/>
              </a:rPr>
              <a:t>New metacriterion</a:t>
            </a:r>
          </a:p>
          <a:p>
            <a:pPr marL="800100" lvl="1" indent="-342900">
              <a:buAutoNum type="alphaUcPeriod"/>
            </a:pPr>
            <a:r>
              <a:rPr lang="en-US" sz="1600" dirty="0">
                <a:latin typeface="Garamond" panose="02020404030301010803" pitchFamily="18" charset="0"/>
              </a:rPr>
              <a:t>Against aprioristic &amp; antitheoretical approaches</a:t>
            </a:r>
          </a:p>
          <a:p>
            <a:pPr marL="800100" lvl="1" indent="-342900">
              <a:spcAft>
                <a:spcPts val="600"/>
              </a:spcAft>
              <a:buAutoNum type="alphaUcPeriod"/>
            </a:pPr>
            <a:r>
              <a:rPr lang="en-US" sz="1600" dirty="0">
                <a:latin typeface="Garamond" panose="02020404030301010803" pitchFamily="18" charset="0"/>
              </a:rPr>
              <a:t>Conclusion</a:t>
            </a:r>
          </a:p>
          <a:p>
            <a:pPr>
              <a:spcAft>
                <a:spcPts val="600"/>
              </a:spcAft>
            </a:pPr>
            <a:r>
              <a:rPr lang="en-US" sz="1600" dirty="0">
                <a:latin typeface="Garamond" panose="02020404030301010803" pitchFamily="18" charset="0"/>
              </a:rPr>
              <a:t>3. </a:t>
            </a:r>
            <a:r>
              <a:rPr lang="en-US" sz="1600" b="1" dirty="0">
                <a:latin typeface="Garamond" panose="02020404030301010803" pitchFamily="18" charset="0"/>
              </a:rPr>
              <a:t>Gems</a:t>
            </a:r>
          </a:p>
          <a:p>
            <a:r>
              <a:rPr lang="en-US" sz="1600" dirty="0">
                <a:latin typeface="Garamond" panose="02020404030301010803" pitchFamily="18" charset="0"/>
              </a:rPr>
              <a:t>4. </a:t>
            </a:r>
            <a:r>
              <a:rPr lang="en-US" sz="1600" b="1" dirty="0">
                <a:latin typeface="Garamond" panose="02020404030301010803" pitchFamily="18" charset="0"/>
              </a:rPr>
              <a:t>Clara’s takes</a:t>
            </a:r>
            <a:endParaRPr lang="en-US" sz="1600" dirty="0">
              <a:latin typeface="Garamond" panose="02020404030301010803" pitchFamily="18" charset="0"/>
            </a:endParaRPr>
          </a:p>
        </p:txBody>
      </p:sp>
      <p:sp>
        <p:nvSpPr>
          <p:cNvPr id="3" name="Rectángulo 2">
            <a:extLst>
              <a:ext uri="{FF2B5EF4-FFF2-40B4-BE49-F238E27FC236}">
                <a16:creationId xmlns:a16="http://schemas.microsoft.com/office/drawing/2014/main" id="{C66DDB7D-6740-4666-B040-8833AA4231D7}"/>
              </a:ext>
            </a:extLst>
          </p:cNvPr>
          <p:cNvSpPr/>
          <p:nvPr/>
        </p:nvSpPr>
        <p:spPr>
          <a:xfrm>
            <a:off x="9641149" y="0"/>
            <a:ext cx="2550851" cy="4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Gems</a:t>
            </a:r>
            <a:endParaRPr lang="en-US" dirty="0"/>
          </a:p>
        </p:txBody>
      </p:sp>
      <p:sp>
        <p:nvSpPr>
          <p:cNvPr id="6" name="CuadroTexto 5">
            <a:extLst>
              <a:ext uri="{FF2B5EF4-FFF2-40B4-BE49-F238E27FC236}">
                <a16:creationId xmlns:a16="http://schemas.microsoft.com/office/drawing/2014/main" id="{A074B45A-B56A-4581-9794-F0DBAA1BAB52}"/>
              </a:ext>
            </a:extLst>
          </p:cNvPr>
          <p:cNvSpPr txBox="1"/>
          <p:nvPr/>
        </p:nvSpPr>
        <p:spPr>
          <a:xfrm>
            <a:off x="4948036" y="1373202"/>
            <a:ext cx="6246706" cy="646331"/>
          </a:xfrm>
          <a:prstGeom prst="rect">
            <a:avLst/>
          </a:prstGeom>
          <a:noFill/>
        </p:spPr>
        <p:txBody>
          <a:bodyPr wrap="square" rtlCol="0">
            <a:spAutoFit/>
          </a:bodyPr>
          <a:lstStyle/>
          <a:p>
            <a:pPr algn="just">
              <a:spcAft>
                <a:spcPts val="600"/>
              </a:spcAft>
              <a:buClr>
                <a:schemeClr val="accent1"/>
              </a:buClr>
              <a:buSzPct val="100000"/>
            </a:pPr>
            <a:r>
              <a:rPr lang="en-US" b="1" dirty="0">
                <a:latin typeface="Garamond" panose="02020404030301010803" pitchFamily="18" charset="0"/>
              </a:rPr>
              <a:t>Remarkable opening quote</a:t>
            </a:r>
            <a:r>
              <a:rPr lang="en-US" dirty="0">
                <a:latin typeface="Garamond" panose="02020404030301010803" pitchFamily="18" charset="0"/>
              </a:rPr>
              <a:t>: “philosophy of science is empty,  history of science without philosophy of science is blind”</a:t>
            </a:r>
          </a:p>
        </p:txBody>
      </p:sp>
      <p:pic>
        <p:nvPicPr>
          <p:cNvPr id="8" name="Imagen 7">
            <a:extLst>
              <a:ext uri="{FF2B5EF4-FFF2-40B4-BE49-F238E27FC236}">
                <a16:creationId xmlns:a16="http://schemas.microsoft.com/office/drawing/2014/main" id="{541EC095-81B7-4D0F-8A98-AE2BBE1A5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779" y="1379707"/>
            <a:ext cx="717796" cy="717796"/>
          </a:xfrm>
          <a:prstGeom prst="rect">
            <a:avLst/>
          </a:prstGeom>
        </p:spPr>
      </p:pic>
      <p:pic>
        <p:nvPicPr>
          <p:cNvPr id="12" name="Imagen 11">
            <a:extLst>
              <a:ext uri="{FF2B5EF4-FFF2-40B4-BE49-F238E27FC236}">
                <a16:creationId xmlns:a16="http://schemas.microsoft.com/office/drawing/2014/main" id="{952FBBD3-E989-47E3-9B94-C2465E03E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779" y="2535268"/>
            <a:ext cx="717796" cy="717796"/>
          </a:xfrm>
          <a:prstGeom prst="rect">
            <a:avLst/>
          </a:prstGeom>
        </p:spPr>
      </p:pic>
      <p:sp>
        <p:nvSpPr>
          <p:cNvPr id="13" name="CuadroTexto 12">
            <a:extLst>
              <a:ext uri="{FF2B5EF4-FFF2-40B4-BE49-F238E27FC236}">
                <a16:creationId xmlns:a16="http://schemas.microsoft.com/office/drawing/2014/main" id="{C8EAC158-F01A-48C0-BBC4-E0CEF636EC26}"/>
              </a:ext>
            </a:extLst>
          </p:cNvPr>
          <p:cNvSpPr txBox="1"/>
          <p:nvPr/>
        </p:nvSpPr>
        <p:spPr>
          <a:xfrm>
            <a:off x="4948036" y="2615030"/>
            <a:ext cx="6246706" cy="646331"/>
          </a:xfrm>
          <a:prstGeom prst="rect">
            <a:avLst/>
          </a:prstGeom>
          <a:noFill/>
        </p:spPr>
        <p:txBody>
          <a:bodyPr wrap="square" rtlCol="0">
            <a:spAutoFit/>
          </a:bodyPr>
          <a:lstStyle/>
          <a:p>
            <a:pPr algn="just">
              <a:spcAft>
                <a:spcPts val="600"/>
              </a:spcAft>
              <a:buClr>
                <a:schemeClr val="accent1"/>
              </a:buClr>
              <a:buSzPct val="100000"/>
            </a:pPr>
            <a:r>
              <a:rPr lang="en-US" b="1" dirty="0">
                <a:latin typeface="Garamond" panose="02020404030301010803" pitchFamily="18" charset="0"/>
              </a:rPr>
              <a:t>Master knowledge of the history of science</a:t>
            </a:r>
            <a:r>
              <a:rPr lang="en-US" dirty="0">
                <a:latin typeface="Garamond" panose="02020404030301010803" pitchFamily="18" charset="0"/>
              </a:rPr>
              <a:t>: wide variety of case-studies of episodes across the history of science</a:t>
            </a:r>
          </a:p>
        </p:txBody>
      </p:sp>
      <p:pic>
        <p:nvPicPr>
          <p:cNvPr id="16" name="Imagen 15">
            <a:extLst>
              <a:ext uri="{FF2B5EF4-FFF2-40B4-BE49-F238E27FC236}">
                <a16:creationId xmlns:a16="http://schemas.microsoft.com/office/drawing/2014/main" id="{BBB18064-4202-4652-8C2B-BA25CB936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598" y="4846390"/>
            <a:ext cx="661977" cy="594942"/>
          </a:xfrm>
          <a:prstGeom prst="rect">
            <a:avLst/>
          </a:prstGeom>
        </p:spPr>
      </p:pic>
      <p:sp>
        <p:nvSpPr>
          <p:cNvPr id="17" name="CuadroTexto 16">
            <a:extLst>
              <a:ext uri="{FF2B5EF4-FFF2-40B4-BE49-F238E27FC236}">
                <a16:creationId xmlns:a16="http://schemas.microsoft.com/office/drawing/2014/main" id="{4908B9F0-552F-4425-B7C2-2B0148816139}"/>
              </a:ext>
            </a:extLst>
          </p:cNvPr>
          <p:cNvSpPr txBox="1"/>
          <p:nvPr/>
        </p:nvSpPr>
        <p:spPr>
          <a:xfrm>
            <a:off x="4948036" y="4846390"/>
            <a:ext cx="6246706" cy="369332"/>
          </a:xfrm>
          <a:prstGeom prst="rect">
            <a:avLst/>
          </a:prstGeom>
          <a:noFill/>
        </p:spPr>
        <p:txBody>
          <a:bodyPr wrap="square" rtlCol="0">
            <a:spAutoFit/>
          </a:bodyPr>
          <a:lstStyle/>
          <a:p>
            <a:pPr algn="just">
              <a:spcAft>
                <a:spcPts val="600"/>
              </a:spcAft>
              <a:buClr>
                <a:schemeClr val="accent1"/>
              </a:buClr>
              <a:buSzPct val="100000"/>
            </a:pPr>
            <a:r>
              <a:rPr lang="es-ES" b="1" dirty="0">
                <a:latin typeface="Garamond" panose="02020404030301010803" pitchFamily="18" charset="0"/>
              </a:rPr>
              <a:t>L</a:t>
            </a:r>
            <a:r>
              <a:rPr lang="en-US" b="1" dirty="0">
                <a:latin typeface="Garamond" panose="02020404030301010803" pitchFamily="18" charset="0"/>
              </a:rPr>
              <a:t>ack of clear distinction between internal and external history</a:t>
            </a:r>
            <a:endParaRPr lang="en-US" dirty="0">
              <a:latin typeface="Garamond" panose="02020404030301010803" pitchFamily="18" charset="0"/>
            </a:endParaRPr>
          </a:p>
        </p:txBody>
      </p:sp>
      <p:pic>
        <p:nvPicPr>
          <p:cNvPr id="18" name="Imagen 17">
            <a:extLst>
              <a:ext uri="{FF2B5EF4-FFF2-40B4-BE49-F238E27FC236}">
                <a16:creationId xmlns:a16="http://schemas.microsoft.com/office/drawing/2014/main" id="{D16CBB46-F874-46B8-8B1C-35E76955C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779" y="3690829"/>
            <a:ext cx="717796" cy="717796"/>
          </a:xfrm>
          <a:prstGeom prst="rect">
            <a:avLst/>
          </a:prstGeom>
        </p:spPr>
      </p:pic>
      <p:sp>
        <p:nvSpPr>
          <p:cNvPr id="19" name="CuadroTexto 18">
            <a:extLst>
              <a:ext uri="{FF2B5EF4-FFF2-40B4-BE49-F238E27FC236}">
                <a16:creationId xmlns:a16="http://schemas.microsoft.com/office/drawing/2014/main" id="{500FB087-DD55-4E21-B0A4-711B50196616}"/>
              </a:ext>
            </a:extLst>
          </p:cNvPr>
          <p:cNvSpPr txBox="1"/>
          <p:nvPr/>
        </p:nvSpPr>
        <p:spPr>
          <a:xfrm>
            <a:off x="4948036" y="3690829"/>
            <a:ext cx="6246706" cy="646331"/>
          </a:xfrm>
          <a:prstGeom prst="rect">
            <a:avLst/>
          </a:prstGeom>
          <a:noFill/>
        </p:spPr>
        <p:txBody>
          <a:bodyPr wrap="square" rtlCol="0">
            <a:spAutoFit/>
          </a:bodyPr>
          <a:lstStyle/>
          <a:p>
            <a:pPr algn="just">
              <a:spcAft>
                <a:spcPts val="600"/>
              </a:spcAft>
              <a:buClr>
                <a:schemeClr val="accent1"/>
              </a:buClr>
              <a:buSzPct val="100000"/>
            </a:pPr>
            <a:r>
              <a:rPr lang="en-US" b="1" dirty="0">
                <a:latin typeface="Garamond" panose="02020404030301010803" pitchFamily="18" charset="0"/>
              </a:rPr>
              <a:t>Turns Popper against himself: </a:t>
            </a:r>
            <a:r>
              <a:rPr lang="en-US" dirty="0">
                <a:latin typeface="Garamond" panose="02020404030301010803" pitchFamily="18" charset="0"/>
              </a:rPr>
              <a:t>falsifies Popper’s demarcation criterion by using his own criterion</a:t>
            </a:r>
            <a:endParaRPr lang="en-US" b="1" dirty="0">
              <a:latin typeface="Garamond" panose="02020404030301010803" pitchFamily="18" charset="0"/>
            </a:endParaRPr>
          </a:p>
        </p:txBody>
      </p:sp>
    </p:spTree>
    <p:extLst>
      <p:ext uri="{BB962C8B-B14F-4D97-AF65-F5344CB8AC3E}">
        <p14:creationId xmlns:p14="http://schemas.microsoft.com/office/powerpoint/2010/main" val="284417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B6831B3-B902-48FF-8C1E-C1A41740F4F6}"/>
              </a:ext>
            </a:extLst>
          </p:cNvPr>
          <p:cNvSpPr txBox="1"/>
          <p:nvPr/>
        </p:nvSpPr>
        <p:spPr>
          <a:xfrm>
            <a:off x="337352" y="1189608"/>
            <a:ext cx="2823099" cy="4585871"/>
          </a:xfrm>
          <a:prstGeom prst="rect">
            <a:avLst/>
          </a:prstGeom>
          <a:noFill/>
        </p:spPr>
        <p:txBody>
          <a:bodyPr wrap="square" rtlCol="0">
            <a:spAutoFit/>
          </a:bodyPr>
          <a:lstStyle/>
          <a:p>
            <a:pPr>
              <a:spcAft>
                <a:spcPts val="600"/>
              </a:spcAft>
            </a:pPr>
            <a:r>
              <a:rPr lang="en-US" sz="1600" i="1" dirty="0">
                <a:latin typeface="Garamond" panose="02020404030301010803" pitchFamily="18" charset="0"/>
              </a:rPr>
              <a:t>Outline</a:t>
            </a:r>
          </a:p>
          <a:p>
            <a:r>
              <a:rPr lang="en-US" sz="1600" dirty="0">
                <a:latin typeface="Garamond" panose="02020404030301010803" pitchFamily="18" charset="0"/>
              </a:rPr>
              <a:t>1. Rival methodologies </a:t>
            </a:r>
          </a:p>
          <a:p>
            <a:pPr marL="800100" lvl="1" indent="-342900">
              <a:buAutoNum type="alphaUcPeriod"/>
            </a:pPr>
            <a:r>
              <a:rPr lang="en-US" sz="1600" dirty="0">
                <a:latin typeface="Garamond" panose="02020404030301010803" pitchFamily="18" charset="0"/>
              </a:rPr>
              <a:t>Inductivism</a:t>
            </a:r>
          </a:p>
          <a:p>
            <a:pPr marL="800100" lvl="1" indent="-342900">
              <a:buAutoNum type="alphaUcPeriod"/>
            </a:pPr>
            <a:r>
              <a:rPr lang="en-US" sz="1600" dirty="0">
                <a:latin typeface="Garamond" panose="02020404030301010803" pitchFamily="18" charset="0"/>
              </a:rPr>
              <a:t>Conventionalism</a:t>
            </a:r>
          </a:p>
          <a:p>
            <a:pPr marL="800100" lvl="1" indent="-342900">
              <a:buAutoNum type="alphaUcPeriod"/>
            </a:pPr>
            <a:r>
              <a:rPr lang="en-US" sz="1600" dirty="0">
                <a:latin typeface="Garamond" panose="02020404030301010803" pitchFamily="18" charset="0"/>
              </a:rPr>
              <a:t>Falsificationism</a:t>
            </a:r>
          </a:p>
          <a:p>
            <a:pPr marL="800100" lvl="1" indent="-342900">
              <a:buAutoNum type="alphaUcPeriod"/>
            </a:pPr>
            <a:r>
              <a:rPr lang="en-US" sz="1600" dirty="0">
                <a:latin typeface="Garamond" panose="02020404030301010803" pitchFamily="18" charset="0"/>
              </a:rPr>
              <a:t>MSRP</a:t>
            </a:r>
          </a:p>
          <a:p>
            <a:pPr marL="800100" lvl="1" indent="-342900">
              <a:spcAft>
                <a:spcPts val="600"/>
              </a:spcAft>
              <a:buAutoNum type="alphaUcPeriod"/>
            </a:pPr>
            <a:r>
              <a:rPr lang="en-US" sz="1600" dirty="0">
                <a:latin typeface="Garamond" panose="02020404030301010803" pitchFamily="18" charset="0"/>
              </a:rPr>
              <a:t>Int/Ext history</a:t>
            </a:r>
          </a:p>
          <a:p>
            <a:r>
              <a:rPr lang="en-US" sz="1600" dirty="0">
                <a:latin typeface="Garamond" panose="02020404030301010803" pitchFamily="18" charset="0"/>
              </a:rPr>
              <a:t>2. Critical comparison</a:t>
            </a:r>
          </a:p>
          <a:p>
            <a:pPr marL="800100" lvl="1" indent="-342900">
              <a:buAutoNum type="alphaUcPeriod"/>
            </a:pPr>
            <a:r>
              <a:rPr lang="en-US" sz="1600" dirty="0">
                <a:latin typeface="Garamond" panose="02020404030301010803" pitchFamily="18" charset="0"/>
              </a:rPr>
              <a:t>Falsificationism as a metacriterion</a:t>
            </a:r>
          </a:p>
          <a:p>
            <a:pPr marL="800100" lvl="1" indent="-342900">
              <a:buAutoNum type="alphaUcPeriod"/>
            </a:pPr>
            <a:r>
              <a:rPr lang="en-US" sz="1600" dirty="0">
                <a:latin typeface="Garamond" panose="02020404030301010803" pitchFamily="18" charset="0"/>
              </a:rPr>
              <a:t>New metacriterion</a:t>
            </a:r>
          </a:p>
          <a:p>
            <a:pPr marL="800100" lvl="1" indent="-342900">
              <a:buAutoNum type="alphaUcPeriod"/>
            </a:pPr>
            <a:r>
              <a:rPr lang="en-US" sz="1600" dirty="0">
                <a:latin typeface="Garamond" panose="02020404030301010803" pitchFamily="18" charset="0"/>
              </a:rPr>
              <a:t>Against aprioristic &amp; antitheoretical approaches</a:t>
            </a:r>
          </a:p>
          <a:p>
            <a:pPr marL="800100" lvl="1" indent="-342900">
              <a:spcAft>
                <a:spcPts val="600"/>
              </a:spcAft>
              <a:buAutoNum type="alphaUcPeriod"/>
            </a:pPr>
            <a:r>
              <a:rPr lang="en-US" sz="1600" dirty="0">
                <a:latin typeface="Garamond" panose="02020404030301010803" pitchFamily="18" charset="0"/>
              </a:rPr>
              <a:t>Conclusion</a:t>
            </a:r>
          </a:p>
          <a:p>
            <a:pPr>
              <a:spcAft>
                <a:spcPts val="600"/>
              </a:spcAft>
            </a:pPr>
            <a:r>
              <a:rPr lang="en-US" sz="1600" dirty="0">
                <a:latin typeface="Garamond" panose="02020404030301010803" pitchFamily="18" charset="0"/>
              </a:rPr>
              <a:t>3. Gems</a:t>
            </a:r>
          </a:p>
          <a:p>
            <a:r>
              <a:rPr lang="en-US" sz="1600" dirty="0">
                <a:latin typeface="Garamond" panose="02020404030301010803" pitchFamily="18" charset="0"/>
              </a:rPr>
              <a:t>4. </a:t>
            </a:r>
            <a:r>
              <a:rPr lang="en-US" sz="1600" b="1" dirty="0">
                <a:latin typeface="Garamond" panose="02020404030301010803" pitchFamily="18" charset="0"/>
              </a:rPr>
              <a:t>Clara’s takes</a:t>
            </a:r>
          </a:p>
        </p:txBody>
      </p:sp>
      <p:sp>
        <p:nvSpPr>
          <p:cNvPr id="3" name="Rectángulo 2">
            <a:extLst>
              <a:ext uri="{FF2B5EF4-FFF2-40B4-BE49-F238E27FC236}">
                <a16:creationId xmlns:a16="http://schemas.microsoft.com/office/drawing/2014/main" id="{C66DDB7D-6740-4666-B040-8833AA4231D7}"/>
              </a:ext>
            </a:extLst>
          </p:cNvPr>
          <p:cNvSpPr/>
          <p:nvPr/>
        </p:nvSpPr>
        <p:spPr>
          <a:xfrm>
            <a:off x="8655729" y="0"/>
            <a:ext cx="3536272" cy="4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Clara’s takes</a:t>
            </a:r>
            <a:endParaRPr lang="en-US" dirty="0"/>
          </a:p>
        </p:txBody>
      </p:sp>
      <p:sp>
        <p:nvSpPr>
          <p:cNvPr id="4" name="CuadroTexto 3">
            <a:extLst>
              <a:ext uri="{FF2B5EF4-FFF2-40B4-BE49-F238E27FC236}">
                <a16:creationId xmlns:a16="http://schemas.microsoft.com/office/drawing/2014/main" id="{74AEE222-A73C-49AA-9716-8013AF051ED8}"/>
              </a:ext>
            </a:extLst>
          </p:cNvPr>
          <p:cNvSpPr txBox="1"/>
          <p:nvPr/>
        </p:nvSpPr>
        <p:spPr>
          <a:xfrm>
            <a:off x="3793725" y="781235"/>
            <a:ext cx="7676226" cy="1077218"/>
          </a:xfrm>
          <a:prstGeom prst="rect">
            <a:avLst/>
          </a:prstGeom>
          <a:noFill/>
        </p:spPr>
        <p:txBody>
          <a:bodyPr wrap="square" rtlCol="0">
            <a:spAutoFit/>
          </a:bodyPr>
          <a:lstStyle/>
          <a:p>
            <a:pPr marL="285750" indent="-285750" algn="just">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a:p>
            <a:pPr marL="285750" indent="-285750" algn="just">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a:p>
            <a:pPr marL="285750" indent="-285750">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p:txBody>
      </p:sp>
      <p:sp>
        <p:nvSpPr>
          <p:cNvPr id="6" name="CuadroTexto 5">
            <a:extLst>
              <a:ext uri="{FF2B5EF4-FFF2-40B4-BE49-F238E27FC236}">
                <a16:creationId xmlns:a16="http://schemas.microsoft.com/office/drawing/2014/main" id="{A074B45A-B56A-4581-9794-F0DBAA1BAB52}"/>
              </a:ext>
            </a:extLst>
          </p:cNvPr>
          <p:cNvSpPr txBox="1"/>
          <p:nvPr/>
        </p:nvSpPr>
        <p:spPr>
          <a:xfrm>
            <a:off x="3660773" y="781235"/>
            <a:ext cx="7809178" cy="6017032"/>
          </a:xfrm>
          <a:prstGeom prst="rect">
            <a:avLst/>
          </a:prstGeom>
          <a:noFill/>
        </p:spPr>
        <p:txBody>
          <a:bodyPr wrap="square" rtlCol="0">
            <a:spAutoFit/>
          </a:bodyPr>
          <a:lstStyle/>
          <a:p>
            <a:pPr marL="285750" indent="-285750" algn="just">
              <a:spcAft>
                <a:spcPts val="600"/>
              </a:spcAft>
              <a:buClr>
                <a:schemeClr val="accent1"/>
              </a:buClr>
              <a:buSzPct val="100000"/>
              <a:buFont typeface="Garamond" panose="02020404030301010803" pitchFamily="18" charset="0"/>
              <a:buChar char="•"/>
            </a:pPr>
            <a:r>
              <a:rPr lang="en-US" dirty="0">
                <a:latin typeface="Garamond" panose="02020404030301010803" pitchFamily="18" charset="0"/>
              </a:rPr>
              <a:t>Lakatos’ views on the relationship between history of science and philosophy of science seems odd to me. I agree with his argument that historical episodes should be used to assess philosophical views on science. But he also says that we should write “rational reconstructions” of historical episodes, in which scientific decisions come out looking as rational as possible. I feel no one in the history/philosophy of science has paid enough attention to this idea</a:t>
            </a:r>
          </a:p>
          <a:p>
            <a:pPr marL="285750" indent="-285750" algn="just">
              <a:spcAft>
                <a:spcPts val="600"/>
              </a:spcAft>
              <a:buClr>
                <a:schemeClr val="accent1"/>
              </a:buClr>
              <a:buSzPct val="100000"/>
              <a:buFont typeface="Garamond" panose="02020404030301010803" pitchFamily="18" charset="0"/>
              <a:buChar char="•"/>
            </a:pPr>
            <a:r>
              <a:rPr lang="en-US" dirty="0">
                <a:latin typeface="Garamond" panose="02020404030301010803" pitchFamily="18" charset="0"/>
              </a:rPr>
              <a:t>Lakatos’ metacriterion for theories of scientific rationality threatens to deprive the philosophy of science of any critical bite. Will not the best philosophy of science simply say that whatever scientists do is rational  that the best methodology is simply “Anything goes”?</a:t>
            </a:r>
          </a:p>
          <a:p>
            <a:pPr marL="285750" indent="-285750" algn="just">
              <a:spcAft>
                <a:spcPts val="600"/>
              </a:spcAft>
              <a:buClr>
                <a:schemeClr val="accent1"/>
              </a:buClr>
              <a:buSzPct val="100000"/>
              <a:buFont typeface="Garamond" panose="02020404030301010803" pitchFamily="18" charset="0"/>
              <a:buChar char="•"/>
            </a:pPr>
            <a:r>
              <a:rPr lang="en-US" dirty="0">
                <a:latin typeface="Garamond" panose="02020404030301010803" pitchFamily="18" charset="0"/>
              </a:rPr>
              <a:t>Lakatos seems to be saying that no theory should be abandoned, unless there is a better one in existence. Does this mean that no research program should be given up in the absence of an alternative, </a:t>
            </a:r>
            <a:r>
              <a:rPr lang="en-US" i="1" dirty="0">
                <a:latin typeface="Garamond" panose="02020404030301010803" pitchFamily="18" charset="0"/>
              </a:rPr>
              <a:t>no matter how degenerate it might be</a:t>
            </a:r>
            <a:r>
              <a:rPr lang="en-US" dirty="0">
                <a:latin typeface="Garamond" panose="02020404030301010803" pitchFamily="18" charset="0"/>
              </a:rPr>
              <a:t>?</a:t>
            </a:r>
          </a:p>
          <a:p>
            <a:pPr marL="285750" indent="-285750" algn="just">
              <a:spcAft>
                <a:spcPts val="600"/>
              </a:spcAft>
              <a:buClr>
                <a:schemeClr val="accent1"/>
              </a:buClr>
              <a:buSzPct val="100000"/>
              <a:buFont typeface="Garamond" panose="02020404030301010803" pitchFamily="18" charset="0"/>
              <a:buChar char="•"/>
            </a:pPr>
            <a:r>
              <a:rPr lang="en-US" dirty="0">
                <a:latin typeface="Garamond" panose="02020404030301010803" pitchFamily="18" charset="0"/>
              </a:rPr>
              <a:t>Lakatos regards research programs as sets of theories. But, is it appropriate to describe, let’s say, Newton’s development of his increasingly planetary models as formulations of new theories? It seems more accurate to say that Newton was articulating different versions of the same theory</a:t>
            </a:r>
          </a:p>
          <a:p>
            <a:pPr marL="285750" indent="-285750" algn="just">
              <a:spcAft>
                <a:spcPts val="600"/>
              </a:spcAft>
              <a:buClr>
                <a:schemeClr val="accent1"/>
              </a:buClr>
              <a:buSzPct val="100000"/>
              <a:buFont typeface="Garamond" panose="02020404030301010803" pitchFamily="18" charset="0"/>
              <a:buChar char="•"/>
            </a:pPr>
            <a:r>
              <a:rPr lang="en-US" dirty="0">
                <a:latin typeface="Garamond" panose="02020404030301010803" pitchFamily="18" charset="0"/>
              </a:rPr>
              <a:t>Is it clear how to reconstruct the hard core and the protective belt of actual research programs?</a:t>
            </a:r>
          </a:p>
          <a:p>
            <a:pPr marL="285750" indent="-285750" algn="just">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p:txBody>
      </p:sp>
    </p:spTree>
    <p:extLst>
      <p:ext uri="{BB962C8B-B14F-4D97-AF65-F5344CB8AC3E}">
        <p14:creationId xmlns:p14="http://schemas.microsoft.com/office/powerpoint/2010/main" val="357648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985621B-A2B6-4EE9-8399-67258A752BA2}"/>
              </a:ext>
            </a:extLst>
          </p:cNvPr>
          <p:cNvSpPr txBox="1"/>
          <p:nvPr/>
        </p:nvSpPr>
        <p:spPr>
          <a:xfrm>
            <a:off x="847725" y="1762125"/>
            <a:ext cx="4905375" cy="1392689"/>
          </a:xfrm>
          <a:prstGeom prst="rect">
            <a:avLst/>
          </a:prstGeom>
          <a:noFill/>
        </p:spPr>
        <p:txBody>
          <a:bodyPr wrap="square" rtlCol="0">
            <a:spAutoFit/>
          </a:bodyPr>
          <a:lstStyle/>
          <a:p>
            <a:pPr algn="ctr">
              <a:spcAft>
                <a:spcPts val="300"/>
              </a:spcAft>
            </a:pPr>
            <a:r>
              <a:rPr lang="en-US" sz="2000" b="1" dirty="0">
                <a:solidFill>
                  <a:schemeClr val="accent1"/>
                </a:solidFill>
                <a:latin typeface="Garamond" panose="02020404030301010803" pitchFamily="18" charset="0"/>
              </a:rPr>
              <a:t>Lakatos</a:t>
            </a:r>
          </a:p>
          <a:p>
            <a:pPr algn="ctr"/>
            <a:r>
              <a:rPr lang="en-US" sz="2000" dirty="0">
                <a:latin typeface="Garamond" panose="02020404030301010803" pitchFamily="18" charset="0"/>
              </a:rPr>
              <a:t>“Philosophy of science without history of science is empty; history of science without philosophy of science is blind”  (p. 91)</a:t>
            </a:r>
          </a:p>
        </p:txBody>
      </p:sp>
      <p:sp>
        <p:nvSpPr>
          <p:cNvPr id="4" name="CuadroTexto 3">
            <a:extLst>
              <a:ext uri="{FF2B5EF4-FFF2-40B4-BE49-F238E27FC236}">
                <a16:creationId xmlns:a16="http://schemas.microsoft.com/office/drawing/2014/main" id="{E29F578C-FEFC-47E9-B91A-C4AC7209DEB4}"/>
              </a:ext>
            </a:extLst>
          </p:cNvPr>
          <p:cNvSpPr txBox="1"/>
          <p:nvPr/>
        </p:nvSpPr>
        <p:spPr>
          <a:xfrm>
            <a:off x="6419850" y="1762124"/>
            <a:ext cx="4905375" cy="1392689"/>
          </a:xfrm>
          <a:prstGeom prst="rect">
            <a:avLst/>
          </a:prstGeom>
          <a:noFill/>
        </p:spPr>
        <p:txBody>
          <a:bodyPr wrap="square" rtlCol="0">
            <a:spAutoFit/>
          </a:bodyPr>
          <a:lstStyle/>
          <a:p>
            <a:pPr algn="ctr">
              <a:spcAft>
                <a:spcPts val="300"/>
              </a:spcAft>
            </a:pPr>
            <a:r>
              <a:rPr lang="en-US" sz="2000" b="1" dirty="0">
                <a:solidFill>
                  <a:schemeClr val="accent1"/>
                </a:solidFill>
                <a:latin typeface="Garamond" panose="02020404030301010803" pitchFamily="18" charset="0"/>
              </a:rPr>
              <a:t>Kant</a:t>
            </a:r>
          </a:p>
          <a:p>
            <a:pPr algn="ctr"/>
            <a:r>
              <a:rPr lang="en-US" sz="2000" dirty="0">
                <a:latin typeface="Garamond" panose="02020404030301010803" pitchFamily="18" charset="0"/>
              </a:rPr>
              <a:t>“Thoughts without content are empty; intuitions without concepts are blind” </a:t>
            </a:r>
          </a:p>
          <a:p>
            <a:pPr algn="ctr"/>
            <a:r>
              <a:rPr lang="en-US" sz="2000" dirty="0">
                <a:latin typeface="Garamond" panose="02020404030301010803" pitchFamily="18" charset="0"/>
              </a:rPr>
              <a:t>(The Critique of Pure Reason, 1781)</a:t>
            </a:r>
          </a:p>
        </p:txBody>
      </p:sp>
      <p:sp>
        <p:nvSpPr>
          <p:cNvPr id="5" name="Rectángulo 4">
            <a:extLst>
              <a:ext uri="{FF2B5EF4-FFF2-40B4-BE49-F238E27FC236}">
                <a16:creationId xmlns:a16="http://schemas.microsoft.com/office/drawing/2014/main" id="{67E29AA9-A356-49A5-B210-8DB92E6459EC}"/>
              </a:ext>
            </a:extLst>
          </p:cNvPr>
          <p:cNvSpPr/>
          <p:nvPr/>
        </p:nvSpPr>
        <p:spPr>
          <a:xfrm>
            <a:off x="9019713" y="0"/>
            <a:ext cx="3172287" cy="4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Main theses</a:t>
            </a:r>
            <a:endParaRPr lang="en-US" dirty="0"/>
          </a:p>
        </p:txBody>
      </p:sp>
      <p:sp>
        <p:nvSpPr>
          <p:cNvPr id="7" name="Flecha: hacia la izquierda 6">
            <a:extLst>
              <a:ext uri="{FF2B5EF4-FFF2-40B4-BE49-F238E27FC236}">
                <a16:creationId xmlns:a16="http://schemas.microsoft.com/office/drawing/2014/main" id="{947ED502-D398-4E6A-B298-8D0CEA6D3A1B}"/>
              </a:ext>
            </a:extLst>
          </p:cNvPr>
          <p:cNvSpPr/>
          <p:nvPr/>
        </p:nvSpPr>
        <p:spPr>
          <a:xfrm>
            <a:off x="5838825" y="2457450"/>
            <a:ext cx="685800" cy="4095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BFE3D849-5FF3-41D7-8BC9-B9A7ACD3B936}"/>
              </a:ext>
            </a:extLst>
          </p:cNvPr>
          <p:cNvSpPr txBox="1"/>
          <p:nvPr/>
        </p:nvSpPr>
        <p:spPr>
          <a:xfrm>
            <a:off x="2538527" y="983574"/>
            <a:ext cx="7762645" cy="400110"/>
          </a:xfrm>
          <a:prstGeom prst="rect">
            <a:avLst/>
          </a:prstGeom>
          <a:noFill/>
        </p:spPr>
        <p:txBody>
          <a:bodyPr wrap="square" rtlCol="0">
            <a:spAutoFit/>
          </a:bodyPr>
          <a:lstStyle/>
          <a:p>
            <a:r>
              <a:rPr lang="es-ES" sz="2000" b="1" dirty="0">
                <a:latin typeface="Garamond" panose="02020404030301010803" pitchFamily="18" charset="0"/>
              </a:rPr>
              <a:t>Necessary interplay between history and philosophy of science</a:t>
            </a:r>
            <a:endParaRPr lang="en-US" sz="2000" b="1" dirty="0">
              <a:latin typeface="Garamond" panose="02020404030301010803" pitchFamily="18" charset="0"/>
            </a:endParaRPr>
          </a:p>
        </p:txBody>
      </p:sp>
      <p:sp>
        <p:nvSpPr>
          <p:cNvPr id="9" name="CuadroTexto 8">
            <a:extLst>
              <a:ext uri="{FF2B5EF4-FFF2-40B4-BE49-F238E27FC236}">
                <a16:creationId xmlns:a16="http://schemas.microsoft.com/office/drawing/2014/main" id="{F5F673EE-BE73-4E7A-81EA-A3C6F57A8502}"/>
              </a:ext>
            </a:extLst>
          </p:cNvPr>
          <p:cNvSpPr txBox="1"/>
          <p:nvPr/>
        </p:nvSpPr>
        <p:spPr>
          <a:xfrm>
            <a:off x="4114800" y="659904"/>
            <a:ext cx="3886200" cy="400110"/>
          </a:xfrm>
          <a:prstGeom prst="rect">
            <a:avLst/>
          </a:prstGeom>
          <a:noFill/>
        </p:spPr>
        <p:txBody>
          <a:bodyPr wrap="square" rtlCol="0">
            <a:spAutoFit/>
          </a:bodyPr>
          <a:lstStyle/>
          <a:p>
            <a:pPr algn="ctr"/>
            <a:r>
              <a:rPr lang="es-ES" sz="2000" b="1" dirty="0">
                <a:solidFill>
                  <a:schemeClr val="accent1"/>
                </a:solidFill>
                <a:latin typeface="Garamond" panose="02020404030301010803" pitchFamily="18" charset="0"/>
              </a:rPr>
              <a:t>General thesis</a:t>
            </a:r>
            <a:endParaRPr lang="en-US" sz="2000" b="1" dirty="0">
              <a:solidFill>
                <a:schemeClr val="accent1"/>
              </a:solidFill>
              <a:latin typeface="Garamond" panose="02020404030301010803" pitchFamily="18" charset="0"/>
            </a:endParaRPr>
          </a:p>
        </p:txBody>
      </p:sp>
      <p:sp>
        <p:nvSpPr>
          <p:cNvPr id="10" name="CuadroTexto 9">
            <a:extLst>
              <a:ext uri="{FF2B5EF4-FFF2-40B4-BE49-F238E27FC236}">
                <a16:creationId xmlns:a16="http://schemas.microsoft.com/office/drawing/2014/main" id="{ED02852F-B6DA-4418-A7C1-3FE3C53F29C9}"/>
              </a:ext>
            </a:extLst>
          </p:cNvPr>
          <p:cNvSpPr txBox="1"/>
          <p:nvPr/>
        </p:nvSpPr>
        <p:spPr>
          <a:xfrm>
            <a:off x="2071687" y="3429000"/>
            <a:ext cx="8220075" cy="2349361"/>
          </a:xfrm>
          <a:prstGeom prst="rect">
            <a:avLst/>
          </a:prstGeom>
          <a:noFill/>
        </p:spPr>
        <p:txBody>
          <a:bodyPr wrap="square" rtlCol="0">
            <a:spAutoFit/>
          </a:bodyPr>
          <a:lstStyle/>
          <a:p>
            <a:pPr algn="ctr"/>
            <a:r>
              <a:rPr lang="en-US" sz="2000" b="1" dirty="0">
                <a:solidFill>
                  <a:schemeClr val="accent1"/>
                </a:solidFill>
                <a:latin typeface="Garamond" panose="02020404030301010803" pitchFamily="18" charset="0"/>
              </a:rPr>
              <a:t>Specific theses</a:t>
            </a:r>
          </a:p>
          <a:p>
            <a:pPr algn="just">
              <a:spcAft>
                <a:spcPts val="400"/>
              </a:spcAft>
            </a:pPr>
            <a:r>
              <a:rPr lang="en-US" sz="2000" dirty="0">
                <a:latin typeface="Garamond" panose="02020404030301010803" pitchFamily="18" charset="0"/>
              </a:rPr>
              <a:t>1. Philosophy of science provides normative methodologies in terms of which the historian reconstructs the history of science</a:t>
            </a:r>
          </a:p>
          <a:p>
            <a:pPr algn="just">
              <a:spcAft>
                <a:spcPts val="400"/>
              </a:spcAft>
            </a:pPr>
            <a:r>
              <a:rPr lang="en-US" sz="2000" dirty="0">
                <a:latin typeface="Garamond" panose="02020404030301010803" pitchFamily="18" charset="0"/>
              </a:rPr>
              <a:t>2. Competing methodologies can be evaluated with the help of (normatively interpreted) history</a:t>
            </a:r>
          </a:p>
          <a:p>
            <a:pPr algn="just">
              <a:spcAft>
                <a:spcPts val="400"/>
              </a:spcAft>
            </a:pPr>
            <a:r>
              <a:rPr lang="en-US" sz="2000" dirty="0">
                <a:latin typeface="Garamond" panose="02020404030301010803" pitchFamily="18" charset="0"/>
              </a:rPr>
              <a:t>3. Any rational reconstruction of history needs to be supplemented by an empirical (socio-psychological) external history</a:t>
            </a:r>
          </a:p>
        </p:txBody>
      </p:sp>
    </p:spTree>
    <p:extLst>
      <p:ext uri="{BB962C8B-B14F-4D97-AF65-F5344CB8AC3E}">
        <p14:creationId xmlns:p14="http://schemas.microsoft.com/office/powerpoint/2010/main" val="1198523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10DE7F-13C6-4AF7-BA2B-4DF5A2E4AEED}"/>
              </a:ext>
            </a:extLst>
          </p:cNvPr>
          <p:cNvSpPr txBox="1"/>
          <p:nvPr/>
        </p:nvSpPr>
        <p:spPr>
          <a:xfrm>
            <a:off x="544497" y="526852"/>
            <a:ext cx="5543550" cy="4616648"/>
          </a:xfrm>
          <a:prstGeom prst="rect">
            <a:avLst/>
          </a:prstGeom>
          <a:noFill/>
        </p:spPr>
        <p:txBody>
          <a:bodyPr wrap="square" rtlCol="0">
            <a:spAutoFit/>
          </a:bodyPr>
          <a:lstStyle/>
          <a:p>
            <a:pPr>
              <a:spcAft>
                <a:spcPts val="600"/>
              </a:spcAft>
            </a:pPr>
            <a:r>
              <a:rPr lang="en-US" sz="2000" b="1" dirty="0">
                <a:solidFill>
                  <a:schemeClr val="accent1"/>
                </a:solidFill>
                <a:latin typeface="Garamond" panose="02020404030301010803" pitchFamily="18" charset="0"/>
              </a:rPr>
              <a:t>Outline</a:t>
            </a:r>
          </a:p>
          <a:p>
            <a:r>
              <a:rPr lang="en-US" dirty="0">
                <a:latin typeface="Garamond" panose="02020404030301010803" pitchFamily="18" charset="0"/>
              </a:rPr>
              <a:t>1. Rival methodologies of science</a:t>
            </a:r>
          </a:p>
          <a:p>
            <a:pPr marL="800100" lvl="1" indent="-342900">
              <a:buAutoNum type="alphaUcPeriod"/>
            </a:pPr>
            <a:r>
              <a:rPr lang="en-US" dirty="0">
                <a:latin typeface="Garamond" panose="02020404030301010803" pitchFamily="18" charset="0"/>
              </a:rPr>
              <a:t>Inductivism</a:t>
            </a:r>
          </a:p>
          <a:p>
            <a:pPr marL="800100" lvl="1" indent="-342900">
              <a:buAutoNum type="alphaUcPeriod"/>
            </a:pPr>
            <a:r>
              <a:rPr lang="en-US" dirty="0">
                <a:latin typeface="Garamond" panose="02020404030301010803" pitchFamily="18" charset="0"/>
              </a:rPr>
              <a:t>Conventionalism</a:t>
            </a:r>
          </a:p>
          <a:p>
            <a:pPr marL="800100" lvl="1" indent="-342900">
              <a:buAutoNum type="alphaUcPeriod"/>
            </a:pPr>
            <a:r>
              <a:rPr lang="en-US" dirty="0">
                <a:latin typeface="Garamond" panose="02020404030301010803" pitchFamily="18" charset="0"/>
              </a:rPr>
              <a:t>Falsificationism</a:t>
            </a:r>
          </a:p>
          <a:p>
            <a:pPr marL="800100" lvl="1" indent="-342900">
              <a:buAutoNum type="alphaUcPeriod"/>
            </a:pPr>
            <a:r>
              <a:rPr lang="en-US" dirty="0">
                <a:latin typeface="Garamond" panose="02020404030301010803" pitchFamily="18" charset="0"/>
              </a:rPr>
              <a:t>Methodology of Scientific Research Programs</a:t>
            </a:r>
          </a:p>
          <a:p>
            <a:pPr marL="800100" lvl="1" indent="-342900">
              <a:spcAft>
                <a:spcPts val="600"/>
              </a:spcAft>
              <a:buAutoNum type="alphaUcPeriod"/>
            </a:pPr>
            <a:r>
              <a:rPr lang="en-US" dirty="0">
                <a:latin typeface="Garamond" panose="02020404030301010803" pitchFamily="18" charset="0"/>
              </a:rPr>
              <a:t>Internal and external history</a:t>
            </a:r>
          </a:p>
          <a:p>
            <a:r>
              <a:rPr lang="en-US" dirty="0">
                <a:latin typeface="Garamond" panose="02020404030301010803" pitchFamily="18" charset="0"/>
              </a:rPr>
              <a:t>2. Critical comparison of methodologies</a:t>
            </a:r>
          </a:p>
          <a:p>
            <a:pPr marL="800100" lvl="1" indent="-342900">
              <a:buAutoNum type="alphaUcPeriod"/>
            </a:pPr>
            <a:r>
              <a:rPr lang="en-US" dirty="0">
                <a:latin typeface="Garamond" panose="02020404030301010803" pitchFamily="18" charset="0"/>
              </a:rPr>
              <a:t>Falsificationism as a metacriterion</a:t>
            </a:r>
          </a:p>
          <a:p>
            <a:pPr marL="800100" lvl="1" indent="-342900">
              <a:buAutoNum type="alphaUcPeriod"/>
            </a:pPr>
            <a:r>
              <a:rPr lang="en-US" dirty="0">
                <a:latin typeface="Garamond" panose="02020404030301010803" pitchFamily="18" charset="0"/>
              </a:rPr>
              <a:t>New metacriterion</a:t>
            </a:r>
          </a:p>
          <a:p>
            <a:pPr marL="800100" lvl="1" indent="-342900">
              <a:buAutoNum type="alphaUcPeriod"/>
            </a:pPr>
            <a:r>
              <a:rPr lang="en-US" dirty="0">
                <a:latin typeface="Garamond" panose="02020404030301010803" pitchFamily="18" charset="0"/>
              </a:rPr>
              <a:t>Against aprioristic and antitheoretical approaches</a:t>
            </a:r>
          </a:p>
          <a:p>
            <a:pPr marL="800100" lvl="1" indent="-342900">
              <a:spcAft>
                <a:spcPts val="600"/>
              </a:spcAft>
              <a:buAutoNum type="alphaUcPeriod"/>
            </a:pPr>
            <a:r>
              <a:rPr lang="en-US" dirty="0">
                <a:latin typeface="Garamond" panose="02020404030301010803" pitchFamily="18" charset="0"/>
              </a:rPr>
              <a:t>Conclusion</a:t>
            </a:r>
          </a:p>
          <a:p>
            <a:pPr>
              <a:spcAft>
                <a:spcPts val="600"/>
              </a:spcAft>
            </a:pPr>
            <a:r>
              <a:rPr lang="en-US" dirty="0">
                <a:latin typeface="Garamond" panose="02020404030301010803" pitchFamily="18" charset="0"/>
              </a:rPr>
              <a:t>3. Gems</a:t>
            </a:r>
          </a:p>
          <a:p>
            <a:r>
              <a:rPr lang="en-US" dirty="0">
                <a:latin typeface="Garamond" panose="02020404030301010803" pitchFamily="18" charset="0"/>
              </a:rPr>
              <a:t>4. Clara’s takes</a:t>
            </a:r>
          </a:p>
          <a:p>
            <a:endParaRPr lang="en-US" dirty="0"/>
          </a:p>
        </p:txBody>
      </p:sp>
      <p:pic>
        <p:nvPicPr>
          <p:cNvPr id="9" name="Imagen 8">
            <a:extLst>
              <a:ext uri="{FF2B5EF4-FFF2-40B4-BE49-F238E27FC236}">
                <a16:creationId xmlns:a16="http://schemas.microsoft.com/office/drawing/2014/main" id="{EA7C0862-48A5-4269-8BE3-63389DE25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538" y="526852"/>
            <a:ext cx="3844030" cy="1562894"/>
          </a:xfrm>
          <a:prstGeom prst="rect">
            <a:avLst/>
          </a:prstGeom>
        </p:spPr>
      </p:pic>
      <p:sp>
        <p:nvSpPr>
          <p:cNvPr id="14" name="Rectángulo 13">
            <a:extLst>
              <a:ext uri="{FF2B5EF4-FFF2-40B4-BE49-F238E27FC236}">
                <a16:creationId xmlns:a16="http://schemas.microsoft.com/office/drawing/2014/main" id="{9E00621E-9752-46E1-98EE-213FA8A8596D}"/>
              </a:ext>
            </a:extLst>
          </p:cNvPr>
          <p:cNvSpPr/>
          <p:nvPr/>
        </p:nvSpPr>
        <p:spPr>
          <a:xfrm>
            <a:off x="8016538" y="2203795"/>
            <a:ext cx="3844030" cy="4283476"/>
          </a:xfrm>
          <a:prstGeom prst="rect">
            <a:avLst/>
          </a:prstGeom>
          <a:ln w="38100">
            <a:solidFill>
              <a:schemeClr val="accent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lang="es-ES" b="1" dirty="0">
                <a:latin typeface="Garamond" panose="02020404030301010803" pitchFamily="18" charset="0"/>
              </a:rPr>
              <a:t>Imre Lakatos </a:t>
            </a:r>
            <a:r>
              <a:rPr lang="es-ES" dirty="0">
                <a:latin typeface="Garamond" panose="02020404030301010803" pitchFamily="18" charset="0"/>
              </a:rPr>
              <a:t>(1922 − 1974)</a:t>
            </a:r>
          </a:p>
          <a:p>
            <a:pPr marL="285750" indent="-285750">
              <a:buFont typeface="Garamond" panose="02020404030301010803" pitchFamily="18" charset="0"/>
              <a:buChar char="•"/>
            </a:pPr>
            <a:r>
              <a:rPr lang="en-US" dirty="0">
                <a:latin typeface="Garamond" panose="02020404030301010803" pitchFamily="18" charset="0"/>
              </a:rPr>
              <a:t>Born in Debrecen, Hungary to a Jewish family</a:t>
            </a:r>
          </a:p>
          <a:p>
            <a:pPr marL="285750" indent="-285750">
              <a:buFont typeface="Garamond" panose="02020404030301010803" pitchFamily="18" charset="0"/>
              <a:buChar char="•"/>
            </a:pPr>
            <a:r>
              <a:rPr lang="en-US" dirty="0">
                <a:latin typeface="Garamond" panose="02020404030301010803" pitchFamily="18" charset="0"/>
              </a:rPr>
              <a:t>Received a degree in physics, mathemathics and philosophy from the University of Debrecen in 1944</a:t>
            </a:r>
          </a:p>
          <a:p>
            <a:pPr marL="285750" indent="-285750">
              <a:buFont typeface="Garamond" panose="02020404030301010803" pitchFamily="18" charset="0"/>
              <a:buChar char="•"/>
            </a:pPr>
            <a:r>
              <a:rPr lang="en-US" dirty="0">
                <a:latin typeface="Garamond" panose="02020404030301010803" pitchFamily="18" charset="0"/>
              </a:rPr>
              <a:t>Prosecuted by nazis during WWII</a:t>
            </a:r>
          </a:p>
          <a:p>
            <a:pPr marL="285750" indent="-285750">
              <a:buFont typeface="Garamond" panose="02020404030301010803" pitchFamily="18" charset="0"/>
              <a:buChar char="•"/>
            </a:pPr>
            <a:r>
              <a:rPr lang="en-US" dirty="0">
                <a:latin typeface="Garamond" panose="02020404030301010803" pitchFamily="18" charset="0"/>
              </a:rPr>
              <a:t>Active communist. Imprisoned from 1950 to 1953 </a:t>
            </a:r>
          </a:p>
          <a:p>
            <a:pPr marL="285750" indent="-285750">
              <a:buFont typeface="Garamond" panose="02020404030301010803" pitchFamily="18" charset="0"/>
              <a:buChar char="•"/>
            </a:pPr>
            <a:r>
              <a:rPr lang="en-US" dirty="0">
                <a:latin typeface="Garamond" panose="02020404030301010803" pitchFamily="18" charset="0"/>
              </a:rPr>
              <a:t>Fled to Vienna, and then to England, in 1956</a:t>
            </a:r>
          </a:p>
          <a:p>
            <a:pPr marL="285750" indent="-285750">
              <a:buFont typeface="Garamond" panose="02020404030301010803" pitchFamily="18" charset="0"/>
              <a:buChar char="•"/>
            </a:pPr>
            <a:r>
              <a:rPr lang="en-US" dirty="0">
                <a:latin typeface="Garamond" panose="02020404030301010803" pitchFamily="18" charset="0"/>
              </a:rPr>
              <a:t>Received a PhD in philosophy from the University of Cambridge in 1961</a:t>
            </a:r>
          </a:p>
          <a:p>
            <a:pPr marL="285750" indent="-285750">
              <a:buFont typeface="Garamond" panose="02020404030301010803" pitchFamily="18" charset="0"/>
              <a:buChar char="•"/>
            </a:pPr>
            <a:r>
              <a:rPr lang="en-US" dirty="0">
                <a:latin typeface="Garamond" panose="02020404030301010803" pitchFamily="18" charset="0"/>
              </a:rPr>
              <a:t>Became a professor at the London School of Economics</a:t>
            </a:r>
          </a:p>
        </p:txBody>
      </p:sp>
      <p:sp>
        <p:nvSpPr>
          <p:cNvPr id="17" name="CuadroTexto 16">
            <a:extLst>
              <a:ext uri="{FF2B5EF4-FFF2-40B4-BE49-F238E27FC236}">
                <a16:creationId xmlns:a16="http://schemas.microsoft.com/office/drawing/2014/main" id="{A019C81E-8BDB-42F9-BA7C-A29386CC50F8}"/>
              </a:ext>
            </a:extLst>
          </p:cNvPr>
          <p:cNvSpPr txBox="1"/>
          <p:nvPr/>
        </p:nvSpPr>
        <p:spPr>
          <a:xfrm>
            <a:off x="257451" y="6272643"/>
            <a:ext cx="7359589" cy="369332"/>
          </a:xfrm>
          <a:prstGeom prst="rect">
            <a:avLst/>
          </a:prstGeom>
          <a:noFill/>
        </p:spPr>
        <p:txBody>
          <a:bodyPr wrap="square" rtlCol="0">
            <a:spAutoFit/>
          </a:bodyPr>
          <a:lstStyle/>
          <a:p>
            <a:r>
              <a:rPr lang="en-US" b="0" i="0" dirty="0">
                <a:solidFill>
                  <a:srgbClr val="4D5156"/>
                </a:solidFill>
                <a:effectLst/>
                <a:latin typeface="arial" panose="020B0604020202020204" pitchFamily="34" charset="0"/>
              </a:rPr>
              <a:t>📢 </a:t>
            </a:r>
            <a:r>
              <a:rPr lang="es-ES" b="1" dirty="0"/>
              <a:t>Hear Lakatos speak here: </a:t>
            </a:r>
            <a:r>
              <a:rPr lang="es-ES" b="1" dirty="0">
                <a:solidFill>
                  <a:schemeClr val="accent1"/>
                </a:solidFill>
                <a:hlinkClick r:id="rId3">
                  <a:extLst>
                    <a:ext uri="{A12FA001-AC4F-418D-AE19-62706E023703}">
                      <ahyp:hlinkClr xmlns:ahyp="http://schemas.microsoft.com/office/drawing/2018/hyperlinkcolor" val="tx"/>
                    </a:ext>
                  </a:extLst>
                </a:hlinkClick>
              </a:rPr>
              <a:t>https://www.lse.ac.uk/philosophy/lakatos</a:t>
            </a:r>
            <a:r>
              <a:rPr lang="es-ES" dirty="0">
                <a:solidFill>
                  <a:schemeClr val="accent1"/>
                </a:solidFill>
                <a:hlinkClick r:id="rId3">
                  <a:extLst>
                    <a:ext uri="{A12FA001-AC4F-418D-AE19-62706E023703}">
                      <ahyp:hlinkClr xmlns:ahyp="http://schemas.microsoft.com/office/drawing/2018/hyperlinkcolor" val="tx"/>
                    </a:ext>
                  </a:extLst>
                </a:hlinkClick>
              </a:rPr>
              <a:t>/</a:t>
            </a:r>
            <a:r>
              <a:rPr lang="es-ES" dirty="0">
                <a:solidFill>
                  <a:schemeClr val="accent1"/>
                </a:solidFill>
              </a:rPr>
              <a:t> </a:t>
            </a:r>
            <a:endParaRPr lang="en-US" dirty="0">
              <a:solidFill>
                <a:schemeClr val="accent1"/>
              </a:solidFill>
            </a:endParaRPr>
          </a:p>
        </p:txBody>
      </p:sp>
    </p:spTree>
    <p:extLst>
      <p:ext uri="{BB962C8B-B14F-4D97-AF65-F5344CB8AC3E}">
        <p14:creationId xmlns:p14="http://schemas.microsoft.com/office/powerpoint/2010/main" val="353092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B6831B3-B902-48FF-8C1E-C1A41740F4F6}"/>
              </a:ext>
            </a:extLst>
          </p:cNvPr>
          <p:cNvSpPr txBox="1"/>
          <p:nvPr/>
        </p:nvSpPr>
        <p:spPr>
          <a:xfrm>
            <a:off x="337352" y="1189608"/>
            <a:ext cx="2823099" cy="4585871"/>
          </a:xfrm>
          <a:prstGeom prst="rect">
            <a:avLst/>
          </a:prstGeom>
          <a:noFill/>
        </p:spPr>
        <p:txBody>
          <a:bodyPr wrap="square" rtlCol="0">
            <a:spAutoFit/>
          </a:bodyPr>
          <a:lstStyle/>
          <a:p>
            <a:pPr>
              <a:spcAft>
                <a:spcPts val="600"/>
              </a:spcAft>
            </a:pPr>
            <a:r>
              <a:rPr lang="en-US" sz="1600" i="1" dirty="0">
                <a:latin typeface="Garamond" panose="02020404030301010803" pitchFamily="18" charset="0"/>
              </a:rPr>
              <a:t>Outline</a:t>
            </a:r>
          </a:p>
          <a:p>
            <a:r>
              <a:rPr lang="en-US" sz="1600" dirty="0">
                <a:latin typeface="Garamond" panose="02020404030301010803" pitchFamily="18" charset="0"/>
              </a:rPr>
              <a:t>1. Rival methodologies </a:t>
            </a:r>
          </a:p>
          <a:p>
            <a:pPr marL="800100" lvl="1" indent="-342900">
              <a:buAutoNum type="alphaUcPeriod"/>
            </a:pPr>
            <a:r>
              <a:rPr lang="en-US" sz="1600" b="1" dirty="0">
                <a:latin typeface="Garamond" panose="02020404030301010803" pitchFamily="18" charset="0"/>
              </a:rPr>
              <a:t>Inductivism</a:t>
            </a:r>
          </a:p>
          <a:p>
            <a:pPr marL="800100" lvl="1" indent="-342900">
              <a:buAutoNum type="alphaUcPeriod"/>
            </a:pPr>
            <a:r>
              <a:rPr lang="en-US" sz="1600" dirty="0">
                <a:latin typeface="Garamond" panose="02020404030301010803" pitchFamily="18" charset="0"/>
              </a:rPr>
              <a:t>Conventionalism</a:t>
            </a:r>
          </a:p>
          <a:p>
            <a:pPr marL="800100" lvl="1" indent="-342900">
              <a:buAutoNum type="alphaUcPeriod"/>
            </a:pPr>
            <a:r>
              <a:rPr lang="en-US" sz="1600" dirty="0">
                <a:latin typeface="Garamond" panose="02020404030301010803" pitchFamily="18" charset="0"/>
              </a:rPr>
              <a:t>Falsificationism</a:t>
            </a:r>
          </a:p>
          <a:p>
            <a:pPr marL="800100" lvl="1" indent="-342900">
              <a:buAutoNum type="alphaUcPeriod"/>
            </a:pPr>
            <a:r>
              <a:rPr lang="en-US" sz="1600" dirty="0">
                <a:latin typeface="Garamond" panose="02020404030301010803" pitchFamily="18" charset="0"/>
              </a:rPr>
              <a:t>MSRP</a:t>
            </a:r>
          </a:p>
          <a:p>
            <a:pPr marL="800100" lvl="1" indent="-342900">
              <a:spcAft>
                <a:spcPts val="600"/>
              </a:spcAft>
              <a:buAutoNum type="alphaUcPeriod"/>
            </a:pPr>
            <a:r>
              <a:rPr lang="en-US" sz="1600" dirty="0">
                <a:latin typeface="Garamond" panose="02020404030301010803" pitchFamily="18" charset="0"/>
              </a:rPr>
              <a:t>Int/Ext history</a:t>
            </a:r>
          </a:p>
          <a:p>
            <a:r>
              <a:rPr lang="en-US" sz="1600" dirty="0">
                <a:latin typeface="Garamond" panose="02020404030301010803" pitchFamily="18" charset="0"/>
              </a:rPr>
              <a:t>2. Critical comparison</a:t>
            </a:r>
          </a:p>
          <a:p>
            <a:pPr marL="800100" lvl="1" indent="-342900">
              <a:buAutoNum type="alphaUcPeriod"/>
            </a:pPr>
            <a:r>
              <a:rPr lang="en-US" sz="1600" dirty="0">
                <a:latin typeface="Garamond" panose="02020404030301010803" pitchFamily="18" charset="0"/>
              </a:rPr>
              <a:t>Falsificationism as a metacriterion</a:t>
            </a:r>
          </a:p>
          <a:p>
            <a:pPr marL="800100" lvl="1" indent="-342900">
              <a:buAutoNum type="alphaUcPeriod"/>
            </a:pPr>
            <a:r>
              <a:rPr lang="en-US" sz="1600" dirty="0">
                <a:latin typeface="Garamond" panose="02020404030301010803" pitchFamily="18" charset="0"/>
              </a:rPr>
              <a:t>New metacriterion</a:t>
            </a:r>
          </a:p>
          <a:p>
            <a:pPr marL="800100" lvl="1" indent="-342900">
              <a:buAutoNum type="alphaUcPeriod"/>
            </a:pPr>
            <a:r>
              <a:rPr lang="en-US" sz="1600" dirty="0">
                <a:latin typeface="Garamond" panose="02020404030301010803" pitchFamily="18" charset="0"/>
              </a:rPr>
              <a:t>Against aprioristic &amp; antitheoretical approaches</a:t>
            </a:r>
          </a:p>
          <a:p>
            <a:pPr marL="800100" lvl="1" indent="-342900">
              <a:spcAft>
                <a:spcPts val="600"/>
              </a:spcAft>
              <a:buAutoNum type="alphaUcPeriod"/>
            </a:pPr>
            <a:r>
              <a:rPr lang="en-US" sz="1600" dirty="0">
                <a:latin typeface="Garamond" panose="02020404030301010803" pitchFamily="18" charset="0"/>
              </a:rPr>
              <a:t>Conclusion</a:t>
            </a:r>
          </a:p>
          <a:p>
            <a:pPr>
              <a:spcAft>
                <a:spcPts val="600"/>
              </a:spcAft>
            </a:pPr>
            <a:r>
              <a:rPr lang="en-US" sz="1600" dirty="0">
                <a:latin typeface="Garamond" panose="02020404030301010803" pitchFamily="18" charset="0"/>
              </a:rPr>
              <a:t>3. Gems</a:t>
            </a:r>
          </a:p>
          <a:p>
            <a:r>
              <a:rPr lang="en-US" sz="1600" dirty="0">
                <a:latin typeface="Garamond" panose="02020404030301010803" pitchFamily="18" charset="0"/>
              </a:rPr>
              <a:t>4. </a:t>
            </a:r>
            <a:r>
              <a:rPr lang="en-US" sz="1600" b="1" dirty="0">
                <a:latin typeface="Garamond" panose="02020404030301010803" pitchFamily="18" charset="0"/>
              </a:rPr>
              <a:t>Clara’s takes</a:t>
            </a:r>
            <a:endParaRPr lang="en-US" sz="1600" dirty="0">
              <a:latin typeface="Garamond" panose="02020404030301010803" pitchFamily="18" charset="0"/>
            </a:endParaRPr>
          </a:p>
        </p:txBody>
      </p:sp>
      <p:sp>
        <p:nvSpPr>
          <p:cNvPr id="3" name="Rectángulo 2">
            <a:extLst>
              <a:ext uri="{FF2B5EF4-FFF2-40B4-BE49-F238E27FC236}">
                <a16:creationId xmlns:a16="http://schemas.microsoft.com/office/drawing/2014/main" id="{C66DDB7D-6740-4666-B040-8833AA4231D7}"/>
              </a:ext>
            </a:extLst>
          </p:cNvPr>
          <p:cNvSpPr/>
          <p:nvPr/>
        </p:nvSpPr>
        <p:spPr>
          <a:xfrm>
            <a:off x="9019713" y="0"/>
            <a:ext cx="3172287" cy="4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Inductivism</a:t>
            </a:r>
            <a:endParaRPr lang="en-US" dirty="0"/>
          </a:p>
        </p:txBody>
      </p:sp>
      <p:sp>
        <p:nvSpPr>
          <p:cNvPr id="4" name="CuadroTexto 3">
            <a:extLst>
              <a:ext uri="{FF2B5EF4-FFF2-40B4-BE49-F238E27FC236}">
                <a16:creationId xmlns:a16="http://schemas.microsoft.com/office/drawing/2014/main" id="{74AEE222-A73C-49AA-9716-8013AF051ED8}"/>
              </a:ext>
            </a:extLst>
          </p:cNvPr>
          <p:cNvSpPr txBox="1"/>
          <p:nvPr/>
        </p:nvSpPr>
        <p:spPr>
          <a:xfrm>
            <a:off x="3793724" y="781235"/>
            <a:ext cx="8060924" cy="4893647"/>
          </a:xfrm>
          <a:prstGeom prst="rect">
            <a:avLst/>
          </a:prstGeom>
          <a:noFill/>
        </p:spPr>
        <p:txBody>
          <a:bodyPr wrap="square" rtlCol="0">
            <a:spAutoFit/>
          </a:bodyPr>
          <a:lstStyle/>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Internal history</a:t>
            </a:r>
          </a:p>
          <a:p>
            <a:pPr marL="742950" lvl="1"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Factual discoveries</a:t>
            </a:r>
          </a:p>
          <a:p>
            <a:pPr marL="742950" lvl="1"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Inductive generalizations</a:t>
            </a: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Key feature</a:t>
            </a:r>
            <a:r>
              <a:rPr lang="en-US" dirty="0">
                <a:latin typeface="Garamond" panose="02020404030301010803" pitchFamily="18" charset="0"/>
              </a:rPr>
              <a:t>: truth</a:t>
            </a: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Scientific revolutions</a:t>
            </a:r>
            <a:r>
              <a:rPr lang="en-US" dirty="0">
                <a:latin typeface="Garamond" panose="02020404030301010803" pitchFamily="18" charset="0"/>
              </a:rPr>
              <a:t>: unmasking errors which are exiled from the history of science into the history of pseudoscience</a:t>
            </a: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Examples</a:t>
            </a:r>
            <a:r>
              <a:rPr lang="en-US" dirty="0">
                <a:latin typeface="Garamond" panose="02020404030301010803" pitchFamily="18" charset="0"/>
              </a:rPr>
              <a:t>:</a:t>
            </a:r>
          </a:p>
          <a:p>
            <a:pPr marL="742950" lvl="1"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Kepler’s laws of planetary motion</a:t>
            </a:r>
          </a:p>
          <a:p>
            <a:pPr marL="742950" lvl="1"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Newton’s law of gravitation</a:t>
            </a:r>
          </a:p>
          <a:p>
            <a:pPr marL="742950" lvl="1"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Ampère’s circuital law</a:t>
            </a: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Problems</a:t>
            </a:r>
            <a:r>
              <a:rPr lang="en-US" dirty="0">
                <a:latin typeface="Garamond" panose="02020404030301010803" pitchFamily="18" charset="0"/>
              </a:rPr>
              <a:t>:</a:t>
            </a:r>
          </a:p>
          <a:p>
            <a:pPr marL="742950" lvl="1"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Selection of the facts</a:t>
            </a:r>
          </a:p>
          <a:p>
            <a:pPr marL="742950" lvl="1"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False consciousness</a:t>
            </a:r>
          </a:p>
          <a:p>
            <a:endParaRPr lang="en-US" dirty="0"/>
          </a:p>
        </p:txBody>
      </p:sp>
      <p:pic>
        <p:nvPicPr>
          <p:cNvPr id="10" name="Imagen 9">
            <a:extLst>
              <a:ext uri="{FF2B5EF4-FFF2-40B4-BE49-F238E27FC236}">
                <a16:creationId xmlns:a16="http://schemas.microsoft.com/office/drawing/2014/main" id="{A4BA9337-358A-4E4E-9EDB-DEBAC7002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2692" y="2939741"/>
            <a:ext cx="2352768" cy="3137024"/>
          </a:xfrm>
          <a:prstGeom prst="rect">
            <a:avLst/>
          </a:prstGeom>
        </p:spPr>
      </p:pic>
    </p:spTree>
    <p:extLst>
      <p:ext uri="{BB962C8B-B14F-4D97-AF65-F5344CB8AC3E}">
        <p14:creationId xmlns:p14="http://schemas.microsoft.com/office/powerpoint/2010/main" val="409261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B6831B3-B902-48FF-8C1E-C1A41740F4F6}"/>
              </a:ext>
            </a:extLst>
          </p:cNvPr>
          <p:cNvSpPr txBox="1"/>
          <p:nvPr/>
        </p:nvSpPr>
        <p:spPr>
          <a:xfrm>
            <a:off x="337352" y="1189608"/>
            <a:ext cx="2823099" cy="4585871"/>
          </a:xfrm>
          <a:prstGeom prst="rect">
            <a:avLst/>
          </a:prstGeom>
          <a:noFill/>
        </p:spPr>
        <p:txBody>
          <a:bodyPr wrap="square" rtlCol="0">
            <a:spAutoFit/>
          </a:bodyPr>
          <a:lstStyle/>
          <a:p>
            <a:pPr>
              <a:spcAft>
                <a:spcPts val="600"/>
              </a:spcAft>
            </a:pPr>
            <a:r>
              <a:rPr lang="en-US" sz="1600" i="1" dirty="0">
                <a:latin typeface="Garamond" panose="02020404030301010803" pitchFamily="18" charset="0"/>
              </a:rPr>
              <a:t>Outline</a:t>
            </a:r>
          </a:p>
          <a:p>
            <a:r>
              <a:rPr lang="en-US" sz="1600" dirty="0">
                <a:latin typeface="Garamond" panose="02020404030301010803" pitchFamily="18" charset="0"/>
              </a:rPr>
              <a:t>1. Rival methodologies </a:t>
            </a:r>
          </a:p>
          <a:p>
            <a:pPr marL="800100" lvl="1" indent="-342900">
              <a:buAutoNum type="alphaUcPeriod"/>
            </a:pPr>
            <a:r>
              <a:rPr lang="en-US" sz="1600" dirty="0">
                <a:latin typeface="Garamond" panose="02020404030301010803" pitchFamily="18" charset="0"/>
              </a:rPr>
              <a:t>Inductivism</a:t>
            </a:r>
          </a:p>
          <a:p>
            <a:pPr marL="800100" lvl="1" indent="-342900">
              <a:buAutoNum type="alphaUcPeriod"/>
            </a:pPr>
            <a:r>
              <a:rPr lang="en-US" sz="1600" b="1" dirty="0">
                <a:latin typeface="Garamond" panose="02020404030301010803" pitchFamily="18" charset="0"/>
              </a:rPr>
              <a:t>Conventionalism</a:t>
            </a:r>
          </a:p>
          <a:p>
            <a:pPr marL="800100" lvl="1" indent="-342900">
              <a:buAutoNum type="alphaUcPeriod"/>
            </a:pPr>
            <a:r>
              <a:rPr lang="en-US" sz="1600" dirty="0">
                <a:latin typeface="Garamond" panose="02020404030301010803" pitchFamily="18" charset="0"/>
              </a:rPr>
              <a:t>Falsificationism</a:t>
            </a:r>
          </a:p>
          <a:p>
            <a:pPr marL="800100" lvl="1" indent="-342900">
              <a:buAutoNum type="alphaUcPeriod"/>
            </a:pPr>
            <a:r>
              <a:rPr lang="en-US" sz="1600" dirty="0">
                <a:latin typeface="Garamond" panose="02020404030301010803" pitchFamily="18" charset="0"/>
              </a:rPr>
              <a:t>MSRP</a:t>
            </a:r>
          </a:p>
          <a:p>
            <a:pPr marL="800100" lvl="1" indent="-342900">
              <a:spcAft>
                <a:spcPts val="600"/>
              </a:spcAft>
              <a:buAutoNum type="alphaUcPeriod"/>
            </a:pPr>
            <a:r>
              <a:rPr lang="en-US" sz="1600" dirty="0">
                <a:latin typeface="Garamond" panose="02020404030301010803" pitchFamily="18" charset="0"/>
              </a:rPr>
              <a:t>Int/Ext history</a:t>
            </a:r>
          </a:p>
          <a:p>
            <a:r>
              <a:rPr lang="en-US" sz="1600" dirty="0">
                <a:latin typeface="Garamond" panose="02020404030301010803" pitchFamily="18" charset="0"/>
              </a:rPr>
              <a:t>2. Critical comparison</a:t>
            </a:r>
          </a:p>
          <a:p>
            <a:pPr marL="800100" lvl="1" indent="-342900">
              <a:buAutoNum type="alphaUcPeriod"/>
            </a:pPr>
            <a:r>
              <a:rPr lang="en-US" sz="1600" dirty="0">
                <a:latin typeface="Garamond" panose="02020404030301010803" pitchFamily="18" charset="0"/>
              </a:rPr>
              <a:t>Falsificationism as a metacriterion</a:t>
            </a:r>
          </a:p>
          <a:p>
            <a:pPr marL="800100" lvl="1" indent="-342900">
              <a:buAutoNum type="alphaUcPeriod"/>
            </a:pPr>
            <a:r>
              <a:rPr lang="en-US" sz="1600" dirty="0">
                <a:latin typeface="Garamond" panose="02020404030301010803" pitchFamily="18" charset="0"/>
              </a:rPr>
              <a:t>New metacriterion</a:t>
            </a:r>
          </a:p>
          <a:p>
            <a:pPr marL="800100" lvl="1" indent="-342900">
              <a:buAutoNum type="alphaUcPeriod"/>
            </a:pPr>
            <a:r>
              <a:rPr lang="en-US" sz="1600" dirty="0">
                <a:latin typeface="Garamond" panose="02020404030301010803" pitchFamily="18" charset="0"/>
              </a:rPr>
              <a:t>Against aprioristic &amp; antitheoretical approaches</a:t>
            </a:r>
          </a:p>
          <a:p>
            <a:pPr marL="800100" lvl="1" indent="-342900">
              <a:spcAft>
                <a:spcPts val="600"/>
              </a:spcAft>
              <a:buAutoNum type="alphaUcPeriod"/>
            </a:pPr>
            <a:r>
              <a:rPr lang="en-US" sz="1600" dirty="0">
                <a:latin typeface="Garamond" panose="02020404030301010803" pitchFamily="18" charset="0"/>
              </a:rPr>
              <a:t>Conclusion</a:t>
            </a:r>
          </a:p>
          <a:p>
            <a:pPr>
              <a:spcAft>
                <a:spcPts val="600"/>
              </a:spcAft>
            </a:pPr>
            <a:r>
              <a:rPr lang="en-US" sz="1600" dirty="0">
                <a:latin typeface="Garamond" panose="02020404030301010803" pitchFamily="18" charset="0"/>
              </a:rPr>
              <a:t>3. Gems</a:t>
            </a:r>
          </a:p>
          <a:p>
            <a:r>
              <a:rPr lang="en-US" sz="1600" dirty="0">
                <a:latin typeface="Garamond" panose="02020404030301010803" pitchFamily="18" charset="0"/>
              </a:rPr>
              <a:t>4. </a:t>
            </a:r>
            <a:r>
              <a:rPr lang="en-US" sz="1600" b="1" dirty="0">
                <a:latin typeface="Garamond" panose="02020404030301010803" pitchFamily="18" charset="0"/>
              </a:rPr>
              <a:t>Clara’s takes</a:t>
            </a:r>
            <a:endParaRPr lang="en-US" sz="1600" dirty="0">
              <a:latin typeface="Garamond" panose="02020404030301010803" pitchFamily="18" charset="0"/>
            </a:endParaRPr>
          </a:p>
        </p:txBody>
      </p:sp>
      <p:sp>
        <p:nvSpPr>
          <p:cNvPr id="3" name="Rectángulo 2">
            <a:extLst>
              <a:ext uri="{FF2B5EF4-FFF2-40B4-BE49-F238E27FC236}">
                <a16:creationId xmlns:a16="http://schemas.microsoft.com/office/drawing/2014/main" id="{C66DDB7D-6740-4666-B040-8833AA4231D7}"/>
              </a:ext>
            </a:extLst>
          </p:cNvPr>
          <p:cNvSpPr/>
          <p:nvPr/>
        </p:nvSpPr>
        <p:spPr>
          <a:xfrm>
            <a:off x="9019713" y="0"/>
            <a:ext cx="3172287" cy="4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Conventionalism</a:t>
            </a:r>
            <a:endParaRPr lang="en-US" dirty="0"/>
          </a:p>
        </p:txBody>
      </p:sp>
      <p:sp>
        <p:nvSpPr>
          <p:cNvPr id="4" name="CuadroTexto 3">
            <a:extLst>
              <a:ext uri="{FF2B5EF4-FFF2-40B4-BE49-F238E27FC236}">
                <a16:creationId xmlns:a16="http://schemas.microsoft.com/office/drawing/2014/main" id="{74AEE222-A73C-49AA-9716-8013AF051ED8}"/>
              </a:ext>
            </a:extLst>
          </p:cNvPr>
          <p:cNvSpPr txBox="1"/>
          <p:nvPr/>
        </p:nvSpPr>
        <p:spPr>
          <a:xfrm>
            <a:off x="3793724" y="781235"/>
            <a:ext cx="8060924" cy="5955476"/>
          </a:xfrm>
          <a:prstGeom prst="rect">
            <a:avLst/>
          </a:prstGeom>
          <a:noFill/>
        </p:spPr>
        <p:txBody>
          <a:bodyPr wrap="square" rtlCol="0">
            <a:spAutoFit/>
          </a:bodyPr>
          <a:lstStyle/>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Internal history:</a:t>
            </a:r>
          </a:p>
          <a:p>
            <a:pPr marL="742950" lvl="1"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Factual discoveries</a:t>
            </a:r>
          </a:p>
          <a:p>
            <a:pPr marL="742950" lvl="1"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Pigeonhole systems that organize the facts into a coherent whole</a:t>
            </a: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Key feature</a:t>
            </a:r>
            <a:r>
              <a:rPr lang="en-US" dirty="0">
                <a:latin typeface="Garamond" panose="02020404030301010803" pitchFamily="18" charset="0"/>
              </a:rPr>
              <a:t>: simplicity</a:t>
            </a: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Scientific revolutions</a:t>
            </a:r>
            <a:r>
              <a:rPr lang="en-US" dirty="0">
                <a:latin typeface="Garamond" panose="02020404030301010803" pitchFamily="18" charset="0"/>
              </a:rPr>
              <a:t>: replacement of complicated pigeonhole systems by simpler ones</a:t>
            </a: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Examples</a:t>
            </a:r>
            <a:r>
              <a:rPr lang="en-US" dirty="0">
                <a:latin typeface="Garamond" panose="02020404030301010803" pitchFamily="18" charset="0"/>
              </a:rPr>
              <a:t>: Copernican, Lavoisier’s and Einstein’s revolutions</a:t>
            </a:r>
          </a:p>
          <a:p>
            <a:pPr marL="285750" indent="-285750">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a:p>
            <a:pPr marL="285750" indent="-285750">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a:p>
            <a:pPr marL="285750" indent="-285750">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a:p>
            <a:pPr marL="285750" indent="-285750">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a:p>
            <a:pPr marL="285750" indent="-285750">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a:p>
            <a:pPr marL="285750" indent="-285750">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a:p>
            <a:pPr marL="285750" indent="-285750">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Problems</a:t>
            </a:r>
            <a:r>
              <a:rPr lang="en-US" dirty="0">
                <a:latin typeface="Garamond" panose="02020404030301010803" pitchFamily="18" charset="0"/>
              </a:rPr>
              <a:t>: same as inductivism</a:t>
            </a:r>
          </a:p>
          <a:p>
            <a:pPr marL="742950" lvl="1" indent="-285750">
              <a:spcAft>
                <a:spcPts val="600"/>
              </a:spcAft>
              <a:buClr>
                <a:schemeClr val="accent1"/>
              </a:buClr>
              <a:buSzPct val="100000"/>
              <a:buFont typeface="Corbel" panose="020B0503020204020204" pitchFamily="34" charset="0"/>
              <a:buChar char="•"/>
            </a:pPr>
            <a:endParaRPr lang="en-US" dirty="0"/>
          </a:p>
          <a:p>
            <a:endParaRPr lang="en-US" dirty="0"/>
          </a:p>
        </p:txBody>
      </p:sp>
      <p:pic>
        <p:nvPicPr>
          <p:cNvPr id="6" name="Imagen 5">
            <a:extLst>
              <a:ext uri="{FF2B5EF4-FFF2-40B4-BE49-F238E27FC236}">
                <a16:creationId xmlns:a16="http://schemas.microsoft.com/office/drawing/2014/main" id="{815E31DB-5102-4A05-A9DA-ACA75AC8E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195" y="3290042"/>
            <a:ext cx="3999982" cy="2135770"/>
          </a:xfrm>
          <a:prstGeom prst="rect">
            <a:avLst/>
          </a:prstGeom>
        </p:spPr>
      </p:pic>
    </p:spTree>
    <p:extLst>
      <p:ext uri="{BB962C8B-B14F-4D97-AF65-F5344CB8AC3E}">
        <p14:creationId xmlns:p14="http://schemas.microsoft.com/office/powerpoint/2010/main" val="183014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B6831B3-B902-48FF-8C1E-C1A41740F4F6}"/>
              </a:ext>
            </a:extLst>
          </p:cNvPr>
          <p:cNvSpPr txBox="1"/>
          <p:nvPr/>
        </p:nvSpPr>
        <p:spPr>
          <a:xfrm>
            <a:off x="337352" y="1189608"/>
            <a:ext cx="2823099" cy="4585871"/>
          </a:xfrm>
          <a:prstGeom prst="rect">
            <a:avLst/>
          </a:prstGeom>
          <a:noFill/>
        </p:spPr>
        <p:txBody>
          <a:bodyPr wrap="square" rtlCol="0">
            <a:spAutoFit/>
          </a:bodyPr>
          <a:lstStyle/>
          <a:p>
            <a:pPr>
              <a:spcAft>
                <a:spcPts val="600"/>
              </a:spcAft>
            </a:pPr>
            <a:r>
              <a:rPr lang="en-US" sz="1600" i="1" dirty="0">
                <a:latin typeface="Garamond" panose="02020404030301010803" pitchFamily="18" charset="0"/>
              </a:rPr>
              <a:t>Outline</a:t>
            </a:r>
          </a:p>
          <a:p>
            <a:r>
              <a:rPr lang="en-US" sz="1600" dirty="0">
                <a:latin typeface="Garamond" panose="02020404030301010803" pitchFamily="18" charset="0"/>
              </a:rPr>
              <a:t>1. Rival methodologies </a:t>
            </a:r>
          </a:p>
          <a:p>
            <a:pPr marL="800100" lvl="1" indent="-342900">
              <a:buAutoNum type="alphaUcPeriod"/>
            </a:pPr>
            <a:r>
              <a:rPr lang="en-US" sz="1600" dirty="0">
                <a:latin typeface="Garamond" panose="02020404030301010803" pitchFamily="18" charset="0"/>
              </a:rPr>
              <a:t>Inductivism</a:t>
            </a:r>
          </a:p>
          <a:p>
            <a:pPr marL="800100" lvl="1" indent="-342900">
              <a:buAutoNum type="alphaUcPeriod"/>
            </a:pPr>
            <a:r>
              <a:rPr lang="en-US" sz="1600" dirty="0">
                <a:latin typeface="Garamond" panose="02020404030301010803" pitchFamily="18" charset="0"/>
              </a:rPr>
              <a:t>Conventionalism</a:t>
            </a:r>
          </a:p>
          <a:p>
            <a:pPr marL="800100" lvl="1" indent="-342900">
              <a:buAutoNum type="alphaUcPeriod"/>
            </a:pPr>
            <a:r>
              <a:rPr lang="en-US" sz="1600" b="1" dirty="0">
                <a:latin typeface="Garamond" panose="02020404030301010803" pitchFamily="18" charset="0"/>
              </a:rPr>
              <a:t>Falsificationism</a:t>
            </a:r>
          </a:p>
          <a:p>
            <a:pPr marL="800100" lvl="1" indent="-342900">
              <a:buAutoNum type="alphaUcPeriod"/>
            </a:pPr>
            <a:r>
              <a:rPr lang="en-US" sz="1600" dirty="0">
                <a:latin typeface="Garamond" panose="02020404030301010803" pitchFamily="18" charset="0"/>
              </a:rPr>
              <a:t>MSRP</a:t>
            </a:r>
          </a:p>
          <a:p>
            <a:pPr marL="800100" lvl="1" indent="-342900">
              <a:spcAft>
                <a:spcPts val="600"/>
              </a:spcAft>
              <a:buAutoNum type="alphaUcPeriod"/>
            </a:pPr>
            <a:r>
              <a:rPr lang="en-US" sz="1600" dirty="0">
                <a:latin typeface="Garamond" panose="02020404030301010803" pitchFamily="18" charset="0"/>
              </a:rPr>
              <a:t>Int/Ext history</a:t>
            </a:r>
          </a:p>
          <a:p>
            <a:r>
              <a:rPr lang="en-US" sz="1600" dirty="0">
                <a:latin typeface="Garamond" panose="02020404030301010803" pitchFamily="18" charset="0"/>
              </a:rPr>
              <a:t>2. Critical comparison</a:t>
            </a:r>
          </a:p>
          <a:p>
            <a:pPr marL="800100" lvl="1" indent="-342900">
              <a:buAutoNum type="alphaUcPeriod"/>
            </a:pPr>
            <a:r>
              <a:rPr lang="en-US" sz="1600" dirty="0">
                <a:latin typeface="Garamond" panose="02020404030301010803" pitchFamily="18" charset="0"/>
              </a:rPr>
              <a:t>Falsificationism as a metacriterion</a:t>
            </a:r>
          </a:p>
          <a:p>
            <a:pPr marL="800100" lvl="1" indent="-342900">
              <a:buAutoNum type="alphaUcPeriod"/>
            </a:pPr>
            <a:r>
              <a:rPr lang="en-US" sz="1600" dirty="0">
                <a:latin typeface="Garamond" panose="02020404030301010803" pitchFamily="18" charset="0"/>
              </a:rPr>
              <a:t>New metacriterion</a:t>
            </a:r>
          </a:p>
          <a:p>
            <a:pPr marL="800100" lvl="1" indent="-342900">
              <a:buAutoNum type="alphaUcPeriod"/>
            </a:pPr>
            <a:r>
              <a:rPr lang="en-US" sz="1600" dirty="0">
                <a:latin typeface="Garamond" panose="02020404030301010803" pitchFamily="18" charset="0"/>
              </a:rPr>
              <a:t>Against aprioristic &amp; antitheoretical approaches</a:t>
            </a:r>
          </a:p>
          <a:p>
            <a:pPr marL="800100" lvl="1" indent="-342900">
              <a:spcAft>
                <a:spcPts val="600"/>
              </a:spcAft>
              <a:buAutoNum type="alphaUcPeriod"/>
            </a:pPr>
            <a:r>
              <a:rPr lang="en-US" sz="1600" dirty="0">
                <a:latin typeface="Garamond" panose="02020404030301010803" pitchFamily="18" charset="0"/>
              </a:rPr>
              <a:t>Conclusion</a:t>
            </a:r>
          </a:p>
          <a:p>
            <a:pPr>
              <a:spcAft>
                <a:spcPts val="600"/>
              </a:spcAft>
            </a:pPr>
            <a:r>
              <a:rPr lang="en-US" sz="1600" dirty="0">
                <a:latin typeface="Garamond" panose="02020404030301010803" pitchFamily="18" charset="0"/>
              </a:rPr>
              <a:t>3. Gems</a:t>
            </a:r>
          </a:p>
          <a:p>
            <a:r>
              <a:rPr lang="en-US" sz="1600" dirty="0">
                <a:latin typeface="Garamond" panose="02020404030301010803" pitchFamily="18" charset="0"/>
              </a:rPr>
              <a:t>4. </a:t>
            </a:r>
            <a:r>
              <a:rPr lang="en-US" sz="1600" b="1" dirty="0">
                <a:latin typeface="Garamond" panose="02020404030301010803" pitchFamily="18" charset="0"/>
              </a:rPr>
              <a:t>Clara’s takes</a:t>
            </a:r>
            <a:endParaRPr lang="en-US" sz="1600" dirty="0">
              <a:latin typeface="Garamond" panose="02020404030301010803" pitchFamily="18" charset="0"/>
            </a:endParaRPr>
          </a:p>
        </p:txBody>
      </p:sp>
      <p:sp>
        <p:nvSpPr>
          <p:cNvPr id="3" name="Rectángulo 2">
            <a:extLst>
              <a:ext uri="{FF2B5EF4-FFF2-40B4-BE49-F238E27FC236}">
                <a16:creationId xmlns:a16="http://schemas.microsoft.com/office/drawing/2014/main" id="{C66DDB7D-6740-4666-B040-8833AA4231D7}"/>
              </a:ext>
            </a:extLst>
          </p:cNvPr>
          <p:cNvSpPr/>
          <p:nvPr/>
        </p:nvSpPr>
        <p:spPr>
          <a:xfrm>
            <a:off x="9019713" y="0"/>
            <a:ext cx="3172287" cy="4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Falsificationism</a:t>
            </a:r>
            <a:endParaRPr lang="en-US" dirty="0"/>
          </a:p>
        </p:txBody>
      </p:sp>
      <p:sp>
        <p:nvSpPr>
          <p:cNvPr id="4" name="CuadroTexto 3">
            <a:extLst>
              <a:ext uri="{FF2B5EF4-FFF2-40B4-BE49-F238E27FC236}">
                <a16:creationId xmlns:a16="http://schemas.microsoft.com/office/drawing/2014/main" id="{74AEE222-A73C-49AA-9716-8013AF051ED8}"/>
              </a:ext>
            </a:extLst>
          </p:cNvPr>
          <p:cNvSpPr txBox="1"/>
          <p:nvPr/>
        </p:nvSpPr>
        <p:spPr>
          <a:xfrm>
            <a:off x="3793724" y="781235"/>
            <a:ext cx="7853779" cy="2769989"/>
          </a:xfrm>
          <a:prstGeom prst="rect">
            <a:avLst/>
          </a:prstGeom>
          <a:noFill/>
        </p:spPr>
        <p:txBody>
          <a:bodyPr wrap="square" rtlCol="0">
            <a:spAutoFit/>
          </a:bodyPr>
          <a:lstStyle/>
          <a:p>
            <a:pPr marL="285750"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Takes elements from </a:t>
            </a:r>
            <a:r>
              <a:rPr lang="en-US" b="1" dirty="0">
                <a:latin typeface="Garamond" panose="02020404030301010803" pitchFamily="18" charset="0"/>
              </a:rPr>
              <a:t>inductivism </a:t>
            </a:r>
            <a:r>
              <a:rPr lang="en-US" dirty="0">
                <a:latin typeface="Garamond" panose="02020404030301010803" pitchFamily="18" charset="0"/>
              </a:rPr>
              <a:t>and</a:t>
            </a:r>
            <a:r>
              <a:rPr lang="en-US" b="1" dirty="0">
                <a:latin typeface="Garamond" panose="02020404030301010803" pitchFamily="18" charset="0"/>
              </a:rPr>
              <a:t> conventionalism</a:t>
            </a: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Internal history: </a:t>
            </a:r>
            <a:r>
              <a:rPr lang="en-US" dirty="0">
                <a:latin typeface="Garamond" panose="02020404030301010803" pitchFamily="18" charset="0"/>
              </a:rPr>
              <a:t>conjectures, improvements, crucial experiments</a:t>
            </a: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Key features:</a:t>
            </a:r>
          </a:p>
          <a:p>
            <a:pPr marL="800100" lvl="1" indent="-342900">
              <a:spcAft>
                <a:spcPts val="600"/>
              </a:spcAft>
              <a:buClr>
                <a:schemeClr val="accent1"/>
              </a:buClr>
              <a:buSzPct val="100000"/>
              <a:buFont typeface="+mj-lt"/>
              <a:buAutoNum type="arabicParenR"/>
            </a:pPr>
            <a:r>
              <a:rPr lang="en-US" b="1" dirty="0">
                <a:latin typeface="Garamond" panose="02020404030301010803" pitchFamily="18" charset="0"/>
              </a:rPr>
              <a:t>Falsification</a:t>
            </a:r>
            <a:r>
              <a:rPr lang="en-US" dirty="0">
                <a:latin typeface="Garamond" panose="02020404030301010803" pitchFamily="18" charset="0"/>
              </a:rPr>
              <a:t>: a theory is scientific only if it can be made conflict with a basic statement</a:t>
            </a:r>
          </a:p>
          <a:p>
            <a:pPr marL="800100" lvl="1" indent="-342900">
              <a:spcAft>
                <a:spcPts val="600"/>
              </a:spcAft>
              <a:buClr>
                <a:schemeClr val="accent1"/>
              </a:buClr>
              <a:buSzPct val="100000"/>
              <a:buFont typeface="+mj-lt"/>
              <a:buAutoNum type="arabicParenR"/>
            </a:pPr>
            <a:r>
              <a:rPr lang="en-US" b="1" dirty="0">
                <a:latin typeface="Garamond" panose="02020404030301010803" pitchFamily="18" charset="0"/>
              </a:rPr>
              <a:t>Novelty</a:t>
            </a:r>
            <a:r>
              <a:rPr lang="en-US" dirty="0">
                <a:latin typeface="Garamond" panose="02020404030301010803" pitchFamily="18" charset="0"/>
              </a:rPr>
              <a:t>: a theory is scientific only if it is able to predict novel facts</a:t>
            </a: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Scientific revolutions</a:t>
            </a:r>
            <a:r>
              <a:rPr lang="en-US" dirty="0">
                <a:latin typeface="Garamond" panose="02020404030301010803" pitchFamily="18" charset="0"/>
              </a:rPr>
              <a:t>: falsification of theories by means of crucial experiments</a:t>
            </a: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Examples</a:t>
            </a:r>
            <a:r>
              <a:rPr lang="en-US" dirty="0">
                <a:latin typeface="Garamond" panose="02020404030301010803" pitchFamily="18" charset="0"/>
              </a:rPr>
              <a:t>: </a:t>
            </a:r>
          </a:p>
        </p:txBody>
      </p:sp>
      <p:sp>
        <p:nvSpPr>
          <p:cNvPr id="8" name="CuadroTexto 7">
            <a:extLst>
              <a:ext uri="{FF2B5EF4-FFF2-40B4-BE49-F238E27FC236}">
                <a16:creationId xmlns:a16="http://schemas.microsoft.com/office/drawing/2014/main" id="{AA121BDB-3866-4D85-8F49-72D58EBD1B9C}"/>
              </a:ext>
            </a:extLst>
          </p:cNvPr>
          <p:cNvSpPr txBox="1"/>
          <p:nvPr/>
        </p:nvSpPr>
        <p:spPr>
          <a:xfrm>
            <a:off x="3793724" y="3551224"/>
            <a:ext cx="4826493" cy="2816156"/>
          </a:xfrm>
          <a:prstGeom prst="rect">
            <a:avLst/>
          </a:prstGeom>
          <a:noFill/>
        </p:spPr>
        <p:txBody>
          <a:bodyPr wrap="square">
            <a:spAutoFit/>
          </a:bodyPr>
          <a:lstStyle/>
          <a:p>
            <a:pPr marL="742950" lvl="1"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Newton’s and Maxwell’s theories</a:t>
            </a:r>
          </a:p>
          <a:p>
            <a:pPr marL="742950" lvl="1"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Radiation formulas of Rayleigh, Jeans and Wien</a:t>
            </a:r>
          </a:p>
          <a:p>
            <a:pPr marL="742950" lvl="1"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Crucial experiments such as the Michelson-Morley experiment, Eddington’s eclipse experiment, and the experiments of Lummer  and Pringsheim</a:t>
            </a: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Problems</a:t>
            </a:r>
            <a:r>
              <a:rPr lang="en-US" dirty="0">
                <a:latin typeface="Garamond" panose="02020404030301010803" pitchFamily="18" charset="0"/>
              </a:rPr>
              <a:t>: same as inductivism and conventionalism</a:t>
            </a:r>
          </a:p>
        </p:txBody>
      </p:sp>
      <p:pic>
        <p:nvPicPr>
          <p:cNvPr id="10" name="Imagen 9">
            <a:extLst>
              <a:ext uri="{FF2B5EF4-FFF2-40B4-BE49-F238E27FC236}">
                <a16:creationId xmlns:a16="http://schemas.microsoft.com/office/drawing/2014/main" id="{98DE4D31-C634-4093-BAA2-037BB7D2D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9713" y="3355759"/>
            <a:ext cx="2190565" cy="2920753"/>
          </a:xfrm>
          <a:prstGeom prst="rect">
            <a:avLst/>
          </a:prstGeom>
        </p:spPr>
      </p:pic>
    </p:spTree>
    <p:extLst>
      <p:ext uri="{BB962C8B-B14F-4D97-AF65-F5344CB8AC3E}">
        <p14:creationId xmlns:p14="http://schemas.microsoft.com/office/powerpoint/2010/main" val="24233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B6831B3-B902-48FF-8C1E-C1A41740F4F6}"/>
              </a:ext>
            </a:extLst>
          </p:cNvPr>
          <p:cNvSpPr txBox="1"/>
          <p:nvPr/>
        </p:nvSpPr>
        <p:spPr>
          <a:xfrm>
            <a:off x="337352" y="1189608"/>
            <a:ext cx="2823099" cy="4585871"/>
          </a:xfrm>
          <a:prstGeom prst="rect">
            <a:avLst/>
          </a:prstGeom>
          <a:noFill/>
        </p:spPr>
        <p:txBody>
          <a:bodyPr wrap="square" rtlCol="0">
            <a:spAutoFit/>
          </a:bodyPr>
          <a:lstStyle/>
          <a:p>
            <a:pPr>
              <a:spcAft>
                <a:spcPts val="600"/>
              </a:spcAft>
            </a:pPr>
            <a:r>
              <a:rPr lang="en-US" sz="1600" i="1" dirty="0">
                <a:latin typeface="Garamond" panose="02020404030301010803" pitchFamily="18" charset="0"/>
              </a:rPr>
              <a:t>Outline</a:t>
            </a:r>
          </a:p>
          <a:p>
            <a:r>
              <a:rPr lang="en-US" sz="1600" dirty="0">
                <a:latin typeface="Garamond" panose="02020404030301010803" pitchFamily="18" charset="0"/>
              </a:rPr>
              <a:t>1. Rival methodologies </a:t>
            </a:r>
          </a:p>
          <a:p>
            <a:pPr marL="800100" lvl="1" indent="-342900">
              <a:buAutoNum type="alphaUcPeriod"/>
            </a:pPr>
            <a:r>
              <a:rPr lang="en-US" sz="1600" dirty="0">
                <a:latin typeface="Garamond" panose="02020404030301010803" pitchFamily="18" charset="0"/>
              </a:rPr>
              <a:t>Inductivism</a:t>
            </a:r>
          </a:p>
          <a:p>
            <a:pPr marL="800100" lvl="1" indent="-342900">
              <a:buAutoNum type="alphaUcPeriod"/>
            </a:pPr>
            <a:r>
              <a:rPr lang="en-US" sz="1600" dirty="0">
                <a:latin typeface="Garamond" panose="02020404030301010803" pitchFamily="18" charset="0"/>
              </a:rPr>
              <a:t>Conventionalism</a:t>
            </a:r>
          </a:p>
          <a:p>
            <a:pPr marL="800100" lvl="1" indent="-342900">
              <a:buAutoNum type="alphaUcPeriod"/>
            </a:pPr>
            <a:r>
              <a:rPr lang="en-US" sz="1600" dirty="0">
                <a:latin typeface="Garamond" panose="02020404030301010803" pitchFamily="18" charset="0"/>
              </a:rPr>
              <a:t>Falsificationism</a:t>
            </a:r>
          </a:p>
          <a:p>
            <a:pPr marL="800100" lvl="1" indent="-342900">
              <a:buAutoNum type="alphaUcPeriod"/>
            </a:pPr>
            <a:r>
              <a:rPr lang="en-US" sz="1600" b="1" dirty="0">
                <a:latin typeface="Garamond" panose="02020404030301010803" pitchFamily="18" charset="0"/>
              </a:rPr>
              <a:t>MSRP</a:t>
            </a:r>
          </a:p>
          <a:p>
            <a:pPr marL="800100" lvl="1" indent="-342900">
              <a:spcAft>
                <a:spcPts val="600"/>
              </a:spcAft>
              <a:buAutoNum type="alphaUcPeriod"/>
            </a:pPr>
            <a:r>
              <a:rPr lang="en-US" sz="1600" dirty="0">
                <a:latin typeface="Garamond" panose="02020404030301010803" pitchFamily="18" charset="0"/>
              </a:rPr>
              <a:t>Int/Ext history</a:t>
            </a:r>
          </a:p>
          <a:p>
            <a:r>
              <a:rPr lang="en-US" sz="1600" dirty="0">
                <a:latin typeface="Garamond" panose="02020404030301010803" pitchFamily="18" charset="0"/>
              </a:rPr>
              <a:t>2. Critical comparison</a:t>
            </a:r>
          </a:p>
          <a:p>
            <a:pPr marL="800100" lvl="1" indent="-342900">
              <a:buAutoNum type="alphaUcPeriod"/>
            </a:pPr>
            <a:r>
              <a:rPr lang="en-US" sz="1600" dirty="0">
                <a:latin typeface="Garamond" panose="02020404030301010803" pitchFamily="18" charset="0"/>
              </a:rPr>
              <a:t>Falsificationism as a metacriterion</a:t>
            </a:r>
          </a:p>
          <a:p>
            <a:pPr marL="800100" lvl="1" indent="-342900">
              <a:buAutoNum type="alphaUcPeriod"/>
            </a:pPr>
            <a:r>
              <a:rPr lang="en-US" sz="1600" dirty="0">
                <a:latin typeface="Garamond" panose="02020404030301010803" pitchFamily="18" charset="0"/>
              </a:rPr>
              <a:t>New metacriterion</a:t>
            </a:r>
          </a:p>
          <a:p>
            <a:pPr marL="800100" lvl="1" indent="-342900">
              <a:buAutoNum type="alphaUcPeriod"/>
            </a:pPr>
            <a:r>
              <a:rPr lang="en-US" sz="1600" dirty="0">
                <a:latin typeface="Garamond" panose="02020404030301010803" pitchFamily="18" charset="0"/>
              </a:rPr>
              <a:t>Against aprioristic &amp; antitheoretical approaches</a:t>
            </a:r>
          </a:p>
          <a:p>
            <a:pPr marL="800100" lvl="1" indent="-342900">
              <a:spcAft>
                <a:spcPts val="600"/>
              </a:spcAft>
              <a:buAutoNum type="alphaUcPeriod"/>
            </a:pPr>
            <a:r>
              <a:rPr lang="en-US" sz="1600" dirty="0">
                <a:latin typeface="Garamond" panose="02020404030301010803" pitchFamily="18" charset="0"/>
              </a:rPr>
              <a:t>Conclusion</a:t>
            </a:r>
          </a:p>
          <a:p>
            <a:pPr>
              <a:spcAft>
                <a:spcPts val="600"/>
              </a:spcAft>
            </a:pPr>
            <a:r>
              <a:rPr lang="en-US" sz="1600" dirty="0">
                <a:latin typeface="Garamond" panose="02020404030301010803" pitchFamily="18" charset="0"/>
              </a:rPr>
              <a:t>3. Gems</a:t>
            </a:r>
          </a:p>
          <a:p>
            <a:r>
              <a:rPr lang="en-US" sz="1600" dirty="0">
                <a:latin typeface="Garamond" panose="02020404030301010803" pitchFamily="18" charset="0"/>
              </a:rPr>
              <a:t>4. </a:t>
            </a:r>
            <a:r>
              <a:rPr lang="en-US" sz="1600" b="1" dirty="0">
                <a:latin typeface="Garamond" panose="02020404030301010803" pitchFamily="18" charset="0"/>
              </a:rPr>
              <a:t>Clara’s takes</a:t>
            </a:r>
            <a:endParaRPr lang="en-US" sz="1600" dirty="0">
              <a:latin typeface="Garamond" panose="02020404030301010803" pitchFamily="18" charset="0"/>
            </a:endParaRPr>
          </a:p>
        </p:txBody>
      </p:sp>
      <p:sp>
        <p:nvSpPr>
          <p:cNvPr id="3" name="Rectángulo 2">
            <a:extLst>
              <a:ext uri="{FF2B5EF4-FFF2-40B4-BE49-F238E27FC236}">
                <a16:creationId xmlns:a16="http://schemas.microsoft.com/office/drawing/2014/main" id="{C66DDB7D-6740-4666-B040-8833AA4231D7}"/>
              </a:ext>
            </a:extLst>
          </p:cNvPr>
          <p:cNvSpPr/>
          <p:nvPr/>
        </p:nvSpPr>
        <p:spPr>
          <a:xfrm>
            <a:off x="9019713" y="0"/>
            <a:ext cx="3172287" cy="4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MSRP</a:t>
            </a:r>
            <a:endParaRPr lang="en-US" dirty="0"/>
          </a:p>
        </p:txBody>
      </p:sp>
      <p:sp>
        <p:nvSpPr>
          <p:cNvPr id="4" name="CuadroTexto 3">
            <a:extLst>
              <a:ext uri="{FF2B5EF4-FFF2-40B4-BE49-F238E27FC236}">
                <a16:creationId xmlns:a16="http://schemas.microsoft.com/office/drawing/2014/main" id="{74AEE222-A73C-49AA-9716-8013AF051ED8}"/>
              </a:ext>
            </a:extLst>
          </p:cNvPr>
          <p:cNvSpPr txBox="1"/>
          <p:nvPr/>
        </p:nvSpPr>
        <p:spPr>
          <a:xfrm>
            <a:off x="3793725" y="781235"/>
            <a:ext cx="7676226" cy="5724644"/>
          </a:xfrm>
          <a:prstGeom prst="rect">
            <a:avLst/>
          </a:prstGeom>
          <a:noFill/>
        </p:spPr>
        <p:txBody>
          <a:bodyPr wrap="square" rtlCol="0">
            <a:spAutoFit/>
          </a:bodyPr>
          <a:lstStyle/>
          <a:p>
            <a:pPr marL="285750"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Takes elements from </a:t>
            </a:r>
            <a:r>
              <a:rPr lang="en-US" b="1" dirty="0">
                <a:latin typeface="Garamond" panose="02020404030301010803" pitchFamily="18" charset="0"/>
              </a:rPr>
              <a:t>conventionalism</a:t>
            </a:r>
            <a:r>
              <a:rPr lang="en-US" dirty="0">
                <a:latin typeface="Garamond" panose="02020404030301010803" pitchFamily="18" charset="0"/>
              </a:rPr>
              <a:t> and </a:t>
            </a:r>
            <a:r>
              <a:rPr lang="en-US" b="1" dirty="0">
                <a:latin typeface="Garamond" panose="02020404030301010803" pitchFamily="18" charset="0"/>
              </a:rPr>
              <a:t>falsificationism </a:t>
            </a: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Internal history</a:t>
            </a:r>
            <a:r>
              <a:rPr lang="en-US" dirty="0">
                <a:latin typeface="Garamond" panose="02020404030301010803" pitchFamily="18" charset="0"/>
              </a:rPr>
              <a:t>: research programs that can be evaluated in terms of progressive and degenerative problemshifts </a:t>
            </a:r>
          </a:p>
          <a:p>
            <a:pPr marL="285750" indent="-285750">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a:p>
            <a:pPr>
              <a:spcAft>
                <a:spcPts val="600"/>
              </a:spcAft>
              <a:buClr>
                <a:schemeClr val="accent1"/>
              </a:buClr>
              <a:buSzPct val="100000"/>
            </a:pPr>
            <a:endParaRPr lang="en-US" dirty="0">
              <a:latin typeface="Garamond" panose="02020404030301010803" pitchFamily="18" charset="0"/>
            </a:endParaRPr>
          </a:p>
          <a:p>
            <a:pPr>
              <a:spcAft>
                <a:spcPts val="600"/>
              </a:spcAft>
              <a:buClr>
                <a:schemeClr val="accent1"/>
              </a:buClr>
              <a:buSzPct val="100000"/>
            </a:pPr>
            <a:endParaRPr lang="en-US" dirty="0">
              <a:latin typeface="Garamond" panose="02020404030301010803" pitchFamily="18" charset="0"/>
            </a:endParaRPr>
          </a:p>
          <a:p>
            <a:pPr marL="285750" indent="-285750">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a:p>
            <a:pPr>
              <a:spcAft>
                <a:spcPts val="600"/>
              </a:spcAft>
              <a:buClr>
                <a:schemeClr val="accent1"/>
              </a:buClr>
              <a:buSzPct val="100000"/>
            </a:pPr>
            <a:endParaRPr lang="en-US" dirty="0">
              <a:latin typeface="Garamond" panose="02020404030301010803" pitchFamily="18" charset="0"/>
            </a:endParaRPr>
          </a:p>
          <a:p>
            <a:pPr marL="285750" indent="-285750">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Progressive/degenerative problemshifts</a:t>
            </a:r>
          </a:p>
          <a:p>
            <a:pPr marL="742950" lvl="1"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A research program is said to be </a:t>
            </a:r>
            <a:r>
              <a:rPr lang="en-US" i="1" dirty="0">
                <a:latin typeface="Garamond" panose="02020404030301010803" pitchFamily="18" charset="0"/>
              </a:rPr>
              <a:t>progressing</a:t>
            </a:r>
            <a:r>
              <a:rPr lang="en-US" b="1" dirty="0">
                <a:latin typeface="Garamond" panose="02020404030301010803" pitchFamily="18" charset="0"/>
              </a:rPr>
              <a:t> </a:t>
            </a:r>
            <a:r>
              <a:rPr lang="en-US" dirty="0">
                <a:latin typeface="Garamond" panose="02020404030301010803" pitchFamily="18" charset="0"/>
              </a:rPr>
              <a:t>if its theoretical growth anticipates its empirical growth</a:t>
            </a:r>
          </a:p>
          <a:p>
            <a:pPr marL="742950" lvl="1"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A research program is said to be </a:t>
            </a:r>
            <a:r>
              <a:rPr lang="en-US" i="1" dirty="0">
                <a:latin typeface="Garamond" panose="02020404030301010803" pitchFamily="18" charset="0"/>
              </a:rPr>
              <a:t>degenerating</a:t>
            </a:r>
            <a:r>
              <a:rPr lang="en-US" dirty="0">
                <a:latin typeface="Garamond" panose="02020404030301010803" pitchFamily="18" charset="0"/>
              </a:rPr>
              <a:t> if its theoretical growth lags behind its empirical growth</a:t>
            </a: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Scientific revolutions </a:t>
            </a:r>
            <a:r>
              <a:rPr lang="en-US" dirty="0">
                <a:latin typeface="Garamond" panose="02020404030301010803" pitchFamily="18" charset="0"/>
              </a:rPr>
              <a:t>happen when a research program supersedes another. But, no advantage for a research program can be ever regarded as conclusive.</a:t>
            </a:r>
            <a:endParaRPr lang="en-US" dirty="0"/>
          </a:p>
          <a:p>
            <a:endParaRPr lang="en-US" dirty="0"/>
          </a:p>
        </p:txBody>
      </p:sp>
      <p:sp>
        <p:nvSpPr>
          <p:cNvPr id="2" name="Elipse 1">
            <a:extLst>
              <a:ext uri="{FF2B5EF4-FFF2-40B4-BE49-F238E27FC236}">
                <a16:creationId xmlns:a16="http://schemas.microsoft.com/office/drawing/2014/main" id="{038AD84D-5838-4DFE-8F04-8E4954BA8C71}"/>
              </a:ext>
            </a:extLst>
          </p:cNvPr>
          <p:cNvSpPr/>
          <p:nvPr/>
        </p:nvSpPr>
        <p:spPr>
          <a:xfrm>
            <a:off x="4336742" y="1931660"/>
            <a:ext cx="1933852" cy="17118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a:p>
            <a:endParaRPr lang="es-ES" dirty="0"/>
          </a:p>
          <a:p>
            <a:endParaRPr lang="es-ES" dirty="0"/>
          </a:p>
          <a:p>
            <a:endParaRPr lang="es-ES" dirty="0"/>
          </a:p>
          <a:p>
            <a:r>
              <a:rPr lang="es-ES" sz="1600" dirty="0">
                <a:solidFill>
                  <a:schemeClr val="tx1"/>
                </a:solidFill>
              </a:rPr>
              <a:t>    Protective</a:t>
            </a:r>
          </a:p>
          <a:p>
            <a:r>
              <a:rPr lang="es-ES" sz="1600" dirty="0">
                <a:solidFill>
                  <a:schemeClr val="tx1"/>
                </a:solidFill>
              </a:rPr>
              <a:t>           belt</a:t>
            </a:r>
            <a:endParaRPr lang="en-US" sz="1600" dirty="0">
              <a:solidFill>
                <a:schemeClr val="tx1"/>
              </a:solidFill>
            </a:endParaRPr>
          </a:p>
        </p:txBody>
      </p:sp>
      <p:sp>
        <p:nvSpPr>
          <p:cNvPr id="5" name="Elipse 4">
            <a:extLst>
              <a:ext uri="{FF2B5EF4-FFF2-40B4-BE49-F238E27FC236}">
                <a16:creationId xmlns:a16="http://schemas.microsoft.com/office/drawing/2014/main" id="{603DC4B8-D326-43BB-8FBC-4360C94F14D7}"/>
              </a:ext>
            </a:extLst>
          </p:cNvPr>
          <p:cNvSpPr/>
          <p:nvPr/>
        </p:nvSpPr>
        <p:spPr>
          <a:xfrm>
            <a:off x="4872361" y="2367006"/>
            <a:ext cx="862613" cy="56262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Hard core</a:t>
            </a:r>
            <a:endParaRPr lang="en-US" sz="1600" dirty="0">
              <a:solidFill>
                <a:schemeClr val="tx1"/>
              </a:solidFill>
            </a:endParaRPr>
          </a:p>
        </p:txBody>
      </p:sp>
      <p:sp>
        <p:nvSpPr>
          <p:cNvPr id="9" name="CuadroTexto 8">
            <a:extLst>
              <a:ext uri="{FF2B5EF4-FFF2-40B4-BE49-F238E27FC236}">
                <a16:creationId xmlns:a16="http://schemas.microsoft.com/office/drawing/2014/main" id="{314CCE59-E699-4DF5-8237-70531FF6FEC9}"/>
              </a:ext>
            </a:extLst>
          </p:cNvPr>
          <p:cNvSpPr txBox="1"/>
          <p:nvPr/>
        </p:nvSpPr>
        <p:spPr>
          <a:xfrm>
            <a:off x="6592410" y="2019639"/>
            <a:ext cx="5095783" cy="1554272"/>
          </a:xfrm>
          <a:prstGeom prst="rect">
            <a:avLst/>
          </a:prstGeom>
          <a:noFill/>
        </p:spPr>
        <p:txBody>
          <a:bodyPr wrap="square" rtlCol="0">
            <a:spAutoFit/>
          </a:bodyPr>
          <a:lstStyle/>
          <a:p>
            <a:pPr algn="ctr">
              <a:spcAft>
                <a:spcPts val="600"/>
              </a:spcAft>
            </a:pPr>
            <a:r>
              <a:rPr lang="es-ES" i="1" dirty="0" err="1">
                <a:latin typeface="Garamond" panose="02020404030301010803" pitchFamily="18" charset="0"/>
              </a:rPr>
              <a:t>Newtonian</a:t>
            </a:r>
            <a:r>
              <a:rPr lang="es-ES" i="1" dirty="0">
                <a:latin typeface="Garamond" panose="02020404030301010803" pitchFamily="18" charset="0"/>
              </a:rPr>
              <a:t> research program of 18th </a:t>
            </a:r>
            <a:r>
              <a:rPr lang="es-ES" i="1" dirty="0" err="1">
                <a:latin typeface="Garamond" panose="02020404030301010803" pitchFamily="18" charset="0"/>
              </a:rPr>
              <a:t>century</a:t>
            </a:r>
            <a:r>
              <a:rPr lang="es-ES" i="1" dirty="0">
                <a:latin typeface="Garamond" panose="02020404030301010803" pitchFamily="18" charset="0"/>
              </a:rPr>
              <a:t> </a:t>
            </a:r>
            <a:r>
              <a:rPr lang="es-ES" i="1" dirty="0" err="1">
                <a:latin typeface="Garamond" panose="02020404030301010803" pitchFamily="18" charset="0"/>
              </a:rPr>
              <a:t>physics</a:t>
            </a:r>
            <a:endParaRPr lang="es-ES" i="1" dirty="0">
              <a:latin typeface="Garamond" panose="02020404030301010803" pitchFamily="18" charset="0"/>
            </a:endParaRPr>
          </a:p>
          <a:p>
            <a:r>
              <a:rPr lang="es-ES" b="1" dirty="0">
                <a:latin typeface="Garamond" panose="02020404030301010803" pitchFamily="18" charset="0"/>
              </a:rPr>
              <a:t>Hard core</a:t>
            </a:r>
            <a:r>
              <a:rPr lang="es-ES" dirty="0">
                <a:latin typeface="Garamond" panose="02020404030301010803" pitchFamily="18" charset="0"/>
              </a:rPr>
              <a:t>: </a:t>
            </a:r>
            <a:r>
              <a:rPr lang="es-ES" dirty="0" err="1">
                <a:latin typeface="Garamond" panose="02020404030301010803" pitchFamily="18" charset="0"/>
              </a:rPr>
              <a:t>Newton’s</a:t>
            </a:r>
            <a:r>
              <a:rPr lang="es-ES" dirty="0">
                <a:latin typeface="Garamond" panose="02020404030301010803" pitchFamily="18" charset="0"/>
              </a:rPr>
              <a:t> Three </a:t>
            </a:r>
            <a:r>
              <a:rPr lang="es-ES" dirty="0" err="1">
                <a:latin typeface="Garamond" panose="02020404030301010803" pitchFamily="18" charset="0"/>
              </a:rPr>
              <a:t>laws</a:t>
            </a:r>
            <a:r>
              <a:rPr lang="es-ES" dirty="0">
                <a:latin typeface="Garamond" panose="02020404030301010803" pitchFamily="18" charset="0"/>
              </a:rPr>
              <a:t> of </a:t>
            </a:r>
            <a:r>
              <a:rPr lang="es-ES" dirty="0" err="1">
                <a:latin typeface="Garamond" panose="02020404030301010803" pitchFamily="18" charset="0"/>
              </a:rPr>
              <a:t>motion</a:t>
            </a:r>
            <a:r>
              <a:rPr lang="es-ES" dirty="0">
                <a:latin typeface="Garamond" panose="02020404030301010803" pitchFamily="18" charset="0"/>
              </a:rPr>
              <a:t> and his </a:t>
            </a:r>
            <a:r>
              <a:rPr lang="es-ES" dirty="0" err="1">
                <a:latin typeface="Garamond" panose="02020404030301010803" pitchFamily="18" charset="0"/>
              </a:rPr>
              <a:t>gravitational</a:t>
            </a:r>
            <a:r>
              <a:rPr lang="es-ES" dirty="0">
                <a:latin typeface="Garamond" panose="02020404030301010803" pitchFamily="18" charset="0"/>
              </a:rPr>
              <a:t> </a:t>
            </a:r>
            <a:r>
              <a:rPr lang="es-ES" dirty="0" err="1">
                <a:latin typeface="Garamond" panose="02020404030301010803" pitchFamily="18" charset="0"/>
              </a:rPr>
              <a:t>law</a:t>
            </a:r>
            <a:endParaRPr lang="es-ES" dirty="0">
              <a:latin typeface="Garamond" panose="02020404030301010803" pitchFamily="18" charset="0"/>
            </a:endParaRPr>
          </a:p>
          <a:p>
            <a:r>
              <a:rPr lang="es-ES" b="1" dirty="0">
                <a:latin typeface="Garamond" panose="02020404030301010803" pitchFamily="18" charset="0"/>
              </a:rPr>
              <a:t>Protective belt</a:t>
            </a:r>
            <a:r>
              <a:rPr lang="es-ES" dirty="0">
                <a:latin typeface="Garamond" panose="02020404030301010803" pitchFamily="18" charset="0"/>
              </a:rPr>
              <a:t>: ideas about </a:t>
            </a:r>
            <a:r>
              <a:rPr lang="es-ES" dirty="0" err="1">
                <a:latin typeface="Garamond" panose="02020404030301010803" pitchFamily="18" charset="0"/>
              </a:rPr>
              <a:t>matter</a:t>
            </a:r>
            <a:r>
              <a:rPr lang="es-ES" dirty="0">
                <a:latin typeface="Garamond" panose="02020404030301010803" pitchFamily="18" charset="0"/>
              </a:rPr>
              <a:t>, the </a:t>
            </a:r>
            <a:r>
              <a:rPr lang="es-ES" dirty="0" err="1">
                <a:latin typeface="Garamond" panose="02020404030301010803" pitchFamily="18" charset="0"/>
              </a:rPr>
              <a:t>structure</a:t>
            </a:r>
            <a:r>
              <a:rPr lang="es-ES" dirty="0">
                <a:latin typeface="Garamond" panose="02020404030301010803" pitchFamily="18" charset="0"/>
              </a:rPr>
              <a:t> of the </a:t>
            </a:r>
            <a:r>
              <a:rPr lang="es-ES" dirty="0" err="1">
                <a:latin typeface="Garamond" panose="02020404030301010803" pitchFamily="18" charset="0"/>
              </a:rPr>
              <a:t>universe</a:t>
            </a:r>
            <a:r>
              <a:rPr lang="es-ES" dirty="0">
                <a:latin typeface="Garamond" panose="02020404030301010803" pitchFamily="18" charset="0"/>
              </a:rPr>
              <a:t>, etc.</a:t>
            </a:r>
            <a:endParaRPr lang="en-US" dirty="0">
              <a:latin typeface="Garamond" panose="02020404030301010803" pitchFamily="18" charset="0"/>
            </a:endParaRPr>
          </a:p>
        </p:txBody>
      </p:sp>
    </p:spTree>
    <p:extLst>
      <p:ext uri="{BB962C8B-B14F-4D97-AF65-F5344CB8AC3E}">
        <p14:creationId xmlns:p14="http://schemas.microsoft.com/office/powerpoint/2010/main" val="250070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B6831B3-B902-48FF-8C1E-C1A41740F4F6}"/>
              </a:ext>
            </a:extLst>
          </p:cNvPr>
          <p:cNvSpPr txBox="1"/>
          <p:nvPr/>
        </p:nvSpPr>
        <p:spPr>
          <a:xfrm>
            <a:off x="337352" y="1189608"/>
            <a:ext cx="2823099" cy="4585871"/>
          </a:xfrm>
          <a:prstGeom prst="rect">
            <a:avLst/>
          </a:prstGeom>
          <a:noFill/>
        </p:spPr>
        <p:txBody>
          <a:bodyPr wrap="square" rtlCol="0">
            <a:spAutoFit/>
          </a:bodyPr>
          <a:lstStyle/>
          <a:p>
            <a:pPr>
              <a:spcAft>
                <a:spcPts val="600"/>
              </a:spcAft>
            </a:pPr>
            <a:r>
              <a:rPr lang="en-US" sz="1600" i="1" dirty="0">
                <a:latin typeface="Garamond" panose="02020404030301010803" pitchFamily="18" charset="0"/>
              </a:rPr>
              <a:t>Outline</a:t>
            </a:r>
          </a:p>
          <a:p>
            <a:r>
              <a:rPr lang="en-US" sz="1600" dirty="0">
                <a:latin typeface="Garamond" panose="02020404030301010803" pitchFamily="18" charset="0"/>
              </a:rPr>
              <a:t>1. Rival methodologies </a:t>
            </a:r>
          </a:p>
          <a:p>
            <a:pPr marL="800100" lvl="1" indent="-342900">
              <a:buAutoNum type="alphaUcPeriod"/>
            </a:pPr>
            <a:r>
              <a:rPr lang="en-US" sz="1600" dirty="0">
                <a:latin typeface="Garamond" panose="02020404030301010803" pitchFamily="18" charset="0"/>
              </a:rPr>
              <a:t>Inductivism</a:t>
            </a:r>
          </a:p>
          <a:p>
            <a:pPr marL="800100" lvl="1" indent="-342900">
              <a:buAutoNum type="alphaUcPeriod"/>
            </a:pPr>
            <a:r>
              <a:rPr lang="en-US" sz="1600" dirty="0">
                <a:latin typeface="Garamond" panose="02020404030301010803" pitchFamily="18" charset="0"/>
              </a:rPr>
              <a:t>Conventionalism</a:t>
            </a:r>
          </a:p>
          <a:p>
            <a:pPr marL="800100" lvl="1" indent="-342900">
              <a:buAutoNum type="alphaUcPeriod"/>
            </a:pPr>
            <a:r>
              <a:rPr lang="en-US" sz="1600" dirty="0">
                <a:latin typeface="Garamond" panose="02020404030301010803" pitchFamily="18" charset="0"/>
              </a:rPr>
              <a:t>Falsificationism</a:t>
            </a:r>
          </a:p>
          <a:p>
            <a:pPr marL="800100" lvl="1" indent="-342900">
              <a:buAutoNum type="alphaUcPeriod"/>
            </a:pPr>
            <a:r>
              <a:rPr lang="en-US" sz="1600" dirty="0">
                <a:latin typeface="Garamond" panose="02020404030301010803" pitchFamily="18" charset="0"/>
              </a:rPr>
              <a:t>MSRP</a:t>
            </a:r>
          </a:p>
          <a:p>
            <a:pPr marL="800100" lvl="1" indent="-342900">
              <a:spcAft>
                <a:spcPts val="600"/>
              </a:spcAft>
              <a:buAutoNum type="alphaUcPeriod"/>
            </a:pPr>
            <a:r>
              <a:rPr lang="en-US" sz="1600" b="1" dirty="0">
                <a:latin typeface="Garamond" panose="02020404030301010803" pitchFamily="18" charset="0"/>
              </a:rPr>
              <a:t>Int/Ext history</a:t>
            </a:r>
          </a:p>
          <a:p>
            <a:r>
              <a:rPr lang="en-US" sz="1600" dirty="0">
                <a:latin typeface="Garamond" panose="02020404030301010803" pitchFamily="18" charset="0"/>
              </a:rPr>
              <a:t>2. Critical comparison</a:t>
            </a:r>
          </a:p>
          <a:p>
            <a:pPr marL="800100" lvl="1" indent="-342900">
              <a:buAutoNum type="alphaUcPeriod"/>
            </a:pPr>
            <a:r>
              <a:rPr lang="en-US" sz="1600" dirty="0">
                <a:latin typeface="Garamond" panose="02020404030301010803" pitchFamily="18" charset="0"/>
              </a:rPr>
              <a:t>Falsificationism as a metacriterion</a:t>
            </a:r>
          </a:p>
          <a:p>
            <a:pPr marL="800100" lvl="1" indent="-342900">
              <a:buAutoNum type="alphaUcPeriod"/>
            </a:pPr>
            <a:r>
              <a:rPr lang="en-US" sz="1600" dirty="0">
                <a:latin typeface="Garamond" panose="02020404030301010803" pitchFamily="18" charset="0"/>
              </a:rPr>
              <a:t>New metacriterion</a:t>
            </a:r>
          </a:p>
          <a:p>
            <a:pPr marL="800100" lvl="1" indent="-342900">
              <a:buAutoNum type="alphaUcPeriod"/>
            </a:pPr>
            <a:r>
              <a:rPr lang="en-US" sz="1600" dirty="0">
                <a:latin typeface="Garamond" panose="02020404030301010803" pitchFamily="18" charset="0"/>
              </a:rPr>
              <a:t>Against aprioristic &amp; antitheoretical approaches</a:t>
            </a:r>
          </a:p>
          <a:p>
            <a:pPr marL="800100" lvl="1" indent="-342900">
              <a:spcAft>
                <a:spcPts val="600"/>
              </a:spcAft>
              <a:buAutoNum type="alphaUcPeriod"/>
            </a:pPr>
            <a:r>
              <a:rPr lang="en-US" sz="1600" dirty="0">
                <a:latin typeface="Garamond" panose="02020404030301010803" pitchFamily="18" charset="0"/>
              </a:rPr>
              <a:t>Conclusion</a:t>
            </a:r>
          </a:p>
          <a:p>
            <a:pPr>
              <a:spcAft>
                <a:spcPts val="600"/>
              </a:spcAft>
            </a:pPr>
            <a:r>
              <a:rPr lang="en-US" sz="1600" dirty="0">
                <a:latin typeface="Garamond" panose="02020404030301010803" pitchFamily="18" charset="0"/>
              </a:rPr>
              <a:t>3. Gems</a:t>
            </a:r>
          </a:p>
          <a:p>
            <a:r>
              <a:rPr lang="en-US" sz="1600" dirty="0">
                <a:latin typeface="Garamond" panose="02020404030301010803" pitchFamily="18" charset="0"/>
              </a:rPr>
              <a:t>4. </a:t>
            </a:r>
            <a:r>
              <a:rPr lang="en-US" sz="1600" b="1" dirty="0">
                <a:latin typeface="Garamond" panose="02020404030301010803" pitchFamily="18" charset="0"/>
              </a:rPr>
              <a:t>Clara’s takes</a:t>
            </a:r>
            <a:endParaRPr lang="en-US" sz="1600" dirty="0">
              <a:latin typeface="Garamond" panose="02020404030301010803" pitchFamily="18" charset="0"/>
            </a:endParaRPr>
          </a:p>
        </p:txBody>
      </p:sp>
      <p:sp>
        <p:nvSpPr>
          <p:cNvPr id="3" name="Rectángulo 2">
            <a:extLst>
              <a:ext uri="{FF2B5EF4-FFF2-40B4-BE49-F238E27FC236}">
                <a16:creationId xmlns:a16="http://schemas.microsoft.com/office/drawing/2014/main" id="{C66DDB7D-6740-4666-B040-8833AA4231D7}"/>
              </a:ext>
            </a:extLst>
          </p:cNvPr>
          <p:cNvSpPr/>
          <p:nvPr/>
        </p:nvSpPr>
        <p:spPr>
          <a:xfrm>
            <a:off x="9019713" y="0"/>
            <a:ext cx="3172287" cy="4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Int/Ext history</a:t>
            </a:r>
            <a:endParaRPr lang="en-US" dirty="0"/>
          </a:p>
        </p:txBody>
      </p:sp>
      <p:sp>
        <p:nvSpPr>
          <p:cNvPr id="4" name="CuadroTexto 3">
            <a:extLst>
              <a:ext uri="{FF2B5EF4-FFF2-40B4-BE49-F238E27FC236}">
                <a16:creationId xmlns:a16="http://schemas.microsoft.com/office/drawing/2014/main" id="{74AEE222-A73C-49AA-9716-8013AF051ED8}"/>
              </a:ext>
            </a:extLst>
          </p:cNvPr>
          <p:cNvSpPr txBox="1"/>
          <p:nvPr/>
        </p:nvSpPr>
        <p:spPr>
          <a:xfrm>
            <a:off x="3793724" y="781235"/>
            <a:ext cx="7853779" cy="1077218"/>
          </a:xfrm>
          <a:prstGeom prst="rect">
            <a:avLst/>
          </a:prstGeom>
          <a:noFill/>
        </p:spPr>
        <p:txBody>
          <a:bodyPr wrap="square" rtlCol="0">
            <a:spAutoFit/>
          </a:bodyPr>
          <a:lstStyle/>
          <a:p>
            <a:pPr>
              <a:spcAft>
                <a:spcPts val="600"/>
              </a:spcAft>
              <a:buClr>
                <a:schemeClr val="accent1"/>
              </a:buClr>
              <a:buSzPct val="100000"/>
            </a:pPr>
            <a:endParaRPr lang="en-US" b="1" dirty="0"/>
          </a:p>
          <a:p>
            <a:pPr marL="285750" indent="-285750">
              <a:spcAft>
                <a:spcPts val="600"/>
              </a:spcAft>
              <a:buClr>
                <a:schemeClr val="accent1"/>
              </a:buClr>
              <a:buSzPct val="100000"/>
              <a:buFont typeface="Corbel" panose="020B0503020204020204" pitchFamily="34" charset="0"/>
              <a:buChar char="•"/>
            </a:pPr>
            <a:endParaRPr lang="en-US" dirty="0"/>
          </a:p>
          <a:p>
            <a:endParaRPr lang="en-US" dirty="0"/>
          </a:p>
        </p:txBody>
      </p:sp>
      <p:graphicFrame>
        <p:nvGraphicFramePr>
          <p:cNvPr id="2" name="Tabla 4">
            <a:extLst>
              <a:ext uri="{FF2B5EF4-FFF2-40B4-BE49-F238E27FC236}">
                <a16:creationId xmlns:a16="http://schemas.microsoft.com/office/drawing/2014/main" id="{4F8B2C48-22BB-4E33-B5BC-6685CCD59851}"/>
              </a:ext>
            </a:extLst>
          </p:cNvPr>
          <p:cNvGraphicFramePr>
            <a:graphicFrameLocks noGrp="1"/>
          </p:cNvGraphicFramePr>
          <p:nvPr>
            <p:extLst>
              <p:ext uri="{D42A27DB-BD31-4B8C-83A1-F6EECF244321}">
                <p14:modId xmlns:p14="http://schemas.microsoft.com/office/powerpoint/2010/main" val="2074377811"/>
              </p:ext>
            </p:extLst>
          </p:nvPr>
        </p:nvGraphicFramePr>
        <p:xfrm>
          <a:off x="4266213" y="781235"/>
          <a:ext cx="6908800" cy="2343741"/>
        </p:xfrm>
        <a:graphic>
          <a:graphicData uri="http://schemas.openxmlformats.org/drawingml/2006/table">
            <a:tbl>
              <a:tblPr firstRow="1" bandRow="1">
                <a:tableStyleId>{5C22544A-7EE6-4342-B048-85BDC9FD1C3A}</a:tableStyleId>
              </a:tblPr>
              <a:tblGrid>
                <a:gridCol w="1566416">
                  <a:extLst>
                    <a:ext uri="{9D8B030D-6E8A-4147-A177-3AD203B41FA5}">
                      <a16:colId xmlns:a16="http://schemas.microsoft.com/office/drawing/2014/main" val="1391630538"/>
                    </a:ext>
                  </a:extLst>
                </a:gridCol>
                <a:gridCol w="3133818">
                  <a:extLst>
                    <a:ext uri="{9D8B030D-6E8A-4147-A177-3AD203B41FA5}">
                      <a16:colId xmlns:a16="http://schemas.microsoft.com/office/drawing/2014/main" val="2514998166"/>
                    </a:ext>
                  </a:extLst>
                </a:gridCol>
                <a:gridCol w="2208566">
                  <a:extLst>
                    <a:ext uri="{9D8B030D-6E8A-4147-A177-3AD203B41FA5}">
                      <a16:colId xmlns:a16="http://schemas.microsoft.com/office/drawing/2014/main" val="1549267591"/>
                    </a:ext>
                  </a:extLst>
                </a:gridCol>
              </a:tblGrid>
              <a:tr h="339287">
                <a:tc>
                  <a:txBody>
                    <a:bodyPr/>
                    <a:lstStyle/>
                    <a:p>
                      <a:pPr algn="l"/>
                      <a:endParaRPr lang="en-US" sz="1500" dirty="0">
                        <a:latin typeface="Garamond" panose="02020404030301010803" pitchFamily="18"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l"/>
                      <a:r>
                        <a:rPr lang="es-ES" sz="1500" dirty="0">
                          <a:latin typeface="Garamond" panose="02020404030301010803" pitchFamily="18" charset="0"/>
                        </a:rPr>
                        <a:t>Internal history</a:t>
                      </a:r>
                      <a:endParaRPr lang="en-US" sz="1500" dirty="0">
                        <a:latin typeface="Garamond" panose="02020404030301010803" pitchFamily="18" charset="0"/>
                      </a:endParaRPr>
                    </a:p>
                  </a:txBody>
                  <a:tcPr>
                    <a:lnL w="12700" cap="flat" cmpd="sng" algn="ctr">
                      <a:noFill/>
                      <a:prstDash val="solid"/>
                      <a:round/>
                      <a:headEnd type="none" w="med" len="med"/>
                      <a:tailEnd type="none" w="med" len="med"/>
                    </a:lnL>
                  </a:tcPr>
                </a:tc>
                <a:tc>
                  <a:txBody>
                    <a:bodyPr/>
                    <a:lstStyle/>
                    <a:p>
                      <a:pPr algn="l"/>
                      <a:r>
                        <a:rPr lang="es-ES" sz="1500" dirty="0">
                          <a:latin typeface="Garamond" panose="02020404030301010803" pitchFamily="18" charset="0"/>
                        </a:rPr>
                        <a:t>External history</a:t>
                      </a:r>
                      <a:endParaRPr lang="en-US" sz="1500" dirty="0">
                        <a:latin typeface="Garamond" panose="02020404030301010803" pitchFamily="18" charset="0"/>
                      </a:endParaRPr>
                    </a:p>
                  </a:txBody>
                  <a:tcPr/>
                </a:tc>
                <a:extLst>
                  <a:ext uri="{0D108BD9-81ED-4DB2-BD59-A6C34878D82A}">
                    <a16:rowId xmlns:a16="http://schemas.microsoft.com/office/drawing/2014/main" val="3665122374"/>
                  </a:ext>
                </a:extLst>
              </a:tr>
              <a:tr h="339287">
                <a:tc>
                  <a:txBody>
                    <a:bodyPr/>
                    <a:lstStyle/>
                    <a:p>
                      <a:pPr algn="l"/>
                      <a:r>
                        <a:rPr lang="es-ES" sz="1500" b="1" dirty="0">
                          <a:latin typeface="Garamond" panose="02020404030301010803" pitchFamily="18" charset="0"/>
                        </a:rPr>
                        <a:t>Inductivism</a:t>
                      </a:r>
                      <a:endParaRPr lang="en-US" sz="1500" b="1" dirty="0">
                        <a:latin typeface="Garamond" panose="02020404030301010803" pitchFamily="18" charset="0"/>
                      </a:endParaRPr>
                    </a:p>
                  </a:txBody>
                  <a:tcPr>
                    <a:lnT w="38100" cmpd="sng">
                      <a:noFill/>
                    </a:lnT>
                  </a:tcPr>
                </a:tc>
                <a:tc>
                  <a:txBody>
                    <a:bodyPr/>
                    <a:lstStyle/>
                    <a:p>
                      <a:pPr algn="l"/>
                      <a:r>
                        <a:rPr lang="es-ES" sz="1500" dirty="0" err="1">
                          <a:latin typeface="Garamond" panose="02020404030301010803" pitchFamily="18" charset="0"/>
                        </a:rPr>
                        <a:t>hard</a:t>
                      </a:r>
                      <a:r>
                        <a:rPr lang="es-ES" sz="1500" dirty="0">
                          <a:latin typeface="Garamond" panose="02020404030301010803" pitchFamily="18" charset="0"/>
                        </a:rPr>
                        <a:t> </a:t>
                      </a:r>
                      <a:r>
                        <a:rPr lang="es-ES" sz="1500" dirty="0" err="1">
                          <a:latin typeface="Garamond" panose="02020404030301010803" pitchFamily="18" charset="0"/>
                        </a:rPr>
                        <a:t>facts</a:t>
                      </a:r>
                      <a:r>
                        <a:rPr lang="es-ES" sz="1500" dirty="0">
                          <a:latin typeface="Garamond" panose="02020404030301010803" pitchFamily="18" charset="0"/>
                        </a:rPr>
                        <a:t>, </a:t>
                      </a:r>
                      <a:r>
                        <a:rPr lang="es-ES" sz="1500" dirty="0" err="1">
                          <a:latin typeface="Garamond" panose="02020404030301010803" pitchFamily="18" charset="0"/>
                        </a:rPr>
                        <a:t>inductive</a:t>
                      </a:r>
                      <a:r>
                        <a:rPr lang="es-ES" sz="1500" dirty="0">
                          <a:latin typeface="Garamond" panose="02020404030301010803" pitchFamily="18" charset="0"/>
                        </a:rPr>
                        <a:t> </a:t>
                      </a:r>
                      <a:r>
                        <a:rPr lang="es-ES" sz="1500" dirty="0" err="1">
                          <a:latin typeface="Garamond" panose="02020404030301010803" pitchFamily="18" charset="0"/>
                        </a:rPr>
                        <a:t>generalizations</a:t>
                      </a:r>
                      <a:endParaRPr lang="en-US" sz="1500" dirty="0">
                        <a:latin typeface="Garamond" panose="02020404030301010803" pitchFamily="18" charset="0"/>
                      </a:endParaRPr>
                    </a:p>
                  </a:txBody>
                  <a:tcPr/>
                </a:tc>
                <a:tc rowSpan="4">
                  <a:txBody>
                    <a:bodyPr/>
                    <a:lstStyle/>
                    <a:p>
                      <a:pPr algn="l"/>
                      <a:endParaRPr lang="es-ES" sz="1500" dirty="0">
                        <a:latin typeface="Garamond" panose="02020404030301010803" pitchFamily="18" charset="0"/>
                      </a:endParaRPr>
                    </a:p>
                    <a:p>
                      <a:pPr algn="l"/>
                      <a:endParaRPr lang="es-ES" sz="1500" dirty="0">
                        <a:latin typeface="Garamond" panose="02020404030301010803" pitchFamily="18" charset="0"/>
                      </a:endParaRPr>
                    </a:p>
                    <a:p>
                      <a:pPr algn="l"/>
                      <a:endParaRPr lang="es-ES" sz="1500" dirty="0">
                        <a:latin typeface="Garamond" panose="02020404030301010803" pitchFamily="18" charset="0"/>
                      </a:endParaRPr>
                    </a:p>
                    <a:p>
                      <a:pPr algn="ctr"/>
                      <a:endParaRPr lang="es-ES" sz="1500" dirty="0">
                        <a:latin typeface="Garamond" panose="02020404030301010803" pitchFamily="18" charset="0"/>
                      </a:endParaRPr>
                    </a:p>
                    <a:p>
                      <a:pPr algn="ctr"/>
                      <a:r>
                        <a:rPr lang="es-ES" sz="1500" dirty="0" err="1">
                          <a:latin typeface="Garamond" panose="02020404030301010803" pitchFamily="18" charset="0"/>
                        </a:rPr>
                        <a:t>Multiple</a:t>
                      </a:r>
                      <a:endParaRPr lang="en-US" sz="1500" dirty="0">
                        <a:latin typeface="Garamond" panose="02020404030301010803" pitchFamily="18" charset="0"/>
                      </a:endParaRPr>
                    </a:p>
                  </a:txBody>
                  <a:tcPr/>
                </a:tc>
                <a:extLst>
                  <a:ext uri="{0D108BD9-81ED-4DB2-BD59-A6C34878D82A}">
                    <a16:rowId xmlns:a16="http://schemas.microsoft.com/office/drawing/2014/main" val="245145339"/>
                  </a:ext>
                </a:extLst>
              </a:tr>
              <a:tr h="339287">
                <a:tc>
                  <a:txBody>
                    <a:bodyPr/>
                    <a:lstStyle/>
                    <a:p>
                      <a:pPr algn="l"/>
                      <a:r>
                        <a:rPr lang="es-ES" sz="1500" b="1" dirty="0">
                          <a:latin typeface="Garamond" panose="02020404030301010803" pitchFamily="18" charset="0"/>
                        </a:rPr>
                        <a:t>Conventionalism</a:t>
                      </a:r>
                      <a:endParaRPr lang="en-US" sz="1500" b="1" dirty="0">
                        <a:latin typeface="Garamond" panose="02020404030301010803" pitchFamily="18" charset="0"/>
                      </a:endParaRPr>
                    </a:p>
                  </a:txBody>
                  <a:tcPr/>
                </a:tc>
                <a:tc>
                  <a:txBody>
                    <a:bodyPr/>
                    <a:lstStyle/>
                    <a:p>
                      <a:pPr algn="l"/>
                      <a:r>
                        <a:rPr lang="es-ES" sz="1500" dirty="0">
                          <a:latin typeface="Garamond" panose="02020404030301010803" pitchFamily="18" charset="0"/>
                        </a:rPr>
                        <a:t>factual </a:t>
                      </a:r>
                      <a:r>
                        <a:rPr lang="es-ES" sz="1500" dirty="0" err="1">
                          <a:latin typeface="Garamond" panose="02020404030301010803" pitchFamily="18" charset="0"/>
                        </a:rPr>
                        <a:t>discoveries</a:t>
                      </a:r>
                      <a:r>
                        <a:rPr lang="es-ES" sz="1500" dirty="0">
                          <a:latin typeface="Garamond" panose="02020404030301010803" pitchFamily="18" charset="0"/>
                        </a:rPr>
                        <a:t>, </a:t>
                      </a:r>
                      <a:r>
                        <a:rPr lang="es-ES" sz="1500" dirty="0" err="1">
                          <a:latin typeface="Garamond" panose="02020404030301010803" pitchFamily="18" charset="0"/>
                        </a:rPr>
                        <a:t>pigeonhole</a:t>
                      </a:r>
                      <a:r>
                        <a:rPr lang="es-ES" sz="1500" dirty="0">
                          <a:latin typeface="Garamond" panose="02020404030301010803" pitchFamily="18" charset="0"/>
                        </a:rPr>
                        <a:t> </a:t>
                      </a:r>
                      <a:r>
                        <a:rPr lang="es-ES" sz="1500" dirty="0" err="1">
                          <a:latin typeface="Garamond" panose="02020404030301010803" pitchFamily="18" charset="0"/>
                        </a:rPr>
                        <a:t>systems</a:t>
                      </a:r>
                      <a:endParaRPr lang="en-US" sz="1500" dirty="0">
                        <a:latin typeface="Garamond" panose="02020404030301010803" pitchFamily="18" charset="0"/>
                      </a:endParaRPr>
                    </a:p>
                  </a:txBody>
                  <a:tcPr/>
                </a:tc>
                <a:tc vMerge="1">
                  <a:txBody>
                    <a:bodyPr/>
                    <a:lstStyle/>
                    <a:p>
                      <a:pPr algn="just"/>
                      <a:endParaRPr lang="en-US"/>
                    </a:p>
                  </a:txBody>
                  <a:tcPr/>
                </a:tc>
                <a:extLst>
                  <a:ext uri="{0D108BD9-81ED-4DB2-BD59-A6C34878D82A}">
                    <a16:rowId xmlns:a16="http://schemas.microsoft.com/office/drawing/2014/main" val="226997253"/>
                  </a:ext>
                </a:extLst>
              </a:tr>
              <a:tr h="339287">
                <a:tc>
                  <a:txBody>
                    <a:bodyPr/>
                    <a:lstStyle/>
                    <a:p>
                      <a:pPr algn="l"/>
                      <a:r>
                        <a:rPr lang="es-ES" sz="1500" b="1" dirty="0">
                          <a:latin typeface="Garamond" panose="02020404030301010803" pitchFamily="18" charset="0"/>
                        </a:rPr>
                        <a:t>Falsificationism</a:t>
                      </a:r>
                      <a:endParaRPr lang="en-US" sz="1500" b="1" dirty="0">
                        <a:latin typeface="Garamond" panose="02020404030301010803" pitchFamily="18" charset="0"/>
                      </a:endParaRPr>
                    </a:p>
                  </a:txBody>
                  <a:tcPr/>
                </a:tc>
                <a:tc>
                  <a:txBody>
                    <a:bodyPr/>
                    <a:lstStyle/>
                    <a:p>
                      <a:pPr algn="l"/>
                      <a:r>
                        <a:rPr lang="es-ES" sz="1500" dirty="0" err="1">
                          <a:latin typeface="Garamond" panose="02020404030301010803" pitchFamily="18" charset="0"/>
                        </a:rPr>
                        <a:t>conjectures</a:t>
                      </a:r>
                      <a:r>
                        <a:rPr lang="es-ES" sz="1500" dirty="0">
                          <a:latin typeface="Garamond" panose="02020404030301010803" pitchFamily="18" charset="0"/>
                        </a:rPr>
                        <a:t>, </a:t>
                      </a:r>
                      <a:r>
                        <a:rPr lang="es-ES" sz="1500" dirty="0" err="1">
                          <a:latin typeface="Garamond" panose="02020404030301010803" pitchFamily="18" charset="0"/>
                        </a:rPr>
                        <a:t>improvements</a:t>
                      </a:r>
                      <a:r>
                        <a:rPr lang="es-ES" sz="1500" dirty="0">
                          <a:latin typeface="Garamond" panose="02020404030301010803" pitchFamily="18" charset="0"/>
                        </a:rPr>
                        <a:t>, crucial </a:t>
                      </a:r>
                      <a:r>
                        <a:rPr lang="es-ES" sz="1500" dirty="0" err="1">
                          <a:latin typeface="Garamond" panose="02020404030301010803" pitchFamily="18" charset="0"/>
                        </a:rPr>
                        <a:t>experiments</a:t>
                      </a:r>
                      <a:endParaRPr lang="en-US" sz="1500" dirty="0">
                        <a:latin typeface="Garamond" panose="02020404030301010803" pitchFamily="18" charset="0"/>
                      </a:endParaRPr>
                    </a:p>
                  </a:txBody>
                  <a:tcPr/>
                </a:tc>
                <a:tc vMerge="1">
                  <a:txBody>
                    <a:bodyPr/>
                    <a:lstStyle/>
                    <a:p>
                      <a:pPr algn="just"/>
                      <a:endParaRPr lang="en-US"/>
                    </a:p>
                  </a:txBody>
                  <a:tcPr/>
                </a:tc>
                <a:extLst>
                  <a:ext uri="{0D108BD9-81ED-4DB2-BD59-A6C34878D82A}">
                    <a16:rowId xmlns:a16="http://schemas.microsoft.com/office/drawing/2014/main" val="510025391"/>
                  </a:ext>
                </a:extLst>
              </a:tr>
              <a:tr h="339287">
                <a:tc>
                  <a:txBody>
                    <a:bodyPr/>
                    <a:lstStyle/>
                    <a:p>
                      <a:pPr algn="l"/>
                      <a:r>
                        <a:rPr lang="es-ES" sz="1500" b="1" dirty="0">
                          <a:latin typeface="Garamond" panose="02020404030301010803" pitchFamily="18" charset="0"/>
                        </a:rPr>
                        <a:t>MSRP</a:t>
                      </a:r>
                      <a:endParaRPr lang="en-US" sz="1500" b="1" dirty="0">
                        <a:latin typeface="Garamond" panose="02020404030301010803" pitchFamily="18" charset="0"/>
                      </a:endParaRPr>
                    </a:p>
                  </a:txBody>
                  <a:tcPr/>
                </a:tc>
                <a:tc>
                  <a:txBody>
                    <a:bodyPr/>
                    <a:lstStyle/>
                    <a:p>
                      <a:pPr algn="l"/>
                      <a:r>
                        <a:rPr lang="es-ES" sz="1500" dirty="0" err="1">
                          <a:latin typeface="Garamond" panose="02020404030301010803" pitchFamily="18" charset="0"/>
                        </a:rPr>
                        <a:t>rivarly</a:t>
                      </a:r>
                      <a:r>
                        <a:rPr lang="es-ES" sz="1500" dirty="0">
                          <a:latin typeface="Garamond" panose="02020404030301010803" pitchFamily="18" charset="0"/>
                        </a:rPr>
                        <a:t> between research </a:t>
                      </a:r>
                      <a:r>
                        <a:rPr lang="es-ES" sz="1500" dirty="0" err="1">
                          <a:latin typeface="Garamond" panose="02020404030301010803" pitchFamily="18" charset="0"/>
                        </a:rPr>
                        <a:t>programs</a:t>
                      </a:r>
                      <a:r>
                        <a:rPr lang="es-ES" sz="1500" dirty="0">
                          <a:latin typeface="Garamond" panose="02020404030301010803" pitchFamily="18" charset="0"/>
                        </a:rPr>
                        <a:t>, </a:t>
                      </a:r>
                      <a:r>
                        <a:rPr lang="es-ES" sz="1500" dirty="0" err="1">
                          <a:latin typeface="Garamond" panose="02020404030301010803" pitchFamily="18" charset="0"/>
                        </a:rPr>
                        <a:t>progressive</a:t>
                      </a:r>
                      <a:r>
                        <a:rPr lang="es-ES" sz="1500" dirty="0">
                          <a:latin typeface="Garamond" panose="02020404030301010803" pitchFamily="18" charset="0"/>
                        </a:rPr>
                        <a:t> and </a:t>
                      </a:r>
                      <a:r>
                        <a:rPr lang="es-ES" sz="1500" dirty="0" err="1">
                          <a:latin typeface="Garamond" panose="02020404030301010803" pitchFamily="18" charset="0"/>
                        </a:rPr>
                        <a:t>degenerating</a:t>
                      </a:r>
                      <a:r>
                        <a:rPr lang="es-ES" sz="1500" dirty="0">
                          <a:latin typeface="Garamond" panose="02020404030301010803" pitchFamily="18" charset="0"/>
                        </a:rPr>
                        <a:t> problemshifts</a:t>
                      </a:r>
                      <a:endParaRPr lang="en-US" sz="1500" dirty="0">
                        <a:latin typeface="Garamond" panose="02020404030301010803" pitchFamily="18" charset="0"/>
                      </a:endParaRPr>
                    </a:p>
                  </a:txBody>
                  <a:tcPr/>
                </a:tc>
                <a:tc vMerge="1">
                  <a:txBody>
                    <a:bodyPr/>
                    <a:lstStyle/>
                    <a:p>
                      <a:pPr algn="just"/>
                      <a:endParaRPr lang="en-US" dirty="0"/>
                    </a:p>
                  </a:txBody>
                  <a:tcPr/>
                </a:tc>
                <a:extLst>
                  <a:ext uri="{0D108BD9-81ED-4DB2-BD59-A6C34878D82A}">
                    <a16:rowId xmlns:a16="http://schemas.microsoft.com/office/drawing/2014/main" val="1037832242"/>
                  </a:ext>
                </a:extLst>
              </a:tr>
            </a:tbl>
          </a:graphicData>
        </a:graphic>
      </p:graphicFrame>
      <p:sp>
        <p:nvSpPr>
          <p:cNvPr id="8" name="CuadroTexto 7">
            <a:extLst>
              <a:ext uri="{FF2B5EF4-FFF2-40B4-BE49-F238E27FC236}">
                <a16:creationId xmlns:a16="http://schemas.microsoft.com/office/drawing/2014/main" id="{DB010153-1B91-4454-AFB3-B45908BDBD77}"/>
              </a:ext>
            </a:extLst>
          </p:cNvPr>
          <p:cNvSpPr txBox="1"/>
          <p:nvPr/>
        </p:nvSpPr>
        <p:spPr>
          <a:xfrm>
            <a:off x="3971277" y="3317676"/>
            <a:ext cx="7525306" cy="2262158"/>
          </a:xfrm>
          <a:prstGeom prst="rect">
            <a:avLst/>
          </a:prstGeom>
          <a:noFill/>
        </p:spPr>
        <p:txBody>
          <a:bodyPr wrap="square" rtlCol="0">
            <a:spAutoFit/>
          </a:bodyPr>
          <a:lstStyle/>
          <a:p>
            <a:pPr marL="285750"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Need of </a:t>
            </a:r>
            <a:r>
              <a:rPr lang="en-US" b="1" dirty="0">
                <a:latin typeface="Garamond" panose="02020404030301010803" pitchFamily="18" charset="0"/>
              </a:rPr>
              <a:t>external theories </a:t>
            </a:r>
            <a:r>
              <a:rPr lang="en-US" dirty="0">
                <a:latin typeface="Garamond" panose="02020404030301010803" pitchFamily="18" charset="0"/>
              </a:rPr>
              <a:t>to explain the residual </a:t>
            </a:r>
            <a:r>
              <a:rPr lang="en-US" b="1" dirty="0">
                <a:latin typeface="Garamond" panose="02020404030301010803" pitchFamily="18" charset="0"/>
              </a:rPr>
              <a:t>non-rational factors</a:t>
            </a:r>
          </a:p>
          <a:p>
            <a:pPr marL="285750"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External history is always </a:t>
            </a:r>
            <a:r>
              <a:rPr lang="en-US" b="1" dirty="0">
                <a:latin typeface="Garamond" panose="02020404030301010803" pitchFamily="18" charset="0"/>
              </a:rPr>
              <a:t>secondary</a:t>
            </a:r>
          </a:p>
          <a:p>
            <a:pPr marL="285750" indent="-285750">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Theoretical bias</a:t>
            </a:r>
            <a:r>
              <a:rPr lang="en-US" dirty="0">
                <a:latin typeface="Garamond" panose="02020404030301010803" pitchFamily="18" charset="0"/>
              </a:rPr>
              <a:t> is inevitable: “what a historian regards as an external problem is often an excellent guide to the implicit methodology” (p. 107)</a:t>
            </a:r>
          </a:p>
          <a:p>
            <a:pPr marL="285750"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One of the most interesting problems of external history is to specify the </a:t>
            </a:r>
            <a:r>
              <a:rPr lang="en-US" b="1" dirty="0">
                <a:latin typeface="Garamond" panose="02020404030301010803" pitchFamily="18" charset="0"/>
              </a:rPr>
              <a:t>psychological and social conditions</a:t>
            </a:r>
            <a:r>
              <a:rPr lang="en-US" dirty="0">
                <a:latin typeface="Garamond" panose="02020404030301010803" pitchFamily="18" charset="0"/>
              </a:rPr>
              <a:t> that are necessary (but not sufficient) to make scientific progress possible</a:t>
            </a:r>
            <a:endParaRPr lang="en-US" dirty="0"/>
          </a:p>
        </p:txBody>
      </p:sp>
    </p:spTree>
    <p:extLst>
      <p:ext uri="{BB962C8B-B14F-4D97-AF65-F5344CB8AC3E}">
        <p14:creationId xmlns:p14="http://schemas.microsoft.com/office/powerpoint/2010/main" val="4187520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B6831B3-B902-48FF-8C1E-C1A41740F4F6}"/>
              </a:ext>
            </a:extLst>
          </p:cNvPr>
          <p:cNvSpPr txBox="1"/>
          <p:nvPr/>
        </p:nvSpPr>
        <p:spPr>
          <a:xfrm>
            <a:off x="337352" y="1189608"/>
            <a:ext cx="2823099" cy="4585871"/>
          </a:xfrm>
          <a:prstGeom prst="rect">
            <a:avLst/>
          </a:prstGeom>
          <a:noFill/>
        </p:spPr>
        <p:txBody>
          <a:bodyPr wrap="square" rtlCol="0">
            <a:spAutoFit/>
          </a:bodyPr>
          <a:lstStyle/>
          <a:p>
            <a:pPr>
              <a:spcAft>
                <a:spcPts val="600"/>
              </a:spcAft>
            </a:pPr>
            <a:r>
              <a:rPr lang="en-US" sz="1600" i="1" dirty="0">
                <a:latin typeface="Garamond" panose="02020404030301010803" pitchFamily="18" charset="0"/>
              </a:rPr>
              <a:t>Outline</a:t>
            </a:r>
          </a:p>
          <a:p>
            <a:r>
              <a:rPr lang="en-US" sz="1600" dirty="0">
                <a:latin typeface="Garamond" panose="02020404030301010803" pitchFamily="18" charset="0"/>
              </a:rPr>
              <a:t>1. Rival methodologies </a:t>
            </a:r>
          </a:p>
          <a:p>
            <a:pPr marL="800100" lvl="1" indent="-342900">
              <a:buAutoNum type="alphaUcPeriod"/>
            </a:pPr>
            <a:r>
              <a:rPr lang="en-US" sz="1600" dirty="0">
                <a:latin typeface="Garamond" panose="02020404030301010803" pitchFamily="18" charset="0"/>
              </a:rPr>
              <a:t>Inductivism</a:t>
            </a:r>
          </a:p>
          <a:p>
            <a:pPr marL="800100" lvl="1" indent="-342900">
              <a:buAutoNum type="alphaUcPeriod"/>
            </a:pPr>
            <a:r>
              <a:rPr lang="en-US" sz="1600" dirty="0">
                <a:latin typeface="Garamond" panose="02020404030301010803" pitchFamily="18" charset="0"/>
              </a:rPr>
              <a:t>Conventionalism</a:t>
            </a:r>
          </a:p>
          <a:p>
            <a:pPr marL="800100" lvl="1" indent="-342900">
              <a:buAutoNum type="alphaUcPeriod"/>
            </a:pPr>
            <a:r>
              <a:rPr lang="en-US" sz="1600" dirty="0">
                <a:latin typeface="Garamond" panose="02020404030301010803" pitchFamily="18" charset="0"/>
              </a:rPr>
              <a:t>Falsificationism</a:t>
            </a:r>
          </a:p>
          <a:p>
            <a:pPr marL="800100" lvl="1" indent="-342900">
              <a:buAutoNum type="alphaUcPeriod"/>
            </a:pPr>
            <a:r>
              <a:rPr lang="en-US" sz="1600" dirty="0">
                <a:latin typeface="Garamond" panose="02020404030301010803" pitchFamily="18" charset="0"/>
              </a:rPr>
              <a:t>MSRP</a:t>
            </a:r>
          </a:p>
          <a:p>
            <a:pPr marL="800100" lvl="1" indent="-342900">
              <a:spcAft>
                <a:spcPts val="600"/>
              </a:spcAft>
              <a:buAutoNum type="alphaUcPeriod"/>
            </a:pPr>
            <a:r>
              <a:rPr lang="en-US" sz="1600" dirty="0">
                <a:latin typeface="Garamond" panose="02020404030301010803" pitchFamily="18" charset="0"/>
              </a:rPr>
              <a:t>Int/Ext history</a:t>
            </a:r>
          </a:p>
          <a:p>
            <a:r>
              <a:rPr lang="en-US" sz="1600" dirty="0">
                <a:latin typeface="Garamond" panose="02020404030301010803" pitchFamily="18" charset="0"/>
              </a:rPr>
              <a:t>2. Critical comparison</a:t>
            </a:r>
          </a:p>
          <a:p>
            <a:pPr marL="800100" lvl="1" indent="-342900">
              <a:buAutoNum type="alphaUcPeriod"/>
            </a:pPr>
            <a:r>
              <a:rPr lang="en-US" sz="1600" b="1" dirty="0">
                <a:latin typeface="Garamond" panose="02020404030301010803" pitchFamily="18" charset="0"/>
              </a:rPr>
              <a:t>Falsificationism as a metacriterion</a:t>
            </a:r>
          </a:p>
          <a:p>
            <a:pPr marL="800100" lvl="1" indent="-342900">
              <a:buAutoNum type="alphaUcPeriod"/>
            </a:pPr>
            <a:r>
              <a:rPr lang="en-US" sz="1600" dirty="0">
                <a:latin typeface="Garamond" panose="02020404030301010803" pitchFamily="18" charset="0"/>
              </a:rPr>
              <a:t>New metacriterion</a:t>
            </a:r>
          </a:p>
          <a:p>
            <a:pPr marL="800100" lvl="1" indent="-342900">
              <a:buAutoNum type="alphaUcPeriod"/>
            </a:pPr>
            <a:r>
              <a:rPr lang="en-US" sz="1600" dirty="0">
                <a:latin typeface="Garamond" panose="02020404030301010803" pitchFamily="18" charset="0"/>
              </a:rPr>
              <a:t>Against aprioristic &amp; antitheoretical approaches</a:t>
            </a:r>
          </a:p>
          <a:p>
            <a:pPr marL="800100" lvl="1" indent="-342900">
              <a:spcAft>
                <a:spcPts val="600"/>
              </a:spcAft>
              <a:buAutoNum type="alphaUcPeriod"/>
            </a:pPr>
            <a:r>
              <a:rPr lang="en-US" sz="1600" dirty="0">
                <a:latin typeface="Garamond" panose="02020404030301010803" pitchFamily="18" charset="0"/>
              </a:rPr>
              <a:t>Conclusion</a:t>
            </a:r>
          </a:p>
          <a:p>
            <a:pPr>
              <a:spcAft>
                <a:spcPts val="600"/>
              </a:spcAft>
            </a:pPr>
            <a:r>
              <a:rPr lang="en-US" sz="1600" dirty="0">
                <a:latin typeface="Garamond" panose="02020404030301010803" pitchFamily="18" charset="0"/>
              </a:rPr>
              <a:t>3. Gems</a:t>
            </a:r>
          </a:p>
          <a:p>
            <a:r>
              <a:rPr lang="en-US" sz="1600" dirty="0">
                <a:latin typeface="Garamond" panose="02020404030301010803" pitchFamily="18" charset="0"/>
              </a:rPr>
              <a:t>4. </a:t>
            </a:r>
            <a:r>
              <a:rPr lang="en-US" sz="1600" b="1" dirty="0">
                <a:latin typeface="Garamond" panose="02020404030301010803" pitchFamily="18" charset="0"/>
              </a:rPr>
              <a:t>Clara’s takes</a:t>
            </a:r>
            <a:endParaRPr lang="en-US" sz="1600" dirty="0">
              <a:latin typeface="Garamond" panose="02020404030301010803" pitchFamily="18" charset="0"/>
            </a:endParaRPr>
          </a:p>
        </p:txBody>
      </p:sp>
      <p:sp>
        <p:nvSpPr>
          <p:cNvPr id="3" name="Rectángulo 2">
            <a:extLst>
              <a:ext uri="{FF2B5EF4-FFF2-40B4-BE49-F238E27FC236}">
                <a16:creationId xmlns:a16="http://schemas.microsoft.com/office/drawing/2014/main" id="{C66DDB7D-6740-4666-B040-8833AA4231D7}"/>
              </a:ext>
            </a:extLst>
          </p:cNvPr>
          <p:cNvSpPr/>
          <p:nvPr/>
        </p:nvSpPr>
        <p:spPr>
          <a:xfrm>
            <a:off x="8655729" y="0"/>
            <a:ext cx="3536272" cy="4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Falsificationism as a metacriterion</a:t>
            </a:r>
            <a:endParaRPr lang="en-US" dirty="0"/>
          </a:p>
        </p:txBody>
      </p:sp>
      <p:sp>
        <p:nvSpPr>
          <p:cNvPr id="4" name="CuadroTexto 3">
            <a:extLst>
              <a:ext uri="{FF2B5EF4-FFF2-40B4-BE49-F238E27FC236}">
                <a16:creationId xmlns:a16="http://schemas.microsoft.com/office/drawing/2014/main" id="{74AEE222-A73C-49AA-9716-8013AF051ED8}"/>
              </a:ext>
            </a:extLst>
          </p:cNvPr>
          <p:cNvSpPr txBox="1"/>
          <p:nvPr/>
        </p:nvSpPr>
        <p:spPr>
          <a:xfrm>
            <a:off x="3598631" y="517631"/>
            <a:ext cx="7676226" cy="1277273"/>
          </a:xfrm>
          <a:prstGeom prst="rect">
            <a:avLst/>
          </a:prstGeom>
          <a:noFill/>
        </p:spPr>
        <p:txBody>
          <a:bodyPr wrap="square" rtlCol="0">
            <a:spAutoFit/>
          </a:bodyPr>
          <a:lstStyle/>
          <a:p>
            <a:pPr marL="285750" indent="-285750" algn="just">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Metacriterion</a:t>
            </a:r>
            <a:r>
              <a:rPr lang="en-US" dirty="0">
                <a:latin typeface="Garamond" panose="02020404030301010803" pitchFamily="18" charset="0"/>
              </a:rPr>
              <a:t>: “if a demarcation criterion is inconsistent with the basic appraisals of the scientific elite, it should be rejected” (p. 111)</a:t>
            </a:r>
          </a:p>
          <a:p>
            <a:pPr marL="285750" indent="-285750" algn="just">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The application of this metacriterion leads to the </a:t>
            </a:r>
            <a:r>
              <a:rPr lang="en-US" b="1" dirty="0">
                <a:latin typeface="Garamond" panose="02020404030301010803" pitchFamily="18" charset="0"/>
              </a:rPr>
              <a:t>rejection of Popper’s demarcation criterion</a:t>
            </a:r>
            <a:endParaRPr lang="en-US" dirty="0">
              <a:latin typeface="Garamond" panose="02020404030301010803" pitchFamily="18" charset="0"/>
            </a:endParaRPr>
          </a:p>
        </p:txBody>
      </p:sp>
      <p:sp>
        <p:nvSpPr>
          <p:cNvPr id="10" name="CuadroTexto 9">
            <a:extLst>
              <a:ext uri="{FF2B5EF4-FFF2-40B4-BE49-F238E27FC236}">
                <a16:creationId xmlns:a16="http://schemas.microsoft.com/office/drawing/2014/main" id="{8009D9FD-E6FE-4FD7-AE62-A20DC8FF8296}"/>
              </a:ext>
            </a:extLst>
          </p:cNvPr>
          <p:cNvSpPr txBox="1"/>
          <p:nvPr/>
        </p:nvSpPr>
        <p:spPr>
          <a:xfrm>
            <a:off x="3160451" y="1721403"/>
            <a:ext cx="4343488" cy="2816156"/>
          </a:xfrm>
          <a:prstGeom prst="rect">
            <a:avLst/>
          </a:prstGeom>
          <a:noFill/>
        </p:spPr>
        <p:txBody>
          <a:bodyPr wrap="square" rtlCol="0">
            <a:spAutoFit/>
          </a:bodyPr>
          <a:lstStyle/>
          <a:p>
            <a:pPr marL="742950" lvl="1" indent="-285750" algn="just">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Strong version</a:t>
            </a:r>
            <a:r>
              <a:rPr lang="en-US" dirty="0">
                <a:latin typeface="Garamond" panose="02020404030301010803" pitchFamily="18" charset="0"/>
              </a:rPr>
              <a:t>: scientists must specify in advance what observable situations, if observed, mean that a theory is refuted</a:t>
            </a:r>
          </a:p>
          <a:p>
            <a:pPr marL="1200150" lvl="2" indent="-285750">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Counterexample: Newtonian science</a:t>
            </a:r>
          </a:p>
          <a:p>
            <a:pPr marL="742950" lvl="1" indent="-285750" algn="just">
              <a:spcAft>
                <a:spcPts val="600"/>
              </a:spcAft>
              <a:buClr>
                <a:schemeClr val="accent1"/>
              </a:buClr>
              <a:buSzPct val="100000"/>
              <a:buFont typeface="Corbel" panose="020B0503020204020204" pitchFamily="34" charset="0"/>
              <a:buChar char="•"/>
            </a:pPr>
            <a:r>
              <a:rPr lang="en-US" b="1" dirty="0">
                <a:latin typeface="Garamond" panose="02020404030301010803" pitchFamily="18" charset="0"/>
              </a:rPr>
              <a:t>Weak version</a:t>
            </a:r>
            <a:r>
              <a:rPr lang="en-US" dirty="0">
                <a:latin typeface="Garamond" panose="02020404030301010803" pitchFamily="18" charset="0"/>
              </a:rPr>
              <a:t>: applicable only to systems of theories. Counterexamples:</a:t>
            </a:r>
          </a:p>
          <a:p>
            <a:pPr>
              <a:spcAft>
                <a:spcPts val="600"/>
              </a:spcAft>
              <a:buClr>
                <a:schemeClr val="accent1"/>
              </a:buClr>
              <a:buSzPct val="100000"/>
            </a:pPr>
            <a:endParaRPr lang="en-US" dirty="0">
              <a:latin typeface="Garamond" panose="02020404030301010803" pitchFamily="18" charset="0"/>
            </a:endParaRPr>
          </a:p>
        </p:txBody>
      </p:sp>
      <p:pic>
        <p:nvPicPr>
          <p:cNvPr id="13" name="Imagen 12">
            <a:extLst>
              <a:ext uri="{FF2B5EF4-FFF2-40B4-BE49-F238E27FC236}">
                <a16:creationId xmlns:a16="http://schemas.microsoft.com/office/drawing/2014/main" id="{CF4D19BF-A504-46F2-B8C7-13A65B4C1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709" y="1721403"/>
            <a:ext cx="3400148" cy="1913189"/>
          </a:xfrm>
          <a:prstGeom prst="rect">
            <a:avLst/>
          </a:prstGeom>
        </p:spPr>
      </p:pic>
      <p:sp>
        <p:nvSpPr>
          <p:cNvPr id="15" name="CuadroTexto 14">
            <a:extLst>
              <a:ext uri="{FF2B5EF4-FFF2-40B4-BE49-F238E27FC236}">
                <a16:creationId xmlns:a16="http://schemas.microsoft.com/office/drawing/2014/main" id="{5CA75D19-E379-4C14-A9DB-07833A1CB745}"/>
              </a:ext>
            </a:extLst>
          </p:cNvPr>
          <p:cNvSpPr txBox="1"/>
          <p:nvPr/>
        </p:nvSpPr>
        <p:spPr>
          <a:xfrm>
            <a:off x="3234863" y="4086128"/>
            <a:ext cx="8226209" cy="2339102"/>
          </a:xfrm>
          <a:prstGeom prst="rect">
            <a:avLst/>
          </a:prstGeom>
          <a:noFill/>
        </p:spPr>
        <p:txBody>
          <a:bodyPr wrap="square">
            <a:spAutoFit/>
          </a:bodyPr>
          <a:lstStyle/>
          <a:p>
            <a:pPr marL="1200150" lvl="2" indent="-285750" algn="just">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Scientists’ proposals of ad hoc solutions to anomalies (e.g. Mercury’s anomalous perihelion and Newtonian theory)</a:t>
            </a:r>
          </a:p>
          <a:p>
            <a:pPr marL="1200150" lvl="2" indent="-285750" algn="just">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Scientists’ work on inconsistent systems (e.g. infinitesimal calculus)</a:t>
            </a:r>
          </a:p>
          <a:p>
            <a:pPr marL="1200150" lvl="2" indent="-285750" algn="just">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Purported crucial experiments (e.g. Lavoisier’s experiments and phlogiston theory)</a:t>
            </a:r>
          </a:p>
          <a:p>
            <a:pPr marL="1200150" lvl="2" indent="-285750" algn="just">
              <a:spcAft>
                <a:spcPts val="600"/>
              </a:spcAft>
              <a:buClr>
                <a:schemeClr val="accent1"/>
              </a:buClr>
              <a:buSzPct val="100000"/>
              <a:buFont typeface="Corbel" panose="020B0503020204020204" pitchFamily="34" charset="0"/>
              <a:buChar char="•"/>
            </a:pPr>
            <a:r>
              <a:rPr lang="en-US" dirty="0">
                <a:latin typeface="Garamond" panose="02020404030301010803" pitchFamily="18" charset="0"/>
              </a:rPr>
              <a:t>Most rival theories are simultaneously infected by anomalies</a:t>
            </a:r>
          </a:p>
          <a:p>
            <a:pPr marL="1200150" lvl="2" indent="-285750" algn="just">
              <a:spcAft>
                <a:spcPts val="600"/>
              </a:spcAft>
              <a:buClr>
                <a:schemeClr val="accent1"/>
              </a:buClr>
              <a:buSzPct val="100000"/>
              <a:buFont typeface="Corbel" panose="020B0503020204020204" pitchFamily="34" charset="0"/>
              <a:buChar char="•"/>
            </a:pPr>
            <a:endParaRPr lang="en-US" dirty="0">
              <a:latin typeface="Garamond" panose="02020404030301010803" pitchFamily="18" charset="0"/>
            </a:endParaRPr>
          </a:p>
        </p:txBody>
      </p:sp>
      <p:sp>
        <p:nvSpPr>
          <p:cNvPr id="16" name="CuadroTexto 15">
            <a:extLst>
              <a:ext uri="{FF2B5EF4-FFF2-40B4-BE49-F238E27FC236}">
                <a16:creationId xmlns:a16="http://schemas.microsoft.com/office/drawing/2014/main" id="{0FE96953-8820-42DA-A9A0-977A727AC6E8}"/>
              </a:ext>
            </a:extLst>
          </p:cNvPr>
          <p:cNvSpPr txBox="1"/>
          <p:nvPr/>
        </p:nvSpPr>
        <p:spPr>
          <a:xfrm>
            <a:off x="5519756" y="6235604"/>
            <a:ext cx="4196179" cy="369332"/>
          </a:xfrm>
          <a:prstGeom prst="rect">
            <a:avLst/>
          </a:prstGeom>
          <a:noFill/>
        </p:spPr>
        <p:txBody>
          <a:bodyPr wrap="square" rtlCol="0">
            <a:spAutoFit/>
          </a:bodyPr>
          <a:lstStyle/>
          <a:p>
            <a:r>
              <a:rPr lang="en-US" b="1" dirty="0">
                <a:latin typeface="Garamond" panose="02020404030301010803" pitchFamily="18" charset="0"/>
              </a:rPr>
              <a:t>Falsificationist historiography is falsified</a:t>
            </a:r>
          </a:p>
        </p:txBody>
      </p:sp>
      <p:cxnSp>
        <p:nvCxnSpPr>
          <p:cNvPr id="18" name="Conector recto 17">
            <a:extLst>
              <a:ext uri="{FF2B5EF4-FFF2-40B4-BE49-F238E27FC236}">
                <a16:creationId xmlns:a16="http://schemas.microsoft.com/office/drawing/2014/main" id="{5D4A8592-3B18-45CF-9361-DC48202FF76A}"/>
              </a:ext>
            </a:extLst>
          </p:cNvPr>
          <p:cNvCxnSpPr/>
          <p:nvPr/>
        </p:nvCxnSpPr>
        <p:spPr>
          <a:xfrm>
            <a:off x="4225771" y="6153505"/>
            <a:ext cx="7119891"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789626"/>
      </p:ext>
    </p:extLst>
  </p:cSld>
  <p:clrMapOvr>
    <a:masterClrMapping/>
  </p:clrMapOvr>
</p:sld>
</file>

<file path=ppt/theme/theme1.xml><?xml version="1.0" encoding="utf-8"?>
<a:theme xmlns:a="http://schemas.openxmlformats.org/drawingml/2006/main" name="Marco">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TM03457475[[fn=Marco]]</Template>
  <TotalTime>1485</TotalTime>
  <Words>1829</Words>
  <Application>Microsoft Office PowerPoint</Application>
  <PresentationFormat>Panorámica</PresentationFormat>
  <Paragraphs>328</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Corbel</vt:lpstr>
      <vt:lpstr>Garamond</vt:lpstr>
      <vt:lpstr>Wingdings 2</vt:lpstr>
      <vt:lpstr>Marco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Clara Bueno</dc:creator>
  <cp:lastModifiedBy>Clara Bueno</cp:lastModifiedBy>
  <cp:revision>395</cp:revision>
  <dcterms:created xsi:type="dcterms:W3CDTF">2020-10-26T22:48:13Z</dcterms:created>
  <dcterms:modified xsi:type="dcterms:W3CDTF">2020-10-28T17:51:07Z</dcterms:modified>
</cp:coreProperties>
</file>