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3" r:id="rId3"/>
    <p:sldId id="272" r:id="rId4"/>
    <p:sldId id="274" r:id="rId5"/>
    <p:sldId id="275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4490" autoAdjust="0"/>
  </p:normalViewPr>
  <p:slideViewPr>
    <p:cSldViewPr snapToGrid="0">
      <p:cViewPr varScale="1">
        <p:scale>
          <a:sx n="103" d="100"/>
          <a:sy n="103" d="100"/>
        </p:scale>
        <p:origin x="137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A91D5-AA4E-4125-B510-73264505EDC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965B1E-FAC5-4F49-A23F-7C4844DAA89F}">
      <dgm:prSet/>
      <dgm:spPr/>
      <dgm:t>
        <a:bodyPr/>
        <a:lstStyle/>
        <a:p>
          <a:r>
            <a:rPr lang="en-US"/>
            <a:t>Thesis 1: there is always subjective elements to theory choice, or, there is no single objective and rational algorithm for theory choice</a:t>
          </a:r>
        </a:p>
      </dgm:t>
    </dgm:pt>
    <dgm:pt modelId="{F4C67310-36D0-4C5D-B6FB-AFF96A4782AB}" type="parTrans" cxnId="{4F6CA7C7-4CA9-407D-9B13-C876D39ABDF4}">
      <dgm:prSet/>
      <dgm:spPr/>
      <dgm:t>
        <a:bodyPr/>
        <a:lstStyle/>
        <a:p>
          <a:endParaRPr lang="en-US"/>
        </a:p>
      </dgm:t>
    </dgm:pt>
    <dgm:pt modelId="{7898C08B-9AA2-486B-9C50-1C688829D707}" type="sibTrans" cxnId="{4F6CA7C7-4CA9-407D-9B13-C876D39ABDF4}">
      <dgm:prSet/>
      <dgm:spPr/>
      <dgm:t>
        <a:bodyPr/>
        <a:lstStyle/>
        <a:p>
          <a:endParaRPr lang="en-US"/>
        </a:p>
      </dgm:t>
    </dgm:pt>
    <dgm:pt modelId="{195C6A45-48CC-4AC9-A265-2C9C19E6A310}">
      <dgm:prSet/>
      <dgm:spPr/>
      <dgm:t>
        <a:bodyPr/>
        <a:lstStyle/>
        <a:p>
          <a:r>
            <a:rPr lang="en-US"/>
            <a:t>Thesis 2: Subjectivity in theory choice is an essential part of science</a:t>
          </a:r>
        </a:p>
      </dgm:t>
    </dgm:pt>
    <dgm:pt modelId="{D1215906-F2AE-4493-B6CA-8E4B0BD1BFDA}" type="parTrans" cxnId="{46644CE6-E6F6-4336-864A-5E157C92DCDD}">
      <dgm:prSet/>
      <dgm:spPr/>
      <dgm:t>
        <a:bodyPr/>
        <a:lstStyle/>
        <a:p>
          <a:endParaRPr lang="en-US"/>
        </a:p>
      </dgm:t>
    </dgm:pt>
    <dgm:pt modelId="{799EA0AC-4A86-498F-BE11-FD11353208B1}" type="sibTrans" cxnId="{46644CE6-E6F6-4336-864A-5E157C92DCDD}">
      <dgm:prSet/>
      <dgm:spPr/>
      <dgm:t>
        <a:bodyPr/>
        <a:lstStyle/>
        <a:p>
          <a:endParaRPr lang="en-US"/>
        </a:p>
      </dgm:t>
    </dgm:pt>
    <dgm:pt modelId="{86FFB4E1-C66E-4E53-8BEF-965B29B4C218}" type="pres">
      <dgm:prSet presAssocID="{2ACA91D5-AA4E-4125-B510-73264505ED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C3177F-E706-454C-A326-280C12DF8894}" type="pres">
      <dgm:prSet presAssocID="{B6965B1E-FAC5-4F49-A23F-7C4844DAA89F}" presName="hierRoot1" presStyleCnt="0"/>
      <dgm:spPr/>
    </dgm:pt>
    <dgm:pt modelId="{473EB315-84F9-4EDE-9A78-E6DD807E69A8}" type="pres">
      <dgm:prSet presAssocID="{B6965B1E-FAC5-4F49-A23F-7C4844DAA89F}" presName="composite" presStyleCnt="0"/>
      <dgm:spPr/>
    </dgm:pt>
    <dgm:pt modelId="{59D7F785-30F9-45BF-A250-93117E262239}" type="pres">
      <dgm:prSet presAssocID="{B6965B1E-FAC5-4F49-A23F-7C4844DAA89F}" presName="background" presStyleLbl="node0" presStyleIdx="0" presStyleCnt="2"/>
      <dgm:spPr/>
    </dgm:pt>
    <dgm:pt modelId="{A84543C0-1F1C-42D4-8C9F-7E175E3DA4CE}" type="pres">
      <dgm:prSet presAssocID="{B6965B1E-FAC5-4F49-A23F-7C4844DAA89F}" presName="text" presStyleLbl="fgAcc0" presStyleIdx="0" presStyleCnt="2">
        <dgm:presLayoutVars>
          <dgm:chPref val="3"/>
        </dgm:presLayoutVars>
      </dgm:prSet>
      <dgm:spPr/>
    </dgm:pt>
    <dgm:pt modelId="{45596380-52D6-45BE-8C0B-0DB8FC68483B}" type="pres">
      <dgm:prSet presAssocID="{B6965B1E-FAC5-4F49-A23F-7C4844DAA89F}" presName="hierChild2" presStyleCnt="0"/>
      <dgm:spPr/>
    </dgm:pt>
    <dgm:pt modelId="{EC1BE13A-B6FD-4295-AB98-1266CE3CB0BA}" type="pres">
      <dgm:prSet presAssocID="{195C6A45-48CC-4AC9-A265-2C9C19E6A310}" presName="hierRoot1" presStyleCnt="0"/>
      <dgm:spPr/>
    </dgm:pt>
    <dgm:pt modelId="{CD91FACC-3597-46D0-BD67-289B0E0D1019}" type="pres">
      <dgm:prSet presAssocID="{195C6A45-48CC-4AC9-A265-2C9C19E6A310}" presName="composite" presStyleCnt="0"/>
      <dgm:spPr/>
    </dgm:pt>
    <dgm:pt modelId="{AF54ECA1-C829-4D3C-BCE6-546130A08294}" type="pres">
      <dgm:prSet presAssocID="{195C6A45-48CC-4AC9-A265-2C9C19E6A310}" presName="background" presStyleLbl="node0" presStyleIdx="1" presStyleCnt="2"/>
      <dgm:spPr/>
    </dgm:pt>
    <dgm:pt modelId="{51A14E79-0A22-4489-B46F-DDCE76C0E797}" type="pres">
      <dgm:prSet presAssocID="{195C6A45-48CC-4AC9-A265-2C9C19E6A310}" presName="text" presStyleLbl="fgAcc0" presStyleIdx="1" presStyleCnt="2">
        <dgm:presLayoutVars>
          <dgm:chPref val="3"/>
        </dgm:presLayoutVars>
      </dgm:prSet>
      <dgm:spPr/>
    </dgm:pt>
    <dgm:pt modelId="{60B418AA-0199-43D5-9BC6-DF53981C21D5}" type="pres">
      <dgm:prSet presAssocID="{195C6A45-48CC-4AC9-A265-2C9C19E6A310}" presName="hierChild2" presStyleCnt="0"/>
      <dgm:spPr/>
    </dgm:pt>
  </dgm:ptLst>
  <dgm:cxnLst>
    <dgm:cxn modelId="{F804FAA8-DD1E-4447-8318-CE33D4DC8743}" type="presOf" srcId="{2ACA91D5-AA4E-4125-B510-73264505EDCD}" destId="{86FFB4E1-C66E-4E53-8BEF-965B29B4C218}" srcOrd="0" destOrd="0" presId="urn:microsoft.com/office/officeart/2005/8/layout/hierarchy1"/>
    <dgm:cxn modelId="{4F6CA7C7-4CA9-407D-9B13-C876D39ABDF4}" srcId="{2ACA91D5-AA4E-4125-B510-73264505EDCD}" destId="{B6965B1E-FAC5-4F49-A23F-7C4844DAA89F}" srcOrd="0" destOrd="0" parTransId="{F4C67310-36D0-4C5D-B6FB-AFF96A4782AB}" sibTransId="{7898C08B-9AA2-486B-9C50-1C688829D707}"/>
    <dgm:cxn modelId="{FFFA76D1-3C0B-43A7-B244-E1FBBFB4FE49}" type="presOf" srcId="{195C6A45-48CC-4AC9-A265-2C9C19E6A310}" destId="{51A14E79-0A22-4489-B46F-DDCE76C0E797}" srcOrd="0" destOrd="0" presId="urn:microsoft.com/office/officeart/2005/8/layout/hierarchy1"/>
    <dgm:cxn modelId="{46644CE6-E6F6-4336-864A-5E157C92DCDD}" srcId="{2ACA91D5-AA4E-4125-B510-73264505EDCD}" destId="{195C6A45-48CC-4AC9-A265-2C9C19E6A310}" srcOrd="1" destOrd="0" parTransId="{D1215906-F2AE-4493-B6CA-8E4B0BD1BFDA}" sibTransId="{799EA0AC-4A86-498F-BE11-FD11353208B1}"/>
    <dgm:cxn modelId="{631EB1E6-F240-4FBA-9513-0BA8E3811B09}" type="presOf" srcId="{B6965B1E-FAC5-4F49-A23F-7C4844DAA89F}" destId="{A84543C0-1F1C-42D4-8C9F-7E175E3DA4CE}" srcOrd="0" destOrd="0" presId="urn:microsoft.com/office/officeart/2005/8/layout/hierarchy1"/>
    <dgm:cxn modelId="{E3C19730-2263-41C4-BCB2-F14703D4ACD7}" type="presParOf" srcId="{86FFB4E1-C66E-4E53-8BEF-965B29B4C218}" destId="{CFC3177F-E706-454C-A326-280C12DF8894}" srcOrd="0" destOrd="0" presId="urn:microsoft.com/office/officeart/2005/8/layout/hierarchy1"/>
    <dgm:cxn modelId="{5E75BAB7-045D-462F-96DB-C290822D25FE}" type="presParOf" srcId="{CFC3177F-E706-454C-A326-280C12DF8894}" destId="{473EB315-84F9-4EDE-9A78-E6DD807E69A8}" srcOrd="0" destOrd="0" presId="urn:microsoft.com/office/officeart/2005/8/layout/hierarchy1"/>
    <dgm:cxn modelId="{509645A4-6339-4929-B9C8-B417F56EB295}" type="presParOf" srcId="{473EB315-84F9-4EDE-9A78-E6DD807E69A8}" destId="{59D7F785-30F9-45BF-A250-93117E262239}" srcOrd="0" destOrd="0" presId="urn:microsoft.com/office/officeart/2005/8/layout/hierarchy1"/>
    <dgm:cxn modelId="{05E28514-70BF-4CF0-A364-91521652B035}" type="presParOf" srcId="{473EB315-84F9-4EDE-9A78-E6DD807E69A8}" destId="{A84543C0-1F1C-42D4-8C9F-7E175E3DA4CE}" srcOrd="1" destOrd="0" presId="urn:microsoft.com/office/officeart/2005/8/layout/hierarchy1"/>
    <dgm:cxn modelId="{CDB348E5-6305-4387-8351-ACE41B1D046B}" type="presParOf" srcId="{CFC3177F-E706-454C-A326-280C12DF8894}" destId="{45596380-52D6-45BE-8C0B-0DB8FC68483B}" srcOrd="1" destOrd="0" presId="urn:microsoft.com/office/officeart/2005/8/layout/hierarchy1"/>
    <dgm:cxn modelId="{F1D70B05-E2C3-46A1-9A0A-D1D98A146DB4}" type="presParOf" srcId="{86FFB4E1-C66E-4E53-8BEF-965B29B4C218}" destId="{EC1BE13A-B6FD-4295-AB98-1266CE3CB0BA}" srcOrd="1" destOrd="0" presId="urn:microsoft.com/office/officeart/2005/8/layout/hierarchy1"/>
    <dgm:cxn modelId="{67C3E0FA-ABDD-4AB1-9E03-EB822E4D631E}" type="presParOf" srcId="{EC1BE13A-B6FD-4295-AB98-1266CE3CB0BA}" destId="{CD91FACC-3597-46D0-BD67-289B0E0D1019}" srcOrd="0" destOrd="0" presId="urn:microsoft.com/office/officeart/2005/8/layout/hierarchy1"/>
    <dgm:cxn modelId="{DF9BD78F-9899-4B82-B850-15E9EB313A77}" type="presParOf" srcId="{CD91FACC-3597-46D0-BD67-289B0E0D1019}" destId="{AF54ECA1-C829-4D3C-BCE6-546130A08294}" srcOrd="0" destOrd="0" presId="urn:microsoft.com/office/officeart/2005/8/layout/hierarchy1"/>
    <dgm:cxn modelId="{03BE1580-9FE8-4BB7-8B5F-5E054F245D7A}" type="presParOf" srcId="{CD91FACC-3597-46D0-BD67-289B0E0D1019}" destId="{51A14E79-0A22-4489-B46F-DDCE76C0E797}" srcOrd="1" destOrd="0" presId="urn:microsoft.com/office/officeart/2005/8/layout/hierarchy1"/>
    <dgm:cxn modelId="{75FE5BFA-4EF9-4594-890D-22AE6A77095E}" type="presParOf" srcId="{EC1BE13A-B6FD-4295-AB98-1266CE3CB0BA}" destId="{60B418AA-0199-43D5-9BC6-DF53981C21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64133-21A3-40E1-9615-5DDBD50924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C5DF92-692B-443C-A131-D75939C88258}">
      <dgm:prSet/>
      <dgm:spPr/>
      <dgm:t>
        <a:bodyPr/>
        <a:lstStyle/>
        <a:p>
          <a:r>
            <a:rPr lang="en-US"/>
            <a:t>Review of Kuhn and his critics</a:t>
          </a:r>
        </a:p>
      </dgm:t>
    </dgm:pt>
    <dgm:pt modelId="{60332FF9-C4D0-405B-966F-60AE235568B1}" type="parTrans" cxnId="{7DBDE68A-000D-492E-AB1C-65522877F6CC}">
      <dgm:prSet/>
      <dgm:spPr/>
      <dgm:t>
        <a:bodyPr/>
        <a:lstStyle/>
        <a:p>
          <a:endParaRPr lang="en-US"/>
        </a:p>
      </dgm:t>
    </dgm:pt>
    <dgm:pt modelId="{2020D7BD-F8C6-4938-99FC-6604455A4A2F}" type="sibTrans" cxnId="{7DBDE68A-000D-492E-AB1C-65522877F6CC}">
      <dgm:prSet/>
      <dgm:spPr/>
      <dgm:t>
        <a:bodyPr/>
        <a:lstStyle/>
        <a:p>
          <a:endParaRPr lang="en-US"/>
        </a:p>
      </dgm:t>
    </dgm:pt>
    <dgm:pt modelId="{B0A822CF-381D-4208-906E-2C9B968DD830}">
      <dgm:prSet/>
      <dgm:spPr/>
      <dgm:t>
        <a:bodyPr/>
        <a:lstStyle/>
        <a:p>
          <a:r>
            <a:rPr lang="en-US"/>
            <a:t>First Thesis</a:t>
          </a:r>
        </a:p>
      </dgm:t>
    </dgm:pt>
    <dgm:pt modelId="{0F88E5EF-392B-4299-9C16-1F72A4C17D16}" type="parTrans" cxnId="{52488305-1B28-429A-AF8F-070875D1007B}">
      <dgm:prSet/>
      <dgm:spPr/>
      <dgm:t>
        <a:bodyPr/>
        <a:lstStyle/>
        <a:p>
          <a:endParaRPr lang="en-US"/>
        </a:p>
      </dgm:t>
    </dgm:pt>
    <dgm:pt modelId="{BCCBD2EB-45A6-4EBD-913F-B6C15877A00C}" type="sibTrans" cxnId="{52488305-1B28-429A-AF8F-070875D1007B}">
      <dgm:prSet/>
      <dgm:spPr/>
      <dgm:t>
        <a:bodyPr/>
        <a:lstStyle/>
        <a:p>
          <a:endParaRPr lang="en-US"/>
        </a:p>
      </dgm:t>
    </dgm:pt>
    <dgm:pt modelId="{0F9EF9FF-2027-4C6C-8532-235AC16F3080}">
      <dgm:prSet/>
      <dgm:spPr/>
      <dgm:t>
        <a:bodyPr/>
        <a:lstStyle/>
        <a:p>
          <a:r>
            <a:rPr lang="en-US"/>
            <a:t>Second Thesis</a:t>
          </a:r>
        </a:p>
      </dgm:t>
    </dgm:pt>
    <dgm:pt modelId="{1F4227F0-D604-46CA-B2ED-CB298AA66049}" type="parTrans" cxnId="{0E484695-4033-4E2D-A299-687EE2841522}">
      <dgm:prSet/>
      <dgm:spPr/>
      <dgm:t>
        <a:bodyPr/>
        <a:lstStyle/>
        <a:p>
          <a:endParaRPr lang="en-US"/>
        </a:p>
      </dgm:t>
    </dgm:pt>
    <dgm:pt modelId="{C083FBF9-1366-4B70-AB38-CBE40FDD7C0E}" type="sibTrans" cxnId="{0E484695-4033-4E2D-A299-687EE2841522}">
      <dgm:prSet/>
      <dgm:spPr/>
      <dgm:t>
        <a:bodyPr/>
        <a:lstStyle/>
        <a:p>
          <a:endParaRPr lang="en-US"/>
        </a:p>
      </dgm:t>
    </dgm:pt>
    <dgm:pt modelId="{E0DB9B15-8DFF-41FA-94DD-BF07ABB15792}">
      <dgm:prSet/>
      <dgm:spPr/>
      <dgm:t>
        <a:bodyPr/>
        <a:lstStyle/>
        <a:p>
          <a:r>
            <a:rPr lang="en-US"/>
            <a:t>Epilogue</a:t>
          </a:r>
        </a:p>
      </dgm:t>
    </dgm:pt>
    <dgm:pt modelId="{1DFC6E30-5B56-4566-B0B5-F40D25AAE56A}" type="parTrans" cxnId="{002E489E-A70A-421A-AC49-5B161E04868F}">
      <dgm:prSet/>
      <dgm:spPr/>
      <dgm:t>
        <a:bodyPr/>
        <a:lstStyle/>
        <a:p>
          <a:endParaRPr lang="en-US"/>
        </a:p>
      </dgm:t>
    </dgm:pt>
    <dgm:pt modelId="{E4B85494-6A71-4483-860C-4C41F0E52F26}" type="sibTrans" cxnId="{002E489E-A70A-421A-AC49-5B161E04868F}">
      <dgm:prSet/>
      <dgm:spPr/>
      <dgm:t>
        <a:bodyPr/>
        <a:lstStyle/>
        <a:p>
          <a:endParaRPr lang="en-US"/>
        </a:p>
      </dgm:t>
    </dgm:pt>
    <dgm:pt modelId="{0FAC2F19-6278-41CE-B1D1-D7D047726B17}">
      <dgm:prSet/>
      <dgm:spPr/>
      <dgm:t>
        <a:bodyPr/>
        <a:lstStyle/>
        <a:p>
          <a:r>
            <a:rPr lang="en-US"/>
            <a:t>Gems</a:t>
          </a:r>
        </a:p>
      </dgm:t>
    </dgm:pt>
    <dgm:pt modelId="{B2956A17-EDD6-4240-B876-D39DC26A17BD}" type="parTrans" cxnId="{D9FFAB18-0DEF-4E15-9B12-3C280F11EE64}">
      <dgm:prSet/>
      <dgm:spPr/>
      <dgm:t>
        <a:bodyPr/>
        <a:lstStyle/>
        <a:p>
          <a:endParaRPr lang="en-US"/>
        </a:p>
      </dgm:t>
    </dgm:pt>
    <dgm:pt modelId="{498193D8-E6C6-44CE-97A6-DB30C7574997}" type="sibTrans" cxnId="{D9FFAB18-0DEF-4E15-9B12-3C280F11EE64}">
      <dgm:prSet/>
      <dgm:spPr/>
      <dgm:t>
        <a:bodyPr/>
        <a:lstStyle/>
        <a:p>
          <a:endParaRPr lang="en-US"/>
        </a:p>
      </dgm:t>
    </dgm:pt>
    <dgm:pt modelId="{6EB3E62C-74B5-42D5-AFD1-157CC6F96DFB}" type="pres">
      <dgm:prSet presAssocID="{27D64133-21A3-40E1-9615-5DDBD50924F5}" presName="vert0" presStyleCnt="0">
        <dgm:presLayoutVars>
          <dgm:dir/>
          <dgm:animOne val="branch"/>
          <dgm:animLvl val="lvl"/>
        </dgm:presLayoutVars>
      </dgm:prSet>
      <dgm:spPr/>
    </dgm:pt>
    <dgm:pt modelId="{9161ECAC-92C5-4667-A7C5-DFCDCC7B63B2}" type="pres">
      <dgm:prSet presAssocID="{96C5DF92-692B-443C-A131-D75939C88258}" presName="thickLine" presStyleLbl="alignNode1" presStyleIdx="0" presStyleCnt="5"/>
      <dgm:spPr/>
    </dgm:pt>
    <dgm:pt modelId="{4690F363-657E-4B42-8850-8CAEF021D39E}" type="pres">
      <dgm:prSet presAssocID="{96C5DF92-692B-443C-A131-D75939C88258}" presName="horz1" presStyleCnt="0"/>
      <dgm:spPr/>
    </dgm:pt>
    <dgm:pt modelId="{B86080AD-8D7C-43A7-A9D2-4C1BEF44F717}" type="pres">
      <dgm:prSet presAssocID="{96C5DF92-692B-443C-A131-D75939C88258}" presName="tx1" presStyleLbl="revTx" presStyleIdx="0" presStyleCnt="5"/>
      <dgm:spPr/>
    </dgm:pt>
    <dgm:pt modelId="{44EA6930-8D23-4D6E-9956-D57154532B78}" type="pres">
      <dgm:prSet presAssocID="{96C5DF92-692B-443C-A131-D75939C88258}" presName="vert1" presStyleCnt="0"/>
      <dgm:spPr/>
    </dgm:pt>
    <dgm:pt modelId="{B085B46A-1372-4B8C-9DBB-B7F0F5F2D1D5}" type="pres">
      <dgm:prSet presAssocID="{B0A822CF-381D-4208-906E-2C9B968DD830}" presName="thickLine" presStyleLbl="alignNode1" presStyleIdx="1" presStyleCnt="5"/>
      <dgm:spPr/>
    </dgm:pt>
    <dgm:pt modelId="{BF61139A-184A-4A05-B72B-6352FB5CCB9D}" type="pres">
      <dgm:prSet presAssocID="{B0A822CF-381D-4208-906E-2C9B968DD830}" presName="horz1" presStyleCnt="0"/>
      <dgm:spPr/>
    </dgm:pt>
    <dgm:pt modelId="{74462EA9-6B8E-4F3E-A639-F45AB98DF1A4}" type="pres">
      <dgm:prSet presAssocID="{B0A822CF-381D-4208-906E-2C9B968DD830}" presName="tx1" presStyleLbl="revTx" presStyleIdx="1" presStyleCnt="5"/>
      <dgm:spPr/>
    </dgm:pt>
    <dgm:pt modelId="{25F9A702-9ED6-4DBF-95D9-1AE43D39E4B5}" type="pres">
      <dgm:prSet presAssocID="{B0A822CF-381D-4208-906E-2C9B968DD830}" presName="vert1" presStyleCnt="0"/>
      <dgm:spPr/>
    </dgm:pt>
    <dgm:pt modelId="{7A822E0F-B10E-44C1-91BE-CFD921EF9C77}" type="pres">
      <dgm:prSet presAssocID="{0F9EF9FF-2027-4C6C-8532-235AC16F3080}" presName="thickLine" presStyleLbl="alignNode1" presStyleIdx="2" presStyleCnt="5"/>
      <dgm:spPr/>
    </dgm:pt>
    <dgm:pt modelId="{D45DF8E2-B01D-445E-8331-0DE491CCAAAA}" type="pres">
      <dgm:prSet presAssocID="{0F9EF9FF-2027-4C6C-8532-235AC16F3080}" presName="horz1" presStyleCnt="0"/>
      <dgm:spPr/>
    </dgm:pt>
    <dgm:pt modelId="{8EA04E18-0FBB-40E7-B25E-ECBFB978644E}" type="pres">
      <dgm:prSet presAssocID="{0F9EF9FF-2027-4C6C-8532-235AC16F3080}" presName="tx1" presStyleLbl="revTx" presStyleIdx="2" presStyleCnt="5"/>
      <dgm:spPr/>
    </dgm:pt>
    <dgm:pt modelId="{DFB8BC3E-816A-4319-AA82-249FC2AD824A}" type="pres">
      <dgm:prSet presAssocID="{0F9EF9FF-2027-4C6C-8532-235AC16F3080}" presName="vert1" presStyleCnt="0"/>
      <dgm:spPr/>
    </dgm:pt>
    <dgm:pt modelId="{43006BF1-F84A-4BE7-9445-8C33465FE446}" type="pres">
      <dgm:prSet presAssocID="{E0DB9B15-8DFF-41FA-94DD-BF07ABB15792}" presName="thickLine" presStyleLbl="alignNode1" presStyleIdx="3" presStyleCnt="5"/>
      <dgm:spPr/>
    </dgm:pt>
    <dgm:pt modelId="{A9C92C14-8BB4-4910-B7B1-7CB26FA2FFE8}" type="pres">
      <dgm:prSet presAssocID="{E0DB9B15-8DFF-41FA-94DD-BF07ABB15792}" presName="horz1" presStyleCnt="0"/>
      <dgm:spPr/>
    </dgm:pt>
    <dgm:pt modelId="{AE32E811-45DF-41BB-98BC-A648A3C88397}" type="pres">
      <dgm:prSet presAssocID="{E0DB9B15-8DFF-41FA-94DD-BF07ABB15792}" presName="tx1" presStyleLbl="revTx" presStyleIdx="3" presStyleCnt="5"/>
      <dgm:spPr/>
    </dgm:pt>
    <dgm:pt modelId="{4469D565-AA9A-44F8-AC4C-861C51583C75}" type="pres">
      <dgm:prSet presAssocID="{E0DB9B15-8DFF-41FA-94DD-BF07ABB15792}" presName="vert1" presStyleCnt="0"/>
      <dgm:spPr/>
    </dgm:pt>
    <dgm:pt modelId="{B823F7E5-3893-4A43-990E-351D766EC70C}" type="pres">
      <dgm:prSet presAssocID="{0FAC2F19-6278-41CE-B1D1-D7D047726B17}" presName="thickLine" presStyleLbl="alignNode1" presStyleIdx="4" presStyleCnt="5"/>
      <dgm:spPr/>
    </dgm:pt>
    <dgm:pt modelId="{3787A2F3-D5FA-4FE8-8545-7DC311FA826D}" type="pres">
      <dgm:prSet presAssocID="{0FAC2F19-6278-41CE-B1D1-D7D047726B17}" presName="horz1" presStyleCnt="0"/>
      <dgm:spPr/>
    </dgm:pt>
    <dgm:pt modelId="{92B90406-4185-49A4-8534-28A7E0AA12A7}" type="pres">
      <dgm:prSet presAssocID="{0FAC2F19-6278-41CE-B1D1-D7D047726B17}" presName="tx1" presStyleLbl="revTx" presStyleIdx="4" presStyleCnt="5"/>
      <dgm:spPr/>
    </dgm:pt>
    <dgm:pt modelId="{D1F11D34-3D4E-4C57-9D16-E645BBEDFC7A}" type="pres">
      <dgm:prSet presAssocID="{0FAC2F19-6278-41CE-B1D1-D7D047726B17}" presName="vert1" presStyleCnt="0"/>
      <dgm:spPr/>
    </dgm:pt>
  </dgm:ptLst>
  <dgm:cxnLst>
    <dgm:cxn modelId="{52488305-1B28-429A-AF8F-070875D1007B}" srcId="{27D64133-21A3-40E1-9615-5DDBD50924F5}" destId="{B0A822CF-381D-4208-906E-2C9B968DD830}" srcOrd="1" destOrd="0" parTransId="{0F88E5EF-392B-4299-9C16-1F72A4C17D16}" sibTransId="{BCCBD2EB-45A6-4EBD-913F-B6C15877A00C}"/>
    <dgm:cxn modelId="{D9FFAB18-0DEF-4E15-9B12-3C280F11EE64}" srcId="{27D64133-21A3-40E1-9615-5DDBD50924F5}" destId="{0FAC2F19-6278-41CE-B1D1-D7D047726B17}" srcOrd="4" destOrd="0" parTransId="{B2956A17-EDD6-4240-B876-D39DC26A17BD}" sibTransId="{498193D8-E6C6-44CE-97A6-DB30C7574997}"/>
    <dgm:cxn modelId="{B0648042-3046-4264-9F11-91D602C78E36}" type="presOf" srcId="{0FAC2F19-6278-41CE-B1D1-D7D047726B17}" destId="{92B90406-4185-49A4-8534-28A7E0AA12A7}" srcOrd="0" destOrd="0" presId="urn:microsoft.com/office/officeart/2008/layout/LinedList"/>
    <dgm:cxn modelId="{D8FCC44E-0B24-44CF-B130-F1169C682FE3}" type="presOf" srcId="{E0DB9B15-8DFF-41FA-94DD-BF07ABB15792}" destId="{AE32E811-45DF-41BB-98BC-A648A3C88397}" srcOrd="0" destOrd="0" presId="urn:microsoft.com/office/officeart/2008/layout/LinedList"/>
    <dgm:cxn modelId="{7DBDE68A-000D-492E-AB1C-65522877F6CC}" srcId="{27D64133-21A3-40E1-9615-5DDBD50924F5}" destId="{96C5DF92-692B-443C-A131-D75939C88258}" srcOrd="0" destOrd="0" parTransId="{60332FF9-C4D0-405B-966F-60AE235568B1}" sibTransId="{2020D7BD-F8C6-4938-99FC-6604455A4A2F}"/>
    <dgm:cxn modelId="{0E484695-4033-4E2D-A299-687EE2841522}" srcId="{27D64133-21A3-40E1-9615-5DDBD50924F5}" destId="{0F9EF9FF-2027-4C6C-8532-235AC16F3080}" srcOrd="2" destOrd="0" parTransId="{1F4227F0-D604-46CA-B2ED-CB298AA66049}" sibTransId="{C083FBF9-1366-4B70-AB38-CBE40FDD7C0E}"/>
    <dgm:cxn modelId="{002E489E-A70A-421A-AC49-5B161E04868F}" srcId="{27D64133-21A3-40E1-9615-5DDBD50924F5}" destId="{E0DB9B15-8DFF-41FA-94DD-BF07ABB15792}" srcOrd="3" destOrd="0" parTransId="{1DFC6E30-5B56-4566-B0B5-F40D25AAE56A}" sibTransId="{E4B85494-6A71-4483-860C-4C41F0E52F26}"/>
    <dgm:cxn modelId="{B86940AA-F2BD-4706-8087-725CA4E95061}" type="presOf" srcId="{96C5DF92-692B-443C-A131-D75939C88258}" destId="{B86080AD-8D7C-43A7-A9D2-4C1BEF44F717}" srcOrd="0" destOrd="0" presId="urn:microsoft.com/office/officeart/2008/layout/LinedList"/>
    <dgm:cxn modelId="{063095AF-0C2B-4FC5-A23C-DF09081AD34F}" type="presOf" srcId="{27D64133-21A3-40E1-9615-5DDBD50924F5}" destId="{6EB3E62C-74B5-42D5-AFD1-157CC6F96DFB}" srcOrd="0" destOrd="0" presId="urn:microsoft.com/office/officeart/2008/layout/LinedList"/>
    <dgm:cxn modelId="{492BC8C3-C976-469F-AF16-4FFC17CD166E}" type="presOf" srcId="{B0A822CF-381D-4208-906E-2C9B968DD830}" destId="{74462EA9-6B8E-4F3E-A639-F45AB98DF1A4}" srcOrd="0" destOrd="0" presId="urn:microsoft.com/office/officeart/2008/layout/LinedList"/>
    <dgm:cxn modelId="{7DF855FD-BF93-4FD6-A668-CC924A60EE5B}" type="presOf" srcId="{0F9EF9FF-2027-4C6C-8532-235AC16F3080}" destId="{8EA04E18-0FBB-40E7-B25E-ECBFB978644E}" srcOrd="0" destOrd="0" presId="urn:microsoft.com/office/officeart/2008/layout/LinedList"/>
    <dgm:cxn modelId="{08581E16-C7CA-471A-8ABE-6A9BB6C26101}" type="presParOf" srcId="{6EB3E62C-74B5-42D5-AFD1-157CC6F96DFB}" destId="{9161ECAC-92C5-4667-A7C5-DFCDCC7B63B2}" srcOrd="0" destOrd="0" presId="urn:microsoft.com/office/officeart/2008/layout/LinedList"/>
    <dgm:cxn modelId="{CF547EDB-5EF0-470A-A2DF-5E69EE6BE76A}" type="presParOf" srcId="{6EB3E62C-74B5-42D5-AFD1-157CC6F96DFB}" destId="{4690F363-657E-4B42-8850-8CAEF021D39E}" srcOrd="1" destOrd="0" presId="urn:microsoft.com/office/officeart/2008/layout/LinedList"/>
    <dgm:cxn modelId="{4D3CA453-E26F-48E9-AB7C-C45109C91C2D}" type="presParOf" srcId="{4690F363-657E-4B42-8850-8CAEF021D39E}" destId="{B86080AD-8D7C-43A7-A9D2-4C1BEF44F717}" srcOrd="0" destOrd="0" presId="urn:microsoft.com/office/officeart/2008/layout/LinedList"/>
    <dgm:cxn modelId="{07447393-9B11-4E23-B9FB-88DB2DC8B741}" type="presParOf" srcId="{4690F363-657E-4B42-8850-8CAEF021D39E}" destId="{44EA6930-8D23-4D6E-9956-D57154532B78}" srcOrd="1" destOrd="0" presId="urn:microsoft.com/office/officeart/2008/layout/LinedList"/>
    <dgm:cxn modelId="{F89A1C02-DCDC-414C-914B-9E50C08B78E5}" type="presParOf" srcId="{6EB3E62C-74B5-42D5-AFD1-157CC6F96DFB}" destId="{B085B46A-1372-4B8C-9DBB-B7F0F5F2D1D5}" srcOrd="2" destOrd="0" presId="urn:microsoft.com/office/officeart/2008/layout/LinedList"/>
    <dgm:cxn modelId="{250EFDEE-B507-44C9-9B14-6E599F7ABA7D}" type="presParOf" srcId="{6EB3E62C-74B5-42D5-AFD1-157CC6F96DFB}" destId="{BF61139A-184A-4A05-B72B-6352FB5CCB9D}" srcOrd="3" destOrd="0" presId="urn:microsoft.com/office/officeart/2008/layout/LinedList"/>
    <dgm:cxn modelId="{9FE7F9B4-1B2D-4D9A-8DD3-CFCC69A0C686}" type="presParOf" srcId="{BF61139A-184A-4A05-B72B-6352FB5CCB9D}" destId="{74462EA9-6B8E-4F3E-A639-F45AB98DF1A4}" srcOrd="0" destOrd="0" presId="urn:microsoft.com/office/officeart/2008/layout/LinedList"/>
    <dgm:cxn modelId="{C92C9BED-3A0A-4ED5-9033-67DE6AF77379}" type="presParOf" srcId="{BF61139A-184A-4A05-B72B-6352FB5CCB9D}" destId="{25F9A702-9ED6-4DBF-95D9-1AE43D39E4B5}" srcOrd="1" destOrd="0" presId="urn:microsoft.com/office/officeart/2008/layout/LinedList"/>
    <dgm:cxn modelId="{7A55E6E0-DD87-49DF-97DB-7930DC9EBB05}" type="presParOf" srcId="{6EB3E62C-74B5-42D5-AFD1-157CC6F96DFB}" destId="{7A822E0F-B10E-44C1-91BE-CFD921EF9C77}" srcOrd="4" destOrd="0" presId="urn:microsoft.com/office/officeart/2008/layout/LinedList"/>
    <dgm:cxn modelId="{AD72764C-BD59-4ECA-9997-3DCA26DDECF3}" type="presParOf" srcId="{6EB3E62C-74B5-42D5-AFD1-157CC6F96DFB}" destId="{D45DF8E2-B01D-445E-8331-0DE491CCAAAA}" srcOrd="5" destOrd="0" presId="urn:microsoft.com/office/officeart/2008/layout/LinedList"/>
    <dgm:cxn modelId="{8992B387-DBF6-47BE-B677-AA69DD5F48DF}" type="presParOf" srcId="{D45DF8E2-B01D-445E-8331-0DE491CCAAAA}" destId="{8EA04E18-0FBB-40E7-B25E-ECBFB978644E}" srcOrd="0" destOrd="0" presId="urn:microsoft.com/office/officeart/2008/layout/LinedList"/>
    <dgm:cxn modelId="{D1AA513E-EA77-48D5-8EBC-FFDDF35E9AF6}" type="presParOf" srcId="{D45DF8E2-B01D-445E-8331-0DE491CCAAAA}" destId="{DFB8BC3E-816A-4319-AA82-249FC2AD824A}" srcOrd="1" destOrd="0" presId="urn:microsoft.com/office/officeart/2008/layout/LinedList"/>
    <dgm:cxn modelId="{6EFC3411-0E22-47AF-813F-86063BEDC3DB}" type="presParOf" srcId="{6EB3E62C-74B5-42D5-AFD1-157CC6F96DFB}" destId="{43006BF1-F84A-4BE7-9445-8C33465FE446}" srcOrd="6" destOrd="0" presId="urn:microsoft.com/office/officeart/2008/layout/LinedList"/>
    <dgm:cxn modelId="{D0FAC968-C69B-4B91-B306-896F0E32B0E5}" type="presParOf" srcId="{6EB3E62C-74B5-42D5-AFD1-157CC6F96DFB}" destId="{A9C92C14-8BB4-4910-B7B1-7CB26FA2FFE8}" srcOrd="7" destOrd="0" presId="urn:microsoft.com/office/officeart/2008/layout/LinedList"/>
    <dgm:cxn modelId="{93AAA2AC-2B20-418B-BEF2-9364F30153D6}" type="presParOf" srcId="{A9C92C14-8BB4-4910-B7B1-7CB26FA2FFE8}" destId="{AE32E811-45DF-41BB-98BC-A648A3C88397}" srcOrd="0" destOrd="0" presId="urn:microsoft.com/office/officeart/2008/layout/LinedList"/>
    <dgm:cxn modelId="{86871D64-E6BA-4632-ABED-E7FFE4D3D5CA}" type="presParOf" srcId="{A9C92C14-8BB4-4910-B7B1-7CB26FA2FFE8}" destId="{4469D565-AA9A-44F8-AC4C-861C51583C75}" srcOrd="1" destOrd="0" presId="urn:microsoft.com/office/officeart/2008/layout/LinedList"/>
    <dgm:cxn modelId="{84055047-66DB-4AA7-B88C-83D6C3D72D0E}" type="presParOf" srcId="{6EB3E62C-74B5-42D5-AFD1-157CC6F96DFB}" destId="{B823F7E5-3893-4A43-990E-351D766EC70C}" srcOrd="8" destOrd="0" presId="urn:microsoft.com/office/officeart/2008/layout/LinedList"/>
    <dgm:cxn modelId="{AF079C01-60C5-4109-A64F-FD0E824059B1}" type="presParOf" srcId="{6EB3E62C-74B5-42D5-AFD1-157CC6F96DFB}" destId="{3787A2F3-D5FA-4FE8-8545-7DC311FA826D}" srcOrd="9" destOrd="0" presId="urn:microsoft.com/office/officeart/2008/layout/LinedList"/>
    <dgm:cxn modelId="{53713BB6-01BE-45E2-A6A9-6A73D5976933}" type="presParOf" srcId="{3787A2F3-D5FA-4FE8-8545-7DC311FA826D}" destId="{92B90406-4185-49A4-8534-28A7E0AA12A7}" srcOrd="0" destOrd="0" presId="urn:microsoft.com/office/officeart/2008/layout/LinedList"/>
    <dgm:cxn modelId="{EF9DB732-CD5F-4632-A189-D392D010C193}" type="presParOf" srcId="{3787A2F3-D5FA-4FE8-8545-7DC311FA826D}" destId="{D1F11D34-3D4E-4C57-9D16-E645BBEDFC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7F785-30F9-45BF-A250-93117E262239}">
      <dsp:nvSpPr>
        <dsp:cNvPr id="0" name=""/>
        <dsp:cNvSpPr/>
      </dsp:nvSpPr>
      <dsp:spPr>
        <a:xfrm>
          <a:off x="1263" y="306556"/>
          <a:ext cx="4436205" cy="281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543C0-1F1C-42D4-8C9F-7E175E3DA4CE}">
      <dsp:nvSpPr>
        <dsp:cNvPr id="0" name=""/>
        <dsp:cNvSpPr/>
      </dsp:nvSpPr>
      <dsp:spPr>
        <a:xfrm>
          <a:off x="494175" y="774822"/>
          <a:ext cx="4436205" cy="281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Thesis 1: there is always subjective elements to theory choice, or, there is no single objective and rational algorithm for theory choice</a:t>
          </a:r>
        </a:p>
      </dsp:txBody>
      <dsp:txXfrm>
        <a:off x="576682" y="857329"/>
        <a:ext cx="4271191" cy="2651976"/>
      </dsp:txXfrm>
    </dsp:sp>
    <dsp:sp modelId="{AF54ECA1-C829-4D3C-BCE6-546130A08294}">
      <dsp:nvSpPr>
        <dsp:cNvPr id="0" name=""/>
        <dsp:cNvSpPr/>
      </dsp:nvSpPr>
      <dsp:spPr>
        <a:xfrm>
          <a:off x="5423293" y="306556"/>
          <a:ext cx="4436205" cy="281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14E79-0A22-4489-B46F-DDCE76C0E797}">
      <dsp:nvSpPr>
        <dsp:cNvPr id="0" name=""/>
        <dsp:cNvSpPr/>
      </dsp:nvSpPr>
      <dsp:spPr>
        <a:xfrm>
          <a:off x="5916205" y="774822"/>
          <a:ext cx="4436205" cy="281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Thesis 2: Subjectivity in theory choice is an essential part of science</a:t>
          </a:r>
        </a:p>
      </dsp:txBody>
      <dsp:txXfrm>
        <a:off x="5998712" y="857329"/>
        <a:ext cx="4271191" cy="265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1ECAC-92C5-4667-A7C5-DFCDCC7B63B2}">
      <dsp:nvSpPr>
        <dsp:cNvPr id="0" name=""/>
        <dsp:cNvSpPr/>
      </dsp:nvSpPr>
      <dsp:spPr>
        <a:xfrm>
          <a:off x="0" y="495"/>
          <a:ext cx="103537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80AD-8D7C-43A7-A9D2-4C1BEF44F717}">
      <dsp:nvSpPr>
        <dsp:cNvPr id="0" name=""/>
        <dsp:cNvSpPr/>
      </dsp:nvSpPr>
      <dsp:spPr>
        <a:xfrm>
          <a:off x="0" y="495"/>
          <a:ext cx="10353761" cy="8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Review of Kuhn and his critics</a:t>
          </a:r>
        </a:p>
      </dsp:txBody>
      <dsp:txXfrm>
        <a:off x="0" y="495"/>
        <a:ext cx="10353761" cy="811552"/>
      </dsp:txXfrm>
    </dsp:sp>
    <dsp:sp modelId="{B085B46A-1372-4B8C-9DBB-B7F0F5F2D1D5}">
      <dsp:nvSpPr>
        <dsp:cNvPr id="0" name=""/>
        <dsp:cNvSpPr/>
      </dsp:nvSpPr>
      <dsp:spPr>
        <a:xfrm>
          <a:off x="0" y="812047"/>
          <a:ext cx="103537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62EA9-6B8E-4F3E-A639-F45AB98DF1A4}">
      <dsp:nvSpPr>
        <dsp:cNvPr id="0" name=""/>
        <dsp:cNvSpPr/>
      </dsp:nvSpPr>
      <dsp:spPr>
        <a:xfrm>
          <a:off x="0" y="812047"/>
          <a:ext cx="10353761" cy="8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First Thesis</a:t>
          </a:r>
        </a:p>
      </dsp:txBody>
      <dsp:txXfrm>
        <a:off x="0" y="812047"/>
        <a:ext cx="10353761" cy="811552"/>
      </dsp:txXfrm>
    </dsp:sp>
    <dsp:sp modelId="{7A822E0F-B10E-44C1-91BE-CFD921EF9C77}">
      <dsp:nvSpPr>
        <dsp:cNvPr id="0" name=""/>
        <dsp:cNvSpPr/>
      </dsp:nvSpPr>
      <dsp:spPr>
        <a:xfrm>
          <a:off x="0" y="1623599"/>
          <a:ext cx="103537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04E18-0FBB-40E7-B25E-ECBFB978644E}">
      <dsp:nvSpPr>
        <dsp:cNvPr id="0" name=""/>
        <dsp:cNvSpPr/>
      </dsp:nvSpPr>
      <dsp:spPr>
        <a:xfrm>
          <a:off x="0" y="1623599"/>
          <a:ext cx="10353761" cy="8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Second Thesis</a:t>
          </a:r>
        </a:p>
      </dsp:txBody>
      <dsp:txXfrm>
        <a:off x="0" y="1623599"/>
        <a:ext cx="10353761" cy="811552"/>
      </dsp:txXfrm>
    </dsp:sp>
    <dsp:sp modelId="{43006BF1-F84A-4BE7-9445-8C33465FE446}">
      <dsp:nvSpPr>
        <dsp:cNvPr id="0" name=""/>
        <dsp:cNvSpPr/>
      </dsp:nvSpPr>
      <dsp:spPr>
        <a:xfrm>
          <a:off x="0" y="2435151"/>
          <a:ext cx="103537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E811-45DF-41BB-98BC-A648A3C88397}">
      <dsp:nvSpPr>
        <dsp:cNvPr id="0" name=""/>
        <dsp:cNvSpPr/>
      </dsp:nvSpPr>
      <dsp:spPr>
        <a:xfrm>
          <a:off x="0" y="2435151"/>
          <a:ext cx="10353761" cy="8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Epilogue</a:t>
          </a:r>
        </a:p>
      </dsp:txBody>
      <dsp:txXfrm>
        <a:off x="0" y="2435151"/>
        <a:ext cx="10353761" cy="811552"/>
      </dsp:txXfrm>
    </dsp:sp>
    <dsp:sp modelId="{B823F7E5-3893-4A43-990E-351D766EC70C}">
      <dsp:nvSpPr>
        <dsp:cNvPr id="0" name=""/>
        <dsp:cNvSpPr/>
      </dsp:nvSpPr>
      <dsp:spPr>
        <a:xfrm>
          <a:off x="0" y="3246703"/>
          <a:ext cx="103537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90406-4185-49A4-8534-28A7E0AA12A7}">
      <dsp:nvSpPr>
        <dsp:cNvPr id="0" name=""/>
        <dsp:cNvSpPr/>
      </dsp:nvSpPr>
      <dsp:spPr>
        <a:xfrm>
          <a:off x="0" y="3246703"/>
          <a:ext cx="10353761" cy="8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Gems</a:t>
          </a:r>
        </a:p>
      </dsp:txBody>
      <dsp:txXfrm>
        <a:off x="0" y="3246703"/>
        <a:ext cx="10353761" cy="81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AB7A6-AA8C-4E5F-B004-360332B8534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3503-C0C4-483B-995C-17F6EBCC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Kepler’s immersion in German Romanticism predisposed him to accept energy conservation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73503-C0C4-483B-995C-17F6EBCC7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Radical claim: philosophers and historians of science can understand this aspect of a science better then the scientists working in that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73503-C0C4-483B-995C-17F6EBCC7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Accuracy was not expected or sought outside of astronomy</a:t>
            </a:r>
          </a:p>
          <a:p>
            <a:r>
              <a:rPr lang="en-US" dirty="0"/>
              <a:t>Scientific advances have repeatedly sacrificed scope, and its weight has diminished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73503-C0C4-483B-995C-17F6EBCC70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51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2B34754-6920-4E75-BFBF-140E8865D380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4340A17-C85C-437A-AB86-85B64FFE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8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9CC2-701B-4153-928A-1B6E0A6FB2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Objectivity, Value Judgement, and Theory Choice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by Thomas Kuhn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C3D70-E953-449A-9D98-84C89CC60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Presented by Brett Park</a:t>
            </a:r>
          </a:p>
        </p:txBody>
      </p:sp>
    </p:spTree>
    <p:extLst>
      <p:ext uri="{BB962C8B-B14F-4D97-AF65-F5344CB8AC3E}">
        <p14:creationId xmlns:p14="http://schemas.microsoft.com/office/powerpoint/2010/main" val="118186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77CF1-196E-4A98-B0E6-070CA963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Focus on Historical Details on Individual Scientists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9ADB-E75B-47C5-91D1-44ED8803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In order to understand why scientists choose one theory over another, historical details of individual scientists need to be examined</a:t>
            </a:r>
          </a:p>
          <a:p>
            <a:r>
              <a:rPr lang="en-US" dirty="0"/>
              <a:t>How entrenched was a scientists in the old theory?</a:t>
            </a:r>
          </a:p>
          <a:p>
            <a:pPr lvl="1"/>
            <a:r>
              <a:rPr lang="en-US" dirty="0"/>
              <a:t>Had they seen success advancing the old theory?</a:t>
            </a:r>
          </a:p>
          <a:p>
            <a:pPr lvl="1"/>
            <a:r>
              <a:rPr lang="en-US" dirty="0"/>
              <a:t>Did that success depend on concepts and techniques challenged by the new theory?</a:t>
            </a:r>
          </a:p>
          <a:p>
            <a:r>
              <a:rPr lang="en-US" dirty="0"/>
              <a:t>How did other philosophical/non-scientific commitments affect their readiness to accept the new theory?</a:t>
            </a:r>
          </a:p>
          <a:p>
            <a:pPr lvl="1"/>
            <a:r>
              <a:rPr lang="en-US" dirty="0"/>
              <a:t>Ex. Kepler’s adoption of Copernican model</a:t>
            </a:r>
          </a:p>
        </p:txBody>
      </p:sp>
    </p:spTree>
    <p:extLst>
      <p:ext uri="{BB962C8B-B14F-4D97-AF65-F5344CB8AC3E}">
        <p14:creationId xmlns:p14="http://schemas.microsoft.com/office/powerpoint/2010/main" val="181376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72DD6-A023-4CE3-8472-D841338C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 dirty="0"/>
              <a:t>No Decision Algorithm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2914-95D6-4EFE-9007-BAA55817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Kuhn’s point is merely that there are both objective </a:t>
            </a:r>
            <a:r>
              <a:rPr lang="en-US" i="1" dirty="0"/>
              <a:t>and</a:t>
            </a:r>
            <a:r>
              <a:rPr lang="en-US" dirty="0"/>
              <a:t> subjective factors in theory choice</a:t>
            </a:r>
          </a:p>
          <a:p>
            <a:r>
              <a:rPr lang="en-US" dirty="0"/>
              <a:t>Alternatively, there is no single decision algorithm which would rationally constrain theory choice to a single answer in every situation</a:t>
            </a:r>
          </a:p>
          <a:p>
            <a:pPr lvl="1"/>
            <a:r>
              <a:rPr lang="en-US" dirty="0"/>
              <a:t>No unambiguous and exhaustive criteria</a:t>
            </a:r>
          </a:p>
          <a:p>
            <a:pPr lvl="1"/>
            <a:r>
              <a:rPr lang="en-US" dirty="0"/>
              <a:t>No single correct weights for those criteria</a:t>
            </a:r>
          </a:p>
        </p:txBody>
      </p:sp>
    </p:spTree>
    <p:extLst>
      <p:ext uri="{BB962C8B-B14F-4D97-AF65-F5344CB8AC3E}">
        <p14:creationId xmlns:p14="http://schemas.microsoft.com/office/powerpoint/2010/main" val="320340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6808D-2B0D-484E-B562-10804877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 dirty="0"/>
              <a:t>Contexts of Discovery/Justification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7C52-5BBC-4D42-BDA9-3C5F29E9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Distinction between the creation of new ideas and the justification of those ideas</a:t>
            </a:r>
          </a:p>
          <a:p>
            <a:r>
              <a:rPr lang="en-US" dirty="0"/>
              <a:t>Critic: Contexts of discovery have Kuhn’s subjective elements, but the context of justification is objective</a:t>
            </a:r>
          </a:p>
          <a:p>
            <a:r>
              <a:rPr lang="en-US" dirty="0"/>
              <a:t>Kuhn: Reject this distinction as a good idealization</a:t>
            </a:r>
          </a:p>
          <a:p>
            <a:r>
              <a:rPr lang="en-US" dirty="0"/>
              <a:t>We cannot trust scientific pedagogy, or “textbook science”, to give us an accurate account of the context of justification better than the context of discovery</a:t>
            </a:r>
          </a:p>
        </p:txBody>
      </p:sp>
    </p:spTree>
    <p:extLst>
      <p:ext uri="{BB962C8B-B14F-4D97-AF65-F5344CB8AC3E}">
        <p14:creationId xmlns:p14="http://schemas.microsoft.com/office/powerpoint/2010/main" val="254590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E070E-552E-4F95-80B6-FFAA46A7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Second Thesis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B817-CD1D-4F20-AD10-6F4865DE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Thesis 2: Subjectivity in theory choice is an essential part of science</a:t>
            </a:r>
          </a:p>
        </p:txBody>
      </p:sp>
    </p:spTree>
    <p:extLst>
      <p:ext uri="{BB962C8B-B14F-4D97-AF65-F5344CB8AC3E}">
        <p14:creationId xmlns:p14="http://schemas.microsoft.com/office/powerpoint/2010/main" val="249233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58CF-735E-454A-8D54-F830B115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/>
              <a:t>Value Theory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35CF-BD38-44BA-B5D0-2503B4A6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Values and norms often conflict, and rational people committed to the same values can disagree</a:t>
            </a:r>
          </a:p>
          <a:p>
            <a:r>
              <a:rPr lang="en-US" dirty="0"/>
              <a:t>No decision algorithm ex. William David Ross</a:t>
            </a:r>
          </a:p>
          <a:p>
            <a:r>
              <a:rPr lang="en-US" dirty="0"/>
              <a:t>Not a cause for abandonment of values</a:t>
            </a:r>
          </a:p>
          <a:p>
            <a:r>
              <a:rPr lang="en-US" dirty="0"/>
              <a:t>Criteria of choice are just another set of values</a:t>
            </a:r>
          </a:p>
        </p:txBody>
      </p:sp>
    </p:spTree>
    <p:extLst>
      <p:ext uri="{BB962C8B-B14F-4D97-AF65-F5344CB8AC3E}">
        <p14:creationId xmlns:p14="http://schemas.microsoft.com/office/powerpoint/2010/main" val="73637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7297F-5522-4D4D-9BA1-F6ED7C99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/>
              <a:t>If We Had a Decision Algorithm...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CDEA-FC96-43EB-8A16-0EC92694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All scientists would arrive at the same conclusion</a:t>
            </a:r>
          </a:p>
          <a:p>
            <a:r>
              <a:rPr lang="en-US" dirty="0"/>
              <a:t>Set the bar for new theories too low, and we have constant revolutions</a:t>
            </a:r>
          </a:p>
          <a:p>
            <a:r>
              <a:rPr lang="en-US" dirty="0"/>
              <a:t>Set the bar too high, and new theories are never attempted</a:t>
            </a:r>
          </a:p>
          <a:p>
            <a:r>
              <a:rPr lang="en-US" dirty="0"/>
              <a:t>The heterogeneity of criteria application encourages a healthy amount of novelty</a:t>
            </a:r>
          </a:p>
        </p:txBody>
      </p:sp>
    </p:spTree>
    <p:extLst>
      <p:ext uri="{BB962C8B-B14F-4D97-AF65-F5344CB8AC3E}">
        <p14:creationId xmlns:p14="http://schemas.microsoft.com/office/powerpoint/2010/main" val="43128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A3E52-7650-457A-B349-F7D1DD6E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/>
              <a:t>Epilogue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17976-7225-4F28-8D2C-058F7677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Clarifications on:</a:t>
            </a:r>
          </a:p>
          <a:p>
            <a:pPr lvl="1"/>
            <a:r>
              <a:rPr lang="en-US" dirty="0"/>
              <a:t>Value Invariance</a:t>
            </a:r>
          </a:p>
          <a:p>
            <a:pPr lvl="1"/>
            <a:r>
              <a:rPr lang="en-US" dirty="0"/>
              <a:t>Partial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1388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E489A-E3E2-45FA-979E-54FDE735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 dirty="0"/>
              <a:t>Value Invariance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A52D2-C68D-40B9-A75E-AA565B70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Assumed that values/criteria of choice remains fixed over time</a:t>
            </a:r>
          </a:p>
          <a:p>
            <a:r>
              <a:rPr lang="en-US" dirty="0"/>
              <a:t>Rather, those values gradually evolve as science progresses</a:t>
            </a:r>
          </a:p>
          <a:p>
            <a:pPr lvl="1"/>
            <a:r>
              <a:rPr lang="en-US" dirty="0"/>
              <a:t>Adding new values</a:t>
            </a:r>
          </a:p>
          <a:p>
            <a:pPr lvl="1"/>
            <a:r>
              <a:rPr lang="en-US" dirty="0"/>
              <a:t>Different application of values</a:t>
            </a:r>
          </a:p>
          <a:p>
            <a:pPr lvl="1"/>
            <a:r>
              <a:rPr lang="en-US" dirty="0"/>
              <a:t>Weights associated with them</a:t>
            </a:r>
          </a:p>
        </p:txBody>
      </p:sp>
    </p:spTree>
    <p:extLst>
      <p:ext uri="{BB962C8B-B14F-4D97-AF65-F5344CB8AC3E}">
        <p14:creationId xmlns:p14="http://schemas.microsoft.com/office/powerpoint/2010/main" val="184923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1DDD-26A6-474A-A806-CB22B66B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4714-0EAC-45BB-839E-765F8A68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34" y="1580050"/>
            <a:ext cx="7047448" cy="4058751"/>
          </a:xfrm>
        </p:spPr>
        <p:txBody>
          <a:bodyPr/>
          <a:lstStyle/>
          <a:p>
            <a:r>
              <a:rPr lang="en-US" dirty="0"/>
              <a:t>Assumed that communication between holders of different theories is unproblematic</a:t>
            </a:r>
          </a:p>
          <a:p>
            <a:r>
              <a:rPr lang="en-US" dirty="0"/>
              <a:t>In </a:t>
            </a:r>
            <a:r>
              <a:rPr lang="en-US" i="1" dirty="0"/>
              <a:t>Structure</a:t>
            </a:r>
            <a:r>
              <a:rPr lang="en-US" dirty="0"/>
              <a:t>, he calls them ‘conversions’ rather than choices</a:t>
            </a:r>
          </a:p>
          <a:p>
            <a:r>
              <a:rPr lang="en-US" dirty="0"/>
              <a:t>Like a gestalt switch, we cannot hold both theories in mind at a single time</a:t>
            </a:r>
          </a:p>
          <a:p>
            <a:r>
              <a:rPr lang="en-US" dirty="0"/>
              <a:t>Further reinforces the message of the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942E5-716D-4E0F-9965-8A60B58FF4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43" y="1580050"/>
            <a:ext cx="4075250" cy="3137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4F1F8-ED80-4679-B407-B8EF9A5478E9}"/>
              </a:ext>
            </a:extLst>
          </p:cNvPr>
          <p:cNvSpPr txBox="1"/>
          <p:nvPr/>
        </p:nvSpPr>
        <p:spPr>
          <a:xfrm>
            <a:off x="9273209" y="4759259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Duck Rabbit</a:t>
            </a:r>
          </a:p>
        </p:txBody>
      </p:sp>
    </p:spTree>
    <p:extLst>
      <p:ext uri="{BB962C8B-B14F-4D97-AF65-F5344CB8AC3E}">
        <p14:creationId xmlns:p14="http://schemas.microsoft.com/office/powerpoint/2010/main" val="249780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E653-4D3F-4055-AD38-129BC560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28EF-9940-42BE-808A-6C5A7AE2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157" y="1732449"/>
            <a:ext cx="9170400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dirty="0"/>
              <a:t>Illustrates a specific purpose for history/philosophy of science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Uses historical examples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Interesting paper structure – assume opponents’ framing, then reinterpret</a:t>
            </a:r>
          </a:p>
        </p:txBody>
      </p:sp>
      <p:pic>
        <p:nvPicPr>
          <p:cNvPr id="1026" name="Picture 2" descr="9 Gems That Will Make You Feel Like a Peasant | Britannica">
            <a:extLst>
              <a:ext uri="{FF2B5EF4-FFF2-40B4-BE49-F238E27FC236}">
                <a16:creationId xmlns:a16="http://schemas.microsoft.com/office/drawing/2014/main" id="{A12C1B1B-860B-4FAF-9062-733730DF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6" y="1821901"/>
            <a:ext cx="970721" cy="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 Gems That Will Make You Feel Like a Peasant | Britannica">
            <a:extLst>
              <a:ext uri="{FF2B5EF4-FFF2-40B4-BE49-F238E27FC236}">
                <a16:creationId xmlns:a16="http://schemas.microsoft.com/office/drawing/2014/main" id="{23DEB822-415F-4A77-9FD2-10CB32A6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2836658"/>
            <a:ext cx="970721" cy="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9 Gems That Will Make You Feel Like a Peasant | Britannica">
            <a:extLst>
              <a:ext uri="{FF2B5EF4-FFF2-40B4-BE49-F238E27FC236}">
                <a16:creationId xmlns:a16="http://schemas.microsoft.com/office/drawing/2014/main" id="{BD1D64C4-E0AB-4434-AE04-236B00C4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4" y="3851415"/>
            <a:ext cx="970721" cy="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8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1D8C-79E3-4700-B432-816F1CDA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Two Theses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0F4A72-DC81-4EAB-B74A-A18062640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3546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1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C536-B936-4FF0-BC07-93FC32B0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5622CA-2F5A-4563-98F0-627F906958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49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40597-63D0-4927-9A07-63C9355A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/>
              <a:t>The Structure of Scientific Revolutions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B79F-9C81-4046-89F2-C8C485B1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Science alternates between periods of normal and revolutionary science</a:t>
            </a:r>
          </a:p>
          <a:p>
            <a:pPr>
              <a:lnSpc>
                <a:spcPct val="90000"/>
              </a:lnSpc>
            </a:pPr>
            <a:r>
              <a:rPr lang="en-US" sz="1700"/>
              <a:t>Normal science is highly dogmatic by operating within a paradigm, and its primary operation is “puzzle solving”</a:t>
            </a:r>
          </a:p>
          <a:p>
            <a:pPr>
              <a:lnSpc>
                <a:spcPct val="90000"/>
              </a:lnSpc>
            </a:pPr>
            <a:r>
              <a:rPr lang="en-US" sz="1700"/>
              <a:t>Eventually, enough unsolved puzzles, or anomalies accumulate, and a period of revolutionary science begins</a:t>
            </a:r>
          </a:p>
          <a:p>
            <a:pPr>
              <a:lnSpc>
                <a:spcPct val="90000"/>
              </a:lnSpc>
            </a:pPr>
            <a:r>
              <a:rPr lang="en-US" sz="1700"/>
              <a:t>Revolutionary science is undogmatic as new paradigms are considered</a:t>
            </a:r>
          </a:p>
          <a:p>
            <a:pPr>
              <a:lnSpc>
                <a:spcPct val="90000"/>
              </a:lnSpc>
            </a:pPr>
            <a:r>
              <a:rPr lang="en-US" sz="1700"/>
              <a:t>However, Kuhn does not think that choosing a new paradigm is entirely rational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Justification is circular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Paradigms are incommensurable</a:t>
            </a:r>
          </a:p>
        </p:txBody>
      </p:sp>
    </p:spTree>
    <p:extLst>
      <p:ext uri="{BB962C8B-B14F-4D97-AF65-F5344CB8AC3E}">
        <p14:creationId xmlns:p14="http://schemas.microsoft.com/office/powerpoint/2010/main" val="250044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016F5-3FB6-42A7-AE4A-CFADFC24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/>
              <a:t>Criticisms of Kuhn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3A2E-F409-4933-9694-9A7EF538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/>
              <a:t>Leads to “relativism” – Dudley </a:t>
            </a:r>
            <a:r>
              <a:rPr lang="en-US" dirty="0" err="1"/>
              <a:t>Shapere</a:t>
            </a:r>
            <a:r>
              <a:rPr lang="en-US" dirty="0"/>
              <a:t>, p. 393</a:t>
            </a:r>
          </a:p>
          <a:p>
            <a:r>
              <a:rPr lang="en-US" dirty="0"/>
              <a:t>Makes theory choice “a matter of mob psychology ” – </a:t>
            </a:r>
            <a:r>
              <a:rPr lang="en-US" dirty="0" err="1"/>
              <a:t>Imre</a:t>
            </a:r>
            <a:r>
              <a:rPr lang="en-US" dirty="0"/>
              <a:t> Lakatos, p. 178</a:t>
            </a:r>
          </a:p>
          <a:p>
            <a:r>
              <a:rPr lang="en-US" dirty="0"/>
              <a:t>Acceptance by social scientists as evidence of the Strong </a:t>
            </a:r>
            <a:r>
              <a:rPr lang="en-US" dirty="0" err="1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DC40-5F18-4442-9171-319A8AFB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 dirty="0"/>
              <a:t>First Thesis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2ABE-8177-4C33-B57A-66EE9A7E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Thesis 1: there is always subjective elements to theory choice, or, there is no single objective and rational algorithm for theory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B4E48-2ACF-41BF-AF10-D99CA8F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Five (non-exhaustive) Criteria for Theory Choice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04722-9EE7-481D-9A9C-A4B16C832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Accurate: agreement between consequences of a theory and 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Consistent: not to contradict itself or other accepted theories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Broad in Scope: extends beyond what it was initially designed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Simple: unifying disparate phenomena with few posits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Fruitful: disclose new phenomena, opens new areas of research</a:t>
            </a:r>
          </a:p>
        </p:txBody>
      </p:sp>
    </p:spTree>
    <p:extLst>
      <p:ext uri="{BB962C8B-B14F-4D97-AF65-F5344CB8AC3E}">
        <p14:creationId xmlns:p14="http://schemas.microsoft.com/office/powerpoint/2010/main" val="8269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B3F8-2448-44AF-9246-02F7175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Difficulty 1: Criteria Individually Imprecise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3171-FA86-4812-B17E-FE7BAE67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783" y="1830237"/>
            <a:ext cx="5117285" cy="4351338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There is disagreement about how to apply an individual criteria in specific cases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Ex. Only certain notions of Simplicity favored Copernicus over Ptolemy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What is the Ptolemaic model of the solar system? - Quora">
            <a:extLst>
              <a:ext uri="{FF2B5EF4-FFF2-40B4-BE49-F238E27FC236}">
                <a16:creationId xmlns:a16="http://schemas.microsoft.com/office/drawing/2014/main" id="{C6CE16EE-7E54-4E6C-9209-2A966C56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3231747" cy="22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DF5D5-4DB0-4CE2-966E-6E5B3283ECB4}"/>
              </a:ext>
            </a:extLst>
          </p:cNvPr>
          <p:cNvSpPr txBox="1"/>
          <p:nvPr/>
        </p:nvSpPr>
        <p:spPr>
          <a:xfrm>
            <a:off x="581400" y="4119479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Ptolemaic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BCB8E-E8B4-4D26-86AB-2383A09D745A}"/>
              </a:ext>
            </a:extLst>
          </p:cNvPr>
          <p:cNvSpPr txBox="1"/>
          <p:nvPr/>
        </p:nvSpPr>
        <p:spPr>
          <a:xfrm>
            <a:off x="8933174" y="4930232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Copernican 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FB3E326-269F-4C0C-9192-61F16B3A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5" y="1558436"/>
            <a:ext cx="3516675" cy="32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B3F8-2448-44AF-9246-02F7175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Difficulty 2: Criteria Conflict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3171-FA86-4812-B17E-FE7BAE67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783" y="1825625"/>
            <a:ext cx="5117285" cy="4351338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Disagreement about how to weigh different criteria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Ex. Ptolemaic model was more consistent with existing science, while Copernican model was (arguably) simpler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What is the Ptolemaic model of the solar system? - Quora">
            <a:extLst>
              <a:ext uri="{FF2B5EF4-FFF2-40B4-BE49-F238E27FC236}">
                <a16:creationId xmlns:a16="http://schemas.microsoft.com/office/drawing/2014/main" id="{C6CE16EE-7E54-4E6C-9209-2A966C56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3231747" cy="22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DF5D5-4DB0-4CE2-966E-6E5B3283ECB4}"/>
              </a:ext>
            </a:extLst>
          </p:cNvPr>
          <p:cNvSpPr txBox="1"/>
          <p:nvPr/>
        </p:nvSpPr>
        <p:spPr>
          <a:xfrm>
            <a:off x="581400" y="4119479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Ptolemaic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BCB8E-E8B4-4D26-86AB-2383A09D745A}"/>
              </a:ext>
            </a:extLst>
          </p:cNvPr>
          <p:cNvSpPr txBox="1"/>
          <p:nvPr/>
        </p:nvSpPr>
        <p:spPr>
          <a:xfrm>
            <a:off x="8933174" y="4930232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Copernican 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FB3E326-269F-4C0C-9192-61F16B3A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5" y="1558436"/>
            <a:ext cx="3516675" cy="32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0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839</Words>
  <Application>Microsoft Macintosh PowerPoint</Application>
  <PresentationFormat>Widescreen</PresentationFormat>
  <Paragraphs>101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Calisto MT</vt:lpstr>
      <vt:lpstr>Garamond</vt:lpstr>
      <vt:lpstr>Wingdings 2</vt:lpstr>
      <vt:lpstr>Slate</vt:lpstr>
      <vt:lpstr>Objectivity, Value Judgement, and Theory Choice by Thomas Kuhn</vt:lpstr>
      <vt:lpstr>Two Theses</vt:lpstr>
      <vt:lpstr>Overview</vt:lpstr>
      <vt:lpstr>The Structure of Scientific Revolutions</vt:lpstr>
      <vt:lpstr>Criticisms of Kuhn</vt:lpstr>
      <vt:lpstr>First Thesis</vt:lpstr>
      <vt:lpstr>Five (non-exhaustive) Criteria for Theory Choice</vt:lpstr>
      <vt:lpstr>Difficulty 1: Criteria Individually Imprecise</vt:lpstr>
      <vt:lpstr>Difficulty 2: Criteria Conflict with Each Other</vt:lpstr>
      <vt:lpstr>Focus on Historical Details on Individual Scientists</vt:lpstr>
      <vt:lpstr>No Decision Algorithm</vt:lpstr>
      <vt:lpstr>Contexts of Discovery/Justification</vt:lpstr>
      <vt:lpstr>Second Thesis</vt:lpstr>
      <vt:lpstr>Value Theory</vt:lpstr>
      <vt:lpstr>If We Had a Decision Algorithm...</vt:lpstr>
      <vt:lpstr>Epilogue</vt:lpstr>
      <vt:lpstr>Value Invariance</vt:lpstr>
      <vt:lpstr>Partial Communication</vt:lpstr>
      <vt:lpstr>Gems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Objectivity, Value Judgement, and Theory Choice by Thomas Kuhn</dc:title>
  <dc:creator>Brett Park</dc:creator>
  <cp:lastModifiedBy>Norton, John D</cp:lastModifiedBy>
  <cp:revision>5</cp:revision>
  <dcterms:created xsi:type="dcterms:W3CDTF">2020-10-20T17:33:26Z</dcterms:created>
  <dcterms:modified xsi:type="dcterms:W3CDTF">2020-10-21T18:21:44Z</dcterms:modified>
</cp:coreProperties>
</file>