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5" r:id="rId4"/>
    <p:sldId id="266" r:id="rId5"/>
    <p:sldId id="274" r:id="rId6"/>
    <p:sldId id="258" r:id="rId7"/>
    <p:sldId id="284" r:id="rId8"/>
    <p:sldId id="268" r:id="rId9"/>
    <p:sldId id="269" r:id="rId10"/>
    <p:sldId id="272" r:id="rId11"/>
    <p:sldId id="270" r:id="rId12"/>
    <p:sldId id="271" r:id="rId13"/>
    <p:sldId id="276" r:id="rId14"/>
    <p:sldId id="277" r:id="rId15"/>
    <p:sldId id="275" r:id="rId16"/>
    <p:sldId id="279" r:id="rId17"/>
    <p:sldId id="283" r:id="rId18"/>
    <p:sldId id="282" r:id="rId19"/>
    <p:sldId id="278" r:id="rId20"/>
    <p:sldId id="280" r:id="rId21"/>
    <p:sldId id="281"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202" autoAdjust="0"/>
  </p:normalViewPr>
  <p:slideViewPr>
    <p:cSldViewPr snapToGrid="0">
      <p:cViewPr>
        <p:scale>
          <a:sx n="51" d="100"/>
          <a:sy n="51" d="100"/>
        </p:scale>
        <p:origin x="108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E192B1-6EE7-4D52-A2F2-54B69F9DC4E7}" type="datetimeFigureOut">
              <a:rPr lang="en-US" smtClean="0"/>
              <a:t>10/21/2020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741EAB-C1A9-4D4E-B4DA-05C88854B196}" type="slidenum">
              <a:rPr lang="en-US" smtClean="0"/>
              <a:t>‹#›</a:t>
            </a:fld>
            <a:endParaRPr lang="en-US"/>
          </a:p>
        </p:txBody>
      </p:sp>
    </p:spTree>
    <p:extLst>
      <p:ext uri="{BB962C8B-B14F-4D97-AF65-F5344CB8AC3E}">
        <p14:creationId xmlns:p14="http://schemas.microsoft.com/office/powerpoint/2010/main" val="3122129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some cases constitutive values may be sufficient </a:t>
            </a:r>
          </a:p>
        </p:txBody>
      </p:sp>
      <p:sp>
        <p:nvSpPr>
          <p:cNvPr id="4" name="Slide Number Placeholder 3"/>
          <p:cNvSpPr>
            <a:spLocks noGrp="1"/>
          </p:cNvSpPr>
          <p:nvPr>
            <p:ph type="sldNum" sz="quarter" idx="5"/>
          </p:nvPr>
        </p:nvSpPr>
        <p:spPr/>
        <p:txBody>
          <a:bodyPr/>
          <a:lstStyle/>
          <a:p>
            <a:fld id="{D4741EAB-C1A9-4D4E-B4DA-05C88854B196}" type="slidenum">
              <a:rPr lang="en-US" smtClean="0"/>
              <a:t>4</a:t>
            </a:fld>
            <a:endParaRPr lang="en-US"/>
          </a:p>
        </p:txBody>
      </p:sp>
    </p:spTree>
    <p:extLst>
      <p:ext uri="{BB962C8B-B14F-4D97-AF65-F5344CB8AC3E}">
        <p14:creationId xmlns:p14="http://schemas.microsoft.com/office/powerpoint/2010/main" val="1066848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some cases constitutive values may be sufficient </a:t>
            </a:r>
          </a:p>
        </p:txBody>
      </p:sp>
      <p:sp>
        <p:nvSpPr>
          <p:cNvPr id="4" name="Slide Number Placeholder 3"/>
          <p:cNvSpPr>
            <a:spLocks noGrp="1"/>
          </p:cNvSpPr>
          <p:nvPr>
            <p:ph type="sldNum" sz="quarter" idx="5"/>
          </p:nvPr>
        </p:nvSpPr>
        <p:spPr/>
        <p:txBody>
          <a:bodyPr/>
          <a:lstStyle/>
          <a:p>
            <a:fld id="{D4741EAB-C1A9-4D4E-B4DA-05C88854B196}" type="slidenum">
              <a:rPr lang="en-US" smtClean="0"/>
              <a:t>5</a:t>
            </a:fld>
            <a:endParaRPr lang="en-US"/>
          </a:p>
        </p:txBody>
      </p:sp>
    </p:spTree>
    <p:extLst>
      <p:ext uri="{BB962C8B-B14F-4D97-AF65-F5344CB8AC3E}">
        <p14:creationId xmlns:p14="http://schemas.microsoft.com/office/powerpoint/2010/main" val="4263252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reason to think that contextual values play a role in less obvious (and less problematic) ways in other areas of science</a:t>
            </a:r>
          </a:p>
        </p:txBody>
      </p:sp>
      <p:sp>
        <p:nvSpPr>
          <p:cNvPr id="4" name="Slide Number Placeholder 3"/>
          <p:cNvSpPr>
            <a:spLocks noGrp="1"/>
          </p:cNvSpPr>
          <p:nvPr>
            <p:ph type="sldNum" sz="quarter" idx="5"/>
          </p:nvPr>
        </p:nvSpPr>
        <p:spPr/>
        <p:txBody>
          <a:bodyPr/>
          <a:lstStyle/>
          <a:p>
            <a:fld id="{D4741EAB-C1A9-4D4E-B4DA-05C88854B196}" type="slidenum">
              <a:rPr lang="en-US" smtClean="0"/>
              <a:t>6</a:t>
            </a:fld>
            <a:endParaRPr lang="en-US"/>
          </a:p>
        </p:txBody>
      </p:sp>
    </p:spTree>
    <p:extLst>
      <p:ext uri="{BB962C8B-B14F-4D97-AF65-F5344CB8AC3E}">
        <p14:creationId xmlns:p14="http://schemas.microsoft.com/office/powerpoint/2010/main" val="873120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fossils are consistent with any degree of uprightness and any degree of brachiating or </a:t>
            </a:r>
            <a:r>
              <a:rPr lang="en-US" dirty="0" err="1"/>
              <a:t>nonbrachiating</a:t>
            </a:r>
            <a:r>
              <a:rPr lang="en-US" dirty="0"/>
              <a:t> structural adaptations </a:t>
            </a:r>
          </a:p>
        </p:txBody>
      </p:sp>
      <p:sp>
        <p:nvSpPr>
          <p:cNvPr id="4" name="Slide Number Placeholder 3"/>
          <p:cNvSpPr>
            <a:spLocks noGrp="1"/>
          </p:cNvSpPr>
          <p:nvPr>
            <p:ph type="sldNum" sz="quarter" idx="5"/>
          </p:nvPr>
        </p:nvSpPr>
        <p:spPr/>
        <p:txBody>
          <a:bodyPr/>
          <a:lstStyle/>
          <a:p>
            <a:fld id="{D4741EAB-C1A9-4D4E-B4DA-05C88854B196}" type="slidenum">
              <a:rPr lang="en-US" smtClean="0"/>
              <a:t>8</a:t>
            </a:fld>
            <a:endParaRPr lang="en-US"/>
          </a:p>
        </p:txBody>
      </p:sp>
    </p:spTree>
    <p:extLst>
      <p:ext uri="{BB962C8B-B14F-4D97-AF65-F5344CB8AC3E}">
        <p14:creationId xmlns:p14="http://schemas.microsoft.com/office/powerpoint/2010/main" val="1317468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741EAB-C1A9-4D4E-B4DA-05C88854B196}" type="slidenum">
              <a:rPr lang="en-US" smtClean="0"/>
              <a:t>11</a:t>
            </a:fld>
            <a:endParaRPr lang="en-US"/>
          </a:p>
        </p:txBody>
      </p:sp>
    </p:spTree>
    <p:extLst>
      <p:ext uri="{BB962C8B-B14F-4D97-AF65-F5344CB8AC3E}">
        <p14:creationId xmlns:p14="http://schemas.microsoft.com/office/powerpoint/2010/main" val="3000959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One advantage of this theory is that it shows how arbitrary the first one was</a:t>
            </a:r>
          </a:p>
        </p:txBody>
      </p:sp>
      <p:sp>
        <p:nvSpPr>
          <p:cNvPr id="4" name="Slide Number Placeholder 3"/>
          <p:cNvSpPr>
            <a:spLocks noGrp="1"/>
          </p:cNvSpPr>
          <p:nvPr>
            <p:ph type="sldNum" sz="quarter" idx="5"/>
          </p:nvPr>
        </p:nvSpPr>
        <p:spPr/>
        <p:txBody>
          <a:bodyPr/>
          <a:lstStyle/>
          <a:p>
            <a:fld id="{D4741EAB-C1A9-4D4E-B4DA-05C88854B196}" type="slidenum">
              <a:rPr lang="en-US" smtClean="0"/>
              <a:t>13</a:t>
            </a:fld>
            <a:endParaRPr lang="en-US"/>
          </a:p>
        </p:txBody>
      </p:sp>
    </p:spTree>
    <p:extLst>
      <p:ext uri="{BB962C8B-B14F-4D97-AF65-F5344CB8AC3E}">
        <p14:creationId xmlns:p14="http://schemas.microsoft.com/office/powerpoint/2010/main" val="893869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Chipped stone example</a:t>
            </a:r>
          </a:p>
        </p:txBody>
      </p:sp>
      <p:sp>
        <p:nvSpPr>
          <p:cNvPr id="4" name="Slide Number Placeholder 3"/>
          <p:cNvSpPr>
            <a:spLocks noGrp="1"/>
          </p:cNvSpPr>
          <p:nvPr>
            <p:ph type="sldNum" sz="quarter" idx="5"/>
          </p:nvPr>
        </p:nvSpPr>
        <p:spPr/>
        <p:txBody>
          <a:bodyPr/>
          <a:lstStyle/>
          <a:p>
            <a:fld id="{D4741EAB-C1A9-4D4E-B4DA-05C88854B196}" type="slidenum">
              <a:rPr lang="en-US" smtClean="0"/>
              <a:t>14</a:t>
            </a:fld>
            <a:endParaRPr lang="en-US"/>
          </a:p>
        </p:txBody>
      </p:sp>
    </p:spTree>
    <p:extLst>
      <p:ext uri="{BB962C8B-B14F-4D97-AF65-F5344CB8AC3E}">
        <p14:creationId xmlns:p14="http://schemas.microsoft.com/office/powerpoint/2010/main" val="4127759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741EAB-C1A9-4D4E-B4DA-05C88854B196}" type="slidenum">
              <a:rPr lang="en-US" smtClean="0"/>
              <a:t>15</a:t>
            </a:fld>
            <a:endParaRPr lang="en-US"/>
          </a:p>
        </p:txBody>
      </p:sp>
    </p:spTree>
    <p:extLst>
      <p:ext uri="{BB962C8B-B14F-4D97-AF65-F5344CB8AC3E}">
        <p14:creationId xmlns:p14="http://schemas.microsoft.com/office/powerpoint/2010/main" val="2159199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CAH leads to excess production of androgens during fetal development</a:t>
            </a:r>
          </a:p>
        </p:txBody>
      </p:sp>
      <p:sp>
        <p:nvSpPr>
          <p:cNvPr id="4" name="Slide Number Placeholder 3"/>
          <p:cNvSpPr>
            <a:spLocks noGrp="1"/>
          </p:cNvSpPr>
          <p:nvPr>
            <p:ph type="sldNum" sz="quarter" idx="5"/>
          </p:nvPr>
        </p:nvSpPr>
        <p:spPr/>
        <p:txBody>
          <a:bodyPr/>
          <a:lstStyle/>
          <a:p>
            <a:fld id="{D4741EAB-C1A9-4D4E-B4DA-05C88854B196}" type="slidenum">
              <a:rPr lang="en-US" smtClean="0"/>
              <a:t>16</a:t>
            </a:fld>
            <a:endParaRPr lang="en-US"/>
          </a:p>
        </p:txBody>
      </p:sp>
    </p:spTree>
    <p:extLst>
      <p:ext uri="{BB962C8B-B14F-4D97-AF65-F5344CB8AC3E}">
        <p14:creationId xmlns:p14="http://schemas.microsoft.com/office/powerpoint/2010/main" val="2564228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04723-61AE-4214-A360-532C260777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BDBCD25-474E-497A-B36E-956D56D15F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1974B6-584C-413A-B8FF-DAB4CF1F235D}"/>
              </a:ext>
            </a:extLst>
          </p:cNvPr>
          <p:cNvSpPr>
            <a:spLocks noGrp="1"/>
          </p:cNvSpPr>
          <p:nvPr>
            <p:ph type="dt" sz="half" idx="10"/>
          </p:nvPr>
        </p:nvSpPr>
        <p:spPr/>
        <p:txBody>
          <a:bodyPr/>
          <a:lstStyle/>
          <a:p>
            <a:fld id="{A742232E-828C-4773-B7D4-AB1F8CD1AAA9}" type="datetimeFigureOut">
              <a:rPr lang="en-US" smtClean="0"/>
              <a:t>10/21/2020</a:t>
            </a:fld>
            <a:endParaRPr lang="en-US"/>
          </a:p>
        </p:txBody>
      </p:sp>
      <p:sp>
        <p:nvSpPr>
          <p:cNvPr id="5" name="Footer Placeholder 4">
            <a:extLst>
              <a:ext uri="{FF2B5EF4-FFF2-40B4-BE49-F238E27FC236}">
                <a16:creationId xmlns:a16="http://schemas.microsoft.com/office/drawing/2014/main" id="{52E0B29F-16A9-4734-9EC6-EA407F36B6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BF190B-FCF4-4613-8466-3C979E8E8DDD}"/>
              </a:ext>
            </a:extLst>
          </p:cNvPr>
          <p:cNvSpPr>
            <a:spLocks noGrp="1"/>
          </p:cNvSpPr>
          <p:nvPr>
            <p:ph type="sldNum" sz="quarter" idx="12"/>
          </p:nvPr>
        </p:nvSpPr>
        <p:spPr/>
        <p:txBody>
          <a:bodyPr/>
          <a:lstStyle/>
          <a:p>
            <a:fld id="{7850DB41-1383-4B35-B76D-4FF66031947C}" type="slidenum">
              <a:rPr lang="en-US" smtClean="0"/>
              <a:t>‹#›</a:t>
            </a:fld>
            <a:endParaRPr lang="en-US"/>
          </a:p>
        </p:txBody>
      </p:sp>
    </p:spTree>
    <p:extLst>
      <p:ext uri="{BB962C8B-B14F-4D97-AF65-F5344CB8AC3E}">
        <p14:creationId xmlns:p14="http://schemas.microsoft.com/office/powerpoint/2010/main" val="2781165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A2DF4-5BF6-4BB6-B252-DD99B614AC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72FCD6-A339-44F7-BCF2-10F7F22BCE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DFFBE6-D962-450B-A1FA-6B029903FAB9}"/>
              </a:ext>
            </a:extLst>
          </p:cNvPr>
          <p:cNvSpPr>
            <a:spLocks noGrp="1"/>
          </p:cNvSpPr>
          <p:nvPr>
            <p:ph type="dt" sz="half" idx="10"/>
          </p:nvPr>
        </p:nvSpPr>
        <p:spPr/>
        <p:txBody>
          <a:bodyPr/>
          <a:lstStyle/>
          <a:p>
            <a:fld id="{A742232E-828C-4773-B7D4-AB1F8CD1AAA9}" type="datetimeFigureOut">
              <a:rPr lang="en-US" smtClean="0"/>
              <a:t>10/21/2020</a:t>
            </a:fld>
            <a:endParaRPr lang="en-US"/>
          </a:p>
        </p:txBody>
      </p:sp>
      <p:sp>
        <p:nvSpPr>
          <p:cNvPr id="5" name="Footer Placeholder 4">
            <a:extLst>
              <a:ext uri="{FF2B5EF4-FFF2-40B4-BE49-F238E27FC236}">
                <a16:creationId xmlns:a16="http://schemas.microsoft.com/office/drawing/2014/main" id="{0AC31797-DA6D-4788-84ED-FF7377A0BD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5D381E-711A-4F4B-928E-512E39CF9870}"/>
              </a:ext>
            </a:extLst>
          </p:cNvPr>
          <p:cNvSpPr>
            <a:spLocks noGrp="1"/>
          </p:cNvSpPr>
          <p:nvPr>
            <p:ph type="sldNum" sz="quarter" idx="12"/>
          </p:nvPr>
        </p:nvSpPr>
        <p:spPr/>
        <p:txBody>
          <a:bodyPr/>
          <a:lstStyle/>
          <a:p>
            <a:fld id="{7850DB41-1383-4B35-B76D-4FF66031947C}" type="slidenum">
              <a:rPr lang="en-US" smtClean="0"/>
              <a:t>‹#›</a:t>
            </a:fld>
            <a:endParaRPr lang="en-US"/>
          </a:p>
        </p:txBody>
      </p:sp>
    </p:spTree>
    <p:extLst>
      <p:ext uri="{BB962C8B-B14F-4D97-AF65-F5344CB8AC3E}">
        <p14:creationId xmlns:p14="http://schemas.microsoft.com/office/powerpoint/2010/main" val="2736197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62C6F4-EE69-4448-A8DB-55323FA302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0A42A1-5DCA-4FD9-8FB0-14A06A097F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54D306-F255-40F1-A1F8-268587AEA930}"/>
              </a:ext>
            </a:extLst>
          </p:cNvPr>
          <p:cNvSpPr>
            <a:spLocks noGrp="1"/>
          </p:cNvSpPr>
          <p:nvPr>
            <p:ph type="dt" sz="half" idx="10"/>
          </p:nvPr>
        </p:nvSpPr>
        <p:spPr/>
        <p:txBody>
          <a:bodyPr/>
          <a:lstStyle/>
          <a:p>
            <a:fld id="{A742232E-828C-4773-B7D4-AB1F8CD1AAA9}" type="datetimeFigureOut">
              <a:rPr lang="en-US" smtClean="0"/>
              <a:t>10/21/2020</a:t>
            </a:fld>
            <a:endParaRPr lang="en-US"/>
          </a:p>
        </p:txBody>
      </p:sp>
      <p:sp>
        <p:nvSpPr>
          <p:cNvPr id="5" name="Footer Placeholder 4">
            <a:extLst>
              <a:ext uri="{FF2B5EF4-FFF2-40B4-BE49-F238E27FC236}">
                <a16:creationId xmlns:a16="http://schemas.microsoft.com/office/drawing/2014/main" id="{66D4E5B1-3E79-4B37-881F-6EB3D645FC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82E0A7-F2AE-406C-BC6C-31783BEF1A2C}"/>
              </a:ext>
            </a:extLst>
          </p:cNvPr>
          <p:cNvSpPr>
            <a:spLocks noGrp="1"/>
          </p:cNvSpPr>
          <p:nvPr>
            <p:ph type="sldNum" sz="quarter" idx="12"/>
          </p:nvPr>
        </p:nvSpPr>
        <p:spPr/>
        <p:txBody>
          <a:bodyPr/>
          <a:lstStyle/>
          <a:p>
            <a:fld id="{7850DB41-1383-4B35-B76D-4FF66031947C}" type="slidenum">
              <a:rPr lang="en-US" smtClean="0"/>
              <a:t>‹#›</a:t>
            </a:fld>
            <a:endParaRPr lang="en-US"/>
          </a:p>
        </p:txBody>
      </p:sp>
    </p:spTree>
    <p:extLst>
      <p:ext uri="{BB962C8B-B14F-4D97-AF65-F5344CB8AC3E}">
        <p14:creationId xmlns:p14="http://schemas.microsoft.com/office/powerpoint/2010/main" val="1186792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31BAE-EE94-432F-9BEA-7AFB567155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DE9BAF-2584-4192-90AD-A3896EB12E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DB4F4A-A81B-4035-B2D8-69C8D50D4AFD}"/>
              </a:ext>
            </a:extLst>
          </p:cNvPr>
          <p:cNvSpPr>
            <a:spLocks noGrp="1"/>
          </p:cNvSpPr>
          <p:nvPr>
            <p:ph type="dt" sz="half" idx="10"/>
          </p:nvPr>
        </p:nvSpPr>
        <p:spPr/>
        <p:txBody>
          <a:bodyPr/>
          <a:lstStyle/>
          <a:p>
            <a:fld id="{A742232E-828C-4773-B7D4-AB1F8CD1AAA9}" type="datetimeFigureOut">
              <a:rPr lang="en-US" smtClean="0"/>
              <a:t>10/21/2020</a:t>
            </a:fld>
            <a:endParaRPr lang="en-US"/>
          </a:p>
        </p:txBody>
      </p:sp>
      <p:sp>
        <p:nvSpPr>
          <p:cNvPr id="5" name="Footer Placeholder 4">
            <a:extLst>
              <a:ext uri="{FF2B5EF4-FFF2-40B4-BE49-F238E27FC236}">
                <a16:creationId xmlns:a16="http://schemas.microsoft.com/office/drawing/2014/main" id="{3C8D8F04-55BB-48CE-8263-998AFE7EEB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A73976-D81B-46E8-B2E0-E19A658D6934}"/>
              </a:ext>
            </a:extLst>
          </p:cNvPr>
          <p:cNvSpPr>
            <a:spLocks noGrp="1"/>
          </p:cNvSpPr>
          <p:nvPr>
            <p:ph type="sldNum" sz="quarter" idx="12"/>
          </p:nvPr>
        </p:nvSpPr>
        <p:spPr/>
        <p:txBody>
          <a:bodyPr/>
          <a:lstStyle/>
          <a:p>
            <a:fld id="{7850DB41-1383-4B35-B76D-4FF66031947C}" type="slidenum">
              <a:rPr lang="en-US" smtClean="0"/>
              <a:t>‹#›</a:t>
            </a:fld>
            <a:endParaRPr lang="en-US"/>
          </a:p>
        </p:txBody>
      </p:sp>
    </p:spTree>
    <p:extLst>
      <p:ext uri="{BB962C8B-B14F-4D97-AF65-F5344CB8AC3E}">
        <p14:creationId xmlns:p14="http://schemas.microsoft.com/office/powerpoint/2010/main" val="326007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2DE25-2DCF-4C4E-BEAC-6A922A653A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D4E4A3-512D-46CD-B732-36F31A1856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B573B7-DCA1-4E76-9F83-B7E4D3844935}"/>
              </a:ext>
            </a:extLst>
          </p:cNvPr>
          <p:cNvSpPr>
            <a:spLocks noGrp="1"/>
          </p:cNvSpPr>
          <p:nvPr>
            <p:ph type="dt" sz="half" idx="10"/>
          </p:nvPr>
        </p:nvSpPr>
        <p:spPr/>
        <p:txBody>
          <a:bodyPr/>
          <a:lstStyle/>
          <a:p>
            <a:fld id="{A742232E-828C-4773-B7D4-AB1F8CD1AAA9}" type="datetimeFigureOut">
              <a:rPr lang="en-US" smtClean="0"/>
              <a:t>10/21/2020</a:t>
            </a:fld>
            <a:endParaRPr lang="en-US"/>
          </a:p>
        </p:txBody>
      </p:sp>
      <p:sp>
        <p:nvSpPr>
          <p:cNvPr id="5" name="Footer Placeholder 4">
            <a:extLst>
              <a:ext uri="{FF2B5EF4-FFF2-40B4-BE49-F238E27FC236}">
                <a16:creationId xmlns:a16="http://schemas.microsoft.com/office/drawing/2014/main" id="{7E94D52E-0ACB-4F3B-9385-57A3B8EADA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5E0B1D-5C53-4BB5-A494-B9A29955B4FC}"/>
              </a:ext>
            </a:extLst>
          </p:cNvPr>
          <p:cNvSpPr>
            <a:spLocks noGrp="1"/>
          </p:cNvSpPr>
          <p:nvPr>
            <p:ph type="sldNum" sz="quarter" idx="12"/>
          </p:nvPr>
        </p:nvSpPr>
        <p:spPr/>
        <p:txBody>
          <a:bodyPr/>
          <a:lstStyle/>
          <a:p>
            <a:fld id="{7850DB41-1383-4B35-B76D-4FF66031947C}" type="slidenum">
              <a:rPr lang="en-US" smtClean="0"/>
              <a:t>‹#›</a:t>
            </a:fld>
            <a:endParaRPr lang="en-US"/>
          </a:p>
        </p:txBody>
      </p:sp>
    </p:spTree>
    <p:extLst>
      <p:ext uri="{BB962C8B-B14F-4D97-AF65-F5344CB8AC3E}">
        <p14:creationId xmlns:p14="http://schemas.microsoft.com/office/powerpoint/2010/main" val="1478597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6C4AE-F7EF-4298-8052-817D4165B2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7C1077-E675-4D70-871E-E2F9FAB82C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065D46-D17C-4D62-857E-36BA802111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1E160E-B4B4-4803-8907-B8453ABDE452}"/>
              </a:ext>
            </a:extLst>
          </p:cNvPr>
          <p:cNvSpPr>
            <a:spLocks noGrp="1"/>
          </p:cNvSpPr>
          <p:nvPr>
            <p:ph type="dt" sz="half" idx="10"/>
          </p:nvPr>
        </p:nvSpPr>
        <p:spPr/>
        <p:txBody>
          <a:bodyPr/>
          <a:lstStyle/>
          <a:p>
            <a:fld id="{A742232E-828C-4773-B7D4-AB1F8CD1AAA9}" type="datetimeFigureOut">
              <a:rPr lang="en-US" smtClean="0"/>
              <a:t>10/21/2020</a:t>
            </a:fld>
            <a:endParaRPr lang="en-US"/>
          </a:p>
        </p:txBody>
      </p:sp>
      <p:sp>
        <p:nvSpPr>
          <p:cNvPr id="6" name="Footer Placeholder 5">
            <a:extLst>
              <a:ext uri="{FF2B5EF4-FFF2-40B4-BE49-F238E27FC236}">
                <a16:creationId xmlns:a16="http://schemas.microsoft.com/office/drawing/2014/main" id="{8F1C27B9-EB8F-40DB-B2AF-F23665CE2C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4E4806-DE39-48DF-864D-0C5E6E847D09}"/>
              </a:ext>
            </a:extLst>
          </p:cNvPr>
          <p:cNvSpPr>
            <a:spLocks noGrp="1"/>
          </p:cNvSpPr>
          <p:nvPr>
            <p:ph type="sldNum" sz="quarter" idx="12"/>
          </p:nvPr>
        </p:nvSpPr>
        <p:spPr/>
        <p:txBody>
          <a:bodyPr/>
          <a:lstStyle/>
          <a:p>
            <a:fld id="{7850DB41-1383-4B35-B76D-4FF66031947C}" type="slidenum">
              <a:rPr lang="en-US" smtClean="0"/>
              <a:t>‹#›</a:t>
            </a:fld>
            <a:endParaRPr lang="en-US"/>
          </a:p>
        </p:txBody>
      </p:sp>
    </p:spTree>
    <p:extLst>
      <p:ext uri="{BB962C8B-B14F-4D97-AF65-F5344CB8AC3E}">
        <p14:creationId xmlns:p14="http://schemas.microsoft.com/office/powerpoint/2010/main" val="19897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77A87-B810-4DE4-A682-1099918F2C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8B783E-48C1-4698-BC2D-7CE8243EF2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18F67A-11A9-4ADF-A609-9798A297A3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9835E4-84A7-4DAF-9097-00DF871FE9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B359D9-72A6-4446-B200-BDE1CDAD96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A8790B-0A2B-422B-97C9-D0920B6865C5}"/>
              </a:ext>
            </a:extLst>
          </p:cNvPr>
          <p:cNvSpPr>
            <a:spLocks noGrp="1"/>
          </p:cNvSpPr>
          <p:nvPr>
            <p:ph type="dt" sz="half" idx="10"/>
          </p:nvPr>
        </p:nvSpPr>
        <p:spPr/>
        <p:txBody>
          <a:bodyPr/>
          <a:lstStyle/>
          <a:p>
            <a:fld id="{A742232E-828C-4773-B7D4-AB1F8CD1AAA9}" type="datetimeFigureOut">
              <a:rPr lang="en-US" smtClean="0"/>
              <a:t>10/21/2020</a:t>
            </a:fld>
            <a:endParaRPr lang="en-US"/>
          </a:p>
        </p:txBody>
      </p:sp>
      <p:sp>
        <p:nvSpPr>
          <p:cNvPr id="8" name="Footer Placeholder 7">
            <a:extLst>
              <a:ext uri="{FF2B5EF4-FFF2-40B4-BE49-F238E27FC236}">
                <a16:creationId xmlns:a16="http://schemas.microsoft.com/office/drawing/2014/main" id="{728D6B14-6E84-43D1-835D-49D2942784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EE03FB-1D63-4D2D-9302-E3C5244B72C5}"/>
              </a:ext>
            </a:extLst>
          </p:cNvPr>
          <p:cNvSpPr>
            <a:spLocks noGrp="1"/>
          </p:cNvSpPr>
          <p:nvPr>
            <p:ph type="sldNum" sz="quarter" idx="12"/>
          </p:nvPr>
        </p:nvSpPr>
        <p:spPr/>
        <p:txBody>
          <a:bodyPr/>
          <a:lstStyle/>
          <a:p>
            <a:fld id="{7850DB41-1383-4B35-B76D-4FF66031947C}" type="slidenum">
              <a:rPr lang="en-US" smtClean="0"/>
              <a:t>‹#›</a:t>
            </a:fld>
            <a:endParaRPr lang="en-US"/>
          </a:p>
        </p:txBody>
      </p:sp>
    </p:spTree>
    <p:extLst>
      <p:ext uri="{BB962C8B-B14F-4D97-AF65-F5344CB8AC3E}">
        <p14:creationId xmlns:p14="http://schemas.microsoft.com/office/powerpoint/2010/main" val="4197271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F802B-CA34-4BA6-B46E-9EF17FCA13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9A2681-B7CE-42B7-8598-C6D8A838E4FD}"/>
              </a:ext>
            </a:extLst>
          </p:cNvPr>
          <p:cNvSpPr>
            <a:spLocks noGrp="1"/>
          </p:cNvSpPr>
          <p:nvPr>
            <p:ph type="dt" sz="half" idx="10"/>
          </p:nvPr>
        </p:nvSpPr>
        <p:spPr/>
        <p:txBody>
          <a:bodyPr/>
          <a:lstStyle/>
          <a:p>
            <a:fld id="{A742232E-828C-4773-B7D4-AB1F8CD1AAA9}" type="datetimeFigureOut">
              <a:rPr lang="en-US" smtClean="0"/>
              <a:t>10/21/2020</a:t>
            </a:fld>
            <a:endParaRPr lang="en-US"/>
          </a:p>
        </p:txBody>
      </p:sp>
      <p:sp>
        <p:nvSpPr>
          <p:cNvPr id="4" name="Footer Placeholder 3">
            <a:extLst>
              <a:ext uri="{FF2B5EF4-FFF2-40B4-BE49-F238E27FC236}">
                <a16:creationId xmlns:a16="http://schemas.microsoft.com/office/drawing/2014/main" id="{FF6BDE85-C5CE-4F80-9F04-B07A4ADDFC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77F029-FD67-48B2-9A84-548B91C3CC27}"/>
              </a:ext>
            </a:extLst>
          </p:cNvPr>
          <p:cNvSpPr>
            <a:spLocks noGrp="1"/>
          </p:cNvSpPr>
          <p:nvPr>
            <p:ph type="sldNum" sz="quarter" idx="12"/>
          </p:nvPr>
        </p:nvSpPr>
        <p:spPr/>
        <p:txBody>
          <a:bodyPr/>
          <a:lstStyle/>
          <a:p>
            <a:fld id="{7850DB41-1383-4B35-B76D-4FF66031947C}" type="slidenum">
              <a:rPr lang="en-US" smtClean="0"/>
              <a:t>‹#›</a:t>
            </a:fld>
            <a:endParaRPr lang="en-US"/>
          </a:p>
        </p:txBody>
      </p:sp>
    </p:spTree>
    <p:extLst>
      <p:ext uri="{BB962C8B-B14F-4D97-AF65-F5344CB8AC3E}">
        <p14:creationId xmlns:p14="http://schemas.microsoft.com/office/powerpoint/2010/main" val="427981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D6AE0C-B7D6-49F3-B35A-586E01E87C27}"/>
              </a:ext>
            </a:extLst>
          </p:cNvPr>
          <p:cNvSpPr>
            <a:spLocks noGrp="1"/>
          </p:cNvSpPr>
          <p:nvPr>
            <p:ph type="dt" sz="half" idx="10"/>
          </p:nvPr>
        </p:nvSpPr>
        <p:spPr/>
        <p:txBody>
          <a:bodyPr/>
          <a:lstStyle/>
          <a:p>
            <a:fld id="{A742232E-828C-4773-B7D4-AB1F8CD1AAA9}" type="datetimeFigureOut">
              <a:rPr lang="en-US" smtClean="0"/>
              <a:t>10/21/2020</a:t>
            </a:fld>
            <a:endParaRPr lang="en-US"/>
          </a:p>
        </p:txBody>
      </p:sp>
      <p:sp>
        <p:nvSpPr>
          <p:cNvPr id="3" name="Footer Placeholder 2">
            <a:extLst>
              <a:ext uri="{FF2B5EF4-FFF2-40B4-BE49-F238E27FC236}">
                <a16:creationId xmlns:a16="http://schemas.microsoft.com/office/drawing/2014/main" id="{9DF23DE2-0D8F-42D6-BE5A-19AE998A66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0D0B6C-F0BF-449B-A369-CFF8F891B4F4}"/>
              </a:ext>
            </a:extLst>
          </p:cNvPr>
          <p:cNvSpPr>
            <a:spLocks noGrp="1"/>
          </p:cNvSpPr>
          <p:nvPr>
            <p:ph type="sldNum" sz="quarter" idx="12"/>
          </p:nvPr>
        </p:nvSpPr>
        <p:spPr/>
        <p:txBody>
          <a:bodyPr/>
          <a:lstStyle/>
          <a:p>
            <a:fld id="{7850DB41-1383-4B35-B76D-4FF66031947C}" type="slidenum">
              <a:rPr lang="en-US" smtClean="0"/>
              <a:t>‹#›</a:t>
            </a:fld>
            <a:endParaRPr lang="en-US"/>
          </a:p>
        </p:txBody>
      </p:sp>
    </p:spTree>
    <p:extLst>
      <p:ext uri="{BB962C8B-B14F-4D97-AF65-F5344CB8AC3E}">
        <p14:creationId xmlns:p14="http://schemas.microsoft.com/office/powerpoint/2010/main" val="338344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64748-C491-4557-BB66-7519396E8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0362E9-660D-471F-8900-C25D5133D1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2E5247-CEB8-46F0-9500-FC1FE7D0A5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8997F4-EC82-4853-8CE7-39F48A2485AB}"/>
              </a:ext>
            </a:extLst>
          </p:cNvPr>
          <p:cNvSpPr>
            <a:spLocks noGrp="1"/>
          </p:cNvSpPr>
          <p:nvPr>
            <p:ph type="dt" sz="half" idx="10"/>
          </p:nvPr>
        </p:nvSpPr>
        <p:spPr/>
        <p:txBody>
          <a:bodyPr/>
          <a:lstStyle/>
          <a:p>
            <a:fld id="{A742232E-828C-4773-B7D4-AB1F8CD1AAA9}" type="datetimeFigureOut">
              <a:rPr lang="en-US" smtClean="0"/>
              <a:t>10/21/2020</a:t>
            </a:fld>
            <a:endParaRPr lang="en-US"/>
          </a:p>
        </p:txBody>
      </p:sp>
      <p:sp>
        <p:nvSpPr>
          <p:cNvPr id="6" name="Footer Placeholder 5">
            <a:extLst>
              <a:ext uri="{FF2B5EF4-FFF2-40B4-BE49-F238E27FC236}">
                <a16:creationId xmlns:a16="http://schemas.microsoft.com/office/drawing/2014/main" id="{36058217-8896-49BC-8FCB-4A1134C76C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1E0DA1-80F7-4601-900E-550ACF110919}"/>
              </a:ext>
            </a:extLst>
          </p:cNvPr>
          <p:cNvSpPr>
            <a:spLocks noGrp="1"/>
          </p:cNvSpPr>
          <p:nvPr>
            <p:ph type="sldNum" sz="quarter" idx="12"/>
          </p:nvPr>
        </p:nvSpPr>
        <p:spPr/>
        <p:txBody>
          <a:bodyPr/>
          <a:lstStyle/>
          <a:p>
            <a:fld id="{7850DB41-1383-4B35-B76D-4FF66031947C}" type="slidenum">
              <a:rPr lang="en-US" smtClean="0"/>
              <a:t>‹#›</a:t>
            </a:fld>
            <a:endParaRPr lang="en-US"/>
          </a:p>
        </p:txBody>
      </p:sp>
    </p:spTree>
    <p:extLst>
      <p:ext uri="{BB962C8B-B14F-4D97-AF65-F5344CB8AC3E}">
        <p14:creationId xmlns:p14="http://schemas.microsoft.com/office/powerpoint/2010/main" val="786860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1BCAA-8284-42F5-9D8A-6E2AFB173B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803242-9CF5-46F9-ADC5-CCB001CB8B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FAD36D-5B2E-41A0-810D-D40DB2FA00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27C7F6-570F-47C5-9CBB-B188EA7E8319}"/>
              </a:ext>
            </a:extLst>
          </p:cNvPr>
          <p:cNvSpPr>
            <a:spLocks noGrp="1"/>
          </p:cNvSpPr>
          <p:nvPr>
            <p:ph type="dt" sz="half" idx="10"/>
          </p:nvPr>
        </p:nvSpPr>
        <p:spPr/>
        <p:txBody>
          <a:bodyPr/>
          <a:lstStyle/>
          <a:p>
            <a:fld id="{A742232E-828C-4773-B7D4-AB1F8CD1AAA9}" type="datetimeFigureOut">
              <a:rPr lang="en-US" smtClean="0"/>
              <a:t>10/21/2020</a:t>
            </a:fld>
            <a:endParaRPr lang="en-US"/>
          </a:p>
        </p:txBody>
      </p:sp>
      <p:sp>
        <p:nvSpPr>
          <p:cNvPr id="6" name="Footer Placeholder 5">
            <a:extLst>
              <a:ext uri="{FF2B5EF4-FFF2-40B4-BE49-F238E27FC236}">
                <a16:creationId xmlns:a16="http://schemas.microsoft.com/office/drawing/2014/main" id="{6FD41DD0-DBA7-4041-BCE5-A6AF95058D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D40BF6-BF68-48CA-8D9F-6E646BA6CF28}"/>
              </a:ext>
            </a:extLst>
          </p:cNvPr>
          <p:cNvSpPr>
            <a:spLocks noGrp="1"/>
          </p:cNvSpPr>
          <p:nvPr>
            <p:ph type="sldNum" sz="quarter" idx="12"/>
          </p:nvPr>
        </p:nvSpPr>
        <p:spPr/>
        <p:txBody>
          <a:bodyPr/>
          <a:lstStyle/>
          <a:p>
            <a:fld id="{7850DB41-1383-4B35-B76D-4FF66031947C}" type="slidenum">
              <a:rPr lang="en-US" smtClean="0"/>
              <a:t>‹#›</a:t>
            </a:fld>
            <a:endParaRPr lang="en-US"/>
          </a:p>
        </p:txBody>
      </p:sp>
    </p:spTree>
    <p:extLst>
      <p:ext uri="{BB962C8B-B14F-4D97-AF65-F5344CB8AC3E}">
        <p14:creationId xmlns:p14="http://schemas.microsoft.com/office/powerpoint/2010/main" val="76230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A509D0-F806-4030-9AA1-E5611DD85D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46CA8E1-E78A-4561-A93B-09AFDDB107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1093EB-C9C0-447D-A938-12A8804D8D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42232E-828C-4773-B7D4-AB1F8CD1AAA9}" type="datetimeFigureOut">
              <a:rPr lang="en-US" smtClean="0"/>
              <a:t>10/21/2020</a:t>
            </a:fld>
            <a:endParaRPr lang="en-US"/>
          </a:p>
        </p:txBody>
      </p:sp>
      <p:sp>
        <p:nvSpPr>
          <p:cNvPr id="5" name="Footer Placeholder 4">
            <a:extLst>
              <a:ext uri="{FF2B5EF4-FFF2-40B4-BE49-F238E27FC236}">
                <a16:creationId xmlns:a16="http://schemas.microsoft.com/office/drawing/2014/main" id="{94B84A6F-4F44-499B-93CC-812C3EDBBC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279B41-C70D-46A9-A602-C33416622C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0DB41-1383-4B35-B76D-4FF66031947C}" type="slidenum">
              <a:rPr lang="en-US" smtClean="0"/>
              <a:t>‹#›</a:t>
            </a:fld>
            <a:endParaRPr lang="en-US"/>
          </a:p>
        </p:txBody>
      </p:sp>
    </p:spTree>
    <p:extLst>
      <p:ext uri="{BB962C8B-B14F-4D97-AF65-F5344CB8AC3E}">
        <p14:creationId xmlns:p14="http://schemas.microsoft.com/office/powerpoint/2010/main" val="2516198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F9C59-69B0-4B79-9633-73D4A1D656D3}"/>
              </a:ext>
            </a:extLst>
          </p:cNvPr>
          <p:cNvSpPr>
            <a:spLocks noGrp="1"/>
          </p:cNvSpPr>
          <p:nvPr>
            <p:ph type="ctrTitle"/>
          </p:nvPr>
        </p:nvSpPr>
        <p:spPr/>
        <p:txBody>
          <a:bodyPr/>
          <a:lstStyle/>
          <a:p>
            <a:r>
              <a:rPr lang="en-US" dirty="0"/>
              <a:t>“Research on Sex Differences”</a:t>
            </a:r>
          </a:p>
        </p:txBody>
      </p:sp>
      <p:sp>
        <p:nvSpPr>
          <p:cNvPr id="3" name="Subtitle 2">
            <a:extLst>
              <a:ext uri="{FF2B5EF4-FFF2-40B4-BE49-F238E27FC236}">
                <a16:creationId xmlns:a16="http://schemas.microsoft.com/office/drawing/2014/main" id="{428DC842-ECE9-4EF9-8EFC-2419D5711E35}"/>
              </a:ext>
            </a:extLst>
          </p:cNvPr>
          <p:cNvSpPr>
            <a:spLocks noGrp="1"/>
          </p:cNvSpPr>
          <p:nvPr>
            <p:ph type="subTitle" idx="1"/>
          </p:nvPr>
        </p:nvSpPr>
        <p:spPr/>
        <p:txBody>
          <a:bodyPr/>
          <a:lstStyle/>
          <a:p>
            <a:r>
              <a:rPr lang="en-US" dirty="0"/>
              <a:t>Helen </a:t>
            </a:r>
            <a:r>
              <a:rPr lang="en-US" dirty="0" err="1"/>
              <a:t>Longino</a:t>
            </a:r>
            <a:endParaRPr lang="en-US" dirty="0"/>
          </a:p>
        </p:txBody>
      </p:sp>
    </p:spTree>
    <p:extLst>
      <p:ext uri="{BB962C8B-B14F-4D97-AF65-F5344CB8AC3E}">
        <p14:creationId xmlns:p14="http://schemas.microsoft.com/office/powerpoint/2010/main" val="4264195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B6CB-E567-4BD6-BA51-DB27BBE4BDEA}"/>
              </a:ext>
            </a:extLst>
          </p:cNvPr>
          <p:cNvSpPr>
            <a:spLocks noGrp="1"/>
          </p:cNvSpPr>
          <p:nvPr>
            <p:ph type="title"/>
          </p:nvPr>
        </p:nvSpPr>
        <p:spPr/>
        <p:txBody>
          <a:bodyPr/>
          <a:lstStyle/>
          <a:p>
            <a:r>
              <a:rPr lang="en-US" dirty="0"/>
              <a:t>Bipedalism example</a:t>
            </a:r>
          </a:p>
        </p:txBody>
      </p:sp>
      <p:sp>
        <p:nvSpPr>
          <p:cNvPr id="3" name="Content Placeholder 2">
            <a:extLst>
              <a:ext uri="{FF2B5EF4-FFF2-40B4-BE49-F238E27FC236}">
                <a16:creationId xmlns:a16="http://schemas.microsoft.com/office/drawing/2014/main" id="{4B105D39-628E-49A9-989F-309B407E2436}"/>
              </a:ext>
            </a:extLst>
          </p:cNvPr>
          <p:cNvSpPr>
            <a:spLocks noGrp="1"/>
          </p:cNvSpPr>
          <p:nvPr>
            <p:ph idx="1"/>
          </p:nvPr>
        </p:nvSpPr>
        <p:spPr>
          <a:xfrm>
            <a:off x="838200" y="1825625"/>
            <a:ext cx="7460411" cy="4351338"/>
          </a:xfrm>
        </p:spPr>
        <p:txBody>
          <a:bodyPr/>
          <a:lstStyle/>
          <a:p>
            <a:r>
              <a:rPr lang="en-US" dirty="0">
                <a:latin typeface="Times New Roman" panose="02020603050405020304" pitchFamily="18" charset="0"/>
                <a:cs typeface="Times New Roman" panose="02020603050405020304" pitchFamily="18" charset="0"/>
              </a:rPr>
              <a:t>Evidence: a set of footprints preserved in volcanic ash</a:t>
            </a:r>
          </a:p>
          <a:p>
            <a:r>
              <a:rPr lang="en-US" dirty="0" err="1">
                <a:latin typeface="Times New Roman" panose="02020603050405020304" pitchFamily="18" charset="0"/>
                <a:cs typeface="Times New Roman" panose="02020603050405020304" pitchFamily="18" charset="0"/>
              </a:rPr>
              <a:t>Hypothsis</a:t>
            </a:r>
            <a:r>
              <a:rPr lang="en-US" dirty="0">
                <a:latin typeface="Times New Roman" panose="02020603050405020304" pitchFamily="18" charset="0"/>
                <a:cs typeface="Times New Roman" panose="02020603050405020304" pitchFamily="18" charset="0"/>
              </a:rPr>
              <a:t>: hominids had developed at least 3.59 million years ago</a:t>
            </a:r>
          </a:p>
          <a:p>
            <a:r>
              <a:rPr lang="en-US" dirty="0">
                <a:latin typeface="Times New Roman" panose="02020603050405020304" pitchFamily="18" charset="0"/>
                <a:cs typeface="Times New Roman" panose="02020603050405020304" pitchFamily="18" charset="0"/>
              </a:rPr>
              <a:t>“In this case the assumptions are generalizations embedded in coherent and accepted understandings of sets of phenomena” (110)</a:t>
            </a:r>
          </a:p>
        </p:txBody>
      </p:sp>
      <p:pic>
        <p:nvPicPr>
          <p:cNvPr id="5" name="Picture 4">
            <a:extLst>
              <a:ext uri="{FF2B5EF4-FFF2-40B4-BE49-F238E27FC236}">
                <a16:creationId xmlns:a16="http://schemas.microsoft.com/office/drawing/2014/main" id="{6AE7E3E4-A564-4929-8FE6-D76605B3C454}"/>
              </a:ext>
            </a:extLst>
          </p:cNvPr>
          <p:cNvPicPr>
            <a:picLocks noChangeAspect="1"/>
          </p:cNvPicPr>
          <p:nvPr/>
        </p:nvPicPr>
        <p:blipFill>
          <a:blip r:embed="rId2"/>
          <a:stretch>
            <a:fillRect/>
          </a:stretch>
        </p:blipFill>
        <p:spPr>
          <a:xfrm>
            <a:off x="8486775" y="2136660"/>
            <a:ext cx="2867025" cy="3514725"/>
          </a:xfrm>
          <a:prstGeom prst="rect">
            <a:avLst/>
          </a:prstGeom>
          <a:ln>
            <a:solidFill>
              <a:schemeClr val="accent1"/>
            </a:solidFill>
          </a:ln>
        </p:spPr>
      </p:pic>
      <p:sp>
        <p:nvSpPr>
          <p:cNvPr id="9" name="Rectangle 8">
            <a:extLst>
              <a:ext uri="{FF2B5EF4-FFF2-40B4-BE49-F238E27FC236}">
                <a16:creationId xmlns:a16="http://schemas.microsoft.com/office/drawing/2014/main" id="{650C55D3-CE9A-4917-8273-D4DE7594F64A}"/>
              </a:ext>
            </a:extLst>
          </p:cNvPr>
          <p:cNvSpPr/>
          <p:nvPr/>
        </p:nvSpPr>
        <p:spPr>
          <a:xfrm>
            <a:off x="8591910" y="3614468"/>
            <a:ext cx="2648310" cy="5262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1236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B6CB-E567-4BD6-BA51-DB27BBE4BDEA}"/>
              </a:ext>
            </a:extLst>
          </p:cNvPr>
          <p:cNvSpPr>
            <a:spLocks noGrp="1"/>
          </p:cNvSpPr>
          <p:nvPr>
            <p:ph type="title"/>
          </p:nvPr>
        </p:nvSpPr>
        <p:spPr/>
        <p:txBody>
          <a:bodyPr/>
          <a:lstStyle/>
          <a:p>
            <a:r>
              <a:rPr lang="en-US" dirty="0"/>
              <a:t>Human Evolution Research</a:t>
            </a:r>
          </a:p>
        </p:txBody>
      </p:sp>
      <p:sp>
        <p:nvSpPr>
          <p:cNvPr id="3" name="Content Placeholder 2">
            <a:extLst>
              <a:ext uri="{FF2B5EF4-FFF2-40B4-BE49-F238E27FC236}">
                <a16:creationId xmlns:a16="http://schemas.microsoft.com/office/drawing/2014/main" id="{4B105D39-628E-49A9-989F-309B407E2436}"/>
              </a:ext>
            </a:extLst>
          </p:cNvPr>
          <p:cNvSpPr>
            <a:spLocks noGrp="1"/>
          </p:cNvSpPr>
          <p:nvPr>
            <p:ph idx="1"/>
          </p:nvPr>
        </p:nvSpPr>
        <p:spPr>
          <a:xfrm>
            <a:off x="838200" y="1825625"/>
            <a:ext cx="7648575" cy="4351338"/>
          </a:xfrm>
        </p:spPr>
        <p:txBody>
          <a:bodyPr/>
          <a:lstStyle/>
          <a:p>
            <a:r>
              <a:rPr lang="en-US" dirty="0">
                <a:latin typeface="Times New Roman" panose="02020603050405020304" pitchFamily="18" charset="0"/>
                <a:cs typeface="Times New Roman" panose="02020603050405020304" pitchFamily="18" charset="0"/>
              </a:rPr>
              <a:t>Data: fossils, remains at hominid sites, observation of modern ape, monkey, and human societies</a:t>
            </a:r>
          </a:p>
          <a:p>
            <a:r>
              <a:rPr lang="en-US" dirty="0">
                <a:latin typeface="Times New Roman" panose="02020603050405020304" pitchFamily="18" charset="0"/>
                <a:cs typeface="Times New Roman" panose="02020603050405020304" pitchFamily="18" charset="0"/>
              </a:rPr>
              <a:t>Question: how did humans develop through the process of natural selection?</a:t>
            </a:r>
          </a:p>
          <a:p>
            <a:r>
              <a:rPr lang="en-US" dirty="0">
                <a:latin typeface="Times New Roman" panose="02020603050405020304" pitchFamily="18" charset="0"/>
                <a:cs typeface="Times New Roman" panose="02020603050405020304" pitchFamily="18" charset="0"/>
              </a:rPr>
              <a:t>Hypotheses:</a:t>
            </a:r>
          </a:p>
          <a:p>
            <a:pPr lvl="1"/>
            <a:r>
              <a:rPr lang="en-US" dirty="0">
                <a:latin typeface="Times New Roman" panose="02020603050405020304" pitchFamily="18" charset="0"/>
                <a:cs typeface="Times New Roman" panose="02020603050405020304" pitchFamily="18" charset="0"/>
              </a:rPr>
              <a:t>Man-the-hunter</a:t>
            </a:r>
          </a:p>
          <a:p>
            <a:pPr lvl="1"/>
            <a:r>
              <a:rPr lang="en-US" dirty="0">
                <a:latin typeface="Times New Roman" panose="02020603050405020304" pitchFamily="18" charset="0"/>
                <a:cs typeface="Times New Roman" panose="02020603050405020304" pitchFamily="18" charset="0"/>
              </a:rPr>
              <a:t>Woman-the-gatherer</a:t>
            </a:r>
          </a:p>
        </p:txBody>
      </p:sp>
      <p:pic>
        <p:nvPicPr>
          <p:cNvPr id="5" name="Picture 4">
            <a:extLst>
              <a:ext uri="{FF2B5EF4-FFF2-40B4-BE49-F238E27FC236}">
                <a16:creationId xmlns:a16="http://schemas.microsoft.com/office/drawing/2014/main" id="{C96C0395-4BF1-4DC0-946C-8DCBF3B2B1D7}"/>
              </a:ext>
            </a:extLst>
          </p:cNvPr>
          <p:cNvPicPr>
            <a:picLocks noChangeAspect="1"/>
          </p:cNvPicPr>
          <p:nvPr/>
        </p:nvPicPr>
        <p:blipFill>
          <a:blip r:embed="rId3"/>
          <a:stretch>
            <a:fillRect/>
          </a:stretch>
        </p:blipFill>
        <p:spPr>
          <a:xfrm>
            <a:off x="8486775" y="2243931"/>
            <a:ext cx="2867025" cy="3514725"/>
          </a:xfrm>
          <a:prstGeom prst="rect">
            <a:avLst/>
          </a:prstGeom>
          <a:ln>
            <a:solidFill>
              <a:schemeClr val="accent1"/>
            </a:solidFill>
          </a:ln>
        </p:spPr>
      </p:pic>
      <p:sp>
        <p:nvSpPr>
          <p:cNvPr id="7" name="Rectangle 6">
            <a:extLst>
              <a:ext uri="{FF2B5EF4-FFF2-40B4-BE49-F238E27FC236}">
                <a16:creationId xmlns:a16="http://schemas.microsoft.com/office/drawing/2014/main" id="{2F4C1E84-831B-4E3A-B2C6-5B08162972FF}"/>
              </a:ext>
            </a:extLst>
          </p:cNvPr>
          <p:cNvSpPr/>
          <p:nvPr/>
        </p:nvSpPr>
        <p:spPr>
          <a:xfrm>
            <a:off x="8614092" y="4200950"/>
            <a:ext cx="2486346" cy="5239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6180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B6CB-E567-4BD6-BA51-DB27BBE4BDEA}"/>
              </a:ext>
            </a:extLst>
          </p:cNvPr>
          <p:cNvSpPr>
            <a:spLocks noGrp="1"/>
          </p:cNvSpPr>
          <p:nvPr>
            <p:ph type="title"/>
          </p:nvPr>
        </p:nvSpPr>
        <p:spPr/>
        <p:txBody>
          <a:bodyPr/>
          <a:lstStyle/>
          <a:p>
            <a:r>
              <a:rPr lang="en-US" dirty="0"/>
              <a:t>Man-the-Hunter</a:t>
            </a:r>
          </a:p>
        </p:txBody>
      </p:sp>
      <p:sp>
        <p:nvSpPr>
          <p:cNvPr id="3" name="Content Placeholder 2">
            <a:extLst>
              <a:ext uri="{FF2B5EF4-FFF2-40B4-BE49-F238E27FC236}">
                <a16:creationId xmlns:a16="http://schemas.microsoft.com/office/drawing/2014/main" id="{4B105D39-628E-49A9-989F-309B407E2436}"/>
              </a:ext>
            </a:extLst>
          </p:cNvPr>
          <p:cNvSpPr>
            <a:spLocks noGrp="1"/>
          </p:cNvSpPr>
          <p:nvPr>
            <p:ph idx="1"/>
          </p:nvPr>
        </p:nvSpPr>
        <p:spPr>
          <a:xfrm>
            <a:off x="838200" y="1825625"/>
            <a:ext cx="5959415" cy="4351338"/>
          </a:xfrm>
        </p:spPr>
        <p:txBody>
          <a:bodyPr/>
          <a:lstStyle/>
          <a:p>
            <a:r>
              <a:rPr lang="en-US" dirty="0">
                <a:latin typeface="Times New Roman" panose="02020603050405020304" pitchFamily="18" charset="0"/>
                <a:cs typeface="Times New Roman" panose="02020603050405020304" pitchFamily="18" charset="0"/>
              </a:rPr>
              <a:t>Development of tool use is a consequence of male hunting</a:t>
            </a:r>
          </a:p>
          <a:p>
            <a:r>
              <a:rPr lang="en-US" dirty="0">
                <a:latin typeface="Times New Roman" panose="02020603050405020304" pitchFamily="18" charset="0"/>
                <a:cs typeface="Times New Roman" panose="02020603050405020304" pitchFamily="18" charset="0"/>
              </a:rPr>
              <a:t>This offers an explanation for changes in dentition</a:t>
            </a:r>
          </a:p>
          <a:p>
            <a:pPr lvl="1"/>
            <a:r>
              <a:rPr lang="en-US" dirty="0">
                <a:latin typeface="Times New Roman" panose="02020603050405020304" pitchFamily="18" charset="0"/>
                <a:cs typeface="Times New Roman" panose="02020603050405020304" pitchFamily="18" charset="0"/>
              </a:rPr>
              <a:t>Tools could be used to display aggression and small teeth were no longer selected against </a:t>
            </a: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pic>
        <p:nvPicPr>
          <p:cNvPr id="2050" name="Picture 2" descr="Man the Hunter: Lee, Richard Borshay, DeVore, Irven: 9780202330327:  Amazon.com: Books">
            <a:extLst>
              <a:ext uri="{FF2B5EF4-FFF2-40B4-BE49-F238E27FC236}">
                <a16:creationId xmlns:a16="http://schemas.microsoft.com/office/drawing/2014/main" id="{DEFD1B4F-5C2D-4122-A2C0-BE32279C64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5203" y="1690687"/>
            <a:ext cx="3135389" cy="4486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6527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243AA-2DC5-4A28-9A3B-ED3D3AC0EC4D}"/>
              </a:ext>
            </a:extLst>
          </p:cNvPr>
          <p:cNvSpPr>
            <a:spLocks noGrp="1"/>
          </p:cNvSpPr>
          <p:nvPr>
            <p:ph type="title"/>
          </p:nvPr>
        </p:nvSpPr>
        <p:spPr/>
        <p:txBody>
          <a:bodyPr/>
          <a:lstStyle/>
          <a:p>
            <a:r>
              <a:rPr lang="en-US" dirty="0"/>
              <a:t>Woman-the-Gatherer</a:t>
            </a:r>
          </a:p>
        </p:txBody>
      </p:sp>
      <p:sp>
        <p:nvSpPr>
          <p:cNvPr id="3" name="Content Placeholder 2">
            <a:extLst>
              <a:ext uri="{FF2B5EF4-FFF2-40B4-BE49-F238E27FC236}">
                <a16:creationId xmlns:a16="http://schemas.microsoft.com/office/drawing/2014/main" id="{9B669F80-D186-43D5-BDAC-469715B6E920}"/>
              </a:ext>
            </a:extLst>
          </p:cNvPr>
          <p:cNvSpPr>
            <a:spLocks noGrp="1"/>
          </p:cNvSpPr>
          <p:nvPr>
            <p:ph idx="1"/>
          </p:nvPr>
        </p:nvSpPr>
        <p:spPr>
          <a:xfrm>
            <a:off x="838200" y="1825625"/>
            <a:ext cx="7270630" cy="4351338"/>
          </a:xfrm>
        </p:spPr>
        <p:txBody>
          <a:bodyPr/>
          <a:lstStyle/>
          <a:p>
            <a:r>
              <a:rPr lang="en-US" dirty="0">
                <a:latin typeface="Times New Roman" panose="02020603050405020304" pitchFamily="18" charset="0"/>
                <a:cs typeface="Times New Roman" panose="02020603050405020304" pitchFamily="18" charset="0"/>
              </a:rPr>
              <a:t>As forests were replaced by grasslands, females experienced greater stress (to feed themselves and their young)</a:t>
            </a:r>
          </a:p>
          <a:p>
            <a:r>
              <a:rPr lang="en-US" dirty="0">
                <a:latin typeface="Times New Roman" panose="02020603050405020304" pitchFamily="18" charset="0"/>
                <a:cs typeface="Times New Roman" panose="02020603050405020304" pitchFamily="18" charset="0"/>
              </a:rPr>
              <a:t>Greater inventiveness was required by females</a:t>
            </a:r>
          </a:p>
          <a:p>
            <a:r>
              <a:rPr lang="en-US" dirty="0">
                <a:latin typeface="Times New Roman" panose="02020603050405020304" pitchFamily="18" charset="0"/>
                <a:cs typeface="Times New Roman" panose="02020603050405020304" pitchFamily="18" charset="0"/>
              </a:rPr>
              <a:t>Tools were used to gather and prepare food</a:t>
            </a:r>
          </a:p>
          <a:p>
            <a:r>
              <a:rPr lang="en-US" dirty="0">
                <a:latin typeface="Times New Roman" panose="02020603050405020304" pitchFamily="18" charset="0"/>
                <a:cs typeface="Times New Roman" panose="02020603050405020304" pitchFamily="18" charset="0"/>
              </a:rPr>
              <a:t>Explanation of dentition:</a:t>
            </a:r>
          </a:p>
          <a:p>
            <a:pPr lvl="1"/>
            <a:r>
              <a:rPr lang="en-US" dirty="0">
                <a:latin typeface="Times New Roman" panose="02020603050405020304" pitchFamily="18" charset="0"/>
                <a:cs typeface="Times New Roman" panose="02020603050405020304" pitchFamily="18" charset="0"/>
              </a:rPr>
              <a:t>Males with less prominent teeth appeared less aggressive and more sociable and thus were more desirable as partners for women</a:t>
            </a:r>
          </a:p>
        </p:txBody>
      </p:sp>
      <p:pic>
        <p:nvPicPr>
          <p:cNvPr id="6146" name="Picture 2" descr="Woman the Gatherer: Dahlberg, Frances: 9780300029895: Amazon.com: Books">
            <a:extLst>
              <a:ext uri="{FF2B5EF4-FFF2-40B4-BE49-F238E27FC236}">
                <a16:creationId xmlns:a16="http://schemas.microsoft.com/office/drawing/2014/main" id="{BB81C444-149B-4C7B-9AE1-89EA5396BB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46485" y="1825625"/>
            <a:ext cx="2807315"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2140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ECEB8-B243-427A-AEE5-11C70B12A364}"/>
              </a:ext>
            </a:extLst>
          </p:cNvPr>
          <p:cNvSpPr>
            <a:spLocks noGrp="1"/>
          </p:cNvSpPr>
          <p:nvPr>
            <p:ph type="title"/>
          </p:nvPr>
        </p:nvSpPr>
        <p:spPr/>
        <p:txBody>
          <a:bodyPr/>
          <a:lstStyle/>
          <a:p>
            <a:r>
              <a:rPr lang="en-US" dirty="0"/>
              <a:t>Inferences and Assumptions</a:t>
            </a:r>
          </a:p>
        </p:txBody>
      </p:sp>
      <p:sp>
        <p:nvSpPr>
          <p:cNvPr id="3" name="Content Placeholder 2">
            <a:extLst>
              <a:ext uri="{FF2B5EF4-FFF2-40B4-BE49-F238E27FC236}">
                <a16:creationId xmlns:a16="http://schemas.microsoft.com/office/drawing/2014/main" id="{6053F8A1-64F1-42C6-BE27-206924F78282}"/>
              </a:ext>
            </a:extLst>
          </p:cNvPr>
          <p:cNvSpPr>
            <a:spLocks noGrp="1"/>
          </p:cNvSpPr>
          <p:nvPr>
            <p:ph idx="1"/>
          </p:nvPr>
        </p:nvSpPr>
        <p:spPr/>
        <p:txBody>
          <a:bodyPr/>
          <a:lstStyle/>
          <a:p>
            <a:pPr marL="514350" indent="-514350">
              <a:buFont typeface="+mj-lt"/>
              <a:buAutoNum type="arabicPeriod"/>
            </a:pPr>
            <a:r>
              <a:rPr lang="en-US" dirty="0">
                <a:latin typeface="Times New Roman" panose="02020603050405020304" pitchFamily="18" charset="0"/>
                <a:cs typeface="Times New Roman" panose="02020603050405020304" pitchFamily="18" charset="0"/>
              </a:rPr>
              <a:t>Objects as tools</a:t>
            </a:r>
          </a:p>
          <a:p>
            <a:pPr lvl="1"/>
            <a:r>
              <a:rPr lang="en-US" dirty="0">
                <a:latin typeface="Times New Roman" panose="02020603050405020304" pitchFamily="18" charset="0"/>
                <a:cs typeface="Times New Roman" panose="02020603050405020304" pitchFamily="18" charset="0"/>
              </a:rPr>
              <a:t>The odds of finding objects of a similar size that are roughly isomorphic and suitable for grasping are low without the presence of a creature to make them</a:t>
            </a:r>
          </a:p>
          <a:p>
            <a:pPr lvl="1"/>
            <a:r>
              <a:rPr lang="en-US" dirty="0">
                <a:latin typeface="Times New Roman" panose="02020603050405020304" pitchFamily="18" charset="0"/>
                <a:cs typeface="Times New Roman" panose="02020603050405020304" pitchFamily="18" charset="0"/>
              </a:rPr>
              <a:t>Thus, we infer that the objects are tools</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Inference from tools to tool-users</a:t>
            </a:r>
          </a:p>
          <a:p>
            <a:pPr lvl="1"/>
            <a:r>
              <a:rPr lang="en-US" dirty="0">
                <a:latin typeface="Times New Roman" panose="02020603050405020304" pitchFamily="18" charset="0"/>
                <a:cs typeface="Times New Roman" panose="02020603050405020304" pitchFamily="18" charset="0"/>
              </a:rPr>
              <a:t>Turn to analogies with contemporary hunters and gatherers</a:t>
            </a:r>
          </a:p>
          <a:p>
            <a:pPr lvl="1"/>
            <a:r>
              <a:rPr lang="en-US" dirty="0">
                <a:latin typeface="Times New Roman" panose="02020603050405020304" pitchFamily="18" charset="0"/>
                <a:cs typeface="Times New Roman" panose="02020603050405020304" pitchFamily="18" charset="0"/>
              </a:rPr>
              <a:t>Different theorists will appeal to different populations</a:t>
            </a:r>
          </a:p>
          <a:p>
            <a:pPr lvl="1"/>
            <a:r>
              <a:rPr lang="en-US" dirty="0">
                <a:latin typeface="Times New Roman" panose="02020603050405020304" pitchFamily="18" charset="0"/>
                <a:cs typeface="Times New Roman" panose="02020603050405020304" pitchFamily="18" charset="0"/>
              </a:rPr>
              <a:t>“How the data are read depends on whether one is working within the framework of man-the-hunter or woman-the-gatherer” (109)</a:t>
            </a:r>
          </a:p>
        </p:txBody>
      </p:sp>
    </p:spTree>
    <p:extLst>
      <p:ext uri="{BB962C8B-B14F-4D97-AF65-F5344CB8AC3E}">
        <p14:creationId xmlns:p14="http://schemas.microsoft.com/office/powerpoint/2010/main" val="4063666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B6CB-E567-4BD6-BA51-DB27BBE4BDEA}"/>
              </a:ext>
            </a:extLst>
          </p:cNvPr>
          <p:cNvSpPr>
            <a:spLocks noGrp="1"/>
          </p:cNvSpPr>
          <p:nvPr>
            <p:ph type="title"/>
          </p:nvPr>
        </p:nvSpPr>
        <p:spPr/>
        <p:txBody>
          <a:bodyPr/>
          <a:lstStyle/>
          <a:p>
            <a:r>
              <a:rPr lang="en-US" dirty="0"/>
              <a:t>Human Evolution Research</a:t>
            </a:r>
          </a:p>
        </p:txBody>
      </p:sp>
      <p:sp>
        <p:nvSpPr>
          <p:cNvPr id="3" name="Content Placeholder 2">
            <a:extLst>
              <a:ext uri="{FF2B5EF4-FFF2-40B4-BE49-F238E27FC236}">
                <a16:creationId xmlns:a16="http://schemas.microsoft.com/office/drawing/2014/main" id="{4B105D39-628E-49A9-989F-309B407E2436}"/>
              </a:ext>
            </a:extLst>
          </p:cNvPr>
          <p:cNvSpPr>
            <a:spLocks noGrp="1"/>
          </p:cNvSpPr>
          <p:nvPr>
            <p:ph idx="1"/>
          </p:nvPr>
        </p:nvSpPr>
        <p:spPr>
          <a:xfrm>
            <a:off x="838200" y="1825625"/>
            <a:ext cx="7648575" cy="4351338"/>
          </a:xfrm>
        </p:spPr>
        <p:txBody>
          <a:bodyPr/>
          <a:lstStyle/>
          <a:p>
            <a:r>
              <a:rPr lang="en-US" dirty="0">
                <a:latin typeface="Times New Roman" panose="02020603050405020304" pitchFamily="18" charset="0"/>
                <a:cs typeface="Times New Roman" panose="02020603050405020304" pitchFamily="18" charset="0"/>
              </a:rPr>
              <a:t>Each perspective assumes the centrality of one sex’s changing behavior</a:t>
            </a:r>
          </a:p>
          <a:p>
            <a:r>
              <a:rPr lang="en-US" dirty="0">
                <a:latin typeface="Times New Roman" panose="02020603050405020304" pitchFamily="18" charset="0"/>
                <a:cs typeface="Times New Roman" panose="02020603050405020304" pitchFamily="18" charset="0"/>
              </a:rPr>
              <a:t>Neither assumption is embedded in scientific theory </a:t>
            </a:r>
          </a:p>
          <a:p>
            <a:r>
              <a:rPr lang="en-US" dirty="0">
                <a:latin typeface="Times New Roman" panose="02020603050405020304" pitchFamily="18" charset="0"/>
                <a:cs typeface="Times New Roman" panose="02020603050405020304" pitchFamily="18" charset="0"/>
              </a:rPr>
              <a:t>Both are examples of contextual values affecting descriptions of data and facilitating inferences from data to hypotheses</a:t>
            </a:r>
          </a:p>
          <a:p>
            <a:r>
              <a:rPr lang="en-US" dirty="0">
                <a:latin typeface="Times New Roman" panose="02020603050405020304" pitchFamily="18" charset="0"/>
                <a:cs typeface="Times New Roman" panose="02020603050405020304" pitchFamily="18" charset="0"/>
              </a:rPr>
              <a:t>“As long as both frameworks offer coherent and comprehensive accounts of the relevant data, neither can replace the other” (130). </a:t>
            </a:r>
          </a:p>
          <a:p>
            <a:endParaRPr lang="en-US"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C96C0395-4BF1-4DC0-946C-8DCBF3B2B1D7}"/>
              </a:ext>
            </a:extLst>
          </p:cNvPr>
          <p:cNvPicPr>
            <a:picLocks noChangeAspect="1"/>
          </p:cNvPicPr>
          <p:nvPr/>
        </p:nvPicPr>
        <p:blipFill>
          <a:blip r:embed="rId3"/>
          <a:stretch>
            <a:fillRect/>
          </a:stretch>
        </p:blipFill>
        <p:spPr>
          <a:xfrm>
            <a:off x="8486775" y="2243931"/>
            <a:ext cx="2867025" cy="3514725"/>
          </a:xfrm>
          <a:prstGeom prst="rect">
            <a:avLst/>
          </a:prstGeom>
          <a:ln>
            <a:solidFill>
              <a:schemeClr val="accent1"/>
            </a:solidFill>
          </a:ln>
        </p:spPr>
      </p:pic>
      <p:sp>
        <p:nvSpPr>
          <p:cNvPr id="7" name="Rectangle 6">
            <a:extLst>
              <a:ext uri="{FF2B5EF4-FFF2-40B4-BE49-F238E27FC236}">
                <a16:creationId xmlns:a16="http://schemas.microsoft.com/office/drawing/2014/main" id="{2F4C1E84-831B-4E3A-B2C6-5B08162972FF}"/>
              </a:ext>
            </a:extLst>
          </p:cNvPr>
          <p:cNvSpPr/>
          <p:nvPr/>
        </p:nvSpPr>
        <p:spPr>
          <a:xfrm>
            <a:off x="8614092" y="4200950"/>
            <a:ext cx="2486346" cy="5239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592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46471-CC56-4A40-9000-267812598D36}"/>
              </a:ext>
            </a:extLst>
          </p:cNvPr>
          <p:cNvSpPr>
            <a:spLocks noGrp="1"/>
          </p:cNvSpPr>
          <p:nvPr>
            <p:ph type="title"/>
          </p:nvPr>
        </p:nvSpPr>
        <p:spPr/>
        <p:txBody>
          <a:bodyPr/>
          <a:lstStyle/>
          <a:p>
            <a:r>
              <a:rPr lang="en-US" dirty="0"/>
              <a:t>Behavioral Neuroendocrinology</a:t>
            </a:r>
          </a:p>
        </p:txBody>
      </p:sp>
      <p:sp>
        <p:nvSpPr>
          <p:cNvPr id="3" name="Content Placeholder 2">
            <a:extLst>
              <a:ext uri="{FF2B5EF4-FFF2-40B4-BE49-F238E27FC236}">
                <a16:creationId xmlns:a16="http://schemas.microsoft.com/office/drawing/2014/main" id="{F8257432-AA37-4A3B-B173-B45DC9BC2E4C}"/>
              </a:ext>
            </a:extLst>
          </p:cNvPr>
          <p:cNvSpPr>
            <a:spLocks noGrp="1"/>
          </p:cNvSpPr>
          <p:nvPr>
            <p:ph idx="1"/>
          </p:nvPr>
        </p:nvSpPr>
        <p:spPr>
          <a:xfrm>
            <a:off x="838200" y="1825625"/>
            <a:ext cx="7520796" cy="4351338"/>
          </a:xfrm>
        </p:spPr>
        <p:txBody>
          <a:bodyPr/>
          <a:lstStyle/>
          <a:p>
            <a:r>
              <a:rPr lang="en-US" dirty="0">
                <a:latin typeface="Times New Roman" panose="02020603050405020304" pitchFamily="18" charset="0"/>
                <a:cs typeface="Times New Roman" panose="02020603050405020304" pitchFamily="18" charset="0"/>
              </a:rPr>
              <a:t>Question: what explains behavioral sexual differences? </a:t>
            </a:r>
          </a:p>
          <a:p>
            <a:r>
              <a:rPr lang="en-US" dirty="0">
                <a:latin typeface="Times New Roman" panose="02020603050405020304" pitchFamily="18" charset="0"/>
                <a:cs typeface="Times New Roman" panose="02020603050405020304" pitchFamily="18" charset="0"/>
              </a:rPr>
              <a:t>Available data:</a:t>
            </a:r>
          </a:p>
          <a:p>
            <a:pPr lvl="1"/>
            <a:r>
              <a:rPr lang="en-US" dirty="0">
                <a:latin typeface="Times New Roman" panose="02020603050405020304" pitchFamily="18" charset="0"/>
                <a:cs typeface="Times New Roman" panose="02020603050405020304" pitchFamily="18" charset="0"/>
              </a:rPr>
              <a:t>Observation of male and female body types and higher/lower levels of androgens and estrogens</a:t>
            </a:r>
          </a:p>
          <a:p>
            <a:pPr lvl="1"/>
            <a:r>
              <a:rPr lang="en-US" dirty="0">
                <a:latin typeface="Times New Roman" panose="02020603050405020304" pitchFamily="18" charset="0"/>
                <a:cs typeface="Times New Roman" panose="02020603050405020304" pitchFamily="18" charset="0"/>
              </a:rPr>
              <a:t>Animal studies</a:t>
            </a:r>
          </a:p>
          <a:p>
            <a:pPr lvl="1"/>
            <a:r>
              <a:rPr lang="en-US" dirty="0">
                <a:latin typeface="Times New Roman" panose="02020603050405020304" pitchFamily="18" charset="0"/>
                <a:cs typeface="Times New Roman" panose="02020603050405020304" pitchFamily="18" charset="0"/>
              </a:rPr>
              <a:t>Observation of individuals with hormonal irregularities</a:t>
            </a:r>
          </a:p>
          <a:p>
            <a:pPr lvl="2"/>
            <a:r>
              <a:rPr lang="en-US" dirty="0">
                <a:latin typeface="Times New Roman" panose="02020603050405020304" pitchFamily="18" charset="0"/>
                <a:cs typeface="Times New Roman" panose="02020603050405020304" pitchFamily="18" charset="0"/>
              </a:rPr>
              <a:t>Ex: women with congenital adrenocortical hyperplasia (CAH)</a:t>
            </a:r>
          </a:p>
        </p:txBody>
      </p:sp>
      <p:pic>
        <p:nvPicPr>
          <p:cNvPr id="5" name="Picture 4">
            <a:extLst>
              <a:ext uri="{FF2B5EF4-FFF2-40B4-BE49-F238E27FC236}">
                <a16:creationId xmlns:a16="http://schemas.microsoft.com/office/drawing/2014/main" id="{80F05E42-F29C-4BCD-AFC5-3ACD639256E3}"/>
              </a:ext>
            </a:extLst>
          </p:cNvPr>
          <p:cNvPicPr>
            <a:picLocks noChangeAspect="1"/>
          </p:cNvPicPr>
          <p:nvPr/>
        </p:nvPicPr>
        <p:blipFill>
          <a:blip r:embed="rId3"/>
          <a:stretch>
            <a:fillRect/>
          </a:stretch>
        </p:blipFill>
        <p:spPr>
          <a:xfrm>
            <a:off x="8486775" y="2243931"/>
            <a:ext cx="2867025" cy="3514725"/>
          </a:xfrm>
          <a:prstGeom prst="rect">
            <a:avLst/>
          </a:prstGeom>
          <a:ln>
            <a:solidFill>
              <a:schemeClr val="accent1"/>
            </a:solidFill>
          </a:ln>
        </p:spPr>
      </p:pic>
      <p:sp>
        <p:nvSpPr>
          <p:cNvPr id="6" name="Rectangle 5">
            <a:extLst>
              <a:ext uri="{FF2B5EF4-FFF2-40B4-BE49-F238E27FC236}">
                <a16:creationId xmlns:a16="http://schemas.microsoft.com/office/drawing/2014/main" id="{2D513A04-ED73-47F3-9850-38BE717BCBBD}"/>
              </a:ext>
            </a:extLst>
          </p:cNvPr>
          <p:cNvSpPr/>
          <p:nvPr/>
        </p:nvSpPr>
        <p:spPr>
          <a:xfrm>
            <a:off x="8591909" y="4244196"/>
            <a:ext cx="2605178" cy="4313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6539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787C7-00D7-448B-AC67-F7F053BAF2E7}"/>
              </a:ext>
            </a:extLst>
          </p:cNvPr>
          <p:cNvSpPr>
            <a:spLocks noGrp="1"/>
          </p:cNvSpPr>
          <p:nvPr>
            <p:ph type="title"/>
          </p:nvPr>
        </p:nvSpPr>
        <p:spPr/>
        <p:txBody>
          <a:bodyPr/>
          <a:lstStyle/>
          <a:p>
            <a:r>
              <a:rPr lang="en-US" dirty="0"/>
              <a:t>Ehrhardt’s Hypothesis</a:t>
            </a:r>
          </a:p>
        </p:txBody>
      </p:sp>
      <p:sp>
        <p:nvSpPr>
          <p:cNvPr id="3" name="Content Placeholder 2">
            <a:extLst>
              <a:ext uri="{FF2B5EF4-FFF2-40B4-BE49-F238E27FC236}">
                <a16:creationId xmlns:a16="http://schemas.microsoft.com/office/drawing/2014/main" id="{A758F9DB-3C76-42CD-9D91-5638CFEADCCF}"/>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Data: </a:t>
            </a:r>
          </a:p>
          <a:p>
            <a:pPr lvl="1"/>
            <a:r>
              <a:rPr lang="en-US" dirty="0">
                <a:latin typeface="Times New Roman" panose="02020603050405020304" pitchFamily="18" charset="0"/>
                <a:cs typeface="Times New Roman" panose="02020603050405020304" pitchFamily="18" charset="0"/>
              </a:rPr>
              <a:t>Correlation between girls with CAH and certain behavioral traits (ex: ‘</a:t>
            </a:r>
            <a:r>
              <a:rPr lang="en-US" dirty="0" err="1">
                <a:latin typeface="Times New Roman" panose="02020603050405020304" pitchFamily="18" charset="0"/>
                <a:cs typeface="Times New Roman" panose="02020603050405020304" pitchFamily="18" charset="0"/>
              </a:rPr>
              <a:t>tomboyism</a:t>
            </a:r>
            <a:r>
              <a:rPr lang="en-US" dirty="0">
                <a:latin typeface="Times New Roman" panose="02020603050405020304" pitchFamily="18" charset="0"/>
                <a:cs typeface="Times New Roman" panose="02020603050405020304" pitchFamily="18" charset="0"/>
              </a:rPr>
              <a:t>’)</a:t>
            </a:r>
          </a:p>
          <a:p>
            <a:pPr lvl="1"/>
            <a:r>
              <a:rPr lang="en-US" dirty="0">
                <a:latin typeface="Times New Roman" panose="02020603050405020304" pitchFamily="18" charset="0"/>
                <a:cs typeface="Times New Roman" panose="02020603050405020304" pitchFamily="18" charset="0"/>
              </a:rPr>
              <a:t>Mounting behavior and aggressive behavior in rodents is correlated to increased exposure to androgens during development</a:t>
            </a:r>
          </a:p>
          <a:p>
            <a:r>
              <a:rPr lang="en-US" dirty="0">
                <a:latin typeface="Times New Roman" panose="02020603050405020304" pitchFamily="18" charset="0"/>
                <a:cs typeface="Times New Roman" panose="02020603050405020304" pitchFamily="18" charset="0"/>
              </a:rPr>
              <a:t>Hypothesis: gender role behavior is importantly influenced by prenatal exposure to sex hormones</a:t>
            </a:r>
          </a:p>
          <a:p>
            <a:r>
              <a:rPr lang="en-US" dirty="0">
                <a:latin typeface="Times New Roman" panose="02020603050405020304" pitchFamily="18" charset="0"/>
                <a:cs typeface="Times New Roman" panose="02020603050405020304" pitchFamily="18" charset="0"/>
              </a:rPr>
              <a:t>Problems:</a:t>
            </a:r>
          </a:p>
          <a:p>
            <a:pPr lvl="1"/>
            <a:r>
              <a:rPr lang="en-US" dirty="0">
                <a:latin typeface="Times New Roman" panose="02020603050405020304" pitchFamily="18" charset="0"/>
                <a:cs typeface="Times New Roman" panose="02020603050405020304" pitchFamily="18" charset="0"/>
              </a:rPr>
              <a:t>Observations are obtained from those who know the girls have CAH</a:t>
            </a: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1665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787C7-00D7-448B-AC67-F7F053BAF2E7}"/>
              </a:ext>
            </a:extLst>
          </p:cNvPr>
          <p:cNvSpPr>
            <a:spLocks noGrp="1"/>
          </p:cNvSpPr>
          <p:nvPr>
            <p:ph type="title"/>
          </p:nvPr>
        </p:nvSpPr>
        <p:spPr/>
        <p:txBody>
          <a:bodyPr/>
          <a:lstStyle/>
          <a:p>
            <a:r>
              <a:rPr lang="en-US" dirty="0"/>
              <a:t>Ehrhardt’s Hypothesis</a:t>
            </a:r>
          </a:p>
        </p:txBody>
      </p:sp>
      <p:sp>
        <p:nvSpPr>
          <p:cNvPr id="3" name="Content Placeholder 2">
            <a:extLst>
              <a:ext uri="{FF2B5EF4-FFF2-40B4-BE49-F238E27FC236}">
                <a16:creationId xmlns:a16="http://schemas.microsoft.com/office/drawing/2014/main" id="{A758F9DB-3C76-42CD-9D91-5638CFEADCCF}"/>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‘Less stable’ assumptions:</a:t>
            </a:r>
          </a:p>
          <a:p>
            <a:pPr lvl="1"/>
            <a:r>
              <a:rPr lang="en-US" dirty="0">
                <a:latin typeface="Times New Roman" panose="02020603050405020304" pitchFamily="18" charset="0"/>
                <a:cs typeface="Times New Roman" panose="02020603050405020304" pitchFamily="18" charset="0"/>
              </a:rPr>
              <a:t>Not cleat that the behavior of experimental animals is sufficiently analogous to humans</a:t>
            </a:r>
          </a:p>
          <a:p>
            <a:pPr lvl="1"/>
            <a:r>
              <a:rPr lang="en-US" dirty="0">
                <a:latin typeface="Times New Roman" panose="02020603050405020304" pitchFamily="18" charset="0"/>
                <a:cs typeface="Times New Roman" panose="02020603050405020304" pitchFamily="18" charset="0"/>
              </a:rPr>
              <a:t>Human behavior exhibits a degree of intentionality not seen in rodents</a:t>
            </a:r>
          </a:p>
          <a:p>
            <a:pPr lvl="1"/>
            <a:r>
              <a:rPr lang="en-US" dirty="0">
                <a:latin typeface="Times New Roman" panose="02020603050405020304" pitchFamily="18" charset="0"/>
                <a:cs typeface="Times New Roman" panose="02020603050405020304" pitchFamily="18" charset="0"/>
              </a:rPr>
              <a:t>The human situation is always interactive and thus single factor analysis may not be appropriate</a:t>
            </a:r>
          </a:p>
          <a:p>
            <a:r>
              <a:rPr lang="en-US" dirty="0">
                <a:latin typeface="Times New Roman" panose="02020603050405020304" pitchFamily="18" charset="0"/>
                <a:cs typeface="Times New Roman" panose="02020603050405020304" pitchFamily="18" charset="0"/>
              </a:rPr>
              <a:t>“The language used to describe the CAH girls’ behavior—for example, “</a:t>
            </a:r>
            <a:r>
              <a:rPr lang="en-US" dirty="0" err="1">
                <a:latin typeface="Times New Roman" panose="02020603050405020304" pitchFamily="18" charset="0"/>
                <a:cs typeface="Times New Roman" panose="02020603050405020304" pitchFamily="18" charset="0"/>
              </a:rPr>
              <a:t>tomboyism</a:t>
            </a:r>
            <a:r>
              <a:rPr lang="en-US" dirty="0">
                <a:latin typeface="Times New Roman" panose="02020603050405020304" pitchFamily="18" charset="0"/>
                <a:cs typeface="Times New Roman" panose="02020603050405020304" pitchFamily="18" charset="0"/>
              </a:rPr>
              <a:t>”—reflects uncritical acceptance of [gendered] mythology from the start” (131).</a:t>
            </a:r>
          </a:p>
          <a:p>
            <a:pPr lvl="1"/>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8897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B2779-3687-4074-A346-8009B71F53C6}"/>
              </a:ext>
            </a:extLst>
          </p:cNvPr>
          <p:cNvSpPr>
            <a:spLocks noGrp="1"/>
          </p:cNvSpPr>
          <p:nvPr>
            <p:ph type="title"/>
          </p:nvPr>
        </p:nvSpPr>
        <p:spPr/>
        <p:txBody>
          <a:bodyPr/>
          <a:lstStyle/>
          <a:p>
            <a:r>
              <a:rPr lang="en-US" dirty="0"/>
              <a:t>Ehrhardt’s Hypothesis</a:t>
            </a:r>
          </a:p>
        </p:txBody>
      </p:sp>
      <p:sp>
        <p:nvSpPr>
          <p:cNvPr id="3" name="Content Placeholder 2">
            <a:extLst>
              <a:ext uri="{FF2B5EF4-FFF2-40B4-BE49-F238E27FC236}">
                <a16:creationId xmlns:a16="http://schemas.microsoft.com/office/drawing/2014/main" id="{EE7A79B3-76D9-469A-B0AD-C2D165186B32}"/>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analogy between the human behaviors and the stereotyped non-human behavioral dimorphism </a:t>
            </a:r>
            <a:r>
              <a:rPr lang="en-US" dirty="0">
                <a:solidFill>
                  <a:schemeClr val="accent2"/>
                </a:solidFill>
                <a:latin typeface="Times New Roman" panose="02020603050405020304" pitchFamily="18" charset="0"/>
                <a:cs typeface="Times New Roman" panose="02020603050405020304" pitchFamily="18" charset="0"/>
              </a:rPr>
              <a:t>seems obvious if one expects sexual dimorphism </a:t>
            </a:r>
            <a:r>
              <a:rPr lang="en-US" dirty="0">
                <a:latin typeface="Times New Roman" panose="02020603050405020304" pitchFamily="18" charset="0"/>
                <a:cs typeface="Times New Roman" panose="02020603050405020304" pitchFamily="18" charset="0"/>
              </a:rPr>
              <a:t>and classifies behavior as masculine or feminine. Without this expectation or the assumption that behavior is so gendered, however, the behaviors of the children seem more various and classifiable under different schemas” (120).</a:t>
            </a:r>
          </a:p>
        </p:txBody>
      </p:sp>
    </p:spTree>
    <p:extLst>
      <p:ext uri="{BB962C8B-B14F-4D97-AF65-F5344CB8AC3E}">
        <p14:creationId xmlns:p14="http://schemas.microsoft.com/office/powerpoint/2010/main" val="1900918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B6CB-E567-4BD6-BA51-DB27BBE4BDEA}"/>
              </a:ext>
            </a:extLst>
          </p:cNvPr>
          <p:cNvSpPr>
            <a:spLocks noGrp="1"/>
          </p:cNvSpPr>
          <p:nvPr>
            <p:ph type="title"/>
          </p:nvPr>
        </p:nvSpPr>
        <p:spPr/>
        <p:txBody>
          <a:bodyPr/>
          <a:lstStyle/>
          <a:p>
            <a:r>
              <a:rPr lang="en-US" i="1" dirty="0"/>
              <a:t>Science as Social Knowledge</a:t>
            </a:r>
            <a:r>
              <a:rPr lang="en-US" dirty="0"/>
              <a:t> (1990)</a:t>
            </a:r>
            <a:endParaRPr lang="en-US" i="1" dirty="0"/>
          </a:p>
        </p:txBody>
      </p:sp>
      <p:sp>
        <p:nvSpPr>
          <p:cNvPr id="3" name="Content Placeholder 2">
            <a:extLst>
              <a:ext uri="{FF2B5EF4-FFF2-40B4-BE49-F238E27FC236}">
                <a16:creationId xmlns:a16="http://schemas.microsoft.com/office/drawing/2014/main" id="{4B105D39-628E-49A9-989F-309B407E2436}"/>
              </a:ext>
            </a:extLst>
          </p:cNvPr>
          <p:cNvSpPr>
            <a:spLocks noGrp="1"/>
          </p:cNvSpPr>
          <p:nvPr>
            <p:ph idx="1"/>
          </p:nvPr>
        </p:nvSpPr>
        <p:spPr>
          <a:xfrm>
            <a:off x="838200" y="1825625"/>
            <a:ext cx="7432497" cy="4351338"/>
          </a:xfrm>
        </p:spPr>
        <p:txBody>
          <a:bodyPr>
            <a:normAutofit/>
          </a:bodyPr>
          <a:lstStyle/>
          <a:p>
            <a:r>
              <a:rPr lang="en-US" dirty="0" err="1">
                <a:latin typeface="Times New Roman" panose="02020603050405020304" pitchFamily="18" charset="0"/>
                <a:cs typeface="Times New Roman" panose="02020603050405020304" pitchFamily="18" charset="0"/>
              </a:rPr>
              <a:t>Longino</a:t>
            </a:r>
            <a:r>
              <a:rPr lang="en-US" dirty="0">
                <a:latin typeface="Times New Roman" panose="02020603050405020304" pitchFamily="18" charset="0"/>
                <a:cs typeface="Times New Roman" panose="02020603050405020304" pitchFamily="18" charset="0"/>
              </a:rPr>
              <a:t> wants to demonstrate that science cannot exclude social and cultural influence</a:t>
            </a:r>
          </a:p>
          <a:p>
            <a:endParaRPr lang="en-US" dirty="0">
              <a:latin typeface="Times New Roman" panose="02020603050405020304" pitchFamily="18" charset="0"/>
              <a:cs typeface="Times New Roman" panose="02020603050405020304" pitchFamily="18" charset="0"/>
            </a:endParaRPr>
          </a:p>
          <a:p>
            <a:r>
              <a:rPr lang="en-US" dirty="0">
                <a:effectLst/>
                <a:latin typeface="Times New Roman" panose="02020603050405020304" pitchFamily="18" charset="0"/>
                <a:ea typeface="Calibri" panose="020F0502020204030204" pitchFamily="34" charset="0"/>
                <a:cs typeface="Times New Roman" panose="02020603050405020304" pitchFamily="18" charset="0"/>
              </a:rPr>
              <a:t>“I will argue not only that scientific practices and content on the one hand and social needs and values on the other are in dynamic interaction but that </a:t>
            </a:r>
            <a:r>
              <a:rPr lang="en-US"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the logical and cognitive structures of scientific inquiry require such interaction</a:t>
            </a:r>
            <a:r>
              <a:rPr lang="en-US" dirty="0">
                <a:effectLst/>
                <a:latin typeface="Times New Roman" panose="02020603050405020304" pitchFamily="18" charset="0"/>
                <a:ea typeface="Calibri" panose="020F0502020204030204" pitchFamily="34" charset="0"/>
                <a:cs typeface="Times New Roman" panose="02020603050405020304" pitchFamily="18" charset="0"/>
              </a:rPr>
              <a:t>” (4). </a:t>
            </a:r>
            <a:endParaRPr lang="it-IT"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1026" name="Picture 2" descr="Amazon.com: Science as Social Knowledge: Values and Objectivity in  Scientific Inquiry (9780691020518): Longino, Helen E.: Books">
            <a:extLst>
              <a:ext uri="{FF2B5EF4-FFF2-40B4-BE49-F238E27FC236}">
                <a16:creationId xmlns:a16="http://schemas.microsoft.com/office/drawing/2014/main" id="{7318FB01-F4FB-4266-BF39-3A93A0C5C9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5672" y="1825625"/>
            <a:ext cx="2918128" cy="4372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2544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45AB6-DBB8-48D2-AF07-E5AB86290528}"/>
              </a:ext>
            </a:extLst>
          </p:cNvPr>
          <p:cNvSpPr>
            <a:spLocks noGrp="1"/>
          </p:cNvSpPr>
          <p:nvPr>
            <p:ph type="title"/>
          </p:nvPr>
        </p:nvSpPr>
        <p:spPr/>
        <p:txBody>
          <a:bodyPr/>
          <a:lstStyle/>
          <a:p>
            <a:r>
              <a:rPr lang="en-US" dirty="0"/>
              <a:t>Gems</a:t>
            </a:r>
          </a:p>
        </p:txBody>
      </p:sp>
      <p:sp>
        <p:nvSpPr>
          <p:cNvPr id="3" name="Content Placeholder 2">
            <a:extLst>
              <a:ext uri="{FF2B5EF4-FFF2-40B4-BE49-F238E27FC236}">
                <a16:creationId xmlns:a16="http://schemas.microsoft.com/office/drawing/2014/main" id="{14535809-A0AE-4DBF-B50E-0B5D54F3B677}"/>
              </a:ext>
            </a:extLst>
          </p:cNvPr>
          <p:cNvSpPr>
            <a:spLocks noGrp="1"/>
          </p:cNvSpPr>
          <p:nvPr>
            <p:ph idx="1"/>
          </p:nvPr>
        </p:nvSpPr>
        <p:spPr/>
        <p:txBody>
          <a:bodyPr/>
          <a:lstStyle/>
          <a:p>
            <a:pPr marL="514350" indent="-514350">
              <a:buFont typeface="+mj-lt"/>
              <a:buAutoNum type="arabicPeriod"/>
            </a:pPr>
            <a:r>
              <a:rPr lang="en-US" dirty="0" err="1">
                <a:latin typeface="Times New Roman" panose="02020603050405020304" pitchFamily="18" charset="0"/>
                <a:cs typeface="Times New Roman" panose="02020603050405020304" pitchFamily="18" charset="0"/>
              </a:rPr>
              <a:t>Longino</a:t>
            </a:r>
            <a:r>
              <a:rPr lang="en-US" dirty="0">
                <a:latin typeface="Times New Roman" panose="02020603050405020304" pitchFamily="18" charset="0"/>
                <a:cs typeface="Times New Roman" panose="02020603050405020304" pitchFamily="18" charset="0"/>
              </a:rPr>
              <a:t> is not provoked into an ‘angry’ or ‘hostile’ reaction. </a:t>
            </a:r>
          </a:p>
          <a:p>
            <a:pPr marL="514350" indent="-514350">
              <a:buFont typeface="+mj-lt"/>
              <a:buAutoNum type="arabicPeriod"/>
            </a:pPr>
            <a:r>
              <a:rPr lang="en-US" dirty="0" err="1">
                <a:latin typeface="Times New Roman" panose="02020603050405020304" pitchFamily="18" charset="0"/>
                <a:cs typeface="Times New Roman" panose="02020603050405020304" pitchFamily="18" charset="0"/>
              </a:rPr>
              <a:t>Longino</a:t>
            </a:r>
            <a:r>
              <a:rPr lang="en-US" dirty="0">
                <a:latin typeface="Times New Roman" panose="02020603050405020304" pitchFamily="18" charset="0"/>
                <a:cs typeface="Times New Roman" panose="02020603050405020304" pitchFamily="18" charset="0"/>
              </a:rPr>
              <a:t> makes specific claims about sexist and androcentric studies rather than engaging in broad critique. </a:t>
            </a:r>
          </a:p>
          <a:p>
            <a:pPr marL="514350" indent="-514350">
              <a:buFont typeface="+mj-lt"/>
              <a:buAutoNum type="arabicPeriod"/>
            </a:pP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It could have been helpful to highlight the relationship to the rest of the book throughout the chapter</a:t>
            </a:r>
          </a:p>
        </p:txBody>
      </p:sp>
    </p:spTree>
    <p:extLst>
      <p:ext uri="{BB962C8B-B14F-4D97-AF65-F5344CB8AC3E}">
        <p14:creationId xmlns:p14="http://schemas.microsoft.com/office/powerpoint/2010/main" val="591043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299E5-A8D2-4CEB-B052-5A2573C96753}"/>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66DD2D2B-96E9-41E4-8E45-C8AB2D25FC8E}"/>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Should we only expect contextual values to play a role in scientific fields that have to do with social behavior?</a:t>
            </a:r>
          </a:p>
          <a:p>
            <a:r>
              <a:rPr lang="en-US" dirty="0">
                <a:latin typeface="Times New Roman" panose="02020603050405020304" pitchFamily="18" charset="0"/>
                <a:cs typeface="Times New Roman" panose="02020603050405020304" pitchFamily="18" charset="0"/>
              </a:rPr>
              <a:t>When should we expect further evidence to ‘fill the gap’ between data and hypotheses rather than contextual values?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655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B6CB-E567-4BD6-BA51-DB27BBE4BDEA}"/>
              </a:ext>
            </a:extLst>
          </p:cNvPr>
          <p:cNvSpPr>
            <a:spLocks noGrp="1"/>
          </p:cNvSpPr>
          <p:nvPr>
            <p:ph type="title"/>
          </p:nvPr>
        </p:nvSpPr>
        <p:spPr/>
        <p:txBody>
          <a:bodyPr/>
          <a:lstStyle/>
          <a:p>
            <a:r>
              <a:rPr lang="en-US" i="1" dirty="0"/>
              <a:t>Science as Social Knowledge</a:t>
            </a:r>
            <a:r>
              <a:rPr lang="en-US" dirty="0"/>
              <a:t> (1990)</a:t>
            </a:r>
            <a:endParaRPr lang="en-US" i="1" dirty="0"/>
          </a:p>
        </p:txBody>
      </p:sp>
      <p:sp>
        <p:nvSpPr>
          <p:cNvPr id="3" name="Content Placeholder 2">
            <a:extLst>
              <a:ext uri="{FF2B5EF4-FFF2-40B4-BE49-F238E27FC236}">
                <a16:creationId xmlns:a16="http://schemas.microsoft.com/office/drawing/2014/main" id="{4B105D39-628E-49A9-989F-309B407E2436}"/>
              </a:ext>
            </a:extLst>
          </p:cNvPr>
          <p:cNvSpPr>
            <a:spLocks noGrp="1"/>
          </p:cNvSpPr>
          <p:nvPr>
            <p:ph idx="1"/>
          </p:nvPr>
        </p:nvSpPr>
        <p:spPr>
          <a:xfrm>
            <a:off x="838200" y="1825625"/>
            <a:ext cx="7432497" cy="4351338"/>
          </a:xfrm>
        </p:spPr>
        <p:txBody>
          <a:bodyPr>
            <a:normAutofit/>
          </a:bodyPr>
          <a:lstStyle/>
          <a:p>
            <a:r>
              <a:rPr lang="en-US" u="sng" dirty="0">
                <a:latin typeface="Times New Roman" panose="02020603050405020304" pitchFamily="18" charset="0"/>
                <a:cs typeface="Times New Roman" panose="02020603050405020304" pitchFamily="18" charset="0"/>
              </a:rPr>
              <a:t>Constitutive values</a:t>
            </a:r>
            <a:r>
              <a:rPr lang="en-US" dirty="0">
                <a:latin typeface="Times New Roman" panose="02020603050405020304" pitchFamily="18" charset="0"/>
                <a:cs typeface="Times New Roman" panose="02020603050405020304" pitchFamily="18" charset="0"/>
              </a:rPr>
              <a:t> are internal to science: they determine the rules of what constitutes acceptable scientific practice. </a:t>
            </a:r>
          </a:p>
          <a:p>
            <a:pPr lvl="1"/>
            <a:r>
              <a:rPr lang="en-US" dirty="0">
                <a:effectLst/>
                <a:latin typeface="Times New Roman" panose="02020603050405020304" pitchFamily="18" charset="0"/>
                <a:ea typeface="Calibri" panose="020F0502020204030204" pitchFamily="34" charset="0"/>
                <a:cs typeface="Times New Roman" panose="02020603050405020304" pitchFamily="18" charset="0"/>
              </a:rPr>
              <a:t>Ex: simplicity, generality, etc.</a:t>
            </a:r>
          </a:p>
          <a:p>
            <a:endParaRPr lang="en-US" dirty="0">
              <a:latin typeface="Times New Roman" panose="02020603050405020304" pitchFamily="18" charset="0"/>
              <a:cs typeface="Times New Roman" panose="02020603050405020304" pitchFamily="18" charset="0"/>
            </a:endParaRPr>
          </a:p>
          <a:p>
            <a:r>
              <a:rPr lang="en-US" u="sng" dirty="0">
                <a:latin typeface="Times New Roman" panose="02020603050405020304" pitchFamily="18" charset="0"/>
                <a:cs typeface="Times New Roman" panose="02020603050405020304" pitchFamily="18" charset="0"/>
              </a:rPr>
              <a:t>Contextual values</a:t>
            </a:r>
            <a:r>
              <a:rPr lang="en-US" dirty="0">
                <a:latin typeface="Times New Roman" panose="02020603050405020304" pitchFamily="18" charset="0"/>
                <a:cs typeface="Times New Roman" panose="02020603050405020304" pitchFamily="18" charset="0"/>
              </a:rPr>
              <a:t> come from the social and cultural environment in which science is done</a:t>
            </a:r>
            <a:endParaRPr lang="en-US" u="sng"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ea typeface="Calibri" panose="020F0502020204030204" pitchFamily="34" charset="0"/>
                <a:cs typeface="Times New Roman" panose="02020603050405020304" pitchFamily="18" charset="0"/>
              </a:rPr>
              <a:t>Ex: sexism and androcentrism </a:t>
            </a:r>
          </a:p>
          <a:p>
            <a:pPr marL="457200" lvl="1" indent="0">
              <a:buNone/>
            </a:pPr>
            <a:endParaRPr lang="it-IT"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1026" name="Picture 2" descr="Amazon.com: Science as Social Knowledge: Values and Objectivity in  Scientific Inquiry (9780691020518): Longino, Helen E.: Books">
            <a:extLst>
              <a:ext uri="{FF2B5EF4-FFF2-40B4-BE49-F238E27FC236}">
                <a16:creationId xmlns:a16="http://schemas.microsoft.com/office/drawing/2014/main" id="{7318FB01-F4FB-4266-BF39-3A93A0C5C9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5672" y="1825625"/>
            <a:ext cx="2918128" cy="4372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5686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B6CB-E567-4BD6-BA51-DB27BBE4BDEA}"/>
              </a:ext>
            </a:extLst>
          </p:cNvPr>
          <p:cNvSpPr>
            <a:spLocks noGrp="1"/>
          </p:cNvSpPr>
          <p:nvPr>
            <p:ph type="title"/>
          </p:nvPr>
        </p:nvSpPr>
        <p:spPr/>
        <p:txBody>
          <a:bodyPr/>
          <a:lstStyle/>
          <a:p>
            <a:r>
              <a:rPr lang="en-US" i="1" dirty="0"/>
              <a:t>Science as Social Knowledge</a:t>
            </a:r>
            <a:r>
              <a:rPr lang="en-US" dirty="0"/>
              <a:t> (1990)</a:t>
            </a:r>
            <a:endParaRPr lang="en-US" i="1" dirty="0"/>
          </a:p>
        </p:txBody>
      </p:sp>
      <p:sp>
        <p:nvSpPr>
          <p:cNvPr id="3" name="Content Placeholder 2">
            <a:extLst>
              <a:ext uri="{FF2B5EF4-FFF2-40B4-BE49-F238E27FC236}">
                <a16:creationId xmlns:a16="http://schemas.microsoft.com/office/drawing/2014/main" id="{4B105D39-628E-49A9-989F-309B407E2436}"/>
              </a:ext>
            </a:extLst>
          </p:cNvPr>
          <p:cNvSpPr>
            <a:spLocks noGrp="1"/>
          </p:cNvSpPr>
          <p:nvPr>
            <p:ph idx="1"/>
          </p:nvPr>
        </p:nvSpPr>
        <p:spPr>
          <a:xfrm>
            <a:off x="838200" y="1825625"/>
            <a:ext cx="7432497" cy="4351338"/>
          </a:xfrm>
        </p:spPr>
        <p:txBody>
          <a:bodyPr>
            <a:normAutofit/>
          </a:bodyPr>
          <a:lstStyle/>
          <a:p>
            <a:r>
              <a:rPr lang="en-US" dirty="0" err="1">
                <a:latin typeface="Times New Roman" panose="02020603050405020304" pitchFamily="18" charset="0"/>
                <a:cs typeface="Times New Roman" panose="02020603050405020304" pitchFamily="18" charset="0"/>
              </a:rPr>
              <a:t>Longino</a:t>
            </a:r>
            <a:r>
              <a:rPr lang="en-US" dirty="0">
                <a:latin typeface="Times New Roman" panose="02020603050405020304" pitchFamily="18" charset="0"/>
                <a:cs typeface="Times New Roman" panose="02020603050405020304" pitchFamily="18" charset="0"/>
              </a:rPr>
              <a:t> claims that, because theories are underdetermined by available evidence, values are needed to fill in the gap. </a:t>
            </a:r>
          </a:p>
          <a:p>
            <a:r>
              <a:rPr lang="en-US" dirty="0">
                <a:latin typeface="Times New Roman" panose="02020603050405020304" pitchFamily="18" charset="0"/>
                <a:cs typeface="Times New Roman" panose="02020603050405020304" pitchFamily="18" charset="0"/>
              </a:rPr>
              <a:t>Ways that contextual values shape knowledge:</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Practices</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Questions</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Data</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Specific assumptions</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Global assumptions </a:t>
            </a:r>
          </a:p>
        </p:txBody>
      </p:sp>
      <p:pic>
        <p:nvPicPr>
          <p:cNvPr id="1026" name="Picture 2" descr="Amazon.com: Science as Social Knowledge: Values and Objectivity in  Scientific Inquiry (9780691020518): Longino, Helen E.: Books">
            <a:extLst>
              <a:ext uri="{FF2B5EF4-FFF2-40B4-BE49-F238E27FC236}">
                <a16:creationId xmlns:a16="http://schemas.microsoft.com/office/drawing/2014/main" id="{7318FB01-F4FB-4266-BF39-3A93A0C5C9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5672" y="1825625"/>
            <a:ext cx="2918128" cy="4372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297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B6CB-E567-4BD6-BA51-DB27BBE4BDEA}"/>
              </a:ext>
            </a:extLst>
          </p:cNvPr>
          <p:cNvSpPr>
            <a:spLocks noGrp="1"/>
          </p:cNvSpPr>
          <p:nvPr>
            <p:ph type="title"/>
          </p:nvPr>
        </p:nvSpPr>
        <p:spPr/>
        <p:txBody>
          <a:bodyPr/>
          <a:lstStyle/>
          <a:p>
            <a:r>
              <a:rPr lang="en-US" i="1" dirty="0"/>
              <a:t>Science as Social Knowledge</a:t>
            </a:r>
            <a:r>
              <a:rPr lang="en-US" dirty="0"/>
              <a:t> (1990)</a:t>
            </a:r>
            <a:endParaRPr lang="en-US" i="1" dirty="0"/>
          </a:p>
        </p:txBody>
      </p:sp>
      <p:sp>
        <p:nvSpPr>
          <p:cNvPr id="3" name="Content Placeholder 2">
            <a:extLst>
              <a:ext uri="{FF2B5EF4-FFF2-40B4-BE49-F238E27FC236}">
                <a16:creationId xmlns:a16="http://schemas.microsoft.com/office/drawing/2014/main" id="{4B105D39-628E-49A9-989F-309B407E2436}"/>
              </a:ext>
            </a:extLst>
          </p:cNvPr>
          <p:cNvSpPr>
            <a:spLocks noGrp="1"/>
          </p:cNvSpPr>
          <p:nvPr>
            <p:ph idx="1"/>
          </p:nvPr>
        </p:nvSpPr>
        <p:spPr>
          <a:xfrm>
            <a:off x="838200" y="1825625"/>
            <a:ext cx="7432497" cy="4351338"/>
          </a:xfrm>
        </p:spPr>
        <p:txBody>
          <a:bodyPr>
            <a:normAutofit/>
          </a:bodyPr>
          <a:lstStyle/>
          <a:p>
            <a:pPr marL="0" marR="0">
              <a:lnSpc>
                <a:spcPct val="107000"/>
              </a:lnSpc>
              <a:spcBef>
                <a:spcPts val="0"/>
              </a:spcBef>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“From all this it follows again that </a:t>
            </a:r>
            <a:r>
              <a:rPr lang="en-US" sz="24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the greater the number of different points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of view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included in a given community, </a:t>
            </a:r>
            <a:r>
              <a:rPr lang="en-US" sz="24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the more likely it is that its scientific practice will be objective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is, that it will result in descriptions and explanations of natural processes that are more reliable in the sense of less characterized by idiosyncratic subjective preferences of community members than would otherwise be the case” (80).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Amazon.com: Science as Social Knowledge: Values and Objectivity in  Scientific Inquiry (9780691020518): Longino, Helen E.: Books">
            <a:extLst>
              <a:ext uri="{FF2B5EF4-FFF2-40B4-BE49-F238E27FC236}">
                <a16:creationId xmlns:a16="http://schemas.microsoft.com/office/drawing/2014/main" id="{7318FB01-F4FB-4266-BF39-3A93A0C5C9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5672" y="1825625"/>
            <a:ext cx="2918128" cy="4372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0998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B6CB-E567-4BD6-BA51-DB27BBE4BDEA}"/>
              </a:ext>
            </a:extLst>
          </p:cNvPr>
          <p:cNvSpPr>
            <a:spLocks noGrp="1"/>
          </p:cNvSpPr>
          <p:nvPr>
            <p:ph type="title"/>
          </p:nvPr>
        </p:nvSpPr>
        <p:spPr/>
        <p:txBody>
          <a:bodyPr/>
          <a:lstStyle/>
          <a:p>
            <a:r>
              <a:rPr lang="en-US" dirty="0"/>
              <a:t>Chapter 6: “Research on Sex Differences”</a:t>
            </a:r>
          </a:p>
        </p:txBody>
      </p:sp>
      <p:sp>
        <p:nvSpPr>
          <p:cNvPr id="3" name="Content Placeholder 2">
            <a:extLst>
              <a:ext uri="{FF2B5EF4-FFF2-40B4-BE49-F238E27FC236}">
                <a16:creationId xmlns:a16="http://schemas.microsoft.com/office/drawing/2014/main" id="{4B105D39-628E-49A9-989F-309B407E2436}"/>
              </a:ext>
            </a:extLst>
          </p:cNvPr>
          <p:cNvSpPr>
            <a:spLocks noGrp="1"/>
          </p:cNvSpPr>
          <p:nvPr>
            <p:ph idx="1"/>
          </p:nvPr>
        </p:nvSpPr>
        <p:spPr/>
        <p:txBody>
          <a:bodyPr/>
          <a:lstStyle/>
          <a:p>
            <a:r>
              <a:rPr lang="en-US" dirty="0" err="1">
                <a:latin typeface="Times New Roman" panose="02020603050405020304" pitchFamily="18" charset="0"/>
                <a:cs typeface="Times New Roman" panose="02020603050405020304" pitchFamily="18" charset="0"/>
              </a:rPr>
              <a:t>Longino</a:t>
            </a:r>
            <a:r>
              <a:rPr lang="en-US" dirty="0">
                <a:latin typeface="Times New Roman" panose="02020603050405020304" pitchFamily="18" charset="0"/>
                <a:cs typeface="Times New Roman" panose="02020603050405020304" pitchFamily="18" charset="0"/>
              </a:rPr>
              <a:t> will use examples from human evolution research and behavioral neuroendocrinology to demonstrate how contextual values ‘fill in the gap’ between data and hypotheses.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role of contextual values is easy to see here because of the androcentric and sexist assumptions involved.</a:t>
            </a:r>
          </a:p>
          <a:p>
            <a:pPr lvl="1"/>
            <a:r>
              <a:rPr lang="en-US" dirty="0">
                <a:effectLst/>
                <a:latin typeface="Times New Roman" panose="02020603050405020304" pitchFamily="18" charset="0"/>
                <a:ea typeface="Calibri" panose="020F0502020204030204" pitchFamily="34" charset="0"/>
                <a:cs typeface="Times New Roman" panose="02020603050405020304" pitchFamily="18" charset="0"/>
              </a:rPr>
              <a:t>“Inferences and assumptions that in a different context would go (and formerly went) unchallenged are subject to more detailed scrutiny by other scientists, which in turn assists the external analyst and critic in her reconstruction” (117). </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1235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06BD1-1BC3-425A-BDFD-236DC7CCAE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1BBD21-25FA-4022-9974-8C09FC309B1E}"/>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FE6C53E2-E899-4444-BD47-B3C42E6EAE05}"/>
              </a:ext>
            </a:extLst>
          </p:cNvPr>
          <p:cNvPicPr>
            <a:picLocks noChangeAspect="1"/>
          </p:cNvPicPr>
          <p:nvPr/>
        </p:nvPicPr>
        <p:blipFill>
          <a:blip r:embed="rId2"/>
          <a:stretch>
            <a:fillRect/>
          </a:stretch>
        </p:blipFill>
        <p:spPr>
          <a:xfrm>
            <a:off x="3725589" y="365125"/>
            <a:ext cx="4740822" cy="5811838"/>
          </a:xfrm>
          <a:prstGeom prst="rect">
            <a:avLst/>
          </a:prstGeom>
          <a:ln>
            <a:solidFill>
              <a:schemeClr val="accent1"/>
            </a:solidFill>
          </a:ln>
        </p:spPr>
      </p:pic>
    </p:spTree>
    <p:extLst>
      <p:ext uri="{BB962C8B-B14F-4D97-AF65-F5344CB8AC3E}">
        <p14:creationId xmlns:p14="http://schemas.microsoft.com/office/powerpoint/2010/main" val="3724705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405E645-1244-442C-9600-2E5D32F329A3}"/>
              </a:ext>
            </a:extLst>
          </p:cNvPr>
          <p:cNvPicPr>
            <a:picLocks noChangeAspect="1"/>
          </p:cNvPicPr>
          <p:nvPr/>
        </p:nvPicPr>
        <p:blipFill>
          <a:blip r:embed="rId3"/>
          <a:stretch>
            <a:fillRect/>
          </a:stretch>
        </p:blipFill>
        <p:spPr>
          <a:xfrm>
            <a:off x="8486775" y="1990011"/>
            <a:ext cx="2867025" cy="3514725"/>
          </a:xfrm>
          <a:prstGeom prst="rect">
            <a:avLst/>
          </a:prstGeom>
          <a:ln>
            <a:solidFill>
              <a:schemeClr val="accent1"/>
            </a:solidFill>
          </a:ln>
        </p:spPr>
      </p:pic>
      <p:sp>
        <p:nvSpPr>
          <p:cNvPr id="2" name="Title 1">
            <a:extLst>
              <a:ext uri="{FF2B5EF4-FFF2-40B4-BE49-F238E27FC236}">
                <a16:creationId xmlns:a16="http://schemas.microsoft.com/office/drawing/2014/main" id="{CF8AB6CB-E567-4BD6-BA51-DB27BBE4BDEA}"/>
              </a:ext>
            </a:extLst>
          </p:cNvPr>
          <p:cNvSpPr>
            <a:spLocks noGrp="1"/>
          </p:cNvSpPr>
          <p:nvPr>
            <p:ph type="title"/>
          </p:nvPr>
        </p:nvSpPr>
        <p:spPr/>
        <p:txBody>
          <a:bodyPr/>
          <a:lstStyle/>
          <a:p>
            <a:r>
              <a:rPr lang="en-US" dirty="0"/>
              <a:t>Missing Link Example</a:t>
            </a:r>
          </a:p>
        </p:txBody>
      </p:sp>
      <p:sp>
        <p:nvSpPr>
          <p:cNvPr id="3" name="Content Placeholder 2">
            <a:extLst>
              <a:ext uri="{FF2B5EF4-FFF2-40B4-BE49-F238E27FC236}">
                <a16:creationId xmlns:a16="http://schemas.microsoft.com/office/drawing/2014/main" id="{4B105D39-628E-49A9-989F-309B407E2436}"/>
              </a:ext>
            </a:extLst>
          </p:cNvPr>
          <p:cNvSpPr>
            <a:spLocks noGrp="1"/>
          </p:cNvSpPr>
          <p:nvPr>
            <p:ph idx="1"/>
          </p:nvPr>
        </p:nvSpPr>
        <p:spPr>
          <a:xfrm>
            <a:off x="838200" y="1825625"/>
            <a:ext cx="7419012" cy="4351338"/>
          </a:xfrm>
        </p:spPr>
        <p:txBody>
          <a:bodyPr/>
          <a:lstStyle/>
          <a:p>
            <a:r>
              <a:rPr lang="en-US" dirty="0">
                <a:latin typeface="Times New Roman" panose="02020603050405020304" pitchFamily="18" charset="0"/>
                <a:cs typeface="Times New Roman" panose="02020603050405020304" pitchFamily="18" charset="0"/>
              </a:rPr>
              <a:t>The problem: tracing the complete evolutionary transition from primeval apes to humans</a:t>
            </a:r>
          </a:p>
          <a:p>
            <a:r>
              <a:rPr lang="en-US" dirty="0">
                <a:latin typeface="Times New Roman" panose="02020603050405020304" pitchFamily="18" charset="0"/>
                <a:cs typeface="Times New Roman" panose="02020603050405020304" pitchFamily="18" charset="0"/>
              </a:rPr>
              <a:t>The hypothesis: </a:t>
            </a:r>
            <a:r>
              <a:rPr lang="en-US" i="1" dirty="0" err="1">
                <a:latin typeface="Times New Roman" panose="02020603050405020304" pitchFamily="18" charset="0"/>
                <a:cs typeface="Times New Roman" panose="02020603050405020304" pitchFamily="18" charset="0"/>
              </a:rPr>
              <a:t>Ramapithecus</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the missing link</a:t>
            </a:r>
          </a:p>
          <a:p>
            <a:r>
              <a:rPr lang="en-US" dirty="0">
                <a:latin typeface="Times New Roman" panose="02020603050405020304" pitchFamily="18" charset="0"/>
                <a:cs typeface="Times New Roman" panose="02020603050405020304" pitchFamily="18" charset="0"/>
              </a:rPr>
              <a:t>The data: The available fossils cannot confirm or disconfirm the hypothesis</a:t>
            </a:r>
          </a:p>
          <a:p>
            <a:r>
              <a:rPr lang="en-US" dirty="0">
                <a:latin typeface="Times New Roman" panose="02020603050405020304" pitchFamily="18" charset="0"/>
                <a:cs typeface="Times New Roman" panose="02020603050405020304" pitchFamily="18" charset="0"/>
              </a:rPr>
              <a:t>“In light of the general evolutionary principles the fragments </a:t>
            </a:r>
            <a:r>
              <a:rPr lang="en-US" i="1" dirty="0">
                <a:latin typeface="Times New Roman" panose="02020603050405020304" pitchFamily="18" charset="0"/>
                <a:cs typeface="Times New Roman" panose="02020603050405020304" pitchFamily="18" charset="0"/>
              </a:rPr>
              <a:t>are </a:t>
            </a:r>
            <a:r>
              <a:rPr lang="en-US" dirty="0">
                <a:latin typeface="Times New Roman" panose="02020603050405020304" pitchFamily="18" charset="0"/>
                <a:cs typeface="Times New Roman" panose="02020603050405020304" pitchFamily="18" charset="0"/>
              </a:rPr>
              <a:t>evidence, but they are only partial evidence” </a:t>
            </a:r>
          </a:p>
        </p:txBody>
      </p:sp>
      <p:sp>
        <p:nvSpPr>
          <p:cNvPr id="6" name="Rectangle 5">
            <a:extLst>
              <a:ext uri="{FF2B5EF4-FFF2-40B4-BE49-F238E27FC236}">
                <a16:creationId xmlns:a16="http://schemas.microsoft.com/office/drawing/2014/main" id="{EF06BED0-04D9-42CF-A6CB-2598A5777EFD}"/>
              </a:ext>
            </a:extLst>
          </p:cNvPr>
          <p:cNvSpPr/>
          <p:nvPr/>
        </p:nvSpPr>
        <p:spPr>
          <a:xfrm>
            <a:off x="8562333" y="3053637"/>
            <a:ext cx="2486346" cy="5239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2351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B6CB-E567-4BD6-BA51-DB27BBE4BDEA}"/>
              </a:ext>
            </a:extLst>
          </p:cNvPr>
          <p:cNvSpPr>
            <a:spLocks noGrp="1"/>
          </p:cNvSpPr>
          <p:nvPr>
            <p:ph type="title"/>
          </p:nvPr>
        </p:nvSpPr>
        <p:spPr/>
        <p:txBody>
          <a:bodyPr/>
          <a:lstStyle/>
          <a:p>
            <a:r>
              <a:rPr lang="en-US" dirty="0"/>
              <a:t>Bipedalism example</a:t>
            </a:r>
          </a:p>
        </p:txBody>
      </p:sp>
      <p:sp>
        <p:nvSpPr>
          <p:cNvPr id="3" name="Content Placeholder 2">
            <a:extLst>
              <a:ext uri="{FF2B5EF4-FFF2-40B4-BE49-F238E27FC236}">
                <a16:creationId xmlns:a16="http://schemas.microsoft.com/office/drawing/2014/main" id="{4B105D39-628E-49A9-989F-309B407E2436}"/>
              </a:ext>
            </a:extLst>
          </p:cNvPr>
          <p:cNvSpPr>
            <a:spLocks noGrp="1"/>
          </p:cNvSpPr>
          <p:nvPr>
            <p:ph idx="1"/>
          </p:nvPr>
        </p:nvSpPr>
        <p:spPr>
          <a:xfrm>
            <a:off x="838200" y="1825625"/>
            <a:ext cx="7460411" cy="4351338"/>
          </a:xfrm>
        </p:spPr>
        <p:txBody>
          <a:bodyPr/>
          <a:lstStyle/>
          <a:p>
            <a:r>
              <a:rPr lang="en-US" dirty="0">
                <a:latin typeface="Times New Roman" panose="02020603050405020304" pitchFamily="18" charset="0"/>
                <a:cs typeface="Times New Roman" panose="02020603050405020304" pitchFamily="18" charset="0"/>
              </a:rPr>
              <a:t>Evidence: a set of footprints preserved in volcanic ash</a:t>
            </a:r>
          </a:p>
          <a:p>
            <a:r>
              <a:rPr lang="en-US" dirty="0">
                <a:latin typeface="Times New Roman" panose="02020603050405020304" pitchFamily="18" charset="0"/>
                <a:cs typeface="Times New Roman" panose="02020603050405020304" pitchFamily="18" charset="0"/>
              </a:rPr>
              <a:t>Hypothesis: hominids had developed at least 3.59 million years ago</a:t>
            </a:r>
          </a:p>
          <a:p>
            <a:r>
              <a:rPr lang="en-US" dirty="0">
                <a:latin typeface="Times New Roman" panose="02020603050405020304" pitchFamily="18" charset="0"/>
                <a:cs typeface="Times New Roman" panose="02020603050405020304" pitchFamily="18" charset="0"/>
              </a:rPr>
              <a:t>Assumptions/generalizations: </a:t>
            </a:r>
          </a:p>
          <a:p>
            <a:pPr lvl="1"/>
            <a:r>
              <a:rPr lang="en-US" dirty="0">
                <a:latin typeface="Times New Roman" panose="02020603050405020304" pitchFamily="18" charset="0"/>
                <a:cs typeface="Times New Roman" panose="02020603050405020304" pitchFamily="18" charset="0"/>
              </a:rPr>
              <a:t>We can gauge the pressure and foot design needed to make these prints</a:t>
            </a:r>
          </a:p>
          <a:p>
            <a:pPr lvl="1"/>
            <a:r>
              <a:rPr lang="en-US" dirty="0">
                <a:latin typeface="Times New Roman" panose="02020603050405020304" pitchFamily="18" charset="0"/>
                <a:cs typeface="Times New Roman" panose="02020603050405020304" pitchFamily="18" charset="0"/>
              </a:rPr>
              <a:t>We can date the remains</a:t>
            </a:r>
          </a:p>
        </p:txBody>
      </p:sp>
      <p:pic>
        <p:nvPicPr>
          <p:cNvPr id="5" name="Picture 4">
            <a:extLst>
              <a:ext uri="{FF2B5EF4-FFF2-40B4-BE49-F238E27FC236}">
                <a16:creationId xmlns:a16="http://schemas.microsoft.com/office/drawing/2014/main" id="{6AE7E3E4-A564-4929-8FE6-D76605B3C454}"/>
              </a:ext>
            </a:extLst>
          </p:cNvPr>
          <p:cNvPicPr>
            <a:picLocks noChangeAspect="1"/>
          </p:cNvPicPr>
          <p:nvPr/>
        </p:nvPicPr>
        <p:blipFill>
          <a:blip r:embed="rId2"/>
          <a:stretch>
            <a:fillRect/>
          </a:stretch>
        </p:blipFill>
        <p:spPr>
          <a:xfrm>
            <a:off x="8486775" y="2136660"/>
            <a:ext cx="2867025" cy="3514725"/>
          </a:xfrm>
          <a:prstGeom prst="rect">
            <a:avLst/>
          </a:prstGeom>
          <a:ln>
            <a:solidFill>
              <a:schemeClr val="accent1"/>
            </a:solidFill>
          </a:ln>
        </p:spPr>
      </p:pic>
      <p:sp>
        <p:nvSpPr>
          <p:cNvPr id="9" name="Rectangle 8">
            <a:extLst>
              <a:ext uri="{FF2B5EF4-FFF2-40B4-BE49-F238E27FC236}">
                <a16:creationId xmlns:a16="http://schemas.microsoft.com/office/drawing/2014/main" id="{650C55D3-CE9A-4917-8273-D4DE7594F64A}"/>
              </a:ext>
            </a:extLst>
          </p:cNvPr>
          <p:cNvSpPr/>
          <p:nvPr/>
        </p:nvSpPr>
        <p:spPr>
          <a:xfrm>
            <a:off x="8591910" y="3614468"/>
            <a:ext cx="2648310" cy="5262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5814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1215</Words>
  <Application>Microsoft Office PowerPoint</Application>
  <PresentationFormat>Widescreen</PresentationFormat>
  <Paragraphs>119</Paragraphs>
  <Slides>21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“Research on Sex Differences”</vt:lpstr>
      <vt:lpstr>Science as Social Knowledge (1990)</vt:lpstr>
      <vt:lpstr>Science as Social Knowledge (1990)</vt:lpstr>
      <vt:lpstr>Science as Social Knowledge (1990)</vt:lpstr>
      <vt:lpstr>Science as Social Knowledge (1990)</vt:lpstr>
      <vt:lpstr>Chapter 6: “Research on Sex Differences”</vt:lpstr>
      <vt:lpstr>PowerPoint Presentation</vt:lpstr>
      <vt:lpstr>Missing Link Example</vt:lpstr>
      <vt:lpstr>Bipedalism example</vt:lpstr>
      <vt:lpstr>Bipedalism example</vt:lpstr>
      <vt:lpstr>Human Evolution Research</vt:lpstr>
      <vt:lpstr>Man-the-Hunter</vt:lpstr>
      <vt:lpstr>Woman-the-Gatherer</vt:lpstr>
      <vt:lpstr>Inferences and Assumptions</vt:lpstr>
      <vt:lpstr>Human Evolution Research</vt:lpstr>
      <vt:lpstr>Behavioral Neuroendocrinology</vt:lpstr>
      <vt:lpstr>Ehrhardt’s Hypothesis</vt:lpstr>
      <vt:lpstr>Ehrhardt’s Hypothesis</vt:lpstr>
      <vt:lpstr>Ehrhardt’s Hypothesis</vt:lpstr>
      <vt:lpstr>Gems</vt:lpstr>
      <vt:lpstr>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on Sex Differences”</dc:title>
  <dc:creator>Kyra E Hoerr</dc:creator>
  <cp:lastModifiedBy>Kyra E Hoerr</cp:lastModifiedBy>
  <cp:revision>40</cp:revision>
  <dcterms:created xsi:type="dcterms:W3CDTF">2020-10-21T14:49:25Z</dcterms:created>
  <dcterms:modified xsi:type="dcterms:W3CDTF">2020-10-21T18:23:17Z</dcterms:modified>
</cp:coreProperties>
</file>