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4D83-5199-4560-A632-27DF38565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B5310F-7F3F-4432-A9B3-CA19EB61BD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88C162-2ADB-4921-8564-7681379ACDF1}"/>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1E85EBC8-8563-429B-B926-BBB0864F2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3B4C3-F79B-4EDC-A365-16F832F0CCFB}"/>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391551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EA505-34E0-4893-8C0C-75A37C8417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DE46D9-A9C9-42A2-B217-F81B9B9A3E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3CE1E-83DB-4499-91CB-C933D696C754}"/>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283A5A7B-EA3C-4094-9651-BC3B52F06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153E2-C7CD-4E49-B49D-EDD2DC75C29B}"/>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129257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2C0B8-DB6A-431D-A33A-85AF23C5C8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C05D4-803F-4E9B-9C88-798B689A14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10FA4-8E64-4B12-BB6B-924C46234D50}"/>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E75B54E3-BBEA-425D-AEF1-02FB4724C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E2219-0BD7-48A2-BFB3-94EB8A78A3C0}"/>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77328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C61C-0795-4E6C-92D7-0828D6175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AAB50-53A2-46D4-83E0-CE32F100A1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DDCEE-A4C8-4519-A3CB-3521A3B53F6E}"/>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629E800B-B149-4484-BCF3-0F44F6EB4F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CB3ED-4343-4975-B43A-5BA654D02924}"/>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310320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F78E-B5D3-4E2D-8B35-C480E43608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3422B9-DFB1-4CC0-9269-D4198E675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989B84-9DCF-4928-A85C-24D32E5865F3}"/>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0CA8EFEB-7E19-4B05-92E2-07CF97154B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EDD4A0-21A0-41CD-AD97-2A7B76BC9430}"/>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421390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AF2D-A480-4885-A32E-8E2731BA27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7FCFD-2240-4528-A0C8-AE844F29CB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FF2C96-9F4D-4BEF-836D-C5A3E3D7CD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2DF04C-5897-447C-AD23-3F4A31FD5DCB}"/>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6" name="Footer Placeholder 5">
            <a:extLst>
              <a:ext uri="{FF2B5EF4-FFF2-40B4-BE49-F238E27FC236}">
                <a16:creationId xmlns:a16="http://schemas.microsoft.com/office/drawing/2014/main" id="{FA590CB8-9EF3-490A-94C5-1D0A45090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311D71-FBBA-4068-8BB0-E1502745FAE6}"/>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160514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0732-6CDE-4F36-AFA8-95FE54DADF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B1231C-5556-46D5-ADB0-71B297B07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6EC1B4-5287-40DF-B5FB-A34CAEAE3A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8D9E8E-F153-4B18-BD6A-4516A98400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18713A-5796-474A-A067-C8FF8A42FD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F701D5-BBA0-4E25-86E2-50A24C3FF030}"/>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8" name="Footer Placeholder 7">
            <a:extLst>
              <a:ext uri="{FF2B5EF4-FFF2-40B4-BE49-F238E27FC236}">
                <a16:creationId xmlns:a16="http://schemas.microsoft.com/office/drawing/2014/main" id="{B93B75B5-FB4A-4A0B-B813-373B15059D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46B56A-01AA-4A61-9F42-93E901684C09}"/>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284488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4B25-EADB-491E-9A20-07D06FEF69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C28FE8-B6BC-4A5B-AE5B-DFA811E6C8AF}"/>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4" name="Footer Placeholder 3">
            <a:extLst>
              <a:ext uri="{FF2B5EF4-FFF2-40B4-BE49-F238E27FC236}">
                <a16:creationId xmlns:a16="http://schemas.microsoft.com/office/drawing/2014/main" id="{0BD59BD4-F450-4B1C-8355-6CAAD25584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79B85E-A856-4E0A-8C3E-5AC2C0F41D2E}"/>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107785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B95AF-5624-4131-83C2-C7052E9D0792}"/>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3" name="Footer Placeholder 2">
            <a:extLst>
              <a:ext uri="{FF2B5EF4-FFF2-40B4-BE49-F238E27FC236}">
                <a16:creationId xmlns:a16="http://schemas.microsoft.com/office/drawing/2014/main" id="{F7DEE630-20AC-48DB-BF63-609182FE97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737D0E-B9A4-4268-98FC-109BEFE876A8}"/>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327658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579AE-551D-4271-A012-F823506C8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8AA5C9-7745-44FD-B5E6-0F2CFC453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5602B4-2BDC-40FC-9EAF-C208A16B2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40992F-673A-4C17-B39F-7EA888DB022A}"/>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6" name="Footer Placeholder 5">
            <a:extLst>
              <a:ext uri="{FF2B5EF4-FFF2-40B4-BE49-F238E27FC236}">
                <a16:creationId xmlns:a16="http://schemas.microsoft.com/office/drawing/2014/main" id="{875FF842-568B-41E4-878C-693F21175F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E3B22-012C-42F1-A545-E918DE4B2887}"/>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234253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0B4F-DE9E-4BA0-8ACE-36879238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08DF7A-A61F-4563-9846-612A810F8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66B655-1BEC-4D67-B6B5-620A647DF9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F142E7-BD24-49C3-A2A1-310904BACED1}"/>
              </a:ext>
            </a:extLst>
          </p:cNvPr>
          <p:cNvSpPr>
            <a:spLocks noGrp="1"/>
          </p:cNvSpPr>
          <p:nvPr>
            <p:ph type="dt" sz="half" idx="10"/>
          </p:nvPr>
        </p:nvSpPr>
        <p:spPr/>
        <p:txBody>
          <a:bodyPr/>
          <a:lstStyle/>
          <a:p>
            <a:fld id="{1C2A2BFD-A9E5-4772-BD7D-72A8F8275FBE}" type="datetimeFigureOut">
              <a:rPr lang="en-US" smtClean="0"/>
              <a:t>8/27/2020</a:t>
            </a:fld>
            <a:endParaRPr lang="en-US"/>
          </a:p>
        </p:txBody>
      </p:sp>
      <p:sp>
        <p:nvSpPr>
          <p:cNvPr id="6" name="Footer Placeholder 5">
            <a:extLst>
              <a:ext uri="{FF2B5EF4-FFF2-40B4-BE49-F238E27FC236}">
                <a16:creationId xmlns:a16="http://schemas.microsoft.com/office/drawing/2014/main" id="{F315DE99-2D52-48F1-8826-90F0224836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BB2170-B714-42CE-B6DC-9131BA92C147}"/>
              </a:ext>
            </a:extLst>
          </p:cNvPr>
          <p:cNvSpPr>
            <a:spLocks noGrp="1"/>
          </p:cNvSpPr>
          <p:nvPr>
            <p:ph type="sldNum" sz="quarter" idx="12"/>
          </p:nvPr>
        </p:nvSpPr>
        <p:spPr/>
        <p:txBody>
          <a:bodyPr/>
          <a:lstStyle/>
          <a:p>
            <a:fld id="{DE7FBA3C-11D8-4385-849F-6129B8DEBF83}" type="slidenum">
              <a:rPr lang="en-US" smtClean="0"/>
              <a:t>‹#›</a:t>
            </a:fld>
            <a:endParaRPr lang="en-US"/>
          </a:p>
        </p:txBody>
      </p:sp>
    </p:spTree>
    <p:extLst>
      <p:ext uri="{BB962C8B-B14F-4D97-AF65-F5344CB8AC3E}">
        <p14:creationId xmlns:p14="http://schemas.microsoft.com/office/powerpoint/2010/main" val="169873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B79A1-925E-4FC8-A836-A51DD2C9B1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5D0E0D-8417-4473-B37D-45498D3EAB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B4CD8-09ED-421C-AD83-409363B1C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A2BFD-A9E5-4772-BD7D-72A8F8275FBE}" type="datetimeFigureOut">
              <a:rPr lang="en-US" smtClean="0"/>
              <a:t>8/27/2020</a:t>
            </a:fld>
            <a:endParaRPr lang="en-US"/>
          </a:p>
        </p:txBody>
      </p:sp>
      <p:sp>
        <p:nvSpPr>
          <p:cNvPr id="5" name="Footer Placeholder 4">
            <a:extLst>
              <a:ext uri="{FF2B5EF4-FFF2-40B4-BE49-F238E27FC236}">
                <a16:creationId xmlns:a16="http://schemas.microsoft.com/office/drawing/2014/main" id="{35B00CFC-C4BA-4A2F-9533-4DED8BD05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C02AE4-50F7-49E3-92B3-2CCE5E040F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FBA3C-11D8-4385-849F-6129B8DEBF83}" type="slidenum">
              <a:rPr lang="en-US" smtClean="0"/>
              <a:t>‹#›</a:t>
            </a:fld>
            <a:endParaRPr lang="en-US"/>
          </a:p>
        </p:txBody>
      </p:sp>
    </p:spTree>
    <p:extLst>
      <p:ext uri="{BB962C8B-B14F-4D97-AF65-F5344CB8AC3E}">
        <p14:creationId xmlns:p14="http://schemas.microsoft.com/office/powerpoint/2010/main" val="364126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579A-254A-43BF-A06E-771E9E9DB89A}"/>
              </a:ext>
            </a:extLst>
          </p:cNvPr>
          <p:cNvSpPr>
            <a:spLocks noGrp="1"/>
          </p:cNvSpPr>
          <p:nvPr>
            <p:ph type="ctrTitle"/>
          </p:nvPr>
        </p:nvSpPr>
        <p:spPr/>
        <p:txBody>
          <a:bodyPr/>
          <a:lstStyle/>
          <a:p>
            <a:r>
              <a:rPr lang="en-US" dirty="0">
                <a:solidFill>
                  <a:schemeClr val="bg1"/>
                </a:solidFill>
              </a:rPr>
              <a:t>Evidence Enriched</a:t>
            </a:r>
          </a:p>
        </p:txBody>
      </p:sp>
      <p:sp>
        <p:nvSpPr>
          <p:cNvPr id="3" name="Subtitle 2">
            <a:extLst>
              <a:ext uri="{FF2B5EF4-FFF2-40B4-BE49-F238E27FC236}">
                <a16:creationId xmlns:a16="http://schemas.microsoft.com/office/drawing/2014/main" id="{43573A10-9452-4F02-9309-66AB41C54BC5}"/>
              </a:ext>
            </a:extLst>
          </p:cNvPr>
          <p:cNvSpPr>
            <a:spLocks noGrp="1"/>
          </p:cNvSpPr>
          <p:nvPr>
            <p:ph type="subTitle" idx="1"/>
          </p:nvPr>
        </p:nvSpPr>
        <p:spPr/>
        <p:txBody>
          <a:bodyPr/>
          <a:lstStyle/>
          <a:p>
            <a:r>
              <a:rPr lang="en-US" dirty="0">
                <a:solidFill>
                  <a:schemeClr val="bg1"/>
                </a:solidFill>
              </a:rPr>
              <a:t>Nora Mills Boyd</a:t>
            </a:r>
          </a:p>
        </p:txBody>
      </p:sp>
    </p:spTree>
    <p:extLst>
      <p:ext uri="{BB962C8B-B14F-4D97-AF65-F5344CB8AC3E}">
        <p14:creationId xmlns:p14="http://schemas.microsoft.com/office/powerpoint/2010/main" val="44157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1A3B-4552-42D5-B030-490A8F870E67}"/>
              </a:ext>
            </a:extLst>
          </p:cNvPr>
          <p:cNvSpPr>
            <a:spLocks noGrp="1"/>
          </p:cNvSpPr>
          <p:nvPr>
            <p:ph type="title"/>
          </p:nvPr>
        </p:nvSpPr>
        <p:spPr/>
        <p:txBody>
          <a:bodyPr/>
          <a:lstStyle/>
          <a:p>
            <a:r>
              <a:rPr lang="en-US" dirty="0">
                <a:solidFill>
                  <a:schemeClr val="bg1"/>
                </a:solidFill>
              </a:rPr>
              <a:t>Why Enriched Evidence Solves the Problem</a:t>
            </a:r>
          </a:p>
        </p:txBody>
      </p:sp>
      <p:sp>
        <p:nvSpPr>
          <p:cNvPr id="3" name="Content Placeholder 2">
            <a:extLst>
              <a:ext uri="{FF2B5EF4-FFF2-40B4-BE49-F238E27FC236}">
                <a16:creationId xmlns:a16="http://schemas.microsoft.com/office/drawing/2014/main" id="{788D559E-4BD7-4017-A27B-4A55E854A3F4}"/>
              </a:ext>
            </a:extLst>
          </p:cNvPr>
          <p:cNvSpPr>
            <a:spLocks noGrp="1"/>
          </p:cNvSpPr>
          <p:nvPr>
            <p:ph idx="1"/>
          </p:nvPr>
        </p:nvSpPr>
        <p:spPr/>
        <p:txBody>
          <a:bodyPr>
            <a:normAutofit fontScale="85000" lnSpcReduction="10000"/>
          </a:bodyPr>
          <a:lstStyle/>
          <a:p>
            <a:pPr marL="0" indent="0">
              <a:lnSpc>
                <a:spcPct val="170000"/>
              </a:lnSpc>
              <a:buNone/>
            </a:pPr>
            <a:r>
              <a:rPr lang="en-US" sz="2800" dirty="0">
                <a:solidFill>
                  <a:schemeClr val="bg1"/>
                </a:solidFill>
              </a:rPr>
              <a:t>Enriched evidence in the sense articulated in the previous section is an account of what our theories of the natural world are supposed to be consistent with that accommodates sophisticated contemporary scientific research, theory-informed practice and all. Moreover, it does so in a manner consonant with empiricist</a:t>
            </a:r>
          </a:p>
          <a:p>
            <a:pPr marL="0" indent="0">
              <a:lnSpc>
                <a:spcPct val="170000"/>
              </a:lnSpc>
              <a:buNone/>
            </a:pPr>
            <a:r>
              <a:rPr lang="en-US" sz="2800" dirty="0">
                <a:solidFill>
                  <a:schemeClr val="bg1"/>
                </a:solidFill>
              </a:rPr>
              <a:t>scruples, that is, without invoking ‘good sense’ or extra-empirical virtues</a:t>
            </a:r>
          </a:p>
          <a:p>
            <a:pPr marL="0" indent="0">
              <a:lnSpc>
                <a:spcPct val="170000"/>
              </a:lnSpc>
              <a:buNone/>
            </a:pPr>
            <a:r>
              <a:rPr lang="en-US" sz="2800" dirty="0">
                <a:solidFill>
                  <a:schemeClr val="bg1"/>
                </a:solidFill>
              </a:rPr>
              <a:t>such as conservatism or simplicity à la </a:t>
            </a:r>
            <a:r>
              <a:rPr lang="en-US" sz="2800" dirty="0" err="1">
                <a:solidFill>
                  <a:schemeClr val="bg1"/>
                </a:solidFill>
              </a:rPr>
              <a:t>Duhem</a:t>
            </a:r>
            <a:r>
              <a:rPr lang="en-US" sz="2800" dirty="0">
                <a:solidFill>
                  <a:schemeClr val="bg1"/>
                </a:solidFill>
              </a:rPr>
              <a:t> and Quine (Boyd, 413).</a:t>
            </a:r>
          </a:p>
        </p:txBody>
      </p:sp>
      <p:sp>
        <p:nvSpPr>
          <p:cNvPr id="4" name="TextBox 3">
            <a:extLst>
              <a:ext uri="{FF2B5EF4-FFF2-40B4-BE49-F238E27FC236}">
                <a16:creationId xmlns:a16="http://schemas.microsoft.com/office/drawing/2014/main" id="{4AA95301-165F-437F-9AA2-A9927AF5E93C}"/>
              </a:ext>
            </a:extLst>
          </p:cNvPr>
          <p:cNvSpPr txBox="1"/>
          <p:nvPr/>
        </p:nvSpPr>
        <p:spPr>
          <a:xfrm>
            <a:off x="1028700" y="5846544"/>
            <a:ext cx="10134600" cy="646331"/>
          </a:xfrm>
          <a:prstGeom prst="rect">
            <a:avLst/>
          </a:prstGeom>
          <a:noFill/>
        </p:spPr>
        <p:txBody>
          <a:bodyPr wrap="square" rtlCol="0">
            <a:spAutoFit/>
          </a:bodyPr>
          <a:lstStyle/>
          <a:p>
            <a:r>
              <a:rPr lang="en-US" b="1" dirty="0">
                <a:solidFill>
                  <a:schemeClr val="bg1"/>
                </a:solidFill>
              </a:rPr>
              <a:t>Remember, the problem was: Common notions of gathering “empirical evidence” do not match the way scientists actually operate.</a:t>
            </a:r>
          </a:p>
        </p:txBody>
      </p:sp>
    </p:spTree>
    <p:extLst>
      <p:ext uri="{BB962C8B-B14F-4D97-AF65-F5344CB8AC3E}">
        <p14:creationId xmlns:p14="http://schemas.microsoft.com/office/powerpoint/2010/main" val="418295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B43D-6828-459B-99FF-6C17374DF462}"/>
              </a:ext>
            </a:extLst>
          </p:cNvPr>
          <p:cNvSpPr>
            <a:spLocks noGrp="1"/>
          </p:cNvSpPr>
          <p:nvPr>
            <p:ph type="title"/>
          </p:nvPr>
        </p:nvSpPr>
        <p:spPr/>
        <p:txBody>
          <a:bodyPr/>
          <a:lstStyle/>
          <a:p>
            <a:r>
              <a:rPr lang="en-US" dirty="0">
                <a:solidFill>
                  <a:schemeClr val="bg1"/>
                </a:solidFill>
              </a:rPr>
              <a:t>Why Enriched Evidence Solves the Problem</a:t>
            </a:r>
          </a:p>
        </p:txBody>
      </p:sp>
      <p:sp>
        <p:nvSpPr>
          <p:cNvPr id="3" name="Content Placeholder 2">
            <a:extLst>
              <a:ext uri="{FF2B5EF4-FFF2-40B4-BE49-F238E27FC236}">
                <a16:creationId xmlns:a16="http://schemas.microsoft.com/office/drawing/2014/main" id="{86D7399B-4A37-46C7-A92B-C7A3DA250670}"/>
              </a:ext>
            </a:extLst>
          </p:cNvPr>
          <p:cNvSpPr>
            <a:spLocks noGrp="1"/>
          </p:cNvSpPr>
          <p:nvPr>
            <p:ph idx="1"/>
          </p:nvPr>
        </p:nvSpPr>
        <p:spPr/>
        <p:txBody>
          <a:bodyPr>
            <a:normAutofit fontScale="77500" lnSpcReduction="20000"/>
          </a:bodyPr>
          <a:lstStyle/>
          <a:p>
            <a:r>
              <a:rPr lang="en-US" b="1" u="sng" dirty="0">
                <a:solidFill>
                  <a:schemeClr val="bg1"/>
                </a:solidFill>
              </a:rPr>
              <a:t>Remember, the problem was</a:t>
            </a:r>
            <a:r>
              <a:rPr lang="en-US" b="1" dirty="0">
                <a:solidFill>
                  <a:schemeClr val="bg1"/>
                </a:solidFill>
              </a:rPr>
              <a:t>: Common notions of gathering “empirical evidence” do not match the way scientists actually operate.</a:t>
            </a:r>
          </a:p>
          <a:p>
            <a:r>
              <a:rPr lang="en-US" b="1" u="sng" dirty="0">
                <a:solidFill>
                  <a:schemeClr val="bg1"/>
                </a:solidFill>
              </a:rPr>
              <a:t>The solution</a:t>
            </a:r>
            <a:r>
              <a:rPr lang="en-US" b="1" dirty="0">
                <a:solidFill>
                  <a:schemeClr val="bg1"/>
                </a:solidFill>
              </a:rPr>
              <a:t>: Enriched evidence accurately represents the sort of information scientists use to test their theories. Moreover, enriched evidence is distinctly empirical.</a:t>
            </a:r>
          </a:p>
          <a:p>
            <a:r>
              <a:rPr lang="en-US" i="1" dirty="0">
                <a:solidFill>
                  <a:schemeClr val="bg1"/>
                </a:solidFill>
              </a:rPr>
              <a:t>Once again, are we buying this? Do real scientists really use enriched evidence?</a:t>
            </a:r>
          </a:p>
          <a:p>
            <a:r>
              <a:rPr lang="en-US" i="1" dirty="0">
                <a:solidFill>
                  <a:schemeClr val="bg1"/>
                </a:solidFill>
              </a:rPr>
              <a:t>As a follow-up, do real scientists really reap the so-called “benefits of enriched evidence,” as described by Boyd?</a:t>
            </a:r>
          </a:p>
          <a:p>
            <a:pPr lvl="1"/>
            <a:r>
              <a:rPr lang="en-US" dirty="0">
                <a:solidFill>
                  <a:schemeClr val="bg1"/>
                </a:solidFill>
              </a:rPr>
              <a:t>Remember, those benefits are:</a:t>
            </a:r>
          </a:p>
          <a:p>
            <a:pPr lvl="2"/>
            <a:r>
              <a:rPr lang="en-US" dirty="0">
                <a:solidFill>
                  <a:schemeClr val="bg1"/>
                </a:solidFill>
              </a:rPr>
              <a:t>Accumulation</a:t>
            </a:r>
          </a:p>
          <a:p>
            <a:pPr lvl="2"/>
            <a:r>
              <a:rPr lang="en-US" dirty="0">
                <a:solidFill>
                  <a:schemeClr val="bg1"/>
                </a:solidFill>
              </a:rPr>
              <a:t>Amalgamation</a:t>
            </a:r>
          </a:p>
          <a:p>
            <a:pPr lvl="2"/>
            <a:r>
              <a:rPr lang="en-US" dirty="0">
                <a:solidFill>
                  <a:schemeClr val="bg1"/>
                </a:solidFill>
              </a:rPr>
              <a:t>Breaking underdetermination</a:t>
            </a:r>
          </a:p>
          <a:p>
            <a:r>
              <a:rPr lang="en-US" i="1" dirty="0">
                <a:solidFill>
                  <a:schemeClr val="bg1"/>
                </a:solidFill>
              </a:rPr>
              <a:t>Is enriched evidence distinctly empirical?</a:t>
            </a:r>
          </a:p>
          <a:p>
            <a:r>
              <a:rPr lang="en-US" i="1" dirty="0">
                <a:solidFill>
                  <a:schemeClr val="bg1"/>
                </a:solidFill>
              </a:rPr>
              <a:t>Are scientists being “distinctively empirical” when they use enriched evidence? (Or are they using something like </a:t>
            </a:r>
            <a:r>
              <a:rPr lang="en-US" i="1" dirty="0" err="1">
                <a:solidFill>
                  <a:schemeClr val="bg1"/>
                </a:solidFill>
              </a:rPr>
              <a:t>Duhem’s</a:t>
            </a:r>
            <a:r>
              <a:rPr lang="en-US" i="1" dirty="0">
                <a:solidFill>
                  <a:schemeClr val="bg1"/>
                </a:solidFill>
              </a:rPr>
              <a:t> notion of “good sense”?)</a:t>
            </a:r>
          </a:p>
          <a:p>
            <a:pPr lvl="1"/>
            <a:endParaRPr lang="en-US" dirty="0">
              <a:solidFill>
                <a:schemeClr val="bg1"/>
              </a:solidFill>
            </a:endParaRPr>
          </a:p>
        </p:txBody>
      </p:sp>
    </p:spTree>
    <p:extLst>
      <p:ext uri="{BB962C8B-B14F-4D97-AF65-F5344CB8AC3E}">
        <p14:creationId xmlns:p14="http://schemas.microsoft.com/office/powerpoint/2010/main" val="171572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E3C9-BC90-48A7-9D9B-EC32AC26CC73}"/>
              </a:ext>
            </a:extLst>
          </p:cNvPr>
          <p:cNvSpPr>
            <a:spLocks noGrp="1"/>
          </p:cNvSpPr>
          <p:nvPr>
            <p:ph type="title"/>
          </p:nvPr>
        </p:nvSpPr>
        <p:spPr/>
        <p:txBody>
          <a:bodyPr/>
          <a:lstStyle/>
          <a:p>
            <a:r>
              <a:rPr lang="en-US" dirty="0">
                <a:solidFill>
                  <a:schemeClr val="bg1"/>
                </a:solidFill>
              </a:rPr>
              <a:t>Three Gems</a:t>
            </a:r>
          </a:p>
        </p:txBody>
      </p:sp>
      <p:sp>
        <p:nvSpPr>
          <p:cNvPr id="3" name="Content Placeholder 2">
            <a:extLst>
              <a:ext uri="{FF2B5EF4-FFF2-40B4-BE49-F238E27FC236}">
                <a16:creationId xmlns:a16="http://schemas.microsoft.com/office/drawing/2014/main" id="{97C26E18-04E9-4564-BCF1-89276142BEB0}"/>
              </a:ext>
            </a:extLst>
          </p:cNvPr>
          <p:cNvSpPr>
            <a:spLocks noGrp="1"/>
          </p:cNvSpPr>
          <p:nvPr>
            <p:ph idx="1"/>
          </p:nvPr>
        </p:nvSpPr>
        <p:spPr/>
        <p:txBody>
          <a:bodyPr/>
          <a:lstStyle/>
          <a:p>
            <a:r>
              <a:rPr lang="en-US" dirty="0">
                <a:solidFill>
                  <a:schemeClr val="bg1"/>
                </a:solidFill>
              </a:rPr>
              <a:t>Making clear “why it matters”</a:t>
            </a:r>
          </a:p>
          <a:p>
            <a:pPr lvl="1"/>
            <a:r>
              <a:rPr lang="en-US" dirty="0">
                <a:solidFill>
                  <a:schemeClr val="bg1"/>
                </a:solidFill>
              </a:rPr>
              <a:t>Almost immediately, readers learn the significance of Boyd’s project to an empiricist view of science</a:t>
            </a:r>
          </a:p>
          <a:p>
            <a:r>
              <a:rPr lang="en-US" dirty="0">
                <a:solidFill>
                  <a:schemeClr val="bg1"/>
                </a:solidFill>
              </a:rPr>
              <a:t>Well-defined terms</a:t>
            </a:r>
          </a:p>
          <a:p>
            <a:pPr lvl="1"/>
            <a:r>
              <a:rPr lang="en-US" dirty="0">
                <a:solidFill>
                  <a:schemeClr val="bg1"/>
                </a:solidFill>
              </a:rPr>
              <a:t>Boyd clearly defines her concept of “enriched evidence” </a:t>
            </a:r>
            <a:r>
              <a:rPr lang="en-US" i="1" dirty="0">
                <a:solidFill>
                  <a:schemeClr val="bg1"/>
                </a:solidFill>
              </a:rPr>
              <a:t>and</a:t>
            </a:r>
            <a:r>
              <a:rPr lang="en-US" dirty="0">
                <a:solidFill>
                  <a:schemeClr val="bg1"/>
                </a:solidFill>
              </a:rPr>
              <a:t> the new terms that her definition introduces (e.g. “lines of evidence,” “auxiliary information”)</a:t>
            </a:r>
          </a:p>
          <a:p>
            <a:r>
              <a:rPr lang="en-US" dirty="0">
                <a:solidFill>
                  <a:schemeClr val="bg1"/>
                </a:solidFill>
              </a:rPr>
              <a:t>Vivid </a:t>
            </a:r>
            <a:r>
              <a:rPr lang="en-US">
                <a:solidFill>
                  <a:schemeClr val="bg1"/>
                </a:solidFill>
              </a:rPr>
              <a:t>examples from </a:t>
            </a:r>
            <a:r>
              <a:rPr lang="en-US" dirty="0">
                <a:solidFill>
                  <a:schemeClr val="bg1"/>
                </a:solidFill>
              </a:rPr>
              <a:t>real scientific studies</a:t>
            </a:r>
          </a:p>
          <a:p>
            <a:pPr lvl="1"/>
            <a:r>
              <a:rPr lang="en-US" dirty="0">
                <a:solidFill>
                  <a:schemeClr val="bg1"/>
                </a:solidFill>
              </a:rPr>
              <a:t>Supernovae and ancient Chinese astronomical records</a:t>
            </a:r>
          </a:p>
          <a:p>
            <a:pPr lvl="1"/>
            <a:r>
              <a:rPr lang="en-US" dirty="0">
                <a:solidFill>
                  <a:schemeClr val="bg1"/>
                </a:solidFill>
              </a:rPr>
              <a:t>Amalgamated studies on dark energy</a:t>
            </a:r>
          </a:p>
        </p:txBody>
      </p:sp>
    </p:spTree>
    <p:extLst>
      <p:ext uri="{BB962C8B-B14F-4D97-AF65-F5344CB8AC3E}">
        <p14:creationId xmlns:p14="http://schemas.microsoft.com/office/powerpoint/2010/main" val="146922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D7DB-31CE-4156-A07B-3E62CA653A7D}"/>
              </a:ext>
            </a:extLst>
          </p:cNvPr>
          <p:cNvSpPr>
            <a:spLocks noGrp="1"/>
          </p:cNvSpPr>
          <p:nvPr>
            <p:ph type="title"/>
          </p:nvPr>
        </p:nvSpPr>
        <p:spPr/>
        <p:txBody>
          <a:bodyPr/>
          <a:lstStyle/>
          <a:p>
            <a:r>
              <a:rPr lang="en-US" dirty="0">
                <a:solidFill>
                  <a:schemeClr val="bg1"/>
                </a:solidFill>
              </a:rPr>
              <a:t>Evidence Enriched</a:t>
            </a:r>
          </a:p>
        </p:txBody>
      </p:sp>
      <p:sp>
        <p:nvSpPr>
          <p:cNvPr id="3" name="Content Placeholder 2">
            <a:extLst>
              <a:ext uri="{FF2B5EF4-FFF2-40B4-BE49-F238E27FC236}">
                <a16:creationId xmlns:a16="http://schemas.microsoft.com/office/drawing/2014/main" id="{D087FDF0-EDB6-4BFD-8632-7D6236BC654F}"/>
              </a:ext>
            </a:extLst>
          </p:cNvPr>
          <p:cNvSpPr>
            <a:spLocks noGrp="1"/>
          </p:cNvSpPr>
          <p:nvPr>
            <p:ph idx="1"/>
          </p:nvPr>
        </p:nvSpPr>
        <p:spPr/>
        <p:txBody>
          <a:bodyPr>
            <a:normAutofit/>
          </a:bodyPr>
          <a:lstStyle/>
          <a:p>
            <a:r>
              <a:rPr lang="en-US" sz="3600" dirty="0">
                <a:solidFill>
                  <a:schemeClr val="bg1"/>
                </a:solidFill>
              </a:rPr>
              <a:t>The Problem</a:t>
            </a:r>
          </a:p>
          <a:p>
            <a:r>
              <a:rPr lang="en-US" sz="3600" dirty="0">
                <a:solidFill>
                  <a:schemeClr val="bg1"/>
                </a:solidFill>
              </a:rPr>
              <a:t>Boyd’s Solution: “Enriched Evidence”</a:t>
            </a:r>
          </a:p>
          <a:p>
            <a:r>
              <a:rPr lang="en-US" sz="3600" dirty="0">
                <a:solidFill>
                  <a:schemeClr val="bg1"/>
                </a:solidFill>
              </a:rPr>
              <a:t>Why Enriched Evidence Solves the Problem</a:t>
            </a:r>
          </a:p>
        </p:txBody>
      </p:sp>
    </p:spTree>
    <p:extLst>
      <p:ext uri="{BB962C8B-B14F-4D97-AF65-F5344CB8AC3E}">
        <p14:creationId xmlns:p14="http://schemas.microsoft.com/office/powerpoint/2010/main" val="79762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579A-254A-43BF-A06E-771E9E9DB89A}"/>
              </a:ext>
            </a:extLst>
          </p:cNvPr>
          <p:cNvSpPr>
            <a:spLocks noGrp="1"/>
          </p:cNvSpPr>
          <p:nvPr>
            <p:ph type="ctrTitle"/>
          </p:nvPr>
        </p:nvSpPr>
        <p:spPr/>
        <p:txBody>
          <a:bodyPr/>
          <a:lstStyle/>
          <a:p>
            <a:r>
              <a:rPr lang="en-US" dirty="0">
                <a:solidFill>
                  <a:schemeClr val="bg1"/>
                </a:solidFill>
              </a:rPr>
              <a:t>The Problem</a:t>
            </a:r>
          </a:p>
        </p:txBody>
      </p:sp>
    </p:spTree>
    <p:extLst>
      <p:ext uri="{BB962C8B-B14F-4D97-AF65-F5344CB8AC3E}">
        <p14:creationId xmlns:p14="http://schemas.microsoft.com/office/powerpoint/2010/main" val="197430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1A3B-4552-42D5-B030-490A8F870E67}"/>
              </a:ext>
            </a:extLst>
          </p:cNvPr>
          <p:cNvSpPr>
            <a:spLocks noGrp="1"/>
          </p:cNvSpPr>
          <p:nvPr>
            <p:ph type="title"/>
          </p:nvPr>
        </p:nvSpPr>
        <p:spPr/>
        <p:txBody>
          <a:bodyPr/>
          <a:lstStyle/>
          <a:p>
            <a:r>
              <a:rPr lang="en-US" dirty="0">
                <a:solidFill>
                  <a:schemeClr val="bg1"/>
                </a:solidFill>
              </a:rPr>
              <a:t>The Problem</a:t>
            </a:r>
          </a:p>
        </p:txBody>
      </p:sp>
      <p:sp>
        <p:nvSpPr>
          <p:cNvPr id="3" name="Content Placeholder 2">
            <a:extLst>
              <a:ext uri="{FF2B5EF4-FFF2-40B4-BE49-F238E27FC236}">
                <a16:creationId xmlns:a16="http://schemas.microsoft.com/office/drawing/2014/main" id="{788D559E-4BD7-4017-A27B-4A55E854A3F4}"/>
              </a:ext>
            </a:extLst>
          </p:cNvPr>
          <p:cNvSpPr>
            <a:spLocks noGrp="1"/>
          </p:cNvSpPr>
          <p:nvPr>
            <p:ph idx="1"/>
          </p:nvPr>
        </p:nvSpPr>
        <p:spPr/>
        <p:txBody>
          <a:bodyPr>
            <a:normAutofit fontScale="77500" lnSpcReduction="20000"/>
          </a:bodyPr>
          <a:lstStyle/>
          <a:p>
            <a:pPr marL="0" indent="0">
              <a:lnSpc>
                <a:spcPct val="170000"/>
              </a:lnSpc>
              <a:buNone/>
            </a:pPr>
            <a:r>
              <a:rPr lang="en-US" sz="2800" dirty="0">
                <a:solidFill>
                  <a:schemeClr val="bg1"/>
                </a:solidFill>
              </a:rPr>
              <a:t>The fact that the output of scientific instrumentation eventually needs to make a transcranial journey in order to be of any real epistemic interest ought not mislead us into thinking that the empirical is best understood as ‘observable’ or ‘sensible’. Indeed, this was the sticking point for van </a:t>
            </a:r>
            <a:r>
              <a:rPr lang="en-US" sz="2800" dirty="0" err="1">
                <a:solidFill>
                  <a:schemeClr val="bg1"/>
                </a:solidFill>
              </a:rPr>
              <a:t>Fraassen’s</a:t>
            </a:r>
            <a:r>
              <a:rPr lang="en-US" sz="2800" dirty="0">
                <a:solidFill>
                  <a:schemeClr val="bg1"/>
                </a:solidFill>
              </a:rPr>
              <a:t> constructive empiricism for many of the philosophers of science who engaged with that view. Making what is observable to creatures like us the linchpin of one’s empiricist philosophy of science ends up ostracizing much of what scientists actually do in practice and does not seem to get at what makes something distinctively empirical anyway (Boyd, 403-404).</a:t>
            </a:r>
          </a:p>
        </p:txBody>
      </p:sp>
    </p:spTree>
    <p:extLst>
      <p:ext uri="{BB962C8B-B14F-4D97-AF65-F5344CB8AC3E}">
        <p14:creationId xmlns:p14="http://schemas.microsoft.com/office/powerpoint/2010/main" val="132119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B43D-6828-459B-99FF-6C17374DF462}"/>
              </a:ext>
            </a:extLst>
          </p:cNvPr>
          <p:cNvSpPr>
            <a:spLocks noGrp="1"/>
          </p:cNvSpPr>
          <p:nvPr>
            <p:ph type="title"/>
          </p:nvPr>
        </p:nvSpPr>
        <p:spPr/>
        <p:txBody>
          <a:bodyPr/>
          <a:lstStyle/>
          <a:p>
            <a:r>
              <a:rPr lang="en-US" dirty="0">
                <a:solidFill>
                  <a:schemeClr val="bg1"/>
                </a:solidFill>
              </a:rPr>
              <a:t>The Problem</a:t>
            </a:r>
          </a:p>
        </p:txBody>
      </p:sp>
      <p:sp>
        <p:nvSpPr>
          <p:cNvPr id="3" name="Content Placeholder 2">
            <a:extLst>
              <a:ext uri="{FF2B5EF4-FFF2-40B4-BE49-F238E27FC236}">
                <a16:creationId xmlns:a16="http://schemas.microsoft.com/office/drawing/2014/main" id="{86D7399B-4A37-46C7-A92B-C7A3DA250670}"/>
              </a:ext>
            </a:extLst>
          </p:cNvPr>
          <p:cNvSpPr>
            <a:spLocks noGrp="1"/>
          </p:cNvSpPr>
          <p:nvPr>
            <p:ph idx="1"/>
          </p:nvPr>
        </p:nvSpPr>
        <p:spPr/>
        <p:txBody>
          <a:bodyPr/>
          <a:lstStyle/>
          <a:p>
            <a:r>
              <a:rPr lang="en-US" b="1" dirty="0">
                <a:solidFill>
                  <a:schemeClr val="bg1"/>
                </a:solidFill>
              </a:rPr>
              <a:t>Common notions of gathering “empirical evidence” do not match the way scientists actually operate.</a:t>
            </a:r>
          </a:p>
          <a:p>
            <a:r>
              <a:rPr lang="en-US" dirty="0">
                <a:solidFill>
                  <a:schemeClr val="bg1"/>
                </a:solidFill>
              </a:rPr>
              <a:t>We must either:</a:t>
            </a:r>
            <a:endParaRPr lang="en-US" sz="2400" dirty="0">
              <a:solidFill>
                <a:schemeClr val="bg1"/>
              </a:solidFill>
            </a:endParaRPr>
          </a:p>
          <a:p>
            <a:pPr lvl="1"/>
            <a:r>
              <a:rPr lang="en-US" dirty="0">
                <a:solidFill>
                  <a:schemeClr val="bg1"/>
                </a:solidFill>
              </a:rPr>
              <a:t>Concede that science is not a distinctively empirical mode of inquiry, or</a:t>
            </a:r>
          </a:p>
          <a:p>
            <a:pPr lvl="1"/>
            <a:r>
              <a:rPr lang="en-US" dirty="0">
                <a:solidFill>
                  <a:schemeClr val="bg1"/>
                </a:solidFill>
              </a:rPr>
              <a:t>Adopt a revised definition of “empirical evidence”</a:t>
            </a:r>
          </a:p>
          <a:p>
            <a:r>
              <a:rPr lang="en-US" i="1" dirty="0">
                <a:solidFill>
                  <a:schemeClr val="bg1"/>
                </a:solidFill>
              </a:rPr>
              <a:t>Boyd clearly chooses the latter. What if we chose the former?</a:t>
            </a:r>
          </a:p>
          <a:p>
            <a:r>
              <a:rPr lang="en-US" i="1" dirty="0">
                <a:solidFill>
                  <a:schemeClr val="bg1"/>
                </a:solidFill>
              </a:rPr>
              <a:t>Note that Boyd isn’t just worried about highly technical methods of “observation.” She is also concerned about </a:t>
            </a:r>
            <a:r>
              <a:rPr lang="en-US" i="1" u="sng" dirty="0">
                <a:solidFill>
                  <a:schemeClr val="bg1"/>
                </a:solidFill>
              </a:rPr>
              <a:t>combining the empirical with the theoretical</a:t>
            </a:r>
            <a:r>
              <a:rPr lang="en-US" i="1" dirty="0">
                <a:solidFill>
                  <a:schemeClr val="bg1"/>
                </a:solidFill>
              </a:rPr>
              <a:t>. Why is that?</a:t>
            </a:r>
          </a:p>
        </p:txBody>
      </p:sp>
    </p:spTree>
    <p:extLst>
      <p:ext uri="{BB962C8B-B14F-4D97-AF65-F5344CB8AC3E}">
        <p14:creationId xmlns:p14="http://schemas.microsoft.com/office/powerpoint/2010/main" val="406409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579A-254A-43BF-A06E-771E9E9DB89A}"/>
              </a:ext>
            </a:extLst>
          </p:cNvPr>
          <p:cNvSpPr>
            <a:spLocks noGrp="1"/>
          </p:cNvSpPr>
          <p:nvPr>
            <p:ph type="ctrTitle"/>
          </p:nvPr>
        </p:nvSpPr>
        <p:spPr/>
        <p:txBody>
          <a:bodyPr/>
          <a:lstStyle/>
          <a:p>
            <a:r>
              <a:rPr lang="en-US" sz="5400" dirty="0">
                <a:solidFill>
                  <a:schemeClr val="bg1"/>
                </a:solidFill>
              </a:rPr>
              <a:t>Boyd’s Solution:</a:t>
            </a:r>
            <a:br>
              <a:rPr lang="en-US" dirty="0">
                <a:solidFill>
                  <a:schemeClr val="bg1"/>
                </a:solidFill>
              </a:rPr>
            </a:br>
            <a:r>
              <a:rPr lang="en-US" sz="4000" dirty="0">
                <a:solidFill>
                  <a:schemeClr val="bg1"/>
                </a:solidFill>
              </a:rPr>
              <a:t>“Enriched Evidence”</a:t>
            </a:r>
            <a:endParaRPr lang="en-US" sz="2400" dirty="0">
              <a:solidFill>
                <a:schemeClr val="bg1"/>
              </a:solidFill>
            </a:endParaRPr>
          </a:p>
        </p:txBody>
      </p:sp>
    </p:spTree>
    <p:extLst>
      <p:ext uri="{BB962C8B-B14F-4D97-AF65-F5344CB8AC3E}">
        <p14:creationId xmlns:p14="http://schemas.microsoft.com/office/powerpoint/2010/main" val="146310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1A3B-4552-42D5-B030-490A8F870E67}"/>
              </a:ext>
            </a:extLst>
          </p:cNvPr>
          <p:cNvSpPr>
            <a:spLocks noGrp="1"/>
          </p:cNvSpPr>
          <p:nvPr>
            <p:ph type="title"/>
          </p:nvPr>
        </p:nvSpPr>
        <p:spPr/>
        <p:txBody>
          <a:bodyPr/>
          <a:lstStyle/>
          <a:p>
            <a:r>
              <a:rPr lang="en-US" dirty="0">
                <a:solidFill>
                  <a:schemeClr val="bg1"/>
                </a:solidFill>
              </a:rPr>
              <a:t>Boyd’s Solution: “Enriched Evidence”</a:t>
            </a:r>
          </a:p>
        </p:txBody>
      </p:sp>
      <p:sp>
        <p:nvSpPr>
          <p:cNvPr id="3" name="Content Placeholder 2">
            <a:extLst>
              <a:ext uri="{FF2B5EF4-FFF2-40B4-BE49-F238E27FC236}">
                <a16:creationId xmlns:a16="http://schemas.microsoft.com/office/drawing/2014/main" id="{788D559E-4BD7-4017-A27B-4A55E854A3F4}"/>
              </a:ext>
            </a:extLst>
          </p:cNvPr>
          <p:cNvSpPr>
            <a:spLocks noGrp="1"/>
          </p:cNvSpPr>
          <p:nvPr>
            <p:ph idx="1"/>
          </p:nvPr>
        </p:nvSpPr>
        <p:spPr/>
        <p:txBody>
          <a:bodyPr>
            <a:normAutofit fontScale="77500" lnSpcReduction="20000"/>
          </a:bodyPr>
          <a:lstStyle/>
          <a:p>
            <a:pPr marL="0" indent="0">
              <a:lnSpc>
                <a:spcPct val="170000"/>
              </a:lnSpc>
              <a:buNone/>
            </a:pPr>
            <a:r>
              <a:rPr lang="en-US" sz="2800" dirty="0">
                <a:solidFill>
                  <a:schemeClr val="bg1"/>
                </a:solidFill>
              </a:rPr>
              <a:t>The evidence with respect to which empirical adequacy is to be adjudicated is made up of lines of evidence enriched by auxiliary information about how those lines were generated. By “line of evidence” I mean a sequence of empirical results including the records of data collection and all subsequent products of data processing generated on the way to some final empirical constraint. By auxiliary information, I mean the metadata regarding the provenance of the data records and the processing workflow that transforms them. Together, a line of evidence and its associated metadata compose what I am calling an “enriched line of evidence” (Boyd, 406-407).</a:t>
            </a:r>
          </a:p>
        </p:txBody>
      </p:sp>
    </p:spTree>
    <p:extLst>
      <p:ext uri="{BB962C8B-B14F-4D97-AF65-F5344CB8AC3E}">
        <p14:creationId xmlns:p14="http://schemas.microsoft.com/office/powerpoint/2010/main" val="405790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B43D-6828-459B-99FF-6C17374DF462}"/>
              </a:ext>
            </a:extLst>
          </p:cNvPr>
          <p:cNvSpPr>
            <a:spLocks noGrp="1"/>
          </p:cNvSpPr>
          <p:nvPr>
            <p:ph type="title"/>
          </p:nvPr>
        </p:nvSpPr>
        <p:spPr/>
        <p:txBody>
          <a:bodyPr/>
          <a:lstStyle/>
          <a:p>
            <a:r>
              <a:rPr lang="en-US" dirty="0">
                <a:solidFill>
                  <a:schemeClr val="bg1"/>
                </a:solidFill>
              </a:rPr>
              <a:t>Boyd’s Solution: “Enriched Evidence”</a:t>
            </a:r>
          </a:p>
        </p:txBody>
      </p:sp>
      <p:sp>
        <p:nvSpPr>
          <p:cNvPr id="3" name="Content Placeholder 2">
            <a:extLst>
              <a:ext uri="{FF2B5EF4-FFF2-40B4-BE49-F238E27FC236}">
                <a16:creationId xmlns:a16="http://schemas.microsoft.com/office/drawing/2014/main" id="{86D7399B-4A37-46C7-A92B-C7A3DA250670}"/>
              </a:ext>
            </a:extLst>
          </p:cNvPr>
          <p:cNvSpPr>
            <a:spLocks noGrp="1"/>
          </p:cNvSpPr>
          <p:nvPr>
            <p:ph idx="1"/>
          </p:nvPr>
        </p:nvSpPr>
        <p:spPr>
          <a:xfrm>
            <a:off x="838200" y="1825624"/>
            <a:ext cx="10515600" cy="4765675"/>
          </a:xfrm>
        </p:spPr>
        <p:txBody>
          <a:bodyPr>
            <a:normAutofit fontScale="85000" lnSpcReduction="20000"/>
          </a:bodyPr>
          <a:lstStyle/>
          <a:p>
            <a:r>
              <a:rPr lang="en-US" b="1" dirty="0">
                <a:solidFill>
                  <a:schemeClr val="bg1"/>
                </a:solidFill>
              </a:rPr>
              <a:t>Enriched Evidence: “…lines of evidence enriched by auxiliary information about how those lines were generated.”</a:t>
            </a:r>
          </a:p>
          <a:p>
            <a:r>
              <a:rPr lang="en-US" u="sng" dirty="0">
                <a:solidFill>
                  <a:schemeClr val="bg1"/>
                </a:solidFill>
              </a:rPr>
              <a:t>Line of Evidence</a:t>
            </a:r>
            <a:r>
              <a:rPr lang="en-US" dirty="0">
                <a:solidFill>
                  <a:schemeClr val="bg1"/>
                </a:solidFill>
              </a:rPr>
              <a:t>: “a sequence of empirical results including the records of data collection and all subsequent products of data processing generated on the way to some final empirical constraint”</a:t>
            </a:r>
          </a:p>
          <a:p>
            <a:pPr lvl="1"/>
            <a:r>
              <a:rPr lang="en-US" i="1" dirty="0">
                <a:solidFill>
                  <a:schemeClr val="bg1"/>
                </a:solidFill>
              </a:rPr>
              <a:t>In plain speak?</a:t>
            </a:r>
          </a:p>
          <a:p>
            <a:pPr lvl="1"/>
            <a:r>
              <a:rPr lang="en-US" i="1" dirty="0">
                <a:solidFill>
                  <a:schemeClr val="bg1"/>
                </a:solidFill>
              </a:rPr>
              <a:t>Examples?</a:t>
            </a:r>
          </a:p>
          <a:p>
            <a:r>
              <a:rPr lang="en-US" u="sng" dirty="0">
                <a:solidFill>
                  <a:schemeClr val="bg1"/>
                </a:solidFill>
              </a:rPr>
              <a:t>Auxiliary Information</a:t>
            </a:r>
            <a:r>
              <a:rPr lang="en-US" dirty="0">
                <a:solidFill>
                  <a:schemeClr val="bg1"/>
                </a:solidFill>
              </a:rPr>
              <a:t>: “the metadata regarding the provenance of the data records and the processing workflow that transforms them”</a:t>
            </a:r>
          </a:p>
          <a:p>
            <a:pPr lvl="1"/>
            <a:r>
              <a:rPr lang="en-US" i="1" dirty="0">
                <a:solidFill>
                  <a:schemeClr val="bg1"/>
                </a:solidFill>
              </a:rPr>
              <a:t>In plain speak?</a:t>
            </a:r>
          </a:p>
          <a:p>
            <a:pPr lvl="1"/>
            <a:r>
              <a:rPr lang="en-US" i="1" dirty="0">
                <a:solidFill>
                  <a:schemeClr val="bg1"/>
                </a:solidFill>
              </a:rPr>
              <a:t>Examples?</a:t>
            </a:r>
          </a:p>
          <a:p>
            <a:r>
              <a:rPr lang="en-US" i="1" dirty="0">
                <a:solidFill>
                  <a:schemeClr val="bg1"/>
                </a:solidFill>
              </a:rPr>
              <a:t>Did Boyd miss anything?</a:t>
            </a:r>
            <a:r>
              <a:rPr lang="en-US" dirty="0">
                <a:solidFill>
                  <a:schemeClr val="bg1"/>
                </a:solidFill>
              </a:rPr>
              <a:t> </a:t>
            </a:r>
            <a:r>
              <a:rPr lang="en-US" i="1" dirty="0">
                <a:solidFill>
                  <a:schemeClr val="bg1"/>
                </a:solidFill>
              </a:rPr>
              <a:t>Is there anything else that “enriched evidence” might include?</a:t>
            </a:r>
          </a:p>
          <a:p>
            <a:r>
              <a:rPr lang="en-US" i="1" dirty="0">
                <a:solidFill>
                  <a:schemeClr val="bg1"/>
                </a:solidFill>
              </a:rPr>
              <a:t>Are we buying this? Does this “enriched evidence” seem like the sort of thing that real scientists employ?</a:t>
            </a:r>
          </a:p>
        </p:txBody>
      </p:sp>
    </p:spTree>
    <p:extLst>
      <p:ext uri="{BB962C8B-B14F-4D97-AF65-F5344CB8AC3E}">
        <p14:creationId xmlns:p14="http://schemas.microsoft.com/office/powerpoint/2010/main" val="377072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579A-254A-43BF-A06E-771E9E9DB89A}"/>
              </a:ext>
            </a:extLst>
          </p:cNvPr>
          <p:cNvSpPr>
            <a:spLocks noGrp="1"/>
          </p:cNvSpPr>
          <p:nvPr>
            <p:ph type="ctrTitle"/>
          </p:nvPr>
        </p:nvSpPr>
        <p:spPr/>
        <p:txBody>
          <a:bodyPr>
            <a:normAutofit/>
          </a:bodyPr>
          <a:lstStyle/>
          <a:p>
            <a:r>
              <a:rPr lang="en-US" sz="5400" dirty="0">
                <a:solidFill>
                  <a:schemeClr val="bg1"/>
                </a:solidFill>
              </a:rPr>
              <a:t>Why Enriched Evidence Solves the Problem</a:t>
            </a:r>
          </a:p>
        </p:txBody>
      </p:sp>
    </p:spTree>
    <p:extLst>
      <p:ext uri="{BB962C8B-B14F-4D97-AF65-F5344CB8AC3E}">
        <p14:creationId xmlns:p14="http://schemas.microsoft.com/office/powerpoint/2010/main" val="4270175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815</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Evidence Enriched</vt:lpstr>
      <vt:lpstr>Evidence Enriched</vt:lpstr>
      <vt:lpstr>The Problem</vt:lpstr>
      <vt:lpstr>The Problem</vt:lpstr>
      <vt:lpstr>The Problem</vt:lpstr>
      <vt:lpstr>Boyd’s Solution: “Enriched Evidence”</vt:lpstr>
      <vt:lpstr>Boyd’s Solution: “Enriched Evidence”</vt:lpstr>
      <vt:lpstr>Boyd’s Solution: “Enriched Evidence”</vt:lpstr>
      <vt:lpstr>Why Enriched Evidence Solves the Problem</vt:lpstr>
      <vt:lpstr>Why Enriched Evidence Solves the Problem</vt:lpstr>
      <vt:lpstr>Why Enriched Evidence Solves the Problem</vt:lpstr>
      <vt:lpstr>Three Gems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Runkle</dc:creator>
  <cp:lastModifiedBy>Natalie Runkle</cp:lastModifiedBy>
  <cp:revision>13</cp:revision>
  <dcterms:created xsi:type="dcterms:W3CDTF">2020-08-25T19:46:08Z</dcterms:created>
  <dcterms:modified xsi:type="dcterms:W3CDTF">2020-08-27T16:53:28Z</dcterms:modified>
</cp:coreProperties>
</file>