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F731C-C6D1-4F0D-95BD-49A59C10A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FD337E-13E0-4DF5-872A-FBE55FD537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49F4B-9B22-40E5-BF51-29260A5E7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BE89-D596-4573-963B-8DC93E112388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DEE03-3CB0-4597-880C-3BBCCA27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7FFAC-2462-4CB9-A7AD-6AB41A870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6561-8B8A-4DA4-8F89-F69BFC1A0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7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F8AD1-2632-4F26-BE4E-7A6B85E04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AD94F6-AD78-4C57-8B76-3F741E29C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32E43-0983-444E-9CBC-C25B61174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BE89-D596-4573-963B-8DC93E112388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79613-1BD6-402F-8A7B-795C5BE84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E71FC-7F90-4F49-A93B-72191318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6561-8B8A-4DA4-8F89-F69BFC1A0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5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4322FF-15D2-4CE5-970A-CDFEA7A88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DDAF6-9191-42F1-BB19-C7446C3EF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5D066-1CB1-4574-A6CC-B04392DEC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BE89-D596-4573-963B-8DC93E112388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7DAC4-2FB8-4B7F-9D13-260AF1E02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2AEEA-88DB-4836-9F39-D773611C2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6561-8B8A-4DA4-8F89-F69BFC1A0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9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2A8C-D4FB-4304-907F-FB9EA4A60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A0277-ADAD-4BFA-ACBD-C5FA1F284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7E87C-7F27-4CC3-8725-A562667B1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BE89-D596-4573-963B-8DC93E112388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56F10-B26E-4454-8589-479510A6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B1924-C9AC-4CEB-9200-6FEB0BEDD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6561-8B8A-4DA4-8F89-F69BFC1A0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70D40-BDEA-4FEC-AAD0-A5144B00F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1B775-129A-4692-883E-AAE2856E8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6949C-5971-425D-A086-D13CDDDB8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BE89-D596-4573-963B-8DC93E112388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F4953-5412-4F0C-A4F3-98CED40E5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4A26B-CA84-4553-B4C8-0475DC10E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6561-8B8A-4DA4-8F89-F69BFC1A0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2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7A91D-DD7E-4481-8A46-3779AE103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12CD3-3BDE-43D3-AA7F-1BB4E5D67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A5DEB-C6BD-4BD5-BDA0-1501C749B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F0A36-CB50-4E6F-8C51-5B98D1CA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BE89-D596-4573-963B-8DC93E112388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A085D-81FB-47BE-8DC3-50485934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52723-766F-4F20-BF6B-B468B267D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6561-8B8A-4DA4-8F89-F69BFC1A0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8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456-E96B-4304-817E-4B14A3FD6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4FEEB-A67C-42AF-BBB1-F83DE5C32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7E0F77-67D2-468E-AACF-D407361D1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05FF4B-16FE-4517-8618-76AE3825B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161F0F-A8CD-4173-BF70-DABDA8335F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7A90A3-3579-4F85-A93A-7362104CE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BE89-D596-4573-963B-8DC93E112388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3F5E42-A452-44E4-89D8-0ADBCB44A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668584-1374-4F27-8E82-C9C50235F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6561-8B8A-4DA4-8F89-F69BFC1A0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060EA-39D6-4A57-B68A-BF3DF045A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C20186-ABC5-455C-91C0-B774C204A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BE89-D596-4573-963B-8DC93E112388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F6176-4FC4-48A2-8BE6-57AD31656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C1A00-2DC9-446F-84EE-B405E6EEB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6561-8B8A-4DA4-8F89-F69BFC1A0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5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2AB642-B636-4AE3-A71E-D91E2F0D9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BE89-D596-4573-963B-8DC93E112388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FE9C42-B71F-4D85-B2C1-EB92013C1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DCF5F-53E9-4897-AC80-CA332E5B6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6561-8B8A-4DA4-8F89-F69BFC1A0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3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7FC42-6849-4C43-913A-C8A26AC6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1A2D-17B8-469B-817E-FF116CC75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C6011-DFD5-4CA1-8160-0ED200D20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61DAE-3957-4443-BAE6-97A43C232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BE89-D596-4573-963B-8DC93E112388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0BCFF-0505-43C9-B6B9-33E33186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3A045-B2AC-4E4E-9896-28730971A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6561-8B8A-4DA4-8F89-F69BFC1A0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FA71-7063-4D64-9B72-F49D4513C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FCE5B7-1696-4D9F-9417-0A8EA750E5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AA32F-B57C-43E9-8E70-96D7E1554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9FD59-B63D-4127-B907-4A772967B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BE89-D596-4573-963B-8DC93E112388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76656-FD5D-4898-B16C-809E915A1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538B0-DD04-46E2-9887-9D8BBDC1E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6561-8B8A-4DA4-8F89-F69BFC1A0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5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C0D550-D773-40A9-8AFC-634BCB9D0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55E64-BB5A-4AC3-855D-4CFD4A9A4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4A2B6-82FC-4755-98B1-439A8B6E3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CBE89-D596-4573-963B-8DC93E112388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79275-C2D1-47AE-8F39-1D9927746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988D2-BC08-4FE7-AC70-C69D784A1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B6561-8B8A-4DA4-8F89-F69BFC1A0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4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8AABCD-89D8-4A56-BD00-2CCB33149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3403" y="1996038"/>
            <a:ext cx="6105194" cy="203105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Origins of the Value-Free Ideal for Science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2E997-FF0D-41D0-B61A-973B2762B9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3403" y="4262245"/>
            <a:ext cx="6105194" cy="1204114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Heather Douglas</a:t>
            </a:r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Presented by Natalie Runkle</a:t>
            </a:r>
          </a:p>
        </p:txBody>
      </p:sp>
    </p:spTree>
    <p:extLst>
      <p:ext uri="{BB962C8B-B14F-4D97-AF65-F5344CB8AC3E}">
        <p14:creationId xmlns:p14="http://schemas.microsoft.com/office/powerpoint/2010/main" val="1300249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545352-BFAA-441D-A30E-A21A744726BD}"/>
              </a:ext>
            </a:extLst>
          </p:cNvPr>
          <p:cNvCxnSpPr>
            <a:cxnSpLocks/>
          </p:cNvCxnSpPr>
          <p:nvPr/>
        </p:nvCxnSpPr>
        <p:spPr>
          <a:xfrm>
            <a:off x="5176184" y="3032810"/>
            <a:ext cx="0" cy="31012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6707BE2-183D-4E50-82B0-87BD785E16B4}"/>
              </a:ext>
            </a:extLst>
          </p:cNvPr>
          <p:cNvCxnSpPr/>
          <p:nvPr/>
        </p:nvCxnSpPr>
        <p:spPr>
          <a:xfrm>
            <a:off x="762000" y="3295650"/>
            <a:ext cx="1045845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38732CF-F33B-408E-91F8-7245C4982C0A}"/>
              </a:ext>
            </a:extLst>
          </p:cNvPr>
          <p:cNvCxnSpPr>
            <a:cxnSpLocks/>
          </p:cNvCxnSpPr>
          <p:nvPr/>
        </p:nvCxnSpPr>
        <p:spPr>
          <a:xfrm>
            <a:off x="1133475" y="3034616"/>
            <a:ext cx="0" cy="79443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9F32236-50F6-4ACB-97AD-D970A6311F08}"/>
              </a:ext>
            </a:extLst>
          </p:cNvPr>
          <p:cNvSpPr txBox="1"/>
          <p:nvPr/>
        </p:nvSpPr>
        <p:spPr>
          <a:xfrm rot="18701450">
            <a:off x="892284" y="2478475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1942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386F34E-DE2A-413F-B2FD-8741E7E9EAA3}"/>
              </a:ext>
            </a:extLst>
          </p:cNvPr>
          <p:cNvCxnSpPr>
            <a:cxnSpLocks/>
          </p:cNvCxnSpPr>
          <p:nvPr/>
        </p:nvCxnSpPr>
        <p:spPr>
          <a:xfrm>
            <a:off x="1971675" y="3048002"/>
            <a:ext cx="0" cy="165258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76898A8-EE38-42AB-98E2-98E5372B8183}"/>
              </a:ext>
            </a:extLst>
          </p:cNvPr>
          <p:cNvSpPr txBox="1"/>
          <p:nvPr/>
        </p:nvSpPr>
        <p:spPr>
          <a:xfrm rot="18701450">
            <a:off x="1725445" y="2491284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1948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6C8E2F-A36F-428B-A64C-E4EF0304B151}"/>
              </a:ext>
            </a:extLst>
          </p:cNvPr>
          <p:cNvCxnSpPr/>
          <p:nvPr/>
        </p:nvCxnSpPr>
        <p:spPr>
          <a:xfrm>
            <a:off x="2619375" y="3039379"/>
            <a:ext cx="0" cy="5238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417212F-8908-49E3-8B32-5CEE9BC27F5A}"/>
              </a:ext>
            </a:extLst>
          </p:cNvPr>
          <p:cNvSpPr txBox="1"/>
          <p:nvPr/>
        </p:nvSpPr>
        <p:spPr>
          <a:xfrm rot="18701450">
            <a:off x="2380633" y="2421324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1951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B469392-00B4-4142-AC27-CC6432E31763}"/>
              </a:ext>
            </a:extLst>
          </p:cNvPr>
          <p:cNvCxnSpPr>
            <a:cxnSpLocks/>
          </p:cNvCxnSpPr>
          <p:nvPr/>
        </p:nvCxnSpPr>
        <p:spPr>
          <a:xfrm>
            <a:off x="3102828" y="3048000"/>
            <a:ext cx="0" cy="24479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27FF031-D7AA-4300-A936-68A5C3C1CB5B}"/>
              </a:ext>
            </a:extLst>
          </p:cNvPr>
          <p:cNvSpPr txBox="1"/>
          <p:nvPr/>
        </p:nvSpPr>
        <p:spPr>
          <a:xfrm rot="18701450">
            <a:off x="2896370" y="2492391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1953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62F980D-CFC6-49F4-AD18-8D02FC7C651E}"/>
              </a:ext>
            </a:extLst>
          </p:cNvPr>
          <p:cNvCxnSpPr/>
          <p:nvPr/>
        </p:nvCxnSpPr>
        <p:spPr>
          <a:xfrm>
            <a:off x="3738094" y="3039378"/>
            <a:ext cx="0" cy="5238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6227D4C-FDEB-45CE-A33E-B54972AC96E7}"/>
              </a:ext>
            </a:extLst>
          </p:cNvPr>
          <p:cNvSpPr txBox="1"/>
          <p:nvPr/>
        </p:nvSpPr>
        <p:spPr>
          <a:xfrm rot="18701450">
            <a:off x="3508394" y="2471781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1956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76AF7C5-CC45-4F3F-9EC6-FCB1D135FE23}"/>
              </a:ext>
            </a:extLst>
          </p:cNvPr>
          <p:cNvCxnSpPr>
            <a:cxnSpLocks/>
          </p:cNvCxnSpPr>
          <p:nvPr/>
        </p:nvCxnSpPr>
        <p:spPr>
          <a:xfrm>
            <a:off x="4509434" y="3039377"/>
            <a:ext cx="0" cy="223747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289E7A2-14CB-4BED-9BDE-2E2E0CE43824}"/>
              </a:ext>
            </a:extLst>
          </p:cNvPr>
          <p:cNvSpPr txBox="1"/>
          <p:nvPr/>
        </p:nvSpPr>
        <p:spPr>
          <a:xfrm rot="18701450">
            <a:off x="4254364" y="2498429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1960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186D34C-FE2B-46DF-A976-E0ACC820E36C}"/>
              </a:ext>
            </a:extLst>
          </p:cNvPr>
          <p:cNvCxnSpPr>
            <a:cxnSpLocks/>
          </p:cNvCxnSpPr>
          <p:nvPr/>
        </p:nvCxnSpPr>
        <p:spPr>
          <a:xfrm>
            <a:off x="4842809" y="3039376"/>
            <a:ext cx="0" cy="78967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CA5EE83-3810-4985-8B87-2FE210B58115}"/>
              </a:ext>
            </a:extLst>
          </p:cNvPr>
          <p:cNvSpPr txBox="1"/>
          <p:nvPr/>
        </p:nvSpPr>
        <p:spPr>
          <a:xfrm rot="18701450">
            <a:off x="4628514" y="2512139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1961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AD8652C-8C33-4E58-AEC8-63D92A9DFB5F}"/>
              </a:ext>
            </a:extLst>
          </p:cNvPr>
          <p:cNvSpPr txBox="1"/>
          <p:nvPr/>
        </p:nvSpPr>
        <p:spPr>
          <a:xfrm rot="18701450">
            <a:off x="4989438" y="2543998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1962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F637572-EE73-49E8-8112-2FE3834EE4CB}"/>
              </a:ext>
            </a:extLst>
          </p:cNvPr>
          <p:cNvCxnSpPr>
            <a:cxnSpLocks/>
          </p:cNvCxnSpPr>
          <p:nvPr/>
        </p:nvCxnSpPr>
        <p:spPr>
          <a:xfrm>
            <a:off x="5711633" y="3039375"/>
            <a:ext cx="0" cy="18244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226C45D-0136-440C-837E-94F21E298214}"/>
              </a:ext>
            </a:extLst>
          </p:cNvPr>
          <p:cNvSpPr txBox="1"/>
          <p:nvPr/>
        </p:nvSpPr>
        <p:spPr>
          <a:xfrm rot="18701450">
            <a:off x="5507399" y="2522688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1965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146864E-F942-4B22-B690-B53AC174BF41}"/>
              </a:ext>
            </a:extLst>
          </p:cNvPr>
          <p:cNvCxnSpPr/>
          <p:nvPr/>
        </p:nvCxnSpPr>
        <p:spPr>
          <a:xfrm>
            <a:off x="6238183" y="3039375"/>
            <a:ext cx="0" cy="5238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6537532A-A8D3-4C53-B0C2-5C41C4981F04}"/>
              </a:ext>
            </a:extLst>
          </p:cNvPr>
          <p:cNvSpPr txBox="1"/>
          <p:nvPr/>
        </p:nvSpPr>
        <p:spPr>
          <a:xfrm rot="18701450">
            <a:off x="6003991" y="2468948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1968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D77F5C0-3643-44CD-B885-799CD91FF276}"/>
              </a:ext>
            </a:extLst>
          </p:cNvPr>
          <p:cNvCxnSpPr>
            <a:cxnSpLocks/>
          </p:cNvCxnSpPr>
          <p:nvPr/>
        </p:nvCxnSpPr>
        <p:spPr>
          <a:xfrm>
            <a:off x="7076139" y="3032236"/>
            <a:ext cx="0" cy="7968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6F402C6-BD3D-4CC2-9EBE-47EB681C5674}"/>
              </a:ext>
            </a:extLst>
          </p:cNvPr>
          <p:cNvSpPr txBox="1"/>
          <p:nvPr/>
        </p:nvSpPr>
        <p:spPr>
          <a:xfrm rot="18701450">
            <a:off x="6889479" y="2498429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1974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0F0A58A-35AE-4B3E-B63D-D6658FAE535E}"/>
              </a:ext>
            </a:extLst>
          </p:cNvPr>
          <p:cNvCxnSpPr>
            <a:cxnSpLocks/>
          </p:cNvCxnSpPr>
          <p:nvPr/>
        </p:nvCxnSpPr>
        <p:spPr>
          <a:xfrm>
            <a:off x="7611674" y="3047999"/>
            <a:ext cx="0" cy="16480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F9DC904-F578-4562-8D64-09D612F25E29}"/>
              </a:ext>
            </a:extLst>
          </p:cNvPr>
          <p:cNvSpPr txBox="1"/>
          <p:nvPr/>
        </p:nvSpPr>
        <p:spPr>
          <a:xfrm rot="18701450">
            <a:off x="7388595" y="2498427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1977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1856929-6D67-4A79-B2AF-84BFE2750516}"/>
              </a:ext>
            </a:extLst>
          </p:cNvPr>
          <p:cNvCxnSpPr/>
          <p:nvPr/>
        </p:nvCxnSpPr>
        <p:spPr>
          <a:xfrm>
            <a:off x="8382035" y="3024188"/>
            <a:ext cx="0" cy="5238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67372BD0-5D91-4865-990D-DDAF15AED405}"/>
              </a:ext>
            </a:extLst>
          </p:cNvPr>
          <p:cNvSpPr txBox="1"/>
          <p:nvPr/>
        </p:nvSpPr>
        <p:spPr>
          <a:xfrm rot="18701450">
            <a:off x="8211005" y="2449897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1983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F35B8A8-17BD-48F8-8D33-1657AA35855A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9979030" y="3060811"/>
            <a:ext cx="0" cy="15160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35A2C48-FE58-4028-B2C5-90A444CCB40A}"/>
              </a:ext>
            </a:extLst>
          </p:cNvPr>
          <p:cNvSpPr txBox="1"/>
          <p:nvPr/>
        </p:nvSpPr>
        <p:spPr>
          <a:xfrm rot="18701450">
            <a:off x="9760856" y="2506148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1999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F19B37B-FE46-446E-9B7F-71218CF208D2}"/>
              </a:ext>
            </a:extLst>
          </p:cNvPr>
          <p:cNvCxnSpPr/>
          <p:nvPr/>
        </p:nvCxnSpPr>
        <p:spPr>
          <a:xfrm>
            <a:off x="11210960" y="3032811"/>
            <a:ext cx="0" cy="5238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85B1DF06-7B61-4581-9515-5B2C1AFC6981}"/>
              </a:ext>
            </a:extLst>
          </p:cNvPr>
          <p:cNvSpPr txBox="1"/>
          <p:nvPr/>
        </p:nvSpPr>
        <p:spPr>
          <a:xfrm rot="18701450">
            <a:off x="10909889" y="2469852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2009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99EC2C-8734-4CD6-91F7-82918C35D745}"/>
              </a:ext>
            </a:extLst>
          </p:cNvPr>
          <p:cNvSpPr txBox="1"/>
          <p:nvPr/>
        </p:nvSpPr>
        <p:spPr>
          <a:xfrm>
            <a:off x="248013" y="3865070"/>
            <a:ext cx="1247774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Merton: “The Normative Structure of Science”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2E1406E-C659-42D8-9D19-5DB623CF4413}"/>
              </a:ext>
            </a:extLst>
          </p:cNvPr>
          <p:cNvSpPr txBox="1"/>
          <p:nvPr/>
        </p:nvSpPr>
        <p:spPr>
          <a:xfrm>
            <a:off x="1243189" y="4771575"/>
            <a:ext cx="1247774" cy="138499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Churchman: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“…because we are fearful of the consequences of a wrong decision”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1DF936B-3928-4BAF-AFEA-D08D5551863A}"/>
              </a:ext>
            </a:extLst>
          </p:cNvPr>
          <p:cNvSpPr txBox="1"/>
          <p:nvPr/>
        </p:nvSpPr>
        <p:spPr>
          <a:xfrm>
            <a:off x="2004348" y="3609397"/>
            <a:ext cx="1050855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Reichenbach: </a:t>
            </a:r>
            <a:r>
              <a:rPr lang="en-US" sz="1200" i="1" dirty="0">
                <a:solidFill>
                  <a:srgbClr val="FF0000"/>
                </a:solidFill>
              </a:rPr>
              <a:t>The Rise of Scientific Philosophy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D6BB42C-12B5-4E51-B7D7-DE097BA14DA9}"/>
              </a:ext>
            </a:extLst>
          </p:cNvPr>
          <p:cNvSpPr txBox="1"/>
          <p:nvPr/>
        </p:nvSpPr>
        <p:spPr>
          <a:xfrm>
            <a:off x="2630243" y="5494850"/>
            <a:ext cx="1247774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Rudner: “…will depend on how serious a mistake will be.”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0867A39-0768-41D5-A742-3F476DB3F2DC}"/>
              </a:ext>
            </a:extLst>
          </p:cNvPr>
          <p:cNvSpPr txBox="1"/>
          <p:nvPr/>
        </p:nvSpPr>
        <p:spPr>
          <a:xfrm>
            <a:off x="3250538" y="3530955"/>
            <a:ext cx="1050855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Jeffrey: “Valuation and Acceptance of Scientific Hypothesis”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9668C74-5CE2-4FFB-B72F-DF0D924FC8C4}"/>
              </a:ext>
            </a:extLst>
          </p:cNvPr>
          <p:cNvSpPr txBox="1"/>
          <p:nvPr/>
        </p:nvSpPr>
        <p:spPr>
          <a:xfrm>
            <a:off x="3964454" y="5300285"/>
            <a:ext cx="1050855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Levi: “canons of inference”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C381447-976B-4F03-878D-D9C9B0DF6537}"/>
              </a:ext>
            </a:extLst>
          </p:cNvPr>
          <p:cNvSpPr txBox="1"/>
          <p:nvPr/>
        </p:nvSpPr>
        <p:spPr>
          <a:xfrm>
            <a:off x="4576847" y="3848128"/>
            <a:ext cx="1050855" cy="1015663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Nagel: </a:t>
            </a:r>
            <a:r>
              <a:rPr lang="en-US" sz="1200" i="1" dirty="0">
                <a:solidFill>
                  <a:srgbClr val="7030A0"/>
                </a:solidFill>
              </a:rPr>
              <a:t>Problems in the Logic of Scientific Explanation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B5D8C34-D7DA-40DB-A5C2-23CF75A40792}"/>
              </a:ext>
            </a:extLst>
          </p:cNvPr>
          <p:cNvSpPr txBox="1"/>
          <p:nvPr/>
        </p:nvSpPr>
        <p:spPr>
          <a:xfrm>
            <a:off x="4481710" y="6134100"/>
            <a:ext cx="150189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Kuhn: </a:t>
            </a:r>
            <a:r>
              <a:rPr lang="en-US" sz="1200" b="1" i="1" dirty="0">
                <a:solidFill>
                  <a:srgbClr val="FF0000"/>
                </a:solidFill>
              </a:rPr>
              <a:t>The Structure of Scientific Revolutions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A7B15C9-6196-4015-8E07-46F2DFDA7270}"/>
              </a:ext>
            </a:extLst>
          </p:cNvPr>
          <p:cNvSpPr txBox="1"/>
          <p:nvPr/>
        </p:nvSpPr>
        <p:spPr>
          <a:xfrm>
            <a:off x="5282174" y="4913312"/>
            <a:ext cx="1050855" cy="830997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Hempel: “Science and Human Values”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7995106-3A13-4CDA-A3C5-DE56C475E33B}"/>
              </a:ext>
            </a:extLst>
          </p:cNvPr>
          <p:cNvSpPr txBox="1"/>
          <p:nvPr/>
        </p:nvSpPr>
        <p:spPr>
          <a:xfrm>
            <a:off x="5882593" y="3579596"/>
            <a:ext cx="658434" cy="2769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Leach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514EDB3-EA3F-42C9-B9AD-92489E420021}"/>
              </a:ext>
            </a:extLst>
          </p:cNvPr>
          <p:cNvSpPr txBox="1"/>
          <p:nvPr/>
        </p:nvSpPr>
        <p:spPr>
          <a:xfrm>
            <a:off x="6706841" y="3863570"/>
            <a:ext cx="699470" cy="2797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Scriven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E8F4442-683C-4E71-AD98-AD2FB48EFF1C}"/>
              </a:ext>
            </a:extLst>
          </p:cNvPr>
          <p:cNvSpPr txBox="1"/>
          <p:nvPr/>
        </p:nvSpPr>
        <p:spPr>
          <a:xfrm>
            <a:off x="6987787" y="4708368"/>
            <a:ext cx="1247774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0070C0"/>
                </a:solidFill>
              </a:rPr>
              <a:t>Gaa</a:t>
            </a:r>
            <a:r>
              <a:rPr lang="en-US" sz="1200" dirty="0">
                <a:solidFill>
                  <a:srgbClr val="0070C0"/>
                </a:solidFill>
              </a:rPr>
              <a:t>: “Moral Autonomy and Rationality of Science”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2D1B731-86C5-46E9-B90C-9D579B029719}"/>
              </a:ext>
            </a:extLst>
          </p:cNvPr>
          <p:cNvSpPr txBox="1"/>
          <p:nvPr/>
        </p:nvSpPr>
        <p:spPr>
          <a:xfrm>
            <a:off x="7727440" y="3563248"/>
            <a:ext cx="1635625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McMullin: “the scientist is not called upon to make value-judgments…”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85254C2-A166-4BA2-8F2F-88E237A97869}"/>
              </a:ext>
            </a:extLst>
          </p:cNvPr>
          <p:cNvSpPr txBox="1"/>
          <p:nvPr/>
        </p:nvSpPr>
        <p:spPr>
          <a:xfrm>
            <a:off x="9420901" y="4576827"/>
            <a:ext cx="111625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Lacey: </a:t>
            </a:r>
            <a:r>
              <a:rPr lang="en-US" sz="1200" i="1" dirty="0">
                <a:solidFill>
                  <a:srgbClr val="FF0000"/>
                </a:solidFill>
              </a:rPr>
              <a:t>Is Science Value-Free?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00BBC98-F76D-4D50-B6AB-B64588A30F30}"/>
              </a:ext>
            </a:extLst>
          </p:cNvPr>
          <p:cNvSpPr txBox="1"/>
          <p:nvPr/>
        </p:nvSpPr>
        <p:spPr>
          <a:xfrm>
            <a:off x="10540263" y="3571190"/>
            <a:ext cx="1247774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Douglas: “Origins of the Value-Free Ideal for Science”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E6A2CA6-E0B4-4D7D-A00B-3A79358471CA}"/>
              </a:ext>
            </a:extLst>
          </p:cNvPr>
          <p:cNvSpPr txBox="1"/>
          <p:nvPr/>
        </p:nvSpPr>
        <p:spPr>
          <a:xfrm>
            <a:off x="248013" y="294790"/>
            <a:ext cx="9333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Timeline of the value-free ideal in science</a:t>
            </a:r>
          </a:p>
        </p:txBody>
      </p:sp>
    </p:spTree>
    <p:extLst>
      <p:ext uri="{BB962C8B-B14F-4D97-AF65-F5344CB8AC3E}">
        <p14:creationId xmlns:p14="http://schemas.microsoft.com/office/powerpoint/2010/main" val="2104298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0D6DD-B4B6-4C98-B4EC-926D33C2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22840" cy="84391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6C44-2BB9-4C81-ADCF-43A8E60A6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040"/>
            <a:ext cx="10723880" cy="5283835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en-US" sz="2400" dirty="0"/>
              <a:t>Are we convinced? Do/should scientists make use of social/ethical values in their work, </a:t>
            </a:r>
            <a:r>
              <a:rPr lang="en-US" sz="2400" i="1" dirty="0"/>
              <a:t>or</a:t>
            </a:r>
            <a:r>
              <a:rPr lang="en-US" sz="2400" dirty="0"/>
              <a:t> is scientific practice (mostly) insulated from society and concerned with epistemic values?</a:t>
            </a:r>
          </a:p>
          <a:p>
            <a:pPr>
              <a:buBlip>
                <a:blip r:embed="rId2"/>
              </a:buBlip>
            </a:pPr>
            <a:r>
              <a:rPr lang="en-US" sz="2400" dirty="0"/>
              <a:t>Can/should objectivity be an ultimate goal for science?</a:t>
            </a:r>
          </a:p>
          <a:p>
            <a:pPr lvl="1">
              <a:buBlip>
                <a:blip r:embed="rId2"/>
              </a:buBlip>
            </a:pPr>
            <a:r>
              <a:rPr lang="en-US" sz="2000" dirty="0"/>
              <a:t>From Rudner (1953): “…a science of ethics is a necessary requirement if science’s progress toward objectivity is to be continued.”</a:t>
            </a:r>
          </a:p>
          <a:p>
            <a:pPr lvl="1">
              <a:buBlip>
                <a:blip r:embed="rId2"/>
              </a:buBlip>
            </a:pPr>
            <a:r>
              <a:rPr lang="en-US" sz="2000" dirty="0"/>
              <a:t>From Douglas (2009): “We need another ideal and a more robust understanding of objectivity to go with it.”</a:t>
            </a:r>
          </a:p>
          <a:p>
            <a:pPr>
              <a:buBlip>
                <a:blip r:embed="rId2"/>
              </a:buBlip>
            </a:pPr>
            <a:r>
              <a:rPr lang="en-US" sz="2400" dirty="0"/>
              <a:t>Is there any danger in encouraging scientists to apply values when considering whether to accept/reject a hypothesis?</a:t>
            </a:r>
          </a:p>
          <a:p>
            <a:pPr lvl="1">
              <a:buBlip>
                <a:blip r:embed="rId2"/>
              </a:buBlip>
            </a:pPr>
            <a:r>
              <a:rPr lang="en-US" sz="2000" dirty="0"/>
              <a:t>From Jeffrey (1956): “If the scientist is to maximize good he should refrain from accepting or rejecting hypotheses, since he cannot…optimize every decision which may be made on the basis of those hypotheses.”</a:t>
            </a:r>
          </a:p>
          <a:p>
            <a:pPr lvl="1">
              <a:buBlip>
                <a:blip r:embed="rId2"/>
              </a:buBlip>
            </a:pPr>
            <a:r>
              <a:rPr lang="en-US" sz="2000" dirty="0"/>
              <a:t>From Lacey (1999): Without the value-free ideal, science becomes “the back and forth play of biases, with only power to settle the matter.”</a:t>
            </a:r>
          </a:p>
          <a:p>
            <a:pPr>
              <a:buBlip>
                <a:blip r:embed="rId2"/>
              </a:buBlip>
            </a:pPr>
            <a:r>
              <a:rPr lang="en-US" sz="2400" dirty="0"/>
              <a:t>Can/should a scientific realist care about values in science?</a:t>
            </a:r>
          </a:p>
        </p:txBody>
      </p:sp>
    </p:spTree>
    <p:extLst>
      <p:ext uri="{BB962C8B-B14F-4D97-AF65-F5344CB8AC3E}">
        <p14:creationId xmlns:p14="http://schemas.microsoft.com/office/powerpoint/2010/main" val="232045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C7F66-C988-4B19-9A10-330A41B5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Gems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F50A8-9030-4CA5-86AA-087F04EAF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/>
              <a:t>Strong command of philosophy of science’s disciplinary history –readers see the big picture </a:t>
            </a:r>
            <a:r>
              <a:rPr lang="en-US" sz="2000" dirty="0">
                <a:solidFill>
                  <a:srgbClr val="0070C0"/>
                </a:solidFill>
              </a:rPr>
              <a:t>(Most simply, science hasn’t </a:t>
            </a:r>
            <a:r>
              <a:rPr lang="en-US" sz="2000" i="1" dirty="0">
                <a:solidFill>
                  <a:srgbClr val="0070C0"/>
                </a:solidFill>
              </a:rPr>
              <a:t>always</a:t>
            </a:r>
            <a:r>
              <a:rPr lang="en-US" sz="2000" dirty="0">
                <a:solidFill>
                  <a:srgbClr val="0070C0"/>
                </a:solidFill>
              </a:rPr>
              <a:t> been value-free!)</a:t>
            </a:r>
          </a:p>
          <a:p>
            <a:pPr>
              <a:buBlip>
                <a:blip r:embed="rId2"/>
              </a:buBlip>
            </a:pPr>
            <a:r>
              <a:rPr lang="en-US" dirty="0"/>
              <a:t>By recounting specific philosophers’ views, Douglas shows how key interlocutors responded to each other</a:t>
            </a:r>
          </a:p>
          <a:p>
            <a:pPr>
              <a:buBlip>
                <a:blip r:embed="rId2"/>
              </a:buBlip>
            </a:pPr>
            <a:r>
              <a:rPr lang="en-US" dirty="0"/>
              <a:t>Brings out the relationship between </a:t>
            </a:r>
            <a:r>
              <a:rPr lang="en-US" i="1" dirty="0"/>
              <a:t>philosophy</a:t>
            </a:r>
            <a:r>
              <a:rPr lang="en-US" dirty="0"/>
              <a:t> and society – not just </a:t>
            </a:r>
            <a:r>
              <a:rPr lang="en-US" i="1" dirty="0"/>
              <a:t>science</a:t>
            </a:r>
            <a:r>
              <a:rPr lang="en-US" dirty="0"/>
              <a:t> and society </a:t>
            </a:r>
            <a:r>
              <a:rPr lang="en-US" sz="2000" dirty="0">
                <a:solidFill>
                  <a:srgbClr val="0070C0"/>
                </a:solidFill>
              </a:rPr>
              <a:t>(e.g. Cold War values discouraged philosophers of science from studying values in science)</a:t>
            </a:r>
          </a:p>
          <a:p>
            <a:pPr>
              <a:buBlip>
                <a:blip r:embed="rId2"/>
              </a:buBlip>
            </a:pPr>
            <a:endParaRPr lang="en-US" sz="2000" dirty="0">
              <a:solidFill>
                <a:srgbClr val="0070C0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000" u="sng" dirty="0">
                <a:solidFill>
                  <a:srgbClr val="0070C0"/>
                </a:solidFill>
              </a:rPr>
              <a:t>One small critique</a:t>
            </a:r>
            <a:r>
              <a:rPr lang="en-US" sz="2000" dirty="0">
                <a:solidFill>
                  <a:srgbClr val="0070C0"/>
                </a:solidFill>
              </a:rPr>
              <a:t>: As the article follows timeline </a:t>
            </a:r>
            <a:r>
              <a:rPr lang="en-US" sz="2000" i="1" dirty="0">
                <a:solidFill>
                  <a:srgbClr val="0070C0"/>
                </a:solidFill>
              </a:rPr>
              <a:t>and</a:t>
            </a:r>
            <a:r>
              <a:rPr lang="en-US" sz="2000" dirty="0">
                <a:solidFill>
                  <a:srgbClr val="0070C0"/>
                </a:solidFill>
              </a:rPr>
              <a:t> debates between specific philosophers, there’s some jumping back-and-forth in time, which can confuse the reader.</a:t>
            </a:r>
          </a:p>
          <a:p>
            <a:pPr>
              <a:buBlip>
                <a:blip r:embed="rId2"/>
              </a:buBlip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4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545352-BFAA-441D-A30E-A21A744726BD}"/>
              </a:ext>
            </a:extLst>
          </p:cNvPr>
          <p:cNvCxnSpPr>
            <a:cxnSpLocks/>
          </p:cNvCxnSpPr>
          <p:nvPr/>
        </p:nvCxnSpPr>
        <p:spPr>
          <a:xfrm>
            <a:off x="5176184" y="3032810"/>
            <a:ext cx="0" cy="31012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6707BE2-183D-4E50-82B0-87BD785E16B4}"/>
              </a:ext>
            </a:extLst>
          </p:cNvPr>
          <p:cNvCxnSpPr/>
          <p:nvPr/>
        </p:nvCxnSpPr>
        <p:spPr>
          <a:xfrm>
            <a:off x="762000" y="3295650"/>
            <a:ext cx="1045845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38732CF-F33B-408E-91F8-7245C4982C0A}"/>
              </a:ext>
            </a:extLst>
          </p:cNvPr>
          <p:cNvCxnSpPr>
            <a:cxnSpLocks/>
          </p:cNvCxnSpPr>
          <p:nvPr/>
        </p:nvCxnSpPr>
        <p:spPr>
          <a:xfrm>
            <a:off x="1133475" y="3034616"/>
            <a:ext cx="0" cy="79443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9F32236-50F6-4ACB-97AD-D970A6311F08}"/>
              </a:ext>
            </a:extLst>
          </p:cNvPr>
          <p:cNvSpPr txBox="1"/>
          <p:nvPr/>
        </p:nvSpPr>
        <p:spPr>
          <a:xfrm rot="18701450">
            <a:off x="892284" y="2478475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1942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386F34E-DE2A-413F-B2FD-8741E7E9EAA3}"/>
              </a:ext>
            </a:extLst>
          </p:cNvPr>
          <p:cNvCxnSpPr>
            <a:cxnSpLocks/>
          </p:cNvCxnSpPr>
          <p:nvPr/>
        </p:nvCxnSpPr>
        <p:spPr>
          <a:xfrm>
            <a:off x="1971675" y="3048002"/>
            <a:ext cx="0" cy="165258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76898A8-EE38-42AB-98E2-98E5372B8183}"/>
              </a:ext>
            </a:extLst>
          </p:cNvPr>
          <p:cNvSpPr txBox="1"/>
          <p:nvPr/>
        </p:nvSpPr>
        <p:spPr>
          <a:xfrm rot="18701450">
            <a:off x="1725445" y="2491284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1948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6C8E2F-A36F-428B-A64C-E4EF0304B151}"/>
              </a:ext>
            </a:extLst>
          </p:cNvPr>
          <p:cNvCxnSpPr/>
          <p:nvPr/>
        </p:nvCxnSpPr>
        <p:spPr>
          <a:xfrm>
            <a:off x="2619375" y="3039379"/>
            <a:ext cx="0" cy="5238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417212F-8908-49E3-8B32-5CEE9BC27F5A}"/>
              </a:ext>
            </a:extLst>
          </p:cNvPr>
          <p:cNvSpPr txBox="1"/>
          <p:nvPr/>
        </p:nvSpPr>
        <p:spPr>
          <a:xfrm rot="18701450">
            <a:off x="2380633" y="2421324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1951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B469392-00B4-4142-AC27-CC6432E31763}"/>
              </a:ext>
            </a:extLst>
          </p:cNvPr>
          <p:cNvCxnSpPr>
            <a:cxnSpLocks/>
          </p:cNvCxnSpPr>
          <p:nvPr/>
        </p:nvCxnSpPr>
        <p:spPr>
          <a:xfrm>
            <a:off x="3102828" y="3048000"/>
            <a:ext cx="0" cy="24479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27FF031-D7AA-4300-A936-68A5C3C1CB5B}"/>
              </a:ext>
            </a:extLst>
          </p:cNvPr>
          <p:cNvSpPr txBox="1"/>
          <p:nvPr/>
        </p:nvSpPr>
        <p:spPr>
          <a:xfrm rot="18701450">
            <a:off x="2896370" y="2492391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1953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62F980D-CFC6-49F4-AD18-8D02FC7C651E}"/>
              </a:ext>
            </a:extLst>
          </p:cNvPr>
          <p:cNvCxnSpPr/>
          <p:nvPr/>
        </p:nvCxnSpPr>
        <p:spPr>
          <a:xfrm>
            <a:off x="3738094" y="3039378"/>
            <a:ext cx="0" cy="5238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6227D4C-FDEB-45CE-A33E-B54972AC96E7}"/>
              </a:ext>
            </a:extLst>
          </p:cNvPr>
          <p:cNvSpPr txBox="1"/>
          <p:nvPr/>
        </p:nvSpPr>
        <p:spPr>
          <a:xfrm rot="18701450">
            <a:off x="3508394" y="2471781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1956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76AF7C5-CC45-4F3F-9EC6-FCB1D135FE23}"/>
              </a:ext>
            </a:extLst>
          </p:cNvPr>
          <p:cNvCxnSpPr>
            <a:cxnSpLocks/>
          </p:cNvCxnSpPr>
          <p:nvPr/>
        </p:nvCxnSpPr>
        <p:spPr>
          <a:xfrm>
            <a:off x="4509434" y="3039377"/>
            <a:ext cx="0" cy="223747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289E7A2-14CB-4BED-9BDE-2E2E0CE43824}"/>
              </a:ext>
            </a:extLst>
          </p:cNvPr>
          <p:cNvSpPr txBox="1"/>
          <p:nvPr/>
        </p:nvSpPr>
        <p:spPr>
          <a:xfrm rot="18701450">
            <a:off x="4254364" y="2498429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1960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186D34C-FE2B-46DF-A976-E0ACC820E36C}"/>
              </a:ext>
            </a:extLst>
          </p:cNvPr>
          <p:cNvCxnSpPr>
            <a:cxnSpLocks/>
          </p:cNvCxnSpPr>
          <p:nvPr/>
        </p:nvCxnSpPr>
        <p:spPr>
          <a:xfrm>
            <a:off x="4842809" y="3039376"/>
            <a:ext cx="0" cy="78967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CA5EE83-3810-4985-8B87-2FE210B58115}"/>
              </a:ext>
            </a:extLst>
          </p:cNvPr>
          <p:cNvSpPr txBox="1"/>
          <p:nvPr/>
        </p:nvSpPr>
        <p:spPr>
          <a:xfrm rot="18701450">
            <a:off x="4628514" y="2512139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1961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AD8652C-8C33-4E58-AEC8-63D92A9DFB5F}"/>
              </a:ext>
            </a:extLst>
          </p:cNvPr>
          <p:cNvSpPr txBox="1"/>
          <p:nvPr/>
        </p:nvSpPr>
        <p:spPr>
          <a:xfrm rot="18701450">
            <a:off x="4989438" y="2543998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1962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F637572-EE73-49E8-8112-2FE3834EE4CB}"/>
              </a:ext>
            </a:extLst>
          </p:cNvPr>
          <p:cNvCxnSpPr>
            <a:cxnSpLocks/>
          </p:cNvCxnSpPr>
          <p:nvPr/>
        </p:nvCxnSpPr>
        <p:spPr>
          <a:xfrm>
            <a:off x="5711633" y="3039375"/>
            <a:ext cx="0" cy="18244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226C45D-0136-440C-837E-94F21E298214}"/>
              </a:ext>
            </a:extLst>
          </p:cNvPr>
          <p:cNvSpPr txBox="1"/>
          <p:nvPr/>
        </p:nvSpPr>
        <p:spPr>
          <a:xfrm rot="18701450">
            <a:off x="5507399" y="2522688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1965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146864E-F942-4B22-B690-B53AC174BF41}"/>
              </a:ext>
            </a:extLst>
          </p:cNvPr>
          <p:cNvCxnSpPr/>
          <p:nvPr/>
        </p:nvCxnSpPr>
        <p:spPr>
          <a:xfrm>
            <a:off x="6238183" y="3039375"/>
            <a:ext cx="0" cy="5238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6537532A-A8D3-4C53-B0C2-5C41C4981F04}"/>
              </a:ext>
            </a:extLst>
          </p:cNvPr>
          <p:cNvSpPr txBox="1"/>
          <p:nvPr/>
        </p:nvSpPr>
        <p:spPr>
          <a:xfrm rot="18701450">
            <a:off x="6003991" y="2468948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1968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D77F5C0-3643-44CD-B885-799CD91FF276}"/>
              </a:ext>
            </a:extLst>
          </p:cNvPr>
          <p:cNvCxnSpPr>
            <a:cxnSpLocks/>
          </p:cNvCxnSpPr>
          <p:nvPr/>
        </p:nvCxnSpPr>
        <p:spPr>
          <a:xfrm>
            <a:off x="7076139" y="3032236"/>
            <a:ext cx="0" cy="7968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6F402C6-BD3D-4CC2-9EBE-47EB681C5674}"/>
              </a:ext>
            </a:extLst>
          </p:cNvPr>
          <p:cNvSpPr txBox="1"/>
          <p:nvPr/>
        </p:nvSpPr>
        <p:spPr>
          <a:xfrm rot="18701450">
            <a:off x="6889479" y="2498429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1974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0F0A58A-35AE-4B3E-B63D-D6658FAE535E}"/>
              </a:ext>
            </a:extLst>
          </p:cNvPr>
          <p:cNvCxnSpPr>
            <a:cxnSpLocks/>
          </p:cNvCxnSpPr>
          <p:nvPr/>
        </p:nvCxnSpPr>
        <p:spPr>
          <a:xfrm>
            <a:off x="7611674" y="3047999"/>
            <a:ext cx="0" cy="16480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F9DC904-F578-4562-8D64-09D612F25E29}"/>
              </a:ext>
            </a:extLst>
          </p:cNvPr>
          <p:cNvSpPr txBox="1"/>
          <p:nvPr/>
        </p:nvSpPr>
        <p:spPr>
          <a:xfrm rot="18701450">
            <a:off x="7388595" y="2498427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1977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1856929-6D67-4A79-B2AF-84BFE2750516}"/>
              </a:ext>
            </a:extLst>
          </p:cNvPr>
          <p:cNvCxnSpPr/>
          <p:nvPr/>
        </p:nvCxnSpPr>
        <p:spPr>
          <a:xfrm>
            <a:off x="8382035" y="3024188"/>
            <a:ext cx="0" cy="5238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67372BD0-5D91-4865-990D-DDAF15AED405}"/>
              </a:ext>
            </a:extLst>
          </p:cNvPr>
          <p:cNvSpPr txBox="1"/>
          <p:nvPr/>
        </p:nvSpPr>
        <p:spPr>
          <a:xfrm rot="18701450">
            <a:off x="8211005" y="2449897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1983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F35B8A8-17BD-48F8-8D33-1657AA35855A}"/>
              </a:ext>
            </a:extLst>
          </p:cNvPr>
          <p:cNvCxnSpPr>
            <a:cxnSpLocks/>
            <a:endCxn id="96" idx="0"/>
          </p:cNvCxnSpPr>
          <p:nvPr/>
        </p:nvCxnSpPr>
        <p:spPr>
          <a:xfrm>
            <a:off x="9979030" y="3060811"/>
            <a:ext cx="0" cy="15160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35A2C48-FE58-4028-B2C5-90A444CCB40A}"/>
              </a:ext>
            </a:extLst>
          </p:cNvPr>
          <p:cNvSpPr txBox="1"/>
          <p:nvPr/>
        </p:nvSpPr>
        <p:spPr>
          <a:xfrm rot="18701450">
            <a:off x="9760856" y="2506148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1999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F19B37B-FE46-446E-9B7F-71218CF208D2}"/>
              </a:ext>
            </a:extLst>
          </p:cNvPr>
          <p:cNvCxnSpPr/>
          <p:nvPr/>
        </p:nvCxnSpPr>
        <p:spPr>
          <a:xfrm>
            <a:off x="11210960" y="3032811"/>
            <a:ext cx="0" cy="5238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85B1DF06-7B61-4581-9515-5B2C1AFC6981}"/>
              </a:ext>
            </a:extLst>
          </p:cNvPr>
          <p:cNvSpPr txBox="1"/>
          <p:nvPr/>
        </p:nvSpPr>
        <p:spPr>
          <a:xfrm rot="18701450">
            <a:off x="10909889" y="2469852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2009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5B4ABAD-E925-4CB3-8AF3-4FDFCC3A4FE6}"/>
              </a:ext>
            </a:extLst>
          </p:cNvPr>
          <p:cNvCxnSpPr/>
          <p:nvPr/>
        </p:nvCxnSpPr>
        <p:spPr>
          <a:xfrm>
            <a:off x="1705061" y="1914525"/>
            <a:ext cx="750561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F0057DE-ADFB-4B98-A241-5C05DED5C4D3}"/>
              </a:ext>
            </a:extLst>
          </p:cNvPr>
          <p:cNvCxnSpPr/>
          <p:nvPr/>
        </p:nvCxnSpPr>
        <p:spPr>
          <a:xfrm>
            <a:off x="1705061" y="1652587"/>
            <a:ext cx="0" cy="523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965971D-1355-4E11-A9A0-727565836BB9}"/>
              </a:ext>
            </a:extLst>
          </p:cNvPr>
          <p:cNvCxnSpPr/>
          <p:nvPr/>
        </p:nvCxnSpPr>
        <p:spPr>
          <a:xfrm>
            <a:off x="9210675" y="1697254"/>
            <a:ext cx="0" cy="523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1288070D-2DCD-4160-A2EA-41486FC9E9C4}"/>
              </a:ext>
            </a:extLst>
          </p:cNvPr>
          <p:cNvSpPr txBox="1"/>
          <p:nvPr/>
        </p:nvSpPr>
        <p:spPr>
          <a:xfrm rot="18701450">
            <a:off x="1444735" y="1145679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1947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4BD4668-2F62-43B8-8D3A-A92EAFF83126}"/>
              </a:ext>
            </a:extLst>
          </p:cNvPr>
          <p:cNvSpPr txBox="1"/>
          <p:nvPr/>
        </p:nvSpPr>
        <p:spPr>
          <a:xfrm rot="18701450">
            <a:off x="8859769" y="1137252"/>
            <a:ext cx="7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1991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99EC2C-8734-4CD6-91F7-82918C35D745}"/>
              </a:ext>
            </a:extLst>
          </p:cNvPr>
          <p:cNvSpPr txBox="1"/>
          <p:nvPr/>
        </p:nvSpPr>
        <p:spPr>
          <a:xfrm>
            <a:off x="248013" y="3865070"/>
            <a:ext cx="1247774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Merton: “The Normative Structure of Science”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2E1406E-C659-42D8-9D19-5DB623CF4413}"/>
              </a:ext>
            </a:extLst>
          </p:cNvPr>
          <p:cNvSpPr txBox="1"/>
          <p:nvPr/>
        </p:nvSpPr>
        <p:spPr>
          <a:xfrm>
            <a:off x="1243189" y="4771575"/>
            <a:ext cx="1247774" cy="138499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Churchman: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“…because we are fearful of the consequences of a wrong decision”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1DF936B-3928-4BAF-AFEA-D08D5551863A}"/>
              </a:ext>
            </a:extLst>
          </p:cNvPr>
          <p:cNvSpPr txBox="1"/>
          <p:nvPr/>
        </p:nvSpPr>
        <p:spPr>
          <a:xfrm>
            <a:off x="2004348" y="3609397"/>
            <a:ext cx="1050855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Reichenbach: </a:t>
            </a:r>
            <a:r>
              <a:rPr lang="en-US" sz="1200" i="1" dirty="0">
                <a:solidFill>
                  <a:srgbClr val="FF0000"/>
                </a:solidFill>
              </a:rPr>
              <a:t>The Rise of Scientific Philosophy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D6BB42C-12B5-4E51-B7D7-DE097BA14DA9}"/>
              </a:ext>
            </a:extLst>
          </p:cNvPr>
          <p:cNvSpPr txBox="1"/>
          <p:nvPr/>
        </p:nvSpPr>
        <p:spPr>
          <a:xfrm>
            <a:off x="2630243" y="5494850"/>
            <a:ext cx="1247774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Rudner: “…will depend on how serious a mistake will be.”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0867A39-0768-41D5-A742-3F476DB3F2DC}"/>
              </a:ext>
            </a:extLst>
          </p:cNvPr>
          <p:cNvSpPr txBox="1"/>
          <p:nvPr/>
        </p:nvSpPr>
        <p:spPr>
          <a:xfrm>
            <a:off x="3250538" y="3530955"/>
            <a:ext cx="1050855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Jeffrey: “Valuation and Acceptance of Scientific Hypothesis”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9668C74-5CE2-4FFB-B72F-DF0D924FC8C4}"/>
              </a:ext>
            </a:extLst>
          </p:cNvPr>
          <p:cNvSpPr txBox="1"/>
          <p:nvPr/>
        </p:nvSpPr>
        <p:spPr>
          <a:xfrm>
            <a:off x="3964454" y="5300285"/>
            <a:ext cx="1050855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Levi: “canons of inference”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C381447-976B-4F03-878D-D9C9B0DF6537}"/>
              </a:ext>
            </a:extLst>
          </p:cNvPr>
          <p:cNvSpPr txBox="1"/>
          <p:nvPr/>
        </p:nvSpPr>
        <p:spPr>
          <a:xfrm>
            <a:off x="4576847" y="3848128"/>
            <a:ext cx="1050855" cy="1015663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Nagel: </a:t>
            </a:r>
            <a:r>
              <a:rPr lang="en-US" sz="1200" i="1" dirty="0">
                <a:solidFill>
                  <a:srgbClr val="7030A0"/>
                </a:solidFill>
              </a:rPr>
              <a:t>Problems in the Logic of Scientific Explanation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B5D8C34-D7DA-40DB-A5C2-23CF75A40792}"/>
              </a:ext>
            </a:extLst>
          </p:cNvPr>
          <p:cNvSpPr txBox="1"/>
          <p:nvPr/>
        </p:nvSpPr>
        <p:spPr>
          <a:xfrm>
            <a:off x="4481710" y="6134100"/>
            <a:ext cx="150189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Kuhn: </a:t>
            </a:r>
            <a:r>
              <a:rPr lang="en-US" sz="1200" b="1" i="1" dirty="0">
                <a:solidFill>
                  <a:srgbClr val="FF0000"/>
                </a:solidFill>
              </a:rPr>
              <a:t>The Structure of Scientific Revolutions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A7B15C9-6196-4015-8E07-46F2DFDA7270}"/>
              </a:ext>
            </a:extLst>
          </p:cNvPr>
          <p:cNvSpPr txBox="1"/>
          <p:nvPr/>
        </p:nvSpPr>
        <p:spPr>
          <a:xfrm>
            <a:off x="5282174" y="4913312"/>
            <a:ext cx="1050855" cy="830997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</a:rPr>
              <a:t>Hempel: “Science and Human Values”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7995106-3A13-4CDA-A3C5-DE56C475E33B}"/>
              </a:ext>
            </a:extLst>
          </p:cNvPr>
          <p:cNvSpPr txBox="1"/>
          <p:nvPr/>
        </p:nvSpPr>
        <p:spPr>
          <a:xfrm>
            <a:off x="5882593" y="3579596"/>
            <a:ext cx="658434" cy="2769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Leach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514EDB3-EA3F-42C9-B9AD-92489E420021}"/>
              </a:ext>
            </a:extLst>
          </p:cNvPr>
          <p:cNvSpPr txBox="1"/>
          <p:nvPr/>
        </p:nvSpPr>
        <p:spPr>
          <a:xfrm>
            <a:off x="6706841" y="3863570"/>
            <a:ext cx="699470" cy="2797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Scriven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E8F4442-683C-4E71-AD98-AD2FB48EFF1C}"/>
              </a:ext>
            </a:extLst>
          </p:cNvPr>
          <p:cNvSpPr txBox="1"/>
          <p:nvPr/>
        </p:nvSpPr>
        <p:spPr>
          <a:xfrm>
            <a:off x="6987787" y="4708368"/>
            <a:ext cx="1247774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0070C0"/>
                </a:solidFill>
              </a:rPr>
              <a:t>Gaa</a:t>
            </a:r>
            <a:r>
              <a:rPr lang="en-US" sz="1200" dirty="0">
                <a:solidFill>
                  <a:srgbClr val="0070C0"/>
                </a:solidFill>
              </a:rPr>
              <a:t>: “Moral Autonomy and Rationality of Science”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2D1B731-86C5-46E9-B90C-9D579B029719}"/>
              </a:ext>
            </a:extLst>
          </p:cNvPr>
          <p:cNvSpPr txBox="1"/>
          <p:nvPr/>
        </p:nvSpPr>
        <p:spPr>
          <a:xfrm>
            <a:off x="7727440" y="3563248"/>
            <a:ext cx="1635625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McMullin: “the scientist is not called upon to make value-judgments…”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85254C2-A166-4BA2-8F2F-88E237A97869}"/>
              </a:ext>
            </a:extLst>
          </p:cNvPr>
          <p:cNvSpPr txBox="1"/>
          <p:nvPr/>
        </p:nvSpPr>
        <p:spPr>
          <a:xfrm>
            <a:off x="9420901" y="4576827"/>
            <a:ext cx="111625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Lacey: </a:t>
            </a:r>
            <a:r>
              <a:rPr lang="en-US" sz="1200" i="1" dirty="0">
                <a:solidFill>
                  <a:srgbClr val="FF0000"/>
                </a:solidFill>
              </a:rPr>
              <a:t>Is Science Value-Free?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00BBC98-F76D-4D50-B6AB-B64588A30F30}"/>
              </a:ext>
            </a:extLst>
          </p:cNvPr>
          <p:cNvSpPr txBox="1"/>
          <p:nvPr/>
        </p:nvSpPr>
        <p:spPr>
          <a:xfrm>
            <a:off x="10540263" y="3571190"/>
            <a:ext cx="1247774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Douglas: “Origins of the Value-Free Ideal for Science”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5AEA4BF-6FCE-4847-8E4D-2AE09CDD244F}"/>
              </a:ext>
            </a:extLst>
          </p:cNvPr>
          <p:cNvSpPr txBox="1"/>
          <p:nvPr/>
        </p:nvSpPr>
        <p:spPr>
          <a:xfrm>
            <a:off x="3361545" y="1400544"/>
            <a:ext cx="3733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Cold War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E6A2CA6-E0B4-4D7D-A00B-3A79358471CA}"/>
              </a:ext>
            </a:extLst>
          </p:cNvPr>
          <p:cNvSpPr txBox="1"/>
          <p:nvPr/>
        </p:nvSpPr>
        <p:spPr>
          <a:xfrm>
            <a:off x="248013" y="294790"/>
            <a:ext cx="9333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Timeline of the value-free ideal in science</a:t>
            </a:r>
          </a:p>
        </p:txBody>
      </p:sp>
    </p:spTree>
    <p:extLst>
      <p:ext uri="{BB962C8B-B14F-4D97-AF65-F5344CB8AC3E}">
        <p14:creationId xmlns:p14="http://schemas.microsoft.com/office/powerpoint/2010/main" val="402982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7" grpId="0"/>
      <p:bldP spid="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0D6DD-B4B6-4C98-B4EC-926D33C29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Philosophy of science, pre-value-free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6C44-2BB9-4C81-ADCF-43A8E60A6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US" u="sng" dirty="0"/>
              <a:t>Dewey</a:t>
            </a:r>
            <a:r>
              <a:rPr lang="en-US" dirty="0"/>
              <a:t>: Science is essentially value-laden, dependent on human needs and concerns</a:t>
            </a:r>
          </a:p>
          <a:p>
            <a:pPr>
              <a:buBlip>
                <a:blip r:embed="rId2"/>
              </a:buBlip>
            </a:pPr>
            <a:r>
              <a:rPr lang="en-US" u="sng" dirty="0"/>
              <a:t>Carnap</a:t>
            </a:r>
            <a:r>
              <a:rPr lang="en-US" dirty="0"/>
              <a:t> (&amp; logical empiricists): We can’t pursue projects in semantics or syntax w/o pragmatic commitments, which </a:t>
            </a:r>
            <a:r>
              <a:rPr lang="en-US" i="1" dirty="0">
                <a:solidFill>
                  <a:srgbClr val="0070C0"/>
                </a:solidFill>
              </a:rPr>
              <a:t>involve value commitments</a:t>
            </a:r>
          </a:p>
          <a:p>
            <a:pPr>
              <a:buBlip>
                <a:blip r:embed="rId2"/>
              </a:buBlip>
            </a:pPr>
            <a:r>
              <a:rPr lang="en-US" u="sng" dirty="0"/>
              <a:t>Merton</a:t>
            </a:r>
            <a:r>
              <a:rPr lang="en-US" dirty="0"/>
              <a:t>: “The Normative Structure of Science” (1942)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Universalism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Organized skepticism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Communalism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Disinterestedness (</a:t>
            </a:r>
            <a:r>
              <a:rPr lang="en-US" i="1" dirty="0">
                <a:solidFill>
                  <a:srgbClr val="0070C0"/>
                </a:solidFill>
              </a:rPr>
              <a:t>not equivalent to value-free</a:t>
            </a:r>
            <a:r>
              <a:rPr lang="en-US" i="1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0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0D6DD-B4B6-4C98-B4EC-926D33C29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Beginnings of the value-free ideal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6C44-2BB9-4C81-ADCF-43A8E60A6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Blip>
                <a:blip r:embed="rId2"/>
              </a:buBlip>
            </a:pPr>
            <a:r>
              <a:rPr lang="en-US" u="sng" dirty="0"/>
              <a:t>Reichenbach</a:t>
            </a:r>
            <a:r>
              <a:rPr lang="en-US" dirty="0"/>
              <a:t>: </a:t>
            </a:r>
            <a:r>
              <a:rPr lang="en-US" i="1" dirty="0"/>
              <a:t>The Rise of Scientific Philosophy </a:t>
            </a:r>
            <a:r>
              <a:rPr lang="en-US" dirty="0"/>
              <a:t>(1951)</a:t>
            </a:r>
            <a:endParaRPr lang="en-US" i="1" dirty="0"/>
          </a:p>
          <a:p>
            <a:pPr lvl="1">
              <a:buBlip>
                <a:blip r:embed="rId2"/>
              </a:buBlip>
            </a:pPr>
            <a:r>
              <a:rPr lang="en-US" dirty="0"/>
              <a:t>Philosophy of science is concerned with </a:t>
            </a:r>
            <a:r>
              <a:rPr lang="en-US" dirty="0">
                <a:solidFill>
                  <a:srgbClr val="0070C0"/>
                </a:solidFill>
              </a:rPr>
              <a:t>justification for accepting a theory</a:t>
            </a:r>
            <a:r>
              <a:rPr lang="en-US" dirty="0"/>
              <a:t>, </a:t>
            </a:r>
            <a:r>
              <a:rPr lang="en-US" i="1" dirty="0"/>
              <a:t>not</a:t>
            </a:r>
            <a:r>
              <a:rPr lang="en-US" dirty="0"/>
              <a:t> which theories scientists choose to test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Knowledge and ethics are fundamentally distinct</a:t>
            </a:r>
          </a:p>
          <a:p>
            <a:pPr lvl="2">
              <a:buBlip>
                <a:blip r:embed="rId2"/>
              </a:buBlip>
            </a:pPr>
            <a:r>
              <a:rPr lang="en-US" dirty="0"/>
              <a:t>Knowledge = descriptive</a:t>
            </a:r>
          </a:p>
          <a:p>
            <a:pPr lvl="2">
              <a:buBlip>
                <a:blip r:embed="rId2"/>
              </a:buBlip>
            </a:pPr>
            <a:r>
              <a:rPr lang="en-US" dirty="0"/>
              <a:t>Ethics = normative</a:t>
            </a:r>
          </a:p>
          <a:p>
            <a:pPr>
              <a:buBlip>
                <a:blip r:embed="rId2"/>
              </a:buBlip>
            </a:pPr>
            <a:r>
              <a:rPr lang="en-US" u="sng" dirty="0"/>
              <a:t>Hempel</a:t>
            </a:r>
            <a:r>
              <a:rPr lang="en-US" dirty="0"/>
              <a:t>: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Emphasis on logical confirmation – What </a:t>
            </a:r>
            <a:r>
              <a:rPr lang="en-US" i="1" dirty="0">
                <a:solidFill>
                  <a:srgbClr val="0070C0"/>
                </a:solidFill>
              </a:rPr>
              <a:t>logically</a:t>
            </a:r>
            <a:r>
              <a:rPr lang="en-US" dirty="0"/>
              <a:t> constitutes scientific explanation?</a:t>
            </a:r>
          </a:p>
          <a:p>
            <a:pPr>
              <a:buBlip>
                <a:blip r:embed="rId2"/>
              </a:buBlip>
            </a:pPr>
            <a:r>
              <a:rPr lang="en-US" u="sng" dirty="0"/>
              <a:t>In the background</a:t>
            </a:r>
            <a:r>
              <a:rPr lang="en-US" dirty="0"/>
              <a:t>: Cold War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Studying values in science could be perceived as Marxist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Philosophers of science felt pressure to remain apolitical</a:t>
            </a:r>
          </a:p>
        </p:txBody>
      </p:sp>
    </p:spTree>
    <p:extLst>
      <p:ext uri="{BB962C8B-B14F-4D97-AF65-F5344CB8AC3E}">
        <p14:creationId xmlns:p14="http://schemas.microsoft.com/office/powerpoint/2010/main" val="4009494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0D6DD-B4B6-4C98-B4EC-926D33C29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Churchman &amp; Rudner on values in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6C44-2BB9-4C81-ADCF-43A8E60A6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Blip>
                <a:blip r:embed="rId2"/>
              </a:buBlip>
            </a:pPr>
            <a:r>
              <a:rPr lang="en-US" u="sng" dirty="0"/>
              <a:t>Core ideas</a:t>
            </a:r>
            <a:r>
              <a:rPr lang="en-US" dirty="0"/>
              <a:t>:</a:t>
            </a:r>
            <a:endParaRPr lang="en-US" u="sng" dirty="0"/>
          </a:p>
          <a:p>
            <a:pPr lvl="1">
              <a:buBlip>
                <a:blip r:embed="rId2"/>
              </a:buBlip>
            </a:pPr>
            <a:r>
              <a:rPr lang="en-US" dirty="0">
                <a:solidFill>
                  <a:srgbClr val="0070C0"/>
                </a:solidFill>
              </a:rPr>
              <a:t>Consequences of a wrong choice </a:t>
            </a:r>
            <a:r>
              <a:rPr lang="en-US" dirty="0"/>
              <a:t>should inform the amount of evidence required to accept a hypothesis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Scientists </a:t>
            </a:r>
            <a:r>
              <a:rPr lang="en-US" i="1" dirty="0"/>
              <a:t>do</a:t>
            </a:r>
            <a:r>
              <a:rPr lang="en-US" dirty="0"/>
              <a:t> play the role of public advisor</a:t>
            </a:r>
          </a:p>
          <a:p>
            <a:pPr>
              <a:buBlip>
                <a:blip r:embed="rId2"/>
              </a:buBlip>
            </a:pPr>
            <a:r>
              <a:rPr lang="en-US" u="sng" dirty="0"/>
              <a:t>Churchman</a:t>
            </a:r>
            <a:r>
              <a:rPr lang="en-US" dirty="0"/>
              <a:t>: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Confirmation only takes us so far – something else is required before we can </a:t>
            </a:r>
            <a:r>
              <a:rPr lang="en-US" i="1" dirty="0">
                <a:solidFill>
                  <a:srgbClr val="0070C0"/>
                </a:solidFill>
              </a:rPr>
              <a:t>accept</a:t>
            </a:r>
            <a:r>
              <a:rPr lang="en-US" i="1" dirty="0"/>
              <a:t> </a:t>
            </a:r>
            <a:r>
              <a:rPr lang="en-US" dirty="0"/>
              <a:t>a hypothesis, that being “</a:t>
            </a:r>
            <a:r>
              <a:rPr lang="en-US" dirty="0">
                <a:solidFill>
                  <a:srgbClr val="0070C0"/>
                </a:solidFill>
              </a:rPr>
              <a:t>ethical criteria of adequacy</a:t>
            </a:r>
            <a:r>
              <a:rPr lang="en-US" dirty="0"/>
              <a:t>” (1948)</a:t>
            </a:r>
          </a:p>
          <a:p>
            <a:pPr>
              <a:buBlip>
                <a:blip r:embed="rId2"/>
              </a:buBlip>
            </a:pPr>
            <a:r>
              <a:rPr lang="en-US" u="sng" dirty="0"/>
              <a:t>Rudner</a:t>
            </a:r>
            <a:r>
              <a:rPr lang="en-US" dirty="0"/>
              <a:t>: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Scientists </a:t>
            </a:r>
            <a:r>
              <a:rPr lang="en-US" i="1" dirty="0">
                <a:solidFill>
                  <a:srgbClr val="0070C0"/>
                </a:solidFill>
              </a:rPr>
              <a:t>as scientists </a:t>
            </a:r>
            <a:r>
              <a:rPr lang="en-US" dirty="0"/>
              <a:t>accept and reject hypotheses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No hypothesis is ever completely verified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“</a:t>
            </a:r>
            <a:r>
              <a:rPr lang="en-US" i="1" dirty="0">
                <a:solidFill>
                  <a:srgbClr val="0070C0"/>
                </a:solidFill>
              </a:rPr>
              <a:t>How sure we need to be before we accept a hypothesis will depend on how serious a mistake would be</a:t>
            </a:r>
            <a:r>
              <a:rPr lang="en-US" dirty="0"/>
              <a:t>.” (1953)</a:t>
            </a:r>
          </a:p>
        </p:txBody>
      </p:sp>
    </p:spTree>
    <p:extLst>
      <p:ext uri="{BB962C8B-B14F-4D97-AF65-F5344CB8AC3E}">
        <p14:creationId xmlns:p14="http://schemas.microsoft.com/office/powerpoint/2010/main" val="1749384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0D6DD-B4B6-4C98-B4EC-926D33C29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Two critiques of the Churchman/Rudner 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6C44-2BB9-4C81-ADCF-43A8E60A6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en-US" u="sng" dirty="0"/>
              <a:t>Critique #1</a:t>
            </a:r>
            <a:r>
              <a:rPr lang="en-US" dirty="0"/>
              <a:t>: Scientists do not accept or reject hypotheses, but merely assign probabilities.</a:t>
            </a:r>
          </a:p>
          <a:p>
            <a:pPr lvl="1">
              <a:buBlip>
                <a:blip r:embed="rId2"/>
              </a:buBlip>
            </a:pPr>
            <a:r>
              <a:rPr lang="en-US" u="sng" dirty="0"/>
              <a:t>Response to critique #1</a:t>
            </a:r>
            <a:r>
              <a:rPr lang="en-US" dirty="0"/>
              <a:t>: Even if scientists don’t accept or reject hypotheses, they must accept or reject </a:t>
            </a:r>
            <a:r>
              <a:rPr lang="en-US" i="1" dirty="0">
                <a:solidFill>
                  <a:srgbClr val="0070C0"/>
                </a:solidFill>
              </a:rPr>
              <a:t>probabilities</a:t>
            </a:r>
            <a:r>
              <a:rPr lang="en-US" dirty="0"/>
              <a:t>.</a:t>
            </a:r>
            <a:endParaRPr lang="en-US" u="sng" dirty="0"/>
          </a:p>
          <a:p>
            <a:pPr>
              <a:buBlip>
                <a:blip r:embed="rId2"/>
              </a:buBlip>
            </a:pPr>
            <a:r>
              <a:rPr lang="en-US" u="sng" dirty="0"/>
              <a:t>Critique #2</a:t>
            </a:r>
            <a:r>
              <a:rPr lang="en-US" dirty="0"/>
              <a:t>: Scientists shouldn’t think beyond their own scientific communities when evaluating their work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Scientists make use of </a:t>
            </a:r>
            <a:r>
              <a:rPr lang="en-US" i="1" dirty="0">
                <a:solidFill>
                  <a:srgbClr val="0070C0"/>
                </a:solidFill>
              </a:rPr>
              <a:t>some</a:t>
            </a:r>
            <a:r>
              <a:rPr lang="en-US" dirty="0"/>
              <a:t> values (i.e. epistemic values), just not ethical/social values</a:t>
            </a:r>
          </a:p>
          <a:p>
            <a:pPr lvl="1">
              <a:buBlip>
                <a:blip r:embed="rId2"/>
              </a:buBlip>
            </a:pPr>
            <a:r>
              <a:rPr lang="en-US" u="sng" dirty="0"/>
              <a:t>Jeffrey</a:t>
            </a:r>
            <a:r>
              <a:rPr lang="en-US" dirty="0"/>
              <a:t>: One scientific law can be applied to many contexts and can thus have many consequences. (1956)</a:t>
            </a:r>
          </a:p>
          <a:p>
            <a:pPr lvl="1">
              <a:buBlip>
                <a:blip r:embed="rId2"/>
              </a:buBlip>
            </a:pPr>
            <a:r>
              <a:rPr lang="en-US" u="sng" dirty="0"/>
              <a:t>Levi</a:t>
            </a:r>
            <a:r>
              <a:rPr lang="en-US" dirty="0"/>
              <a:t>: Scientists submit themselves to scientific “</a:t>
            </a:r>
            <a:r>
              <a:rPr lang="en-US" dirty="0">
                <a:solidFill>
                  <a:srgbClr val="0070C0"/>
                </a:solidFill>
              </a:rPr>
              <a:t>canons of inference</a:t>
            </a:r>
            <a:r>
              <a:rPr lang="en-US" dirty="0"/>
              <a:t>,” thus limiting the scope of the values they make use of. (1960)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1190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0D6DD-B4B6-4C98-B4EC-926D33C29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Kuhn and acceptance of the value-free ideal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6C44-2BB9-4C81-ADCF-43A8E60A6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u="sng" dirty="0"/>
              <a:t>Kuhn</a:t>
            </a:r>
            <a:r>
              <a:rPr lang="en-US" dirty="0"/>
              <a:t>: </a:t>
            </a:r>
            <a:r>
              <a:rPr lang="en-US" i="1" dirty="0"/>
              <a:t>The Structure of Scientific Revolutions </a:t>
            </a:r>
            <a:r>
              <a:rPr lang="en-US" dirty="0"/>
              <a:t>(1962)</a:t>
            </a:r>
            <a:endParaRPr lang="en-US" i="1" dirty="0"/>
          </a:p>
          <a:p>
            <a:pPr lvl="1">
              <a:buBlip>
                <a:blip r:embed="rId2"/>
              </a:buBlip>
            </a:pPr>
            <a:r>
              <a:rPr lang="en-US" dirty="0"/>
              <a:t>Scientists can and should be insulated from society, focusing on “puzzles” with well-defined answers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“Paradigms” exist only </a:t>
            </a:r>
            <a:r>
              <a:rPr lang="en-US" dirty="0">
                <a:solidFill>
                  <a:srgbClr val="0070C0"/>
                </a:solidFill>
              </a:rPr>
              <a:t>within particular sciences/disciplines</a:t>
            </a:r>
            <a:r>
              <a:rPr lang="en-US" dirty="0"/>
              <a:t>; thus, paradigm shifts are driven by struggles within science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Natural scientists’ insulation from society makes them </a:t>
            </a:r>
            <a:r>
              <a:rPr lang="en-US" i="1" dirty="0">
                <a:solidFill>
                  <a:srgbClr val="0070C0"/>
                </a:solidFill>
              </a:rPr>
              <a:t>more successful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in solving their puzzles than social scientists, who are less insulated</a:t>
            </a:r>
          </a:p>
          <a:p>
            <a:pPr>
              <a:buBlip>
                <a:blip r:embed="rId2"/>
              </a:buBlip>
            </a:pPr>
            <a:r>
              <a:rPr lang="en-US" u="sng" dirty="0"/>
              <a:t>Responses to Kuhn</a:t>
            </a:r>
            <a:r>
              <a:rPr lang="en-US" dirty="0"/>
              <a:t>: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Focus primarily on his notion of paradigm shifts, </a:t>
            </a:r>
            <a:r>
              <a:rPr lang="en-US" i="1" dirty="0"/>
              <a:t>not </a:t>
            </a:r>
            <a:r>
              <a:rPr lang="en-US" dirty="0"/>
              <a:t>the value-free ideal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Appear to take for granted/reflexively adopt his belief that science is insulated and that scientific change is internal to science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39861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0D6DD-B4B6-4C98-B4EC-926D33C29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Values in science post-Kuhn?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6C44-2BB9-4C81-ADCF-43A8E60A6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en-US" u="sng" dirty="0"/>
              <a:t>A few seldom-discussed proponents</a:t>
            </a:r>
            <a:r>
              <a:rPr lang="en-US" dirty="0"/>
              <a:t>:</a:t>
            </a:r>
            <a:endParaRPr lang="en-US" i="1" dirty="0"/>
          </a:p>
          <a:p>
            <a:pPr lvl="1">
              <a:buBlip>
                <a:blip r:embed="rId2"/>
              </a:buBlip>
            </a:pPr>
            <a:r>
              <a:rPr lang="en-US" dirty="0"/>
              <a:t>Leach (1968)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Scriven (1974)</a:t>
            </a:r>
          </a:p>
          <a:p>
            <a:pPr lvl="1">
              <a:buBlip>
                <a:blip r:embed="rId2"/>
              </a:buBlip>
            </a:pPr>
            <a:r>
              <a:rPr lang="en-US" dirty="0" err="1"/>
              <a:t>Gaa</a:t>
            </a:r>
            <a:r>
              <a:rPr lang="en-US" dirty="0"/>
              <a:t>: “the moral autonomy of science is a largely unexamined dogma” (1977)</a:t>
            </a:r>
          </a:p>
          <a:p>
            <a:pPr>
              <a:buBlip>
                <a:blip r:embed="rId2"/>
              </a:buBlip>
            </a:pPr>
            <a:r>
              <a:rPr lang="en-US" u="sng" dirty="0"/>
              <a:t>Some ambivalence</a:t>
            </a:r>
            <a:r>
              <a:rPr lang="en-US" dirty="0"/>
              <a:t>: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Hempel’s “Turns in the Evolution of the Problem of Induction” (1981)</a:t>
            </a:r>
          </a:p>
          <a:p>
            <a:pPr>
              <a:buBlip>
                <a:blip r:embed="rId2"/>
              </a:buBlip>
            </a:pPr>
            <a:r>
              <a:rPr lang="en-US" i="1" u="sng" dirty="0"/>
              <a:t>But, </a:t>
            </a:r>
            <a:r>
              <a:rPr lang="en-US" u="sng" dirty="0"/>
              <a:t>the value-free ideal remains dominant</a:t>
            </a:r>
            <a:r>
              <a:rPr lang="en-US" dirty="0"/>
              <a:t>: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McMullin: “the scientist is not called upon to make value-judgments in their regard as part of his scientific work” (1983)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Lacey: w/o the value-free ideal, “we lose all prospects of gaining scientific knowledge” (1999)</a:t>
            </a:r>
          </a:p>
        </p:txBody>
      </p:sp>
    </p:spTree>
    <p:extLst>
      <p:ext uri="{BB962C8B-B14F-4D97-AF65-F5344CB8AC3E}">
        <p14:creationId xmlns:p14="http://schemas.microsoft.com/office/powerpoint/2010/main" val="23353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1217</Words>
  <Application>Microsoft Office PowerPoint</Application>
  <PresentationFormat>Widescreen</PresentationFormat>
  <Paragraphs>139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Origins of the Value-Free Ideal for Science</vt:lpstr>
      <vt:lpstr>Gems</vt:lpstr>
      <vt:lpstr>PowerPoint Presentation</vt:lpstr>
      <vt:lpstr>Philosophy of science, pre-value-free</vt:lpstr>
      <vt:lpstr>Beginnings of the value-free ideal</vt:lpstr>
      <vt:lpstr>Churchman &amp; Rudner on values in science</vt:lpstr>
      <vt:lpstr>Two critiques of the Churchman/Rudner position</vt:lpstr>
      <vt:lpstr>Kuhn and acceptance of the value-free ideal</vt:lpstr>
      <vt:lpstr>Values in science post-Kuhn?</vt:lpstr>
      <vt:lpstr>PowerPoint Presentation</vt:lpstr>
      <vt:lpstr>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Runkle</dc:creator>
  <cp:lastModifiedBy>Natalie Runkle</cp:lastModifiedBy>
  <cp:revision>16</cp:revision>
  <dcterms:created xsi:type="dcterms:W3CDTF">2020-10-19T12:44:30Z</dcterms:created>
  <dcterms:modified xsi:type="dcterms:W3CDTF">2020-10-19T15:00:05Z</dcterms:modified>
</cp:coreProperties>
</file>