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5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5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4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4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7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4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6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3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76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03" r:id="rId5"/>
    <p:sldLayoutId id="2147483809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9C8ABA-5810-46FE-A9DF-A87BC1B20E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6" name="Rectangle 21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892F84-61B6-466B-811C-28D47B320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 dirty="0"/>
              <a:t>Problems of Empiricism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7E041-AEF2-480D-A4F8-4861C8286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238625"/>
            <a:ext cx="8655200" cy="9937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By Paul </a:t>
            </a:r>
            <a:r>
              <a:rPr lang="en-US" sz="2000" b="1" dirty="0" err="1">
                <a:solidFill>
                  <a:schemeClr val="tx1"/>
                </a:solidFill>
              </a:rPr>
              <a:t>Feyerabend</a:t>
            </a: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5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100" dirty="0">
                <a:solidFill>
                  <a:schemeClr val="tx1"/>
                </a:solidFill>
              </a:rPr>
              <a:t>Presented by Natalie Runkle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454672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3C15-BCB7-4EB5-A42E-03BA1D17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534650" cy="1371600"/>
          </a:xfrm>
        </p:spPr>
        <p:txBody>
          <a:bodyPr>
            <a:normAutofit/>
          </a:bodyPr>
          <a:lstStyle/>
          <a:p>
            <a:r>
              <a:rPr lang="en-US" sz="3600" b="0" dirty="0" err="1">
                <a:solidFill>
                  <a:schemeClr val="accent6"/>
                </a:solidFill>
              </a:rPr>
              <a:t>Feyerabend’s</a:t>
            </a:r>
            <a:r>
              <a:rPr lang="en-US" sz="3600" b="0" dirty="0">
                <a:solidFill>
                  <a:schemeClr val="accent6"/>
                </a:solidFill>
              </a:rPr>
              <a:t> solution: Pragmatic theory of 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3E063-E86C-4F18-A02E-06200449F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43706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Distinguishes observational statements from other statements, </a:t>
            </a:r>
            <a:r>
              <a:rPr lang="en-US" sz="1800" b="1" dirty="0">
                <a:solidFill>
                  <a:schemeClr val="accent2"/>
                </a:solidFill>
              </a:rPr>
              <a:t>not by their meaning, but by the circumstances of their production</a:t>
            </a:r>
          </a:p>
          <a:p>
            <a:r>
              <a:rPr lang="en-US" sz="1800" dirty="0"/>
              <a:t>Treats human sensations and perceptions like </a:t>
            </a:r>
            <a:r>
              <a:rPr lang="en-US" sz="1800" b="1" dirty="0">
                <a:solidFill>
                  <a:schemeClr val="accent2"/>
                </a:solidFill>
              </a:rPr>
              <a:t>indicators that require interpretation </a:t>
            </a:r>
            <a:r>
              <a:rPr lang="en-US" sz="1800" dirty="0"/>
              <a:t>(similar to indicators from physical instruments) </a:t>
            </a:r>
          </a:p>
          <a:p>
            <a:r>
              <a:rPr lang="en-US" sz="1800" dirty="0"/>
              <a:t>Assumes that the interpretation of observational statements is </a:t>
            </a:r>
            <a:r>
              <a:rPr lang="en-US" sz="1800" b="1" dirty="0">
                <a:solidFill>
                  <a:schemeClr val="accent2"/>
                </a:solidFill>
              </a:rPr>
              <a:t>determined by the accepted body of a theory</a:t>
            </a:r>
          </a:p>
          <a:p>
            <a:r>
              <a:rPr lang="en-US" sz="1800" dirty="0"/>
              <a:t>Reverses the relationship between theory and observation – </a:t>
            </a:r>
            <a:r>
              <a:rPr lang="en-US" sz="1800" b="1" dirty="0">
                <a:solidFill>
                  <a:schemeClr val="accent2"/>
                </a:solidFill>
              </a:rPr>
              <a:t>observations gain meaning from the theory that’s used to interpret them</a:t>
            </a:r>
          </a:p>
          <a:p>
            <a:r>
              <a:rPr lang="en-US" sz="1800" dirty="0"/>
              <a:t>Consistent with </a:t>
            </a:r>
            <a:r>
              <a:rPr lang="en-US" sz="1800" dirty="0" err="1"/>
              <a:t>Feyerabend’s</a:t>
            </a:r>
            <a:r>
              <a:rPr lang="en-US" sz="1800" dirty="0"/>
              <a:t> denial that human observations are privy to a “</a:t>
            </a:r>
            <a:r>
              <a:rPr lang="en-US" sz="1800" b="1" dirty="0">
                <a:solidFill>
                  <a:schemeClr val="accent2"/>
                </a:solidFill>
              </a:rPr>
              <a:t>factual core</a:t>
            </a:r>
            <a:r>
              <a:rPr lang="en-US" sz="1800" dirty="0"/>
              <a:t>” of truth about the world and thus with his skepticism of our ability to critique existent theories using empirical facts alone</a:t>
            </a:r>
          </a:p>
          <a:p>
            <a:r>
              <a:rPr lang="en-US" sz="1800" dirty="0"/>
              <a:t>If we accept this pragmatic theory of observation, we’ll need </a:t>
            </a:r>
            <a:r>
              <a:rPr lang="en-US" sz="1800" b="1" dirty="0">
                <a:solidFill>
                  <a:schemeClr val="accent2"/>
                </a:solidFill>
              </a:rPr>
              <a:t>theoretical pluralism </a:t>
            </a:r>
            <a:r>
              <a:rPr lang="en-US" sz="1800" dirty="0"/>
              <a:t>to insure that our observations aren’t being interpreted via a long-dominant theory that has become dogma</a:t>
            </a:r>
          </a:p>
        </p:txBody>
      </p:sp>
    </p:spTree>
    <p:extLst>
      <p:ext uri="{BB962C8B-B14F-4D97-AF65-F5344CB8AC3E}">
        <p14:creationId xmlns:p14="http://schemas.microsoft.com/office/powerpoint/2010/main" val="62270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3C15-BCB7-4EB5-A42E-03BA1D17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solidFill>
                  <a:schemeClr val="accent6"/>
                </a:solidFill>
              </a:rPr>
              <a:t>(Supposed) implications beyond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3E063-E86C-4F18-A02E-06200449F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“Indeed, it is my contention that once the scientific method has been freed from certain dogmatic elements that still reflect its past involvement with the philosophical tradition, it will provide a basis for the discussion and the </a:t>
            </a:r>
            <a:r>
              <a:rPr lang="en-US" sz="2000" b="1" dirty="0">
                <a:solidFill>
                  <a:schemeClr val="accent2"/>
                </a:solidFill>
              </a:rPr>
              <a:t>solution of </a:t>
            </a:r>
            <a:r>
              <a:rPr lang="en-US" sz="2000" b="1" i="1" dirty="0">
                <a:solidFill>
                  <a:schemeClr val="accent2"/>
                </a:solidFill>
              </a:rPr>
              <a:t>all </a:t>
            </a:r>
            <a:r>
              <a:rPr lang="en-US" sz="2000" b="1" dirty="0">
                <a:solidFill>
                  <a:schemeClr val="accent2"/>
                </a:solidFill>
              </a:rPr>
              <a:t>philosophical problems dealing with matters of fact</a:t>
            </a:r>
            <a:r>
              <a:rPr lang="en-US" sz="2000" dirty="0"/>
              <a:t>” (150).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“…we may guess that the theoretical pluralism that we propagate in epistemology may lend itself to generalization and may then lead to an outlook </a:t>
            </a:r>
            <a:r>
              <a:rPr lang="en-US" sz="2000" b="1" dirty="0">
                <a:solidFill>
                  <a:schemeClr val="accent2"/>
                </a:solidFill>
              </a:rPr>
              <a:t>in the arts and in religion</a:t>
            </a:r>
            <a:r>
              <a:rPr lang="en-US" sz="2000" dirty="0"/>
              <a:t>, as well as to a new, comprehensive ideology that assembles the scattered remains of a long-forgotten tribal ideology and unites them in </a:t>
            </a:r>
            <a:r>
              <a:rPr lang="en-US" sz="2000" b="1" dirty="0">
                <a:solidFill>
                  <a:schemeClr val="accent2"/>
                </a:solidFill>
              </a:rPr>
              <a:t>a truly humanistic system of belief</a:t>
            </a:r>
            <a:r>
              <a:rPr lang="en-US" sz="2000" dirty="0"/>
              <a:t>” (218).</a:t>
            </a:r>
          </a:p>
        </p:txBody>
      </p:sp>
    </p:spTree>
    <p:extLst>
      <p:ext uri="{BB962C8B-B14F-4D97-AF65-F5344CB8AC3E}">
        <p14:creationId xmlns:p14="http://schemas.microsoft.com/office/powerpoint/2010/main" val="125680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C4484-8B58-4E55-B3B9-6A2941A1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6"/>
                </a:solidFill>
              </a:rPr>
              <a:t>Gems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5B64E-5A6B-4F52-BE51-EA3C8B5C8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60219"/>
            <a:ext cx="10058400" cy="4455187"/>
          </a:xfrm>
        </p:spPr>
        <p:txBody>
          <a:bodyPr>
            <a:normAutofit lnSpcReduction="10000"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Ambition and audacity</a:t>
            </a:r>
            <a:r>
              <a:rPr lang="en-US" sz="1800" dirty="0"/>
              <a:t>: This is a sweeping paper that touches upon everything from the history of science to philosophy of language, not to mention that </a:t>
            </a:r>
            <a:r>
              <a:rPr lang="en-US" sz="1800" dirty="0" err="1"/>
              <a:t>Feyerabend</a:t>
            </a:r>
            <a:r>
              <a:rPr lang="en-US" sz="1800" dirty="0"/>
              <a:t> is making the case that we’re doing everything wrong in science, philosophy, and beyond.</a:t>
            </a:r>
          </a:p>
          <a:p>
            <a:r>
              <a:rPr lang="en-US" sz="1800" b="1" dirty="0">
                <a:solidFill>
                  <a:schemeClr val="accent2"/>
                </a:solidFill>
              </a:rPr>
              <a:t>A positive account</a:t>
            </a:r>
            <a:r>
              <a:rPr lang="en-US" sz="1800" dirty="0"/>
              <a:t>: </a:t>
            </a:r>
            <a:r>
              <a:rPr lang="en-US" sz="1800" dirty="0" err="1"/>
              <a:t>Feyerabend</a:t>
            </a:r>
            <a:r>
              <a:rPr lang="en-US" sz="1800" dirty="0"/>
              <a:t> isn’t just tearing down our methods of doing science, philosophy, and philosophy of science – he also gives us what appears to be a hopeful alternative (that is, if we’re on board with his criticisms).</a:t>
            </a:r>
          </a:p>
          <a:p>
            <a:r>
              <a:rPr lang="en-US" sz="1800" b="1" dirty="0">
                <a:solidFill>
                  <a:schemeClr val="accent2"/>
                </a:solidFill>
              </a:rPr>
              <a:t>Helpful, memorable summary sentences</a:t>
            </a:r>
            <a:r>
              <a:rPr lang="en-US" sz="1800" dirty="0"/>
              <a:t> – Even though the paper was long and meandering, I could always count on a sentence every few paragraphs that (emphatically) restated the most important claims.</a:t>
            </a:r>
          </a:p>
          <a:p>
            <a:pPr lvl="1"/>
            <a:r>
              <a:rPr lang="en-US" sz="1600" dirty="0"/>
              <a:t>A science that is free from all </a:t>
            </a:r>
            <a:r>
              <a:rPr lang="en-US" sz="1600" i="1" dirty="0"/>
              <a:t>metaphysics</a:t>
            </a:r>
            <a:r>
              <a:rPr lang="en-US" sz="1600" dirty="0"/>
              <a:t> is on the way to becoming a </a:t>
            </a:r>
            <a:r>
              <a:rPr lang="en-US" sz="1600" b="1" i="1" dirty="0">
                <a:solidFill>
                  <a:schemeClr val="accent2"/>
                </a:solidFill>
              </a:rPr>
              <a:t>dogmatic</a:t>
            </a:r>
            <a:r>
              <a:rPr lang="en-US" sz="1600" b="1" dirty="0">
                <a:solidFill>
                  <a:schemeClr val="accent2"/>
                </a:solidFill>
              </a:rPr>
              <a:t> metaphysical system</a:t>
            </a:r>
            <a:r>
              <a:rPr lang="en-US" sz="1600" dirty="0"/>
              <a:t>” (150).</a:t>
            </a:r>
          </a:p>
          <a:p>
            <a:pPr lvl="1"/>
            <a:r>
              <a:rPr lang="en-US" sz="1600" dirty="0"/>
              <a:t>“It will be shown in the sections that follow that these apparently harmless assumptions…are bound to lead to…</a:t>
            </a:r>
            <a:r>
              <a:rPr lang="en-US" sz="1600" b="1" dirty="0">
                <a:solidFill>
                  <a:schemeClr val="accent2"/>
                </a:solidFill>
              </a:rPr>
              <a:t>dogmatic petrification </a:t>
            </a:r>
            <a:r>
              <a:rPr lang="en-US" sz="1600" dirty="0"/>
              <a:t>and the establishment, on so-called empirical grounds, of </a:t>
            </a:r>
            <a:r>
              <a:rPr lang="en-US" sz="1600" b="1" dirty="0">
                <a:solidFill>
                  <a:schemeClr val="accent2"/>
                </a:solidFill>
              </a:rPr>
              <a:t>a rigid metaphysics</a:t>
            </a:r>
            <a:r>
              <a:rPr lang="en-US" sz="1600" dirty="0"/>
              <a:t>” (163).</a:t>
            </a:r>
          </a:p>
          <a:p>
            <a:pPr lvl="1"/>
            <a:r>
              <a:rPr lang="en-US" sz="1600" dirty="0"/>
              <a:t>“It follows that </a:t>
            </a:r>
            <a:r>
              <a:rPr lang="en-US" sz="1600" b="1" i="1" dirty="0">
                <a:solidFill>
                  <a:schemeClr val="accent2"/>
                </a:solidFill>
              </a:rPr>
              <a:t>linguistic arguments </a:t>
            </a:r>
            <a:r>
              <a:rPr lang="en-US" sz="1600" i="1" dirty="0"/>
              <a:t>are never strong enough to unsettle either an </a:t>
            </a:r>
            <a:r>
              <a:rPr lang="en-US" sz="1600" b="1" i="1" dirty="0">
                <a:solidFill>
                  <a:schemeClr val="accent2"/>
                </a:solidFill>
              </a:rPr>
              <a:t>empirical hypothesis </a:t>
            </a:r>
            <a:r>
              <a:rPr lang="en-US" sz="1600" i="1" dirty="0"/>
              <a:t>or a </a:t>
            </a:r>
            <a:r>
              <a:rPr lang="en-US" sz="1600" b="1" i="1" dirty="0">
                <a:solidFill>
                  <a:schemeClr val="accent2"/>
                </a:solidFill>
              </a:rPr>
              <a:t>metaphysical system</a:t>
            </a:r>
            <a:r>
              <a:rPr lang="en-US" sz="1600" dirty="0"/>
              <a:t>” (186).</a:t>
            </a:r>
          </a:p>
        </p:txBody>
      </p:sp>
    </p:spTree>
    <p:extLst>
      <p:ext uri="{BB962C8B-B14F-4D97-AF65-F5344CB8AC3E}">
        <p14:creationId xmlns:p14="http://schemas.microsoft.com/office/powerpoint/2010/main" val="74599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64656-5F2A-4CFB-AE1E-0048B76F2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6"/>
                </a:solidFill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F3AB9-5F61-41F8-806F-99D49EE85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83664"/>
            <a:ext cx="10058400" cy="3849624"/>
          </a:xfrm>
        </p:spPr>
        <p:txBody>
          <a:bodyPr>
            <a:noAutofit/>
          </a:bodyPr>
          <a:lstStyle/>
          <a:p>
            <a:r>
              <a:rPr lang="en-US" sz="2000" dirty="0"/>
              <a:t>What would science look like under theoretical pluralism? Would it be as innovative and fruitful as </a:t>
            </a:r>
            <a:r>
              <a:rPr lang="en-US" sz="2000" dirty="0" err="1"/>
              <a:t>Feyerabend</a:t>
            </a:r>
            <a:r>
              <a:rPr lang="en-US" sz="2000" dirty="0"/>
              <a:t> suggests, or would there be mass chaos? Something in between?</a:t>
            </a:r>
          </a:p>
          <a:p>
            <a:r>
              <a:rPr lang="en-US" sz="2000" dirty="0"/>
              <a:t>Do we agree with </a:t>
            </a:r>
            <a:r>
              <a:rPr lang="en-US" sz="2000" dirty="0" err="1"/>
              <a:t>Feyerabend</a:t>
            </a:r>
            <a:r>
              <a:rPr lang="en-US" sz="2000" dirty="0"/>
              <a:t> that it is impossible (or maybe just difficult?) to criticize accepted scientific theories when there are no alternatives and we must critique from the inside?</a:t>
            </a:r>
          </a:p>
          <a:p>
            <a:r>
              <a:rPr lang="en-US" sz="2000" dirty="0"/>
              <a:t>Thinking back to Kyle Stanford’s paper on unconceived alternatives, do we think theorists would be </a:t>
            </a:r>
            <a:r>
              <a:rPr lang="en-US" sz="2000" i="1" dirty="0"/>
              <a:t>capable</a:t>
            </a:r>
            <a:r>
              <a:rPr lang="en-US" sz="2000" dirty="0"/>
              <a:t> of the sort of theoretical pluralism that </a:t>
            </a:r>
            <a:r>
              <a:rPr lang="en-US" sz="2000" dirty="0" err="1"/>
              <a:t>Feyerabend</a:t>
            </a:r>
            <a:r>
              <a:rPr lang="en-US" sz="2000" dirty="0"/>
              <a:t> advocates? Are human beings imaginative enough to postulate multiple alternatives to accepted scientific theories?</a:t>
            </a:r>
          </a:p>
          <a:p>
            <a:r>
              <a:rPr lang="en-US" sz="2000" dirty="0"/>
              <a:t>Do we think science really falls prey to “theoretical monism”? Is it impossible/difficult to suggest alternatives to dominant theories before those theories are shown to be flawed?</a:t>
            </a:r>
          </a:p>
        </p:txBody>
      </p:sp>
    </p:spTree>
    <p:extLst>
      <p:ext uri="{BB962C8B-B14F-4D97-AF65-F5344CB8AC3E}">
        <p14:creationId xmlns:p14="http://schemas.microsoft.com/office/powerpoint/2010/main" val="408651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0F9C-F15E-4B2D-B497-C36BB446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6"/>
                </a:solidFill>
              </a:rPr>
              <a:t>General outline of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6BEB-7E55-4228-BF4A-3388C9760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Problems of contemporary empiricism introduced</a:t>
            </a:r>
          </a:p>
          <a:p>
            <a:r>
              <a:rPr lang="en-US" sz="2000" dirty="0"/>
              <a:t>Historical overview of empiricism through the ages</a:t>
            </a:r>
          </a:p>
          <a:p>
            <a:r>
              <a:rPr lang="en-US" sz="2000" dirty="0"/>
              <a:t>Conditions of contemporary empiricism introduced and critiqued</a:t>
            </a:r>
          </a:p>
          <a:p>
            <a:pPr lvl="1"/>
            <a:r>
              <a:rPr lang="en-US" sz="1800" dirty="0">
                <a:solidFill>
                  <a:schemeClr val="accent2"/>
                </a:solidFill>
              </a:rPr>
              <a:t>Inconsistent with scientific practice</a:t>
            </a:r>
          </a:p>
          <a:p>
            <a:pPr lvl="1"/>
            <a:r>
              <a:rPr lang="en-US" sz="1800" dirty="0">
                <a:solidFill>
                  <a:schemeClr val="accent2"/>
                </a:solidFill>
              </a:rPr>
              <a:t>Inherently unreasonable</a:t>
            </a:r>
          </a:p>
          <a:p>
            <a:r>
              <a:rPr lang="en-US" sz="2000" dirty="0"/>
              <a:t>Example of the mind-body problem</a:t>
            </a:r>
          </a:p>
          <a:p>
            <a:pPr lvl="1"/>
            <a:r>
              <a:rPr lang="en-US" sz="1800" dirty="0">
                <a:solidFill>
                  <a:schemeClr val="accent2"/>
                </a:solidFill>
              </a:rPr>
              <a:t>Responses to anti-materialist arguments</a:t>
            </a:r>
          </a:p>
          <a:p>
            <a:pPr lvl="1"/>
            <a:r>
              <a:rPr lang="en-US" sz="1800" dirty="0">
                <a:solidFill>
                  <a:schemeClr val="accent2"/>
                </a:solidFill>
              </a:rPr>
              <a:t>Discussion of meaning and synonymy</a:t>
            </a:r>
          </a:p>
          <a:p>
            <a:r>
              <a:rPr lang="en-US" sz="2000" dirty="0"/>
              <a:t>Introducing the “pragmatic theory of observation”</a:t>
            </a:r>
          </a:p>
          <a:p>
            <a:r>
              <a:rPr lang="en-US" sz="2000" dirty="0"/>
              <a:t>Conclusions and implications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490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0F9C-F15E-4B2D-B497-C36BB446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6"/>
                </a:solidFill>
              </a:rPr>
              <a:t>What I’ll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6BEB-7E55-4228-BF4A-3388C9760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66903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What is contemporary empiricism?</a:t>
            </a:r>
          </a:p>
          <a:p>
            <a:r>
              <a:rPr lang="en-US" sz="2000" dirty="0"/>
              <a:t>What is the problem with contemporary empiricism?</a:t>
            </a:r>
          </a:p>
          <a:p>
            <a:r>
              <a:rPr lang="en-US" sz="2000" dirty="0"/>
              <a:t>Conditions of contemporary empiricism and their shortcomings</a:t>
            </a:r>
          </a:p>
          <a:p>
            <a:r>
              <a:rPr lang="en-US" sz="2000" dirty="0" err="1"/>
              <a:t>Feyerabend’s</a:t>
            </a:r>
            <a:r>
              <a:rPr lang="en-US" sz="2000" dirty="0"/>
              <a:t> solution</a:t>
            </a:r>
          </a:p>
          <a:p>
            <a:pPr lvl="1"/>
            <a:r>
              <a:rPr lang="en-US" sz="1800" dirty="0">
                <a:solidFill>
                  <a:schemeClr val="accent2"/>
                </a:solidFill>
              </a:rPr>
              <a:t>Theoretical pluralism</a:t>
            </a:r>
          </a:p>
          <a:p>
            <a:pPr lvl="1"/>
            <a:r>
              <a:rPr lang="en-US" sz="1800" dirty="0">
                <a:solidFill>
                  <a:schemeClr val="accent2"/>
                </a:solidFill>
              </a:rPr>
              <a:t>Pragmatic theory of observation</a:t>
            </a:r>
          </a:p>
          <a:p>
            <a:r>
              <a:rPr lang="en-US" sz="2000" dirty="0"/>
              <a:t>(Supposed) implications beyond science</a:t>
            </a:r>
          </a:p>
          <a:p>
            <a:r>
              <a:rPr lang="en-US" sz="2000" dirty="0"/>
              <a:t>Gems</a:t>
            </a:r>
          </a:p>
          <a:p>
            <a:r>
              <a:rPr lang="en-US" sz="2000" dirty="0"/>
              <a:t>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203383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0F9C-F15E-4B2D-B497-C36BB446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6"/>
                </a:solidFill>
              </a:rPr>
              <a:t>What is contemporary empiricism?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6BEB-7E55-4228-BF4A-3388C9760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2054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“This </a:t>
            </a:r>
            <a:r>
              <a:rPr lang="en-US" sz="2000" b="1" dirty="0">
                <a:solidFill>
                  <a:schemeClr val="accent2"/>
                </a:solidFill>
              </a:rPr>
              <a:t>predilection for observation and experiment</a:t>
            </a:r>
            <a:r>
              <a:rPr lang="en-US" sz="2000" dirty="0"/>
              <a:t> has been, and still is, due to the assumption that only a thoroughly observational procedure can </a:t>
            </a:r>
            <a:r>
              <a:rPr lang="en-US" sz="2000" b="1" dirty="0">
                <a:solidFill>
                  <a:schemeClr val="accent2"/>
                </a:solidFill>
              </a:rPr>
              <a:t>exclude fruitless hypothesizing and empty talk</a:t>
            </a:r>
            <a:r>
              <a:rPr lang="en-US" sz="2000" dirty="0"/>
              <a:t>; to the hope that empiricism is most likely to prevent stagnation and to </a:t>
            </a:r>
            <a:r>
              <a:rPr lang="en-US" sz="2000" b="1" dirty="0">
                <a:solidFill>
                  <a:schemeClr val="accent2"/>
                </a:solidFill>
              </a:rPr>
              <a:t>further the progress of knowledge</a:t>
            </a:r>
            <a:r>
              <a:rPr lang="en-US" sz="2000" dirty="0"/>
              <a:t>; and to the conviction that the sciences, and especially the physical sciences, owe their </a:t>
            </a:r>
            <a:r>
              <a:rPr lang="en-US" sz="2000" b="1" dirty="0">
                <a:solidFill>
                  <a:schemeClr val="accent2"/>
                </a:solidFill>
              </a:rPr>
              <a:t>existence and spectacular successes </a:t>
            </a:r>
            <a:r>
              <a:rPr lang="en-US" sz="2000" dirty="0"/>
              <a:t>to the fact that they have adopted the empiricist creed” (145).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726123-7175-4227-8075-89A37C53CF84}"/>
              </a:ext>
            </a:extLst>
          </p:cNvPr>
          <p:cNvSpPr txBox="1"/>
          <p:nvPr/>
        </p:nvSpPr>
        <p:spPr>
          <a:xfrm>
            <a:off x="919163" y="4141813"/>
            <a:ext cx="1005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Contemporary empiricism is “</a:t>
            </a:r>
            <a:r>
              <a:rPr lang="en-US" sz="2000" b="1" dirty="0">
                <a:solidFill>
                  <a:schemeClr val="accent2"/>
                </a:solidFill>
              </a:rPr>
              <a:t>radical empiricism</a:t>
            </a:r>
            <a:r>
              <a:rPr lang="en-US" sz="2000" dirty="0">
                <a:solidFill>
                  <a:schemeClr val="accent6"/>
                </a:solidFill>
              </a:rPr>
              <a:t>”: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Theories are “</a:t>
            </a:r>
            <a:r>
              <a:rPr lang="en-US" sz="2000" b="1" dirty="0">
                <a:solidFill>
                  <a:schemeClr val="accent2"/>
                </a:solidFill>
              </a:rPr>
              <a:t>highly confirmed</a:t>
            </a:r>
            <a:r>
              <a:rPr lang="en-US" sz="2000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These theories must be retained </a:t>
            </a:r>
            <a:r>
              <a:rPr lang="en-US" sz="2000" b="1" dirty="0">
                <a:solidFill>
                  <a:schemeClr val="accent2"/>
                </a:solidFill>
              </a:rPr>
              <a:t>until refuted </a:t>
            </a:r>
            <a:r>
              <a:rPr lang="en-US" sz="2000" dirty="0"/>
              <a:t>or shown by new facts to be </a:t>
            </a:r>
            <a:r>
              <a:rPr lang="en-US" sz="2000" b="1" dirty="0">
                <a:solidFill>
                  <a:schemeClr val="accent2"/>
                </a:solidFill>
              </a:rPr>
              <a:t>limited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Alternative theories are not formulated </a:t>
            </a:r>
            <a:r>
              <a:rPr lang="en-US" sz="2000" dirty="0"/>
              <a:t>until the refutation or limitation of confirmed theories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Only a single set of mutually consistent theories may be used – </a:t>
            </a:r>
            <a:r>
              <a:rPr lang="en-US" sz="2000" b="1" dirty="0">
                <a:solidFill>
                  <a:schemeClr val="accent2"/>
                </a:solidFill>
              </a:rPr>
              <a:t>theoretical monism</a:t>
            </a:r>
          </a:p>
        </p:txBody>
      </p:sp>
    </p:spTree>
    <p:extLst>
      <p:ext uri="{BB962C8B-B14F-4D97-AF65-F5344CB8AC3E}">
        <p14:creationId xmlns:p14="http://schemas.microsoft.com/office/powerpoint/2010/main" val="165682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75414-9D1F-4F54-9DE5-4C97F5C2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6"/>
                </a:solidFill>
              </a:rPr>
              <a:t>What is the problem with contemporary empiricism?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CE046-BDEC-47D0-89D9-C291D9A75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11815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“However closely a theory </a:t>
            </a:r>
            <a:r>
              <a:rPr lang="en-US" b="1" dirty="0">
                <a:solidFill>
                  <a:schemeClr val="accent2"/>
                </a:solidFill>
              </a:rPr>
              <a:t>seems to reflect the facts</a:t>
            </a:r>
            <a:r>
              <a:rPr lang="en-US" dirty="0"/>
              <a:t>, however </a:t>
            </a:r>
            <a:r>
              <a:rPr lang="en-US" b="1" dirty="0">
                <a:solidFill>
                  <a:schemeClr val="accent2"/>
                </a:solidFill>
              </a:rPr>
              <a:t>universal its use</a:t>
            </a:r>
            <a:r>
              <a:rPr lang="en-US" dirty="0"/>
              <a:t>, and however necessary its existence seems to be to those speaking the </a:t>
            </a:r>
            <a:r>
              <a:rPr lang="en-US" b="1" dirty="0">
                <a:solidFill>
                  <a:schemeClr val="accent2"/>
                </a:solidFill>
              </a:rPr>
              <a:t>corresponding idiom</a:t>
            </a:r>
            <a:r>
              <a:rPr lang="en-US" dirty="0"/>
              <a:t>, its factual adequacy can be asserted only </a:t>
            </a:r>
            <a:r>
              <a:rPr lang="en-US" i="1" dirty="0"/>
              <a:t>after</a:t>
            </a:r>
            <a:r>
              <a:rPr lang="en-US" dirty="0"/>
              <a:t> it has been </a:t>
            </a:r>
            <a:r>
              <a:rPr lang="en-US" b="1" dirty="0">
                <a:solidFill>
                  <a:schemeClr val="accent2"/>
                </a:solidFill>
              </a:rPr>
              <a:t>confronted with alternatives</a:t>
            </a:r>
            <a:r>
              <a:rPr lang="en-US" dirty="0"/>
              <a:t> </a:t>
            </a:r>
            <a:r>
              <a:rPr lang="en-US" i="1" dirty="0"/>
              <a:t>whose invention and detailed development must therefore precede any final assertion of practical success and factual adequacy</a:t>
            </a:r>
            <a:r>
              <a:rPr lang="en-US" dirty="0"/>
              <a:t>” (150).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3CC75C-15F3-4337-A848-D7C4C7D0A581}"/>
              </a:ext>
            </a:extLst>
          </p:cNvPr>
          <p:cNvSpPr txBox="1"/>
          <p:nvPr/>
        </p:nvSpPr>
        <p:spPr>
          <a:xfrm>
            <a:off x="900112" y="3412646"/>
            <a:ext cx="103917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Radical empiricism</a:t>
            </a:r>
            <a:r>
              <a:rPr lang="en-US" dirty="0"/>
              <a:t>/</a:t>
            </a:r>
            <a:r>
              <a:rPr lang="en-US" b="1" dirty="0">
                <a:solidFill>
                  <a:schemeClr val="accent2"/>
                </a:solidFill>
              </a:rPr>
              <a:t>theoretical monism </a:t>
            </a:r>
            <a:r>
              <a:rPr lang="en-US" dirty="0"/>
              <a:t>prevent alternative theories from being introduced until dominant theories are revealed as lacking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But</a:t>
            </a:r>
            <a:r>
              <a:rPr lang="en-US" dirty="0"/>
              <a:t>, dominant theories (1) </a:t>
            </a:r>
            <a:r>
              <a:rPr lang="en-US" b="1" dirty="0">
                <a:solidFill>
                  <a:schemeClr val="accent2"/>
                </a:solidFill>
              </a:rPr>
              <a:t>limit the empirical facts</a:t>
            </a:r>
            <a:r>
              <a:rPr lang="en-US" dirty="0"/>
              <a:t> with which we engage and (2) largely </a:t>
            </a:r>
            <a:r>
              <a:rPr lang="en-US" b="1" dirty="0">
                <a:solidFill>
                  <a:schemeClr val="accent2"/>
                </a:solidFill>
              </a:rPr>
              <a:t>determine our interpretation</a:t>
            </a:r>
            <a:r>
              <a:rPr lang="en-US" dirty="0"/>
              <a:t> of those facts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Thus, it is very difficult – if not impossible – to critique a dominant theory from within the dominant theory’s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Dominant theories cannot be revealed as lacking without </a:t>
            </a:r>
            <a:r>
              <a:rPr lang="en-US" b="1" dirty="0">
                <a:solidFill>
                  <a:schemeClr val="accent2"/>
                </a:solidFill>
              </a:rPr>
              <a:t>competitive alternatives </a:t>
            </a:r>
            <a:r>
              <a:rPr lang="en-US" dirty="0"/>
              <a:t>that draw attention to </a:t>
            </a:r>
            <a:r>
              <a:rPr lang="en-US" b="1" dirty="0">
                <a:solidFill>
                  <a:schemeClr val="accent2"/>
                </a:solidFill>
              </a:rPr>
              <a:t>overlooked empirical facts</a:t>
            </a:r>
            <a:r>
              <a:rPr lang="en-US" dirty="0"/>
              <a:t> and lend </a:t>
            </a:r>
            <a:r>
              <a:rPr lang="en-US" b="1" dirty="0">
                <a:solidFill>
                  <a:schemeClr val="accent2"/>
                </a:solidFill>
              </a:rPr>
              <a:t>different interpretations</a:t>
            </a:r>
            <a:r>
              <a:rPr lang="en-US" dirty="0"/>
              <a:t> of the facts we acknowledge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must abandon radical empiricism/theoretical monism in favor of </a:t>
            </a:r>
            <a:r>
              <a:rPr lang="en-US" b="1" dirty="0">
                <a:solidFill>
                  <a:schemeClr val="accent2"/>
                </a:solidFill>
              </a:rPr>
              <a:t>theoretical pluralism</a:t>
            </a:r>
            <a:r>
              <a:rPr lang="en-US" dirty="0"/>
              <a:t> and a </a:t>
            </a:r>
            <a:r>
              <a:rPr lang="en-US" b="1" dirty="0">
                <a:solidFill>
                  <a:schemeClr val="accent2"/>
                </a:solidFill>
              </a:rPr>
              <a:t>purer sort of empiricism </a:t>
            </a:r>
            <a:r>
              <a:rPr lang="en-US" dirty="0"/>
              <a:t>that doesn’t treat dominant theories as dogma</a:t>
            </a:r>
          </a:p>
        </p:txBody>
      </p:sp>
    </p:spTree>
    <p:extLst>
      <p:ext uri="{BB962C8B-B14F-4D97-AF65-F5344CB8AC3E}">
        <p14:creationId xmlns:p14="http://schemas.microsoft.com/office/powerpoint/2010/main" val="227602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52B0-DC48-4743-AAAC-5F169D64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6"/>
                </a:solidFill>
              </a:rPr>
              <a:t>Conditions of contemporary empiricism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DCDE6-DA04-42BB-967C-7CDE1109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1735455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Consistency condition</a:t>
            </a:r>
            <a:r>
              <a:rPr lang="en-US" sz="1800" dirty="0"/>
              <a:t>: Acceptable theories must </a:t>
            </a:r>
            <a:r>
              <a:rPr lang="en-US" sz="1800" b="1" dirty="0">
                <a:solidFill>
                  <a:schemeClr val="accent2"/>
                </a:solidFill>
              </a:rPr>
              <a:t>contain</a:t>
            </a:r>
            <a:r>
              <a:rPr lang="en-US" sz="1800" dirty="0"/>
              <a:t> the theories that have already been accepted, or at least be </a:t>
            </a:r>
            <a:r>
              <a:rPr lang="en-US" sz="1800" b="1" dirty="0">
                <a:solidFill>
                  <a:schemeClr val="accent2"/>
                </a:solidFill>
              </a:rPr>
              <a:t>consistent with them</a:t>
            </a:r>
            <a:r>
              <a:rPr lang="en-US" sz="1800" dirty="0"/>
              <a:t>.</a:t>
            </a:r>
          </a:p>
          <a:p>
            <a:r>
              <a:rPr lang="en-US" sz="1800" b="1" dirty="0">
                <a:solidFill>
                  <a:schemeClr val="accent2"/>
                </a:solidFill>
              </a:rPr>
              <a:t>Condition of meaning invariance</a:t>
            </a:r>
            <a:r>
              <a:rPr lang="en-US" sz="1800" dirty="0"/>
              <a:t>: Acceptable theories must contain </a:t>
            </a:r>
            <a:r>
              <a:rPr lang="en-US" sz="1800" b="1" dirty="0">
                <a:solidFill>
                  <a:schemeClr val="accent2"/>
                </a:solidFill>
              </a:rPr>
              <a:t>terms whose meanings are invariant</a:t>
            </a:r>
            <a:r>
              <a:rPr lang="en-US" sz="1800" dirty="0"/>
              <a:t> with respect to their use in theories that have already been accepted.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B0DAD-1EB8-4183-98C0-BEDCAED7A884}"/>
              </a:ext>
            </a:extLst>
          </p:cNvPr>
          <p:cNvSpPr txBox="1"/>
          <p:nvPr/>
        </p:nvSpPr>
        <p:spPr>
          <a:xfrm>
            <a:off x="1000125" y="3838574"/>
            <a:ext cx="98774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Underlying Assumptions: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New theories are introduced for the purpose of </a:t>
            </a:r>
            <a:r>
              <a:rPr lang="en-US" sz="2200" b="1" dirty="0">
                <a:solidFill>
                  <a:schemeClr val="accent2"/>
                </a:solidFill>
              </a:rPr>
              <a:t>explaining existent, successful theories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Proper methods lead to truth – </a:t>
            </a:r>
            <a:r>
              <a:rPr lang="en-US" sz="2200" b="1" dirty="0">
                <a:solidFill>
                  <a:schemeClr val="accent2"/>
                </a:solidFill>
              </a:rPr>
              <a:t>the truth is 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2"/>
                </a:solidFill>
              </a:rPr>
              <a:t>Theoretical monism </a:t>
            </a:r>
            <a:r>
              <a:rPr lang="en-US" sz="2200" dirty="0"/>
              <a:t>is preferable to </a:t>
            </a:r>
            <a:r>
              <a:rPr lang="en-US" sz="2200" b="1" dirty="0">
                <a:solidFill>
                  <a:schemeClr val="accent2"/>
                </a:solidFill>
              </a:rPr>
              <a:t>theoretical pluralism</a:t>
            </a:r>
          </a:p>
        </p:txBody>
      </p:sp>
    </p:spTree>
    <p:extLst>
      <p:ext uri="{BB962C8B-B14F-4D97-AF65-F5344CB8AC3E}">
        <p14:creationId xmlns:p14="http://schemas.microsoft.com/office/powerpoint/2010/main" val="176902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EBF8-AE13-4D48-B5A6-37094C9B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6"/>
                </a:solidFill>
              </a:rPr>
              <a:t>Shortcomings of the conditions: Consistency</a:t>
            </a:r>
            <a:endParaRPr lang="en-US" b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144B26-0CA4-462B-8EFE-FFE9F06D538B}"/>
              </a:ext>
            </a:extLst>
          </p:cNvPr>
          <p:cNvSpPr txBox="1">
            <a:spLocks/>
          </p:cNvSpPr>
          <p:nvPr/>
        </p:nvSpPr>
        <p:spPr>
          <a:xfrm>
            <a:off x="962025" y="2060514"/>
            <a:ext cx="10058400" cy="3822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accent6"/>
                </a:solidFill>
              </a:rPr>
              <a:t>Inherent unreasonableness</a:t>
            </a:r>
            <a:r>
              <a:rPr lang="en-US" sz="2000" dirty="0"/>
              <a:t>: The consistency condition eliminates theories that disagree with </a:t>
            </a:r>
            <a:r>
              <a:rPr lang="en-US" sz="2000" b="1" dirty="0">
                <a:solidFill>
                  <a:schemeClr val="accent2"/>
                </a:solidFill>
              </a:rPr>
              <a:t>accepted theories</a:t>
            </a:r>
            <a:r>
              <a:rPr lang="en-US" sz="2000" dirty="0"/>
              <a:t>, not just theories that disagree with </a:t>
            </a:r>
            <a:r>
              <a:rPr lang="en-US" sz="2000" b="1" dirty="0">
                <a:solidFill>
                  <a:schemeClr val="accent2"/>
                </a:solidFill>
              </a:rPr>
              <a:t>empirical facts</a:t>
            </a:r>
            <a:r>
              <a:rPr lang="en-US" sz="2000" dirty="0"/>
              <a:t>; a theory is preferred only for its “</a:t>
            </a:r>
            <a:r>
              <a:rPr lang="en-US" sz="2000" b="1" dirty="0">
                <a:solidFill>
                  <a:schemeClr val="accent2"/>
                </a:solidFill>
              </a:rPr>
              <a:t>age and familiarity</a:t>
            </a:r>
            <a:r>
              <a:rPr lang="en-US" sz="2000" dirty="0"/>
              <a:t>.”</a:t>
            </a:r>
          </a:p>
          <a:p>
            <a:endParaRPr lang="en-US" sz="2000" dirty="0"/>
          </a:p>
          <a:p>
            <a:r>
              <a:rPr lang="en-US" sz="2000" dirty="0">
                <a:solidFill>
                  <a:schemeClr val="accent6"/>
                </a:solidFill>
              </a:rPr>
              <a:t>Incompatibility with scientific practice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According to Galileo’s law, acceleration of freefall is constant</a:t>
            </a:r>
          </a:p>
          <a:p>
            <a:pPr lvl="1"/>
            <a:r>
              <a:rPr lang="en-US" sz="1800" dirty="0"/>
              <a:t>According to Newton’s theory, when applied to earth’s surface, acceleration decreases with distance from the center of the earth</a:t>
            </a:r>
          </a:p>
          <a:p>
            <a:pPr lvl="1"/>
            <a:r>
              <a:rPr lang="en-US" sz="1800" dirty="0"/>
              <a:t>“…if actual scientific procedure is to be the measure of method, then </a:t>
            </a:r>
            <a:r>
              <a:rPr lang="en-US" sz="1800" b="1" dirty="0">
                <a:solidFill>
                  <a:schemeClr val="accent2"/>
                </a:solidFill>
              </a:rPr>
              <a:t>the consistency condition is inadequate</a:t>
            </a:r>
            <a:r>
              <a:rPr lang="en-US" sz="1800" dirty="0"/>
              <a:t>” (168).</a:t>
            </a:r>
          </a:p>
        </p:txBody>
      </p:sp>
    </p:spTree>
    <p:extLst>
      <p:ext uri="{BB962C8B-B14F-4D97-AF65-F5344CB8AC3E}">
        <p14:creationId xmlns:p14="http://schemas.microsoft.com/office/powerpoint/2010/main" val="375748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EBF8-AE13-4D48-B5A6-37094C9B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23569"/>
            <a:ext cx="10306050" cy="1371600"/>
          </a:xfrm>
        </p:spPr>
        <p:txBody>
          <a:bodyPr/>
          <a:lstStyle/>
          <a:p>
            <a:r>
              <a:rPr lang="en-US" b="0" dirty="0">
                <a:solidFill>
                  <a:schemeClr val="accent6"/>
                </a:solidFill>
              </a:rPr>
              <a:t>Shortcomings of the conditions: Meaning invariance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25E67-4191-424B-BFA4-B8500DA6C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11128"/>
            <a:ext cx="10058400" cy="362330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Inherent unreasonableness</a:t>
            </a:r>
            <a:r>
              <a:rPr lang="en-US" sz="2000" dirty="0"/>
              <a:t>: Words do not </a:t>
            </a:r>
            <a:r>
              <a:rPr lang="en-US" sz="2000" i="1" dirty="0"/>
              <a:t>mean</a:t>
            </a:r>
            <a:r>
              <a:rPr lang="en-US" sz="2000" dirty="0"/>
              <a:t> anything in isolation – </a:t>
            </a:r>
            <a:r>
              <a:rPr lang="en-US" sz="2000" b="1" dirty="0">
                <a:solidFill>
                  <a:schemeClr val="accent2"/>
                </a:solidFill>
              </a:rPr>
              <a:t>they receive their meanings from the theoretical system of which they are a part</a:t>
            </a:r>
            <a:r>
              <a:rPr lang="en-US" sz="2000" dirty="0"/>
              <a:t>. Meaning invariance thus requires theoretical systems to remain the same.</a:t>
            </a:r>
          </a:p>
          <a:p>
            <a:endParaRPr lang="en-US" sz="2000" dirty="0"/>
          </a:p>
          <a:p>
            <a:r>
              <a:rPr lang="en-US" sz="2000" dirty="0">
                <a:solidFill>
                  <a:schemeClr val="accent6"/>
                </a:solidFill>
              </a:rPr>
              <a:t>Incompatibility with scientific practice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Relativistic concept of mass is a relation</a:t>
            </a:r>
          </a:p>
          <a:p>
            <a:pPr lvl="1"/>
            <a:r>
              <a:rPr lang="en-US" sz="1800" dirty="0"/>
              <a:t>Classical concept of mass is a property</a:t>
            </a:r>
          </a:p>
          <a:p>
            <a:pPr lvl="1"/>
            <a:r>
              <a:rPr lang="en-US" sz="1800" dirty="0"/>
              <a:t>“Whatever the </a:t>
            </a:r>
            <a:r>
              <a:rPr lang="en-US" sz="1800" i="1" dirty="0"/>
              <a:t>words </a:t>
            </a:r>
            <a:r>
              <a:rPr lang="en-US" sz="1800" dirty="0"/>
              <a:t>used for describing the situation, the </a:t>
            </a:r>
            <a:r>
              <a:rPr lang="en-US" sz="1800" i="1" dirty="0"/>
              <a:t>fact </a:t>
            </a:r>
            <a:r>
              <a:rPr lang="en-US" sz="1800" dirty="0"/>
              <a:t>remains that </a:t>
            </a:r>
            <a:r>
              <a:rPr lang="en-US" sz="1800" b="1" dirty="0">
                <a:solidFill>
                  <a:schemeClr val="accent2"/>
                </a:solidFill>
              </a:rPr>
              <a:t>actual science does not always observe the requirement of meaning invariance</a:t>
            </a:r>
            <a:r>
              <a:rPr lang="en-US" sz="1800" dirty="0"/>
              <a:t>” (169-170).</a:t>
            </a:r>
          </a:p>
        </p:txBody>
      </p:sp>
    </p:spTree>
    <p:extLst>
      <p:ext uri="{BB962C8B-B14F-4D97-AF65-F5344CB8AC3E}">
        <p14:creationId xmlns:p14="http://schemas.microsoft.com/office/powerpoint/2010/main" val="133802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3C15-BCB7-4EB5-A42E-03BA1D17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>
                <a:solidFill>
                  <a:schemeClr val="accent6"/>
                </a:solidFill>
              </a:rPr>
              <a:t>Feyerabend’s</a:t>
            </a:r>
            <a:r>
              <a:rPr lang="en-US" b="0" dirty="0">
                <a:solidFill>
                  <a:schemeClr val="accent6"/>
                </a:solidFill>
              </a:rPr>
              <a:t> solution: Theoretical pluralism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3E063-E86C-4F18-A02E-06200449F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Theoretical pluralism</a:t>
            </a:r>
            <a:r>
              <a:rPr lang="en-US" sz="1800" dirty="0"/>
              <a:t>: “The </a:t>
            </a:r>
            <a:r>
              <a:rPr lang="en-US" sz="1800" i="1" dirty="0"/>
              <a:t>simultaneous</a:t>
            </a:r>
            <a:r>
              <a:rPr lang="en-US" sz="1800" dirty="0"/>
              <a:t> use of mutually inconsistent theories” (149)</a:t>
            </a:r>
          </a:p>
          <a:p>
            <a:pPr lvl="1"/>
            <a:r>
              <a:rPr lang="en-US" sz="1600" dirty="0"/>
              <a:t>As opposed to </a:t>
            </a:r>
            <a:r>
              <a:rPr lang="en-US" sz="1600" b="1" dirty="0">
                <a:solidFill>
                  <a:schemeClr val="accent2"/>
                </a:solidFill>
              </a:rPr>
              <a:t>theoretical monism</a:t>
            </a:r>
            <a:r>
              <a:rPr lang="en-US" sz="1600" dirty="0"/>
              <a:t>, which “demands that at any time only a single set of mutually consistent theories be used” (149)</a:t>
            </a:r>
          </a:p>
          <a:p>
            <a:r>
              <a:rPr lang="en-US" sz="1800" dirty="0"/>
              <a:t>Allows for the </a:t>
            </a:r>
            <a:r>
              <a:rPr lang="en-US" sz="1800" b="1" dirty="0">
                <a:solidFill>
                  <a:schemeClr val="accent2"/>
                </a:solidFill>
              </a:rPr>
              <a:t>formulation of alternative theories </a:t>
            </a:r>
            <a:r>
              <a:rPr lang="en-US" sz="1800" dirty="0"/>
              <a:t>for eventual comparison with a dominant theory</a:t>
            </a:r>
          </a:p>
          <a:p>
            <a:r>
              <a:rPr lang="en-US" sz="1800" dirty="0"/>
              <a:t>Alternative theories draw attention to </a:t>
            </a:r>
            <a:r>
              <a:rPr lang="en-US" sz="1800" b="1" dirty="0">
                <a:solidFill>
                  <a:schemeClr val="accent2"/>
                </a:solidFill>
              </a:rPr>
              <a:t>facts ignored by dominant theories</a:t>
            </a:r>
            <a:r>
              <a:rPr lang="en-US" sz="1800" dirty="0"/>
              <a:t> and they </a:t>
            </a:r>
            <a:r>
              <a:rPr lang="en-US" sz="1800" b="1" dirty="0">
                <a:solidFill>
                  <a:schemeClr val="accent2"/>
                </a:solidFill>
              </a:rPr>
              <a:t>explain accepted facts differently</a:t>
            </a:r>
          </a:p>
          <a:p>
            <a:r>
              <a:rPr lang="en-US" sz="1800" dirty="0"/>
              <a:t>Only by contrasting dominant theories with alternative theories can we </a:t>
            </a:r>
            <a:r>
              <a:rPr lang="en-US" sz="1800" b="1" dirty="0">
                <a:solidFill>
                  <a:schemeClr val="accent2"/>
                </a:solidFill>
              </a:rPr>
              <a:t>avoid viewing the world through the dominant theory’s lens</a:t>
            </a:r>
          </a:p>
          <a:p>
            <a:r>
              <a:rPr lang="en-US" sz="1800" dirty="0"/>
              <a:t>Theoretical pluralism should be </a:t>
            </a:r>
            <a:r>
              <a:rPr lang="en-US" sz="1800" b="1" dirty="0">
                <a:solidFill>
                  <a:schemeClr val="accent2"/>
                </a:solidFill>
              </a:rPr>
              <a:t>constant</a:t>
            </a:r>
            <a:r>
              <a:rPr lang="en-US" sz="1800" dirty="0"/>
              <a:t> within the sciences, </a:t>
            </a:r>
            <a:r>
              <a:rPr lang="en-US" sz="1800" b="1" dirty="0">
                <a:solidFill>
                  <a:schemeClr val="accent2"/>
                </a:solidFill>
              </a:rPr>
              <a:t>not concentrated to rare, infrequent “crisis” points</a:t>
            </a:r>
          </a:p>
        </p:txBody>
      </p:sp>
    </p:spTree>
    <p:extLst>
      <p:ext uri="{BB962C8B-B14F-4D97-AF65-F5344CB8AC3E}">
        <p14:creationId xmlns:p14="http://schemas.microsoft.com/office/powerpoint/2010/main" val="7030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1457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Garamond</vt:lpstr>
      <vt:lpstr>Selawik Light</vt:lpstr>
      <vt:lpstr>Speak Pro</vt:lpstr>
      <vt:lpstr>SavonVTI</vt:lpstr>
      <vt:lpstr>Problems of Empiricism</vt:lpstr>
      <vt:lpstr>General outline of the paper</vt:lpstr>
      <vt:lpstr>What I’ll discuss</vt:lpstr>
      <vt:lpstr>What is contemporary empiricism?</vt:lpstr>
      <vt:lpstr>What is the problem with contemporary empiricism?</vt:lpstr>
      <vt:lpstr>Conditions of contemporary empiricism</vt:lpstr>
      <vt:lpstr>Shortcomings of the conditions: Consistency</vt:lpstr>
      <vt:lpstr>Shortcomings of the conditions: Meaning invariance</vt:lpstr>
      <vt:lpstr>Feyerabend’s solution: Theoretical pluralism</vt:lpstr>
      <vt:lpstr>Feyerabend’s solution: Pragmatic theory of observation</vt:lpstr>
      <vt:lpstr>(Supposed) implications beyond science</vt:lpstr>
      <vt:lpstr>Gems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of Empiricism</dc:title>
  <dc:creator>Natalie Runkle</dc:creator>
  <cp:lastModifiedBy>Natalie Runkle</cp:lastModifiedBy>
  <cp:revision>24</cp:revision>
  <dcterms:created xsi:type="dcterms:W3CDTF">2020-10-26T17:56:04Z</dcterms:created>
  <dcterms:modified xsi:type="dcterms:W3CDTF">2020-10-27T00:56:35Z</dcterms:modified>
</cp:coreProperties>
</file>