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4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1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8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3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6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0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54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E52DF2-6802-459B-AC2A-AF976DEB1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C6844-05FF-431D-AF0F-8A9182055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8180" y="914403"/>
            <a:ext cx="3730839" cy="3504663"/>
          </a:xfrm>
        </p:spPr>
        <p:txBody>
          <a:bodyPr anchor="b">
            <a:normAutofit/>
          </a:bodyPr>
          <a:lstStyle/>
          <a:p>
            <a:r>
              <a:rPr lang="en-US" sz="4000" dirty="0"/>
              <a:t>Does Matter Really Matter? </a:t>
            </a:r>
            <a:r>
              <a:rPr lang="en-US" sz="2400" dirty="0"/>
              <a:t>Computer Simulations, Experiments, and Materiality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49EEA-0A64-486D-917A-4984FC87C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8180" y="4843629"/>
            <a:ext cx="3137031" cy="979680"/>
          </a:xfrm>
        </p:spPr>
        <p:txBody>
          <a:bodyPr anchor="t">
            <a:normAutofit/>
          </a:bodyPr>
          <a:lstStyle/>
          <a:p>
            <a:r>
              <a:rPr lang="en-US" dirty="0"/>
              <a:t>By Wendy Parker</a:t>
            </a:r>
          </a:p>
          <a:p>
            <a:r>
              <a:rPr lang="en-US" sz="1600" dirty="0"/>
              <a:t>Presented by Natalie Runkle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2A969F-9D0F-4050-8C9B-BB7C7763AF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70" r="18485" b="1"/>
          <a:stretch/>
        </p:blipFill>
        <p:spPr>
          <a:xfrm>
            <a:off x="20" y="10"/>
            <a:ext cx="7320707" cy="685798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50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8510-F515-4173-8F6E-705C451D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B5DC6-2990-48C1-B671-85B4F494F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Question 1</a:t>
            </a:r>
            <a:r>
              <a:rPr lang="en-US" dirty="0"/>
              <a:t>: Do computer simulations, or computer simulation studies, qualify as experiments?</a:t>
            </a:r>
            <a:br>
              <a:rPr lang="en-US" dirty="0"/>
            </a:br>
            <a:endParaRPr lang="en-US" dirty="0"/>
          </a:p>
          <a:p>
            <a:r>
              <a:rPr lang="en-US" b="1" u="sng" dirty="0">
                <a:solidFill>
                  <a:schemeClr val="accent1"/>
                </a:solidFill>
              </a:rPr>
              <a:t>Question 2</a:t>
            </a:r>
            <a:r>
              <a:rPr lang="en-US" dirty="0"/>
              <a:t>: Should such “computer experiments” be regarded as “nonmaterial”?</a:t>
            </a:r>
            <a:br>
              <a:rPr lang="en-US" dirty="0"/>
            </a:br>
            <a:endParaRPr lang="en-US" dirty="0"/>
          </a:p>
          <a:p>
            <a:r>
              <a:rPr lang="en-US" b="1" u="sng" dirty="0">
                <a:solidFill>
                  <a:schemeClr val="accent1"/>
                </a:solidFill>
              </a:rPr>
              <a:t>Question 3</a:t>
            </a:r>
            <a:r>
              <a:rPr lang="en-US" dirty="0"/>
              <a:t>: When we infer conclusions about a target system from experimental results, are those inferences more justified when the experimental system and target system are made of the “same stuff”?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0B962F-EBC8-4759-87BE-D93C91DDDB00}"/>
              </a:ext>
            </a:extLst>
          </p:cNvPr>
          <p:cNvSpPr txBox="1"/>
          <p:nvPr/>
        </p:nvSpPr>
        <p:spPr>
          <a:xfrm>
            <a:off x="1200150" y="2752725"/>
            <a:ext cx="79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3"/>
                </a:solidFill>
              </a:rPr>
              <a:t>Yes!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2E87D-8B7D-4841-93E0-62ED36965642}"/>
              </a:ext>
            </a:extLst>
          </p:cNvPr>
          <p:cNvSpPr txBox="1"/>
          <p:nvPr/>
        </p:nvSpPr>
        <p:spPr>
          <a:xfrm>
            <a:off x="1200149" y="3635581"/>
            <a:ext cx="79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3"/>
                </a:solidFill>
              </a:rPr>
              <a:t>No!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CC17DC-29B0-4C14-A57B-02ECF9A8E5A9}"/>
              </a:ext>
            </a:extLst>
          </p:cNvPr>
          <p:cNvSpPr txBox="1"/>
          <p:nvPr/>
        </p:nvSpPr>
        <p:spPr>
          <a:xfrm>
            <a:off x="1200149" y="5133975"/>
            <a:ext cx="2019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3"/>
                </a:solidFill>
              </a:rPr>
              <a:t>Not necessarily…</a:t>
            </a:r>
          </a:p>
        </p:txBody>
      </p:sp>
    </p:spTree>
    <p:extLst>
      <p:ext uri="{BB962C8B-B14F-4D97-AF65-F5344CB8AC3E}">
        <p14:creationId xmlns:p14="http://schemas.microsoft.com/office/powerpoint/2010/main" val="2873599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C40C1-20B5-4B0C-8C7A-8F3BF6431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1AB13-360C-42A1-8679-2522D0C83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1"/>
                </a:solidFill>
              </a:rPr>
              <a:t>Clear definitions of “simulation” and “experiment”</a:t>
            </a:r>
            <a:r>
              <a:rPr lang="en-US" dirty="0"/>
              <a:t>: Even if Parker’s definitions are somewhat controversial, they are at least plausible. Plus, the clarity with which Parker presents them is extremely helpful to understanding her arguments.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Strong grasp of how computer simulation studies work</a:t>
            </a:r>
            <a:r>
              <a:rPr lang="en-US" dirty="0"/>
              <a:t>: This is clear in Parker’s distinction between mere “</a:t>
            </a:r>
            <a:r>
              <a:rPr lang="en-US" dirty="0">
                <a:solidFill>
                  <a:schemeClr val="accent3"/>
                </a:solidFill>
              </a:rPr>
              <a:t>computer simulations</a:t>
            </a:r>
            <a:r>
              <a:rPr lang="en-US" dirty="0"/>
              <a:t>” and full-on “</a:t>
            </a:r>
            <a:r>
              <a:rPr lang="en-US" dirty="0">
                <a:solidFill>
                  <a:schemeClr val="accent3"/>
                </a:solidFill>
              </a:rPr>
              <a:t>computer simulation studies</a:t>
            </a:r>
            <a:r>
              <a:rPr lang="en-US" dirty="0"/>
              <a:t>,” as well as in her discussion of how scientists use computers to model mathematical equations.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Overall structure and organization</a:t>
            </a:r>
            <a:r>
              <a:rPr lang="en-US" dirty="0"/>
              <a:t>: Parker begins with three clear questions that are relevant to her overall argument, and she goes on to answer those three questions thoroughly.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5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8CB0-82FE-48FB-B8CC-01936E4D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1E0F1-D3A5-4C9D-AC91-E232E5B63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the stakes? Why is it important that we consider computer simulations to be experiments as well as simulations?</a:t>
            </a:r>
          </a:p>
          <a:p>
            <a:r>
              <a:rPr lang="en-US" dirty="0"/>
              <a:t>Is it right to think of computer simulation studies as examining the behavior of the computer itself? Parker’s arguments for this make sense, but doesn’t it still seem a little counterintuitive?</a:t>
            </a:r>
          </a:p>
          <a:p>
            <a:r>
              <a:rPr lang="en-US" dirty="0"/>
              <a:t>What do we think of Parker’s understanding of representation? Are representations determined solely by the intent of the experimenter? If not, does this damage her argument?</a:t>
            </a:r>
          </a:p>
          <a:p>
            <a:r>
              <a:rPr lang="en-US" dirty="0"/>
              <a:t>Is Parker correct to remove the notion of a “target system” from experimentation?</a:t>
            </a:r>
          </a:p>
          <a:p>
            <a:r>
              <a:rPr lang="en-US" dirty="0"/>
              <a:t>What are some cases in which material similarities between the experimental system and target system really do matter?</a:t>
            </a:r>
          </a:p>
        </p:txBody>
      </p:sp>
    </p:spTree>
    <p:extLst>
      <p:ext uri="{BB962C8B-B14F-4D97-AF65-F5344CB8AC3E}">
        <p14:creationId xmlns:p14="http://schemas.microsoft.com/office/powerpoint/2010/main" val="329264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5653-2943-486A-92BC-C6790AF0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FFB3-9EFC-43A4-8E5F-BCD242B19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key questions</a:t>
            </a:r>
          </a:p>
          <a:p>
            <a:r>
              <a:rPr lang="en-US" dirty="0"/>
              <a:t>Definitions</a:t>
            </a:r>
          </a:p>
          <a:p>
            <a:r>
              <a:rPr lang="en-US" u="sng" dirty="0"/>
              <a:t>Response to Question 1</a:t>
            </a:r>
            <a:r>
              <a:rPr lang="en-US" dirty="0"/>
              <a:t>: Simulations vs. experiments</a:t>
            </a:r>
          </a:p>
          <a:p>
            <a:r>
              <a:rPr lang="en-US" u="sng" dirty="0"/>
              <a:t>Response to Question 2</a:t>
            </a:r>
            <a:r>
              <a:rPr lang="en-US" dirty="0"/>
              <a:t>: Materiality of computer simulations</a:t>
            </a:r>
          </a:p>
          <a:p>
            <a:r>
              <a:rPr lang="en-US" u="sng" dirty="0"/>
              <a:t>Response to Question 3</a:t>
            </a:r>
            <a:r>
              <a:rPr lang="en-US" dirty="0"/>
              <a:t>: Relevant similarity in experimentation</a:t>
            </a:r>
          </a:p>
          <a:p>
            <a:r>
              <a:rPr lang="en-US" dirty="0"/>
              <a:t>Gems</a:t>
            </a:r>
          </a:p>
          <a:p>
            <a:r>
              <a:rPr lang="en-US" dirty="0"/>
              <a:t>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66214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8510-F515-4173-8F6E-705C451D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B5DC6-2990-48C1-B671-85B4F494F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/>
                </a:solidFill>
              </a:rPr>
              <a:t>Question 1</a:t>
            </a:r>
            <a:r>
              <a:rPr lang="en-US" dirty="0"/>
              <a:t>: Do computer simulations, or computer simulation studies, qualify as experiments?</a:t>
            </a:r>
            <a:br>
              <a:rPr lang="en-US" dirty="0"/>
            </a:br>
            <a:endParaRPr lang="en-US" dirty="0"/>
          </a:p>
          <a:p>
            <a:r>
              <a:rPr lang="en-US" b="1" u="sng" dirty="0">
                <a:solidFill>
                  <a:schemeClr val="accent1"/>
                </a:solidFill>
              </a:rPr>
              <a:t>Question 2</a:t>
            </a:r>
            <a:r>
              <a:rPr lang="en-US" dirty="0"/>
              <a:t>: Should such “computer experiments” be regarded as “nonmaterial”?</a:t>
            </a:r>
            <a:br>
              <a:rPr lang="en-US" dirty="0"/>
            </a:br>
            <a:endParaRPr lang="en-US" dirty="0"/>
          </a:p>
          <a:p>
            <a:r>
              <a:rPr lang="en-US" b="1" u="sng" dirty="0">
                <a:solidFill>
                  <a:schemeClr val="accent1"/>
                </a:solidFill>
              </a:rPr>
              <a:t>Question 3</a:t>
            </a:r>
            <a:r>
              <a:rPr lang="en-US" dirty="0"/>
              <a:t>: When we infer conclusions about a target system from experimental results, are those inferences more justified when the experimental system and target system are made of the “same stuff”?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0B962F-EBC8-4759-87BE-D93C91DDDB00}"/>
              </a:ext>
            </a:extLst>
          </p:cNvPr>
          <p:cNvSpPr txBox="1"/>
          <p:nvPr/>
        </p:nvSpPr>
        <p:spPr>
          <a:xfrm>
            <a:off x="1200150" y="2752725"/>
            <a:ext cx="79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3"/>
                </a:solidFill>
              </a:rPr>
              <a:t>Yes!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2E87D-8B7D-4841-93E0-62ED36965642}"/>
              </a:ext>
            </a:extLst>
          </p:cNvPr>
          <p:cNvSpPr txBox="1"/>
          <p:nvPr/>
        </p:nvSpPr>
        <p:spPr>
          <a:xfrm>
            <a:off x="1200149" y="3635581"/>
            <a:ext cx="790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3"/>
                </a:solidFill>
              </a:rPr>
              <a:t>No!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CC17DC-29B0-4C14-A57B-02ECF9A8E5A9}"/>
              </a:ext>
            </a:extLst>
          </p:cNvPr>
          <p:cNvSpPr txBox="1"/>
          <p:nvPr/>
        </p:nvSpPr>
        <p:spPr>
          <a:xfrm>
            <a:off x="1200149" y="5133975"/>
            <a:ext cx="2019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3"/>
                </a:solidFill>
              </a:rPr>
              <a:t>Not necessarily…</a:t>
            </a:r>
          </a:p>
        </p:txBody>
      </p:sp>
    </p:spTree>
    <p:extLst>
      <p:ext uri="{BB962C8B-B14F-4D97-AF65-F5344CB8AC3E}">
        <p14:creationId xmlns:p14="http://schemas.microsoft.com/office/powerpoint/2010/main" val="166191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459A-D255-470E-AEE0-08302646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9E6C7-BAC0-49BC-881E-FDD4E3825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816306"/>
            <a:ext cx="10691265" cy="4155299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Simulation</a:t>
            </a:r>
            <a:r>
              <a:rPr lang="en-US" dirty="0"/>
              <a:t>: A time-ordered sequence of states that </a:t>
            </a:r>
            <a:r>
              <a:rPr lang="en-US" dirty="0">
                <a:solidFill>
                  <a:schemeClr val="accent1"/>
                </a:solidFill>
              </a:rPr>
              <a:t>represents</a:t>
            </a:r>
            <a:r>
              <a:rPr lang="en-US" dirty="0"/>
              <a:t> some other time-ordered sequence of states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Experiment</a:t>
            </a:r>
            <a:r>
              <a:rPr lang="en-US" dirty="0"/>
              <a:t>: An investigative activity that involves </a:t>
            </a:r>
            <a:r>
              <a:rPr lang="en-US" dirty="0">
                <a:solidFill>
                  <a:schemeClr val="accent1"/>
                </a:solidFill>
              </a:rPr>
              <a:t>intervening</a:t>
            </a:r>
            <a:r>
              <a:rPr lang="en-US" dirty="0"/>
              <a:t> on a system to see how relevant properties in that system change (if at all) in light of the intervention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Intervention</a:t>
            </a:r>
            <a:r>
              <a:rPr lang="en-US" dirty="0"/>
              <a:t>: An action intended to put an experimental system </a:t>
            </a:r>
            <a:r>
              <a:rPr lang="en-US" dirty="0">
                <a:solidFill>
                  <a:schemeClr val="accent1"/>
                </a:solidFill>
              </a:rPr>
              <a:t>in a particular state</a:t>
            </a:r>
            <a:r>
              <a:rPr lang="en-US" dirty="0"/>
              <a:t>, and that </a:t>
            </a:r>
            <a:r>
              <a:rPr lang="en-US" i="1" dirty="0"/>
              <a:t>does</a:t>
            </a:r>
            <a:r>
              <a:rPr lang="en-US" dirty="0"/>
              <a:t> put the system into a particular state, </a:t>
            </a:r>
            <a:r>
              <a:rPr lang="en-US" i="1" dirty="0"/>
              <a:t>even </a:t>
            </a:r>
            <a:r>
              <a:rPr lang="en-US" dirty="0"/>
              <a:t>if</a:t>
            </a:r>
            <a:r>
              <a:rPr lang="en-US" i="1" dirty="0"/>
              <a:t> </a:t>
            </a:r>
            <a:r>
              <a:rPr lang="en-US" dirty="0"/>
              <a:t>not the one intended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470F2-828F-4883-AD74-E703AB661F5C}"/>
              </a:ext>
            </a:extLst>
          </p:cNvPr>
          <p:cNvSpPr txBox="1"/>
          <p:nvPr/>
        </p:nvSpPr>
        <p:spPr>
          <a:xfrm>
            <a:off x="1133474" y="2629584"/>
            <a:ext cx="10258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For Parker, “</a:t>
            </a:r>
            <a:r>
              <a:rPr lang="en-US" dirty="0">
                <a:solidFill>
                  <a:schemeClr val="accent1"/>
                </a:solidFill>
              </a:rPr>
              <a:t>representations</a:t>
            </a:r>
            <a:r>
              <a:rPr lang="en-US" dirty="0">
                <a:solidFill>
                  <a:schemeClr val="accent3"/>
                </a:solidFill>
              </a:rPr>
              <a:t>” are determined by the </a:t>
            </a:r>
            <a:r>
              <a:rPr lang="en-US" dirty="0">
                <a:solidFill>
                  <a:schemeClr val="accent1"/>
                </a:solidFill>
              </a:rPr>
              <a:t>intent of the experimenter</a:t>
            </a:r>
            <a:r>
              <a:rPr lang="en-US" dirty="0">
                <a:solidFill>
                  <a:schemeClr val="accent3"/>
                </a:solidFill>
              </a:rPr>
              <a:t>. </a:t>
            </a:r>
            <a:r>
              <a:rPr lang="en-US" dirty="0">
                <a:solidFill>
                  <a:schemeClr val="accent3"/>
                </a:solidFill>
                <a:sym typeface="Wingdings" panose="05000000000000000000" pitchFamily="2" charset="2"/>
              </a:rPr>
              <a:t> Anything can represent/simulate anything, but some representations are better than others.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C109F-2CF4-4EA0-B995-2CC05240E185}"/>
              </a:ext>
            </a:extLst>
          </p:cNvPr>
          <p:cNvSpPr txBox="1"/>
          <p:nvPr/>
        </p:nvSpPr>
        <p:spPr>
          <a:xfrm>
            <a:off x="1133474" y="4310119"/>
            <a:ext cx="10258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Parker makes no mention of a “</a:t>
            </a:r>
            <a:r>
              <a:rPr lang="en-US" dirty="0">
                <a:solidFill>
                  <a:schemeClr val="accent1"/>
                </a:solidFill>
              </a:rPr>
              <a:t>target system</a:t>
            </a:r>
            <a:r>
              <a:rPr lang="en-US" dirty="0">
                <a:solidFill>
                  <a:schemeClr val="accent3"/>
                </a:solidFill>
              </a:rPr>
              <a:t>” for experiments. </a:t>
            </a:r>
            <a:r>
              <a:rPr lang="en-US" dirty="0">
                <a:solidFill>
                  <a:schemeClr val="accent3"/>
                </a:solidFill>
                <a:sym typeface="Wingdings" panose="05000000000000000000" pitchFamily="2" charset="2"/>
              </a:rPr>
              <a:t> The </a:t>
            </a:r>
            <a:r>
              <a:rPr lang="en-US" dirty="0">
                <a:solidFill>
                  <a:schemeClr val="accent3"/>
                </a:solidFill>
              </a:rPr>
              <a:t>aim to understand a target system and/or to generalize to other systems is </a:t>
            </a:r>
            <a:r>
              <a:rPr lang="en-US" dirty="0">
                <a:solidFill>
                  <a:schemeClr val="accent1"/>
                </a:solidFill>
              </a:rPr>
              <a:t>irrelevant</a:t>
            </a:r>
            <a:r>
              <a:rPr lang="en-US" dirty="0">
                <a:solidFill>
                  <a:schemeClr val="accent3"/>
                </a:solidFill>
              </a:rPr>
              <a:t> to whether an activity is an experiment.</a:t>
            </a:r>
          </a:p>
        </p:txBody>
      </p:sp>
    </p:spTree>
    <p:extLst>
      <p:ext uri="{BB962C8B-B14F-4D97-AF65-F5344CB8AC3E}">
        <p14:creationId xmlns:p14="http://schemas.microsoft.com/office/powerpoint/2010/main" val="272820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050F-68DF-447B-9096-CA560483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Definitions: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08B30-5F22-4685-8F01-1E7C2734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Simulations are representations </a:t>
            </a:r>
            <a:r>
              <a:rPr lang="en-US" dirty="0"/>
              <a:t>(that comprise a time-ordered sequence of states)!</a:t>
            </a:r>
          </a:p>
          <a:p>
            <a:r>
              <a:rPr lang="en-US" dirty="0">
                <a:solidFill>
                  <a:schemeClr val="accent1"/>
                </a:solidFill>
              </a:rPr>
              <a:t>Experiments are investigative activities </a:t>
            </a:r>
            <a:r>
              <a:rPr lang="en-US" dirty="0"/>
              <a:t>(that involve intervention)!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6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F00AB-CEE0-4742-B1F1-1F0D71F7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Response to Question 1:</a:t>
            </a:r>
            <a:br>
              <a:rPr lang="en-US" dirty="0"/>
            </a:br>
            <a:r>
              <a:rPr lang="en-US" sz="3100" dirty="0">
                <a:solidFill>
                  <a:schemeClr val="accent1"/>
                </a:solidFill>
              </a:rPr>
              <a:t>Simulations vs. Experiments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F4AD0-BA93-4ED6-B1F0-89CABE1986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Guala</a:t>
            </a:r>
            <a:r>
              <a:rPr lang="en-US" dirty="0"/>
              <a:t>/Simon’s 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3F250-04AC-4C38-87A7-78A84EA664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a </a:t>
            </a:r>
            <a:r>
              <a:rPr lang="en-US" dirty="0">
                <a:solidFill>
                  <a:schemeClr val="accent1"/>
                </a:solidFill>
              </a:rPr>
              <a:t>fundamental ontological difference </a:t>
            </a:r>
            <a:r>
              <a:rPr lang="en-US" dirty="0"/>
              <a:t>between simulations and experiments</a:t>
            </a:r>
          </a:p>
          <a:p>
            <a:r>
              <a:rPr lang="en-US" dirty="0">
                <a:solidFill>
                  <a:schemeClr val="accent1"/>
                </a:solidFill>
              </a:rPr>
              <a:t>Experiments involve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Material correspondence w/ target system</a:t>
            </a:r>
          </a:p>
          <a:p>
            <a:pPr lvl="1"/>
            <a:r>
              <a:rPr lang="en-US" dirty="0"/>
              <a:t>Material causes in common w/ target system</a:t>
            </a:r>
          </a:p>
          <a:p>
            <a:r>
              <a:rPr lang="en-US" dirty="0">
                <a:solidFill>
                  <a:schemeClr val="accent1"/>
                </a:solidFill>
              </a:rPr>
              <a:t>Simulations involve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Correspondence w/ target system that is merely formal/abstract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5E54F-9C9E-4367-AD60-ED7629656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Parker’s 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320E8-AC0D-4A54-BF22-B9E4B587071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no fundamental ontological difference between simulations and experiments</a:t>
            </a:r>
          </a:p>
          <a:p>
            <a:r>
              <a:rPr lang="en-US" dirty="0"/>
              <a:t>Some studies can be </a:t>
            </a:r>
            <a:r>
              <a:rPr lang="en-US" dirty="0">
                <a:solidFill>
                  <a:schemeClr val="accent1"/>
                </a:solidFill>
              </a:rPr>
              <a:t>both simulations and experiments</a:t>
            </a:r>
          </a:p>
          <a:p>
            <a:r>
              <a:rPr lang="en-US" dirty="0"/>
              <a:t>To repeat: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Simulations</a:t>
            </a:r>
            <a:r>
              <a:rPr lang="en-US" dirty="0"/>
              <a:t> are representations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Experiments</a:t>
            </a:r>
            <a:r>
              <a:rPr lang="en-US" dirty="0"/>
              <a:t> are investigative activities (involving intervention)</a:t>
            </a:r>
          </a:p>
        </p:txBody>
      </p:sp>
    </p:spTree>
    <p:extLst>
      <p:ext uri="{BB962C8B-B14F-4D97-AF65-F5344CB8AC3E}">
        <p14:creationId xmlns:p14="http://schemas.microsoft.com/office/powerpoint/2010/main" val="336319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8232-7E22-4459-8455-7B3054C09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Question 1:</a:t>
            </a:r>
            <a:br>
              <a:rPr lang="en-US" dirty="0"/>
            </a:br>
            <a:r>
              <a:rPr lang="en-US" sz="3200" dirty="0">
                <a:solidFill>
                  <a:schemeClr val="accent1"/>
                </a:solidFill>
              </a:rPr>
              <a:t>Simulations vs. Experiments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D00FD-DBB1-4447-80EF-215108543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Remember: </a:t>
            </a:r>
            <a:r>
              <a:rPr lang="en-US" dirty="0">
                <a:solidFill>
                  <a:schemeClr val="accent1"/>
                </a:solidFill>
              </a:rPr>
              <a:t>Simulations</a:t>
            </a:r>
            <a:r>
              <a:rPr lang="en-US" dirty="0"/>
              <a:t> are representations; </a:t>
            </a:r>
            <a:r>
              <a:rPr lang="en-US" dirty="0">
                <a:solidFill>
                  <a:schemeClr val="accent1"/>
                </a:solidFill>
              </a:rPr>
              <a:t>experiments</a:t>
            </a:r>
            <a:r>
              <a:rPr lang="en-US" dirty="0"/>
              <a:t> are investigative activities involving intervention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Computer simulation</a:t>
            </a:r>
            <a:r>
              <a:rPr lang="en-US" dirty="0"/>
              <a:t>: Sequence of states undergone by a digital computer, where that sequence </a:t>
            </a:r>
            <a:r>
              <a:rPr lang="en-US" dirty="0">
                <a:solidFill>
                  <a:schemeClr val="accent1"/>
                </a:solidFill>
              </a:rPr>
              <a:t>represents</a:t>
            </a:r>
            <a:r>
              <a:rPr lang="en-US" dirty="0"/>
              <a:t> the sequence of states that some real or imagined system did, will, or might undergo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3"/>
                </a:solidFill>
              </a:rPr>
              <a:t>Not necessarily an experiment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Computer simulation study</a:t>
            </a:r>
            <a:r>
              <a:rPr lang="en-US" dirty="0"/>
              <a:t>: A broader activity that involves…</a:t>
            </a:r>
          </a:p>
          <a:p>
            <a:pPr lvl="1"/>
            <a:r>
              <a:rPr lang="en-US" dirty="0"/>
              <a:t>setting the state of a digital computer from which the simulation will evolve,</a:t>
            </a:r>
          </a:p>
          <a:p>
            <a:pPr lvl="1"/>
            <a:r>
              <a:rPr lang="en-US" dirty="0"/>
              <a:t>triggering that evolution,</a:t>
            </a:r>
          </a:p>
          <a:p>
            <a:pPr lvl="1"/>
            <a:r>
              <a:rPr lang="en-US" dirty="0"/>
              <a:t>and collecting information about how properties of the computing system evolve in light of the intervention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3"/>
                </a:solidFill>
              </a:rPr>
              <a:t>An experiment!</a:t>
            </a:r>
          </a:p>
        </p:txBody>
      </p:sp>
    </p:spTree>
    <p:extLst>
      <p:ext uri="{BB962C8B-B14F-4D97-AF65-F5344CB8AC3E}">
        <p14:creationId xmlns:p14="http://schemas.microsoft.com/office/powerpoint/2010/main" val="101298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CE3C-4ABD-44AB-B38B-A3A6F869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Response to Question 2:</a:t>
            </a:r>
            <a:br>
              <a:rPr lang="en-US" dirty="0"/>
            </a:br>
            <a:r>
              <a:rPr lang="en-US" sz="3100" dirty="0">
                <a:solidFill>
                  <a:schemeClr val="accent1"/>
                </a:solidFill>
              </a:rPr>
              <a:t>Materiality of Computer Simulations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915D5-9D18-4E99-807B-A05282C2A6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Morgan’s 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BE712-0008-40FA-A1DC-06C119A9F1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Computer simulations are “</a:t>
            </a:r>
            <a:r>
              <a:rPr lang="en-US" dirty="0">
                <a:solidFill>
                  <a:schemeClr val="accent1"/>
                </a:solidFill>
              </a:rPr>
              <a:t>nonmaterial</a:t>
            </a:r>
            <a:r>
              <a:rPr lang="en-US" dirty="0"/>
              <a:t>” because they are </a:t>
            </a:r>
            <a:r>
              <a:rPr lang="en-US" dirty="0">
                <a:solidFill>
                  <a:schemeClr val="tx2"/>
                </a:solidFill>
              </a:rPr>
              <a:t>experiments on </a:t>
            </a:r>
            <a:r>
              <a:rPr lang="en-US" dirty="0">
                <a:solidFill>
                  <a:schemeClr val="accent1"/>
                </a:solidFill>
              </a:rPr>
              <a:t>mathematical models</a:t>
            </a:r>
            <a:r>
              <a:rPr lang="en-US" dirty="0"/>
              <a:t>, not real, physical stuff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677E5-CEC2-47CD-B5E9-752F8F46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Parker’s 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6A68A-00AC-4558-99F3-56FADFE4C1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Computer experiments </a:t>
            </a:r>
            <a:r>
              <a:rPr lang="en-US" i="1" dirty="0"/>
              <a:t>are </a:t>
            </a:r>
            <a:r>
              <a:rPr lang="en-US" dirty="0"/>
              <a:t>on real, material systems, i.e. </a:t>
            </a:r>
            <a:r>
              <a:rPr lang="en-US" dirty="0">
                <a:solidFill>
                  <a:schemeClr val="accent1"/>
                </a:solidFill>
              </a:rPr>
              <a:t>the programmed digital computer, itself</a:t>
            </a:r>
          </a:p>
          <a:p>
            <a:r>
              <a:rPr lang="en-US" dirty="0"/>
              <a:t>Scientists learn about the </a:t>
            </a:r>
            <a:r>
              <a:rPr lang="en-US" dirty="0">
                <a:solidFill>
                  <a:schemeClr val="accent1"/>
                </a:solidFill>
              </a:rPr>
              <a:t>behavior of the programmed computer</a:t>
            </a:r>
            <a:r>
              <a:rPr lang="en-US" dirty="0"/>
              <a:t> and </a:t>
            </a:r>
            <a:r>
              <a:rPr lang="en-US" i="1" dirty="0"/>
              <a:t>then</a:t>
            </a:r>
            <a:r>
              <a:rPr lang="en-US" dirty="0"/>
              <a:t> infer something about the target system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6E1782-D38C-4D18-893A-CB1FD15D929A}"/>
              </a:ext>
            </a:extLst>
          </p:cNvPr>
          <p:cNvSpPr txBox="1"/>
          <p:nvPr/>
        </p:nvSpPr>
        <p:spPr>
          <a:xfrm>
            <a:off x="741868" y="4976352"/>
            <a:ext cx="109051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Aren’t computer simulations </a:t>
            </a:r>
            <a:r>
              <a:rPr lang="en-US" i="1" dirty="0"/>
              <a:t>also</a:t>
            </a:r>
            <a:r>
              <a:rPr lang="en-US" dirty="0"/>
              <a:t> experiments on abstract mathematical systems?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accent3"/>
                </a:solidFill>
              </a:rPr>
              <a:t>Maybe, but computer simulations can only give </a:t>
            </a:r>
            <a:r>
              <a:rPr lang="en-US" sz="1600" i="1" dirty="0">
                <a:solidFill>
                  <a:schemeClr val="accent3"/>
                </a:solidFill>
              </a:rPr>
              <a:t>approximate</a:t>
            </a:r>
            <a:r>
              <a:rPr lang="en-US" sz="1600" dirty="0">
                <a:solidFill>
                  <a:schemeClr val="accent3"/>
                </a:solidFill>
              </a:rPr>
              <a:t> solutions to the equations of mathematical models that scientists use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accent3"/>
                </a:solidFill>
              </a:rPr>
              <a:t>The mathematical systems realized by the computer are </a:t>
            </a:r>
            <a:r>
              <a:rPr lang="en-US" sz="1600" i="1" dirty="0">
                <a:solidFill>
                  <a:schemeClr val="accent3"/>
                </a:solidFill>
              </a:rPr>
              <a:t>themselves</a:t>
            </a:r>
            <a:r>
              <a:rPr lang="en-US" sz="1600" dirty="0">
                <a:solidFill>
                  <a:schemeClr val="accent3"/>
                </a:solidFill>
              </a:rPr>
              <a:t> target systems</a:t>
            </a:r>
          </a:p>
        </p:txBody>
      </p:sp>
    </p:spTree>
    <p:extLst>
      <p:ext uri="{BB962C8B-B14F-4D97-AF65-F5344CB8AC3E}">
        <p14:creationId xmlns:p14="http://schemas.microsoft.com/office/powerpoint/2010/main" val="12075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799C6-AA3F-4094-AF41-4CBBD637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3" y="852948"/>
            <a:ext cx="10640005" cy="76154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Response to Question 3: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accent1"/>
                </a:solidFill>
              </a:rPr>
              <a:t>Relevant Similarity in Experimentation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0D910-21E2-478D-9E19-0202800386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Morgan’s 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9CDFA-5B3A-465B-9CF1-7D2E9ECF05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Traditional experiments make stronger inferences because “</a:t>
            </a:r>
            <a:r>
              <a:rPr lang="en-US" dirty="0">
                <a:solidFill>
                  <a:schemeClr val="accent1"/>
                </a:solidFill>
              </a:rPr>
              <a:t>ontological equivalence provides epistemological power</a:t>
            </a:r>
            <a:r>
              <a:rPr lang="en-US" dirty="0"/>
              <a:t>”</a:t>
            </a:r>
          </a:p>
          <a:p>
            <a:r>
              <a:rPr lang="en-US" dirty="0"/>
              <a:t>Inferences are more justified when the experimental and target systems are made of the same stuff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ABA63D-9EC6-4972-9C22-A66227FD6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Parker’s 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D41FC-65E4-4BB0-A91D-3B82393469A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Inferences are </a:t>
            </a:r>
            <a:r>
              <a:rPr lang="en-US" i="1" dirty="0"/>
              <a:t>not always</a:t>
            </a:r>
            <a:r>
              <a:rPr lang="en-US" dirty="0"/>
              <a:t> more justified when experimental and target systems are made of the same stuff</a:t>
            </a:r>
          </a:p>
          <a:p>
            <a:r>
              <a:rPr lang="en-US" dirty="0"/>
              <a:t>Example of weather forecasting</a:t>
            </a:r>
          </a:p>
          <a:p>
            <a:r>
              <a:rPr lang="en-US" dirty="0"/>
              <a:t>Justification of inferences comes from </a:t>
            </a:r>
            <a:r>
              <a:rPr lang="en-US" dirty="0">
                <a:solidFill>
                  <a:schemeClr val="accent1"/>
                </a:solidFill>
              </a:rPr>
              <a:t>relevant similarity between experimental and target systems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materiality</a:t>
            </a:r>
          </a:p>
          <a:p>
            <a:r>
              <a:rPr lang="en-US" dirty="0"/>
              <a:t>But, materiality is </a:t>
            </a:r>
            <a:r>
              <a:rPr lang="en-US" i="1" dirty="0"/>
              <a:t>sometimes </a:t>
            </a:r>
            <a:r>
              <a:rPr lang="en-US" dirty="0"/>
              <a:t>relevant/helpful, depending on the questions to be answered</a:t>
            </a:r>
          </a:p>
        </p:txBody>
      </p:sp>
    </p:spTree>
    <p:extLst>
      <p:ext uri="{BB962C8B-B14F-4D97-AF65-F5344CB8AC3E}">
        <p14:creationId xmlns:p14="http://schemas.microsoft.com/office/powerpoint/2010/main" val="43331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ronicleVTI">
  <a:themeElements>
    <a:clrScheme name="AnalogousFromDarkSeedRightStep">
      <a:dk1>
        <a:srgbClr val="000000"/>
      </a:dk1>
      <a:lt1>
        <a:srgbClr val="FFFFFF"/>
      </a:lt1>
      <a:dk2>
        <a:srgbClr val="1D2733"/>
      </a:dk2>
      <a:lt2>
        <a:srgbClr val="E8E2E4"/>
      </a:lt2>
      <a:accent1>
        <a:srgbClr val="46B388"/>
      </a:accent1>
      <a:accent2>
        <a:srgbClr val="3BAFB1"/>
      </a:accent2>
      <a:accent3>
        <a:srgbClr val="4D90C3"/>
      </a:accent3>
      <a:accent4>
        <a:srgbClr val="3B4CB1"/>
      </a:accent4>
      <a:accent5>
        <a:srgbClr val="6D4DC3"/>
      </a:accent5>
      <a:accent6>
        <a:srgbClr val="8C3BB1"/>
      </a:accent6>
      <a:hlink>
        <a:srgbClr val="7E882D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1024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Calisto MT</vt:lpstr>
      <vt:lpstr>Univers Condensed</vt:lpstr>
      <vt:lpstr>Wingdings</vt:lpstr>
      <vt:lpstr>ChronicleVTI</vt:lpstr>
      <vt:lpstr>Does Matter Really Matter? Computer Simulations, Experiments, and Materiality</vt:lpstr>
      <vt:lpstr>Outline</vt:lpstr>
      <vt:lpstr>Three key questions</vt:lpstr>
      <vt:lpstr>Definitions</vt:lpstr>
      <vt:lpstr>Definitions: Key takeaways</vt:lpstr>
      <vt:lpstr>Response to Question 1: Simulations vs. Experiments</vt:lpstr>
      <vt:lpstr>Response to Question 1: Simulations vs. Experiments</vt:lpstr>
      <vt:lpstr>Response to Question 2: Materiality of Computer Simulations </vt:lpstr>
      <vt:lpstr>Response to Question 3: Relevant Similarity in Experimentation </vt:lpstr>
      <vt:lpstr>Three key questions</vt:lpstr>
      <vt:lpstr>Gems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Matter Really Matter? Computer Simulations, Experiments, and Materiality</dc:title>
  <dc:creator>Natalie Runkle</dc:creator>
  <cp:lastModifiedBy>Natalie Runkle</cp:lastModifiedBy>
  <cp:revision>13</cp:revision>
  <dcterms:created xsi:type="dcterms:W3CDTF">2020-10-31T17:57:47Z</dcterms:created>
  <dcterms:modified xsi:type="dcterms:W3CDTF">2020-10-31T19:44:16Z</dcterms:modified>
</cp:coreProperties>
</file>