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76" r:id="rId5"/>
    <p:sldId id="263" r:id="rId6"/>
    <p:sldId id="259" r:id="rId7"/>
    <p:sldId id="261" r:id="rId8"/>
    <p:sldId id="264" r:id="rId9"/>
    <p:sldId id="266" r:id="rId10"/>
    <p:sldId id="268" r:id="rId11"/>
    <p:sldId id="269" r:id="rId12"/>
    <p:sldId id="271" r:id="rId13"/>
    <p:sldId id="272" r:id="rId14"/>
    <p:sldId id="273" r:id="rId15"/>
    <p:sldId id="274"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6BDEB1-9214-4CB6-A093-329463A3120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B7BCB88C-110D-4EBB-9758-717C699E4B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9DFF89EB-D820-4517-8D26-8DC258D4B266}"/>
              </a:ext>
            </a:extLst>
          </p:cNvPr>
          <p:cNvSpPr>
            <a:spLocks noGrp="1"/>
          </p:cNvSpPr>
          <p:nvPr>
            <p:ph type="dt" sz="half" idx="10"/>
          </p:nvPr>
        </p:nvSpPr>
        <p:spPr/>
        <p:txBody>
          <a:bodyPr/>
          <a:lstStyle/>
          <a:p>
            <a:fld id="{75A8FF07-0958-4DF3-8C99-21CCC58E0233}" type="datetimeFigureOut">
              <a:rPr lang="en-US" smtClean="0"/>
              <a:t>12/1/2020</a:t>
            </a:fld>
            <a:endParaRPr lang="en-US"/>
          </a:p>
        </p:txBody>
      </p:sp>
      <p:sp>
        <p:nvSpPr>
          <p:cNvPr id="5" name="Marcador de pie de página 4">
            <a:extLst>
              <a:ext uri="{FF2B5EF4-FFF2-40B4-BE49-F238E27FC236}">
                <a16:creationId xmlns:a16="http://schemas.microsoft.com/office/drawing/2014/main" id="{3C19A6C3-6E48-4263-BE5B-7FA090796936}"/>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99A996C9-C613-4661-9BCC-84A08B4765D0}"/>
              </a:ext>
            </a:extLst>
          </p:cNvPr>
          <p:cNvSpPr>
            <a:spLocks noGrp="1"/>
          </p:cNvSpPr>
          <p:nvPr>
            <p:ph type="sldNum" sz="quarter" idx="12"/>
          </p:nvPr>
        </p:nvSpPr>
        <p:spPr/>
        <p:txBody>
          <a:bodyPr/>
          <a:lstStyle/>
          <a:p>
            <a:fld id="{AA3DCE66-23B5-4BFD-A2BF-A5144CE61B69}" type="slidenum">
              <a:rPr lang="en-US" smtClean="0"/>
              <a:t>‹Nº›</a:t>
            </a:fld>
            <a:endParaRPr lang="en-US"/>
          </a:p>
        </p:txBody>
      </p:sp>
    </p:spTree>
    <p:extLst>
      <p:ext uri="{BB962C8B-B14F-4D97-AF65-F5344CB8AC3E}">
        <p14:creationId xmlns:p14="http://schemas.microsoft.com/office/powerpoint/2010/main" val="2953366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636115-0088-4216-BE88-B6DB93146DD3}"/>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1F1DB4A4-1A6F-4BD9-A8B3-2FC507B5564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1A6485B-7074-449C-B870-7C2E1057BE82}"/>
              </a:ext>
            </a:extLst>
          </p:cNvPr>
          <p:cNvSpPr>
            <a:spLocks noGrp="1"/>
          </p:cNvSpPr>
          <p:nvPr>
            <p:ph type="dt" sz="half" idx="10"/>
          </p:nvPr>
        </p:nvSpPr>
        <p:spPr/>
        <p:txBody>
          <a:bodyPr/>
          <a:lstStyle/>
          <a:p>
            <a:fld id="{75A8FF07-0958-4DF3-8C99-21CCC58E0233}" type="datetimeFigureOut">
              <a:rPr lang="en-US" smtClean="0"/>
              <a:t>12/1/2020</a:t>
            </a:fld>
            <a:endParaRPr lang="en-US"/>
          </a:p>
        </p:txBody>
      </p:sp>
      <p:sp>
        <p:nvSpPr>
          <p:cNvPr id="5" name="Marcador de pie de página 4">
            <a:extLst>
              <a:ext uri="{FF2B5EF4-FFF2-40B4-BE49-F238E27FC236}">
                <a16:creationId xmlns:a16="http://schemas.microsoft.com/office/drawing/2014/main" id="{E353C065-8597-4725-87C9-08638B5E0A42}"/>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313E7BFC-97C1-4566-9226-29765EE8F630}"/>
              </a:ext>
            </a:extLst>
          </p:cNvPr>
          <p:cNvSpPr>
            <a:spLocks noGrp="1"/>
          </p:cNvSpPr>
          <p:nvPr>
            <p:ph type="sldNum" sz="quarter" idx="12"/>
          </p:nvPr>
        </p:nvSpPr>
        <p:spPr/>
        <p:txBody>
          <a:bodyPr/>
          <a:lstStyle/>
          <a:p>
            <a:fld id="{AA3DCE66-23B5-4BFD-A2BF-A5144CE61B69}" type="slidenum">
              <a:rPr lang="en-US" smtClean="0"/>
              <a:t>‹Nº›</a:t>
            </a:fld>
            <a:endParaRPr lang="en-US"/>
          </a:p>
        </p:txBody>
      </p:sp>
    </p:spTree>
    <p:extLst>
      <p:ext uri="{BB962C8B-B14F-4D97-AF65-F5344CB8AC3E}">
        <p14:creationId xmlns:p14="http://schemas.microsoft.com/office/powerpoint/2010/main" val="3728503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DF71E3E-C935-4140-BE60-6ED522753F4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38FF82B1-0069-4D2F-A53C-CC9447FD38E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C724817B-05E7-419F-91F7-0B383BE69F7C}"/>
              </a:ext>
            </a:extLst>
          </p:cNvPr>
          <p:cNvSpPr>
            <a:spLocks noGrp="1"/>
          </p:cNvSpPr>
          <p:nvPr>
            <p:ph type="dt" sz="half" idx="10"/>
          </p:nvPr>
        </p:nvSpPr>
        <p:spPr/>
        <p:txBody>
          <a:bodyPr/>
          <a:lstStyle/>
          <a:p>
            <a:fld id="{75A8FF07-0958-4DF3-8C99-21CCC58E0233}" type="datetimeFigureOut">
              <a:rPr lang="en-US" smtClean="0"/>
              <a:t>12/1/2020</a:t>
            </a:fld>
            <a:endParaRPr lang="en-US"/>
          </a:p>
        </p:txBody>
      </p:sp>
      <p:sp>
        <p:nvSpPr>
          <p:cNvPr id="5" name="Marcador de pie de página 4">
            <a:extLst>
              <a:ext uri="{FF2B5EF4-FFF2-40B4-BE49-F238E27FC236}">
                <a16:creationId xmlns:a16="http://schemas.microsoft.com/office/drawing/2014/main" id="{C7A420D3-71ED-4A56-B47E-DA7E5C06C123}"/>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F6D30B53-83C4-478E-81C5-ED41AFC425CB}"/>
              </a:ext>
            </a:extLst>
          </p:cNvPr>
          <p:cNvSpPr>
            <a:spLocks noGrp="1"/>
          </p:cNvSpPr>
          <p:nvPr>
            <p:ph type="sldNum" sz="quarter" idx="12"/>
          </p:nvPr>
        </p:nvSpPr>
        <p:spPr/>
        <p:txBody>
          <a:bodyPr/>
          <a:lstStyle/>
          <a:p>
            <a:fld id="{AA3DCE66-23B5-4BFD-A2BF-A5144CE61B69}" type="slidenum">
              <a:rPr lang="en-US" smtClean="0"/>
              <a:t>‹Nº›</a:t>
            </a:fld>
            <a:endParaRPr lang="en-US"/>
          </a:p>
        </p:txBody>
      </p:sp>
    </p:spTree>
    <p:extLst>
      <p:ext uri="{BB962C8B-B14F-4D97-AF65-F5344CB8AC3E}">
        <p14:creationId xmlns:p14="http://schemas.microsoft.com/office/powerpoint/2010/main" val="376767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B97494-3C79-4D0B-9199-402C765F224F}"/>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28C6362-07CA-4313-A891-94A9D35106E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E4DF2E89-D68F-421A-A1CC-552F3D99828C}"/>
              </a:ext>
            </a:extLst>
          </p:cNvPr>
          <p:cNvSpPr>
            <a:spLocks noGrp="1"/>
          </p:cNvSpPr>
          <p:nvPr>
            <p:ph type="dt" sz="half" idx="10"/>
          </p:nvPr>
        </p:nvSpPr>
        <p:spPr/>
        <p:txBody>
          <a:bodyPr/>
          <a:lstStyle/>
          <a:p>
            <a:fld id="{75A8FF07-0958-4DF3-8C99-21CCC58E0233}" type="datetimeFigureOut">
              <a:rPr lang="en-US" smtClean="0"/>
              <a:t>12/1/2020</a:t>
            </a:fld>
            <a:endParaRPr lang="en-US"/>
          </a:p>
        </p:txBody>
      </p:sp>
      <p:sp>
        <p:nvSpPr>
          <p:cNvPr id="5" name="Marcador de pie de página 4">
            <a:extLst>
              <a:ext uri="{FF2B5EF4-FFF2-40B4-BE49-F238E27FC236}">
                <a16:creationId xmlns:a16="http://schemas.microsoft.com/office/drawing/2014/main" id="{807431B8-9DBD-4E81-BBF4-0CAA6C233320}"/>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6F03DEE9-4AEE-48A0-BF6A-404D6DE91797}"/>
              </a:ext>
            </a:extLst>
          </p:cNvPr>
          <p:cNvSpPr>
            <a:spLocks noGrp="1"/>
          </p:cNvSpPr>
          <p:nvPr>
            <p:ph type="sldNum" sz="quarter" idx="12"/>
          </p:nvPr>
        </p:nvSpPr>
        <p:spPr/>
        <p:txBody>
          <a:bodyPr/>
          <a:lstStyle/>
          <a:p>
            <a:fld id="{AA3DCE66-23B5-4BFD-A2BF-A5144CE61B69}" type="slidenum">
              <a:rPr lang="en-US" smtClean="0"/>
              <a:t>‹Nº›</a:t>
            </a:fld>
            <a:endParaRPr lang="en-US"/>
          </a:p>
        </p:txBody>
      </p:sp>
    </p:spTree>
    <p:extLst>
      <p:ext uri="{BB962C8B-B14F-4D97-AF65-F5344CB8AC3E}">
        <p14:creationId xmlns:p14="http://schemas.microsoft.com/office/powerpoint/2010/main" val="2456025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A460A6-EA23-46A8-91E1-E6183513828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3C91F445-2982-4B24-AB8B-397DAF6F3C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A905791-038A-415F-8852-45CF77D6DB5E}"/>
              </a:ext>
            </a:extLst>
          </p:cNvPr>
          <p:cNvSpPr>
            <a:spLocks noGrp="1"/>
          </p:cNvSpPr>
          <p:nvPr>
            <p:ph type="dt" sz="half" idx="10"/>
          </p:nvPr>
        </p:nvSpPr>
        <p:spPr/>
        <p:txBody>
          <a:bodyPr/>
          <a:lstStyle/>
          <a:p>
            <a:fld id="{75A8FF07-0958-4DF3-8C99-21CCC58E0233}" type="datetimeFigureOut">
              <a:rPr lang="en-US" smtClean="0"/>
              <a:t>12/1/2020</a:t>
            </a:fld>
            <a:endParaRPr lang="en-US"/>
          </a:p>
        </p:txBody>
      </p:sp>
      <p:sp>
        <p:nvSpPr>
          <p:cNvPr id="5" name="Marcador de pie de página 4">
            <a:extLst>
              <a:ext uri="{FF2B5EF4-FFF2-40B4-BE49-F238E27FC236}">
                <a16:creationId xmlns:a16="http://schemas.microsoft.com/office/drawing/2014/main" id="{D053C41C-55E4-471A-BCE4-46665F337B4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66DCCE5D-AE77-4189-BA0B-F606BD941C79}"/>
              </a:ext>
            </a:extLst>
          </p:cNvPr>
          <p:cNvSpPr>
            <a:spLocks noGrp="1"/>
          </p:cNvSpPr>
          <p:nvPr>
            <p:ph type="sldNum" sz="quarter" idx="12"/>
          </p:nvPr>
        </p:nvSpPr>
        <p:spPr/>
        <p:txBody>
          <a:bodyPr/>
          <a:lstStyle/>
          <a:p>
            <a:fld id="{AA3DCE66-23B5-4BFD-A2BF-A5144CE61B69}" type="slidenum">
              <a:rPr lang="en-US" smtClean="0"/>
              <a:t>‹Nº›</a:t>
            </a:fld>
            <a:endParaRPr lang="en-US"/>
          </a:p>
        </p:txBody>
      </p:sp>
    </p:spTree>
    <p:extLst>
      <p:ext uri="{BB962C8B-B14F-4D97-AF65-F5344CB8AC3E}">
        <p14:creationId xmlns:p14="http://schemas.microsoft.com/office/powerpoint/2010/main" val="1316870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568D24-E802-41FE-A077-16EA9574B05B}"/>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60C0B463-9CAD-4210-A156-7A486F43BB9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FCED4EC3-4548-45D0-A95D-C3AB8F23EAE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E7591E50-ED0B-4B99-BB99-4F4433B53F0C}"/>
              </a:ext>
            </a:extLst>
          </p:cNvPr>
          <p:cNvSpPr>
            <a:spLocks noGrp="1"/>
          </p:cNvSpPr>
          <p:nvPr>
            <p:ph type="dt" sz="half" idx="10"/>
          </p:nvPr>
        </p:nvSpPr>
        <p:spPr/>
        <p:txBody>
          <a:bodyPr/>
          <a:lstStyle/>
          <a:p>
            <a:fld id="{75A8FF07-0958-4DF3-8C99-21CCC58E0233}" type="datetimeFigureOut">
              <a:rPr lang="en-US" smtClean="0"/>
              <a:t>12/1/2020</a:t>
            </a:fld>
            <a:endParaRPr lang="en-US"/>
          </a:p>
        </p:txBody>
      </p:sp>
      <p:sp>
        <p:nvSpPr>
          <p:cNvPr id="6" name="Marcador de pie de página 5">
            <a:extLst>
              <a:ext uri="{FF2B5EF4-FFF2-40B4-BE49-F238E27FC236}">
                <a16:creationId xmlns:a16="http://schemas.microsoft.com/office/drawing/2014/main" id="{BEF5E346-4BB1-4E16-A4EB-EF7B06ADB0DE}"/>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B4D1D4F4-EA09-44DC-ABCC-210DE3562703}"/>
              </a:ext>
            </a:extLst>
          </p:cNvPr>
          <p:cNvSpPr>
            <a:spLocks noGrp="1"/>
          </p:cNvSpPr>
          <p:nvPr>
            <p:ph type="sldNum" sz="quarter" idx="12"/>
          </p:nvPr>
        </p:nvSpPr>
        <p:spPr/>
        <p:txBody>
          <a:bodyPr/>
          <a:lstStyle/>
          <a:p>
            <a:fld id="{AA3DCE66-23B5-4BFD-A2BF-A5144CE61B69}" type="slidenum">
              <a:rPr lang="en-US" smtClean="0"/>
              <a:t>‹Nº›</a:t>
            </a:fld>
            <a:endParaRPr lang="en-US"/>
          </a:p>
        </p:txBody>
      </p:sp>
    </p:spTree>
    <p:extLst>
      <p:ext uri="{BB962C8B-B14F-4D97-AF65-F5344CB8AC3E}">
        <p14:creationId xmlns:p14="http://schemas.microsoft.com/office/powerpoint/2010/main" val="3174859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A6B1B0-3957-45DA-8F70-DD8672A8C64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8A163DA1-DF9B-43B5-9CFB-71ED39D4B7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B23A619-33B4-401D-9417-F5565966965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253A1D8B-0834-4BF5-BCBC-A1F749F7DD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A507C9C7-9B34-4A34-9311-01D298E78FD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8089EB27-5B81-4697-BFF6-10AFB690FCE3}"/>
              </a:ext>
            </a:extLst>
          </p:cNvPr>
          <p:cNvSpPr>
            <a:spLocks noGrp="1"/>
          </p:cNvSpPr>
          <p:nvPr>
            <p:ph type="dt" sz="half" idx="10"/>
          </p:nvPr>
        </p:nvSpPr>
        <p:spPr/>
        <p:txBody>
          <a:bodyPr/>
          <a:lstStyle/>
          <a:p>
            <a:fld id="{75A8FF07-0958-4DF3-8C99-21CCC58E0233}" type="datetimeFigureOut">
              <a:rPr lang="en-US" smtClean="0"/>
              <a:t>12/1/2020</a:t>
            </a:fld>
            <a:endParaRPr lang="en-US"/>
          </a:p>
        </p:txBody>
      </p:sp>
      <p:sp>
        <p:nvSpPr>
          <p:cNvPr id="8" name="Marcador de pie de página 7">
            <a:extLst>
              <a:ext uri="{FF2B5EF4-FFF2-40B4-BE49-F238E27FC236}">
                <a16:creationId xmlns:a16="http://schemas.microsoft.com/office/drawing/2014/main" id="{15D5524E-0464-4B07-A4F3-D5C271BF42BC}"/>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5092BD8D-02F3-4E22-8577-CBD56A4D823B}"/>
              </a:ext>
            </a:extLst>
          </p:cNvPr>
          <p:cNvSpPr>
            <a:spLocks noGrp="1"/>
          </p:cNvSpPr>
          <p:nvPr>
            <p:ph type="sldNum" sz="quarter" idx="12"/>
          </p:nvPr>
        </p:nvSpPr>
        <p:spPr/>
        <p:txBody>
          <a:bodyPr/>
          <a:lstStyle/>
          <a:p>
            <a:fld id="{AA3DCE66-23B5-4BFD-A2BF-A5144CE61B69}" type="slidenum">
              <a:rPr lang="en-US" smtClean="0"/>
              <a:t>‹Nº›</a:t>
            </a:fld>
            <a:endParaRPr lang="en-US"/>
          </a:p>
        </p:txBody>
      </p:sp>
    </p:spTree>
    <p:extLst>
      <p:ext uri="{BB962C8B-B14F-4D97-AF65-F5344CB8AC3E}">
        <p14:creationId xmlns:p14="http://schemas.microsoft.com/office/powerpoint/2010/main" val="3447585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813D5C-F9C9-4596-95F2-561D713053C5}"/>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C5877809-E7DC-4E0A-9E07-08EE87088F91}"/>
              </a:ext>
            </a:extLst>
          </p:cNvPr>
          <p:cNvSpPr>
            <a:spLocks noGrp="1"/>
          </p:cNvSpPr>
          <p:nvPr>
            <p:ph type="dt" sz="half" idx="10"/>
          </p:nvPr>
        </p:nvSpPr>
        <p:spPr/>
        <p:txBody>
          <a:bodyPr/>
          <a:lstStyle/>
          <a:p>
            <a:fld id="{75A8FF07-0958-4DF3-8C99-21CCC58E0233}" type="datetimeFigureOut">
              <a:rPr lang="en-US" smtClean="0"/>
              <a:t>12/1/2020</a:t>
            </a:fld>
            <a:endParaRPr lang="en-US"/>
          </a:p>
        </p:txBody>
      </p:sp>
      <p:sp>
        <p:nvSpPr>
          <p:cNvPr id="4" name="Marcador de pie de página 3">
            <a:extLst>
              <a:ext uri="{FF2B5EF4-FFF2-40B4-BE49-F238E27FC236}">
                <a16:creationId xmlns:a16="http://schemas.microsoft.com/office/drawing/2014/main" id="{AE2B44A9-8E46-4122-BB07-6A4EFD5B36E0}"/>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B747DA0A-6EFB-4E0D-8395-AE7C14942A33}"/>
              </a:ext>
            </a:extLst>
          </p:cNvPr>
          <p:cNvSpPr>
            <a:spLocks noGrp="1"/>
          </p:cNvSpPr>
          <p:nvPr>
            <p:ph type="sldNum" sz="quarter" idx="12"/>
          </p:nvPr>
        </p:nvSpPr>
        <p:spPr/>
        <p:txBody>
          <a:bodyPr/>
          <a:lstStyle/>
          <a:p>
            <a:fld id="{AA3DCE66-23B5-4BFD-A2BF-A5144CE61B69}" type="slidenum">
              <a:rPr lang="en-US" smtClean="0"/>
              <a:t>‹Nº›</a:t>
            </a:fld>
            <a:endParaRPr lang="en-US"/>
          </a:p>
        </p:txBody>
      </p:sp>
    </p:spTree>
    <p:extLst>
      <p:ext uri="{BB962C8B-B14F-4D97-AF65-F5344CB8AC3E}">
        <p14:creationId xmlns:p14="http://schemas.microsoft.com/office/powerpoint/2010/main" val="82918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C0D2BEC-C051-4190-B8A0-07B5E297E1D1}"/>
              </a:ext>
            </a:extLst>
          </p:cNvPr>
          <p:cNvSpPr>
            <a:spLocks noGrp="1"/>
          </p:cNvSpPr>
          <p:nvPr>
            <p:ph type="dt" sz="half" idx="10"/>
          </p:nvPr>
        </p:nvSpPr>
        <p:spPr/>
        <p:txBody>
          <a:bodyPr/>
          <a:lstStyle/>
          <a:p>
            <a:fld id="{75A8FF07-0958-4DF3-8C99-21CCC58E0233}" type="datetimeFigureOut">
              <a:rPr lang="en-US" smtClean="0"/>
              <a:t>12/1/2020</a:t>
            </a:fld>
            <a:endParaRPr lang="en-US"/>
          </a:p>
        </p:txBody>
      </p:sp>
      <p:sp>
        <p:nvSpPr>
          <p:cNvPr id="3" name="Marcador de pie de página 2">
            <a:extLst>
              <a:ext uri="{FF2B5EF4-FFF2-40B4-BE49-F238E27FC236}">
                <a16:creationId xmlns:a16="http://schemas.microsoft.com/office/drawing/2014/main" id="{4C72C63A-CA3F-4B1E-B5C2-B9CAD0BD855C}"/>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EC1A3F19-F6D4-43AE-A015-D4FB149F10E5}"/>
              </a:ext>
            </a:extLst>
          </p:cNvPr>
          <p:cNvSpPr>
            <a:spLocks noGrp="1"/>
          </p:cNvSpPr>
          <p:nvPr>
            <p:ph type="sldNum" sz="quarter" idx="12"/>
          </p:nvPr>
        </p:nvSpPr>
        <p:spPr/>
        <p:txBody>
          <a:bodyPr/>
          <a:lstStyle/>
          <a:p>
            <a:fld id="{AA3DCE66-23B5-4BFD-A2BF-A5144CE61B69}" type="slidenum">
              <a:rPr lang="en-US" smtClean="0"/>
              <a:t>‹Nº›</a:t>
            </a:fld>
            <a:endParaRPr lang="en-US"/>
          </a:p>
        </p:txBody>
      </p:sp>
    </p:spTree>
    <p:extLst>
      <p:ext uri="{BB962C8B-B14F-4D97-AF65-F5344CB8AC3E}">
        <p14:creationId xmlns:p14="http://schemas.microsoft.com/office/powerpoint/2010/main" val="1364692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460C584-6878-40D0-992D-744FA59FEC1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5A076261-1A36-497A-9ECA-2118ABB0F9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5DD257AF-CEF7-4A5A-B6DF-536A7E28F3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E60C366-69E2-4DB9-A728-1844CB075FA4}"/>
              </a:ext>
            </a:extLst>
          </p:cNvPr>
          <p:cNvSpPr>
            <a:spLocks noGrp="1"/>
          </p:cNvSpPr>
          <p:nvPr>
            <p:ph type="dt" sz="half" idx="10"/>
          </p:nvPr>
        </p:nvSpPr>
        <p:spPr/>
        <p:txBody>
          <a:bodyPr/>
          <a:lstStyle/>
          <a:p>
            <a:fld id="{75A8FF07-0958-4DF3-8C99-21CCC58E0233}" type="datetimeFigureOut">
              <a:rPr lang="en-US" smtClean="0"/>
              <a:t>12/1/2020</a:t>
            </a:fld>
            <a:endParaRPr lang="en-US"/>
          </a:p>
        </p:txBody>
      </p:sp>
      <p:sp>
        <p:nvSpPr>
          <p:cNvPr id="6" name="Marcador de pie de página 5">
            <a:extLst>
              <a:ext uri="{FF2B5EF4-FFF2-40B4-BE49-F238E27FC236}">
                <a16:creationId xmlns:a16="http://schemas.microsoft.com/office/drawing/2014/main" id="{4C34D455-F95D-40C6-998A-65C0CC00EF40}"/>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B7E983AF-97B0-44EA-9C6A-8DEC46E2BDAB}"/>
              </a:ext>
            </a:extLst>
          </p:cNvPr>
          <p:cNvSpPr>
            <a:spLocks noGrp="1"/>
          </p:cNvSpPr>
          <p:nvPr>
            <p:ph type="sldNum" sz="quarter" idx="12"/>
          </p:nvPr>
        </p:nvSpPr>
        <p:spPr/>
        <p:txBody>
          <a:bodyPr/>
          <a:lstStyle/>
          <a:p>
            <a:fld id="{AA3DCE66-23B5-4BFD-A2BF-A5144CE61B69}" type="slidenum">
              <a:rPr lang="en-US" smtClean="0"/>
              <a:t>‹Nº›</a:t>
            </a:fld>
            <a:endParaRPr lang="en-US"/>
          </a:p>
        </p:txBody>
      </p:sp>
    </p:spTree>
    <p:extLst>
      <p:ext uri="{BB962C8B-B14F-4D97-AF65-F5344CB8AC3E}">
        <p14:creationId xmlns:p14="http://schemas.microsoft.com/office/powerpoint/2010/main" val="3284526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E8F2A8-A1C1-49C3-A288-DBC4B5E3234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474A2CAA-7D9E-4661-B818-B03B9F5D3C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75845DE7-DC3C-41FD-BBB1-74F4D45E7B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FB21B00-0695-4ED9-A40E-699452CBCB1B}"/>
              </a:ext>
            </a:extLst>
          </p:cNvPr>
          <p:cNvSpPr>
            <a:spLocks noGrp="1"/>
          </p:cNvSpPr>
          <p:nvPr>
            <p:ph type="dt" sz="half" idx="10"/>
          </p:nvPr>
        </p:nvSpPr>
        <p:spPr/>
        <p:txBody>
          <a:bodyPr/>
          <a:lstStyle/>
          <a:p>
            <a:fld id="{75A8FF07-0958-4DF3-8C99-21CCC58E0233}" type="datetimeFigureOut">
              <a:rPr lang="en-US" smtClean="0"/>
              <a:t>12/1/2020</a:t>
            </a:fld>
            <a:endParaRPr lang="en-US"/>
          </a:p>
        </p:txBody>
      </p:sp>
      <p:sp>
        <p:nvSpPr>
          <p:cNvPr id="6" name="Marcador de pie de página 5">
            <a:extLst>
              <a:ext uri="{FF2B5EF4-FFF2-40B4-BE49-F238E27FC236}">
                <a16:creationId xmlns:a16="http://schemas.microsoft.com/office/drawing/2014/main" id="{E7E67045-4E18-4DFA-B08D-3F109E4903DF}"/>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0F4390CF-AA02-4C11-979E-28421039A3ED}"/>
              </a:ext>
            </a:extLst>
          </p:cNvPr>
          <p:cNvSpPr>
            <a:spLocks noGrp="1"/>
          </p:cNvSpPr>
          <p:nvPr>
            <p:ph type="sldNum" sz="quarter" idx="12"/>
          </p:nvPr>
        </p:nvSpPr>
        <p:spPr/>
        <p:txBody>
          <a:bodyPr/>
          <a:lstStyle/>
          <a:p>
            <a:fld id="{AA3DCE66-23B5-4BFD-A2BF-A5144CE61B69}" type="slidenum">
              <a:rPr lang="en-US" smtClean="0"/>
              <a:t>‹Nº›</a:t>
            </a:fld>
            <a:endParaRPr lang="en-US"/>
          </a:p>
        </p:txBody>
      </p:sp>
    </p:spTree>
    <p:extLst>
      <p:ext uri="{BB962C8B-B14F-4D97-AF65-F5344CB8AC3E}">
        <p14:creationId xmlns:p14="http://schemas.microsoft.com/office/powerpoint/2010/main" val="1436699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A457450-1FDD-400B-9742-6E684C258B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1C651C63-A624-4091-B0A6-DBEFCADFE3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4A482A9C-CD90-4230-981B-2C1AE2F40B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A8FF07-0958-4DF3-8C99-21CCC58E0233}" type="datetimeFigureOut">
              <a:rPr lang="en-US" smtClean="0"/>
              <a:t>12/1/2020</a:t>
            </a:fld>
            <a:endParaRPr lang="en-US"/>
          </a:p>
        </p:txBody>
      </p:sp>
      <p:sp>
        <p:nvSpPr>
          <p:cNvPr id="5" name="Marcador de pie de página 4">
            <a:extLst>
              <a:ext uri="{FF2B5EF4-FFF2-40B4-BE49-F238E27FC236}">
                <a16:creationId xmlns:a16="http://schemas.microsoft.com/office/drawing/2014/main" id="{AE020A5D-C04E-4884-A32E-C212A25C7F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EE38C3D8-C2FE-4443-ABEE-0DA6262E6E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3DCE66-23B5-4BFD-A2BF-A5144CE61B69}" type="slidenum">
              <a:rPr lang="en-US" smtClean="0"/>
              <a:t>‹Nº›</a:t>
            </a:fld>
            <a:endParaRPr lang="en-US"/>
          </a:p>
        </p:txBody>
      </p:sp>
    </p:spTree>
    <p:extLst>
      <p:ext uri="{BB962C8B-B14F-4D97-AF65-F5344CB8AC3E}">
        <p14:creationId xmlns:p14="http://schemas.microsoft.com/office/powerpoint/2010/main" val="785808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F5801-8DDA-4693-8D61-592429418ECB}"/>
              </a:ext>
            </a:extLst>
          </p:cNvPr>
          <p:cNvSpPr>
            <a:spLocks noGrp="1"/>
          </p:cNvSpPr>
          <p:nvPr>
            <p:ph type="ctrTitle"/>
          </p:nvPr>
        </p:nvSpPr>
        <p:spPr>
          <a:xfrm>
            <a:off x="5880521" y="2066024"/>
            <a:ext cx="5229225" cy="1362976"/>
          </a:xfrm>
        </p:spPr>
        <p:txBody>
          <a:bodyPr>
            <a:noAutofit/>
          </a:bodyPr>
          <a:lstStyle/>
          <a:p>
            <a:pPr>
              <a:tabLst>
                <a:tab pos="5318125" algn="l"/>
              </a:tabLst>
            </a:pPr>
            <a:r>
              <a:rPr lang="en-US" sz="4800" b="1" i="0" dirty="0">
                <a:solidFill>
                  <a:srgbClr val="7030A0"/>
                </a:solidFill>
                <a:effectLst/>
                <a:latin typeface="Garamond" panose="02020404030301010803" pitchFamily="18" charset="0"/>
              </a:rPr>
              <a:t> DN, DS, IS and </a:t>
            </a:r>
            <a:br>
              <a:rPr lang="en-US" sz="4800" b="1" i="0" dirty="0">
                <a:solidFill>
                  <a:srgbClr val="7030A0"/>
                </a:solidFill>
                <a:effectLst/>
                <a:latin typeface="Garamond" panose="02020404030301010803" pitchFamily="18" charset="0"/>
              </a:rPr>
            </a:br>
            <a:r>
              <a:rPr lang="en-US" sz="4800" b="1" i="0" dirty="0">
                <a:solidFill>
                  <a:srgbClr val="7030A0"/>
                </a:solidFill>
                <a:effectLst/>
                <a:latin typeface="Garamond" panose="02020404030301010803" pitchFamily="18" charset="0"/>
              </a:rPr>
              <a:t>SR models of </a:t>
            </a:r>
            <a:br>
              <a:rPr lang="en-US" sz="4800" b="1" i="0" dirty="0">
                <a:solidFill>
                  <a:srgbClr val="7030A0"/>
                </a:solidFill>
                <a:effectLst/>
                <a:latin typeface="Garamond" panose="02020404030301010803" pitchFamily="18" charset="0"/>
              </a:rPr>
            </a:br>
            <a:r>
              <a:rPr lang="en-US" sz="4800" b="1" i="0" dirty="0">
                <a:solidFill>
                  <a:srgbClr val="7030A0"/>
                </a:solidFill>
                <a:effectLst/>
                <a:latin typeface="Garamond" panose="02020404030301010803" pitchFamily="18" charset="0"/>
              </a:rPr>
              <a:t>explanation</a:t>
            </a:r>
            <a:endParaRPr lang="en-US" sz="4800" b="1" dirty="0">
              <a:solidFill>
                <a:srgbClr val="7030A0"/>
              </a:solidFill>
              <a:latin typeface="Garamond" panose="02020404030301010803" pitchFamily="18" charset="0"/>
            </a:endParaRPr>
          </a:p>
        </p:txBody>
      </p:sp>
      <p:sp>
        <p:nvSpPr>
          <p:cNvPr id="3" name="Subtítulo 2">
            <a:extLst>
              <a:ext uri="{FF2B5EF4-FFF2-40B4-BE49-F238E27FC236}">
                <a16:creationId xmlns:a16="http://schemas.microsoft.com/office/drawing/2014/main" id="{F8EC7759-5862-472D-8D2C-38275C506B71}"/>
              </a:ext>
            </a:extLst>
          </p:cNvPr>
          <p:cNvSpPr>
            <a:spLocks noGrp="1"/>
          </p:cNvSpPr>
          <p:nvPr>
            <p:ph type="subTitle" idx="1"/>
          </p:nvPr>
        </p:nvSpPr>
        <p:spPr>
          <a:xfrm>
            <a:off x="5807918" y="3717687"/>
            <a:ext cx="5374432" cy="903857"/>
          </a:xfrm>
        </p:spPr>
        <p:txBody>
          <a:bodyPr/>
          <a:lstStyle/>
          <a:p>
            <a:r>
              <a:rPr lang="es-ES" b="1" dirty="0">
                <a:latin typeface="Garamond" panose="02020404030301010803" pitchFamily="18" charset="0"/>
              </a:rPr>
              <a:t>By Wesley C. Salmon</a:t>
            </a:r>
          </a:p>
          <a:p>
            <a:r>
              <a:rPr lang="en-US" sz="2000" b="1" dirty="0">
                <a:latin typeface="Garamond" panose="02020404030301010803" pitchFamily="18" charset="0"/>
              </a:rPr>
              <a:t>Presented by Clara Bueno</a:t>
            </a:r>
            <a:endParaRPr lang="es-ES" sz="2000" b="1" dirty="0">
              <a:latin typeface="Garamond" panose="02020404030301010803" pitchFamily="18" charset="0"/>
            </a:endParaRPr>
          </a:p>
        </p:txBody>
      </p:sp>
      <p:sp>
        <p:nvSpPr>
          <p:cNvPr id="4" name="CuadroTexto 3">
            <a:extLst>
              <a:ext uri="{FF2B5EF4-FFF2-40B4-BE49-F238E27FC236}">
                <a16:creationId xmlns:a16="http://schemas.microsoft.com/office/drawing/2014/main" id="{FAC87B5D-339D-441B-986B-3FC8502C064B}"/>
              </a:ext>
            </a:extLst>
          </p:cNvPr>
          <p:cNvSpPr txBox="1"/>
          <p:nvPr/>
        </p:nvSpPr>
        <p:spPr>
          <a:xfrm>
            <a:off x="9357826" y="6073809"/>
            <a:ext cx="2547257" cy="646331"/>
          </a:xfrm>
          <a:prstGeom prst="rect">
            <a:avLst/>
          </a:prstGeom>
          <a:noFill/>
        </p:spPr>
        <p:txBody>
          <a:bodyPr wrap="square" rtlCol="0">
            <a:spAutoFit/>
          </a:bodyPr>
          <a:lstStyle/>
          <a:p>
            <a:pPr algn="r"/>
            <a:r>
              <a:rPr lang="es-ES" b="1" i="1" dirty="0">
                <a:latin typeface="Garamond" panose="02020404030301010803" pitchFamily="18" charset="0"/>
              </a:rPr>
              <a:t>Philosophy of Science</a:t>
            </a:r>
          </a:p>
          <a:p>
            <a:pPr algn="r"/>
            <a:r>
              <a:rPr lang="es-ES" b="1" i="1" dirty="0">
                <a:latin typeface="Garamond" panose="02020404030301010803" pitchFamily="18" charset="0"/>
              </a:rPr>
              <a:t>Fall 2020</a:t>
            </a:r>
          </a:p>
        </p:txBody>
      </p:sp>
      <p:pic>
        <p:nvPicPr>
          <p:cNvPr id="7" name="Imagen 6">
            <a:extLst>
              <a:ext uri="{FF2B5EF4-FFF2-40B4-BE49-F238E27FC236}">
                <a16:creationId xmlns:a16="http://schemas.microsoft.com/office/drawing/2014/main" id="{DA448DDC-921F-4DF5-9736-B634E64F0B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954424" cy="6858000"/>
          </a:xfrm>
          <a:prstGeom prst="rect">
            <a:avLst/>
          </a:prstGeom>
        </p:spPr>
      </p:pic>
    </p:spTree>
    <p:extLst>
      <p:ext uri="{BB962C8B-B14F-4D97-AF65-F5344CB8AC3E}">
        <p14:creationId xmlns:p14="http://schemas.microsoft.com/office/powerpoint/2010/main" val="2304863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F5801-8DDA-4693-8D61-592429418ECB}"/>
              </a:ext>
            </a:extLst>
          </p:cNvPr>
          <p:cNvSpPr>
            <a:spLocks noGrp="1"/>
          </p:cNvSpPr>
          <p:nvPr>
            <p:ph type="title"/>
          </p:nvPr>
        </p:nvSpPr>
        <p:spPr>
          <a:xfrm>
            <a:off x="628261" y="383788"/>
            <a:ext cx="10588690" cy="782540"/>
          </a:xfrm>
        </p:spPr>
        <p:txBody>
          <a:bodyPr>
            <a:normAutofit/>
          </a:bodyPr>
          <a:lstStyle/>
          <a:p>
            <a:pPr>
              <a:tabLst>
                <a:tab pos="5318125" algn="l"/>
              </a:tabLst>
            </a:pPr>
            <a:r>
              <a:rPr lang="es-ES" sz="3500" b="1" dirty="0">
                <a:solidFill>
                  <a:srgbClr val="7030A0"/>
                </a:solidFill>
                <a:latin typeface="Garamond" panose="02020404030301010803" pitchFamily="18" charset="0"/>
              </a:rPr>
              <a:t>D-S model of explanation</a:t>
            </a:r>
            <a:endParaRPr lang="en-US" sz="3500" b="1" dirty="0">
              <a:solidFill>
                <a:srgbClr val="7030A0"/>
              </a:solidFill>
              <a:latin typeface="Garamond" panose="02020404030301010803" pitchFamily="18" charset="0"/>
            </a:endParaRPr>
          </a:p>
        </p:txBody>
      </p:sp>
      <p:sp>
        <p:nvSpPr>
          <p:cNvPr id="3" name="Subtítulo 2">
            <a:extLst>
              <a:ext uri="{FF2B5EF4-FFF2-40B4-BE49-F238E27FC236}">
                <a16:creationId xmlns:a16="http://schemas.microsoft.com/office/drawing/2014/main" id="{F8EC7759-5862-472D-8D2C-38275C506B71}"/>
              </a:ext>
            </a:extLst>
          </p:cNvPr>
          <p:cNvSpPr>
            <a:spLocks noGrp="1"/>
          </p:cNvSpPr>
          <p:nvPr>
            <p:ph idx="1"/>
          </p:nvPr>
        </p:nvSpPr>
        <p:spPr>
          <a:xfrm>
            <a:off x="628261" y="1306288"/>
            <a:ext cx="10493828" cy="4907901"/>
          </a:xfrm>
        </p:spPr>
        <p:txBody>
          <a:bodyPr>
            <a:normAutofit/>
          </a:bodyPr>
          <a:lstStyle/>
          <a:p>
            <a:pPr marL="0" indent="0" algn="just">
              <a:spcAft>
                <a:spcPts val="1800"/>
              </a:spcAft>
              <a:buClr>
                <a:srgbClr val="7030A0"/>
              </a:buClr>
              <a:buNone/>
            </a:pPr>
            <a:r>
              <a:rPr lang="en-US" sz="2000" b="1" u="sng" dirty="0">
                <a:solidFill>
                  <a:srgbClr val="7030A0"/>
                </a:solidFill>
                <a:latin typeface="Garamond" panose="02020404030301010803" pitchFamily="18" charset="0"/>
              </a:rPr>
              <a:t>Concept:</a:t>
            </a:r>
            <a:r>
              <a:rPr lang="en-US" sz="2000" b="1" dirty="0">
                <a:solidFill>
                  <a:srgbClr val="7030A0"/>
                </a:solidFill>
                <a:latin typeface="Garamond" panose="02020404030301010803" pitchFamily="18" charset="0"/>
              </a:rPr>
              <a:t> </a:t>
            </a:r>
            <a:r>
              <a:rPr lang="en-US" sz="2000" b="1" dirty="0">
                <a:latin typeface="Garamond" panose="02020404030301010803" pitchFamily="18" charset="0"/>
              </a:rPr>
              <a:t>explanation of </a:t>
            </a:r>
            <a:r>
              <a:rPr lang="en-US" sz="2000" b="1" dirty="0">
                <a:solidFill>
                  <a:srgbClr val="7030A0"/>
                </a:solidFill>
                <a:latin typeface="Garamond" panose="02020404030301010803" pitchFamily="18" charset="0"/>
              </a:rPr>
              <a:t>statistical regularities </a:t>
            </a:r>
            <a:r>
              <a:rPr lang="en-US" sz="2000" b="1" dirty="0">
                <a:latin typeface="Garamond" panose="02020404030301010803" pitchFamily="18" charset="0"/>
              </a:rPr>
              <a:t>by deduction from </a:t>
            </a:r>
            <a:r>
              <a:rPr lang="en-US" sz="2000" b="1" dirty="0">
                <a:solidFill>
                  <a:srgbClr val="7030A0"/>
                </a:solidFill>
                <a:latin typeface="Garamond" panose="02020404030301010803" pitchFamily="18" charset="0"/>
              </a:rPr>
              <a:t>more comprehensive statistical laws</a:t>
            </a:r>
          </a:p>
          <a:p>
            <a:pPr marL="0" indent="0" algn="just">
              <a:buClr>
                <a:srgbClr val="7030A0"/>
              </a:buClr>
              <a:buNone/>
            </a:pPr>
            <a:r>
              <a:rPr lang="en-US" sz="2000" b="1" u="sng" dirty="0">
                <a:solidFill>
                  <a:srgbClr val="7030A0"/>
                </a:solidFill>
                <a:latin typeface="Garamond" panose="02020404030301010803" pitchFamily="18" charset="0"/>
              </a:rPr>
              <a:t>Example</a:t>
            </a:r>
            <a:r>
              <a:rPr lang="en-US" sz="2000" b="1" dirty="0">
                <a:solidFill>
                  <a:srgbClr val="7030A0"/>
                </a:solidFill>
                <a:latin typeface="Garamond" panose="02020404030301010803" pitchFamily="18" charset="0"/>
              </a:rPr>
              <a:t>: </a:t>
            </a:r>
            <a:r>
              <a:rPr lang="en-US" sz="2000" b="1" dirty="0">
                <a:latin typeface="Garamond" panose="02020404030301010803" pitchFamily="18" charset="0"/>
              </a:rPr>
              <a:t>radiocarbon dating technique</a:t>
            </a:r>
            <a:endParaRPr lang="en-US" sz="2000" b="1" dirty="0">
              <a:solidFill>
                <a:srgbClr val="7030A0"/>
              </a:solidFill>
              <a:latin typeface="Garamond" panose="02020404030301010803" pitchFamily="18" charset="0"/>
            </a:endParaRPr>
          </a:p>
          <a:p>
            <a:pPr marL="0" indent="0" algn="just">
              <a:buClr>
                <a:srgbClr val="7030A0"/>
              </a:buClr>
              <a:buNone/>
            </a:pPr>
            <a:r>
              <a:rPr lang="en-US" sz="1900" dirty="0">
                <a:latin typeface="Garamond" panose="02020404030301010803" pitchFamily="18" charset="0"/>
              </a:rPr>
              <a:t>(P1) Every C</a:t>
            </a:r>
            <a:r>
              <a:rPr lang="en-US" sz="1900" baseline="30000" dirty="0">
                <a:latin typeface="Garamond" panose="02020404030301010803" pitchFamily="18" charset="0"/>
              </a:rPr>
              <a:t>14</a:t>
            </a:r>
            <a:r>
              <a:rPr lang="en-US" sz="1900" dirty="0">
                <a:latin typeface="Garamond" panose="02020404030301010803" pitchFamily="18" charset="0"/>
              </a:rPr>
              <a:t> atom (that is not exposed to radiation) has a probability of ½ of disintegrating within any period of 5730 years</a:t>
            </a:r>
          </a:p>
          <a:p>
            <a:pPr marL="0" indent="0" algn="just">
              <a:spcBef>
                <a:spcPts val="600"/>
              </a:spcBef>
              <a:spcAft>
                <a:spcPts val="600"/>
              </a:spcAft>
              <a:buClr>
                <a:srgbClr val="7030A0"/>
              </a:buClr>
              <a:buNone/>
            </a:pPr>
            <a:r>
              <a:rPr lang="en-US" sz="1900" dirty="0">
                <a:latin typeface="Garamond" panose="02020404030301010803" pitchFamily="18" charset="0"/>
              </a:rPr>
              <a:t>---------------------------------------------------------------------------------------------------------------------------------------</a:t>
            </a:r>
          </a:p>
          <a:p>
            <a:pPr marL="0" indent="0" algn="just">
              <a:spcBef>
                <a:spcPts val="0"/>
              </a:spcBef>
              <a:spcAft>
                <a:spcPts val="1200"/>
              </a:spcAft>
              <a:buClr>
                <a:srgbClr val="7030A0"/>
              </a:buClr>
              <a:buNone/>
            </a:pPr>
            <a:r>
              <a:rPr lang="en-US" sz="1900" dirty="0">
                <a:latin typeface="Garamond" panose="02020404030301010803" pitchFamily="18" charset="0"/>
              </a:rPr>
              <a:t>(C) In any large collection of C</a:t>
            </a:r>
            <a:r>
              <a:rPr lang="en-US" sz="1900" baseline="30000" dirty="0">
                <a:latin typeface="Garamond" panose="02020404030301010803" pitchFamily="18" charset="0"/>
              </a:rPr>
              <a:t>14</a:t>
            </a:r>
            <a:r>
              <a:rPr lang="en-US" sz="1900" dirty="0">
                <a:latin typeface="Garamond" panose="02020404030301010803" pitchFamily="18" charset="0"/>
              </a:rPr>
              <a:t> atoms (that are not exposed to radiation) approximately ¾ will </a:t>
            </a:r>
            <a:r>
              <a:rPr lang="en-US" sz="1900" i="1" dirty="0">
                <a:latin typeface="Garamond" panose="02020404030301010803" pitchFamily="18" charset="0"/>
              </a:rPr>
              <a:t>very probably</a:t>
            </a:r>
            <a:r>
              <a:rPr lang="en-US" sz="1900" dirty="0">
                <a:latin typeface="Garamond" panose="02020404030301010803" pitchFamily="18" charset="0"/>
              </a:rPr>
              <a:t> decay within 11,460 years</a:t>
            </a:r>
          </a:p>
          <a:p>
            <a:pPr marL="0" indent="0" algn="just">
              <a:spcBef>
                <a:spcPts val="1800"/>
              </a:spcBef>
              <a:spcAft>
                <a:spcPts val="1200"/>
              </a:spcAft>
              <a:buClr>
                <a:srgbClr val="7030A0"/>
              </a:buClr>
              <a:buNone/>
            </a:pPr>
            <a:r>
              <a:rPr lang="en-US" sz="2000" b="1" u="sng" dirty="0">
                <a:solidFill>
                  <a:srgbClr val="7030A0"/>
                </a:solidFill>
                <a:latin typeface="Garamond" panose="02020404030301010803" pitchFamily="18" charset="0"/>
              </a:rPr>
              <a:t>Problem:</a:t>
            </a:r>
            <a:r>
              <a:rPr lang="en-US" sz="2000" dirty="0">
                <a:latin typeface="Garamond" panose="02020404030301010803" pitchFamily="18" charset="0"/>
              </a:rPr>
              <a:t> </a:t>
            </a:r>
            <a:r>
              <a:rPr lang="en-US" sz="2000" b="1" dirty="0">
                <a:latin typeface="Garamond" panose="02020404030301010803" pitchFamily="18" charset="0"/>
              </a:rPr>
              <a:t>same than the D-N model </a:t>
            </a:r>
            <a:r>
              <a:rPr lang="en-US" sz="2000" b="0" i="0" dirty="0">
                <a:effectLst/>
                <a:latin typeface="Garamond" panose="02020404030301010803" pitchFamily="18" charset="0"/>
              </a:rPr>
              <a:t>— </a:t>
            </a:r>
            <a:r>
              <a:rPr lang="en-US" sz="2000" i="0" dirty="0">
                <a:effectLst/>
                <a:latin typeface="Garamond" panose="02020404030301010803" pitchFamily="18" charset="0"/>
              </a:rPr>
              <a:t>inability to distinguish pseudoexplanations from genuine statistical explanations</a:t>
            </a:r>
            <a:endParaRPr lang="en-US" sz="2000" dirty="0">
              <a:latin typeface="Garamond" panose="02020404030301010803" pitchFamily="18" charset="0"/>
            </a:endParaRPr>
          </a:p>
          <a:p>
            <a:pPr marL="0" indent="0" algn="just">
              <a:spcAft>
                <a:spcPts val="1200"/>
              </a:spcAft>
              <a:buClr>
                <a:srgbClr val="7030A0"/>
              </a:buClr>
              <a:buNone/>
            </a:pPr>
            <a:endParaRPr lang="en-US" sz="2000" b="1" dirty="0">
              <a:latin typeface="Garamond" panose="02020404030301010803" pitchFamily="18" charset="0"/>
            </a:endParaRPr>
          </a:p>
          <a:p>
            <a:pPr marL="0" indent="0" algn="just">
              <a:spcAft>
                <a:spcPts val="1200"/>
              </a:spcAft>
              <a:buClr>
                <a:srgbClr val="7030A0"/>
              </a:buClr>
              <a:buNone/>
            </a:pPr>
            <a:endParaRPr lang="en-US" sz="2000" b="1" dirty="0">
              <a:latin typeface="Garamond" panose="02020404030301010803" pitchFamily="18" charset="0"/>
            </a:endParaRPr>
          </a:p>
          <a:p>
            <a:pPr marL="0" indent="0" algn="just">
              <a:spcAft>
                <a:spcPts val="1200"/>
              </a:spcAft>
              <a:buClr>
                <a:srgbClr val="7030A0"/>
              </a:buClr>
              <a:buNone/>
            </a:pPr>
            <a:endParaRPr lang="en-US" sz="2000" b="1" u="sng" dirty="0">
              <a:solidFill>
                <a:srgbClr val="7030A0"/>
              </a:solidFill>
              <a:latin typeface="Garamond" panose="02020404030301010803" pitchFamily="18" charset="0"/>
            </a:endParaRPr>
          </a:p>
          <a:p>
            <a:pPr marL="0" indent="0" algn="just">
              <a:spcAft>
                <a:spcPts val="1200"/>
              </a:spcAft>
              <a:buClr>
                <a:srgbClr val="7030A0"/>
              </a:buClr>
              <a:buNone/>
            </a:pPr>
            <a:endParaRPr lang="en-US" sz="2000" b="1" u="sng" dirty="0">
              <a:solidFill>
                <a:srgbClr val="7030A0"/>
              </a:solidFill>
              <a:latin typeface="Garamond" panose="02020404030301010803" pitchFamily="18" charset="0"/>
            </a:endParaRPr>
          </a:p>
          <a:p>
            <a:pPr marL="0" indent="0" algn="just">
              <a:spcAft>
                <a:spcPts val="1200"/>
              </a:spcAft>
              <a:buClr>
                <a:srgbClr val="7030A0"/>
              </a:buClr>
              <a:buNone/>
            </a:pPr>
            <a:endParaRPr lang="en-US" sz="2000" b="1" dirty="0">
              <a:latin typeface="Garamond" panose="02020404030301010803" pitchFamily="18" charset="0"/>
            </a:endParaRPr>
          </a:p>
          <a:p>
            <a:pPr marL="457200" lvl="1" indent="0" algn="just">
              <a:spcAft>
                <a:spcPts val="1200"/>
              </a:spcAft>
              <a:buClr>
                <a:srgbClr val="7030A0"/>
              </a:buClr>
              <a:buNone/>
            </a:pPr>
            <a:endParaRPr lang="en-US" sz="2000" b="1" dirty="0">
              <a:latin typeface="Garamond" panose="02020404030301010803" pitchFamily="18" charset="0"/>
            </a:endParaRPr>
          </a:p>
          <a:p>
            <a:pPr marL="0" indent="0" algn="just">
              <a:spcAft>
                <a:spcPts val="1200"/>
              </a:spcAft>
              <a:buClr>
                <a:srgbClr val="7030A0"/>
              </a:buClr>
              <a:buNone/>
            </a:pPr>
            <a:endParaRPr lang="en-US" sz="2200" dirty="0">
              <a:solidFill>
                <a:srgbClr val="002060"/>
              </a:solidFill>
              <a:latin typeface="Garamond" panose="02020404030301010803" pitchFamily="18" charset="0"/>
            </a:endParaRPr>
          </a:p>
          <a:p>
            <a:pPr marL="0" indent="0">
              <a:buClr>
                <a:srgbClr val="7030A0"/>
              </a:buClr>
              <a:buNone/>
            </a:pPr>
            <a:endParaRPr lang="en-US" sz="2000" dirty="0">
              <a:latin typeface="Garamond" panose="02020404030301010803" pitchFamily="18" charset="0"/>
            </a:endParaRPr>
          </a:p>
        </p:txBody>
      </p:sp>
    </p:spTree>
    <p:extLst>
      <p:ext uri="{BB962C8B-B14F-4D97-AF65-F5344CB8AC3E}">
        <p14:creationId xmlns:p14="http://schemas.microsoft.com/office/powerpoint/2010/main" val="1437699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F5801-8DDA-4693-8D61-592429418ECB}"/>
              </a:ext>
            </a:extLst>
          </p:cNvPr>
          <p:cNvSpPr>
            <a:spLocks noGrp="1"/>
          </p:cNvSpPr>
          <p:nvPr>
            <p:ph type="title"/>
          </p:nvPr>
        </p:nvSpPr>
        <p:spPr>
          <a:xfrm>
            <a:off x="628261" y="383788"/>
            <a:ext cx="10588690" cy="782540"/>
          </a:xfrm>
        </p:spPr>
        <p:txBody>
          <a:bodyPr>
            <a:normAutofit/>
          </a:bodyPr>
          <a:lstStyle/>
          <a:p>
            <a:pPr>
              <a:tabLst>
                <a:tab pos="5318125" algn="l"/>
              </a:tabLst>
            </a:pPr>
            <a:r>
              <a:rPr lang="es-ES" sz="3500" b="1" dirty="0">
                <a:solidFill>
                  <a:srgbClr val="7030A0"/>
                </a:solidFill>
                <a:latin typeface="Garamond" panose="02020404030301010803" pitchFamily="18" charset="0"/>
              </a:rPr>
              <a:t>I-S model of explanation</a:t>
            </a:r>
            <a:endParaRPr lang="en-US" sz="3500" b="1" dirty="0">
              <a:solidFill>
                <a:srgbClr val="7030A0"/>
              </a:solidFill>
              <a:latin typeface="Garamond" panose="02020404030301010803" pitchFamily="18" charset="0"/>
            </a:endParaRPr>
          </a:p>
        </p:txBody>
      </p:sp>
      <p:sp>
        <p:nvSpPr>
          <p:cNvPr id="3" name="Subtítulo 2">
            <a:extLst>
              <a:ext uri="{FF2B5EF4-FFF2-40B4-BE49-F238E27FC236}">
                <a16:creationId xmlns:a16="http://schemas.microsoft.com/office/drawing/2014/main" id="{F8EC7759-5862-472D-8D2C-38275C506B71}"/>
              </a:ext>
            </a:extLst>
          </p:cNvPr>
          <p:cNvSpPr>
            <a:spLocks noGrp="1"/>
          </p:cNvSpPr>
          <p:nvPr>
            <p:ph idx="1"/>
          </p:nvPr>
        </p:nvSpPr>
        <p:spPr>
          <a:xfrm>
            <a:off x="628261" y="1306288"/>
            <a:ext cx="10493828" cy="4907901"/>
          </a:xfrm>
        </p:spPr>
        <p:txBody>
          <a:bodyPr>
            <a:normAutofit/>
          </a:bodyPr>
          <a:lstStyle/>
          <a:p>
            <a:pPr marL="0" indent="0" algn="just">
              <a:spcAft>
                <a:spcPts val="1800"/>
              </a:spcAft>
              <a:buClr>
                <a:srgbClr val="7030A0"/>
              </a:buClr>
              <a:buNone/>
            </a:pPr>
            <a:r>
              <a:rPr lang="en-US" sz="2000" b="1" u="sng" dirty="0">
                <a:solidFill>
                  <a:srgbClr val="7030A0"/>
                </a:solidFill>
                <a:latin typeface="Garamond" panose="02020404030301010803" pitchFamily="18" charset="0"/>
              </a:rPr>
              <a:t>Concept:</a:t>
            </a:r>
            <a:r>
              <a:rPr lang="en-US" sz="2000" b="1" dirty="0">
                <a:latin typeface="Garamond" panose="02020404030301010803" pitchFamily="18" charset="0"/>
              </a:rPr>
              <a:t> explanation of a </a:t>
            </a:r>
            <a:r>
              <a:rPr lang="en-US" sz="2000" b="1" dirty="0">
                <a:solidFill>
                  <a:srgbClr val="7030A0"/>
                </a:solidFill>
                <a:latin typeface="Garamond" panose="02020404030301010803" pitchFamily="18" charset="0"/>
              </a:rPr>
              <a:t>particular event </a:t>
            </a:r>
            <a:r>
              <a:rPr lang="en-US" sz="2000" b="1" dirty="0">
                <a:latin typeface="Garamond" panose="02020404030301010803" pitchFamily="18" charset="0"/>
              </a:rPr>
              <a:t>under a </a:t>
            </a:r>
            <a:r>
              <a:rPr lang="en-US" sz="2000" b="1" dirty="0">
                <a:solidFill>
                  <a:srgbClr val="7030A0"/>
                </a:solidFill>
                <a:latin typeface="Garamond" panose="02020404030301010803" pitchFamily="18" charset="0"/>
              </a:rPr>
              <a:t>statistical law </a:t>
            </a:r>
          </a:p>
          <a:p>
            <a:pPr marL="0" indent="0" algn="just">
              <a:spcAft>
                <a:spcPts val="1200"/>
              </a:spcAft>
              <a:buClr>
                <a:srgbClr val="7030A0"/>
              </a:buClr>
              <a:buNone/>
            </a:pPr>
            <a:r>
              <a:rPr lang="en-US" sz="2000" b="1" u="sng" dirty="0">
                <a:solidFill>
                  <a:srgbClr val="7030A0"/>
                </a:solidFill>
                <a:latin typeface="Garamond" panose="02020404030301010803" pitchFamily="18" charset="0"/>
              </a:rPr>
              <a:t>Example:</a:t>
            </a:r>
            <a:r>
              <a:rPr lang="en-US" sz="2000" b="1" dirty="0">
                <a:latin typeface="Garamond" panose="02020404030301010803" pitchFamily="18" charset="0"/>
              </a:rPr>
              <a:t> streptococcus infection</a:t>
            </a:r>
          </a:p>
          <a:p>
            <a:pPr marL="0" indent="0" algn="just">
              <a:spcBef>
                <a:spcPts val="0"/>
              </a:spcBef>
              <a:spcAft>
                <a:spcPts val="600"/>
              </a:spcAft>
              <a:buClr>
                <a:srgbClr val="7030A0"/>
              </a:buClr>
              <a:buNone/>
            </a:pPr>
            <a:r>
              <a:rPr lang="en-US" sz="1900" dirty="0">
                <a:latin typeface="Garamond" panose="02020404030301010803" pitchFamily="18" charset="0"/>
              </a:rPr>
              <a:t>(P1) Almost all cases of streptococcus infection clear up quickly after the administration of penicillin</a:t>
            </a:r>
          </a:p>
          <a:p>
            <a:pPr marL="0" indent="0" algn="just">
              <a:spcBef>
                <a:spcPts val="0"/>
              </a:spcBef>
              <a:spcAft>
                <a:spcPts val="600"/>
              </a:spcAft>
              <a:buClr>
                <a:srgbClr val="7030A0"/>
              </a:buClr>
              <a:buNone/>
            </a:pPr>
            <a:r>
              <a:rPr lang="en-US" sz="1900" dirty="0">
                <a:latin typeface="Garamond" panose="02020404030301010803" pitchFamily="18" charset="0"/>
              </a:rPr>
              <a:t>(P2) Jane Jones had a streptococcus infection</a:t>
            </a:r>
          </a:p>
          <a:p>
            <a:pPr marL="0" indent="0" algn="just">
              <a:spcBef>
                <a:spcPts val="0"/>
              </a:spcBef>
              <a:spcAft>
                <a:spcPts val="600"/>
              </a:spcAft>
              <a:buClr>
                <a:srgbClr val="7030A0"/>
              </a:buClr>
              <a:buNone/>
            </a:pPr>
            <a:r>
              <a:rPr lang="en-US" sz="1900" dirty="0">
                <a:latin typeface="Garamond" panose="02020404030301010803" pitchFamily="18" charset="0"/>
              </a:rPr>
              <a:t>(P3) Jane Jones received a treatment with penicillin</a:t>
            </a:r>
          </a:p>
          <a:p>
            <a:pPr marL="0" indent="0" algn="just">
              <a:spcBef>
                <a:spcPts val="0"/>
              </a:spcBef>
              <a:spcAft>
                <a:spcPts val="600"/>
              </a:spcAft>
              <a:buClr>
                <a:srgbClr val="7030A0"/>
              </a:buClr>
              <a:buNone/>
            </a:pPr>
            <a:endParaRPr lang="en-US" sz="1900" dirty="0">
              <a:latin typeface="Garamond" panose="02020404030301010803" pitchFamily="18" charset="0"/>
            </a:endParaRPr>
          </a:p>
          <a:p>
            <a:pPr marL="0" indent="0" algn="just">
              <a:spcBef>
                <a:spcPts val="0"/>
              </a:spcBef>
              <a:spcAft>
                <a:spcPts val="1200"/>
              </a:spcAft>
              <a:buClr>
                <a:srgbClr val="7030A0"/>
              </a:buClr>
              <a:buNone/>
            </a:pPr>
            <a:r>
              <a:rPr lang="en-US" sz="1900" dirty="0">
                <a:latin typeface="Garamond" panose="02020404030301010803" pitchFamily="18" charset="0"/>
              </a:rPr>
              <a:t>(C) Jane Jones recovered quickly</a:t>
            </a:r>
          </a:p>
          <a:p>
            <a:pPr marL="0" indent="0" algn="just">
              <a:spcAft>
                <a:spcPts val="1200"/>
              </a:spcAft>
              <a:buClr>
                <a:srgbClr val="7030A0"/>
              </a:buClr>
              <a:buNone/>
            </a:pPr>
            <a:endParaRPr lang="en-US" sz="2000" b="1" u="sng" dirty="0">
              <a:solidFill>
                <a:srgbClr val="7030A0"/>
              </a:solidFill>
              <a:latin typeface="Garamond" panose="02020404030301010803" pitchFamily="18" charset="0"/>
            </a:endParaRPr>
          </a:p>
          <a:p>
            <a:pPr marL="0" indent="0" algn="just">
              <a:spcAft>
                <a:spcPts val="1200"/>
              </a:spcAft>
              <a:buClr>
                <a:srgbClr val="7030A0"/>
              </a:buClr>
              <a:buNone/>
            </a:pPr>
            <a:endParaRPr lang="en-US" sz="2000" b="1" dirty="0">
              <a:latin typeface="Garamond" panose="02020404030301010803" pitchFamily="18" charset="0"/>
            </a:endParaRPr>
          </a:p>
          <a:p>
            <a:pPr marL="457200" lvl="1" indent="0" algn="just">
              <a:spcAft>
                <a:spcPts val="1200"/>
              </a:spcAft>
              <a:buClr>
                <a:srgbClr val="7030A0"/>
              </a:buClr>
              <a:buNone/>
            </a:pPr>
            <a:endParaRPr lang="en-US" sz="2000" b="1" dirty="0">
              <a:latin typeface="Garamond" panose="02020404030301010803" pitchFamily="18" charset="0"/>
            </a:endParaRPr>
          </a:p>
          <a:p>
            <a:pPr marL="0" indent="0" algn="just">
              <a:spcAft>
                <a:spcPts val="1200"/>
              </a:spcAft>
              <a:buClr>
                <a:srgbClr val="7030A0"/>
              </a:buClr>
              <a:buNone/>
            </a:pPr>
            <a:endParaRPr lang="en-US" sz="2200" dirty="0">
              <a:solidFill>
                <a:srgbClr val="002060"/>
              </a:solidFill>
              <a:latin typeface="Garamond" panose="02020404030301010803" pitchFamily="18" charset="0"/>
            </a:endParaRPr>
          </a:p>
          <a:p>
            <a:pPr marL="0" indent="0">
              <a:buClr>
                <a:srgbClr val="7030A0"/>
              </a:buClr>
              <a:buNone/>
            </a:pPr>
            <a:endParaRPr lang="en-US" sz="2000" dirty="0">
              <a:latin typeface="Garamond" panose="02020404030301010803" pitchFamily="18" charset="0"/>
            </a:endParaRPr>
          </a:p>
        </p:txBody>
      </p:sp>
      <p:cxnSp>
        <p:nvCxnSpPr>
          <p:cNvPr id="5" name="Conector recto 4">
            <a:extLst>
              <a:ext uri="{FF2B5EF4-FFF2-40B4-BE49-F238E27FC236}">
                <a16:creationId xmlns:a16="http://schemas.microsoft.com/office/drawing/2014/main" id="{B4882493-6EB3-4658-A962-965379064EB1}"/>
              </a:ext>
            </a:extLst>
          </p:cNvPr>
          <p:cNvCxnSpPr>
            <a:cxnSpLocks/>
          </p:cNvCxnSpPr>
          <p:nvPr/>
        </p:nvCxnSpPr>
        <p:spPr>
          <a:xfrm>
            <a:off x="755780" y="3498980"/>
            <a:ext cx="9433249"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7" name="Conector recto 6">
            <a:extLst>
              <a:ext uri="{FF2B5EF4-FFF2-40B4-BE49-F238E27FC236}">
                <a16:creationId xmlns:a16="http://schemas.microsoft.com/office/drawing/2014/main" id="{39A9C7BB-CA4F-447C-9A69-BB6301276CB5}"/>
              </a:ext>
            </a:extLst>
          </p:cNvPr>
          <p:cNvCxnSpPr>
            <a:cxnSpLocks/>
          </p:cNvCxnSpPr>
          <p:nvPr/>
        </p:nvCxnSpPr>
        <p:spPr>
          <a:xfrm>
            <a:off x="755780" y="3576735"/>
            <a:ext cx="9433249"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8" name="CuadroTexto 7">
            <a:extLst>
              <a:ext uri="{FF2B5EF4-FFF2-40B4-BE49-F238E27FC236}">
                <a16:creationId xmlns:a16="http://schemas.microsoft.com/office/drawing/2014/main" id="{F295A737-894A-421B-933D-29F85289ECAC}"/>
              </a:ext>
            </a:extLst>
          </p:cNvPr>
          <p:cNvSpPr txBox="1"/>
          <p:nvPr/>
        </p:nvSpPr>
        <p:spPr>
          <a:xfrm>
            <a:off x="10189029" y="3314314"/>
            <a:ext cx="410547" cy="384721"/>
          </a:xfrm>
          <a:prstGeom prst="rect">
            <a:avLst/>
          </a:prstGeom>
          <a:noFill/>
        </p:spPr>
        <p:txBody>
          <a:bodyPr wrap="square" rtlCol="0">
            <a:spAutoFit/>
          </a:bodyPr>
          <a:lstStyle/>
          <a:p>
            <a:r>
              <a:rPr lang="es-ES" sz="1900" b="1" dirty="0">
                <a:latin typeface="Garamond" panose="02020404030301010803" pitchFamily="18" charset="0"/>
              </a:rPr>
              <a:t>r</a:t>
            </a:r>
            <a:endParaRPr lang="en-US" sz="1900" b="1" dirty="0">
              <a:latin typeface="Garamond" panose="02020404030301010803" pitchFamily="18" charset="0"/>
            </a:endParaRPr>
          </a:p>
        </p:txBody>
      </p:sp>
    </p:spTree>
    <p:extLst>
      <p:ext uri="{BB962C8B-B14F-4D97-AF65-F5344CB8AC3E}">
        <p14:creationId xmlns:p14="http://schemas.microsoft.com/office/powerpoint/2010/main" val="841665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F5801-8DDA-4693-8D61-592429418ECB}"/>
              </a:ext>
            </a:extLst>
          </p:cNvPr>
          <p:cNvSpPr>
            <a:spLocks noGrp="1"/>
          </p:cNvSpPr>
          <p:nvPr>
            <p:ph type="title"/>
          </p:nvPr>
        </p:nvSpPr>
        <p:spPr>
          <a:xfrm>
            <a:off x="628261" y="383788"/>
            <a:ext cx="10588690" cy="782540"/>
          </a:xfrm>
        </p:spPr>
        <p:txBody>
          <a:bodyPr>
            <a:normAutofit/>
          </a:bodyPr>
          <a:lstStyle/>
          <a:p>
            <a:pPr>
              <a:tabLst>
                <a:tab pos="5318125" algn="l"/>
              </a:tabLst>
            </a:pPr>
            <a:r>
              <a:rPr lang="es-ES" sz="3500" b="1" dirty="0">
                <a:solidFill>
                  <a:srgbClr val="7030A0"/>
                </a:solidFill>
                <a:latin typeface="Garamond" panose="02020404030301010803" pitchFamily="18" charset="0"/>
              </a:rPr>
              <a:t>Counterexamples to the I-S model</a:t>
            </a:r>
            <a:endParaRPr lang="en-US" sz="3500" b="1" dirty="0">
              <a:solidFill>
                <a:srgbClr val="7030A0"/>
              </a:solidFill>
              <a:latin typeface="Garamond" panose="02020404030301010803" pitchFamily="18" charset="0"/>
            </a:endParaRPr>
          </a:p>
        </p:txBody>
      </p:sp>
      <p:sp>
        <p:nvSpPr>
          <p:cNvPr id="3" name="Subtítulo 2">
            <a:extLst>
              <a:ext uri="{FF2B5EF4-FFF2-40B4-BE49-F238E27FC236}">
                <a16:creationId xmlns:a16="http://schemas.microsoft.com/office/drawing/2014/main" id="{F8EC7759-5862-472D-8D2C-38275C506B71}"/>
              </a:ext>
            </a:extLst>
          </p:cNvPr>
          <p:cNvSpPr>
            <a:spLocks noGrp="1"/>
          </p:cNvSpPr>
          <p:nvPr>
            <p:ph idx="1"/>
          </p:nvPr>
        </p:nvSpPr>
        <p:spPr>
          <a:xfrm>
            <a:off x="628261" y="1306288"/>
            <a:ext cx="10493828" cy="4907901"/>
          </a:xfrm>
        </p:spPr>
        <p:txBody>
          <a:bodyPr>
            <a:normAutofit/>
          </a:bodyPr>
          <a:lstStyle/>
          <a:p>
            <a:pPr marL="0" indent="0" algn="just">
              <a:spcAft>
                <a:spcPts val="1200"/>
              </a:spcAft>
              <a:buClr>
                <a:srgbClr val="7030A0"/>
              </a:buClr>
              <a:buNone/>
            </a:pPr>
            <a:endParaRPr lang="en-US" sz="2000" b="1" u="sng" dirty="0">
              <a:solidFill>
                <a:srgbClr val="7030A0"/>
              </a:solidFill>
              <a:latin typeface="Garamond" panose="02020404030301010803" pitchFamily="18" charset="0"/>
            </a:endParaRPr>
          </a:p>
          <a:p>
            <a:pPr marL="0" indent="0" algn="just">
              <a:spcAft>
                <a:spcPts val="1200"/>
              </a:spcAft>
              <a:buClr>
                <a:srgbClr val="7030A0"/>
              </a:buClr>
              <a:buNone/>
            </a:pPr>
            <a:endParaRPr lang="en-US" sz="2000" b="1" dirty="0">
              <a:latin typeface="Garamond" panose="02020404030301010803" pitchFamily="18" charset="0"/>
            </a:endParaRPr>
          </a:p>
          <a:p>
            <a:pPr marL="457200" lvl="1" indent="0" algn="just">
              <a:spcAft>
                <a:spcPts val="1200"/>
              </a:spcAft>
              <a:buClr>
                <a:srgbClr val="7030A0"/>
              </a:buClr>
              <a:buNone/>
            </a:pPr>
            <a:endParaRPr lang="en-US" sz="2000" b="1" dirty="0">
              <a:latin typeface="Garamond" panose="02020404030301010803" pitchFamily="18" charset="0"/>
            </a:endParaRPr>
          </a:p>
          <a:p>
            <a:pPr marL="0" indent="0" algn="just">
              <a:spcAft>
                <a:spcPts val="1200"/>
              </a:spcAft>
              <a:buClr>
                <a:srgbClr val="7030A0"/>
              </a:buClr>
              <a:buNone/>
            </a:pPr>
            <a:endParaRPr lang="en-US" sz="2200" dirty="0">
              <a:solidFill>
                <a:srgbClr val="002060"/>
              </a:solidFill>
              <a:latin typeface="Garamond" panose="02020404030301010803" pitchFamily="18" charset="0"/>
            </a:endParaRPr>
          </a:p>
          <a:p>
            <a:pPr marL="0" indent="0">
              <a:buClr>
                <a:srgbClr val="7030A0"/>
              </a:buClr>
              <a:buNone/>
            </a:pPr>
            <a:endParaRPr lang="en-US" sz="2000" dirty="0">
              <a:latin typeface="Garamond" panose="02020404030301010803" pitchFamily="18" charset="0"/>
            </a:endParaRPr>
          </a:p>
        </p:txBody>
      </p:sp>
      <p:sp>
        <p:nvSpPr>
          <p:cNvPr id="12" name="CuadroTexto 11">
            <a:extLst>
              <a:ext uri="{FF2B5EF4-FFF2-40B4-BE49-F238E27FC236}">
                <a16:creationId xmlns:a16="http://schemas.microsoft.com/office/drawing/2014/main" id="{78AF7FF7-9AE4-4803-B718-C5798DD943EE}"/>
              </a:ext>
            </a:extLst>
          </p:cNvPr>
          <p:cNvSpPr txBox="1"/>
          <p:nvPr/>
        </p:nvSpPr>
        <p:spPr>
          <a:xfrm>
            <a:off x="735562" y="1306288"/>
            <a:ext cx="10588690" cy="7617470"/>
          </a:xfrm>
          <a:prstGeom prst="rect">
            <a:avLst/>
          </a:prstGeom>
          <a:noFill/>
        </p:spPr>
        <p:txBody>
          <a:bodyPr wrap="square" rtlCol="0">
            <a:spAutoFit/>
          </a:bodyPr>
          <a:lstStyle/>
          <a:p>
            <a:pPr>
              <a:spcAft>
                <a:spcPts val="600"/>
              </a:spcAft>
            </a:pPr>
            <a:r>
              <a:rPr lang="en-US" sz="2000" b="1" dirty="0">
                <a:latin typeface="Garamond" panose="02020404030301010803" pitchFamily="18" charset="0"/>
              </a:rPr>
              <a:t>Vitamin C and the common cold</a:t>
            </a:r>
          </a:p>
          <a:p>
            <a:r>
              <a:rPr lang="en-US" sz="1900" dirty="0">
                <a:latin typeface="Garamond" panose="02020404030301010803" pitchFamily="18" charset="0"/>
              </a:rPr>
              <a:t>(P1) Most colds disappear quickly after taking large doses of vitamin C</a:t>
            </a:r>
          </a:p>
          <a:p>
            <a:r>
              <a:rPr lang="en-US" sz="1900" dirty="0">
                <a:latin typeface="Garamond" panose="02020404030301010803" pitchFamily="18" charset="0"/>
              </a:rPr>
              <a:t>(P2) Sean had a cold and took large doses of vitamin C</a:t>
            </a:r>
          </a:p>
          <a:p>
            <a:endParaRPr lang="en-US" sz="1900" dirty="0">
              <a:latin typeface="Garamond" panose="02020404030301010803" pitchFamily="18" charset="0"/>
            </a:endParaRPr>
          </a:p>
          <a:p>
            <a:pPr>
              <a:spcAft>
                <a:spcPts val="600"/>
              </a:spcAft>
            </a:pPr>
            <a:r>
              <a:rPr lang="en-US" sz="1900" dirty="0">
                <a:latin typeface="Garamond" panose="02020404030301010803" pitchFamily="18" charset="0"/>
              </a:rPr>
              <a:t>(C) Sean’s cold disappeared quickly</a:t>
            </a:r>
          </a:p>
          <a:p>
            <a:pPr>
              <a:spcBef>
                <a:spcPts val="1200"/>
              </a:spcBef>
              <a:spcAft>
                <a:spcPts val="600"/>
              </a:spcAft>
            </a:pPr>
            <a:r>
              <a:rPr lang="en-US" sz="1900" b="1" u="sng" dirty="0">
                <a:solidFill>
                  <a:srgbClr val="7030A0"/>
                </a:solidFill>
                <a:latin typeface="Garamond" panose="02020404030301010803" pitchFamily="18" charset="0"/>
              </a:rPr>
              <a:t>Moral</a:t>
            </a:r>
            <a:r>
              <a:rPr lang="en-US" sz="1900" dirty="0">
                <a:latin typeface="Garamond" panose="02020404030301010803" pitchFamily="18" charset="0"/>
              </a:rPr>
              <a:t>: </a:t>
            </a:r>
            <a:r>
              <a:rPr lang="en-US" sz="1900" b="1" dirty="0">
                <a:latin typeface="Garamond" panose="02020404030301010803" pitchFamily="18" charset="0"/>
              </a:rPr>
              <a:t>only relevant information should be included in I-S explanations</a:t>
            </a:r>
          </a:p>
          <a:p>
            <a:endParaRPr lang="en-US" sz="1900" b="1" dirty="0">
              <a:latin typeface="Garamond" panose="02020404030301010803" pitchFamily="18" charset="0"/>
            </a:endParaRPr>
          </a:p>
          <a:p>
            <a:pPr>
              <a:spcAft>
                <a:spcPts val="600"/>
              </a:spcAft>
            </a:pPr>
            <a:r>
              <a:rPr lang="en-US" sz="2000" b="1" dirty="0">
                <a:latin typeface="Garamond" panose="02020404030301010803" pitchFamily="18" charset="0"/>
              </a:rPr>
              <a:t>Syphilis and paresis</a:t>
            </a:r>
          </a:p>
          <a:p>
            <a:r>
              <a:rPr lang="en-US" sz="1900" dirty="0">
                <a:latin typeface="Garamond" panose="02020404030301010803" pitchFamily="18" charset="0"/>
              </a:rPr>
              <a:t>(P1) Paresis is a form of syphilis contracted by victims of untreated latent syphilis</a:t>
            </a:r>
          </a:p>
          <a:p>
            <a:r>
              <a:rPr lang="en-US" sz="1900" dirty="0">
                <a:latin typeface="Garamond" panose="02020404030301010803" pitchFamily="18" charset="0"/>
              </a:rPr>
              <a:t>(P2) Jack suffers from paresis</a:t>
            </a:r>
          </a:p>
          <a:p>
            <a:endParaRPr lang="en-US" sz="1900" dirty="0">
              <a:latin typeface="Garamond" panose="02020404030301010803" pitchFamily="18" charset="0"/>
            </a:endParaRPr>
          </a:p>
          <a:p>
            <a:r>
              <a:rPr lang="en-US" sz="1900" dirty="0">
                <a:latin typeface="Garamond" panose="02020404030301010803" pitchFamily="18" charset="0"/>
              </a:rPr>
              <a:t>(C) Jack is a victim of untreated latent syphilis</a:t>
            </a:r>
          </a:p>
          <a:p>
            <a:endParaRPr lang="en-US" sz="1900" dirty="0">
              <a:latin typeface="Garamond" panose="02020404030301010803" pitchFamily="18" charset="0"/>
            </a:endParaRPr>
          </a:p>
          <a:p>
            <a:r>
              <a:rPr lang="en-US" sz="1900" b="1" u="sng" dirty="0">
                <a:solidFill>
                  <a:srgbClr val="7030A0"/>
                </a:solidFill>
                <a:latin typeface="Garamond" panose="02020404030301010803" pitchFamily="18" charset="0"/>
              </a:rPr>
              <a:t>Moral</a:t>
            </a:r>
            <a:r>
              <a:rPr lang="en-US" sz="1900" dirty="0">
                <a:latin typeface="Garamond" panose="02020404030301010803" pitchFamily="18" charset="0"/>
              </a:rPr>
              <a:t>: </a:t>
            </a:r>
            <a:r>
              <a:rPr lang="en-US" sz="1900" b="1" dirty="0">
                <a:latin typeface="Garamond" panose="02020404030301010803" pitchFamily="18" charset="0"/>
              </a:rPr>
              <a:t>there are legitimate I-S explanations in which the explanans does </a:t>
            </a:r>
            <a:r>
              <a:rPr lang="en-US" sz="1900" b="1" u="sng" dirty="0">
                <a:latin typeface="Garamond" panose="02020404030301010803" pitchFamily="18" charset="0"/>
              </a:rPr>
              <a:t>not</a:t>
            </a:r>
            <a:r>
              <a:rPr lang="en-US" sz="1900" b="1" dirty="0">
                <a:latin typeface="Garamond" panose="02020404030301010803" pitchFamily="18" charset="0"/>
              </a:rPr>
              <a:t> render the explanandum highly probable</a:t>
            </a:r>
          </a:p>
          <a:p>
            <a:endParaRPr lang="en-US" sz="1900" b="1" dirty="0">
              <a:latin typeface="Garamond" panose="02020404030301010803" pitchFamily="18" charset="0"/>
            </a:endParaRPr>
          </a:p>
          <a:p>
            <a:endParaRPr lang="en-US" sz="1900" b="1" dirty="0">
              <a:latin typeface="Garamond" panose="02020404030301010803" pitchFamily="18" charset="0"/>
            </a:endParaRPr>
          </a:p>
          <a:p>
            <a:endParaRPr lang="en-US" sz="1900" b="1" dirty="0">
              <a:latin typeface="Garamond" panose="02020404030301010803" pitchFamily="18" charset="0"/>
            </a:endParaRPr>
          </a:p>
          <a:p>
            <a:endParaRPr lang="en-US" sz="1900" b="1" dirty="0">
              <a:latin typeface="Garamond" panose="02020404030301010803" pitchFamily="18" charset="0"/>
            </a:endParaRPr>
          </a:p>
          <a:p>
            <a:endParaRPr lang="en-US" sz="1900" b="1" dirty="0">
              <a:latin typeface="Garamond" panose="02020404030301010803" pitchFamily="18" charset="0"/>
            </a:endParaRPr>
          </a:p>
          <a:p>
            <a:endParaRPr lang="en-US" sz="1900" b="1" dirty="0">
              <a:latin typeface="Garamond" panose="02020404030301010803" pitchFamily="18" charset="0"/>
            </a:endParaRPr>
          </a:p>
          <a:p>
            <a:endParaRPr lang="en-US" sz="1900" b="1" dirty="0">
              <a:latin typeface="Garamond" panose="02020404030301010803" pitchFamily="18" charset="0"/>
            </a:endParaRPr>
          </a:p>
          <a:p>
            <a:endParaRPr lang="en-US" sz="1900" b="1" dirty="0">
              <a:latin typeface="Garamond" panose="02020404030301010803" pitchFamily="18" charset="0"/>
            </a:endParaRPr>
          </a:p>
          <a:p>
            <a:endParaRPr lang="en-US" sz="2000" dirty="0">
              <a:latin typeface="Garamond" panose="02020404030301010803" pitchFamily="18" charset="0"/>
            </a:endParaRPr>
          </a:p>
        </p:txBody>
      </p:sp>
      <p:cxnSp>
        <p:nvCxnSpPr>
          <p:cNvPr id="13" name="Conector recto 12">
            <a:extLst>
              <a:ext uri="{FF2B5EF4-FFF2-40B4-BE49-F238E27FC236}">
                <a16:creationId xmlns:a16="http://schemas.microsoft.com/office/drawing/2014/main" id="{4D7B90C9-D3A3-49AB-A359-C18D23DF045C}"/>
              </a:ext>
            </a:extLst>
          </p:cNvPr>
          <p:cNvCxnSpPr>
            <a:cxnSpLocks/>
          </p:cNvCxnSpPr>
          <p:nvPr/>
        </p:nvCxnSpPr>
        <p:spPr>
          <a:xfrm>
            <a:off x="867748" y="2419739"/>
            <a:ext cx="9433249"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748B3394-F107-47E8-8A46-73404D7A58B2}"/>
              </a:ext>
            </a:extLst>
          </p:cNvPr>
          <p:cNvCxnSpPr>
            <a:cxnSpLocks/>
          </p:cNvCxnSpPr>
          <p:nvPr/>
        </p:nvCxnSpPr>
        <p:spPr>
          <a:xfrm>
            <a:off x="867745" y="2542644"/>
            <a:ext cx="9433249"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5" name="CuadroTexto 14">
            <a:extLst>
              <a:ext uri="{FF2B5EF4-FFF2-40B4-BE49-F238E27FC236}">
                <a16:creationId xmlns:a16="http://schemas.microsoft.com/office/drawing/2014/main" id="{ADDEE0DD-7981-487C-9C74-DD20D03EBF92}"/>
              </a:ext>
            </a:extLst>
          </p:cNvPr>
          <p:cNvSpPr txBox="1"/>
          <p:nvPr/>
        </p:nvSpPr>
        <p:spPr>
          <a:xfrm>
            <a:off x="10300995" y="2263183"/>
            <a:ext cx="410547" cy="384721"/>
          </a:xfrm>
          <a:prstGeom prst="rect">
            <a:avLst/>
          </a:prstGeom>
          <a:noFill/>
        </p:spPr>
        <p:txBody>
          <a:bodyPr wrap="square" rtlCol="0">
            <a:spAutoFit/>
          </a:bodyPr>
          <a:lstStyle/>
          <a:p>
            <a:r>
              <a:rPr lang="es-ES" sz="1900" b="1" dirty="0">
                <a:latin typeface="Garamond" panose="02020404030301010803" pitchFamily="18" charset="0"/>
              </a:rPr>
              <a:t>r</a:t>
            </a:r>
            <a:endParaRPr lang="en-US" sz="1900" b="1" dirty="0">
              <a:latin typeface="Garamond" panose="02020404030301010803" pitchFamily="18" charset="0"/>
            </a:endParaRPr>
          </a:p>
        </p:txBody>
      </p:sp>
      <p:cxnSp>
        <p:nvCxnSpPr>
          <p:cNvPr id="16" name="Conector recto 15">
            <a:extLst>
              <a:ext uri="{FF2B5EF4-FFF2-40B4-BE49-F238E27FC236}">
                <a16:creationId xmlns:a16="http://schemas.microsoft.com/office/drawing/2014/main" id="{B22A706D-2ACA-4712-B168-D8F2070A8C52}"/>
              </a:ext>
            </a:extLst>
          </p:cNvPr>
          <p:cNvCxnSpPr>
            <a:cxnSpLocks/>
          </p:cNvCxnSpPr>
          <p:nvPr/>
        </p:nvCxnSpPr>
        <p:spPr>
          <a:xfrm>
            <a:off x="867746" y="4848808"/>
            <a:ext cx="9433249"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8" name="Conector recto 17">
            <a:extLst>
              <a:ext uri="{FF2B5EF4-FFF2-40B4-BE49-F238E27FC236}">
                <a16:creationId xmlns:a16="http://schemas.microsoft.com/office/drawing/2014/main" id="{22EC78A2-EDFD-4006-85F3-5B2F937962DD}"/>
              </a:ext>
            </a:extLst>
          </p:cNvPr>
          <p:cNvCxnSpPr>
            <a:cxnSpLocks/>
          </p:cNvCxnSpPr>
          <p:nvPr/>
        </p:nvCxnSpPr>
        <p:spPr>
          <a:xfrm>
            <a:off x="867746" y="4968829"/>
            <a:ext cx="9433249" cy="0"/>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9" name="CuadroTexto 18">
            <a:extLst>
              <a:ext uri="{FF2B5EF4-FFF2-40B4-BE49-F238E27FC236}">
                <a16:creationId xmlns:a16="http://schemas.microsoft.com/office/drawing/2014/main" id="{C3BA9901-E86A-47C3-BCBF-DB9D37AFD106}"/>
              </a:ext>
            </a:extLst>
          </p:cNvPr>
          <p:cNvSpPr txBox="1"/>
          <p:nvPr/>
        </p:nvSpPr>
        <p:spPr>
          <a:xfrm>
            <a:off x="10300995" y="4656447"/>
            <a:ext cx="410547" cy="384721"/>
          </a:xfrm>
          <a:prstGeom prst="rect">
            <a:avLst/>
          </a:prstGeom>
          <a:noFill/>
        </p:spPr>
        <p:txBody>
          <a:bodyPr wrap="square" rtlCol="0">
            <a:spAutoFit/>
          </a:bodyPr>
          <a:lstStyle/>
          <a:p>
            <a:r>
              <a:rPr lang="es-ES" sz="1900" b="1" dirty="0">
                <a:latin typeface="Garamond" panose="02020404030301010803" pitchFamily="18" charset="0"/>
              </a:rPr>
              <a:t>r</a:t>
            </a:r>
            <a:endParaRPr lang="en-US" sz="1900" b="1" dirty="0">
              <a:latin typeface="Garamond" panose="02020404030301010803" pitchFamily="18" charset="0"/>
            </a:endParaRPr>
          </a:p>
        </p:txBody>
      </p:sp>
    </p:spTree>
    <p:extLst>
      <p:ext uri="{BB962C8B-B14F-4D97-AF65-F5344CB8AC3E}">
        <p14:creationId xmlns:p14="http://schemas.microsoft.com/office/powerpoint/2010/main" val="921735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F5801-8DDA-4693-8D61-592429418ECB}"/>
              </a:ext>
            </a:extLst>
          </p:cNvPr>
          <p:cNvSpPr>
            <a:spLocks noGrp="1"/>
          </p:cNvSpPr>
          <p:nvPr>
            <p:ph type="title"/>
          </p:nvPr>
        </p:nvSpPr>
        <p:spPr>
          <a:xfrm>
            <a:off x="628261" y="383788"/>
            <a:ext cx="10588690" cy="782540"/>
          </a:xfrm>
        </p:spPr>
        <p:txBody>
          <a:bodyPr>
            <a:normAutofit/>
          </a:bodyPr>
          <a:lstStyle/>
          <a:p>
            <a:pPr>
              <a:tabLst>
                <a:tab pos="5318125" algn="l"/>
              </a:tabLst>
            </a:pPr>
            <a:r>
              <a:rPr lang="es-ES" sz="3500" b="1" dirty="0">
                <a:solidFill>
                  <a:srgbClr val="7030A0"/>
                </a:solidFill>
                <a:latin typeface="Garamond" panose="02020404030301010803" pitchFamily="18" charset="0"/>
              </a:rPr>
              <a:t>S-R model of explanation</a:t>
            </a:r>
            <a:endParaRPr lang="en-US" sz="3500" b="1" dirty="0">
              <a:solidFill>
                <a:srgbClr val="7030A0"/>
              </a:solidFill>
              <a:latin typeface="Garamond" panose="02020404030301010803" pitchFamily="18" charset="0"/>
            </a:endParaRPr>
          </a:p>
        </p:txBody>
      </p:sp>
      <mc:AlternateContent xmlns:mc="http://schemas.openxmlformats.org/markup-compatibility/2006">
        <mc:Choice xmlns:a14="http://schemas.microsoft.com/office/drawing/2010/main" Requires="a14">
          <p:sp>
            <p:nvSpPr>
              <p:cNvPr id="3" name="Subtítulo 2">
                <a:extLst>
                  <a:ext uri="{FF2B5EF4-FFF2-40B4-BE49-F238E27FC236}">
                    <a16:creationId xmlns:a16="http://schemas.microsoft.com/office/drawing/2014/main" id="{F8EC7759-5862-472D-8D2C-38275C506B71}"/>
                  </a:ext>
                </a:extLst>
              </p:cNvPr>
              <p:cNvSpPr>
                <a:spLocks noGrp="1"/>
              </p:cNvSpPr>
              <p:nvPr>
                <p:ph idx="1"/>
              </p:nvPr>
            </p:nvSpPr>
            <p:spPr>
              <a:xfrm>
                <a:off x="628261" y="1306288"/>
                <a:ext cx="10493828" cy="4907901"/>
              </a:xfrm>
            </p:spPr>
            <p:txBody>
              <a:bodyPr>
                <a:normAutofit/>
              </a:bodyPr>
              <a:lstStyle/>
              <a:p>
                <a:pPr marL="0" indent="0" algn="just">
                  <a:spcAft>
                    <a:spcPts val="1000"/>
                  </a:spcAft>
                  <a:buClr>
                    <a:srgbClr val="7030A0"/>
                  </a:buClr>
                  <a:buNone/>
                </a:pPr>
                <a:r>
                  <a:rPr lang="en-US" sz="2000" b="1" u="sng" dirty="0">
                    <a:solidFill>
                      <a:srgbClr val="7030A0"/>
                    </a:solidFill>
                    <a:latin typeface="Garamond" panose="02020404030301010803" pitchFamily="18" charset="0"/>
                  </a:rPr>
                  <a:t>Concept:</a:t>
                </a:r>
                <a:r>
                  <a:rPr lang="en-US" sz="2000" b="1" dirty="0">
                    <a:solidFill>
                      <a:srgbClr val="7030A0"/>
                    </a:solidFill>
                    <a:latin typeface="Garamond" panose="02020404030301010803" pitchFamily="18" charset="0"/>
                  </a:rPr>
                  <a:t> </a:t>
                </a:r>
                <a:r>
                  <a:rPr lang="en-US" sz="2000" b="1" dirty="0">
                    <a:latin typeface="Garamond" panose="02020404030301010803" pitchFamily="18" charset="0"/>
                  </a:rPr>
                  <a:t>explanations are </a:t>
                </a:r>
                <a:r>
                  <a:rPr lang="en-US" sz="2000" b="1" u="sng" dirty="0">
                    <a:latin typeface="Garamond" panose="02020404030301010803" pitchFamily="18" charset="0"/>
                  </a:rPr>
                  <a:t>not</a:t>
                </a:r>
                <a:r>
                  <a:rPr lang="en-US" sz="2000" b="1" dirty="0">
                    <a:latin typeface="Garamond" panose="02020404030301010803" pitchFamily="18" charset="0"/>
                  </a:rPr>
                  <a:t> arguments with premises and conclusions</a:t>
                </a:r>
              </a:p>
              <a:p>
                <a:pPr marL="0" indent="0" algn="just">
                  <a:spcBef>
                    <a:spcPts val="500"/>
                  </a:spcBef>
                  <a:spcAft>
                    <a:spcPts val="1000"/>
                  </a:spcAft>
                  <a:buClr>
                    <a:srgbClr val="7030A0"/>
                  </a:buClr>
                  <a:buNone/>
                </a:pPr>
                <a:r>
                  <a:rPr lang="en-US" sz="2000" b="1" u="sng" dirty="0">
                    <a:solidFill>
                      <a:srgbClr val="7030A0"/>
                    </a:solidFill>
                    <a:latin typeface="Garamond" panose="02020404030301010803" pitchFamily="18" charset="0"/>
                  </a:rPr>
                  <a:t>Example:</a:t>
                </a:r>
                <a:r>
                  <a:rPr lang="en-US" sz="2000" b="1" dirty="0">
                    <a:solidFill>
                      <a:srgbClr val="7030A0"/>
                    </a:solidFill>
                    <a:latin typeface="Garamond" panose="02020404030301010803" pitchFamily="18" charset="0"/>
                  </a:rPr>
                  <a:t> </a:t>
                </a:r>
                <a:r>
                  <a:rPr lang="en-US" sz="2000" b="1" dirty="0">
                    <a:latin typeface="Garamond" panose="02020404030301010803" pitchFamily="18" charset="0"/>
                  </a:rPr>
                  <a:t>vitamin C and the common cold</a:t>
                </a:r>
                <a:r>
                  <a:rPr lang="en-US" sz="2000" b="1" u="sng" dirty="0">
                    <a:solidFill>
                      <a:srgbClr val="7030A0"/>
                    </a:solidFill>
                    <a:latin typeface="Garamond" panose="02020404030301010803" pitchFamily="18" charset="0"/>
                  </a:rPr>
                  <a:t>  </a:t>
                </a:r>
              </a:p>
              <a:p>
                <a:pPr marL="457200" lvl="1" indent="0" algn="just">
                  <a:spcAft>
                    <a:spcPts val="500"/>
                  </a:spcAft>
                  <a:buClr>
                    <a:srgbClr val="7030A0"/>
                  </a:buClr>
                  <a:buNone/>
                </a:pPr>
                <a:r>
                  <a:rPr lang="en-US" sz="1900" dirty="0">
                    <a:latin typeface="Garamond" panose="02020404030301010803" pitchFamily="18" charset="0"/>
                  </a:rPr>
                  <a:t>C = having a cold</a:t>
                </a:r>
              </a:p>
              <a:p>
                <a:pPr marL="457200" lvl="1" indent="0" algn="just">
                  <a:spcBef>
                    <a:spcPts val="0"/>
                  </a:spcBef>
                  <a:spcAft>
                    <a:spcPts val="500"/>
                  </a:spcAft>
                  <a:buClr>
                    <a:srgbClr val="7030A0"/>
                  </a:buClr>
                  <a:buNone/>
                </a:pPr>
                <a:r>
                  <a:rPr lang="en-US" sz="1900" dirty="0">
                    <a:latin typeface="Garamond" panose="02020404030301010803" pitchFamily="18" charset="0"/>
                  </a:rPr>
                  <a:t>R = recovering</a:t>
                </a:r>
              </a:p>
              <a:p>
                <a:pPr marL="457200" lvl="1" indent="0" algn="just">
                  <a:spcBef>
                    <a:spcPts val="0"/>
                  </a:spcBef>
                  <a:spcAft>
                    <a:spcPts val="600"/>
                  </a:spcAft>
                  <a:buClr>
                    <a:srgbClr val="7030A0"/>
                  </a:buClr>
                  <a:buNone/>
                </a:pPr>
                <a:r>
                  <a:rPr lang="en-US" sz="1900" dirty="0">
                    <a:latin typeface="Garamond" panose="02020404030301010803" pitchFamily="18" charset="0"/>
                  </a:rPr>
                  <a:t>V = taking vitamin C</a:t>
                </a:r>
              </a:p>
              <a:p>
                <a:pPr marL="457200" lvl="1" indent="0" algn="just">
                  <a:buClr>
                    <a:srgbClr val="7030A0"/>
                  </a:buClr>
                  <a:buNone/>
                </a:pPr>
                <a:r>
                  <a:rPr lang="en-US" sz="1900" dirty="0">
                    <a:latin typeface="Garamond" panose="02020404030301010803" pitchFamily="18" charset="0"/>
                  </a:rPr>
                  <a:t>Prior probability of recovery of people who have a cold: </a:t>
                </a:r>
                <a:r>
                  <a:rPr lang="en-US" sz="1900" b="1" dirty="0">
                    <a:latin typeface="Garamond" panose="02020404030301010803" pitchFamily="18" charset="0"/>
                  </a:rPr>
                  <a:t>Pr (R/C)</a:t>
                </a:r>
              </a:p>
              <a:p>
                <a:pPr marL="457200" lvl="1" indent="0" algn="just">
                  <a:spcAft>
                    <a:spcPts val="600"/>
                  </a:spcAft>
                  <a:buClr>
                    <a:srgbClr val="7030A0"/>
                  </a:buClr>
                  <a:buNone/>
                </a:pPr>
                <a:r>
                  <a:rPr lang="en-US" sz="1900" dirty="0">
                    <a:latin typeface="Garamond" panose="02020404030301010803" pitchFamily="18" charset="0"/>
                  </a:rPr>
                  <a:t>Probability of recovery of people who have a cold </a:t>
                </a:r>
                <a:r>
                  <a:rPr lang="en-US" sz="1900" u="sng" dirty="0">
                    <a:latin typeface="Garamond" panose="02020404030301010803" pitchFamily="18" charset="0"/>
                  </a:rPr>
                  <a:t>and</a:t>
                </a:r>
                <a:r>
                  <a:rPr lang="en-US" sz="1900" dirty="0">
                    <a:latin typeface="Garamond" panose="02020404030301010803" pitchFamily="18" charset="0"/>
                  </a:rPr>
                  <a:t> take vitamin C: </a:t>
                </a:r>
                <a:r>
                  <a:rPr lang="en-US" sz="1900" b="1" dirty="0">
                    <a:latin typeface="Garamond" panose="02020404030301010803" pitchFamily="18" charset="0"/>
                  </a:rPr>
                  <a:t>Pr (R/N</a:t>
                </a:r>
                <a14:m>
                  <m:oMath xmlns:m="http://schemas.openxmlformats.org/officeDocument/2006/math">
                    <m:r>
                      <a:rPr lang="es-ES" sz="1900" b="1" i="1" smtClean="0">
                        <a:latin typeface="Cambria Math" panose="02040503050406030204" pitchFamily="18" charset="0"/>
                      </a:rPr>
                      <m:t>^</m:t>
                    </m:r>
                  </m:oMath>
                </a14:m>
                <a:r>
                  <a:rPr lang="en-US" sz="1900" b="1" dirty="0">
                    <a:latin typeface="Garamond" panose="02020404030301010803" pitchFamily="18" charset="0"/>
                  </a:rPr>
                  <a:t>V)</a:t>
                </a:r>
              </a:p>
              <a:p>
                <a:pPr marL="457200" lvl="1" indent="0" algn="just">
                  <a:buClr>
                    <a:srgbClr val="7030A0"/>
                  </a:buClr>
                  <a:buNone/>
                </a:pPr>
                <a:r>
                  <a:rPr lang="en-US" sz="1900" dirty="0">
                    <a:latin typeface="Garamond" panose="02020404030301010803" pitchFamily="18" charset="0"/>
                  </a:rPr>
                  <a:t>If </a:t>
                </a:r>
                <a:r>
                  <a:rPr lang="en-US" sz="1900" b="1" dirty="0">
                    <a:latin typeface="Garamond" panose="02020404030301010803" pitchFamily="18" charset="0"/>
                  </a:rPr>
                  <a:t>Pr (R/N</a:t>
                </a:r>
                <a14:m>
                  <m:oMath xmlns:m="http://schemas.openxmlformats.org/officeDocument/2006/math">
                    <m:r>
                      <a:rPr lang="es-ES" sz="1900" b="1" i="1" smtClean="0">
                        <a:latin typeface="Cambria Math" panose="02040503050406030204" pitchFamily="18" charset="0"/>
                      </a:rPr>
                      <m:t>^</m:t>
                    </m:r>
                  </m:oMath>
                </a14:m>
                <a:r>
                  <a:rPr lang="en-US" sz="1900" b="1" dirty="0">
                    <a:latin typeface="Garamond" panose="02020404030301010803" pitchFamily="18" charset="0"/>
                  </a:rPr>
                  <a:t>V) &gt; Pr (R/C)</a:t>
                </a:r>
                <a:r>
                  <a:rPr lang="en-US" sz="1900" dirty="0">
                    <a:latin typeface="Garamond" panose="02020404030301010803" pitchFamily="18" charset="0"/>
                  </a:rPr>
                  <a:t>, then taking vitamin C is </a:t>
                </a:r>
                <a:r>
                  <a:rPr lang="en-US" sz="1900" b="1" dirty="0">
                    <a:latin typeface="Garamond" panose="02020404030301010803" pitchFamily="18" charset="0"/>
                  </a:rPr>
                  <a:t>positively relevant </a:t>
                </a:r>
                <a:r>
                  <a:rPr lang="en-US" sz="1900" dirty="0">
                    <a:latin typeface="Garamond" panose="02020404030301010803" pitchFamily="18" charset="0"/>
                  </a:rPr>
                  <a:t>to recovery</a:t>
                </a:r>
              </a:p>
              <a:p>
                <a:pPr marL="457200" lvl="1" indent="0" algn="just">
                  <a:buClr>
                    <a:srgbClr val="7030A0"/>
                  </a:buClr>
                  <a:buNone/>
                </a:pPr>
                <a:r>
                  <a:rPr lang="en-US" sz="1900" dirty="0">
                    <a:latin typeface="Garamond" panose="02020404030301010803" pitchFamily="18" charset="0"/>
                  </a:rPr>
                  <a:t>If </a:t>
                </a:r>
                <a:r>
                  <a:rPr lang="en-US" sz="1900" b="1" dirty="0">
                    <a:latin typeface="Garamond" panose="02020404030301010803" pitchFamily="18" charset="0"/>
                  </a:rPr>
                  <a:t>Pr (R/N</a:t>
                </a:r>
                <a14:m>
                  <m:oMath xmlns:m="http://schemas.openxmlformats.org/officeDocument/2006/math">
                    <m:r>
                      <a:rPr lang="es-ES" sz="1900" b="1" i="1" smtClean="0">
                        <a:latin typeface="Cambria Math" panose="02040503050406030204" pitchFamily="18" charset="0"/>
                      </a:rPr>
                      <m:t>^</m:t>
                    </m:r>
                  </m:oMath>
                </a14:m>
                <a:r>
                  <a:rPr lang="en-US" sz="1900" b="1" dirty="0">
                    <a:latin typeface="Garamond" panose="02020404030301010803" pitchFamily="18" charset="0"/>
                  </a:rPr>
                  <a:t>V) &lt; Pr (R/C)</a:t>
                </a:r>
                <a:r>
                  <a:rPr lang="en-US" sz="1900" dirty="0">
                    <a:latin typeface="Garamond" panose="02020404030301010803" pitchFamily="18" charset="0"/>
                  </a:rPr>
                  <a:t>, then taking vitamin C is </a:t>
                </a:r>
                <a:r>
                  <a:rPr lang="en-US" sz="1900" b="1" dirty="0">
                    <a:latin typeface="Garamond" panose="02020404030301010803" pitchFamily="18" charset="0"/>
                  </a:rPr>
                  <a:t>negatively relevant</a:t>
                </a:r>
                <a:r>
                  <a:rPr lang="en-US" sz="1900" dirty="0">
                    <a:latin typeface="Garamond" panose="02020404030301010803" pitchFamily="18" charset="0"/>
                  </a:rPr>
                  <a:t> to recovery</a:t>
                </a:r>
              </a:p>
              <a:p>
                <a:pPr marL="457200" lvl="1" indent="0" algn="just">
                  <a:buClr>
                    <a:srgbClr val="7030A0"/>
                  </a:buClr>
                  <a:buNone/>
                </a:pPr>
                <a:r>
                  <a:rPr lang="en-US" sz="1900" dirty="0">
                    <a:latin typeface="Garamond" panose="02020404030301010803" pitchFamily="18" charset="0"/>
                  </a:rPr>
                  <a:t>If </a:t>
                </a:r>
                <a:r>
                  <a:rPr lang="en-US" sz="1900" b="1" dirty="0">
                    <a:latin typeface="Garamond" panose="02020404030301010803" pitchFamily="18" charset="0"/>
                  </a:rPr>
                  <a:t>Pr (R/N</a:t>
                </a:r>
                <a14:m>
                  <m:oMath xmlns:m="http://schemas.openxmlformats.org/officeDocument/2006/math">
                    <m:r>
                      <a:rPr lang="es-ES" sz="1900" b="1" i="1" smtClean="0">
                        <a:latin typeface="Cambria Math" panose="02040503050406030204" pitchFamily="18" charset="0"/>
                      </a:rPr>
                      <m:t>^</m:t>
                    </m:r>
                  </m:oMath>
                </a14:m>
                <a:r>
                  <a:rPr lang="en-US" sz="1900" b="1" dirty="0">
                    <a:latin typeface="Garamond" panose="02020404030301010803" pitchFamily="18" charset="0"/>
                  </a:rPr>
                  <a:t>V) ) Pr (R/C)</a:t>
                </a:r>
                <a:r>
                  <a:rPr lang="en-US" sz="1900" dirty="0">
                    <a:latin typeface="Garamond" panose="02020404030301010803" pitchFamily="18" charset="0"/>
                  </a:rPr>
                  <a:t>, then taking vitamin C is </a:t>
                </a:r>
                <a:r>
                  <a:rPr lang="en-US" sz="1900" b="1" dirty="0">
                    <a:latin typeface="Garamond" panose="02020404030301010803" pitchFamily="18" charset="0"/>
                  </a:rPr>
                  <a:t>irrelevant </a:t>
                </a:r>
                <a:r>
                  <a:rPr lang="en-US" sz="1900" dirty="0">
                    <a:latin typeface="Garamond" panose="02020404030301010803" pitchFamily="18" charset="0"/>
                  </a:rPr>
                  <a:t>to recovery</a:t>
                </a:r>
              </a:p>
              <a:p>
                <a:pPr marL="0" indent="0" algn="just">
                  <a:spcBef>
                    <a:spcPts val="1500"/>
                  </a:spcBef>
                  <a:buClr>
                    <a:srgbClr val="7030A0"/>
                  </a:buClr>
                  <a:buNone/>
                </a:pPr>
                <a:r>
                  <a:rPr lang="en-US" sz="2000" b="1" u="sng" dirty="0">
                    <a:solidFill>
                      <a:srgbClr val="7030A0"/>
                    </a:solidFill>
                    <a:latin typeface="Garamond" panose="02020404030301010803" pitchFamily="18" charset="0"/>
                  </a:rPr>
                  <a:t>Problem:</a:t>
                </a:r>
                <a:r>
                  <a:rPr lang="en-US" sz="2000" b="1" dirty="0">
                    <a:latin typeface="Garamond" panose="02020404030301010803" pitchFamily="18" charset="0"/>
                  </a:rPr>
                  <a:t> S-R model is focused on statistical relevance rather than causal relevance. This fosters a confusion between causes and correlations</a:t>
                </a:r>
                <a:endParaRPr lang="en-US" sz="2000" dirty="0">
                  <a:solidFill>
                    <a:srgbClr val="7030A0"/>
                  </a:solidFill>
                  <a:latin typeface="Garamond" panose="02020404030301010803" pitchFamily="18" charset="0"/>
                </a:endParaRPr>
              </a:p>
              <a:p>
                <a:pPr marL="457200" lvl="1" indent="0" algn="just">
                  <a:buClr>
                    <a:srgbClr val="7030A0"/>
                  </a:buClr>
                  <a:buNone/>
                </a:pPr>
                <a:endParaRPr lang="en-US" sz="1900" dirty="0">
                  <a:latin typeface="Garamond" panose="02020404030301010803" pitchFamily="18" charset="0"/>
                </a:endParaRPr>
              </a:p>
              <a:p>
                <a:pPr marL="914400" lvl="2" indent="0" algn="just">
                  <a:spcAft>
                    <a:spcPts val="600"/>
                  </a:spcAft>
                  <a:buClr>
                    <a:srgbClr val="7030A0"/>
                  </a:buClr>
                  <a:buNone/>
                </a:pPr>
                <a:endParaRPr lang="en-US" sz="1900" b="1" dirty="0">
                  <a:latin typeface="Garamond" panose="02020404030301010803" pitchFamily="18" charset="0"/>
                </a:endParaRPr>
              </a:p>
              <a:p>
                <a:pPr marL="914400" lvl="2" indent="0" algn="just">
                  <a:spcAft>
                    <a:spcPts val="600"/>
                  </a:spcAft>
                  <a:buClr>
                    <a:srgbClr val="7030A0"/>
                  </a:buClr>
                  <a:buNone/>
                </a:pPr>
                <a:endParaRPr lang="en-US" sz="1900" dirty="0">
                  <a:latin typeface="Garamond" panose="02020404030301010803" pitchFamily="18" charset="0"/>
                </a:endParaRPr>
              </a:p>
              <a:p>
                <a:pPr marL="457200" lvl="1" indent="0" algn="just">
                  <a:spcAft>
                    <a:spcPts val="600"/>
                  </a:spcAft>
                  <a:buClr>
                    <a:srgbClr val="7030A0"/>
                  </a:buClr>
                  <a:buNone/>
                </a:pPr>
                <a:endParaRPr lang="en-US" sz="1900" dirty="0">
                  <a:latin typeface="Garamond" panose="02020404030301010803" pitchFamily="18" charset="0"/>
                </a:endParaRPr>
              </a:p>
              <a:p>
                <a:pPr marL="457200" lvl="1" indent="0" algn="just">
                  <a:spcAft>
                    <a:spcPts val="1800"/>
                  </a:spcAft>
                  <a:buClr>
                    <a:srgbClr val="7030A0"/>
                  </a:buClr>
                  <a:buNone/>
                </a:pPr>
                <a:endParaRPr lang="en-US" sz="1900" dirty="0">
                  <a:latin typeface="Garamond" panose="02020404030301010803" pitchFamily="18" charset="0"/>
                </a:endParaRPr>
              </a:p>
              <a:p>
                <a:pPr marL="0" indent="0" algn="just">
                  <a:spcAft>
                    <a:spcPts val="1200"/>
                  </a:spcAft>
                  <a:buClr>
                    <a:srgbClr val="7030A0"/>
                  </a:buClr>
                  <a:buNone/>
                </a:pPr>
                <a:endParaRPr lang="en-US" sz="2000" b="1" dirty="0">
                  <a:latin typeface="Garamond" panose="02020404030301010803" pitchFamily="18" charset="0"/>
                </a:endParaRPr>
              </a:p>
              <a:p>
                <a:pPr marL="457200" lvl="1" indent="0" algn="just">
                  <a:spcAft>
                    <a:spcPts val="1200"/>
                  </a:spcAft>
                  <a:buClr>
                    <a:srgbClr val="7030A0"/>
                  </a:buClr>
                  <a:buNone/>
                </a:pPr>
                <a:endParaRPr lang="en-US" sz="2000" b="1" dirty="0">
                  <a:latin typeface="Garamond" panose="02020404030301010803" pitchFamily="18" charset="0"/>
                </a:endParaRPr>
              </a:p>
              <a:p>
                <a:pPr marL="0" indent="0" algn="just">
                  <a:spcAft>
                    <a:spcPts val="1200"/>
                  </a:spcAft>
                  <a:buClr>
                    <a:srgbClr val="7030A0"/>
                  </a:buClr>
                  <a:buNone/>
                </a:pPr>
                <a:endParaRPr lang="en-US" sz="2200" dirty="0">
                  <a:solidFill>
                    <a:srgbClr val="002060"/>
                  </a:solidFill>
                  <a:latin typeface="Garamond" panose="02020404030301010803" pitchFamily="18" charset="0"/>
                </a:endParaRPr>
              </a:p>
              <a:p>
                <a:pPr marL="0" indent="0">
                  <a:buClr>
                    <a:srgbClr val="7030A0"/>
                  </a:buClr>
                  <a:buNone/>
                </a:pPr>
                <a:endParaRPr lang="en-US" sz="2000" dirty="0">
                  <a:latin typeface="Garamond" panose="02020404030301010803" pitchFamily="18" charset="0"/>
                </a:endParaRPr>
              </a:p>
            </p:txBody>
          </p:sp>
        </mc:Choice>
        <mc:Fallback>
          <p:sp>
            <p:nvSpPr>
              <p:cNvPr id="3" name="Subtítulo 2">
                <a:extLst>
                  <a:ext uri="{FF2B5EF4-FFF2-40B4-BE49-F238E27FC236}">
                    <a16:creationId xmlns:a16="http://schemas.microsoft.com/office/drawing/2014/main" id="{F8EC7759-5862-472D-8D2C-38275C506B71}"/>
                  </a:ext>
                </a:extLst>
              </p:cNvPr>
              <p:cNvSpPr>
                <a:spLocks noGrp="1" noRot="1" noChangeAspect="1" noMove="1" noResize="1" noEditPoints="1" noAdjustHandles="1" noChangeArrowheads="1" noChangeShapeType="1" noTextEdit="1"/>
              </p:cNvSpPr>
              <p:nvPr>
                <p:ph idx="1"/>
              </p:nvPr>
            </p:nvSpPr>
            <p:spPr>
              <a:xfrm>
                <a:off x="628261" y="1306288"/>
                <a:ext cx="10493828" cy="4907901"/>
              </a:xfrm>
              <a:blipFill>
                <a:blip r:embed="rId2"/>
                <a:stretch>
                  <a:fillRect l="-581" t="-1118" r="-639"/>
                </a:stretch>
              </a:blipFill>
            </p:spPr>
            <p:txBody>
              <a:bodyPr/>
              <a:lstStyle/>
              <a:p>
                <a:r>
                  <a:rPr lang="en-US">
                    <a:noFill/>
                  </a:rPr>
                  <a:t> </a:t>
                </a:r>
              </a:p>
            </p:txBody>
          </p:sp>
        </mc:Fallback>
      </mc:AlternateContent>
    </p:spTree>
    <p:extLst>
      <p:ext uri="{BB962C8B-B14F-4D97-AF65-F5344CB8AC3E}">
        <p14:creationId xmlns:p14="http://schemas.microsoft.com/office/powerpoint/2010/main" val="2496527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F5801-8DDA-4693-8D61-592429418ECB}"/>
              </a:ext>
            </a:extLst>
          </p:cNvPr>
          <p:cNvSpPr>
            <a:spLocks noGrp="1"/>
          </p:cNvSpPr>
          <p:nvPr>
            <p:ph type="title"/>
          </p:nvPr>
        </p:nvSpPr>
        <p:spPr>
          <a:xfrm>
            <a:off x="838200" y="341183"/>
            <a:ext cx="10515600" cy="823913"/>
          </a:xfrm>
        </p:spPr>
        <p:txBody>
          <a:bodyPr>
            <a:normAutofit/>
          </a:bodyPr>
          <a:lstStyle/>
          <a:p>
            <a:pPr>
              <a:tabLst>
                <a:tab pos="5318125" algn="l"/>
              </a:tabLst>
            </a:pPr>
            <a:r>
              <a:rPr lang="es-ES" sz="3500" b="1" dirty="0">
                <a:solidFill>
                  <a:srgbClr val="7030A0"/>
                </a:solidFill>
                <a:latin typeface="Garamond" panose="02020404030301010803" pitchFamily="18" charset="0"/>
              </a:rPr>
              <a:t>C</a:t>
            </a:r>
            <a:r>
              <a:rPr lang="en-US" sz="3500" b="1" dirty="0">
                <a:solidFill>
                  <a:srgbClr val="7030A0"/>
                </a:solidFill>
                <a:latin typeface="Garamond" panose="02020404030301010803" pitchFamily="18" charset="0"/>
              </a:rPr>
              <a:t>onclusion</a:t>
            </a:r>
          </a:p>
        </p:txBody>
      </p:sp>
      <p:sp>
        <p:nvSpPr>
          <p:cNvPr id="6" name="Marcador de texto 5">
            <a:extLst>
              <a:ext uri="{FF2B5EF4-FFF2-40B4-BE49-F238E27FC236}">
                <a16:creationId xmlns:a16="http://schemas.microsoft.com/office/drawing/2014/main" id="{F3FE2B05-12A3-4C5B-9993-280BB1FB8C82}"/>
              </a:ext>
            </a:extLst>
          </p:cNvPr>
          <p:cNvSpPr>
            <a:spLocks noGrp="1"/>
          </p:cNvSpPr>
          <p:nvPr>
            <p:ph type="body" idx="1"/>
          </p:nvPr>
        </p:nvSpPr>
        <p:spPr>
          <a:xfrm>
            <a:off x="682171" y="1385353"/>
            <a:ext cx="5157787" cy="472994"/>
          </a:xfrm>
        </p:spPr>
        <p:txBody>
          <a:bodyPr>
            <a:normAutofit/>
          </a:bodyPr>
          <a:lstStyle/>
          <a:p>
            <a:pPr algn="ctr"/>
            <a:r>
              <a:rPr lang="en-US" sz="2200" dirty="0">
                <a:latin typeface="Garamond" panose="02020404030301010803" pitchFamily="18" charset="0"/>
              </a:rPr>
              <a:t>Unification approach</a:t>
            </a:r>
          </a:p>
        </p:txBody>
      </p:sp>
      <p:sp>
        <p:nvSpPr>
          <p:cNvPr id="7" name="Marcador de contenido 6">
            <a:extLst>
              <a:ext uri="{FF2B5EF4-FFF2-40B4-BE49-F238E27FC236}">
                <a16:creationId xmlns:a16="http://schemas.microsoft.com/office/drawing/2014/main" id="{0648198A-9FDF-4695-8856-3FB6BB98EB47}"/>
              </a:ext>
            </a:extLst>
          </p:cNvPr>
          <p:cNvSpPr>
            <a:spLocks noGrp="1"/>
          </p:cNvSpPr>
          <p:nvPr>
            <p:ph sz="half" idx="2"/>
          </p:nvPr>
        </p:nvSpPr>
        <p:spPr>
          <a:xfrm>
            <a:off x="839788" y="2058388"/>
            <a:ext cx="4842555" cy="2504281"/>
          </a:xfrm>
        </p:spPr>
        <p:txBody>
          <a:bodyPr>
            <a:normAutofit/>
          </a:bodyPr>
          <a:lstStyle/>
          <a:p>
            <a:pPr marL="0" indent="0" algn="just">
              <a:spcBef>
                <a:spcPts val="1200"/>
              </a:spcBef>
              <a:buNone/>
            </a:pPr>
            <a:r>
              <a:rPr lang="en-US" sz="2000" b="1" u="sng" dirty="0">
                <a:solidFill>
                  <a:srgbClr val="7030A0"/>
                </a:solidFill>
                <a:latin typeface="Garamond" panose="02020404030301010803" pitchFamily="18" charset="0"/>
              </a:rPr>
              <a:t>Thesis</a:t>
            </a:r>
            <a:r>
              <a:rPr lang="en-US" sz="2000" dirty="0">
                <a:latin typeface="Garamond" panose="02020404030301010803" pitchFamily="18" charset="0"/>
              </a:rPr>
              <a:t>: the value of explanation lies in fitting things into a universal pattern, or a pattern that covers major segments of the universe</a:t>
            </a:r>
          </a:p>
          <a:p>
            <a:pPr marL="0" indent="0" algn="just">
              <a:spcBef>
                <a:spcPts val="1200"/>
              </a:spcBef>
              <a:buNone/>
            </a:pPr>
            <a:r>
              <a:rPr lang="en-US" sz="2000" b="1" u="sng" dirty="0">
                <a:solidFill>
                  <a:srgbClr val="7030A0"/>
                </a:solidFill>
                <a:latin typeface="Garamond" panose="02020404030301010803" pitchFamily="18" charset="0"/>
              </a:rPr>
              <a:t>Example</a:t>
            </a:r>
            <a:r>
              <a:rPr lang="en-US" sz="2000" dirty="0">
                <a:latin typeface="Garamond" panose="02020404030301010803" pitchFamily="18" charset="0"/>
              </a:rPr>
              <a:t>: Newtonian synthesis, which explains Kepler’s laws, Galileo’s laws and many other regularities</a:t>
            </a:r>
          </a:p>
          <a:p>
            <a:pPr marL="0" indent="0" algn="just">
              <a:buNone/>
            </a:pPr>
            <a:r>
              <a:rPr lang="en-US" sz="2000" b="1" u="sng" dirty="0">
                <a:solidFill>
                  <a:srgbClr val="7030A0"/>
                </a:solidFill>
                <a:latin typeface="Garamond" panose="02020404030301010803" pitchFamily="18" charset="0"/>
              </a:rPr>
              <a:t>Problem</a:t>
            </a:r>
            <a:r>
              <a:rPr lang="en-US" sz="2000" dirty="0">
                <a:latin typeface="Garamond" panose="02020404030301010803" pitchFamily="18" charset="0"/>
              </a:rPr>
              <a:t>: explanation of laws</a:t>
            </a:r>
          </a:p>
        </p:txBody>
      </p:sp>
      <p:sp>
        <p:nvSpPr>
          <p:cNvPr id="9" name="Marcador de contenido 8">
            <a:extLst>
              <a:ext uri="{FF2B5EF4-FFF2-40B4-BE49-F238E27FC236}">
                <a16:creationId xmlns:a16="http://schemas.microsoft.com/office/drawing/2014/main" id="{2363B1E7-7F04-473F-B390-8B620F698879}"/>
              </a:ext>
            </a:extLst>
          </p:cNvPr>
          <p:cNvSpPr>
            <a:spLocks noGrp="1"/>
          </p:cNvSpPr>
          <p:nvPr>
            <p:ph sz="quarter" idx="4"/>
          </p:nvPr>
        </p:nvSpPr>
        <p:spPr>
          <a:xfrm>
            <a:off x="6400800" y="2058388"/>
            <a:ext cx="4954588" cy="2504281"/>
          </a:xfrm>
        </p:spPr>
        <p:txBody>
          <a:bodyPr/>
          <a:lstStyle/>
          <a:p>
            <a:pPr marL="0" indent="0" algn="just">
              <a:spcBef>
                <a:spcPts val="1200"/>
              </a:spcBef>
              <a:buNone/>
            </a:pPr>
            <a:r>
              <a:rPr lang="en-US" sz="2000" b="1" u="sng" dirty="0">
                <a:solidFill>
                  <a:srgbClr val="7030A0"/>
                </a:solidFill>
                <a:latin typeface="Garamond" panose="02020404030301010803" pitchFamily="18" charset="0"/>
              </a:rPr>
              <a:t>Thesis</a:t>
            </a:r>
            <a:r>
              <a:rPr lang="en-US" sz="2000" dirty="0">
                <a:latin typeface="Garamond" panose="02020404030301010803" pitchFamily="18" charset="0"/>
              </a:rPr>
              <a:t>: the value of explanation lies in discovering the hidden mechanisms that bring about the facts that we try to understand</a:t>
            </a:r>
          </a:p>
          <a:p>
            <a:pPr marL="0" indent="0" algn="just">
              <a:spcBef>
                <a:spcPts val="1200"/>
              </a:spcBef>
              <a:buNone/>
            </a:pPr>
            <a:r>
              <a:rPr lang="en-US" sz="2000" b="1" u="sng" dirty="0">
                <a:solidFill>
                  <a:srgbClr val="7030A0"/>
                </a:solidFill>
                <a:latin typeface="Garamond" panose="02020404030301010803" pitchFamily="18" charset="0"/>
              </a:rPr>
              <a:t>Example</a:t>
            </a:r>
            <a:r>
              <a:rPr lang="en-US" sz="2000" dirty="0">
                <a:latin typeface="Garamond" panose="02020404030301010803" pitchFamily="18" charset="0"/>
              </a:rPr>
              <a:t>: explaining the transmission of traits from parents to offspring by appealing to the DNA structure</a:t>
            </a:r>
          </a:p>
          <a:p>
            <a:pPr marL="0" indent="0" algn="just">
              <a:buNone/>
            </a:pPr>
            <a:r>
              <a:rPr lang="en-US" sz="2000" b="1" u="sng" dirty="0">
                <a:solidFill>
                  <a:srgbClr val="7030A0"/>
                </a:solidFill>
                <a:latin typeface="Garamond" panose="02020404030301010803" pitchFamily="18" charset="0"/>
              </a:rPr>
              <a:t>Problem</a:t>
            </a:r>
            <a:r>
              <a:rPr lang="en-US" sz="2000" dirty="0">
                <a:latin typeface="Garamond" panose="02020404030301010803" pitchFamily="18" charset="0"/>
              </a:rPr>
              <a:t>: nature of causality</a:t>
            </a:r>
            <a:endParaRPr lang="en-US" dirty="0">
              <a:latin typeface="Garamond" panose="02020404030301010803" pitchFamily="18" charset="0"/>
            </a:endParaRPr>
          </a:p>
        </p:txBody>
      </p:sp>
      <p:sp>
        <p:nvSpPr>
          <p:cNvPr id="10" name="Marcador de texto 5">
            <a:extLst>
              <a:ext uri="{FF2B5EF4-FFF2-40B4-BE49-F238E27FC236}">
                <a16:creationId xmlns:a16="http://schemas.microsoft.com/office/drawing/2014/main" id="{208840FB-AD0A-4828-9232-01025FA43C4D}"/>
              </a:ext>
            </a:extLst>
          </p:cNvPr>
          <p:cNvSpPr txBox="1">
            <a:spLocks/>
          </p:cNvSpPr>
          <p:nvPr/>
        </p:nvSpPr>
        <p:spPr>
          <a:xfrm>
            <a:off x="6299200" y="1375245"/>
            <a:ext cx="5157787" cy="472994"/>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n-US" sz="2200" dirty="0">
                <a:latin typeface="Garamond" panose="02020404030301010803" pitchFamily="18" charset="0"/>
              </a:rPr>
              <a:t>Causal-mechanical approach</a:t>
            </a:r>
          </a:p>
        </p:txBody>
      </p:sp>
      <p:sp>
        <p:nvSpPr>
          <p:cNvPr id="11" name="CuadroTexto 10">
            <a:extLst>
              <a:ext uri="{FF2B5EF4-FFF2-40B4-BE49-F238E27FC236}">
                <a16:creationId xmlns:a16="http://schemas.microsoft.com/office/drawing/2014/main" id="{9EFC33F6-1E98-49D4-9539-58EAB59BC5A1}"/>
              </a:ext>
            </a:extLst>
          </p:cNvPr>
          <p:cNvSpPr txBox="1"/>
          <p:nvPr/>
        </p:nvSpPr>
        <p:spPr>
          <a:xfrm>
            <a:off x="682171" y="4999654"/>
            <a:ext cx="10618787" cy="784830"/>
          </a:xfrm>
          <a:prstGeom prst="rect">
            <a:avLst/>
          </a:prstGeom>
          <a:noFill/>
        </p:spPr>
        <p:txBody>
          <a:bodyPr wrap="square" rtlCol="0">
            <a:spAutoFit/>
          </a:bodyPr>
          <a:lstStyle/>
          <a:p>
            <a:pPr>
              <a:spcAft>
                <a:spcPts val="600"/>
              </a:spcAft>
            </a:pPr>
            <a:r>
              <a:rPr lang="en-US" sz="2000" b="1" dirty="0">
                <a:latin typeface="Garamond" panose="02020404030301010803" pitchFamily="18" charset="0"/>
              </a:rPr>
              <a:t>Both approaches furnish valuable explanatory information</a:t>
            </a:r>
          </a:p>
          <a:p>
            <a:r>
              <a:rPr lang="en-US" sz="2000" b="1" dirty="0">
                <a:latin typeface="Garamond" panose="02020404030301010803" pitchFamily="18" charset="0"/>
              </a:rPr>
              <a:t>Pragmatic considerations might dictate the choice or one rather than the other in a given context</a:t>
            </a:r>
          </a:p>
        </p:txBody>
      </p:sp>
    </p:spTree>
    <p:extLst>
      <p:ext uri="{BB962C8B-B14F-4D97-AF65-F5344CB8AC3E}">
        <p14:creationId xmlns:p14="http://schemas.microsoft.com/office/powerpoint/2010/main" val="2166257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F5801-8DDA-4693-8D61-592429418ECB}"/>
              </a:ext>
            </a:extLst>
          </p:cNvPr>
          <p:cNvSpPr>
            <a:spLocks noGrp="1"/>
          </p:cNvSpPr>
          <p:nvPr>
            <p:ph type="title"/>
          </p:nvPr>
        </p:nvSpPr>
        <p:spPr>
          <a:xfrm>
            <a:off x="838200" y="602440"/>
            <a:ext cx="10515600" cy="823913"/>
          </a:xfrm>
        </p:spPr>
        <p:txBody>
          <a:bodyPr>
            <a:normAutofit/>
          </a:bodyPr>
          <a:lstStyle/>
          <a:p>
            <a:pPr>
              <a:tabLst>
                <a:tab pos="5318125" algn="l"/>
              </a:tabLst>
            </a:pPr>
            <a:r>
              <a:rPr lang="es-ES" sz="3500" b="1" dirty="0">
                <a:solidFill>
                  <a:srgbClr val="7030A0"/>
                </a:solidFill>
                <a:latin typeface="Garamond" panose="02020404030301010803" pitchFamily="18" charset="0"/>
              </a:rPr>
              <a:t>Gems</a:t>
            </a:r>
            <a:endParaRPr lang="en-US" sz="3500" b="1" dirty="0">
              <a:solidFill>
                <a:srgbClr val="7030A0"/>
              </a:solidFill>
              <a:latin typeface="Garamond" panose="02020404030301010803" pitchFamily="18" charset="0"/>
            </a:endParaRPr>
          </a:p>
        </p:txBody>
      </p:sp>
      <p:sp>
        <p:nvSpPr>
          <p:cNvPr id="11" name="CuadroTexto 10">
            <a:extLst>
              <a:ext uri="{FF2B5EF4-FFF2-40B4-BE49-F238E27FC236}">
                <a16:creationId xmlns:a16="http://schemas.microsoft.com/office/drawing/2014/main" id="{9EFC33F6-1E98-49D4-9539-58EAB59BC5A1}"/>
              </a:ext>
            </a:extLst>
          </p:cNvPr>
          <p:cNvSpPr txBox="1"/>
          <p:nvPr/>
        </p:nvSpPr>
        <p:spPr>
          <a:xfrm>
            <a:off x="998376" y="1640633"/>
            <a:ext cx="9946432" cy="4555093"/>
          </a:xfrm>
          <a:prstGeom prst="rect">
            <a:avLst/>
          </a:prstGeom>
          <a:noFill/>
        </p:spPr>
        <p:txBody>
          <a:bodyPr wrap="square" rtlCol="0">
            <a:spAutoFit/>
          </a:bodyPr>
          <a:lstStyle/>
          <a:p>
            <a:pPr marL="457200" indent="-457200" algn="just">
              <a:spcAft>
                <a:spcPts val="600"/>
              </a:spcAft>
              <a:buClr>
                <a:srgbClr val="7030A0"/>
              </a:buClr>
              <a:buFont typeface="+mj-lt"/>
              <a:buAutoNum type="arabicParenR"/>
            </a:pPr>
            <a:r>
              <a:rPr lang="en-US" sz="2000" b="1" dirty="0">
                <a:latin typeface="Garamond" panose="02020404030301010803" pitchFamily="18" charset="0"/>
              </a:rPr>
              <a:t>Outstanding organization</a:t>
            </a:r>
            <a:r>
              <a:rPr lang="en-US" sz="2000" dirty="0">
                <a:latin typeface="Garamond" panose="02020404030301010803" pitchFamily="18" charset="0"/>
              </a:rPr>
              <a:t>. The paper is clearly written and organized into well-divided sections. This makes the author’s main line of thought easy to follow. </a:t>
            </a:r>
          </a:p>
          <a:p>
            <a:pPr algn="just">
              <a:spcAft>
                <a:spcPts val="600"/>
              </a:spcAft>
              <a:buClr>
                <a:srgbClr val="7030A0"/>
              </a:buClr>
            </a:pPr>
            <a:endParaRPr lang="en-US" sz="2000" dirty="0">
              <a:latin typeface="Garamond" panose="02020404030301010803" pitchFamily="18" charset="0"/>
            </a:endParaRPr>
          </a:p>
          <a:p>
            <a:pPr marL="457200" indent="-457200" algn="just">
              <a:spcAft>
                <a:spcPts val="600"/>
              </a:spcAft>
              <a:buClr>
                <a:srgbClr val="7030A0"/>
              </a:buClr>
              <a:buFont typeface="+mj-lt"/>
              <a:buAutoNum type="arabicParenR" startAt="2"/>
            </a:pPr>
            <a:r>
              <a:rPr lang="en-US" sz="2000" b="1" dirty="0">
                <a:latin typeface="Garamond" panose="02020404030301010803" pitchFamily="18" charset="0"/>
              </a:rPr>
              <a:t>Precise definition of “scientific explanation”</a:t>
            </a:r>
            <a:r>
              <a:rPr lang="en-US" sz="2000" dirty="0">
                <a:latin typeface="Garamond" panose="02020404030301010803" pitchFamily="18" charset="0"/>
              </a:rPr>
              <a:t>. Instead of talking directly about the different models of scientific explanation, Salmon spends several sections specifying what he means by scientific explanation, and separating it from other kinds of explanations and related concepts. I believe that every philosophy paper should start like this.</a:t>
            </a:r>
            <a:endParaRPr lang="en-US" sz="2000" b="1" dirty="0">
              <a:latin typeface="Garamond" panose="02020404030301010803" pitchFamily="18" charset="0"/>
            </a:endParaRPr>
          </a:p>
          <a:p>
            <a:pPr marL="457200" indent="-457200" algn="just">
              <a:spcAft>
                <a:spcPts val="600"/>
              </a:spcAft>
              <a:buClr>
                <a:srgbClr val="7030A0"/>
              </a:buClr>
              <a:buFont typeface="+mj-lt"/>
              <a:buAutoNum type="arabicParenR" startAt="2"/>
            </a:pPr>
            <a:endParaRPr lang="en-US" sz="2000" b="1" dirty="0">
              <a:latin typeface="Garamond" panose="02020404030301010803" pitchFamily="18" charset="0"/>
            </a:endParaRPr>
          </a:p>
          <a:p>
            <a:pPr marL="457200" indent="-457200" algn="just">
              <a:spcAft>
                <a:spcPts val="600"/>
              </a:spcAft>
              <a:buClr>
                <a:srgbClr val="7030A0"/>
              </a:buClr>
              <a:buFont typeface="+mj-lt"/>
              <a:buAutoNum type="arabicParenR" startAt="2"/>
            </a:pPr>
            <a:r>
              <a:rPr lang="en-US" sz="2000" b="1" dirty="0">
                <a:latin typeface="Garamond" panose="02020404030301010803" pitchFamily="18" charset="0"/>
              </a:rPr>
              <a:t>Lovely final example</a:t>
            </a:r>
            <a:r>
              <a:rPr lang="en-US" sz="2000" dirty="0">
                <a:latin typeface="Garamond" panose="02020404030301010803" pitchFamily="18" charset="0"/>
              </a:rPr>
              <a:t>. In the last section, Salmon uses the </a:t>
            </a:r>
            <a:r>
              <a:rPr lang="en-US" sz="2000" i="1" dirty="0">
                <a:latin typeface="Garamond" panose="02020404030301010803" pitchFamily="18" charset="0"/>
              </a:rPr>
              <a:t>friendly</a:t>
            </a:r>
            <a:r>
              <a:rPr lang="en-US" sz="2000" dirty="0">
                <a:latin typeface="Garamond" panose="02020404030301010803" pitchFamily="18" charset="0"/>
              </a:rPr>
              <a:t> </a:t>
            </a:r>
            <a:r>
              <a:rPr lang="en-US" sz="2000" i="1" dirty="0">
                <a:latin typeface="Garamond" panose="02020404030301010803" pitchFamily="18" charset="0"/>
              </a:rPr>
              <a:t>physicist</a:t>
            </a:r>
            <a:r>
              <a:rPr lang="en-US" sz="2000" dirty="0">
                <a:latin typeface="Garamond" panose="02020404030301010803" pitchFamily="18" charset="0"/>
              </a:rPr>
              <a:t> little story as an excuse to highlight his pluralistic attitude towards scientific explanation. I found this story to be particularly illuminating.</a:t>
            </a:r>
          </a:p>
          <a:p>
            <a:pPr>
              <a:spcAft>
                <a:spcPts val="600"/>
              </a:spcAft>
              <a:buClr>
                <a:srgbClr val="7030A0"/>
              </a:buClr>
            </a:pPr>
            <a:endParaRPr lang="en-US" sz="2000" dirty="0">
              <a:latin typeface="Garamond" panose="02020404030301010803" pitchFamily="18" charset="0"/>
            </a:endParaRPr>
          </a:p>
          <a:p>
            <a:pPr marL="457200" indent="-457200">
              <a:spcAft>
                <a:spcPts val="600"/>
              </a:spcAft>
              <a:buClr>
                <a:srgbClr val="7030A0"/>
              </a:buClr>
              <a:buFont typeface="+mj-lt"/>
              <a:buAutoNum type="arabicParenR" startAt="2"/>
            </a:pPr>
            <a:endParaRPr lang="en-US" sz="2000" dirty="0">
              <a:latin typeface="Garamond" panose="02020404030301010803" pitchFamily="18" charset="0"/>
            </a:endParaRPr>
          </a:p>
        </p:txBody>
      </p:sp>
    </p:spTree>
    <p:extLst>
      <p:ext uri="{BB962C8B-B14F-4D97-AF65-F5344CB8AC3E}">
        <p14:creationId xmlns:p14="http://schemas.microsoft.com/office/powerpoint/2010/main" val="2836599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F5801-8DDA-4693-8D61-592429418ECB}"/>
              </a:ext>
            </a:extLst>
          </p:cNvPr>
          <p:cNvSpPr>
            <a:spLocks noGrp="1"/>
          </p:cNvSpPr>
          <p:nvPr>
            <p:ph type="title"/>
          </p:nvPr>
        </p:nvSpPr>
        <p:spPr>
          <a:xfrm>
            <a:off x="698240" y="387836"/>
            <a:ext cx="10515600" cy="823913"/>
          </a:xfrm>
        </p:spPr>
        <p:txBody>
          <a:bodyPr>
            <a:normAutofit/>
          </a:bodyPr>
          <a:lstStyle/>
          <a:p>
            <a:pPr>
              <a:tabLst>
                <a:tab pos="5318125" algn="l"/>
              </a:tabLst>
            </a:pPr>
            <a:r>
              <a:rPr lang="es-ES" sz="3500" b="1" dirty="0">
                <a:solidFill>
                  <a:srgbClr val="7030A0"/>
                </a:solidFill>
                <a:latin typeface="Garamond" panose="02020404030301010803" pitchFamily="18" charset="0"/>
              </a:rPr>
              <a:t>Discussion questions</a:t>
            </a:r>
            <a:endParaRPr lang="en-US" sz="3500" b="1" dirty="0">
              <a:solidFill>
                <a:srgbClr val="7030A0"/>
              </a:solidFill>
              <a:latin typeface="Garamond" panose="02020404030301010803" pitchFamily="18" charset="0"/>
            </a:endParaRPr>
          </a:p>
        </p:txBody>
      </p:sp>
      <p:sp>
        <p:nvSpPr>
          <p:cNvPr id="11" name="CuadroTexto 10">
            <a:extLst>
              <a:ext uri="{FF2B5EF4-FFF2-40B4-BE49-F238E27FC236}">
                <a16:creationId xmlns:a16="http://schemas.microsoft.com/office/drawing/2014/main" id="{9EFC33F6-1E98-49D4-9539-58EAB59BC5A1}"/>
              </a:ext>
            </a:extLst>
          </p:cNvPr>
          <p:cNvSpPr txBox="1"/>
          <p:nvPr/>
        </p:nvSpPr>
        <p:spPr>
          <a:xfrm>
            <a:off x="623596" y="1407367"/>
            <a:ext cx="10722428" cy="4247317"/>
          </a:xfrm>
          <a:prstGeom prst="rect">
            <a:avLst/>
          </a:prstGeom>
          <a:noFill/>
        </p:spPr>
        <p:txBody>
          <a:bodyPr wrap="square" rtlCol="0">
            <a:spAutoFit/>
          </a:bodyPr>
          <a:lstStyle/>
          <a:p>
            <a:pPr marL="342900" indent="-342900" algn="just">
              <a:spcAft>
                <a:spcPts val="600"/>
              </a:spcAft>
              <a:buClr>
                <a:srgbClr val="7030A0"/>
              </a:buClr>
              <a:buFont typeface="Garamond" panose="02020404030301010803" pitchFamily="18" charset="0"/>
              <a:buChar char="•"/>
            </a:pPr>
            <a:r>
              <a:rPr lang="en-US" sz="2000" dirty="0">
                <a:latin typeface="Garamond" panose="02020404030301010803" pitchFamily="18" charset="0"/>
              </a:rPr>
              <a:t>Why were the logical empiricists philosophers of science who defended the D-N model so willing to accept the idea that science provides “explanations”, given the tendency of many earlier writers in the positivist tradition to think of explanation as a rather “subjective” matter, and to contrast it with “descriptions”, which were regarded as a more legitimate goal for empirical science?</a:t>
            </a:r>
          </a:p>
          <a:p>
            <a:pPr marL="342900" indent="-342900" algn="just">
              <a:spcAft>
                <a:spcPts val="600"/>
              </a:spcAft>
              <a:buClr>
                <a:srgbClr val="7030A0"/>
              </a:buClr>
              <a:buFont typeface="Garamond" panose="02020404030301010803" pitchFamily="18" charset="0"/>
              <a:buChar char="•"/>
            </a:pPr>
            <a:endParaRPr lang="en-US" sz="2000" dirty="0">
              <a:latin typeface="Garamond" panose="02020404030301010803" pitchFamily="18" charset="0"/>
            </a:endParaRPr>
          </a:p>
          <a:p>
            <a:pPr marL="342900" indent="-342900" algn="just">
              <a:spcAft>
                <a:spcPts val="600"/>
              </a:spcAft>
              <a:buClr>
                <a:srgbClr val="7030A0"/>
              </a:buClr>
              <a:buFont typeface="Garamond" panose="02020404030301010803" pitchFamily="18" charset="0"/>
              <a:buChar char="•"/>
            </a:pPr>
            <a:r>
              <a:rPr lang="en-US" sz="2000" dirty="0">
                <a:latin typeface="Garamond" panose="02020404030301010803" pitchFamily="18" charset="0"/>
              </a:rPr>
              <a:t>Are there any fundamental differences between explanations in the natural sciences and explanations in the social sciences? </a:t>
            </a:r>
          </a:p>
          <a:p>
            <a:pPr algn="just">
              <a:spcAft>
                <a:spcPts val="600"/>
              </a:spcAft>
              <a:buClr>
                <a:srgbClr val="7030A0"/>
              </a:buClr>
            </a:pPr>
            <a:endParaRPr lang="en-US" sz="2000" dirty="0">
              <a:latin typeface="Garamond" panose="02020404030301010803" pitchFamily="18" charset="0"/>
            </a:endParaRPr>
          </a:p>
          <a:p>
            <a:pPr marL="342900" indent="-342900" algn="just">
              <a:buClr>
                <a:srgbClr val="7030A0"/>
              </a:buClr>
              <a:buFont typeface="Garamond" panose="02020404030301010803" pitchFamily="18" charset="0"/>
              <a:buChar char="•"/>
            </a:pPr>
            <a:r>
              <a:rPr lang="en-US" sz="2000" dirty="0">
                <a:latin typeface="Garamond" panose="02020404030301010803" pitchFamily="18" charset="0"/>
              </a:rPr>
              <a:t>What is the link between explanation and other goals of inquiry, such as evidential support, prediction, or simplicity? </a:t>
            </a:r>
            <a:endParaRPr lang="en-US" sz="2000" i="1" dirty="0">
              <a:latin typeface="Garamond" panose="02020404030301010803" pitchFamily="18" charset="0"/>
            </a:endParaRPr>
          </a:p>
          <a:p>
            <a:pPr algn="just">
              <a:spcAft>
                <a:spcPts val="1200"/>
              </a:spcAft>
              <a:buClr>
                <a:srgbClr val="7030A0"/>
              </a:buClr>
            </a:pPr>
            <a:endParaRPr lang="en-US" sz="2000" dirty="0">
              <a:latin typeface="Garamond" panose="02020404030301010803" pitchFamily="18" charset="0"/>
            </a:endParaRPr>
          </a:p>
          <a:p>
            <a:pPr>
              <a:spcAft>
                <a:spcPts val="600"/>
              </a:spcAft>
              <a:buClr>
                <a:srgbClr val="7030A0"/>
              </a:buClr>
            </a:pPr>
            <a:endParaRPr lang="en-US" sz="2000" dirty="0">
              <a:latin typeface="Garamond" panose="02020404030301010803" pitchFamily="18" charset="0"/>
            </a:endParaRPr>
          </a:p>
        </p:txBody>
      </p:sp>
    </p:spTree>
    <p:extLst>
      <p:ext uri="{BB962C8B-B14F-4D97-AF65-F5344CB8AC3E}">
        <p14:creationId xmlns:p14="http://schemas.microsoft.com/office/powerpoint/2010/main" val="3144601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F5801-8DDA-4693-8D61-592429418ECB}"/>
              </a:ext>
            </a:extLst>
          </p:cNvPr>
          <p:cNvSpPr>
            <a:spLocks noGrp="1"/>
          </p:cNvSpPr>
          <p:nvPr>
            <p:ph type="title"/>
          </p:nvPr>
        </p:nvSpPr>
        <p:spPr>
          <a:xfrm>
            <a:off x="821094" y="411779"/>
            <a:ext cx="10532706" cy="782540"/>
          </a:xfrm>
        </p:spPr>
        <p:txBody>
          <a:bodyPr>
            <a:normAutofit/>
          </a:bodyPr>
          <a:lstStyle/>
          <a:p>
            <a:pPr>
              <a:tabLst>
                <a:tab pos="5318125" algn="l"/>
              </a:tabLst>
            </a:pPr>
            <a:r>
              <a:rPr lang="es-ES" sz="3500" b="1" dirty="0">
                <a:solidFill>
                  <a:srgbClr val="7030A0"/>
                </a:solidFill>
                <a:latin typeface="Garamond" panose="02020404030301010803" pitchFamily="18" charset="0"/>
              </a:rPr>
              <a:t>Outline</a:t>
            </a:r>
            <a:endParaRPr lang="en-US" sz="3500" b="1" dirty="0">
              <a:solidFill>
                <a:srgbClr val="7030A0"/>
              </a:solidFill>
              <a:latin typeface="Garamond" panose="02020404030301010803" pitchFamily="18" charset="0"/>
            </a:endParaRPr>
          </a:p>
        </p:txBody>
      </p:sp>
      <p:sp>
        <p:nvSpPr>
          <p:cNvPr id="3" name="Subtítulo 2">
            <a:extLst>
              <a:ext uri="{FF2B5EF4-FFF2-40B4-BE49-F238E27FC236}">
                <a16:creationId xmlns:a16="http://schemas.microsoft.com/office/drawing/2014/main" id="{F8EC7759-5862-472D-8D2C-38275C506B71}"/>
              </a:ext>
            </a:extLst>
          </p:cNvPr>
          <p:cNvSpPr>
            <a:spLocks noGrp="1"/>
          </p:cNvSpPr>
          <p:nvPr>
            <p:ph idx="1"/>
          </p:nvPr>
        </p:nvSpPr>
        <p:spPr>
          <a:xfrm>
            <a:off x="821094" y="1418253"/>
            <a:ext cx="10532706" cy="4758710"/>
          </a:xfrm>
        </p:spPr>
        <p:txBody>
          <a:bodyPr/>
          <a:lstStyle/>
          <a:p>
            <a:pPr>
              <a:buClr>
                <a:srgbClr val="7030A0"/>
              </a:buClr>
              <a:buFont typeface="Garamond" panose="02020404030301010803" pitchFamily="18" charset="0"/>
              <a:buChar char="•"/>
            </a:pPr>
            <a:r>
              <a:rPr lang="en-US" sz="2000" dirty="0">
                <a:latin typeface="Garamond" panose="02020404030301010803" pitchFamily="18" charset="0"/>
              </a:rPr>
              <a:t>Preliminary remarks</a:t>
            </a:r>
          </a:p>
          <a:p>
            <a:pPr>
              <a:buClr>
                <a:srgbClr val="7030A0"/>
              </a:buClr>
              <a:buFont typeface="Garamond" panose="02020404030301010803" pitchFamily="18" charset="0"/>
              <a:buChar char="•"/>
            </a:pPr>
            <a:r>
              <a:rPr lang="en-US" sz="2000" dirty="0">
                <a:latin typeface="Garamond" panose="02020404030301010803" pitchFamily="18" charset="0"/>
              </a:rPr>
              <a:t>Four models of explanation</a:t>
            </a:r>
          </a:p>
          <a:p>
            <a:pPr lvl="1">
              <a:buClr>
                <a:srgbClr val="7030A0"/>
              </a:buClr>
              <a:buFont typeface="Garamond" panose="02020404030301010803" pitchFamily="18" charset="0"/>
              <a:buChar char="•"/>
            </a:pPr>
            <a:r>
              <a:rPr lang="en-US" sz="2000" dirty="0">
                <a:latin typeface="Garamond" panose="02020404030301010803" pitchFamily="18" charset="0"/>
              </a:rPr>
              <a:t>D-N model of explanation</a:t>
            </a:r>
          </a:p>
          <a:p>
            <a:pPr lvl="1">
              <a:buClr>
                <a:srgbClr val="7030A0"/>
              </a:buClr>
              <a:buFont typeface="Garamond" panose="02020404030301010803" pitchFamily="18" charset="0"/>
              <a:buChar char="•"/>
            </a:pPr>
            <a:r>
              <a:rPr lang="en-US" sz="2000" dirty="0">
                <a:latin typeface="Garamond" panose="02020404030301010803" pitchFamily="18" charset="0"/>
              </a:rPr>
              <a:t>D-S model of explanation</a:t>
            </a:r>
          </a:p>
          <a:p>
            <a:pPr lvl="1">
              <a:buClr>
                <a:srgbClr val="7030A0"/>
              </a:buClr>
              <a:buFont typeface="Garamond" panose="02020404030301010803" pitchFamily="18" charset="0"/>
              <a:buChar char="•"/>
            </a:pPr>
            <a:r>
              <a:rPr lang="en-US" sz="2000" dirty="0">
                <a:latin typeface="Garamond" panose="02020404030301010803" pitchFamily="18" charset="0"/>
              </a:rPr>
              <a:t>I-S model of explanation</a:t>
            </a:r>
          </a:p>
          <a:p>
            <a:pPr lvl="1">
              <a:buClr>
                <a:srgbClr val="7030A0"/>
              </a:buClr>
              <a:buFont typeface="Garamond" panose="02020404030301010803" pitchFamily="18" charset="0"/>
              <a:buChar char="•"/>
            </a:pPr>
            <a:r>
              <a:rPr lang="en-US" sz="2000" dirty="0">
                <a:latin typeface="Garamond" panose="02020404030301010803" pitchFamily="18" charset="0"/>
              </a:rPr>
              <a:t>S-R model of explanation</a:t>
            </a:r>
          </a:p>
          <a:p>
            <a:pPr>
              <a:buClr>
                <a:srgbClr val="7030A0"/>
              </a:buClr>
              <a:buFont typeface="Garamond" panose="02020404030301010803" pitchFamily="18" charset="0"/>
              <a:buChar char="•"/>
            </a:pPr>
            <a:r>
              <a:rPr lang="en-US" sz="2000" dirty="0">
                <a:latin typeface="Garamond" panose="02020404030301010803" pitchFamily="18" charset="0"/>
              </a:rPr>
              <a:t>Conclusion</a:t>
            </a:r>
          </a:p>
          <a:p>
            <a:pPr>
              <a:buClr>
                <a:srgbClr val="7030A0"/>
              </a:buClr>
              <a:buFont typeface="Garamond" panose="02020404030301010803" pitchFamily="18" charset="0"/>
              <a:buChar char="•"/>
            </a:pPr>
            <a:r>
              <a:rPr lang="en-US" sz="2000" dirty="0">
                <a:latin typeface="Garamond" panose="02020404030301010803" pitchFamily="18" charset="0"/>
              </a:rPr>
              <a:t>Gems</a:t>
            </a:r>
          </a:p>
          <a:p>
            <a:pPr>
              <a:buClr>
                <a:srgbClr val="7030A0"/>
              </a:buClr>
              <a:buFont typeface="Garamond" panose="02020404030301010803" pitchFamily="18" charset="0"/>
              <a:buChar char="•"/>
            </a:pPr>
            <a:r>
              <a:rPr lang="en-US" sz="2000" dirty="0">
                <a:latin typeface="Garamond" panose="02020404030301010803" pitchFamily="18" charset="0"/>
              </a:rPr>
              <a:t>Discussion questions</a:t>
            </a:r>
          </a:p>
        </p:txBody>
      </p:sp>
      <p:pic>
        <p:nvPicPr>
          <p:cNvPr id="5" name="Imagen 4" descr="Imagen que contiene Texto&#10;&#10;Descripción generada automáticamente">
            <a:extLst>
              <a:ext uri="{FF2B5EF4-FFF2-40B4-BE49-F238E27FC236}">
                <a16:creationId xmlns:a16="http://schemas.microsoft.com/office/drawing/2014/main" id="{9CA276F7-E8CE-4EBA-A101-E4BA6BC948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65506" y="933062"/>
            <a:ext cx="4462571" cy="3956180"/>
          </a:xfrm>
          <a:prstGeom prst="rect">
            <a:avLst/>
          </a:prstGeom>
        </p:spPr>
      </p:pic>
    </p:spTree>
    <p:extLst>
      <p:ext uri="{BB962C8B-B14F-4D97-AF65-F5344CB8AC3E}">
        <p14:creationId xmlns:p14="http://schemas.microsoft.com/office/powerpoint/2010/main" val="294247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F5801-8DDA-4693-8D61-592429418ECB}"/>
              </a:ext>
            </a:extLst>
          </p:cNvPr>
          <p:cNvSpPr>
            <a:spLocks noGrp="1"/>
          </p:cNvSpPr>
          <p:nvPr>
            <p:ph type="title"/>
          </p:nvPr>
        </p:nvSpPr>
        <p:spPr>
          <a:xfrm>
            <a:off x="514349" y="289767"/>
            <a:ext cx="10532706" cy="782540"/>
          </a:xfrm>
        </p:spPr>
        <p:txBody>
          <a:bodyPr>
            <a:normAutofit/>
          </a:bodyPr>
          <a:lstStyle/>
          <a:p>
            <a:pPr>
              <a:tabLst>
                <a:tab pos="5318125" algn="l"/>
              </a:tabLst>
            </a:pPr>
            <a:r>
              <a:rPr lang="en-US" sz="3500" b="1" dirty="0">
                <a:solidFill>
                  <a:srgbClr val="7030A0"/>
                </a:solidFill>
                <a:latin typeface="Garamond" panose="02020404030301010803" pitchFamily="18" charset="0"/>
              </a:rPr>
              <a:t>Preliminary remarks</a:t>
            </a:r>
          </a:p>
        </p:txBody>
      </p:sp>
      <p:sp>
        <p:nvSpPr>
          <p:cNvPr id="3" name="Subtítulo 2">
            <a:extLst>
              <a:ext uri="{FF2B5EF4-FFF2-40B4-BE49-F238E27FC236}">
                <a16:creationId xmlns:a16="http://schemas.microsoft.com/office/drawing/2014/main" id="{F8EC7759-5862-472D-8D2C-38275C506B71}"/>
              </a:ext>
            </a:extLst>
          </p:cNvPr>
          <p:cNvSpPr>
            <a:spLocks noGrp="1"/>
          </p:cNvSpPr>
          <p:nvPr>
            <p:ph idx="1"/>
          </p:nvPr>
        </p:nvSpPr>
        <p:spPr>
          <a:xfrm>
            <a:off x="590550" y="1259633"/>
            <a:ext cx="10829926" cy="4917330"/>
          </a:xfrm>
        </p:spPr>
        <p:txBody>
          <a:bodyPr/>
          <a:lstStyle/>
          <a:p>
            <a:pPr marL="0" indent="0" algn="just">
              <a:buClr>
                <a:srgbClr val="7030A0"/>
              </a:buClr>
              <a:buNone/>
            </a:pPr>
            <a:endParaRPr lang="en-US" sz="2000" dirty="0">
              <a:latin typeface="Garamond" panose="02020404030301010803" pitchFamily="18" charset="0"/>
            </a:endParaRPr>
          </a:p>
          <a:p>
            <a:pPr marL="0" indent="0" algn="just">
              <a:spcBef>
                <a:spcPts val="2000"/>
              </a:spcBef>
              <a:spcAft>
                <a:spcPts val="1000"/>
              </a:spcAft>
              <a:buClr>
                <a:srgbClr val="7030A0"/>
              </a:buClr>
              <a:buNone/>
            </a:pPr>
            <a:r>
              <a:rPr lang="en-US" sz="2000" b="1" dirty="0">
                <a:latin typeface="Garamond" panose="02020404030301010803" pitchFamily="18" charset="0"/>
              </a:rPr>
              <a:t>Confirmation</a:t>
            </a:r>
            <a:r>
              <a:rPr lang="en-US" sz="2000" dirty="0">
                <a:latin typeface="Garamond" panose="02020404030301010803" pitchFamily="18" charset="0"/>
              </a:rPr>
              <a:t> consists in giving reasons for believing </a:t>
            </a:r>
            <a:r>
              <a:rPr lang="en-US" sz="2000" i="1" dirty="0">
                <a:latin typeface="Garamond" panose="02020404030301010803" pitchFamily="18" charset="0"/>
              </a:rPr>
              <a:t>that</a:t>
            </a:r>
            <a:r>
              <a:rPr lang="en-US" sz="2000" dirty="0">
                <a:latin typeface="Garamond" panose="02020404030301010803" pitchFamily="18" charset="0"/>
              </a:rPr>
              <a:t> a particular phenomenon occurs</a:t>
            </a:r>
          </a:p>
          <a:p>
            <a:pPr marL="0" indent="0" algn="just">
              <a:spcAft>
                <a:spcPts val="1000"/>
              </a:spcAft>
              <a:buClr>
                <a:srgbClr val="7030A0"/>
              </a:buClr>
              <a:buNone/>
            </a:pPr>
            <a:r>
              <a:rPr lang="en-US" sz="2000" b="1" dirty="0">
                <a:latin typeface="Garamond" panose="02020404030301010803" pitchFamily="18" charset="0"/>
              </a:rPr>
              <a:t>Some kinds of explanation are </a:t>
            </a:r>
            <a:r>
              <a:rPr lang="en-US" sz="2000" b="1" i="1" dirty="0">
                <a:latin typeface="Garamond" panose="02020404030301010803" pitchFamily="18" charset="0"/>
              </a:rPr>
              <a:t>not</a:t>
            </a:r>
            <a:r>
              <a:rPr lang="en-US" sz="2000" b="1" dirty="0">
                <a:latin typeface="Garamond" panose="02020404030301010803" pitchFamily="18" charset="0"/>
              </a:rPr>
              <a:t> scientific</a:t>
            </a:r>
            <a:r>
              <a:rPr lang="en-US" sz="2000" dirty="0">
                <a:latin typeface="Garamond" panose="02020404030301010803" pitchFamily="18" charset="0"/>
              </a:rPr>
              <a:t>: explanations of </a:t>
            </a:r>
            <a:r>
              <a:rPr lang="en-US" sz="2000" i="1" dirty="0">
                <a:latin typeface="Garamond" panose="02020404030301010803" pitchFamily="18" charset="0"/>
              </a:rPr>
              <a:t>how</a:t>
            </a:r>
            <a:r>
              <a:rPr lang="en-US" sz="2000" dirty="0">
                <a:latin typeface="Garamond" panose="02020404030301010803" pitchFamily="18" charset="0"/>
              </a:rPr>
              <a:t>, explanations of </a:t>
            </a:r>
            <a:r>
              <a:rPr lang="en-US" sz="2000" i="1" dirty="0">
                <a:latin typeface="Garamond" panose="02020404030301010803" pitchFamily="18" charset="0"/>
              </a:rPr>
              <a:t>what</a:t>
            </a:r>
            <a:r>
              <a:rPr lang="en-US" sz="2000" dirty="0">
                <a:latin typeface="Garamond" panose="02020404030301010803" pitchFamily="18" charset="0"/>
              </a:rPr>
              <a:t>, explanations of artworks, explanations of mathematical proofs </a:t>
            </a:r>
          </a:p>
          <a:p>
            <a:pPr marL="0" indent="0" algn="just">
              <a:spcAft>
                <a:spcPts val="1000"/>
              </a:spcAft>
              <a:buClr>
                <a:srgbClr val="7030A0"/>
              </a:buClr>
              <a:buNone/>
            </a:pPr>
            <a:r>
              <a:rPr lang="en-US" sz="2000" b="1" dirty="0">
                <a:latin typeface="Garamond" panose="02020404030301010803" pitchFamily="18" charset="0"/>
              </a:rPr>
              <a:t>Some why-questions look for things other than scientific explanation</a:t>
            </a:r>
            <a:r>
              <a:rPr lang="en-US" sz="2000" dirty="0">
                <a:latin typeface="Garamond" panose="02020404030301010803" pitchFamily="18" charset="0"/>
              </a:rPr>
              <a:t>, such as justification</a:t>
            </a:r>
            <a:endParaRPr lang="en-US" sz="2000" b="1" dirty="0">
              <a:latin typeface="Garamond" panose="02020404030301010803" pitchFamily="18" charset="0"/>
            </a:endParaRPr>
          </a:p>
          <a:p>
            <a:pPr marL="0" indent="0" algn="just">
              <a:spcAft>
                <a:spcPts val="1000"/>
              </a:spcAft>
              <a:buClr>
                <a:srgbClr val="7030A0"/>
              </a:buClr>
              <a:buNone/>
            </a:pPr>
            <a:r>
              <a:rPr lang="en-US" sz="2000" b="1" dirty="0">
                <a:latin typeface="Garamond" panose="02020404030301010803" pitchFamily="18" charset="0"/>
              </a:rPr>
              <a:t>Some scientific explanations may take a </a:t>
            </a:r>
            <a:r>
              <a:rPr lang="en-US" sz="2000" b="1" i="1" dirty="0">
                <a:latin typeface="Garamond" panose="02020404030301010803" pitchFamily="18" charset="0"/>
              </a:rPr>
              <a:t>how-actually</a:t>
            </a:r>
            <a:r>
              <a:rPr lang="en-US" sz="2000" b="1" dirty="0">
                <a:latin typeface="Garamond" panose="02020404030301010803" pitchFamily="18" charset="0"/>
              </a:rPr>
              <a:t> form</a:t>
            </a:r>
          </a:p>
          <a:p>
            <a:pPr marL="0" indent="0" algn="just">
              <a:spcAft>
                <a:spcPts val="1000"/>
              </a:spcAft>
              <a:buClr>
                <a:srgbClr val="7030A0"/>
              </a:buClr>
              <a:buNone/>
            </a:pPr>
            <a:r>
              <a:rPr lang="en-US" sz="2000" b="1" dirty="0">
                <a:latin typeface="Garamond" panose="02020404030301010803" pitchFamily="18" charset="0"/>
              </a:rPr>
              <a:t>Any explanation consists of two parts: the explanandum </a:t>
            </a:r>
            <a:r>
              <a:rPr lang="en-US" sz="2000" dirty="0">
                <a:latin typeface="Garamond" panose="02020404030301010803" pitchFamily="18" charset="0"/>
              </a:rPr>
              <a:t>(the fact that is to be explained) </a:t>
            </a:r>
            <a:r>
              <a:rPr lang="en-US" sz="2000" b="1" dirty="0">
                <a:latin typeface="Garamond" panose="02020404030301010803" pitchFamily="18" charset="0"/>
              </a:rPr>
              <a:t>and the explanans</a:t>
            </a:r>
            <a:r>
              <a:rPr lang="en-US" sz="2000" dirty="0">
                <a:latin typeface="Garamond" panose="02020404030301010803" pitchFamily="18" charset="0"/>
              </a:rPr>
              <a:t> (which it does the explaining)</a:t>
            </a:r>
          </a:p>
          <a:p>
            <a:pPr marL="0" indent="0" algn="just">
              <a:spcAft>
                <a:spcPts val="1000"/>
              </a:spcAft>
              <a:buClr>
                <a:srgbClr val="7030A0"/>
              </a:buClr>
              <a:buNone/>
            </a:pPr>
            <a:r>
              <a:rPr lang="en-US" sz="2000" dirty="0">
                <a:latin typeface="Garamond" panose="02020404030301010803" pitchFamily="18" charset="0"/>
              </a:rPr>
              <a:t>The </a:t>
            </a:r>
            <a:r>
              <a:rPr lang="en-US" sz="2000" i="1" dirty="0">
                <a:latin typeface="Garamond" panose="02020404030301010803" pitchFamily="18" charset="0"/>
              </a:rPr>
              <a:t>received view </a:t>
            </a:r>
            <a:r>
              <a:rPr lang="en-US" sz="2000" dirty="0">
                <a:latin typeface="Garamond" panose="02020404030301010803" pitchFamily="18" charset="0"/>
              </a:rPr>
              <a:t>regards all </a:t>
            </a:r>
            <a:r>
              <a:rPr lang="en-US" sz="2000" b="1" dirty="0">
                <a:latin typeface="Garamond" panose="02020404030301010803" pitchFamily="18" charset="0"/>
              </a:rPr>
              <a:t>explanations as </a:t>
            </a:r>
            <a:r>
              <a:rPr lang="en-US" sz="2000" dirty="0">
                <a:latin typeface="Garamond" panose="02020404030301010803" pitchFamily="18" charset="0"/>
              </a:rPr>
              <a:t>arguments, which can be </a:t>
            </a:r>
            <a:r>
              <a:rPr lang="en-US" sz="2000" b="1" dirty="0">
                <a:latin typeface="Garamond" panose="02020404030301010803" pitchFamily="18" charset="0"/>
              </a:rPr>
              <a:t>deductive</a:t>
            </a:r>
            <a:r>
              <a:rPr lang="en-US" sz="2000" dirty="0">
                <a:latin typeface="Garamond" panose="02020404030301010803" pitchFamily="18" charset="0"/>
              </a:rPr>
              <a:t> or </a:t>
            </a:r>
            <a:r>
              <a:rPr lang="en-US" sz="2000" b="1" dirty="0">
                <a:latin typeface="Garamond" panose="02020404030301010803" pitchFamily="18" charset="0"/>
              </a:rPr>
              <a:t>inductive</a:t>
            </a:r>
            <a:r>
              <a:rPr lang="en-US" sz="2000" dirty="0">
                <a:latin typeface="Garamond" panose="02020404030301010803" pitchFamily="18" charset="0"/>
              </a:rPr>
              <a:t>.</a:t>
            </a:r>
          </a:p>
        </p:txBody>
      </p:sp>
      <p:sp>
        <p:nvSpPr>
          <p:cNvPr id="5" name="CuadroTexto 4">
            <a:extLst>
              <a:ext uri="{FF2B5EF4-FFF2-40B4-BE49-F238E27FC236}">
                <a16:creationId xmlns:a16="http://schemas.microsoft.com/office/drawing/2014/main" id="{569ABDA6-D5E0-4DCA-97C9-C2BB1855809C}"/>
              </a:ext>
            </a:extLst>
          </p:cNvPr>
          <p:cNvSpPr txBox="1"/>
          <p:nvPr/>
        </p:nvSpPr>
        <p:spPr>
          <a:xfrm>
            <a:off x="590550" y="1183433"/>
            <a:ext cx="8353425" cy="400110"/>
          </a:xfrm>
          <a:prstGeom prst="rect">
            <a:avLst/>
          </a:prstGeom>
          <a:noFill/>
          <a:ln w="28575">
            <a:solidFill>
              <a:srgbClr val="7030A0"/>
            </a:solidFill>
          </a:ln>
        </p:spPr>
        <p:txBody>
          <a:bodyPr wrap="square" rtlCol="0">
            <a:spAutoFit/>
          </a:bodyPr>
          <a:lstStyle/>
          <a:p>
            <a:pPr marL="0" indent="0" algn="just">
              <a:buClr>
                <a:srgbClr val="7030A0"/>
              </a:buClr>
              <a:buNone/>
            </a:pPr>
            <a:r>
              <a:rPr lang="en-US" sz="2000" b="1" dirty="0">
                <a:latin typeface="Garamond" panose="02020404030301010803" pitchFamily="18" charset="0"/>
              </a:rPr>
              <a:t>Scientific explanation </a:t>
            </a:r>
            <a:r>
              <a:rPr lang="en-US" sz="2000" dirty="0">
                <a:latin typeface="Garamond" panose="02020404030301010803" pitchFamily="18" charset="0"/>
              </a:rPr>
              <a:t>consists in explaining </a:t>
            </a:r>
            <a:r>
              <a:rPr lang="en-US" sz="2000" i="1" dirty="0">
                <a:latin typeface="Garamond" panose="02020404030301010803" pitchFamily="18" charset="0"/>
              </a:rPr>
              <a:t>why</a:t>
            </a:r>
            <a:r>
              <a:rPr lang="en-US" sz="2000" dirty="0">
                <a:latin typeface="Garamond" panose="02020404030301010803" pitchFamily="18" charset="0"/>
              </a:rPr>
              <a:t> a particular phenomenon occurs </a:t>
            </a:r>
          </a:p>
        </p:txBody>
      </p:sp>
    </p:spTree>
    <p:extLst>
      <p:ext uri="{BB962C8B-B14F-4D97-AF65-F5344CB8AC3E}">
        <p14:creationId xmlns:p14="http://schemas.microsoft.com/office/powerpoint/2010/main" val="375536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F5801-8DDA-4693-8D61-592429418ECB}"/>
              </a:ext>
            </a:extLst>
          </p:cNvPr>
          <p:cNvSpPr>
            <a:spLocks noGrp="1"/>
          </p:cNvSpPr>
          <p:nvPr>
            <p:ph type="title"/>
          </p:nvPr>
        </p:nvSpPr>
        <p:spPr>
          <a:xfrm>
            <a:off x="839788" y="365126"/>
            <a:ext cx="10515600" cy="596900"/>
          </a:xfrm>
        </p:spPr>
        <p:txBody>
          <a:bodyPr>
            <a:normAutofit/>
          </a:bodyPr>
          <a:lstStyle/>
          <a:p>
            <a:pPr>
              <a:tabLst>
                <a:tab pos="5318125" algn="l"/>
              </a:tabLst>
            </a:pPr>
            <a:r>
              <a:rPr lang="en-US" sz="3500" b="1" dirty="0">
                <a:solidFill>
                  <a:srgbClr val="7030A0"/>
                </a:solidFill>
                <a:latin typeface="Garamond" panose="02020404030301010803" pitchFamily="18" charset="0"/>
              </a:rPr>
              <a:t>Preliminary remarks</a:t>
            </a:r>
          </a:p>
        </p:txBody>
      </p:sp>
      <p:sp>
        <p:nvSpPr>
          <p:cNvPr id="4" name="Marcador de texto 3">
            <a:extLst>
              <a:ext uri="{FF2B5EF4-FFF2-40B4-BE49-F238E27FC236}">
                <a16:creationId xmlns:a16="http://schemas.microsoft.com/office/drawing/2014/main" id="{EA1A9033-A95F-4175-B36E-E37E56776097}"/>
              </a:ext>
            </a:extLst>
          </p:cNvPr>
          <p:cNvSpPr>
            <a:spLocks noGrp="1"/>
          </p:cNvSpPr>
          <p:nvPr>
            <p:ph type="body" idx="1"/>
          </p:nvPr>
        </p:nvSpPr>
        <p:spPr>
          <a:xfrm>
            <a:off x="839788" y="1159670"/>
            <a:ext cx="5157787" cy="395288"/>
          </a:xfrm>
        </p:spPr>
        <p:txBody>
          <a:bodyPr>
            <a:normAutofit/>
          </a:bodyPr>
          <a:lstStyle/>
          <a:p>
            <a:pPr algn="ctr"/>
            <a:r>
              <a:rPr lang="en-US" sz="2000" dirty="0">
                <a:latin typeface="Garamond" panose="02020404030301010803" pitchFamily="18" charset="0"/>
              </a:rPr>
              <a:t>Deduction</a:t>
            </a:r>
          </a:p>
        </p:txBody>
      </p:sp>
      <p:sp>
        <p:nvSpPr>
          <p:cNvPr id="3" name="Subtítulo 2">
            <a:extLst>
              <a:ext uri="{FF2B5EF4-FFF2-40B4-BE49-F238E27FC236}">
                <a16:creationId xmlns:a16="http://schemas.microsoft.com/office/drawing/2014/main" id="{F8EC7759-5862-472D-8D2C-38275C506B71}"/>
              </a:ext>
            </a:extLst>
          </p:cNvPr>
          <p:cNvSpPr>
            <a:spLocks noGrp="1"/>
          </p:cNvSpPr>
          <p:nvPr>
            <p:ph sz="half" idx="2"/>
          </p:nvPr>
        </p:nvSpPr>
        <p:spPr>
          <a:xfrm>
            <a:off x="836612" y="1631157"/>
            <a:ext cx="5157787" cy="1747836"/>
          </a:xfrm>
        </p:spPr>
        <p:txBody>
          <a:bodyPr>
            <a:normAutofit/>
          </a:bodyPr>
          <a:lstStyle/>
          <a:p>
            <a:pPr algn="ctr">
              <a:buClr>
                <a:srgbClr val="7030A0"/>
              </a:buClr>
              <a:buFont typeface="Garamond" panose="02020404030301010803" pitchFamily="18" charset="0"/>
              <a:buChar char="•"/>
            </a:pPr>
            <a:r>
              <a:rPr lang="en-US" sz="2000" dirty="0">
                <a:latin typeface="Garamond" panose="02020404030301010803" pitchFamily="18" charset="0"/>
              </a:rPr>
              <a:t>Nonampliative </a:t>
            </a:r>
          </a:p>
          <a:p>
            <a:pPr algn="ctr">
              <a:buClr>
                <a:srgbClr val="7030A0"/>
              </a:buClr>
              <a:buFont typeface="Garamond" panose="02020404030301010803" pitchFamily="18" charset="0"/>
              <a:buChar char="•"/>
            </a:pPr>
            <a:r>
              <a:rPr lang="en-US" sz="2000" dirty="0">
                <a:latin typeface="Garamond" panose="02020404030301010803" pitchFamily="18" charset="0"/>
              </a:rPr>
              <a:t>Necessarily truth-preserving</a:t>
            </a:r>
          </a:p>
          <a:p>
            <a:pPr algn="ctr">
              <a:buClr>
                <a:srgbClr val="7030A0"/>
              </a:buClr>
              <a:buFont typeface="Garamond" panose="02020404030301010803" pitchFamily="18" charset="0"/>
              <a:buChar char="•"/>
            </a:pPr>
            <a:r>
              <a:rPr lang="en-US" sz="2000" dirty="0">
                <a:latin typeface="Garamond" panose="02020404030301010803" pitchFamily="18" charset="0"/>
              </a:rPr>
              <a:t>Erosion-proof</a:t>
            </a:r>
          </a:p>
          <a:p>
            <a:pPr algn="ctr">
              <a:buClr>
                <a:srgbClr val="7030A0"/>
              </a:buClr>
              <a:buFont typeface="Garamond" panose="02020404030301010803" pitchFamily="18" charset="0"/>
              <a:buChar char="•"/>
            </a:pPr>
            <a:r>
              <a:rPr lang="en-US" sz="2000" dirty="0">
                <a:latin typeface="Garamond" panose="02020404030301010803" pitchFamily="18" charset="0"/>
              </a:rPr>
              <a:t>All-or-nothing matter</a:t>
            </a:r>
          </a:p>
        </p:txBody>
      </p:sp>
      <p:sp>
        <p:nvSpPr>
          <p:cNvPr id="8" name="Marcador de texto 3">
            <a:extLst>
              <a:ext uri="{FF2B5EF4-FFF2-40B4-BE49-F238E27FC236}">
                <a16:creationId xmlns:a16="http://schemas.microsoft.com/office/drawing/2014/main" id="{C15274A9-9965-4CCE-B3FC-84F906589E11}"/>
              </a:ext>
            </a:extLst>
          </p:cNvPr>
          <p:cNvSpPr txBox="1">
            <a:spLocks/>
          </p:cNvSpPr>
          <p:nvPr/>
        </p:nvSpPr>
        <p:spPr>
          <a:xfrm>
            <a:off x="6091237" y="1159670"/>
            <a:ext cx="5157787" cy="395288"/>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ctr"/>
            <a:r>
              <a:rPr lang="es-ES" sz="2000" dirty="0">
                <a:latin typeface="Garamond" panose="02020404030301010803" pitchFamily="18" charset="0"/>
              </a:rPr>
              <a:t>I</a:t>
            </a:r>
            <a:r>
              <a:rPr lang="en-US" sz="2000" dirty="0">
                <a:latin typeface="Garamond" panose="02020404030301010803" pitchFamily="18" charset="0"/>
              </a:rPr>
              <a:t>nduction</a:t>
            </a:r>
          </a:p>
        </p:txBody>
      </p:sp>
      <p:sp>
        <p:nvSpPr>
          <p:cNvPr id="11" name="Subtítulo 2">
            <a:extLst>
              <a:ext uri="{FF2B5EF4-FFF2-40B4-BE49-F238E27FC236}">
                <a16:creationId xmlns:a16="http://schemas.microsoft.com/office/drawing/2014/main" id="{FC213EE9-E9B4-4D10-90BA-0DFD06CA0470}"/>
              </a:ext>
            </a:extLst>
          </p:cNvPr>
          <p:cNvSpPr txBox="1">
            <a:spLocks/>
          </p:cNvSpPr>
          <p:nvPr/>
        </p:nvSpPr>
        <p:spPr>
          <a:xfrm>
            <a:off x="5994399" y="1681164"/>
            <a:ext cx="5157787" cy="17478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Clr>
                <a:srgbClr val="7030A0"/>
              </a:buClr>
              <a:buFont typeface="Garamond" panose="02020404030301010803" pitchFamily="18" charset="0"/>
              <a:buChar char="•"/>
            </a:pPr>
            <a:r>
              <a:rPr lang="en-US" sz="2000" dirty="0">
                <a:latin typeface="Garamond" panose="02020404030301010803" pitchFamily="18" charset="0"/>
              </a:rPr>
              <a:t>Ampliative </a:t>
            </a:r>
          </a:p>
          <a:p>
            <a:pPr algn="ctr">
              <a:buClr>
                <a:srgbClr val="7030A0"/>
              </a:buClr>
              <a:buFont typeface="Garamond" panose="02020404030301010803" pitchFamily="18" charset="0"/>
              <a:buChar char="•"/>
            </a:pPr>
            <a:r>
              <a:rPr lang="en-US" sz="2000" dirty="0">
                <a:latin typeface="Garamond" panose="02020404030301010803" pitchFamily="18" charset="0"/>
              </a:rPr>
              <a:t>Not necessarily truth-preserving</a:t>
            </a:r>
          </a:p>
          <a:p>
            <a:pPr algn="ctr">
              <a:buClr>
                <a:srgbClr val="7030A0"/>
              </a:buClr>
              <a:buFont typeface="Garamond" panose="02020404030301010803" pitchFamily="18" charset="0"/>
              <a:buChar char="•"/>
            </a:pPr>
            <a:r>
              <a:rPr lang="en-US" sz="2000" dirty="0">
                <a:latin typeface="Garamond" panose="02020404030301010803" pitchFamily="18" charset="0"/>
              </a:rPr>
              <a:t>Not erosion-proof</a:t>
            </a:r>
          </a:p>
          <a:p>
            <a:pPr algn="ctr">
              <a:buClr>
                <a:srgbClr val="7030A0"/>
              </a:buClr>
              <a:buFont typeface="Garamond" panose="02020404030301010803" pitchFamily="18" charset="0"/>
              <a:buChar char="•"/>
            </a:pPr>
            <a:r>
              <a:rPr lang="en-US" sz="2000" dirty="0">
                <a:latin typeface="Garamond" panose="02020404030301010803" pitchFamily="18" charset="0"/>
              </a:rPr>
              <a:t>Different degrees of strength</a:t>
            </a:r>
          </a:p>
        </p:txBody>
      </p:sp>
      <p:sp>
        <p:nvSpPr>
          <p:cNvPr id="13" name="CuadroTexto 12">
            <a:extLst>
              <a:ext uri="{FF2B5EF4-FFF2-40B4-BE49-F238E27FC236}">
                <a16:creationId xmlns:a16="http://schemas.microsoft.com/office/drawing/2014/main" id="{96EE0A2D-C0E7-4E8A-9317-A7F74420D2EE}"/>
              </a:ext>
            </a:extLst>
          </p:cNvPr>
          <p:cNvSpPr txBox="1"/>
          <p:nvPr/>
        </p:nvSpPr>
        <p:spPr>
          <a:xfrm>
            <a:off x="836611" y="3533774"/>
            <a:ext cx="10412413" cy="2246769"/>
          </a:xfrm>
          <a:prstGeom prst="rect">
            <a:avLst/>
          </a:prstGeom>
          <a:noFill/>
        </p:spPr>
        <p:txBody>
          <a:bodyPr wrap="square" rtlCol="0">
            <a:spAutoFit/>
          </a:bodyPr>
          <a:lstStyle/>
          <a:p>
            <a:pPr algn="just"/>
            <a:r>
              <a:rPr lang="en-US" sz="2000" b="1" dirty="0">
                <a:latin typeface="Garamond" panose="02020404030301010803" pitchFamily="18" charset="0"/>
              </a:rPr>
              <a:t>The fact has science can furnish explanations has not always been widely accepted</a:t>
            </a:r>
            <a:r>
              <a:rPr lang="en-US" sz="2000" dirty="0">
                <a:latin typeface="Garamond" panose="02020404030301010803" pitchFamily="18" charset="0"/>
              </a:rPr>
              <a:t>. Some philosophers and scientists have claimed that science must “stick” to the facts, and consequently answer only answer questions about </a:t>
            </a:r>
            <a:r>
              <a:rPr lang="en-US" sz="2000" i="1" dirty="0">
                <a:latin typeface="Garamond" panose="02020404030301010803" pitchFamily="18" charset="0"/>
              </a:rPr>
              <a:t>what</a:t>
            </a:r>
            <a:r>
              <a:rPr lang="en-US" sz="2000" dirty="0">
                <a:latin typeface="Garamond" panose="02020404030301010803" pitchFamily="18" charset="0"/>
              </a:rPr>
              <a:t>. According to Salmon, this stems from the belief that all aspects of nature should be explained in human terms (anthropomorphism)</a:t>
            </a:r>
            <a:endParaRPr lang="en-US" sz="2000" b="1" dirty="0">
              <a:latin typeface="Garamond" panose="02020404030301010803" pitchFamily="18" charset="0"/>
            </a:endParaRPr>
          </a:p>
          <a:p>
            <a:endParaRPr lang="en-US" sz="2000" b="1" dirty="0">
              <a:latin typeface="Garamond" panose="02020404030301010803" pitchFamily="18" charset="0"/>
            </a:endParaRPr>
          </a:p>
          <a:p>
            <a:r>
              <a:rPr lang="en-US" sz="2000" b="1" dirty="0">
                <a:latin typeface="Garamond" panose="02020404030301010803" pitchFamily="18" charset="0"/>
              </a:rPr>
              <a:t>Scientific explanation does </a:t>
            </a:r>
            <a:r>
              <a:rPr lang="en-US" sz="2000" b="1" u="sng" dirty="0">
                <a:latin typeface="Garamond" panose="02020404030301010803" pitchFamily="18" charset="0"/>
              </a:rPr>
              <a:t>not</a:t>
            </a:r>
            <a:r>
              <a:rPr lang="en-US" sz="2000" b="1" dirty="0">
                <a:latin typeface="Garamond" panose="02020404030301010803" pitchFamily="18" charset="0"/>
              </a:rPr>
              <a:t> consist in reducing the unfamiliar to what is familiar </a:t>
            </a:r>
            <a:r>
              <a:rPr lang="en-US" sz="2000" dirty="0">
                <a:latin typeface="Garamond" panose="02020404030301010803" pitchFamily="18" charset="0"/>
              </a:rPr>
              <a:t>(e.g. </a:t>
            </a:r>
            <a:r>
              <a:rPr lang="en-US" sz="2000" b="0" i="0" dirty="0">
                <a:effectLst/>
                <a:latin typeface="Garamond" panose="02020404030301010803" pitchFamily="18" charset="0"/>
              </a:rPr>
              <a:t>Olber’s paradox and the explanation of the darkness of the sky)</a:t>
            </a:r>
            <a:r>
              <a:rPr lang="en-US" sz="2000" dirty="0">
                <a:latin typeface="Garamond" panose="02020404030301010803" pitchFamily="18" charset="0"/>
              </a:rPr>
              <a:t> </a:t>
            </a:r>
          </a:p>
        </p:txBody>
      </p:sp>
    </p:spTree>
    <p:extLst>
      <p:ext uri="{BB962C8B-B14F-4D97-AF65-F5344CB8AC3E}">
        <p14:creationId xmlns:p14="http://schemas.microsoft.com/office/powerpoint/2010/main" val="1316446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Tabla&#10;&#10;Descripción generada automáticamente">
            <a:extLst>
              <a:ext uri="{FF2B5EF4-FFF2-40B4-BE49-F238E27FC236}">
                <a16:creationId xmlns:a16="http://schemas.microsoft.com/office/drawing/2014/main" id="{9A01E2CD-F109-42FD-8152-412A620525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3608" y="1942588"/>
            <a:ext cx="8955496" cy="2614593"/>
          </a:xfrm>
          <a:prstGeom prst="rect">
            <a:avLst/>
          </a:prstGeom>
        </p:spPr>
      </p:pic>
      <p:sp>
        <p:nvSpPr>
          <p:cNvPr id="7" name="Título 1">
            <a:extLst>
              <a:ext uri="{FF2B5EF4-FFF2-40B4-BE49-F238E27FC236}">
                <a16:creationId xmlns:a16="http://schemas.microsoft.com/office/drawing/2014/main" id="{177F6BB2-3108-4684-AF37-F7754E127A1F}"/>
              </a:ext>
            </a:extLst>
          </p:cNvPr>
          <p:cNvSpPr>
            <a:spLocks noGrp="1"/>
          </p:cNvSpPr>
          <p:nvPr>
            <p:ph type="title"/>
          </p:nvPr>
        </p:nvSpPr>
        <p:spPr>
          <a:xfrm>
            <a:off x="727011" y="499320"/>
            <a:ext cx="10588690" cy="782540"/>
          </a:xfrm>
        </p:spPr>
        <p:txBody>
          <a:bodyPr>
            <a:normAutofit/>
          </a:bodyPr>
          <a:lstStyle/>
          <a:p>
            <a:pPr>
              <a:tabLst>
                <a:tab pos="5318125" algn="l"/>
              </a:tabLst>
            </a:pPr>
            <a:r>
              <a:rPr lang="es-ES" sz="3500" b="1" dirty="0">
                <a:solidFill>
                  <a:srgbClr val="7030A0"/>
                </a:solidFill>
                <a:latin typeface="Garamond" panose="02020404030301010803" pitchFamily="18" charset="0"/>
              </a:rPr>
              <a:t>The received view</a:t>
            </a:r>
            <a:endParaRPr lang="en-US" sz="3500" b="1" dirty="0">
              <a:solidFill>
                <a:srgbClr val="7030A0"/>
              </a:solidFill>
              <a:latin typeface="Garamond" panose="02020404030301010803" pitchFamily="18" charset="0"/>
            </a:endParaRPr>
          </a:p>
        </p:txBody>
      </p:sp>
      <p:sp>
        <p:nvSpPr>
          <p:cNvPr id="8" name="CuadroTexto 7">
            <a:extLst>
              <a:ext uri="{FF2B5EF4-FFF2-40B4-BE49-F238E27FC236}">
                <a16:creationId xmlns:a16="http://schemas.microsoft.com/office/drawing/2014/main" id="{6A29D257-9671-486E-B706-523461537912}"/>
              </a:ext>
            </a:extLst>
          </p:cNvPr>
          <p:cNvSpPr txBox="1"/>
          <p:nvPr/>
        </p:nvSpPr>
        <p:spPr>
          <a:xfrm>
            <a:off x="727011" y="1252085"/>
            <a:ext cx="3648270" cy="400110"/>
          </a:xfrm>
          <a:prstGeom prst="rect">
            <a:avLst/>
          </a:prstGeom>
          <a:noFill/>
        </p:spPr>
        <p:txBody>
          <a:bodyPr wrap="square" rtlCol="0">
            <a:spAutoFit/>
          </a:bodyPr>
          <a:lstStyle/>
          <a:p>
            <a:r>
              <a:rPr lang="es-ES" sz="2000" b="1" dirty="0">
                <a:latin typeface="Garamond" panose="02020404030301010803" pitchFamily="18" charset="0"/>
              </a:rPr>
              <a:t>(Hempel &amp; Oppenheim)</a:t>
            </a:r>
            <a:endParaRPr lang="en-US" sz="2000" b="1" dirty="0">
              <a:latin typeface="Garamond" panose="02020404030301010803" pitchFamily="18" charset="0"/>
            </a:endParaRPr>
          </a:p>
        </p:txBody>
      </p:sp>
      <p:sp>
        <p:nvSpPr>
          <p:cNvPr id="9" name="CuadroTexto 8">
            <a:extLst>
              <a:ext uri="{FF2B5EF4-FFF2-40B4-BE49-F238E27FC236}">
                <a16:creationId xmlns:a16="http://schemas.microsoft.com/office/drawing/2014/main" id="{08F2703E-FB25-4E39-B817-04FC687737B4}"/>
              </a:ext>
            </a:extLst>
          </p:cNvPr>
          <p:cNvSpPr txBox="1"/>
          <p:nvPr/>
        </p:nvSpPr>
        <p:spPr>
          <a:xfrm>
            <a:off x="3181738" y="4447464"/>
            <a:ext cx="5470071" cy="400110"/>
          </a:xfrm>
          <a:prstGeom prst="rect">
            <a:avLst/>
          </a:prstGeom>
          <a:noFill/>
        </p:spPr>
        <p:txBody>
          <a:bodyPr wrap="square" rtlCol="0">
            <a:spAutoFit/>
          </a:bodyPr>
          <a:lstStyle/>
          <a:p>
            <a:r>
              <a:rPr lang="en-US" sz="2000" b="1" dirty="0">
                <a:solidFill>
                  <a:srgbClr val="7030A0"/>
                </a:solidFill>
                <a:latin typeface="Garamond" panose="02020404030301010803" pitchFamily="18" charset="0"/>
              </a:rPr>
              <a:t>Inferential conception of scientific explanation </a:t>
            </a:r>
          </a:p>
        </p:txBody>
      </p:sp>
    </p:spTree>
    <p:extLst>
      <p:ext uri="{BB962C8B-B14F-4D97-AF65-F5344CB8AC3E}">
        <p14:creationId xmlns:p14="http://schemas.microsoft.com/office/powerpoint/2010/main" val="3261023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F5801-8DDA-4693-8D61-592429418ECB}"/>
              </a:ext>
            </a:extLst>
          </p:cNvPr>
          <p:cNvSpPr>
            <a:spLocks noGrp="1"/>
          </p:cNvSpPr>
          <p:nvPr>
            <p:ph type="title"/>
          </p:nvPr>
        </p:nvSpPr>
        <p:spPr>
          <a:xfrm>
            <a:off x="628261" y="355796"/>
            <a:ext cx="10588690" cy="782540"/>
          </a:xfrm>
        </p:spPr>
        <p:txBody>
          <a:bodyPr>
            <a:normAutofit/>
          </a:bodyPr>
          <a:lstStyle/>
          <a:p>
            <a:pPr>
              <a:tabLst>
                <a:tab pos="5318125" algn="l"/>
              </a:tabLst>
            </a:pPr>
            <a:r>
              <a:rPr lang="es-ES" sz="3500" b="1" dirty="0">
                <a:solidFill>
                  <a:srgbClr val="7030A0"/>
                </a:solidFill>
                <a:latin typeface="Garamond" panose="02020404030301010803" pitchFamily="18" charset="0"/>
              </a:rPr>
              <a:t>D-N model of explanation</a:t>
            </a:r>
            <a:endParaRPr lang="en-US" sz="3500" b="1" dirty="0">
              <a:solidFill>
                <a:srgbClr val="7030A0"/>
              </a:solidFill>
              <a:latin typeface="Garamond" panose="02020404030301010803" pitchFamily="18" charset="0"/>
            </a:endParaRPr>
          </a:p>
        </p:txBody>
      </p:sp>
      <p:sp>
        <p:nvSpPr>
          <p:cNvPr id="3" name="Subtítulo 2">
            <a:extLst>
              <a:ext uri="{FF2B5EF4-FFF2-40B4-BE49-F238E27FC236}">
                <a16:creationId xmlns:a16="http://schemas.microsoft.com/office/drawing/2014/main" id="{F8EC7759-5862-472D-8D2C-38275C506B71}"/>
              </a:ext>
            </a:extLst>
          </p:cNvPr>
          <p:cNvSpPr>
            <a:spLocks noGrp="1"/>
          </p:cNvSpPr>
          <p:nvPr>
            <p:ph idx="1"/>
          </p:nvPr>
        </p:nvSpPr>
        <p:spPr>
          <a:xfrm>
            <a:off x="628261" y="1376266"/>
            <a:ext cx="8515739" cy="480526"/>
          </a:xfrm>
        </p:spPr>
        <p:txBody>
          <a:bodyPr>
            <a:normAutofit fontScale="92500" lnSpcReduction="20000"/>
          </a:bodyPr>
          <a:lstStyle/>
          <a:p>
            <a:pPr marL="0" indent="0" algn="just">
              <a:spcAft>
                <a:spcPts val="1200"/>
              </a:spcAft>
              <a:buClr>
                <a:srgbClr val="7030A0"/>
              </a:buClr>
              <a:buNone/>
            </a:pPr>
            <a:r>
              <a:rPr lang="en-US" sz="2200" b="1" u="sng" dirty="0">
                <a:solidFill>
                  <a:srgbClr val="7030A0"/>
                </a:solidFill>
                <a:latin typeface="Garamond" panose="02020404030301010803" pitchFamily="18" charset="0"/>
              </a:rPr>
              <a:t>Concept</a:t>
            </a:r>
            <a:r>
              <a:rPr lang="en-US" sz="2200" b="1" dirty="0">
                <a:latin typeface="Garamond" panose="02020404030301010803" pitchFamily="18" charset="0"/>
              </a:rPr>
              <a:t>: deductive explanation of an </a:t>
            </a:r>
            <a:r>
              <a:rPr lang="en-US" sz="2200" b="1" dirty="0">
                <a:solidFill>
                  <a:srgbClr val="7030A0"/>
                </a:solidFill>
                <a:latin typeface="Garamond" panose="02020404030301010803" pitchFamily="18" charset="0"/>
              </a:rPr>
              <a:t>explanandum-fact</a:t>
            </a:r>
            <a:r>
              <a:rPr lang="en-US" sz="2200" dirty="0">
                <a:latin typeface="Garamond" panose="02020404030301010803" pitchFamily="18" charset="0"/>
              </a:rPr>
              <a:t> </a:t>
            </a:r>
            <a:r>
              <a:rPr lang="en-US" sz="2200" b="1" dirty="0">
                <a:latin typeface="Garamond" panose="02020404030301010803" pitchFamily="18" charset="0"/>
              </a:rPr>
              <a:t>under a</a:t>
            </a:r>
            <a:r>
              <a:rPr lang="en-US" sz="2200" dirty="0">
                <a:latin typeface="Garamond" panose="02020404030301010803" pitchFamily="18" charset="0"/>
              </a:rPr>
              <a:t> </a:t>
            </a:r>
            <a:r>
              <a:rPr lang="en-US" sz="2200" b="1" dirty="0">
                <a:solidFill>
                  <a:srgbClr val="7030A0"/>
                </a:solidFill>
                <a:latin typeface="Garamond" panose="02020404030301010803" pitchFamily="18" charset="0"/>
              </a:rPr>
              <a:t>general law</a:t>
            </a:r>
            <a:endParaRPr lang="en-US" sz="2200" dirty="0">
              <a:solidFill>
                <a:srgbClr val="002060"/>
              </a:solidFill>
              <a:latin typeface="Garamond" panose="02020404030301010803" pitchFamily="18" charset="0"/>
            </a:endParaRPr>
          </a:p>
          <a:p>
            <a:pPr marL="0" indent="0">
              <a:buClr>
                <a:srgbClr val="7030A0"/>
              </a:buClr>
              <a:buNone/>
            </a:pPr>
            <a:endParaRPr lang="en-US" sz="2000" dirty="0">
              <a:latin typeface="Garamond" panose="02020404030301010803" pitchFamily="18" charset="0"/>
            </a:endParaRPr>
          </a:p>
        </p:txBody>
      </p:sp>
      <p:sp>
        <p:nvSpPr>
          <p:cNvPr id="7" name="CuadroTexto 6">
            <a:extLst>
              <a:ext uri="{FF2B5EF4-FFF2-40B4-BE49-F238E27FC236}">
                <a16:creationId xmlns:a16="http://schemas.microsoft.com/office/drawing/2014/main" id="{A9284460-FC7E-4928-AFEB-EA90B5504A93}"/>
              </a:ext>
            </a:extLst>
          </p:cNvPr>
          <p:cNvSpPr txBox="1"/>
          <p:nvPr/>
        </p:nvSpPr>
        <p:spPr>
          <a:xfrm>
            <a:off x="672581" y="1856792"/>
            <a:ext cx="6733592" cy="4170372"/>
          </a:xfrm>
          <a:prstGeom prst="rect">
            <a:avLst/>
          </a:prstGeom>
          <a:noFill/>
        </p:spPr>
        <p:txBody>
          <a:bodyPr wrap="square">
            <a:spAutoFit/>
          </a:bodyPr>
          <a:lstStyle/>
          <a:p>
            <a:pPr marL="0" indent="0" algn="just">
              <a:spcAft>
                <a:spcPts val="600"/>
              </a:spcAft>
              <a:buClr>
                <a:srgbClr val="7030A0"/>
              </a:buClr>
              <a:buNone/>
            </a:pPr>
            <a:r>
              <a:rPr lang="en-US" sz="2000" b="1" u="sng" dirty="0">
                <a:solidFill>
                  <a:srgbClr val="7030A0"/>
                </a:solidFill>
                <a:latin typeface="Garamond" panose="02020404030301010803" pitchFamily="18" charset="0"/>
              </a:rPr>
              <a:t>Conditions of adequacy</a:t>
            </a:r>
            <a:r>
              <a:rPr lang="en-US" sz="2000" b="1" dirty="0">
                <a:solidFill>
                  <a:srgbClr val="7030A0"/>
                </a:solidFill>
                <a:latin typeface="Garamond" panose="02020404030301010803" pitchFamily="18" charset="0"/>
              </a:rPr>
              <a:t>:</a:t>
            </a:r>
          </a:p>
          <a:p>
            <a:pPr marL="457200" lvl="1" indent="0" algn="just">
              <a:spcAft>
                <a:spcPts val="1800"/>
              </a:spcAft>
              <a:buClr>
                <a:srgbClr val="7030A0"/>
              </a:buClr>
              <a:buNone/>
            </a:pPr>
            <a:r>
              <a:rPr lang="en-US" sz="2000" dirty="0">
                <a:latin typeface="Garamond" panose="02020404030301010803" pitchFamily="18" charset="0"/>
              </a:rPr>
              <a:t>(1) The explanandum must be a </a:t>
            </a:r>
            <a:r>
              <a:rPr lang="en-US" sz="2000" b="1" dirty="0">
                <a:latin typeface="Garamond" panose="02020404030301010803" pitchFamily="18" charset="0"/>
              </a:rPr>
              <a:t>logical consequence </a:t>
            </a:r>
            <a:r>
              <a:rPr lang="en-US" sz="2000" dirty="0">
                <a:latin typeface="Garamond" panose="02020404030301010803" pitchFamily="18" charset="0"/>
              </a:rPr>
              <a:t>of the explanans</a:t>
            </a:r>
          </a:p>
          <a:p>
            <a:pPr marL="457200" lvl="1" indent="0" algn="just">
              <a:spcAft>
                <a:spcPts val="1800"/>
              </a:spcAft>
              <a:buClr>
                <a:srgbClr val="7030A0"/>
              </a:buClr>
              <a:buNone/>
            </a:pPr>
            <a:r>
              <a:rPr lang="en-US" sz="2000" dirty="0">
                <a:latin typeface="Garamond" panose="02020404030301010803" pitchFamily="18" charset="0"/>
              </a:rPr>
              <a:t>(2) The explanans must contain </a:t>
            </a:r>
            <a:r>
              <a:rPr lang="en-US" sz="2000" b="1" dirty="0">
                <a:latin typeface="Garamond" panose="02020404030301010803" pitchFamily="18" charset="0"/>
              </a:rPr>
              <a:t>at least one general law</a:t>
            </a:r>
            <a:r>
              <a:rPr lang="en-US" sz="2000" dirty="0">
                <a:latin typeface="Garamond" panose="02020404030301010803" pitchFamily="18" charset="0"/>
              </a:rPr>
              <a:t> that is required for the derivation of the explanandum</a:t>
            </a:r>
          </a:p>
          <a:p>
            <a:pPr marL="457200" lvl="1" indent="0" algn="just">
              <a:spcAft>
                <a:spcPts val="1800"/>
              </a:spcAft>
              <a:buClr>
                <a:srgbClr val="7030A0"/>
              </a:buClr>
              <a:buNone/>
            </a:pPr>
            <a:r>
              <a:rPr lang="en-US" sz="2000" dirty="0">
                <a:latin typeface="Garamond" panose="02020404030301010803" pitchFamily="18" charset="0"/>
              </a:rPr>
              <a:t>(3) The explanans must have </a:t>
            </a:r>
            <a:r>
              <a:rPr lang="en-US" sz="2000" b="1" dirty="0">
                <a:latin typeface="Garamond" panose="02020404030301010803" pitchFamily="18" charset="0"/>
              </a:rPr>
              <a:t>empirical content</a:t>
            </a:r>
          </a:p>
          <a:p>
            <a:pPr marL="457200" lvl="1" indent="0" algn="just">
              <a:spcAft>
                <a:spcPts val="600"/>
              </a:spcAft>
              <a:buClr>
                <a:srgbClr val="7030A0"/>
              </a:buClr>
              <a:buNone/>
            </a:pPr>
            <a:r>
              <a:rPr lang="en-US" sz="2000" dirty="0">
                <a:latin typeface="Garamond" panose="02020404030301010803" pitchFamily="18" charset="0"/>
              </a:rPr>
              <a:t>(4) The sentences constituting the explanans must be </a:t>
            </a:r>
            <a:r>
              <a:rPr lang="en-US" sz="2000" b="1" dirty="0">
                <a:latin typeface="Garamond" panose="02020404030301010803" pitchFamily="18" charset="0"/>
              </a:rPr>
              <a:t>true</a:t>
            </a:r>
          </a:p>
          <a:p>
            <a:pPr marL="457200" lvl="1" indent="0" algn="just">
              <a:spcAft>
                <a:spcPts val="600"/>
              </a:spcAft>
              <a:buClr>
                <a:srgbClr val="7030A0"/>
              </a:buClr>
              <a:buNone/>
            </a:pPr>
            <a:endParaRPr lang="en-US" sz="2000" b="1" dirty="0">
              <a:latin typeface="Garamond" panose="02020404030301010803" pitchFamily="18" charset="0"/>
            </a:endParaRPr>
          </a:p>
          <a:p>
            <a:pPr marL="457200" lvl="1" indent="0" algn="just">
              <a:spcAft>
                <a:spcPts val="600"/>
              </a:spcAft>
              <a:buClr>
                <a:srgbClr val="7030A0"/>
              </a:buClr>
              <a:buNone/>
            </a:pPr>
            <a:endParaRPr lang="en-US" sz="2000" b="1" dirty="0">
              <a:latin typeface="Garamond" panose="02020404030301010803" pitchFamily="18" charset="0"/>
            </a:endParaRPr>
          </a:p>
          <a:p>
            <a:pPr marL="457200" lvl="1" indent="0" algn="just">
              <a:spcAft>
                <a:spcPts val="600"/>
              </a:spcAft>
              <a:buClr>
                <a:srgbClr val="7030A0"/>
              </a:buClr>
              <a:buNone/>
            </a:pPr>
            <a:endParaRPr lang="en-US" sz="2000" b="1" dirty="0">
              <a:latin typeface="Garamond" panose="02020404030301010803" pitchFamily="18" charset="0"/>
            </a:endParaRPr>
          </a:p>
        </p:txBody>
      </p:sp>
      <p:sp>
        <p:nvSpPr>
          <p:cNvPr id="8" name="Cerrar llave 7">
            <a:extLst>
              <a:ext uri="{FF2B5EF4-FFF2-40B4-BE49-F238E27FC236}">
                <a16:creationId xmlns:a16="http://schemas.microsoft.com/office/drawing/2014/main" id="{25404FB5-9986-45C7-821D-1F1D85900FED}"/>
              </a:ext>
            </a:extLst>
          </p:cNvPr>
          <p:cNvSpPr/>
          <p:nvPr/>
        </p:nvSpPr>
        <p:spPr>
          <a:xfrm>
            <a:off x="7466823" y="2390576"/>
            <a:ext cx="410547" cy="1845522"/>
          </a:xfrm>
          <a:prstGeom prst="rightBrace">
            <a:avLst/>
          </a:prstGeom>
          <a:ln w="190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Cerrar llave 12">
            <a:extLst>
              <a:ext uri="{FF2B5EF4-FFF2-40B4-BE49-F238E27FC236}">
                <a16:creationId xmlns:a16="http://schemas.microsoft.com/office/drawing/2014/main" id="{8D92D682-A0CB-4FAC-93AB-163608D4B25A}"/>
              </a:ext>
            </a:extLst>
          </p:cNvPr>
          <p:cNvSpPr/>
          <p:nvPr/>
        </p:nvSpPr>
        <p:spPr>
          <a:xfrm>
            <a:off x="9398258" y="2174031"/>
            <a:ext cx="550505" cy="2696547"/>
          </a:xfrm>
          <a:prstGeom prst="rightBrace">
            <a:avLst/>
          </a:prstGeom>
          <a:ln w="19050">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CuadroTexto 14">
            <a:extLst>
              <a:ext uri="{FF2B5EF4-FFF2-40B4-BE49-F238E27FC236}">
                <a16:creationId xmlns:a16="http://schemas.microsoft.com/office/drawing/2014/main" id="{BE0C319F-DEFB-489D-B6D0-0C38D7382408}"/>
              </a:ext>
            </a:extLst>
          </p:cNvPr>
          <p:cNvSpPr txBox="1"/>
          <p:nvPr/>
        </p:nvSpPr>
        <p:spPr>
          <a:xfrm>
            <a:off x="7956678" y="2972481"/>
            <a:ext cx="1441580" cy="646331"/>
          </a:xfrm>
          <a:prstGeom prst="rect">
            <a:avLst/>
          </a:prstGeom>
          <a:noFill/>
        </p:spPr>
        <p:txBody>
          <a:bodyPr wrap="square" rtlCol="0">
            <a:spAutoFit/>
          </a:bodyPr>
          <a:lstStyle/>
          <a:p>
            <a:pPr algn="ctr"/>
            <a:r>
              <a:rPr lang="en-US" b="1" dirty="0">
                <a:latin typeface="Garamond" panose="02020404030301010803" pitchFamily="18" charset="0"/>
              </a:rPr>
              <a:t>Potential explanation</a:t>
            </a:r>
          </a:p>
        </p:txBody>
      </p:sp>
      <p:sp>
        <p:nvSpPr>
          <p:cNvPr id="16" name="CuadroTexto 15">
            <a:extLst>
              <a:ext uri="{FF2B5EF4-FFF2-40B4-BE49-F238E27FC236}">
                <a16:creationId xmlns:a16="http://schemas.microsoft.com/office/drawing/2014/main" id="{F1151632-525B-46A6-B81B-018A410B8593}"/>
              </a:ext>
            </a:extLst>
          </p:cNvPr>
          <p:cNvSpPr txBox="1"/>
          <p:nvPr/>
        </p:nvSpPr>
        <p:spPr>
          <a:xfrm>
            <a:off x="10119048" y="3199138"/>
            <a:ext cx="1441580" cy="646331"/>
          </a:xfrm>
          <a:prstGeom prst="rect">
            <a:avLst/>
          </a:prstGeom>
          <a:noFill/>
        </p:spPr>
        <p:txBody>
          <a:bodyPr wrap="square" rtlCol="0">
            <a:spAutoFit/>
          </a:bodyPr>
          <a:lstStyle/>
          <a:p>
            <a:pPr algn="ctr"/>
            <a:r>
              <a:rPr lang="en-US" b="1" dirty="0">
                <a:latin typeface="Garamond" panose="02020404030301010803" pitchFamily="18" charset="0"/>
              </a:rPr>
              <a:t>True explanation</a:t>
            </a:r>
          </a:p>
        </p:txBody>
      </p:sp>
      <p:sp>
        <p:nvSpPr>
          <p:cNvPr id="17" name="Subtítulo 2">
            <a:extLst>
              <a:ext uri="{FF2B5EF4-FFF2-40B4-BE49-F238E27FC236}">
                <a16:creationId xmlns:a16="http://schemas.microsoft.com/office/drawing/2014/main" id="{16B6D1E6-725F-4339-9E51-87EDAF8428F8}"/>
              </a:ext>
            </a:extLst>
          </p:cNvPr>
          <p:cNvSpPr txBox="1">
            <a:spLocks/>
          </p:cNvSpPr>
          <p:nvPr/>
        </p:nvSpPr>
        <p:spPr>
          <a:xfrm>
            <a:off x="628261" y="5351787"/>
            <a:ext cx="10891158" cy="4805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Aft>
                <a:spcPts val="1200"/>
              </a:spcAft>
              <a:buClr>
                <a:srgbClr val="7030A0"/>
              </a:buClr>
              <a:buFont typeface="Arial" panose="020B0604020202020204" pitchFamily="34" charset="0"/>
              <a:buNone/>
            </a:pPr>
            <a:r>
              <a:rPr lang="en-US" sz="2000" b="1" u="sng" dirty="0">
                <a:solidFill>
                  <a:srgbClr val="7030A0"/>
                </a:solidFill>
                <a:latin typeface="Garamond" panose="02020404030301010803" pitchFamily="18" charset="0"/>
              </a:rPr>
              <a:t>Two types</a:t>
            </a:r>
            <a:r>
              <a:rPr lang="en-US" sz="2000" b="1" dirty="0">
                <a:latin typeface="Garamond" panose="02020404030301010803" pitchFamily="18" charset="0"/>
              </a:rPr>
              <a:t>: explanations of </a:t>
            </a:r>
            <a:r>
              <a:rPr lang="en-US" sz="2000" b="1" dirty="0">
                <a:solidFill>
                  <a:srgbClr val="7030A0"/>
                </a:solidFill>
                <a:latin typeface="Garamond" panose="02020404030301010803" pitchFamily="18" charset="0"/>
              </a:rPr>
              <a:t>particular facts</a:t>
            </a:r>
            <a:r>
              <a:rPr lang="en-US" sz="2000" b="1" dirty="0">
                <a:latin typeface="Garamond" panose="02020404030301010803" pitchFamily="18" charset="0"/>
              </a:rPr>
              <a:t> and explanations of </a:t>
            </a:r>
            <a:r>
              <a:rPr lang="en-US" sz="2000" b="1" dirty="0">
                <a:solidFill>
                  <a:srgbClr val="7030A0"/>
                </a:solidFill>
                <a:latin typeface="Garamond" panose="02020404030301010803" pitchFamily="18" charset="0"/>
              </a:rPr>
              <a:t>general laws </a:t>
            </a:r>
            <a:endParaRPr lang="en-US" sz="2000" dirty="0">
              <a:solidFill>
                <a:srgbClr val="7030A0"/>
              </a:solidFill>
              <a:latin typeface="Garamond" panose="02020404030301010803" pitchFamily="18" charset="0"/>
            </a:endParaRPr>
          </a:p>
        </p:txBody>
      </p:sp>
    </p:spTree>
    <p:extLst>
      <p:ext uri="{BB962C8B-B14F-4D97-AF65-F5344CB8AC3E}">
        <p14:creationId xmlns:p14="http://schemas.microsoft.com/office/powerpoint/2010/main" val="1379797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ítulo 2">
            <a:extLst>
              <a:ext uri="{FF2B5EF4-FFF2-40B4-BE49-F238E27FC236}">
                <a16:creationId xmlns:a16="http://schemas.microsoft.com/office/drawing/2014/main" id="{4A7B4638-BA9C-4CAF-9386-F1353C95095A}"/>
              </a:ext>
            </a:extLst>
          </p:cNvPr>
          <p:cNvSpPr txBox="1">
            <a:spLocks/>
          </p:cNvSpPr>
          <p:nvPr/>
        </p:nvSpPr>
        <p:spPr>
          <a:xfrm>
            <a:off x="723137" y="1257341"/>
            <a:ext cx="10515600" cy="384847"/>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just">
              <a:spcAft>
                <a:spcPts val="1200"/>
              </a:spcAft>
              <a:buClr>
                <a:srgbClr val="7030A0"/>
              </a:buClr>
            </a:pPr>
            <a:r>
              <a:rPr lang="en-US" sz="2000" u="sng" dirty="0">
                <a:solidFill>
                  <a:srgbClr val="7030A0"/>
                </a:solidFill>
                <a:latin typeface="Garamond" panose="02020404030301010803" pitchFamily="18" charset="0"/>
              </a:rPr>
              <a:t>Explanation of particular facts</a:t>
            </a:r>
            <a:r>
              <a:rPr lang="en-US" sz="2000" dirty="0">
                <a:latin typeface="Garamond" panose="02020404030301010803" pitchFamily="18" charset="0"/>
              </a:rPr>
              <a:t>: skater’s rotation</a:t>
            </a:r>
          </a:p>
        </p:txBody>
      </p:sp>
      <p:sp>
        <p:nvSpPr>
          <p:cNvPr id="14" name="CuadroTexto 13">
            <a:extLst>
              <a:ext uri="{FF2B5EF4-FFF2-40B4-BE49-F238E27FC236}">
                <a16:creationId xmlns:a16="http://schemas.microsoft.com/office/drawing/2014/main" id="{722251FA-0A6F-421A-B18D-4D10689F425C}"/>
              </a:ext>
            </a:extLst>
          </p:cNvPr>
          <p:cNvSpPr txBox="1"/>
          <p:nvPr/>
        </p:nvSpPr>
        <p:spPr>
          <a:xfrm>
            <a:off x="727817" y="1884987"/>
            <a:ext cx="10277656" cy="3498394"/>
          </a:xfrm>
          <a:prstGeom prst="rect">
            <a:avLst/>
          </a:prstGeom>
          <a:noFill/>
        </p:spPr>
        <p:txBody>
          <a:bodyPr wrap="square" rtlCol="0">
            <a:spAutoFit/>
          </a:bodyPr>
          <a:lstStyle/>
          <a:p>
            <a:pPr marL="0" indent="0" algn="just">
              <a:buNone/>
            </a:pPr>
            <a:r>
              <a:rPr lang="en-US" sz="2000" dirty="0">
                <a:latin typeface="Garamond" panose="02020404030301010803" pitchFamily="18" charset="0"/>
              </a:rPr>
              <a:t>(P1) The angular momentum of any body (whose rate of rotation is not being increased or decreased by external forces) remains constant.</a:t>
            </a:r>
          </a:p>
          <a:p>
            <a:pPr marL="0" indent="0" algn="just">
              <a:lnSpc>
                <a:spcPct val="100000"/>
              </a:lnSpc>
              <a:spcBef>
                <a:spcPts val="400"/>
              </a:spcBef>
              <a:buNone/>
            </a:pPr>
            <a:r>
              <a:rPr lang="en-US" sz="2000" dirty="0">
                <a:latin typeface="Garamond" panose="02020404030301010803" pitchFamily="18" charset="0"/>
              </a:rPr>
              <a:t>(P2) The skater is not interacting with any external object in such a way as to alter her angular velocity</a:t>
            </a:r>
          </a:p>
          <a:p>
            <a:pPr marL="0" indent="0" algn="just">
              <a:lnSpc>
                <a:spcPct val="100000"/>
              </a:lnSpc>
              <a:spcBef>
                <a:spcPts val="400"/>
              </a:spcBef>
              <a:buNone/>
            </a:pPr>
            <a:r>
              <a:rPr lang="en-US" sz="2000" dirty="0">
                <a:latin typeface="Garamond" panose="02020404030301010803" pitchFamily="18" charset="0"/>
              </a:rPr>
              <a:t>(P3) The skater is rotating (her angular momentum is not zero)</a:t>
            </a:r>
          </a:p>
          <a:p>
            <a:pPr marL="0" indent="0" algn="just">
              <a:lnSpc>
                <a:spcPct val="100000"/>
              </a:lnSpc>
              <a:spcBef>
                <a:spcPts val="400"/>
              </a:spcBef>
              <a:buNone/>
            </a:pPr>
            <a:r>
              <a:rPr lang="en-US" sz="2000" dirty="0">
                <a:latin typeface="Garamond" panose="02020404030301010803" pitchFamily="18" charset="0"/>
              </a:rPr>
              <a:t>(P4) The skater reduces her moment of inertia by drawing her arms in close to her body</a:t>
            </a:r>
          </a:p>
          <a:p>
            <a:pPr marL="0" indent="0" algn="just">
              <a:lnSpc>
                <a:spcPct val="100000"/>
              </a:lnSpc>
              <a:spcBef>
                <a:spcPts val="400"/>
              </a:spcBef>
              <a:buNone/>
            </a:pPr>
            <a:r>
              <a:rPr lang="en-US" sz="2000" dirty="0">
                <a:latin typeface="Garamond" panose="02020404030301010803" pitchFamily="18" charset="0"/>
              </a:rPr>
              <a:t>-------------------------------------------------------------------------------------------------------------------------------</a:t>
            </a:r>
          </a:p>
          <a:p>
            <a:pPr marL="0" indent="0" algn="just">
              <a:lnSpc>
                <a:spcPct val="100000"/>
              </a:lnSpc>
              <a:spcBef>
                <a:spcPts val="400"/>
              </a:spcBef>
              <a:buNone/>
            </a:pPr>
            <a:r>
              <a:rPr lang="en-US" sz="2000" dirty="0">
                <a:latin typeface="Garamond" panose="02020404030301010803" pitchFamily="18" charset="0"/>
              </a:rPr>
              <a:t>(C) The skater’s rate of rotation increases</a:t>
            </a:r>
          </a:p>
          <a:p>
            <a:pPr marL="0" indent="0" algn="just">
              <a:lnSpc>
                <a:spcPct val="100000"/>
              </a:lnSpc>
              <a:spcBef>
                <a:spcPts val="400"/>
              </a:spcBef>
              <a:buNone/>
            </a:pPr>
            <a:endParaRPr lang="en-US" sz="2000" dirty="0">
              <a:latin typeface="Garamond" panose="02020404030301010803" pitchFamily="18" charset="0"/>
            </a:endParaRPr>
          </a:p>
          <a:p>
            <a:pPr marL="0" indent="0" algn="just">
              <a:lnSpc>
                <a:spcPct val="100000"/>
              </a:lnSpc>
              <a:spcBef>
                <a:spcPts val="400"/>
              </a:spcBef>
              <a:buNone/>
            </a:pPr>
            <a:r>
              <a:rPr lang="en-US" sz="2000" b="1" dirty="0">
                <a:latin typeface="Garamond" panose="02020404030301010803" pitchFamily="18" charset="0"/>
              </a:rPr>
              <a:t>This argument meets all the adequacy conditions, and therefore is a </a:t>
            </a:r>
            <a:r>
              <a:rPr lang="en-US" sz="2000" b="1" dirty="0">
                <a:solidFill>
                  <a:srgbClr val="7030A0"/>
                </a:solidFill>
                <a:latin typeface="Garamond" panose="02020404030301010803" pitchFamily="18" charset="0"/>
              </a:rPr>
              <a:t>true explanation</a:t>
            </a:r>
          </a:p>
          <a:p>
            <a:endParaRPr lang="en-US" dirty="0"/>
          </a:p>
        </p:txBody>
      </p:sp>
    </p:spTree>
    <p:extLst>
      <p:ext uri="{BB962C8B-B14F-4D97-AF65-F5344CB8AC3E}">
        <p14:creationId xmlns:p14="http://schemas.microsoft.com/office/powerpoint/2010/main" val="423533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ítulo 2">
            <a:extLst>
              <a:ext uri="{FF2B5EF4-FFF2-40B4-BE49-F238E27FC236}">
                <a16:creationId xmlns:a16="http://schemas.microsoft.com/office/drawing/2014/main" id="{4A7B4638-BA9C-4CAF-9386-F1353C95095A}"/>
              </a:ext>
            </a:extLst>
          </p:cNvPr>
          <p:cNvSpPr txBox="1">
            <a:spLocks/>
          </p:cNvSpPr>
          <p:nvPr/>
        </p:nvSpPr>
        <p:spPr>
          <a:xfrm>
            <a:off x="723137" y="604198"/>
            <a:ext cx="10515600" cy="384847"/>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pPr algn="just">
              <a:spcAft>
                <a:spcPts val="1200"/>
              </a:spcAft>
              <a:buClr>
                <a:srgbClr val="7030A0"/>
              </a:buClr>
            </a:pPr>
            <a:r>
              <a:rPr lang="en-US" sz="2000" u="sng" dirty="0">
                <a:solidFill>
                  <a:srgbClr val="7030A0"/>
                </a:solidFill>
                <a:latin typeface="Garamond" panose="02020404030301010803" pitchFamily="18" charset="0"/>
              </a:rPr>
              <a:t>Explanation of general laws</a:t>
            </a:r>
            <a:r>
              <a:rPr lang="en-US" sz="2000" dirty="0">
                <a:latin typeface="Garamond" panose="02020404030301010803" pitchFamily="18" charset="0"/>
              </a:rPr>
              <a:t>: Newtonian mechanics</a:t>
            </a:r>
          </a:p>
        </p:txBody>
      </p:sp>
      <p:sp>
        <p:nvSpPr>
          <p:cNvPr id="14" name="CuadroTexto 13">
            <a:extLst>
              <a:ext uri="{FF2B5EF4-FFF2-40B4-BE49-F238E27FC236}">
                <a16:creationId xmlns:a16="http://schemas.microsoft.com/office/drawing/2014/main" id="{722251FA-0A6F-421A-B18D-4D10689F425C}"/>
              </a:ext>
            </a:extLst>
          </p:cNvPr>
          <p:cNvSpPr txBox="1"/>
          <p:nvPr/>
        </p:nvSpPr>
        <p:spPr>
          <a:xfrm>
            <a:off x="723137" y="989045"/>
            <a:ext cx="10277656" cy="5042406"/>
          </a:xfrm>
          <a:prstGeom prst="rect">
            <a:avLst/>
          </a:prstGeom>
          <a:noFill/>
        </p:spPr>
        <p:txBody>
          <a:bodyPr wrap="square" rtlCol="0">
            <a:spAutoFit/>
          </a:bodyPr>
          <a:lstStyle/>
          <a:p>
            <a:pPr marL="0" indent="0" algn="just">
              <a:buNone/>
            </a:pPr>
            <a:r>
              <a:rPr lang="en-US" sz="2000" dirty="0">
                <a:latin typeface="Garamond" panose="02020404030301010803" pitchFamily="18" charset="0"/>
              </a:rPr>
              <a:t>(P1) F = ma (Newton’s second law)</a:t>
            </a:r>
          </a:p>
          <a:p>
            <a:pPr algn="just">
              <a:spcBef>
                <a:spcPts val="400"/>
              </a:spcBef>
            </a:pPr>
            <a:r>
              <a:rPr lang="en-US" sz="2000" dirty="0">
                <a:latin typeface="Garamond" panose="02020404030301010803" pitchFamily="18" charset="0"/>
              </a:rPr>
              <a:t>(P2) For every action there is an equal and opposite reaction (Newton’s third law)</a:t>
            </a:r>
          </a:p>
          <a:p>
            <a:pPr marL="0" indent="0" algn="just">
              <a:lnSpc>
                <a:spcPct val="100000"/>
              </a:lnSpc>
              <a:spcBef>
                <a:spcPts val="400"/>
              </a:spcBef>
              <a:buNone/>
            </a:pPr>
            <a:r>
              <a:rPr lang="en-US" sz="2000" dirty="0">
                <a:latin typeface="Garamond" panose="02020404030301010803" pitchFamily="18" charset="0"/>
              </a:rPr>
              <a:t>-------------------------------------------------------------------------------------------------------------------------------</a:t>
            </a:r>
          </a:p>
          <a:p>
            <a:pPr algn="just">
              <a:spcBef>
                <a:spcPts val="400"/>
              </a:spcBef>
              <a:spcAft>
                <a:spcPts val="1200"/>
              </a:spcAft>
            </a:pPr>
            <a:r>
              <a:rPr lang="en-US" sz="2000" dirty="0">
                <a:latin typeface="Garamond" panose="02020404030301010803" pitchFamily="18" charset="0"/>
              </a:rPr>
              <a:t>(C) In every interaction, the total linear momentum of the system of interacting bodies remains constant (law of conservation of linear momentum) </a:t>
            </a:r>
          </a:p>
          <a:p>
            <a:pPr marL="0" indent="0" algn="just">
              <a:lnSpc>
                <a:spcPct val="100000"/>
              </a:lnSpc>
              <a:spcBef>
                <a:spcPts val="400"/>
              </a:spcBef>
              <a:buNone/>
            </a:pPr>
            <a:r>
              <a:rPr lang="en-US" sz="2000" b="1" dirty="0">
                <a:latin typeface="Garamond" panose="02020404030301010803" pitchFamily="18" charset="0"/>
              </a:rPr>
              <a:t>This argument meets all the adequacy conditions, and therefore is a </a:t>
            </a:r>
            <a:r>
              <a:rPr lang="en-US" sz="2000" b="1" dirty="0">
                <a:solidFill>
                  <a:srgbClr val="7030A0"/>
                </a:solidFill>
                <a:latin typeface="Garamond" panose="02020404030301010803" pitchFamily="18" charset="0"/>
              </a:rPr>
              <a:t>true explanation</a:t>
            </a:r>
          </a:p>
          <a:p>
            <a:pPr marL="0" indent="0" algn="just">
              <a:lnSpc>
                <a:spcPct val="100000"/>
              </a:lnSpc>
              <a:spcBef>
                <a:spcPts val="400"/>
              </a:spcBef>
              <a:buNone/>
            </a:pPr>
            <a:endParaRPr lang="en-US" sz="2000" b="1" dirty="0">
              <a:solidFill>
                <a:srgbClr val="7030A0"/>
              </a:solidFill>
              <a:latin typeface="Garamond" panose="02020404030301010803" pitchFamily="18" charset="0"/>
            </a:endParaRPr>
          </a:p>
          <a:p>
            <a:pPr marL="0" indent="0" algn="just">
              <a:lnSpc>
                <a:spcPct val="100000"/>
              </a:lnSpc>
              <a:spcBef>
                <a:spcPts val="400"/>
              </a:spcBef>
              <a:spcAft>
                <a:spcPts val="600"/>
              </a:spcAft>
              <a:buNone/>
            </a:pPr>
            <a:r>
              <a:rPr lang="en-US" sz="2000" b="1" u="sng" dirty="0">
                <a:solidFill>
                  <a:srgbClr val="7030A0"/>
                </a:solidFill>
                <a:latin typeface="Garamond" panose="02020404030301010803" pitchFamily="18" charset="0"/>
              </a:rPr>
              <a:t>Problem</a:t>
            </a:r>
            <a:r>
              <a:rPr lang="en-US" sz="2000" b="1" dirty="0">
                <a:solidFill>
                  <a:srgbClr val="7030A0"/>
                </a:solidFill>
                <a:latin typeface="Garamond" panose="02020404030301010803" pitchFamily="18" charset="0"/>
              </a:rPr>
              <a:t>: </a:t>
            </a:r>
            <a:r>
              <a:rPr lang="en-US" sz="2000" b="1" dirty="0">
                <a:latin typeface="Garamond" panose="02020404030301010803" pitchFamily="18" charset="0"/>
              </a:rPr>
              <a:t>inability to distinguish pseudoexplanations from genuine explanations of laws</a:t>
            </a:r>
          </a:p>
          <a:p>
            <a:pPr marL="0" indent="0" algn="just">
              <a:lnSpc>
                <a:spcPct val="100000"/>
              </a:lnSpc>
              <a:spcBef>
                <a:spcPts val="400"/>
              </a:spcBef>
              <a:buNone/>
            </a:pPr>
            <a:r>
              <a:rPr lang="en-US" sz="2000" dirty="0">
                <a:latin typeface="Garamond" panose="02020404030301010803" pitchFamily="18" charset="0"/>
              </a:rPr>
              <a:t>(P1) Kepler’s laws of planetary motion </a:t>
            </a:r>
            <a:r>
              <a:rPr lang="en-US" sz="2000" i="1" dirty="0">
                <a:latin typeface="Garamond" panose="02020404030301010803" pitchFamily="18" charset="0"/>
              </a:rPr>
              <a:t>K ^</a:t>
            </a:r>
            <a:r>
              <a:rPr lang="en-US" sz="2000" dirty="0">
                <a:latin typeface="Garamond" panose="02020404030301010803" pitchFamily="18" charset="0"/>
              </a:rPr>
              <a:t> Boyle’s law of gases </a:t>
            </a:r>
            <a:r>
              <a:rPr lang="en-US" sz="2000" i="1" dirty="0">
                <a:latin typeface="Garamond" panose="02020404030301010803" pitchFamily="18" charset="0"/>
              </a:rPr>
              <a:t>B</a:t>
            </a:r>
          </a:p>
          <a:p>
            <a:pPr marL="0" indent="0" algn="just">
              <a:lnSpc>
                <a:spcPct val="100000"/>
              </a:lnSpc>
              <a:spcBef>
                <a:spcPts val="400"/>
              </a:spcBef>
              <a:buNone/>
            </a:pPr>
            <a:r>
              <a:rPr lang="en-US" sz="2000" i="1" dirty="0">
                <a:latin typeface="Garamond" panose="02020404030301010803" pitchFamily="18" charset="0"/>
              </a:rPr>
              <a:t>-------------------------------------------------------------------------------------------------</a:t>
            </a:r>
          </a:p>
          <a:p>
            <a:pPr algn="just">
              <a:spcBef>
                <a:spcPts val="400"/>
              </a:spcBef>
              <a:spcAft>
                <a:spcPts val="1200"/>
              </a:spcAft>
            </a:pPr>
            <a:r>
              <a:rPr lang="en-US" sz="2000" dirty="0">
                <a:latin typeface="Garamond" panose="02020404030301010803" pitchFamily="18" charset="0"/>
              </a:rPr>
              <a:t>(C) Kepler’s laws of planetary motion </a:t>
            </a:r>
            <a:r>
              <a:rPr lang="en-US" sz="2000" i="1" dirty="0">
                <a:latin typeface="Garamond" panose="02020404030301010803" pitchFamily="18" charset="0"/>
              </a:rPr>
              <a:t>K</a:t>
            </a:r>
            <a:endParaRPr lang="en-US" sz="2000" dirty="0">
              <a:latin typeface="Garamond" panose="02020404030301010803" pitchFamily="18" charset="0"/>
            </a:endParaRPr>
          </a:p>
          <a:p>
            <a:pPr marL="0" indent="0" algn="just">
              <a:lnSpc>
                <a:spcPct val="100000"/>
              </a:lnSpc>
              <a:spcBef>
                <a:spcPts val="400"/>
              </a:spcBef>
              <a:buNone/>
            </a:pPr>
            <a:r>
              <a:rPr lang="en-US" sz="2000" b="1" dirty="0">
                <a:latin typeface="Garamond" panose="02020404030301010803" pitchFamily="18" charset="0"/>
              </a:rPr>
              <a:t>This argument also meets all the adequacy conditions, but is a </a:t>
            </a:r>
            <a:r>
              <a:rPr lang="en-US" sz="2000" b="1" dirty="0">
                <a:solidFill>
                  <a:srgbClr val="7030A0"/>
                </a:solidFill>
                <a:latin typeface="Garamond" panose="02020404030301010803" pitchFamily="18" charset="0"/>
              </a:rPr>
              <a:t>pseudoexplanation</a:t>
            </a:r>
          </a:p>
          <a:p>
            <a:pPr marL="0" indent="0" algn="just">
              <a:lnSpc>
                <a:spcPct val="100000"/>
              </a:lnSpc>
              <a:spcBef>
                <a:spcPts val="400"/>
              </a:spcBef>
              <a:buNone/>
            </a:pPr>
            <a:endParaRPr lang="en-US" sz="2000" b="1" dirty="0">
              <a:latin typeface="Garamond" panose="02020404030301010803" pitchFamily="18" charset="0"/>
            </a:endParaRPr>
          </a:p>
        </p:txBody>
      </p:sp>
    </p:spTree>
    <p:extLst>
      <p:ext uri="{BB962C8B-B14F-4D97-AF65-F5344CB8AC3E}">
        <p14:creationId xmlns:p14="http://schemas.microsoft.com/office/powerpoint/2010/main" val="662006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F5801-8DDA-4693-8D61-592429418ECB}"/>
              </a:ext>
            </a:extLst>
          </p:cNvPr>
          <p:cNvSpPr>
            <a:spLocks noGrp="1"/>
          </p:cNvSpPr>
          <p:nvPr>
            <p:ph type="title"/>
          </p:nvPr>
        </p:nvSpPr>
        <p:spPr>
          <a:xfrm>
            <a:off x="628261" y="383788"/>
            <a:ext cx="10588690" cy="782540"/>
          </a:xfrm>
        </p:spPr>
        <p:txBody>
          <a:bodyPr>
            <a:normAutofit/>
          </a:bodyPr>
          <a:lstStyle/>
          <a:p>
            <a:pPr>
              <a:tabLst>
                <a:tab pos="5318125" algn="l"/>
              </a:tabLst>
            </a:pPr>
            <a:r>
              <a:rPr lang="es-ES" sz="3500" b="1" dirty="0">
                <a:solidFill>
                  <a:srgbClr val="7030A0"/>
                </a:solidFill>
                <a:latin typeface="Garamond" panose="02020404030301010803" pitchFamily="18" charset="0"/>
              </a:rPr>
              <a:t>Counterexamples to the D-N model</a:t>
            </a:r>
            <a:endParaRPr lang="en-US" sz="3500" b="1" dirty="0">
              <a:solidFill>
                <a:srgbClr val="7030A0"/>
              </a:solidFill>
              <a:latin typeface="Garamond" panose="02020404030301010803" pitchFamily="18" charset="0"/>
            </a:endParaRPr>
          </a:p>
        </p:txBody>
      </p:sp>
      <p:sp>
        <p:nvSpPr>
          <p:cNvPr id="10" name="Elipse 9">
            <a:extLst>
              <a:ext uri="{FF2B5EF4-FFF2-40B4-BE49-F238E27FC236}">
                <a16:creationId xmlns:a16="http://schemas.microsoft.com/office/drawing/2014/main" id="{34C8FAAE-86C5-484B-93E4-8435A8D10F87}"/>
              </a:ext>
            </a:extLst>
          </p:cNvPr>
          <p:cNvSpPr/>
          <p:nvPr/>
        </p:nvSpPr>
        <p:spPr>
          <a:xfrm>
            <a:off x="494528" y="2269621"/>
            <a:ext cx="1660846" cy="1147666"/>
          </a:xfrm>
          <a:prstGeom prst="ellipse">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Garamond" panose="02020404030301010803" pitchFamily="18" charset="0"/>
              </a:rPr>
              <a:t>Drop in the reading of a barometer</a:t>
            </a:r>
          </a:p>
        </p:txBody>
      </p:sp>
      <p:sp>
        <p:nvSpPr>
          <p:cNvPr id="18" name="Elipse 17">
            <a:extLst>
              <a:ext uri="{FF2B5EF4-FFF2-40B4-BE49-F238E27FC236}">
                <a16:creationId xmlns:a16="http://schemas.microsoft.com/office/drawing/2014/main" id="{B89F1408-D886-4F26-8F13-12F92398E449}"/>
              </a:ext>
            </a:extLst>
          </p:cNvPr>
          <p:cNvSpPr/>
          <p:nvPr/>
        </p:nvSpPr>
        <p:spPr>
          <a:xfrm>
            <a:off x="2489720" y="2235800"/>
            <a:ext cx="1573762" cy="1147666"/>
          </a:xfrm>
          <a:prstGeom prst="ellipse">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Garamond" panose="02020404030301010803" pitchFamily="18" charset="0"/>
              </a:rPr>
              <a:t>Occurrence of a storm</a:t>
            </a:r>
          </a:p>
        </p:txBody>
      </p:sp>
      <p:sp>
        <p:nvSpPr>
          <p:cNvPr id="19" name="Elipse 18">
            <a:extLst>
              <a:ext uri="{FF2B5EF4-FFF2-40B4-BE49-F238E27FC236}">
                <a16:creationId xmlns:a16="http://schemas.microsoft.com/office/drawing/2014/main" id="{CA4E37AB-A73B-4B99-97AD-630133EA11EC}"/>
              </a:ext>
            </a:extLst>
          </p:cNvPr>
          <p:cNvSpPr/>
          <p:nvPr/>
        </p:nvSpPr>
        <p:spPr>
          <a:xfrm>
            <a:off x="1368493" y="4267820"/>
            <a:ext cx="1573762" cy="1147666"/>
          </a:xfrm>
          <a:prstGeom prst="ellipse">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Garamond" panose="02020404030301010803" pitchFamily="18" charset="0"/>
              </a:rPr>
              <a:t>Drop in barometric pressure</a:t>
            </a:r>
          </a:p>
        </p:txBody>
      </p:sp>
      <p:sp>
        <p:nvSpPr>
          <p:cNvPr id="12" name="CuadroTexto 11">
            <a:extLst>
              <a:ext uri="{FF2B5EF4-FFF2-40B4-BE49-F238E27FC236}">
                <a16:creationId xmlns:a16="http://schemas.microsoft.com/office/drawing/2014/main" id="{C8F8BCC6-6710-46F4-8894-34C055C0EE25}"/>
              </a:ext>
            </a:extLst>
          </p:cNvPr>
          <p:cNvSpPr txBox="1"/>
          <p:nvPr/>
        </p:nvSpPr>
        <p:spPr>
          <a:xfrm>
            <a:off x="628261" y="5499309"/>
            <a:ext cx="3928188" cy="384721"/>
          </a:xfrm>
          <a:prstGeom prst="rect">
            <a:avLst/>
          </a:prstGeom>
          <a:noFill/>
        </p:spPr>
        <p:txBody>
          <a:bodyPr wrap="square" rtlCol="0">
            <a:spAutoFit/>
          </a:bodyPr>
          <a:lstStyle/>
          <a:p>
            <a:r>
              <a:rPr lang="en-US" sz="1900" b="1" dirty="0">
                <a:latin typeface="Garamond" panose="02020404030301010803" pitchFamily="18" charset="0"/>
              </a:rPr>
              <a:t>The barometer and the storm</a:t>
            </a:r>
          </a:p>
        </p:txBody>
      </p:sp>
      <p:cxnSp>
        <p:nvCxnSpPr>
          <p:cNvPr id="20" name="Conector recto de flecha 19">
            <a:extLst>
              <a:ext uri="{FF2B5EF4-FFF2-40B4-BE49-F238E27FC236}">
                <a16:creationId xmlns:a16="http://schemas.microsoft.com/office/drawing/2014/main" id="{AB95A83A-1F41-439D-8087-72F32C1154F9}"/>
              </a:ext>
            </a:extLst>
          </p:cNvPr>
          <p:cNvCxnSpPr>
            <a:cxnSpLocks/>
          </p:cNvCxnSpPr>
          <p:nvPr/>
        </p:nvCxnSpPr>
        <p:spPr>
          <a:xfrm flipH="1" flipV="1">
            <a:off x="1368493" y="3429000"/>
            <a:ext cx="519600" cy="880098"/>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onector recto de flecha 21">
            <a:extLst>
              <a:ext uri="{FF2B5EF4-FFF2-40B4-BE49-F238E27FC236}">
                <a16:creationId xmlns:a16="http://schemas.microsoft.com/office/drawing/2014/main" id="{AB8A6880-ABB3-45D5-89E6-CA4B75871265}"/>
              </a:ext>
            </a:extLst>
          </p:cNvPr>
          <p:cNvCxnSpPr>
            <a:cxnSpLocks/>
          </p:cNvCxnSpPr>
          <p:nvPr/>
        </p:nvCxnSpPr>
        <p:spPr>
          <a:xfrm flipV="1">
            <a:off x="2497496" y="3377500"/>
            <a:ext cx="548952" cy="936075"/>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4" name="CuadroTexto 23">
            <a:extLst>
              <a:ext uri="{FF2B5EF4-FFF2-40B4-BE49-F238E27FC236}">
                <a16:creationId xmlns:a16="http://schemas.microsoft.com/office/drawing/2014/main" id="{BB449D64-E80C-4869-81C7-39DC788B51C6}"/>
              </a:ext>
            </a:extLst>
          </p:cNvPr>
          <p:cNvSpPr txBox="1"/>
          <p:nvPr/>
        </p:nvSpPr>
        <p:spPr>
          <a:xfrm>
            <a:off x="4369837" y="5499309"/>
            <a:ext cx="2394857" cy="384721"/>
          </a:xfrm>
          <a:prstGeom prst="rect">
            <a:avLst/>
          </a:prstGeom>
          <a:noFill/>
        </p:spPr>
        <p:txBody>
          <a:bodyPr wrap="square" rtlCol="0">
            <a:spAutoFit/>
          </a:bodyPr>
          <a:lstStyle/>
          <a:p>
            <a:r>
              <a:rPr lang="es-ES" sz="1900" b="1" dirty="0">
                <a:latin typeface="Garamond" panose="02020404030301010803" pitchFamily="18" charset="0"/>
              </a:rPr>
              <a:t>T</a:t>
            </a:r>
            <a:r>
              <a:rPr lang="en-US" sz="1900" b="1" dirty="0">
                <a:latin typeface="Garamond" panose="02020404030301010803" pitchFamily="18" charset="0"/>
              </a:rPr>
              <a:t>he man and the pill</a:t>
            </a:r>
          </a:p>
        </p:txBody>
      </p:sp>
      <p:sp>
        <p:nvSpPr>
          <p:cNvPr id="25" name="Elipse 24">
            <a:extLst>
              <a:ext uri="{FF2B5EF4-FFF2-40B4-BE49-F238E27FC236}">
                <a16:creationId xmlns:a16="http://schemas.microsoft.com/office/drawing/2014/main" id="{A172188C-9A66-4E84-942C-BAFFDA757A53}"/>
              </a:ext>
            </a:extLst>
          </p:cNvPr>
          <p:cNvSpPr/>
          <p:nvPr/>
        </p:nvSpPr>
        <p:spPr>
          <a:xfrm>
            <a:off x="4713516" y="4092346"/>
            <a:ext cx="1573762" cy="1147666"/>
          </a:xfrm>
          <a:prstGeom prst="ellipse">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solidFill>
                  <a:schemeClr val="tx1"/>
                </a:solidFill>
                <a:latin typeface="Garamond" panose="02020404030301010803" pitchFamily="18" charset="0"/>
              </a:rPr>
              <a:t>B</a:t>
            </a:r>
            <a:r>
              <a:rPr lang="en-US" sz="1600" dirty="0">
                <a:solidFill>
                  <a:schemeClr val="tx1"/>
                </a:solidFill>
                <a:latin typeface="Garamond" panose="02020404030301010803" pitchFamily="18" charset="0"/>
              </a:rPr>
              <a:t>eing a man</a:t>
            </a:r>
          </a:p>
        </p:txBody>
      </p:sp>
      <p:sp>
        <p:nvSpPr>
          <p:cNvPr id="26" name="Elipse 25">
            <a:extLst>
              <a:ext uri="{FF2B5EF4-FFF2-40B4-BE49-F238E27FC236}">
                <a16:creationId xmlns:a16="http://schemas.microsoft.com/office/drawing/2014/main" id="{79553DAD-9EBF-4137-AC25-B765452267E1}"/>
              </a:ext>
            </a:extLst>
          </p:cNvPr>
          <p:cNvSpPr/>
          <p:nvPr/>
        </p:nvSpPr>
        <p:spPr>
          <a:xfrm>
            <a:off x="4702629" y="2200350"/>
            <a:ext cx="1573762" cy="1147666"/>
          </a:xfrm>
          <a:prstGeom prst="ellipse">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solidFill>
                  <a:schemeClr val="tx1"/>
                </a:solidFill>
                <a:latin typeface="Garamond" panose="02020404030301010803" pitchFamily="18" charset="0"/>
              </a:rPr>
              <a:t>N</a:t>
            </a:r>
            <a:r>
              <a:rPr lang="en-US" sz="1600" dirty="0">
                <a:solidFill>
                  <a:schemeClr val="tx1"/>
                </a:solidFill>
                <a:latin typeface="Garamond" panose="02020404030301010803" pitchFamily="18" charset="0"/>
              </a:rPr>
              <a:t>ot getting pregnant</a:t>
            </a:r>
          </a:p>
        </p:txBody>
      </p:sp>
      <p:cxnSp>
        <p:nvCxnSpPr>
          <p:cNvPr id="27" name="Conector recto de flecha 26">
            <a:extLst>
              <a:ext uri="{FF2B5EF4-FFF2-40B4-BE49-F238E27FC236}">
                <a16:creationId xmlns:a16="http://schemas.microsoft.com/office/drawing/2014/main" id="{BFDC0539-CCD6-44BA-825A-CE74B1A84DE3}"/>
              </a:ext>
            </a:extLst>
          </p:cNvPr>
          <p:cNvCxnSpPr>
            <a:cxnSpLocks/>
            <a:endCxn id="26" idx="4"/>
          </p:cNvCxnSpPr>
          <p:nvPr/>
        </p:nvCxnSpPr>
        <p:spPr>
          <a:xfrm flipV="1">
            <a:off x="5489510" y="3348016"/>
            <a:ext cx="0" cy="744330"/>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5" name="Subtítulo 2">
            <a:extLst>
              <a:ext uri="{FF2B5EF4-FFF2-40B4-BE49-F238E27FC236}">
                <a16:creationId xmlns:a16="http://schemas.microsoft.com/office/drawing/2014/main" id="{EDEDB8B8-A8BD-43C2-85D9-A7BF95810874}"/>
              </a:ext>
            </a:extLst>
          </p:cNvPr>
          <p:cNvSpPr txBox="1">
            <a:spLocks/>
          </p:cNvSpPr>
          <p:nvPr/>
        </p:nvSpPr>
        <p:spPr>
          <a:xfrm>
            <a:off x="628263" y="1166330"/>
            <a:ext cx="5467738" cy="884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Aft>
                <a:spcPts val="1200"/>
              </a:spcAft>
              <a:buClr>
                <a:srgbClr val="7030A0"/>
              </a:buClr>
              <a:buFont typeface="Arial" panose="020B0604020202020204" pitchFamily="34" charset="0"/>
              <a:buNone/>
            </a:pPr>
            <a:r>
              <a:rPr lang="en-US" sz="2000" b="1" u="sng" dirty="0">
                <a:solidFill>
                  <a:srgbClr val="7030A0"/>
                </a:solidFill>
                <a:latin typeface="Garamond" panose="02020404030301010803" pitchFamily="18" charset="0"/>
              </a:rPr>
              <a:t>Category 1:</a:t>
            </a:r>
            <a:r>
              <a:rPr lang="en-US" sz="2000" dirty="0">
                <a:solidFill>
                  <a:srgbClr val="7030A0"/>
                </a:solidFill>
                <a:latin typeface="Garamond" panose="02020404030301010803" pitchFamily="18" charset="0"/>
              </a:rPr>
              <a:t> </a:t>
            </a:r>
            <a:r>
              <a:rPr lang="en-US" sz="2000" b="1" dirty="0">
                <a:latin typeface="Garamond" panose="02020404030301010803" pitchFamily="18" charset="0"/>
              </a:rPr>
              <a:t>illegitimate explanations that  meet the D-N requirements</a:t>
            </a:r>
          </a:p>
          <a:p>
            <a:pPr marL="0" indent="0" algn="just">
              <a:spcAft>
                <a:spcPts val="1200"/>
              </a:spcAft>
              <a:buClr>
                <a:srgbClr val="7030A0"/>
              </a:buClr>
              <a:buFont typeface="Arial" panose="020B0604020202020204" pitchFamily="34" charset="0"/>
              <a:buNone/>
            </a:pPr>
            <a:endParaRPr lang="en-US" sz="2000" b="1" dirty="0">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000" b="1" dirty="0">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000" b="1" dirty="0">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000" b="1" dirty="0">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000" b="1" u="sng" dirty="0">
              <a:solidFill>
                <a:srgbClr val="7030A0"/>
              </a:solidFill>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000" b="1" u="sng" dirty="0">
              <a:solidFill>
                <a:srgbClr val="7030A0"/>
              </a:solidFill>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000" b="1" dirty="0">
              <a:latin typeface="Garamond" panose="02020404030301010803" pitchFamily="18" charset="0"/>
            </a:endParaRPr>
          </a:p>
          <a:p>
            <a:pPr marL="457200" lvl="1" indent="0" algn="just">
              <a:spcAft>
                <a:spcPts val="1200"/>
              </a:spcAft>
              <a:buClr>
                <a:srgbClr val="7030A0"/>
              </a:buClr>
              <a:buFont typeface="Arial" panose="020B0604020202020204" pitchFamily="34" charset="0"/>
              <a:buNone/>
            </a:pPr>
            <a:endParaRPr lang="en-US" sz="2000" b="1" dirty="0">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200" dirty="0">
              <a:solidFill>
                <a:srgbClr val="002060"/>
              </a:solidFill>
              <a:latin typeface="Garamond" panose="02020404030301010803" pitchFamily="18" charset="0"/>
            </a:endParaRPr>
          </a:p>
          <a:p>
            <a:pPr marL="0" indent="0">
              <a:buClr>
                <a:srgbClr val="7030A0"/>
              </a:buClr>
              <a:buFont typeface="Arial" panose="020B0604020202020204" pitchFamily="34" charset="0"/>
              <a:buNone/>
            </a:pPr>
            <a:endParaRPr lang="en-US" sz="2000" dirty="0">
              <a:latin typeface="Garamond" panose="02020404030301010803" pitchFamily="18" charset="0"/>
            </a:endParaRPr>
          </a:p>
        </p:txBody>
      </p:sp>
      <p:sp>
        <p:nvSpPr>
          <p:cNvPr id="49" name="Subtítulo 2">
            <a:extLst>
              <a:ext uri="{FF2B5EF4-FFF2-40B4-BE49-F238E27FC236}">
                <a16:creationId xmlns:a16="http://schemas.microsoft.com/office/drawing/2014/main" id="{768DADD2-5FBD-4FD2-9100-C55109416339}"/>
              </a:ext>
            </a:extLst>
          </p:cNvPr>
          <p:cNvSpPr txBox="1">
            <a:spLocks/>
          </p:cNvSpPr>
          <p:nvPr/>
        </p:nvSpPr>
        <p:spPr>
          <a:xfrm>
            <a:off x="6624735" y="1166330"/>
            <a:ext cx="5066522" cy="88435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Aft>
                <a:spcPts val="1200"/>
              </a:spcAft>
              <a:buClr>
                <a:srgbClr val="7030A0"/>
              </a:buClr>
              <a:buFont typeface="Arial" panose="020B0604020202020204" pitchFamily="34" charset="0"/>
              <a:buNone/>
            </a:pPr>
            <a:r>
              <a:rPr lang="en-US" sz="2000" b="1" u="sng" dirty="0">
                <a:solidFill>
                  <a:srgbClr val="7030A0"/>
                </a:solidFill>
                <a:latin typeface="Garamond" panose="02020404030301010803" pitchFamily="18" charset="0"/>
              </a:rPr>
              <a:t>Category 2:</a:t>
            </a:r>
            <a:r>
              <a:rPr lang="en-US" sz="2000" dirty="0">
                <a:solidFill>
                  <a:srgbClr val="7030A0"/>
                </a:solidFill>
                <a:latin typeface="Garamond" panose="02020404030301010803" pitchFamily="18" charset="0"/>
              </a:rPr>
              <a:t> </a:t>
            </a:r>
            <a:r>
              <a:rPr lang="en-US" sz="2000" b="1" dirty="0">
                <a:latin typeface="Garamond" panose="02020404030301010803" pitchFamily="18" charset="0"/>
              </a:rPr>
              <a:t>legitimate explanations that do </a:t>
            </a:r>
            <a:r>
              <a:rPr lang="en-US" sz="2000" b="1" u="sng" dirty="0">
                <a:latin typeface="Garamond" panose="02020404030301010803" pitchFamily="18" charset="0"/>
              </a:rPr>
              <a:t>not</a:t>
            </a:r>
            <a:r>
              <a:rPr lang="en-US" sz="2000" b="1" dirty="0">
                <a:latin typeface="Garamond" panose="02020404030301010803" pitchFamily="18" charset="0"/>
              </a:rPr>
              <a:t>  meet the D-N requirements</a:t>
            </a:r>
          </a:p>
          <a:p>
            <a:pPr marL="0" indent="0" algn="just">
              <a:spcAft>
                <a:spcPts val="1200"/>
              </a:spcAft>
              <a:buClr>
                <a:srgbClr val="7030A0"/>
              </a:buClr>
              <a:buFont typeface="Arial" panose="020B0604020202020204" pitchFamily="34" charset="0"/>
              <a:buNone/>
            </a:pPr>
            <a:endParaRPr lang="en-US" sz="2000" b="1" dirty="0">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000" b="1" dirty="0">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000" b="1" dirty="0">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000" b="1" dirty="0">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000" b="1" u="sng" dirty="0">
              <a:solidFill>
                <a:srgbClr val="7030A0"/>
              </a:solidFill>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000" b="1" u="sng" dirty="0">
              <a:solidFill>
                <a:srgbClr val="7030A0"/>
              </a:solidFill>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000" b="1" dirty="0">
              <a:latin typeface="Garamond" panose="02020404030301010803" pitchFamily="18" charset="0"/>
            </a:endParaRPr>
          </a:p>
          <a:p>
            <a:pPr marL="457200" lvl="1" indent="0" algn="just">
              <a:spcAft>
                <a:spcPts val="1200"/>
              </a:spcAft>
              <a:buClr>
                <a:srgbClr val="7030A0"/>
              </a:buClr>
              <a:buFont typeface="Arial" panose="020B0604020202020204" pitchFamily="34" charset="0"/>
              <a:buNone/>
            </a:pPr>
            <a:endParaRPr lang="en-US" sz="2000" b="1" dirty="0">
              <a:latin typeface="Garamond" panose="02020404030301010803" pitchFamily="18" charset="0"/>
            </a:endParaRPr>
          </a:p>
          <a:p>
            <a:pPr marL="0" indent="0" algn="just">
              <a:spcAft>
                <a:spcPts val="1200"/>
              </a:spcAft>
              <a:buClr>
                <a:srgbClr val="7030A0"/>
              </a:buClr>
              <a:buFont typeface="Arial" panose="020B0604020202020204" pitchFamily="34" charset="0"/>
              <a:buNone/>
            </a:pPr>
            <a:endParaRPr lang="en-US" sz="2200" dirty="0">
              <a:solidFill>
                <a:srgbClr val="002060"/>
              </a:solidFill>
              <a:latin typeface="Garamond" panose="02020404030301010803" pitchFamily="18" charset="0"/>
            </a:endParaRPr>
          </a:p>
          <a:p>
            <a:pPr marL="0" indent="0">
              <a:buClr>
                <a:srgbClr val="7030A0"/>
              </a:buClr>
              <a:buFont typeface="Arial" panose="020B0604020202020204" pitchFamily="34" charset="0"/>
              <a:buNone/>
            </a:pPr>
            <a:endParaRPr lang="en-US" sz="2000" dirty="0">
              <a:latin typeface="Garamond" panose="02020404030301010803" pitchFamily="18" charset="0"/>
            </a:endParaRPr>
          </a:p>
        </p:txBody>
      </p:sp>
      <p:sp>
        <p:nvSpPr>
          <p:cNvPr id="50" name="Elipse 49">
            <a:extLst>
              <a:ext uri="{FF2B5EF4-FFF2-40B4-BE49-F238E27FC236}">
                <a16:creationId xmlns:a16="http://schemas.microsoft.com/office/drawing/2014/main" id="{344A98ED-F09B-412B-8278-B0D9E883F075}"/>
              </a:ext>
            </a:extLst>
          </p:cNvPr>
          <p:cNvSpPr/>
          <p:nvPr/>
        </p:nvSpPr>
        <p:spPr>
          <a:xfrm>
            <a:off x="8640147" y="4036362"/>
            <a:ext cx="1688843" cy="1259633"/>
          </a:xfrm>
          <a:prstGeom prst="ellipse">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solidFill>
                  <a:schemeClr val="tx1"/>
                </a:solidFill>
                <a:latin typeface="Garamond" panose="02020404030301010803" pitchFamily="18" charset="0"/>
              </a:rPr>
              <a:t>B</a:t>
            </a:r>
            <a:r>
              <a:rPr lang="en-US" sz="1600" dirty="0">
                <a:solidFill>
                  <a:schemeClr val="tx1"/>
                </a:solidFill>
                <a:latin typeface="Garamond" panose="02020404030301010803" pitchFamily="18" charset="0"/>
              </a:rPr>
              <a:t>umping  of the ink bottle with the elbow</a:t>
            </a:r>
          </a:p>
        </p:txBody>
      </p:sp>
      <p:sp>
        <p:nvSpPr>
          <p:cNvPr id="51" name="Elipse 50">
            <a:extLst>
              <a:ext uri="{FF2B5EF4-FFF2-40B4-BE49-F238E27FC236}">
                <a16:creationId xmlns:a16="http://schemas.microsoft.com/office/drawing/2014/main" id="{CA885EF4-8267-4952-93EB-F295DA8C714A}"/>
              </a:ext>
            </a:extLst>
          </p:cNvPr>
          <p:cNvSpPr/>
          <p:nvPr/>
        </p:nvSpPr>
        <p:spPr>
          <a:xfrm>
            <a:off x="8640147" y="2213637"/>
            <a:ext cx="1688843" cy="1259633"/>
          </a:xfrm>
          <a:prstGeom prst="ellipse">
            <a:avLst/>
          </a:prstGeom>
          <a:solidFill>
            <a:schemeClr val="bg1"/>
          </a:solidFill>
          <a:ln w="190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solidFill>
                  <a:schemeClr val="tx1"/>
                </a:solidFill>
                <a:latin typeface="Garamond" panose="02020404030301010803" pitchFamily="18" charset="0"/>
              </a:rPr>
              <a:t>Bottle failing off of the desk</a:t>
            </a:r>
            <a:endParaRPr lang="en-US" sz="1600" dirty="0">
              <a:solidFill>
                <a:schemeClr val="tx1"/>
              </a:solidFill>
              <a:latin typeface="Garamond" panose="02020404030301010803" pitchFamily="18" charset="0"/>
            </a:endParaRPr>
          </a:p>
        </p:txBody>
      </p:sp>
      <p:cxnSp>
        <p:nvCxnSpPr>
          <p:cNvPr id="52" name="Conector recto de flecha 51">
            <a:extLst>
              <a:ext uri="{FF2B5EF4-FFF2-40B4-BE49-F238E27FC236}">
                <a16:creationId xmlns:a16="http://schemas.microsoft.com/office/drawing/2014/main" id="{007ADCC9-B0F2-4050-BE1B-AC2ACF3B4854}"/>
              </a:ext>
            </a:extLst>
          </p:cNvPr>
          <p:cNvCxnSpPr>
            <a:cxnSpLocks/>
          </p:cNvCxnSpPr>
          <p:nvPr/>
        </p:nvCxnSpPr>
        <p:spPr>
          <a:xfrm flipV="1">
            <a:off x="9484568" y="3473270"/>
            <a:ext cx="0" cy="563092"/>
          </a:xfrm>
          <a:prstGeom prst="straightConnector1">
            <a:avLst/>
          </a:prstGeom>
          <a:ln w="1905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58" name="CuadroTexto 57">
            <a:extLst>
              <a:ext uri="{FF2B5EF4-FFF2-40B4-BE49-F238E27FC236}">
                <a16:creationId xmlns:a16="http://schemas.microsoft.com/office/drawing/2014/main" id="{0A2D03D3-3EC2-4196-A47C-C1933F6A6597}"/>
              </a:ext>
            </a:extLst>
          </p:cNvPr>
          <p:cNvSpPr txBox="1"/>
          <p:nvPr/>
        </p:nvSpPr>
        <p:spPr>
          <a:xfrm>
            <a:off x="702905" y="5861935"/>
            <a:ext cx="3038670" cy="646331"/>
          </a:xfrm>
          <a:prstGeom prst="rect">
            <a:avLst/>
          </a:prstGeom>
          <a:noFill/>
        </p:spPr>
        <p:txBody>
          <a:bodyPr wrap="square" rtlCol="0">
            <a:spAutoFit/>
          </a:bodyPr>
          <a:lstStyle/>
          <a:p>
            <a:r>
              <a:rPr lang="en-US" u="sng" dirty="0">
                <a:solidFill>
                  <a:srgbClr val="7030A0"/>
                </a:solidFill>
                <a:latin typeface="Garamond" panose="02020404030301010803" pitchFamily="18" charset="0"/>
              </a:rPr>
              <a:t>Moral</a:t>
            </a:r>
            <a:r>
              <a:rPr lang="en-US" dirty="0">
                <a:latin typeface="Garamond" panose="02020404030301010803" pitchFamily="18" charset="0"/>
              </a:rPr>
              <a:t>: we cannot explain one effect by means of the other</a:t>
            </a:r>
          </a:p>
        </p:txBody>
      </p:sp>
      <p:sp>
        <p:nvSpPr>
          <p:cNvPr id="61" name="CuadroTexto 60">
            <a:extLst>
              <a:ext uri="{FF2B5EF4-FFF2-40B4-BE49-F238E27FC236}">
                <a16:creationId xmlns:a16="http://schemas.microsoft.com/office/drawing/2014/main" id="{35266944-3D0C-477B-859E-AF94AE9665FD}"/>
              </a:ext>
            </a:extLst>
          </p:cNvPr>
          <p:cNvSpPr txBox="1"/>
          <p:nvPr/>
        </p:nvSpPr>
        <p:spPr>
          <a:xfrm>
            <a:off x="4270309" y="5872983"/>
            <a:ext cx="3038670" cy="923330"/>
          </a:xfrm>
          <a:prstGeom prst="rect">
            <a:avLst/>
          </a:prstGeom>
          <a:noFill/>
        </p:spPr>
        <p:txBody>
          <a:bodyPr wrap="square" rtlCol="0">
            <a:spAutoFit/>
          </a:bodyPr>
          <a:lstStyle/>
          <a:p>
            <a:r>
              <a:rPr lang="en-US" u="sng" dirty="0">
                <a:solidFill>
                  <a:srgbClr val="7030A0"/>
                </a:solidFill>
                <a:latin typeface="Garamond" panose="02020404030301010803" pitchFamily="18" charset="0"/>
              </a:rPr>
              <a:t>Moral</a:t>
            </a:r>
            <a:r>
              <a:rPr lang="en-US" dirty="0">
                <a:latin typeface="Garamond" panose="02020404030301010803" pitchFamily="18" charset="0"/>
              </a:rPr>
              <a:t>: it is possible to construct arguments with true irrelevant premises</a:t>
            </a:r>
          </a:p>
        </p:txBody>
      </p:sp>
      <p:sp>
        <p:nvSpPr>
          <p:cNvPr id="62" name="CuadroTexto 61">
            <a:extLst>
              <a:ext uri="{FF2B5EF4-FFF2-40B4-BE49-F238E27FC236}">
                <a16:creationId xmlns:a16="http://schemas.microsoft.com/office/drawing/2014/main" id="{A26ED7F7-049A-482E-818B-9273AA250FCD}"/>
              </a:ext>
            </a:extLst>
          </p:cNvPr>
          <p:cNvSpPr txBox="1"/>
          <p:nvPr/>
        </p:nvSpPr>
        <p:spPr>
          <a:xfrm>
            <a:off x="8298025" y="5821997"/>
            <a:ext cx="3038670" cy="923330"/>
          </a:xfrm>
          <a:prstGeom prst="rect">
            <a:avLst/>
          </a:prstGeom>
          <a:noFill/>
        </p:spPr>
        <p:txBody>
          <a:bodyPr wrap="square" rtlCol="0">
            <a:spAutoFit/>
          </a:bodyPr>
          <a:lstStyle/>
          <a:p>
            <a:r>
              <a:rPr lang="en-US" u="sng" dirty="0">
                <a:solidFill>
                  <a:srgbClr val="7030A0"/>
                </a:solidFill>
                <a:latin typeface="Garamond" panose="02020404030301010803" pitchFamily="18" charset="0"/>
              </a:rPr>
              <a:t>Moral</a:t>
            </a:r>
            <a:r>
              <a:rPr lang="en-US" dirty="0">
                <a:latin typeface="Garamond" panose="02020404030301010803" pitchFamily="18" charset="0"/>
              </a:rPr>
              <a:t>: it is possible to have perfectly good explanations without any laws</a:t>
            </a:r>
          </a:p>
        </p:txBody>
      </p:sp>
      <p:sp>
        <p:nvSpPr>
          <p:cNvPr id="63" name="CuadroTexto 62">
            <a:extLst>
              <a:ext uri="{FF2B5EF4-FFF2-40B4-BE49-F238E27FC236}">
                <a16:creationId xmlns:a16="http://schemas.microsoft.com/office/drawing/2014/main" id="{EBA6E064-B86A-41EE-806D-061D26AE9772}"/>
              </a:ext>
            </a:extLst>
          </p:cNvPr>
          <p:cNvSpPr txBox="1"/>
          <p:nvPr/>
        </p:nvSpPr>
        <p:spPr>
          <a:xfrm>
            <a:off x="8744341" y="5428483"/>
            <a:ext cx="1584649" cy="384721"/>
          </a:xfrm>
          <a:prstGeom prst="rect">
            <a:avLst/>
          </a:prstGeom>
          <a:noFill/>
        </p:spPr>
        <p:txBody>
          <a:bodyPr wrap="square" rtlCol="0">
            <a:spAutoFit/>
          </a:bodyPr>
          <a:lstStyle/>
          <a:p>
            <a:r>
              <a:rPr lang="es-ES" sz="1900" b="1" dirty="0">
                <a:latin typeface="Garamond" panose="02020404030301010803" pitchFamily="18" charset="0"/>
              </a:rPr>
              <a:t>T</a:t>
            </a:r>
            <a:r>
              <a:rPr lang="en-US" sz="1900" b="1" dirty="0">
                <a:latin typeface="Garamond" panose="02020404030301010803" pitchFamily="18" charset="0"/>
              </a:rPr>
              <a:t>he ink stain</a:t>
            </a:r>
          </a:p>
        </p:txBody>
      </p:sp>
    </p:spTree>
    <p:extLst>
      <p:ext uri="{BB962C8B-B14F-4D97-AF65-F5344CB8AC3E}">
        <p14:creationId xmlns:p14="http://schemas.microsoft.com/office/powerpoint/2010/main" val="359726753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1475</TotalTime>
  <Words>1526</Words>
  <Application>Microsoft Office PowerPoint</Application>
  <PresentationFormat>Panorámica</PresentationFormat>
  <Paragraphs>199</Paragraphs>
  <Slides>16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Arial</vt:lpstr>
      <vt:lpstr>Calibri</vt:lpstr>
      <vt:lpstr>Calibri Light</vt:lpstr>
      <vt:lpstr>Cambria Math</vt:lpstr>
      <vt:lpstr>Garamond</vt:lpstr>
      <vt:lpstr>Tema de Office</vt:lpstr>
      <vt:lpstr> DN, DS, IS and  SR models of  explanation</vt:lpstr>
      <vt:lpstr>Outline</vt:lpstr>
      <vt:lpstr>Preliminary remarks</vt:lpstr>
      <vt:lpstr>Preliminary remarks</vt:lpstr>
      <vt:lpstr>The received view</vt:lpstr>
      <vt:lpstr>D-N model of explanation</vt:lpstr>
      <vt:lpstr>Presentación de PowerPoint</vt:lpstr>
      <vt:lpstr>Presentación de PowerPoint</vt:lpstr>
      <vt:lpstr>Counterexamples to the D-N model</vt:lpstr>
      <vt:lpstr>D-S model of explanation</vt:lpstr>
      <vt:lpstr>I-S model of explanation</vt:lpstr>
      <vt:lpstr>Counterexamples to the I-S model</vt:lpstr>
      <vt:lpstr>S-R model of explanation</vt:lpstr>
      <vt:lpstr>Conclusion</vt:lpstr>
      <vt:lpstr>Gems</vt:lpstr>
      <vt:lpstr>Discussion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Bueno Suero, Clara Maria</dc:creator>
  <cp:lastModifiedBy>Bueno Suero, Clara Maria</cp:lastModifiedBy>
  <cp:revision>448</cp:revision>
  <dcterms:created xsi:type="dcterms:W3CDTF">2020-12-01T18:23:37Z</dcterms:created>
  <dcterms:modified xsi:type="dcterms:W3CDTF">2020-12-02T19:08:47Z</dcterms:modified>
</cp:coreProperties>
</file>