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57" r:id="rId4"/>
    <p:sldId id="259" r:id="rId5"/>
    <p:sldId id="260" r:id="rId6"/>
    <p:sldId id="266" r:id="rId7"/>
    <p:sldId id="261" r:id="rId8"/>
    <p:sldId id="263" r:id="rId9"/>
    <p:sldId id="264" r:id="rId10"/>
    <p:sldId id="267" r:id="rId11"/>
    <p:sldId id="262" r:id="rId12"/>
    <p:sldId id="268" r:id="rId13"/>
    <p:sldId id="269" r:id="rId14"/>
    <p:sldId id="270" r:id="rId15"/>
    <p:sldId id="25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1069" autoAdjust="0"/>
  </p:normalViewPr>
  <p:slideViewPr>
    <p:cSldViewPr snapToGrid="0">
      <p:cViewPr varScale="1">
        <p:scale>
          <a:sx n="104" d="100"/>
          <a:sy n="104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0BE3C-6270-449E-95C8-CF325EB3933B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BC91B-8202-4F9C-B799-E0F56BF91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52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https://twitter.com/damoonischeese</a:t>
            </a:r>
          </a:p>
          <a:p>
            <a:endParaRPr lang="en-US" dirty="0"/>
          </a:p>
          <a:p>
            <a:r>
              <a:rPr lang="en-US" dirty="0"/>
              <a:t>https://www.facebook.com/AMoonMadeOfCheese/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0BC91B-8202-4F9C-B799-E0F56BF910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47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9D183-E2DB-4D5A-96E9-129E375FAA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D22C46-629D-4AA9-BFBE-69D3592DF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E360D-5287-4636-AFC1-833245DF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F65B-5855-42A2-8DCD-305201064313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5864D-4C58-479A-9963-3D68C2AC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D861E-D597-4B22-B76C-79AB4D525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770A-52B7-46D3-9489-BEDFBD0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4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F379C-32B0-41F8-831F-B1796CE12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932318-843A-4646-8899-B01E3D2FD4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7D7AE-3E17-4821-A1C0-F79F66B62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F65B-5855-42A2-8DCD-305201064313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D7304-E6F4-44D5-871B-041F6BF95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34E8B-D8D1-48BA-B040-1DF4F1740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770A-52B7-46D3-9489-BEDFBD0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90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911272-004C-4510-A62C-A72A13CB1B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0D9824-3AC8-44CE-AD03-3AE84BCD75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FF59F-522A-4AFC-BEB3-B0B893BB4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F65B-5855-42A2-8DCD-305201064313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A230D-3101-4C3B-A731-DEF00B514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2DE4F-3FFD-4756-8708-AB09440C8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770A-52B7-46D3-9489-BEDFBD0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6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F65B-5855-42A2-8DCD-305201064313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770A-52B7-46D3-9489-BEDFBD048EA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967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F65B-5855-42A2-8DCD-305201064313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770A-52B7-46D3-9489-BEDFBD0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88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F65B-5855-42A2-8DCD-305201064313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770A-52B7-46D3-9489-BEDFBD048EA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199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F65B-5855-42A2-8DCD-305201064313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770A-52B7-46D3-9489-BEDFBD0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73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F65B-5855-42A2-8DCD-305201064313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770A-52B7-46D3-9489-BEDFBD0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33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F65B-5855-42A2-8DCD-305201064313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770A-52B7-46D3-9489-BEDFBD0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869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F65B-5855-42A2-8DCD-305201064313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770A-52B7-46D3-9489-BEDFBD0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536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90F65B-5855-42A2-8DCD-305201064313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1D770A-52B7-46D3-9489-BEDFBD0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70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C4688-75B2-41D5-B14C-CF3BC8DEC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809AC-4BD0-45DC-ADB3-F464CD27A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FB63A-F6C8-41AB-8C6F-2FCFECF96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F65B-5855-42A2-8DCD-305201064313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AD24-969E-41C4-8C25-6CB4C8C52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E1F98-0C36-48C1-9435-C2D54683F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770A-52B7-46D3-9489-BEDFBD0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956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F65B-5855-42A2-8DCD-305201064313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770A-52B7-46D3-9489-BEDFBD0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220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F65B-5855-42A2-8DCD-305201064313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770A-52B7-46D3-9489-BEDFBD0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723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F65B-5855-42A2-8DCD-305201064313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770A-52B7-46D3-9489-BEDFBD0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45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16AA1-CD2B-4863-A09F-AAD9CA0D4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9603C-DB26-46EE-BD71-C1EE473F4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5A2FC-4E39-4059-B367-B4A131275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F65B-5855-42A2-8DCD-305201064313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05C1B-B4B1-46BE-BB16-D1999CFDB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F79A9-FB1D-49D6-845D-C00C9D592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770A-52B7-46D3-9489-BEDFBD0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1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7C07B-3422-4AAD-B34C-5D183BA06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C7324-DF7B-4156-A20B-628F3EDD59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354B8C-CEFD-4D1F-8975-85BE6EE17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C62445-53A5-4C51-89C0-ECC36431C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F65B-5855-42A2-8DCD-305201064313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14156-8077-4D1E-A5AD-DDCDCE332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0D7032-7E6E-4F10-82F0-0E2533C16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770A-52B7-46D3-9489-BEDFBD0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33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5CF1-CFC8-448F-BB74-133DDF0F3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EB474F-AFD7-4E8E-A7F1-7F9CF010B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D253C7-13D6-40EF-9E88-8163F9713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FE461D-7FA3-496F-9269-D15B87F62F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CB4D67-26BE-45AD-91F5-D7208C0E53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357C18-7F99-4B82-B6A7-17C66DA93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F65B-5855-42A2-8DCD-305201064313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C346B3-1930-4931-B09D-7B99AE192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5561EF-61A8-4088-AD20-9F2B39631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770A-52B7-46D3-9489-BEDFBD0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6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6F481-74F7-4A98-9923-E402D1FA5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5B8AB4-C3BE-417B-BED0-6BB68EB11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F65B-5855-42A2-8DCD-305201064313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A41285-3577-48F9-884A-DA877619B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E4D9BC-92FA-48D6-80DA-5A46DB1DD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770A-52B7-46D3-9489-BEDFBD0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99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47FE4D-AD9B-4314-929E-A0D416A1B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F65B-5855-42A2-8DCD-305201064313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619FA0-F927-44E3-9CDB-282DDE359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DB057A-EA0D-48C0-8BE5-123D7249A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770A-52B7-46D3-9489-BEDFBD0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2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CE3B7-7DD2-48E1-9D14-4EF791BD9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E2DA2-2574-404A-BD70-5F420252B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F248AA-5D80-49B0-B77C-0185B9139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9872B2-FD1D-4F6A-8804-62639544C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F65B-5855-42A2-8DCD-305201064313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228623-266A-46BD-9154-F9E9DA4B5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9BA03E-321D-42EA-9357-21D2A9FE2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770A-52B7-46D3-9489-BEDFBD0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4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7024B-C865-4361-8474-8575B01E8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9B28C6-0540-4801-A99D-D2F9A885F1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41805D-46EE-45F2-AA2F-9690E5166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AC1804-6F9B-4A54-9982-2994C2CCC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F65B-5855-42A2-8DCD-305201064313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E8BD4-B048-49F6-A28C-9BC934CCF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07F825-96A4-4391-9F4D-58C0ADAB7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770A-52B7-46D3-9489-BEDFBD0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39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E1E30F-D642-4D47-99F5-EE8A0F977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B20A19-7FA5-4798-99D6-23B186413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D2702-3D0B-4E25-826F-2011070227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0F65B-5855-42A2-8DCD-305201064313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69CE2-7431-4B66-BD0A-3DB605FE8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3353F-6AC6-43EB-BC25-BEF9945A23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D770A-52B7-46D3-9489-BEDFBD04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2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D90F65B-5855-42A2-8DCD-305201064313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B1D770A-52B7-46D3-9489-BEDFBD048EA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81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FCCB0-63D3-48D2-AA83-6F327E8591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Problem of Unconceived Alternatives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E8D2E-949B-4D32-847B-3F16A188E4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By Kyle Stanford</a:t>
            </a:r>
          </a:p>
          <a:p>
            <a:endParaRPr lang="en-US" dirty="0"/>
          </a:p>
          <a:p>
            <a:r>
              <a:rPr lang="en-US" dirty="0"/>
              <a:t>Presented by Brett Park</a:t>
            </a:r>
          </a:p>
          <a:p>
            <a:endParaRPr lang="en-US" dirty="0"/>
          </a:p>
        </p:txBody>
      </p:sp>
      <p:pic>
        <p:nvPicPr>
          <p:cNvPr id="1026" name="Picture 2" descr="Ep 49: Ice Cream and Nazis: The Origin of Moral Choices – with guest Dr. P. Kyle  Stanford (Podcast) | School of Social Sciences | UCI Social Sciences">
            <a:extLst>
              <a:ext uri="{FF2B5EF4-FFF2-40B4-BE49-F238E27FC236}">
                <a16:creationId xmlns:a16="http://schemas.microsoft.com/office/drawing/2014/main" id="{06A93788-BDA6-43F1-826F-2B94D6642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6451" y="1259381"/>
            <a:ext cx="2818269" cy="2305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591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050D3-D2D5-410D-9D5B-262F8A57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Stanford’s Argument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CD052-2A34-41AC-BF3A-9E68637E7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Science routinely uses eliminative inferences in theory choice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Historically, science has rarely been in a position where it has conceived of all the serious contenders needed for an eliminative inference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There is no reason to believe that current science is better at conceiving of all serious contenders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 should be skeptical of eliminative inferences which have not conceived of all the serious contenders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Thus, we should be skeptical of our current science (insofar as theories have relied on the above inferential pattern)</a:t>
            </a:r>
          </a:p>
        </p:txBody>
      </p:sp>
    </p:spTree>
    <p:extLst>
      <p:ext uri="{BB962C8B-B14F-4D97-AF65-F5344CB8AC3E}">
        <p14:creationId xmlns:p14="http://schemas.microsoft.com/office/powerpoint/2010/main" val="539364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53B95-FD46-492E-98B6-463433CAB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Objection 1: Global Skepticism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09A03-BBC0-42B6-830F-7EC2C1258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Objection: </a:t>
            </a:r>
            <a:r>
              <a:rPr lang="en-US" dirty="0" err="1"/>
              <a:t>Stanfords</a:t>
            </a:r>
            <a:r>
              <a:rPr lang="en-US" dirty="0"/>
              <a:t>’ skepticism about eliminative inferences leads to global skepticism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Reply: Not all our beliefs are eliminative, and not all types of eliminative inferences have fail to exhaust the space of serious contenders (ex. common-sense percepts and some scientific hypothesis)</a:t>
            </a:r>
          </a:p>
        </p:txBody>
      </p:sp>
    </p:spTree>
    <p:extLst>
      <p:ext uri="{BB962C8B-B14F-4D97-AF65-F5344CB8AC3E}">
        <p14:creationId xmlns:p14="http://schemas.microsoft.com/office/powerpoint/2010/main" val="1878799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825E4-D513-4E70-A144-BC1BEAD54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Objection 2: Bayes to the Rescue!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9C944-B7D3-49E7-98B7-EE1405FF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Bayesian: Introduce a “catch-all” hypothesis which includes all the unconceived hypotheses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Reply: There is no way to assign a prior probability to the catch-all without question begging or being arbitrary</a:t>
            </a:r>
          </a:p>
        </p:txBody>
      </p:sp>
    </p:spTree>
    <p:extLst>
      <p:ext uri="{BB962C8B-B14F-4D97-AF65-F5344CB8AC3E}">
        <p14:creationId xmlns:p14="http://schemas.microsoft.com/office/powerpoint/2010/main" val="4206678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D35CC-9C7B-4C99-B860-83316B805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Objection 3: Self-refuting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6272C-ACF4-47BE-9576-4877616D6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Objection: The problem of unconceived alternatives is but one of many possible reading of the history of science. What if there are serious, unconceived alternatives to it?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Reply: Not all eliminative inferences are vulnerable to skepticism. Explanations of historical evidence do not exhibit the same problem with unconceived alternatives.</a:t>
            </a:r>
          </a:p>
        </p:txBody>
      </p:sp>
    </p:spTree>
    <p:extLst>
      <p:ext uri="{BB962C8B-B14F-4D97-AF65-F5344CB8AC3E}">
        <p14:creationId xmlns:p14="http://schemas.microsoft.com/office/powerpoint/2010/main" val="1559354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FB819-59D5-47B6-A825-3B5BCF45E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8C290-D504-42A7-9D03-0FE925D64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n-US" dirty="0"/>
              <a:t>Simplicity of the idea highlights its originality</a:t>
            </a:r>
          </a:p>
          <a:p>
            <a:pPr>
              <a:buBlip>
                <a:blip r:embed="rId2"/>
              </a:buBlip>
            </a:pPr>
            <a:r>
              <a:rPr lang="en-US" dirty="0"/>
              <a:t>Explicitly opens new avenues of research (ex. when are eliminative inferences acceptable?)</a:t>
            </a:r>
          </a:p>
          <a:p>
            <a:pPr>
              <a:buBlip>
                <a:blip r:embed="rId2"/>
              </a:buBlip>
            </a:pPr>
            <a:r>
              <a:rPr lang="en-US" dirty="0"/>
              <a:t>Addresses obvious counterarguments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30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FC58D-918A-487C-8F69-3507457F0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83330-74DC-4A03-9233-3864F66FD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of Underdetermination</a:t>
            </a:r>
          </a:p>
          <a:p>
            <a:r>
              <a:rPr lang="en-US" dirty="0"/>
              <a:t>Eliminative Inferences</a:t>
            </a:r>
          </a:p>
          <a:p>
            <a:r>
              <a:rPr lang="en-US" dirty="0"/>
              <a:t>The Problem of Unconceived Alternatives</a:t>
            </a:r>
          </a:p>
          <a:p>
            <a:r>
              <a:rPr lang="en-US" dirty="0"/>
              <a:t>Objections</a:t>
            </a:r>
          </a:p>
          <a:p>
            <a:r>
              <a:rPr lang="en-US" dirty="0"/>
              <a:t>Gems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653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B4D3D850-2041-4B7C-AED9-54DA385B1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8" name="Picture 4" descr="A Moon Made of Cheese - Home | Facebook">
            <a:extLst>
              <a:ext uri="{FF2B5EF4-FFF2-40B4-BE49-F238E27FC236}">
                <a16:creationId xmlns:a16="http://schemas.microsoft.com/office/drawing/2014/main" id="{AB088CBB-1FC8-4675-ABCB-62332007BE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0" r="2892"/>
          <a:stretch/>
        </p:blipFill>
        <p:spPr bwMode="auto">
          <a:xfrm>
            <a:off x="20" y="10"/>
            <a:ext cx="6095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The Moons Made Of Cheese Society (@DaMoonIsCheese) | Twitter">
            <a:extLst>
              <a:ext uri="{FF2B5EF4-FFF2-40B4-BE49-F238E27FC236}">
                <a16:creationId xmlns:a16="http://schemas.microsoft.com/office/drawing/2014/main" id="{AD20D687-4590-4E42-BE38-1C470A1A31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6" r="4635"/>
          <a:stretch/>
        </p:blipFill>
        <p:spPr bwMode="auto">
          <a:xfrm>
            <a:off x="6096000" y="10"/>
            <a:ext cx="6096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B497CCB5-5FC2-473C-AFCC-2430CEF1D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409915" y="1742916"/>
            <a:ext cx="3372170" cy="33721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ame 76">
            <a:extLst>
              <a:ext uri="{FF2B5EF4-FFF2-40B4-BE49-F238E27FC236}">
                <a16:creationId xmlns:a16="http://schemas.microsoft.com/office/drawing/2014/main" id="{599C8C75-BFDF-44E7-A028-EEB5EDD58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971277" y="1304278"/>
            <a:ext cx="4249446" cy="4249444"/>
          </a:xfrm>
          <a:prstGeom prst="frame">
            <a:avLst>
              <a:gd name="adj1" fmla="val 1195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F7E32D-2F5A-4A93-9ABA-EFA560D15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858" y="2761554"/>
            <a:ext cx="3618284" cy="1345720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Underdetermination</a:t>
            </a:r>
          </a:p>
        </p:txBody>
      </p:sp>
    </p:spTree>
    <p:extLst>
      <p:ext uri="{BB962C8B-B14F-4D97-AF65-F5344CB8AC3E}">
        <p14:creationId xmlns:p14="http://schemas.microsoft.com/office/powerpoint/2010/main" val="1330294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7D787-6F7D-4479-A9B7-B78455B8C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Eliminative Inferences (deductive)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BBD93-04A5-4A8E-B68F-556918A5B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 = Suzy goes to the store with $10 and spends all her money. The store only sells apples for $6 per bucket and cherries for $2 per bucket</a:t>
            </a:r>
          </a:p>
          <a:p>
            <a:pPr marL="0" indent="0">
              <a:buNone/>
            </a:pPr>
            <a:r>
              <a:rPr lang="en-US" dirty="0"/>
              <a:t>H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= Suzy bought 5 buckets of cherries</a:t>
            </a:r>
          </a:p>
          <a:p>
            <a:pPr marL="0" indent="0">
              <a:buNone/>
            </a:pP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 = Suzy bought 1 bucket of apples and 2 buckets of cherries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(H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H</a:t>
            </a:r>
            <a:r>
              <a:rPr lang="en-US" baseline="-25000" dirty="0"/>
              <a:t>2</a:t>
            </a:r>
            <a:r>
              <a:rPr lang="en-US" dirty="0"/>
              <a:t>) ⊨ E</a:t>
            </a:r>
          </a:p>
          <a:p>
            <a:pPr marL="0" indent="0">
              <a:buNone/>
            </a:pPr>
            <a:endParaRPr lang="en-US" baseline="-25000" dirty="0"/>
          </a:p>
          <a:p>
            <a:pPr marL="0" indent="0">
              <a:buNone/>
            </a:pPr>
            <a:r>
              <a:rPr lang="en-US" dirty="0"/>
              <a:t>Therefore, if Suzy bought apples, H</a:t>
            </a:r>
            <a:r>
              <a:rPr lang="en-US" baseline="-25000" dirty="0"/>
              <a:t>2</a:t>
            </a:r>
            <a:r>
              <a:rPr lang="en-US" dirty="0"/>
              <a:t> must be true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6778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20151-6C2B-449D-BA88-31614EC6E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Eliminative Inferences (abductive)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04DA6-A235-449D-BF28-DBC37D2A8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These tracks were made by a dog or a wolf.</a:t>
            </a:r>
          </a:p>
          <a:p>
            <a:pPr marL="0" indent="0">
              <a:buNone/>
            </a:pPr>
            <a:r>
              <a:rPr lang="en-US" dirty="0"/>
              <a:t>No one has ever seen a wolf this far south.</a:t>
            </a:r>
          </a:p>
          <a:p>
            <a:pPr marL="0" indent="0">
              <a:buNone/>
            </a:pPr>
            <a:r>
              <a:rPr lang="en-US" dirty="0"/>
              <a:t>Therefore, these tracks were made by a dog.</a:t>
            </a:r>
          </a:p>
          <a:p>
            <a:pPr marL="0" indent="0">
              <a:buNone/>
            </a:pPr>
            <a:r>
              <a:rPr lang="en-US" dirty="0"/>
              <a:t>p. 29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dog hypothesis offers the best explanation while not totally eliminating the wolf hypothesis</a:t>
            </a:r>
          </a:p>
        </p:txBody>
      </p:sp>
    </p:spTree>
    <p:extLst>
      <p:ext uri="{BB962C8B-B14F-4D97-AF65-F5344CB8AC3E}">
        <p14:creationId xmlns:p14="http://schemas.microsoft.com/office/powerpoint/2010/main" val="1262171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1A260-AEF3-456A-9AC7-A52863E76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</a:t>
            </a:r>
            <a:r>
              <a:rPr lang="en-US" dirty="0" err="1"/>
              <a:t>Duhem</a:t>
            </a:r>
            <a:r>
              <a:rPr lang="en-US" dirty="0"/>
              <a:t>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A4AA-0BA8-4387-85B8-A22DC4488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It has been assumed that most bodies of scientific evidence are entailed by an infinite (or absurdly large) number of hypotheses: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(H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H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H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...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</a:t>
            </a:r>
            <a:r>
              <a:rPr lang="en-US" dirty="0" err="1"/>
              <a:t>H</a:t>
            </a:r>
            <a:r>
              <a:rPr lang="en-US" baseline="-25000" dirty="0" err="1"/>
              <a:t>n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...) ⊨ E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Or, alternatively, (H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H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H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...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</a:t>
            </a:r>
            <a:r>
              <a:rPr lang="en-US" dirty="0" err="1"/>
              <a:t>H</a:t>
            </a:r>
            <a:r>
              <a:rPr lang="en-US" baseline="-25000" dirty="0" err="1"/>
              <a:t>n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...) are all well confirmed by E</a:t>
            </a:r>
          </a:p>
        </p:txBody>
      </p:sp>
    </p:spTree>
    <p:extLst>
      <p:ext uri="{BB962C8B-B14F-4D97-AF65-F5344CB8AC3E}">
        <p14:creationId xmlns:p14="http://schemas.microsoft.com/office/powerpoint/2010/main" val="1825908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1A260-AEF3-456A-9AC7-A52863E76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Conceived/Unconceived Hypotheses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A4AA-0BA8-4387-85B8-A22DC4488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We have known that most bodies of scientific evidence are entailed by an infinite (or absurdly large) number of hypotheses: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(H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H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H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...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</a:t>
            </a:r>
            <a:r>
              <a:rPr lang="en-US" dirty="0" err="1"/>
              <a:t>H</a:t>
            </a:r>
            <a:r>
              <a:rPr lang="en-US" baseline="-25000" dirty="0" err="1"/>
              <a:t>n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...) </a:t>
            </a:r>
            <a:r>
              <a:rPr lang="en-US" dirty="0">
                <a:solidFill>
                  <a:schemeClr val="bg1"/>
                </a:solidFill>
              </a:rPr>
              <a:t>⊨ 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16B9CF-B569-4C65-B9C8-6BF4C4738C89}"/>
              </a:ext>
            </a:extLst>
          </p:cNvPr>
          <p:cNvSpPr/>
          <p:nvPr/>
        </p:nvSpPr>
        <p:spPr>
          <a:xfrm>
            <a:off x="4558145" y="3023357"/>
            <a:ext cx="1316181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DEE0D34-7695-4ABB-9756-D328D3B364B5}"/>
              </a:ext>
            </a:extLst>
          </p:cNvPr>
          <p:cNvCxnSpPr>
            <a:cxnSpLocks/>
            <a:stCxn id="11" idx="0"/>
          </p:cNvCxnSpPr>
          <p:nvPr/>
        </p:nvCxnSpPr>
        <p:spPr>
          <a:xfrm flipV="1">
            <a:off x="4009852" y="3465312"/>
            <a:ext cx="1206382" cy="84273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403B50-4EDE-49FC-9FAD-D1738B181758}"/>
              </a:ext>
            </a:extLst>
          </p:cNvPr>
          <p:cNvSpPr txBox="1"/>
          <p:nvPr/>
        </p:nvSpPr>
        <p:spPr>
          <a:xfrm>
            <a:off x="2652106" y="4308047"/>
            <a:ext cx="2715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Conceived hypotheses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7D1B6E-5C39-4987-8599-E735E7CFDC54}"/>
              </a:ext>
            </a:extLst>
          </p:cNvPr>
          <p:cNvSpPr/>
          <p:nvPr/>
        </p:nvSpPr>
        <p:spPr>
          <a:xfrm>
            <a:off x="6096000" y="3023356"/>
            <a:ext cx="1191491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0892A45-E070-414B-8D5D-F7A931C74460}"/>
              </a:ext>
            </a:extLst>
          </p:cNvPr>
          <p:cNvCxnSpPr>
            <a:cxnSpLocks/>
          </p:cNvCxnSpPr>
          <p:nvPr/>
        </p:nvCxnSpPr>
        <p:spPr>
          <a:xfrm flipH="1" flipV="1">
            <a:off x="6691745" y="3465312"/>
            <a:ext cx="1283854" cy="8451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FA79AA6-6995-4818-9B92-E06AFB458BDC}"/>
              </a:ext>
            </a:extLst>
          </p:cNvPr>
          <p:cNvSpPr txBox="1"/>
          <p:nvPr/>
        </p:nvSpPr>
        <p:spPr>
          <a:xfrm>
            <a:off x="6758939" y="4308047"/>
            <a:ext cx="285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Unconceived Hypotheses</a:t>
            </a:r>
          </a:p>
        </p:txBody>
      </p:sp>
    </p:spTree>
    <p:extLst>
      <p:ext uri="{BB962C8B-B14F-4D97-AF65-F5344CB8AC3E}">
        <p14:creationId xmlns:p14="http://schemas.microsoft.com/office/powerpoint/2010/main" val="1498682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CD27B-70B3-4A77-82F6-43DEC2B62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 we worry?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DDEBB-E7A5-46A9-8E3D-668813C04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set of unconceived hypotheses contain many non-serious contenders</a:t>
            </a:r>
          </a:p>
          <a:p>
            <a:pPr lvl="1"/>
            <a:r>
              <a:rPr lang="en-US" dirty="0"/>
              <a:t>Ex. Moon made of cheese and Descartes’ Demon</a:t>
            </a:r>
          </a:p>
          <a:p>
            <a:endParaRPr lang="en-US" dirty="0"/>
          </a:p>
          <a:p>
            <a:r>
              <a:rPr lang="en-US" dirty="0"/>
              <a:t>If we have reason to believe we have conceived of all the serious contenders, then we don’t need to worry</a:t>
            </a:r>
          </a:p>
          <a:p>
            <a:endParaRPr lang="en-US" dirty="0"/>
          </a:p>
          <a:p>
            <a:r>
              <a:rPr lang="en-US" dirty="0"/>
              <a:t>The history of science shows that we have rarely conceived of all the serious contenders</a:t>
            </a:r>
          </a:p>
          <a:p>
            <a:endParaRPr lang="en-US" dirty="0"/>
          </a:p>
          <a:p>
            <a:r>
              <a:rPr lang="en-US" dirty="0"/>
              <a:t>Further, there is no reason to believe we have gotten better at doing so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443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67478-DBD8-49AE-AA78-058ADAB49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60318-DE5C-4AEA-A433-B2B5EF8E4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“from elemental to early </a:t>
            </a:r>
            <a:r>
              <a:rPr lang="en-US" sz="1600" dirty="0" err="1"/>
              <a:t>corpuscularian</a:t>
            </a:r>
            <a:r>
              <a:rPr lang="en-US" sz="1600" dirty="0"/>
              <a:t> chemistry to Stahl’s phlogiston theory to Lavoisier’s oxygen chemistry to </a:t>
            </a:r>
            <a:r>
              <a:rPr lang="en-US" sz="1600" dirty="0" err="1"/>
              <a:t>Daltonian</a:t>
            </a:r>
            <a:r>
              <a:rPr lang="en-US" sz="1600" dirty="0"/>
              <a:t> atomic and contemporary chemistry </a:t>
            </a:r>
          </a:p>
          <a:p>
            <a:r>
              <a:rPr lang="en-US" sz="1600" dirty="0"/>
              <a:t>from various versions of </a:t>
            </a:r>
            <a:r>
              <a:rPr lang="en-US" sz="1600" dirty="0" err="1"/>
              <a:t>preformationism</a:t>
            </a:r>
            <a:r>
              <a:rPr lang="en-US" sz="1600" dirty="0"/>
              <a:t> to epigenetic theories of embryology from the caloric theory of heat to later and ultimately contemporary thermodynamic theories</a:t>
            </a:r>
          </a:p>
          <a:p>
            <a:r>
              <a:rPr lang="en-US" sz="1600" dirty="0"/>
              <a:t>from effluvial theories of electricity and magnetism to theories of the electromagnetic ether and contemporary electromagnetism</a:t>
            </a:r>
          </a:p>
          <a:p>
            <a:r>
              <a:rPr lang="en-US" sz="1600" dirty="0"/>
              <a:t>from humoral imbalance to miasmatic to contagion and ultimately germ theories of disease </a:t>
            </a:r>
          </a:p>
          <a:p>
            <a:r>
              <a:rPr lang="en-US" sz="1600" dirty="0"/>
              <a:t>from eighteenth century corpuscular theories of light to nineteenth century wave theories to the contemporary quantum mechanical conception </a:t>
            </a:r>
          </a:p>
          <a:p>
            <a:r>
              <a:rPr lang="en-US" sz="1600" dirty="0"/>
              <a:t>from Darwin’s pangenesis theory of inheritance to Weismann’s germ-plasm theory to Mendelian and then contemporary molecular genetics </a:t>
            </a:r>
          </a:p>
          <a:p>
            <a:r>
              <a:rPr lang="en-US" sz="1600" dirty="0"/>
              <a:t>from Cuvier’s theory of functionally integrated and necessarily static biological species and from Lamarck’s autogenesis to Darwin’s evolutionary theory”</a:t>
            </a:r>
          </a:p>
          <a:p>
            <a:pPr marL="0" indent="0">
              <a:buNone/>
            </a:pPr>
            <a:r>
              <a:rPr lang="en-US" sz="1600" dirty="0"/>
              <a:t>p. 19-20</a:t>
            </a:r>
          </a:p>
        </p:txBody>
      </p:sp>
    </p:spTree>
    <p:extLst>
      <p:ext uri="{BB962C8B-B14F-4D97-AF65-F5344CB8AC3E}">
        <p14:creationId xmlns:p14="http://schemas.microsoft.com/office/powerpoint/2010/main" val="2140758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758</Words>
  <Application>Microsoft Office PowerPoint</Application>
  <PresentationFormat>Widescreen</PresentationFormat>
  <Paragraphs>83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Retrospect</vt:lpstr>
      <vt:lpstr>The Problem of Unconceived Alternatives</vt:lpstr>
      <vt:lpstr>Overview</vt:lpstr>
      <vt:lpstr>Underdetermination</vt:lpstr>
      <vt:lpstr>Eliminative Inferences (deductive)</vt:lpstr>
      <vt:lpstr>Eliminative Inferences (abductive)</vt:lpstr>
      <vt:lpstr>Since Duhem...</vt:lpstr>
      <vt:lpstr>Conceived/Unconceived Hypotheses </vt:lpstr>
      <vt:lpstr>Should we worry?</vt:lpstr>
      <vt:lpstr>Historical Examples</vt:lpstr>
      <vt:lpstr>Stanford’s Argument</vt:lpstr>
      <vt:lpstr>Objection 1: Global Skepticism</vt:lpstr>
      <vt:lpstr>Objection 2: Bayes to the Rescue!</vt:lpstr>
      <vt:lpstr>Objection 3: Self-refuting</vt:lpstr>
      <vt:lpstr>Gems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Problem of Unconceived Alternatives</dc:title>
  <dc:creator>Brett Park</dc:creator>
  <cp:lastModifiedBy>Brett Park</cp:lastModifiedBy>
  <cp:revision>27</cp:revision>
  <dcterms:created xsi:type="dcterms:W3CDTF">2020-10-04T16:53:07Z</dcterms:created>
  <dcterms:modified xsi:type="dcterms:W3CDTF">2020-10-07T19:52:28Z</dcterms:modified>
</cp:coreProperties>
</file>