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8" r:id="rId5"/>
    <p:sldId id="259" r:id="rId6"/>
    <p:sldId id="260" r:id="rId7"/>
    <p:sldId id="261" r:id="rId8"/>
    <p:sldId id="262" r:id="rId9"/>
    <p:sldId id="269" r:id="rId10"/>
    <p:sldId id="264" r:id="rId11"/>
    <p:sldId id="265" r:id="rId12"/>
    <p:sldId id="266" r:id="rId13"/>
    <p:sldId id="267"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1" autoAdjust="0"/>
    <p:restoredTop sz="91444" autoAdjust="0"/>
  </p:normalViewPr>
  <p:slideViewPr>
    <p:cSldViewPr snapToGrid="0">
      <p:cViewPr varScale="1">
        <p:scale>
          <a:sx n="59" d="100"/>
          <a:sy n="59" d="100"/>
        </p:scale>
        <p:origin x="70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A953F9-0492-467A-AD06-59ADFFB91549}" type="datetimeFigureOut">
              <a:rPr lang="en-US" smtClean="0"/>
              <a:t>9/23/2020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6886AE-84C6-4333-8C18-DDCEE7F682B2}" type="slidenum">
              <a:rPr lang="en-US" smtClean="0"/>
              <a:t>‹#›</a:t>
            </a:fld>
            <a:endParaRPr lang="en-US"/>
          </a:p>
        </p:txBody>
      </p:sp>
    </p:spTree>
    <p:extLst>
      <p:ext uri="{BB962C8B-B14F-4D97-AF65-F5344CB8AC3E}">
        <p14:creationId xmlns:p14="http://schemas.microsoft.com/office/powerpoint/2010/main" val="2608584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There is still debate within the categories but I think he provides a compelling reason to think that different strategies will be compatible</a:t>
            </a:r>
          </a:p>
          <a:p>
            <a:r>
              <a:rPr lang="en-US" dirty="0"/>
              <a:t>2. e.g. are the representational ideals justified, are the idealizations that he lists exhaustive, etc.</a:t>
            </a:r>
          </a:p>
          <a:p>
            <a:r>
              <a:rPr lang="en-US" dirty="0"/>
              <a:t>4. If anything he seems to show that idealizations are not committed to anti-realism more than he shows that they are compatible with realism</a:t>
            </a:r>
          </a:p>
          <a:p>
            <a:r>
              <a:rPr lang="en-US" dirty="0"/>
              <a:t>5. I think there’s an argument to be made that these are the same thing, but he doesn’t address that. Also it seems like the relationship between models and their idealizations are different in the different idealizations</a:t>
            </a:r>
          </a:p>
        </p:txBody>
      </p:sp>
      <p:sp>
        <p:nvSpPr>
          <p:cNvPr id="4" name="Slide Number Placeholder 3"/>
          <p:cNvSpPr>
            <a:spLocks noGrp="1"/>
          </p:cNvSpPr>
          <p:nvPr>
            <p:ph type="sldNum" sz="quarter" idx="5"/>
          </p:nvPr>
        </p:nvSpPr>
        <p:spPr/>
        <p:txBody>
          <a:bodyPr/>
          <a:lstStyle/>
          <a:p>
            <a:fld id="{7F6886AE-84C6-4333-8C18-DDCEE7F682B2}" type="slidenum">
              <a:rPr lang="en-US" smtClean="0"/>
              <a:t>2</a:t>
            </a:fld>
            <a:endParaRPr lang="en-US"/>
          </a:p>
        </p:txBody>
      </p:sp>
    </p:spTree>
    <p:extLst>
      <p:ext uri="{BB962C8B-B14F-4D97-AF65-F5344CB8AC3E}">
        <p14:creationId xmlns:p14="http://schemas.microsoft.com/office/powerpoint/2010/main" val="494307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6886AE-84C6-4333-8C18-DDCEE7F682B2}" type="slidenum">
              <a:rPr lang="en-US" smtClean="0"/>
              <a:t>4</a:t>
            </a:fld>
            <a:endParaRPr lang="en-US"/>
          </a:p>
        </p:txBody>
      </p:sp>
    </p:spTree>
    <p:extLst>
      <p:ext uri="{BB962C8B-B14F-4D97-AF65-F5344CB8AC3E}">
        <p14:creationId xmlns:p14="http://schemas.microsoft.com/office/powerpoint/2010/main" val="3678482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6886AE-84C6-4333-8C18-DDCEE7F682B2}" type="slidenum">
              <a:rPr lang="en-US" smtClean="0"/>
              <a:t>6</a:t>
            </a:fld>
            <a:endParaRPr lang="en-US"/>
          </a:p>
        </p:txBody>
      </p:sp>
    </p:spTree>
    <p:extLst>
      <p:ext uri="{BB962C8B-B14F-4D97-AF65-F5344CB8AC3E}">
        <p14:creationId xmlns:p14="http://schemas.microsoft.com/office/powerpoint/2010/main" val="368226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6886AE-84C6-4333-8C18-DDCEE7F682B2}" type="slidenum">
              <a:rPr lang="en-US" smtClean="0"/>
              <a:t>10</a:t>
            </a:fld>
            <a:endParaRPr lang="en-US"/>
          </a:p>
        </p:txBody>
      </p:sp>
    </p:spTree>
    <p:extLst>
      <p:ext uri="{BB962C8B-B14F-4D97-AF65-F5344CB8AC3E}">
        <p14:creationId xmlns:p14="http://schemas.microsoft.com/office/powerpoint/2010/main" val="1291166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6886AE-84C6-4333-8C18-DDCEE7F682B2}" type="slidenum">
              <a:rPr lang="en-US" smtClean="0"/>
              <a:t>11</a:t>
            </a:fld>
            <a:endParaRPr lang="en-US"/>
          </a:p>
        </p:txBody>
      </p:sp>
    </p:spTree>
    <p:extLst>
      <p:ext uri="{BB962C8B-B14F-4D97-AF65-F5344CB8AC3E}">
        <p14:creationId xmlns:p14="http://schemas.microsoft.com/office/powerpoint/2010/main" val="354949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C6CE-D5B2-4502-A9B3-EC51B5F485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78439C-D312-4CF3-8248-744C702049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059BE4-EECD-4372-AE13-BD76DD945812}"/>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5" name="Footer Placeholder 4">
            <a:extLst>
              <a:ext uri="{FF2B5EF4-FFF2-40B4-BE49-F238E27FC236}">
                <a16:creationId xmlns:a16="http://schemas.microsoft.com/office/drawing/2014/main" id="{B964AA14-A20F-4265-9B94-F310A2CA57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54837-3123-4316-A4D6-490E66F0347C}"/>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56025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AE59-B638-4FE6-8C89-DD347BA10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6B98B9-BB72-46FA-8D7C-219DF02F4A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96769-35F8-4707-836A-FD192706F08D}"/>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5" name="Footer Placeholder 4">
            <a:extLst>
              <a:ext uri="{FF2B5EF4-FFF2-40B4-BE49-F238E27FC236}">
                <a16:creationId xmlns:a16="http://schemas.microsoft.com/office/drawing/2014/main" id="{4931CB0C-96F3-4FCF-AECA-175AEC5608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90DE1A-C7B3-4A7F-ABE9-39E3CD825D27}"/>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270584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CC9076-43C9-4123-A83D-CDB711686B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F0296C-1238-44C7-8D35-E3132F2F24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81F2D-64C8-4BF8-BD6A-1D373B0F5279}"/>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5" name="Footer Placeholder 4">
            <a:extLst>
              <a:ext uri="{FF2B5EF4-FFF2-40B4-BE49-F238E27FC236}">
                <a16:creationId xmlns:a16="http://schemas.microsoft.com/office/drawing/2014/main" id="{30EC6F4F-2CD4-4734-AF00-3BB94AD04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C9164-900A-4179-9BCC-3B6B83EBC980}"/>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115796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FD5BA-1EC8-4F69-8F00-688FC4057F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8DF263-FF69-42AD-9355-436B37E1B3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B85107-6022-4CBA-B5ED-6A7E6D63B53D}"/>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5" name="Footer Placeholder 4">
            <a:extLst>
              <a:ext uri="{FF2B5EF4-FFF2-40B4-BE49-F238E27FC236}">
                <a16:creationId xmlns:a16="http://schemas.microsoft.com/office/drawing/2014/main" id="{9E155E02-AE6E-4D25-AF62-2FBABC412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D5775-8A0C-4B50-9B1D-DAE31B56A908}"/>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61064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504A-EE79-45B8-8B0D-2D78127E29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2F360C-7A01-437F-BC02-DAC7B6902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353BF7-7959-4830-A0BA-8C74EA865FAB}"/>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5" name="Footer Placeholder 4">
            <a:extLst>
              <a:ext uri="{FF2B5EF4-FFF2-40B4-BE49-F238E27FC236}">
                <a16:creationId xmlns:a16="http://schemas.microsoft.com/office/drawing/2014/main" id="{BF1EC6CE-84E3-49D1-9A2B-0EF1DE84F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FA3B7C-1558-4A6E-BECB-C4DEC46303A5}"/>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4062316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05327-C217-40F2-BFBD-F8469C174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32ABF3-9F85-4042-A3D3-6A1767F0F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667800-49C3-42CA-AF68-C79F0FBDB6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71975C-1CDC-46C4-9C85-9ACE4EFEA5E7}"/>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6" name="Footer Placeholder 5">
            <a:extLst>
              <a:ext uri="{FF2B5EF4-FFF2-40B4-BE49-F238E27FC236}">
                <a16:creationId xmlns:a16="http://schemas.microsoft.com/office/drawing/2014/main" id="{0E01CEA0-4A03-4E21-8544-0F437A4C20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C37061-C9AE-45A8-9043-62407116A57D}"/>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257251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1220-A0D6-4B37-81DD-DD1C76C2E3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775366-8B68-4356-B998-389BC1B1E2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5B7F1E-A021-49CA-A21D-F0E5C36780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A1136B-FDEF-4883-B09F-CA5910D883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DB9CC3-15A5-4195-81E1-86D89DEF7B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1CB7C0-B439-47FD-ABD4-9EF7D5FA6776}"/>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8" name="Footer Placeholder 7">
            <a:extLst>
              <a:ext uri="{FF2B5EF4-FFF2-40B4-BE49-F238E27FC236}">
                <a16:creationId xmlns:a16="http://schemas.microsoft.com/office/drawing/2014/main" id="{736129BC-703A-4EE2-B759-B505686CE6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F4842B-4051-43D9-937F-139736486762}"/>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351162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25FD-D2F1-4F1E-8E69-C0AD46026B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EBEBAA-BA71-4744-87E5-09A2519498A4}"/>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4" name="Footer Placeholder 3">
            <a:extLst>
              <a:ext uri="{FF2B5EF4-FFF2-40B4-BE49-F238E27FC236}">
                <a16:creationId xmlns:a16="http://schemas.microsoft.com/office/drawing/2014/main" id="{5E57173F-0A9F-4B89-A970-D358A64B36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C376D0-4FFC-4701-A141-9B8E953DEFCF}"/>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131994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CFC2C-4BB8-43A8-9FAF-39C642CEDBEB}"/>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3" name="Footer Placeholder 2">
            <a:extLst>
              <a:ext uri="{FF2B5EF4-FFF2-40B4-BE49-F238E27FC236}">
                <a16:creationId xmlns:a16="http://schemas.microsoft.com/office/drawing/2014/main" id="{1C6F5536-B49E-4DDB-801C-5F04A94788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F77471-BB24-4098-85A0-D9E2926A727F}"/>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89329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B2AA-2CEA-4F37-94F9-394AD074C7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CB2FA3-6EFE-485B-B3D6-C23BCD276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C4DD97-328C-469F-BB94-A345B2664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BCC40-FB75-453F-B9FA-DF81DC35BC2B}"/>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6" name="Footer Placeholder 5">
            <a:extLst>
              <a:ext uri="{FF2B5EF4-FFF2-40B4-BE49-F238E27FC236}">
                <a16:creationId xmlns:a16="http://schemas.microsoft.com/office/drawing/2014/main" id="{C2067D92-8B76-45CC-95F1-8C328D295C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0E8BA-F8DB-4856-9B6A-DC16748F67B8}"/>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165488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752D-FB20-4AFB-B91C-73153C8A12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D1A775-DDD2-4303-B304-306C0A2A08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31DE16-F8F3-46A2-A6F4-366911E8B5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10348D-F913-4B48-B049-E81D1705CAD9}"/>
              </a:ext>
            </a:extLst>
          </p:cNvPr>
          <p:cNvSpPr>
            <a:spLocks noGrp="1"/>
          </p:cNvSpPr>
          <p:nvPr>
            <p:ph type="dt" sz="half" idx="10"/>
          </p:nvPr>
        </p:nvSpPr>
        <p:spPr/>
        <p:txBody>
          <a:bodyPr/>
          <a:lstStyle/>
          <a:p>
            <a:fld id="{E4CEAA56-C272-4F54-827B-73590BBB4DA6}" type="datetimeFigureOut">
              <a:rPr lang="en-US" smtClean="0"/>
              <a:t>9/23/2020</a:t>
            </a:fld>
            <a:endParaRPr lang="en-US"/>
          </a:p>
        </p:txBody>
      </p:sp>
      <p:sp>
        <p:nvSpPr>
          <p:cNvPr id="6" name="Footer Placeholder 5">
            <a:extLst>
              <a:ext uri="{FF2B5EF4-FFF2-40B4-BE49-F238E27FC236}">
                <a16:creationId xmlns:a16="http://schemas.microsoft.com/office/drawing/2014/main" id="{E85D07B7-85C4-49CC-92B0-1E39BA7F0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2F8D1-26C2-423B-807A-B8A703948821}"/>
              </a:ext>
            </a:extLst>
          </p:cNvPr>
          <p:cNvSpPr>
            <a:spLocks noGrp="1"/>
          </p:cNvSpPr>
          <p:nvPr>
            <p:ph type="sldNum" sz="quarter" idx="12"/>
          </p:nvPr>
        </p:nvSpPr>
        <p:spPr/>
        <p:txBody>
          <a:bodyPr/>
          <a:lstStyle/>
          <a:p>
            <a:fld id="{2A0753FF-AF66-4642-8DEE-1810AE869111}" type="slidenum">
              <a:rPr lang="en-US" smtClean="0"/>
              <a:t>‹#›</a:t>
            </a:fld>
            <a:endParaRPr lang="en-US"/>
          </a:p>
        </p:txBody>
      </p:sp>
    </p:spTree>
    <p:extLst>
      <p:ext uri="{BB962C8B-B14F-4D97-AF65-F5344CB8AC3E}">
        <p14:creationId xmlns:p14="http://schemas.microsoft.com/office/powerpoint/2010/main" val="404715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D5D2ED-91A9-493B-B215-081E208E7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5E0D4B-A64D-41DD-8E57-81F6BDDA56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8E2AB0-4B8E-42E6-8A83-4DDA781EC6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EAA56-C272-4F54-827B-73590BBB4DA6}" type="datetimeFigureOut">
              <a:rPr lang="en-US" smtClean="0"/>
              <a:t>9/23/2020</a:t>
            </a:fld>
            <a:endParaRPr lang="en-US"/>
          </a:p>
        </p:txBody>
      </p:sp>
      <p:sp>
        <p:nvSpPr>
          <p:cNvPr id="5" name="Footer Placeholder 4">
            <a:extLst>
              <a:ext uri="{FF2B5EF4-FFF2-40B4-BE49-F238E27FC236}">
                <a16:creationId xmlns:a16="http://schemas.microsoft.com/office/drawing/2014/main" id="{901243F3-FF4B-4EA2-B7D6-AC00DE3E05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81AAD0-6145-46F8-8043-055787D43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753FF-AF66-4642-8DEE-1810AE869111}" type="slidenum">
              <a:rPr lang="en-US" smtClean="0"/>
              <a:t>‹#›</a:t>
            </a:fld>
            <a:endParaRPr lang="en-US"/>
          </a:p>
        </p:txBody>
      </p:sp>
    </p:spTree>
    <p:extLst>
      <p:ext uri="{BB962C8B-B14F-4D97-AF65-F5344CB8AC3E}">
        <p14:creationId xmlns:p14="http://schemas.microsoft.com/office/powerpoint/2010/main" val="951726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E66F9-5DDF-4D6C-B341-366E378FC9DE}"/>
              </a:ext>
            </a:extLst>
          </p:cNvPr>
          <p:cNvSpPr>
            <a:spLocks noGrp="1"/>
          </p:cNvSpPr>
          <p:nvPr>
            <p:ph type="ctrTitle"/>
          </p:nvPr>
        </p:nvSpPr>
        <p:spPr/>
        <p:txBody>
          <a:bodyPr/>
          <a:lstStyle/>
          <a:p>
            <a:r>
              <a:rPr lang="en-US" dirty="0"/>
              <a:t>Three Kinds of Idealization</a:t>
            </a:r>
          </a:p>
        </p:txBody>
      </p:sp>
      <p:sp>
        <p:nvSpPr>
          <p:cNvPr id="3" name="Subtitle 2">
            <a:extLst>
              <a:ext uri="{FF2B5EF4-FFF2-40B4-BE49-F238E27FC236}">
                <a16:creationId xmlns:a16="http://schemas.microsoft.com/office/drawing/2014/main" id="{BD45D670-03BF-40F6-BA72-E470FDBE5C70}"/>
              </a:ext>
            </a:extLst>
          </p:cNvPr>
          <p:cNvSpPr>
            <a:spLocks noGrp="1"/>
          </p:cNvSpPr>
          <p:nvPr>
            <p:ph type="subTitle" idx="1"/>
          </p:nvPr>
        </p:nvSpPr>
        <p:spPr/>
        <p:txBody>
          <a:bodyPr/>
          <a:lstStyle/>
          <a:p>
            <a:r>
              <a:rPr lang="en-US" dirty="0"/>
              <a:t>Michael Weisberg</a:t>
            </a:r>
          </a:p>
        </p:txBody>
      </p:sp>
    </p:spTree>
    <p:extLst>
      <p:ext uri="{BB962C8B-B14F-4D97-AF65-F5344CB8AC3E}">
        <p14:creationId xmlns:p14="http://schemas.microsoft.com/office/powerpoint/2010/main" val="2944806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3D970-C7D1-496A-940C-1E1449649F41}"/>
              </a:ext>
            </a:extLst>
          </p:cNvPr>
          <p:cNvSpPr>
            <a:spLocks noGrp="1"/>
          </p:cNvSpPr>
          <p:nvPr>
            <p:ph type="title"/>
          </p:nvPr>
        </p:nvSpPr>
        <p:spPr/>
        <p:txBody>
          <a:bodyPr/>
          <a:lstStyle/>
          <a:p>
            <a:r>
              <a:rPr lang="en-US" dirty="0"/>
              <a:t>Galilean Idealization</a:t>
            </a:r>
          </a:p>
        </p:txBody>
      </p:sp>
      <p:sp>
        <p:nvSpPr>
          <p:cNvPr id="3" name="Content Placeholder 2">
            <a:extLst>
              <a:ext uri="{FF2B5EF4-FFF2-40B4-BE49-F238E27FC236}">
                <a16:creationId xmlns:a16="http://schemas.microsoft.com/office/drawing/2014/main" id="{EC40130D-D56B-4E3D-9DDB-817FD77436AD}"/>
              </a:ext>
            </a:extLst>
          </p:cNvPr>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Idealizations meant to make a theory more computationally tractable</a:t>
            </a:r>
          </a:p>
          <a:p>
            <a:r>
              <a:rPr lang="en-US" sz="2200" dirty="0">
                <a:latin typeface="Times New Roman" panose="02020603050405020304" pitchFamily="18" charset="0"/>
                <a:cs typeface="Times New Roman" panose="02020603050405020304" pitchFamily="18" charset="0"/>
              </a:rPr>
              <a:t>Aim for completeness</a:t>
            </a:r>
          </a:p>
          <a:p>
            <a:r>
              <a:rPr lang="en-US" sz="2200" dirty="0">
                <a:latin typeface="Times New Roman" panose="02020603050405020304" pitchFamily="18" charset="0"/>
                <a:cs typeface="Times New Roman" panose="02020603050405020304" pitchFamily="18" charset="0"/>
              </a:rPr>
              <a:t>Pragmatic justification: simplify to get traction on the problem and then de-idealize as science advances</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Example: wavefunctions in chemistry become more accurate with increased computational power</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Argument for realism: “in the long run, the Galilean idealizer does aim to give complete, </a:t>
            </a:r>
            <a:r>
              <a:rPr lang="en-US" sz="2200" dirty="0" err="1">
                <a:latin typeface="Times New Roman" panose="02020603050405020304" pitchFamily="18" charset="0"/>
                <a:cs typeface="Times New Roman" panose="02020603050405020304" pitchFamily="18" charset="0"/>
              </a:rPr>
              <a:t>nondistorted</a:t>
            </a:r>
            <a:r>
              <a:rPr lang="en-US" sz="2200" dirty="0">
                <a:latin typeface="Times New Roman" panose="02020603050405020304" pitchFamily="18" charset="0"/>
                <a:cs typeface="Times New Roman" panose="02020603050405020304" pitchFamily="18" charset="0"/>
              </a:rPr>
              <a:t>, perfectly accurate representations” (657)</a:t>
            </a:r>
          </a:p>
          <a:p>
            <a:endParaRPr lang="en-US" dirty="0"/>
          </a:p>
        </p:txBody>
      </p:sp>
    </p:spTree>
    <p:extLst>
      <p:ext uri="{BB962C8B-B14F-4D97-AF65-F5344CB8AC3E}">
        <p14:creationId xmlns:p14="http://schemas.microsoft.com/office/powerpoint/2010/main" val="57815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2CB56-CB95-41CF-BAF9-59A7DE7906FF}"/>
              </a:ext>
            </a:extLst>
          </p:cNvPr>
          <p:cNvSpPr>
            <a:spLocks noGrp="1"/>
          </p:cNvSpPr>
          <p:nvPr>
            <p:ph type="title"/>
          </p:nvPr>
        </p:nvSpPr>
        <p:spPr/>
        <p:txBody>
          <a:bodyPr/>
          <a:lstStyle/>
          <a:p>
            <a:r>
              <a:rPr lang="en-US" dirty="0"/>
              <a:t>Minimalist Idealization</a:t>
            </a:r>
          </a:p>
        </p:txBody>
      </p:sp>
      <p:sp>
        <p:nvSpPr>
          <p:cNvPr id="3" name="Content Placeholder 2">
            <a:extLst>
              <a:ext uri="{FF2B5EF4-FFF2-40B4-BE49-F238E27FC236}">
                <a16:creationId xmlns:a16="http://schemas.microsoft.com/office/drawing/2014/main" id="{CC9EA842-DF03-4A0C-8025-8084FD08667B}"/>
              </a:ext>
            </a:extLst>
          </p:cNvPr>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Construct models that only include core causal factors of a phenomenon</a:t>
            </a:r>
          </a:p>
          <a:p>
            <a:r>
              <a:rPr lang="en-US" sz="2200" dirty="0">
                <a:latin typeface="Times New Roman" panose="02020603050405020304" pitchFamily="18" charset="0"/>
                <a:cs typeface="Times New Roman" panose="02020603050405020304" pitchFamily="18" charset="0"/>
              </a:rPr>
              <a:t>“A minimalist model includes only those factors that </a:t>
            </a:r>
            <a:r>
              <a:rPr lang="en-US" sz="2200" i="1" dirty="0">
                <a:latin typeface="Times New Roman" panose="02020603050405020304" pitchFamily="18" charset="0"/>
                <a:cs typeface="Times New Roman" panose="02020603050405020304" pitchFamily="18" charset="0"/>
              </a:rPr>
              <a:t>make a difference </a:t>
            </a:r>
            <a:r>
              <a:rPr lang="en-US" sz="2200" dirty="0">
                <a:latin typeface="Times New Roman" panose="02020603050405020304" pitchFamily="18" charset="0"/>
                <a:cs typeface="Times New Roman" panose="02020603050405020304" pitchFamily="18" charset="0"/>
              </a:rPr>
              <a:t>to the occurrence and essential character of the phenomenon in question” (642). </a:t>
            </a:r>
          </a:p>
          <a:p>
            <a:r>
              <a:rPr lang="en-US" sz="2200" dirty="0">
                <a:latin typeface="Times New Roman" panose="02020603050405020304" pitchFamily="18" charset="0"/>
                <a:cs typeface="Times New Roman" panose="02020603050405020304" pitchFamily="18" charset="0"/>
              </a:rPr>
              <a:t>Exclude irrelevant features (</a:t>
            </a:r>
            <a:r>
              <a:rPr lang="en-US" sz="2200" dirty="0" err="1">
                <a:latin typeface="Times New Roman" panose="02020603050405020304" pitchFamily="18" charset="0"/>
                <a:cs typeface="Times New Roman" panose="02020603050405020304" pitchFamily="18" charset="0"/>
              </a:rPr>
              <a:t>Strevens</a:t>
            </a:r>
            <a:r>
              <a:rPr lang="en-US" sz="2200" dirty="0">
                <a:latin typeface="Times New Roman" panose="02020603050405020304" pitchFamily="18" charset="0"/>
                <a:cs typeface="Times New Roman" panose="02020603050405020304" pitchFamily="18" charset="0"/>
              </a:rPr>
              <a:t>), explain universal patterns (Batterman), provide partial understanding of complex systems (Hartmann), reveal the most important causal powers (Cartwright)</a:t>
            </a:r>
          </a:p>
          <a:p>
            <a:r>
              <a:rPr lang="en-US" sz="2200" dirty="0">
                <a:latin typeface="Times New Roman" panose="02020603050405020304" pitchFamily="18" charset="0"/>
                <a:cs typeface="Times New Roman" panose="02020603050405020304" pitchFamily="18" charset="0"/>
              </a:rPr>
              <a:t>Justified with respect to cognitive role of the models. Minimalist idealizations identify a special set of explanatorily privileged factors (645). </a:t>
            </a:r>
          </a:p>
          <a:p>
            <a:r>
              <a:rPr lang="en-US" sz="2200" dirty="0">
                <a:latin typeface="Times New Roman" panose="02020603050405020304" pitchFamily="18" charset="0"/>
                <a:cs typeface="Times New Roman" panose="02020603050405020304" pitchFamily="18" charset="0"/>
              </a:rPr>
              <a:t>Example: ideal gas law</a:t>
            </a:r>
          </a:p>
          <a:p>
            <a:r>
              <a:rPr lang="en-US" sz="2200" dirty="0">
                <a:latin typeface="Times New Roman" panose="02020603050405020304" pitchFamily="18" charset="0"/>
                <a:cs typeface="Times New Roman" panose="02020603050405020304" pitchFamily="18" charset="0"/>
              </a:rPr>
              <a:t>Argument for realism: minimalist idealizers want to “know the truth about what really matters” (658). </a:t>
            </a:r>
          </a:p>
          <a:p>
            <a:endParaRPr lang="en-US" dirty="0"/>
          </a:p>
        </p:txBody>
      </p:sp>
    </p:spTree>
    <p:extLst>
      <p:ext uri="{BB962C8B-B14F-4D97-AF65-F5344CB8AC3E}">
        <p14:creationId xmlns:p14="http://schemas.microsoft.com/office/powerpoint/2010/main" val="2894059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70E33-7264-4E40-9486-2CDA2423FB92}"/>
              </a:ext>
            </a:extLst>
          </p:cNvPr>
          <p:cNvSpPr>
            <a:spLocks noGrp="1"/>
          </p:cNvSpPr>
          <p:nvPr>
            <p:ph type="title"/>
          </p:nvPr>
        </p:nvSpPr>
        <p:spPr/>
        <p:txBody>
          <a:bodyPr/>
          <a:lstStyle/>
          <a:p>
            <a:r>
              <a:rPr lang="en-US" dirty="0"/>
              <a:t>Multiple Model Idealization (MMI)</a:t>
            </a:r>
          </a:p>
        </p:txBody>
      </p:sp>
      <p:sp>
        <p:nvSpPr>
          <p:cNvPr id="3" name="Content Placeholder 2">
            <a:extLst>
              <a:ext uri="{FF2B5EF4-FFF2-40B4-BE49-F238E27FC236}">
                <a16:creationId xmlns:a16="http://schemas.microsoft.com/office/drawing/2014/main" id="{5018FB10-E4A5-4C36-8C0B-52CDBC336DCE}"/>
              </a:ext>
            </a:extLst>
          </p:cNvPr>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Build multiple related but incompatible models </a:t>
            </a:r>
          </a:p>
          <a:p>
            <a:r>
              <a:rPr lang="en-US" sz="2200" dirty="0">
                <a:latin typeface="Times New Roman" panose="02020603050405020304" pitchFamily="18" charset="0"/>
                <a:cs typeface="Times New Roman" panose="02020603050405020304" pitchFamily="18" charset="0"/>
              </a:rPr>
              <a:t>Scientists do not expect a single best model to be generated </a:t>
            </a:r>
          </a:p>
          <a:p>
            <a:r>
              <a:rPr lang="en-US" sz="2200" dirty="0">
                <a:latin typeface="Times New Roman" panose="02020603050405020304" pitchFamily="18" charset="0"/>
                <a:cs typeface="Times New Roman" panose="02020603050405020304" pitchFamily="18" charset="0"/>
              </a:rPr>
              <a:t>Justified by the existence of tradeoffs in modeling desiderata. No single model can be maximally general, simple, accurate, precise, etc.</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Example: global circulation models</a:t>
            </a:r>
          </a:p>
          <a:p>
            <a:pPr marL="0" indent="0">
              <a:buNone/>
            </a:pP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Argument for realism: “while no single model may contain the complete picture of the properties and behavior of a complex system, a collection of them can” (658). </a:t>
            </a:r>
          </a:p>
          <a:p>
            <a:endParaRPr lang="en-US" dirty="0"/>
          </a:p>
        </p:txBody>
      </p:sp>
    </p:spTree>
    <p:extLst>
      <p:ext uri="{BB962C8B-B14F-4D97-AF65-F5344CB8AC3E}">
        <p14:creationId xmlns:p14="http://schemas.microsoft.com/office/powerpoint/2010/main" val="972795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C3826-83A4-4A9F-B545-A2686966B8C3}"/>
              </a:ext>
            </a:extLst>
          </p:cNvPr>
          <p:cNvSpPr>
            <a:spLocks noGrp="1"/>
          </p:cNvSpPr>
          <p:nvPr>
            <p:ph type="title"/>
          </p:nvPr>
        </p:nvSpPr>
        <p:spPr/>
        <p:txBody>
          <a:bodyPr/>
          <a:lstStyle/>
          <a:p>
            <a:r>
              <a:rPr lang="en-US" dirty="0"/>
              <a:t>Gems and Discussion Questions</a:t>
            </a:r>
          </a:p>
        </p:txBody>
      </p:sp>
      <p:sp>
        <p:nvSpPr>
          <p:cNvPr id="3" name="Content Placeholder 2">
            <a:extLst>
              <a:ext uri="{FF2B5EF4-FFF2-40B4-BE49-F238E27FC236}">
                <a16:creationId xmlns:a16="http://schemas.microsoft.com/office/drawing/2014/main" id="{4505357F-275E-4696-B4FC-72009E6993A5}"/>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Classifying idealization by the goals of scientists helps to distinguish compatible strategies from genuine conflict in the idealization literature. </a:t>
            </a:r>
          </a:p>
          <a:p>
            <a:pPr marL="342900" marR="0" lvl="0" indent="-342900">
              <a:lnSpc>
                <a:spcPct val="107000"/>
              </a:lnSpc>
              <a:spcBef>
                <a:spcPts val="0"/>
              </a:spcBef>
              <a:spcAft>
                <a:spcPts val="0"/>
              </a:spcAft>
              <a:buFont typeface="+mj-lt"/>
              <a:buAutoNum type="arabicPeriod"/>
            </a:pPr>
            <a:r>
              <a:rPr lang="en-US" sz="2200" dirty="0">
                <a:latin typeface="Times New Roman" panose="02020603050405020304" pitchFamily="18" charset="0"/>
                <a:ea typeface="Calibri" panose="020F0502020204030204" pitchFamily="34" charset="0"/>
                <a:cs typeface="Times New Roman" panose="02020603050405020304" pitchFamily="18" charset="0"/>
              </a:rPr>
              <a:t>By leaving some questions unanswered, Weisberg successfully frames further debate about idealization. </a:t>
            </a:r>
          </a:p>
          <a:p>
            <a:pPr marL="342900" marR="0" lvl="0" indent="-342900">
              <a:lnSpc>
                <a:spcPct val="107000"/>
              </a:lnSpc>
              <a:spcBef>
                <a:spcPts val="0"/>
              </a:spcBef>
              <a:spcAft>
                <a:spcPts val="0"/>
              </a:spcAft>
              <a:buFont typeface="+mj-lt"/>
              <a:buAutoNum type="arabicPeriod"/>
            </a:pPr>
            <a:r>
              <a:rPr lang="en-US" sz="2200" dirty="0">
                <a:latin typeface="Times New Roman" panose="02020603050405020304" pitchFamily="18" charset="0"/>
                <a:ea typeface="Calibri" panose="020F0502020204030204" pitchFamily="34" charset="0"/>
                <a:cs typeface="Times New Roman" panose="02020603050405020304" pitchFamily="18" charset="0"/>
              </a:rPr>
              <a:t>The framework of representational ideals helps to clarify the connection between modeling, idealization, representation, and realism.</a:t>
            </a:r>
          </a:p>
          <a:p>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Are the representational ideals exhaustive/justified?</a:t>
            </a:r>
          </a:p>
          <a:p>
            <a:pPr marL="0" indent="0">
              <a:buNone/>
            </a:pPr>
            <a:r>
              <a:rPr lang="en-US" sz="2200" dirty="0">
                <a:latin typeface="Times New Roman" panose="02020603050405020304" pitchFamily="18" charset="0"/>
                <a:cs typeface="Times New Roman" panose="02020603050405020304" pitchFamily="18" charset="0"/>
              </a:rPr>
              <a:t>Is Weisberg’s argument that each form of idealization is compatible with realism convincing?</a:t>
            </a:r>
          </a:p>
          <a:p>
            <a:endParaRPr lang="en-US" dirty="0"/>
          </a:p>
        </p:txBody>
      </p:sp>
    </p:spTree>
    <p:extLst>
      <p:ext uri="{BB962C8B-B14F-4D97-AF65-F5344CB8AC3E}">
        <p14:creationId xmlns:p14="http://schemas.microsoft.com/office/powerpoint/2010/main" val="296924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A829-F69E-4E06-A8BC-AB5478F57890}"/>
              </a:ext>
            </a:extLst>
          </p:cNvPr>
          <p:cNvSpPr>
            <a:spLocks noGrp="1"/>
          </p:cNvSpPr>
          <p:nvPr>
            <p:ph type="title"/>
          </p:nvPr>
        </p:nvSpPr>
        <p:spPr/>
        <p:txBody>
          <a:bodyPr/>
          <a:lstStyle/>
          <a:p>
            <a:r>
              <a:rPr lang="en-US" dirty="0"/>
              <a:t>Gems</a:t>
            </a:r>
          </a:p>
        </p:txBody>
      </p:sp>
      <p:sp>
        <p:nvSpPr>
          <p:cNvPr id="3" name="Content Placeholder 2">
            <a:extLst>
              <a:ext uri="{FF2B5EF4-FFF2-40B4-BE49-F238E27FC236}">
                <a16:creationId xmlns:a16="http://schemas.microsoft.com/office/drawing/2014/main" id="{8BAAE8DD-1402-423E-8D70-B6A391884CAD}"/>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Classifying idealization by the goals of scientists helps to distinguish compatible strategies from genuine conflict in the idealization literature. </a:t>
            </a:r>
          </a:p>
          <a:p>
            <a:pPr marL="342900" marR="0" lvl="0" indent="-342900">
              <a:lnSpc>
                <a:spcPct val="107000"/>
              </a:lnSpc>
              <a:spcBef>
                <a:spcPts val="0"/>
              </a:spcBef>
              <a:spcAft>
                <a:spcPts val="0"/>
              </a:spcAft>
              <a:buFont typeface="+mj-lt"/>
              <a:buAutoNum type="arabicPeriod"/>
            </a:pPr>
            <a:r>
              <a:rPr lang="en-US" sz="2200" dirty="0">
                <a:latin typeface="Times New Roman" panose="02020603050405020304" pitchFamily="18" charset="0"/>
                <a:ea typeface="Calibri" panose="020F0502020204030204" pitchFamily="34" charset="0"/>
                <a:cs typeface="Times New Roman" panose="02020603050405020304" pitchFamily="18" charset="0"/>
              </a:rPr>
              <a:t>By leaving some questions unanswered, Weisberg successfully frames further debate about idealization. </a:t>
            </a:r>
          </a:p>
          <a:p>
            <a:pPr marL="342900" marR="0" lvl="0" indent="-342900">
              <a:lnSpc>
                <a:spcPct val="107000"/>
              </a:lnSpc>
              <a:spcBef>
                <a:spcPts val="0"/>
              </a:spcBef>
              <a:spcAft>
                <a:spcPts val="0"/>
              </a:spcAft>
              <a:buFont typeface="+mj-lt"/>
              <a:buAutoNum type="arabicPeriod"/>
            </a:pPr>
            <a:r>
              <a:rPr lang="en-US" sz="2200" dirty="0">
                <a:latin typeface="Times New Roman" panose="02020603050405020304" pitchFamily="18" charset="0"/>
                <a:ea typeface="Calibri" panose="020F0502020204030204" pitchFamily="34" charset="0"/>
                <a:cs typeface="Times New Roman" panose="02020603050405020304" pitchFamily="18" charset="0"/>
              </a:rPr>
              <a:t>The framework of representational ideals helps to clarify the connection between modeling, idealization, representation, and realism.</a:t>
            </a:r>
          </a:p>
          <a:p>
            <a:pPr marL="342900" marR="0" lvl="0" indent="-342900">
              <a:lnSpc>
                <a:spcPct val="107000"/>
              </a:lnSpc>
              <a:spcBef>
                <a:spcPts val="0"/>
              </a:spcBef>
              <a:spcAft>
                <a:spcPts val="0"/>
              </a:spcAft>
              <a:buFont typeface="+mj-lt"/>
              <a:buAutoNum type="arabicPeriod"/>
            </a:pP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Weisberg’s argument </a:t>
            </a:r>
            <a:r>
              <a:rPr lang="en-US" sz="2200" dirty="0">
                <a:latin typeface="Times New Roman" panose="02020603050405020304" pitchFamily="18" charset="0"/>
                <a:ea typeface="Calibri" panose="020F0502020204030204" pitchFamily="34" charset="0"/>
                <a:cs typeface="Times New Roman" panose="02020603050405020304" pitchFamily="18" charset="0"/>
              </a:rPr>
              <a:t>for idealizations being compatible with realism is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very condensed. He could have elaborated further and addressed objections. </a:t>
            </a:r>
          </a:p>
          <a:p>
            <a:pPr marL="342900" marR="0" lvl="0" indent="-342900">
              <a:lnSpc>
                <a:spcPct val="107000"/>
              </a:lnSpc>
              <a:spcBef>
                <a:spcPts val="0"/>
              </a:spcBef>
              <a:spcAft>
                <a:spcPts val="0"/>
              </a:spcAft>
              <a:buFont typeface="+mj-lt"/>
              <a:buAutoNum type="arabicPeriod"/>
            </a:pPr>
            <a:r>
              <a:rPr lang="en-US" sz="2200" dirty="0">
                <a:latin typeface="Times New Roman" panose="02020603050405020304" pitchFamily="18" charset="0"/>
                <a:ea typeface="Calibri" panose="020F0502020204030204" pitchFamily="34" charset="0"/>
                <a:cs typeface="Times New Roman" panose="02020603050405020304" pitchFamily="18" charset="0"/>
              </a:rPr>
              <a:t>Weisberg sometimes uses the concepts of idealizing and modeling interchangeably </a:t>
            </a:r>
          </a:p>
          <a:p>
            <a:pPr marL="0" indent="0">
              <a:buNone/>
            </a:pPr>
            <a:endParaRPr lang="en-US" dirty="0"/>
          </a:p>
        </p:txBody>
      </p:sp>
      <p:cxnSp>
        <p:nvCxnSpPr>
          <p:cNvPr id="5" name="Straight Connector 4">
            <a:extLst>
              <a:ext uri="{FF2B5EF4-FFF2-40B4-BE49-F238E27FC236}">
                <a16:creationId xmlns:a16="http://schemas.microsoft.com/office/drawing/2014/main" id="{81BFC5B4-D9A4-4B7B-8DB7-7B4FF04F3E6D}"/>
              </a:ext>
            </a:extLst>
          </p:cNvPr>
          <p:cNvCxnSpPr/>
          <p:nvPr/>
        </p:nvCxnSpPr>
        <p:spPr>
          <a:xfrm flipV="1">
            <a:off x="792126" y="4166099"/>
            <a:ext cx="10561674" cy="47847"/>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996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DFCF-E987-4CB6-9870-B1CB85100CEC}"/>
              </a:ext>
            </a:extLst>
          </p:cNvPr>
          <p:cNvSpPr>
            <a:spLocks noGrp="1"/>
          </p:cNvSpPr>
          <p:nvPr>
            <p:ph type="title"/>
          </p:nvPr>
        </p:nvSpPr>
        <p:spPr/>
        <p:txBody>
          <a:bodyPr/>
          <a:lstStyle/>
          <a:p>
            <a:r>
              <a:rPr lang="en-US" dirty="0"/>
              <a:t>Main Arguments</a:t>
            </a:r>
          </a:p>
        </p:txBody>
      </p:sp>
      <p:sp>
        <p:nvSpPr>
          <p:cNvPr id="3" name="Content Placeholder 2">
            <a:extLst>
              <a:ext uri="{FF2B5EF4-FFF2-40B4-BE49-F238E27FC236}">
                <a16:creationId xmlns:a16="http://schemas.microsoft.com/office/drawing/2014/main" id="{1B7FC9FF-212B-483E-AC31-098B4FDA5127}"/>
              </a:ext>
            </a:extLst>
          </p:cNvPr>
          <p:cNvSpPr>
            <a:spLocks noGrp="1"/>
          </p:cNvSpPr>
          <p:nvPr>
            <p:ph idx="1"/>
          </p:nvPr>
        </p:nvSpPr>
        <p:spPr/>
        <p:txBody>
          <a:bodyPr>
            <a:normAutofit/>
          </a:bodyPr>
          <a:lstStyle/>
          <a:p>
            <a:pPr marL="0">
              <a:lnSpc>
                <a:spcPct val="107000"/>
              </a:lnSpc>
              <a:spcBef>
                <a:spcPts val="0"/>
              </a:spcBef>
              <a:spcAft>
                <a:spcPts val="8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Some p</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hilosophical disagreement about idealization can be explained by appealing to distinctions in modeling goals</a:t>
            </a:r>
          </a:p>
          <a:p>
            <a:pPr marL="457200" lvl="1">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“Philosophers disagree about the nature of idealization because there are three major reasons scientists intentionally distort their models and theories” (639). </a:t>
            </a:r>
          </a:p>
          <a:p>
            <a:pPr marL="0">
              <a:lnSpc>
                <a:spcPct val="107000"/>
              </a:lnSpc>
              <a:spcBef>
                <a:spcPts val="0"/>
              </a:spcBef>
              <a:spcAft>
                <a:spcPts val="8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Each kind of idealization requires distinct justification, but attending to representational ideals provides a unified framework to understand the epistemic role of idealizations</a:t>
            </a:r>
          </a:p>
          <a:p>
            <a:pPr marL="0">
              <a:lnSpc>
                <a:spcPct val="107000"/>
              </a:lnSpc>
              <a:spcBef>
                <a:spcPts val="0"/>
              </a:spcBef>
              <a:spcAft>
                <a:spcPts val="8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“All three kinds of idealization can be made compatible with sophisticated forms of realism” (659). </a:t>
            </a:r>
          </a:p>
        </p:txBody>
      </p:sp>
    </p:spTree>
    <p:extLst>
      <p:ext uri="{BB962C8B-B14F-4D97-AF65-F5344CB8AC3E}">
        <p14:creationId xmlns:p14="http://schemas.microsoft.com/office/powerpoint/2010/main" val="244937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B49B2-F52F-4E1A-8C3E-6543F2AEADF9}"/>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F7566DF2-065E-41F6-A129-86654F03690E}"/>
              </a:ext>
            </a:extLst>
          </p:cNvPr>
          <p:cNvSpPr>
            <a:spLocks noGrp="1"/>
          </p:cNvSpPr>
          <p:nvPr>
            <p:ph idx="1"/>
          </p:nvPr>
        </p:nvSpPr>
        <p:spPr/>
        <p:txBody>
          <a:bodyPr>
            <a:normAutofit/>
          </a:bodyPr>
          <a:lstStyle/>
          <a:p>
            <a:r>
              <a:rPr lang="en-US" sz="2200" dirty="0"/>
              <a:t>Idealization: the intentional introduction of distortion into scientific theories/models</a:t>
            </a:r>
          </a:p>
          <a:p>
            <a:endParaRPr lang="en-US" sz="2200" dirty="0"/>
          </a:p>
          <a:p>
            <a:r>
              <a:rPr lang="en-US" sz="2200" dirty="0"/>
              <a:t>Modeling: the indirect representation of real world phenomena with models</a:t>
            </a:r>
          </a:p>
          <a:p>
            <a:endParaRPr lang="en-US" sz="2200" dirty="0"/>
          </a:p>
          <a:p>
            <a:r>
              <a:rPr lang="en-US" sz="2200" dirty="0"/>
              <a:t>Realism: “scientists aim and sometimes succeed at representing this external, independent reality” (657)</a:t>
            </a:r>
          </a:p>
          <a:p>
            <a:endParaRPr lang="en-US" sz="2200" dirty="0"/>
          </a:p>
          <a:p>
            <a:r>
              <a:rPr lang="en-US" sz="2200" dirty="0"/>
              <a:t>“…idealization should be seen as an activity that involves distorting theories or models, not simply a property of the theory-world relationship” (640). </a:t>
            </a:r>
          </a:p>
        </p:txBody>
      </p:sp>
      <p:sp>
        <p:nvSpPr>
          <p:cNvPr id="6" name="Rectangle 5">
            <a:extLst>
              <a:ext uri="{FF2B5EF4-FFF2-40B4-BE49-F238E27FC236}">
                <a16:creationId xmlns:a16="http://schemas.microsoft.com/office/drawing/2014/main" id="{9B294D1E-649A-4A57-ACC1-4E4161DC4F80}"/>
              </a:ext>
            </a:extLst>
          </p:cNvPr>
          <p:cNvSpPr/>
          <p:nvPr/>
        </p:nvSpPr>
        <p:spPr>
          <a:xfrm>
            <a:off x="3014332" y="1775638"/>
            <a:ext cx="1281222" cy="45719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309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7D270-69BF-402C-B31B-8516216D6611}"/>
              </a:ext>
            </a:extLst>
          </p:cNvPr>
          <p:cNvSpPr>
            <a:spLocks noGrp="1"/>
          </p:cNvSpPr>
          <p:nvPr>
            <p:ph type="title"/>
          </p:nvPr>
        </p:nvSpPr>
        <p:spPr/>
        <p:txBody>
          <a:bodyPr/>
          <a:lstStyle/>
          <a:p>
            <a:r>
              <a:rPr lang="en-US" dirty="0"/>
              <a:t>Representational Ideals</a:t>
            </a:r>
          </a:p>
        </p:txBody>
      </p:sp>
      <p:sp>
        <p:nvSpPr>
          <p:cNvPr id="3" name="Content Placeholder 2">
            <a:extLst>
              <a:ext uri="{FF2B5EF4-FFF2-40B4-BE49-F238E27FC236}">
                <a16:creationId xmlns:a16="http://schemas.microsoft.com/office/drawing/2014/main" id="{4B7D1A6E-290E-4CFD-A7A1-398EBE7BC2F5}"/>
              </a:ext>
            </a:extLst>
          </p:cNvPr>
          <p:cNvSpPr>
            <a:spLocks noGrp="1"/>
          </p:cNvSpPr>
          <p:nvPr>
            <p:ph idx="1"/>
          </p:nvPr>
        </p:nvSpPr>
        <p:spPr/>
        <p:txBody>
          <a:bodyPr>
            <a:normAutofit lnSpcReduction="10000"/>
          </a:bodyPr>
          <a:lstStyle/>
          <a:p>
            <a:pPr marL="0" marR="0">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a:latin typeface="Times New Roman" panose="02020603050405020304" pitchFamily="18" charset="0"/>
                <a:ea typeface="Calibri" panose="020F0502020204030204" pitchFamily="34" charset="0"/>
                <a:cs typeface="Times New Roman" panose="02020603050405020304" pitchFamily="18" charset="0"/>
              </a:rPr>
              <a:t>Goals governing the construction, analysis, and evaluation of theoretical models” (648). </a:t>
            </a:r>
          </a:p>
          <a:p>
            <a:pPr marL="914400" lvl="2">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Inclusion rules tell theorists what to include in a model</a:t>
            </a:r>
          </a:p>
          <a:p>
            <a:pPr marL="914400" lvl="2">
              <a:lnSpc>
                <a:spcPct val="107000"/>
              </a:lnSpc>
              <a:spcBef>
                <a:spcPts val="0"/>
              </a:spcBef>
              <a:spcAft>
                <a:spcPts val="80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Fidelity rules tell theorists how to judge the success of a model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indent="-457200">
              <a:lnSpc>
                <a:spcPct val="107000"/>
              </a:lnSpc>
              <a:spcBef>
                <a:spcPts val="0"/>
              </a:spcBef>
              <a:spcAft>
                <a:spcPts val="80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Completeness</a:t>
            </a:r>
          </a:p>
          <a:p>
            <a:pPr marR="0" indent="-457200">
              <a:lnSpc>
                <a:spcPct val="107000"/>
              </a:lnSpc>
              <a:spcBef>
                <a:spcPts val="0"/>
              </a:spcBef>
              <a:spcAft>
                <a:spcPts val="80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Simplicity</a:t>
            </a:r>
          </a:p>
          <a:p>
            <a:pPr marR="0" indent="-457200">
              <a:lnSpc>
                <a:spcPct val="107000"/>
              </a:lnSpc>
              <a:spcBef>
                <a:spcPts val="0"/>
              </a:spcBef>
              <a:spcAft>
                <a:spcPts val="80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1-Causal</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R="0" indent="-457200">
              <a:lnSpc>
                <a:spcPct val="107000"/>
              </a:lnSpc>
              <a:spcBef>
                <a:spcPts val="0"/>
              </a:spcBef>
              <a:spcAft>
                <a:spcPts val="800"/>
              </a:spcAft>
              <a:buFont typeface="+mj-lt"/>
              <a:buAutoNum type="arabicPeriod"/>
            </a:pP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Maxout</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R="0" indent="-457200">
              <a:lnSpc>
                <a:spcPct val="107000"/>
              </a:lnSpc>
              <a:spcBef>
                <a:spcPts val="0"/>
              </a:spcBef>
              <a:spcAft>
                <a:spcPts val="80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P-general: </a:t>
            </a:r>
            <a:endParaRPr lang="it-IT"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Are these representational ideals exhaustive? </a:t>
            </a:r>
          </a:p>
          <a:p>
            <a:pPr marL="0" indent="0">
              <a:buNone/>
            </a:pPr>
            <a:r>
              <a:rPr lang="en-US" sz="2200" dirty="0">
                <a:latin typeface="Times New Roman" panose="02020603050405020304" pitchFamily="18" charset="0"/>
                <a:cs typeface="Times New Roman" panose="02020603050405020304" pitchFamily="18" charset="0"/>
              </a:rPr>
              <a:t>Are they justified as goals of scientific representation? </a:t>
            </a:r>
          </a:p>
          <a:p>
            <a:endParaRPr lang="en-US" dirty="0"/>
          </a:p>
        </p:txBody>
      </p:sp>
    </p:spTree>
    <p:extLst>
      <p:ext uri="{BB962C8B-B14F-4D97-AF65-F5344CB8AC3E}">
        <p14:creationId xmlns:p14="http://schemas.microsoft.com/office/powerpoint/2010/main" val="212295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5EFB-02C7-4171-B456-4F43CA4448AC}"/>
              </a:ext>
            </a:extLst>
          </p:cNvPr>
          <p:cNvSpPr>
            <a:spLocks noGrp="1"/>
          </p:cNvSpPr>
          <p:nvPr>
            <p:ph type="title"/>
          </p:nvPr>
        </p:nvSpPr>
        <p:spPr/>
        <p:txBody>
          <a:bodyPr/>
          <a:lstStyle/>
          <a:p>
            <a:r>
              <a:rPr lang="en-US" dirty="0"/>
              <a:t>Representational Ideals</a:t>
            </a:r>
          </a:p>
        </p:txBody>
      </p:sp>
      <p:sp>
        <p:nvSpPr>
          <p:cNvPr id="3" name="Content Placeholder 2">
            <a:extLst>
              <a:ext uri="{FF2B5EF4-FFF2-40B4-BE49-F238E27FC236}">
                <a16:creationId xmlns:a16="http://schemas.microsoft.com/office/drawing/2014/main" id="{A25D2280-EE76-453C-B92E-FB2E890BE5FC}"/>
              </a:ext>
            </a:extLst>
          </p:cNvPr>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Completeness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include all properties, structures, and exogeneous factors of the target system with an arbitrarily high degree of precision and accuracy</a:t>
            </a:r>
          </a:p>
          <a:p>
            <a:pPr lvl="1"/>
            <a:r>
              <a:rPr lang="en-US" sz="2200" dirty="0">
                <a:latin typeface="Times New Roman" panose="02020603050405020304" pitchFamily="18" charset="0"/>
                <a:cs typeface="Times New Roman" panose="02020603050405020304" pitchFamily="18" charset="0"/>
              </a:rPr>
              <a:t>Discourages long-term idealization</a:t>
            </a:r>
          </a:p>
          <a:p>
            <a:pPr lvl="1"/>
            <a:endParaRPr lang="en-US" sz="2200" dirty="0">
              <a:latin typeface="Times New Roman" panose="02020603050405020304" pitchFamily="18" charset="0"/>
              <a:cs typeface="Times New Roman" panose="02020603050405020304" pitchFamily="18" charset="0"/>
            </a:endParaRPr>
          </a:p>
          <a:p>
            <a:pPr lvl="1"/>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Simplicity: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include as little as possible while maintaining a qualitative match between the behavior of the target system and the properties and dynamics of the model</a:t>
            </a:r>
          </a:p>
          <a:p>
            <a:pPr lvl="1"/>
            <a:r>
              <a:rPr lang="en-US" sz="2200" dirty="0">
                <a:latin typeface="Times New Roman" panose="02020603050405020304" pitchFamily="18" charset="0"/>
                <a:cs typeface="Times New Roman" panose="02020603050405020304" pitchFamily="18" charset="0"/>
              </a:rPr>
              <a:t>Pedagogically useful</a:t>
            </a:r>
          </a:p>
          <a:p>
            <a:pPr lvl="1"/>
            <a:r>
              <a:rPr lang="en-US" sz="2200" dirty="0">
                <a:latin typeface="Times New Roman" panose="02020603050405020304" pitchFamily="18" charset="0"/>
                <a:cs typeface="Times New Roman" panose="02020603050405020304" pitchFamily="18" charset="0"/>
              </a:rPr>
              <a:t>Helps test general ideas</a:t>
            </a:r>
          </a:p>
        </p:txBody>
      </p:sp>
    </p:spTree>
    <p:extLst>
      <p:ext uri="{BB962C8B-B14F-4D97-AF65-F5344CB8AC3E}">
        <p14:creationId xmlns:p14="http://schemas.microsoft.com/office/powerpoint/2010/main" val="654009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8DCF-5262-4528-BE22-83C3BC8311C1}"/>
              </a:ext>
            </a:extLst>
          </p:cNvPr>
          <p:cNvSpPr>
            <a:spLocks noGrp="1"/>
          </p:cNvSpPr>
          <p:nvPr>
            <p:ph type="title"/>
          </p:nvPr>
        </p:nvSpPr>
        <p:spPr/>
        <p:txBody>
          <a:bodyPr/>
          <a:lstStyle/>
          <a:p>
            <a:r>
              <a:rPr lang="en-US" dirty="0"/>
              <a:t>Representational Ideals</a:t>
            </a:r>
          </a:p>
        </p:txBody>
      </p:sp>
      <p:sp>
        <p:nvSpPr>
          <p:cNvPr id="3" name="Content Placeholder 2">
            <a:extLst>
              <a:ext uri="{FF2B5EF4-FFF2-40B4-BE49-F238E27FC236}">
                <a16:creationId xmlns:a16="http://schemas.microsoft.com/office/drawing/2014/main" id="{A0CDC338-7887-4C37-9CC6-13858D50864F}"/>
              </a:ext>
            </a:extLst>
          </p:cNvPr>
          <p:cNvSpPr>
            <a:spLocks noGrp="1"/>
          </p:cNvSpPr>
          <p:nvPr>
            <p:ph idx="1"/>
          </p:nvPr>
        </p:nvSpPr>
        <p:spPr/>
        <p:txBody>
          <a:bodyPr>
            <a:normAutofit/>
          </a:bodyPr>
          <a:lstStyle/>
          <a:p>
            <a:pPr marL="0" marR="0">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1-Causal: include only</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core causal features of the system (only the factors that make a difference)</a:t>
            </a:r>
          </a:p>
          <a:p>
            <a:pPr marL="457200" lvl="1">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1-Causal models </a:t>
            </a:r>
            <a:r>
              <a:rPr lang="en-US" sz="2200" dirty="0">
                <a:latin typeface="Times New Roman" panose="02020603050405020304" pitchFamily="18" charset="0"/>
                <a:ea typeface="Calibri" panose="020F0502020204030204" pitchFamily="34" charset="0"/>
                <a:cs typeface="Times New Roman" panose="02020603050405020304" pitchFamily="18" charset="0"/>
              </a:rPr>
              <a:t>require fairly comprehensive understanding of the target system</a:t>
            </a:r>
          </a:p>
          <a:p>
            <a:pPr marL="457200" lvl="1">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“models generated with 1-Causal seem to be at the heart of theorists’ explanatory practices” (652).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1651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53D8-FA15-44F0-B791-82AD0442640E}"/>
              </a:ext>
            </a:extLst>
          </p:cNvPr>
          <p:cNvSpPr>
            <a:spLocks noGrp="1"/>
          </p:cNvSpPr>
          <p:nvPr>
            <p:ph type="title"/>
          </p:nvPr>
        </p:nvSpPr>
        <p:spPr/>
        <p:txBody>
          <a:bodyPr/>
          <a:lstStyle/>
          <a:p>
            <a:r>
              <a:rPr lang="en-US" dirty="0"/>
              <a:t>Representational Ideals</a:t>
            </a:r>
          </a:p>
        </p:txBody>
      </p:sp>
      <p:sp>
        <p:nvSpPr>
          <p:cNvPr id="3" name="Content Placeholder 2">
            <a:extLst>
              <a:ext uri="{FF2B5EF4-FFF2-40B4-BE49-F238E27FC236}">
                <a16:creationId xmlns:a16="http://schemas.microsoft.com/office/drawing/2014/main" id="{638A08E6-FC78-4E21-9939-B41E750195B1}"/>
              </a:ext>
            </a:extLst>
          </p:cNvPr>
          <p:cNvSpPr>
            <a:spLocks noGrp="1"/>
          </p:cNvSpPr>
          <p:nvPr>
            <p:ph idx="1"/>
          </p:nvPr>
        </p:nvSpPr>
        <p:spPr/>
        <p:txBody>
          <a:bodyPr/>
          <a:lstStyle/>
          <a:p>
            <a:pPr marL="0" marR="0">
              <a:lnSpc>
                <a:spcPct val="107000"/>
              </a:lnSpc>
              <a:spcBef>
                <a:spcPts val="0"/>
              </a:spcBef>
              <a:spcAft>
                <a:spcPts val="800"/>
              </a:spcAft>
            </a:pP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Maxout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maximize precision and accuracy of the model’s output (predictive power)</a:t>
            </a:r>
          </a:p>
          <a:p>
            <a:pPr marL="457200" lvl="1">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May resemble ‘complete’ models</a:t>
            </a:r>
          </a:p>
          <a:p>
            <a:pPr marL="457200" lvl="1">
              <a:lnSpc>
                <a:spcPct val="107000"/>
              </a:lnSpc>
              <a:spcBef>
                <a:spcPts val="0"/>
              </a:spcBef>
              <a:spcAft>
                <a:spcPts val="8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May not be helpful for explanation</a:t>
            </a:r>
          </a:p>
          <a:p>
            <a:pPr marL="228600" lvl="1" indent="0">
              <a:lnSpc>
                <a:spcPct val="107000"/>
              </a:lnSpc>
              <a:spcBef>
                <a:spcPts val="0"/>
              </a:spcBef>
              <a:spcAft>
                <a:spcPts val="800"/>
              </a:spcAft>
              <a:buNone/>
            </a:pP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P-general: maximize the number of possible targets to which the model can be applied</a:t>
            </a:r>
          </a:p>
          <a:p>
            <a:pPr marL="457200" lvl="1">
              <a:lnSpc>
                <a:spcPct val="107000"/>
              </a:lnSpc>
              <a:spcBef>
                <a:spcPts val="0"/>
              </a:spcBef>
              <a:spcAft>
                <a:spcPts val="8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“contemplation in natural science of a wider domain than the actual leads to a far better understanding of the actual” (Eddington)</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6924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4F9CB-A0C6-438F-BD70-7B4828AD571F}"/>
              </a:ext>
            </a:extLst>
          </p:cNvPr>
          <p:cNvSpPr>
            <a:spLocks noGrp="1"/>
          </p:cNvSpPr>
          <p:nvPr>
            <p:ph type="title"/>
          </p:nvPr>
        </p:nvSpPr>
        <p:spPr/>
        <p:txBody>
          <a:bodyPr/>
          <a:lstStyle/>
          <a:p>
            <a:r>
              <a:rPr lang="en-US" dirty="0"/>
              <a:t>Models and Idealizations</a:t>
            </a:r>
          </a:p>
        </p:txBody>
      </p:sp>
      <p:sp>
        <p:nvSpPr>
          <p:cNvPr id="3" name="Content Placeholder 2">
            <a:extLst>
              <a:ext uri="{FF2B5EF4-FFF2-40B4-BE49-F238E27FC236}">
                <a16:creationId xmlns:a16="http://schemas.microsoft.com/office/drawing/2014/main" id="{FAF151BF-2EBA-44B7-B18E-CB474CEE4290}"/>
              </a:ext>
            </a:extLst>
          </p:cNvPr>
          <p:cNvSpPr>
            <a:spLocks noGrp="1"/>
          </p:cNvSpPr>
          <p:nvPr>
            <p:ph idx="1"/>
          </p:nvPr>
        </p:nvSpPr>
        <p:spPr>
          <a:xfrm>
            <a:off x="838200" y="1825624"/>
            <a:ext cx="10515600" cy="4575175"/>
          </a:xfrm>
        </p:spPr>
        <p:txBody>
          <a:bodyPr>
            <a:normAutofit fontScale="92500" lnSpcReduction="10000"/>
          </a:bodyPr>
          <a:lstStyle/>
          <a:p>
            <a:r>
              <a:rPr lang="en-US" sz="2000" dirty="0">
                <a:latin typeface="Times New Roman" panose="02020603050405020304" pitchFamily="18" charset="0"/>
                <a:cs typeface="Times New Roman" panose="02020603050405020304" pitchFamily="18" charset="0"/>
              </a:rPr>
              <a:t>A given model can have one or many representational ideals</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latin typeface="Times New Roman" panose="02020603050405020304" pitchFamily="18" charset="0"/>
                <a:cs typeface="Times New Roman" panose="02020603050405020304" pitchFamily="18" charset="0"/>
              </a:rPr>
              <a:t>Weisberg wants to show that each kind of idealization is at minimum compatible with the aim of realism</a:t>
            </a:r>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5EDD8CA1-2039-469A-8255-819A33B3B895}"/>
              </a:ext>
            </a:extLst>
          </p:cNvPr>
          <p:cNvSpPr/>
          <p:nvPr/>
        </p:nvSpPr>
        <p:spPr>
          <a:xfrm>
            <a:off x="1231601" y="2510077"/>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Completeness</a:t>
            </a:r>
          </a:p>
        </p:txBody>
      </p:sp>
      <p:sp>
        <p:nvSpPr>
          <p:cNvPr id="6" name="Rectangle 5">
            <a:extLst>
              <a:ext uri="{FF2B5EF4-FFF2-40B4-BE49-F238E27FC236}">
                <a16:creationId xmlns:a16="http://schemas.microsoft.com/office/drawing/2014/main" id="{0BAAE1A5-1AE4-4464-8DC4-22B4E4CE65F3}"/>
              </a:ext>
            </a:extLst>
          </p:cNvPr>
          <p:cNvSpPr/>
          <p:nvPr/>
        </p:nvSpPr>
        <p:spPr>
          <a:xfrm>
            <a:off x="3016100" y="2503967"/>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Simplicity</a:t>
            </a:r>
          </a:p>
        </p:txBody>
      </p:sp>
      <p:sp>
        <p:nvSpPr>
          <p:cNvPr id="10" name="Rectangle 9">
            <a:extLst>
              <a:ext uri="{FF2B5EF4-FFF2-40B4-BE49-F238E27FC236}">
                <a16:creationId xmlns:a16="http://schemas.microsoft.com/office/drawing/2014/main" id="{E20D8E98-5E2E-42A4-8EDC-C2DE4765F292}"/>
              </a:ext>
            </a:extLst>
          </p:cNvPr>
          <p:cNvSpPr/>
          <p:nvPr/>
        </p:nvSpPr>
        <p:spPr>
          <a:xfrm>
            <a:off x="4800599" y="2503967"/>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1-causal</a:t>
            </a:r>
          </a:p>
        </p:txBody>
      </p:sp>
      <p:sp>
        <p:nvSpPr>
          <p:cNvPr id="12" name="Rectangle 11">
            <a:extLst>
              <a:ext uri="{FF2B5EF4-FFF2-40B4-BE49-F238E27FC236}">
                <a16:creationId xmlns:a16="http://schemas.microsoft.com/office/drawing/2014/main" id="{37CFA03F-4642-4E81-9694-CDEA29AEBEF6}"/>
              </a:ext>
            </a:extLst>
          </p:cNvPr>
          <p:cNvSpPr/>
          <p:nvPr/>
        </p:nvSpPr>
        <p:spPr>
          <a:xfrm>
            <a:off x="6585098" y="2507603"/>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Maxout</a:t>
            </a:r>
            <a:endParaRPr lang="en-US" dirty="0">
              <a:solidFill>
                <a:schemeClr val="tx1"/>
              </a:solidFill>
            </a:endParaRPr>
          </a:p>
        </p:txBody>
      </p:sp>
      <p:sp>
        <p:nvSpPr>
          <p:cNvPr id="14" name="Rectangle 13">
            <a:extLst>
              <a:ext uri="{FF2B5EF4-FFF2-40B4-BE49-F238E27FC236}">
                <a16:creationId xmlns:a16="http://schemas.microsoft.com/office/drawing/2014/main" id="{E9E2F596-8604-4C23-AA97-4C396E34E107}"/>
              </a:ext>
            </a:extLst>
          </p:cNvPr>
          <p:cNvSpPr/>
          <p:nvPr/>
        </p:nvSpPr>
        <p:spPr>
          <a:xfrm>
            <a:off x="8369597" y="2503967"/>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P-general</a:t>
            </a:r>
          </a:p>
        </p:txBody>
      </p:sp>
      <p:sp>
        <p:nvSpPr>
          <p:cNvPr id="16" name="Rectangle 15">
            <a:extLst>
              <a:ext uri="{FF2B5EF4-FFF2-40B4-BE49-F238E27FC236}">
                <a16:creationId xmlns:a16="http://schemas.microsoft.com/office/drawing/2014/main" id="{70C32C12-E4BC-4CFC-8D6E-8D98F24B64C7}"/>
              </a:ext>
            </a:extLst>
          </p:cNvPr>
          <p:cNvSpPr/>
          <p:nvPr/>
        </p:nvSpPr>
        <p:spPr>
          <a:xfrm>
            <a:off x="1231601" y="3413142"/>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Galilean</a:t>
            </a:r>
          </a:p>
        </p:txBody>
      </p:sp>
      <p:sp>
        <p:nvSpPr>
          <p:cNvPr id="18" name="Rectangle 17">
            <a:extLst>
              <a:ext uri="{FF2B5EF4-FFF2-40B4-BE49-F238E27FC236}">
                <a16:creationId xmlns:a16="http://schemas.microsoft.com/office/drawing/2014/main" id="{E794C5C1-5DAE-4099-9D67-6AFE95B692D9}"/>
              </a:ext>
            </a:extLst>
          </p:cNvPr>
          <p:cNvSpPr/>
          <p:nvPr/>
        </p:nvSpPr>
        <p:spPr>
          <a:xfrm>
            <a:off x="4800599" y="3406848"/>
            <a:ext cx="1557670" cy="575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Minimalist/ MMI</a:t>
            </a:r>
          </a:p>
        </p:txBody>
      </p:sp>
      <p:cxnSp>
        <p:nvCxnSpPr>
          <p:cNvPr id="20" name="Straight Arrow Connector 19">
            <a:extLst>
              <a:ext uri="{FF2B5EF4-FFF2-40B4-BE49-F238E27FC236}">
                <a16:creationId xmlns:a16="http://schemas.microsoft.com/office/drawing/2014/main" id="{358F31AB-C793-4606-8D8E-C89E5ADF291B}"/>
              </a:ext>
            </a:extLst>
          </p:cNvPr>
          <p:cNvCxnSpPr>
            <a:stCxn id="4" idx="2"/>
            <a:endCxn id="16" idx="0"/>
          </p:cNvCxnSpPr>
          <p:nvPr/>
        </p:nvCxnSpPr>
        <p:spPr>
          <a:xfrm>
            <a:off x="2010436" y="3078919"/>
            <a:ext cx="0" cy="3342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8E7362B-572F-461C-A0CA-570BCE5C5C4A}"/>
              </a:ext>
            </a:extLst>
          </p:cNvPr>
          <p:cNvCxnSpPr/>
          <p:nvPr/>
        </p:nvCxnSpPr>
        <p:spPr>
          <a:xfrm>
            <a:off x="5578543" y="3072625"/>
            <a:ext cx="0" cy="3342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788BAC3-CB84-4C09-BB25-B61CCD0A56D7}"/>
              </a:ext>
            </a:extLst>
          </p:cNvPr>
          <p:cNvCxnSpPr/>
          <p:nvPr/>
        </p:nvCxnSpPr>
        <p:spPr>
          <a:xfrm>
            <a:off x="992368" y="4044986"/>
            <a:ext cx="0" cy="48909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1D9B732-0D35-4C47-BB9A-C0714897D65D}"/>
              </a:ext>
            </a:extLst>
          </p:cNvPr>
          <p:cNvCxnSpPr>
            <a:cxnSpLocks/>
          </p:cNvCxnSpPr>
          <p:nvPr/>
        </p:nvCxnSpPr>
        <p:spPr>
          <a:xfrm>
            <a:off x="10171816" y="4044986"/>
            <a:ext cx="0" cy="48909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D032595-5AE6-483C-8809-C8C08742F84F}"/>
              </a:ext>
            </a:extLst>
          </p:cNvPr>
          <p:cNvCxnSpPr>
            <a:cxnSpLocks/>
          </p:cNvCxnSpPr>
          <p:nvPr/>
        </p:nvCxnSpPr>
        <p:spPr>
          <a:xfrm flipH="1">
            <a:off x="992369" y="4526994"/>
            <a:ext cx="9179447" cy="708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810DACA-25C9-406B-92B1-A3714F7811C9}"/>
              </a:ext>
            </a:extLst>
          </p:cNvPr>
          <p:cNvCxnSpPr/>
          <p:nvPr/>
        </p:nvCxnSpPr>
        <p:spPr>
          <a:xfrm>
            <a:off x="3763036" y="3072625"/>
            <a:ext cx="0" cy="3342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723FF418-9FBC-4835-89C0-F2D35468AAD1}"/>
              </a:ext>
            </a:extLst>
          </p:cNvPr>
          <p:cNvSpPr/>
          <p:nvPr/>
        </p:nvSpPr>
        <p:spPr>
          <a:xfrm>
            <a:off x="3489249" y="3413936"/>
            <a:ext cx="547574" cy="5112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cxnSp>
        <p:nvCxnSpPr>
          <p:cNvPr id="40" name="Straight Arrow Connector 39">
            <a:extLst>
              <a:ext uri="{FF2B5EF4-FFF2-40B4-BE49-F238E27FC236}">
                <a16:creationId xmlns:a16="http://schemas.microsoft.com/office/drawing/2014/main" id="{107B0F31-75F6-46AD-88ED-A8E8A4494A37}"/>
              </a:ext>
            </a:extLst>
          </p:cNvPr>
          <p:cNvCxnSpPr/>
          <p:nvPr/>
        </p:nvCxnSpPr>
        <p:spPr>
          <a:xfrm>
            <a:off x="9189185" y="3072625"/>
            <a:ext cx="0" cy="3342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07D8C0A-B4C9-4F06-B8A9-7E32134711E6}"/>
              </a:ext>
            </a:extLst>
          </p:cNvPr>
          <p:cNvCxnSpPr/>
          <p:nvPr/>
        </p:nvCxnSpPr>
        <p:spPr>
          <a:xfrm>
            <a:off x="7338234" y="3079713"/>
            <a:ext cx="0" cy="3342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D291E0B1-D20D-4FCE-8C5F-A3585E717D9B}"/>
              </a:ext>
            </a:extLst>
          </p:cNvPr>
          <p:cNvSpPr/>
          <p:nvPr/>
        </p:nvSpPr>
        <p:spPr>
          <a:xfrm>
            <a:off x="6583317" y="3406848"/>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MMI</a:t>
            </a:r>
          </a:p>
        </p:txBody>
      </p:sp>
      <p:sp>
        <p:nvSpPr>
          <p:cNvPr id="46" name="Rectangle 45">
            <a:extLst>
              <a:ext uri="{FF2B5EF4-FFF2-40B4-BE49-F238E27FC236}">
                <a16:creationId xmlns:a16="http://schemas.microsoft.com/office/drawing/2014/main" id="{2377815E-5021-4434-AC34-5E14D4FD5640}"/>
              </a:ext>
            </a:extLst>
          </p:cNvPr>
          <p:cNvSpPr/>
          <p:nvPr/>
        </p:nvSpPr>
        <p:spPr>
          <a:xfrm>
            <a:off x="8370476" y="3401624"/>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MMI</a:t>
            </a:r>
          </a:p>
        </p:txBody>
      </p:sp>
      <p:sp>
        <p:nvSpPr>
          <p:cNvPr id="48" name="Rectangle 47">
            <a:extLst>
              <a:ext uri="{FF2B5EF4-FFF2-40B4-BE49-F238E27FC236}">
                <a16:creationId xmlns:a16="http://schemas.microsoft.com/office/drawing/2014/main" id="{941D2C99-7058-416F-828C-71AAE9163220}"/>
              </a:ext>
            </a:extLst>
          </p:cNvPr>
          <p:cNvSpPr/>
          <p:nvPr/>
        </p:nvSpPr>
        <p:spPr>
          <a:xfrm>
            <a:off x="4799708" y="4858564"/>
            <a:ext cx="1557670" cy="568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MMI</a:t>
            </a:r>
          </a:p>
        </p:txBody>
      </p:sp>
      <p:cxnSp>
        <p:nvCxnSpPr>
          <p:cNvPr id="49" name="Straight Arrow Connector 48">
            <a:extLst>
              <a:ext uri="{FF2B5EF4-FFF2-40B4-BE49-F238E27FC236}">
                <a16:creationId xmlns:a16="http://schemas.microsoft.com/office/drawing/2014/main" id="{FB30E500-B268-4E26-8FF6-022D0A38C2BC}"/>
              </a:ext>
            </a:extLst>
          </p:cNvPr>
          <p:cNvCxnSpPr/>
          <p:nvPr/>
        </p:nvCxnSpPr>
        <p:spPr>
          <a:xfrm>
            <a:off x="5578543" y="4526994"/>
            <a:ext cx="0" cy="33422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334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1007</Words>
  <Application>Microsoft Office PowerPoint</Application>
  <PresentationFormat>Widescreen</PresentationFormat>
  <Paragraphs>115</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Three Kinds of Idealization</vt:lpstr>
      <vt:lpstr>Gems</vt:lpstr>
      <vt:lpstr>Main Arguments</vt:lpstr>
      <vt:lpstr>Terms</vt:lpstr>
      <vt:lpstr>Representational Ideals</vt:lpstr>
      <vt:lpstr>Representational Ideals</vt:lpstr>
      <vt:lpstr>Representational Ideals</vt:lpstr>
      <vt:lpstr>Representational Ideals</vt:lpstr>
      <vt:lpstr>Models and Idealizations</vt:lpstr>
      <vt:lpstr>Galilean Idealization</vt:lpstr>
      <vt:lpstr>Minimalist Idealization</vt:lpstr>
      <vt:lpstr>Multiple Model Idealization (MMI)</vt:lpstr>
      <vt:lpstr>Gems and 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Kinds of Idealization</dc:title>
  <dc:creator>Kyra E Hoerr</dc:creator>
  <cp:lastModifiedBy>Kyra E Hoerr</cp:lastModifiedBy>
  <cp:revision>48</cp:revision>
  <dcterms:created xsi:type="dcterms:W3CDTF">2020-09-23T14:10:50Z</dcterms:created>
  <dcterms:modified xsi:type="dcterms:W3CDTF">2020-09-23T18:17:17Z</dcterms:modified>
</cp:coreProperties>
</file>