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7" r:id="rId11"/>
    <p:sldId id="265" r:id="rId12"/>
    <p:sldId id="268" r:id="rId13"/>
    <p:sldId id="266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9"/>
  </p:normalViewPr>
  <p:slideViewPr>
    <p:cSldViewPr snapToGrid="0" snapToObjects="1">
      <p:cViewPr>
        <p:scale>
          <a:sx n="93" d="100"/>
          <a:sy n="93" d="100"/>
        </p:scale>
        <p:origin x="14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CCA30-A125-9B44-B3CC-CD212CC3D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ADE905-89BC-D94C-9877-A7A8AC6E97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E5206-FDEB-EF49-A7AC-BAC6E03EB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7AD5-3E23-4741-956F-2DF8DDFE07CF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937B7-C446-6B40-9F06-17E6119F9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411D7-54C5-AD44-AA33-D16D40494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6E30-1141-EF44-B7C8-BA034407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34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914CA-74B6-FB47-B9FE-8A53CCEE9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D54B93-0D1F-F847-8317-37E3FE8D3E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78428-563E-E94C-BA1D-9BAB8A3F3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7AD5-3E23-4741-956F-2DF8DDFE07CF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60062-8395-4645-91DF-1B494C762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DA9FE-2FC9-5140-9D6F-7E92D48C4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6E30-1141-EF44-B7C8-BA034407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4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24BE61-6C2A-FE46-A673-CFB317B303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C17766-D476-4247-9AA1-222D7CC612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8C8B0-C71C-4449-9DBC-C2FDE6210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7AD5-3E23-4741-956F-2DF8DDFE07CF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27FEB-578E-1B43-80AD-177EEFB2C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F9E78-2EAA-7A43-B554-964910334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6E30-1141-EF44-B7C8-BA034407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02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C2E96-E53A-5246-A392-43B33C09A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3AF0C-1048-1543-8258-5FFF05519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ED488-DA05-B34F-8C12-156517163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7AD5-3E23-4741-956F-2DF8DDFE07CF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A60A9-3910-B643-9AD9-A3C6183BF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58CA5-2393-E84D-AA10-7A45C4CAD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6E30-1141-EF44-B7C8-BA034407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62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C2907-3810-8E49-9810-FB1A8BB54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7C55B2-177D-2641-89A9-FC513C0AB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6A860-E863-114E-95E4-563E3D89A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7AD5-3E23-4741-956F-2DF8DDFE07CF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E2C4C-2320-9A49-91B9-A7A0C3A2E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0DC06-E84D-0D4F-B300-1D6CB6F9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6E30-1141-EF44-B7C8-BA034407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07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54EF8-42E8-5A4F-91EB-6C04736D8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E384F-E907-BA47-8AAC-3AB91E5561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17971D-ACAA-864D-AC98-A292F9AD3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4D8DAB-EC1E-144B-A290-611665505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7AD5-3E23-4741-956F-2DF8DDFE07CF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7D513-8678-204B-8239-032D062A8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171E6-EB3B-4645-B9FE-35910CCE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6E30-1141-EF44-B7C8-BA034407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9FECE-DEAD-834A-823A-8C1CEFFF8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A8EDC-2E8D-684E-B833-C397ED329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33CC6D-F4DB-F645-BCF0-B5E7DF974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81DA55-71BD-7545-A9A8-821FDA111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00CEBC-16BF-E249-A4CA-9678528092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3EA9D8-D481-DF45-AA9D-6D9FCB3B9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7AD5-3E23-4741-956F-2DF8DDFE07CF}" type="datetimeFigureOut">
              <a:rPr lang="en-US" smtClean="0"/>
              <a:t>9/9/20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4EDF13-A7A5-EF45-80BA-C1D96FF79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7D948E-D585-1D4B-A38F-C31F78605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6E30-1141-EF44-B7C8-BA034407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8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6FA5D-752D-D844-8F7A-BE920D5DA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71CB96-BE31-C348-AE76-24B2CF7F9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7AD5-3E23-4741-956F-2DF8DDFE07CF}" type="datetimeFigureOut">
              <a:rPr lang="en-US" smtClean="0"/>
              <a:t>9/9/20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695397-B73F-5A43-A3E7-183AAADEB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C07DEB-2834-574E-936D-2D5A62243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6E30-1141-EF44-B7C8-BA034407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2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BF5F1E-1212-8B42-AFC4-582AC305F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7AD5-3E23-4741-956F-2DF8DDFE07CF}" type="datetimeFigureOut">
              <a:rPr lang="en-US" smtClean="0"/>
              <a:t>9/9/20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2A226C-E858-F546-B344-270EF0274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EFD2D-58B9-174D-87E3-0C4A80DD3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6E30-1141-EF44-B7C8-BA034407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3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39643-2645-F442-9D86-DF571773B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94F80-47EC-844D-BFB0-5EE39DCB4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95A2F0-EA01-514B-949B-FD9EAB097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91390A-DC85-B84B-B7F2-470B67A9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7AD5-3E23-4741-956F-2DF8DDFE07CF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E8246-3DFA-3A42-A3E7-F10D20CC1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259D9D-8D51-4B4D-88DA-F87FEA569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6E30-1141-EF44-B7C8-BA034407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3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F4599-A8A6-124E-9E19-8F7192AB4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48B612-7281-3F43-B317-05750FE974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87182C-95F6-6544-B9A9-205A8E07B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21ED39-8A77-B643-823A-989F9972F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7AD5-3E23-4741-956F-2DF8DDFE07CF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204E7-FD24-084E-A520-6C7949172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C12C6E-C05F-4148-B7B5-6CD0F4186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6E30-1141-EF44-B7C8-BA034407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8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506991-6A4B-4344-83D6-048800F85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A4E31-4872-4547-94B1-21F9EB797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8D2EC-130B-6F4E-ACCA-EBC45C60CD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B7AD5-3E23-4741-956F-2DF8DDFE07CF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72B31-F255-4740-98A1-D1FC64B51F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99F8F-B597-724A-8CD3-5A41BAC77A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66E30-1141-EF44-B7C8-BA034407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17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9C257-1A97-934B-AB6A-34F44694ED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A Confutation of Convergent Realism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97201D-1864-6243-8D7E-0C97BF1E2A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Larry </a:t>
            </a:r>
            <a:r>
              <a:rPr lang="en-US" dirty="0" err="1"/>
              <a:t>Laudan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680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05D2E-BB95-C34F-BC0E-AD0FB06DB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Laudan’s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DABFB-613C-D446-8926-D77DEAEE1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It is credible, or at least not a weak point, to say that scientific theories do succeed.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</a:rPr>
              <a:t>The claim that reference causes or explains success (I.2) is false.</a:t>
            </a:r>
          </a:p>
          <a:p>
            <a:pPr algn="just"/>
            <a:r>
              <a:rPr lang="en-US" b="1" dirty="0">
                <a:solidFill>
                  <a:schemeClr val="accent2"/>
                </a:solidFill>
              </a:rPr>
              <a:t>The notion of “approximate truth” is unclear; I.1 is ambiguous.</a:t>
            </a:r>
          </a:p>
          <a:p>
            <a:pPr algn="just"/>
            <a:r>
              <a:rPr lang="en-US" b="1" dirty="0">
                <a:solidFill>
                  <a:schemeClr val="accent5"/>
                </a:solidFill>
              </a:rPr>
              <a:t>As later theories do not (and in fact logically often </a:t>
            </a:r>
            <a:r>
              <a:rPr lang="en-US" b="1" i="1" dirty="0">
                <a:solidFill>
                  <a:schemeClr val="accent5"/>
                </a:solidFill>
              </a:rPr>
              <a:t>cannot</a:t>
            </a:r>
            <a:r>
              <a:rPr lang="en-US" b="1" dirty="0">
                <a:solidFill>
                  <a:schemeClr val="accent5"/>
                </a:solidFill>
              </a:rPr>
              <a:t>) preserve earlier theories as limiting cases, II.1 is false.</a:t>
            </a:r>
          </a:p>
          <a:p>
            <a:pPr algn="just"/>
            <a:r>
              <a:rPr lang="en-US" b="1" dirty="0">
                <a:solidFill>
                  <a:schemeClr val="accent6"/>
                </a:solidFill>
              </a:rPr>
              <a:t>As scientists do not and should not attempt to preserve them, II.2 is false.</a:t>
            </a:r>
          </a:p>
          <a:p>
            <a:pPr algn="just"/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026EBCA-409A-984A-9411-9F0C9B246DCE}"/>
              </a:ext>
            </a:extLst>
          </p:cNvPr>
          <p:cNvCxnSpPr/>
          <p:nvPr/>
        </p:nvCxnSpPr>
        <p:spPr>
          <a:xfrm>
            <a:off x="332509" y="2881745"/>
            <a:ext cx="505691" cy="41563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7958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1C268-09B5-5148-850F-3B6B71901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“Approximate Truth”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5806C-59A9-C545-816C-C6C100AE7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9235"/>
            <a:ext cx="10515600" cy="131618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Whatever “approximately true” means, it </a:t>
            </a:r>
            <a:r>
              <a:rPr lang="en-US" i="1" dirty="0"/>
              <a:t>cannot </a:t>
            </a:r>
            <a:r>
              <a:rPr lang="en-US" dirty="0"/>
              <a:t>include theories that do not refer. (This is Putnam’s “out” from problems with reference.)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42F30B-5B47-8D4E-B07C-2B19F6B3C681}"/>
              </a:ext>
            </a:extLst>
          </p:cNvPr>
          <p:cNvSpPr txBox="1"/>
          <p:nvPr/>
        </p:nvSpPr>
        <p:spPr>
          <a:xfrm>
            <a:off x="824345" y="1524000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T is approximately true </a:t>
            </a:r>
            <a:r>
              <a:rPr lang="en-US" sz="2400" i="1" dirty="0">
                <a:sym typeface="Wingdings" pitchFamily="2" charset="2"/>
              </a:rPr>
              <a:t> T is successful at explanation.</a:t>
            </a:r>
            <a:endParaRPr lang="en-US" sz="2400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2F82EC-0F99-E745-9106-B43167427E15}"/>
              </a:ext>
            </a:extLst>
          </p:cNvPr>
          <p:cNvSpPr txBox="1"/>
          <p:nvPr/>
        </p:nvSpPr>
        <p:spPr>
          <a:xfrm>
            <a:off x="838200" y="1934712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T is approximately true </a:t>
            </a:r>
            <a:r>
              <a:rPr lang="en-US" sz="2400" i="1" dirty="0">
                <a:sym typeface="Wingdings" pitchFamily="2" charset="2"/>
              </a:rPr>
              <a:t> T is successful at explanation.</a:t>
            </a:r>
            <a:endParaRPr lang="en-US" sz="2400" i="1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2E3D51-2456-4D43-9F1C-AFF84BDDEA07}"/>
              </a:ext>
            </a:extLst>
          </p:cNvPr>
          <p:cNvCxnSpPr/>
          <p:nvPr/>
        </p:nvCxnSpPr>
        <p:spPr>
          <a:xfrm>
            <a:off x="2154382" y="1782541"/>
            <a:ext cx="760614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DB789F3-AE97-EA4C-B271-9D8F6AFCE42A}"/>
              </a:ext>
            </a:extLst>
          </p:cNvPr>
          <p:cNvSpPr txBox="1">
            <a:spLocks/>
          </p:cNvSpPr>
          <p:nvPr/>
        </p:nvSpPr>
        <p:spPr>
          <a:xfrm>
            <a:off x="824345" y="3803532"/>
            <a:ext cx="10515600" cy="1316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dirty="0"/>
              <a:t>But in the history of science, plenty of predictive theories did </a:t>
            </a:r>
            <a:r>
              <a:rPr lang="en-US" i="1" dirty="0"/>
              <a:t>not </a:t>
            </a:r>
            <a:r>
              <a:rPr lang="en-US" dirty="0"/>
              <a:t>refer.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7CBF529-BA39-A348-A76E-B7C053819310}"/>
              </a:ext>
            </a:extLst>
          </p:cNvPr>
          <p:cNvSpPr txBox="1">
            <a:spLocks/>
          </p:cNvSpPr>
          <p:nvPr/>
        </p:nvSpPr>
        <p:spPr>
          <a:xfrm>
            <a:off x="810490" y="4614481"/>
            <a:ext cx="10515600" cy="1316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dirty="0"/>
              <a:t>What if we apply “successful </a:t>
            </a:r>
            <a:r>
              <a:rPr lang="en-US" dirty="0">
                <a:sym typeface="Wingdings" pitchFamily="2" charset="2"/>
              </a:rPr>
              <a:t> approximately true” only to theories in the mature sciences?</a:t>
            </a:r>
            <a:endParaRPr lang="en-US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5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05D2E-BB95-C34F-BC0E-AD0FB06DB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Laudan’s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DABFB-613C-D446-8926-D77DEAEE1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It is credible, or at least not a weak point, to say that scientific theories do succeed.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</a:rPr>
              <a:t>The claim that reference causes or explains success (I.2) is false.</a:t>
            </a:r>
          </a:p>
          <a:p>
            <a:pPr algn="just"/>
            <a:r>
              <a:rPr lang="en-US" b="1" dirty="0">
                <a:solidFill>
                  <a:schemeClr val="accent2"/>
                </a:solidFill>
              </a:rPr>
              <a:t>The notion of “approximate truth” is unclear; I.1 is ambiguous.</a:t>
            </a:r>
          </a:p>
          <a:p>
            <a:pPr algn="just"/>
            <a:r>
              <a:rPr lang="en-US" b="1" dirty="0">
                <a:solidFill>
                  <a:schemeClr val="accent5"/>
                </a:solidFill>
              </a:rPr>
              <a:t>As later theories do not (and in fact logically often </a:t>
            </a:r>
            <a:r>
              <a:rPr lang="en-US" b="1" i="1" dirty="0">
                <a:solidFill>
                  <a:schemeClr val="accent5"/>
                </a:solidFill>
              </a:rPr>
              <a:t>cannot</a:t>
            </a:r>
            <a:r>
              <a:rPr lang="en-US" b="1" dirty="0">
                <a:solidFill>
                  <a:schemeClr val="accent5"/>
                </a:solidFill>
              </a:rPr>
              <a:t>) preserve earlier theories as limiting cases, II.1 is false.</a:t>
            </a:r>
          </a:p>
          <a:p>
            <a:pPr algn="just"/>
            <a:r>
              <a:rPr lang="en-US" b="1" dirty="0">
                <a:solidFill>
                  <a:schemeClr val="accent6"/>
                </a:solidFill>
              </a:rPr>
              <a:t>As scientists do not and should not attempt to preserve them, II.2 is false.</a:t>
            </a:r>
          </a:p>
          <a:p>
            <a:pPr algn="just"/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026EBCA-409A-984A-9411-9F0C9B246DCE}"/>
              </a:ext>
            </a:extLst>
          </p:cNvPr>
          <p:cNvCxnSpPr/>
          <p:nvPr/>
        </p:nvCxnSpPr>
        <p:spPr>
          <a:xfrm>
            <a:off x="332509" y="3429000"/>
            <a:ext cx="505691" cy="41563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73E8B4B-8C57-7746-9355-7FB99BD2A326}"/>
              </a:ext>
            </a:extLst>
          </p:cNvPr>
          <p:cNvCxnSpPr/>
          <p:nvPr/>
        </p:nvCxnSpPr>
        <p:spPr>
          <a:xfrm>
            <a:off x="332508" y="4380417"/>
            <a:ext cx="505691" cy="41563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8323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8A873-5BF8-9340-8E26-BECB7D120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/>
                </a:solidFill>
              </a:rPr>
              <a:t>“The Retentive Thesis”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6040E-5A97-FD4B-9E7D-2C33D6D85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C1: If earlier theories are successful (and approximately true), scientists should only accept later theories which retain appropriate portions of these predecessors. This essentially entails that the earlier theory behaves as a limiting, extremal case of the later one.</a:t>
            </a:r>
          </a:p>
          <a:p>
            <a:pPr algn="just"/>
            <a:r>
              <a:rPr lang="en-US" dirty="0"/>
              <a:t>C2: This is in fact what scientists do.</a:t>
            </a:r>
          </a:p>
          <a:p>
            <a:pPr algn="just"/>
            <a:r>
              <a:rPr lang="en-US" dirty="0"/>
              <a:t>C3: The effectiveness of this process supports the retentive thesis.</a:t>
            </a:r>
          </a:p>
        </p:txBody>
      </p:sp>
    </p:spTree>
    <p:extLst>
      <p:ext uri="{BB962C8B-B14F-4D97-AF65-F5344CB8AC3E}">
        <p14:creationId xmlns:p14="http://schemas.microsoft.com/office/powerpoint/2010/main" val="1322724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45170-62D1-FB49-BB8A-7351B4765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000" dirty="0"/>
              <a:t>But neither history nor the widely prevailing understanding of theory-language permits these to be true.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025C6-8196-CA42-806E-E42989945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No one criticized Lyell or Darwin for failing to incorporate relevant parts of earlier theories.</a:t>
            </a:r>
          </a:p>
          <a:p>
            <a:pPr algn="just"/>
            <a:r>
              <a:rPr lang="en-US" dirty="0"/>
              <a:t>Diagonal zinger: “One could take a leaf from [C2] and claim that the success of the strategy of assuming that earlier theories do not generally refer shows that it is true that [they don’t]!” (38).</a:t>
            </a:r>
          </a:p>
        </p:txBody>
      </p:sp>
    </p:spTree>
    <p:extLst>
      <p:ext uri="{BB962C8B-B14F-4D97-AF65-F5344CB8AC3E}">
        <p14:creationId xmlns:p14="http://schemas.microsoft.com/office/powerpoint/2010/main" val="3690373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B17A6-42E8-294B-BE6E-6C84DBC5E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400" dirty="0"/>
              <a:t>Earlier theories that do not account for all the successor theory’s referents cannot formally be understood as limiting cases.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CE6E2-0274-2649-8A26-BE9920A51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8181"/>
            <a:ext cx="10515600" cy="4098781"/>
          </a:xfrm>
        </p:spPr>
        <p:txBody>
          <a:bodyPr/>
          <a:lstStyle/>
          <a:p>
            <a:pPr marL="0" lvl="0" indent="0" algn="just">
              <a:buNone/>
            </a:pPr>
            <a:r>
              <a:rPr lang="en-US" dirty="0"/>
              <a:t>Such would require:</a:t>
            </a:r>
          </a:p>
          <a:p>
            <a:pPr lvl="0" algn="just"/>
            <a:r>
              <a:rPr lang="en-US" dirty="0"/>
              <a:t>All the variables assigned a value in T1 are assigned a value in T2</a:t>
            </a:r>
          </a:p>
          <a:p>
            <a:pPr lvl="0" algn="just"/>
            <a:r>
              <a:rPr lang="en-US" dirty="0"/>
              <a:t>The values assigned to every variable in T1 are close to those assigned in T2, assuming certain constants are specified.</a:t>
            </a:r>
          </a:p>
          <a:p>
            <a:pPr marL="0" lvl="0" indent="0" algn="just">
              <a:buNone/>
            </a:pPr>
            <a:r>
              <a:rPr lang="en-US" dirty="0"/>
              <a:t>This is impossible—if there is a change in ontology, T1 can never be a limiting case of T2 because of overdetermination.</a:t>
            </a:r>
          </a:p>
        </p:txBody>
      </p:sp>
    </p:spTree>
    <p:extLst>
      <p:ext uri="{BB962C8B-B14F-4D97-AF65-F5344CB8AC3E}">
        <p14:creationId xmlns:p14="http://schemas.microsoft.com/office/powerpoint/2010/main" val="3650856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B17A6-42E8-294B-BE6E-6C84DBC5E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400" dirty="0"/>
              <a:t>Earlier theories that </a:t>
            </a:r>
            <a:r>
              <a:rPr lang="en-US" sz="3400" i="1" dirty="0"/>
              <a:t>do</a:t>
            </a:r>
            <a:r>
              <a:rPr lang="en-US" sz="3400" dirty="0"/>
              <a:t> account for all the successor theory’s referents cannot formally be understood as limiting cases either.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CE6E2-0274-2649-8A26-BE9920A51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8843"/>
            <a:ext cx="10515600" cy="4351338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If T1, T2 disagree, each will have true, determinate consequences that are unique.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2DBE131-9EF9-BD4A-8C6C-5ABA12EDC4D4}"/>
              </a:ext>
            </a:extLst>
          </p:cNvPr>
          <p:cNvSpPr txBox="1">
            <a:spLocks/>
          </p:cNvSpPr>
          <p:nvPr/>
        </p:nvSpPr>
        <p:spPr>
          <a:xfrm>
            <a:off x="838200" y="30806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400" dirty="0"/>
              <a:t>What about the weaker claim that successor theories should explain an earlier theory’s successes?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A09D271-D0BF-134E-818C-A8E4837F8DA8}"/>
              </a:ext>
            </a:extLst>
          </p:cNvPr>
          <p:cNvSpPr txBox="1">
            <a:spLocks/>
          </p:cNvSpPr>
          <p:nvPr/>
        </p:nvSpPr>
        <p:spPr>
          <a:xfrm>
            <a:off x="838200" y="4435619"/>
            <a:ext cx="10515600" cy="194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It is pragmatically unnecessary and epistemically unfounded.</a:t>
            </a:r>
          </a:p>
        </p:txBody>
      </p:sp>
    </p:spTree>
    <p:extLst>
      <p:ext uri="{BB962C8B-B14F-4D97-AF65-F5344CB8AC3E}">
        <p14:creationId xmlns:p14="http://schemas.microsoft.com/office/powerpoint/2010/main" val="4019842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25659-CBDB-D14F-83B8-2FAC06D08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1782"/>
            <a:ext cx="10515600" cy="5775181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Now Laudan has shown that the reference and approximate truth premises from CER I, and both the empirical and theoretical premises from CER II, fail.</a:t>
            </a:r>
          </a:p>
          <a:p>
            <a:pPr algn="just"/>
            <a:r>
              <a:rPr lang="en-US" dirty="0"/>
              <a:t>The final nail in the coffin for the epistemological realist: even the </a:t>
            </a:r>
            <a:r>
              <a:rPr lang="en-US" i="1" dirty="0"/>
              <a:t>structure </a:t>
            </a:r>
            <a:r>
              <a:rPr lang="en-US" dirty="0"/>
              <a:t>of the two abductive arguments is </a:t>
            </a:r>
            <a:r>
              <a:rPr lang="en-US" i="1" dirty="0"/>
              <a:t>a priori </a:t>
            </a:r>
            <a:r>
              <a:rPr lang="en-US" dirty="0"/>
              <a:t>uncompelling to a non-realist.</a:t>
            </a:r>
          </a:p>
        </p:txBody>
      </p:sp>
    </p:spTree>
    <p:extLst>
      <p:ext uri="{BB962C8B-B14F-4D97-AF65-F5344CB8AC3E}">
        <p14:creationId xmlns:p14="http://schemas.microsoft.com/office/powerpoint/2010/main" val="3272285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AD344-9C37-A546-B67F-2EDDFF72E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F606C-C1A3-5248-9E92-1B60DAB57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Laudan is extremely comfortable with historiography, and brilliantly  weaves together history of science with philosophy of science.</a:t>
            </a:r>
          </a:p>
          <a:p>
            <a:pPr algn="just"/>
            <a:r>
              <a:rPr lang="en-US" dirty="0"/>
              <a:t>Laudan uses the realist’s own arguments against him, in thought-provoking and surprising ways. [C2, </a:t>
            </a:r>
            <a:r>
              <a:rPr lang="en-US" dirty="0" err="1"/>
              <a:t>Petitio</a:t>
            </a:r>
            <a:r>
              <a:rPr lang="en-US" dirty="0"/>
              <a:t> Principii]</a:t>
            </a:r>
          </a:p>
          <a:p>
            <a:pPr algn="just"/>
            <a:r>
              <a:rPr lang="en-US" dirty="0"/>
              <a:t>Laudan makes use of high-level technical content—logical relations, theory-language—without getting mired in the formal.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979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D25B1-7EEE-5F40-A390-E808AE433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D9320-2504-AC40-888D-8F4257DF9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Does the onus fall on the realist to defend that non-realists cannot explain scientific success? Or does the “no miracles” argument stand?</a:t>
            </a:r>
          </a:p>
          <a:p>
            <a:pPr algn="just"/>
            <a:r>
              <a:rPr lang="en-US" dirty="0"/>
              <a:t>Is there an intuitive concept behind the notion of “limiting cases” that Laudan or the epistemological realists are misstating?</a:t>
            </a:r>
          </a:p>
          <a:p>
            <a:pPr algn="just"/>
            <a:r>
              <a:rPr lang="en-US" dirty="0"/>
              <a:t>What conclusions </a:t>
            </a:r>
            <a:r>
              <a:rPr lang="en-US" i="1" dirty="0"/>
              <a:t>can </a:t>
            </a:r>
            <a:r>
              <a:rPr lang="en-US" dirty="0"/>
              <a:t>we draw from the widespread past success of non-verisimilar, non-referring theories?</a:t>
            </a:r>
          </a:p>
        </p:txBody>
      </p:sp>
    </p:spTree>
    <p:extLst>
      <p:ext uri="{BB962C8B-B14F-4D97-AF65-F5344CB8AC3E}">
        <p14:creationId xmlns:p14="http://schemas.microsoft.com/office/powerpoint/2010/main" val="2707317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985C9-F6AE-8D4A-8472-4F56F05D7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6138"/>
            <a:ext cx="10515600" cy="61461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/>
              <a:t>Epistemological realism:</a:t>
            </a:r>
            <a:r>
              <a:rPr lang="en-US" sz="3200" dirty="0"/>
              <a:t> knowledge about an object is mind-independent.</a:t>
            </a:r>
          </a:p>
          <a:p>
            <a:pPr marL="0" indent="0" algn="just">
              <a:buNone/>
            </a:pPr>
            <a:endParaRPr lang="en-US" sz="3200" u="sng" dirty="0"/>
          </a:p>
          <a:p>
            <a:pPr marL="0" indent="0" algn="just">
              <a:buNone/>
            </a:pPr>
            <a:r>
              <a:rPr lang="en-US" sz="3200" u="sng" dirty="0"/>
              <a:t>Problem</a:t>
            </a:r>
            <a:r>
              <a:rPr lang="en-US" sz="3200" dirty="0"/>
              <a:t>: It is often suggested that epistemological realism is an </a:t>
            </a:r>
            <a:r>
              <a:rPr lang="en-US" sz="3200" i="1" dirty="0"/>
              <a:t>empirical hypothesis</a:t>
            </a:r>
            <a:r>
              <a:rPr lang="en-US" sz="3200" dirty="0"/>
              <a:t>: its grounding lies in its ability to explain the workings of science. It is </a:t>
            </a:r>
            <a:r>
              <a:rPr lang="en-US" sz="3200" i="1" dirty="0"/>
              <a:t>empirically testable</a:t>
            </a:r>
            <a:r>
              <a:rPr lang="en-US" sz="3200" dirty="0"/>
              <a:t>: it can be tested, essentially, by its success.</a:t>
            </a:r>
          </a:p>
          <a:p>
            <a:pPr marL="0" indent="0" algn="just">
              <a:buNone/>
            </a:pPr>
            <a:endParaRPr lang="en-US" sz="3200" dirty="0"/>
          </a:p>
          <a:p>
            <a:pPr marL="0" indent="0" algn="just">
              <a:buNone/>
            </a:pPr>
            <a:r>
              <a:rPr lang="en-US" sz="3200" dirty="0"/>
              <a:t>Naturally, allowing epistemological claims to be testable means that preferred claims about epistemology might not stand up. </a:t>
            </a:r>
            <a:r>
              <a:rPr lang="en-US" sz="3200" u="sng" dirty="0"/>
              <a:t>Laudan’s claim</a:t>
            </a:r>
            <a:r>
              <a:rPr lang="en-US" sz="3200" dirty="0"/>
              <a:t> is that this is precisely what has happened to epistemological realists of a certain type.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190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87518-C593-B240-8FFA-F4C7DAA36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“Convergent Realism”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90CD0-4E90-8E44-BD23-DFBE81674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855"/>
            <a:ext cx="10515600" cy="46391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00" dirty="0"/>
              <a:t>R1: Scientific theories are approximately true. Newer theories are truer.</a:t>
            </a:r>
          </a:p>
          <a:p>
            <a:pPr marL="0" indent="0" algn="just">
              <a:buNone/>
            </a:pPr>
            <a:r>
              <a:rPr lang="en-US" sz="2600" dirty="0"/>
              <a:t>R2: These theories refer.</a:t>
            </a:r>
          </a:p>
          <a:p>
            <a:pPr marL="0" indent="0" algn="just">
              <a:buNone/>
            </a:pPr>
            <a:r>
              <a:rPr lang="en-US" sz="2600" dirty="0"/>
              <a:t>R3: Early theories are limiting cases of later ones; they do not postulate entirely different terms and relations.</a:t>
            </a:r>
          </a:p>
          <a:p>
            <a:pPr marL="0" indent="0" algn="just">
              <a:buNone/>
            </a:pPr>
            <a:r>
              <a:rPr lang="en-US" sz="2600" dirty="0"/>
              <a:t>R4: Acceptable new theories account for the predictive success of their predecessors.</a:t>
            </a:r>
          </a:p>
          <a:p>
            <a:pPr marL="0" indent="0" algn="just">
              <a:buNone/>
            </a:pPr>
            <a:r>
              <a:rPr lang="en-US" sz="2600" dirty="0"/>
              <a:t>R5: These entail that mature scientific theories should succeed.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C8DEB6-51BA-E148-AA55-30D063D42DF0}"/>
              </a:ext>
            </a:extLst>
          </p:cNvPr>
          <p:cNvSpPr txBox="1"/>
          <p:nvPr/>
        </p:nvSpPr>
        <p:spPr>
          <a:xfrm>
            <a:off x="838200" y="4873869"/>
            <a:ext cx="10515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/>
              <a:t>If R1-R4 are empirical hypotheses, they can be tested; the implication posited in R5 gives us empirical data to test. </a:t>
            </a:r>
          </a:p>
        </p:txBody>
      </p:sp>
    </p:spTree>
    <p:extLst>
      <p:ext uri="{BB962C8B-B14F-4D97-AF65-F5344CB8AC3E}">
        <p14:creationId xmlns:p14="http://schemas.microsoft.com/office/powerpoint/2010/main" val="267397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8554B-3CCE-094E-92FD-9CFEFC80C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601"/>
            <a:ext cx="10515600" cy="1325563"/>
          </a:xfrm>
        </p:spPr>
        <p:txBody>
          <a:bodyPr/>
          <a:lstStyle/>
          <a:p>
            <a:r>
              <a:rPr lang="en-US" dirty="0"/>
              <a:t>Abductive arguments for CER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205A4-3BD5-984A-86A9-E157055588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71792"/>
            <a:ext cx="5181600" cy="531213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600" dirty="0"/>
              <a:t>Argument I</a:t>
            </a:r>
          </a:p>
          <a:p>
            <a:pPr marL="0" indent="0" algn="just">
              <a:buNone/>
            </a:pPr>
            <a:r>
              <a:rPr lang="en-US" sz="2600" b="1" dirty="0">
                <a:solidFill>
                  <a:schemeClr val="accent2"/>
                </a:solidFill>
              </a:rPr>
              <a:t>Premise 1: Scientific theories that are approximately true will probably be empirically successful.</a:t>
            </a:r>
            <a:r>
              <a:rPr lang="en-US" sz="2600" b="1" dirty="0">
                <a:solidFill>
                  <a:schemeClr val="accent2"/>
                </a:solidFill>
                <a:effectLst/>
              </a:rPr>
              <a:t> </a:t>
            </a:r>
            <a:endParaRPr lang="en-US" sz="2600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r>
              <a:rPr lang="en-US" sz="2600" b="1" dirty="0">
                <a:solidFill>
                  <a:srgbClr val="C00000"/>
                </a:solidFill>
              </a:rPr>
              <a:t>Premise 2: Theories that refer will probably be empirically successful.</a:t>
            </a:r>
            <a:r>
              <a:rPr lang="en-US" sz="2600" b="1" dirty="0">
                <a:solidFill>
                  <a:srgbClr val="C00000"/>
                </a:solidFill>
                <a:effectLst/>
              </a:rPr>
              <a:t> </a:t>
            </a:r>
            <a:endParaRPr lang="en-US" sz="26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n-US" sz="2600" dirty="0"/>
              <a:t>Premise 3: Scientific theories are in fact  empirically successful.</a:t>
            </a:r>
            <a:r>
              <a:rPr lang="en-US" sz="2600" dirty="0">
                <a:effectLst/>
              </a:rPr>
              <a:t> </a:t>
            </a:r>
          </a:p>
          <a:p>
            <a:pPr marL="0" indent="0" algn="just">
              <a:buNone/>
            </a:pPr>
            <a:endParaRPr lang="en-US" sz="2600" dirty="0"/>
          </a:p>
          <a:p>
            <a:pPr marL="0" indent="0" algn="just">
              <a:buNone/>
            </a:pPr>
            <a:r>
              <a:rPr lang="en-US" sz="2600" dirty="0"/>
              <a:t>Conclusion: Scientific theories refer and they are approximately true.</a:t>
            </a:r>
            <a:r>
              <a:rPr lang="en-US" sz="2600" dirty="0">
                <a:effectLst/>
              </a:rPr>
              <a:t> </a:t>
            </a:r>
            <a:endParaRPr lang="en-US" sz="2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CDCA8-D206-A949-ABFE-1E4D85E18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71792"/>
            <a:ext cx="5181600" cy="428105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00" dirty="0"/>
              <a:t>Argument II</a:t>
            </a:r>
          </a:p>
          <a:p>
            <a:pPr marL="0" indent="0" algn="just">
              <a:buNone/>
            </a:pPr>
            <a:r>
              <a:rPr lang="en-US" sz="2600" b="1" dirty="0">
                <a:solidFill>
                  <a:schemeClr val="accent5"/>
                </a:solidFill>
              </a:rPr>
              <a:t>Premise 1: If earlier theories are approximately true and their terms refer, later successful theories will preserve them as limiting cases.</a:t>
            </a:r>
            <a:r>
              <a:rPr lang="en-US" sz="2600" b="1" dirty="0">
                <a:solidFill>
                  <a:schemeClr val="accent5"/>
                </a:solidFill>
                <a:effectLst/>
              </a:rPr>
              <a:t> </a:t>
            </a:r>
            <a:endParaRPr lang="en-US" sz="2600" b="1" dirty="0">
              <a:solidFill>
                <a:schemeClr val="accent5"/>
              </a:solidFill>
            </a:endParaRPr>
          </a:p>
          <a:p>
            <a:pPr marL="0" indent="0" algn="just">
              <a:buNone/>
            </a:pPr>
            <a:r>
              <a:rPr lang="en-US" sz="2600" b="1" dirty="0">
                <a:solidFill>
                  <a:schemeClr val="accent6"/>
                </a:solidFill>
              </a:rPr>
              <a:t>Premise 2: Scientists seek to preserve earlier theories as limiting cases and generally succeed.</a:t>
            </a:r>
          </a:p>
          <a:p>
            <a:pPr marL="0" indent="0" algn="just">
              <a:buNone/>
            </a:pPr>
            <a:endParaRPr lang="en-US" sz="2600" b="1" dirty="0">
              <a:solidFill>
                <a:schemeClr val="accent6"/>
              </a:solidFill>
            </a:endParaRPr>
          </a:p>
          <a:p>
            <a:pPr marL="0" indent="0" algn="just">
              <a:buNone/>
            </a:pPr>
            <a:r>
              <a:rPr lang="en-US" sz="2600" dirty="0"/>
              <a:t>Conclusion: Earlier theories refer and are mostly true.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70834CB-7DE6-7642-AA38-FC38C486EE86}"/>
              </a:ext>
            </a:extLst>
          </p:cNvPr>
          <p:cNvCxnSpPr>
            <a:cxnSpLocks/>
          </p:cNvCxnSpPr>
          <p:nvPr/>
        </p:nvCxnSpPr>
        <p:spPr>
          <a:xfrm>
            <a:off x="838200" y="4364181"/>
            <a:ext cx="504998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9022086-BB90-DD43-8FD7-4D3975D9262C}"/>
              </a:ext>
            </a:extLst>
          </p:cNvPr>
          <p:cNvCxnSpPr>
            <a:cxnSpLocks/>
          </p:cNvCxnSpPr>
          <p:nvPr/>
        </p:nvCxnSpPr>
        <p:spPr>
          <a:xfrm>
            <a:off x="6303818" y="4544290"/>
            <a:ext cx="504998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29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96824-1188-7C44-A95C-DC41A6943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“No miracles” argument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1CCFD-A352-094D-80FB-321E7ED1F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6970"/>
            <a:ext cx="10515600" cy="363306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CER is true, we can rest easy about scientific success now and in the future.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CER is false,</a:t>
            </a:r>
          </a:p>
          <a:p>
            <a:r>
              <a:rPr lang="en-US" dirty="0"/>
              <a:t>Success of our theories is not guaranteed</a:t>
            </a:r>
          </a:p>
          <a:p>
            <a:r>
              <a:rPr lang="en-US" dirty="0"/>
              <a:t>Assuming success </a:t>
            </a:r>
            <a:r>
              <a:rPr lang="en-US" i="1" dirty="0"/>
              <a:t>does </a:t>
            </a:r>
            <a:r>
              <a:rPr lang="en-US" dirty="0"/>
              <a:t>occur, it is an unexplained, miraculous happening</a:t>
            </a:r>
          </a:p>
        </p:txBody>
      </p:sp>
    </p:spTree>
    <p:extLst>
      <p:ext uri="{BB962C8B-B14F-4D97-AF65-F5344CB8AC3E}">
        <p14:creationId xmlns:p14="http://schemas.microsoft.com/office/powerpoint/2010/main" val="869920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05D2E-BB95-C34F-BC0E-AD0FB06DB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Laudan’s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DABFB-613C-D446-8926-D77DEAEE1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It is credible, or at least not a weak point, to say that scientific theories do succeed.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</a:rPr>
              <a:t>The claim that reference causes or explains success (I.2) is false.</a:t>
            </a:r>
          </a:p>
          <a:p>
            <a:pPr algn="just"/>
            <a:r>
              <a:rPr lang="en-US" b="1" dirty="0">
                <a:solidFill>
                  <a:schemeClr val="accent2"/>
                </a:solidFill>
              </a:rPr>
              <a:t>The notion of “approximate truth” is unclear; I.1 is ambiguous.</a:t>
            </a:r>
          </a:p>
          <a:p>
            <a:pPr algn="just"/>
            <a:r>
              <a:rPr lang="en-US" b="1" dirty="0">
                <a:solidFill>
                  <a:schemeClr val="accent5"/>
                </a:solidFill>
              </a:rPr>
              <a:t>As later theories do not (and in fact logically often </a:t>
            </a:r>
            <a:r>
              <a:rPr lang="en-US" b="1" i="1" dirty="0">
                <a:solidFill>
                  <a:schemeClr val="accent5"/>
                </a:solidFill>
              </a:rPr>
              <a:t>cannot</a:t>
            </a:r>
            <a:r>
              <a:rPr lang="en-US" b="1" dirty="0">
                <a:solidFill>
                  <a:schemeClr val="accent5"/>
                </a:solidFill>
              </a:rPr>
              <a:t>) preserve earlier theories as limiting cases, II.1 is false.</a:t>
            </a:r>
          </a:p>
          <a:p>
            <a:pPr algn="just"/>
            <a:r>
              <a:rPr lang="en-US" b="1" dirty="0">
                <a:solidFill>
                  <a:schemeClr val="accent6"/>
                </a:solidFill>
              </a:rPr>
              <a:t>As scientists do not and should not attempt to preserve them, II.2 is false.</a:t>
            </a:r>
          </a:p>
          <a:p>
            <a:pPr algn="just"/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D347494-B3EF-094C-9C02-14F26F159317}"/>
              </a:ext>
            </a:extLst>
          </p:cNvPr>
          <p:cNvCxnSpPr/>
          <p:nvPr/>
        </p:nvCxnSpPr>
        <p:spPr>
          <a:xfrm>
            <a:off x="332509" y="2348345"/>
            <a:ext cx="505691" cy="41563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184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8F00E-F9B1-1740-95B6-C088E355A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b="1" dirty="0">
                <a:solidFill>
                  <a:srgbClr val="C00000"/>
                </a:solidFill>
              </a:rPr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72842-884E-E940-8F50-59D5B50C8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910" y="1658941"/>
            <a:ext cx="10515600" cy="1325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If a theory refers, then there exist entities which approximately fit the theory’s description of them. (Mass, electron, gene, and atom work, but ether doesn’t.)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B815D1-4625-994A-B0B2-E9510E721399}"/>
              </a:ext>
            </a:extLst>
          </p:cNvPr>
          <p:cNvSpPr txBox="1"/>
          <p:nvPr/>
        </p:nvSpPr>
        <p:spPr>
          <a:xfrm>
            <a:off x="865910" y="3151188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But theories with genuine referents have </a:t>
            </a:r>
            <a:r>
              <a:rPr lang="en-US" sz="2800" b="1" i="1" dirty="0"/>
              <a:t>not </a:t>
            </a:r>
            <a:r>
              <a:rPr lang="en-US" sz="2800" b="1" dirty="0"/>
              <a:t>tended to be successful.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F20832-98A8-D14E-980F-EA2F38C1BEC5}"/>
              </a:ext>
            </a:extLst>
          </p:cNvPr>
          <p:cNvSpPr txBox="1"/>
          <p:nvPr/>
        </p:nvSpPr>
        <p:spPr>
          <a:xfrm>
            <a:off x="2382982" y="3830420"/>
            <a:ext cx="2854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Chemical atomic theory of the 1800s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996623-7448-1E4F-9AAB-4034AC481E2B}"/>
              </a:ext>
            </a:extLst>
          </p:cNvPr>
          <p:cNvSpPr txBox="1"/>
          <p:nvPr/>
        </p:nvSpPr>
        <p:spPr>
          <a:xfrm>
            <a:off x="4100948" y="4446160"/>
            <a:ext cx="2854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>
                <a:solidFill>
                  <a:srgbClr val="FFC000"/>
                </a:solidFill>
              </a:rPr>
              <a:t>Proutian</a:t>
            </a:r>
            <a:r>
              <a:rPr lang="en-US" b="1" i="1" dirty="0">
                <a:solidFill>
                  <a:srgbClr val="FFC000"/>
                </a:solidFill>
              </a:rPr>
              <a:t> theory of heavy elements’ composition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0ECBBB-7FD6-B341-9A47-D7D03FB4137A}"/>
              </a:ext>
            </a:extLst>
          </p:cNvPr>
          <p:cNvSpPr txBox="1"/>
          <p:nvPr/>
        </p:nvSpPr>
        <p:spPr>
          <a:xfrm>
            <a:off x="6123710" y="3815125"/>
            <a:ext cx="2854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6"/>
                </a:solidFill>
              </a:rPr>
              <a:t>Wegnerian</a:t>
            </a:r>
            <a:r>
              <a:rPr lang="en-US" dirty="0">
                <a:solidFill>
                  <a:schemeClr val="accent6"/>
                </a:solidFill>
              </a:rPr>
              <a:t> theory of continental motion</a:t>
            </a:r>
          </a:p>
        </p:txBody>
      </p:sp>
    </p:spTree>
    <p:extLst>
      <p:ext uri="{BB962C8B-B14F-4D97-AF65-F5344CB8AC3E}">
        <p14:creationId xmlns:p14="http://schemas.microsoft.com/office/powerpoint/2010/main" val="328894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190DCF-CA62-AB48-8C77-F35576E6E13C}"/>
              </a:ext>
            </a:extLst>
          </p:cNvPr>
          <p:cNvSpPr txBox="1"/>
          <p:nvPr/>
        </p:nvSpPr>
        <p:spPr>
          <a:xfrm>
            <a:off x="838200" y="3429000"/>
            <a:ext cx="104878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It is not enough for theories to make accurate claims about what entities exist. It must also be right about how these entities </a:t>
            </a:r>
            <a:r>
              <a:rPr lang="en-US" sz="2400" i="1" dirty="0"/>
              <a:t>behave </a:t>
            </a:r>
            <a:r>
              <a:rPr lang="en-US" sz="2400" dirty="0"/>
              <a:t>and </a:t>
            </a:r>
            <a:r>
              <a:rPr lang="en-US" sz="2400" i="1" dirty="0"/>
              <a:t>interact—</a:t>
            </a:r>
            <a:r>
              <a:rPr lang="en-US" sz="2400" dirty="0"/>
              <a:t>otherwise it will not enjoy predictive success.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CE09BD-39A2-0148-ADD3-A06EAD4452AC}"/>
              </a:ext>
            </a:extLst>
          </p:cNvPr>
          <p:cNvSpPr txBox="1"/>
          <p:nvPr/>
        </p:nvSpPr>
        <p:spPr>
          <a:xfrm>
            <a:off x="838200" y="1967345"/>
            <a:ext cx="104878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Nor must they “probably” or “usually” be successful—simply throw a few negation symbols into a correct theory and you can produce an extremely unsuccessful theory that posits the same ontology.</a:t>
            </a:r>
          </a:p>
        </p:txBody>
      </p:sp>
    </p:spTree>
    <p:extLst>
      <p:ext uri="{BB962C8B-B14F-4D97-AF65-F5344CB8AC3E}">
        <p14:creationId xmlns:p14="http://schemas.microsoft.com/office/powerpoint/2010/main" val="1473275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36187-2B96-D347-B260-6836037EC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7201"/>
            <a:ext cx="10515600" cy="2604654"/>
          </a:xfrm>
        </p:spPr>
        <p:txBody>
          <a:bodyPr>
            <a:noAutofit/>
          </a:bodyPr>
          <a:lstStyle/>
          <a:p>
            <a:pPr algn="just"/>
            <a:r>
              <a:rPr lang="en-US" dirty="0"/>
              <a:t>Even worse, we are now confident many successful past theories did </a:t>
            </a:r>
            <a:r>
              <a:rPr lang="en-US" i="1" dirty="0"/>
              <a:t>not </a:t>
            </a:r>
            <a:r>
              <a:rPr lang="en-US" dirty="0"/>
              <a:t>refer.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695C97-10E5-0443-8F68-1F5F1A1E9862}"/>
              </a:ext>
            </a:extLst>
          </p:cNvPr>
          <p:cNvSpPr txBox="1"/>
          <p:nvPr/>
        </p:nvSpPr>
        <p:spPr>
          <a:xfrm>
            <a:off x="1122217" y="2940500"/>
            <a:ext cx="93933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en-US" sz="2400" dirty="0"/>
              <a:t>A. Testing a theory verifies all or none of it—otherwise, the relationship between success and truth upon which CER’s whole case hinges is false.</a:t>
            </a:r>
          </a:p>
          <a:p>
            <a:pPr lvl="1" algn="just"/>
            <a:r>
              <a:rPr lang="en-US" sz="2400" dirty="0"/>
              <a:t>B. If only </a:t>
            </a:r>
            <a:r>
              <a:rPr lang="en-US" sz="2400" i="1" dirty="0"/>
              <a:t>some </a:t>
            </a:r>
            <a:r>
              <a:rPr lang="en-US" sz="2400" dirty="0"/>
              <a:t>central terms refer, the retentiveness of earlier theories’ terms by later theories doesn’t hold either.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5F40D8-1804-684F-B57B-8E1A8D366D69}"/>
              </a:ext>
            </a:extLst>
          </p:cNvPr>
          <p:cNvSpPr txBox="1"/>
          <p:nvPr/>
        </p:nvSpPr>
        <p:spPr>
          <a:xfrm>
            <a:off x="3325090" y="1305342"/>
            <a:ext cx="4987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Ether theories are the primary example of this.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73AB55-D000-494A-891F-C8228BD6A5BF}"/>
              </a:ext>
            </a:extLst>
          </p:cNvPr>
          <p:cNvSpPr/>
          <p:nvPr/>
        </p:nvSpPr>
        <p:spPr>
          <a:xfrm>
            <a:off x="1011382" y="1814945"/>
            <a:ext cx="1034241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/>
              <a:t>Question: instead of weakening the claim of “always” to usually,” why not weaken “all the central terms refer” to “some of the central terms refer”?</a:t>
            </a:r>
          </a:p>
        </p:txBody>
      </p:sp>
    </p:spTree>
    <p:extLst>
      <p:ext uri="{BB962C8B-B14F-4D97-AF65-F5344CB8AC3E}">
        <p14:creationId xmlns:p14="http://schemas.microsoft.com/office/powerpoint/2010/main" val="266139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1443</Words>
  <Application>Microsoft Macintosh PowerPoint</Application>
  <PresentationFormat>Widescreen</PresentationFormat>
  <Paragraphs>95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A Confutation of Convergent Realism</vt:lpstr>
      <vt:lpstr>PowerPoint Presentation</vt:lpstr>
      <vt:lpstr>“Convergent Realism”</vt:lpstr>
      <vt:lpstr>Abductive arguments for CER</vt:lpstr>
      <vt:lpstr>“No miracles” argument</vt:lpstr>
      <vt:lpstr>Laudan’s approach</vt:lpstr>
      <vt:lpstr>Reference</vt:lpstr>
      <vt:lpstr>PowerPoint Presentation</vt:lpstr>
      <vt:lpstr>PowerPoint Presentation</vt:lpstr>
      <vt:lpstr>Laudan’s approach</vt:lpstr>
      <vt:lpstr>“Approximate Truth”</vt:lpstr>
      <vt:lpstr>Laudan’s approach</vt:lpstr>
      <vt:lpstr>“The Retentive Thesis”</vt:lpstr>
      <vt:lpstr>But neither history nor the widely prevailing understanding of theory-language permits these to be true.</vt:lpstr>
      <vt:lpstr>Earlier theories that do not account for all the successor theory’s referents cannot formally be understood as limiting cases.</vt:lpstr>
      <vt:lpstr>Earlier theories that do account for all the successor theory’s referents cannot formally be understood as limiting cases either.</vt:lpstr>
      <vt:lpstr>PowerPoint Presentation</vt:lpstr>
      <vt:lpstr>Gems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Confutation of Convergent Realism</dc:title>
  <dc:creator>Tessa Murthy</dc:creator>
  <cp:lastModifiedBy>Tessa Murthy</cp:lastModifiedBy>
  <cp:revision>846</cp:revision>
  <dcterms:created xsi:type="dcterms:W3CDTF">2020-09-09T16:27:01Z</dcterms:created>
  <dcterms:modified xsi:type="dcterms:W3CDTF">2020-09-09T17:54:39Z</dcterms:modified>
</cp:coreProperties>
</file>