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4" r:id="rId3"/>
    <p:sldId id="258" r:id="rId4"/>
    <p:sldId id="259" r:id="rId5"/>
    <p:sldId id="260" r:id="rId6"/>
    <p:sldId id="261" r:id="rId7"/>
    <p:sldId id="262" r:id="rId8"/>
    <p:sldId id="263" r:id="rId9"/>
    <p:sldId id="266" r:id="rId10"/>
    <p:sldId id="265" r:id="rId11"/>
    <p:sldId id="267" r:id="rId12"/>
    <p:sldId id="272" r:id="rId13"/>
    <p:sldId id="269" r:id="rId14"/>
    <p:sldId id="271" r:id="rId15"/>
    <p:sldId id="273" r:id="rId16"/>
    <p:sldId id="274" r:id="rId17"/>
    <p:sldId id="276" r:id="rId18"/>
    <p:sldId id="277" r:id="rId19"/>
    <p:sldId id="279" r:id="rId20"/>
    <p:sldId id="278" r:id="rId21"/>
    <p:sldId id="280" r:id="rId22"/>
    <p:sldId id="281" r:id="rId23"/>
    <p:sldId id="282" r:id="rId24"/>
    <p:sldId id="283"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CCCCFF"/>
    <a:srgbClr val="99FFCC"/>
    <a:srgbClr val="66FF99"/>
    <a:srgbClr val="CC99FF"/>
    <a:srgbClr val="66CCFF"/>
    <a:srgbClr val="FF9966"/>
    <a:srgbClr val="FF5050"/>
    <a:srgbClr val="FFCC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17C1F6-0C77-4040-AD15-06E1B5341493}" v="145" dt="2020-09-15T22:08:25.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8668" autoAdjust="0"/>
  </p:normalViewPr>
  <p:slideViewPr>
    <p:cSldViewPr snapToGrid="0">
      <p:cViewPr varScale="1">
        <p:scale>
          <a:sx n="107" d="100"/>
          <a:sy n="107" d="100"/>
        </p:scale>
        <p:origin x="92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Anderson" userId="0384915d7763d337" providerId="LiveId" clId="{6017C1F6-0C77-4040-AD15-06E1B5341493}"/>
    <pc:docChg chg="undo custSel addSld delSld modSld sldOrd">
      <pc:chgData name="Eric Anderson" userId="0384915d7763d337" providerId="LiveId" clId="{6017C1F6-0C77-4040-AD15-06E1B5341493}" dt="2020-09-15T22:08:59.007" v="7097" actId="1035"/>
      <pc:docMkLst>
        <pc:docMk/>
      </pc:docMkLst>
      <pc:sldChg chg="modSp">
        <pc:chgData name="Eric Anderson" userId="0384915d7763d337" providerId="LiveId" clId="{6017C1F6-0C77-4040-AD15-06E1B5341493}" dt="2020-09-15T14:07:29.562" v="13" actId="207"/>
        <pc:sldMkLst>
          <pc:docMk/>
          <pc:sldMk cId="2442232216" sldId="262"/>
        </pc:sldMkLst>
        <pc:spChg chg="mod">
          <ac:chgData name="Eric Anderson" userId="0384915d7763d337" providerId="LiveId" clId="{6017C1F6-0C77-4040-AD15-06E1B5341493}" dt="2020-09-15T14:07:29.562" v="13" actId="207"/>
          <ac:spMkLst>
            <pc:docMk/>
            <pc:sldMk cId="2442232216" sldId="262"/>
            <ac:spMk id="2" creationId="{ED1A84B5-DD78-4F88-AD59-41CA73AB358B}"/>
          </ac:spMkLst>
        </pc:spChg>
      </pc:sldChg>
      <pc:sldChg chg="modSp mod">
        <pc:chgData name="Eric Anderson" userId="0384915d7763d337" providerId="LiveId" clId="{6017C1F6-0C77-4040-AD15-06E1B5341493}" dt="2020-09-15T14:03:04.495" v="9" actId="1076"/>
        <pc:sldMkLst>
          <pc:docMk/>
          <pc:sldMk cId="2566216978" sldId="263"/>
        </pc:sldMkLst>
        <pc:spChg chg="mod ord">
          <ac:chgData name="Eric Anderson" userId="0384915d7763d337" providerId="LiveId" clId="{6017C1F6-0C77-4040-AD15-06E1B5341493}" dt="2020-09-15T14:03:04.495" v="9" actId="1076"/>
          <ac:spMkLst>
            <pc:docMk/>
            <pc:sldMk cId="2566216978" sldId="263"/>
            <ac:spMk id="3" creationId="{71A55425-EBE5-4136-812E-FD75CE3993B7}"/>
          </ac:spMkLst>
        </pc:spChg>
        <pc:spChg chg="mod">
          <ac:chgData name="Eric Anderson" userId="0384915d7763d337" providerId="LiveId" clId="{6017C1F6-0C77-4040-AD15-06E1B5341493}" dt="2020-09-15T14:03:04.495" v="9" actId="1076"/>
          <ac:spMkLst>
            <pc:docMk/>
            <pc:sldMk cId="2566216978" sldId="263"/>
            <ac:spMk id="5" creationId="{77DCBE82-F2A3-4B74-A249-34811B33677C}"/>
          </ac:spMkLst>
        </pc:spChg>
        <pc:picChg chg="mod">
          <ac:chgData name="Eric Anderson" userId="0384915d7763d337" providerId="LiveId" clId="{6017C1F6-0C77-4040-AD15-06E1B5341493}" dt="2020-09-15T14:03:03.108" v="6" actId="1076"/>
          <ac:picMkLst>
            <pc:docMk/>
            <pc:sldMk cId="2566216978" sldId="263"/>
            <ac:picMk id="4" creationId="{DEED1AD6-A2BC-489E-85F8-421421E86B25}"/>
          </ac:picMkLst>
        </pc:picChg>
      </pc:sldChg>
      <pc:sldChg chg="modSp mod modNotesTx">
        <pc:chgData name="Eric Anderson" userId="0384915d7763d337" providerId="LiveId" clId="{6017C1F6-0C77-4040-AD15-06E1B5341493}" dt="2020-09-15T15:38:30.887" v="2116" actId="20577"/>
        <pc:sldMkLst>
          <pc:docMk/>
          <pc:sldMk cId="4132537527" sldId="269"/>
        </pc:sldMkLst>
        <pc:spChg chg="mod">
          <ac:chgData name="Eric Anderson" userId="0384915d7763d337" providerId="LiveId" clId="{6017C1F6-0C77-4040-AD15-06E1B5341493}" dt="2020-09-15T15:38:30.887" v="2116" actId="20577"/>
          <ac:spMkLst>
            <pc:docMk/>
            <pc:sldMk cId="4132537527" sldId="269"/>
            <ac:spMk id="2" creationId="{4B7C411C-34FB-4E49-8DAF-B38C31C42572}"/>
          </ac:spMkLst>
        </pc:spChg>
        <pc:picChg chg="mod">
          <ac:chgData name="Eric Anderson" userId="0384915d7763d337" providerId="LiveId" clId="{6017C1F6-0C77-4040-AD15-06E1B5341493}" dt="2020-09-15T14:04:19.382" v="10" actId="1076"/>
          <ac:picMkLst>
            <pc:docMk/>
            <pc:sldMk cId="4132537527" sldId="269"/>
            <ac:picMk id="3" creationId="{C9D39548-0AA6-4917-BADE-C5131BEEC45B}"/>
          </ac:picMkLst>
        </pc:picChg>
      </pc:sldChg>
      <pc:sldChg chg="add del">
        <pc:chgData name="Eric Anderson" userId="0384915d7763d337" providerId="LiveId" clId="{6017C1F6-0C77-4040-AD15-06E1B5341493}" dt="2020-09-15T14:17:50.854" v="184" actId="2696"/>
        <pc:sldMkLst>
          <pc:docMk/>
          <pc:sldMk cId="974476144" sldId="270"/>
        </pc:sldMkLst>
      </pc:sldChg>
      <pc:sldChg chg="modSp mod modNotesTx">
        <pc:chgData name="Eric Anderson" userId="0384915d7763d337" providerId="LiveId" clId="{6017C1F6-0C77-4040-AD15-06E1B5341493}" dt="2020-09-15T14:12:30.458" v="91" actId="313"/>
        <pc:sldMkLst>
          <pc:docMk/>
          <pc:sldMk cId="3437615517" sldId="273"/>
        </pc:sldMkLst>
        <pc:spChg chg="mod">
          <ac:chgData name="Eric Anderson" userId="0384915d7763d337" providerId="LiveId" clId="{6017C1F6-0C77-4040-AD15-06E1B5341493}" dt="2020-09-15T14:12:30.458" v="91" actId="313"/>
          <ac:spMkLst>
            <pc:docMk/>
            <pc:sldMk cId="3437615517" sldId="273"/>
            <ac:spMk id="2" creationId="{4B7C411C-34FB-4E49-8DAF-B38C31C42572}"/>
          </ac:spMkLst>
        </pc:spChg>
      </pc:sldChg>
      <pc:sldChg chg="addSp delSp modSp mod modNotesTx">
        <pc:chgData name="Eric Anderson" userId="0384915d7763d337" providerId="LiveId" clId="{6017C1F6-0C77-4040-AD15-06E1B5341493}" dt="2020-09-15T14:36:44.312" v="732" actId="20577"/>
        <pc:sldMkLst>
          <pc:docMk/>
          <pc:sldMk cId="699442765" sldId="274"/>
        </pc:sldMkLst>
        <pc:spChg chg="mod">
          <ac:chgData name="Eric Anderson" userId="0384915d7763d337" providerId="LiveId" clId="{6017C1F6-0C77-4040-AD15-06E1B5341493}" dt="2020-09-15T14:36:00.954" v="621" actId="114"/>
          <ac:spMkLst>
            <pc:docMk/>
            <pc:sldMk cId="699442765" sldId="274"/>
            <ac:spMk id="2" creationId="{4B7C411C-34FB-4E49-8DAF-B38C31C42572}"/>
          </ac:spMkLst>
        </pc:spChg>
        <pc:picChg chg="del">
          <ac:chgData name="Eric Anderson" userId="0384915d7763d337" providerId="LiveId" clId="{6017C1F6-0C77-4040-AD15-06E1B5341493}" dt="2020-09-15T14:04:25.801" v="11" actId="478"/>
          <ac:picMkLst>
            <pc:docMk/>
            <pc:sldMk cId="699442765" sldId="274"/>
            <ac:picMk id="4" creationId="{62BA7C9D-FB8A-4715-B1B6-215E3A44FDA4}"/>
          </ac:picMkLst>
        </pc:picChg>
        <pc:picChg chg="add">
          <ac:chgData name="Eric Anderson" userId="0384915d7763d337" providerId="LiveId" clId="{6017C1F6-0C77-4040-AD15-06E1B5341493}" dt="2020-09-15T14:04:33.378" v="12" actId="22"/>
          <ac:picMkLst>
            <pc:docMk/>
            <pc:sldMk cId="699442765" sldId="274"/>
            <ac:picMk id="10" creationId="{98A8CA38-F500-4812-872D-C003F2544983}"/>
          </ac:picMkLst>
        </pc:picChg>
      </pc:sldChg>
      <pc:sldChg chg="new del">
        <pc:chgData name="Eric Anderson" userId="0384915d7763d337" providerId="LiveId" clId="{6017C1F6-0C77-4040-AD15-06E1B5341493}" dt="2020-09-15T14:22:59.666" v="280" actId="2696"/>
        <pc:sldMkLst>
          <pc:docMk/>
          <pc:sldMk cId="649048346" sldId="275"/>
        </pc:sldMkLst>
      </pc:sldChg>
      <pc:sldChg chg="modSp add ord modNotesTx">
        <pc:chgData name="Eric Anderson" userId="0384915d7763d337" providerId="LiveId" clId="{6017C1F6-0C77-4040-AD15-06E1B5341493}" dt="2020-09-15T14:29:12.079" v="294" actId="20577"/>
        <pc:sldMkLst>
          <pc:docMk/>
          <pc:sldMk cId="20379133" sldId="276"/>
        </pc:sldMkLst>
        <pc:spChg chg="mod">
          <ac:chgData name="Eric Anderson" userId="0384915d7763d337" providerId="LiveId" clId="{6017C1F6-0C77-4040-AD15-06E1B5341493}" dt="2020-09-15T14:23:11.280" v="282" actId="207"/>
          <ac:spMkLst>
            <pc:docMk/>
            <pc:sldMk cId="20379133" sldId="276"/>
            <ac:spMk id="15" creationId="{A1CDF542-C4F0-449F-9A56-802D1FD281FF}"/>
          </ac:spMkLst>
        </pc:spChg>
        <pc:spChg chg="mod">
          <ac:chgData name="Eric Anderson" userId="0384915d7763d337" providerId="LiveId" clId="{6017C1F6-0C77-4040-AD15-06E1B5341493}" dt="2020-09-15T14:24:02.768" v="286" actId="207"/>
          <ac:spMkLst>
            <pc:docMk/>
            <pc:sldMk cId="20379133" sldId="276"/>
            <ac:spMk id="28" creationId="{BF13E83F-9D38-4FF1-8F89-14250B54AE0A}"/>
          </ac:spMkLst>
        </pc:spChg>
        <pc:spChg chg="mod">
          <ac:chgData name="Eric Anderson" userId="0384915d7763d337" providerId="LiveId" clId="{6017C1F6-0C77-4040-AD15-06E1B5341493}" dt="2020-09-15T14:23:08.237" v="281" actId="207"/>
          <ac:spMkLst>
            <pc:docMk/>
            <pc:sldMk cId="20379133" sldId="276"/>
            <ac:spMk id="42" creationId="{BB10161C-1855-4879-AE8E-911D6F51E5EC}"/>
          </ac:spMkLst>
        </pc:spChg>
      </pc:sldChg>
      <pc:sldChg chg="delSp modSp add mod ord modNotesTx">
        <pc:chgData name="Eric Anderson" userId="0384915d7763d337" providerId="LiveId" clId="{6017C1F6-0C77-4040-AD15-06E1B5341493}" dt="2020-09-15T15:03:20.066" v="1192" actId="20577"/>
        <pc:sldMkLst>
          <pc:docMk/>
          <pc:sldMk cId="3449411419" sldId="277"/>
        </pc:sldMkLst>
        <pc:spChg chg="mod">
          <ac:chgData name="Eric Anderson" userId="0384915d7763d337" providerId="LiveId" clId="{6017C1F6-0C77-4040-AD15-06E1B5341493}" dt="2020-09-15T15:00:28.861" v="1055" actId="20577"/>
          <ac:spMkLst>
            <pc:docMk/>
            <pc:sldMk cId="3449411419" sldId="277"/>
            <ac:spMk id="2" creationId="{4B7C411C-34FB-4E49-8DAF-B38C31C42572}"/>
          </ac:spMkLst>
        </pc:spChg>
        <pc:spChg chg="del">
          <ac:chgData name="Eric Anderson" userId="0384915d7763d337" providerId="LiveId" clId="{6017C1F6-0C77-4040-AD15-06E1B5341493}" dt="2020-09-15T14:30:30.907" v="324" actId="478"/>
          <ac:spMkLst>
            <pc:docMk/>
            <pc:sldMk cId="3449411419" sldId="277"/>
            <ac:spMk id="11" creationId="{A8353354-3BBB-4892-A609-F17768CC165C}"/>
          </ac:spMkLst>
        </pc:spChg>
        <pc:picChg chg="del">
          <ac:chgData name="Eric Anderson" userId="0384915d7763d337" providerId="LiveId" clId="{6017C1F6-0C77-4040-AD15-06E1B5341493}" dt="2020-09-15T14:30:28.634" v="323" actId="478"/>
          <ac:picMkLst>
            <pc:docMk/>
            <pc:sldMk cId="3449411419" sldId="277"/>
            <ac:picMk id="5" creationId="{951AF432-B343-49FF-943B-68CE22603E47}"/>
          </ac:picMkLst>
        </pc:picChg>
        <pc:cxnChg chg="del">
          <ac:chgData name="Eric Anderson" userId="0384915d7763d337" providerId="LiveId" clId="{6017C1F6-0C77-4040-AD15-06E1B5341493}" dt="2020-09-15T14:30:28.634" v="323" actId="478"/>
          <ac:cxnSpMkLst>
            <pc:docMk/>
            <pc:sldMk cId="3449411419" sldId="277"/>
            <ac:cxnSpMk id="7" creationId="{CBA5ACDA-97A2-461D-A873-7312C3AD0D82}"/>
          </ac:cxnSpMkLst>
        </pc:cxnChg>
        <pc:cxnChg chg="del">
          <ac:chgData name="Eric Anderson" userId="0384915d7763d337" providerId="LiveId" clId="{6017C1F6-0C77-4040-AD15-06E1B5341493}" dt="2020-09-15T14:30:28.634" v="323" actId="478"/>
          <ac:cxnSpMkLst>
            <pc:docMk/>
            <pc:sldMk cId="3449411419" sldId="277"/>
            <ac:cxnSpMk id="10" creationId="{B1CCB0B4-B32A-45CA-B34E-8AF64D039C2F}"/>
          </ac:cxnSpMkLst>
        </pc:cxnChg>
      </pc:sldChg>
      <pc:sldChg chg="addSp delSp modSp add mod modNotesTx">
        <pc:chgData name="Eric Anderson" userId="0384915d7763d337" providerId="LiveId" clId="{6017C1F6-0C77-4040-AD15-06E1B5341493}" dt="2020-09-15T17:30:03.883" v="2580" actId="207"/>
        <pc:sldMkLst>
          <pc:docMk/>
          <pc:sldMk cId="3483477153" sldId="278"/>
        </pc:sldMkLst>
        <pc:spChg chg="mod ord">
          <ac:chgData name="Eric Anderson" userId="0384915d7763d337" providerId="LiveId" clId="{6017C1F6-0C77-4040-AD15-06E1B5341493}" dt="2020-09-15T17:30:03.883" v="2580" actId="207"/>
          <ac:spMkLst>
            <pc:docMk/>
            <pc:sldMk cId="3483477153" sldId="278"/>
            <ac:spMk id="2" creationId="{4B7C411C-34FB-4E49-8DAF-B38C31C42572}"/>
          </ac:spMkLst>
        </pc:spChg>
        <pc:picChg chg="add del">
          <ac:chgData name="Eric Anderson" userId="0384915d7763d337" providerId="LiveId" clId="{6017C1F6-0C77-4040-AD15-06E1B5341493}" dt="2020-09-15T15:19:46.179" v="1560"/>
          <ac:picMkLst>
            <pc:docMk/>
            <pc:sldMk cId="3483477153" sldId="278"/>
            <ac:picMk id="3" creationId="{5E44A023-788F-4A9F-8DA8-D5DE5B794754}"/>
          </ac:picMkLst>
        </pc:picChg>
        <pc:picChg chg="add del">
          <ac:chgData name="Eric Anderson" userId="0384915d7763d337" providerId="LiveId" clId="{6017C1F6-0C77-4040-AD15-06E1B5341493}" dt="2020-09-15T15:20:09.230" v="1562"/>
          <ac:picMkLst>
            <pc:docMk/>
            <pc:sldMk cId="3483477153" sldId="278"/>
            <ac:picMk id="4" creationId="{1742D4A0-A0F1-4D72-8C7F-69475CD935FC}"/>
          </ac:picMkLst>
        </pc:picChg>
        <pc:picChg chg="add mod ord">
          <ac:chgData name="Eric Anderson" userId="0384915d7763d337" providerId="LiveId" clId="{6017C1F6-0C77-4040-AD15-06E1B5341493}" dt="2020-09-15T15:25:42.718" v="1610" actId="1076"/>
          <ac:picMkLst>
            <pc:docMk/>
            <pc:sldMk cId="3483477153" sldId="278"/>
            <ac:picMk id="5" creationId="{334342E5-8226-4BE4-A5DF-B6D75E4A9297}"/>
          </ac:picMkLst>
        </pc:picChg>
      </pc:sldChg>
      <pc:sldChg chg="add ord">
        <pc:chgData name="Eric Anderson" userId="0384915d7763d337" providerId="LiveId" clId="{6017C1F6-0C77-4040-AD15-06E1B5341493}" dt="2020-09-15T15:04:14.227" v="1196"/>
        <pc:sldMkLst>
          <pc:docMk/>
          <pc:sldMk cId="412501196" sldId="279"/>
        </pc:sldMkLst>
      </pc:sldChg>
      <pc:sldChg chg="delSp modSp add mod modNotesTx">
        <pc:chgData name="Eric Anderson" userId="0384915d7763d337" providerId="LiveId" clId="{6017C1F6-0C77-4040-AD15-06E1B5341493}" dt="2020-09-15T17:30:09.533" v="2581" actId="207"/>
        <pc:sldMkLst>
          <pc:docMk/>
          <pc:sldMk cId="3937424330" sldId="280"/>
        </pc:sldMkLst>
        <pc:spChg chg="mod">
          <ac:chgData name="Eric Anderson" userId="0384915d7763d337" providerId="LiveId" clId="{6017C1F6-0C77-4040-AD15-06E1B5341493}" dt="2020-09-15T17:30:09.533" v="2581" actId="207"/>
          <ac:spMkLst>
            <pc:docMk/>
            <pc:sldMk cId="3937424330" sldId="280"/>
            <ac:spMk id="2" creationId="{4B7C411C-34FB-4E49-8DAF-B38C31C42572}"/>
          </ac:spMkLst>
        </pc:spChg>
        <pc:picChg chg="del">
          <ac:chgData name="Eric Anderson" userId="0384915d7763d337" providerId="LiveId" clId="{6017C1F6-0C77-4040-AD15-06E1B5341493}" dt="2020-09-15T15:38:55.911" v="2118" actId="478"/>
          <ac:picMkLst>
            <pc:docMk/>
            <pc:sldMk cId="3937424330" sldId="280"/>
            <ac:picMk id="5" creationId="{334342E5-8226-4BE4-A5DF-B6D75E4A9297}"/>
          </ac:picMkLst>
        </pc:picChg>
      </pc:sldChg>
      <pc:sldChg chg="modSp add ord">
        <pc:chgData name="Eric Anderson" userId="0384915d7763d337" providerId="LiveId" clId="{6017C1F6-0C77-4040-AD15-06E1B5341493}" dt="2020-09-15T17:29:05.153" v="2579" actId="207"/>
        <pc:sldMkLst>
          <pc:docMk/>
          <pc:sldMk cId="2920373098" sldId="281"/>
        </pc:sldMkLst>
        <pc:spChg chg="mod">
          <ac:chgData name="Eric Anderson" userId="0384915d7763d337" providerId="LiveId" clId="{6017C1F6-0C77-4040-AD15-06E1B5341493}" dt="2020-09-15T17:29:05.153" v="2579" actId="207"/>
          <ac:spMkLst>
            <pc:docMk/>
            <pc:sldMk cId="2920373098" sldId="281"/>
            <ac:spMk id="44" creationId="{BB67DBB6-E6CE-40D5-8E85-E4F23542965C}"/>
          </ac:spMkLst>
        </pc:spChg>
      </pc:sldChg>
      <pc:sldChg chg="addSp delSp modSp add mod ord modNotesTx">
        <pc:chgData name="Eric Anderson" userId="0384915d7763d337" providerId="LiveId" clId="{6017C1F6-0C77-4040-AD15-06E1B5341493}" dt="2020-09-15T21:51:16.087" v="7038" actId="20577"/>
        <pc:sldMkLst>
          <pc:docMk/>
          <pc:sldMk cId="1222685578" sldId="282"/>
        </pc:sldMkLst>
        <pc:spChg chg="mod">
          <ac:chgData name="Eric Anderson" userId="0384915d7763d337" providerId="LiveId" clId="{6017C1F6-0C77-4040-AD15-06E1B5341493}" dt="2020-09-15T21:51:16.087" v="7038" actId="20577"/>
          <ac:spMkLst>
            <pc:docMk/>
            <pc:sldMk cId="1222685578" sldId="282"/>
            <ac:spMk id="2" creationId="{4B7C411C-34FB-4E49-8DAF-B38C31C42572}"/>
          </ac:spMkLst>
        </pc:spChg>
        <pc:picChg chg="add del mod ord">
          <ac:chgData name="Eric Anderson" userId="0384915d7763d337" providerId="LiveId" clId="{6017C1F6-0C77-4040-AD15-06E1B5341493}" dt="2020-09-15T17:41:52.393" v="3560" actId="478"/>
          <ac:picMkLst>
            <pc:docMk/>
            <pc:sldMk cId="1222685578" sldId="282"/>
            <ac:picMk id="3" creationId="{27EF9E8D-486A-4A50-A7DC-3012ED6378CD}"/>
          </ac:picMkLst>
        </pc:picChg>
        <pc:picChg chg="add mod">
          <ac:chgData name="Eric Anderson" userId="0384915d7763d337" providerId="LiveId" clId="{6017C1F6-0C77-4040-AD15-06E1B5341493}" dt="2020-09-15T17:43:33.004" v="3565" actId="1076"/>
          <ac:picMkLst>
            <pc:docMk/>
            <pc:sldMk cId="1222685578" sldId="282"/>
            <ac:picMk id="4" creationId="{14B03ACF-3FA7-4606-BC55-3EAFB99206BC}"/>
          </ac:picMkLst>
        </pc:picChg>
      </pc:sldChg>
      <pc:sldChg chg="delSp modSp add mod modNotesTx">
        <pc:chgData name="Eric Anderson" userId="0384915d7763d337" providerId="LiveId" clId="{6017C1F6-0C77-4040-AD15-06E1B5341493}" dt="2020-09-15T21:55:22.797" v="7052" actId="20577"/>
        <pc:sldMkLst>
          <pc:docMk/>
          <pc:sldMk cId="4219020269" sldId="283"/>
        </pc:sldMkLst>
        <pc:spChg chg="mod">
          <ac:chgData name="Eric Anderson" userId="0384915d7763d337" providerId="LiveId" clId="{6017C1F6-0C77-4040-AD15-06E1B5341493}" dt="2020-09-15T21:55:22.797" v="7052" actId="20577"/>
          <ac:spMkLst>
            <pc:docMk/>
            <pc:sldMk cId="4219020269" sldId="283"/>
            <ac:spMk id="2" creationId="{4B7C411C-34FB-4E49-8DAF-B38C31C42572}"/>
          </ac:spMkLst>
        </pc:spChg>
        <pc:picChg chg="del">
          <ac:chgData name="Eric Anderson" userId="0384915d7763d337" providerId="LiveId" clId="{6017C1F6-0C77-4040-AD15-06E1B5341493}" dt="2020-09-15T17:46:15.189" v="3601" actId="478"/>
          <ac:picMkLst>
            <pc:docMk/>
            <pc:sldMk cId="4219020269" sldId="283"/>
            <ac:picMk id="4" creationId="{14B03ACF-3FA7-4606-BC55-3EAFB99206BC}"/>
          </ac:picMkLst>
        </pc:picChg>
      </pc:sldChg>
      <pc:sldChg chg="addSp delSp modSp add mod">
        <pc:chgData name="Eric Anderson" userId="0384915d7763d337" providerId="LiveId" clId="{6017C1F6-0C77-4040-AD15-06E1B5341493}" dt="2020-09-15T22:08:59.007" v="7097" actId="1035"/>
        <pc:sldMkLst>
          <pc:docMk/>
          <pc:sldMk cId="2658350062" sldId="284"/>
        </pc:sldMkLst>
        <pc:spChg chg="mod">
          <ac:chgData name="Eric Anderson" userId="0384915d7763d337" providerId="LiveId" clId="{6017C1F6-0C77-4040-AD15-06E1B5341493}" dt="2020-09-15T22:08:08.587" v="7072" actId="14100"/>
          <ac:spMkLst>
            <pc:docMk/>
            <pc:sldMk cId="2658350062" sldId="284"/>
            <ac:spMk id="2" creationId="{4B7C411C-34FB-4E49-8DAF-B38C31C42572}"/>
          </ac:spMkLst>
        </pc:spChg>
        <pc:picChg chg="add mod">
          <ac:chgData name="Eric Anderson" userId="0384915d7763d337" providerId="LiveId" clId="{6017C1F6-0C77-4040-AD15-06E1B5341493}" dt="2020-09-15T22:08:59.007" v="7097" actId="1035"/>
          <ac:picMkLst>
            <pc:docMk/>
            <pc:sldMk cId="2658350062" sldId="284"/>
            <ac:picMk id="4" creationId="{42084BED-137A-4833-A6A5-7B80326098E4}"/>
          </ac:picMkLst>
        </pc:picChg>
        <pc:picChg chg="add del mod">
          <ac:chgData name="Eric Anderson" userId="0384915d7763d337" providerId="LiveId" clId="{6017C1F6-0C77-4040-AD15-06E1B5341493}" dt="2020-09-15T21:25:03.481" v="6677" actId="478"/>
          <ac:picMkLst>
            <pc:docMk/>
            <pc:sldMk cId="2658350062" sldId="284"/>
            <ac:picMk id="2050" creationId="{F288D2F5-6229-4114-8214-DEEE4828C71D}"/>
          </ac:picMkLst>
        </pc:picChg>
        <pc:picChg chg="add del mod">
          <ac:chgData name="Eric Anderson" userId="0384915d7763d337" providerId="LiveId" clId="{6017C1F6-0C77-4040-AD15-06E1B5341493}" dt="2020-09-15T21:23:30.938" v="6671" actId="478"/>
          <ac:picMkLst>
            <pc:docMk/>
            <pc:sldMk cId="2658350062" sldId="284"/>
            <ac:picMk id="2052" creationId="{F8EA5035-CCE9-448F-93A7-61E84AD43EFE}"/>
          </ac:picMkLst>
        </pc:picChg>
        <pc:picChg chg="add del mod">
          <ac:chgData name="Eric Anderson" userId="0384915d7763d337" providerId="LiveId" clId="{6017C1F6-0C77-4040-AD15-06E1B5341493}" dt="2020-09-15T22:06:38.337" v="7061" actId="478"/>
          <ac:picMkLst>
            <pc:docMk/>
            <pc:sldMk cId="2658350062" sldId="284"/>
            <ac:picMk id="2054" creationId="{E05F11D5-DF1F-45B5-AFED-6E54DB1E8934}"/>
          </ac:picMkLst>
        </pc:picChg>
        <pc:picChg chg="add mod">
          <ac:chgData name="Eric Anderson" userId="0384915d7763d337" providerId="LiveId" clId="{6017C1F6-0C77-4040-AD15-06E1B5341493}" dt="2020-09-15T22:08:16.582" v="7076" actId="1037"/>
          <ac:picMkLst>
            <pc:docMk/>
            <pc:sldMk cId="2658350062" sldId="284"/>
            <ac:picMk id="2056" creationId="{198702DC-D4C0-43BD-8F10-B053EC543B4A}"/>
          </ac:picMkLst>
        </pc:picChg>
        <pc:picChg chg="add del">
          <ac:chgData name="Eric Anderson" userId="0384915d7763d337" providerId="LiveId" clId="{6017C1F6-0C77-4040-AD15-06E1B5341493}" dt="2020-09-15T21:28:41.834" v="6748" actId="478"/>
          <ac:picMkLst>
            <pc:docMk/>
            <pc:sldMk cId="2658350062" sldId="284"/>
            <ac:picMk id="2058" creationId="{F4DC1847-C835-4692-B016-544F3F359106}"/>
          </ac:picMkLst>
        </pc:picChg>
        <pc:picChg chg="add del">
          <ac:chgData name="Eric Anderson" userId="0384915d7763d337" providerId="LiveId" clId="{6017C1F6-0C77-4040-AD15-06E1B5341493}" dt="2020-09-15T21:31:28.224" v="6750" actId="478"/>
          <ac:picMkLst>
            <pc:docMk/>
            <pc:sldMk cId="2658350062" sldId="284"/>
            <ac:picMk id="2060" creationId="{F3F3C161-2999-4B1C-A469-682949D2EAAF}"/>
          </ac:picMkLst>
        </pc:picChg>
        <pc:picChg chg="add del">
          <ac:chgData name="Eric Anderson" userId="0384915d7763d337" providerId="LiveId" clId="{6017C1F6-0C77-4040-AD15-06E1B5341493}" dt="2020-09-15T21:31:35.522" v="6752" actId="478"/>
          <ac:picMkLst>
            <pc:docMk/>
            <pc:sldMk cId="2658350062" sldId="284"/>
            <ac:picMk id="2062" creationId="{25E7D77F-8E1A-4A2A-98A2-71EC81575933}"/>
          </ac:picMkLst>
        </pc:picChg>
        <pc:picChg chg="add del">
          <ac:chgData name="Eric Anderson" userId="0384915d7763d337" providerId="LiveId" clId="{6017C1F6-0C77-4040-AD15-06E1B5341493}" dt="2020-09-15T21:32:24.259" v="6754" actId="478"/>
          <ac:picMkLst>
            <pc:docMk/>
            <pc:sldMk cId="2658350062" sldId="284"/>
            <ac:picMk id="2064" creationId="{E70A76B7-B436-4EC0-8B54-EF66F6406A90}"/>
          </ac:picMkLst>
        </pc:picChg>
        <pc:picChg chg="add mod">
          <ac:chgData name="Eric Anderson" userId="0384915d7763d337" providerId="LiveId" clId="{6017C1F6-0C77-4040-AD15-06E1B5341493}" dt="2020-09-15T22:08:25.854" v="7092" actId="1035"/>
          <ac:picMkLst>
            <pc:docMk/>
            <pc:sldMk cId="2658350062" sldId="284"/>
            <ac:picMk id="2066" creationId="{F533B529-330E-4952-8DCF-8C80D9DF7F21}"/>
          </ac:picMkLst>
        </pc:picChg>
        <pc:picChg chg="add del">
          <ac:chgData name="Eric Anderson" userId="0384915d7763d337" providerId="LiveId" clId="{6017C1F6-0C77-4040-AD15-06E1B5341493}" dt="2020-09-15T22:03:06.576" v="7054" actId="478"/>
          <ac:picMkLst>
            <pc:docMk/>
            <pc:sldMk cId="2658350062" sldId="284"/>
            <ac:picMk id="2068" creationId="{BF80C1AD-54F0-4391-A66D-B921BF9BC386}"/>
          </ac:picMkLst>
        </pc:picChg>
        <pc:picChg chg="add del">
          <ac:chgData name="Eric Anderson" userId="0384915d7763d337" providerId="LiveId" clId="{6017C1F6-0C77-4040-AD15-06E1B5341493}" dt="2020-09-15T22:03:19.858" v="7056" actId="478"/>
          <ac:picMkLst>
            <pc:docMk/>
            <pc:sldMk cId="2658350062" sldId="284"/>
            <ac:picMk id="2070" creationId="{D2E2F8E8-6FC3-4149-86D5-EE14053BFC9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7D400-8D71-484A-8BEB-E8E3EEEC258B}" type="datetimeFigureOut">
              <a:rPr lang="en-US" smtClean="0"/>
              <a:t>9/14/2020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C6438-917D-4A94-8204-5C4C60B75275}" type="slidenum">
              <a:rPr lang="en-US" smtClean="0"/>
              <a:t>‹#›</a:t>
            </a:fld>
            <a:endParaRPr lang="en-US"/>
          </a:p>
        </p:txBody>
      </p:sp>
    </p:spTree>
    <p:extLst>
      <p:ext uri="{BB962C8B-B14F-4D97-AF65-F5344CB8AC3E}">
        <p14:creationId xmlns:p14="http://schemas.microsoft.com/office/powerpoint/2010/main" val="2379979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Cartwright thinks idealization in science is a PROBLEM—it is misleading, it leads science away from the truth</a:t>
            </a:r>
          </a:p>
          <a:p>
            <a:r>
              <a:rPr lang="en-US" dirty="0"/>
              <a:t>We learn more about her view near the end of the paper</a:t>
            </a:r>
          </a:p>
        </p:txBody>
      </p:sp>
      <p:sp>
        <p:nvSpPr>
          <p:cNvPr id="4" name="Slide Number Placeholder 3"/>
          <p:cNvSpPr>
            <a:spLocks noGrp="1"/>
          </p:cNvSpPr>
          <p:nvPr>
            <p:ph type="sldNum" sz="quarter" idx="5"/>
          </p:nvPr>
        </p:nvSpPr>
        <p:spPr/>
        <p:txBody>
          <a:bodyPr/>
          <a:lstStyle/>
          <a:p>
            <a:fld id="{A23C6438-917D-4A94-8204-5C4C60B75275}" type="slidenum">
              <a:rPr lang="en-US" smtClean="0"/>
              <a:t>3</a:t>
            </a:fld>
            <a:endParaRPr lang="en-US"/>
          </a:p>
        </p:txBody>
      </p:sp>
    </p:spTree>
    <p:extLst>
      <p:ext uri="{BB962C8B-B14F-4D97-AF65-F5344CB8AC3E}">
        <p14:creationId xmlns:p14="http://schemas.microsoft.com/office/powerpoint/2010/main" val="1722275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McMullin points out that all of these simplifications are useful in deriving general laws, and can then be CORRECTED by later refinements (e.g. Van der Waal’s equation for gasses)</a:t>
            </a:r>
          </a:p>
          <a:p>
            <a:r>
              <a:rPr lang="en-US" dirty="0"/>
              <a:t>In addition, these deliberate omissions can DIRECT scientific research programs: Bohr’s model of the H atom pointed toward further refinements</a:t>
            </a:r>
          </a:p>
          <a:p>
            <a:r>
              <a:rPr lang="en-US" dirty="0"/>
              <a:t>“models can be made more specific by eliminating simplifying assumptions and ‘de-idealizing’” “The model then serves as the basis for a continuing research program.” (261)</a:t>
            </a:r>
          </a:p>
          <a:p>
            <a:r>
              <a:rPr lang="en-US" dirty="0"/>
              <a:t>I.E. The simplicity is an ADVANTAGE, not an impediment, to getting at the truth</a:t>
            </a:r>
          </a:p>
        </p:txBody>
      </p:sp>
      <p:sp>
        <p:nvSpPr>
          <p:cNvPr id="4" name="Slide Number Placeholder 3"/>
          <p:cNvSpPr>
            <a:spLocks noGrp="1"/>
          </p:cNvSpPr>
          <p:nvPr>
            <p:ph type="sldNum" sz="quarter" idx="5"/>
          </p:nvPr>
        </p:nvSpPr>
        <p:spPr/>
        <p:txBody>
          <a:bodyPr/>
          <a:lstStyle/>
          <a:p>
            <a:fld id="{A23C6438-917D-4A94-8204-5C4C60B75275}" type="slidenum">
              <a:rPr lang="en-US" smtClean="0"/>
              <a:t>12</a:t>
            </a:fld>
            <a:endParaRPr lang="en-US"/>
          </a:p>
        </p:txBody>
      </p:sp>
    </p:spTree>
    <p:extLst>
      <p:ext uri="{BB962C8B-B14F-4D97-AF65-F5344CB8AC3E}">
        <p14:creationId xmlns:p14="http://schemas.microsoft.com/office/powerpoint/2010/main" val="386102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latin typeface="Times New Roman" panose="02020603050405020304" pitchFamily="18" charset="0"/>
                <a:cs typeface="Times New Roman" panose="02020603050405020304" pitchFamily="18" charset="0"/>
              </a:rPr>
              <a:t>Ad hoc </a:t>
            </a:r>
            <a:r>
              <a:rPr lang="en-US" i="0" dirty="0">
                <a:solidFill>
                  <a:schemeClr val="bg1"/>
                </a:solidFill>
                <a:latin typeface="Times New Roman" panose="02020603050405020304" pitchFamily="18" charset="0"/>
                <a:cs typeface="Times New Roman" panose="02020603050405020304" pitchFamily="18" charset="0"/>
              </a:rPr>
              <a:t>corrections:</a:t>
            </a:r>
            <a:r>
              <a:rPr lang="en-US" dirty="0">
                <a:solidFill>
                  <a:schemeClr val="bg1"/>
                </a:solidFill>
                <a:latin typeface="Times New Roman" panose="02020603050405020304" pitchFamily="18" charset="0"/>
                <a:cs typeface="Times New Roman" panose="02020603050405020304" pitchFamily="18" charset="0"/>
              </a:rPr>
              <a:t> when a formal model isn’t giving the right answers, so a theoretically unmotivated constant is pulled out of nowhere to make it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New Roman" panose="02020603050405020304" pitchFamily="18" charset="0"/>
                <a:cs typeface="Times New Roman" panose="02020603050405020304" pitchFamily="18" charset="0"/>
              </a:rPr>
              <a:t>Deliberate simplifications give us expectations about how to refine models to improve predictive accuracy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New Roman" panose="02020603050405020304" pitchFamily="18" charset="0"/>
                <a:cs typeface="Times New Roman" panose="02020603050405020304" pitchFamily="18" charset="0"/>
              </a:rPr>
              <a:t>When these expectations are borne out, the model (and underlying REALITY of the thing modeled) is validated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3C6438-917D-4A94-8204-5C4C60B75275}" type="slidenum">
              <a:rPr lang="en-US" smtClean="0"/>
              <a:t>13</a:t>
            </a:fld>
            <a:endParaRPr lang="en-US"/>
          </a:p>
        </p:txBody>
      </p:sp>
    </p:spTree>
    <p:extLst>
      <p:ext uri="{BB962C8B-B14F-4D97-AF65-F5344CB8AC3E}">
        <p14:creationId xmlns:p14="http://schemas.microsoft.com/office/powerpoint/2010/main" val="1025472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Material idealization</a:t>
            </a:r>
          </a:p>
        </p:txBody>
      </p:sp>
      <p:sp>
        <p:nvSpPr>
          <p:cNvPr id="4" name="Slide Number Placeholder 3"/>
          <p:cNvSpPr>
            <a:spLocks noGrp="1"/>
          </p:cNvSpPr>
          <p:nvPr>
            <p:ph type="sldNum" sz="quarter" idx="5"/>
          </p:nvPr>
        </p:nvSpPr>
        <p:spPr/>
        <p:txBody>
          <a:bodyPr/>
          <a:lstStyle/>
          <a:p>
            <a:fld id="{A23C6438-917D-4A94-8204-5C4C60B75275}" type="slidenum">
              <a:rPr lang="en-US" smtClean="0"/>
              <a:t>14</a:t>
            </a:fld>
            <a:endParaRPr lang="en-US"/>
          </a:p>
        </p:txBody>
      </p:sp>
    </p:spTree>
    <p:extLst>
      <p:ext uri="{BB962C8B-B14F-4D97-AF65-F5344CB8AC3E}">
        <p14:creationId xmlns:p14="http://schemas.microsoft.com/office/powerpoint/2010/main" val="1122376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the notion of formal idealization signifies that aspects of the </a:t>
            </a:r>
            <a:r>
              <a:rPr lang="en-US" i="1" dirty="0"/>
              <a:t>real </a:t>
            </a:r>
            <a:r>
              <a:rPr lang="en-US" dirty="0"/>
              <a:t>object are being left aside in the interests of furthering a better understanding, the notion of material idealization is intended to bring out the fact that further specifications of the construct are, for the moment, being laid aside for the same reason</a:t>
            </a:r>
          </a:p>
        </p:txBody>
      </p:sp>
      <p:sp>
        <p:nvSpPr>
          <p:cNvPr id="4" name="Slide Number Placeholder 3"/>
          <p:cNvSpPr>
            <a:spLocks noGrp="1"/>
          </p:cNvSpPr>
          <p:nvPr>
            <p:ph type="sldNum" sz="quarter" idx="5"/>
          </p:nvPr>
        </p:nvSpPr>
        <p:spPr/>
        <p:txBody>
          <a:bodyPr/>
          <a:lstStyle/>
          <a:p>
            <a:fld id="{A23C6438-917D-4A94-8204-5C4C60B75275}" type="slidenum">
              <a:rPr lang="en-US" smtClean="0"/>
              <a:t>15</a:t>
            </a:fld>
            <a:endParaRPr lang="en-US"/>
          </a:p>
        </p:txBody>
      </p:sp>
    </p:spTree>
    <p:extLst>
      <p:ext uri="{BB962C8B-B14F-4D97-AF65-F5344CB8AC3E}">
        <p14:creationId xmlns:p14="http://schemas.microsoft.com/office/powerpoint/2010/main" val="2433539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 New Roman" panose="02020603050405020304" pitchFamily="18" charset="0"/>
              </a:rPr>
              <a:t>What models get wrong teaches us as much as what they get right</a:t>
            </a:r>
          </a:p>
          <a:p>
            <a:pPr algn="l"/>
            <a:r>
              <a:rPr lang="en-US" sz="1800" b="0" i="0" u="none" strike="noStrike" baseline="0" dirty="0">
                <a:latin typeface="Times New Roman" panose="02020603050405020304" pitchFamily="18" charset="0"/>
              </a:rPr>
              <a:t>The fertility of these models is, again, an argument for REALISM</a:t>
            </a:r>
          </a:p>
          <a:p>
            <a:pPr algn="l"/>
            <a:r>
              <a:rPr lang="en-US" sz="1800" b="0" i="0" u="none" strike="noStrike" baseline="0" dirty="0">
                <a:latin typeface="Times New Roman" panose="02020603050405020304" pitchFamily="18" charset="0"/>
              </a:rPr>
              <a:t>McMullin concedes that cases of </a:t>
            </a:r>
            <a:r>
              <a:rPr lang="en-US" sz="1800" b="0" i="1" u="none" strike="noStrike" baseline="0" dirty="0">
                <a:latin typeface="Times New Roman" panose="02020603050405020304" pitchFamily="18" charset="0"/>
              </a:rPr>
              <a:t>ad hoc</a:t>
            </a:r>
            <a:r>
              <a:rPr lang="en-US" sz="1800" b="0" i="0" u="none" strike="noStrike" baseline="0" dirty="0">
                <a:latin typeface="Times New Roman" panose="02020603050405020304" pitchFamily="18" charset="0"/>
              </a:rPr>
              <a:t> self-correction are problematic, but they are not the majority (as Cartwright apparently thinks)</a:t>
            </a:r>
          </a:p>
        </p:txBody>
      </p:sp>
      <p:sp>
        <p:nvSpPr>
          <p:cNvPr id="4" name="Slide Number Placeholder 3"/>
          <p:cNvSpPr>
            <a:spLocks noGrp="1"/>
          </p:cNvSpPr>
          <p:nvPr>
            <p:ph type="sldNum" sz="quarter" idx="5"/>
          </p:nvPr>
        </p:nvSpPr>
        <p:spPr/>
        <p:txBody>
          <a:bodyPr/>
          <a:lstStyle/>
          <a:p>
            <a:fld id="{A23C6438-917D-4A94-8204-5C4C60B75275}" type="slidenum">
              <a:rPr lang="en-US" smtClean="0"/>
              <a:t>16</a:t>
            </a:fld>
            <a:endParaRPr lang="en-US"/>
          </a:p>
        </p:txBody>
      </p:sp>
    </p:spTree>
    <p:extLst>
      <p:ext uri="{BB962C8B-B14F-4D97-AF65-F5344CB8AC3E}">
        <p14:creationId xmlns:p14="http://schemas.microsoft.com/office/powerpoint/2010/main" val="2719906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Causal idealization</a:t>
            </a:r>
          </a:p>
        </p:txBody>
      </p:sp>
      <p:sp>
        <p:nvSpPr>
          <p:cNvPr id="4" name="Slide Number Placeholder 3"/>
          <p:cNvSpPr>
            <a:spLocks noGrp="1"/>
          </p:cNvSpPr>
          <p:nvPr>
            <p:ph type="sldNum" sz="quarter" idx="5"/>
          </p:nvPr>
        </p:nvSpPr>
        <p:spPr/>
        <p:txBody>
          <a:bodyPr/>
          <a:lstStyle/>
          <a:p>
            <a:fld id="{A23C6438-917D-4A94-8204-5C4C60B75275}" type="slidenum">
              <a:rPr lang="en-US" smtClean="0"/>
              <a:t>17</a:t>
            </a:fld>
            <a:endParaRPr lang="en-US"/>
          </a:p>
        </p:txBody>
      </p:sp>
    </p:spTree>
    <p:extLst>
      <p:ext uri="{BB962C8B-B14F-4D97-AF65-F5344CB8AC3E}">
        <p14:creationId xmlns:p14="http://schemas.microsoft.com/office/powerpoint/2010/main" val="2700377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Aristotle’s notion of causes as definitive of the normal course of nature; idealizing them is hence suspect</a:t>
            </a:r>
          </a:p>
        </p:txBody>
      </p:sp>
      <p:sp>
        <p:nvSpPr>
          <p:cNvPr id="4" name="Slide Number Placeholder 3"/>
          <p:cNvSpPr>
            <a:spLocks noGrp="1"/>
          </p:cNvSpPr>
          <p:nvPr>
            <p:ph type="sldNum" sz="quarter" idx="5"/>
          </p:nvPr>
        </p:nvSpPr>
        <p:spPr/>
        <p:txBody>
          <a:bodyPr/>
          <a:lstStyle/>
          <a:p>
            <a:fld id="{A23C6438-917D-4A94-8204-5C4C60B75275}" type="slidenum">
              <a:rPr lang="en-US" smtClean="0"/>
              <a:t>18</a:t>
            </a:fld>
            <a:endParaRPr lang="en-US"/>
          </a:p>
        </p:txBody>
      </p:sp>
    </p:spTree>
    <p:extLst>
      <p:ext uri="{BB962C8B-B14F-4D97-AF65-F5344CB8AC3E}">
        <p14:creationId xmlns:p14="http://schemas.microsoft.com/office/powerpoint/2010/main" val="3747062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Causal idealization</a:t>
            </a:r>
          </a:p>
        </p:txBody>
      </p:sp>
      <p:sp>
        <p:nvSpPr>
          <p:cNvPr id="4" name="Slide Number Placeholder 3"/>
          <p:cNvSpPr>
            <a:spLocks noGrp="1"/>
          </p:cNvSpPr>
          <p:nvPr>
            <p:ph type="sldNum" sz="quarter" idx="5"/>
          </p:nvPr>
        </p:nvSpPr>
        <p:spPr/>
        <p:txBody>
          <a:bodyPr/>
          <a:lstStyle/>
          <a:p>
            <a:fld id="{A23C6438-917D-4A94-8204-5C4C60B75275}" type="slidenum">
              <a:rPr lang="en-US" smtClean="0"/>
              <a:t>19</a:t>
            </a:fld>
            <a:endParaRPr lang="en-US"/>
          </a:p>
        </p:txBody>
      </p:sp>
    </p:spTree>
    <p:extLst>
      <p:ext uri="{BB962C8B-B14F-4D97-AF65-F5344CB8AC3E}">
        <p14:creationId xmlns:p14="http://schemas.microsoft.com/office/powerpoint/2010/main" val="1343597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 New Roman" panose="02020603050405020304" pitchFamily="18" charset="0"/>
              </a:rPr>
              <a:t>“This is a new understanding of “natural motion”. It is not, as it was for Aristotle, motion as it occurs in the normal course of affairs. It is “natural” in the sense that it defines what the body </a:t>
            </a:r>
            <a:r>
              <a:rPr lang="en-US" sz="1800" b="0" i="1" u="none" strike="noStrike" baseline="0" dirty="0">
                <a:latin typeface="Times New Roman" panose="02020603050405020304" pitchFamily="18" charset="0"/>
              </a:rPr>
              <a:t>would</a:t>
            </a:r>
            <a:r>
              <a:rPr lang="en-US" sz="1800" b="0" i="0" u="none" strike="noStrike" baseline="0" dirty="0">
                <a:latin typeface="Times New Roman" panose="02020603050405020304" pitchFamily="18" charset="0"/>
              </a:rPr>
              <a:t> do on its own, apart from the effects of causes (like the resistance of air) external to it.”</a:t>
            </a:r>
          </a:p>
          <a:p>
            <a:pPr algn="l"/>
            <a:r>
              <a:rPr lang="en-US" sz="1800" b="0" i="0" u="none" strike="noStrike" baseline="0" dirty="0">
                <a:latin typeface="Times New Roman" panose="02020603050405020304" pitchFamily="18" charset="0"/>
              </a:rPr>
              <a:t>Aristotle thought a vacuum is impossible, so accounting for air resistance is necessary to understanding motion in nature</a:t>
            </a:r>
          </a:p>
          <a:p>
            <a:pPr algn="l"/>
            <a:endParaRPr lang="en-US" dirty="0"/>
          </a:p>
        </p:txBody>
      </p:sp>
      <p:sp>
        <p:nvSpPr>
          <p:cNvPr id="4" name="Slide Number Placeholder 3"/>
          <p:cNvSpPr>
            <a:spLocks noGrp="1"/>
          </p:cNvSpPr>
          <p:nvPr>
            <p:ph type="sldNum" sz="quarter" idx="5"/>
          </p:nvPr>
        </p:nvSpPr>
        <p:spPr/>
        <p:txBody>
          <a:bodyPr/>
          <a:lstStyle/>
          <a:p>
            <a:fld id="{A23C6438-917D-4A94-8204-5C4C60B75275}" type="slidenum">
              <a:rPr lang="en-US" smtClean="0"/>
              <a:t>20</a:t>
            </a:fld>
            <a:endParaRPr lang="en-US"/>
          </a:p>
        </p:txBody>
      </p:sp>
    </p:spTree>
    <p:extLst>
      <p:ext uri="{BB962C8B-B14F-4D97-AF65-F5344CB8AC3E}">
        <p14:creationId xmlns:p14="http://schemas.microsoft.com/office/powerpoint/2010/main" val="3772699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 New Roman" panose="02020603050405020304" pitchFamily="18" charset="0"/>
              </a:rPr>
              <a:t>A disappointing part of the paper; I thought all of this was supposed to be about more than just Galileo’s mechanics</a:t>
            </a:r>
          </a:p>
          <a:p>
            <a:pPr algn="l"/>
            <a:endParaRPr lang="en-US" dirty="0"/>
          </a:p>
        </p:txBody>
      </p:sp>
      <p:sp>
        <p:nvSpPr>
          <p:cNvPr id="4" name="Slide Number Placeholder 3"/>
          <p:cNvSpPr>
            <a:spLocks noGrp="1"/>
          </p:cNvSpPr>
          <p:nvPr>
            <p:ph type="sldNum" sz="quarter" idx="5"/>
          </p:nvPr>
        </p:nvSpPr>
        <p:spPr/>
        <p:txBody>
          <a:bodyPr/>
          <a:lstStyle/>
          <a:p>
            <a:fld id="{A23C6438-917D-4A94-8204-5C4C60B75275}" type="slidenum">
              <a:rPr lang="en-US" smtClean="0"/>
              <a:t>21</a:t>
            </a:fld>
            <a:endParaRPr lang="en-US"/>
          </a:p>
        </p:txBody>
      </p:sp>
    </p:spTree>
    <p:extLst>
      <p:ext uri="{BB962C8B-B14F-4D97-AF65-F5344CB8AC3E}">
        <p14:creationId xmlns:p14="http://schemas.microsoft.com/office/powerpoint/2010/main" val="1262447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McMullin will try to JUSTIFY each type of Galilean idealization as truth-producing; his method will be to show that its purported weaknesses are really strengths</a:t>
            </a:r>
          </a:p>
        </p:txBody>
      </p:sp>
      <p:sp>
        <p:nvSpPr>
          <p:cNvPr id="4" name="Slide Number Placeholder 3"/>
          <p:cNvSpPr>
            <a:spLocks noGrp="1"/>
          </p:cNvSpPr>
          <p:nvPr>
            <p:ph type="sldNum" sz="quarter" idx="5"/>
          </p:nvPr>
        </p:nvSpPr>
        <p:spPr/>
        <p:txBody>
          <a:bodyPr/>
          <a:lstStyle/>
          <a:p>
            <a:fld id="{A23C6438-917D-4A94-8204-5C4C60B75275}" type="slidenum">
              <a:rPr lang="en-US" smtClean="0"/>
              <a:t>4</a:t>
            </a:fld>
            <a:endParaRPr lang="en-US"/>
          </a:p>
        </p:txBody>
      </p:sp>
    </p:spTree>
    <p:extLst>
      <p:ext uri="{BB962C8B-B14F-4D97-AF65-F5344CB8AC3E}">
        <p14:creationId xmlns:p14="http://schemas.microsoft.com/office/powerpoint/2010/main" val="4068157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Causal idealization</a:t>
            </a:r>
          </a:p>
        </p:txBody>
      </p:sp>
      <p:sp>
        <p:nvSpPr>
          <p:cNvPr id="4" name="Slide Number Placeholder 3"/>
          <p:cNvSpPr>
            <a:spLocks noGrp="1"/>
          </p:cNvSpPr>
          <p:nvPr>
            <p:ph type="sldNum" sz="quarter" idx="5"/>
          </p:nvPr>
        </p:nvSpPr>
        <p:spPr/>
        <p:txBody>
          <a:bodyPr/>
          <a:lstStyle/>
          <a:p>
            <a:fld id="{A23C6438-917D-4A94-8204-5C4C60B75275}" type="slidenum">
              <a:rPr lang="en-US" smtClean="0"/>
              <a:t>22</a:t>
            </a:fld>
            <a:endParaRPr lang="en-US"/>
          </a:p>
        </p:txBody>
      </p:sp>
    </p:spTree>
    <p:extLst>
      <p:ext uri="{BB962C8B-B14F-4D97-AF65-F5344CB8AC3E}">
        <p14:creationId xmlns:p14="http://schemas.microsoft.com/office/powerpoint/2010/main" val="2970710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A23C6438-917D-4A94-8204-5C4C60B75275}" type="slidenum">
              <a:rPr lang="en-US" smtClean="0"/>
              <a:t>23</a:t>
            </a:fld>
            <a:endParaRPr lang="en-US"/>
          </a:p>
        </p:txBody>
      </p:sp>
    </p:spTree>
    <p:extLst>
      <p:ext uri="{BB962C8B-B14F-4D97-AF65-F5344CB8AC3E}">
        <p14:creationId xmlns:p14="http://schemas.microsoft.com/office/powerpoint/2010/main" val="2562842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McMullin notes that Cartwright says her views are Aristotelian, but he thinks they are closer to Platonism</a:t>
            </a:r>
          </a:p>
          <a:p>
            <a:pPr algn="l"/>
            <a:r>
              <a:rPr lang="en-US" dirty="0"/>
              <a:t>I would have liked a slightly fuller account of Cartwright’s arguments</a:t>
            </a:r>
          </a:p>
          <a:p>
            <a:pPr algn="l"/>
            <a:endParaRPr lang="en-US" dirty="0"/>
          </a:p>
        </p:txBody>
      </p:sp>
      <p:sp>
        <p:nvSpPr>
          <p:cNvPr id="4" name="Slide Number Placeholder 3"/>
          <p:cNvSpPr>
            <a:spLocks noGrp="1"/>
          </p:cNvSpPr>
          <p:nvPr>
            <p:ph type="sldNum" sz="quarter" idx="5"/>
          </p:nvPr>
        </p:nvSpPr>
        <p:spPr/>
        <p:txBody>
          <a:bodyPr/>
          <a:lstStyle/>
          <a:p>
            <a:fld id="{A23C6438-917D-4A94-8204-5C4C60B75275}" type="slidenum">
              <a:rPr lang="en-US" smtClean="0"/>
              <a:t>24</a:t>
            </a:fld>
            <a:endParaRPr lang="en-US"/>
          </a:p>
        </p:txBody>
      </p:sp>
    </p:spTree>
    <p:extLst>
      <p:ext uri="{BB962C8B-B14F-4D97-AF65-F5344CB8AC3E}">
        <p14:creationId xmlns:p14="http://schemas.microsoft.com/office/powerpoint/2010/main" val="3234481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 would have liked a slightly fuller account of Cartwright’s arguments</a:t>
            </a:r>
          </a:p>
        </p:txBody>
      </p:sp>
      <p:sp>
        <p:nvSpPr>
          <p:cNvPr id="4" name="Slide Number Placeholder 3"/>
          <p:cNvSpPr>
            <a:spLocks noGrp="1"/>
          </p:cNvSpPr>
          <p:nvPr>
            <p:ph type="sldNum" sz="quarter" idx="5"/>
          </p:nvPr>
        </p:nvSpPr>
        <p:spPr/>
        <p:txBody>
          <a:bodyPr/>
          <a:lstStyle/>
          <a:p>
            <a:fld id="{A23C6438-917D-4A94-8204-5C4C60B75275}" type="slidenum">
              <a:rPr lang="en-US" smtClean="0"/>
              <a:t>25</a:t>
            </a:fld>
            <a:endParaRPr lang="en-US"/>
          </a:p>
        </p:txBody>
      </p:sp>
    </p:spTree>
    <p:extLst>
      <p:ext uri="{BB962C8B-B14F-4D97-AF65-F5344CB8AC3E}">
        <p14:creationId xmlns:p14="http://schemas.microsoft.com/office/powerpoint/2010/main" val="340998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Galileo obviously a leading figure in the development of modern science, and McMullin thinks idealization played an important role </a:t>
            </a:r>
          </a:p>
          <a:p>
            <a:r>
              <a:rPr lang="en-US" dirty="0"/>
              <a:t>McMullin says that this distinction in the purpose of idealization is really a difference between the Platonic and Aristotelian traditions</a:t>
            </a:r>
          </a:p>
          <a:p>
            <a:r>
              <a:rPr lang="en-US" dirty="0"/>
              <a:t>Casts doubt on whether Aristotle himself would have opposed Galilean idealization, but thinks it’s a fair interpretation of the attitudes of Aristotelians contemporary to Galileo (who he suggests were influenced by Neo-Platonism)</a:t>
            </a:r>
          </a:p>
        </p:txBody>
      </p:sp>
      <p:sp>
        <p:nvSpPr>
          <p:cNvPr id="4" name="Slide Number Placeholder 3"/>
          <p:cNvSpPr>
            <a:spLocks noGrp="1"/>
          </p:cNvSpPr>
          <p:nvPr>
            <p:ph type="sldNum" sz="quarter" idx="5"/>
          </p:nvPr>
        </p:nvSpPr>
        <p:spPr/>
        <p:txBody>
          <a:bodyPr/>
          <a:lstStyle/>
          <a:p>
            <a:fld id="{A23C6438-917D-4A94-8204-5C4C60B75275}" type="slidenum">
              <a:rPr lang="en-US" smtClean="0"/>
              <a:t>5</a:t>
            </a:fld>
            <a:endParaRPr lang="en-US"/>
          </a:p>
        </p:txBody>
      </p:sp>
    </p:spTree>
    <p:extLst>
      <p:ext uri="{BB962C8B-B14F-4D97-AF65-F5344CB8AC3E}">
        <p14:creationId xmlns:p14="http://schemas.microsoft.com/office/powerpoint/2010/main" val="1669801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uncertain how to fit MATHEMATICAL IDEALIZATION on this chart: is construct idealization a type of mathematical idealization? Are both construct and causal idealization types of mathematical idealization? Is it a category of its own?</a:t>
            </a:r>
          </a:p>
        </p:txBody>
      </p:sp>
      <p:sp>
        <p:nvSpPr>
          <p:cNvPr id="4" name="Slide Number Placeholder 3"/>
          <p:cNvSpPr>
            <a:spLocks noGrp="1"/>
          </p:cNvSpPr>
          <p:nvPr>
            <p:ph type="sldNum" sz="quarter" idx="5"/>
          </p:nvPr>
        </p:nvSpPr>
        <p:spPr/>
        <p:txBody>
          <a:bodyPr/>
          <a:lstStyle/>
          <a:p>
            <a:fld id="{A23C6438-917D-4A94-8204-5C4C60B75275}" type="slidenum">
              <a:rPr lang="en-US" smtClean="0"/>
              <a:t>6</a:t>
            </a:fld>
            <a:endParaRPr lang="en-US"/>
          </a:p>
        </p:txBody>
      </p:sp>
    </p:spTree>
    <p:extLst>
      <p:ext uri="{BB962C8B-B14F-4D97-AF65-F5344CB8AC3E}">
        <p14:creationId xmlns:p14="http://schemas.microsoft.com/office/powerpoint/2010/main" val="2313820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McMullin says (251) this argument has INDUCTIVE support: science has proven many times that it can make profitable use of mathematical idealizations</a:t>
            </a:r>
          </a:p>
        </p:txBody>
      </p:sp>
      <p:sp>
        <p:nvSpPr>
          <p:cNvPr id="4" name="Slide Number Placeholder 3"/>
          <p:cNvSpPr>
            <a:spLocks noGrp="1"/>
          </p:cNvSpPr>
          <p:nvPr>
            <p:ph type="sldNum" sz="quarter" idx="5"/>
          </p:nvPr>
        </p:nvSpPr>
        <p:spPr/>
        <p:txBody>
          <a:bodyPr/>
          <a:lstStyle/>
          <a:p>
            <a:fld id="{A23C6438-917D-4A94-8204-5C4C60B75275}" type="slidenum">
              <a:rPr lang="en-US" smtClean="0"/>
              <a:t>7</a:t>
            </a:fld>
            <a:endParaRPr lang="en-US"/>
          </a:p>
        </p:txBody>
      </p:sp>
    </p:spTree>
    <p:extLst>
      <p:ext uri="{BB962C8B-B14F-4D97-AF65-F5344CB8AC3E}">
        <p14:creationId xmlns:p14="http://schemas.microsoft.com/office/powerpoint/2010/main" val="378554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New Roman" panose="02020603050405020304" pitchFamily="18" charset="0"/>
                <a:cs typeface="Times New Roman" panose="02020603050405020304" pitchFamily="18" charset="0"/>
              </a:rPr>
              <a:t>The </a:t>
            </a:r>
            <a:r>
              <a:rPr lang="en-US" i="1" dirty="0">
                <a:solidFill>
                  <a:schemeClr val="bg1"/>
                </a:solidFill>
                <a:latin typeface="Times New Roman" panose="02020603050405020304" pitchFamily="18" charset="0"/>
                <a:cs typeface="Times New Roman" panose="02020603050405020304" pitchFamily="18" charset="0"/>
              </a:rPr>
              <a:t>syntax </a:t>
            </a:r>
            <a:r>
              <a:rPr lang="en-US" dirty="0">
                <a:solidFill>
                  <a:schemeClr val="bg1"/>
                </a:solidFill>
                <a:latin typeface="Times New Roman" panose="02020603050405020304" pitchFamily="18" charset="0"/>
                <a:cs typeface="Times New Roman" panose="02020603050405020304" pitchFamily="18" charset="0"/>
              </a:rPr>
              <a:t>of the Book of Nature is written in the language of mathematics, but the </a:t>
            </a:r>
            <a:r>
              <a:rPr lang="en-US" i="1" dirty="0">
                <a:solidFill>
                  <a:schemeClr val="bg1"/>
                </a:solidFill>
                <a:latin typeface="Times New Roman" panose="02020603050405020304" pitchFamily="18" charset="0"/>
                <a:cs typeface="Times New Roman" panose="02020603050405020304" pitchFamily="18" charset="0"/>
              </a:rPr>
              <a:t>semantics</a:t>
            </a:r>
            <a:r>
              <a:rPr lang="en-US" dirty="0">
                <a:solidFill>
                  <a:schemeClr val="bg1"/>
                </a:solidFill>
                <a:latin typeface="Times New Roman" panose="02020603050405020304" pitchFamily="18" charset="0"/>
                <a:cs typeface="Times New Roman" panose="02020603050405020304" pitchFamily="18" charset="0"/>
              </a:rPr>
              <a:t> is not.</a:t>
            </a:r>
          </a:p>
          <a:p>
            <a:r>
              <a:rPr lang="en-US" dirty="0"/>
              <a:t>i.e. The grammar is mathematical, but the content is physical (chemical, biological, etc.). Mass and energy are not mathematical, but </a:t>
            </a:r>
            <a:r>
              <a:rPr lang="en-US" i="1" dirty="0"/>
              <a:t>m</a:t>
            </a:r>
            <a:r>
              <a:rPr lang="en-US" dirty="0"/>
              <a:t> and </a:t>
            </a:r>
            <a:r>
              <a:rPr lang="en-US" i="1" dirty="0"/>
              <a:t>E</a:t>
            </a:r>
            <a:r>
              <a:rPr lang="en-US" dirty="0"/>
              <a:t> can be manipulated algebraically. </a:t>
            </a:r>
          </a:p>
          <a:p>
            <a:r>
              <a:rPr lang="en-US" dirty="0"/>
              <a:t>Another appeal to INDUCTION: mathematical idealization has worked well, hasn’t held us back.</a:t>
            </a:r>
          </a:p>
          <a:p>
            <a:r>
              <a:rPr lang="en-US" dirty="0"/>
              <a:t>McMullin lays his cards on the table: this argument has presupposed SCIENTIFIC REALISM. This is a peripheral theme that will reappear</a:t>
            </a:r>
          </a:p>
        </p:txBody>
      </p:sp>
      <p:sp>
        <p:nvSpPr>
          <p:cNvPr id="4" name="Slide Number Placeholder 3"/>
          <p:cNvSpPr>
            <a:spLocks noGrp="1"/>
          </p:cNvSpPr>
          <p:nvPr>
            <p:ph type="sldNum" sz="quarter" idx="5"/>
          </p:nvPr>
        </p:nvSpPr>
        <p:spPr/>
        <p:txBody>
          <a:bodyPr/>
          <a:lstStyle/>
          <a:p>
            <a:fld id="{A23C6438-917D-4A94-8204-5C4C60B75275}" type="slidenum">
              <a:rPr lang="en-US" smtClean="0"/>
              <a:t>8</a:t>
            </a:fld>
            <a:endParaRPr lang="en-US"/>
          </a:p>
        </p:txBody>
      </p:sp>
    </p:spTree>
    <p:extLst>
      <p:ext uri="{BB962C8B-B14F-4D97-AF65-F5344CB8AC3E}">
        <p14:creationId xmlns:p14="http://schemas.microsoft.com/office/powerpoint/2010/main" val="101795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turn to construct idealization</a:t>
            </a:r>
          </a:p>
        </p:txBody>
      </p:sp>
      <p:sp>
        <p:nvSpPr>
          <p:cNvPr id="4" name="Slide Number Placeholder 3"/>
          <p:cNvSpPr>
            <a:spLocks noGrp="1"/>
          </p:cNvSpPr>
          <p:nvPr>
            <p:ph type="sldNum" sz="quarter" idx="5"/>
          </p:nvPr>
        </p:nvSpPr>
        <p:spPr/>
        <p:txBody>
          <a:bodyPr/>
          <a:lstStyle/>
          <a:p>
            <a:fld id="{A23C6438-917D-4A94-8204-5C4C60B75275}" type="slidenum">
              <a:rPr lang="en-US" smtClean="0"/>
              <a:t>9</a:t>
            </a:fld>
            <a:endParaRPr lang="en-US"/>
          </a:p>
        </p:txBody>
      </p:sp>
    </p:spTree>
    <p:extLst>
      <p:ext uri="{BB962C8B-B14F-4D97-AF65-F5344CB8AC3E}">
        <p14:creationId xmlns:p14="http://schemas.microsoft.com/office/powerpoint/2010/main" val="2814721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3C6438-917D-4A94-8204-5C4C60B75275}" type="slidenum">
              <a:rPr lang="en-US" smtClean="0"/>
              <a:t>10</a:t>
            </a:fld>
            <a:endParaRPr lang="en-US"/>
          </a:p>
        </p:txBody>
      </p:sp>
    </p:spTree>
    <p:extLst>
      <p:ext uri="{BB962C8B-B14F-4D97-AF65-F5344CB8AC3E}">
        <p14:creationId xmlns:p14="http://schemas.microsoft.com/office/powerpoint/2010/main" val="204582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 idealization comes in two flavors. First, Formal idealization</a:t>
            </a:r>
          </a:p>
        </p:txBody>
      </p:sp>
      <p:sp>
        <p:nvSpPr>
          <p:cNvPr id="4" name="Slide Number Placeholder 3"/>
          <p:cNvSpPr>
            <a:spLocks noGrp="1"/>
          </p:cNvSpPr>
          <p:nvPr>
            <p:ph type="sldNum" sz="quarter" idx="5"/>
          </p:nvPr>
        </p:nvSpPr>
        <p:spPr/>
        <p:txBody>
          <a:bodyPr/>
          <a:lstStyle/>
          <a:p>
            <a:fld id="{A23C6438-917D-4A94-8204-5C4C60B75275}" type="slidenum">
              <a:rPr lang="en-US" smtClean="0"/>
              <a:t>11</a:t>
            </a:fld>
            <a:endParaRPr lang="en-US"/>
          </a:p>
        </p:txBody>
      </p:sp>
    </p:spTree>
    <p:extLst>
      <p:ext uri="{BB962C8B-B14F-4D97-AF65-F5344CB8AC3E}">
        <p14:creationId xmlns:p14="http://schemas.microsoft.com/office/powerpoint/2010/main" val="1596230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7D0E-8343-4982-A895-D35101DE2B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A81AAE-C2C2-4E32-845F-4C75763C1E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1D2DB8-3DE0-4AF2-B179-7ED93EF44A70}"/>
              </a:ext>
            </a:extLst>
          </p:cNvPr>
          <p:cNvSpPr>
            <a:spLocks noGrp="1"/>
          </p:cNvSpPr>
          <p:nvPr>
            <p:ph type="dt" sz="half" idx="10"/>
          </p:nvPr>
        </p:nvSpPr>
        <p:spPr/>
        <p:txBody>
          <a:bodyPr/>
          <a:lstStyle/>
          <a:p>
            <a:fld id="{A5BE46E5-ABB2-4165-A0B0-1FD4011DDBDD}" type="datetimeFigureOut">
              <a:rPr lang="en-US" smtClean="0"/>
              <a:t>9/14/2020</a:t>
            </a:fld>
            <a:endParaRPr lang="en-US"/>
          </a:p>
        </p:txBody>
      </p:sp>
      <p:sp>
        <p:nvSpPr>
          <p:cNvPr id="5" name="Footer Placeholder 4">
            <a:extLst>
              <a:ext uri="{FF2B5EF4-FFF2-40B4-BE49-F238E27FC236}">
                <a16:creationId xmlns:a16="http://schemas.microsoft.com/office/drawing/2014/main" id="{F901DD6A-2D56-44B6-9028-D2180BE9A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AE110-4204-4211-807A-7649E12F26CB}"/>
              </a:ext>
            </a:extLst>
          </p:cNvPr>
          <p:cNvSpPr>
            <a:spLocks noGrp="1"/>
          </p:cNvSpPr>
          <p:nvPr>
            <p:ph type="sldNum" sz="quarter" idx="12"/>
          </p:nvPr>
        </p:nvSpPr>
        <p:spPr/>
        <p:txBody>
          <a:bodyPr/>
          <a:lstStyle/>
          <a:p>
            <a:fld id="{7CAB49E1-8F8D-4BC5-B0A9-3E3F17AE491F}" type="slidenum">
              <a:rPr lang="en-US" smtClean="0"/>
              <a:t>‹#›</a:t>
            </a:fld>
            <a:endParaRPr lang="en-US"/>
          </a:p>
        </p:txBody>
      </p:sp>
    </p:spTree>
    <p:extLst>
      <p:ext uri="{BB962C8B-B14F-4D97-AF65-F5344CB8AC3E}">
        <p14:creationId xmlns:p14="http://schemas.microsoft.com/office/powerpoint/2010/main" val="2552085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A2A1-84E9-459A-A99B-B55A701F2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2AC616-FDD8-476F-85E8-3E5CA8C176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618EF-7BEC-4586-8C7E-0CB587E96B35}"/>
              </a:ext>
            </a:extLst>
          </p:cNvPr>
          <p:cNvSpPr>
            <a:spLocks noGrp="1"/>
          </p:cNvSpPr>
          <p:nvPr>
            <p:ph type="dt" sz="half" idx="10"/>
          </p:nvPr>
        </p:nvSpPr>
        <p:spPr/>
        <p:txBody>
          <a:bodyPr/>
          <a:lstStyle/>
          <a:p>
            <a:fld id="{A5BE46E5-ABB2-4165-A0B0-1FD4011DDBDD}" type="datetimeFigureOut">
              <a:rPr lang="en-US" smtClean="0"/>
              <a:t>9/14/2020</a:t>
            </a:fld>
            <a:endParaRPr lang="en-US"/>
          </a:p>
        </p:txBody>
      </p:sp>
      <p:sp>
        <p:nvSpPr>
          <p:cNvPr id="5" name="Footer Placeholder 4">
            <a:extLst>
              <a:ext uri="{FF2B5EF4-FFF2-40B4-BE49-F238E27FC236}">
                <a16:creationId xmlns:a16="http://schemas.microsoft.com/office/drawing/2014/main" id="{8A90257C-6B2E-41D3-8686-48D6D8EB4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495FF-93B1-4503-B033-2A0414D2AFCB}"/>
              </a:ext>
            </a:extLst>
          </p:cNvPr>
          <p:cNvSpPr>
            <a:spLocks noGrp="1"/>
          </p:cNvSpPr>
          <p:nvPr>
            <p:ph type="sldNum" sz="quarter" idx="12"/>
          </p:nvPr>
        </p:nvSpPr>
        <p:spPr/>
        <p:txBody>
          <a:bodyPr/>
          <a:lstStyle/>
          <a:p>
            <a:fld id="{7CAB49E1-8F8D-4BC5-B0A9-3E3F17AE491F}" type="slidenum">
              <a:rPr lang="en-US" smtClean="0"/>
              <a:t>‹#›</a:t>
            </a:fld>
            <a:endParaRPr lang="en-US"/>
          </a:p>
        </p:txBody>
      </p:sp>
    </p:spTree>
    <p:extLst>
      <p:ext uri="{BB962C8B-B14F-4D97-AF65-F5344CB8AC3E}">
        <p14:creationId xmlns:p14="http://schemas.microsoft.com/office/powerpoint/2010/main" val="2955801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A5618-0B6F-46CF-9DE0-E7AC5A221F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E72C10-B9BD-48B7-BA8D-669A49E62B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641FA-F16E-4CCC-B055-E9F6672A3FC0}"/>
              </a:ext>
            </a:extLst>
          </p:cNvPr>
          <p:cNvSpPr>
            <a:spLocks noGrp="1"/>
          </p:cNvSpPr>
          <p:nvPr>
            <p:ph type="dt" sz="half" idx="10"/>
          </p:nvPr>
        </p:nvSpPr>
        <p:spPr/>
        <p:txBody>
          <a:bodyPr/>
          <a:lstStyle/>
          <a:p>
            <a:fld id="{A5BE46E5-ABB2-4165-A0B0-1FD4011DDBDD}" type="datetimeFigureOut">
              <a:rPr lang="en-US" smtClean="0"/>
              <a:t>9/14/2020</a:t>
            </a:fld>
            <a:endParaRPr lang="en-US"/>
          </a:p>
        </p:txBody>
      </p:sp>
      <p:sp>
        <p:nvSpPr>
          <p:cNvPr id="5" name="Footer Placeholder 4">
            <a:extLst>
              <a:ext uri="{FF2B5EF4-FFF2-40B4-BE49-F238E27FC236}">
                <a16:creationId xmlns:a16="http://schemas.microsoft.com/office/drawing/2014/main" id="{6610C5E5-96B1-40AE-9737-36E11EDB8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8B6E4-5A59-41ED-A285-39A67E9D6A85}"/>
              </a:ext>
            </a:extLst>
          </p:cNvPr>
          <p:cNvSpPr>
            <a:spLocks noGrp="1"/>
          </p:cNvSpPr>
          <p:nvPr>
            <p:ph type="sldNum" sz="quarter" idx="12"/>
          </p:nvPr>
        </p:nvSpPr>
        <p:spPr/>
        <p:txBody>
          <a:bodyPr/>
          <a:lstStyle/>
          <a:p>
            <a:fld id="{7CAB49E1-8F8D-4BC5-B0A9-3E3F17AE491F}" type="slidenum">
              <a:rPr lang="en-US" smtClean="0"/>
              <a:t>‹#›</a:t>
            </a:fld>
            <a:endParaRPr lang="en-US"/>
          </a:p>
        </p:txBody>
      </p:sp>
    </p:spTree>
    <p:extLst>
      <p:ext uri="{BB962C8B-B14F-4D97-AF65-F5344CB8AC3E}">
        <p14:creationId xmlns:p14="http://schemas.microsoft.com/office/powerpoint/2010/main" val="409106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03C5F-C840-4904-B664-F0D61F30D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8D0711-487D-499C-B9EF-042587E06C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3A9FE-DCDC-4D1A-A951-C4569D3D9149}"/>
              </a:ext>
            </a:extLst>
          </p:cNvPr>
          <p:cNvSpPr>
            <a:spLocks noGrp="1"/>
          </p:cNvSpPr>
          <p:nvPr>
            <p:ph type="dt" sz="half" idx="10"/>
          </p:nvPr>
        </p:nvSpPr>
        <p:spPr/>
        <p:txBody>
          <a:bodyPr/>
          <a:lstStyle/>
          <a:p>
            <a:fld id="{A5BE46E5-ABB2-4165-A0B0-1FD4011DDBDD}" type="datetimeFigureOut">
              <a:rPr lang="en-US" smtClean="0"/>
              <a:t>9/14/2020</a:t>
            </a:fld>
            <a:endParaRPr lang="en-US"/>
          </a:p>
        </p:txBody>
      </p:sp>
      <p:sp>
        <p:nvSpPr>
          <p:cNvPr id="5" name="Footer Placeholder 4">
            <a:extLst>
              <a:ext uri="{FF2B5EF4-FFF2-40B4-BE49-F238E27FC236}">
                <a16:creationId xmlns:a16="http://schemas.microsoft.com/office/drawing/2014/main" id="{05C45ADC-DF3F-4624-85DC-12396E841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37F11-8D10-44A8-BF40-0E674B6C86B5}"/>
              </a:ext>
            </a:extLst>
          </p:cNvPr>
          <p:cNvSpPr>
            <a:spLocks noGrp="1"/>
          </p:cNvSpPr>
          <p:nvPr>
            <p:ph type="sldNum" sz="quarter" idx="12"/>
          </p:nvPr>
        </p:nvSpPr>
        <p:spPr/>
        <p:txBody>
          <a:bodyPr/>
          <a:lstStyle/>
          <a:p>
            <a:fld id="{7CAB49E1-8F8D-4BC5-B0A9-3E3F17AE491F}" type="slidenum">
              <a:rPr lang="en-US" smtClean="0"/>
              <a:t>‹#›</a:t>
            </a:fld>
            <a:endParaRPr lang="en-US"/>
          </a:p>
        </p:txBody>
      </p:sp>
    </p:spTree>
    <p:extLst>
      <p:ext uri="{BB962C8B-B14F-4D97-AF65-F5344CB8AC3E}">
        <p14:creationId xmlns:p14="http://schemas.microsoft.com/office/powerpoint/2010/main" val="38239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B342-AC61-4CEA-A8DB-7727671B0D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43A129-0F25-47CF-BC46-EB3ABF75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437C95-B47D-4686-8EC9-0D58D53BFFF3}"/>
              </a:ext>
            </a:extLst>
          </p:cNvPr>
          <p:cNvSpPr>
            <a:spLocks noGrp="1"/>
          </p:cNvSpPr>
          <p:nvPr>
            <p:ph type="dt" sz="half" idx="10"/>
          </p:nvPr>
        </p:nvSpPr>
        <p:spPr/>
        <p:txBody>
          <a:bodyPr/>
          <a:lstStyle/>
          <a:p>
            <a:fld id="{A5BE46E5-ABB2-4165-A0B0-1FD4011DDBDD}" type="datetimeFigureOut">
              <a:rPr lang="en-US" smtClean="0"/>
              <a:t>9/14/2020</a:t>
            </a:fld>
            <a:endParaRPr lang="en-US"/>
          </a:p>
        </p:txBody>
      </p:sp>
      <p:sp>
        <p:nvSpPr>
          <p:cNvPr id="5" name="Footer Placeholder 4">
            <a:extLst>
              <a:ext uri="{FF2B5EF4-FFF2-40B4-BE49-F238E27FC236}">
                <a16:creationId xmlns:a16="http://schemas.microsoft.com/office/drawing/2014/main" id="{EE3EB7B8-3419-48FE-B434-F2E3DAB1C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2667A-3078-442D-B911-F78C30B9A465}"/>
              </a:ext>
            </a:extLst>
          </p:cNvPr>
          <p:cNvSpPr>
            <a:spLocks noGrp="1"/>
          </p:cNvSpPr>
          <p:nvPr>
            <p:ph type="sldNum" sz="quarter" idx="12"/>
          </p:nvPr>
        </p:nvSpPr>
        <p:spPr/>
        <p:txBody>
          <a:bodyPr/>
          <a:lstStyle/>
          <a:p>
            <a:fld id="{7CAB49E1-8F8D-4BC5-B0A9-3E3F17AE491F}" type="slidenum">
              <a:rPr lang="en-US" smtClean="0"/>
              <a:t>‹#›</a:t>
            </a:fld>
            <a:endParaRPr lang="en-US"/>
          </a:p>
        </p:txBody>
      </p:sp>
    </p:spTree>
    <p:extLst>
      <p:ext uri="{BB962C8B-B14F-4D97-AF65-F5344CB8AC3E}">
        <p14:creationId xmlns:p14="http://schemas.microsoft.com/office/powerpoint/2010/main" val="345199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7783-4637-4222-A74F-0103AFED6D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80A1E-EEF6-4D1A-B88B-0638FB8D8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D61111-FC6F-45CE-87F1-E568160EB3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C775EB-62F6-414B-AD9E-C8A037EC9A58}"/>
              </a:ext>
            </a:extLst>
          </p:cNvPr>
          <p:cNvSpPr>
            <a:spLocks noGrp="1"/>
          </p:cNvSpPr>
          <p:nvPr>
            <p:ph type="dt" sz="half" idx="10"/>
          </p:nvPr>
        </p:nvSpPr>
        <p:spPr/>
        <p:txBody>
          <a:bodyPr/>
          <a:lstStyle/>
          <a:p>
            <a:fld id="{A5BE46E5-ABB2-4165-A0B0-1FD4011DDBDD}" type="datetimeFigureOut">
              <a:rPr lang="en-US" smtClean="0"/>
              <a:t>9/14/2020</a:t>
            </a:fld>
            <a:endParaRPr lang="en-US"/>
          </a:p>
        </p:txBody>
      </p:sp>
      <p:sp>
        <p:nvSpPr>
          <p:cNvPr id="6" name="Footer Placeholder 5">
            <a:extLst>
              <a:ext uri="{FF2B5EF4-FFF2-40B4-BE49-F238E27FC236}">
                <a16:creationId xmlns:a16="http://schemas.microsoft.com/office/drawing/2014/main" id="{265A9DD0-8BB6-43C1-8762-A50384987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50F07-2136-4AFB-AC6A-40C95D6808B4}"/>
              </a:ext>
            </a:extLst>
          </p:cNvPr>
          <p:cNvSpPr>
            <a:spLocks noGrp="1"/>
          </p:cNvSpPr>
          <p:nvPr>
            <p:ph type="sldNum" sz="quarter" idx="12"/>
          </p:nvPr>
        </p:nvSpPr>
        <p:spPr/>
        <p:txBody>
          <a:bodyPr/>
          <a:lstStyle/>
          <a:p>
            <a:fld id="{7CAB49E1-8F8D-4BC5-B0A9-3E3F17AE491F}" type="slidenum">
              <a:rPr lang="en-US" smtClean="0"/>
              <a:t>‹#›</a:t>
            </a:fld>
            <a:endParaRPr lang="en-US"/>
          </a:p>
        </p:txBody>
      </p:sp>
    </p:spTree>
    <p:extLst>
      <p:ext uri="{BB962C8B-B14F-4D97-AF65-F5344CB8AC3E}">
        <p14:creationId xmlns:p14="http://schemas.microsoft.com/office/powerpoint/2010/main" val="1399869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B734-C443-4977-81EB-A007E059DA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DC34FE-2D32-4555-8E5A-88786122C5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E50522-C548-4D04-845B-BA1B91FD23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C0D95-324D-41AA-B627-EEBDA198AD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F189BF-F6F2-419E-A106-04149452CD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44768-D4A8-4E1F-B877-D99AA599C0D3}"/>
              </a:ext>
            </a:extLst>
          </p:cNvPr>
          <p:cNvSpPr>
            <a:spLocks noGrp="1"/>
          </p:cNvSpPr>
          <p:nvPr>
            <p:ph type="dt" sz="half" idx="10"/>
          </p:nvPr>
        </p:nvSpPr>
        <p:spPr/>
        <p:txBody>
          <a:bodyPr/>
          <a:lstStyle/>
          <a:p>
            <a:fld id="{A5BE46E5-ABB2-4165-A0B0-1FD4011DDBDD}" type="datetimeFigureOut">
              <a:rPr lang="en-US" smtClean="0"/>
              <a:t>9/14/2020</a:t>
            </a:fld>
            <a:endParaRPr lang="en-US"/>
          </a:p>
        </p:txBody>
      </p:sp>
      <p:sp>
        <p:nvSpPr>
          <p:cNvPr id="8" name="Footer Placeholder 7">
            <a:extLst>
              <a:ext uri="{FF2B5EF4-FFF2-40B4-BE49-F238E27FC236}">
                <a16:creationId xmlns:a16="http://schemas.microsoft.com/office/drawing/2014/main" id="{D5927A9D-E3BC-4B6E-B3C1-B1DDBE9C7D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A0EC1-3073-450D-8E80-DFA822FBAF3B}"/>
              </a:ext>
            </a:extLst>
          </p:cNvPr>
          <p:cNvSpPr>
            <a:spLocks noGrp="1"/>
          </p:cNvSpPr>
          <p:nvPr>
            <p:ph type="sldNum" sz="quarter" idx="12"/>
          </p:nvPr>
        </p:nvSpPr>
        <p:spPr/>
        <p:txBody>
          <a:bodyPr/>
          <a:lstStyle/>
          <a:p>
            <a:fld id="{7CAB49E1-8F8D-4BC5-B0A9-3E3F17AE491F}" type="slidenum">
              <a:rPr lang="en-US" smtClean="0"/>
              <a:t>‹#›</a:t>
            </a:fld>
            <a:endParaRPr lang="en-US"/>
          </a:p>
        </p:txBody>
      </p:sp>
    </p:spTree>
    <p:extLst>
      <p:ext uri="{BB962C8B-B14F-4D97-AF65-F5344CB8AC3E}">
        <p14:creationId xmlns:p14="http://schemas.microsoft.com/office/powerpoint/2010/main" val="2731696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849FD-3DD8-48CE-9766-028819F586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AB1C3B-0012-4419-9035-DBA6F66FD5CF}"/>
              </a:ext>
            </a:extLst>
          </p:cNvPr>
          <p:cNvSpPr>
            <a:spLocks noGrp="1"/>
          </p:cNvSpPr>
          <p:nvPr>
            <p:ph type="dt" sz="half" idx="10"/>
          </p:nvPr>
        </p:nvSpPr>
        <p:spPr/>
        <p:txBody>
          <a:bodyPr/>
          <a:lstStyle/>
          <a:p>
            <a:fld id="{A5BE46E5-ABB2-4165-A0B0-1FD4011DDBDD}" type="datetimeFigureOut">
              <a:rPr lang="en-US" smtClean="0"/>
              <a:t>9/14/2020</a:t>
            </a:fld>
            <a:endParaRPr lang="en-US"/>
          </a:p>
        </p:txBody>
      </p:sp>
      <p:sp>
        <p:nvSpPr>
          <p:cNvPr id="4" name="Footer Placeholder 3">
            <a:extLst>
              <a:ext uri="{FF2B5EF4-FFF2-40B4-BE49-F238E27FC236}">
                <a16:creationId xmlns:a16="http://schemas.microsoft.com/office/drawing/2014/main" id="{875D84FB-1F0C-42C4-A160-5DBADF8A7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1C8FFB-8449-49DF-8817-560C0200C5C1}"/>
              </a:ext>
            </a:extLst>
          </p:cNvPr>
          <p:cNvSpPr>
            <a:spLocks noGrp="1"/>
          </p:cNvSpPr>
          <p:nvPr>
            <p:ph type="sldNum" sz="quarter" idx="12"/>
          </p:nvPr>
        </p:nvSpPr>
        <p:spPr/>
        <p:txBody>
          <a:bodyPr/>
          <a:lstStyle/>
          <a:p>
            <a:fld id="{7CAB49E1-8F8D-4BC5-B0A9-3E3F17AE491F}" type="slidenum">
              <a:rPr lang="en-US" smtClean="0"/>
              <a:t>‹#›</a:t>
            </a:fld>
            <a:endParaRPr lang="en-US"/>
          </a:p>
        </p:txBody>
      </p:sp>
    </p:spTree>
    <p:extLst>
      <p:ext uri="{BB962C8B-B14F-4D97-AF65-F5344CB8AC3E}">
        <p14:creationId xmlns:p14="http://schemas.microsoft.com/office/powerpoint/2010/main" val="1714419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1FB32-0FE3-44B5-A82C-4738672850BF}"/>
              </a:ext>
            </a:extLst>
          </p:cNvPr>
          <p:cNvSpPr>
            <a:spLocks noGrp="1"/>
          </p:cNvSpPr>
          <p:nvPr>
            <p:ph type="dt" sz="half" idx="10"/>
          </p:nvPr>
        </p:nvSpPr>
        <p:spPr/>
        <p:txBody>
          <a:bodyPr/>
          <a:lstStyle/>
          <a:p>
            <a:fld id="{A5BE46E5-ABB2-4165-A0B0-1FD4011DDBDD}" type="datetimeFigureOut">
              <a:rPr lang="en-US" smtClean="0"/>
              <a:t>9/14/2020</a:t>
            </a:fld>
            <a:endParaRPr lang="en-US"/>
          </a:p>
        </p:txBody>
      </p:sp>
      <p:sp>
        <p:nvSpPr>
          <p:cNvPr id="3" name="Footer Placeholder 2">
            <a:extLst>
              <a:ext uri="{FF2B5EF4-FFF2-40B4-BE49-F238E27FC236}">
                <a16:creationId xmlns:a16="http://schemas.microsoft.com/office/drawing/2014/main" id="{D3DD9923-54A4-443D-B392-5BE9703C17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50AC71-072D-4D35-BE8C-5388D31FD32E}"/>
              </a:ext>
            </a:extLst>
          </p:cNvPr>
          <p:cNvSpPr>
            <a:spLocks noGrp="1"/>
          </p:cNvSpPr>
          <p:nvPr>
            <p:ph type="sldNum" sz="quarter" idx="12"/>
          </p:nvPr>
        </p:nvSpPr>
        <p:spPr/>
        <p:txBody>
          <a:bodyPr/>
          <a:lstStyle/>
          <a:p>
            <a:fld id="{7CAB49E1-8F8D-4BC5-B0A9-3E3F17AE491F}" type="slidenum">
              <a:rPr lang="en-US" smtClean="0"/>
              <a:t>‹#›</a:t>
            </a:fld>
            <a:endParaRPr lang="en-US"/>
          </a:p>
        </p:txBody>
      </p:sp>
    </p:spTree>
    <p:extLst>
      <p:ext uri="{BB962C8B-B14F-4D97-AF65-F5344CB8AC3E}">
        <p14:creationId xmlns:p14="http://schemas.microsoft.com/office/powerpoint/2010/main" val="3329192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C488E-5FAC-40F9-B219-658B8BBD0B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0CD939-DA8B-44F8-BE5B-DDCF3393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7A566E-0A7E-4F54-9EF2-5183871A0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84EA0-B2BA-4C60-AE91-0C574E9A4E24}"/>
              </a:ext>
            </a:extLst>
          </p:cNvPr>
          <p:cNvSpPr>
            <a:spLocks noGrp="1"/>
          </p:cNvSpPr>
          <p:nvPr>
            <p:ph type="dt" sz="half" idx="10"/>
          </p:nvPr>
        </p:nvSpPr>
        <p:spPr/>
        <p:txBody>
          <a:bodyPr/>
          <a:lstStyle/>
          <a:p>
            <a:fld id="{A5BE46E5-ABB2-4165-A0B0-1FD4011DDBDD}" type="datetimeFigureOut">
              <a:rPr lang="en-US" smtClean="0"/>
              <a:t>9/14/2020</a:t>
            </a:fld>
            <a:endParaRPr lang="en-US"/>
          </a:p>
        </p:txBody>
      </p:sp>
      <p:sp>
        <p:nvSpPr>
          <p:cNvPr id="6" name="Footer Placeholder 5">
            <a:extLst>
              <a:ext uri="{FF2B5EF4-FFF2-40B4-BE49-F238E27FC236}">
                <a16:creationId xmlns:a16="http://schemas.microsoft.com/office/drawing/2014/main" id="{1EF59AA0-7F28-4DC3-AAB0-68DB0854C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B969A2-E9C8-4D7A-8039-710E89C48B80}"/>
              </a:ext>
            </a:extLst>
          </p:cNvPr>
          <p:cNvSpPr>
            <a:spLocks noGrp="1"/>
          </p:cNvSpPr>
          <p:nvPr>
            <p:ph type="sldNum" sz="quarter" idx="12"/>
          </p:nvPr>
        </p:nvSpPr>
        <p:spPr/>
        <p:txBody>
          <a:bodyPr/>
          <a:lstStyle/>
          <a:p>
            <a:fld id="{7CAB49E1-8F8D-4BC5-B0A9-3E3F17AE491F}" type="slidenum">
              <a:rPr lang="en-US" smtClean="0"/>
              <a:t>‹#›</a:t>
            </a:fld>
            <a:endParaRPr lang="en-US"/>
          </a:p>
        </p:txBody>
      </p:sp>
    </p:spTree>
    <p:extLst>
      <p:ext uri="{BB962C8B-B14F-4D97-AF65-F5344CB8AC3E}">
        <p14:creationId xmlns:p14="http://schemas.microsoft.com/office/powerpoint/2010/main" val="2828622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F1FB-FC9B-4340-882B-61DD43F8EF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4A92E-F80E-4316-9BBE-57E9652FCC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889E87-CDD5-4058-B6AB-D42F6FD23E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C5792-000E-4883-BBC7-F5E62DF8A869}"/>
              </a:ext>
            </a:extLst>
          </p:cNvPr>
          <p:cNvSpPr>
            <a:spLocks noGrp="1"/>
          </p:cNvSpPr>
          <p:nvPr>
            <p:ph type="dt" sz="half" idx="10"/>
          </p:nvPr>
        </p:nvSpPr>
        <p:spPr/>
        <p:txBody>
          <a:bodyPr/>
          <a:lstStyle/>
          <a:p>
            <a:fld id="{A5BE46E5-ABB2-4165-A0B0-1FD4011DDBDD}" type="datetimeFigureOut">
              <a:rPr lang="en-US" smtClean="0"/>
              <a:t>9/14/2020</a:t>
            </a:fld>
            <a:endParaRPr lang="en-US"/>
          </a:p>
        </p:txBody>
      </p:sp>
      <p:sp>
        <p:nvSpPr>
          <p:cNvPr id="6" name="Footer Placeholder 5">
            <a:extLst>
              <a:ext uri="{FF2B5EF4-FFF2-40B4-BE49-F238E27FC236}">
                <a16:creationId xmlns:a16="http://schemas.microsoft.com/office/drawing/2014/main" id="{5274F0E0-D453-46AF-B234-4FF02F163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FF730-546A-428A-B769-64381A9680BA}"/>
              </a:ext>
            </a:extLst>
          </p:cNvPr>
          <p:cNvSpPr>
            <a:spLocks noGrp="1"/>
          </p:cNvSpPr>
          <p:nvPr>
            <p:ph type="sldNum" sz="quarter" idx="12"/>
          </p:nvPr>
        </p:nvSpPr>
        <p:spPr/>
        <p:txBody>
          <a:bodyPr/>
          <a:lstStyle/>
          <a:p>
            <a:fld id="{7CAB49E1-8F8D-4BC5-B0A9-3E3F17AE491F}" type="slidenum">
              <a:rPr lang="en-US" smtClean="0"/>
              <a:t>‹#›</a:t>
            </a:fld>
            <a:endParaRPr lang="en-US"/>
          </a:p>
        </p:txBody>
      </p:sp>
    </p:spTree>
    <p:extLst>
      <p:ext uri="{BB962C8B-B14F-4D97-AF65-F5344CB8AC3E}">
        <p14:creationId xmlns:p14="http://schemas.microsoft.com/office/powerpoint/2010/main" val="223967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A3FC6-3529-4A34-A092-D57C3E02A6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5F84D9-FDE0-4E2A-BBB8-4807463CEE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7825D-6179-4E1D-80DE-3E86C59C46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E46E5-ABB2-4165-A0B0-1FD4011DDBDD}" type="datetimeFigureOut">
              <a:rPr lang="en-US" smtClean="0"/>
              <a:t>9/14/2020</a:t>
            </a:fld>
            <a:endParaRPr lang="en-US"/>
          </a:p>
        </p:txBody>
      </p:sp>
      <p:sp>
        <p:nvSpPr>
          <p:cNvPr id="5" name="Footer Placeholder 4">
            <a:extLst>
              <a:ext uri="{FF2B5EF4-FFF2-40B4-BE49-F238E27FC236}">
                <a16:creationId xmlns:a16="http://schemas.microsoft.com/office/drawing/2014/main" id="{4395318E-C1DA-4E73-868E-BE9C4F9F81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5E6A24-B15D-48AD-AE86-BC2B8D5603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B49E1-8F8D-4BC5-B0A9-3E3F17AE491F}" type="slidenum">
              <a:rPr lang="en-US" smtClean="0"/>
              <a:t>‹#›</a:t>
            </a:fld>
            <a:endParaRPr lang="en-US"/>
          </a:p>
        </p:txBody>
      </p:sp>
    </p:spTree>
    <p:extLst>
      <p:ext uri="{BB962C8B-B14F-4D97-AF65-F5344CB8AC3E}">
        <p14:creationId xmlns:p14="http://schemas.microsoft.com/office/powerpoint/2010/main" val="2922849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F4C424-C692-475D-A515-D947E00FCD1F}"/>
              </a:ext>
            </a:extLst>
          </p:cNvPr>
          <p:cNvSpPr txBox="1"/>
          <p:nvPr/>
        </p:nvSpPr>
        <p:spPr>
          <a:xfrm>
            <a:off x="4080063" y="921224"/>
            <a:ext cx="4031873" cy="369332"/>
          </a:xfrm>
          <a:prstGeom prst="rect">
            <a:avLst/>
          </a:prstGeom>
          <a:noFill/>
        </p:spPr>
        <p:txBody>
          <a:bodyPr wrap="non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Ernan</a:t>
            </a:r>
            <a:r>
              <a:rPr lang="en-US" dirty="0">
                <a:solidFill>
                  <a:schemeClr val="bg1"/>
                </a:solidFill>
                <a:latin typeface="Times New Roman" panose="02020603050405020304" pitchFamily="18" charset="0"/>
                <a:cs typeface="Times New Roman" panose="02020603050405020304" pitchFamily="18" charset="0"/>
              </a:rPr>
              <a:t> McMullin: “Galilean Idealization”</a:t>
            </a:r>
            <a:r>
              <a:rPr lang="en-US" dirty="0">
                <a:solidFill>
                  <a:schemeClr val="bg1"/>
                </a:solidFill>
              </a:rPr>
              <a:t> </a:t>
            </a:r>
          </a:p>
        </p:txBody>
      </p:sp>
      <p:pic>
        <p:nvPicPr>
          <p:cNvPr id="5" name="Picture 4">
            <a:extLst>
              <a:ext uri="{FF2B5EF4-FFF2-40B4-BE49-F238E27FC236}">
                <a16:creationId xmlns:a16="http://schemas.microsoft.com/office/drawing/2014/main" id="{FC943CD4-EC20-41EB-A355-EABD6363A493}"/>
              </a:ext>
            </a:extLst>
          </p:cNvPr>
          <p:cNvPicPr>
            <a:picLocks noChangeAspect="1"/>
          </p:cNvPicPr>
          <p:nvPr/>
        </p:nvPicPr>
        <p:blipFill>
          <a:blip r:embed="rId2"/>
          <a:stretch>
            <a:fillRect/>
          </a:stretch>
        </p:blipFill>
        <p:spPr>
          <a:xfrm>
            <a:off x="3420154" y="2281603"/>
            <a:ext cx="2298258" cy="2986569"/>
          </a:xfrm>
          <a:prstGeom prst="rect">
            <a:avLst/>
          </a:prstGeom>
        </p:spPr>
      </p:pic>
      <p:pic>
        <p:nvPicPr>
          <p:cNvPr id="6" name="Picture 5">
            <a:extLst>
              <a:ext uri="{FF2B5EF4-FFF2-40B4-BE49-F238E27FC236}">
                <a16:creationId xmlns:a16="http://schemas.microsoft.com/office/drawing/2014/main" id="{D518E681-7AF7-4BAD-BB62-A2071F1A6F40}"/>
              </a:ext>
            </a:extLst>
          </p:cNvPr>
          <p:cNvPicPr>
            <a:picLocks noChangeAspect="1"/>
          </p:cNvPicPr>
          <p:nvPr/>
        </p:nvPicPr>
        <p:blipFill>
          <a:blip r:embed="rId3"/>
          <a:stretch>
            <a:fillRect/>
          </a:stretch>
        </p:blipFill>
        <p:spPr>
          <a:xfrm>
            <a:off x="6473590" y="2017737"/>
            <a:ext cx="2766293" cy="3514299"/>
          </a:xfrm>
          <a:prstGeom prst="rect">
            <a:avLst/>
          </a:prstGeom>
        </p:spPr>
      </p:pic>
    </p:spTree>
    <p:extLst>
      <p:ext uri="{BB962C8B-B14F-4D97-AF65-F5344CB8AC3E}">
        <p14:creationId xmlns:p14="http://schemas.microsoft.com/office/powerpoint/2010/main" val="1515363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C411C-34FB-4E49-8DAF-B38C31C42572}"/>
              </a:ext>
            </a:extLst>
          </p:cNvPr>
          <p:cNvSpPr txBox="1"/>
          <p:nvPr/>
        </p:nvSpPr>
        <p:spPr>
          <a:xfrm>
            <a:off x="792000" y="820800"/>
            <a:ext cx="7365600" cy="1289071"/>
          </a:xfrm>
          <a:prstGeom prst="rect">
            <a:avLst/>
          </a:prstGeom>
          <a:noFill/>
        </p:spPr>
        <p:txBody>
          <a:bodyPr wrap="square" rtlCol="0">
            <a:spAutoFit/>
          </a:bodyPr>
          <a:lstStyle/>
          <a:p>
            <a:pPr>
              <a:lnSpc>
                <a:spcPct val="150000"/>
              </a:lnSpc>
            </a:pP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Construct Idealization</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Simplification in the conceptual representation of an object </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i.e. simplification in a scientific </a:t>
            </a:r>
            <a:r>
              <a:rPr lang="en-US" i="1" dirty="0">
                <a:solidFill>
                  <a:schemeClr val="bg1"/>
                </a:solidFill>
                <a:latin typeface="Times New Roman" panose="02020603050405020304" pitchFamily="18" charset="0"/>
                <a:cs typeface="Times New Roman" panose="02020603050405020304" pitchFamily="18" charset="0"/>
              </a:rPr>
              <a:t>model</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51AF432-B343-49FF-943B-68CE22603E47}"/>
              </a:ext>
            </a:extLst>
          </p:cNvPr>
          <p:cNvPicPr>
            <a:picLocks noChangeAspect="1"/>
          </p:cNvPicPr>
          <p:nvPr/>
        </p:nvPicPr>
        <p:blipFill>
          <a:blip r:embed="rId3"/>
          <a:stretch>
            <a:fillRect/>
          </a:stretch>
        </p:blipFill>
        <p:spPr>
          <a:xfrm>
            <a:off x="7471200" y="395371"/>
            <a:ext cx="3429000" cy="3429000"/>
          </a:xfrm>
          <a:prstGeom prst="rect">
            <a:avLst/>
          </a:prstGeom>
        </p:spPr>
      </p:pic>
      <p:cxnSp>
        <p:nvCxnSpPr>
          <p:cNvPr id="7" name="Straight Connector 6">
            <a:extLst>
              <a:ext uri="{FF2B5EF4-FFF2-40B4-BE49-F238E27FC236}">
                <a16:creationId xmlns:a16="http://schemas.microsoft.com/office/drawing/2014/main" id="{CBA5ACDA-97A2-461D-A873-7312C3AD0D82}"/>
              </a:ext>
            </a:extLst>
          </p:cNvPr>
          <p:cNvCxnSpPr>
            <a:cxnSpLocks/>
          </p:cNvCxnSpPr>
          <p:nvPr/>
        </p:nvCxnSpPr>
        <p:spPr>
          <a:xfrm>
            <a:off x="8157600" y="295200"/>
            <a:ext cx="0" cy="5680800"/>
          </a:xfrm>
          <a:prstGeom prst="line">
            <a:avLst/>
          </a:prstGeom>
          <a:ln w="127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CCB0B4-B32A-45CA-B34E-8AF64D039C2F}"/>
              </a:ext>
            </a:extLst>
          </p:cNvPr>
          <p:cNvCxnSpPr>
            <a:cxnSpLocks/>
          </p:cNvCxnSpPr>
          <p:nvPr/>
        </p:nvCxnSpPr>
        <p:spPr>
          <a:xfrm>
            <a:off x="10218000" y="312600"/>
            <a:ext cx="0" cy="5680800"/>
          </a:xfrm>
          <a:prstGeom prst="line">
            <a:avLst/>
          </a:prstGeom>
          <a:ln w="1270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8353354-3BBB-4892-A609-F17768CC165C}"/>
              </a:ext>
            </a:extLst>
          </p:cNvPr>
          <p:cNvSpPr txBox="1"/>
          <p:nvPr/>
        </p:nvSpPr>
        <p:spPr>
          <a:xfrm>
            <a:off x="3902111" y="4316041"/>
            <a:ext cx="3912289" cy="646331"/>
          </a:xfrm>
          <a:prstGeom prst="rect">
            <a:avLst/>
          </a:prstGeom>
          <a:no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These lines are not </a:t>
            </a:r>
            <a:r>
              <a:rPr lang="en-US" i="1" dirty="0">
                <a:solidFill>
                  <a:schemeClr val="bg1"/>
                </a:solidFill>
                <a:latin typeface="Times New Roman" panose="02020603050405020304" pitchFamily="18" charset="0"/>
                <a:cs typeface="Times New Roman" panose="02020603050405020304" pitchFamily="18" charset="0"/>
              </a:rPr>
              <a:t>really</a:t>
            </a:r>
            <a:r>
              <a:rPr lang="en-US" dirty="0">
                <a:solidFill>
                  <a:schemeClr val="bg1"/>
                </a:solidFill>
                <a:latin typeface="Times New Roman" panose="02020603050405020304" pitchFamily="18" charset="0"/>
                <a:cs typeface="Times New Roman" panose="02020603050405020304" pitchFamily="18" charset="0"/>
              </a:rPr>
              <a:t> parallel:</a:t>
            </a:r>
          </a:p>
          <a:p>
            <a:pPr algn="ctr"/>
            <a:r>
              <a:rPr lang="en-US" dirty="0">
                <a:solidFill>
                  <a:schemeClr val="bg1"/>
                </a:solidFill>
                <a:latin typeface="Times New Roman" panose="02020603050405020304" pitchFamily="18" charset="0"/>
                <a:cs typeface="Times New Roman" panose="02020603050405020304" pitchFamily="18" charset="0"/>
              </a:rPr>
              <a:t>they converge at the center of the earth.</a:t>
            </a:r>
          </a:p>
        </p:txBody>
      </p:sp>
    </p:spTree>
    <p:extLst>
      <p:ext uri="{BB962C8B-B14F-4D97-AF65-F5344CB8AC3E}">
        <p14:creationId xmlns:p14="http://schemas.microsoft.com/office/powerpoint/2010/main" val="4247643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575C0-F904-4148-93F1-8EF006233C71}"/>
              </a:ext>
            </a:extLst>
          </p:cNvPr>
          <p:cNvSpPr txBox="1"/>
          <p:nvPr/>
        </p:nvSpPr>
        <p:spPr>
          <a:xfrm>
            <a:off x="4736260" y="1120583"/>
            <a:ext cx="2114681" cy="369332"/>
          </a:xfrm>
          <a:prstGeom prst="rect">
            <a:avLst/>
          </a:prstGeom>
          <a:no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Galilean Idealization</a:t>
            </a:r>
          </a:p>
        </p:txBody>
      </p:sp>
      <p:sp>
        <p:nvSpPr>
          <p:cNvPr id="15" name="TextBox 14">
            <a:extLst>
              <a:ext uri="{FF2B5EF4-FFF2-40B4-BE49-F238E27FC236}">
                <a16:creationId xmlns:a16="http://schemas.microsoft.com/office/drawing/2014/main" id="{A1CDF542-C4F0-449F-9A56-802D1FD281FF}"/>
              </a:ext>
            </a:extLst>
          </p:cNvPr>
          <p:cNvSpPr txBox="1"/>
          <p:nvPr/>
        </p:nvSpPr>
        <p:spPr>
          <a:xfrm>
            <a:off x="2046001" y="2227132"/>
            <a:ext cx="23513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Construct Idealization</a:t>
            </a:r>
          </a:p>
        </p:txBody>
      </p:sp>
      <p:sp>
        <p:nvSpPr>
          <p:cNvPr id="28" name="TextBox 27">
            <a:extLst>
              <a:ext uri="{FF2B5EF4-FFF2-40B4-BE49-F238E27FC236}">
                <a16:creationId xmlns:a16="http://schemas.microsoft.com/office/drawing/2014/main" id="{BF13E83F-9D38-4FF1-8F89-14250B54AE0A}"/>
              </a:ext>
            </a:extLst>
          </p:cNvPr>
          <p:cNvSpPr txBox="1"/>
          <p:nvPr/>
        </p:nvSpPr>
        <p:spPr>
          <a:xfrm>
            <a:off x="7596501" y="2227131"/>
            <a:ext cx="1620698"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Causal Idealization</a:t>
            </a:r>
          </a:p>
        </p:txBody>
      </p:sp>
      <p:sp>
        <p:nvSpPr>
          <p:cNvPr id="33" name="Left Brace 32">
            <a:extLst>
              <a:ext uri="{FF2B5EF4-FFF2-40B4-BE49-F238E27FC236}">
                <a16:creationId xmlns:a16="http://schemas.microsoft.com/office/drawing/2014/main" id="{2569DB5C-4D24-4F24-B309-8BE2F9AB52FE}"/>
              </a:ext>
            </a:extLst>
          </p:cNvPr>
          <p:cNvSpPr/>
          <p:nvPr/>
        </p:nvSpPr>
        <p:spPr>
          <a:xfrm rot="5400000">
            <a:off x="5467503" y="-1487964"/>
            <a:ext cx="838378" cy="6812402"/>
          </a:xfrm>
          <a:prstGeom prst="leftBrace">
            <a:avLst>
              <a:gd name="adj1" fmla="val 98507"/>
              <a:gd name="adj2" fmla="val 4991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06E6D460-BA01-4D38-BBF2-E5A62BFB3C18}"/>
              </a:ext>
            </a:extLst>
          </p:cNvPr>
          <p:cNvSpPr/>
          <p:nvPr/>
        </p:nvSpPr>
        <p:spPr>
          <a:xfrm rot="5400000">
            <a:off x="3137142" y="1566317"/>
            <a:ext cx="838378" cy="3614645"/>
          </a:xfrm>
          <a:prstGeom prst="leftBrace">
            <a:avLst>
              <a:gd name="adj1" fmla="val 98769"/>
              <a:gd name="adj2" fmla="val 54183"/>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a:extLst>
              <a:ext uri="{FF2B5EF4-FFF2-40B4-BE49-F238E27FC236}">
                <a16:creationId xmlns:a16="http://schemas.microsoft.com/office/drawing/2014/main" id="{32083DAF-7193-4697-8B0E-25017599A730}"/>
              </a:ext>
            </a:extLst>
          </p:cNvPr>
          <p:cNvSpPr/>
          <p:nvPr/>
        </p:nvSpPr>
        <p:spPr>
          <a:xfrm rot="5400000">
            <a:off x="8271211" y="1480039"/>
            <a:ext cx="838378" cy="3787200"/>
          </a:xfrm>
          <a:prstGeom prst="leftBrace">
            <a:avLst>
              <a:gd name="adj1" fmla="val 95576"/>
              <a:gd name="adj2" fmla="val 5215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952E7EBA-6435-4E09-A562-1B3853F9BDAF}"/>
              </a:ext>
            </a:extLst>
          </p:cNvPr>
          <p:cNvSpPr txBox="1"/>
          <p:nvPr/>
        </p:nvSpPr>
        <p:spPr>
          <a:xfrm>
            <a:off x="1560847" y="3601546"/>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rgbClr val="FFCC66"/>
                </a:solidFill>
                <a:latin typeface="Times New Roman" panose="02020603050405020304" pitchFamily="18" charset="0"/>
                <a:cs typeface="Times New Roman" panose="02020603050405020304" pitchFamily="18" charset="0"/>
              </a:rPr>
              <a:t>Formal Idealization</a:t>
            </a:r>
          </a:p>
        </p:txBody>
      </p:sp>
      <p:sp>
        <p:nvSpPr>
          <p:cNvPr id="42" name="TextBox 41">
            <a:extLst>
              <a:ext uri="{FF2B5EF4-FFF2-40B4-BE49-F238E27FC236}">
                <a16:creationId xmlns:a16="http://schemas.microsoft.com/office/drawing/2014/main" id="{BB10161C-1855-4879-AE8E-911D6F51E5EC}"/>
              </a:ext>
            </a:extLst>
          </p:cNvPr>
          <p:cNvSpPr txBox="1"/>
          <p:nvPr/>
        </p:nvSpPr>
        <p:spPr>
          <a:xfrm>
            <a:off x="3367251" y="3601547"/>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Material Idealization</a:t>
            </a:r>
          </a:p>
        </p:txBody>
      </p:sp>
      <p:sp>
        <p:nvSpPr>
          <p:cNvPr id="44" name="TextBox 43">
            <a:extLst>
              <a:ext uri="{FF2B5EF4-FFF2-40B4-BE49-F238E27FC236}">
                <a16:creationId xmlns:a16="http://schemas.microsoft.com/office/drawing/2014/main" id="{BB67DBB6-E6CE-40D5-8E85-E4F23542965C}"/>
              </a:ext>
            </a:extLst>
          </p:cNvPr>
          <p:cNvSpPr txBox="1"/>
          <p:nvPr/>
        </p:nvSpPr>
        <p:spPr>
          <a:xfrm>
            <a:off x="6981897" y="3601545"/>
            <a:ext cx="17309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Experimental Idealization</a:t>
            </a:r>
          </a:p>
        </p:txBody>
      </p:sp>
      <p:sp>
        <p:nvSpPr>
          <p:cNvPr id="46" name="TextBox 45">
            <a:extLst>
              <a:ext uri="{FF2B5EF4-FFF2-40B4-BE49-F238E27FC236}">
                <a16:creationId xmlns:a16="http://schemas.microsoft.com/office/drawing/2014/main" id="{8DC42FB6-80E6-4859-AA58-8E125F85F360}"/>
              </a:ext>
            </a:extLst>
          </p:cNvPr>
          <p:cNvSpPr txBox="1"/>
          <p:nvPr/>
        </p:nvSpPr>
        <p:spPr>
          <a:xfrm>
            <a:off x="8471437" y="3601545"/>
            <a:ext cx="2400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Subjunctive Idealization</a:t>
            </a:r>
          </a:p>
        </p:txBody>
      </p:sp>
    </p:spTree>
    <p:extLst>
      <p:ext uri="{BB962C8B-B14F-4D97-AF65-F5344CB8AC3E}">
        <p14:creationId xmlns:p14="http://schemas.microsoft.com/office/powerpoint/2010/main" val="3614235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C411C-34FB-4E49-8DAF-B38C31C42572}"/>
              </a:ext>
            </a:extLst>
          </p:cNvPr>
          <p:cNvSpPr txBox="1"/>
          <p:nvPr/>
        </p:nvSpPr>
        <p:spPr>
          <a:xfrm>
            <a:off x="792000" y="820800"/>
            <a:ext cx="9043200" cy="5444054"/>
          </a:xfrm>
          <a:prstGeom prst="rect">
            <a:avLst/>
          </a:prstGeom>
          <a:noFill/>
        </p:spPr>
        <p:txBody>
          <a:bodyPr wrap="square" rtlCol="0">
            <a:spAutoFit/>
          </a:bodyPr>
          <a:lstStyle/>
          <a:p>
            <a:pPr>
              <a:lnSpc>
                <a:spcPct val="150000"/>
              </a:lnSpc>
            </a:pPr>
            <a:r>
              <a:rPr lang="en-US" dirty="0">
                <a:solidFill>
                  <a:srgbClr val="FFCC66"/>
                </a:solidFill>
                <a:latin typeface="Times New Roman" panose="02020603050405020304" pitchFamily="18" charset="0"/>
                <a:cs typeface="Times New Roman" panose="02020603050405020304" pitchFamily="18" charset="0"/>
              </a:rPr>
              <a:t>Formal Idealization</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“Features that are known (or suspected) to be relevant to the kind of explanation being offered are simplified or omitted to obtain a result.”</a:t>
            </a:r>
            <a:br>
              <a:rPr lang="en-US"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Examples: </a:t>
            </a:r>
          </a:p>
          <a:p>
            <a:pPr marL="742950" lvl="1" indent="-285750">
              <a:lnSpc>
                <a:spcPct val="150000"/>
              </a:lnSpc>
              <a:buFont typeface="Wingdings" panose="05000000000000000000" pitchFamily="2" charset="2"/>
              <a:buChar char="§"/>
            </a:pPr>
            <a:r>
              <a:rPr lang="en-US" dirty="0">
                <a:solidFill>
                  <a:schemeClr val="bg1"/>
                </a:solidFill>
                <a:latin typeface="Times New Roman" panose="02020603050405020304" pitchFamily="18" charset="0"/>
                <a:cs typeface="Times New Roman" panose="02020603050405020304" pitchFamily="18" charset="0"/>
              </a:rPr>
              <a:t>Newton treating the sun as an infinite mass</a:t>
            </a:r>
          </a:p>
          <a:p>
            <a:pPr marL="742950" lvl="1" indent="-285750">
              <a:lnSpc>
                <a:spcPct val="150000"/>
              </a:lnSpc>
              <a:buFont typeface="Wingdings" panose="05000000000000000000" pitchFamily="2" charset="2"/>
              <a:buChar char="§"/>
            </a:pPr>
            <a:r>
              <a:rPr lang="en-US" dirty="0">
                <a:solidFill>
                  <a:schemeClr val="bg1"/>
                </a:solidFill>
                <a:latin typeface="Times New Roman" panose="02020603050405020304" pitchFamily="18" charset="0"/>
                <a:cs typeface="Times New Roman" panose="02020603050405020304" pitchFamily="18" charset="0"/>
              </a:rPr>
              <a:t>Ignoring the volume and mutual attraction of molecules when deriving the ideal gas law</a:t>
            </a:r>
          </a:p>
          <a:p>
            <a:pPr marL="742950" lvl="1" indent="-285750">
              <a:lnSpc>
                <a:spcPct val="150000"/>
              </a:lnSpc>
              <a:buFont typeface="Wingdings" panose="05000000000000000000" pitchFamily="2" charset="2"/>
              <a:buChar char="§"/>
            </a:pPr>
            <a:r>
              <a:rPr lang="en-US" dirty="0">
                <a:solidFill>
                  <a:schemeClr val="bg1"/>
                </a:solidFill>
                <a:latin typeface="Times New Roman" panose="02020603050405020304" pitchFamily="18" charset="0"/>
                <a:cs typeface="Times New Roman" panose="02020603050405020304" pitchFamily="18" charset="0"/>
              </a:rPr>
              <a:t>Bohr’s model of the Hydrogen atom</a:t>
            </a:r>
          </a:p>
          <a:p>
            <a:pPr marL="1200150" lvl="2"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Treated nucleus as immobile (rather than moving around center of mass of atom)</a:t>
            </a:r>
          </a:p>
          <a:p>
            <a:pPr marL="1200150" lvl="2"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Treated electron orbit as circular (rather than ellipsoid)</a:t>
            </a:r>
          </a:p>
          <a:p>
            <a:pPr marL="1200150" lvl="2"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Ignored relativistic effects of the motion of the electron</a:t>
            </a:r>
          </a:p>
          <a:p>
            <a:pPr marL="285750"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7904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C411C-34FB-4E49-8DAF-B38C31C42572}"/>
              </a:ext>
            </a:extLst>
          </p:cNvPr>
          <p:cNvSpPr txBox="1"/>
          <p:nvPr/>
        </p:nvSpPr>
        <p:spPr>
          <a:xfrm>
            <a:off x="792000" y="820800"/>
            <a:ext cx="7452000" cy="3782061"/>
          </a:xfrm>
          <a:prstGeom prst="rect">
            <a:avLst/>
          </a:prstGeom>
          <a:noFill/>
        </p:spPr>
        <p:txBody>
          <a:bodyPr wrap="square" rtlCol="0">
            <a:spAutoFit/>
          </a:bodyPr>
          <a:lstStyle/>
          <a:p>
            <a:pPr>
              <a:lnSpc>
                <a:spcPct val="150000"/>
              </a:lnSpc>
            </a:pPr>
            <a:r>
              <a:rPr lang="en-US" dirty="0">
                <a:solidFill>
                  <a:srgbClr val="FFCC66"/>
                </a:solidFill>
                <a:latin typeface="Times New Roman" panose="02020603050405020304" pitchFamily="18" charset="0"/>
                <a:cs typeface="Times New Roman" panose="02020603050405020304" pitchFamily="18" charset="0"/>
              </a:rPr>
              <a:t>Formal Idealization</a:t>
            </a:r>
          </a:p>
          <a:p>
            <a:pPr>
              <a:lnSpc>
                <a:spcPct val="150000"/>
              </a:lnSpc>
            </a:pPr>
            <a:endParaRPr lang="en-US" dirty="0">
              <a:solidFill>
                <a:srgbClr val="FFCC66"/>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Objection: what about when </a:t>
            </a:r>
            <a:r>
              <a:rPr lang="en-US" i="1" dirty="0">
                <a:solidFill>
                  <a:schemeClr val="bg1"/>
                </a:solidFill>
                <a:latin typeface="Times New Roman" panose="02020603050405020304" pitchFamily="18" charset="0"/>
                <a:cs typeface="Times New Roman" panose="02020603050405020304" pitchFamily="18" charset="0"/>
              </a:rPr>
              <a:t>ad hoc</a:t>
            </a:r>
            <a:r>
              <a:rPr lang="en-US" dirty="0">
                <a:solidFill>
                  <a:schemeClr val="bg1"/>
                </a:solidFill>
                <a:latin typeface="Times New Roman" panose="02020603050405020304" pitchFamily="18" charset="0"/>
                <a:cs typeface="Times New Roman" panose="02020603050405020304" pitchFamily="18" charset="0"/>
              </a:rPr>
              <a:t> corrections are needed to make a formal model work? Doesn’t that show that the idealization is problematic?</a:t>
            </a:r>
          </a:p>
          <a:p>
            <a:pPr marL="285750"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Response: Yes! But such cases are </a:t>
            </a:r>
            <a:r>
              <a:rPr lang="en-US" i="1" dirty="0">
                <a:solidFill>
                  <a:schemeClr val="bg1"/>
                </a:solidFill>
                <a:latin typeface="Times New Roman" panose="02020603050405020304" pitchFamily="18" charset="0"/>
                <a:cs typeface="Times New Roman" panose="02020603050405020304" pitchFamily="18" charset="0"/>
              </a:rPr>
              <a:t>useful</a:t>
            </a:r>
            <a:r>
              <a:rPr lang="en-US" dirty="0">
                <a:solidFill>
                  <a:schemeClr val="bg1"/>
                </a:solidFill>
                <a:latin typeface="Times New Roman" panose="02020603050405020304" pitchFamily="18" charset="0"/>
                <a:cs typeface="Times New Roman" panose="02020603050405020304" pitchFamily="18" charset="0"/>
              </a:rPr>
              <a:t>, because they motivate scientists to either find a theoretical justification for the correction, or to replace the model with a better one.</a:t>
            </a:r>
          </a:p>
          <a:p>
            <a:pPr marL="285750"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9D39548-0AA6-4917-BADE-C5131BEEC45B}"/>
              </a:ext>
            </a:extLst>
          </p:cNvPr>
          <p:cNvPicPr>
            <a:picLocks noChangeAspect="1"/>
          </p:cNvPicPr>
          <p:nvPr/>
        </p:nvPicPr>
        <p:blipFill>
          <a:blip r:embed="rId3"/>
          <a:stretch>
            <a:fillRect/>
          </a:stretch>
        </p:blipFill>
        <p:spPr>
          <a:xfrm>
            <a:off x="8858652" y="1347430"/>
            <a:ext cx="1364400" cy="1364400"/>
          </a:xfrm>
          <a:prstGeom prst="rect">
            <a:avLst/>
          </a:prstGeom>
        </p:spPr>
      </p:pic>
      <p:pic>
        <p:nvPicPr>
          <p:cNvPr id="4" name="Picture 3">
            <a:extLst>
              <a:ext uri="{FF2B5EF4-FFF2-40B4-BE49-F238E27FC236}">
                <a16:creationId xmlns:a16="http://schemas.microsoft.com/office/drawing/2014/main" id="{254415DF-5051-4884-AE0D-DF098AF02459}"/>
              </a:ext>
            </a:extLst>
          </p:cNvPr>
          <p:cNvPicPr>
            <a:picLocks noChangeAspect="1"/>
          </p:cNvPicPr>
          <p:nvPr/>
        </p:nvPicPr>
        <p:blipFill>
          <a:blip r:embed="rId4"/>
          <a:stretch>
            <a:fillRect/>
          </a:stretch>
        </p:blipFill>
        <p:spPr>
          <a:xfrm>
            <a:off x="8491800" y="3217365"/>
            <a:ext cx="2371705" cy="2851201"/>
          </a:xfrm>
          <a:prstGeom prst="rect">
            <a:avLst/>
          </a:prstGeom>
        </p:spPr>
      </p:pic>
      <p:sp>
        <p:nvSpPr>
          <p:cNvPr id="5" name="Rectangle 4">
            <a:extLst>
              <a:ext uri="{FF2B5EF4-FFF2-40B4-BE49-F238E27FC236}">
                <a16:creationId xmlns:a16="http://schemas.microsoft.com/office/drawing/2014/main" id="{F3AFD659-B6C3-40CF-9398-AA81C39C5C63}"/>
              </a:ext>
            </a:extLst>
          </p:cNvPr>
          <p:cNvSpPr/>
          <p:nvPr/>
        </p:nvSpPr>
        <p:spPr>
          <a:xfrm>
            <a:off x="8330081" y="5611367"/>
            <a:ext cx="741600" cy="68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53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575C0-F904-4148-93F1-8EF006233C71}"/>
              </a:ext>
            </a:extLst>
          </p:cNvPr>
          <p:cNvSpPr txBox="1"/>
          <p:nvPr/>
        </p:nvSpPr>
        <p:spPr>
          <a:xfrm>
            <a:off x="4736260" y="1120583"/>
            <a:ext cx="2114681" cy="369332"/>
          </a:xfrm>
          <a:prstGeom prst="rect">
            <a:avLst/>
          </a:prstGeom>
          <a:no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Galilean Idealization</a:t>
            </a:r>
          </a:p>
        </p:txBody>
      </p:sp>
      <p:sp>
        <p:nvSpPr>
          <p:cNvPr id="15" name="TextBox 14">
            <a:extLst>
              <a:ext uri="{FF2B5EF4-FFF2-40B4-BE49-F238E27FC236}">
                <a16:creationId xmlns:a16="http://schemas.microsoft.com/office/drawing/2014/main" id="{A1CDF542-C4F0-449F-9A56-802D1FD281FF}"/>
              </a:ext>
            </a:extLst>
          </p:cNvPr>
          <p:cNvSpPr txBox="1"/>
          <p:nvPr/>
        </p:nvSpPr>
        <p:spPr>
          <a:xfrm>
            <a:off x="2046001" y="2227132"/>
            <a:ext cx="23513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Construct Idealization</a:t>
            </a:r>
          </a:p>
        </p:txBody>
      </p:sp>
      <p:sp>
        <p:nvSpPr>
          <p:cNvPr id="28" name="TextBox 27">
            <a:extLst>
              <a:ext uri="{FF2B5EF4-FFF2-40B4-BE49-F238E27FC236}">
                <a16:creationId xmlns:a16="http://schemas.microsoft.com/office/drawing/2014/main" id="{BF13E83F-9D38-4FF1-8F89-14250B54AE0A}"/>
              </a:ext>
            </a:extLst>
          </p:cNvPr>
          <p:cNvSpPr txBox="1"/>
          <p:nvPr/>
        </p:nvSpPr>
        <p:spPr>
          <a:xfrm>
            <a:off x="7596501" y="2227131"/>
            <a:ext cx="1620698"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Causal Idealization</a:t>
            </a:r>
          </a:p>
        </p:txBody>
      </p:sp>
      <p:sp>
        <p:nvSpPr>
          <p:cNvPr id="33" name="Left Brace 32">
            <a:extLst>
              <a:ext uri="{FF2B5EF4-FFF2-40B4-BE49-F238E27FC236}">
                <a16:creationId xmlns:a16="http://schemas.microsoft.com/office/drawing/2014/main" id="{2569DB5C-4D24-4F24-B309-8BE2F9AB52FE}"/>
              </a:ext>
            </a:extLst>
          </p:cNvPr>
          <p:cNvSpPr/>
          <p:nvPr/>
        </p:nvSpPr>
        <p:spPr>
          <a:xfrm rot="5400000">
            <a:off x="5467503" y="-1487964"/>
            <a:ext cx="838378" cy="6812402"/>
          </a:xfrm>
          <a:prstGeom prst="leftBrace">
            <a:avLst>
              <a:gd name="adj1" fmla="val 98507"/>
              <a:gd name="adj2" fmla="val 4991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06E6D460-BA01-4D38-BBF2-E5A62BFB3C18}"/>
              </a:ext>
            </a:extLst>
          </p:cNvPr>
          <p:cNvSpPr/>
          <p:nvPr/>
        </p:nvSpPr>
        <p:spPr>
          <a:xfrm rot="5400000">
            <a:off x="3137142" y="1566317"/>
            <a:ext cx="838378" cy="3614645"/>
          </a:xfrm>
          <a:prstGeom prst="leftBrace">
            <a:avLst>
              <a:gd name="adj1" fmla="val 98769"/>
              <a:gd name="adj2" fmla="val 54183"/>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a:extLst>
              <a:ext uri="{FF2B5EF4-FFF2-40B4-BE49-F238E27FC236}">
                <a16:creationId xmlns:a16="http://schemas.microsoft.com/office/drawing/2014/main" id="{32083DAF-7193-4697-8B0E-25017599A730}"/>
              </a:ext>
            </a:extLst>
          </p:cNvPr>
          <p:cNvSpPr/>
          <p:nvPr/>
        </p:nvSpPr>
        <p:spPr>
          <a:xfrm rot="5400000">
            <a:off x="8271211" y="1480039"/>
            <a:ext cx="838378" cy="3787200"/>
          </a:xfrm>
          <a:prstGeom prst="leftBrace">
            <a:avLst>
              <a:gd name="adj1" fmla="val 95576"/>
              <a:gd name="adj2" fmla="val 5215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952E7EBA-6435-4E09-A562-1B3853F9BDAF}"/>
              </a:ext>
            </a:extLst>
          </p:cNvPr>
          <p:cNvSpPr txBox="1"/>
          <p:nvPr/>
        </p:nvSpPr>
        <p:spPr>
          <a:xfrm>
            <a:off x="1560847" y="3601546"/>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Formal Idealization</a:t>
            </a:r>
          </a:p>
        </p:txBody>
      </p:sp>
      <p:sp>
        <p:nvSpPr>
          <p:cNvPr id="42" name="TextBox 41">
            <a:extLst>
              <a:ext uri="{FF2B5EF4-FFF2-40B4-BE49-F238E27FC236}">
                <a16:creationId xmlns:a16="http://schemas.microsoft.com/office/drawing/2014/main" id="{BB10161C-1855-4879-AE8E-911D6F51E5EC}"/>
              </a:ext>
            </a:extLst>
          </p:cNvPr>
          <p:cNvSpPr txBox="1"/>
          <p:nvPr/>
        </p:nvSpPr>
        <p:spPr>
          <a:xfrm>
            <a:off x="3367251" y="3601547"/>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rgbClr val="FF9966"/>
                </a:solidFill>
                <a:latin typeface="Times New Roman" panose="02020603050405020304" pitchFamily="18" charset="0"/>
                <a:cs typeface="Times New Roman" panose="02020603050405020304" pitchFamily="18" charset="0"/>
              </a:rPr>
              <a:t>Material Idealization</a:t>
            </a:r>
          </a:p>
        </p:txBody>
      </p:sp>
      <p:sp>
        <p:nvSpPr>
          <p:cNvPr id="44" name="TextBox 43">
            <a:extLst>
              <a:ext uri="{FF2B5EF4-FFF2-40B4-BE49-F238E27FC236}">
                <a16:creationId xmlns:a16="http://schemas.microsoft.com/office/drawing/2014/main" id="{BB67DBB6-E6CE-40D5-8E85-E4F23542965C}"/>
              </a:ext>
            </a:extLst>
          </p:cNvPr>
          <p:cNvSpPr txBox="1"/>
          <p:nvPr/>
        </p:nvSpPr>
        <p:spPr>
          <a:xfrm>
            <a:off x="6981897" y="3601545"/>
            <a:ext cx="17309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Experimental Idealization</a:t>
            </a:r>
          </a:p>
        </p:txBody>
      </p:sp>
      <p:sp>
        <p:nvSpPr>
          <p:cNvPr id="46" name="TextBox 45">
            <a:extLst>
              <a:ext uri="{FF2B5EF4-FFF2-40B4-BE49-F238E27FC236}">
                <a16:creationId xmlns:a16="http://schemas.microsoft.com/office/drawing/2014/main" id="{8DC42FB6-80E6-4859-AA58-8E125F85F360}"/>
              </a:ext>
            </a:extLst>
          </p:cNvPr>
          <p:cNvSpPr txBox="1"/>
          <p:nvPr/>
        </p:nvSpPr>
        <p:spPr>
          <a:xfrm>
            <a:off x="8471437" y="3601545"/>
            <a:ext cx="2400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Subjunctive Idealization</a:t>
            </a:r>
          </a:p>
        </p:txBody>
      </p:sp>
    </p:spTree>
    <p:extLst>
      <p:ext uri="{BB962C8B-B14F-4D97-AF65-F5344CB8AC3E}">
        <p14:creationId xmlns:p14="http://schemas.microsoft.com/office/powerpoint/2010/main" val="1128300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C411C-34FB-4E49-8DAF-B38C31C42572}"/>
              </a:ext>
            </a:extLst>
          </p:cNvPr>
          <p:cNvSpPr txBox="1"/>
          <p:nvPr/>
        </p:nvSpPr>
        <p:spPr>
          <a:xfrm>
            <a:off x="792000" y="820800"/>
            <a:ext cx="9043200" cy="5028556"/>
          </a:xfrm>
          <a:prstGeom prst="rect">
            <a:avLst/>
          </a:prstGeom>
          <a:noFill/>
        </p:spPr>
        <p:txBody>
          <a:bodyPr wrap="square" rtlCol="0">
            <a:spAutoFit/>
          </a:bodyPr>
          <a:lstStyle/>
          <a:p>
            <a:pPr>
              <a:lnSpc>
                <a:spcPct val="150000"/>
              </a:lnSpc>
            </a:pPr>
            <a:r>
              <a:rPr lang="en-US" dirty="0">
                <a:solidFill>
                  <a:srgbClr val="FF9966"/>
                </a:solidFill>
                <a:latin typeface="Times New Roman" panose="02020603050405020304" pitchFamily="18" charset="0"/>
                <a:cs typeface="Times New Roman" panose="02020603050405020304" pitchFamily="18" charset="0"/>
              </a:rPr>
              <a:t>Material Idealization</a:t>
            </a:r>
          </a:p>
          <a:p>
            <a:pPr marL="285750"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When a model leaves features unspecified that are deemed irrelevant to the inquiry at hand</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Or: “Where the notion of formal idealization signifies that aspects of the </a:t>
            </a:r>
            <a:r>
              <a:rPr lang="en-US" i="1" dirty="0">
                <a:solidFill>
                  <a:schemeClr val="bg1"/>
                </a:solidFill>
                <a:latin typeface="Times New Roman" panose="02020603050405020304" pitchFamily="18" charset="0"/>
                <a:cs typeface="Times New Roman" panose="02020603050405020304" pitchFamily="18" charset="0"/>
              </a:rPr>
              <a:t>real</a:t>
            </a:r>
            <a:r>
              <a:rPr lang="en-US" dirty="0">
                <a:solidFill>
                  <a:schemeClr val="bg1"/>
                </a:solidFill>
                <a:latin typeface="Times New Roman" panose="02020603050405020304" pitchFamily="18" charset="0"/>
                <a:cs typeface="Times New Roman" panose="02020603050405020304" pitchFamily="18" charset="0"/>
              </a:rPr>
              <a:t> object are being left aside in the interests of furthering a better understanding, the notion of material idealization is intended to bring out the fact that further specifications of the construct are, for the moment, being laid aside for the same reason.”</a:t>
            </a:r>
          </a:p>
          <a:p>
            <a:pPr marL="285750"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Examples:</a:t>
            </a:r>
          </a:p>
          <a:p>
            <a:pPr marL="742950" lvl="1" indent="-285750">
              <a:lnSpc>
                <a:spcPct val="150000"/>
              </a:lnSpc>
              <a:buFont typeface="Wingdings" panose="05000000000000000000" pitchFamily="2" charset="2"/>
              <a:buChar char="§"/>
            </a:pPr>
            <a:r>
              <a:rPr lang="en-US" dirty="0">
                <a:solidFill>
                  <a:schemeClr val="bg1"/>
                </a:solidFill>
                <a:latin typeface="Times New Roman" panose="02020603050405020304" pitchFamily="18" charset="0"/>
                <a:cs typeface="Times New Roman" panose="02020603050405020304" pitchFamily="18" charset="0"/>
              </a:rPr>
              <a:t>Rutherford nuclear model of the atom: “blank” nucleus left unspecified</a:t>
            </a:r>
          </a:p>
          <a:p>
            <a:pPr marL="742950" lvl="1" indent="-285750">
              <a:lnSpc>
                <a:spcPct val="150000"/>
              </a:lnSpc>
              <a:buFont typeface="Wingdings" panose="05000000000000000000" pitchFamily="2" charset="2"/>
              <a:buChar char="§"/>
            </a:pPr>
            <a:r>
              <a:rPr lang="en-US" dirty="0">
                <a:solidFill>
                  <a:schemeClr val="bg1"/>
                </a:solidFill>
                <a:latin typeface="Times New Roman" panose="02020603050405020304" pitchFamily="18" charset="0"/>
                <a:cs typeface="Times New Roman" panose="02020603050405020304" pitchFamily="18" charset="0"/>
              </a:rPr>
              <a:t>Absence of electron spin in Bohr model of atom</a:t>
            </a:r>
          </a:p>
          <a:p>
            <a:pPr marL="742950" lvl="1"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615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C411C-34FB-4E49-8DAF-B38C31C42572}"/>
              </a:ext>
            </a:extLst>
          </p:cNvPr>
          <p:cNvSpPr txBox="1"/>
          <p:nvPr/>
        </p:nvSpPr>
        <p:spPr>
          <a:xfrm>
            <a:off x="792000" y="820800"/>
            <a:ext cx="7322400" cy="4197559"/>
          </a:xfrm>
          <a:prstGeom prst="rect">
            <a:avLst/>
          </a:prstGeom>
          <a:noFill/>
        </p:spPr>
        <p:txBody>
          <a:bodyPr wrap="square" rtlCol="0">
            <a:spAutoFit/>
          </a:bodyPr>
          <a:lstStyle/>
          <a:p>
            <a:pPr>
              <a:lnSpc>
                <a:spcPct val="150000"/>
              </a:lnSpc>
            </a:pPr>
            <a:r>
              <a:rPr lang="en-US" dirty="0">
                <a:solidFill>
                  <a:srgbClr val="FF9966"/>
                </a:solidFill>
                <a:latin typeface="Times New Roman" panose="02020603050405020304" pitchFamily="18" charset="0"/>
                <a:cs typeface="Times New Roman" panose="02020603050405020304" pitchFamily="18" charset="0"/>
              </a:rPr>
              <a:t>Material Idealization</a:t>
            </a:r>
          </a:p>
          <a:p>
            <a:pPr marL="285750"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Objection: Wait a minute! Bohr didn’t </a:t>
            </a:r>
            <a:r>
              <a:rPr lang="en-US" i="1" dirty="0">
                <a:solidFill>
                  <a:schemeClr val="bg1"/>
                </a:solidFill>
                <a:latin typeface="Times New Roman" panose="02020603050405020304" pitchFamily="18" charset="0"/>
                <a:cs typeface="Times New Roman" panose="02020603050405020304" pitchFamily="18" charset="0"/>
              </a:rPr>
              <a:t>deliberately</a:t>
            </a:r>
            <a:r>
              <a:rPr lang="en-US" dirty="0">
                <a:solidFill>
                  <a:schemeClr val="bg1"/>
                </a:solidFill>
                <a:latin typeface="Times New Roman" panose="02020603050405020304" pitchFamily="18" charset="0"/>
                <a:cs typeface="Times New Roman" panose="02020603050405020304" pitchFamily="18" charset="0"/>
              </a:rPr>
              <a:t> omit spin; nobody had thought of it yet! Spin eventually had to be introduced to explain cases that the Bohr model couldn’t explain. </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Response: Exactly! See how fertile the model was, not despite but </a:t>
            </a:r>
            <a:r>
              <a:rPr lang="en-US" i="1" dirty="0">
                <a:solidFill>
                  <a:schemeClr val="bg1"/>
                </a:solidFill>
                <a:latin typeface="Times New Roman" panose="02020603050405020304" pitchFamily="18" charset="0"/>
                <a:cs typeface="Times New Roman" panose="02020603050405020304" pitchFamily="18" charset="0"/>
              </a:rPr>
              <a:t>because</a:t>
            </a:r>
            <a:r>
              <a:rPr lang="en-US" dirty="0">
                <a:solidFill>
                  <a:schemeClr val="bg1"/>
                </a:solidFill>
                <a:latin typeface="Times New Roman" panose="02020603050405020304" pitchFamily="18" charset="0"/>
                <a:cs typeface="Times New Roman" panose="02020603050405020304" pitchFamily="18" charset="0"/>
              </a:rPr>
              <a:t> of its limitations? The model helped science </a:t>
            </a:r>
            <a:r>
              <a:rPr lang="en-US" i="1" dirty="0">
                <a:solidFill>
                  <a:schemeClr val="bg1"/>
                </a:solidFill>
                <a:latin typeface="Times New Roman" panose="02020603050405020304" pitchFamily="18" charset="0"/>
                <a:cs typeface="Times New Roman" panose="02020603050405020304" pitchFamily="18" charset="0"/>
              </a:rPr>
              <a:t>self-correct</a:t>
            </a:r>
            <a:r>
              <a:rPr lang="en-US" dirty="0">
                <a:solidFill>
                  <a:schemeClr val="bg1"/>
                </a:solidFill>
                <a:latin typeface="Times New Roman" panose="02020603050405020304" pitchFamily="18" charset="0"/>
                <a:cs typeface="Times New Roman" panose="02020603050405020304" pitchFamily="18" charset="0"/>
              </a:rPr>
              <a:t>.</a:t>
            </a:r>
            <a:br>
              <a:rPr lang="en-US"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“The model operated here not as a starting-point for strict inference but as a source of suggestion.” </a:t>
            </a:r>
          </a:p>
          <a:p>
            <a:pPr marL="742950" lvl="1"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CF410F3-2AC8-4250-8475-F90C8EFDCE3A}"/>
              </a:ext>
            </a:extLst>
          </p:cNvPr>
          <p:cNvPicPr>
            <a:picLocks noChangeAspect="1"/>
          </p:cNvPicPr>
          <p:nvPr/>
        </p:nvPicPr>
        <p:blipFill>
          <a:blip r:embed="rId3"/>
          <a:stretch>
            <a:fillRect/>
          </a:stretch>
        </p:blipFill>
        <p:spPr>
          <a:xfrm>
            <a:off x="8491800" y="3217365"/>
            <a:ext cx="2371705" cy="2851201"/>
          </a:xfrm>
          <a:prstGeom prst="rect">
            <a:avLst/>
          </a:prstGeom>
        </p:spPr>
      </p:pic>
      <p:sp>
        <p:nvSpPr>
          <p:cNvPr id="8" name="Rectangle 7">
            <a:extLst>
              <a:ext uri="{FF2B5EF4-FFF2-40B4-BE49-F238E27FC236}">
                <a16:creationId xmlns:a16="http://schemas.microsoft.com/office/drawing/2014/main" id="{9D7884DC-451C-4C07-A3FB-DC0A9B8E87B0}"/>
              </a:ext>
            </a:extLst>
          </p:cNvPr>
          <p:cNvSpPr/>
          <p:nvPr/>
        </p:nvSpPr>
        <p:spPr>
          <a:xfrm>
            <a:off x="8330081" y="5611367"/>
            <a:ext cx="741600" cy="68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8A8CA38-F500-4812-872D-C003F2544983}"/>
              </a:ext>
            </a:extLst>
          </p:cNvPr>
          <p:cNvPicPr>
            <a:picLocks noChangeAspect="1"/>
          </p:cNvPicPr>
          <p:nvPr/>
        </p:nvPicPr>
        <p:blipFill>
          <a:blip r:embed="rId4"/>
          <a:stretch>
            <a:fillRect/>
          </a:stretch>
        </p:blipFill>
        <p:spPr>
          <a:xfrm>
            <a:off x="8858652" y="1347430"/>
            <a:ext cx="1364400" cy="1364400"/>
          </a:xfrm>
          <a:prstGeom prst="rect">
            <a:avLst/>
          </a:prstGeom>
        </p:spPr>
      </p:pic>
    </p:spTree>
    <p:extLst>
      <p:ext uri="{BB962C8B-B14F-4D97-AF65-F5344CB8AC3E}">
        <p14:creationId xmlns:p14="http://schemas.microsoft.com/office/powerpoint/2010/main" val="699442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575C0-F904-4148-93F1-8EF006233C71}"/>
              </a:ext>
            </a:extLst>
          </p:cNvPr>
          <p:cNvSpPr txBox="1"/>
          <p:nvPr/>
        </p:nvSpPr>
        <p:spPr>
          <a:xfrm>
            <a:off x="4736260" y="1120583"/>
            <a:ext cx="2114681" cy="369332"/>
          </a:xfrm>
          <a:prstGeom prst="rect">
            <a:avLst/>
          </a:prstGeom>
          <a:no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Galilean Idealization</a:t>
            </a:r>
          </a:p>
        </p:txBody>
      </p:sp>
      <p:sp>
        <p:nvSpPr>
          <p:cNvPr id="15" name="TextBox 14">
            <a:extLst>
              <a:ext uri="{FF2B5EF4-FFF2-40B4-BE49-F238E27FC236}">
                <a16:creationId xmlns:a16="http://schemas.microsoft.com/office/drawing/2014/main" id="{A1CDF542-C4F0-449F-9A56-802D1FD281FF}"/>
              </a:ext>
            </a:extLst>
          </p:cNvPr>
          <p:cNvSpPr txBox="1"/>
          <p:nvPr/>
        </p:nvSpPr>
        <p:spPr>
          <a:xfrm>
            <a:off x="2046001" y="2227132"/>
            <a:ext cx="23513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Construct Idealization</a:t>
            </a:r>
          </a:p>
        </p:txBody>
      </p:sp>
      <p:sp>
        <p:nvSpPr>
          <p:cNvPr id="28" name="TextBox 27">
            <a:extLst>
              <a:ext uri="{FF2B5EF4-FFF2-40B4-BE49-F238E27FC236}">
                <a16:creationId xmlns:a16="http://schemas.microsoft.com/office/drawing/2014/main" id="{BF13E83F-9D38-4FF1-8F89-14250B54AE0A}"/>
              </a:ext>
            </a:extLst>
          </p:cNvPr>
          <p:cNvSpPr txBox="1"/>
          <p:nvPr/>
        </p:nvSpPr>
        <p:spPr>
          <a:xfrm>
            <a:off x="7596501" y="2227131"/>
            <a:ext cx="1620698"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rgbClr val="66CCFF"/>
                </a:solidFill>
                <a:latin typeface="Times New Roman" panose="02020603050405020304" pitchFamily="18" charset="0"/>
                <a:cs typeface="Times New Roman" panose="02020603050405020304" pitchFamily="18" charset="0"/>
              </a:rPr>
              <a:t>Causal Idealization</a:t>
            </a:r>
          </a:p>
        </p:txBody>
      </p:sp>
      <p:sp>
        <p:nvSpPr>
          <p:cNvPr id="33" name="Left Brace 32">
            <a:extLst>
              <a:ext uri="{FF2B5EF4-FFF2-40B4-BE49-F238E27FC236}">
                <a16:creationId xmlns:a16="http://schemas.microsoft.com/office/drawing/2014/main" id="{2569DB5C-4D24-4F24-B309-8BE2F9AB52FE}"/>
              </a:ext>
            </a:extLst>
          </p:cNvPr>
          <p:cNvSpPr/>
          <p:nvPr/>
        </p:nvSpPr>
        <p:spPr>
          <a:xfrm rot="5400000">
            <a:off x="5467503" y="-1487964"/>
            <a:ext cx="838378" cy="6812402"/>
          </a:xfrm>
          <a:prstGeom prst="leftBrace">
            <a:avLst>
              <a:gd name="adj1" fmla="val 98507"/>
              <a:gd name="adj2" fmla="val 4991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06E6D460-BA01-4D38-BBF2-E5A62BFB3C18}"/>
              </a:ext>
            </a:extLst>
          </p:cNvPr>
          <p:cNvSpPr/>
          <p:nvPr/>
        </p:nvSpPr>
        <p:spPr>
          <a:xfrm rot="5400000">
            <a:off x="3137142" y="1566317"/>
            <a:ext cx="838378" cy="3614645"/>
          </a:xfrm>
          <a:prstGeom prst="leftBrace">
            <a:avLst>
              <a:gd name="adj1" fmla="val 98769"/>
              <a:gd name="adj2" fmla="val 54183"/>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a:extLst>
              <a:ext uri="{FF2B5EF4-FFF2-40B4-BE49-F238E27FC236}">
                <a16:creationId xmlns:a16="http://schemas.microsoft.com/office/drawing/2014/main" id="{32083DAF-7193-4697-8B0E-25017599A730}"/>
              </a:ext>
            </a:extLst>
          </p:cNvPr>
          <p:cNvSpPr/>
          <p:nvPr/>
        </p:nvSpPr>
        <p:spPr>
          <a:xfrm rot="5400000">
            <a:off x="8271211" y="1480039"/>
            <a:ext cx="838378" cy="3787200"/>
          </a:xfrm>
          <a:prstGeom prst="leftBrace">
            <a:avLst>
              <a:gd name="adj1" fmla="val 95576"/>
              <a:gd name="adj2" fmla="val 5215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952E7EBA-6435-4E09-A562-1B3853F9BDAF}"/>
              </a:ext>
            </a:extLst>
          </p:cNvPr>
          <p:cNvSpPr txBox="1"/>
          <p:nvPr/>
        </p:nvSpPr>
        <p:spPr>
          <a:xfrm>
            <a:off x="1560847" y="3601546"/>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Formal Idealization</a:t>
            </a:r>
          </a:p>
        </p:txBody>
      </p:sp>
      <p:sp>
        <p:nvSpPr>
          <p:cNvPr id="42" name="TextBox 41">
            <a:extLst>
              <a:ext uri="{FF2B5EF4-FFF2-40B4-BE49-F238E27FC236}">
                <a16:creationId xmlns:a16="http://schemas.microsoft.com/office/drawing/2014/main" id="{BB10161C-1855-4879-AE8E-911D6F51E5EC}"/>
              </a:ext>
            </a:extLst>
          </p:cNvPr>
          <p:cNvSpPr txBox="1"/>
          <p:nvPr/>
        </p:nvSpPr>
        <p:spPr>
          <a:xfrm>
            <a:off x="3367251" y="3601547"/>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Material Idealization</a:t>
            </a:r>
          </a:p>
        </p:txBody>
      </p:sp>
      <p:sp>
        <p:nvSpPr>
          <p:cNvPr id="44" name="TextBox 43">
            <a:extLst>
              <a:ext uri="{FF2B5EF4-FFF2-40B4-BE49-F238E27FC236}">
                <a16:creationId xmlns:a16="http://schemas.microsoft.com/office/drawing/2014/main" id="{BB67DBB6-E6CE-40D5-8E85-E4F23542965C}"/>
              </a:ext>
            </a:extLst>
          </p:cNvPr>
          <p:cNvSpPr txBox="1"/>
          <p:nvPr/>
        </p:nvSpPr>
        <p:spPr>
          <a:xfrm>
            <a:off x="6981897" y="3601545"/>
            <a:ext cx="17309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Experimental Idealization</a:t>
            </a:r>
          </a:p>
        </p:txBody>
      </p:sp>
      <p:sp>
        <p:nvSpPr>
          <p:cNvPr id="46" name="TextBox 45">
            <a:extLst>
              <a:ext uri="{FF2B5EF4-FFF2-40B4-BE49-F238E27FC236}">
                <a16:creationId xmlns:a16="http://schemas.microsoft.com/office/drawing/2014/main" id="{8DC42FB6-80E6-4859-AA58-8E125F85F360}"/>
              </a:ext>
            </a:extLst>
          </p:cNvPr>
          <p:cNvSpPr txBox="1"/>
          <p:nvPr/>
        </p:nvSpPr>
        <p:spPr>
          <a:xfrm>
            <a:off x="8471437" y="3601545"/>
            <a:ext cx="2400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Subjunctive Idealization</a:t>
            </a:r>
          </a:p>
        </p:txBody>
      </p:sp>
    </p:spTree>
    <p:extLst>
      <p:ext uri="{BB962C8B-B14F-4D97-AF65-F5344CB8AC3E}">
        <p14:creationId xmlns:p14="http://schemas.microsoft.com/office/powerpoint/2010/main" val="20379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C411C-34FB-4E49-8DAF-B38C31C42572}"/>
              </a:ext>
            </a:extLst>
          </p:cNvPr>
          <p:cNvSpPr txBox="1"/>
          <p:nvPr/>
        </p:nvSpPr>
        <p:spPr>
          <a:xfrm>
            <a:off x="792000" y="820800"/>
            <a:ext cx="9180000" cy="2951064"/>
          </a:xfrm>
          <a:prstGeom prst="rect">
            <a:avLst/>
          </a:prstGeom>
          <a:noFill/>
        </p:spPr>
        <p:txBody>
          <a:bodyPr wrap="square" rtlCol="0">
            <a:spAutoFit/>
          </a:bodyPr>
          <a:lstStyle/>
          <a:p>
            <a:pPr>
              <a:lnSpc>
                <a:spcPct val="150000"/>
              </a:lnSpc>
            </a:pPr>
            <a:r>
              <a:rPr lang="en-US" dirty="0">
                <a:solidFill>
                  <a:srgbClr val="66CCFF"/>
                </a:solidFill>
                <a:latin typeface="Times New Roman" panose="02020603050405020304" pitchFamily="18" charset="0"/>
                <a:cs typeface="Times New Roman" panose="02020603050405020304" pitchFamily="18" charset="0"/>
              </a:rPr>
              <a:t>Causal Idealization</a:t>
            </a:r>
          </a:p>
          <a:p>
            <a:pPr>
              <a:lnSpc>
                <a:spcPct val="150000"/>
              </a:lnSpc>
            </a:pPr>
            <a:endParaRPr lang="en-US" dirty="0">
              <a:solidFill>
                <a:srgbClr val="66CCFF"/>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“The unordered world of Nature is a tangle of causal lines;” … Galileo’s “insight was that complex causal situations can only be understood by first taking the causal lines separately and then combining them.”</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The most distinctly “Galilean” form of idealization</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Where he really diverged from Aristotle</a:t>
            </a:r>
          </a:p>
        </p:txBody>
      </p:sp>
    </p:spTree>
    <p:extLst>
      <p:ext uri="{BB962C8B-B14F-4D97-AF65-F5344CB8AC3E}">
        <p14:creationId xmlns:p14="http://schemas.microsoft.com/office/powerpoint/2010/main" val="3449411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575C0-F904-4148-93F1-8EF006233C71}"/>
              </a:ext>
            </a:extLst>
          </p:cNvPr>
          <p:cNvSpPr txBox="1"/>
          <p:nvPr/>
        </p:nvSpPr>
        <p:spPr>
          <a:xfrm>
            <a:off x="4736260" y="1120583"/>
            <a:ext cx="2114681" cy="369332"/>
          </a:xfrm>
          <a:prstGeom prst="rect">
            <a:avLst/>
          </a:prstGeom>
          <a:no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Galilean Idealization</a:t>
            </a:r>
          </a:p>
        </p:txBody>
      </p:sp>
      <p:sp>
        <p:nvSpPr>
          <p:cNvPr id="15" name="TextBox 14">
            <a:extLst>
              <a:ext uri="{FF2B5EF4-FFF2-40B4-BE49-F238E27FC236}">
                <a16:creationId xmlns:a16="http://schemas.microsoft.com/office/drawing/2014/main" id="{A1CDF542-C4F0-449F-9A56-802D1FD281FF}"/>
              </a:ext>
            </a:extLst>
          </p:cNvPr>
          <p:cNvSpPr txBox="1"/>
          <p:nvPr/>
        </p:nvSpPr>
        <p:spPr>
          <a:xfrm>
            <a:off x="2046001" y="2227132"/>
            <a:ext cx="23513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Construct Idealization</a:t>
            </a:r>
          </a:p>
        </p:txBody>
      </p:sp>
      <p:sp>
        <p:nvSpPr>
          <p:cNvPr id="28" name="TextBox 27">
            <a:extLst>
              <a:ext uri="{FF2B5EF4-FFF2-40B4-BE49-F238E27FC236}">
                <a16:creationId xmlns:a16="http://schemas.microsoft.com/office/drawing/2014/main" id="{BF13E83F-9D38-4FF1-8F89-14250B54AE0A}"/>
              </a:ext>
            </a:extLst>
          </p:cNvPr>
          <p:cNvSpPr txBox="1"/>
          <p:nvPr/>
        </p:nvSpPr>
        <p:spPr>
          <a:xfrm>
            <a:off x="7596501" y="2227131"/>
            <a:ext cx="1620698"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rgbClr val="66CCFF"/>
                </a:solidFill>
                <a:latin typeface="Times New Roman" panose="02020603050405020304" pitchFamily="18" charset="0"/>
                <a:cs typeface="Times New Roman" panose="02020603050405020304" pitchFamily="18" charset="0"/>
              </a:rPr>
              <a:t>Causal Idealization</a:t>
            </a:r>
          </a:p>
        </p:txBody>
      </p:sp>
      <p:sp>
        <p:nvSpPr>
          <p:cNvPr id="33" name="Left Brace 32">
            <a:extLst>
              <a:ext uri="{FF2B5EF4-FFF2-40B4-BE49-F238E27FC236}">
                <a16:creationId xmlns:a16="http://schemas.microsoft.com/office/drawing/2014/main" id="{2569DB5C-4D24-4F24-B309-8BE2F9AB52FE}"/>
              </a:ext>
            </a:extLst>
          </p:cNvPr>
          <p:cNvSpPr/>
          <p:nvPr/>
        </p:nvSpPr>
        <p:spPr>
          <a:xfrm rot="5400000">
            <a:off x="5467503" y="-1487964"/>
            <a:ext cx="838378" cy="6812402"/>
          </a:xfrm>
          <a:prstGeom prst="leftBrace">
            <a:avLst>
              <a:gd name="adj1" fmla="val 98507"/>
              <a:gd name="adj2" fmla="val 4991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06E6D460-BA01-4D38-BBF2-E5A62BFB3C18}"/>
              </a:ext>
            </a:extLst>
          </p:cNvPr>
          <p:cNvSpPr/>
          <p:nvPr/>
        </p:nvSpPr>
        <p:spPr>
          <a:xfrm rot="5400000">
            <a:off x="3137142" y="1566317"/>
            <a:ext cx="838378" cy="3614645"/>
          </a:xfrm>
          <a:prstGeom prst="leftBrace">
            <a:avLst>
              <a:gd name="adj1" fmla="val 98769"/>
              <a:gd name="adj2" fmla="val 54183"/>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a:extLst>
              <a:ext uri="{FF2B5EF4-FFF2-40B4-BE49-F238E27FC236}">
                <a16:creationId xmlns:a16="http://schemas.microsoft.com/office/drawing/2014/main" id="{32083DAF-7193-4697-8B0E-25017599A730}"/>
              </a:ext>
            </a:extLst>
          </p:cNvPr>
          <p:cNvSpPr/>
          <p:nvPr/>
        </p:nvSpPr>
        <p:spPr>
          <a:xfrm rot="5400000">
            <a:off x="8271211" y="1480039"/>
            <a:ext cx="838378" cy="3787200"/>
          </a:xfrm>
          <a:prstGeom prst="leftBrace">
            <a:avLst>
              <a:gd name="adj1" fmla="val 95576"/>
              <a:gd name="adj2" fmla="val 5215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952E7EBA-6435-4E09-A562-1B3853F9BDAF}"/>
              </a:ext>
            </a:extLst>
          </p:cNvPr>
          <p:cNvSpPr txBox="1"/>
          <p:nvPr/>
        </p:nvSpPr>
        <p:spPr>
          <a:xfrm>
            <a:off x="1560847" y="3601546"/>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Formal Idealization</a:t>
            </a:r>
          </a:p>
        </p:txBody>
      </p:sp>
      <p:sp>
        <p:nvSpPr>
          <p:cNvPr id="42" name="TextBox 41">
            <a:extLst>
              <a:ext uri="{FF2B5EF4-FFF2-40B4-BE49-F238E27FC236}">
                <a16:creationId xmlns:a16="http://schemas.microsoft.com/office/drawing/2014/main" id="{BB10161C-1855-4879-AE8E-911D6F51E5EC}"/>
              </a:ext>
            </a:extLst>
          </p:cNvPr>
          <p:cNvSpPr txBox="1"/>
          <p:nvPr/>
        </p:nvSpPr>
        <p:spPr>
          <a:xfrm>
            <a:off x="3367251" y="3601547"/>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Material Idealization</a:t>
            </a:r>
          </a:p>
        </p:txBody>
      </p:sp>
      <p:sp>
        <p:nvSpPr>
          <p:cNvPr id="44" name="TextBox 43">
            <a:extLst>
              <a:ext uri="{FF2B5EF4-FFF2-40B4-BE49-F238E27FC236}">
                <a16:creationId xmlns:a16="http://schemas.microsoft.com/office/drawing/2014/main" id="{BB67DBB6-E6CE-40D5-8E85-E4F23542965C}"/>
              </a:ext>
            </a:extLst>
          </p:cNvPr>
          <p:cNvSpPr txBox="1"/>
          <p:nvPr/>
        </p:nvSpPr>
        <p:spPr>
          <a:xfrm>
            <a:off x="6981897" y="3601545"/>
            <a:ext cx="17309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rgbClr val="99FFCC"/>
                </a:solidFill>
                <a:latin typeface="Times New Roman" panose="02020603050405020304" pitchFamily="18" charset="0"/>
                <a:cs typeface="Times New Roman" panose="02020603050405020304" pitchFamily="18" charset="0"/>
              </a:rPr>
              <a:t>Experimental Idealization</a:t>
            </a:r>
          </a:p>
        </p:txBody>
      </p:sp>
      <p:sp>
        <p:nvSpPr>
          <p:cNvPr id="46" name="TextBox 45">
            <a:extLst>
              <a:ext uri="{FF2B5EF4-FFF2-40B4-BE49-F238E27FC236}">
                <a16:creationId xmlns:a16="http://schemas.microsoft.com/office/drawing/2014/main" id="{8DC42FB6-80E6-4859-AA58-8E125F85F360}"/>
              </a:ext>
            </a:extLst>
          </p:cNvPr>
          <p:cNvSpPr txBox="1"/>
          <p:nvPr/>
        </p:nvSpPr>
        <p:spPr>
          <a:xfrm>
            <a:off x="8471437" y="3601545"/>
            <a:ext cx="2400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Subjunctive Idealization</a:t>
            </a:r>
          </a:p>
        </p:txBody>
      </p:sp>
    </p:spTree>
    <p:extLst>
      <p:ext uri="{BB962C8B-B14F-4D97-AF65-F5344CB8AC3E}">
        <p14:creationId xmlns:p14="http://schemas.microsoft.com/office/powerpoint/2010/main" val="412501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1E3871-9E7D-437C-9DC6-02A9DC3D9121}"/>
              </a:ext>
            </a:extLst>
          </p:cNvPr>
          <p:cNvSpPr txBox="1"/>
          <p:nvPr/>
        </p:nvSpPr>
        <p:spPr>
          <a:xfrm>
            <a:off x="1570800" y="2555428"/>
            <a:ext cx="9050400" cy="873572"/>
          </a:xfrm>
          <a:prstGeom prst="rect">
            <a:avLst/>
          </a:prstGeom>
          <a:noFill/>
        </p:spPr>
        <p:txBody>
          <a:bodyPr wrap="square" rtlCol="0">
            <a:spAutoFit/>
          </a:bodyPr>
          <a:lstStyle/>
          <a:p>
            <a:pPr algn="ctr">
              <a:lnSpc>
                <a:spcPct val="150000"/>
              </a:lnSpc>
            </a:pP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Idealization</a:t>
            </a:r>
            <a:r>
              <a:rPr lang="en-US" dirty="0">
                <a:solidFill>
                  <a:schemeClr val="bg1"/>
                </a:solidFill>
                <a:latin typeface="Times New Roman" panose="02020603050405020304" pitchFamily="18" charset="0"/>
                <a:cs typeface="Times New Roman" panose="02020603050405020304" pitchFamily="18" charset="0"/>
              </a:rPr>
              <a:t> is “a deliberate simplifying of something complicated (a situation, a concept, etc.) with a view to achieving at least a partial understanding of that thing.”</a:t>
            </a:r>
          </a:p>
        </p:txBody>
      </p:sp>
    </p:spTree>
    <p:extLst>
      <p:ext uri="{BB962C8B-B14F-4D97-AF65-F5344CB8AC3E}">
        <p14:creationId xmlns:p14="http://schemas.microsoft.com/office/powerpoint/2010/main" val="2014817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4342E5-8226-4BE4-A5DF-B6D75E4A9297}"/>
              </a:ext>
            </a:extLst>
          </p:cNvPr>
          <p:cNvPicPr>
            <a:picLocks noChangeAspect="1"/>
          </p:cNvPicPr>
          <p:nvPr/>
        </p:nvPicPr>
        <p:blipFill>
          <a:blip r:embed="rId3"/>
          <a:stretch>
            <a:fillRect/>
          </a:stretch>
        </p:blipFill>
        <p:spPr>
          <a:xfrm>
            <a:off x="5731200" y="1710444"/>
            <a:ext cx="6242977" cy="3979898"/>
          </a:xfrm>
          <a:prstGeom prst="rect">
            <a:avLst/>
          </a:prstGeom>
        </p:spPr>
      </p:pic>
      <p:sp>
        <p:nvSpPr>
          <p:cNvPr id="2" name="TextBox 1">
            <a:extLst>
              <a:ext uri="{FF2B5EF4-FFF2-40B4-BE49-F238E27FC236}">
                <a16:creationId xmlns:a16="http://schemas.microsoft.com/office/drawing/2014/main" id="{4B7C411C-34FB-4E49-8DAF-B38C31C42572}"/>
              </a:ext>
            </a:extLst>
          </p:cNvPr>
          <p:cNvSpPr txBox="1"/>
          <p:nvPr/>
        </p:nvSpPr>
        <p:spPr>
          <a:xfrm>
            <a:off x="792000" y="820800"/>
            <a:ext cx="4824000" cy="5028556"/>
          </a:xfrm>
          <a:prstGeom prst="rect">
            <a:avLst/>
          </a:prstGeom>
          <a:noFill/>
        </p:spPr>
        <p:txBody>
          <a:bodyPr wrap="square" rtlCol="0">
            <a:spAutoFit/>
          </a:bodyPr>
          <a:lstStyle/>
          <a:p>
            <a:pPr>
              <a:lnSpc>
                <a:spcPct val="150000"/>
              </a:lnSpc>
            </a:pPr>
            <a:r>
              <a:rPr lang="en-US" dirty="0">
                <a:solidFill>
                  <a:srgbClr val="99FFCC"/>
                </a:solidFill>
                <a:latin typeface="Times New Roman" panose="02020603050405020304" pitchFamily="18" charset="0"/>
                <a:cs typeface="Times New Roman" panose="02020603050405020304" pitchFamily="18" charset="0"/>
              </a:rPr>
              <a:t>Experimental Idealization</a:t>
            </a:r>
          </a:p>
          <a:p>
            <a:pPr>
              <a:lnSpc>
                <a:spcPct val="150000"/>
              </a:lnSpc>
            </a:pPr>
            <a:endParaRPr lang="en-US" dirty="0">
              <a:solidFill>
                <a:srgbClr val="66CCFF"/>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Use of an experimental setup to artificially isolate the effects of a single causal factor</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Examples include Galileo’s inclined plane experiments, his falling body experiments, etc.</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“What he wanted to discover was the ‘downward tendency which (body) has from its own heaviness,’ in the absence of all other causes [such as friction or air resistance]”</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Complex situations understood as </a:t>
            </a:r>
            <a:r>
              <a:rPr lang="en-US" i="1" dirty="0">
                <a:solidFill>
                  <a:schemeClr val="bg1"/>
                </a:solidFill>
                <a:latin typeface="Times New Roman" panose="02020603050405020304" pitchFamily="18" charset="0"/>
                <a:cs typeface="Times New Roman" panose="02020603050405020304" pitchFamily="18" charset="0"/>
              </a:rPr>
              <a:t>composition</a:t>
            </a:r>
            <a:r>
              <a:rPr lang="en-US" dirty="0">
                <a:solidFill>
                  <a:schemeClr val="bg1"/>
                </a:solidFill>
                <a:latin typeface="Times New Roman" panose="02020603050405020304" pitchFamily="18" charset="0"/>
                <a:cs typeface="Times New Roman" panose="02020603050405020304" pitchFamily="18" charset="0"/>
              </a:rPr>
              <a:t> of causes</a:t>
            </a:r>
          </a:p>
        </p:txBody>
      </p:sp>
    </p:spTree>
    <p:extLst>
      <p:ext uri="{BB962C8B-B14F-4D97-AF65-F5344CB8AC3E}">
        <p14:creationId xmlns:p14="http://schemas.microsoft.com/office/powerpoint/2010/main" val="3483477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C411C-34FB-4E49-8DAF-B38C31C42572}"/>
              </a:ext>
            </a:extLst>
          </p:cNvPr>
          <p:cNvSpPr txBox="1"/>
          <p:nvPr/>
        </p:nvSpPr>
        <p:spPr>
          <a:xfrm>
            <a:off x="792000" y="820800"/>
            <a:ext cx="8906400" cy="2120068"/>
          </a:xfrm>
          <a:prstGeom prst="rect">
            <a:avLst/>
          </a:prstGeom>
          <a:noFill/>
        </p:spPr>
        <p:txBody>
          <a:bodyPr wrap="square" rtlCol="0">
            <a:spAutoFit/>
          </a:bodyPr>
          <a:lstStyle/>
          <a:p>
            <a:pPr>
              <a:lnSpc>
                <a:spcPct val="150000"/>
              </a:lnSpc>
            </a:pPr>
            <a:r>
              <a:rPr lang="en-US" dirty="0">
                <a:solidFill>
                  <a:srgbClr val="99FFCC"/>
                </a:solidFill>
                <a:latin typeface="Times New Roman" panose="02020603050405020304" pitchFamily="18" charset="0"/>
                <a:cs typeface="Times New Roman" panose="02020603050405020304" pitchFamily="18" charset="0"/>
              </a:rPr>
              <a:t>Experimental Idealization</a:t>
            </a:r>
          </a:p>
          <a:p>
            <a:pPr>
              <a:lnSpc>
                <a:spcPct val="150000"/>
              </a:lnSpc>
            </a:pPr>
            <a:endParaRPr lang="en-US" dirty="0">
              <a:solidFill>
                <a:srgbClr val="66CCFF"/>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Objection: what about experiments in the behavioral sciences? Haven’t they been shown to distort the behavior they’re meant to observe?</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Response: Yes … but we’re only here to talk about Galileo’s “new science” of mechanics!</a:t>
            </a:r>
          </a:p>
        </p:txBody>
      </p:sp>
    </p:spTree>
    <p:extLst>
      <p:ext uri="{BB962C8B-B14F-4D97-AF65-F5344CB8AC3E}">
        <p14:creationId xmlns:p14="http://schemas.microsoft.com/office/powerpoint/2010/main" val="3937424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575C0-F904-4148-93F1-8EF006233C71}"/>
              </a:ext>
            </a:extLst>
          </p:cNvPr>
          <p:cNvSpPr txBox="1"/>
          <p:nvPr/>
        </p:nvSpPr>
        <p:spPr>
          <a:xfrm>
            <a:off x="4736260" y="1120583"/>
            <a:ext cx="2114681" cy="369332"/>
          </a:xfrm>
          <a:prstGeom prst="rect">
            <a:avLst/>
          </a:prstGeom>
          <a:no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Galilean Idealization</a:t>
            </a:r>
          </a:p>
        </p:txBody>
      </p:sp>
      <p:sp>
        <p:nvSpPr>
          <p:cNvPr id="15" name="TextBox 14">
            <a:extLst>
              <a:ext uri="{FF2B5EF4-FFF2-40B4-BE49-F238E27FC236}">
                <a16:creationId xmlns:a16="http://schemas.microsoft.com/office/drawing/2014/main" id="{A1CDF542-C4F0-449F-9A56-802D1FD281FF}"/>
              </a:ext>
            </a:extLst>
          </p:cNvPr>
          <p:cNvSpPr txBox="1"/>
          <p:nvPr/>
        </p:nvSpPr>
        <p:spPr>
          <a:xfrm>
            <a:off x="2046001" y="2227132"/>
            <a:ext cx="23513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Construct Idealization</a:t>
            </a:r>
          </a:p>
        </p:txBody>
      </p:sp>
      <p:sp>
        <p:nvSpPr>
          <p:cNvPr id="28" name="TextBox 27">
            <a:extLst>
              <a:ext uri="{FF2B5EF4-FFF2-40B4-BE49-F238E27FC236}">
                <a16:creationId xmlns:a16="http://schemas.microsoft.com/office/drawing/2014/main" id="{BF13E83F-9D38-4FF1-8F89-14250B54AE0A}"/>
              </a:ext>
            </a:extLst>
          </p:cNvPr>
          <p:cNvSpPr txBox="1"/>
          <p:nvPr/>
        </p:nvSpPr>
        <p:spPr>
          <a:xfrm>
            <a:off x="7596501" y="2227131"/>
            <a:ext cx="1620698"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rgbClr val="66CCFF"/>
                </a:solidFill>
                <a:latin typeface="Times New Roman" panose="02020603050405020304" pitchFamily="18" charset="0"/>
                <a:cs typeface="Times New Roman" panose="02020603050405020304" pitchFamily="18" charset="0"/>
              </a:rPr>
              <a:t>Causal Idealization</a:t>
            </a:r>
          </a:p>
        </p:txBody>
      </p:sp>
      <p:sp>
        <p:nvSpPr>
          <p:cNvPr id="33" name="Left Brace 32">
            <a:extLst>
              <a:ext uri="{FF2B5EF4-FFF2-40B4-BE49-F238E27FC236}">
                <a16:creationId xmlns:a16="http://schemas.microsoft.com/office/drawing/2014/main" id="{2569DB5C-4D24-4F24-B309-8BE2F9AB52FE}"/>
              </a:ext>
            </a:extLst>
          </p:cNvPr>
          <p:cNvSpPr/>
          <p:nvPr/>
        </p:nvSpPr>
        <p:spPr>
          <a:xfrm rot="5400000">
            <a:off x="5467503" y="-1487964"/>
            <a:ext cx="838378" cy="6812402"/>
          </a:xfrm>
          <a:prstGeom prst="leftBrace">
            <a:avLst>
              <a:gd name="adj1" fmla="val 98507"/>
              <a:gd name="adj2" fmla="val 4991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06E6D460-BA01-4D38-BBF2-E5A62BFB3C18}"/>
              </a:ext>
            </a:extLst>
          </p:cNvPr>
          <p:cNvSpPr/>
          <p:nvPr/>
        </p:nvSpPr>
        <p:spPr>
          <a:xfrm rot="5400000">
            <a:off x="3137142" y="1566317"/>
            <a:ext cx="838378" cy="3614645"/>
          </a:xfrm>
          <a:prstGeom prst="leftBrace">
            <a:avLst>
              <a:gd name="adj1" fmla="val 98769"/>
              <a:gd name="adj2" fmla="val 54183"/>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a:extLst>
              <a:ext uri="{FF2B5EF4-FFF2-40B4-BE49-F238E27FC236}">
                <a16:creationId xmlns:a16="http://schemas.microsoft.com/office/drawing/2014/main" id="{32083DAF-7193-4697-8B0E-25017599A730}"/>
              </a:ext>
            </a:extLst>
          </p:cNvPr>
          <p:cNvSpPr/>
          <p:nvPr/>
        </p:nvSpPr>
        <p:spPr>
          <a:xfrm rot="5400000">
            <a:off x="8271211" y="1480039"/>
            <a:ext cx="838378" cy="3787200"/>
          </a:xfrm>
          <a:prstGeom prst="leftBrace">
            <a:avLst>
              <a:gd name="adj1" fmla="val 95576"/>
              <a:gd name="adj2" fmla="val 5215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952E7EBA-6435-4E09-A562-1B3853F9BDAF}"/>
              </a:ext>
            </a:extLst>
          </p:cNvPr>
          <p:cNvSpPr txBox="1"/>
          <p:nvPr/>
        </p:nvSpPr>
        <p:spPr>
          <a:xfrm>
            <a:off x="1560847" y="3601546"/>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Formal Idealization</a:t>
            </a:r>
          </a:p>
        </p:txBody>
      </p:sp>
      <p:sp>
        <p:nvSpPr>
          <p:cNvPr id="42" name="TextBox 41">
            <a:extLst>
              <a:ext uri="{FF2B5EF4-FFF2-40B4-BE49-F238E27FC236}">
                <a16:creationId xmlns:a16="http://schemas.microsoft.com/office/drawing/2014/main" id="{BB10161C-1855-4879-AE8E-911D6F51E5EC}"/>
              </a:ext>
            </a:extLst>
          </p:cNvPr>
          <p:cNvSpPr txBox="1"/>
          <p:nvPr/>
        </p:nvSpPr>
        <p:spPr>
          <a:xfrm>
            <a:off x="3367251" y="3601547"/>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Material Idealization</a:t>
            </a:r>
          </a:p>
        </p:txBody>
      </p:sp>
      <p:sp>
        <p:nvSpPr>
          <p:cNvPr id="44" name="TextBox 43">
            <a:extLst>
              <a:ext uri="{FF2B5EF4-FFF2-40B4-BE49-F238E27FC236}">
                <a16:creationId xmlns:a16="http://schemas.microsoft.com/office/drawing/2014/main" id="{BB67DBB6-E6CE-40D5-8E85-E4F23542965C}"/>
              </a:ext>
            </a:extLst>
          </p:cNvPr>
          <p:cNvSpPr txBox="1"/>
          <p:nvPr/>
        </p:nvSpPr>
        <p:spPr>
          <a:xfrm>
            <a:off x="6981897" y="3601545"/>
            <a:ext cx="17309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Experimental Idealization</a:t>
            </a:r>
          </a:p>
        </p:txBody>
      </p:sp>
      <p:sp>
        <p:nvSpPr>
          <p:cNvPr id="46" name="TextBox 45">
            <a:extLst>
              <a:ext uri="{FF2B5EF4-FFF2-40B4-BE49-F238E27FC236}">
                <a16:creationId xmlns:a16="http://schemas.microsoft.com/office/drawing/2014/main" id="{8DC42FB6-80E6-4859-AA58-8E125F85F360}"/>
              </a:ext>
            </a:extLst>
          </p:cNvPr>
          <p:cNvSpPr txBox="1"/>
          <p:nvPr/>
        </p:nvSpPr>
        <p:spPr>
          <a:xfrm>
            <a:off x="8471437" y="3601545"/>
            <a:ext cx="2400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rgbClr val="CCCCFF"/>
                </a:solidFill>
                <a:latin typeface="Times New Roman" panose="02020603050405020304" pitchFamily="18" charset="0"/>
                <a:cs typeface="Times New Roman" panose="02020603050405020304" pitchFamily="18" charset="0"/>
              </a:rPr>
              <a:t>Subjunctive Idealization</a:t>
            </a:r>
          </a:p>
        </p:txBody>
      </p:sp>
    </p:spTree>
    <p:extLst>
      <p:ext uri="{BB962C8B-B14F-4D97-AF65-F5344CB8AC3E}">
        <p14:creationId xmlns:p14="http://schemas.microsoft.com/office/powerpoint/2010/main" val="2920373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C411C-34FB-4E49-8DAF-B38C31C42572}"/>
              </a:ext>
            </a:extLst>
          </p:cNvPr>
          <p:cNvSpPr txBox="1"/>
          <p:nvPr/>
        </p:nvSpPr>
        <p:spPr>
          <a:xfrm>
            <a:off x="792000" y="820800"/>
            <a:ext cx="8109114" cy="5444054"/>
          </a:xfrm>
          <a:prstGeom prst="rect">
            <a:avLst/>
          </a:prstGeom>
          <a:noFill/>
        </p:spPr>
        <p:txBody>
          <a:bodyPr wrap="square" rtlCol="0">
            <a:spAutoFit/>
          </a:bodyPr>
          <a:lstStyle/>
          <a:p>
            <a:pPr>
              <a:lnSpc>
                <a:spcPct val="150000"/>
              </a:lnSpc>
            </a:pPr>
            <a:r>
              <a:rPr lang="en-US" dirty="0">
                <a:solidFill>
                  <a:srgbClr val="CCCCFF"/>
                </a:solidFill>
                <a:latin typeface="Times New Roman" panose="02020603050405020304" pitchFamily="18" charset="0"/>
                <a:cs typeface="Times New Roman" panose="02020603050405020304" pitchFamily="18" charset="0"/>
              </a:rPr>
              <a:t>Subjunctive Idealization</a:t>
            </a:r>
          </a:p>
          <a:p>
            <a:pPr>
              <a:lnSpc>
                <a:spcPct val="150000"/>
              </a:lnSpc>
            </a:pPr>
            <a:endParaRPr lang="en-US" dirty="0">
              <a:solidFill>
                <a:srgbClr val="66CCFF"/>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i="1" dirty="0">
                <a:solidFill>
                  <a:schemeClr val="bg1"/>
                </a:solidFill>
                <a:latin typeface="Times New Roman" panose="02020603050405020304" pitchFamily="18" charset="0"/>
                <a:cs typeface="Times New Roman" panose="02020603050405020304" pitchFamily="18" charset="0"/>
              </a:rPr>
              <a:t>Thought-</a:t>
            </a:r>
            <a:r>
              <a:rPr lang="en-US" dirty="0">
                <a:solidFill>
                  <a:schemeClr val="bg1"/>
                </a:solidFill>
                <a:latin typeface="Times New Roman" panose="02020603050405020304" pitchFamily="18" charset="0"/>
                <a:cs typeface="Times New Roman" panose="02020603050405020304" pitchFamily="18" charset="0"/>
              </a:rPr>
              <a:t>experimental idealization</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“What would happen if </a:t>
            </a:r>
            <a:r>
              <a:rPr lang="en-US" i="1" dirty="0">
                <a:solidFill>
                  <a:schemeClr val="bg1"/>
                </a:solidFill>
                <a:latin typeface="Times New Roman" panose="02020603050405020304" pitchFamily="18" charset="0"/>
                <a:cs typeface="Times New Roman" panose="02020603050405020304" pitchFamily="18" charset="0"/>
              </a:rPr>
              <a:t>…</a:t>
            </a:r>
            <a:r>
              <a:rPr lang="en-US" dirty="0">
                <a:solidFill>
                  <a:schemeClr val="bg1"/>
                </a:solidFill>
                <a:latin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Important because “scientific laws are never asserted categorically”; they assert what </a:t>
            </a:r>
            <a:r>
              <a:rPr lang="en-US" i="1" dirty="0">
                <a:solidFill>
                  <a:schemeClr val="bg1"/>
                </a:solidFill>
                <a:latin typeface="Times New Roman" panose="02020603050405020304" pitchFamily="18" charset="0"/>
                <a:cs typeface="Times New Roman" panose="02020603050405020304" pitchFamily="18" charset="0"/>
              </a:rPr>
              <a:t>would</a:t>
            </a:r>
            <a:r>
              <a:rPr lang="en-US" dirty="0">
                <a:solidFill>
                  <a:schemeClr val="bg1"/>
                </a:solidFill>
                <a:latin typeface="Times New Roman" panose="02020603050405020304" pitchFamily="18" charset="0"/>
                <a:cs typeface="Times New Roman" panose="02020603050405020304" pitchFamily="18" charset="0"/>
              </a:rPr>
              <a:t> happen in the absence of impeding circumstances</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Examples of Galilean thought experiments:</a:t>
            </a:r>
          </a:p>
          <a:p>
            <a:pPr marL="742950" lvl="1"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What would happen if two falling bodies were tied together? </a:t>
            </a:r>
          </a:p>
          <a:p>
            <a:pPr marL="742950" lvl="1"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What happens in the absence of atmospheric or frictional impediments? </a:t>
            </a:r>
          </a:p>
          <a:p>
            <a:pPr marL="742950" lvl="1"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Dropping a stone from the mast of a moving ship</a:t>
            </a:r>
          </a:p>
          <a:p>
            <a:pPr marL="742950" lvl="1"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Decomposition of parabolic motion into horizontal and vertical vectors</a:t>
            </a:r>
          </a:p>
          <a:p>
            <a:pPr marL="742950" lvl="1"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4B03ACF-3FA7-4606-BC55-3EAFB99206BC}"/>
              </a:ext>
            </a:extLst>
          </p:cNvPr>
          <p:cNvPicPr>
            <a:picLocks noChangeAspect="1"/>
          </p:cNvPicPr>
          <p:nvPr/>
        </p:nvPicPr>
        <p:blipFill>
          <a:blip r:embed="rId3"/>
          <a:stretch>
            <a:fillRect/>
          </a:stretch>
        </p:blipFill>
        <p:spPr>
          <a:xfrm flipH="1">
            <a:off x="9053740" y="1693069"/>
            <a:ext cx="2724183" cy="3471862"/>
          </a:xfrm>
          <a:prstGeom prst="rect">
            <a:avLst/>
          </a:prstGeom>
        </p:spPr>
      </p:pic>
    </p:spTree>
    <p:extLst>
      <p:ext uri="{BB962C8B-B14F-4D97-AF65-F5344CB8AC3E}">
        <p14:creationId xmlns:p14="http://schemas.microsoft.com/office/powerpoint/2010/main" val="1222685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C411C-34FB-4E49-8DAF-B38C31C42572}"/>
              </a:ext>
            </a:extLst>
          </p:cNvPr>
          <p:cNvSpPr txBox="1"/>
          <p:nvPr/>
        </p:nvSpPr>
        <p:spPr>
          <a:xfrm>
            <a:off x="792000" y="820800"/>
            <a:ext cx="10573706" cy="5859553"/>
          </a:xfrm>
          <a:prstGeom prst="rect">
            <a:avLst/>
          </a:prstGeom>
          <a:noFill/>
        </p:spPr>
        <p:txBody>
          <a:bodyPr wrap="square" rtlCol="0">
            <a:spAutoFit/>
          </a:bodyPr>
          <a:lstStyle/>
          <a:p>
            <a:pPr>
              <a:lnSpc>
                <a:spcPct val="150000"/>
              </a:lnSpc>
            </a:pP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Conclusion</a:t>
            </a:r>
          </a:p>
          <a:p>
            <a:pPr>
              <a:lnSpc>
                <a:spcPct val="150000"/>
              </a:lnSpc>
            </a:pPr>
            <a:endParaRPr lang="en-US" dirty="0">
              <a:solidFill>
                <a:schemeClr val="accent4">
                  <a:lumMod val="40000"/>
                  <a:lumOff val="60000"/>
                </a:schemeClr>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McMullin has argued that idealization is truth-producing in the following way:</a:t>
            </a:r>
          </a:p>
          <a:p>
            <a:pPr marL="742950" lvl="1" indent="-285750">
              <a:lnSpc>
                <a:spcPct val="150000"/>
              </a:lnSpc>
              <a:buFont typeface="Wingdings" panose="05000000000000000000" pitchFamily="2" charset="2"/>
              <a:buChar char="§"/>
            </a:pPr>
            <a:r>
              <a:rPr lang="en-US" dirty="0">
                <a:solidFill>
                  <a:schemeClr val="bg1"/>
                </a:solidFill>
                <a:latin typeface="Times New Roman" panose="02020603050405020304" pitchFamily="18" charset="0"/>
                <a:cs typeface="Times New Roman" panose="02020603050405020304" pitchFamily="18" charset="0"/>
              </a:rPr>
              <a:t>First, scientists idealize: they simplify a model of reality, or isolate causes in complex situations</a:t>
            </a:r>
          </a:p>
          <a:p>
            <a:pPr marL="742950" lvl="1" indent="-285750">
              <a:lnSpc>
                <a:spcPct val="150000"/>
              </a:lnSpc>
              <a:buFont typeface="Wingdings" panose="05000000000000000000" pitchFamily="2" charset="2"/>
              <a:buChar char="§"/>
            </a:pPr>
            <a:r>
              <a:rPr lang="en-US" dirty="0">
                <a:solidFill>
                  <a:schemeClr val="bg1"/>
                </a:solidFill>
                <a:latin typeface="Times New Roman" panose="02020603050405020304" pitchFamily="18" charset="0"/>
                <a:cs typeface="Times New Roman" panose="02020603050405020304" pitchFamily="18" charset="0"/>
              </a:rPr>
              <a:t>Then, they systematically “add back” what has been idealized away, or they re-</a:t>
            </a:r>
            <a:r>
              <a:rPr lang="en-US" dirty="0" err="1">
                <a:solidFill>
                  <a:schemeClr val="bg1"/>
                </a:solidFill>
                <a:latin typeface="Times New Roman" panose="02020603050405020304" pitchFamily="18" charset="0"/>
                <a:cs typeface="Times New Roman" panose="02020603050405020304" pitchFamily="18" charset="0"/>
              </a:rPr>
              <a:t>composit</a:t>
            </a:r>
            <a:r>
              <a:rPr lang="en-US" dirty="0">
                <a:solidFill>
                  <a:schemeClr val="bg1"/>
                </a:solidFill>
                <a:latin typeface="Times New Roman" panose="02020603050405020304" pitchFamily="18" charset="0"/>
                <a:cs typeface="Times New Roman" panose="02020603050405020304" pitchFamily="18" charset="0"/>
              </a:rPr>
              <a:t> causes</a:t>
            </a:r>
          </a:p>
          <a:p>
            <a:pPr marL="742950" lvl="1" indent="-285750">
              <a:lnSpc>
                <a:spcPct val="150000"/>
              </a:lnSpc>
              <a:buFont typeface="Wingdings" panose="05000000000000000000" pitchFamily="2" charset="2"/>
              <a:buChar char="§"/>
            </a:pPr>
            <a:r>
              <a:rPr lang="en-US" dirty="0">
                <a:solidFill>
                  <a:schemeClr val="bg1"/>
                </a:solidFill>
                <a:latin typeface="Times New Roman" panose="02020603050405020304" pitchFamily="18" charset="0"/>
                <a:cs typeface="Times New Roman" panose="02020603050405020304" pitchFamily="18" charset="0"/>
              </a:rPr>
              <a:t>This method has proven successful in generating increasingly accurate models</a:t>
            </a:r>
          </a:p>
          <a:p>
            <a:pPr marL="742950" lvl="1" indent="-285750">
              <a:lnSpc>
                <a:spcPct val="150000"/>
              </a:lnSpc>
              <a:buFont typeface="Wingdings" panose="05000000000000000000" pitchFamily="2" charset="2"/>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According to McMullin, Cartwright doesn’t trust that this process works, she is suspicious of the method of composition of causes.</a:t>
            </a: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McMullin agrees that if the method of composition of causes is suspect, then so is Galilean idealization—but he doesn’t think Cartwright has shown that it is.</a:t>
            </a:r>
          </a:p>
          <a:p>
            <a:pPr>
              <a:lnSpc>
                <a:spcPct val="150000"/>
              </a:lnSpc>
            </a:pPr>
            <a:endParaRPr lang="en-US" dirty="0">
              <a:solidFill>
                <a:srgbClr val="66CCFF"/>
              </a:solidFill>
              <a:latin typeface="Times New Roman" panose="02020603050405020304" pitchFamily="18" charset="0"/>
              <a:cs typeface="Times New Roman" panose="02020603050405020304" pitchFamily="18" charset="0"/>
            </a:endParaRPr>
          </a:p>
          <a:p>
            <a:pPr marL="742950" lvl="1"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9020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C411C-34FB-4E49-8DAF-B38C31C42572}"/>
              </a:ext>
            </a:extLst>
          </p:cNvPr>
          <p:cNvSpPr txBox="1"/>
          <p:nvPr/>
        </p:nvSpPr>
        <p:spPr>
          <a:xfrm>
            <a:off x="809147" y="835088"/>
            <a:ext cx="10970897" cy="7521546"/>
          </a:xfrm>
          <a:prstGeom prst="rect">
            <a:avLst/>
          </a:prstGeom>
          <a:noFill/>
        </p:spPr>
        <p:txBody>
          <a:bodyPr wrap="square" rtlCol="0">
            <a:spAutoFit/>
          </a:bodyPr>
          <a:lstStyle/>
          <a:p>
            <a:pPr>
              <a:lnSpc>
                <a:spcPct val="150000"/>
              </a:lnSpc>
            </a:pP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Gems:</a:t>
            </a:r>
          </a:p>
          <a:p>
            <a:pPr marL="285750"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571500">
              <a:lnSpc>
                <a:spcPct val="150000"/>
              </a:lnSpc>
            </a:pPr>
            <a:r>
              <a:rPr lang="en-US" dirty="0">
                <a:solidFill>
                  <a:schemeClr val="bg1"/>
                </a:solidFill>
                <a:latin typeface="Times New Roman" panose="02020603050405020304" pitchFamily="18" charset="0"/>
                <a:cs typeface="Times New Roman" panose="02020603050405020304" pitchFamily="18" charset="0"/>
              </a:rPr>
              <a:t>Historical framing: I loved the way McMullin situated his subject in a distinction between Platonism and Aristotelianism, and in the origins of modern science.</a:t>
            </a:r>
          </a:p>
          <a:p>
            <a:pPr marL="571500">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marL="571500">
              <a:lnSpc>
                <a:spcPct val="150000"/>
              </a:lnSpc>
            </a:pPr>
            <a:r>
              <a:rPr lang="en-US" dirty="0">
                <a:solidFill>
                  <a:schemeClr val="bg1"/>
                </a:solidFill>
                <a:latin typeface="Times New Roman" panose="02020603050405020304" pitchFamily="18" charset="0"/>
                <a:cs typeface="Times New Roman" panose="02020603050405020304" pitchFamily="18" charset="0"/>
              </a:rPr>
              <a:t>Turning the tables: McMullin’s strategy of arguing, in case after case, how the apparent weakness of idealization—its departure from truth—is ultimately a strength that brings us </a:t>
            </a:r>
            <a:r>
              <a:rPr lang="en-US" i="1" dirty="0">
                <a:solidFill>
                  <a:schemeClr val="bg1"/>
                </a:solidFill>
                <a:latin typeface="Times New Roman" panose="02020603050405020304" pitchFamily="18" charset="0"/>
                <a:cs typeface="Times New Roman" panose="02020603050405020304" pitchFamily="18" charset="0"/>
              </a:rPr>
              <a:t>closer</a:t>
            </a:r>
            <a:r>
              <a:rPr lang="en-US" dirty="0">
                <a:solidFill>
                  <a:schemeClr val="bg1"/>
                </a:solidFill>
                <a:latin typeface="Times New Roman" panose="02020603050405020304" pitchFamily="18" charset="0"/>
                <a:cs typeface="Times New Roman" panose="02020603050405020304" pitchFamily="18" charset="0"/>
              </a:rPr>
              <a:t> to the truth, is compelling.</a:t>
            </a:r>
          </a:p>
          <a:p>
            <a:pPr marL="571500">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marL="571500">
              <a:lnSpc>
                <a:spcPct val="150000"/>
              </a:lnSpc>
            </a:pPr>
            <a:r>
              <a:rPr lang="en-US" dirty="0">
                <a:solidFill>
                  <a:schemeClr val="bg1"/>
                </a:solidFill>
                <a:latin typeface="Times New Roman" panose="02020603050405020304" pitchFamily="18" charset="0"/>
                <a:cs typeface="Times New Roman" panose="02020603050405020304" pitchFamily="18" charset="0"/>
              </a:rPr>
              <a:t>Interwoven themes: There were several elegantly interconnected running themes in this article, including</a:t>
            </a:r>
          </a:p>
          <a:p>
            <a:pPr marL="12001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Platonic vs. Aristotelian traditions</a:t>
            </a:r>
          </a:p>
          <a:p>
            <a:pPr marL="12001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“Self-correction” in science</a:t>
            </a:r>
          </a:p>
          <a:p>
            <a:pPr marL="12001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Scientific realism</a:t>
            </a:r>
          </a:p>
          <a:p>
            <a:pPr marL="914400">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marL="914400">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accent4">
                  <a:lumMod val="40000"/>
                  <a:lumOff val="60000"/>
                </a:schemeClr>
              </a:solidFill>
              <a:latin typeface="Times New Roman" panose="02020603050405020304" pitchFamily="18" charset="0"/>
              <a:cs typeface="Times New Roman" panose="02020603050405020304" pitchFamily="18" charset="0"/>
            </a:endParaRPr>
          </a:p>
          <a:p>
            <a:pPr>
              <a:lnSpc>
                <a:spcPct val="150000"/>
              </a:lnSpc>
            </a:pPr>
            <a:endParaRPr lang="en-US" dirty="0">
              <a:solidFill>
                <a:srgbClr val="66CCFF"/>
              </a:solidFill>
              <a:latin typeface="Times New Roman" panose="02020603050405020304" pitchFamily="18" charset="0"/>
              <a:cs typeface="Times New Roman" panose="02020603050405020304" pitchFamily="18" charset="0"/>
            </a:endParaRPr>
          </a:p>
          <a:p>
            <a:pPr marL="742950" lvl="1"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2056" name="Picture 8" descr="GIA Gem Encyclopedia | Complete List Of Gemstones">
            <a:extLst>
              <a:ext uri="{FF2B5EF4-FFF2-40B4-BE49-F238E27FC236}">
                <a16:creationId xmlns:a16="http://schemas.microsoft.com/office/drawing/2014/main" id="{198702DC-D4C0-43BD-8F10-B053EC543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04911">
            <a:off x="334131" y="1713088"/>
            <a:ext cx="1272797" cy="9609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hop Malachite Crystal for Tough Love - Energy Muse">
            <a:extLst>
              <a:ext uri="{FF2B5EF4-FFF2-40B4-BE49-F238E27FC236}">
                <a16:creationId xmlns:a16="http://schemas.microsoft.com/office/drawing/2014/main" id="{F533B529-330E-4952-8DCF-8C80D9DF7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46005" flipH="1">
            <a:off x="640065" y="4119163"/>
            <a:ext cx="675221" cy="8533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dark, sitting, light, table&#10;&#10;Description automatically generated">
            <a:extLst>
              <a:ext uri="{FF2B5EF4-FFF2-40B4-BE49-F238E27FC236}">
                <a16:creationId xmlns:a16="http://schemas.microsoft.com/office/drawing/2014/main" id="{42084BED-137A-4833-A6A5-7B80326098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28" y="2964670"/>
            <a:ext cx="1285829" cy="857219"/>
          </a:xfrm>
          <a:prstGeom prst="rect">
            <a:avLst/>
          </a:prstGeom>
        </p:spPr>
      </p:pic>
    </p:spTree>
    <p:extLst>
      <p:ext uri="{BB962C8B-B14F-4D97-AF65-F5344CB8AC3E}">
        <p14:creationId xmlns:p14="http://schemas.microsoft.com/office/powerpoint/2010/main" val="2658350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308B98-48BD-411C-90A5-072B6AA14C15}"/>
              </a:ext>
            </a:extLst>
          </p:cNvPr>
          <p:cNvSpPr txBox="1"/>
          <p:nvPr/>
        </p:nvSpPr>
        <p:spPr>
          <a:xfrm>
            <a:off x="1330202" y="1114021"/>
            <a:ext cx="7712997" cy="3693319"/>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McMullin’s Motivation</a:t>
            </a:r>
            <a:r>
              <a:rPr lang="en-US" dirty="0">
                <a:solidFill>
                  <a:schemeClr val="bg1"/>
                </a:solidFill>
                <a:latin typeface="Times New Roman" panose="02020603050405020304" pitchFamily="18" charset="0"/>
                <a:cs typeface="Times New Roman" panose="02020603050405020304" pitchFamily="18" charset="0"/>
              </a:rPr>
              <a:t>: Nancy Cartwright’s book, </a:t>
            </a:r>
            <a:r>
              <a:rPr lang="en-US" i="1" dirty="0">
                <a:solidFill>
                  <a:schemeClr val="bg1"/>
                </a:solidFill>
                <a:latin typeface="Times New Roman" panose="02020603050405020304" pitchFamily="18" charset="0"/>
                <a:cs typeface="Times New Roman" panose="02020603050405020304" pitchFamily="18" charset="0"/>
              </a:rPr>
              <a:t>How the Laws of Physics Lie</a:t>
            </a:r>
          </a:p>
          <a:p>
            <a:endParaRPr lang="en-US" dirty="0">
              <a:solidFill>
                <a:schemeClr val="bg1"/>
              </a:solidFill>
              <a:latin typeface="Times New Roman" panose="02020603050405020304" pitchFamily="18" charset="0"/>
              <a:cs typeface="Times New Roman" panose="02020603050405020304" pitchFamily="18" charset="0"/>
            </a:endParaRPr>
          </a:p>
          <a:p>
            <a:endParaRPr lang="en-US" i="1"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A skeptical attack on idealization in science</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Claims idealized scientific laws are false</a:t>
            </a:r>
          </a:p>
          <a:p>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Claims idealization in science is not truth-producing</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Idealization glosses over the “richness and variety of the concrete and particular”</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A42A902-F43C-4861-91DD-6EFD87CBFD8A}"/>
              </a:ext>
            </a:extLst>
          </p:cNvPr>
          <p:cNvPicPr>
            <a:picLocks noChangeAspect="1"/>
          </p:cNvPicPr>
          <p:nvPr/>
        </p:nvPicPr>
        <p:blipFill>
          <a:blip r:embed="rId3"/>
          <a:stretch>
            <a:fillRect/>
          </a:stretch>
        </p:blipFill>
        <p:spPr>
          <a:xfrm>
            <a:off x="8233280" y="1944858"/>
            <a:ext cx="1942144" cy="2968284"/>
          </a:xfrm>
          <a:prstGeom prst="rect">
            <a:avLst/>
          </a:prstGeom>
        </p:spPr>
      </p:pic>
    </p:spTree>
    <p:extLst>
      <p:ext uri="{BB962C8B-B14F-4D97-AF65-F5344CB8AC3E}">
        <p14:creationId xmlns:p14="http://schemas.microsoft.com/office/powerpoint/2010/main" val="322606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308B98-48BD-411C-90A5-072B6AA14C15}"/>
              </a:ext>
            </a:extLst>
          </p:cNvPr>
          <p:cNvSpPr txBox="1"/>
          <p:nvPr/>
        </p:nvSpPr>
        <p:spPr>
          <a:xfrm>
            <a:off x="1330203" y="1114021"/>
            <a:ext cx="6850160" cy="1754326"/>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McMullin’s Goal</a:t>
            </a:r>
            <a:r>
              <a:rPr lang="en-US" dirty="0">
                <a:solidFill>
                  <a:schemeClr val="bg1"/>
                </a:solidFill>
                <a:latin typeface="Times New Roman" panose="02020603050405020304" pitchFamily="18" charset="0"/>
                <a:cs typeface="Times New Roman" panose="02020603050405020304" pitchFamily="18" charset="0"/>
              </a:rPr>
              <a:t>:</a:t>
            </a:r>
            <a:endParaRPr lang="en-US" i="1"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a:p>
            <a:endParaRPr lang="en-US" i="1"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i="1" dirty="0">
                <a:solidFill>
                  <a:schemeClr val="bg1"/>
                </a:solidFill>
                <a:latin typeface="Times New Roman" panose="02020603050405020304" pitchFamily="18" charset="0"/>
                <a:cs typeface="Times New Roman" panose="02020603050405020304" pitchFamily="18" charset="0"/>
              </a:rPr>
              <a:t>Systematize</a:t>
            </a:r>
            <a:r>
              <a:rPr lang="en-US" dirty="0">
                <a:solidFill>
                  <a:schemeClr val="bg1"/>
                </a:solidFill>
                <a:latin typeface="Times New Roman" panose="02020603050405020304" pitchFamily="18" charset="0"/>
                <a:cs typeface="Times New Roman" panose="02020603050405020304" pitchFamily="18" charset="0"/>
              </a:rPr>
              <a:t> types of Galilean idealization</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In so doing, </a:t>
            </a:r>
            <a:r>
              <a:rPr lang="en-US" i="1" dirty="0">
                <a:solidFill>
                  <a:schemeClr val="bg1"/>
                </a:solidFill>
                <a:latin typeface="Times New Roman" panose="02020603050405020304" pitchFamily="18" charset="0"/>
                <a:cs typeface="Times New Roman" panose="02020603050405020304" pitchFamily="18" charset="0"/>
              </a:rPr>
              <a:t>defend</a:t>
            </a:r>
            <a:r>
              <a:rPr lang="en-US" dirty="0">
                <a:solidFill>
                  <a:schemeClr val="bg1"/>
                </a:solidFill>
                <a:latin typeface="Times New Roman" panose="02020603050405020304" pitchFamily="18" charset="0"/>
                <a:cs typeface="Times New Roman" panose="02020603050405020304" pitchFamily="18" charset="0"/>
              </a:rPr>
              <a:t> idealization as truth-producing</a:t>
            </a:r>
          </a:p>
        </p:txBody>
      </p:sp>
    </p:spTree>
    <p:extLst>
      <p:ext uri="{BB962C8B-B14F-4D97-AF65-F5344CB8AC3E}">
        <p14:creationId xmlns:p14="http://schemas.microsoft.com/office/powerpoint/2010/main" val="436943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FDD207-241C-47FB-AFEE-46EF6734F97F}"/>
              </a:ext>
            </a:extLst>
          </p:cNvPr>
          <p:cNvSpPr txBox="1"/>
          <p:nvPr/>
        </p:nvSpPr>
        <p:spPr>
          <a:xfrm>
            <a:off x="1308602" y="1020421"/>
            <a:ext cx="9895815" cy="4613058"/>
          </a:xfrm>
          <a:prstGeom prst="rect">
            <a:avLst/>
          </a:prstGeom>
          <a:noFill/>
        </p:spPr>
        <p:txBody>
          <a:bodyPr wrap="square" rtlCol="0">
            <a:spAutoFit/>
          </a:bodyPr>
          <a:lstStyle/>
          <a:p>
            <a:pPr>
              <a:lnSpc>
                <a:spcPct val="150000"/>
              </a:lnSpc>
            </a:pP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Background</a:t>
            </a:r>
            <a:r>
              <a:rPr lang="en-US" dirty="0">
                <a:solidFill>
                  <a:schemeClr val="bg1"/>
                </a:solidFill>
                <a:latin typeface="Times New Roman" panose="02020603050405020304" pitchFamily="18" charset="0"/>
                <a:cs typeface="Times New Roman" panose="02020603050405020304" pitchFamily="18" charset="0"/>
              </a:rPr>
              <a:t>:</a:t>
            </a:r>
            <a:br>
              <a:rPr lang="en-US" dirty="0">
                <a:solidFill>
                  <a:schemeClr val="accent4">
                    <a:lumMod val="40000"/>
                    <a:lumOff val="60000"/>
                  </a:schemeClr>
                </a:solidFill>
                <a:latin typeface="Times New Roman" panose="02020603050405020304" pitchFamily="18" charset="0"/>
                <a:cs typeface="Times New Roman" panose="02020603050405020304" pitchFamily="18" charset="0"/>
              </a:rPr>
            </a:br>
            <a:endParaRPr lang="en-US" dirty="0">
              <a:solidFill>
                <a:schemeClr val="accent4">
                  <a:lumMod val="40000"/>
                  <a:lumOff val="60000"/>
                </a:schemeClr>
              </a:solidFill>
              <a:latin typeface="Times New Roman" panose="02020603050405020304" pitchFamily="18" charset="0"/>
              <a:cs typeface="Times New Roman" panose="02020603050405020304" pitchFamily="18" charset="0"/>
            </a:endParaRPr>
          </a:p>
          <a:p>
            <a:pPr marL="285750" indent="-285750">
              <a:lnSpc>
                <a:spcPct val="150000"/>
              </a:lnSpc>
              <a:buFont typeface="Courier New" panose="02070309020205020404" pitchFamily="49" charset="0"/>
              <a:buChar char="o"/>
            </a:pPr>
            <a:r>
              <a:rPr lang="en-US" dirty="0">
                <a:solidFill>
                  <a:schemeClr val="bg1"/>
                </a:solidFill>
                <a:latin typeface="Times New Roman" panose="02020603050405020304" pitchFamily="18" charset="0"/>
                <a:cs typeface="Times New Roman" panose="02020603050405020304" pitchFamily="18" charset="0"/>
              </a:rPr>
              <a:t>Platonic idealization: </a:t>
            </a:r>
          </a:p>
          <a:p>
            <a:pPr marL="742950" lvl="1"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Purpose is “to escape from the irregularity of the real world into the intelligible order of Form”</a:t>
            </a:r>
            <a:br>
              <a:rPr lang="en-US"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Courier New" panose="02070309020205020404" pitchFamily="49" charset="0"/>
              <a:buChar char="o"/>
            </a:pPr>
            <a:r>
              <a:rPr lang="en-US" dirty="0">
                <a:solidFill>
                  <a:schemeClr val="bg1"/>
                </a:solidFill>
                <a:latin typeface="Times New Roman" panose="02020603050405020304" pitchFamily="18" charset="0"/>
                <a:cs typeface="Times New Roman" panose="02020603050405020304" pitchFamily="18" charset="0"/>
              </a:rPr>
              <a:t>Aristotelian idealization:</a:t>
            </a:r>
          </a:p>
          <a:p>
            <a:pPr marL="742950" lvl="1"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Purpose is “to make </a:t>
            </a:r>
            <a:r>
              <a:rPr lang="en-US" i="1" dirty="0">
                <a:solidFill>
                  <a:schemeClr val="bg1"/>
                </a:solidFill>
                <a:latin typeface="Times New Roman" panose="02020603050405020304" pitchFamily="18" charset="0"/>
                <a:cs typeface="Times New Roman" panose="02020603050405020304" pitchFamily="18" charset="0"/>
              </a:rPr>
              <a:t>use </a:t>
            </a:r>
            <a:r>
              <a:rPr lang="en-US" dirty="0">
                <a:solidFill>
                  <a:schemeClr val="bg1"/>
                </a:solidFill>
                <a:latin typeface="Times New Roman" panose="02020603050405020304" pitchFamily="18" charset="0"/>
                <a:cs typeface="Times New Roman" panose="02020603050405020304" pitchFamily="18" charset="0"/>
              </a:rPr>
              <a:t>of this order in an attempt to grasp the real world from which the idealization takes its origin”</a:t>
            </a:r>
          </a:p>
          <a:p>
            <a:pPr marL="742950" lvl="1"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But Aristotelians in Galileo’s time distrusted idealization, mathematics in physics</a:t>
            </a:r>
          </a:p>
          <a:p>
            <a:pPr marL="742950" lvl="1"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Methods of idealization played a distinctive role in the origins of the “new science” that replaced Aristotelianism—hence, “Galilean” idealization</a:t>
            </a:r>
          </a:p>
        </p:txBody>
      </p:sp>
    </p:spTree>
    <p:extLst>
      <p:ext uri="{BB962C8B-B14F-4D97-AF65-F5344CB8AC3E}">
        <p14:creationId xmlns:p14="http://schemas.microsoft.com/office/powerpoint/2010/main" val="1397594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575C0-F904-4148-93F1-8EF006233C71}"/>
              </a:ext>
            </a:extLst>
          </p:cNvPr>
          <p:cNvSpPr txBox="1"/>
          <p:nvPr/>
        </p:nvSpPr>
        <p:spPr>
          <a:xfrm>
            <a:off x="4829351" y="1052647"/>
            <a:ext cx="2114681" cy="369332"/>
          </a:xfrm>
          <a:prstGeom prst="rect">
            <a:avLst/>
          </a:prstGeom>
          <a:no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Galilean Idealization</a:t>
            </a:r>
          </a:p>
        </p:txBody>
      </p:sp>
      <p:sp>
        <p:nvSpPr>
          <p:cNvPr id="15" name="TextBox 14">
            <a:extLst>
              <a:ext uri="{FF2B5EF4-FFF2-40B4-BE49-F238E27FC236}">
                <a16:creationId xmlns:a16="http://schemas.microsoft.com/office/drawing/2014/main" id="{A1CDF542-C4F0-449F-9A56-802D1FD281FF}"/>
              </a:ext>
            </a:extLst>
          </p:cNvPr>
          <p:cNvSpPr txBox="1"/>
          <p:nvPr/>
        </p:nvSpPr>
        <p:spPr>
          <a:xfrm>
            <a:off x="2046001" y="2227132"/>
            <a:ext cx="23513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Construct Idealization</a:t>
            </a:r>
          </a:p>
        </p:txBody>
      </p:sp>
      <p:sp>
        <p:nvSpPr>
          <p:cNvPr id="28" name="TextBox 27">
            <a:extLst>
              <a:ext uri="{FF2B5EF4-FFF2-40B4-BE49-F238E27FC236}">
                <a16:creationId xmlns:a16="http://schemas.microsoft.com/office/drawing/2014/main" id="{BF13E83F-9D38-4FF1-8F89-14250B54AE0A}"/>
              </a:ext>
            </a:extLst>
          </p:cNvPr>
          <p:cNvSpPr txBox="1"/>
          <p:nvPr/>
        </p:nvSpPr>
        <p:spPr>
          <a:xfrm>
            <a:off x="7596501" y="2227131"/>
            <a:ext cx="1620698"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Causal Idealization</a:t>
            </a:r>
          </a:p>
        </p:txBody>
      </p:sp>
      <p:sp>
        <p:nvSpPr>
          <p:cNvPr id="33" name="Left Brace 32">
            <a:extLst>
              <a:ext uri="{FF2B5EF4-FFF2-40B4-BE49-F238E27FC236}">
                <a16:creationId xmlns:a16="http://schemas.microsoft.com/office/drawing/2014/main" id="{2569DB5C-4D24-4F24-B309-8BE2F9AB52FE}"/>
              </a:ext>
            </a:extLst>
          </p:cNvPr>
          <p:cNvSpPr/>
          <p:nvPr/>
        </p:nvSpPr>
        <p:spPr>
          <a:xfrm rot="5400000">
            <a:off x="5467503" y="-1487964"/>
            <a:ext cx="838378" cy="6812402"/>
          </a:xfrm>
          <a:prstGeom prst="leftBrace">
            <a:avLst>
              <a:gd name="adj1" fmla="val 98507"/>
              <a:gd name="adj2" fmla="val 4991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06E6D460-BA01-4D38-BBF2-E5A62BFB3C18}"/>
              </a:ext>
            </a:extLst>
          </p:cNvPr>
          <p:cNvSpPr/>
          <p:nvPr/>
        </p:nvSpPr>
        <p:spPr>
          <a:xfrm rot="5400000">
            <a:off x="3137142" y="1566317"/>
            <a:ext cx="838378" cy="3614645"/>
          </a:xfrm>
          <a:prstGeom prst="leftBrace">
            <a:avLst>
              <a:gd name="adj1" fmla="val 98769"/>
              <a:gd name="adj2" fmla="val 54183"/>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a:extLst>
              <a:ext uri="{FF2B5EF4-FFF2-40B4-BE49-F238E27FC236}">
                <a16:creationId xmlns:a16="http://schemas.microsoft.com/office/drawing/2014/main" id="{32083DAF-7193-4697-8B0E-25017599A730}"/>
              </a:ext>
            </a:extLst>
          </p:cNvPr>
          <p:cNvSpPr/>
          <p:nvPr/>
        </p:nvSpPr>
        <p:spPr>
          <a:xfrm rot="5400000">
            <a:off x="8271211" y="1480039"/>
            <a:ext cx="838378" cy="3787200"/>
          </a:xfrm>
          <a:prstGeom prst="leftBrace">
            <a:avLst>
              <a:gd name="adj1" fmla="val 95576"/>
              <a:gd name="adj2" fmla="val 5215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952E7EBA-6435-4E09-A562-1B3853F9BDAF}"/>
              </a:ext>
            </a:extLst>
          </p:cNvPr>
          <p:cNvSpPr txBox="1"/>
          <p:nvPr/>
        </p:nvSpPr>
        <p:spPr>
          <a:xfrm>
            <a:off x="1560847" y="3601546"/>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Formal Idealization</a:t>
            </a:r>
          </a:p>
        </p:txBody>
      </p:sp>
      <p:sp>
        <p:nvSpPr>
          <p:cNvPr id="42" name="TextBox 41">
            <a:extLst>
              <a:ext uri="{FF2B5EF4-FFF2-40B4-BE49-F238E27FC236}">
                <a16:creationId xmlns:a16="http://schemas.microsoft.com/office/drawing/2014/main" id="{BB10161C-1855-4879-AE8E-911D6F51E5EC}"/>
              </a:ext>
            </a:extLst>
          </p:cNvPr>
          <p:cNvSpPr txBox="1"/>
          <p:nvPr/>
        </p:nvSpPr>
        <p:spPr>
          <a:xfrm>
            <a:off x="3367251" y="3601547"/>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Material Idealization</a:t>
            </a:r>
          </a:p>
        </p:txBody>
      </p:sp>
      <p:sp>
        <p:nvSpPr>
          <p:cNvPr id="44" name="TextBox 43">
            <a:extLst>
              <a:ext uri="{FF2B5EF4-FFF2-40B4-BE49-F238E27FC236}">
                <a16:creationId xmlns:a16="http://schemas.microsoft.com/office/drawing/2014/main" id="{BB67DBB6-E6CE-40D5-8E85-E4F23542965C}"/>
              </a:ext>
            </a:extLst>
          </p:cNvPr>
          <p:cNvSpPr txBox="1"/>
          <p:nvPr/>
        </p:nvSpPr>
        <p:spPr>
          <a:xfrm>
            <a:off x="6981897" y="3601545"/>
            <a:ext cx="17309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Experimental Idealization</a:t>
            </a:r>
          </a:p>
        </p:txBody>
      </p:sp>
      <p:sp>
        <p:nvSpPr>
          <p:cNvPr id="46" name="TextBox 45">
            <a:extLst>
              <a:ext uri="{FF2B5EF4-FFF2-40B4-BE49-F238E27FC236}">
                <a16:creationId xmlns:a16="http://schemas.microsoft.com/office/drawing/2014/main" id="{8DC42FB6-80E6-4859-AA58-8E125F85F360}"/>
              </a:ext>
            </a:extLst>
          </p:cNvPr>
          <p:cNvSpPr txBox="1"/>
          <p:nvPr/>
        </p:nvSpPr>
        <p:spPr>
          <a:xfrm>
            <a:off x="8471437" y="3601545"/>
            <a:ext cx="2400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Subjunctive Idealization</a:t>
            </a:r>
          </a:p>
        </p:txBody>
      </p:sp>
    </p:spTree>
    <p:extLst>
      <p:ext uri="{BB962C8B-B14F-4D97-AF65-F5344CB8AC3E}">
        <p14:creationId xmlns:p14="http://schemas.microsoft.com/office/powerpoint/2010/main" val="157654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1A84B5-DD78-4F88-AD59-41CA73AB358B}"/>
              </a:ext>
            </a:extLst>
          </p:cNvPr>
          <p:cNvSpPr txBox="1"/>
          <p:nvPr/>
        </p:nvSpPr>
        <p:spPr>
          <a:xfrm>
            <a:off x="864000" y="885600"/>
            <a:ext cx="10670400" cy="286232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Preliminary: </a:t>
            </a: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Mathematical Idealization</a:t>
            </a:r>
          </a:p>
          <a:p>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Galileo: </a:t>
            </a: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“The Book of Nature is written in the language of mathematics”</a:t>
            </a:r>
          </a:p>
          <a:p>
            <a:pPr marL="285750" indent="-285750">
              <a:buFont typeface="Arial" panose="020B0604020202020204" pitchFamily="34" charset="0"/>
              <a:buChar char="•"/>
            </a:pPr>
            <a:endParaRPr lang="en-US" dirty="0">
              <a:solidFill>
                <a:schemeClr val="accent4">
                  <a:lumMod val="40000"/>
                  <a:lumOff val="60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Objection 1: Geometry is an abstraction; mathematical spheres and planes do not exist in the real world. Mathematical idealization will lead to errors!</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Response: A good scientist can account for the errors incurred by idealization and correct them.</a:t>
            </a:r>
          </a:p>
          <a:p>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Sphere - Wikipedia">
            <a:extLst>
              <a:ext uri="{FF2B5EF4-FFF2-40B4-BE49-F238E27FC236}">
                <a16:creationId xmlns:a16="http://schemas.microsoft.com/office/drawing/2014/main" id="{EB8A9D0C-654A-4587-A4F8-7977CD965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998" y="3845294"/>
            <a:ext cx="2321678" cy="23216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CAC6CB-D603-4507-B3AF-F488FF658D99}"/>
              </a:ext>
            </a:extLst>
          </p:cNvPr>
          <p:cNvPicPr>
            <a:picLocks noChangeAspect="1"/>
          </p:cNvPicPr>
          <p:nvPr/>
        </p:nvPicPr>
        <p:blipFill>
          <a:blip r:embed="rId4"/>
          <a:stretch>
            <a:fillRect/>
          </a:stretch>
        </p:blipFill>
        <p:spPr>
          <a:xfrm>
            <a:off x="3030324" y="3747921"/>
            <a:ext cx="2519239" cy="2516423"/>
          </a:xfrm>
          <a:prstGeom prst="rect">
            <a:avLst/>
          </a:prstGeom>
        </p:spPr>
      </p:pic>
    </p:spTree>
    <p:extLst>
      <p:ext uri="{BB962C8B-B14F-4D97-AF65-F5344CB8AC3E}">
        <p14:creationId xmlns:p14="http://schemas.microsoft.com/office/powerpoint/2010/main" val="2442232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ED1AD6-A2BC-489E-85F8-421421E86B25}"/>
              </a:ext>
            </a:extLst>
          </p:cNvPr>
          <p:cNvPicPr>
            <a:picLocks noChangeAspect="1"/>
          </p:cNvPicPr>
          <p:nvPr/>
        </p:nvPicPr>
        <p:blipFill>
          <a:blip r:embed="rId3"/>
          <a:stretch>
            <a:fillRect/>
          </a:stretch>
        </p:blipFill>
        <p:spPr>
          <a:xfrm>
            <a:off x="7079416" y="1620000"/>
            <a:ext cx="4703155" cy="3618000"/>
          </a:xfrm>
          <a:prstGeom prst="rect">
            <a:avLst/>
          </a:prstGeom>
        </p:spPr>
      </p:pic>
      <p:sp>
        <p:nvSpPr>
          <p:cNvPr id="3" name="TextBox 2">
            <a:extLst>
              <a:ext uri="{FF2B5EF4-FFF2-40B4-BE49-F238E27FC236}">
                <a16:creationId xmlns:a16="http://schemas.microsoft.com/office/drawing/2014/main" id="{71A55425-EBE5-4136-812E-FD75CE3993B7}"/>
              </a:ext>
            </a:extLst>
          </p:cNvPr>
          <p:cNvSpPr txBox="1"/>
          <p:nvPr/>
        </p:nvSpPr>
        <p:spPr>
          <a:xfrm>
            <a:off x="864000" y="885600"/>
            <a:ext cx="5997600" cy="5216813"/>
          </a:xfrm>
          <a:prstGeom prst="rect">
            <a:avLst/>
          </a:prstGeom>
          <a:noFill/>
        </p:spPr>
        <p:txBody>
          <a:bodyPr wrap="square" rtlCol="0">
            <a:spAutoFit/>
          </a:bodyPr>
          <a:lstStyle/>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accent4">
                  <a:lumMod val="40000"/>
                  <a:lumOff val="60000"/>
                </a:schemeClr>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Objection 2: Why should we think there is a fit between </a:t>
            </a:r>
            <a:r>
              <a:rPr lang="en-US" i="1" dirty="0">
                <a:solidFill>
                  <a:schemeClr val="bg1"/>
                </a:solidFill>
                <a:latin typeface="Times New Roman" panose="02020603050405020304" pitchFamily="18" charset="0"/>
                <a:cs typeface="Times New Roman" panose="02020603050405020304" pitchFamily="18" charset="0"/>
              </a:rPr>
              <a:t>our</a:t>
            </a:r>
            <a:r>
              <a:rPr lang="en-US" dirty="0">
                <a:solidFill>
                  <a:schemeClr val="bg1"/>
                </a:solidFill>
                <a:latin typeface="Times New Roman" panose="02020603050405020304" pitchFamily="18" charset="0"/>
                <a:cs typeface="Times New Roman" panose="02020603050405020304" pitchFamily="18" charset="0"/>
              </a:rPr>
              <a:t> mathematics and nature? After all, Galileo assumed that Euclidean geometry was adequate to mathematize space and time. Relativity disabused us of that.</a:t>
            </a:r>
            <a:br>
              <a:rPr lang="en-US"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Response: We do not </a:t>
            </a:r>
            <a:r>
              <a:rPr lang="en-US" i="1" dirty="0">
                <a:solidFill>
                  <a:schemeClr val="bg1"/>
                </a:solidFill>
                <a:latin typeface="Times New Roman" panose="02020603050405020304" pitchFamily="18" charset="0"/>
                <a:cs typeface="Times New Roman" panose="02020603050405020304" pitchFamily="18" charset="0"/>
              </a:rPr>
              <a:t>reduce</a:t>
            </a:r>
            <a:r>
              <a:rPr lang="en-US" dirty="0">
                <a:solidFill>
                  <a:schemeClr val="bg1"/>
                </a:solidFill>
                <a:latin typeface="Times New Roman" panose="02020603050405020304" pitchFamily="18" charset="0"/>
                <a:cs typeface="Times New Roman" panose="02020603050405020304" pitchFamily="18" charset="0"/>
              </a:rPr>
              <a:t> physics to our mathematics; we </a:t>
            </a:r>
            <a:r>
              <a:rPr lang="en-US" i="1" dirty="0">
                <a:solidFill>
                  <a:schemeClr val="bg1"/>
                </a:solidFill>
                <a:latin typeface="Times New Roman" panose="02020603050405020304" pitchFamily="18" charset="0"/>
                <a:cs typeface="Times New Roman" panose="02020603050405020304" pitchFamily="18" charset="0"/>
              </a:rPr>
              <a:t>enlarge</a:t>
            </a:r>
            <a:r>
              <a:rPr lang="en-US" dirty="0">
                <a:solidFill>
                  <a:schemeClr val="bg1"/>
                </a:solidFill>
                <a:latin typeface="Times New Roman" panose="02020603050405020304" pitchFamily="18" charset="0"/>
                <a:cs typeface="Times New Roman" panose="02020603050405020304" pitchFamily="18" charset="0"/>
              </a:rPr>
              <a:t> our mathematics to accommodate our understanding of physics.</a:t>
            </a:r>
            <a:br>
              <a:rPr lang="en-US"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7DCBE82-F2A3-4B74-A249-34811B33677C}"/>
              </a:ext>
            </a:extLst>
          </p:cNvPr>
          <p:cNvSpPr txBox="1"/>
          <p:nvPr/>
        </p:nvSpPr>
        <p:spPr>
          <a:xfrm>
            <a:off x="864000" y="755587"/>
            <a:ext cx="7058519"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Galileo: </a:t>
            </a: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“The Book of Nature is written in the language of mathematics”</a:t>
            </a:r>
            <a:endParaRPr lang="en-US" dirty="0"/>
          </a:p>
        </p:txBody>
      </p:sp>
    </p:spTree>
    <p:extLst>
      <p:ext uri="{BB962C8B-B14F-4D97-AF65-F5344CB8AC3E}">
        <p14:creationId xmlns:p14="http://schemas.microsoft.com/office/powerpoint/2010/main" val="256621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575C0-F904-4148-93F1-8EF006233C71}"/>
              </a:ext>
            </a:extLst>
          </p:cNvPr>
          <p:cNvSpPr txBox="1"/>
          <p:nvPr/>
        </p:nvSpPr>
        <p:spPr>
          <a:xfrm>
            <a:off x="4736260" y="1120583"/>
            <a:ext cx="2114681" cy="369332"/>
          </a:xfrm>
          <a:prstGeom prst="rect">
            <a:avLst/>
          </a:prstGeom>
          <a:no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Galilean Idealization</a:t>
            </a:r>
          </a:p>
        </p:txBody>
      </p:sp>
      <p:sp>
        <p:nvSpPr>
          <p:cNvPr id="15" name="TextBox 14">
            <a:extLst>
              <a:ext uri="{FF2B5EF4-FFF2-40B4-BE49-F238E27FC236}">
                <a16:creationId xmlns:a16="http://schemas.microsoft.com/office/drawing/2014/main" id="{A1CDF542-C4F0-449F-9A56-802D1FD281FF}"/>
              </a:ext>
            </a:extLst>
          </p:cNvPr>
          <p:cNvSpPr txBox="1"/>
          <p:nvPr/>
        </p:nvSpPr>
        <p:spPr>
          <a:xfrm>
            <a:off x="2046001" y="2227132"/>
            <a:ext cx="23513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Construct Idealization</a:t>
            </a:r>
          </a:p>
        </p:txBody>
      </p:sp>
      <p:sp>
        <p:nvSpPr>
          <p:cNvPr id="28" name="TextBox 27">
            <a:extLst>
              <a:ext uri="{FF2B5EF4-FFF2-40B4-BE49-F238E27FC236}">
                <a16:creationId xmlns:a16="http://schemas.microsoft.com/office/drawing/2014/main" id="{BF13E83F-9D38-4FF1-8F89-14250B54AE0A}"/>
              </a:ext>
            </a:extLst>
          </p:cNvPr>
          <p:cNvSpPr txBox="1"/>
          <p:nvPr/>
        </p:nvSpPr>
        <p:spPr>
          <a:xfrm>
            <a:off x="7596501" y="2227131"/>
            <a:ext cx="1620698"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Causal Idealization</a:t>
            </a:r>
          </a:p>
        </p:txBody>
      </p:sp>
      <p:sp>
        <p:nvSpPr>
          <p:cNvPr id="33" name="Left Brace 32">
            <a:extLst>
              <a:ext uri="{FF2B5EF4-FFF2-40B4-BE49-F238E27FC236}">
                <a16:creationId xmlns:a16="http://schemas.microsoft.com/office/drawing/2014/main" id="{2569DB5C-4D24-4F24-B309-8BE2F9AB52FE}"/>
              </a:ext>
            </a:extLst>
          </p:cNvPr>
          <p:cNvSpPr/>
          <p:nvPr/>
        </p:nvSpPr>
        <p:spPr>
          <a:xfrm rot="5400000">
            <a:off x="5467503" y="-1487964"/>
            <a:ext cx="838378" cy="6812402"/>
          </a:xfrm>
          <a:prstGeom prst="leftBrace">
            <a:avLst>
              <a:gd name="adj1" fmla="val 98507"/>
              <a:gd name="adj2" fmla="val 4991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06E6D460-BA01-4D38-BBF2-E5A62BFB3C18}"/>
              </a:ext>
            </a:extLst>
          </p:cNvPr>
          <p:cNvSpPr/>
          <p:nvPr/>
        </p:nvSpPr>
        <p:spPr>
          <a:xfrm rot="5400000">
            <a:off x="3137142" y="1566317"/>
            <a:ext cx="838378" cy="3614645"/>
          </a:xfrm>
          <a:prstGeom prst="leftBrace">
            <a:avLst>
              <a:gd name="adj1" fmla="val 98769"/>
              <a:gd name="adj2" fmla="val 54183"/>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a:extLst>
              <a:ext uri="{FF2B5EF4-FFF2-40B4-BE49-F238E27FC236}">
                <a16:creationId xmlns:a16="http://schemas.microsoft.com/office/drawing/2014/main" id="{32083DAF-7193-4697-8B0E-25017599A730}"/>
              </a:ext>
            </a:extLst>
          </p:cNvPr>
          <p:cNvSpPr/>
          <p:nvPr/>
        </p:nvSpPr>
        <p:spPr>
          <a:xfrm rot="5400000">
            <a:off x="8271211" y="1480039"/>
            <a:ext cx="838378" cy="3787200"/>
          </a:xfrm>
          <a:prstGeom prst="leftBrace">
            <a:avLst>
              <a:gd name="adj1" fmla="val 95576"/>
              <a:gd name="adj2" fmla="val 5215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952E7EBA-6435-4E09-A562-1B3853F9BDAF}"/>
              </a:ext>
            </a:extLst>
          </p:cNvPr>
          <p:cNvSpPr txBox="1"/>
          <p:nvPr/>
        </p:nvSpPr>
        <p:spPr>
          <a:xfrm>
            <a:off x="1560847" y="3601546"/>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Formal Idealization</a:t>
            </a:r>
          </a:p>
        </p:txBody>
      </p:sp>
      <p:sp>
        <p:nvSpPr>
          <p:cNvPr id="42" name="TextBox 41">
            <a:extLst>
              <a:ext uri="{FF2B5EF4-FFF2-40B4-BE49-F238E27FC236}">
                <a16:creationId xmlns:a16="http://schemas.microsoft.com/office/drawing/2014/main" id="{BB10161C-1855-4879-AE8E-911D6F51E5EC}"/>
              </a:ext>
            </a:extLst>
          </p:cNvPr>
          <p:cNvSpPr txBox="1"/>
          <p:nvPr/>
        </p:nvSpPr>
        <p:spPr>
          <a:xfrm>
            <a:off x="3367251" y="3601547"/>
            <a:ext cx="2184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Material Idealization</a:t>
            </a:r>
          </a:p>
        </p:txBody>
      </p:sp>
      <p:sp>
        <p:nvSpPr>
          <p:cNvPr id="44" name="TextBox 43">
            <a:extLst>
              <a:ext uri="{FF2B5EF4-FFF2-40B4-BE49-F238E27FC236}">
                <a16:creationId xmlns:a16="http://schemas.microsoft.com/office/drawing/2014/main" id="{BB67DBB6-E6CE-40D5-8E85-E4F23542965C}"/>
              </a:ext>
            </a:extLst>
          </p:cNvPr>
          <p:cNvSpPr txBox="1"/>
          <p:nvPr/>
        </p:nvSpPr>
        <p:spPr>
          <a:xfrm>
            <a:off x="6981897" y="3601545"/>
            <a:ext cx="17309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Experimental Idealization</a:t>
            </a:r>
          </a:p>
        </p:txBody>
      </p:sp>
      <p:sp>
        <p:nvSpPr>
          <p:cNvPr id="46" name="TextBox 45">
            <a:extLst>
              <a:ext uri="{FF2B5EF4-FFF2-40B4-BE49-F238E27FC236}">
                <a16:creationId xmlns:a16="http://schemas.microsoft.com/office/drawing/2014/main" id="{8DC42FB6-80E6-4859-AA58-8E125F85F360}"/>
              </a:ext>
            </a:extLst>
          </p:cNvPr>
          <p:cNvSpPr txBox="1"/>
          <p:nvPr/>
        </p:nvSpPr>
        <p:spPr>
          <a:xfrm>
            <a:off x="8471437" y="3601545"/>
            <a:ext cx="2400564"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Subjunctive Idealization</a:t>
            </a:r>
          </a:p>
        </p:txBody>
      </p:sp>
    </p:spTree>
    <p:extLst>
      <p:ext uri="{BB962C8B-B14F-4D97-AF65-F5344CB8AC3E}">
        <p14:creationId xmlns:p14="http://schemas.microsoft.com/office/powerpoint/2010/main" val="14838672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TotalTime>
  <Words>2064</Words>
  <Application>Microsoft Office PowerPoint</Application>
  <PresentationFormat>Widescreen</PresentationFormat>
  <Paragraphs>228</Paragraphs>
  <Slides>25</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Anderson</dc:creator>
  <cp:lastModifiedBy>Eric Anderson</cp:lastModifiedBy>
  <cp:revision>34</cp:revision>
  <dcterms:created xsi:type="dcterms:W3CDTF">2020-09-14T14:29:16Z</dcterms:created>
  <dcterms:modified xsi:type="dcterms:W3CDTF">2020-09-15T22:09:24Z</dcterms:modified>
</cp:coreProperties>
</file>