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70" r:id="rId13"/>
    <p:sldId id="269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3594" autoAdjust="0"/>
  </p:normalViewPr>
  <p:slideViewPr>
    <p:cSldViewPr snapToGrid="0">
      <p:cViewPr varScale="1">
        <p:scale>
          <a:sx n="63" d="100"/>
          <a:sy n="63" d="100"/>
        </p:scale>
        <p:origin x="1188" y="54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A" userId="5332374ffef50788" providerId="LiveId" clId="{DC723D13-485C-459D-B509-9B372F36B22A}"/>
    <pc:docChg chg="modSld">
      <pc:chgData name="K A" userId="5332374ffef50788" providerId="LiveId" clId="{DC723D13-485C-459D-B509-9B372F36B22A}" dt="2022-12-11T21:29:10.413" v="10" actId="20577"/>
      <pc:docMkLst>
        <pc:docMk/>
      </pc:docMkLst>
      <pc:sldChg chg="modSp modAnim">
        <pc:chgData name="K A" userId="5332374ffef50788" providerId="LiveId" clId="{DC723D13-485C-459D-B509-9B372F36B22A}" dt="2022-12-11T20:29:00.522" v="0" actId="20577"/>
        <pc:sldMkLst>
          <pc:docMk/>
          <pc:sldMk cId="3481845853" sldId="256"/>
        </pc:sldMkLst>
        <pc:spChg chg="mod">
          <ac:chgData name="K A" userId="5332374ffef50788" providerId="LiveId" clId="{DC723D13-485C-459D-B509-9B372F36B22A}" dt="2022-12-11T20:29:00.522" v="0" actId="20577"/>
          <ac:spMkLst>
            <pc:docMk/>
            <pc:sldMk cId="3481845853" sldId="256"/>
            <ac:spMk id="3" creationId="{FA1A1AB0-3764-EE20-BC97-C70907DE3EDF}"/>
          </ac:spMkLst>
        </pc:spChg>
      </pc:sldChg>
      <pc:sldChg chg="modNotesTx">
        <pc:chgData name="K A" userId="5332374ffef50788" providerId="LiveId" clId="{DC723D13-485C-459D-B509-9B372F36B22A}" dt="2022-12-11T21:28:17.165" v="1" actId="20577"/>
        <pc:sldMkLst>
          <pc:docMk/>
          <pc:sldMk cId="313090906" sldId="258"/>
        </pc:sldMkLst>
      </pc:sldChg>
      <pc:sldChg chg="modNotesTx">
        <pc:chgData name="K A" userId="5332374ffef50788" providerId="LiveId" clId="{DC723D13-485C-459D-B509-9B372F36B22A}" dt="2022-12-11T21:28:23.248" v="2" actId="20577"/>
        <pc:sldMkLst>
          <pc:docMk/>
          <pc:sldMk cId="1742170117" sldId="259"/>
        </pc:sldMkLst>
      </pc:sldChg>
      <pc:sldChg chg="modNotesTx">
        <pc:chgData name="K A" userId="5332374ffef50788" providerId="LiveId" clId="{DC723D13-485C-459D-B509-9B372F36B22A}" dt="2022-12-11T21:28:28.141" v="3" actId="20577"/>
        <pc:sldMkLst>
          <pc:docMk/>
          <pc:sldMk cId="2529944524" sldId="262"/>
        </pc:sldMkLst>
      </pc:sldChg>
      <pc:sldChg chg="modNotesTx">
        <pc:chgData name="K A" userId="5332374ffef50788" providerId="LiveId" clId="{DC723D13-485C-459D-B509-9B372F36B22A}" dt="2022-12-11T21:28:38.119" v="4" actId="20577"/>
        <pc:sldMkLst>
          <pc:docMk/>
          <pc:sldMk cId="431264344" sldId="263"/>
        </pc:sldMkLst>
      </pc:sldChg>
      <pc:sldChg chg="modNotesTx">
        <pc:chgData name="K A" userId="5332374ffef50788" providerId="LiveId" clId="{DC723D13-485C-459D-B509-9B372F36B22A}" dt="2022-12-11T21:28:43.459" v="5" actId="20577"/>
        <pc:sldMkLst>
          <pc:docMk/>
          <pc:sldMk cId="2104372320" sldId="264"/>
        </pc:sldMkLst>
      </pc:sldChg>
      <pc:sldChg chg="modNotesTx">
        <pc:chgData name="K A" userId="5332374ffef50788" providerId="LiveId" clId="{DC723D13-485C-459D-B509-9B372F36B22A}" dt="2022-12-11T21:28:48.610" v="6" actId="20577"/>
        <pc:sldMkLst>
          <pc:docMk/>
          <pc:sldMk cId="2212495781" sldId="266"/>
        </pc:sldMkLst>
      </pc:sldChg>
      <pc:sldChg chg="modNotesTx">
        <pc:chgData name="K A" userId="5332374ffef50788" providerId="LiveId" clId="{DC723D13-485C-459D-B509-9B372F36B22A}" dt="2022-12-11T21:28:53.637" v="7" actId="20577"/>
        <pc:sldMkLst>
          <pc:docMk/>
          <pc:sldMk cId="2253726231" sldId="267"/>
        </pc:sldMkLst>
      </pc:sldChg>
      <pc:sldChg chg="modNotesTx">
        <pc:chgData name="K A" userId="5332374ffef50788" providerId="LiveId" clId="{DC723D13-485C-459D-B509-9B372F36B22A}" dt="2022-12-11T21:29:00.925" v="8" actId="20577"/>
        <pc:sldMkLst>
          <pc:docMk/>
          <pc:sldMk cId="1156268521" sldId="268"/>
        </pc:sldMkLst>
      </pc:sldChg>
      <pc:sldChg chg="modNotesTx">
        <pc:chgData name="K A" userId="5332374ffef50788" providerId="LiveId" clId="{DC723D13-485C-459D-B509-9B372F36B22A}" dt="2022-12-11T21:29:10.413" v="10" actId="20577"/>
        <pc:sldMkLst>
          <pc:docMk/>
          <pc:sldMk cId="1226975061" sldId="269"/>
        </pc:sldMkLst>
      </pc:sldChg>
      <pc:sldChg chg="modNotesTx">
        <pc:chgData name="K A" userId="5332374ffef50788" providerId="LiveId" clId="{DC723D13-485C-459D-B509-9B372F36B22A}" dt="2022-12-11T21:29:05.525" v="9" actId="20577"/>
        <pc:sldMkLst>
          <pc:docMk/>
          <pc:sldMk cId="167403475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FD2E4-B8DC-4949-ADE3-FC6976486C34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04607-75F2-4C04-9CA2-8ECCEC06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55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FFFFFF"/>
              </a:solidFill>
              <a:latin typeface="AdvTT5ada87c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85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48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1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0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8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2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3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52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04607-75F2-4C04-9CA2-8ECCEC06AC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EEC-5902-3DC2-578E-8C056DA46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CF1A2-5B33-8770-DE0E-939BAC71B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2812C-DF23-33FA-2E48-3AC9C48C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58433-2D53-7357-8EC3-1C362A26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0C182-D871-2998-09FB-3250B192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8203-574D-0BF7-5E3C-FBB92E4B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48BCF-1613-6874-4B08-EBC37F0B6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53D0-06FD-C7D2-8EDA-869AF2C3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F455A-4F13-2005-8E27-7F05B424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00569-1508-4847-925D-D11792AF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C3CE0-082F-F2C7-E4F9-A7DDFEC79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AEFB4-3C61-65E5-46D6-218E090A0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635A4-F33C-3CF5-B34A-05305CA9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22BFD-E51A-49E9-8516-0C6C40631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CEC2-1249-6723-DD20-2BDD7609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86C2-C62C-8411-29E2-23695319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375A-C6F2-1918-D5EF-6761D5C51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53262-C922-E5B6-B654-9D86022A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A6F42-51CB-D5B4-AFEC-F50927F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A724-303A-7994-B6DF-8A25D627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DB084-1B83-DEAB-14FD-7E6F7182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0600A-986C-1D0B-69E2-682CDA94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0063-1640-395E-59A2-7FB8516D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C2A08-80EA-DDB1-D5F1-D8B29E6B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21C0F-F90B-9E0F-9A86-5326049D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F6C7-22D1-12EC-ABDA-9169C5A3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1EFD-0640-F32A-910D-C95450E20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F2311-6A7F-AC42-4C03-82BA4F5EA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A86CA-AB3A-C0F9-CAD6-E9A3E102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56BE7-E682-9135-5EF6-747BEE6B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059CE-915E-9E64-C3C7-3D686DB1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C12A-F816-2307-DCCD-94C51449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0410F-2124-36F5-EA40-B3565B7E5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34CDE-6542-3A92-CD5C-E4C13F7A7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FCA18-8EAB-AEE6-98F1-8AAA2B7CB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DE0AE-A727-57EE-EE6B-C17D03A62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AF0116-8DEC-B691-10E9-202968C2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D69B94-B7DA-6378-FFA7-FEEEB937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D9674-9225-93FA-7A67-A84B8077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541A-6357-4C97-D2BC-9B358AC9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A4B1D-9CE0-E487-A06E-7FF8F5E7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E4B21-0818-51FC-53A3-C93A80B6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A2449-AF09-7E4D-F39D-4E491A41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F2599-1A3B-1942-FB58-365D1CB5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648C6-A452-2F3B-297A-6E6A0FB5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2BD34-2433-ACD8-50CE-ED1710BC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B054-3BF7-26F3-C162-A1E95964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2953-20A0-C7AA-25AB-C099C2F6F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DD3C9-580C-5B83-43EB-7BD8E521A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86AD-A6B8-994E-F532-DFF2E8A2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74A34-50B1-8F71-E51A-D2F00C32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61FF8-C750-B518-8554-6B1B9441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3BF4-E62E-A081-518E-8AE403C3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3CE00-4412-6A5B-18DF-BCDD50B4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D27C0-F998-467B-929B-5AA4EE080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265E0-6190-28BA-F7A2-99CB7F0C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6D167-3725-EF7E-3A01-63E71793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63C32-27E4-5077-8676-54DB213D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317BC-9107-99F4-3144-CD7C4C21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D43A0-C206-5E38-2DDA-096F4051D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91AC5-168C-5C4B-42A0-824885ED5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87F0-B9CE-41B3-B653-5CA087B61A1B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072A9-6C99-560C-5D5C-5E156F3B5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507CF-20BD-62DB-740C-7623F1972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1EF1-A5A2-42E1-9546-F2557384D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3D square and rectangle">
            <a:extLst>
              <a:ext uri="{FF2B5EF4-FFF2-40B4-BE49-F238E27FC236}">
                <a16:creationId xmlns:a16="http://schemas.microsoft.com/office/drawing/2014/main" id="{36F4BDD2-9A06-B81E-F992-31DAA79B7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25" r="20714" b="146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7808F-B735-A493-18EE-D82FE328C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/>
              <a:t>Michela Massimi</a:t>
            </a:r>
            <a:r>
              <a:rPr lang="fa-IR" sz="4400"/>
              <a:t>:</a:t>
            </a:r>
            <a:r>
              <a:rPr lang="en-US" sz="4400"/>
              <a:t> Four Kinds of Perspectival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A1AB0-3764-EE20-BC97-C70907DE3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400"/>
              <a:t>Philosophy </a:t>
            </a:r>
            <a:r>
              <a:rPr lang="en-US" sz="1400" dirty="0"/>
              <a:t>of Science Core Seminar (HPS 2101)</a:t>
            </a:r>
          </a:p>
          <a:p>
            <a:pPr algn="l"/>
            <a:r>
              <a:rPr lang="en-US" sz="1400" dirty="0"/>
              <a:t>September 2022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845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BD1C87D-7B83-49A8-844E-433D32C45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024938"/>
            <a:ext cx="6413262" cy="5833063"/>
          </a:xfrm>
          <a:custGeom>
            <a:avLst/>
            <a:gdLst>
              <a:gd name="connsiteX0" fmla="*/ 343517 w 6413262"/>
              <a:gd name="connsiteY0" fmla="*/ 5832222 h 5833063"/>
              <a:gd name="connsiteX1" fmla="*/ 6335225 w 6413262"/>
              <a:gd name="connsiteY1" fmla="*/ 835839 h 5833063"/>
              <a:gd name="connsiteX2" fmla="*/ 6411127 w 6413262"/>
              <a:gd name="connsiteY2" fmla="*/ 123790 h 5833063"/>
              <a:gd name="connsiteX3" fmla="*/ 6413262 w 6413262"/>
              <a:gd name="connsiteY3" fmla="*/ 0 h 5833063"/>
              <a:gd name="connsiteX4" fmla="*/ 0 w 6413262"/>
              <a:gd name="connsiteY4" fmla="*/ 0 h 5833063"/>
              <a:gd name="connsiteX5" fmla="*/ 0 w 6413262"/>
              <a:gd name="connsiteY5" fmla="*/ 5815521 h 5833063"/>
              <a:gd name="connsiteX6" fmla="*/ 51379 w 6413262"/>
              <a:gd name="connsiteY6" fmla="*/ 5820166 h 5833063"/>
              <a:gd name="connsiteX7" fmla="*/ 343517 w 6413262"/>
              <a:gd name="connsiteY7" fmla="*/ 5832222 h 583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3262" h="5833063">
                <a:moveTo>
                  <a:pt x="343517" y="5832222"/>
                </a:moveTo>
                <a:cubicBezTo>
                  <a:pt x="3254747" y="5881130"/>
                  <a:pt x="5841718" y="3794544"/>
                  <a:pt x="6335225" y="835839"/>
                </a:cubicBezTo>
                <a:cubicBezTo>
                  <a:pt x="6375023" y="597235"/>
                  <a:pt x="6400103" y="359575"/>
                  <a:pt x="6411127" y="123790"/>
                </a:cubicBezTo>
                <a:lnTo>
                  <a:pt x="6413262" y="0"/>
                </a:lnTo>
                <a:lnTo>
                  <a:pt x="0" y="0"/>
                </a:lnTo>
                <a:lnTo>
                  <a:pt x="0" y="5815521"/>
                </a:lnTo>
                <a:lnTo>
                  <a:pt x="51379" y="5820166"/>
                </a:lnTo>
                <a:cubicBezTo>
                  <a:pt x="149075" y="5826589"/>
                  <a:pt x="246476" y="5830592"/>
                  <a:pt x="343517" y="58322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03047A-2C9B-4E2C-9A75-B67521B6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324648"/>
            <a:ext cx="6110122" cy="5533351"/>
          </a:xfrm>
          <a:custGeom>
            <a:avLst/>
            <a:gdLst>
              <a:gd name="connsiteX0" fmla="*/ 324583 w 6110122"/>
              <a:gd name="connsiteY0" fmla="*/ 5532549 h 5533351"/>
              <a:gd name="connsiteX1" fmla="*/ 6035604 w 6110122"/>
              <a:gd name="connsiteY1" fmla="*/ 770225 h 5533351"/>
              <a:gd name="connsiteX2" fmla="*/ 6088871 w 6110122"/>
              <a:gd name="connsiteY2" fmla="*/ 362020 h 5533351"/>
              <a:gd name="connsiteX3" fmla="*/ 6110122 w 6110122"/>
              <a:gd name="connsiteY3" fmla="*/ 0 h 5533351"/>
              <a:gd name="connsiteX4" fmla="*/ 0 w 6110122"/>
              <a:gd name="connsiteY4" fmla="*/ 0 h 5533351"/>
              <a:gd name="connsiteX5" fmla="*/ 0 w 6110122"/>
              <a:gd name="connsiteY5" fmla="*/ 5516887 h 5533351"/>
              <a:gd name="connsiteX6" fmla="*/ 46130 w 6110122"/>
              <a:gd name="connsiteY6" fmla="*/ 5521057 h 5533351"/>
              <a:gd name="connsiteX7" fmla="*/ 324583 w 6110122"/>
              <a:gd name="connsiteY7" fmla="*/ 5532549 h 553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22" h="5533351">
                <a:moveTo>
                  <a:pt x="324583" y="5532549"/>
                </a:moveTo>
                <a:cubicBezTo>
                  <a:pt x="3099434" y="5579166"/>
                  <a:pt x="5565217" y="3590326"/>
                  <a:pt x="6035604" y="770225"/>
                </a:cubicBezTo>
                <a:cubicBezTo>
                  <a:pt x="6058365" y="633768"/>
                  <a:pt x="6076076" y="497636"/>
                  <a:pt x="6088871" y="362020"/>
                </a:cubicBezTo>
                <a:lnTo>
                  <a:pt x="6110122" y="0"/>
                </a:lnTo>
                <a:lnTo>
                  <a:pt x="0" y="0"/>
                </a:lnTo>
                <a:lnTo>
                  <a:pt x="0" y="5516887"/>
                </a:lnTo>
                <a:lnTo>
                  <a:pt x="46130" y="5521057"/>
                </a:lnTo>
                <a:cubicBezTo>
                  <a:pt x="139249" y="5527179"/>
                  <a:pt x="232088" y="5530995"/>
                  <a:pt x="324583" y="5532549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440B2-243F-7C89-7852-65F686CE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903393"/>
            <a:ext cx="3607841" cy="2625537"/>
          </a:xfrm>
        </p:spPr>
        <p:txBody>
          <a:bodyPr anchor="b">
            <a:normAutofit/>
          </a:bodyPr>
          <a:lstStyle/>
          <a:p>
            <a:r>
              <a:rPr lang="en-US" sz="4800"/>
              <a:t>Third Version (Truth-conditions)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7512-DA61-27E4-31E8-E1272F53D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921" y="600741"/>
            <a:ext cx="4959662" cy="4816548"/>
          </a:xfrm>
        </p:spPr>
        <p:txBody>
          <a:bodyPr anchor="ctr">
            <a:normAutofit/>
          </a:bodyPr>
          <a:lstStyle/>
          <a:p>
            <a:r>
              <a:rPr lang="en-US" sz="2100"/>
              <a:t>(P</a:t>
            </a:r>
            <a:r>
              <a:rPr lang="en-US" sz="2100" baseline="-25000"/>
              <a:t>3</a:t>
            </a:r>
            <a:r>
              <a:rPr lang="en-US" sz="2100"/>
              <a:t>) </a:t>
            </a:r>
            <a:r>
              <a:rPr lang="en-US" sz="2100" i="1"/>
              <a:t>Perspective-dependence</a:t>
            </a:r>
            <a:r>
              <a:rPr lang="en-US" sz="2100" baseline="-25000"/>
              <a:t>3</a:t>
            </a:r>
            <a:r>
              <a:rPr lang="en-US" sz="2100"/>
              <a:t>. Knowledge claims in science are perspective-dependent</a:t>
            </a:r>
            <a:r>
              <a:rPr lang="en-US" sz="2100" baseline="-25000"/>
              <a:t>3 </a:t>
            </a:r>
            <a:r>
              <a:rPr lang="en-US" sz="2100"/>
              <a:t>when their </a:t>
            </a:r>
            <a:r>
              <a:rPr lang="en-US" sz="2100" i="1"/>
              <a:t>truth-conditions</a:t>
            </a:r>
            <a:r>
              <a:rPr lang="en-US" sz="2100"/>
              <a:t> depend on the scientific perspective in which such claims are made.</a:t>
            </a:r>
          </a:p>
          <a:p>
            <a:r>
              <a:rPr lang="en-US" sz="2100"/>
              <a:t>(P3) captures a form of perspective-sensitivity</a:t>
            </a:r>
          </a:p>
        </p:txBody>
      </p:sp>
    </p:spTree>
    <p:extLst>
      <p:ext uri="{BB962C8B-B14F-4D97-AF65-F5344CB8AC3E}">
        <p14:creationId xmlns:p14="http://schemas.microsoft.com/office/powerpoint/2010/main" val="2253726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16E6C-2D72-CB08-4FE4-9F2FFFDE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sz="4100"/>
              <a:t>Forth Version (Truth-conditions+)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577B-0293-3FDE-568D-3C5928BC5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sz="2400"/>
              <a:t>(P4) </a:t>
            </a:r>
            <a:r>
              <a:rPr lang="en-US" sz="2400" i="1"/>
              <a:t>Perspective-dependence</a:t>
            </a:r>
            <a:r>
              <a:rPr lang="en-US" sz="2400" i="1" baseline="-25000"/>
              <a:t>4</a:t>
            </a:r>
            <a:r>
              <a:rPr lang="en-US" sz="2400"/>
              <a:t>. Knowledge claims in science are perspective-dependent</a:t>
            </a:r>
            <a:r>
              <a:rPr lang="en-US" sz="2400" baseline="-25000"/>
              <a:t>4 </a:t>
            </a:r>
            <a:r>
              <a:rPr lang="en-US" sz="2400"/>
              <a:t>when their </a:t>
            </a:r>
            <a:r>
              <a:rPr lang="en-US" sz="2400" i="1"/>
              <a:t>truth-conditions</a:t>
            </a:r>
            <a:r>
              <a:rPr lang="en-US" sz="2400"/>
              <a:t> depend on the scientific perspective in which such claims are made. </a:t>
            </a:r>
            <a:r>
              <a:rPr lang="en-US" sz="2400" b="1"/>
              <a:t>Yet such knowledge claims must also be assessable from the point of view of other (subsequent or rival) scientific perspectives.</a:t>
            </a:r>
          </a:p>
          <a:p>
            <a:endParaRPr lang="en-US" sz="2400"/>
          </a:p>
          <a:p>
            <a:r>
              <a:rPr lang="en-US" sz="2400"/>
              <a:t>This switches from the context of use, to the context of assessment.</a:t>
            </a:r>
          </a:p>
        </p:txBody>
      </p:sp>
    </p:spTree>
    <p:extLst>
      <p:ext uri="{BB962C8B-B14F-4D97-AF65-F5344CB8AC3E}">
        <p14:creationId xmlns:p14="http://schemas.microsoft.com/office/powerpoint/2010/main" val="1156268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CC6CB0-7435-A11B-D2BA-BD750B4B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/>
              <a:t>Context of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9BD80-B4E6-F7C7-39C2-768AA9CED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0" y="1088137"/>
            <a:ext cx="6180082" cy="3801067"/>
          </a:xfrm>
        </p:spPr>
        <p:txBody>
          <a:bodyPr anchor="ctr">
            <a:normAutofit/>
          </a:bodyPr>
          <a:lstStyle/>
          <a:p>
            <a:r>
              <a:rPr lang="en-US" sz="1900">
                <a:solidFill>
                  <a:schemeClr val="bg1"/>
                </a:solidFill>
              </a:rPr>
              <a:t>Each scientific perspective functions then both as a </a:t>
            </a:r>
            <a:r>
              <a:rPr lang="en-US" sz="1900" i="1">
                <a:solidFill>
                  <a:schemeClr val="bg1"/>
                </a:solidFill>
              </a:rPr>
              <a:t>context of use</a:t>
            </a:r>
            <a:r>
              <a:rPr lang="en-US" sz="1900">
                <a:solidFill>
                  <a:schemeClr val="bg1"/>
                </a:solidFill>
              </a:rPr>
              <a:t> and as a </a:t>
            </a:r>
            <a:r>
              <a:rPr lang="en-US" sz="1900" i="1">
                <a:solidFill>
                  <a:schemeClr val="bg1"/>
                </a:solidFill>
              </a:rPr>
              <a:t>context of assessments.</a:t>
            </a:r>
          </a:p>
          <a:p>
            <a:r>
              <a:rPr lang="en-US" sz="1900">
                <a:solidFill>
                  <a:schemeClr val="bg1"/>
                </a:solidFill>
              </a:rPr>
              <a:t>Knowledge claims in science that continue to be found (from the point of view of a new scientific perspective) as still performing adequately, can be said to be </a:t>
            </a:r>
            <a:r>
              <a:rPr lang="en-US" sz="1900" i="1">
                <a:solidFill>
                  <a:schemeClr val="bg1"/>
                </a:solidFill>
              </a:rPr>
              <a:t>true across scientific perspectives </a:t>
            </a:r>
            <a:r>
              <a:rPr lang="en-US" sz="1900">
                <a:solidFill>
                  <a:schemeClr val="bg1"/>
                </a:solidFill>
              </a:rPr>
              <a:t>and regarded as </a:t>
            </a:r>
            <a:r>
              <a:rPr lang="en-US" sz="1900" i="1">
                <a:solidFill>
                  <a:schemeClr val="bg1"/>
                </a:solidFill>
              </a:rPr>
              <a:t>‘getting things right’.</a:t>
            </a:r>
          </a:p>
          <a:p>
            <a:endParaRPr lang="en-US" sz="1900">
              <a:solidFill>
                <a:schemeClr val="bg1"/>
              </a:solidFill>
            </a:endParaRPr>
          </a:p>
          <a:p>
            <a:r>
              <a:rPr lang="en-US" sz="1900">
                <a:solidFill>
                  <a:schemeClr val="bg1"/>
                </a:solidFill>
              </a:rPr>
              <a:t>How this can be a standard for truth when other perspectives are not reached independently?</a:t>
            </a:r>
          </a:p>
          <a:p>
            <a:r>
              <a:rPr lang="en-US" sz="1900">
                <a:solidFill>
                  <a:schemeClr val="bg1"/>
                </a:solidFill>
              </a:rPr>
              <a:t>Does it address the issue with realism from pessimistic meta induction? </a:t>
            </a:r>
          </a:p>
          <a:p>
            <a:endParaRPr lang="en-US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3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7452B-6EE3-E2C3-9C25-7716BAD0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1472184"/>
            <a:ext cx="3767328" cy="4581144"/>
          </a:xfrm>
        </p:spPr>
        <p:txBody>
          <a:bodyPr anchor="t">
            <a:normAutofit/>
          </a:bodyPr>
          <a:lstStyle/>
          <a:p>
            <a:r>
              <a:rPr lang="en-US" sz="5000" dirty="0"/>
              <a:t>Standards of Performance-adequacy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0E8C-6EE9-D2CF-8FD9-9F1CEBF8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656" y="1472184"/>
            <a:ext cx="6153912" cy="4581144"/>
          </a:xfrm>
        </p:spPr>
        <p:txBody>
          <a:bodyPr>
            <a:normAutofit/>
          </a:bodyPr>
          <a:lstStyle/>
          <a:p>
            <a:r>
              <a:rPr lang="en-US" sz="2000" dirty="0"/>
              <a:t>Contextual truth-conditions should be understood in terms of </a:t>
            </a:r>
            <a:r>
              <a:rPr lang="en-US" sz="2000" i="1" dirty="0"/>
              <a:t>standards of performance-adequacy </a:t>
            </a:r>
            <a:r>
              <a:rPr lang="en-US" sz="2000" dirty="0"/>
              <a:t>that a scientific knowledge claim has to satisfy.</a:t>
            </a:r>
          </a:p>
          <a:p>
            <a:r>
              <a:rPr lang="en-US" sz="2000" dirty="0"/>
              <a:t>Examples:</a:t>
            </a:r>
          </a:p>
          <a:p>
            <a:pPr lvl="1"/>
            <a:r>
              <a:rPr lang="en-US" sz="2000" i="1" dirty="0"/>
              <a:t>Accuracy</a:t>
            </a:r>
            <a:r>
              <a:rPr lang="en-US" sz="2000" dirty="0"/>
              <a:t> with respect to fundamental mathematical equations;</a:t>
            </a:r>
          </a:p>
          <a:p>
            <a:pPr lvl="1"/>
            <a:r>
              <a:rPr lang="en-US" sz="2000" i="1" dirty="0"/>
              <a:t>Empirical testability </a:t>
            </a:r>
            <a:r>
              <a:rPr lang="en-US" sz="2000" dirty="0"/>
              <a:t>within the limits of well-defined tests;</a:t>
            </a:r>
          </a:p>
          <a:p>
            <a:pPr lvl="1"/>
            <a:r>
              <a:rPr lang="en-US" sz="2000" i="1" dirty="0" err="1"/>
              <a:t>Projectibility</a:t>
            </a:r>
            <a:r>
              <a:rPr lang="en-US" sz="2000" dirty="0"/>
              <a:t> and </a:t>
            </a:r>
            <a:r>
              <a:rPr lang="en-US" sz="2000" i="1" dirty="0"/>
              <a:t>heuristic fruitfulness </a:t>
            </a:r>
            <a:r>
              <a:rPr lang="en-US" sz="2000" dirty="0"/>
              <a:t>across a variety of engineering practices.</a:t>
            </a:r>
          </a:p>
          <a:p>
            <a:endParaRPr lang="en-US" sz="2000" dirty="0"/>
          </a:p>
          <a:p>
            <a:r>
              <a:rPr lang="en-US" sz="2000" dirty="0"/>
              <a:t>Why testability and fruitfulness should be considered a standard in this context?</a:t>
            </a:r>
          </a:p>
        </p:txBody>
      </p:sp>
      <p:grpSp>
        <p:nvGrpSpPr>
          <p:cNvPr id="30" name="Group 7">
            <a:extLst>
              <a:ext uri="{FF2B5EF4-FFF2-40B4-BE49-F238E27FC236}">
                <a16:creationId xmlns:a16="http://schemas.microsoft.com/office/drawing/2014/main" id="{DDAE397D-2F47-480F-95CA-D5EDB2433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D66E0D2-4D47-45F5-9F6C-04DF950CB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C36CD79E-81FA-41B2-9A38-E0E26BCBE8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8CF2E87-8DCB-4A21-A926-1879E39DE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E8EBCED8-09A7-4078-908F-87C5C9094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881B8E24-1A3B-4288-834C-5C75EE61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E6C6947-62CC-47B5-8006-0DBB11057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A3EA873-FF38-49B1-AA18-6CAA8278A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2B74FB34-BB05-4313-9474-A4F9B27A5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3673863D-063E-49A6-9856-52014BB4D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59E7384A-6379-482C-8070-680EA33AF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C6A49E1B-06B5-467F-97A5-EE77945A7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67D60A3-4CE7-453B-97D1-08DD83271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333C1DC-BC77-4584-B472-AE19C4A09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30CC34F2-2D02-4DC8-8951-5E29E0866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C77A3E1B-1C72-4437-A8A1-FC659C9E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4EE3E561-115A-4994-832B-FB79E4498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D389D14E-E715-4844-8E58-ED5A66AB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208B28A-82FB-48D4-9087-806354C8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330334B-C28B-49CB-8643-6EF946230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221AA9B-1DD9-4FC4-947F-90C0582F7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9214B596-B3CC-43CB-A72A-2ADABBE5B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64F9BF67-14D7-4F9D-A8E4-4BB8DE351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75225" y="1331697"/>
            <a:ext cx="193249" cy="16659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6975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D87B-69D0-D864-F2E1-326E6549E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 dirty="0"/>
              <a:t>Gems and Coals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Shining diamonds">
            <a:extLst>
              <a:ext uri="{FF2B5EF4-FFF2-40B4-BE49-F238E27FC236}">
                <a16:creationId xmlns:a16="http://schemas.microsoft.com/office/drawing/2014/main" id="{D89A6715-D969-7A67-91DB-9F12D4F1C4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95" r="10324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C04D6-4B7F-A23F-F864-29A2507BD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✓ The thesis is interesting but how much is it novel? </a:t>
            </a:r>
          </a:p>
          <a:p>
            <a:pPr marL="0" indent="0">
              <a:buNone/>
            </a:pPr>
            <a:r>
              <a:rPr lang="en-US" sz="1800" dirty="0"/>
              <a:t>✓ Given the subtle nature of the distinctions between these perspectives, overall, she manages to remain clear.</a:t>
            </a:r>
          </a:p>
          <a:p>
            <a:pPr marL="0" indent="0">
              <a:buNone/>
            </a:pPr>
            <a:r>
              <a:rPr lang="en-US" sz="1800" dirty="0"/>
              <a:t>✗ In many cases she mentions a new or a better formulation of the conclusion from the past section in the introduction of the next section!</a:t>
            </a:r>
          </a:p>
        </p:txBody>
      </p:sp>
    </p:spTree>
    <p:extLst>
      <p:ext uri="{BB962C8B-B14F-4D97-AF65-F5344CB8AC3E}">
        <p14:creationId xmlns:p14="http://schemas.microsoft.com/office/powerpoint/2010/main" val="3746602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CB27D-2D2F-A183-D617-7C98F4B6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The Main Thesis</a:t>
            </a: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D415-E023-D5B2-9034-982689AAC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It is possible to be realist about science, while also taking on board the situated and perspectival nature of our scientific knowledge claims.</a:t>
            </a:r>
          </a:p>
        </p:txBody>
      </p:sp>
    </p:spTree>
    <p:extLst>
      <p:ext uri="{BB962C8B-B14F-4D97-AF65-F5344CB8AC3E}">
        <p14:creationId xmlns:p14="http://schemas.microsoft.com/office/powerpoint/2010/main" val="2942349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448B3-E8C9-9922-6038-23B2184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Central Thesis of Perspectival Realism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BA845-4C17-EF93-C03A-50B87855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States of affairs about the world are perspective-independent; whereas our scientific knowledge claims about these states of affairs are perspective dependent.</a:t>
            </a:r>
          </a:p>
        </p:txBody>
      </p:sp>
    </p:spTree>
    <p:extLst>
      <p:ext uri="{BB962C8B-B14F-4D97-AF65-F5344CB8AC3E}">
        <p14:creationId xmlns:p14="http://schemas.microsoft.com/office/powerpoint/2010/main" val="313090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D76C10-3064-FDCE-B76C-8398EA17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Perspectival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9F43-68A6-2E94-6201-081253FD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Provides the missing link between perspective-independent states of affairs and perspective-dependent knowledge claims.</a:t>
            </a:r>
          </a:p>
        </p:txBody>
      </p:sp>
    </p:spTree>
    <p:extLst>
      <p:ext uri="{BB962C8B-B14F-4D97-AF65-F5344CB8AC3E}">
        <p14:creationId xmlns:p14="http://schemas.microsoft.com/office/powerpoint/2010/main" val="1742170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565AA-19FC-E7C4-9FCA-46D3E0D6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Minimal Realist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EDC32-A1F1-CF6D-2C87-10D2AD641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en-US" sz="2400"/>
              <a:t>A commitment that proves resilient to challenges from the history of science, or rival inconsistent models in contemporary science.</a:t>
            </a:r>
          </a:p>
          <a:p>
            <a:r>
              <a:rPr lang="en-US" sz="2400" i="1"/>
              <a:t>Getting things right </a:t>
            </a:r>
            <a:r>
              <a:rPr lang="en-US" sz="2400"/>
              <a:t>is at the heart of the realist programme.</a:t>
            </a:r>
          </a:p>
          <a:p>
            <a:r>
              <a:rPr lang="en-US" sz="2400" i="1"/>
              <a:t>Getting things right </a:t>
            </a:r>
            <a:r>
              <a:rPr lang="en-US" sz="2400"/>
              <a:t>is not the aim of science, because it is not what science should </a:t>
            </a:r>
            <a:r>
              <a:rPr lang="en-US" sz="2400" i="1"/>
              <a:t>aspire to</a:t>
            </a:r>
            <a:r>
              <a:rPr lang="en-US" sz="2400"/>
              <a:t>. Instead, it is what science </a:t>
            </a:r>
            <a:r>
              <a:rPr lang="en-US" sz="2400" i="1"/>
              <a:t>ought to </a:t>
            </a:r>
            <a:r>
              <a:rPr lang="en-US" sz="2400"/>
              <a:t>do by realist lights.</a:t>
            </a:r>
          </a:p>
        </p:txBody>
      </p:sp>
    </p:spTree>
    <p:extLst>
      <p:ext uri="{BB962C8B-B14F-4D97-AF65-F5344CB8AC3E}">
        <p14:creationId xmlns:p14="http://schemas.microsoft.com/office/powerpoint/2010/main" val="252994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BB80DD-3916-9513-1C20-30BD9937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Three Kinds of Perspectival Truth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F8DAB0-E6CE-BE04-1267-A63672F4C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704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9FD19-5D72-DDE8-7EA9-B05F3936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Unqualified Version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D4D6B-CAF0-3E49-9736-5E6F40162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(P) </a:t>
            </a:r>
            <a:r>
              <a:rPr lang="en-US" sz="2400" i="1" dirty="0">
                <a:solidFill>
                  <a:schemeClr val="bg1"/>
                </a:solidFill>
              </a:rPr>
              <a:t>Perspective-dependence. </a:t>
            </a:r>
            <a:r>
              <a:rPr lang="en-US" sz="2400" dirty="0">
                <a:solidFill>
                  <a:schemeClr val="bg1"/>
                </a:solidFill>
              </a:rPr>
              <a:t>Knowledge claims in science are dependent on a given historically and/or intellectually situated scientific perspective.</a:t>
            </a:r>
          </a:p>
        </p:txBody>
      </p:sp>
    </p:spTree>
    <p:extLst>
      <p:ext uri="{BB962C8B-B14F-4D97-AF65-F5344CB8AC3E}">
        <p14:creationId xmlns:p14="http://schemas.microsoft.com/office/powerpoint/2010/main" val="43126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25E2AA9-10C9-4A14-BEA3-064CD0131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76F371-EE61-49EA-AA2A-3582C3AC9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48343-DD3D-EEB8-8151-9A1CB03F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65125"/>
            <a:ext cx="3405821" cy="3117038"/>
          </a:xfrm>
        </p:spPr>
        <p:txBody>
          <a:bodyPr anchor="ctr">
            <a:normAutofit/>
          </a:bodyPr>
          <a:lstStyle/>
          <a:p>
            <a:r>
              <a:rPr lang="en-US"/>
              <a:t>First Version (Propositional Contents)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6D01-6772-E666-E978-2F1437D25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4219" y="994145"/>
            <a:ext cx="5156364" cy="4832498"/>
          </a:xfrm>
        </p:spPr>
        <p:txBody>
          <a:bodyPr anchor="ctr">
            <a:normAutofit/>
          </a:bodyPr>
          <a:lstStyle/>
          <a:p>
            <a:r>
              <a:rPr lang="en-US" sz="2100" dirty="0"/>
              <a:t>(P</a:t>
            </a:r>
            <a:r>
              <a:rPr lang="en-US" sz="2100" baseline="-25000" dirty="0"/>
              <a:t>1</a:t>
            </a:r>
            <a:r>
              <a:rPr lang="en-US" sz="2100" dirty="0"/>
              <a:t>) </a:t>
            </a:r>
            <a:r>
              <a:rPr lang="en-US" sz="2100" i="1" dirty="0"/>
              <a:t>Perspective-dependence</a:t>
            </a:r>
            <a:r>
              <a:rPr lang="en-US" sz="2100" i="1" baseline="-25000" dirty="0"/>
              <a:t>1</a:t>
            </a:r>
            <a:r>
              <a:rPr lang="en-US" sz="2100" dirty="0"/>
              <a:t>. Knowledge claims in science are perspective-dependent</a:t>
            </a:r>
            <a:r>
              <a:rPr lang="en-US" sz="2100" baseline="-25000" dirty="0"/>
              <a:t>1</a:t>
            </a:r>
            <a:r>
              <a:rPr lang="en-US" sz="2100" dirty="0"/>
              <a:t> when their </a:t>
            </a:r>
            <a:r>
              <a:rPr lang="en-US" sz="2100" i="1" dirty="0"/>
              <a:t>propositional contents </a:t>
            </a:r>
            <a:r>
              <a:rPr lang="en-US" sz="2100" dirty="0"/>
              <a:t>depend on the scientific perspective in which such claims are made.</a:t>
            </a:r>
          </a:p>
          <a:p>
            <a:r>
              <a:rPr lang="en-US" sz="2100" dirty="0"/>
              <a:t>(P</a:t>
            </a:r>
            <a:r>
              <a:rPr lang="en-US" sz="2100" baseline="-25000" dirty="0"/>
              <a:t>1</a:t>
            </a:r>
            <a:r>
              <a:rPr lang="en-US" sz="2100" dirty="0"/>
              <a:t>) captures what might be called a form of </a:t>
            </a:r>
            <a:r>
              <a:rPr lang="en-US" sz="2100" i="1" dirty="0"/>
              <a:t>perspective-indexicality.</a:t>
            </a:r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104372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385422-C142-6941-8E27-CB642CF7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en-US" sz="5400"/>
              <a:t>Second Version (Truth-values)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DD89-5566-8F46-A2C5-6BE4A5175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r>
              <a:rPr lang="en-US" sz="2200"/>
              <a:t>(P</a:t>
            </a:r>
            <a:r>
              <a:rPr lang="en-US" sz="2200" baseline="-25000"/>
              <a:t>2</a:t>
            </a:r>
            <a:r>
              <a:rPr lang="en-US" sz="2200"/>
              <a:t>) </a:t>
            </a:r>
            <a:r>
              <a:rPr lang="en-US" sz="2200" i="1"/>
              <a:t>Perspective-dependence</a:t>
            </a:r>
            <a:r>
              <a:rPr lang="en-US" sz="2200" baseline="-25000"/>
              <a:t>2</a:t>
            </a:r>
            <a:r>
              <a:rPr lang="en-US" sz="2200"/>
              <a:t>. Knowledge claims in science are perspective-dependent</a:t>
            </a:r>
            <a:r>
              <a:rPr lang="en-US" sz="2200" baseline="-25000"/>
              <a:t>2</a:t>
            </a:r>
            <a:r>
              <a:rPr lang="en-US" sz="2200"/>
              <a:t> when their </a:t>
            </a:r>
            <a:r>
              <a:rPr lang="en-US" sz="2200" i="1"/>
              <a:t>truth-values</a:t>
            </a:r>
            <a:r>
              <a:rPr lang="en-US" sz="2200"/>
              <a:t> depend on the scientific perspective in which such knowledge claims are made.</a:t>
            </a:r>
          </a:p>
          <a:p>
            <a:r>
              <a:rPr lang="en-US" sz="2200"/>
              <a:t>(P</a:t>
            </a:r>
            <a:r>
              <a:rPr lang="en-US" sz="2200" baseline="-25000"/>
              <a:t>2</a:t>
            </a:r>
            <a:r>
              <a:rPr lang="en-US" sz="2200"/>
              <a:t>) captures a form of perspective-relativity.</a:t>
            </a:r>
          </a:p>
        </p:txBody>
      </p:sp>
    </p:spTree>
    <p:extLst>
      <p:ext uri="{BB962C8B-B14F-4D97-AF65-F5344CB8AC3E}">
        <p14:creationId xmlns:p14="http://schemas.microsoft.com/office/powerpoint/2010/main" val="2212495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617</Words>
  <Application>Microsoft Office PowerPoint</Application>
  <PresentationFormat>Widescreen</PresentationFormat>
  <Paragraphs>59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AdvTT5ada87cc</vt:lpstr>
      <vt:lpstr>Arial</vt:lpstr>
      <vt:lpstr>Calibri</vt:lpstr>
      <vt:lpstr>Calibri Light</vt:lpstr>
      <vt:lpstr>Office Theme</vt:lpstr>
      <vt:lpstr>Michela Massimi: Four Kinds of Perspectival Truth</vt:lpstr>
      <vt:lpstr>The Main Thesis</vt:lpstr>
      <vt:lpstr>Central Thesis of Perspectival Realism</vt:lpstr>
      <vt:lpstr>Perspectival Truth</vt:lpstr>
      <vt:lpstr>Minimal Realist Commitment</vt:lpstr>
      <vt:lpstr>Three Kinds of Perspectival Truth</vt:lpstr>
      <vt:lpstr>The Unqualified Version</vt:lpstr>
      <vt:lpstr>First Version (Propositional Contents) </vt:lpstr>
      <vt:lpstr>Second Version (Truth-values) </vt:lpstr>
      <vt:lpstr>Third Version (Truth-conditions) </vt:lpstr>
      <vt:lpstr>Forth Version (Truth-conditions+) </vt:lpstr>
      <vt:lpstr>Context of Assessments</vt:lpstr>
      <vt:lpstr>Standards of Performance-adequacy </vt:lpstr>
      <vt:lpstr>Gems and Coals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Michela Massimi: Four Kinds of Perspectival Truth</dc:title>
  <dc:creator>K A</dc:creator>
  <cp:lastModifiedBy>K A</cp:lastModifiedBy>
  <cp:revision>9</cp:revision>
  <dcterms:created xsi:type="dcterms:W3CDTF">2022-09-26T15:45:36Z</dcterms:created>
  <dcterms:modified xsi:type="dcterms:W3CDTF">2022-12-11T21:29:25Z</dcterms:modified>
</cp:coreProperties>
</file>