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60" r:id="rId4"/>
    <p:sldId id="261" r:id="rId5"/>
    <p:sldId id="258" r:id="rId6"/>
    <p:sldId id="259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2659" autoAdjust="0"/>
  </p:normalViewPr>
  <p:slideViewPr>
    <p:cSldViewPr snapToGrid="0">
      <p:cViewPr varScale="1">
        <p:scale>
          <a:sx n="55" d="100"/>
          <a:sy n="55" d="100"/>
        </p:scale>
        <p:origin x="1488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 A" userId="5332374ffef50788" providerId="LiveId" clId="{B0E55DBB-D934-4F00-848E-4B02C052BE38}"/>
    <pc:docChg chg="modSld">
      <pc:chgData name="K A" userId="5332374ffef50788" providerId="LiveId" clId="{B0E55DBB-D934-4F00-848E-4B02C052BE38}" dt="2022-12-11T21:24:03.461" v="10" actId="20577"/>
      <pc:docMkLst>
        <pc:docMk/>
      </pc:docMkLst>
      <pc:sldChg chg="modSp mod">
        <pc:chgData name="K A" userId="5332374ffef50788" providerId="LiveId" clId="{B0E55DBB-D934-4F00-848E-4B02C052BE38}" dt="2022-12-11T20:27:58.135" v="0" actId="20577"/>
        <pc:sldMkLst>
          <pc:docMk/>
          <pc:sldMk cId="3318311638" sldId="256"/>
        </pc:sldMkLst>
        <pc:spChg chg="mod">
          <ac:chgData name="K A" userId="5332374ffef50788" providerId="LiveId" clId="{B0E55DBB-D934-4F00-848E-4B02C052BE38}" dt="2022-12-11T20:27:58.135" v="0" actId="20577"/>
          <ac:spMkLst>
            <pc:docMk/>
            <pc:sldMk cId="3318311638" sldId="256"/>
            <ac:spMk id="3" creationId="{1ABFD862-2B21-905E-61C0-3802E83B8B7D}"/>
          </ac:spMkLst>
        </pc:spChg>
      </pc:sldChg>
      <pc:sldChg chg="modNotesTx">
        <pc:chgData name="K A" userId="5332374ffef50788" providerId="LiveId" clId="{B0E55DBB-D934-4F00-848E-4B02C052BE38}" dt="2022-12-11T21:23:05.030" v="1" actId="20577"/>
        <pc:sldMkLst>
          <pc:docMk/>
          <pc:sldMk cId="4093104306" sldId="257"/>
        </pc:sldMkLst>
      </pc:sldChg>
      <pc:sldChg chg="modNotesTx">
        <pc:chgData name="K A" userId="5332374ffef50788" providerId="LiveId" clId="{B0E55DBB-D934-4F00-848E-4B02C052BE38}" dt="2022-12-11T21:23:22.716" v="4" actId="20577"/>
        <pc:sldMkLst>
          <pc:docMk/>
          <pc:sldMk cId="2080671429" sldId="258"/>
        </pc:sldMkLst>
      </pc:sldChg>
      <pc:sldChg chg="modNotesTx">
        <pc:chgData name="K A" userId="5332374ffef50788" providerId="LiveId" clId="{B0E55DBB-D934-4F00-848E-4B02C052BE38}" dt="2022-12-11T21:23:32.251" v="5" actId="20577"/>
        <pc:sldMkLst>
          <pc:docMk/>
          <pc:sldMk cId="1441751995" sldId="259"/>
        </pc:sldMkLst>
      </pc:sldChg>
      <pc:sldChg chg="modNotesTx">
        <pc:chgData name="K A" userId="5332374ffef50788" providerId="LiveId" clId="{B0E55DBB-D934-4F00-848E-4B02C052BE38}" dt="2022-12-11T21:23:11.679" v="2" actId="20577"/>
        <pc:sldMkLst>
          <pc:docMk/>
          <pc:sldMk cId="776283542" sldId="260"/>
        </pc:sldMkLst>
      </pc:sldChg>
      <pc:sldChg chg="modNotesTx">
        <pc:chgData name="K A" userId="5332374ffef50788" providerId="LiveId" clId="{B0E55DBB-D934-4F00-848E-4B02C052BE38}" dt="2022-12-11T21:23:17.233" v="3" actId="20577"/>
        <pc:sldMkLst>
          <pc:docMk/>
          <pc:sldMk cId="2573789341" sldId="261"/>
        </pc:sldMkLst>
      </pc:sldChg>
      <pc:sldChg chg="modNotesTx">
        <pc:chgData name="K A" userId="5332374ffef50788" providerId="LiveId" clId="{B0E55DBB-D934-4F00-848E-4B02C052BE38}" dt="2022-12-11T21:23:37.374" v="6" actId="20577"/>
        <pc:sldMkLst>
          <pc:docMk/>
          <pc:sldMk cId="1544098107" sldId="262"/>
        </pc:sldMkLst>
      </pc:sldChg>
      <pc:sldChg chg="modNotesTx">
        <pc:chgData name="K A" userId="5332374ffef50788" providerId="LiveId" clId="{B0E55DBB-D934-4F00-848E-4B02C052BE38}" dt="2022-12-11T21:23:42.770" v="7" actId="20577"/>
        <pc:sldMkLst>
          <pc:docMk/>
          <pc:sldMk cId="83293779" sldId="263"/>
        </pc:sldMkLst>
      </pc:sldChg>
      <pc:sldChg chg="modNotesTx">
        <pc:chgData name="K A" userId="5332374ffef50788" providerId="LiveId" clId="{B0E55DBB-D934-4F00-848E-4B02C052BE38}" dt="2022-12-11T21:23:49.096" v="8" actId="20577"/>
        <pc:sldMkLst>
          <pc:docMk/>
          <pc:sldMk cId="3755619282" sldId="264"/>
        </pc:sldMkLst>
      </pc:sldChg>
      <pc:sldChg chg="modNotesTx">
        <pc:chgData name="K A" userId="5332374ffef50788" providerId="LiveId" clId="{B0E55DBB-D934-4F00-848E-4B02C052BE38}" dt="2022-12-11T21:23:57.710" v="9" actId="20577"/>
        <pc:sldMkLst>
          <pc:docMk/>
          <pc:sldMk cId="1423379057" sldId="265"/>
        </pc:sldMkLst>
      </pc:sldChg>
      <pc:sldChg chg="modNotesTx">
        <pc:chgData name="K A" userId="5332374ffef50788" providerId="LiveId" clId="{B0E55DBB-D934-4F00-848E-4B02C052BE38}" dt="2022-12-11T21:24:03.461" v="10" actId="20577"/>
        <pc:sldMkLst>
          <pc:docMk/>
          <pc:sldMk cId="1048438410" sldId="266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B3B84C0-E0BB-4635-891B-46F98AF706EF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B01792A1-8DC0-434B-87D3-ACA32462CE8F}">
      <dgm:prSet/>
      <dgm:spPr/>
      <dgm:t>
        <a:bodyPr/>
        <a:lstStyle/>
        <a:p>
          <a:r>
            <a:rPr lang="en-US"/>
            <a:t>Darvin’s theory of evolution of species by natural selection vs. the then-accepted view that species were independently created by God.</a:t>
          </a:r>
        </a:p>
      </dgm:t>
    </dgm:pt>
    <dgm:pt modelId="{C2DF2DDF-748A-493A-864B-D77E87AFFAAD}" type="parTrans" cxnId="{31D6393A-C4DC-4ACD-A0AD-102722D86A25}">
      <dgm:prSet/>
      <dgm:spPr/>
      <dgm:t>
        <a:bodyPr/>
        <a:lstStyle/>
        <a:p>
          <a:endParaRPr lang="en-US"/>
        </a:p>
      </dgm:t>
    </dgm:pt>
    <dgm:pt modelId="{68F24C7E-2134-4C66-A927-EF974CBD2972}" type="sibTrans" cxnId="{31D6393A-C4DC-4ACD-A0AD-102722D86A25}">
      <dgm:prSet/>
      <dgm:spPr/>
      <dgm:t>
        <a:bodyPr/>
        <a:lstStyle/>
        <a:p>
          <a:endParaRPr lang="en-US"/>
        </a:p>
      </dgm:t>
    </dgm:pt>
    <dgm:pt modelId="{A8EAAFE8-A309-4B1B-AFA7-7DFBA7872A7B}">
      <dgm:prSet/>
      <dgm:spPr/>
      <dgm:t>
        <a:bodyPr/>
        <a:lstStyle/>
        <a:p>
          <a:r>
            <a:rPr lang="en-US"/>
            <a:t>Lavoisier’s the oxygen theory of combustion vs. phlogiston.  </a:t>
          </a:r>
        </a:p>
      </dgm:t>
    </dgm:pt>
    <dgm:pt modelId="{1B60FFDF-06A6-4FC6-8CC6-1F95EA314D94}" type="parTrans" cxnId="{2DC90F57-A318-453E-B106-CF439AD203B1}">
      <dgm:prSet/>
      <dgm:spPr/>
      <dgm:t>
        <a:bodyPr/>
        <a:lstStyle/>
        <a:p>
          <a:endParaRPr lang="en-US"/>
        </a:p>
      </dgm:t>
    </dgm:pt>
    <dgm:pt modelId="{0AABD836-2B75-4FCE-ACD7-48A543B5AC92}" type="sibTrans" cxnId="{2DC90F57-A318-453E-B106-CF439AD203B1}">
      <dgm:prSet/>
      <dgm:spPr/>
      <dgm:t>
        <a:bodyPr/>
        <a:lstStyle/>
        <a:p>
          <a:endParaRPr lang="en-US"/>
        </a:p>
      </dgm:t>
    </dgm:pt>
    <dgm:pt modelId="{9E81DD72-E8A6-4339-A551-CC758CBF619F}">
      <dgm:prSet/>
      <dgm:spPr/>
      <dgm:t>
        <a:bodyPr/>
        <a:lstStyle/>
        <a:p>
          <a:r>
            <a:rPr lang="en-US"/>
            <a:t>Wave theory of light vs. Newton's particle theory.</a:t>
          </a:r>
        </a:p>
      </dgm:t>
    </dgm:pt>
    <dgm:pt modelId="{D0FE6909-FFD1-401D-A2F1-CF2EB68A4077}" type="parTrans" cxnId="{AE5895CD-BAF2-44D1-BF2B-926321BE1D84}">
      <dgm:prSet/>
      <dgm:spPr/>
      <dgm:t>
        <a:bodyPr/>
        <a:lstStyle/>
        <a:p>
          <a:endParaRPr lang="en-US"/>
        </a:p>
      </dgm:t>
    </dgm:pt>
    <dgm:pt modelId="{1DD8C016-2F35-48F7-A86B-3AEBD7EFA550}" type="sibTrans" cxnId="{AE5895CD-BAF2-44D1-BF2B-926321BE1D84}">
      <dgm:prSet/>
      <dgm:spPr/>
      <dgm:t>
        <a:bodyPr/>
        <a:lstStyle/>
        <a:p>
          <a:endParaRPr lang="en-US"/>
        </a:p>
      </dgm:t>
    </dgm:pt>
    <dgm:pt modelId="{AC602FB9-EE20-4213-9447-FF6C0C6374BB}" type="pres">
      <dgm:prSet presAssocID="{BB3B84C0-E0BB-4635-891B-46F98AF706EF}" presName="linear" presStyleCnt="0">
        <dgm:presLayoutVars>
          <dgm:animLvl val="lvl"/>
          <dgm:resizeHandles val="exact"/>
        </dgm:presLayoutVars>
      </dgm:prSet>
      <dgm:spPr/>
    </dgm:pt>
    <dgm:pt modelId="{E294C7A6-B4DC-4B82-A1C9-C2617F8BAB7A}" type="pres">
      <dgm:prSet presAssocID="{B01792A1-8DC0-434B-87D3-ACA32462CE8F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8DB31F57-CA29-4446-8A71-992BCEED9791}" type="pres">
      <dgm:prSet presAssocID="{68F24C7E-2134-4C66-A927-EF974CBD2972}" presName="spacer" presStyleCnt="0"/>
      <dgm:spPr/>
    </dgm:pt>
    <dgm:pt modelId="{F91E75AA-5F8E-4A4A-BF38-27A8A80E7124}" type="pres">
      <dgm:prSet presAssocID="{A8EAAFE8-A309-4B1B-AFA7-7DFBA7872A7B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8FAB86F0-655A-4123-90EA-C5F7DFAA6098}" type="pres">
      <dgm:prSet presAssocID="{0AABD836-2B75-4FCE-ACD7-48A543B5AC92}" presName="spacer" presStyleCnt="0"/>
      <dgm:spPr/>
    </dgm:pt>
    <dgm:pt modelId="{02BD5716-4019-4B60-9DD6-3CB0F4D67054}" type="pres">
      <dgm:prSet presAssocID="{9E81DD72-E8A6-4339-A551-CC758CBF619F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D1E83D13-7565-4B48-BAA9-72B090789356}" type="presOf" srcId="{A8EAAFE8-A309-4B1B-AFA7-7DFBA7872A7B}" destId="{F91E75AA-5F8E-4A4A-BF38-27A8A80E7124}" srcOrd="0" destOrd="0" presId="urn:microsoft.com/office/officeart/2005/8/layout/vList2"/>
    <dgm:cxn modelId="{A2352620-D0E8-4DCD-80DA-FFF522359D32}" type="presOf" srcId="{9E81DD72-E8A6-4339-A551-CC758CBF619F}" destId="{02BD5716-4019-4B60-9DD6-3CB0F4D67054}" srcOrd="0" destOrd="0" presId="urn:microsoft.com/office/officeart/2005/8/layout/vList2"/>
    <dgm:cxn modelId="{31D6393A-C4DC-4ACD-A0AD-102722D86A25}" srcId="{BB3B84C0-E0BB-4635-891B-46F98AF706EF}" destId="{B01792A1-8DC0-434B-87D3-ACA32462CE8F}" srcOrd="0" destOrd="0" parTransId="{C2DF2DDF-748A-493A-864B-D77E87AFFAAD}" sibTransId="{68F24C7E-2134-4C66-A927-EF974CBD2972}"/>
    <dgm:cxn modelId="{CDD39553-F2B8-46A0-B3FE-3EE306084336}" type="presOf" srcId="{BB3B84C0-E0BB-4635-891B-46F98AF706EF}" destId="{AC602FB9-EE20-4213-9447-FF6C0C6374BB}" srcOrd="0" destOrd="0" presId="urn:microsoft.com/office/officeart/2005/8/layout/vList2"/>
    <dgm:cxn modelId="{2DC90F57-A318-453E-B106-CF439AD203B1}" srcId="{BB3B84C0-E0BB-4635-891B-46F98AF706EF}" destId="{A8EAAFE8-A309-4B1B-AFA7-7DFBA7872A7B}" srcOrd="1" destOrd="0" parTransId="{1B60FFDF-06A6-4FC6-8CC6-1F95EA314D94}" sibTransId="{0AABD836-2B75-4FCE-ACD7-48A543B5AC92}"/>
    <dgm:cxn modelId="{FC92CA7A-EF9B-4DA9-9A7D-1A7283E4E75D}" type="presOf" srcId="{B01792A1-8DC0-434B-87D3-ACA32462CE8F}" destId="{E294C7A6-B4DC-4B82-A1C9-C2617F8BAB7A}" srcOrd="0" destOrd="0" presId="urn:microsoft.com/office/officeart/2005/8/layout/vList2"/>
    <dgm:cxn modelId="{AE5895CD-BAF2-44D1-BF2B-926321BE1D84}" srcId="{BB3B84C0-E0BB-4635-891B-46F98AF706EF}" destId="{9E81DD72-E8A6-4339-A551-CC758CBF619F}" srcOrd="2" destOrd="0" parTransId="{D0FE6909-FFD1-401D-A2F1-CF2EB68A4077}" sibTransId="{1DD8C016-2F35-48F7-A86B-3AEBD7EFA550}"/>
    <dgm:cxn modelId="{8B3C5E2E-E932-4FF7-A04A-E24DD6405770}" type="presParOf" srcId="{AC602FB9-EE20-4213-9447-FF6C0C6374BB}" destId="{E294C7A6-B4DC-4B82-A1C9-C2617F8BAB7A}" srcOrd="0" destOrd="0" presId="urn:microsoft.com/office/officeart/2005/8/layout/vList2"/>
    <dgm:cxn modelId="{6A901E15-A3EF-4D10-8780-ACEAE76496E8}" type="presParOf" srcId="{AC602FB9-EE20-4213-9447-FF6C0C6374BB}" destId="{8DB31F57-CA29-4446-8A71-992BCEED9791}" srcOrd="1" destOrd="0" presId="urn:microsoft.com/office/officeart/2005/8/layout/vList2"/>
    <dgm:cxn modelId="{0025E9C5-A9D8-4588-9F79-764B1F4BA731}" type="presParOf" srcId="{AC602FB9-EE20-4213-9447-FF6C0C6374BB}" destId="{F91E75AA-5F8E-4A4A-BF38-27A8A80E7124}" srcOrd="2" destOrd="0" presId="urn:microsoft.com/office/officeart/2005/8/layout/vList2"/>
    <dgm:cxn modelId="{1AB5489F-254D-42A0-BACD-E9CC4F9A9787}" type="presParOf" srcId="{AC602FB9-EE20-4213-9447-FF6C0C6374BB}" destId="{8FAB86F0-655A-4123-90EA-C5F7DFAA6098}" srcOrd="3" destOrd="0" presId="urn:microsoft.com/office/officeart/2005/8/layout/vList2"/>
    <dgm:cxn modelId="{E88AAD1D-3642-4F9C-9A43-6B3E2B893D44}" type="presParOf" srcId="{AC602FB9-EE20-4213-9447-FF6C0C6374BB}" destId="{02BD5716-4019-4B60-9DD6-3CB0F4D67054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DE914A5-F6D0-4204-8F07-CF0424FBAA8E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1CF5D2D0-5733-4E2D-A9F4-EEA72140D672}">
      <dgm:prSet/>
      <dgm:spPr/>
      <dgm:t>
        <a:bodyPr/>
        <a:lstStyle/>
        <a:p>
          <a:r>
            <a:rPr lang="en-US"/>
            <a:t>Consilience</a:t>
          </a:r>
        </a:p>
      </dgm:t>
    </dgm:pt>
    <dgm:pt modelId="{5A18C6F9-8F2E-448B-9430-02AD2C63E023}" type="parTrans" cxnId="{3F896A28-3AB6-4241-A517-F052C6378373}">
      <dgm:prSet/>
      <dgm:spPr/>
      <dgm:t>
        <a:bodyPr/>
        <a:lstStyle/>
        <a:p>
          <a:endParaRPr lang="en-US"/>
        </a:p>
      </dgm:t>
    </dgm:pt>
    <dgm:pt modelId="{2E2B5146-EE77-4F8A-97B3-2A46E46CA5CB}" type="sibTrans" cxnId="{3F896A28-3AB6-4241-A517-F052C6378373}">
      <dgm:prSet/>
      <dgm:spPr/>
      <dgm:t>
        <a:bodyPr/>
        <a:lstStyle/>
        <a:p>
          <a:endParaRPr lang="en-US"/>
        </a:p>
      </dgm:t>
    </dgm:pt>
    <dgm:pt modelId="{85693E61-95AA-4B0D-A97A-8157F8644364}">
      <dgm:prSet/>
      <dgm:spPr/>
      <dgm:t>
        <a:bodyPr/>
        <a:lstStyle/>
        <a:p>
          <a:r>
            <a:rPr lang="en-US"/>
            <a:t>Simplicity </a:t>
          </a:r>
        </a:p>
      </dgm:t>
    </dgm:pt>
    <dgm:pt modelId="{14D1C795-003F-4335-B535-371CE0597E60}" type="parTrans" cxnId="{0C87C16A-207B-4C75-A701-C5D694579CCF}">
      <dgm:prSet/>
      <dgm:spPr/>
      <dgm:t>
        <a:bodyPr/>
        <a:lstStyle/>
        <a:p>
          <a:endParaRPr lang="en-US"/>
        </a:p>
      </dgm:t>
    </dgm:pt>
    <dgm:pt modelId="{0F785BE5-E5B3-46C3-A606-EABA3846E3BE}" type="sibTrans" cxnId="{0C87C16A-207B-4C75-A701-C5D694579CCF}">
      <dgm:prSet/>
      <dgm:spPr/>
      <dgm:t>
        <a:bodyPr/>
        <a:lstStyle/>
        <a:p>
          <a:endParaRPr lang="en-US"/>
        </a:p>
      </dgm:t>
    </dgm:pt>
    <dgm:pt modelId="{EB3EDEAC-3904-47AE-8650-42DE856B2FAC}">
      <dgm:prSet/>
      <dgm:spPr/>
      <dgm:t>
        <a:bodyPr/>
        <a:lstStyle/>
        <a:p>
          <a:r>
            <a:rPr lang="en-US"/>
            <a:t>Analogy</a:t>
          </a:r>
        </a:p>
      </dgm:t>
    </dgm:pt>
    <dgm:pt modelId="{440D081D-EA0D-4DBE-A0DA-7FD62319ED5D}" type="parTrans" cxnId="{F9A1EE9B-9988-4C6D-88A5-22AB6255C9B3}">
      <dgm:prSet/>
      <dgm:spPr/>
      <dgm:t>
        <a:bodyPr/>
        <a:lstStyle/>
        <a:p>
          <a:endParaRPr lang="en-US"/>
        </a:p>
      </dgm:t>
    </dgm:pt>
    <dgm:pt modelId="{96A71556-32A3-4B58-8E76-2AEFC3EB36FD}" type="sibTrans" cxnId="{F9A1EE9B-9988-4C6D-88A5-22AB6255C9B3}">
      <dgm:prSet/>
      <dgm:spPr/>
      <dgm:t>
        <a:bodyPr/>
        <a:lstStyle/>
        <a:p>
          <a:endParaRPr lang="en-US"/>
        </a:p>
      </dgm:t>
    </dgm:pt>
    <dgm:pt modelId="{6B6A4176-BD96-4A59-98A5-4D29DAA6624A}" type="pres">
      <dgm:prSet presAssocID="{ADE914A5-F6D0-4204-8F07-CF0424FBAA8E}" presName="linear" presStyleCnt="0">
        <dgm:presLayoutVars>
          <dgm:animLvl val="lvl"/>
          <dgm:resizeHandles val="exact"/>
        </dgm:presLayoutVars>
      </dgm:prSet>
      <dgm:spPr/>
    </dgm:pt>
    <dgm:pt modelId="{3DD6243E-7F2B-4E21-BF49-90DB495C8B7C}" type="pres">
      <dgm:prSet presAssocID="{1CF5D2D0-5733-4E2D-A9F4-EEA72140D672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D759FA64-7E05-4EC2-B605-AAD1343D8591}" type="pres">
      <dgm:prSet presAssocID="{2E2B5146-EE77-4F8A-97B3-2A46E46CA5CB}" presName="spacer" presStyleCnt="0"/>
      <dgm:spPr/>
    </dgm:pt>
    <dgm:pt modelId="{5A36E8A3-1C8A-4A89-9608-988B69530718}" type="pres">
      <dgm:prSet presAssocID="{85693E61-95AA-4B0D-A97A-8157F8644364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06973494-EB7D-4212-8DFA-3D4590BB7974}" type="pres">
      <dgm:prSet presAssocID="{0F785BE5-E5B3-46C3-A606-EABA3846E3BE}" presName="spacer" presStyleCnt="0"/>
      <dgm:spPr/>
    </dgm:pt>
    <dgm:pt modelId="{E70E42CB-5630-4B52-992E-61570AD3CC40}" type="pres">
      <dgm:prSet presAssocID="{EB3EDEAC-3904-47AE-8650-42DE856B2FAC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3F896A28-3AB6-4241-A517-F052C6378373}" srcId="{ADE914A5-F6D0-4204-8F07-CF0424FBAA8E}" destId="{1CF5D2D0-5733-4E2D-A9F4-EEA72140D672}" srcOrd="0" destOrd="0" parTransId="{5A18C6F9-8F2E-448B-9430-02AD2C63E023}" sibTransId="{2E2B5146-EE77-4F8A-97B3-2A46E46CA5CB}"/>
    <dgm:cxn modelId="{BF37DE3D-37A3-44F0-8A17-6FEC4C1A10A8}" type="presOf" srcId="{85693E61-95AA-4B0D-A97A-8157F8644364}" destId="{5A36E8A3-1C8A-4A89-9608-988B69530718}" srcOrd="0" destOrd="0" presId="urn:microsoft.com/office/officeart/2005/8/layout/vList2"/>
    <dgm:cxn modelId="{0C87C16A-207B-4C75-A701-C5D694579CCF}" srcId="{ADE914A5-F6D0-4204-8F07-CF0424FBAA8E}" destId="{85693E61-95AA-4B0D-A97A-8157F8644364}" srcOrd="1" destOrd="0" parTransId="{14D1C795-003F-4335-B535-371CE0597E60}" sibTransId="{0F785BE5-E5B3-46C3-A606-EABA3846E3BE}"/>
    <dgm:cxn modelId="{08B9DF71-3D51-433D-BA6E-6E08D03F05D9}" type="presOf" srcId="{1CF5D2D0-5733-4E2D-A9F4-EEA72140D672}" destId="{3DD6243E-7F2B-4E21-BF49-90DB495C8B7C}" srcOrd="0" destOrd="0" presId="urn:microsoft.com/office/officeart/2005/8/layout/vList2"/>
    <dgm:cxn modelId="{F9A1EE9B-9988-4C6D-88A5-22AB6255C9B3}" srcId="{ADE914A5-F6D0-4204-8F07-CF0424FBAA8E}" destId="{EB3EDEAC-3904-47AE-8650-42DE856B2FAC}" srcOrd="2" destOrd="0" parTransId="{440D081D-EA0D-4DBE-A0DA-7FD62319ED5D}" sibTransId="{96A71556-32A3-4B58-8E76-2AEFC3EB36FD}"/>
    <dgm:cxn modelId="{7CB5FBA0-94DC-434F-8AFB-81E028867A5B}" type="presOf" srcId="{ADE914A5-F6D0-4204-8F07-CF0424FBAA8E}" destId="{6B6A4176-BD96-4A59-98A5-4D29DAA6624A}" srcOrd="0" destOrd="0" presId="urn:microsoft.com/office/officeart/2005/8/layout/vList2"/>
    <dgm:cxn modelId="{387BDEE9-C9ED-481A-92F3-94BAB3528145}" type="presOf" srcId="{EB3EDEAC-3904-47AE-8650-42DE856B2FAC}" destId="{E70E42CB-5630-4B52-992E-61570AD3CC40}" srcOrd="0" destOrd="0" presId="urn:microsoft.com/office/officeart/2005/8/layout/vList2"/>
    <dgm:cxn modelId="{9351BA50-AB4C-4D54-8438-D799A78A2E24}" type="presParOf" srcId="{6B6A4176-BD96-4A59-98A5-4D29DAA6624A}" destId="{3DD6243E-7F2B-4E21-BF49-90DB495C8B7C}" srcOrd="0" destOrd="0" presId="urn:microsoft.com/office/officeart/2005/8/layout/vList2"/>
    <dgm:cxn modelId="{4213C923-F26B-4F1F-B36F-0C8438728FDD}" type="presParOf" srcId="{6B6A4176-BD96-4A59-98A5-4D29DAA6624A}" destId="{D759FA64-7E05-4EC2-B605-AAD1343D8591}" srcOrd="1" destOrd="0" presId="urn:microsoft.com/office/officeart/2005/8/layout/vList2"/>
    <dgm:cxn modelId="{2D77768A-95B5-4D4F-AF7D-3F63BBD97A95}" type="presParOf" srcId="{6B6A4176-BD96-4A59-98A5-4D29DAA6624A}" destId="{5A36E8A3-1C8A-4A89-9608-988B69530718}" srcOrd="2" destOrd="0" presId="urn:microsoft.com/office/officeart/2005/8/layout/vList2"/>
    <dgm:cxn modelId="{3BF60BD6-59C1-4651-96DB-8B9DF68EC804}" type="presParOf" srcId="{6B6A4176-BD96-4A59-98A5-4D29DAA6624A}" destId="{06973494-EB7D-4212-8DFA-3D4590BB7974}" srcOrd="3" destOrd="0" presId="urn:microsoft.com/office/officeart/2005/8/layout/vList2"/>
    <dgm:cxn modelId="{A35AEB56-5415-477B-AE02-D301D1D242E3}" type="presParOf" srcId="{6B6A4176-BD96-4A59-98A5-4D29DAA6624A}" destId="{E70E42CB-5630-4B52-992E-61570AD3CC40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82A9FFE-E102-41B7-BB66-9453DDC63634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91D76DEC-22C6-40B3-AC1A-40709570CF70}">
      <dgm:prSet/>
      <dgm:spPr/>
      <dgm:t>
        <a:bodyPr/>
        <a:lstStyle/>
        <a:p>
          <a:r>
            <a:rPr lang="en-US"/>
            <a:t>Conservative dynamic consilience: “a theory T is dynamically consilient at time n if at n it is more consilient than it was when first proposed, that is, if there are new classes of facts which it has been shown to explain.”</a:t>
          </a:r>
        </a:p>
      </dgm:t>
    </dgm:pt>
    <dgm:pt modelId="{942D0B6B-7842-4859-B0C2-5AC2C5E7912D}" type="parTrans" cxnId="{6DB019FC-DAA2-4676-B3DE-0BF635F6FF8D}">
      <dgm:prSet/>
      <dgm:spPr/>
      <dgm:t>
        <a:bodyPr/>
        <a:lstStyle/>
        <a:p>
          <a:endParaRPr lang="en-US"/>
        </a:p>
      </dgm:t>
    </dgm:pt>
    <dgm:pt modelId="{1FF5B0C8-073B-4864-AFFD-63E7DB2EF69D}" type="sibTrans" cxnId="{6DB019FC-DAA2-4676-B3DE-0BF635F6FF8D}">
      <dgm:prSet/>
      <dgm:spPr/>
      <dgm:t>
        <a:bodyPr/>
        <a:lstStyle/>
        <a:p>
          <a:endParaRPr lang="en-US"/>
        </a:p>
      </dgm:t>
    </dgm:pt>
    <dgm:pt modelId="{D728CF77-678D-4127-BFF1-4D457E48DF7D}">
      <dgm:prSet/>
      <dgm:spPr/>
      <dgm:t>
        <a:bodyPr/>
        <a:lstStyle/>
        <a:p>
          <a:r>
            <a:rPr lang="en-US"/>
            <a:t>Radical dynamic consilience: When it involves a modification of the theory or auxiliary hypotheses.</a:t>
          </a:r>
        </a:p>
      </dgm:t>
    </dgm:pt>
    <dgm:pt modelId="{F1FDAC2F-E97B-4958-B8E6-81E1C884CFAA}" type="parTrans" cxnId="{A68F22C5-B789-44AC-A664-553CF68871E5}">
      <dgm:prSet/>
      <dgm:spPr/>
      <dgm:t>
        <a:bodyPr/>
        <a:lstStyle/>
        <a:p>
          <a:endParaRPr lang="en-US"/>
        </a:p>
      </dgm:t>
    </dgm:pt>
    <dgm:pt modelId="{EDBBFE8E-5558-4063-A463-95F27F1A0F29}" type="sibTrans" cxnId="{A68F22C5-B789-44AC-A664-553CF68871E5}">
      <dgm:prSet/>
      <dgm:spPr/>
      <dgm:t>
        <a:bodyPr/>
        <a:lstStyle/>
        <a:p>
          <a:endParaRPr lang="en-US"/>
        </a:p>
      </dgm:t>
    </dgm:pt>
    <dgm:pt modelId="{7A4F52F4-83D5-4E5D-945C-E9E54B78F996}" type="pres">
      <dgm:prSet presAssocID="{282A9FFE-E102-41B7-BB66-9453DDC63634}" presName="linear" presStyleCnt="0">
        <dgm:presLayoutVars>
          <dgm:animLvl val="lvl"/>
          <dgm:resizeHandles val="exact"/>
        </dgm:presLayoutVars>
      </dgm:prSet>
      <dgm:spPr/>
    </dgm:pt>
    <dgm:pt modelId="{935BF9EF-8C8F-4563-BF81-878992D550A4}" type="pres">
      <dgm:prSet presAssocID="{91D76DEC-22C6-40B3-AC1A-40709570CF70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474DE943-2F35-4AED-9048-9F809F87DB78}" type="pres">
      <dgm:prSet presAssocID="{1FF5B0C8-073B-4864-AFFD-63E7DB2EF69D}" presName="spacer" presStyleCnt="0"/>
      <dgm:spPr/>
    </dgm:pt>
    <dgm:pt modelId="{9D2EB1C2-25BF-4857-95E6-0B401557FA50}" type="pres">
      <dgm:prSet presAssocID="{D728CF77-678D-4127-BFF1-4D457E48DF7D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09E9395C-4715-4841-A336-9B73D5AF1363}" type="presOf" srcId="{282A9FFE-E102-41B7-BB66-9453DDC63634}" destId="{7A4F52F4-83D5-4E5D-945C-E9E54B78F996}" srcOrd="0" destOrd="0" presId="urn:microsoft.com/office/officeart/2005/8/layout/vList2"/>
    <dgm:cxn modelId="{B190D16E-602A-4704-9A1D-7693D2E45C4A}" type="presOf" srcId="{91D76DEC-22C6-40B3-AC1A-40709570CF70}" destId="{935BF9EF-8C8F-4563-BF81-878992D550A4}" srcOrd="0" destOrd="0" presId="urn:microsoft.com/office/officeart/2005/8/layout/vList2"/>
    <dgm:cxn modelId="{A68F22C5-B789-44AC-A664-553CF68871E5}" srcId="{282A9FFE-E102-41B7-BB66-9453DDC63634}" destId="{D728CF77-678D-4127-BFF1-4D457E48DF7D}" srcOrd="1" destOrd="0" parTransId="{F1FDAC2F-E97B-4958-B8E6-81E1C884CFAA}" sibTransId="{EDBBFE8E-5558-4063-A463-95F27F1A0F29}"/>
    <dgm:cxn modelId="{52B960EF-43AE-406F-BDB9-FB9C7B0F53C0}" type="presOf" srcId="{D728CF77-678D-4127-BFF1-4D457E48DF7D}" destId="{9D2EB1C2-25BF-4857-95E6-0B401557FA50}" srcOrd="0" destOrd="0" presId="urn:microsoft.com/office/officeart/2005/8/layout/vList2"/>
    <dgm:cxn modelId="{6DB019FC-DAA2-4676-B3DE-0BF635F6FF8D}" srcId="{282A9FFE-E102-41B7-BB66-9453DDC63634}" destId="{91D76DEC-22C6-40B3-AC1A-40709570CF70}" srcOrd="0" destOrd="0" parTransId="{942D0B6B-7842-4859-B0C2-5AC2C5E7912D}" sibTransId="{1FF5B0C8-073B-4864-AFFD-63E7DB2EF69D}"/>
    <dgm:cxn modelId="{542D9E3C-B628-4688-80B6-B26A3E28AAFE}" type="presParOf" srcId="{7A4F52F4-83D5-4E5D-945C-E9E54B78F996}" destId="{935BF9EF-8C8F-4563-BF81-878992D550A4}" srcOrd="0" destOrd="0" presId="urn:microsoft.com/office/officeart/2005/8/layout/vList2"/>
    <dgm:cxn modelId="{F45ACDAF-5D77-4444-AEC2-BF367AD32041}" type="presParOf" srcId="{7A4F52F4-83D5-4E5D-945C-E9E54B78F996}" destId="{474DE943-2F35-4AED-9048-9F809F87DB78}" srcOrd="1" destOrd="0" presId="urn:microsoft.com/office/officeart/2005/8/layout/vList2"/>
    <dgm:cxn modelId="{B61FC7FA-8664-4CE3-BA60-F7085896D218}" type="presParOf" srcId="{7A4F52F4-83D5-4E5D-945C-E9E54B78F996}" destId="{9D2EB1C2-25BF-4857-95E6-0B401557FA50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94C7A6-B4DC-4B82-A1C9-C2617F8BAB7A}">
      <dsp:nvSpPr>
        <dsp:cNvPr id="0" name=""/>
        <dsp:cNvSpPr/>
      </dsp:nvSpPr>
      <dsp:spPr>
        <a:xfrm>
          <a:off x="0" y="3968"/>
          <a:ext cx="6263640" cy="178425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Darvin’s theory of evolution of species by natural selection vs. the then-accepted view that species were independently created by God.</a:t>
          </a:r>
        </a:p>
      </dsp:txBody>
      <dsp:txXfrm>
        <a:off x="87100" y="91068"/>
        <a:ext cx="6089440" cy="1610050"/>
      </dsp:txXfrm>
    </dsp:sp>
    <dsp:sp modelId="{F91E75AA-5F8E-4A4A-BF38-27A8A80E7124}">
      <dsp:nvSpPr>
        <dsp:cNvPr id="0" name=""/>
        <dsp:cNvSpPr/>
      </dsp:nvSpPr>
      <dsp:spPr>
        <a:xfrm>
          <a:off x="0" y="1860218"/>
          <a:ext cx="6263640" cy="1784250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Lavoisier’s the oxygen theory of combustion vs. phlogiston.  </a:t>
          </a:r>
        </a:p>
      </dsp:txBody>
      <dsp:txXfrm>
        <a:off x="87100" y="1947318"/>
        <a:ext cx="6089440" cy="1610050"/>
      </dsp:txXfrm>
    </dsp:sp>
    <dsp:sp modelId="{02BD5716-4019-4B60-9DD6-3CB0F4D67054}">
      <dsp:nvSpPr>
        <dsp:cNvPr id="0" name=""/>
        <dsp:cNvSpPr/>
      </dsp:nvSpPr>
      <dsp:spPr>
        <a:xfrm>
          <a:off x="0" y="3716469"/>
          <a:ext cx="6263640" cy="1784250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Wave theory of light vs. Newton's particle theory.</a:t>
          </a:r>
        </a:p>
      </dsp:txBody>
      <dsp:txXfrm>
        <a:off x="87100" y="3803569"/>
        <a:ext cx="6089440" cy="161005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D6243E-7F2B-4E21-BF49-90DB495C8B7C}">
      <dsp:nvSpPr>
        <dsp:cNvPr id="0" name=""/>
        <dsp:cNvSpPr/>
      </dsp:nvSpPr>
      <dsp:spPr>
        <a:xfrm>
          <a:off x="0" y="226606"/>
          <a:ext cx="6263640" cy="155902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/>
            <a:t>Consilience</a:t>
          </a:r>
        </a:p>
      </dsp:txBody>
      <dsp:txXfrm>
        <a:off x="76105" y="302711"/>
        <a:ext cx="6111430" cy="1406815"/>
      </dsp:txXfrm>
    </dsp:sp>
    <dsp:sp modelId="{5A36E8A3-1C8A-4A89-9608-988B69530718}">
      <dsp:nvSpPr>
        <dsp:cNvPr id="0" name=""/>
        <dsp:cNvSpPr/>
      </dsp:nvSpPr>
      <dsp:spPr>
        <a:xfrm>
          <a:off x="0" y="1972831"/>
          <a:ext cx="6263640" cy="1559025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/>
            <a:t>Simplicity </a:t>
          </a:r>
        </a:p>
      </dsp:txBody>
      <dsp:txXfrm>
        <a:off x="76105" y="2048936"/>
        <a:ext cx="6111430" cy="1406815"/>
      </dsp:txXfrm>
    </dsp:sp>
    <dsp:sp modelId="{E70E42CB-5630-4B52-992E-61570AD3CC40}">
      <dsp:nvSpPr>
        <dsp:cNvPr id="0" name=""/>
        <dsp:cNvSpPr/>
      </dsp:nvSpPr>
      <dsp:spPr>
        <a:xfrm>
          <a:off x="0" y="3719056"/>
          <a:ext cx="6263640" cy="1559025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/>
            <a:t>Analogy</a:t>
          </a:r>
        </a:p>
      </dsp:txBody>
      <dsp:txXfrm>
        <a:off x="76105" y="3795161"/>
        <a:ext cx="6111430" cy="140681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5BF9EF-8C8F-4563-BF81-878992D550A4}">
      <dsp:nvSpPr>
        <dsp:cNvPr id="0" name=""/>
        <dsp:cNvSpPr/>
      </dsp:nvSpPr>
      <dsp:spPr>
        <a:xfrm>
          <a:off x="0" y="37943"/>
          <a:ext cx="6263640" cy="267696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Conservative dynamic consilience: “a theory T is dynamically consilient at time n if at n it is more consilient than it was when first proposed, that is, if there are new classes of facts which it has been shown to explain.”</a:t>
          </a:r>
        </a:p>
      </dsp:txBody>
      <dsp:txXfrm>
        <a:off x="130678" y="168621"/>
        <a:ext cx="6002284" cy="2415604"/>
      </dsp:txXfrm>
    </dsp:sp>
    <dsp:sp modelId="{9D2EB1C2-25BF-4857-95E6-0B401557FA50}">
      <dsp:nvSpPr>
        <dsp:cNvPr id="0" name=""/>
        <dsp:cNvSpPr/>
      </dsp:nvSpPr>
      <dsp:spPr>
        <a:xfrm>
          <a:off x="0" y="2789784"/>
          <a:ext cx="6263640" cy="2676960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Radical dynamic consilience: When it involves a modification of the theory or auxiliary hypotheses.</a:t>
          </a:r>
        </a:p>
      </dsp:txBody>
      <dsp:txXfrm>
        <a:off x="130678" y="2920462"/>
        <a:ext cx="6002284" cy="241560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E3EB6D-841F-43F7-B2AE-402B68865E1D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C7EC2E-E41B-4F3A-B73E-C2A6503423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6409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C7EC2E-E41B-4F3A-B73E-C2A6503423E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9675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C7EC2E-E41B-4F3A-B73E-C2A6503423E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8907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C7EC2E-E41B-4F3A-B73E-C2A6503423E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9498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C7EC2E-E41B-4F3A-B73E-C2A6503423E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7883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C7EC2E-E41B-4F3A-B73E-C2A6503423E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2025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C7EC2E-E41B-4F3A-B73E-C2A6503423E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4922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C7EC2E-E41B-4F3A-B73E-C2A6503423E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0246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C7EC2E-E41B-4F3A-B73E-C2A6503423E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9766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C7EC2E-E41B-4F3A-B73E-C2A6503423E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1745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b="1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C7EC2E-E41B-4F3A-B73E-C2A6503423E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3197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C7EC2E-E41B-4F3A-B73E-C2A6503423E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9280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C32EDE-A47E-CBF9-7C93-EB32CE1FC9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F33435-6C48-E887-4328-CF468B1F56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79708D-3727-5AFE-528E-13C8431F8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429A4-9769-40E5-B870-D5EACFC4CBE9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022B78-599D-E953-7541-2316DA62C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DE64B9-A40B-C696-E6FE-9B4456577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16BE-1840-442A-9BCA-0AB03144B2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6219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58B434-A767-681C-F279-8940C43B23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5D48B9-6890-D21E-7672-2DE2C56F28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33A193-D5A5-9095-2065-6EB04ECC8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429A4-9769-40E5-B870-D5EACFC4CBE9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0CA633-0D61-54DD-EC02-E9A0595F5C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FE2125-8B67-DE07-6B2B-021596C7D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16BE-1840-442A-9BCA-0AB03144B2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1419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82F790A-BBF3-1854-9564-3F2FC0822C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4317C1-E0A1-E3CA-4D2B-9B39DEDD57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3CD3ED-9B8A-4BC1-9B30-C5C5C30DD0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429A4-9769-40E5-B870-D5EACFC4CBE9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6D906C-AD66-BDFC-0E9C-E4EE9F019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0B7E0E-A484-8AEF-6A19-387BD73EE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16BE-1840-442A-9BCA-0AB03144B2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9021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0D6684-B9B1-5110-BCAF-025B19162D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0B6929-0B3E-73AC-B2B1-682BC2C3C2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7D056A-C355-8D52-6CEE-4F83A2467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429A4-9769-40E5-B870-D5EACFC4CBE9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6B1F2B-2D2F-E0A5-8FDD-3B9171232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CAD61C-AB58-686F-31E9-C7FDF6767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16BE-1840-442A-9BCA-0AB03144B2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5314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C56C9E-1C51-28A5-6529-8EC1D096F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D57A6F-9E50-BBEF-9E4F-CF54ACBDF7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E911AB-498D-C627-7F8D-A4B47D635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429A4-9769-40E5-B870-D5EACFC4CBE9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DF705B-99D3-C7B4-15CF-9A5B6E3CC8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0BC2A1-C8FB-9532-8A1F-2B6E021AD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16BE-1840-442A-9BCA-0AB03144B2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7698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2F1DA-03C5-6978-CB54-944BAA0863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6373F1-9D26-F482-6A6F-3E83187F3E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931D13-5937-9C93-BF7A-69AD2090F9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42316A-F5A4-5ECE-7514-E53EB3DF70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429A4-9769-40E5-B870-D5EACFC4CBE9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D3436B-E5ED-5CF6-AEAE-16C60A73D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52669C-C1B8-634B-D451-945041C00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16BE-1840-442A-9BCA-0AB03144B2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9147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E9C86-A208-54C5-BA00-9A47ADC5EE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8F1CF7-65C8-5134-3676-89D363755E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11182D-D716-48EF-0C77-5C4C7A8577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B1D211-E1A7-2D3C-FCDC-A03DA67D1A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BB6A2B7-1E46-390E-9E36-568A7D096B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3E4E675-5B81-80C9-75B2-6021CB4B3A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429A4-9769-40E5-B870-D5EACFC4CBE9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F4E04A3-68E8-B126-DF05-CAD177994B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65212A0-D27B-946F-D4DE-796955792D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16BE-1840-442A-9BCA-0AB03144B2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4474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1D548-84EE-B8E2-2EBB-45B08F09D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9590257-D9E9-B379-4F94-5336A27037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429A4-9769-40E5-B870-D5EACFC4CBE9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1A440A-4F87-D01B-A9D2-3174A60E7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1E7224-F17C-0E5E-AB6F-33F73B9C1B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16BE-1840-442A-9BCA-0AB03144B2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5775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228D507-B8A7-485E-CF46-176785122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429A4-9769-40E5-B870-D5EACFC4CBE9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866ABA2-EA94-0745-DE97-E8F835185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E7EB21-9403-9760-6B21-73E1F4F02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16BE-1840-442A-9BCA-0AB03144B2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4855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DC4D6-2842-684A-808E-B964961B1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E68385-6F49-BADA-9977-742760330F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59159E-2ABA-05F0-DF53-C3886E7ACA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6B7666-D77E-C088-C726-D1461FA76E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429A4-9769-40E5-B870-D5EACFC4CBE9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953F9A-D848-AF04-E328-34E7E58A4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0C741C-15D3-9BAE-7712-B703F6E4D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16BE-1840-442A-9BCA-0AB03144B2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7171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7AFC4-F6F3-CAA1-D894-BF73C324A4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CF6AF9-DEF4-533D-F9A4-78EF45EA1D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4210E8-D6A3-4C14-69EB-4B88B83614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6FA99A-4D4C-85A3-893B-C8764D7731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429A4-9769-40E5-B870-D5EACFC4CBE9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65BE50-4AA6-3E16-1A4A-AD67A3F94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427F7A-C999-0CD4-FAB5-429BAA9CE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16BE-1840-442A-9BCA-0AB03144B2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2817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CB1180B-0EFC-70B6-CC88-E22A910748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8F24A5-5F5B-0163-0C35-7B972C252A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0DC232-43CE-D3B2-B90B-9C8FD085D0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6429A4-9769-40E5-B870-D5EACFC4CBE9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7DC3BA-0CEA-A737-0166-8A4C4ECB6E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11C67B-3FBF-F07D-356E-D57DA31C35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E916BE-1840-442A-9BCA-0AB03144B2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669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6F9E488-0718-4E1E-9D12-26779F6062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09BE6F6B-19BD-443C-8FB0-FA45F13F95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539505" cy="6857542"/>
          </a:xfrm>
          <a:custGeom>
            <a:avLst/>
            <a:gdLst>
              <a:gd name="connsiteX0" fmla="*/ 0 w 7539505"/>
              <a:gd name="connsiteY0" fmla="*/ 0 h 6857542"/>
              <a:gd name="connsiteX1" fmla="*/ 6392832 w 7539505"/>
              <a:gd name="connsiteY1" fmla="*/ 0 h 6857542"/>
              <a:gd name="connsiteX2" fmla="*/ 6405479 w 7539505"/>
              <a:gd name="connsiteY2" fmla="*/ 31774 h 6857542"/>
              <a:gd name="connsiteX3" fmla="*/ 7460487 w 7539505"/>
              <a:gd name="connsiteY3" fmla="*/ 2682457 h 6857542"/>
              <a:gd name="connsiteX4" fmla="*/ 7460487 w 7539505"/>
              <a:gd name="connsiteY4" fmla="*/ 3752208 h 6857542"/>
              <a:gd name="connsiteX5" fmla="*/ 6302983 w 7539505"/>
              <a:gd name="connsiteY5" fmla="*/ 6660411 h 6857542"/>
              <a:gd name="connsiteX6" fmla="*/ 6224521 w 7539505"/>
              <a:gd name="connsiteY6" fmla="*/ 6857542 h 6857542"/>
              <a:gd name="connsiteX7" fmla="*/ 0 w 7539505"/>
              <a:gd name="connsiteY7" fmla="*/ 6857542 h 6857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539505" h="6857542">
                <a:moveTo>
                  <a:pt x="0" y="0"/>
                </a:moveTo>
                <a:lnTo>
                  <a:pt x="6392832" y="0"/>
                </a:lnTo>
                <a:lnTo>
                  <a:pt x="6405479" y="31774"/>
                </a:lnTo>
                <a:cubicBezTo>
                  <a:pt x="7460487" y="2682457"/>
                  <a:pt x="7460487" y="2682457"/>
                  <a:pt x="7460487" y="2682457"/>
                </a:cubicBezTo>
                <a:cubicBezTo>
                  <a:pt x="7565845" y="2988100"/>
                  <a:pt x="7565845" y="3446565"/>
                  <a:pt x="7460487" y="3752208"/>
                </a:cubicBezTo>
                <a:cubicBezTo>
                  <a:pt x="6976500" y="4968215"/>
                  <a:pt x="6598385" y="5918220"/>
                  <a:pt x="6302983" y="6660411"/>
                </a:cubicBezTo>
                <a:lnTo>
                  <a:pt x="6224521" y="6857542"/>
                </a:lnTo>
                <a:lnTo>
                  <a:pt x="0" y="685754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2AAE609-C327-4952-BB48-254E9015AD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293178" y="681628"/>
            <a:ext cx="1562267" cy="1172973"/>
            <a:chOff x="7493121" y="1000124"/>
            <a:chExt cx="1562267" cy="1172973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94F06CAB-1C7B-4E12-B1B8-5F7067FDAD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3121" y="1348782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48448472-893D-4CE9-9024-B0F79813BF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293221" y="1000124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7410849-6C23-7696-4782-AC94FFE00A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9414" y="1270007"/>
            <a:ext cx="5845097" cy="4317987"/>
          </a:xfrm>
        </p:spPr>
        <p:txBody>
          <a:bodyPr anchor="ctr">
            <a:normAutofit/>
          </a:bodyPr>
          <a:lstStyle/>
          <a:p>
            <a:pPr algn="r"/>
            <a:r>
              <a:rPr lang="en-US" sz="6100" dirty="0">
                <a:solidFill>
                  <a:schemeClr val="bg1"/>
                </a:solidFill>
              </a:rPr>
              <a:t>Paul </a:t>
            </a:r>
            <a:r>
              <a:rPr lang="en-US" sz="6100" dirty="0" err="1">
                <a:solidFill>
                  <a:schemeClr val="bg1"/>
                </a:solidFill>
              </a:rPr>
              <a:t>Thagard</a:t>
            </a:r>
            <a:r>
              <a:rPr lang="en-US" sz="6100" dirty="0">
                <a:solidFill>
                  <a:schemeClr val="bg1"/>
                </a:solidFill>
              </a:rPr>
              <a:t> </a:t>
            </a:r>
            <a:br>
              <a:rPr lang="en-US" sz="6100" dirty="0">
                <a:solidFill>
                  <a:schemeClr val="bg1"/>
                </a:solidFill>
              </a:rPr>
            </a:br>
            <a:r>
              <a:rPr lang="en-US" sz="6100" dirty="0">
                <a:solidFill>
                  <a:schemeClr val="bg1"/>
                </a:solidFill>
              </a:rPr>
              <a:t>The Best Explanation: Criteria for Theory Choice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ABFD862-2B21-905E-61C0-3802E83B8B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92278" y="2251873"/>
            <a:ext cx="3681454" cy="2354256"/>
          </a:xfrm>
        </p:spPr>
        <p:txBody>
          <a:bodyPr anchor="ctr">
            <a:normAutofit/>
          </a:bodyPr>
          <a:lstStyle/>
          <a:p>
            <a:pPr algn="l"/>
            <a:r>
              <a:rPr lang="en-US"/>
              <a:t>Philosophy </a:t>
            </a:r>
            <a:r>
              <a:rPr lang="en-US" dirty="0"/>
              <a:t>of Science Core Seminar (HPS 2101)</a:t>
            </a:r>
          </a:p>
          <a:p>
            <a:pPr algn="l"/>
            <a:r>
              <a:rPr lang="en-US" dirty="0"/>
              <a:t>October 2022</a:t>
            </a:r>
          </a:p>
        </p:txBody>
      </p:sp>
    </p:spTree>
    <p:extLst>
      <p:ext uri="{BB962C8B-B14F-4D97-AF65-F5344CB8AC3E}">
        <p14:creationId xmlns:p14="http://schemas.microsoft.com/office/powerpoint/2010/main" val="33183116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58F981-4A9F-B3AC-A2EB-0F340C20C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en-US" sz="5400"/>
              <a:t>Ontological Economy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07D31E-64F2-1170-D89A-E94539880A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anchor="ctr">
            <a:normAutofit/>
          </a:bodyPr>
          <a:lstStyle/>
          <a:p>
            <a:r>
              <a:rPr lang="en-US" sz="2200"/>
              <a:t>T1 is more ontologically economical than T2 if T2 assumes the existence of entities that T1 does not.</a:t>
            </a:r>
          </a:p>
          <a:p>
            <a:endParaRPr lang="en-US" sz="2200"/>
          </a:p>
          <a:p>
            <a:r>
              <a:rPr lang="en-US" sz="2200"/>
              <a:t>What do you think about the following remark? </a:t>
            </a:r>
          </a:p>
          <a:p>
            <a:pPr marL="457200" lvl="1" indent="0">
              <a:buNone/>
            </a:pPr>
            <a:r>
              <a:rPr lang="en-US" sz="2200"/>
              <a:t>“Ontological complexity does not detract from the explanatory value or acceptability of a theory, so long as the complexity contributes toward consilience and simplicity.” (p. 89) </a:t>
            </a:r>
          </a:p>
          <a:p>
            <a:endParaRPr lang="en-US" sz="2200"/>
          </a:p>
        </p:txBody>
      </p:sp>
    </p:spTree>
    <p:extLst>
      <p:ext uri="{BB962C8B-B14F-4D97-AF65-F5344CB8AC3E}">
        <p14:creationId xmlns:p14="http://schemas.microsoft.com/office/powerpoint/2010/main" val="14233790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C4E4288A-DFC8-40A2-90E5-70E851A933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17E4BE-1C0C-64CB-9009-653F199BC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199" y="447741"/>
            <a:ext cx="4278623" cy="1645919"/>
          </a:xfrm>
        </p:spPr>
        <p:txBody>
          <a:bodyPr>
            <a:normAutofit/>
          </a:bodyPr>
          <a:lstStyle/>
          <a:p>
            <a:r>
              <a:rPr lang="en-US" sz="4000"/>
              <a:t>Analogy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9AD93FD3-7DF2-4DC8-BD55-8B2EB5F63F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53579"/>
            <a:ext cx="8109718" cy="4604421"/>
          </a:xfrm>
          <a:custGeom>
            <a:avLst/>
            <a:gdLst>
              <a:gd name="connsiteX0" fmla="*/ 7381313 w 8109718"/>
              <a:gd name="connsiteY0" fmla="*/ 1839459 h 4604421"/>
              <a:gd name="connsiteX1" fmla="*/ 7381313 w 8109718"/>
              <a:gd name="connsiteY1" fmla="*/ 1853646 h 4604421"/>
              <a:gd name="connsiteX2" fmla="*/ 7379359 w 8109718"/>
              <a:gd name="connsiteY2" fmla="*/ 1846552 h 4604421"/>
              <a:gd name="connsiteX3" fmla="*/ 1321854 w 8109718"/>
              <a:gd name="connsiteY3" fmla="*/ 0 h 4604421"/>
              <a:gd name="connsiteX4" fmla="*/ 5365317 w 8109718"/>
              <a:gd name="connsiteY4" fmla="*/ 0 h 4604421"/>
              <a:gd name="connsiteX5" fmla="*/ 5985373 w 8109718"/>
              <a:gd name="connsiteY5" fmla="*/ 365439 h 4604421"/>
              <a:gd name="connsiteX6" fmla="*/ 8011470 w 8109718"/>
              <a:gd name="connsiteY6" fmla="*/ 3854515 h 4604421"/>
              <a:gd name="connsiteX7" fmla="*/ 8011470 w 8109718"/>
              <a:gd name="connsiteY7" fmla="*/ 4567993 h 4604421"/>
              <a:gd name="connsiteX8" fmla="*/ 7998115 w 8109718"/>
              <a:gd name="connsiteY8" fmla="*/ 4590992 h 4604421"/>
              <a:gd name="connsiteX9" fmla="*/ 7990317 w 8109718"/>
              <a:gd name="connsiteY9" fmla="*/ 4604421 h 4604421"/>
              <a:gd name="connsiteX10" fmla="*/ 0 w 8109718"/>
              <a:gd name="connsiteY10" fmla="*/ 4604421 h 4604421"/>
              <a:gd name="connsiteX11" fmla="*/ 0 w 8109718"/>
              <a:gd name="connsiteY11" fmla="*/ 1564110 h 4604421"/>
              <a:gd name="connsiteX12" fmla="*/ 27177 w 8109718"/>
              <a:gd name="connsiteY12" fmla="*/ 1517107 h 4604421"/>
              <a:gd name="connsiteX13" fmla="*/ 693065 w 8109718"/>
              <a:gd name="connsiteY13" fmla="*/ 365439 h 4604421"/>
              <a:gd name="connsiteX14" fmla="*/ 1321854 w 8109718"/>
              <a:gd name="connsiteY14" fmla="*/ 0 h 4604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8109718" h="4604421">
                <a:moveTo>
                  <a:pt x="7381313" y="1839459"/>
                </a:moveTo>
                <a:lnTo>
                  <a:pt x="7381313" y="1853646"/>
                </a:lnTo>
                <a:lnTo>
                  <a:pt x="7379359" y="1846552"/>
                </a:lnTo>
                <a:close/>
                <a:moveTo>
                  <a:pt x="1321854" y="0"/>
                </a:moveTo>
                <a:cubicBezTo>
                  <a:pt x="1321854" y="0"/>
                  <a:pt x="1321854" y="0"/>
                  <a:pt x="5365317" y="0"/>
                </a:cubicBezTo>
                <a:cubicBezTo>
                  <a:pt x="5618580" y="0"/>
                  <a:pt x="5863108" y="139215"/>
                  <a:pt x="5985373" y="365439"/>
                </a:cubicBezTo>
                <a:cubicBezTo>
                  <a:pt x="5985373" y="365439"/>
                  <a:pt x="5985373" y="365439"/>
                  <a:pt x="8011470" y="3854515"/>
                </a:cubicBezTo>
                <a:cubicBezTo>
                  <a:pt x="8142468" y="4072039"/>
                  <a:pt x="8142468" y="4350470"/>
                  <a:pt x="8011470" y="4567993"/>
                </a:cubicBezTo>
                <a:cubicBezTo>
                  <a:pt x="8011470" y="4567993"/>
                  <a:pt x="8011470" y="4567993"/>
                  <a:pt x="7998115" y="4590992"/>
                </a:cubicBezTo>
                <a:lnTo>
                  <a:pt x="7990317" y="4604421"/>
                </a:lnTo>
                <a:lnTo>
                  <a:pt x="0" y="4604421"/>
                </a:lnTo>
                <a:lnTo>
                  <a:pt x="0" y="1564110"/>
                </a:lnTo>
                <a:lnTo>
                  <a:pt x="27177" y="1517107"/>
                </a:lnTo>
                <a:cubicBezTo>
                  <a:pt x="220245" y="1183191"/>
                  <a:pt x="440895" y="801574"/>
                  <a:pt x="693065" y="365439"/>
                </a:cubicBezTo>
                <a:cubicBezTo>
                  <a:pt x="824063" y="139215"/>
                  <a:pt x="1059859" y="0"/>
                  <a:pt x="1321854" y="0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2" name="Freeform 5">
            <a:extLst>
              <a:ext uri="{FF2B5EF4-FFF2-40B4-BE49-F238E27FC236}">
                <a16:creationId xmlns:a16="http://schemas.microsoft.com/office/drawing/2014/main" id="{956571CF-1434-4180-A385-D4AC63B626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276856" y="1827416"/>
            <a:ext cx="4418320" cy="3877280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50800" cap="flat">
            <a:solidFill>
              <a:schemeClr val="tx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19D0EF7D-8D7F-4A18-A68B-92E2D44873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52343" y="825104"/>
            <a:ext cx="2926988" cy="2594434"/>
          </a:xfrm>
          <a:custGeom>
            <a:avLst/>
            <a:gdLst>
              <a:gd name="connsiteX0" fmla="*/ 853538 w 2991693"/>
              <a:gd name="connsiteY0" fmla="*/ 0 h 2651787"/>
              <a:gd name="connsiteX1" fmla="*/ 2141030 w 2991693"/>
              <a:gd name="connsiteY1" fmla="*/ 0 h 2651787"/>
              <a:gd name="connsiteX2" fmla="*/ 2324957 w 2991693"/>
              <a:gd name="connsiteY2" fmla="*/ 103466 h 2651787"/>
              <a:gd name="connsiteX3" fmla="*/ 2968702 w 2991693"/>
              <a:gd name="connsiteY3" fmla="*/ 1218596 h 2651787"/>
              <a:gd name="connsiteX4" fmla="*/ 2968702 w 2991693"/>
              <a:gd name="connsiteY4" fmla="*/ 1433192 h 2651787"/>
              <a:gd name="connsiteX5" fmla="*/ 2324957 w 2991693"/>
              <a:gd name="connsiteY5" fmla="*/ 2548321 h 2651787"/>
              <a:gd name="connsiteX6" fmla="*/ 2141030 w 2991693"/>
              <a:gd name="connsiteY6" fmla="*/ 2651787 h 2651787"/>
              <a:gd name="connsiteX7" fmla="*/ 853538 w 2991693"/>
              <a:gd name="connsiteY7" fmla="*/ 2651787 h 2651787"/>
              <a:gd name="connsiteX8" fmla="*/ 669612 w 2991693"/>
              <a:gd name="connsiteY8" fmla="*/ 2548321 h 2651787"/>
              <a:gd name="connsiteX9" fmla="*/ 25866 w 2991693"/>
              <a:gd name="connsiteY9" fmla="*/ 1433192 h 2651787"/>
              <a:gd name="connsiteX10" fmla="*/ 25866 w 2991693"/>
              <a:gd name="connsiteY10" fmla="*/ 1218596 h 2651787"/>
              <a:gd name="connsiteX11" fmla="*/ 669612 w 2991693"/>
              <a:gd name="connsiteY11" fmla="*/ 103466 h 2651787"/>
              <a:gd name="connsiteX12" fmla="*/ 853538 w 2991693"/>
              <a:gd name="connsiteY12" fmla="*/ 0 h 2651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991693" h="2651787">
                <a:moveTo>
                  <a:pt x="853538" y="0"/>
                </a:moveTo>
                <a:cubicBezTo>
                  <a:pt x="2141030" y="0"/>
                  <a:pt x="2141030" y="0"/>
                  <a:pt x="2141030" y="0"/>
                </a:cubicBezTo>
                <a:cubicBezTo>
                  <a:pt x="2206170" y="0"/>
                  <a:pt x="2290471" y="45985"/>
                  <a:pt x="2324957" y="103466"/>
                </a:cubicBezTo>
                <a:cubicBezTo>
                  <a:pt x="2968702" y="1218596"/>
                  <a:pt x="2968702" y="1218596"/>
                  <a:pt x="2968702" y="1218596"/>
                </a:cubicBezTo>
                <a:cubicBezTo>
                  <a:pt x="2999357" y="1279909"/>
                  <a:pt x="2999357" y="1371878"/>
                  <a:pt x="2968702" y="1433192"/>
                </a:cubicBezTo>
                <a:cubicBezTo>
                  <a:pt x="2324957" y="2548321"/>
                  <a:pt x="2324957" y="2548321"/>
                  <a:pt x="2324957" y="2548321"/>
                </a:cubicBezTo>
                <a:cubicBezTo>
                  <a:pt x="2290471" y="2605803"/>
                  <a:pt x="2206170" y="2651787"/>
                  <a:pt x="2141030" y="2651787"/>
                </a:cubicBezTo>
                <a:lnTo>
                  <a:pt x="853538" y="2651787"/>
                </a:lnTo>
                <a:cubicBezTo>
                  <a:pt x="784566" y="2651787"/>
                  <a:pt x="700266" y="2605803"/>
                  <a:pt x="669612" y="2548321"/>
                </a:cubicBezTo>
                <a:cubicBezTo>
                  <a:pt x="25866" y="1433192"/>
                  <a:pt x="25866" y="1433192"/>
                  <a:pt x="25866" y="1433192"/>
                </a:cubicBezTo>
                <a:cubicBezTo>
                  <a:pt x="-8621" y="1371878"/>
                  <a:pt x="-8621" y="1279909"/>
                  <a:pt x="25866" y="1218596"/>
                </a:cubicBezTo>
                <a:cubicBezTo>
                  <a:pt x="669612" y="103466"/>
                  <a:pt x="669612" y="103466"/>
                  <a:pt x="669612" y="103466"/>
                </a:cubicBezTo>
                <a:cubicBezTo>
                  <a:pt x="700266" y="45985"/>
                  <a:pt x="784566" y="0"/>
                  <a:pt x="853538" y="0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  <a:alpha val="50000"/>
            </a:schemeClr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770F868-28FE-4B38-8FC7-E9C841B83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07830" y="567451"/>
            <a:ext cx="1128382" cy="847206"/>
            <a:chOff x="5307830" y="325570"/>
            <a:chExt cx="1128382" cy="847206"/>
          </a:xfrm>
        </p:grpSpPr>
        <p:sp>
          <p:nvSpPr>
            <p:cNvPr id="27" name="Freeform 5">
              <a:extLst>
                <a:ext uri="{FF2B5EF4-FFF2-40B4-BE49-F238E27FC236}">
                  <a16:creationId xmlns:a16="http://schemas.microsoft.com/office/drawing/2014/main" id="{3E5BF88F-B1F5-4A09-887A-B5CA246CAC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307830" y="577396"/>
              <a:ext cx="675351" cy="595380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5">
              <a:extLst>
                <a:ext uri="{FF2B5EF4-FFF2-40B4-BE49-F238E27FC236}">
                  <a16:creationId xmlns:a16="http://schemas.microsoft.com/office/drawing/2014/main" id="{D8984A5C-991A-40D3-A4C9-7E0DCA2A7A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5720" y="325570"/>
              <a:ext cx="550492" cy="485306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EE5A20-06D8-7AE8-5F9F-A40FBC796C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5199" y="2912937"/>
            <a:ext cx="4741917" cy="309354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700" dirty="0">
                <a:solidFill>
                  <a:schemeClr val="bg1"/>
                </a:solidFill>
              </a:rPr>
              <a:t>A is P, Q, R, S. </a:t>
            </a:r>
          </a:p>
          <a:p>
            <a:pPr marL="0" indent="0">
              <a:buNone/>
            </a:pPr>
            <a:r>
              <a:rPr lang="en-US" sz="1700" dirty="0">
                <a:solidFill>
                  <a:schemeClr val="bg1"/>
                </a:solidFill>
              </a:rPr>
              <a:t>B is P, Q, R. </a:t>
            </a:r>
          </a:p>
          <a:p>
            <a:pPr marL="0" indent="0">
              <a:buNone/>
            </a:pPr>
            <a:r>
              <a:rPr lang="en-US" sz="1700" dirty="0">
                <a:solidFill>
                  <a:schemeClr val="bg1"/>
                </a:solidFill>
              </a:rPr>
              <a:t>-----------------------------</a:t>
            </a:r>
          </a:p>
          <a:p>
            <a:pPr marL="0" indent="0">
              <a:buNone/>
            </a:pPr>
            <a:r>
              <a:rPr lang="en-US" sz="1700" dirty="0">
                <a:solidFill>
                  <a:schemeClr val="bg1"/>
                </a:solidFill>
              </a:rPr>
              <a:t>B is S. </a:t>
            </a:r>
          </a:p>
          <a:p>
            <a:pPr marL="0" indent="0">
              <a:buNone/>
            </a:pPr>
            <a:endParaRPr lang="en-US" sz="17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1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1700" dirty="0">
                <a:solidFill>
                  <a:schemeClr val="bg1"/>
                </a:solidFill>
              </a:rPr>
              <a:t>Is Analogy really this important as a criterion?</a:t>
            </a:r>
          </a:p>
        </p:txBody>
      </p:sp>
    </p:spTree>
    <p:extLst>
      <p:ext uri="{BB962C8B-B14F-4D97-AF65-F5344CB8AC3E}">
        <p14:creationId xmlns:p14="http://schemas.microsoft.com/office/powerpoint/2010/main" val="10484384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3">
            <a:extLst>
              <a:ext uri="{FF2B5EF4-FFF2-40B4-BE49-F238E27FC236}">
                <a16:creationId xmlns:a16="http://schemas.microsoft.com/office/drawing/2014/main" id="{DCED7AAF-15F7-3B46-6730-36B3591B352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r="-1" b="283"/>
          <a:stretch/>
        </p:blipFill>
        <p:spPr>
          <a:xfrm>
            <a:off x="20" y="10"/>
            <a:ext cx="12191980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820644B-D311-7C08-98BC-468C70F5BD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Gems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71C45E-3485-F988-93C6-2A2E45C111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>
                <a:solidFill>
                  <a:schemeClr val="bg1"/>
                </a:solidFill>
              </a:rPr>
              <a:t>✓</a:t>
            </a:r>
            <a:r>
              <a:rPr lang="en-US" sz="2800" dirty="0"/>
              <a:t> </a:t>
            </a:r>
            <a:r>
              <a:rPr lang="en-US" dirty="0">
                <a:solidFill>
                  <a:schemeClr val="bg1"/>
                </a:solidFill>
              </a:rPr>
              <a:t>A good example of integrated HPS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800" dirty="0">
                <a:solidFill>
                  <a:schemeClr val="bg1"/>
                </a:solidFill>
              </a:rPr>
              <a:t>✓ </a:t>
            </a:r>
            <a:r>
              <a:rPr lang="en-US" dirty="0">
                <a:solidFill>
                  <a:schemeClr val="bg1"/>
                </a:solidFill>
              </a:rPr>
              <a:t>Very clear, thoughtful, and rich 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800" dirty="0">
                <a:solidFill>
                  <a:schemeClr val="bg1"/>
                </a:solidFill>
              </a:rPr>
              <a:t>✗</a:t>
            </a:r>
            <a:r>
              <a:rPr lang="en-US" sz="2800" dirty="0"/>
              <a:t> </a:t>
            </a:r>
            <a:r>
              <a:rPr lang="en-US" dirty="0">
                <a:solidFill>
                  <a:schemeClr val="bg1"/>
                </a:solidFill>
              </a:rPr>
              <a:t>The examples from history of science could be more developed. </a:t>
            </a:r>
          </a:p>
        </p:txBody>
      </p:sp>
    </p:spTree>
    <p:extLst>
      <p:ext uri="{BB962C8B-B14F-4D97-AF65-F5344CB8AC3E}">
        <p14:creationId xmlns:p14="http://schemas.microsoft.com/office/powerpoint/2010/main" val="3765158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5CC68A-553B-6F31-D798-28F163798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Relation to Induction 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ADF5B0-4A67-D82D-95C5-E06D6114FD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dirty="0"/>
              <a:t>Gilbert Harman and others have argued that inductive inference is inference to the best explanation.</a:t>
            </a:r>
          </a:p>
        </p:txBody>
      </p:sp>
    </p:spTree>
    <p:extLst>
      <p:ext uri="{BB962C8B-B14F-4D97-AF65-F5344CB8AC3E}">
        <p14:creationId xmlns:p14="http://schemas.microsoft.com/office/powerpoint/2010/main" val="40931043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7">
            <a:extLst>
              <a:ext uri="{FF2B5EF4-FFF2-40B4-BE49-F238E27FC236}">
                <a16:creationId xmlns:a16="http://schemas.microsoft.com/office/drawing/2014/main" id="{AC17DE74-01C9-4859-B65A-85CF999E85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9">
            <a:extLst>
              <a:ext uri="{FF2B5EF4-FFF2-40B4-BE49-F238E27FC236}">
                <a16:creationId xmlns:a16="http://schemas.microsoft.com/office/drawing/2014/main" id="{068C0432-0E90-4CC1-8CD3-D44A90DF07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347414"/>
          </a:xfrm>
          <a:custGeom>
            <a:avLst/>
            <a:gdLst>
              <a:gd name="connsiteX0" fmla="*/ 0 w 12192000"/>
              <a:gd name="connsiteY0" fmla="*/ 0 h 2347414"/>
              <a:gd name="connsiteX1" fmla="*/ 12192000 w 12192000"/>
              <a:gd name="connsiteY1" fmla="*/ 0 h 2347414"/>
              <a:gd name="connsiteX2" fmla="*/ 12192000 w 12192000"/>
              <a:gd name="connsiteY2" fmla="*/ 1736458 h 2347414"/>
              <a:gd name="connsiteX3" fmla="*/ 11967601 w 12192000"/>
              <a:gd name="connsiteY3" fmla="*/ 1784034 h 2347414"/>
              <a:gd name="connsiteX4" fmla="*/ 10829000 w 12192000"/>
              <a:gd name="connsiteY4" fmla="*/ 1983294 h 2347414"/>
              <a:gd name="connsiteX5" fmla="*/ 10743779 w 12192000"/>
              <a:gd name="connsiteY5" fmla="*/ 1996027 h 2347414"/>
              <a:gd name="connsiteX6" fmla="*/ 10829254 w 12192000"/>
              <a:gd name="connsiteY6" fmla="*/ 1987751 h 2347414"/>
              <a:gd name="connsiteX7" fmla="*/ 10847162 w 12192000"/>
              <a:gd name="connsiteY7" fmla="*/ 1988388 h 2347414"/>
              <a:gd name="connsiteX8" fmla="*/ 11575155 w 12192000"/>
              <a:gd name="connsiteY8" fmla="*/ 1921415 h 2347414"/>
              <a:gd name="connsiteX9" fmla="*/ 12192000 w 12192000"/>
              <a:gd name="connsiteY9" fmla="*/ 1851213 h 2347414"/>
              <a:gd name="connsiteX10" fmla="*/ 12192000 w 12192000"/>
              <a:gd name="connsiteY10" fmla="*/ 1907356 h 2347414"/>
              <a:gd name="connsiteX11" fmla="*/ 12035532 w 12192000"/>
              <a:gd name="connsiteY11" fmla="*/ 1927033 h 2347414"/>
              <a:gd name="connsiteX12" fmla="*/ 11576932 w 12192000"/>
              <a:gd name="connsiteY12" fmla="*/ 1976291 h 2347414"/>
              <a:gd name="connsiteX13" fmla="*/ 10627316 w 12192000"/>
              <a:gd name="connsiteY13" fmla="*/ 2061470 h 2347414"/>
              <a:gd name="connsiteX14" fmla="*/ 9804196 w 12192000"/>
              <a:gd name="connsiteY14" fmla="*/ 2123478 h 2347414"/>
              <a:gd name="connsiteX15" fmla="*/ 9243851 w 12192000"/>
              <a:gd name="connsiteY15" fmla="*/ 2180008 h 2347414"/>
              <a:gd name="connsiteX16" fmla="*/ 8731259 w 12192000"/>
              <a:gd name="connsiteY16" fmla="*/ 2225081 h 2347414"/>
              <a:gd name="connsiteX17" fmla="*/ 8065752 w 12192000"/>
              <a:gd name="connsiteY17" fmla="*/ 2271681 h 2347414"/>
              <a:gd name="connsiteX18" fmla="*/ 7658065 w 12192000"/>
              <a:gd name="connsiteY18" fmla="*/ 2292562 h 2347414"/>
              <a:gd name="connsiteX19" fmla="*/ 6531024 w 12192000"/>
              <a:gd name="connsiteY19" fmla="*/ 2324138 h 2347414"/>
              <a:gd name="connsiteX20" fmla="*/ 6178331 w 12192000"/>
              <a:gd name="connsiteY20" fmla="*/ 2345655 h 2347414"/>
              <a:gd name="connsiteX21" fmla="*/ 5977282 w 12192000"/>
              <a:gd name="connsiteY21" fmla="*/ 2344127 h 2347414"/>
              <a:gd name="connsiteX22" fmla="*/ 5367658 w 12192000"/>
              <a:gd name="connsiteY22" fmla="*/ 2329230 h 2347414"/>
              <a:gd name="connsiteX23" fmla="*/ 4387306 w 12192000"/>
              <a:gd name="connsiteY23" fmla="*/ 2288614 h 2347414"/>
              <a:gd name="connsiteX24" fmla="*/ 4180287 w 12192000"/>
              <a:gd name="connsiteY24" fmla="*/ 2280211 h 2347414"/>
              <a:gd name="connsiteX25" fmla="*/ 3842199 w 12192000"/>
              <a:gd name="connsiteY25" fmla="*/ 2257039 h 2347414"/>
              <a:gd name="connsiteX26" fmla="*/ 3730309 w 12192000"/>
              <a:gd name="connsiteY26" fmla="*/ 2251182 h 2347414"/>
              <a:gd name="connsiteX27" fmla="*/ 3425496 w 12192000"/>
              <a:gd name="connsiteY27" fmla="*/ 2231320 h 2347414"/>
              <a:gd name="connsiteX28" fmla="*/ 3076106 w 12192000"/>
              <a:gd name="connsiteY28" fmla="*/ 2201781 h 2347414"/>
              <a:gd name="connsiteX29" fmla="*/ 2819682 w 12192000"/>
              <a:gd name="connsiteY29" fmla="*/ 2182427 h 2347414"/>
              <a:gd name="connsiteX30" fmla="*/ 2525539 w 12192000"/>
              <a:gd name="connsiteY30" fmla="*/ 2152888 h 2347414"/>
              <a:gd name="connsiteX31" fmla="*/ 2311915 w 12192000"/>
              <a:gd name="connsiteY31" fmla="*/ 2133536 h 2347414"/>
              <a:gd name="connsiteX32" fmla="*/ 2054223 w 12192000"/>
              <a:gd name="connsiteY32" fmla="*/ 2104760 h 2347414"/>
              <a:gd name="connsiteX33" fmla="*/ 1865367 w 12192000"/>
              <a:gd name="connsiteY33" fmla="*/ 2084770 h 2347414"/>
              <a:gd name="connsiteX34" fmla="*/ 1629263 w 12192000"/>
              <a:gd name="connsiteY34" fmla="*/ 2055996 h 2347414"/>
              <a:gd name="connsiteX35" fmla="*/ 1458823 w 12192000"/>
              <a:gd name="connsiteY35" fmla="*/ 2035751 h 2347414"/>
              <a:gd name="connsiteX36" fmla="*/ 1241390 w 12192000"/>
              <a:gd name="connsiteY36" fmla="*/ 2007103 h 2347414"/>
              <a:gd name="connsiteX37" fmla="*/ 1047453 w 12192000"/>
              <a:gd name="connsiteY37" fmla="*/ 1980748 h 2347414"/>
              <a:gd name="connsiteX38" fmla="*/ 814907 w 12192000"/>
              <a:gd name="connsiteY38" fmla="*/ 1949045 h 2347414"/>
              <a:gd name="connsiteX39" fmla="*/ 592649 w 12192000"/>
              <a:gd name="connsiteY39" fmla="*/ 1913776 h 2347414"/>
              <a:gd name="connsiteX40" fmla="*/ 343591 w 12192000"/>
              <a:gd name="connsiteY40" fmla="*/ 1872650 h 2347414"/>
              <a:gd name="connsiteX41" fmla="*/ 35731 w 12192000"/>
              <a:gd name="connsiteY41" fmla="*/ 1821722 h 2347414"/>
              <a:gd name="connsiteX42" fmla="*/ 0 w 12192000"/>
              <a:gd name="connsiteY42" fmla="*/ 1814848 h 2347414"/>
              <a:gd name="connsiteX43" fmla="*/ 0 w 12192000"/>
              <a:gd name="connsiteY43" fmla="*/ 1758489 h 2347414"/>
              <a:gd name="connsiteX44" fmla="*/ 274248 w 12192000"/>
              <a:gd name="connsiteY44" fmla="*/ 1808735 h 2347414"/>
              <a:gd name="connsiteX45" fmla="*/ 498157 w 12192000"/>
              <a:gd name="connsiteY45" fmla="*/ 1846167 h 2347414"/>
              <a:gd name="connsiteX46" fmla="*/ 722828 w 12192000"/>
              <a:gd name="connsiteY46" fmla="*/ 1878635 h 2347414"/>
              <a:gd name="connsiteX47" fmla="*/ 949913 w 12192000"/>
              <a:gd name="connsiteY47" fmla="*/ 1912375 h 2347414"/>
              <a:gd name="connsiteX48" fmla="*/ 1195414 w 12192000"/>
              <a:gd name="connsiteY48" fmla="*/ 1947516 h 2347414"/>
              <a:gd name="connsiteX49" fmla="*/ 1342867 w 12192000"/>
              <a:gd name="connsiteY49" fmla="*/ 1968397 h 2347414"/>
              <a:gd name="connsiteX50" fmla="*/ 1518007 w 12192000"/>
              <a:gd name="connsiteY50" fmla="*/ 1988006 h 2347414"/>
              <a:gd name="connsiteX51" fmla="*/ 1701403 w 12192000"/>
              <a:gd name="connsiteY51" fmla="*/ 2010669 h 2347414"/>
              <a:gd name="connsiteX52" fmla="*/ 1879210 w 12192000"/>
              <a:gd name="connsiteY52" fmla="*/ 2031167 h 2347414"/>
              <a:gd name="connsiteX53" fmla="*/ 2068702 w 12192000"/>
              <a:gd name="connsiteY53" fmla="*/ 2052940 h 2347414"/>
              <a:gd name="connsiteX54" fmla="*/ 2212090 w 12192000"/>
              <a:gd name="connsiteY54" fmla="*/ 2067583 h 2347414"/>
              <a:gd name="connsiteX55" fmla="*/ 2416949 w 12192000"/>
              <a:gd name="connsiteY55" fmla="*/ 2089609 h 2347414"/>
              <a:gd name="connsiteX56" fmla="*/ 2582055 w 12192000"/>
              <a:gd name="connsiteY56" fmla="*/ 2105397 h 2347414"/>
              <a:gd name="connsiteX57" fmla="*/ 2802282 w 12192000"/>
              <a:gd name="connsiteY57" fmla="*/ 2126405 h 2347414"/>
              <a:gd name="connsiteX58" fmla="*/ 2984916 w 12192000"/>
              <a:gd name="connsiteY58" fmla="*/ 2141684 h 2347414"/>
              <a:gd name="connsiteX59" fmla="*/ 3241847 w 12192000"/>
              <a:gd name="connsiteY59" fmla="*/ 2164094 h 2347414"/>
              <a:gd name="connsiteX60" fmla="*/ 3439848 w 12192000"/>
              <a:gd name="connsiteY60" fmla="*/ 2176826 h 2347414"/>
              <a:gd name="connsiteX61" fmla="*/ 3658678 w 12192000"/>
              <a:gd name="connsiteY61" fmla="*/ 2194523 h 2347414"/>
              <a:gd name="connsiteX62" fmla="*/ 3881317 w 12192000"/>
              <a:gd name="connsiteY62" fmla="*/ 2206491 h 2347414"/>
              <a:gd name="connsiteX63" fmla="*/ 4148916 w 12192000"/>
              <a:gd name="connsiteY63" fmla="*/ 2225081 h 2347414"/>
              <a:gd name="connsiteX64" fmla="*/ 4468337 w 12192000"/>
              <a:gd name="connsiteY64" fmla="*/ 2237813 h 2347414"/>
              <a:gd name="connsiteX65" fmla="*/ 4605375 w 12192000"/>
              <a:gd name="connsiteY65" fmla="*/ 2240232 h 2347414"/>
              <a:gd name="connsiteX66" fmla="*/ 4527647 w 12192000"/>
              <a:gd name="connsiteY66" fmla="*/ 2236412 h 2347414"/>
              <a:gd name="connsiteX67" fmla="*/ 4175589 w 12192000"/>
              <a:gd name="connsiteY67" fmla="*/ 2212985 h 2347414"/>
              <a:gd name="connsiteX68" fmla="*/ 3988255 w 12192000"/>
              <a:gd name="connsiteY68" fmla="*/ 2200253 h 2347414"/>
              <a:gd name="connsiteX69" fmla="*/ 3686492 w 12192000"/>
              <a:gd name="connsiteY69" fmla="*/ 2176062 h 2347414"/>
              <a:gd name="connsiteX70" fmla="*/ 3517320 w 12192000"/>
              <a:gd name="connsiteY70" fmla="*/ 2163330 h 2347414"/>
              <a:gd name="connsiteX71" fmla="*/ 3258357 w 12192000"/>
              <a:gd name="connsiteY71" fmla="*/ 2139519 h 2347414"/>
              <a:gd name="connsiteX72" fmla="*/ 3101506 w 12192000"/>
              <a:gd name="connsiteY72" fmla="*/ 2126787 h 2347414"/>
              <a:gd name="connsiteX73" fmla="*/ 2809395 w 12192000"/>
              <a:gd name="connsiteY73" fmla="*/ 2097502 h 2347414"/>
              <a:gd name="connsiteX74" fmla="*/ 2598566 w 12192000"/>
              <a:gd name="connsiteY74" fmla="*/ 2078532 h 2347414"/>
              <a:gd name="connsiteX75" fmla="*/ 2337444 w 12192000"/>
              <a:gd name="connsiteY75" fmla="*/ 2048611 h 2347414"/>
              <a:gd name="connsiteX76" fmla="*/ 2091054 w 12192000"/>
              <a:gd name="connsiteY76" fmla="*/ 2023146 h 2347414"/>
              <a:gd name="connsiteX77" fmla="*/ 1755761 w 12192000"/>
              <a:gd name="connsiteY77" fmla="*/ 1981384 h 2347414"/>
              <a:gd name="connsiteX78" fmla="*/ 1441169 w 12192000"/>
              <a:gd name="connsiteY78" fmla="*/ 1943824 h 2347414"/>
              <a:gd name="connsiteX79" fmla="*/ 1017607 w 12192000"/>
              <a:gd name="connsiteY79" fmla="*/ 1883345 h 2347414"/>
              <a:gd name="connsiteX80" fmla="*/ 594427 w 12192000"/>
              <a:gd name="connsiteY80" fmla="*/ 1821849 h 2347414"/>
              <a:gd name="connsiteX81" fmla="*/ 200711 w 12192000"/>
              <a:gd name="connsiteY81" fmla="*/ 1755132 h 2347414"/>
              <a:gd name="connsiteX82" fmla="*/ 0 w 12192000"/>
              <a:gd name="connsiteY82" fmla="*/ 1718743 h 2347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12192000" h="2347414">
                <a:moveTo>
                  <a:pt x="0" y="0"/>
                </a:moveTo>
                <a:lnTo>
                  <a:pt x="12192000" y="0"/>
                </a:lnTo>
                <a:lnTo>
                  <a:pt x="12192000" y="1736458"/>
                </a:lnTo>
                <a:lnTo>
                  <a:pt x="11967601" y="1784034"/>
                </a:lnTo>
                <a:cubicBezTo>
                  <a:pt x="11589888" y="1859409"/>
                  <a:pt x="11209762" y="1923961"/>
                  <a:pt x="10829000" y="1983294"/>
                </a:cubicBezTo>
                <a:lnTo>
                  <a:pt x="10743779" y="1996027"/>
                </a:lnTo>
                <a:cubicBezTo>
                  <a:pt x="10772495" y="1996778"/>
                  <a:pt x="10801211" y="1993989"/>
                  <a:pt x="10829254" y="1987751"/>
                </a:cubicBezTo>
                <a:cubicBezTo>
                  <a:pt x="10835198" y="1988337"/>
                  <a:pt x="10841180" y="1988553"/>
                  <a:pt x="10847162" y="1988388"/>
                </a:cubicBezTo>
                <a:cubicBezTo>
                  <a:pt x="11090123" y="1968907"/>
                  <a:pt x="11332703" y="1945734"/>
                  <a:pt x="11575155" y="1921415"/>
                </a:cubicBezTo>
                <a:lnTo>
                  <a:pt x="12192000" y="1851213"/>
                </a:lnTo>
                <a:lnTo>
                  <a:pt x="12192000" y="1907356"/>
                </a:lnTo>
                <a:lnTo>
                  <a:pt x="12035532" y="1927033"/>
                </a:lnTo>
                <a:cubicBezTo>
                  <a:pt x="11882793" y="1944747"/>
                  <a:pt x="11729910" y="1961077"/>
                  <a:pt x="11576932" y="1976291"/>
                </a:cubicBezTo>
                <a:cubicBezTo>
                  <a:pt x="11260690" y="2008122"/>
                  <a:pt x="10944193" y="2037279"/>
                  <a:pt x="10627316" y="2061470"/>
                </a:cubicBezTo>
                <a:cubicBezTo>
                  <a:pt x="10352985" y="2082351"/>
                  <a:pt x="10078401" y="2100431"/>
                  <a:pt x="9804196" y="2123478"/>
                </a:cubicBezTo>
                <a:cubicBezTo>
                  <a:pt x="9617118" y="2139137"/>
                  <a:pt x="9430675" y="2161674"/>
                  <a:pt x="9243851" y="2180008"/>
                </a:cubicBezTo>
                <a:cubicBezTo>
                  <a:pt x="9073157" y="2196433"/>
                  <a:pt x="8902207" y="2211966"/>
                  <a:pt x="8731259" y="2225081"/>
                </a:cubicBezTo>
                <a:cubicBezTo>
                  <a:pt x="8509507" y="2242054"/>
                  <a:pt x="8287667" y="2257586"/>
                  <a:pt x="8065752" y="2271681"/>
                </a:cubicBezTo>
                <a:cubicBezTo>
                  <a:pt x="7929984" y="2280466"/>
                  <a:pt x="7793961" y="2285814"/>
                  <a:pt x="7658065" y="2292562"/>
                </a:cubicBezTo>
                <a:cubicBezTo>
                  <a:pt x="7282640" y="2311661"/>
                  <a:pt x="6906704" y="2314208"/>
                  <a:pt x="6531024" y="2324138"/>
                </a:cubicBezTo>
                <a:cubicBezTo>
                  <a:pt x="6413417" y="2327322"/>
                  <a:pt x="6295937" y="2338399"/>
                  <a:pt x="6178331" y="2345655"/>
                </a:cubicBezTo>
                <a:cubicBezTo>
                  <a:pt x="6111271" y="2349730"/>
                  <a:pt x="6044342" y="2345655"/>
                  <a:pt x="5977282" y="2344127"/>
                </a:cubicBezTo>
                <a:cubicBezTo>
                  <a:pt x="5774073" y="2338908"/>
                  <a:pt x="5570866" y="2334960"/>
                  <a:pt x="5367658" y="2329230"/>
                </a:cubicBezTo>
                <a:cubicBezTo>
                  <a:pt x="5040746" y="2319809"/>
                  <a:pt x="4713963" y="2306274"/>
                  <a:pt x="4387306" y="2288614"/>
                </a:cubicBezTo>
                <a:cubicBezTo>
                  <a:pt x="4318342" y="2284796"/>
                  <a:pt x="4249253" y="2284286"/>
                  <a:pt x="4180287" y="2280211"/>
                </a:cubicBezTo>
                <a:cubicBezTo>
                  <a:pt x="4067634" y="2273463"/>
                  <a:pt x="3954980" y="2265060"/>
                  <a:pt x="3842199" y="2257039"/>
                </a:cubicBezTo>
                <a:cubicBezTo>
                  <a:pt x="3804988" y="2254492"/>
                  <a:pt x="3767648" y="2254620"/>
                  <a:pt x="3730309" y="2251182"/>
                </a:cubicBezTo>
                <a:cubicBezTo>
                  <a:pt x="3628704" y="2242142"/>
                  <a:pt x="3527101" y="2238449"/>
                  <a:pt x="3425496" y="2231320"/>
                </a:cubicBezTo>
                <a:cubicBezTo>
                  <a:pt x="3308906" y="2222534"/>
                  <a:pt x="3192569" y="2211330"/>
                  <a:pt x="3076106" y="2201781"/>
                </a:cubicBezTo>
                <a:cubicBezTo>
                  <a:pt x="2990757" y="2194905"/>
                  <a:pt x="2905157" y="2190067"/>
                  <a:pt x="2819682" y="2182427"/>
                </a:cubicBezTo>
                <a:cubicBezTo>
                  <a:pt x="2721507" y="2173515"/>
                  <a:pt x="2623586" y="2162311"/>
                  <a:pt x="2525539" y="2152888"/>
                </a:cubicBezTo>
                <a:cubicBezTo>
                  <a:pt x="2454289" y="2145886"/>
                  <a:pt x="2383038" y="2140920"/>
                  <a:pt x="2311915" y="2133536"/>
                </a:cubicBezTo>
                <a:cubicBezTo>
                  <a:pt x="2225933" y="2124749"/>
                  <a:pt x="2140204" y="2114182"/>
                  <a:pt x="2054223" y="2104760"/>
                </a:cubicBezTo>
                <a:cubicBezTo>
                  <a:pt x="1990719" y="2097758"/>
                  <a:pt x="1928233" y="2092028"/>
                  <a:pt x="1865367" y="2084770"/>
                </a:cubicBezTo>
                <a:cubicBezTo>
                  <a:pt x="1786622" y="2075603"/>
                  <a:pt x="1708006" y="2065545"/>
                  <a:pt x="1629263" y="2055996"/>
                </a:cubicBezTo>
                <a:cubicBezTo>
                  <a:pt x="1572492" y="2049120"/>
                  <a:pt x="1515595" y="2043264"/>
                  <a:pt x="1458823" y="2035751"/>
                </a:cubicBezTo>
                <a:cubicBezTo>
                  <a:pt x="1386303" y="2026585"/>
                  <a:pt x="1313784" y="2016780"/>
                  <a:pt x="1241390" y="2007103"/>
                </a:cubicBezTo>
                <a:lnTo>
                  <a:pt x="1047453" y="1980748"/>
                </a:lnTo>
                <a:cubicBezTo>
                  <a:pt x="969980" y="1970180"/>
                  <a:pt x="892254" y="1960377"/>
                  <a:pt x="814907" y="1949045"/>
                </a:cubicBezTo>
                <a:cubicBezTo>
                  <a:pt x="740609" y="1938094"/>
                  <a:pt x="666692" y="1925744"/>
                  <a:pt x="592649" y="1913776"/>
                </a:cubicBezTo>
                <a:cubicBezTo>
                  <a:pt x="509587" y="1900280"/>
                  <a:pt x="426653" y="1886274"/>
                  <a:pt x="343591" y="1872650"/>
                </a:cubicBezTo>
                <a:cubicBezTo>
                  <a:pt x="240972" y="1855716"/>
                  <a:pt x="138225" y="1839673"/>
                  <a:pt x="35731" y="1821722"/>
                </a:cubicBezTo>
                <a:lnTo>
                  <a:pt x="0" y="1814848"/>
                </a:lnTo>
                <a:lnTo>
                  <a:pt x="0" y="1758489"/>
                </a:lnTo>
                <a:lnTo>
                  <a:pt x="274248" y="1808735"/>
                </a:lnTo>
                <a:cubicBezTo>
                  <a:pt x="348926" y="1821467"/>
                  <a:pt x="423604" y="1832798"/>
                  <a:pt x="498157" y="1846167"/>
                </a:cubicBezTo>
                <a:cubicBezTo>
                  <a:pt x="572708" y="1859536"/>
                  <a:pt x="647896" y="1867813"/>
                  <a:pt x="722828" y="1878635"/>
                </a:cubicBezTo>
                <a:cubicBezTo>
                  <a:pt x="797762" y="1889457"/>
                  <a:pt x="874219" y="1901426"/>
                  <a:pt x="949913" y="1912375"/>
                </a:cubicBezTo>
                <a:cubicBezTo>
                  <a:pt x="1031704" y="1924343"/>
                  <a:pt x="1113496" y="1935802"/>
                  <a:pt x="1195414" y="1947516"/>
                </a:cubicBezTo>
                <a:cubicBezTo>
                  <a:pt x="1244566" y="1954519"/>
                  <a:pt x="1293589" y="1962285"/>
                  <a:pt x="1342867" y="1968397"/>
                </a:cubicBezTo>
                <a:cubicBezTo>
                  <a:pt x="1401162" y="1975656"/>
                  <a:pt x="1459712" y="1981130"/>
                  <a:pt x="1518007" y="1988006"/>
                </a:cubicBezTo>
                <a:cubicBezTo>
                  <a:pt x="1579224" y="1995263"/>
                  <a:pt x="1640186" y="2003411"/>
                  <a:pt x="1701403" y="2010669"/>
                </a:cubicBezTo>
                <a:cubicBezTo>
                  <a:pt x="1762618" y="2017926"/>
                  <a:pt x="1820279" y="2024292"/>
                  <a:pt x="1879210" y="2031167"/>
                </a:cubicBezTo>
                <a:cubicBezTo>
                  <a:pt x="1942712" y="2038425"/>
                  <a:pt x="2006214" y="2046064"/>
                  <a:pt x="2068702" y="2052940"/>
                </a:cubicBezTo>
                <a:cubicBezTo>
                  <a:pt x="2116455" y="2058160"/>
                  <a:pt x="2164335" y="2062362"/>
                  <a:pt x="2212090" y="2067583"/>
                </a:cubicBezTo>
                <a:cubicBezTo>
                  <a:pt x="2280419" y="2074967"/>
                  <a:pt x="2348493" y="2085152"/>
                  <a:pt x="2416949" y="2089609"/>
                </a:cubicBezTo>
                <a:cubicBezTo>
                  <a:pt x="2472070" y="2093302"/>
                  <a:pt x="2526936" y="2099540"/>
                  <a:pt x="2582055" y="2105397"/>
                </a:cubicBezTo>
                <a:cubicBezTo>
                  <a:pt x="2655337" y="2113291"/>
                  <a:pt x="2729001" y="2119785"/>
                  <a:pt x="2802282" y="2126405"/>
                </a:cubicBezTo>
                <a:cubicBezTo>
                  <a:pt x="2862991" y="2131753"/>
                  <a:pt x="2924207" y="2136337"/>
                  <a:pt x="2984916" y="2141684"/>
                </a:cubicBezTo>
                <a:cubicBezTo>
                  <a:pt x="3070516" y="2149324"/>
                  <a:pt x="3156373" y="2152888"/>
                  <a:pt x="3241847" y="2164094"/>
                </a:cubicBezTo>
                <a:cubicBezTo>
                  <a:pt x="3307255" y="2172624"/>
                  <a:pt x="3374060" y="2169822"/>
                  <a:pt x="3439848" y="2176826"/>
                </a:cubicBezTo>
                <a:cubicBezTo>
                  <a:pt x="3512622" y="2184592"/>
                  <a:pt x="3585777" y="2186247"/>
                  <a:pt x="3658678" y="2194523"/>
                </a:cubicBezTo>
                <a:cubicBezTo>
                  <a:pt x="3731578" y="2202800"/>
                  <a:pt x="3807019" y="2201781"/>
                  <a:pt x="3881317" y="2206491"/>
                </a:cubicBezTo>
                <a:cubicBezTo>
                  <a:pt x="3970222" y="2212094"/>
                  <a:pt x="4059124" y="2223552"/>
                  <a:pt x="4148916" y="2225081"/>
                </a:cubicBezTo>
                <a:cubicBezTo>
                  <a:pt x="4255600" y="2226736"/>
                  <a:pt x="4361779" y="2236539"/>
                  <a:pt x="4468337" y="2237813"/>
                </a:cubicBezTo>
                <a:cubicBezTo>
                  <a:pt x="4511390" y="2238577"/>
                  <a:pt x="4554190" y="2246852"/>
                  <a:pt x="4605375" y="2240232"/>
                </a:cubicBezTo>
                <a:cubicBezTo>
                  <a:pt x="4574131" y="2238704"/>
                  <a:pt x="4550762" y="2237940"/>
                  <a:pt x="4527647" y="2236412"/>
                </a:cubicBezTo>
                <a:cubicBezTo>
                  <a:pt x="4410293" y="2228773"/>
                  <a:pt x="4292942" y="2220751"/>
                  <a:pt x="4175589" y="2212985"/>
                </a:cubicBezTo>
                <a:cubicBezTo>
                  <a:pt x="4113101" y="2208783"/>
                  <a:pt x="4050615" y="2205219"/>
                  <a:pt x="3988255" y="2200253"/>
                </a:cubicBezTo>
                <a:cubicBezTo>
                  <a:pt x="3887668" y="2192487"/>
                  <a:pt x="3787079" y="2184082"/>
                  <a:pt x="3686492" y="2176062"/>
                </a:cubicBezTo>
                <a:cubicBezTo>
                  <a:pt x="3630102" y="2171605"/>
                  <a:pt x="3573711" y="2168040"/>
                  <a:pt x="3517320" y="2163330"/>
                </a:cubicBezTo>
                <a:cubicBezTo>
                  <a:pt x="3430958" y="2155689"/>
                  <a:pt x="3344721" y="2147159"/>
                  <a:pt x="3258357" y="2139519"/>
                </a:cubicBezTo>
                <a:cubicBezTo>
                  <a:pt x="3206031" y="2134809"/>
                  <a:pt x="3153705" y="2131371"/>
                  <a:pt x="3101506" y="2126787"/>
                </a:cubicBezTo>
                <a:cubicBezTo>
                  <a:pt x="3004220" y="2117365"/>
                  <a:pt x="2907061" y="2106798"/>
                  <a:pt x="2809395" y="2097502"/>
                </a:cubicBezTo>
                <a:cubicBezTo>
                  <a:pt x="2739161" y="2090628"/>
                  <a:pt x="2668673" y="2085916"/>
                  <a:pt x="2598566" y="2078532"/>
                </a:cubicBezTo>
                <a:cubicBezTo>
                  <a:pt x="2511441" y="2069365"/>
                  <a:pt x="2424569" y="2058160"/>
                  <a:pt x="2337444" y="2048611"/>
                </a:cubicBezTo>
                <a:cubicBezTo>
                  <a:pt x="2255399" y="2039699"/>
                  <a:pt x="2173099" y="2032950"/>
                  <a:pt x="2091054" y="2023146"/>
                </a:cubicBezTo>
                <a:cubicBezTo>
                  <a:pt x="1979162" y="2010414"/>
                  <a:pt x="1867524" y="1995008"/>
                  <a:pt x="1755761" y="1981384"/>
                </a:cubicBezTo>
                <a:cubicBezTo>
                  <a:pt x="1650982" y="1968652"/>
                  <a:pt x="1545821" y="1957830"/>
                  <a:pt x="1441169" y="1943824"/>
                </a:cubicBezTo>
                <a:cubicBezTo>
                  <a:pt x="1299813" y="1924980"/>
                  <a:pt x="1158837" y="1903718"/>
                  <a:pt x="1017607" y="1883345"/>
                </a:cubicBezTo>
                <a:cubicBezTo>
                  <a:pt x="876378" y="1862974"/>
                  <a:pt x="735402" y="1844003"/>
                  <a:pt x="594427" y="1821849"/>
                </a:cubicBezTo>
                <a:cubicBezTo>
                  <a:pt x="462850" y="1801222"/>
                  <a:pt x="331526" y="1778304"/>
                  <a:pt x="200711" y="1755132"/>
                </a:cubicBezTo>
                <a:lnTo>
                  <a:pt x="0" y="1718743"/>
                </a:lnTo>
                <a:close/>
              </a:path>
            </a:pathLst>
          </a:custGeom>
          <a:solidFill>
            <a:schemeClr val="accent2"/>
          </a:solidFill>
          <a:ln w="819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37D213-6AE1-85A8-35D3-4A0DC9CD9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1221"/>
            <a:ext cx="10515600" cy="1348065"/>
          </a:xfrm>
        </p:spPr>
        <p:txBody>
          <a:bodyPr>
            <a:normAutofit/>
          </a:bodyPr>
          <a:lstStyle/>
          <a:p>
            <a:r>
              <a:rPr lang="en-US" sz="5400">
                <a:solidFill>
                  <a:srgbClr val="FFFFFF"/>
                </a:solidFill>
              </a:rPr>
              <a:t>The Main Thesis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930DEF-0137-7E7B-0202-899E7B8D6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86789"/>
            <a:ext cx="10515600" cy="35901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/>
              <a:t>To “show that actual cases of scientific reasoning exhibit a set of criteria for evaluating explanatory theories.”</a:t>
            </a:r>
          </a:p>
        </p:txBody>
      </p:sp>
    </p:spTree>
    <p:extLst>
      <p:ext uri="{BB962C8B-B14F-4D97-AF65-F5344CB8AC3E}">
        <p14:creationId xmlns:p14="http://schemas.microsoft.com/office/powerpoint/2010/main" val="7762835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23F3D-453E-435A-F1BB-C83CCAA23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en-US" sz="6000">
                <a:solidFill>
                  <a:schemeClr val="accent5"/>
                </a:solidFill>
              </a:rPr>
              <a:t>Examples for IBE 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4658F8F-7237-CD03-D5D7-F5F39F959AD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83911562"/>
              </p:ext>
            </p:extLst>
          </p:nvPr>
        </p:nvGraphicFramePr>
        <p:xfrm>
          <a:off x="5093208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737893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D387D-A6FB-F48B-896B-71F9F8F8F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en-US" sz="6000">
                <a:solidFill>
                  <a:schemeClr val="bg1"/>
                </a:solidFill>
              </a:rPr>
              <a:t>Three Criteria for the Best Explanation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95EE9A9-A24A-E2BC-C88C-3AA7B576FAB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64202582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0806714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0F6F71-A058-FD76-F0E0-9E6697D7D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4141" y="1450655"/>
            <a:ext cx="3932030" cy="3956690"/>
          </a:xfrm>
        </p:spPr>
        <p:txBody>
          <a:bodyPr anchor="ctr">
            <a:normAutofit/>
          </a:bodyPr>
          <a:lstStyle/>
          <a:p>
            <a:r>
              <a:rPr lang="en-US" sz="6200">
                <a:solidFill>
                  <a:schemeClr val="bg1"/>
                </a:solidFill>
              </a:rPr>
              <a:t>Consilience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67633D1-6EE6-4118-B9F0-B363477BEE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014141" y="1450655"/>
            <a:ext cx="393203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AD7FFC6-42A9-49CB-B5E9-B3F6B03833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014141" y="5408571"/>
            <a:ext cx="393203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419587-1C02-E04D-5F00-E6C3911FD7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108061"/>
            <a:ext cx="5008901" cy="4571972"/>
          </a:xfrm>
        </p:spPr>
        <p:txBody>
          <a:bodyPr anchor="ctr"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A theory is said to be consilient if it explains at least two classes of facts. </a:t>
            </a:r>
          </a:p>
          <a:p>
            <a:r>
              <a:rPr lang="en-US" sz="2000" dirty="0">
                <a:solidFill>
                  <a:schemeClr val="bg1"/>
                </a:solidFill>
              </a:rPr>
              <a:t>One theory is more consilient than another if it explains more classes of facts than the other does. 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What do you think of this pragmatic notion of class of facts?</a:t>
            </a:r>
          </a:p>
        </p:txBody>
      </p:sp>
    </p:spTree>
    <p:extLst>
      <p:ext uri="{BB962C8B-B14F-4D97-AF65-F5344CB8AC3E}">
        <p14:creationId xmlns:p14="http://schemas.microsoft.com/office/powerpoint/2010/main" val="14417519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39A15-C8FF-93F7-5AE5-4E22FB513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en-US" sz="6000">
                <a:solidFill>
                  <a:schemeClr val="accent5"/>
                </a:solidFill>
              </a:rPr>
              <a:t>Dynamic Consilience</a:t>
            </a:r>
            <a:r>
              <a:rPr lang="en-US" sz="6000" b="1" i="0" u="none" strike="noStrike" baseline="0">
                <a:solidFill>
                  <a:schemeClr val="accent5"/>
                </a:solidFill>
                <a:latin typeface="Times New Roman" panose="02020603050405020304" pitchFamily="18" charset="0"/>
              </a:rPr>
              <a:t> </a:t>
            </a:r>
            <a:endParaRPr lang="en-US" sz="6000">
              <a:solidFill>
                <a:schemeClr val="accent5"/>
              </a:solidFill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E09C0B9-AB1A-8549-1C97-F4513597D5D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9490630"/>
              </p:ext>
            </p:extLst>
          </p:nvPr>
        </p:nvGraphicFramePr>
        <p:xfrm>
          <a:off x="5093208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5440981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54D7FD-DCCA-2C8D-08AE-184AC0A1B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767" y="1188637"/>
            <a:ext cx="2988234" cy="4480726"/>
          </a:xfrm>
        </p:spPr>
        <p:txBody>
          <a:bodyPr>
            <a:normAutofit/>
          </a:bodyPr>
          <a:lstStyle/>
          <a:p>
            <a:pPr algn="r"/>
            <a:r>
              <a:rPr lang="en-US" sz="4600"/>
              <a:t>Auxiliary Hypothesis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3AAC9B5-8015-485C-ACF9-A750390E9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852863"/>
            <a:ext cx="0" cy="3236495"/>
          </a:xfrm>
          <a:prstGeom prst="line">
            <a:avLst/>
          </a:prstGeom>
          <a:ln w="19050" cap="sq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7E28E8-437F-B378-43CE-6AEC086549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260" y="1648870"/>
            <a:ext cx="4702848" cy="3560260"/>
          </a:xfrm>
        </p:spPr>
        <p:txBody>
          <a:bodyPr anchor="ctr">
            <a:normAutofit/>
          </a:bodyPr>
          <a:lstStyle/>
          <a:p>
            <a:r>
              <a:rPr lang="en-US" sz="2400" dirty="0"/>
              <a:t>An auxiliary hypothesis is a statement, </a:t>
            </a:r>
            <a:r>
              <a:rPr lang="en-US" sz="2400" b="1" dirty="0"/>
              <a:t>not part of the original theory</a:t>
            </a:r>
            <a:r>
              <a:rPr lang="en-US" sz="2400" dirty="0"/>
              <a:t>, which is assumed in order to help explain </a:t>
            </a:r>
            <a:r>
              <a:rPr lang="en-US" sz="2400" b="1" dirty="0"/>
              <a:t>one element of F </a:t>
            </a:r>
            <a:r>
              <a:rPr lang="en-US" sz="2400" dirty="0"/>
              <a:t>or a small fraction of the elements of F. </a:t>
            </a:r>
          </a:p>
          <a:p>
            <a:endParaRPr lang="en-US" sz="2400" dirty="0"/>
          </a:p>
          <a:p>
            <a:r>
              <a:rPr lang="en-US" sz="2400" dirty="0"/>
              <a:t>Auxiliary hypothesis vs. ad hoc hypothesis vs. given conditions?</a:t>
            </a:r>
          </a:p>
        </p:txBody>
      </p:sp>
    </p:spTree>
    <p:extLst>
      <p:ext uri="{BB962C8B-B14F-4D97-AF65-F5344CB8AC3E}">
        <p14:creationId xmlns:p14="http://schemas.microsoft.com/office/powerpoint/2010/main" val="832937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2554CA6-288E-4202-BC52-2E5A8F0C0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10BB131-AC8E-4A8E-A5D1-36260F720C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189" y="1119031"/>
            <a:ext cx="4619938" cy="46199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517C01-82E2-3D54-C1E6-89343D3216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1074" y="1396686"/>
            <a:ext cx="3240506" cy="4064628"/>
          </a:xfrm>
        </p:spPr>
        <p:txBody>
          <a:bodyPr>
            <a:normAutofit/>
          </a:bodyPr>
          <a:lstStyle/>
          <a:p>
            <a:pPr algn="ctr"/>
            <a:r>
              <a:rPr lang="en-US">
                <a:solidFill>
                  <a:srgbClr val="FFFFFF"/>
                </a:solidFill>
              </a:rPr>
              <a:t>Simplicity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5B7778FC-632E-4DCA-A7CB-0D7731CCF9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9809111">
            <a:off x="8683720" y="941148"/>
            <a:ext cx="2987899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A23A907-97FB-4A8F-880A-DD77401C42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0048" y="4780992"/>
            <a:ext cx="546100" cy="546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E401A5-64F9-E7DF-0A51-9E79CB5CDC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0153" y="1526033"/>
            <a:ext cx="5536397" cy="3935281"/>
          </a:xfrm>
        </p:spPr>
        <p:txBody>
          <a:bodyPr>
            <a:normAutofit/>
          </a:bodyPr>
          <a:lstStyle/>
          <a:p>
            <a:r>
              <a:rPr lang="en-US" dirty="0"/>
              <a:t>Simplicity is a function of the size and nature of the set A needed by a theory T to explain facts F.</a:t>
            </a:r>
          </a:p>
          <a:p>
            <a:endParaRPr lang="en-US" dirty="0"/>
          </a:p>
          <a:p>
            <a:r>
              <a:rPr lang="en-US" dirty="0"/>
              <a:t>Do you agree with considering this notion of simplicity as a criteria for the best explanation?</a:t>
            </a:r>
          </a:p>
        </p:txBody>
      </p:sp>
    </p:spTree>
    <p:extLst>
      <p:ext uri="{BB962C8B-B14F-4D97-AF65-F5344CB8AC3E}">
        <p14:creationId xmlns:p14="http://schemas.microsoft.com/office/powerpoint/2010/main" val="37556192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2050</TotalTime>
  <Words>456</Words>
  <Application>Microsoft Office PowerPoint</Application>
  <PresentationFormat>Widescreen</PresentationFormat>
  <Paragraphs>61</Paragraphs>
  <Slides>12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Office Theme</vt:lpstr>
      <vt:lpstr>Paul Thagard  The Best Explanation: Criteria for Theory Choice</vt:lpstr>
      <vt:lpstr>Relation to Induction </vt:lpstr>
      <vt:lpstr>The Main Thesis</vt:lpstr>
      <vt:lpstr>Examples for IBE </vt:lpstr>
      <vt:lpstr>Three Criteria for the Best Explanation</vt:lpstr>
      <vt:lpstr>Consilience</vt:lpstr>
      <vt:lpstr>Dynamic Consilience </vt:lpstr>
      <vt:lpstr>Auxiliary Hypothesis</vt:lpstr>
      <vt:lpstr>Simplicity</vt:lpstr>
      <vt:lpstr>Ontological Economy</vt:lpstr>
      <vt:lpstr>Analogy</vt:lpstr>
      <vt:lpstr>Gems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Paul Thagard: The Best Explanation: Criteria for Theory Choice</dc:title>
  <dc:creator>K A</dc:creator>
  <cp:lastModifiedBy>K A</cp:lastModifiedBy>
  <cp:revision>11</cp:revision>
  <dcterms:created xsi:type="dcterms:W3CDTF">2022-10-16T17:09:25Z</dcterms:created>
  <dcterms:modified xsi:type="dcterms:W3CDTF">2022-12-11T21:24:10Z</dcterms:modified>
</cp:coreProperties>
</file>