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52" r:id="rId2"/>
    <p:sldId id="433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8" r:id="rId20"/>
    <p:sldId id="431" r:id="rId21"/>
    <p:sldId id="429" r:id="rId22"/>
    <p:sldId id="432" r:id="rId23"/>
    <p:sldId id="362" r:id="rId24"/>
    <p:sldId id="257" r:id="rId25"/>
    <p:sldId id="260" r:id="rId26"/>
    <p:sldId id="262" r:id="rId27"/>
    <p:sldId id="416" r:id="rId28"/>
    <p:sldId id="417" r:id="rId29"/>
    <p:sldId id="418" r:id="rId30"/>
    <p:sldId id="419" r:id="rId31"/>
    <p:sldId id="420" r:id="rId32"/>
    <p:sldId id="325" r:id="rId33"/>
    <p:sldId id="350" r:id="rId34"/>
    <p:sldId id="353" r:id="rId35"/>
    <p:sldId id="286" r:id="rId36"/>
    <p:sldId id="413" r:id="rId37"/>
    <p:sldId id="394" r:id="rId38"/>
    <p:sldId id="395" r:id="rId39"/>
    <p:sldId id="396" r:id="rId40"/>
    <p:sldId id="397" r:id="rId41"/>
    <p:sldId id="421" r:id="rId42"/>
    <p:sldId id="434" r:id="rId43"/>
    <p:sldId id="411" r:id="rId44"/>
    <p:sldId id="412" r:id="rId45"/>
    <p:sldId id="384" r:id="rId46"/>
    <p:sldId id="436" r:id="rId47"/>
    <p:sldId id="422" r:id="rId48"/>
    <p:sldId id="423" r:id="rId49"/>
    <p:sldId id="435" r:id="rId50"/>
    <p:sldId id="424" r:id="rId51"/>
    <p:sldId id="425" r:id="rId52"/>
    <p:sldId id="426" r:id="rId53"/>
    <p:sldId id="427" r:id="rId54"/>
    <p:sldId id="372" r:id="rId55"/>
    <p:sldId id="373" r:id="rId56"/>
    <p:sldId id="374" r:id="rId57"/>
    <p:sldId id="375" r:id="rId58"/>
    <p:sldId id="376" r:id="rId59"/>
    <p:sldId id="377" r:id="rId6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orient="horz" pos="2802">
          <p15:clr>
            <a:srgbClr val="A4A3A4"/>
          </p15:clr>
        </p15:guide>
        <p15:guide id="3" orient="horz" pos="629">
          <p15:clr>
            <a:srgbClr val="A4A3A4"/>
          </p15:clr>
        </p15:guide>
        <p15:guide id="4" pos="4435">
          <p15:clr>
            <a:srgbClr val="A4A3A4"/>
          </p15:clr>
        </p15:guide>
        <p15:guide id="5" pos="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03"/>
    <a:srgbClr val="00FF50"/>
    <a:srgbClr val="00FF00"/>
    <a:srgbClr val="C8FFC8"/>
    <a:srgbClr val="FFFFC8"/>
    <a:srgbClr val="FF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2"/>
    <p:restoredTop sz="97479"/>
  </p:normalViewPr>
  <p:slideViewPr>
    <p:cSldViewPr snapToGrid="0">
      <p:cViewPr varScale="1">
        <p:scale>
          <a:sx n="143" d="100"/>
          <a:sy n="143" d="100"/>
        </p:scale>
        <p:origin x="216" y="1080"/>
      </p:cViewPr>
      <p:guideLst>
        <p:guide orient="horz" pos="3435"/>
        <p:guide orient="horz" pos="2802"/>
        <p:guide orient="horz" pos="629"/>
        <p:guide pos="4435"/>
        <p:guide pos="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AF674D-904C-AE41-851E-E90A655CB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D8CDE-1D66-F941-8FF9-B615F48460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7CADD8-D217-4C4C-A58C-8312B22A1E63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67DF8-D306-A341-9372-4D782B343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45AA1-F5D8-004F-9F3B-C23B2D222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53B655-D3BC-DF4F-B420-4ABA635D0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62255B-7261-A04E-B3AF-E1D55CF59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3C3DB-3A49-4443-A39C-ACC19625C4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4E94C6-46E2-6141-BD99-70517B966312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6D64D6-85A4-354F-A63E-64191D6F08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7B87DF-2125-E845-8D12-A26894932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9A6BE-6923-4F43-9D6B-27D2870677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01F76-B299-514A-AFA3-C2E2CB593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99C1C4-2A7F-6648-8901-21E909F18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64C760E-9793-CE4D-AE7D-16254E5C1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5D6CD4-A9B2-1345-B710-2605C1CB1088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131271F-3752-974C-8CDE-981226EA1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B5EB759-C696-344A-B45E-D70DEE859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A92DD8CF-A012-EE45-BEC3-39EFA6262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05DFD2-2590-364F-99E2-475FA1D7C8DA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81CD972-454B-A141-B4D2-AB816D986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BCC5136-D492-4E45-A833-E97A20E9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B252177A-D738-554D-9481-D7965E62F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C40A72-22EF-9B4E-975B-349D9B67C808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09D0FC-E5E1-6B4C-AE51-7E5508F2A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81356BC-79BA-5648-90A7-38C21FCEF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6B29-F5ED-B94D-9F63-1267ECBB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5341-0F08-754B-9847-5923F3120836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17EB-0CD4-AC4B-889B-9F1A9DED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BBA8-95FB-CB4A-9DA1-EFEED1DC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B1FD-AD4A-AD4E-8D85-6CF84A697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0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3F09-334A-F648-A70A-F963DA49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F95B-00AB-134E-A633-82B4274A57C0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3045-B741-2A41-8B0F-9DBBE1A2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DE14-E2BD-944D-9B2E-EFD380DA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E8AD-1DFD-B74E-859E-624F1E944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36D78-448C-8047-9FD5-479D9024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6A26-2C58-3948-AB7C-A61A9C41D5E6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4CC70-50E4-7147-88CA-68BA9168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FB8A-38C7-CD43-85AE-E77A0B1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C33F-DECE-6346-BFFB-77910ECFC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7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3CD9-356A-C846-8FB7-1AEB10BC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A138-E989-C346-8373-5399FA8939CF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AFA8-6C49-7042-8AB7-B4B42E3A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3698-8583-7949-BC11-D0ACF4B7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9A22-B294-8447-BBDB-B7B73B6E5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D3D2D-2BF6-7F4D-9CFE-EBB53F91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DBBA-0F69-444A-B5EA-5FDE8800CCDB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C2FC-2352-B34A-8F47-6DF0B55D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E387-8EF3-3341-AFB1-3F34B954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597B-AEAC-FC4F-BE15-B77D97469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443426-7EE2-A34A-9589-A068A6BB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AAB6-8CC7-EC48-90CD-F2E7140B9428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727352-E459-CA44-8C05-01D6CB1D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CFB5F-A687-9844-9A7E-0F6CC39D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7E7A-C0D0-DC4E-9662-A56E1A51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8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3984EC-38EF-1249-9201-8DB30D75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4711-9810-CA42-B09C-5A03B410D9A0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688A90-91A1-1242-9427-AE205F9B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463BDC-9F40-2D46-BF21-15D78DF3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4815-CB5B-574E-AFB6-FBDC53796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5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8976C-20E8-FB4B-8E13-4BF6E0F0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4DF0-28EE-204F-9419-6F65981BE074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C76596-0ACE-6841-A2E8-4D259EE0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D39AB9-074B-B040-931D-A2E6FD23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613F-E74F-074A-AC60-C26F216ED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886DBA-7EC5-6F4F-A154-CE06B7E4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BE10-70FF-844E-AA3E-0DC47D9D84F3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0CEF60-C188-2341-ADED-389EA643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2AB11A-7284-1648-AC2C-E3158A16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C8F4-D729-F242-A08B-16ED772BF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57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81182-1BFE-2840-9465-2A3EC30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6282-F09A-3046-8227-2A3AA8711106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59D80-EC24-7A48-8139-DBBCE7CE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83FCA2-01A7-9A48-81AA-8A4CCD9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A6EE-1534-B04D-BB4F-4EF198901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B37BBB-3380-584B-9C51-E3F2CC01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D6D6-576C-E047-B6D2-955326677EA9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739481-5709-634E-8B68-2D3AB1FF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0DE004-F717-F64D-8B86-DD502137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B935-2C0B-0146-96F7-79F2CB691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2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6C15FD-B930-B04D-BA75-E1106C391B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4A6B80-5C41-0948-AEC2-814333215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DEBCE-E499-F84C-9FED-0009AD626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1D36A-1D9B-0A45-9BEB-C3E73778B4E3}" type="datetime1">
              <a:rPr lang="en-US" altLang="en-US"/>
              <a:pPr>
                <a:defRPr/>
              </a:pPr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972EB-3C26-074E-B7F2-B315489AA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2CF5-A93C-C547-A403-E339865A8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0BDAF318-F3C9-2143-8A4C-A1DD65884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953BD5-AE9D-1445-9E5C-E820C9E36977}"/>
              </a:ext>
            </a:extLst>
          </p:cNvPr>
          <p:cNvSpPr>
            <a:spLocks/>
          </p:cNvSpPr>
          <p:nvPr/>
        </p:nvSpPr>
        <p:spPr bwMode="auto">
          <a:xfrm>
            <a:off x="1382486" y="1619431"/>
            <a:ext cx="7169150" cy="4541730"/>
          </a:xfrm>
          <a:custGeom>
            <a:avLst/>
            <a:gdLst>
              <a:gd name="T0" fmla="*/ 4866761 w 6182614"/>
              <a:gd name="T1" fmla="*/ 0 h 5037300"/>
              <a:gd name="T2" fmla="*/ 7169150 w 6182614"/>
              <a:gd name="T3" fmla="*/ 2559497 h 5037300"/>
              <a:gd name="T4" fmla="*/ 4289556 w 6182614"/>
              <a:gd name="T5" fmla="*/ 5207000 h 5037300"/>
              <a:gd name="T6" fmla="*/ 0 w 6182614"/>
              <a:gd name="T7" fmla="*/ 2713331 h 5037300"/>
              <a:gd name="T8" fmla="*/ 4866761 w 6182614"/>
              <a:gd name="T9" fmla="*/ 0 h 5037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2614" h="5037300">
                <a:moveTo>
                  <a:pt x="4197053" y="0"/>
                </a:moveTo>
                <a:lnTo>
                  <a:pt x="6182614" y="2476081"/>
                </a:lnTo>
                <a:lnTo>
                  <a:pt x="3699277" y="5037300"/>
                </a:lnTo>
                <a:lnTo>
                  <a:pt x="0" y="2624902"/>
                </a:lnTo>
                <a:lnTo>
                  <a:pt x="419705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60701968-AF3F-DA44-B9B7-A87390C7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5" y="1758944"/>
            <a:ext cx="5326063" cy="2413000"/>
          </a:xfrm>
        </p:spPr>
        <p:txBody>
          <a:bodyPr/>
          <a:lstStyle/>
          <a:p>
            <a:pPr algn="r"/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Material Theory of Induction</a:t>
            </a:r>
            <a:endParaRPr lang="en-US" altLang="en-US" sz="3600" dirty="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A6ABD41-7416-3A40-9A5C-5150ECA4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12E0F-CBDA-3F49-B29A-D4C3B0FFF966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832F0E4C-337B-3C4B-BF2E-4A33F4E74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3" y="4235474"/>
            <a:ext cx="4917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John D. Norton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Department of History and Philosophy of Science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University of Pittsburgh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EAEF8F-0ED1-0743-865A-8AB8E997A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ACC46-ACF7-AE4B-A2B5-F77D1649D957}"/>
              </a:ext>
            </a:extLst>
          </p:cNvPr>
          <p:cNvSpPr txBox="1"/>
          <p:nvPr/>
        </p:nvSpPr>
        <p:spPr>
          <a:xfrm>
            <a:off x="126443" y="254037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HPS 2101/Phil 2600            Philosophy of Science             Fall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A212C-90DF-7641-92AF-6978E609CA4D}"/>
              </a:ext>
            </a:extLst>
          </p:cNvPr>
          <p:cNvCxnSpPr>
            <a:cxnSpLocks/>
          </p:cNvCxnSpPr>
          <p:nvPr/>
        </p:nvCxnSpPr>
        <p:spPr>
          <a:xfrm>
            <a:off x="231006" y="229021"/>
            <a:ext cx="8742905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A0599-191A-D14A-8B0C-02953B460D60}"/>
              </a:ext>
            </a:extLst>
          </p:cNvPr>
          <p:cNvCxnSpPr>
            <a:cxnSpLocks/>
          </p:cNvCxnSpPr>
          <p:nvPr/>
        </p:nvCxnSpPr>
        <p:spPr>
          <a:xfrm>
            <a:off x="231006" y="715702"/>
            <a:ext cx="8742905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ED11D7-6AD3-184D-ACD5-6FF2DD3338D9}"/>
              </a:ext>
            </a:extLst>
          </p:cNvPr>
          <p:cNvSpPr/>
          <p:nvPr/>
        </p:nvSpPr>
        <p:spPr>
          <a:xfrm>
            <a:off x="644525" y="2089150"/>
            <a:ext cx="587375" cy="496888"/>
          </a:xfrm>
          <a:custGeom>
            <a:avLst/>
            <a:gdLst>
              <a:gd name="connsiteX0" fmla="*/ 135384 w 586660"/>
              <a:gd name="connsiteY0" fmla="*/ 0 h 496419"/>
              <a:gd name="connsiteX1" fmla="*/ 554426 w 586660"/>
              <a:gd name="connsiteY1" fmla="*/ 141834 h 496419"/>
              <a:gd name="connsiteX2" fmla="*/ 586660 w 586660"/>
              <a:gd name="connsiteY2" fmla="*/ 496419 h 496419"/>
              <a:gd name="connsiteX3" fmla="*/ 0 w 586660"/>
              <a:gd name="connsiteY3" fmla="*/ 477078 h 496419"/>
              <a:gd name="connsiteX4" fmla="*/ 135384 w 586660"/>
              <a:gd name="connsiteY4" fmla="*/ 0 h 49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60" h="496419">
                <a:moveTo>
                  <a:pt x="135384" y="0"/>
                </a:moveTo>
                <a:lnTo>
                  <a:pt x="554426" y="141834"/>
                </a:lnTo>
                <a:lnTo>
                  <a:pt x="586660" y="496419"/>
                </a:lnTo>
                <a:lnTo>
                  <a:pt x="0" y="477078"/>
                </a:lnTo>
                <a:lnTo>
                  <a:pt x="13538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BEF2558-DC14-0E47-BA27-E8D3931C3756}"/>
              </a:ext>
            </a:extLst>
          </p:cNvPr>
          <p:cNvSpPr/>
          <p:nvPr/>
        </p:nvSpPr>
        <p:spPr>
          <a:xfrm>
            <a:off x="5873750" y="2055813"/>
            <a:ext cx="585788" cy="496887"/>
          </a:xfrm>
          <a:custGeom>
            <a:avLst/>
            <a:gdLst>
              <a:gd name="connsiteX0" fmla="*/ 135384 w 586660"/>
              <a:gd name="connsiteY0" fmla="*/ 0 h 496419"/>
              <a:gd name="connsiteX1" fmla="*/ 554426 w 586660"/>
              <a:gd name="connsiteY1" fmla="*/ 141834 h 496419"/>
              <a:gd name="connsiteX2" fmla="*/ 586660 w 586660"/>
              <a:gd name="connsiteY2" fmla="*/ 496419 h 496419"/>
              <a:gd name="connsiteX3" fmla="*/ 0 w 586660"/>
              <a:gd name="connsiteY3" fmla="*/ 477078 h 496419"/>
              <a:gd name="connsiteX4" fmla="*/ 135384 w 586660"/>
              <a:gd name="connsiteY4" fmla="*/ 0 h 49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60" h="496419">
                <a:moveTo>
                  <a:pt x="135384" y="0"/>
                </a:moveTo>
                <a:lnTo>
                  <a:pt x="554426" y="141834"/>
                </a:lnTo>
                <a:lnTo>
                  <a:pt x="586660" y="496419"/>
                </a:lnTo>
                <a:lnTo>
                  <a:pt x="0" y="477078"/>
                </a:lnTo>
                <a:lnTo>
                  <a:pt x="13538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71CED42-46C1-3A46-8661-FCB97F762171}"/>
              </a:ext>
            </a:extLst>
          </p:cNvPr>
          <p:cNvSpPr/>
          <p:nvPr/>
        </p:nvSpPr>
        <p:spPr>
          <a:xfrm>
            <a:off x="2997200" y="271463"/>
            <a:ext cx="2946400" cy="1373187"/>
          </a:xfrm>
          <a:custGeom>
            <a:avLst/>
            <a:gdLst>
              <a:gd name="connsiteX0" fmla="*/ 141829 w 2946194"/>
              <a:gd name="connsiteY0" fmla="*/ 0 h 1373212"/>
              <a:gd name="connsiteX1" fmla="*/ 2946194 w 2946194"/>
              <a:gd name="connsiteY1" fmla="*/ 148281 h 1373212"/>
              <a:gd name="connsiteX2" fmla="*/ 2830151 w 2946194"/>
              <a:gd name="connsiteY2" fmla="*/ 1373212 h 1373212"/>
              <a:gd name="connsiteX3" fmla="*/ 0 w 2946194"/>
              <a:gd name="connsiteY3" fmla="*/ 1160461 h 1373212"/>
              <a:gd name="connsiteX4" fmla="*/ 141829 w 2946194"/>
              <a:gd name="connsiteY4" fmla="*/ 0 h 137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194" h="1373212">
                <a:moveTo>
                  <a:pt x="141829" y="0"/>
                </a:moveTo>
                <a:lnTo>
                  <a:pt x="2946194" y="148281"/>
                </a:lnTo>
                <a:lnTo>
                  <a:pt x="2830151" y="1373212"/>
                </a:lnTo>
                <a:lnTo>
                  <a:pt x="0" y="1160461"/>
                </a:lnTo>
                <a:lnTo>
                  <a:pt x="14182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F37B1BFC-BE8E-524C-AD04-370A0C7E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409575"/>
            <a:ext cx="5195888" cy="1003300"/>
          </a:xfrm>
        </p:spPr>
        <p:txBody>
          <a:bodyPr/>
          <a:lstStyle/>
          <a:p>
            <a:pPr algn="ctr"/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Add more domain specific facts</a:t>
            </a:r>
          </a:p>
        </p:txBody>
      </p:sp>
      <p:sp>
        <p:nvSpPr>
          <p:cNvPr id="25605" name="Content Placeholder 2">
            <a:extLst>
              <a:ext uri="{FF2B5EF4-FFF2-40B4-BE49-F238E27FC236}">
                <a16:creationId xmlns:a16="http://schemas.microsoft.com/office/drawing/2014/main" id="{49959FD1-6ED6-F641-A01B-A652782A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5606" name="Slide Number Placeholder 3">
            <a:extLst>
              <a:ext uri="{FF2B5EF4-FFF2-40B4-BE49-F238E27FC236}">
                <a16:creationId xmlns:a16="http://schemas.microsoft.com/office/drawing/2014/main" id="{7F63E910-D8CA-6540-8615-60904E3D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08225-41E1-B945-9543-06F3390A0B7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5607" name="TextBox 5">
            <a:extLst>
              <a:ext uri="{FF2B5EF4-FFF2-40B4-BE49-F238E27FC236}">
                <a16:creationId xmlns:a16="http://schemas.microsoft.com/office/drawing/2014/main" id="{802E0955-10F9-1340-9C72-3EF718AC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076450"/>
            <a:ext cx="2346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induction is more secure. The facts do the work.</a:t>
            </a:r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FC96006D-DAB0-3845-AC9D-5EF40593F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2076450"/>
            <a:ext cx="3382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formal schema contributes less.</a:t>
            </a:r>
          </a:p>
        </p:txBody>
      </p:sp>
      <p:pic>
        <p:nvPicPr>
          <p:cNvPr id="10" name="Picture 9" descr="Keep-calm-and-carry-on-scan.jpg">
            <a:extLst>
              <a:ext uri="{FF2B5EF4-FFF2-40B4-BE49-F238E27FC236}">
                <a16:creationId xmlns:a16="http://schemas.microsoft.com/office/drawing/2014/main" id="{23D07134-8CF9-714D-B166-19F36DC7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2881313"/>
            <a:ext cx="259238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5CFF0F40-171A-414A-A84B-CE84F0E59E5B}"/>
              </a:ext>
            </a:extLst>
          </p:cNvPr>
          <p:cNvSpPr/>
          <p:nvPr/>
        </p:nvSpPr>
        <p:spPr>
          <a:xfrm rot="1807467">
            <a:off x="2346325" y="1308100"/>
            <a:ext cx="471488" cy="70961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C4F5E5E-8D52-1745-8EEE-18DB8B0298F6}"/>
              </a:ext>
            </a:extLst>
          </p:cNvPr>
          <p:cNvSpPr/>
          <p:nvPr/>
        </p:nvSpPr>
        <p:spPr>
          <a:xfrm rot="19429217">
            <a:off x="6092825" y="1289050"/>
            <a:ext cx="469900" cy="70961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EC1E07A-20B6-3D41-AB97-7C285CAF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Inference Justified by Facts.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0AF4FB6-E1B2-0440-AFD8-D3C5419A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2998A76-A17A-9944-AE2E-A369DC70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362F9-0B7E-C145-B8FA-22F3988EFC82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6628" name="Group 10">
            <a:extLst>
              <a:ext uri="{FF2B5EF4-FFF2-40B4-BE49-F238E27FC236}">
                <a16:creationId xmlns:a16="http://schemas.microsoft.com/office/drawing/2014/main" id="{743B1749-813B-C048-A991-1EEF718C8E66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1341438"/>
            <a:ext cx="4529138" cy="1527175"/>
            <a:chOff x="4470760" y="1341314"/>
            <a:chExt cx="4529068" cy="15275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8BD3AF-05AF-DD45-B9CA-22CCC74011EF}"/>
                </a:ext>
              </a:extLst>
            </p:cNvPr>
            <p:cNvSpPr/>
            <p:nvPr/>
          </p:nvSpPr>
          <p:spPr>
            <a:xfrm>
              <a:off x="4489810" y="1438176"/>
              <a:ext cx="3959164" cy="1386246"/>
            </a:xfrm>
            <a:custGeom>
              <a:avLst/>
              <a:gdLst>
                <a:gd name="connsiteX0" fmla="*/ 161984 w 3855220"/>
                <a:gd name="connsiteY0" fmla="*/ 0 h 1432024"/>
                <a:gd name="connsiteX1" fmla="*/ 161984 w 3855220"/>
                <a:gd name="connsiteY1" fmla="*/ 0 h 1432024"/>
                <a:gd name="connsiteX2" fmla="*/ 3855220 w 3855220"/>
                <a:gd name="connsiteY2" fmla="*/ 45358 h 1432024"/>
                <a:gd name="connsiteX3" fmla="*/ 3712674 w 3855220"/>
                <a:gd name="connsiteY3" fmla="*/ 1432024 h 1432024"/>
                <a:gd name="connsiteX4" fmla="*/ 0 w 3855220"/>
                <a:gd name="connsiteY4" fmla="*/ 1347787 h 1432024"/>
                <a:gd name="connsiteX5" fmla="*/ 161984 w 3855220"/>
                <a:gd name="connsiteY5" fmla="*/ 0 h 14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5220" h="1432024">
                  <a:moveTo>
                    <a:pt x="161984" y="0"/>
                  </a:moveTo>
                  <a:lnTo>
                    <a:pt x="161984" y="0"/>
                  </a:lnTo>
                  <a:lnTo>
                    <a:pt x="3855220" y="45358"/>
                  </a:lnTo>
                  <a:lnTo>
                    <a:pt x="3712674" y="1432024"/>
                  </a:lnTo>
                  <a:lnTo>
                    <a:pt x="0" y="1347787"/>
                  </a:lnTo>
                  <a:lnTo>
                    <a:pt x="161984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641" name="TextBox 12">
              <a:extLst>
                <a:ext uri="{FF2B5EF4-FFF2-40B4-BE49-F238E27FC236}">
                  <a16:creationId xmlns:a16="http://schemas.microsoft.com/office/drawing/2014/main" id="{C7F033D0-6B42-064C-B97C-67975D03B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158" y="1347787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This </a:t>
              </a:r>
              <a:r>
                <a:rPr lang="en-US" altLang="en-US"/>
                <a:t>sample of Radium Chloride</a:t>
              </a:r>
            </a:p>
          </p:txBody>
        </p:sp>
        <p:sp>
          <p:nvSpPr>
            <p:cNvPr id="26642" name="TextBox 13">
              <a:extLst>
                <a:ext uri="{FF2B5EF4-FFF2-40B4-BE49-F238E27FC236}">
                  <a16:creationId xmlns:a16="http://schemas.microsoft.com/office/drawing/2014/main" id="{FC9E6200-4FF7-1C4B-A03E-807B0CFFD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82" y="1503302"/>
              <a:ext cx="492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has</a:t>
              </a:r>
            </a:p>
          </p:txBody>
        </p:sp>
        <p:sp>
          <p:nvSpPr>
            <p:cNvPr id="26643" name="TextBox 14">
              <a:extLst>
                <a:ext uri="{FF2B5EF4-FFF2-40B4-BE49-F238E27FC236}">
                  <a16:creationId xmlns:a16="http://schemas.microsoft.com/office/drawing/2014/main" id="{8A3A22DE-9E38-8F45-887C-9A44DD9A2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284" y="1341314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BDBCD1-D442-D24A-9194-C24DCAF35617}"/>
                </a:ext>
              </a:extLst>
            </p:cNvPr>
            <p:cNvCxnSpPr/>
            <p:nvPr/>
          </p:nvCxnSpPr>
          <p:spPr>
            <a:xfrm>
              <a:off x="4470760" y="2132093"/>
              <a:ext cx="4159186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45" name="TextBox 16">
              <a:extLst>
                <a:ext uri="{FF2B5EF4-FFF2-40B4-BE49-F238E27FC236}">
                  <a16:creationId xmlns:a16="http://schemas.microsoft.com/office/drawing/2014/main" id="{EB29273C-C4A2-EA43-B59D-4E7DD316B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678" y="2222553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All </a:t>
              </a:r>
              <a:r>
                <a:rPr lang="en-US" altLang="en-US"/>
                <a:t>samples of Radium Chloride</a:t>
              </a:r>
            </a:p>
          </p:txBody>
        </p:sp>
        <p:sp>
          <p:nvSpPr>
            <p:cNvPr id="26646" name="TextBox 17">
              <a:extLst>
                <a:ext uri="{FF2B5EF4-FFF2-40B4-BE49-F238E27FC236}">
                  <a16:creationId xmlns:a16="http://schemas.microsoft.com/office/drawing/2014/main" id="{4641C093-0A8B-D44A-A93D-804CBEB60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502" y="2378068"/>
              <a:ext cx="620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</a:t>
              </a:r>
            </a:p>
          </p:txBody>
        </p:sp>
        <p:sp>
          <p:nvSpPr>
            <p:cNvPr id="26647" name="TextBox 18">
              <a:extLst>
                <a:ext uri="{FF2B5EF4-FFF2-40B4-BE49-F238E27FC236}">
                  <a16:creationId xmlns:a16="http://schemas.microsoft.com/office/drawing/2014/main" id="{142E6162-81AF-3244-9ACE-680D37642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804" y="2216080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</p:grpSp>
      <p:grpSp>
        <p:nvGrpSpPr>
          <p:cNvPr id="3" name="Group 34">
            <a:extLst>
              <a:ext uri="{FF2B5EF4-FFF2-40B4-BE49-F238E27FC236}">
                <a16:creationId xmlns:a16="http://schemas.microsoft.com/office/drawing/2014/main" id="{2222F154-0282-0243-BA17-7EA8884501DD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1368425"/>
            <a:ext cx="8759825" cy="3667125"/>
            <a:chOff x="252413" y="1368425"/>
            <a:chExt cx="8759825" cy="3667125"/>
          </a:xfrm>
        </p:grpSpPr>
        <p:grpSp>
          <p:nvGrpSpPr>
            <p:cNvPr id="26630" name="Group 47">
              <a:extLst>
                <a:ext uri="{FF2B5EF4-FFF2-40B4-BE49-F238E27FC236}">
                  <a16:creationId xmlns:a16="http://schemas.microsoft.com/office/drawing/2014/main" id="{2E9645FF-83A9-F841-999C-64AE247E3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13" y="1368425"/>
              <a:ext cx="8759825" cy="3667125"/>
              <a:chOff x="252695" y="1368868"/>
              <a:chExt cx="8760098" cy="3665894"/>
            </a:xfrm>
          </p:grpSpPr>
          <p:grpSp>
            <p:nvGrpSpPr>
              <p:cNvPr id="26632" name="Group 34">
                <a:extLst>
                  <a:ext uri="{FF2B5EF4-FFF2-40B4-BE49-F238E27FC236}">
                    <a16:creationId xmlns:a16="http://schemas.microsoft.com/office/drawing/2014/main" id="{DD5AF9DC-C7B9-1D43-9A9F-6218D85FC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0517" y="1911525"/>
                <a:ext cx="7762276" cy="3123237"/>
                <a:chOff x="1250517" y="1911525"/>
                <a:chExt cx="7762276" cy="312323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6F1F11A-2E66-0447-ACDA-4BE15A036199}"/>
                    </a:ext>
                  </a:extLst>
                </p:cNvPr>
                <p:cNvCxnSpPr/>
                <p:nvPr/>
              </p:nvCxnSpPr>
              <p:spPr>
                <a:xfrm rot="5400000">
                  <a:off x="2909730" y="2843908"/>
                  <a:ext cx="1483815" cy="254008"/>
                </a:xfrm>
                <a:prstGeom prst="line">
                  <a:avLst/>
                </a:prstGeom>
                <a:ln w="127000">
                  <a:solidFill>
                    <a:srgbClr val="C8FFC8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118613-D7C6-FF4F-9121-9F644C259ED9}"/>
                    </a:ext>
                  </a:extLst>
                </p:cNvPr>
                <p:cNvSpPr/>
                <p:nvPr/>
              </p:nvSpPr>
              <p:spPr>
                <a:xfrm>
                  <a:off x="1251263" y="3447795"/>
                  <a:ext cx="7534510" cy="1586967"/>
                </a:xfrm>
                <a:custGeom>
                  <a:avLst/>
                  <a:gdLst>
                    <a:gd name="connsiteX0" fmla="*/ 129587 w 6926438"/>
                    <a:gd name="connsiteY0" fmla="*/ 0 h 1587538"/>
                    <a:gd name="connsiteX1" fmla="*/ 6926438 w 6926438"/>
                    <a:gd name="connsiteY1" fmla="*/ 239751 h 1587538"/>
                    <a:gd name="connsiteX2" fmla="*/ 6881083 w 6926438"/>
                    <a:gd name="connsiteY2" fmla="*/ 1587538 h 1587538"/>
                    <a:gd name="connsiteX3" fmla="*/ 0 w 6926438"/>
                    <a:gd name="connsiteY3" fmla="*/ 1289470 h 1587538"/>
                    <a:gd name="connsiteX4" fmla="*/ 129587 w 6926438"/>
                    <a:gd name="connsiteY4" fmla="*/ 0 h 158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6438" h="1587538">
                      <a:moveTo>
                        <a:pt x="129587" y="0"/>
                      </a:moveTo>
                      <a:lnTo>
                        <a:pt x="6926438" y="239751"/>
                      </a:lnTo>
                      <a:lnTo>
                        <a:pt x="6881083" y="1587538"/>
                      </a:lnTo>
                      <a:lnTo>
                        <a:pt x="0" y="1289470"/>
                      </a:lnTo>
                      <a:lnTo>
                        <a:pt x="129587" y="0"/>
                      </a:lnTo>
                      <a:close/>
                    </a:path>
                  </a:pathLst>
                </a:cu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6637" name="Rectangle 22">
                  <a:extLst>
                    <a:ext uri="{FF2B5EF4-FFF2-40B4-BE49-F238E27FC236}">
                      <a16:creationId xmlns:a16="http://schemas.microsoft.com/office/drawing/2014/main" id="{F9060A08-DFC7-674C-98CE-AEB2FB73A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7792" y="3550948"/>
                  <a:ext cx="3821232" cy="12298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Haüy’s principle</a:t>
                  </a:r>
                  <a:endParaRPr lang="en-US" altLang="en-US" i="1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i="1"/>
                    <a:t>Generally</a:t>
                  </a:r>
                  <a:r>
                    <a:rPr lang="en-US" altLang="en-US"/>
                    <a:t>, each crystalline substance has a single characteristic crystallographic form. </a:t>
                  </a:r>
                </a:p>
              </p:txBody>
            </p:sp>
            <p:sp>
              <p:nvSpPr>
                <p:cNvPr id="26638" name="Rectangle 24">
                  <a:extLst>
                    <a:ext uri="{FF2B5EF4-FFF2-40B4-BE49-F238E27FC236}">
                      <a16:creationId xmlns:a16="http://schemas.microsoft.com/office/drawing/2014/main" id="{E419BD53-8300-0041-91F5-DBF1863D8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4970" y="3437932"/>
                  <a:ext cx="3577823" cy="1477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Isomorphous groups.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Crystalline substances </a:t>
                  </a:r>
                  <a:r>
                    <a:rPr lang="en-US" altLang="en-US" i="1"/>
                    <a:t>tend to</a:t>
                  </a:r>
                  <a:r>
                    <a:rPr lang="en-US" altLang="en-US"/>
                    <a:t> come in groups with analogous chemical compositions and closely similar crystal forms. 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D2B9DDA-32D6-AE4B-84F8-EAEDC4832557}"/>
                    </a:ext>
                  </a:extLst>
                </p:cNvPr>
                <p:cNvSpPr/>
                <p:nvPr/>
              </p:nvSpPr>
              <p:spPr>
                <a:xfrm>
                  <a:off x="3396043" y="1911611"/>
                  <a:ext cx="906490" cy="569722"/>
                </a:xfrm>
                <a:prstGeom prst="ellipse">
                  <a:avLst/>
                </a:pr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pic>
            <p:nvPicPr>
              <p:cNvPr id="26633" name="Picture 26" descr="220px-René_Just_Haüy_2.jpg">
                <a:extLst>
                  <a:ext uri="{FF2B5EF4-FFF2-40B4-BE49-F238E27FC236}">
                    <a16:creationId xmlns:a16="http://schemas.microsoft.com/office/drawing/2014/main" id="{276E1CD7-9F01-D94F-A0C1-DBB73CEE4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011" y="1368868"/>
                <a:ext cx="1390681" cy="170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4" name="TextBox 20">
                <a:extLst>
                  <a:ext uri="{FF2B5EF4-FFF2-40B4-BE49-F238E27FC236}">
                    <a16:creationId xmlns:a16="http://schemas.microsoft.com/office/drawing/2014/main" id="{723B2C66-1473-F844-AFF4-43D1D46AC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695" y="2241992"/>
                <a:ext cx="105613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René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Just Haüy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1743-1822 </a:t>
                </a:r>
              </a:p>
            </p:txBody>
          </p:sp>
        </p:grpSp>
        <p:sp>
          <p:nvSpPr>
            <p:cNvPr id="26631" name="TextBox 19">
              <a:extLst>
                <a:ext uri="{FF2B5EF4-FFF2-40B4-BE49-F238E27FC236}">
                  <a16:creationId xmlns:a16="http://schemas.microsoft.com/office/drawing/2014/main" id="{9EEC8865-9D47-0344-BC6B-7B99B947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200" y="1789113"/>
              <a:ext cx="14652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Haüy</a:t>
              </a:r>
              <a:r>
                <a:rPr lang="en-US" altLang="ja-JP"/>
                <a:t>’s principle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53236A4-FBCB-1C49-B8F0-0EB9851B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Inference Justified by Facts.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718F02D-A836-9243-8E1B-33C10FB6F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A77F48F-440C-BB49-97CF-C608DCA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1D4C0-53C2-C348-892C-F7D2D35170AF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31748" name="Group 10">
            <a:extLst>
              <a:ext uri="{FF2B5EF4-FFF2-40B4-BE49-F238E27FC236}">
                <a16:creationId xmlns:a16="http://schemas.microsoft.com/office/drawing/2014/main" id="{85FA7A88-CAC0-BE4C-AD0E-18C1FE1F85EF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1341438"/>
            <a:ext cx="4529138" cy="1527175"/>
            <a:chOff x="4470760" y="1341314"/>
            <a:chExt cx="4529068" cy="15275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DC4A0B5-3EF0-064B-9066-53D942CBFF46}"/>
                </a:ext>
              </a:extLst>
            </p:cNvPr>
            <p:cNvSpPr/>
            <p:nvPr/>
          </p:nvSpPr>
          <p:spPr>
            <a:xfrm>
              <a:off x="4489810" y="1438176"/>
              <a:ext cx="3959164" cy="1386246"/>
            </a:xfrm>
            <a:custGeom>
              <a:avLst/>
              <a:gdLst>
                <a:gd name="connsiteX0" fmla="*/ 161984 w 3855220"/>
                <a:gd name="connsiteY0" fmla="*/ 0 h 1432024"/>
                <a:gd name="connsiteX1" fmla="*/ 161984 w 3855220"/>
                <a:gd name="connsiteY1" fmla="*/ 0 h 1432024"/>
                <a:gd name="connsiteX2" fmla="*/ 3855220 w 3855220"/>
                <a:gd name="connsiteY2" fmla="*/ 45358 h 1432024"/>
                <a:gd name="connsiteX3" fmla="*/ 3712674 w 3855220"/>
                <a:gd name="connsiteY3" fmla="*/ 1432024 h 1432024"/>
                <a:gd name="connsiteX4" fmla="*/ 0 w 3855220"/>
                <a:gd name="connsiteY4" fmla="*/ 1347787 h 1432024"/>
                <a:gd name="connsiteX5" fmla="*/ 161984 w 3855220"/>
                <a:gd name="connsiteY5" fmla="*/ 0 h 14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5220" h="1432024">
                  <a:moveTo>
                    <a:pt x="161984" y="0"/>
                  </a:moveTo>
                  <a:lnTo>
                    <a:pt x="161984" y="0"/>
                  </a:lnTo>
                  <a:lnTo>
                    <a:pt x="3855220" y="45358"/>
                  </a:lnTo>
                  <a:lnTo>
                    <a:pt x="3712674" y="1432024"/>
                  </a:lnTo>
                  <a:lnTo>
                    <a:pt x="0" y="1347787"/>
                  </a:lnTo>
                  <a:lnTo>
                    <a:pt x="161984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772" name="TextBox 12">
              <a:extLst>
                <a:ext uri="{FF2B5EF4-FFF2-40B4-BE49-F238E27FC236}">
                  <a16:creationId xmlns:a16="http://schemas.microsoft.com/office/drawing/2014/main" id="{44DC3E28-5EEF-574C-A5A0-E7E76429E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158" y="1347787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This </a:t>
              </a:r>
              <a:r>
                <a:rPr lang="en-US" altLang="en-US"/>
                <a:t>sample of Radium Chloride</a:t>
              </a:r>
            </a:p>
          </p:txBody>
        </p:sp>
        <p:sp>
          <p:nvSpPr>
            <p:cNvPr id="31773" name="TextBox 13">
              <a:extLst>
                <a:ext uri="{FF2B5EF4-FFF2-40B4-BE49-F238E27FC236}">
                  <a16:creationId xmlns:a16="http://schemas.microsoft.com/office/drawing/2014/main" id="{8008EF9E-18AE-DC4C-A92D-6C286822F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82" y="1503302"/>
              <a:ext cx="492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has</a:t>
              </a:r>
            </a:p>
          </p:txBody>
        </p:sp>
        <p:sp>
          <p:nvSpPr>
            <p:cNvPr id="31774" name="TextBox 14">
              <a:extLst>
                <a:ext uri="{FF2B5EF4-FFF2-40B4-BE49-F238E27FC236}">
                  <a16:creationId xmlns:a16="http://schemas.microsoft.com/office/drawing/2014/main" id="{1C2097C7-E0C9-3049-A04F-45FAEB8E6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284" y="1341314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8B55B2-6BA3-F646-B58A-821B1E3E3162}"/>
                </a:ext>
              </a:extLst>
            </p:cNvPr>
            <p:cNvCxnSpPr/>
            <p:nvPr/>
          </p:nvCxnSpPr>
          <p:spPr>
            <a:xfrm>
              <a:off x="4470760" y="2132093"/>
              <a:ext cx="4159186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76" name="TextBox 16">
              <a:extLst>
                <a:ext uri="{FF2B5EF4-FFF2-40B4-BE49-F238E27FC236}">
                  <a16:creationId xmlns:a16="http://schemas.microsoft.com/office/drawing/2014/main" id="{F2ECFE2F-29D5-7B49-A170-0769656ED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678" y="2222553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All </a:t>
              </a:r>
              <a:r>
                <a:rPr lang="en-US" altLang="en-US"/>
                <a:t>samples of Radium Chloride</a:t>
              </a:r>
            </a:p>
          </p:txBody>
        </p:sp>
        <p:sp>
          <p:nvSpPr>
            <p:cNvPr id="31777" name="TextBox 17">
              <a:extLst>
                <a:ext uri="{FF2B5EF4-FFF2-40B4-BE49-F238E27FC236}">
                  <a16:creationId xmlns:a16="http://schemas.microsoft.com/office/drawing/2014/main" id="{220915A9-1E2B-7F41-B51A-320BD27B5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502" y="2378068"/>
              <a:ext cx="620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</a:t>
              </a:r>
            </a:p>
          </p:txBody>
        </p:sp>
        <p:sp>
          <p:nvSpPr>
            <p:cNvPr id="31778" name="TextBox 18">
              <a:extLst>
                <a:ext uri="{FF2B5EF4-FFF2-40B4-BE49-F238E27FC236}">
                  <a16:creationId xmlns:a16="http://schemas.microsoft.com/office/drawing/2014/main" id="{B4D90905-9F7A-EE4A-BDAF-7F3039D69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804" y="2216080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</p:grpSp>
      <p:grpSp>
        <p:nvGrpSpPr>
          <p:cNvPr id="31749" name="Group 34">
            <a:extLst>
              <a:ext uri="{FF2B5EF4-FFF2-40B4-BE49-F238E27FC236}">
                <a16:creationId xmlns:a16="http://schemas.microsoft.com/office/drawing/2014/main" id="{D4ECACE8-EB4A-1F4B-BE59-DBC3918E2440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1368425"/>
            <a:ext cx="8759825" cy="3667125"/>
            <a:chOff x="252413" y="1368425"/>
            <a:chExt cx="8759825" cy="3667125"/>
          </a:xfrm>
        </p:grpSpPr>
        <p:grpSp>
          <p:nvGrpSpPr>
            <p:cNvPr id="31761" name="Group 47">
              <a:extLst>
                <a:ext uri="{FF2B5EF4-FFF2-40B4-BE49-F238E27FC236}">
                  <a16:creationId xmlns:a16="http://schemas.microsoft.com/office/drawing/2014/main" id="{B82F108D-1EBB-0A46-978E-C11572F77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13" y="1368425"/>
              <a:ext cx="8759825" cy="3667125"/>
              <a:chOff x="252695" y="1368868"/>
              <a:chExt cx="8760098" cy="3665894"/>
            </a:xfrm>
          </p:grpSpPr>
          <p:grpSp>
            <p:nvGrpSpPr>
              <p:cNvPr id="31763" name="Group 34">
                <a:extLst>
                  <a:ext uri="{FF2B5EF4-FFF2-40B4-BE49-F238E27FC236}">
                    <a16:creationId xmlns:a16="http://schemas.microsoft.com/office/drawing/2014/main" id="{B42BCF30-9EE9-D346-A379-2EA8FB1E6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0517" y="1911525"/>
                <a:ext cx="7762276" cy="3123237"/>
                <a:chOff x="1250517" y="1911525"/>
                <a:chExt cx="7762276" cy="312323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16F8E89-FA21-5C42-B531-AD0ED7CF808E}"/>
                    </a:ext>
                  </a:extLst>
                </p:cNvPr>
                <p:cNvCxnSpPr/>
                <p:nvPr/>
              </p:nvCxnSpPr>
              <p:spPr>
                <a:xfrm rot="5400000">
                  <a:off x="2909730" y="2843908"/>
                  <a:ext cx="1483815" cy="254008"/>
                </a:xfrm>
                <a:prstGeom prst="line">
                  <a:avLst/>
                </a:prstGeom>
                <a:ln w="127000">
                  <a:solidFill>
                    <a:srgbClr val="C8FFC8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7A62C996-31A5-974D-BB74-C440B7F43B60}"/>
                    </a:ext>
                  </a:extLst>
                </p:cNvPr>
                <p:cNvSpPr/>
                <p:nvPr/>
              </p:nvSpPr>
              <p:spPr>
                <a:xfrm>
                  <a:off x="1251263" y="3447795"/>
                  <a:ext cx="7534510" cy="1586967"/>
                </a:xfrm>
                <a:custGeom>
                  <a:avLst/>
                  <a:gdLst>
                    <a:gd name="connsiteX0" fmla="*/ 129587 w 6926438"/>
                    <a:gd name="connsiteY0" fmla="*/ 0 h 1587538"/>
                    <a:gd name="connsiteX1" fmla="*/ 6926438 w 6926438"/>
                    <a:gd name="connsiteY1" fmla="*/ 239751 h 1587538"/>
                    <a:gd name="connsiteX2" fmla="*/ 6881083 w 6926438"/>
                    <a:gd name="connsiteY2" fmla="*/ 1587538 h 1587538"/>
                    <a:gd name="connsiteX3" fmla="*/ 0 w 6926438"/>
                    <a:gd name="connsiteY3" fmla="*/ 1289470 h 1587538"/>
                    <a:gd name="connsiteX4" fmla="*/ 129587 w 6926438"/>
                    <a:gd name="connsiteY4" fmla="*/ 0 h 158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6438" h="1587538">
                      <a:moveTo>
                        <a:pt x="129587" y="0"/>
                      </a:moveTo>
                      <a:lnTo>
                        <a:pt x="6926438" y="239751"/>
                      </a:lnTo>
                      <a:lnTo>
                        <a:pt x="6881083" y="1587538"/>
                      </a:lnTo>
                      <a:lnTo>
                        <a:pt x="0" y="1289470"/>
                      </a:lnTo>
                      <a:lnTo>
                        <a:pt x="129587" y="0"/>
                      </a:lnTo>
                      <a:close/>
                    </a:path>
                  </a:pathLst>
                </a:cu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768" name="Rectangle 22">
                  <a:extLst>
                    <a:ext uri="{FF2B5EF4-FFF2-40B4-BE49-F238E27FC236}">
                      <a16:creationId xmlns:a16="http://schemas.microsoft.com/office/drawing/2014/main" id="{0FEC33F8-1959-3F42-9579-1C30E4939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7792" y="3550948"/>
                  <a:ext cx="3821232" cy="12298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Haüy’s principle</a:t>
                  </a:r>
                  <a:endParaRPr lang="en-US" altLang="en-US" i="1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i="1"/>
                    <a:t>Generally</a:t>
                  </a:r>
                  <a:r>
                    <a:rPr lang="en-US" altLang="en-US"/>
                    <a:t>, each crystalline substance has a single characteristic crystallographic form. </a:t>
                  </a:r>
                </a:p>
              </p:txBody>
            </p:sp>
            <p:sp>
              <p:nvSpPr>
                <p:cNvPr id="31769" name="Rectangle 24">
                  <a:extLst>
                    <a:ext uri="{FF2B5EF4-FFF2-40B4-BE49-F238E27FC236}">
                      <a16:creationId xmlns:a16="http://schemas.microsoft.com/office/drawing/2014/main" id="{E7FD8245-4CFB-7D48-88DF-0970B7DAB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4970" y="3437932"/>
                  <a:ext cx="3577823" cy="1477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Isomorphous groups.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/>
                    <a:t>Crystalline substances </a:t>
                  </a:r>
                  <a:r>
                    <a:rPr lang="en-US" altLang="en-US" i="1"/>
                    <a:t>tend to</a:t>
                  </a:r>
                  <a:r>
                    <a:rPr lang="en-US" altLang="en-US"/>
                    <a:t> come in groups with analogous chemical compositions and closely similar crystal forms. 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AFDB508-558F-D947-8602-B801BE4EBDF0}"/>
                    </a:ext>
                  </a:extLst>
                </p:cNvPr>
                <p:cNvSpPr/>
                <p:nvPr/>
              </p:nvSpPr>
              <p:spPr>
                <a:xfrm>
                  <a:off x="3396043" y="1911611"/>
                  <a:ext cx="906490" cy="569722"/>
                </a:xfrm>
                <a:prstGeom prst="ellipse">
                  <a:avLst/>
                </a:pr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pic>
            <p:nvPicPr>
              <p:cNvPr id="31764" name="Picture 26" descr="220px-René_Just_Haüy_2.jpg">
                <a:extLst>
                  <a:ext uri="{FF2B5EF4-FFF2-40B4-BE49-F238E27FC236}">
                    <a16:creationId xmlns:a16="http://schemas.microsoft.com/office/drawing/2014/main" id="{324A519C-FBED-5848-8E79-EF8BD492A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011" y="1368868"/>
                <a:ext cx="1390681" cy="170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5" name="TextBox 20">
                <a:extLst>
                  <a:ext uri="{FF2B5EF4-FFF2-40B4-BE49-F238E27FC236}">
                    <a16:creationId xmlns:a16="http://schemas.microsoft.com/office/drawing/2014/main" id="{BFBB4E63-F462-564A-A3C3-B450A5249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695" y="2241992"/>
                <a:ext cx="105613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René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Just Haüy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1743-1822 </a:t>
                </a:r>
              </a:p>
            </p:txBody>
          </p:sp>
        </p:grpSp>
        <p:sp>
          <p:nvSpPr>
            <p:cNvPr id="31762" name="TextBox 19">
              <a:extLst>
                <a:ext uri="{FF2B5EF4-FFF2-40B4-BE49-F238E27FC236}">
                  <a16:creationId xmlns:a16="http://schemas.microsoft.com/office/drawing/2014/main" id="{175F7E99-676D-4D4D-835B-D233A997F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200" y="1789113"/>
              <a:ext cx="14652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Haüy</a:t>
              </a:r>
              <a:r>
                <a:rPr lang="en-US" altLang="ja-JP"/>
                <a:t>’s principle</a:t>
              </a:r>
              <a:endParaRPr lang="en-US" altLang="en-US"/>
            </a:p>
          </p:txBody>
        </p: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id="{06D77E85-1BE8-4446-8F15-9F8131CDC096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3894138"/>
            <a:ext cx="7626350" cy="2736850"/>
            <a:chOff x="388761" y="3894326"/>
            <a:chExt cx="7626210" cy="2736890"/>
          </a:xfrm>
        </p:grpSpPr>
        <p:grpSp>
          <p:nvGrpSpPr>
            <p:cNvPr id="31751" name="Group 45">
              <a:extLst>
                <a:ext uri="{FF2B5EF4-FFF2-40B4-BE49-F238E27FC236}">
                  <a16:creationId xmlns:a16="http://schemas.microsoft.com/office/drawing/2014/main" id="{6BEABEC6-9DCD-DC42-B9FF-C8DAD4B09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143" y="3894326"/>
              <a:ext cx="1976205" cy="1509780"/>
              <a:chOff x="583143" y="3894326"/>
              <a:chExt cx="1976205" cy="150978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4D9EE83-F2FF-6C49-A9D7-27AA2DE24421}"/>
                  </a:ext>
                </a:extLst>
              </p:cNvPr>
              <p:cNvSpPr/>
              <p:nvPr/>
            </p:nvSpPr>
            <p:spPr>
              <a:xfrm>
                <a:off x="1326955" y="3894326"/>
                <a:ext cx="1231878" cy="35560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B2859AC-21CB-DF4A-A416-ECFDA386AF5F}"/>
                  </a:ext>
                </a:extLst>
              </p:cNvPr>
              <p:cNvSpPr/>
              <p:nvPr/>
            </p:nvSpPr>
            <p:spPr>
              <a:xfrm>
                <a:off x="582432" y="5034168"/>
                <a:ext cx="1211240" cy="36989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52" name="Group 49">
              <a:extLst>
                <a:ext uri="{FF2B5EF4-FFF2-40B4-BE49-F238E27FC236}">
                  <a16:creationId xmlns:a16="http://schemas.microsoft.com/office/drawing/2014/main" id="{6E4CE7F6-39BC-3048-9D9A-DB32A9BFC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61" y="4198521"/>
              <a:ext cx="7626210" cy="2432695"/>
              <a:chOff x="388761" y="4198521"/>
              <a:chExt cx="7626210" cy="2432695"/>
            </a:xfrm>
          </p:grpSpPr>
          <p:grpSp>
            <p:nvGrpSpPr>
              <p:cNvPr id="31753" name="Group 46">
                <a:extLst>
                  <a:ext uri="{FF2B5EF4-FFF2-40B4-BE49-F238E27FC236}">
                    <a16:creationId xmlns:a16="http://schemas.microsoft.com/office/drawing/2014/main" id="{6EB42E33-3570-A440-A723-028F66FAD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761" y="4198521"/>
                <a:ext cx="5753674" cy="2432695"/>
                <a:chOff x="388761" y="4198521"/>
                <a:chExt cx="5753674" cy="2432695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1B7BB26D-A577-B043-8478-7E8525E62A0D}"/>
                    </a:ext>
                  </a:extLst>
                </p:cNvPr>
                <p:cNvSpPr/>
                <p:nvPr/>
              </p:nvSpPr>
              <p:spPr>
                <a:xfrm>
                  <a:off x="2695356" y="5151644"/>
                  <a:ext cx="3446400" cy="1450996"/>
                </a:xfrm>
                <a:custGeom>
                  <a:avLst/>
                  <a:gdLst>
                    <a:gd name="connsiteX0" fmla="*/ 123108 w 3447020"/>
                    <a:gd name="connsiteY0" fmla="*/ 0 h 1451463"/>
                    <a:gd name="connsiteX1" fmla="*/ 3447020 w 3447020"/>
                    <a:gd name="connsiteY1" fmla="*/ 45358 h 1451463"/>
                    <a:gd name="connsiteX2" fmla="*/ 3447020 w 3447020"/>
                    <a:gd name="connsiteY2" fmla="*/ 1451463 h 1451463"/>
                    <a:gd name="connsiteX3" fmla="*/ 0 w 3447020"/>
                    <a:gd name="connsiteY3" fmla="*/ 1451463 h 1451463"/>
                    <a:gd name="connsiteX4" fmla="*/ 123108 w 3447020"/>
                    <a:gd name="connsiteY4" fmla="*/ 0 h 145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7020" h="1451463">
                      <a:moveTo>
                        <a:pt x="123108" y="0"/>
                      </a:moveTo>
                      <a:lnTo>
                        <a:pt x="3447020" y="45358"/>
                      </a:lnTo>
                      <a:lnTo>
                        <a:pt x="3447020" y="1451463"/>
                      </a:lnTo>
                      <a:lnTo>
                        <a:pt x="0" y="1451463"/>
                      </a:lnTo>
                      <a:lnTo>
                        <a:pt x="123108" y="0"/>
                      </a:lnTo>
                      <a:close/>
                    </a:path>
                  </a:pathLst>
                </a:custGeom>
                <a:solidFill>
                  <a:srgbClr val="FFCA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756" name="TextBox 35">
                  <a:extLst>
                    <a:ext uri="{FF2B5EF4-FFF2-40B4-BE49-F238E27FC236}">
                      <a16:creationId xmlns:a16="http://schemas.microsoft.com/office/drawing/2014/main" id="{A540FE99-549B-3542-80F8-EDB61FBEE8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761" y="5034759"/>
                  <a:ext cx="2099314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/>
                    <a:t>“</a:t>
                  </a:r>
                  <a:r>
                    <a:rPr lang="en-US" altLang="ja-JP" i="1"/>
                    <a:t>Generally</a:t>
                  </a:r>
                  <a:r>
                    <a:rPr lang="ja-JP" altLang="en-US"/>
                    <a:t>”</a:t>
                  </a:r>
                  <a:r>
                    <a:rPr lang="en-US" altLang="ja-JP"/>
                    <a:t> makes the inference inductive.</a:t>
                  </a:r>
                  <a:endParaRPr lang="en-US" altLang="en-US"/>
                </a:p>
              </p:txBody>
            </p:sp>
            <p:sp>
              <p:nvSpPr>
                <p:cNvPr id="31757" name="Rectangle 38">
                  <a:extLst>
                    <a:ext uri="{FF2B5EF4-FFF2-40B4-BE49-F238E27FC236}">
                      <a16:creationId xmlns:a16="http://schemas.microsoft.com/office/drawing/2014/main" id="{E9A70710-8F7B-7249-BCF2-BAD111FBA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0679" y="5800219"/>
                  <a:ext cx="3156665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Times" pitchFamily="2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e.g. Dimorphism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Carbon = graphite and diamond.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Calcium carbonate = calcite and aragonite.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Iron sulphide = pyrite and marcasite 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463FEB0-2D57-5C49-8463-8BA3181102D1}"/>
                    </a:ext>
                  </a:extLst>
                </p:cNvPr>
                <p:cNvCxnSpPr>
                  <a:stCxn id="41" idx="3"/>
                  <a:endCxn id="42" idx="0"/>
                </p:cNvCxnSpPr>
                <p:nvPr/>
              </p:nvCxnSpPr>
              <p:spPr>
                <a:xfrm rot="5400000">
                  <a:off x="930075" y="4457901"/>
                  <a:ext cx="836624" cy="3190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754" name="TextBox 36">
                <a:extLst>
                  <a:ext uri="{FF2B5EF4-FFF2-40B4-BE49-F238E27FC236}">
                    <a16:creationId xmlns:a16="http://schemas.microsoft.com/office/drawing/2014/main" id="{9E7B2E28-142E-AB41-8769-FF500756BC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581" y="5073638"/>
                <a:ext cx="537139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Inductive risk of polymorphism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= multiple crystal forms for same substance.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3AE9483-975B-F94E-B7A2-E7D9BF30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Cascade of Warrants.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25B4C33-0A66-1747-B372-B558D00C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99C5A1B-8386-EF4D-92F7-7FD7DFD3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E244F-024B-B749-ACD5-43817F530EFD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32772" name="Group 10">
            <a:extLst>
              <a:ext uri="{FF2B5EF4-FFF2-40B4-BE49-F238E27FC236}">
                <a16:creationId xmlns:a16="http://schemas.microsoft.com/office/drawing/2014/main" id="{D4E78B83-116E-2342-A84D-135A7FE0C5F2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1341438"/>
            <a:ext cx="4529138" cy="1527175"/>
            <a:chOff x="4470760" y="1341314"/>
            <a:chExt cx="4529068" cy="15275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9C675D2-010B-264A-81ED-26D33D85BF55}"/>
                </a:ext>
              </a:extLst>
            </p:cNvPr>
            <p:cNvSpPr/>
            <p:nvPr/>
          </p:nvSpPr>
          <p:spPr>
            <a:xfrm>
              <a:off x="4489810" y="1438176"/>
              <a:ext cx="3959164" cy="1386246"/>
            </a:xfrm>
            <a:custGeom>
              <a:avLst/>
              <a:gdLst>
                <a:gd name="connsiteX0" fmla="*/ 161984 w 3855220"/>
                <a:gd name="connsiteY0" fmla="*/ 0 h 1432024"/>
                <a:gd name="connsiteX1" fmla="*/ 161984 w 3855220"/>
                <a:gd name="connsiteY1" fmla="*/ 0 h 1432024"/>
                <a:gd name="connsiteX2" fmla="*/ 3855220 w 3855220"/>
                <a:gd name="connsiteY2" fmla="*/ 45358 h 1432024"/>
                <a:gd name="connsiteX3" fmla="*/ 3712674 w 3855220"/>
                <a:gd name="connsiteY3" fmla="*/ 1432024 h 1432024"/>
                <a:gd name="connsiteX4" fmla="*/ 0 w 3855220"/>
                <a:gd name="connsiteY4" fmla="*/ 1347787 h 1432024"/>
                <a:gd name="connsiteX5" fmla="*/ 161984 w 3855220"/>
                <a:gd name="connsiteY5" fmla="*/ 0 h 14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5220" h="1432024">
                  <a:moveTo>
                    <a:pt x="161984" y="0"/>
                  </a:moveTo>
                  <a:lnTo>
                    <a:pt x="161984" y="0"/>
                  </a:lnTo>
                  <a:lnTo>
                    <a:pt x="3855220" y="45358"/>
                  </a:lnTo>
                  <a:lnTo>
                    <a:pt x="3712674" y="1432024"/>
                  </a:lnTo>
                  <a:lnTo>
                    <a:pt x="0" y="1347787"/>
                  </a:lnTo>
                  <a:lnTo>
                    <a:pt x="161984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788" name="TextBox 12">
              <a:extLst>
                <a:ext uri="{FF2B5EF4-FFF2-40B4-BE49-F238E27FC236}">
                  <a16:creationId xmlns:a16="http://schemas.microsoft.com/office/drawing/2014/main" id="{9B9B2BBE-D84C-E441-9261-4FCA05719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158" y="1347787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This </a:t>
              </a:r>
              <a:r>
                <a:rPr lang="en-US" altLang="en-US"/>
                <a:t>sample of Radium Chloride</a:t>
              </a:r>
            </a:p>
          </p:txBody>
        </p:sp>
        <p:sp>
          <p:nvSpPr>
            <p:cNvPr id="32789" name="TextBox 13">
              <a:extLst>
                <a:ext uri="{FF2B5EF4-FFF2-40B4-BE49-F238E27FC236}">
                  <a16:creationId xmlns:a16="http://schemas.microsoft.com/office/drawing/2014/main" id="{A7A12DE1-ED48-6346-A7F4-75C0B4E06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82" y="1503302"/>
              <a:ext cx="492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has</a:t>
              </a:r>
            </a:p>
          </p:txBody>
        </p:sp>
        <p:sp>
          <p:nvSpPr>
            <p:cNvPr id="32790" name="TextBox 14">
              <a:extLst>
                <a:ext uri="{FF2B5EF4-FFF2-40B4-BE49-F238E27FC236}">
                  <a16:creationId xmlns:a16="http://schemas.microsoft.com/office/drawing/2014/main" id="{5D951899-E23B-4649-BE51-BEBAD8DC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284" y="1341314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7B1840-632C-B74C-B23A-52931AFDD3C1}"/>
                </a:ext>
              </a:extLst>
            </p:cNvPr>
            <p:cNvCxnSpPr/>
            <p:nvPr/>
          </p:nvCxnSpPr>
          <p:spPr>
            <a:xfrm>
              <a:off x="4470760" y="2132093"/>
              <a:ext cx="4159186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92" name="TextBox 16">
              <a:extLst>
                <a:ext uri="{FF2B5EF4-FFF2-40B4-BE49-F238E27FC236}">
                  <a16:creationId xmlns:a16="http://schemas.microsoft.com/office/drawing/2014/main" id="{13E47CEF-9E36-F643-8BDA-F6C83127B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678" y="2222553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All </a:t>
              </a:r>
              <a:r>
                <a:rPr lang="en-US" altLang="en-US"/>
                <a:t>samples of Radium Chloride</a:t>
              </a:r>
            </a:p>
          </p:txBody>
        </p:sp>
        <p:sp>
          <p:nvSpPr>
            <p:cNvPr id="32793" name="TextBox 17">
              <a:extLst>
                <a:ext uri="{FF2B5EF4-FFF2-40B4-BE49-F238E27FC236}">
                  <a16:creationId xmlns:a16="http://schemas.microsoft.com/office/drawing/2014/main" id="{5183A2B3-7896-8548-94E8-3A1655B81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502" y="2378068"/>
              <a:ext cx="620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</a:t>
              </a:r>
            </a:p>
          </p:txBody>
        </p:sp>
        <p:sp>
          <p:nvSpPr>
            <p:cNvPr id="32794" name="TextBox 18">
              <a:extLst>
                <a:ext uri="{FF2B5EF4-FFF2-40B4-BE49-F238E27FC236}">
                  <a16:creationId xmlns:a16="http://schemas.microsoft.com/office/drawing/2014/main" id="{338E6909-B5EA-AD4D-B1F0-CC5D61DD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804" y="2216080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</p:grpSp>
      <p:grpSp>
        <p:nvGrpSpPr>
          <p:cNvPr id="3" name="Group 53">
            <a:extLst>
              <a:ext uri="{FF2B5EF4-FFF2-40B4-BE49-F238E27FC236}">
                <a16:creationId xmlns:a16="http://schemas.microsoft.com/office/drawing/2014/main" id="{C0548A18-4E52-F54E-B742-413CB9838E41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1803400"/>
            <a:ext cx="6046788" cy="2378075"/>
            <a:chOff x="2391317" y="1802780"/>
            <a:chExt cx="6046439" cy="2378927"/>
          </a:xfrm>
        </p:grpSpPr>
        <p:grpSp>
          <p:nvGrpSpPr>
            <p:cNvPr id="32779" name="Group 47">
              <a:extLst>
                <a:ext uri="{FF2B5EF4-FFF2-40B4-BE49-F238E27FC236}">
                  <a16:creationId xmlns:a16="http://schemas.microsoft.com/office/drawing/2014/main" id="{74E535D8-DDB3-A24D-9964-09CCE5C31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317" y="3164352"/>
              <a:ext cx="6046439" cy="1017355"/>
              <a:chOff x="1610732" y="3164352"/>
              <a:chExt cx="6046439" cy="1017355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3842FFE4-7758-3F48-82DC-BB229FD0F703}"/>
                  </a:ext>
                </a:extLst>
              </p:cNvPr>
              <p:cNvSpPr/>
              <p:nvPr/>
            </p:nvSpPr>
            <p:spPr>
              <a:xfrm>
                <a:off x="1610732" y="3171696"/>
                <a:ext cx="6046439" cy="1010011"/>
              </a:xfrm>
              <a:custGeom>
                <a:avLst/>
                <a:gdLst>
                  <a:gd name="connsiteX0" fmla="*/ 68146 w 6653561"/>
                  <a:gd name="connsiteY0" fmla="*/ 0 h 1009805"/>
                  <a:gd name="connsiteX1" fmla="*/ 6653561 w 6653561"/>
                  <a:gd name="connsiteY1" fmla="*/ 173464 h 1009805"/>
                  <a:gd name="connsiteX2" fmla="*/ 6573024 w 6653561"/>
                  <a:gd name="connsiteY2" fmla="*/ 1009805 h 1009805"/>
                  <a:gd name="connsiteX3" fmla="*/ 0 w 6653561"/>
                  <a:gd name="connsiteY3" fmla="*/ 848732 h 1009805"/>
                  <a:gd name="connsiteX4" fmla="*/ 68146 w 6653561"/>
                  <a:gd name="connsiteY4" fmla="*/ 0 h 100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3561" h="1009805">
                    <a:moveTo>
                      <a:pt x="68146" y="0"/>
                    </a:moveTo>
                    <a:lnTo>
                      <a:pt x="6653561" y="173464"/>
                    </a:lnTo>
                    <a:lnTo>
                      <a:pt x="6573024" y="1009805"/>
                    </a:lnTo>
                    <a:lnTo>
                      <a:pt x="0" y="848732"/>
                    </a:lnTo>
                    <a:lnTo>
                      <a:pt x="68146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783" name="TextBox 15">
                <a:extLst>
                  <a:ext uri="{FF2B5EF4-FFF2-40B4-BE49-F238E27FC236}">
                    <a16:creationId xmlns:a16="http://schemas.microsoft.com/office/drawing/2014/main" id="{CCC43226-A542-BC4E-8AF4-5747BF0E5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397" y="3164352"/>
                <a:ext cx="21542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Some </a:t>
                </a:r>
                <a:r>
                  <a:rPr lang="en-US" altLang="en-US" sz="2400"/>
                  <a:t>A</a:t>
                </a:r>
                <a:r>
                  <a:rPr lang="en-US" altLang="ja-JP" sz="2400"/>
                  <a:t>’s are B.</a:t>
                </a:r>
                <a:endParaRPr lang="en-US" altLang="en-US" sz="2400"/>
              </a:p>
            </p:txBody>
          </p:sp>
          <p:sp>
            <p:nvSpPr>
              <p:cNvPr id="32784" name="TextBox 16">
                <a:extLst>
                  <a:ext uri="{FF2B5EF4-FFF2-40B4-BE49-F238E27FC236}">
                    <a16:creationId xmlns:a16="http://schemas.microsoft.com/office/drawing/2014/main" id="{E6FF645F-870A-1C4E-8184-799E3449C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4184" y="3637427"/>
                <a:ext cx="18466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All </a:t>
                </a:r>
                <a:r>
                  <a:rPr lang="en-US" altLang="en-US" sz="2400"/>
                  <a:t>A</a:t>
                </a:r>
                <a:r>
                  <a:rPr lang="en-US" altLang="ja-JP" sz="2400"/>
                  <a:t>’s are B.</a:t>
                </a:r>
                <a:endParaRPr lang="en-US" altLang="en-US" sz="240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F47086-B746-4943-A556-5B9DC9242598}"/>
                  </a:ext>
                </a:extLst>
              </p:cNvPr>
              <p:cNvCxnSpPr/>
              <p:nvPr/>
            </p:nvCxnSpPr>
            <p:spPr bwMode="auto">
              <a:xfrm>
                <a:off x="1783760" y="3648116"/>
                <a:ext cx="2181099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6" name="TextBox 42">
                <a:extLst>
                  <a:ext uri="{FF2B5EF4-FFF2-40B4-BE49-F238E27FC236}">
                    <a16:creationId xmlns:a16="http://schemas.microsoft.com/office/drawing/2014/main" id="{659AEC40-BECC-EF4B-9DC0-382CD23E6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146" y="3277219"/>
                <a:ext cx="347983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if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 = pure crystalline substance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B = one of seven crystallographic forms</a:t>
                </a:r>
              </a:p>
            </p:txBody>
          </p:sp>
        </p:grpSp>
        <p:sp>
          <p:nvSpPr>
            <p:cNvPr id="50" name="Bent Arrow 49">
              <a:extLst>
                <a:ext uri="{FF2B5EF4-FFF2-40B4-BE49-F238E27FC236}">
                  <a16:creationId xmlns:a16="http://schemas.microsoft.com/office/drawing/2014/main" id="{8A61F468-940E-4342-80B8-D79E49DEBBDC}"/>
                </a:ext>
              </a:extLst>
            </p:cNvPr>
            <p:cNvSpPr/>
            <p:nvPr/>
          </p:nvSpPr>
          <p:spPr>
            <a:xfrm>
              <a:off x="3004057" y="1802780"/>
              <a:ext cx="1288976" cy="1195816"/>
            </a:xfrm>
            <a:prstGeom prst="ben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81" name="TextBox 50">
              <a:extLst>
                <a:ext uri="{FF2B5EF4-FFF2-40B4-BE49-F238E27FC236}">
                  <a16:creationId xmlns:a16="http://schemas.microsoft.com/office/drawing/2014/main" id="{161F1785-25A0-5449-82CE-847AD8D09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074" y="2217854"/>
              <a:ext cx="979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warrants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CAFFCDE7-93FC-A440-BD1C-2C6194D82690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3363913"/>
            <a:ext cx="2990850" cy="2112962"/>
            <a:chOff x="393700" y="3363951"/>
            <a:chExt cx="2991073" cy="2112536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B7EE74D-D97B-0B47-BBC9-374BBC5F655A}"/>
                </a:ext>
              </a:extLst>
            </p:cNvPr>
            <p:cNvSpPr/>
            <p:nvPr/>
          </p:nvSpPr>
          <p:spPr>
            <a:xfrm>
              <a:off x="495308" y="4740036"/>
              <a:ext cx="2806909" cy="736451"/>
            </a:xfrm>
            <a:custGeom>
              <a:avLst/>
              <a:gdLst>
                <a:gd name="connsiteX0" fmla="*/ 61952 w 2806391"/>
                <a:gd name="connsiteY0" fmla="*/ 0 h 737219"/>
                <a:gd name="connsiteX1" fmla="*/ 2806391 w 2806391"/>
                <a:gd name="connsiteY1" fmla="*/ 24780 h 737219"/>
                <a:gd name="connsiteX2" fmla="*/ 2701074 w 2806391"/>
                <a:gd name="connsiteY2" fmla="*/ 737219 h 737219"/>
                <a:gd name="connsiteX3" fmla="*/ 0 w 2806391"/>
                <a:gd name="connsiteY3" fmla="*/ 700049 h 737219"/>
                <a:gd name="connsiteX4" fmla="*/ 61952 w 2806391"/>
                <a:gd name="connsiteY4" fmla="*/ 0 h 73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391" h="737219">
                  <a:moveTo>
                    <a:pt x="61952" y="0"/>
                  </a:moveTo>
                  <a:lnTo>
                    <a:pt x="2806391" y="24780"/>
                  </a:lnTo>
                  <a:lnTo>
                    <a:pt x="2701074" y="737219"/>
                  </a:lnTo>
                  <a:lnTo>
                    <a:pt x="0" y="700049"/>
                  </a:lnTo>
                  <a:lnTo>
                    <a:pt x="61952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776" name="Rectangle 44">
              <a:extLst>
                <a:ext uri="{FF2B5EF4-FFF2-40B4-BE49-F238E27FC236}">
                  <a16:creationId xmlns:a16="http://schemas.microsoft.com/office/drawing/2014/main" id="{887C9D88-11A5-FD49-9B20-8ED1C443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4786919"/>
              <a:ext cx="299107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/>
                <a:t>Haüy</a:t>
              </a:r>
              <a:r>
                <a:rPr lang="en-US" altLang="ja-JP" sz="3200"/>
                <a:t>’s principle</a:t>
              </a:r>
              <a:endParaRPr lang="en-US" altLang="en-US" sz="3200" i="1"/>
            </a:p>
          </p:txBody>
        </p:sp>
        <p:sp>
          <p:nvSpPr>
            <p:cNvPr id="52" name="Bent Arrow 51">
              <a:extLst>
                <a:ext uri="{FF2B5EF4-FFF2-40B4-BE49-F238E27FC236}">
                  <a16:creationId xmlns:a16="http://schemas.microsoft.com/office/drawing/2014/main" id="{0CE96BF9-E8AA-584E-9FD0-D898BA25087D}"/>
                </a:ext>
              </a:extLst>
            </p:cNvPr>
            <p:cNvSpPr/>
            <p:nvPr/>
          </p:nvSpPr>
          <p:spPr>
            <a:xfrm>
              <a:off x="1035098" y="3363951"/>
              <a:ext cx="1287559" cy="1195146"/>
            </a:xfrm>
            <a:prstGeom prst="ben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78" name="TextBox 52">
              <a:extLst>
                <a:ext uri="{FF2B5EF4-FFF2-40B4-BE49-F238E27FC236}">
                  <a16:creationId xmlns:a16="http://schemas.microsoft.com/office/drawing/2014/main" id="{B2E38BBE-3D18-EC43-94D4-1418C4868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25" y="3779025"/>
              <a:ext cx="979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warrants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0699DCB7-4FEF-DB40-933B-9501F5BA8516}"/>
              </a:ext>
            </a:extLst>
          </p:cNvPr>
          <p:cNvSpPr/>
          <p:nvPr/>
        </p:nvSpPr>
        <p:spPr>
          <a:xfrm>
            <a:off x="3022600" y="1270000"/>
            <a:ext cx="4835525" cy="4802188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A3423E43-AE98-A34C-946A-C1BDF32F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13" y="2879725"/>
            <a:ext cx="4535487" cy="1003300"/>
          </a:xfrm>
        </p:spPr>
        <p:txBody>
          <a:bodyPr/>
          <a:lstStyle/>
          <a:p>
            <a:pPr algn="r"/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Generalizing…</a:t>
            </a:r>
            <a:b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Material Theory of Induction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976CBB3-5077-854F-8F95-2D8001D8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D2643C6-D2DA-6146-B5BA-6C25E9E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CE5345-E800-414C-95A5-605D168968E4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00F97CB-4636-584B-9176-4E4728D7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100" y="268288"/>
            <a:ext cx="5083175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7C2F8E6-4510-244F-81AE-11FCACC7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B5C0B9-740A-2047-AD23-E66F2D2D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DEBB7-6E83-144F-94CD-BDA7481AD886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34820" name="Group 41">
            <a:extLst>
              <a:ext uri="{FF2B5EF4-FFF2-40B4-BE49-F238E27FC236}">
                <a16:creationId xmlns:a16="http://schemas.microsoft.com/office/drawing/2014/main" id="{ED490C79-4F83-B349-9862-0237A19D3630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1657350"/>
            <a:ext cx="1814512" cy="646113"/>
            <a:chOff x="4132146" y="1656964"/>
            <a:chExt cx="1815171" cy="64633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49C04E-30EC-AC42-9E12-D2FD5D36E0C4}"/>
                </a:ext>
              </a:extLst>
            </p:cNvPr>
            <p:cNvSpPr/>
            <p:nvPr/>
          </p:nvSpPr>
          <p:spPr bwMode="auto">
            <a:xfrm>
              <a:off x="4219490" y="1709370"/>
              <a:ext cx="1665893" cy="589161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54" name="TextBox 4">
              <a:extLst>
                <a:ext uri="{FF2B5EF4-FFF2-40B4-BE49-F238E27FC236}">
                  <a16:creationId xmlns:a16="http://schemas.microsoft.com/office/drawing/2014/main" id="{0EAF7366-471F-E741-BBF1-41D7756C4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146" y="1656964"/>
              <a:ext cx="181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Winters past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 been snowy.</a:t>
              </a:r>
            </a:p>
          </p:txBody>
        </p:sp>
      </p:grpSp>
      <p:sp>
        <p:nvSpPr>
          <p:cNvPr id="34821" name="TextBox 5">
            <a:extLst>
              <a:ext uri="{FF2B5EF4-FFF2-40B4-BE49-F238E27FC236}">
                <a16:creationId xmlns:a16="http://schemas.microsoft.com/office/drawing/2014/main" id="{367D3934-5C05-9A40-A2DA-535105E8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1768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AND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E08B67-C628-A344-8622-2C771BE36384}"/>
              </a:ext>
            </a:extLst>
          </p:cNvPr>
          <p:cNvSpPr/>
          <p:nvPr/>
        </p:nvSpPr>
        <p:spPr bwMode="auto">
          <a:xfrm flipV="1">
            <a:off x="6443663" y="1735138"/>
            <a:ext cx="1411287" cy="542925"/>
          </a:xfrm>
          <a:custGeom>
            <a:avLst/>
            <a:gdLst>
              <a:gd name="connsiteX0" fmla="*/ 58021 w 973469"/>
              <a:gd name="connsiteY0" fmla="*/ 0 h 805875"/>
              <a:gd name="connsiteX1" fmla="*/ 967022 w 973469"/>
              <a:gd name="connsiteY1" fmla="*/ 77364 h 805875"/>
              <a:gd name="connsiteX2" fmla="*/ 973469 w 973469"/>
              <a:gd name="connsiteY2" fmla="*/ 805875 h 805875"/>
              <a:gd name="connsiteX3" fmla="*/ 0 w 973469"/>
              <a:gd name="connsiteY3" fmla="*/ 754299 h 805875"/>
              <a:gd name="connsiteX4" fmla="*/ 58021 w 973469"/>
              <a:gd name="connsiteY4" fmla="*/ 0 h 8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469" h="805875">
                <a:moveTo>
                  <a:pt x="58021" y="0"/>
                </a:moveTo>
                <a:lnTo>
                  <a:pt x="967022" y="77364"/>
                </a:lnTo>
                <a:lnTo>
                  <a:pt x="973469" y="805875"/>
                </a:lnTo>
                <a:lnTo>
                  <a:pt x="0" y="754299"/>
                </a:lnTo>
                <a:lnTo>
                  <a:pt x="58021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3" name="TextBox 6">
            <a:extLst>
              <a:ext uri="{FF2B5EF4-FFF2-40B4-BE49-F238E27FC236}">
                <a16:creationId xmlns:a16="http://schemas.microsoft.com/office/drawing/2014/main" id="{997D9418-64F7-DA47-8286-CB8E44CC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679575"/>
            <a:ext cx="175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Winters future will be snowy.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D4F43E-46FB-1F44-B8AE-2E397D729362}"/>
              </a:ext>
            </a:extLst>
          </p:cNvPr>
          <p:cNvCxnSpPr/>
          <p:nvPr/>
        </p:nvCxnSpPr>
        <p:spPr bwMode="auto">
          <a:xfrm>
            <a:off x="4191000" y="23733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9">
            <a:extLst>
              <a:ext uri="{FF2B5EF4-FFF2-40B4-BE49-F238E27FC236}">
                <a16:creationId xmlns:a16="http://schemas.microsoft.com/office/drawing/2014/main" id="{F5F6A4E1-C44C-A94B-9C2E-B8868DE711D9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31654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B1F65AE-CEC5-2B44-BF18-1449540D68D1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CADCFF"/>
                </a:solidFill>
              </a:endParaRPr>
            </a:p>
          </p:txBody>
        </p:sp>
        <p:sp>
          <p:nvSpPr>
            <p:cNvPr id="34852" name="TextBox 37">
              <a:extLst>
                <a:ext uri="{FF2B5EF4-FFF2-40B4-BE49-F238E27FC236}">
                  <a16:creationId xmlns:a16="http://schemas.microsoft.com/office/drawing/2014/main" id="{5C2CC49B-3409-4646-ACEB-1C4601AA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Conclusion merely restates part of premises.</a:t>
              </a:r>
            </a:p>
          </p:txBody>
        </p:sp>
      </p:grpSp>
      <p:grpSp>
        <p:nvGrpSpPr>
          <p:cNvPr id="34826" name="Group 43">
            <a:extLst>
              <a:ext uri="{FF2B5EF4-FFF2-40B4-BE49-F238E27FC236}">
                <a16:creationId xmlns:a16="http://schemas.microsoft.com/office/drawing/2014/main" id="{B6DD9F20-538D-B54A-BCF9-0ADE78325062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2443163"/>
            <a:ext cx="1816100" cy="647700"/>
            <a:chOff x="4132146" y="1656964"/>
            <a:chExt cx="1815171" cy="6463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A6AF170-C01E-074B-A6AF-88C92FCDC02F}"/>
                </a:ext>
              </a:extLst>
            </p:cNvPr>
            <p:cNvSpPr/>
            <p:nvPr/>
          </p:nvSpPr>
          <p:spPr bwMode="auto">
            <a:xfrm>
              <a:off x="4219413" y="1709240"/>
              <a:ext cx="1666022" cy="589302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50" name="TextBox 4">
              <a:extLst>
                <a:ext uri="{FF2B5EF4-FFF2-40B4-BE49-F238E27FC236}">
                  <a16:creationId xmlns:a16="http://schemas.microsoft.com/office/drawing/2014/main" id="{30CFC24C-C241-9247-8058-865A685E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146" y="1656964"/>
              <a:ext cx="181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Winters past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 been snowy.</a:t>
              </a:r>
            </a:p>
          </p:txBody>
        </p:sp>
      </p:grpSp>
      <p:grpSp>
        <p:nvGrpSpPr>
          <p:cNvPr id="5" name="Group 50">
            <a:extLst>
              <a:ext uri="{FF2B5EF4-FFF2-40B4-BE49-F238E27FC236}">
                <a16:creationId xmlns:a16="http://schemas.microsoft.com/office/drawing/2014/main" id="{587271E8-C5B1-B241-BCCD-C5FD29AF8F73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1809750"/>
            <a:ext cx="2012950" cy="1539875"/>
            <a:chOff x="2106342" y="1808976"/>
            <a:chExt cx="2013414" cy="1540210"/>
          </a:xfrm>
        </p:grpSpPr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B77A8DFF-3EAC-FE4C-B41D-A4BDC54FA99F}"/>
                </a:ext>
              </a:extLst>
            </p:cNvPr>
            <p:cNvSpPr/>
            <p:nvPr/>
          </p:nvSpPr>
          <p:spPr>
            <a:xfrm>
              <a:off x="2279419" y="1808976"/>
              <a:ext cx="1840337" cy="1101965"/>
            </a:xfrm>
            <a:prstGeom prst="rightArrow">
              <a:avLst/>
            </a:pr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47" name="TextBox 39">
              <a:extLst>
                <a:ext uri="{FF2B5EF4-FFF2-40B4-BE49-F238E27FC236}">
                  <a16:creationId xmlns:a16="http://schemas.microsoft.com/office/drawing/2014/main" id="{E1E63A0F-05BD-314A-81A4-E20B8E8CE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537" y="2032001"/>
              <a:ext cx="16540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warrant within the premises</a:t>
              </a:r>
            </a:p>
          </p:txBody>
        </p:sp>
        <p:sp>
          <p:nvSpPr>
            <p:cNvPr id="34848" name="TextBox 48">
              <a:extLst>
                <a:ext uri="{FF2B5EF4-FFF2-40B4-BE49-F238E27FC236}">
                  <a16:creationId xmlns:a16="http://schemas.microsoft.com/office/drawing/2014/main" id="{660A9B39-FFB8-694F-9821-23AF830B8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342" y="2979854"/>
              <a:ext cx="1928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(meaning of AND)</a:t>
              </a:r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DFDCA03F-2B3D-2444-9488-FFA7C3E262D9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721225"/>
            <a:ext cx="5849938" cy="1528763"/>
            <a:chOff x="949277" y="4720586"/>
            <a:chExt cx="5849594" cy="1529039"/>
          </a:xfrm>
        </p:grpSpPr>
        <p:sp>
          <p:nvSpPr>
            <p:cNvPr id="40" name="Left Arrow 39">
              <a:extLst>
                <a:ext uri="{FF2B5EF4-FFF2-40B4-BE49-F238E27FC236}">
                  <a16:creationId xmlns:a16="http://schemas.microsoft.com/office/drawing/2014/main" id="{7225A136-8FEC-374F-AC3C-133303202943}"/>
                </a:ext>
              </a:extLst>
            </p:cNvPr>
            <p:cNvSpPr/>
            <p:nvPr/>
          </p:nvSpPr>
          <p:spPr>
            <a:xfrm>
              <a:off x="3187520" y="4733288"/>
              <a:ext cx="3322443" cy="1494108"/>
            </a:xfrm>
            <a:prstGeom prst="leftArrow">
              <a:avLst/>
            </a:pr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CADCFF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BB59E5-8415-BB45-BF01-716683A99BE4}"/>
                </a:ext>
              </a:extLst>
            </p:cNvPr>
            <p:cNvSpPr/>
            <p:nvPr/>
          </p:nvSpPr>
          <p:spPr bwMode="auto">
            <a:xfrm>
              <a:off x="1109606" y="4820617"/>
              <a:ext cx="685760" cy="589068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38" name="TextBox 4">
              <a:extLst>
                <a:ext uri="{FF2B5EF4-FFF2-40B4-BE49-F238E27FC236}">
                  <a16:creationId xmlns:a16="http://schemas.microsoft.com/office/drawing/2014/main" id="{2F3ECE84-3AA2-AE4B-BEB8-EF359334A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143" y="4735991"/>
              <a:ext cx="763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34839" name="TextBox 5">
              <a:extLst>
                <a:ext uri="{FF2B5EF4-FFF2-40B4-BE49-F238E27FC236}">
                  <a16:creationId xmlns:a16="http://schemas.microsoft.com/office/drawing/2014/main" id="{90A0634E-8B8F-DB4B-AD9E-D28A9981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100" y="4859945"/>
              <a:ext cx="698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AND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A40219-2785-D849-878A-455485CEB492}"/>
                </a:ext>
              </a:extLst>
            </p:cNvPr>
            <p:cNvCxnSpPr/>
            <p:nvPr/>
          </p:nvCxnSpPr>
          <p:spPr bwMode="auto">
            <a:xfrm>
              <a:off x="949277" y="5466846"/>
              <a:ext cx="212871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0C482DC-0D8A-3242-8B42-E358A471599C}"/>
                </a:ext>
              </a:extLst>
            </p:cNvPr>
            <p:cNvSpPr/>
            <p:nvPr/>
          </p:nvSpPr>
          <p:spPr bwMode="auto">
            <a:xfrm flipV="1">
              <a:off x="2376356" y="4819029"/>
              <a:ext cx="574641" cy="543023"/>
            </a:xfrm>
            <a:custGeom>
              <a:avLst/>
              <a:gdLst>
                <a:gd name="connsiteX0" fmla="*/ 58021 w 973469"/>
                <a:gd name="connsiteY0" fmla="*/ 0 h 805875"/>
                <a:gd name="connsiteX1" fmla="*/ 967022 w 973469"/>
                <a:gd name="connsiteY1" fmla="*/ 77364 h 805875"/>
                <a:gd name="connsiteX2" fmla="*/ 973469 w 973469"/>
                <a:gd name="connsiteY2" fmla="*/ 805875 h 805875"/>
                <a:gd name="connsiteX3" fmla="*/ 0 w 973469"/>
                <a:gd name="connsiteY3" fmla="*/ 754299 h 805875"/>
                <a:gd name="connsiteX4" fmla="*/ 58021 w 973469"/>
                <a:gd name="connsiteY4" fmla="*/ 0 h 80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469" h="805875">
                  <a:moveTo>
                    <a:pt x="58021" y="0"/>
                  </a:moveTo>
                  <a:lnTo>
                    <a:pt x="967022" y="77364"/>
                  </a:lnTo>
                  <a:lnTo>
                    <a:pt x="973469" y="805875"/>
                  </a:lnTo>
                  <a:lnTo>
                    <a:pt x="0" y="754299"/>
                  </a:lnTo>
                  <a:lnTo>
                    <a:pt x="5802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42" name="TextBox 32">
              <a:extLst>
                <a:ext uri="{FF2B5EF4-FFF2-40B4-BE49-F238E27FC236}">
                  <a16:creationId xmlns:a16="http://schemas.microsoft.com/office/drawing/2014/main" id="{905089BD-82AD-4B46-B83D-77A4D76AA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089" y="4720586"/>
              <a:ext cx="492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60595D5-D37A-9840-9269-EB6B81BDA142}"/>
                </a:ext>
              </a:extLst>
            </p:cNvPr>
            <p:cNvSpPr/>
            <p:nvPr/>
          </p:nvSpPr>
          <p:spPr bwMode="auto">
            <a:xfrm>
              <a:off x="1693771" y="5660556"/>
              <a:ext cx="685760" cy="589069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844" name="TextBox 4">
              <a:extLst>
                <a:ext uri="{FF2B5EF4-FFF2-40B4-BE49-F238E27FC236}">
                  <a16:creationId xmlns:a16="http://schemas.microsoft.com/office/drawing/2014/main" id="{54E9433C-C504-AF43-894C-F07BD54DC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820" y="5576204"/>
              <a:ext cx="763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A</a:t>
              </a:r>
            </a:p>
          </p:txBody>
        </p:sp>
        <p:sp>
          <p:nvSpPr>
            <p:cNvPr id="34845" name="TextBox 38">
              <a:extLst>
                <a:ext uri="{FF2B5EF4-FFF2-40B4-BE49-F238E27FC236}">
                  <a16:creationId xmlns:a16="http://schemas.microsoft.com/office/drawing/2014/main" id="{45613603-1072-F642-A4C4-AA3573406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162" y="5137486"/>
              <a:ext cx="33417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/>
                <a:t>“</a:t>
              </a:r>
              <a:r>
                <a:rPr lang="en-US" altLang="ja-JP"/>
                <a:t>AND</a:t>
              </a:r>
              <a:r>
                <a:rPr lang="ja-JP" altLang="en-US"/>
                <a:t>”</a:t>
              </a:r>
              <a:r>
                <a:rPr lang="en-US" altLang="ja-JP"/>
                <a:t> does all the work.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A universal schema is possible.</a:t>
              </a:r>
            </a:p>
          </p:txBody>
        </p:sp>
      </p:grpSp>
      <p:pic>
        <p:nvPicPr>
          <p:cNvPr id="34829" name="Picture 38" descr="snowy tree.jpg">
            <a:extLst>
              <a:ext uri="{FF2B5EF4-FFF2-40B4-BE49-F238E27FC236}">
                <a16:creationId xmlns:a16="http://schemas.microsoft.com/office/drawing/2014/main" id="{D0F764C7-D113-1942-8B56-1E55967E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40" descr="snowy tree.jpg">
            <a:extLst>
              <a:ext uri="{FF2B5EF4-FFF2-40B4-BE49-F238E27FC236}">
                <a16:creationId xmlns:a16="http://schemas.microsoft.com/office/drawing/2014/main" id="{8E506595-5CEA-2648-BBB7-019C69A4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41" descr="snowy tree.jpg">
            <a:extLst>
              <a:ext uri="{FF2B5EF4-FFF2-40B4-BE49-F238E27FC236}">
                <a16:creationId xmlns:a16="http://schemas.microsoft.com/office/drawing/2014/main" id="{BF77ADCF-8195-2147-A0E8-090FEA93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42" descr="snowy tree.jpg">
            <a:extLst>
              <a:ext uri="{FF2B5EF4-FFF2-40B4-BE49-F238E27FC236}">
                <a16:creationId xmlns:a16="http://schemas.microsoft.com/office/drawing/2014/main" id="{A0FB9C9F-D0A4-9F46-9FE5-B225BA0E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43" descr="snowy tree.jpg">
            <a:extLst>
              <a:ext uri="{FF2B5EF4-FFF2-40B4-BE49-F238E27FC236}">
                <a16:creationId xmlns:a16="http://schemas.microsoft.com/office/drawing/2014/main" id="{EC9EF19E-6E0D-5643-AACD-1128D516E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45" descr="snowy tree.jpg">
            <a:extLst>
              <a:ext uri="{FF2B5EF4-FFF2-40B4-BE49-F238E27FC236}">
                <a16:creationId xmlns:a16="http://schemas.microsoft.com/office/drawing/2014/main" id="{8AFCDF49-9E94-AE49-BBA3-0866F719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48" descr="snowy tree.jpg">
            <a:extLst>
              <a:ext uri="{FF2B5EF4-FFF2-40B4-BE49-F238E27FC236}">
                <a16:creationId xmlns:a16="http://schemas.microsoft.com/office/drawing/2014/main" id="{DCB09F6E-81C8-CA44-92ED-A0882913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254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A5CE29B-3882-3048-B946-524E8764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63" y="93663"/>
            <a:ext cx="3629025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Induction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A1F698E-4E5F-1E43-8042-B5B7B30F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BAAAEF1A-343F-4545-BB94-EFA2C4EF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73C5C1-68BA-6447-AF11-AA737B53C12F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35844" name="Group 21">
            <a:extLst>
              <a:ext uri="{FF2B5EF4-FFF2-40B4-BE49-F238E27FC236}">
                <a16:creationId xmlns:a16="http://schemas.microsoft.com/office/drawing/2014/main" id="{28642A26-EFB2-F744-A377-C920A90CA549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1949450"/>
            <a:ext cx="3959225" cy="668338"/>
            <a:chOff x="4132146" y="1656964"/>
            <a:chExt cx="3958684" cy="669471"/>
          </a:xfrm>
        </p:grpSpPr>
        <p:grpSp>
          <p:nvGrpSpPr>
            <p:cNvPr id="35876" name="Group 41">
              <a:extLst>
                <a:ext uri="{FF2B5EF4-FFF2-40B4-BE49-F238E27FC236}">
                  <a16:creationId xmlns:a16="http://schemas.microsoft.com/office/drawing/2014/main" id="{C06C1781-F8AC-434C-A487-76B6C5E09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146" y="1656964"/>
              <a:ext cx="1815171" cy="646331"/>
              <a:chOff x="4132146" y="1656964"/>
              <a:chExt cx="1815171" cy="6463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89976AE-2C7A-2F49-8D00-ADB3B0229C18}"/>
                  </a:ext>
                </a:extLst>
              </p:cNvPr>
              <p:cNvSpPr/>
              <p:nvPr/>
            </p:nvSpPr>
            <p:spPr bwMode="auto">
              <a:xfrm>
                <a:off x="4219446" y="1709441"/>
                <a:ext cx="1666647" cy="588371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5881" name="TextBox 4">
                <a:extLst>
                  <a:ext uri="{FF2B5EF4-FFF2-40B4-BE49-F238E27FC236}">
                    <a16:creationId xmlns:a16="http://schemas.microsoft.com/office/drawing/2014/main" id="{DEE1D067-58D1-804F-8DDB-9DD7C2A8A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146" y="1656964"/>
                <a:ext cx="181517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Winters past</a:t>
                </a: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have been snowy.</a:t>
                </a:r>
              </a:p>
            </p:txBody>
          </p:sp>
        </p:grpSp>
        <p:sp>
          <p:nvSpPr>
            <p:cNvPr id="35877" name="TextBox 5">
              <a:extLst>
                <a:ext uri="{FF2B5EF4-FFF2-40B4-BE49-F238E27FC236}">
                  <a16:creationId xmlns:a16="http://schemas.microsoft.com/office/drawing/2014/main" id="{92EAC00B-289F-F247-972F-E2A4B231F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328" y="1768766"/>
              <a:ext cx="698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AND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4B0C7D6-5BBD-DC4B-A65D-8C25158460BB}"/>
                </a:ext>
              </a:extLst>
            </p:cNvPr>
            <p:cNvSpPr/>
            <p:nvPr/>
          </p:nvSpPr>
          <p:spPr bwMode="auto">
            <a:xfrm flipV="1">
              <a:off x="6443230" y="1734884"/>
              <a:ext cx="1412682" cy="542255"/>
            </a:xfrm>
            <a:custGeom>
              <a:avLst/>
              <a:gdLst>
                <a:gd name="connsiteX0" fmla="*/ 58021 w 973469"/>
                <a:gd name="connsiteY0" fmla="*/ 0 h 805875"/>
                <a:gd name="connsiteX1" fmla="*/ 967022 w 973469"/>
                <a:gd name="connsiteY1" fmla="*/ 77364 h 805875"/>
                <a:gd name="connsiteX2" fmla="*/ 973469 w 973469"/>
                <a:gd name="connsiteY2" fmla="*/ 805875 h 805875"/>
                <a:gd name="connsiteX3" fmla="*/ 0 w 973469"/>
                <a:gd name="connsiteY3" fmla="*/ 754299 h 805875"/>
                <a:gd name="connsiteX4" fmla="*/ 58021 w 973469"/>
                <a:gd name="connsiteY4" fmla="*/ 0 h 80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469" h="805875">
                  <a:moveTo>
                    <a:pt x="58021" y="0"/>
                  </a:moveTo>
                  <a:lnTo>
                    <a:pt x="967022" y="77364"/>
                  </a:lnTo>
                  <a:lnTo>
                    <a:pt x="973469" y="805875"/>
                  </a:lnTo>
                  <a:lnTo>
                    <a:pt x="0" y="754299"/>
                  </a:lnTo>
                  <a:lnTo>
                    <a:pt x="5802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879" name="TextBox 6">
              <a:extLst>
                <a:ext uri="{FF2B5EF4-FFF2-40B4-BE49-F238E27FC236}">
                  <a16:creationId xmlns:a16="http://schemas.microsoft.com/office/drawing/2014/main" id="{A12102BE-6373-1D48-8F8F-1A6528618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5287" y="1680104"/>
              <a:ext cx="17555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Winters future will be snowy.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0F5BB0-D628-DA46-98CA-DCA869029F44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3099DFC5-7326-F64A-B0C0-BD61B415592A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6C49F3D-73B5-334F-A335-3DDEF9F81E05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875" name="TextBox 37">
              <a:extLst>
                <a:ext uri="{FF2B5EF4-FFF2-40B4-BE49-F238E27FC236}">
                  <a16:creationId xmlns:a16="http://schemas.microsoft.com/office/drawing/2014/main" id="{8FB860A5-3D33-604F-B555-EA1D34266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Conclusion asserts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more than premises.</a:t>
              </a:r>
            </a:p>
          </p:txBody>
        </p:sp>
      </p:grpSp>
      <p:grpSp>
        <p:nvGrpSpPr>
          <p:cNvPr id="35847" name="Group 43">
            <a:extLst>
              <a:ext uri="{FF2B5EF4-FFF2-40B4-BE49-F238E27FC236}">
                <a16:creationId xmlns:a16="http://schemas.microsoft.com/office/drawing/2014/main" id="{A056ADCE-E487-2045-8B0F-D868386E4FA7}"/>
              </a:ext>
            </a:extLst>
          </p:cNvPr>
          <p:cNvGrpSpPr>
            <a:grpSpLocks/>
          </p:cNvGrpSpPr>
          <p:nvPr/>
        </p:nvGrpSpPr>
        <p:grpSpPr bwMode="auto">
          <a:xfrm>
            <a:off x="5138738" y="1149350"/>
            <a:ext cx="1816100" cy="646113"/>
            <a:chOff x="4132146" y="1656964"/>
            <a:chExt cx="1815171" cy="6463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00C3744-2F21-3B4A-A04D-FA47D08B1420}"/>
                </a:ext>
              </a:extLst>
            </p:cNvPr>
            <p:cNvSpPr/>
            <p:nvPr/>
          </p:nvSpPr>
          <p:spPr bwMode="auto">
            <a:xfrm>
              <a:off x="4219413" y="1709370"/>
              <a:ext cx="1666022" cy="589161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873" name="TextBox 4">
              <a:extLst>
                <a:ext uri="{FF2B5EF4-FFF2-40B4-BE49-F238E27FC236}">
                  <a16:creationId xmlns:a16="http://schemas.microsoft.com/office/drawing/2014/main" id="{29BBE54F-19D1-F246-A6D7-FB34BE60C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146" y="1656964"/>
              <a:ext cx="181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Winters past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 been snowy.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BDBD914C-C7E8-7B42-B7A1-62744911EF3A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1CA37D3-C55B-5142-89C7-C44249F863F1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5868" name="Group 33">
              <a:extLst>
                <a:ext uri="{FF2B5EF4-FFF2-40B4-BE49-F238E27FC236}">
                  <a16:creationId xmlns:a16="http://schemas.microsoft.com/office/drawing/2014/main" id="{F3C7E649-B6C3-9E4E-9256-3810E4740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EA4A55DD-327A-0D4B-925F-826FD9CA575E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A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70" name="TextBox 39">
                <a:extLst>
                  <a:ext uri="{FF2B5EF4-FFF2-40B4-BE49-F238E27FC236}">
                    <a16:creationId xmlns:a16="http://schemas.microsoft.com/office/drawing/2014/main" id="{C97D33D6-7F77-084E-9530-42D66B87F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warrant outside the premises</a:t>
                </a:r>
              </a:p>
            </p:txBody>
          </p:sp>
          <p:sp>
            <p:nvSpPr>
              <p:cNvPr id="35871" name="TextBox 22">
                <a:extLst>
                  <a:ext uri="{FF2B5EF4-FFF2-40B4-BE49-F238E27FC236}">
                    <a16:creationId xmlns:a16="http://schemas.microsoft.com/office/drawing/2014/main" id="{DE02A65F-31C4-D846-894E-5EA9A567B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FACT: our world is </a:t>
                </a:r>
                <a:r>
                  <a:rPr lang="en-US" altLang="en-US" sz="2000" i="1"/>
                  <a:t>hospitable </a:t>
                </a:r>
                <a:r>
                  <a:rPr lang="en-US" altLang="en-US" sz="2000"/>
                  <a:t>to this inductive inference.</a:t>
                </a:r>
              </a:p>
            </p:txBody>
          </p:sp>
        </p:grp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8907E7F8-A45D-0E45-AB08-9735DA378D67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3849688"/>
            <a:ext cx="4646613" cy="1709737"/>
            <a:chOff x="469831" y="3849107"/>
            <a:chExt cx="4646612" cy="1709866"/>
          </a:xfrm>
        </p:grpSpPr>
        <p:pic>
          <p:nvPicPr>
            <p:cNvPr id="35861" name="Picture 32" descr="blue_marble.jpg">
              <a:extLst>
                <a:ext uri="{FF2B5EF4-FFF2-40B4-BE49-F238E27FC236}">
                  <a16:creationId xmlns:a16="http://schemas.microsoft.com/office/drawing/2014/main" id="{D44DBA27-50C7-3940-848F-50BB0082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34" y="4724985"/>
              <a:ext cx="821415" cy="8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33" descr="blue_marble_redder.jpg">
              <a:extLst>
                <a:ext uri="{FF2B5EF4-FFF2-40B4-BE49-F238E27FC236}">
                  <a16:creationId xmlns:a16="http://schemas.microsoft.com/office/drawing/2014/main" id="{01A4DA1D-F2CE-A346-8877-C145B4C1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862" y="4718964"/>
              <a:ext cx="814837" cy="82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3" name="Group 28">
              <a:extLst>
                <a:ext uri="{FF2B5EF4-FFF2-40B4-BE49-F238E27FC236}">
                  <a16:creationId xmlns:a16="http://schemas.microsoft.com/office/drawing/2014/main" id="{5C6C7758-789A-9947-9390-A739D13C2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831" y="3849107"/>
              <a:ext cx="4646612" cy="922337"/>
              <a:chOff x="446048" y="4584390"/>
              <a:chExt cx="4646341" cy="923330"/>
            </a:xfrm>
          </p:grpSpPr>
          <p:sp>
            <p:nvSpPr>
              <p:cNvPr id="35864" name="TextBox 25">
                <a:extLst>
                  <a:ext uri="{FF2B5EF4-FFF2-40B4-BE49-F238E27FC236}">
                    <a16:creationId xmlns:a16="http://schemas.microsoft.com/office/drawing/2014/main" id="{BABF9E2F-DA4A-094C-9DBE-921CF7416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48" y="4584390"/>
                <a:ext cx="162931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i="1"/>
                  <a:t>Hospitable</a:t>
                </a:r>
                <a:r>
                  <a:rPr lang="en-US" altLang="en-US"/>
                  <a:t>:</a:t>
                </a: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World without climate change.</a:t>
                </a:r>
              </a:p>
            </p:txBody>
          </p:sp>
          <p:sp>
            <p:nvSpPr>
              <p:cNvPr id="35865" name="TextBox 26">
                <a:extLst>
                  <a:ext uri="{FF2B5EF4-FFF2-40B4-BE49-F238E27FC236}">
                    <a16:creationId xmlns:a16="http://schemas.microsoft.com/office/drawing/2014/main" id="{577B7BE9-1EBB-1B40-9A30-AC7136A794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902" y="4584390"/>
                <a:ext cx="242848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i="1"/>
                  <a:t>Inhospitable</a:t>
                </a:r>
                <a:r>
                  <a:rPr lang="en-US" altLang="en-US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World with warming climate change.</a:t>
                </a:r>
              </a:p>
            </p:txBody>
          </p:sp>
          <p:sp>
            <p:nvSpPr>
              <p:cNvPr id="35866" name="TextBox 27">
                <a:extLst>
                  <a:ext uri="{FF2B5EF4-FFF2-40B4-BE49-F238E27FC236}">
                    <a16:creationId xmlns:a16="http://schemas.microsoft.com/office/drawing/2014/main" id="{BBAF1A98-6D91-A64A-989C-AADCA4D79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0683" y="4867275"/>
                <a:ext cx="4027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/>
                  <a:t>vs</a:t>
                </a:r>
              </a:p>
            </p:txBody>
          </p:sp>
        </p:grp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C6C000DD-D49D-744F-8DCA-08E56E024E43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5715000"/>
            <a:ext cx="7242175" cy="776288"/>
            <a:chOff x="898293" y="5600390"/>
            <a:chExt cx="7242097" cy="777289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B080265-A2D3-F94A-B7E7-51BA162E3527}"/>
                </a:ext>
              </a:extLst>
            </p:cNvPr>
            <p:cNvSpPr/>
            <p:nvPr/>
          </p:nvSpPr>
          <p:spPr>
            <a:xfrm>
              <a:off x="917343" y="5668741"/>
              <a:ext cx="7223047" cy="662841"/>
            </a:xfrm>
            <a:custGeom>
              <a:avLst/>
              <a:gdLst>
                <a:gd name="connsiteX0" fmla="*/ 322146 w 7223512"/>
                <a:gd name="connsiteY0" fmla="*/ 0 h 662878"/>
                <a:gd name="connsiteX1" fmla="*/ 7062439 w 7223512"/>
                <a:gd name="connsiteY1" fmla="*/ 55756 h 662878"/>
                <a:gd name="connsiteX2" fmla="*/ 7223512 w 7223512"/>
                <a:gd name="connsiteY2" fmla="*/ 662878 h 662878"/>
                <a:gd name="connsiteX3" fmla="*/ 0 w 7223512"/>
                <a:gd name="connsiteY3" fmla="*/ 613317 h 662878"/>
                <a:gd name="connsiteX4" fmla="*/ 322146 w 7223512"/>
                <a:gd name="connsiteY4" fmla="*/ 0 h 6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512" h="662878">
                  <a:moveTo>
                    <a:pt x="322146" y="0"/>
                  </a:moveTo>
                  <a:lnTo>
                    <a:pt x="7062439" y="55756"/>
                  </a:lnTo>
                  <a:lnTo>
                    <a:pt x="7223512" y="662878"/>
                  </a:lnTo>
                  <a:lnTo>
                    <a:pt x="0" y="613317"/>
                  </a:lnTo>
                  <a:lnTo>
                    <a:pt x="322146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859" name="TextBox 29">
              <a:extLst>
                <a:ext uri="{FF2B5EF4-FFF2-40B4-BE49-F238E27FC236}">
                  <a16:creationId xmlns:a16="http://schemas.microsoft.com/office/drawing/2014/main" id="{73852AFD-606F-094C-AA1B-5124A13F3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93" y="5600390"/>
              <a:ext cx="153019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Cascade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of warrants</a:t>
              </a:r>
            </a:p>
          </p:txBody>
        </p:sp>
        <p:sp>
          <p:nvSpPr>
            <p:cNvPr id="35860" name="TextBox 30">
              <a:extLst>
                <a:ext uri="{FF2B5EF4-FFF2-40B4-BE49-F238E27FC236}">
                  <a16:creationId xmlns:a16="http://schemas.microsoft.com/office/drawing/2014/main" id="{9B1A7D00-BBF7-DE40-8A6F-AF10DAE51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557" y="5608238"/>
              <a:ext cx="55322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Whether a schema applies in some domain depends on the  facts prevailing in the domain.</a:t>
              </a:r>
            </a:p>
          </p:txBody>
        </p:sp>
      </p:grpSp>
      <p:pic>
        <p:nvPicPr>
          <p:cNvPr id="35851" name="Picture 36" descr="snowy tree.jpg">
            <a:extLst>
              <a:ext uri="{FF2B5EF4-FFF2-40B4-BE49-F238E27FC236}">
                <a16:creationId xmlns:a16="http://schemas.microsoft.com/office/drawing/2014/main" id="{ACE3B48A-DA4B-8442-A844-DB44A44D6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37" descr="snowy tree.jpg">
            <a:extLst>
              <a:ext uri="{FF2B5EF4-FFF2-40B4-BE49-F238E27FC236}">
                <a16:creationId xmlns:a16="http://schemas.microsoft.com/office/drawing/2014/main" id="{1EA7806B-E0F5-2444-AAA7-4FB81502A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38" descr="snowy tree.jpg">
            <a:extLst>
              <a:ext uri="{FF2B5EF4-FFF2-40B4-BE49-F238E27FC236}">
                <a16:creationId xmlns:a16="http://schemas.microsoft.com/office/drawing/2014/main" id="{BDA41F80-93DC-A24D-9ED5-2FAF9FA4F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39" descr="snowy tree.jpg">
            <a:extLst>
              <a:ext uri="{FF2B5EF4-FFF2-40B4-BE49-F238E27FC236}">
                <a16:creationId xmlns:a16="http://schemas.microsoft.com/office/drawing/2014/main" id="{7F7F90A3-241A-2149-892E-F172051F7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40" descr="snowy tree.jpg">
            <a:extLst>
              <a:ext uri="{FF2B5EF4-FFF2-40B4-BE49-F238E27FC236}">
                <a16:creationId xmlns:a16="http://schemas.microsoft.com/office/drawing/2014/main" id="{3B7D6469-F18E-8D4A-8E12-38F92C59D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41" descr="snowy tree.jpg">
            <a:extLst>
              <a:ext uri="{FF2B5EF4-FFF2-40B4-BE49-F238E27FC236}">
                <a16:creationId xmlns:a16="http://schemas.microsoft.com/office/drawing/2014/main" id="{68E72590-7270-D341-B0B0-2A9BE02CE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42" descr="snowy tree.jpg">
            <a:extLst>
              <a:ext uri="{FF2B5EF4-FFF2-40B4-BE49-F238E27FC236}">
                <a16:creationId xmlns:a16="http://schemas.microsoft.com/office/drawing/2014/main" id="{75FD24FD-E3C9-8144-AA52-E3D5D9829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254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30F034E-2EF4-1546-98ED-66C5FA845136}"/>
              </a:ext>
            </a:extLst>
          </p:cNvPr>
          <p:cNvSpPr/>
          <p:nvPr/>
        </p:nvSpPr>
        <p:spPr>
          <a:xfrm>
            <a:off x="2809875" y="631825"/>
            <a:ext cx="4835525" cy="4802188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3C21D4E5-4D01-5E40-82CF-C5CF8D9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1946275"/>
            <a:ext cx="4764088" cy="2276475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 Argument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8C5BED8-3953-6141-AD5D-5D0236B6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1DFA55C-3D86-8D4D-89B6-9D46A46C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A989B-37FC-2A4A-B29E-699183A2FB34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32C60B3-9A6F-D048-BB58-D66F04499B60}"/>
              </a:ext>
            </a:extLst>
          </p:cNvPr>
          <p:cNvSpPr/>
          <p:nvPr/>
        </p:nvSpPr>
        <p:spPr>
          <a:xfrm>
            <a:off x="1322388" y="1598613"/>
            <a:ext cx="6748462" cy="922337"/>
          </a:xfrm>
          <a:custGeom>
            <a:avLst/>
            <a:gdLst>
              <a:gd name="connsiteX0" fmla="*/ 0 w 6607984"/>
              <a:gd name="connsiteY0" fmla="*/ 0 h 915474"/>
              <a:gd name="connsiteX1" fmla="*/ 6607984 w 6607984"/>
              <a:gd name="connsiteY1" fmla="*/ 122493 h 915474"/>
              <a:gd name="connsiteX2" fmla="*/ 6479048 w 6607984"/>
              <a:gd name="connsiteY2" fmla="*/ 915474 h 915474"/>
              <a:gd name="connsiteX3" fmla="*/ 45128 w 6607984"/>
              <a:gd name="connsiteY3" fmla="*/ 734958 h 915474"/>
              <a:gd name="connsiteX4" fmla="*/ 0 w 6607984"/>
              <a:gd name="connsiteY4" fmla="*/ 0 h 9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984" h="915474">
                <a:moveTo>
                  <a:pt x="0" y="0"/>
                </a:moveTo>
                <a:lnTo>
                  <a:pt x="6607984" y="122493"/>
                </a:lnTo>
                <a:lnTo>
                  <a:pt x="6479048" y="915474"/>
                </a:lnTo>
                <a:lnTo>
                  <a:pt x="45128" y="734958"/>
                </a:lnTo>
                <a:lnTo>
                  <a:pt x="0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C004C65A-CCB4-C342-86FD-6E447D3F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General Argument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55C874E-9DBC-894A-ACEF-D2006C31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49C5659-9EB1-3E4C-B9F1-9B3CF5A6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C14064-6216-0A4C-BDE7-B02A53291F8D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7893" name="Picture 5" descr="Dingbat 1.png">
            <a:extLst>
              <a:ext uri="{FF2B5EF4-FFF2-40B4-BE49-F238E27FC236}">
                <a16:creationId xmlns:a16="http://schemas.microsoft.com/office/drawing/2014/main" id="{FE5FF061-565D-6042-9B26-39641601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08125"/>
            <a:ext cx="781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7">
            <a:extLst>
              <a:ext uri="{FF2B5EF4-FFF2-40B4-BE49-F238E27FC236}">
                <a16:creationId xmlns:a16="http://schemas.microsoft.com/office/drawing/2014/main" id="{442E5FA8-C337-224A-9AC5-31BFFB1B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495425"/>
            <a:ext cx="6662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 are no universal, inductive inference schemas.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All inductive inferences are warranted by facts.</a:t>
            </a:r>
          </a:p>
        </p:txBody>
      </p:sp>
      <p:sp>
        <p:nvSpPr>
          <p:cNvPr id="37895" name="TextBox 9">
            <a:extLst>
              <a:ext uri="{FF2B5EF4-FFF2-40B4-BE49-F238E27FC236}">
                <a16:creationId xmlns:a16="http://schemas.microsoft.com/office/drawing/2014/main" id="{B31DAF87-C79C-3D4A-BBB9-E836CC7B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2320925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(The conclusion so far.)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F5D1469-C697-7848-95B1-16E4103D7672}"/>
              </a:ext>
            </a:extLst>
          </p:cNvPr>
          <p:cNvGrpSpPr>
            <a:grpSpLocks/>
          </p:cNvGrpSpPr>
          <p:nvPr/>
        </p:nvGrpSpPr>
        <p:grpSpPr bwMode="auto">
          <a:xfrm>
            <a:off x="1290638" y="2843213"/>
            <a:ext cx="6019800" cy="1265237"/>
            <a:chOff x="1290313" y="2843129"/>
            <a:chExt cx="6020374" cy="126524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CA80E1-7E45-FC42-836B-8D0BA48EAAA5}"/>
                </a:ext>
              </a:extLst>
            </p:cNvPr>
            <p:cNvSpPr/>
            <p:nvPr/>
          </p:nvSpPr>
          <p:spPr>
            <a:xfrm>
              <a:off x="2114304" y="3036805"/>
              <a:ext cx="5196383" cy="928691"/>
            </a:xfrm>
            <a:custGeom>
              <a:avLst/>
              <a:gdLst>
                <a:gd name="connsiteX0" fmla="*/ 0 w 6607984"/>
                <a:gd name="connsiteY0" fmla="*/ 0 h 915474"/>
                <a:gd name="connsiteX1" fmla="*/ 6607984 w 6607984"/>
                <a:gd name="connsiteY1" fmla="*/ 122493 h 915474"/>
                <a:gd name="connsiteX2" fmla="*/ 6479048 w 6607984"/>
                <a:gd name="connsiteY2" fmla="*/ 915474 h 915474"/>
                <a:gd name="connsiteX3" fmla="*/ 45128 w 6607984"/>
                <a:gd name="connsiteY3" fmla="*/ 734958 h 915474"/>
                <a:gd name="connsiteX4" fmla="*/ 0 w 6607984"/>
                <a:gd name="connsiteY4" fmla="*/ 0 h 9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7984" h="915474">
                  <a:moveTo>
                    <a:pt x="0" y="0"/>
                  </a:moveTo>
                  <a:lnTo>
                    <a:pt x="6607984" y="122493"/>
                  </a:lnTo>
                  <a:lnTo>
                    <a:pt x="6479048" y="915474"/>
                  </a:lnTo>
                  <a:lnTo>
                    <a:pt x="45128" y="734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905" name="Picture 6" descr="Dingbat 2.png">
              <a:extLst>
                <a:ext uri="{FF2B5EF4-FFF2-40B4-BE49-F238E27FC236}">
                  <a16:creationId xmlns:a16="http://schemas.microsoft.com/office/drawing/2014/main" id="{0CE13461-387E-3A45-8673-95973FF6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313" y="2843129"/>
              <a:ext cx="803701" cy="80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TextBox 8">
              <a:extLst>
                <a:ext uri="{FF2B5EF4-FFF2-40B4-BE49-F238E27FC236}">
                  <a16:creationId xmlns:a16="http://schemas.microsoft.com/office/drawing/2014/main" id="{69941DA7-934F-DE41-BE51-9073F3764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812" y="2984963"/>
              <a:ext cx="50897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There are no universal warranting facts.</a:t>
              </a:r>
            </a:p>
          </p:txBody>
        </p:sp>
        <p:sp>
          <p:nvSpPr>
            <p:cNvPr id="37907" name="TextBox 10">
              <a:extLst>
                <a:ext uri="{FF2B5EF4-FFF2-40B4-BE49-F238E27FC236}">
                  <a16:creationId xmlns:a16="http://schemas.microsoft.com/office/drawing/2014/main" id="{68EE3B43-9203-E648-A434-36A3C0E08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855" y="3462041"/>
              <a:ext cx="33845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(No non-vacuous, factual principle of the uniformity of nature.)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D783F591-CC43-B644-8804-62E3DAC8CC16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4500563"/>
            <a:ext cx="7729537" cy="1327150"/>
            <a:chOff x="902555" y="4500008"/>
            <a:chExt cx="7729729" cy="13274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037DEA-47AA-4649-855B-6A7F41F8054A}"/>
                </a:ext>
              </a:extLst>
            </p:cNvPr>
            <p:cNvCxnSpPr/>
            <p:nvPr/>
          </p:nvCxnSpPr>
          <p:spPr>
            <a:xfrm>
              <a:off x="902555" y="4500008"/>
              <a:ext cx="7072488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00" name="Group 18">
              <a:extLst>
                <a:ext uri="{FF2B5EF4-FFF2-40B4-BE49-F238E27FC236}">
                  <a16:creationId xmlns:a16="http://schemas.microsoft.com/office/drawing/2014/main" id="{4C6EE6FB-3C7D-354F-95DD-C3CB5DD97A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766" y="4996428"/>
              <a:ext cx="7452518" cy="830997"/>
              <a:chOff x="1179766" y="4996428"/>
              <a:chExt cx="7452518" cy="830997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A5E104D-BBFA-054E-9607-320A583B73EE}"/>
                  </a:ext>
                </a:extLst>
              </p:cNvPr>
              <p:cNvSpPr/>
              <p:nvPr/>
            </p:nvSpPr>
            <p:spPr>
              <a:xfrm>
                <a:off x="1599484" y="5041454"/>
                <a:ext cx="6704179" cy="773268"/>
              </a:xfrm>
              <a:custGeom>
                <a:avLst/>
                <a:gdLst>
                  <a:gd name="connsiteX0" fmla="*/ 51574 w 6704687"/>
                  <a:gd name="connsiteY0" fmla="*/ 0 h 773640"/>
                  <a:gd name="connsiteX1" fmla="*/ 6704687 w 6704687"/>
                  <a:gd name="connsiteY1" fmla="*/ 90258 h 773640"/>
                  <a:gd name="connsiteX2" fmla="*/ 6704687 w 6704687"/>
                  <a:gd name="connsiteY2" fmla="*/ 773640 h 773640"/>
                  <a:gd name="connsiteX3" fmla="*/ 0 w 6704687"/>
                  <a:gd name="connsiteY3" fmla="*/ 664041 h 773640"/>
                  <a:gd name="connsiteX4" fmla="*/ 51574 w 6704687"/>
                  <a:gd name="connsiteY4" fmla="*/ 0 h 77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87" h="773640">
                    <a:moveTo>
                      <a:pt x="51574" y="0"/>
                    </a:moveTo>
                    <a:lnTo>
                      <a:pt x="6704687" y="90258"/>
                    </a:lnTo>
                    <a:lnTo>
                      <a:pt x="6704687" y="773640"/>
                    </a:lnTo>
                    <a:lnTo>
                      <a:pt x="0" y="664041"/>
                    </a:lnTo>
                    <a:lnTo>
                      <a:pt x="51574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902" name="TextBox 13">
                <a:extLst>
                  <a:ext uri="{FF2B5EF4-FFF2-40B4-BE49-F238E27FC236}">
                    <a16:creationId xmlns:a16="http://schemas.microsoft.com/office/drawing/2014/main" id="{7B3D7EB8-62D5-B94B-B09F-1AA70C556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9766" y="4996428"/>
                <a:ext cx="196628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All induction is local.</a:t>
                </a:r>
              </a:p>
            </p:txBody>
          </p:sp>
          <p:sp>
            <p:nvSpPr>
              <p:cNvPr id="37903" name="TextBox 14">
                <a:extLst>
                  <a:ext uri="{FF2B5EF4-FFF2-40B4-BE49-F238E27FC236}">
                    <a16:creationId xmlns:a16="http://schemas.microsoft.com/office/drawing/2014/main" id="{F0040572-F476-9041-89ED-EFE23610E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832" y="5022216"/>
                <a:ext cx="5157452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Each domain has its own inductive logic, </a:t>
                </a:r>
                <a:r>
                  <a:rPr lang="en-US" altLang="en-US"/>
                  <a:t>according to the background facts that prevail there.</a:t>
                </a:r>
                <a:endParaRPr lang="en-US" altLang="en-US" sz="2000"/>
              </a:p>
            </p:txBody>
          </p:sp>
        </p:grpSp>
      </p:grpSp>
      <p:pic>
        <p:nvPicPr>
          <p:cNvPr id="37898" name="Picture 21" descr="Norton_speaking_small.jpg">
            <a:extLst>
              <a:ext uri="{FF2B5EF4-FFF2-40B4-BE49-F238E27FC236}">
                <a16:creationId xmlns:a16="http://schemas.microsoft.com/office/drawing/2014/main" id="{C860FA8D-CDFE-3945-8EA1-EDB874A31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92075"/>
            <a:ext cx="157321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3336B5D-7258-E944-A743-6053BE7CFC81}"/>
              </a:ext>
            </a:extLst>
          </p:cNvPr>
          <p:cNvSpPr/>
          <p:nvPr/>
        </p:nvSpPr>
        <p:spPr>
          <a:xfrm>
            <a:off x="2755900" y="660400"/>
            <a:ext cx="5764213" cy="5416550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9A5FC71D-16E3-EE40-A81E-F878D345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13" y="1016000"/>
            <a:ext cx="4764087" cy="4035425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Project:</a:t>
            </a:r>
            <a:b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Recover the material foundation of all  recognized  schemes for inductive inference 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55B5E0D-9DFE-884B-A088-31E59853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C027AC6-AF67-3A4B-A0DD-DFE258E7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52B4B-8875-FD48-9C1D-72A5E558B3C6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5527E2E-D8F1-F043-9CE4-37C30126A0DD}"/>
              </a:ext>
            </a:extLst>
          </p:cNvPr>
          <p:cNvSpPr/>
          <p:nvPr/>
        </p:nvSpPr>
        <p:spPr>
          <a:xfrm>
            <a:off x="758825" y="311150"/>
            <a:ext cx="8145145" cy="1004888"/>
          </a:xfrm>
          <a:custGeom>
            <a:avLst/>
            <a:gdLst>
              <a:gd name="connsiteX0" fmla="*/ 0 w 3388707"/>
              <a:gd name="connsiteY0" fmla="*/ 0 h 1004360"/>
              <a:gd name="connsiteX1" fmla="*/ 3220243 w 3388707"/>
              <a:gd name="connsiteY1" fmla="*/ 129595 h 1004360"/>
              <a:gd name="connsiteX2" fmla="*/ 3388707 w 3388707"/>
              <a:gd name="connsiteY2" fmla="*/ 1004360 h 1004360"/>
              <a:gd name="connsiteX3" fmla="*/ 12959 w 3388707"/>
              <a:gd name="connsiteY3" fmla="*/ 978441 h 1004360"/>
              <a:gd name="connsiteX4" fmla="*/ 0 w 3388707"/>
              <a:gd name="connsiteY4" fmla="*/ 0 h 100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707" h="1004360">
                <a:moveTo>
                  <a:pt x="0" y="0"/>
                </a:moveTo>
                <a:lnTo>
                  <a:pt x="3220243" y="129595"/>
                </a:lnTo>
                <a:lnTo>
                  <a:pt x="3388707" y="1004360"/>
                </a:lnTo>
                <a:lnTo>
                  <a:pt x="12959" y="978441"/>
                </a:ln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9D4D44D7-1387-7548-A747-6651C425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Claims</a:t>
            </a:r>
          </a:p>
        </p:txBody>
      </p:sp>
      <p:sp>
        <p:nvSpPr>
          <p:cNvPr id="17414" name="Slide Number Placeholder 3">
            <a:extLst>
              <a:ext uri="{FF2B5EF4-FFF2-40B4-BE49-F238E27FC236}">
                <a16:creationId xmlns:a16="http://schemas.microsoft.com/office/drawing/2014/main" id="{2083ED09-C837-F641-B164-1EBAAFE7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C78990-DCFF-BB44-858F-50ED2F405DB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4" name="Picture 2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B7349F5-2FE3-AC38-B609-570F8849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5" y="0"/>
            <a:ext cx="1119221" cy="1373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7B20A-A15C-486C-F1D3-1D4BC9165483}"/>
              </a:ext>
            </a:extLst>
          </p:cNvPr>
          <p:cNvSpPr txBox="1"/>
          <p:nvPr/>
        </p:nvSpPr>
        <p:spPr>
          <a:xfrm>
            <a:off x="2385838" y="1875871"/>
            <a:ext cx="27846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There are no</a:t>
            </a:r>
            <a:r>
              <a:rPr lang="en-US" sz="2400" dirty="0">
                <a:latin typeface="Times"/>
                <a:cs typeface="Times"/>
              </a:rPr>
              <a:t> universal rules of inductive inference.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91BC3-1DEC-481B-CCCE-2590BB782BB5}"/>
              </a:ext>
            </a:extLst>
          </p:cNvPr>
          <p:cNvSpPr txBox="1"/>
          <p:nvPr/>
        </p:nvSpPr>
        <p:spPr>
          <a:xfrm>
            <a:off x="5330683" y="1875871"/>
            <a:ext cx="37334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All inductive inferences</a:t>
            </a:r>
            <a:r>
              <a:rPr lang="en-US" sz="2400" dirty="0">
                <a:latin typeface="Times"/>
                <a:cs typeface="Times"/>
              </a:rPr>
              <a:t> are warranted by facts that obtain locally only.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39E5D-78FC-B09A-40D3-9DF3E6847AD0}"/>
              </a:ext>
            </a:extLst>
          </p:cNvPr>
          <p:cNvSpPr txBox="1"/>
          <p:nvPr/>
        </p:nvSpPr>
        <p:spPr>
          <a:xfrm>
            <a:off x="5330683" y="4182764"/>
            <a:ext cx="351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Positive obligation in each case</a:t>
            </a:r>
            <a:r>
              <a:rPr lang="en-US" sz="2000" dirty="0">
                <a:latin typeface="Times"/>
                <a:cs typeface="Times"/>
              </a:rPr>
              <a:t> to show that probabilities are warranted by background fact of the domain.</a:t>
            </a:r>
          </a:p>
        </p:txBody>
      </p:sp>
      <p:pic>
        <p:nvPicPr>
          <p:cNvPr id="16" name="Content Placeholder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54C4ABF-F0B8-CD55-5682-79824CE7E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6242" y="1886902"/>
            <a:ext cx="1373998" cy="20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C000D-31F1-EFB6-8A10-6AE90DAAF5D5}"/>
              </a:ext>
            </a:extLst>
          </p:cNvPr>
          <p:cNvSpPr txBox="1"/>
          <p:nvPr/>
        </p:nvSpPr>
        <p:spPr>
          <a:xfrm>
            <a:off x="2385838" y="4170338"/>
            <a:ext cx="2800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Probability calculus is NOT</a:t>
            </a:r>
            <a:r>
              <a:rPr lang="en-US" sz="2000" dirty="0">
                <a:latin typeface="Times"/>
                <a:cs typeface="Times"/>
              </a:rPr>
              <a:t> the default, universally applicable rule of inductive inference.</a:t>
            </a:r>
          </a:p>
        </p:txBody>
      </p:sp>
      <p:pic>
        <p:nvPicPr>
          <p:cNvPr id="18" name="Picture 4" descr="Jaynes_cover.jpg">
            <a:extLst>
              <a:ext uri="{FF2B5EF4-FFF2-40B4-BE49-F238E27FC236}">
                <a16:creationId xmlns:a16="http://schemas.microsoft.com/office/drawing/2014/main" id="{D0E7552B-FBED-7B23-0B27-21BE9C45D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2" y="4182764"/>
            <a:ext cx="1373998" cy="19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Jaynes_cover.png">
            <a:extLst>
              <a:ext uri="{FF2B5EF4-FFF2-40B4-BE49-F238E27FC236}">
                <a16:creationId xmlns:a16="http://schemas.microsoft.com/office/drawing/2014/main" id="{0AF77AE2-9000-56C2-088B-9BC86568C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34" y="4351145"/>
            <a:ext cx="2742858" cy="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16">
            <a:extLst>
              <a:ext uri="{FF2B5EF4-FFF2-40B4-BE49-F238E27FC236}">
                <a16:creationId xmlns:a16="http://schemas.microsoft.com/office/drawing/2014/main" id="{5518EED2-9364-1E0F-AC2A-03FD970BD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17069" y="3890072"/>
            <a:ext cx="2232343" cy="15380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EB53A2D-6D57-DFF4-5E82-7DB1F608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6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976-B2D8-774B-BE50-EF6FEE13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83" y="-46080"/>
            <a:ext cx="8008938" cy="10033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842-147D-234C-91B3-8FBA7B92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8" y="506408"/>
            <a:ext cx="3477326" cy="5215990"/>
          </a:xfr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00B-C133-2A4F-A93B-E56BF9C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2DB7-BB4E-3045-B381-B76BB5E8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01" y="821005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4E6D7-DA1C-5444-A236-483BCE41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8" y="1135602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6E906B-5F78-27EF-5850-7C9FF11BCC70}"/>
              </a:ext>
            </a:extLst>
          </p:cNvPr>
          <p:cNvGrpSpPr/>
          <p:nvPr/>
        </p:nvGrpSpPr>
        <p:grpSpPr>
          <a:xfrm>
            <a:off x="327361" y="1408032"/>
            <a:ext cx="2294218" cy="923689"/>
            <a:chOff x="327361" y="1408032"/>
            <a:chExt cx="2294218" cy="9236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F7E1C1B-0F33-5A4C-9C29-B57815078C35}"/>
                </a:ext>
              </a:extLst>
            </p:cNvPr>
            <p:cNvSpPr/>
            <p:nvPr/>
          </p:nvSpPr>
          <p:spPr>
            <a:xfrm>
              <a:off x="407336" y="1614115"/>
              <a:ext cx="2062910" cy="717606"/>
            </a:xfrm>
            <a:custGeom>
              <a:avLst/>
              <a:gdLst>
                <a:gd name="connsiteX0" fmla="*/ 43542 w 3156857"/>
                <a:gd name="connsiteY0" fmla="*/ 0 h 1404257"/>
                <a:gd name="connsiteX1" fmla="*/ 3156857 w 3156857"/>
                <a:gd name="connsiteY1" fmla="*/ 97971 h 1404257"/>
                <a:gd name="connsiteX2" fmla="*/ 3102428 w 3156857"/>
                <a:gd name="connsiteY2" fmla="*/ 1404257 h 1404257"/>
                <a:gd name="connsiteX3" fmla="*/ 0 w 3156857"/>
                <a:gd name="connsiteY3" fmla="*/ 1230085 h 1404257"/>
                <a:gd name="connsiteX4" fmla="*/ 43542 w 3156857"/>
                <a:gd name="connsiteY4" fmla="*/ 0 h 140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6857" h="1404257">
                  <a:moveTo>
                    <a:pt x="43542" y="0"/>
                  </a:moveTo>
                  <a:lnTo>
                    <a:pt x="3156857" y="97971"/>
                  </a:lnTo>
                  <a:lnTo>
                    <a:pt x="3102428" y="1404257"/>
                  </a:lnTo>
                  <a:lnTo>
                    <a:pt x="0" y="1230085"/>
                  </a:lnTo>
                  <a:lnTo>
                    <a:pt x="43542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0F7CCB-C004-8621-2BF3-096EA5536A39}"/>
                </a:ext>
              </a:extLst>
            </p:cNvPr>
            <p:cNvSpPr txBox="1"/>
            <p:nvPr/>
          </p:nvSpPr>
          <p:spPr>
            <a:xfrm>
              <a:off x="327361" y="1408032"/>
              <a:ext cx="229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latin typeface="Times"/>
                  <a:cs typeface="Times"/>
                </a:rPr>
                <a:t>Enumerative induction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879C2E-8B70-EE63-996B-17A2635B8325}"/>
              </a:ext>
            </a:extLst>
          </p:cNvPr>
          <p:cNvGrpSpPr/>
          <p:nvPr/>
        </p:nvGrpSpPr>
        <p:grpSpPr>
          <a:xfrm>
            <a:off x="422910" y="3085267"/>
            <a:ext cx="2103120" cy="823793"/>
            <a:chOff x="422910" y="3085267"/>
            <a:chExt cx="2103120" cy="8237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7A78B1-37BE-8F42-FF34-F22216443535}"/>
                </a:ext>
              </a:extLst>
            </p:cNvPr>
            <p:cNvSpPr txBox="1"/>
            <p:nvPr/>
          </p:nvSpPr>
          <p:spPr>
            <a:xfrm>
              <a:off x="595099" y="3085267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latin typeface="Times"/>
                  <a:cs typeface="Times"/>
                </a:rPr>
                <a:t>Replicability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6C7F036-3D59-CE3B-C57D-7E296B6885C7}"/>
                </a:ext>
              </a:extLst>
            </p:cNvPr>
            <p:cNvSpPr/>
            <p:nvPr/>
          </p:nvSpPr>
          <p:spPr>
            <a:xfrm>
              <a:off x="422910" y="3326130"/>
              <a:ext cx="2103120" cy="582930"/>
            </a:xfrm>
            <a:custGeom>
              <a:avLst/>
              <a:gdLst>
                <a:gd name="connsiteX0" fmla="*/ 22860 w 2103120"/>
                <a:gd name="connsiteY0" fmla="*/ 0 h 582930"/>
                <a:gd name="connsiteX1" fmla="*/ 2103120 w 2103120"/>
                <a:gd name="connsiteY1" fmla="*/ 68580 h 582930"/>
                <a:gd name="connsiteX2" fmla="*/ 2091690 w 2103120"/>
                <a:gd name="connsiteY2" fmla="*/ 582930 h 582930"/>
                <a:gd name="connsiteX3" fmla="*/ 0 w 2103120"/>
                <a:gd name="connsiteY3" fmla="*/ 582930 h 582930"/>
                <a:gd name="connsiteX4" fmla="*/ 22860 w 2103120"/>
                <a:gd name="connsiteY4" fmla="*/ 0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582930">
                  <a:moveTo>
                    <a:pt x="22860" y="0"/>
                  </a:moveTo>
                  <a:lnTo>
                    <a:pt x="2103120" y="68580"/>
                  </a:lnTo>
                  <a:lnTo>
                    <a:pt x="2091690" y="582930"/>
                  </a:lnTo>
                  <a:lnTo>
                    <a:pt x="0" y="5829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D02961-2CB4-9282-0AB4-417F72DDCABF}"/>
              </a:ext>
            </a:extLst>
          </p:cNvPr>
          <p:cNvGrpSpPr/>
          <p:nvPr/>
        </p:nvGrpSpPr>
        <p:grpSpPr>
          <a:xfrm>
            <a:off x="480060" y="4023360"/>
            <a:ext cx="2103120" cy="794980"/>
            <a:chOff x="480060" y="4023360"/>
            <a:chExt cx="2103120" cy="7949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564FD9-D684-AF53-DD37-6A1DCAB86B59}"/>
                </a:ext>
              </a:extLst>
            </p:cNvPr>
            <p:cNvSpPr txBox="1"/>
            <p:nvPr/>
          </p:nvSpPr>
          <p:spPr>
            <a:xfrm>
              <a:off x="700335" y="444900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latin typeface="Times"/>
                  <a:cs typeface="Times"/>
                </a:rPr>
                <a:t>Analogy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EF616E-3573-BB42-31CA-BB54370F2335}"/>
                </a:ext>
              </a:extLst>
            </p:cNvPr>
            <p:cNvSpPr/>
            <p:nvPr/>
          </p:nvSpPr>
          <p:spPr>
            <a:xfrm>
              <a:off x="480060" y="4023360"/>
              <a:ext cx="2103120" cy="582930"/>
            </a:xfrm>
            <a:custGeom>
              <a:avLst/>
              <a:gdLst>
                <a:gd name="connsiteX0" fmla="*/ 22860 w 2103120"/>
                <a:gd name="connsiteY0" fmla="*/ 0 h 582930"/>
                <a:gd name="connsiteX1" fmla="*/ 2103120 w 2103120"/>
                <a:gd name="connsiteY1" fmla="*/ 68580 h 582930"/>
                <a:gd name="connsiteX2" fmla="*/ 2091690 w 2103120"/>
                <a:gd name="connsiteY2" fmla="*/ 582930 h 582930"/>
                <a:gd name="connsiteX3" fmla="*/ 0 w 2103120"/>
                <a:gd name="connsiteY3" fmla="*/ 582930 h 582930"/>
                <a:gd name="connsiteX4" fmla="*/ 22860 w 2103120"/>
                <a:gd name="connsiteY4" fmla="*/ 0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582930">
                  <a:moveTo>
                    <a:pt x="22860" y="0"/>
                  </a:moveTo>
                  <a:lnTo>
                    <a:pt x="2103120" y="68580"/>
                  </a:lnTo>
                  <a:lnTo>
                    <a:pt x="2091690" y="582930"/>
                  </a:lnTo>
                  <a:lnTo>
                    <a:pt x="0" y="5829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A209D0-513E-4241-3E9F-CF52E3ACA095}"/>
              </a:ext>
            </a:extLst>
          </p:cNvPr>
          <p:cNvGrpSpPr/>
          <p:nvPr/>
        </p:nvGrpSpPr>
        <p:grpSpPr>
          <a:xfrm>
            <a:off x="2846069" y="992624"/>
            <a:ext cx="2515939" cy="1339096"/>
            <a:chOff x="2846069" y="992624"/>
            <a:chExt cx="2515939" cy="13390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DEEBE-6751-BC6D-556B-572874BD3A9B}"/>
                </a:ext>
              </a:extLst>
            </p:cNvPr>
            <p:cNvSpPr txBox="1"/>
            <p:nvPr/>
          </p:nvSpPr>
          <p:spPr>
            <a:xfrm>
              <a:off x="3630303" y="99262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latin typeface="Times"/>
                  <a:cs typeface="Times"/>
                </a:rPr>
                <a:t>Simplicity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ACCFFDE-AB92-5775-6399-DF41C1B88FB3}"/>
                </a:ext>
              </a:extLst>
            </p:cNvPr>
            <p:cNvSpPr/>
            <p:nvPr/>
          </p:nvSpPr>
          <p:spPr>
            <a:xfrm>
              <a:off x="2846069" y="1223009"/>
              <a:ext cx="2515939" cy="1108711"/>
            </a:xfrm>
            <a:custGeom>
              <a:avLst/>
              <a:gdLst>
                <a:gd name="connsiteX0" fmla="*/ 22860 w 2103120"/>
                <a:gd name="connsiteY0" fmla="*/ 0 h 582930"/>
                <a:gd name="connsiteX1" fmla="*/ 2103120 w 2103120"/>
                <a:gd name="connsiteY1" fmla="*/ 68580 h 582930"/>
                <a:gd name="connsiteX2" fmla="*/ 2091690 w 2103120"/>
                <a:gd name="connsiteY2" fmla="*/ 582930 h 582930"/>
                <a:gd name="connsiteX3" fmla="*/ 0 w 2103120"/>
                <a:gd name="connsiteY3" fmla="*/ 582930 h 582930"/>
                <a:gd name="connsiteX4" fmla="*/ 22860 w 2103120"/>
                <a:gd name="connsiteY4" fmla="*/ 0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582930">
                  <a:moveTo>
                    <a:pt x="22860" y="0"/>
                  </a:moveTo>
                  <a:lnTo>
                    <a:pt x="2103120" y="68580"/>
                  </a:lnTo>
                  <a:lnTo>
                    <a:pt x="2091690" y="582930"/>
                  </a:lnTo>
                  <a:lnTo>
                    <a:pt x="0" y="5829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01ACD-9B5E-34D5-9A50-2B34D8F02845}"/>
              </a:ext>
            </a:extLst>
          </p:cNvPr>
          <p:cNvGrpSpPr/>
          <p:nvPr/>
        </p:nvGrpSpPr>
        <p:grpSpPr>
          <a:xfrm>
            <a:off x="2891789" y="2423159"/>
            <a:ext cx="2515939" cy="2291100"/>
            <a:chOff x="2891789" y="2423159"/>
            <a:chExt cx="2515939" cy="22911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6CC277-205F-6118-1A99-88C2B9E599AB}"/>
                </a:ext>
              </a:extLst>
            </p:cNvPr>
            <p:cNvSpPr txBox="1"/>
            <p:nvPr/>
          </p:nvSpPr>
          <p:spPr>
            <a:xfrm>
              <a:off x="3056472" y="4067928"/>
              <a:ext cx="2305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latin typeface="Times"/>
                  <a:cs typeface="Times"/>
                </a:rPr>
                <a:t>IBE Inference to the best Explanation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A01F650-E04D-FA9D-B99C-B4404AF9C327}"/>
                </a:ext>
              </a:extLst>
            </p:cNvPr>
            <p:cNvSpPr/>
            <p:nvPr/>
          </p:nvSpPr>
          <p:spPr>
            <a:xfrm>
              <a:off x="2891789" y="2423159"/>
              <a:ext cx="2515939" cy="1680211"/>
            </a:xfrm>
            <a:custGeom>
              <a:avLst/>
              <a:gdLst>
                <a:gd name="connsiteX0" fmla="*/ 22860 w 2103120"/>
                <a:gd name="connsiteY0" fmla="*/ 0 h 582930"/>
                <a:gd name="connsiteX1" fmla="*/ 2103120 w 2103120"/>
                <a:gd name="connsiteY1" fmla="*/ 68580 h 582930"/>
                <a:gd name="connsiteX2" fmla="*/ 2091690 w 2103120"/>
                <a:gd name="connsiteY2" fmla="*/ 582930 h 582930"/>
                <a:gd name="connsiteX3" fmla="*/ 0 w 2103120"/>
                <a:gd name="connsiteY3" fmla="*/ 582930 h 582930"/>
                <a:gd name="connsiteX4" fmla="*/ 22860 w 2103120"/>
                <a:gd name="connsiteY4" fmla="*/ 0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582930">
                  <a:moveTo>
                    <a:pt x="22860" y="0"/>
                  </a:moveTo>
                  <a:lnTo>
                    <a:pt x="2103120" y="68580"/>
                  </a:lnTo>
                  <a:lnTo>
                    <a:pt x="2091690" y="582930"/>
                  </a:lnTo>
                  <a:lnTo>
                    <a:pt x="0" y="5829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5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976-B2D8-774B-BE50-EF6FEE13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Material Theory of Induction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842-147D-234C-91B3-8FBA7B92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8" y="506408"/>
            <a:ext cx="3477326" cy="5215990"/>
          </a:xfr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00B-C133-2A4F-A93B-E56BF9C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2DB7-BB4E-3045-B381-B76BB5E8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01" y="821005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4E6D7-DA1C-5444-A236-483BCE41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8" y="1135602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EEB37C-E0C9-13E8-5ED5-74162F6C80BC}"/>
              </a:ext>
            </a:extLst>
          </p:cNvPr>
          <p:cNvGrpSpPr/>
          <p:nvPr/>
        </p:nvGrpSpPr>
        <p:grpSpPr>
          <a:xfrm>
            <a:off x="2807937" y="1409700"/>
            <a:ext cx="5811984" cy="4025900"/>
            <a:chOff x="2807937" y="1409700"/>
            <a:chExt cx="5811984" cy="40259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F7E1C1B-0F33-5A4C-9C29-B57815078C35}"/>
                </a:ext>
              </a:extLst>
            </p:cNvPr>
            <p:cNvSpPr/>
            <p:nvPr/>
          </p:nvSpPr>
          <p:spPr>
            <a:xfrm>
              <a:off x="2807937" y="4108505"/>
              <a:ext cx="2691475" cy="1107708"/>
            </a:xfrm>
            <a:custGeom>
              <a:avLst/>
              <a:gdLst>
                <a:gd name="connsiteX0" fmla="*/ 43542 w 3156857"/>
                <a:gd name="connsiteY0" fmla="*/ 0 h 1404257"/>
                <a:gd name="connsiteX1" fmla="*/ 3156857 w 3156857"/>
                <a:gd name="connsiteY1" fmla="*/ 97971 h 1404257"/>
                <a:gd name="connsiteX2" fmla="*/ 3102428 w 3156857"/>
                <a:gd name="connsiteY2" fmla="*/ 1404257 h 1404257"/>
                <a:gd name="connsiteX3" fmla="*/ 0 w 3156857"/>
                <a:gd name="connsiteY3" fmla="*/ 1230085 h 1404257"/>
                <a:gd name="connsiteX4" fmla="*/ 43542 w 3156857"/>
                <a:gd name="connsiteY4" fmla="*/ 0 h 140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6857" h="1404257">
                  <a:moveTo>
                    <a:pt x="43542" y="0"/>
                  </a:moveTo>
                  <a:lnTo>
                    <a:pt x="3156857" y="97971"/>
                  </a:lnTo>
                  <a:lnTo>
                    <a:pt x="3102428" y="1404257"/>
                  </a:lnTo>
                  <a:lnTo>
                    <a:pt x="0" y="1230085"/>
                  </a:lnTo>
                  <a:lnTo>
                    <a:pt x="43542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AD1F2F4-5D2E-544C-892B-C493AB4DF755}"/>
                </a:ext>
              </a:extLst>
            </p:cNvPr>
            <p:cNvSpPr/>
            <p:nvPr/>
          </p:nvSpPr>
          <p:spPr>
            <a:xfrm>
              <a:off x="5817076" y="1409700"/>
              <a:ext cx="2802845" cy="4025900"/>
            </a:xfrm>
            <a:custGeom>
              <a:avLst/>
              <a:gdLst>
                <a:gd name="connsiteX0" fmla="*/ 43542 w 3156857"/>
                <a:gd name="connsiteY0" fmla="*/ 0 h 1404257"/>
                <a:gd name="connsiteX1" fmla="*/ 3156857 w 3156857"/>
                <a:gd name="connsiteY1" fmla="*/ 97971 h 1404257"/>
                <a:gd name="connsiteX2" fmla="*/ 3102428 w 3156857"/>
                <a:gd name="connsiteY2" fmla="*/ 1404257 h 1404257"/>
                <a:gd name="connsiteX3" fmla="*/ 0 w 3156857"/>
                <a:gd name="connsiteY3" fmla="*/ 1230085 h 1404257"/>
                <a:gd name="connsiteX4" fmla="*/ 43542 w 3156857"/>
                <a:gd name="connsiteY4" fmla="*/ 0 h 1404257"/>
                <a:gd name="connsiteX0" fmla="*/ 43542 w 3135086"/>
                <a:gd name="connsiteY0" fmla="*/ 0 h 1404257"/>
                <a:gd name="connsiteX1" fmla="*/ 3135086 w 3135086"/>
                <a:gd name="connsiteY1" fmla="*/ 25493 h 1404257"/>
                <a:gd name="connsiteX2" fmla="*/ 3102428 w 3135086"/>
                <a:gd name="connsiteY2" fmla="*/ 1404257 h 1404257"/>
                <a:gd name="connsiteX3" fmla="*/ 0 w 3135086"/>
                <a:gd name="connsiteY3" fmla="*/ 1230085 h 1404257"/>
                <a:gd name="connsiteX4" fmla="*/ 43542 w 3135086"/>
                <a:gd name="connsiteY4" fmla="*/ 0 h 1404257"/>
                <a:gd name="connsiteX0" fmla="*/ 43542 w 3287485"/>
                <a:gd name="connsiteY0" fmla="*/ 0 h 1307620"/>
                <a:gd name="connsiteX1" fmla="*/ 3135086 w 3287485"/>
                <a:gd name="connsiteY1" fmla="*/ 25493 h 1307620"/>
                <a:gd name="connsiteX2" fmla="*/ 3287485 w 3287485"/>
                <a:gd name="connsiteY2" fmla="*/ 1307620 h 1307620"/>
                <a:gd name="connsiteX3" fmla="*/ 0 w 3287485"/>
                <a:gd name="connsiteY3" fmla="*/ 1230085 h 1307620"/>
                <a:gd name="connsiteX4" fmla="*/ 43542 w 3287485"/>
                <a:gd name="connsiteY4" fmla="*/ 0 h 130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7485" h="1307620">
                  <a:moveTo>
                    <a:pt x="43542" y="0"/>
                  </a:moveTo>
                  <a:lnTo>
                    <a:pt x="3135086" y="25493"/>
                  </a:lnTo>
                  <a:lnTo>
                    <a:pt x="3287485" y="1307620"/>
                  </a:lnTo>
                  <a:lnTo>
                    <a:pt x="0" y="1230085"/>
                  </a:lnTo>
                  <a:lnTo>
                    <a:pt x="43542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474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>
            <a:extLst>
              <a:ext uri="{FF2B5EF4-FFF2-40B4-BE49-F238E27FC236}">
                <a16:creationId xmlns:a16="http://schemas.microsoft.com/office/drawing/2014/main" id="{20E19F61-45C8-3C43-AA7F-141CE830B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EA8BE301-AE73-F241-B14D-BAAB4DDC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97544-A0DB-144E-90AB-CEDB087E8076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5F3D822-32B9-8A42-AD65-A61D233954CD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060" name="Title 1">
            <a:extLst>
              <a:ext uri="{FF2B5EF4-FFF2-40B4-BE49-F238E27FC236}">
                <a16:creationId xmlns:a16="http://schemas.microsoft.com/office/drawing/2014/main" id="{D8948886-7DA4-3344-B75E-38D9FAE8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2238375"/>
            <a:ext cx="6062662" cy="1003300"/>
          </a:xfrm>
        </p:spPr>
        <p:txBody>
          <a:bodyPr/>
          <a:lstStyle/>
          <a:p>
            <a:pPr algn="ctr"/>
            <a:r>
              <a:rPr lang="en-US" altLang="en-US" sz="9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Why Not Bayes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9040BCB-B0D2-EF4C-BF26-53116E0C2D57}"/>
              </a:ext>
            </a:extLst>
          </p:cNvPr>
          <p:cNvSpPr/>
          <p:nvPr/>
        </p:nvSpPr>
        <p:spPr>
          <a:xfrm>
            <a:off x="236124" y="1648763"/>
            <a:ext cx="1377124" cy="1196513"/>
          </a:xfrm>
          <a:custGeom>
            <a:avLst/>
            <a:gdLst>
              <a:gd name="connsiteX0" fmla="*/ 430924 w 1481958"/>
              <a:gd name="connsiteY0" fmla="*/ 0 h 1481958"/>
              <a:gd name="connsiteX1" fmla="*/ 430924 w 1481958"/>
              <a:gd name="connsiteY1" fmla="*/ 0 h 1481958"/>
              <a:gd name="connsiteX2" fmla="*/ 546537 w 1481958"/>
              <a:gd name="connsiteY2" fmla="*/ 52551 h 1481958"/>
              <a:gd name="connsiteX3" fmla="*/ 609600 w 1481958"/>
              <a:gd name="connsiteY3" fmla="*/ 84083 h 1481958"/>
              <a:gd name="connsiteX4" fmla="*/ 1481958 w 1481958"/>
              <a:gd name="connsiteY4" fmla="*/ 515007 h 1481958"/>
              <a:gd name="connsiteX5" fmla="*/ 1008993 w 1481958"/>
              <a:gd name="connsiteY5" fmla="*/ 1481958 h 1481958"/>
              <a:gd name="connsiteX6" fmla="*/ 0 w 1481958"/>
              <a:gd name="connsiteY6" fmla="*/ 1145627 h 1481958"/>
              <a:gd name="connsiteX7" fmla="*/ 430924 w 1481958"/>
              <a:gd name="connsiteY7" fmla="*/ 0 h 1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958" h="1481958">
                <a:moveTo>
                  <a:pt x="430924" y="0"/>
                </a:moveTo>
                <a:lnTo>
                  <a:pt x="430924" y="0"/>
                </a:lnTo>
                <a:lnTo>
                  <a:pt x="546537" y="52551"/>
                </a:lnTo>
                <a:cubicBezTo>
                  <a:pt x="567802" y="62558"/>
                  <a:pt x="609600" y="84083"/>
                  <a:pt x="609600" y="84083"/>
                </a:cubicBezTo>
                <a:lnTo>
                  <a:pt x="1481958" y="515007"/>
                </a:lnTo>
                <a:lnTo>
                  <a:pt x="1008993" y="1481958"/>
                </a:lnTo>
                <a:lnTo>
                  <a:pt x="0" y="1145627"/>
                </a:lnTo>
                <a:lnTo>
                  <a:pt x="43092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57C-E477-0849-8447-BE388E3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0" y="558962"/>
            <a:ext cx="7991523" cy="541969"/>
          </a:xfrm>
        </p:spPr>
        <p:txBody>
          <a:bodyPr>
            <a:noAutofit/>
          </a:bodyPr>
          <a:lstStyle/>
          <a:p>
            <a:r>
              <a:rPr lang="en-US" sz="8800" dirty="0"/>
              <a:t>Main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CE8F-D93A-8A4C-AB81-7172A5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3258"/>
            <a:ext cx="256813" cy="25749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1B9E-8015-B743-AEA7-2749EF4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186" y="6463507"/>
            <a:ext cx="256814" cy="273844"/>
          </a:xfrm>
        </p:spPr>
        <p:txBody>
          <a:bodyPr/>
          <a:lstStyle/>
          <a:p>
            <a:fld id="{5390D693-358E-334A-82FF-ACAA83A925CB}" type="slidenum">
              <a:rPr lang="en-US" sz="1200">
                <a:latin typeface="+mj-lt"/>
              </a:rPr>
              <a:t>24</a:t>
            </a:fld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E9B0-5105-A24B-9EF1-56E5181C8584}"/>
              </a:ext>
            </a:extLst>
          </p:cNvPr>
          <p:cNvSpPr txBox="1"/>
          <p:nvPr/>
        </p:nvSpPr>
        <p:spPr>
          <a:xfrm>
            <a:off x="667637" y="1862261"/>
            <a:ext cx="39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cases of indefiniteness and uncertainty can be treated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probabilities.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F26E84-68CB-3B4E-AAC9-21A5DAF7D50C}"/>
              </a:ext>
            </a:extLst>
          </p:cNvPr>
          <p:cNvGrpSpPr/>
          <p:nvPr/>
        </p:nvGrpSpPr>
        <p:grpSpPr>
          <a:xfrm>
            <a:off x="185618" y="4012724"/>
            <a:ext cx="4584830" cy="2254043"/>
            <a:chOff x="189161" y="3091332"/>
            <a:chExt cx="5006232" cy="30053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A0FC62-22F4-814C-A52C-0E8F6CF37A35}"/>
                </a:ext>
              </a:extLst>
            </p:cNvPr>
            <p:cNvSpPr/>
            <p:nvPr/>
          </p:nvSpPr>
          <p:spPr>
            <a:xfrm>
              <a:off x="189161" y="3091332"/>
              <a:ext cx="1570960" cy="1646278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33010-6DB0-8F47-87A2-DDA8EE758966}"/>
                </a:ext>
              </a:extLst>
            </p:cNvPr>
            <p:cNvSpPr txBox="1"/>
            <p:nvPr/>
          </p:nvSpPr>
          <p:spPr>
            <a:xfrm>
              <a:off x="825545" y="3511400"/>
              <a:ext cx="4369848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POSTIVE OBLIGATION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show that probabilities apply in each case. Without it, they cannot be applied.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F2C73-9C12-6E41-BBDA-56353D528112}"/>
              </a:ext>
            </a:extLst>
          </p:cNvPr>
          <p:cNvGrpSpPr/>
          <p:nvPr/>
        </p:nvGrpSpPr>
        <p:grpSpPr>
          <a:xfrm>
            <a:off x="4774126" y="1944718"/>
            <a:ext cx="4166033" cy="1373023"/>
            <a:chOff x="6104825" y="932260"/>
            <a:chExt cx="5554712" cy="1830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6A85D5-6E4D-B441-B87A-8082159063DA}"/>
                </a:ext>
              </a:extLst>
            </p:cNvPr>
            <p:cNvSpPr/>
            <p:nvPr/>
          </p:nvSpPr>
          <p:spPr>
            <a:xfrm>
              <a:off x="7914660" y="932260"/>
              <a:ext cx="1675767" cy="1319733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5FDF7-FE5F-F44A-8089-43676419B047}"/>
                </a:ext>
              </a:extLst>
            </p:cNvPr>
            <p:cNvSpPr txBox="1"/>
            <p:nvPr/>
          </p:nvSpPr>
          <p:spPr>
            <a:xfrm>
              <a:off x="8490187" y="1162518"/>
              <a:ext cx="3169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can be applied everywhere.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DE2CDC1-B2AE-694B-AD90-7FFE030905E7}"/>
                </a:ext>
              </a:extLst>
            </p:cNvPr>
            <p:cNvSpPr/>
            <p:nvPr/>
          </p:nvSpPr>
          <p:spPr>
            <a:xfrm>
              <a:off x="6104825" y="1502690"/>
              <a:ext cx="1177159" cy="68654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37080-C41F-EA48-8E2D-DF7D52D082D2}"/>
              </a:ext>
            </a:extLst>
          </p:cNvPr>
          <p:cNvGrpSpPr/>
          <p:nvPr/>
        </p:nvGrpSpPr>
        <p:grpSpPr>
          <a:xfrm>
            <a:off x="4770448" y="4389966"/>
            <a:ext cx="4284651" cy="1393197"/>
            <a:chOff x="6302267" y="3594318"/>
            <a:chExt cx="5712869" cy="18575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350AAA-EB91-C347-B5CA-45B8B8084B7B}"/>
                </a:ext>
              </a:extLst>
            </p:cNvPr>
            <p:cNvSpPr/>
            <p:nvPr/>
          </p:nvSpPr>
          <p:spPr>
            <a:xfrm>
              <a:off x="8274682" y="3594318"/>
              <a:ext cx="1591599" cy="1375009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DE140-624F-544C-96D7-427B0510573E}"/>
                </a:ext>
              </a:extLst>
            </p:cNvPr>
            <p:cNvSpPr txBox="1"/>
            <p:nvPr/>
          </p:nvSpPr>
          <p:spPr>
            <a:xfrm>
              <a:off x="8784111" y="3851475"/>
              <a:ext cx="323102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does not apply universally.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1E7B82C-D36C-EA4E-96ED-7AA3F8CD0E48}"/>
                </a:ext>
              </a:extLst>
            </p:cNvPr>
            <p:cNvSpPr/>
            <p:nvPr/>
          </p:nvSpPr>
          <p:spPr>
            <a:xfrm>
              <a:off x="6302267" y="4237569"/>
              <a:ext cx="1177159" cy="6865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F8A287E9-B35C-6E45-B230-C15A31B64753}"/>
              </a:ext>
            </a:extLst>
          </p:cNvPr>
          <p:cNvSpPr/>
          <p:nvPr/>
        </p:nvSpPr>
        <p:spPr>
          <a:xfrm rot="2700000">
            <a:off x="1716404" y="1679607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ABD4EA20-2A50-5A4C-A716-F8281EA47F19}"/>
              </a:ext>
            </a:extLst>
          </p:cNvPr>
          <p:cNvSpPr/>
          <p:nvPr/>
        </p:nvSpPr>
        <p:spPr>
          <a:xfrm rot="2700000">
            <a:off x="6590386" y="1476108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22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FE72C-7AA8-0340-A275-FC8B583546F0}"/>
              </a:ext>
            </a:extLst>
          </p:cNvPr>
          <p:cNvGrpSpPr/>
          <p:nvPr/>
        </p:nvGrpSpPr>
        <p:grpSpPr>
          <a:xfrm>
            <a:off x="304800" y="2447365"/>
            <a:ext cx="8746477" cy="4105835"/>
            <a:chOff x="304800" y="2447365"/>
            <a:chExt cx="8746477" cy="410583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5297A6C-359D-4B4B-A1D1-8C3CE6A4CDE5}"/>
                </a:ext>
              </a:extLst>
            </p:cNvPr>
            <p:cNvSpPr/>
            <p:nvPr/>
          </p:nvSpPr>
          <p:spPr>
            <a:xfrm>
              <a:off x="304800" y="2447365"/>
              <a:ext cx="8435788" cy="4105835"/>
            </a:xfrm>
            <a:custGeom>
              <a:avLst/>
              <a:gdLst>
                <a:gd name="connsiteX0" fmla="*/ 0 w 8435788"/>
                <a:gd name="connsiteY0" fmla="*/ 0 h 4105835"/>
                <a:gd name="connsiteX1" fmla="*/ 0 w 8435788"/>
                <a:gd name="connsiteY1" fmla="*/ 0 h 4105835"/>
                <a:gd name="connsiteX2" fmla="*/ 116541 w 8435788"/>
                <a:gd name="connsiteY2" fmla="*/ 26894 h 4105835"/>
                <a:gd name="connsiteX3" fmla="*/ 8435788 w 8435788"/>
                <a:gd name="connsiteY3" fmla="*/ 1344706 h 4105835"/>
                <a:gd name="connsiteX4" fmla="*/ 8364071 w 8435788"/>
                <a:gd name="connsiteY4" fmla="*/ 2259106 h 4105835"/>
                <a:gd name="connsiteX5" fmla="*/ 555812 w 8435788"/>
                <a:gd name="connsiteY5" fmla="*/ 4105835 h 4105835"/>
                <a:gd name="connsiteX6" fmla="*/ 0 w 8435788"/>
                <a:gd name="connsiteY6" fmla="*/ 0 h 41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5788" h="4105835">
                  <a:moveTo>
                    <a:pt x="0" y="0"/>
                  </a:moveTo>
                  <a:lnTo>
                    <a:pt x="0" y="0"/>
                  </a:lnTo>
                  <a:lnTo>
                    <a:pt x="116541" y="26894"/>
                  </a:lnTo>
                  <a:lnTo>
                    <a:pt x="8435788" y="1344706"/>
                  </a:lnTo>
                  <a:lnTo>
                    <a:pt x="8364071" y="2259106"/>
                  </a:lnTo>
                  <a:lnTo>
                    <a:pt x="555812" y="4105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DC7231-DC7A-4C4F-B1D6-6A040165566F}"/>
                </a:ext>
              </a:extLst>
            </p:cNvPr>
            <p:cNvSpPr txBox="1"/>
            <p:nvPr/>
          </p:nvSpPr>
          <p:spPr>
            <a:xfrm>
              <a:off x="7904809" y="442007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Elsewhere</a:t>
              </a:r>
            </a:p>
          </p:txBody>
        </p:sp>
        <p:pic>
          <p:nvPicPr>
            <p:cNvPr id="23" name="Content Placeholder 21" descr="A picture containing text, mosquito net, blackboard&#10;&#10;Description automatically generated">
              <a:extLst>
                <a:ext uri="{FF2B5EF4-FFF2-40B4-BE49-F238E27FC236}">
                  <a16:creationId xmlns:a16="http://schemas.microsoft.com/office/drawing/2014/main" id="{B1FF1B7F-4193-BC41-83CD-64AE8973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963565" y="3259717"/>
              <a:ext cx="777023" cy="116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DB9B0E35-0666-CF45-950D-1C3C327CBD21}"/>
              </a:ext>
            </a:extLst>
          </p:cNvPr>
          <p:cNvSpPr/>
          <p:nvPr/>
        </p:nvSpPr>
        <p:spPr>
          <a:xfrm>
            <a:off x="1294534" y="1239416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E3A34AC-3728-2742-98B0-B51512FA1FE5}"/>
              </a:ext>
            </a:extLst>
          </p:cNvPr>
          <p:cNvSpPr/>
          <p:nvPr/>
        </p:nvSpPr>
        <p:spPr>
          <a:xfrm>
            <a:off x="948017" y="5222094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2BFB-4EC3-9743-892A-BD875EE6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61" y="439832"/>
            <a:ext cx="5717641" cy="534421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Supporting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77B2D-4A70-084C-9B66-2EF65C48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B218F-1310-004A-B85E-55DEA33DF7C5}"/>
              </a:ext>
            </a:extLst>
          </p:cNvPr>
          <p:cNvSpPr txBox="1"/>
          <p:nvPr/>
        </p:nvSpPr>
        <p:spPr>
          <a:xfrm>
            <a:off x="2241447" y="1394111"/>
            <a:ext cx="64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inference is ampliative. Therefore, it only succeeds in environments factually hospitable to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9C116-566C-7D44-94F0-8F4F8DF988BA}"/>
              </a:ext>
            </a:extLst>
          </p:cNvPr>
          <p:cNvSpPr txBox="1"/>
          <p:nvPr/>
        </p:nvSpPr>
        <p:spPr>
          <a:xfrm>
            <a:off x="1771266" y="5406998"/>
            <a:ext cx="491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result: all calculi of inductive inference are incomplete.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B2DB4-FEB4-0C4F-A93B-A7A0614A3356}"/>
              </a:ext>
            </a:extLst>
          </p:cNvPr>
          <p:cNvSpPr txBox="1"/>
          <p:nvPr/>
        </p:nvSpPr>
        <p:spPr>
          <a:xfrm>
            <a:off x="1670138" y="1299434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2BCB1E-0A16-7A41-B500-E483039F9E9F}"/>
              </a:ext>
            </a:extLst>
          </p:cNvPr>
          <p:cNvGrpSpPr/>
          <p:nvPr/>
        </p:nvGrpSpPr>
        <p:grpSpPr>
          <a:xfrm>
            <a:off x="372961" y="2658473"/>
            <a:ext cx="6317205" cy="1005950"/>
            <a:chOff x="497280" y="2584025"/>
            <a:chExt cx="8422940" cy="134126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B2D21F-0264-3440-A10B-A40A84A7F91C}"/>
                </a:ext>
              </a:extLst>
            </p:cNvPr>
            <p:cNvSpPr/>
            <p:nvPr/>
          </p:nvSpPr>
          <p:spPr>
            <a:xfrm>
              <a:off x="497280" y="2584025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FC6FD7-9C23-E449-9A25-1CD8A6CD261B}"/>
                </a:ext>
              </a:extLst>
            </p:cNvPr>
            <p:cNvSpPr txBox="1"/>
            <p:nvPr/>
          </p:nvSpPr>
          <p:spPr>
            <a:xfrm>
              <a:off x="1652253" y="2817296"/>
              <a:ext cx="72679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 cases to which probabilistic analysis is demonstrably inapplicable.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AC0354-0010-2847-BEF9-5D01A140AD45}"/>
                </a:ext>
              </a:extLst>
            </p:cNvPr>
            <p:cNvSpPr txBox="1"/>
            <p:nvPr/>
          </p:nvSpPr>
          <p:spPr>
            <a:xfrm>
              <a:off x="890508" y="270905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AF8CB6-DAD0-544F-89EA-8D6D7B5FAA6F}"/>
              </a:ext>
            </a:extLst>
          </p:cNvPr>
          <p:cNvGrpSpPr/>
          <p:nvPr/>
        </p:nvGrpSpPr>
        <p:grpSpPr>
          <a:xfrm>
            <a:off x="3403742" y="3924964"/>
            <a:ext cx="4373657" cy="992072"/>
            <a:chOff x="5096435" y="3740473"/>
            <a:chExt cx="5831542" cy="132276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0B9B64-70E4-3B4E-BB3B-BB15C29ECA86}"/>
                </a:ext>
              </a:extLst>
            </p:cNvPr>
            <p:cNvSpPr/>
            <p:nvPr/>
          </p:nvSpPr>
          <p:spPr>
            <a:xfrm>
              <a:off x="5096435" y="3740473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6E01A3-A123-9047-B44A-8D3961AABEEC}"/>
                </a:ext>
              </a:extLst>
            </p:cNvPr>
            <p:cNvSpPr txBox="1"/>
            <p:nvPr/>
          </p:nvSpPr>
          <p:spPr>
            <a:xfrm>
              <a:off x="6345540" y="3955240"/>
              <a:ext cx="4582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arguments for probabilism are circular.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037BFC-6DE4-FF42-BA9F-9AA120E00813}"/>
                </a:ext>
              </a:extLst>
            </p:cNvPr>
            <p:cNvSpPr txBox="1"/>
            <p:nvPr/>
          </p:nvSpPr>
          <p:spPr>
            <a:xfrm>
              <a:off x="5691370" y="386290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D0652D-B438-F549-B387-98D4926173BC}"/>
              </a:ext>
            </a:extLst>
          </p:cNvPr>
          <p:cNvSpPr txBox="1"/>
          <p:nvPr/>
        </p:nvSpPr>
        <p:spPr>
          <a:xfrm>
            <a:off x="1239192" y="5273761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F2A5B5-5C6E-3B4F-B962-42B3E3CE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8201D-1901-3B4C-A24F-F94D452894F9}"/>
              </a:ext>
            </a:extLst>
          </p:cNvPr>
          <p:cNvSpPr txBox="1"/>
          <p:nvPr/>
        </p:nvSpPr>
        <p:spPr>
          <a:xfrm>
            <a:off x="-932142" y="-1776640"/>
            <a:ext cx="339067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659294" y="543093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90" y="2116733"/>
            <a:ext cx="5775767" cy="194936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Inductive inference</a:t>
            </a:r>
            <a:br>
              <a:rPr lang="en-US" sz="4800" dirty="0"/>
            </a:br>
            <a:r>
              <a:rPr lang="en-US" sz="4800" dirty="0"/>
              <a:t> is ampliative.</a:t>
            </a:r>
            <a:br>
              <a:rPr lang="en-US" sz="4800" dirty="0"/>
            </a:br>
            <a:r>
              <a:rPr lang="en-US" sz="2800" dirty="0"/>
              <a:t>Therefore, it only succeeds in environments factually hospitable to it.</a:t>
            </a:r>
            <a:br>
              <a:rPr lang="en-US" sz="2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40D8EEF-E4C6-7443-A93D-B406B6C58F10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932238"/>
            <a:ext cx="4862513" cy="2552700"/>
            <a:chOff x="2478923" y="3932441"/>
            <a:chExt cx="4862764" cy="255200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65E9E7-4487-0D46-8951-CFDACD2A0B56}"/>
                </a:ext>
              </a:extLst>
            </p:cNvPr>
            <p:cNvSpPr/>
            <p:nvPr/>
          </p:nvSpPr>
          <p:spPr>
            <a:xfrm>
              <a:off x="2478923" y="3932441"/>
              <a:ext cx="4862764" cy="2133022"/>
            </a:xfrm>
            <a:custGeom>
              <a:avLst/>
              <a:gdLst>
                <a:gd name="connsiteX0" fmla="*/ 6792 w 4862764"/>
                <a:gd name="connsiteY0" fmla="*/ 1534942 h 2132619"/>
                <a:gd name="connsiteX1" fmla="*/ 4183607 w 4862764"/>
                <a:gd name="connsiteY1" fmla="*/ 0 h 2132619"/>
                <a:gd name="connsiteX2" fmla="*/ 4862764 w 4862764"/>
                <a:gd name="connsiteY2" fmla="*/ 1168186 h 2132619"/>
                <a:gd name="connsiteX3" fmla="*/ 0 w 4862764"/>
                <a:gd name="connsiteY3" fmla="*/ 2132619 h 2132619"/>
                <a:gd name="connsiteX4" fmla="*/ 6792 w 4862764"/>
                <a:gd name="connsiteY4" fmla="*/ 1534942 h 213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764" h="2132619">
                  <a:moveTo>
                    <a:pt x="6792" y="1534942"/>
                  </a:moveTo>
                  <a:lnTo>
                    <a:pt x="4183607" y="0"/>
                  </a:lnTo>
                  <a:lnTo>
                    <a:pt x="4862764" y="1168186"/>
                  </a:lnTo>
                  <a:lnTo>
                    <a:pt x="0" y="2132619"/>
                  </a:lnTo>
                  <a:lnTo>
                    <a:pt x="6792" y="153494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84" name="TextBox 10">
              <a:extLst>
                <a:ext uri="{FF2B5EF4-FFF2-40B4-BE49-F238E27FC236}">
                  <a16:creationId xmlns:a16="http://schemas.microsoft.com/office/drawing/2014/main" id="{697CEB22-9B6F-3D4C-A745-78AEDDB71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0305" y="4163361"/>
              <a:ext cx="206463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Includes warrant for probabilities.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chaotic processes are pseudo-random.</a:t>
              </a:r>
            </a:p>
          </p:txBody>
        </p:sp>
        <p:pic>
          <p:nvPicPr>
            <p:cNvPr id="23585" name="Picture 11" descr="dice.jpg">
              <a:extLst>
                <a:ext uri="{FF2B5EF4-FFF2-40B4-BE49-F238E27FC236}">
                  <a16:creationId xmlns:a16="http://schemas.microsoft.com/office/drawing/2014/main" id="{2D904DF0-C04C-EB4F-90E9-919B419D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519" y="5649505"/>
              <a:ext cx="1262599" cy="83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605CF0-1827-6844-86E6-B340A5249FC4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868488"/>
            <a:ext cx="3695700" cy="784225"/>
            <a:chOff x="3966277" y="1867740"/>
            <a:chExt cx="3694613" cy="785516"/>
          </a:xfrm>
        </p:grpSpPr>
        <p:grpSp>
          <p:nvGrpSpPr>
            <p:cNvPr id="23578" name="Group 14">
              <a:extLst>
                <a:ext uri="{FF2B5EF4-FFF2-40B4-BE49-F238E27FC236}">
                  <a16:creationId xmlns:a16="http://schemas.microsoft.com/office/drawing/2014/main" id="{40207639-B361-1943-8406-CAF4EAD30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277" y="1867740"/>
              <a:ext cx="3694613" cy="785516"/>
              <a:chOff x="3966277" y="1867740"/>
              <a:chExt cx="3694613" cy="785516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F806674-BAE7-2145-86AF-C1A035407C2F}"/>
                  </a:ext>
                </a:extLst>
              </p:cNvPr>
              <p:cNvSpPr/>
              <p:nvPr/>
            </p:nvSpPr>
            <p:spPr bwMode="auto">
              <a:xfrm>
                <a:off x="3966277" y="2064914"/>
                <a:ext cx="3694613" cy="588342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81" name="TextBox 4">
                <a:extLst>
                  <a:ext uri="{FF2B5EF4-FFF2-40B4-BE49-F238E27FC236}">
                    <a16:creationId xmlns:a16="http://schemas.microsoft.com/office/drawing/2014/main" id="{A16DA2F3-4F89-3F4D-A3E9-2525F400C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2203" y="2146202"/>
                <a:ext cx="8644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is high.</a:t>
                </a:r>
              </a:p>
            </p:txBody>
          </p:sp>
          <p:sp>
            <p:nvSpPr>
              <p:cNvPr id="23582" name="TextBox 1">
                <a:extLst>
                  <a:ext uri="{FF2B5EF4-FFF2-40B4-BE49-F238E27FC236}">
                    <a16:creationId xmlns:a16="http://schemas.microsoft.com/office/drawing/2014/main" id="{586BDAB7-972E-934B-909D-A360B447B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269" y="1867740"/>
                <a:ext cx="1861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latin typeface="Times" pitchFamily="2" charset="0"/>
                  </a:rPr>
                  <a:t>P(       )</a:t>
                </a:r>
              </a:p>
            </p:txBody>
          </p:sp>
        </p:grpSp>
        <p:sp>
          <p:nvSpPr>
            <p:cNvPr id="23579" name="TextBox 2">
              <a:extLst>
                <a:ext uri="{FF2B5EF4-FFF2-40B4-BE49-F238E27FC236}">
                  <a16:creationId xmlns:a16="http://schemas.microsoft.com/office/drawing/2014/main" id="{D8818B5C-FC7D-124C-977D-EE88ABFB8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014" y="2003575"/>
              <a:ext cx="1045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warming climate </a:t>
              </a:r>
            </a:p>
          </p:txBody>
        </p:sp>
      </p:grpSp>
      <p:sp>
        <p:nvSpPr>
          <p:cNvPr id="23555" name="Title 1">
            <a:extLst>
              <a:ext uri="{FF2B5EF4-FFF2-40B4-BE49-F238E27FC236}">
                <a16:creationId xmlns:a16="http://schemas.microsoft.com/office/drawing/2014/main" id="{FFA11F35-1149-A74C-8FF5-93D73DB5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93663"/>
            <a:ext cx="5638800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Probabilistic Success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18D546F-7262-1243-BE1E-E6F39059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3BD91A75-CA6F-B94C-8D4E-4F454508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6CECA-8160-FA40-B5A5-9882FEA51F8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A8141F-9FCC-0B44-880D-7B3A6C463ECF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35CE0568-CF21-0C4D-A4A8-5090E6EB1770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6DE6397-E04C-1E4F-953A-2585627B958B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37">
              <a:extLst>
                <a:ext uri="{FF2B5EF4-FFF2-40B4-BE49-F238E27FC236}">
                  <a16:creationId xmlns:a16="http://schemas.microsoft.com/office/drawing/2014/main" id="{9EE37163-73C5-CE43-A39D-65E003619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DA30EFA0-F05D-6244-B56D-08B551373E08}"/>
              </a:ext>
            </a:extLst>
          </p:cNvPr>
          <p:cNvSpPr/>
          <p:nvPr/>
        </p:nvSpPr>
        <p:spPr bwMode="auto">
          <a:xfrm>
            <a:off x="4210050" y="1201738"/>
            <a:ext cx="3695700" cy="588962"/>
          </a:xfrm>
          <a:custGeom>
            <a:avLst/>
            <a:gdLst>
              <a:gd name="connsiteX0" fmla="*/ 96702 w 1115298"/>
              <a:gd name="connsiteY0" fmla="*/ 0 h 889686"/>
              <a:gd name="connsiteX1" fmla="*/ 1115298 w 1115298"/>
              <a:gd name="connsiteY1" fmla="*/ 45129 h 889686"/>
              <a:gd name="connsiteX2" fmla="*/ 1025043 w 1115298"/>
              <a:gd name="connsiteY2" fmla="*/ 889686 h 889686"/>
              <a:gd name="connsiteX3" fmla="*/ 0 w 1115298"/>
              <a:gd name="connsiteY3" fmla="*/ 696276 h 889686"/>
              <a:gd name="connsiteX4" fmla="*/ 96702 w 1115298"/>
              <a:gd name="connsiteY4" fmla="*/ 0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98" h="889686">
                <a:moveTo>
                  <a:pt x="96702" y="0"/>
                </a:moveTo>
                <a:lnTo>
                  <a:pt x="1115298" y="45129"/>
                </a:lnTo>
                <a:lnTo>
                  <a:pt x="1025043" y="889686"/>
                </a:lnTo>
                <a:lnTo>
                  <a:pt x="0" y="696276"/>
                </a:lnTo>
                <a:lnTo>
                  <a:pt x="96702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4">
            <a:extLst>
              <a:ext uri="{FF2B5EF4-FFF2-40B4-BE49-F238E27FC236}">
                <a16:creationId xmlns:a16="http://schemas.microsoft.com/office/drawing/2014/main" id="{FBE5D262-BBBC-1741-8C77-337E46AF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122363"/>
            <a:ext cx="269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Present climate and related terrestrial processes.</a:t>
            </a: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8FE83682-ED54-8044-B9FB-D3D1FE41B9E4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D2323C-FB6D-1842-98DF-D0CFB077C344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72" name="Group 33">
              <a:extLst>
                <a:ext uri="{FF2B5EF4-FFF2-40B4-BE49-F238E27FC236}">
                  <a16:creationId xmlns:a16="http://schemas.microsoft.com/office/drawing/2014/main" id="{5910D685-89AE-8343-A654-76E5CB6CD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0628A313-C670-6B4F-9338-C1A39061403F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74" name="TextBox 39">
                <a:extLst>
                  <a:ext uri="{FF2B5EF4-FFF2-40B4-BE49-F238E27FC236}">
                    <a16:creationId xmlns:a16="http://schemas.microsoft.com/office/drawing/2014/main" id="{B46B8C6E-D548-1449-8C16-B85FC43C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warrant outside the premises</a:t>
                </a:r>
              </a:p>
            </p:txBody>
          </p:sp>
          <p:sp>
            <p:nvSpPr>
              <p:cNvPr id="23575" name="TextBox 22">
                <a:extLst>
                  <a:ext uri="{FF2B5EF4-FFF2-40B4-BE49-F238E27FC236}">
                    <a16:creationId xmlns:a16="http://schemas.microsoft.com/office/drawing/2014/main" id="{C1B00B54-93BB-A348-A953-5DF350EFE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FACT: our world is </a:t>
                </a:r>
                <a:r>
                  <a:rPr lang="en-US" altLang="en-US" sz="2000" i="1">
                    <a:latin typeface="Times" pitchFamily="2" charset="0"/>
                  </a:rPr>
                  <a:t>hospitable </a:t>
                </a:r>
                <a:r>
                  <a:rPr lang="en-US" altLang="en-US" sz="2000">
                    <a:latin typeface="Times" pitchFamily="2" charset="0"/>
                  </a:rPr>
                  <a:t>to this inductive inference.</a:t>
                </a:r>
              </a:p>
            </p:txBody>
          </p:sp>
        </p:grpSp>
      </p:grpSp>
      <p:pic>
        <p:nvPicPr>
          <p:cNvPr id="23563" name="Picture 32" descr="blue_marble.jpg">
            <a:extLst>
              <a:ext uri="{FF2B5EF4-FFF2-40B4-BE49-F238E27FC236}">
                <a16:creationId xmlns:a16="http://schemas.microsoft.com/office/drawing/2014/main" id="{2A75F2EE-788C-574E-A30A-94AA87A0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2" descr="blue_marble.jpg">
            <a:extLst>
              <a:ext uri="{FF2B5EF4-FFF2-40B4-BE49-F238E27FC236}">
                <a16:creationId xmlns:a16="http://schemas.microsoft.com/office/drawing/2014/main" id="{6033FB11-F2B2-0842-9E13-2E7295B3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3" descr="blue_marble_redder.jpg">
            <a:extLst>
              <a:ext uri="{FF2B5EF4-FFF2-40B4-BE49-F238E27FC236}">
                <a16:creationId xmlns:a16="http://schemas.microsoft.com/office/drawing/2014/main" id="{1B0459FF-3536-2D4E-B645-1259F038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2" descr="blue_marble.jpg">
            <a:extLst>
              <a:ext uri="{FF2B5EF4-FFF2-40B4-BE49-F238E27FC236}">
                <a16:creationId xmlns:a16="http://schemas.microsoft.com/office/drawing/2014/main" id="{D6A3B07D-8CC9-2D47-998C-3D9CE579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"/>
            <a:ext cx="701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3" descr="blue_marble_redder.jpg">
            <a:extLst>
              <a:ext uri="{FF2B5EF4-FFF2-40B4-BE49-F238E27FC236}">
                <a16:creationId xmlns:a16="http://schemas.microsoft.com/office/drawing/2014/main" id="{884E900A-D5CC-914A-9744-A3C99C754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02834-3051-D742-8637-C23604044D60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946525"/>
            <a:ext cx="3746500" cy="2405063"/>
            <a:chOff x="342040" y="3946023"/>
            <a:chExt cx="3746486" cy="2405147"/>
          </a:xfrm>
        </p:grpSpPr>
        <p:pic>
          <p:nvPicPr>
            <p:cNvPr id="23569" name="Picture 6" descr="IPCC Report.jpg">
              <a:extLst>
                <a:ext uri="{FF2B5EF4-FFF2-40B4-BE49-F238E27FC236}">
                  <a16:creationId xmlns:a16="http://schemas.microsoft.com/office/drawing/2014/main" id="{443EF993-22F3-6A49-A6ED-4EFEE39F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0" y="3985922"/>
              <a:ext cx="1828800" cy="236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Box 8">
              <a:extLst>
                <a:ext uri="{FF2B5EF4-FFF2-40B4-BE49-F238E27FC236}">
                  <a16:creationId xmlns:a16="http://schemas.microsoft.com/office/drawing/2014/main" id="{DE5B830F-EF19-A041-B4E9-6DB4807F7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551" y="3946023"/>
              <a:ext cx="17929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Warranting facts in the detailed climate models.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B69-EFE4-C544-A385-AC3A1216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494" y="1174867"/>
            <a:ext cx="3553428" cy="994172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What can go wrong?</a:t>
            </a:r>
          </a:p>
        </p:txBody>
      </p:sp>
      <p:pic>
        <p:nvPicPr>
          <p:cNvPr id="6" name="Content Placeholder 5" descr="A picture containing building, old&#10;&#10;Description automatically generated">
            <a:extLst>
              <a:ext uri="{FF2B5EF4-FFF2-40B4-BE49-F238E27FC236}">
                <a16:creationId xmlns:a16="http://schemas.microsoft.com/office/drawing/2014/main" id="{B6893EBE-A600-8A41-898C-098A63A12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057" y="-4741"/>
            <a:ext cx="5718943" cy="68627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0A93-4FCE-5242-86DE-BC4E1B0D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9CEA-1ED2-6543-8F6E-6AF9EB7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85AAE-8D0C-CC4A-BF5A-E1592A96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88" y="137363"/>
            <a:ext cx="3946967" cy="6401550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C4BF-B504-0946-BE77-EA76551A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 descr="Website, calendar&#10;&#10;Description automatically generated">
            <a:extLst>
              <a:ext uri="{FF2B5EF4-FFF2-40B4-BE49-F238E27FC236}">
                <a16:creationId xmlns:a16="http://schemas.microsoft.com/office/drawing/2014/main" id="{A420D57F-C675-2D44-9925-48CEEEBB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29" y="551856"/>
            <a:ext cx="6022341" cy="3392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55EA693-76D0-1D44-9779-FC83B6CF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30" y="1365812"/>
            <a:ext cx="6338481" cy="49334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C0589E1-AD83-1346-837C-2319F60D990F}"/>
              </a:ext>
            </a:extLst>
          </p:cNvPr>
          <p:cNvSpPr/>
          <p:nvPr/>
        </p:nvSpPr>
        <p:spPr>
          <a:xfrm>
            <a:off x="3106738" y="703263"/>
            <a:ext cx="4487862" cy="5080000"/>
          </a:xfrm>
          <a:custGeom>
            <a:avLst/>
            <a:gdLst>
              <a:gd name="connsiteX0" fmla="*/ 1549400 w 4487333"/>
              <a:gd name="connsiteY0" fmla="*/ 0 h 5080000"/>
              <a:gd name="connsiteX1" fmla="*/ 4487333 w 4487333"/>
              <a:gd name="connsiteY1" fmla="*/ 2159000 h 5080000"/>
              <a:gd name="connsiteX2" fmla="*/ 2599266 w 4487333"/>
              <a:gd name="connsiteY2" fmla="*/ 5080000 h 5080000"/>
              <a:gd name="connsiteX3" fmla="*/ 0 w 4487333"/>
              <a:gd name="connsiteY3" fmla="*/ 4106334 h 5080000"/>
              <a:gd name="connsiteX4" fmla="*/ 1549400 w 4487333"/>
              <a:gd name="connsiteY4" fmla="*/ 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33" h="5080000">
                <a:moveTo>
                  <a:pt x="1549400" y="0"/>
                </a:moveTo>
                <a:lnTo>
                  <a:pt x="4487333" y="2159000"/>
                </a:lnTo>
                <a:lnTo>
                  <a:pt x="2599266" y="5080000"/>
                </a:lnTo>
                <a:lnTo>
                  <a:pt x="0" y="4106334"/>
                </a:lnTo>
                <a:lnTo>
                  <a:pt x="1549400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DF9D5C30-EAEF-9349-A718-B4044B12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1925638"/>
            <a:ext cx="4927600" cy="229076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An  Example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C16386C-DDBA-3B49-973D-F4091817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92239E2-91F5-9347-9F3E-5722B47C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E9AF3-51AF-0B44-9B60-5E7B44B0381C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30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3B7E94-E550-C64A-AF47-2D5E082E0091}"/>
              </a:ext>
            </a:extLst>
          </p:cNvPr>
          <p:cNvGrpSpPr/>
          <p:nvPr/>
        </p:nvGrpSpPr>
        <p:grpSpPr>
          <a:xfrm>
            <a:off x="30690" y="1270000"/>
            <a:ext cx="2038515" cy="5368688"/>
            <a:chOff x="30690" y="1270000"/>
            <a:chExt cx="2038515" cy="5368688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DA8C9A0-F000-8544-8E1F-03D47D3B4ED3}"/>
                </a:ext>
              </a:extLst>
            </p:cNvPr>
            <p:cNvSpPr/>
            <p:nvPr/>
          </p:nvSpPr>
          <p:spPr>
            <a:xfrm>
              <a:off x="34131" y="1270000"/>
              <a:ext cx="1896269" cy="5352891"/>
            </a:xfrm>
            <a:custGeom>
              <a:avLst/>
              <a:gdLst>
                <a:gd name="connsiteX0" fmla="*/ 571500 w 1676400"/>
                <a:gd name="connsiteY0" fmla="*/ 25400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571500 w 1676400"/>
                <a:gd name="connsiteY4" fmla="*/ 25400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414315 w 1676400"/>
                <a:gd name="connsiteY4" fmla="*/ 38297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632608 w 1676400"/>
                <a:gd name="connsiteY3" fmla="*/ 0 h 5435600"/>
                <a:gd name="connsiteX4" fmla="*/ 414315 w 1676400"/>
                <a:gd name="connsiteY4" fmla="*/ 38297 h 54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5435600">
                  <a:moveTo>
                    <a:pt x="414315" y="38297"/>
                  </a:moveTo>
                  <a:lnTo>
                    <a:pt x="0" y="5435600"/>
                  </a:lnTo>
                  <a:lnTo>
                    <a:pt x="1676400" y="5270500"/>
                  </a:lnTo>
                  <a:lnTo>
                    <a:pt x="632608" y="0"/>
                  </a:lnTo>
                  <a:lnTo>
                    <a:pt x="414315" y="38297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2C02C3-8505-024A-B681-B0F10ECF8AFB}"/>
                </a:ext>
              </a:extLst>
            </p:cNvPr>
            <p:cNvSpPr txBox="1"/>
            <p:nvPr/>
          </p:nvSpPr>
          <p:spPr>
            <a:xfrm>
              <a:off x="30690" y="5438359"/>
              <a:ext cx="2038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Relatively few real worlds are possible.</a:t>
              </a:r>
            </a:p>
          </p:txBody>
        </p:sp>
      </p:grpSp>
      <p:pic>
        <p:nvPicPr>
          <p:cNvPr id="37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B96BC12-E9D2-6240-88E5-7546B89A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4" y="3550138"/>
            <a:ext cx="750508" cy="745505"/>
          </a:xfrm>
          <a:prstGeom prst="rect">
            <a:avLst/>
          </a:prstGeom>
        </p:spPr>
      </p:pic>
      <p:pic>
        <p:nvPicPr>
          <p:cNvPr id="4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8203C43-5344-F14A-B309-5716C3F5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7" y="4442236"/>
            <a:ext cx="750508" cy="7455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EF97349-899C-3C43-A04F-CDED51AC9132}"/>
              </a:ext>
            </a:extLst>
          </p:cNvPr>
          <p:cNvGrpSpPr/>
          <p:nvPr/>
        </p:nvGrpSpPr>
        <p:grpSpPr>
          <a:xfrm>
            <a:off x="1216711" y="457200"/>
            <a:ext cx="7886700" cy="6121400"/>
            <a:chOff x="1216711" y="457200"/>
            <a:chExt cx="7886700" cy="6121400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D3D9E5-C221-E14E-8F29-752DFB133554}"/>
                </a:ext>
              </a:extLst>
            </p:cNvPr>
            <p:cNvSpPr/>
            <p:nvPr/>
          </p:nvSpPr>
          <p:spPr>
            <a:xfrm>
              <a:off x="1216711" y="457200"/>
              <a:ext cx="7886700" cy="6121400"/>
            </a:xfrm>
            <a:custGeom>
              <a:avLst/>
              <a:gdLst>
                <a:gd name="connsiteX0" fmla="*/ 0 w 7048500"/>
                <a:gd name="connsiteY0" fmla="*/ 279400 h 5803900"/>
                <a:gd name="connsiteX1" fmla="*/ 7048500 w 7048500"/>
                <a:gd name="connsiteY1" fmla="*/ 0 h 5803900"/>
                <a:gd name="connsiteX2" fmla="*/ 3327400 w 7048500"/>
                <a:gd name="connsiteY2" fmla="*/ 5803900 h 5803900"/>
                <a:gd name="connsiteX3" fmla="*/ 1168400 w 7048500"/>
                <a:gd name="connsiteY3" fmla="*/ 5626100 h 5803900"/>
                <a:gd name="connsiteX4" fmla="*/ 0 w 7048500"/>
                <a:gd name="connsiteY4" fmla="*/ 279400 h 5803900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1168400 w 7048500"/>
                <a:gd name="connsiteY3" fmla="*/ 5626100 h 5791551"/>
                <a:gd name="connsiteX4" fmla="*/ 0 w 7048500"/>
                <a:gd name="connsiteY4" fmla="*/ 279400 h 5791551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2768041 w 7048500"/>
                <a:gd name="connsiteY3" fmla="*/ 5786634 h 5791551"/>
                <a:gd name="connsiteX4" fmla="*/ 0 w 7048500"/>
                <a:gd name="connsiteY4" fmla="*/ 279400 h 5791551"/>
                <a:gd name="connsiteX0" fmla="*/ 0 w 7254514"/>
                <a:gd name="connsiteY0" fmla="*/ 341144 h 5791551"/>
                <a:gd name="connsiteX1" fmla="*/ 7254514 w 7254514"/>
                <a:gd name="connsiteY1" fmla="*/ 0 h 5791551"/>
                <a:gd name="connsiteX2" fmla="*/ 5036107 w 7254514"/>
                <a:gd name="connsiteY2" fmla="*/ 5791551 h 5791551"/>
                <a:gd name="connsiteX3" fmla="*/ 2974055 w 7254514"/>
                <a:gd name="connsiteY3" fmla="*/ 5786634 h 5791551"/>
                <a:gd name="connsiteX4" fmla="*/ 0 w 7254514"/>
                <a:gd name="connsiteY4" fmla="*/ 341144 h 579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4514" h="5791551">
                  <a:moveTo>
                    <a:pt x="0" y="341144"/>
                  </a:moveTo>
                  <a:lnTo>
                    <a:pt x="7254514" y="0"/>
                  </a:lnTo>
                  <a:lnTo>
                    <a:pt x="5036107" y="5791551"/>
                  </a:lnTo>
                  <a:lnTo>
                    <a:pt x="2974055" y="5786634"/>
                  </a:lnTo>
                  <a:lnTo>
                    <a:pt x="0" y="34114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7C542A-F79E-CC45-AF33-BEE3BA1F26F7}"/>
                </a:ext>
              </a:extLst>
            </p:cNvPr>
            <p:cNvSpPr txBox="1"/>
            <p:nvPr/>
          </p:nvSpPr>
          <p:spPr>
            <a:xfrm>
              <a:off x="4201676" y="5310774"/>
              <a:ext cx="2625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many more simulated worlds are possible.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57A19F-8AC9-5442-B161-AA374FA68A5D}"/>
              </a:ext>
            </a:extLst>
          </p:cNvPr>
          <p:cNvGrpSpPr/>
          <p:nvPr/>
        </p:nvGrpSpPr>
        <p:grpSpPr>
          <a:xfrm>
            <a:off x="1584524" y="938011"/>
            <a:ext cx="7237735" cy="4305943"/>
            <a:chOff x="1584524" y="938011"/>
            <a:chExt cx="7237735" cy="4305943"/>
          </a:xfrm>
        </p:grpSpPr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5D07356-312D-7E42-A38A-2885BAD4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938011"/>
              <a:ext cx="784742" cy="745505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71D337-69C1-0B48-A101-9021D441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1814936"/>
              <a:ext cx="784742" cy="745505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1E12B9-DE17-0D49-84B7-47F525B9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2703103"/>
              <a:ext cx="784742" cy="745505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3E8BB4-7391-954C-8B0B-D837BBDB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938011"/>
              <a:ext cx="784742" cy="745505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488582-6BC1-B745-A288-045A47A6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1814936"/>
              <a:ext cx="784742" cy="745505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5F99775-15F1-5545-8B60-2B1CDAA6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2703103"/>
              <a:ext cx="784742" cy="745505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9B2B0ED-9F79-274A-BE20-746A64F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938011"/>
              <a:ext cx="784742" cy="745505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70E59DC-D3ED-354B-A0C2-C8CAD5FA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1814936"/>
              <a:ext cx="784742" cy="745505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FFA0C5-AE76-2948-8342-B6F23855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2703103"/>
              <a:ext cx="784742" cy="745505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9BE49C5-FBF1-244F-8F0C-E384720F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938011"/>
              <a:ext cx="784742" cy="745505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389A26-B040-EA4A-986F-DED0B582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1814936"/>
              <a:ext cx="784742" cy="745505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A05F4C5-A208-CC47-B99F-9E0DFD510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2703103"/>
              <a:ext cx="784742" cy="745505"/>
            </a:xfrm>
            <a:prstGeom prst="rect">
              <a:avLst/>
            </a:prstGeom>
          </p:spPr>
        </p:pic>
        <p:pic>
          <p:nvPicPr>
            <p:cNvPr id="22" name="Picture 2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06FACCD-3B48-7746-AD75-702E23CE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938011"/>
              <a:ext cx="784742" cy="745505"/>
            </a:xfrm>
            <a:prstGeom prst="rect">
              <a:avLst/>
            </a:prstGeom>
          </p:spPr>
        </p:pic>
        <p:pic>
          <p:nvPicPr>
            <p:cNvPr id="23" name="Picture 2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67536A9-2B4A-894B-88E4-15B45F9A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1814936"/>
              <a:ext cx="784742" cy="745505"/>
            </a:xfrm>
            <a:prstGeom prst="rect">
              <a:avLst/>
            </a:prstGeom>
          </p:spPr>
        </p:pic>
        <p:pic>
          <p:nvPicPr>
            <p:cNvPr id="24" name="Picture 2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19F91CD-AEA5-7942-911A-0148555C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2703103"/>
              <a:ext cx="784742" cy="745505"/>
            </a:xfrm>
            <a:prstGeom prst="rect">
              <a:avLst/>
            </a:prstGeom>
          </p:spPr>
        </p:pic>
        <p:pic>
          <p:nvPicPr>
            <p:cNvPr id="25" name="Picture 2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26A2511-5E04-4948-907D-8FE438D2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938011"/>
              <a:ext cx="784742" cy="745505"/>
            </a:xfrm>
            <a:prstGeom prst="rect">
              <a:avLst/>
            </a:prstGeom>
          </p:spPr>
        </p:pic>
        <p:pic>
          <p:nvPicPr>
            <p:cNvPr id="26" name="Picture 2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4A223E-1E7C-C148-A69B-1FE14D59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1814936"/>
              <a:ext cx="784742" cy="745505"/>
            </a:xfrm>
            <a:prstGeom prst="rect">
              <a:avLst/>
            </a:prstGeom>
          </p:spPr>
        </p:pic>
        <p:pic>
          <p:nvPicPr>
            <p:cNvPr id="27" name="Picture 2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B51D7FE-5699-C645-8F6D-7AE3D58E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2703103"/>
              <a:ext cx="784742" cy="745505"/>
            </a:xfrm>
            <a:prstGeom prst="rect">
              <a:avLst/>
            </a:prstGeom>
          </p:spPr>
        </p:pic>
        <p:pic>
          <p:nvPicPr>
            <p:cNvPr id="28" name="Picture 2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71DAFCE-1CD9-3F47-A654-1FB8AC89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938011"/>
              <a:ext cx="784742" cy="745505"/>
            </a:xfrm>
            <a:prstGeom prst="rect">
              <a:avLst/>
            </a:prstGeom>
          </p:spPr>
        </p:pic>
        <p:pic>
          <p:nvPicPr>
            <p:cNvPr id="29" name="Picture 2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414E8A-4858-5346-BC1B-EB642CCD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1814936"/>
              <a:ext cx="784742" cy="745505"/>
            </a:xfrm>
            <a:prstGeom prst="rect">
              <a:avLst/>
            </a:prstGeom>
          </p:spPr>
        </p:pic>
        <p:pic>
          <p:nvPicPr>
            <p:cNvPr id="30" name="Picture 2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27FB2B3-B11F-3E48-8D70-5A1B7026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2703103"/>
              <a:ext cx="784742" cy="745505"/>
            </a:xfrm>
            <a:prstGeom prst="rect">
              <a:avLst/>
            </a:prstGeom>
          </p:spPr>
        </p:pic>
        <p:pic>
          <p:nvPicPr>
            <p:cNvPr id="31" name="Picture 3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6254042-543A-FE44-ADC4-B38E9A57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938011"/>
              <a:ext cx="784742" cy="745505"/>
            </a:xfrm>
            <a:prstGeom prst="rect">
              <a:avLst/>
            </a:prstGeom>
          </p:spPr>
        </p:pic>
        <p:pic>
          <p:nvPicPr>
            <p:cNvPr id="32" name="Picture 3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08454D1-10DA-5449-A455-A04970D5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1814936"/>
              <a:ext cx="784742" cy="745505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D2D8367-859C-8B4E-8E3D-988DAD52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2703103"/>
              <a:ext cx="784742" cy="745505"/>
            </a:xfrm>
            <a:prstGeom prst="rect">
              <a:avLst/>
            </a:prstGeom>
          </p:spPr>
        </p:pic>
        <p:pic>
          <p:nvPicPr>
            <p:cNvPr id="38" name="Picture 3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E302063-CFE8-E342-AB2F-60140CBA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675" y="3606351"/>
              <a:ext cx="784742" cy="745505"/>
            </a:xfrm>
            <a:prstGeom prst="rect">
              <a:avLst/>
            </a:prstGeom>
          </p:spPr>
        </p:pic>
        <p:pic>
          <p:nvPicPr>
            <p:cNvPr id="39" name="Picture 3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A397868-8C88-E144-9BFC-B659C4FD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269" y="3606351"/>
              <a:ext cx="784742" cy="745505"/>
            </a:xfrm>
            <a:prstGeom prst="rect">
              <a:avLst/>
            </a:prstGeom>
          </p:spPr>
        </p:pic>
        <p:pic>
          <p:nvPicPr>
            <p:cNvPr id="40" name="Picture 3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60AB8E9-394D-0043-B1E7-3903589E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9406" y="3606351"/>
              <a:ext cx="784742" cy="745505"/>
            </a:xfrm>
            <a:prstGeom prst="rect">
              <a:avLst/>
            </a:prstGeom>
          </p:spPr>
        </p:pic>
        <p:pic>
          <p:nvPicPr>
            <p:cNvPr id="41" name="Picture 4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82ADFD9-55AC-614C-9125-1245CE95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817" y="3606351"/>
              <a:ext cx="784742" cy="745505"/>
            </a:xfrm>
            <a:prstGeom prst="rect">
              <a:avLst/>
            </a:prstGeom>
          </p:spPr>
        </p:pic>
        <p:pic>
          <p:nvPicPr>
            <p:cNvPr id="42" name="Picture 4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73B9FCC-0B4E-1D49-8647-D4A8A03D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713" y="3606351"/>
              <a:ext cx="784742" cy="745505"/>
            </a:xfrm>
            <a:prstGeom prst="rect">
              <a:avLst/>
            </a:prstGeom>
          </p:spPr>
        </p:pic>
        <p:pic>
          <p:nvPicPr>
            <p:cNvPr id="43" name="Picture 4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D0A45AC-FA09-AA48-A8F2-8304AE76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8880" y="3606351"/>
              <a:ext cx="784742" cy="745505"/>
            </a:xfrm>
            <a:prstGeom prst="rect">
              <a:avLst/>
            </a:prstGeom>
          </p:spPr>
        </p:pic>
        <p:pic>
          <p:nvPicPr>
            <p:cNvPr id="44" name="Picture 4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A799942-2253-0443-B6FB-FC7EACD25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5804" y="3606351"/>
              <a:ext cx="784742" cy="745505"/>
            </a:xfrm>
            <a:prstGeom prst="rect">
              <a:avLst/>
            </a:prstGeom>
          </p:spPr>
        </p:pic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A89719C-03A6-374C-8D98-3CB63150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14" y="3606351"/>
              <a:ext cx="784742" cy="745505"/>
            </a:xfrm>
            <a:prstGeom prst="rect">
              <a:avLst/>
            </a:prstGeom>
          </p:spPr>
        </p:pic>
        <p:pic>
          <p:nvPicPr>
            <p:cNvPr id="47" name="Picture 4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09E0CC94-F9AD-5443-896E-04A774BB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978" y="4498449"/>
              <a:ext cx="784742" cy="745505"/>
            </a:xfrm>
            <a:prstGeom prst="rect">
              <a:avLst/>
            </a:prstGeom>
          </p:spPr>
        </p:pic>
        <p:pic>
          <p:nvPicPr>
            <p:cNvPr id="48" name="Picture 4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F122E1-E47D-974D-A265-91BE695E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572" y="4498449"/>
              <a:ext cx="784742" cy="745505"/>
            </a:xfrm>
            <a:prstGeom prst="rect">
              <a:avLst/>
            </a:prstGeom>
          </p:spPr>
        </p:pic>
        <p:pic>
          <p:nvPicPr>
            <p:cNvPr id="49" name="Picture 4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9777F9E-BDA2-C143-907D-708FD9B5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709" y="4498449"/>
              <a:ext cx="784742" cy="745505"/>
            </a:xfrm>
            <a:prstGeom prst="rect">
              <a:avLst/>
            </a:prstGeom>
          </p:spPr>
        </p:pic>
        <p:pic>
          <p:nvPicPr>
            <p:cNvPr id="50" name="Picture 4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DA0E40D-FFC5-A942-A58A-B02810B5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1120" y="4498449"/>
              <a:ext cx="784742" cy="745505"/>
            </a:xfrm>
            <a:prstGeom prst="rect">
              <a:avLst/>
            </a:prstGeom>
          </p:spPr>
        </p:pic>
        <p:pic>
          <p:nvPicPr>
            <p:cNvPr id="51" name="Picture 5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6124330-C79B-A842-B1F8-269FC6FA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3016" y="4498449"/>
              <a:ext cx="784742" cy="745505"/>
            </a:xfrm>
            <a:prstGeom prst="rect">
              <a:avLst/>
            </a:prstGeom>
          </p:spPr>
        </p:pic>
        <p:pic>
          <p:nvPicPr>
            <p:cNvPr id="52" name="Picture 5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1CCAAFA-D49C-764D-806B-35B15313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183" y="4498449"/>
              <a:ext cx="784742" cy="745505"/>
            </a:xfrm>
            <a:prstGeom prst="rect">
              <a:avLst/>
            </a:prstGeom>
          </p:spPr>
        </p:pic>
        <p:pic>
          <p:nvPicPr>
            <p:cNvPr id="53" name="Picture 5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2EEAFC-E6CE-9C4E-B877-0569CD07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8107" y="4498449"/>
              <a:ext cx="784742" cy="745505"/>
            </a:xfrm>
            <a:prstGeom prst="rect">
              <a:avLst/>
            </a:prstGeom>
          </p:spPr>
        </p:pic>
        <p:pic>
          <p:nvPicPr>
            <p:cNvPr id="54" name="Picture 5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4601AF4-C660-064C-B775-2CB3F69ED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517" y="4498449"/>
              <a:ext cx="784742" cy="745505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</p:spTree>
    <p:extLst>
      <p:ext uri="{BB962C8B-B14F-4D97-AF65-F5344CB8AC3E}">
        <p14:creationId xmlns:p14="http://schemas.microsoft.com/office/powerpoint/2010/main" val="24411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31</a:t>
            </a:fld>
            <a:endParaRPr lang="en-US"/>
          </a:p>
        </p:txBody>
      </p:sp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5D07356-312D-7E42-A38A-2885BAD4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938011"/>
            <a:ext cx="784742" cy="74550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371D337-69C1-0B48-A101-9021D441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1814936"/>
            <a:ext cx="784742" cy="74550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F1E12B9-DE17-0D49-84B7-47F525B9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2703103"/>
            <a:ext cx="784742" cy="74550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353E8BB4-7391-954C-8B0B-D837BBDB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938011"/>
            <a:ext cx="784742" cy="74550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14488582-6BC1-B745-A288-045A47A6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1814936"/>
            <a:ext cx="784742" cy="745505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5F99775-15F1-5545-8B60-2B1CDAA6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2703103"/>
            <a:ext cx="784742" cy="745505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9B2B0ED-9F79-274A-BE20-746A64FF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938011"/>
            <a:ext cx="784742" cy="74550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B70E59DC-D3ED-354B-A0C2-C8CAD5FA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1814936"/>
            <a:ext cx="784742" cy="745505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73FFA0C5-AE76-2948-8342-B6F23855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2703103"/>
            <a:ext cx="784742" cy="745505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D9BE49C5-FBF1-244F-8F0C-E384720F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938011"/>
            <a:ext cx="784742" cy="745505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4389A26-B040-EA4A-986F-DED0B582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1814936"/>
            <a:ext cx="784742" cy="74550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3A05F4C5-A208-CC47-B99F-9E0DFD51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2703103"/>
            <a:ext cx="784742" cy="745505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06FACCD-3B48-7746-AD75-702E23CE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938011"/>
            <a:ext cx="784742" cy="745505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367536A9-2B4A-894B-88E4-15B45F9A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1814936"/>
            <a:ext cx="784742" cy="745505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A19F91CD-AEA5-7942-911A-0148555C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2703103"/>
            <a:ext cx="784742" cy="745505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A26A2511-5E04-4948-907D-8FE438D2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938011"/>
            <a:ext cx="784742" cy="745505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604A223E-1E7C-C148-A69B-1FE14D59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1814936"/>
            <a:ext cx="784742" cy="74550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2B51D7FE-5699-C645-8F6D-7AE3D58E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2703103"/>
            <a:ext cx="784742" cy="745505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C71DAFCE-1CD9-3F47-A654-1FB8AC89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938011"/>
            <a:ext cx="784742" cy="745505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35414E8A-4858-5346-BC1B-EB642CCD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1814936"/>
            <a:ext cx="784742" cy="745505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527FB2B3-B11F-3E48-8D70-5A1B7026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2703103"/>
            <a:ext cx="784742" cy="745505"/>
          </a:xfrm>
          <a:prstGeom prst="rect">
            <a:avLst/>
          </a:prstGeom>
        </p:spPr>
      </p:pic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A6254042-543A-FE44-ADC4-B38E9A57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938011"/>
            <a:ext cx="784742" cy="745505"/>
          </a:xfrm>
          <a:prstGeom prst="rect">
            <a:avLst/>
          </a:prstGeom>
        </p:spPr>
      </p:pic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E08454D1-10DA-5449-A455-A04970D5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1814936"/>
            <a:ext cx="784742" cy="745505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AD2D8367-859C-8B4E-8E3D-988DAD52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2703103"/>
            <a:ext cx="784742" cy="74550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873FD4-4229-F14C-95F7-9231ABF26C86}"/>
              </a:ext>
            </a:extLst>
          </p:cNvPr>
          <p:cNvSpPr txBox="1"/>
          <p:nvPr/>
        </p:nvSpPr>
        <p:spPr>
          <a:xfrm>
            <a:off x="324663" y="3697395"/>
            <a:ext cx="174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know which is ours.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6AC4B-05B2-0246-9BF0-280F59C30A6B}"/>
              </a:ext>
            </a:extLst>
          </p:cNvPr>
          <p:cNvGrpSpPr/>
          <p:nvPr/>
        </p:nvGrpSpPr>
        <p:grpSpPr>
          <a:xfrm>
            <a:off x="231035" y="5174513"/>
            <a:ext cx="8557770" cy="1337799"/>
            <a:chOff x="231035" y="5174513"/>
            <a:chExt cx="8557770" cy="133779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87CC4EC-5050-FE48-AEAA-3AFA4822E355}"/>
                </a:ext>
              </a:extLst>
            </p:cNvPr>
            <p:cNvSpPr/>
            <p:nvPr/>
          </p:nvSpPr>
          <p:spPr>
            <a:xfrm>
              <a:off x="231035" y="5174513"/>
              <a:ext cx="8557770" cy="1337799"/>
            </a:xfrm>
            <a:custGeom>
              <a:avLst/>
              <a:gdLst>
                <a:gd name="connsiteX0" fmla="*/ 6077414 w 6077414"/>
                <a:gd name="connsiteY0" fmla="*/ 0 h 1148575"/>
                <a:gd name="connsiteX1" fmla="*/ 122663 w 6077414"/>
                <a:gd name="connsiteY1" fmla="*/ 78058 h 1148575"/>
                <a:gd name="connsiteX2" fmla="*/ 0 w 6077414"/>
                <a:gd name="connsiteY2" fmla="*/ 1148575 h 1148575"/>
                <a:gd name="connsiteX3" fmla="*/ 5910146 w 6077414"/>
                <a:gd name="connsiteY3" fmla="*/ 959004 h 1148575"/>
                <a:gd name="connsiteX4" fmla="*/ 6077414 w 6077414"/>
                <a:gd name="connsiteY4" fmla="*/ 0 h 114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414" h="1148575">
                  <a:moveTo>
                    <a:pt x="6077414" y="0"/>
                  </a:moveTo>
                  <a:lnTo>
                    <a:pt x="122663" y="78058"/>
                  </a:lnTo>
                  <a:lnTo>
                    <a:pt x="0" y="1148575"/>
                  </a:lnTo>
                  <a:lnTo>
                    <a:pt x="5910146" y="959004"/>
                  </a:lnTo>
                  <a:lnTo>
                    <a:pt x="607741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2DA0C2-A3E5-C14B-94F0-ACD398627D4A}"/>
                </a:ext>
              </a:extLst>
            </p:cNvPr>
            <p:cNvSpPr txBox="1"/>
            <p:nvPr/>
          </p:nvSpPr>
          <p:spPr>
            <a:xfrm>
              <a:off x="1087492" y="5225956"/>
              <a:ext cx="2348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“Inductive disjunctive fallacy”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98FB9E-71CC-FB48-B81E-C268F2561A22}"/>
                </a:ext>
              </a:extLst>
            </p:cNvPr>
            <p:cNvSpPr txBox="1"/>
            <p:nvPr/>
          </p:nvSpPr>
          <p:spPr>
            <a:xfrm>
              <a:off x="3910626" y="5410623"/>
              <a:ext cx="3257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background facts authorize probabilities.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7065B-3228-4648-A8C0-22D0651A30EB}"/>
              </a:ext>
            </a:extLst>
          </p:cNvPr>
          <p:cNvGrpSpPr/>
          <p:nvPr/>
        </p:nvGrpSpPr>
        <p:grpSpPr>
          <a:xfrm>
            <a:off x="2261912" y="3763349"/>
            <a:ext cx="3664736" cy="1200329"/>
            <a:chOff x="2261912" y="3763349"/>
            <a:chExt cx="3664736" cy="1200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147334-3B41-DF49-A29D-C8C85F8FB80E}"/>
                </a:ext>
              </a:extLst>
            </p:cNvPr>
            <p:cNvSpPr txBox="1"/>
            <p:nvPr/>
          </p:nvSpPr>
          <p:spPr>
            <a:xfrm>
              <a:off x="2908683" y="3763349"/>
              <a:ext cx="30179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Distribute probabilities roughly uniformly over all cases.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84EC6E5E-8115-FB42-AEBF-2815E6E567DC}"/>
                </a:ext>
              </a:extLst>
            </p:cNvPr>
            <p:cNvSpPr/>
            <p:nvPr/>
          </p:nvSpPr>
          <p:spPr>
            <a:xfrm>
              <a:off x="2261912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0864C8-2F70-0F46-88BF-6CB8B3FF264E}"/>
              </a:ext>
            </a:extLst>
          </p:cNvPr>
          <p:cNvGrpSpPr/>
          <p:nvPr/>
        </p:nvGrpSpPr>
        <p:grpSpPr>
          <a:xfrm>
            <a:off x="5752244" y="3697395"/>
            <a:ext cx="3225042" cy="1200329"/>
            <a:chOff x="5752244" y="3697395"/>
            <a:chExt cx="3225042" cy="1200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61BE51-9595-7C46-89FD-E20ABC45097F}"/>
                </a:ext>
              </a:extLst>
            </p:cNvPr>
            <p:cNvSpPr txBox="1"/>
            <p:nvPr/>
          </p:nvSpPr>
          <p:spPr>
            <a:xfrm>
              <a:off x="6461515" y="3697395"/>
              <a:ext cx="25157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probably, we are in a computer simulation.</a:t>
              </a: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6EE28B23-3D98-7848-9558-8EEDB5BE5EED}"/>
                </a:ext>
              </a:extLst>
            </p:cNvPr>
            <p:cNvSpPr/>
            <p:nvPr/>
          </p:nvSpPr>
          <p:spPr>
            <a:xfrm>
              <a:off x="5752244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8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4BF815C-0868-5E4B-9D1C-C40A8B26A8CA}"/>
              </a:ext>
            </a:extLst>
          </p:cNvPr>
          <p:cNvSpPr/>
          <p:nvPr/>
        </p:nvSpPr>
        <p:spPr>
          <a:xfrm>
            <a:off x="2809875" y="631825"/>
            <a:ext cx="4835525" cy="4802188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61C8FE1F-FE93-9C45-A77C-9AA1BAA1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2276475"/>
            <a:ext cx="5427662" cy="2130425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Conclusion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38762FA-80DF-8042-B1D4-A42E8561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F12DC58-5029-8E41-8D88-26BD472D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E619E-EE1C-0642-AA96-8AAF2A8E8E0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DC9C5DF-672A-3249-A5A6-B18E5792214D}"/>
              </a:ext>
            </a:extLst>
          </p:cNvPr>
          <p:cNvSpPr/>
          <p:nvPr/>
        </p:nvSpPr>
        <p:spPr>
          <a:xfrm>
            <a:off x="631825" y="1155700"/>
            <a:ext cx="4237038" cy="1420813"/>
          </a:xfrm>
          <a:custGeom>
            <a:avLst/>
            <a:gdLst>
              <a:gd name="connsiteX0" fmla="*/ 176909 w 3689823"/>
              <a:gd name="connsiteY0" fmla="*/ 0 h 846686"/>
              <a:gd name="connsiteX1" fmla="*/ 3689823 w 3689823"/>
              <a:gd name="connsiteY1" fmla="*/ 75823 h 846686"/>
              <a:gd name="connsiteX2" fmla="*/ 3651913 w 3689823"/>
              <a:gd name="connsiteY2" fmla="*/ 846686 h 846686"/>
              <a:gd name="connsiteX3" fmla="*/ 0 w 3689823"/>
              <a:gd name="connsiteY3" fmla="*/ 726634 h 846686"/>
              <a:gd name="connsiteX4" fmla="*/ 176909 w 3689823"/>
              <a:gd name="connsiteY4" fmla="*/ 0 h 84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823" h="846686">
                <a:moveTo>
                  <a:pt x="176909" y="0"/>
                </a:moveTo>
                <a:lnTo>
                  <a:pt x="3689823" y="75823"/>
                </a:lnTo>
                <a:lnTo>
                  <a:pt x="3651913" y="846686"/>
                </a:lnTo>
                <a:lnTo>
                  <a:pt x="0" y="726634"/>
                </a:lnTo>
                <a:lnTo>
                  <a:pt x="176909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02CF1144-E8BA-8D4A-A438-0F6F263A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175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Dualist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view of inductive inference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573253C-5DF5-A043-A04A-B6E66810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9F01EC9-A0FC-8F44-849B-564869DB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03EFD-1E58-1645-9CEF-4CA2C31336A4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4517" name="TextBox 4">
            <a:extLst>
              <a:ext uri="{FF2B5EF4-FFF2-40B4-BE49-F238E27FC236}">
                <a16:creationId xmlns:a16="http://schemas.microsoft.com/office/drawing/2014/main" id="{9E18F74A-F77E-E740-A180-31148602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954088"/>
            <a:ext cx="42941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Active </a:t>
            </a:r>
            <a:r>
              <a:rPr lang="en-US" altLang="en-US" sz="2400"/>
              <a:t>schema   </a:t>
            </a:r>
            <a:r>
              <a:rPr lang="en-US" altLang="en-US"/>
              <a:t>guide      passive </a:t>
            </a:r>
            <a:r>
              <a:rPr lang="en-US" altLang="en-US" sz="2400"/>
              <a:t>facts</a:t>
            </a:r>
            <a:endParaRPr lang="en-US" altLang="en-US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      pipes</a:t>
            </a:r>
            <a:r>
              <a:rPr lang="en-US" altLang="en-US"/>
              <a:t>             guide             </a:t>
            </a:r>
            <a:r>
              <a:rPr lang="en-US" altLang="en-US" sz="2400"/>
              <a:t>water.</a:t>
            </a:r>
            <a:endParaRPr lang="en-US" altLang="en-US"/>
          </a:p>
        </p:txBody>
      </p:sp>
      <p:pic>
        <p:nvPicPr>
          <p:cNvPr id="64518" name="Picture 7" descr="piping.jpg">
            <a:extLst>
              <a:ext uri="{FF2B5EF4-FFF2-40B4-BE49-F238E27FC236}">
                <a16:creationId xmlns:a16="http://schemas.microsoft.com/office/drawing/2014/main" id="{7C6BFAE3-C8BC-E145-9DF7-6E1B0A04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782888"/>
            <a:ext cx="4546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86B5C8B-59CF-7C40-8D21-A9DB7161177F}"/>
              </a:ext>
            </a:extLst>
          </p:cNvPr>
          <p:cNvSpPr/>
          <p:nvPr/>
        </p:nvSpPr>
        <p:spPr>
          <a:xfrm>
            <a:off x="631825" y="1155700"/>
            <a:ext cx="5092700" cy="1582738"/>
          </a:xfrm>
          <a:custGeom>
            <a:avLst/>
            <a:gdLst>
              <a:gd name="connsiteX0" fmla="*/ 176909 w 3689823"/>
              <a:gd name="connsiteY0" fmla="*/ 0 h 846686"/>
              <a:gd name="connsiteX1" fmla="*/ 3689823 w 3689823"/>
              <a:gd name="connsiteY1" fmla="*/ 75823 h 846686"/>
              <a:gd name="connsiteX2" fmla="*/ 3651913 w 3689823"/>
              <a:gd name="connsiteY2" fmla="*/ 846686 h 846686"/>
              <a:gd name="connsiteX3" fmla="*/ 0 w 3689823"/>
              <a:gd name="connsiteY3" fmla="*/ 726634 h 846686"/>
              <a:gd name="connsiteX4" fmla="*/ 176909 w 3689823"/>
              <a:gd name="connsiteY4" fmla="*/ 0 h 84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823" h="846686">
                <a:moveTo>
                  <a:pt x="176909" y="0"/>
                </a:moveTo>
                <a:lnTo>
                  <a:pt x="3689823" y="75823"/>
                </a:lnTo>
                <a:lnTo>
                  <a:pt x="3651913" y="846686"/>
                </a:lnTo>
                <a:lnTo>
                  <a:pt x="0" y="726634"/>
                </a:lnTo>
                <a:lnTo>
                  <a:pt x="176909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538" name="Title 1">
            <a:extLst>
              <a:ext uri="{FF2B5EF4-FFF2-40B4-BE49-F238E27FC236}">
                <a16:creationId xmlns:a16="http://schemas.microsoft.com/office/drawing/2014/main" id="{16AFE6D0-99E6-CF4C-99DE-7AA1AD60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175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Monist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view of inductive inference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9D3A1C02-4A97-8A4E-962F-631139DA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24B8084-6D7E-BE41-87A7-DEEC5099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A8A07B-B0B2-C047-B580-2985B4C745C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5541" name="TextBox 4">
            <a:extLst>
              <a:ext uri="{FF2B5EF4-FFF2-40B4-BE49-F238E27FC236}">
                <a16:creationId xmlns:a16="http://schemas.microsoft.com/office/drawing/2014/main" id="{51A2C115-C47B-0842-B299-49DD0765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954088"/>
            <a:ext cx="61499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Facts</a:t>
            </a:r>
            <a:r>
              <a:rPr lang="en-US" altLang="en-US"/>
              <a:t> organize themselves into inferential structures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fluid systems</a:t>
            </a:r>
            <a:r>
              <a:rPr lang="en-US" altLang="en-US"/>
              <a:t> organize themselves into stable structures.</a:t>
            </a:r>
          </a:p>
        </p:txBody>
      </p:sp>
      <p:pic>
        <p:nvPicPr>
          <p:cNvPr id="65542" name="Picture 9" descr="CLIo0hW.gif">
            <a:extLst>
              <a:ext uri="{FF2B5EF4-FFF2-40B4-BE49-F238E27FC236}">
                <a16:creationId xmlns:a16="http://schemas.microsoft.com/office/drawing/2014/main" id="{0A9DAF48-77CA-F840-9FD6-4EEE9C80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75013"/>
            <a:ext cx="4603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C9863E70-C3EE-4148-A75D-A4BF77FE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D4BB7FD6-8E79-2F4D-9FDE-D6B81D9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7D3EA-49A4-6149-8115-DE7D0FF990A2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8611" name="Title 2">
            <a:extLst>
              <a:ext uri="{FF2B5EF4-FFF2-40B4-BE49-F238E27FC236}">
                <a16:creationId xmlns:a16="http://schemas.microsoft.com/office/drawing/2014/main" id="{D5A5B1DE-3D07-2241-A15E-8CF8490F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pic>
        <p:nvPicPr>
          <p:cNvPr id="68612" name="Picture 5" descr="The-End-1.jpg">
            <a:extLst>
              <a:ext uri="{FF2B5EF4-FFF2-40B4-BE49-F238E27FC236}">
                <a16:creationId xmlns:a16="http://schemas.microsoft.com/office/drawing/2014/main" id="{9A049AF0-2EEB-7740-9894-573EB520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>
            <a:extLst>
              <a:ext uri="{FF2B5EF4-FFF2-40B4-BE49-F238E27FC236}">
                <a16:creationId xmlns:a16="http://schemas.microsoft.com/office/drawing/2014/main" id="{F4D78E61-3AD2-044E-899D-746863E3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EB1BCE86-99A6-BD48-8E81-34C2D26F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63C71-728E-2345-A42A-4FB725D279A8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FBACDEA-BB82-2D4B-A653-C294B54F834A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9636" name="Title 1">
            <a:extLst>
              <a:ext uri="{FF2B5EF4-FFF2-40B4-BE49-F238E27FC236}">
                <a16:creationId xmlns:a16="http://schemas.microsoft.com/office/drawing/2014/main" id="{8BA65FA6-3D57-CE49-8C00-596BE10A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2238375"/>
            <a:ext cx="6062662" cy="1003300"/>
          </a:xfrm>
        </p:spPr>
        <p:txBody>
          <a:bodyPr/>
          <a:lstStyle/>
          <a:p>
            <a:pPr algn="ctr"/>
            <a:r>
              <a:rPr lang="en-US" altLang="en-US" sz="9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Appendices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C1AC12C-F8BD-A845-8B84-FCA0C44DEE5B}"/>
              </a:ext>
            </a:extLst>
          </p:cNvPr>
          <p:cNvSpPr/>
          <p:nvPr/>
        </p:nvSpPr>
        <p:spPr>
          <a:xfrm>
            <a:off x="573088" y="187325"/>
            <a:ext cx="7646987" cy="1141413"/>
          </a:xfrm>
          <a:custGeom>
            <a:avLst/>
            <a:gdLst>
              <a:gd name="connsiteX0" fmla="*/ 257873 w 7645922"/>
              <a:gd name="connsiteY0" fmla="*/ 0 h 1141120"/>
              <a:gd name="connsiteX1" fmla="*/ 7645922 w 7645922"/>
              <a:gd name="connsiteY1" fmla="*/ 257880 h 1141120"/>
              <a:gd name="connsiteX2" fmla="*/ 7536326 w 7645922"/>
              <a:gd name="connsiteY2" fmla="*/ 1141120 h 1141120"/>
              <a:gd name="connsiteX3" fmla="*/ 0 w 7645922"/>
              <a:gd name="connsiteY3" fmla="*/ 999286 h 1141120"/>
              <a:gd name="connsiteX4" fmla="*/ 257873 w 7645922"/>
              <a:gd name="connsiteY4" fmla="*/ 0 h 11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5922" h="1141120">
                <a:moveTo>
                  <a:pt x="257873" y="0"/>
                </a:moveTo>
                <a:lnTo>
                  <a:pt x="7645922" y="257880"/>
                </a:lnTo>
                <a:lnTo>
                  <a:pt x="7536326" y="1141120"/>
                </a:lnTo>
                <a:lnTo>
                  <a:pt x="0" y="999286"/>
                </a:lnTo>
                <a:lnTo>
                  <a:pt x="25787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55A38281-B095-1046-8D9E-1D2FCFB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49238"/>
            <a:ext cx="2598738" cy="1003300"/>
          </a:xfrm>
        </p:spPr>
        <p:txBody>
          <a:bodyPr/>
          <a:lstStyle/>
          <a:p>
            <a:pPr algn="r"/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very hard problem: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5DB9985-9B85-2C44-A90F-E41119F1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6838EFC-212D-9649-8CFD-A9450393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4E198-E988-D44F-8A0D-79FACB3A5C5D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B3D42B3-1720-C949-BE28-1E576A36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92075"/>
            <a:ext cx="38084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Which properties are projectable?</a:t>
            </a:r>
          </a:p>
        </p:txBody>
      </p:sp>
      <p:sp>
        <p:nvSpPr>
          <p:cNvPr id="27654" name="TextBox 5">
            <a:extLst>
              <a:ext uri="{FF2B5EF4-FFF2-40B4-BE49-F238E27FC236}">
                <a16:creationId xmlns:a16="http://schemas.microsoft.com/office/drawing/2014/main" id="{2495182A-C156-4A42-A2E5-E4C17F44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598613"/>
            <a:ext cx="28305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Common </a:t>
            </a:r>
            <a:r>
              <a:rPr lang="en-US" altLang="en-US" sz="2000"/>
              <a:t>salt</a:t>
            </a:r>
            <a:r>
              <a:rPr lang="en-US" altLang="en-US"/>
              <a:t> NaCl belongs to the cubic family</a:t>
            </a:r>
          </a:p>
        </p:txBody>
      </p:sp>
      <p:pic>
        <p:nvPicPr>
          <p:cNvPr id="27655" name="Picture 7" descr="Single_grain_of_table_salt_(electron_micrograph).jpg">
            <a:extLst>
              <a:ext uri="{FF2B5EF4-FFF2-40B4-BE49-F238E27FC236}">
                <a16:creationId xmlns:a16="http://schemas.microsoft.com/office/drawing/2014/main" id="{842F6DEA-1B89-014C-8AEC-6F643655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333625"/>
            <a:ext cx="29273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8">
            <a:extLst>
              <a:ext uri="{FF2B5EF4-FFF2-40B4-BE49-F238E27FC236}">
                <a16:creationId xmlns:a16="http://schemas.microsoft.com/office/drawing/2014/main" id="{F78768B7-9ABD-2049-9D91-C40544A2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545013"/>
            <a:ext cx="2749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Electron micrograph of a single salt crystal.</a:t>
            </a:r>
          </a:p>
        </p:txBody>
      </p:sp>
      <p:pic>
        <p:nvPicPr>
          <p:cNvPr id="27657" name="Picture 9" descr="salt3.jpg">
            <a:extLst>
              <a:ext uri="{FF2B5EF4-FFF2-40B4-BE49-F238E27FC236}">
                <a16:creationId xmlns:a16="http://schemas.microsoft.com/office/drawing/2014/main" id="{2F2DE889-9A2C-4C41-9747-2778CCAA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812925"/>
            <a:ext cx="4889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756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8210285-93B7-434A-95D5-E93296CBC791}"/>
              </a:ext>
            </a:extLst>
          </p:cNvPr>
          <p:cNvSpPr/>
          <p:nvPr/>
        </p:nvSpPr>
        <p:spPr>
          <a:xfrm>
            <a:off x="573088" y="187325"/>
            <a:ext cx="7646987" cy="1141413"/>
          </a:xfrm>
          <a:custGeom>
            <a:avLst/>
            <a:gdLst>
              <a:gd name="connsiteX0" fmla="*/ 257873 w 7645922"/>
              <a:gd name="connsiteY0" fmla="*/ 0 h 1141120"/>
              <a:gd name="connsiteX1" fmla="*/ 7645922 w 7645922"/>
              <a:gd name="connsiteY1" fmla="*/ 257880 h 1141120"/>
              <a:gd name="connsiteX2" fmla="*/ 7536326 w 7645922"/>
              <a:gd name="connsiteY2" fmla="*/ 1141120 h 1141120"/>
              <a:gd name="connsiteX3" fmla="*/ 0 w 7645922"/>
              <a:gd name="connsiteY3" fmla="*/ 999286 h 1141120"/>
              <a:gd name="connsiteX4" fmla="*/ 257873 w 7645922"/>
              <a:gd name="connsiteY4" fmla="*/ 0 h 11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5922" h="1141120">
                <a:moveTo>
                  <a:pt x="257873" y="0"/>
                </a:moveTo>
                <a:lnTo>
                  <a:pt x="7645922" y="257880"/>
                </a:lnTo>
                <a:lnTo>
                  <a:pt x="7536326" y="1141120"/>
                </a:lnTo>
                <a:lnTo>
                  <a:pt x="0" y="999286"/>
                </a:lnTo>
                <a:lnTo>
                  <a:pt x="25787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3A1F8BF-CE9D-5246-9F7E-71C9D7B1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49238"/>
            <a:ext cx="2598738" cy="1003300"/>
          </a:xfrm>
        </p:spPr>
        <p:txBody>
          <a:bodyPr/>
          <a:lstStyle/>
          <a:p>
            <a:pPr algn="r"/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very hard problem: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3A66637-FC46-BC43-A999-CECBB79FA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827F491-3726-9344-AD42-9C24DA7D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B8678-B1AD-C747-83CA-ED2B3FFF2962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1E5AAFDA-E372-5344-A8DC-71AFCB11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92075"/>
            <a:ext cx="38084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Which properties are projectable?</a:t>
            </a:r>
          </a:p>
        </p:txBody>
      </p:sp>
      <p:sp>
        <p:nvSpPr>
          <p:cNvPr id="28678" name="TextBox 11">
            <a:extLst>
              <a:ext uri="{FF2B5EF4-FFF2-40B4-BE49-F238E27FC236}">
                <a16:creationId xmlns:a16="http://schemas.microsoft.com/office/drawing/2014/main" id="{DA1E3955-4376-754F-AF71-F0E9ADBF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630363"/>
            <a:ext cx="2038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Cube as primitive form</a:t>
            </a:r>
          </a:p>
        </p:txBody>
      </p:sp>
      <p:sp>
        <p:nvSpPr>
          <p:cNvPr id="28679" name="TextBox 12">
            <a:extLst>
              <a:ext uri="{FF2B5EF4-FFF2-40B4-BE49-F238E27FC236}">
                <a16:creationId xmlns:a16="http://schemas.microsoft.com/office/drawing/2014/main" id="{48E77E2E-3ABD-DC48-984D-A73E677D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978150"/>
            <a:ext cx="2036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Many shapes possible for crystals</a:t>
            </a:r>
          </a:p>
        </p:txBody>
      </p:sp>
      <p:pic>
        <p:nvPicPr>
          <p:cNvPr id="28680" name="Picture 13" descr="cutting_down_cubes_1.png">
            <a:extLst>
              <a:ext uri="{FF2B5EF4-FFF2-40B4-BE49-F238E27FC236}">
                <a16:creationId xmlns:a16="http://schemas.microsoft.com/office/drawing/2014/main" id="{6ED1F594-42CC-C247-832F-87DBA4922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814513"/>
            <a:ext cx="4705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crystal_shape.jpg">
            <a:extLst>
              <a:ext uri="{FF2B5EF4-FFF2-40B4-BE49-F238E27FC236}">
                <a16:creationId xmlns:a16="http://schemas.microsoft.com/office/drawing/2014/main" id="{BCCE0D34-B62A-9B44-A3CC-56E0E7C7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10013"/>
            <a:ext cx="412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D487AAFF-3161-2F4C-9AA7-CA9FDF436B2B}"/>
              </a:ext>
            </a:extLst>
          </p:cNvPr>
          <p:cNvSpPr/>
          <p:nvPr/>
        </p:nvSpPr>
        <p:spPr>
          <a:xfrm>
            <a:off x="1360488" y="2489200"/>
            <a:ext cx="463550" cy="541338"/>
          </a:xfrm>
          <a:prstGeom prst="downArrow">
            <a:avLst/>
          </a:pr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4BACCC1-4395-3149-9A6D-6F253E9065C0}"/>
              </a:ext>
            </a:extLst>
          </p:cNvPr>
          <p:cNvSpPr/>
          <p:nvPr/>
        </p:nvSpPr>
        <p:spPr>
          <a:xfrm>
            <a:off x="573088" y="187325"/>
            <a:ext cx="7646987" cy="1141413"/>
          </a:xfrm>
          <a:custGeom>
            <a:avLst/>
            <a:gdLst>
              <a:gd name="connsiteX0" fmla="*/ 257873 w 7645922"/>
              <a:gd name="connsiteY0" fmla="*/ 0 h 1141120"/>
              <a:gd name="connsiteX1" fmla="*/ 7645922 w 7645922"/>
              <a:gd name="connsiteY1" fmla="*/ 257880 h 1141120"/>
              <a:gd name="connsiteX2" fmla="*/ 7536326 w 7645922"/>
              <a:gd name="connsiteY2" fmla="*/ 1141120 h 1141120"/>
              <a:gd name="connsiteX3" fmla="*/ 0 w 7645922"/>
              <a:gd name="connsiteY3" fmla="*/ 999286 h 1141120"/>
              <a:gd name="connsiteX4" fmla="*/ 257873 w 7645922"/>
              <a:gd name="connsiteY4" fmla="*/ 0 h 11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5922" h="1141120">
                <a:moveTo>
                  <a:pt x="257873" y="0"/>
                </a:moveTo>
                <a:lnTo>
                  <a:pt x="7645922" y="257880"/>
                </a:lnTo>
                <a:lnTo>
                  <a:pt x="7536326" y="1141120"/>
                </a:lnTo>
                <a:lnTo>
                  <a:pt x="0" y="999286"/>
                </a:lnTo>
                <a:lnTo>
                  <a:pt x="25787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1E7BD013-2E40-D446-9D7B-6EACD8A8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49238"/>
            <a:ext cx="2598738" cy="1003300"/>
          </a:xfrm>
        </p:spPr>
        <p:txBody>
          <a:bodyPr/>
          <a:lstStyle/>
          <a:p>
            <a:pPr algn="r"/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very hard problem: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433155A-A29E-C64E-A71E-5757FBE0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1D4070E-9E8E-604E-9E16-B42072D3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46515-A012-D04A-8CE0-AA49AEC2EF36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835E74F5-F47B-2A42-A08F-7904CCAC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92075"/>
            <a:ext cx="38084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Which properties are projectable?</a:t>
            </a:r>
          </a:p>
        </p:txBody>
      </p:sp>
      <p:pic>
        <p:nvPicPr>
          <p:cNvPr id="29702" name="Picture 16" descr="salt5.jpg">
            <a:extLst>
              <a:ext uri="{FF2B5EF4-FFF2-40B4-BE49-F238E27FC236}">
                <a16:creationId xmlns:a16="http://schemas.microsoft.com/office/drawing/2014/main" id="{E65F9C03-D07F-404E-AAAE-B0A8707F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81150"/>
            <a:ext cx="40782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7" descr="416757main_image_1561_800-600.jpg">
            <a:extLst>
              <a:ext uri="{FF2B5EF4-FFF2-40B4-BE49-F238E27FC236}">
                <a16:creationId xmlns:a16="http://schemas.microsoft.com/office/drawing/2014/main" id="{42CDCC0D-4C0F-904C-91B9-499F2DC63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554163"/>
            <a:ext cx="35845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>
            <a:extLst>
              <a:ext uri="{FF2B5EF4-FFF2-40B4-BE49-F238E27FC236}">
                <a16:creationId xmlns:a16="http://schemas.microsoft.com/office/drawing/2014/main" id="{1E40EA5B-A2C2-8B4A-B960-C5BF5BF0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235450"/>
            <a:ext cx="255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octahedral salt crystals grown in space</a:t>
            </a:r>
          </a:p>
        </p:txBody>
      </p:sp>
    </p:spTree>
    <p:extLst>
      <p:ext uri="{BB962C8B-B14F-4D97-AF65-F5344CB8AC3E}">
        <p14:creationId xmlns:p14="http://schemas.microsoft.com/office/powerpoint/2010/main" val="383372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B7F2575-FD11-864D-9FF6-886C41EE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81025"/>
          </a:xfrm>
        </p:spPr>
        <p:txBody>
          <a:bodyPr/>
          <a:lstStyle/>
          <a:p>
            <a:r>
              <a:rPr lang="en-US" altLang="en-US" sz="2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BE87C9D-9FE7-5944-9800-C84C30EF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F521DB6-56B7-6242-B6D4-776447B6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4375E-7B15-D548-92DE-1AADFD22B68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9460" name="Picture 5" descr="anundatedpic.jpg">
            <a:extLst>
              <a:ext uri="{FF2B5EF4-FFF2-40B4-BE49-F238E27FC236}">
                <a16:creationId xmlns:a16="http://schemas.microsoft.com/office/drawing/2014/main" id="{86255C3E-BC6E-DC4D-B3D4-B83583CF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615950"/>
            <a:ext cx="7289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Lattice systems wikipedia.png">
            <a:extLst>
              <a:ext uri="{FF2B5EF4-FFF2-40B4-BE49-F238E27FC236}">
                <a16:creationId xmlns:a16="http://schemas.microsoft.com/office/drawing/2014/main" id="{64AC6EFF-1CE1-B645-AF7A-44A00A9B7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6148388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C126205A-1D93-0545-827B-53C0B5B5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8C00124-784B-0740-95FE-227C2FDD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B533E59-6B99-074B-9FC4-55F95EE4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DCC15-468B-C544-850B-566FEC0BA5D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4FD4BF64-E431-8249-93D8-9000E168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6581775"/>
            <a:ext cx="1128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from wikipedia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7A8D8E5-3CBB-DB45-85F3-A9D94B49C089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1025525"/>
            <a:ext cx="2552700" cy="1346200"/>
            <a:chOff x="6479048" y="1025074"/>
            <a:chExt cx="2552939" cy="1347423"/>
          </a:xfrm>
        </p:grpSpPr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0F924C49-A72B-A44D-BE59-A9AA678E0802}"/>
                </a:ext>
              </a:extLst>
            </p:cNvPr>
            <p:cNvSpPr/>
            <p:nvPr/>
          </p:nvSpPr>
          <p:spPr>
            <a:xfrm>
              <a:off x="6479048" y="1025074"/>
              <a:ext cx="2552939" cy="1347423"/>
            </a:xfrm>
            <a:prstGeom prst="lef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728" name="TextBox 6">
              <a:extLst>
                <a:ext uri="{FF2B5EF4-FFF2-40B4-BE49-F238E27FC236}">
                  <a16:creationId xmlns:a16="http://schemas.microsoft.com/office/drawing/2014/main" id="{7D5BE969-74BB-344F-961B-27D153ECC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5963" y="1321636"/>
              <a:ext cx="1781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Barium Chloride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Radium Chloride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3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445097" y="-1582509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35" y="2441451"/>
            <a:ext cx="5775767" cy="2477904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There are cases to which</a:t>
            </a:r>
            <a:r>
              <a:rPr lang="en-US" sz="4000" dirty="0"/>
              <a:t> probabilistic analysis is demonstrably inapplicable.</a:t>
            </a:r>
            <a:br>
              <a:rPr lang="en-US" sz="4000" dirty="0"/>
            </a:br>
            <a:br>
              <a:rPr lang="en-US" sz="2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9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976-B2D8-774B-BE50-EF6FEE13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Material Theory of Induction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842-147D-234C-91B3-8FBA7B92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8" y="506408"/>
            <a:ext cx="3477326" cy="5215990"/>
          </a:xfr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00B-C133-2A4F-A93B-E56BF9C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2DB7-BB4E-3045-B381-B76BB5E8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01" y="821005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4E6D7-DA1C-5444-A236-483BCE41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8" y="1135602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AD1F2F4-5D2E-544C-892B-C493AB4DF755}"/>
              </a:ext>
            </a:extLst>
          </p:cNvPr>
          <p:cNvSpPr/>
          <p:nvPr/>
        </p:nvSpPr>
        <p:spPr>
          <a:xfrm>
            <a:off x="5817076" y="2937510"/>
            <a:ext cx="2802845" cy="249809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52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981EA1B-213A-AA4E-B4C8-389AC06B70D7}"/>
              </a:ext>
            </a:extLst>
          </p:cNvPr>
          <p:cNvSpPr/>
          <p:nvPr/>
        </p:nvSpPr>
        <p:spPr>
          <a:xfrm>
            <a:off x="36378" y="2157007"/>
            <a:ext cx="8828841" cy="1237134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AC33B1-828B-734E-A50A-4D203E594949}"/>
              </a:ext>
            </a:extLst>
          </p:cNvPr>
          <p:cNvSpPr/>
          <p:nvPr/>
        </p:nvSpPr>
        <p:spPr>
          <a:xfrm>
            <a:off x="36378" y="5458246"/>
            <a:ext cx="8594665" cy="947581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55207-9E23-0B4C-A0A7-35BAA769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80" y="1007574"/>
            <a:ext cx="3597664" cy="571576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Complete neutrality, indifference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5F08-15A6-AA41-BD60-C789CCFD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F4805-0E2D-C840-BB31-5B62AD46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25C3-0288-F34E-8808-F26645FF9C2F}"/>
              </a:ext>
            </a:extLst>
          </p:cNvPr>
          <p:cNvSpPr txBox="1"/>
          <p:nvPr/>
        </p:nvSpPr>
        <p:spPr>
          <a:xfrm>
            <a:off x="5719180" y="640435"/>
            <a:ext cx="32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Invariances under redescription, negation preclude probabilities.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E1E90-D892-EE4A-965C-8E29D3C508C7}"/>
              </a:ext>
            </a:extLst>
          </p:cNvPr>
          <p:cNvSpPr txBox="1"/>
          <p:nvPr/>
        </p:nvSpPr>
        <p:spPr>
          <a:xfrm>
            <a:off x="1465238" y="2372487"/>
            <a:ext cx="370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cases of spontaneous excitation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03275-496C-4349-A648-B16EB06E85E8}"/>
              </a:ext>
            </a:extLst>
          </p:cNvPr>
          <p:cNvSpPr txBox="1"/>
          <p:nvPr/>
        </p:nvSpPr>
        <p:spPr>
          <a:xfrm>
            <a:off x="5712949" y="2369452"/>
            <a:ext cx="301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preclude probabilities.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41E38-FAE8-2247-8EA1-1AC7155615C9}"/>
              </a:ext>
            </a:extLst>
          </p:cNvPr>
          <p:cNvSpPr txBox="1"/>
          <p:nvPr/>
        </p:nvSpPr>
        <p:spPr>
          <a:xfrm>
            <a:off x="1763847" y="4052887"/>
            <a:ext cx="341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lottery machines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986EA-B648-C440-AC0C-3CCC7CA25937}"/>
              </a:ext>
            </a:extLst>
          </p:cNvPr>
          <p:cNvSpPr txBox="1"/>
          <p:nvPr/>
        </p:nvSpPr>
        <p:spPr>
          <a:xfrm>
            <a:off x="5719179" y="4056755"/>
            <a:ext cx="314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 induce a non-probabilistic inductive logic.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0E0DC-E2C9-2C46-9606-037E758C0DA2}"/>
              </a:ext>
            </a:extLst>
          </p:cNvPr>
          <p:cNvSpPr txBox="1"/>
          <p:nvPr/>
        </p:nvSpPr>
        <p:spPr>
          <a:xfrm>
            <a:off x="2146265" y="5573735"/>
            <a:ext cx="303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Entangled quantum spin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537F4-5E80-1644-874B-D368AF3F9CE7}"/>
              </a:ext>
            </a:extLst>
          </p:cNvPr>
          <p:cNvSpPr txBox="1"/>
          <p:nvPr/>
        </p:nvSpPr>
        <p:spPr>
          <a:xfrm>
            <a:off x="5719182" y="5580702"/>
            <a:ext cx="336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support represented by density matrices.</a:t>
            </a:r>
          </a:p>
        </p:txBody>
      </p:sp>
      <p:pic>
        <p:nvPicPr>
          <p:cNvPr id="15" name="Picture 14" descr="infinite lottery.jpg">
            <a:extLst>
              <a:ext uri="{FF2B5EF4-FFF2-40B4-BE49-F238E27FC236}">
                <a16:creationId xmlns:a16="http://schemas.microsoft.com/office/drawing/2014/main" id="{11FA905A-705A-894C-BD46-291CD975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389"/>
            <a:ext cx="1890033" cy="1138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EBDEB-6973-FE48-83A2-304DEFB7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2" y="2371168"/>
            <a:ext cx="1896695" cy="832970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id="{A72BBBC9-E057-2E46-A2C3-44CA888B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" y="5238178"/>
            <a:ext cx="1572740" cy="13877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ADEB57-6FEB-524C-833F-7473387685C0}"/>
              </a:ext>
            </a:extLst>
          </p:cNvPr>
          <p:cNvSpPr/>
          <p:nvPr/>
        </p:nvSpPr>
        <p:spPr>
          <a:xfrm>
            <a:off x="270553" y="345689"/>
            <a:ext cx="1747818" cy="571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45146F-CE7A-874A-8CAB-613D2F159CFB}"/>
              </a:ext>
            </a:extLst>
          </p:cNvPr>
          <p:cNvSpPr/>
          <p:nvPr/>
        </p:nvSpPr>
        <p:spPr>
          <a:xfrm>
            <a:off x="270553" y="1007574"/>
            <a:ext cx="1747818" cy="571576"/>
          </a:xfrm>
          <a:prstGeom prst="rect">
            <a:avLst/>
          </a:prstGeom>
          <a:gradFill>
            <a:gsLst>
              <a:gs pos="0">
                <a:srgbClr val="00B050"/>
              </a:gs>
              <a:gs pos="54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6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47909" y="-1621641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62" y="2339851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arguments for probabilism are circular.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73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B323FC8-144F-1D4C-B9BF-929BAA150498}"/>
              </a:ext>
            </a:extLst>
          </p:cNvPr>
          <p:cNvSpPr/>
          <p:nvPr/>
        </p:nvSpPr>
        <p:spPr>
          <a:xfrm>
            <a:off x="247650" y="1571625"/>
            <a:ext cx="3103563" cy="388620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39F185DC-14FA-4D40-AE89-FE5A237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52306"/>
            <a:ext cx="7886700" cy="789347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Arguments for Probabilism</a:t>
            </a:r>
          </a:p>
        </p:txBody>
      </p:sp>
      <p:pic>
        <p:nvPicPr>
          <p:cNvPr id="3" name="Content Placeholder 2" descr="Shape&#10;&#10;Description automatically generated">
            <a:extLst>
              <a:ext uri="{FF2B5EF4-FFF2-40B4-BE49-F238E27FC236}">
                <a16:creationId xmlns:a16="http://schemas.microsoft.com/office/drawing/2014/main" id="{34563D3B-5757-1047-9329-4BB23817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0241" y="52596"/>
            <a:ext cx="1257526" cy="1248794"/>
          </a:xfrm>
        </p:spPr>
      </p:pic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5822697-1F72-F049-9024-211E504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A02D3B-6045-A34A-9025-79E85E70124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8E6A766-3A61-F642-A8E9-D0071B1F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550988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Premises</a:t>
            </a:r>
          </a:p>
        </p:txBody>
      </p:sp>
      <p:sp>
        <p:nvSpPr>
          <p:cNvPr id="44038" name="TextBox 6">
            <a:extLst>
              <a:ext uri="{FF2B5EF4-FFF2-40B4-BE49-F238E27FC236}">
                <a16:creationId xmlns:a16="http://schemas.microsoft.com/office/drawing/2014/main" id="{6A0A28B5-74A7-9441-BB69-847A3284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863975"/>
            <a:ext cx="2828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Conclusion</a:t>
            </a:r>
            <a:r>
              <a:rPr lang="en-US" altLang="en-US" sz="3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of the necessity of probabilities</a:t>
            </a:r>
          </a:p>
        </p:txBody>
      </p:sp>
      <p:sp>
        <p:nvSpPr>
          <p:cNvPr id="44039" name="TextBox 7">
            <a:extLst>
              <a:ext uri="{FF2B5EF4-FFF2-40B4-BE49-F238E27FC236}">
                <a16:creationId xmlns:a16="http://schemas.microsoft.com/office/drawing/2014/main" id="{AB76B88E-91B7-6648-B54A-9D17FDB4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697163"/>
            <a:ext cx="1398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40BA1C-C335-8A4C-B4D4-A970B3B48AC2}"/>
              </a:ext>
            </a:extLst>
          </p:cNvPr>
          <p:cNvGrpSpPr>
            <a:grpSpLocks/>
          </p:cNvGrpSpPr>
          <p:nvPr/>
        </p:nvGrpSpPr>
        <p:grpSpPr bwMode="auto">
          <a:xfrm>
            <a:off x="3130549" y="3938588"/>
            <a:ext cx="2498155" cy="715962"/>
            <a:chOff x="3130952" y="3939002"/>
            <a:chExt cx="2497430" cy="7153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707CFA6-95C2-C24E-8B68-A28614DD795C}"/>
                </a:ext>
              </a:extLst>
            </p:cNvPr>
            <p:cNvSpPr/>
            <p:nvPr/>
          </p:nvSpPr>
          <p:spPr>
            <a:xfrm>
              <a:off x="3130952" y="3939002"/>
              <a:ext cx="2361514" cy="71537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51" name="TextBox 8">
              <a:extLst>
                <a:ext uri="{FF2B5EF4-FFF2-40B4-BE49-F238E27FC236}">
                  <a16:creationId xmlns:a16="http://schemas.microsoft.com/office/drawing/2014/main" id="{1DF57647-FA21-1C46-9DDB-7D5FDC712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1916956" cy="5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A68D74-F615-AD42-A066-C31F05FFAB81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3233738"/>
            <a:ext cx="2909888" cy="2773362"/>
            <a:chOff x="5711568" y="3233351"/>
            <a:chExt cx="2910702" cy="277340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7FBFE6-4B00-674B-9A66-BD179DA51C8F}"/>
                </a:ext>
              </a:extLst>
            </p:cNvPr>
            <p:cNvSpPr/>
            <p:nvPr/>
          </p:nvSpPr>
          <p:spPr>
            <a:xfrm>
              <a:off x="5711568" y="3233351"/>
              <a:ext cx="2910702" cy="2773406"/>
            </a:xfrm>
            <a:custGeom>
              <a:avLst/>
              <a:gdLst>
                <a:gd name="connsiteX0" fmla="*/ 418756 w 2910702"/>
                <a:gd name="connsiteY0" fmla="*/ 0 h 2773406"/>
                <a:gd name="connsiteX1" fmla="*/ 2910702 w 2910702"/>
                <a:gd name="connsiteY1" fmla="*/ 205946 h 2773406"/>
                <a:gd name="connsiteX2" fmla="*/ 2752810 w 2910702"/>
                <a:gd name="connsiteY2" fmla="*/ 2773406 h 2773406"/>
                <a:gd name="connsiteX3" fmla="*/ 0 w 2910702"/>
                <a:gd name="connsiteY3" fmla="*/ 2340919 h 2773406"/>
                <a:gd name="connsiteX4" fmla="*/ 418756 w 2910702"/>
                <a:gd name="connsiteY4" fmla="*/ 0 h 277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702" h="2773406">
                  <a:moveTo>
                    <a:pt x="418756" y="0"/>
                  </a:moveTo>
                  <a:lnTo>
                    <a:pt x="2910702" y="205946"/>
                  </a:lnTo>
                  <a:lnTo>
                    <a:pt x="2752810" y="2773406"/>
                  </a:lnTo>
                  <a:lnTo>
                    <a:pt x="0" y="2340919"/>
                  </a:lnTo>
                  <a:lnTo>
                    <a:pt x="418756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9" name="TextBox 10">
              <a:extLst>
                <a:ext uri="{FF2B5EF4-FFF2-40B4-BE49-F238E27FC236}">
                  <a16:creationId xmlns:a16="http://schemas.microsoft.com/office/drawing/2014/main" id="{E729A1F7-AAD2-1749-84AD-3D939A7FB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471" y="3309491"/>
              <a:ext cx="2413421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Dominance:</a:t>
              </a:r>
            </a:p>
            <a:p>
              <a:pPr eaLnBrk="1" hangingPunct="1"/>
              <a:r>
                <a:rPr lang="en-US" altLang="en-US" sz="2800">
                  <a:latin typeface="Times" pitchFamily="2" charset="0"/>
                </a:rPr>
                <a:t>Least risk lies in positing the conclusion directly.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2021A0-57D6-8241-81A2-1256EFB6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1550988"/>
            <a:ext cx="26495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>
                <a:latin typeface="Times" pitchFamily="2" charset="0"/>
              </a:rPr>
              <a:t>… </a:t>
            </a:r>
            <a:r>
              <a:rPr lang="en-US" altLang="en-US">
                <a:latin typeface="Times" pitchFamily="2" charset="0"/>
              </a:rPr>
              <a:t>and logically at least as strong as the conclusion.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60D5682-BFB5-CD4D-BF90-9592CD9885CB}"/>
              </a:ext>
            </a:extLst>
          </p:cNvPr>
          <p:cNvSpPr/>
          <p:nvPr/>
        </p:nvSpPr>
        <p:spPr>
          <a:xfrm>
            <a:off x="638175" y="2492375"/>
            <a:ext cx="1077913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B94EE-1F9F-F341-81CC-1586965C8A87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1604963"/>
            <a:ext cx="3067050" cy="2271712"/>
            <a:chOff x="2904412" y="1605235"/>
            <a:chExt cx="3067703" cy="227198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147AE2-1144-3B48-A554-7B9BEA0FD243}"/>
                </a:ext>
              </a:extLst>
            </p:cNvPr>
            <p:cNvSpPr/>
            <p:nvPr/>
          </p:nvSpPr>
          <p:spPr>
            <a:xfrm>
              <a:off x="2904412" y="1605235"/>
              <a:ext cx="2361115" cy="71604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6" name="TextBox 9">
              <a:extLst>
                <a:ext uri="{FF2B5EF4-FFF2-40B4-BE49-F238E27FC236}">
                  <a16:creationId xmlns:a16="http://schemas.microsoft.com/office/drawing/2014/main" id="{C2FBBE47-AD21-6E4A-9845-589731DA0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967" y="1672158"/>
              <a:ext cx="2461148" cy="58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  <a:r>
                <a:rPr lang="is-IS" altLang="en-US" sz="3200" dirty="0">
                  <a:latin typeface="Times" pitchFamily="2" charset="0"/>
                </a:rPr>
                <a:t>…</a:t>
              </a:r>
              <a:endParaRPr lang="en-US" altLang="en-US" sz="3200" dirty="0">
                <a:latin typeface="Times" pitchFamily="2" charset="0"/>
              </a:endParaRPr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B6887DB8-BD0E-214A-9368-42511488B7A8}"/>
                </a:ext>
              </a:extLst>
            </p:cNvPr>
            <p:cNvSpPr/>
            <p:nvPr/>
          </p:nvSpPr>
          <p:spPr>
            <a:xfrm>
              <a:off x="4187385" y="2513393"/>
              <a:ext cx="522399" cy="1363825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2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0C9E-82B2-584B-9800-144F2E5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F27C-651E-B75E-DD59-98B0AADB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F126-4238-9F3C-3809-6E4CF208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A9A22-B294-8447-BBDB-B7B73B6E594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5343B-6FEC-A708-D137-E2027BC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68" y="183821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1448B8A-9996-E0B0-5B3C-E196A728584F}"/>
              </a:ext>
            </a:extLst>
          </p:cNvPr>
          <p:cNvSpPr/>
          <p:nvPr/>
        </p:nvSpPr>
        <p:spPr>
          <a:xfrm>
            <a:off x="2329675" y="615543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82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DA1E59A-D01D-BF47-BD01-135F99305A85}"/>
              </a:ext>
            </a:extLst>
          </p:cNvPr>
          <p:cNvSpPr/>
          <p:nvPr/>
        </p:nvSpPr>
        <p:spPr>
          <a:xfrm>
            <a:off x="384175" y="1193800"/>
            <a:ext cx="3783013" cy="516255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EC53FCEA-345A-DF40-BBFC-50134AB6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6761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Accuracy/Scoring Rules</a:t>
            </a:r>
          </a:p>
        </p:txBody>
      </p:sp>
      <p:pic>
        <p:nvPicPr>
          <p:cNvPr id="3" name="Content Placeholder 2" descr="Calculator with solid fill">
            <a:extLst>
              <a:ext uri="{FF2B5EF4-FFF2-40B4-BE49-F238E27FC236}">
                <a16:creationId xmlns:a16="http://schemas.microsoft.com/office/drawing/2014/main" id="{36CC02B4-E1EF-EE40-9D5A-C76730BDE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950" y="196850"/>
            <a:ext cx="1755775" cy="1755775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4475F5F-E96F-7449-9592-2E808C38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281A47-3A4A-3C40-98FA-7264F1C946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95B9B59B-5526-D64B-B5D1-FE2CEF33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62075"/>
            <a:ext cx="33353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Choose accuracy dominating credences under Brier score/ strictly proper score.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47110" name="TextBox 6">
            <a:extLst>
              <a:ext uri="{FF2B5EF4-FFF2-40B4-BE49-F238E27FC236}">
                <a16:creationId xmlns:a16="http://schemas.microsoft.com/office/drawing/2014/main" id="{2F30AE0D-BF8F-0345-87D4-5426082E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762500"/>
            <a:ext cx="2827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Credences must be probabilities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47111" name="TextBox 7">
            <a:extLst>
              <a:ext uri="{FF2B5EF4-FFF2-40B4-BE49-F238E27FC236}">
                <a16:creationId xmlns:a16="http://schemas.microsoft.com/office/drawing/2014/main" id="{79871D91-17CB-C94B-A20E-DDB5C1377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595688"/>
            <a:ext cx="1398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25446-57F9-F244-AEBF-DB6EC51AD279}"/>
              </a:ext>
            </a:extLst>
          </p:cNvPr>
          <p:cNvGrpSpPr>
            <a:grpSpLocks/>
          </p:cNvGrpSpPr>
          <p:nvPr/>
        </p:nvGrpSpPr>
        <p:grpSpPr bwMode="auto">
          <a:xfrm>
            <a:off x="3900488" y="1952624"/>
            <a:ext cx="4127500" cy="1711071"/>
            <a:chOff x="3130951" y="3499650"/>
            <a:chExt cx="4127957" cy="17112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9E4925-04DC-E846-979A-5E1C2A41C062}"/>
                </a:ext>
              </a:extLst>
            </p:cNvPr>
            <p:cNvSpPr/>
            <p:nvPr/>
          </p:nvSpPr>
          <p:spPr>
            <a:xfrm>
              <a:off x="3130951" y="3499650"/>
              <a:ext cx="4050160" cy="1628961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5" name="TextBox 8">
              <a:extLst>
                <a:ext uri="{FF2B5EF4-FFF2-40B4-BE49-F238E27FC236}">
                  <a16:creationId xmlns:a16="http://schemas.microsoft.com/office/drawing/2014/main" id="{055A6E04-7E65-E248-9B35-2BAF745E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3547482" cy="120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Use of these scoring rules encodes probabilities.</a:t>
              </a:r>
            </a:p>
            <a:p>
              <a:pPr eaLnBrk="1" hangingPunct="1"/>
              <a:endParaRPr lang="en-US" altLang="en-US" dirty="0">
                <a:latin typeface="Times" pitchFamily="2" charset="0"/>
              </a:endParaRPr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EA65E24B-2E1B-3C42-91ED-3E5A5587C9D9}"/>
              </a:ext>
            </a:extLst>
          </p:cNvPr>
          <p:cNvSpPr/>
          <p:nvPr/>
        </p:nvSpPr>
        <p:spPr>
          <a:xfrm>
            <a:off x="776288" y="3390900"/>
            <a:ext cx="1077912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4D6FE3-1201-4A40-A9CB-92EA8D34C6B9}"/>
              </a:ext>
            </a:extLst>
          </p:cNvPr>
          <p:cNvGrpSpPr/>
          <p:nvPr/>
        </p:nvGrpSpPr>
        <p:grpSpPr>
          <a:xfrm>
            <a:off x="4265613" y="3491974"/>
            <a:ext cx="5472112" cy="3183464"/>
            <a:chOff x="4265613" y="3491974"/>
            <a:chExt cx="5472112" cy="3183464"/>
          </a:xfrm>
        </p:grpSpPr>
        <p:pic>
          <p:nvPicPr>
            <p:cNvPr id="16" name="Content Placeholder 2" descr="Calculator with solid fill">
              <a:extLst>
                <a:ext uri="{FF2B5EF4-FFF2-40B4-BE49-F238E27FC236}">
                  <a16:creationId xmlns:a16="http://schemas.microsoft.com/office/drawing/2014/main" id="{95AC19F6-11E1-014C-80E5-327421BC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5613" y="4340225"/>
              <a:ext cx="1755775" cy="1755775"/>
            </a:xfrm>
            <a:prstGeom prst="rect">
              <a:avLst/>
            </a:prstGeom>
          </p:spPr>
        </p:pic>
        <p:pic>
          <p:nvPicPr>
            <p:cNvPr id="17" name="Content Placeholder 2" descr="Calculator with solid fill">
              <a:extLst>
                <a:ext uri="{FF2B5EF4-FFF2-40B4-BE49-F238E27FC236}">
                  <a16:creationId xmlns:a16="http://schemas.microsoft.com/office/drawing/2014/main" id="{2138CFFC-8264-DF42-8DE9-C750C826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0062" y="4919663"/>
              <a:ext cx="1755775" cy="1755775"/>
            </a:xfrm>
            <a:prstGeom prst="rect">
              <a:avLst/>
            </a:prstGeom>
          </p:spPr>
        </p:pic>
        <p:pic>
          <p:nvPicPr>
            <p:cNvPr id="18" name="Content Placeholder 2" descr="Calculator with solid fill">
              <a:extLst>
                <a:ext uri="{FF2B5EF4-FFF2-40B4-BE49-F238E27FC236}">
                  <a16:creationId xmlns:a16="http://schemas.microsoft.com/office/drawing/2014/main" id="{8FA5A1FF-DA18-EE44-9F50-2B14C86E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7825" y="3995737"/>
              <a:ext cx="1755775" cy="1755775"/>
            </a:xfrm>
            <a:prstGeom prst="rect">
              <a:avLst/>
            </a:prstGeom>
          </p:spPr>
        </p:pic>
        <p:pic>
          <p:nvPicPr>
            <p:cNvPr id="20" name="Content Placeholder 2" descr="Calculator with solid fill">
              <a:extLst>
                <a:ext uri="{FF2B5EF4-FFF2-40B4-BE49-F238E27FC236}">
                  <a16:creationId xmlns:a16="http://schemas.microsoft.com/office/drawing/2014/main" id="{F422571B-CC6E-A044-A2F4-96B28B4E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81950" y="4667250"/>
              <a:ext cx="1755775" cy="17557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ED524-0518-0849-8D37-10A5DA727828}"/>
                </a:ext>
              </a:extLst>
            </p:cNvPr>
            <p:cNvSpPr txBox="1"/>
            <p:nvPr/>
          </p:nvSpPr>
          <p:spPr>
            <a:xfrm>
              <a:off x="4283641" y="3491974"/>
              <a:ext cx="4019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Times" pitchFamily="2" charset="0"/>
                </a:rPr>
                <a:t>Most scoring rules give different calculi.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8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E1608-EFA7-5444-9359-EC02D6AA5BE8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2413000"/>
            <a:ext cx="2389188" cy="3216275"/>
            <a:chOff x="2032000" y="2413439"/>
            <a:chExt cx="2388973" cy="321575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E03A93-F8A0-A142-8592-F39954548B17}"/>
                </a:ext>
              </a:extLst>
            </p:cNvPr>
            <p:cNvSpPr/>
            <p:nvPr/>
          </p:nvSpPr>
          <p:spPr>
            <a:xfrm>
              <a:off x="2032000" y="2738824"/>
              <a:ext cx="2388973" cy="2890365"/>
            </a:xfrm>
            <a:custGeom>
              <a:avLst/>
              <a:gdLst>
                <a:gd name="connsiteX0" fmla="*/ 61784 w 2388973"/>
                <a:gd name="connsiteY0" fmla="*/ 20595 h 2890108"/>
                <a:gd name="connsiteX1" fmla="*/ 2375243 w 2388973"/>
                <a:gd name="connsiteY1" fmla="*/ 0 h 2890108"/>
                <a:gd name="connsiteX2" fmla="*/ 2388973 w 2388973"/>
                <a:gd name="connsiteY2" fmla="*/ 2862649 h 2890108"/>
                <a:gd name="connsiteX3" fmla="*/ 0 w 2388973"/>
                <a:gd name="connsiteY3" fmla="*/ 2890108 h 2890108"/>
                <a:gd name="connsiteX4" fmla="*/ 61784 w 2388973"/>
                <a:gd name="connsiteY4" fmla="*/ 20595 h 28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973" h="2890108">
                  <a:moveTo>
                    <a:pt x="61784" y="20595"/>
                  </a:moveTo>
                  <a:lnTo>
                    <a:pt x="2375243" y="0"/>
                  </a:lnTo>
                  <a:cubicBezTo>
                    <a:pt x="2379820" y="954216"/>
                    <a:pt x="2384396" y="1908433"/>
                    <a:pt x="2388973" y="2862649"/>
                  </a:cubicBezTo>
                  <a:lnTo>
                    <a:pt x="0" y="2890108"/>
                  </a:lnTo>
                  <a:lnTo>
                    <a:pt x="61784" y="20595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50" name="TextBox 13">
              <a:extLst>
                <a:ext uri="{FF2B5EF4-FFF2-40B4-BE49-F238E27FC236}">
                  <a16:creationId xmlns:a16="http://schemas.microsoft.com/office/drawing/2014/main" id="{72CC3541-C8AC-1647-9311-40B4A50B2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811" y="2413439"/>
              <a:ext cx="11518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superadditive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B75BC0-D148-6342-99C0-D8D6877DB729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2409825"/>
            <a:ext cx="763588" cy="3225800"/>
            <a:chOff x="4127580" y="2410446"/>
            <a:chExt cx="762987" cy="322560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9883A5-24A6-9E45-BA4C-5BA8F4393C05}"/>
                </a:ext>
              </a:extLst>
            </p:cNvPr>
            <p:cNvSpPr/>
            <p:nvPr/>
          </p:nvSpPr>
          <p:spPr>
            <a:xfrm>
              <a:off x="4455934" y="2704117"/>
              <a:ext cx="157038" cy="2931937"/>
            </a:xfrm>
            <a:custGeom>
              <a:avLst/>
              <a:gdLst>
                <a:gd name="connsiteX0" fmla="*/ 0 w 157892"/>
                <a:gd name="connsiteY0" fmla="*/ 0 h 2931297"/>
                <a:gd name="connsiteX1" fmla="*/ 116703 w 157892"/>
                <a:gd name="connsiteY1" fmla="*/ 6865 h 2931297"/>
                <a:gd name="connsiteX2" fmla="*/ 157892 w 157892"/>
                <a:gd name="connsiteY2" fmla="*/ 2931297 h 2931297"/>
                <a:gd name="connsiteX3" fmla="*/ 6865 w 157892"/>
                <a:gd name="connsiteY3" fmla="*/ 2890108 h 2931297"/>
                <a:gd name="connsiteX4" fmla="*/ 0 w 157892"/>
                <a:gd name="connsiteY4" fmla="*/ 0 h 293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92" h="2931297">
                  <a:moveTo>
                    <a:pt x="0" y="0"/>
                  </a:moveTo>
                  <a:lnTo>
                    <a:pt x="116703" y="6865"/>
                  </a:lnTo>
                  <a:lnTo>
                    <a:pt x="157892" y="2931297"/>
                  </a:lnTo>
                  <a:lnTo>
                    <a:pt x="6865" y="2890108"/>
                  </a:lnTo>
                  <a:cubicBezTo>
                    <a:pt x="4577" y="1926739"/>
                    <a:pt x="2288" y="963369"/>
                    <a:pt x="0" y="0"/>
                  </a:cubicBez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48" name="TextBox 14">
              <a:extLst>
                <a:ext uri="{FF2B5EF4-FFF2-40B4-BE49-F238E27FC236}">
                  <a16:creationId xmlns:a16="http://schemas.microsoft.com/office/drawing/2014/main" id="{FE8F06B5-8B7A-7547-A188-7E57507F5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80" y="2410446"/>
              <a:ext cx="762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additive</a:t>
              </a: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A88CD598-A819-6B48-9937-20C3598166E9}"/>
              </a:ext>
            </a:extLst>
          </p:cNvPr>
          <p:cNvSpPr/>
          <p:nvPr/>
        </p:nvSpPr>
        <p:spPr>
          <a:xfrm>
            <a:off x="350838" y="185738"/>
            <a:ext cx="7151687" cy="706437"/>
          </a:xfrm>
          <a:custGeom>
            <a:avLst/>
            <a:gdLst>
              <a:gd name="connsiteX0" fmla="*/ 219676 w 7153189"/>
              <a:gd name="connsiteY0" fmla="*/ 0 h 707081"/>
              <a:gd name="connsiteX1" fmla="*/ 7098270 w 7153189"/>
              <a:gd name="connsiteY1" fmla="*/ 274595 h 707081"/>
              <a:gd name="connsiteX2" fmla="*/ 7153189 w 7153189"/>
              <a:gd name="connsiteY2" fmla="*/ 542325 h 707081"/>
              <a:gd name="connsiteX3" fmla="*/ 0 w 7153189"/>
              <a:gd name="connsiteY3" fmla="*/ 707081 h 707081"/>
              <a:gd name="connsiteX4" fmla="*/ 219676 w 7153189"/>
              <a:gd name="connsiteY4" fmla="*/ 0 h 70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189" h="707081">
                <a:moveTo>
                  <a:pt x="219676" y="0"/>
                </a:moveTo>
                <a:lnTo>
                  <a:pt x="7098270" y="274595"/>
                </a:lnTo>
                <a:lnTo>
                  <a:pt x="7153189" y="542325"/>
                </a:lnTo>
                <a:lnTo>
                  <a:pt x="0" y="707081"/>
                </a:lnTo>
                <a:lnTo>
                  <a:pt x="219676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EC747-0314-E74C-9826-32653166CBB7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09825"/>
            <a:ext cx="2505075" cy="3198813"/>
            <a:chOff x="4626919" y="2410446"/>
            <a:chExt cx="2505676" cy="3198149"/>
          </a:xfrm>
        </p:grpSpPr>
        <p:sp>
          <p:nvSpPr>
            <p:cNvPr id="48145" name="TextBox 12">
              <a:extLst>
                <a:ext uri="{FF2B5EF4-FFF2-40B4-BE49-F238E27FC236}">
                  <a16:creationId xmlns:a16="http://schemas.microsoft.com/office/drawing/2014/main" id="{623FC840-95CC-614A-8E5E-E8A89E0FA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270" y="2410446"/>
              <a:ext cx="10123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subadditive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C06981-E58D-B14A-8D4D-2634231EDA62}"/>
                </a:ext>
              </a:extLst>
            </p:cNvPr>
            <p:cNvSpPr/>
            <p:nvPr/>
          </p:nvSpPr>
          <p:spPr>
            <a:xfrm>
              <a:off x="4626919" y="2738991"/>
              <a:ext cx="2505676" cy="2869604"/>
            </a:xfrm>
            <a:custGeom>
              <a:avLst/>
              <a:gdLst>
                <a:gd name="connsiteX0" fmla="*/ 0 w 2505676"/>
                <a:gd name="connsiteY0" fmla="*/ 6865 h 2869514"/>
                <a:gd name="connsiteX1" fmla="*/ 2505676 w 2505676"/>
                <a:gd name="connsiteY1" fmla="*/ 0 h 2869514"/>
                <a:gd name="connsiteX2" fmla="*/ 2478216 w 2505676"/>
                <a:gd name="connsiteY2" fmla="*/ 2869514 h 2869514"/>
                <a:gd name="connsiteX3" fmla="*/ 20595 w 2505676"/>
                <a:gd name="connsiteY3" fmla="*/ 2842054 h 2869514"/>
                <a:gd name="connsiteX4" fmla="*/ 0 w 2505676"/>
                <a:gd name="connsiteY4" fmla="*/ 6865 h 286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676" h="2869514">
                  <a:moveTo>
                    <a:pt x="0" y="6865"/>
                  </a:moveTo>
                  <a:lnTo>
                    <a:pt x="2505676" y="0"/>
                  </a:lnTo>
                  <a:lnTo>
                    <a:pt x="2478216" y="2869514"/>
                  </a:lnTo>
                  <a:lnTo>
                    <a:pt x="20595" y="2842054"/>
                  </a:lnTo>
                  <a:cubicBezTo>
                    <a:pt x="18307" y="1899279"/>
                    <a:pt x="16018" y="956505"/>
                    <a:pt x="0" y="6865"/>
                  </a:cubicBez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8133" name="Title 1">
            <a:extLst>
              <a:ext uri="{FF2B5EF4-FFF2-40B4-BE49-F238E27FC236}">
                <a16:creationId xmlns:a16="http://schemas.microsoft.com/office/drawing/2014/main" id="{2D62726D-4869-2F44-A637-D69153D8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Alternative Scoring Rules</a:t>
            </a:r>
          </a:p>
        </p:txBody>
      </p:sp>
      <p:sp>
        <p:nvSpPr>
          <p:cNvPr id="48134" name="Content Placeholder 2">
            <a:extLst>
              <a:ext uri="{FF2B5EF4-FFF2-40B4-BE49-F238E27FC236}">
                <a16:creationId xmlns:a16="http://schemas.microsoft.com/office/drawing/2014/main" id="{F0FCC2C6-A491-D746-A218-69D9548E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8135" name="Slide Number Placeholder 3">
            <a:extLst>
              <a:ext uri="{FF2B5EF4-FFF2-40B4-BE49-F238E27FC236}">
                <a16:creationId xmlns:a16="http://schemas.microsoft.com/office/drawing/2014/main" id="{0141D0BF-FD67-274B-91E9-9E8BC371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FC5353-568A-FB45-BE07-AAF1F4EE29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8136" name="TextBox 4">
            <a:extLst>
              <a:ext uri="{FF2B5EF4-FFF2-40B4-BE49-F238E27FC236}">
                <a16:creationId xmlns:a16="http://schemas.microsoft.com/office/drawing/2014/main" id="{D81EF1FD-ED56-5243-9A41-79052D81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235075"/>
            <a:ext cx="487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Brier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sp>
        <p:nvSpPr>
          <p:cNvPr id="48137" name="TextBox 5">
            <a:extLst>
              <a:ext uri="{FF2B5EF4-FFF2-40B4-BE49-F238E27FC236}">
                <a16:creationId xmlns:a16="http://schemas.microsoft.com/office/drawing/2014/main" id="{3245ABD8-2BF4-9646-806E-00E86BED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858838"/>
            <a:ext cx="747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credences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000">
                <a:latin typeface="Times" pitchFamily="2" charset="0"/>
              </a:rPr>
              <a:t>, </a:t>
            </a:r>
            <a:r>
              <a:rPr lang="is-IS" altLang="en-US" sz="2000">
                <a:latin typeface="Times" pitchFamily="2" charset="0"/>
              </a:rPr>
              <a:t>…, x</a:t>
            </a:r>
            <a:r>
              <a:rPr lang="is-IS" altLang="en-US" sz="2000" baseline="-25000">
                <a:latin typeface="Times" pitchFamily="2" charset="0"/>
              </a:rPr>
              <a:t>r</a:t>
            </a:r>
            <a:r>
              <a:rPr lang="is-IS" altLang="en-US" sz="2000">
                <a:latin typeface="Times" pitchFamily="2" charset="0"/>
              </a:rPr>
              <a:t>, on r outcomes, when the i-th outcome obtains:</a:t>
            </a:r>
            <a:endParaRPr lang="en-US" altLang="en-US" sz="2000">
              <a:latin typeface="Times" pitchFamily="2" charset="0"/>
            </a:endParaRPr>
          </a:p>
        </p:txBody>
      </p:sp>
      <p:sp>
        <p:nvSpPr>
          <p:cNvPr id="48138" name="TextBox 6">
            <a:extLst>
              <a:ext uri="{FF2B5EF4-FFF2-40B4-BE49-F238E27FC236}">
                <a16:creationId xmlns:a16="http://schemas.microsoft.com/office/drawing/2014/main" id="{F2A34655-951E-5A49-96CC-53427BD3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98613"/>
            <a:ext cx="523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n-power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C7C976-EA85-2149-B9D9-2CCC27C64574}"/>
              </a:ext>
            </a:extLst>
          </p:cNvPr>
          <p:cNvGrpSpPr>
            <a:grpSpLocks/>
          </p:cNvGrpSpPr>
          <p:nvPr/>
        </p:nvGrpSpPr>
        <p:grpSpPr bwMode="auto">
          <a:xfrm>
            <a:off x="0" y="2720975"/>
            <a:ext cx="7180263" cy="3719513"/>
            <a:chOff x="1" y="2721216"/>
            <a:chExt cx="7179790" cy="3718772"/>
          </a:xfrm>
        </p:grpSpPr>
        <p:sp>
          <p:nvSpPr>
            <p:cNvPr id="48140" name="TextBox 7">
              <a:extLst>
                <a:ext uri="{FF2B5EF4-FFF2-40B4-BE49-F238E27FC236}">
                  <a16:creationId xmlns:a16="http://schemas.microsoft.com/office/drawing/2014/main" id="{B508C66A-56B8-6B4E-A018-2883D901C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3446163"/>
              <a:ext cx="164756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sum of r dominating credences for equal credence outcomes</a:t>
              </a:r>
            </a:p>
          </p:txBody>
        </p:sp>
        <p:pic>
          <p:nvPicPr>
            <p:cNvPr id="48141" name="Picture 8" descr="non_additivity plot.eps">
              <a:extLst>
                <a:ext uri="{FF2B5EF4-FFF2-40B4-BE49-F238E27FC236}">
                  <a16:creationId xmlns:a16="http://schemas.microsoft.com/office/drawing/2014/main" id="{B5D85539-7C71-644C-A5D5-174204D54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784" y="2721216"/>
              <a:ext cx="5340007" cy="31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Box 9">
              <a:extLst>
                <a:ext uri="{FF2B5EF4-FFF2-40B4-BE49-F238E27FC236}">
                  <a16:creationId xmlns:a16="http://schemas.microsoft.com/office/drawing/2014/main" id="{24FD1F85-F700-884C-A361-40DAA7A70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973" y="591676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n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845FB26-76B8-7244-AA7D-CAE836240335}"/>
                </a:ext>
              </a:extLst>
            </p:cNvPr>
            <p:cNvSpPr/>
            <p:nvPr/>
          </p:nvSpPr>
          <p:spPr>
            <a:xfrm>
              <a:off x="4784411" y="6170167"/>
              <a:ext cx="412723" cy="1857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C37A480-3BEF-AB4C-962D-025658241536}"/>
                </a:ext>
              </a:extLst>
            </p:cNvPr>
            <p:cNvSpPr/>
            <p:nvPr/>
          </p:nvSpPr>
          <p:spPr>
            <a:xfrm rot="16200000">
              <a:off x="1089777" y="3190216"/>
              <a:ext cx="411080" cy="1873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3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DD401938-8901-E423-417E-39E0C5C7DFBC}"/>
              </a:ext>
            </a:extLst>
          </p:cNvPr>
          <p:cNvSpPr/>
          <p:nvPr/>
        </p:nvSpPr>
        <p:spPr>
          <a:xfrm>
            <a:off x="493713" y="171450"/>
            <a:ext cx="5416550" cy="631825"/>
          </a:xfrm>
          <a:custGeom>
            <a:avLst/>
            <a:gdLst>
              <a:gd name="connsiteX0" fmla="*/ 157892 w 3803135"/>
              <a:gd name="connsiteY0" fmla="*/ 0 h 755135"/>
              <a:gd name="connsiteX1" fmla="*/ 3741352 w 3803135"/>
              <a:gd name="connsiteY1" fmla="*/ 356973 h 755135"/>
              <a:gd name="connsiteX2" fmla="*/ 3803135 w 3803135"/>
              <a:gd name="connsiteY2" fmla="*/ 693352 h 755135"/>
              <a:gd name="connsiteX3" fmla="*/ 0 w 3803135"/>
              <a:gd name="connsiteY3" fmla="*/ 755135 h 755135"/>
              <a:gd name="connsiteX4" fmla="*/ 157892 w 3803135"/>
              <a:gd name="connsiteY4" fmla="*/ 0 h 75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135" h="755135">
                <a:moveTo>
                  <a:pt x="157892" y="0"/>
                </a:moveTo>
                <a:lnTo>
                  <a:pt x="3741352" y="356973"/>
                </a:lnTo>
                <a:lnTo>
                  <a:pt x="3803135" y="693352"/>
                </a:lnTo>
                <a:lnTo>
                  <a:pt x="0" y="755135"/>
                </a:lnTo>
                <a:lnTo>
                  <a:pt x="157892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2FCF-C640-CE4C-C952-CD73491C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"/>
            <a:ext cx="7651750" cy="63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Regress of Reasons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A261EBD-16EE-8C63-D2D8-867539A5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3173B6F-CE0C-8231-CD9B-C1DA358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42F28-CCF3-D34B-A94B-F06470E6B72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20DDCF-3780-D246-9833-1833E53661D7}"/>
              </a:ext>
            </a:extLst>
          </p:cNvPr>
          <p:cNvSpPr/>
          <p:nvPr/>
        </p:nvSpPr>
        <p:spPr>
          <a:xfrm>
            <a:off x="638175" y="3240088"/>
            <a:ext cx="2641600" cy="3341687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70" name="TextBox 5">
            <a:extLst>
              <a:ext uri="{FF2B5EF4-FFF2-40B4-BE49-F238E27FC236}">
                <a16:creationId xmlns:a16="http://schemas.microsoft.com/office/drawing/2014/main" id="{30B8E34D-113C-FFF2-AB21-DD281E5D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300413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Premises</a:t>
            </a:r>
          </a:p>
        </p:txBody>
      </p:sp>
      <p:sp>
        <p:nvSpPr>
          <p:cNvPr id="62471" name="TextBox 6">
            <a:extLst>
              <a:ext uri="{FF2B5EF4-FFF2-40B4-BE49-F238E27FC236}">
                <a16:creationId xmlns:a16="http://schemas.microsoft.com/office/drawing/2014/main" id="{8E2DEFA8-26A0-B738-7FE3-03BD99C1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87925"/>
            <a:ext cx="28273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Conclusion</a:t>
            </a:r>
            <a:r>
              <a:rPr lang="en-US" altLang="en-US" sz="3600"/>
              <a:t> </a:t>
            </a:r>
            <a:r>
              <a:rPr lang="en-US" altLang="en-US" sz="2000"/>
              <a:t>of the necessity of probabilities</a:t>
            </a:r>
          </a:p>
        </p:txBody>
      </p:sp>
      <p:sp>
        <p:nvSpPr>
          <p:cNvPr id="62472" name="TextBox 7">
            <a:extLst>
              <a:ext uri="{FF2B5EF4-FFF2-40B4-BE49-F238E27FC236}">
                <a16:creationId xmlns:a16="http://schemas.microsoft.com/office/drawing/2014/main" id="{0EEDF54E-4D53-D1F5-F641-BDE6CF45A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454525"/>
            <a:ext cx="139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deduction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DB49963-9DB0-7AEF-29FB-3CA5A5C7D8AB}"/>
              </a:ext>
            </a:extLst>
          </p:cNvPr>
          <p:cNvSpPr/>
          <p:nvPr/>
        </p:nvSpPr>
        <p:spPr>
          <a:xfrm>
            <a:off x="1030288" y="4173538"/>
            <a:ext cx="782637" cy="90328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AE324-08D4-5C4E-07B3-66C397B6A212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741738"/>
            <a:ext cx="2901950" cy="1273175"/>
            <a:chOff x="2911275" y="3741351"/>
            <a:chExt cx="2901749" cy="127338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77871D-8E94-969C-91C7-3CC36B3E1025}"/>
                </a:ext>
              </a:extLst>
            </p:cNvPr>
            <p:cNvSpPr/>
            <p:nvPr/>
          </p:nvSpPr>
          <p:spPr>
            <a:xfrm>
              <a:off x="2911275" y="3741351"/>
              <a:ext cx="2211235" cy="1273388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914900"/>
                <a:gd name="connsiteY0" fmla="*/ 0 h 1087547"/>
                <a:gd name="connsiteX1" fmla="*/ 1914900 w 1914900"/>
                <a:gd name="connsiteY1" fmla="*/ 476574 h 1087547"/>
                <a:gd name="connsiteX2" fmla="*/ 1853116 w 1914900"/>
                <a:gd name="connsiteY2" fmla="*/ 1087547 h 1087547"/>
                <a:gd name="connsiteX3" fmla="*/ 0 w 1914900"/>
                <a:gd name="connsiteY3" fmla="*/ 0 h 10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00" h="1087547">
                  <a:moveTo>
                    <a:pt x="0" y="0"/>
                  </a:moveTo>
                  <a:lnTo>
                    <a:pt x="1914900" y="476574"/>
                  </a:lnTo>
                  <a:lnTo>
                    <a:pt x="1853116" y="108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6" name="TextBox 9">
              <a:extLst>
                <a:ext uri="{FF2B5EF4-FFF2-40B4-BE49-F238E27FC236}">
                  <a16:creationId xmlns:a16="http://schemas.microsoft.com/office/drawing/2014/main" id="{3137101C-6303-4A72-85C9-FFE4000B9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294" y="4069889"/>
              <a:ext cx="2553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Contingent, therefore more reasons needed.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8EB5DD-C2E8-AA04-DE8A-B393CA4F9F52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1811338"/>
            <a:ext cx="1962150" cy="1522412"/>
            <a:chOff x="1153299" y="1811290"/>
            <a:chExt cx="1961482" cy="1522051"/>
          </a:xfrm>
        </p:grpSpPr>
        <p:sp>
          <p:nvSpPr>
            <p:cNvPr id="62493" name="TextBox 11">
              <a:extLst>
                <a:ext uri="{FF2B5EF4-FFF2-40B4-BE49-F238E27FC236}">
                  <a16:creationId xmlns:a16="http://schemas.microsoft.com/office/drawing/2014/main" id="{D27CA2EC-0510-7D2D-773F-1C414756C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7304">
              <a:off x="1263117" y="1811290"/>
              <a:ext cx="18516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Premises</a:t>
              </a: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C5EF3676-9948-B07E-7C7E-6A9801807BB5}"/>
                </a:ext>
              </a:extLst>
            </p:cNvPr>
            <p:cNvSpPr/>
            <p:nvPr/>
          </p:nvSpPr>
          <p:spPr>
            <a:xfrm rot="750236">
              <a:off x="1153299" y="2431855"/>
              <a:ext cx="782372" cy="90148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5AC203-8C64-830F-BB0D-3EB421ABF49E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379663"/>
            <a:ext cx="2089150" cy="1335087"/>
            <a:chOff x="3000519" y="2379744"/>
            <a:chExt cx="2088534" cy="13351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BA79E1-EF59-9C87-B548-A3A2623CB0D6}"/>
                </a:ext>
              </a:extLst>
            </p:cNvPr>
            <p:cNvSpPr/>
            <p:nvPr/>
          </p:nvSpPr>
          <p:spPr>
            <a:xfrm>
              <a:off x="3000519" y="2379744"/>
              <a:ext cx="1618773" cy="1335172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845225"/>
                <a:gd name="connsiteY0" fmla="*/ 0 h 958561"/>
                <a:gd name="connsiteX1" fmla="*/ 1845225 w 1845225"/>
                <a:gd name="connsiteY1" fmla="*/ 347588 h 958561"/>
                <a:gd name="connsiteX2" fmla="*/ 1783441 w 1845225"/>
                <a:gd name="connsiteY2" fmla="*/ 958561 h 958561"/>
                <a:gd name="connsiteX3" fmla="*/ 0 w 1845225"/>
                <a:gd name="connsiteY3" fmla="*/ 0 h 958561"/>
                <a:gd name="connsiteX0" fmla="*/ 0 w 1837436"/>
                <a:gd name="connsiteY0" fmla="*/ 0 h 1140314"/>
                <a:gd name="connsiteX1" fmla="*/ 1837436 w 1837436"/>
                <a:gd name="connsiteY1" fmla="*/ 529341 h 1140314"/>
                <a:gd name="connsiteX2" fmla="*/ 1775652 w 1837436"/>
                <a:gd name="connsiteY2" fmla="*/ 1140314 h 1140314"/>
                <a:gd name="connsiteX3" fmla="*/ 0 w 1837436"/>
                <a:gd name="connsiteY3" fmla="*/ 0 h 1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436" h="1140314">
                  <a:moveTo>
                    <a:pt x="0" y="0"/>
                  </a:moveTo>
                  <a:lnTo>
                    <a:pt x="1837436" y="529341"/>
                  </a:lnTo>
                  <a:lnTo>
                    <a:pt x="1775652" y="1140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2" name="TextBox 14">
              <a:extLst>
                <a:ext uri="{FF2B5EF4-FFF2-40B4-BE49-F238E27FC236}">
                  <a16:creationId xmlns:a16="http://schemas.microsoft.com/office/drawing/2014/main" id="{794B3FCE-BC90-6DEF-7799-56C1322E2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3031">
              <a:off x="3146297" y="2786155"/>
              <a:ext cx="19427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Contingent, therefore more reasons needed.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E092AD-754C-4D92-8A64-557BFD82A057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890588"/>
            <a:ext cx="1230313" cy="1481137"/>
            <a:chOff x="2312071" y="889950"/>
            <a:chExt cx="1228854" cy="1481220"/>
          </a:xfrm>
        </p:grpSpPr>
        <p:sp>
          <p:nvSpPr>
            <p:cNvPr id="62489" name="TextBox 16">
              <a:extLst>
                <a:ext uri="{FF2B5EF4-FFF2-40B4-BE49-F238E27FC236}">
                  <a16:creationId xmlns:a16="http://schemas.microsoft.com/office/drawing/2014/main" id="{17F925EF-292B-B79A-798B-25B9179A3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183872">
              <a:off x="2538705" y="1368950"/>
              <a:ext cx="14812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Premises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DA9CF3-4565-EA03-C0D0-2D0A2922496D}"/>
                </a:ext>
              </a:extLst>
            </p:cNvPr>
            <p:cNvSpPr/>
            <p:nvPr/>
          </p:nvSpPr>
          <p:spPr>
            <a:xfrm rot="3437027">
              <a:off x="2351394" y="1485663"/>
              <a:ext cx="511204" cy="5898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5C8EE8-D5ED-E2A1-0C2F-A7ED4849CC18}"/>
              </a:ext>
            </a:extLst>
          </p:cNvPr>
          <p:cNvGrpSpPr>
            <a:grpSpLocks/>
          </p:cNvGrpSpPr>
          <p:nvPr/>
        </p:nvGrpSpPr>
        <p:grpSpPr bwMode="auto">
          <a:xfrm>
            <a:off x="3582988" y="1049338"/>
            <a:ext cx="3457575" cy="1109662"/>
            <a:chOff x="3583291" y="1048991"/>
            <a:chExt cx="3457717" cy="1110776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95421AF5-3ED1-BDEB-F830-72C56FEB61FB}"/>
                </a:ext>
              </a:extLst>
            </p:cNvPr>
            <p:cNvSpPr/>
            <p:nvPr/>
          </p:nvSpPr>
          <p:spPr>
            <a:xfrm rot="5400000">
              <a:off x="3622024" y="1232731"/>
              <a:ext cx="338476" cy="41594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2480" name="Group 31">
              <a:extLst>
                <a:ext uri="{FF2B5EF4-FFF2-40B4-BE49-F238E27FC236}">
                  <a16:creationId xmlns:a16="http://schemas.microsoft.com/office/drawing/2014/main" id="{DFD27AE0-5BAC-B43C-ABF8-298D44761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2719" y="1048991"/>
              <a:ext cx="2918289" cy="1110776"/>
              <a:chOff x="4122719" y="1048991"/>
              <a:chExt cx="2918289" cy="1110776"/>
            </a:xfrm>
          </p:grpSpPr>
          <p:sp>
            <p:nvSpPr>
              <p:cNvPr id="62481" name="TextBox 19">
                <a:extLst>
                  <a:ext uri="{FF2B5EF4-FFF2-40B4-BE49-F238E27FC236}">
                    <a16:creationId xmlns:a16="http://schemas.microsoft.com/office/drawing/2014/main" id="{522989B9-2CE6-7755-A6AE-1BC89EC20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767386" y="1404324"/>
                <a:ext cx="111077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Premises</a:t>
                </a:r>
              </a:p>
            </p:txBody>
          </p:sp>
          <p:sp>
            <p:nvSpPr>
              <p:cNvPr id="21" name="Down Arrow 20">
                <a:extLst>
                  <a:ext uri="{FF2B5EF4-FFF2-40B4-BE49-F238E27FC236}">
                    <a16:creationId xmlns:a16="http://schemas.microsoft.com/office/drawing/2014/main" id="{EE61ED37-43D2-07CB-D309-0D7605B99795}"/>
                  </a:ext>
                </a:extLst>
              </p:cNvPr>
              <p:cNvSpPr/>
              <p:nvPr/>
            </p:nvSpPr>
            <p:spPr>
              <a:xfrm rot="5400000">
                <a:off x="4594443" y="1260503"/>
                <a:ext cx="263790" cy="33656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3" name="TextBox 21">
                <a:extLst>
                  <a:ext uri="{FF2B5EF4-FFF2-40B4-BE49-F238E27FC236}">
                    <a16:creationId xmlns:a16="http://schemas.microsoft.com/office/drawing/2014/main" id="{4BD61904-6C09-A1BD-C667-378743424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731831" y="1398320"/>
                <a:ext cx="9255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Premises</a:t>
                </a:r>
                <a:endParaRPr lang="en-US" altLang="en-US" sz="2000"/>
              </a:p>
            </p:txBody>
          </p:sp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5BE1BB53-CC6F-C579-667F-022F8053370F}"/>
                  </a:ext>
                </a:extLst>
              </p:cNvPr>
              <p:cNvSpPr/>
              <p:nvPr/>
            </p:nvSpPr>
            <p:spPr>
              <a:xfrm rot="5400000">
                <a:off x="5345402" y="1297013"/>
                <a:ext cx="176390" cy="255599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5" name="TextBox 23">
                <a:extLst>
                  <a:ext uri="{FF2B5EF4-FFF2-40B4-BE49-F238E27FC236}">
                    <a16:creationId xmlns:a16="http://schemas.microsoft.com/office/drawing/2014/main" id="{AED84290-E539-F67A-1E14-ED383BC4A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358787" y="1394863"/>
                <a:ext cx="832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Premises</a:t>
                </a:r>
                <a:endParaRPr lang="en-US" altLang="en-US"/>
              </a:p>
            </p:txBody>
          </p:sp>
          <p:sp>
            <p:nvSpPr>
              <p:cNvPr id="25" name="Down Arrow 24">
                <a:extLst>
                  <a:ext uri="{FF2B5EF4-FFF2-40B4-BE49-F238E27FC236}">
                    <a16:creationId xmlns:a16="http://schemas.microsoft.com/office/drawing/2014/main" id="{98B5C1AA-ECD3-59BA-A827-BD8F2A0A3F6F}"/>
                  </a:ext>
                </a:extLst>
              </p:cNvPr>
              <p:cNvSpPr/>
              <p:nvPr/>
            </p:nvSpPr>
            <p:spPr>
              <a:xfrm rot="5400000">
                <a:off x="5925658" y="1321620"/>
                <a:ext cx="176390" cy="20638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7" name="TextBox 25">
                <a:extLst>
                  <a:ext uri="{FF2B5EF4-FFF2-40B4-BE49-F238E27FC236}">
                    <a16:creationId xmlns:a16="http://schemas.microsoft.com/office/drawing/2014/main" id="{0401071F-602A-D9B7-B48E-DF3BA3E90F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988603" y="1382792"/>
                <a:ext cx="7403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Premises</a:t>
                </a:r>
                <a:endParaRPr lang="en-US" altLang="en-US" sz="1600"/>
              </a:p>
            </p:txBody>
          </p:sp>
          <p:sp>
            <p:nvSpPr>
              <p:cNvPr id="62488" name="TextBox 26">
                <a:extLst>
                  <a:ext uri="{FF2B5EF4-FFF2-40B4-BE49-F238E27FC236}">
                    <a16:creationId xmlns:a16="http://schemas.microsoft.com/office/drawing/2014/main" id="{45B65D03-1A1C-6ACB-C7BB-CD72CD30A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7269" y="1086829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s-IS" altLang="en-US" sz="2800"/>
                  <a:t>…</a:t>
                </a:r>
                <a:endParaRPr lang="en-US" altLang="en-US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1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AE1BC8D-3211-8747-ADE4-C688A328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814E38A-4514-BE4A-B86E-2D18FAC4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2A623AB3-051C-6C43-B04F-D09ABDC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8888B-ABBF-8B41-B88C-BFCA409BB204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484" name="Picture 4" descr="Marie_Curie-Theses_1903.jpg">
            <a:extLst>
              <a:ext uri="{FF2B5EF4-FFF2-40B4-BE49-F238E27FC236}">
                <a16:creationId xmlns:a16="http://schemas.microsoft.com/office/drawing/2014/main" id="{E9435330-A2CD-874F-AACB-069EC7EA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488"/>
            <a:ext cx="44132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65479" y="-1579912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92" y="2190048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calculi of inductive inference are incomplete.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1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0C58F58-0EB4-E94C-9D1B-0CC65438E9E4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331913"/>
            <a:ext cx="8413750" cy="1139825"/>
            <a:chOff x="482601" y="1331784"/>
            <a:chExt cx="8414266" cy="113956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DF80ED-B7A6-574C-869E-2EA280C6242A}"/>
                </a:ext>
              </a:extLst>
            </p:cNvPr>
            <p:cNvSpPr/>
            <p:nvPr/>
          </p:nvSpPr>
          <p:spPr>
            <a:xfrm>
              <a:off x="482601" y="1358765"/>
              <a:ext cx="8215817" cy="1112586"/>
            </a:xfrm>
            <a:custGeom>
              <a:avLst/>
              <a:gdLst>
                <a:gd name="connsiteX0" fmla="*/ 0 w 7455243"/>
                <a:gd name="connsiteY0" fmla="*/ 288325 h 1112108"/>
                <a:gd name="connsiteX1" fmla="*/ 7455243 w 7455243"/>
                <a:gd name="connsiteY1" fmla="*/ 0 h 1112108"/>
                <a:gd name="connsiteX2" fmla="*/ 7139459 w 7455243"/>
                <a:gd name="connsiteY2" fmla="*/ 1112108 h 1112108"/>
                <a:gd name="connsiteX3" fmla="*/ 7070810 w 7455243"/>
                <a:gd name="connsiteY3" fmla="*/ 1098379 h 1112108"/>
                <a:gd name="connsiteX4" fmla="*/ 0 w 7455243"/>
                <a:gd name="connsiteY4" fmla="*/ 28832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243" h="1112108">
                  <a:moveTo>
                    <a:pt x="0" y="288325"/>
                  </a:moveTo>
                  <a:lnTo>
                    <a:pt x="7455243" y="0"/>
                  </a:lnTo>
                  <a:lnTo>
                    <a:pt x="7139459" y="1112108"/>
                  </a:lnTo>
                  <a:lnTo>
                    <a:pt x="7070810" y="1098379"/>
                  </a:lnTo>
                  <a:lnTo>
                    <a:pt x="0" y="28832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19">
              <a:extLst>
                <a:ext uri="{FF2B5EF4-FFF2-40B4-BE49-F238E27FC236}">
                  <a16:creationId xmlns:a16="http://schemas.microsoft.com/office/drawing/2014/main" id="{FF5FBA34-6EE6-A544-ABC5-435AFF642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470" y="1338649"/>
              <a:ext cx="22173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 want “</a:t>
              </a:r>
              <a:r>
                <a:rPr lang="en-US" altLang="ja-JP" sz="1800">
                  <a:latin typeface="Times" pitchFamily="2" charset="0"/>
                </a:rPr>
                <a:t>informationless,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</a:t>
              </a:r>
              <a:r>
                <a:rPr lang="en-US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vacuous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priors.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1223" name="TextBox 20">
              <a:extLst>
                <a:ext uri="{FF2B5EF4-FFF2-40B4-BE49-F238E27FC236}">
                  <a16:creationId xmlns:a16="http://schemas.microsoft.com/office/drawing/2014/main" id="{DF9C8C0E-FCD4-844F-A1EE-888936DB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596" y="1331784"/>
              <a:ext cx="2004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But priors always add inductive content.</a:t>
              </a:r>
            </a:p>
          </p:txBody>
        </p:sp>
        <p:sp>
          <p:nvSpPr>
            <p:cNvPr id="51224" name="TextBox 21">
              <a:extLst>
                <a:ext uri="{FF2B5EF4-FFF2-40B4-BE49-F238E27FC236}">
                  <a16:creationId xmlns:a16="http://schemas.microsoft.com/office/drawing/2014/main" id="{7949C2BC-C8A8-4345-BE5F-A8443A2DF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59" y="1331784"/>
              <a:ext cx="28901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No computation is inductively self-contained.</a:t>
              </a:r>
            </a:p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“incompleteness”</a:t>
              </a:r>
            </a:p>
          </p:txBody>
        </p:sp>
      </p:grpSp>
      <p:sp>
        <p:nvSpPr>
          <p:cNvPr id="51202" name="Title 1">
            <a:extLst>
              <a:ext uri="{FF2B5EF4-FFF2-40B4-BE49-F238E27FC236}">
                <a16:creationId xmlns:a16="http://schemas.microsoft.com/office/drawing/2014/main" id="{9AA009D2-4FAA-CC4B-98CB-B65326C2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Bayesian Lacuna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115E366-841B-314F-9485-B51F9E6D7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3E22AE7-40D7-9140-9363-005B77D9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573A38-146F-A942-8F1D-BAE20C80A0B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1205" name="TextBox 7">
            <a:extLst>
              <a:ext uri="{FF2B5EF4-FFF2-40B4-BE49-F238E27FC236}">
                <a16:creationId xmlns:a16="http://schemas.microsoft.com/office/drawing/2014/main" id="{B1F98E9E-13DD-2F46-A6C7-AC1CA5C8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561013"/>
            <a:ext cx="328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6" name="TextBox 8">
            <a:extLst>
              <a:ext uri="{FF2B5EF4-FFF2-40B4-BE49-F238E27FC236}">
                <a16:creationId xmlns:a16="http://schemas.microsoft.com/office/drawing/2014/main" id="{69F98DF5-C35A-0D4E-B34E-EDFAFA5A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02150"/>
            <a:ext cx="267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DBF0BF8B-85A6-244A-8B2F-4ADE42CC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411538"/>
            <a:ext cx="185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EC3D34A-B272-B449-B05A-CFB8DD436A96}"/>
              </a:ext>
            </a:extLst>
          </p:cNvPr>
          <p:cNvSpPr/>
          <p:nvPr/>
        </p:nvSpPr>
        <p:spPr>
          <a:xfrm>
            <a:off x="968375" y="4064000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D8CD435-EA9A-2443-BC4B-B8D7416678B7}"/>
              </a:ext>
            </a:extLst>
          </p:cNvPr>
          <p:cNvSpPr/>
          <p:nvPr/>
        </p:nvSpPr>
        <p:spPr>
          <a:xfrm>
            <a:off x="960438" y="2959100"/>
            <a:ext cx="427037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13">
            <a:extLst>
              <a:ext uri="{FF2B5EF4-FFF2-40B4-BE49-F238E27FC236}">
                <a16:creationId xmlns:a16="http://schemas.microsoft.com/office/drawing/2014/main" id="{E17B90A8-50BC-434D-A309-D343432F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959100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n-2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51211" name="TextBox 14">
            <a:extLst>
              <a:ext uri="{FF2B5EF4-FFF2-40B4-BE49-F238E27FC236}">
                <a16:creationId xmlns:a16="http://schemas.microsoft.com/office/drawing/2014/main" id="{C3ADB1D2-2E59-464C-8B78-299AA02C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64000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n-1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1C9B61D-AD95-5243-8B8A-51E417CA17DA}"/>
              </a:ext>
            </a:extLst>
          </p:cNvPr>
          <p:cNvSpPr/>
          <p:nvPr/>
        </p:nvSpPr>
        <p:spPr>
          <a:xfrm>
            <a:off x="974725" y="5038725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3" name="TextBox 16">
            <a:extLst>
              <a:ext uri="{FF2B5EF4-FFF2-40B4-BE49-F238E27FC236}">
                <a16:creationId xmlns:a16="http://schemas.microsoft.com/office/drawing/2014/main" id="{75084C62-F03A-D14F-B0CF-9ED57BDB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503872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0FA1D3C-3057-E346-8B1D-33AE91063F95}"/>
              </a:ext>
            </a:extLst>
          </p:cNvPr>
          <p:cNvSpPr/>
          <p:nvPr/>
        </p:nvSpPr>
        <p:spPr>
          <a:xfrm>
            <a:off x="960438" y="2006600"/>
            <a:ext cx="427037" cy="454025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5" name="TextBox 18">
            <a:extLst>
              <a:ext uri="{FF2B5EF4-FFF2-40B4-BE49-F238E27FC236}">
                <a16:creationId xmlns:a16="http://schemas.microsoft.com/office/drawing/2014/main" id="{9787EADA-EAAB-8745-9E0A-75EB8910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2558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2800">
                <a:latin typeface="Times" pitchFamily="2" charset="0"/>
              </a:rPr>
              <a:t>…</a:t>
            </a:r>
            <a:endParaRPr lang="en-US" altLang="en-US" sz="2800">
              <a:latin typeface="Times" pitchFamily="2" charset="0"/>
            </a:endParaRPr>
          </a:p>
        </p:txBody>
      </p:sp>
      <p:sp>
        <p:nvSpPr>
          <p:cNvPr id="51216" name="TextBox 10">
            <a:extLst>
              <a:ext uri="{FF2B5EF4-FFF2-40B4-BE49-F238E27FC236}">
                <a16:creationId xmlns:a16="http://schemas.microsoft.com/office/drawing/2014/main" id="{1A4D798A-B1E6-6642-B8C3-320217A7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428750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719CD-00FF-6445-A57D-315D0FEA7AEF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2849563"/>
            <a:ext cx="3694112" cy="3452812"/>
            <a:chOff x="5189838" y="2848919"/>
            <a:chExt cx="3693298" cy="345302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0B7049-B0BA-B14A-B95B-12BE766CAB24}"/>
                </a:ext>
              </a:extLst>
            </p:cNvPr>
            <p:cNvSpPr/>
            <p:nvPr/>
          </p:nvSpPr>
          <p:spPr>
            <a:xfrm>
              <a:off x="5189838" y="2848919"/>
              <a:ext cx="3315556" cy="3453027"/>
            </a:xfrm>
            <a:custGeom>
              <a:avLst/>
              <a:gdLst>
                <a:gd name="connsiteX0" fmla="*/ 247135 w 3315730"/>
                <a:gd name="connsiteY0" fmla="*/ 0 h 3453027"/>
                <a:gd name="connsiteX1" fmla="*/ 3315730 w 3315730"/>
                <a:gd name="connsiteY1" fmla="*/ 123567 h 3453027"/>
                <a:gd name="connsiteX2" fmla="*/ 3178432 w 3315730"/>
                <a:gd name="connsiteY2" fmla="*/ 3453027 h 3453027"/>
                <a:gd name="connsiteX3" fmla="*/ 0 w 3315730"/>
                <a:gd name="connsiteY3" fmla="*/ 3171567 h 3453027"/>
                <a:gd name="connsiteX4" fmla="*/ 247135 w 3315730"/>
                <a:gd name="connsiteY4" fmla="*/ 0 h 34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730" h="3453027">
                  <a:moveTo>
                    <a:pt x="247135" y="0"/>
                  </a:moveTo>
                  <a:lnTo>
                    <a:pt x="3315730" y="123567"/>
                  </a:lnTo>
                  <a:lnTo>
                    <a:pt x="3178432" y="3453027"/>
                  </a:lnTo>
                  <a:lnTo>
                    <a:pt x="0" y="3171567"/>
                  </a:lnTo>
                  <a:lnTo>
                    <a:pt x="247135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0" name="TextBox 22">
              <a:extLst>
                <a:ext uri="{FF2B5EF4-FFF2-40B4-BE49-F238E27FC236}">
                  <a16:creationId xmlns:a16="http://schemas.microsoft.com/office/drawing/2014/main" id="{F7765BBF-4825-3844-B7C1-EEA028097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432" y="2958755"/>
              <a:ext cx="341870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Is there another, generalized, modified calculus that is complete?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889A6B5-422F-6745-935D-3CD8F997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706938"/>
            <a:ext cx="1962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>
                <a:latin typeface="Times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0577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pleteness p1.png">
            <a:extLst>
              <a:ext uri="{FF2B5EF4-FFF2-40B4-BE49-F238E27FC236}">
                <a16:creationId xmlns:a16="http://schemas.microsoft.com/office/drawing/2014/main" id="{E0E51624-4B0C-794B-BE5F-233CAF7C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19088"/>
            <a:ext cx="4265612" cy="639603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itle 1">
            <a:extLst>
              <a:ext uri="{FF2B5EF4-FFF2-40B4-BE49-F238E27FC236}">
                <a16:creationId xmlns:a16="http://schemas.microsoft.com/office/drawing/2014/main" id="{814D2C63-93DB-214D-911C-D213D18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AAE0FED-6926-AE4C-B106-9D9AD3B7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97F1B1EA-E8F2-5A48-9E87-B901DF11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7368B2-0CAF-674A-9273-D5A40AEC542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847C3-8E92-CF4F-824C-D0B8061A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98" y="136523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3AD7721-11D6-A946-B2F6-2DE1E42F9C06}"/>
              </a:ext>
            </a:extLst>
          </p:cNvPr>
          <p:cNvSpPr/>
          <p:nvPr/>
        </p:nvSpPr>
        <p:spPr>
          <a:xfrm>
            <a:off x="4559300" y="1544638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05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0BEA19E-14EB-7E41-81E0-E1AA6BAC9176}"/>
              </a:ext>
            </a:extLst>
          </p:cNvPr>
          <p:cNvSpPr/>
          <p:nvPr/>
        </p:nvSpPr>
        <p:spPr>
          <a:xfrm>
            <a:off x="88900" y="1435100"/>
            <a:ext cx="4167188" cy="4716463"/>
          </a:xfrm>
          <a:custGeom>
            <a:avLst/>
            <a:gdLst>
              <a:gd name="connsiteX0" fmla="*/ 315784 w 4166973"/>
              <a:gd name="connsiteY0" fmla="*/ 0 h 4716162"/>
              <a:gd name="connsiteX1" fmla="*/ 4166973 w 4166973"/>
              <a:gd name="connsiteY1" fmla="*/ 116702 h 4716162"/>
              <a:gd name="connsiteX2" fmla="*/ 4105189 w 4166973"/>
              <a:gd name="connsiteY2" fmla="*/ 4716162 h 4716162"/>
              <a:gd name="connsiteX3" fmla="*/ 0 w 4166973"/>
              <a:gd name="connsiteY3" fmla="*/ 4544540 h 4716162"/>
              <a:gd name="connsiteX4" fmla="*/ 315784 w 4166973"/>
              <a:gd name="connsiteY4" fmla="*/ 0 h 47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973" h="4716162">
                <a:moveTo>
                  <a:pt x="315784" y="0"/>
                </a:moveTo>
                <a:lnTo>
                  <a:pt x="4166973" y="116702"/>
                </a:lnTo>
                <a:lnTo>
                  <a:pt x="4105189" y="4716162"/>
                </a:lnTo>
                <a:lnTo>
                  <a:pt x="0" y="4544540"/>
                </a:lnTo>
                <a:lnTo>
                  <a:pt x="31578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08E0E99E-E5B0-7C42-856E-25837FE9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27463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Incompleteness sketched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C9070DB-B448-C949-B572-58CECBB4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6CE206D-E00F-CF40-893C-4C14454D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C144C3-8740-4448-878F-421F5F07491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3253" name="TextBox 4">
            <a:extLst>
              <a:ext uri="{FF2B5EF4-FFF2-40B4-BE49-F238E27FC236}">
                <a16:creationId xmlns:a16="http://schemas.microsoft.com/office/drawing/2014/main" id="{49FCDA15-E1CF-2545-88A7-67F5456A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97025"/>
            <a:ext cx="400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Deductive Definability</a:t>
            </a:r>
          </a:p>
        </p:txBody>
      </p:sp>
      <p:sp>
        <p:nvSpPr>
          <p:cNvPr id="53254" name="TextBox 5">
            <a:extLst>
              <a:ext uri="{FF2B5EF4-FFF2-40B4-BE49-F238E27FC236}">
                <a16:creationId xmlns:a16="http://schemas.microsoft.com/office/drawing/2014/main" id="{17A87D2B-F03E-3545-8B51-9B1C34BA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251075"/>
            <a:ext cx="330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defined implicitly or explicit by deductive relations among propositions of a Boolean algebra.</a:t>
            </a:r>
          </a:p>
        </p:txBody>
      </p:sp>
      <p:sp>
        <p:nvSpPr>
          <p:cNvPr id="53255" name="TextBox 6">
            <a:extLst>
              <a:ext uri="{FF2B5EF4-FFF2-40B4-BE49-F238E27FC236}">
                <a16:creationId xmlns:a16="http://schemas.microsoft.com/office/drawing/2014/main" id="{E7F2F6AB-946F-4443-ADA6-FC66C47C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998913"/>
            <a:ext cx="378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Asymptotic Stability</a:t>
            </a:r>
          </a:p>
        </p:txBody>
      </p:sp>
      <p:sp>
        <p:nvSpPr>
          <p:cNvPr id="53256" name="TextBox 7">
            <a:extLst>
              <a:ext uri="{FF2B5EF4-FFF2-40B4-BE49-F238E27FC236}">
                <a16:creationId xmlns:a16="http://schemas.microsoft.com/office/drawing/2014/main" id="{148C5724-AFF7-944D-86A6-4627E064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67518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for some fixed propositions eventually stabilize to unique values as the propositions are embedded in larger algebras of propositions.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32376A-F11C-8048-8E00-236DB641988D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2368550"/>
            <a:ext cx="1811338" cy="1695450"/>
            <a:chOff x="7105133" y="2368378"/>
            <a:chExt cx="1812326" cy="16956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D70C3D2-8CEF-9D4A-A784-CE06ED6436CA}"/>
                </a:ext>
              </a:extLst>
            </p:cNvPr>
            <p:cNvSpPr/>
            <p:nvPr/>
          </p:nvSpPr>
          <p:spPr>
            <a:xfrm flipH="1">
              <a:off x="7160726" y="2368378"/>
              <a:ext cx="1756733" cy="1695622"/>
            </a:xfrm>
            <a:custGeom>
              <a:avLst/>
              <a:gdLst>
                <a:gd name="connsiteX0" fmla="*/ 315784 w 4166973"/>
                <a:gd name="connsiteY0" fmla="*/ 0 h 4716162"/>
                <a:gd name="connsiteX1" fmla="*/ 4166973 w 4166973"/>
                <a:gd name="connsiteY1" fmla="*/ 116702 h 4716162"/>
                <a:gd name="connsiteX2" fmla="*/ 4105189 w 4166973"/>
                <a:gd name="connsiteY2" fmla="*/ 4716162 h 4716162"/>
                <a:gd name="connsiteX3" fmla="*/ 0 w 4166973"/>
                <a:gd name="connsiteY3" fmla="*/ 4544540 h 4716162"/>
                <a:gd name="connsiteX4" fmla="*/ 315784 w 4166973"/>
                <a:gd name="connsiteY4" fmla="*/ 0 h 471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973" h="4716162">
                  <a:moveTo>
                    <a:pt x="315784" y="0"/>
                  </a:moveTo>
                  <a:lnTo>
                    <a:pt x="4166973" y="116702"/>
                  </a:lnTo>
                  <a:lnTo>
                    <a:pt x="4105189" y="4716162"/>
                  </a:lnTo>
                  <a:lnTo>
                    <a:pt x="0" y="4544540"/>
                  </a:lnTo>
                  <a:lnTo>
                    <a:pt x="3157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8">
              <a:extLst>
                <a:ext uri="{FF2B5EF4-FFF2-40B4-BE49-F238E27FC236}">
                  <a16:creationId xmlns:a16="http://schemas.microsoft.com/office/drawing/2014/main" id="{93F4DD62-F47E-1542-AB05-04FF5ED7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133" y="2574325"/>
              <a:ext cx="1729947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Triviality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All strengths have the same value.</a:t>
              </a:r>
            </a:p>
          </p:txBody>
        </p:sp>
      </p:grpSp>
      <p:pic>
        <p:nvPicPr>
          <p:cNvPr id="53258" name="Picture 16" descr="waterfall_incomplete_smaller.png">
            <a:extLst>
              <a:ext uri="{FF2B5EF4-FFF2-40B4-BE49-F238E27FC236}">
                <a16:creationId xmlns:a16="http://schemas.microsoft.com/office/drawing/2014/main" id="{F6B46F30-B03E-B745-9C0A-2D065A1D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7033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0145E-3C08-DE4E-9165-38E9BF005FEF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51100"/>
            <a:ext cx="2257425" cy="2455863"/>
            <a:chOff x="4626919" y="2450757"/>
            <a:chExt cx="2258540" cy="2456997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EE07348-37D9-F440-9763-BB394E335E67}"/>
                </a:ext>
              </a:extLst>
            </p:cNvPr>
            <p:cNvSpPr/>
            <p:nvPr/>
          </p:nvSpPr>
          <p:spPr>
            <a:xfrm>
              <a:off x="4626919" y="3033639"/>
              <a:ext cx="1926588" cy="9640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1" name="TextBox 11">
              <a:extLst>
                <a:ext uri="{FF2B5EF4-FFF2-40B4-BE49-F238E27FC236}">
                  <a16:creationId xmlns:a16="http://schemas.microsoft.com/office/drawing/2014/main" id="{3E5A04E5-E002-154F-9006-D6FEE53AE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2450757"/>
              <a:ext cx="2018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Symmetry of Boolean algebras.</a:t>
              </a:r>
            </a:p>
          </p:txBody>
        </p:sp>
        <p:sp>
          <p:nvSpPr>
            <p:cNvPr id="53262" name="TextBox 12">
              <a:extLst>
                <a:ext uri="{FF2B5EF4-FFF2-40B4-BE49-F238E27FC236}">
                  <a16:creationId xmlns:a16="http://schemas.microsoft.com/office/drawing/2014/main" id="{B7999EC0-7BF6-214A-9EBD-7D40B83FA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3984424"/>
              <a:ext cx="2258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Principle of indifference reasoning in the extreme.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0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50B9AA4-3B57-B841-8277-505ABDBB27EB}"/>
              </a:ext>
            </a:extLst>
          </p:cNvPr>
          <p:cNvSpPr/>
          <p:nvPr/>
        </p:nvSpPr>
        <p:spPr>
          <a:xfrm>
            <a:off x="3008313" y="382588"/>
            <a:ext cx="5032375" cy="4992687"/>
          </a:xfrm>
          <a:custGeom>
            <a:avLst/>
            <a:gdLst>
              <a:gd name="connsiteX0" fmla="*/ 3027947 w 5033210"/>
              <a:gd name="connsiteY0" fmla="*/ 0 h 4993106"/>
              <a:gd name="connsiteX1" fmla="*/ 5033210 w 5033210"/>
              <a:gd name="connsiteY1" fmla="*/ 1811421 h 4993106"/>
              <a:gd name="connsiteX2" fmla="*/ 4057316 w 5033210"/>
              <a:gd name="connsiteY2" fmla="*/ 4993106 h 4993106"/>
              <a:gd name="connsiteX3" fmla="*/ 0 w 5033210"/>
              <a:gd name="connsiteY3" fmla="*/ 3582737 h 4993106"/>
              <a:gd name="connsiteX4" fmla="*/ 3027947 w 5033210"/>
              <a:gd name="connsiteY4" fmla="*/ 0 h 49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210" h="4993106">
                <a:moveTo>
                  <a:pt x="3027947" y="0"/>
                </a:moveTo>
                <a:lnTo>
                  <a:pt x="5033210" y="1811421"/>
                </a:lnTo>
                <a:lnTo>
                  <a:pt x="4057316" y="4993106"/>
                </a:lnTo>
                <a:lnTo>
                  <a:pt x="0" y="3582737"/>
                </a:lnTo>
                <a:lnTo>
                  <a:pt x="3027947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658" name="Title 1">
            <a:extLst>
              <a:ext uri="{FF2B5EF4-FFF2-40B4-BE49-F238E27FC236}">
                <a16:creationId xmlns:a16="http://schemas.microsoft.com/office/drawing/2014/main" id="{826CB19C-1A11-1E42-8E58-8881850C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1858963"/>
            <a:ext cx="5051425" cy="2287587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Completely Neutral Support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31DF322B-8390-D44B-BA06-96335388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161977A-89F4-7E4C-876C-CDBD943B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1B18C-DFC4-ED41-8AB1-6389D2248AF5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63C404DD-C95B-E840-B1EC-C776FAE77000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630488"/>
            <a:ext cx="8177213" cy="1173162"/>
            <a:chOff x="383471" y="2630959"/>
            <a:chExt cx="8177675" cy="1171997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114D26E-1671-AF4F-9C2F-D4986B513D95}"/>
                </a:ext>
              </a:extLst>
            </p:cNvPr>
            <p:cNvSpPr/>
            <p:nvPr/>
          </p:nvSpPr>
          <p:spPr>
            <a:xfrm>
              <a:off x="2526717" y="2691224"/>
              <a:ext cx="5964575" cy="980101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728" name="TextBox 5">
              <a:extLst>
                <a:ext uri="{FF2B5EF4-FFF2-40B4-BE49-F238E27FC236}">
                  <a16:creationId xmlns:a16="http://schemas.microsoft.com/office/drawing/2014/main" id="{DC6FDCA9-E2E9-2042-9784-C0250021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71" y="2725738"/>
              <a:ext cx="205104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I. Invariance under redescription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(= principle of indifference reasoning)</a:t>
              </a:r>
            </a:p>
          </p:txBody>
        </p:sp>
        <p:sp>
          <p:nvSpPr>
            <p:cNvPr id="71729" name="TextBox 7">
              <a:extLst>
                <a:ext uri="{FF2B5EF4-FFF2-40B4-BE49-F238E27FC236}">
                  <a16:creationId xmlns:a16="http://schemas.microsoft.com/office/drawing/2014/main" id="{622FD951-1050-5147-B51B-1894BD71F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5" y="2725738"/>
              <a:ext cx="2586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Ignorance over h’ = f(h): equal intervals have equal support</a:t>
              </a:r>
            </a:p>
          </p:txBody>
        </p:sp>
        <p:sp>
          <p:nvSpPr>
            <p:cNvPr id="71730" name="TextBox 43">
              <a:extLst>
                <a:ext uri="{FF2B5EF4-FFF2-40B4-BE49-F238E27FC236}">
                  <a16:creationId xmlns:a16="http://schemas.microsoft.com/office/drawing/2014/main" id="{639087A7-3BDC-2241-BBD3-F33D8D52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2630959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=</a:t>
              </a:r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74E7BB66-885F-E949-9CFC-B4CA1BB51EA6}"/>
              </a:ext>
            </a:extLst>
          </p:cNvPr>
          <p:cNvSpPr/>
          <p:nvPr/>
        </p:nvSpPr>
        <p:spPr>
          <a:xfrm>
            <a:off x="379413" y="296863"/>
            <a:ext cx="7739062" cy="790575"/>
          </a:xfrm>
          <a:custGeom>
            <a:avLst/>
            <a:gdLst>
              <a:gd name="connsiteX0" fmla="*/ 353818 w 7739782"/>
              <a:gd name="connsiteY0" fmla="*/ 0 h 593944"/>
              <a:gd name="connsiteX1" fmla="*/ 7632373 w 7739782"/>
              <a:gd name="connsiteY1" fmla="*/ 284335 h 593944"/>
              <a:gd name="connsiteX2" fmla="*/ 7739782 w 7739782"/>
              <a:gd name="connsiteY2" fmla="*/ 593944 h 593944"/>
              <a:gd name="connsiteX3" fmla="*/ 0 w 7739782"/>
              <a:gd name="connsiteY3" fmla="*/ 537078 h 593944"/>
              <a:gd name="connsiteX4" fmla="*/ 353818 w 7739782"/>
              <a:gd name="connsiteY4" fmla="*/ 0 h 59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782" h="593944">
                <a:moveTo>
                  <a:pt x="353818" y="0"/>
                </a:moveTo>
                <a:lnTo>
                  <a:pt x="7632373" y="284335"/>
                </a:lnTo>
                <a:lnTo>
                  <a:pt x="7739782" y="593944"/>
                </a:lnTo>
                <a:lnTo>
                  <a:pt x="0" y="537078"/>
                </a:lnTo>
                <a:lnTo>
                  <a:pt x="353818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ECA50011-4E98-D344-9E04-3833ADA7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98438"/>
            <a:ext cx="8008938" cy="1003300"/>
          </a:xfrm>
        </p:spPr>
        <p:txBody>
          <a:bodyPr/>
          <a:lstStyle/>
          <a:p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Cosmic parameter h</a:t>
            </a:r>
            <a:r>
              <a:rPr lang="en-US" altLang="en-US" sz="2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over which we are</a:t>
            </a:r>
            <a:br>
              <a:rPr lang="en-US" altLang="en-US" sz="2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completely ignorant </a:t>
            </a:r>
            <a:r>
              <a:rPr lang="en-US" altLang="en-US" sz="1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(completely neutral support)</a:t>
            </a:r>
            <a:endParaRPr lang="en-US" altLang="en-US" sz="40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4" name="Content Placeholder 2">
            <a:extLst>
              <a:ext uri="{FF2B5EF4-FFF2-40B4-BE49-F238E27FC236}">
                <a16:creationId xmlns:a16="http://schemas.microsoft.com/office/drawing/2014/main" id="{AE510CDB-EB60-A348-84B9-6E1E92CB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5" name="Slide Number Placeholder 3">
            <a:extLst>
              <a:ext uri="{FF2B5EF4-FFF2-40B4-BE49-F238E27FC236}">
                <a16:creationId xmlns:a16="http://schemas.microsoft.com/office/drawing/2014/main" id="{1F95DE93-A7FA-7946-B911-FF89DB2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9F454-13F4-1F4B-AF4F-D6A5B150B06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1686" name="TextBox 6">
            <a:extLst>
              <a:ext uri="{FF2B5EF4-FFF2-40B4-BE49-F238E27FC236}">
                <a16:creationId xmlns:a16="http://schemas.microsoft.com/office/drawing/2014/main" id="{9DE3134B-5776-BE45-8950-A747A93A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705100"/>
            <a:ext cx="2162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Ignorance over h: equal intervals have equal support</a:t>
            </a:r>
          </a:p>
        </p:txBody>
      </p:sp>
      <p:grpSp>
        <p:nvGrpSpPr>
          <p:cNvPr id="71687" name="Group 14">
            <a:extLst>
              <a:ext uri="{FF2B5EF4-FFF2-40B4-BE49-F238E27FC236}">
                <a16:creationId xmlns:a16="http://schemas.microsoft.com/office/drawing/2014/main" id="{F79903C8-690B-964F-9CB0-71C988EF2DD3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84300"/>
            <a:ext cx="6511925" cy="1192213"/>
            <a:chOff x="1050926" y="2724491"/>
            <a:chExt cx="6511925" cy="1191316"/>
          </a:xfrm>
        </p:grpSpPr>
        <p:sp>
          <p:nvSpPr>
            <p:cNvPr id="71701" name="Freeform 40">
              <a:extLst>
                <a:ext uri="{FF2B5EF4-FFF2-40B4-BE49-F238E27FC236}">
                  <a16:creationId xmlns:a16="http://schemas.microsoft.com/office/drawing/2014/main" id="{970473AB-0D06-AD46-B239-6899C4B1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6 w 3503"/>
                <a:gd name="T3" fmla="*/ 2147483646 h 14"/>
                <a:gd name="T4" fmla="*/ 2147483646 w 3503"/>
                <a:gd name="T5" fmla="*/ 2147483646 h 14"/>
                <a:gd name="T6" fmla="*/ 2147483646 w 3503"/>
                <a:gd name="T7" fmla="*/ 214748364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Rectangle 41">
              <a:extLst>
                <a:ext uri="{FF2B5EF4-FFF2-40B4-BE49-F238E27FC236}">
                  <a16:creationId xmlns:a16="http://schemas.microsoft.com/office/drawing/2014/main" id="{B303F2CA-9027-734C-A1E4-ACBE4A927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0</a:t>
              </a:r>
            </a:p>
          </p:txBody>
        </p:sp>
        <p:sp>
          <p:nvSpPr>
            <p:cNvPr id="71703" name="Rectangle 42">
              <a:extLst>
                <a:ext uri="{FF2B5EF4-FFF2-40B4-BE49-F238E27FC236}">
                  <a16:creationId xmlns:a16="http://schemas.microsoft.com/office/drawing/2014/main" id="{D4A7C058-25D4-9243-BAB5-4F6D4A071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</a:t>
              </a:r>
            </a:p>
          </p:txBody>
        </p:sp>
        <p:sp>
          <p:nvSpPr>
            <p:cNvPr id="71704" name="Rectangle 43">
              <a:extLst>
                <a:ext uri="{FF2B5EF4-FFF2-40B4-BE49-F238E27FC236}">
                  <a16:creationId xmlns:a16="http://schemas.microsoft.com/office/drawing/2014/main" id="{F0190159-AE05-BF4C-AE1D-F92C24CE5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</a:t>
              </a:r>
            </a:p>
          </p:txBody>
        </p:sp>
        <p:sp>
          <p:nvSpPr>
            <p:cNvPr id="71705" name="Rectangle 44">
              <a:extLst>
                <a:ext uri="{FF2B5EF4-FFF2-40B4-BE49-F238E27FC236}">
                  <a16:creationId xmlns:a16="http://schemas.microsoft.com/office/drawing/2014/main" id="{EDC965AB-1A84-2D45-A2F0-1F19096A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3</a:t>
              </a:r>
            </a:p>
          </p:txBody>
        </p:sp>
        <p:sp>
          <p:nvSpPr>
            <p:cNvPr id="71706" name="Rectangle 45">
              <a:extLst>
                <a:ext uri="{FF2B5EF4-FFF2-40B4-BE49-F238E27FC236}">
                  <a16:creationId xmlns:a16="http://schemas.microsoft.com/office/drawing/2014/main" id="{332CEC71-EF35-2C44-AD79-B8EF755D1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</a:t>
              </a:r>
            </a:p>
          </p:txBody>
        </p:sp>
        <p:sp>
          <p:nvSpPr>
            <p:cNvPr id="71707" name="Rectangle 46">
              <a:extLst>
                <a:ext uri="{FF2B5EF4-FFF2-40B4-BE49-F238E27FC236}">
                  <a16:creationId xmlns:a16="http://schemas.microsoft.com/office/drawing/2014/main" id="{B2D5802F-6D12-9548-8AC2-33362B44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</a:p>
          </p:txBody>
        </p:sp>
        <p:sp>
          <p:nvSpPr>
            <p:cNvPr id="71708" name="Rectangle 50">
              <a:extLst>
                <a:ext uri="{FF2B5EF4-FFF2-40B4-BE49-F238E27FC236}">
                  <a16:creationId xmlns:a16="http://schemas.microsoft.com/office/drawing/2014/main" id="{D2A711C1-0DDC-274B-86A4-922714730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h</a:t>
              </a:r>
            </a:p>
          </p:txBody>
        </p:sp>
        <p:sp>
          <p:nvSpPr>
            <p:cNvPr id="71709" name="Line 51">
              <a:extLst>
                <a:ext uri="{FF2B5EF4-FFF2-40B4-BE49-F238E27FC236}">
                  <a16:creationId xmlns:a16="http://schemas.microsoft.com/office/drawing/2014/main" id="{7E51B4E6-422C-4446-A0F3-7D66CD9A1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Line 52">
              <a:extLst>
                <a:ext uri="{FF2B5EF4-FFF2-40B4-BE49-F238E27FC236}">
                  <a16:creationId xmlns:a16="http://schemas.microsoft.com/office/drawing/2014/main" id="{16173A08-82B5-ED4A-97F5-C41559DF7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Line 53">
              <a:extLst>
                <a:ext uri="{FF2B5EF4-FFF2-40B4-BE49-F238E27FC236}">
                  <a16:creationId xmlns:a16="http://schemas.microsoft.com/office/drawing/2014/main" id="{853980F4-A264-7C48-812E-387AA7371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Line 54">
              <a:extLst>
                <a:ext uri="{FF2B5EF4-FFF2-40B4-BE49-F238E27FC236}">
                  <a16:creationId xmlns:a16="http://schemas.microsoft.com/office/drawing/2014/main" id="{8ED0CD0A-67A0-5C42-A5E9-F9065792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3" name="Line 55">
              <a:extLst>
                <a:ext uri="{FF2B5EF4-FFF2-40B4-BE49-F238E27FC236}">
                  <a16:creationId xmlns:a16="http://schemas.microsoft.com/office/drawing/2014/main" id="{EE0D30BE-0228-B249-87E3-F50CD3436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4" name="Line 56">
              <a:extLst>
                <a:ext uri="{FF2B5EF4-FFF2-40B4-BE49-F238E27FC236}">
                  <a16:creationId xmlns:a16="http://schemas.microsoft.com/office/drawing/2014/main" id="{0CAFFCBE-0E76-ED4A-BEAA-BC589CC5A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5" name="Line 57">
              <a:extLst>
                <a:ext uri="{FF2B5EF4-FFF2-40B4-BE49-F238E27FC236}">
                  <a16:creationId xmlns:a16="http://schemas.microsoft.com/office/drawing/2014/main" id="{17319F8E-03E6-4A42-B1C6-7DA8692EE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6" name="Line 58">
              <a:extLst>
                <a:ext uri="{FF2B5EF4-FFF2-40B4-BE49-F238E27FC236}">
                  <a16:creationId xmlns:a16="http://schemas.microsoft.com/office/drawing/2014/main" id="{40F07B76-684C-7B47-8437-F3BC55BE8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7" name="Freeform 49">
              <a:extLst>
                <a:ext uri="{FF2B5EF4-FFF2-40B4-BE49-F238E27FC236}">
                  <a16:creationId xmlns:a16="http://schemas.microsoft.com/office/drawing/2014/main" id="{7EBD0673-0563-934D-9BE7-531EE85FC4A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8" name="Rectangle 61">
              <a:extLst>
                <a:ext uri="{FF2B5EF4-FFF2-40B4-BE49-F238E27FC236}">
                  <a16:creationId xmlns:a16="http://schemas.microsoft.com/office/drawing/2014/main" id="{5692F7CE-D16C-D846-8717-7CDC5B43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1719" name="Freeform 64">
              <a:extLst>
                <a:ext uri="{FF2B5EF4-FFF2-40B4-BE49-F238E27FC236}">
                  <a16:creationId xmlns:a16="http://schemas.microsoft.com/office/drawing/2014/main" id="{BE27E24E-F14E-924A-A879-BD911D84A85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0" name="Rectangle 65">
              <a:extLst>
                <a:ext uri="{FF2B5EF4-FFF2-40B4-BE49-F238E27FC236}">
                  <a16:creationId xmlns:a16="http://schemas.microsoft.com/office/drawing/2014/main" id="{BBAB2010-AD15-3A41-9E1D-DA234F99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1721" name="Freeform 67">
              <a:extLst>
                <a:ext uri="{FF2B5EF4-FFF2-40B4-BE49-F238E27FC236}">
                  <a16:creationId xmlns:a16="http://schemas.microsoft.com/office/drawing/2014/main" id="{0B28AFEA-55CC-CC41-8123-461AC25ED4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2" name="Rectangle 68">
              <a:extLst>
                <a:ext uri="{FF2B5EF4-FFF2-40B4-BE49-F238E27FC236}">
                  <a16:creationId xmlns:a16="http://schemas.microsoft.com/office/drawing/2014/main" id="{2B21D2A2-B529-014B-9640-D64E146AD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1723" name="Freeform 70">
              <a:extLst>
                <a:ext uri="{FF2B5EF4-FFF2-40B4-BE49-F238E27FC236}">
                  <a16:creationId xmlns:a16="http://schemas.microsoft.com/office/drawing/2014/main" id="{10E8569C-20DC-5342-A9AB-3BF3006C884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4" name="Rectangle 71">
              <a:extLst>
                <a:ext uri="{FF2B5EF4-FFF2-40B4-BE49-F238E27FC236}">
                  <a16:creationId xmlns:a16="http://schemas.microsoft.com/office/drawing/2014/main" id="{0F89AC92-7466-6948-B3F2-87BC85D7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1725" name="Freeform 73">
              <a:extLst>
                <a:ext uri="{FF2B5EF4-FFF2-40B4-BE49-F238E27FC236}">
                  <a16:creationId xmlns:a16="http://schemas.microsoft.com/office/drawing/2014/main" id="{8E720B42-E55B-4C4F-A333-1BC4D47A77A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6" name="Rectangle 74">
              <a:extLst>
                <a:ext uri="{FF2B5EF4-FFF2-40B4-BE49-F238E27FC236}">
                  <a16:creationId xmlns:a16="http://schemas.microsoft.com/office/drawing/2014/main" id="{DC88319F-A07B-7E4A-9123-AA77575F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98B96F-C50B-8B4E-8F9C-A5FCFBB4B461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3983038"/>
            <a:ext cx="7951787" cy="1284287"/>
            <a:chOff x="391724" y="3983762"/>
            <a:chExt cx="7952243" cy="1284099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75D572E-84DC-7848-9946-7C0A9AF5E6A3}"/>
                </a:ext>
              </a:extLst>
            </p:cNvPr>
            <p:cNvSpPr/>
            <p:nvPr/>
          </p:nvSpPr>
          <p:spPr>
            <a:xfrm flipV="1">
              <a:off x="2482581" y="4018682"/>
              <a:ext cx="5851861" cy="947598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697" name="TextBox 8">
              <a:extLst>
                <a:ext uri="{FF2B5EF4-FFF2-40B4-BE49-F238E27FC236}">
                  <a16:creationId xmlns:a16="http://schemas.microsoft.com/office/drawing/2014/main" id="{755DE0E0-1F17-D440-BC9A-B8654D2AE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24" y="4129088"/>
              <a:ext cx="2042797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II. Invariance under negation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e.g. A = “h lies in [0,1].”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71698" name="TextBox 9">
              <a:extLst>
                <a:ext uri="{FF2B5EF4-FFF2-40B4-BE49-F238E27FC236}">
                  <a16:creationId xmlns:a16="http://schemas.microsoft.com/office/drawing/2014/main" id="{E64395FE-9A63-EC41-B65A-21E644483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503" y="4145008"/>
              <a:ext cx="2408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Support for proposition A concerning h</a:t>
              </a:r>
            </a:p>
          </p:txBody>
        </p:sp>
        <p:sp>
          <p:nvSpPr>
            <p:cNvPr id="71699" name="TextBox 10">
              <a:extLst>
                <a:ext uri="{FF2B5EF4-FFF2-40B4-BE49-F238E27FC236}">
                  <a16:creationId xmlns:a16="http://schemas.microsoft.com/office/drawing/2014/main" id="{7E6ED7FC-21FC-B74E-8A8F-298ED4722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6" y="4129088"/>
              <a:ext cx="2369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Support for proposition not-A concerning h</a:t>
              </a:r>
            </a:p>
          </p:txBody>
        </p:sp>
        <p:sp>
          <p:nvSpPr>
            <p:cNvPr id="71700" name="TextBox 44">
              <a:extLst>
                <a:ext uri="{FF2B5EF4-FFF2-40B4-BE49-F238E27FC236}">
                  <a16:creationId xmlns:a16="http://schemas.microsoft.com/office/drawing/2014/main" id="{A4FA1D61-C203-6645-B4C6-E2647EC31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3983762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=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6EC814-6937-1349-9F10-1AF6EC74942D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5329238"/>
            <a:ext cx="5243513" cy="844550"/>
            <a:chOff x="2527276" y="5328801"/>
            <a:chExt cx="5244098" cy="84442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524C3CC-3B41-9546-8941-230A7201BBF0}"/>
                </a:ext>
              </a:extLst>
            </p:cNvPr>
            <p:cNvSpPr/>
            <p:nvPr/>
          </p:nvSpPr>
          <p:spPr>
            <a:xfrm>
              <a:off x="2527276" y="5357372"/>
              <a:ext cx="5244098" cy="815855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691" name="TextBox 42">
              <a:extLst>
                <a:ext uri="{FF2B5EF4-FFF2-40B4-BE49-F238E27FC236}">
                  <a16:creationId xmlns:a16="http://schemas.microsoft.com/office/drawing/2014/main" id="{AE52866F-C1FD-ED4A-8C2E-F036ADF2B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5398310"/>
              <a:ext cx="2394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Invariance under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 h’ = f(h) = 1/h</a:t>
              </a:r>
            </a:p>
          </p:txBody>
        </p:sp>
        <p:sp>
          <p:nvSpPr>
            <p:cNvPr id="71692" name="TextBox 45">
              <a:extLst>
                <a:ext uri="{FF2B5EF4-FFF2-40B4-BE49-F238E27FC236}">
                  <a16:creationId xmlns:a16="http://schemas.microsoft.com/office/drawing/2014/main" id="{EC2823C7-52C7-6347-9428-6A142E71F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458" y="5347758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I</a:t>
              </a:r>
            </a:p>
          </p:txBody>
        </p:sp>
        <p:sp>
          <p:nvSpPr>
            <p:cNvPr id="71693" name="TextBox 46">
              <a:extLst>
                <a:ext uri="{FF2B5EF4-FFF2-40B4-BE49-F238E27FC236}">
                  <a16:creationId xmlns:a16="http://schemas.microsoft.com/office/drawing/2014/main" id="{1DAFD505-6AE8-0540-B1DE-AB73ECDB1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808" y="5328801"/>
              <a:ext cx="4921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II</a:t>
              </a: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37C04D56-0A05-0941-ACDD-43162C6D8F7D}"/>
                </a:ext>
              </a:extLst>
            </p:cNvPr>
            <p:cNvSpPr/>
            <p:nvPr/>
          </p:nvSpPr>
          <p:spPr>
            <a:xfrm>
              <a:off x="3500523" y="5573240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A35106D2-0E0B-7748-9D99-B63A1F4111DB}"/>
                </a:ext>
              </a:extLst>
            </p:cNvPr>
            <p:cNvSpPr/>
            <p:nvPr/>
          </p:nvSpPr>
          <p:spPr>
            <a:xfrm rot="10800000">
              <a:off x="6344052" y="5554193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6ED32-41BA-844E-92B5-46D3F2C188FA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1270000"/>
            <a:ext cx="6526212" cy="3563938"/>
            <a:chOff x="1371047" y="1421675"/>
            <a:chExt cx="6525996" cy="3563663"/>
          </a:xfrm>
        </p:grpSpPr>
        <p:grpSp>
          <p:nvGrpSpPr>
            <p:cNvPr id="72773" name="Group 8">
              <a:extLst>
                <a:ext uri="{FF2B5EF4-FFF2-40B4-BE49-F238E27FC236}">
                  <a16:creationId xmlns:a16="http://schemas.microsoft.com/office/drawing/2014/main" id="{4961A672-E235-7B4F-A39B-176F548A9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047" y="1421675"/>
              <a:ext cx="6525996" cy="3563663"/>
              <a:chOff x="1371047" y="1421675"/>
              <a:chExt cx="6525996" cy="35636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D4DFAB4B-385C-9C4B-9AA3-FF32B9B818F4}"/>
                  </a:ext>
                </a:extLst>
              </p:cNvPr>
              <p:cNvSpPr/>
              <p:nvPr/>
            </p:nvSpPr>
            <p:spPr>
              <a:xfrm>
                <a:off x="1371047" y="1421675"/>
                <a:ext cx="1212810" cy="1149261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093" h="1149976">
                    <a:moveTo>
                      <a:pt x="37909" y="0"/>
                    </a:moveTo>
                    <a:lnTo>
                      <a:pt x="1213093" y="82141"/>
                    </a:lnTo>
                    <a:lnTo>
                      <a:pt x="1055138" y="1149976"/>
                    </a:lnTo>
                    <a:lnTo>
                      <a:pt x="0" y="1149976"/>
                    </a:lnTo>
                    <a:lnTo>
                      <a:pt x="379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73E01367-9044-9F47-8FBE-BC3A0FF25481}"/>
                  </a:ext>
                </a:extLst>
              </p:cNvPr>
              <p:cNvSpPr/>
              <p:nvPr/>
            </p:nvSpPr>
            <p:spPr>
              <a:xfrm>
                <a:off x="2514009" y="3929731"/>
                <a:ext cx="5383034" cy="1055607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200258 w 1213093"/>
                  <a:gd name="connsiteY2" fmla="*/ 1093109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00258"/>
                  <a:gd name="connsiteY0" fmla="*/ 0 h 1149976"/>
                  <a:gd name="connsiteX1" fmla="*/ 1184914 w 1200258"/>
                  <a:gd name="connsiteY1" fmla="*/ 164282 h 1149976"/>
                  <a:gd name="connsiteX2" fmla="*/ 1200258 w 1200258"/>
                  <a:gd name="connsiteY2" fmla="*/ 1093109 h 1149976"/>
                  <a:gd name="connsiteX3" fmla="*/ 0 w 1200258"/>
                  <a:gd name="connsiteY3" fmla="*/ 1149976 h 1149976"/>
                  <a:gd name="connsiteX4" fmla="*/ 37909 w 1200258"/>
                  <a:gd name="connsiteY4" fmla="*/ 0 h 1149976"/>
                  <a:gd name="connsiteX0" fmla="*/ 26638 w 1200258"/>
                  <a:gd name="connsiteY0" fmla="*/ 0 h 1055198"/>
                  <a:gd name="connsiteX1" fmla="*/ 1184914 w 1200258"/>
                  <a:gd name="connsiteY1" fmla="*/ 69504 h 1055198"/>
                  <a:gd name="connsiteX2" fmla="*/ 1200258 w 1200258"/>
                  <a:gd name="connsiteY2" fmla="*/ 998331 h 1055198"/>
                  <a:gd name="connsiteX3" fmla="*/ 0 w 1200258"/>
                  <a:gd name="connsiteY3" fmla="*/ 1055198 h 1055198"/>
                  <a:gd name="connsiteX4" fmla="*/ 26638 w 1200258"/>
                  <a:gd name="connsiteY4" fmla="*/ 0 h 105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258" h="1055198">
                    <a:moveTo>
                      <a:pt x="26638" y="0"/>
                    </a:moveTo>
                    <a:lnTo>
                      <a:pt x="1184914" y="69504"/>
                    </a:lnTo>
                    <a:lnTo>
                      <a:pt x="1200258" y="998331"/>
                    </a:lnTo>
                    <a:lnTo>
                      <a:pt x="0" y="1055198"/>
                    </a:lnTo>
                    <a:lnTo>
                      <a:pt x="2663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93F310E4-B8D0-8C4F-B769-EBC91E6112BE}"/>
                  </a:ext>
                </a:extLst>
              </p:cNvPr>
              <p:cNvSpPr/>
              <p:nvPr/>
            </p:nvSpPr>
            <p:spPr>
              <a:xfrm rot="1969141">
                <a:off x="2094923" y="2890000"/>
                <a:ext cx="2431970" cy="338111"/>
              </a:xfrm>
              <a:prstGeom prst="rightArrow">
                <a:avLst>
                  <a:gd name="adj1" fmla="val 50000"/>
                  <a:gd name="adj2" fmla="val 6751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2774" name="TextBox 2">
              <a:extLst>
                <a:ext uri="{FF2B5EF4-FFF2-40B4-BE49-F238E27FC236}">
                  <a16:creationId xmlns:a16="http://schemas.microsoft.com/office/drawing/2014/main" id="{9E91D401-DF93-8A47-B7F7-6DA11D0EF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825" y="2988675"/>
              <a:ext cx="15756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relabel h to 1/h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00369A-311A-5447-9770-735BB89406AD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384300"/>
            <a:ext cx="6662737" cy="3417888"/>
            <a:chOff x="1491093" y="1535407"/>
            <a:chExt cx="6662724" cy="3418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2D2486-83DA-E847-846B-D0B2082ADC4D}"/>
                </a:ext>
              </a:extLst>
            </p:cNvPr>
            <p:cNvSpPr/>
            <p:nvPr/>
          </p:nvSpPr>
          <p:spPr>
            <a:xfrm>
              <a:off x="1491093" y="3942375"/>
              <a:ext cx="1023935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461" h="1010970">
                  <a:moveTo>
                    <a:pt x="629739" y="0"/>
                  </a:moveTo>
                  <a:lnTo>
                    <a:pt x="0" y="1010970"/>
                  </a:lnTo>
                  <a:lnTo>
                    <a:pt x="5149324" y="966740"/>
                  </a:lnTo>
                  <a:lnTo>
                    <a:pt x="5605461" y="18956"/>
                  </a:lnTo>
                  <a:lnTo>
                    <a:pt x="629739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2AA7CC4-788D-5245-9E40-0C682FAE691D}"/>
                </a:ext>
              </a:extLst>
            </p:cNvPr>
            <p:cNvSpPr/>
            <p:nvPr/>
          </p:nvSpPr>
          <p:spPr>
            <a:xfrm>
              <a:off x="2578528" y="1535407"/>
              <a:ext cx="5575289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  <a:gd name="connsiteX0" fmla="*/ 629739 w 5712460"/>
                <a:gd name="connsiteY0" fmla="*/ 0 h 1029925"/>
                <a:gd name="connsiteX1" fmla="*/ 0 w 5712460"/>
                <a:gd name="connsiteY1" fmla="*/ 1010970 h 1029925"/>
                <a:gd name="connsiteX2" fmla="*/ 5712460 w 5712460"/>
                <a:gd name="connsiteY2" fmla="*/ 1029925 h 1029925"/>
                <a:gd name="connsiteX3" fmla="*/ 5605461 w 5712460"/>
                <a:gd name="connsiteY3" fmla="*/ 18956 h 1029925"/>
                <a:gd name="connsiteX4" fmla="*/ 629739 w 5712460"/>
                <a:gd name="connsiteY4" fmla="*/ 0 h 1029925"/>
                <a:gd name="connsiteX0" fmla="*/ 137804 w 5712460"/>
                <a:gd name="connsiteY0" fmla="*/ 0 h 1010969"/>
                <a:gd name="connsiteX1" fmla="*/ 0 w 5712460"/>
                <a:gd name="connsiteY1" fmla="*/ 992014 h 1010969"/>
                <a:gd name="connsiteX2" fmla="*/ 5712460 w 5712460"/>
                <a:gd name="connsiteY2" fmla="*/ 1010969 h 1010969"/>
                <a:gd name="connsiteX3" fmla="*/ 5605461 w 5712460"/>
                <a:gd name="connsiteY3" fmla="*/ 0 h 1010969"/>
                <a:gd name="connsiteX4" fmla="*/ 137804 w 5712460"/>
                <a:gd name="connsiteY4" fmla="*/ 0 h 10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460" h="1010969">
                  <a:moveTo>
                    <a:pt x="137804" y="0"/>
                  </a:moveTo>
                  <a:lnTo>
                    <a:pt x="0" y="992014"/>
                  </a:lnTo>
                  <a:lnTo>
                    <a:pt x="5712460" y="1010969"/>
                  </a:lnTo>
                  <a:lnTo>
                    <a:pt x="5605461" y="0"/>
                  </a:lnTo>
                  <a:lnTo>
                    <a:pt x="137804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9A0AF5FF-0436-8242-98C3-CB442FC55298}"/>
                </a:ext>
              </a:extLst>
            </p:cNvPr>
            <p:cNvSpPr/>
            <p:nvPr/>
          </p:nvSpPr>
          <p:spPr>
            <a:xfrm rot="9072797">
              <a:off x="2083229" y="2935767"/>
              <a:ext cx="3051169" cy="339770"/>
            </a:xfrm>
            <a:prstGeom prst="rightArrow">
              <a:avLst>
                <a:gd name="adj1" fmla="val 50000"/>
                <a:gd name="adj2" fmla="val 67514"/>
              </a:avLst>
            </a:pr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64EB3140-431F-C24B-9006-086D7800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44D4A1-D1CF-0D40-963C-CD743228FA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72708" name="Freeform 2">
            <a:extLst>
              <a:ext uri="{FF2B5EF4-FFF2-40B4-BE49-F238E27FC236}">
                <a16:creationId xmlns:a16="http://schemas.microsoft.com/office/drawing/2014/main" id="{D5EC8E75-14F3-4A4B-BFD9-340ED978251B}"/>
              </a:ext>
            </a:extLst>
          </p:cNvPr>
          <p:cNvSpPr>
            <a:spLocks/>
          </p:cNvSpPr>
          <p:nvPr/>
        </p:nvSpPr>
        <p:spPr bwMode="auto">
          <a:xfrm>
            <a:off x="544513" y="117475"/>
            <a:ext cx="7385050" cy="620713"/>
          </a:xfrm>
          <a:custGeom>
            <a:avLst/>
            <a:gdLst>
              <a:gd name="T0" fmla="*/ 2147483646 w 4652"/>
              <a:gd name="T1" fmla="*/ 0 h 391"/>
              <a:gd name="T2" fmla="*/ 2147483646 w 4652"/>
              <a:gd name="T3" fmla="*/ 2147483646 h 391"/>
              <a:gd name="T4" fmla="*/ 2147483646 w 4652"/>
              <a:gd name="T5" fmla="*/ 2147483646 h 391"/>
              <a:gd name="T6" fmla="*/ 0 w 4652"/>
              <a:gd name="T7" fmla="*/ 2147483646 h 391"/>
              <a:gd name="T8" fmla="*/ 2147483646 w 4652"/>
              <a:gd name="T9" fmla="*/ 0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2"/>
              <a:gd name="T16" fmla="*/ 0 h 391"/>
              <a:gd name="T17" fmla="*/ 4652 w 4652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2" h="391">
                <a:moveTo>
                  <a:pt x="136" y="0"/>
                </a:moveTo>
                <a:lnTo>
                  <a:pt x="4421" y="201"/>
                </a:lnTo>
                <a:lnTo>
                  <a:pt x="4652" y="314"/>
                </a:lnTo>
                <a:lnTo>
                  <a:pt x="0" y="391"/>
                </a:lnTo>
                <a:lnTo>
                  <a:pt x="136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3D95E091-6656-8546-BCE2-F744D6DE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82550"/>
            <a:ext cx="8015288" cy="609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Invariance under h’=1/h </a:t>
            </a:r>
            <a:endParaRPr lang="en-US" altLang="en-US" sz="2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8589E481-7B30-4B4B-8208-58B942A2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72711" name="Freeform 9">
            <a:extLst>
              <a:ext uri="{FF2B5EF4-FFF2-40B4-BE49-F238E27FC236}">
                <a16:creationId xmlns:a16="http://schemas.microsoft.com/office/drawing/2014/main" id="{F1B414AC-C3C9-4241-8AC5-65F1E975739D}"/>
              </a:ext>
            </a:extLst>
          </p:cNvPr>
          <p:cNvSpPr>
            <a:spLocks/>
          </p:cNvSpPr>
          <p:nvPr/>
        </p:nvSpPr>
        <p:spPr bwMode="auto">
          <a:xfrm>
            <a:off x="1562100" y="4425950"/>
            <a:ext cx="5561013" cy="22225"/>
          </a:xfrm>
          <a:custGeom>
            <a:avLst/>
            <a:gdLst>
              <a:gd name="T0" fmla="*/ 0 w 3503"/>
              <a:gd name="T1" fmla="*/ 0 h 14"/>
              <a:gd name="T2" fmla="*/ 2147483646 w 3503"/>
              <a:gd name="T3" fmla="*/ 2147483646 h 14"/>
              <a:gd name="T4" fmla="*/ 2147483646 w 3503"/>
              <a:gd name="T5" fmla="*/ 2147483646 h 14"/>
              <a:gd name="T6" fmla="*/ 2147483646 w 3503"/>
              <a:gd name="T7" fmla="*/ 2147483646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503"/>
              <a:gd name="T13" fmla="*/ 0 h 14"/>
              <a:gd name="T14" fmla="*/ 3503 w 350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3" h="14">
                <a:moveTo>
                  <a:pt x="0" y="0"/>
                </a:moveTo>
                <a:cubicBezTo>
                  <a:pt x="195" y="2"/>
                  <a:pt x="760" y="10"/>
                  <a:pt x="1168" y="12"/>
                </a:cubicBezTo>
                <a:cubicBezTo>
                  <a:pt x="1576" y="14"/>
                  <a:pt x="2059" y="12"/>
                  <a:pt x="2448" y="12"/>
                </a:cubicBezTo>
                <a:cubicBezTo>
                  <a:pt x="2837" y="12"/>
                  <a:pt x="3283" y="12"/>
                  <a:pt x="3503" y="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Rectangle 10">
            <a:extLst>
              <a:ext uri="{FF2B5EF4-FFF2-40B4-BE49-F238E27FC236}">
                <a16:creationId xmlns:a16="http://schemas.microsoft.com/office/drawing/2014/main" id="{CD02F4E6-2963-6B4D-9765-DBE469C6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45116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72713" name="Rectangle 11">
            <a:extLst>
              <a:ext uri="{FF2B5EF4-FFF2-40B4-BE49-F238E27FC236}">
                <a16:creationId xmlns:a16="http://schemas.microsoft.com/office/drawing/2014/main" id="{0D30DD02-40DA-444F-9F30-9C3D6104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72714" name="Rectangle 12">
            <a:extLst>
              <a:ext uri="{FF2B5EF4-FFF2-40B4-BE49-F238E27FC236}">
                <a16:creationId xmlns:a16="http://schemas.microsoft.com/office/drawing/2014/main" id="{5C61C646-AAD6-704F-A349-A585C9A50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2</a:t>
            </a:r>
          </a:p>
        </p:txBody>
      </p:sp>
      <p:sp>
        <p:nvSpPr>
          <p:cNvPr id="72715" name="Rectangle 13">
            <a:extLst>
              <a:ext uri="{FF2B5EF4-FFF2-40B4-BE49-F238E27FC236}">
                <a16:creationId xmlns:a16="http://schemas.microsoft.com/office/drawing/2014/main" id="{9459E176-5891-564C-B361-1C576F2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72716" name="Rectangle 14">
            <a:extLst>
              <a:ext uri="{FF2B5EF4-FFF2-40B4-BE49-F238E27FC236}">
                <a16:creationId xmlns:a16="http://schemas.microsoft.com/office/drawing/2014/main" id="{831DFDDF-6EE2-5246-80A0-5565BF81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51167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72717" name="Rectangle 15">
            <a:extLst>
              <a:ext uri="{FF2B5EF4-FFF2-40B4-BE49-F238E27FC236}">
                <a16:creationId xmlns:a16="http://schemas.microsoft.com/office/drawing/2014/main" id="{9705C70F-85F9-754C-94F3-053A2CF1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5</a:t>
            </a:r>
          </a:p>
        </p:txBody>
      </p:sp>
      <p:sp>
        <p:nvSpPr>
          <p:cNvPr id="72718" name="Rectangle 16">
            <a:extLst>
              <a:ext uri="{FF2B5EF4-FFF2-40B4-BE49-F238E27FC236}">
                <a16:creationId xmlns:a16="http://schemas.microsoft.com/office/drawing/2014/main" id="{9CA8358C-5D7D-A14D-ABEA-18A76C18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40401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</a:t>
            </a:r>
          </a:p>
        </p:txBody>
      </p:sp>
      <p:sp>
        <p:nvSpPr>
          <p:cNvPr id="72719" name="Line 17">
            <a:extLst>
              <a:ext uri="{FF2B5EF4-FFF2-40B4-BE49-F238E27FC236}">
                <a16:creationId xmlns:a16="http://schemas.microsoft.com/office/drawing/2014/main" id="{50EEB96B-5B75-7F46-B616-AA871BBFB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16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8">
            <a:extLst>
              <a:ext uri="{FF2B5EF4-FFF2-40B4-BE49-F238E27FC236}">
                <a16:creationId xmlns:a16="http://schemas.microsoft.com/office/drawing/2014/main" id="{139CD7A7-DDD2-DE43-9BE9-4AF425EB5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9">
            <a:extLst>
              <a:ext uri="{FF2B5EF4-FFF2-40B4-BE49-F238E27FC236}">
                <a16:creationId xmlns:a16="http://schemas.microsoft.com/office/drawing/2014/main" id="{66416CCC-D2D5-7F44-AB89-93C2A913E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20">
            <a:extLst>
              <a:ext uri="{FF2B5EF4-FFF2-40B4-BE49-F238E27FC236}">
                <a16:creationId xmlns:a16="http://schemas.microsoft.com/office/drawing/2014/main" id="{4737A424-D260-FA4E-9AB9-CEE59E114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21">
            <a:extLst>
              <a:ext uri="{FF2B5EF4-FFF2-40B4-BE49-F238E27FC236}">
                <a16:creationId xmlns:a16="http://schemas.microsoft.com/office/drawing/2014/main" id="{EC65CDA6-DDB9-CE4D-98DD-3DFDCB577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2">
            <a:extLst>
              <a:ext uri="{FF2B5EF4-FFF2-40B4-BE49-F238E27FC236}">
                <a16:creationId xmlns:a16="http://schemas.microsoft.com/office/drawing/2014/main" id="{639BCF74-9121-A543-8D47-06BDB20FE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57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3">
            <a:extLst>
              <a:ext uri="{FF2B5EF4-FFF2-40B4-BE49-F238E27FC236}">
                <a16:creationId xmlns:a16="http://schemas.microsoft.com/office/drawing/2014/main" id="{DA9758C0-AA0A-6348-AA21-B9A53E2FE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09306CA2-4F0B-9B48-BBCD-84EB7EA98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01F241-7CAE-B04A-8CCF-E6DE3B15191C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716338"/>
            <a:ext cx="4919662" cy="522287"/>
            <a:chOff x="2563505" y="3867242"/>
            <a:chExt cx="4919662" cy="523220"/>
          </a:xfrm>
        </p:grpSpPr>
        <p:sp>
          <p:nvSpPr>
            <p:cNvPr id="72766" name="Freeform 29">
              <a:extLst>
                <a:ext uri="{FF2B5EF4-FFF2-40B4-BE49-F238E27FC236}">
                  <a16:creationId xmlns:a16="http://schemas.microsoft.com/office/drawing/2014/main" id="{C019EE1E-CABD-1B49-9BE8-7FD232AF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505" y="4357749"/>
              <a:ext cx="4411662" cy="1587"/>
            </a:xfrm>
            <a:custGeom>
              <a:avLst/>
              <a:gdLst>
                <a:gd name="T0" fmla="*/ 0 w 2779"/>
                <a:gd name="T1" fmla="*/ 0 h 1"/>
                <a:gd name="T2" fmla="*/ 2147483646 w 2779"/>
                <a:gd name="T3" fmla="*/ 0 h 1"/>
                <a:gd name="T4" fmla="*/ 0 60000 65536"/>
                <a:gd name="T5" fmla="*/ 0 60000 65536"/>
                <a:gd name="T6" fmla="*/ 0 w 2779"/>
                <a:gd name="T7" fmla="*/ 0 h 1"/>
                <a:gd name="T8" fmla="*/ 2779 w 277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79" h="1">
                  <a:moveTo>
                    <a:pt x="0" y="0"/>
                  </a:moveTo>
                  <a:cubicBezTo>
                    <a:pt x="463" y="0"/>
                    <a:pt x="2200" y="0"/>
                    <a:pt x="277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30">
              <a:extLst>
                <a:ext uri="{FF2B5EF4-FFF2-40B4-BE49-F238E27FC236}">
                  <a16:creationId xmlns:a16="http://schemas.microsoft.com/office/drawing/2014/main" id="{D2F77649-5052-0644-B137-6B96A616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080" y="3867242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2768" name="Line 80">
              <a:extLst>
                <a:ext uri="{FF2B5EF4-FFF2-40B4-BE49-F238E27FC236}">
                  <a16:creationId xmlns:a16="http://schemas.microsoft.com/office/drawing/2014/main" id="{A0753209-1045-0B41-98E8-15527483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930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9" name="Line 81">
              <a:extLst>
                <a:ext uri="{FF2B5EF4-FFF2-40B4-BE49-F238E27FC236}">
                  <a16:creationId xmlns:a16="http://schemas.microsoft.com/office/drawing/2014/main" id="{F17208BD-40EC-A144-A31C-3E7FCCB49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2355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0E74BC-A489-B847-92B4-EA313779DF8D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43213"/>
            <a:ext cx="2273300" cy="1395412"/>
            <a:chOff x="574956" y="2994993"/>
            <a:chExt cx="2272315" cy="1394502"/>
          </a:xfrm>
        </p:grpSpPr>
        <p:grpSp>
          <p:nvGrpSpPr>
            <p:cNvPr id="72762" name="Group 25">
              <a:extLst>
                <a:ext uri="{FF2B5EF4-FFF2-40B4-BE49-F238E27FC236}">
                  <a16:creationId xmlns:a16="http://schemas.microsoft.com/office/drawing/2014/main" id="{E27B0967-7482-584C-8A23-BB8D101BC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8271" y="3865621"/>
              <a:ext cx="889000" cy="523874"/>
              <a:chOff x="1002" y="1774"/>
              <a:chExt cx="560" cy="330"/>
            </a:xfrm>
          </p:grpSpPr>
          <p:sp>
            <p:nvSpPr>
              <p:cNvPr id="72764" name="Freeform 26">
                <a:extLst>
                  <a:ext uri="{FF2B5EF4-FFF2-40B4-BE49-F238E27FC236}">
                    <a16:creationId xmlns:a16="http://schemas.microsoft.com/office/drawing/2014/main" id="{C6A02D24-A03F-D84A-B133-0724EEDB276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5" name="Rectangle 27">
                <a:extLst>
                  <a:ext uri="{FF2B5EF4-FFF2-40B4-BE49-F238E27FC236}">
                    <a16:creationId xmlns:a16="http://schemas.microsoft.com/office/drawing/2014/main" id="{7D99EDDE-42F3-6A4A-A853-C0438FCA7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774"/>
                <a:ext cx="2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sp>
          <p:nvSpPr>
            <p:cNvPr id="72763" name="TextBox 1">
              <a:extLst>
                <a:ext uri="{FF2B5EF4-FFF2-40B4-BE49-F238E27FC236}">
                  <a16:creationId xmlns:a16="http://schemas.microsoft.com/office/drawing/2014/main" id="{1A24DB1C-A35B-B84B-9753-AC9EEDE81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56" y="2994993"/>
              <a:ext cx="176909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Assume smaller interval cannot have greater support.</a:t>
              </a:r>
            </a:p>
          </p:txBody>
        </p:sp>
      </p:grpSp>
      <p:grpSp>
        <p:nvGrpSpPr>
          <p:cNvPr id="72729" name="Group 56">
            <a:extLst>
              <a:ext uri="{FF2B5EF4-FFF2-40B4-BE49-F238E27FC236}">
                <a16:creationId xmlns:a16="http://schemas.microsoft.com/office/drawing/2014/main" id="{E14D0991-3D72-3649-96E0-E3C9B231EF31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1284288"/>
            <a:ext cx="6511925" cy="1190625"/>
            <a:chOff x="1050926" y="2724491"/>
            <a:chExt cx="6511925" cy="1191316"/>
          </a:xfrm>
        </p:grpSpPr>
        <p:sp>
          <p:nvSpPr>
            <p:cNvPr id="72736" name="Freeform 40">
              <a:extLst>
                <a:ext uri="{FF2B5EF4-FFF2-40B4-BE49-F238E27FC236}">
                  <a16:creationId xmlns:a16="http://schemas.microsoft.com/office/drawing/2014/main" id="{1645FC71-8346-C240-95AF-8B0034ED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6 w 3503"/>
                <a:gd name="T3" fmla="*/ 2147483646 h 14"/>
                <a:gd name="T4" fmla="*/ 2147483646 w 3503"/>
                <a:gd name="T5" fmla="*/ 2147483646 h 14"/>
                <a:gd name="T6" fmla="*/ 2147483646 w 3503"/>
                <a:gd name="T7" fmla="*/ 214748364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Rectangle 41">
              <a:extLst>
                <a:ext uri="{FF2B5EF4-FFF2-40B4-BE49-F238E27FC236}">
                  <a16:creationId xmlns:a16="http://schemas.microsoft.com/office/drawing/2014/main" id="{AF441CBD-14BA-9146-9E06-693B84A0F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0</a:t>
              </a:r>
            </a:p>
          </p:txBody>
        </p:sp>
        <p:sp>
          <p:nvSpPr>
            <p:cNvPr id="72738" name="Rectangle 42">
              <a:extLst>
                <a:ext uri="{FF2B5EF4-FFF2-40B4-BE49-F238E27FC236}">
                  <a16:creationId xmlns:a16="http://schemas.microsoft.com/office/drawing/2014/main" id="{27D86CDA-D63A-5641-A69E-6CBDCC00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</a:t>
              </a:r>
            </a:p>
          </p:txBody>
        </p:sp>
        <p:sp>
          <p:nvSpPr>
            <p:cNvPr id="72739" name="Rectangle 43">
              <a:extLst>
                <a:ext uri="{FF2B5EF4-FFF2-40B4-BE49-F238E27FC236}">
                  <a16:creationId xmlns:a16="http://schemas.microsoft.com/office/drawing/2014/main" id="{7A2C6E8C-3D8C-1B4C-830E-F033279F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</a:t>
              </a:r>
            </a:p>
          </p:txBody>
        </p:sp>
        <p:sp>
          <p:nvSpPr>
            <p:cNvPr id="72740" name="Rectangle 44">
              <a:extLst>
                <a:ext uri="{FF2B5EF4-FFF2-40B4-BE49-F238E27FC236}">
                  <a16:creationId xmlns:a16="http://schemas.microsoft.com/office/drawing/2014/main" id="{6A191B62-84EF-FC4A-AEA1-37384305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3</a:t>
              </a:r>
            </a:p>
          </p:txBody>
        </p:sp>
        <p:sp>
          <p:nvSpPr>
            <p:cNvPr id="72741" name="Rectangle 45">
              <a:extLst>
                <a:ext uri="{FF2B5EF4-FFF2-40B4-BE49-F238E27FC236}">
                  <a16:creationId xmlns:a16="http://schemas.microsoft.com/office/drawing/2014/main" id="{231674AF-9F07-C444-948A-BF4F72A35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</a:t>
              </a:r>
            </a:p>
          </p:txBody>
        </p:sp>
        <p:sp>
          <p:nvSpPr>
            <p:cNvPr id="72742" name="Rectangle 46">
              <a:extLst>
                <a:ext uri="{FF2B5EF4-FFF2-40B4-BE49-F238E27FC236}">
                  <a16:creationId xmlns:a16="http://schemas.microsoft.com/office/drawing/2014/main" id="{09FAF63F-2918-AA4B-9DB1-3350A33D6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</a:p>
          </p:txBody>
        </p:sp>
        <p:sp>
          <p:nvSpPr>
            <p:cNvPr id="72743" name="Rectangle 50">
              <a:extLst>
                <a:ext uri="{FF2B5EF4-FFF2-40B4-BE49-F238E27FC236}">
                  <a16:creationId xmlns:a16="http://schemas.microsoft.com/office/drawing/2014/main" id="{59D2B4E8-E6F2-7240-A833-81CF722F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h</a:t>
              </a:r>
            </a:p>
          </p:txBody>
        </p:sp>
        <p:sp>
          <p:nvSpPr>
            <p:cNvPr id="72744" name="Line 51">
              <a:extLst>
                <a:ext uri="{FF2B5EF4-FFF2-40B4-BE49-F238E27FC236}">
                  <a16:creationId xmlns:a16="http://schemas.microsoft.com/office/drawing/2014/main" id="{74E6A872-2444-6248-8ED2-B41924F18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52">
              <a:extLst>
                <a:ext uri="{FF2B5EF4-FFF2-40B4-BE49-F238E27FC236}">
                  <a16:creationId xmlns:a16="http://schemas.microsoft.com/office/drawing/2014/main" id="{33B78839-B0FD-C347-97BB-1FB0D8DB2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53">
              <a:extLst>
                <a:ext uri="{FF2B5EF4-FFF2-40B4-BE49-F238E27FC236}">
                  <a16:creationId xmlns:a16="http://schemas.microsoft.com/office/drawing/2014/main" id="{BCADE85E-D88D-B24D-9C19-512F2A5B9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54">
              <a:extLst>
                <a:ext uri="{FF2B5EF4-FFF2-40B4-BE49-F238E27FC236}">
                  <a16:creationId xmlns:a16="http://schemas.microsoft.com/office/drawing/2014/main" id="{881F0B9B-2B37-9E40-8A7A-42BECB73B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55">
              <a:extLst>
                <a:ext uri="{FF2B5EF4-FFF2-40B4-BE49-F238E27FC236}">
                  <a16:creationId xmlns:a16="http://schemas.microsoft.com/office/drawing/2014/main" id="{9B5EFE63-0304-1E42-8918-07157652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56">
              <a:extLst>
                <a:ext uri="{FF2B5EF4-FFF2-40B4-BE49-F238E27FC236}">
                  <a16:creationId xmlns:a16="http://schemas.microsoft.com/office/drawing/2014/main" id="{EB35BFAA-BEF9-C244-8F45-5F9B4BED2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57">
              <a:extLst>
                <a:ext uri="{FF2B5EF4-FFF2-40B4-BE49-F238E27FC236}">
                  <a16:creationId xmlns:a16="http://schemas.microsoft.com/office/drawing/2014/main" id="{01B872D4-FDA7-4A4F-B925-8EDB96264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Line 58">
              <a:extLst>
                <a:ext uri="{FF2B5EF4-FFF2-40B4-BE49-F238E27FC236}">
                  <a16:creationId xmlns:a16="http://schemas.microsoft.com/office/drawing/2014/main" id="{5A3BAB2C-15DA-954D-9692-8CD0F684C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2" name="Freeform 49">
              <a:extLst>
                <a:ext uri="{FF2B5EF4-FFF2-40B4-BE49-F238E27FC236}">
                  <a16:creationId xmlns:a16="http://schemas.microsoft.com/office/drawing/2014/main" id="{9A8734D0-5D82-1641-8A7A-B07E350405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3" name="Rectangle 61">
              <a:extLst>
                <a:ext uri="{FF2B5EF4-FFF2-40B4-BE49-F238E27FC236}">
                  <a16:creationId xmlns:a16="http://schemas.microsoft.com/office/drawing/2014/main" id="{4F6458EA-4ED2-1D4A-8614-8B063FE4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2754" name="Freeform 64">
              <a:extLst>
                <a:ext uri="{FF2B5EF4-FFF2-40B4-BE49-F238E27FC236}">
                  <a16:creationId xmlns:a16="http://schemas.microsoft.com/office/drawing/2014/main" id="{1BF0238A-2831-4E44-894D-855DC47E0E8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5" name="Rectangle 65">
              <a:extLst>
                <a:ext uri="{FF2B5EF4-FFF2-40B4-BE49-F238E27FC236}">
                  <a16:creationId xmlns:a16="http://schemas.microsoft.com/office/drawing/2014/main" id="{A2DFFA88-C2BF-2B4A-9068-4F537DB2F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2756" name="Freeform 67">
              <a:extLst>
                <a:ext uri="{FF2B5EF4-FFF2-40B4-BE49-F238E27FC236}">
                  <a16:creationId xmlns:a16="http://schemas.microsoft.com/office/drawing/2014/main" id="{F9AC5A61-DD67-A045-806F-68C0D88944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7" name="Rectangle 68">
              <a:extLst>
                <a:ext uri="{FF2B5EF4-FFF2-40B4-BE49-F238E27FC236}">
                  <a16:creationId xmlns:a16="http://schemas.microsoft.com/office/drawing/2014/main" id="{69F8F91F-1B21-E345-9488-2954A36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2758" name="Freeform 70">
              <a:extLst>
                <a:ext uri="{FF2B5EF4-FFF2-40B4-BE49-F238E27FC236}">
                  <a16:creationId xmlns:a16="http://schemas.microsoft.com/office/drawing/2014/main" id="{7BCEC4CC-47A4-CF4B-A05C-17AE982F5B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Rectangle 71">
              <a:extLst>
                <a:ext uri="{FF2B5EF4-FFF2-40B4-BE49-F238E27FC236}">
                  <a16:creationId xmlns:a16="http://schemas.microsoft.com/office/drawing/2014/main" id="{A0AAEE36-4937-3A42-A3A4-A8A5DC4C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2760" name="Freeform 73">
              <a:extLst>
                <a:ext uri="{FF2B5EF4-FFF2-40B4-BE49-F238E27FC236}">
                  <a16:creationId xmlns:a16="http://schemas.microsoft.com/office/drawing/2014/main" id="{887C6153-3EF2-3645-B7BF-685FE924CBE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6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1" name="Rectangle 74">
              <a:extLst>
                <a:ext uri="{FF2B5EF4-FFF2-40B4-BE49-F238E27FC236}">
                  <a16:creationId xmlns:a16="http://schemas.microsoft.com/office/drawing/2014/main" id="{9B706A48-2FD8-7247-973C-A33F51960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FF"/>
                  </a:solidFill>
                </a:rPr>
                <a:t>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1619-D206-3B4E-86E8-48EE750AD2DC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5313363"/>
            <a:ext cx="6142037" cy="1236662"/>
            <a:chOff x="1579549" y="5313903"/>
            <a:chExt cx="6141279" cy="123612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EAAF91E-3A7C-E444-9E95-4E9238D8BFB7}"/>
                </a:ext>
              </a:extLst>
            </p:cNvPr>
            <p:cNvSpPr/>
            <p:nvPr/>
          </p:nvSpPr>
          <p:spPr>
            <a:xfrm>
              <a:off x="1984311" y="5313903"/>
              <a:ext cx="5736517" cy="1150440"/>
            </a:xfrm>
            <a:custGeom>
              <a:avLst/>
              <a:gdLst>
                <a:gd name="connsiteX0" fmla="*/ 126363 w 5736916"/>
                <a:gd name="connsiteY0" fmla="*/ 0 h 1149977"/>
                <a:gd name="connsiteX1" fmla="*/ 5736916 w 5736916"/>
                <a:gd name="connsiteY1" fmla="*/ 157964 h 1149977"/>
                <a:gd name="connsiteX2" fmla="*/ 5724279 w 5736916"/>
                <a:gd name="connsiteY2" fmla="*/ 1149977 h 1149977"/>
                <a:gd name="connsiteX3" fmla="*/ 0 w 5736916"/>
                <a:gd name="connsiteY3" fmla="*/ 941465 h 1149977"/>
                <a:gd name="connsiteX4" fmla="*/ 126363 w 5736916"/>
                <a:gd name="connsiteY4" fmla="*/ 0 h 11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916" h="1149977">
                  <a:moveTo>
                    <a:pt x="126363" y="0"/>
                  </a:moveTo>
                  <a:lnTo>
                    <a:pt x="5736916" y="157964"/>
                  </a:lnTo>
                  <a:lnTo>
                    <a:pt x="5724279" y="1149977"/>
                  </a:lnTo>
                  <a:lnTo>
                    <a:pt x="0" y="941465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2732" name="Rectangle 79">
              <a:extLst>
                <a:ext uri="{FF2B5EF4-FFF2-40B4-BE49-F238E27FC236}">
                  <a16:creationId xmlns:a16="http://schemas.microsoft.com/office/drawing/2014/main" id="{54CC7BE6-AE5D-5547-8A16-063EDFEC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607" y="5349703"/>
              <a:ext cx="1860756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support in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 in [1,2] </a:t>
              </a:r>
              <a:r>
                <a:rPr lang="en-US" altLang="en-US" sz="2400" i="1"/>
                <a:t>OR</a:t>
              </a:r>
              <a:r>
                <a:rPr lang="en-US" altLang="en-US" sz="2400"/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 in [2, ∞]</a:t>
              </a:r>
            </a:p>
          </p:txBody>
        </p:sp>
        <p:sp>
          <p:nvSpPr>
            <p:cNvPr id="72733" name="Rectangle 79">
              <a:extLst>
                <a:ext uri="{FF2B5EF4-FFF2-40B4-BE49-F238E27FC236}">
                  <a16:creationId xmlns:a16="http://schemas.microsoft.com/office/drawing/2014/main" id="{D091DA37-316A-0E4D-922D-2870C731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29" y="5425525"/>
              <a:ext cx="15012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support  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 in [1,2]</a:t>
              </a:r>
            </a:p>
          </p:txBody>
        </p:sp>
        <p:sp>
          <p:nvSpPr>
            <p:cNvPr id="72734" name="TextBox 13">
              <a:extLst>
                <a:ext uri="{FF2B5EF4-FFF2-40B4-BE49-F238E27FC236}">
                  <a16:creationId xmlns:a16="http://schemas.microsoft.com/office/drawing/2014/main" id="{AC2EE323-9FD2-E343-98A6-FE61BE075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549" y="5383407"/>
              <a:ext cx="183859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Additivity fails</a:t>
              </a:r>
            </a:p>
          </p:txBody>
        </p:sp>
        <p:sp>
          <p:nvSpPr>
            <p:cNvPr id="72735" name="TextBox 14">
              <a:extLst>
                <a:ext uri="{FF2B5EF4-FFF2-40B4-BE49-F238E27FC236}">
                  <a16:creationId xmlns:a16="http://schemas.microsoft.com/office/drawing/2014/main" id="{07DC138B-0515-0242-BCD2-3E9E722F3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6234" y="5522415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>
            <a:extLst>
              <a:ext uri="{FF2B5EF4-FFF2-40B4-BE49-F238E27FC236}">
                <a16:creationId xmlns:a16="http://schemas.microsoft.com/office/drawing/2014/main" id="{A028B806-A40E-1E42-8B55-08B4C7FC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5E054-44BC-3F4E-8F8D-A8F01F10D7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74754" name="Freeform 31">
            <a:extLst>
              <a:ext uri="{FF2B5EF4-FFF2-40B4-BE49-F238E27FC236}">
                <a16:creationId xmlns:a16="http://schemas.microsoft.com/office/drawing/2014/main" id="{4C2AA93A-2DEE-D44A-AA65-926702B2D75C}"/>
              </a:ext>
            </a:extLst>
          </p:cNvPr>
          <p:cNvSpPr>
            <a:spLocks/>
          </p:cNvSpPr>
          <p:nvPr/>
        </p:nvSpPr>
        <p:spPr bwMode="auto">
          <a:xfrm>
            <a:off x="477838" y="425450"/>
            <a:ext cx="6186487" cy="530225"/>
          </a:xfrm>
          <a:custGeom>
            <a:avLst/>
            <a:gdLst>
              <a:gd name="T0" fmla="*/ 2147483646 w 3897"/>
              <a:gd name="T1" fmla="*/ 0 h 334"/>
              <a:gd name="T2" fmla="*/ 2147483646 w 3897"/>
              <a:gd name="T3" fmla="*/ 2147483646 h 334"/>
              <a:gd name="T4" fmla="*/ 2147483646 w 3897"/>
              <a:gd name="T5" fmla="*/ 2147483646 h 334"/>
              <a:gd name="T6" fmla="*/ 0 w 3897"/>
              <a:gd name="T7" fmla="*/ 2147483646 h 334"/>
              <a:gd name="T8" fmla="*/ 2147483646 w 3897"/>
              <a:gd name="T9" fmla="*/ 0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7"/>
              <a:gd name="T16" fmla="*/ 0 h 334"/>
              <a:gd name="T17" fmla="*/ 3897 w 3897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7" h="334">
                <a:moveTo>
                  <a:pt x="198" y="0"/>
                </a:moveTo>
                <a:lnTo>
                  <a:pt x="3817" y="156"/>
                </a:lnTo>
                <a:lnTo>
                  <a:pt x="3897" y="264"/>
                </a:lnTo>
                <a:lnTo>
                  <a:pt x="0" y="334"/>
                </a:lnTo>
                <a:lnTo>
                  <a:pt x="198" y="0"/>
                </a:lnTo>
                <a:close/>
              </a:path>
            </a:pathLst>
          </a:custGeom>
          <a:solidFill>
            <a:srgbClr val="C8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39ED9D9-66DE-054F-BC7C-541FD561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357188"/>
            <a:ext cx="6623050" cy="609600"/>
          </a:xfrm>
        </p:spPr>
        <p:txBody>
          <a:bodyPr/>
          <a:lstStyle/>
          <a:p>
            <a:pPr eaLnBrk="1" hangingPunct="1"/>
            <a:r>
              <a:rPr lang="en-US" altLang="en-US" sz="4100" i="1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Completely</a:t>
            </a:r>
            <a:r>
              <a:rPr lang="en-US" altLang="en-US" sz="41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Neutral Support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8386E5-D1E4-2C43-BC45-3224A236F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74757" name="Rectangle 6">
            <a:extLst>
              <a:ext uri="{FF2B5EF4-FFF2-40B4-BE49-F238E27FC236}">
                <a16:creationId xmlns:a16="http://schemas.microsoft.com/office/drawing/2014/main" id="{B07830DD-78CA-F748-B287-266C792E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415925"/>
            <a:ext cx="181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[A|B] = support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 A accrues from B</a:t>
            </a:r>
          </a:p>
        </p:txBody>
      </p:sp>
      <p:sp>
        <p:nvSpPr>
          <p:cNvPr id="74758" name="Rectangle 26">
            <a:extLst>
              <a:ext uri="{FF2B5EF4-FFF2-40B4-BE49-F238E27FC236}">
                <a16:creationId xmlns:a16="http://schemas.microsoft.com/office/drawing/2014/main" id="{0EE26001-ED62-6249-9A7B-113A0CA4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1368425"/>
            <a:ext cx="197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indifference</a:t>
            </a:r>
            <a:r>
              <a:rPr lang="ja-JP" altLang="en-US" sz="2000"/>
              <a:t>”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ignorance</a:t>
            </a:r>
            <a:r>
              <a:rPr lang="ja-JP" altLang="en-US" sz="2000"/>
              <a:t>”</a:t>
            </a:r>
            <a:endParaRPr lang="en-US" altLang="en-US" sz="2000"/>
          </a:p>
        </p:txBody>
      </p:sp>
      <p:sp>
        <p:nvSpPr>
          <p:cNvPr id="74759" name="Rectangle 21">
            <a:extLst>
              <a:ext uri="{FF2B5EF4-FFF2-40B4-BE49-F238E27FC236}">
                <a16:creationId xmlns:a16="http://schemas.microsoft.com/office/drawing/2014/main" id="{B6FA3F11-F445-2D48-A34F-4129CA01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1273175"/>
            <a:ext cx="37988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/>
              <a:t>[            |B] = I</a:t>
            </a:r>
          </a:p>
        </p:txBody>
      </p:sp>
      <p:sp>
        <p:nvSpPr>
          <p:cNvPr id="74760" name="Rectangle 25">
            <a:extLst>
              <a:ext uri="{FF2B5EF4-FFF2-40B4-BE49-F238E27FC236}">
                <a16:creationId xmlns:a16="http://schemas.microsoft.com/office/drawing/2014/main" id="{F589EE2F-B256-2143-A4A0-EB0501D0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381125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any contingent proposition</a:t>
            </a:r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4A8E7A1F-3AC3-DA4B-8DF0-A85EC5F703ED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2794000"/>
            <a:ext cx="6511925" cy="2360613"/>
            <a:chOff x="662" y="1760"/>
            <a:chExt cx="4102" cy="1487"/>
          </a:xfrm>
        </p:grpSpPr>
        <p:sp>
          <p:nvSpPr>
            <p:cNvPr id="74762" name="Freeform 40">
              <a:extLst>
                <a:ext uri="{FF2B5EF4-FFF2-40B4-BE49-F238E27FC236}">
                  <a16:creationId xmlns:a16="http://schemas.microsoft.com/office/drawing/2014/main" id="{C75867B1-BC59-C241-89BD-F5C107B7E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180"/>
              <a:ext cx="3503" cy="14"/>
            </a:xfrm>
            <a:custGeom>
              <a:avLst/>
              <a:gdLst>
                <a:gd name="T0" fmla="*/ 0 w 3503"/>
                <a:gd name="T1" fmla="*/ 0 h 14"/>
                <a:gd name="T2" fmla="*/ 1168 w 3503"/>
                <a:gd name="T3" fmla="*/ 12 h 14"/>
                <a:gd name="T4" fmla="*/ 2448 w 3503"/>
                <a:gd name="T5" fmla="*/ 12 h 14"/>
                <a:gd name="T6" fmla="*/ 3503 w 3503"/>
                <a:gd name="T7" fmla="*/ 1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1">
              <a:extLst>
                <a:ext uri="{FF2B5EF4-FFF2-40B4-BE49-F238E27FC236}">
                  <a16:creationId xmlns:a16="http://schemas.microsoft.com/office/drawing/2014/main" id="{24BF1B92-48C2-8240-B13B-A79880F1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0</a:t>
              </a:r>
            </a:p>
          </p:txBody>
        </p:sp>
        <p:sp>
          <p:nvSpPr>
            <p:cNvPr id="74764" name="Rectangle 42">
              <a:extLst>
                <a:ext uri="{FF2B5EF4-FFF2-40B4-BE49-F238E27FC236}">
                  <a16:creationId xmlns:a16="http://schemas.microsoft.com/office/drawing/2014/main" id="{8F26D72D-33F0-C24A-A5A1-A692899A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</a:t>
              </a:r>
            </a:p>
          </p:txBody>
        </p:sp>
        <p:sp>
          <p:nvSpPr>
            <p:cNvPr id="74765" name="Rectangle 43">
              <a:extLst>
                <a:ext uri="{FF2B5EF4-FFF2-40B4-BE49-F238E27FC236}">
                  <a16:creationId xmlns:a16="http://schemas.microsoft.com/office/drawing/2014/main" id="{795C4042-C5AE-074A-9B3C-8CA833291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</a:t>
              </a:r>
            </a:p>
          </p:txBody>
        </p:sp>
        <p:sp>
          <p:nvSpPr>
            <p:cNvPr id="74766" name="Rectangle 44">
              <a:extLst>
                <a:ext uri="{FF2B5EF4-FFF2-40B4-BE49-F238E27FC236}">
                  <a16:creationId xmlns:a16="http://schemas.microsoft.com/office/drawing/2014/main" id="{8EA5267A-1B0B-B149-9222-08C5B09EE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3</a:t>
              </a:r>
            </a:p>
          </p:txBody>
        </p:sp>
        <p:sp>
          <p:nvSpPr>
            <p:cNvPr id="74767" name="Rectangle 45">
              <a:extLst>
                <a:ext uri="{FF2B5EF4-FFF2-40B4-BE49-F238E27FC236}">
                  <a16:creationId xmlns:a16="http://schemas.microsoft.com/office/drawing/2014/main" id="{CF6F4433-23BE-AC44-8564-53F3096F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</a:t>
              </a:r>
            </a:p>
          </p:txBody>
        </p:sp>
        <p:sp>
          <p:nvSpPr>
            <p:cNvPr id="74768" name="Rectangle 46">
              <a:extLst>
                <a:ext uri="{FF2B5EF4-FFF2-40B4-BE49-F238E27FC236}">
                  <a16:creationId xmlns:a16="http://schemas.microsoft.com/office/drawing/2014/main" id="{25A7F94B-C613-E846-A805-3983556C7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</a:p>
          </p:txBody>
        </p:sp>
        <p:sp>
          <p:nvSpPr>
            <p:cNvPr id="74769" name="Freeform 48">
              <a:extLst>
                <a:ext uri="{FF2B5EF4-FFF2-40B4-BE49-F238E27FC236}">
                  <a16:creationId xmlns:a16="http://schemas.microsoft.com/office/drawing/2014/main" id="{9F3EAFBD-CAC2-234A-8C83-0314BA71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908"/>
              <a:ext cx="1234" cy="14"/>
            </a:xfrm>
            <a:custGeom>
              <a:avLst/>
              <a:gdLst>
                <a:gd name="T0" fmla="*/ 0 w 1234"/>
                <a:gd name="T1" fmla="*/ 0 h 14"/>
                <a:gd name="T2" fmla="*/ 1234 w 1234"/>
                <a:gd name="T3" fmla="*/ 14 h 14"/>
                <a:gd name="T4" fmla="*/ 0 60000 65536"/>
                <a:gd name="T5" fmla="*/ 0 60000 65536"/>
                <a:gd name="T6" fmla="*/ 0 w 1234"/>
                <a:gd name="T7" fmla="*/ 0 h 14"/>
                <a:gd name="T8" fmla="*/ 1234 w 123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4" h="14">
                  <a:moveTo>
                    <a:pt x="0" y="0"/>
                  </a:moveTo>
                  <a:cubicBezTo>
                    <a:pt x="206" y="2"/>
                    <a:pt x="977" y="11"/>
                    <a:pt x="1234" y="14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Rectangle 50">
              <a:extLst>
                <a:ext uri="{FF2B5EF4-FFF2-40B4-BE49-F238E27FC236}">
                  <a16:creationId xmlns:a16="http://schemas.microsoft.com/office/drawing/2014/main" id="{2997CC6C-60D6-C344-8697-F599BCA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937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h</a:t>
              </a:r>
            </a:p>
          </p:txBody>
        </p:sp>
        <p:sp>
          <p:nvSpPr>
            <p:cNvPr id="74771" name="Line 51">
              <a:extLst>
                <a:ext uri="{FF2B5EF4-FFF2-40B4-BE49-F238E27FC236}">
                  <a16:creationId xmlns:a16="http://schemas.microsoft.com/office/drawing/2014/main" id="{3F9057C3-A9F5-F841-AED4-E16A56CAD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Line 52">
              <a:extLst>
                <a:ext uri="{FF2B5EF4-FFF2-40B4-BE49-F238E27FC236}">
                  <a16:creationId xmlns:a16="http://schemas.microsoft.com/office/drawing/2014/main" id="{B8B5B510-3239-354B-83A0-2E1451C46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Line 53">
              <a:extLst>
                <a:ext uri="{FF2B5EF4-FFF2-40B4-BE49-F238E27FC236}">
                  <a16:creationId xmlns:a16="http://schemas.microsoft.com/office/drawing/2014/main" id="{661BE12B-0628-E24B-9096-F78228D37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Line 54">
              <a:extLst>
                <a:ext uri="{FF2B5EF4-FFF2-40B4-BE49-F238E27FC236}">
                  <a16:creationId xmlns:a16="http://schemas.microsoft.com/office/drawing/2014/main" id="{C48977A2-8092-B141-9526-6E39B3904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Line 55">
              <a:extLst>
                <a:ext uri="{FF2B5EF4-FFF2-40B4-BE49-F238E27FC236}">
                  <a16:creationId xmlns:a16="http://schemas.microsoft.com/office/drawing/2014/main" id="{4D9BF628-1076-2542-B1EF-ADE66FAB9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Line 56">
              <a:extLst>
                <a:ext uri="{FF2B5EF4-FFF2-40B4-BE49-F238E27FC236}">
                  <a16:creationId xmlns:a16="http://schemas.microsoft.com/office/drawing/2014/main" id="{BD958402-3740-C945-A2C9-83191E105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Line 57">
              <a:extLst>
                <a:ext uri="{FF2B5EF4-FFF2-40B4-BE49-F238E27FC236}">
                  <a16:creationId xmlns:a16="http://schemas.microsoft.com/office/drawing/2014/main" id="{3CEBA8DB-FDF8-EC48-9E3F-7D020BAA3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Line 58">
              <a:extLst>
                <a:ext uri="{FF2B5EF4-FFF2-40B4-BE49-F238E27FC236}">
                  <a16:creationId xmlns:a16="http://schemas.microsoft.com/office/drawing/2014/main" id="{1D80381E-5E7D-BE40-824F-06520F6A8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779" name="Group 62">
              <a:extLst>
                <a:ext uri="{FF2B5EF4-FFF2-40B4-BE49-F238E27FC236}">
                  <a16:creationId xmlns:a16="http://schemas.microsoft.com/office/drawing/2014/main" id="{5CC089DD-B31A-7349-82C4-B5E1A7F09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1760"/>
              <a:ext cx="560" cy="327"/>
              <a:chOff x="1002" y="1802"/>
              <a:chExt cx="560" cy="327"/>
            </a:xfrm>
          </p:grpSpPr>
          <p:sp>
            <p:nvSpPr>
              <p:cNvPr id="74797" name="Freeform 49">
                <a:extLst>
                  <a:ext uri="{FF2B5EF4-FFF2-40B4-BE49-F238E27FC236}">
                    <a16:creationId xmlns:a16="http://schemas.microsoft.com/office/drawing/2014/main" id="{A9C8E017-C903-F940-8702-6E60ADBD9B6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61">
                <a:extLst>
                  <a:ext uri="{FF2B5EF4-FFF2-40B4-BE49-F238E27FC236}">
                    <a16:creationId xmlns:a16="http://schemas.microsoft.com/office/drawing/2014/main" id="{61B13046-1E21-B441-A661-5A23430ED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grpSp>
          <p:nvGrpSpPr>
            <p:cNvPr id="74780" name="Group 63">
              <a:extLst>
                <a:ext uri="{FF2B5EF4-FFF2-40B4-BE49-F238E27FC236}">
                  <a16:creationId xmlns:a16="http://schemas.microsoft.com/office/drawing/2014/main" id="{A199D807-788A-1847-9EB2-B0E5EDC33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" y="1760"/>
              <a:ext cx="560" cy="327"/>
              <a:chOff x="1002" y="1802"/>
              <a:chExt cx="560" cy="327"/>
            </a:xfrm>
          </p:grpSpPr>
          <p:sp>
            <p:nvSpPr>
              <p:cNvPr id="74795" name="Freeform 64">
                <a:extLst>
                  <a:ext uri="{FF2B5EF4-FFF2-40B4-BE49-F238E27FC236}">
                    <a16:creationId xmlns:a16="http://schemas.microsoft.com/office/drawing/2014/main" id="{4C9F300F-231D-814C-96B1-7D70CF3B6EF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65">
                <a:extLst>
                  <a:ext uri="{FF2B5EF4-FFF2-40B4-BE49-F238E27FC236}">
                    <a16:creationId xmlns:a16="http://schemas.microsoft.com/office/drawing/2014/main" id="{F1B1E739-8CAB-8640-A14B-500344732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grpSp>
          <p:nvGrpSpPr>
            <p:cNvPr id="74781" name="Group 66">
              <a:extLst>
                <a:ext uri="{FF2B5EF4-FFF2-40B4-BE49-F238E27FC236}">
                  <a16:creationId xmlns:a16="http://schemas.microsoft.com/office/drawing/2014/main" id="{F4781465-235A-6441-9F25-B3FF4D5E1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" y="1760"/>
              <a:ext cx="560" cy="327"/>
              <a:chOff x="1002" y="1802"/>
              <a:chExt cx="560" cy="327"/>
            </a:xfrm>
          </p:grpSpPr>
          <p:sp>
            <p:nvSpPr>
              <p:cNvPr id="74793" name="Freeform 67">
                <a:extLst>
                  <a:ext uri="{FF2B5EF4-FFF2-40B4-BE49-F238E27FC236}">
                    <a16:creationId xmlns:a16="http://schemas.microsoft.com/office/drawing/2014/main" id="{080EE6A7-B75A-3847-99FE-97067D693DD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68">
                <a:extLst>
                  <a:ext uri="{FF2B5EF4-FFF2-40B4-BE49-F238E27FC236}">
                    <a16:creationId xmlns:a16="http://schemas.microsoft.com/office/drawing/2014/main" id="{7359A270-ABEC-9849-A1EC-CF24A4A38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grpSp>
          <p:nvGrpSpPr>
            <p:cNvPr id="74782" name="Group 69">
              <a:extLst>
                <a:ext uri="{FF2B5EF4-FFF2-40B4-BE49-F238E27FC236}">
                  <a16:creationId xmlns:a16="http://schemas.microsoft.com/office/drawing/2014/main" id="{708F86A3-155C-AE4A-B766-2210B4A71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" y="1760"/>
              <a:ext cx="560" cy="327"/>
              <a:chOff x="1002" y="1802"/>
              <a:chExt cx="560" cy="327"/>
            </a:xfrm>
          </p:grpSpPr>
          <p:sp>
            <p:nvSpPr>
              <p:cNvPr id="74791" name="Freeform 70">
                <a:extLst>
                  <a:ext uri="{FF2B5EF4-FFF2-40B4-BE49-F238E27FC236}">
                    <a16:creationId xmlns:a16="http://schemas.microsoft.com/office/drawing/2014/main" id="{16810B06-C54B-4547-99F0-60893F3864D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2" name="Rectangle 71">
                <a:extLst>
                  <a:ext uri="{FF2B5EF4-FFF2-40B4-BE49-F238E27FC236}">
                    <a16:creationId xmlns:a16="http://schemas.microsoft.com/office/drawing/2014/main" id="{2D931DDB-C2AB-244E-9422-825AED529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grpSp>
          <p:nvGrpSpPr>
            <p:cNvPr id="74783" name="Group 72">
              <a:extLst>
                <a:ext uri="{FF2B5EF4-FFF2-40B4-BE49-F238E27FC236}">
                  <a16:creationId xmlns:a16="http://schemas.microsoft.com/office/drawing/2014/main" id="{694582FB-B912-C143-AA95-3CA498553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9" y="1760"/>
              <a:ext cx="560" cy="327"/>
              <a:chOff x="1002" y="1802"/>
              <a:chExt cx="560" cy="327"/>
            </a:xfrm>
          </p:grpSpPr>
          <p:sp>
            <p:nvSpPr>
              <p:cNvPr id="74789" name="Freeform 73">
                <a:extLst>
                  <a:ext uri="{FF2B5EF4-FFF2-40B4-BE49-F238E27FC236}">
                    <a16:creationId xmlns:a16="http://schemas.microsoft.com/office/drawing/2014/main" id="{DE7BE1F0-0359-934F-944A-16DC8B7CD23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6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0" name="Rectangle 74">
                <a:extLst>
                  <a:ext uri="{FF2B5EF4-FFF2-40B4-BE49-F238E27FC236}">
                    <a16:creationId xmlns:a16="http://schemas.microsoft.com/office/drawing/2014/main" id="{002152AD-C4BF-7646-BFEA-CC80A18D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</a:rPr>
                  <a:t>I</a:t>
                </a:r>
              </a:p>
            </p:txBody>
          </p:sp>
        </p:grpSp>
        <p:sp>
          <p:nvSpPr>
            <p:cNvPr id="74784" name="Rectangle 75">
              <a:extLst>
                <a:ext uri="{FF2B5EF4-FFF2-40B4-BE49-F238E27FC236}">
                  <a16:creationId xmlns:a16="http://schemas.microsoft.com/office/drawing/2014/main" id="{181499A9-0DAD-BD49-8F60-0E2E50CE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2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4785" name="Freeform 76">
              <a:extLst>
                <a:ext uri="{FF2B5EF4-FFF2-40B4-BE49-F238E27FC236}">
                  <a16:creationId xmlns:a16="http://schemas.microsoft.com/office/drawing/2014/main" id="{2326BCFB-EEBA-C74E-9322-0BC9CBEC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683"/>
              <a:ext cx="1827" cy="13"/>
            </a:xfrm>
            <a:custGeom>
              <a:avLst/>
              <a:gdLst>
                <a:gd name="T0" fmla="*/ 0 w 1827"/>
                <a:gd name="T1" fmla="*/ 0 h 13"/>
                <a:gd name="T2" fmla="*/ 1827 w 1827"/>
                <a:gd name="T3" fmla="*/ 13 h 13"/>
                <a:gd name="T4" fmla="*/ 0 60000 65536"/>
                <a:gd name="T5" fmla="*/ 0 60000 65536"/>
                <a:gd name="T6" fmla="*/ 0 w 1827"/>
                <a:gd name="T7" fmla="*/ 0 h 13"/>
                <a:gd name="T8" fmla="*/ 1827 w 1827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7" h="13">
                  <a:moveTo>
                    <a:pt x="0" y="0"/>
                  </a:moveTo>
                  <a:cubicBezTo>
                    <a:pt x="304" y="2"/>
                    <a:pt x="1447" y="10"/>
                    <a:pt x="1827" y="13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Freeform 77">
              <a:extLst>
                <a:ext uri="{FF2B5EF4-FFF2-40B4-BE49-F238E27FC236}">
                  <a16:creationId xmlns:a16="http://schemas.microsoft.com/office/drawing/2014/main" id="{D7A18A13-9A34-EF4E-A4B5-8D1F1524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477"/>
              <a:ext cx="2425" cy="5"/>
            </a:xfrm>
            <a:custGeom>
              <a:avLst/>
              <a:gdLst>
                <a:gd name="T0" fmla="*/ 0 w 2425"/>
                <a:gd name="T1" fmla="*/ 5 h 5"/>
                <a:gd name="T2" fmla="*/ 2425 w 2425"/>
                <a:gd name="T3" fmla="*/ 0 h 5"/>
                <a:gd name="T4" fmla="*/ 0 60000 65536"/>
                <a:gd name="T5" fmla="*/ 0 60000 65536"/>
                <a:gd name="T6" fmla="*/ 0 w 2425"/>
                <a:gd name="T7" fmla="*/ 0 h 5"/>
                <a:gd name="T8" fmla="*/ 2425 w 242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25" h="5">
                  <a:moveTo>
                    <a:pt x="0" y="5"/>
                  </a:moveTo>
                  <a:cubicBezTo>
                    <a:pt x="404" y="4"/>
                    <a:pt x="1920" y="1"/>
                    <a:pt x="2425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Rectangle 78">
              <a:extLst>
                <a:ext uri="{FF2B5EF4-FFF2-40B4-BE49-F238E27FC236}">
                  <a16:creationId xmlns:a16="http://schemas.microsoft.com/office/drawing/2014/main" id="{1B1A97B0-3528-F745-B657-614DA2593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6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</a:rPr>
                <a:t>I</a:t>
              </a:r>
            </a:p>
          </p:txBody>
        </p:sp>
        <p:sp>
          <p:nvSpPr>
            <p:cNvPr id="74788" name="Rectangle 79">
              <a:extLst>
                <a:ext uri="{FF2B5EF4-FFF2-40B4-BE49-F238E27FC236}">
                  <a16:creationId xmlns:a16="http://schemas.microsoft.com/office/drawing/2014/main" id="{1FA86745-E1BD-6C45-869B-87987803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463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1B2F6C20-BF83-7243-BE14-F1E80463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18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Imprecise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Probabilities?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D7C081CA-AC34-7A4A-AE56-5B517D79C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156CE015-311F-1140-9D22-88D63CEB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FBA37-FFAE-144B-BDF7-C7D3E2FD3AC2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8" name="Picture 7" descr="SIPTA front page faded.jpg">
            <a:extLst>
              <a:ext uri="{FF2B5EF4-FFF2-40B4-BE49-F238E27FC236}">
                <a16:creationId xmlns:a16="http://schemas.microsoft.com/office/drawing/2014/main" id="{76FECA21-A1F6-A543-BC07-B5B93D31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688" y="50800"/>
            <a:ext cx="2497137" cy="19256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613234F-7D08-A74D-9B95-78DDE5A4875F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3103563"/>
            <a:ext cx="4632325" cy="646112"/>
            <a:chOff x="3463703" y="3103844"/>
            <a:chExt cx="4631850" cy="646331"/>
          </a:xfrm>
        </p:grpSpPr>
        <p:sp>
          <p:nvSpPr>
            <p:cNvPr id="76828" name="TextBox 15">
              <a:extLst>
                <a:ext uri="{FF2B5EF4-FFF2-40B4-BE49-F238E27FC236}">
                  <a16:creationId xmlns:a16="http://schemas.microsoft.com/office/drawing/2014/main" id="{40F72DB1-8DDC-4E48-8E94-4192A616D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703" y="3103844"/>
              <a:ext cx="2417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Results assert more than the conclusion.</a:t>
              </a:r>
            </a:p>
          </p:txBody>
        </p:sp>
        <p:sp>
          <p:nvSpPr>
            <p:cNvPr id="76829" name="TextBox 16">
              <a:extLst>
                <a:ext uri="{FF2B5EF4-FFF2-40B4-BE49-F238E27FC236}">
                  <a16:creationId xmlns:a16="http://schemas.microsoft.com/office/drawing/2014/main" id="{D744F2D7-0997-9A4E-9B13-AD0FF2507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166" y="3103844"/>
              <a:ext cx="2105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Requires an hospitable context.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FBE3D0-A9F4-4D45-9391-FB9C618B935F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071688"/>
            <a:ext cx="7273925" cy="1019175"/>
            <a:chOff x="176581" y="2071493"/>
            <a:chExt cx="7273771" cy="101876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AF10620-7D53-1544-9AA0-9D5F14DF2C9F}"/>
                </a:ext>
              </a:extLst>
            </p:cNvPr>
            <p:cNvSpPr/>
            <p:nvPr/>
          </p:nvSpPr>
          <p:spPr>
            <a:xfrm>
              <a:off x="176581" y="2071493"/>
              <a:ext cx="7273771" cy="1018767"/>
            </a:xfrm>
            <a:custGeom>
              <a:avLst/>
              <a:gdLst>
                <a:gd name="connsiteX0" fmla="*/ 0 w 6771195"/>
                <a:gd name="connsiteY0" fmla="*/ 0 h 896515"/>
                <a:gd name="connsiteX1" fmla="*/ 6689696 w 6771195"/>
                <a:gd name="connsiteY1" fmla="*/ 156210 h 896515"/>
                <a:gd name="connsiteX2" fmla="*/ 6771195 w 6771195"/>
                <a:gd name="connsiteY2" fmla="*/ 808221 h 896515"/>
                <a:gd name="connsiteX3" fmla="*/ 244497 w 6771195"/>
                <a:gd name="connsiteY3" fmla="*/ 896515 h 896515"/>
                <a:gd name="connsiteX4" fmla="*/ 0 w 6771195"/>
                <a:gd name="connsiteY4" fmla="*/ 0 h 8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195" h="896515">
                  <a:moveTo>
                    <a:pt x="0" y="0"/>
                  </a:moveTo>
                  <a:lnTo>
                    <a:pt x="6689696" y="156210"/>
                  </a:lnTo>
                  <a:lnTo>
                    <a:pt x="6771195" y="808221"/>
                  </a:lnTo>
                  <a:lnTo>
                    <a:pt x="244497" y="896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823" name="TextBox 4">
              <a:extLst>
                <a:ext uri="{FF2B5EF4-FFF2-40B4-BE49-F238E27FC236}">
                  <a16:creationId xmlns:a16="http://schemas.microsoft.com/office/drawing/2014/main" id="{29E42A52-2A11-454F-8E62-2A49BD2EF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2139411"/>
              <a:ext cx="11409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Main argument applies.</a:t>
              </a:r>
            </a:p>
          </p:txBody>
        </p:sp>
        <p:sp>
          <p:nvSpPr>
            <p:cNvPr id="76824" name="TextBox 8">
              <a:extLst>
                <a:ext uri="{FF2B5EF4-FFF2-40B4-BE49-F238E27FC236}">
                  <a16:creationId xmlns:a16="http://schemas.microsoft.com/office/drawing/2014/main" id="{DD348C3D-24FD-2845-B009-D4EAE9819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557" y="2329580"/>
              <a:ext cx="152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Evidence</a:t>
              </a:r>
            </a:p>
          </p:txBody>
        </p:sp>
        <p:sp>
          <p:nvSpPr>
            <p:cNvPr id="76825" name="TextBox 10">
              <a:extLst>
                <a:ext uri="{FF2B5EF4-FFF2-40B4-BE49-F238E27FC236}">
                  <a16:creationId xmlns:a16="http://schemas.microsoft.com/office/drawing/2014/main" id="{AAA1F08A-1473-5244-8E20-7D1867D52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8502" y="2343165"/>
              <a:ext cx="12420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Results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855E4FB9-BB91-E849-BE1A-D27911BAC834}"/>
                </a:ext>
              </a:extLst>
            </p:cNvPr>
            <p:cNvSpPr/>
            <p:nvPr/>
          </p:nvSpPr>
          <p:spPr>
            <a:xfrm>
              <a:off x="3408663" y="2282545"/>
              <a:ext cx="2289127" cy="691873"/>
            </a:xfrm>
            <a:prstGeom prst="rightArrow">
              <a:avLst>
                <a:gd name="adj1" fmla="val 50000"/>
                <a:gd name="adj2" fmla="val 483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827" name="TextBox 9">
              <a:extLst>
                <a:ext uri="{FF2B5EF4-FFF2-40B4-BE49-F238E27FC236}">
                  <a16:creationId xmlns:a16="http://schemas.microsoft.com/office/drawing/2014/main" id="{E3694323-F492-4345-B436-527D1C26C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364" y="2132621"/>
              <a:ext cx="213255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Inferences using imprecise probabilities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7CC3A9-F1FF-2A4D-93E3-9F27152D6DDD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4191000"/>
            <a:ext cx="3905250" cy="1255713"/>
            <a:chOff x="224122" y="4190529"/>
            <a:chExt cx="3905154" cy="1256479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9E354EE-64DC-4947-8ABA-73C4095E2AC3}"/>
                </a:ext>
              </a:extLst>
            </p:cNvPr>
            <p:cNvSpPr/>
            <p:nvPr/>
          </p:nvSpPr>
          <p:spPr>
            <a:xfrm>
              <a:off x="224122" y="4279483"/>
              <a:ext cx="3667035" cy="1167525"/>
            </a:xfrm>
            <a:custGeom>
              <a:avLst/>
              <a:gdLst>
                <a:gd name="connsiteX0" fmla="*/ 3667448 w 3667448"/>
                <a:gd name="connsiteY0" fmla="*/ 0 h 1168187"/>
                <a:gd name="connsiteX1" fmla="*/ 3558782 w 3667448"/>
                <a:gd name="connsiteY1" fmla="*/ 1168187 h 1168187"/>
                <a:gd name="connsiteX2" fmla="*/ 0 w 3667448"/>
                <a:gd name="connsiteY2" fmla="*/ 638428 h 1168187"/>
                <a:gd name="connsiteX3" fmla="*/ 47541 w 3667448"/>
                <a:gd name="connsiteY3" fmla="*/ 258088 h 1168187"/>
                <a:gd name="connsiteX4" fmla="*/ 3667448 w 3667448"/>
                <a:gd name="connsiteY4" fmla="*/ 0 h 11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448" h="1168187">
                  <a:moveTo>
                    <a:pt x="3667448" y="0"/>
                  </a:moveTo>
                  <a:lnTo>
                    <a:pt x="3558782" y="1168187"/>
                  </a:lnTo>
                  <a:lnTo>
                    <a:pt x="0" y="638428"/>
                  </a:lnTo>
                  <a:lnTo>
                    <a:pt x="47541" y="258088"/>
                  </a:lnTo>
                  <a:lnTo>
                    <a:pt x="36674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819" name="TextBox 5">
              <a:extLst>
                <a:ext uri="{FF2B5EF4-FFF2-40B4-BE49-F238E27FC236}">
                  <a16:creationId xmlns:a16="http://schemas.microsoft.com/office/drawing/2014/main" id="{BD028E17-9053-A54E-AB17-DD0E5A155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4319571"/>
              <a:ext cx="11341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Mistaken approach</a:t>
              </a:r>
            </a:p>
          </p:txBody>
        </p:sp>
        <p:sp>
          <p:nvSpPr>
            <p:cNvPr id="76820" name="TextBox 14">
              <a:extLst>
                <a:ext uri="{FF2B5EF4-FFF2-40B4-BE49-F238E27FC236}">
                  <a16:creationId xmlns:a16="http://schemas.microsoft.com/office/drawing/2014/main" id="{2DE01D92-8862-924D-BFF1-5E724CECC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230" y="4244863"/>
              <a:ext cx="1147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Problem context calls for</a:t>
              </a:r>
              <a:endParaRPr lang="en-US" altLang="en-US" sz="2400"/>
            </a:p>
          </p:txBody>
        </p:sp>
        <p:sp>
          <p:nvSpPr>
            <p:cNvPr id="76821" name="TextBox 21">
              <a:extLst>
                <a:ext uri="{FF2B5EF4-FFF2-40B4-BE49-F238E27FC236}">
                  <a16:creationId xmlns:a16="http://schemas.microsoft.com/office/drawing/2014/main" id="{61865A62-C12D-224A-A60C-195B4CA42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004" y="4190529"/>
              <a:ext cx="139227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/>
                <a:t>A new logic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827CDC-B010-594B-ABA7-D02AB52C6226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025900"/>
            <a:ext cx="4932363" cy="873125"/>
            <a:chOff x="3850819" y="4025487"/>
            <a:chExt cx="4933227" cy="87386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8B84607-424E-5345-892A-A96BD3716919}"/>
                </a:ext>
              </a:extLst>
            </p:cNvPr>
            <p:cNvSpPr/>
            <p:nvPr/>
          </p:nvSpPr>
          <p:spPr>
            <a:xfrm rot="21139314" flipV="1">
              <a:off x="3850819" y="4435407"/>
              <a:ext cx="3116809" cy="332068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815" name="TextBox 19">
              <a:extLst>
                <a:ext uri="{FF2B5EF4-FFF2-40B4-BE49-F238E27FC236}">
                  <a16:creationId xmlns:a16="http://schemas.microsoft.com/office/drawing/2014/main" id="{7C317DC3-24F4-2541-BB16-4525D7029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757" y="4170153"/>
              <a:ext cx="2010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Simulate it within the old logic?</a:t>
              </a:r>
            </a:p>
          </p:txBody>
        </p:sp>
        <p:pic>
          <p:nvPicPr>
            <p:cNvPr id="76816" name="Picture 24" descr="sad.png">
              <a:extLst>
                <a:ext uri="{FF2B5EF4-FFF2-40B4-BE49-F238E27FC236}">
                  <a16:creationId xmlns:a16="http://schemas.microsoft.com/office/drawing/2014/main" id="{ECA4E1ED-7370-B64C-A20C-EB5DFD0DF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094" y="4025487"/>
              <a:ext cx="803952" cy="8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7" name="TextBox 25">
              <a:extLst>
                <a:ext uri="{FF2B5EF4-FFF2-40B4-BE49-F238E27FC236}">
                  <a16:creationId xmlns:a16="http://schemas.microsoft.com/office/drawing/2014/main" id="{2A2EA601-7E4C-464B-88C1-B918CE584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4146" y="4183737"/>
              <a:ext cx="69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NO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4AC9A6-0493-0340-91ED-F9762D1905DB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245100"/>
            <a:ext cx="4862513" cy="1049338"/>
            <a:chOff x="3771806" y="5245146"/>
            <a:chExt cx="4862826" cy="1049135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2C88803-0EEC-754E-9E97-08DB97C3FB18}"/>
                </a:ext>
              </a:extLst>
            </p:cNvPr>
            <p:cNvSpPr/>
            <p:nvPr/>
          </p:nvSpPr>
          <p:spPr>
            <a:xfrm rot="1302739">
              <a:off x="3771806" y="5245146"/>
              <a:ext cx="3221245" cy="471397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6811" name="TextBox 20">
              <a:extLst>
                <a:ext uri="{FF2B5EF4-FFF2-40B4-BE49-F238E27FC236}">
                  <a16:creationId xmlns:a16="http://schemas.microsoft.com/office/drawing/2014/main" id="{7E88C055-37A4-F642-9BF4-CA0FE3071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257" y="5508135"/>
              <a:ext cx="17793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Recognize the new logic?</a:t>
              </a:r>
            </a:p>
          </p:txBody>
        </p:sp>
        <p:sp>
          <p:nvSpPr>
            <p:cNvPr id="76812" name="TextBox 27">
              <a:extLst>
                <a:ext uri="{FF2B5EF4-FFF2-40B4-BE49-F238E27FC236}">
                  <a16:creationId xmlns:a16="http://schemas.microsoft.com/office/drawing/2014/main" id="{2B8CAC70-24F5-B646-94BC-D79A8A7FB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064" y="5610011"/>
              <a:ext cx="780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YES</a:t>
              </a:r>
            </a:p>
          </p:txBody>
        </p:sp>
        <p:pic>
          <p:nvPicPr>
            <p:cNvPr id="76813" name="Picture 28" descr="happy.png">
              <a:extLst>
                <a:ext uri="{FF2B5EF4-FFF2-40B4-BE49-F238E27FC236}">
                  <a16:creationId xmlns:a16="http://schemas.microsoft.com/office/drawing/2014/main" id="{1B031ACE-D0BD-534C-B766-EFF879AA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551" y="5547362"/>
              <a:ext cx="539081" cy="74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424389AA-4761-B047-A259-2385FD43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EBBEA-92D3-BC48-928F-9CC3D16AC6F0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6" name="Freeform 8">
            <a:extLst>
              <a:ext uri="{FF2B5EF4-FFF2-40B4-BE49-F238E27FC236}">
                <a16:creationId xmlns:a16="http://schemas.microsoft.com/office/drawing/2014/main" id="{7E0F3417-30EE-3C46-8C4B-D8205B36C958}"/>
              </a:ext>
            </a:extLst>
          </p:cNvPr>
          <p:cNvSpPr>
            <a:spLocks/>
          </p:cNvSpPr>
          <p:nvPr/>
        </p:nvSpPr>
        <p:spPr bwMode="auto">
          <a:xfrm>
            <a:off x="685800" y="304800"/>
            <a:ext cx="7239000" cy="838200"/>
          </a:xfrm>
          <a:custGeom>
            <a:avLst/>
            <a:gdLst>
              <a:gd name="T0" fmla="*/ 2147483646 w 4368"/>
              <a:gd name="T1" fmla="*/ 0 h 528"/>
              <a:gd name="T2" fmla="*/ 2147483646 w 4368"/>
              <a:gd name="T3" fmla="*/ 2147483646 h 528"/>
              <a:gd name="T4" fmla="*/ 2147483646 w 4368"/>
              <a:gd name="T5" fmla="*/ 2147483646 h 528"/>
              <a:gd name="T6" fmla="*/ 0 w 4368"/>
              <a:gd name="T7" fmla="*/ 2147483646 h 528"/>
              <a:gd name="T8" fmla="*/ 2147483646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61DDBA0-B230-2D40-92BE-5E1F4E1C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00025"/>
            <a:ext cx="8008937" cy="1003300"/>
          </a:xfrm>
        </p:spPr>
        <p:txBody>
          <a:bodyPr/>
          <a:lstStyle/>
          <a:p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Surface Logic</a:t>
            </a:r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</a:t>
            </a:r>
            <a:r>
              <a:rPr lang="en-US" altLang="ja-JP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Analogy in Geometry</a:t>
            </a: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7828" name="Picture 4" descr="trinagle1">
            <a:extLst>
              <a:ext uri="{FF2B5EF4-FFF2-40B4-BE49-F238E27FC236}">
                <a16:creationId xmlns:a16="http://schemas.microsoft.com/office/drawing/2014/main" id="{83B97E05-17B8-5849-85A2-6EF5DDA7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71588"/>
            <a:ext cx="30718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E4B53E93-54A4-A448-BBAD-11D2EE7B2BD4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1374775"/>
            <a:ext cx="2473325" cy="915988"/>
            <a:chOff x="2217" y="866"/>
            <a:chExt cx="1558" cy="577"/>
          </a:xfrm>
        </p:grpSpPr>
        <p:sp>
          <p:nvSpPr>
            <p:cNvPr id="77837" name="Freeform 9">
              <a:extLst>
                <a:ext uri="{FF2B5EF4-FFF2-40B4-BE49-F238E27FC236}">
                  <a16:creationId xmlns:a16="http://schemas.microsoft.com/office/drawing/2014/main" id="{2B169F2A-4EC9-7F43-ABF4-6795147B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871"/>
              <a:ext cx="528" cy="202"/>
            </a:xfrm>
            <a:custGeom>
              <a:avLst/>
              <a:gdLst>
                <a:gd name="T0" fmla="*/ 30 w 528"/>
                <a:gd name="T1" fmla="*/ 202 h 202"/>
                <a:gd name="T2" fmla="*/ 0 w 528"/>
                <a:gd name="T3" fmla="*/ 0 h 202"/>
                <a:gd name="T4" fmla="*/ 409 w 528"/>
                <a:gd name="T5" fmla="*/ 30 h 202"/>
                <a:gd name="T6" fmla="*/ 528 w 528"/>
                <a:gd name="T7" fmla="*/ 196 h 202"/>
                <a:gd name="T8" fmla="*/ 30 w 528"/>
                <a:gd name="T9" fmla="*/ 202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202">
                  <a:moveTo>
                    <a:pt x="30" y="202"/>
                  </a:moveTo>
                  <a:lnTo>
                    <a:pt x="0" y="0"/>
                  </a:lnTo>
                  <a:lnTo>
                    <a:pt x="409" y="30"/>
                  </a:lnTo>
                  <a:lnTo>
                    <a:pt x="528" y="196"/>
                  </a:lnTo>
                  <a:lnTo>
                    <a:pt x="30" y="202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38" name="Rectangle 6">
              <a:extLst>
                <a:ext uri="{FF2B5EF4-FFF2-40B4-BE49-F238E27FC236}">
                  <a16:creationId xmlns:a16="http://schemas.microsoft.com/office/drawing/2014/main" id="{C4E59108-2D3A-7243-930D-9C60BAE1C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866"/>
              <a:ext cx="155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can simulate virtually any non-Euclidean geometry …</a:t>
              </a:r>
            </a:p>
          </p:txBody>
        </p:sp>
      </p:grpSp>
      <p:grpSp>
        <p:nvGrpSpPr>
          <p:cNvPr id="26636" name="Group 12">
            <a:extLst>
              <a:ext uri="{FF2B5EF4-FFF2-40B4-BE49-F238E27FC236}">
                <a16:creationId xmlns:a16="http://schemas.microsoft.com/office/drawing/2014/main" id="{080412EF-8BAA-5C40-B949-4E93D0AF4BA4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3011488"/>
            <a:ext cx="6275387" cy="3213100"/>
            <a:chOff x="997" y="1897"/>
            <a:chExt cx="3953" cy="2024"/>
          </a:xfrm>
        </p:grpSpPr>
        <p:pic>
          <p:nvPicPr>
            <p:cNvPr id="77835" name="Picture 5" descr="triangle2">
              <a:extLst>
                <a:ext uri="{FF2B5EF4-FFF2-40B4-BE49-F238E27FC236}">
                  <a16:creationId xmlns:a16="http://schemas.microsoft.com/office/drawing/2014/main" id="{352590EE-FD67-704D-B24C-B81C6436B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897"/>
              <a:ext cx="188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6" name="Rectangle 7">
              <a:extLst>
                <a:ext uri="{FF2B5EF4-FFF2-40B4-BE49-F238E27FC236}">
                  <a16:creationId xmlns:a16="http://schemas.microsoft.com/office/drawing/2014/main" id="{06874CB8-CCA9-BE46-BA10-02AED769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448"/>
              <a:ext cx="18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…by embedding the surface in a higher dimensioned Euclidean space.</a:t>
              </a:r>
            </a:p>
          </p:txBody>
        </p:sp>
      </p:grpSp>
      <p:sp>
        <p:nvSpPr>
          <p:cNvPr id="77831" name="Rectangle 13">
            <a:extLst>
              <a:ext uri="{FF2B5EF4-FFF2-40B4-BE49-F238E27FC236}">
                <a16:creationId xmlns:a16="http://schemas.microsoft.com/office/drawing/2014/main" id="{D08E0B17-5FEE-C342-8FE5-864D1CFCD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E15CD746-A305-CE4C-804F-3E04FCE3C570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5546725"/>
            <a:ext cx="3538538" cy="739775"/>
            <a:chOff x="396" y="3494"/>
            <a:chExt cx="2229" cy="466"/>
          </a:xfrm>
        </p:grpSpPr>
        <p:sp>
          <p:nvSpPr>
            <p:cNvPr id="77833" name="Freeform 14">
              <a:extLst>
                <a:ext uri="{FF2B5EF4-FFF2-40B4-BE49-F238E27FC236}">
                  <a16:creationId xmlns:a16="http://schemas.microsoft.com/office/drawing/2014/main" id="{85C82E9F-1F34-9145-8499-4BD84C69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3537"/>
              <a:ext cx="1890" cy="423"/>
            </a:xfrm>
            <a:custGeom>
              <a:avLst/>
              <a:gdLst>
                <a:gd name="T0" fmla="*/ 0 w 657"/>
                <a:gd name="T1" fmla="*/ 6554 h 286"/>
                <a:gd name="T2" fmla="*/ 806932 w 657"/>
                <a:gd name="T3" fmla="*/ 157 h 286"/>
                <a:gd name="T4" fmla="*/ 3081422 w 657"/>
                <a:gd name="T5" fmla="*/ 0 h 286"/>
                <a:gd name="T6" fmla="*/ 2504356 w 657"/>
                <a:gd name="T7" fmla="*/ 4493 h 286"/>
                <a:gd name="T8" fmla="*/ 0 w 657"/>
                <a:gd name="T9" fmla="*/ 655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7" h="286">
                  <a:moveTo>
                    <a:pt x="0" y="286"/>
                  </a:moveTo>
                  <a:lnTo>
                    <a:pt x="172" y="7"/>
                  </a:lnTo>
                  <a:lnTo>
                    <a:pt x="657" y="0"/>
                  </a:lnTo>
                  <a:lnTo>
                    <a:pt x="534" y="19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34" name="Rectangle 15">
              <a:extLst>
                <a:ext uri="{FF2B5EF4-FFF2-40B4-BE49-F238E27FC236}">
                  <a16:creationId xmlns:a16="http://schemas.microsoft.com/office/drawing/2014/main" id="{B498EAA6-24E5-3F4C-B5F9-C24D2C802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3494"/>
              <a:ext cx="222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does not make Euclidean geometry the One True geometry.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D1D3A54-C732-214A-9525-EA4BE16B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Sample isolated is 1/10 gram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7853869-F870-D244-AB91-AF54E51DA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B4EB70D5-6A00-094D-884A-33AD572F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0F4EA-367F-6B4F-8C9E-E1E4CE86F4F5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1508" name="Picture 4" descr="crystallization.jpg">
            <a:extLst>
              <a:ext uri="{FF2B5EF4-FFF2-40B4-BE49-F238E27FC236}">
                <a16:creationId xmlns:a16="http://schemas.microsoft.com/office/drawing/2014/main" id="{EA180DFA-386D-FB49-B6D8-9297BDA7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68438"/>
            <a:ext cx="5810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>
            <a:extLst>
              <a:ext uri="{FF2B5EF4-FFF2-40B4-BE49-F238E27FC236}">
                <a16:creationId xmlns:a16="http://schemas.microsoft.com/office/drawing/2014/main" id="{B0DEEBCE-758C-E94A-AA37-9562D8DF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1385888"/>
            <a:ext cx="15287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…from tons of  pitchblende ore, over more than three years.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797247B4-90E1-4F43-8175-A43050E4A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6415088"/>
            <a:ext cx="7716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Images from </a:t>
            </a:r>
            <a:r>
              <a:rPr lang="ja-JP" altLang="en-US" sz="1100"/>
              <a:t>“</a:t>
            </a:r>
            <a:r>
              <a:rPr lang="en-US" altLang="ja-JP" sz="1100"/>
              <a:t>A Personal Interview with Marie Curie.</a:t>
            </a:r>
            <a:r>
              <a:rPr lang="ja-JP" altLang="en-US" sz="1100"/>
              <a:t>”</a:t>
            </a:r>
            <a:r>
              <a:rPr lang="en-US" altLang="ja-JP" sz="1100"/>
              <a:t>Jim and Rhoda Morris. http://scientificscience.org/Marie_%20Curie/index.htm</a:t>
            </a:r>
            <a:endParaRPr lang="en-US" altLang="en-US" sz="1100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347D328A-7F55-074B-81ED-5123D1BC4F68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3038475"/>
            <a:ext cx="6091238" cy="3314700"/>
            <a:chOff x="1736468" y="3039000"/>
            <a:chExt cx="6091551" cy="3314853"/>
          </a:xfrm>
        </p:grpSpPr>
        <p:sp>
          <p:nvSpPr>
            <p:cNvPr id="21512" name="TextBox 8">
              <a:extLst>
                <a:ext uri="{FF2B5EF4-FFF2-40B4-BE49-F238E27FC236}">
                  <a16:creationId xmlns:a16="http://schemas.microsoft.com/office/drawing/2014/main" id="{844A1F63-81B9-D440-BAC4-537B6D363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468" y="5282072"/>
              <a:ext cx="12002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this much</a:t>
              </a:r>
            </a:p>
          </p:txBody>
        </p:sp>
        <p:pic>
          <p:nvPicPr>
            <p:cNvPr id="21513" name="Picture 12" descr="radium chloride size crop glow.jpg">
              <a:extLst>
                <a:ext uri="{FF2B5EF4-FFF2-40B4-BE49-F238E27FC236}">
                  <a16:creationId xmlns:a16="http://schemas.microsoft.com/office/drawing/2014/main" id="{073AC5A8-A5FE-D344-B548-A05665BC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372" y="3039000"/>
              <a:ext cx="4747647" cy="331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68FC338A-3A6E-1747-8E9C-9BDE9E389CB4}"/>
              </a:ext>
            </a:extLst>
          </p:cNvPr>
          <p:cNvSpPr/>
          <p:nvPr/>
        </p:nvSpPr>
        <p:spPr>
          <a:xfrm>
            <a:off x="5830888" y="2378075"/>
            <a:ext cx="1484312" cy="161925"/>
          </a:xfrm>
          <a:custGeom>
            <a:avLst/>
            <a:gdLst>
              <a:gd name="connsiteX0" fmla="*/ 38876 w 1483774"/>
              <a:gd name="connsiteY0" fmla="*/ 0 h 161994"/>
              <a:gd name="connsiteX1" fmla="*/ 1483774 w 1483774"/>
              <a:gd name="connsiteY1" fmla="*/ 12960 h 161994"/>
              <a:gd name="connsiteX2" fmla="*/ 1431939 w 1483774"/>
              <a:gd name="connsiteY2" fmla="*/ 161994 h 161994"/>
              <a:gd name="connsiteX3" fmla="*/ 0 w 1483774"/>
              <a:gd name="connsiteY3" fmla="*/ 142555 h 161994"/>
              <a:gd name="connsiteX4" fmla="*/ 38876 w 1483774"/>
              <a:gd name="connsiteY4" fmla="*/ 0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74" h="161994">
                <a:moveTo>
                  <a:pt x="38876" y="0"/>
                </a:moveTo>
                <a:lnTo>
                  <a:pt x="1483774" y="12960"/>
                </a:lnTo>
                <a:lnTo>
                  <a:pt x="1431939" y="161994"/>
                </a:lnTo>
                <a:lnTo>
                  <a:pt x="0" y="142555"/>
                </a:lnTo>
                <a:lnTo>
                  <a:pt x="38876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D446E-4F99-DC4E-9083-F2F674939FF4}"/>
              </a:ext>
            </a:extLst>
          </p:cNvPr>
          <p:cNvSpPr/>
          <p:nvPr/>
        </p:nvSpPr>
        <p:spPr>
          <a:xfrm>
            <a:off x="2947988" y="2663825"/>
            <a:ext cx="2247900" cy="161925"/>
          </a:xfrm>
          <a:custGeom>
            <a:avLst/>
            <a:gdLst>
              <a:gd name="connsiteX0" fmla="*/ 38876 w 1483774"/>
              <a:gd name="connsiteY0" fmla="*/ 0 h 161994"/>
              <a:gd name="connsiteX1" fmla="*/ 1483774 w 1483774"/>
              <a:gd name="connsiteY1" fmla="*/ 12960 h 161994"/>
              <a:gd name="connsiteX2" fmla="*/ 1431939 w 1483774"/>
              <a:gd name="connsiteY2" fmla="*/ 161994 h 161994"/>
              <a:gd name="connsiteX3" fmla="*/ 0 w 1483774"/>
              <a:gd name="connsiteY3" fmla="*/ 142555 h 161994"/>
              <a:gd name="connsiteX4" fmla="*/ 38876 w 1483774"/>
              <a:gd name="connsiteY4" fmla="*/ 0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74" h="161994">
                <a:moveTo>
                  <a:pt x="38876" y="0"/>
                </a:moveTo>
                <a:lnTo>
                  <a:pt x="1483774" y="12960"/>
                </a:lnTo>
                <a:lnTo>
                  <a:pt x="1431939" y="161994"/>
                </a:lnTo>
                <a:lnTo>
                  <a:pt x="0" y="142555"/>
                </a:lnTo>
                <a:lnTo>
                  <a:pt x="38876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3D8E514-BCD3-5446-B2EF-EE7907E129C9}"/>
              </a:ext>
            </a:extLst>
          </p:cNvPr>
          <p:cNvSpPr/>
          <p:nvPr/>
        </p:nvSpPr>
        <p:spPr>
          <a:xfrm>
            <a:off x="4049713" y="4749800"/>
            <a:ext cx="1736725" cy="271463"/>
          </a:xfrm>
          <a:custGeom>
            <a:avLst/>
            <a:gdLst>
              <a:gd name="connsiteX0" fmla="*/ 38876 w 1483774"/>
              <a:gd name="connsiteY0" fmla="*/ 0 h 161994"/>
              <a:gd name="connsiteX1" fmla="*/ 1483774 w 1483774"/>
              <a:gd name="connsiteY1" fmla="*/ 12960 h 161994"/>
              <a:gd name="connsiteX2" fmla="*/ 1431939 w 1483774"/>
              <a:gd name="connsiteY2" fmla="*/ 161994 h 161994"/>
              <a:gd name="connsiteX3" fmla="*/ 0 w 1483774"/>
              <a:gd name="connsiteY3" fmla="*/ 142555 h 161994"/>
              <a:gd name="connsiteX4" fmla="*/ 38876 w 1483774"/>
              <a:gd name="connsiteY4" fmla="*/ 0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74" h="161994">
                <a:moveTo>
                  <a:pt x="38876" y="0"/>
                </a:moveTo>
                <a:lnTo>
                  <a:pt x="1483774" y="12960"/>
                </a:lnTo>
                <a:lnTo>
                  <a:pt x="1431939" y="161994"/>
                </a:lnTo>
                <a:lnTo>
                  <a:pt x="0" y="142555"/>
                </a:lnTo>
                <a:lnTo>
                  <a:pt x="38876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B575720-ADF6-D142-888C-6973EBF2EBDE}"/>
              </a:ext>
            </a:extLst>
          </p:cNvPr>
          <p:cNvSpPr/>
          <p:nvPr/>
        </p:nvSpPr>
        <p:spPr>
          <a:xfrm>
            <a:off x="3505200" y="4529138"/>
            <a:ext cx="803275" cy="161925"/>
          </a:xfrm>
          <a:custGeom>
            <a:avLst/>
            <a:gdLst>
              <a:gd name="connsiteX0" fmla="*/ 38876 w 1483774"/>
              <a:gd name="connsiteY0" fmla="*/ 0 h 161994"/>
              <a:gd name="connsiteX1" fmla="*/ 1483774 w 1483774"/>
              <a:gd name="connsiteY1" fmla="*/ 12960 h 161994"/>
              <a:gd name="connsiteX2" fmla="*/ 1431939 w 1483774"/>
              <a:gd name="connsiteY2" fmla="*/ 161994 h 161994"/>
              <a:gd name="connsiteX3" fmla="*/ 0 w 1483774"/>
              <a:gd name="connsiteY3" fmla="*/ 142555 h 161994"/>
              <a:gd name="connsiteX4" fmla="*/ 38876 w 1483774"/>
              <a:gd name="connsiteY4" fmla="*/ 0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74" h="161994">
                <a:moveTo>
                  <a:pt x="38876" y="0"/>
                </a:moveTo>
                <a:lnTo>
                  <a:pt x="1483774" y="12960"/>
                </a:lnTo>
                <a:lnTo>
                  <a:pt x="1431939" y="161994"/>
                </a:lnTo>
                <a:lnTo>
                  <a:pt x="0" y="142555"/>
                </a:lnTo>
                <a:lnTo>
                  <a:pt x="38876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itle 1">
            <a:extLst>
              <a:ext uri="{FF2B5EF4-FFF2-40B4-BE49-F238E27FC236}">
                <a16:creationId xmlns:a16="http://schemas.microsoft.com/office/drawing/2014/main" id="{91322157-1529-9342-B830-86161082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Its crystalline properties declared</a:t>
            </a:r>
          </a:p>
        </p:txBody>
      </p:sp>
      <p:sp>
        <p:nvSpPr>
          <p:cNvPr id="22534" name="Content Placeholder 2">
            <a:extLst>
              <a:ext uri="{FF2B5EF4-FFF2-40B4-BE49-F238E27FC236}">
                <a16:creationId xmlns:a16="http://schemas.microsoft.com/office/drawing/2014/main" id="{5A541E73-4A12-734D-9A60-343155B8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2535" name="Slide Number Placeholder 3">
            <a:extLst>
              <a:ext uri="{FF2B5EF4-FFF2-40B4-BE49-F238E27FC236}">
                <a16:creationId xmlns:a16="http://schemas.microsoft.com/office/drawing/2014/main" id="{FCBADA5D-E7E2-474A-B2AA-AA15461E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50184-8B64-BE47-BBE0-38D869AF34C2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2536" name="Picture 4" descr="Curie_head.jpg">
            <a:extLst>
              <a:ext uri="{FF2B5EF4-FFF2-40B4-BE49-F238E27FC236}">
                <a16:creationId xmlns:a16="http://schemas.microsoft.com/office/drawing/2014/main" id="{93B068C5-B3A8-294B-A253-23831F9F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079625"/>
            <a:ext cx="1968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5">
            <a:extLst>
              <a:ext uri="{FF2B5EF4-FFF2-40B4-BE49-F238E27FC236}">
                <a16:creationId xmlns:a16="http://schemas.microsoft.com/office/drawing/2014/main" id="{8F865F1F-4F57-9D4C-8E68-AE9B8162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1982788"/>
            <a:ext cx="4522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The crystals, which form in very acid solution, are elongated needles, those of barium chloride having exactly the same appearance as those of radium chloride.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(Dissertation, 1903)</a:t>
            </a:r>
          </a:p>
        </p:txBody>
      </p:sp>
      <p:sp>
        <p:nvSpPr>
          <p:cNvPr id="22538" name="Rectangle 7">
            <a:extLst>
              <a:ext uri="{FF2B5EF4-FFF2-40B4-BE49-F238E27FC236}">
                <a16:creationId xmlns:a16="http://schemas.microsoft.com/office/drawing/2014/main" id="{24A9FB2C-D873-1C4D-8CBF-D9C75DAA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121150"/>
            <a:ext cx="41290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In chemical terms radium differs little from barium; the salts of these two elements are isomorphic.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(Nobel Prize Address, 1911)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05351BB-BF59-5045-A01F-7D9519ADDF29}"/>
              </a:ext>
            </a:extLst>
          </p:cNvPr>
          <p:cNvSpPr/>
          <p:nvPr/>
        </p:nvSpPr>
        <p:spPr>
          <a:xfrm rot="5400000">
            <a:off x="4364037" y="263526"/>
            <a:ext cx="1768475" cy="4845050"/>
          </a:xfrm>
          <a:prstGeom prst="wedgeRoundRectCallout">
            <a:avLst>
              <a:gd name="adj1" fmla="val -6255"/>
              <a:gd name="adj2" fmla="val 56658"/>
              <a:gd name="adj3" fmla="val 166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A3CF007-5F48-F142-B774-4A039999A55F}"/>
              </a:ext>
            </a:extLst>
          </p:cNvPr>
          <p:cNvSpPr/>
          <p:nvPr/>
        </p:nvSpPr>
        <p:spPr>
          <a:xfrm rot="5400000">
            <a:off x="4568032" y="2280444"/>
            <a:ext cx="1593850" cy="4846637"/>
          </a:xfrm>
          <a:prstGeom prst="wedgeRoundRectCallout">
            <a:avLst>
              <a:gd name="adj1" fmla="val -58270"/>
              <a:gd name="adj2" fmla="val 59331"/>
              <a:gd name="adj3" fmla="val 166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750D428-1722-8045-89BD-051D01E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41337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Inference Justified Formally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F69554C-3309-BB48-9A7A-AAD695AC6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A8499BBF-2B39-B746-A4FE-F00345C5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80776-6060-C148-A161-8F64C6F72AC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3556" name="Group 46">
            <a:extLst>
              <a:ext uri="{FF2B5EF4-FFF2-40B4-BE49-F238E27FC236}">
                <a16:creationId xmlns:a16="http://schemas.microsoft.com/office/drawing/2014/main" id="{DF4E424B-81FF-094B-BFFA-5C825C0B9E3C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1314450"/>
            <a:ext cx="4529137" cy="1527175"/>
            <a:chOff x="4470760" y="1341314"/>
            <a:chExt cx="4529068" cy="152757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F7E4FB9-2A76-9A48-AB15-8C5D0CDCB4D8}"/>
                </a:ext>
              </a:extLst>
            </p:cNvPr>
            <p:cNvSpPr/>
            <p:nvPr/>
          </p:nvSpPr>
          <p:spPr>
            <a:xfrm>
              <a:off x="4489810" y="1438177"/>
              <a:ext cx="3959165" cy="1386245"/>
            </a:xfrm>
            <a:custGeom>
              <a:avLst/>
              <a:gdLst>
                <a:gd name="connsiteX0" fmla="*/ 161984 w 3855220"/>
                <a:gd name="connsiteY0" fmla="*/ 0 h 1432024"/>
                <a:gd name="connsiteX1" fmla="*/ 161984 w 3855220"/>
                <a:gd name="connsiteY1" fmla="*/ 0 h 1432024"/>
                <a:gd name="connsiteX2" fmla="*/ 3855220 w 3855220"/>
                <a:gd name="connsiteY2" fmla="*/ 45358 h 1432024"/>
                <a:gd name="connsiteX3" fmla="*/ 3712674 w 3855220"/>
                <a:gd name="connsiteY3" fmla="*/ 1432024 h 1432024"/>
                <a:gd name="connsiteX4" fmla="*/ 0 w 3855220"/>
                <a:gd name="connsiteY4" fmla="*/ 1347787 h 1432024"/>
                <a:gd name="connsiteX5" fmla="*/ 161984 w 3855220"/>
                <a:gd name="connsiteY5" fmla="*/ 0 h 14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5220" h="1432024">
                  <a:moveTo>
                    <a:pt x="161984" y="0"/>
                  </a:moveTo>
                  <a:lnTo>
                    <a:pt x="161984" y="0"/>
                  </a:lnTo>
                  <a:lnTo>
                    <a:pt x="3855220" y="45358"/>
                  </a:lnTo>
                  <a:lnTo>
                    <a:pt x="3712674" y="1432024"/>
                  </a:lnTo>
                  <a:lnTo>
                    <a:pt x="0" y="1347787"/>
                  </a:lnTo>
                  <a:lnTo>
                    <a:pt x="161984" y="0"/>
                  </a:lnTo>
                  <a:close/>
                </a:path>
              </a:pathLst>
            </a:custGeom>
            <a:solidFill>
              <a:srgbClr val="CA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6" name="TextBox 5">
              <a:extLst>
                <a:ext uri="{FF2B5EF4-FFF2-40B4-BE49-F238E27FC236}">
                  <a16:creationId xmlns:a16="http://schemas.microsoft.com/office/drawing/2014/main" id="{2EDE08B7-1F94-6141-90ED-5C1113F4A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158" y="1347787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This </a:t>
              </a:r>
              <a:r>
                <a:rPr lang="en-US" altLang="en-US"/>
                <a:t>sample of Radium Chloride</a:t>
              </a:r>
            </a:p>
          </p:txBody>
        </p:sp>
        <p:sp>
          <p:nvSpPr>
            <p:cNvPr id="23577" name="TextBox 6">
              <a:extLst>
                <a:ext uri="{FF2B5EF4-FFF2-40B4-BE49-F238E27FC236}">
                  <a16:creationId xmlns:a16="http://schemas.microsoft.com/office/drawing/2014/main" id="{092A9FD2-C05C-F342-BB56-1E466EE83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82" y="1503302"/>
              <a:ext cx="492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has</a:t>
              </a:r>
            </a:p>
          </p:txBody>
        </p:sp>
        <p:sp>
          <p:nvSpPr>
            <p:cNvPr id="23578" name="TextBox 7">
              <a:extLst>
                <a:ext uri="{FF2B5EF4-FFF2-40B4-BE49-F238E27FC236}">
                  <a16:creationId xmlns:a16="http://schemas.microsoft.com/office/drawing/2014/main" id="{8EECAE34-5BC2-F649-A8AC-D3258A590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284" y="1341314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BCE947-AB80-0247-B939-2561A195F691}"/>
                </a:ext>
              </a:extLst>
            </p:cNvPr>
            <p:cNvCxnSpPr/>
            <p:nvPr/>
          </p:nvCxnSpPr>
          <p:spPr>
            <a:xfrm>
              <a:off x="4470760" y="2132093"/>
              <a:ext cx="4159187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0" name="TextBox 11">
              <a:extLst>
                <a:ext uri="{FF2B5EF4-FFF2-40B4-BE49-F238E27FC236}">
                  <a16:creationId xmlns:a16="http://schemas.microsoft.com/office/drawing/2014/main" id="{6DFEABB9-CD26-F848-8943-BD31F560A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678" y="2222553"/>
              <a:ext cx="18660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All </a:t>
              </a:r>
              <a:r>
                <a:rPr lang="en-US" altLang="en-US"/>
                <a:t>samples of Radium Chloride</a:t>
              </a:r>
            </a:p>
          </p:txBody>
        </p:sp>
        <p:sp>
          <p:nvSpPr>
            <p:cNvPr id="23581" name="TextBox 12">
              <a:extLst>
                <a:ext uri="{FF2B5EF4-FFF2-40B4-BE49-F238E27FC236}">
                  <a16:creationId xmlns:a16="http://schemas.microsoft.com/office/drawing/2014/main" id="{C1FCC5AC-C0E7-A04D-9FCB-49108A19E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502" y="2378068"/>
              <a:ext cx="620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have</a:t>
              </a:r>
            </a:p>
          </p:txBody>
        </p:sp>
        <p:sp>
          <p:nvSpPr>
            <p:cNvPr id="23582" name="TextBox 13">
              <a:extLst>
                <a:ext uri="{FF2B5EF4-FFF2-40B4-BE49-F238E27FC236}">
                  <a16:creationId xmlns:a16="http://schemas.microsoft.com/office/drawing/2014/main" id="{397D732A-7D24-034B-9AD0-D88320E82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804" y="2216080"/>
              <a:ext cx="21835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crystals just like Barium Chloride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065FAAC4-18EF-3F4C-83BF-B3432BBF50C4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957263"/>
            <a:ext cx="3001963" cy="2357437"/>
            <a:chOff x="590867" y="957641"/>
            <a:chExt cx="3001874" cy="2356748"/>
          </a:xfrm>
        </p:grpSpPr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7789E77E-14D8-B84F-A4F0-2F2D48471900}"/>
                </a:ext>
              </a:extLst>
            </p:cNvPr>
            <p:cNvSpPr/>
            <p:nvPr/>
          </p:nvSpPr>
          <p:spPr>
            <a:xfrm>
              <a:off x="590867" y="957641"/>
              <a:ext cx="3001874" cy="235674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3570" name="Group 33">
              <a:extLst>
                <a:ext uri="{FF2B5EF4-FFF2-40B4-BE49-F238E27FC236}">
                  <a16:creationId xmlns:a16="http://schemas.microsoft.com/office/drawing/2014/main" id="{088002FC-AADD-4D44-9FB7-027174B5B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664" y="1547123"/>
              <a:ext cx="2482564" cy="996043"/>
              <a:chOff x="615664" y="1710131"/>
              <a:chExt cx="2482564" cy="996043"/>
            </a:xfrm>
          </p:grpSpPr>
          <p:sp>
            <p:nvSpPr>
              <p:cNvPr id="23572" name="TextBox 15">
                <a:extLst>
                  <a:ext uri="{FF2B5EF4-FFF2-40B4-BE49-F238E27FC236}">
                    <a16:creationId xmlns:a16="http://schemas.microsoft.com/office/drawing/2014/main" id="{AC4F7A7F-BF6E-2A44-B099-3DCBAE31E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664" y="1710131"/>
                <a:ext cx="24825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/>
                  <a:t>Some </a:t>
                </a:r>
                <a:r>
                  <a:rPr lang="en-US" altLang="en-US" sz="2800"/>
                  <a:t>A</a:t>
                </a:r>
                <a:r>
                  <a:rPr lang="en-US" altLang="ja-JP" sz="2800"/>
                  <a:t>’s are B.</a:t>
                </a:r>
                <a:endParaRPr lang="en-US" altLang="en-US" sz="2800"/>
              </a:p>
            </p:txBody>
          </p:sp>
          <p:sp>
            <p:nvSpPr>
              <p:cNvPr id="23573" name="TextBox 16">
                <a:extLst>
                  <a:ext uri="{FF2B5EF4-FFF2-40B4-BE49-F238E27FC236}">
                    <a16:creationId xmlns:a16="http://schemas.microsoft.com/office/drawing/2014/main" id="{7830461B-494A-AF46-A86A-6C983230F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38" y="2182954"/>
                <a:ext cx="21236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/>
                  <a:t>All </a:t>
                </a:r>
                <a:r>
                  <a:rPr lang="en-US" altLang="en-US" sz="2800"/>
                  <a:t>A</a:t>
                </a:r>
                <a:r>
                  <a:rPr lang="en-US" altLang="ja-JP" sz="2800"/>
                  <a:t>’s are B.</a:t>
                </a:r>
                <a:endParaRPr lang="en-US" altLang="en-US" sz="28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B933E33-2AB6-314C-8D07-327093389003}"/>
                  </a:ext>
                </a:extLst>
              </p:cNvPr>
              <p:cNvCxnSpPr/>
              <p:nvPr/>
            </p:nvCxnSpPr>
            <p:spPr bwMode="auto">
              <a:xfrm>
                <a:off x="681352" y="2239509"/>
                <a:ext cx="226529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71" name="TextBox 34">
              <a:extLst>
                <a:ext uri="{FF2B5EF4-FFF2-40B4-BE49-F238E27FC236}">
                  <a16:creationId xmlns:a16="http://schemas.microsoft.com/office/drawing/2014/main" id="{770601E8-3C3D-8C42-A3F6-7EB39D28E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36" y="2682753"/>
              <a:ext cx="134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enumerative induction</a:t>
              </a:r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9D8158E7-2866-AA47-9452-065E2EBDF77F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184525"/>
            <a:ext cx="3787775" cy="3240088"/>
            <a:chOff x="428625" y="3184208"/>
            <a:chExt cx="3787591" cy="3240405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7A512E7-5BDE-CC4D-AD62-33C71A7C4591}"/>
                </a:ext>
              </a:extLst>
            </p:cNvPr>
            <p:cNvSpPr/>
            <p:nvPr/>
          </p:nvSpPr>
          <p:spPr bwMode="auto">
            <a:xfrm>
              <a:off x="428625" y="3396954"/>
              <a:ext cx="3787591" cy="3027659"/>
            </a:xfrm>
            <a:custGeom>
              <a:avLst/>
              <a:gdLst>
                <a:gd name="connsiteX0" fmla="*/ 0 w 3402576"/>
                <a:gd name="connsiteY0" fmla="*/ 33959 h 2675961"/>
                <a:gd name="connsiteX1" fmla="*/ 3402576 w 3402576"/>
                <a:gd name="connsiteY1" fmla="*/ 0 h 2675961"/>
                <a:gd name="connsiteX2" fmla="*/ 3239579 w 3402576"/>
                <a:gd name="connsiteY2" fmla="*/ 2675961 h 2675961"/>
                <a:gd name="connsiteX3" fmla="*/ 95082 w 3402576"/>
                <a:gd name="connsiteY3" fmla="*/ 2594460 h 2675961"/>
                <a:gd name="connsiteX4" fmla="*/ 0 w 3402576"/>
                <a:gd name="connsiteY4" fmla="*/ 33959 h 267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576" h="2675961">
                  <a:moveTo>
                    <a:pt x="0" y="33959"/>
                  </a:moveTo>
                  <a:lnTo>
                    <a:pt x="3402576" y="0"/>
                  </a:lnTo>
                  <a:lnTo>
                    <a:pt x="3239579" y="2675961"/>
                  </a:lnTo>
                  <a:lnTo>
                    <a:pt x="95082" y="2594460"/>
                  </a:lnTo>
                  <a:lnTo>
                    <a:pt x="0" y="33959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8" name="TextBox 36">
              <a:extLst>
                <a:ext uri="{FF2B5EF4-FFF2-40B4-BE49-F238E27FC236}">
                  <a16:creationId xmlns:a16="http://schemas.microsoft.com/office/drawing/2014/main" id="{A33FD2C3-9E3B-B644-A2F3-E9CC81575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58" y="3184208"/>
              <a:ext cx="1569400" cy="64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BUT…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F98C568-32A2-2D40-96E8-929743EC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843338"/>
            <a:ext cx="349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This sample of Radium Chloride 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289566-D8D2-E147-A8BB-457A97BA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4194175"/>
            <a:ext cx="211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appears colorless.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BC0258-740C-DC43-AE21-6302AD8B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78438"/>
            <a:ext cx="251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is at temperature 25C.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40A4A-C652-8B4A-841C-10951E6F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55848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is in Paris.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9D4431-803B-BF44-A52F-7D5288BB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5897563"/>
            <a:ext cx="280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prepared by Marie Curie.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3E40C0-56A2-054A-87F9-92179E57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4572000"/>
            <a:ext cx="3190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Must all samples be so?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40E1DF-AC10-1F4D-BFBF-38C26363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4560888"/>
            <a:ext cx="2525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weighs less that 1/5g.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891576-F794-3144-8649-37706F77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4948238"/>
            <a:ext cx="332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 has crystals smaller than 1mm.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8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25F0D86-A7A9-3A43-B3F6-5CDC272EAFCF}"/>
              </a:ext>
            </a:extLst>
          </p:cNvPr>
          <p:cNvSpPr/>
          <p:nvPr/>
        </p:nvSpPr>
        <p:spPr>
          <a:xfrm>
            <a:off x="2508250" y="1347788"/>
            <a:ext cx="3178175" cy="1320800"/>
          </a:xfrm>
          <a:custGeom>
            <a:avLst/>
            <a:gdLst>
              <a:gd name="connsiteX0" fmla="*/ 77361 w 2295066"/>
              <a:gd name="connsiteY0" fmla="*/ 0 h 1044414"/>
              <a:gd name="connsiteX1" fmla="*/ 122489 w 2295066"/>
              <a:gd name="connsiteY1" fmla="*/ 0 h 1044414"/>
              <a:gd name="connsiteX2" fmla="*/ 2295066 w 2295066"/>
              <a:gd name="connsiteY2" fmla="*/ 109599 h 1044414"/>
              <a:gd name="connsiteX3" fmla="*/ 2146789 w 2295066"/>
              <a:gd name="connsiteY3" fmla="*/ 1044414 h 1044414"/>
              <a:gd name="connsiteX4" fmla="*/ 0 w 2295066"/>
              <a:gd name="connsiteY4" fmla="*/ 863898 h 1044414"/>
              <a:gd name="connsiteX5" fmla="*/ 77361 w 2295066"/>
              <a:gd name="connsiteY5" fmla="*/ 0 h 10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066" h="1044414">
                <a:moveTo>
                  <a:pt x="77361" y="0"/>
                </a:moveTo>
                <a:lnTo>
                  <a:pt x="122489" y="0"/>
                </a:lnTo>
                <a:lnTo>
                  <a:pt x="2295066" y="109599"/>
                </a:lnTo>
                <a:lnTo>
                  <a:pt x="2146789" y="1044414"/>
                </a:lnTo>
                <a:lnTo>
                  <a:pt x="0" y="863898"/>
                </a:lnTo>
                <a:cubicBezTo>
                  <a:pt x="32475" y="578108"/>
                  <a:pt x="96702" y="294076"/>
                  <a:pt x="77361" y="0"/>
                </a:cubicBez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E3CBF067-F1C5-0443-BAA5-E685C97E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??Repair??: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Augment Schema with Domain Specific Facts.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602BDE9-5A8E-2944-BF8C-10E1C0549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08E2639-424D-5648-ACB2-129B4820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D99E56-9559-9043-A8FD-F88ECF99523B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4581" name="TextBox 15">
            <a:extLst>
              <a:ext uri="{FF2B5EF4-FFF2-40B4-BE49-F238E27FC236}">
                <a16:creationId xmlns:a16="http://schemas.microsoft.com/office/drawing/2014/main" id="{B1DD89E6-83B6-5948-A760-2816CF6A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1404938"/>
            <a:ext cx="3468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/>
              <a:t>Some </a:t>
            </a:r>
            <a:r>
              <a:rPr lang="en-US" altLang="en-US" sz="4000"/>
              <a:t>A</a:t>
            </a:r>
            <a:r>
              <a:rPr lang="en-US" altLang="ja-JP" sz="4000"/>
              <a:t>’s are B.</a:t>
            </a:r>
            <a:endParaRPr lang="en-US" altLang="en-US" sz="4000"/>
          </a:p>
        </p:txBody>
      </p:sp>
      <p:sp>
        <p:nvSpPr>
          <p:cNvPr id="24582" name="TextBox 16">
            <a:extLst>
              <a:ext uri="{FF2B5EF4-FFF2-40B4-BE49-F238E27FC236}">
                <a16:creationId xmlns:a16="http://schemas.microsoft.com/office/drawing/2014/main" id="{8518C507-A127-6D47-BBDB-C2176C1E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1878013"/>
            <a:ext cx="2955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/>
              <a:t>All </a:t>
            </a:r>
            <a:r>
              <a:rPr lang="en-US" altLang="en-US" sz="4000"/>
              <a:t>A</a:t>
            </a:r>
            <a:r>
              <a:rPr lang="en-US" altLang="ja-JP" sz="4000"/>
              <a:t>’s are B.</a:t>
            </a:r>
            <a:endParaRPr lang="en-US" altLang="en-US" sz="4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A04ED6-F11B-B144-8A11-D99852399FFB}"/>
              </a:ext>
            </a:extLst>
          </p:cNvPr>
          <p:cNvCxnSpPr/>
          <p:nvPr/>
        </p:nvCxnSpPr>
        <p:spPr bwMode="auto">
          <a:xfrm>
            <a:off x="2608263" y="2032000"/>
            <a:ext cx="309086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6">
            <a:extLst>
              <a:ext uri="{FF2B5EF4-FFF2-40B4-BE49-F238E27FC236}">
                <a16:creationId xmlns:a16="http://schemas.microsoft.com/office/drawing/2014/main" id="{B6259E45-D398-774D-A524-27F4C75FEC9F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346325"/>
            <a:ext cx="3243262" cy="2986088"/>
            <a:chOff x="348129" y="2346708"/>
            <a:chExt cx="3242746" cy="298496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3ACE68B-5D32-A647-92FF-EF42998CC5F8}"/>
                </a:ext>
              </a:extLst>
            </p:cNvPr>
            <p:cNvSpPr/>
            <p:nvPr/>
          </p:nvSpPr>
          <p:spPr>
            <a:xfrm>
              <a:off x="367176" y="2346708"/>
              <a:ext cx="3223699" cy="2984963"/>
            </a:xfrm>
            <a:custGeom>
              <a:avLst/>
              <a:gdLst>
                <a:gd name="connsiteX0" fmla="*/ 3017109 w 3017109"/>
                <a:gd name="connsiteY0" fmla="*/ 0 h 2694848"/>
                <a:gd name="connsiteX1" fmla="*/ 0 w 3017109"/>
                <a:gd name="connsiteY1" fmla="*/ 496420 h 2694848"/>
                <a:gd name="connsiteX2" fmla="*/ 464171 w 3017109"/>
                <a:gd name="connsiteY2" fmla="*/ 2643272 h 2694848"/>
                <a:gd name="connsiteX3" fmla="*/ 2694769 w 3017109"/>
                <a:gd name="connsiteY3" fmla="*/ 2694848 h 2694848"/>
                <a:gd name="connsiteX4" fmla="*/ 3017109 w 3017109"/>
                <a:gd name="connsiteY4" fmla="*/ 0 h 269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7109" h="2694848">
                  <a:moveTo>
                    <a:pt x="3017109" y="0"/>
                  </a:moveTo>
                  <a:lnTo>
                    <a:pt x="0" y="496420"/>
                  </a:lnTo>
                  <a:lnTo>
                    <a:pt x="464171" y="2643272"/>
                  </a:lnTo>
                  <a:lnTo>
                    <a:pt x="2694769" y="2694848"/>
                  </a:lnTo>
                  <a:lnTo>
                    <a:pt x="3017109" y="0"/>
                  </a:lnTo>
                  <a:close/>
                </a:path>
              </a:pathLst>
            </a:custGeom>
            <a:solidFill>
              <a:srgbClr val="9EC7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601" name="TextBox 22">
              <a:extLst>
                <a:ext uri="{FF2B5EF4-FFF2-40B4-BE49-F238E27FC236}">
                  <a16:creationId xmlns:a16="http://schemas.microsoft.com/office/drawing/2014/main" id="{B7F00D99-2834-6C40-9003-E50E88613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29" y="2791553"/>
              <a:ext cx="28688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Restrict to things that can carry projectable properties.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F7FC363F-6108-7544-BEBA-FF9E3E7A20F8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2430463"/>
            <a:ext cx="3616325" cy="2824162"/>
            <a:chOff x="4860898" y="2430520"/>
            <a:chExt cx="3616662" cy="2823788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73034BB-BBBB-FC49-B22A-62688BAB3611}"/>
                </a:ext>
              </a:extLst>
            </p:cNvPr>
            <p:cNvSpPr/>
            <p:nvPr/>
          </p:nvSpPr>
          <p:spPr>
            <a:xfrm flipH="1">
              <a:off x="5132386" y="2430520"/>
              <a:ext cx="3041933" cy="2823788"/>
            </a:xfrm>
            <a:custGeom>
              <a:avLst/>
              <a:gdLst>
                <a:gd name="connsiteX0" fmla="*/ 3017109 w 3017109"/>
                <a:gd name="connsiteY0" fmla="*/ 0 h 2694848"/>
                <a:gd name="connsiteX1" fmla="*/ 0 w 3017109"/>
                <a:gd name="connsiteY1" fmla="*/ 496420 h 2694848"/>
                <a:gd name="connsiteX2" fmla="*/ 464171 w 3017109"/>
                <a:gd name="connsiteY2" fmla="*/ 2643272 h 2694848"/>
                <a:gd name="connsiteX3" fmla="*/ 2694769 w 3017109"/>
                <a:gd name="connsiteY3" fmla="*/ 2694848 h 2694848"/>
                <a:gd name="connsiteX4" fmla="*/ 3017109 w 3017109"/>
                <a:gd name="connsiteY4" fmla="*/ 0 h 269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7109" h="2694848">
                  <a:moveTo>
                    <a:pt x="3017109" y="0"/>
                  </a:moveTo>
                  <a:lnTo>
                    <a:pt x="0" y="496420"/>
                  </a:lnTo>
                  <a:lnTo>
                    <a:pt x="464171" y="2643272"/>
                  </a:lnTo>
                  <a:lnTo>
                    <a:pt x="2694769" y="2694848"/>
                  </a:lnTo>
                  <a:lnTo>
                    <a:pt x="3017109" y="0"/>
                  </a:lnTo>
                  <a:close/>
                </a:path>
              </a:pathLst>
            </a:custGeom>
            <a:solidFill>
              <a:srgbClr val="9EC7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99" name="TextBox 23">
              <a:extLst>
                <a:ext uri="{FF2B5EF4-FFF2-40B4-BE49-F238E27FC236}">
                  <a16:creationId xmlns:a16="http://schemas.microsoft.com/office/drawing/2014/main" id="{70AE902C-A5F5-2F47-9EDD-82F8078FA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898" y="2888258"/>
              <a:ext cx="36166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/>
                <a:t>Restrict to projectable properties.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3EDA546-FF09-074F-928C-345AE91F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4557713"/>
            <a:ext cx="2603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Pure chemical compounds</a:t>
            </a:r>
            <a:r>
              <a:rPr lang="en-US" altLang="en-US" sz="1600"/>
              <a:t>  in dishes in Curie</a:t>
            </a:r>
            <a:r>
              <a:rPr lang="en-US" altLang="ja-JP" sz="1600"/>
              <a:t>’s lab?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             etc.</a:t>
            </a:r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B89314-5BCC-A747-BDD5-10AAA27A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513138"/>
            <a:ext cx="294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Things in dishes</a:t>
            </a:r>
            <a:r>
              <a:rPr lang="en-US" altLang="en-US" sz="1600"/>
              <a:t> in Curie</a:t>
            </a:r>
            <a:r>
              <a:rPr lang="en-US" altLang="ja-JP" sz="1600"/>
              <a:t>’s lab?</a:t>
            </a:r>
            <a:endParaRPr lang="en-US" altLang="en-US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4F5C16-24B3-A84A-B2DB-247B9FF2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3951288"/>
            <a:ext cx="2159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Crystallized things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 dishes in Curie</a:t>
            </a:r>
            <a:r>
              <a:rPr lang="en-US" altLang="ja-JP" sz="1600"/>
              <a:t>’s lab?</a:t>
            </a:r>
            <a:endParaRPr lang="en-US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792097-3385-064C-A2F4-82484EFD4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965575"/>
            <a:ext cx="187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(of the right sort?)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5503EF-BA41-904B-B3F2-D9FDE2C73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376738"/>
            <a:ext cx="184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Colors or lack of?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24ABBB-1388-A243-985E-E7D36A12B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9782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Shapes?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2C9E15-A438-574A-A728-76F5DA53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4738688"/>
            <a:ext cx="973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Sizes?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        etc.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E602F1-25A3-934E-90A8-B1F68728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3319463"/>
            <a:ext cx="2932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Properties without spatiotemporal limits?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7D1C50D1-B48A-C64D-95AE-74986799E3C9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5911850"/>
            <a:ext cx="6324600" cy="646113"/>
            <a:chOff x="1173322" y="5911901"/>
            <a:chExt cx="6324324" cy="646332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2A992C9-E895-CE42-92A2-3B92743EA471}"/>
                </a:ext>
              </a:extLst>
            </p:cNvPr>
            <p:cNvSpPr/>
            <p:nvPr/>
          </p:nvSpPr>
          <p:spPr>
            <a:xfrm>
              <a:off x="1379688" y="6008772"/>
              <a:ext cx="5660778" cy="482764"/>
            </a:xfrm>
            <a:custGeom>
              <a:avLst/>
              <a:gdLst>
                <a:gd name="connsiteX0" fmla="*/ 367469 w 5660303"/>
                <a:gd name="connsiteY0" fmla="*/ 0 h 483526"/>
                <a:gd name="connsiteX1" fmla="*/ 5660303 w 5660303"/>
                <a:gd name="connsiteY1" fmla="*/ 25788 h 483526"/>
                <a:gd name="connsiteX2" fmla="*/ 5602282 w 5660303"/>
                <a:gd name="connsiteY2" fmla="*/ 483526 h 483526"/>
                <a:gd name="connsiteX3" fmla="*/ 0 w 5660303"/>
                <a:gd name="connsiteY3" fmla="*/ 419056 h 483526"/>
                <a:gd name="connsiteX4" fmla="*/ 367469 w 5660303"/>
                <a:gd name="connsiteY4" fmla="*/ 0 h 48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303" h="483526">
                  <a:moveTo>
                    <a:pt x="367469" y="0"/>
                  </a:moveTo>
                  <a:lnTo>
                    <a:pt x="5660303" y="25788"/>
                  </a:lnTo>
                  <a:lnTo>
                    <a:pt x="5602282" y="483526"/>
                  </a:lnTo>
                  <a:lnTo>
                    <a:pt x="0" y="419056"/>
                  </a:lnTo>
                  <a:lnTo>
                    <a:pt x="367469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96" name="TextBox 32">
              <a:extLst>
                <a:ext uri="{FF2B5EF4-FFF2-40B4-BE49-F238E27FC236}">
                  <a16:creationId xmlns:a16="http://schemas.microsoft.com/office/drawing/2014/main" id="{1845B3B7-CE6F-644A-A84C-C99BBDD24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322" y="5911902"/>
              <a:ext cx="14569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Probabilities to the rescue?</a:t>
              </a:r>
            </a:p>
          </p:txBody>
        </p:sp>
        <p:sp>
          <p:nvSpPr>
            <p:cNvPr id="24597" name="TextBox 33">
              <a:extLst>
                <a:ext uri="{FF2B5EF4-FFF2-40B4-BE49-F238E27FC236}">
                  <a16:creationId xmlns:a16="http://schemas.microsoft.com/office/drawing/2014/main" id="{67634401-ED48-EE48-BFB1-A6B881451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684" y="5911901"/>
              <a:ext cx="47319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No. Must first figure out what is projectable and then encode that in priors, likelihoods.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CA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2042</Words>
  <Application>Microsoft Macintosh PowerPoint</Application>
  <PresentationFormat>On-screen Show (4:3)</PresentationFormat>
  <Paragraphs>474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</vt:lpstr>
      <vt:lpstr>Times New Roman</vt:lpstr>
      <vt:lpstr>Office Theme</vt:lpstr>
      <vt:lpstr>The Material Theory of Induction</vt:lpstr>
      <vt:lpstr>Claims</vt:lpstr>
      <vt:lpstr>An  Example</vt:lpstr>
      <vt:lpstr> </vt:lpstr>
      <vt:lpstr> </vt:lpstr>
      <vt:lpstr>Sample isolated is 1/10 gram</vt:lpstr>
      <vt:lpstr>Its crystalline properties declared</vt:lpstr>
      <vt:lpstr>The Inference Justified Formally</vt:lpstr>
      <vt:lpstr>??Repair??: Augment Schema with Domain Specific Facts.</vt:lpstr>
      <vt:lpstr>Add more domain specific facts</vt:lpstr>
      <vt:lpstr>The Inference Justified by Facts.</vt:lpstr>
      <vt:lpstr>The Inference Justified by Facts.</vt:lpstr>
      <vt:lpstr>Cascade of Warrants.</vt:lpstr>
      <vt:lpstr>Generalizing… The Material Theory of Induction</vt:lpstr>
      <vt:lpstr>Deduction</vt:lpstr>
      <vt:lpstr>Induction</vt:lpstr>
      <vt:lpstr>General Argument</vt:lpstr>
      <vt:lpstr>The General Argument</vt:lpstr>
      <vt:lpstr>The Project: Recover the material foundation of all  recognized  schemes for inductive inference </vt:lpstr>
      <vt:lpstr>Material Theory of Induction</vt:lpstr>
      <vt:lpstr>PowerPoint Presentation</vt:lpstr>
      <vt:lpstr>Material Theory of Induction</vt:lpstr>
      <vt:lpstr>Why Not Bayes</vt:lpstr>
      <vt:lpstr>Main Claim</vt:lpstr>
      <vt:lpstr>Four Supporting Claims</vt:lpstr>
      <vt:lpstr>Inductive inference  is ampliative. Therefore, it only succeeds in environments factually hospitable to it. </vt:lpstr>
      <vt:lpstr>Probabilistic Success</vt:lpstr>
      <vt:lpstr>What can go wrong?</vt:lpstr>
      <vt:lpstr>PowerPoint Presentation</vt:lpstr>
      <vt:lpstr>The Fallacy</vt:lpstr>
      <vt:lpstr>The Fallacy</vt:lpstr>
      <vt:lpstr>Conclusion</vt:lpstr>
      <vt:lpstr>Dualist view of inductive inference</vt:lpstr>
      <vt:lpstr>Monist view of inductive inference</vt:lpstr>
      <vt:lpstr>PowerPoint Presentation</vt:lpstr>
      <vt:lpstr>Appendices</vt:lpstr>
      <vt:lpstr>The very hard problem:</vt:lpstr>
      <vt:lpstr>The very hard problem:</vt:lpstr>
      <vt:lpstr>The very hard problem:</vt:lpstr>
      <vt:lpstr>PowerPoint Presentation</vt:lpstr>
      <vt:lpstr>There are cases to which probabilistic analysis is demonstrably inapplicable.  </vt:lpstr>
      <vt:lpstr>Material Theory of Induction</vt:lpstr>
      <vt:lpstr>Complete neutrality, indifference </vt:lpstr>
      <vt:lpstr>All arguments for probabilism are circular.</vt:lpstr>
      <vt:lpstr>Arguments for Probabilism</vt:lpstr>
      <vt:lpstr>PowerPoint Presentation</vt:lpstr>
      <vt:lpstr>Accuracy/Scoring Rules</vt:lpstr>
      <vt:lpstr>Alternative Scoring Rules</vt:lpstr>
      <vt:lpstr>Regress of Reasons</vt:lpstr>
      <vt:lpstr>All calculi of inductive inference are incomplete.</vt:lpstr>
      <vt:lpstr>The Bayesian Lacuna</vt:lpstr>
      <vt:lpstr> </vt:lpstr>
      <vt:lpstr>Incompleteness sketched</vt:lpstr>
      <vt:lpstr>Completely Neutral Support</vt:lpstr>
      <vt:lpstr>Cosmic parameter h over which we are completely ignorant (completely neutral support)</vt:lpstr>
      <vt:lpstr>Invariance under h’=1/h </vt:lpstr>
      <vt:lpstr>Completely Neutral Support</vt:lpstr>
      <vt:lpstr>Imprecise Probabilities?</vt:lpstr>
      <vt:lpstr>“Surface Logic”       Analogy in Geometry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440</cp:revision>
  <dcterms:created xsi:type="dcterms:W3CDTF">2016-02-23T16:10:45Z</dcterms:created>
  <dcterms:modified xsi:type="dcterms:W3CDTF">2022-10-12T15:10:37Z</dcterms:modified>
</cp:coreProperties>
</file>