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7F"/>
    <a:srgbClr val="FFDCDC"/>
    <a:srgbClr val="DCFFDC"/>
    <a:srgbClr val="50FF50"/>
    <a:srgbClr val="00FF00"/>
    <a:srgbClr val="C8D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/>
    <p:restoredTop sz="94685"/>
  </p:normalViewPr>
  <p:slideViewPr>
    <p:cSldViewPr snapToGrid="0" snapToObjects="1">
      <p:cViewPr varScale="1">
        <p:scale>
          <a:sx n="140" d="100"/>
          <a:sy n="140" d="100"/>
        </p:scale>
        <p:origin x="192" y="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FCF74-7B44-6B49-9D18-62D2F5F2E760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F32C4-E841-B64D-835B-C70584905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6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33" y="143417"/>
            <a:ext cx="7772400" cy="770983"/>
          </a:xfrm>
        </p:spPr>
        <p:txBody>
          <a:bodyPr anchor="b"/>
          <a:lstStyle>
            <a:lvl1pPr algn="l">
              <a:defRPr sz="4800"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9709"/>
            <a:ext cx="1019287" cy="378291"/>
          </a:xfrm>
        </p:spPr>
        <p:txBody>
          <a:bodyPr/>
          <a:lstStyle>
            <a:lvl1pPr marL="0" indent="0" algn="l">
              <a:buNone/>
              <a:defRPr sz="2400" baseline="0"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4B6D-CD9D-5146-95F0-0129342F240C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0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E465-EDDC-BE43-A605-535817D31817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0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7407-FE71-1E40-B5CD-A17EB3FC284F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51" y="234499"/>
            <a:ext cx="7886700" cy="659806"/>
          </a:xfrm>
        </p:spPr>
        <p:txBody>
          <a:bodyPr/>
          <a:lstStyle>
            <a:lvl1pPr algn="l">
              <a:defRPr baseline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2746"/>
            <a:ext cx="979086" cy="435254"/>
          </a:xfrm>
        </p:spPr>
        <p:txBody>
          <a:bodyPr/>
          <a:lstStyle>
            <a:lvl1pPr marL="0" indent="0">
              <a:buFontTx/>
              <a:buNone/>
              <a:defRPr baseline="0">
                <a:latin typeface="Times New Roman" panose="02020603050405020304" pitchFamily="18" charset="0"/>
              </a:defRPr>
            </a:lvl1pPr>
            <a:lvl2pPr marL="457200" indent="0">
              <a:buFontTx/>
              <a:buNone/>
              <a:defRPr baseline="0">
                <a:latin typeface="Times New Roman" panose="02020603050405020304" pitchFamily="18" charset="0"/>
              </a:defRPr>
            </a:lvl2pPr>
            <a:lvl3pPr marL="914400" indent="0">
              <a:buFontTx/>
              <a:buNone/>
              <a:defRPr baseline="0">
                <a:latin typeface="Times New Roman" panose="02020603050405020304" pitchFamily="18" charset="0"/>
              </a:defRPr>
            </a:lvl3pPr>
            <a:lvl4pPr marL="1371600" indent="0">
              <a:buFontTx/>
              <a:buNone/>
              <a:defRPr baseline="0">
                <a:latin typeface="Times New Roman" panose="02020603050405020304" pitchFamily="18" charset="0"/>
              </a:defRPr>
            </a:lvl4pPr>
            <a:lvl5pPr marL="1828800" indent="0">
              <a:buFontTx/>
              <a:buNone/>
              <a:defRPr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9E14-1B9F-C74F-AA35-A0829389664B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8C49-13C6-4D4C-85C0-A19A1482AFC3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DBB4-38DB-A84E-88CF-96FBBCD5E69A}" type="datetime1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6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253D-3654-0242-81AE-95CD81176AB5}" type="datetime1">
              <a:rPr lang="en-US" smtClean="0"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20F2-870F-854F-B07F-E60B64D7B723}" type="datetime1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FFF0-C2AD-CD42-BE57-DBC39B7513DB}" type="datetime1">
              <a:rPr lang="en-US" smtClean="0"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76BB-F5A7-2E4B-8F78-6963B20AF8E7}" type="datetime1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A18E-103D-134B-ACD9-4B8A761BB14C}" type="datetime1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6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D447-8499-2143-B1A9-76D72CF5690A}" type="datetime1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0AD7-C0B5-FD4A-AA46-DA1A684D3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7.jp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8016-2106-5F4C-A8EF-3B9877252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A5DCE-7055-F144-BEB7-E2FCD289B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03F0A4-2558-5B4C-AEB8-75F672F909FE}"/>
              </a:ext>
            </a:extLst>
          </p:cNvPr>
          <p:cNvGrpSpPr/>
          <p:nvPr/>
        </p:nvGrpSpPr>
        <p:grpSpPr>
          <a:xfrm>
            <a:off x="4614799" y="320115"/>
            <a:ext cx="3986478" cy="6020396"/>
            <a:chOff x="4614799" y="320115"/>
            <a:chExt cx="3986478" cy="60203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914617-2B97-D048-84C1-260A71778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4799" y="320115"/>
              <a:ext cx="3986478" cy="60203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38430F5-0B83-4F43-BEB1-0AAE040D1289}"/>
                </a:ext>
              </a:extLst>
            </p:cNvPr>
            <p:cNvSpPr/>
            <p:nvPr/>
          </p:nvSpPr>
          <p:spPr>
            <a:xfrm>
              <a:off x="4692580" y="1999622"/>
              <a:ext cx="3848519" cy="331596"/>
            </a:xfrm>
            <a:custGeom>
              <a:avLst/>
              <a:gdLst>
                <a:gd name="connsiteX0" fmla="*/ 60290 w 3848519"/>
                <a:gd name="connsiteY0" fmla="*/ 0 h 331596"/>
                <a:gd name="connsiteX1" fmla="*/ 60290 w 3848519"/>
                <a:gd name="connsiteY1" fmla="*/ 0 h 331596"/>
                <a:gd name="connsiteX2" fmla="*/ 3808325 w 3848519"/>
                <a:gd name="connsiteY2" fmla="*/ 100483 h 331596"/>
                <a:gd name="connsiteX3" fmla="*/ 3848519 w 3848519"/>
                <a:gd name="connsiteY3" fmla="*/ 331596 h 331596"/>
                <a:gd name="connsiteX4" fmla="*/ 0 w 3848519"/>
                <a:gd name="connsiteY4" fmla="*/ 331596 h 331596"/>
                <a:gd name="connsiteX5" fmla="*/ 60290 w 3848519"/>
                <a:gd name="connsiteY5" fmla="*/ 0 h 3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8519" h="331596">
                  <a:moveTo>
                    <a:pt x="60290" y="0"/>
                  </a:moveTo>
                  <a:lnTo>
                    <a:pt x="60290" y="0"/>
                  </a:lnTo>
                  <a:lnTo>
                    <a:pt x="3808325" y="100483"/>
                  </a:lnTo>
                  <a:lnTo>
                    <a:pt x="3848519" y="331596"/>
                  </a:lnTo>
                  <a:lnTo>
                    <a:pt x="0" y="331596"/>
                  </a:lnTo>
                  <a:lnTo>
                    <a:pt x="60290" y="0"/>
                  </a:lnTo>
                  <a:close/>
                </a:path>
              </a:pathLst>
            </a:custGeom>
            <a:solidFill>
              <a:srgbClr val="FF000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0A78EC8-2A12-DF42-9C35-F68F75DA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2" y="320114"/>
            <a:ext cx="4013597" cy="60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216A7CB-4CB9-9E44-977B-4BF54FEDAC77}"/>
              </a:ext>
            </a:extLst>
          </p:cNvPr>
          <p:cNvSpPr/>
          <p:nvPr/>
        </p:nvSpPr>
        <p:spPr>
          <a:xfrm>
            <a:off x="1711381" y="246486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AAE00-6A3A-A741-8750-27C6440E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695" y="290066"/>
            <a:ext cx="7886700" cy="65980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Interventionist Theories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6F3A-90B2-764E-A30F-EF82AA1B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60ED3-A66A-4048-AFCE-184B2B1F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172" y="268918"/>
            <a:ext cx="1084356" cy="702101"/>
          </a:xfrm>
          <a:prstGeom prst="rect">
            <a:avLst/>
          </a:prstGeom>
        </p:spPr>
      </p:pic>
      <p:pic>
        <p:nvPicPr>
          <p:cNvPr id="17" name="Content Placeholder 8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77AA4113-A576-B941-9B00-B56BE38E4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86" y="47347"/>
            <a:ext cx="956455" cy="114622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C61009C-06E4-FA46-B467-0F9695BC1D8D}"/>
              </a:ext>
            </a:extLst>
          </p:cNvPr>
          <p:cNvGrpSpPr/>
          <p:nvPr/>
        </p:nvGrpSpPr>
        <p:grpSpPr>
          <a:xfrm>
            <a:off x="197241" y="1506901"/>
            <a:ext cx="3339779" cy="3445593"/>
            <a:chOff x="197241" y="1506901"/>
            <a:chExt cx="3339779" cy="34455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6EEE03-35B9-894C-B34E-73E767EF686D}"/>
                </a:ext>
              </a:extLst>
            </p:cNvPr>
            <p:cNvSpPr/>
            <p:nvPr/>
          </p:nvSpPr>
          <p:spPr>
            <a:xfrm>
              <a:off x="197241" y="1506901"/>
              <a:ext cx="3179006" cy="3416320"/>
            </a:xfrm>
            <a:custGeom>
              <a:avLst/>
              <a:gdLst>
                <a:gd name="connsiteX0" fmla="*/ 180870 w 6662057"/>
                <a:gd name="connsiteY0" fmla="*/ 0 h 2763297"/>
                <a:gd name="connsiteX1" fmla="*/ 6662057 w 6662057"/>
                <a:gd name="connsiteY1" fmla="*/ 532563 h 2763297"/>
                <a:gd name="connsiteX2" fmla="*/ 6581670 w 6662057"/>
                <a:gd name="connsiteY2" fmla="*/ 2763297 h 2763297"/>
                <a:gd name="connsiteX3" fmla="*/ 0 w 6662057"/>
                <a:gd name="connsiteY3" fmla="*/ 2502040 h 2763297"/>
                <a:gd name="connsiteX4" fmla="*/ 180870 w 6662057"/>
                <a:gd name="connsiteY4" fmla="*/ 0 h 2763297"/>
                <a:gd name="connsiteX0" fmla="*/ 180870 w 6640730"/>
                <a:gd name="connsiteY0" fmla="*/ 0 h 2763297"/>
                <a:gd name="connsiteX1" fmla="*/ 6640730 w 6640730"/>
                <a:gd name="connsiteY1" fmla="*/ 4267 h 2763297"/>
                <a:gd name="connsiteX2" fmla="*/ 6581670 w 6640730"/>
                <a:gd name="connsiteY2" fmla="*/ 2763297 h 2763297"/>
                <a:gd name="connsiteX3" fmla="*/ 0 w 6640730"/>
                <a:gd name="connsiteY3" fmla="*/ 2502040 h 2763297"/>
                <a:gd name="connsiteX4" fmla="*/ 180870 w 6640730"/>
                <a:gd name="connsiteY4" fmla="*/ 0 h 2763297"/>
                <a:gd name="connsiteX0" fmla="*/ 287507 w 6747367"/>
                <a:gd name="connsiteY0" fmla="*/ 0 h 2763297"/>
                <a:gd name="connsiteX1" fmla="*/ 6747367 w 6747367"/>
                <a:gd name="connsiteY1" fmla="*/ 4267 h 2763297"/>
                <a:gd name="connsiteX2" fmla="*/ 6688307 w 6747367"/>
                <a:gd name="connsiteY2" fmla="*/ 2763297 h 2763297"/>
                <a:gd name="connsiteX3" fmla="*/ 0 w 6747367"/>
                <a:gd name="connsiteY3" fmla="*/ 2664593 h 2763297"/>
                <a:gd name="connsiteX4" fmla="*/ 287507 w 6747367"/>
                <a:gd name="connsiteY4" fmla="*/ 0 h 276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7367" h="2763297">
                  <a:moveTo>
                    <a:pt x="287507" y="0"/>
                  </a:moveTo>
                  <a:lnTo>
                    <a:pt x="6747367" y="4267"/>
                  </a:lnTo>
                  <a:lnTo>
                    <a:pt x="6688307" y="2763297"/>
                  </a:lnTo>
                  <a:lnTo>
                    <a:pt x="0" y="2664593"/>
                  </a:lnTo>
                  <a:lnTo>
                    <a:pt x="287507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BEADEB-8124-5F49-81E7-ABE4179EFD45}"/>
                </a:ext>
              </a:extLst>
            </p:cNvPr>
            <p:cNvSpPr txBox="1"/>
            <p:nvPr/>
          </p:nvSpPr>
          <p:spPr>
            <a:xfrm>
              <a:off x="297725" y="1536174"/>
              <a:ext cx="323929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(TC) 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 variable representing the putative cause) 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causes 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 variable representing the effect)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background circumstances 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2AAF07-05AD-3D46-9DD2-8791782EE62B}"/>
              </a:ext>
            </a:extLst>
          </p:cNvPr>
          <p:cNvGrpSpPr/>
          <p:nvPr/>
        </p:nvGrpSpPr>
        <p:grpSpPr>
          <a:xfrm>
            <a:off x="3827085" y="1607384"/>
            <a:ext cx="5230443" cy="3863484"/>
            <a:chOff x="3827085" y="1607384"/>
            <a:chExt cx="5230443" cy="386348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6D569A2-D313-B64B-B7D7-4B40E1E50706}"/>
                </a:ext>
              </a:extLst>
            </p:cNvPr>
            <p:cNvSpPr/>
            <p:nvPr/>
          </p:nvSpPr>
          <p:spPr>
            <a:xfrm flipH="1">
              <a:off x="4752871" y="1607384"/>
              <a:ext cx="4093404" cy="3785652"/>
            </a:xfrm>
            <a:custGeom>
              <a:avLst/>
              <a:gdLst>
                <a:gd name="connsiteX0" fmla="*/ 180870 w 6662057"/>
                <a:gd name="connsiteY0" fmla="*/ 0 h 2763297"/>
                <a:gd name="connsiteX1" fmla="*/ 6662057 w 6662057"/>
                <a:gd name="connsiteY1" fmla="*/ 532563 h 2763297"/>
                <a:gd name="connsiteX2" fmla="*/ 6581670 w 6662057"/>
                <a:gd name="connsiteY2" fmla="*/ 2763297 h 2763297"/>
                <a:gd name="connsiteX3" fmla="*/ 0 w 6662057"/>
                <a:gd name="connsiteY3" fmla="*/ 2502040 h 2763297"/>
                <a:gd name="connsiteX4" fmla="*/ 180870 w 6662057"/>
                <a:gd name="connsiteY4" fmla="*/ 0 h 2763297"/>
                <a:gd name="connsiteX0" fmla="*/ 180870 w 6640730"/>
                <a:gd name="connsiteY0" fmla="*/ 0 h 2763297"/>
                <a:gd name="connsiteX1" fmla="*/ 6640730 w 6640730"/>
                <a:gd name="connsiteY1" fmla="*/ 4267 h 2763297"/>
                <a:gd name="connsiteX2" fmla="*/ 6581670 w 6640730"/>
                <a:gd name="connsiteY2" fmla="*/ 2763297 h 2763297"/>
                <a:gd name="connsiteX3" fmla="*/ 0 w 6640730"/>
                <a:gd name="connsiteY3" fmla="*/ 2502040 h 2763297"/>
                <a:gd name="connsiteX4" fmla="*/ 180870 w 6640730"/>
                <a:gd name="connsiteY4" fmla="*/ 0 h 2763297"/>
                <a:gd name="connsiteX0" fmla="*/ 287507 w 6747367"/>
                <a:gd name="connsiteY0" fmla="*/ 0 h 2763297"/>
                <a:gd name="connsiteX1" fmla="*/ 6747367 w 6747367"/>
                <a:gd name="connsiteY1" fmla="*/ 4267 h 2763297"/>
                <a:gd name="connsiteX2" fmla="*/ 6688307 w 6747367"/>
                <a:gd name="connsiteY2" fmla="*/ 2763297 h 2763297"/>
                <a:gd name="connsiteX3" fmla="*/ 0 w 6747367"/>
                <a:gd name="connsiteY3" fmla="*/ 2664593 h 2763297"/>
                <a:gd name="connsiteX4" fmla="*/ 287507 w 6747367"/>
                <a:gd name="connsiteY4" fmla="*/ 0 h 276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7367" h="2763297">
                  <a:moveTo>
                    <a:pt x="287507" y="0"/>
                  </a:moveTo>
                  <a:lnTo>
                    <a:pt x="6747367" y="4267"/>
                  </a:lnTo>
                  <a:lnTo>
                    <a:pt x="6688307" y="2763297"/>
                  </a:lnTo>
                  <a:lnTo>
                    <a:pt x="0" y="2664593"/>
                  </a:lnTo>
                  <a:lnTo>
                    <a:pt x="287507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D131C7-77C9-A846-98C9-F2BF007D45E5}"/>
                </a:ext>
              </a:extLst>
            </p:cNvPr>
            <p:cNvSpPr txBox="1"/>
            <p:nvPr/>
          </p:nvSpPr>
          <p:spPr>
            <a:xfrm>
              <a:off x="4742258" y="1623661"/>
              <a:ext cx="4315270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8788" indent="-458788" algn="l">
                <a:buAutoNum type="romanLcParenBoth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some possible intervention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that changes the value of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such that </a:t>
              </a:r>
            </a:p>
            <a:p>
              <a:pPr marL="458788" indent="-458788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(ii) if that intervention were to occur in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marL="228600" indent="-228600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would be an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associated change in the value of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or</a:t>
              </a:r>
            </a:p>
            <a:p>
              <a:pPr marL="228600" indent="-228600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probability distribution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P(E)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those values.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48E8A7-D33B-7B4D-BD98-EBF37E8CE135}"/>
                </a:ext>
              </a:extLst>
            </p:cNvPr>
            <p:cNvSpPr txBox="1"/>
            <p:nvPr/>
          </p:nvSpPr>
          <p:spPr>
            <a:xfrm>
              <a:off x="3827085" y="3015728"/>
              <a:ext cx="5635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iff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4A501B-F2A2-084A-9841-4F18E78F4348}"/>
              </a:ext>
            </a:extLst>
          </p:cNvPr>
          <p:cNvGrpSpPr/>
          <p:nvPr/>
        </p:nvGrpSpPr>
        <p:grpSpPr>
          <a:xfrm>
            <a:off x="979086" y="4250453"/>
            <a:ext cx="8044333" cy="2589493"/>
            <a:chOff x="979086" y="4250453"/>
            <a:chExt cx="8044333" cy="2589493"/>
          </a:xfrm>
        </p:grpSpPr>
        <p:pic>
          <p:nvPicPr>
            <p:cNvPr id="26" name="Content Placeholder 7" descr="A group of white dice&#10;&#10;Description automatically generated with low confidence">
              <a:extLst>
                <a:ext uri="{FF2B5EF4-FFF2-40B4-BE49-F238E27FC236}">
                  <a16:creationId xmlns:a16="http://schemas.microsoft.com/office/drawing/2014/main" id="{4EDEFB3C-A67B-B74F-B6F8-7550B12E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086" y="5236546"/>
              <a:ext cx="1407862" cy="1603400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BE0339-9FE5-3A41-B9B7-9B0D6337C729}"/>
                </a:ext>
              </a:extLst>
            </p:cNvPr>
            <p:cNvGrpSpPr/>
            <p:nvPr/>
          </p:nvGrpSpPr>
          <p:grpSpPr>
            <a:xfrm>
              <a:off x="2149926" y="4250453"/>
              <a:ext cx="6873493" cy="1673650"/>
              <a:chOff x="2149926" y="4250453"/>
              <a:chExt cx="6873493" cy="1673650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29760F0-BE95-C849-A864-D8F5E7087B63}"/>
                  </a:ext>
                </a:extLst>
              </p:cNvPr>
              <p:cNvSpPr/>
              <p:nvPr/>
            </p:nvSpPr>
            <p:spPr>
              <a:xfrm>
                <a:off x="2220686" y="4250453"/>
                <a:ext cx="6802733" cy="1567543"/>
              </a:xfrm>
              <a:custGeom>
                <a:avLst/>
                <a:gdLst>
                  <a:gd name="connsiteX0" fmla="*/ 30145 w 6732395"/>
                  <a:gd name="connsiteY0" fmla="*/ 673240 h 1386673"/>
                  <a:gd name="connsiteX1" fmla="*/ 30145 w 6732395"/>
                  <a:gd name="connsiteY1" fmla="*/ 673240 h 1386673"/>
                  <a:gd name="connsiteX2" fmla="*/ 130628 w 6732395"/>
                  <a:gd name="connsiteY2" fmla="*/ 683288 h 1386673"/>
                  <a:gd name="connsiteX3" fmla="*/ 6732395 w 6732395"/>
                  <a:gd name="connsiteY3" fmla="*/ 0 h 1386673"/>
                  <a:gd name="connsiteX4" fmla="*/ 6561573 w 6732395"/>
                  <a:gd name="connsiteY4" fmla="*/ 1235947 h 1386673"/>
                  <a:gd name="connsiteX5" fmla="*/ 0 w 6732395"/>
                  <a:gd name="connsiteY5" fmla="*/ 1386673 h 1386673"/>
                  <a:gd name="connsiteX6" fmla="*/ 30145 w 6732395"/>
                  <a:gd name="connsiteY6" fmla="*/ 673240 h 1386673"/>
                  <a:gd name="connsiteX0" fmla="*/ 30145 w 6561573"/>
                  <a:gd name="connsiteY0" fmla="*/ 854110 h 1567543"/>
                  <a:gd name="connsiteX1" fmla="*/ 30145 w 6561573"/>
                  <a:gd name="connsiteY1" fmla="*/ 854110 h 1567543"/>
                  <a:gd name="connsiteX2" fmla="*/ 130628 w 6561573"/>
                  <a:gd name="connsiteY2" fmla="*/ 864158 h 1567543"/>
                  <a:gd name="connsiteX3" fmla="*/ 6330461 w 6561573"/>
                  <a:gd name="connsiteY3" fmla="*/ 0 h 1567543"/>
                  <a:gd name="connsiteX4" fmla="*/ 6561573 w 6561573"/>
                  <a:gd name="connsiteY4" fmla="*/ 1416817 h 1567543"/>
                  <a:gd name="connsiteX5" fmla="*/ 0 w 6561573"/>
                  <a:gd name="connsiteY5" fmla="*/ 1567543 h 1567543"/>
                  <a:gd name="connsiteX6" fmla="*/ 30145 w 6561573"/>
                  <a:gd name="connsiteY6" fmla="*/ 854110 h 1567543"/>
                  <a:gd name="connsiteX0" fmla="*/ 30145 w 6802733"/>
                  <a:gd name="connsiteY0" fmla="*/ 854110 h 1567543"/>
                  <a:gd name="connsiteX1" fmla="*/ 30145 w 6802733"/>
                  <a:gd name="connsiteY1" fmla="*/ 854110 h 1567543"/>
                  <a:gd name="connsiteX2" fmla="*/ 130628 w 6802733"/>
                  <a:gd name="connsiteY2" fmla="*/ 864158 h 1567543"/>
                  <a:gd name="connsiteX3" fmla="*/ 6330461 w 6802733"/>
                  <a:gd name="connsiteY3" fmla="*/ 0 h 1567543"/>
                  <a:gd name="connsiteX4" fmla="*/ 6802733 w 6802733"/>
                  <a:gd name="connsiteY4" fmla="*/ 844061 h 1567543"/>
                  <a:gd name="connsiteX5" fmla="*/ 0 w 6802733"/>
                  <a:gd name="connsiteY5" fmla="*/ 1567543 h 1567543"/>
                  <a:gd name="connsiteX6" fmla="*/ 30145 w 6802733"/>
                  <a:gd name="connsiteY6" fmla="*/ 854110 h 156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02733" h="1567543">
                    <a:moveTo>
                      <a:pt x="30145" y="854110"/>
                    </a:moveTo>
                    <a:lnTo>
                      <a:pt x="30145" y="854110"/>
                    </a:lnTo>
                    <a:lnTo>
                      <a:pt x="130628" y="864158"/>
                    </a:lnTo>
                    <a:lnTo>
                      <a:pt x="6330461" y="0"/>
                    </a:lnTo>
                    <a:lnTo>
                      <a:pt x="6802733" y="844061"/>
                    </a:lnTo>
                    <a:lnTo>
                      <a:pt x="0" y="1567543"/>
                    </a:lnTo>
                    <a:lnTo>
                      <a:pt x="30145" y="854110"/>
                    </a:lnTo>
                    <a:close/>
                  </a:path>
                </a:pathLst>
              </a:custGeom>
              <a:solidFill>
                <a:srgbClr val="FF807F">
                  <a:alpha val="4027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24DA81-61B4-B745-A023-BEB8309352C6}"/>
                  </a:ext>
                </a:extLst>
              </p:cNvPr>
              <p:cNvSpPr txBox="1"/>
              <p:nvPr/>
            </p:nvSpPr>
            <p:spPr>
              <a:xfrm>
                <a:off x="2149926" y="5093106"/>
                <a:ext cx="24526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Probabilistic version of theory.</a:t>
                </a:r>
              </a:p>
            </p:txBody>
          </p:sp>
        </p:grp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75BA62-1282-FB4E-B5B9-E4633F97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505948FD-80C3-C049-BA35-1B718C8A3359}"/>
              </a:ext>
            </a:extLst>
          </p:cNvPr>
          <p:cNvGrpSpPr/>
          <p:nvPr/>
        </p:nvGrpSpPr>
        <p:grpSpPr>
          <a:xfrm>
            <a:off x="2542233" y="-416"/>
            <a:ext cx="6438765" cy="6340926"/>
            <a:chOff x="2542233" y="-416"/>
            <a:chExt cx="6438765" cy="634092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D7B7493-6C79-5B42-934F-265BF90C570A}"/>
                </a:ext>
              </a:extLst>
            </p:cNvPr>
            <p:cNvGrpSpPr/>
            <p:nvPr/>
          </p:nvGrpSpPr>
          <p:grpSpPr>
            <a:xfrm>
              <a:off x="2542233" y="2823587"/>
              <a:ext cx="3235569" cy="3516923"/>
              <a:chOff x="2542233" y="2823587"/>
              <a:chExt cx="3235569" cy="3516923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231B396-7632-D64C-8082-8B7998B399C1}"/>
                  </a:ext>
                </a:extLst>
              </p:cNvPr>
              <p:cNvSpPr/>
              <p:nvPr/>
            </p:nvSpPr>
            <p:spPr>
              <a:xfrm>
                <a:off x="2542233" y="2823587"/>
                <a:ext cx="3235569" cy="3516923"/>
              </a:xfrm>
              <a:custGeom>
                <a:avLst/>
                <a:gdLst>
                  <a:gd name="connsiteX0" fmla="*/ 221064 w 3235569"/>
                  <a:gd name="connsiteY0" fmla="*/ 0 h 3516923"/>
                  <a:gd name="connsiteX1" fmla="*/ 221064 w 3235569"/>
                  <a:gd name="connsiteY1" fmla="*/ 0 h 3516923"/>
                  <a:gd name="connsiteX2" fmla="*/ 3235569 w 3235569"/>
                  <a:gd name="connsiteY2" fmla="*/ 180870 h 3516923"/>
                  <a:gd name="connsiteX3" fmla="*/ 3014505 w 3235569"/>
                  <a:gd name="connsiteY3" fmla="*/ 3516923 h 3516923"/>
                  <a:gd name="connsiteX4" fmla="*/ 0 w 3235569"/>
                  <a:gd name="connsiteY4" fmla="*/ 3406391 h 3516923"/>
                  <a:gd name="connsiteX5" fmla="*/ 221064 w 3235569"/>
                  <a:gd name="connsiteY5" fmla="*/ 0 h 351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5569" h="3516923">
                    <a:moveTo>
                      <a:pt x="221064" y="0"/>
                    </a:moveTo>
                    <a:lnTo>
                      <a:pt x="221064" y="0"/>
                    </a:lnTo>
                    <a:lnTo>
                      <a:pt x="3235569" y="180870"/>
                    </a:lnTo>
                    <a:lnTo>
                      <a:pt x="3014505" y="3516923"/>
                    </a:lnTo>
                    <a:lnTo>
                      <a:pt x="0" y="3406391"/>
                    </a:lnTo>
                    <a:lnTo>
                      <a:pt x="221064" y="0"/>
                    </a:lnTo>
                    <a:close/>
                  </a:path>
                </a:pathLst>
              </a:custGeom>
              <a:solidFill>
                <a:srgbClr val="C8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2BEE4C-696F-1046-AC75-0C0BE27D8DBC}"/>
                  </a:ext>
                </a:extLst>
              </p:cNvPr>
              <p:cNvSpPr txBox="1"/>
              <p:nvPr/>
            </p:nvSpPr>
            <p:spPr>
              <a:xfrm>
                <a:off x="3516923" y="5476352"/>
                <a:ext cx="12442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smoking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7E2DE1-E025-4844-9FE6-C9025A9F4678}"/>
                  </a:ext>
                </a:extLst>
              </p:cNvPr>
              <p:cNvSpPr txBox="1"/>
              <p:nvPr/>
            </p:nvSpPr>
            <p:spPr>
              <a:xfrm>
                <a:off x="2833635" y="3149151"/>
                <a:ext cx="1406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yellow fingers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02BAAF-AF4B-DC4D-8379-CB9546B812B6}"/>
                  </a:ext>
                </a:extLst>
              </p:cNvPr>
              <p:cNvSpPr txBox="1"/>
              <p:nvPr/>
            </p:nvSpPr>
            <p:spPr>
              <a:xfrm>
                <a:off x="4292667" y="3149151"/>
                <a:ext cx="1406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lung cancer</a:t>
                </a:r>
              </a:p>
            </p:txBody>
          </p:sp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C33AC935-3893-C94B-A2CE-07ADC4F9C7C9}"/>
                  </a:ext>
                </a:extLst>
              </p:cNvPr>
              <p:cNvSpPr/>
              <p:nvPr/>
            </p:nvSpPr>
            <p:spPr>
              <a:xfrm rot="17437142">
                <a:off x="3894074" y="4604162"/>
                <a:ext cx="1564403" cy="23111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>
                <a:extLst>
                  <a:ext uri="{FF2B5EF4-FFF2-40B4-BE49-F238E27FC236}">
                    <a16:creationId xmlns:a16="http://schemas.microsoft.com/office/drawing/2014/main" id="{5E870D2F-DE9B-F84C-A0A1-28874197F8AF}"/>
                  </a:ext>
                </a:extLst>
              </p:cNvPr>
              <p:cNvSpPr/>
              <p:nvPr/>
            </p:nvSpPr>
            <p:spPr>
              <a:xfrm rot="4322903" flipH="1">
                <a:off x="2989737" y="4604162"/>
                <a:ext cx="1564403" cy="231112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12A2B17-3665-BC48-8494-7E683444B6F0}"/>
                </a:ext>
              </a:extLst>
            </p:cNvPr>
            <p:cNvGrpSpPr/>
            <p:nvPr/>
          </p:nvGrpSpPr>
          <p:grpSpPr>
            <a:xfrm>
              <a:off x="8078055" y="-416"/>
              <a:ext cx="902943" cy="2329809"/>
              <a:chOff x="8078055" y="-416"/>
              <a:chExt cx="902943" cy="2329809"/>
            </a:xfrm>
          </p:grpSpPr>
          <p:pic>
            <p:nvPicPr>
              <p:cNvPr id="40" name="Content Placeholder 38" descr="Smoking with solid fill">
                <a:extLst>
                  <a:ext uri="{FF2B5EF4-FFF2-40B4-BE49-F238E27FC236}">
                    <a16:creationId xmlns:a16="http://schemas.microsoft.com/office/drawing/2014/main" id="{0E9BCF9C-816E-0148-ADF9-95E0EF0ED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78055" y="-416"/>
                <a:ext cx="872798" cy="872798"/>
              </a:xfrm>
              <a:prstGeom prst="rect">
                <a:avLst/>
              </a:prstGeom>
            </p:spPr>
          </p:pic>
          <p:pic>
            <p:nvPicPr>
              <p:cNvPr id="43" name="Content Placeholder 38" descr="Smoking with solid fill">
                <a:extLst>
                  <a:ext uri="{FF2B5EF4-FFF2-40B4-BE49-F238E27FC236}">
                    <a16:creationId xmlns:a16="http://schemas.microsoft.com/office/drawing/2014/main" id="{F7CF2430-D092-1247-8880-631C76F85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098152" y="692920"/>
                <a:ext cx="872798" cy="872798"/>
              </a:xfrm>
              <a:prstGeom prst="rect">
                <a:avLst/>
              </a:prstGeom>
            </p:spPr>
          </p:pic>
          <p:pic>
            <p:nvPicPr>
              <p:cNvPr id="44" name="Content Placeholder 38" descr="Smoking with solid fill">
                <a:extLst>
                  <a:ext uri="{FF2B5EF4-FFF2-40B4-BE49-F238E27FC236}">
                    <a16:creationId xmlns:a16="http://schemas.microsoft.com/office/drawing/2014/main" id="{26873180-D4D6-3044-B23B-B6BF35330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08200" y="1456595"/>
                <a:ext cx="872798" cy="872798"/>
              </a:xfrm>
              <a:prstGeom prst="rect">
                <a:avLst/>
              </a:prstGeom>
            </p:spPr>
          </p:pic>
        </p:grp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5216A7CB-4CB9-9E44-977B-4BF54FEDAC77}"/>
              </a:ext>
            </a:extLst>
          </p:cNvPr>
          <p:cNvSpPr/>
          <p:nvPr/>
        </p:nvSpPr>
        <p:spPr>
          <a:xfrm>
            <a:off x="381837" y="190919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AAE00-6A3A-A741-8750-27C6440E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Interventionist Theories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6F3A-90B2-764E-A30F-EF82AA1B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11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3F0D20-EED4-4648-A8D5-460E9E29E5E3}"/>
              </a:ext>
            </a:extLst>
          </p:cNvPr>
          <p:cNvGrpSpPr/>
          <p:nvPr/>
        </p:nvGrpSpPr>
        <p:grpSpPr>
          <a:xfrm>
            <a:off x="-117106" y="2726000"/>
            <a:ext cx="4044799" cy="3585760"/>
            <a:chOff x="-117106" y="2726000"/>
            <a:chExt cx="4044799" cy="358576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2EFDE3A-E6CB-F744-A512-ACF8003DD8C9}"/>
                </a:ext>
              </a:extLst>
            </p:cNvPr>
            <p:cNvGrpSpPr/>
            <p:nvPr/>
          </p:nvGrpSpPr>
          <p:grpSpPr>
            <a:xfrm>
              <a:off x="-117106" y="2726000"/>
              <a:ext cx="4044799" cy="3585760"/>
              <a:chOff x="-117106" y="2726000"/>
              <a:chExt cx="4044799" cy="358576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BDECA0-B284-D04B-8735-522236F7C63E}"/>
                  </a:ext>
                </a:extLst>
              </p:cNvPr>
              <p:cNvSpPr txBox="1"/>
              <p:nvPr/>
            </p:nvSpPr>
            <p:spPr>
              <a:xfrm>
                <a:off x="-117106" y="4498123"/>
                <a:ext cx="1708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manipulate  here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3B0B4F-A1AD-8741-A046-233CA293010C}"/>
                  </a:ext>
                </a:extLst>
              </p:cNvPr>
              <p:cNvSpPr txBox="1"/>
              <p:nvPr/>
            </p:nvSpPr>
            <p:spPr>
              <a:xfrm>
                <a:off x="169949" y="3156848"/>
                <a:ext cx="13062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here</a:t>
                </a:r>
              </a:p>
            </p:txBody>
          </p:sp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7EBA9932-9827-5044-A7DD-565238481EF8}"/>
                  </a:ext>
                </a:extLst>
              </p:cNvPr>
              <p:cNvSpPr/>
              <p:nvPr/>
            </p:nvSpPr>
            <p:spPr>
              <a:xfrm>
                <a:off x="1767637" y="2726000"/>
                <a:ext cx="1937963" cy="1798656"/>
              </a:xfrm>
              <a:prstGeom prst="rightArrow">
                <a:avLst/>
              </a:prstGeom>
              <a:solidFill>
                <a:srgbClr val="50FF5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4AF4F14C-250A-C040-A0F9-89682536145A}"/>
                  </a:ext>
                </a:extLst>
              </p:cNvPr>
              <p:cNvSpPr/>
              <p:nvPr/>
            </p:nvSpPr>
            <p:spPr>
              <a:xfrm rot="1247230">
                <a:off x="1661779" y="4513104"/>
                <a:ext cx="2265914" cy="1798656"/>
              </a:xfrm>
              <a:prstGeom prst="rightArrow">
                <a:avLst/>
              </a:prstGeom>
              <a:solidFill>
                <a:srgbClr val="50FF5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Content Placeholder 30" descr="Pinch Zoom In with solid fill">
              <a:extLst>
                <a:ext uri="{FF2B5EF4-FFF2-40B4-BE49-F238E27FC236}">
                  <a16:creationId xmlns:a16="http://schemas.microsoft.com/office/drawing/2014/main" id="{0696E3BD-6A20-534E-A341-2F6A89DED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348226">
              <a:off x="2429829" y="4930698"/>
              <a:ext cx="975577" cy="97557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192AD0-9809-CA41-8B5E-6A31AD071C7A}"/>
              </a:ext>
            </a:extLst>
          </p:cNvPr>
          <p:cNvGrpSpPr/>
          <p:nvPr/>
        </p:nvGrpSpPr>
        <p:grpSpPr>
          <a:xfrm>
            <a:off x="2942068" y="1033436"/>
            <a:ext cx="4956598" cy="5635399"/>
            <a:chOff x="2942068" y="1033436"/>
            <a:chExt cx="4956598" cy="563539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09BF10F-A365-9041-883C-F219DA74A46D}"/>
                </a:ext>
              </a:extLst>
            </p:cNvPr>
            <p:cNvGrpSpPr/>
            <p:nvPr/>
          </p:nvGrpSpPr>
          <p:grpSpPr>
            <a:xfrm>
              <a:off x="2942068" y="1033436"/>
              <a:ext cx="4956598" cy="5635399"/>
              <a:chOff x="2942068" y="1033436"/>
              <a:chExt cx="4956598" cy="563539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4EB3DA-D2CD-5E43-901C-ED852823AA36}"/>
                  </a:ext>
                </a:extLst>
              </p:cNvPr>
              <p:cNvSpPr txBox="1"/>
              <p:nvPr/>
            </p:nvSpPr>
            <p:spPr>
              <a:xfrm>
                <a:off x="6111639" y="1563747"/>
                <a:ext cx="1708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manipulate  here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47594-8F7B-B74A-9225-9000A19995C2}"/>
                  </a:ext>
                </a:extLst>
              </p:cNvPr>
              <p:cNvSpPr txBox="1"/>
              <p:nvPr/>
            </p:nvSpPr>
            <p:spPr>
              <a:xfrm>
                <a:off x="3560166" y="1033436"/>
                <a:ext cx="1708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change here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D7B1CE-9E7C-BF46-8115-96B9F83F71F3}"/>
                  </a:ext>
                </a:extLst>
              </p:cNvPr>
              <p:cNvSpPr txBox="1"/>
              <p:nvPr/>
            </p:nvSpPr>
            <p:spPr>
              <a:xfrm>
                <a:off x="5947514" y="5291685"/>
                <a:ext cx="1951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change here</a:t>
                </a:r>
              </a:p>
            </p:txBody>
          </p:sp>
          <p:sp>
            <p:nvSpPr>
              <p:cNvPr id="24" name="Right Arrow 23">
                <a:extLst>
                  <a:ext uri="{FF2B5EF4-FFF2-40B4-BE49-F238E27FC236}">
                    <a16:creationId xmlns:a16="http://schemas.microsoft.com/office/drawing/2014/main" id="{EB3F9BA2-5B95-5A4F-964D-E3EAAB3322C0}"/>
                  </a:ext>
                </a:extLst>
              </p:cNvPr>
              <p:cNvSpPr/>
              <p:nvPr/>
            </p:nvSpPr>
            <p:spPr>
              <a:xfrm rot="8411824">
                <a:off x="4820013" y="2135629"/>
                <a:ext cx="2179530" cy="1798656"/>
              </a:xfrm>
              <a:prstGeom prst="rightArrow">
                <a:avLst/>
              </a:prstGeom>
              <a:solidFill>
                <a:srgbClr val="FF0000">
                  <a:alpha val="4007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A6551BC0-1028-2E4B-8C9D-F222E7881640}"/>
                  </a:ext>
                </a:extLst>
              </p:cNvPr>
              <p:cNvSpPr/>
              <p:nvPr/>
            </p:nvSpPr>
            <p:spPr>
              <a:xfrm rot="10630421">
                <a:off x="4457296" y="4870179"/>
                <a:ext cx="2179530" cy="1798656"/>
              </a:xfrm>
              <a:prstGeom prst="rightArrow">
                <a:avLst/>
              </a:prstGeom>
              <a:solidFill>
                <a:srgbClr val="FF0000">
                  <a:alpha val="4007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ight Arrow 25">
                <a:extLst>
                  <a:ext uri="{FF2B5EF4-FFF2-40B4-BE49-F238E27FC236}">
                    <a16:creationId xmlns:a16="http://schemas.microsoft.com/office/drawing/2014/main" id="{5C4E6306-3338-D542-8A9D-B0050F9D40D2}"/>
                  </a:ext>
                </a:extLst>
              </p:cNvPr>
              <p:cNvSpPr/>
              <p:nvPr/>
            </p:nvSpPr>
            <p:spPr>
              <a:xfrm rot="6963833">
                <a:off x="2986991" y="1594970"/>
                <a:ext cx="1708809" cy="1798656"/>
              </a:xfrm>
              <a:prstGeom prst="rightArrow">
                <a:avLst/>
              </a:prstGeom>
              <a:solidFill>
                <a:srgbClr val="FF0000">
                  <a:alpha val="4007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5" name="Content Placeholder 30" descr="Pinch Zoom In with solid fill">
              <a:extLst>
                <a:ext uri="{FF2B5EF4-FFF2-40B4-BE49-F238E27FC236}">
                  <a16:creationId xmlns:a16="http://schemas.microsoft.com/office/drawing/2014/main" id="{E1C387DA-8B2E-DF49-BA39-2B255D97A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5551749">
              <a:off x="5351176" y="2709014"/>
              <a:ext cx="975577" cy="975577"/>
            </a:xfrm>
            <a:prstGeom prst="rect">
              <a:avLst/>
            </a:prstGeom>
          </p:spPr>
        </p:pic>
      </p:grp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3C11BB9B-10DE-FC4C-A027-B23C9634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>
            <a:extLst>
              <a:ext uri="{FF2B5EF4-FFF2-40B4-BE49-F238E27FC236}">
                <a16:creationId xmlns:a16="http://schemas.microsoft.com/office/drawing/2014/main" id="{903330C9-4CAD-4C48-8115-D69DD7D653DD}"/>
              </a:ext>
            </a:extLst>
          </p:cNvPr>
          <p:cNvSpPr/>
          <p:nvPr/>
        </p:nvSpPr>
        <p:spPr>
          <a:xfrm rot="21416672">
            <a:off x="964642" y="1889090"/>
            <a:ext cx="2562329" cy="723481"/>
          </a:xfrm>
          <a:custGeom>
            <a:avLst/>
            <a:gdLst>
              <a:gd name="connsiteX0" fmla="*/ 180870 w 2562329"/>
              <a:gd name="connsiteY0" fmla="*/ 0 h 723481"/>
              <a:gd name="connsiteX1" fmla="*/ 2522136 w 2562329"/>
              <a:gd name="connsiteY1" fmla="*/ 140677 h 723481"/>
              <a:gd name="connsiteX2" fmla="*/ 2562329 w 2562329"/>
              <a:gd name="connsiteY2" fmla="*/ 723481 h 723481"/>
              <a:gd name="connsiteX3" fmla="*/ 0 w 2562329"/>
              <a:gd name="connsiteY3" fmla="*/ 512466 h 723481"/>
              <a:gd name="connsiteX4" fmla="*/ 180870 w 2562329"/>
              <a:gd name="connsiteY4" fmla="*/ 0 h 72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329" h="723481">
                <a:moveTo>
                  <a:pt x="180870" y="0"/>
                </a:moveTo>
                <a:lnTo>
                  <a:pt x="2522136" y="140677"/>
                </a:lnTo>
                <a:lnTo>
                  <a:pt x="2562329" y="723481"/>
                </a:lnTo>
                <a:lnTo>
                  <a:pt x="0" y="512466"/>
                </a:lnTo>
                <a:lnTo>
                  <a:pt x="180870" y="0"/>
                </a:lnTo>
                <a:close/>
              </a:path>
            </a:pathLst>
          </a:custGeom>
          <a:solidFill>
            <a:srgbClr val="FF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3E2D84B-B42D-DE48-8E80-ECB973B9807D}"/>
              </a:ext>
            </a:extLst>
          </p:cNvPr>
          <p:cNvSpPr/>
          <p:nvPr/>
        </p:nvSpPr>
        <p:spPr>
          <a:xfrm>
            <a:off x="1045029" y="1175657"/>
            <a:ext cx="2562329" cy="723481"/>
          </a:xfrm>
          <a:custGeom>
            <a:avLst/>
            <a:gdLst>
              <a:gd name="connsiteX0" fmla="*/ 180870 w 2562329"/>
              <a:gd name="connsiteY0" fmla="*/ 0 h 723481"/>
              <a:gd name="connsiteX1" fmla="*/ 2522136 w 2562329"/>
              <a:gd name="connsiteY1" fmla="*/ 140677 h 723481"/>
              <a:gd name="connsiteX2" fmla="*/ 2562329 w 2562329"/>
              <a:gd name="connsiteY2" fmla="*/ 723481 h 723481"/>
              <a:gd name="connsiteX3" fmla="*/ 0 w 2562329"/>
              <a:gd name="connsiteY3" fmla="*/ 512466 h 723481"/>
              <a:gd name="connsiteX4" fmla="*/ 180870 w 2562329"/>
              <a:gd name="connsiteY4" fmla="*/ 0 h 72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329" h="723481">
                <a:moveTo>
                  <a:pt x="180870" y="0"/>
                </a:moveTo>
                <a:lnTo>
                  <a:pt x="2522136" y="140677"/>
                </a:lnTo>
                <a:lnTo>
                  <a:pt x="2562329" y="723481"/>
                </a:lnTo>
                <a:lnTo>
                  <a:pt x="0" y="512466"/>
                </a:lnTo>
                <a:lnTo>
                  <a:pt x="180870" y="0"/>
                </a:lnTo>
                <a:close/>
              </a:path>
            </a:pathLst>
          </a:custGeom>
          <a:solidFill>
            <a:srgbClr val="FF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216A7CB-4CB9-9E44-977B-4BF54FEDAC77}"/>
              </a:ext>
            </a:extLst>
          </p:cNvPr>
          <p:cNvSpPr/>
          <p:nvPr/>
        </p:nvSpPr>
        <p:spPr>
          <a:xfrm>
            <a:off x="381837" y="190919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AAE00-6A3A-A741-8750-27C6440E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Interventions defined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6F3A-90B2-764E-A30F-EF82AA1B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12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126DC6B-C41E-FD45-9389-74675093A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DFCC10-ECA4-FF4A-93D7-2760A0171125}"/>
              </a:ext>
            </a:extLst>
          </p:cNvPr>
          <p:cNvSpPr txBox="1"/>
          <p:nvPr/>
        </p:nvSpPr>
        <p:spPr>
          <a:xfrm>
            <a:off x="444639" y="1246943"/>
            <a:ext cx="7886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(IV): I is an intervention variable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788" indent="-458788"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788" indent="-458788"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IV1.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8788" indent="-458788"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788" indent="-458788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IV2. I acts as a switch for all the other variables that cause X. This is, certain values of I are such that when I attains those values, X ceases to depend on the values of other variables that cause X and instead depends on the value taken by I.</a:t>
            </a:r>
          </a:p>
          <a:p>
            <a:pPr marL="458788" indent="-458788"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788" indent="-458788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IV3. Any directed path from I to Y goes through X. That is, I does not directly cause Y and is not a cause of any causes of Y that are distinct from X except, of course, for those causes of Y, if any, that are built into the I-X-Y connection itself; that is, except for (a) any causes of Y that are effects of X (i.e., variables that are causally between X and Y) and (b) any causes of Y that are between I and X and have no effect on Y independently of X.</a:t>
            </a:r>
          </a:p>
          <a:p>
            <a:pPr marL="458788" indent="-458788"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8788" indent="-458788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IV4. I is (statistically) independent of any variable Z that causes Y and that is on a directed path that does not go through X.</a:t>
            </a:r>
          </a:p>
        </p:txBody>
      </p:sp>
    </p:spTree>
    <p:extLst>
      <p:ext uri="{BB962C8B-B14F-4D97-AF65-F5344CB8AC3E}">
        <p14:creationId xmlns:p14="http://schemas.microsoft.com/office/powerpoint/2010/main" val="154118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84C28E4-108E-4B4D-A8C6-4D706BE09214}"/>
              </a:ext>
            </a:extLst>
          </p:cNvPr>
          <p:cNvSpPr/>
          <p:nvPr/>
        </p:nvSpPr>
        <p:spPr>
          <a:xfrm>
            <a:off x="854109" y="2069959"/>
            <a:ext cx="2794604" cy="803868"/>
          </a:xfrm>
          <a:custGeom>
            <a:avLst/>
            <a:gdLst>
              <a:gd name="connsiteX0" fmla="*/ 80387 w 1889090"/>
              <a:gd name="connsiteY0" fmla="*/ 0 h 803868"/>
              <a:gd name="connsiteX1" fmla="*/ 80387 w 1889090"/>
              <a:gd name="connsiteY1" fmla="*/ 0 h 803868"/>
              <a:gd name="connsiteX2" fmla="*/ 1889090 w 1889090"/>
              <a:gd name="connsiteY2" fmla="*/ 80386 h 803868"/>
              <a:gd name="connsiteX3" fmla="*/ 1848897 w 1889090"/>
              <a:gd name="connsiteY3" fmla="*/ 803868 h 803868"/>
              <a:gd name="connsiteX4" fmla="*/ 0 w 1889090"/>
              <a:gd name="connsiteY4" fmla="*/ 733529 h 803868"/>
              <a:gd name="connsiteX5" fmla="*/ 80387 w 1889090"/>
              <a:gd name="connsiteY5" fmla="*/ 0 h 80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090" h="803868">
                <a:moveTo>
                  <a:pt x="80387" y="0"/>
                </a:moveTo>
                <a:lnTo>
                  <a:pt x="80387" y="0"/>
                </a:lnTo>
                <a:lnTo>
                  <a:pt x="1889090" y="80386"/>
                </a:lnTo>
                <a:lnTo>
                  <a:pt x="1848897" y="803868"/>
                </a:lnTo>
                <a:lnTo>
                  <a:pt x="0" y="733529"/>
                </a:lnTo>
                <a:lnTo>
                  <a:pt x="8038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3D5FEEC-F232-8843-951D-60E8DECECCC1}"/>
              </a:ext>
            </a:extLst>
          </p:cNvPr>
          <p:cNvSpPr/>
          <p:nvPr/>
        </p:nvSpPr>
        <p:spPr>
          <a:xfrm flipH="1">
            <a:off x="4260501" y="2051481"/>
            <a:ext cx="2442913" cy="803868"/>
          </a:xfrm>
          <a:custGeom>
            <a:avLst/>
            <a:gdLst>
              <a:gd name="connsiteX0" fmla="*/ 80387 w 1889090"/>
              <a:gd name="connsiteY0" fmla="*/ 0 h 803868"/>
              <a:gd name="connsiteX1" fmla="*/ 80387 w 1889090"/>
              <a:gd name="connsiteY1" fmla="*/ 0 h 803868"/>
              <a:gd name="connsiteX2" fmla="*/ 1889090 w 1889090"/>
              <a:gd name="connsiteY2" fmla="*/ 80386 h 803868"/>
              <a:gd name="connsiteX3" fmla="*/ 1848897 w 1889090"/>
              <a:gd name="connsiteY3" fmla="*/ 803868 h 803868"/>
              <a:gd name="connsiteX4" fmla="*/ 0 w 1889090"/>
              <a:gd name="connsiteY4" fmla="*/ 733529 h 803868"/>
              <a:gd name="connsiteX5" fmla="*/ 80387 w 1889090"/>
              <a:gd name="connsiteY5" fmla="*/ 0 h 80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090" h="803868">
                <a:moveTo>
                  <a:pt x="80387" y="0"/>
                </a:moveTo>
                <a:lnTo>
                  <a:pt x="80387" y="0"/>
                </a:lnTo>
                <a:lnTo>
                  <a:pt x="1889090" y="80386"/>
                </a:lnTo>
                <a:lnTo>
                  <a:pt x="1848897" y="803868"/>
                </a:lnTo>
                <a:lnTo>
                  <a:pt x="0" y="733529"/>
                </a:lnTo>
                <a:lnTo>
                  <a:pt x="8038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BD15A-9C04-4A4A-B036-6F98DBF4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4AF1F-EF0C-2547-9044-4A322A3C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96836-990B-B347-9F9A-7237C5D7E7E8}"/>
              </a:ext>
            </a:extLst>
          </p:cNvPr>
          <p:cNvSpPr txBox="1"/>
          <p:nvPr/>
        </p:nvSpPr>
        <p:spPr>
          <a:xfrm>
            <a:off x="929576" y="2116966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06EAB-3630-DE4B-AD72-C656CB902BF5}"/>
              </a:ext>
            </a:extLst>
          </p:cNvPr>
          <p:cNvSpPr txBox="1"/>
          <p:nvPr/>
        </p:nvSpPr>
        <p:spPr>
          <a:xfrm>
            <a:off x="4422440" y="2069959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Causality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9A2B72-48FB-994B-ACD7-845C9AE77414}"/>
              </a:ext>
            </a:extLst>
          </p:cNvPr>
          <p:cNvGrpSpPr/>
          <p:nvPr/>
        </p:nvGrpSpPr>
        <p:grpSpPr>
          <a:xfrm>
            <a:off x="2153152" y="-80387"/>
            <a:ext cx="3873059" cy="3913833"/>
            <a:chOff x="2153152" y="-80387"/>
            <a:chExt cx="3873059" cy="3913833"/>
          </a:xfrm>
        </p:grpSpPr>
        <p:sp>
          <p:nvSpPr>
            <p:cNvPr id="9" name="Circular Arrow 8">
              <a:extLst>
                <a:ext uri="{FF2B5EF4-FFF2-40B4-BE49-F238E27FC236}">
                  <a16:creationId xmlns:a16="http://schemas.microsoft.com/office/drawing/2014/main" id="{5316D641-6A89-7241-8D96-A7D2E21C7282}"/>
                </a:ext>
              </a:extLst>
            </p:cNvPr>
            <p:cNvSpPr/>
            <p:nvPr/>
          </p:nvSpPr>
          <p:spPr>
            <a:xfrm>
              <a:off x="2153152" y="-80387"/>
              <a:ext cx="3873059" cy="3913833"/>
            </a:xfrm>
            <a:prstGeom prst="circularArrow">
              <a:avLst>
                <a:gd name="adj1" fmla="val 11474"/>
                <a:gd name="adj2" fmla="val 1142319"/>
                <a:gd name="adj3" fmla="val 20432095"/>
                <a:gd name="adj4" fmla="val 10800000"/>
                <a:gd name="adj5" fmla="val 1989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681F8D-5EE3-C342-8537-F296B83BFB97}"/>
                </a:ext>
              </a:extLst>
            </p:cNvPr>
            <p:cNvSpPr txBox="1"/>
            <p:nvPr/>
          </p:nvSpPr>
          <p:spPr>
            <a:xfrm>
              <a:off x="3647551" y="1027472"/>
              <a:ext cx="1225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defined by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A4D9F1-149C-1E49-9551-F3817AD52CE8}"/>
              </a:ext>
            </a:extLst>
          </p:cNvPr>
          <p:cNvGrpSpPr/>
          <p:nvPr/>
        </p:nvGrpSpPr>
        <p:grpSpPr>
          <a:xfrm>
            <a:off x="2133669" y="1116028"/>
            <a:ext cx="3873059" cy="3913833"/>
            <a:chOff x="2133669" y="1116028"/>
            <a:chExt cx="3873059" cy="3913833"/>
          </a:xfrm>
        </p:grpSpPr>
        <p:sp>
          <p:nvSpPr>
            <p:cNvPr id="12" name="Circular Arrow 11">
              <a:extLst>
                <a:ext uri="{FF2B5EF4-FFF2-40B4-BE49-F238E27FC236}">
                  <a16:creationId xmlns:a16="http://schemas.microsoft.com/office/drawing/2014/main" id="{762E1317-E44C-FE46-8399-F2077A932E2C}"/>
                </a:ext>
              </a:extLst>
            </p:cNvPr>
            <p:cNvSpPr/>
            <p:nvPr/>
          </p:nvSpPr>
          <p:spPr>
            <a:xfrm rot="10800000">
              <a:off x="2133669" y="1116028"/>
              <a:ext cx="3873059" cy="3913833"/>
            </a:xfrm>
            <a:prstGeom prst="circularArrow">
              <a:avLst>
                <a:gd name="adj1" fmla="val 11474"/>
                <a:gd name="adj2" fmla="val 1142319"/>
                <a:gd name="adj3" fmla="val 20432095"/>
                <a:gd name="adj4" fmla="val 10800000"/>
                <a:gd name="adj5" fmla="val 19895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57F7C8-8DF4-DC47-A943-34A781B43E18}"/>
                </a:ext>
              </a:extLst>
            </p:cNvPr>
            <p:cNvSpPr txBox="1"/>
            <p:nvPr/>
          </p:nvSpPr>
          <p:spPr>
            <a:xfrm>
              <a:off x="3196541" y="2946006"/>
              <a:ext cx="1225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defined by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921C5C-DA6D-924C-8156-1A178676E076}"/>
              </a:ext>
            </a:extLst>
          </p:cNvPr>
          <p:cNvGrpSpPr/>
          <p:nvPr/>
        </p:nvGrpSpPr>
        <p:grpSpPr>
          <a:xfrm>
            <a:off x="35273" y="4702629"/>
            <a:ext cx="4387167" cy="1562580"/>
            <a:chOff x="35273" y="4702629"/>
            <a:chExt cx="4387167" cy="156258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AB9A964-BA39-424F-A2DE-1C44F80E3386}"/>
                </a:ext>
              </a:extLst>
            </p:cNvPr>
            <p:cNvSpPr/>
            <p:nvPr/>
          </p:nvSpPr>
          <p:spPr>
            <a:xfrm>
              <a:off x="35273" y="4702629"/>
              <a:ext cx="1346479" cy="823964"/>
            </a:xfrm>
            <a:custGeom>
              <a:avLst/>
              <a:gdLst>
                <a:gd name="connsiteX0" fmla="*/ 271305 w 1346479"/>
                <a:gd name="connsiteY0" fmla="*/ 0 h 823964"/>
                <a:gd name="connsiteX1" fmla="*/ 1256044 w 1346479"/>
                <a:gd name="connsiteY1" fmla="*/ 130628 h 823964"/>
                <a:gd name="connsiteX2" fmla="*/ 1346479 w 1346479"/>
                <a:gd name="connsiteY2" fmla="*/ 823964 h 823964"/>
                <a:gd name="connsiteX3" fmla="*/ 0 w 1346479"/>
                <a:gd name="connsiteY3" fmla="*/ 803868 h 823964"/>
                <a:gd name="connsiteX4" fmla="*/ 271305 w 1346479"/>
                <a:gd name="connsiteY4" fmla="*/ 0 h 8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479" h="823964">
                  <a:moveTo>
                    <a:pt x="271305" y="0"/>
                  </a:moveTo>
                  <a:lnTo>
                    <a:pt x="1256044" y="130628"/>
                  </a:lnTo>
                  <a:lnTo>
                    <a:pt x="1346479" y="823964"/>
                  </a:lnTo>
                  <a:lnTo>
                    <a:pt x="0" y="803868"/>
                  </a:lnTo>
                  <a:lnTo>
                    <a:pt x="271305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E435CE-4ABA-AD4E-AD0A-0B497FFD63E9}"/>
                </a:ext>
              </a:extLst>
            </p:cNvPr>
            <p:cNvSpPr txBox="1"/>
            <p:nvPr/>
          </p:nvSpPr>
          <p:spPr>
            <a:xfrm>
              <a:off x="229451" y="4880214"/>
              <a:ext cx="41929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“(TC) is not a reductive account of causation: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it does not explain “X causes Y” entirely in terms of notions that are themselves purely non-causal.”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C7AC45-D94D-9641-93D5-3940A571B011}"/>
              </a:ext>
            </a:extLst>
          </p:cNvPr>
          <p:cNvGrpSpPr/>
          <p:nvPr/>
        </p:nvGrpSpPr>
        <p:grpSpPr>
          <a:xfrm>
            <a:off x="4607273" y="4762919"/>
            <a:ext cx="3990975" cy="1371306"/>
            <a:chOff x="4607273" y="4762919"/>
            <a:chExt cx="3990975" cy="137130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964A39-CD92-7647-A028-FEFA67C35DFD}"/>
                </a:ext>
              </a:extLst>
            </p:cNvPr>
            <p:cNvSpPr/>
            <p:nvPr/>
          </p:nvSpPr>
          <p:spPr>
            <a:xfrm>
              <a:off x="4607273" y="4762919"/>
              <a:ext cx="1346479" cy="823964"/>
            </a:xfrm>
            <a:custGeom>
              <a:avLst/>
              <a:gdLst>
                <a:gd name="connsiteX0" fmla="*/ 271305 w 1346479"/>
                <a:gd name="connsiteY0" fmla="*/ 0 h 823964"/>
                <a:gd name="connsiteX1" fmla="*/ 1256044 w 1346479"/>
                <a:gd name="connsiteY1" fmla="*/ 130628 h 823964"/>
                <a:gd name="connsiteX2" fmla="*/ 1346479 w 1346479"/>
                <a:gd name="connsiteY2" fmla="*/ 823964 h 823964"/>
                <a:gd name="connsiteX3" fmla="*/ 0 w 1346479"/>
                <a:gd name="connsiteY3" fmla="*/ 803868 h 823964"/>
                <a:gd name="connsiteX4" fmla="*/ 271305 w 1346479"/>
                <a:gd name="connsiteY4" fmla="*/ 0 h 8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479" h="823964">
                  <a:moveTo>
                    <a:pt x="271305" y="0"/>
                  </a:moveTo>
                  <a:lnTo>
                    <a:pt x="1256044" y="130628"/>
                  </a:lnTo>
                  <a:lnTo>
                    <a:pt x="1346479" y="823964"/>
                  </a:lnTo>
                  <a:lnTo>
                    <a:pt x="0" y="803868"/>
                  </a:lnTo>
                  <a:lnTo>
                    <a:pt x="271305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AE6062-756A-9849-982D-11116F782817}"/>
                </a:ext>
              </a:extLst>
            </p:cNvPr>
            <p:cNvSpPr txBox="1"/>
            <p:nvPr/>
          </p:nvSpPr>
          <p:spPr>
            <a:xfrm>
              <a:off x="4850213" y="4933896"/>
              <a:ext cx="3748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“(TC) can be illuminating and not viciously circular even if not reductive.”</a:t>
              </a:r>
            </a:p>
          </p:txBody>
        </p: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F75D9A9-0702-604C-B540-5CCB5373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6B95CB-49AC-E946-8572-49A273DC6108}"/>
              </a:ext>
            </a:extLst>
          </p:cNvPr>
          <p:cNvGrpSpPr/>
          <p:nvPr/>
        </p:nvGrpSpPr>
        <p:grpSpPr>
          <a:xfrm>
            <a:off x="6693867" y="121609"/>
            <a:ext cx="2238654" cy="2704096"/>
            <a:chOff x="6693867" y="121609"/>
            <a:chExt cx="2238654" cy="2704096"/>
          </a:xfrm>
        </p:grpSpPr>
        <p:pic>
          <p:nvPicPr>
            <p:cNvPr id="24" name="Content Placeholder 22" descr="Worried face with solid fill with solid fill">
              <a:extLst>
                <a:ext uri="{FF2B5EF4-FFF2-40B4-BE49-F238E27FC236}">
                  <a16:creationId xmlns:a16="http://schemas.microsoft.com/office/drawing/2014/main" id="{13448C19-73B8-244D-B41F-C02E58C19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93867" y="121609"/>
              <a:ext cx="2238654" cy="22386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3607AB-0FD3-BA49-8A1A-64BC900FE84D}"/>
                </a:ext>
              </a:extLst>
            </p:cNvPr>
            <p:cNvSpPr txBox="1"/>
            <p:nvPr/>
          </p:nvSpPr>
          <p:spPr>
            <a:xfrm>
              <a:off x="6882309" y="2302485"/>
              <a:ext cx="19784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Circularity!!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8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5F36-D12E-004D-90B0-2A1A0405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AAD85-0AA7-A94F-8EA2-42923538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F6FF71AE-6B6B-B54F-9008-ECB1833C8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6" y="1868105"/>
            <a:ext cx="2442168" cy="2238654"/>
          </a:xfrm>
          <a:prstGeom prst="rect">
            <a:avLst/>
          </a:prstGeom>
        </p:spPr>
      </p:pic>
      <p:pic>
        <p:nvPicPr>
          <p:cNvPr id="15" name="Content Placeholder 13">
            <a:extLst>
              <a:ext uri="{FF2B5EF4-FFF2-40B4-BE49-F238E27FC236}">
                <a16:creationId xmlns:a16="http://schemas.microsoft.com/office/drawing/2014/main" id="{DA340F7A-53B0-2E49-B305-225DED422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08" y="2126612"/>
            <a:ext cx="3099360" cy="1980147"/>
          </a:xfrm>
          <a:prstGeom prst="rect">
            <a:avLst/>
          </a:prstGeom>
        </p:spPr>
      </p:pic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4853C951-E789-854D-B098-E728A84D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672" y="2126612"/>
            <a:ext cx="3099360" cy="1980147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11601D2-207A-1D42-9557-2A5753357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5541-6AB6-B14A-AA9E-3DF36630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A02C3-20D6-F24E-ABCC-C3F6CD13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71BD78-75A7-5B49-8B86-38E5D0E3C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44" y="6443662"/>
            <a:ext cx="609600" cy="3937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A0C470-BEC4-114F-9949-1EAAF585D27C}"/>
              </a:ext>
            </a:extLst>
          </p:cNvPr>
          <p:cNvSpPr txBox="1"/>
          <p:nvPr/>
        </p:nvSpPr>
        <p:spPr>
          <a:xfrm>
            <a:off x="2653361" y="564770"/>
            <a:ext cx="3754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Interventionist account justified by the pragmatic value of the relation defined.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CB3CC1B-D762-A340-869D-CFBF432E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95" y="1999678"/>
            <a:ext cx="3501563" cy="2261426"/>
          </a:xfrm>
          <a:prstGeom prst="rect">
            <a:avLst/>
          </a:prstGeo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A1E5CA0C-7C79-834F-A37C-A0D76BB3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8" y="234499"/>
            <a:ext cx="2442168" cy="22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0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A8E-9682-524D-B90E-944A427B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8B845-974A-A04C-B18E-CD16056B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FCD39-FFB0-DA4C-ABBC-87372228A4B9}"/>
              </a:ext>
            </a:extLst>
          </p:cNvPr>
          <p:cNvSpPr txBox="1"/>
          <p:nvPr/>
        </p:nvSpPr>
        <p:spPr>
          <a:xfrm>
            <a:off x="3898761" y="340613"/>
            <a:ext cx="35429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“…many features of Lewis’s theory are … of considerable interest when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construed as psychological theses.”</a:t>
            </a:r>
            <a:endParaRPr lang="en-US" sz="24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D157E8-1A9E-FA4A-AC4D-77F0EB6BBFDD}"/>
              </a:ext>
            </a:extLst>
          </p:cNvPr>
          <p:cNvGrpSpPr/>
          <p:nvPr/>
        </p:nvGrpSpPr>
        <p:grpSpPr>
          <a:xfrm>
            <a:off x="4031111" y="3502880"/>
            <a:ext cx="4795737" cy="1873402"/>
            <a:chOff x="4031111" y="3502880"/>
            <a:chExt cx="4795737" cy="18734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8546AD-8391-3E4D-82A7-0EE25B20B36F}"/>
                </a:ext>
              </a:extLst>
            </p:cNvPr>
            <p:cNvSpPr txBox="1"/>
            <p:nvPr/>
          </p:nvSpPr>
          <p:spPr>
            <a:xfrm>
              <a:off x="4724690" y="3511827"/>
              <a:ext cx="2761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Discovering factually how the world is.</a:t>
              </a:r>
            </a:p>
          </p:txBody>
        </p:sp>
        <p:pic>
          <p:nvPicPr>
            <p:cNvPr id="25" name="Content Placeholder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B39D539-D19B-D349-9C7A-373225A6D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0487" y="3502880"/>
              <a:ext cx="1556361" cy="187340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083E12-9212-3342-879A-62CAC6140819}"/>
                </a:ext>
              </a:extLst>
            </p:cNvPr>
            <p:cNvSpPr txBox="1"/>
            <p:nvPr/>
          </p:nvSpPr>
          <p:spPr>
            <a:xfrm>
              <a:off x="4031111" y="399362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26E92C-FE0D-4641-80A6-21F04D8A41EE}"/>
              </a:ext>
            </a:extLst>
          </p:cNvPr>
          <p:cNvGrpSpPr/>
          <p:nvPr/>
        </p:nvGrpSpPr>
        <p:grpSpPr>
          <a:xfrm>
            <a:off x="-39871" y="3448046"/>
            <a:ext cx="3953582" cy="1697221"/>
            <a:chOff x="-39871" y="3448046"/>
            <a:chExt cx="3953582" cy="169722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985756-E740-2E4E-BCB5-3360919D3E23}"/>
                </a:ext>
              </a:extLst>
            </p:cNvPr>
            <p:cNvSpPr txBox="1"/>
            <p:nvPr/>
          </p:nvSpPr>
          <p:spPr>
            <a:xfrm>
              <a:off x="1522204" y="3527929"/>
              <a:ext cx="23915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Investigating how we think</a:t>
              </a:r>
            </a:p>
          </p:txBody>
        </p:sp>
        <p:pic>
          <p:nvPicPr>
            <p:cNvPr id="40" name="Content Placeholder 38" descr="Head with gears with solid fill">
              <a:extLst>
                <a:ext uri="{FF2B5EF4-FFF2-40B4-BE49-F238E27FC236}">
                  <a16:creationId xmlns:a16="http://schemas.microsoft.com/office/drawing/2014/main" id="{42374C2A-F4F1-FA49-8193-48A08988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39871" y="3448046"/>
              <a:ext cx="1697221" cy="1697221"/>
            </a:xfrm>
            <a:prstGeom prst="rect">
              <a:avLst/>
            </a:prstGeom>
          </p:spPr>
        </p:pic>
      </p:grpSp>
      <p:pic>
        <p:nvPicPr>
          <p:cNvPr id="8" name="Picture 7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76B53301-752C-6643-88C2-2492FFCE7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577" y="1500354"/>
            <a:ext cx="1450192" cy="966794"/>
          </a:xfrm>
          <a:prstGeom prst="rect">
            <a:avLst/>
          </a:prstGeom>
        </p:spPr>
      </p:pic>
      <p:pic>
        <p:nvPicPr>
          <p:cNvPr id="21" name="Content Placeholder 4" descr="A person talking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11A39174-76F4-2748-B1BE-A5A33A907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577" y="417545"/>
            <a:ext cx="1450192" cy="96679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0BEC94-6733-6245-9AE3-9BBCF9FCA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24" name="Content Placeholder 13">
            <a:extLst>
              <a:ext uri="{FF2B5EF4-FFF2-40B4-BE49-F238E27FC236}">
                <a16:creationId xmlns:a16="http://schemas.microsoft.com/office/drawing/2014/main" id="{B1D369D7-0A64-C841-B023-808D60031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151" y="420413"/>
            <a:ext cx="3392356" cy="21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3">
            <a:extLst>
              <a:ext uri="{FF2B5EF4-FFF2-40B4-BE49-F238E27FC236}">
                <a16:creationId xmlns:a16="http://schemas.microsoft.com/office/drawing/2014/main" id="{44CF32C2-D399-9243-97ED-0E34BA7B2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4" y="159841"/>
            <a:ext cx="3542586" cy="2263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62021-6134-0849-87C3-01B04AC3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9C217-6B39-F948-9DB3-7BB36628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17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BD16F4-49DE-3C42-9267-D91ACFFAAF05}"/>
              </a:ext>
            </a:extLst>
          </p:cNvPr>
          <p:cNvGrpSpPr/>
          <p:nvPr/>
        </p:nvGrpSpPr>
        <p:grpSpPr>
          <a:xfrm>
            <a:off x="3145134" y="150725"/>
            <a:ext cx="5998866" cy="2903974"/>
            <a:chOff x="3145134" y="150725"/>
            <a:chExt cx="5998866" cy="290397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E717F1B-7D01-5141-BF9C-A756923E5505}"/>
                </a:ext>
              </a:extLst>
            </p:cNvPr>
            <p:cNvSpPr/>
            <p:nvPr/>
          </p:nvSpPr>
          <p:spPr>
            <a:xfrm>
              <a:off x="3145134" y="150725"/>
              <a:ext cx="5817996" cy="2903974"/>
            </a:xfrm>
            <a:custGeom>
              <a:avLst/>
              <a:gdLst>
                <a:gd name="connsiteX0" fmla="*/ 381837 w 5817996"/>
                <a:gd name="connsiteY0" fmla="*/ 0 h 2903974"/>
                <a:gd name="connsiteX1" fmla="*/ 5817996 w 5817996"/>
                <a:gd name="connsiteY1" fmla="*/ 180871 h 2903974"/>
                <a:gd name="connsiteX2" fmla="*/ 5707464 w 5817996"/>
                <a:gd name="connsiteY2" fmla="*/ 2903974 h 2903974"/>
                <a:gd name="connsiteX3" fmla="*/ 0 w 5817996"/>
                <a:gd name="connsiteY3" fmla="*/ 2843684 h 2903974"/>
                <a:gd name="connsiteX4" fmla="*/ 381837 w 5817996"/>
                <a:gd name="connsiteY4" fmla="*/ 0 h 290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7996" h="2903974">
                  <a:moveTo>
                    <a:pt x="381837" y="0"/>
                  </a:moveTo>
                  <a:lnTo>
                    <a:pt x="5817996" y="180871"/>
                  </a:lnTo>
                  <a:lnTo>
                    <a:pt x="5707464" y="2903974"/>
                  </a:lnTo>
                  <a:lnTo>
                    <a:pt x="0" y="2843684"/>
                  </a:lnTo>
                  <a:lnTo>
                    <a:pt x="381837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F8D6F8-566D-8E4D-B6BB-8CEEF58B9C75}"/>
                </a:ext>
              </a:extLst>
            </p:cNvPr>
            <p:cNvSpPr txBox="1"/>
            <p:nvPr/>
          </p:nvSpPr>
          <p:spPr>
            <a:xfrm>
              <a:off x="3647552" y="234499"/>
              <a:ext cx="549644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fundamentalism: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 is governed by cause and effect;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and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burden of individual sciences is to find the particular expressions of the general notion in the realm of their specialized subject matter.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55507E-D9D7-8544-817F-EDF7698859CB}"/>
              </a:ext>
            </a:extLst>
          </p:cNvPr>
          <p:cNvGrpSpPr/>
          <p:nvPr/>
        </p:nvGrpSpPr>
        <p:grpSpPr>
          <a:xfrm>
            <a:off x="489543" y="880095"/>
            <a:ext cx="3351969" cy="5827180"/>
            <a:chOff x="489543" y="880095"/>
            <a:chExt cx="3351969" cy="5827180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BDC8AF00-DFD6-744F-B0C6-956D600FF29B}"/>
                </a:ext>
              </a:extLst>
            </p:cNvPr>
            <p:cNvSpPr/>
            <p:nvPr/>
          </p:nvSpPr>
          <p:spPr>
            <a:xfrm rot="18638498">
              <a:off x="-252265" y="2286558"/>
              <a:ext cx="5500240" cy="2687314"/>
            </a:xfrm>
            <a:prstGeom prst="rightArrow">
              <a:avLst/>
            </a:prstGeom>
            <a:solidFill>
              <a:srgbClr val="FF807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0222BC-7417-9B44-9B4F-770F1C821735}"/>
                </a:ext>
              </a:extLst>
            </p:cNvPr>
            <p:cNvSpPr txBox="1"/>
            <p:nvPr/>
          </p:nvSpPr>
          <p:spPr>
            <a:xfrm>
              <a:off x="489543" y="3623938"/>
              <a:ext cx="32283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pretend we are discovering a deep truth.</a:t>
              </a:r>
            </a:p>
          </p:txBody>
        </p:sp>
        <p:pic>
          <p:nvPicPr>
            <p:cNvPr id="8" name="Content Placeholder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6CA7F6F-367C-C244-9713-0EFD64AD5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073" y="4833873"/>
              <a:ext cx="1556361" cy="187340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A88E0B-DE21-844C-8ACF-BB78DFFA466E}"/>
              </a:ext>
            </a:extLst>
          </p:cNvPr>
          <p:cNvGrpSpPr/>
          <p:nvPr/>
        </p:nvGrpSpPr>
        <p:grpSpPr>
          <a:xfrm>
            <a:off x="3768132" y="3429000"/>
            <a:ext cx="4747220" cy="3323542"/>
            <a:chOff x="3768132" y="3429000"/>
            <a:chExt cx="4747220" cy="33235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72B6EE-5DC8-DF44-8F87-6D47F75CC81B}"/>
                </a:ext>
              </a:extLst>
            </p:cNvPr>
            <p:cNvSpPr txBox="1"/>
            <p:nvPr/>
          </p:nvSpPr>
          <p:spPr>
            <a:xfrm>
              <a:off x="3768132" y="3429000"/>
              <a:ext cx="47472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are really proposing new definitions. The world has no obligation to instantiate them.</a:t>
              </a:r>
            </a:p>
          </p:txBody>
        </p:sp>
        <p:pic>
          <p:nvPicPr>
            <p:cNvPr id="16" name="Content Placeholder 14" descr="Shape, polygon&#10;&#10;Description automatically generated">
              <a:extLst>
                <a:ext uri="{FF2B5EF4-FFF2-40B4-BE49-F238E27FC236}">
                  <a16:creationId xmlns:a16="http://schemas.microsoft.com/office/drawing/2014/main" id="{F0155061-637F-B940-B03F-216E607A3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3093" y="4603394"/>
              <a:ext cx="1337840" cy="2149148"/>
            </a:xfrm>
            <a:prstGeom prst="rect">
              <a:avLst/>
            </a:prstGeom>
          </p:spPr>
        </p:pic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9BA6AC4-0F8B-9D4C-B5BF-0F995A20A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5142-88A4-DC41-AECC-37B81BBE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2D019D6-13EB-914C-A415-32D886782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25" y="6423025"/>
            <a:ext cx="563038" cy="4349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C3275-627C-144B-95CE-F3D60289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14E4746-C73A-A34E-9AFF-DEBDDA212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1" y="234499"/>
            <a:ext cx="8198199" cy="63335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70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EDD9F56-B5D5-4242-86CC-60E879D894FE}"/>
              </a:ext>
            </a:extLst>
          </p:cNvPr>
          <p:cNvSpPr/>
          <p:nvPr/>
        </p:nvSpPr>
        <p:spPr>
          <a:xfrm>
            <a:off x="381837" y="190919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D49AA-D874-5E42-9886-3817B375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43" y="371378"/>
            <a:ext cx="7886700" cy="659806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Accounts of causation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7CC10-8DBA-3E49-B84E-E26AAD028E40}"/>
              </a:ext>
            </a:extLst>
          </p:cNvPr>
          <p:cNvSpPr txBox="1"/>
          <p:nvPr/>
        </p:nvSpPr>
        <p:spPr>
          <a:xfrm>
            <a:off x="381837" y="1745433"/>
            <a:ext cx="7153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Regularity accounts: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Mackie’s INUS, Probability raising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A437E-97E2-EF45-9B0E-DAC896D96D46}"/>
              </a:ext>
            </a:extLst>
          </p:cNvPr>
          <p:cNvSpPr txBox="1"/>
          <p:nvPr/>
        </p:nvSpPr>
        <p:spPr>
          <a:xfrm>
            <a:off x="381837" y="2801309"/>
            <a:ext cx="7440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Counterfactual Theories: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Lewis’ possible worlds semantics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13CD98-429C-6E45-8280-C941C3BDC1F8}"/>
              </a:ext>
            </a:extLst>
          </p:cNvPr>
          <p:cNvGrpSpPr/>
          <p:nvPr/>
        </p:nvGrpSpPr>
        <p:grpSpPr>
          <a:xfrm>
            <a:off x="381837" y="3746390"/>
            <a:ext cx="5885842" cy="2792523"/>
            <a:chOff x="381837" y="3746390"/>
            <a:chExt cx="5885842" cy="27925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B3DC56-D313-4949-9233-DFB7F2FCAD02}"/>
                </a:ext>
              </a:extLst>
            </p:cNvPr>
            <p:cNvSpPr txBox="1"/>
            <p:nvPr/>
          </p:nvSpPr>
          <p:spPr>
            <a:xfrm>
              <a:off x="381837" y="3746390"/>
              <a:ext cx="5885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Interventionist Theories: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Woodward’s account</a:t>
              </a:r>
            </a:p>
          </p:txBody>
        </p:sp>
        <p:pic>
          <p:nvPicPr>
            <p:cNvPr id="10" name="Content Placeholder 8" descr="A person with his hand on his chin&#10;&#10;Description automatically generated with medium confidence">
              <a:extLst>
                <a:ext uri="{FF2B5EF4-FFF2-40B4-BE49-F238E27FC236}">
                  <a16:creationId xmlns:a16="http://schemas.microsoft.com/office/drawing/2014/main" id="{774F8542-8210-E447-B26A-E5553A74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543" y="4306797"/>
              <a:ext cx="1862559" cy="2232116"/>
            </a:xfrm>
            <a:prstGeom prst="rect">
              <a:avLst/>
            </a:prstGeom>
          </p:spPr>
        </p:pic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D403CF5-839F-9846-9744-3D815F7E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287CCE-EFD5-6F4F-B3FE-E460D367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9EB96A4-A793-0542-9B94-43ADD07CDCE4}"/>
              </a:ext>
            </a:extLst>
          </p:cNvPr>
          <p:cNvSpPr/>
          <p:nvPr/>
        </p:nvSpPr>
        <p:spPr>
          <a:xfrm>
            <a:off x="221064" y="1698171"/>
            <a:ext cx="6270172" cy="964642"/>
          </a:xfrm>
          <a:custGeom>
            <a:avLst/>
            <a:gdLst>
              <a:gd name="connsiteX0" fmla="*/ 221064 w 6270172"/>
              <a:gd name="connsiteY0" fmla="*/ 0 h 964642"/>
              <a:gd name="connsiteX1" fmla="*/ 6270172 w 6270172"/>
              <a:gd name="connsiteY1" fmla="*/ 241161 h 964642"/>
              <a:gd name="connsiteX2" fmla="*/ 6149591 w 6270172"/>
              <a:gd name="connsiteY2" fmla="*/ 703385 h 964642"/>
              <a:gd name="connsiteX3" fmla="*/ 0 w 6270172"/>
              <a:gd name="connsiteY3" fmla="*/ 964642 h 964642"/>
              <a:gd name="connsiteX4" fmla="*/ 221064 w 6270172"/>
              <a:gd name="connsiteY4" fmla="*/ 0 h 96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172" h="964642">
                <a:moveTo>
                  <a:pt x="221064" y="0"/>
                </a:moveTo>
                <a:lnTo>
                  <a:pt x="6270172" y="241161"/>
                </a:lnTo>
                <a:lnTo>
                  <a:pt x="6149591" y="703385"/>
                </a:lnTo>
                <a:lnTo>
                  <a:pt x="0" y="964642"/>
                </a:lnTo>
                <a:lnTo>
                  <a:pt x="22106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1F396-B09E-CD4C-A4C4-1C73F9B5A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Type- versus Token-Causal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E6283-6742-C947-92A4-127918C0C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F0A0E-1164-9942-9F55-D7D9895A32B5}"/>
              </a:ext>
            </a:extLst>
          </p:cNvPr>
          <p:cNvSpPr txBox="1"/>
          <p:nvPr/>
        </p:nvSpPr>
        <p:spPr>
          <a:xfrm>
            <a:off x="281354" y="1858945"/>
            <a:ext cx="296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causation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1B88C-9B96-5241-9202-373561AF47D4}"/>
              </a:ext>
            </a:extLst>
          </p:cNvPr>
          <p:cNvSpPr txBox="1"/>
          <p:nvPr/>
        </p:nvSpPr>
        <p:spPr>
          <a:xfrm>
            <a:off x="3989196" y="1858945"/>
            <a:ext cx="2562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 causes lung cancer.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D52026-4CCC-F14C-B024-C6438D2E6989}"/>
              </a:ext>
            </a:extLst>
          </p:cNvPr>
          <p:cNvGrpSpPr/>
          <p:nvPr/>
        </p:nvGrpSpPr>
        <p:grpSpPr>
          <a:xfrm>
            <a:off x="221064" y="3506874"/>
            <a:ext cx="6873072" cy="1147364"/>
            <a:chOff x="221064" y="3506874"/>
            <a:chExt cx="6873072" cy="114736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1D918F-A5D9-0443-8B6E-EA2FC019F721}"/>
                </a:ext>
              </a:extLst>
            </p:cNvPr>
            <p:cNvGrpSpPr/>
            <p:nvPr/>
          </p:nvGrpSpPr>
          <p:grpSpPr>
            <a:xfrm>
              <a:off x="221064" y="3506874"/>
              <a:ext cx="6672106" cy="1147364"/>
              <a:chOff x="221064" y="3506874"/>
              <a:chExt cx="6672106" cy="1147364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82F4516-4493-514F-8EA4-184099544105}"/>
                  </a:ext>
                </a:extLst>
              </p:cNvPr>
              <p:cNvSpPr/>
              <p:nvPr/>
            </p:nvSpPr>
            <p:spPr>
              <a:xfrm rot="10800000">
                <a:off x="221064" y="3506874"/>
                <a:ext cx="6672106" cy="1147364"/>
              </a:xfrm>
              <a:custGeom>
                <a:avLst/>
                <a:gdLst>
                  <a:gd name="connsiteX0" fmla="*/ 221064 w 6270172"/>
                  <a:gd name="connsiteY0" fmla="*/ 0 h 964642"/>
                  <a:gd name="connsiteX1" fmla="*/ 6270172 w 6270172"/>
                  <a:gd name="connsiteY1" fmla="*/ 241161 h 964642"/>
                  <a:gd name="connsiteX2" fmla="*/ 6149591 w 6270172"/>
                  <a:gd name="connsiteY2" fmla="*/ 703385 h 964642"/>
                  <a:gd name="connsiteX3" fmla="*/ 0 w 6270172"/>
                  <a:gd name="connsiteY3" fmla="*/ 964642 h 964642"/>
                  <a:gd name="connsiteX4" fmla="*/ 221064 w 6270172"/>
                  <a:gd name="connsiteY4" fmla="*/ 0 h 96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0172" h="964642">
                    <a:moveTo>
                      <a:pt x="221064" y="0"/>
                    </a:moveTo>
                    <a:lnTo>
                      <a:pt x="6270172" y="241161"/>
                    </a:lnTo>
                    <a:lnTo>
                      <a:pt x="6149591" y="703385"/>
                    </a:lnTo>
                    <a:lnTo>
                      <a:pt x="0" y="964642"/>
                    </a:lnTo>
                    <a:lnTo>
                      <a:pt x="221064" y="0"/>
                    </a:lnTo>
                    <a:close/>
                  </a:path>
                </a:pathLst>
              </a:custGeom>
              <a:solidFill>
                <a:srgbClr val="DCFF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4B2D84-6FC6-5947-91EA-DD3C9945485C}"/>
                  </a:ext>
                </a:extLst>
              </p:cNvPr>
              <p:cNvSpPr txBox="1"/>
              <p:nvPr/>
            </p:nvSpPr>
            <p:spPr>
              <a:xfrm>
                <a:off x="262095" y="3581400"/>
                <a:ext cx="31917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Token causation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77A48E-B7F4-9E4B-A632-F91282E9F812}"/>
                </a:ext>
              </a:extLst>
            </p:cNvPr>
            <p:cNvSpPr txBox="1"/>
            <p:nvPr/>
          </p:nvSpPr>
          <p:spPr>
            <a:xfrm>
              <a:off x="3989196" y="3581400"/>
              <a:ext cx="3104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Jones ’s smoking caused his lung cancer.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3214C4-80B6-F44F-9BD8-84A5453D0832}"/>
              </a:ext>
            </a:extLst>
          </p:cNvPr>
          <p:cNvSpPr txBox="1"/>
          <p:nvPr/>
        </p:nvSpPr>
        <p:spPr>
          <a:xfrm>
            <a:off x="7094136" y="1600425"/>
            <a:ext cx="19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by philosophers of science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11814-ADE8-B147-B46D-FB904243FFB8}"/>
              </a:ext>
            </a:extLst>
          </p:cNvPr>
          <p:cNvSpPr txBox="1"/>
          <p:nvPr/>
        </p:nvSpPr>
        <p:spPr>
          <a:xfrm>
            <a:off x="7094136" y="3449096"/>
            <a:ext cx="19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by general philosophers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8F690B4-6D3F-1A45-A725-FF4B2AD4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AE9D24B-176C-0548-88FF-CAFFE5873638}"/>
              </a:ext>
            </a:extLst>
          </p:cNvPr>
          <p:cNvSpPr/>
          <p:nvPr/>
        </p:nvSpPr>
        <p:spPr>
          <a:xfrm>
            <a:off x="381837" y="190919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32F54-D9C5-5544-A5BA-0E502310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43" y="284741"/>
            <a:ext cx="7886700" cy="659806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Regularity accounts</a:t>
            </a:r>
            <a:br>
              <a:rPr lang="en-US" dirty="0"/>
            </a:br>
            <a:r>
              <a:rPr lang="en-US" sz="2700" dirty="0"/>
              <a:t>(Difference-making)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2FC3-E2C9-854D-A3DF-80A5398D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CBBC9-98B2-F840-A7EA-4DAE90334064}"/>
              </a:ext>
            </a:extLst>
          </p:cNvPr>
          <p:cNvSpPr txBox="1"/>
          <p:nvPr/>
        </p:nvSpPr>
        <p:spPr>
          <a:xfrm>
            <a:off x="381837" y="1314192"/>
            <a:ext cx="7124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idea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difference-making (DM) accounts is that causes “make a difference” to their effects.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01AA3-C237-694C-8F4C-0BD89D5859FF}"/>
              </a:ext>
            </a:extLst>
          </p:cNvPr>
          <p:cNvGrpSpPr/>
          <p:nvPr/>
        </p:nvGrpSpPr>
        <p:grpSpPr>
          <a:xfrm>
            <a:off x="381837" y="2502040"/>
            <a:ext cx="6260123" cy="2984360"/>
            <a:chOff x="381837" y="2502040"/>
            <a:chExt cx="6260123" cy="298436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904DDC3-57E1-9943-A169-747AD5A17A81}"/>
                </a:ext>
              </a:extLst>
            </p:cNvPr>
            <p:cNvSpPr/>
            <p:nvPr/>
          </p:nvSpPr>
          <p:spPr>
            <a:xfrm>
              <a:off x="432079" y="2502040"/>
              <a:ext cx="6149591" cy="2984360"/>
            </a:xfrm>
            <a:custGeom>
              <a:avLst/>
              <a:gdLst>
                <a:gd name="connsiteX0" fmla="*/ 0 w 6149591"/>
                <a:gd name="connsiteY0" fmla="*/ 0 h 2984360"/>
                <a:gd name="connsiteX1" fmla="*/ 6149591 w 6149591"/>
                <a:gd name="connsiteY1" fmla="*/ 80386 h 2984360"/>
                <a:gd name="connsiteX2" fmla="*/ 6049108 w 6149591"/>
                <a:gd name="connsiteY2" fmla="*/ 2984360 h 2984360"/>
                <a:gd name="connsiteX3" fmla="*/ 30145 w 6149591"/>
                <a:gd name="connsiteY3" fmla="*/ 2893925 h 2984360"/>
                <a:gd name="connsiteX4" fmla="*/ 0 w 6149591"/>
                <a:gd name="connsiteY4" fmla="*/ 0 h 298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9591" h="2984360">
                  <a:moveTo>
                    <a:pt x="0" y="0"/>
                  </a:moveTo>
                  <a:lnTo>
                    <a:pt x="6149591" y="80386"/>
                  </a:lnTo>
                  <a:lnTo>
                    <a:pt x="6049108" y="2984360"/>
                  </a:lnTo>
                  <a:lnTo>
                    <a:pt x="30145" y="289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9120D-F01F-CD4F-8DE3-CDB9C7A3DBE6}"/>
                </a:ext>
              </a:extLst>
            </p:cNvPr>
            <p:cNvSpPr txBox="1"/>
            <p:nvPr/>
          </p:nvSpPr>
          <p:spPr>
            <a:xfrm>
              <a:off x="381837" y="2527414"/>
              <a:ext cx="626012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Mackie’s (1974) INUS condition account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458788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causes E</a:t>
              </a:r>
            </a:p>
            <a:p>
              <a:pPr marL="458788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and only if</a:t>
              </a:r>
            </a:p>
            <a:p>
              <a:pPr marL="458788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is a nonredundant part</a:t>
              </a:r>
            </a:p>
            <a:p>
              <a:pPr marL="688975" algn="l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(where C is typically but not always</a:t>
              </a:r>
            </a:p>
            <a:p>
              <a:pPr marL="688975" algn="l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by itself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insufficient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E)</a:t>
              </a:r>
            </a:p>
            <a:p>
              <a:pPr marL="458788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a sufficient</a:t>
              </a:r>
            </a:p>
            <a:p>
              <a:pPr marL="688975" algn="l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(but typically not necessary)</a:t>
              </a:r>
            </a:p>
            <a:p>
              <a:pPr marL="458788" algn="l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 for E.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63E38C-7BE0-2D43-8603-117FD8D2AE45}"/>
              </a:ext>
            </a:extLst>
          </p:cNvPr>
          <p:cNvSpPr txBox="1"/>
          <p:nvPr/>
        </p:nvSpPr>
        <p:spPr>
          <a:xfrm>
            <a:off x="227030" y="5543808"/>
            <a:ext cx="8149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INUS: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non-redundant part of a condition which is itself unnecessary but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result.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E5D319-E7D9-FE4C-BCE0-984ACCC1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A6FD9F-D32F-3A43-BB9F-95A1ABB83F85}"/>
              </a:ext>
            </a:extLst>
          </p:cNvPr>
          <p:cNvGrpSpPr/>
          <p:nvPr/>
        </p:nvGrpSpPr>
        <p:grpSpPr>
          <a:xfrm>
            <a:off x="7003701" y="2527414"/>
            <a:ext cx="1758462" cy="1997342"/>
            <a:chOff x="7003701" y="2527414"/>
            <a:chExt cx="1758462" cy="19973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A92855-CC1F-9449-B059-79741B6E0A40}"/>
                </a:ext>
              </a:extLst>
            </p:cNvPr>
            <p:cNvSpPr txBox="1"/>
            <p:nvPr/>
          </p:nvSpPr>
          <p:spPr>
            <a:xfrm>
              <a:off x="7003701" y="2527414"/>
              <a:ext cx="175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e.g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lit match causes fire.</a:t>
              </a:r>
            </a:p>
          </p:txBody>
        </p:sp>
        <p:pic>
          <p:nvPicPr>
            <p:cNvPr id="15" name="Picture 14" descr="A picture containing match, candelabrum&#10;&#10;Description automatically generated">
              <a:extLst>
                <a:ext uri="{FF2B5EF4-FFF2-40B4-BE49-F238E27FC236}">
                  <a16:creationId xmlns:a16="http://schemas.microsoft.com/office/drawing/2014/main" id="{C4D5D7B3-300A-0E4F-AC7A-CF3E86DD7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6484" y="3492671"/>
              <a:ext cx="1615437" cy="1032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5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AE9D24B-176C-0548-88FF-CAFFE5873638}"/>
              </a:ext>
            </a:extLst>
          </p:cNvPr>
          <p:cNvSpPr/>
          <p:nvPr/>
        </p:nvSpPr>
        <p:spPr>
          <a:xfrm>
            <a:off x="381837" y="190919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32F54-D9C5-5544-A5BA-0E502310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43" y="284741"/>
            <a:ext cx="7886700" cy="659806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Regularity accounts</a:t>
            </a:r>
            <a:br>
              <a:rPr lang="en-US" dirty="0"/>
            </a:br>
            <a:r>
              <a:rPr lang="en-US" sz="2700" dirty="0"/>
              <a:t>(Difference-making)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2FC3-E2C9-854D-A3DF-80A5398D8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CBBC9-98B2-F840-A7EA-4DAE90334064}"/>
              </a:ext>
            </a:extLst>
          </p:cNvPr>
          <p:cNvSpPr txBox="1"/>
          <p:nvPr/>
        </p:nvSpPr>
        <p:spPr>
          <a:xfrm>
            <a:off x="381837" y="1314192"/>
            <a:ext cx="6119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idea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differ (DM) accounts is that causes “make a difference” to their effects.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386A9F-6714-4A46-B7D1-BC5E178645C1}"/>
              </a:ext>
            </a:extLst>
          </p:cNvPr>
          <p:cNvGrpSpPr/>
          <p:nvPr/>
        </p:nvGrpSpPr>
        <p:grpSpPr>
          <a:xfrm>
            <a:off x="381837" y="2502040"/>
            <a:ext cx="6260123" cy="1999622"/>
            <a:chOff x="381837" y="2502040"/>
            <a:chExt cx="6260123" cy="1999622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904DDC3-57E1-9943-A169-747AD5A17A81}"/>
                </a:ext>
              </a:extLst>
            </p:cNvPr>
            <p:cNvSpPr/>
            <p:nvPr/>
          </p:nvSpPr>
          <p:spPr>
            <a:xfrm>
              <a:off x="432079" y="2502040"/>
              <a:ext cx="6149591" cy="1999622"/>
            </a:xfrm>
            <a:custGeom>
              <a:avLst/>
              <a:gdLst>
                <a:gd name="connsiteX0" fmla="*/ 0 w 6149591"/>
                <a:gd name="connsiteY0" fmla="*/ 0 h 2984360"/>
                <a:gd name="connsiteX1" fmla="*/ 6149591 w 6149591"/>
                <a:gd name="connsiteY1" fmla="*/ 80386 h 2984360"/>
                <a:gd name="connsiteX2" fmla="*/ 6049108 w 6149591"/>
                <a:gd name="connsiteY2" fmla="*/ 2984360 h 2984360"/>
                <a:gd name="connsiteX3" fmla="*/ 30145 w 6149591"/>
                <a:gd name="connsiteY3" fmla="*/ 2893925 h 2984360"/>
                <a:gd name="connsiteX4" fmla="*/ 0 w 6149591"/>
                <a:gd name="connsiteY4" fmla="*/ 0 h 298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9591" h="2984360">
                  <a:moveTo>
                    <a:pt x="0" y="0"/>
                  </a:moveTo>
                  <a:lnTo>
                    <a:pt x="6149591" y="80386"/>
                  </a:lnTo>
                  <a:lnTo>
                    <a:pt x="6049108" y="2984360"/>
                  </a:lnTo>
                  <a:lnTo>
                    <a:pt x="30145" y="2893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9120D-F01F-CD4F-8DE3-CDB9C7A3DBE6}"/>
                </a:ext>
              </a:extLst>
            </p:cNvPr>
            <p:cNvSpPr txBox="1"/>
            <p:nvPr/>
          </p:nvSpPr>
          <p:spPr>
            <a:xfrm>
              <a:off x="381837" y="2527414"/>
              <a:ext cx="626012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Probabilistic version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causes E</a:t>
              </a:r>
            </a:p>
            <a:p>
              <a:pPr algn="l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iff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(E / C.K ) &gt;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(E / −C.K )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490BF34-18DB-464F-BE84-E546C8C4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5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491A74-6AF9-6D43-A8B1-0D4D6D45FC58}"/>
              </a:ext>
            </a:extLst>
          </p:cNvPr>
          <p:cNvGrpSpPr/>
          <p:nvPr/>
        </p:nvGrpSpPr>
        <p:grpSpPr>
          <a:xfrm>
            <a:off x="0" y="2896292"/>
            <a:ext cx="8978348" cy="3866041"/>
            <a:chOff x="0" y="2896292"/>
            <a:chExt cx="8978348" cy="386604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3A4FB50-A3C2-A540-82C3-1F61F55173D6}"/>
                </a:ext>
              </a:extLst>
            </p:cNvPr>
            <p:cNvGrpSpPr/>
            <p:nvPr/>
          </p:nvGrpSpPr>
          <p:grpSpPr>
            <a:xfrm>
              <a:off x="0" y="4375849"/>
              <a:ext cx="8490857" cy="2386484"/>
              <a:chOff x="0" y="4375849"/>
              <a:chExt cx="8490857" cy="238648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939FBA0-1552-FF4C-9215-C2F3A65A8147}"/>
                  </a:ext>
                </a:extLst>
              </p:cNvPr>
              <p:cNvGrpSpPr/>
              <p:nvPr/>
            </p:nvGrpSpPr>
            <p:grpSpPr>
              <a:xfrm>
                <a:off x="371789" y="4682532"/>
                <a:ext cx="8119068" cy="1838848"/>
                <a:chOff x="371789" y="4682532"/>
                <a:chExt cx="8119068" cy="1838848"/>
              </a:xfrm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10217538-30CF-E64F-998F-D17C01834541}"/>
                    </a:ext>
                  </a:extLst>
                </p:cNvPr>
                <p:cNvSpPr/>
                <p:nvPr/>
              </p:nvSpPr>
              <p:spPr>
                <a:xfrm>
                  <a:off x="371789" y="4682532"/>
                  <a:ext cx="8119068" cy="1838848"/>
                </a:xfrm>
                <a:custGeom>
                  <a:avLst/>
                  <a:gdLst>
                    <a:gd name="connsiteX0" fmla="*/ 90435 w 8119068"/>
                    <a:gd name="connsiteY0" fmla="*/ 0 h 1838848"/>
                    <a:gd name="connsiteX1" fmla="*/ 90435 w 8119068"/>
                    <a:gd name="connsiteY1" fmla="*/ 0 h 1838848"/>
                    <a:gd name="connsiteX2" fmla="*/ 180870 w 8119068"/>
                    <a:gd name="connsiteY2" fmla="*/ 20097 h 1838848"/>
                    <a:gd name="connsiteX3" fmla="*/ 8119068 w 8119068"/>
                    <a:gd name="connsiteY3" fmla="*/ 120580 h 1838848"/>
                    <a:gd name="connsiteX4" fmla="*/ 8028633 w 8119068"/>
                    <a:gd name="connsiteY4" fmla="*/ 1838848 h 1838848"/>
                    <a:gd name="connsiteX5" fmla="*/ 0 w 8119068"/>
                    <a:gd name="connsiteY5" fmla="*/ 1828800 h 1838848"/>
                    <a:gd name="connsiteX6" fmla="*/ 90435 w 8119068"/>
                    <a:gd name="connsiteY6" fmla="*/ 0 h 1838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19068" h="1838848">
                      <a:moveTo>
                        <a:pt x="90435" y="0"/>
                      </a:moveTo>
                      <a:lnTo>
                        <a:pt x="90435" y="0"/>
                      </a:lnTo>
                      <a:lnTo>
                        <a:pt x="180870" y="20097"/>
                      </a:lnTo>
                      <a:lnTo>
                        <a:pt x="8119068" y="120580"/>
                      </a:lnTo>
                      <a:lnTo>
                        <a:pt x="8028633" y="1838848"/>
                      </a:lnTo>
                      <a:lnTo>
                        <a:pt x="0" y="1828800"/>
                      </a:lnTo>
                      <a:lnTo>
                        <a:pt x="90435" y="0"/>
                      </a:lnTo>
                      <a:close/>
                    </a:path>
                  </a:pathLst>
                </a:custGeom>
                <a:solidFill>
                  <a:srgbClr val="FFDC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49C1C97-D5A9-3B49-B186-F83DDD5EC21F}"/>
                    </a:ext>
                  </a:extLst>
                </p:cNvPr>
                <p:cNvSpPr txBox="1"/>
                <p:nvPr/>
              </p:nvSpPr>
              <p:spPr>
                <a:xfrm>
                  <a:off x="2416628" y="4735403"/>
                  <a:ext cx="173477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Problems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010951A-79AF-5A41-B13D-E39D66AEC1F1}"/>
                    </a:ext>
                  </a:extLst>
                </p:cNvPr>
                <p:cNvSpPr txBox="1"/>
                <p:nvPr/>
              </p:nvSpPr>
              <p:spPr>
                <a:xfrm>
                  <a:off x="2426677" y="5690383"/>
                  <a:ext cx="213025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Regularities must occur.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FF866CC-1D13-1847-9525-EC19834C9BC5}"/>
                    </a:ext>
                  </a:extLst>
                </p:cNvPr>
                <p:cNvSpPr txBox="1"/>
                <p:nvPr/>
              </p:nvSpPr>
              <p:spPr>
                <a:xfrm>
                  <a:off x="4893547" y="4758635"/>
                  <a:ext cx="349682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Cannot distinguish causation from correlation.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CAE38CA-3D74-C249-BADE-1D60BA043B77}"/>
                    </a:ext>
                  </a:extLst>
                </p:cNvPr>
                <p:cNvSpPr txBox="1"/>
                <p:nvPr/>
              </p:nvSpPr>
              <p:spPr>
                <a:xfrm>
                  <a:off x="4893547" y="5666888"/>
                  <a:ext cx="302455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Causal relations underdetermined.</a:t>
                  </a:r>
                </a:p>
              </p:txBody>
            </p:sp>
          </p:grpSp>
          <p:pic>
            <p:nvPicPr>
              <p:cNvPr id="17" name="Graphic 16" descr="Angry face outline outline">
                <a:extLst>
                  <a:ext uri="{FF2B5EF4-FFF2-40B4-BE49-F238E27FC236}">
                    <a16:creationId xmlns:a16="http://schemas.microsoft.com/office/drawing/2014/main" id="{5A69D2CA-958B-674C-9E4B-09F65A63B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0" y="4375849"/>
                <a:ext cx="2386484" cy="2386484"/>
              </a:xfrm>
              <a:prstGeom prst="rect">
                <a:avLst/>
              </a:prstGeom>
            </p:spPr>
          </p:pic>
        </p:grpSp>
        <p:pic>
          <p:nvPicPr>
            <p:cNvPr id="25" name="Picture 24" descr="A picture containing device, barometer, indoor, gauge&#10;&#10;Description automatically generated">
              <a:extLst>
                <a:ext uri="{FF2B5EF4-FFF2-40B4-BE49-F238E27FC236}">
                  <a16:creationId xmlns:a16="http://schemas.microsoft.com/office/drawing/2014/main" id="{C98EAEBE-F27D-CC49-9DAC-0EDE9848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4039" y="2896292"/>
              <a:ext cx="1904309" cy="1838848"/>
            </a:xfrm>
            <a:prstGeom prst="rect">
              <a:avLst/>
            </a:prstGeom>
            <a:effectLst>
              <a:softEdge rad="50800"/>
            </a:effectLst>
          </p:spPr>
        </p:pic>
      </p:grpSp>
    </p:spTree>
    <p:extLst>
      <p:ext uri="{BB962C8B-B14F-4D97-AF65-F5344CB8AC3E}">
        <p14:creationId xmlns:p14="http://schemas.microsoft.com/office/powerpoint/2010/main" val="34319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9BDDE42-1A30-4244-A4BC-ED05395F63AC}"/>
              </a:ext>
            </a:extLst>
          </p:cNvPr>
          <p:cNvSpPr/>
          <p:nvPr/>
        </p:nvSpPr>
        <p:spPr>
          <a:xfrm>
            <a:off x="381837" y="190919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D4DE-552E-7F49-B4B9-CCEA5366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Theories </a:t>
            </a:r>
            <a:r>
              <a:rPr lang="en-US" sz="3600" dirty="0"/>
              <a:t>(Lewis)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FB40-4AF3-0644-93C5-A8D8A976B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43565B-ADCE-F843-80D2-D365B5AC3568}"/>
              </a:ext>
            </a:extLst>
          </p:cNvPr>
          <p:cNvGrpSpPr/>
          <p:nvPr/>
        </p:nvGrpSpPr>
        <p:grpSpPr>
          <a:xfrm>
            <a:off x="190289" y="1248126"/>
            <a:ext cx="8780740" cy="1657978"/>
            <a:chOff x="190289" y="1398846"/>
            <a:chExt cx="8780740" cy="1657978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930E50-13A5-3944-93D5-5B45D76E4030}"/>
                </a:ext>
              </a:extLst>
            </p:cNvPr>
            <p:cNvSpPr/>
            <p:nvPr/>
          </p:nvSpPr>
          <p:spPr>
            <a:xfrm>
              <a:off x="190289" y="1398846"/>
              <a:ext cx="8611438" cy="1657978"/>
            </a:xfrm>
            <a:custGeom>
              <a:avLst/>
              <a:gdLst>
                <a:gd name="connsiteX0" fmla="*/ 261257 w 8611438"/>
                <a:gd name="connsiteY0" fmla="*/ 0 h 1657978"/>
                <a:gd name="connsiteX1" fmla="*/ 8611438 w 8611438"/>
                <a:gd name="connsiteY1" fmla="*/ 170822 h 1657978"/>
                <a:gd name="connsiteX2" fmla="*/ 8551147 w 8611438"/>
                <a:gd name="connsiteY2" fmla="*/ 1657978 h 1657978"/>
                <a:gd name="connsiteX3" fmla="*/ 0 w 8611438"/>
                <a:gd name="connsiteY3" fmla="*/ 1547446 h 1657978"/>
                <a:gd name="connsiteX4" fmla="*/ 261257 w 8611438"/>
                <a:gd name="connsiteY4" fmla="*/ 0 h 165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1438" h="1657978">
                  <a:moveTo>
                    <a:pt x="261257" y="0"/>
                  </a:moveTo>
                  <a:lnTo>
                    <a:pt x="8611438" y="170822"/>
                  </a:lnTo>
                  <a:lnTo>
                    <a:pt x="8551147" y="1657978"/>
                  </a:lnTo>
                  <a:lnTo>
                    <a:pt x="0" y="1547446"/>
                  </a:lnTo>
                  <a:lnTo>
                    <a:pt x="261257" y="0"/>
                  </a:lnTo>
                  <a:close/>
                </a:path>
              </a:pathLst>
            </a:cu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5ACFB5-8DDE-7149-846A-79C17D548F9C}"/>
                </a:ext>
              </a:extLst>
            </p:cNvPr>
            <p:cNvSpPr txBox="1"/>
            <p:nvPr/>
          </p:nvSpPr>
          <p:spPr>
            <a:xfrm>
              <a:off x="317151" y="1518993"/>
              <a:ext cx="27375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counterfactually depends on event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47E32D-20CF-CE42-B409-5FFC9B2F81EC}"/>
                </a:ext>
              </a:extLst>
            </p:cNvPr>
            <p:cNvSpPr txBox="1"/>
            <p:nvPr/>
          </p:nvSpPr>
          <p:spPr>
            <a:xfrm>
              <a:off x="3615257" y="1401015"/>
              <a:ext cx="53557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were to occur,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would occur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were not to occur,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would not occur.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B2C841-35AE-FC44-A67E-E9AD4BBD3A4A}"/>
                </a:ext>
              </a:extLst>
            </p:cNvPr>
            <p:cNvSpPr txBox="1"/>
            <p:nvPr/>
          </p:nvSpPr>
          <p:spPr>
            <a:xfrm>
              <a:off x="2902753" y="1795991"/>
              <a:ext cx="612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iff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0D0BA8-0BE5-F84C-A4C3-1626A5D3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978" y="6316368"/>
            <a:ext cx="311499" cy="435254"/>
          </a:xfrm>
        </p:spPr>
        <p:txBody>
          <a:bodyPr/>
          <a:lstStyle/>
          <a:p>
            <a:fld id="{E5820AD7-C0B5-FD4A-AA46-DA1A684D310F}" type="slidenum">
              <a:rPr lang="en-US" sz="2000" smtClean="0">
                <a:latin typeface="Times New Roman" panose="02020603050405020304" pitchFamily="18" charset="0"/>
              </a:rPr>
              <a:t>6</a:t>
            </a:fld>
            <a:endParaRPr 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35E496-0C98-9C40-AB63-8065E5CF558B}"/>
              </a:ext>
            </a:extLst>
          </p:cNvPr>
          <p:cNvGrpSpPr/>
          <p:nvPr/>
        </p:nvGrpSpPr>
        <p:grpSpPr>
          <a:xfrm>
            <a:off x="190289" y="3632854"/>
            <a:ext cx="8670207" cy="2175389"/>
            <a:chOff x="190289" y="3632854"/>
            <a:chExt cx="8670207" cy="2175389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671BE01-3ECA-F24C-8FE3-805A00113480}"/>
                </a:ext>
              </a:extLst>
            </p:cNvPr>
            <p:cNvSpPr/>
            <p:nvPr/>
          </p:nvSpPr>
          <p:spPr>
            <a:xfrm rot="10800000">
              <a:off x="190289" y="3632854"/>
              <a:ext cx="8611438" cy="2175389"/>
            </a:xfrm>
            <a:custGeom>
              <a:avLst/>
              <a:gdLst>
                <a:gd name="connsiteX0" fmla="*/ 261257 w 8611438"/>
                <a:gd name="connsiteY0" fmla="*/ 0 h 1657978"/>
                <a:gd name="connsiteX1" fmla="*/ 8611438 w 8611438"/>
                <a:gd name="connsiteY1" fmla="*/ 170822 h 1657978"/>
                <a:gd name="connsiteX2" fmla="*/ 8551147 w 8611438"/>
                <a:gd name="connsiteY2" fmla="*/ 1657978 h 1657978"/>
                <a:gd name="connsiteX3" fmla="*/ 0 w 8611438"/>
                <a:gd name="connsiteY3" fmla="*/ 1547446 h 1657978"/>
                <a:gd name="connsiteX4" fmla="*/ 261257 w 8611438"/>
                <a:gd name="connsiteY4" fmla="*/ 0 h 165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1438" h="1657978">
                  <a:moveTo>
                    <a:pt x="261257" y="0"/>
                  </a:moveTo>
                  <a:lnTo>
                    <a:pt x="8611438" y="170822"/>
                  </a:lnTo>
                  <a:lnTo>
                    <a:pt x="8551147" y="1657978"/>
                  </a:lnTo>
                  <a:lnTo>
                    <a:pt x="0" y="1547446"/>
                  </a:lnTo>
                  <a:lnTo>
                    <a:pt x="261257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66DC3F-DDEA-B64B-BBF7-2B43B92ECF0C}"/>
                </a:ext>
              </a:extLst>
            </p:cNvPr>
            <p:cNvSpPr txBox="1"/>
            <p:nvPr/>
          </p:nvSpPr>
          <p:spPr>
            <a:xfrm>
              <a:off x="317151" y="4138679"/>
              <a:ext cx="15520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causes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C66D9C-9A72-6145-9B14-DF7140229368}"/>
                </a:ext>
              </a:extLst>
            </p:cNvPr>
            <p:cNvSpPr txBox="1"/>
            <p:nvPr/>
          </p:nvSpPr>
          <p:spPr>
            <a:xfrm>
              <a:off x="2902752" y="4227386"/>
              <a:ext cx="6123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iff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CC88ED-51F9-6F49-8758-F92283F0FB51}"/>
                </a:ext>
              </a:extLst>
            </p:cNvPr>
            <p:cNvSpPr txBox="1"/>
            <p:nvPr/>
          </p:nvSpPr>
          <p:spPr>
            <a:xfrm>
              <a:off x="3615256" y="4874691"/>
              <a:ext cx="32958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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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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itchFamily="2" charset="2"/>
                </a:rPr>
                <a:t>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D0E5BC-2D99-ED4B-8D18-20B75F12A922}"/>
                </a:ext>
              </a:extLst>
            </p:cNvPr>
            <p:cNvSpPr txBox="1"/>
            <p:nvPr/>
          </p:nvSpPr>
          <p:spPr>
            <a:xfrm>
              <a:off x="3615257" y="3673388"/>
              <a:ext cx="52452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a causal chain from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finite sequence of events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c, d, f, . . . 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such that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causally depends on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. . . and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2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9BDDE42-1A30-4244-A4BC-ED05395F63AC}"/>
              </a:ext>
            </a:extLst>
          </p:cNvPr>
          <p:cNvSpPr/>
          <p:nvPr/>
        </p:nvSpPr>
        <p:spPr>
          <a:xfrm>
            <a:off x="381837" y="190919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D4DE-552E-7F49-B4B9-CCEA5366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Theories </a:t>
            </a:r>
            <a:r>
              <a:rPr lang="en-US" sz="3600" dirty="0"/>
              <a:t>(Lewis)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0D0BA8-0BE5-F84C-A4C3-1626A5D3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978" y="6316368"/>
            <a:ext cx="311499" cy="435254"/>
          </a:xfrm>
        </p:spPr>
        <p:txBody>
          <a:bodyPr/>
          <a:lstStyle/>
          <a:p>
            <a:fld id="{E5820AD7-C0B5-FD4A-AA46-DA1A684D310F}" type="slidenum">
              <a:rPr lang="en-US" sz="2000" smtClean="0">
                <a:latin typeface="Times New Roman" panose="02020603050405020304" pitchFamily="18" charset="0"/>
              </a:rPr>
              <a:t>7</a:t>
            </a:fld>
            <a:endParaRPr lang="en-US" sz="2000" dirty="0">
              <a:latin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E8201A-9D70-7443-9A8E-D8D4AA88E7E0}"/>
              </a:ext>
            </a:extLst>
          </p:cNvPr>
          <p:cNvGrpSpPr/>
          <p:nvPr/>
        </p:nvGrpSpPr>
        <p:grpSpPr>
          <a:xfrm>
            <a:off x="291402" y="1055077"/>
            <a:ext cx="8354576" cy="2431701"/>
            <a:chOff x="291402" y="1055077"/>
            <a:chExt cx="8354576" cy="243170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3F57601-B2D7-9648-9E12-3412863AAD4E}"/>
                </a:ext>
              </a:extLst>
            </p:cNvPr>
            <p:cNvSpPr/>
            <p:nvPr/>
          </p:nvSpPr>
          <p:spPr>
            <a:xfrm>
              <a:off x="291402" y="1165609"/>
              <a:ext cx="8340132" cy="2321169"/>
            </a:xfrm>
            <a:custGeom>
              <a:avLst/>
              <a:gdLst>
                <a:gd name="connsiteX0" fmla="*/ 231112 w 8340132"/>
                <a:gd name="connsiteY0" fmla="*/ 301450 h 2321169"/>
                <a:gd name="connsiteX1" fmla="*/ 231112 w 8340132"/>
                <a:gd name="connsiteY1" fmla="*/ 301450 h 2321169"/>
                <a:gd name="connsiteX2" fmla="*/ 8340132 w 8340132"/>
                <a:gd name="connsiteY2" fmla="*/ 0 h 2321169"/>
                <a:gd name="connsiteX3" fmla="*/ 8320035 w 8340132"/>
                <a:gd name="connsiteY3" fmla="*/ 2321169 h 2321169"/>
                <a:gd name="connsiteX4" fmla="*/ 8239649 w 8340132"/>
                <a:gd name="connsiteY4" fmla="*/ 2291024 h 2321169"/>
                <a:gd name="connsiteX5" fmla="*/ 0 w 8340132"/>
                <a:gd name="connsiteY5" fmla="*/ 1678075 h 2321169"/>
                <a:gd name="connsiteX6" fmla="*/ 231112 w 8340132"/>
                <a:gd name="connsiteY6" fmla="*/ 301450 h 23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40132" h="2321169">
                  <a:moveTo>
                    <a:pt x="231112" y="301450"/>
                  </a:moveTo>
                  <a:lnTo>
                    <a:pt x="231112" y="301450"/>
                  </a:lnTo>
                  <a:lnTo>
                    <a:pt x="8340132" y="0"/>
                  </a:lnTo>
                  <a:lnTo>
                    <a:pt x="8320035" y="2321169"/>
                  </a:lnTo>
                  <a:lnTo>
                    <a:pt x="8239649" y="2291024"/>
                  </a:lnTo>
                  <a:lnTo>
                    <a:pt x="0" y="1678075"/>
                  </a:lnTo>
                  <a:lnTo>
                    <a:pt x="231112" y="30145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FA2DCE4-C580-774A-A398-D186A199F602}"/>
                </a:ext>
              </a:extLst>
            </p:cNvPr>
            <p:cNvSpPr txBox="1"/>
            <p:nvPr/>
          </p:nvSpPr>
          <p:spPr>
            <a:xfrm>
              <a:off x="381837" y="1398930"/>
              <a:ext cx="31551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“If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were the case,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would be the case.”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70A75A-C72B-0F43-95F3-F971FB519CD7}"/>
                </a:ext>
              </a:extLst>
            </p:cNvPr>
            <p:cNvSpPr txBox="1"/>
            <p:nvPr/>
          </p:nvSpPr>
          <p:spPr>
            <a:xfrm>
              <a:off x="4445767" y="1055077"/>
              <a:ext cx="4200211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possible worlds in which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are the case are “closer”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more similar to the actual world than any possible world in which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case and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not.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BE4A73-8E1B-7D42-955E-2F0C08B7993B}"/>
                </a:ext>
              </a:extLst>
            </p:cNvPr>
            <p:cNvSpPr txBox="1"/>
            <p:nvPr/>
          </p:nvSpPr>
          <p:spPr>
            <a:xfrm>
              <a:off x="3580254" y="1780768"/>
              <a:ext cx="469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iff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42564E-BF81-A442-B9E6-558301586D8E}"/>
              </a:ext>
            </a:extLst>
          </p:cNvPr>
          <p:cNvGrpSpPr/>
          <p:nvPr/>
        </p:nvGrpSpPr>
        <p:grpSpPr>
          <a:xfrm>
            <a:off x="313696" y="2969043"/>
            <a:ext cx="8538902" cy="3172816"/>
            <a:chOff x="313696" y="2969043"/>
            <a:chExt cx="8538902" cy="31728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DF791E-928D-F648-A96A-239DBDBF1CBB}"/>
                </a:ext>
              </a:extLst>
            </p:cNvPr>
            <p:cNvSpPr txBox="1"/>
            <p:nvPr/>
          </p:nvSpPr>
          <p:spPr>
            <a:xfrm>
              <a:off x="313696" y="2969043"/>
              <a:ext cx="2513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Similarity measure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0B1A1B-099F-AF47-8944-47EF3B9F640A}"/>
                </a:ext>
              </a:extLst>
            </p:cNvPr>
            <p:cNvSpPr txBox="1"/>
            <p:nvPr/>
          </p:nvSpPr>
          <p:spPr>
            <a:xfrm>
              <a:off x="313696" y="3401063"/>
              <a:ext cx="853890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(S1) It is of the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importance to avoid big, widespread, diverse violations of law.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(S2) It is of the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importance to maximize the spatiotemporal region throughout which perfect match of particular fact prevails.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(S3) It is of the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third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importance to avoid even small, localized simple violations of law.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(S4) It is of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little or no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importance to secure approximate similarity of particular facts, even in matters that concern us greatly.</a:t>
              </a:r>
            </a:p>
          </p:txBody>
        </p:sp>
        <p:pic>
          <p:nvPicPr>
            <p:cNvPr id="33" name="Content Placeholder 31" descr="A planet from outer space&#10;&#10;Description automatically generated with low confidence">
              <a:extLst>
                <a:ext uri="{FF2B5EF4-FFF2-40B4-BE49-F238E27FC236}">
                  <a16:creationId xmlns:a16="http://schemas.microsoft.com/office/drawing/2014/main" id="{BCBCF47F-0F6A-DC41-814B-94AB35E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72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3696" y="5307658"/>
              <a:ext cx="834201" cy="834201"/>
            </a:xfrm>
            <a:prstGeom prst="rect">
              <a:avLst/>
            </a:prstGeom>
          </p:spPr>
        </p:pic>
        <p:pic>
          <p:nvPicPr>
            <p:cNvPr id="36" name="Content Placeholder 31" descr="A planet from outer space&#10;&#10;Description automatically generated with low confidence">
              <a:extLst>
                <a:ext uri="{FF2B5EF4-FFF2-40B4-BE49-F238E27FC236}">
                  <a16:creationId xmlns:a16="http://schemas.microsoft.com/office/drawing/2014/main" id="{3DCF58C7-ABB7-5C4C-9FA1-D93EA56A6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83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04938" y="5307658"/>
              <a:ext cx="834201" cy="834201"/>
            </a:xfrm>
            <a:prstGeom prst="rect">
              <a:avLst/>
            </a:prstGeom>
          </p:spPr>
        </p:pic>
        <p:pic>
          <p:nvPicPr>
            <p:cNvPr id="37" name="Content Placeholder 31" descr="A planet from outer space&#10;&#10;Description automatically generated with low confidence">
              <a:extLst>
                <a:ext uri="{FF2B5EF4-FFF2-40B4-BE49-F238E27FC236}">
                  <a16:creationId xmlns:a16="http://schemas.microsoft.com/office/drawing/2014/main" id="{E653BEF8-9DFA-1941-89ED-CB3CB877C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86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96180" y="5307658"/>
              <a:ext cx="834201" cy="834201"/>
            </a:xfrm>
            <a:prstGeom prst="rect">
              <a:avLst/>
            </a:prstGeom>
          </p:spPr>
        </p:pic>
        <p:pic>
          <p:nvPicPr>
            <p:cNvPr id="38" name="Content Placeholder 31" descr="A planet from outer space&#10;&#10;Description automatically generated with low confidence">
              <a:extLst>
                <a:ext uri="{FF2B5EF4-FFF2-40B4-BE49-F238E27FC236}">
                  <a16:creationId xmlns:a16="http://schemas.microsoft.com/office/drawing/2014/main" id="{6C8B630F-7FE3-FA41-9C05-0EE1DA1BA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80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87422" y="5307658"/>
              <a:ext cx="834201" cy="834201"/>
            </a:xfrm>
            <a:prstGeom prst="rect">
              <a:avLst/>
            </a:prstGeom>
          </p:spPr>
        </p:pic>
        <p:pic>
          <p:nvPicPr>
            <p:cNvPr id="39" name="Content Placeholder 31" descr="A planet from outer space&#10;&#10;Description automatically generated with low confidence">
              <a:extLst>
                <a:ext uri="{FF2B5EF4-FFF2-40B4-BE49-F238E27FC236}">
                  <a16:creationId xmlns:a16="http://schemas.microsoft.com/office/drawing/2014/main" id="{67CBC84A-E45A-2B44-81D6-FBCE1AE87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14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78663" y="5307658"/>
              <a:ext cx="834201" cy="834201"/>
            </a:xfrm>
            <a:prstGeom prst="rect">
              <a:avLst/>
            </a:prstGeom>
          </p:spPr>
        </p:pic>
      </p:grpSp>
      <p:pic>
        <p:nvPicPr>
          <p:cNvPr id="42" name="Content Placeholder 40" descr="Worried face with solid fill with solid fill">
            <a:extLst>
              <a:ext uri="{FF2B5EF4-FFF2-40B4-BE49-F238E27FC236}">
                <a16:creationId xmlns:a16="http://schemas.microsoft.com/office/drawing/2014/main" id="{9EAB3285-A192-334B-AEFF-0B7A5FD9E3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75244" y="4602677"/>
            <a:ext cx="2400491" cy="2400491"/>
          </a:xfrm>
          <a:prstGeom prst="rect">
            <a:avLst/>
          </a:prstGeom>
        </p:spPr>
      </p:pic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6755F770-68C9-9943-9F86-2FCC0C082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9BDDE42-1A30-4244-A4BC-ED05395F63AC}"/>
              </a:ext>
            </a:extLst>
          </p:cNvPr>
          <p:cNvSpPr/>
          <p:nvPr/>
        </p:nvSpPr>
        <p:spPr>
          <a:xfrm>
            <a:off x="381837" y="190919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9D4DE-552E-7F49-B4B9-CCEA5366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Theories </a:t>
            </a:r>
            <a:r>
              <a:rPr lang="en-US" sz="3600" dirty="0"/>
              <a:t>(Lewis)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0D0BA8-0BE5-F84C-A4C3-1626A5D3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5978" y="6316368"/>
            <a:ext cx="311499" cy="435254"/>
          </a:xfrm>
        </p:spPr>
        <p:txBody>
          <a:bodyPr/>
          <a:lstStyle/>
          <a:p>
            <a:fld id="{E5820AD7-C0B5-FD4A-AA46-DA1A684D310F}" type="slidenum">
              <a:rPr lang="en-US" sz="2000" smtClean="0">
                <a:latin typeface="Times New Roman" panose="02020603050405020304" pitchFamily="18" charset="0"/>
              </a:rPr>
              <a:t>8</a:t>
            </a:fld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96793-7899-6543-9077-84BF31F40F73}"/>
              </a:ext>
            </a:extLst>
          </p:cNvPr>
          <p:cNvSpPr txBox="1"/>
          <p:nvPr/>
        </p:nvSpPr>
        <p:spPr>
          <a:xfrm>
            <a:off x="381837" y="1596499"/>
            <a:ext cx="5697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“Lewis’s justification for his similarity measure is (at least in large part) simply that 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reproduces our ordinary judgments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reasonably well.”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42F5D-BDAF-F848-91C4-2300FB488297}"/>
              </a:ext>
            </a:extLst>
          </p:cNvPr>
          <p:cNvSpPr txBox="1"/>
          <p:nvPr/>
        </p:nvSpPr>
        <p:spPr>
          <a:xfrm>
            <a:off x="297054" y="3608366"/>
            <a:ext cx="5953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“…many features of Lewis’s theory are … of considerable interest when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construed as psychological theses.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an empirical matter, both adults and children do readily associate causal claims and counterfactuals in something roughly like the way that Lewis’s theory suggests.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5B054F-3355-4D4D-9446-EDDA9A7103C8}"/>
              </a:ext>
            </a:extLst>
          </p:cNvPr>
          <p:cNvGrpSpPr/>
          <p:nvPr/>
        </p:nvGrpSpPr>
        <p:grpSpPr>
          <a:xfrm>
            <a:off x="6799374" y="1532871"/>
            <a:ext cx="1784964" cy="3792257"/>
            <a:chOff x="6799374" y="1532871"/>
            <a:chExt cx="1784964" cy="3792257"/>
          </a:xfrm>
        </p:grpSpPr>
        <p:pic>
          <p:nvPicPr>
            <p:cNvPr id="14" name="Content Placeholder 6" descr="A person talking to a group of people&#10;&#10;Description automatically generated with low confidence">
              <a:extLst>
                <a:ext uri="{FF2B5EF4-FFF2-40B4-BE49-F238E27FC236}">
                  <a16:creationId xmlns:a16="http://schemas.microsoft.com/office/drawing/2014/main" id="{3A1F9287-FB99-A547-8FC7-6A7298D80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9374" y="1532871"/>
              <a:ext cx="1784963" cy="1189975"/>
            </a:xfrm>
            <a:prstGeom prst="rect">
              <a:avLst/>
            </a:prstGeom>
          </p:spPr>
        </p:pic>
        <p:pic>
          <p:nvPicPr>
            <p:cNvPr id="19" name="Picture 18" descr="Two people sitting at a table with food&#10;&#10;Description automatically generated with medium confidence">
              <a:extLst>
                <a:ext uri="{FF2B5EF4-FFF2-40B4-BE49-F238E27FC236}">
                  <a16:creationId xmlns:a16="http://schemas.microsoft.com/office/drawing/2014/main" id="{D800AE2B-960A-1142-95FC-88CFBF24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9375" y="4135153"/>
              <a:ext cx="1784963" cy="1189975"/>
            </a:xfrm>
            <a:prstGeom prst="rect">
              <a:avLst/>
            </a:prstGeom>
          </p:spPr>
        </p:pic>
        <p:pic>
          <p:nvPicPr>
            <p:cNvPr id="21" name="Content Placeholder 16" descr="Two people sitting at a table with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158D6DC1-1AA9-0146-ABE4-E46F72919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9374" y="2834012"/>
              <a:ext cx="1784963" cy="1189975"/>
            </a:xfrm>
            <a:prstGeom prst="rect">
              <a:avLst/>
            </a:prstGeom>
          </p:spPr>
        </p:pic>
      </p:grp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BC9680-D2C4-E543-9B4B-5634BAFD2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5216A7CB-4CB9-9E44-977B-4BF54FEDAC77}"/>
              </a:ext>
            </a:extLst>
          </p:cNvPr>
          <p:cNvSpPr/>
          <p:nvPr/>
        </p:nvSpPr>
        <p:spPr>
          <a:xfrm>
            <a:off x="1711381" y="246486"/>
            <a:ext cx="6993653" cy="864158"/>
          </a:xfrm>
          <a:custGeom>
            <a:avLst/>
            <a:gdLst>
              <a:gd name="connsiteX0" fmla="*/ 160774 w 6993653"/>
              <a:gd name="connsiteY0" fmla="*/ 0 h 864158"/>
              <a:gd name="connsiteX1" fmla="*/ 160774 w 6993653"/>
              <a:gd name="connsiteY1" fmla="*/ 0 h 864158"/>
              <a:gd name="connsiteX2" fmla="*/ 6752493 w 6993653"/>
              <a:gd name="connsiteY2" fmla="*/ 281354 h 864158"/>
              <a:gd name="connsiteX3" fmla="*/ 6993653 w 6993653"/>
              <a:gd name="connsiteY3" fmla="*/ 622997 h 864158"/>
              <a:gd name="connsiteX4" fmla="*/ 0 w 6993653"/>
              <a:gd name="connsiteY4" fmla="*/ 864158 h 864158"/>
              <a:gd name="connsiteX5" fmla="*/ 160774 w 6993653"/>
              <a:gd name="connsiteY5" fmla="*/ 0 h 86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3653" h="864158">
                <a:moveTo>
                  <a:pt x="160774" y="0"/>
                </a:moveTo>
                <a:lnTo>
                  <a:pt x="160774" y="0"/>
                </a:lnTo>
                <a:lnTo>
                  <a:pt x="6752493" y="281354"/>
                </a:lnTo>
                <a:lnTo>
                  <a:pt x="6993653" y="622997"/>
                </a:lnTo>
                <a:lnTo>
                  <a:pt x="0" y="864158"/>
                </a:lnTo>
                <a:lnTo>
                  <a:pt x="16077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AAE00-6A3A-A741-8750-27C6440E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695" y="290066"/>
            <a:ext cx="7886700" cy="659806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Interventionist Theories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16F3A-90B2-764E-A30F-EF82AA1B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0AD7-C0B5-FD4A-AA46-DA1A684D310F}" type="slidenum">
              <a:rPr lang="en-US" smtClean="0"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1AF01-E420-1749-A510-135DA75BA52E}"/>
              </a:ext>
            </a:extLst>
          </p:cNvPr>
          <p:cNvSpPr txBox="1"/>
          <p:nvPr/>
        </p:nvSpPr>
        <p:spPr>
          <a:xfrm>
            <a:off x="555821" y="1314158"/>
            <a:ext cx="5034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idea  …  potentially exploitable for purposes of manipulation and control.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915090-2F0B-1145-8C79-A6A039ACC4B1}"/>
              </a:ext>
            </a:extLst>
          </p:cNvPr>
          <p:cNvGrpSpPr/>
          <p:nvPr/>
        </p:nvGrpSpPr>
        <p:grpSpPr>
          <a:xfrm>
            <a:off x="190919" y="3624508"/>
            <a:ext cx="8061939" cy="2836582"/>
            <a:chOff x="190919" y="3624508"/>
            <a:chExt cx="8061939" cy="283658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66EEE03-35B9-894C-B34E-73E767EF686D}"/>
                </a:ext>
              </a:extLst>
            </p:cNvPr>
            <p:cNvSpPr/>
            <p:nvPr/>
          </p:nvSpPr>
          <p:spPr>
            <a:xfrm>
              <a:off x="190919" y="3697793"/>
              <a:ext cx="6662057" cy="2763297"/>
            </a:xfrm>
            <a:custGeom>
              <a:avLst/>
              <a:gdLst>
                <a:gd name="connsiteX0" fmla="*/ 180870 w 6662057"/>
                <a:gd name="connsiteY0" fmla="*/ 0 h 2763297"/>
                <a:gd name="connsiteX1" fmla="*/ 6662057 w 6662057"/>
                <a:gd name="connsiteY1" fmla="*/ 532563 h 2763297"/>
                <a:gd name="connsiteX2" fmla="*/ 6581670 w 6662057"/>
                <a:gd name="connsiteY2" fmla="*/ 2763297 h 2763297"/>
                <a:gd name="connsiteX3" fmla="*/ 0 w 6662057"/>
                <a:gd name="connsiteY3" fmla="*/ 2502040 h 2763297"/>
                <a:gd name="connsiteX4" fmla="*/ 180870 w 6662057"/>
                <a:gd name="connsiteY4" fmla="*/ 0 h 276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2057" h="2763297">
                  <a:moveTo>
                    <a:pt x="180870" y="0"/>
                  </a:moveTo>
                  <a:lnTo>
                    <a:pt x="6662057" y="532563"/>
                  </a:lnTo>
                  <a:lnTo>
                    <a:pt x="6581670" y="2763297"/>
                  </a:lnTo>
                  <a:lnTo>
                    <a:pt x="0" y="2502040"/>
                  </a:lnTo>
                  <a:lnTo>
                    <a:pt x="180870" y="0"/>
                  </a:lnTo>
                  <a:close/>
                </a:path>
              </a:pathLst>
            </a:custGeom>
            <a:solidFill>
              <a:srgbClr val="DCFF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97469D-F348-494F-868D-84347EC5F2FC}"/>
                </a:ext>
              </a:extLst>
            </p:cNvPr>
            <p:cNvSpPr txBox="1"/>
            <p:nvPr/>
          </p:nvSpPr>
          <p:spPr>
            <a:xfrm>
              <a:off x="555821" y="3624508"/>
              <a:ext cx="769703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Roughly speaking,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causes 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E,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we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(or nature)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were able to manipulate 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right way,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would be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some associated change in </a:t>
              </a:r>
              <a:r>
                <a:rPr lang="en-US" sz="3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7" name="Content Placeholder 8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77AA4113-A576-B941-9B00-B56BE38E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86" y="47347"/>
            <a:ext cx="956455" cy="1146229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85FDFF22-9D3B-6141-8DC8-2B7A34E93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40" y="1304667"/>
            <a:ext cx="3648748" cy="235648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A624D9-935B-4542-A0CD-879B7333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8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1090</Words>
  <Application>Microsoft Macintosh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Accounts of causation</vt:lpstr>
      <vt:lpstr>Type- versus Token-Causal Claims</vt:lpstr>
      <vt:lpstr>Regularity accounts (Difference-making)</vt:lpstr>
      <vt:lpstr>Regularity accounts (Difference-making)</vt:lpstr>
      <vt:lpstr>Counterfactual Theories (Lewis)</vt:lpstr>
      <vt:lpstr>Counterfactual Theories (Lewis)</vt:lpstr>
      <vt:lpstr>Counterfactual Theories (Lewis)</vt:lpstr>
      <vt:lpstr>Interventionist Theories</vt:lpstr>
      <vt:lpstr>Interventionist Theories</vt:lpstr>
      <vt:lpstr>Interventionist Theories</vt:lpstr>
      <vt:lpstr>Interventions defined</vt:lpstr>
      <vt:lpstr> </vt:lpstr>
      <vt:lpstr>PowerPoint Presentation</vt:lpstr>
      <vt:lpstr> </vt:lpstr>
      <vt:lpstr>PowerPoint Presentation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Norton, John D</dc:creator>
  <cp:lastModifiedBy>Norton, John D</cp:lastModifiedBy>
  <cp:revision>44</cp:revision>
  <dcterms:created xsi:type="dcterms:W3CDTF">2022-11-28T16:07:03Z</dcterms:created>
  <dcterms:modified xsi:type="dcterms:W3CDTF">2022-11-28T21:22:59Z</dcterms:modified>
</cp:coreProperties>
</file>