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23" r:id="rId11"/>
    <p:sldId id="32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6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pos="1878">
          <p15:clr>
            <a:srgbClr val="A4A3A4"/>
          </p15:clr>
        </p15:guide>
        <p15:guide id="4" pos="2896">
          <p15:clr>
            <a:srgbClr val="A4A3A4"/>
          </p15:clr>
        </p15:guide>
        <p15:guide id="5" pos="1945">
          <p15:clr>
            <a:srgbClr val="A4A3A4"/>
          </p15:clr>
        </p15:guide>
        <p15:guide id="6" pos="24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DC80"/>
    <a:srgbClr val="7AFF7F"/>
    <a:srgbClr val="00FF00"/>
    <a:srgbClr val="FF6A69"/>
    <a:srgbClr val="BEFFBE"/>
    <a:srgbClr val="96FF96"/>
    <a:srgbClr val="96FF7F"/>
    <a:srgbClr val="FF9696"/>
    <a:srgbClr val="FF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/>
    <p:restoredTop sz="99043" autoAdjust="0"/>
  </p:normalViewPr>
  <p:slideViewPr>
    <p:cSldViewPr snapToGrid="0" snapToObjects="1">
      <p:cViewPr varScale="1">
        <p:scale>
          <a:sx n="124" d="100"/>
          <a:sy n="124" d="100"/>
        </p:scale>
        <p:origin x="1712" y="168"/>
      </p:cViewPr>
      <p:guideLst>
        <p:guide orient="horz" pos="1806"/>
        <p:guide orient="horz" pos="3092"/>
        <p:guide pos="1878"/>
        <p:guide pos="2896"/>
        <p:guide pos="1945"/>
        <p:guide pos="24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64F83-2B0F-AF44-991E-C4885B615F90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B5073-45D9-EB41-804D-2DC639AB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9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6C84-6217-114B-B7F4-4541B8406789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A74BF-39A1-6D4B-8E0A-A1AC90C3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9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888F-4C3D-ED42-9E6E-CC675D2EA651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5BA6-FDD4-0E46-8E62-0E5D88109DD1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5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F3CD-003D-154B-ADA0-B00F88285C20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CBF-5284-D243-AD77-DC15D31554F3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7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F02-05CF-5647-BA18-A698EA87A912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1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C59C-65B4-AA44-A44B-2812DA7F2508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4017-862E-044B-A17F-09679CE4A0BD}" type="datetime1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2E4-7E6C-FD45-8E39-F291E69299C1}" type="datetime1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82D8-BB3A-5144-B103-296422A05130}" type="datetime1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2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0AD-A6BF-654A-A6A8-4EC0C46D40C4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601-3F56-8F43-91BE-52FC5479BD27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1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466957"/>
            <a:ext cx="296876" cy="39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76B8-09CC-DE40-BC4C-E3424E356787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984" y="6356350"/>
            <a:ext cx="325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Times"/>
              </a:defRPr>
            </a:lvl1pPr>
          </a:lstStyle>
          <a:p>
            <a:fld id="{1A2F5316-A68C-B840-B665-B8253146B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imes"/>
          <a:ea typeface="+mj-ea"/>
          <a:cs typeface="Time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3307" y="1306313"/>
            <a:ext cx="5137619" cy="2837581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Why Falsifiability does not Demarcate Science from Pseudoscience</a:t>
            </a:r>
            <a:br>
              <a:rPr lang="en-US" sz="6000" dirty="0"/>
            </a:br>
            <a:br>
              <a:rPr lang="en-US" sz="1600" dirty="0"/>
            </a:br>
            <a: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  <a:t>John D. Norton</a:t>
            </a:r>
            <a:b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  <a:t>Department of History and</a:t>
            </a:r>
            <a:b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  <a:t>Philosophy of Science</a:t>
            </a:r>
            <a:b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  <a:t>University of Pittsburgh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80399"/>
            <a:ext cx="930317" cy="4717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5DC92-FF00-7C4C-40A7-FC70146B4A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5183505" y="-5828"/>
            <a:ext cx="3960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677988" y="1374775"/>
            <a:ext cx="5849937" cy="2463800"/>
          </a:xfrm>
        </p:spPr>
        <p:txBody>
          <a:bodyPr>
            <a:normAutofit fontScale="90000"/>
          </a:bodyPr>
          <a:lstStyle/>
          <a:p>
            <a:r>
              <a:rPr lang="en-US" sz="19900">
                <a:latin typeface="Times" charset="0"/>
                <a:ea typeface="ＭＳ Ｐゴシック" charset="0"/>
              </a:rPr>
              <a:t>Read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9C8897-8F26-2C4C-B0B0-4A7D6833DE9B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71685" name="Picture 4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550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4300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2638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0975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03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2A90-400A-790F-B807-4896308A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B3D81-E9BB-838B-D0C7-5D163F765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B3C2F-719F-B035-4557-D4143DC0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A5B41-C06F-3255-2AA5-3EA2A58E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883429" cy="60860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8136-0A20-A725-18AD-F12D1AE23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77" y="501307"/>
            <a:ext cx="8057213" cy="6220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0796A0-96E0-79FD-33B6-A754EB80B5DA}"/>
              </a:ext>
            </a:extLst>
          </p:cNvPr>
          <p:cNvSpPr txBox="1"/>
          <p:nvPr/>
        </p:nvSpPr>
        <p:spPr>
          <a:xfrm>
            <a:off x="1001829" y="2661800"/>
            <a:ext cx="7561708" cy="1938992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"/>
              </a:rPr>
              <a:t>https://</a:t>
            </a:r>
            <a:r>
              <a:rPr lang="en-US" sz="4000" dirty="0" err="1">
                <a:cs typeface="Times"/>
              </a:rPr>
              <a:t>sites.pitt.edu</a:t>
            </a:r>
            <a:r>
              <a:rPr lang="en-US" sz="4000" dirty="0">
                <a:cs typeface="Times"/>
              </a:rPr>
              <a:t>/</a:t>
            </a:r>
          </a:p>
          <a:p>
            <a:r>
              <a:rPr lang="en-US" sz="4000" dirty="0">
                <a:cs typeface="Times"/>
              </a:rPr>
              <a:t>~</a:t>
            </a:r>
            <a:r>
              <a:rPr lang="en-US" sz="4000" dirty="0" err="1">
                <a:cs typeface="Times"/>
              </a:rPr>
              <a:t>jdnorton</a:t>
            </a:r>
            <a:r>
              <a:rPr lang="en-US" sz="4000" dirty="0">
                <a:cs typeface="Times"/>
              </a:rPr>
              <a:t>/Goodies/</a:t>
            </a:r>
          </a:p>
          <a:p>
            <a:r>
              <a:rPr lang="en-US" sz="4000" dirty="0">
                <a:cs typeface="Times"/>
              </a:rPr>
              <a:t>pseudoscience/</a:t>
            </a:r>
            <a:r>
              <a:rPr lang="en-US" sz="4000" dirty="0" err="1">
                <a:cs typeface="Times"/>
              </a:rPr>
              <a:t>pseudoscience.html</a:t>
            </a:r>
            <a:endParaRPr lang="en-US" sz="4000" dirty="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524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B191-E027-F957-C651-C6B16581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141" y="502835"/>
            <a:ext cx="5594859" cy="1448628"/>
          </a:xfrm>
        </p:spPr>
        <p:txBody>
          <a:bodyPr>
            <a:noAutofit/>
          </a:bodyPr>
          <a:lstStyle/>
          <a:p>
            <a:r>
              <a:rPr lang="en-US" sz="4800" dirty="0"/>
              <a:t>Falsifiability</a:t>
            </a:r>
            <a:r>
              <a:rPr lang="en-US" sz="4000" dirty="0"/>
              <a:t> demarcates science from non-science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98319-61B9-CBDF-FE2C-A13E6D2F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3B4AC89-5C16-35E9-F9E9-BD08EA0C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76" y="267066"/>
            <a:ext cx="3105891" cy="34470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3E543E-71E6-3487-FA65-34366A6B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5AE592-81E1-BE28-D2AF-57D624409153}"/>
              </a:ext>
            </a:extLst>
          </p:cNvPr>
          <p:cNvGrpSpPr/>
          <p:nvPr/>
        </p:nvGrpSpPr>
        <p:grpSpPr>
          <a:xfrm>
            <a:off x="3529070" y="2806867"/>
            <a:ext cx="2516301" cy="840058"/>
            <a:chOff x="3529070" y="2806867"/>
            <a:chExt cx="2516301" cy="8400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40322E-8E19-155C-7D67-060BB867FB25}"/>
                </a:ext>
              </a:extLst>
            </p:cNvPr>
            <p:cNvSpPr/>
            <p:nvPr/>
          </p:nvSpPr>
          <p:spPr>
            <a:xfrm>
              <a:off x="3549141" y="3429000"/>
              <a:ext cx="2496230" cy="217925"/>
            </a:xfrm>
            <a:prstGeom prst="rect">
              <a:avLst/>
            </a:prstGeom>
            <a:solidFill>
              <a:srgbClr val="80DC8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D4668D-9ED0-EEB7-CB3A-32ACDD3D5A92}"/>
                </a:ext>
              </a:extLst>
            </p:cNvPr>
            <p:cNvSpPr txBox="1"/>
            <p:nvPr/>
          </p:nvSpPr>
          <p:spPr>
            <a:xfrm>
              <a:off x="3529070" y="2806867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Times"/>
                  <a:cs typeface="Times"/>
                </a:rPr>
                <a:t>Science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BAF963-8B03-85F9-97DD-28D33C44B69C}"/>
              </a:ext>
            </a:extLst>
          </p:cNvPr>
          <p:cNvGrpSpPr/>
          <p:nvPr/>
        </p:nvGrpSpPr>
        <p:grpSpPr>
          <a:xfrm>
            <a:off x="6190570" y="2806867"/>
            <a:ext cx="2656554" cy="840058"/>
            <a:chOff x="6190570" y="2806867"/>
            <a:chExt cx="2656554" cy="8400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44B654-A2C3-CA7C-225B-FDADCE2ACBA8}"/>
                </a:ext>
              </a:extLst>
            </p:cNvPr>
            <p:cNvSpPr/>
            <p:nvPr/>
          </p:nvSpPr>
          <p:spPr>
            <a:xfrm>
              <a:off x="6190570" y="3429000"/>
              <a:ext cx="2496230" cy="217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ACE51D-D5DA-DD2F-763B-C8DB4DD2B66E}"/>
                </a:ext>
              </a:extLst>
            </p:cNvPr>
            <p:cNvSpPr txBox="1"/>
            <p:nvPr/>
          </p:nvSpPr>
          <p:spPr>
            <a:xfrm>
              <a:off x="6354134" y="2806867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Times"/>
                  <a:cs typeface="Times"/>
                </a:rPr>
                <a:t>Non-science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C2397BEC-6BCC-E966-EC8B-8295B2302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9557" y="2295292"/>
            <a:ext cx="2324100" cy="304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C9B84C3-3BC7-A770-CCE6-D45A1C2E3B44}"/>
              </a:ext>
            </a:extLst>
          </p:cNvPr>
          <p:cNvGrpSpPr/>
          <p:nvPr/>
        </p:nvGrpSpPr>
        <p:grpSpPr>
          <a:xfrm>
            <a:off x="2224258" y="-1219902"/>
            <a:ext cx="7294496" cy="8445160"/>
            <a:chOff x="2224258" y="-1219902"/>
            <a:chExt cx="7294496" cy="8445160"/>
          </a:xfrm>
        </p:grpSpPr>
        <p:sp>
          <p:nvSpPr>
            <p:cNvPr id="16" name="Multiply 15">
              <a:extLst>
                <a:ext uri="{FF2B5EF4-FFF2-40B4-BE49-F238E27FC236}">
                  <a16:creationId xmlns:a16="http://schemas.microsoft.com/office/drawing/2014/main" id="{05472A3F-C124-BC0B-1783-3BD36D81291E}"/>
                </a:ext>
              </a:extLst>
            </p:cNvPr>
            <p:cNvSpPr/>
            <p:nvPr/>
          </p:nvSpPr>
          <p:spPr>
            <a:xfrm>
              <a:off x="2224258" y="-1219902"/>
              <a:ext cx="7294496" cy="8445160"/>
            </a:xfrm>
            <a:prstGeom prst="mathMultiply">
              <a:avLst>
                <a:gd name="adj1" fmla="val 14684"/>
              </a:avLst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7577F5-01BD-8C1D-6BC2-EF988D7A2C40}"/>
                </a:ext>
              </a:extLst>
            </p:cNvPr>
            <p:cNvSpPr txBox="1"/>
            <p:nvPr/>
          </p:nvSpPr>
          <p:spPr>
            <a:xfrm>
              <a:off x="3369260" y="4916403"/>
              <a:ext cx="49917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Times"/>
                  <a:cs typeface="Times"/>
                </a:rPr>
                <a:t>Wrong criterion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54AA0-B18D-77F1-C6C4-D8BECBB4430A}"/>
              </a:ext>
            </a:extLst>
          </p:cNvPr>
          <p:cNvSpPr txBox="1"/>
          <p:nvPr/>
        </p:nvSpPr>
        <p:spPr>
          <a:xfrm>
            <a:off x="204460" y="376125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Karl Popper</a:t>
            </a:r>
          </a:p>
        </p:txBody>
      </p:sp>
    </p:spTree>
    <p:extLst>
      <p:ext uri="{BB962C8B-B14F-4D97-AF65-F5344CB8AC3E}">
        <p14:creationId xmlns:p14="http://schemas.microsoft.com/office/powerpoint/2010/main" val="1880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8B35-C6E2-FADC-6E4C-3CAAE90E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651" y="323385"/>
            <a:ext cx="4042200" cy="310561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distinguishes better science from worse science is the strength of</a:t>
            </a:r>
            <a:br>
              <a:rPr lang="en-US" dirty="0"/>
            </a:br>
            <a:r>
              <a:rPr lang="en-US" sz="5300" dirty="0"/>
              <a:t>support by the evidence.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FE2A-7B0A-CA11-A5E6-4094AEA4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D9045-D9A0-9837-0324-1824D259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9A0E78C-9BDA-1C9F-4110-F1C3604C7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9149" y="89210"/>
            <a:ext cx="4522851" cy="25982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8259BBD-27E8-0F92-BF43-3D02DF55900C}"/>
              </a:ext>
            </a:extLst>
          </p:cNvPr>
          <p:cNvGrpSpPr/>
          <p:nvPr/>
        </p:nvGrpSpPr>
        <p:grpSpPr>
          <a:xfrm>
            <a:off x="468351" y="3663175"/>
            <a:ext cx="8280237" cy="1546016"/>
            <a:chOff x="468351" y="3663175"/>
            <a:chExt cx="8280237" cy="1546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65B9E7-8C4D-A4CC-F367-E70D77D26DD7}"/>
                </a:ext>
              </a:extLst>
            </p:cNvPr>
            <p:cNvSpPr/>
            <p:nvPr/>
          </p:nvSpPr>
          <p:spPr>
            <a:xfrm>
              <a:off x="468351" y="4863504"/>
              <a:ext cx="8218449" cy="345687"/>
            </a:xfrm>
            <a:prstGeom prst="rect">
              <a:avLst/>
            </a:prstGeom>
            <a:gradFill flip="none" rotWithShape="1">
              <a:gsLst>
                <a:gs pos="0">
                  <a:srgbClr val="80DC8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B93350-0C1E-1C16-53FE-2312A69AB58D}"/>
                </a:ext>
              </a:extLst>
            </p:cNvPr>
            <p:cNvSpPr txBox="1"/>
            <p:nvPr/>
          </p:nvSpPr>
          <p:spPr>
            <a:xfrm>
              <a:off x="468351" y="3663175"/>
              <a:ext cx="23797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latin typeface="Times"/>
                  <a:cs typeface="Times"/>
                </a:rPr>
                <a:t>Best supported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DFEB9A-A3F7-3E89-ABE4-C4179449E42B}"/>
                </a:ext>
              </a:extLst>
            </p:cNvPr>
            <p:cNvSpPr txBox="1"/>
            <p:nvPr/>
          </p:nvSpPr>
          <p:spPr>
            <a:xfrm>
              <a:off x="6368808" y="3663175"/>
              <a:ext cx="23797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i="1" dirty="0">
                  <a:latin typeface="Times"/>
                  <a:cs typeface="Times"/>
                </a:rPr>
                <a:t>Worst</a:t>
              </a:r>
            </a:p>
            <a:p>
              <a:pPr algn="r"/>
              <a:r>
                <a:rPr lang="en-US" sz="3600" i="1" dirty="0">
                  <a:latin typeface="Times"/>
                  <a:cs typeface="Times"/>
                </a:rPr>
                <a:t>supported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CFEE1-FEAD-DDDD-983C-79AC228665A2}"/>
              </a:ext>
            </a:extLst>
          </p:cNvPr>
          <p:cNvGrpSpPr/>
          <p:nvPr/>
        </p:nvGrpSpPr>
        <p:grpSpPr>
          <a:xfrm>
            <a:off x="2605156" y="4676583"/>
            <a:ext cx="5189704" cy="1944061"/>
            <a:chOff x="2605156" y="4676583"/>
            <a:chExt cx="5189704" cy="1944061"/>
          </a:xfrm>
        </p:grpSpPr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B231EE0F-88CC-12A0-D75C-FE48D0386C46}"/>
                </a:ext>
              </a:extLst>
            </p:cNvPr>
            <p:cNvSpPr/>
            <p:nvPr/>
          </p:nvSpPr>
          <p:spPr>
            <a:xfrm>
              <a:off x="2605156" y="5518519"/>
              <a:ext cx="689548" cy="779489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D80A9B-ABFB-9AF4-808D-E686C492E134}"/>
                </a:ext>
              </a:extLst>
            </p:cNvPr>
            <p:cNvSpPr txBox="1"/>
            <p:nvPr/>
          </p:nvSpPr>
          <p:spPr>
            <a:xfrm>
              <a:off x="3294704" y="5420315"/>
              <a:ext cx="6543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ED094C-C483-670A-CAE8-AD9F161DBBC7}"/>
                </a:ext>
              </a:extLst>
            </p:cNvPr>
            <p:cNvSpPr/>
            <p:nvPr/>
          </p:nvSpPr>
          <p:spPr>
            <a:xfrm>
              <a:off x="2605156" y="4676583"/>
              <a:ext cx="719528" cy="719528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4CF38E-2EDB-4B9A-1E89-162952E7085F}"/>
                </a:ext>
              </a:extLst>
            </p:cNvPr>
            <p:cNvSpPr txBox="1"/>
            <p:nvPr/>
          </p:nvSpPr>
          <p:spPr>
            <a:xfrm>
              <a:off x="3949050" y="5420315"/>
              <a:ext cx="38458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Determining strength is difficult and requires expert knowledge.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4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1456-A346-148D-01F4-F5397D17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4" y="274637"/>
            <a:ext cx="3755036" cy="1838975"/>
          </a:xfrm>
        </p:spPr>
        <p:txBody>
          <a:bodyPr>
            <a:noAutofit/>
          </a:bodyPr>
          <a:lstStyle/>
          <a:p>
            <a:r>
              <a:rPr lang="en-US" sz="4000" dirty="0"/>
              <a:t>Falsifiability is secured too cheaply.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04D95-F4DF-28C6-8AC3-47AA51EF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6862-C368-92AD-38F2-8CF6EF88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DAFD5D-DFA8-71A7-7134-A68427DA0294}"/>
              </a:ext>
            </a:extLst>
          </p:cNvPr>
          <p:cNvGrpSpPr/>
          <p:nvPr/>
        </p:nvGrpSpPr>
        <p:grpSpPr>
          <a:xfrm>
            <a:off x="296876" y="294442"/>
            <a:ext cx="6187782" cy="6061908"/>
            <a:chOff x="296876" y="294442"/>
            <a:chExt cx="6187782" cy="60619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C8C55B-E7C3-24D4-C727-E19DDEBAF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876" y="294442"/>
              <a:ext cx="4311456" cy="606190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0C28CC-DE16-2E5D-040B-D84F9B894ECF}"/>
                </a:ext>
              </a:extLst>
            </p:cNvPr>
            <p:cNvSpPr txBox="1"/>
            <p:nvPr/>
          </p:nvSpPr>
          <p:spPr>
            <a:xfrm>
              <a:off x="4844418" y="4744389"/>
              <a:ext cx="164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19th century flat earth map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9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89B89-221E-05B4-2C37-BF2D36004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0449-16DB-ADD4-E9C8-A113CC60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4" y="274637"/>
            <a:ext cx="3755036" cy="1838975"/>
          </a:xfrm>
        </p:spPr>
        <p:txBody>
          <a:bodyPr>
            <a:noAutofit/>
          </a:bodyPr>
          <a:lstStyle/>
          <a:p>
            <a:r>
              <a:rPr lang="en-US" sz="4000" dirty="0"/>
              <a:t>Falsifiability is secured too cheaply.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A6561-9EAB-19E6-D1B3-FE75DE88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2F9EC-AD4C-478E-C9D1-43C76E2C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A2577F-21FC-991D-E35C-6DE2C9A475F9}"/>
              </a:ext>
            </a:extLst>
          </p:cNvPr>
          <p:cNvGrpSpPr/>
          <p:nvPr/>
        </p:nvGrpSpPr>
        <p:grpSpPr>
          <a:xfrm>
            <a:off x="296876" y="433136"/>
            <a:ext cx="7763396" cy="4002505"/>
            <a:chOff x="296876" y="433136"/>
            <a:chExt cx="7763396" cy="40025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3D83B0-D6FF-8C96-5058-0116E917F4BD}"/>
                </a:ext>
              </a:extLst>
            </p:cNvPr>
            <p:cNvSpPr txBox="1"/>
            <p:nvPr/>
          </p:nvSpPr>
          <p:spPr>
            <a:xfrm>
              <a:off x="4931764" y="2496649"/>
              <a:ext cx="31285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Dowsing works by parapsychological forces between the dowser and underground water.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9BAE3B-5AEB-6037-D795-1B5B227E5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876" y="433136"/>
              <a:ext cx="4173623" cy="4002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04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4CA9-3E9C-3B04-62B3-D594B1C73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5351-07F8-CF96-7BA6-B0606B98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4" y="274637"/>
            <a:ext cx="3755036" cy="1838975"/>
          </a:xfrm>
        </p:spPr>
        <p:txBody>
          <a:bodyPr>
            <a:noAutofit/>
          </a:bodyPr>
          <a:lstStyle/>
          <a:p>
            <a:r>
              <a:rPr lang="en-US" sz="4000" dirty="0"/>
              <a:t>Falsifiability is secured too cheaply.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7DDD-1DDB-EFD3-9BD0-E6EE7C026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ACAFD-5239-B9C3-BE18-98EF9BF2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08639C-A58C-7D16-01B9-A62B20B522BD}"/>
              </a:ext>
            </a:extLst>
          </p:cNvPr>
          <p:cNvGrpSpPr/>
          <p:nvPr/>
        </p:nvGrpSpPr>
        <p:grpSpPr>
          <a:xfrm>
            <a:off x="148437" y="274637"/>
            <a:ext cx="8847126" cy="6162013"/>
            <a:chOff x="148437" y="274637"/>
            <a:chExt cx="8847126" cy="61620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51EC80-F86E-E31F-2515-AC03DB2B8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437" y="274637"/>
              <a:ext cx="3755035" cy="61620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B7EE09-C7D2-1BB2-93A3-377194CC29BD}"/>
                </a:ext>
              </a:extLst>
            </p:cNvPr>
            <p:cNvSpPr txBox="1"/>
            <p:nvPr/>
          </p:nvSpPr>
          <p:spPr>
            <a:xfrm>
              <a:off x="4917822" y="2582779"/>
              <a:ext cx="407774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Scientific creationist assert falsifiability:</a:t>
              </a:r>
            </a:p>
            <a:p>
              <a:endParaRPr lang="en-US" sz="2400" dirty="0">
                <a:latin typeface="Times"/>
                <a:cs typeface="Times"/>
              </a:endParaRPr>
            </a:p>
            <a:p>
              <a:r>
                <a:rPr lang="en-US" sz="24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"Describe a realistic, continuously functional Darwinian pathway from [a] simple ancestor to [the] present [irreducibly complex, rotating] motor [of bacterial flagella]."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9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6FA6-8AAF-0FF3-12DB-09455922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257"/>
            <a:ext cx="8538410" cy="63160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Falsifiability distorts what counts as good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7E56A-F46E-4755-9959-52845A0E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7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2D2DAE-A575-1D67-3BF2-ABA02BAE6097}"/>
              </a:ext>
            </a:extLst>
          </p:cNvPr>
          <p:cNvGrpSpPr/>
          <p:nvPr/>
        </p:nvGrpSpPr>
        <p:grpSpPr>
          <a:xfrm>
            <a:off x="296876" y="1192080"/>
            <a:ext cx="7114674" cy="2719137"/>
            <a:chOff x="296876" y="1192080"/>
            <a:chExt cx="7114674" cy="2719137"/>
          </a:xfrm>
        </p:grpSpPr>
        <p:pic>
          <p:nvPicPr>
            <p:cNvPr id="7" name="Content Placeholder 5">
              <a:extLst>
                <a:ext uri="{FF2B5EF4-FFF2-40B4-BE49-F238E27FC236}">
                  <a16:creationId xmlns:a16="http://schemas.microsoft.com/office/drawing/2014/main" id="{20852C70-A13A-0E27-4664-0F9C52FA4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876" y="1192080"/>
              <a:ext cx="2719137" cy="27191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F9BBC4-A8D3-4FF9-D61F-643DD365440E}"/>
                </a:ext>
              </a:extLst>
            </p:cNvPr>
            <p:cNvSpPr txBox="1"/>
            <p:nvPr/>
          </p:nvSpPr>
          <p:spPr>
            <a:xfrm>
              <a:off x="3272687" y="1192080"/>
              <a:ext cx="41388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Cosmological principle is unfalsifiable.</a:t>
              </a:r>
            </a:p>
          </p:txBody>
        </p:sp>
      </p:grp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0D51E6-5579-7F0E-1076-E7059EFC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9B7185-19E3-2202-FCB3-43B52CC7614A}"/>
              </a:ext>
            </a:extLst>
          </p:cNvPr>
          <p:cNvGrpSpPr/>
          <p:nvPr/>
        </p:nvGrpSpPr>
        <p:grpSpPr>
          <a:xfrm>
            <a:off x="296876" y="3911217"/>
            <a:ext cx="8814945" cy="2874137"/>
            <a:chOff x="296876" y="3911217"/>
            <a:chExt cx="8814945" cy="2874137"/>
          </a:xfrm>
        </p:grpSpPr>
        <p:pic>
          <p:nvPicPr>
            <p:cNvPr id="13" name="Content Placeholder 11">
              <a:extLst>
                <a:ext uri="{FF2B5EF4-FFF2-40B4-BE49-F238E27FC236}">
                  <a16:creationId xmlns:a16="http://schemas.microsoft.com/office/drawing/2014/main" id="{CC83233C-0491-3F77-614B-F4C73AF98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33533" y="3911217"/>
              <a:ext cx="5278288" cy="287413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64F552-C7BA-69E5-2FC3-0207C58B287D}"/>
                </a:ext>
              </a:extLst>
            </p:cNvPr>
            <p:cNvSpPr txBox="1"/>
            <p:nvPr/>
          </p:nvSpPr>
          <p:spPr>
            <a:xfrm>
              <a:off x="296876" y="4440344"/>
              <a:ext cx="34324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That there is an extra element between Nitrogen and Oxygen is unfalsifiable.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5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7365-EC9C-1295-9CB2-E6F359ED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292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Falsification of predictions has a smaller role in historical sciences</a:t>
            </a:r>
            <a:br>
              <a:rPr lang="en-US" dirty="0"/>
            </a:br>
            <a:r>
              <a:rPr lang="en-US" sz="2700" dirty="0"/>
              <a:t>(evolution, geology,</a:t>
            </a:r>
            <a:br>
              <a:rPr lang="en-US" sz="2700" dirty="0"/>
            </a:br>
            <a:r>
              <a:rPr lang="en-US" sz="2700" dirty="0"/>
              <a:t>archaeology).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AC57-688A-40BA-D433-B4DDE2657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DBD17-9CE4-FB3E-48CC-E8D72B3E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F4C7D7-359D-A87F-5BC6-E6048F68F6C3}"/>
              </a:ext>
            </a:extLst>
          </p:cNvPr>
          <p:cNvGrpSpPr/>
          <p:nvPr/>
        </p:nvGrpSpPr>
        <p:grpSpPr>
          <a:xfrm>
            <a:off x="296876" y="1404613"/>
            <a:ext cx="8613974" cy="4649243"/>
            <a:chOff x="296876" y="1404613"/>
            <a:chExt cx="8613974" cy="46492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3682E0-9C02-5EBD-4917-AD220A666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876" y="1404613"/>
              <a:ext cx="4034050" cy="4649243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4C7635-655A-7E4C-9C50-347D4848C1B6}"/>
                </a:ext>
              </a:extLst>
            </p:cNvPr>
            <p:cNvSpPr txBox="1"/>
            <p:nvPr/>
          </p:nvSpPr>
          <p:spPr>
            <a:xfrm>
              <a:off x="4876800" y="2807368"/>
              <a:ext cx="40340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National Academy of Sciences</a:t>
              </a:r>
            </a:p>
            <a:p>
              <a:r>
                <a:rPr lang="en-US" sz="2400" i="1" dirty="0">
                  <a:latin typeface="Times"/>
                  <a:cs typeface="Times"/>
                </a:rPr>
                <a:t>Institute of Medicine</a:t>
              </a:r>
            </a:p>
            <a:p>
              <a:r>
                <a:rPr lang="en-US" sz="2400" dirty="0">
                  <a:latin typeface="Times"/>
                  <a:cs typeface="Times"/>
                </a:rPr>
                <a:t>distorts their methodology to placate criticism that their science does not trade in falsifiable predictions.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8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E3A1-73B6-C1BE-1BF6-BC9600FA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A9D09-B247-99B9-A937-79A3BFF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439B3-319F-881F-F0DB-FEBBA6A982FB}"/>
              </a:ext>
            </a:extLst>
          </p:cNvPr>
          <p:cNvGrpSpPr/>
          <p:nvPr/>
        </p:nvGrpSpPr>
        <p:grpSpPr>
          <a:xfrm>
            <a:off x="625642" y="2544921"/>
            <a:ext cx="6452937" cy="1495549"/>
            <a:chOff x="625642" y="2544921"/>
            <a:chExt cx="6452937" cy="149554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2F0F70-A99E-D256-1E41-258A697AD97F}"/>
                </a:ext>
              </a:extLst>
            </p:cNvPr>
            <p:cNvSpPr txBox="1"/>
            <p:nvPr/>
          </p:nvSpPr>
          <p:spPr>
            <a:xfrm>
              <a:off x="2065421" y="2815641"/>
              <a:ext cx="5013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Historical origin of Popper’s obsession with falsifiability</a:t>
              </a:r>
            </a:p>
          </p:txBody>
        </p:sp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E9D892A6-D6E6-058B-1690-5F73823B5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642" y="2544921"/>
              <a:ext cx="1347537" cy="149554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06B0AA-A9C3-207F-88A5-366D4E9E12B7}"/>
              </a:ext>
            </a:extLst>
          </p:cNvPr>
          <p:cNvGrpSpPr/>
          <p:nvPr/>
        </p:nvGrpSpPr>
        <p:grpSpPr>
          <a:xfrm>
            <a:off x="572168" y="4378587"/>
            <a:ext cx="7709666" cy="2045368"/>
            <a:chOff x="572168" y="4378587"/>
            <a:chExt cx="7709666" cy="20453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958610-1C29-4FEA-58AE-FB227998B69E}"/>
                </a:ext>
              </a:extLst>
            </p:cNvPr>
            <p:cNvSpPr txBox="1"/>
            <p:nvPr/>
          </p:nvSpPr>
          <p:spPr>
            <a:xfrm>
              <a:off x="2065421" y="4709225"/>
              <a:ext cx="621641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Technical critique by Popper’s contemporary philosophers</a:t>
              </a:r>
            </a:p>
            <a:p>
              <a:r>
                <a:rPr lang="en-US" sz="2000" dirty="0">
                  <a:latin typeface="Times"/>
                  <a:cs typeface="Times"/>
                </a:rPr>
                <a:t>(Reichenbach, Hempel, Salmon)</a:t>
              </a:r>
              <a:endParaRPr lang="en-US" sz="2800" dirty="0">
                <a:latin typeface="Times"/>
                <a:cs typeface="Time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EBA934-DFCE-6C7A-7409-56F0E61B1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168" y="4378587"/>
              <a:ext cx="1454484" cy="204536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B46A88-0592-E659-B4A0-F4155CC5F1DB}"/>
              </a:ext>
            </a:extLst>
          </p:cNvPr>
          <p:cNvGrpSpPr/>
          <p:nvPr/>
        </p:nvGrpSpPr>
        <p:grpSpPr>
          <a:xfrm>
            <a:off x="518695" y="1120157"/>
            <a:ext cx="7506368" cy="1255705"/>
            <a:chOff x="518695" y="1120157"/>
            <a:chExt cx="7506368" cy="12557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926BC8-005F-F2D4-5631-E4B42FEEEE40}"/>
                </a:ext>
              </a:extLst>
            </p:cNvPr>
            <p:cNvSpPr txBox="1"/>
            <p:nvPr/>
          </p:nvSpPr>
          <p:spPr>
            <a:xfrm>
              <a:off x="2065421" y="1517833"/>
              <a:ext cx="5959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Diagnostic utility of </a:t>
              </a:r>
              <a:r>
                <a:rPr lang="en-US" sz="2800" dirty="0" err="1">
                  <a:latin typeface="Times"/>
                  <a:cs typeface="Times"/>
                </a:rPr>
                <a:t>falsifiabiility</a:t>
              </a:r>
              <a:endParaRPr lang="en-US" sz="2800" dirty="0">
                <a:latin typeface="Times"/>
                <a:cs typeface="Time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1E3FA0-6D28-B07F-BA16-8211B886F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695" y="1120157"/>
              <a:ext cx="1454484" cy="1255705"/>
            </a:xfrm>
            <a:prstGeom prst="rect">
              <a:avLst/>
            </a:prstGeom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31E66-905F-AD75-495B-71C6F90EA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DC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272</Words>
  <Application>Microsoft Macintosh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Times</vt:lpstr>
      <vt:lpstr>Times New Roman</vt:lpstr>
      <vt:lpstr>Verdana</vt:lpstr>
      <vt:lpstr>Office Theme</vt:lpstr>
      <vt:lpstr>Why Falsifiability does not Demarcate Science from Pseudoscience  John D. Norton Department of History and Philosophy of Science University of Pittsburgh</vt:lpstr>
      <vt:lpstr>Falsifiability demarcates science from non-science</vt:lpstr>
      <vt:lpstr>What distinguishes better science from worse science is the strength of support by the evidence.</vt:lpstr>
      <vt:lpstr>Falsifiability is secured too cheaply.</vt:lpstr>
      <vt:lpstr>Falsifiability is secured too cheaply.</vt:lpstr>
      <vt:lpstr>Falsifiability is secured too cheaply.</vt:lpstr>
      <vt:lpstr>Falsifiability distorts what counts as good science</vt:lpstr>
      <vt:lpstr>Falsification of predictions has a smaller role in historical sciences (evolution, geology, archaeology).  </vt:lpstr>
      <vt:lpstr>More…</vt:lpstr>
      <vt:lpstr>Read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Infinite Lottery Machine  John D. Norton Department of History and Philosophy of Science University of Pittsburgh</dc:title>
  <dc:creator>John D. Norton</dc:creator>
  <cp:lastModifiedBy>Norton, John D</cp:lastModifiedBy>
  <cp:revision>170</cp:revision>
  <dcterms:created xsi:type="dcterms:W3CDTF">2018-05-31T19:46:32Z</dcterms:created>
  <dcterms:modified xsi:type="dcterms:W3CDTF">2025-04-01T19:57:58Z</dcterms:modified>
</cp:coreProperties>
</file>