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41" r:id="rId2"/>
    <p:sldId id="325" r:id="rId3"/>
    <p:sldId id="259" r:id="rId4"/>
    <p:sldId id="260" r:id="rId5"/>
    <p:sldId id="262" r:id="rId6"/>
    <p:sldId id="263" r:id="rId7"/>
    <p:sldId id="294" r:id="rId8"/>
    <p:sldId id="268" r:id="rId9"/>
    <p:sldId id="291" r:id="rId10"/>
    <p:sldId id="292" r:id="rId11"/>
    <p:sldId id="295" r:id="rId12"/>
    <p:sldId id="290" r:id="rId13"/>
    <p:sldId id="289" r:id="rId14"/>
    <p:sldId id="296" r:id="rId15"/>
    <p:sldId id="297" r:id="rId16"/>
    <p:sldId id="331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45" r:id="rId27"/>
    <p:sldId id="307" r:id="rId28"/>
    <p:sldId id="308" r:id="rId29"/>
    <p:sldId id="333" r:id="rId30"/>
    <p:sldId id="309" r:id="rId31"/>
    <p:sldId id="310" r:id="rId32"/>
    <p:sldId id="311" r:id="rId33"/>
    <p:sldId id="312" r:id="rId34"/>
    <p:sldId id="343" r:id="rId35"/>
    <p:sldId id="313" r:id="rId36"/>
    <p:sldId id="314" r:id="rId37"/>
    <p:sldId id="344" r:id="rId38"/>
    <p:sldId id="342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DFF"/>
    <a:srgbClr val="FFBFFF"/>
    <a:srgbClr val="FFCACA"/>
    <a:srgbClr val="C8FFC8"/>
    <a:srgbClr val="FFC8FF"/>
    <a:srgbClr val="FFB4FF"/>
    <a:srgbClr val="FFB4B4"/>
    <a:srgbClr val="B4FFB4"/>
    <a:srgbClr val="FF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112" y="-808"/>
      </p:cViewPr>
      <p:guideLst>
        <p:guide orient="horz" pos="1053"/>
        <p:guide orient="horz" pos="1502"/>
        <p:guide orient="horz" pos="2284"/>
        <p:guide orient="horz" pos="2567"/>
        <p:guide orient="horz" pos="3526"/>
        <p:guide pos="800"/>
        <p:guide pos="1797"/>
        <p:guide pos="4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8" d="100"/>
          <a:sy n="148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3C33D-1BC9-1242-A3DC-CAE119A98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D5D108E-2FBD-FA40-9B9F-0E0BBFE36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D8A6B16-7F91-D04B-B428-5C57A191E0E5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86BAC62-041E-3E42-9127-7762C16CB6DE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7D15976-54E2-8949-BC89-68868EAC2904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13EC437-E9F2-6641-9B92-B402BDC8F303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A71BA4D-61DF-7C46-9C94-5EBA1D05C06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33F599C-E0B8-8E48-8A88-540BF16965E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254F3DC-359F-CA47-8013-3EDA38A36649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5166469-2F51-694F-8DF8-0D1DD5E592E3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8BBE028-2B6D-8B42-AC8C-C02EC376F445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FBB0ADA-2636-D64C-94D6-F4BFCF0A9C65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F57D232-23ED-2E4D-8F8A-796B387309CD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2A86E2D-311B-E647-8BBE-43969232EE38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F2B5EA6-EEF4-E84B-8538-45AB4163D9FB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9ECAB97-58A4-BE49-AFD5-405F208D023F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CE1A5C4-9BEF-0947-8959-BAD222F65A9C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AE524D9-C619-654C-A011-27BD849A2EE1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F49B04F-051C-F34E-AA40-9BE1320219E0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8C479FD-D8F2-CB48-A546-3A31795964F0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62587A6-04EF-254F-8244-32CAFB9A180D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E27FE24-7CAB-9842-838B-96985BA17030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FCD6B6-8ADE-A547-8AB2-F28F5ED611D9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131922F-9C39-7043-8A24-081F049836B0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98F40F-9F76-AB47-914B-F3DAAF8447E2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8D8CBFC-7062-A144-AA09-9E7A3EDA6FC6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C8EF247-3220-F640-8DB3-FE2807D11623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25C48E0-54AA-A848-A4BE-9A08C493E924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98B5F8B-6D28-A441-BC1D-BFE6FA6EA685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6B43BD6-8E24-B349-A4EF-D28A10C21AAC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8F6C22E-062C-6141-8CE1-30148FD6EB0E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4847A2F-AAC7-1945-865D-8A4D8289A02A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2C868F7-A118-0642-8413-0D0D5935C8DE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AE00AE3-90DB-CB41-9EDA-0E2790BA03DD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18BECA0-21F1-2340-B5DB-51C4966A8F6E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AD60B3A-3333-9D42-86A9-053358952ADF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BAB587-3BFE-D04E-AFB2-C3375DF1719E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D74FD8F-C3C8-074A-BC1B-3990251D5508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3BDF9E7-2F04-7646-8056-694BBE38A46B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B89E1E0-72E1-7144-9CAA-83551C087BE8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B0E8420-52CC-3741-BF18-86866A460B98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975F7C6-BBFD-474D-B67D-CE4EFD6639B7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105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9E99CE-FD6C-5F4C-BC00-B85CE5D0D4AC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DAA4291-7C63-0C43-8E1E-84BAD3075C66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8381E70-217D-654C-93B5-85FE70F8A6DE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7DBB310-E1AB-C545-AFD6-114D78A05705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B31A5E2-D070-D248-B137-D012D8153B1D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C778E-F971-F84E-B5E4-C00E6DB48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8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EC346-3590-7C49-84C1-87A8B78F8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CB874-E5C3-9A4A-AE37-19E823ED4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AD049-40E9-8B4E-B487-D8EBACC81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78EA-08CC-EA47-B003-EA8019993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3C57F-15D1-D944-AA20-FB4396766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398AE-B4D7-4F41-B29A-ED2652B18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1831E-7933-4D4C-A1E1-9FFC2D668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401C9-5C30-D24B-A698-2D09A65A9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904CA-A8FE-AD46-B6BC-D0EDDCF41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26BFE-7F5C-4C4A-8031-AF1F0D73B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" charset="0"/>
              </a:defRPr>
            </a:lvl1pPr>
          </a:lstStyle>
          <a:p>
            <a:fld id="{E895E84F-D982-0C4D-AEE2-EEE518BB9F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621643" y="404359"/>
            <a:ext cx="5859010" cy="4212998"/>
          </a:xfrm>
          <a:custGeom>
            <a:avLst/>
            <a:gdLst>
              <a:gd name="connsiteX0" fmla="*/ 4212861 w 5854638"/>
              <a:gd name="connsiteY0" fmla="*/ 0 h 4692672"/>
              <a:gd name="connsiteX1" fmla="*/ 5854638 w 5854638"/>
              <a:gd name="connsiteY1" fmla="*/ 3608557 h 4692672"/>
              <a:gd name="connsiteX2" fmla="*/ 2540107 w 5854638"/>
              <a:gd name="connsiteY2" fmla="*/ 4692672 h 4692672"/>
              <a:gd name="connsiteX3" fmla="*/ 0 w 5854638"/>
              <a:gd name="connsiteY3" fmla="*/ 2214693 h 4692672"/>
              <a:gd name="connsiteX4" fmla="*/ 4212861 w 5854638"/>
              <a:gd name="connsiteY4" fmla="*/ 0 h 46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638" h="4692672">
                <a:moveTo>
                  <a:pt x="4212861" y="0"/>
                </a:moveTo>
                <a:lnTo>
                  <a:pt x="5854638" y="3608557"/>
                </a:lnTo>
                <a:lnTo>
                  <a:pt x="2540107" y="4692672"/>
                </a:lnTo>
                <a:lnTo>
                  <a:pt x="0" y="2214693"/>
                </a:lnTo>
                <a:lnTo>
                  <a:pt x="4212861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979714" y="473982"/>
            <a:ext cx="5734503" cy="4265613"/>
          </a:xfrm>
        </p:spPr>
        <p:txBody>
          <a:bodyPr/>
          <a:lstStyle/>
          <a:p>
            <a:pPr algn="r" eaLnBrk="1" hangingPunct="1"/>
            <a:r>
              <a:rPr lang="en-US" sz="7200" dirty="0" smtClean="0">
                <a:latin typeface="Times" charset="0"/>
                <a:ea typeface="ヒラギノ角ゴ Pro W3" charset="0"/>
                <a:cs typeface="ヒラギノ角ゴ Pro W3" charset="0"/>
              </a:rPr>
              <a:t>That D*</a:t>
            </a:r>
            <a:r>
              <a:rPr lang="en-US" sz="7200" dirty="0" err="1" smtClean="0">
                <a:latin typeface="Times" charset="0"/>
                <a:ea typeface="ヒラギノ角ゴ Pro W3" charset="0"/>
                <a:cs typeface="ヒラギノ角ゴ Pro W3" charset="0"/>
              </a:rPr>
              <a:t>mn</a:t>
            </a:r>
            <a:r>
              <a:rPr lang="en-US" sz="7200" dirty="0" smtClean="0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7200" dirty="0">
                <a:latin typeface="Times" charset="0"/>
                <a:ea typeface="ヒラギノ角ゴ Pro W3" charset="0"/>
                <a:cs typeface="ヒラギノ角ゴ Pro W3" charset="0"/>
              </a:rPr>
              <a:t>Dome</a:t>
            </a:r>
            <a:r>
              <a:rPr lang="en-US" sz="2000" dirty="0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0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latin typeface="Times" charset="0"/>
                <a:ea typeface="ヒラギノ角ゴ Pro W3" charset="0"/>
                <a:cs typeface="ヒラギノ角ゴ Pro W3" charset="0"/>
              </a:rPr>
              <a:t>John </a:t>
            </a:r>
            <a:r>
              <a:rPr lang="en-US" dirty="0">
                <a:latin typeface="Times" charset="0"/>
                <a:ea typeface="ヒラギノ角ゴ Pro W3" charset="0"/>
                <a:cs typeface="ヒラギノ角ゴ Pro W3" charset="0"/>
              </a:rPr>
              <a:t>D. Norton</a:t>
            </a: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Department of History </a:t>
            </a:r>
            <a: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  <a:t>and</a:t>
            </a:r>
            <a:b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  <a:t>Philosophy </a:t>
            </a: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of Science</a:t>
            </a:r>
            <a:b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  <a:t>University </a:t>
            </a: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of Pittsburgh</a:t>
            </a:r>
            <a:endParaRPr lang="en-US" sz="60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7471C49-E58F-4A46-9479-22D4D7CDCDEE}" type="slidenum">
              <a:rPr lang="en-US" sz="1400">
                <a:cs typeface="Times" charset="0"/>
              </a:rPr>
              <a:pPr/>
              <a:t>1</a:t>
            </a:fld>
            <a:endParaRPr lang="en-US" sz="1400">
              <a:cs typeface="Times" charset="0"/>
            </a:endParaRPr>
          </a:p>
        </p:txBody>
      </p:sp>
      <p:sp>
        <p:nvSpPr>
          <p:cNvPr id="15368" name="Content Placeholder 9"/>
          <p:cNvSpPr>
            <a:spLocks noGrp="1"/>
          </p:cNvSpPr>
          <p:nvPr>
            <p:ph idx="1"/>
          </p:nvPr>
        </p:nvSpPr>
        <p:spPr>
          <a:xfrm>
            <a:off x="0" y="6421438"/>
            <a:ext cx="576263" cy="436562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6866" y="5302115"/>
            <a:ext cx="478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SWC Scientific World Conceptions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University of Vienna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Summer School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July 2 to July 13, 2018 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UNI-Logo_S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97" y="4715654"/>
            <a:ext cx="1691868" cy="469514"/>
          </a:xfrm>
          <a:prstGeom prst="rect">
            <a:avLst/>
          </a:prstGeom>
        </p:spPr>
      </p:pic>
      <p:pic>
        <p:nvPicPr>
          <p:cNvPr id="15" name="Picture 14" descr="logoU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0" y="4697512"/>
            <a:ext cx="618193" cy="46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4BB9F88-FE29-554D-88DE-681D250BBD1D}" type="slidenum">
              <a:rPr lang="en-US" sz="1400">
                <a:latin typeface="Arial" charset="0"/>
              </a:rPr>
              <a:pPr/>
              <a:t>10</a:t>
            </a:fld>
            <a:endParaRPr lang="en-US" sz="1400">
              <a:latin typeface="Arial" charset="0"/>
            </a:endParaRPr>
          </a:p>
        </p:txBody>
      </p:sp>
      <p:sp>
        <p:nvSpPr>
          <p:cNvPr id="32771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Without Calculus</a:t>
            </a:r>
          </a:p>
        </p:txBody>
      </p:sp>
      <p:pic>
        <p:nvPicPr>
          <p:cNvPr id="32773" name="Picture 6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076950" y="5397500"/>
            <a:ext cx="2828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24163 w 1081"/>
                <a:gd name="T1" fmla="*/ 0 h 701"/>
                <a:gd name="T2" fmla="*/ 217929 w 1081"/>
                <a:gd name="T3" fmla="*/ 275 h 701"/>
                <a:gd name="T4" fmla="*/ 162297 w 1081"/>
                <a:gd name="T5" fmla="*/ 701 h 701"/>
                <a:gd name="T6" fmla="*/ 0 w 1081"/>
                <a:gd name="T7" fmla="*/ 468 h 701"/>
                <a:gd name="T8" fmla="*/ 24163 w 1081"/>
                <a:gd name="T9" fmla="*/ 0 h 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1"/>
                <a:gd name="T16" fmla="*/ 0 h 701"/>
                <a:gd name="T17" fmla="*/ 1081 w 1081"/>
                <a:gd name="T18" fmla="*/ 701 h 7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8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Now consider the time reversal of this process.</a:t>
              </a:r>
            </a:p>
          </p:txBody>
        </p:sp>
      </p:grp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606675" y="5346700"/>
            <a:ext cx="2935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Spontaneous motion!</a:t>
            </a:r>
            <a:endParaRPr lang="en-US" sz="2400"/>
          </a:p>
        </p:txBody>
      </p:sp>
      <p:sp>
        <p:nvSpPr>
          <p:cNvPr id="327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Imagine the mass projected from the edge.</a:t>
            </a:r>
          </a:p>
          <a:p>
            <a:pPr marL="0" indent="0" eaLnBrk="1" hangingPunct="1"/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BINGO!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3A6926B-BCF7-0946-82DA-D65EF596ACAE}" type="slidenum">
              <a:rPr lang="en-US" sz="1400">
                <a:latin typeface="Arial" charset="0"/>
              </a:rPr>
              <a:pPr/>
              <a:t>11</a:t>
            </a:fld>
            <a:endParaRPr lang="en-US" sz="1400">
              <a:latin typeface="Arial" charset="0"/>
            </a:endParaRPr>
          </a:p>
        </p:txBody>
      </p:sp>
      <p:sp>
        <p:nvSpPr>
          <p:cNvPr id="34819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1839913"/>
            <a:ext cx="7783513" cy="2438400"/>
          </a:xfrm>
        </p:spPr>
        <p:txBody>
          <a:bodyPr/>
          <a:lstStyle/>
          <a:p>
            <a:pPr algn="r" eaLnBrk="1" hangingPunct="1"/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2. What about Newton</a:t>
            </a:r>
            <a:r>
              <a:rPr lang="ja-JP" altLang="en-US" sz="60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s First Law?</a:t>
            </a:r>
            <a:endParaRPr lang="en-US" sz="32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 b="1"/>
              <a:t>2. What about Newton</a:t>
            </a:r>
            <a:r>
              <a:rPr lang="ja-JP" altLang="en-US" sz="1200" b="1"/>
              <a:t>’</a:t>
            </a:r>
            <a:r>
              <a:rPr lang="en-US" sz="1200" b="1"/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3. What</a:t>
            </a:r>
            <a:r>
              <a:rPr lang="ja-JP" altLang="en-US" sz="1200"/>
              <a:t>’</a:t>
            </a:r>
            <a:r>
              <a:rPr lang="en-US" sz="1200"/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4. What</a:t>
            </a:r>
            <a:r>
              <a:rPr lang="ja-JP" altLang="en-US" sz="1200"/>
              <a:t>’</a:t>
            </a:r>
            <a:r>
              <a:rPr lang="en-US" sz="1200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4a. Incomplete Formulation of Newton</a:t>
            </a:r>
            <a:r>
              <a:rPr lang="ja-JP" altLang="en-US" sz="1200"/>
              <a:t>’</a:t>
            </a:r>
            <a:r>
              <a:rPr lang="en-US" sz="1200"/>
              <a:t>s Laws?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4b. </a:t>
            </a:r>
            <a:r>
              <a:rPr lang="ja-JP" altLang="en-US" sz="1200"/>
              <a:t>“</a:t>
            </a:r>
            <a:r>
              <a:rPr lang="en-US" sz="1200"/>
              <a:t>Unphysical</a:t>
            </a:r>
            <a:r>
              <a:rPr lang="ja-JP" altLang="en-US" sz="1200"/>
              <a:t>”</a:t>
            </a:r>
            <a:endParaRPr lang="en-US" sz="1200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EFF3848-7EFC-5445-9CD5-5C2BFD8A5968}" type="slidenum">
              <a:rPr lang="en-US" sz="1400">
                <a:latin typeface="Arial" charset="0"/>
              </a:rPr>
              <a:pPr/>
              <a:t>12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9450" y="4289425"/>
            <a:ext cx="7929563" cy="1625600"/>
            <a:chOff x="428" y="2702"/>
            <a:chExt cx="4995" cy="1024"/>
          </a:xfrm>
        </p:grpSpPr>
        <p:sp>
          <p:nvSpPr>
            <p:cNvPr id="36878" name="Freeform 10"/>
            <p:cNvSpPr>
              <a:spLocks/>
            </p:cNvSpPr>
            <p:nvPr/>
          </p:nvSpPr>
          <p:spPr bwMode="auto">
            <a:xfrm>
              <a:off x="428" y="2702"/>
              <a:ext cx="4871" cy="1024"/>
            </a:xfrm>
            <a:custGeom>
              <a:avLst/>
              <a:gdLst>
                <a:gd name="T0" fmla="*/ 211 w 4871"/>
                <a:gd name="T1" fmla="*/ 428 h 1024"/>
                <a:gd name="T2" fmla="*/ 4871 w 4871"/>
                <a:gd name="T3" fmla="*/ 0 h 1024"/>
                <a:gd name="T4" fmla="*/ 4618 w 4871"/>
                <a:gd name="T5" fmla="*/ 1024 h 1024"/>
                <a:gd name="T6" fmla="*/ 0 w 4871"/>
                <a:gd name="T7" fmla="*/ 673 h 1024"/>
                <a:gd name="T8" fmla="*/ 211 w 4871"/>
                <a:gd name="T9" fmla="*/ 428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1"/>
                <a:gd name="T16" fmla="*/ 0 h 1024"/>
                <a:gd name="T17" fmla="*/ 4871 w 4871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1" h="1024">
                  <a:moveTo>
                    <a:pt x="211" y="428"/>
                  </a:moveTo>
                  <a:lnTo>
                    <a:pt x="4871" y="0"/>
                  </a:lnTo>
                  <a:lnTo>
                    <a:pt x="4618" y="1024"/>
                  </a:lnTo>
                  <a:lnTo>
                    <a:pt x="0" y="673"/>
                  </a:lnTo>
                  <a:lnTo>
                    <a:pt x="211" y="428"/>
                  </a:lnTo>
                  <a:close/>
                </a:path>
              </a:pathLst>
            </a:custGeom>
            <a:solidFill>
              <a:srgbClr val="FF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25"/>
            <p:cNvSpPr>
              <a:spLocks noChangeArrowheads="1"/>
            </p:cNvSpPr>
            <p:nvPr/>
          </p:nvSpPr>
          <p:spPr bwMode="auto">
            <a:xfrm>
              <a:off x="3023" y="3013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At t=T, there is no net force on the mass and its acceleration vanishes.</a:t>
              </a:r>
            </a:p>
          </p:txBody>
        </p:sp>
      </p:grpSp>
      <p:sp>
        <p:nvSpPr>
          <p:cNvPr id="36868" name="Freeform 8"/>
          <p:cNvSpPr>
            <a:spLocks/>
          </p:cNvSpPr>
          <p:nvPr/>
        </p:nvSpPr>
        <p:spPr bwMode="auto">
          <a:xfrm rot="10800000" flipH="1" flipV="1">
            <a:off x="766763" y="317500"/>
            <a:ext cx="4986337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ヒラギノ角ゴ Pro W3" charset="0"/>
                <a:cs typeface="ヒラギノ角ゴ Pro W3" charset="0"/>
              </a:rPr>
              <a:t>Newton</a:t>
            </a:r>
            <a:r>
              <a:rPr lang="ja-JP" altLang="en-US" sz="36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3600">
                <a:latin typeface="Times" charset="0"/>
                <a:ea typeface="ヒラギノ角ゴ Pro W3" charset="0"/>
                <a:cs typeface="ヒラギノ角ゴ Pro W3" charset="0"/>
              </a:rPr>
              <a:t>s First law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1720850" y="1430338"/>
            <a:ext cx="5135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“</a:t>
            </a:r>
            <a:r>
              <a:rPr lang="en-US" sz="2000"/>
              <a:t>Every</a:t>
            </a:r>
            <a:r>
              <a:rPr lang="en-US"/>
              <a:t> body continues in its state of rest, or of uniform motion in a right line, unless it is compelled to change that state by forces impressed upon it.</a:t>
            </a:r>
            <a:r>
              <a:rPr lang="ja-JP" altLang="en-US"/>
              <a:t>”</a:t>
            </a:r>
            <a:endParaRPr lang="en-US"/>
          </a:p>
        </p:txBody>
      </p:sp>
      <p:pic>
        <p:nvPicPr>
          <p:cNvPr id="36871" name="Picture 1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479550"/>
            <a:ext cx="8778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Freeform 7"/>
          <p:cNvSpPr>
            <a:spLocks/>
          </p:cNvSpPr>
          <p:nvPr/>
        </p:nvSpPr>
        <p:spPr bwMode="auto">
          <a:xfrm>
            <a:off x="4387850" y="2614613"/>
            <a:ext cx="1755775" cy="650875"/>
          </a:xfrm>
          <a:custGeom>
            <a:avLst/>
            <a:gdLst>
              <a:gd name="T0" fmla="*/ 2147483647 w 1106"/>
              <a:gd name="T1" fmla="*/ 0 h 472"/>
              <a:gd name="T2" fmla="*/ 2147483647 w 1106"/>
              <a:gd name="T3" fmla="*/ 2147483647 h 472"/>
              <a:gd name="T4" fmla="*/ 2147483647 w 1106"/>
              <a:gd name="T5" fmla="*/ 2147483647 h 472"/>
              <a:gd name="T6" fmla="*/ 0 w 1106"/>
              <a:gd name="T7" fmla="*/ 2147483647 h 472"/>
              <a:gd name="T8" fmla="*/ 2147483647 w 110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472"/>
              <a:gd name="T17" fmla="*/ 1106 w 110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472">
                <a:moveTo>
                  <a:pt x="280" y="0"/>
                </a:moveTo>
                <a:lnTo>
                  <a:pt x="1106" y="62"/>
                </a:lnTo>
                <a:lnTo>
                  <a:pt x="1002" y="327"/>
                </a:lnTo>
                <a:lnTo>
                  <a:pt x="0" y="472"/>
                </a:lnTo>
                <a:lnTo>
                  <a:pt x="280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4687888" y="2616200"/>
            <a:ext cx="3960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There</a:t>
            </a:r>
            <a:r>
              <a:rPr lang="en-US"/>
              <a:t> is no net external force at r=0.</a:t>
            </a:r>
          </a:p>
          <a:p>
            <a:r>
              <a:rPr lang="en-US"/>
              <a:t> So how can the mass accelerate at r=0?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85800" y="3152775"/>
            <a:ext cx="3917950" cy="3032125"/>
            <a:chOff x="432" y="1986"/>
            <a:chExt cx="2468" cy="1910"/>
          </a:xfrm>
        </p:grpSpPr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1090" y="2240"/>
              <a:ext cx="1810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US" sz="2000"/>
                <a:t>The law</a:t>
              </a:r>
              <a:r>
                <a:rPr lang="en-US"/>
                <a:t> is respected.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/>
                <a:t> The acceleration a(t) is:</a:t>
              </a:r>
            </a:p>
          </p:txBody>
        </p:sp>
        <p:sp>
          <p:nvSpPr>
            <p:cNvPr id="36876" name="Rectangle 20"/>
            <p:cNvSpPr>
              <a:spLocks noChangeArrowheads="1"/>
            </p:cNvSpPr>
            <p:nvPr/>
          </p:nvSpPr>
          <p:spPr bwMode="auto">
            <a:xfrm>
              <a:off x="432" y="2819"/>
              <a:ext cx="2283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/>
                <a:t>For t&lt;T, a(t) = 0</a:t>
              </a:r>
            </a:p>
            <a:p>
              <a:pPr marL="744538" indent="-744538"/>
              <a:endParaRPr lang="en-US"/>
            </a:p>
            <a:p>
              <a:pPr marL="744538" indent="-744538"/>
              <a:r>
                <a:rPr lang="en-US"/>
                <a:t>For t=T, a(t) = 0</a:t>
              </a:r>
            </a:p>
            <a:p>
              <a:pPr marL="744538" indent="-744538"/>
              <a:endParaRPr lang="en-US"/>
            </a:p>
            <a:p>
              <a:pPr marL="744538" indent="-744538"/>
              <a:r>
                <a:rPr lang="en-US"/>
                <a:t>For t &gt; 0, a(t) =</a:t>
              </a:r>
              <a:r>
                <a:rPr lang="en-US">
                  <a:latin typeface="Times New Roman" charset="0"/>
                </a:rPr>
                <a:t> (1/12) </a:t>
              </a:r>
              <a:r>
                <a:rPr lang="en-US"/>
                <a:t>(t–T)</a:t>
              </a:r>
              <a:r>
                <a:rPr lang="en-US" baseline="30000">
                  <a:latin typeface="Times New Roman" charset="0"/>
                </a:rPr>
                <a:t>2</a:t>
              </a:r>
              <a:endParaRPr lang="en-US" sz="1600" baseline="30000">
                <a:latin typeface="Times New Roman" charset="0"/>
              </a:endParaRPr>
            </a:p>
            <a:p>
              <a:pPr marL="744538" indent="-744538"/>
              <a:r>
                <a:rPr lang="en-US" sz="1600">
                  <a:latin typeface="Times New Roman" charset="0"/>
                </a:rPr>
                <a:t>	</a:t>
              </a:r>
              <a:endParaRPr lang="en-US"/>
            </a:p>
          </p:txBody>
        </p:sp>
        <p:pic>
          <p:nvPicPr>
            <p:cNvPr id="36877" name="Picture 24" descr="jdnorton3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986"/>
              <a:ext cx="491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2C09C17-6B59-004F-A414-5A996D3B4C06}" type="slidenum">
              <a:rPr lang="en-US" sz="1400">
                <a:latin typeface="Arial" charset="0"/>
              </a:rPr>
              <a:pPr/>
              <a:t>13</a:t>
            </a:fld>
            <a:endParaRPr lang="en-US" sz="1400">
              <a:latin typeface="Arial" charset="0"/>
            </a:endParaRPr>
          </a:p>
        </p:txBody>
      </p:sp>
      <p:sp>
        <p:nvSpPr>
          <p:cNvPr id="38915" name="Freeform 5"/>
          <p:cNvSpPr>
            <a:spLocks/>
          </p:cNvSpPr>
          <p:nvPr/>
        </p:nvSpPr>
        <p:spPr bwMode="auto">
          <a:xfrm rot="10800000" flipH="1" flipV="1">
            <a:off x="755650" y="317500"/>
            <a:ext cx="5273675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1409700"/>
            <a:ext cx="6484937" cy="869950"/>
          </a:xfrm>
        </p:spPr>
        <p:txBody>
          <a:bodyPr/>
          <a:lstStyle/>
          <a:p>
            <a:pPr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There has to be a cause that sets the mass into motion at t=T! </a:t>
            </a:r>
            <a:b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 No First Cause?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74713" y="5181600"/>
            <a:ext cx="4660900" cy="650875"/>
            <a:chOff x="551" y="3264"/>
            <a:chExt cx="2936" cy="410"/>
          </a:xfrm>
        </p:grpSpPr>
        <p:sp>
          <p:nvSpPr>
            <p:cNvPr id="38932" name="Freeform 6"/>
            <p:cNvSpPr>
              <a:spLocks/>
            </p:cNvSpPr>
            <p:nvPr/>
          </p:nvSpPr>
          <p:spPr bwMode="auto">
            <a:xfrm>
              <a:off x="551" y="3264"/>
              <a:ext cx="1106" cy="410"/>
            </a:xfrm>
            <a:custGeom>
              <a:avLst/>
              <a:gdLst>
                <a:gd name="T0" fmla="*/ 280 w 1106"/>
                <a:gd name="T1" fmla="*/ 0 h 472"/>
                <a:gd name="T2" fmla="*/ 1106 w 1106"/>
                <a:gd name="T3" fmla="*/ 23 h 472"/>
                <a:gd name="T4" fmla="*/ 1002 w 1106"/>
                <a:gd name="T5" fmla="*/ 122 h 472"/>
                <a:gd name="T6" fmla="*/ 0 w 1106"/>
                <a:gd name="T7" fmla="*/ 175 h 472"/>
                <a:gd name="T8" fmla="*/ 280 w 1106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472"/>
                <a:gd name="T17" fmla="*/ 1106 w 1106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472">
                  <a:moveTo>
                    <a:pt x="280" y="0"/>
                  </a:moveTo>
                  <a:lnTo>
                    <a:pt x="1106" y="62"/>
                  </a:lnTo>
                  <a:lnTo>
                    <a:pt x="1002" y="327"/>
                  </a:lnTo>
                  <a:lnTo>
                    <a:pt x="0" y="47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Rectangle 11"/>
            <p:cNvSpPr>
              <a:spLocks noChangeArrowheads="1"/>
            </p:cNvSpPr>
            <p:nvPr/>
          </p:nvSpPr>
          <p:spPr bwMode="auto">
            <a:xfrm>
              <a:off x="612" y="3323"/>
              <a:ext cx="28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And why must every process have a first cause?</a:t>
              </a:r>
            </a:p>
          </p:txBody>
        </p:sp>
      </p:grp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544513" y="404813"/>
            <a:ext cx="588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/>
              <a:t>“</a:t>
            </a:r>
            <a:r>
              <a:rPr lang="en-US" sz="2800"/>
              <a:t>… unless it is compelled to change…</a:t>
            </a:r>
            <a:r>
              <a:rPr lang="ja-JP" altLang="en-US" sz="2800"/>
              <a:t>”</a:t>
            </a:r>
            <a:endParaRPr lang="en-US" sz="2800"/>
          </a:p>
        </p:txBody>
      </p:sp>
      <p:pic>
        <p:nvPicPr>
          <p:cNvPr id="38919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07963"/>
            <a:ext cx="8778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11175" y="2720975"/>
            <a:ext cx="8512175" cy="2155825"/>
            <a:chOff x="511142" y="2720846"/>
            <a:chExt cx="8511539" cy="2155825"/>
          </a:xfrm>
        </p:grpSpPr>
        <p:grpSp>
          <p:nvGrpSpPr>
            <p:cNvPr id="38921" name="Group 10"/>
            <p:cNvGrpSpPr>
              <a:grpSpLocks/>
            </p:cNvGrpSpPr>
            <p:nvPr/>
          </p:nvGrpSpPr>
          <p:grpSpPr bwMode="auto">
            <a:xfrm>
              <a:off x="3531519" y="2720846"/>
              <a:ext cx="5491162" cy="2155825"/>
              <a:chOff x="462" y="1839"/>
              <a:chExt cx="3459" cy="1358"/>
            </a:xfrm>
          </p:grpSpPr>
          <p:sp>
            <p:nvSpPr>
              <p:cNvPr id="38929" name="Freeform 7"/>
              <p:cNvSpPr>
                <a:spLocks/>
              </p:cNvSpPr>
              <p:nvPr/>
            </p:nvSpPr>
            <p:spPr bwMode="auto">
              <a:xfrm>
                <a:off x="462" y="1839"/>
                <a:ext cx="1106" cy="472"/>
              </a:xfrm>
              <a:custGeom>
                <a:avLst/>
                <a:gdLst>
                  <a:gd name="T0" fmla="*/ 280 w 1106"/>
                  <a:gd name="T1" fmla="*/ 0 h 472"/>
                  <a:gd name="T2" fmla="*/ 1106 w 1106"/>
                  <a:gd name="T3" fmla="*/ 62 h 472"/>
                  <a:gd name="T4" fmla="*/ 1002 w 1106"/>
                  <a:gd name="T5" fmla="*/ 327 h 472"/>
                  <a:gd name="T6" fmla="*/ 0 w 1106"/>
                  <a:gd name="T7" fmla="*/ 472 h 472"/>
                  <a:gd name="T8" fmla="*/ 280 w 1106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6"/>
                  <a:gd name="T16" fmla="*/ 0 h 472"/>
                  <a:gd name="T17" fmla="*/ 1106 w 110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6" h="472">
                    <a:moveTo>
                      <a:pt x="280" y="0"/>
                    </a:moveTo>
                    <a:lnTo>
                      <a:pt x="1106" y="62"/>
                    </a:lnTo>
                    <a:lnTo>
                      <a:pt x="1002" y="327"/>
                    </a:lnTo>
                    <a:lnTo>
                      <a:pt x="0" y="472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F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Rectangle 4"/>
              <p:cNvSpPr>
                <a:spLocks noChangeArrowheads="1"/>
              </p:cNvSpPr>
              <p:nvPr/>
            </p:nvSpPr>
            <p:spPr bwMode="auto">
              <a:xfrm>
                <a:off x="664" y="1922"/>
                <a:ext cx="2845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sz="2000"/>
                  <a:t>T</a:t>
                </a:r>
                <a:r>
                  <a:rPr lang="en-US"/>
                  <a:t>here is no</a:t>
                </a:r>
                <a:r>
                  <a:rPr lang="en-US" sz="1600"/>
                  <a:t> </a:t>
                </a:r>
                <a:r>
                  <a:rPr lang="ja-JP" altLang="en-US" sz="1600"/>
                  <a:t>“</a:t>
                </a:r>
                <a:r>
                  <a:rPr lang="en-US" sz="1600"/>
                  <a:t>first moment of motion</a:t>
                </a:r>
                <a:r>
                  <a:rPr lang="ja-JP" altLang="en-US" sz="1600"/>
                  <a:t>”</a:t>
                </a:r>
                <a:r>
                  <a:rPr lang="en-US" sz="1600"/>
                  <a:t> at which the first cause would act.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sz="1600"/>
              </a:p>
            </p:txBody>
          </p:sp>
          <p:sp>
            <p:nvSpPr>
              <p:cNvPr id="38931" name="Rectangle 8"/>
              <p:cNvSpPr>
                <a:spLocks noChangeArrowheads="1"/>
              </p:cNvSpPr>
              <p:nvPr/>
            </p:nvSpPr>
            <p:spPr bwMode="auto">
              <a:xfrm>
                <a:off x="940" y="2395"/>
                <a:ext cx="2981" cy="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sz="1400"/>
                  <a:t>t=T is the </a:t>
                </a:r>
                <a:r>
                  <a:rPr lang="en-US" sz="1400" i="1"/>
                  <a:t>last</a:t>
                </a:r>
                <a:r>
                  <a:rPr lang="en-US" sz="1400"/>
                  <a:t> moment at which the mass is at </a:t>
                </a:r>
                <a:r>
                  <a:rPr lang="en-US" sz="1400" i="1"/>
                  <a:t>rest</a:t>
                </a:r>
                <a:r>
                  <a:rPr lang="en-US" sz="1400"/>
                  <a:t>.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sz="1400"/>
                  <a:t>There is </a:t>
                </a:r>
                <a:r>
                  <a:rPr lang="en-US" sz="1400" i="1"/>
                  <a:t>no first</a:t>
                </a:r>
                <a:r>
                  <a:rPr lang="en-US" sz="1400"/>
                  <a:t> moment at which the mass </a:t>
                </a:r>
                <a:r>
                  <a:rPr lang="en-US" sz="1400" i="1"/>
                  <a:t>moves</a:t>
                </a:r>
                <a:r>
                  <a:rPr lang="en-US" sz="1400"/>
                  <a:t>.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sz="1400"/>
                  <a:t>For any t&gt;T, there is always an earlier moment at which the mass is moving.</a:t>
                </a:r>
                <a:endParaRPr lang="en-US" sz="1600"/>
              </a:p>
              <a:p>
                <a:endParaRPr lang="en-US" sz="1600"/>
              </a:p>
            </p:txBody>
          </p:sp>
        </p:grpSp>
        <p:grpSp>
          <p:nvGrpSpPr>
            <p:cNvPr id="38922" name="Group 19"/>
            <p:cNvGrpSpPr>
              <a:grpSpLocks/>
            </p:cNvGrpSpPr>
            <p:nvPr/>
          </p:nvGrpSpPr>
          <p:grpSpPr bwMode="auto">
            <a:xfrm>
              <a:off x="511142" y="2961243"/>
              <a:ext cx="2965855" cy="1428004"/>
              <a:chOff x="511142" y="2961243"/>
              <a:chExt cx="2965855" cy="1428004"/>
            </a:xfrm>
          </p:grpSpPr>
          <p:pic>
            <p:nvPicPr>
              <p:cNvPr id="38923" name="Picture 13" descr="dome_spont_motion-14 (dragged)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142" y="2961243"/>
                <a:ext cx="2965855" cy="1428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4" name="Right Arrow 15"/>
              <p:cNvSpPr>
                <a:spLocks noChangeArrowheads="1"/>
              </p:cNvSpPr>
              <p:nvPr/>
            </p:nvSpPr>
            <p:spPr bwMode="auto">
              <a:xfrm rot="7801908">
                <a:off x="1665196" y="3142677"/>
                <a:ext cx="272133" cy="26567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Right Arrow 14"/>
              <p:cNvSpPr>
                <a:spLocks noChangeArrowheads="1"/>
              </p:cNvSpPr>
              <p:nvPr/>
            </p:nvSpPr>
            <p:spPr bwMode="auto">
              <a:xfrm rot="7679263">
                <a:off x="1593923" y="3213954"/>
                <a:ext cx="272133" cy="26567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" name="Right Arrow 16"/>
              <p:cNvSpPr>
                <a:spLocks noChangeArrowheads="1"/>
              </p:cNvSpPr>
              <p:nvPr/>
            </p:nvSpPr>
            <p:spPr bwMode="auto">
              <a:xfrm rot="7640622">
                <a:off x="1483773" y="3311150"/>
                <a:ext cx="272133" cy="26567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Right Arrow 17"/>
              <p:cNvSpPr>
                <a:spLocks noChangeArrowheads="1"/>
              </p:cNvSpPr>
              <p:nvPr/>
            </p:nvSpPr>
            <p:spPr bwMode="auto">
              <a:xfrm rot="7344356">
                <a:off x="1354184" y="3473142"/>
                <a:ext cx="272133" cy="26567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Right Arrow 18"/>
              <p:cNvSpPr>
                <a:spLocks noChangeArrowheads="1"/>
              </p:cNvSpPr>
              <p:nvPr/>
            </p:nvSpPr>
            <p:spPr bwMode="auto">
              <a:xfrm rot="7518374">
                <a:off x="1159805" y="3732334"/>
                <a:ext cx="272133" cy="26567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E1D7E17-9A0B-A945-A711-1AEEF1CF29AF}" type="slidenum">
              <a:rPr lang="en-US" sz="1400">
                <a:latin typeface="Arial" charset="0"/>
              </a:rPr>
              <a:pPr/>
              <a:t>14</a:t>
            </a:fld>
            <a:endParaRPr lang="en-US" sz="1400">
              <a:latin typeface="Arial" charset="0"/>
            </a:endParaRPr>
          </a:p>
        </p:txBody>
      </p:sp>
      <p:sp>
        <p:nvSpPr>
          <p:cNvPr id="40963" name="Freeform 2"/>
          <p:cNvSpPr>
            <a:spLocks/>
          </p:cNvSpPr>
          <p:nvPr/>
        </p:nvSpPr>
        <p:spPr bwMode="auto">
          <a:xfrm rot="10800000" flipH="1" flipV="1">
            <a:off x="473075" y="317500"/>
            <a:ext cx="5556250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1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220663"/>
            <a:ext cx="8778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3"/>
          <p:cNvSpPr>
            <a:spLocks noGrp="1" noChangeArrowheads="1"/>
          </p:cNvSpPr>
          <p:nvPr>
            <p:ph type="title"/>
          </p:nvPr>
        </p:nvSpPr>
        <p:spPr>
          <a:xfrm>
            <a:off x="330200" y="296863"/>
            <a:ext cx="7086600" cy="715962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Newton</a:t>
            </a:r>
            <a:r>
              <a:rPr lang="ja-JP" altLang="en-US" sz="28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s Original Formulation of his Laws…</a:t>
            </a:r>
            <a:endParaRPr lang="en-US" sz="20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936875" y="2647950"/>
            <a:ext cx="5564188" cy="820738"/>
            <a:chOff x="1850" y="1668"/>
            <a:chExt cx="3505" cy="517"/>
          </a:xfrm>
        </p:grpSpPr>
        <p:sp>
          <p:nvSpPr>
            <p:cNvPr id="40978" name="Freeform 21"/>
            <p:cNvSpPr>
              <a:spLocks/>
            </p:cNvSpPr>
            <p:nvPr/>
          </p:nvSpPr>
          <p:spPr bwMode="auto">
            <a:xfrm flipH="1" flipV="1">
              <a:off x="2033" y="1668"/>
              <a:ext cx="3322" cy="500"/>
            </a:xfrm>
            <a:custGeom>
              <a:avLst/>
              <a:gdLst>
                <a:gd name="T0" fmla="*/ 28 w 4368"/>
                <a:gd name="T1" fmla="*/ 0 h 528"/>
                <a:gd name="T2" fmla="*/ 636 w 4368"/>
                <a:gd name="T3" fmla="*/ 98 h 528"/>
                <a:gd name="T4" fmla="*/ 643 w 4368"/>
                <a:gd name="T5" fmla="*/ 263 h 528"/>
                <a:gd name="T6" fmla="*/ 0 w 4368"/>
                <a:gd name="T7" fmla="*/ 361 h 528"/>
                <a:gd name="T8" fmla="*/ 28 w 436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8"/>
                <a:gd name="T16" fmla="*/ 0 h 528"/>
                <a:gd name="T17" fmla="*/ 4368 w 43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Rectangle 15"/>
            <p:cNvSpPr>
              <a:spLocks noChangeArrowheads="1"/>
            </p:cNvSpPr>
            <p:nvPr/>
          </p:nvSpPr>
          <p:spPr bwMode="auto">
            <a:xfrm>
              <a:off x="1850" y="1743"/>
              <a:ext cx="30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/>
                <a:t>…is adapted to the polygonal trajectories he analyzed in </a:t>
              </a:r>
              <a:r>
                <a:rPr lang="en-US" sz="2000" i="1"/>
                <a:t>Principia</a:t>
              </a:r>
              <a:endParaRPr lang="en-US" sz="2000"/>
            </a:p>
          </p:txBody>
        </p:sp>
      </p:grpSp>
      <p:sp>
        <p:nvSpPr>
          <p:cNvPr id="40967" name="Rectangle 17"/>
          <p:cNvSpPr>
            <a:spLocks noChangeArrowheads="1"/>
          </p:cNvSpPr>
          <p:nvPr/>
        </p:nvSpPr>
        <p:spPr bwMode="auto">
          <a:xfrm>
            <a:off x="422275" y="1417638"/>
            <a:ext cx="35925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Law 1.</a:t>
            </a:r>
            <a:r>
              <a:rPr lang="en-US" sz="1600"/>
              <a:t> Every body continues in its state of rest, or of uniform motion in a right line, unless it is compelled to change that state by forces impressed upon it.</a:t>
            </a:r>
          </a:p>
        </p:txBody>
      </p:sp>
      <p:sp>
        <p:nvSpPr>
          <p:cNvPr id="40968" name="Rectangle 20"/>
          <p:cNvSpPr>
            <a:spLocks noChangeArrowheads="1"/>
          </p:cNvSpPr>
          <p:nvPr/>
        </p:nvSpPr>
        <p:spPr bwMode="auto">
          <a:xfrm>
            <a:off x="4310063" y="1450975"/>
            <a:ext cx="4006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Law 2.</a:t>
            </a:r>
            <a:r>
              <a:rPr lang="en-US" sz="1600"/>
              <a:t> The change of motion is proportional to the motive force impressed; and is made in the direction of the right line in which that force is impressed.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6257925" y="4125913"/>
            <a:ext cx="23479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For these trajectories, changes of motion always have first causes, the impulsive forces that coincide with the kinks.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19100" y="3486150"/>
            <a:ext cx="5045075" cy="3028950"/>
            <a:chOff x="264" y="2196"/>
            <a:chExt cx="3178" cy="1908"/>
          </a:xfrm>
        </p:grpSpPr>
        <p:pic>
          <p:nvPicPr>
            <p:cNvPr id="40971" name="Picture 22" descr="polyg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4" y="2423"/>
              <a:ext cx="2698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2" name="Group 28"/>
            <p:cNvGrpSpPr>
              <a:grpSpLocks/>
            </p:cNvGrpSpPr>
            <p:nvPr/>
          </p:nvGrpSpPr>
          <p:grpSpPr bwMode="auto">
            <a:xfrm>
              <a:off x="491" y="2196"/>
              <a:ext cx="1721" cy="779"/>
              <a:chOff x="491" y="2196"/>
              <a:chExt cx="1721" cy="779"/>
            </a:xfrm>
          </p:grpSpPr>
          <p:sp>
            <p:nvSpPr>
              <p:cNvPr id="40976" name="Freeform 27"/>
              <p:cNvSpPr>
                <a:spLocks/>
              </p:cNvSpPr>
              <p:nvPr/>
            </p:nvSpPr>
            <p:spPr bwMode="auto">
              <a:xfrm>
                <a:off x="491" y="2196"/>
                <a:ext cx="1130" cy="779"/>
              </a:xfrm>
              <a:custGeom>
                <a:avLst/>
                <a:gdLst>
                  <a:gd name="T0" fmla="*/ 0 w 1130"/>
                  <a:gd name="T1" fmla="*/ 239 h 779"/>
                  <a:gd name="T2" fmla="*/ 1081 w 1130"/>
                  <a:gd name="T3" fmla="*/ 0 h 779"/>
                  <a:gd name="T4" fmla="*/ 1130 w 1130"/>
                  <a:gd name="T5" fmla="*/ 57 h 779"/>
                  <a:gd name="T6" fmla="*/ 337 w 1130"/>
                  <a:gd name="T7" fmla="*/ 779 h 779"/>
                  <a:gd name="T8" fmla="*/ 0 w 1130"/>
                  <a:gd name="T9" fmla="*/ 239 h 7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0"/>
                  <a:gd name="T16" fmla="*/ 0 h 779"/>
                  <a:gd name="T17" fmla="*/ 1130 w 1130"/>
                  <a:gd name="T18" fmla="*/ 779 h 7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0" h="779">
                    <a:moveTo>
                      <a:pt x="0" y="239"/>
                    </a:moveTo>
                    <a:lnTo>
                      <a:pt x="1081" y="0"/>
                    </a:lnTo>
                    <a:lnTo>
                      <a:pt x="1130" y="57"/>
                    </a:lnTo>
                    <a:lnTo>
                      <a:pt x="337" y="77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B4FFB4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Rectangle 23"/>
              <p:cNvSpPr>
                <a:spLocks noChangeArrowheads="1"/>
              </p:cNvSpPr>
              <p:nvPr/>
            </p:nvSpPr>
            <p:spPr bwMode="auto">
              <a:xfrm>
                <a:off x="917" y="2198"/>
                <a:ext cx="129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i="1"/>
                  <a:t>First law</a:t>
                </a:r>
                <a:r>
                  <a:rPr lang="en-US" sz="1600"/>
                  <a:t> applies to inertial segments.</a:t>
                </a:r>
              </a:p>
            </p:txBody>
          </p:sp>
        </p:grpSp>
        <p:grpSp>
          <p:nvGrpSpPr>
            <p:cNvPr id="40973" name="Group 31"/>
            <p:cNvGrpSpPr>
              <a:grpSpLocks/>
            </p:cNvGrpSpPr>
            <p:nvPr/>
          </p:nvGrpSpPr>
          <p:grpSpPr bwMode="auto">
            <a:xfrm>
              <a:off x="1558" y="2688"/>
              <a:ext cx="1884" cy="1333"/>
              <a:chOff x="1558" y="2688"/>
              <a:chExt cx="1884" cy="1333"/>
            </a:xfrm>
          </p:grpSpPr>
          <p:sp>
            <p:nvSpPr>
              <p:cNvPr id="40974" name="Freeform 29"/>
              <p:cNvSpPr>
                <a:spLocks/>
              </p:cNvSpPr>
              <p:nvPr/>
            </p:nvSpPr>
            <p:spPr bwMode="auto">
              <a:xfrm>
                <a:off x="1558" y="2688"/>
                <a:ext cx="730" cy="1333"/>
              </a:xfrm>
              <a:custGeom>
                <a:avLst/>
                <a:gdLst>
                  <a:gd name="T0" fmla="*/ 0 w 730"/>
                  <a:gd name="T1" fmla="*/ 1150 h 1333"/>
                  <a:gd name="T2" fmla="*/ 688 w 730"/>
                  <a:gd name="T3" fmla="*/ 0 h 1333"/>
                  <a:gd name="T4" fmla="*/ 730 w 730"/>
                  <a:gd name="T5" fmla="*/ 0 h 1333"/>
                  <a:gd name="T6" fmla="*/ 330 w 730"/>
                  <a:gd name="T7" fmla="*/ 1333 h 1333"/>
                  <a:gd name="T8" fmla="*/ 0 w 730"/>
                  <a:gd name="T9" fmla="*/ 1150 h 1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1333"/>
                  <a:gd name="T17" fmla="*/ 730 w 730"/>
                  <a:gd name="T18" fmla="*/ 1333 h 1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1333">
                    <a:moveTo>
                      <a:pt x="0" y="1150"/>
                    </a:moveTo>
                    <a:lnTo>
                      <a:pt x="688" y="0"/>
                    </a:lnTo>
                    <a:lnTo>
                      <a:pt x="730" y="0"/>
                    </a:lnTo>
                    <a:lnTo>
                      <a:pt x="330" y="1333"/>
                    </a:lnTo>
                    <a:lnTo>
                      <a:pt x="0" y="1150"/>
                    </a:lnTo>
                    <a:close/>
                  </a:path>
                </a:pathLst>
              </a:custGeom>
              <a:solidFill>
                <a:srgbClr val="FFB4B4">
                  <a:alpha val="5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5" name="Rectangle 24"/>
              <p:cNvSpPr>
                <a:spLocks noChangeArrowheads="1"/>
              </p:cNvSpPr>
              <p:nvPr/>
            </p:nvSpPr>
            <p:spPr bwMode="auto">
              <a:xfrm>
                <a:off x="1824" y="2698"/>
                <a:ext cx="1618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i="1"/>
                  <a:t>Second law</a:t>
                </a:r>
                <a:r>
                  <a:rPr lang="en-US" sz="1600"/>
                  <a:t> </a:t>
                </a:r>
                <a:r>
                  <a:rPr lang="ja-JP" altLang="en-US" sz="1600"/>
                  <a:t>“</a:t>
                </a:r>
                <a:r>
                  <a:rPr lang="en-US" sz="1600"/>
                  <a:t>change of motion</a:t>
                </a:r>
                <a:r>
                  <a:rPr lang="ja-JP" altLang="en-US" sz="1600"/>
                  <a:t>”</a:t>
                </a:r>
                <a:r>
                  <a:rPr lang="en-US" sz="1600"/>
                  <a:t> applies to the impulsive forces that create kinks.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CC3AF25-543A-AE4C-ADD5-2ABF9568C4A7}" type="slidenum">
              <a:rPr lang="en-US" sz="1400">
                <a:latin typeface="Arial" charset="0"/>
              </a:rPr>
              <a:pPr/>
              <a:t>15</a:t>
            </a:fld>
            <a:endParaRPr lang="en-US" sz="1400">
              <a:latin typeface="Arial" charset="0"/>
            </a:endParaRPr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 rot="10800000" flipH="1" flipV="1">
            <a:off x="460375" y="252413"/>
            <a:ext cx="5502275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28600"/>
            <a:ext cx="7593013" cy="8382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A Modern Formulation of Newton</a:t>
            </a:r>
            <a:r>
              <a:rPr lang="ja-JP" altLang="en-US" sz="32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s Laws…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88" y="1368425"/>
            <a:ext cx="3114675" cy="660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i="1">
                <a:latin typeface="Times" charset="0"/>
                <a:ea typeface="ヒラギノ角ゴ Pro W3" charset="0"/>
                <a:cs typeface="ヒラギノ角ゴ Pro W3" charset="0"/>
              </a:rPr>
              <a:t>Law 2.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400">
                <a:latin typeface="Times" charset="0"/>
                <a:ea typeface="ヒラギノ角ゴ Pro W3" charset="0"/>
                <a:cs typeface="ヒラギノ角ゴ Pro W3" charset="0"/>
              </a:rPr>
              <a:t>F = ma</a:t>
            </a: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3014" name="Picture 5" descr="E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22250"/>
            <a:ext cx="8159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3997325" y="1552575"/>
            <a:ext cx="283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first law is logically entailed by the second.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981700" y="3890963"/>
            <a:ext cx="29591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For these trajectories, periods in which motion changes may have no first instant and thus no instant at which the first cause can act.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1963" y="2536825"/>
            <a:ext cx="8226425" cy="4052888"/>
            <a:chOff x="375" y="1598"/>
            <a:chExt cx="5182" cy="2553"/>
          </a:xfrm>
        </p:grpSpPr>
        <p:pic>
          <p:nvPicPr>
            <p:cNvPr id="43018" name="Picture 7" descr="continuo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5" y="1971"/>
              <a:ext cx="3465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1402" y="1598"/>
              <a:ext cx="4155" cy="514"/>
              <a:chOff x="1402" y="1598"/>
              <a:chExt cx="4155" cy="514"/>
            </a:xfrm>
          </p:grpSpPr>
          <p:sp>
            <p:nvSpPr>
              <p:cNvPr id="43020" name="Freeform 10"/>
              <p:cNvSpPr>
                <a:spLocks/>
              </p:cNvSpPr>
              <p:nvPr/>
            </p:nvSpPr>
            <p:spPr bwMode="auto">
              <a:xfrm rot="10800000">
                <a:off x="1746" y="1598"/>
                <a:ext cx="3484" cy="514"/>
              </a:xfrm>
              <a:custGeom>
                <a:avLst/>
                <a:gdLst>
                  <a:gd name="T0" fmla="*/ 39 w 4368"/>
                  <a:gd name="T1" fmla="*/ 0 h 528"/>
                  <a:gd name="T2" fmla="*/ 888 w 4368"/>
                  <a:gd name="T3" fmla="*/ 120 h 528"/>
                  <a:gd name="T4" fmla="*/ 897 w 4368"/>
                  <a:gd name="T5" fmla="*/ 318 h 528"/>
                  <a:gd name="T6" fmla="*/ 0 w 4368"/>
                  <a:gd name="T7" fmla="*/ 437 h 528"/>
                  <a:gd name="T8" fmla="*/ 39 w 436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68"/>
                  <a:gd name="T16" fmla="*/ 0 h 528"/>
                  <a:gd name="T17" fmla="*/ 4368 w 436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68" h="528">
                    <a:moveTo>
                      <a:pt x="192" y="0"/>
                    </a:moveTo>
                    <a:lnTo>
                      <a:pt x="4320" y="144"/>
                    </a:lnTo>
                    <a:lnTo>
                      <a:pt x="4368" y="384"/>
                    </a:lnTo>
                    <a:lnTo>
                      <a:pt x="0" y="52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4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1" name="Rectangle 9"/>
              <p:cNvSpPr>
                <a:spLocks noChangeArrowheads="1"/>
              </p:cNvSpPr>
              <p:nvPr/>
            </p:nvSpPr>
            <p:spPr bwMode="auto">
              <a:xfrm>
                <a:off x="1402" y="1694"/>
                <a:ext cx="415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…is adapted directly to motion governed by continuous forces.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3A6A445-42AF-FD45-81B5-6E0BFE1E03FE}" type="slidenum">
              <a:rPr lang="en-US" sz="1400">
                <a:latin typeface="Arial" charset="0"/>
              </a:rPr>
              <a:pPr/>
              <a:t>16</a:t>
            </a:fld>
            <a:endParaRPr lang="en-US" sz="1400">
              <a:latin typeface="Arial" charset="0"/>
            </a:endParaRPr>
          </a:p>
        </p:txBody>
      </p:sp>
      <p:sp>
        <p:nvSpPr>
          <p:cNvPr id="45059" name="Freeform 18"/>
          <p:cNvSpPr>
            <a:spLocks/>
          </p:cNvSpPr>
          <p:nvPr/>
        </p:nvSpPr>
        <p:spPr bwMode="auto">
          <a:xfrm>
            <a:off x="820738" y="2982913"/>
            <a:ext cx="4511675" cy="2479675"/>
          </a:xfrm>
          <a:custGeom>
            <a:avLst/>
            <a:gdLst>
              <a:gd name="T0" fmla="*/ 0 w 2842"/>
              <a:gd name="T1" fmla="*/ 2147483647 h 1562"/>
              <a:gd name="T2" fmla="*/ 2147483647 w 2842"/>
              <a:gd name="T3" fmla="*/ 0 h 1562"/>
              <a:gd name="T4" fmla="*/ 2147483647 w 2842"/>
              <a:gd name="T5" fmla="*/ 2147483647 h 1562"/>
              <a:gd name="T6" fmla="*/ 2147483647 w 2842"/>
              <a:gd name="T7" fmla="*/ 2147483647 h 1562"/>
              <a:gd name="T8" fmla="*/ 0 w 2842"/>
              <a:gd name="T9" fmla="*/ 2147483647 h 15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2"/>
              <a:gd name="T16" fmla="*/ 0 h 1562"/>
              <a:gd name="T17" fmla="*/ 2842 w 2842"/>
              <a:gd name="T18" fmla="*/ 1562 h 15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2" h="1562">
                <a:moveTo>
                  <a:pt x="0" y="237"/>
                </a:moveTo>
                <a:lnTo>
                  <a:pt x="2720" y="0"/>
                </a:lnTo>
                <a:lnTo>
                  <a:pt x="2842" y="1363"/>
                </a:lnTo>
                <a:lnTo>
                  <a:pt x="96" y="1562"/>
                </a:lnTo>
                <a:lnTo>
                  <a:pt x="0" y="237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Freeform 10"/>
          <p:cNvSpPr>
            <a:spLocks/>
          </p:cNvSpPr>
          <p:nvPr/>
        </p:nvSpPr>
        <p:spPr bwMode="auto">
          <a:xfrm rot="10800000" flipH="1" flipV="1">
            <a:off x="822325" y="252413"/>
            <a:ext cx="6969125" cy="906462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6262688" cy="838200"/>
          </a:xfrm>
        </p:spPr>
        <p:txBody>
          <a:bodyPr/>
          <a:lstStyle/>
          <a:p>
            <a:pPr algn="r" eaLnBrk="1" hangingPunct="1"/>
            <a:r>
              <a:rPr lang="en-US" sz="3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rPr>
              <a:t>Newton</a:t>
            </a:r>
            <a:r>
              <a:rPr lang="ja-JP" altLang="en-US" sz="3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3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rPr>
              <a:t>s formulation</a:t>
            </a:r>
            <a:r>
              <a:rPr lang="en-US"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rPr>
              <a:t> is compatible</a:t>
            </a:r>
            <a:r>
              <a:rPr lang="en-US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rPr>
              <a:t> with continuously varying forces if: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0225" y="1604963"/>
            <a:ext cx="5935663" cy="852487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Bruce Pourciau (2006)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Newton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s Interpretation of Newton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s Second Law,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Archive for History of Exact Sciences,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="1">
                <a:latin typeface="Times" charset="0"/>
                <a:ea typeface="ヒラギノ角ゴ Pro W3" charset="0"/>
                <a:cs typeface="ヒラギノ角ゴ Pro W3" charset="0"/>
              </a:rPr>
              <a:t>60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, pp. 157-207.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512763" y="3128963"/>
            <a:ext cx="1601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ja-JP" altLang="en-US" sz="2400"/>
              <a:t>“</a:t>
            </a:r>
            <a:r>
              <a:rPr lang="en-US" sz="2400"/>
              <a:t>Change of motion</a:t>
            </a:r>
            <a:r>
              <a:rPr lang="ja-JP" altLang="en-US" sz="2400"/>
              <a:t>”</a:t>
            </a:r>
            <a:endParaRPr lang="en-US" sz="2400"/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2297113" y="325278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025775" y="3049588"/>
            <a:ext cx="2481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change of position of the body that accumulates over some </a:t>
            </a:r>
            <a:r>
              <a:rPr lang="en-US" i="1"/>
              <a:t>non-zero</a:t>
            </a:r>
            <a:r>
              <a:rPr lang="en-US"/>
              <a:t> time</a:t>
            </a:r>
          </a:p>
        </p:txBody>
      </p:sp>
      <p:sp>
        <p:nvSpPr>
          <p:cNvPr id="45066" name="Rectangle 14"/>
          <p:cNvSpPr>
            <a:spLocks noChangeArrowheads="1"/>
          </p:cNvSpPr>
          <p:nvPr/>
        </p:nvSpPr>
        <p:spPr bwMode="auto">
          <a:xfrm>
            <a:off x="974725" y="4264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471488" y="4454525"/>
            <a:ext cx="164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ja-JP" altLang="en-US" sz="2000"/>
              <a:t>“</a:t>
            </a:r>
            <a:r>
              <a:rPr lang="en-US" sz="2000"/>
              <a:t>Motive force impressed</a:t>
            </a:r>
            <a:r>
              <a:rPr lang="ja-JP" altLang="en-US" sz="2000"/>
              <a:t>”</a:t>
            </a:r>
            <a:endParaRPr lang="en-US" sz="2000"/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2309813" y="4475163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=        …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45188" y="3036888"/>
            <a:ext cx="2973387" cy="2733675"/>
            <a:chOff x="3745" y="1913"/>
            <a:chExt cx="1873" cy="1722"/>
          </a:xfrm>
        </p:grpSpPr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3745" y="1913"/>
              <a:ext cx="183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/>
                <a:t>Change of position in non-zero time interval t=T to t=</a:t>
              </a:r>
              <a:r>
                <a:rPr lang="en-US" sz="1600" dirty="0" err="1"/>
                <a:t>T</a:t>
              </a:r>
              <a:r>
                <a:rPr lang="en-US" sz="1600" dirty="0" err="1" smtClean="0"/>
                <a:t>+</a:t>
              </a:r>
              <a:r>
                <a:rPr lang="en-US" sz="1600" dirty="0" err="1" smtClean="0">
                  <a:latin typeface="Symbol" charset="2"/>
                  <a:cs typeface="Symbol" charset="2"/>
                  <a:sym typeface="Symbol" charset="0"/>
                </a:rPr>
                <a:t>Δ</a:t>
              </a:r>
              <a:r>
                <a:rPr lang="en-US" sz="1600" dirty="0" err="1" smtClean="0"/>
                <a:t>t</a:t>
              </a:r>
              <a:r>
                <a:rPr lang="en-US" sz="1600" dirty="0" smtClean="0"/>
                <a:t> </a:t>
              </a:r>
              <a:r>
                <a:rPr lang="en-US" sz="1600" dirty="0"/>
                <a:t>is motion from</a:t>
              </a:r>
            </a:p>
            <a:p>
              <a:r>
                <a:rPr lang="en-US" sz="1600" dirty="0"/>
                <a:t>r=0 to r=(1/44)</a:t>
              </a:r>
              <a:r>
                <a:rPr lang="en-US" sz="1600" dirty="0" smtClean="0"/>
                <a:t>(</a:t>
              </a:r>
              <a:r>
                <a:rPr lang="en-US" sz="1600" dirty="0" err="1" smtClean="0">
                  <a:latin typeface="Symbol" charset="0"/>
                  <a:sym typeface="Symbol" charset="0"/>
                </a:rPr>
                <a:t>Δ</a:t>
              </a:r>
              <a:r>
                <a:rPr lang="en-US" sz="1600" dirty="0" err="1" smtClean="0"/>
                <a:t>t</a:t>
              </a:r>
              <a:r>
                <a:rPr lang="en-US" sz="1600" dirty="0"/>
                <a:t>)</a:t>
              </a:r>
              <a:r>
                <a:rPr lang="en-US" sz="1600" baseline="30000" dirty="0"/>
                <a:t>4</a:t>
              </a:r>
              <a:r>
                <a:rPr lang="en-US" sz="1600" dirty="0"/>
                <a:t>.</a:t>
              </a:r>
            </a:p>
          </p:txBody>
        </p:sp>
        <p:sp>
          <p:nvSpPr>
            <p:cNvPr id="45071" name="Rectangle 17"/>
            <p:cNvSpPr>
              <a:spLocks noChangeArrowheads="1"/>
            </p:cNvSpPr>
            <p:nvPr/>
          </p:nvSpPr>
          <p:spPr bwMode="auto">
            <a:xfrm>
              <a:off x="3761" y="2807"/>
              <a:ext cx="185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/>
                <a:t>Motive force impressed is the accumulated effect of the instantaneous forces acting on the mass in the spatial interval</a:t>
              </a:r>
            </a:p>
            <a:p>
              <a:r>
                <a:rPr lang="en-US" sz="1600" dirty="0"/>
                <a:t>0&lt;r&lt;(1/44)</a:t>
              </a:r>
              <a:r>
                <a:rPr lang="en-US" sz="1600" dirty="0" smtClean="0"/>
                <a:t>(</a:t>
              </a:r>
              <a:r>
                <a:rPr lang="en-US" sz="1600" smtClean="0">
                  <a:latin typeface="Symbol" charset="0"/>
                  <a:sym typeface="Symbol" charset="0"/>
                </a:rPr>
                <a:t>Δ</a:t>
              </a:r>
              <a:r>
                <a:rPr lang="en-US" sz="1600" smtClean="0"/>
                <a:t>t</a:t>
              </a:r>
              <a:r>
                <a:rPr lang="en-US" sz="1600" dirty="0"/>
                <a:t>)</a:t>
              </a:r>
              <a:r>
                <a:rPr lang="en-US" sz="1600" baseline="30000" dirty="0"/>
                <a:t>4</a:t>
              </a:r>
              <a:r>
                <a:rPr lang="en-US" sz="1600" dirty="0"/>
                <a:t>.</a:t>
              </a:r>
              <a:endParaRPr lang="en-US" sz="1600" baseline="300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5B203B4-DE58-E54F-84B6-59D84084CE84}" type="slidenum">
              <a:rPr lang="en-US" sz="1400">
                <a:latin typeface="Arial" charset="0"/>
              </a:rPr>
              <a:pPr/>
              <a:t>17</a:t>
            </a:fld>
            <a:endParaRPr lang="en-US" sz="1400">
              <a:latin typeface="Arial" charset="0"/>
            </a:endParaRPr>
          </a:p>
        </p:txBody>
      </p:sp>
      <p:sp>
        <p:nvSpPr>
          <p:cNvPr id="47107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1924050" y="2041525"/>
            <a:ext cx="5791200" cy="2438400"/>
          </a:xfrm>
        </p:spPr>
        <p:txBody>
          <a:bodyPr/>
          <a:lstStyle/>
          <a:p>
            <a:pPr algn="r" eaLnBrk="1" hangingPunct="1"/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3. What</a:t>
            </a:r>
            <a:r>
              <a:rPr lang="ja-JP" altLang="en-US" sz="60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s New?</a:t>
            </a:r>
            <a:endParaRPr lang="en-US" sz="32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3. What</a:t>
            </a:r>
            <a:r>
              <a:rPr lang="ja-JP" altLang="en-US" sz="1200" b="1"/>
              <a:t>’</a:t>
            </a:r>
            <a:r>
              <a:rPr lang="en-US" sz="1200" b="1"/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4. What</a:t>
            </a:r>
            <a:r>
              <a:rPr lang="ja-JP" altLang="en-US" sz="1200"/>
              <a:t>’</a:t>
            </a:r>
            <a:r>
              <a:rPr lang="en-US" sz="1200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4a. Incomplete Formulation of Newton</a:t>
            </a:r>
            <a:r>
              <a:rPr lang="ja-JP" altLang="en-US" sz="1200"/>
              <a:t>’</a:t>
            </a:r>
            <a:r>
              <a:rPr lang="en-US" sz="1200"/>
              <a:t>s Laws?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4b. </a:t>
            </a:r>
            <a:r>
              <a:rPr lang="ja-JP" altLang="en-US" sz="1200"/>
              <a:t>“</a:t>
            </a:r>
            <a:r>
              <a:rPr lang="en-US" sz="1200"/>
              <a:t>Unphysical</a:t>
            </a:r>
            <a:r>
              <a:rPr lang="ja-JP" altLang="en-US" sz="1200"/>
              <a:t>”</a:t>
            </a:r>
            <a:endParaRPr lang="en-US" sz="1200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B7C8193-BAA1-454E-B93C-5CCB5E7EB7C6}" type="slidenum">
              <a:rPr lang="en-US" sz="1400">
                <a:latin typeface="Arial" charset="0"/>
              </a:rPr>
              <a:pPr/>
              <a:t>18</a:t>
            </a:fld>
            <a:endParaRPr lang="en-US" sz="1400">
              <a:latin typeface="Arial" charset="0"/>
            </a:endParaRPr>
          </a:p>
        </p:txBody>
      </p:sp>
      <p:sp>
        <p:nvSpPr>
          <p:cNvPr id="49155" name="Freeform 11"/>
          <p:cNvSpPr>
            <a:spLocks/>
          </p:cNvSpPr>
          <p:nvPr/>
        </p:nvSpPr>
        <p:spPr bwMode="auto">
          <a:xfrm rot="154253" flipV="1">
            <a:off x="993775" y="992188"/>
            <a:ext cx="6953250" cy="1535112"/>
          </a:xfrm>
          <a:custGeom>
            <a:avLst/>
            <a:gdLst>
              <a:gd name="T0" fmla="*/ 2147483647 w 3670"/>
              <a:gd name="T1" fmla="*/ 2147483647 h 709"/>
              <a:gd name="T2" fmla="*/ 2147483647 w 3670"/>
              <a:gd name="T3" fmla="*/ 0 h 709"/>
              <a:gd name="T4" fmla="*/ 0 w 3670"/>
              <a:gd name="T5" fmla="*/ 2147483647 h 709"/>
              <a:gd name="T6" fmla="*/ 2147483647 w 3670"/>
              <a:gd name="T7" fmla="*/ 2147483647 h 709"/>
              <a:gd name="T8" fmla="*/ 2147483647 w 3670"/>
              <a:gd name="T9" fmla="*/ 2147483647 h 7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0"/>
              <a:gd name="T16" fmla="*/ 0 h 709"/>
              <a:gd name="T17" fmla="*/ 3670 w 3670"/>
              <a:gd name="T18" fmla="*/ 709 h 7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0" h="709">
                <a:moveTo>
                  <a:pt x="3588" y="111"/>
                </a:moveTo>
                <a:lnTo>
                  <a:pt x="110" y="0"/>
                </a:lnTo>
                <a:lnTo>
                  <a:pt x="0" y="576"/>
                </a:lnTo>
                <a:lnTo>
                  <a:pt x="3670" y="709"/>
                </a:lnTo>
                <a:lnTo>
                  <a:pt x="3544" y="100"/>
                </a:lnTo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619125" y="95250"/>
            <a:ext cx="6480175" cy="735013"/>
          </a:xfrm>
          <a:custGeom>
            <a:avLst/>
            <a:gdLst>
              <a:gd name="T0" fmla="*/ 0 w 3677"/>
              <a:gd name="T1" fmla="*/ 2147483647 h 463"/>
              <a:gd name="T2" fmla="*/ 2147483647 w 3677"/>
              <a:gd name="T3" fmla="*/ 0 h 463"/>
              <a:gd name="T4" fmla="*/ 2147483647 w 3677"/>
              <a:gd name="T5" fmla="*/ 2147483647 h 463"/>
              <a:gd name="T6" fmla="*/ 2147483647 w 3677"/>
              <a:gd name="T7" fmla="*/ 2147483647 h 463"/>
              <a:gd name="T8" fmla="*/ 0 w 3677"/>
              <a:gd name="T9" fmla="*/ 2147483647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7"/>
              <a:gd name="T16" fmla="*/ 0 h 463"/>
              <a:gd name="T17" fmla="*/ 3677 w 3677"/>
              <a:gd name="T18" fmla="*/ 463 h 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7" h="463">
                <a:moveTo>
                  <a:pt x="0" y="463"/>
                </a:moveTo>
                <a:lnTo>
                  <a:pt x="393" y="0"/>
                </a:lnTo>
                <a:lnTo>
                  <a:pt x="3572" y="203"/>
                </a:lnTo>
                <a:lnTo>
                  <a:pt x="3677" y="322"/>
                </a:lnTo>
                <a:lnTo>
                  <a:pt x="0" y="463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0"/>
            <a:ext cx="7086600" cy="8382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Varieties of Newtonian Indeterminism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119188"/>
            <a:ext cx="2036763" cy="1419225"/>
          </a:xfrm>
        </p:spPr>
        <p:txBody>
          <a:bodyPr/>
          <a:lstStyle/>
          <a:p>
            <a:pPr marL="0" indent="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Supertask,</a:t>
            </a:r>
          </a:p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space invader</a:t>
            </a:r>
          </a:p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indeterminism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759075" y="1135063"/>
            <a:ext cx="28686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Individual components are locally well-behaved.</a:t>
            </a:r>
          </a:p>
          <a:p>
            <a:r>
              <a:rPr lang="en-US"/>
              <a:t>Each only changes its motion if struck, pushed or pulled.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249988" y="1149350"/>
            <a:ext cx="2682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Indeterminism arises from assembling individually well-behaved parts.</a:t>
            </a:r>
          </a:p>
        </p:txBody>
      </p:sp>
      <p:pic>
        <p:nvPicPr>
          <p:cNvPr id="49161" name="Picture 5" descr="Masses and spr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93988"/>
            <a:ext cx="548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7188" y="3643313"/>
            <a:ext cx="8518525" cy="2638425"/>
            <a:chOff x="357124" y="3642612"/>
            <a:chExt cx="8518526" cy="2638517"/>
          </a:xfrm>
        </p:grpSpPr>
        <p:sp>
          <p:nvSpPr>
            <p:cNvPr id="49163" name="Freeform 12"/>
            <p:cNvSpPr>
              <a:spLocks/>
            </p:cNvSpPr>
            <p:nvPr/>
          </p:nvSpPr>
          <p:spPr bwMode="auto">
            <a:xfrm flipH="1" flipV="1">
              <a:off x="388698" y="3751075"/>
              <a:ext cx="7768755" cy="971996"/>
            </a:xfrm>
            <a:custGeom>
              <a:avLst/>
              <a:gdLst>
                <a:gd name="T0" fmla="*/ 2147483647 w 3670"/>
                <a:gd name="T1" fmla="*/ 2147483647 h 709"/>
                <a:gd name="T2" fmla="*/ 2147483647 w 3670"/>
                <a:gd name="T3" fmla="*/ 0 h 709"/>
                <a:gd name="T4" fmla="*/ 0 w 3670"/>
                <a:gd name="T5" fmla="*/ 2147483647 h 709"/>
                <a:gd name="T6" fmla="*/ 2147483647 w 3670"/>
                <a:gd name="T7" fmla="*/ 2147483647 h 709"/>
                <a:gd name="T8" fmla="*/ 2147483647 w 3670"/>
                <a:gd name="T9" fmla="*/ 2147483647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0"/>
                <a:gd name="T16" fmla="*/ 0 h 709"/>
                <a:gd name="T17" fmla="*/ 3670 w 3670"/>
                <a:gd name="T18" fmla="*/ 709 h 7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0" h="709">
                  <a:moveTo>
                    <a:pt x="3588" y="111"/>
                  </a:moveTo>
                  <a:lnTo>
                    <a:pt x="110" y="0"/>
                  </a:lnTo>
                  <a:lnTo>
                    <a:pt x="0" y="576"/>
                  </a:lnTo>
                  <a:lnTo>
                    <a:pt x="3670" y="709"/>
                  </a:lnTo>
                  <a:lnTo>
                    <a:pt x="3544" y="100"/>
                  </a:lnTo>
                </a:path>
              </a:pathLst>
            </a:custGeom>
            <a:solidFill>
              <a:srgbClr val="F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Rectangle 6"/>
            <p:cNvSpPr>
              <a:spLocks noChangeArrowheads="1"/>
            </p:cNvSpPr>
            <p:nvPr/>
          </p:nvSpPr>
          <p:spPr bwMode="auto">
            <a:xfrm>
              <a:off x="357124" y="3653725"/>
              <a:ext cx="1697038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Dome</a:t>
              </a:r>
              <a:r>
                <a:rPr lang="en-US"/>
                <a:t> indeterminism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752662" y="3655312"/>
              <a:ext cx="30035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The mass changes it motion locally without any change in its surroundings.</a:t>
              </a:r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6229287" y="3642612"/>
              <a:ext cx="2646363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Indeterministic process cannot be decomposed into locally well-behaved parts.</a:t>
              </a:r>
              <a:r>
                <a:rPr lang="en-US">
                  <a:latin typeface="ヒラギノ角ゴ Pro W3" charset="0"/>
                </a:rPr>
                <a:t/>
              </a:r>
              <a:endParaRPr lang="en-US"/>
            </a:p>
          </p:txBody>
        </p:sp>
        <p:sp>
          <p:nvSpPr>
            <p:cNvPr id="49167" name="Rectangle 14"/>
            <p:cNvSpPr>
              <a:spLocks noChangeArrowheads="1"/>
            </p:cNvSpPr>
            <p:nvPr/>
          </p:nvSpPr>
          <p:spPr bwMode="auto">
            <a:xfrm>
              <a:off x="4151527" y="5056499"/>
              <a:ext cx="3433762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No way to </a:t>
              </a:r>
              <a:r>
                <a:rPr lang="ja-JP" altLang="en-US"/>
                <a:t>“</a:t>
              </a:r>
              <a:r>
                <a:rPr lang="en-US"/>
                <a:t>pop the hood</a:t>
              </a:r>
              <a:r>
                <a:rPr lang="ja-JP" altLang="en-US"/>
                <a:t>”</a:t>
              </a:r>
              <a:r>
                <a:rPr lang="en-US"/>
                <a:t> and find an engine with well-behaved parts behind the dome.</a:t>
              </a:r>
            </a:p>
          </p:txBody>
        </p:sp>
        <p:pic>
          <p:nvPicPr>
            <p:cNvPr id="49168" name="Picture 18" descr="2618860323_4d838f0f0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025" y="5021654"/>
              <a:ext cx="10699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169" name="Straight Connector 20"/>
            <p:cNvCxnSpPr>
              <a:cxnSpLocks noChangeShapeType="1"/>
            </p:cNvCxnSpPr>
            <p:nvPr/>
          </p:nvCxnSpPr>
          <p:spPr bwMode="auto">
            <a:xfrm>
              <a:off x="2684650" y="4941910"/>
              <a:ext cx="1439777" cy="1307782"/>
            </a:xfrm>
            <a:prstGeom prst="line">
              <a:avLst/>
            </a:prstGeom>
            <a:noFill/>
            <a:ln w="152400">
              <a:solidFill>
                <a:srgbClr val="FF0000">
                  <a:alpha val="4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0" name="Straight Connector 21"/>
            <p:cNvCxnSpPr>
              <a:cxnSpLocks noChangeShapeType="1"/>
            </p:cNvCxnSpPr>
            <p:nvPr/>
          </p:nvCxnSpPr>
          <p:spPr bwMode="auto">
            <a:xfrm flipV="1">
              <a:off x="2697225" y="4960772"/>
              <a:ext cx="1408341" cy="1320357"/>
            </a:xfrm>
            <a:prstGeom prst="line">
              <a:avLst/>
            </a:prstGeom>
            <a:noFill/>
            <a:ln w="152400">
              <a:solidFill>
                <a:srgbClr val="FF0000">
                  <a:alpha val="4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89ADCD8-E99F-A944-92AB-C3E5E6CE3166}" type="slidenum">
              <a:rPr lang="en-US" sz="1400">
                <a:latin typeface="Arial" charset="0"/>
              </a:rPr>
              <a:pPr/>
              <a:t>19</a:t>
            </a:fld>
            <a:endParaRPr lang="en-US" sz="1400">
              <a:latin typeface="Arial" charset="0"/>
            </a:endParaRPr>
          </a:p>
        </p:txBody>
      </p:sp>
      <p:sp>
        <p:nvSpPr>
          <p:cNvPr id="51203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1625600" y="2041525"/>
            <a:ext cx="6089650" cy="2438400"/>
          </a:xfrm>
        </p:spPr>
        <p:txBody>
          <a:bodyPr/>
          <a:lstStyle/>
          <a:p>
            <a:pPr algn="r" eaLnBrk="1" hangingPunct="1"/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4. What</a:t>
            </a:r>
            <a:r>
              <a:rPr lang="ja-JP" altLang="en-US" sz="60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s Wrong?</a:t>
            </a:r>
            <a:endParaRPr lang="en-US" sz="32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4. What</a:t>
            </a:r>
            <a:r>
              <a:rPr lang="ja-JP" altLang="en-US" sz="1200" b="1"/>
              <a:t>’</a:t>
            </a:r>
            <a:r>
              <a:rPr lang="en-US" sz="1200" b="1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4a. Incomplete Formulation of Newton</a:t>
            </a:r>
            <a:r>
              <a:rPr lang="ja-JP" altLang="en-US" sz="1200"/>
              <a:t>’</a:t>
            </a:r>
            <a:r>
              <a:rPr lang="en-US" sz="1200"/>
              <a:t>s Laws?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4b. </a:t>
            </a:r>
            <a:r>
              <a:rPr lang="ja-JP" altLang="en-US" sz="1200"/>
              <a:t>“</a:t>
            </a:r>
            <a:r>
              <a:rPr lang="en-US" sz="1200"/>
              <a:t>Unphysical</a:t>
            </a:r>
            <a:r>
              <a:rPr lang="ja-JP" altLang="en-US" sz="1200"/>
              <a:t>”</a:t>
            </a:r>
            <a:endParaRPr lang="en-US" sz="1200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9C651B2-8BE2-D94B-B745-48A5B83AAF73}" type="slidenum">
              <a:rPr lang="en-US" sz="1400">
                <a:latin typeface="Arial" charset="0"/>
              </a:rPr>
              <a:pPr/>
              <a:t>2</a:t>
            </a:fld>
            <a:endParaRPr lang="en-US" sz="1400">
              <a:latin typeface="Arial" charset="0"/>
            </a:endParaRPr>
          </a:p>
        </p:txBody>
      </p:sp>
      <p:sp>
        <p:nvSpPr>
          <p:cNvPr id="16387" name="Freeform 5"/>
          <p:cNvSpPr>
            <a:spLocks/>
          </p:cNvSpPr>
          <p:nvPr/>
        </p:nvSpPr>
        <p:spPr bwMode="auto">
          <a:xfrm>
            <a:off x="746125" y="1295400"/>
            <a:ext cx="5649913" cy="4533900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ヒラギノ角ゴ Pro W3" charset="0"/>
                <a:cs typeface="ヒラギノ角ゴ Pro W3" charset="0"/>
              </a:rPr>
              <a:t>This lecture…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541463"/>
            <a:ext cx="6492875" cy="4613275"/>
          </a:xfrm>
        </p:spPr>
        <p:txBody>
          <a:bodyPr/>
          <a:lstStyle/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1. The Indeterminism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2. What about Newton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 First Law?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3. What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 New?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4. What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 Wrong?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   4a. Incomplete Formulation of Newton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 Laws?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   4b. 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 sz="2400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   4c. Inadmissible Idealizations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5. When  Determinism is  Exceptional and Generic</a:t>
            </a:r>
          </a:p>
          <a:p>
            <a:pPr marL="304800" indent="-30480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6. Conclusion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6918325" y="53054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6391" name="Picture 6" descr="Norton_speaking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46063"/>
            <a:ext cx="146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6273016-77A1-DA44-95D0-5B6D7450CDE1}" type="slidenum">
              <a:rPr lang="en-US" sz="1400">
                <a:latin typeface="Arial" charset="0"/>
              </a:rPr>
              <a:pPr/>
              <a:t>20</a:t>
            </a:fld>
            <a:endParaRPr lang="en-US" sz="1400">
              <a:latin typeface="Arial" charset="0"/>
            </a:endParaRPr>
          </a:p>
        </p:txBody>
      </p:sp>
      <p:sp>
        <p:nvSpPr>
          <p:cNvPr id="53251" name="Freeform 4"/>
          <p:cNvSpPr>
            <a:spLocks/>
          </p:cNvSpPr>
          <p:nvPr/>
        </p:nvSpPr>
        <p:spPr bwMode="auto">
          <a:xfrm>
            <a:off x="668338" y="311150"/>
            <a:ext cx="7234237" cy="769938"/>
          </a:xfrm>
          <a:custGeom>
            <a:avLst/>
            <a:gdLst>
              <a:gd name="T0" fmla="*/ 2147483647 w 4385"/>
              <a:gd name="T1" fmla="*/ 0 h 450"/>
              <a:gd name="T2" fmla="*/ 2147483647 w 4385"/>
              <a:gd name="T3" fmla="*/ 2147483647 h 450"/>
              <a:gd name="T4" fmla="*/ 2147483647 w 4385"/>
              <a:gd name="T5" fmla="*/ 2147483647 h 450"/>
              <a:gd name="T6" fmla="*/ 0 w 4385"/>
              <a:gd name="T7" fmla="*/ 2147483647 h 450"/>
              <a:gd name="T8" fmla="*/ 2147483647 w 4385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5"/>
              <a:gd name="T16" fmla="*/ 0 h 450"/>
              <a:gd name="T17" fmla="*/ 4385 w 4385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5" h="450">
                <a:moveTo>
                  <a:pt x="260" y="0"/>
                </a:moveTo>
                <a:lnTo>
                  <a:pt x="4385" y="165"/>
                </a:lnTo>
                <a:lnTo>
                  <a:pt x="4296" y="272"/>
                </a:lnTo>
                <a:lnTo>
                  <a:pt x="0" y="450"/>
                </a:lnTo>
                <a:lnTo>
                  <a:pt x="260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961313" cy="528638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The dome is not really 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licit in Newtonian theory because…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1773238"/>
            <a:ext cx="3867150" cy="860425"/>
          </a:xfrm>
        </p:spPr>
        <p:txBody>
          <a:bodyPr/>
          <a:lstStyle/>
          <a:p>
            <a:pPr marL="0" indent="0" algn="r" eaLnBrk="1" hangingPunct="1"/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…it uses an incomplete formulation of Newton</a:t>
            </a:r>
            <a:r>
              <a:rPr lang="ja-JP" altLang="en-US" sz="20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s law.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71713" y="4556125"/>
            <a:ext cx="3760787" cy="1035050"/>
            <a:chOff x="1431" y="2870"/>
            <a:chExt cx="2369" cy="652"/>
          </a:xfrm>
        </p:grpSpPr>
        <p:sp>
          <p:nvSpPr>
            <p:cNvPr id="53259" name="Rectangle 6"/>
            <p:cNvSpPr>
              <a:spLocks noChangeArrowheads="1"/>
            </p:cNvSpPr>
            <p:nvPr/>
          </p:nvSpPr>
          <p:spPr bwMode="auto">
            <a:xfrm>
              <a:off x="1431" y="2980"/>
              <a:ext cx="18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/>
                <a:t>…it uses inadmissible idealizations.</a:t>
              </a:r>
            </a:p>
          </p:txBody>
        </p:sp>
        <p:pic>
          <p:nvPicPr>
            <p:cNvPr id="53260" name="Picture 7" descr="Sad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2870"/>
              <a:ext cx="415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81350" y="3136900"/>
            <a:ext cx="3009900" cy="828675"/>
            <a:chOff x="2004" y="1976"/>
            <a:chExt cx="1896" cy="522"/>
          </a:xfrm>
        </p:grpSpPr>
        <p:sp>
          <p:nvSpPr>
            <p:cNvPr id="53257" name="Rectangle 5"/>
            <p:cNvSpPr>
              <a:spLocks noChangeArrowheads="1"/>
            </p:cNvSpPr>
            <p:nvPr/>
          </p:nvSpPr>
          <p:spPr bwMode="auto">
            <a:xfrm>
              <a:off x="2473" y="2038"/>
              <a:ext cx="1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…it is </a:t>
              </a:r>
              <a:r>
                <a:rPr lang="ja-JP" altLang="en-US" sz="2000"/>
                <a:t>“</a:t>
              </a:r>
              <a:r>
                <a:rPr lang="en-US" sz="2000"/>
                <a:t>unphysical.</a:t>
              </a:r>
              <a:r>
                <a:rPr lang="ja-JP" altLang="en-US" sz="2000"/>
                <a:t>”</a:t>
              </a:r>
              <a:endParaRPr lang="en-US" sz="2000"/>
            </a:p>
          </p:txBody>
        </p:sp>
        <p:pic>
          <p:nvPicPr>
            <p:cNvPr id="53258" name="Picture 8" descr="Skeptic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1976"/>
              <a:ext cx="4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6" name="Picture 9" descr="Skept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1744663"/>
            <a:ext cx="660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2CDBAFA-52D7-F34B-9D76-4C261E8F072D}" type="slidenum">
              <a:rPr lang="en-US" sz="1400">
                <a:latin typeface="Arial" charset="0"/>
              </a:rPr>
              <a:pPr/>
              <a:t>21</a:t>
            </a:fld>
            <a:endParaRPr lang="en-US" sz="1400">
              <a:latin typeface="Arial" charset="0"/>
            </a:endParaRPr>
          </a:p>
        </p:txBody>
      </p:sp>
      <p:sp>
        <p:nvSpPr>
          <p:cNvPr id="55299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463" y="2041525"/>
            <a:ext cx="5919787" cy="2438400"/>
          </a:xfrm>
        </p:spPr>
        <p:txBody>
          <a:bodyPr/>
          <a:lstStyle/>
          <a:p>
            <a:pPr algn="r" eaLnBrk="1" hangingPunct="1"/>
            <a:r>
              <a:rPr lang="en-US" sz="4000">
                <a:latin typeface="Times" charset="0"/>
                <a:ea typeface="ヒラギノ角ゴ Pro W3" charset="0"/>
                <a:cs typeface="ヒラギノ角ゴ Pro W3" charset="0"/>
              </a:rPr>
              <a:t>4a. Incomplete Formulation of Newton</a:t>
            </a:r>
            <a:r>
              <a:rPr lang="ja-JP" altLang="en-US" sz="40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4000">
                <a:latin typeface="Times" charset="0"/>
                <a:ea typeface="ヒラギノ角ゴ Pro W3" charset="0"/>
                <a:cs typeface="ヒラギノ角ゴ Pro W3" charset="0"/>
              </a:rPr>
              <a:t>s Laws?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4. What</a:t>
            </a:r>
            <a:r>
              <a:rPr lang="ja-JP" altLang="en-US" sz="1200" b="1"/>
              <a:t>’</a:t>
            </a:r>
            <a:r>
              <a:rPr lang="en-US" sz="1200" b="1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 b="1"/>
              <a:t>4a. Incomplete Formulation of Newton</a:t>
            </a:r>
            <a:r>
              <a:rPr lang="ja-JP" altLang="en-US" sz="1200" b="1"/>
              <a:t>’</a:t>
            </a:r>
            <a:r>
              <a:rPr lang="en-US" sz="1200" b="1"/>
              <a:t>s Laws?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4b. </a:t>
            </a:r>
            <a:r>
              <a:rPr lang="ja-JP" altLang="en-US" sz="1200"/>
              <a:t>“</a:t>
            </a:r>
            <a:r>
              <a:rPr lang="en-US" sz="1200"/>
              <a:t>Unphysical</a:t>
            </a:r>
            <a:r>
              <a:rPr lang="ja-JP" altLang="en-US" sz="1200"/>
              <a:t>”</a:t>
            </a:r>
            <a:endParaRPr lang="en-US" sz="1200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B8F83EC-3137-C547-934C-8C89BE0AA241}" type="slidenum">
              <a:rPr lang="en-US" sz="1400">
                <a:latin typeface="Arial" charset="0"/>
              </a:rPr>
              <a:pPr/>
              <a:t>22</a:t>
            </a:fld>
            <a:endParaRPr lang="en-US" sz="1400">
              <a:latin typeface="Arial" charset="0"/>
            </a:endParaRPr>
          </a:p>
        </p:txBody>
      </p:sp>
      <p:sp>
        <p:nvSpPr>
          <p:cNvPr id="57347" name="Freeform 8"/>
          <p:cNvSpPr>
            <a:spLocks/>
          </p:cNvSpPr>
          <p:nvPr/>
        </p:nvSpPr>
        <p:spPr bwMode="auto">
          <a:xfrm>
            <a:off x="855663" y="1827213"/>
            <a:ext cx="2590800" cy="1690687"/>
          </a:xfrm>
          <a:custGeom>
            <a:avLst/>
            <a:gdLst>
              <a:gd name="T0" fmla="*/ 2147483647 w 1014"/>
              <a:gd name="T1" fmla="*/ 0 h 931"/>
              <a:gd name="T2" fmla="*/ 2147483647 w 1014"/>
              <a:gd name="T3" fmla="*/ 2147483647 h 931"/>
              <a:gd name="T4" fmla="*/ 2147483647 w 1014"/>
              <a:gd name="T5" fmla="*/ 2147483647 h 931"/>
              <a:gd name="T6" fmla="*/ 0 w 1014"/>
              <a:gd name="T7" fmla="*/ 2147483647 h 931"/>
              <a:gd name="T8" fmla="*/ 2147483647 w 1014"/>
              <a:gd name="T9" fmla="*/ 0 h 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4"/>
              <a:gd name="T16" fmla="*/ 0 h 931"/>
              <a:gd name="T17" fmla="*/ 1014 w 1014"/>
              <a:gd name="T18" fmla="*/ 931 h 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4" h="931">
                <a:moveTo>
                  <a:pt x="265" y="0"/>
                </a:moveTo>
                <a:lnTo>
                  <a:pt x="1014" y="326"/>
                </a:lnTo>
                <a:lnTo>
                  <a:pt x="747" y="931"/>
                </a:lnTo>
                <a:lnTo>
                  <a:pt x="0" y="834"/>
                </a:lnTo>
                <a:lnTo>
                  <a:pt x="265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Freeform 5"/>
          <p:cNvSpPr>
            <a:spLocks/>
          </p:cNvSpPr>
          <p:nvPr/>
        </p:nvSpPr>
        <p:spPr bwMode="auto">
          <a:xfrm>
            <a:off x="328613" y="282575"/>
            <a:ext cx="6172200" cy="865188"/>
          </a:xfrm>
          <a:custGeom>
            <a:avLst/>
            <a:gdLst>
              <a:gd name="T0" fmla="*/ 2147483647 w 3496"/>
              <a:gd name="T1" fmla="*/ 0 h 545"/>
              <a:gd name="T2" fmla="*/ 2147483647 w 3496"/>
              <a:gd name="T3" fmla="*/ 2147483647 h 545"/>
              <a:gd name="T4" fmla="*/ 2147483647 w 3496"/>
              <a:gd name="T5" fmla="*/ 2147483647 h 545"/>
              <a:gd name="T6" fmla="*/ 0 w 3496"/>
              <a:gd name="T7" fmla="*/ 2147483647 h 545"/>
              <a:gd name="T8" fmla="*/ 2147483647 w 3496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6"/>
              <a:gd name="T16" fmla="*/ 0 h 545"/>
              <a:gd name="T17" fmla="*/ 3496 w 3496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6" h="545">
                <a:moveTo>
                  <a:pt x="118" y="0"/>
                </a:moveTo>
                <a:lnTo>
                  <a:pt x="3496" y="225"/>
                </a:lnTo>
                <a:lnTo>
                  <a:pt x="3117" y="320"/>
                </a:lnTo>
                <a:lnTo>
                  <a:pt x="0" y="545"/>
                </a:lnTo>
                <a:lnTo>
                  <a:pt x="118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228600"/>
            <a:ext cx="7086600" cy="838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Incomplete Formulation of Newton</a:t>
            </a:r>
            <a:r>
              <a:rPr lang="ja-JP" altLang="en-US" sz="28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s Laws?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746250"/>
            <a:ext cx="2587625" cy="962025"/>
          </a:xfrm>
        </p:spPr>
        <p:txBody>
          <a:bodyPr/>
          <a:lstStyle/>
          <a:p>
            <a:pPr marL="0" indent="0" eaLnBrk="1" hangingPunct="1"/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Intent of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 Newtonians was that their theory is deterministic.</a:t>
            </a:r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903288" y="2789238"/>
            <a:ext cx="2698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Canonical examples</a:t>
            </a:r>
            <a:r>
              <a:rPr lang="en-US"/>
              <a:t> of Newtonian systems are all deterministic.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81500" y="4352925"/>
            <a:ext cx="4602163" cy="1508125"/>
            <a:chOff x="2752" y="1106"/>
            <a:chExt cx="2899" cy="950"/>
          </a:xfrm>
        </p:grpSpPr>
        <p:sp>
          <p:nvSpPr>
            <p:cNvPr id="57356" name="Freeform 9"/>
            <p:cNvSpPr>
              <a:spLocks/>
            </p:cNvSpPr>
            <p:nvPr/>
          </p:nvSpPr>
          <p:spPr bwMode="auto">
            <a:xfrm flipH="1">
              <a:off x="2808" y="1123"/>
              <a:ext cx="2302" cy="933"/>
            </a:xfrm>
            <a:custGeom>
              <a:avLst/>
              <a:gdLst>
                <a:gd name="T0" fmla="*/ 4573 w 891"/>
                <a:gd name="T1" fmla="*/ 0 h 931"/>
                <a:gd name="T2" fmla="*/ 15365 w 891"/>
                <a:gd name="T3" fmla="*/ 122 h 931"/>
                <a:gd name="T4" fmla="*/ 12882 w 891"/>
                <a:gd name="T5" fmla="*/ 937 h 931"/>
                <a:gd name="T6" fmla="*/ 0 w 891"/>
                <a:gd name="T7" fmla="*/ 840 h 931"/>
                <a:gd name="T8" fmla="*/ 4573 w 891"/>
                <a:gd name="T9" fmla="*/ 0 h 9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1"/>
                <a:gd name="T16" fmla="*/ 0 h 931"/>
                <a:gd name="T17" fmla="*/ 891 w 891"/>
                <a:gd name="T18" fmla="*/ 931 h 9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1" h="931">
                  <a:moveTo>
                    <a:pt x="265" y="0"/>
                  </a:moveTo>
                  <a:lnTo>
                    <a:pt x="891" y="122"/>
                  </a:lnTo>
                  <a:lnTo>
                    <a:pt x="747" y="931"/>
                  </a:lnTo>
                  <a:lnTo>
                    <a:pt x="0" y="834"/>
                  </a:lnTo>
                  <a:cubicBezTo>
                    <a:pt x="88" y="556"/>
                    <a:pt x="177" y="278"/>
                    <a:pt x="265" y="0"/>
                  </a:cubicBezTo>
                  <a:close/>
                </a:path>
              </a:pathLst>
            </a:custGeom>
            <a:solidFill>
              <a:srgbClr val="B4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Rectangle 6"/>
            <p:cNvSpPr>
              <a:spLocks noChangeArrowheads="1"/>
            </p:cNvSpPr>
            <p:nvPr/>
          </p:nvSpPr>
          <p:spPr bwMode="auto">
            <a:xfrm>
              <a:off x="2752" y="1106"/>
              <a:ext cx="289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The intent of</a:t>
              </a:r>
              <a:r>
                <a:rPr lang="en-US"/>
                <a:t> the theorists does not fix the content of the theory.</a:t>
              </a:r>
            </a:p>
          </p:txBody>
        </p:sp>
        <p:sp>
          <p:nvSpPr>
            <p:cNvPr id="57358" name="Rectangle 7"/>
            <p:cNvSpPr>
              <a:spLocks noChangeArrowheads="1"/>
            </p:cNvSpPr>
            <p:nvPr/>
          </p:nvSpPr>
          <p:spPr bwMode="auto">
            <a:xfrm>
              <a:off x="2785" y="1606"/>
              <a:ext cx="284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The theory</a:t>
              </a:r>
              <a:r>
                <a:rPr lang="en-US"/>
                <a:t> is not strong enough to enforce determinism in all systems.</a:t>
              </a:r>
            </a:p>
          </p:txBody>
        </p:sp>
      </p:grpSp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6965950" y="395288"/>
            <a:ext cx="1949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Bodies at rest were presumed to stay put!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46" y="3809363"/>
            <a:ext cx="2965051" cy="2456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7355" name="Picture 14" descr="Newton's can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16050"/>
            <a:ext cx="257016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5BB3E3A-667C-0C40-91CA-EC8C89C370D6}" type="slidenum">
              <a:rPr lang="en-US" sz="1400">
                <a:latin typeface="Arial" charset="0"/>
              </a:rPr>
              <a:pPr/>
              <a:t>23</a:t>
            </a:fld>
            <a:endParaRPr lang="en-US" sz="1400">
              <a:latin typeface="Arial" charset="0"/>
            </a:endParaRPr>
          </a:p>
        </p:txBody>
      </p:sp>
      <p:sp>
        <p:nvSpPr>
          <p:cNvPr id="59395" name="Freeform 16"/>
          <p:cNvSpPr>
            <a:spLocks/>
          </p:cNvSpPr>
          <p:nvPr/>
        </p:nvSpPr>
        <p:spPr bwMode="auto">
          <a:xfrm>
            <a:off x="1035050" y="1516063"/>
            <a:ext cx="6726238" cy="1006475"/>
          </a:xfrm>
          <a:custGeom>
            <a:avLst/>
            <a:gdLst>
              <a:gd name="T0" fmla="*/ 0 w 4237"/>
              <a:gd name="T1" fmla="*/ 2147483647 h 634"/>
              <a:gd name="T2" fmla="*/ 2147483647 w 4237"/>
              <a:gd name="T3" fmla="*/ 2147483647 h 634"/>
              <a:gd name="T4" fmla="*/ 2147483647 w 4237"/>
              <a:gd name="T5" fmla="*/ 2147483647 h 634"/>
              <a:gd name="T6" fmla="*/ 2147483647 w 4237"/>
              <a:gd name="T7" fmla="*/ 0 h 634"/>
              <a:gd name="T8" fmla="*/ 0 w 4237"/>
              <a:gd name="T9" fmla="*/ 2147483647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7"/>
              <a:gd name="T16" fmla="*/ 0 h 634"/>
              <a:gd name="T17" fmla="*/ 4237 w 4237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7" h="634">
                <a:moveTo>
                  <a:pt x="0" y="201"/>
                </a:moveTo>
                <a:lnTo>
                  <a:pt x="4237" y="634"/>
                </a:lnTo>
                <a:lnTo>
                  <a:pt x="4142" y="65"/>
                </a:lnTo>
                <a:lnTo>
                  <a:pt x="148" y="0"/>
                </a:lnTo>
                <a:lnTo>
                  <a:pt x="0" y="201"/>
                </a:lnTo>
                <a:close/>
              </a:path>
            </a:pathLst>
          </a:custGeom>
          <a:solidFill>
            <a:srgbClr val="FF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46188"/>
            <a:ext cx="3267075" cy="1263650"/>
          </a:xfrm>
        </p:spPr>
        <p:txBody>
          <a:bodyPr/>
          <a:lstStyle/>
          <a:p>
            <a:pPr marL="0" indent="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Just which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fourth law are we to add to Newton</a:t>
            </a:r>
            <a:r>
              <a:rPr lang="ja-JP" altLang="en-US" sz="180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s three laws?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9397" name="Freeform 4"/>
          <p:cNvSpPr>
            <a:spLocks/>
          </p:cNvSpPr>
          <p:nvPr/>
        </p:nvSpPr>
        <p:spPr bwMode="auto">
          <a:xfrm>
            <a:off x="655638" y="149225"/>
            <a:ext cx="5549900" cy="865188"/>
          </a:xfrm>
          <a:custGeom>
            <a:avLst/>
            <a:gdLst>
              <a:gd name="T0" fmla="*/ 2147483647 w 3496"/>
              <a:gd name="T1" fmla="*/ 0 h 545"/>
              <a:gd name="T2" fmla="*/ 2147483647 w 3496"/>
              <a:gd name="T3" fmla="*/ 2147483647 h 545"/>
              <a:gd name="T4" fmla="*/ 2147483647 w 3496"/>
              <a:gd name="T5" fmla="*/ 2147483647 h 545"/>
              <a:gd name="T6" fmla="*/ 0 w 3496"/>
              <a:gd name="T7" fmla="*/ 2147483647 h 545"/>
              <a:gd name="T8" fmla="*/ 2147483647 w 3496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6"/>
              <a:gd name="T16" fmla="*/ 0 h 545"/>
              <a:gd name="T17" fmla="*/ 3496 w 3496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6" h="545">
                <a:moveTo>
                  <a:pt x="118" y="0"/>
                </a:moveTo>
                <a:lnTo>
                  <a:pt x="3496" y="225"/>
                </a:lnTo>
                <a:lnTo>
                  <a:pt x="3117" y="320"/>
                </a:lnTo>
                <a:lnTo>
                  <a:pt x="0" y="545"/>
                </a:lnTo>
                <a:lnTo>
                  <a:pt x="118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93688"/>
            <a:ext cx="5327650" cy="536575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Complications</a:t>
            </a: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3938588" y="1335088"/>
            <a:ext cx="492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Merely stipulating</a:t>
            </a:r>
            <a:r>
              <a:rPr lang="en-US" sz="1600"/>
              <a:t> determinism is too weak. Which of the many indeterministic motions in the Right One?</a:t>
            </a:r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3910013" y="2095500"/>
            <a:ext cx="4918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Stronger modifications</a:t>
            </a:r>
            <a:r>
              <a:rPr lang="en-US" sz="1600"/>
              <a:t> may rule out good behaviors; or be too narrowly tailored to one example.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3200" y="3021013"/>
            <a:ext cx="9191625" cy="1438275"/>
            <a:chOff x="128" y="1903"/>
            <a:chExt cx="5790" cy="906"/>
          </a:xfrm>
        </p:grpSpPr>
        <p:sp>
          <p:nvSpPr>
            <p:cNvPr id="59408" name="Freeform 17"/>
            <p:cNvSpPr>
              <a:spLocks/>
            </p:cNvSpPr>
            <p:nvPr/>
          </p:nvSpPr>
          <p:spPr bwMode="auto">
            <a:xfrm>
              <a:off x="853" y="2027"/>
              <a:ext cx="3994" cy="563"/>
            </a:xfrm>
            <a:custGeom>
              <a:avLst/>
              <a:gdLst>
                <a:gd name="T0" fmla="*/ 273 w 3994"/>
                <a:gd name="T1" fmla="*/ 243 h 563"/>
                <a:gd name="T2" fmla="*/ 3740 w 3994"/>
                <a:gd name="T3" fmla="*/ 563 h 563"/>
                <a:gd name="T4" fmla="*/ 3994 w 3994"/>
                <a:gd name="T5" fmla="*/ 65 h 563"/>
                <a:gd name="T6" fmla="*/ 0 w 3994"/>
                <a:gd name="T7" fmla="*/ 0 h 563"/>
                <a:gd name="T8" fmla="*/ 273 w 3994"/>
                <a:gd name="T9" fmla="*/ 243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94"/>
                <a:gd name="T16" fmla="*/ 0 h 563"/>
                <a:gd name="T17" fmla="*/ 3994 w 3994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94" h="563">
                  <a:moveTo>
                    <a:pt x="273" y="243"/>
                  </a:moveTo>
                  <a:lnTo>
                    <a:pt x="3740" y="563"/>
                  </a:lnTo>
                  <a:lnTo>
                    <a:pt x="3994" y="65"/>
                  </a:lnTo>
                  <a:lnTo>
                    <a:pt x="0" y="0"/>
                  </a:lnTo>
                  <a:lnTo>
                    <a:pt x="273" y="24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Rectangle 7"/>
            <p:cNvSpPr>
              <a:spLocks noChangeArrowheads="1"/>
            </p:cNvSpPr>
            <p:nvPr/>
          </p:nvSpPr>
          <p:spPr bwMode="auto">
            <a:xfrm>
              <a:off x="128" y="1903"/>
              <a:ext cx="1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What is</a:t>
              </a:r>
              <a:r>
                <a:rPr lang="en-US"/>
                <a:t> Newtonian theory?</a:t>
              </a:r>
            </a:p>
          </p:txBody>
        </p:sp>
        <p:sp>
          <p:nvSpPr>
            <p:cNvPr id="59410" name="Rectangle 8"/>
            <p:cNvSpPr>
              <a:spLocks noChangeArrowheads="1"/>
            </p:cNvSpPr>
            <p:nvPr/>
          </p:nvSpPr>
          <p:spPr bwMode="auto">
            <a:xfrm>
              <a:off x="2492" y="1906"/>
              <a:ext cx="3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Not</a:t>
              </a:r>
              <a:r>
                <a:rPr lang="en-US"/>
                <a:t> decided by experiment; theory is false.</a:t>
              </a:r>
            </a:p>
          </p:txBody>
        </p:sp>
        <p:sp>
          <p:nvSpPr>
            <p:cNvPr id="59411" name="Rectangle 9"/>
            <p:cNvSpPr>
              <a:spLocks noChangeArrowheads="1"/>
            </p:cNvSpPr>
            <p:nvPr/>
          </p:nvSpPr>
          <p:spPr bwMode="auto">
            <a:xfrm>
              <a:off x="2487" y="2215"/>
              <a:ext cx="2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Not</a:t>
              </a:r>
              <a:r>
                <a:rPr lang="en-US"/>
                <a:t> decided as a theorem of a bigger system.</a:t>
              </a:r>
            </a:p>
          </p:txBody>
        </p:sp>
        <p:sp>
          <p:nvSpPr>
            <p:cNvPr id="59412" name="Rectangle 10"/>
            <p:cNvSpPr>
              <a:spLocks noChangeArrowheads="1"/>
            </p:cNvSpPr>
            <p:nvPr/>
          </p:nvSpPr>
          <p:spPr bwMode="auto">
            <a:xfrm>
              <a:off x="2486" y="2521"/>
              <a:ext cx="32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Best?</a:t>
              </a:r>
              <a:r>
                <a:rPr lang="en-US"/>
                <a:t> Declared by agreement among physicists?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7163" y="4513263"/>
            <a:ext cx="8651875" cy="1592262"/>
            <a:chOff x="99" y="2843"/>
            <a:chExt cx="5450" cy="1003"/>
          </a:xfrm>
        </p:grpSpPr>
        <p:sp>
          <p:nvSpPr>
            <p:cNvPr id="59403" name="Freeform 15"/>
            <p:cNvSpPr>
              <a:spLocks/>
            </p:cNvSpPr>
            <p:nvPr/>
          </p:nvSpPr>
          <p:spPr bwMode="auto">
            <a:xfrm>
              <a:off x="664" y="3028"/>
              <a:ext cx="4124" cy="735"/>
            </a:xfrm>
            <a:custGeom>
              <a:avLst/>
              <a:gdLst>
                <a:gd name="T0" fmla="*/ 337 w 4124"/>
                <a:gd name="T1" fmla="*/ 415 h 735"/>
                <a:gd name="T2" fmla="*/ 3828 w 4124"/>
                <a:gd name="T3" fmla="*/ 735 h 735"/>
                <a:gd name="T4" fmla="*/ 4124 w 4124"/>
                <a:gd name="T5" fmla="*/ 66 h 735"/>
                <a:gd name="T6" fmla="*/ 0 w 4124"/>
                <a:gd name="T7" fmla="*/ 0 h 735"/>
                <a:gd name="T8" fmla="*/ 337 w 4124"/>
                <a:gd name="T9" fmla="*/ 415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4"/>
                <a:gd name="T16" fmla="*/ 0 h 735"/>
                <a:gd name="T17" fmla="*/ 4124 w 4124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4" h="735">
                  <a:moveTo>
                    <a:pt x="337" y="415"/>
                  </a:moveTo>
                  <a:lnTo>
                    <a:pt x="3828" y="735"/>
                  </a:lnTo>
                  <a:lnTo>
                    <a:pt x="4124" y="66"/>
                  </a:lnTo>
                  <a:lnTo>
                    <a:pt x="0" y="0"/>
                  </a:lnTo>
                  <a:lnTo>
                    <a:pt x="337" y="415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Rectangle 11"/>
            <p:cNvSpPr>
              <a:spLocks noChangeArrowheads="1"/>
            </p:cNvSpPr>
            <p:nvPr/>
          </p:nvSpPr>
          <p:spPr bwMode="auto">
            <a:xfrm>
              <a:off x="99" y="299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The community…</a:t>
              </a:r>
            </a:p>
          </p:txBody>
        </p:sp>
        <p:sp>
          <p:nvSpPr>
            <p:cNvPr id="59405" name="Rectangle 12"/>
            <p:cNvSpPr>
              <a:spLocks noChangeArrowheads="1"/>
            </p:cNvSpPr>
            <p:nvPr/>
          </p:nvSpPr>
          <p:spPr bwMode="auto">
            <a:xfrm>
              <a:off x="2467" y="3034"/>
              <a:ext cx="30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…may declare a new four-law formulation of Newtonian theory.</a:t>
              </a:r>
            </a:p>
          </p:txBody>
        </p:sp>
        <p:sp>
          <p:nvSpPr>
            <p:cNvPr id="59406" name="Rectangle 13"/>
            <p:cNvSpPr>
              <a:spLocks noChangeArrowheads="1"/>
            </p:cNvSpPr>
            <p:nvPr/>
          </p:nvSpPr>
          <p:spPr bwMode="auto">
            <a:xfrm>
              <a:off x="2502" y="3442"/>
              <a:ext cx="29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…may NOT decree that the standard three law formulation never was a proper formulation.</a:t>
              </a:r>
            </a:p>
          </p:txBody>
        </p:sp>
        <p:sp>
          <p:nvSpPr>
            <p:cNvPr id="59407" name="Rectangle 14"/>
            <p:cNvSpPr>
              <a:spLocks noChangeArrowheads="1"/>
            </p:cNvSpPr>
            <p:nvPr/>
          </p:nvSpPr>
          <p:spPr bwMode="auto">
            <a:xfrm>
              <a:off x="102" y="2843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if so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946F116-C007-2D41-871B-B0EA44483E04}" type="slidenum">
              <a:rPr lang="en-US" sz="1400">
                <a:latin typeface="Arial" charset="0"/>
              </a:rPr>
              <a:pPr/>
              <a:t>24</a:t>
            </a:fld>
            <a:endParaRPr lang="en-US" sz="1400">
              <a:latin typeface="Arial" charset="0"/>
            </a:endParaRPr>
          </a:p>
        </p:txBody>
      </p:sp>
      <p:sp>
        <p:nvSpPr>
          <p:cNvPr id="61443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>
          <a:xfrm>
            <a:off x="1677988" y="2427288"/>
            <a:ext cx="5284787" cy="1477962"/>
          </a:xfrm>
        </p:spPr>
        <p:txBody>
          <a:bodyPr/>
          <a:lstStyle/>
          <a:p>
            <a:pPr algn="r" eaLnBrk="1" hangingPunct="1"/>
            <a:r>
              <a:rPr lang="en-US" sz="5400">
                <a:latin typeface="Times" charset="0"/>
                <a:ea typeface="ヒラギノ角ゴ Pro W3" charset="0"/>
                <a:cs typeface="ヒラギノ角ゴ Pro W3" charset="0"/>
              </a:rPr>
              <a:t>4b. </a:t>
            </a:r>
            <a:r>
              <a:rPr lang="ja-JP" altLang="en-US" sz="5400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5400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 sz="5400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 sz="5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4. What</a:t>
            </a:r>
            <a:r>
              <a:rPr lang="ja-JP" altLang="en-US" sz="1200" b="1"/>
              <a:t>’</a:t>
            </a:r>
            <a:r>
              <a:rPr lang="en-US" sz="1200" b="1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4a. Incomplete Formulation of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Laws?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 b="1"/>
              <a:t>4b. </a:t>
            </a:r>
            <a:r>
              <a:rPr lang="ja-JP" altLang="en-US" sz="1200" b="1"/>
              <a:t>“</a:t>
            </a:r>
            <a:r>
              <a:rPr lang="en-US" sz="1200" b="1"/>
              <a:t>Unphysical</a:t>
            </a:r>
            <a:r>
              <a:rPr lang="ja-JP" altLang="en-US" sz="1200" b="1"/>
              <a:t>”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4493549-4B4E-2A4E-A744-4E24DF72F706}" type="slidenum">
              <a:rPr lang="en-US" sz="1400">
                <a:latin typeface="Arial" charset="0"/>
              </a:rPr>
              <a:pPr/>
              <a:t>25</a:t>
            </a:fld>
            <a:endParaRPr lang="en-US" sz="1400">
              <a:latin typeface="Arial" charset="0"/>
            </a:endParaRPr>
          </a:p>
        </p:txBody>
      </p:sp>
      <p:sp>
        <p:nvSpPr>
          <p:cNvPr id="63491" name="Freeform 8"/>
          <p:cNvSpPr>
            <a:spLocks/>
          </p:cNvSpPr>
          <p:nvPr/>
        </p:nvSpPr>
        <p:spPr bwMode="auto">
          <a:xfrm>
            <a:off x="611188" y="1495425"/>
            <a:ext cx="1092200" cy="1279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Freeform 7"/>
          <p:cNvSpPr>
            <a:spLocks/>
          </p:cNvSpPr>
          <p:nvPr/>
        </p:nvSpPr>
        <p:spPr bwMode="auto">
          <a:xfrm>
            <a:off x="819150" y="301625"/>
            <a:ext cx="5484813" cy="6588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068638" cy="715963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4000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 sz="4000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 sz="40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595438"/>
            <a:ext cx="6305550" cy="614362"/>
          </a:xfrm>
        </p:spPr>
        <p:txBody>
          <a:bodyPr/>
          <a:lstStyle/>
          <a:p>
            <a:pPr marL="0" indent="0" eaLnBrk="1" hangingPunct="1"/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Newtonian theory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 is approximately true of ordinary things.</a:t>
            </a: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012825" y="2046288"/>
            <a:ext cx="56229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/>
              <a:t>Ordinary objects</a:t>
            </a:r>
            <a:r>
              <a:rPr lang="en-US"/>
              <a:t> do not launch themselves into motion without being pushed.</a:t>
            </a:r>
          </a:p>
        </p:txBody>
      </p:sp>
      <p:pic>
        <p:nvPicPr>
          <p:cNvPr id="63496" name="Picture 11" descr="Red_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527175"/>
            <a:ext cx="9525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0038" y="3446463"/>
            <a:ext cx="8843962" cy="1279525"/>
            <a:chOff x="300696" y="3446333"/>
            <a:chExt cx="8843304" cy="1279525"/>
          </a:xfrm>
        </p:grpSpPr>
        <p:grpSp>
          <p:nvGrpSpPr>
            <p:cNvPr id="63498" name="Group 10"/>
            <p:cNvGrpSpPr>
              <a:grpSpLocks/>
            </p:cNvGrpSpPr>
            <p:nvPr/>
          </p:nvGrpSpPr>
          <p:grpSpPr bwMode="auto">
            <a:xfrm>
              <a:off x="2371725" y="3446333"/>
              <a:ext cx="6772275" cy="1279525"/>
              <a:chOff x="1363" y="2175"/>
              <a:chExt cx="4266" cy="806"/>
            </a:xfrm>
          </p:grpSpPr>
          <p:sp>
            <p:nvSpPr>
              <p:cNvPr id="63500" name="Freeform 9"/>
              <p:cNvSpPr>
                <a:spLocks/>
              </p:cNvSpPr>
              <p:nvPr/>
            </p:nvSpPr>
            <p:spPr bwMode="auto">
              <a:xfrm flipH="1">
                <a:off x="1363" y="2175"/>
                <a:ext cx="688" cy="806"/>
              </a:xfrm>
              <a:custGeom>
                <a:avLst/>
                <a:gdLst>
                  <a:gd name="T0" fmla="*/ 166 w 688"/>
                  <a:gd name="T1" fmla="*/ 0 h 806"/>
                  <a:gd name="T2" fmla="*/ 688 w 688"/>
                  <a:gd name="T3" fmla="*/ 219 h 806"/>
                  <a:gd name="T4" fmla="*/ 599 w 688"/>
                  <a:gd name="T5" fmla="*/ 806 h 806"/>
                  <a:gd name="T6" fmla="*/ 0 w 688"/>
                  <a:gd name="T7" fmla="*/ 663 h 806"/>
                  <a:gd name="T8" fmla="*/ 166 w 688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8"/>
                  <a:gd name="T16" fmla="*/ 0 h 806"/>
                  <a:gd name="T17" fmla="*/ 688 w 688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8" h="806">
                    <a:moveTo>
                      <a:pt x="166" y="0"/>
                    </a:moveTo>
                    <a:lnTo>
                      <a:pt x="688" y="219"/>
                    </a:lnTo>
                    <a:lnTo>
                      <a:pt x="599" y="806"/>
                    </a:lnTo>
                    <a:lnTo>
                      <a:pt x="0" y="66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A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1" name="Rectangle 4"/>
              <p:cNvSpPr>
                <a:spLocks noChangeArrowheads="1"/>
              </p:cNvSpPr>
              <p:nvPr/>
            </p:nvSpPr>
            <p:spPr bwMode="auto">
              <a:xfrm>
                <a:off x="1720" y="2206"/>
                <a:ext cx="38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/>
                  <a:t>The dome</a:t>
                </a:r>
                <a:r>
                  <a:rPr lang="en-US"/>
                  <a:t> is not exploring the properties of the actual world.</a:t>
                </a:r>
              </a:p>
            </p:txBody>
          </p:sp>
          <p:sp>
            <p:nvSpPr>
              <p:cNvPr id="63502" name="Rectangle 5"/>
              <p:cNvSpPr>
                <a:spLocks noChangeArrowheads="1"/>
              </p:cNvSpPr>
              <p:nvPr/>
            </p:nvSpPr>
            <p:spPr bwMode="auto">
              <a:xfrm>
                <a:off x="1445" y="2526"/>
                <a:ext cx="418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/>
                  <a:t>The dome</a:t>
                </a:r>
                <a:r>
                  <a:rPr lang="en-US"/>
                  <a:t> is exploring the properties of a false theory; we should expect that exploration to reveal behaviors not realized in the world. </a:t>
                </a:r>
              </a:p>
            </p:txBody>
          </p:sp>
        </p:grpSp>
        <p:pic>
          <p:nvPicPr>
            <p:cNvPr id="63499" name="Picture 4" descr="dome_with_eq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6" y="3674015"/>
              <a:ext cx="1941138" cy="87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F80ACDA-6845-9741-8885-1BE4EE1E6D48}" type="slidenum">
              <a:rPr lang="en-US" sz="1400">
                <a:latin typeface="Arial" charset="0"/>
              </a:rPr>
              <a:pPr/>
              <a:t>26</a:t>
            </a:fld>
            <a:endParaRPr lang="en-US" sz="1400">
              <a:latin typeface="Arial" charset="0"/>
            </a:endParaRPr>
          </a:p>
        </p:txBody>
      </p:sp>
      <p:sp>
        <p:nvSpPr>
          <p:cNvPr id="65539" name="Freeform 7"/>
          <p:cNvSpPr>
            <a:spLocks/>
          </p:cNvSpPr>
          <p:nvPr/>
        </p:nvSpPr>
        <p:spPr bwMode="auto">
          <a:xfrm>
            <a:off x="819150" y="301625"/>
            <a:ext cx="5484813" cy="6588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068638" cy="715963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4000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 sz="4000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 sz="40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5541" name="Content Placeholder 14"/>
          <p:cNvSpPr>
            <a:spLocks noGrp="1"/>
          </p:cNvSpPr>
          <p:nvPr>
            <p:ph idx="1"/>
          </p:nvPr>
        </p:nvSpPr>
        <p:spPr>
          <a:xfrm>
            <a:off x="0" y="5946775"/>
            <a:ext cx="1504950" cy="911225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57738" y="-585788"/>
            <a:ext cx="3500437" cy="3586163"/>
            <a:chOff x="3684908" y="1210719"/>
            <a:chExt cx="3500662" cy="3586097"/>
          </a:xfrm>
        </p:grpSpPr>
        <p:sp>
          <p:nvSpPr>
            <p:cNvPr id="65547" name="24-Point Star 16"/>
            <p:cNvSpPr>
              <a:spLocks noChangeArrowheads="1"/>
            </p:cNvSpPr>
            <p:nvPr/>
          </p:nvSpPr>
          <p:spPr bwMode="auto">
            <a:xfrm>
              <a:off x="3684908" y="1210719"/>
              <a:ext cx="3500662" cy="3586097"/>
            </a:xfrm>
            <a:prstGeom prst="star24">
              <a:avLst>
                <a:gd name="adj" fmla="val 37500"/>
              </a:avLst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TextBox 15"/>
            <p:cNvSpPr txBox="1">
              <a:spLocks noChangeArrowheads="1"/>
            </p:cNvSpPr>
            <p:nvPr/>
          </p:nvSpPr>
          <p:spPr bwMode="auto">
            <a:xfrm>
              <a:off x="4290287" y="2099017"/>
              <a:ext cx="2434670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/>
                <a:t>A notion of</a:t>
              </a:r>
            </a:p>
            <a:p>
              <a:pPr algn="ctr"/>
              <a:r>
                <a:rPr lang="en-US" sz="1800"/>
                <a:t>possibility of great importance to physicists but neglected by philosophers interested in modality.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57200" y="2552700"/>
            <a:ext cx="8340725" cy="3563938"/>
            <a:chOff x="456707" y="2553038"/>
            <a:chExt cx="8340517" cy="3563264"/>
          </a:xfrm>
        </p:grpSpPr>
        <p:sp>
          <p:nvSpPr>
            <p:cNvPr id="65544" name="Rectangle 18"/>
            <p:cNvSpPr>
              <a:spLocks noChangeArrowheads="1"/>
            </p:cNvSpPr>
            <p:nvPr/>
          </p:nvSpPr>
          <p:spPr bwMode="auto">
            <a:xfrm>
              <a:off x="456707" y="4638974"/>
              <a:ext cx="301105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Paul A. M. Dirac, </a:t>
              </a:r>
              <a:r>
                <a:rPr lang="en-US" i="1"/>
                <a:t>The Principles of Quantum Mechanics</a:t>
              </a:r>
              <a:r>
                <a:rPr lang="en-US"/>
                <a:t>, 4</a:t>
              </a:r>
              <a:r>
                <a:rPr lang="en-US" baseline="30000"/>
                <a:t>th</a:t>
              </a:r>
              <a:r>
                <a:rPr lang="en-US"/>
                <a:t> ed., 1958, p. 293,</a:t>
              </a:r>
              <a:endParaRPr lang="en-US" i="1"/>
            </a:p>
            <a:p>
              <a:endParaRPr lang="en-US"/>
            </a:p>
          </p:txBody>
        </p:sp>
        <p:pic>
          <p:nvPicPr>
            <p:cNvPr id="65545" name="Picture 19" descr="Screen Shot 2015-07-20 at 12.12.1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550" y="3152149"/>
              <a:ext cx="5059674" cy="276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967" y="2553038"/>
              <a:ext cx="1465414" cy="2053389"/>
            </a:xfrm>
            <a:prstGeom prst="rect">
              <a:avLst/>
            </a:prstGeom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B9476EF-A4FA-8847-A2B0-225664934516}" type="slidenum">
              <a:rPr lang="en-US" sz="1400">
                <a:latin typeface="Arial" charset="0"/>
              </a:rPr>
              <a:pPr/>
              <a:t>27</a:t>
            </a:fld>
            <a:endParaRPr lang="en-US" sz="1400">
              <a:latin typeface="Arial" charset="0"/>
            </a:endParaRPr>
          </a:p>
        </p:txBody>
      </p:sp>
      <p:sp>
        <p:nvSpPr>
          <p:cNvPr id="67587" name="Freeform 9"/>
          <p:cNvSpPr>
            <a:spLocks/>
          </p:cNvSpPr>
          <p:nvPr/>
        </p:nvSpPr>
        <p:spPr bwMode="auto">
          <a:xfrm>
            <a:off x="687388" y="2776538"/>
            <a:ext cx="519112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Freeform 10"/>
          <p:cNvSpPr>
            <a:spLocks/>
          </p:cNvSpPr>
          <p:nvPr/>
        </p:nvSpPr>
        <p:spPr bwMode="auto">
          <a:xfrm flipH="1">
            <a:off x="669925" y="2127250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Freeform 11"/>
          <p:cNvSpPr>
            <a:spLocks/>
          </p:cNvSpPr>
          <p:nvPr/>
        </p:nvSpPr>
        <p:spPr bwMode="auto">
          <a:xfrm>
            <a:off x="631825" y="1487488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Freeform 8"/>
          <p:cNvSpPr>
            <a:spLocks/>
          </p:cNvSpPr>
          <p:nvPr/>
        </p:nvSpPr>
        <p:spPr bwMode="auto">
          <a:xfrm>
            <a:off x="819150" y="301625"/>
            <a:ext cx="5470525" cy="733425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094163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Four notions of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20825"/>
            <a:ext cx="4678363" cy="482600"/>
          </a:xfrm>
        </p:spPr>
        <p:txBody>
          <a:bodyPr/>
          <a:lstStyle/>
          <a:p>
            <a:pPr marL="0" indent="0" eaLnBrk="1" hangingPunct="1"/>
            <a:r>
              <a:rPr lang="en-US" sz="1800" i="1">
                <a:latin typeface="Times" charset="0"/>
                <a:ea typeface="ヒラギノ角ゴ Pro W3" charset="0"/>
                <a:cs typeface="ヒラギノ角ゴ Pro W3" charset="0"/>
              </a:rPr>
              <a:t>Notion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: Unphysical as gauge (overdescription).</a:t>
            </a:r>
          </a:p>
        </p:txBody>
      </p:sp>
      <p:sp>
        <p:nvSpPr>
          <p:cNvPr id="67593" name="Rectangle 4"/>
          <p:cNvSpPr>
            <a:spLocks noChangeArrowheads="1"/>
          </p:cNvSpPr>
          <p:nvPr/>
        </p:nvSpPr>
        <p:spPr bwMode="auto">
          <a:xfrm>
            <a:off x="6729413" y="471488"/>
            <a:ext cx="1944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Unphysical = cannot obtain in the real world.</a:t>
            </a:r>
          </a:p>
        </p:txBody>
      </p:sp>
      <p:sp>
        <p:nvSpPr>
          <p:cNvPr id="67594" name="Rectangle 5"/>
          <p:cNvSpPr>
            <a:spLocks noChangeArrowheads="1"/>
          </p:cNvSpPr>
          <p:nvPr/>
        </p:nvSpPr>
        <p:spPr bwMode="auto">
          <a:xfrm>
            <a:off x="698500" y="2138363"/>
            <a:ext cx="549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Example</a:t>
            </a:r>
            <a:r>
              <a:rPr lang="en-US"/>
              <a:t>: Origin of coordinate system in Euclidean space.</a:t>
            </a:r>
          </a:p>
        </p:txBody>
      </p:sp>
      <p:sp>
        <p:nvSpPr>
          <p:cNvPr id="67595" name="Rectangle 6"/>
          <p:cNvSpPr>
            <a:spLocks noChangeArrowheads="1"/>
          </p:cNvSpPr>
          <p:nvPr/>
        </p:nvSpPr>
        <p:spPr bwMode="auto">
          <a:xfrm>
            <a:off x="746125" y="2843213"/>
            <a:ext cx="4945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Remedy</a:t>
            </a:r>
            <a:r>
              <a:rPr lang="en-US"/>
              <a:t>: Do nothing, just remember it</a:t>
            </a:r>
            <a:r>
              <a:rPr lang="ja-JP" altLang="en-US"/>
              <a:t>’</a:t>
            </a:r>
            <a:r>
              <a:rPr lang="en-US"/>
              <a:t>s unphysical.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351588" y="1844675"/>
            <a:ext cx="2419350" cy="1768475"/>
            <a:chOff x="4001" y="1162"/>
            <a:chExt cx="1524" cy="1114"/>
          </a:xfrm>
        </p:grpSpPr>
        <p:sp>
          <p:nvSpPr>
            <p:cNvPr id="67599" name="Freeform 12"/>
            <p:cNvSpPr>
              <a:spLocks/>
            </p:cNvSpPr>
            <p:nvPr/>
          </p:nvSpPr>
          <p:spPr bwMode="auto">
            <a:xfrm flipH="1">
              <a:off x="4001" y="1162"/>
              <a:ext cx="327" cy="326"/>
            </a:xfrm>
            <a:custGeom>
              <a:avLst/>
              <a:gdLst>
                <a:gd name="T0" fmla="*/ 1 w 688"/>
                <a:gd name="T1" fmla="*/ 0 h 806"/>
                <a:gd name="T2" fmla="*/ 4 w 688"/>
                <a:gd name="T3" fmla="*/ 0 h 806"/>
                <a:gd name="T4" fmla="*/ 3 w 688"/>
                <a:gd name="T5" fmla="*/ 1 h 806"/>
                <a:gd name="T6" fmla="*/ 0 w 688"/>
                <a:gd name="T7" fmla="*/ 1 h 806"/>
                <a:gd name="T8" fmla="*/ 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Rectangle 7"/>
            <p:cNvSpPr>
              <a:spLocks noChangeArrowheads="1"/>
            </p:cNvSpPr>
            <p:nvPr/>
          </p:nvSpPr>
          <p:spPr bwMode="auto">
            <a:xfrm>
              <a:off x="4007" y="1180"/>
              <a:ext cx="1518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i="1"/>
                <a:t>Relevance</a:t>
              </a:r>
              <a:r>
                <a:rPr lang="en-US"/>
                <a:t>:</a:t>
              </a:r>
            </a:p>
            <a:p>
              <a:r>
                <a:rPr lang="en-US"/>
                <a:t>NOT notion at issue, since indeterministic motions not due to arbitrary descriptive conveniences.</a:t>
              </a:r>
            </a:p>
          </p:txBody>
        </p:sp>
      </p:grp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0" y="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BFBFBF"/>
                </a:solidFill>
              </a:rPr>
              <a:t>1</a:t>
            </a:r>
          </a:p>
        </p:txBody>
      </p:sp>
      <p:pic>
        <p:nvPicPr>
          <p:cNvPr id="6759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557588"/>
            <a:ext cx="280511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0FA758A-6BA7-5A4E-AE49-C27A542C4F3A}" type="slidenum">
              <a:rPr lang="en-US" sz="1400">
                <a:latin typeface="Arial" charset="0"/>
              </a:rPr>
              <a:pPr/>
              <a:t>28</a:t>
            </a:fld>
            <a:endParaRPr lang="en-US" sz="1400">
              <a:latin typeface="Arial" charset="0"/>
            </a:endParaRPr>
          </a:p>
        </p:txBody>
      </p:sp>
      <p:sp>
        <p:nvSpPr>
          <p:cNvPr id="69635" name="Rectangle 17"/>
          <p:cNvSpPr>
            <a:spLocks noChangeArrowheads="1"/>
          </p:cNvSpPr>
          <p:nvPr/>
        </p:nvSpPr>
        <p:spPr bwMode="auto">
          <a:xfrm>
            <a:off x="0" y="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BFBFBF"/>
                </a:solidFill>
              </a:rPr>
              <a:t>2</a:t>
            </a:r>
          </a:p>
        </p:txBody>
      </p:sp>
      <p:sp>
        <p:nvSpPr>
          <p:cNvPr id="69636" name="Freeform 2"/>
          <p:cNvSpPr>
            <a:spLocks/>
          </p:cNvSpPr>
          <p:nvPr/>
        </p:nvSpPr>
        <p:spPr bwMode="auto">
          <a:xfrm>
            <a:off x="688975" y="3721100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Freeform 3"/>
          <p:cNvSpPr>
            <a:spLocks/>
          </p:cNvSpPr>
          <p:nvPr/>
        </p:nvSpPr>
        <p:spPr bwMode="auto">
          <a:xfrm flipH="1">
            <a:off x="631825" y="2352675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Freeform 4"/>
          <p:cNvSpPr>
            <a:spLocks/>
          </p:cNvSpPr>
          <p:nvPr/>
        </p:nvSpPr>
        <p:spPr bwMode="auto">
          <a:xfrm>
            <a:off x="612775" y="1377950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Freeform 5"/>
          <p:cNvSpPr>
            <a:spLocks/>
          </p:cNvSpPr>
          <p:nvPr/>
        </p:nvSpPr>
        <p:spPr bwMode="auto">
          <a:xfrm>
            <a:off x="819150" y="301625"/>
            <a:ext cx="5470525" cy="733425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094163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Four notions of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964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5025" y="1411288"/>
            <a:ext cx="4678363" cy="4826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</a:pPr>
            <a:r>
              <a:rPr lang="en-US" sz="1800" i="1">
                <a:latin typeface="Times" charset="0"/>
                <a:ea typeface="ヒラギノ角ゴ Pro W3" charset="0"/>
                <a:cs typeface="ヒラギノ角ゴ Pro W3" charset="0"/>
              </a:rPr>
              <a:t>Notion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Unphysical as false.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Unphysical predictions are just wildly off what we see in the world.</a:t>
            </a:r>
          </a:p>
          <a:p>
            <a:pPr marL="742950" indent="-742950" eaLnBrk="1" hangingPunct="1">
              <a:lnSpc>
                <a:spcPct val="90000"/>
              </a:lnSpc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9642" name="Rectangle 8"/>
          <p:cNvSpPr>
            <a:spLocks noChangeArrowheads="1"/>
          </p:cNvSpPr>
          <p:nvPr/>
        </p:nvSpPr>
        <p:spPr bwMode="auto">
          <a:xfrm>
            <a:off x="6729413" y="471488"/>
            <a:ext cx="1944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Unphysical = cannot obtain in the real world.</a:t>
            </a:r>
          </a:p>
        </p:txBody>
      </p:sp>
      <p:sp>
        <p:nvSpPr>
          <p:cNvPr id="69643" name="Rectangle 9"/>
          <p:cNvSpPr>
            <a:spLocks noChangeArrowheads="1"/>
          </p:cNvSpPr>
          <p:nvPr/>
        </p:nvSpPr>
        <p:spPr bwMode="auto">
          <a:xfrm>
            <a:off x="685800" y="2363788"/>
            <a:ext cx="34385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12813" indent="-912813"/>
            <a:r>
              <a:rPr lang="en-US" i="1"/>
              <a:t>Example</a:t>
            </a:r>
            <a:r>
              <a:rPr lang="en-US"/>
              <a:t>: </a:t>
            </a:r>
            <a:r>
              <a:rPr lang="ja-JP" altLang="en-US"/>
              <a:t>“</a:t>
            </a:r>
            <a:r>
              <a:rPr lang="en-US"/>
              <a:t>Ultraviolet catastrophe</a:t>
            </a:r>
            <a:r>
              <a:rPr lang="ja-JP" altLang="en-US"/>
              <a:t>”</a:t>
            </a:r>
            <a:r>
              <a:rPr lang="en-US"/>
              <a:t/>
            </a:r>
            <a:br>
              <a:rPr lang="en-US"/>
            </a:br>
            <a:r>
              <a:rPr lang="en-US" sz="1600"/>
              <a:t>of classical electrodynamics.</a:t>
            </a:r>
            <a:endParaRPr lang="en-US"/>
          </a:p>
        </p:txBody>
      </p:sp>
      <p:sp>
        <p:nvSpPr>
          <p:cNvPr id="69644" name="Rectangle 10"/>
          <p:cNvSpPr>
            <a:spLocks noChangeArrowheads="1"/>
          </p:cNvSpPr>
          <p:nvPr/>
        </p:nvSpPr>
        <p:spPr bwMode="auto">
          <a:xfrm>
            <a:off x="747713" y="3787775"/>
            <a:ext cx="29892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55663" indent="-855663"/>
            <a:r>
              <a:rPr lang="en-US" i="1"/>
              <a:t>Remedy</a:t>
            </a:r>
            <a:r>
              <a:rPr lang="en-US"/>
              <a:t>: Reject theory as false</a:t>
            </a:r>
            <a:br>
              <a:rPr lang="en-US"/>
            </a:br>
            <a:r>
              <a:rPr lang="en-US" sz="1600"/>
              <a:t>at least in this domain.</a:t>
            </a:r>
          </a:p>
        </p:txBody>
      </p:sp>
      <p:sp>
        <p:nvSpPr>
          <p:cNvPr id="69645" name="Rectangle 15"/>
          <p:cNvSpPr>
            <a:spLocks noChangeArrowheads="1"/>
          </p:cNvSpPr>
          <p:nvPr/>
        </p:nvSpPr>
        <p:spPr bwMode="auto">
          <a:xfrm>
            <a:off x="1635125" y="3022600"/>
            <a:ext cx="312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The theory predicts infinite energy densities; we see finite energy densities.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76875" y="1844675"/>
            <a:ext cx="3294063" cy="4300538"/>
            <a:chOff x="5476875" y="1844675"/>
            <a:chExt cx="3294063" cy="4300538"/>
          </a:xfrm>
        </p:grpSpPr>
        <p:grpSp>
          <p:nvGrpSpPr>
            <p:cNvPr id="69648" name="Group 11"/>
            <p:cNvGrpSpPr>
              <a:grpSpLocks/>
            </p:cNvGrpSpPr>
            <p:nvPr/>
          </p:nvGrpSpPr>
          <p:grpSpPr bwMode="auto">
            <a:xfrm>
              <a:off x="5476875" y="1844675"/>
              <a:ext cx="3294063" cy="2043113"/>
              <a:chOff x="4001" y="1162"/>
              <a:chExt cx="1524" cy="1287"/>
            </a:xfrm>
          </p:grpSpPr>
          <p:sp>
            <p:nvSpPr>
              <p:cNvPr id="69650" name="Freeform 12"/>
              <p:cNvSpPr>
                <a:spLocks/>
              </p:cNvSpPr>
              <p:nvPr/>
            </p:nvSpPr>
            <p:spPr bwMode="auto">
              <a:xfrm flipH="1">
                <a:off x="4001" y="1162"/>
                <a:ext cx="327" cy="326"/>
              </a:xfrm>
              <a:custGeom>
                <a:avLst/>
                <a:gdLst>
                  <a:gd name="T0" fmla="*/ 1 w 688"/>
                  <a:gd name="T1" fmla="*/ 0 h 806"/>
                  <a:gd name="T2" fmla="*/ 4 w 688"/>
                  <a:gd name="T3" fmla="*/ 0 h 806"/>
                  <a:gd name="T4" fmla="*/ 3 w 688"/>
                  <a:gd name="T5" fmla="*/ 1 h 806"/>
                  <a:gd name="T6" fmla="*/ 0 w 688"/>
                  <a:gd name="T7" fmla="*/ 1 h 806"/>
                  <a:gd name="T8" fmla="*/ 1 w 688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8"/>
                  <a:gd name="T16" fmla="*/ 0 h 806"/>
                  <a:gd name="T17" fmla="*/ 688 w 688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8" h="806">
                    <a:moveTo>
                      <a:pt x="166" y="0"/>
                    </a:moveTo>
                    <a:lnTo>
                      <a:pt x="688" y="219"/>
                    </a:lnTo>
                    <a:lnTo>
                      <a:pt x="599" y="806"/>
                    </a:lnTo>
                    <a:lnTo>
                      <a:pt x="0" y="66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B4F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1" name="Rectangle 13"/>
              <p:cNvSpPr>
                <a:spLocks noChangeArrowheads="1"/>
              </p:cNvSpPr>
              <p:nvPr/>
            </p:nvSpPr>
            <p:spPr bwMode="auto">
              <a:xfrm>
                <a:off x="4007" y="1180"/>
                <a:ext cx="1518" cy="1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69863" indent="-169863"/>
                <a:r>
                  <a:rPr lang="en-US" i="1"/>
                  <a:t>Relevance</a:t>
                </a:r>
                <a:r>
                  <a:rPr lang="en-US"/>
                  <a:t>:</a:t>
                </a:r>
              </a:p>
              <a:p>
                <a:pPr marL="169863" indent="-169863"/>
                <a:r>
                  <a:rPr lang="en-US"/>
                  <a:t>Does not license excision of dome, but full rejection of the theory.</a:t>
                </a:r>
              </a:p>
              <a:p>
                <a:pPr marL="169863" indent="-169863"/>
                <a:r>
                  <a:rPr lang="en-US"/>
                  <a:t>Probably NOT notion since the dome cannot be realized in actual world.</a:t>
                </a:r>
              </a:p>
            </p:txBody>
          </p:sp>
        </p:grpSp>
        <p:sp>
          <p:nvSpPr>
            <p:cNvPr id="69649" name="Rectangle 16"/>
            <p:cNvSpPr>
              <a:spLocks noChangeArrowheads="1"/>
            </p:cNvSpPr>
            <p:nvPr/>
          </p:nvSpPr>
          <p:spPr bwMode="auto">
            <a:xfrm>
              <a:off x="5503863" y="4130675"/>
              <a:ext cx="3144837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69863" indent="-169863"/>
              <a:r>
                <a:rPr lang="en-US"/>
                <a:t>Atomic nature of matter precludes building exact shape of dome.</a:t>
              </a:r>
            </a:p>
            <a:p>
              <a:pPr marL="169863" indent="-169863"/>
              <a:r>
                <a:rPr lang="en-US"/>
                <a:t>Quantum theory prohibits placing a mass </a:t>
              </a:r>
              <a:r>
                <a:rPr lang="en-US" i="1"/>
                <a:t>exactly</a:t>
              </a:r>
              <a:r>
                <a:rPr lang="en-US"/>
                <a:t> at rest </a:t>
              </a:r>
              <a:r>
                <a:rPr lang="en-US" i="1"/>
                <a:t>exactly</a:t>
              </a:r>
              <a:r>
                <a:rPr lang="en-US"/>
                <a:t> at the apex of the dome.</a:t>
              </a:r>
            </a:p>
          </p:txBody>
        </p:sp>
      </p:grpSp>
      <p:pic>
        <p:nvPicPr>
          <p:cNvPr id="69647" name="Picture 18" descr="Wenceslas_Hollar_-_A_griff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652963"/>
            <a:ext cx="31940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BFC5B63-46C3-5844-8905-302DF9069AFE}" type="slidenum">
              <a:rPr lang="en-US" sz="1400">
                <a:latin typeface="Arial" charset="0"/>
              </a:rPr>
              <a:pPr/>
              <a:t>29</a:t>
            </a:fld>
            <a:endParaRPr lang="en-US" sz="1400">
              <a:latin typeface="Arial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0" y="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BFBFBF"/>
                </a:solidFill>
              </a:rPr>
              <a:t>3</a:t>
            </a:r>
          </a:p>
        </p:txBody>
      </p:sp>
      <p:sp>
        <p:nvSpPr>
          <p:cNvPr id="71684" name="Freeform 3"/>
          <p:cNvSpPr>
            <a:spLocks/>
          </p:cNvSpPr>
          <p:nvPr/>
        </p:nvSpPr>
        <p:spPr bwMode="auto">
          <a:xfrm>
            <a:off x="293688" y="5151438"/>
            <a:ext cx="519112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Freeform 4"/>
          <p:cNvSpPr>
            <a:spLocks/>
          </p:cNvSpPr>
          <p:nvPr/>
        </p:nvSpPr>
        <p:spPr bwMode="auto">
          <a:xfrm flipH="1">
            <a:off x="379413" y="2657475"/>
            <a:ext cx="519112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Freeform 5"/>
          <p:cNvSpPr>
            <a:spLocks/>
          </p:cNvSpPr>
          <p:nvPr/>
        </p:nvSpPr>
        <p:spPr bwMode="auto">
          <a:xfrm>
            <a:off x="341313" y="1598613"/>
            <a:ext cx="519112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Freeform 6"/>
          <p:cNvSpPr>
            <a:spLocks/>
          </p:cNvSpPr>
          <p:nvPr/>
        </p:nvSpPr>
        <p:spPr bwMode="auto">
          <a:xfrm>
            <a:off x="819150" y="301625"/>
            <a:ext cx="5470525" cy="733425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094163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Four notions of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68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4338" y="1631950"/>
            <a:ext cx="4678362" cy="4826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</a:pPr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Notion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Unphysical as pathological.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>
                <a:latin typeface="Times" charset="0"/>
                <a:ea typeface="ヒラギノ角ゴ Pro W3" charset="0"/>
                <a:cs typeface="ヒラギノ角ゴ Pro W3" charset="0"/>
              </a:rPr>
            </a:br>
            <a:endParaRPr lang="en-US" sz="14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742950" indent="-742950" eaLnBrk="1" hangingPunct="1">
              <a:lnSpc>
                <a:spcPct val="90000"/>
              </a:lnSpc>
            </a:pPr>
            <a:endParaRPr lang="en-US" sz="1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6729413" y="471488"/>
            <a:ext cx="1944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Unphysical = cannot obtain in the real world.</a:t>
            </a:r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407988" y="2668588"/>
            <a:ext cx="34385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12813" indent="-912813"/>
            <a:r>
              <a:rPr lang="en-US" i="1"/>
              <a:t>Example</a:t>
            </a:r>
            <a:r>
              <a:rPr lang="en-US"/>
              <a:t>: </a:t>
            </a:r>
            <a:r>
              <a:rPr lang="ja-JP" altLang="en-US"/>
              <a:t>“</a:t>
            </a:r>
            <a:r>
              <a:rPr lang="en-US"/>
              <a:t>Ultraviolet catastrophe</a:t>
            </a:r>
            <a:r>
              <a:rPr lang="ja-JP" altLang="en-US"/>
              <a:t>”</a:t>
            </a:r>
            <a:r>
              <a:rPr lang="en-US"/>
              <a:t/>
            </a:r>
            <a:br>
              <a:rPr lang="en-US"/>
            </a:br>
            <a:r>
              <a:rPr lang="en-US" sz="1600"/>
              <a:t>of classical electrodynamics.</a:t>
            </a:r>
            <a:endParaRPr lang="en-US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352425" y="5218113"/>
            <a:ext cx="42148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55663" indent="-855663"/>
            <a:r>
              <a:rPr lang="en-US" i="1"/>
              <a:t>Remedy</a:t>
            </a:r>
            <a:r>
              <a:rPr lang="en-US"/>
              <a:t>: Reject theory or other assumptions</a:t>
            </a:r>
            <a:br>
              <a:rPr lang="en-US"/>
            </a:br>
            <a:r>
              <a:rPr lang="en-US" sz="1600"/>
              <a:t>or both.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21300" y="4670425"/>
            <a:ext cx="3294063" cy="1157288"/>
            <a:chOff x="4001" y="1162"/>
            <a:chExt cx="1524" cy="729"/>
          </a:xfrm>
        </p:grpSpPr>
        <p:sp>
          <p:nvSpPr>
            <p:cNvPr id="71707" name="Freeform 13"/>
            <p:cNvSpPr>
              <a:spLocks/>
            </p:cNvSpPr>
            <p:nvPr/>
          </p:nvSpPr>
          <p:spPr bwMode="auto">
            <a:xfrm flipH="1">
              <a:off x="4001" y="1162"/>
              <a:ext cx="327" cy="326"/>
            </a:xfrm>
            <a:custGeom>
              <a:avLst/>
              <a:gdLst>
                <a:gd name="T0" fmla="*/ 1 w 688"/>
                <a:gd name="T1" fmla="*/ 0 h 806"/>
                <a:gd name="T2" fmla="*/ 4 w 688"/>
                <a:gd name="T3" fmla="*/ 0 h 806"/>
                <a:gd name="T4" fmla="*/ 3 w 688"/>
                <a:gd name="T5" fmla="*/ 1 h 806"/>
                <a:gd name="T6" fmla="*/ 0 w 688"/>
                <a:gd name="T7" fmla="*/ 1 h 806"/>
                <a:gd name="T8" fmla="*/ 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Rectangle 14"/>
            <p:cNvSpPr>
              <a:spLocks noChangeArrowheads="1"/>
            </p:cNvSpPr>
            <p:nvPr/>
          </p:nvSpPr>
          <p:spPr bwMode="auto">
            <a:xfrm>
              <a:off x="4007" y="1180"/>
              <a:ext cx="1518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69863" indent="-169863"/>
              <a:r>
                <a:rPr lang="en-US" i="1"/>
                <a:t>Relevance</a:t>
              </a:r>
              <a:r>
                <a:rPr lang="en-US"/>
                <a:t>:</a:t>
              </a:r>
            </a:p>
            <a:p>
              <a:pPr marL="169863" indent="-169863"/>
              <a:r>
                <a:rPr lang="en-US"/>
                <a:t>Assumptions in the dome do not contradict Newtonian theory.</a:t>
              </a:r>
            </a:p>
            <a:p>
              <a:pPr marL="169863" indent="-169863"/>
              <a:r>
                <a:rPr lang="en-US" sz="1400"/>
                <a:t>They contradict default expectations.</a:t>
              </a:r>
              <a:endParaRPr lang="en-US"/>
            </a:p>
          </p:txBody>
        </p:sp>
      </p:grpSp>
      <p:sp>
        <p:nvSpPr>
          <p:cNvPr id="71694" name="Rectangle 15"/>
          <p:cNvSpPr>
            <a:spLocks noChangeArrowheads="1"/>
          </p:cNvSpPr>
          <p:nvPr/>
        </p:nvSpPr>
        <p:spPr bwMode="auto">
          <a:xfrm>
            <a:off x="1316038" y="3392488"/>
            <a:ext cx="1384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Electrodynamics posits FINITE </a:t>
            </a:r>
            <a:r>
              <a:rPr lang="en-US" sz="1400" b="1"/>
              <a:t>E</a:t>
            </a:r>
            <a:r>
              <a:rPr lang="en-US" sz="1400"/>
              <a:t> and </a:t>
            </a:r>
            <a:r>
              <a:rPr lang="en-US" sz="1400" b="1"/>
              <a:t>B</a:t>
            </a:r>
            <a:r>
              <a:rPr lang="en-US" sz="1400"/>
              <a:t> fields everywhere.</a:t>
            </a:r>
          </a:p>
        </p:txBody>
      </p:sp>
      <p:sp>
        <p:nvSpPr>
          <p:cNvPr id="71695" name="Rectangle 17"/>
          <p:cNvSpPr>
            <a:spLocks noChangeArrowheads="1"/>
          </p:cNvSpPr>
          <p:nvPr/>
        </p:nvSpPr>
        <p:spPr bwMode="auto">
          <a:xfrm>
            <a:off x="1162050" y="1989138"/>
            <a:ext cx="819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Physical theory</a:t>
            </a:r>
          </a:p>
        </p:txBody>
      </p:sp>
      <p:sp>
        <p:nvSpPr>
          <p:cNvPr id="71696" name="Rectangle 18"/>
          <p:cNvSpPr>
            <a:spLocks noChangeArrowheads="1"/>
          </p:cNvSpPr>
          <p:nvPr/>
        </p:nvSpPr>
        <p:spPr bwMode="auto">
          <a:xfrm>
            <a:off x="1911350" y="2100263"/>
            <a:ext cx="31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1697" name="Rectangle 19"/>
          <p:cNvSpPr>
            <a:spLocks noChangeArrowheads="1"/>
          </p:cNvSpPr>
          <p:nvPr/>
        </p:nvSpPr>
        <p:spPr bwMode="auto">
          <a:xfrm>
            <a:off x="2143125" y="1992313"/>
            <a:ext cx="1166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other assumptions</a:t>
            </a:r>
          </a:p>
        </p:txBody>
      </p:sp>
      <p:sp>
        <p:nvSpPr>
          <p:cNvPr id="71698" name="Rectangle 20"/>
          <p:cNvSpPr>
            <a:spLocks noChangeArrowheads="1"/>
          </p:cNvSpPr>
          <p:nvPr/>
        </p:nvSpPr>
        <p:spPr bwMode="auto">
          <a:xfrm>
            <a:off x="4046538" y="5503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699" name="AutoShape 21"/>
          <p:cNvSpPr>
            <a:spLocks noChangeArrowheads="1"/>
          </p:cNvSpPr>
          <p:nvPr/>
        </p:nvSpPr>
        <p:spPr bwMode="auto">
          <a:xfrm>
            <a:off x="3335338" y="2149475"/>
            <a:ext cx="254000" cy="182563"/>
          </a:xfrm>
          <a:prstGeom prst="rightArrow">
            <a:avLst>
              <a:gd name="adj1" fmla="val 50000"/>
              <a:gd name="adj2" fmla="val 347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Rectangle 22"/>
          <p:cNvSpPr>
            <a:spLocks noChangeArrowheads="1"/>
          </p:cNvSpPr>
          <p:nvPr/>
        </p:nvSpPr>
        <p:spPr bwMode="auto">
          <a:xfrm>
            <a:off x="3700463" y="2066925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contradiction</a:t>
            </a:r>
          </a:p>
        </p:txBody>
      </p:sp>
      <p:sp>
        <p:nvSpPr>
          <p:cNvPr id="71701" name="Rectangle 23"/>
          <p:cNvSpPr>
            <a:spLocks noChangeArrowheads="1"/>
          </p:cNvSpPr>
          <p:nvPr/>
        </p:nvSpPr>
        <p:spPr bwMode="auto">
          <a:xfrm>
            <a:off x="2943225" y="3384550"/>
            <a:ext cx="1384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Electrodynamic field achieves thermal equilibrium.</a:t>
            </a:r>
          </a:p>
        </p:txBody>
      </p:sp>
      <p:sp>
        <p:nvSpPr>
          <p:cNvPr id="71702" name="Rectangle 24"/>
          <p:cNvSpPr>
            <a:spLocks noChangeArrowheads="1"/>
          </p:cNvSpPr>
          <p:nvPr/>
        </p:nvSpPr>
        <p:spPr bwMode="auto">
          <a:xfrm>
            <a:off x="4462463" y="3478213"/>
            <a:ext cx="1384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INFINITE </a:t>
            </a:r>
            <a:r>
              <a:rPr lang="en-US" sz="1400" b="1"/>
              <a:t>E</a:t>
            </a:r>
            <a:r>
              <a:rPr lang="en-US" sz="1400"/>
              <a:t> and </a:t>
            </a:r>
            <a:r>
              <a:rPr lang="en-US" sz="1400" b="1"/>
              <a:t>B</a:t>
            </a:r>
            <a:r>
              <a:rPr lang="en-US" sz="1400"/>
              <a:t> fields everywhere.</a:t>
            </a:r>
          </a:p>
        </p:txBody>
      </p:sp>
      <p:sp>
        <p:nvSpPr>
          <p:cNvPr id="71703" name="Rectangle 25"/>
          <p:cNvSpPr>
            <a:spLocks noChangeArrowheads="1"/>
          </p:cNvSpPr>
          <p:nvPr/>
        </p:nvSpPr>
        <p:spPr bwMode="auto">
          <a:xfrm>
            <a:off x="2706688" y="3667125"/>
            <a:ext cx="31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1704" name="AutoShape 26"/>
          <p:cNvSpPr>
            <a:spLocks noChangeArrowheads="1"/>
          </p:cNvSpPr>
          <p:nvPr/>
        </p:nvSpPr>
        <p:spPr bwMode="auto">
          <a:xfrm>
            <a:off x="4276725" y="3736975"/>
            <a:ext cx="254000" cy="182563"/>
          </a:xfrm>
          <a:prstGeom prst="rightArrow">
            <a:avLst>
              <a:gd name="adj1" fmla="val 50000"/>
              <a:gd name="adj2" fmla="val 347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Rectangle 27"/>
          <p:cNvSpPr>
            <a:spLocks noChangeArrowheads="1"/>
          </p:cNvSpPr>
          <p:nvPr/>
        </p:nvSpPr>
        <p:spPr bwMode="auto">
          <a:xfrm>
            <a:off x="1354138" y="4543425"/>
            <a:ext cx="331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Singularities in general relativity.</a:t>
            </a:r>
          </a:p>
        </p:txBody>
      </p:sp>
      <p:pic>
        <p:nvPicPr>
          <p:cNvPr id="71706" name="Picture 28" descr="Escher_Waterf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316038"/>
            <a:ext cx="22479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8A4A8F-C1F1-BB47-8A8F-E2663E07CAFC}" type="slidenum">
              <a:rPr lang="en-US" sz="1400">
                <a:latin typeface="Arial" charset="0"/>
              </a:rPr>
              <a:pPr/>
              <a:t>3</a:t>
            </a:fld>
            <a:endParaRPr lang="en-US" sz="1400">
              <a:latin typeface="Arial" charset="0"/>
            </a:endParaRPr>
          </a:p>
        </p:txBody>
      </p:sp>
      <p:sp>
        <p:nvSpPr>
          <p:cNvPr id="18435" name="Freeform 4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150" y="1963738"/>
            <a:ext cx="7148513" cy="2438400"/>
          </a:xfrm>
        </p:spPr>
        <p:txBody>
          <a:bodyPr/>
          <a:lstStyle/>
          <a:p>
            <a:pPr eaLnBrk="1" hangingPunct="1"/>
            <a:r>
              <a:rPr lang="en-US" sz="6000">
                <a:latin typeface="Times" charset="0"/>
                <a:ea typeface="ヒラギノ角ゴ Pro W3" charset="0"/>
                <a:cs typeface="ヒラギノ角ゴ Pro W3" charset="0"/>
              </a:rPr>
              <a:t>1. The Indeterminism</a:t>
            </a:r>
            <a:endParaRPr lang="en-US" sz="32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 b="1"/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/>
              <a:t>2. What about Newton</a:t>
            </a:r>
            <a:r>
              <a:rPr lang="ja-JP" altLang="en-US" sz="1200"/>
              <a:t>’</a:t>
            </a:r>
            <a:r>
              <a:rPr lang="en-US" sz="1200"/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3. What</a:t>
            </a:r>
            <a:r>
              <a:rPr lang="ja-JP" altLang="en-US" sz="1200"/>
              <a:t>’</a:t>
            </a:r>
            <a:r>
              <a:rPr lang="en-US" sz="1200"/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4. What</a:t>
            </a:r>
            <a:r>
              <a:rPr lang="ja-JP" altLang="en-US" sz="1200"/>
              <a:t>’</a:t>
            </a:r>
            <a:r>
              <a:rPr lang="en-US" sz="1200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4a. Incomplete Formulation of Newton</a:t>
            </a:r>
            <a:r>
              <a:rPr lang="ja-JP" altLang="en-US" sz="1200"/>
              <a:t>’</a:t>
            </a:r>
            <a:r>
              <a:rPr lang="en-US" sz="1200"/>
              <a:t>s Laws?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4b. </a:t>
            </a:r>
            <a:r>
              <a:rPr lang="ja-JP" altLang="en-US" sz="1200"/>
              <a:t>“</a:t>
            </a:r>
            <a:r>
              <a:rPr lang="en-US" sz="1200"/>
              <a:t>Unphysical</a:t>
            </a:r>
            <a:r>
              <a:rPr lang="ja-JP" altLang="en-US" sz="1200"/>
              <a:t>”</a:t>
            </a:r>
            <a:endParaRPr lang="en-US" sz="1200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07EFDFA-040E-8744-8C57-FAFBBB3ECC0A}" type="slidenum">
              <a:rPr lang="en-US" sz="1400">
                <a:latin typeface="Arial" charset="0"/>
              </a:rPr>
              <a:pPr/>
              <a:t>30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41400" y="3819525"/>
            <a:ext cx="2292350" cy="1293813"/>
            <a:chOff x="656" y="2406"/>
            <a:chExt cx="1444" cy="815"/>
          </a:xfrm>
        </p:grpSpPr>
        <p:sp>
          <p:nvSpPr>
            <p:cNvPr id="73751" name="Freeform 19"/>
            <p:cNvSpPr>
              <a:spLocks/>
            </p:cNvSpPr>
            <p:nvPr/>
          </p:nvSpPr>
          <p:spPr bwMode="auto">
            <a:xfrm>
              <a:off x="764" y="2406"/>
              <a:ext cx="1156" cy="794"/>
            </a:xfrm>
            <a:custGeom>
              <a:avLst/>
              <a:gdLst>
                <a:gd name="T0" fmla="*/ 563 w 1156"/>
                <a:gd name="T1" fmla="*/ 12 h 794"/>
                <a:gd name="T2" fmla="*/ 0 w 1156"/>
                <a:gd name="T3" fmla="*/ 794 h 794"/>
                <a:gd name="T4" fmla="*/ 1156 w 1156"/>
                <a:gd name="T5" fmla="*/ 687 h 794"/>
                <a:gd name="T6" fmla="*/ 747 w 1156"/>
                <a:gd name="T7" fmla="*/ 0 h 794"/>
                <a:gd name="T8" fmla="*/ 563 w 1156"/>
                <a:gd name="T9" fmla="*/ 12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794"/>
                <a:gd name="T17" fmla="*/ 1156 w 1156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794">
                  <a:moveTo>
                    <a:pt x="563" y="12"/>
                  </a:moveTo>
                  <a:lnTo>
                    <a:pt x="0" y="794"/>
                  </a:lnTo>
                  <a:lnTo>
                    <a:pt x="1156" y="687"/>
                  </a:lnTo>
                  <a:lnTo>
                    <a:pt x="747" y="0"/>
                  </a:lnTo>
                  <a:lnTo>
                    <a:pt x="563" y="12"/>
                  </a:lnTo>
                  <a:close/>
                </a:path>
              </a:pathLst>
            </a:custGeom>
            <a:solidFill>
              <a:srgbClr val="FF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Rectangle 17"/>
            <p:cNvSpPr>
              <a:spLocks noChangeArrowheads="1"/>
            </p:cNvSpPr>
            <p:nvPr/>
          </p:nvSpPr>
          <p:spPr bwMode="auto">
            <a:xfrm>
              <a:off x="656" y="2701"/>
              <a:ext cx="144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Eliminate as</a:t>
              </a:r>
            </a:p>
            <a:p>
              <a:pPr algn="ctr"/>
              <a:r>
                <a:rPr lang="en-US" sz="1600"/>
                <a:t>unphysical since the surface is impenetrable</a:t>
              </a:r>
            </a:p>
          </p:txBody>
        </p:sp>
      </p:grpSp>
      <p:sp>
        <p:nvSpPr>
          <p:cNvPr id="73732" name="Freeform 2"/>
          <p:cNvSpPr>
            <a:spLocks/>
          </p:cNvSpPr>
          <p:nvPr/>
        </p:nvSpPr>
        <p:spPr bwMode="auto">
          <a:xfrm>
            <a:off x="320675" y="5486400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Freeform 3"/>
          <p:cNvSpPr>
            <a:spLocks/>
          </p:cNvSpPr>
          <p:nvPr/>
        </p:nvSpPr>
        <p:spPr bwMode="auto">
          <a:xfrm flipH="1">
            <a:off x="288925" y="2444750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FF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Freeform 4"/>
          <p:cNvSpPr>
            <a:spLocks/>
          </p:cNvSpPr>
          <p:nvPr/>
        </p:nvSpPr>
        <p:spPr bwMode="auto">
          <a:xfrm>
            <a:off x="250825" y="1385888"/>
            <a:ext cx="519113" cy="517525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Freeform 5"/>
          <p:cNvSpPr>
            <a:spLocks/>
          </p:cNvSpPr>
          <p:nvPr/>
        </p:nvSpPr>
        <p:spPr bwMode="auto">
          <a:xfrm>
            <a:off x="819150" y="301625"/>
            <a:ext cx="5470525" cy="733425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094163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Four notions of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unphysical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37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419225"/>
            <a:ext cx="4124325" cy="482600"/>
          </a:xfrm>
        </p:spPr>
        <p:txBody>
          <a:bodyPr/>
          <a:lstStyle/>
          <a:p>
            <a:pPr marL="687388" indent="-687388" eaLnBrk="1" hangingPunct="1">
              <a:lnSpc>
                <a:spcPct val="90000"/>
              </a:lnSpc>
            </a:pPr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Notion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Unphysical as underdescription.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400">
                <a:latin typeface="Times" charset="0"/>
                <a:ea typeface="ヒラギノ角ゴ Pro W3" charset="0"/>
                <a:cs typeface="ヒラギノ角ゴ Pro W3" charset="0"/>
              </a:rPr>
              <a:t>Spurious solutions admitted by incompleteness in theory.</a:t>
            </a:r>
          </a:p>
          <a:p>
            <a:pPr marL="687388" indent="-687388" eaLnBrk="1" hangingPunct="1">
              <a:lnSpc>
                <a:spcPct val="90000"/>
              </a:lnSpc>
            </a:pPr>
            <a:endParaRPr lang="en-US" sz="1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3738" name="Rectangle 8"/>
          <p:cNvSpPr>
            <a:spLocks noChangeArrowheads="1"/>
          </p:cNvSpPr>
          <p:nvPr/>
        </p:nvSpPr>
        <p:spPr bwMode="auto">
          <a:xfrm>
            <a:off x="6729413" y="471488"/>
            <a:ext cx="1944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Unphysical = cannot obtain in the real world.</a:t>
            </a:r>
          </a:p>
        </p:txBody>
      </p:sp>
      <p:sp>
        <p:nvSpPr>
          <p:cNvPr id="73739" name="Rectangle 9"/>
          <p:cNvSpPr>
            <a:spLocks noChangeArrowheads="1"/>
          </p:cNvSpPr>
          <p:nvPr/>
        </p:nvSpPr>
        <p:spPr bwMode="auto">
          <a:xfrm>
            <a:off x="317500" y="2455863"/>
            <a:ext cx="239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12813" indent="-912813"/>
            <a:r>
              <a:rPr lang="en-US" i="1"/>
              <a:t>Example</a:t>
            </a:r>
            <a:r>
              <a:rPr lang="en-US"/>
              <a:t>: Bouncing ball</a:t>
            </a:r>
          </a:p>
        </p:txBody>
      </p:sp>
      <p:sp>
        <p:nvSpPr>
          <p:cNvPr id="73740" name="Rectangle 10"/>
          <p:cNvSpPr>
            <a:spLocks noChangeArrowheads="1"/>
          </p:cNvSpPr>
          <p:nvPr/>
        </p:nvSpPr>
        <p:spPr bwMode="auto">
          <a:xfrm>
            <a:off x="379413" y="5553075"/>
            <a:ext cx="410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55663" indent="-855663"/>
            <a:r>
              <a:rPr lang="en-US" i="1"/>
              <a:t>Remedy</a:t>
            </a:r>
            <a:r>
              <a:rPr lang="en-US"/>
              <a:t>: Excise spurious solution by hand</a:t>
            </a:r>
            <a:r>
              <a:rPr lang="en-US" sz="1600"/>
              <a:t>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0388" y="2854325"/>
            <a:ext cx="4100512" cy="1747838"/>
            <a:chOff x="353" y="1798"/>
            <a:chExt cx="2583" cy="1101"/>
          </a:xfrm>
        </p:grpSpPr>
        <p:sp>
          <p:nvSpPr>
            <p:cNvPr id="73749" name="Rectangle 14"/>
            <p:cNvSpPr>
              <a:spLocks noChangeArrowheads="1"/>
            </p:cNvSpPr>
            <p:nvPr/>
          </p:nvSpPr>
          <p:spPr bwMode="auto">
            <a:xfrm>
              <a:off x="353" y="1908"/>
              <a:ext cx="170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Energy conservation entails</a:t>
              </a:r>
            </a:p>
            <a:p>
              <a:pPr algn="ctr"/>
              <a:r>
                <a:rPr lang="en-US" sz="1600"/>
                <a:t>u</a:t>
              </a:r>
              <a:r>
                <a:rPr lang="en-US" sz="1600" baseline="30000"/>
                <a:t>2</a:t>
              </a:r>
              <a:r>
                <a:rPr lang="en-US" sz="1600"/>
                <a:t>=v</a:t>
              </a:r>
              <a:r>
                <a:rPr lang="en-US" sz="1600" baseline="30000"/>
                <a:t>2</a:t>
              </a:r>
              <a:endParaRPr lang="en-US" sz="1600"/>
            </a:p>
            <a:p>
              <a:pPr algn="ctr"/>
              <a:r>
                <a:rPr lang="en-US" sz="1600"/>
                <a:t>which has solutions</a:t>
              </a:r>
            </a:p>
            <a:p>
              <a:pPr algn="ctr"/>
              <a:r>
                <a:rPr lang="en-US" sz="1600"/>
                <a:t>u=v and u=-v</a:t>
              </a:r>
            </a:p>
          </p:txBody>
        </p:sp>
        <p:pic>
          <p:nvPicPr>
            <p:cNvPr id="73750" name="Picture 16" descr="bouncing_b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798"/>
              <a:ext cx="858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48300" y="1844675"/>
            <a:ext cx="3322638" cy="4392613"/>
            <a:chOff x="3432" y="1162"/>
            <a:chExt cx="2093" cy="2767"/>
          </a:xfrm>
        </p:grpSpPr>
        <p:grpSp>
          <p:nvGrpSpPr>
            <p:cNvPr id="73744" name="Group 11"/>
            <p:cNvGrpSpPr>
              <a:grpSpLocks/>
            </p:cNvGrpSpPr>
            <p:nvPr/>
          </p:nvGrpSpPr>
          <p:grpSpPr bwMode="auto">
            <a:xfrm>
              <a:off x="3450" y="1162"/>
              <a:ext cx="2075" cy="768"/>
              <a:chOff x="4001" y="1162"/>
              <a:chExt cx="1524" cy="768"/>
            </a:xfrm>
          </p:grpSpPr>
          <p:sp>
            <p:nvSpPr>
              <p:cNvPr id="73747" name="Freeform 12"/>
              <p:cNvSpPr>
                <a:spLocks/>
              </p:cNvSpPr>
              <p:nvPr/>
            </p:nvSpPr>
            <p:spPr bwMode="auto">
              <a:xfrm flipH="1">
                <a:off x="4001" y="1162"/>
                <a:ext cx="327" cy="326"/>
              </a:xfrm>
              <a:custGeom>
                <a:avLst/>
                <a:gdLst>
                  <a:gd name="T0" fmla="*/ 1 w 688"/>
                  <a:gd name="T1" fmla="*/ 0 h 806"/>
                  <a:gd name="T2" fmla="*/ 4 w 688"/>
                  <a:gd name="T3" fmla="*/ 0 h 806"/>
                  <a:gd name="T4" fmla="*/ 3 w 688"/>
                  <a:gd name="T5" fmla="*/ 1 h 806"/>
                  <a:gd name="T6" fmla="*/ 0 w 688"/>
                  <a:gd name="T7" fmla="*/ 1 h 806"/>
                  <a:gd name="T8" fmla="*/ 1 w 688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8"/>
                  <a:gd name="T16" fmla="*/ 0 h 806"/>
                  <a:gd name="T17" fmla="*/ 688 w 688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8" h="806">
                    <a:moveTo>
                      <a:pt x="166" y="0"/>
                    </a:moveTo>
                    <a:lnTo>
                      <a:pt x="688" y="219"/>
                    </a:lnTo>
                    <a:lnTo>
                      <a:pt x="599" y="806"/>
                    </a:lnTo>
                    <a:lnTo>
                      <a:pt x="0" y="66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B4F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13"/>
              <p:cNvSpPr>
                <a:spLocks noChangeArrowheads="1"/>
              </p:cNvSpPr>
              <p:nvPr/>
            </p:nvSpPr>
            <p:spPr bwMode="auto">
              <a:xfrm>
                <a:off x="4007" y="1180"/>
                <a:ext cx="1518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69863" indent="-169863"/>
                <a:r>
                  <a:rPr lang="en-US" i="1"/>
                  <a:t>Relevance</a:t>
                </a:r>
                <a:r>
                  <a:rPr lang="en-US"/>
                  <a:t>:</a:t>
                </a:r>
              </a:p>
              <a:p>
                <a:pPr marL="169863" indent="-169863"/>
                <a:r>
                  <a:rPr lang="en-US"/>
                  <a:t>Closest to notion sought since it permits excision of consequences.</a:t>
                </a:r>
              </a:p>
            </p:txBody>
          </p:sp>
        </p:grpSp>
        <p:sp>
          <p:nvSpPr>
            <p:cNvPr id="73745" name="Rectangle 15"/>
            <p:cNvSpPr>
              <a:spLocks noChangeArrowheads="1"/>
            </p:cNvSpPr>
            <p:nvPr/>
          </p:nvSpPr>
          <p:spPr bwMode="auto">
            <a:xfrm>
              <a:off x="3432" y="1963"/>
              <a:ext cx="1981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69863" indent="-169863"/>
              <a:r>
                <a:rPr lang="en-US"/>
                <a:t>BUT inapplicable, since we have no independent access to the target system.</a:t>
              </a:r>
            </a:p>
            <a:p>
              <a:pPr marL="169863" indent="-169863"/>
              <a:r>
                <a:rPr lang="en-US"/>
                <a:t>NO basis to sort spurious from proper solutions. </a:t>
              </a:r>
            </a:p>
            <a:p>
              <a:pPr marL="169863" indent="-169863"/>
              <a:r>
                <a:rPr lang="en-US"/>
                <a:t>Dome exists solely as idealization of theory.</a:t>
              </a:r>
            </a:p>
          </p:txBody>
        </p:sp>
        <p:sp>
          <p:nvSpPr>
            <p:cNvPr id="73746" name="Rectangle 22"/>
            <p:cNvSpPr>
              <a:spLocks noChangeArrowheads="1"/>
            </p:cNvSpPr>
            <p:nvPr/>
          </p:nvSpPr>
          <p:spPr bwMode="auto">
            <a:xfrm>
              <a:off x="3442" y="3373"/>
              <a:ext cx="1981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69863" indent="-169863"/>
              <a:r>
                <a:rPr lang="en-US" sz="1400"/>
                <a:t>Atomic nature</a:t>
              </a:r>
              <a:r>
                <a:rPr lang="en-US" sz="1200"/>
                <a:t> of matter precludes building exact shape of dome.</a:t>
              </a:r>
            </a:p>
            <a:p>
              <a:pPr marL="169863" indent="-169863"/>
              <a:r>
                <a:rPr lang="en-US" sz="1400"/>
                <a:t>Quantum theory</a:t>
              </a:r>
              <a:r>
                <a:rPr lang="en-US" sz="1200"/>
                <a:t> prohibits placing a mass </a:t>
              </a:r>
              <a:r>
                <a:rPr lang="en-US" sz="1200" i="1"/>
                <a:t>exactly</a:t>
              </a:r>
              <a:r>
                <a:rPr lang="en-US" sz="1200"/>
                <a:t> at rest </a:t>
              </a:r>
              <a:r>
                <a:rPr lang="en-US" sz="1200" i="1"/>
                <a:t>exactly</a:t>
              </a:r>
              <a:r>
                <a:rPr lang="en-US" sz="1200"/>
                <a:t> at the apex of the dome.</a:t>
              </a:r>
            </a:p>
          </p:txBody>
        </p:sp>
      </p:grpSp>
      <p:sp>
        <p:nvSpPr>
          <p:cNvPr id="73743" name="Rectangle 24"/>
          <p:cNvSpPr>
            <a:spLocks noChangeArrowheads="1"/>
          </p:cNvSpPr>
          <p:nvPr/>
        </p:nvSpPr>
        <p:spPr bwMode="auto">
          <a:xfrm>
            <a:off x="0" y="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BFBFB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BBB0E87-1EE0-AD44-BE68-35671304BB27}" type="slidenum">
              <a:rPr lang="en-US" sz="1400">
                <a:latin typeface="Arial" charset="0"/>
              </a:rPr>
              <a:pPr/>
              <a:t>31</a:t>
            </a:fld>
            <a:endParaRPr lang="en-US" sz="1400">
              <a:latin typeface="Arial" charset="0"/>
            </a:endParaRPr>
          </a:p>
        </p:txBody>
      </p:sp>
      <p:sp>
        <p:nvSpPr>
          <p:cNvPr id="75779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563" y="2295525"/>
            <a:ext cx="6529387" cy="1477963"/>
          </a:xfrm>
        </p:spPr>
        <p:txBody>
          <a:bodyPr/>
          <a:lstStyle/>
          <a:p>
            <a:pPr algn="r" eaLnBrk="1" hangingPunct="1"/>
            <a:r>
              <a:rPr lang="en-US" sz="5400">
                <a:latin typeface="Times" charset="0"/>
                <a:ea typeface="ヒラギノ角ゴ Pro W3" charset="0"/>
                <a:cs typeface="ヒラギノ角ゴ Pro W3" charset="0"/>
              </a:rPr>
              <a:t>4c. Inadmissible Idealizations</a:t>
            </a: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4. What</a:t>
            </a:r>
            <a:r>
              <a:rPr lang="ja-JP" altLang="en-US" sz="1200" b="1"/>
              <a:t>’</a:t>
            </a:r>
            <a:r>
              <a:rPr lang="en-US" sz="1200" b="1"/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4a. Incomplete Formulation of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Laws?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4b. </a:t>
            </a:r>
            <a:r>
              <a:rPr lang="ja-JP" altLang="en-US" sz="1200">
                <a:solidFill>
                  <a:schemeClr val="bg2"/>
                </a:solidFill>
              </a:rPr>
              <a:t>“</a:t>
            </a:r>
            <a:r>
              <a:rPr lang="en-US" sz="1200">
                <a:solidFill>
                  <a:schemeClr val="bg2"/>
                </a:solidFill>
              </a:rPr>
              <a:t>Unphysical</a:t>
            </a:r>
            <a:r>
              <a:rPr lang="ja-JP" altLang="en-US" sz="1200">
                <a:solidFill>
                  <a:schemeClr val="bg2"/>
                </a:solidFill>
              </a:rPr>
              <a:t>”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 b="1"/>
              <a:t>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19"/>
          <p:cNvSpPr>
            <a:spLocks noChangeArrowheads="1"/>
          </p:cNvSpPr>
          <p:nvPr/>
        </p:nvSpPr>
        <p:spPr bwMode="auto">
          <a:xfrm>
            <a:off x="693738" y="1301750"/>
            <a:ext cx="5830887" cy="1095375"/>
          </a:xfrm>
          <a:custGeom>
            <a:avLst/>
            <a:gdLst>
              <a:gd name="T0" fmla="*/ 259126 w 5831426"/>
              <a:gd name="T1" fmla="*/ 0 h 1095077"/>
              <a:gd name="T2" fmla="*/ 5603612 w 5831426"/>
              <a:gd name="T3" fmla="*/ 220431 h 1095077"/>
              <a:gd name="T4" fmla="*/ 5616569 w 5831426"/>
              <a:gd name="T5" fmla="*/ 259331 h 1095077"/>
              <a:gd name="T6" fmla="*/ 5830348 w 5831426"/>
              <a:gd name="T7" fmla="*/ 985457 h 1095077"/>
              <a:gd name="T8" fmla="*/ 0 w 5831426"/>
              <a:gd name="T9" fmla="*/ 1095673 h 1095077"/>
              <a:gd name="T10" fmla="*/ 259126 w 5831426"/>
              <a:gd name="T11" fmla="*/ 0 h 10950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31426"/>
              <a:gd name="T19" fmla="*/ 0 h 1095077"/>
              <a:gd name="T20" fmla="*/ 5831426 w 5831426"/>
              <a:gd name="T21" fmla="*/ 1095077 h 10950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31426" h="1095077">
                <a:moveTo>
                  <a:pt x="259174" y="0"/>
                </a:moveTo>
                <a:lnTo>
                  <a:pt x="5604648" y="220311"/>
                </a:lnTo>
                <a:cubicBezTo>
                  <a:pt x="5618292" y="220971"/>
                  <a:pt x="5617607" y="259189"/>
                  <a:pt x="5617607" y="259189"/>
                </a:cubicBezTo>
                <a:lnTo>
                  <a:pt x="5831426" y="984921"/>
                </a:lnTo>
                <a:lnTo>
                  <a:pt x="0" y="1095077"/>
                </a:lnTo>
                <a:lnTo>
                  <a:pt x="259174" y="0"/>
                </a:lnTo>
                <a:close/>
              </a:path>
            </a:pathLst>
          </a:custGeom>
          <a:solidFill>
            <a:srgbClr val="FF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8AE096D-29FB-CA48-A8EA-4941C1279EDF}" type="slidenum">
              <a:rPr lang="en-US" sz="1400">
                <a:latin typeface="Arial" charset="0"/>
              </a:rPr>
              <a:pPr/>
              <a:t>32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4950" y="4075113"/>
            <a:ext cx="4224338" cy="2106612"/>
            <a:chOff x="148" y="2567"/>
            <a:chExt cx="2661" cy="1327"/>
          </a:xfrm>
        </p:grpSpPr>
        <p:pic>
          <p:nvPicPr>
            <p:cNvPr id="77842" name="Picture 13" descr="table_tang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2567"/>
              <a:ext cx="2118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3" name="Rectangle 16"/>
            <p:cNvSpPr>
              <a:spLocks noChangeArrowheads="1"/>
            </p:cNvSpPr>
            <p:nvPr/>
          </p:nvSpPr>
          <p:spPr bwMode="auto">
            <a:xfrm>
              <a:off x="1876" y="3032"/>
              <a:ext cx="933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Table with sharp edge:</a:t>
              </a:r>
            </a:p>
            <a:p>
              <a:pPr algn="r"/>
              <a:r>
                <a:rPr lang="en-US" sz="1400"/>
                <a:t>curvature diverges, and tangent undefined.</a:t>
              </a:r>
            </a:p>
          </p:txBody>
        </p:sp>
      </p:grpSp>
      <p:sp>
        <p:nvSpPr>
          <p:cNvPr id="77829" name="Freeform 3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430838" cy="715963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Inadmissible Idealizations</a:t>
            </a:r>
          </a:p>
        </p:txBody>
      </p:sp>
      <p:sp>
        <p:nvSpPr>
          <p:cNvPr id="778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312863"/>
            <a:ext cx="4008438" cy="1220787"/>
          </a:xfrm>
        </p:spPr>
        <p:txBody>
          <a:bodyPr/>
          <a:lstStyle/>
          <a:p>
            <a:pPr marL="0" indent="0" eaLnBrk="1" hangingPunct="1"/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The dome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 uses many idealizations whose denial would block the indeterminism.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49788" y="2835275"/>
            <a:ext cx="4002087" cy="1279525"/>
            <a:chOff x="2929" y="1786"/>
            <a:chExt cx="2521" cy="806"/>
          </a:xfrm>
        </p:grpSpPr>
        <p:sp>
          <p:nvSpPr>
            <p:cNvPr id="77840" name="Freeform 7"/>
            <p:cNvSpPr>
              <a:spLocks/>
            </p:cNvSpPr>
            <p:nvPr/>
          </p:nvSpPr>
          <p:spPr bwMode="auto">
            <a:xfrm flipH="1">
              <a:off x="2929" y="1786"/>
              <a:ext cx="596" cy="806"/>
            </a:xfrm>
            <a:custGeom>
              <a:avLst/>
              <a:gdLst>
                <a:gd name="T0" fmla="*/ 61 w 688"/>
                <a:gd name="T1" fmla="*/ 0 h 806"/>
                <a:gd name="T2" fmla="*/ 251 w 688"/>
                <a:gd name="T3" fmla="*/ 219 h 806"/>
                <a:gd name="T4" fmla="*/ 220 w 688"/>
                <a:gd name="T5" fmla="*/ 806 h 806"/>
                <a:gd name="T6" fmla="*/ 0 w 688"/>
                <a:gd name="T7" fmla="*/ 663 h 806"/>
                <a:gd name="T8" fmla="*/ 6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Rectangle 8"/>
            <p:cNvSpPr>
              <a:spLocks noChangeArrowheads="1"/>
            </p:cNvSpPr>
            <p:nvPr/>
          </p:nvSpPr>
          <p:spPr bwMode="auto">
            <a:xfrm>
              <a:off x="3113" y="1823"/>
              <a:ext cx="23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The idealizations of the dome are no worse than those routinely used and often less extreme</a:t>
              </a:r>
              <a:r>
                <a:rPr lang="en-US"/>
                <a:t>.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87900" y="4745038"/>
            <a:ext cx="3951288" cy="1355725"/>
            <a:chOff x="-29" y="2762"/>
            <a:chExt cx="2489" cy="854"/>
          </a:xfrm>
        </p:grpSpPr>
        <p:sp>
          <p:nvSpPr>
            <p:cNvPr id="77838" name="Freeform 11"/>
            <p:cNvSpPr>
              <a:spLocks/>
            </p:cNvSpPr>
            <p:nvPr/>
          </p:nvSpPr>
          <p:spPr bwMode="auto">
            <a:xfrm flipH="1">
              <a:off x="-29" y="2762"/>
              <a:ext cx="688" cy="806"/>
            </a:xfrm>
            <a:custGeom>
              <a:avLst/>
              <a:gdLst>
                <a:gd name="T0" fmla="*/ 166 w 688"/>
                <a:gd name="T1" fmla="*/ 0 h 806"/>
                <a:gd name="T2" fmla="*/ 688 w 688"/>
                <a:gd name="T3" fmla="*/ 219 h 806"/>
                <a:gd name="T4" fmla="*/ 599 w 688"/>
                <a:gd name="T5" fmla="*/ 806 h 806"/>
                <a:gd name="T6" fmla="*/ 0 w 688"/>
                <a:gd name="T7" fmla="*/ 663 h 806"/>
                <a:gd name="T8" fmla="*/ 166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Rectangle 9"/>
            <p:cNvSpPr>
              <a:spLocks noChangeArrowheads="1"/>
            </p:cNvSpPr>
            <p:nvPr/>
          </p:nvSpPr>
          <p:spPr bwMode="auto">
            <a:xfrm>
              <a:off x="130" y="2847"/>
              <a:ext cx="233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The objections work backwards</a:t>
              </a:r>
              <a:r>
                <a:rPr lang="en-US"/>
                <a:t>:</a:t>
              </a:r>
              <a:br>
                <a:rPr lang="en-US"/>
              </a:br>
              <a:r>
                <a:rPr lang="en-US"/>
                <a:t>Denying the idealization would block the indeterminism.</a:t>
              </a:r>
              <a:br>
                <a:rPr lang="en-US"/>
              </a:br>
              <a:r>
                <a:rPr lang="en-US"/>
                <a:t>So deny the idealization. </a:t>
              </a:r>
            </a:p>
          </p:txBody>
        </p:sp>
      </p:grpSp>
      <p:sp>
        <p:nvSpPr>
          <p:cNvPr id="77834" name="Rectangle 14"/>
          <p:cNvSpPr>
            <a:spLocks noChangeArrowheads="1"/>
          </p:cNvSpPr>
          <p:nvPr/>
        </p:nvSpPr>
        <p:spPr bwMode="auto">
          <a:xfrm>
            <a:off x="4070350" y="1411288"/>
            <a:ext cx="5076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• Point mass of zero extension slides frictionlessly.</a:t>
            </a:r>
            <a:br>
              <a:rPr lang="en-US" sz="1400"/>
            </a:br>
            <a:r>
              <a:rPr lang="en-US" sz="1400"/>
              <a:t>• Curvature singularity at the apex.</a:t>
            </a:r>
            <a:br>
              <a:rPr lang="en-US" sz="1400"/>
            </a:br>
            <a:r>
              <a:rPr lang="en-US" sz="1400"/>
              <a:t>• Mass is initially located exactly at apex exactly at rest.</a:t>
            </a:r>
            <a:br>
              <a:rPr lang="en-US" sz="1400"/>
            </a:br>
            <a:r>
              <a:rPr lang="en-US" sz="1400"/>
              <a:t>• Dome surface is perfectly rigid.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-31750" y="2822575"/>
            <a:ext cx="3438525" cy="1406525"/>
            <a:chOff x="-20" y="1778"/>
            <a:chExt cx="2166" cy="886"/>
          </a:xfrm>
        </p:grpSpPr>
        <p:pic>
          <p:nvPicPr>
            <p:cNvPr id="77836" name="Picture 12" descr="dome-tang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1785"/>
              <a:ext cx="1137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7" name="Rectangle 15"/>
            <p:cNvSpPr>
              <a:spLocks noChangeArrowheads="1"/>
            </p:cNvSpPr>
            <p:nvPr/>
          </p:nvSpPr>
          <p:spPr bwMode="auto">
            <a:xfrm>
              <a:off x="-20" y="1778"/>
              <a:ext cx="86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Dome: curvature diverges, but tangent everywhere defined.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539F244-2E5F-4641-A6BF-CBEFC15FE3AB}" type="slidenum">
              <a:rPr lang="en-US" sz="1400">
                <a:latin typeface="Arial" charset="0"/>
              </a:rPr>
              <a:pPr/>
              <a:t>33</a:t>
            </a:fld>
            <a:endParaRPr lang="en-US" sz="1400">
              <a:latin typeface="Arial" charset="0"/>
            </a:endParaRPr>
          </a:p>
        </p:txBody>
      </p:sp>
      <p:sp>
        <p:nvSpPr>
          <p:cNvPr id="79875" name="Freeform 14"/>
          <p:cNvSpPr>
            <a:spLocks/>
          </p:cNvSpPr>
          <p:nvPr/>
        </p:nvSpPr>
        <p:spPr bwMode="auto">
          <a:xfrm>
            <a:off x="395288" y="1238250"/>
            <a:ext cx="1452562" cy="1204913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Freeform 15"/>
          <p:cNvSpPr>
            <a:spLocks/>
          </p:cNvSpPr>
          <p:nvPr/>
        </p:nvSpPr>
        <p:spPr bwMode="auto">
          <a:xfrm>
            <a:off x="4225925" y="1249363"/>
            <a:ext cx="1452563" cy="1204912"/>
          </a:xfrm>
          <a:custGeom>
            <a:avLst/>
            <a:gdLst>
              <a:gd name="T0" fmla="*/ 2147483647 w 688"/>
              <a:gd name="T1" fmla="*/ 0 h 806"/>
              <a:gd name="T2" fmla="*/ 2147483647 w 688"/>
              <a:gd name="T3" fmla="*/ 2147483647 h 806"/>
              <a:gd name="T4" fmla="*/ 2147483647 w 688"/>
              <a:gd name="T5" fmla="*/ 2147483647 h 806"/>
              <a:gd name="T6" fmla="*/ 0 w 688"/>
              <a:gd name="T7" fmla="*/ 2147483647 h 806"/>
              <a:gd name="T8" fmla="*/ 2147483647 w 688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806"/>
              <a:gd name="T17" fmla="*/ 688 w 688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806">
                <a:moveTo>
                  <a:pt x="166" y="0"/>
                </a:moveTo>
                <a:lnTo>
                  <a:pt x="688" y="219"/>
                </a:lnTo>
                <a:lnTo>
                  <a:pt x="599" y="806"/>
                </a:lnTo>
                <a:lnTo>
                  <a:pt x="0" y="663"/>
                </a:lnTo>
                <a:lnTo>
                  <a:pt x="166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Freeform 9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90500"/>
            <a:ext cx="7086600" cy="838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Two Types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of Inadmissible Idealization</a:t>
            </a:r>
          </a:p>
        </p:txBody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23963"/>
            <a:ext cx="2984500" cy="1662112"/>
          </a:xfrm>
        </p:spPr>
        <p:txBody>
          <a:bodyPr/>
          <a:lstStyle/>
          <a:p>
            <a:pPr marL="0" indent="0" eaLnBrk="1" hangingPunct="1"/>
            <a:r>
              <a:rPr lang="en-US" sz="3200" i="1">
                <a:latin typeface="Times" charset="0"/>
                <a:ea typeface="ヒラギノ角ゴ Pro W3" charset="0"/>
                <a:cs typeface="ヒラギノ角ゴ Pro W3" charset="0"/>
              </a:rPr>
              <a:t>External</a:t>
            </a: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Idealization fails to represent some independently described specified system.</a:t>
            </a:r>
          </a:p>
        </p:txBody>
      </p:sp>
      <p:sp>
        <p:nvSpPr>
          <p:cNvPr id="79880" name="Rectangle 4"/>
          <p:cNvSpPr>
            <a:spLocks noChangeArrowheads="1"/>
          </p:cNvSpPr>
          <p:nvPr/>
        </p:nvSpPr>
        <p:spPr bwMode="auto">
          <a:xfrm>
            <a:off x="4449763" y="1208088"/>
            <a:ext cx="3644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Internal</a:t>
            </a:r>
            <a:endParaRPr lang="en-US" sz="2400"/>
          </a:p>
          <a:p>
            <a:r>
              <a:rPr lang="en-US"/>
              <a:t>Idealization relates badly to theory.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2600" y="2844800"/>
            <a:ext cx="2954338" cy="1246188"/>
            <a:chOff x="482600" y="2844800"/>
            <a:chExt cx="2954338" cy="1246188"/>
          </a:xfrm>
        </p:grpSpPr>
        <p:sp>
          <p:nvSpPr>
            <p:cNvPr id="79891" name="Freeform 10"/>
            <p:cNvSpPr>
              <a:spLocks/>
            </p:cNvSpPr>
            <p:nvPr/>
          </p:nvSpPr>
          <p:spPr bwMode="auto">
            <a:xfrm flipH="1">
              <a:off x="482600" y="2844800"/>
              <a:ext cx="757238" cy="930275"/>
            </a:xfrm>
            <a:custGeom>
              <a:avLst/>
              <a:gdLst>
                <a:gd name="T0" fmla="*/ 19811 w 688"/>
                <a:gd name="T1" fmla="*/ 0 h 806"/>
                <a:gd name="T2" fmla="*/ 83648 w 688"/>
                <a:gd name="T3" fmla="*/ 36934 h 806"/>
                <a:gd name="T4" fmla="*/ 73743 w 688"/>
                <a:gd name="T5" fmla="*/ 137348 h 806"/>
                <a:gd name="T6" fmla="*/ 0 w 688"/>
                <a:gd name="T7" fmla="*/ 113110 h 806"/>
                <a:gd name="T8" fmla="*/ 1981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Rectangle 5"/>
            <p:cNvSpPr>
              <a:spLocks noChangeArrowheads="1"/>
            </p:cNvSpPr>
            <p:nvPr/>
          </p:nvSpPr>
          <p:spPr bwMode="auto">
            <a:xfrm>
              <a:off x="698500" y="2900363"/>
              <a:ext cx="2738438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i="1"/>
                <a:t>Example</a:t>
              </a:r>
              <a:r>
                <a:rPr lang="en-US"/>
                <a:t>:</a:t>
              </a:r>
            </a:p>
            <a:p>
              <a:r>
                <a:rPr lang="en-US"/>
                <a:t>The dome cannot represent any real dome due to atomic and quantum limits.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313238" y="2855913"/>
            <a:ext cx="4070350" cy="1930400"/>
            <a:chOff x="4313238" y="2855913"/>
            <a:chExt cx="4070350" cy="1930400"/>
          </a:xfrm>
        </p:grpSpPr>
        <p:sp>
          <p:nvSpPr>
            <p:cNvPr id="79889" name="Freeform 11"/>
            <p:cNvSpPr>
              <a:spLocks/>
            </p:cNvSpPr>
            <p:nvPr/>
          </p:nvSpPr>
          <p:spPr bwMode="auto">
            <a:xfrm flipH="1">
              <a:off x="4313238" y="2855913"/>
              <a:ext cx="757238" cy="930275"/>
            </a:xfrm>
            <a:custGeom>
              <a:avLst/>
              <a:gdLst>
                <a:gd name="T0" fmla="*/ 19811 w 688"/>
                <a:gd name="T1" fmla="*/ 0 h 806"/>
                <a:gd name="T2" fmla="*/ 83648 w 688"/>
                <a:gd name="T3" fmla="*/ 36934 h 806"/>
                <a:gd name="T4" fmla="*/ 73743 w 688"/>
                <a:gd name="T5" fmla="*/ 137348 h 806"/>
                <a:gd name="T6" fmla="*/ 0 w 688"/>
                <a:gd name="T7" fmla="*/ 113110 h 806"/>
                <a:gd name="T8" fmla="*/ 1981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Rectangle 6"/>
            <p:cNvSpPr>
              <a:spLocks noChangeArrowheads="1"/>
            </p:cNvSpPr>
            <p:nvPr/>
          </p:nvSpPr>
          <p:spPr bwMode="auto">
            <a:xfrm>
              <a:off x="4457700" y="2892425"/>
              <a:ext cx="3925888" cy="189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/>
              <a:r>
                <a:rPr lang="en-US" i="1"/>
                <a:t>Examples</a:t>
              </a:r>
              <a:r>
                <a:rPr lang="en-US"/>
                <a:t>:</a:t>
              </a:r>
            </a:p>
            <a:p>
              <a:pPr marL="457200" indent="-457200"/>
              <a:r>
                <a:rPr lang="en-US"/>
                <a:t>Logical contradiction.</a:t>
              </a:r>
              <a:br>
                <a:rPr lang="en-US"/>
              </a:br>
              <a:r>
                <a:rPr lang="en-US" sz="1600"/>
                <a:t>Perfectly rigid bodies in theories prohibiting v&gt;c.</a:t>
              </a:r>
            </a:p>
            <a:p>
              <a:pPr marL="457200" indent="-457200"/>
              <a:r>
                <a:rPr lang="en-US"/>
                <a:t>Failure of standard methods.</a:t>
              </a:r>
              <a:br>
                <a:rPr lang="en-US"/>
              </a:br>
              <a:r>
                <a:rPr lang="en-US" sz="1600"/>
                <a:t>Point mass on surface that is continuous but nowhere differentiable.</a:t>
              </a:r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63563" y="4881563"/>
            <a:ext cx="2695575" cy="1401762"/>
            <a:chOff x="563563" y="4881563"/>
            <a:chExt cx="2695576" cy="1401762"/>
          </a:xfrm>
        </p:grpSpPr>
        <p:sp>
          <p:nvSpPr>
            <p:cNvPr id="79887" name="Freeform 12"/>
            <p:cNvSpPr>
              <a:spLocks/>
            </p:cNvSpPr>
            <p:nvPr/>
          </p:nvSpPr>
          <p:spPr bwMode="auto">
            <a:xfrm flipH="1" flipV="1">
              <a:off x="563563" y="4881563"/>
              <a:ext cx="757238" cy="930275"/>
            </a:xfrm>
            <a:custGeom>
              <a:avLst/>
              <a:gdLst>
                <a:gd name="T0" fmla="*/ 19811 w 688"/>
                <a:gd name="T1" fmla="*/ 0 h 806"/>
                <a:gd name="T2" fmla="*/ 83648 w 688"/>
                <a:gd name="T3" fmla="*/ 36934 h 806"/>
                <a:gd name="T4" fmla="*/ 73743 w 688"/>
                <a:gd name="T5" fmla="*/ 137348 h 806"/>
                <a:gd name="T6" fmla="*/ 0 w 688"/>
                <a:gd name="T7" fmla="*/ 113110 h 806"/>
                <a:gd name="T8" fmla="*/ 1981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Rectangle 7"/>
            <p:cNvSpPr>
              <a:spLocks noChangeArrowheads="1"/>
            </p:cNvSpPr>
            <p:nvPr/>
          </p:nvSpPr>
          <p:spPr bwMode="auto">
            <a:xfrm>
              <a:off x="679451" y="5092700"/>
              <a:ext cx="2579688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i="1"/>
                <a:t>Inapplicable</a:t>
              </a:r>
              <a:r>
                <a:rPr lang="en-US"/>
                <a:t>.</a:t>
              </a:r>
            </a:p>
            <a:p>
              <a:r>
                <a:rPr lang="en-US"/>
                <a:t>The dome is not an independently described system.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394200" y="4892675"/>
            <a:ext cx="3836988" cy="1114425"/>
            <a:chOff x="4394201" y="4892675"/>
            <a:chExt cx="3836987" cy="1114425"/>
          </a:xfrm>
        </p:grpSpPr>
        <p:sp>
          <p:nvSpPr>
            <p:cNvPr id="79885" name="Freeform 13"/>
            <p:cNvSpPr>
              <a:spLocks/>
            </p:cNvSpPr>
            <p:nvPr/>
          </p:nvSpPr>
          <p:spPr bwMode="auto">
            <a:xfrm flipH="1" flipV="1">
              <a:off x="4394201" y="4892675"/>
              <a:ext cx="757238" cy="930275"/>
            </a:xfrm>
            <a:custGeom>
              <a:avLst/>
              <a:gdLst>
                <a:gd name="T0" fmla="*/ 19811 w 688"/>
                <a:gd name="T1" fmla="*/ 0 h 806"/>
                <a:gd name="T2" fmla="*/ 83648 w 688"/>
                <a:gd name="T3" fmla="*/ 36934 h 806"/>
                <a:gd name="T4" fmla="*/ 73743 w 688"/>
                <a:gd name="T5" fmla="*/ 137348 h 806"/>
                <a:gd name="T6" fmla="*/ 0 w 688"/>
                <a:gd name="T7" fmla="*/ 113110 h 806"/>
                <a:gd name="T8" fmla="*/ 19811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Rectangle 8"/>
            <p:cNvSpPr>
              <a:spLocks noChangeArrowheads="1"/>
            </p:cNvSpPr>
            <p:nvPr/>
          </p:nvSpPr>
          <p:spPr bwMode="auto">
            <a:xfrm>
              <a:off x="4452938" y="5091113"/>
              <a:ext cx="37782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i="1"/>
                <a:t>Inapplicable</a:t>
              </a:r>
              <a:r>
                <a:rPr lang="en-US"/>
                <a:t>.</a:t>
              </a:r>
            </a:p>
            <a:p>
              <a:r>
                <a:rPr lang="en-US"/>
                <a:t>Idealizations of the dome no worse than elsewhere. Unless…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0"/>
          <p:cNvSpPr>
            <a:spLocks noChangeArrowheads="1"/>
          </p:cNvSpPr>
          <p:nvPr/>
        </p:nvSpPr>
        <p:spPr bwMode="auto">
          <a:xfrm>
            <a:off x="1770063" y="361950"/>
            <a:ext cx="5006975" cy="466725"/>
          </a:xfrm>
          <a:custGeom>
            <a:avLst/>
            <a:gdLst>
              <a:gd name="T0" fmla="*/ 407927 w 5007526"/>
              <a:gd name="T1" fmla="*/ 0 h 467179"/>
              <a:gd name="T2" fmla="*/ 0 w 5007526"/>
              <a:gd name="T3" fmla="*/ 466725 h 467179"/>
              <a:gd name="T4" fmla="*/ 5006975 w 5007526"/>
              <a:gd name="T5" fmla="*/ 387842 h 467179"/>
              <a:gd name="T6" fmla="*/ 4921442 w 5007526"/>
              <a:gd name="T7" fmla="*/ 230076 h 467179"/>
              <a:gd name="T8" fmla="*/ 407927 w 5007526"/>
              <a:gd name="T9" fmla="*/ 0 h 467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7526"/>
              <a:gd name="T16" fmla="*/ 0 h 467179"/>
              <a:gd name="T17" fmla="*/ 5007526 w 5007526"/>
              <a:gd name="T18" fmla="*/ 467179 h 467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7526" h="467179">
                <a:moveTo>
                  <a:pt x="407972" y="0"/>
                </a:moveTo>
                <a:lnTo>
                  <a:pt x="0" y="467179"/>
                </a:lnTo>
                <a:lnTo>
                  <a:pt x="5007526" y="388219"/>
                </a:lnTo>
                <a:lnTo>
                  <a:pt x="4921984" y="230300"/>
                </a:lnTo>
                <a:lnTo>
                  <a:pt x="40797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Freeform 19"/>
          <p:cNvSpPr>
            <a:spLocks noChangeArrowheads="1"/>
          </p:cNvSpPr>
          <p:nvPr/>
        </p:nvSpPr>
        <p:spPr bwMode="auto">
          <a:xfrm>
            <a:off x="1835150" y="1276350"/>
            <a:ext cx="6245225" cy="1052513"/>
          </a:xfrm>
          <a:custGeom>
            <a:avLst/>
            <a:gdLst>
              <a:gd name="T0" fmla="*/ 85551 w 6244602"/>
              <a:gd name="T1" fmla="*/ 0 h 1052799"/>
              <a:gd name="T2" fmla="*/ 85551 w 6244602"/>
              <a:gd name="T3" fmla="*/ 0 h 1052799"/>
              <a:gd name="T4" fmla="*/ 6245225 w 6244602"/>
              <a:gd name="T5" fmla="*/ 46047 h 1052799"/>
              <a:gd name="T6" fmla="*/ 6159674 w 6244602"/>
              <a:gd name="T7" fmla="*/ 1052513 h 1052799"/>
              <a:gd name="T8" fmla="*/ 0 w 6244602"/>
              <a:gd name="T9" fmla="*/ 855167 h 1052799"/>
              <a:gd name="T10" fmla="*/ 85551 w 6244602"/>
              <a:gd name="T11" fmla="*/ 0 h 10527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4602"/>
              <a:gd name="T19" fmla="*/ 0 h 1052799"/>
              <a:gd name="T20" fmla="*/ 6244602 w 6244602"/>
              <a:gd name="T21" fmla="*/ 1052799 h 10527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4602" h="1052799">
                <a:moveTo>
                  <a:pt x="85542" y="0"/>
                </a:moveTo>
                <a:lnTo>
                  <a:pt x="85542" y="0"/>
                </a:lnTo>
                <a:lnTo>
                  <a:pt x="6244602" y="46060"/>
                </a:lnTo>
                <a:lnTo>
                  <a:pt x="6159060" y="1052799"/>
                </a:lnTo>
                <a:lnTo>
                  <a:pt x="0" y="855399"/>
                </a:lnTo>
                <a:lnTo>
                  <a:pt x="85542" y="0"/>
                </a:lnTo>
                <a:close/>
              </a:path>
            </a:pathLst>
          </a:custGeom>
          <a:solidFill>
            <a:srgbClr val="BB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32-Point Star 18"/>
          <p:cNvSpPr/>
          <p:nvPr/>
        </p:nvSpPr>
        <p:spPr bwMode="auto">
          <a:xfrm>
            <a:off x="421131" y="881714"/>
            <a:ext cx="1230497" cy="1230497"/>
          </a:xfrm>
          <a:prstGeom prst="star32">
            <a:avLst/>
          </a:prstGeom>
          <a:gradFill flip="none" rotWithShape="1">
            <a:gsLst>
              <a:gs pos="100000">
                <a:srgbClr val="FFFF00">
                  <a:alpha val="64000"/>
                </a:srgb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1927" name="Title 1"/>
          <p:cNvSpPr>
            <a:spLocks noGrp="1"/>
          </p:cNvSpPr>
          <p:nvPr>
            <p:ph type="title"/>
          </p:nvPr>
        </p:nvSpPr>
        <p:spPr>
          <a:xfrm>
            <a:off x="1811338" y="142875"/>
            <a:ext cx="6210300" cy="903288"/>
          </a:xfrm>
        </p:spPr>
        <p:txBody>
          <a:bodyPr/>
          <a:lstStyle/>
          <a:p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Idealizations created by limits</a:t>
            </a:r>
          </a:p>
        </p:txBody>
      </p:sp>
      <p:sp>
        <p:nvSpPr>
          <p:cNvPr id="81928" name="Content Placeholder 2"/>
          <p:cNvSpPr>
            <a:spLocks noGrp="1"/>
          </p:cNvSpPr>
          <p:nvPr>
            <p:ph idx="1"/>
          </p:nvPr>
        </p:nvSpPr>
        <p:spPr>
          <a:xfrm>
            <a:off x="0" y="6442075"/>
            <a:ext cx="803275" cy="415925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24C8938-505B-9E40-BE43-736CAE92AD2C}" type="slidenum">
              <a:rPr lang="en-US" sz="1400">
                <a:latin typeface="Arial" charset="0"/>
              </a:rPr>
              <a:pPr/>
              <a:t>34</a:t>
            </a:fld>
            <a:endParaRPr lang="en-US" sz="1400">
              <a:latin typeface="Arial" charset="0"/>
            </a:endParaRPr>
          </a:p>
        </p:txBody>
      </p:sp>
      <p:sp>
        <p:nvSpPr>
          <p:cNvPr id="81930" name="TextBox 4"/>
          <p:cNvSpPr txBox="1">
            <a:spLocks noChangeArrowheads="1"/>
          </p:cNvSpPr>
          <p:nvPr/>
        </p:nvSpPr>
        <p:spPr bwMode="auto">
          <a:xfrm>
            <a:off x="2763838" y="1092200"/>
            <a:ext cx="2401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800"/>
              <a:t>Badly- </a:t>
            </a:r>
          </a:p>
          <a:p>
            <a:pPr algn="r"/>
            <a:r>
              <a:rPr lang="en-US" sz="2800"/>
              <a:t>behaved limits</a:t>
            </a:r>
          </a:p>
        </p:txBody>
      </p:sp>
      <p:sp>
        <p:nvSpPr>
          <p:cNvPr id="81931" name="TextBox 5"/>
          <p:cNvSpPr txBox="1">
            <a:spLocks noChangeArrowheads="1"/>
          </p:cNvSpPr>
          <p:nvPr/>
        </p:nvSpPr>
        <p:spPr bwMode="auto">
          <a:xfrm>
            <a:off x="5205413" y="1276350"/>
            <a:ext cx="62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/>
              <a:t>are</a:t>
            </a:r>
          </a:p>
        </p:txBody>
      </p:sp>
      <p:sp>
        <p:nvSpPr>
          <p:cNvPr id="81932" name="TextBox 6"/>
          <p:cNvSpPr txBox="1">
            <a:spLocks noChangeArrowheads="1"/>
          </p:cNvSpPr>
          <p:nvPr/>
        </p:nvSpPr>
        <p:spPr bwMode="auto">
          <a:xfrm>
            <a:off x="5929313" y="1073150"/>
            <a:ext cx="2071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/>
              <a:t>Bad idealizations</a:t>
            </a:r>
          </a:p>
        </p:txBody>
      </p:sp>
      <p:sp>
        <p:nvSpPr>
          <p:cNvPr id="81933" name="TextBox 15"/>
          <p:cNvSpPr txBox="1">
            <a:spLocks noChangeArrowheads="1"/>
          </p:cNvSpPr>
          <p:nvPr/>
        </p:nvSpPr>
        <p:spPr bwMode="auto">
          <a:xfrm>
            <a:off x="1487488" y="1349375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/>
              <a:t>The intuition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2481263"/>
            <a:ext cx="3348038" cy="3990975"/>
            <a:chOff x="473075" y="2481263"/>
            <a:chExt cx="3348038" cy="3990975"/>
          </a:xfrm>
        </p:grpSpPr>
        <p:grpSp>
          <p:nvGrpSpPr>
            <p:cNvPr id="81940" name="Group 21"/>
            <p:cNvGrpSpPr>
              <a:grpSpLocks/>
            </p:cNvGrpSpPr>
            <p:nvPr/>
          </p:nvGrpSpPr>
          <p:grpSpPr bwMode="auto">
            <a:xfrm>
              <a:off x="473075" y="2481263"/>
              <a:ext cx="3348038" cy="3990975"/>
              <a:chOff x="473776" y="2481229"/>
              <a:chExt cx="3348082" cy="3991728"/>
            </a:xfrm>
          </p:grpSpPr>
          <p:sp>
            <p:nvSpPr>
              <p:cNvPr id="8" name="Down Arrow 7"/>
              <p:cNvSpPr/>
              <p:nvPr/>
            </p:nvSpPr>
            <p:spPr>
              <a:xfrm>
                <a:off x="2291488" y="2582848"/>
                <a:ext cx="1530370" cy="2931078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946" name="TextBox 7"/>
              <p:cNvSpPr txBox="1">
                <a:spLocks noChangeArrowheads="1"/>
              </p:cNvSpPr>
              <p:nvPr/>
            </p:nvSpPr>
            <p:spPr bwMode="auto">
              <a:xfrm>
                <a:off x="2418975" y="5518869"/>
                <a:ext cx="1241425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/>
                <a:r>
                  <a:rPr lang="en-US" sz="2800">
                    <a:cs typeface="Times" charset="0"/>
                  </a:rPr>
                  <a:t>Limit</a:t>
                </a:r>
              </a:p>
              <a:p>
                <a:pPr algn="ctr"/>
                <a:r>
                  <a:rPr lang="en-US" sz="2800">
                    <a:cs typeface="Times" charset="0"/>
                  </a:rPr>
                  <a:t>System</a:t>
                </a:r>
              </a:p>
            </p:txBody>
          </p:sp>
          <p:sp>
            <p:nvSpPr>
              <p:cNvPr id="81947" name="TextBox 5"/>
              <p:cNvSpPr txBox="1">
                <a:spLocks noChangeArrowheads="1"/>
              </p:cNvSpPr>
              <p:nvPr/>
            </p:nvSpPr>
            <p:spPr bwMode="auto">
              <a:xfrm>
                <a:off x="2348658" y="2481229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1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1948" name="TextBox 6"/>
              <p:cNvSpPr txBox="1">
                <a:spLocks noChangeArrowheads="1"/>
              </p:cNvSpPr>
              <p:nvPr/>
            </p:nvSpPr>
            <p:spPr bwMode="auto">
              <a:xfrm>
                <a:off x="2348658" y="3087654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2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1949" name="TextBox 8"/>
              <p:cNvSpPr txBox="1">
                <a:spLocks noChangeArrowheads="1"/>
              </p:cNvSpPr>
              <p:nvPr/>
            </p:nvSpPr>
            <p:spPr bwMode="auto">
              <a:xfrm>
                <a:off x="2348658" y="3694079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3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1950" name="TextBox 12"/>
              <p:cNvSpPr txBox="1">
                <a:spLocks noChangeArrowheads="1"/>
              </p:cNvSpPr>
              <p:nvPr/>
            </p:nvSpPr>
            <p:spPr bwMode="auto">
              <a:xfrm>
                <a:off x="664599" y="2625417"/>
                <a:ext cx="117785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more realistic</a:t>
                </a:r>
              </a:p>
            </p:txBody>
          </p:sp>
          <p:sp>
            <p:nvSpPr>
              <p:cNvPr id="81951" name="TextBox 13"/>
              <p:cNvSpPr txBox="1">
                <a:spLocks noChangeArrowheads="1"/>
              </p:cNvSpPr>
              <p:nvPr/>
            </p:nvSpPr>
            <p:spPr bwMode="auto">
              <a:xfrm>
                <a:off x="473776" y="5639056"/>
                <a:ext cx="16582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less realistic, more idealized</a:t>
                </a:r>
              </a:p>
            </p:txBody>
          </p:sp>
        </p:grpSp>
        <p:grpSp>
          <p:nvGrpSpPr>
            <p:cNvPr id="81941" name="Group 12"/>
            <p:cNvGrpSpPr>
              <a:grpSpLocks/>
            </p:cNvGrpSpPr>
            <p:nvPr/>
          </p:nvGrpSpPr>
          <p:grpSpPr bwMode="auto">
            <a:xfrm>
              <a:off x="3016813" y="4234884"/>
              <a:ext cx="58737" cy="336550"/>
              <a:chOff x="4652963" y="4129088"/>
              <a:chExt cx="58737" cy="336550"/>
            </a:xfrm>
          </p:grpSpPr>
          <p:sp>
            <p:nvSpPr>
              <p:cNvPr id="26" name="Oval 25"/>
              <p:cNvSpPr/>
              <p:nvPr/>
            </p:nvSpPr>
            <p:spPr bwMode="auto">
              <a:xfrm rot="5400000">
                <a:off x="4652400" y="4129654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5400000">
                <a:off x="4653988" y="4270942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5400000">
                <a:off x="4652400" y="4409054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585913" y="2678113"/>
            <a:ext cx="6942137" cy="2724150"/>
            <a:chOff x="1585913" y="2678113"/>
            <a:chExt cx="6942137" cy="2724150"/>
          </a:xfrm>
        </p:grpSpPr>
        <p:sp>
          <p:nvSpPr>
            <p:cNvPr id="81937" name="Freeform 23"/>
            <p:cNvSpPr>
              <a:spLocks noChangeArrowheads="1"/>
            </p:cNvSpPr>
            <p:nvPr/>
          </p:nvSpPr>
          <p:spPr bwMode="auto">
            <a:xfrm>
              <a:off x="3329672" y="2678113"/>
              <a:ext cx="5198378" cy="2204324"/>
            </a:xfrm>
            <a:custGeom>
              <a:avLst/>
              <a:gdLst>
                <a:gd name="T0" fmla="*/ 0 w 5198351"/>
                <a:gd name="T1" fmla="*/ 1980602 h 2204298"/>
                <a:gd name="T2" fmla="*/ 611960 w 5198351"/>
                <a:gd name="T3" fmla="*/ 1598958 h 2204298"/>
                <a:gd name="T4" fmla="*/ 3520420 w 5198351"/>
                <a:gd name="T5" fmla="*/ 0 h 2204298"/>
                <a:gd name="T6" fmla="*/ 5198378 w 5198351"/>
                <a:gd name="T7" fmla="*/ 1441036 h 2204298"/>
                <a:gd name="T8" fmla="*/ 39481 w 5198351"/>
                <a:gd name="T9" fmla="*/ 2204324 h 2204298"/>
                <a:gd name="T10" fmla="*/ 0 w 5198351"/>
                <a:gd name="T11" fmla="*/ 1980602 h 2204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8351"/>
                <a:gd name="T19" fmla="*/ 0 h 2204298"/>
                <a:gd name="T20" fmla="*/ 5198351 w 5198351"/>
                <a:gd name="T21" fmla="*/ 2204298 h 2204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98351" h="2204298">
                  <a:moveTo>
                    <a:pt x="0" y="1980579"/>
                  </a:moveTo>
                  <a:lnTo>
                    <a:pt x="611957" y="1598939"/>
                  </a:lnTo>
                  <a:lnTo>
                    <a:pt x="3520402" y="0"/>
                  </a:lnTo>
                  <a:lnTo>
                    <a:pt x="5198351" y="1441019"/>
                  </a:lnTo>
                  <a:lnTo>
                    <a:pt x="39481" y="2204298"/>
                  </a:lnTo>
                  <a:lnTo>
                    <a:pt x="0" y="1980579"/>
                  </a:lnTo>
                  <a:close/>
                </a:path>
              </a:pathLst>
            </a:custGeom>
            <a:solidFill>
              <a:srgbClr val="FF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TextBox 14"/>
            <p:cNvSpPr txBox="1">
              <a:spLocks noChangeArrowheads="1"/>
            </p:cNvSpPr>
            <p:nvPr/>
          </p:nvSpPr>
          <p:spPr bwMode="auto">
            <a:xfrm>
              <a:off x="4843124" y="3243999"/>
              <a:ext cx="3244053" cy="95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/>
                <a:t>Discontinuity here</a:t>
              </a:r>
            </a:p>
            <a:p>
              <a:r>
                <a:rPr lang="en-US" sz="2800"/>
                <a:t> = failed idealization</a:t>
              </a:r>
            </a:p>
          </p:txBody>
        </p:sp>
        <p:sp>
          <p:nvSpPr>
            <p:cNvPr id="81939" name="16-Point Star 16"/>
            <p:cNvSpPr>
              <a:spLocks noChangeArrowheads="1"/>
            </p:cNvSpPr>
            <p:nvPr/>
          </p:nvSpPr>
          <p:spPr bwMode="auto">
            <a:xfrm>
              <a:off x="1585913" y="4395512"/>
              <a:ext cx="2928201" cy="1006751"/>
            </a:xfrm>
            <a:prstGeom prst="star16">
              <a:avLst>
                <a:gd name="adj" fmla="val 20509"/>
              </a:avLst>
            </a:prstGeom>
            <a:solidFill>
              <a:srgbClr val="FFFF00"/>
            </a:solidFill>
            <a:ln w="38100">
              <a:solidFill>
                <a:srgbClr val="FF6600">
                  <a:alpha val="5098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3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96975"/>
            <a:ext cx="650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0FF1E3A-9781-E64B-AF25-E62F4B3362B2}" type="slidenum">
              <a:rPr lang="en-US" sz="1400">
                <a:latin typeface="Arial" charset="0"/>
              </a:rPr>
              <a:pPr/>
              <a:t>35</a:t>
            </a:fld>
            <a:endParaRPr lang="en-US" sz="1400">
              <a:latin typeface="Arial" charset="0"/>
            </a:endParaRPr>
          </a:p>
        </p:txBody>
      </p:sp>
      <p:sp>
        <p:nvSpPr>
          <p:cNvPr id="82947" name="Freeform 8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?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Badly Behaved Limits are Bad Idealization</a:t>
            </a:r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?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0836" name="Picture 4" descr="table_top_lim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79563"/>
            <a:ext cx="58912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table_top_limi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79563"/>
            <a:ext cx="58912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table_top_limi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77975"/>
            <a:ext cx="58912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43700" y="1577975"/>
            <a:ext cx="1990725" cy="2619375"/>
            <a:chOff x="4236" y="1624"/>
            <a:chExt cx="1254" cy="1650"/>
          </a:xfrm>
        </p:grpSpPr>
        <p:sp>
          <p:nvSpPr>
            <p:cNvPr id="82954" name="Freeform 9"/>
            <p:cNvSpPr>
              <a:spLocks/>
            </p:cNvSpPr>
            <p:nvPr/>
          </p:nvSpPr>
          <p:spPr bwMode="auto">
            <a:xfrm>
              <a:off x="4236" y="1624"/>
              <a:ext cx="368" cy="420"/>
            </a:xfrm>
            <a:custGeom>
              <a:avLst/>
              <a:gdLst>
                <a:gd name="T0" fmla="*/ 2 w 688"/>
                <a:gd name="T1" fmla="*/ 0 h 806"/>
                <a:gd name="T2" fmla="*/ 9 w 688"/>
                <a:gd name="T3" fmla="*/ 2 h 806"/>
                <a:gd name="T4" fmla="*/ 7 w 688"/>
                <a:gd name="T5" fmla="*/ 8 h 806"/>
                <a:gd name="T6" fmla="*/ 0 w 688"/>
                <a:gd name="T7" fmla="*/ 7 h 806"/>
                <a:gd name="T8" fmla="*/ 2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Rectangle 7"/>
            <p:cNvSpPr>
              <a:spLocks noChangeArrowheads="1"/>
            </p:cNvSpPr>
            <p:nvPr/>
          </p:nvSpPr>
          <p:spPr bwMode="auto">
            <a:xfrm>
              <a:off x="4307" y="1659"/>
              <a:ext cx="118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Trajectory of mass over rounded table edge unaffected by taking limit of sharp edge.</a:t>
              </a:r>
            </a:p>
            <a:p>
              <a:endParaRPr lang="en-US"/>
            </a:p>
            <a:p>
              <a:r>
                <a:rPr lang="en-US"/>
                <a:t>Admissible idealization.</a:t>
              </a:r>
            </a:p>
          </p:txBody>
        </p:sp>
      </p:grpSp>
      <p:sp>
        <p:nvSpPr>
          <p:cNvPr id="82953" name="Content Placeholder 11"/>
          <p:cNvSpPr>
            <a:spLocks noGrp="1"/>
          </p:cNvSpPr>
          <p:nvPr>
            <p:ph idx="1"/>
          </p:nvPr>
        </p:nvSpPr>
        <p:spPr>
          <a:xfrm>
            <a:off x="0" y="6354763"/>
            <a:ext cx="985838" cy="503237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216073A-8FAE-194E-8516-68DB1588FFB8}" type="slidenum">
              <a:rPr lang="en-US" sz="1400">
                <a:latin typeface="Arial" charset="0"/>
              </a:rPr>
              <a:pPr/>
              <a:t>36</a:t>
            </a:fld>
            <a:endParaRPr lang="en-US" sz="1400">
              <a:latin typeface="Arial" charset="0"/>
            </a:endParaRPr>
          </a:p>
        </p:txBody>
      </p:sp>
      <p:sp>
        <p:nvSpPr>
          <p:cNvPr id="84995" name="Freeform 2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?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Badly Behaved Limits are Bad Idealization</a:t>
            </a:r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?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72263" y="1611313"/>
            <a:ext cx="1990725" cy="3533775"/>
            <a:chOff x="4236" y="1624"/>
            <a:chExt cx="1254" cy="2226"/>
          </a:xfrm>
        </p:grpSpPr>
        <p:sp>
          <p:nvSpPr>
            <p:cNvPr id="85002" name="Freeform 9"/>
            <p:cNvSpPr>
              <a:spLocks/>
            </p:cNvSpPr>
            <p:nvPr/>
          </p:nvSpPr>
          <p:spPr bwMode="auto">
            <a:xfrm>
              <a:off x="4236" y="1624"/>
              <a:ext cx="368" cy="420"/>
            </a:xfrm>
            <a:custGeom>
              <a:avLst/>
              <a:gdLst>
                <a:gd name="T0" fmla="*/ 2 w 688"/>
                <a:gd name="T1" fmla="*/ 0 h 806"/>
                <a:gd name="T2" fmla="*/ 9 w 688"/>
                <a:gd name="T3" fmla="*/ 2 h 806"/>
                <a:gd name="T4" fmla="*/ 7 w 688"/>
                <a:gd name="T5" fmla="*/ 8 h 806"/>
                <a:gd name="T6" fmla="*/ 0 w 688"/>
                <a:gd name="T7" fmla="*/ 7 h 806"/>
                <a:gd name="T8" fmla="*/ 2 w 688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806"/>
                <a:gd name="T17" fmla="*/ 688 w 688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806">
                  <a:moveTo>
                    <a:pt x="166" y="0"/>
                  </a:moveTo>
                  <a:lnTo>
                    <a:pt x="688" y="219"/>
                  </a:lnTo>
                  <a:lnTo>
                    <a:pt x="599" y="806"/>
                  </a:lnTo>
                  <a:lnTo>
                    <a:pt x="0" y="66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4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Rectangle 10"/>
            <p:cNvSpPr>
              <a:spLocks noChangeArrowheads="1"/>
            </p:cNvSpPr>
            <p:nvPr/>
          </p:nvSpPr>
          <p:spPr bwMode="auto">
            <a:xfrm>
              <a:off x="4307" y="1659"/>
              <a:ext cx="1183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Determinism of motions on dome with everywhere finite curvature changes discontinuously as we take limit of diverging curvature.</a:t>
              </a:r>
            </a:p>
            <a:p>
              <a:endParaRPr lang="en-US"/>
            </a:p>
            <a:p>
              <a:r>
                <a:rPr lang="en-US"/>
                <a:t>Inadmissible idealization</a:t>
              </a:r>
              <a:r>
                <a:rPr lang="en-US" sz="2400"/>
                <a:t>??</a:t>
              </a:r>
              <a:endParaRPr lang="en-US"/>
            </a:p>
          </p:txBody>
        </p:sp>
      </p:grpSp>
      <p:pic>
        <p:nvPicPr>
          <p:cNvPr id="122891" name="Picture 11" descr="dome-lim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33500"/>
            <a:ext cx="456406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2" name="Picture 12" descr="dome-limi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31913"/>
            <a:ext cx="456406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3" name="Picture 13" descr="dome-limi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33500"/>
            <a:ext cx="4564062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Content Placeholder 11"/>
          <p:cNvSpPr>
            <a:spLocks noGrp="1"/>
          </p:cNvSpPr>
          <p:nvPr>
            <p:ph idx="1"/>
          </p:nvPr>
        </p:nvSpPr>
        <p:spPr>
          <a:xfrm>
            <a:off x="0" y="6145213"/>
            <a:ext cx="900113" cy="712787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35"/>
          <p:cNvGrpSpPr>
            <a:grpSpLocks/>
          </p:cNvGrpSpPr>
          <p:nvPr/>
        </p:nvGrpSpPr>
        <p:grpSpPr bwMode="auto">
          <a:xfrm>
            <a:off x="473075" y="2481263"/>
            <a:ext cx="3348038" cy="3990975"/>
            <a:chOff x="473075" y="2481263"/>
            <a:chExt cx="3348038" cy="3990975"/>
          </a:xfrm>
        </p:grpSpPr>
        <p:grpSp>
          <p:nvGrpSpPr>
            <p:cNvPr id="87064" name="Group 21"/>
            <p:cNvGrpSpPr>
              <a:grpSpLocks/>
            </p:cNvGrpSpPr>
            <p:nvPr/>
          </p:nvGrpSpPr>
          <p:grpSpPr bwMode="auto">
            <a:xfrm>
              <a:off x="473075" y="2481263"/>
              <a:ext cx="3348038" cy="3990975"/>
              <a:chOff x="473776" y="2481229"/>
              <a:chExt cx="3348082" cy="3991728"/>
            </a:xfrm>
          </p:grpSpPr>
          <p:sp>
            <p:nvSpPr>
              <p:cNvPr id="8" name="Down Arrow 7"/>
              <p:cNvSpPr/>
              <p:nvPr/>
            </p:nvSpPr>
            <p:spPr>
              <a:xfrm>
                <a:off x="2291488" y="2582848"/>
                <a:ext cx="1530370" cy="2931078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070" name="TextBox 7"/>
              <p:cNvSpPr txBox="1">
                <a:spLocks noChangeArrowheads="1"/>
              </p:cNvSpPr>
              <p:nvPr/>
            </p:nvSpPr>
            <p:spPr bwMode="auto">
              <a:xfrm>
                <a:off x="2418975" y="5518869"/>
                <a:ext cx="1241425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/>
                <a:r>
                  <a:rPr lang="en-US" sz="2800">
                    <a:cs typeface="Times" charset="0"/>
                  </a:rPr>
                  <a:t>Limit</a:t>
                </a:r>
              </a:p>
              <a:p>
                <a:pPr algn="ctr"/>
                <a:r>
                  <a:rPr lang="en-US" sz="2800">
                    <a:cs typeface="Times" charset="0"/>
                  </a:rPr>
                  <a:t>System</a:t>
                </a:r>
              </a:p>
            </p:txBody>
          </p:sp>
          <p:sp>
            <p:nvSpPr>
              <p:cNvPr id="87071" name="TextBox 5"/>
              <p:cNvSpPr txBox="1">
                <a:spLocks noChangeArrowheads="1"/>
              </p:cNvSpPr>
              <p:nvPr/>
            </p:nvSpPr>
            <p:spPr bwMode="auto">
              <a:xfrm>
                <a:off x="2348658" y="2481229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1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7072" name="TextBox 6"/>
              <p:cNvSpPr txBox="1">
                <a:spLocks noChangeArrowheads="1"/>
              </p:cNvSpPr>
              <p:nvPr/>
            </p:nvSpPr>
            <p:spPr bwMode="auto">
              <a:xfrm>
                <a:off x="2348658" y="3087654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2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7073" name="TextBox 8"/>
              <p:cNvSpPr txBox="1">
                <a:spLocks noChangeArrowheads="1"/>
              </p:cNvSpPr>
              <p:nvPr/>
            </p:nvSpPr>
            <p:spPr bwMode="auto">
              <a:xfrm>
                <a:off x="2348658" y="3694079"/>
                <a:ext cx="13620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800">
                    <a:cs typeface="Times" charset="0"/>
                  </a:rPr>
                  <a:t>System</a:t>
                </a:r>
                <a:r>
                  <a:rPr lang="en-US" sz="2800" baseline="-25000">
                    <a:cs typeface="Times" charset="0"/>
                  </a:rPr>
                  <a:t>3</a:t>
                </a:r>
                <a:endParaRPr lang="en-US" sz="2800">
                  <a:cs typeface="Times" charset="0"/>
                </a:endParaRPr>
              </a:p>
            </p:txBody>
          </p:sp>
          <p:sp>
            <p:nvSpPr>
              <p:cNvPr id="87074" name="TextBox 12"/>
              <p:cNvSpPr txBox="1">
                <a:spLocks noChangeArrowheads="1"/>
              </p:cNvSpPr>
              <p:nvPr/>
            </p:nvSpPr>
            <p:spPr bwMode="auto">
              <a:xfrm>
                <a:off x="664599" y="2625417"/>
                <a:ext cx="117785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more realistic</a:t>
                </a:r>
              </a:p>
            </p:txBody>
          </p:sp>
          <p:sp>
            <p:nvSpPr>
              <p:cNvPr id="87075" name="TextBox 13"/>
              <p:cNvSpPr txBox="1">
                <a:spLocks noChangeArrowheads="1"/>
              </p:cNvSpPr>
              <p:nvPr/>
            </p:nvSpPr>
            <p:spPr bwMode="auto">
              <a:xfrm>
                <a:off x="473776" y="5639056"/>
                <a:ext cx="16582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less realistic, more idealized</a:t>
                </a:r>
              </a:p>
            </p:txBody>
          </p:sp>
        </p:grpSp>
        <p:grpSp>
          <p:nvGrpSpPr>
            <p:cNvPr id="87065" name="Group 12"/>
            <p:cNvGrpSpPr>
              <a:grpSpLocks/>
            </p:cNvGrpSpPr>
            <p:nvPr/>
          </p:nvGrpSpPr>
          <p:grpSpPr bwMode="auto">
            <a:xfrm>
              <a:off x="3016813" y="4280944"/>
              <a:ext cx="58737" cy="336550"/>
              <a:chOff x="4652963" y="4129088"/>
              <a:chExt cx="58737" cy="336550"/>
            </a:xfrm>
          </p:grpSpPr>
          <p:sp>
            <p:nvSpPr>
              <p:cNvPr id="33" name="Oval 32"/>
              <p:cNvSpPr/>
              <p:nvPr/>
            </p:nvSpPr>
            <p:spPr bwMode="auto">
              <a:xfrm rot="5400000">
                <a:off x="4652400" y="4129632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 rot="5400000">
                <a:off x="4653988" y="4270919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 rot="5400000">
                <a:off x="4652400" y="4409032"/>
                <a:ext cx="57150" cy="57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328988" y="2678113"/>
            <a:ext cx="5199062" cy="3857625"/>
            <a:chOff x="3328988" y="2678113"/>
            <a:chExt cx="5199062" cy="3857109"/>
          </a:xfrm>
        </p:grpSpPr>
        <p:sp>
          <p:nvSpPr>
            <p:cNvPr id="87061" name="Freeform 23"/>
            <p:cNvSpPr>
              <a:spLocks noChangeArrowheads="1"/>
            </p:cNvSpPr>
            <p:nvPr/>
          </p:nvSpPr>
          <p:spPr bwMode="auto">
            <a:xfrm>
              <a:off x="3328988" y="2678113"/>
              <a:ext cx="5199062" cy="2204026"/>
            </a:xfrm>
            <a:custGeom>
              <a:avLst/>
              <a:gdLst>
                <a:gd name="T0" fmla="*/ 0 w 5198351"/>
                <a:gd name="T1" fmla="*/ 1980335 h 2204298"/>
                <a:gd name="T2" fmla="*/ 612041 w 5198351"/>
                <a:gd name="T3" fmla="*/ 1598742 h 2204298"/>
                <a:gd name="T4" fmla="*/ 3520883 w 5198351"/>
                <a:gd name="T5" fmla="*/ 0 h 2204298"/>
                <a:gd name="T6" fmla="*/ 5199062 w 5198351"/>
                <a:gd name="T7" fmla="*/ 1440841 h 2204298"/>
                <a:gd name="T8" fmla="*/ 39486 w 5198351"/>
                <a:gd name="T9" fmla="*/ 2204026 h 2204298"/>
                <a:gd name="T10" fmla="*/ 0 w 5198351"/>
                <a:gd name="T11" fmla="*/ 1980335 h 2204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8351"/>
                <a:gd name="T19" fmla="*/ 0 h 2204298"/>
                <a:gd name="T20" fmla="*/ 5198351 w 5198351"/>
                <a:gd name="T21" fmla="*/ 2204298 h 2204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98351" h="2204298">
                  <a:moveTo>
                    <a:pt x="0" y="1980579"/>
                  </a:moveTo>
                  <a:lnTo>
                    <a:pt x="611957" y="1598939"/>
                  </a:lnTo>
                  <a:lnTo>
                    <a:pt x="3520402" y="0"/>
                  </a:lnTo>
                  <a:lnTo>
                    <a:pt x="5198351" y="1441019"/>
                  </a:lnTo>
                  <a:lnTo>
                    <a:pt x="39481" y="2204298"/>
                  </a:lnTo>
                  <a:lnTo>
                    <a:pt x="0" y="1980579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TextBox 14"/>
            <p:cNvSpPr txBox="1">
              <a:spLocks noChangeArrowheads="1"/>
            </p:cNvSpPr>
            <p:nvPr/>
          </p:nvSpPr>
          <p:spPr bwMode="auto">
            <a:xfrm>
              <a:off x="4836058" y="3118902"/>
              <a:ext cx="3652508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/>
                <a:t>Discontinuity here</a:t>
              </a:r>
            </a:p>
            <a:p>
              <a:endParaRPr lang="en-US" sz="3200"/>
            </a:p>
            <a:p>
              <a:r>
                <a:rPr lang="en-US" sz="2800"/>
                <a:t>Limit System that is qualitatively different from the other systems.</a:t>
              </a:r>
            </a:p>
            <a:p>
              <a:endParaRPr lang="en-US"/>
            </a:p>
            <a:p>
              <a:r>
                <a:rPr lang="en-US"/>
                <a:t>The limit system itself may be quite OK.</a:t>
              </a: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5751513" y="3690803"/>
              <a:ext cx="407987" cy="401583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87044" name="Freeform 20"/>
          <p:cNvSpPr>
            <a:spLocks noChangeArrowheads="1"/>
          </p:cNvSpPr>
          <p:nvPr/>
        </p:nvSpPr>
        <p:spPr bwMode="auto">
          <a:xfrm>
            <a:off x="1770063" y="361950"/>
            <a:ext cx="5006975" cy="466725"/>
          </a:xfrm>
          <a:custGeom>
            <a:avLst/>
            <a:gdLst>
              <a:gd name="T0" fmla="*/ 407927 w 5007526"/>
              <a:gd name="T1" fmla="*/ 0 h 467179"/>
              <a:gd name="T2" fmla="*/ 0 w 5007526"/>
              <a:gd name="T3" fmla="*/ 466725 h 467179"/>
              <a:gd name="T4" fmla="*/ 5006975 w 5007526"/>
              <a:gd name="T5" fmla="*/ 387842 h 467179"/>
              <a:gd name="T6" fmla="*/ 4921442 w 5007526"/>
              <a:gd name="T7" fmla="*/ 230076 h 467179"/>
              <a:gd name="T8" fmla="*/ 407927 w 5007526"/>
              <a:gd name="T9" fmla="*/ 0 h 467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7526"/>
              <a:gd name="T16" fmla="*/ 0 h 467179"/>
              <a:gd name="T17" fmla="*/ 5007526 w 5007526"/>
              <a:gd name="T18" fmla="*/ 467179 h 467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7526" h="467179">
                <a:moveTo>
                  <a:pt x="407972" y="0"/>
                </a:moveTo>
                <a:lnTo>
                  <a:pt x="0" y="467179"/>
                </a:lnTo>
                <a:lnTo>
                  <a:pt x="5007526" y="388219"/>
                </a:lnTo>
                <a:lnTo>
                  <a:pt x="4921984" y="230300"/>
                </a:lnTo>
                <a:lnTo>
                  <a:pt x="40797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" name="Freeform 19"/>
          <p:cNvSpPr>
            <a:spLocks noChangeArrowheads="1"/>
          </p:cNvSpPr>
          <p:nvPr/>
        </p:nvSpPr>
        <p:spPr bwMode="auto">
          <a:xfrm>
            <a:off x="1835150" y="1276350"/>
            <a:ext cx="6245225" cy="1052513"/>
          </a:xfrm>
          <a:custGeom>
            <a:avLst/>
            <a:gdLst>
              <a:gd name="T0" fmla="*/ 85551 w 6244602"/>
              <a:gd name="T1" fmla="*/ 0 h 1052799"/>
              <a:gd name="T2" fmla="*/ 85551 w 6244602"/>
              <a:gd name="T3" fmla="*/ 0 h 1052799"/>
              <a:gd name="T4" fmla="*/ 6245225 w 6244602"/>
              <a:gd name="T5" fmla="*/ 46047 h 1052799"/>
              <a:gd name="T6" fmla="*/ 6159674 w 6244602"/>
              <a:gd name="T7" fmla="*/ 1052513 h 1052799"/>
              <a:gd name="T8" fmla="*/ 0 w 6244602"/>
              <a:gd name="T9" fmla="*/ 855167 h 1052799"/>
              <a:gd name="T10" fmla="*/ 85551 w 6244602"/>
              <a:gd name="T11" fmla="*/ 0 h 10527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4602"/>
              <a:gd name="T19" fmla="*/ 0 h 1052799"/>
              <a:gd name="T20" fmla="*/ 6244602 w 6244602"/>
              <a:gd name="T21" fmla="*/ 1052799 h 10527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4602" h="1052799">
                <a:moveTo>
                  <a:pt x="85542" y="0"/>
                </a:moveTo>
                <a:lnTo>
                  <a:pt x="85542" y="0"/>
                </a:lnTo>
                <a:lnTo>
                  <a:pt x="6244602" y="46060"/>
                </a:lnTo>
                <a:lnTo>
                  <a:pt x="6159060" y="1052799"/>
                </a:lnTo>
                <a:lnTo>
                  <a:pt x="0" y="855399"/>
                </a:lnTo>
                <a:lnTo>
                  <a:pt x="85542" y="0"/>
                </a:lnTo>
                <a:close/>
              </a:path>
            </a:pathLst>
          </a:custGeom>
          <a:solidFill>
            <a:srgbClr val="BB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32-Point Star 18"/>
          <p:cNvSpPr/>
          <p:nvPr/>
        </p:nvSpPr>
        <p:spPr bwMode="auto">
          <a:xfrm>
            <a:off x="421131" y="881714"/>
            <a:ext cx="1230497" cy="1230497"/>
          </a:xfrm>
          <a:prstGeom prst="star32">
            <a:avLst/>
          </a:prstGeom>
          <a:gradFill flip="none" rotWithShape="1">
            <a:gsLst>
              <a:gs pos="100000">
                <a:srgbClr val="FFFF00">
                  <a:alpha val="64000"/>
                </a:srgb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7049" name="Title 1"/>
          <p:cNvSpPr>
            <a:spLocks noGrp="1"/>
          </p:cNvSpPr>
          <p:nvPr>
            <p:ph type="title"/>
          </p:nvPr>
        </p:nvSpPr>
        <p:spPr>
          <a:xfrm>
            <a:off x="1811338" y="142875"/>
            <a:ext cx="6210300" cy="903288"/>
          </a:xfrm>
        </p:spPr>
        <p:txBody>
          <a:bodyPr/>
          <a:lstStyle/>
          <a:p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Idealizations created by limits</a:t>
            </a:r>
          </a:p>
        </p:txBody>
      </p:sp>
      <p:sp>
        <p:nvSpPr>
          <p:cNvPr id="87050" name="Content Placeholder 2"/>
          <p:cNvSpPr>
            <a:spLocks noGrp="1"/>
          </p:cNvSpPr>
          <p:nvPr>
            <p:ph idx="1"/>
          </p:nvPr>
        </p:nvSpPr>
        <p:spPr>
          <a:xfrm>
            <a:off x="0" y="6442075"/>
            <a:ext cx="803275" cy="415925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70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91388" y="6248400"/>
            <a:ext cx="1166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ACC47F9-99B6-1946-A67C-4332AE86A73F}" type="slidenum">
              <a:rPr lang="en-US" sz="1400">
                <a:latin typeface="Arial" charset="0"/>
              </a:rPr>
              <a:pPr/>
              <a:t>37</a:t>
            </a:fld>
            <a:endParaRPr lang="en-US" sz="1400">
              <a:latin typeface="Arial" charset="0"/>
            </a:endParaRPr>
          </a:p>
        </p:txBody>
      </p:sp>
      <p:sp>
        <p:nvSpPr>
          <p:cNvPr id="87052" name="TextBox 4"/>
          <p:cNvSpPr txBox="1">
            <a:spLocks noChangeArrowheads="1"/>
          </p:cNvSpPr>
          <p:nvPr/>
        </p:nvSpPr>
        <p:spPr bwMode="auto">
          <a:xfrm>
            <a:off x="2763838" y="1092200"/>
            <a:ext cx="2401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800"/>
              <a:t>Badly- </a:t>
            </a:r>
          </a:p>
          <a:p>
            <a:pPr algn="r"/>
            <a:r>
              <a:rPr lang="en-US" sz="2800"/>
              <a:t>behaved limits</a:t>
            </a:r>
          </a:p>
        </p:txBody>
      </p:sp>
      <p:sp>
        <p:nvSpPr>
          <p:cNvPr id="87053" name="TextBox 5"/>
          <p:cNvSpPr txBox="1">
            <a:spLocks noChangeArrowheads="1"/>
          </p:cNvSpPr>
          <p:nvPr/>
        </p:nvSpPr>
        <p:spPr bwMode="auto">
          <a:xfrm>
            <a:off x="5205413" y="1276350"/>
            <a:ext cx="62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/>
              <a:t>are</a:t>
            </a:r>
          </a:p>
        </p:txBody>
      </p:sp>
      <p:sp>
        <p:nvSpPr>
          <p:cNvPr id="87054" name="TextBox 6"/>
          <p:cNvSpPr txBox="1">
            <a:spLocks noChangeArrowheads="1"/>
          </p:cNvSpPr>
          <p:nvPr/>
        </p:nvSpPr>
        <p:spPr bwMode="auto">
          <a:xfrm>
            <a:off x="5929313" y="1073150"/>
            <a:ext cx="2071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/>
              <a:t>Bad idealizations</a:t>
            </a:r>
          </a:p>
        </p:txBody>
      </p:sp>
      <p:sp>
        <p:nvSpPr>
          <p:cNvPr id="87055" name="TextBox 15"/>
          <p:cNvSpPr txBox="1">
            <a:spLocks noChangeArrowheads="1"/>
          </p:cNvSpPr>
          <p:nvPr/>
        </p:nvSpPr>
        <p:spPr bwMode="auto">
          <a:xfrm>
            <a:off x="1487488" y="1349375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/>
              <a:t>The intuition</a:t>
            </a:r>
          </a:p>
        </p:txBody>
      </p:sp>
      <p:sp>
        <p:nvSpPr>
          <p:cNvPr id="87056" name="16-Point Star 16"/>
          <p:cNvSpPr>
            <a:spLocks noChangeArrowheads="1"/>
          </p:cNvSpPr>
          <p:nvPr/>
        </p:nvSpPr>
        <p:spPr bwMode="auto">
          <a:xfrm>
            <a:off x="1585913" y="4395788"/>
            <a:ext cx="2927350" cy="1006475"/>
          </a:xfrm>
          <a:prstGeom prst="star16">
            <a:avLst>
              <a:gd name="adj" fmla="val 20509"/>
            </a:avLst>
          </a:prstGeom>
          <a:solidFill>
            <a:srgbClr val="FFFF00"/>
          </a:solidFill>
          <a:ln w="38100">
            <a:solidFill>
              <a:srgbClr val="FF6600">
                <a:alpha val="5098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5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96975"/>
            <a:ext cx="650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23838" y="296863"/>
            <a:ext cx="9304337" cy="2762250"/>
            <a:chOff x="223726" y="296100"/>
            <a:chExt cx="9304392" cy="2763597"/>
          </a:xfrm>
        </p:grpSpPr>
        <p:sp>
          <p:nvSpPr>
            <p:cNvPr id="26" name="7-Point Star 25"/>
            <p:cNvSpPr/>
            <p:nvPr/>
          </p:nvSpPr>
          <p:spPr bwMode="auto">
            <a:xfrm rot="730195">
              <a:off x="717441" y="1250652"/>
              <a:ext cx="592142" cy="408187"/>
            </a:xfrm>
            <a:prstGeom prst="star7">
              <a:avLst>
                <a:gd name="adj" fmla="val 8417"/>
                <a:gd name="hf" fmla="val 102572"/>
                <a:gd name="vf" fmla="val 10521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7" name="Multiply 26"/>
            <p:cNvSpPr/>
            <p:nvPr/>
          </p:nvSpPr>
          <p:spPr bwMode="auto">
            <a:xfrm>
              <a:off x="223726" y="296100"/>
              <a:ext cx="9304392" cy="2763597"/>
            </a:xfrm>
            <a:prstGeom prst="mathMultiply">
              <a:avLst>
                <a:gd name="adj1" fmla="val 14811"/>
              </a:avLst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55600" y="1736725"/>
            <a:ext cx="1828800" cy="2654300"/>
            <a:chOff x="355328" y="1737119"/>
            <a:chExt cx="1829296" cy="2653229"/>
          </a:xfrm>
        </p:grpSpPr>
        <p:sp>
          <p:nvSpPr>
            <p:cNvPr id="88127" name="Freeform 64"/>
            <p:cNvSpPr>
              <a:spLocks noChangeArrowheads="1"/>
            </p:cNvSpPr>
            <p:nvPr/>
          </p:nvSpPr>
          <p:spPr bwMode="auto">
            <a:xfrm>
              <a:off x="500095" y="1737119"/>
              <a:ext cx="1506864" cy="1085699"/>
            </a:xfrm>
            <a:custGeom>
              <a:avLst/>
              <a:gdLst>
                <a:gd name="T0" fmla="*/ 59221 w 1506864"/>
                <a:gd name="T1" fmla="*/ 361899 h 1085699"/>
                <a:gd name="T2" fmla="*/ 1506864 w 1506864"/>
                <a:gd name="T3" fmla="*/ 0 h 1085699"/>
                <a:gd name="T4" fmla="*/ 1427901 w 1506864"/>
                <a:gd name="T5" fmla="*/ 1085699 h 1085699"/>
                <a:gd name="T6" fmla="*/ 0 w 1506864"/>
                <a:gd name="T7" fmla="*/ 671159 h 1085699"/>
                <a:gd name="T8" fmla="*/ 59221 w 1506864"/>
                <a:gd name="T9" fmla="*/ 361899 h 1085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6864"/>
                <a:gd name="T16" fmla="*/ 0 h 1085699"/>
                <a:gd name="T17" fmla="*/ 1506864 w 1506864"/>
                <a:gd name="T18" fmla="*/ 1085699 h 1085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6864" h="1085699">
                  <a:moveTo>
                    <a:pt x="59221" y="361899"/>
                  </a:moveTo>
                  <a:lnTo>
                    <a:pt x="1506864" y="0"/>
                  </a:lnTo>
                  <a:lnTo>
                    <a:pt x="1427901" y="1085699"/>
                  </a:lnTo>
                  <a:lnTo>
                    <a:pt x="0" y="671159"/>
                  </a:lnTo>
                  <a:lnTo>
                    <a:pt x="59221" y="361899"/>
                  </a:lnTo>
                  <a:close/>
                </a:path>
              </a:pathLst>
            </a:custGeom>
            <a:solidFill>
              <a:srgbClr val="B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Freeform 65"/>
            <p:cNvSpPr>
              <a:spLocks noChangeArrowheads="1"/>
            </p:cNvSpPr>
            <p:nvPr/>
          </p:nvSpPr>
          <p:spPr bwMode="auto">
            <a:xfrm>
              <a:off x="677760" y="3849297"/>
              <a:ext cx="1506864" cy="539560"/>
            </a:xfrm>
            <a:custGeom>
              <a:avLst/>
              <a:gdLst>
                <a:gd name="T0" fmla="*/ 59221 w 1506864"/>
                <a:gd name="T1" fmla="*/ 89382 h 1085699"/>
                <a:gd name="T2" fmla="*/ 1506864 w 1506864"/>
                <a:gd name="T3" fmla="*/ 0 h 1085699"/>
                <a:gd name="T4" fmla="*/ 1427901 w 1506864"/>
                <a:gd name="T5" fmla="*/ 268145 h 1085699"/>
                <a:gd name="T6" fmla="*/ 0 w 1506864"/>
                <a:gd name="T7" fmla="*/ 165762 h 1085699"/>
                <a:gd name="T8" fmla="*/ 59221 w 1506864"/>
                <a:gd name="T9" fmla="*/ 89382 h 1085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6864"/>
                <a:gd name="T16" fmla="*/ 0 h 1085699"/>
                <a:gd name="T17" fmla="*/ 1506864 w 1506864"/>
                <a:gd name="T18" fmla="*/ 1085699 h 1085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6864" h="1085699">
                  <a:moveTo>
                    <a:pt x="59221" y="361899"/>
                  </a:moveTo>
                  <a:lnTo>
                    <a:pt x="1506864" y="0"/>
                  </a:lnTo>
                  <a:lnTo>
                    <a:pt x="1427901" y="1085699"/>
                  </a:lnTo>
                  <a:lnTo>
                    <a:pt x="0" y="671159"/>
                  </a:lnTo>
                  <a:lnTo>
                    <a:pt x="59221" y="361899"/>
                  </a:lnTo>
                  <a:close/>
                </a:path>
              </a:pathLst>
            </a:custGeom>
            <a:solidFill>
              <a:srgbClr val="B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9" name="TextBox 53"/>
            <p:cNvSpPr txBox="1">
              <a:spLocks noChangeArrowheads="1"/>
            </p:cNvSpPr>
            <p:nvPr/>
          </p:nvSpPr>
          <p:spPr bwMode="auto">
            <a:xfrm>
              <a:off x="401391" y="3744017"/>
              <a:ext cx="12568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1800"/>
                <a:t>Exact description</a:t>
              </a:r>
            </a:p>
          </p:txBody>
        </p:sp>
        <p:sp>
          <p:nvSpPr>
            <p:cNvPr id="88130" name="TextBox 54"/>
            <p:cNvSpPr txBox="1">
              <a:spLocks noChangeArrowheads="1"/>
            </p:cNvSpPr>
            <p:nvPr/>
          </p:nvSpPr>
          <p:spPr bwMode="auto">
            <a:xfrm>
              <a:off x="355328" y="1868719"/>
              <a:ext cx="13094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1800"/>
                <a:t>Inexact description</a:t>
              </a:r>
            </a:p>
          </p:txBody>
        </p:sp>
        <p:sp>
          <p:nvSpPr>
            <p:cNvPr id="67" name="Up Arrow 66"/>
            <p:cNvSpPr/>
            <p:nvPr/>
          </p:nvSpPr>
          <p:spPr bwMode="auto">
            <a:xfrm>
              <a:off x="769778" y="2736840"/>
              <a:ext cx="611353" cy="861665"/>
            </a:xfrm>
            <a:prstGeom prst="up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8132" name="TextBox 62"/>
            <p:cNvSpPr txBox="1">
              <a:spLocks noChangeArrowheads="1"/>
            </p:cNvSpPr>
            <p:nvPr/>
          </p:nvSpPr>
          <p:spPr bwMode="auto">
            <a:xfrm>
              <a:off x="723821" y="3072858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is not</a:t>
              </a:r>
            </a:p>
          </p:txBody>
        </p:sp>
      </p:grpSp>
      <p:sp>
        <p:nvSpPr>
          <p:cNvPr id="88067" name="Freeform 67"/>
          <p:cNvSpPr>
            <a:spLocks noChangeArrowheads="1"/>
          </p:cNvSpPr>
          <p:nvPr/>
        </p:nvSpPr>
        <p:spPr bwMode="auto">
          <a:xfrm>
            <a:off x="1697038" y="236538"/>
            <a:ext cx="4192587" cy="546100"/>
          </a:xfrm>
          <a:custGeom>
            <a:avLst/>
            <a:gdLst>
              <a:gd name="T0" fmla="*/ 256689 w 4191582"/>
              <a:gd name="T1" fmla="*/ 0 h 546139"/>
              <a:gd name="T2" fmla="*/ 0 w 4191582"/>
              <a:gd name="T3" fmla="*/ 546100 h 546139"/>
              <a:gd name="T4" fmla="*/ 4192587 w 4191582"/>
              <a:gd name="T5" fmla="*/ 539520 h 546139"/>
              <a:gd name="T6" fmla="*/ 4080697 w 4191582"/>
              <a:gd name="T7" fmla="*/ 217124 h 546139"/>
              <a:gd name="T8" fmla="*/ 256689 w 4191582"/>
              <a:gd name="T9" fmla="*/ 0 h 546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1582"/>
              <a:gd name="T16" fmla="*/ 0 h 546139"/>
              <a:gd name="T17" fmla="*/ 4191582 w 4191582"/>
              <a:gd name="T18" fmla="*/ 546139 h 546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1582" h="546139">
                <a:moveTo>
                  <a:pt x="256627" y="0"/>
                </a:moveTo>
                <a:lnTo>
                  <a:pt x="0" y="546139"/>
                </a:lnTo>
                <a:lnTo>
                  <a:pt x="4191582" y="539559"/>
                </a:lnTo>
                <a:lnTo>
                  <a:pt x="4079719" y="217140"/>
                </a:lnTo>
                <a:lnTo>
                  <a:pt x="256627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008313" y="1227138"/>
            <a:ext cx="1530350" cy="28067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69" name="Title 1"/>
          <p:cNvSpPr>
            <a:spLocks noGrp="1"/>
          </p:cNvSpPr>
          <p:nvPr>
            <p:ph type="title"/>
          </p:nvPr>
        </p:nvSpPr>
        <p:spPr>
          <a:xfrm>
            <a:off x="1576388" y="136525"/>
            <a:ext cx="6096000" cy="712788"/>
          </a:xfrm>
        </p:spPr>
        <p:txBody>
          <a:bodyPr/>
          <a:lstStyle/>
          <a:p>
            <a:r>
              <a:rPr lang="en-US" sz="4400">
                <a:latin typeface="Times" charset="0"/>
                <a:ea typeface="ＭＳ Ｐゴシック" charset="0"/>
                <a:cs typeface="ＭＳ Ｐゴシック" charset="0"/>
              </a:rPr>
              <a:t>Limits </a:t>
            </a:r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behaving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badly</a:t>
            </a:r>
          </a:p>
        </p:txBody>
      </p:sp>
      <p:sp>
        <p:nvSpPr>
          <p:cNvPr id="88070" name="Content Placeholder 2"/>
          <p:cNvSpPr>
            <a:spLocks noGrp="1"/>
          </p:cNvSpPr>
          <p:nvPr>
            <p:ph idx="1"/>
          </p:nvPr>
        </p:nvSpPr>
        <p:spPr>
          <a:xfrm>
            <a:off x="0" y="6461125"/>
            <a:ext cx="236538" cy="396875"/>
          </a:xfrm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3888" y="62214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D8DD5D7-F547-A548-8F28-3AC2C5901CFF}" type="slidenum">
              <a:rPr lang="en-US" sz="1400">
                <a:cs typeface="Times" charset="0"/>
              </a:rPr>
              <a:pPr/>
              <a:t>38</a:t>
            </a:fld>
            <a:endParaRPr lang="en-US" sz="1400">
              <a:cs typeface="Times" charset="0"/>
            </a:endParaRPr>
          </a:p>
        </p:txBody>
      </p:sp>
      <p:pic>
        <p:nvPicPr>
          <p:cNvPr id="5" name="Picture 4" descr="01_misaligned_bridge_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9" y="120650"/>
            <a:ext cx="1119784" cy="83482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8073" name="TextBox 5"/>
          <p:cNvSpPr txBox="1">
            <a:spLocks noChangeArrowheads="1"/>
          </p:cNvSpPr>
          <p:nvPr/>
        </p:nvSpPr>
        <p:spPr bwMode="auto">
          <a:xfrm>
            <a:off x="3065463" y="1138238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cs typeface="Times" charset="0"/>
              </a:rPr>
              <a:t>System</a:t>
            </a:r>
            <a:r>
              <a:rPr lang="en-US" sz="2800" baseline="-25000">
                <a:cs typeface="Times" charset="0"/>
              </a:rPr>
              <a:t>1</a:t>
            </a:r>
            <a:endParaRPr lang="en-US" sz="2800">
              <a:cs typeface="Times" charset="0"/>
            </a:endParaRPr>
          </a:p>
        </p:txBody>
      </p:sp>
      <p:sp>
        <p:nvSpPr>
          <p:cNvPr id="88074" name="TextBox 6"/>
          <p:cNvSpPr txBox="1">
            <a:spLocks noChangeArrowheads="1"/>
          </p:cNvSpPr>
          <p:nvPr/>
        </p:nvSpPr>
        <p:spPr bwMode="auto">
          <a:xfrm>
            <a:off x="3065463" y="1744663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cs typeface="Times" charset="0"/>
              </a:rPr>
              <a:t>System</a:t>
            </a:r>
            <a:r>
              <a:rPr lang="en-US" sz="2800" baseline="-25000">
                <a:cs typeface="Times" charset="0"/>
              </a:rPr>
              <a:t>2</a:t>
            </a:r>
            <a:endParaRPr lang="en-US" sz="2800">
              <a:cs typeface="Times" charset="0"/>
            </a:endParaRPr>
          </a:p>
        </p:txBody>
      </p:sp>
      <p:sp>
        <p:nvSpPr>
          <p:cNvPr id="88075" name="TextBox 7"/>
          <p:cNvSpPr txBox="1">
            <a:spLocks noChangeArrowheads="1"/>
          </p:cNvSpPr>
          <p:nvPr/>
        </p:nvSpPr>
        <p:spPr bwMode="auto">
          <a:xfrm>
            <a:off x="3122613" y="3563938"/>
            <a:ext cx="1241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cs typeface="Times" charset="0"/>
              </a:rPr>
              <a:t>Limit</a:t>
            </a:r>
          </a:p>
          <a:p>
            <a:r>
              <a:rPr lang="en-US" sz="2800">
                <a:cs typeface="Times" charset="0"/>
              </a:rPr>
              <a:t>System</a:t>
            </a:r>
          </a:p>
        </p:txBody>
      </p:sp>
      <p:sp>
        <p:nvSpPr>
          <p:cNvPr id="88076" name="TextBox 8"/>
          <p:cNvSpPr txBox="1">
            <a:spLocks noChangeArrowheads="1"/>
          </p:cNvSpPr>
          <p:nvPr/>
        </p:nvSpPr>
        <p:spPr bwMode="auto">
          <a:xfrm>
            <a:off x="3065463" y="2351088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cs typeface="Times" charset="0"/>
              </a:rPr>
              <a:t>System</a:t>
            </a:r>
            <a:r>
              <a:rPr lang="en-US" sz="2800" baseline="-25000">
                <a:cs typeface="Times" charset="0"/>
              </a:rPr>
              <a:t>3</a:t>
            </a:r>
            <a:endParaRPr lang="en-US" sz="2800">
              <a:cs typeface="Times" charset="0"/>
            </a:endParaRPr>
          </a:p>
        </p:txBody>
      </p:sp>
      <p:grpSp>
        <p:nvGrpSpPr>
          <p:cNvPr id="88077" name="Group 12"/>
          <p:cNvGrpSpPr>
            <a:grpSpLocks/>
          </p:cNvGrpSpPr>
          <p:nvPr/>
        </p:nvGrpSpPr>
        <p:grpSpPr bwMode="auto">
          <a:xfrm>
            <a:off x="3681413" y="3070225"/>
            <a:ext cx="58737" cy="336550"/>
            <a:chOff x="4652963" y="4129088"/>
            <a:chExt cx="58737" cy="336550"/>
          </a:xfrm>
        </p:grpSpPr>
        <p:sp>
          <p:nvSpPr>
            <p:cNvPr id="10" name="Oval 9"/>
            <p:cNvSpPr/>
            <p:nvPr/>
          </p:nvSpPr>
          <p:spPr bwMode="auto">
            <a:xfrm rot="5400000">
              <a:off x="4652963" y="4129088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 rot="5400000">
              <a:off x="4654550" y="4270376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 rot="5400000">
              <a:off x="4652963" y="4408488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8078" name="Picture 11" descr="dome-lim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6975"/>
            <a:ext cx="911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9" name="Picture 12" descr="dome-limi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109788"/>
            <a:ext cx="911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0" name="Picture 13" descr="dome-limi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24275"/>
            <a:ext cx="9112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81" name="Group 12"/>
          <p:cNvGrpSpPr>
            <a:grpSpLocks/>
          </p:cNvGrpSpPr>
          <p:nvPr/>
        </p:nvGrpSpPr>
        <p:grpSpPr bwMode="auto">
          <a:xfrm>
            <a:off x="2325688" y="3032125"/>
            <a:ext cx="58737" cy="336550"/>
            <a:chOff x="4652963" y="4129088"/>
            <a:chExt cx="58737" cy="336550"/>
          </a:xfrm>
        </p:grpSpPr>
        <p:sp>
          <p:nvSpPr>
            <p:cNvPr id="47" name="Oval 46"/>
            <p:cNvSpPr/>
            <p:nvPr/>
          </p:nvSpPr>
          <p:spPr bwMode="auto">
            <a:xfrm rot="5400000">
              <a:off x="4652963" y="4129088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4654550" y="4270376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5400000">
              <a:off x="4652963" y="4408488"/>
              <a:ext cx="57150" cy="571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886075" y="1152525"/>
            <a:ext cx="6130925" cy="3716338"/>
            <a:chOff x="2885639" y="1159548"/>
            <a:chExt cx="6130578" cy="3715154"/>
          </a:xfrm>
        </p:grpSpPr>
        <p:grpSp>
          <p:nvGrpSpPr>
            <p:cNvPr id="88097" name="Group 33"/>
            <p:cNvGrpSpPr>
              <a:grpSpLocks/>
            </p:cNvGrpSpPr>
            <p:nvPr/>
          </p:nvGrpSpPr>
          <p:grpSpPr bwMode="auto">
            <a:xfrm>
              <a:off x="4813893" y="3850361"/>
              <a:ext cx="1509671" cy="1016679"/>
              <a:chOff x="4776672" y="4330700"/>
              <a:chExt cx="2582188" cy="182594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5043527" y="4332009"/>
                <a:ext cx="2316027" cy="1792789"/>
              </a:xfrm>
              <a:custGeom>
                <a:avLst/>
                <a:gdLst>
                  <a:gd name="connsiteX0" fmla="*/ 0 w 2755900"/>
                  <a:gd name="connsiteY0" fmla="*/ 19050 h 2222500"/>
                  <a:gd name="connsiteX1" fmla="*/ 273050 w 2755900"/>
                  <a:gd name="connsiteY1" fmla="*/ 2222500 h 2222500"/>
                  <a:gd name="connsiteX2" fmla="*/ 2755900 w 2755900"/>
                  <a:gd name="connsiteY2" fmla="*/ 2209800 h 2222500"/>
                  <a:gd name="connsiteX3" fmla="*/ 298450 w 2755900"/>
                  <a:gd name="connsiteY3" fmla="*/ 0 h 2222500"/>
                  <a:gd name="connsiteX4" fmla="*/ 0 w 2755900"/>
                  <a:gd name="connsiteY4" fmla="*/ 19050 h 222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900" h="2222500">
                    <a:moveTo>
                      <a:pt x="0" y="19050"/>
                    </a:moveTo>
                    <a:lnTo>
                      <a:pt x="273050" y="2222500"/>
                    </a:lnTo>
                    <a:lnTo>
                      <a:pt x="2755900" y="2209800"/>
                    </a:lnTo>
                    <a:lnTo>
                      <a:pt x="298450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120" name="TextBox 28"/>
              <p:cNvSpPr txBox="1">
                <a:spLocks noChangeArrowheads="1"/>
              </p:cNvSpPr>
              <p:nvPr/>
            </p:nvSpPr>
            <p:spPr bwMode="auto">
              <a:xfrm>
                <a:off x="4776672" y="4830011"/>
                <a:ext cx="2222025" cy="1326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/>
                <a:r>
                  <a:rPr lang="en-US" sz="1200">
                    <a:cs typeface="Times" charset="0"/>
                  </a:rPr>
                  <a:t>Limit system and limit property do</a:t>
                </a:r>
              </a:p>
              <a:p>
                <a:pPr algn="ctr"/>
                <a:r>
                  <a:rPr lang="en-US" sz="1800">
                    <a:cs typeface="Times" charset="0"/>
                  </a:rPr>
                  <a:t>not match.</a:t>
                </a:r>
                <a:endParaRPr lang="en-US" sz="1200">
                  <a:cs typeface="Times" charset="0"/>
                </a:endParaRPr>
              </a:p>
            </p:txBody>
          </p:sp>
        </p:grpSp>
        <p:grpSp>
          <p:nvGrpSpPr>
            <p:cNvPr id="88098" name="Group 36"/>
            <p:cNvGrpSpPr>
              <a:grpSpLocks/>
            </p:cNvGrpSpPr>
            <p:nvPr/>
          </p:nvGrpSpPr>
          <p:grpSpPr bwMode="auto">
            <a:xfrm>
              <a:off x="5986899" y="1159548"/>
              <a:ext cx="1643063" cy="3362325"/>
              <a:chOff x="6019800" y="1640543"/>
              <a:chExt cx="1642548" cy="3360885"/>
            </a:xfrm>
          </p:grpSpPr>
          <p:sp>
            <p:nvSpPr>
              <p:cNvPr id="36" name="Down Arrow 35"/>
              <p:cNvSpPr/>
              <p:nvPr/>
            </p:nvSpPr>
            <p:spPr>
              <a:xfrm>
                <a:off x="6020339" y="1708755"/>
                <a:ext cx="1529784" cy="280619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8110" name="Group 30"/>
              <p:cNvGrpSpPr>
                <a:grpSpLocks/>
              </p:cNvGrpSpPr>
              <p:nvPr/>
            </p:nvGrpSpPr>
            <p:grpSpPr bwMode="auto">
              <a:xfrm>
                <a:off x="6102350" y="1640543"/>
                <a:ext cx="1559998" cy="3360885"/>
                <a:chOff x="6102350" y="1640543"/>
                <a:chExt cx="1559998" cy="3360885"/>
              </a:xfrm>
            </p:grpSpPr>
            <p:sp>
              <p:nvSpPr>
                <p:cNvPr id="8811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108700" y="1640543"/>
                  <a:ext cx="154094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r>
                    <a:rPr lang="en-US" sz="2800">
                      <a:cs typeface="Times" charset="0"/>
                    </a:rPr>
                    <a:t>Property</a:t>
                  </a:r>
                  <a:r>
                    <a:rPr lang="en-US" sz="2800" baseline="-25000">
                      <a:cs typeface="Times" charset="0"/>
                    </a:rPr>
                    <a:t>1</a:t>
                  </a:r>
                  <a:endParaRPr lang="en-US" sz="2800">
                    <a:cs typeface="Times" charset="0"/>
                  </a:endParaRPr>
                </a:p>
              </p:txBody>
            </p:sp>
            <p:sp>
              <p:nvSpPr>
                <p:cNvPr id="8811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121400" y="2228850"/>
                  <a:ext cx="154094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r>
                    <a:rPr lang="en-US" sz="2800">
                      <a:cs typeface="Times" charset="0"/>
                    </a:rPr>
                    <a:t>Property</a:t>
                  </a:r>
                  <a:r>
                    <a:rPr lang="en-US" sz="2800" baseline="-25000">
                      <a:cs typeface="Times" charset="0"/>
                    </a:rPr>
                    <a:t>2</a:t>
                  </a:r>
                  <a:endParaRPr lang="en-US" sz="2800">
                    <a:cs typeface="Times" charset="0"/>
                  </a:endParaRPr>
                </a:p>
              </p:txBody>
            </p:sp>
            <p:sp>
              <p:nvSpPr>
                <p:cNvPr id="8811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115050" y="4047321"/>
                  <a:ext cx="1421257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algn="ctr"/>
                  <a:r>
                    <a:rPr lang="en-US" sz="2800">
                      <a:cs typeface="Times" charset="0"/>
                    </a:rPr>
                    <a:t>Limit</a:t>
                  </a:r>
                </a:p>
                <a:p>
                  <a:pPr algn="ctr"/>
                  <a:r>
                    <a:rPr lang="en-US" sz="2800">
                      <a:cs typeface="Times" charset="0"/>
                    </a:rPr>
                    <a:t>Property</a:t>
                  </a:r>
                </a:p>
              </p:txBody>
            </p:sp>
            <p:sp>
              <p:nvSpPr>
                <p:cNvPr id="88114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102350" y="2832100"/>
                  <a:ext cx="154094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r>
                    <a:rPr lang="en-US" sz="2800">
                      <a:cs typeface="Times" charset="0"/>
                    </a:rPr>
                    <a:t>Property</a:t>
                  </a:r>
                  <a:r>
                    <a:rPr lang="en-US" sz="2800" baseline="-25000">
                      <a:cs typeface="Times" charset="0"/>
                    </a:rPr>
                    <a:t>3</a:t>
                  </a:r>
                  <a:endParaRPr lang="en-US" sz="2800">
                    <a:cs typeface="Times" charset="0"/>
                  </a:endParaRPr>
                </a:p>
              </p:txBody>
            </p:sp>
            <p:grpSp>
              <p:nvGrpSpPr>
                <p:cNvPr id="88115" name="Group 17"/>
                <p:cNvGrpSpPr>
                  <a:grpSpLocks/>
                </p:cNvGrpSpPr>
                <p:nvPr/>
              </p:nvGrpSpPr>
              <p:grpSpPr bwMode="auto">
                <a:xfrm>
                  <a:off x="6811963" y="3538538"/>
                  <a:ext cx="58737" cy="336550"/>
                  <a:chOff x="4652963" y="4129088"/>
                  <a:chExt cx="58737" cy="336550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 rot="5400000">
                    <a:off x="4653220" y="4131487"/>
                    <a:ext cx="57107" cy="5712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 bwMode="auto">
                  <a:xfrm rot="5400000">
                    <a:off x="4654806" y="4271082"/>
                    <a:ext cx="57107" cy="5712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 rot="5400000">
                    <a:off x="4653220" y="4409092"/>
                    <a:ext cx="57107" cy="5712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88099" name="Group 31"/>
            <p:cNvGrpSpPr>
              <a:grpSpLocks/>
            </p:cNvGrpSpPr>
            <p:nvPr/>
          </p:nvGrpSpPr>
          <p:grpSpPr bwMode="auto">
            <a:xfrm>
              <a:off x="4710549" y="1310360"/>
              <a:ext cx="1066800" cy="2855913"/>
              <a:chOff x="4743450" y="1790700"/>
              <a:chExt cx="1066800" cy="2855913"/>
            </a:xfrm>
          </p:grpSpPr>
          <p:sp>
            <p:nvSpPr>
              <p:cNvPr id="22" name="Left-Right Arrow 21"/>
              <p:cNvSpPr/>
              <p:nvPr/>
            </p:nvSpPr>
            <p:spPr>
              <a:xfrm>
                <a:off x="4744062" y="1790653"/>
                <a:ext cx="1066740" cy="292007"/>
              </a:xfrm>
              <a:prstGeom prst="leftRightArrow">
                <a:avLst/>
              </a:prstGeom>
              <a:solidFill>
                <a:srgbClr val="788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Left-Right Arrow 22"/>
              <p:cNvSpPr/>
              <p:nvPr/>
            </p:nvSpPr>
            <p:spPr>
              <a:xfrm>
                <a:off x="4744062" y="2387363"/>
                <a:ext cx="1066740" cy="292007"/>
              </a:xfrm>
              <a:prstGeom prst="leftRightArrow">
                <a:avLst/>
              </a:prstGeom>
              <a:solidFill>
                <a:srgbClr val="788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Left-Right Arrow 23"/>
              <p:cNvSpPr/>
              <p:nvPr/>
            </p:nvSpPr>
            <p:spPr>
              <a:xfrm>
                <a:off x="4744062" y="2950745"/>
                <a:ext cx="1066740" cy="293594"/>
              </a:xfrm>
              <a:prstGeom prst="leftRightArrow">
                <a:avLst/>
              </a:prstGeom>
              <a:solidFill>
                <a:srgbClr val="788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Left-Right Arrow 24"/>
              <p:cNvSpPr/>
              <p:nvPr/>
            </p:nvSpPr>
            <p:spPr>
              <a:xfrm>
                <a:off x="4744062" y="4355236"/>
                <a:ext cx="1066740" cy="292007"/>
              </a:xfrm>
              <a:prstGeom prst="leftRightArrow">
                <a:avLst/>
              </a:prstGeom>
              <a:solidFill>
                <a:srgbClr val="788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8100" name="TextBox 49"/>
            <p:cNvSpPr txBox="1">
              <a:spLocks noChangeArrowheads="1"/>
            </p:cNvSpPr>
            <p:nvPr/>
          </p:nvSpPr>
          <p:spPr bwMode="auto">
            <a:xfrm>
              <a:off x="7606703" y="1309419"/>
              <a:ext cx="138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deterministic</a:t>
              </a:r>
            </a:p>
          </p:txBody>
        </p:sp>
        <p:sp>
          <p:nvSpPr>
            <p:cNvPr id="88101" name="TextBox 50"/>
            <p:cNvSpPr txBox="1">
              <a:spLocks noChangeArrowheads="1"/>
            </p:cNvSpPr>
            <p:nvPr/>
          </p:nvSpPr>
          <p:spPr bwMode="auto">
            <a:xfrm>
              <a:off x="7626444" y="1888459"/>
              <a:ext cx="138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deterministic</a:t>
              </a:r>
            </a:p>
          </p:txBody>
        </p:sp>
        <p:sp>
          <p:nvSpPr>
            <p:cNvPr id="88102" name="TextBox 51"/>
            <p:cNvSpPr txBox="1">
              <a:spLocks noChangeArrowheads="1"/>
            </p:cNvSpPr>
            <p:nvPr/>
          </p:nvSpPr>
          <p:spPr bwMode="auto">
            <a:xfrm>
              <a:off x="7606703" y="2526719"/>
              <a:ext cx="138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deterministic</a:t>
              </a:r>
            </a:p>
          </p:txBody>
        </p:sp>
        <p:sp>
          <p:nvSpPr>
            <p:cNvPr id="88103" name="TextBox 52"/>
            <p:cNvSpPr txBox="1">
              <a:spLocks noChangeArrowheads="1"/>
            </p:cNvSpPr>
            <p:nvPr/>
          </p:nvSpPr>
          <p:spPr bwMode="auto">
            <a:xfrm>
              <a:off x="7596196" y="3809818"/>
              <a:ext cx="138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deterministic</a:t>
              </a:r>
            </a:p>
          </p:txBody>
        </p:sp>
        <p:sp>
          <p:nvSpPr>
            <p:cNvPr id="88104" name="TextBox 69"/>
            <p:cNvSpPr txBox="1">
              <a:spLocks noChangeArrowheads="1"/>
            </p:cNvSpPr>
            <p:nvPr/>
          </p:nvSpPr>
          <p:spPr bwMode="auto">
            <a:xfrm>
              <a:off x="2885639" y="4505477"/>
              <a:ext cx="1722962" cy="36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(indeterministic)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61950" y="5105400"/>
            <a:ext cx="8423275" cy="1346200"/>
            <a:chOff x="361911" y="5106076"/>
            <a:chExt cx="8422647" cy="1345873"/>
          </a:xfrm>
        </p:grpSpPr>
        <p:grpSp>
          <p:nvGrpSpPr>
            <p:cNvPr id="88084" name="Group 72"/>
            <p:cNvGrpSpPr>
              <a:grpSpLocks/>
            </p:cNvGrpSpPr>
            <p:nvPr/>
          </p:nvGrpSpPr>
          <p:grpSpPr bwMode="auto">
            <a:xfrm>
              <a:off x="361911" y="5106076"/>
              <a:ext cx="4239765" cy="1345873"/>
              <a:chOff x="368491" y="5231096"/>
              <a:chExt cx="4239765" cy="1345873"/>
            </a:xfrm>
          </p:grpSpPr>
          <p:sp>
            <p:nvSpPr>
              <p:cNvPr id="88090" name="Freeform 68"/>
              <p:cNvSpPr>
                <a:spLocks noChangeArrowheads="1"/>
              </p:cNvSpPr>
              <p:nvPr/>
            </p:nvSpPr>
            <p:spPr bwMode="auto">
              <a:xfrm>
                <a:off x="486934" y="5231096"/>
                <a:ext cx="4059979" cy="1322579"/>
              </a:xfrm>
              <a:custGeom>
                <a:avLst/>
                <a:gdLst>
                  <a:gd name="T0" fmla="*/ 171085 w 4059979"/>
                  <a:gd name="T1" fmla="*/ 0 h 1322579"/>
                  <a:gd name="T2" fmla="*/ 171085 w 4059979"/>
                  <a:gd name="T3" fmla="*/ 0 h 1322579"/>
                  <a:gd name="T4" fmla="*/ 4059979 w 4059979"/>
                  <a:gd name="T5" fmla="*/ 105280 h 1322579"/>
                  <a:gd name="T6" fmla="*/ 3974437 w 4059979"/>
                  <a:gd name="T7" fmla="*/ 1322579 h 1322579"/>
                  <a:gd name="T8" fmla="*/ 0 w 4059979"/>
                  <a:gd name="T9" fmla="*/ 1098859 h 1322579"/>
                  <a:gd name="T10" fmla="*/ 171085 w 4059979"/>
                  <a:gd name="T11" fmla="*/ 0 h 13225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59979"/>
                  <a:gd name="T19" fmla="*/ 0 h 1322579"/>
                  <a:gd name="T20" fmla="*/ 4059979 w 4059979"/>
                  <a:gd name="T21" fmla="*/ 1322579 h 13225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59979" h="1322579">
                    <a:moveTo>
                      <a:pt x="171085" y="0"/>
                    </a:moveTo>
                    <a:lnTo>
                      <a:pt x="171085" y="0"/>
                    </a:lnTo>
                    <a:lnTo>
                      <a:pt x="4059979" y="105280"/>
                    </a:lnTo>
                    <a:lnTo>
                      <a:pt x="3974437" y="1322579"/>
                    </a:lnTo>
                    <a:lnTo>
                      <a:pt x="0" y="1098859"/>
                    </a:lnTo>
                    <a:lnTo>
                      <a:pt x="171085" y="0"/>
                    </a:lnTo>
                    <a:close/>
                  </a:path>
                </a:pathLst>
              </a:custGeom>
              <a:solidFill>
                <a:srgbClr val="B4F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TextBox 55"/>
              <p:cNvSpPr txBox="1">
                <a:spLocks noChangeArrowheads="1"/>
              </p:cNvSpPr>
              <p:nvPr/>
            </p:nvSpPr>
            <p:spPr bwMode="auto">
              <a:xfrm>
                <a:off x="368491" y="5336376"/>
                <a:ext cx="1164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/>
                  <a:t>Limit System</a:t>
                </a:r>
              </a:p>
            </p:txBody>
          </p:sp>
          <p:sp>
            <p:nvSpPr>
              <p:cNvPr id="88092" name="TextBox 56"/>
              <p:cNvSpPr txBox="1">
                <a:spLocks noChangeArrowheads="1"/>
              </p:cNvSpPr>
              <p:nvPr/>
            </p:nvSpPr>
            <p:spPr bwMode="auto">
              <a:xfrm>
                <a:off x="1730591" y="5402176"/>
                <a:ext cx="16582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000"/>
                  <a:t>is a bad idealization of</a:t>
                </a:r>
              </a:p>
            </p:txBody>
          </p:sp>
          <p:sp>
            <p:nvSpPr>
              <p:cNvPr id="88093" name="TextBox 5"/>
              <p:cNvSpPr txBox="1">
                <a:spLocks noChangeArrowheads="1"/>
              </p:cNvSpPr>
              <p:nvPr/>
            </p:nvSpPr>
            <p:spPr bwMode="auto">
              <a:xfrm>
                <a:off x="3414650" y="5238247"/>
                <a:ext cx="1193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>
                    <a:cs typeface="Times" charset="0"/>
                  </a:rPr>
                  <a:t>System</a:t>
                </a:r>
                <a:r>
                  <a:rPr lang="en-US" baseline="-25000">
                    <a:cs typeface="Times" charset="0"/>
                  </a:rPr>
                  <a:t>1</a:t>
                </a:r>
                <a:endParaRPr lang="en-US">
                  <a:cs typeface="Times" charset="0"/>
                </a:endParaRPr>
              </a:p>
            </p:txBody>
          </p:sp>
          <p:sp>
            <p:nvSpPr>
              <p:cNvPr id="88094" name="TextBox 6"/>
              <p:cNvSpPr txBox="1">
                <a:spLocks noChangeArrowheads="1"/>
              </p:cNvSpPr>
              <p:nvPr/>
            </p:nvSpPr>
            <p:spPr bwMode="auto">
              <a:xfrm>
                <a:off x="3414650" y="5568312"/>
                <a:ext cx="10254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000">
                    <a:cs typeface="Times" charset="0"/>
                  </a:rPr>
                  <a:t>System</a:t>
                </a:r>
                <a:r>
                  <a:rPr lang="en-US" sz="2000" baseline="-25000">
                    <a:cs typeface="Times" charset="0"/>
                  </a:rPr>
                  <a:t>2</a:t>
                </a:r>
                <a:endParaRPr lang="en-US" sz="2000">
                  <a:cs typeface="Times" charset="0"/>
                </a:endParaRPr>
              </a:p>
            </p:txBody>
          </p:sp>
          <p:sp>
            <p:nvSpPr>
              <p:cNvPr id="88095" name="TextBox 8"/>
              <p:cNvSpPr txBox="1">
                <a:spLocks noChangeArrowheads="1"/>
              </p:cNvSpPr>
              <p:nvPr/>
            </p:nvSpPr>
            <p:spPr bwMode="auto">
              <a:xfrm>
                <a:off x="3414650" y="5911537"/>
                <a:ext cx="9413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>
                    <a:cs typeface="Times" charset="0"/>
                  </a:rPr>
                  <a:t>System</a:t>
                </a:r>
                <a:r>
                  <a:rPr lang="en-US" sz="1800" baseline="-25000">
                    <a:cs typeface="Times" charset="0"/>
                  </a:rPr>
                  <a:t>3</a:t>
                </a:r>
                <a:endParaRPr lang="en-US" sz="1800">
                  <a:cs typeface="Times" charset="0"/>
                </a:endParaRPr>
              </a:p>
            </p:txBody>
          </p:sp>
          <p:sp>
            <p:nvSpPr>
              <p:cNvPr id="88096" name="TextBox 8"/>
              <p:cNvSpPr txBox="1">
                <a:spLocks noChangeArrowheads="1"/>
              </p:cNvSpPr>
              <p:nvPr/>
            </p:nvSpPr>
            <p:spPr bwMode="auto">
              <a:xfrm>
                <a:off x="3414650" y="6207637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>
                    <a:cs typeface="Times" charset="0"/>
                  </a:rPr>
                  <a:t>…</a:t>
                </a:r>
              </a:p>
            </p:txBody>
          </p:sp>
        </p:grpSp>
        <p:grpSp>
          <p:nvGrpSpPr>
            <p:cNvPr id="88085" name="Group 73"/>
            <p:cNvGrpSpPr>
              <a:grpSpLocks/>
            </p:cNvGrpSpPr>
            <p:nvPr/>
          </p:nvGrpSpPr>
          <p:grpSpPr bwMode="auto">
            <a:xfrm>
              <a:off x="5744508" y="5171876"/>
              <a:ext cx="3040050" cy="1171239"/>
              <a:chOff x="1033091" y="5171876"/>
              <a:chExt cx="3040050" cy="1171239"/>
            </a:xfrm>
          </p:grpSpPr>
          <p:sp>
            <p:nvSpPr>
              <p:cNvPr id="88087" name="Freeform 74"/>
              <p:cNvSpPr>
                <a:spLocks noChangeArrowheads="1"/>
              </p:cNvSpPr>
              <p:nvPr/>
            </p:nvSpPr>
            <p:spPr bwMode="auto">
              <a:xfrm>
                <a:off x="1033091" y="5171876"/>
                <a:ext cx="3040050" cy="1171239"/>
              </a:xfrm>
              <a:custGeom>
                <a:avLst/>
                <a:gdLst>
                  <a:gd name="T0" fmla="*/ 95924 w 4059979"/>
                  <a:gd name="T1" fmla="*/ 0 h 1322579"/>
                  <a:gd name="T2" fmla="*/ 95924 w 4059979"/>
                  <a:gd name="T3" fmla="*/ 0 h 1322579"/>
                  <a:gd name="T4" fmla="*/ 2276343 w 4059979"/>
                  <a:gd name="T5" fmla="*/ 82565 h 1322579"/>
                  <a:gd name="T6" fmla="*/ 2228381 w 4059979"/>
                  <a:gd name="T7" fmla="*/ 1037217 h 1322579"/>
                  <a:gd name="T8" fmla="*/ 0 w 4059979"/>
                  <a:gd name="T9" fmla="*/ 861767 h 1322579"/>
                  <a:gd name="T10" fmla="*/ 95924 w 4059979"/>
                  <a:gd name="T11" fmla="*/ 0 h 13225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59979"/>
                  <a:gd name="T19" fmla="*/ 0 h 1322579"/>
                  <a:gd name="T20" fmla="*/ 4059979 w 4059979"/>
                  <a:gd name="T21" fmla="*/ 1322579 h 13225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59979" h="1322579">
                    <a:moveTo>
                      <a:pt x="171085" y="0"/>
                    </a:moveTo>
                    <a:lnTo>
                      <a:pt x="171085" y="0"/>
                    </a:lnTo>
                    <a:lnTo>
                      <a:pt x="4059979" y="105280"/>
                    </a:lnTo>
                    <a:lnTo>
                      <a:pt x="3974437" y="1322579"/>
                    </a:lnTo>
                    <a:lnTo>
                      <a:pt x="0" y="1098859"/>
                    </a:lnTo>
                    <a:lnTo>
                      <a:pt x="171085" y="0"/>
                    </a:lnTo>
                    <a:close/>
                  </a:path>
                </a:pathLst>
              </a:custGeom>
              <a:solidFill>
                <a:srgbClr val="B4F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TextBox 75"/>
              <p:cNvSpPr txBox="1">
                <a:spLocks noChangeArrowheads="1"/>
              </p:cNvSpPr>
              <p:nvPr/>
            </p:nvSpPr>
            <p:spPr bwMode="auto">
              <a:xfrm>
                <a:off x="1092311" y="5310056"/>
                <a:ext cx="1164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/>
                  <a:t>Limit System</a:t>
                </a:r>
              </a:p>
            </p:txBody>
          </p:sp>
          <p:sp>
            <p:nvSpPr>
              <p:cNvPr id="88089" name="TextBox 76"/>
              <p:cNvSpPr txBox="1">
                <a:spLocks noChangeArrowheads="1"/>
              </p:cNvSpPr>
              <p:nvPr/>
            </p:nvSpPr>
            <p:spPr bwMode="auto">
              <a:xfrm>
                <a:off x="2349129" y="5395596"/>
                <a:ext cx="1658209" cy="707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2000"/>
                  <a:t>is inadmissible.</a:t>
                </a:r>
              </a:p>
            </p:txBody>
          </p:sp>
        </p:grpSp>
        <p:sp>
          <p:nvSpPr>
            <p:cNvPr id="88086" name="TextBox 81"/>
            <p:cNvSpPr txBox="1">
              <a:spLocks noChangeArrowheads="1"/>
            </p:cNvSpPr>
            <p:nvPr/>
          </p:nvSpPr>
          <p:spPr bwMode="auto">
            <a:xfrm>
              <a:off x="5106228" y="5415336"/>
              <a:ext cx="9226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/>
                <a:t>NOT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3357A79-9C00-024E-AABE-7D6ACFA4279A}" type="slidenum">
              <a:rPr lang="en-US" sz="1400">
                <a:latin typeface="Arial" charset="0"/>
              </a:rPr>
              <a:pPr/>
              <a:t>39</a:t>
            </a:fld>
            <a:endParaRPr lang="en-US" sz="1400">
              <a:latin typeface="Arial" charset="0"/>
            </a:endParaRPr>
          </a:p>
        </p:txBody>
      </p:sp>
      <p:sp>
        <p:nvSpPr>
          <p:cNvPr id="89091" name="Freeform 2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Infinite Helicopter Rotor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890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041400"/>
            <a:ext cx="4232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23"/>
          <p:cNvGrpSpPr>
            <a:grpSpLocks/>
          </p:cNvGrpSpPr>
          <p:nvPr/>
        </p:nvGrpSpPr>
        <p:grpSpPr bwMode="auto">
          <a:xfrm>
            <a:off x="217488" y="1138238"/>
            <a:ext cx="1611312" cy="1423987"/>
            <a:chOff x="398" y="924"/>
            <a:chExt cx="1146" cy="897"/>
          </a:xfrm>
        </p:grpSpPr>
        <p:sp>
          <p:nvSpPr>
            <p:cNvPr id="89123" name="Freeform 12"/>
            <p:cNvSpPr>
              <a:spLocks/>
            </p:cNvSpPr>
            <p:nvPr/>
          </p:nvSpPr>
          <p:spPr bwMode="auto">
            <a:xfrm>
              <a:off x="398" y="924"/>
              <a:ext cx="1146" cy="892"/>
            </a:xfrm>
            <a:custGeom>
              <a:avLst/>
              <a:gdLst>
                <a:gd name="T0" fmla="*/ 0 w 1264"/>
                <a:gd name="T1" fmla="*/ 0 h 904"/>
                <a:gd name="T2" fmla="*/ 636 w 1264"/>
                <a:gd name="T3" fmla="*/ 170 h 904"/>
                <a:gd name="T4" fmla="*/ 612 w 1264"/>
                <a:gd name="T5" fmla="*/ 736 h 904"/>
                <a:gd name="T6" fmla="*/ 24 w 1264"/>
                <a:gd name="T7" fmla="*/ 823 h 904"/>
                <a:gd name="T8" fmla="*/ 0 w 1264"/>
                <a:gd name="T9" fmla="*/ 0 h 9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4"/>
                <a:gd name="T16" fmla="*/ 0 h 904"/>
                <a:gd name="T17" fmla="*/ 1264 w 1264"/>
                <a:gd name="T18" fmla="*/ 904 h 9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4" h="904">
                  <a:moveTo>
                    <a:pt x="0" y="0"/>
                  </a:moveTo>
                  <a:lnTo>
                    <a:pt x="1264" y="184"/>
                  </a:lnTo>
                  <a:lnTo>
                    <a:pt x="1216" y="808"/>
                  </a:lnTo>
                  <a:lnTo>
                    <a:pt x="48" y="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4" name="Rectangle 14"/>
            <p:cNvSpPr>
              <a:spLocks noChangeArrowheads="1"/>
            </p:cNvSpPr>
            <p:nvPr/>
          </p:nvSpPr>
          <p:spPr bwMode="auto">
            <a:xfrm>
              <a:off x="407" y="987"/>
              <a:ext cx="98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What is the lift generated by an infinite, non-rotating rotor?</a:t>
              </a:r>
            </a:p>
          </p:txBody>
        </p:sp>
      </p:grpSp>
      <p:sp>
        <p:nvSpPr>
          <p:cNvPr id="89095" name="Freeform 16"/>
          <p:cNvSpPr>
            <a:spLocks/>
          </p:cNvSpPr>
          <p:nvPr/>
        </p:nvSpPr>
        <p:spPr bwMode="auto">
          <a:xfrm flipH="1">
            <a:off x="6877050" y="1177925"/>
            <a:ext cx="1651000" cy="1973263"/>
          </a:xfrm>
          <a:custGeom>
            <a:avLst/>
            <a:gdLst>
              <a:gd name="T0" fmla="*/ 0 w 3999"/>
              <a:gd name="T1" fmla="*/ 0 h 1431"/>
              <a:gd name="T2" fmla="*/ 1326591 w 3999"/>
              <a:gd name="T3" fmla="*/ 60673 h 1431"/>
              <a:gd name="T4" fmla="*/ 1651630 w 3999"/>
              <a:gd name="T5" fmla="*/ 1973251 h 1431"/>
              <a:gd name="T6" fmla="*/ 56169 w 3999"/>
              <a:gd name="T7" fmla="*/ 1716770 h 1431"/>
              <a:gd name="T8" fmla="*/ 0 w 3999"/>
              <a:gd name="T9" fmla="*/ 0 h 1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99"/>
              <a:gd name="T16" fmla="*/ 0 h 1431"/>
              <a:gd name="T17" fmla="*/ 3999 w 3999"/>
              <a:gd name="T18" fmla="*/ 1431 h 1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99" h="1431">
                <a:moveTo>
                  <a:pt x="0" y="0"/>
                </a:moveTo>
                <a:lnTo>
                  <a:pt x="3212" y="44"/>
                </a:lnTo>
                <a:cubicBezTo>
                  <a:pt x="3578" y="563"/>
                  <a:pt x="3717" y="859"/>
                  <a:pt x="3999" y="1431"/>
                </a:cubicBezTo>
                <a:lnTo>
                  <a:pt x="136" y="1245"/>
                </a:lnTo>
                <a:cubicBezTo>
                  <a:pt x="91" y="896"/>
                  <a:pt x="45" y="349"/>
                  <a:pt x="0" y="0"/>
                </a:cubicBezTo>
                <a:close/>
              </a:path>
            </a:pathLst>
          </a:custGeom>
          <a:solidFill>
            <a:srgbClr val="BB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Rectangle 17"/>
          <p:cNvSpPr>
            <a:spLocks noChangeArrowheads="1"/>
          </p:cNvSpPr>
          <p:nvPr/>
        </p:nvSpPr>
        <p:spPr bwMode="auto">
          <a:xfrm>
            <a:off x="6986588" y="1076325"/>
            <a:ext cx="167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Double rotor size.</a:t>
            </a:r>
            <a:br>
              <a:rPr lang="en-US" sz="1600"/>
            </a:br>
            <a:r>
              <a:rPr lang="en-US" sz="1600"/>
              <a:t>Halve rotor speed.</a:t>
            </a:r>
          </a:p>
        </p:txBody>
      </p:sp>
      <p:sp>
        <p:nvSpPr>
          <p:cNvPr id="89097" name="Rectangle 18"/>
          <p:cNvSpPr>
            <a:spLocks noChangeArrowheads="1"/>
          </p:cNvSpPr>
          <p:nvPr/>
        </p:nvSpPr>
        <p:spPr bwMode="auto">
          <a:xfrm>
            <a:off x="6908800" y="2103438"/>
            <a:ext cx="2039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Rotor lift stays the same (at L).</a:t>
            </a:r>
            <a:br>
              <a:rPr lang="en-US" sz="1600"/>
            </a:br>
            <a:r>
              <a:rPr lang="en-US" sz="1600"/>
              <a:t>Power consumed is halved.</a:t>
            </a:r>
          </a:p>
        </p:txBody>
      </p:sp>
      <p:sp>
        <p:nvSpPr>
          <p:cNvPr id="89098" name="AutoShape 19"/>
          <p:cNvSpPr>
            <a:spLocks noChangeArrowheads="1"/>
          </p:cNvSpPr>
          <p:nvPr/>
        </p:nvSpPr>
        <p:spPr bwMode="auto">
          <a:xfrm rot="5400000">
            <a:off x="7596982" y="1672431"/>
            <a:ext cx="331788" cy="282575"/>
          </a:xfrm>
          <a:prstGeom prst="rightArrow">
            <a:avLst>
              <a:gd name="adj1" fmla="val 50000"/>
              <a:gd name="adj2" fmla="val 4971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Content Placeholder 18"/>
          <p:cNvSpPr>
            <a:spLocks noGrp="1"/>
          </p:cNvSpPr>
          <p:nvPr>
            <p:ph idx="1"/>
          </p:nvPr>
        </p:nvSpPr>
        <p:spPr>
          <a:xfrm>
            <a:off x="0" y="6262688"/>
            <a:ext cx="676275" cy="595312"/>
          </a:xfrm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96850" y="3322638"/>
            <a:ext cx="8561388" cy="2039937"/>
            <a:chOff x="197406" y="3322897"/>
            <a:chExt cx="8560829" cy="2039566"/>
          </a:xfrm>
        </p:grpSpPr>
        <p:sp>
          <p:nvSpPr>
            <p:cNvPr id="89108" name="Freeform 36"/>
            <p:cNvSpPr>
              <a:spLocks noChangeArrowheads="1"/>
            </p:cNvSpPr>
            <p:nvPr/>
          </p:nvSpPr>
          <p:spPr bwMode="auto">
            <a:xfrm flipH="1">
              <a:off x="250043" y="4507298"/>
              <a:ext cx="8304202" cy="605357"/>
            </a:xfrm>
            <a:custGeom>
              <a:avLst/>
              <a:gdLst>
                <a:gd name="T0" fmla="*/ 0 w 7549872"/>
                <a:gd name="T1" fmla="*/ 605357 h 325963"/>
                <a:gd name="T2" fmla="*/ 277660 w 7549872"/>
                <a:gd name="T3" fmla="*/ 0 h 325963"/>
                <a:gd name="T4" fmla="*/ 8224588 w 7549872"/>
                <a:gd name="T5" fmla="*/ 244399 h 325963"/>
                <a:gd name="T6" fmla="*/ 8304202 w 7549872"/>
                <a:gd name="T7" fmla="*/ 488798 h 325963"/>
                <a:gd name="T8" fmla="*/ 0 w 7549872"/>
                <a:gd name="T9" fmla="*/ 605357 h 325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9872"/>
                <a:gd name="T16" fmla="*/ 0 h 325963"/>
                <a:gd name="T17" fmla="*/ 7549872 w 7549872"/>
                <a:gd name="T18" fmla="*/ 325963 h 325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9872" h="325963">
                  <a:moveTo>
                    <a:pt x="0" y="325963"/>
                  </a:moveTo>
                  <a:lnTo>
                    <a:pt x="252438" y="0"/>
                  </a:lnTo>
                  <a:lnTo>
                    <a:pt x="7477490" y="131600"/>
                  </a:lnTo>
                  <a:lnTo>
                    <a:pt x="7549872" y="263200"/>
                  </a:lnTo>
                  <a:lnTo>
                    <a:pt x="0" y="32596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09" name="Group 41"/>
            <p:cNvGrpSpPr>
              <a:grpSpLocks/>
            </p:cNvGrpSpPr>
            <p:nvPr/>
          </p:nvGrpSpPr>
          <p:grpSpPr bwMode="auto">
            <a:xfrm>
              <a:off x="197406" y="3322897"/>
              <a:ext cx="8560829" cy="2039566"/>
              <a:chOff x="197406" y="3322897"/>
              <a:chExt cx="8560829" cy="2039566"/>
            </a:xfrm>
          </p:grpSpPr>
          <p:sp>
            <p:nvSpPr>
              <p:cNvPr id="89110" name="Freeform 37"/>
              <p:cNvSpPr>
                <a:spLocks noChangeArrowheads="1"/>
              </p:cNvSpPr>
              <p:nvPr/>
            </p:nvSpPr>
            <p:spPr bwMode="auto">
              <a:xfrm>
                <a:off x="197406" y="3897453"/>
                <a:ext cx="8560829" cy="276360"/>
              </a:xfrm>
              <a:custGeom>
                <a:avLst/>
                <a:gdLst>
                  <a:gd name="T0" fmla="*/ 0 w 7573802"/>
                  <a:gd name="T1" fmla="*/ 276360 h 276360"/>
                  <a:gd name="T2" fmla="*/ 312385 w 7573802"/>
                  <a:gd name="T3" fmla="*/ 0 h 276360"/>
                  <a:gd name="T4" fmla="*/ 8479014 w 7573802"/>
                  <a:gd name="T5" fmla="*/ 131600 h 276360"/>
                  <a:gd name="T6" fmla="*/ 8560829 w 7573802"/>
                  <a:gd name="T7" fmla="*/ 263200 h 276360"/>
                  <a:gd name="T8" fmla="*/ 0 w 7573802"/>
                  <a:gd name="T9" fmla="*/ 276360 h 276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73802"/>
                  <a:gd name="T16" fmla="*/ 0 h 276360"/>
                  <a:gd name="T17" fmla="*/ 7573802 w 7573802"/>
                  <a:gd name="T18" fmla="*/ 276360 h 276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73802" h="276360">
                    <a:moveTo>
                      <a:pt x="0" y="276360"/>
                    </a:moveTo>
                    <a:lnTo>
                      <a:pt x="276368" y="0"/>
                    </a:lnTo>
                    <a:lnTo>
                      <a:pt x="7501420" y="131600"/>
                    </a:lnTo>
                    <a:lnTo>
                      <a:pt x="7573802" y="263200"/>
                    </a:lnTo>
                    <a:lnTo>
                      <a:pt x="0" y="276360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1" name="TextBox 19"/>
              <p:cNvSpPr txBox="1">
                <a:spLocks noChangeArrowheads="1"/>
              </p:cNvSpPr>
              <p:nvPr/>
            </p:nvSpPr>
            <p:spPr bwMode="auto">
              <a:xfrm>
                <a:off x="375072" y="3322897"/>
                <a:ext cx="34940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600"/>
                  <a:t>Limit of infinitely many doublings.</a:t>
                </a:r>
              </a:p>
            </p:txBody>
          </p:sp>
          <p:sp>
            <p:nvSpPr>
              <p:cNvPr id="89112" name="TextBox 24"/>
              <p:cNvSpPr txBox="1">
                <a:spLocks noChangeArrowheads="1"/>
              </p:cNvSpPr>
              <p:nvPr/>
            </p:nvSpPr>
            <p:spPr bwMode="auto">
              <a:xfrm>
                <a:off x="230307" y="3855877"/>
                <a:ext cx="11206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Properties</a:t>
                </a:r>
              </a:p>
            </p:txBody>
          </p:sp>
          <p:pic>
            <p:nvPicPr>
              <p:cNvPr id="89113" name="Picture 25" descr="Animated helicopter 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8193" y="4454657"/>
                <a:ext cx="893682" cy="89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14" name="Picture 26" descr="Animated helicopter 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561" y="4480697"/>
                <a:ext cx="1733743" cy="881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15" name="TextBox 27"/>
              <p:cNvSpPr txBox="1">
                <a:spLocks noChangeArrowheads="1"/>
              </p:cNvSpPr>
              <p:nvPr/>
            </p:nvSpPr>
            <p:spPr bwMode="auto">
              <a:xfrm>
                <a:off x="500091" y="4599416"/>
                <a:ext cx="8644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r"/>
                <a:r>
                  <a:rPr lang="en-US" sz="1800"/>
                  <a:t>System</a:t>
                </a:r>
              </a:p>
            </p:txBody>
          </p:sp>
          <p:sp>
            <p:nvSpPr>
              <p:cNvPr id="89116" name="TextBox 28"/>
              <p:cNvSpPr txBox="1">
                <a:spLocks noChangeArrowheads="1"/>
              </p:cNvSpPr>
              <p:nvPr/>
            </p:nvSpPr>
            <p:spPr bwMode="auto">
              <a:xfrm>
                <a:off x="3401963" y="3855877"/>
                <a:ext cx="729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/>
                  <a:t>Lift L</a:t>
                </a:r>
              </a:p>
            </p:txBody>
          </p:sp>
          <p:sp>
            <p:nvSpPr>
              <p:cNvPr id="89117" name="TextBox 29"/>
              <p:cNvSpPr txBox="1">
                <a:spLocks noChangeArrowheads="1"/>
              </p:cNvSpPr>
              <p:nvPr/>
            </p:nvSpPr>
            <p:spPr bwMode="auto">
              <a:xfrm>
                <a:off x="1908255" y="3855877"/>
                <a:ext cx="729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/>
                  <a:t>Lift L</a:t>
                </a:r>
              </a:p>
            </p:txBody>
          </p:sp>
          <p:sp>
            <p:nvSpPr>
              <p:cNvPr id="89118" name="TextBox 30"/>
              <p:cNvSpPr txBox="1">
                <a:spLocks noChangeArrowheads="1"/>
              </p:cNvSpPr>
              <p:nvPr/>
            </p:nvSpPr>
            <p:spPr bwMode="auto">
              <a:xfrm>
                <a:off x="7113187" y="3855877"/>
                <a:ext cx="729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/>
                  <a:t>Lift L</a:t>
                </a:r>
              </a:p>
            </p:txBody>
          </p:sp>
          <p:sp>
            <p:nvSpPr>
              <p:cNvPr id="32" name="AutoShape 19"/>
              <p:cNvSpPr>
                <a:spLocks noChangeArrowheads="1"/>
              </p:cNvSpPr>
              <p:nvPr/>
            </p:nvSpPr>
            <p:spPr bwMode="auto">
              <a:xfrm>
                <a:off x="5534233" y="3941909"/>
                <a:ext cx="776237" cy="282524"/>
              </a:xfrm>
              <a:prstGeom prst="rightArrow">
                <a:avLst>
                  <a:gd name="adj1" fmla="val 35984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2" charset="0"/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  <p:sp>
            <p:nvSpPr>
              <p:cNvPr id="89120" name="TextBox 33"/>
              <p:cNvSpPr txBox="1">
                <a:spLocks noChangeArrowheads="1"/>
              </p:cNvSpPr>
              <p:nvPr/>
            </p:nvSpPr>
            <p:spPr bwMode="auto">
              <a:xfrm>
                <a:off x="5586583" y="4276997"/>
                <a:ext cx="6207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800"/>
                  <a:t>limit</a:t>
                </a:r>
              </a:p>
            </p:txBody>
          </p:sp>
          <p:sp>
            <p:nvSpPr>
              <p:cNvPr id="89121" name="TextBox 34"/>
              <p:cNvSpPr txBox="1">
                <a:spLocks noChangeArrowheads="1"/>
              </p:cNvSpPr>
              <p:nvPr/>
            </p:nvSpPr>
            <p:spPr bwMode="auto">
              <a:xfrm>
                <a:off x="4895664" y="3697957"/>
                <a:ext cx="5693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/>
                  <a:t>. . . </a:t>
                </a:r>
              </a:p>
            </p:txBody>
          </p:sp>
          <p:sp>
            <p:nvSpPr>
              <p:cNvPr id="89122" name="TextBox 35"/>
              <p:cNvSpPr txBox="1">
                <a:spLocks noChangeArrowheads="1"/>
              </p:cNvSpPr>
              <p:nvPr/>
            </p:nvSpPr>
            <p:spPr bwMode="auto">
              <a:xfrm>
                <a:off x="4895664" y="4461237"/>
                <a:ext cx="5693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/>
                  <a:t>. . . </a:t>
                </a:r>
              </a:p>
            </p:txBody>
          </p:sp>
        </p:grp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644900" y="5251450"/>
            <a:ext cx="4094163" cy="1255713"/>
            <a:chOff x="3645427" y="5250836"/>
            <a:chExt cx="4092878" cy="1256778"/>
          </a:xfrm>
        </p:grpSpPr>
        <p:sp>
          <p:nvSpPr>
            <p:cNvPr id="89105" name="Freeform 40"/>
            <p:cNvSpPr>
              <a:spLocks noChangeArrowheads="1"/>
            </p:cNvSpPr>
            <p:nvPr/>
          </p:nvSpPr>
          <p:spPr bwMode="auto">
            <a:xfrm>
              <a:off x="5198352" y="5474556"/>
              <a:ext cx="973869" cy="855399"/>
            </a:xfrm>
            <a:custGeom>
              <a:avLst/>
              <a:gdLst>
                <a:gd name="T0" fmla="*/ 144764 w 973869"/>
                <a:gd name="T1" fmla="*/ 0 h 855399"/>
                <a:gd name="T2" fmla="*/ 973869 w 973869"/>
                <a:gd name="T3" fmla="*/ 197400 h 855399"/>
                <a:gd name="T4" fmla="*/ 881746 w 973869"/>
                <a:gd name="T5" fmla="*/ 855399 h 855399"/>
                <a:gd name="T6" fmla="*/ 0 w 973869"/>
                <a:gd name="T7" fmla="*/ 730379 h 855399"/>
                <a:gd name="T8" fmla="*/ 144764 w 973869"/>
                <a:gd name="T9" fmla="*/ 0 h 855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869"/>
                <a:gd name="T16" fmla="*/ 0 h 855399"/>
                <a:gd name="T17" fmla="*/ 973869 w 973869"/>
                <a:gd name="T18" fmla="*/ 855399 h 8553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869" h="855399">
                  <a:moveTo>
                    <a:pt x="144764" y="0"/>
                  </a:moveTo>
                  <a:lnTo>
                    <a:pt x="973869" y="197400"/>
                  </a:lnTo>
                  <a:lnTo>
                    <a:pt x="881746" y="855399"/>
                  </a:lnTo>
                  <a:lnTo>
                    <a:pt x="0" y="730379"/>
                  </a:lnTo>
                  <a:lnTo>
                    <a:pt x="144764" y="0"/>
                  </a:lnTo>
                  <a:close/>
                </a:path>
              </a:pathLst>
            </a:custGeom>
            <a:solidFill>
              <a:srgbClr val="B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TextBox 38"/>
            <p:cNvSpPr txBox="1">
              <a:spLocks noChangeArrowheads="1"/>
            </p:cNvSpPr>
            <p:nvPr/>
          </p:nvSpPr>
          <p:spPr bwMode="auto">
            <a:xfrm>
              <a:off x="5040427" y="5441656"/>
              <a:ext cx="146080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/>
                <a:t>… a bad idealization of …</a:t>
              </a:r>
            </a:p>
          </p:txBody>
        </p:sp>
        <p:sp>
          <p:nvSpPr>
            <p:cNvPr id="40" name="Curved Down Arrow 39"/>
            <p:cNvSpPr/>
            <p:nvPr/>
          </p:nvSpPr>
          <p:spPr bwMode="auto">
            <a:xfrm rot="10800000">
              <a:off x="3645427" y="5250836"/>
              <a:ext cx="4092878" cy="1256778"/>
            </a:xfrm>
            <a:prstGeom prst="curvedDownArrow">
              <a:avLst>
                <a:gd name="adj1" fmla="val 33199"/>
                <a:gd name="adj2" fmla="val 62704"/>
                <a:gd name="adj3" fmla="val 291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540375" y="4435475"/>
            <a:ext cx="3257550" cy="738188"/>
            <a:chOff x="5540521" y="4434917"/>
            <a:chExt cx="3257196" cy="738664"/>
          </a:xfrm>
        </p:grpSpPr>
        <p:sp>
          <p:nvSpPr>
            <p:cNvPr id="89103" name="TextBox 20"/>
            <p:cNvSpPr txBox="1">
              <a:spLocks noChangeArrowheads="1"/>
            </p:cNvSpPr>
            <p:nvPr/>
          </p:nvSpPr>
          <p:spPr bwMode="auto">
            <a:xfrm>
              <a:off x="6659151" y="4434917"/>
              <a:ext cx="213856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400"/>
                <a:t>Infinite, non-rotating rotor generates NO LIFT and consumes no power.</a:t>
              </a: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5540521" y="4698612"/>
              <a:ext cx="776204" cy="282757"/>
            </a:xfrm>
            <a:prstGeom prst="rightArrow">
              <a:avLst>
                <a:gd name="adj1" fmla="val 35984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2" charset="0"/>
                <a:ea typeface="ヒラギノ角ゴ Pro W3" pitchFamily="-112" charset="-128"/>
                <a:cs typeface="ヒラギノ角ゴ Pro W3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7D0F195-F65A-1F45-81B9-8C8FB7FA60C1}" type="slidenum">
              <a:rPr lang="en-US" sz="1400">
                <a:latin typeface="Arial" charset="0"/>
              </a:rPr>
              <a:pPr/>
              <a:t>4</a:t>
            </a:fld>
            <a:endParaRPr lang="en-US" sz="1400">
              <a:latin typeface="Arial" charset="0"/>
            </a:endParaRPr>
          </a:p>
        </p:txBody>
      </p:sp>
      <p:sp>
        <p:nvSpPr>
          <p:cNvPr id="20483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ヒラギノ角ゴ Pro W3" charset="0"/>
                <a:cs typeface="ヒラギノ角ゴ Pro W3" charset="0"/>
              </a:rPr>
              <a:t>The Arrangement</a:t>
            </a:r>
          </a:p>
        </p:txBody>
      </p:sp>
      <p:pic>
        <p:nvPicPr>
          <p:cNvPr id="20485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3888" y="4318000"/>
            <a:ext cx="6146800" cy="2127250"/>
            <a:chOff x="393" y="2720"/>
            <a:chExt cx="3872" cy="1340"/>
          </a:xfrm>
        </p:grpSpPr>
        <p:sp>
          <p:nvSpPr>
            <p:cNvPr id="20488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747"/>
                <a:gd name="T17" fmla="*/ 1845 w 1845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872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The mass experiences an outward directed force field</a:t>
              </a:r>
            </a:p>
            <a:p>
              <a:r>
                <a:rPr lang="en-US" sz="2000"/>
                <a:t>F = (d/dr) potential energy = (d/dr) gh = r</a:t>
              </a:r>
              <a:r>
                <a:rPr lang="en-US" sz="2000" baseline="30000"/>
                <a:t>1/2</a:t>
              </a:r>
              <a:r>
                <a:rPr lang="en-US" sz="2000"/>
                <a:t>.</a:t>
              </a:r>
            </a:p>
            <a:p>
              <a:endParaRPr lang="en-US" sz="2000"/>
            </a:p>
            <a:p>
              <a:r>
                <a:rPr lang="en-US" sz="2000"/>
                <a:t>The motion of the mass is governed by Newton</a:t>
              </a:r>
              <a:r>
                <a:rPr lang="ja-JP" altLang="en-US" sz="2000"/>
                <a:t>’</a:t>
              </a:r>
              <a:r>
                <a:rPr lang="en-US" sz="2000"/>
                <a:t>s </a:t>
              </a:r>
              <a:r>
                <a:rPr lang="ja-JP" altLang="en-US" sz="2000"/>
                <a:t>“</a:t>
              </a:r>
              <a:r>
                <a:rPr lang="en-US" sz="2000"/>
                <a:t>F=ma</a:t>
              </a:r>
              <a:r>
                <a:rPr lang="ja-JP" altLang="en-US" sz="2000"/>
                <a:t>”</a:t>
              </a:r>
              <a:r>
                <a:rPr lang="en-US" sz="2000"/>
                <a:t>:</a:t>
              </a:r>
            </a:p>
            <a:p>
              <a:endParaRPr lang="en-US" sz="900"/>
            </a:p>
            <a:p>
              <a:r>
                <a:rPr lang="en-US" sz="3200"/>
                <a:t>          d</a:t>
              </a:r>
              <a:r>
                <a:rPr lang="en-US" sz="3200" baseline="30000"/>
                <a:t>2</a:t>
              </a:r>
              <a:r>
                <a:rPr lang="en-US" sz="3200"/>
                <a:t>r/dt</a:t>
              </a:r>
              <a:r>
                <a:rPr lang="en-US" sz="3200" baseline="30000"/>
                <a:t>2</a:t>
              </a:r>
              <a:r>
                <a:rPr lang="en-US" sz="3200"/>
                <a:t> = r</a:t>
              </a:r>
              <a:r>
                <a:rPr lang="en-US" sz="3200" baseline="30000"/>
                <a:t>1/2</a:t>
              </a:r>
              <a:r>
                <a:rPr lang="en-US" sz="2000"/>
                <a:t>.</a:t>
              </a:r>
            </a:p>
          </p:txBody>
        </p:sp>
      </p:grp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3/</a:t>
            </a:r>
            <a:r>
              <a:rPr lang="en-US" sz="1800" baseline="30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.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CD677C5-BA86-774F-956B-D8D672DCE6B9}" type="slidenum">
              <a:rPr lang="en-US" sz="1400">
                <a:latin typeface="Arial" charset="0"/>
              </a:rPr>
              <a:pPr/>
              <a:t>40</a:t>
            </a:fld>
            <a:endParaRPr lang="en-US" sz="1400">
              <a:latin typeface="Arial" charset="0"/>
            </a:endParaRPr>
          </a:p>
        </p:txBody>
      </p:sp>
      <p:sp>
        <p:nvSpPr>
          <p:cNvPr id="91139" name="Freeform 21"/>
          <p:cNvSpPr>
            <a:spLocks/>
          </p:cNvSpPr>
          <p:nvPr/>
        </p:nvSpPr>
        <p:spPr bwMode="auto">
          <a:xfrm>
            <a:off x="1858963" y="1158875"/>
            <a:ext cx="1382712" cy="446088"/>
          </a:xfrm>
          <a:custGeom>
            <a:avLst/>
            <a:gdLst>
              <a:gd name="T0" fmla="*/ 2147483647 w 871"/>
              <a:gd name="T1" fmla="*/ 2147483647 h 281"/>
              <a:gd name="T2" fmla="*/ 2147483647 w 871"/>
              <a:gd name="T3" fmla="*/ 0 h 281"/>
              <a:gd name="T4" fmla="*/ 2147483647 w 871"/>
              <a:gd name="T5" fmla="*/ 2147483647 h 281"/>
              <a:gd name="T6" fmla="*/ 0 w 871"/>
              <a:gd name="T7" fmla="*/ 2147483647 h 281"/>
              <a:gd name="T8" fmla="*/ 2147483647 w 871"/>
              <a:gd name="T9" fmla="*/ 2147483647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1"/>
              <a:gd name="T16" fmla="*/ 0 h 281"/>
              <a:gd name="T17" fmla="*/ 871 w 871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1" h="281">
                <a:moveTo>
                  <a:pt x="71" y="32"/>
                </a:moveTo>
                <a:lnTo>
                  <a:pt x="851" y="0"/>
                </a:lnTo>
                <a:lnTo>
                  <a:pt x="871" y="166"/>
                </a:lnTo>
                <a:lnTo>
                  <a:pt x="0" y="281"/>
                </a:lnTo>
                <a:lnTo>
                  <a:pt x="71" y="32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Freeform 2"/>
          <p:cNvSpPr>
            <a:spLocks/>
          </p:cNvSpPr>
          <p:nvPr/>
        </p:nvSpPr>
        <p:spPr bwMode="auto">
          <a:xfrm>
            <a:off x="819150" y="158750"/>
            <a:ext cx="69278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29538" cy="8382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Rigid Structures are Statically Indeterminate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11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7238" y="1179513"/>
            <a:ext cx="4692650" cy="598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Forces in a perfectly rigid beam…</a:t>
            </a:r>
          </a:p>
        </p:txBody>
      </p:sp>
      <p:pic>
        <p:nvPicPr>
          <p:cNvPr id="91143" name="Picture 18" descr="static_in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11325"/>
            <a:ext cx="812641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4" name="Group 25"/>
          <p:cNvGrpSpPr>
            <a:grpSpLocks/>
          </p:cNvGrpSpPr>
          <p:nvPr/>
        </p:nvGrpSpPr>
        <p:grpSpPr bwMode="auto">
          <a:xfrm>
            <a:off x="4287838" y="4295775"/>
            <a:ext cx="3414712" cy="1239838"/>
            <a:chOff x="3232" y="2727"/>
            <a:chExt cx="2151" cy="781"/>
          </a:xfrm>
        </p:grpSpPr>
        <p:sp>
          <p:nvSpPr>
            <p:cNvPr id="91145" name="Freeform 24"/>
            <p:cNvSpPr>
              <a:spLocks/>
            </p:cNvSpPr>
            <p:nvPr/>
          </p:nvSpPr>
          <p:spPr bwMode="auto">
            <a:xfrm flipH="1" flipV="1">
              <a:off x="3826" y="3227"/>
              <a:ext cx="871" cy="281"/>
            </a:xfrm>
            <a:custGeom>
              <a:avLst/>
              <a:gdLst>
                <a:gd name="T0" fmla="*/ 71 w 871"/>
                <a:gd name="T1" fmla="*/ 32 h 281"/>
                <a:gd name="T2" fmla="*/ 851 w 871"/>
                <a:gd name="T3" fmla="*/ 0 h 281"/>
                <a:gd name="T4" fmla="*/ 871 w 871"/>
                <a:gd name="T5" fmla="*/ 166 h 281"/>
                <a:gd name="T6" fmla="*/ 0 w 871"/>
                <a:gd name="T7" fmla="*/ 281 h 281"/>
                <a:gd name="T8" fmla="*/ 71 w 871"/>
                <a:gd name="T9" fmla="*/ 32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281"/>
                <a:gd name="T17" fmla="*/ 871 w 871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281">
                  <a:moveTo>
                    <a:pt x="71" y="32"/>
                  </a:moveTo>
                  <a:lnTo>
                    <a:pt x="851" y="0"/>
                  </a:lnTo>
                  <a:lnTo>
                    <a:pt x="871" y="166"/>
                  </a:lnTo>
                  <a:lnTo>
                    <a:pt x="0" y="281"/>
                  </a:lnTo>
                  <a:lnTo>
                    <a:pt x="71" y="32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Rectangle 20"/>
            <p:cNvSpPr>
              <a:spLocks noChangeArrowheads="1"/>
            </p:cNvSpPr>
            <p:nvPr/>
          </p:nvSpPr>
          <p:spPr bwMode="auto">
            <a:xfrm>
              <a:off x="3232" y="2727"/>
              <a:ext cx="215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Balance of all forces and moments:</a:t>
              </a:r>
            </a:p>
            <a:p>
              <a:r>
                <a:rPr lang="en-US"/>
                <a:t>V</a:t>
              </a:r>
              <a:r>
                <a:rPr lang="en-US" baseline="-25000"/>
                <a:t>A</a:t>
              </a:r>
              <a:r>
                <a:rPr lang="en-US"/>
                <a:t>= V</a:t>
              </a:r>
              <a:r>
                <a:rPr lang="en-US" baseline="-25000"/>
                <a:t>B</a:t>
              </a:r>
              <a:r>
                <a:rPr lang="en-US"/>
                <a:t>/2= V</a:t>
              </a:r>
              <a:r>
                <a:rPr lang="en-US" baseline="-25000"/>
                <a:t>C</a:t>
              </a:r>
              <a:endParaRPr lang="en-US"/>
            </a:p>
            <a:p>
              <a:r>
                <a:rPr lang="en-US"/>
                <a:t>but</a:t>
              </a:r>
            </a:p>
            <a:p>
              <a:r>
                <a:rPr lang="en-US"/>
                <a:t>H</a:t>
              </a:r>
              <a:r>
                <a:rPr lang="en-US" baseline="-25000"/>
                <a:t>A</a:t>
              </a:r>
              <a:r>
                <a:rPr lang="en-US"/>
                <a:t>=H</a:t>
              </a:r>
              <a:r>
                <a:rPr lang="en-US" baseline="-25000"/>
                <a:t>C</a:t>
              </a:r>
              <a:r>
                <a:rPr lang="en-US"/>
                <a:t> = ANYTHING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B9FD0AD-064C-1347-9DB1-A8A713817220}" type="slidenum">
              <a:rPr lang="en-US" sz="1400">
                <a:latin typeface="Arial" charset="0"/>
              </a:rPr>
              <a:pPr/>
              <a:t>41</a:t>
            </a:fld>
            <a:endParaRPr lang="en-US" sz="1400">
              <a:latin typeface="Arial" charset="0"/>
            </a:endParaRPr>
          </a:p>
        </p:txBody>
      </p:sp>
      <p:sp>
        <p:nvSpPr>
          <p:cNvPr id="93187" name="Freeform 2"/>
          <p:cNvSpPr>
            <a:spLocks/>
          </p:cNvSpPr>
          <p:nvPr/>
        </p:nvSpPr>
        <p:spPr bwMode="auto">
          <a:xfrm>
            <a:off x="2925763" y="1177925"/>
            <a:ext cx="1138237" cy="415925"/>
          </a:xfrm>
          <a:custGeom>
            <a:avLst/>
            <a:gdLst>
              <a:gd name="T0" fmla="*/ 2147483647 w 871"/>
              <a:gd name="T1" fmla="*/ 2147483647 h 281"/>
              <a:gd name="T2" fmla="*/ 2147483647 w 871"/>
              <a:gd name="T3" fmla="*/ 0 h 281"/>
              <a:gd name="T4" fmla="*/ 2147483647 w 871"/>
              <a:gd name="T5" fmla="*/ 2147483647 h 281"/>
              <a:gd name="T6" fmla="*/ 0 w 871"/>
              <a:gd name="T7" fmla="*/ 2147483647 h 281"/>
              <a:gd name="T8" fmla="*/ 2147483647 w 871"/>
              <a:gd name="T9" fmla="*/ 2147483647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1"/>
              <a:gd name="T16" fmla="*/ 0 h 281"/>
              <a:gd name="T17" fmla="*/ 871 w 871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1" h="281">
                <a:moveTo>
                  <a:pt x="71" y="32"/>
                </a:moveTo>
                <a:lnTo>
                  <a:pt x="851" y="0"/>
                </a:lnTo>
                <a:lnTo>
                  <a:pt x="871" y="166"/>
                </a:lnTo>
                <a:lnTo>
                  <a:pt x="0" y="281"/>
                </a:lnTo>
                <a:lnTo>
                  <a:pt x="71" y="32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Freeform 3"/>
          <p:cNvSpPr>
            <a:spLocks/>
          </p:cNvSpPr>
          <p:nvPr/>
        </p:nvSpPr>
        <p:spPr bwMode="auto">
          <a:xfrm>
            <a:off x="819150" y="158750"/>
            <a:ext cx="7702550" cy="836613"/>
          </a:xfrm>
          <a:custGeom>
            <a:avLst/>
            <a:gdLst>
              <a:gd name="T0" fmla="*/ 2147483647 w 2308"/>
              <a:gd name="T1" fmla="*/ 0 h 343"/>
              <a:gd name="T2" fmla="*/ 2147483647 w 2308"/>
              <a:gd name="T3" fmla="*/ 2147483647 h 343"/>
              <a:gd name="T4" fmla="*/ 2147483647 w 2308"/>
              <a:gd name="T5" fmla="*/ 2147483647 h 343"/>
              <a:gd name="T6" fmla="*/ 0 w 2308"/>
              <a:gd name="T7" fmla="*/ 2147483647 h 343"/>
              <a:gd name="T8" fmla="*/ 2147483647 w 230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8"/>
              <a:gd name="T16" fmla="*/ 0 h 343"/>
              <a:gd name="T17" fmla="*/ 2308 w 230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8" h="343">
                <a:moveTo>
                  <a:pt x="213" y="0"/>
                </a:moveTo>
                <a:lnTo>
                  <a:pt x="2216" y="207"/>
                </a:lnTo>
                <a:cubicBezTo>
                  <a:pt x="2276" y="291"/>
                  <a:pt x="2308" y="290"/>
                  <a:pt x="2269" y="290"/>
                </a:cubicBezTo>
                <a:lnTo>
                  <a:pt x="0" y="343"/>
                </a:lnTo>
                <a:lnTo>
                  <a:pt x="213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43888" cy="8382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Deformable Structures are Statically Determinate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31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7238" y="1179513"/>
            <a:ext cx="6410325" cy="598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Forces in a beam with any elasticity, no matter how small…</a:t>
            </a:r>
          </a:p>
        </p:txBody>
      </p:sp>
      <p:pic>
        <p:nvPicPr>
          <p:cNvPr id="93191" name="Picture 7" descr="static_in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08150"/>
            <a:ext cx="81264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11688" y="4276725"/>
            <a:ext cx="3843337" cy="708025"/>
            <a:chOff x="4610964" y="4276473"/>
            <a:chExt cx="3844583" cy="707886"/>
          </a:xfrm>
        </p:grpSpPr>
        <p:sp>
          <p:nvSpPr>
            <p:cNvPr id="93200" name="Freeform 23"/>
            <p:cNvSpPr>
              <a:spLocks noChangeArrowheads="1"/>
            </p:cNvSpPr>
            <p:nvPr/>
          </p:nvSpPr>
          <p:spPr bwMode="auto">
            <a:xfrm>
              <a:off x="4612715" y="4349377"/>
              <a:ext cx="815944" cy="309260"/>
            </a:xfrm>
            <a:custGeom>
              <a:avLst/>
              <a:gdLst>
                <a:gd name="T0" fmla="*/ 144764 w 815944"/>
                <a:gd name="T1" fmla="*/ 0 h 309260"/>
                <a:gd name="T2" fmla="*/ 750142 w 815944"/>
                <a:gd name="T3" fmla="*/ 59220 h 309260"/>
                <a:gd name="T4" fmla="*/ 815944 w 815944"/>
                <a:gd name="T5" fmla="*/ 309260 h 309260"/>
                <a:gd name="T6" fmla="*/ 0 w 815944"/>
                <a:gd name="T7" fmla="*/ 289520 h 309260"/>
                <a:gd name="T8" fmla="*/ 144764 w 815944"/>
                <a:gd name="T9" fmla="*/ 0 h 309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5944"/>
                <a:gd name="T16" fmla="*/ 0 h 309260"/>
                <a:gd name="T17" fmla="*/ 815944 w 815944"/>
                <a:gd name="T18" fmla="*/ 309260 h 309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5944" h="309260">
                  <a:moveTo>
                    <a:pt x="144764" y="0"/>
                  </a:moveTo>
                  <a:lnTo>
                    <a:pt x="750142" y="59220"/>
                  </a:lnTo>
                  <a:lnTo>
                    <a:pt x="815944" y="309260"/>
                  </a:lnTo>
                  <a:lnTo>
                    <a:pt x="0" y="289520"/>
                  </a:lnTo>
                  <a:lnTo>
                    <a:pt x="144764" y="0"/>
                  </a:lnTo>
                  <a:close/>
                </a:path>
              </a:pathLst>
            </a:custGeom>
            <a:solidFill>
              <a:srgbClr val="FF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Rectangle 13"/>
            <p:cNvSpPr>
              <a:spLocks noChangeArrowheads="1"/>
            </p:cNvSpPr>
            <p:nvPr/>
          </p:nvSpPr>
          <p:spPr bwMode="auto">
            <a:xfrm>
              <a:off x="4610964" y="4276473"/>
              <a:ext cx="38445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Balance of all forces and moments fixes all individual forces.</a:t>
              </a:r>
            </a:p>
          </p:txBody>
        </p:sp>
      </p:grpSp>
      <p:pic>
        <p:nvPicPr>
          <p:cNvPr id="129038" name="Picture 14" descr="static_ind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04975"/>
            <a:ext cx="81359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81075" y="5126038"/>
            <a:ext cx="6711950" cy="933450"/>
            <a:chOff x="981219" y="5125816"/>
            <a:chExt cx="6711806" cy="934360"/>
          </a:xfrm>
        </p:grpSpPr>
        <p:sp>
          <p:nvSpPr>
            <p:cNvPr id="93195" name="Freeform 22"/>
            <p:cNvSpPr>
              <a:spLocks noChangeArrowheads="1"/>
            </p:cNvSpPr>
            <p:nvPr/>
          </p:nvSpPr>
          <p:spPr bwMode="auto">
            <a:xfrm>
              <a:off x="1072572" y="5125816"/>
              <a:ext cx="6363046" cy="934360"/>
            </a:xfrm>
            <a:custGeom>
              <a:avLst/>
              <a:gdLst>
                <a:gd name="T0" fmla="*/ 0 w 6363046"/>
                <a:gd name="T1" fmla="*/ 0 h 934360"/>
                <a:gd name="T2" fmla="*/ 6363046 w 6363046"/>
                <a:gd name="T3" fmla="*/ 203980 h 934360"/>
                <a:gd name="T4" fmla="*/ 6270923 w 6363046"/>
                <a:gd name="T5" fmla="*/ 934360 h 934360"/>
                <a:gd name="T6" fmla="*/ 13160 w 6363046"/>
                <a:gd name="T7" fmla="*/ 809340 h 934360"/>
                <a:gd name="T8" fmla="*/ 0 w 6363046"/>
                <a:gd name="T9" fmla="*/ 0 h 9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3046"/>
                <a:gd name="T16" fmla="*/ 0 h 934360"/>
                <a:gd name="T17" fmla="*/ 6363046 w 6363046"/>
                <a:gd name="T18" fmla="*/ 934360 h 934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3046" h="934360">
                  <a:moveTo>
                    <a:pt x="0" y="0"/>
                  </a:moveTo>
                  <a:lnTo>
                    <a:pt x="6363046" y="203980"/>
                  </a:lnTo>
                  <a:lnTo>
                    <a:pt x="6270923" y="934360"/>
                  </a:lnTo>
                  <a:lnTo>
                    <a:pt x="13160" y="809340"/>
                  </a:lnTo>
                  <a:cubicBezTo>
                    <a:pt x="10967" y="539560"/>
                    <a:pt x="6580" y="0"/>
                    <a:pt x="0" y="0"/>
                  </a:cubicBezTo>
                  <a:close/>
                </a:path>
              </a:pathLst>
            </a:custGeom>
            <a:solidFill>
              <a:srgbClr val="B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TextBox 18"/>
            <p:cNvSpPr txBox="1">
              <a:spLocks noChangeArrowheads="1"/>
            </p:cNvSpPr>
            <p:nvPr/>
          </p:nvSpPr>
          <p:spPr bwMode="auto">
            <a:xfrm>
              <a:off x="981219" y="5184362"/>
              <a:ext cx="14673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/>
                <a:t>Rigid structures</a:t>
              </a:r>
            </a:p>
          </p:txBody>
        </p:sp>
        <p:sp>
          <p:nvSpPr>
            <p:cNvPr id="93197" name="TextBox 19"/>
            <p:cNvSpPr txBox="1">
              <a:spLocks noChangeArrowheads="1"/>
            </p:cNvSpPr>
            <p:nvPr/>
          </p:nvSpPr>
          <p:spPr bwMode="auto">
            <a:xfrm>
              <a:off x="2843415" y="5243582"/>
              <a:ext cx="1770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2000"/>
                <a:t>are bad idealizations of</a:t>
              </a:r>
            </a:p>
          </p:txBody>
        </p:sp>
        <p:sp>
          <p:nvSpPr>
            <p:cNvPr id="93198" name="TextBox 20"/>
            <p:cNvSpPr txBox="1">
              <a:spLocks noChangeArrowheads="1"/>
            </p:cNvSpPr>
            <p:nvPr/>
          </p:nvSpPr>
          <p:spPr bwMode="auto">
            <a:xfrm>
              <a:off x="4838512" y="5201093"/>
              <a:ext cx="22655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deformable structures</a:t>
              </a:r>
            </a:p>
          </p:txBody>
        </p:sp>
        <p:sp>
          <p:nvSpPr>
            <p:cNvPr id="93199" name="TextBox 21"/>
            <p:cNvSpPr txBox="1">
              <a:spLocks noChangeArrowheads="1"/>
            </p:cNvSpPr>
            <p:nvPr/>
          </p:nvSpPr>
          <p:spPr bwMode="auto">
            <a:xfrm>
              <a:off x="6587552" y="5276483"/>
              <a:ext cx="11054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/>
                <a:t>in this aspect.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731905E-635F-D547-B029-5BAF95972FDE}" type="slidenum">
              <a:rPr lang="en-US" sz="1400">
                <a:latin typeface="Arial" charset="0"/>
              </a:rPr>
              <a:pPr/>
              <a:t>42</a:t>
            </a:fld>
            <a:endParaRPr lang="en-US" sz="1400">
              <a:latin typeface="Arial" charset="0"/>
            </a:endParaRPr>
          </a:p>
        </p:txBody>
      </p:sp>
      <p:sp>
        <p:nvSpPr>
          <p:cNvPr id="95235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title"/>
          </p:nvPr>
        </p:nvSpPr>
        <p:spPr>
          <a:xfrm>
            <a:off x="1398588" y="2041525"/>
            <a:ext cx="6316662" cy="2438400"/>
          </a:xfrm>
        </p:spPr>
        <p:txBody>
          <a:bodyPr/>
          <a:lstStyle/>
          <a:p>
            <a:pPr algn="r" eaLnBrk="1" hangingPunct="1"/>
            <a:r>
              <a:rPr lang="en-US" sz="4800">
                <a:latin typeface="Times" charset="0"/>
                <a:ea typeface="ヒラギノ角ゴ Pro W3" charset="0"/>
                <a:cs typeface="ヒラギノ角ゴ Pro W3" charset="0"/>
              </a:rPr>
              <a:t>5. When  Determinism is  Exceptional and Generic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5237" name="Rectangle 9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4.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4a. Incomplete Formulation of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Laws?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4b. </a:t>
            </a:r>
            <a:r>
              <a:rPr lang="ja-JP" altLang="en-US" sz="1200">
                <a:solidFill>
                  <a:schemeClr val="bg2"/>
                </a:solidFill>
              </a:rPr>
              <a:t>“</a:t>
            </a:r>
            <a:r>
              <a:rPr lang="en-US" sz="1200">
                <a:solidFill>
                  <a:schemeClr val="bg2"/>
                </a:solidFill>
              </a:rPr>
              <a:t>Unphysical</a:t>
            </a:r>
            <a:r>
              <a:rPr lang="ja-JP" altLang="en-US" sz="1200">
                <a:solidFill>
                  <a:schemeClr val="bg2"/>
                </a:solidFill>
              </a:rPr>
              <a:t>”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</a:t>
            </a:r>
            <a:r>
              <a:rPr lang="en-US" sz="1200" b="1">
                <a:solidFill>
                  <a:schemeClr val="bg2"/>
                </a:solidFill>
              </a:rPr>
              <a:t> </a:t>
            </a:r>
            <a:r>
              <a:rPr lang="en-US" sz="1200">
                <a:solidFill>
                  <a:schemeClr val="bg2"/>
                </a:solidFill>
              </a:rPr>
              <a:t>4c. Inadmissible Idealizations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5804FE5-D1AD-E547-B91C-9B0BEE2145BF}" type="slidenum">
              <a:rPr lang="en-US" sz="1400">
                <a:latin typeface="Arial" charset="0"/>
              </a:rPr>
              <a:pPr/>
              <a:t>43</a:t>
            </a:fld>
            <a:endParaRPr lang="en-US" sz="1400">
              <a:latin typeface="Arial" charset="0"/>
            </a:endParaRPr>
          </a:p>
        </p:txBody>
      </p:sp>
      <p:sp>
        <p:nvSpPr>
          <p:cNvPr id="97283" name="Freeform 8"/>
          <p:cNvSpPr>
            <a:spLocks/>
          </p:cNvSpPr>
          <p:nvPr/>
        </p:nvSpPr>
        <p:spPr bwMode="auto">
          <a:xfrm>
            <a:off x="3881438" y="1838325"/>
            <a:ext cx="598487" cy="579438"/>
          </a:xfrm>
          <a:custGeom>
            <a:avLst/>
            <a:gdLst>
              <a:gd name="T0" fmla="*/ 2147483647 w 377"/>
              <a:gd name="T1" fmla="*/ 0 h 365"/>
              <a:gd name="T2" fmla="*/ 2147483647 w 377"/>
              <a:gd name="T3" fmla="*/ 2147483647 h 365"/>
              <a:gd name="T4" fmla="*/ 2147483647 w 377"/>
              <a:gd name="T5" fmla="*/ 2147483647 h 365"/>
              <a:gd name="T6" fmla="*/ 0 w 377"/>
              <a:gd name="T7" fmla="*/ 2147483647 h 365"/>
              <a:gd name="T8" fmla="*/ 2147483647 w 377"/>
              <a:gd name="T9" fmla="*/ 0 h 3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365"/>
              <a:gd name="T17" fmla="*/ 377 w 377"/>
              <a:gd name="T18" fmla="*/ 365 h 3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365">
                <a:moveTo>
                  <a:pt x="64" y="0"/>
                </a:moveTo>
                <a:lnTo>
                  <a:pt x="377" y="173"/>
                </a:lnTo>
                <a:lnTo>
                  <a:pt x="275" y="352"/>
                </a:lnTo>
                <a:lnTo>
                  <a:pt x="0" y="365"/>
                </a:lnTo>
                <a:lnTo>
                  <a:pt x="64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Freeform 6"/>
          <p:cNvSpPr>
            <a:spLocks/>
          </p:cNvSpPr>
          <p:nvPr/>
        </p:nvSpPr>
        <p:spPr bwMode="auto">
          <a:xfrm>
            <a:off x="669925" y="244475"/>
            <a:ext cx="6330950" cy="933450"/>
          </a:xfrm>
          <a:custGeom>
            <a:avLst/>
            <a:gdLst>
              <a:gd name="T0" fmla="*/ 2147483647 w 3988"/>
              <a:gd name="T1" fmla="*/ 0 h 588"/>
              <a:gd name="T2" fmla="*/ 2147483647 w 3988"/>
              <a:gd name="T3" fmla="*/ 2147483647 h 588"/>
              <a:gd name="T4" fmla="*/ 2147483647 w 3988"/>
              <a:gd name="T5" fmla="*/ 2147483647 h 588"/>
              <a:gd name="T6" fmla="*/ 0 w 3988"/>
              <a:gd name="T7" fmla="*/ 2147483647 h 588"/>
              <a:gd name="T8" fmla="*/ 2147483647 w 3988"/>
              <a:gd name="T9" fmla="*/ 0 h 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8"/>
              <a:gd name="T16" fmla="*/ 0 h 588"/>
              <a:gd name="T17" fmla="*/ 3988 w 3988"/>
              <a:gd name="T18" fmla="*/ 588 h 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8" h="588">
                <a:moveTo>
                  <a:pt x="218" y="0"/>
                </a:moveTo>
                <a:lnTo>
                  <a:pt x="3904" y="83"/>
                </a:lnTo>
                <a:lnTo>
                  <a:pt x="3988" y="211"/>
                </a:lnTo>
                <a:lnTo>
                  <a:pt x="0" y="588"/>
                </a:lnTo>
                <a:lnTo>
                  <a:pt x="218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Newtonian systems with Finitely Many Degrees of Freedom</a:t>
            </a: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901825"/>
            <a:ext cx="2519363" cy="923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Generally deterministic.</a:t>
            </a: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7" name="Rectangle 4"/>
          <p:cNvSpPr>
            <a:spLocks noChangeArrowheads="1"/>
          </p:cNvSpPr>
          <p:nvPr/>
        </p:nvSpPr>
        <p:spPr bwMode="auto">
          <a:xfrm>
            <a:off x="803275" y="1801813"/>
            <a:ext cx="3281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Dynamical state fixed by n real valued variables</a:t>
            </a:r>
          </a:p>
          <a:p>
            <a:r>
              <a:rPr lang="en-US" sz="1600"/>
              <a:t>x</a:t>
            </a:r>
            <a:r>
              <a:rPr lang="en-US" sz="1600" baseline="-25000"/>
              <a:t>1</a:t>
            </a:r>
            <a:r>
              <a:rPr lang="en-US" sz="1600"/>
              <a:t>, x</a:t>
            </a:r>
            <a:r>
              <a:rPr lang="en-US" sz="1600" baseline="-25000"/>
              <a:t>2</a:t>
            </a:r>
            <a:r>
              <a:rPr lang="en-US" sz="1600"/>
              <a:t>, … , x</a:t>
            </a:r>
            <a:r>
              <a:rPr lang="en-US" sz="1600" baseline="-25000"/>
              <a:t>n</a:t>
            </a:r>
            <a:endParaRPr lang="en-US" sz="1600"/>
          </a:p>
        </p:txBody>
      </p:sp>
      <p:sp>
        <p:nvSpPr>
          <p:cNvPr id="97288" name="Rectangle 5"/>
          <p:cNvSpPr>
            <a:spLocks noChangeArrowheads="1"/>
          </p:cNvSpPr>
          <p:nvPr/>
        </p:nvSpPr>
        <p:spPr bwMode="auto">
          <a:xfrm>
            <a:off x="768350" y="2684463"/>
            <a:ext cx="2314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dx</a:t>
            </a:r>
            <a:r>
              <a:rPr lang="en-US" baseline="-25000"/>
              <a:t>1</a:t>
            </a:r>
            <a:r>
              <a:rPr lang="en-US"/>
              <a:t>/dt = f</a:t>
            </a:r>
            <a:r>
              <a:rPr lang="en-US" baseline="-25000"/>
              <a:t>1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… , x</a:t>
            </a:r>
            <a:r>
              <a:rPr lang="en-US" baseline="-25000"/>
              <a:t>n</a:t>
            </a:r>
            <a:r>
              <a:rPr lang="en-US"/>
              <a:t>)</a:t>
            </a:r>
          </a:p>
          <a:p>
            <a:r>
              <a:rPr lang="en-US"/>
              <a:t>dx</a:t>
            </a:r>
            <a:r>
              <a:rPr lang="en-US" baseline="-25000"/>
              <a:t>2</a:t>
            </a:r>
            <a:r>
              <a:rPr lang="en-US"/>
              <a:t>/dt = f</a:t>
            </a:r>
            <a:r>
              <a:rPr lang="en-US" baseline="-25000"/>
              <a:t>2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… , x</a:t>
            </a:r>
            <a:r>
              <a:rPr lang="en-US" baseline="-25000"/>
              <a:t>n</a:t>
            </a:r>
            <a:r>
              <a:rPr lang="en-US"/>
              <a:t>)</a:t>
            </a:r>
            <a:endParaRPr lang="en-US" baseline="-25000"/>
          </a:p>
          <a:p>
            <a:r>
              <a:rPr lang="en-US" sz="2000" b="1" baseline="-25000"/>
              <a:t>…</a:t>
            </a:r>
            <a:endParaRPr lang="en-US" baseline="-25000"/>
          </a:p>
          <a:p>
            <a:r>
              <a:rPr lang="en-US"/>
              <a:t>dx</a:t>
            </a:r>
            <a:r>
              <a:rPr lang="en-US" baseline="-25000"/>
              <a:t>n</a:t>
            </a:r>
            <a:r>
              <a:rPr lang="en-US"/>
              <a:t>/dt = f</a:t>
            </a:r>
            <a:r>
              <a:rPr lang="en-US" baseline="-25000"/>
              <a:t>n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… , x</a:t>
            </a:r>
            <a:r>
              <a:rPr lang="en-US" baseline="-25000"/>
              <a:t>n</a:t>
            </a:r>
            <a:r>
              <a:rPr lang="en-US"/>
              <a:t>)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797300" y="3160713"/>
            <a:ext cx="325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Generally?</a:t>
            </a:r>
          </a:p>
          <a:p>
            <a:pPr algn="r"/>
            <a:r>
              <a:rPr lang="en-US"/>
              <a:t>Exceptions: simplest is the dome.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422A938-A60F-394C-90C1-5A10F9845BEC}" type="slidenum">
              <a:rPr lang="en-US" sz="1400">
                <a:latin typeface="Arial" charset="0"/>
              </a:rPr>
              <a:pPr/>
              <a:t>44</a:t>
            </a:fld>
            <a:endParaRPr lang="en-US" sz="1400">
              <a:latin typeface="Arial" charset="0"/>
            </a:endParaRPr>
          </a:p>
        </p:txBody>
      </p:sp>
      <p:sp>
        <p:nvSpPr>
          <p:cNvPr id="99331" name="Freeform 5"/>
          <p:cNvSpPr>
            <a:spLocks/>
          </p:cNvSpPr>
          <p:nvPr/>
        </p:nvSpPr>
        <p:spPr bwMode="auto">
          <a:xfrm>
            <a:off x="889000" y="263525"/>
            <a:ext cx="7418388" cy="933450"/>
          </a:xfrm>
          <a:custGeom>
            <a:avLst/>
            <a:gdLst>
              <a:gd name="T0" fmla="*/ 2147483647 w 3988"/>
              <a:gd name="T1" fmla="*/ 0 h 588"/>
              <a:gd name="T2" fmla="*/ 2147483647 w 3988"/>
              <a:gd name="T3" fmla="*/ 2147483647 h 588"/>
              <a:gd name="T4" fmla="*/ 2147483647 w 3988"/>
              <a:gd name="T5" fmla="*/ 2147483647 h 588"/>
              <a:gd name="T6" fmla="*/ 0 w 3988"/>
              <a:gd name="T7" fmla="*/ 2147483647 h 588"/>
              <a:gd name="T8" fmla="*/ 2147483647 w 3988"/>
              <a:gd name="T9" fmla="*/ 0 h 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8"/>
              <a:gd name="T16" fmla="*/ 0 h 588"/>
              <a:gd name="T17" fmla="*/ 3988 w 3988"/>
              <a:gd name="T18" fmla="*/ 588 h 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8" h="588">
                <a:moveTo>
                  <a:pt x="218" y="0"/>
                </a:moveTo>
                <a:lnTo>
                  <a:pt x="3904" y="83"/>
                </a:lnTo>
                <a:lnTo>
                  <a:pt x="3988" y="211"/>
                </a:lnTo>
                <a:lnTo>
                  <a:pt x="0" y="588"/>
                </a:lnTo>
                <a:lnTo>
                  <a:pt x="218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79388"/>
            <a:ext cx="7786688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Newtonian Systems with Infinitely Many Degrees of Freedom</a:t>
            </a:r>
          </a:p>
        </p:txBody>
      </p:sp>
      <p:sp>
        <p:nvSpPr>
          <p:cNvPr id="99333" name="Freeform 4"/>
          <p:cNvSpPr>
            <a:spLocks/>
          </p:cNvSpPr>
          <p:nvPr/>
        </p:nvSpPr>
        <p:spPr bwMode="auto">
          <a:xfrm>
            <a:off x="5303838" y="1797050"/>
            <a:ext cx="598487" cy="615950"/>
          </a:xfrm>
          <a:custGeom>
            <a:avLst/>
            <a:gdLst>
              <a:gd name="T0" fmla="*/ 2147483647 w 377"/>
              <a:gd name="T1" fmla="*/ 0 h 365"/>
              <a:gd name="T2" fmla="*/ 2147483647 w 377"/>
              <a:gd name="T3" fmla="*/ 2147483647 h 365"/>
              <a:gd name="T4" fmla="*/ 2147483647 w 377"/>
              <a:gd name="T5" fmla="*/ 2147483647 h 365"/>
              <a:gd name="T6" fmla="*/ 0 w 377"/>
              <a:gd name="T7" fmla="*/ 2147483647 h 365"/>
              <a:gd name="T8" fmla="*/ 2147483647 w 377"/>
              <a:gd name="T9" fmla="*/ 0 h 3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365"/>
              <a:gd name="T17" fmla="*/ 377 w 377"/>
              <a:gd name="T18" fmla="*/ 365 h 3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365">
                <a:moveTo>
                  <a:pt x="64" y="0"/>
                </a:moveTo>
                <a:lnTo>
                  <a:pt x="377" y="173"/>
                </a:lnTo>
                <a:lnTo>
                  <a:pt x="275" y="352"/>
                </a:lnTo>
                <a:lnTo>
                  <a:pt x="0" y="365"/>
                </a:lnTo>
                <a:lnTo>
                  <a:pt x="64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0050" y="2052638"/>
            <a:ext cx="2490788" cy="2225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Generally INdeterministic.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when systems are sufficiently coupled so they don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t decompose into infinitely many systems each with finitely many degree of freedom.</a:t>
            </a: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803275" y="1801813"/>
            <a:ext cx="3281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Dynamical state fixed by infinitely many real valued variables</a:t>
            </a:r>
          </a:p>
          <a:p>
            <a:r>
              <a:rPr lang="en-US" sz="1600"/>
              <a:t>x</a:t>
            </a:r>
            <a:r>
              <a:rPr lang="en-US" sz="1600" baseline="-25000"/>
              <a:t>1</a:t>
            </a:r>
            <a:r>
              <a:rPr lang="en-US" sz="1600"/>
              <a:t>, x</a:t>
            </a:r>
            <a:r>
              <a:rPr lang="en-US" sz="1600" baseline="-25000"/>
              <a:t>2</a:t>
            </a:r>
            <a:r>
              <a:rPr lang="en-US" sz="1600"/>
              <a:t>, …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768350" y="2684463"/>
            <a:ext cx="20335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dx</a:t>
            </a:r>
            <a:r>
              <a:rPr lang="en-US" baseline="-25000"/>
              <a:t>1</a:t>
            </a:r>
            <a:r>
              <a:rPr lang="en-US"/>
              <a:t>/dt = f</a:t>
            </a:r>
            <a:r>
              <a:rPr lang="en-US" baseline="-25000"/>
              <a:t>1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…)</a:t>
            </a:r>
          </a:p>
          <a:p>
            <a:r>
              <a:rPr lang="en-US"/>
              <a:t>dx</a:t>
            </a:r>
            <a:r>
              <a:rPr lang="en-US" baseline="-25000"/>
              <a:t>2</a:t>
            </a:r>
            <a:r>
              <a:rPr lang="en-US"/>
              <a:t>/dt = f</a:t>
            </a:r>
            <a:r>
              <a:rPr lang="en-US" baseline="-25000"/>
              <a:t>2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…)</a:t>
            </a:r>
            <a:endParaRPr lang="en-US" baseline="-25000"/>
          </a:p>
          <a:p>
            <a:r>
              <a:rPr lang="en-US" sz="2800" b="1" baseline="-25000"/>
              <a:t>…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669925" y="4849813"/>
            <a:ext cx="7904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Examples: supertasks with infinitely many masses, colliding, interacting via springs.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C8C547A-8509-3749-943A-2D89CF63DAF4}" type="slidenum">
              <a:rPr lang="en-US" sz="1400">
                <a:latin typeface="Arial" charset="0"/>
              </a:rPr>
              <a:pPr/>
              <a:t>45</a:t>
            </a:fld>
            <a:endParaRPr lang="en-US" sz="1400">
              <a:latin typeface="Arial" charset="0"/>
            </a:endParaRPr>
          </a:p>
        </p:txBody>
      </p:sp>
      <p:sp>
        <p:nvSpPr>
          <p:cNvPr id="101379" name="Freeform 11"/>
          <p:cNvSpPr>
            <a:spLocks/>
          </p:cNvSpPr>
          <p:nvPr/>
        </p:nvSpPr>
        <p:spPr bwMode="auto">
          <a:xfrm flipH="1">
            <a:off x="711200" y="1173163"/>
            <a:ext cx="609600" cy="522287"/>
          </a:xfrm>
          <a:custGeom>
            <a:avLst/>
            <a:gdLst>
              <a:gd name="T0" fmla="*/ 2147483647 w 377"/>
              <a:gd name="T1" fmla="*/ 0 h 365"/>
              <a:gd name="T2" fmla="*/ 2147483647 w 377"/>
              <a:gd name="T3" fmla="*/ 2147483647 h 365"/>
              <a:gd name="T4" fmla="*/ 2147483647 w 377"/>
              <a:gd name="T5" fmla="*/ 2147483647 h 365"/>
              <a:gd name="T6" fmla="*/ 0 w 377"/>
              <a:gd name="T7" fmla="*/ 2147483647 h 365"/>
              <a:gd name="T8" fmla="*/ 2147483647 w 377"/>
              <a:gd name="T9" fmla="*/ 0 h 3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365"/>
              <a:gd name="T17" fmla="*/ 377 w 377"/>
              <a:gd name="T18" fmla="*/ 365 h 3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365">
                <a:moveTo>
                  <a:pt x="64" y="0"/>
                </a:moveTo>
                <a:lnTo>
                  <a:pt x="377" y="173"/>
                </a:lnTo>
                <a:lnTo>
                  <a:pt x="275" y="352"/>
                </a:lnTo>
                <a:lnTo>
                  <a:pt x="0" y="365"/>
                </a:lnTo>
                <a:lnTo>
                  <a:pt x="64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Freeform 9"/>
          <p:cNvSpPr>
            <a:spLocks/>
          </p:cNvSpPr>
          <p:nvPr/>
        </p:nvSpPr>
        <p:spPr bwMode="auto">
          <a:xfrm>
            <a:off x="746125" y="263525"/>
            <a:ext cx="7561263" cy="792163"/>
          </a:xfrm>
          <a:custGeom>
            <a:avLst/>
            <a:gdLst>
              <a:gd name="T0" fmla="*/ 2147483647 w 3988"/>
              <a:gd name="T1" fmla="*/ 0 h 588"/>
              <a:gd name="T2" fmla="*/ 2147483647 w 3988"/>
              <a:gd name="T3" fmla="*/ 2147483647 h 588"/>
              <a:gd name="T4" fmla="*/ 2147483647 w 3988"/>
              <a:gd name="T5" fmla="*/ 2147483647 h 588"/>
              <a:gd name="T6" fmla="*/ 0 w 3988"/>
              <a:gd name="T7" fmla="*/ 2147483647 h 588"/>
              <a:gd name="T8" fmla="*/ 2147483647 w 3988"/>
              <a:gd name="T9" fmla="*/ 0 h 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8"/>
              <a:gd name="T16" fmla="*/ 0 h 588"/>
              <a:gd name="T17" fmla="*/ 3988 w 3988"/>
              <a:gd name="T18" fmla="*/ 588 h 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8" h="588">
                <a:moveTo>
                  <a:pt x="218" y="0"/>
                </a:moveTo>
                <a:lnTo>
                  <a:pt x="3904" y="83"/>
                </a:lnTo>
                <a:lnTo>
                  <a:pt x="3988" y="211"/>
                </a:lnTo>
                <a:lnTo>
                  <a:pt x="0" y="588"/>
                </a:lnTo>
                <a:lnTo>
                  <a:pt x="218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Generate multiple solutions…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0313"/>
            <a:ext cx="3505200" cy="2882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Choose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 system such that component n couples with components n-1, n+1.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4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en-US" sz="1800" baseline="-250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800" b="1" baseline="-25000">
                <a:latin typeface="Times" charset="0"/>
                <a:ea typeface="ヒラギノ角ゴ Pro W3" charset="0"/>
                <a:cs typeface="ヒラギノ角ゴ Pro W3" charset="0"/>
              </a:rPr>
              <a:t>…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8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9450" y="4430713"/>
            <a:ext cx="7862888" cy="788987"/>
            <a:chOff x="384" y="3290"/>
            <a:chExt cx="4953" cy="497"/>
          </a:xfrm>
        </p:grpSpPr>
        <p:sp>
          <p:nvSpPr>
            <p:cNvPr id="101388" name="Rectangle 4"/>
            <p:cNvSpPr>
              <a:spLocks noChangeArrowheads="1"/>
            </p:cNvSpPr>
            <p:nvPr/>
          </p:nvSpPr>
          <p:spPr bwMode="auto">
            <a:xfrm>
              <a:off x="384" y="3290"/>
              <a:ext cx="4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Up to minor distractions, this is the structure of masses and springs:</a:t>
              </a:r>
            </a:p>
          </p:txBody>
        </p:sp>
        <p:pic>
          <p:nvPicPr>
            <p:cNvPr id="101389" name="Picture 5" descr="Masses and spring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591"/>
              <a:ext cx="490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20725" y="5711825"/>
            <a:ext cx="7177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Fine print</a:t>
            </a:r>
            <a:endParaRPr lang="en-US" sz="1400"/>
          </a:p>
          <a:p>
            <a:r>
              <a:rPr lang="en-US" sz="1400"/>
              <a:t>f</a:t>
            </a:r>
            <a:r>
              <a:rPr lang="en-US" sz="1400" baseline="-25000"/>
              <a:t>n</a:t>
            </a:r>
            <a:r>
              <a:rPr lang="en-US" sz="1400"/>
              <a:t>(x</a:t>
            </a:r>
            <a:r>
              <a:rPr lang="en-US" sz="1400" baseline="-25000"/>
              <a:t>n-1</a:t>
            </a:r>
            <a:r>
              <a:rPr lang="en-US" sz="1400"/>
              <a:t>, x</a:t>
            </a:r>
            <a:r>
              <a:rPr lang="en-US" sz="1400" baseline="-25000"/>
              <a:t>n</a:t>
            </a:r>
            <a:r>
              <a:rPr lang="en-US" sz="1400"/>
              <a:t>, x</a:t>
            </a:r>
            <a:r>
              <a:rPr lang="en-US" sz="1400" baseline="-25000"/>
              <a:t>n+1</a:t>
            </a:r>
            <a:r>
              <a:rPr lang="en-US" sz="1400"/>
              <a:t>) must be invertible in final argument and the inverse arbitrarily differentiable.</a:t>
            </a:r>
          </a:p>
          <a:p>
            <a:r>
              <a:rPr lang="en-US" sz="1400"/>
              <a:t>x</a:t>
            </a:r>
            <a:r>
              <a:rPr lang="en-US" sz="1400" baseline="-25000"/>
              <a:t>1</a:t>
            </a:r>
            <a:r>
              <a:rPr lang="en-US" sz="1400"/>
              <a:t>(t) and x</a:t>
            </a:r>
            <a:r>
              <a:rPr lang="en-US" sz="1400" baseline="30000"/>
              <a:t>*</a:t>
            </a:r>
            <a:r>
              <a:rPr lang="en-US" sz="1400" baseline="-25000"/>
              <a:t>1</a:t>
            </a:r>
            <a:r>
              <a:rPr lang="en-US" sz="1400"/>
              <a:t>(t) must be arbitrarily differentiable and agree in all derivatives at t=0.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1295400"/>
            <a:ext cx="3738563" cy="1035050"/>
            <a:chOff x="2880" y="816"/>
            <a:chExt cx="2355" cy="652"/>
          </a:xfrm>
        </p:grpSpPr>
        <p:sp>
          <p:nvSpPr>
            <p:cNvPr id="101386" name="Freeform 10"/>
            <p:cNvSpPr>
              <a:spLocks/>
            </p:cNvSpPr>
            <p:nvPr/>
          </p:nvSpPr>
          <p:spPr bwMode="auto">
            <a:xfrm flipH="1">
              <a:off x="2880" y="816"/>
              <a:ext cx="384" cy="329"/>
            </a:xfrm>
            <a:custGeom>
              <a:avLst/>
              <a:gdLst>
                <a:gd name="T0" fmla="*/ 71 w 377"/>
                <a:gd name="T1" fmla="*/ 0 h 365"/>
                <a:gd name="T2" fmla="*/ 429 w 377"/>
                <a:gd name="T3" fmla="*/ 84 h 365"/>
                <a:gd name="T4" fmla="*/ 312 w 377"/>
                <a:gd name="T5" fmla="*/ 170 h 365"/>
                <a:gd name="T6" fmla="*/ 0 w 377"/>
                <a:gd name="T7" fmla="*/ 177 h 365"/>
                <a:gd name="T8" fmla="*/ 71 w 377"/>
                <a:gd name="T9" fmla="*/ 0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65"/>
                <a:gd name="T17" fmla="*/ 377 w 377"/>
                <a:gd name="T18" fmla="*/ 365 h 3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65">
                  <a:moveTo>
                    <a:pt x="64" y="0"/>
                  </a:moveTo>
                  <a:lnTo>
                    <a:pt x="377" y="173"/>
                  </a:lnTo>
                  <a:lnTo>
                    <a:pt x="275" y="352"/>
                  </a:lnTo>
                  <a:lnTo>
                    <a:pt x="0" y="36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Rectangle 8"/>
            <p:cNvSpPr>
              <a:spLocks noChangeArrowheads="1"/>
            </p:cNvSpPr>
            <p:nvPr/>
          </p:nvSpPr>
          <p:spPr bwMode="auto">
            <a:xfrm>
              <a:off x="2937" y="872"/>
              <a:ext cx="229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Generate two solutions</a:t>
              </a:r>
              <a:r>
                <a:rPr lang="en-US"/>
                <a:t> x</a:t>
              </a:r>
              <a:r>
                <a:rPr lang="en-US" baseline="-25000"/>
                <a:t>1</a:t>
              </a:r>
              <a:r>
                <a:rPr lang="en-US"/>
                <a:t>(t), x</a:t>
              </a:r>
              <a:r>
                <a:rPr lang="en-US" baseline="30000"/>
                <a:t>*</a:t>
              </a:r>
              <a:r>
                <a:rPr lang="en-US" baseline="-25000"/>
                <a:t>1</a:t>
              </a:r>
              <a:r>
                <a:rPr lang="en-US"/>
                <a:t>(t) that agree for t&lt;0 and at t=0 and disagree afterwards by…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7B88310-A01E-BB44-8D19-8E3B2FAE8438}" type="slidenum">
              <a:rPr lang="en-US" sz="1400">
                <a:latin typeface="Arial" charset="0"/>
              </a:rPr>
              <a:pPr/>
              <a:t>46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1038" y="1149350"/>
            <a:ext cx="3892550" cy="344488"/>
            <a:chOff x="429" y="724"/>
            <a:chExt cx="2452" cy="217"/>
          </a:xfrm>
        </p:grpSpPr>
        <p:sp>
          <p:nvSpPr>
            <p:cNvPr id="103453" name="Freeform 11"/>
            <p:cNvSpPr>
              <a:spLocks/>
            </p:cNvSpPr>
            <p:nvPr/>
          </p:nvSpPr>
          <p:spPr bwMode="auto">
            <a:xfrm>
              <a:off x="429" y="730"/>
              <a:ext cx="845" cy="211"/>
            </a:xfrm>
            <a:custGeom>
              <a:avLst/>
              <a:gdLst>
                <a:gd name="T0" fmla="*/ 19 w 845"/>
                <a:gd name="T1" fmla="*/ 12 h 211"/>
                <a:gd name="T2" fmla="*/ 845 w 845"/>
                <a:gd name="T3" fmla="*/ 0 h 211"/>
                <a:gd name="T4" fmla="*/ 832 w 845"/>
                <a:gd name="T5" fmla="*/ 211 h 211"/>
                <a:gd name="T6" fmla="*/ 0 w 845"/>
                <a:gd name="T7" fmla="*/ 211 h 211"/>
                <a:gd name="T8" fmla="*/ 19 w 845"/>
                <a:gd name="T9" fmla="*/ 12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5"/>
                <a:gd name="T16" fmla="*/ 0 h 211"/>
                <a:gd name="T17" fmla="*/ 845 w 845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5" h="211">
                  <a:moveTo>
                    <a:pt x="19" y="12"/>
                  </a:moveTo>
                  <a:lnTo>
                    <a:pt x="845" y="0"/>
                  </a:lnTo>
                  <a:lnTo>
                    <a:pt x="832" y="211"/>
                  </a:lnTo>
                  <a:lnTo>
                    <a:pt x="0" y="211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Freeform 12"/>
            <p:cNvSpPr>
              <a:spLocks/>
            </p:cNvSpPr>
            <p:nvPr/>
          </p:nvSpPr>
          <p:spPr bwMode="auto">
            <a:xfrm>
              <a:off x="2036" y="724"/>
              <a:ext cx="845" cy="211"/>
            </a:xfrm>
            <a:custGeom>
              <a:avLst/>
              <a:gdLst>
                <a:gd name="T0" fmla="*/ 19 w 845"/>
                <a:gd name="T1" fmla="*/ 12 h 211"/>
                <a:gd name="T2" fmla="*/ 845 w 845"/>
                <a:gd name="T3" fmla="*/ 0 h 211"/>
                <a:gd name="T4" fmla="*/ 832 w 845"/>
                <a:gd name="T5" fmla="*/ 211 h 211"/>
                <a:gd name="T6" fmla="*/ 0 w 845"/>
                <a:gd name="T7" fmla="*/ 211 h 211"/>
                <a:gd name="T8" fmla="*/ 19 w 845"/>
                <a:gd name="T9" fmla="*/ 12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5"/>
                <a:gd name="T16" fmla="*/ 0 h 211"/>
                <a:gd name="T17" fmla="*/ 845 w 845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5" h="211">
                  <a:moveTo>
                    <a:pt x="19" y="12"/>
                  </a:moveTo>
                  <a:lnTo>
                    <a:pt x="845" y="0"/>
                  </a:lnTo>
                  <a:lnTo>
                    <a:pt x="832" y="211"/>
                  </a:lnTo>
                  <a:lnTo>
                    <a:pt x="0" y="211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52638" y="1177925"/>
            <a:ext cx="2733675" cy="874713"/>
            <a:chOff x="1293" y="742"/>
            <a:chExt cx="1722" cy="551"/>
          </a:xfrm>
        </p:grpSpPr>
        <p:sp>
          <p:nvSpPr>
            <p:cNvPr id="103451" name="Freeform 13"/>
            <p:cNvSpPr>
              <a:spLocks/>
            </p:cNvSpPr>
            <p:nvPr/>
          </p:nvSpPr>
          <p:spPr bwMode="auto">
            <a:xfrm>
              <a:off x="1293" y="742"/>
              <a:ext cx="224" cy="205"/>
            </a:xfrm>
            <a:custGeom>
              <a:avLst/>
              <a:gdLst>
                <a:gd name="T0" fmla="*/ 25 w 224"/>
                <a:gd name="T1" fmla="*/ 7 h 205"/>
                <a:gd name="T2" fmla="*/ 198 w 224"/>
                <a:gd name="T3" fmla="*/ 0 h 205"/>
                <a:gd name="T4" fmla="*/ 224 w 224"/>
                <a:gd name="T5" fmla="*/ 192 h 205"/>
                <a:gd name="T6" fmla="*/ 0 w 224"/>
                <a:gd name="T7" fmla="*/ 205 h 205"/>
                <a:gd name="T8" fmla="*/ 25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Freeform 14"/>
            <p:cNvSpPr>
              <a:spLocks/>
            </p:cNvSpPr>
            <p:nvPr/>
          </p:nvSpPr>
          <p:spPr bwMode="auto">
            <a:xfrm>
              <a:off x="2042" y="1088"/>
              <a:ext cx="973" cy="205"/>
            </a:xfrm>
            <a:custGeom>
              <a:avLst/>
              <a:gdLst>
                <a:gd name="T0" fmla="*/ 731557 w 224"/>
                <a:gd name="T1" fmla="*/ 7 h 205"/>
                <a:gd name="T2" fmla="*/ 5777261 w 224"/>
                <a:gd name="T3" fmla="*/ 0 h 205"/>
                <a:gd name="T4" fmla="*/ 6535215 w 224"/>
                <a:gd name="T5" fmla="*/ 192 h 205"/>
                <a:gd name="T6" fmla="*/ 0 w 224"/>
                <a:gd name="T7" fmla="*/ 205 h 205"/>
                <a:gd name="T8" fmla="*/ 731557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1488" y="2763838"/>
            <a:ext cx="4822825" cy="803275"/>
            <a:chOff x="297" y="1741"/>
            <a:chExt cx="3038" cy="506"/>
          </a:xfrm>
        </p:grpSpPr>
        <p:sp>
          <p:nvSpPr>
            <p:cNvPr id="103449" name="Freeform 27"/>
            <p:cNvSpPr>
              <a:spLocks/>
            </p:cNvSpPr>
            <p:nvPr/>
          </p:nvSpPr>
          <p:spPr bwMode="auto">
            <a:xfrm flipH="1" flipV="1">
              <a:off x="297" y="2018"/>
              <a:ext cx="1286" cy="229"/>
            </a:xfrm>
            <a:custGeom>
              <a:avLst/>
              <a:gdLst>
                <a:gd name="T0" fmla="*/ 0 w 1286"/>
                <a:gd name="T1" fmla="*/ 0 h 505"/>
                <a:gd name="T2" fmla="*/ 1286 w 1286"/>
                <a:gd name="T3" fmla="*/ 0 h 505"/>
                <a:gd name="T4" fmla="*/ 1216 w 1286"/>
                <a:gd name="T5" fmla="*/ 2 h 505"/>
                <a:gd name="T6" fmla="*/ 0 w 1286"/>
                <a:gd name="T7" fmla="*/ 2 h 505"/>
                <a:gd name="T8" fmla="*/ 0 w 1286"/>
                <a:gd name="T9" fmla="*/ 0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6"/>
                <a:gd name="T16" fmla="*/ 0 h 505"/>
                <a:gd name="T17" fmla="*/ 1286 w 1286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6" h="505">
                  <a:moveTo>
                    <a:pt x="0" y="6"/>
                  </a:moveTo>
                  <a:lnTo>
                    <a:pt x="1286" y="0"/>
                  </a:lnTo>
                  <a:lnTo>
                    <a:pt x="1216" y="505"/>
                  </a:lnTo>
                  <a:lnTo>
                    <a:pt x="0" y="49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" name="Freeform 16"/>
            <p:cNvSpPr>
              <a:spLocks/>
            </p:cNvSpPr>
            <p:nvPr/>
          </p:nvSpPr>
          <p:spPr bwMode="auto">
            <a:xfrm>
              <a:off x="2035" y="1741"/>
              <a:ext cx="1300" cy="211"/>
            </a:xfrm>
            <a:custGeom>
              <a:avLst/>
              <a:gdLst>
                <a:gd name="T0" fmla="*/ 386 w 845"/>
                <a:gd name="T1" fmla="*/ 12 h 211"/>
                <a:gd name="T2" fmla="*/ 17238 w 845"/>
                <a:gd name="T3" fmla="*/ 0 h 211"/>
                <a:gd name="T4" fmla="*/ 16968 w 845"/>
                <a:gd name="T5" fmla="*/ 211 h 211"/>
                <a:gd name="T6" fmla="*/ 0 w 845"/>
                <a:gd name="T7" fmla="*/ 211 h 211"/>
                <a:gd name="T8" fmla="*/ 386 w 845"/>
                <a:gd name="T9" fmla="*/ 12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5"/>
                <a:gd name="T16" fmla="*/ 0 h 211"/>
                <a:gd name="T17" fmla="*/ 845 w 845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5" h="211">
                  <a:moveTo>
                    <a:pt x="19" y="12"/>
                  </a:moveTo>
                  <a:lnTo>
                    <a:pt x="845" y="0"/>
                  </a:lnTo>
                  <a:lnTo>
                    <a:pt x="832" y="211"/>
                  </a:lnTo>
                  <a:lnTo>
                    <a:pt x="0" y="211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540000" y="3219450"/>
            <a:ext cx="2244725" cy="447675"/>
            <a:chOff x="1600" y="2028"/>
            <a:chExt cx="1414" cy="282"/>
          </a:xfrm>
        </p:grpSpPr>
        <p:sp>
          <p:nvSpPr>
            <p:cNvPr id="103447" name="Freeform 23"/>
            <p:cNvSpPr>
              <a:spLocks/>
            </p:cNvSpPr>
            <p:nvPr/>
          </p:nvSpPr>
          <p:spPr bwMode="auto">
            <a:xfrm>
              <a:off x="1600" y="2028"/>
              <a:ext cx="224" cy="205"/>
            </a:xfrm>
            <a:custGeom>
              <a:avLst/>
              <a:gdLst>
                <a:gd name="T0" fmla="*/ 25 w 224"/>
                <a:gd name="T1" fmla="*/ 7 h 205"/>
                <a:gd name="T2" fmla="*/ 198 w 224"/>
                <a:gd name="T3" fmla="*/ 0 h 205"/>
                <a:gd name="T4" fmla="*/ 224 w 224"/>
                <a:gd name="T5" fmla="*/ 192 h 205"/>
                <a:gd name="T6" fmla="*/ 0 w 224"/>
                <a:gd name="T7" fmla="*/ 205 h 205"/>
                <a:gd name="T8" fmla="*/ 25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" name="Freeform 17"/>
            <p:cNvSpPr>
              <a:spLocks/>
            </p:cNvSpPr>
            <p:nvPr/>
          </p:nvSpPr>
          <p:spPr bwMode="auto">
            <a:xfrm>
              <a:off x="2041" y="2105"/>
              <a:ext cx="973" cy="205"/>
            </a:xfrm>
            <a:custGeom>
              <a:avLst/>
              <a:gdLst>
                <a:gd name="T0" fmla="*/ 731557 w 224"/>
                <a:gd name="T1" fmla="*/ 7 h 205"/>
                <a:gd name="T2" fmla="*/ 5777261 w 224"/>
                <a:gd name="T3" fmla="*/ 0 h 205"/>
                <a:gd name="T4" fmla="*/ 6535215 w 224"/>
                <a:gd name="T5" fmla="*/ 192 h 205"/>
                <a:gd name="T6" fmla="*/ 0 w 224"/>
                <a:gd name="T7" fmla="*/ 205 h 205"/>
                <a:gd name="T8" fmla="*/ 731557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49263" y="4621213"/>
            <a:ext cx="4687887" cy="1160462"/>
            <a:chOff x="283" y="2911"/>
            <a:chExt cx="2953" cy="731"/>
          </a:xfrm>
        </p:grpSpPr>
        <p:sp>
          <p:nvSpPr>
            <p:cNvPr id="103445" name="Freeform 22"/>
            <p:cNvSpPr>
              <a:spLocks/>
            </p:cNvSpPr>
            <p:nvPr/>
          </p:nvSpPr>
          <p:spPr bwMode="auto">
            <a:xfrm flipH="1">
              <a:off x="283" y="3413"/>
              <a:ext cx="1286" cy="229"/>
            </a:xfrm>
            <a:custGeom>
              <a:avLst/>
              <a:gdLst>
                <a:gd name="T0" fmla="*/ 0 w 1286"/>
                <a:gd name="T1" fmla="*/ 0 h 505"/>
                <a:gd name="T2" fmla="*/ 1286 w 1286"/>
                <a:gd name="T3" fmla="*/ 0 h 505"/>
                <a:gd name="T4" fmla="*/ 1216 w 1286"/>
                <a:gd name="T5" fmla="*/ 2 h 505"/>
                <a:gd name="T6" fmla="*/ 0 w 1286"/>
                <a:gd name="T7" fmla="*/ 2 h 505"/>
                <a:gd name="T8" fmla="*/ 0 w 1286"/>
                <a:gd name="T9" fmla="*/ 0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6"/>
                <a:gd name="T16" fmla="*/ 0 h 505"/>
                <a:gd name="T17" fmla="*/ 1286 w 1286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6" h="505">
                  <a:moveTo>
                    <a:pt x="0" y="6"/>
                  </a:moveTo>
                  <a:lnTo>
                    <a:pt x="1286" y="0"/>
                  </a:lnTo>
                  <a:lnTo>
                    <a:pt x="1216" y="505"/>
                  </a:lnTo>
                  <a:lnTo>
                    <a:pt x="0" y="49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Freeform 19"/>
            <p:cNvSpPr>
              <a:spLocks/>
            </p:cNvSpPr>
            <p:nvPr/>
          </p:nvSpPr>
          <p:spPr bwMode="auto">
            <a:xfrm>
              <a:off x="2039" y="2911"/>
              <a:ext cx="1197" cy="211"/>
            </a:xfrm>
            <a:custGeom>
              <a:avLst/>
              <a:gdLst>
                <a:gd name="T0" fmla="*/ 217 w 845"/>
                <a:gd name="T1" fmla="*/ 12 h 211"/>
                <a:gd name="T2" fmla="*/ 9674 w 845"/>
                <a:gd name="T3" fmla="*/ 0 h 211"/>
                <a:gd name="T4" fmla="*/ 9528 w 845"/>
                <a:gd name="T5" fmla="*/ 211 h 211"/>
                <a:gd name="T6" fmla="*/ 0 w 845"/>
                <a:gd name="T7" fmla="*/ 211 h 211"/>
                <a:gd name="T8" fmla="*/ 217 w 845"/>
                <a:gd name="T9" fmla="*/ 12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5"/>
                <a:gd name="T16" fmla="*/ 0 h 211"/>
                <a:gd name="T17" fmla="*/ 845 w 845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5" h="211">
                  <a:moveTo>
                    <a:pt x="19" y="12"/>
                  </a:moveTo>
                  <a:lnTo>
                    <a:pt x="845" y="0"/>
                  </a:lnTo>
                  <a:lnTo>
                    <a:pt x="832" y="211"/>
                  </a:lnTo>
                  <a:lnTo>
                    <a:pt x="0" y="211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560638" y="5199063"/>
            <a:ext cx="2230437" cy="550862"/>
            <a:chOff x="1613" y="3275"/>
            <a:chExt cx="1405" cy="347"/>
          </a:xfrm>
        </p:grpSpPr>
        <p:sp>
          <p:nvSpPr>
            <p:cNvPr id="103443" name="Freeform 24"/>
            <p:cNvSpPr>
              <a:spLocks/>
            </p:cNvSpPr>
            <p:nvPr/>
          </p:nvSpPr>
          <p:spPr bwMode="auto">
            <a:xfrm>
              <a:off x="1613" y="3417"/>
              <a:ext cx="224" cy="205"/>
            </a:xfrm>
            <a:custGeom>
              <a:avLst/>
              <a:gdLst>
                <a:gd name="T0" fmla="*/ 25 w 224"/>
                <a:gd name="T1" fmla="*/ 7 h 205"/>
                <a:gd name="T2" fmla="*/ 198 w 224"/>
                <a:gd name="T3" fmla="*/ 0 h 205"/>
                <a:gd name="T4" fmla="*/ 224 w 224"/>
                <a:gd name="T5" fmla="*/ 192 h 205"/>
                <a:gd name="T6" fmla="*/ 0 w 224"/>
                <a:gd name="T7" fmla="*/ 205 h 205"/>
                <a:gd name="T8" fmla="*/ 25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20"/>
            <p:cNvSpPr>
              <a:spLocks/>
            </p:cNvSpPr>
            <p:nvPr/>
          </p:nvSpPr>
          <p:spPr bwMode="auto">
            <a:xfrm>
              <a:off x="2045" y="3275"/>
              <a:ext cx="973" cy="205"/>
            </a:xfrm>
            <a:custGeom>
              <a:avLst/>
              <a:gdLst>
                <a:gd name="T0" fmla="*/ 731557 w 224"/>
                <a:gd name="T1" fmla="*/ 7 h 205"/>
                <a:gd name="T2" fmla="*/ 5777261 w 224"/>
                <a:gd name="T3" fmla="*/ 0 h 205"/>
                <a:gd name="T4" fmla="*/ 6535215 w 224"/>
                <a:gd name="T5" fmla="*/ 192 h 205"/>
                <a:gd name="T6" fmla="*/ 0 w 224"/>
                <a:gd name="T7" fmla="*/ 205 h 205"/>
                <a:gd name="T8" fmla="*/ 731557 w 224"/>
                <a:gd name="T9" fmla="*/ 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05"/>
                <a:gd name="T17" fmla="*/ 224 w 22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05">
                  <a:moveTo>
                    <a:pt x="25" y="7"/>
                  </a:moveTo>
                  <a:lnTo>
                    <a:pt x="198" y="0"/>
                  </a:lnTo>
                  <a:lnTo>
                    <a:pt x="224" y="192"/>
                  </a:lnTo>
                  <a:lnTo>
                    <a:pt x="0" y="20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3" name="Freeform 10"/>
          <p:cNvSpPr>
            <a:spLocks/>
          </p:cNvSpPr>
          <p:nvPr/>
        </p:nvSpPr>
        <p:spPr bwMode="auto">
          <a:xfrm>
            <a:off x="746125" y="263525"/>
            <a:ext cx="7561263" cy="457200"/>
          </a:xfrm>
          <a:custGeom>
            <a:avLst/>
            <a:gdLst>
              <a:gd name="T0" fmla="*/ 2147483647 w 3988"/>
              <a:gd name="T1" fmla="*/ 0 h 588"/>
              <a:gd name="T2" fmla="*/ 2147483647 w 3988"/>
              <a:gd name="T3" fmla="*/ 2147483647 h 588"/>
              <a:gd name="T4" fmla="*/ 2147483647 w 3988"/>
              <a:gd name="T5" fmla="*/ 2147483647 h 588"/>
              <a:gd name="T6" fmla="*/ 0 w 3988"/>
              <a:gd name="T7" fmla="*/ 2147483647 h 588"/>
              <a:gd name="T8" fmla="*/ 2147483647 w 3988"/>
              <a:gd name="T9" fmla="*/ 0 h 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8"/>
              <a:gd name="T16" fmla="*/ 0 h 588"/>
              <a:gd name="T17" fmla="*/ 3988 w 3988"/>
              <a:gd name="T18" fmla="*/ 588 h 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8" h="588">
                <a:moveTo>
                  <a:pt x="218" y="0"/>
                </a:moveTo>
                <a:lnTo>
                  <a:pt x="3904" y="83"/>
                </a:lnTo>
                <a:lnTo>
                  <a:pt x="3988" y="211"/>
                </a:lnTo>
                <a:lnTo>
                  <a:pt x="0" y="588"/>
                </a:lnTo>
                <a:lnTo>
                  <a:pt x="218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86600" cy="542925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… by Iteration</a:t>
            </a:r>
          </a:p>
        </p:txBody>
      </p:sp>
      <p:sp>
        <p:nvSpPr>
          <p:cNvPr id="103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7438"/>
            <a:ext cx="2378075" cy="1462087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>
              <a:lnSpc>
                <a:spcPct val="125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>
              <a:lnSpc>
                <a:spcPct val="125000"/>
              </a:lnSpc>
              <a:spcBef>
                <a:spcPct val="0"/>
              </a:spcBef>
            </a:pP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dx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/dt = f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(x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, x</a:t>
            </a:r>
            <a:r>
              <a:rPr lang="en-US" sz="1800" baseline="-25000">
                <a:latin typeface="Times" charset="0"/>
                <a:ea typeface="ヒラギノ角ゴ Pro W3" charset="0"/>
                <a:cs typeface="ヒラギノ角ゴ Pro W3" charset="0"/>
              </a:rPr>
              <a:t>4</a:t>
            </a:r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)</a:t>
            </a:r>
            <a:endParaRPr lang="en-US" sz="1800" baseline="-250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</a:pPr>
            <a:r>
              <a:rPr lang="en-US" sz="1800" b="1" baseline="-25000">
                <a:latin typeface="Times" charset="0"/>
                <a:ea typeface="ヒラギノ角ゴ Pro W3" charset="0"/>
                <a:cs typeface="ヒラギノ角ゴ Pro W3" charset="0"/>
              </a:rPr>
              <a:t>…</a:t>
            </a:r>
          </a:p>
          <a:p>
            <a:pPr marL="0" indent="0" eaLnBrk="1" hangingPunct="1">
              <a:lnSpc>
                <a:spcPct val="125000"/>
              </a:lnSpc>
            </a:pPr>
            <a:endParaRPr lang="en-US" sz="1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3436" name="Rectangle 6"/>
          <p:cNvSpPr>
            <a:spLocks noChangeArrowheads="1"/>
          </p:cNvSpPr>
          <p:nvPr/>
        </p:nvSpPr>
        <p:spPr bwMode="auto">
          <a:xfrm>
            <a:off x="671513" y="2697163"/>
            <a:ext cx="23780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1</a:t>
            </a:r>
            <a:r>
              <a:rPr lang="en-US" sz="2000"/>
              <a:t>/dt = f</a:t>
            </a:r>
            <a:r>
              <a:rPr lang="en-US" sz="2000" baseline="-25000"/>
              <a:t>1</a:t>
            </a:r>
            <a:r>
              <a:rPr lang="en-US" sz="2000"/>
              <a:t>(x</a:t>
            </a:r>
            <a:r>
              <a:rPr lang="en-US" sz="2000" baseline="-25000"/>
              <a:t>1</a:t>
            </a:r>
            <a:r>
              <a:rPr lang="en-US" sz="2000"/>
              <a:t>, x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2</a:t>
            </a:r>
            <a:r>
              <a:rPr lang="en-US" sz="2000"/>
              <a:t>/dt = f</a:t>
            </a:r>
            <a:r>
              <a:rPr lang="en-US" sz="2000" baseline="-25000"/>
              <a:t>2</a:t>
            </a:r>
            <a:r>
              <a:rPr lang="en-US" sz="2000"/>
              <a:t>(x</a:t>
            </a:r>
            <a:r>
              <a:rPr lang="en-US" sz="2000" baseline="-25000"/>
              <a:t>1</a:t>
            </a:r>
            <a:r>
              <a:rPr lang="en-US" sz="2000"/>
              <a:t>, x</a:t>
            </a:r>
            <a:r>
              <a:rPr lang="en-US" sz="2000" baseline="-25000"/>
              <a:t>2</a:t>
            </a:r>
            <a:r>
              <a:rPr lang="en-US" sz="2000"/>
              <a:t>, x</a:t>
            </a:r>
            <a:r>
              <a:rPr lang="en-US" sz="2000" baseline="-25000"/>
              <a:t>3</a:t>
            </a:r>
            <a:r>
              <a:rPr lang="en-US" sz="2000"/>
              <a:t>)</a:t>
            </a:r>
          </a:p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3</a:t>
            </a:r>
            <a:r>
              <a:rPr lang="en-US" sz="2000"/>
              <a:t>/dt = f</a:t>
            </a:r>
            <a:r>
              <a:rPr lang="en-US" sz="2000" baseline="-25000"/>
              <a:t>2</a:t>
            </a:r>
            <a:r>
              <a:rPr lang="en-US" sz="2000"/>
              <a:t>(x</a:t>
            </a:r>
            <a:r>
              <a:rPr lang="en-US" sz="2000" baseline="-25000"/>
              <a:t>2</a:t>
            </a:r>
            <a:r>
              <a:rPr lang="en-US" sz="2000"/>
              <a:t>, x</a:t>
            </a:r>
            <a:r>
              <a:rPr lang="en-US" sz="2000" baseline="-25000"/>
              <a:t>3</a:t>
            </a:r>
            <a:r>
              <a:rPr lang="en-US" sz="2000"/>
              <a:t>, x</a:t>
            </a:r>
            <a:r>
              <a:rPr lang="en-US" sz="2000" baseline="-25000"/>
              <a:t>4</a:t>
            </a:r>
            <a:r>
              <a:rPr lang="en-US" sz="2000"/>
              <a:t>)</a:t>
            </a:r>
            <a:endParaRPr lang="en-US" sz="2000" baseline="-25000"/>
          </a:p>
          <a:p>
            <a:pPr>
              <a:lnSpc>
                <a:spcPct val="125000"/>
              </a:lnSpc>
            </a:pPr>
            <a:r>
              <a:rPr lang="en-US" sz="2000" b="1" baseline="-25000"/>
              <a:t>…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103437" name="Rectangle 8"/>
          <p:cNvSpPr>
            <a:spLocks noChangeArrowheads="1"/>
          </p:cNvSpPr>
          <p:nvPr/>
        </p:nvSpPr>
        <p:spPr bwMode="auto">
          <a:xfrm>
            <a:off x="3284538" y="1146175"/>
            <a:ext cx="1492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Fix x</a:t>
            </a:r>
            <a:r>
              <a:rPr lang="en-US" baseline="-25000"/>
              <a:t>1</a:t>
            </a:r>
            <a:r>
              <a:rPr lang="en-US"/>
              <a:t>(t).</a:t>
            </a:r>
          </a:p>
          <a:p>
            <a:endParaRPr lang="en-US"/>
          </a:p>
          <a:p>
            <a:r>
              <a:rPr lang="en-US"/>
              <a:t>Solve for x</a:t>
            </a:r>
            <a:r>
              <a:rPr lang="en-US" baseline="-25000"/>
              <a:t>2</a:t>
            </a:r>
            <a:r>
              <a:rPr lang="en-US"/>
              <a:t>(t)</a:t>
            </a:r>
          </a:p>
          <a:p>
            <a:endParaRPr lang="en-US"/>
          </a:p>
        </p:txBody>
      </p:sp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3282950" y="2760663"/>
            <a:ext cx="1784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Know x</a:t>
            </a:r>
            <a:r>
              <a:rPr lang="en-US" baseline="-25000"/>
              <a:t>1</a:t>
            </a:r>
            <a:r>
              <a:rPr lang="en-US"/>
              <a:t>(t), x</a:t>
            </a:r>
            <a:r>
              <a:rPr lang="en-US" baseline="-25000"/>
              <a:t>2</a:t>
            </a:r>
            <a:r>
              <a:rPr lang="en-US"/>
              <a:t>(t).</a:t>
            </a:r>
          </a:p>
          <a:p>
            <a:endParaRPr lang="en-US"/>
          </a:p>
          <a:p>
            <a:r>
              <a:rPr lang="en-US"/>
              <a:t>Solve for x</a:t>
            </a:r>
            <a:r>
              <a:rPr lang="en-US" baseline="-25000"/>
              <a:t>3</a:t>
            </a:r>
            <a:r>
              <a:rPr lang="en-US"/>
              <a:t>(t)</a:t>
            </a:r>
          </a:p>
          <a:p>
            <a:endParaRPr lang="en-US"/>
          </a:p>
        </p:txBody>
      </p:sp>
      <p:sp>
        <p:nvSpPr>
          <p:cNvPr id="103439" name="Rectangle 18"/>
          <p:cNvSpPr>
            <a:spLocks noChangeArrowheads="1"/>
          </p:cNvSpPr>
          <p:nvPr/>
        </p:nvSpPr>
        <p:spPr bwMode="auto">
          <a:xfrm>
            <a:off x="3289300" y="4618038"/>
            <a:ext cx="1784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Know x</a:t>
            </a:r>
            <a:r>
              <a:rPr lang="en-US" baseline="-25000"/>
              <a:t>2</a:t>
            </a:r>
            <a:r>
              <a:rPr lang="en-US"/>
              <a:t>(t), x</a:t>
            </a:r>
            <a:r>
              <a:rPr lang="en-US" baseline="-25000"/>
              <a:t>3</a:t>
            </a:r>
            <a:r>
              <a:rPr lang="en-US"/>
              <a:t>(t).</a:t>
            </a:r>
          </a:p>
          <a:p>
            <a:endParaRPr lang="en-US"/>
          </a:p>
          <a:p>
            <a:r>
              <a:rPr lang="en-US"/>
              <a:t>Solve for x</a:t>
            </a:r>
            <a:r>
              <a:rPr lang="en-US" baseline="-25000"/>
              <a:t>4</a:t>
            </a:r>
            <a:r>
              <a:rPr lang="en-US"/>
              <a:t>(t)</a:t>
            </a:r>
          </a:p>
          <a:p>
            <a:endParaRPr lang="en-US"/>
          </a:p>
        </p:txBody>
      </p:sp>
      <p:sp>
        <p:nvSpPr>
          <p:cNvPr id="103440" name="Rectangle 21"/>
          <p:cNvSpPr>
            <a:spLocks noChangeArrowheads="1"/>
          </p:cNvSpPr>
          <p:nvPr/>
        </p:nvSpPr>
        <p:spPr bwMode="auto">
          <a:xfrm>
            <a:off x="711200" y="6259513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etc.</a:t>
            </a:r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6573838" y="1089025"/>
            <a:ext cx="20669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Similarly generate x</a:t>
            </a:r>
            <a:r>
              <a:rPr lang="en-US" baseline="30000"/>
              <a:t>*</a:t>
            </a:r>
            <a:r>
              <a:rPr lang="en-US" baseline="-25000"/>
              <a:t>1</a:t>
            </a:r>
            <a:r>
              <a:rPr lang="en-US"/>
              <a:t>(t).</a:t>
            </a:r>
          </a:p>
          <a:p>
            <a:endParaRPr lang="en-US"/>
          </a:p>
          <a:p>
            <a:r>
              <a:rPr lang="en-US"/>
              <a:t>Indeterminism is generic since the iteration method is robust under small changes in the system.</a:t>
            </a:r>
          </a:p>
        </p:txBody>
      </p:sp>
      <p:sp>
        <p:nvSpPr>
          <p:cNvPr id="103442" name="Rectangle 7"/>
          <p:cNvSpPr>
            <a:spLocks noChangeArrowheads="1"/>
          </p:cNvSpPr>
          <p:nvPr/>
        </p:nvSpPr>
        <p:spPr bwMode="auto">
          <a:xfrm>
            <a:off x="687388" y="4541838"/>
            <a:ext cx="23780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1</a:t>
            </a:r>
            <a:r>
              <a:rPr lang="en-US" sz="2000"/>
              <a:t>/dt = f</a:t>
            </a:r>
            <a:r>
              <a:rPr lang="en-US" sz="2000" baseline="-25000"/>
              <a:t>1</a:t>
            </a:r>
            <a:r>
              <a:rPr lang="en-US" sz="2000"/>
              <a:t>(x</a:t>
            </a:r>
            <a:r>
              <a:rPr lang="en-US" sz="2000" baseline="-25000"/>
              <a:t>1</a:t>
            </a:r>
            <a:r>
              <a:rPr lang="en-US" sz="2000"/>
              <a:t>, x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2</a:t>
            </a:r>
            <a:r>
              <a:rPr lang="en-US" sz="2000"/>
              <a:t>/dt = f</a:t>
            </a:r>
            <a:r>
              <a:rPr lang="en-US" sz="2000" baseline="-25000"/>
              <a:t>2</a:t>
            </a:r>
            <a:r>
              <a:rPr lang="en-US" sz="2000"/>
              <a:t>(x</a:t>
            </a:r>
            <a:r>
              <a:rPr lang="en-US" sz="2000" baseline="-25000"/>
              <a:t>1</a:t>
            </a:r>
            <a:r>
              <a:rPr lang="en-US" sz="2000"/>
              <a:t>, x</a:t>
            </a:r>
            <a:r>
              <a:rPr lang="en-US" sz="2000" baseline="-25000"/>
              <a:t>2</a:t>
            </a:r>
            <a:r>
              <a:rPr lang="en-US" sz="2000"/>
              <a:t>, x</a:t>
            </a:r>
            <a:r>
              <a:rPr lang="en-US" sz="2000" baseline="-25000"/>
              <a:t>3</a:t>
            </a:r>
            <a:r>
              <a:rPr lang="en-US" sz="2000"/>
              <a:t>)</a:t>
            </a:r>
          </a:p>
          <a:p>
            <a:pPr>
              <a:lnSpc>
                <a:spcPct val="125000"/>
              </a:lnSpc>
            </a:pPr>
            <a:r>
              <a:rPr lang="en-US" sz="2000"/>
              <a:t>dx</a:t>
            </a:r>
            <a:r>
              <a:rPr lang="en-US" sz="2000" baseline="-25000"/>
              <a:t>3</a:t>
            </a:r>
            <a:r>
              <a:rPr lang="en-US" sz="2000"/>
              <a:t>/dt = f</a:t>
            </a:r>
            <a:r>
              <a:rPr lang="en-US" sz="2000" baseline="-25000"/>
              <a:t>2</a:t>
            </a:r>
            <a:r>
              <a:rPr lang="en-US" sz="2000"/>
              <a:t>(x</a:t>
            </a:r>
            <a:r>
              <a:rPr lang="en-US" sz="2000" baseline="-25000"/>
              <a:t>2</a:t>
            </a:r>
            <a:r>
              <a:rPr lang="en-US" sz="2000"/>
              <a:t>, x</a:t>
            </a:r>
            <a:r>
              <a:rPr lang="en-US" sz="2000" baseline="-25000"/>
              <a:t>3</a:t>
            </a:r>
            <a:r>
              <a:rPr lang="en-US" sz="2000"/>
              <a:t>, x</a:t>
            </a:r>
            <a:r>
              <a:rPr lang="en-US" sz="2000" baseline="-25000"/>
              <a:t>4</a:t>
            </a:r>
            <a:r>
              <a:rPr lang="en-US" sz="2000"/>
              <a:t>)</a:t>
            </a:r>
            <a:endParaRPr lang="en-US" sz="2000" baseline="-25000"/>
          </a:p>
          <a:p>
            <a:pPr>
              <a:lnSpc>
                <a:spcPct val="125000"/>
              </a:lnSpc>
            </a:pPr>
            <a:r>
              <a:rPr lang="en-US" sz="2000" b="1" baseline="-25000"/>
              <a:t>…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C2219C6-791B-A749-8C84-A3A902C2C88C}" type="slidenum">
              <a:rPr lang="en-US" sz="1400">
                <a:latin typeface="Arial" charset="0"/>
              </a:rPr>
              <a:pPr/>
              <a:t>47</a:t>
            </a:fld>
            <a:endParaRPr lang="en-US" sz="1400">
              <a:latin typeface="Arial" charset="0"/>
            </a:endParaRPr>
          </a:p>
        </p:txBody>
      </p:sp>
      <p:sp>
        <p:nvSpPr>
          <p:cNvPr id="105475" name="Freeform 2"/>
          <p:cNvSpPr>
            <a:spLocks/>
          </p:cNvSpPr>
          <p:nvPr/>
        </p:nvSpPr>
        <p:spPr bwMode="auto">
          <a:xfrm>
            <a:off x="3833813" y="542925"/>
            <a:ext cx="4938712" cy="56419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xfrm>
            <a:off x="1398588" y="2041525"/>
            <a:ext cx="6316662" cy="2438400"/>
          </a:xfrm>
        </p:spPr>
        <p:txBody>
          <a:bodyPr/>
          <a:lstStyle/>
          <a:p>
            <a:pPr algn="r" eaLnBrk="1" hangingPunct="1"/>
            <a:r>
              <a:rPr lang="en-US" sz="8000">
                <a:latin typeface="Times" charset="0"/>
                <a:ea typeface="ヒラギノ角ゴ Pro W3" charset="0"/>
                <a:cs typeface="ヒラギノ角ゴ Pro W3" charset="0"/>
              </a:rPr>
              <a:t>6. Conclusion</a:t>
            </a:r>
            <a:endParaRPr lang="en-US" sz="4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130175" y="4675188"/>
            <a:ext cx="3833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1. The Indeterminism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>
                <a:solidFill>
                  <a:schemeClr val="bg2"/>
                </a:solidFill>
              </a:rPr>
              <a:t>2. What about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First Law?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3.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New?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4. What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Wrong?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4a. Incomplete Formulation of Newton</a:t>
            </a:r>
            <a:r>
              <a:rPr lang="ja-JP" altLang="en-US" sz="1200">
                <a:solidFill>
                  <a:schemeClr val="bg2"/>
                </a:solidFill>
              </a:rPr>
              <a:t>’</a:t>
            </a:r>
            <a:r>
              <a:rPr lang="en-US" sz="1200">
                <a:solidFill>
                  <a:schemeClr val="bg2"/>
                </a:solidFill>
              </a:rPr>
              <a:t>s Laws?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 </a:t>
            </a:r>
            <a:r>
              <a:rPr lang="en-US" sz="1200">
                <a:solidFill>
                  <a:schemeClr val="bg2"/>
                </a:solidFill>
              </a:rPr>
              <a:t>4b. </a:t>
            </a:r>
            <a:r>
              <a:rPr lang="ja-JP" altLang="en-US" sz="1200">
                <a:solidFill>
                  <a:schemeClr val="bg2"/>
                </a:solidFill>
              </a:rPr>
              <a:t>“</a:t>
            </a:r>
            <a:r>
              <a:rPr lang="en-US" sz="1200">
                <a:solidFill>
                  <a:schemeClr val="bg2"/>
                </a:solidFill>
              </a:rPr>
              <a:t>Unphysical</a:t>
            </a:r>
            <a:r>
              <a:rPr lang="ja-JP" altLang="en-US" sz="1200">
                <a:solidFill>
                  <a:schemeClr val="bg2"/>
                </a:solidFill>
              </a:rPr>
              <a:t>”</a:t>
            </a:r>
            <a:endParaRPr lang="en-US" sz="1200" b="1"/>
          </a:p>
          <a:p>
            <a:pPr eaLnBrk="1" hangingPunct="1">
              <a:spcBef>
                <a:spcPct val="20000"/>
              </a:spcBef>
            </a:pPr>
            <a:r>
              <a:rPr lang="en-US" sz="1200"/>
              <a:t>  </a:t>
            </a:r>
            <a:r>
              <a:rPr lang="en-US" sz="1200" b="1">
                <a:solidFill>
                  <a:schemeClr val="bg2"/>
                </a:solidFill>
              </a:rPr>
              <a:t> </a:t>
            </a:r>
            <a:r>
              <a:rPr lang="en-US" sz="1200">
                <a:solidFill>
                  <a:schemeClr val="bg2"/>
                </a:solidFill>
              </a:rPr>
              <a:t>4c. Inadmissible Idealizations</a:t>
            </a:r>
            <a:endParaRPr lang="en-US" sz="1200" b="1">
              <a:solidFill>
                <a:schemeClr val="bg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</a:rPr>
              <a:t>5. When  Determinism is  Exceptional and Generic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/>
              <a:t>6.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AD5DE9A-2E66-A142-9064-0CD20280C904}" type="slidenum">
              <a:rPr lang="en-US" sz="1400">
                <a:latin typeface="Arial" charset="0"/>
              </a:rPr>
              <a:pPr/>
              <a:t>48</a:t>
            </a:fld>
            <a:endParaRPr lang="en-US" sz="1400">
              <a:latin typeface="Arial" charset="0"/>
            </a:endParaRPr>
          </a:p>
        </p:txBody>
      </p:sp>
      <p:sp>
        <p:nvSpPr>
          <p:cNvPr id="107523" name="Freeform 10"/>
          <p:cNvSpPr>
            <a:spLocks/>
          </p:cNvSpPr>
          <p:nvPr/>
        </p:nvSpPr>
        <p:spPr bwMode="auto">
          <a:xfrm>
            <a:off x="993775" y="263525"/>
            <a:ext cx="7561263" cy="628650"/>
          </a:xfrm>
          <a:custGeom>
            <a:avLst/>
            <a:gdLst>
              <a:gd name="T0" fmla="*/ 2147483647 w 3988"/>
              <a:gd name="T1" fmla="*/ 0 h 588"/>
              <a:gd name="T2" fmla="*/ 2147483647 w 3988"/>
              <a:gd name="T3" fmla="*/ 2147483647 h 588"/>
              <a:gd name="T4" fmla="*/ 2147483647 w 3988"/>
              <a:gd name="T5" fmla="*/ 2147483647 h 588"/>
              <a:gd name="T6" fmla="*/ 0 w 3988"/>
              <a:gd name="T7" fmla="*/ 2147483647 h 588"/>
              <a:gd name="T8" fmla="*/ 2147483647 w 3988"/>
              <a:gd name="T9" fmla="*/ 0 h 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8"/>
              <a:gd name="T16" fmla="*/ 0 h 588"/>
              <a:gd name="T17" fmla="*/ 3988 w 3988"/>
              <a:gd name="T18" fmla="*/ 588 h 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8" h="588">
                <a:moveTo>
                  <a:pt x="218" y="0"/>
                </a:moveTo>
                <a:lnTo>
                  <a:pt x="3904" y="83"/>
                </a:lnTo>
                <a:lnTo>
                  <a:pt x="3988" y="211"/>
                </a:lnTo>
                <a:lnTo>
                  <a:pt x="0" y="588"/>
                </a:lnTo>
                <a:lnTo>
                  <a:pt x="218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Freeform 9"/>
          <p:cNvSpPr>
            <a:spLocks/>
          </p:cNvSpPr>
          <p:nvPr/>
        </p:nvSpPr>
        <p:spPr bwMode="auto">
          <a:xfrm flipH="1">
            <a:off x="1019175" y="1327150"/>
            <a:ext cx="2479675" cy="1404938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Freeform 8"/>
          <p:cNvSpPr>
            <a:spLocks/>
          </p:cNvSpPr>
          <p:nvPr/>
        </p:nvSpPr>
        <p:spPr bwMode="auto">
          <a:xfrm>
            <a:off x="3355975" y="3206750"/>
            <a:ext cx="3282950" cy="1882775"/>
          </a:xfrm>
          <a:custGeom>
            <a:avLst/>
            <a:gdLst>
              <a:gd name="T0" fmla="*/ 2147483647 w 3111"/>
              <a:gd name="T1" fmla="*/ 0 h 3554"/>
              <a:gd name="T2" fmla="*/ 2147483647 w 3111"/>
              <a:gd name="T3" fmla="*/ 2147483647 h 3554"/>
              <a:gd name="T4" fmla="*/ 2147483647 w 3111"/>
              <a:gd name="T5" fmla="*/ 2147483647 h 3554"/>
              <a:gd name="T6" fmla="*/ 0 w 3111"/>
              <a:gd name="T7" fmla="*/ 2147483647 h 3554"/>
              <a:gd name="T8" fmla="*/ 2147483647 w 3111"/>
              <a:gd name="T9" fmla="*/ 0 h 3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1"/>
              <a:gd name="T16" fmla="*/ 0 h 3554"/>
              <a:gd name="T17" fmla="*/ 3111 w 3111"/>
              <a:gd name="T18" fmla="*/ 3554 h 3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28600"/>
            <a:ext cx="7086600" cy="665163"/>
          </a:xfrm>
        </p:spPr>
        <p:txBody>
          <a:bodyPr/>
          <a:lstStyle/>
          <a:p>
            <a:pPr eaLnBrk="1" hangingPunct="1"/>
            <a:r>
              <a:rPr lang="en-US" sz="4400">
                <a:latin typeface="Times" charset="0"/>
                <a:ea typeface="ヒラギノ角ゴ Pro W3" charset="0"/>
                <a:cs typeface="ヒラギノ角ゴ Pro W3" charset="0"/>
              </a:rPr>
              <a:t>Conclusion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350963"/>
            <a:ext cx="4684713" cy="1543050"/>
          </a:xfrm>
        </p:spPr>
        <p:txBody>
          <a:bodyPr/>
          <a:lstStyle/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The dome provides the simplest example yet of indeterminism within Newtonian theory.</a:t>
            </a:r>
          </a:p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No need for infinitely many interacting components, space invaders with unbounded speed.</a:t>
            </a:r>
          </a:p>
        </p:txBody>
      </p:sp>
      <p:sp>
        <p:nvSpPr>
          <p:cNvPr id="107528" name="Rectangle 4"/>
          <p:cNvSpPr>
            <a:spLocks noChangeArrowheads="1"/>
          </p:cNvSpPr>
          <p:nvPr/>
        </p:nvSpPr>
        <p:spPr bwMode="auto">
          <a:xfrm>
            <a:off x="3473450" y="3051175"/>
            <a:ext cx="222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It raises the questions:</a:t>
            </a:r>
          </a:p>
        </p:txBody>
      </p:sp>
      <p:sp>
        <p:nvSpPr>
          <p:cNvPr id="107529" name="Rectangle 5"/>
          <p:cNvSpPr>
            <a:spLocks noChangeArrowheads="1"/>
          </p:cNvSpPr>
          <p:nvPr/>
        </p:nvSpPr>
        <p:spPr bwMode="auto">
          <a:xfrm>
            <a:off x="4135438" y="3589338"/>
            <a:ext cx="292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What is</a:t>
            </a:r>
            <a:r>
              <a:rPr lang="en-US"/>
              <a:t> Newtonian theory?</a:t>
            </a:r>
          </a:p>
        </p:txBody>
      </p:sp>
      <p:sp>
        <p:nvSpPr>
          <p:cNvPr id="107530" name="Rectangle 6"/>
          <p:cNvSpPr>
            <a:spLocks noChangeArrowheads="1"/>
          </p:cNvSpPr>
          <p:nvPr/>
        </p:nvSpPr>
        <p:spPr bwMode="auto">
          <a:xfrm>
            <a:off x="2722563" y="4149725"/>
            <a:ext cx="572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What grounds</a:t>
            </a:r>
            <a:r>
              <a:rPr lang="en-US"/>
              <a:t> judgments that a system is </a:t>
            </a:r>
            <a:r>
              <a:rPr lang="ja-JP" altLang="en-US"/>
              <a:t>“</a:t>
            </a:r>
            <a:r>
              <a:rPr lang="en-US"/>
              <a:t>unphysical</a:t>
            </a:r>
            <a:r>
              <a:rPr lang="ja-JP" altLang="en-US"/>
              <a:t>”</a:t>
            </a:r>
            <a:r>
              <a:rPr lang="en-US"/>
              <a:t>?</a:t>
            </a:r>
          </a:p>
        </p:txBody>
      </p:sp>
      <p:sp>
        <p:nvSpPr>
          <p:cNvPr id="107531" name="Rectangle 7"/>
          <p:cNvSpPr>
            <a:spLocks noChangeArrowheads="1"/>
          </p:cNvSpPr>
          <p:nvPr/>
        </p:nvSpPr>
        <p:spPr bwMode="auto">
          <a:xfrm>
            <a:off x="3443288" y="4699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When are</a:t>
            </a:r>
            <a:r>
              <a:rPr lang="en-US"/>
              <a:t> idealizations inadmissible?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AEDBF40-1B6D-6E4B-8914-2767A26B5ABB}" type="slidenum">
              <a:rPr lang="en-US" sz="1400">
                <a:latin typeface="Arial" charset="0"/>
              </a:rPr>
              <a:pPr/>
              <a:t>49</a:t>
            </a:fld>
            <a:endParaRPr lang="en-US" sz="1400">
              <a:latin typeface="Arial" charset="0"/>
            </a:endParaRPr>
          </a:p>
        </p:txBody>
      </p:sp>
      <p:sp>
        <p:nvSpPr>
          <p:cNvPr id="109571" name="Freeform 2"/>
          <p:cNvSpPr>
            <a:spLocks/>
          </p:cNvSpPr>
          <p:nvPr/>
        </p:nvSpPr>
        <p:spPr bwMode="auto">
          <a:xfrm>
            <a:off x="3554413" y="520700"/>
            <a:ext cx="4864100" cy="5105400"/>
          </a:xfrm>
          <a:custGeom>
            <a:avLst/>
            <a:gdLst>
              <a:gd name="T0" fmla="*/ 0 w 3064"/>
              <a:gd name="T1" fmla="*/ 2147483647 h 3216"/>
              <a:gd name="T2" fmla="*/ 2147483647 w 3064"/>
              <a:gd name="T3" fmla="*/ 0 h 3216"/>
              <a:gd name="T4" fmla="*/ 2147483647 w 3064"/>
              <a:gd name="T5" fmla="*/ 2147483647 h 3216"/>
              <a:gd name="T6" fmla="*/ 2147483647 w 3064"/>
              <a:gd name="T7" fmla="*/ 2147483647 h 3216"/>
              <a:gd name="T8" fmla="*/ 0 w 3064"/>
              <a:gd name="T9" fmla="*/ 2147483647 h 3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4"/>
              <a:gd name="T16" fmla="*/ 0 h 3216"/>
              <a:gd name="T17" fmla="*/ 3064 w 3064"/>
              <a:gd name="T18" fmla="*/ 3216 h 3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4" h="3216">
                <a:moveTo>
                  <a:pt x="0" y="584"/>
                </a:moveTo>
                <a:lnTo>
                  <a:pt x="2520" y="0"/>
                </a:lnTo>
                <a:lnTo>
                  <a:pt x="3064" y="2856"/>
                </a:lnTo>
                <a:lnTo>
                  <a:pt x="1112" y="3216"/>
                </a:lnTo>
                <a:lnTo>
                  <a:pt x="0" y="584"/>
                </a:lnTo>
                <a:close/>
              </a:path>
            </a:pathLst>
          </a:custGeom>
          <a:solidFill>
            <a:srgbClr val="D2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title"/>
          </p:nvPr>
        </p:nvSpPr>
        <p:spPr>
          <a:xfrm>
            <a:off x="3798888" y="1763713"/>
            <a:ext cx="4114800" cy="2481262"/>
          </a:xfrm>
        </p:spPr>
        <p:txBody>
          <a:bodyPr/>
          <a:lstStyle/>
          <a:p>
            <a:pPr eaLnBrk="1" hangingPunct="1"/>
            <a:r>
              <a:rPr lang="en-US" sz="9600">
                <a:latin typeface="Times" charset="0"/>
                <a:ea typeface="ヒラギノ角ゴ Pro W3" charset="0"/>
                <a:cs typeface="ヒラギノ角ゴ Pro W3" charset="0"/>
              </a:rPr>
              <a:t>The End</a:t>
            </a:r>
          </a:p>
        </p:txBody>
      </p:sp>
      <p:pic>
        <p:nvPicPr>
          <p:cNvPr id="109573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49263"/>
            <a:ext cx="23193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00" y="1795463"/>
            <a:ext cx="2319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8338"/>
            <a:ext cx="23193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7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338" y="4640263"/>
            <a:ext cx="23209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EDE0A9A-5C10-CD47-8176-5D8DD079B79E}" type="slidenum">
              <a:rPr lang="en-US" sz="1400">
                <a:latin typeface="Arial" charset="0"/>
              </a:rPr>
              <a:pPr/>
              <a:t>5</a:t>
            </a:fld>
            <a:endParaRPr lang="en-US" sz="1400">
              <a:latin typeface="Arial" charset="0"/>
            </a:endParaRPr>
          </a:p>
        </p:txBody>
      </p:sp>
      <p:sp>
        <p:nvSpPr>
          <p:cNvPr id="22531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419600" cy="6858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Possible motions: None</a:t>
            </a:r>
            <a:endParaRPr lang="en-US" sz="28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2533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pPr marL="0" indent="0" eaLnBrk="1" hangingPunct="1"/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r(t) = 0</a:t>
            </a:r>
          </a:p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solves Newton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s equation of motion since</a:t>
            </a:r>
          </a:p>
          <a:p>
            <a:pPr marL="0" indent="0" eaLnBrk="1" hangingPunct="1"/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r/dt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 = d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(0)/dt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 = 0 = r</a:t>
            </a:r>
            <a:r>
              <a:rPr lang="en-US" sz="2000" baseline="30000">
                <a:latin typeface="Times" charset="0"/>
                <a:ea typeface="ヒラギノ角ゴ Pro W3" charset="0"/>
                <a:cs typeface="ヒラギノ角ゴ Pro W3" charset="0"/>
              </a:rPr>
              <a:t>1/2</a:t>
            </a:r>
            <a:r>
              <a:rPr lang="en-US" sz="2000">
                <a:latin typeface="Times" charset="0"/>
                <a:ea typeface="ヒラギノ角ゴ Pro W3" charset="0"/>
                <a:cs typeface="ヒラギノ角ゴ Pro W3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8C4C6CE-FEB8-A24C-BE34-8AEDE23779DA}" type="slidenum">
              <a:rPr lang="en-US" sz="1400">
                <a:latin typeface="Arial" charset="0"/>
              </a:rPr>
              <a:pPr/>
              <a:t>6</a:t>
            </a:fld>
            <a:endParaRPr lang="en-US" sz="1400">
              <a:latin typeface="Arial" charset="0"/>
            </a:endParaRPr>
          </a:p>
        </p:txBody>
      </p:sp>
      <p:sp>
        <p:nvSpPr>
          <p:cNvPr id="24579" name="Freeform 2"/>
          <p:cNvSpPr>
            <a:spLocks/>
          </p:cNvSpPr>
          <p:nvPr/>
        </p:nvSpPr>
        <p:spPr bwMode="auto">
          <a:xfrm>
            <a:off x="685800" y="228600"/>
            <a:ext cx="7239000" cy="8382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62800" cy="6858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Possible motions: </a:t>
            </a: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Spontaneous Acceleration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4581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2458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0 w 4368"/>
                <a:gd name="T1" fmla="*/ 0 h 528"/>
                <a:gd name="T2" fmla="*/ 0 w 4368"/>
                <a:gd name="T3" fmla="*/ 779 h 528"/>
                <a:gd name="T4" fmla="*/ 0 w 4368"/>
                <a:gd name="T5" fmla="*/ 2078 h 528"/>
                <a:gd name="T6" fmla="*/ 0 w 4368"/>
                <a:gd name="T7" fmla="*/ 2856 h 528"/>
                <a:gd name="T8" fmla="*/ 0 w 436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8"/>
                <a:gd name="T16" fmla="*/ 0 h 528"/>
                <a:gd name="T17" fmla="*/ 4368 w 43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/>
                <a:t>For t≤T, </a:t>
              </a:r>
              <a:r>
                <a:rPr lang="en-US"/>
                <a:t>d</a:t>
              </a:r>
              <a:r>
                <a:rPr lang="en-US" baseline="30000"/>
                <a:t>2</a:t>
              </a:r>
              <a:r>
                <a:rPr lang="en-US"/>
                <a:t>r/dt</a:t>
              </a:r>
              <a:r>
                <a:rPr lang="en-US" baseline="30000"/>
                <a:t>2</a:t>
              </a:r>
              <a:r>
                <a:rPr lang="en-US"/>
                <a:t> = d</a:t>
              </a:r>
              <a:r>
                <a:rPr lang="en-US" baseline="30000"/>
                <a:t>2</a:t>
              </a:r>
              <a:r>
                <a:rPr lang="en-US"/>
                <a:t>(0)/dt</a:t>
              </a:r>
              <a:r>
                <a:rPr lang="en-US" baseline="30000"/>
                <a:t>2</a:t>
              </a:r>
              <a:r>
                <a:rPr lang="en-US"/>
                <a:t> = 0 = r</a:t>
              </a:r>
              <a:r>
                <a:rPr lang="en-US" baseline="30000"/>
                <a:t>1/2</a:t>
              </a:r>
              <a:r>
                <a:rPr lang="en-US"/>
                <a:t>.</a:t>
              </a:r>
            </a:p>
            <a:p>
              <a:pPr marL="744538" indent="-744538"/>
              <a:endParaRPr lang="en-US" sz="800"/>
            </a:p>
            <a:p>
              <a:pPr marL="744538" indent="-744538"/>
              <a:r>
                <a:rPr lang="en-US"/>
                <a:t>For </a:t>
              </a:r>
              <a:r>
                <a:rPr lang="en-US" sz="1600"/>
                <a:t>t≥T</a:t>
              </a:r>
            </a:p>
            <a:p>
              <a:pPr marL="744538" indent="-744538"/>
              <a:r>
                <a:rPr lang="en-US" sz="2000"/>
                <a:t>d</a:t>
              </a:r>
              <a:r>
                <a:rPr lang="en-US" sz="2000" baseline="30000"/>
                <a:t>2</a:t>
              </a:r>
              <a:r>
                <a:rPr lang="en-US" sz="2000"/>
                <a:t>r/dt</a:t>
              </a:r>
              <a:r>
                <a:rPr lang="en-US" sz="2000" baseline="30000"/>
                <a:t>2</a:t>
              </a:r>
              <a:r>
                <a:rPr lang="en-US" sz="2000"/>
                <a:t> </a:t>
              </a:r>
              <a:r>
                <a:rPr lang="en-US"/>
                <a:t>= (d</a:t>
              </a:r>
              <a:r>
                <a:rPr lang="en-US" baseline="30000"/>
                <a:t>2 </a:t>
              </a:r>
              <a:r>
                <a:rPr lang="en-US"/>
                <a:t>/dt</a:t>
              </a:r>
              <a:r>
                <a:rPr lang="en-US" baseline="30000"/>
                <a:t>2</a:t>
              </a:r>
              <a:r>
                <a:rPr lang="en-US"/>
                <a:t>) (1/144)(t–T)</a:t>
              </a:r>
              <a:r>
                <a:rPr lang="en-US" baseline="30000">
                  <a:latin typeface="Times New Roman" charset="0"/>
                </a:rPr>
                <a:t>4</a:t>
              </a:r>
              <a:endParaRPr lang="en-US"/>
            </a:p>
            <a:p>
              <a:pPr marL="744538" indent="-744538"/>
              <a:r>
                <a:rPr lang="en-US"/>
                <a:t>	= 4 x 3 x (1/144) (t–T)</a:t>
              </a:r>
              <a:r>
                <a:rPr lang="en-US" baseline="30000">
                  <a:latin typeface="Times New Roman" charset="0"/>
                </a:rPr>
                <a:t>2</a:t>
              </a:r>
              <a:endParaRPr lang="en-US">
                <a:latin typeface="Times New Roman" charset="0"/>
              </a:endParaRPr>
            </a:p>
            <a:p>
              <a:pPr marL="744538" indent="-744538"/>
              <a:r>
                <a:rPr lang="en-US">
                  <a:latin typeface="Times New Roman" charset="0"/>
                </a:rPr>
                <a:t>	= (1/12) </a:t>
              </a:r>
              <a:r>
                <a:rPr lang="en-US"/>
                <a:t>(t–T)</a:t>
              </a:r>
              <a:r>
                <a:rPr lang="en-US" baseline="30000">
                  <a:latin typeface="Times New Roman" charset="0"/>
                </a:rPr>
                <a:t>2</a:t>
              </a:r>
            </a:p>
            <a:p>
              <a:pPr marL="744538" indent="-744538"/>
              <a:r>
                <a:rPr lang="en-US">
                  <a:latin typeface="Times New Roman" charset="0"/>
                </a:rPr>
                <a:t>	= [</a:t>
              </a:r>
              <a:r>
                <a:rPr lang="en-US"/>
                <a:t>(1/144)(t–T)</a:t>
              </a:r>
              <a:r>
                <a:rPr lang="en-US" baseline="30000">
                  <a:latin typeface="Times New Roman" charset="0"/>
                </a:rPr>
                <a:t>4</a:t>
              </a:r>
              <a:r>
                <a:rPr lang="en-US">
                  <a:latin typeface="Times New Roman" charset="0"/>
                </a:rPr>
                <a:t>]</a:t>
              </a:r>
              <a:r>
                <a:rPr lang="en-US" baseline="30000">
                  <a:latin typeface="Times New Roman" charset="0"/>
                </a:rPr>
                <a:t>1/2</a:t>
              </a:r>
              <a:r>
                <a:rPr lang="en-US" sz="2000">
                  <a:latin typeface="Times New Roman" charset="0"/>
                </a:rPr>
                <a:t> = r </a:t>
              </a:r>
              <a:r>
                <a:rPr lang="en-US" sz="2000" baseline="30000">
                  <a:latin typeface="Times New Roman" charset="0"/>
                </a:rPr>
                <a:t>1/2</a:t>
              </a:r>
              <a:endParaRPr lang="en-US"/>
            </a:p>
          </p:txBody>
        </p:sp>
      </p:grpSp>
      <p:sp>
        <p:nvSpPr>
          <p:cNvPr id="2458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pPr marL="0" indent="0" eaLnBrk="1" hangingPunct="1"/>
            <a:r>
              <a:rPr lang="en-US" sz="1800">
                <a:latin typeface="Times" charset="0"/>
                <a:ea typeface="ヒラギノ角ゴ Pro W3" charset="0"/>
                <a:cs typeface="ヒラギノ角ゴ Pro W3" charset="0"/>
              </a:rPr>
              <a:t>The mass remains at rest until some arbitrary time T, whereupon it accelerates in some arbitrary direction.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24585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0 w 4368"/>
                <a:gd name="T1" fmla="*/ 0 h 528"/>
                <a:gd name="T2" fmla="*/ 0 w 4368"/>
                <a:gd name="T3" fmla="*/ 144 h 528"/>
                <a:gd name="T4" fmla="*/ 0 w 4368"/>
                <a:gd name="T5" fmla="*/ 384 h 528"/>
                <a:gd name="T6" fmla="*/ 0 w 4368"/>
                <a:gd name="T7" fmla="*/ 528 h 528"/>
                <a:gd name="T8" fmla="*/ 0 w 436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8"/>
                <a:gd name="T16" fmla="*/ 0 h 528"/>
                <a:gd name="T17" fmla="*/ 4368 w 43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/>
                <a:t>r(t) = 0</a:t>
              </a:r>
              <a:r>
                <a:rPr lang="en-US" sz="2000"/>
                <a:t>, for t≤T</a:t>
              </a:r>
              <a:r>
                <a:rPr lang="en-US"/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/>
                <a:t>r(t) = (1/144)(t–T)</a:t>
              </a:r>
              <a:r>
                <a:rPr lang="en-US" sz="2400" baseline="30000">
                  <a:latin typeface="Times New Roman" charset="0"/>
                </a:rPr>
                <a:t>4</a:t>
              </a:r>
              <a:r>
                <a:rPr lang="en-US" sz="2000"/>
                <a:t>, for t≥T</a:t>
              </a:r>
              <a:endParaRPr lang="en-US"/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/>
                <a:t>solves Newton</a:t>
              </a:r>
              <a:r>
                <a:rPr lang="ja-JP" altLang="en-US" sz="1600"/>
                <a:t>’</a:t>
              </a:r>
              <a:r>
                <a:rPr lang="en-US" sz="1600"/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/>
                <a:t>d</a:t>
              </a:r>
              <a:r>
                <a:rPr lang="en-US" baseline="30000"/>
                <a:t>2</a:t>
              </a:r>
              <a:r>
                <a:rPr lang="en-US"/>
                <a:t>r/dt</a:t>
              </a:r>
              <a:r>
                <a:rPr lang="en-US" baseline="30000"/>
                <a:t>2</a:t>
              </a:r>
              <a:r>
                <a:rPr lang="en-US"/>
                <a:t> = r</a:t>
              </a:r>
              <a:r>
                <a:rPr lang="en-US" baseline="30000"/>
                <a:t>1/2</a:t>
              </a:r>
              <a:r>
                <a:rPr lang="en-US" sz="1600"/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2C67086-6EF4-C140-9809-51080EC8DC8D}" type="slidenum">
              <a:rPr lang="en-US" sz="1400">
                <a:latin typeface="Arial" charset="0"/>
              </a:rPr>
              <a:pPr/>
              <a:t>7</a:t>
            </a:fld>
            <a:endParaRPr lang="en-US" sz="1400">
              <a:latin typeface="Arial" charset="0"/>
            </a:endParaRPr>
          </a:p>
        </p:txBody>
      </p:sp>
      <p:sp>
        <p:nvSpPr>
          <p:cNvPr id="26627" name="Freeform 2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Times" charset="0"/>
                <a:ea typeface="ヒラギノ角ゴ Pro W3" charset="0"/>
                <a:cs typeface="ヒラギノ角ゴ Pro W3" charset="0"/>
              </a:rPr>
              <a:t>The computation again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341438" y="2097088"/>
            <a:ext cx="6037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/>
              <a:t>For t≤T, </a:t>
            </a:r>
            <a:r>
              <a:rPr lang="en-US" sz="3200"/>
              <a:t>d</a:t>
            </a:r>
            <a:r>
              <a:rPr lang="en-US" sz="3200" baseline="30000"/>
              <a:t>2</a:t>
            </a:r>
            <a:r>
              <a:rPr lang="en-US" sz="3200"/>
              <a:t>r/dt</a:t>
            </a:r>
            <a:r>
              <a:rPr lang="en-US" sz="3200" baseline="30000"/>
              <a:t>2</a:t>
            </a:r>
            <a:r>
              <a:rPr lang="en-US" sz="3200"/>
              <a:t> = d</a:t>
            </a:r>
            <a:r>
              <a:rPr lang="en-US" sz="3200" baseline="30000"/>
              <a:t>2</a:t>
            </a:r>
            <a:r>
              <a:rPr lang="en-US" sz="3200"/>
              <a:t>(0)/dt</a:t>
            </a:r>
            <a:r>
              <a:rPr lang="en-US" sz="3200" baseline="30000"/>
              <a:t>2</a:t>
            </a:r>
            <a:r>
              <a:rPr lang="en-US" sz="3200"/>
              <a:t> = 0 = r</a:t>
            </a:r>
            <a:r>
              <a:rPr lang="en-US" sz="3200" baseline="30000"/>
              <a:t>1/2</a:t>
            </a:r>
            <a:r>
              <a:rPr lang="en-US" sz="3200"/>
              <a:t>.</a:t>
            </a:r>
          </a:p>
          <a:p>
            <a:pPr marL="744538" indent="-744538"/>
            <a:endParaRPr lang="en-US" sz="1400"/>
          </a:p>
          <a:p>
            <a:pPr marL="744538" indent="-744538"/>
            <a:r>
              <a:rPr lang="en-US" sz="3200"/>
              <a:t>For </a:t>
            </a:r>
            <a:r>
              <a:rPr lang="en-US" sz="2800"/>
              <a:t>t≥T</a:t>
            </a:r>
          </a:p>
          <a:p>
            <a:pPr marL="744538" indent="-744538"/>
            <a:r>
              <a:rPr lang="en-US" sz="3600"/>
              <a:t>d</a:t>
            </a:r>
            <a:r>
              <a:rPr lang="en-US" sz="3600" baseline="30000"/>
              <a:t>2</a:t>
            </a:r>
            <a:r>
              <a:rPr lang="en-US" sz="3600"/>
              <a:t>r/dt</a:t>
            </a:r>
            <a:r>
              <a:rPr lang="en-US" sz="3600" baseline="30000"/>
              <a:t>2</a:t>
            </a:r>
            <a:r>
              <a:rPr lang="en-US" sz="3600"/>
              <a:t> </a:t>
            </a:r>
            <a:r>
              <a:rPr lang="en-US" sz="3200"/>
              <a:t>= (d</a:t>
            </a:r>
            <a:r>
              <a:rPr lang="en-US" sz="3200" baseline="30000"/>
              <a:t>2 </a:t>
            </a:r>
            <a:r>
              <a:rPr lang="en-US" sz="3200"/>
              <a:t>/dt</a:t>
            </a:r>
            <a:r>
              <a:rPr lang="en-US" sz="3200" baseline="30000"/>
              <a:t>2</a:t>
            </a:r>
            <a:r>
              <a:rPr lang="en-US" sz="3200"/>
              <a:t>) (1/144)(t–T)</a:t>
            </a:r>
            <a:r>
              <a:rPr lang="en-US" sz="3200" baseline="30000">
                <a:latin typeface="Times New Roman" charset="0"/>
              </a:rPr>
              <a:t>4</a:t>
            </a:r>
            <a:endParaRPr lang="en-US" sz="3200"/>
          </a:p>
          <a:p>
            <a:pPr marL="744538" indent="-744538"/>
            <a:r>
              <a:rPr lang="en-US" sz="3200"/>
              <a:t>	= 4 x 3 x (1/144) (t–T)</a:t>
            </a:r>
            <a:r>
              <a:rPr lang="en-US" sz="3200" baseline="30000">
                <a:latin typeface="Times New Roman" charset="0"/>
              </a:rPr>
              <a:t>2</a:t>
            </a:r>
            <a:endParaRPr lang="en-US" sz="3200">
              <a:latin typeface="Times New Roman" charset="0"/>
            </a:endParaRPr>
          </a:p>
          <a:p>
            <a:pPr marL="744538" indent="-744538"/>
            <a:r>
              <a:rPr lang="en-US" sz="3200">
                <a:latin typeface="Times New Roman" charset="0"/>
              </a:rPr>
              <a:t>	= (1/12) </a:t>
            </a:r>
            <a:r>
              <a:rPr lang="en-US" sz="3200"/>
              <a:t>(t–T)</a:t>
            </a:r>
            <a:r>
              <a:rPr lang="en-US" sz="3200" baseline="30000">
                <a:latin typeface="Times New Roman" charset="0"/>
              </a:rPr>
              <a:t>2</a:t>
            </a:r>
          </a:p>
          <a:p>
            <a:pPr marL="744538" indent="-744538"/>
            <a:r>
              <a:rPr lang="en-US" sz="3200">
                <a:latin typeface="Times New Roman" charset="0"/>
              </a:rPr>
              <a:t>	= [</a:t>
            </a:r>
            <a:r>
              <a:rPr lang="en-US" sz="3200"/>
              <a:t>(1/144)(t–T)</a:t>
            </a:r>
            <a:r>
              <a:rPr lang="en-US" sz="3200" baseline="30000">
                <a:latin typeface="Times New Roman" charset="0"/>
              </a:rPr>
              <a:t>4</a:t>
            </a:r>
            <a:r>
              <a:rPr lang="en-US" sz="3200">
                <a:latin typeface="Times New Roman" charset="0"/>
              </a:rPr>
              <a:t>]</a:t>
            </a:r>
            <a:r>
              <a:rPr lang="en-US" sz="3200" baseline="30000">
                <a:latin typeface="Times New Roman" charset="0"/>
              </a:rPr>
              <a:t>1/2</a:t>
            </a:r>
            <a:r>
              <a:rPr lang="en-US" sz="3600">
                <a:latin typeface="Times New Roman" charset="0"/>
              </a:rPr>
              <a:t> = r </a:t>
            </a:r>
            <a:r>
              <a:rPr lang="en-US" sz="3600" baseline="30000">
                <a:latin typeface="Times New Roman" charset="0"/>
              </a:rPr>
              <a:t>1/2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A92A8FE-E53A-434D-BDD2-A03E4698DA3D}" type="slidenum">
              <a:rPr lang="en-US" sz="1400">
                <a:latin typeface="Arial" charset="0"/>
              </a:rPr>
              <a:pPr/>
              <a:t>8</a:t>
            </a:fld>
            <a:endParaRPr lang="en-US" sz="1400">
              <a:latin typeface="Arial" charset="0"/>
            </a:endParaRPr>
          </a:p>
        </p:txBody>
      </p:sp>
      <p:sp>
        <p:nvSpPr>
          <p:cNvPr id="2867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Without Calculus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Imagine the mass projected from the edge.</a:t>
            </a:r>
          </a:p>
          <a:p>
            <a:pPr marL="0" indent="0" eaLnBrk="1" hangingPunct="1"/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Close…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8678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7E38D26-FCD2-664B-B023-EED16AAC46A5}" type="slidenum">
              <a:rPr lang="en-US" sz="1400">
                <a:latin typeface="Arial" charset="0"/>
              </a:rPr>
              <a:pPr/>
              <a:t>9</a:t>
            </a:fld>
            <a:endParaRPr lang="en-US" sz="1400">
              <a:latin typeface="Arial" charset="0"/>
            </a:endParaRPr>
          </a:p>
        </p:txBody>
      </p:sp>
      <p:sp>
        <p:nvSpPr>
          <p:cNvPr id="30723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8"/>
              <a:gd name="T16" fmla="*/ 0 h 528"/>
              <a:gd name="T17" fmla="*/ 4368 w 43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Without Calculus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Imagine the mass projected from the edge.</a:t>
            </a:r>
          </a:p>
          <a:p>
            <a:pPr marL="0" indent="0" eaLnBrk="1" hangingPunct="1"/>
            <a:r>
              <a:rPr lang="en-US" i="1">
                <a:latin typeface="Times" charset="0"/>
                <a:ea typeface="ヒラギノ角ゴ Pro W3" charset="0"/>
                <a:cs typeface="ヒラギノ角ゴ Pro W3" charset="0"/>
              </a:rPr>
              <a:t>Closer…</a:t>
            </a: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0726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ヒラギノ角ゴ Pro W3"/>
        <a:cs typeface="ヒラギノ角ゴ Pro W3"/>
      </a:majorFont>
      <a:minorFont>
        <a:latin typeface="Time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3437</Words>
  <Application>Microsoft Macintosh PowerPoint</Application>
  <PresentationFormat>On-screen Show (4:3)</PresentationFormat>
  <Paragraphs>579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Times</vt:lpstr>
      <vt:lpstr>ヒラギノ角ゴ Pro W3</vt:lpstr>
      <vt:lpstr>Arial</vt:lpstr>
      <vt:lpstr>ＭＳ Ｐゴシック</vt:lpstr>
      <vt:lpstr>Times New Roman</vt:lpstr>
      <vt:lpstr>Symbol</vt:lpstr>
      <vt:lpstr>Blank Presentation</vt:lpstr>
      <vt:lpstr>That D*mn Dome John D. Norton Department of History and Philosophy of Science University of Pittsburgh</vt:lpstr>
      <vt:lpstr>This lecture…</vt:lpstr>
      <vt:lpstr>1. The Indeterminism</vt:lpstr>
      <vt:lpstr>The Arrangement</vt:lpstr>
      <vt:lpstr>Possible motions: None</vt:lpstr>
      <vt:lpstr>Possible motions: Spontaneous Acceleration</vt:lpstr>
      <vt:lpstr>The computation again</vt:lpstr>
      <vt:lpstr>Without Calculus</vt:lpstr>
      <vt:lpstr>Without Calculus</vt:lpstr>
      <vt:lpstr>Without Calculus</vt:lpstr>
      <vt:lpstr>2. What about Newton’s First Law?</vt:lpstr>
      <vt:lpstr>Newton’s First law</vt:lpstr>
      <vt:lpstr>There has to be a cause that sets the mass into motion at t=T!   No First Cause?</vt:lpstr>
      <vt:lpstr>Newton’s Original Formulation of his Laws…</vt:lpstr>
      <vt:lpstr>A Modern Formulation of Newton’s Laws…</vt:lpstr>
      <vt:lpstr>Newton’s formulation is compatible with continuously varying forces if:</vt:lpstr>
      <vt:lpstr>3. What’s New?</vt:lpstr>
      <vt:lpstr>Varieties of Newtonian Indeterminism</vt:lpstr>
      <vt:lpstr>4. What’s Wrong?</vt:lpstr>
      <vt:lpstr>The dome is not really licit in Newtonian theory because…</vt:lpstr>
      <vt:lpstr>4a. Incomplete Formulation of Newton’s Laws?</vt:lpstr>
      <vt:lpstr>Incomplete Formulation of Newton’s Laws?</vt:lpstr>
      <vt:lpstr>Complications</vt:lpstr>
      <vt:lpstr>4b. “Unphysical”</vt:lpstr>
      <vt:lpstr>“Unphysical”</vt:lpstr>
      <vt:lpstr>“Unphysical”</vt:lpstr>
      <vt:lpstr>Four notions of “unphysical”</vt:lpstr>
      <vt:lpstr>Four notions of “unphysical”</vt:lpstr>
      <vt:lpstr>Four notions of “unphysical”</vt:lpstr>
      <vt:lpstr>Four notions of “unphysical”</vt:lpstr>
      <vt:lpstr>4c. Inadmissible Idealizations</vt:lpstr>
      <vt:lpstr>Inadmissible Idealizations</vt:lpstr>
      <vt:lpstr>Two Types of Inadmissible Idealization</vt:lpstr>
      <vt:lpstr>Idealizations created by limits</vt:lpstr>
      <vt:lpstr>?Badly Behaved Limits are Bad Idealization?</vt:lpstr>
      <vt:lpstr>?Badly Behaved Limits are Bad Idealization?</vt:lpstr>
      <vt:lpstr>Idealizations created by limits</vt:lpstr>
      <vt:lpstr>Limits behaving badly</vt:lpstr>
      <vt:lpstr>Infinite Helicopter Rotor</vt:lpstr>
      <vt:lpstr>Rigid Structures are Statically Indeterminate</vt:lpstr>
      <vt:lpstr>Deformable Structures are Statically Determinate</vt:lpstr>
      <vt:lpstr>5. When  Determinism is  Exceptional and Generic</vt:lpstr>
      <vt:lpstr>Newtonian systems with Finitely Many Degrees of Freedom</vt:lpstr>
      <vt:lpstr>Newtonian Systems with Infinitely Many Degrees of Freedom</vt:lpstr>
      <vt:lpstr>Generate multiple solutions…</vt:lpstr>
      <vt:lpstr>… by Iteration</vt:lpstr>
      <vt:lpstr>6. Conclusion</vt:lpstr>
      <vt:lpstr>Conclusion</vt:lpstr>
      <vt:lpstr>The End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24 point Times</dc:title>
  <dc:creator>XXX XXX</dc:creator>
  <cp:lastModifiedBy>John D. Norton</cp:lastModifiedBy>
  <cp:revision>267</cp:revision>
  <cp:lastPrinted>2006-10-30T17:30:22Z</cp:lastPrinted>
  <dcterms:created xsi:type="dcterms:W3CDTF">2015-07-20T16:02:24Z</dcterms:created>
  <dcterms:modified xsi:type="dcterms:W3CDTF">2018-05-30T15:53:15Z</dcterms:modified>
</cp:coreProperties>
</file>