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18"/>
  </p:notesMasterIdLst>
  <p:sldIdLst>
    <p:sldId id="256" r:id="rId2"/>
    <p:sldId id="262" r:id="rId3"/>
    <p:sldId id="261" r:id="rId4"/>
    <p:sldId id="267" r:id="rId5"/>
    <p:sldId id="265" r:id="rId6"/>
    <p:sldId id="266" r:id="rId7"/>
    <p:sldId id="280" r:id="rId8"/>
    <p:sldId id="269" r:id="rId9"/>
    <p:sldId id="270" r:id="rId10"/>
    <p:sldId id="271" r:id="rId11"/>
    <p:sldId id="272" r:id="rId12"/>
    <p:sldId id="273" r:id="rId13"/>
    <p:sldId id="274" r:id="rId14"/>
    <p:sldId id="277" r:id="rId15"/>
    <p:sldId id="281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CD31A-3181-6D60-5ADD-3B37D8E88946}" v="1693" dt="2022-03-21T00:12:18.736"/>
    <p1510:client id="{213CF676-A52D-42DF-825D-F763E914EE76}" v="865" dt="2022-03-20T22:34:18.418"/>
    <p1510:client id="{2540C718-5146-9159-1398-7500D8889626}" v="290" dt="2022-03-21T16:34:20.741"/>
    <p1510:client id="{3390E1EB-43F3-91F7-1F7A-05F9E84D4C60}" v="113" dt="2022-03-23T01:55:33.015"/>
    <p1510:client id="{727B11B0-B965-B4B9-B878-A0B3126B7A6E}" v="15" dt="2022-03-23T17:05:45.109"/>
    <p1510:client id="{AC6896DF-2D79-1F4C-6398-9E9A51D63C73}" v="1150" dt="2022-03-21T01:20:54.939"/>
    <p1510:client id="{FA82C81E-9392-9826-2F31-FFE1EF0CC302}" v="3" dt="2022-03-21T15:23:46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1:54:58.5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30718 7961 16383 0 0,'0'-4'0'0'0,"4"-2"0"0"0,6 1 0 0 0,6 1 0 0 0,8 0 0 0 0,4-2 0 0 0,7 0 0 0 0,1 0 0 0 0,-1 1 0 0 0,-3 2 0 0 0,3 2 0 0 0,-1 0 0 0 0,-2 5 0 0 0,-2 2 0 0 0,7 4 0 0 0,1 0 0 0 0,-1 3 0 0 0,-3-1 0 0 0,-3-2 0 0 0,-3-3 0 0 0,-1 1 0 0 0,3 0 0 0 0,1-1 0 0 0,3-3 0 0 0,1-1 0 0 0,-2-2 0 0 0,-2-1 0 0 0,-2 0 0 0 0,-1 0 0 0 0,-2 0 0 0 0,-1-1 0 0 0,0 1 0 0 0,5 0 0 0 0,9 0 0 0 0,7 0 0 0 0,4 0 0 0 0,-2 0 0 0 0,-5 0 0 0 0,-6 0 0 0 0,-4 0 0 0 0,5 0 0 0 0,0 0 0 0 0,-3 0 0 0 0,3 0 0 0 0,-2 0 0 0 0,2 0 0 0 0,2 0 0 0 0,0 0 0 0 0,5 0 0 0 0,9 0 0 0 0,6 0 0 0 0,3 4 0 0 0,-1 2 0 0 0,-2-1 0 0 0,-4 0 0 0 0,7-2 0 0 0,5-1 0 0 0,-4-1 0 0 0,-10-1 0 0 0,4 0 0 0 0,-4 0 0 0 0,-2 0 0 0 0,6-1 0 0 0,-1 1 0 0 0,-3 0 0 0 0,-1 0 0 0 0,-2 0 0 0 0,-4-4 0 0 0,-3-2 0 0 0,-3 1 0 0 0,-2 0 0 0 0,-1 2 0 0 0,-5 1 0 0 0,-2 1 0 0 0,2 1 0 0 0,-1 0 0 0 0,-2 0 0 0 0,0 0 0 0 0,-3 0 0 0 0,0 1 0 0 0,7-1 0 0 0,3 0 0 0 0,-2 0 0 0 0,-1 0 0 0 0,-3 0 0 0 0,-2 0 0 0 0,-2 0 0 0 0,-1 0 0 0 0,-1 0 0 0 0,0 0 0 0 0,0 0 0 0 0,-1 0 0 0 0,6 0 0 0 0,0 0 0 0 0,13 4 0 0 0,8 2 0 0 0,0-1 0 0 0,-6 4 0 0 0,0 0 0 0 0,-5-2 0 0 0,-4-2 0 0 0,-5-1 0 0 0,-2-2 0 0 0,-3-1 0 0 0,4-1 0 0 0,0 0 0 0 0,-1-1 0 0 0,9 1 0 0 0,1 0 0 0 0,-2-1 0 0 0,-2 1 0 0 0,-3 0 0 0 0,1 0 0 0 0,0 0 0 0 0,-2 0 0 0 0,-2 0 0 0 0,-1 0 0 0 0,-1 0 0 0 0,-2 0 0 0 0,1 0 0 0 0,-1 0 0 0 0,-1 0 0 0 0,1 0 0 0 0,-4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1:54:58.5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10769 8647 16383 0 0,'4'0'0'0'0,"6"-5"0"0"0,5 0 0 0 0,5-1 0 0 0,7 2 0 0 0,4-3 0 0 0,0-5 0 0 0,4-5 0 0 0,0 1 0 0 0,11 3 0 0 0,7 4 0 0 0,7 3 0 0 0,14 3 0 0 0,4 6 0 0 0,14 11 0 0 0,9 4 0 0 0,8-2 0 0 0,-2-4 0 0 0,-5-3 0 0 0,5-4 0 0 0,-7-2 0 0 0,-12-2 0 0 0,-4-1 0 0 0,-7-1 0 0 0,8 0 0 0 0,8 1 0 0 0,-4-1 0 0 0,0 1 0 0 0,2 0 0 0 0,-6-1 0 0 0,0 6 0 0 0,16 0 0 0 0,33-3 0 0 0,28-4 0 0 0,25 0 0 0 0,36 0 0 0 0,24 4 0 0 0,12 11 0 0 0,65 2 0 0 0,38 4 0 0 0,21 7 0 0 0,-3-1 0 0 0,-15-5 0 0 0,-5 3 0 0 0,18-2 0 0 0,8 12 0 0 0,12 0 0 0 0,20-5 0 0 0,11-11 0 0 0,-7-18 0 0 0,-11-9 0 0 0,-24-2 0 0 0,-5 1 0 0 0,-8 2 0 0 0,-2 3 0 0 0,-6 2 0 0 0,-29-2 0 0 0,-9-1 0 0 0,-30 2 0 0 0,-48 1 0 0 0,-46 1 0 0 0,-44 2 0 0 0,-37 0 0 0 0,-21 1 0 0 0,-12 0 0 0 0,-4 0 0 0 0,-12 1 0 0 0,-10-1 0 0 0,-8 0 0 0 0,-4 0 0 0 0,-7 0 0 0 0,-7 0 0 0 0,-5 0 0 0 0,0 0 0 0 0,-2 0 0 0 0,-1 0 0 0 0,-2 0 0 0 0,-1 0 0 0 0,-1 0 0 0 0,0 0 0 0 0,-1 0 0 0 0,0 0 0 0 0,-1 0 0 0 0,-3-4 0 0 0,-2-2 0 0 0,1 1 0 0 0,1 0 0 0 0,5 2 0 0 0,3 1 0 0 0,1 1 0 0 0,7 1 0 0 0,3 0 0 0 0,3 0 0 0 0,-2 0 0 0 0,-4 0 0 0 0,-3 1 0 0 0,-4-1 0 0 0,2 0 0 0 0,4 0 0 0 0,0 0 0 0 0,-1 0 0 0 0,-3 0 0 0 0,-3 0 0 0 0,7 0 0 0 0,2 0 0 0 0,-2 0 0 0 0,2 0 0 0 0,3 0 0 0 0,3 0 0 0 0,-1 0 0 0 0,4 0 0 0 0,-1 0 0 0 0,-5 0 0 0 0,5 0 0 0 0,10 0 0 0 0,6 0 0 0 0,8 0 0 0 0,10 0 0 0 0,17 0 0 0 0,-4 0 0 0 0,-5 9 0 0 0,-8 2 0 0 0,-6 0 0 0 0,-6 2 0 0 0,-11-1 0 0 0,-6-3 0 0 0,1-3 0 0 0,-5-2 0 0 0,-1 3 0 0 0,1-1 0 0 0,-5-1 0 0 0,0-1 0 0 0,-3-1 0 0 0,5-2 0 0 0,3 0 0 0 0,-2-1 0 0 0,0 0 0 0 0,-3 0 0 0 0,-1-1 0 0 0,-2 1 0 0 0,-4 0 0 0 0,-4 0 0 0 0,-2 0 0 0 0,-3 0 0 0 0,-1 0 0 0 0,9 0 0 0 0,2 0 0 0 0,-1 0 0 0 0,-2 0 0 0 0,3 0 0 0 0,-2 0 0 0 0,3 0 0 0 0,3 0 0 0 0,0 0 0 0 0,1 0 0 0 0,2 0 0 0 0,-2 0 0 0 0,1 0 0 0 0,-2 0 0 0 0,-5 0 0 0 0,-3 0 0 0 0,-3 0 0 0 0,-2 0 0 0 0,-1 0 0 0 0,-1 0 0 0 0,-1 0 0 0 0,1 0 0 0 0,-1 0 0 0 0,1 0 0 0 0,4-5 0 0 0,10 0 0 0 0,3-1 0 0 0,3-7 0 0 0,2-1 0 0 0,-2 1 0 0 0,3-1 0 0 0,-1 2 0 0 0,-5 2 0 0 0,-1 4 0 0 0,-3 2 0 0 0,0 3 0 0 0,-1 0 0 0 0,-4 1 0 0 0,-2 1 0 0 0,-3 0 0 0 0,-1-5 0 0 0,-1-1 0 0 0,-2-1 0 0 0,5 2 0 0 0,2 1 0 0 0,-1 1 0 0 0,-1 1 0 0 0,-1 1 0 0 0,-5-5 0 0 0,-3 0 0 0 0,0 0 0 0 0,6 1 0 0 0,1 1 0 0 0,6 1 0 0 0,1 1 0 0 0,-1-4 0 0 0,3 0 0 0 0,-1-1 0 0 0,-2 2 0 0 0,-2-3 0 0 0,2-1 0 0 0,0 2 0 0 0,-2 1 0 0 0,-1 2 0 0 0,-2 2 0 0 0,3 0 0 0 0,0 1 0 0 0,4-4 0 0 0,4-2 0 0 0,1 1 0 0 0,-4 1 0 0 0,2 1 0 0 0,2 1 0 0 0,0 1 0 0 0,-4 1 0 0 0,-3 0 0 0 0,1 0 0 0 0,8 0 0 0 0,0 1 0 0 0,3-1 0 0 0,2 0 0 0 0,9-4 0 0 0,14-6 0 0 0,10-1 0 0 0,23 1 0 0 0,20 2 0 0 0,5 3 0 0 0,-6 2 0 0 0,-6 2 0 0 0,2 5 0 0 0,-1 2 0 0 0,9-1 0 0 0,0 0 0 0 0,-8-1 0 0 0,2-2 0 0 0,-4-1 0 0 0,-3 0 0 0 0,-12-1 0 0 0,-20 0 0 0 0,-14 0 0 0 0,-15-1 0 0 0,-8 1 0 0 0,-6 0 0 0 0,-6 0 0 0 0,-4 0 0 0 0,6 0 0 0 0,1 0 0 0 0,4 0 0 0 0,4 0 0 0 0,-2 0 0 0 0,-3 0 0 0 0,1 4 0 0 0,10 10 0 0 0,10 3 0 0 0,4-2 0 0 0,-5-3 0 0 0,-4-4 0 0 0,2-3 0 0 0,0-2 0 0 0,8-2 0 0 0,14-2 0 0 0,11 1 0 0 0,12 3 0 0 0,6 2 0 0 0,10 0 0 0 0,7-1 0 0 0,8 4 0 0 0,-6-1 0 0 0,2 8 0 0 0,-12 6 0 0 0,-23-2 0 0 0,-21-3 0 0 0,-11-4 0 0 0,-12-5 0 0 0,-9-3 0 0 0,-8-3 0 0 0,-4-1 0 0 0,-4 0 0 0 0,0 3 0 0 0,-1 2 0 0 0,0 0 0 0 0,1-1 0 0 0,4-2 0 0 0,2 0 0 0 0,0-1 0 0 0,0-1 0 0 0,-2 0 0 0 0,4 0 0 0 0,0 0 0 0 0,3 0 0 0 0,9-13 0 0 0,1-9 0 0 0,2 0 0 0 0,-4 4 0 0 0,0 4 0 0 0,-2 5 0 0 0,-6 4 0 0 0,-7 3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1:54:58.5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10636 9463 16383 0 0,'5'0'0'0'0,"5"0"0"0"0,5 0 0 0 0,5-4 0 0 0,3-2 0 0 0,1-3 0 0 0,7-2 0 0 0,1-1 0 0 0,4 0 0 0 0,4 2 0 0 0,9 3 0 0 0,12 3 0 0 0,10 2 0 0 0,5-3 0 0 0,11-1 0 0 0,8 1 0 0 0,-4 1 0 0 0,9 2 0 0 0,-5 0 0 0 0,-1 2 0 0 0,14-1 0 0 0,14-7 0 0 0,16-3 0 0 0,15 0 0 0 0,6 2 0 0 0,-1 3 0 0 0,-15 3 0 0 0,-24 1 0 0 0,-23 1 0 0 0,-24 1 0 0 0,-15 0 0 0 0,-13 1 0 0 0,-2-1 0 0 0,1 1 0 0 0,-2-1 0 0 0,0 0 0 0 0,2 0 0 0 0,6 0 0 0 0,-1 0 0 0 0,-4 0 0 0 0,-1-4 0 0 0,1-2 0 0 0,5 1 0 0 0,-1 0 0 0 0,5 2 0 0 0,0 1 0 0 0,10 1 0 0 0,-2 1 0 0 0,-7 0 0 0 0,-5 0 0 0 0,8 0 0 0 0,6 0 0 0 0,1 1 0 0 0,-2-1 0 0 0,-7 0 0 0 0,0 0 0 0 0,0 0 0 0 0,-2 0 0 0 0,-6 0 0 0 0,-5 0 0 0 0,-7 0 0 0 0,9 8 0 0 0,0 4 0 0 0,6-1 0 0 0,8 2 0 0 0,10-1 0 0 0,-1-3 0 0 0,-4-3 0 0 0,-5-2 0 0 0,-2-2 0 0 0,5-1 0 0 0,11-1 0 0 0,0-1 0 0 0,2 1 0 0 0,-4-1 0 0 0,-9 1 0 0 0,-7 0 0 0 0,1-1 0 0 0,4 1 0 0 0,-4 0 0 0 0,1 0 0 0 0,-4 0 0 0 0,-7 0 0 0 0,-7 0 0 0 0,-5 0 0 0 0,0 0 0 0 0,11 0 0 0 0,16-4 0 0 0,6-2 0 0 0,9 1 0 0 0,1 1 0 0 0,3 1 0 0 0,7 5 0 0 0,-4 3 0 0 0,11 4 0 0 0,6 5 0 0 0,4 1 0 0 0,-12-3 0 0 0,-8-4 0 0 0,-10-2 0 0 0,-4-3 0 0 0,-6-2 0 0 0,4 8 0 0 0,-1 2 0 0 0,-7 0 0 0 0,3-3 0 0 0,-4-3 0 0 0,-9-1 0 0 0,-3-2 0 0 0,-1-2 0 0 0,0 0 0 0 0,10 4 0 0 0,0 1 0 0 0,3 0 0 0 0,-4-1 0 0 0,-7-1 0 0 0,-6-1 0 0 0,-3-1 0 0 0,-3-1 0 0 0,-3 0 0 0 0,-3 0 0 0 0,-2 0 0 0 0,-1 0 0 0 0,3 0 0 0 0,1 0 0 0 0,5-1 0 0 0,-1 1 0 0 0,8 0 0 0 0,5 0 0 0 0,3 0 0 0 0,-3 0 0 0 0,-4 0 0 0 0,-2 0 0 0 0,1 0 0 0 0,-2 5 0 0 0,-4 0 0 0 0,-4 1 0 0 0,-3-2 0 0 0,3 4 0 0 0,-1-1 0 0 0,4 0 0 0 0,-1-3 0 0 0,-1 0 0 0 0,2-3 0 0 0,0 0 0 0 0,-2-1 0 0 0,6 4 0 0 0,1 2 0 0 0,-3-1 0 0 0,-2-1 0 0 0,1-1 0 0 0,2-1 0 0 0,9-1 0 0 0,4-1 0 0 0,2 0 0 0 0,5 0 0 0 0,2 0 0 0 0,-6-1 0 0 0,-4 1 0 0 0,-1 0 0 0 0,4 0 0 0 0,10 0 0 0 0,3 0 0 0 0,7 0 0 0 0,0 0 0 0 0,-9 0 0 0 0,-10 0 0 0 0,-10 0 0 0 0,-4 4 0 0 0,3 2 0 0 0,0-1 0 0 0,0 0 0 0 0,-2-2 0 0 0,0-1 0 0 0,2-1 0 0 0,-2-1 0 0 0,-4 0 0 0 0,-4 0 0 0 0,-4 0 0 0 0,3 0 0 0 0,0-1 0 0 0,-2 1 0 0 0,-1 0 0 0 0,-1 0 0 0 0,-2 0 0 0 0,0 0 0 0 0,-1 0 0 0 0,0 0 0 0 0,0 0 0 0 0,0 0 0 0 0,4 0 0 0 0,6 0 0 0 0,10 0 0 0 0,6 0 0 0 0,11 0 0 0 0,-1 0 0 0 0,-1 0 0 0 0,1 0 0 0 0,-1 0 0 0 0,10 0 0 0 0,3 0 0 0 0,6 0 0 0 0,6 0 0 0 0,-3 0 0 0 0,2 0 0 0 0,0 0 0 0 0,-6 0 0 0 0,-12 0 0 0 0,-9 0 0 0 0,-9 0 0 0 0,-5 0 0 0 0,8 0 0 0 0,-1 0 0 0 0,-4 0 0 0 0,-7 0 0 0 0,-4 0 0 0 0,4 0 0 0 0,0 0 0 0 0,1 0 0 0 0,3 0 0 0 0,3 0 0 0 0,6 0 0 0 0,3-4 0 0 0,1-2 0 0 0,-1 1 0 0 0,-1 0 0 0 0,-6 2 0 0 0,-1 1 0 0 0,-6-3 0 0 0,4-1 0 0 0,-2-4 0 0 0,5 0 0 0 0,3 2 0 0 0,-4 2 0 0 0,13 2 0 0 0,8 2 0 0 0,2 1 0 0 0,-4 1 0 0 0,-7 0 0 0 0,-10 0 0 0 0,-5 1 0 0 0,-6-1 0 0 0,-4 0 0 0 0,-9-4 0 0 0,-4-1 0 0 0,-1-1 0 0 0,0 2 0 0 0,1 1 0 0 0,1 1 0 0 0,1 1 0 0 0,2 0 0 0 0,4 1 0 0 0,2 0 0 0 0,-1 1 0 0 0,0-1 0 0 0,-1 0 0 0 0,-2 0 0 0 0,-1 0 0 0 0,0 0 0 0 0,-1 0 0 0 0,5 0 0 0 0,0 0 0 0 0,1 0 0 0 0,-2-4 0 0 0,-1-2 0 0 0,-1 1 0 0 0,0 1 0 0 0,-2 5 0 0 0,-4 3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1:54:58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19500 15075 16383 0 0,'4'0'0'0'0,"10"0"0"0"0,20-4 0 0 0,17-2 0 0 0,30 0 0 0 0,44 2 0 0 0,39 1 0 0 0,47 1 0 0 0,19 1 0 0 0,20 1 0 0 0,-5 8 0 0 0,-3 4 0 0 0,-20-1 0 0 0,-18-2 0 0 0,-32-3 0 0 0,-35-2 0 0 0,-37-2 0 0 0,-32-1 0 0 0,-22-1 0 0 0,-12 0 0 0 0,-6-1 0 0 0,1 1 0 0 0,-2-1 0 0 0,1 1 0 0 0,-2 0 0 0 0,9 4 0 0 0,6 2 0 0 0,1-1 0 0 0,6 0 0 0 0,-1-2 0 0 0,9-1 0 0 0,3-1 0 0 0,5-1 0 0 0,0 0 0 0 0,10 0 0 0 0,6 0 0 0 0,1 0 0 0 0,6-5 0 0 0,3-1 0 0 0,14 1 0 0 0,-4 0 0 0 0,-9 2 0 0 0,-12 1 0 0 0,-7 1 0 0 0,-6 1 0 0 0,-11 0 0 0 0,-10 0 0 0 0,-9 0 0 0 0,-6 1 0 0 0,-3-1 0 0 0,-3 0 0 0 0,-1 0 0 0 0,5 0 0 0 0,1 0 0 0 0,9 0 0 0 0,6 0 0 0 0,5 0 0 0 0,-3 0 0 0 0,-3 0 0 0 0,-6 0 0 0 0,-5 0 0 0 0,1 0 0 0 0,4 0 0 0 0,3 0 0 0 0,4 0 0 0 0,-1 0 0 0 0,-4 0 0 0 0,1 0 0 0 0,9 0 0 0 0,2 0 0 0 0,0 4 0 0 0,5 2 0 0 0,1-1 0 0 0,-1 0 0 0 0,4 2 0 0 0,-5 1 0 0 0,-7-2 0 0 0,-3-1 0 0 0,7-2 0 0 0,0-1 0 0 0,0-1 0 0 0,-2-1 0 0 0,5 0 0 0 0,-3-1 0 0 0,-6 5 0 0 0,-3 2 0 0 0,9-1 0 0 0,13-1 0 0 0,-1-1 0 0 0,2-1 0 0 0,-1-1 0 0 0,0 0 0 0 0,7-1 0 0 0,8-1 0 0 0,3 1 0 0 0,-8 0 0 0 0,-12 0 0 0 0,-13 0 0 0 0,-11 0 0 0 0,6 0 0 0 0,3 0 0 0 0,-2 0 0 0 0,0 0 0 0 0,4 0 0 0 0,3 0 0 0 0,-3 0 0 0 0,-7 0 0 0 0,-5 0 0 0 0,-1 0 0 0 0,-3 0 0 0 0,2 0 0 0 0,-1 0 0 0 0,-7-5 0 0 0,5 0 0 0 0,6-1 0 0 0,0-2 0 0 0,-3-1 0 0 0,-2 1 0 0 0,-3 3 0 0 0,2 1 0 0 0,-1-2 0 0 0,3 0 0 0 0,0 0 0 0 0,7 2 0 0 0,4 1 0 0 0,0 2 0 0 0,-5 0 0 0 0,0-4 0 0 0,5 0 0 0 0,0 0 0 0 0,-4 1 0 0 0,-5 1 0 0 0,0 1 0 0 0,-2 1 0 0 0,-3 1 0 0 0,-2 0 0 0 0,-2 0 0 0 0,2 0 0 0 0,5 0 0 0 0,1 1 0 0 0,7-1 0 0 0,5-9 0 0 0,3-2 0 0 0,5 0 0 0 0,2-2 0 0 0,4-3 0 0 0,5 1 0 0 0,3-1 0 0 0,-2 2 0 0 0,-3 3 0 0 0,21 4 0 0 0,0 3 0 0 0,-1 2 0 0 0,2 2 0 0 0,-6 0 0 0 0,-12 1 0 0 0,-9-1 0 0 0,-10 1 0 0 0,-6 4 0 0 0,-5 1 0 0 0,-6-1 0 0 0,-4 4 0 0 0,2 0 0 0 0,0-2 0 0 0,-1-1 0 0 0,-2 1 0 0 0,-1 1 0 0 0,4-2 0 0 0,5-1 0 0 0,0 2 0 0 0,-1 0 0 0 0,6-1 0 0 0,5-1 0 0 0,11-2 0 0 0,1 3 0 0 0,-6 0 0 0 0,-7-1 0 0 0,-7 4 0 0 0,-1-1 0 0 0,-3 0 0 0 0,1-3 0 0 0,0-2 0 0 0,-3-1 0 0 0,-2-6 0 0 0,7-1 0 0 0,1-1 0 0 0,-1 1 0 0 0,-4 2 0 0 0,-1 1 0 0 0,0 0 0 0 0,1 2 0 0 0,-2 0 0 0 0,-1 0 0 0 0,2 0 0 0 0,4 0 0 0 0,1 0 0 0 0,-2 1 0 0 0,-2-1 0 0 0,-4 0 0 0 0,-1 0 0 0 0,-1 0 0 0 0,-2 0 0 0 0,4 0 0 0 0,2 0 0 0 0,3 0 0 0 0,1 0 0 0 0,-2 0 0 0 0,-1 0 0 0 0,1 0 0 0 0,5 0 0 0 0,-1 0 0 0 0,7 0 0 0 0,0 0 0 0 0,-4 0 0 0 0,1 0 0 0 0,-3 0 0 0 0,-3 0 0 0 0,-4 0 0 0 0,-2 0 0 0 0,-2 0 0 0 0,-2 0 0 0 0,0 0 0 0 0,-1 0 0 0 0,1 0 0 0 0,0 0 0 0 0,-1 0 0 0 0,6-4 0 0 0,0-2 0 0 0,5 0 0 0 0,5 2 0 0 0,-1 1 0 0 0,2 1 0 0 0,-1 1 0 0 0,-4 1 0 0 0,-8-1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1:54:58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12383 15755 16383 0 0,'0'-8'0'0'0,"12"-4"0"0"0,23 1 0 0 0,25 3 0 0 0,21 1 0 0 0,17 3 0 0 0,-3 2 0 0 0,-2 2 0 0 0,15 0 0 0 0,-3 0 0 0 0,-3 0 0 0 0,0 1 0 0 0,-11-1 0 0 0,-10 1 0 0 0,-8-6 0 0 0,-7 0 0 0 0,-10-1 0 0 0,-6 2 0 0 0,0 1 0 0 0,-2 1 0 0 0,-3 1 0 0 0,1 1 0 0 0,-3 0 0 0 0,-1 0 0 0 0,-3 0 0 0 0,9 0 0 0 0,5 0 0 0 0,10 0 0 0 0,13 1 0 0 0,9-1 0 0 0,21 0 0 0 0,9 0 0 0 0,3 0 0 0 0,-3 4 0 0 0,-11 2 0 0 0,-19-1 0 0 0,-16-1 0 0 0,-11 0 0 0 0,-11-7 0 0 0,-9-1 0 0 0,1-2 0 0 0,-1 2 0 0 0,2 1 0 0 0,2 1 0 0 0,-2 0 0 0 0,-3 2 0 0 0,1 0 0 0 0,6 0 0 0 0,9 0 0 0 0,8 0 0 0 0,3 0 0 0 0,-6 0 0 0 0,4 1 0 0 0,-3-1 0 0 0,-8 0 0 0 0,-4 0 0 0 0,7 0 0 0 0,3 0 0 0 0,0-9 0 0 0,8-2 0 0 0,-3 0 0 0 0,5-2 0 0 0,-4 1 0 0 0,-1 2 0 0 0,3 0 0 0 0,-2 0 0 0 0,6 3 0 0 0,9 2 0 0 0,3 2 0 0 0,5 1 0 0 0,-7 2 0 0 0,-5 0 0 0 0,-2-4 0 0 0,0-1 0 0 0,5 0 0 0 0,-3 1 0 0 0,-9-4 0 0 0,-3 1 0 0 0,1 1 0 0 0,-1 1 0 0 0,-8 2 0 0 0,-8 1 0 0 0,-4 1 0 0 0,-4 1 0 0 0,-1 0 0 0 0,7 0 0 0 0,0 1 0 0 0,1-1 0 0 0,-3 0 0 0 0,1 0 0 0 0,-4 0 0 0 0,-4 0 0 0 0,10-8 0 0 0,1-3 0 0 0,1 0 0 0 0,2 2 0 0 0,-4 3 0 0 0,-1 2 0 0 0,6 2 0 0 0,2 1 0 0 0,1 1 0 0 0,4 0 0 0 0,6 1 0 0 0,0-1 0 0 0,3 1 0 0 0,-7-1 0 0 0,5 9 0 0 0,0 2 0 0 0,-7 0 0 0 0,-4-2 0 0 0,-3-3 0 0 0,3-2 0 0 0,-3-2 0 0 0,-2-1 0 0 0,-4-1 0 0 0,-6-1 0 0 0,-5 1 0 0 0,-4 8 0 0 0,-2 3 0 0 0,-2-1 0 0 0,0-1 0 0 0,3-3 0 0 0,2-2 0 0 0,0-2 0 0 0,-1-1 0 0 0,7 3 0 0 0,7 2 0 0 0,4 3 0 0 0,7 0 0 0 0,3 8 0 0 0,-4 1 0 0 0,-2 1 0 0 0,-6-3 0 0 0,-2-3 0 0 0,-4-4 0 0 0,0-4 0 0 0,-2-3 0 0 0,1 3 0 0 0,-2 0 0 0 0,-2 0 0 0 0,-3-2 0 0 0,-3 0 0 0 0,-1-2 0 0 0,-2 0 0 0 0,0-1 0 0 0,0 0 0 0 0,0 0 0 0 0,4 0 0 0 0,1 4 0 0 0,1 1 0 0 0,-2 0 0 0 0,-1 0 0 0 0,4 2 0 0 0,4 1 0 0 0,5 3 0 0 0,0 3 0 0 0,1 1 0 0 0,7-4 0 0 0,3-3 0 0 0,-3 2 0 0 0,-5-2 0 0 0,-2-1 0 0 0,1-3 0 0 0,10 3 0 0 0,9 9 0 0 0,11 1 0 0 0,-3 3 0 0 0,-4-3 0 0 0,-6-4 0 0 0,1-4 0 0 0,-2-4 0 0 0,-2-2 0 0 0,-7-2 0 0 0,-3-2 0 0 0,3-4 0 0 0,2-1 0 0 0,9 0 0 0 0,-1 1 0 0 0,-3 1 0 0 0,-7 2 0 0 0,-2-4 0 0 0,2 0 0 0 0,2 1 0 0 0,-4 1 0 0 0,-5 1 0 0 0,-7 1 0 0 0,-4 1 0 0 0,9 1 0 0 0,2 0 0 0 0,-2 1 0 0 0,1-6 0 0 0,1 0 0 0 0,-2 0 0 0 0,-3 1 0 0 0,8 0 0 0 0,1 3 0 0 0,-3 0 0 0 0,-5 0 0 0 0,-1 1 0 0 0,-2 0 0 0 0,-3 1 0 0 0,-3-1 0 0 0,2 0 0 0 0,9 0 0 0 0,5 0 0 0 0,0 0 0 0 0,-4 0 0 0 0,-1 0 0 0 0,-2 0 0 0 0,-5 0 0 0 0,-2 0 0 0 0,-4 0 0 0 0,-1 0 0 0 0,2 0 0 0 0,2 0 0 0 0,-1 0 0 0 0,-2 0 0 0 0,9 0 0 0 0,5 0 0 0 0,1 0 0 0 0,1 0 0 0 0,-3 0 0 0 0,1 0 0 0 0,5 0 0 0 0,4 0 0 0 0,2 0 0 0 0,4 0 0 0 0,-2 0 0 0 0,-3 0 0 0 0,-6 0 0 0 0,-6 0 0 0 0,-6 0 0 0 0,-4 0 0 0 0,-3 4 0 0 0,-2 2 0 0 0,3 0 0 0 0,2-2 0 0 0,-1-1 0 0 0,4-1 0 0 0,1 3 0 0 0,-2 1 0 0 0,-2 0 0 0 0,8-2 0 0 0,0-1 0 0 0,-1-1 0 0 0,-3-1 0 0 0,2-1 0 0 0,-2 0 0 0 0,3-1 0 0 0,-1-3 0 0 0,-3-2 0 0 0,2 0 0 0 0,8 2 0 0 0,6 1 0 0 0,-3 1 0 0 0,1 1 0 0 0,-4 0 0 0 0,-5 1 0 0 0,-4 0 0 0 0,0 1 0 0 0,-1-1 0 0 0,-2 0 0 0 0,6 0 0 0 0,2 0 0 0 0,2 0 0 0 0,4 0 0 0 0,1 0 0 0 0,7 0 0 0 0,-2 0 0 0 0,-5 0 0 0 0,-6 0 0 0 0,-6 0 0 0 0,-4 0 0 0 0,-3 0 0 0 0,-2 0 0 0 0,0 0 0 0 0,3 0 0 0 0,2 0 0 0 0,4 0 0 0 0,9 0 0 0 0,6 0 0 0 0,3 0 0 0 0,10 0 0 0 0,-1 0 0 0 0,-3 0 0 0 0,6 0 0 0 0,-3-4 0 0 0,-4-2 0 0 0,14-3 0 0 0,13-6 0 0 0,-5 1 0 0 0,-6 2 0 0 0,-7 4 0 0 0,1-6 0 0 0,8-1 0 0 0,8 3 0 0 0,-2 3 0 0 0,2 4 0 0 0,5-3 0 0 0,4 1 0 0 0,-5 1 0 0 0,-4-2 0 0 0,-12 0 0 0 0,-6 1 0 0 0,0-2 0 0 0,-8 0 0 0 0,-8-11 0 0 0,-5-2 0 0 0,8 2 0 0 0,-1 5 0 0 0,-5 5 0 0 0,-6 4 0 0 0,-5 4 0 0 0,-4 1 0 0 0,4-3 0 0 0,11-1 0 0 0,-4-4 0 0 0,0 0 0 0 0,2-3 0 0 0,-3 0 0 0 0,-4-1 0 0 0,-4 0 0 0 0,2 4 0 0 0,-2 2 0 0 0,-2 3 0 0 0,2 2 0 0 0,5 2 0 0 0,-1 0 0 0 0,-1 0 0 0 0,9 1 0 0 0,2 0 0 0 0,2-1 0 0 0,0 0 0 0 0,-3 0 0 0 0,-6 5 0 0 0,0 1 0 0 0,-4 3 0 0 0,-2 6 0 0 0,9-1 0 0 0,1-2 0 0 0,16-4 0 0 0,5-3 0 0 0,10-2 0 0 0,-5-1 0 0 0,0-2 0 0 0,-9-1 0 0 0,-10 1 0 0 0,-9-1 0 0 0,-4 1 0 0 0,-3-1 0 0 0,-4 1 0 0 0,-3 0 0 0 0,-2 0 0 0 0,-1 0 0 0 0,0 0 0 0 0,0 4 0 0 0,3 6 0 0 0,7 1 0 0 0,1-1 0 0 0,-1-2 0 0 0,-3-3 0 0 0,11-2 0 0 0,7-2 0 0 0,-2 0 0 0 0,1-2 0 0 0,-5 1 0 0 0,-5 0 0 0 0,-4-1 0 0 0,-5 1 0 0 0,-3 0 0 0 0,-1-1 0 0 0,7 1 0 0 0,7 0 0 0 0,0 0 0 0 0,-1 0 0 0 0,-4 0 0 0 0,-3 0 0 0 0,-3 5 0 0 0,-2 0 0 0 0,-2 1 0 0 0,0 2 0 0 0,4 1 0 0 0,1-1 0 0 0,5-3 0 0 0,8-1 0 0 0,2-2 0 0 0,-3-2 0 0 0,-4 1 0 0 0,-4-2 0 0 0,-4 1 0 0 0,2 0 0 0 0,4-1 0 0 0,0 1 0 0 0,-2 0 0 0 0,-2 0 0 0 0,-3 0 0 0 0,-1 0 0 0 0,2 0 0 0 0,-3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1:54:58.5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12511 16423 16383 0 0,'-4'0'0'0'0,"-6"0"0"0"0,-6 0 0 0 0,-3 0 0 0 0,0-4 0 0 0,13-2 0 0 0,7-4 0 0 0,7 0 0 0 0,16 2 0 0 0,12 1 0 0 0,9 3 0 0 0,5 2 0 0 0,6 1 0 0 0,16 1 0 0 0,13-9 0 0 0,9-2 0 0 0,-4 1 0 0 0,-3 1 0 0 0,-8 4 0 0 0,-10 1 0 0 0,-11-2 0 0 0,-7-1 0 0 0,0 2 0 0 0,0 1 0 0 0,-4 1 0 0 0,-2 2 0 0 0,-3 0 0 0 0,-6 1 0 0 0,-4 0 0 0 0,-3 4 0 0 0,-3 7 0 0 0,8 0 0 0 0,6-1 0 0 0,5-2 0 0 0,12-3 0 0 0,1-2 0 0 0,-10 3 0 0 0,-9 0 0 0 0,-6-1 0 0 0,-5-1 0 0 0,-3-2 0 0 0,3 0 0 0 0,10-1 0 0 0,2-1 0 0 0,-1 0 0 0 0,2-1 0 0 0,1 10 0 0 0,-1 2 0 0 0,-3 0 0 0 0,-5-3 0 0 0,-3-2 0 0 0,-2-2 0 0 0,6-2 0 0 0,7-1 0 0 0,0-1 0 0 0,6 0 0 0 0,8 4 0 0 0,-1 1 0 0 0,-1 4 0 0 0,7 1 0 0 0,3-2 0 0 0,-6-1 0 0 0,5-3 0 0 0,0-2 0 0 0,-5-1 0 0 0,-1-1 0 0 0,4 4 0 0 0,-4 2 0 0 0,-8-1 0 0 0,-3-1 0 0 0,-5-1 0 0 0,-5-2 0 0 0,-4 0 0 0 0,-3 0 0 0 0,-2-1 0 0 0,-2 4 0 0 0,1 1 0 0 0,-1 0 0 0 0,0 0 0 0 0,9-2 0 0 0,3-2 0 0 0,0 0 0 0 0,2 0 0 0 0,-1-1 0 0 0,-2 0 0 0 0,1-1 0 0 0,-1 1 0 0 0,-3 0 0 0 0,3 0 0 0 0,-1 0 0 0 0,2 0 0 0 0,9 0 0 0 0,4 0 0 0 0,-1 0 0 0 0,-1 0 0 0 0,9 0 0 0 0,0 0 0 0 0,-6 0 0 0 0,-8 0 0 0 0,-5 0 0 0 0,-6 0 0 0 0,-3-4 0 0 0,-3-2 0 0 0,-1 0 0 0 0,0 2 0 0 0,0 1 0 0 0,0 1 0 0 0,1 1 0 0 0,12 1 0 0 0,5-5 0 0 0,0-5 0 0 0,0 0 0 0 0,3 0 0 0 0,-3 3 0 0 0,9 2 0 0 0,0-2 0 0 0,-4-1 0 0 0,-2 3 0 0 0,-4 0 0 0 0,-5 3 0 0 0,-4-4 0 0 0,1 0 0 0 0,-1 0 0 0 0,-1-2 0 0 0,-3-1 0 0 0,0 2 0 0 0,-2 2 0 0 0,0 2 0 0 0,-1 1 0 0 0,0 1 0 0 0,4 1 0 0 0,1 0 0 0 0,1-4 0 0 0,-2-1 0 0 0,4 0 0 0 0,-1 1 0 0 0,0 1 0 0 0,-6-3 0 0 0,-4-1 0 0 0,0 1 0 0 0,0 2 0 0 0,0 1 0 0 0,1 1 0 0 0,1 1 0 0 0,0 1 0 0 0,1 0 0 0 0,0 0 0 0 0,1-4 0 0 0,-1-1 0 0 0,0 0 0 0 0,1 0 0 0 0,3 2 0 0 0,2-3 0 0 0,0-1 0 0 0,-2 2 0 0 0,0 0 0 0 0,-2 2 0 0 0,-1 2 0 0 0,0 0 0 0 0,-1 0 0 0 0,4 2 0 0 0,2-1 0 0 0,-1 0 0 0 0,-5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147AA-13E5-41B6-BDAC-C6904FB29B18}" type="datetimeFigureOut"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433D4-EDB8-4304-85FB-F181D418AB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3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0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2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9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4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9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9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4/18/2022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5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4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customXml" Target="../ink/ink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FCEDC39A-F962-04E4-4F53-D1A725F40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1" y="-1"/>
            <a:ext cx="12192000" cy="6858001"/>
          </a:xfrm>
          <a:prstGeom prst="rect">
            <a:avLst/>
          </a:prstGeom>
          <a:ln w="28575">
            <a:noFill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77495" y="526800"/>
            <a:ext cx="4860256" cy="5696169"/>
            <a:chOff x="1481312" y="743744"/>
            <a:chExt cx="4860256" cy="45893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912" y="431421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8064" y="781748"/>
            <a:ext cx="4429556" cy="3570162"/>
          </a:xfrm>
        </p:spPr>
        <p:txBody>
          <a:bodyPr anchor="b">
            <a:normAutofit/>
          </a:bodyPr>
          <a:lstStyle/>
          <a:p>
            <a:r>
              <a:rPr lang="en-US" sz="4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j-lt"/>
                <a:cs typeface="+mj-lt"/>
              </a:rPr>
              <a:t>How to Avoid the Experimenter’s Regress</a:t>
            </a:r>
            <a:endParaRPr lang="en-US" sz="4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88064" y="4518292"/>
            <a:ext cx="4429556" cy="12884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By Allan Franklin</a:t>
            </a:r>
            <a:endParaRPr lang="en-US" sz="2200"/>
          </a:p>
          <a:p>
            <a:pPr>
              <a:lnSpc>
                <a:spcPct val="100000"/>
              </a:lnSpc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n-lt"/>
                <a:cs typeface="+mn-lt"/>
              </a:rPr>
              <a:t>Presentation by Brett Park</a:t>
            </a:r>
            <a:endParaRPr lang="en-US" sz="2200"/>
          </a:p>
          <a:p>
            <a:pPr>
              <a:lnSpc>
                <a:spcPct val="100000"/>
              </a:lnSpc>
            </a:pPr>
            <a:endParaRPr lang="en-US" sz="22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BA38-9950-42D1-A5CB-943A37C6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Franklin's case for P-Hacker: 4 hour time delay result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A122C-E56C-4CC7-91C2-64BF7CCF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Weber reported a 2.6 </a:t>
            </a:r>
            <a:r>
              <a:rPr lang="en-US" dirty="0">
                <a:ea typeface="+mn-lt"/>
                <a:cs typeface="+mn-lt"/>
              </a:rPr>
              <a:t>σ result of coincidental waves detected with 1.2 second time delay</a:t>
            </a:r>
          </a:p>
          <a:p>
            <a:r>
              <a:rPr lang="en-US" dirty="0"/>
              <a:t>However, it was revealed that the different </a:t>
            </a:r>
            <a:r>
              <a:rPr lang="en-US" dirty="0" err="1"/>
              <a:t>timezones</a:t>
            </a:r>
            <a:r>
              <a:rPr lang="en-US" dirty="0"/>
              <a:t> of the observation implied a four hour, 1.2 second time delay</a:t>
            </a:r>
          </a:p>
          <a:p>
            <a:r>
              <a:rPr lang="en-US" dirty="0"/>
              <a:t>Thus, Weber reported a near 3 </a:t>
            </a:r>
            <a:r>
              <a:rPr lang="en-US" dirty="0">
                <a:ea typeface="+mn-lt"/>
                <a:cs typeface="+mn-lt"/>
              </a:rPr>
              <a:t>σ result which was a known false-positive, undermining his earlier 3 σ results</a:t>
            </a:r>
          </a:p>
        </p:txBody>
      </p:sp>
    </p:spTree>
    <p:extLst>
      <p:ext uri="{BB962C8B-B14F-4D97-AF65-F5344CB8AC3E}">
        <p14:creationId xmlns:p14="http://schemas.microsoft.com/office/powerpoint/2010/main" val="219623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4D58-C6CA-418D-8534-3C8DA480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Duhem-Quine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E7C6-742B-4383-96A2-14731AA70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Weber could individually explain away other research group's null results using </a:t>
            </a:r>
            <a:r>
              <a:rPr lang="en-US" dirty="0">
                <a:ea typeface="+mn-lt"/>
                <a:cs typeface="+mn-lt"/>
              </a:rPr>
              <a:t>auxiliary </a:t>
            </a:r>
            <a:r>
              <a:rPr lang="en-US" dirty="0"/>
              <a:t>hypotheses</a:t>
            </a:r>
          </a:p>
          <a:p>
            <a:pPr lvl="1"/>
            <a:r>
              <a:rPr lang="en-US" dirty="0"/>
              <a:t>Example: Group 2's instrument cannot detect longer than expected pulses</a:t>
            </a:r>
          </a:p>
          <a:p>
            <a:r>
              <a:rPr lang="en-US" dirty="0"/>
              <a:t>However, as an ensemble, there were few interpretive options which could consistently explain all of the null results</a:t>
            </a:r>
          </a:p>
          <a:p>
            <a:pPr lvl="1"/>
            <a:r>
              <a:rPr lang="en-US" dirty="0"/>
              <a:t>Example: Group 3 and 4 can detect longer pulses but did not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65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C2D2-8F70-40DD-A825-70212AFB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Duhem-Quine Again (cont.)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B1C75D8-F674-49F9-9FB3-E0D5258C9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652002"/>
              </p:ext>
            </p:extLst>
          </p:nvPr>
        </p:nvGraphicFramePr>
        <p:xfrm>
          <a:off x="957146" y="1737732"/>
          <a:ext cx="10835752" cy="23881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8938">
                  <a:extLst>
                    <a:ext uri="{9D8B030D-6E8A-4147-A177-3AD203B41FA5}">
                      <a16:colId xmlns:a16="http://schemas.microsoft.com/office/drawing/2014/main" val="3754091234"/>
                    </a:ext>
                  </a:extLst>
                </a:gridCol>
                <a:gridCol w="2708938">
                  <a:extLst>
                    <a:ext uri="{9D8B030D-6E8A-4147-A177-3AD203B41FA5}">
                      <a16:colId xmlns:a16="http://schemas.microsoft.com/office/drawing/2014/main" val="3805305797"/>
                    </a:ext>
                  </a:extLst>
                </a:gridCol>
                <a:gridCol w="2708938">
                  <a:extLst>
                    <a:ext uri="{9D8B030D-6E8A-4147-A177-3AD203B41FA5}">
                      <a16:colId xmlns:a16="http://schemas.microsoft.com/office/drawing/2014/main" val="467404002"/>
                    </a:ext>
                  </a:extLst>
                </a:gridCol>
                <a:gridCol w="2708938">
                  <a:extLst>
                    <a:ext uri="{9D8B030D-6E8A-4147-A177-3AD203B41FA5}">
                      <a16:colId xmlns:a16="http://schemas.microsoft.com/office/drawing/2014/main" val="106639454"/>
                    </a:ext>
                  </a:extLst>
                </a:gridCol>
              </a:tblGrid>
              <a:tr h="5761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>
                          <a:latin typeface="Avenir Next LT Pro"/>
                        </a:rPr>
                        <a:t>Auxiliary </a:t>
                      </a:r>
                      <a:r>
                        <a:rPr lang="en-US" b="1" dirty="0"/>
                        <a:t>Hypothesis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46289"/>
                  </a:ext>
                </a:extLst>
              </a:tr>
              <a:tr h="603997">
                <a:tc>
                  <a:txBody>
                    <a:bodyPr/>
                    <a:lstStyle/>
                    <a:p>
                      <a:r>
                        <a:rPr lang="en-US" dirty="0"/>
                        <a:t>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278757"/>
                  </a:ext>
                </a:extLst>
              </a:tr>
              <a:tr h="603997">
                <a:tc>
                  <a:txBody>
                    <a:bodyPr/>
                    <a:lstStyle/>
                    <a:p>
                      <a:r>
                        <a:rPr lang="en-US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092489"/>
                  </a:ext>
                </a:extLst>
              </a:tr>
              <a:tr h="603997">
                <a:tc>
                  <a:txBody>
                    <a:bodyPr/>
                    <a:lstStyle/>
                    <a:p>
                      <a:r>
                        <a:rPr lang="en-US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936278"/>
                  </a:ext>
                </a:extLst>
              </a:tr>
            </a:tbl>
          </a:graphicData>
        </a:graphic>
      </p:graphicFrame>
      <p:pic>
        <p:nvPicPr>
          <p:cNvPr id="4" name="Graphic 4" descr="Checkmark with solid fill">
            <a:extLst>
              <a:ext uri="{FF2B5EF4-FFF2-40B4-BE49-F238E27FC236}">
                <a16:creationId xmlns:a16="http://schemas.microsoft.com/office/drawing/2014/main" id="{D9BE4894-439C-49F9-A7AC-4ACBE50CD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7311" y="2284142"/>
            <a:ext cx="644913" cy="644913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8A1B323-36DA-4F8A-9B5A-F870F52E3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043" y="2888166"/>
            <a:ext cx="644913" cy="644913"/>
          </a:xfrm>
          <a:prstGeom prst="rect">
            <a:avLst/>
          </a:prstGeom>
        </p:spPr>
      </p:pic>
      <p:pic>
        <p:nvPicPr>
          <p:cNvPr id="6" name="Graphic 4" descr="Checkmark with solid fill">
            <a:extLst>
              <a:ext uri="{FF2B5EF4-FFF2-40B4-BE49-F238E27FC236}">
                <a16:creationId xmlns:a16="http://schemas.microsoft.com/office/drawing/2014/main" id="{FACCAB52-B229-4718-9467-13C03AD2F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2286" y="2888166"/>
            <a:ext cx="644913" cy="644913"/>
          </a:xfrm>
          <a:prstGeom prst="rect">
            <a:avLst/>
          </a:prstGeom>
        </p:spPr>
      </p:pic>
      <p:pic>
        <p:nvPicPr>
          <p:cNvPr id="8" name="Graphic 4" descr="Checkmark with solid fill">
            <a:extLst>
              <a:ext uri="{FF2B5EF4-FFF2-40B4-BE49-F238E27FC236}">
                <a16:creationId xmlns:a16="http://schemas.microsoft.com/office/drawing/2014/main" id="{F925342E-9AF0-4E1B-A1BF-4CE28073C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2286" y="3501483"/>
            <a:ext cx="644913" cy="644913"/>
          </a:xfrm>
          <a:prstGeom prst="rect">
            <a:avLst/>
          </a:prstGeom>
        </p:spPr>
      </p:pic>
      <p:pic>
        <p:nvPicPr>
          <p:cNvPr id="9" name="Graphic 9" descr="Badge Cross with solid fill">
            <a:extLst>
              <a:ext uri="{FF2B5EF4-FFF2-40B4-BE49-F238E27FC236}">
                <a16:creationId xmlns:a16="http://schemas.microsoft.com/office/drawing/2014/main" id="{760BF0DC-D804-433D-8AF7-32E163999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190" y="2888165"/>
            <a:ext cx="644913" cy="644913"/>
          </a:xfrm>
          <a:prstGeom prst="rect">
            <a:avLst/>
          </a:prstGeom>
        </p:spPr>
      </p:pic>
      <p:pic>
        <p:nvPicPr>
          <p:cNvPr id="10" name="Graphic 9" descr="Badge Cross with solid fill">
            <a:extLst>
              <a:ext uri="{FF2B5EF4-FFF2-40B4-BE49-F238E27FC236}">
                <a16:creationId xmlns:a16="http://schemas.microsoft.com/office/drawing/2014/main" id="{178A4E5F-37E6-48C1-B83A-571A04664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190" y="3501482"/>
            <a:ext cx="644913" cy="644913"/>
          </a:xfrm>
          <a:prstGeom prst="rect">
            <a:avLst/>
          </a:prstGeom>
        </p:spPr>
      </p:pic>
      <p:pic>
        <p:nvPicPr>
          <p:cNvPr id="11" name="Graphic 9" descr="Badge Cross with solid fill">
            <a:extLst>
              <a:ext uri="{FF2B5EF4-FFF2-40B4-BE49-F238E27FC236}">
                <a16:creationId xmlns:a16="http://schemas.microsoft.com/office/drawing/2014/main" id="{41704790-768C-420C-A8B4-0DD1DA236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2287" y="2284140"/>
            <a:ext cx="644913" cy="644913"/>
          </a:xfrm>
          <a:prstGeom prst="rect">
            <a:avLst/>
          </a:prstGeom>
        </p:spPr>
      </p:pic>
      <p:pic>
        <p:nvPicPr>
          <p:cNvPr id="12" name="Graphic 9" descr="Badge Cross with solid fill">
            <a:extLst>
              <a:ext uri="{FF2B5EF4-FFF2-40B4-BE49-F238E27FC236}">
                <a16:creationId xmlns:a16="http://schemas.microsoft.com/office/drawing/2014/main" id="{BB7233BD-FB66-470F-ACD2-35740FE52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5043" y="2284140"/>
            <a:ext cx="644913" cy="644913"/>
          </a:xfrm>
          <a:prstGeom prst="rect">
            <a:avLst/>
          </a:prstGeom>
        </p:spPr>
      </p:pic>
      <p:pic>
        <p:nvPicPr>
          <p:cNvPr id="13" name="Graphic 9" descr="Badge Cross with solid fill">
            <a:extLst>
              <a:ext uri="{FF2B5EF4-FFF2-40B4-BE49-F238E27FC236}">
                <a16:creationId xmlns:a16="http://schemas.microsoft.com/office/drawing/2014/main" id="{87E1AE4D-5212-4D39-94A6-370C8CA90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5043" y="3529359"/>
            <a:ext cx="644913" cy="644913"/>
          </a:xfrm>
          <a:prstGeom prst="rect">
            <a:avLst/>
          </a:prstGeom>
        </p:spPr>
      </p:pic>
      <p:pic>
        <p:nvPicPr>
          <p:cNvPr id="14" name="Graphic 9" descr="Badge Cross with solid fill">
            <a:extLst>
              <a:ext uri="{FF2B5EF4-FFF2-40B4-BE49-F238E27FC236}">
                <a16:creationId xmlns:a16="http://schemas.microsoft.com/office/drawing/2014/main" id="{18DB1427-98FB-4D80-9D79-93FB745B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9848" y="4319238"/>
            <a:ext cx="644913" cy="644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A4F2B3-D6E1-4899-83D9-E97CA58B6A4F}"/>
              </a:ext>
            </a:extLst>
          </p:cNvPr>
          <p:cNvSpPr txBox="1"/>
          <p:nvPr/>
        </p:nvSpPr>
        <p:spPr>
          <a:xfrm>
            <a:off x="8695860" y="4421226"/>
            <a:ext cx="31892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= Cannot explain null result</a:t>
            </a:r>
            <a:endParaRPr lang="en-US"/>
          </a:p>
        </p:txBody>
      </p:sp>
      <p:pic>
        <p:nvPicPr>
          <p:cNvPr id="16" name="Graphic 4" descr="Checkmark with solid fill">
            <a:extLst>
              <a:ext uri="{FF2B5EF4-FFF2-40B4-BE49-F238E27FC236}">
                <a16:creationId xmlns:a16="http://schemas.microsoft.com/office/drawing/2014/main" id="{968AA935-37D3-4041-A532-C9BEC87CD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9335" y="4272775"/>
            <a:ext cx="644913" cy="644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A4B64E-1CF3-4D8F-8199-57F8470F4EA3}"/>
              </a:ext>
            </a:extLst>
          </p:cNvPr>
          <p:cNvSpPr txBox="1"/>
          <p:nvPr/>
        </p:nvSpPr>
        <p:spPr>
          <a:xfrm>
            <a:off x="5086814" y="4454912"/>
            <a:ext cx="30870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= Can explain null result​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324CB5-3A3D-4263-B330-6695835477FD}"/>
              </a:ext>
            </a:extLst>
          </p:cNvPr>
          <p:cNvSpPr txBox="1"/>
          <p:nvPr/>
        </p:nvSpPr>
        <p:spPr>
          <a:xfrm>
            <a:off x="1304692" y="5089469"/>
            <a:ext cx="911798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Thus, Weber can individually explain every group's null result using H1, H2, or H3, but the conjunction (H1 &amp; H2 &amp; H3) needs to be internally consistent</a:t>
            </a:r>
          </a:p>
          <a:p>
            <a:endParaRPr lang="en-US" dirty="0"/>
          </a:p>
          <a:p>
            <a:r>
              <a:rPr lang="en-US" dirty="0"/>
              <a:t>In addition, additional auxiliary hypotheses will contradict more and more established science, calling for more auxiliary hypotheses, etc.</a:t>
            </a:r>
          </a:p>
        </p:txBody>
      </p:sp>
    </p:spTree>
    <p:extLst>
      <p:ext uri="{BB962C8B-B14F-4D97-AF65-F5344CB8AC3E}">
        <p14:creationId xmlns:p14="http://schemas.microsoft.com/office/powerpoint/2010/main" val="398269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DC4C-8ECD-472C-8FAD-0CCCCD47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Collins' counterfactual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E55DB-7AF4-4950-A5A9-20201B17B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Collins: Weber should not have agreed to the calibration procedure because doing so constrained his interpretive options by assuming</a:t>
            </a:r>
          </a:p>
          <a:p>
            <a:pPr marL="914400" lvl="1" indent="-457200">
              <a:buAutoNum type="arabicPeriod"/>
            </a:pPr>
            <a:r>
              <a:rPr lang="en-US" dirty="0"/>
              <a:t>That gravity waves behave like normal electrostatic forces</a:t>
            </a:r>
          </a:p>
          <a:p>
            <a:pPr marL="914400" lvl="1" indent="-457200">
              <a:buAutoNum type="arabicPeriod"/>
            </a:pPr>
            <a:r>
              <a:rPr lang="en-US" dirty="0"/>
              <a:t>That a localized pulse is a good proxy for an instrument-wide force</a:t>
            </a:r>
          </a:p>
          <a:p>
            <a:r>
              <a:rPr lang="en-US" dirty="0"/>
              <a:t>Collins offers a bizarre counterfactual:</a:t>
            </a:r>
          </a:p>
          <a:p>
            <a:pPr lvl="1"/>
            <a:r>
              <a:rPr lang="en-US" dirty="0"/>
              <a:t>Had Weber not made the mistake of agreeing to the calibration procedure, his results might have led to "a schism in the scientific community or even a discontinuity in the progress of science" (Collins, p. 105)</a:t>
            </a:r>
          </a:p>
          <a:p>
            <a:r>
              <a:rPr lang="en-US" dirty="0"/>
              <a:t>In truth, Weber's choices were to either</a:t>
            </a:r>
          </a:p>
          <a:p>
            <a:pPr marL="914400" lvl="1" indent="-457200">
              <a:buAutoNum type="arabicPeriod"/>
            </a:pPr>
            <a:r>
              <a:rPr lang="en-US" dirty="0"/>
              <a:t>Accept the calibration procedure, or</a:t>
            </a:r>
          </a:p>
          <a:p>
            <a:pPr marL="914400" lvl="1" indent="-457200">
              <a:buAutoNum type="arabicPeriod"/>
            </a:pPr>
            <a:r>
              <a:rPr lang="en-US" dirty="0"/>
              <a:t>Explain his refusal using additional auxiliary hypotheses</a:t>
            </a:r>
          </a:p>
          <a:p>
            <a:r>
              <a:rPr lang="en-US" dirty="0"/>
              <a:t>Those auxiliary hypotheses would have been disconfirmed in turn</a:t>
            </a:r>
          </a:p>
        </p:txBody>
      </p:sp>
    </p:spTree>
    <p:extLst>
      <p:ext uri="{BB962C8B-B14F-4D97-AF65-F5344CB8AC3E}">
        <p14:creationId xmlns:p14="http://schemas.microsoft.com/office/powerpoint/2010/main" val="4105269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CFBA-FEB4-49E4-9260-D3B08655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Meta-Analysis: Collins is Weber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46CAE-54B5-4E27-B114-37CF10612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Weber is data-dredging to get his significant results</a:t>
            </a:r>
          </a:p>
          <a:p>
            <a:r>
              <a:rPr lang="en-US" dirty="0"/>
              <a:t>Collins is data-dredging the history to put Weber on a par with his critics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08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CFBA-FEB4-49E4-9260-D3B08655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475" y="2479675"/>
            <a:ext cx="10515600" cy="1325563"/>
          </a:xfrm>
        </p:spPr>
        <p:txBody>
          <a:bodyPr/>
          <a:lstStyle/>
          <a:p>
            <a:r>
              <a:rPr lang="en-US" dirty="0"/>
              <a:t>Gems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46CAE-54B5-4E27-B114-37CF10612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0" y="1092200"/>
            <a:ext cx="4676775" cy="5113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Extra Context needed for Charts</a:t>
            </a:r>
          </a:p>
          <a:p>
            <a:pPr>
              <a:buFont typeface="Arial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Clear example of the Duhem-Quine problem</a:t>
            </a:r>
          </a:p>
          <a:p>
            <a:pPr>
              <a:buFont typeface="Arial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Franklin Sticks more closely to the first-order facts of the episode</a:t>
            </a:r>
            <a:endParaRPr lang="en-US" sz="1800"/>
          </a:p>
        </p:txBody>
      </p:sp>
      <p:pic>
        <p:nvPicPr>
          <p:cNvPr id="5" name="Picture 7" descr="A picture containing person, person, black, dark&#10;&#10;Description automatically generated">
            <a:extLst>
              <a:ext uri="{FF2B5EF4-FFF2-40B4-BE49-F238E27FC236}">
                <a16:creationId xmlns:a16="http://schemas.microsoft.com/office/drawing/2014/main" id="{08E3920A-7BFA-5035-BE27-B114E02E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29" y="337983"/>
            <a:ext cx="2360609" cy="1982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CAE52-E4C1-532C-BDA4-3A026ED6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3" y="2275058"/>
            <a:ext cx="2970656" cy="198291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8551CAD-433D-B74F-EB59-80362AE3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5" y="4254222"/>
            <a:ext cx="2970654" cy="19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54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58BB-ACC4-463D-8E68-AC20D2CE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HPS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95BF3-3BB7-4C71-9765-860DE77C1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A2A2E-0859-4B4F-9A24-0E69D5C053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Published papers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Collins' 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BC778-4D49-44F7-96C4-271650862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95BB7-E39F-4FC9-8AD0-FB50DE7DAC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Realism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SSK &amp; Experiment's Regress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24CD855-1C6A-45D9-B1F5-662C79DD0F68}"/>
              </a:ext>
            </a:extLst>
          </p:cNvPr>
          <p:cNvSpPr/>
          <p:nvPr/>
        </p:nvSpPr>
        <p:spPr>
          <a:xfrm>
            <a:off x="2089588" y="3665072"/>
            <a:ext cx="468217" cy="12485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8111EB6-ADBB-4DC2-BA1E-F64C6EAADF76}"/>
              </a:ext>
            </a:extLst>
          </p:cNvPr>
          <p:cNvSpPr/>
          <p:nvPr/>
        </p:nvSpPr>
        <p:spPr>
          <a:xfrm>
            <a:off x="3972356" y="3182973"/>
            <a:ext cx="2166649" cy="48657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E030DE1-A58A-4F29-A95B-2CF9F15E9255}"/>
              </a:ext>
            </a:extLst>
          </p:cNvPr>
          <p:cNvSpPr/>
          <p:nvPr/>
        </p:nvSpPr>
        <p:spPr>
          <a:xfrm>
            <a:off x="6376985" y="3665071"/>
            <a:ext cx="468217" cy="12485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CE562C-7CC5-476D-9ACE-400225A07D79}"/>
              </a:ext>
            </a:extLst>
          </p:cNvPr>
          <p:cNvSpPr/>
          <p:nvPr/>
        </p:nvSpPr>
        <p:spPr>
          <a:xfrm>
            <a:off x="3935633" y="4945671"/>
            <a:ext cx="2166649" cy="48657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9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6A65-C8F0-4840-960F-2BA95D47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A Confession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3EC74-9EBA-45F0-B547-564F0740B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Even when reading Collins’ account, I was totally unsympathetic to Weber’s case (and therefore Collins’)</a:t>
            </a:r>
          </a:p>
          <a:p>
            <a:r>
              <a:rPr lang="en-US" dirty="0">
                <a:ea typeface="+mn-lt"/>
                <a:cs typeface="+mn-lt"/>
              </a:rPr>
              <a:t>I strongly disliked Collins’ reply to Franklin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Thus, my presentation will be extremely slanted towards Franklin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3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E375-F481-4E9A-9299-E1A34432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The Presentation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4E899-1FE0-4CE3-BBAA-453A4D0C7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Collins' and Franklin's positions</a:t>
            </a:r>
          </a:p>
          <a:p>
            <a:r>
              <a:rPr lang="en-US" dirty="0"/>
              <a:t>A Discussion on Sources</a:t>
            </a:r>
          </a:p>
          <a:p>
            <a:r>
              <a:rPr lang="en-US" dirty="0"/>
              <a:t>Weber: P-Hacker or Savant Experimentalist?</a:t>
            </a:r>
          </a:p>
          <a:p>
            <a:r>
              <a:rPr lang="en-US" dirty="0"/>
              <a:t>Duhem Quine case study</a:t>
            </a:r>
          </a:p>
          <a:p>
            <a:r>
              <a:rPr lang="en-US" dirty="0"/>
              <a:t>Collins' Counterfactual</a:t>
            </a:r>
          </a:p>
          <a:p>
            <a:r>
              <a:rPr lang="en-US" dirty="0"/>
              <a:t>Meta-analysis</a:t>
            </a:r>
          </a:p>
          <a:p>
            <a:r>
              <a:rPr lang="en-US" dirty="0"/>
              <a:t>Gems &amp; Integrated HPS</a:t>
            </a:r>
          </a:p>
        </p:txBody>
      </p:sp>
    </p:spTree>
    <p:extLst>
      <p:ext uri="{BB962C8B-B14F-4D97-AF65-F5344CB8AC3E}">
        <p14:creationId xmlns:p14="http://schemas.microsoft.com/office/powerpoint/2010/main" val="188145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C1D9-282A-4C9B-AE63-6730D52D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Positions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5CD30-335D-4B74-9B7B-2AEFF9A03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Franklin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F526A-B4A2-4914-A501-E7A2C4A832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Weber's critics defeated him primarily through experimental disconfirmation, which is best explained by the non-existence of his phenomena</a:t>
            </a:r>
          </a:p>
          <a:p>
            <a:pPr lvl="1"/>
            <a:r>
              <a:rPr lang="en-US" dirty="0"/>
              <a:t>Weber had many independent lines of evidence piling up against him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02AC6-00DC-4878-B6A5-C1491B2C3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Collins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A2516-AF76-4439-A1B3-65F25A61145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It was something besides experimental evidence which broke the regress and sunk Weber's research program: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ea typeface="+mn-lt"/>
                <a:cs typeface="+mn-lt"/>
              </a:rPr>
              <a:t>charismatic </a:t>
            </a:r>
            <a:r>
              <a:rPr lang="en-US" dirty="0"/>
              <a:t>opponent (Garwin)</a:t>
            </a:r>
          </a:p>
          <a:p>
            <a:pPr lvl="1"/>
            <a:r>
              <a:rPr lang="en-US" dirty="0"/>
              <a:t>A last-minute mistake (using the calibration procedure)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5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35F6-C803-4B77-9DE7-4B84C7CC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B0C09-15E5-431A-A6B0-15E0C8349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Franklin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E240F-4EF7-4766-A943-50687AF682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Uses only the published literature because:</a:t>
            </a:r>
          </a:p>
          <a:p>
            <a:pPr lvl="1"/>
            <a:r>
              <a:rPr lang="en-US" dirty="0"/>
              <a:t>Interviews can be misleading</a:t>
            </a:r>
          </a:p>
          <a:p>
            <a:pPr lvl="1"/>
            <a:r>
              <a:rPr lang="en-US" dirty="0"/>
              <a:t>Publications represent scientists considered views</a:t>
            </a:r>
          </a:p>
          <a:p>
            <a:r>
              <a:rPr lang="en-US" dirty="0"/>
              <a:t>Franklin is a physicist and clearly has a better grasp of the relevant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8B8D9-3887-4ED8-996F-17266909F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Collins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7B209-B731-4C15-84FE-14C9660E1C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Uses both the published literature and interviews with the relevant physicists because:</a:t>
            </a:r>
          </a:p>
          <a:p>
            <a:pPr lvl="1"/>
            <a:r>
              <a:rPr lang="en-US" dirty="0">
                <a:ea typeface="+mn-lt"/>
                <a:cs typeface="+mn-lt"/>
              </a:rPr>
              <a:t>It is a superset of Franklin's sources</a:t>
            </a:r>
          </a:p>
          <a:p>
            <a:pPr lvl="1"/>
            <a:r>
              <a:rPr lang="en-US" dirty="0">
                <a:ea typeface="+mn-lt"/>
                <a:cs typeface="+mn-lt"/>
              </a:rPr>
              <a:t>Interviews give us the gritty, closed-door political details of the episode</a:t>
            </a:r>
          </a:p>
          <a:p>
            <a:r>
              <a:rPr lang="en-US" dirty="0">
                <a:ea typeface="+mn-lt"/>
                <a:cs typeface="+mn-lt"/>
              </a:rPr>
              <a:t>Collins is a sociologist and so cares more about the human element</a:t>
            </a:r>
          </a:p>
          <a:p>
            <a:pPr lvl="1"/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866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CD203-89B9-4226-AC96-1C266AEF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8A9E3-0302-4328-8C13-20073AC00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Two uncharitable interpretations:</a:t>
            </a:r>
          </a:p>
          <a:p>
            <a:pPr lvl="1"/>
            <a:r>
              <a:rPr lang="en-US" dirty="0"/>
              <a:t>Franklin is too focused on the physics to see the driving role of the social aspect of this episode</a:t>
            </a:r>
          </a:p>
          <a:p>
            <a:pPr lvl="1"/>
            <a:r>
              <a:rPr lang="en-US" dirty="0"/>
              <a:t>Collins is not technically literate enough to follow the published sources carefully, and thus uses the interviews as a crutch</a:t>
            </a:r>
          </a:p>
          <a:p>
            <a:r>
              <a:rPr lang="en-US" dirty="0">
                <a:ea typeface="+mn-lt"/>
                <a:cs typeface="+mn-lt"/>
              </a:rPr>
              <a:t>Which method is superior in this instance?</a:t>
            </a:r>
          </a:p>
          <a:p>
            <a:r>
              <a:rPr lang="en-US" dirty="0"/>
              <a:t>Or, does the proper choice of sources inevitably end up as part of the debate itself?</a:t>
            </a:r>
          </a:p>
        </p:txBody>
      </p:sp>
    </p:spTree>
    <p:extLst>
      <p:ext uri="{BB962C8B-B14F-4D97-AF65-F5344CB8AC3E}">
        <p14:creationId xmlns:p14="http://schemas.microsoft.com/office/powerpoint/2010/main" val="127022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D99F-E576-F265-43AF-EB4667C5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Weber: P-Hacker or Savant Experimentalist?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45EC0-E53C-8928-C251-5AA5D7CD6F0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85139DD-8166-2CA1-723B-50B948F94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1857375"/>
            <a:ext cx="83724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FDBA-785D-4D2A-B364-6599E10D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Collins' Case for Savant Experimentalist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82024-AD64-4433-B2AA-2C5C37C3B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Collins claims that it was plausible to explain Weber's lone positive result by his unique experimental expertise:</a:t>
            </a:r>
          </a:p>
          <a:p>
            <a:pPr lvl="1"/>
            <a:r>
              <a:rPr lang="en-US" dirty="0"/>
              <a:t>Asymmetric incentives between positive and negative results</a:t>
            </a:r>
          </a:p>
          <a:p>
            <a:pPr lvl="1"/>
            <a:r>
              <a:rPr lang="en-US" dirty="0"/>
              <a:t>Weber was an electrical engineer</a:t>
            </a:r>
          </a:p>
          <a:p>
            <a:pPr lvl="1"/>
            <a:r>
              <a:rPr lang="en-US" dirty="0"/>
              <a:t>Weber had spent more time and effort working with the instrument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5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EF0D-1E5D-414A-99E3-1E248F9E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Franklin's case for P-Hacker: Choosing Different Thresholds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5914528-4192-4478-9FC7-DD9241C8E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856" y="2191754"/>
            <a:ext cx="8914006" cy="141759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82CE3B-8029-4A0A-8DA5-E501D34A2F3E}"/>
              </a:ext>
            </a:extLst>
          </p:cNvPr>
          <p:cNvSpPr txBox="1"/>
          <p:nvPr/>
        </p:nvSpPr>
        <p:spPr>
          <a:xfrm>
            <a:off x="10941205" y="3321204"/>
            <a:ext cx="13957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(p. 479)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ED5B8-324F-458A-B506-3592626F84E0}"/>
              </a:ext>
            </a:extLst>
          </p:cNvPr>
          <p:cNvSpPr txBox="1"/>
          <p:nvPr/>
        </p:nvSpPr>
        <p:spPr>
          <a:xfrm>
            <a:off x="4486275" y="1698470"/>
            <a:ext cx="50663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Weber's critic (Tyson):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D932A-2984-43E9-8CFA-935C099057D9}"/>
              </a:ext>
            </a:extLst>
          </p:cNvPr>
          <p:cNvSpPr txBox="1"/>
          <p:nvPr/>
        </p:nvSpPr>
        <p:spPr>
          <a:xfrm>
            <a:off x="9814467" y="59580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(p. 481)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3D0AC-9905-4F96-A4A4-BAE5D7F5805B}"/>
              </a:ext>
            </a:extLst>
          </p:cNvPr>
          <p:cNvSpPr txBox="1"/>
          <p:nvPr/>
        </p:nvSpPr>
        <p:spPr>
          <a:xfrm>
            <a:off x="4827781" y="36569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Weber's Response:</a:t>
            </a:r>
          </a:p>
        </p:txBody>
      </p: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38A61748-44A3-40D9-924F-66DE9599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132" y="4020407"/>
            <a:ext cx="7259443" cy="26085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32D9E6-7C8E-5D7F-EFCA-BFBF25A24B0A}"/>
                  </a:ext>
                </a:extLst>
              </p14:cNvPr>
              <p14:cNvContentPartPr/>
              <p14:nvPr/>
            </p14:nvContentPartPr>
            <p14:xfrm>
              <a:off x="9089570" y="2603097"/>
              <a:ext cx="1609725" cy="5714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32D9E6-7C8E-5D7F-EFCA-BFBF25A24B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35721" y="2492855"/>
                <a:ext cx="1717064" cy="278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FE72863-384A-D08A-89AF-876B0BBEB2C6}"/>
                  </a:ext>
                </a:extLst>
              </p14:cNvPr>
              <p14:cNvContentPartPr/>
              <p14:nvPr/>
            </p14:nvContentPartPr>
            <p14:xfrm>
              <a:off x="2249714" y="2820547"/>
              <a:ext cx="8467724" cy="13335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FE72863-384A-D08A-89AF-876B0BBEB2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6098" y="2708801"/>
                <a:ext cx="8575316" cy="356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CDC662C-EFF6-70D9-8B6C-49CC4096979C}"/>
                  </a:ext>
                </a:extLst>
              </p14:cNvPr>
              <p14:cNvContentPartPr/>
              <p14:nvPr/>
            </p14:nvContentPartPr>
            <p14:xfrm>
              <a:off x="2204357" y="3074817"/>
              <a:ext cx="4962524" cy="114299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CDC662C-EFF6-70D9-8B6C-49CC409697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0350" y="2963133"/>
                <a:ext cx="5070178" cy="3380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915E704-53F9-183E-C8F5-80A2A94D9D83}"/>
                  </a:ext>
                </a:extLst>
              </p14:cNvPr>
              <p14:cNvContentPartPr/>
              <p14:nvPr/>
            </p14:nvContentPartPr>
            <p14:xfrm>
              <a:off x="5243285" y="5015351"/>
              <a:ext cx="4400549" cy="8572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915E704-53F9-183E-C8F5-80A2A94D9D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89607" y="4904869"/>
                <a:ext cx="4508266" cy="307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8A895EE-260E-B6D6-FAF9-4FE4AC829A3A}"/>
                  </a:ext>
                </a:extLst>
              </p14:cNvPr>
              <p14:cNvContentPartPr/>
              <p14:nvPr/>
            </p14:nvContentPartPr>
            <p14:xfrm>
              <a:off x="2803071" y="5197137"/>
              <a:ext cx="6829424" cy="17144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8A895EE-260E-B6D6-FAF9-4FE4AC829A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49401" y="5091657"/>
                <a:ext cx="6937124" cy="382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399D24B-CDF8-51EB-470B-73FB3204FEF5}"/>
                  </a:ext>
                </a:extLst>
              </p14:cNvPr>
              <p14:cNvContentPartPr/>
              <p14:nvPr/>
            </p14:nvContentPartPr>
            <p14:xfrm>
              <a:off x="2821643" y="5469595"/>
              <a:ext cx="2181225" cy="95249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399D24B-CDF8-51EB-470B-73FB3204FEF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68056" y="5357537"/>
                <a:ext cx="2288758" cy="3189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193660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AnalogousFromDarkSeedLeftStep">
      <a:dk1>
        <a:srgbClr val="000000"/>
      </a:dk1>
      <a:lt1>
        <a:srgbClr val="FFFFFF"/>
      </a:lt1>
      <a:dk2>
        <a:srgbClr val="311C20"/>
      </a:dk2>
      <a:lt2>
        <a:srgbClr val="F0F3F3"/>
      </a:lt2>
      <a:accent1>
        <a:srgbClr val="E7294F"/>
      </a:accent1>
      <a:accent2>
        <a:srgbClr val="D5178D"/>
      </a:accent2>
      <a:accent3>
        <a:srgbClr val="E029E7"/>
      </a:accent3>
      <a:accent4>
        <a:srgbClr val="7F17D5"/>
      </a:accent4>
      <a:accent5>
        <a:srgbClr val="452DE7"/>
      </a:accent5>
      <a:accent6>
        <a:srgbClr val="174DD5"/>
      </a:accent6>
      <a:hlink>
        <a:srgbClr val="653FBF"/>
      </a:hlink>
      <a:folHlink>
        <a:srgbClr val="7F7F7F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FunkyShapesVTI</vt:lpstr>
      <vt:lpstr>How to Avoid the Experimenter’s Regress</vt:lpstr>
      <vt:lpstr>A Confession</vt:lpstr>
      <vt:lpstr>The Presentation</vt:lpstr>
      <vt:lpstr>The Two Positions</vt:lpstr>
      <vt:lpstr>Sources</vt:lpstr>
      <vt:lpstr>Discussion Question</vt:lpstr>
      <vt:lpstr>Weber: P-Hacker or Savant Experimentalist?</vt:lpstr>
      <vt:lpstr>Collins' Case for Savant Experimentalist</vt:lpstr>
      <vt:lpstr>Franklin's case for P-Hacker: Choosing Different Thresholds</vt:lpstr>
      <vt:lpstr>Franklin's case for P-Hacker: 4 hour time delay result</vt:lpstr>
      <vt:lpstr>Duhem-Quine Again</vt:lpstr>
      <vt:lpstr>Duhem-Quine Again (cont.)</vt:lpstr>
      <vt:lpstr>Collins' counterfactual</vt:lpstr>
      <vt:lpstr>Meta-Analysis: Collins is Weber</vt:lpstr>
      <vt:lpstr>Gems</vt:lpstr>
      <vt:lpstr>Integrated HPS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977</cp:revision>
  <dcterms:created xsi:type="dcterms:W3CDTF">2022-03-20T21:42:57Z</dcterms:created>
  <dcterms:modified xsi:type="dcterms:W3CDTF">2022-04-18T18:57:21Z</dcterms:modified>
</cp:coreProperties>
</file>