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388" r:id="rId3"/>
    <p:sldId id="257" r:id="rId4"/>
    <p:sldId id="258" r:id="rId5"/>
    <p:sldId id="393" r:id="rId6"/>
    <p:sldId id="392" r:id="rId7"/>
    <p:sldId id="394" r:id="rId8"/>
    <p:sldId id="395" r:id="rId9"/>
    <p:sldId id="396" r:id="rId10"/>
    <p:sldId id="400" r:id="rId11"/>
    <p:sldId id="259" r:id="rId12"/>
    <p:sldId id="401" r:id="rId13"/>
    <p:sldId id="405" r:id="rId14"/>
    <p:sldId id="402" r:id="rId15"/>
    <p:sldId id="403" r:id="rId16"/>
    <p:sldId id="407" r:id="rId17"/>
    <p:sldId id="404" r:id="rId18"/>
    <p:sldId id="408" r:id="rId19"/>
    <p:sldId id="399" r:id="rId20"/>
    <p:sldId id="409" r:id="rId21"/>
    <p:sldId id="41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DC"/>
    <a:srgbClr val="C8FFC8"/>
    <a:srgbClr val="C8D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6"/>
    <p:restoredTop sz="94694"/>
  </p:normalViewPr>
  <p:slideViewPr>
    <p:cSldViewPr snapToGrid="0" snapToObjects="1">
      <p:cViewPr>
        <p:scale>
          <a:sx n="164" d="100"/>
          <a:sy n="164" d="100"/>
        </p:scale>
        <p:origin x="11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A0CA22-8F3F-054D-B783-B1C05AEDA876}" type="datetimeFigureOut">
              <a:rPr lang="en-US" smtClean="0"/>
              <a:t>2/25/22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EE7B-DCB3-124D-96C4-D02727138273}" type="slidenum">
              <a:rPr lang="en-US" smtClean="0"/>
              <a:t>‹#›</a:t>
            </a:fld>
            <a:endParaRPr lang="en-US"/>
          </a:p>
        </p:txBody>
      </p:sp>
    </p:spTree>
    <p:extLst>
      <p:ext uri="{BB962C8B-B14F-4D97-AF65-F5344CB8AC3E}">
        <p14:creationId xmlns:p14="http://schemas.microsoft.com/office/powerpoint/2010/main" val="2972615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01EE7B-DCB3-124D-96C4-D02727138273}" type="slidenum">
              <a:rPr lang="en-US" smtClean="0"/>
              <a:t>1</a:t>
            </a:fld>
            <a:endParaRPr lang="en-US"/>
          </a:p>
        </p:txBody>
      </p:sp>
    </p:spTree>
    <p:extLst>
      <p:ext uri="{BB962C8B-B14F-4D97-AF65-F5344CB8AC3E}">
        <p14:creationId xmlns:p14="http://schemas.microsoft.com/office/powerpoint/2010/main" val="203117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EE7B-DCB3-124D-96C4-D02727138273}" type="slidenum">
              <a:rPr lang="en-US" smtClean="0"/>
              <a:t>16</a:t>
            </a:fld>
            <a:endParaRPr lang="en-US"/>
          </a:p>
        </p:txBody>
      </p:sp>
    </p:spTree>
    <p:extLst>
      <p:ext uri="{BB962C8B-B14F-4D97-AF65-F5344CB8AC3E}">
        <p14:creationId xmlns:p14="http://schemas.microsoft.com/office/powerpoint/2010/main" val="224199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EE7B-DCB3-124D-96C4-D02727138273}" type="slidenum">
              <a:rPr lang="en-US" smtClean="0"/>
              <a:t>21</a:t>
            </a:fld>
            <a:endParaRPr lang="en-US"/>
          </a:p>
        </p:txBody>
      </p:sp>
    </p:spTree>
    <p:extLst>
      <p:ext uri="{BB962C8B-B14F-4D97-AF65-F5344CB8AC3E}">
        <p14:creationId xmlns:p14="http://schemas.microsoft.com/office/powerpoint/2010/main" val="1001687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4887" y="136524"/>
            <a:ext cx="7178040" cy="555830"/>
          </a:xfrm>
        </p:spPr>
        <p:txBody>
          <a:bodyPr anchor="b">
            <a:no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88751" y="6454196"/>
            <a:ext cx="545951" cy="1694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1E382F8E-9A63-1E49-8AA4-691F0D9859A1}"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15349" y="6430943"/>
            <a:ext cx="505609" cy="365125"/>
          </a:xfrm>
        </p:spPr>
        <p:txBody>
          <a:bodyPr/>
          <a:lstStyle/>
          <a:p>
            <a:fld id="{FB879597-2294-7F47-ACFA-E780CCB7A320}" type="slidenum">
              <a:rPr lang="en-US" smtClean="0"/>
              <a:t>‹#›</a:t>
            </a:fld>
            <a:endParaRPr lang="en-US"/>
          </a:p>
        </p:txBody>
      </p:sp>
    </p:spTree>
    <p:extLst>
      <p:ext uri="{BB962C8B-B14F-4D97-AF65-F5344CB8AC3E}">
        <p14:creationId xmlns:p14="http://schemas.microsoft.com/office/powerpoint/2010/main" val="1867326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82F8E-9A63-1E49-8AA4-691F0D9859A1}"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79597-2294-7F47-ACFA-E780CCB7A320}" type="slidenum">
              <a:rPr lang="en-US" smtClean="0"/>
              <a:t>‹#›</a:t>
            </a:fld>
            <a:endParaRPr lang="en-US"/>
          </a:p>
        </p:txBody>
      </p:sp>
    </p:spTree>
    <p:extLst>
      <p:ext uri="{BB962C8B-B14F-4D97-AF65-F5344CB8AC3E}">
        <p14:creationId xmlns:p14="http://schemas.microsoft.com/office/powerpoint/2010/main" val="176527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82F8E-9A63-1E49-8AA4-691F0D9859A1}"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79597-2294-7F47-ACFA-E780CCB7A320}" type="slidenum">
              <a:rPr lang="en-US" smtClean="0"/>
              <a:t>‹#›</a:t>
            </a:fld>
            <a:endParaRPr lang="en-US"/>
          </a:p>
        </p:txBody>
      </p:sp>
    </p:spTree>
    <p:extLst>
      <p:ext uri="{BB962C8B-B14F-4D97-AF65-F5344CB8AC3E}">
        <p14:creationId xmlns:p14="http://schemas.microsoft.com/office/powerpoint/2010/main" val="849950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0" y="6506340"/>
            <a:ext cx="619237" cy="365126"/>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E382F8E-9A63-1E49-8AA4-691F0D9859A1}"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79597-2294-7F47-ACFA-E780CCB7A320}" type="slidenum">
              <a:rPr lang="en-US" smtClean="0"/>
              <a:t>‹#›</a:t>
            </a:fld>
            <a:endParaRPr lang="en-US"/>
          </a:p>
        </p:txBody>
      </p:sp>
    </p:spTree>
    <p:extLst>
      <p:ext uri="{BB962C8B-B14F-4D97-AF65-F5344CB8AC3E}">
        <p14:creationId xmlns:p14="http://schemas.microsoft.com/office/powerpoint/2010/main" val="404856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382F8E-9A63-1E49-8AA4-691F0D9859A1}" type="datetimeFigureOut">
              <a:rPr lang="en-US" smtClean="0"/>
              <a:t>2/25/22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79597-2294-7F47-ACFA-E780CCB7A320}" type="slidenum">
              <a:rPr lang="en-US" smtClean="0"/>
              <a:t>‹#›</a:t>
            </a:fld>
            <a:endParaRPr lang="en-US"/>
          </a:p>
        </p:txBody>
      </p:sp>
    </p:spTree>
    <p:extLst>
      <p:ext uri="{BB962C8B-B14F-4D97-AF65-F5344CB8AC3E}">
        <p14:creationId xmlns:p14="http://schemas.microsoft.com/office/powerpoint/2010/main" val="3499704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382F8E-9A63-1E49-8AA4-691F0D9859A1}" type="datetimeFigureOut">
              <a:rPr lang="en-US" smtClean="0"/>
              <a:t>2/25/22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79597-2294-7F47-ACFA-E780CCB7A320}" type="slidenum">
              <a:rPr lang="en-US" smtClean="0"/>
              <a:t>‹#›</a:t>
            </a:fld>
            <a:endParaRPr lang="en-US"/>
          </a:p>
        </p:txBody>
      </p:sp>
    </p:spTree>
    <p:extLst>
      <p:ext uri="{BB962C8B-B14F-4D97-AF65-F5344CB8AC3E}">
        <p14:creationId xmlns:p14="http://schemas.microsoft.com/office/powerpoint/2010/main" val="134473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382F8E-9A63-1E49-8AA4-691F0D9859A1}" type="datetimeFigureOut">
              <a:rPr lang="en-US" smtClean="0"/>
              <a:t>2/25/22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879597-2294-7F47-ACFA-E780CCB7A320}" type="slidenum">
              <a:rPr lang="en-US" smtClean="0"/>
              <a:t>‹#›</a:t>
            </a:fld>
            <a:endParaRPr lang="en-US"/>
          </a:p>
        </p:txBody>
      </p:sp>
    </p:spTree>
    <p:extLst>
      <p:ext uri="{BB962C8B-B14F-4D97-AF65-F5344CB8AC3E}">
        <p14:creationId xmlns:p14="http://schemas.microsoft.com/office/powerpoint/2010/main" val="370674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382F8E-9A63-1E49-8AA4-691F0D9859A1}" type="datetimeFigureOut">
              <a:rPr lang="en-US" smtClean="0"/>
              <a:t>2/25/22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879597-2294-7F47-ACFA-E780CCB7A320}" type="slidenum">
              <a:rPr lang="en-US" smtClean="0"/>
              <a:t>‹#›</a:t>
            </a:fld>
            <a:endParaRPr lang="en-US"/>
          </a:p>
        </p:txBody>
      </p:sp>
    </p:spTree>
    <p:extLst>
      <p:ext uri="{BB962C8B-B14F-4D97-AF65-F5344CB8AC3E}">
        <p14:creationId xmlns:p14="http://schemas.microsoft.com/office/powerpoint/2010/main" val="2940889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382F8E-9A63-1E49-8AA4-691F0D9859A1}" type="datetimeFigureOut">
              <a:rPr lang="en-US" smtClean="0"/>
              <a:t>2/25/22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879597-2294-7F47-ACFA-E780CCB7A320}" type="slidenum">
              <a:rPr lang="en-US" smtClean="0"/>
              <a:t>‹#›</a:t>
            </a:fld>
            <a:endParaRPr lang="en-US"/>
          </a:p>
        </p:txBody>
      </p:sp>
    </p:spTree>
    <p:extLst>
      <p:ext uri="{BB962C8B-B14F-4D97-AF65-F5344CB8AC3E}">
        <p14:creationId xmlns:p14="http://schemas.microsoft.com/office/powerpoint/2010/main" val="21200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382F8E-9A63-1E49-8AA4-691F0D9859A1}" type="datetimeFigureOut">
              <a:rPr lang="en-US" smtClean="0"/>
              <a:t>2/25/22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79597-2294-7F47-ACFA-E780CCB7A320}" type="slidenum">
              <a:rPr lang="en-US" smtClean="0"/>
              <a:t>‹#›</a:t>
            </a:fld>
            <a:endParaRPr lang="en-US"/>
          </a:p>
        </p:txBody>
      </p:sp>
    </p:spTree>
    <p:extLst>
      <p:ext uri="{BB962C8B-B14F-4D97-AF65-F5344CB8AC3E}">
        <p14:creationId xmlns:p14="http://schemas.microsoft.com/office/powerpoint/2010/main" val="315172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382F8E-9A63-1E49-8AA4-691F0D9859A1}" type="datetimeFigureOut">
              <a:rPr lang="en-US" smtClean="0"/>
              <a:t>2/25/22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79597-2294-7F47-ACFA-E780CCB7A320}" type="slidenum">
              <a:rPr lang="en-US" smtClean="0"/>
              <a:t>‹#›</a:t>
            </a:fld>
            <a:endParaRPr lang="en-US"/>
          </a:p>
        </p:txBody>
      </p:sp>
    </p:spTree>
    <p:extLst>
      <p:ext uri="{BB962C8B-B14F-4D97-AF65-F5344CB8AC3E}">
        <p14:creationId xmlns:p14="http://schemas.microsoft.com/office/powerpoint/2010/main" val="18020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82F8E-9A63-1E49-8AA4-691F0D9859A1}" type="datetimeFigureOut">
              <a:rPr lang="en-US" smtClean="0"/>
              <a:t>2/25/22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879597-2294-7F47-ACFA-E780CCB7A320}" type="slidenum">
              <a:rPr lang="en-US" smtClean="0"/>
              <a:t>‹#›</a:t>
            </a:fld>
            <a:endParaRPr lang="en-US"/>
          </a:p>
        </p:txBody>
      </p:sp>
    </p:spTree>
    <p:extLst>
      <p:ext uri="{BB962C8B-B14F-4D97-AF65-F5344CB8AC3E}">
        <p14:creationId xmlns:p14="http://schemas.microsoft.com/office/powerpoint/2010/main" val="1306678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A1C5AC-3106-AB40-9124-F9FBA7A6CB97}"/>
              </a:ext>
            </a:extLst>
          </p:cNvPr>
          <p:cNvSpPr txBox="1"/>
          <p:nvPr/>
        </p:nvSpPr>
        <p:spPr>
          <a:xfrm>
            <a:off x="0" y="-2509182"/>
            <a:ext cx="9307356" cy="12403395"/>
          </a:xfrm>
          <a:prstGeom prst="rect">
            <a:avLst/>
          </a:prstGeom>
          <a:noFill/>
        </p:spPr>
        <p:txBody>
          <a:bodyPr wrap="none" rtlCol="0">
            <a:spAutoFit/>
          </a:bodyPr>
          <a:lstStyle/>
          <a:p>
            <a:pPr algn="l"/>
            <a:r>
              <a:rPr lang="en-US" sz="80000" b="1" dirty="0">
                <a:solidFill>
                  <a:srgbClr val="C8DCFF"/>
                </a:solidFill>
                <a:latin typeface="Arial Black" panose="020B0604020202020204" pitchFamily="34" charset="0"/>
                <a:cs typeface="Arial Black" panose="020B0604020202020204" pitchFamily="34" charset="0"/>
              </a:rPr>
              <a:t>&amp;</a:t>
            </a:r>
          </a:p>
        </p:txBody>
      </p:sp>
      <p:sp>
        <p:nvSpPr>
          <p:cNvPr id="2" name="Title 1">
            <a:extLst>
              <a:ext uri="{FF2B5EF4-FFF2-40B4-BE49-F238E27FC236}">
                <a16:creationId xmlns:a16="http://schemas.microsoft.com/office/drawing/2014/main" id="{02745167-F365-294E-A0F8-E3EC2F25BEC3}"/>
              </a:ext>
            </a:extLst>
          </p:cNvPr>
          <p:cNvSpPr>
            <a:spLocks noGrp="1"/>
          </p:cNvSpPr>
          <p:nvPr>
            <p:ph type="ctrTitle"/>
          </p:nvPr>
        </p:nvSpPr>
        <p:spPr>
          <a:xfrm>
            <a:off x="714139" y="1094209"/>
            <a:ext cx="7178040" cy="3472405"/>
          </a:xfrm>
        </p:spPr>
        <p:txBody>
          <a:bodyPr>
            <a:normAutofit fontScale="90000"/>
          </a:bodyPr>
          <a:lstStyle/>
          <a:p>
            <a:r>
              <a:rPr lang="en-US" sz="6000" dirty="0"/>
              <a:t>Integrating History and Philosophy of Science:</a:t>
            </a:r>
            <a:br>
              <a:rPr lang="en-US" dirty="0"/>
            </a:br>
            <a:r>
              <a:rPr lang="en-US" sz="3600" dirty="0"/>
              <a:t>Darwin, Inference to the Best Explanation and More</a:t>
            </a:r>
            <a:br>
              <a:rPr lang="en-US" dirty="0"/>
            </a:br>
            <a:br>
              <a:rPr lang="en-US" dirty="0"/>
            </a:br>
            <a:r>
              <a:rPr lang="en-US" dirty="0"/>
              <a:t>John D. Norton</a:t>
            </a:r>
          </a:p>
        </p:txBody>
      </p:sp>
      <p:sp>
        <p:nvSpPr>
          <p:cNvPr id="3" name="Subtitle 2">
            <a:extLst>
              <a:ext uri="{FF2B5EF4-FFF2-40B4-BE49-F238E27FC236}">
                <a16:creationId xmlns:a16="http://schemas.microsoft.com/office/drawing/2014/main" id="{2466D1C8-01BC-7143-9A60-8AABF9686B8D}"/>
              </a:ext>
            </a:extLst>
          </p:cNvPr>
          <p:cNvSpPr>
            <a:spLocks noGrp="1"/>
          </p:cNvSpPr>
          <p:nvPr>
            <p:ph type="subTitle" idx="1"/>
          </p:nvPr>
        </p:nvSpPr>
        <p:spPr/>
        <p:txBody>
          <a:bodyPr>
            <a:normAutofit fontScale="25000" lnSpcReduction="20000"/>
          </a:bodyPr>
          <a:lstStyle/>
          <a:p>
            <a:endParaRPr lang="en-US"/>
          </a:p>
        </p:txBody>
      </p:sp>
      <p:sp>
        <p:nvSpPr>
          <p:cNvPr id="5" name="TextBox 4">
            <a:extLst>
              <a:ext uri="{FF2B5EF4-FFF2-40B4-BE49-F238E27FC236}">
                <a16:creationId xmlns:a16="http://schemas.microsoft.com/office/drawing/2014/main" id="{2E2D301A-66E2-1842-849A-0C2D60658AD3}"/>
              </a:ext>
            </a:extLst>
          </p:cNvPr>
          <p:cNvSpPr txBox="1"/>
          <p:nvPr/>
        </p:nvSpPr>
        <p:spPr>
          <a:xfrm>
            <a:off x="3031883" y="4932794"/>
            <a:ext cx="3857146" cy="830997"/>
          </a:xfrm>
          <a:prstGeom prst="rect">
            <a:avLst/>
          </a:prstGeom>
          <a:noFill/>
        </p:spPr>
        <p:txBody>
          <a:bodyPr wrap="none" rtlCol="0">
            <a:spAutoFit/>
          </a:bodyPr>
          <a:lstStyle/>
          <a:p>
            <a:pPr algn="l"/>
            <a:r>
              <a:rPr lang="en-US" sz="2400" i="1" dirty="0">
                <a:latin typeface="+mj-lt"/>
              </a:rPr>
              <a:t>Material Theory of Induction</a:t>
            </a:r>
            <a:r>
              <a:rPr lang="en-US" sz="2400" dirty="0">
                <a:latin typeface="+mj-lt"/>
              </a:rPr>
              <a:t>.</a:t>
            </a:r>
          </a:p>
          <a:p>
            <a:pPr algn="l"/>
            <a:r>
              <a:rPr lang="en-US" sz="2400" dirty="0">
                <a:latin typeface="+mj-lt"/>
              </a:rPr>
              <a:t>BSPS Open. Ch 8-9</a:t>
            </a:r>
          </a:p>
        </p:txBody>
      </p:sp>
      <p:pic>
        <p:nvPicPr>
          <p:cNvPr id="11" name="Picture 10" descr="A picture containing graphical user interface&#10;&#10;Description automatically generated">
            <a:extLst>
              <a:ext uri="{FF2B5EF4-FFF2-40B4-BE49-F238E27FC236}">
                <a16:creationId xmlns:a16="http://schemas.microsoft.com/office/drawing/2014/main" id="{7B1B987A-A387-CF4E-85CC-78975191CDDE}"/>
              </a:ext>
            </a:extLst>
          </p:cNvPr>
          <p:cNvPicPr>
            <a:picLocks noChangeAspect="1"/>
          </p:cNvPicPr>
          <p:nvPr/>
        </p:nvPicPr>
        <p:blipFill>
          <a:blip r:embed="rId3"/>
          <a:stretch>
            <a:fillRect/>
          </a:stretch>
        </p:blipFill>
        <p:spPr>
          <a:xfrm>
            <a:off x="1894897" y="4932794"/>
            <a:ext cx="978493" cy="1435123"/>
          </a:xfrm>
          <a:prstGeom prst="rect">
            <a:avLst/>
          </a:prstGeom>
        </p:spPr>
      </p:pic>
    </p:spTree>
    <p:extLst>
      <p:ext uri="{BB962C8B-B14F-4D97-AF65-F5344CB8AC3E}">
        <p14:creationId xmlns:p14="http://schemas.microsoft.com/office/powerpoint/2010/main" val="2670977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9146C0D1-F251-E141-B68A-720DD9310ED7}"/>
              </a:ext>
            </a:extLst>
          </p:cNvPr>
          <p:cNvSpPr/>
          <p:nvPr/>
        </p:nvSpPr>
        <p:spPr>
          <a:xfrm>
            <a:off x="5705475" y="1657350"/>
            <a:ext cx="2003425" cy="250825"/>
          </a:xfrm>
          <a:custGeom>
            <a:avLst/>
            <a:gdLst>
              <a:gd name="connsiteX0" fmla="*/ 0 w 2003513"/>
              <a:gd name="connsiteY0" fmla="*/ 0 h 251296"/>
              <a:gd name="connsiteX1" fmla="*/ 2003513 w 2003513"/>
              <a:gd name="connsiteY1" fmla="*/ 61126 h 251296"/>
              <a:gd name="connsiteX2" fmla="*/ 2003513 w 2003513"/>
              <a:gd name="connsiteY2" fmla="*/ 251296 h 251296"/>
              <a:gd name="connsiteX3" fmla="*/ 33958 w 2003513"/>
              <a:gd name="connsiteY3" fmla="*/ 176587 h 251296"/>
              <a:gd name="connsiteX4" fmla="*/ 0 w 2003513"/>
              <a:gd name="connsiteY4" fmla="*/ 0 h 251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513" h="251296">
                <a:moveTo>
                  <a:pt x="0" y="0"/>
                </a:moveTo>
                <a:lnTo>
                  <a:pt x="2003513" y="61126"/>
                </a:lnTo>
                <a:lnTo>
                  <a:pt x="2003513" y="251296"/>
                </a:lnTo>
                <a:lnTo>
                  <a:pt x="33958" y="176587"/>
                </a:lnTo>
                <a:lnTo>
                  <a:pt x="0"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1442" name="Title 1">
            <a:extLst>
              <a:ext uri="{FF2B5EF4-FFF2-40B4-BE49-F238E27FC236}">
                <a16:creationId xmlns:a16="http://schemas.microsoft.com/office/drawing/2014/main" id="{D0B392AC-526F-A140-8444-30A57FE5A483}"/>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Importance of real case studies</a:t>
            </a:r>
          </a:p>
        </p:txBody>
      </p:sp>
      <p:sp>
        <p:nvSpPr>
          <p:cNvPr id="61443" name="Content Placeholder 2">
            <a:extLst>
              <a:ext uri="{FF2B5EF4-FFF2-40B4-BE49-F238E27FC236}">
                <a16:creationId xmlns:a16="http://schemas.microsoft.com/office/drawing/2014/main" id="{783B6005-4155-8543-AAEC-F08F161C259C}"/>
              </a:ext>
            </a:extLst>
          </p:cNvPr>
          <p:cNvSpPr>
            <a:spLocks noGrp="1"/>
          </p:cNvSpPr>
          <p:nvPr>
            <p:ph idx="1"/>
          </p:nvPr>
        </p:nvSpPr>
        <p:spPr>
          <a:xfrm>
            <a:off x="19050" y="6721476"/>
            <a:ext cx="219489" cy="136524"/>
          </a:xfrm>
        </p:spPr>
        <p:txBody>
          <a:bodyPr>
            <a:normAutofit fontScale="25000" lnSpcReduction="20000"/>
          </a:bodyPr>
          <a:lstStyle/>
          <a:p>
            <a:endParaRPr lang="en-US" altLang="en-US">
              <a:latin typeface="Times" pitchFamily="2" charset="0"/>
              <a:ea typeface="ＭＳ Ｐゴシック" panose="020B0600070205080204" pitchFamily="34" charset="-128"/>
            </a:endParaRPr>
          </a:p>
        </p:txBody>
      </p:sp>
      <p:sp>
        <p:nvSpPr>
          <p:cNvPr id="61444" name="Slide Number Placeholder 3">
            <a:extLst>
              <a:ext uri="{FF2B5EF4-FFF2-40B4-BE49-F238E27FC236}">
                <a16:creationId xmlns:a16="http://schemas.microsoft.com/office/drawing/2014/main" id="{09A8CB0D-A749-6D44-9A45-8EA859DEB95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1B7505B-FE82-4C4D-93DC-23AA5A921B77}" type="slidenum">
              <a:rPr lang="en-US" altLang="en-US" sz="1200">
                <a:solidFill>
                  <a:srgbClr val="898989"/>
                </a:solidFill>
                <a:latin typeface="Times" pitchFamily="2" charset="0"/>
              </a:rPr>
              <a:pPr eaLnBrk="1" hangingPunct="1"/>
              <a:t>10</a:t>
            </a:fld>
            <a:endParaRPr lang="en-US" altLang="en-US" sz="1200">
              <a:solidFill>
                <a:srgbClr val="898989"/>
              </a:solidFill>
              <a:latin typeface="Times" pitchFamily="2" charset="0"/>
            </a:endParaRPr>
          </a:p>
        </p:txBody>
      </p:sp>
      <p:pic>
        <p:nvPicPr>
          <p:cNvPr id="61445" name="Picture 4">
            <a:extLst>
              <a:ext uri="{FF2B5EF4-FFF2-40B4-BE49-F238E27FC236}">
                <a16:creationId xmlns:a16="http://schemas.microsoft.com/office/drawing/2014/main" id="{8F191595-67E6-444D-BF90-826E05F678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575" y="1446213"/>
            <a:ext cx="3662363"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6">
            <a:extLst>
              <a:ext uri="{FF2B5EF4-FFF2-40B4-BE49-F238E27FC236}">
                <a16:creationId xmlns:a16="http://schemas.microsoft.com/office/drawing/2014/main" id="{42F73EFB-7219-0743-85FC-7CB4614C88EA}"/>
              </a:ext>
            </a:extLst>
          </p:cNvPr>
          <p:cNvSpPr>
            <a:spLocks noChangeArrowheads="1"/>
          </p:cNvSpPr>
          <p:nvPr/>
        </p:nvSpPr>
        <p:spPr bwMode="auto">
          <a:xfrm>
            <a:off x="4384675" y="1319213"/>
            <a:ext cx="3948113"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latin typeface="Times New Roman" panose="02020603050405020304" pitchFamily="18" charset="0"/>
                <a:cs typeface="Times New Roman" panose="02020603050405020304" pitchFamily="18" charset="0"/>
              </a:rPr>
              <a:t>“Faced with tracks in the snow of a certain peculiar shape, </a:t>
            </a:r>
            <a:r>
              <a:rPr lang="en-US" altLang="en-US" sz="2000" dirty="0">
                <a:latin typeface="Times New Roman" panose="02020603050405020304" pitchFamily="18" charset="0"/>
                <a:cs typeface="Times New Roman" panose="02020603050405020304" pitchFamily="18" charset="0"/>
              </a:rPr>
              <a:t>I infer that a person</a:t>
            </a:r>
            <a:r>
              <a:rPr lang="en-US" altLang="en-US" sz="1600" dirty="0">
                <a:latin typeface="Times New Roman" panose="02020603050405020304" pitchFamily="18" charset="0"/>
                <a:cs typeface="Times New Roman" panose="02020603050405020304" pitchFamily="18" charset="0"/>
              </a:rPr>
              <a:t> on snowshoes has recently passed this way.”</a:t>
            </a:r>
          </a:p>
          <a:p>
            <a:pPr eaLnBrk="1" hangingPunct="1"/>
            <a:r>
              <a:rPr lang="en-US" altLang="en-US" sz="1600" dirty="0">
                <a:latin typeface="Times New Roman" panose="02020603050405020304" pitchFamily="18" charset="0"/>
                <a:cs typeface="Times New Roman" panose="02020603050405020304" pitchFamily="18" charset="0"/>
              </a:rPr>
              <a:t>(Lipton, 2004, p. 6)</a:t>
            </a:r>
          </a:p>
        </p:txBody>
      </p:sp>
      <p:grpSp>
        <p:nvGrpSpPr>
          <p:cNvPr id="11" name="Group 10">
            <a:extLst>
              <a:ext uri="{FF2B5EF4-FFF2-40B4-BE49-F238E27FC236}">
                <a16:creationId xmlns:a16="http://schemas.microsoft.com/office/drawing/2014/main" id="{C54DF35E-FCDD-E54D-8BDD-78E119E0F481}"/>
              </a:ext>
            </a:extLst>
          </p:cNvPr>
          <p:cNvGrpSpPr>
            <a:grpSpLocks/>
          </p:cNvGrpSpPr>
          <p:nvPr/>
        </p:nvGrpSpPr>
        <p:grpSpPr bwMode="auto">
          <a:xfrm>
            <a:off x="4465638" y="2933700"/>
            <a:ext cx="3663950" cy="2986088"/>
            <a:chOff x="4466093" y="2933641"/>
            <a:chExt cx="3663416" cy="2985433"/>
          </a:xfrm>
        </p:grpSpPr>
        <p:sp>
          <p:nvSpPr>
            <p:cNvPr id="10" name="Freeform 9">
              <a:extLst>
                <a:ext uri="{FF2B5EF4-FFF2-40B4-BE49-F238E27FC236}">
                  <a16:creationId xmlns:a16="http://schemas.microsoft.com/office/drawing/2014/main" id="{43DE07A5-A099-7A44-9EE7-400CCCC56AD4}"/>
                </a:ext>
              </a:extLst>
            </p:cNvPr>
            <p:cNvSpPr/>
            <p:nvPr/>
          </p:nvSpPr>
          <p:spPr>
            <a:xfrm>
              <a:off x="4543869" y="3538346"/>
              <a:ext cx="3361835" cy="1099896"/>
            </a:xfrm>
            <a:custGeom>
              <a:avLst/>
              <a:gdLst>
                <a:gd name="connsiteX0" fmla="*/ 27167 w 3361827"/>
                <a:gd name="connsiteY0" fmla="*/ 353173 h 835389"/>
                <a:gd name="connsiteX1" fmla="*/ 3137706 w 3361827"/>
                <a:gd name="connsiteY1" fmla="*/ 0 h 835389"/>
                <a:gd name="connsiteX2" fmla="*/ 3361827 w 3361827"/>
                <a:gd name="connsiteY2" fmla="*/ 489009 h 835389"/>
                <a:gd name="connsiteX3" fmla="*/ 0 w 3361827"/>
                <a:gd name="connsiteY3" fmla="*/ 835389 h 835389"/>
                <a:gd name="connsiteX4" fmla="*/ 27167 w 3361827"/>
                <a:gd name="connsiteY4" fmla="*/ 353173 h 835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827" h="835389">
                  <a:moveTo>
                    <a:pt x="27167" y="353173"/>
                  </a:moveTo>
                  <a:lnTo>
                    <a:pt x="3137706" y="0"/>
                  </a:lnTo>
                  <a:lnTo>
                    <a:pt x="3361827" y="489009"/>
                  </a:lnTo>
                  <a:lnTo>
                    <a:pt x="0" y="835389"/>
                  </a:lnTo>
                  <a:lnTo>
                    <a:pt x="27167" y="353173"/>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1449" name="Rectangle 7">
              <a:extLst>
                <a:ext uri="{FF2B5EF4-FFF2-40B4-BE49-F238E27FC236}">
                  <a16:creationId xmlns:a16="http://schemas.microsoft.com/office/drawing/2014/main" id="{3F30088B-5409-F745-A28E-AD7B19239CBE}"/>
                </a:ext>
              </a:extLst>
            </p:cNvPr>
            <p:cNvSpPr>
              <a:spLocks noChangeArrowheads="1"/>
            </p:cNvSpPr>
            <p:nvPr/>
          </p:nvSpPr>
          <p:spPr bwMode="auto">
            <a:xfrm>
              <a:off x="4466093" y="2933641"/>
              <a:ext cx="3663416"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a:latin typeface="Times New Roman" panose="02020603050405020304" pitchFamily="18" charset="0"/>
                  <a:cs typeface="Times New Roman" panose="02020603050405020304" pitchFamily="18" charset="0"/>
                </a:rPr>
                <a:t>“Of course, there is always more than one possible explanation for any phenomenon–the tracks </a:t>
              </a:r>
              <a:r>
                <a:rPr lang="en-US" altLang="en-US" sz="2000" dirty="0">
                  <a:latin typeface="Times New Roman" panose="02020603050405020304" pitchFamily="18" charset="0"/>
                  <a:cs typeface="Times New Roman" panose="02020603050405020304" pitchFamily="18" charset="0"/>
                </a:rPr>
                <a:t>might have instead been caused by a trained monkey on snowshoes</a:t>
              </a:r>
              <a:r>
                <a:rPr lang="en-US" altLang="en-US" sz="1600" dirty="0">
                  <a:latin typeface="Times New Roman" panose="02020603050405020304" pitchFamily="18" charset="0"/>
                  <a:cs typeface="Times New Roman" panose="02020603050405020304" pitchFamily="18" charset="0"/>
                </a:rPr>
                <a:t>, or by the elaborate etchings of an environmental artist–so we cannot infer something simply because it is a possible explanation. It must somehow be the best of competing explanations.”</a:t>
              </a:r>
            </a:p>
            <a:p>
              <a:pPr eaLnBrk="1" hangingPunct="1"/>
              <a:r>
                <a:rPr lang="en-US" altLang="en-US" sz="1600" dirty="0">
                  <a:latin typeface="Times New Roman" panose="02020603050405020304" pitchFamily="18" charset="0"/>
                  <a:cs typeface="Times New Roman" panose="02020603050405020304" pitchFamily="18" charset="0"/>
                </a:rPr>
                <a:t>(p. 56)</a:t>
              </a:r>
            </a:p>
          </p:txBody>
        </p:sp>
      </p:grpSp>
    </p:spTree>
    <p:extLst>
      <p:ext uri="{BB962C8B-B14F-4D97-AF65-F5344CB8AC3E}">
        <p14:creationId xmlns:p14="http://schemas.microsoft.com/office/powerpoint/2010/main" val="3449064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A person wearing glasses&#10;&#10;Description automatically generated with medium confidence">
            <a:extLst>
              <a:ext uri="{FF2B5EF4-FFF2-40B4-BE49-F238E27FC236}">
                <a16:creationId xmlns:a16="http://schemas.microsoft.com/office/drawing/2014/main" id="{73982097-101B-3745-912C-AF43A7EA6C7B}"/>
              </a:ext>
            </a:extLst>
          </p:cNvPr>
          <p:cNvPicPr>
            <a:picLocks noChangeAspect="1"/>
          </p:cNvPicPr>
          <p:nvPr/>
        </p:nvPicPr>
        <p:blipFill>
          <a:blip r:embed="rId2"/>
          <a:stretch>
            <a:fillRect/>
          </a:stretch>
        </p:blipFill>
        <p:spPr>
          <a:xfrm>
            <a:off x="4653481" y="2416833"/>
            <a:ext cx="4572746" cy="4386866"/>
          </a:xfrm>
          <a:prstGeom prst="rect">
            <a:avLst/>
          </a:prstGeom>
        </p:spPr>
      </p:pic>
      <p:grpSp>
        <p:nvGrpSpPr>
          <p:cNvPr id="14" name="Group 13">
            <a:extLst>
              <a:ext uri="{FF2B5EF4-FFF2-40B4-BE49-F238E27FC236}">
                <a16:creationId xmlns:a16="http://schemas.microsoft.com/office/drawing/2014/main" id="{DA08B530-6DD9-0644-8EBB-2AAC00E2F0D1}"/>
              </a:ext>
            </a:extLst>
          </p:cNvPr>
          <p:cNvGrpSpPr/>
          <p:nvPr/>
        </p:nvGrpSpPr>
        <p:grpSpPr>
          <a:xfrm>
            <a:off x="998347" y="3354917"/>
            <a:ext cx="3188311" cy="1819747"/>
            <a:chOff x="998347" y="3354917"/>
            <a:chExt cx="3188311" cy="1819747"/>
          </a:xfrm>
        </p:grpSpPr>
        <p:sp>
          <p:nvSpPr>
            <p:cNvPr id="9" name="Rounded Rectangular Callout 8">
              <a:extLst>
                <a:ext uri="{FF2B5EF4-FFF2-40B4-BE49-F238E27FC236}">
                  <a16:creationId xmlns:a16="http://schemas.microsoft.com/office/drawing/2014/main" id="{BBA11066-549E-7347-9A79-4C5BA14F58E0}"/>
                </a:ext>
              </a:extLst>
            </p:cNvPr>
            <p:cNvSpPr/>
            <p:nvPr/>
          </p:nvSpPr>
          <p:spPr>
            <a:xfrm>
              <a:off x="998347" y="3354917"/>
              <a:ext cx="3188311" cy="1819747"/>
            </a:xfrm>
            <a:prstGeom prst="wedgeRoundRectCallout">
              <a:avLst>
                <a:gd name="adj1" fmla="val 92244"/>
                <a:gd name="adj2" fmla="val 14738"/>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B4F54A-C68A-2247-A00A-2ACDD9BD634D}"/>
                </a:ext>
              </a:extLst>
            </p:cNvPr>
            <p:cNvSpPr txBox="1"/>
            <p:nvPr/>
          </p:nvSpPr>
          <p:spPr>
            <a:xfrm>
              <a:off x="1216377" y="3603072"/>
              <a:ext cx="2752253" cy="1323439"/>
            </a:xfrm>
            <a:prstGeom prst="rect">
              <a:avLst/>
            </a:prstGeom>
            <a:noFill/>
          </p:spPr>
          <p:txBody>
            <a:bodyPr wrap="square" rtlCol="0">
              <a:spAutoFit/>
            </a:bodyPr>
            <a:lstStyle/>
            <a:p>
              <a:pPr algn="ctr"/>
              <a:r>
                <a:rPr lang="en-US" sz="4000" dirty="0">
                  <a:latin typeface="+mj-lt"/>
                </a:rPr>
                <a:t>How does it work?</a:t>
              </a:r>
            </a:p>
          </p:txBody>
        </p:sp>
      </p:grpSp>
      <p:sp>
        <p:nvSpPr>
          <p:cNvPr id="2" name="Title 1">
            <a:extLst>
              <a:ext uri="{FF2B5EF4-FFF2-40B4-BE49-F238E27FC236}">
                <a16:creationId xmlns:a16="http://schemas.microsoft.com/office/drawing/2014/main" id="{CA1B03EA-AA9C-E149-9611-AC0319D440BD}"/>
              </a:ext>
            </a:extLst>
          </p:cNvPr>
          <p:cNvSpPr>
            <a:spLocks noGrp="1"/>
          </p:cNvSpPr>
          <p:nvPr>
            <p:ph type="title"/>
          </p:nvPr>
        </p:nvSpPr>
        <p:spPr>
          <a:xfrm>
            <a:off x="146679" y="-15261"/>
            <a:ext cx="70057" cy="1440525"/>
          </a:xfrm>
        </p:spPr>
        <p:txBody>
          <a:bodyPr>
            <a:normAutofit/>
          </a:bodyPr>
          <a:lstStyle/>
          <a:p>
            <a:pPr algn="ctr"/>
            <a:r>
              <a:rPr lang="en-US" dirty="0"/>
              <a:t> </a:t>
            </a:r>
          </a:p>
        </p:txBody>
      </p:sp>
      <p:sp>
        <p:nvSpPr>
          <p:cNvPr id="11" name="Content Placeholder 10">
            <a:extLst>
              <a:ext uri="{FF2B5EF4-FFF2-40B4-BE49-F238E27FC236}">
                <a16:creationId xmlns:a16="http://schemas.microsoft.com/office/drawing/2014/main" id="{5405E360-6CFC-3D43-9201-D195F58C6D67}"/>
              </a:ext>
            </a:extLst>
          </p:cNvPr>
          <p:cNvSpPr>
            <a:spLocks noGrp="1"/>
          </p:cNvSpPr>
          <p:nvPr>
            <p:ph idx="1"/>
          </p:nvPr>
        </p:nvSpPr>
        <p:spPr/>
        <p:txBody>
          <a:bodyPr>
            <a:normAutofit fontScale="85000" lnSpcReduction="20000"/>
          </a:bodyPr>
          <a:lstStyle/>
          <a:p>
            <a:endParaRPr lang="en-US"/>
          </a:p>
        </p:txBody>
      </p:sp>
      <p:grpSp>
        <p:nvGrpSpPr>
          <p:cNvPr id="13" name="Group 12">
            <a:extLst>
              <a:ext uri="{FF2B5EF4-FFF2-40B4-BE49-F238E27FC236}">
                <a16:creationId xmlns:a16="http://schemas.microsoft.com/office/drawing/2014/main" id="{24C676BF-DBAB-8543-941B-AECE20F7B9EA}"/>
              </a:ext>
            </a:extLst>
          </p:cNvPr>
          <p:cNvGrpSpPr/>
          <p:nvPr/>
        </p:nvGrpSpPr>
        <p:grpSpPr>
          <a:xfrm>
            <a:off x="537193" y="230337"/>
            <a:ext cx="4827723" cy="1819747"/>
            <a:chOff x="537193" y="230337"/>
            <a:chExt cx="4827723" cy="1819747"/>
          </a:xfrm>
        </p:grpSpPr>
        <p:sp>
          <p:nvSpPr>
            <p:cNvPr id="8" name="Rounded Rectangular Callout 7">
              <a:extLst>
                <a:ext uri="{FF2B5EF4-FFF2-40B4-BE49-F238E27FC236}">
                  <a16:creationId xmlns:a16="http://schemas.microsoft.com/office/drawing/2014/main" id="{913A73E2-FF75-1748-9C3B-D6D40C912020}"/>
                </a:ext>
              </a:extLst>
            </p:cNvPr>
            <p:cNvSpPr/>
            <p:nvPr/>
          </p:nvSpPr>
          <p:spPr>
            <a:xfrm>
              <a:off x="665681" y="230337"/>
              <a:ext cx="4572746" cy="1819747"/>
            </a:xfrm>
            <a:prstGeom prst="wedgeRoundRectCallout">
              <a:avLst>
                <a:gd name="adj1" fmla="val 57214"/>
                <a:gd name="adj2" fmla="val 10777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910ACEC-8DE0-B646-B76F-B7A0888BEF04}"/>
                </a:ext>
              </a:extLst>
            </p:cNvPr>
            <p:cNvSpPr txBox="1"/>
            <p:nvPr/>
          </p:nvSpPr>
          <p:spPr>
            <a:xfrm>
              <a:off x="537193" y="359897"/>
              <a:ext cx="4827723" cy="1323439"/>
            </a:xfrm>
            <a:prstGeom prst="rect">
              <a:avLst/>
            </a:prstGeom>
            <a:noFill/>
          </p:spPr>
          <p:txBody>
            <a:bodyPr wrap="square" rtlCol="0">
              <a:spAutoFit/>
            </a:bodyPr>
            <a:lstStyle/>
            <a:p>
              <a:pPr algn="ctr"/>
              <a:r>
                <a:rPr lang="en-US" sz="4000" dirty="0">
                  <a:latin typeface="+mj-lt"/>
                </a:rPr>
                <a:t>What is inference to the best explanation?</a:t>
              </a:r>
            </a:p>
          </p:txBody>
        </p:sp>
      </p:grpSp>
    </p:spTree>
    <p:extLst>
      <p:ext uri="{BB962C8B-B14F-4D97-AF65-F5344CB8AC3E}">
        <p14:creationId xmlns:p14="http://schemas.microsoft.com/office/powerpoint/2010/main" val="313261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descr="A picture containing person, person, sky, holding&#10;&#10;Description automatically generated">
            <a:extLst>
              <a:ext uri="{FF2B5EF4-FFF2-40B4-BE49-F238E27FC236}">
                <a16:creationId xmlns:a16="http://schemas.microsoft.com/office/drawing/2014/main" id="{F30596C3-7374-1B4C-BCFA-2FC20A688B72}"/>
              </a:ext>
            </a:extLst>
          </p:cNvPr>
          <p:cNvPicPr>
            <a:picLocks noChangeAspect="1"/>
          </p:cNvPicPr>
          <p:nvPr/>
        </p:nvPicPr>
        <p:blipFill>
          <a:blip r:embed="rId2"/>
          <a:stretch>
            <a:fillRect/>
          </a:stretch>
        </p:blipFill>
        <p:spPr>
          <a:xfrm>
            <a:off x="488883" y="3437271"/>
            <a:ext cx="4046336" cy="3330827"/>
          </a:xfrm>
          <a:prstGeom prst="rect">
            <a:avLst/>
          </a:prstGeom>
        </p:spPr>
      </p:pic>
      <p:sp>
        <p:nvSpPr>
          <p:cNvPr id="2" name="Title 1">
            <a:extLst>
              <a:ext uri="{FF2B5EF4-FFF2-40B4-BE49-F238E27FC236}">
                <a16:creationId xmlns:a16="http://schemas.microsoft.com/office/drawing/2014/main" id="{BEBFE1DD-7677-AE40-BC03-421ED0A43792}"/>
              </a:ext>
            </a:extLst>
          </p:cNvPr>
          <p:cNvSpPr>
            <a:spLocks noGrp="1"/>
          </p:cNvSpPr>
          <p:nvPr>
            <p:ph type="title"/>
          </p:nvPr>
        </p:nvSpPr>
        <p:spPr>
          <a:xfrm>
            <a:off x="0" y="75727"/>
            <a:ext cx="271229" cy="1325563"/>
          </a:xfrm>
        </p:spPr>
        <p:txBody>
          <a:bodyPr>
            <a:normAutofit/>
          </a:bodyPr>
          <a:lstStyle/>
          <a:p>
            <a:pPr algn="ctr"/>
            <a:r>
              <a:rPr lang="en-US" dirty="0"/>
              <a:t> </a:t>
            </a:r>
          </a:p>
        </p:txBody>
      </p:sp>
      <p:grpSp>
        <p:nvGrpSpPr>
          <p:cNvPr id="12" name="Group 11">
            <a:extLst>
              <a:ext uri="{FF2B5EF4-FFF2-40B4-BE49-F238E27FC236}">
                <a16:creationId xmlns:a16="http://schemas.microsoft.com/office/drawing/2014/main" id="{B0982E3E-B729-434E-A857-B28F8155DF99}"/>
              </a:ext>
            </a:extLst>
          </p:cNvPr>
          <p:cNvGrpSpPr/>
          <p:nvPr/>
        </p:nvGrpSpPr>
        <p:grpSpPr>
          <a:xfrm>
            <a:off x="4767473" y="2825452"/>
            <a:ext cx="3014804" cy="2127564"/>
            <a:chOff x="4278590" y="2825452"/>
            <a:chExt cx="3014804" cy="2127564"/>
          </a:xfrm>
        </p:grpSpPr>
        <p:sp>
          <p:nvSpPr>
            <p:cNvPr id="11" name="Rounded Rectangular Callout 10">
              <a:extLst>
                <a:ext uri="{FF2B5EF4-FFF2-40B4-BE49-F238E27FC236}">
                  <a16:creationId xmlns:a16="http://schemas.microsoft.com/office/drawing/2014/main" id="{0FFA93C7-301D-D444-82E9-E61D4C0B3288}"/>
                </a:ext>
              </a:extLst>
            </p:cNvPr>
            <p:cNvSpPr/>
            <p:nvPr/>
          </p:nvSpPr>
          <p:spPr>
            <a:xfrm>
              <a:off x="4278590" y="2825452"/>
              <a:ext cx="3014804" cy="2127564"/>
            </a:xfrm>
            <a:prstGeom prst="wedgeRoundRectCallout">
              <a:avLst>
                <a:gd name="adj1" fmla="val -96809"/>
                <a:gd name="adj2" fmla="val 6755"/>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A95D2D4-4571-B645-969B-0C630A5DBC9F}"/>
                </a:ext>
              </a:extLst>
            </p:cNvPr>
            <p:cNvSpPr txBox="1"/>
            <p:nvPr/>
          </p:nvSpPr>
          <p:spPr>
            <a:xfrm>
              <a:off x="4383534" y="3096797"/>
              <a:ext cx="2804917" cy="1323439"/>
            </a:xfrm>
            <a:prstGeom prst="rect">
              <a:avLst/>
            </a:prstGeom>
            <a:noFill/>
          </p:spPr>
          <p:txBody>
            <a:bodyPr wrap="square" rtlCol="0">
              <a:spAutoFit/>
            </a:bodyPr>
            <a:lstStyle/>
            <a:p>
              <a:pPr algn="ctr"/>
              <a:r>
                <a:rPr lang="en-US" sz="4000" dirty="0">
                  <a:latin typeface="+mj-lt"/>
                </a:rPr>
                <a:t>How did they work?</a:t>
              </a:r>
            </a:p>
          </p:txBody>
        </p:sp>
      </p:grpSp>
      <p:sp>
        <p:nvSpPr>
          <p:cNvPr id="9" name="Content Placeholder 8">
            <a:extLst>
              <a:ext uri="{FF2B5EF4-FFF2-40B4-BE49-F238E27FC236}">
                <a16:creationId xmlns:a16="http://schemas.microsoft.com/office/drawing/2014/main" id="{31E16397-50A3-7D46-A4D5-5C5F9BB8676F}"/>
              </a:ext>
            </a:extLst>
          </p:cNvPr>
          <p:cNvSpPr>
            <a:spLocks noGrp="1"/>
          </p:cNvSpPr>
          <p:nvPr>
            <p:ph idx="1"/>
          </p:nvPr>
        </p:nvSpPr>
        <p:spPr>
          <a:xfrm>
            <a:off x="488883" y="6506340"/>
            <a:ext cx="619237" cy="365126"/>
          </a:xfrm>
        </p:spPr>
        <p:txBody>
          <a:bodyPr>
            <a:normAutofit fontScale="85000" lnSpcReduction="20000"/>
          </a:bodyPr>
          <a:lstStyle/>
          <a:p>
            <a:endParaRPr lang="en-US"/>
          </a:p>
        </p:txBody>
      </p:sp>
      <p:grpSp>
        <p:nvGrpSpPr>
          <p:cNvPr id="17" name="Group 16">
            <a:extLst>
              <a:ext uri="{FF2B5EF4-FFF2-40B4-BE49-F238E27FC236}">
                <a16:creationId xmlns:a16="http://schemas.microsoft.com/office/drawing/2014/main" id="{DBB3EF60-ACE8-2846-B7F9-3466D2516CF6}"/>
              </a:ext>
            </a:extLst>
          </p:cNvPr>
          <p:cNvGrpSpPr/>
          <p:nvPr/>
        </p:nvGrpSpPr>
        <p:grpSpPr>
          <a:xfrm>
            <a:off x="726656" y="250348"/>
            <a:ext cx="5007394" cy="2127564"/>
            <a:chOff x="726656" y="250348"/>
            <a:chExt cx="5007394" cy="2127564"/>
          </a:xfrm>
        </p:grpSpPr>
        <p:sp>
          <p:nvSpPr>
            <p:cNvPr id="10" name="Rounded Rectangular Callout 9">
              <a:extLst>
                <a:ext uri="{FF2B5EF4-FFF2-40B4-BE49-F238E27FC236}">
                  <a16:creationId xmlns:a16="http://schemas.microsoft.com/office/drawing/2014/main" id="{944871DD-624E-D248-A20D-6C45445DCC69}"/>
                </a:ext>
              </a:extLst>
            </p:cNvPr>
            <p:cNvSpPr/>
            <p:nvPr/>
          </p:nvSpPr>
          <p:spPr>
            <a:xfrm>
              <a:off x="726656" y="250348"/>
              <a:ext cx="5007394" cy="2127564"/>
            </a:xfrm>
            <a:prstGeom prst="wedgeRoundRectCallout">
              <a:avLst>
                <a:gd name="adj1" fmla="val -13601"/>
                <a:gd name="adj2" fmla="val 99947"/>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4E19C72-9E33-8D46-A5FD-E47B794FFC9B}"/>
                </a:ext>
              </a:extLst>
            </p:cNvPr>
            <p:cNvSpPr txBox="1"/>
            <p:nvPr/>
          </p:nvSpPr>
          <p:spPr>
            <a:xfrm>
              <a:off x="944352" y="270907"/>
              <a:ext cx="4789697" cy="1938992"/>
            </a:xfrm>
            <a:prstGeom prst="rect">
              <a:avLst/>
            </a:prstGeom>
            <a:noFill/>
          </p:spPr>
          <p:txBody>
            <a:bodyPr wrap="square">
              <a:spAutoFit/>
            </a:bodyPr>
            <a:lstStyle/>
            <a:p>
              <a:pPr algn="ctr"/>
              <a:r>
                <a:rPr lang="en-US" sz="4000" dirty="0">
                  <a:latin typeface="+mj-lt"/>
                </a:rPr>
                <a:t>I’ll go the history and look at the canonical cases of IBE.</a:t>
              </a:r>
            </a:p>
          </p:txBody>
        </p:sp>
      </p:grpSp>
    </p:spTree>
    <p:extLst>
      <p:ext uri="{BB962C8B-B14F-4D97-AF65-F5344CB8AC3E}">
        <p14:creationId xmlns:p14="http://schemas.microsoft.com/office/powerpoint/2010/main" val="303313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79DE99F9-5547-3A4D-837E-0F4570BC5C63}"/>
              </a:ext>
            </a:extLst>
          </p:cNvPr>
          <p:cNvSpPr/>
          <p:nvPr/>
        </p:nvSpPr>
        <p:spPr>
          <a:xfrm>
            <a:off x="2130425" y="1152525"/>
            <a:ext cx="2163763" cy="1630363"/>
          </a:xfrm>
          <a:custGeom>
            <a:avLst/>
            <a:gdLst>
              <a:gd name="connsiteX0" fmla="*/ 167109 w 2164063"/>
              <a:gd name="connsiteY0" fmla="*/ 0 h 1629375"/>
              <a:gd name="connsiteX1" fmla="*/ 167109 w 2164063"/>
              <a:gd name="connsiteY1" fmla="*/ 0 h 1629375"/>
              <a:gd name="connsiteX2" fmla="*/ 2164063 w 2164063"/>
              <a:gd name="connsiteY2" fmla="*/ 125336 h 1629375"/>
              <a:gd name="connsiteX3" fmla="*/ 2088864 w 2164063"/>
              <a:gd name="connsiteY3" fmla="*/ 1629375 h 1629375"/>
              <a:gd name="connsiteX4" fmla="*/ 0 w 2164063"/>
              <a:gd name="connsiteY4" fmla="*/ 1487327 h 1629375"/>
              <a:gd name="connsiteX5" fmla="*/ 167109 w 2164063"/>
              <a:gd name="connsiteY5" fmla="*/ 0 h 162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063" h="1629375">
                <a:moveTo>
                  <a:pt x="167109" y="0"/>
                </a:moveTo>
                <a:lnTo>
                  <a:pt x="167109" y="0"/>
                </a:lnTo>
                <a:lnTo>
                  <a:pt x="2164063" y="125336"/>
                </a:lnTo>
                <a:lnTo>
                  <a:pt x="2088864" y="1629375"/>
                </a:lnTo>
                <a:lnTo>
                  <a:pt x="0" y="1487327"/>
                </a:lnTo>
                <a:lnTo>
                  <a:pt x="167109"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1" name="Freeform 20">
            <a:extLst>
              <a:ext uri="{FF2B5EF4-FFF2-40B4-BE49-F238E27FC236}">
                <a16:creationId xmlns:a16="http://schemas.microsoft.com/office/drawing/2014/main" id="{F6A191E7-6290-AD41-A014-5EA10B29FEB9}"/>
              </a:ext>
            </a:extLst>
          </p:cNvPr>
          <p:cNvSpPr/>
          <p:nvPr/>
        </p:nvSpPr>
        <p:spPr>
          <a:xfrm flipH="1">
            <a:off x="5067300" y="1162050"/>
            <a:ext cx="2201863" cy="1628775"/>
          </a:xfrm>
          <a:custGeom>
            <a:avLst/>
            <a:gdLst>
              <a:gd name="connsiteX0" fmla="*/ 167109 w 2164063"/>
              <a:gd name="connsiteY0" fmla="*/ 0 h 1629375"/>
              <a:gd name="connsiteX1" fmla="*/ 167109 w 2164063"/>
              <a:gd name="connsiteY1" fmla="*/ 0 h 1629375"/>
              <a:gd name="connsiteX2" fmla="*/ 2164063 w 2164063"/>
              <a:gd name="connsiteY2" fmla="*/ 125336 h 1629375"/>
              <a:gd name="connsiteX3" fmla="*/ 2088864 w 2164063"/>
              <a:gd name="connsiteY3" fmla="*/ 1629375 h 1629375"/>
              <a:gd name="connsiteX4" fmla="*/ 0 w 2164063"/>
              <a:gd name="connsiteY4" fmla="*/ 1487327 h 1629375"/>
              <a:gd name="connsiteX5" fmla="*/ 167109 w 2164063"/>
              <a:gd name="connsiteY5" fmla="*/ 0 h 162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063" h="1629375">
                <a:moveTo>
                  <a:pt x="167109" y="0"/>
                </a:moveTo>
                <a:lnTo>
                  <a:pt x="167109" y="0"/>
                </a:lnTo>
                <a:lnTo>
                  <a:pt x="2164063" y="125336"/>
                </a:lnTo>
                <a:lnTo>
                  <a:pt x="2088864" y="1629375"/>
                </a:lnTo>
                <a:lnTo>
                  <a:pt x="0" y="1487327"/>
                </a:lnTo>
                <a:lnTo>
                  <a:pt x="167109"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8" name="Freeform 17">
            <a:extLst>
              <a:ext uri="{FF2B5EF4-FFF2-40B4-BE49-F238E27FC236}">
                <a16:creationId xmlns:a16="http://schemas.microsoft.com/office/drawing/2014/main" id="{BD47B1B0-9CE0-B748-8A0D-45F82CB3DA80}"/>
              </a:ext>
            </a:extLst>
          </p:cNvPr>
          <p:cNvSpPr/>
          <p:nvPr/>
        </p:nvSpPr>
        <p:spPr>
          <a:xfrm>
            <a:off x="425450" y="1077913"/>
            <a:ext cx="985838" cy="468312"/>
          </a:xfrm>
          <a:custGeom>
            <a:avLst/>
            <a:gdLst>
              <a:gd name="connsiteX0" fmla="*/ 75199 w 985944"/>
              <a:gd name="connsiteY0" fmla="*/ 0 h 467923"/>
              <a:gd name="connsiteX1" fmla="*/ 952522 w 985944"/>
              <a:gd name="connsiteY1" fmla="*/ 150404 h 467923"/>
              <a:gd name="connsiteX2" fmla="*/ 985944 w 985944"/>
              <a:gd name="connsiteY2" fmla="*/ 467923 h 467923"/>
              <a:gd name="connsiteX3" fmla="*/ 0 w 985944"/>
              <a:gd name="connsiteY3" fmla="*/ 451211 h 467923"/>
              <a:gd name="connsiteX4" fmla="*/ 75199 w 985944"/>
              <a:gd name="connsiteY4" fmla="*/ 0 h 46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944" h="467923">
                <a:moveTo>
                  <a:pt x="75199" y="0"/>
                </a:moveTo>
                <a:lnTo>
                  <a:pt x="952522" y="150404"/>
                </a:lnTo>
                <a:lnTo>
                  <a:pt x="985944" y="467923"/>
                </a:lnTo>
                <a:lnTo>
                  <a:pt x="0" y="451211"/>
                </a:lnTo>
                <a:lnTo>
                  <a:pt x="75199"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3492" name="Title 1">
            <a:extLst>
              <a:ext uri="{FF2B5EF4-FFF2-40B4-BE49-F238E27FC236}">
                <a16:creationId xmlns:a16="http://schemas.microsoft.com/office/drawing/2014/main" id="{840AADC6-1543-2B4B-8163-4D6C5E5C4075}"/>
              </a:ext>
            </a:extLst>
          </p:cNvPr>
          <p:cNvSpPr>
            <a:spLocks noGrp="1"/>
          </p:cNvSpPr>
          <p:nvPr>
            <p:ph type="title"/>
          </p:nvPr>
        </p:nvSpPr>
        <p:spPr>
          <a:xfrm>
            <a:off x="247650" y="0"/>
            <a:ext cx="8008938" cy="860425"/>
          </a:xfrm>
        </p:spPr>
        <p:txBody>
          <a:bodyPr/>
          <a:lstStyle/>
          <a:p>
            <a:r>
              <a:rPr lang="en-US" altLang="en-US">
                <a:latin typeface="Times" pitchFamily="2" charset="0"/>
                <a:ea typeface="ＭＳ Ｐゴシック" panose="020B0600070205080204" pitchFamily="34" charset="-128"/>
              </a:rPr>
              <a:t>Two Step Structure</a:t>
            </a:r>
          </a:p>
        </p:txBody>
      </p:sp>
      <p:sp>
        <p:nvSpPr>
          <p:cNvPr id="63493" name="Content Placeholder 2">
            <a:extLst>
              <a:ext uri="{FF2B5EF4-FFF2-40B4-BE49-F238E27FC236}">
                <a16:creationId xmlns:a16="http://schemas.microsoft.com/office/drawing/2014/main" id="{223E6322-2AF5-5E4E-B72D-340C8E949F72}"/>
              </a:ext>
            </a:extLst>
          </p:cNvPr>
          <p:cNvSpPr>
            <a:spLocks noGrp="1"/>
          </p:cNvSpPr>
          <p:nvPr>
            <p:ph idx="1"/>
          </p:nvPr>
        </p:nvSpPr>
        <p:spPr>
          <a:xfrm>
            <a:off x="0" y="6659217"/>
            <a:ext cx="788504" cy="178146"/>
          </a:xfrm>
        </p:spPr>
        <p:txBody>
          <a:bodyPr>
            <a:normAutofit fontScale="25000" lnSpcReduction="20000"/>
          </a:bodyPr>
          <a:lstStyle/>
          <a:p>
            <a:endParaRPr lang="en-US" altLang="en-US">
              <a:latin typeface="Times" pitchFamily="2" charset="0"/>
              <a:ea typeface="ＭＳ Ｐゴシック" panose="020B0600070205080204" pitchFamily="34" charset="-128"/>
            </a:endParaRPr>
          </a:p>
        </p:txBody>
      </p:sp>
      <p:sp>
        <p:nvSpPr>
          <p:cNvPr id="63494" name="Slide Number Placeholder 3">
            <a:extLst>
              <a:ext uri="{FF2B5EF4-FFF2-40B4-BE49-F238E27FC236}">
                <a16:creationId xmlns:a16="http://schemas.microsoft.com/office/drawing/2014/main" id="{74B99278-4BE8-1F4C-B13F-8220D23BA9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76D0E30-FA57-7345-913F-6EEA7AB98C40}" type="slidenum">
              <a:rPr lang="en-US" altLang="en-US" sz="1200">
                <a:solidFill>
                  <a:srgbClr val="898989"/>
                </a:solidFill>
                <a:latin typeface="Times" pitchFamily="2" charset="0"/>
              </a:rPr>
              <a:pPr eaLnBrk="1" hangingPunct="1"/>
              <a:t>13</a:t>
            </a:fld>
            <a:endParaRPr lang="en-US" altLang="en-US" sz="1200">
              <a:solidFill>
                <a:srgbClr val="898989"/>
              </a:solidFill>
              <a:latin typeface="Times" pitchFamily="2" charset="0"/>
            </a:endParaRPr>
          </a:p>
        </p:txBody>
      </p:sp>
      <p:sp>
        <p:nvSpPr>
          <p:cNvPr id="63495" name="TextBox 4">
            <a:extLst>
              <a:ext uri="{FF2B5EF4-FFF2-40B4-BE49-F238E27FC236}">
                <a16:creationId xmlns:a16="http://schemas.microsoft.com/office/drawing/2014/main" id="{ACC2DE58-BA5A-4E4E-AA1A-F49D7E2F03EF}"/>
              </a:ext>
            </a:extLst>
          </p:cNvPr>
          <p:cNvSpPr txBox="1">
            <a:spLocks noChangeArrowheads="1"/>
          </p:cNvSpPr>
          <p:nvPr/>
        </p:nvSpPr>
        <p:spPr bwMode="auto">
          <a:xfrm>
            <a:off x="376238" y="1055688"/>
            <a:ext cx="109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Step 1</a:t>
            </a:r>
          </a:p>
        </p:txBody>
      </p:sp>
      <p:sp>
        <p:nvSpPr>
          <p:cNvPr id="63496" name="TextBox 6">
            <a:extLst>
              <a:ext uri="{FF2B5EF4-FFF2-40B4-BE49-F238E27FC236}">
                <a16:creationId xmlns:a16="http://schemas.microsoft.com/office/drawing/2014/main" id="{CC0C994F-CB23-EC49-AB51-A936C14F0FE3}"/>
              </a:ext>
            </a:extLst>
          </p:cNvPr>
          <p:cNvSpPr txBox="1">
            <a:spLocks noChangeArrowheads="1"/>
          </p:cNvSpPr>
          <p:nvPr/>
        </p:nvSpPr>
        <p:spPr bwMode="auto">
          <a:xfrm>
            <a:off x="2173288" y="1089025"/>
            <a:ext cx="22733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Favored theory </a:t>
            </a:r>
            <a:r>
              <a:rPr lang="en-US" altLang="en-US" sz="1800">
                <a:latin typeface="Times" pitchFamily="2" charset="0"/>
              </a:rPr>
              <a:t>or hypothesis.</a:t>
            </a:r>
          </a:p>
        </p:txBody>
      </p:sp>
      <p:sp>
        <p:nvSpPr>
          <p:cNvPr id="63497" name="TextBox 7">
            <a:extLst>
              <a:ext uri="{FF2B5EF4-FFF2-40B4-BE49-F238E27FC236}">
                <a16:creationId xmlns:a16="http://schemas.microsoft.com/office/drawing/2014/main" id="{43E65BAC-4A82-BE40-BE38-0CD96CB19C00}"/>
              </a:ext>
            </a:extLst>
          </p:cNvPr>
          <p:cNvSpPr txBox="1">
            <a:spLocks noChangeArrowheads="1"/>
          </p:cNvSpPr>
          <p:nvPr/>
        </p:nvSpPr>
        <p:spPr bwMode="auto">
          <a:xfrm>
            <a:off x="4972050" y="1089025"/>
            <a:ext cx="14541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Foil</a:t>
            </a:r>
          </a:p>
          <a:p>
            <a:pPr eaLnBrk="1" hangingPunct="1"/>
            <a:r>
              <a:rPr lang="en-US" altLang="en-US" sz="1800">
                <a:latin typeface="Times" pitchFamily="2" charset="0"/>
              </a:rPr>
              <a:t>(one or more)</a:t>
            </a:r>
          </a:p>
        </p:txBody>
      </p:sp>
      <p:sp>
        <p:nvSpPr>
          <p:cNvPr id="63498" name="TextBox 8">
            <a:extLst>
              <a:ext uri="{FF2B5EF4-FFF2-40B4-BE49-F238E27FC236}">
                <a16:creationId xmlns:a16="http://schemas.microsoft.com/office/drawing/2014/main" id="{E8CC3F11-702D-D84B-9C36-4754FD693B2A}"/>
              </a:ext>
            </a:extLst>
          </p:cNvPr>
          <p:cNvSpPr txBox="1">
            <a:spLocks noChangeArrowheads="1"/>
          </p:cNvSpPr>
          <p:nvPr/>
        </p:nvSpPr>
        <p:spPr bwMode="auto">
          <a:xfrm>
            <a:off x="2219325" y="1830388"/>
            <a:ext cx="2463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Adequate</a:t>
            </a:r>
            <a:r>
              <a:rPr lang="en-US" altLang="en-US" sz="1800">
                <a:latin typeface="Times" pitchFamily="2" charset="0"/>
              </a:rPr>
              <a:t> to the evidence, usually deductively entails it.</a:t>
            </a:r>
          </a:p>
        </p:txBody>
      </p:sp>
      <p:sp>
        <p:nvSpPr>
          <p:cNvPr id="63499" name="TextBox 9">
            <a:extLst>
              <a:ext uri="{FF2B5EF4-FFF2-40B4-BE49-F238E27FC236}">
                <a16:creationId xmlns:a16="http://schemas.microsoft.com/office/drawing/2014/main" id="{76FF8C9C-6C41-4D4E-A7EF-733AA9A72692}"/>
              </a:ext>
            </a:extLst>
          </p:cNvPr>
          <p:cNvSpPr txBox="1">
            <a:spLocks noChangeArrowheads="1"/>
          </p:cNvSpPr>
          <p:nvPr/>
        </p:nvSpPr>
        <p:spPr bwMode="auto">
          <a:xfrm>
            <a:off x="5005388" y="1892300"/>
            <a:ext cx="248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Fails.</a:t>
            </a:r>
          </a:p>
          <a:p>
            <a:pPr eaLnBrk="1" hangingPunct="1"/>
            <a:r>
              <a:rPr lang="en-US" altLang="en-US" sz="1800">
                <a:latin typeface="Times" pitchFamily="2" charset="0"/>
              </a:rPr>
              <a:t>Evidence contradicts it; or incurs evidential debt.</a:t>
            </a:r>
          </a:p>
        </p:txBody>
      </p:sp>
      <p:sp>
        <p:nvSpPr>
          <p:cNvPr id="11" name="TextBox 10">
            <a:extLst>
              <a:ext uri="{FF2B5EF4-FFF2-40B4-BE49-F238E27FC236}">
                <a16:creationId xmlns:a16="http://schemas.microsoft.com/office/drawing/2014/main" id="{EE0D4B3B-0E93-0941-A813-F1023BD6AAC4}"/>
              </a:ext>
            </a:extLst>
          </p:cNvPr>
          <p:cNvSpPr txBox="1">
            <a:spLocks noChangeArrowheads="1"/>
          </p:cNvSpPr>
          <p:nvPr/>
        </p:nvSpPr>
        <p:spPr bwMode="auto">
          <a:xfrm>
            <a:off x="58738" y="2236788"/>
            <a:ext cx="17875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a:latin typeface="Times" pitchFamily="2" charset="0"/>
              </a:rPr>
              <a:t>No distinctive, inductively potent notion of explanation.</a:t>
            </a:r>
          </a:p>
        </p:txBody>
      </p:sp>
      <p:sp>
        <p:nvSpPr>
          <p:cNvPr id="12" name="TextBox 11">
            <a:extLst>
              <a:ext uri="{FF2B5EF4-FFF2-40B4-BE49-F238E27FC236}">
                <a16:creationId xmlns:a16="http://schemas.microsoft.com/office/drawing/2014/main" id="{4DE55132-A199-304D-BCF0-8E3D3FD95291}"/>
              </a:ext>
            </a:extLst>
          </p:cNvPr>
          <p:cNvSpPr txBox="1">
            <a:spLocks noChangeArrowheads="1"/>
          </p:cNvSpPr>
          <p:nvPr/>
        </p:nvSpPr>
        <p:spPr bwMode="auto">
          <a:xfrm>
            <a:off x="7554913" y="2365375"/>
            <a:ext cx="1527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Times" pitchFamily="2" charset="0"/>
              </a:rPr>
              <a:t>Strength of abduction from failure of foil.</a:t>
            </a:r>
          </a:p>
        </p:txBody>
      </p:sp>
      <p:sp>
        <p:nvSpPr>
          <p:cNvPr id="63502" name="TextBox 12">
            <a:extLst>
              <a:ext uri="{FF2B5EF4-FFF2-40B4-BE49-F238E27FC236}">
                <a16:creationId xmlns:a16="http://schemas.microsoft.com/office/drawing/2014/main" id="{EC9CCE33-B64B-414E-A6E2-8D823E09DB98}"/>
              </a:ext>
            </a:extLst>
          </p:cNvPr>
          <p:cNvSpPr txBox="1">
            <a:spLocks noChangeArrowheads="1"/>
          </p:cNvSpPr>
          <p:nvPr/>
        </p:nvSpPr>
        <p:spPr bwMode="auto">
          <a:xfrm>
            <a:off x="4403725" y="1173163"/>
            <a:ext cx="43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vs</a:t>
            </a:r>
          </a:p>
        </p:txBody>
      </p:sp>
      <p:grpSp>
        <p:nvGrpSpPr>
          <p:cNvPr id="25" name="Group 24">
            <a:extLst>
              <a:ext uri="{FF2B5EF4-FFF2-40B4-BE49-F238E27FC236}">
                <a16:creationId xmlns:a16="http://schemas.microsoft.com/office/drawing/2014/main" id="{D32EF196-C03C-3E4C-A7CA-7EC7A24B8A6D}"/>
              </a:ext>
            </a:extLst>
          </p:cNvPr>
          <p:cNvGrpSpPr>
            <a:grpSpLocks/>
          </p:cNvGrpSpPr>
          <p:nvPr/>
        </p:nvGrpSpPr>
        <p:grpSpPr bwMode="auto">
          <a:xfrm>
            <a:off x="379413" y="3892550"/>
            <a:ext cx="6380162" cy="714375"/>
            <a:chOff x="379858" y="3892940"/>
            <a:chExt cx="6379704" cy="714161"/>
          </a:xfrm>
        </p:grpSpPr>
        <p:sp>
          <p:nvSpPr>
            <p:cNvPr id="23" name="Freeform 22">
              <a:extLst>
                <a:ext uri="{FF2B5EF4-FFF2-40B4-BE49-F238E27FC236}">
                  <a16:creationId xmlns:a16="http://schemas.microsoft.com/office/drawing/2014/main" id="{7BE6475B-569B-184A-A615-584F387CAB5E}"/>
                </a:ext>
              </a:extLst>
            </p:cNvPr>
            <p:cNvSpPr/>
            <p:nvPr/>
          </p:nvSpPr>
          <p:spPr>
            <a:xfrm>
              <a:off x="1979943" y="3943725"/>
              <a:ext cx="4779619" cy="634810"/>
            </a:xfrm>
            <a:custGeom>
              <a:avLst/>
              <a:gdLst>
                <a:gd name="connsiteX0" fmla="*/ 250663 w 4779319"/>
                <a:gd name="connsiteY0" fmla="*/ 0 h 635039"/>
                <a:gd name="connsiteX1" fmla="*/ 250663 w 4779319"/>
                <a:gd name="connsiteY1" fmla="*/ 0 h 635039"/>
                <a:gd name="connsiteX2" fmla="*/ 4779319 w 4779319"/>
                <a:gd name="connsiteY2" fmla="*/ 33424 h 635039"/>
                <a:gd name="connsiteX3" fmla="*/ 4470168 w 4779319"/>
                <a:gd name="connsiteY3" fmla="*/ 568193 h 635039"/>
                <a:gd name="connsiteX4" fmla="*/ 0 w 4779319"/>
                <a:gd name="connsiteY4" fmla="*/ 635039 h 635039"/>
                <a:gd name="connsiteX5" fmla="*/ 250663 w 4779319"/>
                <a:gd name="connsiteY5" fmla="*/ 0 h 63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9319" h="635039">
                  <a:moveTo>
                    <a:pt x="250663" y="0"/>
                  </a:moveTo>
                  <a:lnTo>
                    <a:pt x="250663" y="0"/>
                  </a:lnTo>
                  <a:lnTo>
                    <a:pt x="4779319" y="33424"/>
                  </a:lnTo>
                  <a:lnTo>
                    <a:pt x="4470168" y="568193"/>
                  </a:lnTo>
                  <a:lnTo>
                    <a:pt x="0" y="635039"/>
                  </a:lnTo>
                  <a:lnTo>
                    <a:pt x="250663" y="0"/>
                  </a:lnTo>
                  <a:close/>
                </a:path>
              </a:pathLst>
            </a:custGeom>
            <a:solidFill>
              <a:srgbClr val="FFCA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9" name="Freeform 18">
              <a:extLst>
                <a:ext uri="{FF2B5EF4-FFF2-40B4-BE49-F238E27FC236}">
                  <a16:creationId xmlns:a16="http://schemas.microsoft.com/office/drawing/2014/main" id="{F6B582AE-6711-0E4B-91CE-7ED6E13CB750}"/>
                </a:ext>
              </a:extLst>
            </p:cNvPr>
            <p:cNvSpPr/>
            <p:nvPr/>
          </p:nvSpPr>
          <p:spPr>
            <a:xfrm>
              <a:off x="411606" y="3892940"/>
              <a:ext cx="985766" cy="468173"/>
            </a:xfrm>
            <a:custGeom>
              <a:avLst/>
              <a:gdLst>
                <a:gd name="connsiteX0" fmla="*/ 75199 w 985944"/>
                <a:gd name="connsiteY0" fmla="*/ 0 h 467923"/>
                <a:gd name="connsiteX1" fmla="*/ 952522 w 985944"/>
                <a:gd name="connsiteY1" fmla="*/ 150404 h 467923"/>
                <a:gd name="connsiteX2" fmla="*/ 985944 w 985944"/>
                <a:gd name="connsiteY2" fmla="*/ 467923 h 467923"/>
                <a:gd name="connsiteX3" fmla="*/ 0 w 985944"/>
                <a:gd name="connsiteY3" fmla="*/ 451211 h 467923"/>
                <a:gd name="connsiteX4" fmla="*/ 75199 w 985944"/>
                <a:gd name="connsiteY4" fmla="*/ 0 h 46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944" h="467923">
                  <a:moveTo>
                    <a:pt x="75199" y="0"/>
                  </a:moveTo>
                  <a:lnTo>
                    <a:pt x="952522" y="150404"/>
                  </a:lnTo>
                  <a:lnTo>
                    <a:pt x="985944" y="467923"/>
                  </a:lnTo>
                  <a:lnTo>
                    <a:pt x="0" y="451211"/>
                  </a:lnTo>
                  <a:lnTo>
                    <a:pt x="75199"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3507" name="TextBox 13">
              <a:extLst>
                <a:ext uri="{FF2B5EF4-FFF2-40B4-BE49-F238E27FC236}">
                  <a16:creationId xmlns:a16="http://schemas.microsoft.com/office/drawing/2014/main" id="{DCCDEF33-B233-EB45-A0FC-92E67A42E174}"/>
                </a:ext>
              </a:extLst>
            </p:cNvPr>
            <p:cNvSpPr txBox="1">
              <a:spLocks noChangeArrowheads="1"/>
            </p:cNvSpPr>
            <p:nvPr/>
          </p:nvSpPr>
          <p:spPr bwMode="auto">
            <a:xfrm>
              <a:off x="379858" y="3905040"/>
              <a:ext cx="1092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Step 2</a:t>
              </a:r>
            </a:p>
          </p:txBody>
        </p:sp>
        <p:sp>
          <p:nvSpPr>
            <p:cNvPr id="63508" name="TextBox 14">
              <a:extLst>
                <a:ext uri="{FF2B5EF4-FFF2-40B4-BE49-F238E27FC236}">
                  <a16:creationId xmlns:a16="http://schemas.microsoft.com/office/drawing/2014/main" id="{319F9623-06D0-E543-8432-1D7808D80734}"/>
                </a:ext>
              </a:extLst>
            </p:cNvPr>
            <p:cNvSpPr txBox="1">
              <a:spLocks noChangeArrowheads="1"/>
            </p:cNvSpPr>
            <p:nvPr/>
          </p:nvSpPr>
          <p:spPr bwMode="auto">
            <a:xfrm>
              <a:off x="2055436" y="3929993"/>
              <a:ext cx="159589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Favored theory is </a:t>
              </a:r>
              <a:r>
                <a:rPr lang="en-US" altLang="en-US" sz="2000">
                  <a:latin typeface="Times" pitchFamily="2" charset="0"/>
                </a:rPr>
                <a:t>better</a:t>
              </a:r>
              <a:r>
                <a:rPr lang="en-US" altLang="en-US" sz="1800">
                  <a:latin typeface="Times" pitchFamily="2" charset="0"/>
                </a:rPr>
                <a:t>.</a:t>
              </a:r>
            </a:p>
          </p:txBody>
        </p:sp>
        <p:sp>
          <p:nvSpPr>
            <p:cNvPr id="63509" name="TextBox 15">
              <a:extLst>
                <a:ext uri="{FF2B5EF4-FFF2-40B4-BE49-F238E27FC236}">
                  <a16:creationId xmlns:a16="http://schemas.microsoft.com/office/drawing/2014/main" id="{B4C4A432-B999-E34D-AD7C-601E4A7E3509}"/>
                </a:ext>
              </a:extLst>
            </p:cNvPr>
            <p:cNvSpPr txBox="1">
              <a:spLocks noChangeArrowheads="1"/>
            </p:cNvSpPr>
            <p:nvPr/>
          </p:nvSpPr>
          <p:spPr bwMode="auto">
            <a:xfrm>
              <a:off x="5146976" y="3927213"/>
              <a:ext cx="159589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Favored theory is </a:t>
              </a:r>
              <a:r>
                <a:rPr lang="en-US" altLang="en-US" sz="2000">
                  <a:latin typeface="Times" pitchFamily="2" charset="0"/>
                </a:rPr>
                <a:t>best</a:t>
              </a:r>
              <a:r>
                <a:rPr lang="en-US" altLang="en-US" sz="1800">
                  <a:latin typeface="Times" pitchFamily="2" charset="0"/>
                </a:rPr>
                <a:t>.</a:t>
              </a:r>
            </a:p>
          </p:txBody>
        </p:sp>
        <p:sp>
          <p:nvSpPr>
            <p:cNvPr id="22" name="Right Arrow 21">
              <a:extLst>
                <a:ext uri="{FF2B5EF4-FFF2-40B4-BE49-F238E27FC236}">
                  <a16:creationId xmlns:a16="http://schemas.microsoft.com/office/drawing/2014/main" id="{74DE3000-D5AB-1349-8984-D2920A3B4963}"/>
                </a:ext>
              </a:extLst>
            </p:cNvPr>
            <p:cNvSpPr/>
            <p:nvPr/>
          </p:nvSpPr>
          <p:spPr>
            <a:xfrm>
              <a:off x="4135613" y="4059578"/>
              <a:ext cx="619081" cy="350732"/>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4" name="TextBox 23">
            <a:extLst>
              <a:ext uri="{FF2B5EF4-FFF2-40B4-BE49-F238E27FC236}">
                <a16:creationId xmlns:a16="http://schemas.microsoft.com/office/drawing/2014/main" id="{D007FC09-526C-A944-BC43-77843BA657F3}"/>
              </a:ext>
            </a:extLst>
          </p:cNvPr>
          <p:cNvSpPr txBox="1">
            <a:spLocks noChangeArrowheads="1"/>
          </p:cNvSpPr>
          <p:nvPr/>
        </p:nvSpPr>
        <p:spPr bwMode="auto">
          <a:xfrm>
            <a:off x="3225800" y="4662488"/>
            <a:ext cx="3389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Hard to establish. Often neglected.</a:t>
            </a:r>
          </a:p>
        </p:txBody>
      </p:sp>
    </p:spTree>
    <p:extLst>
      <p:ext uri="{BB962C8B-B14F-4D97-AF65-F5344CB8AC3E}">
        <p14:creationId xmlns:p14="http://schemas.microsoft.com/office/powerpoint/2010/main" val="41571221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F78FB47B-09EA-3D4C-94FF-BED059C09213}"/>
              </a:ext>
            </a:extLst>
          </p:cNvPr>
          <p:cNvSpPr>
            <a:spLocks noGrp="1"/>
          </p:cNvSpPr>
          <p:nvPr>
            <p:ph type="title"/>
          </p:nvPr>
        </p:nvSpPr>
        <p:spPr>
          <a:xfrm>
            <a:off x="231775" y="215900"/>
            <a:ext cx="8008938" cy="795338"/>
          </a:xfrm>
        </p:spPr>
        <p:txBody>
          <a:bodyPr/>
          <a:lstStyle/>
          <a:p>
            <a:r>
              <a:rPr lang="en-US" altLang="en-US">
                <a:latin typeface="Times" pitchFamily="2" charset="0"/>
                <a:ea typeface="ＭＳ Ｐゴシック" panose="020B0600070205080204" pitchFamily="34" charset="-128"/>
              </a:rPr>
              <a:t>Darwin for Natural Selection</a:t>
            </a:r>
          </a:p>
        </p:txBody>
      </p:sp>
      <p:sp>
        <p:nvSpPr>
          <p:cNvPr id="64514" name="Content Placeholder 2">
            <a:extLst>
              <a:ext uri="{FF2B5EF4-FFF2-40B4-BE49-F238E27FC236}">
                <a16:creationId xmlns:a16="http://schemas.microsoft.com/office/drawing/2014/main" id="{9F8C2929-2955-ED4E-9E9B-4E09FDF0AA2C}"/>
              </a:ext>
            </a:extLst>
          </p:cNvPr>
          <p:cNvSpPr>
            <a:spLocks noGrp="1"/>
          </p:cNvSpPr>
          <p:nvPr>
            <p:ph idx="1"/>
          </p:nvPr>
        </p:nvSpPr>
        <p:spPr>
          <a:xfrm>
            <a:off x="-12424" y="6721476"/>
            <a:ext cx="443120" cy="136524"/>
          </a:xfrm>
        </p:spPr>
        <p:txBody>
          <a:bodyPr>
            <a:normAutofit fontScale="25000" lnSpcReduction="20000"/>
          </a:bodyPr>
          <a:lstStyle/>
          <a:p>
            <a:endParaRPr lang="en-US" altLang="en-US">
              <a:latin typeface="Times" pitchFamily="2" charset="0"/>
              <a:ea typeface="ＭＳ Ｐゴシック" panose="020B0600070205080204" pitchFamily="34" charset="-128"/>
            </a:endParaRPr>
          </a:p>
        </p:txBody>
      </p:sp>
      <p:sp>
        <p:nvSpPr>
          <p:cNvPr id="64515" name="Slide Number Placeholder 3">
            <a:extLst>
              <a:ext uri="{FF2B5EF4-FFF2-40B4-BE49-F238E27FC236}">
                <a16:creationId xmlns:a16="http://schemas.microsoft.com/office/drawing/2014/main" id="{76FBC0C1-27AD-104F-918C-C39CAF5389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0ED87DB-4D41-A049-A7EE-EE4DBB34B4A9}" type="slidenum">
              <a:rPr lang="en-US" altLang="en-US" sz="1200">
                <a:solidFill>
                  <a:srgbClr val="898989"/>
                </a:solidFill>
                <a:latin typeface="Times" pitchFamily="2" charset="0"/>
              </a:rPr>
              <a:pPr eaLnBrk="1" hangingPunct="1"/>
              <a:t>14</a:t>
            </a:fld>
            <a:endParaRPr lang="en-US" altLang="en-US" sz="1200">
              <a:solidFill>
                <a:srgbClr val="898989"/>
              </a:solidFill>
              <a:latin typeface="Times" pitchFamily="2" charset="0"/>
            </a:endParaRPr>
          </a:p>
        </p:txBody>
      </p:sp>
      <p:pic>
        <p:nvPicPr>
          <p:cNvPr id="64516" name="Picture 5">
            <a:extLst>
              <a:ext uri="{FF2B5EF4-FFF2-40B4-BE49-F238E27FC236}">
                <a16:creationId xmlns:a16="http://schemas.microsoft.com/office/drawing/2014/main" id="{2BF793EF-AA2F-AB40-A412-F73F7887C6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384300"/>
            <a:ext cx="2263775"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0AA8F02E-63CC-AC4A-84B8-5C620E14F85B}"/>
              </a:ext>
            </a:extLst>
          </p:cNvPr>
          <p:cNvGrpSpPr>
            <a:grpSpLocks/>
          </p:cNvGrpSpPr>
          <p:nvPr/>
        </p:nvGrpSpPr>
        <p:grpSpPr bwMode="auto">
          <a:xfrm>
            <a:off x="2732088" y="1311275"/>
            <a:ext cx="5899150" cy="4522788"/>
            <a:chOff x="2732234" y="1311854"/>
            <a:chExt cx="5898950" cy="4522154"/>
          </a:xfrm>
        </p:grpSpPr>
        <p:sp>
          <p:nvSpPr>
            <p:cNvPr id="8" name="Freeform 7">
              <a:extLst>
                <a:ext uri="{FF2B5EF4-FFF2-40B4-BE49-F238E27FC236}">
                  <a16:creationId xmlns:a16="http://schemas.microsoft.com/office/drawing/2014/main" id="{E074C315-A37E-1B49-B3CD-0E0BBCFDED2B}"/>
                </a:ext>
              </a:extLst>
            </p:cNvPr>
            <p:cNvSpPr/>
            <p:nvPr/>
          </p:nvSpPr>
          <p:spPr>
            <a:xfrm>
              <a:off x="2732234" y="2338823"/>
              <a:ext cx="5824340" cy="903160"/>
            </a:xfrm>
            <a:custGeom>
              <a:avLst/>
              <a:gdLst>
                <a:gd name="connsiteX0" fmla="*/ 91910 w 5823751"/>
                <a:gd name="connsiteY0" fmla="*/ 0 h 902424"/>
                <a:gd name="connsiteX1" fmla="*/ 5823751 w 5823751"/>
                <a:gd name="connsiteY1" fmla="*/ 50135 h 902424"/>
                <a:gd name="connsiteX2" fmla="*/ 5514599 w 5823751"/>
                <a:gd name="connsiteY2" fmla="*/ 869001 h 902424"/>
                <a:gd name="connsiteX3" fmla="*/ 0 w 5823751"/>
                <a:gd name="connsiteY3" fmla="*/ 902424 h 902424"/>
                <a:gd name="connsiteX4" fmla="*/ 91910 w 5823751"/>
                <a:gd name="connsiteY4" fmla="*/ 0 h 902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3751" h="902424">
                  <a:moveTo>
                    <a:pt x="91910" y="0"/>
                  </a:moveTo>
                  <a:lnTo>
                    <a:pt x="5823751" y="50135"/>
                  </a:lnTo>
                  <a:lnTo>
                    <a:pt x="5514599" y="869001"/>
                  </a:lnTo>
                  <a:lnTo>
                    <a:pt x="0" y="902424"/>
                  </a:lnTo>
                  <a:lnTo>
                    <a:pt x="91910"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4519" name="TextBox 4">
              <a:extLst>
                <a:ext uri="{FF2B5EF4-FFF2-40B4-BE49-F238E27FC236}">
                  <a16:creationId xmlns:a16="http://schemas.microsoft.com/office/drawing/2014/main" id="{4CF15FFF-2244-CE4B-A7FA-78793FBF76C1}"/>
                </a:ext>
              </a:extLst>
            </p:cNvPr>
            <p:cNvSpPr txBox="1">
              <a:spLocks noChangeArrowheads="1"/>
            </p:cNvSpPr>
            <p:nvPr/>
          </p:nvSpPr>
          <p:spPr bwMode="auto">
            <a:xfrm>
              <a:off x="2949476" y="1311854"/>
              <a:ext cx="568170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“Many other facts are, as it seems to me, explicable on this theory. How strange it is that a bird, under the form of a woodpecker, should prey on insects on the ground;</a:t>
              </a:r>
              <a:r>
                <a:rPr lang="en-US" altLang="en-US" sz="2800">
                  <a:latin typeface="Times" pitchFamily="2" charset="0"/>
                </a:rPr>
                <a:t> that upland geese which rarely or never swim, should possess webbed feet;</a:t>
              </a:r>
              <a:r>
                <a:rPr lang="en-US" altLang="en-US" sz="1800">
                  <a:latin typeface="Times" pitchFamily="2" charset="0"/>
                </a:rPr>
                <a:t> that a thrushlike bird should dive and feed on sub-aquatic insects; and that a petrel should have the habits and structure fitting it for the life of an auk! and so in endless other cases. But on the view of each species constantly trying to increase in number, with natural selection always ready to adapt the slowly varying descendants of each to any unoccupied or ill-occupied place in nature, these facts cease to be strange, or might even have been anticipated.”</a:t>
              </a:r>
            </a:p>
          </p:txBody>
        </p:sp>
        <p:sp>
          <p:nvSpPr>
            <p:cNvPr id="64520" name="TextBox 6">
              <a:extLst>
                <a:ext uri="{FF2B5EF4-FFF2-40B4-BE49-F238E27FC236}">
                  <a16:creationId xmlns:a16="http://schemas.microsoft.com/office/drawing/2014/main" id="{B147E5AD-74AA-E74E-978C-D0A95EB12DB5}"/>
                </a:ext>
              </a:extLst>
            </p:cNvPr>
            <p:cNvSpPr txBox="1">
              <a:spLocks noChangeArrowheads="1"/>
            </p:cNvSpPr>
            <p:nvPr/>
          </p:nvSpPr>
          <p:spPr bwMode="auto">
            <a:xfrm>
              <a:off x="6208102" y="5464676"/>
              <a:ext cx="2022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6</a:t>
              </a:r>
              <a:r>
                <a:rPr lang="en-US" altLang="en-US" sz="1800" baseline="30000">
                  <a:latin typeface="Times" pitchFamily="2" charset="0"/>
                </a:rPr>
                <a:t>th</a:t>
              </a:r>
              <a:r>
                <a:rPr lang="en-US" altLang="en-US" sz="1800">
                  <a:latin typeface="Times" pitchFamily="2" charset="0"/>
                </a:rPr>
                <a:t> ed, 1876, p. 414.</a:t>
              </a:r>
            </a:p>
          </p:txBody>
        </p:sp>
      </p:grpSp>
    </p:spTree>
    <p:extLst>
      <p:ext uri="{BB962C8B-B14F-4D97-AF65-F5344CB8AC3E}">
        <p14:creationId xmlns:p14="http://schemas.microsoft.com/office/powerpoint/2010/main" val="3867504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8EADFE8-79C7-C34D-AD6B-7730E21510EF}"/>
              </a:ext>
            </a:extLst>
          </p:cNvPr>
          <p:cNvSpPr/>
          <p:nvPr/>
        </p:nvSpPr>
        <p:spPr>
          <a:xfrm>
            <a:off x="2130425" y="1152525"/>
            <a:ext cx="2163763" cy="1630363"/>
          </a:xfrm>
          <a:custGeom>
            <a:avLst/>
            <a:gdLst>
              <a:gd name="connsiteX0" fmla="*/ 167109 w 2164063"/>
              <a:gd name="connsiteY0" fmla="*/ 0 h 1629375"/>
              <a:gd name="connsiteX1" fmla="*/ 167109 w 2164063"/>
              <a:gd name="connsiteY1" fmla="*/ 0 h 1629375"/>
              <a:gd name="connsiteX2" fmla="*/ 2164063 w 2164063"/>
              <a:gd name="connsiteY2" fmla="*/ 125336 h 1629375"/>
              <a:gd name="connsiteX3" fmla="*/ 2088864 w 2164063"/>
              <a:gd name="connsiteY3" fmla="*/ 1629375 h 1629375"/>
              <a:gd name="connsiteX4" fmla="*/ 0 w 2164063"/>
              <a:gd name="connsiteY4" fmla="*/ 1487327 h 1629375"/>
              <a:gd name="connsiteX5" fmla="*/ 167109 w 2164063"/>
              <a:gd name="connsiteY5" fmla="*/ 0 h 162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063" h="1629375">
                <a:moveTo>
                  <a:pt x="167109" y="0"/>
                </a:moveTo>
                <a:lnTo>
                  <a:pt x="167109" y="0"/>
                </a:lnTo>
                <a:lnTo>
                  <a:pt x="2164063" y="125336"/>
                </a:lnTo>
                <a:lnTo>
                  <a:pt x="2088864" y="1629375"/>
                </a:lnTo>
                <a:lnTo>
                  <a:pt x="0" y="1487327"/>
                </a:lnTo>
                <a:lnTo>
                  <a:pt x="167109"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1" name="Freeform 20">
            <a:extLst>
              <a:ext uri="{FF2B5EF4-FFF2-40B4-BE49-F238E27FC236}">
                <a16:creationId xmlns:a16="http://schemas.microsoft.com/office/drawing/2014/main" id="{9D604D06-1674-4842-A515-5F8EACBC7A96}"/>
              </a:ext>
            </a:extLst>
          </p:cNvPr>
          <p:cNvSpPr/>
          <p:nvPr/>
        </p:nvSpPr>
        <p:spPr>
          <a:xfrm flipH="1">
            <a:off x="5067300" y="1162050"/>
            <a:ext cx="2201863" cy="1628775"/>
          </a:xfrm>
          <a:custGeom>
            <a:avLst/>
            <a:gdLst>
              <a:gd name="connsiteX0" fmla="*/ 167109 w 2164063"/>
              <a:gd name="connsiteY0" fmla="*/ 0 h 1629375"/>
              <a:gd name="connsiteX1" fmla="*/ 167109 w 2164063"/>
              <a:gd name="connsiteY1" fmla="*/ 0 h 1629375"/>
              <a:gd name="connsiteX2" fmla="*/ 2164063 w 2164063"/>
              <a:gd name="connsiteY2" fmla="*/ 125336 h 1629375"/>
              <a:gd name="connsiteX3" fmla="*/ 2088864 w 2164063"/>
              <a:gd name="connsiteY3" fmla="*/ 1629375 h 1629375"/>
              <a:gd name="connsiteX4" fmla="*/ 0 w 2164063"/>
              <a:gd name="connsiteY4" fmla="*/ 1487327 h 1629375"/>
              <a:gd name="connsiteX5" fmla="*/ 167109 w 2164063"/>
              <a:gd name="connsiteY5" fmla="*/ 0 h 162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063" h="1629375">
                <a:moveTo>
                  <a:pt x="167109" y="0"/>
                </a:moveTo>
                <a:lnTo>
                  <a:pt x="167109" y="0"/>
                </a:lnTo>
                <a:lnTo>
                  <a:pt x="2164063" y="125336"/>
                </a:lnTo>
                <a:lnTo>
                  <a:pt x="2088864" y="1629375"/>
                </a:lnTo>
                <a:lnTo>
                  <a:pt x="0" y="1487327"/>
                </a:lnTo>
                <a:lnTo>
                  <a:pt x="167109"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8" name="Freeform 17">
            <a:extLst>
              <a:ext uri="{FF2B5EF4-FFF2-40B4-BE49-F238E27FC236}">
                <a16:creationId xmlns:a16="http://schemas.microsoft.com/office/drawing/2014/main" id="{986DB2A8-2D83-E54C-B5A0-1A551C77831C}"/>
              </a:ext>
            </a:extLst>
          </p:cNvPr>
          <p:cNvSpPr/>
          <p:nvPr/>
        </p:nvSpPr>
        <p:spPr>
          <a:xfrm>
            <a:off x="425450" y="1077913"/>
            <a:ext cx="985838" cy="468312"/>
          </a:xfrm>
          <a:custGeom>
            <a:avLst/>
            <a:gdLst>
              <a:gd name="connsiteX0" fmla="*/ 75199 w 985944"/>
              <a:gd name="connsiteY0" fmla="*/ 0 h 467923"/>
              <a:gd name="connsiteX1" fmla="*/ 952522 w 985944"/>
              <a:gd name="connsiteY1" fmla="*/ 150404 h 467923"/>
              <a:gd name="connsiteX2" fmla="*/ 985944 w 985944"/>
              <a:gd name="connsiteY2" fmla="*/ 467923 h 467923"/>
              <a:gd name="connsiteX3" fmla="*/ 0 w 985944"/>
              <a:gd name="connsiteY3" fmla="*/ 451211 h 467923"/>
              <a:gd name="connsiteX4" fmla="*/ 75199 w 985944"/>
              <a:gd name="connsiteY4" fmla="*/ 0 h 46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944" h="467923">
                <a:moveTo>
                  <a:pt x="75199" y="0"/>
                </a:moveTo>
                <a:lnTo>
                  <a:pt x="952522" y="150404"/>
                </a:lnTo>
                <a:lnTo>
                  <a:pt x="985944" y="467923"/>
                </a:lnTo>
                <a:lnTo>
                  <a:pt x="0" y="451211"/>
                </a:lnTo>
                <a:lnTo>
                  <a:pt x="75199"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5540" name="Title 1">
            <a:extLst>
              <a:ext uri="{FF2B5EF4-FFF2-40B4-BE49-F238E27FC236}">
                <a16:creationId xmlns:a16="http://schemas.microsoft.com/office/drawing/2014/main" id="{69E65FAE-6294-0546-B560-39774CE61C04}"/>
              </a:ext>
            </a:extLst>
          </p:cNvPr>
          <p:cNvSpPr>
            <a:spLocks noGrp="1"/>
          </p:cNvSpPr>
          <p:nvPr>
            <p:ph type="title"/>
          </p:nvPr>
        </p:nvSpPr>
        <p:spPr>
          <a:xfrm>
            <a:off x="247650" y="0"/>
            <a:ext cx="8008938" cy="860425"/>
          </a:xfrm>
        </p:spPr>
        <p:txBody>
          <a:bodyPr/>
          <a:lstStyle/>
          <a:p>
            <a:r>
              <a:rPr lang="en-US" altLang="en-US">
                <a:latin typeface="Times" pitchFamily="2" charset="0"/>
                <a:ea typeface="ＭＳ Ｐゴシック" panose="020B0600070205080204" pitchFamily="34" charset="-128"/>
              </a:rPr>
              <a:t>Two Step Structure</a:t>
            </a:r>
          </a:p>
        </p:txBody>
      </p:sp>
      <p:sp>
        <p:nvSpPr>
          <p:cNvPr id="65541" name="Content Placeholder 2">
            <a:extLst>
              <a:ext uri="{FF2B5EF4-FFF2-40B4-BE49-F238E27FC236}">
                <a16:creationId xmlns:a16="http://schemas.microsoft.com/office/drawing/2014/main" id="{180D29FF-C154-814B-BD70-287F751A41C0}"/>
              </a:ext>
            </a:extLst>
          </p:cNvPr>
          <p:cNvSpPr>
            <a:spLocks noGrp="1"/>
          </p:cNvSpPr>
          <p:nvPr>
            <p:ph idx="1"/>
          </p:nvPr>
        </p:nvSpPr>
        <p:spPr>
          <a:xfrm>
            <a:off x="0" y="6753122"/>
            <a:ext cx="569843" cy="101704"/>
          </a:xfrm>
        </p:spPr>
        <p:txBody>
          <a:bodyPr>
            <a:normAutofit fontScale="25000" lnSpcReduction="20000"/>
          </a:bodyPr>
          <a:lstStyle/>
          <a:p>
            <a:endParaRPr lang="en-US" altLang="en-US">
              <a:latin typeface="Times" pitchFamily="2" charset="0"/>
              <a:ea typeface="ＭＳ Ｐゴシック" panose="020B0600070205080204" pitchFamily="34" charset="-128"/>
            </a:endParaRPr>
          </a:p>
        </p:txBody>
      </p:sp>
      <p:sp>
        <p:nvSpPr>
          <p:cNvPr id="65542" name="Slide Number Placeholder 3">
            <a:extLst>
              <a:ext uri="{FF2B5EF4-FFF2-40B4-BE49-F238E27FC236}">
                <a16:creationId xmlns:a16="http://schemas.microsoft.com/office/drawing/2014/main" id="{A62BB56F-DC2C-824A-B79F-ACFB4A247A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600B012-A279-C24E-AC4F-1F35A660AFB4}" type="slidenum">
              <a:rPr lang="en-US" altLang="en-US" sz="1200">
                <a:solidFill>
                  <a:srgbClr val="898989"/>
                </a:solidFill>
                <a:latin typeface="Times" pitchFamily="2" charset="0"/>
              </a:rPr>
              <a:pPr eaLnBrk="1" hangingPunct="1"/>
              <a:t>15</a:t>
            </a:fld>
            <a:endParaRPr lang="en-US" altLang="en-US" sz="1200">
              <a:solidFill>
                <a:srgbClr val="898989"/>
              </a:solidFill>
              <a:latin typeface="Times" pitchFamily="2" charset="0"/>
            </a:endParaRPr>
          </a:p>
        </p:txBody>
      </p:sp>
      <p:sp>
        <p:nvSpPr>
          <p:cNvPr id="65543" name="TextBox 4">
            <a:extLst>
              <a:ext uri="{FF2B5EF4-FFF2-40B4-BE49-F238E27FC236}">
                <a16:creationId xmlns:a16="http://schemas.microsoft.com/office/drawing/2014/main" id="{2987020E-12FE-A446-8810-89ECCFC98F7E}"/>
              </a:ext>
            </a:extLst>
          </p:cNvPr>
          <p:cNvSpPr txBox="1">
            <a:spLocks noChangeArrowheads="1"/>
          </p:cNvSpPr>
          <p:nvPr/>
        </p:nvSpPr>
        <p:spPr bwMode="auto">
          <a:xfrm>
            <a:off x="376238" y="1055688"/>
            <a:ext cx="109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Step 1</a:t>
            </a:r>
          </a:p>
        </p:txBody>
      </p:sp>
      <p:sp>
        <p:nvSpPr>
          <p:cNvPr id="65544" name="TextBox 6">
            <a:extLst>
              <a:ext uri="{FF2B5EF4-FFF2-40B4-BE49-F238E27FC236}">
                <a16:creationId xmlns:a16="http://schemas.microsoft.com/office/drawing/2014/main" id="{D65FDDCF-DED6-5349-9245-FF20225B6982}"/>
              </a:ext>
            </a:extLst>
          </p:cNvPr>
          <p:cNvSpPr txBox="1">
            <a:spLocks noChangeArrowheads="1"/>
          </p:cNvSpPr>
          <p:nvPr/>
        </p:nvSpPr>
        <p:spPr bwMode="auto">
          <a:xfrm>
            <a:off x="2173288" y="1089025"/>
            <a:ext cx="2273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Natural selection</a:t>
            </a:r>
            <a:endParaRPr lang="en-US" altLang="en-US" sz="1800">
              <a:latin typeface="Times" pitchFamily="2" charset="0"/>
            </a:endParaRPr>
          </a:p>
        </p:txBody>
      </p:sp>
      <p:sp>
        <p:nvSpPr>
          <p:cNvPr id="65545" name="TextBox 7">
            <a:extLst>
              <a:ext uri="{FF2B5EF4-FFF2-40B4-BE49-F238E27FC236}">
                <a16:creationId xmlns:a16="http://schemas.microsoft.com/office/drawing/2014/main" id="{597692EF-2F0E-9540-ACEC-BDD92B2E3645}"/>
              </a:ext>
            </a:extLst>
          </p:cNvPr>
          <p:cNvSpPr txBox="1">
            <a:spLocks noChangeArrowheads="1"/>
          </p:cNvSpPr>
          <p:nvPr/>
        </p:nvSpPr>
        <p:spPr bwMode="auto">
          <a:xfrm>
            <a:off x="4972050" y="1089025"/>
            <a:ext cx="215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Special creation</a:t>
            </a:r>
          </a:p>
        </p:txBody>
      </p:sp>
      <p:sp>
        <p:nvSpPr>
          <p:cNvPr id="65546" name="TextBox 8">
            <a:extLst>
              <a:ext uri="{FF2B5EF4-FFF2-40B4-BE49-F238E27FC236}">
                <a16:creationId xmlns:a16="http://schemas.microsoft.com/office/drawing/2014/main" id="{2150D54E-DA7E-314D-B63A-4A2042AF7E89}"/>
              </a:ext>
            </a:extLst>
          </p:cNvPr>
          <p:cNvSpPr txBox="1">
            <a:spLocks noChangeArrowheads="1"/>
          </p:cNvSpPr>
          <p:nvPr/>
        </p:nvSpPr>
        <p:spPr bwMode="auto">
          <a:xfrm>
            <a:off x="2219325" y="1830388"/>
            <a:ext cx="246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Webbed feet from adaptation of aquatic bird to land.</a:t>
            </a:r>
            <a:endParaRPr lang="en-US" altLang="en-US" sz="1800">
              <a:latin typeface="Times" pitchFamily="2" charset="0"/>
            </a:endParaRPr>
          </a:p>
        </p:txBody>
      </p:sp>
      <p:sp>
        <p:nvSpPr>
          <p:cNvPr id="65547" name="TextBox 9">
            <a:extLst>
              <a:ext uri="{FF2B5EF4-FFF2-40B4-BE49-F238E27FC236}">
                <a16:creationId xmlns:a16="http://schemas.microsoft.com/office/drawing/2014/main" id="{1AAF9704-7B36-5A48-9E1E-14C85477ADAC}"/>
              </a:ext>
            </a:extLst>
          </p:cNvPr>
          <p:cNvSpPr txBox="1">
            <a:spLocks noChangeArrowheads="1"/>
          </p:cNvSpPr>
          <p:nvPr/>
        </p:nvSpPr>
        <p:spPr bwMode="auto">
          <a:xfrm>
            <a:off x="5005388" y="1892300"/>
            <a:ext cx="24892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Webbed due to arbitrary choice of designer.</a:t>
            </a:r>
            <a:endParaRPr lang="en-US" altLang="en-US" sz="1800">
              <a:latin typeface="Times" pitchFamily="2" charset="0"/>
            </a:endParaRPr>
          </a:p>
        </p:txBody>
      </p:sp>
      <p:sp>
        <p:nvSpPr>
          <p:cNvPr id="65548" name="TextBox 12">
            <a:extLst>
              <a:ext uri="{FF2B5EF4-FFF2-40B4-BE49-F238E27FC236}">
                <a16:creationId xmlns:a16="http://schemas.microsoft.com/office/drawing/2014/main" id="{8A8A1CD7-A531-0447-A177-FE7479A0088F}"/>
              </a:ext>
            </a:extLst>
          </p:cNvPr>
          <p:cNvSpPr txBox="1">
            <a:spLocks noChangeArrowheads="1"/>
          </p:cNvSpPr>
          <p:nvPr/>
        </p:nvSpPr>
        <p:spPr bwMode="auto">
          <a:xfrm>
            <a:off x="4487863" y="1165225"/>
            <a:ext cx="438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vs</a:t>
            </a:r>
          </a:p>
        </p:txBody>
      </p:sp>
      <p:grpSp>
        <p:nvGrpSpPr>
          <p:cNvPr id="25" name="Group 24">
            <a:extLst>
              <a:ext uri="{FF2B5EF4-FFF2-40B4-BE49-F238E27FC236}">
                <a16:creationId xmlns:a16="http://schemas.microsoft.com/office/drawing/2014/main" id="{42DD5BCB-650A-8E4D-9C83-1F8A818B3DC2}"/>
              </a:ext>
            </a:extLst>
          </p:cNvPr>
          <p:cNvGrpSpPr>
            <a:grpSpLocks/>
          </p:cNvGrpSpPr>
          <p:nvPr/>
        </p:nvGrpSpPr>
        <p:grpSpPr bwMode="auto">
          <a:xfrm>
            <a:off x="379413" y="3892550"/>
            <a:ext cx="6380162" cy="714375"/>
            <a:chOff x="379858" y="3892940"/>
            <a:chExt cx="6379704" cy="714161"/>
          </a:xfrm>
        </p:grpSpPr>
        <p:sp>
          <p:nvSpPr>
            <p:cNvPr id="23" name="Freeform 22">
              <a:extLst>
                <a:ext uri="{FF2B5EF4-FFF2-40B4-BE49-F238E27FC236}">
                  <a16:creationId xmlns:a16="http://schemas.microsoft.com/office/drawing/2014/main" id="{4AD1E231-ADDC-354B-92CF-0E4F8F725FF7}"/>
                </a:ext>
              </a:extLst>
            </p:cNvPr>
            <p:cNvSpPr/>
            <p:nvPr/>
          </p:nvSpPr>
          <p:spPr>
            <a:xfrm>
              <a:off x="1979943" y="3943725"/>
              <a:ext cx="4779619" cy="634810"/>
            </a:xfrm>
            <a:custGeom>
              <a:avLst/>
              <a:gdLst>
                <a:gd name="connsiteX0" fmla="*/ 250663 w 4779319"/>
                <a:gd name="connsiteY0" fmla="*/ 0 h 635039"/>
                <a:gd name="connsiteX1" fmla="*/ 250663 w 4779319"/>
                <a:gd name="connsiteY1" fmla="*/ 0 h 635039"/>
                <a:gd name="connsiteX2" fmla="*/ 4779319 w 4779319"/>
                <a:gd name="connsiteY2" fmla="*/ 33424 h 635039"/>
                <a:gd name="connsiteX3" fmla="*/ 4470168 w 4779319"/>
                <a:gd name="connsiteY3" fmla="*/ 568193 h 635039"/>
                <a:gd name="connsiteX4" fmla="*/ 0 w 4779319"/>
                <a:gd name="connsiteY4" fmla="*/ 635039 h 635039"/>
                <a:gd name="connsiteX5" fmla="*/ 250663 w 4779319"/>
                <a:gd name="connsiteY5" fmla="*/ 0 h 63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9319" h="635039">
                  <a:moveTo>
                    <a:pt x="250663" y="0"/>
                  </a:moveTo>
                  <a:lnTo>
                    <a:pt x="250663" y="0"/>
                  </a:lnTo>
                  <a:lnTo>
                    <a:pt x="4779319" y="33424"/>
                  </a:lnTo>
                  <a:lnTo>
                    <a:pt x="4470168" y="568193"/>
                  </a:lnTo>
                  <a:lnTo>
                    <a:pt x="0" y="635039"/>
                  </a:lnTo>
                  <a:lnTo>
                    <a:pt x="250663" y="0"/>
                  </a:lnTo>
                  <a:close/>
                </a:path>
              </a:pathLst>
            </a:custGeom>
            <a:solidFill>
              <a:srgbClr val="FFCA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9" name="Freeform 18">
              <a:extLst>
                <a:ext uri="{FF2B5EF4-FFF2-40B4-BE49-F238E27FC236}">
                  <a16:creationId xmlns:a16="http://schemas.microsoft.com/office/drawing/2014/main" id="{31CE8591-3ED0-9646-86B0-86A7395A8CC9}"/>
                </a:ext>
              </a:extLst>
            </p:cNvPr>
            <p:cNvSpPr/>
            <p:nvPr/>
          </p:nvSpPr>
          <p:spPr>
            <a:xfrm>
              <a:off x="411606" y="3892940"/>
              <a:ext cx="985766" cy="468173"/>
            </a:xfrm>
            <a:custGeom>
              <a:avLst/>
              <a:gdLst>
                <a:gd name="connsiteX0" fmla="*/ 75199 w 985944"/>
                <a:gd name="connsiteY0" fmla="*/ 0 h 467923"/>
                <a:gd name="connsiteX1" fmla="*/ 952522 w 985944"/>
                <a:gd name="connsiteY1" fmla="*/ 150404 h 467923"/>
                <a:gd name="connsiteX2" fmla="*/ 985944 w 985944"/>
                <a:gd name="connsiteY2" fmla="*/ 467923 h 467923"/>
                <a:gd name="connsiteX3" fmla="*/ 0 w 985944"/>
                <a:gd name="connsiteY3" fmla="*/ 451211 h 467923"/>
                <a:gd name="connsiteX4" fmla="*/ 75199 w 985944"/>
                <a:gd name="connsiteY4" fmla="*/ 0 h 46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944" h="467923">
                  <a:moveTo>
                    <a:pt x="75199" y="0"/>
                  </a:moveTo>
                  <a:lnTo>
                    <a:pt x="952522" y="150404"/>
                  </a:lnTo>
                  <a:lnTo>
                    <a:pt x="985944" y="467923"/>
                  </a:lnTo>
                  <a:lnTo>
                    <a:pt x="0" y="451211"/>
                  </a:lnTo>
                  <a:lnTo>
                    <a:pt x="75199"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5553" name="TextBox 13">
              <a:extLst>
                <a:ext uri="{FF2B5EF4-FFF2-40B4-BE49-F238E27FC236}">
                  <a16:creationId xmlns:a16="http://schemas.microsoft.com/office/drawing/2014/main" id="{4707C279-4FA7-A44C-A2CB-D2633676C8AE}"/>
                </a:ext>
              </a:extLst>
            </p:cNvPr>
            <p:cNvSpPr txBox="1">
              <a:spLocks noChangeArrowheads="1"/>
            </p:cNvSpPr>
            <p:nvPr/>
          </p:nvSpPr>
          <p:spPr bwMode="auto">
            <a:xfrm>
              <a:off x="379858" y="3905040"/>
              <a:ext cx="1092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Step 2</a:t>
              </a:r>
            </a:p>
          </p:txBody>
        </p:sp>
        <p:sp>
          <p:nvSpPr>
            <p:cNvPr id="65554" name="TextBox 14">
              <a:extLst>
                <a:ext uri="{FF2B5EF4-FFF2-40B4-BE49-F238E27FC236}">
                  <a16:creationId xmlns:a16="http://schemas.microsoft.com/office/drawing/2014/main" id="{D7AB6D2C-16FC-A449-A9B4-A8380A93FE82}"/>
                </a:ext>
              </a:extLst>
            </p:cNvPr>
            <p:cNvSpPr txBox="1">
              <a:spLocks noChangeArrowheads="1"/>
            </p:cNvSpPr>
            <p:nvPr/>
          </p:nvSpPr>
          <p:spPr bwMode="auto">
            <a:xfrm>
              <a:off x="2055436" y="3929993"/>
              <a:ext cx="159589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Favored theory is </a:t>
              </a:r>
              <a:r>
                <a:rPr lang="en-US" altLang="en-US" sz="2000">
                  <a:latin typeface="Times" pitchFamily="2" charset="0"/>
                </a:rPr>
                <a:t>better</a:t>
              </a:r>
              <a:r>
                <a:rPr lang="en-US" altLang="en-US" sz="1800">
                  <a:latin typeface="Times" pitchFamily="2" charset="0"/>
                </a:rPr>
                <a:t>.</a:t>
              </a:r>
            </a:p>
          </p:txBody>
        </p:sp>
        <p:sp>
          <p:nvSpPr>
            <p:cNvPr id="65555" name="TextBox 15">
              <a:extLst>
                <a:ext uri="{FF2B5EF4-FFF2-40B4-BE49-F238E27FC236}">
                  <a16:creationId xmlns:a16="http://schemas.microsoft.com/office/drawing/2014/main" id="{F354178B-274C-6040-BED5-5CB8C25380ED}"/>
                </a:ext>
              </a:extLst>
            </p:cNvPr>
            <p:cNvSpPr txBox="1">
              <a:spLocks noChangeArrowheads="1"/>
            </p:cNvSpPr>
            <p:nvPr/>
          </p:nvSpPr>
          <p:spPr bwMode="auto">
            <a:xfrm>
              <a:off x="5146976" y="3927213"/>
              <a:ext cx="159589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Favored theory is </a:t>
              </a:r>
              <a:r>
                <a:rPr lang="en-US" altLang="en-US" sz="2000">
                  <a:latin typeface="Times" pitchFamily="2" charset="0"/>
                </a:rPr>
                <a:t>best</a:t>
              </a:r>
              <a:r>
                <a:rPr lang="en-US" altLang="en-US" sz="1800">
                  <a:latin typeface="Times" pitchFamily="2" charset="0"/>
                </a:rPr>
                <a:t>.</a:t>
              </a:r>
            </a:p>
          </p:txBody>
        </p:sp>
        <p:sp>
          <p:nvSpPr>
            <p:cNvPr id="22" name="Right Arrow 21">
              <a:extLst>
                <a:ext uri="{FF2B5EF4-FFF2-40B4-BE49-F238E27FC236}">
                  <a16:creationId xmlns:a16="http://schemas.microsoft.com/office/drawing/2014/main" id="{46329C42-0C2F-2741-B167-E5774B394A62}"/>
                </a:ext>
              </a:extLst>
            </p:cNvPr>
            <p:cNvSpPr/>
            <p:nvPr/>
          </p:nvSpPr>
          <p:spPr>
            <a:xfrm>
              <a:off x="4135613" y="4059578"/>
              <a:ext cx="619081" cy="350732"/>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4" name="TextBox 23">
            <a:extLst>
              <a:ext uri="{FF2B5EF4-FFF2-40B4-BE49-F238E27FC236}">
                <a16:creationId xmlns:a16="http://schemas.microsoft.com/office/drawing/2014/main" id="{ABC0433F-1847-6546-BA8E-0A1FFDA03B92}"/>
              </a:ext>
            </a:extLst>
          </p:cNvPr>
          <p:cNvSpPr txBox="1">
            <a:spLocks noChangeArrowheads="1"/>
          </p:cNvSpPr>
          <p:nvPr/>
        </p:nvSpPr>
        <p:spPr bwMode="auto">
          <a:xfrm>
            <a:off x="2071688" y="4695825"/>
            <a:ext cx="4697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Tacit assumption that options are exhaustive.</a:t>
            </a:r>
          </a:p>
        </p:txBody>
      </p:sp>
    </p:spTree>
    <p:extLst>
      <p:ext uri="{BB962C8B-B14F-4D97-AF65-F5344CB8AC3E}">
        <p14:creationId xmlns:p14="http://schemas.microsoft.com/office/powerpoint/2010/main" val="3835615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9">
            <a:extLst>
              <a:ext uri="{FF2B5EF4-FFF2-40B4-BE49-F238E27FC236}">
                <a16:creationId xmlns:a16="http://schemas.microsoft.com/office/drawing/2014/main" id="{BA43A8BD-D9D0-2641-A186-328606B9D879}"/>
              </a:ext>
            </a:extLst>
          </p:cNvPr>
          <p:cNvSpPr/>
          <p:nvPr/>
        </p:nvSpPr>
        <p:spPr>
          <a:xfrm>
            <a:off x="64919" y="715224"/>
            <a:ext cx="6009957" cy="5324535"/>
          </a:xfrm>
          <a:prstGeom prst="wedgeRoundRectCallout">
            <a:avLst>
              <a:gd name="adj1" fmla="val 76108"/>
              <a:gd name="adj2" fmla="val -313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03537E-C9BE-C242-AF29-C7780F4B28E3}"/>
              </a:ext>
            </a:extLst>
          </p:cNvPr>
          <p:cNvSpPr>
            <a:spLocks noGrp="1"/>
          </p:cNvSpPr>
          <p:nvPr>
            <p:ph type="title"/>
          </p:nvPr>
        </p:nvSpPr>
        <p:spPr>
          <a:xfrm>
            <a:off x="221244" y="168259"/>
            <a:ext cx="8759794" cy="546965"/>
          </a:xfrm>
        </p:spPr>
        <p:txBody>
          <a:bodyPr>
            <a:normAutofit fontScale="90000"/>
          </a:bodyPr>
          <a:lstStyle/>
          <a:p>
            <a:r>
              <a:rPr lang="en-US" sz="4000"/>
              <a:t>Darwin knows</a:t>
            </a:r>
            <a:r>
              <a:rPr lang="en-US" sz="3200"/>
              <a:t> he is using </a:t>
            </a:r>
            <a:r>
              <a:rPr lang="en-US" sz="2800"/>
              <a:t>a novel argument form.</a:t>
            </a:r>
            <a:endParaRPr lang="en-US" sz="3200" dirty="0"/>
          </a:p>
        </p:txBody>
      </p:sp>
      <p:sp>
        <p:nvSpPr>
          <p:cNvPr id="4" name="TextBox 3">
            <a:extLst>
              <a:ext uri="{FF2B5EF4-FFF2-40B4-BE49-F238E27FC236}">
                <a16:creationId xmlns:a16="http://schemas.microsoft.com/office/drawing/2014/main" id="{43A653CA-9B2C-FE45-A556-97BBE6203DD1}"/>
              </a:ext>
            </a:extLst>
          </p:cNvPr>
          <p:cNvSpPr txBox="1"/>
          <p:nvPr/>
        </p:nvSpPr>
        <p:spPr>
          <a:xfrm>
            <a:off x="412148" y="990585"/>
            <a:ext cx="5662728" cy="4555093"/>
          </a:xfrm>
          <a:prstGeom prst="rect">
            <a:avLst/>
          </a:prstGeom>
          <a:noFill/>
        </p:spPr>
        <p:txBody>
          <a:bodyPr wrap="square" rtlCol="0">
            <a:spAutoFit/>
          </a:bodyPr>
          <a:lstStyle/>
          <a:p>
            <a:r>
              <a:rPr lang="en-US" sz="2000" dirty="0">
                <a:latin typeface="+mj-lt"/>
              </a:rPr>
              <a:t>It can hardly be supposed that a false theory would explain, in so satisfactory a manner as does the theory of natural selection, the several large classes of facts above specified. </a:t>
            </a:r>
            <a:r>
              <a:rPr lang="en-US" dirty="0">
                <a:latin typeface="+mj-lt"/>
              </a:rPr>
              <a:t>It has recently been objected that this is an unsafe method of arguing; but it is a method used in judging of the common events of life, and has often been used by the greatest natural philosophers. </a:t>
            </a:r>
            <a:r>
              <a:rPr lang="en-US" sz="1600" dirty="0">
                <a:latin typeface="+mj-lt"/>
              </a:rPr>
              <a:t>The undulatory theory of light has thus been arrived at; and the belief in the revolution of the earth on its own axis was until lately supported by hardly any direct evidence. It is no valid objection that science as yet throws no light on the far higher problem of the essence or origin of life.</a:t>
            </a:r>
            <a:r>
              <a:rPr lang="en-US" sz="1400" dirty="0">
                <a:latin typeface="+mj-lt"/>
              </a:rPr>
              <a:t> Who can explain what is the essence of the attraction of gravity? No one now objects to following out the results consequent on this unknown element of attraction; notwithstanding that Leibnitz formerly accused Newton of introducing “occult qualities and miracles into philosophy</a:t>
            </a:r>
            <a:r>
              <a:rPr lang="en-US" sz="1600" dirty="0">
                <a:latin typeface="+mj-lt"/>
              </a:rPr>
              <a:t>.”</a:t>
            </a:r>
            <a:endParaRPr lang="en-US" dirty="0">
              <a:latin typeface="+mj-lt"/>
            </a:endParaRPr>
          </a:p>
          <a:p>
            <a:r>
              <a:rPr lang="en-US" dirty="0">
                <a:latin typeface="+mj-lt"/>
              </a:rPr>
              <a:t>(Added to 6</a:t>
            </a:r>
            <a:r>
              <a:rPr lang="en-US" baseline="30000" dirty="0">
                <a:latin typeface="+mj-lt"/>
              </a:rPr>
              <a:t>th</a:t>
            </a:r>
            <a:r>
              <a:rPr lang="en-US" dirty="0">
                <a:latin typeface="+mj-lt"/>
              </a:rPr>
              <a:t>. Ed, 1876, p. 421)</a:t>
            </a:r>
            <a:endParaRPr lang="en-US" sz="2000" dirty="0">
              <a:latin typeface="+mj-lt"/>
            </a:endParaRPr>
          </a:p>
        </p:txBody>
      </p:sp>
      <p:pic>
        <p:nvPicPr>
          <p:cNvPr id="11" name="Content Placeholder 5">
            <a:extLst>
              <a:ext uri="{FF2B5EF4-FFF2-40B4-BE49-F238E27FC236}">
                <a16:creationId xmlns:a16="http://schemas.microsoft.com/office/drawing/2014/main" id="{B0852D78-E808-904C-A1B0-85666A53C86E}"/>
              </a:ext>
            </a:extLst>
          </p:cNvPr>
          <p:cNvPicPr>
            <a:picLocks noChangeAspect="1"/>
          </p:cNvPicPr>
          <p:nvPr/>
        </p:nvPicPr>
        <p:blipFill rotWithShape="1">
          <a:blip r:embed="rId3"/>
          <a:srcRect r="3" b="2459"/>
          <a:stretch/>
        </p:blipFill>
        <p:spPr>
          <a:xfrm>
            <a:off x="6386011" y="3331675"/>
            <a:ext cx="2757989" cy="353979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9" name="Content Placeholder 8">
            <a:extLst>
              <a:ext uri="{FF2B5EF4-FFF2-40B4-BE49-F238E27FC236}">
                <a16:creationId xmlns:a16="http://schemas.microsoft.com/office/drawing/2014/main" id="{C9F08AB8-FAE4-0746-8E9E-D4F6EB8331E5}"/>
              </a:ext>
            </a:extLst>
          </p:cNvPr>
          <p:cNvSpPr>
            <a:spLocks noGrp="1"/>
          </p:cNvSpPr>
          <p:nvPr>
            <p:ph idx="1"/>
          </p:nvPr>
        </p:nvSpPr>
        <p:spPr/>
        <p:txBody>
          <a:bodyPr>
            <a:normAutofit fontScale="85000" lnSpcReduction="20000"/>
          </a:bodyPr>
          <a:lstStyle/>
          <a:p>
            <a:endParaRPr lang="en-US"/>
          </a:p>
        </p:txBody>
      </p:sp>
    </p:spTree>
    <p:extLst>
      <p:ext uri="{BB962C8B-B14F-4D97-AF65-F5344CB8AC3E}">
        <p14:creationId xmlns:p14="http://schemas.microsoft.com/office/powerpoint/2010/main" val="16715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3BC4066F-001D-214F-9853-EE826DF295F5}"/>
              </a:ext>
            </a:extLst>
          </p:cNvPr>
          <p:cNvSpPr>
            <a:spLocks noGrp="1"/>
          </p:cNvSpPr>
          <p:nvPr>
            <p:ph type="title"/>
          </p:nvPr>
        </p:nvSpPr>
        <p:spPr/>
        <p:txBody>
          <a:bodyPr/>
          <a:lstStyle/>
          <a:p>
            <a:endParaRPr lang="en-US" altLang="en-US">
              <a:latin typeface="Times" pitchFamily="2" charset="0"/>
              <a:ea typeface="ＭＳ Ｐゴシック" panose="020B0600070205080204" pitchFamily="34" charset="-128"/>
            </a:endParaRPr>
          </a:p>
        </p:txBody>
      </p:sp>
      <p:sp>
        <p:nvSpPr>
          <p:cNvPr id="66562" name="Content Placeholder 2">
            <a:extLst>
              <a:ext uri="{FF2B5EF4-FFF2-40B4-BE49-F238E27FC236}">
                <a16:creationId xmlns:a16="http://schemas.microsoft.com/office/drawing/2014/main" id="{C29607C4-64DA-054B-ABBA-7A72CF5BE2FC}"/>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9E4A3B26-1637-014B-B51E-E39DBDE75D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B716D2F-865B-5A4B-BD81-B92241A7FDE6}" type="slidenum">
              <a:rPr lang="en-US" altLang="en-US" sz="1200">
                <a:solidFill>
                  <a:srgbClr val="898989"/>
                </a:solidFill>
                <a:latin typeface="Times" pitchFamily="2" charset="0"/>
              </a:rPr>
              <a:pPr eaLnBrk="1" hangingPunct="1"/>
              <a:t>17</a:t>
            </a:fld>
            <a:endParaRPr lang="en-US" altLang="en-US" sz="1200">
              <a:solidFill>
                <a:srgbClr val="898989"/>
              </a:solidFill>
              <a:latin typeface="Times" pitchFamily="2" charset="0"/>
            </a:endParaRPr>
          </a:p>
        </p:txBody>
      </p:sp>
      <p:pic>
        <p:nvPicPr>
          <p:cNvPr id="6" name="Picture 5">
            <a:extLst>
              <a:ext uri="{FF2B5EF4-FFF2-40B4-BE49-F238E27FC236}">
                <a16:creationId xmlns:a16="http://schemas.microsoft.com/office/drawing/2014/main" id="{02705344-179A-8443-B2CC-1E1FA530BE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263" y="225425"/>
            <a:ext cx="3930650" cy="6138863"/>
          </a:xfrm>
          <a:prstGeom prst="rect">
            <a:avLst/>
          </a:prstGeom>
          <a:solidFill>
            <a:srgbClr val="FFC8C8"/>
          </a:solidFill>
          <a:ln w="9525">
            <a:solidFill>
              <a:srgbClr val="000000"/>
            </a:solidFill>
            <a:miter lim="800000"/>
            <a:headEnd/>
            <a:tailEnd/>
          </a:ln>
          <a:effectLst>
            <a:outerShdw blurRad="50800" dist="38100" dir="2700000" algn="tl" rotWithShape="0">
              <a:srgbClr val="808080">
                <a:alpha val="42999"/>
              </a:srgbClr>
            </a:outerShdw>
          </a:effectLst>
        </p:spPr>
      </p:pic>
      <p:sp>
        <p:nvSpPr>
          <p:cNvPr id="66565" name="TextBox 6">
            <a:extLst>
              <a:ext uri="{FF2B5EF4-FFF2-40B4-BE49-F238E27FC236}">
                <a16:creationId xmlns:a16="http://schemas.microsoft.com/office/drawing/2014/main" id="{5012AEDA-AB15-F447-B286-D1114F9FA345}"/>
              </a:ext>
            </a:extLst>
          </p:cNvPr>
          <p:cNvSpPr txBox="1">
            <a:spLocks noChangeArrowheads="1"/>
          </p:cNvSpPr>
          <p:nvPr/>
        </p:nvSpPr>
        <p:spPr bwMode="auto">
          <a:xfrm>
            <a:off x="2614613" y="6461125"/>
            <a:ext cx="1614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latin typeface="Times" pitchFamily="2" charset="0"/>
              </a:rPr>
              <a:t>November 18, 1915</a:t>
            </a:r>
          </a:p>
        </p:txBody>
      </p:sp>
      <p:grpSp>
        <p:nvGrpSpPr>
          <p:cNvPr id="11" name="Group 10">
            <a:extLst>
              <a:ext uri="{FF2B5EF4-FFF2-40B4-BE49-F238E27FC236}">
                <a16:creationId xmlns:a16="http://schemas.microsoft.com/office/drawing/2014/main" id="{8175BD2D-5C57-2042-8297-F45008905623}"/>
              </a:ext>
            </a:extLst>
          </p:cNvPr>
          <p:cNvGrpSpPr>
            <a:grpSpLocks/>
          </p:cNvGrpSpPr>
          <p:nvPr/>
        </p:nvGrpSpPr>
        <p:grpSpPr bwMode="auto">
          <a:xfrm>
            <a:off x="568325" y="1036638"/>
            <a:ext cx="7761288" cy="1014412"/>
            <a:chOff x="568171" y="1036116"/>
            <a:chExt cx="7762216" cy="1015663"/>
          </a:xfrm>
        </p:grpSpPr>
        <p:sp>
          <p:nvSpPr>
            <p:cNvPr id="10" name="Freeform 9">
              <a:extLst>
                <a:ext uri="{FF2B5EF4-FFF2-40B4-BE49-F238E27FC236}">
                  <a16:creationId xmlns:a16="http://schemas.microsoft.com/office/drawing/2014/main" id="{B6964E9E-69CE-AE4D-99A7-6A321E2B69E0}"/>
                </a:ext>
              </a:extLst>
            </p:cNvPr>
            <p:cNvSpPr/>
            <p:nvPr/>
          </p:nvSpPr>
          <p:spPr>
            <a:xfrm>
              <a:off x="568171" y="1136251"/>
              <a:ext cx="7503422" cy="902812"/>
            </a:xfrm>
            <a:custGeom>
              <a:avLst/>
              <a:gdLst>
                <a:gd name="connsiteX0" fmla="*/ 367640 w 7503198"/>
                <a:gd name="connsiteY0" fmla="*/ 376010 h 902423"/>
                <a:gd name="connsiteX1" fmla="*/ 7503198 w 7503198"/>
                <a:gd name="connsiteY1" fmla="*/ 0 h 902423"/>
                <a:gd name="connsiteX2" fmla="*/ 7402932 w 7503198"/>
                <a:gd name="connsiteY2" fmla="*/ 902423 h 902423"/>
                <a:gd name="connsiteX3" fmla="*/ 0 w 7503198"/>
                <a:gd name="connsiteY3" fmla="*/ 752020 h 902423"/>
                <a:gd name="connsiteX4" fmla="*/ 367640 w 7503198"/>
                <a:gd name="connsiteY4" fmla="*/ 376010 h 90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3198" h="902423">
                  <a:moveTo>
                    <a:pt x="367640" y="376010"/>
                  </a:moveTo>
                  <a:lnTo>
                    <a:pt x="7503198" y="0"/>
                  </a:lnTo>
                  <a:lnTo>
                    <a:pt x="7402932" y="902423"/>
                  </a:lnTo>
                  <a:lnTo>
                    <a:pt x="0" y="752020"/>
                  </a:lnTo>
                  <a:lnTo>
                    <a:pt x="367640" y="376010"/>
                  </a:lnTo>
                  <a:close/>
                </a:path>
              </a:pathLst>
            </a:custGeom>
            <a:solidFill>
              <a:srgbClr val="FF00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6573" name="TextBox 7">
              <a:extLst>
                <a:ext uri="{FF2B5EF4-FFF2-40B4-BE49-F238E27FC236}">
                  <a16:creationId xmlns:a16="http://schemas.microsoft.com/office/drawing/2014/main" id="{B8AFC6BC-D995-494F-A694-51B3DA909868}"/>
                </a:ext>
              </a:extLst>
            </p:cNvPr>
            <p:cNvSpPr txBox="1">
              <a:spLocks noChangeArrowheads="1"/>
            </p:cNvSpPr>
            <p:nvPr/>
          </p:nvSpPr>
          <p:spPr bwMode="auto">
            <a:xfrm>
              <a:off x="4745896" y="1036116"/>
              <a:ext cx="358449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t>
              </a:r>
              <a:r>
                <a:rPr lang="en-US" altLang="ja-JP">
                  <a:latin typeface="Times" pitchFamily="2" charset="0"/>
                </a:rPr>
                <a:t>Explanation </a:t>
              </a:r>
              <a:r>
                <a:rPr lang="en-US" altLang="ja-JP" sz="2000">
                  <a:latin typeface="Times" pitchFamily="2" charset="0"/>
                </a:rPr>
                <a:t>of the</a:t>
              </a:r>
              <a:r>
                <a:rPr lang="en-US" altLang="ja-JP" sz="1800">
                  <a:latin typeface="Times" pitchFamily="2" charset="0"/>
                </a:rPr>
                <a:t> Perihelion Motion of Mercury by the General Theory of Relativity.</a:t>
              </a:r>
              <a:r>
                <a:rPr lang="en-US" altLang="en-US" sz="1800">
                  <a:latin typeface="Times" pitchFamily="2" charset="0"/>
                </a:rPr>
                <a:t>”</a:t>
              </a:r>
            </a:p>
          </p:txBody>
        </p:sp>
      </p:grpSp>
      <p:grpSp>
        <p:nvGrpSpPr>
          <p:cNvPr id="15" name="Group 14">
            <a:extLst>
              <a:ext uri="{FF2B5EF4-FFF2-40B4-BE49-F238E27FC236}">
                <a16:creationId xmlns:a16="http://schemas.microsoft.com/office/drawing/2014/main" id="{B2A02C11-C96E-264E-A208-BE4315EA0781}"/>
              </a:ext>
            </a:extLst>
          </p:cNvPr>
          <p:cNvGrpSpPr>
            <a:grpSpLocks/>
          </p:cNvGrpSpPr>
          <p:nvPr/>
        </p:nvGrpSpPr>
        <p:grpSpPr bwMode="auto">
          <a:xfrm>
            <a:off x="450850" y="2514600"/>
            <a:ext cx="8037513" cy="3163888"/>
            <a:chOff x="451195" y="2515086"/>
            <a:chExt cx="8037947" cy="3163548"/>
          </a:xfrm>
        </p:grpSpPr>
        <p:sp>
          <p:nvSpPr>
            <p:cNvPr id="12" name="Freeform 11">
              <a:extLst>
                <a:ext uri="{FF2B5EF4-FFF2-40B4-BE49-F238E27FC236}">
                  <a16:creationId xmlns:a16="http://schemas.microsoft.com/office/drawing/2014/main" id="{50BDE001-E7BB-5645-87E3-3A0F502BEFE1}"/>
                </a:ext>
              </a:extLst>
            </p:cNvPr>
            <p:cNvSpPr/>
            <p:nvPr/>
          </p:nvSpPr>
          <p:spPr>
            <a:xfrm>
              <a:off x="451195" y="4043685"/>
              <a:ext cx="3676849" cy="836522"/>
            </a:xfrm>
            <a:custGeom>
              <a:avLst/>
              <a:gdLst>
                <a:gd name="connsiteX0" fmla="*/ 41777 w 3676399"/>
                <a:gd name="connsiteY0" fmla="*/ 16711 h 835577"/>
                <a:gd name="connsiteX1" fmla="*/ 3668044 w 3676399"/>
                <a:gd name="connsiteY1" fmla="*/ 0 h 835577"/>
                <a:gd name="connsiteX2" fmla="*/ 3676399 w 3676399"/>
                <a:gd name="connsiteY2" fmla="*/ 752019 h 835577"/>
                <a:gd name="connsiteX3" fmla="*/ 0 w 3676399"/>
                <a:gd name="connsiteY3" fmla="*/ 835577 h 835577"/>
                <a:gd name="connsiteX4" fmla="*/ 41777 w 3676399"/>
                <a:gd name="connsiteY4" fmla="*/ 16711 h 83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399" h="835577">
                  <a:moveTo>
                    <a:pt x="41777" y="16711"/>
                  </a:moveTo>
                  <a:lnTo>
                    <a:pt x="3668044" y="0"/>
                  </a:lnTo>
                  <a:lnTo>
                    <a:pt x="3676399" y="752019"/>
                  </a:lnTo>
                  <a:lnTo>
                    <a:pt x="0" y="835577"/>
                  </a:lnTo>
                  <a:lnTo>
                    <a:pt x="41777" y="16711"/>
                  </a:lnTo>
                  <a:close/>
                </a:path>
              </a:pathLst>
            </a:custGeom>
            <a:solidFill>
              <a:srgbClr val="00FF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nvGrpSpPr>
            <p:cNvPr id="66569" name="Group 13">
              <a:extLst>
                <a:ext uri="{FF2B5EF4-FFF2-40B4-BE49-F238E27FC236}">
                  <a16:creationId xmlns:a16="http://schemas.microsoft.com/office/drawing/2014/main" id="{34F63A3C-1D3A-5C4F-8F51-86A2A1DC9E89}"/>
                </a:ext>
              </a:extLst>
            </p:cNvPr>
            <p:cNvGrpSpPr>
              <a:grpSpLocks/>
            </p:cNvGrpSpPr>
            <p:nvPr/>
          </p:nvGrpSpPr>
          <p:grpSpPr bwMode="auto">
            <a:xfrm>
              <a:off x="4177725" y="2515086"/>
              <a:ext cx="4311417" cy="3163548"/>
              <a:chOff x="4177725" y="2515086"/>
              <a:chExt cx="4311417" cy="3163548"/>
            </a:xfrm>
          </p:grpSpPr>
          <p:sp>
            <p:nvSpPr>
              <p:cNvPr id="13" name="Freeform 12">
                <a:extLst>
                  <a:ext uri="{FF2B5EF4-FFF2-40B4-BE49-F238E27FC236}">
                    <a16:creationId xmlns:a16="http://schemas.microsoft.com/office/drawing/2014/main" id="{AF7A0C85-E709-914D-BBCF-6464837DA878}"/>
                  </a:ext>
                </a:extLst>
              </p:cNvPr>
              <p:cNvSpPr/>
              <p:nvPr/>
            </p:nvSpPr>
            <p:spPr>
              <a:xfrm>
                <a:off x="4177259" y="2515086"/>
                <a:ext cx="4127723" cy="1822254"/>
              </a:xfrm>
              <a:custGeom>
                <a:avLst/>
                <a:gdLst>
                  <a:gd name="connsiteX0" fmla="*/ 142043 w 3734888"/>
                  <a:gd name="connsiteY0" fmla="*/ 0 h 1963606"/>
                  <a:gd name="connsiteX1" fmla="*/ 3734888 w 3734888"/>
                  <a:gd name="connsiteY1" fmla="*/ 384366 h 1963606"/>
                  <a:gd name="connsiteX2" fmla="*/ 0 w 3734888"/>
                  <a:gd name="connsiteY2" fmla="*/ 1963606 h 1963606"/>
                  <a:gd name="connsiteX3" fmla="*/ 142043 w 3734888"/>
                  <a:gd name="connsiteY3" fmla="*/ 0 h 1963606"/>
                  <a:gd name="connsiteX0" fmla="*/ 1236607 w 3734888"/>
                  <a:gd name="connsiteY0" fmla="*/ 0 h 2088943"/>
                  <a:gd name="connsiteX1" fmla="*/ 3734888 w 3734888"/>
                  <a:gd name="connsiteY1" fmla="*/ 509703 h 2088943"/>
                  <a:gd name="connsiteX2" fmla="*/ 0 w 3734888"/>
                  <a:gd name="connsiteY2" fmla="*/ 2088943 h 2088943"/>
                  <a:gd name="connsiteX3" fmla="*/ 1236607 w 3734888"/>
                  <a:gd name="connsiteY3" fmla="*/ 0 h 2088943"/>
                  <a:gd name="connsiteX0" fmla="*/ 1478916 w 3977197"/>
                  <a:gd name="connsiteY0" fmla="*/ 0 h 1821559"/>
                  <a:gd name="connsiteX1" fmla="*/ 3977197 w 3977197"/>
                  <a:gd name="connsiteY1" fmla="*/ 509703 h 1821559"/>
                  <a:gd name="connsiteX2" fmla="*/ 0 w 3977197"/>
                  <a:gd name="connsiteY2" fmla="*/ 1821559 h 1821559"/>
                  <a:gd name="connsiteX3" fmla="*/ 1478916 w 3977197"/>
                  <a:gd name="connsiteY3" fmla="*/ 0 h 1821559"/>
                  <a:gd name="connsiteX0" fmla="*/ 1478916 w 4127595"/>
                  <a:gd name="connsiteY0" fmla="*/ 0 h 1821559"/>
                  <a:gd name="connsiteX1" fmla="*/ 4127595 w 4127595"/>
                  <a:gd name="connsiteY1" fmla="*/ 660107 h 1821559"/>
                  <a:gd name="connsiteX2" fmla="*/ 0 w 4127595"/>
                  <a:gd name="connsiteY2" fmla="*/ 1821559 h 1821559"/>
                  <a:gd name="connsiteX3" fmla="*/ 1478916 w 4127595"/>
                  <a:gd name="connsiteY3" fmla="*/ 0 h 1821559"/>
                </a:gdLst>
                <a:ahLst/>
                <a:cxnLst>
                  <a:cxn ang="0">
                    <a:pos x="connsiteX0" y="connsiteY0"/>
                  </a:cxn>
                  <a:cxn ang="0">
                    <a:pos x="connsiteX1" y="connsiteY1"/>
                  </a:cxn>
                  <a:cxn ang="0">
                    <a:pos x="connsiteX2" y="connsiteY2"/>
                  </a:cxn>
                  <a:cxn ang="0">
                    <a:pos x="connsiteX3" y="connsiteY3"/>
                  </a:cxn>
                </a:cxnLst>
                <a:rect l="l" t="t" r="r" b="b"/>
                <a:pathLst>
                  <a:path w="4127595" h="1821559">
                    <a:moveTo>
                      <a:pt x="1478916" y="0"/>
                    </a:moveTo>
                    <a:lnTo>
                      <a:pt x="4127595" y="660107"/>
                    </a:lnTo>
                    <a:lnTo>
                      <a:pt x="0" y="1821559"/>
                    </a:lnTo>
                    <a:lnTo>
                      <a:pt x="1478916" y="0"/>
                    </a:lnTo>
                    <a:close/>
                  </a:path>
                </a:pathLst>
              </a:custGeom>
              <a:solidFill>
                <a:srgbClr val="CCFFCC"/>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6571" name="TextBox 8">
                <a:extLst>
                  <a:ext uri="{FF2B5EF4-FFF2-40B4-BE49-F238E27FC236}">
                    <a16:creationId xmlns:a16="http://schemas.microsoft.com/office/drawing/2014/main" id="{0C51D996-074F-9D43-A4A3-0B69A7F21408}"/>
                  </a:ext>
                </a:extLst>
              </p:cNvPr>
              <p:cNvSpPr txBox="1">
                <a:spLocks noChangeArrowheads="1"/>
              </p:cNvSpPr>
              <p:nvPr/>
            </p:nvSpPr>
            <p:spPr bwMode="auto">
              <a:xfrm>
                <a:off x="4754254" y="2723979"/>
                <a:ext cx="3734888"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In the present paper, I find an </a:t>
                </a:r>
                <a:r>
                  <a:rPr lang="en-US" altLang="en-US">
                    <a:latin typeface="Times" pitchFamily="2" charset="0"/>
                  </a:rPr>
                  <a:t>important confirmation</a:t>
                </a:r>
                <a:r>
                  <a:rPr lang="en-US" altLang="en-US" sz="1800">
                    <a:latin typeface="Times" pitchFamily="2" charset="0"/>
                  </a:rPr>
                  <a:t> of this most radical theory of relativity; that is, it turns out that the secular rotation of Mercury’s orbit in the direction of the orbital motion, discovered by Leverrier, which amounts to about 45” in a century, is explained qualitatively and quantitatively, without having to posit any special hypothesis at all.</a:t>
                </a:r>
              </a:p>
            </p:txBody>
          </p:sp>
        </p:grpSp>
      </p:grpSp>
    </p:spTree>
    <p:extLst>
      <p:ext uri="{BB962C8B-B14F-4D97-AF65-F5344CB8AC3E}">
        <p14:creationId xmlns:p14="http://schemas.microsoft.com/office/powerpoint/2010/main" val="142341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CE521909-CB58-C74D-8DC9-4FE20C01BF1D}"/>
              </a:ext>
            </a:extLst>
          </p:cNvPr>
          <p:cNvSpPr/>
          <p:nvPr/>
        </p:nvSpPr>
        <p:spPr>
          <a:xfrm>
            <a:off x="2439988" y="1095375"/>
            <a:ext cx="2163762" cy="1628775"/>
          </a:xfrm>
          <a:custGeom>
            <a:avLst/>
            <a:gdLst>
              <a:gd name="connsiteX0" fmla="*/ 167109 w 2164063"/>
              <a:gd name="connsiteY0" fmla="*/ 0 h 1629375"/>
              <a:gd name="connsiteX1" fmla="*/ 167109 w 2164063"/>
              <a:gd name="connsiteY1" fmla="*/ 0 h 1629375"/>
              <a:gd name="connsiteX2" fmla="*/ 2164063 w 2164063"/>
              <a:gd name="connsiteY2" fmla="*/ 125336 h 1629375"/>
              <a:gd name="connsiteX3" fmla="*/ 2088864 w 2164063"/>
              <a:gd name="connsiteY3" fmla="*/ 1629375 h 1629375"/>
              <a:gd name="connsiteX4" fmla="*/ 0 w 2164063"/>
              <a:gd name="connsiteY4" fmla="*/ 1487327 h 1629375"/>
              <a:gd name="connsiteX5" fmla="*/ 167109 w 2164063"/>
              <a:gd name="connsiteY5" fmla="*/ 0 h 162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063" h="1629375">
                <a:moveTo>
                  <a:pt x="167109" y="0"/>
                </a:moveTo>
                <a:lnTo>
                  <a:pt x="167109" y="0"/>
                </a:lnTo>
                <a:lnTo>
                  <a:pt x="2164063" y="125336"/>
                </a:lnTo>
                <a:lnTo>
                  <a:pt x="2088864" y="1629375"/>
                </a:lnTo>
                <a:lnTo>
                  <a:pt x="0" y="1487327"/>
                </a:lnTo>
                <a:lnTo>
                  <a:pt x="167109"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21" name="Freeform 20">
            <a:extLst>
              <a:ext uri="{FF2B5EF4-FFF2-40B4-BE49-F238E27FC236}">
                <a16:creationId xmlns:a16="http://schemas.microsoft.com/office/drawing/2014/main" id="{AC0B6C46-F679-1A41-AA9A-89DBF7D167B0}"/>
              </a:ext>
            </a:extLst>
          </p:cNvPr>
          <p:cNvSpPr/>
          <p:nvPr/>
        </p:nvSpPr>
        <p:spPr>
          <a:xfrm flipH="1">
            <a:off x="5376863" y="1103313"/>
            <a:ext cx="3062287" cy="2163762"/>
          </a:xfrm>
          <a:custGeom>
            <a:avLst/>
            <a:gdLst>
              <a:gd name="connsiteX0" fmla="*/ 167109 w 2164063"/>
              <a:gd name="connsiteY0" fmla="*/ 0 h 1629375"/>
              <a:gd name="connsiteX1" fmla="*/ 167109 w 2164063"/>
              <a:gd name="connsiteY1" fmla="*/ 0 h 1629375"/>
              <a:gd name="connsiteX2" fmla="*/ 2164063 w 2164063"/>
              <a:gd name="connsiteY2" fmla="*/ 125336 h 1629375"/>
              <a:gd name="connsiteX3" fmla="*/ 2088864 w 2164063"/>
              <a:gd name="connsiteY3" fmla="*/ 1629375 h 1629375"/>
              <a:gd name="connsiteX4" fmla="*/ 0 w 2164063"/>
              <a:gd name="connsiteY4" fmla="*/ 1487327 h 1629375"/>
              <a:gd name="connsiteX5" fmla="*/ 167109 w 2164063"/>
              <a:gd name="connsiteY5" fmla="*/ 0 h 162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4063" h="1629375">
                <a:moveTo>
                  <a:pt x="167109" y="0"/>
                </a:moveTo>
                <a:lnTo>
                  <a:pt x="167109" y="0"/>
                </a:lnTo>
                <a:lnTo>
                  <a:pt x="2164063" y="125336"/>
                </a:lnTo>
                <a:lnTo>
                  <a:pt x="2088864" y="1629375"/>
                </a:lnTo>
                <a:lnTo>
                  <a:pt x="0" y="1487327"/>
                </a:lnTo>
                <a:lnTo>
                  <a:pt x="167109"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8" name="Freeform 17">
            <a:extLst>
              <a:ext uri="{FF2B5EF4-FFF2-40B4-BE49-F238E27FC236}">
                <a16:creationId xmlns:a16="http://schemas.microsoft.com/office/drawing/2014/main" id="{A3CFF8E1-895F-E641-9284-0B34077C18EB}"/>
              </a:ext>
            </a:extLst>
          </p:cNvPr>
          <p:cNvSpPr/>
          <p:nvPr/>
        </p:nvSpPr>
        <p:spPr>
          <a:xfrm>
            <a:off x="735013" y="1019175"/>
            <a:ext cx="985837" cy="468313"/>
          </a:xfrm>
          <a:custGeom>
            <a:avLst/>
            <a:gdLst>
              <a:gd name="connsiteX0" fmla="*/ 75199 w 985944"/>
              <a:gd name="connsiteY0" fmla="*/ 0 h 467923"/>
              <a:gd name="connsiteX1" fmla="*/ 952522 w 985944"/>
              <a:gd name="connsiteY1" fmla="*/ 150404 h 467923"/>
              <a:gd name="connsiteX2" fmla="*/ 985944 w 985944"/>
              <a:gd name="connsiteY2" fmla="*/ 467923 h 467923"/>
              <a:gd name="connsiteX3" fmla="*/ 0 w 985944"/>
              <a:gd name="connsiteY3" fmla="*/ 451211 h 467923"/>
              <a:gd name="connsiteX4" fmla="*/ 75199 w 985944"/>
              <a:gd name="connsiteY4" fmla="*/ 0 h 46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944" h="467923">
                <a:moveTo>
                  <a:pt x="75199" y="0"/>
                </a:moveTo>
                <a:lnTo>
                  <a:pt x="952522" y="150404"/>
                </a:lnTo>
                <a:lnTo>
                  <a:pt x="985944" y="467923"/>
                </a:lnTo>
                <a:lnTo>
                  <a:pt x="0" y="451211"/>
                </a:lnTo>
                <a:lnTo>
                  <a:pt x="75199"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7588" name="Title 1">
            <a:extLst>
              <a:ext uri="{FF2B5EF4-FFF2-40B4-BE49-F238E27FC236}">
                <a16:creationId xmlns:a16="http://schemas.microsoft.com/office/drawing/2014/main" id="{3669F5B9-AECB-C940-9978-E1A5D9015F74}"/>
              </a:ext>
            </a:extLst>
          </p:cNvPr>
          <p:cNvSpPr>
            <a:spLocks noGrp="1"/>
          </p:cNvSpPr>
          <p:nvPr>
            <p:ph type="title"/>
          </p:nvPr>
        </p:nvSpPr>
        <p:spPr>
          <a:xfrm>
            <a:off x="247650" y="0"/>
            <a:ext cx="8008938" cy="860425"/>
          </a:xfrm>
        </p:spPr>
        <p:txBody>
          <a:bodyPr/>
          <a:lstStyle/>
          <a:p>
            <a:r>
              <a:rPr lang="en-US" altLang="en-US">
                <a:latin typeface="Times" pitchFamily="2" charset="0"/>
                <a:ea typeface="ＭＳ Ｐゴシック" panose="020B0600070205080204" pitchFamily="34" charset="-128"/>
              </a:rPr>
              <a:t>Two Step Structure</a:t>
            </a:r>
          </a:p>
        </p:txBody>
      </p:sp>
      <p:sp>
        <p:nvSpPr>
          <p:cNvPr id="67589" name="Content Placeholder 2">
            <a:extLst>
              <a:ext uri="{FF2B5EF4-FFF2-40B4-BE49-F238E27FC236}">
                <a16:creationId xmlns:a16="http://schemas.microsoft.com/office/drawing/2014/main" id="{CA7A24AE-3E53-DD4F-A056-C5178A2F3CB9}"/>
              </a:ext>
            </a:extLst>
          </p:cNvPr>
          <p:cNvSpPr>
            <a:spLocks noGrp="1"/>
          </p:cNvSpPr>
          <p:nvPr>
            <p:ph idx="1"/>
          </p:nvPr>
        </p:nvSpPr>
        <p:spPr/>
        <p:txBody>
          <a:bodyPr>
            <a:normAutofit fontScale="77500" lnSpcReduction="20000"/>
          </a:bodyPr>
          <a:lstStyle/>
          <a:p>
            <a:endParaRPr lang="en-US" altLang="en-US">
              <a:latin typeface="Times" pitchFamily="2" charset="0"/>
              <a:ea typeface="ＭＳ Ｐゴシック" panose="020B0600070205080204" pitchFamily="34" charset="-128"/>
            </a:endParaRPr>
          </a:p>
        </p:txBody>
      </p:sp>
      <p:sp>
        <p:nvSpPr>
          <p:cNvPr id="67590" name="Slide Number Placeholder 3">
            <a:extLst>
              <a:ext uri="{FF2B5EF4-FFF2-40B4-BE49-F238E27FC236}">
                <a16:creationId xmlns:a16="http://schemas.microsoft.com/office/drawing/2014/main" id="{224A2427-B9F3-AB40-8D41-ED01C89BE3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35F008E-65D0-3940-8572-990377305F8D}" type="slidenum">
              <a:rPr lang="en-US" altLang="en-US" sz="1200">
                <a:solidFill>
                  <a:srgbClr val="898989"/>
                </a:solidFill>
                <a:latin typeface="Times" pitchFamily="2" charset="0"/>
              </a:rPr>
              <a:pPr eaLnBrk="1" hangingPunct="1"/>
              <a:t>18</a:t>
            </a:fld>
            <a:endParaRPr lang="en-US" altLang="en-US" sz="1200">
              <a:solidFill>
                <a:srgbClr val="898989"/>
              </a:solidFill>
              <a:latin typeface="Times" pitchFamily="2" charset="0"/>
            </a:endParaRPr>
          </a:p>
        </p:txBody>
      </p:sp>
      <p:sp>
        <p:nvSpPr>
          <p:cNvPr id="67591" name="TextBox 4">
            <a:extLst>
              <a:ext uri="{FF2B5EF4-FFF2-40B4-BE49-F238E27FC236}">
                <a16:creationId xmlns:a16="http://schemas.microsoft.com/office/drawing/2014/main" id="{1CF861C4-7997-1C4C-920A-8FFA97C4B92A}"/>
              </a:ext>
            </a:extLst>
          </p:cNvPr>
          <p:cNvSpPr txBox="1">
            <a:spLocks noChangeArrowheads="1"/>
          </p:cNvSpPr>
          <p:nvPr/>
        </p:nvSpPr>
        <p:spPr bwMode="auto">
          <a:xfrm>
            <a:off x="685800" y="996950"/>
            <a:ext cx="109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Step 1</a:t>
            </a:r>
          </a:p>
        </p:txBody>
      </p:sp>
      <p:sp>
        <p:nvSpPr>
          <p:cNvPr id="67592" name="TextBox 6">
            <a:extLst>
              <a:ext uri="{FF2B5EF4-FFF2-40B4-BE49-F238E27FC236}">
                <a16:creationId xmlns:a16="http://schemas.microsoft.com/office/drawing/2014/main" id="{215AB685-53BF-1544-A020-9230D1C15BDF}"/>
              </a:ext>
            </a:extLst>
          </p:cNvPr>
          <p:cNvSpPr txBox="1">
            <a:spLocks noChangeArrowheads="1"/>
          </p:cNvSpPr>
          <p:nvPr/>
        </p:nvSpPr>
        <p:spPr bwMode="auto">
          <a:xfrm>
            <a:off x="2381250" y="1031875"/>
            <a:ext cx="2374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General relativity</a:t>
            </a:r>
            <a:endParaRPr lang="en-US" altLang="en-US" sz="1800">
              <a:latin typeface="Times" pitchFamily="2" charset="0"/>
            </a:endParaRPr>
          </a:p>
        </p:txBody>
      </p:sp>
      <p:sp>
        <p:nvSpPr>
          <p:cNvPr id="67593" name="TextBox 7">
            <a:extLst>
              <a:ext uri="{FF2B5EF4-FFF2-40B4-BE49-F238E27FC236}">
                <a16:creationId xmlns:a16="http://schemas.microsoft.com/office/drawing/2014/main" id="{E7E876C7-E747-A54B-A9B7-FCE3640812CD}"/>
              </a:ext>
            </a:extLst>
          </p:cNvPr>
          <p:cNvSpPr txBox="1">
            <a:spLocks noChangeArrowheads="1"/>
          </p:cNvSpPr>
          <p:nvPr/>
        </p:nvSpPr>
        <p:spPr bwMode="auto">
          <a:xfrm>
            <a:off x="5281613" y="1031875"/>
            <a:ext cx="370998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itchFamily="2" charset="0"/>
              </a:rPr>
              <a:t>Foils</a:t>
            </a:r>
          </a:p>
          <a:p>
            <a:pPr eaLnBrk="1" hangingPunct="1"/>
            <a:r>
              <a:rPr lang="en-US" altLang="en-US" sz="1600">
                <a:latin typeface="Times" pitchFamily="2" charset="0"/>
              </a:rPr>
              <a:t>1. Other planet or planets</a:t>
            </a:r>
          </a:p>
          <a:p>
            <a:pPr eaLnBrk="1" hangingPunct="1"/>
            <a:r>
              <a:rPr lang="en-US" altLang="en-US" sz="1600">
                <a:latin typeface="Times" pitchFamily="2" charset="0"/>
              </a:rPr>
              <a:t>2. Flattened sun</a:t>
            </a:r>
          </a:p>
          <a:p>
            <a:pPr eaLnBrk="1" hangingPunct="1"/>
            <a:r>
              <a:rPr lang="en-US" altLang="en-US" sz="1600">
                <a:latin typeface="Times" pitchFamily="2" charset="0"/>
              </a:rPr>
              <a:t>3. Distributed matter in zodiacal light</a:t>
            </a:r>
          </a:p>
          <a:p>
            <a:pPr eaLnBrk="1" hangingPunct="1"/>
            <a:r>
              <a:rPr lang="en-US" altLang="en-US" sz="1600">
                <a:latin typeface="Times" pitchFamily="2" charset="0"/>
              </a:rPr>
              <a:t>4. Deviations from 2 in inverse square law</a:t>
            </a:r>
          </a:p>
        </p:txBody>
      </p:sp>
      <p:sp>
        <p:nvSpPr>
          <p:cNvPr id="67594" name="TextBox 8">
            <a:extLst>
              <a:ext uri="{FF2B5EF4-FFF2-40B4-BE49-F238E27FC236}">
                <a16:creationId xmlns:a16="http://schemas.microsoft.com/office/drawing/2014/main" id="{28E61347-A1B1-0248-9F7B-5EC93CC82585}"/>
              </a:ext>
            </a:extLst>
          </p:cNvPr>
          <p:cNvSpPr txBox="1">
            <a:spLocks noChangeArrowheads="1"/>
          </p:cNvSpPr>
          <p:nvPr/>
        </p:nvSpPr>
        <p:spPr bwMode="auto">
          <a:xfrm>
            <a:off x="2528888" y="1771650"/>
            <a:ext cx="246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Perihelion motion of Mercury derived.</a:t>
            </a:r>
            <a:endParaRPr lang="en-US" altLang="en-US" sz="1800">
              <a:latin typeface="Times" pitchFamily="2" charset="0"/>
            </a:endParaRPr>
          </a:p>
        </p:txBody>
      </p:sp>
      <p:sp>
        <p:nvSpPr>
          <p:cNvPr id="67595" name="TextBox 9">
            <a:extLst>
              <a:ext uri="{FF2B5EF4-FFF2-40B4-BE49-F238E27FC236}">
                <a16:creationId xmlns:a16="http://schemas.microsoft.com/office/drawing/2014/main" id="{85C5E902-7CC9-874E-BBAF-4388C425B4C3}"/>
              </a:ext>
            </a:extLst>
          </p:cNvPr>
          <p:cNvSpPr txBox="1">
            <a:spLocks noChangeArrowheads="1"/>
          </p:cNvSpPr>
          <p:nvPr/>
        </p:nvSpPr>
        <p:spPr bwMode="auto">
          <a:xfrm>
            <a:off x="5372100" y="2527300"/>
            <a:ext cx="2490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Times" pitchFamily="2" charset="0"/>
              </a:rPr>
              <a:t>Contradicted</a:t>
            </a:r>
            <a:r>
              <a:rPr lang="en-US" altLang="en-US" sz="1600">
                <a:latin typeface="Times" pitchFamily="2" charset="0"/>
              </a:rPr>
              <a:t> by the (extended) evidence</a:t>
            </a:r>
            <a:endParaRPr lang="en-US" altLang="en-US" sz="1400">
              <a:latin typeface="Times" pitchFamily="2" charset="0"/>
            </a:endParaRPr>
          </a:p>
        </p:txBody>
      </p:sp>
      <p:sp>
        <p:nvSpPr>
          <p:cNvPr id="67596" name="TextBox 12">
            <a:extLst>
              <a:ext uri="{FF2B5EF4-FFF2-40B4-BE49-F238E27FC236}">
                <a16:creationId xmlns:a16="http://schemas.microsoft.com/office/drawing/2014/main" id="{A781D3CF-70C2-ED4A-93EE-502BB9444F0A}"/>
              </a:ext>
            </a:extLst>
          </p:cNvPr>
          <p:cNvSpPr txBox="1">
            <a:spLocks noChangeArrowheads="1"/>
          </p:cNvSpPr>
          <p:nvPr/>
        </p:nvSpPr>
        <p:spPr bwMode="auto">
          <a:xfrm>
            <a:off x="4795838" y="1106488"/>
            <a:ext cx="439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pitchFamily="2" charset="0"/>
              </a:rPr>
              <a:t>vs</a:t>
            </a:r>
          </a:p>
        </p:txBody>
      </p:sp>
      <p:grpSp>
        <p:nvGrpSpPr>
          <p:cNvPr id="25" name="Group 24">
            <a:extLst>
              <a:ext uri="{FF2B5EF4-FFF2-40B4-BE49-F238E27FC236}">
                <a16:creationId xmlns:a16="http://schemas.microsoft.com/office/drawing/2014/main" id="{45F4917B-93B2-F44B-88A0-359E7F0C4519}"/>
              </a:ext>
            </a:extLst>
          </p:cNvPr>
          <p:cNvGrpSpPr>
            <a:grpSpLocks/>
          </p:cNvGrpSpPr>
          <p:nvPr/>
        </p:nvGrpSpPr>
        <p:grpSpPr bwMode="auto">
          <a:xfrm>
            <a:off x="404813" y="4962525"/>
            <a:ext cx="6380162" cy="714375"/>
            <a:chOff x="379858" y="3892940"/>
            <a:chExt cx="6379704" cy="714161"/>
          </a:xfrm>
        </p:grpSpPr>
        <p:sp>
          <p:nvSpPr>
            <p:cNvPr id="23" name="Freeform 22">
              <a:extLst>
                <a:ext uri="{FF2B5EF4-FFF2-40B4-BE49-F238E27FC236}">
                  <a16:creationId xmlns:a16="http://schemas.microsoft.com/office/drawing/2014/main" id="{B6582412-707C-0D4F-9C4E-C2A0F0A8A33B}"/>
                </a:ext>
              </a:extLst>
            </p:cNvPr>
            <p:cNvSpPr/>
            <p:nvPr/>
          </p:nvSpPr>
          <p:spPr>
            <a:xfrm>
              <a:off x="1979943" y="3943725"/>
              <a:ext cx="4779619" cy="634810"/>
            </a:xfrm>
            <a:custGeom>
              <a:avLst/>
              <a:gdLst>
                <a:gd name="connsiteX0" fmla="*/ 250663 w 4779319"/>
                <a:gd name="connsiteY0" fmla="*/ 0 h 635039"/>
                <a:gd name="connsiteX1" fmla="*/ 250663 w 4779319"/>
                <a:gd name="connsiteY1" fmla="*/ 0 h 635039"/>
                <a:gd name="connsiteX2" fmla="*/ 4779319 w 4779319"/>
                <a:gd name="connsiteY2" fmla="*/ 33424 h 635039"/>
                <a:gd name="connsiteX3" fmla="*/ 4470168 w 4779319"/>
                <a:gd name="connsiteY3" fmla="*/ 568193 h 635039"/>
                <a:gd name="connsiteX4" fmla="*/ 0 w 4779319"/>
                <a:gd name="connsiteY4" fmla="*/ 635039 h 635039"/>
                <a:gd name="connsiteX5" fmla="*/ 250663 w 4779319"/>
                <a:gd name="connsiteY5" fmla="*/ 0 h 63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9319" h="635039">
                  <a:moveTo>
                    <a:pt x="250663" y="0"/>
                  </a:moveTo>
                  <a:lnTo>
                    <a:pt x="250663" y="0"/>
                  </a:lnTo>
                  <a:lnTo>
                    <a:pt x="4779319" y="33424"/>
                  </a:lnTo>
                  <a:lnTo>
                    <a:pt x="4470168" y="568193"/>
                  </a:lnTo>
                  <a:lnTo>
                    <a:pt x="0" y="635039"/>
                  </a:lnTo>
                  <a:lnTo>
                    <a:pt x="250663" y="0"/>
                  </a:lnTo>
                  <a:close/>
                </a:path>
              </a:pathLst>
            </a:custGeom>
            <a:solidFill>
              <a:srgbClr val="FFCA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9" name="Freeform 18">
              <a:extLst>
                <a:ext uri="{FF2B5EF4-FFF2-40B4-BE49-F238E27FC236}">
                  <a16:creationId xmlns:a16="http://schemas.microsoft.com/office/drawing/2014/main" id="{BC07853C-687E-294F-A1A0-19999FA03A1B}"/>
                </a:ext>
              </a:extLst>
            </p:cNvPr>
            <p:cNvSpPr/>
            <p:nvPr/>
          </p:nvSpPr>
          <p:spPr>
            <a:xfrm>
              <a:off x="411606" y="3892940"/>
              <a:ext cx="985766" cy="468173"/>
            </a:xfrm>
            <a:custGeom>
              <a:avLst/>
              <a:gdLst>
                <a:gd name="connsiteX0" fmla="*/ 75199 w 985944"/>
                <a:gd name="connsiteY0" fmla="*/ 0 h 467923"/>
                <a:gd name="connsiteX1" fmla="*/ 952522 w 985944"/>
                <a:gd name="connsiteY1" fmla="*/ 150404 h 467923"/>
                <a:gd name="connsiteX2" fmla="*/ 985944 w 985944"/>
                <a:gd name="connsiteY2" fmla="*/ 467923 h 467923"/>
                <a:gd name="connsiteX3" fmla="*/ 0 w 985944"/>
                <a:gd name="connsiteY3" fmla="*/ 451211 h 467923"/>
                <a:gd name="connsiteX4" fmla="*/ 75199 w 985944"/>
                <a:gd name="connsiteY4" fmla="*/ 0 h 467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944" h="467923">
                  <a:moveTo>
                    <a:pt x="75199" y="0"/>
                  </a:moveTo>
                  <a:lnTo>
                    <a:pt x="952522" y="150404"/>
                  </a:lnTo>
                  <a:lnTo>
                    <a:pt x="985944" y="467923"/>
                  </a:lnTo>
                  <a:lnTo>
                    <a:pt x="0" y="451211"/>
                  </a:lnTo>
                  <a:lnTo>
                    <a:pt x="75199"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7604" name="TextBox 13">
              <a:extLst>
                <a:ext uri="{FF2B5EF4-FFF2-40B4-BE49-F238E27FC236}">
                  <a16:creationId xmlns:a16="http://schemas.microsoft.com/office/drawing/2014/main" id="{5A70A103-BF23-FA48-8956-74387CF9F5CF}"/>
                </a:ext>
              </a:extLst>
            </p:cNvPr>
            <p:cNvSpPr txBox="1">
              <a:spLocks noChangeArrowheads="1"/>
            </p:cNvSpPr>
            <p:nvPr/>
          </p:nvSpPr>
          <p:spPr bwMode="auto">
            <a:xfrm>
              <a:off x="379858" y="3905040"/>
              <a:ext cx="1092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Step 2</a:t>
              </a:r>
            </a:p>
          </p:txBody>
        </p:sp>
        <p:sp>
          <p:nvSpPr>
            <p:cNvPr id="67605" name="TextBox 14">
              <a:extLst>
                <a:ext uri="{FF2B5EF4-FFF2-40B4-BE49-F238E27FC236}">
                  <a16:creationId xmlns:a16="http://schemas.microsoft.com/office/drawing/2014/main" id="{ED3A4B92-A3A6-A544-80CB-867786328FA6}"/>
                </a:ext>
              </a:extLst>
            </p:cNvPr>
            <p:cNvSpPr txBox="1">
              <a:spLocks noChangeArrowheads="1"/>
            </p:cNvSpPr>
            <p:nvPr/>
          </p:nvSpPr>
          <p:spPr bwMode="auto">
            <a:xfrm>
              <a:off x="2055436" y="3929993"/>
              <a:ext cx="159589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Favored theory is </a:t>
              </a:r>
              <a:r>
                <a:rPr lang="en-US" altLang="en-US" sz="2000">
                  <a:latin typeface="Times" pitchFamily="2" charset="0"/>
                </a:rPr>
                <a:t>better</a:t>
              </a:r>
              <a:r>
                <a:rPr lang="en-US" altLang="en-US" sz="1800">
                  <a:latin typeface="Times" pitchFamily="2" charset="0"/>
                </a:rPr>
                <a:t>.</a:t>
              </a:r>
            </a:p>
          </p:txBody>
        </p:sp>
        <p:sp>
          <p:nvSpPr>
            <p:cNvPr id="67606" name="TextBox 15">
              <a:extLst>
                <a:ext uri="{FF2B5EF4-FFF2-40B4-BE49-F238E27FC236}">
                  <a16:creationId xmlns:a16="http://schemas.microsoft.com/office/drawing/2014/main" id="{DA064C8A-3475-F645-8F47-5108E5743697}"/>
                </a:ext>
              </a:extLst>
            </p:cNvPr>
            <p:cNvSpPr txBox="1">
              <a:spLocks noChangeArrowheads="1"/>
            </p:cNvSpPr>
            <p:nvPr/>
          </p:nvSpPr>
          <p:spPr bwMode="auto">
            <a:xfrm>
              <a:off x="5146976" y="3927213"/>
              <a:ext cx="159589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Favored theory is </a:t>
              </a:r>
              <a:r>
                <a:rPr lang="en-US" altLang="en-US" sz="2000">
                  <a:latin typeface="Times" pitchFamily="2" charset="0"/>
                </a:rPr>
                <a:t>best</a:t>
              </a:r>
              <a:r>
                <a:rPr lang="en-US" altLang="en-US" sz="1800">
                  <a:latin typeface="Times" pitchFamily="2" charset="0"/>
                </a:rPr>
                <a:t>.</a:t>
              </a:r>
            </a:p>
          </p:txBody>
        </p:sp>
        <p:sp>
          <p:nvSpPr>
            <p:cNvPr id="22" name="Right Arrow 21">
              <a:extLst>
                <a:ext uri="{FF2B5EF4-FFF2-40B4-BE49-F238E27FC236}">
                  <a16:creationId xmlns:a16="http://schemas.microsoft.com/office/drawing/2014/main" id="{5EB2037C-622B-F040-BA91-F65308886CAD}"/>
                </a:ext>
              </a:extLst>
            </p:cNvPr>
            <p:cNvSpPr/>
            <p:nvPr/>
          </p:nvSpPr>
          <p:spPr>
            <a:xfrm>
              <a:off x="4135613" y="4059578"/>
              <a:ext cx="619081" cy="350732"/>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4" name="TextBox 23">
            <a:extLst>
              <a:ext uri="{FF2B5EF4-FFF2-40B4-BE49-F238E27FC236}">
                <a16:creationId xmlns:a16="http://schemas.microsoft.com/office/drawing/2014/main" id="{96C3D992-F211-FF4C-9E02-0B8EC6450702}"/>
              </a:ext>
            </a:extLst>
          </p:cNvPr>
          <p:cNvSpPr txBox="1">
            <a:spLocks noChangeArrowheads="1"/>
          </p:cNvSpPr>
          <p:nvPr/>
        </p:nvSpPr>
        <p:spPr bwMode="auto">
          <a:xfrm>
            <a:off x="2097088" y="5765800"/>
            <a:ext cx="4695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Tacit assumption that options are exhaustive.</a:t>
            </a:r>
          </a:p>
        </p:txBody>
      </p:sp>
      <p:grpSp>
        <p:nvGrpSpPr>
          <p:cNvPr id="17" name="Group 16">
            <a:extLst>
              <a:ext uri="{FF2B5EF4-FFF2-40B4-BE49-F238E27FC236}">
                <a16:creationId xmlns:a16="http://schemas.microsoft.com/office/drawing/2014/main" id="{2328EDED-17E3-7F43-A270-11FF93E71A9E}"/>
              </a:ext>
            </a:extLst>
          </p:cNvPr>
          <p:cNvGrpSpPr>
            <a:grpSpLocks/>
          </p:cNvGrpSpPr>
          <p:nvPr/>
        </p:nvGrpSpPr>
        <p:grpSpPr bwMode="auto">
          <a:xfrm>
            <a:off x="417513" y="2843213"/>
            <a:ext cx="4721225" cy="1870075"/>
            <a:chOff x="417773" y="2843641"/>
            <a:chExt cx="4720832" cy="1870274"/>
          </a:xfrm>
        </p:grpSpPr>
        <p:pic>
          <p:nvPicPr>
            <p:cNvPr id="11" name="Picture 10">
              <a:extLst>
                <a:ext uri="{FF2B5EF4-FFF2-40B4-BE49-F238E27FC236}">
                  <a16:creationId xmlns:a16="http://schemas.microsoft.com/office/drawing/2014/main" id="{5AFDD9D2-721B-9B4D-BC6F-FCA1398D23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773" y="2843641"/>
              <a:ext cx="4720832" cy="1552740"/>
            </a:xfrm>
            <a:prstGeom prst="rect">
              <a:avLst/>
            </a:prstGeom>
            <a:noFill/>
            <a:ln w="9525">
              <a:solidFill>
                <a:srgbClr val="7F7F7F"/>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67601" name="TextBox 11">
              <a:extLst>
                <a:ext uri="{FF2B5EF4-FFF2-40B4-BE49-F238E27FC236}">
                  <a16:creationId xmlns:a16="http://schemas.microsoft.com/office/drawing/2014/main" id="{C6A8AFA2-E528-004D-B264-8C035732C707}"/>
                </a:ext>
              </a:extLst>
            </p:cNvPr>
            <p:cNvSpPr txBox="1">
              <a:spLocks noChangeArrowheads="1"/>
            </p:cNvSpPr>
            <p:nvPr/>
          </p:nvSpPr>
          <p:spPr bwMode="auto">
            <a:xfrm>
              <a:off x="417773" y="4436916"/>
              <a:ext cx="13172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pitchFamily="2" charset="0"/>
                </a:rPr>
                <a:t>February 27, 1915</a:t>
              </a:r>
            </a:p>
          </p:txBody>
        </p:sp>
      </p:grpSp>
    </p:spTree>
    <p:extLst>
      <p:ext uri="{BB962C8B-B14F-4D97-AF65-F5344CB8AC3E}">
        <p14:creationId xmlns:p14="http://schemas.microsoft.com/office/powerpoint/2010/main" val="3547616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Freeform 65">
            <a:extLst>
              <a:ext uri="{FF2B5EF4-FFF2-40B4-BE49-F238E27FC236}">
                <a16:creationId xmlns:a16="http://schemas.microsoft.com/office/drawing/2014/main" id="{990F2566-C76A-E044-ACF9-65889FD33D37}"/>
              </a:ext>
            </a:extLst>
          </p:cNvPr>
          <p:cNvSpPr/>
          <p:nvPr/>
        </p:nvSpPr>
        <p:spPr>
          <a:xfrm>
            <a:off x="1446213" y="4970463"/>
            <a:ext cx="1508125" cy="53657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7" name="Freeform 66">
            <a:extLst>
              <a:ext uri="{FF2B5EF4-FFF2-40B4-BE49-F238E27FC236}">
                <a16:creationId xmlns:a16="http://schemas.microsoft.com/office/drawing/2014/main" id="{115C2CC7-931A-224B-A01C-18A839971EE1}"/>
              </a:ext>
            </a:extLst>
          </p:cNvPr>
          <p:cNvSpPr/>
          <p:nvPr/>
        </p:nvSpPr>
        <p:spPr>
          <a:xfrm flipV="1">
            <a:off x="3033713" y="4976813"/>
            <a:ext cx="1508125" cy="5302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8" name="Freeform 67">
            <a:extLst>
              <a:ext uri="{FF2B5EF4-FFF2-40B4-BE49-F238E27FC236}">
                <a16:creationId xmlns:a16="http://schemas.microsoft.com/office/drawing/2014/main" id="{56A8B029-ED78-9145-B9A9-EDEE09D6B025}"/>
              </a:ext>
            </a:extLst>
          </p:cNvPr>
          <p:cNvSpPr/>
          <p:nvPr/>
        </p:nvSpPr>
        <p:spPr>
          <a:xfrm>
            <a:off x="4597400" y="4986338"/>
            <a:ext cx="1903413" cy="500062"/>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9" name="Freeform 68">
            <a:extLst>
              <a:ext uri="{FF2B5EF4-FFF2-40B4-BE49-F238E27FC236}">
                <a16:creationId xmlns:a16="http://schemas.microsoft.com/office/drawing/2014/main" id="{49EB5DB4-83BE-7C41-A9D4-0A2F1E7B69FF}"/>
              </a:ext>
            </a:extLst>
          </p:cNvPr>
          <p:cNvSpPr/>
          <p:nvPr/>
        </p:nvSpPr>
        <p:spPr>
          <a:xfrm flipV="1">
            <a:off x="6572250" y="4997450"/>
            <a:ext cx="1584325" cy="5302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4" name="Freeform 73">
            <a:extLst>
              <a:ext uri="{FF2B5EF4-FFF2-40B4-BE49-F238E27FC236}">
                <a16:creationId xmlns:a16="http://schemas.microsoft.com/office/drawing/2014/main" id="{3DD2FAA8-D45A-6545-A77A-1B6A470F1A74}"/>
              </a:ext>
            </a:extLst>
          </p:cNvPr>
          <p:cNvSpPr/>
          <p:nvPr/>
        </p:nvSpPr>
        <p:spPr>
          <a:xfrm>
            <a:off x="1446213" y="3754438"/>
            <a:ext cx="1508125" cy="53657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5" name="Freeform 74">
            <a:extLst>
              <a:ext uri="{FF2B5EF4-FFF2-40B4-BE49-F238E27FC236}">
                <a16:creationId xmlns:a16="http://schemas.microsoft.com/office/drawing/2014/main" id="{9681CCDE-123E-3746-B58A-E2E0A0E98AF2}"/>
              </a:ext>
            </a:extLst>
          </p:cNvPr>
          <p:cNvSpPr/>
          <p:nvPr/>
        </p:nvSpPr>
        <p:spPr>
          <a:xfrm flipV="1">
            <a:off x="3033713" y="3760788"/>
            <a:ext cx="1508125" cy="5302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6" name="Freeform 75">
            <a:extLst>
              <a:ext uri="{FF2B5EF4-FFF2-40B4-BE49-F238E27FC236}">
                <a16:creationId xmlns:a16="http://schemas.microsoft.com/office/drawing/2014/main" id="{58C5BEDD-D2D4-1D40-B047-A33ADFCB95BC}"/>
              </a:ext>
            </a:extLst>
          </p:cNvPr>
          <p:cNvSpPr/>
          <p:nvPr/>
        </p:nvSpPr>
        <p:spPr>
          <a:xfrm>
            <a:off x="4597400" y="3770313"/>
            <a:ext cx="1903413" cy="500062"/>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7" name="Freeform 76">
            <a:extLst>
              <a:ext uri="{FF2B5EF4-FFF2-40B4-BE49-F238E27FC236}">
                <a16:creationId xmlns:a16="http://schemas.microsoft.com/office/drawing/2014/main" id="{08A88215-042E-434E-A713-9F0A55732AAE}"/>
              </a:ext>
            </a:extLst>
          </p:cNvPr>
          <p:cNvSpPr/>
          <p:nvPr/>
        </p:nvSpPr>
        <p:spPr>
          <a:xfrm flipV="1">
            <a:off x="6572250" y="3781425"/>
            <a:ext cx="1584325" cy="5302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2" name="Freeform 81">
            <a:extLst>
              <a:ext uri="{FF2B5EF4-FFF2-40B4-BE49-F238E27FC236}">
                <a16:creationId xmlns:a16="http://schemas.microsoft.com/office/drawing/2014/main" id="{0F57A01E-0949-164D-A2D2-22D5331F0195}"/>
              </a:ext>
            </a:extLst>
          </p:cNvPr>
          <p:cNvSpPr/>
          <p:nvPr/>
        </p:nvSpPr>
        <p:spPr>
          <a:xfrm flipV="1">
            <a:off x="1446213" y="4370388"/>
            <a:ext cx="1508125" cy="52387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3" name="Freeform 82">
            <a:extLst>
              <a:ext uri="{FF2B5EF4-FFF2-40B4-BE49-F238E27FC236}">
                <a16:creationId xmlns:a16="http://schemas.microsoft.com/office/drawing/2014/main" id="{CE679DA5-AAD2-CA4C-9369-3A361FDD1E0E}"/>
              </a:ext>
            </a:extLst>
          </p:cNvPr>
          <p:cNvSpPr/>
          <p:nvPr/>
        </p:nvSpPr>
        <p:spPr>
          <a:xfrm>
            <a:off x="3033713" y="4383088"/>
            <a:ext cx="1508125" cy="5175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4" name="Freeform 83">
            <a:extLst>
              <a:ext uri="{FF2B5EF4-FFF2-40B4-BE49-F238E27FC236}">
                <a16:creationId xmlns:a16="http://schemas.microsoft.com/office/drawing/2014/main" id="{CB31598A-1317-1B49-B7EE-E0E8CC8DD95F}"/>
              </a:ext>
            </a:extLst>
          </p:cNvPr>
          <p:cNvSpPr/>
          <p:nvPr/>
        </p:nvSpPr>
        <p:spPr>
          <a:xfrm flipV="1">
            <a:off x="4597400" y="4421188"/>
            <a:ext cx="1903413" cy="488950"/>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5" name="Freeform 84">
            <a:extLst>
              <a:ext uri="{FF2B5EF4-FFF2-40B4-BE49-F238E27FC236}">
                <a16:creationId xmlns:a16="http://schemas.microsoft.com/office/drawing/2014/main" id="{C5BECA12-1DAA-9E45-ADA9-8088A5AD487A}"/>
              </a:ext>
            </a:extLst>
          </p:cNvPr>
          <p:cNvSpPr/>
          <p:nvPr/>
        </p:nvSpPr>
        <p:spPr>
          <a:xfrm>
            <a:off x="6572250" y="4403725"/>
            <a:ext cx="1584325" cy="5175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6" name="Freeform 85">
            <a:extLst>
              <a:ext uri="{FF2B5EF4-FFF2-40B4-BE49-F238E27FC236}">
                <a16:creationId xmlns:a16="http://schemas.microsoft.com/office/drawing/2014/main" id="{4B9B515B-4EF7-734F-AB47-52FD796F0732}"/>
              </a:ext>
            </a:extLst>
          </p:cNvPr>
          <p:cNvSpPr/>
          <p:nvPr/>
        </p:nvSpPr>
        <p:spPr>
          <a:xfrm flipV="1">
            <a:off x="1446213" y="5595938"/>
            <a:ext cx="1508125" cy="52387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7" name="Freeform 86">
            <a:extLst>
              <a:ext uri="{FF2B5EF4-FFF2-40B4-BE49-F238E27FC236}">
                <a16:creationId xmlns:a16="http://schemas.microsoft.com/office/drawing/2014/main" id="{94C97417-260F-434F-B798-8CE4B3EBD14D}"/>
              </a:ext>
            </a:extLst>
          </p:cNvPr>
          <p:cNvSpPr/>
          <p:nvPr/>
        </p:nvSpPr>
        <p:spPr>
          <a:xfrm>
            <a:off x="3033713" y="5610225"/>
            <a:ext cx="1508125" cy="515938"/>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8" name="Freeform 87">
            <a:extLst>
              <a:ext uri="{FF2B5EF4-FFF2-40B4-BE49-F238E27FC236}">
                <a16:creationId xmlns:a16="http://schemas.microsoft.com/office/drawing/2014/main" id="{80426CF6-5E52-0443-9EA0-B22887FE818D}"/>
              </a:ext>
            </a:extLst>
          </p:cNvPr>
          <p:cNvSpPr/>
          <p:nvPr/>
        </p:nvSpPr>
        <p:spPr>
          <a:xfrm flipV="1">
            <a:off x="4597400" y="5646738"/>
            <a:ext cx="1903413" cy="488950"/>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9" name="Freeform 88">
            <a:extLst>
              <a:ext uri="{FF2B5EF4-FFF2-40B4-BE49-F238E27FC236}">
                <a16:creationId xmlns:a16="http://schemas.microsoft.com/office/drawing/2014/main" id="{3F4EE9DB-ED11-E043-B672-61C241B20DBB}"/>
              </a:ext>
            </a:extLst>
          </p:cNvPr>
          <p:cNvSpPr/>
          <p:nvPr/>
        </p:nvSpPr>
        <p:spPr>
          <a:xfrm>
            <a:off x="6572250" y="5629275"/>
            <a:ext cx="1584325" cy="5175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2484" name="Freeform 62483">
            <a:extLst>
              <a:ext uri="{FF2B5EF4-FFF2-40B4-BE49-F238E27FC236}">
                <a16:creationId xmlns:a16="http://schemas.microsoft.com/office/drawing/2014/main" id="{1098A85B-F954-0443-840E-BB8AB438D57C}"/>
              </a:ext>
            </a:extLst>
          </p:cNvPr>
          <p:cNvSpPr/>
          <p:nvPr/>
        </p:nvSpPr>
        <p:spPr>
          <a:xfrm>
            <a:off x="1446213" y="1358900"/>
            <a:ext cx="1508125" cy="53657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59" name="Freeform 58">
            <a:extLst>
              <a:ext uri="{FF2B5EF4-FFF2-40B4-BE49-F238E27FC236}">
                <a16:creationId xmlns:a16="http://schemas.microsoft.com/office/drawing/2014/main" id="{832B7720-02C1-9047-91DA-F19DA85A3289}"/>
              </a:ext>
            </a:extLst>
          </p:cNvPr>
          <p:cNvSpPr/>
          <p:nvPr/>
        </p:nvSpPr>
        <p:spPr>
          <a:xfrm flipV="1">
            <a:off x="3033713" y="1365250"/>
            <a:ext cx="1508125" cy="5302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0" name="Freeform 59">
            <a:extLst>
              <a:ext uri="{FF2B5EF4-FFF2-40B4-BE49-F238E27FC236}">
                <a16:creationId xmlns:a16="http://schemas.microsoft.com/office/drawing/2014/main" id="{B81A661E-9C13-D946-9961-4FF7EE301A0D}"/>
              </a:ext>
            </a:extLst>
          </p:cNvPr>
          <p:cNvSpPr/>
          <p:nvPr/>
        </p:nvSpPr>
        <p:spPr>
          <a:xfrm>
            <a:off x="4597400" y="1374775"/>
            <a:ext cx="1903413" cy="500063"/>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1" name="Freeform 60">
            <a:extLst>
              <a:ext uri="{FF2B5EF4-FFF2-40B4-BE49-F238E27FC236}">
                <a16:creationId xmlns:a16="http://schemas.microsoft.com/office/drawing/2014/main" id="{06310606-B1B7-CD4A-9729-5E244A76CB90}"/>
              </a:ext>
            </a:extLst>
          </p:cNvPr>
          <p:cNvSpPr/>
          <p:nvPr/>
        </p:nvSpPr>
        <p:spPr>
          <a:xfrm flipV="1">
            <a:off x="6572250" y="1385888"/>
            <a:ext cx="1584325" cy="528637"/>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2" name="Freeform 61">
            <a:extLst>
              <a:ext uri="{FF2B5EF4-FFF2-40B4-BE49-F238E27FC236}">
                <a16:creationId xmlns:a16="http://schemas.microsoft.com/office/drawing/2014/main" id="{4A0C1E78-9962-EE41-A6BF-8BD50D49830A}"/>
              </a:ext>
            </a:extLst>
          </p:cNvPr>
          <p:cNvSpPr/>
          <p:nvPr/>
        </p:nvSpPr>
        <p:spPr>
          <a:xfrm>
            <a:off x="1446213" y="2565400"/>
            <a:ext cx="1508125" cy="53657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3" name="Freeform 62">
            <a:extLst>
              <a:ext uri="{FF2B5EF4-FFF2-40B4-BE49-F238E27FC236}">
                <a16:creationId xmlns:a16="http://schemas.microsoft.com/office/drawing/2014/main" id="{4CF2C81E-42EB-5240-9055-02C2625ECF81}"/>
              </a:ext>
            </a:extLst>
          </p:cNvPr>
          <p:cNvSpPr/>
          <p:nvPr/>
        </p:nvSpPr>
        <p:spPr>
          <a:xfrm flipV="1">
            <a:off x="3033713" y="2571750"/>
            <a:ext cx="1508125" cy="5302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4" name="Freeform 63">
            <a:extLst>
              <a:ext uri="{FF2B5EF4-FFF2-40B4-BE49-F238E27FC236}">
                <a16:creationId xmlns:a16="http://schemas.microsoft.com/office/drawing/2014/main" id="{EE87D427-0910-9142-871F-1713B6E1E428}"/>
              </a:ext>
            </a:extLst>
          </p:cNvPr>
          <p:cNvSpPr/>
          <p:nvPr/>
        </p:nvSpPr>
        <p:spPr>
          <a:xfrm>
            <a:off x="4597400" y="2581275"/>
            <a:ext cx="1903413" cy="500063"/>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5" name="Freeform 64">
            <a:extLst>
              <a:ext uri="{FF2B5EF4-FFF2-40B4-BE49-F238E27FC236}">
                <a16:creationId xmlns:a16="http://schemas.microsoft.com/office/drawing/2014/main" id="{63BC78FF-B941-9E42-9E23-804445BE598D}"/>
              </a:ext>
            </a:extLst>
          </p:cNvPr>
          <p:cNvSpPr/>
          <p:nvPr/>
        </p:nvSpPr>
        <p:spPr>
          <a:xfrm flipV="1">
            <a:off x="6572250" y="2592388"/>
            <a:ext cx="1584325" cy="5302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0" name="Freeform 69">
            <a:extLst>
              <a:ext uri="{FF2B5EF4-FFF2-40B4-BE49-F238E27FC236}">
                <a16:creationId xmlns:a16="http://schemas.microsoft.com/office/drawing/2014/main" id="{2BDCDDE4-EC17-364A-8550-3587F732262C}"/>
              </a:ext>
            </a:extLst>
          </p:cNvPr>
          <p:cNvSpPr/>
          <p:nvPr/>
        </p:nvSpPr>
        <p:spPr>
          <a:xfrm flipV="1">
            <a:off x="1455738" y="1970088"/>
            <a:ext cx="1508125" cy="52387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1" name="Freeform 70">
            <a:extLst>
              <a:ext uri="{FF2B5EF4-FFF2-40B4-BE49-F238E27FC236}">
                <a16:creationId xmlns:a16="http://schemas.microsoft.com/office/drawing/2014/main" id="{B19C5909-71AB-BC42-BAB3-9DE195B768E0}"/>
              </a:ext>
            </a:extLst>
          </p:cNvPr>
          <p:cNvSpPr/>
          <p:nvPr/>
        </p:nvSpPr>
        <p:spPr>
          <a:xfrm>
            <a:off x="3043238" y="1982788"/>
            <a:ext cx="1508125" cy="5175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2" name="Freeform 71">
            <a:extLst>
              <a:ext uri="{FF2B5EF4-FFF2-40B4-BE49-F238E27FC236}">
                <a16:creationId xmlns:a16="http://schemas.microsoft.com/office/drawing/2014/main" id="{59E07132-002B-5149-B1A2-BDE333CA1855}"/>
              </a:ext>
            </a:extLst>
          </p:cNvPr>
          <p:cNvSpPr/>
          <p:nvPr/>
        </p:nvSpPr>
        <p:spPr>
          <a:xfrm flipV="1">
            <a:off x="4606925" y="2020888"/>
            <a:ext cx="1903413" cy="488950"/>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3" name="Freeform 72">
            <a:extLst>
              <a:ext uri="{FF2B5EF4-FFF2-40B4-BE49-F238E27FC236}">
                <a16:creationId xmlns:a16="http://schemas.microsoft.com/office/drawing/2014/main" id="{49D03255-81D6-BC4B-A565-FDD40FBB28AE}"/>
              </a:ext>
            </a:extLst>
          </p:cNvPr>
          <p:cNvSpPr/>
          <p:nvPr/>
        </p:nvSpPr>
        <p:spPr>
          <a:xfrm>
            <a:off x="6581775" y="2003425"/>
            <a:ext cx="1584325" cy="5175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8" name="Freeform 77">
            <a:extLst>
              <a:ext uri="{FF2B5EF4-FFF2-40B4-BE49-F238E27FC236}">
                <a16:creationId xmlns:a16="http://schemas.microsoft.com/office/drawing/2014/main" id="{DFDDA0DA-BF22-A242-AEEE-2E8A6E56CB3F}"/>
              </a:ext>
            </a:extLst>
          </p:cNvPr>
          <p:cNvSpPr/>
          <p:nvPr/>
        </p:nvSpPr>
        <p:spPr>
          <a:xfrm flipV="1">
            <a:off x="1450975" y="3170238"/>
            <a:ext cx="1508125" cy="525462"/>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79" name="Freeform 78">
            <a:extLst>
              <a:ext uri="{FF2B5EF4-FFF2-40B4-BE49-F238E27FC236}">
                <a16:creationId xmlns:a16="http://schemas.microsoft.com/office/drawing/2014/main" id="{EC91E2FE-2E58-F140-A4C9-4CBB39C17B1C}"/>
              </a:ext>
            </a:extLst>
          </p:cNvPr>
          <p:cNvSpPr/>
          <p:nvPr/>
        </p:nvSpPr>
        <p:spPr>
          <a:xfrm>
            <a:off x="3038475" y="3184525"/>
            <a:ext cx="1508125" cy="5175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0" name="Freeform 79">
            <a:extLst>
              <a:ext uri="{FF2B5EF4-FFF2-40B4-BE49-F238E27FC236}">
                <a16:creationId xmlns:a16="http://schemas.microsoft.com/office/drawing/2014/main" id="{4F79C97D-3EF5-224F-A9DF-CA5612893749}"/>
              </a:ext>
            </a:extLst>
          </p:cNvPr>
          <p:cNvSpPr/>
          <p:nvPr/>
        </p:nvSpPr>
        <p:spPr>
          <a:xfrm flipV="1">
            <a:off x="4602163" y="3222625"/>
            <a:ext cx="1903412" cy="487363"/>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81" name="Freeform 80">
            <a:extLst>
              <a:ext uri="{FF2B5EF4-FFF2-40B4-BE49-F238E27FC236}">
                <a16:creationId xmlns:a16="http://schemas.microsoft.com/office/drawing/2014/main" id="{09747002-FDD6-124C-B329-15005C35CF2C}"/>
              </a:ext>
            </a:extLst>
          </p:cNvPr>
          <p:cNvSpPr/>
          <p:nvPr/>
        </p:nvSpPr>
        <p:spPr>
          <a:xfrm>
            <a:off x="6577013" y="3205163"/>
            <a:ext cx="1584325" cy="517525"/>
          </a:xfrm>
          <a:custGeom>
            <a:avLst/>
            <a:gdLst>
              <a:gd name="connsiteX0" fmla="*/ 6792 w 1507729"/>
              <a:gd name="connsiteY0" fmla="*/ 0 h 536551"/>
              <a:gd name="connsiteX1" fmla="*/ 1494146 w 1507729"/>
              <a:gd name="connsiteY1" fmla="*/ 27167 h 536551"/>
              <a:gd name="connsiteX2" fmla="*/ 1507729 w 1507729"/>
              <a:gd name="connsiteY2" fmla="*/ 536551 h 536551"/>
              <a:gd name="connsiteX3" fmla="*/ 0 w 1507729"/>
              <a:gd name="connsiteY3" fmla="*/ 529759 h 536551"/>
              <a:gd name="connsiteX4" fmla="*/ 6792 w 1507729"/>
              <a:gd name="connsiteY4" fmla="*/ 0 h 536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729" h="536551">
                <a:moveTo>
                  <a:pt x="6792" y="0"/>
                </a:moveTo>
                <a:lnTo>
                  <a:pt x="1494146" y="27167"/>
                </a:lnTo>
                <a:lnTo>
                  <a:pt x="1507729" y="536551"/>
                </a:lnTo>
                <a:lnTo>
                  <a:pt x="0" y="529759"/>
                </a:lnTo>
                <a:lnTo>
                  <a:pt x="679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2483" name="Freeform 62482">
            <a:extLst>
              <a:ext uri="{FF2B5EF4-FFF2-40B4-BE49-F238E27FC236}">
                <a16:creationId xmlns:a16="http://schemas.microsoft.com/office/drawing/2014/main" id="{DCC89A4B-6D84-5843-9166-4416601D9E05}"/>
              </a:ext>
            </a:extLst>
          </p:cNvPr>
          <p:cNvSpPr/>
          <p:nvPr/>
        </p:nvSpPr>
        <p:spPr>
          <a:xfrm>
            <a:off x="1425575" y="754063"/>
            <a:ext cx="1535113" cy="515937"/>
          </a:xfrm>
          <a:custGeom>
            <a:avLst/>
            <a:gdLst>
              <a:gd name="connsiteX0" fmla="*/ 20374 w 1534895"/>
              <a:gd name="connsiteY0" fmla="*/ 0 h 516175"/>
              <a:gd name="connsiteX1" fmla="*/ 1534895 w 1534895"/>
              <a:gd name="connsiteY1" fmla="*/ 20375 h 516175"/>
              <a:gd name="connsiteX2" fmla="*/ 1528103 w 1534895"/>
              <a:gd name="connsiteY2" fmla="*/ 516175 h 516175"/>
              <a:gd name="connsiteX3" fmla="*/ 0 w 1534895"/>
              <a:gd name="connsiteY3" fmla="*/ 509383 h 516175"/>
              <a:gd name="connsiteX4" fmla="*/ 20374 w 1534895"/>
              <a:gd name="connsiteY4" fmla="*/ 0 h 51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95" h="516175">
                <a:moveTo>
                  <a:pt x="20374" y="0"/>
                </a:moveTo>
                <a:lnTo>
                  <a:pt x="1534895" y="20375"/>
                </a:lnTo>
                <a:lnTo>
                  <a:pt x="1528103" y="516175"/>
                </a:lnTo>
                <a:lnTo>
                  <a:pt x="0" y="509383"/>
                </a:lnTo>
                <a:lnTo>
                  <a:pt x="20374"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52" name="Freeform 51">
            <a:extLst>
              <a:ext uri="{FF2B5EF4-FFF2-40B4-BE49-F238E27FC236}">
                <a16:creationId xmlns:a16="http://schemas.microsoft.com/office/drawing/2014/main" id="{D52D4A64-FDC7-D14A-A2C0-C04E47073EC5}"/>
              </a:ext>
            </a:extLst>
          </p:cNvPr>
          <p:cNvSpPr/>
          <p:nvPr/>
        </p:nvSpPr>
        <p:spPr>
          <a:xfrm flipV="1">
            <a:off x="3006725" y="781050"/>
            <a:ext cx="1535113" cy="522288"/>
          </a:xfrm>
          <a:custGeom>
            <a:avLst/>
            <a:gdLst>
              <a:gd name="connsiteX0" fmla="*/ 20374 w 1534895"/>
              <a:gd name="connsiteY0" fmla="*/ 0 h 516175"/>
              <a:gd name="connsiteX1" fmla="*/ 1534895 w 1534895"/>
              <a:gd name="connsiteY1" fmla="*/ 20375 h 516175"/>
              <a:gd name="connsiteX2" fmla="*/ 1528103 w 1534895"/>
              <a:gd name="connsiteY2" fmla="*/ 516175 h 516175"/>
              <a:gd name="connsiteX3" fmla="*/ 0 w 1534895"/>
              <a:gd name="connsiteY3" fmla="*/ 509383 h 516175"/>
              <a:gd name="connsiteX4" fmla="*/ 20374 w 1534895"/>
              <a:gd name="connsiteY4" fmla="*/ 0 h 51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95" h="516175">
                <a:moveTo>
                  <a:pt x="20374" y="0"/>
                </a:moveTo>
                <a:lnTo>
                  <a:pt x="1534895" y="20375"/>
                </a:lnTo>
                <a:lnTo>
                  <a:pt x="1528103" y="516175"/>
                </a:lnTo>
                <a:lnTo>
                  <a:pt x="0" y="509383"/>
                </a:lnTo>
                <a:lnTo>
                  <a:pt x="20374"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56" name="Freeform 55">
            <a:extLst>
              <a:ext uri="{FF2B5EF4-FFF2-40B4-BE49-F238E27FC236}">
                <a16:creationId xmlns:a16="http://schemas.microsoft.com/office/drawing/2014/main" id="{AA5940DA-7F14-1347-847B-1D41CCBF3906}"/>
              </a:ext>
            </a:extLst>
          </p:cNvPr>
          <p:cNvSpPr/>
          <p:nvPr/>
        </p:nvSpPr>
        <p:spPr>
          <a:xfrm>
            <a:off x="4594225" y="766763"/>
            <a:ext cx="1857375" cy="515937"/>
          </a:xfrm>
          <a:custGeom>
            <a:avLst/>
            <a:gdLst>
              <a:gd name="connsiteX0" fmla="*/ 20374 w 1534895"/>
              <a:gd name="connsiteY0" fmla="*/ 0 h 516175"/>
              <a:gd name="connsiteX1" fmla="*/ 1534895 w 1534895"/>
              <a:gd name="connsiteY1" fmla="*/ 20375 h 516175"/>
              <a:gd name="connsiteX2" fmla="*/ 1528103 w 1534895"/>
              <a:gd name="connsiteY2" fmla="*/ 516175 h 516175"/>
              <a:gd name="connsiteX3" fmla="*/ 0 w 1534895"/>
              <a:gd name="connsiteY3" fmla="*/ 509383 h 516175"/>
              <a:gd name="connsiteX4" fmla="*/ 20374 w 1534895"/>
              <a:gd name="connsiteY4" fmla="*/ 0 h 51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95" h="516175">
                <a:moveTo>
                  <a:pt x="20374" y="0"/>
                </a:moveTo>
                <a:lnTo>
                  <a:pt x="1534895" y="20375"/>
                </a:lnTo>
                <a:lnTo>
                  <a:pt x="1528103" y="516175"/>
                </a:lnTo>
                <a:lnTo>
                  <a:pt x="0" y="509383"/>
                </a:lnTo>
                <a:lnTo>
                  <a:pt x="20374"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57" name="Freeform 56">
            <a:extLst>
              <a:ext uri="{FF2B5EF4-FFF2-40B4-BE49-F238E27FC236}">
                <a16:creationId xmlns:a16="http://schemas.microsoft.com/office/drawing/2014/main" id="{73FE09C0-73C7-DF41-87F3-E7A54E51931E}"/>
              </a:ext>
            </a:extLst>
          </p:cNvPr>
          <p:cNvSpPr/>
          <p:nvPr/>
        </p:nvSpPr>
        <p:spPr>
          <a:xfrm flipV="1">
            <a:off x="6559550" y="781050"/>
            <a:ext cx="1533525" cy="522288"/>
          </a:xfrm>
          <a:custGeom>
            <a:avLst/>
            <a:gdLst>
              <a:gd name="connsiteX0" fmla="*/ 20374 w 1534895"/>
              <a:gd name="connsiteY0" fmla="*/ 0 h 516175"/>
              <a:gd name="connsiteX1" fmla="*/ 1534895 w 1534895"/>
              <a:gd name="connsiteY1" fmla="*/ 20375 h 516175"/>
              <a:gd name="connsiteX2" fmla="*/ 1528103 w 1534895"/>
              <a:gd name="connsiteY2" fmla="*/ 516175 h 516175"/>
              <a:gd name="connsiteX3" fmla="*/ 0 w 1534895"/>
              <a:gd name="connsiteY3" fmla="*/ 509383 h 516175"/>
              <a:gd name="connsiteX4" fmla="*/ 20374 w 1534895"/>
              <a:gd name="connsiteY4" fmla="*/ 0 h 51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895" h="516175">
                <a:moveTo>
                  <a:pt x="20374" y="0"/>
                </a:moveTo>
                <a:lnTo>
                  <a:pt x="1534895" y="20375"/>
                </a:lnTo>
                <a:lnTo>
                  <a:pt x="1528103" y="516175"/>
                </a:lnTo>
                <a:lnTo>
                  <a:pt x="0" y="509383"/>
                </a:lnTo>
                <a:lnTo>
                  <a:pt x="20374"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68645" name="Title 1">
            <a:extLst>
              <a:ext uri="{FF2B5EF4-FFF2-40B4-BE49-F238E27FC236}">
                <a16:creationId xmlns:a16="http://schemas.microsoft.com/office/drawing/2014/main" id="{DCD4C02D-FC6A-174C-A633-095C26FEE3BF}"/>
              </a:ext>
            </a:extLst>
          </p:cNvPr>
          <p:cNvSpPr>
            <a:spLocks noGrp="1"/>
          </p:cNvSpPr>
          <p:nvPr>
            <p:ph type="title"/>
          </p:nvPr>
        </p:nvSpPr>
        <p:spPr>
          <a:xfrm>
            <a:off x="412750" y="219075"/>
            <a:ext cx="598488" cy="58738"/>
          </a:xfrm>
        </p:spPr>
        <p:txBody>
          <a:bodyPr>
            <a:normAutofit fontScale="90000"/>
          </a:bodyPr>
          <a:lstStyle/>
          <a:p>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p:txBody>
      </p:sp>
      <p:sp>
        <p:nvSpPr>
          <p:cNvPr id="68646" name="Slide Number Placeholder 3">
            <a:extLst>
              <a:ext uri="{FF2B5EF4-FFF2-40B4-BE49-F238E27FC236}">
                <a16:creationId xmlns:a16="http://schemas.microsoft.com/office/drawing/2014/main" id="{DB8B4FC6-C8A2-4C44-B3DA-570592DC923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0771A9D-2EF7-AA4D-9ABA-BCCBB7162225}" type="slidenum">
              <a:rPr lang="en-US" altLang="en-US" sz="1200">
                <a:solidFill>
                  <a:srgbClr val="898989"/>
                </a:solidFill>
                <a:latin typeface="Times New Roman" panose="02020603050405020304" pitchFamily="18" charset="0"/>
                <a:cs typeface="Times New Roman" panose="02020603050405020304" pitchFamily="18" charset="0"/>
              </a:rPr>
              <a:pPr eaLnBrk="1" hangingPunct="1"/>
              <a:t>19</a:t>
            </a:fld>
            <a:endParaRPr lang="en-US" altLang="en-US" sz="1200">
              <a:solidFill>
                <a:srgbClr val="898989"/>
              </a:solidFill>
              <a:latin typeface="Times New Roman" panose="02020603050405020304" pitchFamily="18" charset="0"/>
              <a:cs typeface="Times New Roman" panose="02020603050405020304" pitchFamily="18" charset="0"/>
            </a:endParaRPr>
          </a:p>
        </p:txBody>
      </p:sp>
      <p:sp>
        <p:nvSpPr>
          <p:cNvPr id="68647" name="Content Placeholder 6">
            <a:extLst>
              <a:ext uri="{FF2B5EF4-FFF2-40B4-BE49-F238E27FC236}">
                <a16:creationId xmlns:a16="http://schemas.microsoft.com/office/drawing/2014/main" id="{3359D2EE-CB3B-E545-9E97-AA81AA36882E}"/>
              </a:ext>
            </a:extLst>
          </p:cNvPr>
          <p:cNvSpPr>
            <a:spLocks noGrp="1"/>
          </p:cNvSpPr>
          <p:nvPr>
            <p:ph idx="1"/>
          </p:nvPr>
        </p:nvSpPr>
        <p:spPr>
          <a:xfrm>
            <a:off x="0" y="6721476"/>
            <a:ext cx="543339" cy="138112"/>
          </a:xfrm>
        </p:spPr>
        <p:txBody>
          <a:bodyPr>
            <a:normAutofit fontScale="25000" lnSpcReduction="20000"/>
          </a:bodyPr>
          <a:lstStyle/>
          <a:p>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68648" name="TextBox 16">
            <a:extLst>
              <a:ext uri="{FF2B5EF4-FFF2-40B4-BE49-F238E27FC236}">
                <a16:creationId xmlns:a16="http://schemas.microsoft.com/office/drawing/2014/main" id="{CC8251A7-B0AD-A74F-8E66-7B5C2930BDF0}"/>
              </a:ext>
            </a:extLst>
          </p:cNvPr>
          <p:cNvSpPr txBox="1">
            <a:spLocks noChangeArrowheads="1"/>
          </p:cNvSpPr>
          <p:nvPr/>
        </p:nvSpPr>
        <p:spPr bwMode="auto">
          <a:xfrm>
            <a:off x="1582738" y="814388"/>
            <a:ext cx="11336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New Roman" panose="02020603050405020304" pitchFamily="18" charset="0"/>
                <a:cs typeface="Times New Roman" panose="02020603050405020304" pitchFamily="18" charset="0"/>
              </a:rPr>
              <a:t>Abduction</a:t>
            </a:r>
          </a:p>
        </p:txBody>
      </p:sp>
      <p:sp>
        <p:nvSpPr>
          <p:cNvPr id="68649" name="TextBox 17">
            <a:extLst>
              <a:ext uri="{FF2B5EF4-FFF2-40B4-BE49-F238E27FC236}">
                <a16:creationId xmlns:a16="http://schemas.microsoft.com/office/drawing/2014/main" id="{4396486A-2E4F-5A45-95E4-0E22CB9DCE11}"/>
              </a:ext>
            </a:extLst>
          </p:cNvPr>
          <p:cNvSpPr txBox="1">
            <a:spLocks noChangeArrowheads="1"/>
          </p:cNvSpPr>
          <p:nvPr/>
        </p:nvSpPr>
        <p:spPr bwMode="auto">
          <a:xfrm>
            <a:off x="3371850" y="814388"/>
            <a:ext cx="5693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New Roman" panose="02020603050405020304" pitchFamily="18" charset="0"/>
                <a:cs typeface="Times New Roman" panose="02020603050405020304" pitchFamily="18" charset="0"/>
              </a:rPr>
              <a:t>Foil</a:t>
            </a:r>
          </a:p>
        </p:txBody>
      </p:sp>
      <p:sp>
        <p:nvSpPr>
          <p:cNvPr id="68650" name="TextBox 18">
            <a:extLst>
              <a:ext uri="{FF2B5EF4-FFF2-40B4-BE49-F238E27FC236}">
                <a16:creationId xmlns:a16="http://schemas.microsoft.com/office/drawing/2014/main" id="{FCE76557-4B55-B14D-9076-5E3963B17C2E}"/>
              </a:ext>
            </a:extLst>
          </p:cNvPr>
          <p:cNvSpPr txBox="1">
            <a:spLocks noChangeArrowheads="1"/>
          </p:cNvSpPr>
          <p:nvPr/>
        </p:nvSpPr>
        <p:spPr bwMode="auto">
          <a:xfrm>
            <a:off x="4624388" y="814388"/>
            <a:ext cx="1663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Times New Roman" panose="02020603050405020304" pitchFamily="18" charset="0"/>
                <a:cs typeface="Times New Roman" panose="02020603050405020304" pitchFamily="18" charset="0"/>
              </a:rPr>
              <a:t>Foil eliminated</a:t>
            </a:r>
          </a:p>
        </p:txBody>
      </p:sp>
      <p:sp>
        <p:nvSpPr>
          <p:cNvPr id="68651" name="TextBox 19">
            <a:extLst>
              <a:ext uri="{FF2B5EF4-FFF2-40B4-BE49-F238E27FC236}">
                <a16:creationId xmlns:a16="http://schemas.microsoft.com/office/drawing/2014/main" id="{6C68E437-91AF-F24E-A093-3CECE6DD9E8A}"/>
              </a:ext>
            </a:extLst>
          </p:cNvPr>
          <p:cNvSpPr txBox="1">
            <a:spLocks noChangeArrowheads="1"/>
          </p:cNvSpPr>
          <p:nvPr/>
        </p:nvSpPr>
        <p:spPr bwMode="auto">
          <a:xfrm>
            <a:off x="6588125" y="793750"/>
            <a:ext cx="1557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i="1">
                <a:latin typeface="Times New Roman" panose="02020603050405020304" pitchFamily="18" charset="0"/>
                <a:cs typeface="Times New Roman" panose="02020603050405020304" pitchFamily="18" charset="0"/>
              </a:rPr>
              <a:t>Generalization </a:t>
            </a:r>
            <a:r>
              <a:rPr lang="en-US" altLang="en-US" sz="1200" i="1">
                <a:latin typeface="Times New Roman" panose="02020603050405020304" pitchFamily="18" charset="0"/>
                <a:cs typeface="Times New Roman" panose="02020603050405020304" pitchFamily="18" charset="0"/>
              </a:rPr>
              <a:t>from better to best</a:t>
            </a:r>
          </a:p>
        </p:txBody>
      </p:sp>
      <p:sp>
        <p:nvSpPr>
          <p:cNvPr id="68652" name="TextBox 20">
            <a:extLst>
              <a:ext uri="{FF2B5EF4-FFF2-40B4-BE49-F238E27FC236}">
                <a16:creationId xmlns:a16="http://schemas.microsoft.com/office/drawing/2014/main" id="{28181345-A62B-E34F-A1A4-D40C4557606B}"/>
              </a:ext>
            </a:extLst>
          </p:cNvPr>
          <p:cNvSpPr txBox="1">
            <a:spLocks noChangeArrowheads="1"/>
          </p:cNvSpPr>
          <p:nvPr/>
        </p:nvSpPr>
        <p:spPr bwMode="auto">
          <a:xfrm>
            <a:off x="1397000" y="1404938"/>
            <a:ext cx="1595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Darwin on the origin of species </a:t>
            </a:r>
          </a:p>
        </p:txBody>
      </p:sp>
      <p:sp>
        <p:nvSpPr>
          <p:cNvPr id="68653" name="TextBox 1">
            <a:extLst>
              <a:ext uri="{FF2B5EF4-FFF2-40B4-BE49-F238E27FC236}">
                <a16:creationId xmlns:a16="http://schemas.microsoft.com/office/drawing/2014/main" id="{2091F28F-331D-EB47-9A20-A7343A86FF96}"/>
              </a:ext>
            </a:extLst>
          </p:cNvPr>
          <p:cNvSpPr txBox="1">
            <a:spLocks noChangeArrowheads="1"/>
          </p:cNvSpPr>
          <p:nvPr/>
        </p:nvSpPr>
        <p:spPr bwMode="auto">
          <a:xfrm>
            <a:off x="1397000" y="1928813"/>
            <a:ext cx="1595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Lyell’s uniformitarian geology </a:t>
            </a:r>
          </a:p>
        </p:txBody>
      </p:sp>
      <p:sp>
        <p:nvSpPr>
          <p:cNvPr id="68654" name="TextBox 2">
            <a:extLst>
              <a:ext uri="{FF2B5EF4-FFF2-40B4-BE49-F238E27FC236}">
                <a16:creationId xmlns:a16="http://schemas.microsoft.com/office/drawing/2014/main" id="{079B51CB-B488-2E49-AEAC-87A1A1A07A0E}"/>
              </a:ext>
            </a:extLst>
          </p:cNvPr>
          <p:cNvSpPr txBox="1">
            <a:spLocks noChangeArrowheads="1"/>
          </p:cNvSpPr>
          <p:nvPr/>
        </p:nvSpPr>
        <p:spPr bwMode="auto">
          <a:xfrm>
            <a:off x="1397000" y="2520950"/>
            <a:ext cx="1595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Thomson for cathode rays as charged particles </a:t>
            </a:r>
          </a:p>
        </p:txBody>
      </p:sp>
      <p:sp>
        <p:nvSpPr>
          <p:cNvPr id="68655" name="TextBox 3">
            <a:extLst>
              <a:ext uri="{FF2B5EF4-FFF2-40B4-BE49-F238E27FC236}">
                <a16:creationId xmlns:a16="http://schemas.microsoft.com/office/drawing/2014/main" id="{1BB00327-F86E-B344-9A47-E089B9872309}"/>
              </a:ext>
            </a:extLst>
          </p:cNvPr>
          <p:cNvSpPr txBox="1">
            <a:spLocks noChangeArrowheads="1"/>
          </p:cNvSpPr>
          <p:nvPr/>
        </p:nvSpPr>
        <p:spPr bwMode="auto">
          <a:xfrm>
            <a:off x="1397000" y="3729038"/>
            <a:ext cx="1595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Einstein’s explanation of Mercury’s anomalous motion </a:t>
            </a:r>
          </a:p>
        </p:txBody>
      </p:sp>
      <p:sp>
        <p:nvSpPr>
          <p:cNvPr id="68656" name="TextBox 4">
            <a:extLst>
              <a:ext uri="{FF2B5EF4-FFF2-40B4-BE49-F238E27FC236}">
                <a16:creationId xmlns:a16="http://schemas.microsoft.com/office/drawing/2014/main" id="{C06BA55D-597F-3D4A-8408-AD1F5D2568E4}"/>
              </a:ext>
            </a:extLst>
          </p:cNvPr>
          <p:cNvSpPr txBox="1">
            <a:spLocks noChangeArrowheads="1"/>
          </p:cNvSpPr>
          <p:nvPr/>
        </p:nvSpPr>
        <p:spPr bwMode="auto">
          <a:xfrm>
            <a:off x="1397000" y="4311650"/>
            <a:ext cx="1595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latin typeface="Times New Roman" panose="02020603050405020304" pitchFamily="18" charset="0"/>
                <a:cs typeface="Times New Roman" panose="02020603050405020304" pitchFamily="18" charset="0"/>
              </a:rPr>
              <a:t>Cosmic background radiation from the big bang </a:t>
            </a:r>
          </a:p>
        </p:txBody>
      </p:sp>
      <p:sp>
        <p:nvSpPr>
          <p:cNvPr id="68657" name="TextBox 5">
            <a:extLst>
              <a:ext uri="{FF2B5EF4-FFF2-40B4-BE49-F238E27FC236}">
                <a16:creationId xmlns:a16="http://schemas.microsoft.com/office/drawing/2014/main" id="{8AC63582-B61A-9845-AD2A-26BC0D7F1F46}"/>
              </a:ext>
            </a:extLst>
          </p:cNvPr>
          <p:cNvSpPr txBox="1">
            <a:spLocks noChangeArrowheads="1"/>
          </p:cNvSpPr>
          <p:nvPr/>
        </p:nvSpPr>
        <p:spPr bwMode="auto">
          <a:xfrm>
            <a:off x="1397000" y="4921250"/>
            <a:ext cx="1595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Lavoisier’s oxygen chemistry. </a:t>
            </a:r>
          </a:p>
        </p:txBody>
      </p:sp>
      <p:sp>
        <p:nvSpPr>
          <p:cNvPr id="68658" name="TextBox 6">
            <a:extLst>
              <a:ext uri="{FF2B5EF4-FFF2-40B4-BE49-F238E27FC236}">
                <a16:creationId xmlns:a16="http://schemas.microsoft.com/office/drawing/2014/main" id="{0155E9D9-7647-924E-BD60-D168341EA3D6}"/>
              </a:ext>
            </a:extLst>
          </p:cNvPr>
          <p:cNvSpPr txBox="1">
            <a:spLocks noChangeArrowheads="1"/>
          </p:cNvSpPr>
          <p:nvPr/>
        </p:nvSpPr>
        <p:spPr bwMode="auto">
          <a:xfrm>
            <a:off x="1397000" y="5683250"/>
            <a:ext cx="15954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Wave theory of light. </a:t>
            </a:r>
          </a:p>
        </p:txBody>
      </p:sp>
      <p:sp>
        <p:nvSpPr>
          <p:cNvPr id="68659" name="TextBox 16">
            <a:extLst>
              <a:ext uri="{FF2B5EF4-FFF2-40B4-BE49-F238E27FC236}">
                <a16:creationId xmlns:a16="http://schemas.microsoft.com/office/drawing/2014/main" id="{FA7442A7-BCE5-5C4C-B494-1C3434207EF3}"/>
              </a:ext>
            </a:extLst>
          </p:cNvPr>
          <p:cNvSpPr txBox="1">
            <a:spLocks noChangeArrowheads="1"/>
          </p:cNvSpPr>
          <p:nvPr/>
        </p:nvSpPr>
        <p:spPr bwMode="auto">
          <a:xfrm>
            <a:off x="1397000" y="3122613"/>
            <a:ext cx="1595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Lenard for cathode rays as ether processes </a:t>
            </a:r>
          </a:p>
        </p:txBody>
      </p:sp>
      <p:sp>
        <p:nvSpPr>
          <p:cNvPr id="68660" name="TextBox 17">
            <a:extLst>
              <a:ext uri="{FF2B5EF4-FFF2-40B4-BE49-F238E27FC236}">
                <a16:creationId xmlns:a16="http://schemas.microsoft.com/office/drawing/2014/main" id="{AF71732C-50E0-EA49-A4AD-211057F6CF61}"/>
              </a:ext>
            </a:extLst>
          </p:cNvPr>
          <p:cNvSpPr txBox="1">
            <a:spLocks noChangeArrowheads="1"/>
          </p:cNvSpPr>
          <p:nvPr/>
        </p:nvSpPr>
        <p:spPr bwMode="auto">
          <a:xfrm>
            <a:off x="2992438" y="1512888"/>
            <a:ext cx="15589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Independent creation </a:t>
            </a:r>
          </a:p>
        </p:txBody>
      </p:sp>
      <p:sp>
        <p:nvSpPr>
          <p:cNvPr id="68661" name="TextBox 18">
            <a:extLst>
              <a:ext uri="{FF2B5EF4-FFF2-40B4-BE49-F238E27FC236}">
                <a16:creationId xmlns:a16="http://schemas.microsoft.com/office/drawing/2014/main" id="{82C80DC2-EEB0-9840-B41F-3D57080EB58C}"/>
              </a:ext>
            </a:extLst>
          </p:cNvPr>
          <p:cNvSpPr txBox="1">
            <a:spLocks noChangeArrowheads="1"/>
          </p:cNvSpPr>
          <p:nvPr/>
        </p:nvSpPr>
        <p:spPr bwMode="auto">
          <a:xfrm>
            <a:off x="2992438" y="1928813"/>
            <a:ext cx="154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Geologies using presently unknown causes </a:t>
            </a:r>
          </a:p>
        </p:txBody>
      </p:sp>
      <p:sp>
        <p:nvSpPr>
          <p:cNvPr id="68662" name="TextBox 19">
            <a:extLst>
              <a:ext uri="{FF2B5EF4-FFF2-40B4-BE49-F238E27FC236}">
                <a16:creationId xmlns:a16="http://schemas.microsoft.com/office/drawing/2014/main" id="{5B71F918-84B7-9646-B860-49B504D331AB}"/>
              </a:ext>
            </a:extLst>
          </p:cNvPr>
          <p:cNvSpPr txBox="1">
            <a:spLocks noChangeArrowheads="1"/>
          </p:cNvSpPr>
          <p:nvPr/>
        </p:nvSpPr>
        <p:spPr bwMode="auto">
          <a:xfrm>
            <a:off x="2992438" y="2520950"/>
            <a:ext cx="154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Cathode rays are processes in the ether. </a:t>
            </a:r>
          </a:p>
        </p:txBody>
      </p:sp>
      <p:sp>
        <p:nvSpPr>
          <p:cNvPr id="68663" name="TextBox 20">
            <a:extLst>
              <a:ext uri="{FF2B5EF4-FFF2-40B4-BE49-F238E27FC236}">
                <a16:creationId xmlns:a16="http://schemas.microsoft.com/office/drawing/2014/main" id="{F8C01D3C-80B3-B746-81E9-49BF4FD928A9}"/>
              </a:ext>
            </a:extLst>
          </p:cNvPr>
          <p:cNvSpPr txBox="1">
            <a:spLocks noChangeArrowheads="1"/>
          </p:cNvSpPr>
          <p:nvPr/>
        </p:nvSpPr>
        <p:spPr bwMode="auto">
          <a:xfrm>
            <a:off x="2992438" y="3122613"/>
            <a:ext cx="154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Cathode rays are processes in matter </a:t>
            </a:r>
          </a:p>
        </p:txBody>
      </p:sp>
      <p:sp>
        <p:nvSpPr>
          <p:cNvPr id="68664" name="TextBox 21">
            <a:extLst>
              <a:ext uri="{FF2B5EF4-FFF2-40B4-BE49-F238E27FC236}">
                <a16:creationId xmlns:a16="http://schemas.microsoft.com/office/drawing/2014/main" id="{6E9A2BDC-F66A-E240-B963-B323D5D5D25C}"/>
              </a:ext>
            </a:extLst>
          </p:cNvPr>
          <p:cNvSpPr txBox="1">
            <a:spLocks noChangeArrowheads="1"/>
          </p:cNvSpPr>
          <p:nvPr/>
        </p:nvSpPr>
        <p:spPr bwMode="auto">
          <a:xfrm>
            <a:off x="2992438" y="3729038"/>
            <a:ext cx="154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Many. Modifications to Newtonian theory. Unobserved masses. </a:t>
            </a:r>
          </a:p>
        </p:txBody>
      </p:sp>
      <p:sp>
        <p:nvSpPr>
          <p:cNvPr id="23" name="TextBox 22">
            <a:extLst>
              <a:ext uri="{FF2B5EF4-FFF2-40B4-BE49-F238E27FC236}">
                <a16:creationId xmlns:a16="http://schemas.microsoft.com/office/drawing/2014/main" id="{3F618486-4B89-B14C-B886-22E8634602F7}"/>
              </a:ext>
            </a:extLst>
          </p:cNvPr>
          <p:cNvSpPr txBox="1"/>
          <p:nvPr/>
        </p:nvSpPr>
        <p:spPr>
          <a:xfrm>
            <a:off x="2992438" y="4311650"/>
            <a:ext cx="1549400" cy="784830"/>
          </a:xfrm>
          <a:prstGeom prst="rect">
            <a:avLst/>
          </a:prstGeom>
          <a:noFill/>
        </p:spPr>
        <p:txBody>
          <a:bodyPr>
            <a:spAutoFit/>
          </a:bodyPr>
          <a:lstStyle/>
          <a:p>
            <a:pPr>
              <a:defRPr/>
            </a:pPr>
            <a:r>
              <a:rPr lang="en-US" sz="1200" dirty="0">
                <a:latin typeface="Times New Roman" panose="02020603050405020304" pitchFamily="18" charset="0"/>
                <a:ea typeface="ＭＳ Ｐゴシック" charset="0"/>
                <a:cs typeface="Times New Roman" panose="02020603050405020304" pitchFamily="18" charset="0"/>
              </a:rPr>
              <a:t>Alternative cosmologies, </a:t>
            </a:r>
            <a:r>
              <a:rPr lang="en-US" sz="1050" dirty="0">
                <a:latin typeface="Times New Roman" panose="02020603050405020304" pitchFamily="18" charset="0"/>
                <a:ea typeface="ＭＳ Ｐゴシック" charset="0"/>
                <a:cs typeface="Times New Roman" panose="02020603050405020304" pitchFamily="18" charset="0"/>
              </a:rPr>
              <a:t>especially steady state cosmology </a:t>
            </a:r>
            <a:endParaRPr lang="en-US" sz="1200" dirty="0">
              <a:latin typeface="Times New Roman" panose="02020603050405020304" pitchFamily="18" charset="0"/>
              <a:ea typeface="ＭＳ Ｐゴシック" charset="0"/>
              <a:cs typeface="Times New Roman" panose="02020603050405020304" pitchFamily="18" charset="0"/>
            </a:endParaRPr>
          </a:p>
        </p:txBody>
      </p:sp>
      <p:sp>
        <p:nvSpPr>
          <p:cNvPr id="68666" name="TextBox 23">
            <a:extLst>
              <a:ext uri="{FF2B5EF4-FFF2-40B4-BE49-F238E27FC236}">
                <a16:creationId xmlns:a16="http://schemas.microsoft.com/office/drawing/2014/main" id="{3518C443-5B02-4942-8E6C-CEA9103745DB}"/>
              </a:ext>
            </a:extLst>
          </p:cNvPr>
          <p:cNvSpPr txBox="1">
            <a:spLocks noChangeArrowheads="1"/>
          </p:cNvSpPr>
          <p:nvPr/>
        </p:nvSpPr>
        <p:spPr bwMode="auto">
          <a:xfrm>
            <a:off x="2992438" y="5060950"/>
            <a:ext cx="1558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Phlogiston chemistry. </a:t>
            </a:r>
          </a:p>
        </p:txBody>
      </p:sp>
      <p:sp>
        <p:nvSpPr>
          <p:cNvPr id="68667" name="TextBox 24">
            <a:extLst>
              <a:ext uri="{FF2B5EF4-FFF2-40B4-BE49-F238E27FC236}">
                <a16:creationId xmlns:a16="http://schemas.microsoft.com/office/drawing/2014/main" id="{309FB8A5-FD19-624B-9B58-9F41F2AF046A}"/>
              </a:ext>
            </a:extLst>
          </p:cNvPr>
          <p:cNvSpPr txBox="1">
            <a:spLocks noChangeArrowheads="1"/>
          </p:cNvSpPr>
          <p:nvPr/>
        </p:nvSpPr>
        <p:spPr bwMode="auto">
          <a:xfrm>
            <a:off x="2992438" y="5527675"/>
            <a:ext cx="154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Newtonian corpuscular theory. </a:t>
            </a:r>
          </a:p>
        </p:txBody>
      </p:sp>
      <p:sp>
        <p:nvSpPr>
          <p:cNvPr id="68668" name="TextBox 25">
            <a:extLst>
              <a:ext uri="{FF2B5EF4-FFF2-40B4-BE49-F238E27FC236}">
                <a16:creationId xmlns:a16="http://schemas.microsoft.com/office/drawing/2014/main" id="{0B5FC2CB-4B9E-864D-ADE1-BFB5B0D26AC3}"/>
              </a:ext>
            </a:extLst>
          </p:cNvPr>
          <p:cNvSpPr txBox="1">
            <a:spLocks noChangeArrowheads="1"/>
          </p:cNvSpPr>
          <p:nvPr/>
        </p:nvSpPr>
        <p:spPr bwMode="auto">
          <a:xfrm>
            <a:off x="4541838" y="1385888"/>
            <a:ext cx="1958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Refuted by traits without function </a:t>
            </a:r>
          </a:p>
        </p:txBody>
      </p:sp>
      <p:sp>
        <p:nvSpPr>
          <p:cNvPr id="68669" name="TextBox 26">
            <a:extLst>
              <a:ext uri="{FF2B5EF4-FFF2-40B4-BE49-F238E27FC236}">
                <a16:creationId xmlns:a16="http://schemas.microsoft.com/office/drawing/2014/main" id="{36CCC68E-88E4-CE4D-AF99-F4557CD6E937}"/>
              </a:ext>
            </a:extLst>
          </p:cNvPr>
          <p:cNvSpPr txBox="1">
            <a:spLocks noChangeArrowheads="1"/>
          </p:cNvSpPr>
          <p:nvPr/>
        </p:nvSpPr>
        <p:spPr bwMode="auto">
          <a:xfrm>
            <a:off x="4541838" y="1928813"/>
            <a:ext cx="1958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Novel causes incur an undischarged evidential debt </a:t>
            </a:r>
          </a:p>
        </p:txBody>
      </p:sp>
      <p:sp>
        <p:nvSpPr>
          <p:cNvPr id="68670" name="TextBox 27">
            <a:extLst>
              <a:ext uri="{FF2B5EF4-FFF2-40B4-BE49-F238E27FC236}">
                <a16:creationId xmlns:a16="http://schemas.microsoft.com/office/drawing/2014/main" id="{CA488022-84B7-0A48-8646-F8F08C1645CF}"/>
              </a:ext>
            </a:extLst>
          </p:cNvPr>
          <p:cNvSpPr txBox="1">
            <a:spLocks noChangeArrowheads="1"/>
          </p:cNvSpPr>
          <p:nvPr/>
        </p:nvSpPr>
        <p:spPr bwMode="auto">
          <a:xfrm>
            <a:off x="4541838" y="2520950"/>
            <a:ext cx="19589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latin typeface="Times New Roman" panose="02020603050405020304" pitchFamily="18" charset="0"/>
                <a:cs typeface="Times New Roman" panose="02020603050405020304" pitchFamily="18" charset="0"/>
              </a:rPr>
              <a:t>Contradiction with experiment: Ether waves are bent by a uniform field </a:t>
            </a:r>
          </a:p>
        </p:txBody>
      </p:sp>
      <p:sp>
        <p:nvSpPr>
          <p:cNvPr id="68671" name="TextBox 28">
            <a:extLst>
              <a:ext uri="{FF2B5EF4-FFF2-40B4-BE49-F238E27FC236}">
                <a16:creationId xmlns:a16="http://schemas.microsoft.com/office/drawing/2014/main" id="{BF36B2D1-E82B-2044-9F36-4CD4BCE79BAC}"/>
              </a:ext>
            </a:extLst>
          </p:cNvPr>
          <p:cNvSpPr txBox="1">
            <a:spLocks noChangeArrowheads="1"/>
          </p:cNvSpPr>
          <p:nvPr/>
        </p:nvSpPr>
        <p:spPr bwMode="auto">
          <a:xfrm>
            <a:off x="4541838" y="3122613"/>
            <a:ext cx="1958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Contradiction with experiment: cathode rays in evacuated tubes </a:t>
            </a:r>
          </a:p>
        </p:txBody>
      </p:sp>
      <p:sp>
        <p:nvSpPr>
          <p:cNvPr id="68672" name="TextBox 29">
            <a:extLst>
              <a:ext uri="{FF2B5EF4-FFF2-40B4-BE49-F238E27FC236}">
                <a16:creationId xmlns:a16="http://schemas.microsoft.com/office/drawing/2014/main" id="{1B3243F7-FEFB-8A4E-B611-83A11489305D}"/>
              </a:ext>
            </a:extLst>
          </p:cNvPr>
          <p:cNvSpPr txBox="1">
            <a:spLocks noChangeArrowheads="1"/>
          </p:cNvSpPr>
          <p:nvPr/>
        </p:nvSpPr>
        <p:spPr bwMode="auto">
          <a:xfrm>
            <a:off x="4541838" y="4449763"/>
            <a:ext cx="19589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Empirical failure </a:t>
            </a:r>
          </a:p>
        </p:txBody>
      </p:sp>
      <p:sp>
        <p:nvSpPr>
          <p:cNvPr id="68673" name="TextBox 30">
            <a:extLst>
              <a:ext uri="{FF2B5EF4-FFF2-40B4-BE49-F238E27FC236}">
                <a16:creationId xmlns:a16="http://schemas.microsoft.com/office/drawing/2014/main" id="{EC5D07B5-3870-EE42-99CF-3AA54B68058D}"/>
              </a:ext>
            </a:extLst>
          </p:cNvPr>
          <p:cNvSpPr txBox="1">
            <a:spLocks noChangeArrowheads="1"/>
          </p:cNvSpPr>
          <p:nvPr/>
        </p:nvSpPr>
        <p:spPr bwMode="auto">
          <a:xfrm>
            <a:off x="4541838" y="4921250"/>
            <a:ext cx="19589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latin typeface="Times New Roman" panose="02020603050405020304" pitchFamily="18" charset="0"/>
                <a:cs typeface="Times New Roman" panose="02020603050405020304" pitchFamily="18" charset="0"/>
              </a:rPr>
              <a:t>Contradiction. Matter has weight (gravity), but phlogiston has levity. </a:t>
            </a:r>
          </a:p>
        </p:txBody>
      </p:sp>
      <p:sp>
        <p:nvSpPr>
          <p:cNvPr id="68674" name="TextBox 62463">
            <a:extLst>
              <a:ext uri="{FF2B5EF4-FFF2-40B4-BE49-F238E27FC236}">
                <a16:creationId xmlns:a16="http://schemas.microsoft.com/office/drawing/2014/main" id="{F2E6F64C-70C8-6745-A141-8FB1FEC4BE80}"/>
              </a:ext>
            </a:extLst>
          </p:cNvPr>
          <p:cNvSpPr txBox="1">
            <a:spLocks noChangeArrowheads="1"/>
          </p:cNvSpPr>
          <p:nvPr/>
        </p:nvSpPr>
        <p:spPr bwMode="auto">
          <a:xfrm>
            <a:off x="4541838" y="5595938"/>
            <a:ext cx="19589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latin typeface="Times New Roman" panose="02020603050405020304" pitchFamily="18" charset="0"/>
                <a:cs typeface="Times New Roman" panose="02020603050405020304" pitchFamily="18" charset="0"/>
              </a:rPr>
              <a:t>Undischarged evidential debt. Contradiction with experiment. </a:t>
            </a:r>
          </a:p>
        </p:txBody>
      </p:sp>
      <p:sp>
        <p:nvSpPr>
          <p:cNvPr id="68675" name="TextBox 62467">
            <a:extLst>
              <a:ext uri="{FF2B5EF4-FFF2-40B4-BE49-F238E27FC236}">
                <a16:creationId xmlns:a16="http://schemas.microsoft.com/office/drawing/2014/main" id="{51B7468A-4A66-0645-86D1-7820E7D036BF}"/>
              </a:ext>
            </a:extLst>
          </p:cNvPr>
          <p:cNvSpPr txBox="1">
            <a:spLocks noChangeArrowheads="1"/>
          </p:cNvSpPr>
          <p:nvPr/>
        </p:nvSpPr>
        <p:spPr bwMode="auto">
          <a:xfrm>
            <a:off x="4541838" y="3729038"/>
            <a:ext cx="1958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Contradiction with experience. Undischarged evidential debt. </a:t>
            </a:r>
          </a:p>
        </p:txBody>
      </p:sp>
      <p:sp>
        <p:nvSpPr>
          <p:cNvPr id="68676" name="TextBox 62468">
            <a:extLst>
              <a:ext uri="{FF2B5EF4-FFF2-40B4-BE49-F238E27FC236}">
                <a16:creationId xmlns:a16="http://schemas.microsoft.com/office/drawing/2014/main" id="{9C95DF17-4EF4-0B4F-AE21-0351FB2EA1C2}"/>
              </a:ext>
            </a:extLst>
          </p:cNvPr>
          <p:cNvSpPr txBox="1">
            <a:spLocks noChangeArrowheads="1"/>
          </p:cNvSpPr>
          <p:nvPr/>
        </p:nvSpPr>
        <p:spPr bwMode="auto">
          <a:xfrm>
            <a:off x="6499225" y="1395413"/>
            <a:ext cx="1757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Tacit assumption of exhaustive choice </a:t>
            </a:r>
          </a:p>
        </p:txBody>
      </p:sp>
      <p:sp>
        <p:nvSpPr>
          <p:cNvPr id="68677" name="TextBox 62469">
            <a:extLst>
              <a:ext uri="{FF2B5EF4-FFF2-40B4-BE49-F238E27FC236}">
                <a16:creationId xmlns:a16="http://schemas.microsoft.com/office/drawing/2014/main" id="{2F9DDFFA-B8AD-2F4C-9144-44F99C433D4E}"/>
              </a:ext>
            </a:extLst>
          </p:cNvPr>
          <p:cNvSpPr txBox="1">
            <a:spLocks noChangeArrowheads="1"/>
          </p:cNvSpPr>
          <p:nvPr/>
        </p:nvSpPr>
        <p:spPr bwMode="auto">
          <a:xfrm>
            <a:off x="6499225" y="1928813"/>
            <a:ext cx="1757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Known versus unknown causes is exhaustive </a:t>
            </a:r>
          </a:p>
        </p:txBody>
      </p:sp>
      <p:sp>
        <p:nvSpPr>
          <p:cNvPr id="68678" name="TextBox 62470">
            <a:extLst>
              <a:ext uri="{FF2B5EF4-FFF2-40B4-BE49-F238E27FC236}">
                <a16:creationId xmlns:a16="http://schemas.microsoft.com/office/drawing/2014/main" id="{2DA29498-CA0C-F344-A0BD-7B08E028EBB6}"/>
              </a:ext>
            </a:extLst>
          </p:cNvPr>
          <p:cNvSpPr txBox="1">
            <a:spLocks noChangeArrowheads="1"/>
          </p:cNvSpPr>
          <p:nvPr/>
        </p:nvSpPr>
        <p:spPr bwMode="auto">
          <a:xfrm>
            <a:off x="6499225" y="2503488"/>
            <a:ext cx="1757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Tacit assumption of exhaustive choice </a:t>
            </a:r>
          </a:p>
        </p:txBody>
      </p:sp>
      <p:sp>
        <p:nvSpPr>
          <p:cNvPr id="68679" name="TextBox 62471">
            <a:extLst>
              <a:ext uri="{FF2B5EF4-FFF2-40B4-BE49-F238E27FC236}">
                <a16:creationId xmlns:a16="http://schemas.microsoft.com/office/drawing/2014/main" id="{9B3F199B-3B8C-C740-BF0E-A362BD587BF5}"/>
              </a:ext>
            </a:extLst>
          </p:cNvPr>
          <p:cNvSpPr txBox="1">
            <a:spLocks noChangeArrowheads="1"/>
          </p:cNvSpPr>
          <p:nvPr/>
        </p:nvSpPr>
        <p:spPr bwMode="auto">
          <a:xfrm>
            <a:off x="6499225" y="3105150"/>
            <a:ext cx="17573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a:latin typeface="Times New Roman" panose="02020603050405020304" pitchFamily="18" charset="0"/>
                <a:cs typeface="Times New Roman" panose="02020603050405020304" pitchFamily="18" charset="0"/>
              </a:rPr>
              <a:t>Choice between matter and ether posed as exhaustive dilemma.</a:t>
            </a:r>
          </a:p>
          <a:p>
            <a:pPr eaLnBrk="1" hangingPunct="1"/>
            <a:endParaRPr lang="en-US" altLang="en-US" sz="1100">
              <a:latin typeface="Times New Roman" panose="02020603050405020304" pitchFamily="18" charset="0"/>
              <a:cs typeface="Times New Roman" panose="02020603050405020304" pitchFamily="18" charset="0"/>
            </a:endParaRPr>
          </a:p>
        </p:txBody>
      </p:sp>
      <p:sp>
        <p:nvSpPr>
          <p:cNvPr id="68680" name="TextBox 62472">
            <a:extLst>
              <a:ext uri="{FF2B5EF4-FFF2-40B4-BE49-F238E27FC236}">
                <a16:creationId xmlns:a16="http://schemas.microsoft.com/office/drawing/2014/main" id="{6C01B8EA-17EF-474D-8891-5E35FF1C2443}"/>
              </a:ext>
            </a:extLst>
          </p:cNvPr>
          <p:cNvSpPr txBox="1">
            <a:spLocks noChangeArrowheads="1"/>
          </p:cNvSpPr>
          <p:nvPr/>
        </p:nvSpPr>
        <p:spPr bwMode="auto">
          <a:xfrm>
            <a:off x="6499225" y="3860800"/>
            <a:ext cx="1757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Step not taken. </a:t>
            </a:r>
          </a:p>
        </p:txBody>
      </p:sp>
      <p:sp>
        <p:nvSpPr>
          <p:cNvPr id="68681" name="TextBox 62473">
            <a:extLst>
              <a:ext uri="{FF2B5EF4-FFF2-40B4-BE49-F238E27FC236}">
                <a16:creationId xmlns:a16="http://schemas.microsoft.com/office/drawing/2014/main" id="{EC35F66D-95F4-D44D-A2F9-60392CBD6AC4}"/>
              </a:ext>
            </a:extLst>
          </p:cNvPr>
          <p:cNvSpPr txBox="1">
            <a:spLocks noChangeArrowheads="1"/>
          </p:cNvSpPr>
          <p:nvPr/>
        </p:nvSpPr>
        <p:spPr bwMode="auto">
          <a:xfrm>
            <a:off x="6499225" y="4445000"/>
            <a:ext cx="1757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Taken tacitly </a:t>
            </a:r>
          </a:p>
        </p:txBody>
      </p:sp>
      <p:sp>
        <p:nvSpPr>
          <p:cNvPr id="68682" name="TextBox 62474">
            <a:extLst>
              <a:ext uri="{FF2B5EF4-FFF2-40B4-BE49-F238E27FC236}">
                <a16:creationId xmlns:a16="http://schemas.microsoft.com/office/drawing/2014/main" id="{3D66ED9A-628C-094A-8D7C-463800B61F56}"/>
              </a:ext>
            </a:extLst>
          </p:cNvPr>
          <p:cNvSpPr txBox="1">
            <a:spLocks noChangeArrowheads="1"/>
          </p:cNvSpPr>
          <p:nvPr/>
        </p:nvSpPr>
        <p:spPr bwMode="auto">
          <a:xfrm>
            <a:off x="6499225" y="4903788"/>
            <a:ext cx="17573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Fact (matter has weight) is one of many warranting facts. </a:t>
            </a:r>
          </a:p>
        </p:txBody>
      </p:sp>
      <p:sp>
        <p:nvSpPr>
          <p:cNvPr id="68683" name="TextBox 62481">
            <a:extLst>
              <a:ext uri="{FF2B5EF4-FFF2-40B4-BE49-F238E27FC236}">
                <a16:creationId xmlns:a16="http://schemas.microsoft.com/office/drawing/2014/main" id="{8048ED07-147F-4F43-8807-EC2919E90284}"/>
              </a:ext>
            </a:extLst>
          </p:cNvPr>
          <p:cNvSpPr txBox="1">
            <a:spLocks noChangeArrowheads="1"/>
          </p:cNvSpPr>
          <p:nvPr/>
        </p:nvSpPr>
        <p:spPr bwMode="auto">
          <a:xfrm>
            <a:off x="6499225" y="5694363"/>
            <a:ext cx="1757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latin typeface="Times New Roman" panose="02020603050405020304" pitchFamily="18" charset="0"/>
                <a:cs typeface="Times New Roman" panose="02020603050405020304" pitchFamily="18" charset="0"/>
              </a:rPr>
              <a:t>Complicated. </a:t>
            </a:r>
          </a:p>
        </p:txBody>
      </p:sp>
    </p:spTree>
    <p:extLst>
      <p:ext uri="{BB962C8B-B14F-4D97-AF65-F5344CB8AC3E}">
        <p14:creationId xmlns:p14="http://schemas.microsoft.com/office/powerpoint/2010/main" val="840539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own Arrow 17">
            <a:extLst>
              <a:ext uri="{FF2B5EF4-FFF2-40B4-BE49-F238E27FC236}">
                <a16:creationId xmlns:a16="http://schemas.microsoft.com/office/drawing/2014/main" id="{D245777C-39DD-3948-AE26-AB546458CD12}"/>
              </a:ext>
            </a:extLst>
          </p:cNvPr>
          <p:cNvSpPr/>
          <p:nvPr/>
        </p:nvSpPr>
        <p:spPr>
          <a:xfrm rot="526681">
            <a:off x="5881688" y="2455863"/>
            <a:ext cx="376237" cy="1797050"/>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Freeform 20">
            <a:extLst>
              <a:ext uri="{FF2B5EF4-FFF2-40B4-BE49-F238E27FC236}">
                <a16:creationId xmlns:a16="http://schemas.microsoft.com/office/drawing/2014/main" id="{16FB9CA0-3A3C-0149-930A-5BA71F667DD2}"/>
              </a:ext>
            </a:extLst>
          </p:cNvPr>
          <p:cNvSpPr/>
          <p:nvPr/>
        </p:nvSpPr>
        <p:spPr>
          <a:xfrm>
            <a:off x="434975" y="1804988"/>
            <a:ext cx="2338784" cy="4403725"/>
          </a:xfrm>
          <a:custGeom>
            <a:avLst/>
            <a:gdLst>
              <a:gd name="connsiteX0" fmla="*/ 208886 w 2088863"/>
              <a:gd name="connsiteY0" fmla="*/ 0 h 3902145"/>
              <a:gd name="connsiteX1" fmla="*/ 2088863 w 2088863"/>
              <a:gd name="connsiteY1" fmla="*/ 25067 h 3902145"/>
              <a:gd name="connsiteX2" fmla="*/ 1888332 w 2088863"/>
              <a:gd name="connsiteY2" fmla="*/ 3902145 h 3902145"/>
              <a:gd name="connsiteX3" fmla="*/ 0 w 2088863"/>
              <a:gd name="connsiteY3" fmla="*/ 3826943 h 3902145"/>
              <a:gd name="connsiteX4" fmla="*/ 208886 w 2088863"/>
              <a:gd name="connsiteY4" fmla="*/ 0 h 3902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863" h="3902145">
                <a:moveTo>
                  <a:pt x="208886" y="0"/>
                </a:moveTo>
                <a:lnTo>
                  <a:pt x="2088863" y="25067"/>
                </a:lnTo>
                <a:lnTo>
                  <a:pt x="1888332" y="3902145"/>
                </a:lnTo>
                <a:lnTo>
                  <a:pt x="0" y="3826943"/>
                </a:lnTo>
                <a:lnTo>
                  <a:pt x="208886"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nvGrpSpPr>
          <p:cNvPr id="24" name="Group 23">
            <a:extLst>
              <a:ext uri="{FF2B5EF4-FFF2-40B4-BE49-F238E27FC236}">
                <a16:creationId xmlns:a16="http://schemas.microsoft.com/office/drawing/2014/main" id="{CEC02139-1071-334B-AC64-BF75F23D0259}"/>
              </a:ext>
            </a:extLst>
          </p:cNvPr>
          <p:cNvGrpSpPr>
            <a:grpSpLocks/>
          </p:cNvGrpSpPr>
          <p:nvPr/>
        </p:nvGrpSpPr>
        <p:grpSpPr bwMode="auto">
          <a:xfrm>
            <a:off x="357187" y="676275"/>
            <a:ext cx="7254876" cy="4876893"/>
            <a:chOff x="357238" y="676431"/>
            <a:chExt cx="7254881" cy="4877375"/>
          </a:xfrm>
        </p:grpSpPr>
        <p:grpSp>
          <p:nvGrpSpPr>
            <p:cNvPr id="52241" name="Group 22">
              <a:extLst>
                <a:ext uri="{FF2B5EF4-FFF2-40B4-BE49-F238E27FC236}">
                  <a16:creationId xmlns:a16="http://schemas.microsoft.com/office/drawing/2014/main" id="{5171638A-7985-A841-9531-9F3A4A11DF57}"/>
                </a:ext>
              </a:extLst>
            </p:cNvPr>
            <p:cNvGrpSpPr>
              <a:grpSpLocks/>
            </p:cNvGrpSpPr>
            <p:nvPr/>
          </p:nvGrpSpPr>
          <p:grpSpPr bwMode="auto">
            <a:xfrm rot="453152">
              <a:off x="5448766" y="676431"/>
              <a:ext cx="2163353" cy="3676037"/>
              <a:chOff x="2982263" y="3909962"/>
              <a:chExt cx="1395995" cy="2396558"/>
            </a:xfrm>
          </p:grpSpPr>
          <p:pic>
            <p:nvPicPr>
              <p:cNvPr id="52243" name="Picture 13">
                <a:extLst>
                  <a:ext uri="{FF2B5EF4-FFF2-40B4-BE49-F238E27FC236}">
                    <a16:creationId xmlns:a16="http://schemas.microsoft.com/office/drawing/2014/main" id="{FEED69AA-389D-B248-826D-9F2C679BCF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2263" y="3909962"/>
                <a:ext cx="1395995" cy="239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ACEF28D1-07CE-D846-AE29-BE8EB017EEF8}"/>
                  </a:ext>
                </a:extLst>
              </p:cNvPr>
              <p:cNvSpPr txBox="1"/>
              <p:nvPr/>
            </p:nvSpPr>
            <p:spPr>
              <a:xfrm>
                <a:off x="3030378" y="4379625"/>
                <a:ext cx="1332592" cy="397709"/>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en-US" sz="32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a:ea typeface="ＭＳ Ｐゴシック" charset="0"/>
                    <a:cs typeface="Times"/>
                  </a:rPr>
                  <a:t>WINNER</a:t>
                </a:r>
                <a:endParaRPr lang="en-US" sz="2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a:ea typeface="ＭＳ Ｐゴシック" charset="0"/>
                  <a:cs typeface="Times"/>
                </a:endParaRPr>
              </a:p>
            </p:txBody>
          </p:sp>
        </p:grpSp>
        <p:sp>
          <p:nvSpPr>
            <p:cNvPr id="52242" name="TextBox 15">
              <a:extLst>
                <a:ext uri="{FF2B5EF4-FFF2-40B4-BE49-F238E27FC236}">
                  <a16:creationId xmlns:a16="http://schemas.microsoft.com/office/drawing/2014/main" id="{B584ABC6-722D-5442-B4AA-19F69A2034B3}"/>
                </a:ext>
              </a:extLst>
            </p:cNvPr>
            <p:cNvSpPr txBox="1">
              <a:spLocks noChangeArrowheads="1"/>
            </p:cNvSpPr>
            <p:nvPr/>
          </p:nvSpPr>
          <p:spPr bwMode="auto">
            <a:xfrm>
              <a:off x="357238" y="4353358"/>
              <a:ext cx="2252431" cy="120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mr-IN" altLang="en-US" sz="3600" dirty="0">
                  <a:latin typeface="Times" pitchFamily="2" charset="0"/>
                </a:rPr>
                <a:t>…</a:t>
              </a:r>
              <a:r>
                <a:rPr lang="en-US" altLang="en-US" sz="3600" dirty="0">
                  <a:latin typeface="Times" pitchFamily="2" charset="0"/>
                </a:rPr>
                <a:t> the best </a:t>
              </a:r>
              <a:r>
                <a:rPr lang="en-US" altLang="en-US" sz="3600" dirty="0" err="1">
                  <a:latin typeface="Times" pitchFamily="2" charset="0"/>
                </a:rPr>
                <a:t>explnation</a:t>
              </a:r>
              <a:r>
                <a:rPr lang="en-US" altLang="en-US" sz="3600" dirty="0">
                  <a:latin typeface="Times" pitchFamily="2" charset="0"/>
                </a:rPr>
                <a:t>.</a:t>
              </a:r>
            </a:p>
          </p:txBody>
        </p:sp>
      </p:grpSp>
      <p:sp>
        <p:nvSpPr>
          <p:cNvPr id="15" name="Freeform 14">
            <a:extLst>
              <a:ext uri="{FF2B5EF4-FFF2-40B4-BE49-F238E27FC236}">
                <a16:creationId xmlns:a16="http://schemas.microsoft.com/office/drawing/2014/main" id="{F9A281C0-2003-0C4B-98FE-A56D50913AEA}"/>
              </a:ext>
            </a:extLst>
          </p:cNvPr>
          <p:cNvSpPr/>
          <p:nvPr/>
        </p:nvSpPr>
        <p:spPr>
          <a:xfrm rot="10800000">
            <a:off x="4470400" y="4478338"/>
            <a:ext cx="2506663" cy="1187450"/>
          </a:xfrm>
          <a:custGeom>
            <a:avLst/>
            <a:gdLst>
              <a:gd name="connsiteX0" fmla="*/ 33422 w 1938465"/>
              <a:gd name="connsiteY0" fmla="*/ 0 h 768731"/>
              <a:gd name="connsiteX1" fmla="*/ 1938465 w 1938465"/>
              <a:gd name="connsiteY1" fmla="*/ 66846 h 768731"/>
              <a:gd name="connsiteX2" fmla="*/ 1905043 w 1938465"/>
              <a:gd name="connsiteY2" fmla="*/ 768731 h 768731"/>
              <a:gd name="connsiteX3" fmla="*/ 0 w 1938465"/>
              <a:gd name="connsiteY3" fmla="*/ 626683 h 768731"/>
              <a:gd name="connsiteX4" fmla="*/ 33422 w 1938465"/>
              <a:gd name="connsiteY4" fmla="*/ 0 h 76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465" h="768731">
                <a:moveTo>
                  <a:pt x="33422" y="0"/>
                </a:moveTo>
                <a:lnTo>
                  <a:pt x="1938465" y="66846"/>
                </a:lnTo>
                <a:lnTo>
                  <a:pt x="1905043" y="768731"/>
                </a:lnTo>
                <a:lnTo>
                  <a:pt x="0" y="626683"/>
                </a:lnTo>
                <a:lnTo>
                  <a:pt x="33422" y="0"/>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2229" name="Title 1">
            <a:extLst>
              <a:ext uri="{FF2B5EF4-FFF2-40B4-BE49-F238E27FC236}">
                <a16:creationId xmlns:a16="http://schemas.microsoft.com/office/drawing/2014/main" id="{89A52F97-607C-284A-A514-443F3762B0D5}"/>
              </a:ext>
            </a:extLst>
          </p:cNvPr>
          <p:cNvSpPr>
            <a:spLocks noGrp="1"/>
          </p:cNvSpPr>
          <p:nvPr>
            <p:ph type="title"/>
          </p:nvPr>
        </p:nvSpPr>
        <p:spPr>
          <a:xfrm>
            <a:off x="247650" y="247705"/>
            <a:ext cx="7886700" cy="558058"/>
          </a:xfrm>
        </p:spPr>
        <p:txBody>
          <a:bodyPr>
            <a:normAutofit fontScale="90000"/>
          </a:bodyPr>
          <a:lstStyle/>
          <a:p>
            <a:r>
              <a:rPr lang="en-US" dirty="0"/>
              <a:t>Inference to the Best Explanation</a:t>
            </a:r>
            <a:endParaRPr lang="en-US" altLang="en-US" dirty="0">
              <a:latin typeface="Times" pitchFamily="2" charset="0"/>
              <a:ea typeface="ＭＳ Ｐゴシック" panose="020B0600070205080204" pitchFamily="34" charset="-128"/>
            </a:endParaRPr>
          </a:p>
        </p:txBody>
      </p:sp>
      <p:sp>
        <p:nvSpPr>
          <p:cNvPr id="52230" name="Content Placeholder 2">
            <a:extLst>
              <a:ext uri="{FF2B5EF4-FFF2-40B4-BE49-F238E27FC236}">
                <a16:creationId xmlns:a16="http://schemas.microsoft.com/office/drawing/2014/main" id="{35C3D241-A0AF-7B41-B317-04B7F0A6554E}"/>
              </a:ext>
            </a:extLst>
          </p:cNvPr>
          <p:cNvSpPr>
            <a:spLocks noGrp="1"/>
          </p:cNvSpPr>
          <p:nvPr>
            <p:ph idx="1"/>
          </p:nvPr>
        </p:nvSpPr>
        <p:spPr>
          <a:xfrm>
            <a:off x="0" y="6721440"/>
            <a:ext cx="245993" cy="273120"/>
          </a:xfrm>
        </p:spPr>
        <p:txBody>
          <a:bodyPr>
            <a:normAutofit fontScale="55000" lnSpcReduction="20000"/>
          </a:bodyPr>
          <a:lstStyle/>
          <a:p>
            <a:endParaRPr lang="en-US" altLang="en-US">
              <a:latin typeface="Times" pitchFamily="2" charset="0"/>
              <a:ea typeface="ＭＳ Ｐゴシック" panose="020B0600070205080204" pitchFamily="34" charset="-128"/>
            </a:endParaRPr>
          </a:p>
        </p:txBody>
      </p:sp>
      <p:sp>
        <p:nvSpPr>
          <p:cNvPr id="52231" name="Slide Number Placeholder 3">
            <a:extLst>
              <a:ext uri="{FF2B5EF4-FFF2-40B4-BE49-F238E27FC236}">
                <a16:creationId xmlns:a16="http://schemas.microsoft.com/office/drawing/2014/main" id="{7FEC1114-7441-E44C-8C46-A90D249AC4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F03A354-49DC-3944-97EB-9B51D6C0411F}" type="slidenum">
              <a:rPr lang="en-US" altLang="en-US" sz="1200">
                <a:solidFill>
                  <a:srgbClr val="898989"/>
                </a:solidFill>
                <a:latin typeface="Times" pitchFamily="2" charset="0"/>
              </a:rPr>
              <a:pPr eaLnBrk="1" hangingPunct="1"/>
              <a:t>2</a:t>
            </a:fld>
            <a:endParaRPr lang="en-US" altLang="en-US" sz="1200">
              <a:solidFill>
                <a:srgbClr val="898989"/>
              </a:solidFill>
              <a:latin typeface="Times" pitchFamily="2" charset="0"/>
            </a:endParaRPr>
          </a:p>
        </p:txBody>
      </p:sp>
      <p:sp>
        <p:nvSpPr>
          <p:cNvPr id="52232" name="TextBox 4">
            <a:extLst>
              <a:ext uri="{FF2B5EF4-FFF2-40B4-BE49-F238E27FC236}">
                <a16:creationId xmlns:a16="http://schemas.microsoft.com/office/drawing/2014/main" id="{BB8CB57A-CE8A-5B41-8378-30715119172A}"/>
              </a:ext>
            </a:extLst>
          </p:cNvPr>
          <p:cNvSpPr txBox="1">
            <a:spLocks noChangeArrowheads="1"/>
          </p:cNvSpPr>
          <p:nvPr/>
        </p:nvSpPr>
        <p:spPr bwMode="auto">
          <a:xfrm>
            <a:off x="2849563" y="2214563"/>
            <a:ext cx="13414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Theory</a:t>
            </a:r>
            <a:r>
              <a:rPr lang="en-US" altLang="en-US" sz="2800" baseline="-25000">
                <a:latin typeface="Times" pitchFamily="2" charset="0"/>
              </a:rPr>
              <a:t>1</a:t>
            </a:r>
          </a:p>
        </p:txBody>
      </p:sp>
      <p:sp>
        <p:nvSpPr>
          <p:cNvPr id="52233" name="TextBox 5">
            <a:extLst>
              <a:ext uri="{FF2B5EF4-FFF2-40B4-BE49-F238E27FC236}">
                <a16:creationId xmlns:a16="http://schemas.microsoft.com/office/drawing/2014/main" id="{C8A70FED-8899-C04F-B028-CBBA975FA0C7}"/>
              </a:ext>
            </a:extLst>
          </p:cNvPr>
          <p:cNvSpPr txBox="1">
            <a:spLocks noChangeArrowheads="1"/>
          </p:cNvSpPr>
          <p:nvPr/>
        </p:nvSpPr>
        <p:spPr bwMode="auto">
          <a:xfrm>
            <a:off x="3960813" y="1646238"/>
            <a:ext cx="13414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Theory</a:t>
            </a:r>
            <a:r>
              <a:rPr lang="en-US" altLang="en-US" sz="2800" baseline="-25000">
                <a:latin typeface="Times" pitchFamily="2" charset="0"/>
              </a:rPr>
              <a:t>2</a:t>
            </a:r>
          </a:p>
        </p:txBody>
      </p:sp>
      <p:sp>
        <p:nvSpPr>
          <p:cNvPr id="52234" name="TextBox 6">
            <a:extLst>
              <a:ext uri="{FF2B5EF4-FFF2-40B4-BE49-F238E27FC236}">
                <a16:creationId xmlns:a16="http://schemas.microsoft.com/office/drawing/2014/main" id="{653E802F-69A1-ED4E-B4A0-1FD58FA05828}"/>
              </a:ext>
            </a:extLst>
          </p:cNvPr>
          <p:cNvSpPr txBox="1">
            <a:spLocks noChangeArrowheads="1"/>
          </p:cNvSpPr>
          <p:nvPr/>
        </p:nvSpPr>
        <p:spPr bwMode="auto">
          <a:xfrm>
            <a:off x="5799138" y="1754188"/>
            <a:ext cx="1341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Theory</a:t>
            </a:r>
            <a:r>
              <a:rPr lang="en-US" altLang="en-US" sz="2800" baseline="-25000">
                <a:latin typeface="Times" pitchFamily="2" charset="0"/>
              </a:rPr>
              <a:t>3</a:t>
            </a:r>
          </a:p>
        </p:txBody>
      </p:sp>
      <p:sp>
        <p:nvSpPr>
          <p:cNvPr id="52235" name="TextBox 7">
            <a:extLst>
              <a:ext uri="{FF2B5EF4-FFF2-40B4-BE49-F238E27FC236}">
                <a16:creationId xmlns:a16="http://schemas.microsoft.com/office/drawing/2014/main" id="{F8823F6A-7B27-2744-A8F4-651B23534CC0}"/>
              </a:ext>
            </a:extLst>
          </p:cNvPr>
          <p:cNvSpPr txBox="1">
            <a:spLocks noChangeArrowheads="1"/>
          </p:cNvSpPr>
          <p:nvPr/>
        </p:nvSpPr>
        <p:spPr bwMode="auto">
          <a:xfrm>
            <a:off x="7169150" y="2273300"/>
            <a:ext cx="1341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latin typeface="Times" pitchFamily="2" charset="0"/>
              </a:rPr>
              <a:t>Theory</a:t>
            </a:r>
            <a:r>
              <a:rPr lang="en-US" altLang="en-US" sz="2800" baseline="-25000">
                <a:latin typeface="Times" pitchFamily="2" charset="0"/>
              </a:rPr>
              <a:t>4</a:t>
            </a:r>
          </a:p>
        </p:txBody>
      </p:sp>
      <p:sp>
        <p:nvSpPr>
          <p:cNvPr id="52236" name="TextBox 9">
            <a:extLst>
              <a:ext uri="{FF2B5EF4-FFF2-40B4-BE49-F238E27FC236}">
                <a16:creationId xmlns:a16="http://schemas.microsoft.com/office/drawing/2014/main" id="{2C4C00A8-CEC7-754A-BBE4-6D383A1C8415}"/>
              </a:ext>
            </a:extLst>
          </p:cNvPr>
          <p:cNvSpPr txBox="1">
            <a:spLocks noChangeArrowheads="1"/>
          </p:cNvSpPr>
          <p:nvPr/>
        </p:nvSpPr>
        <p:spPr bwMode="auto">
          <a:xfrm>
            <a:off x="317500" y="1754188"/>
            <a:ext cx="225583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a:latin typeface="Times" pitchFamily="2" charset="0"/>
              </a:rPr>
              <a:t>Among many theories adequate to experience, choose </a:t>
            </a:r>
            <a:r>
              <a:rPr lang="mr-IN" altLang="en-US" sz="2800">
                <a:latin typeface="Times" pitchFamily="2" charset="0"/>
              </a:rPr>
              <a:t>…</a:t>
            </a:r>
            <a:endParaRPr lang="en-US" altLang="en-US" sz="2800">
              <a:latin typeface="Times" pitchFamily="2" charset="0"/>
            </a:endParaRPr>
          </a:p>
        </p:txBody>
      </p:sp>
      <p:sp>
        <p:nvSpPr>
          <p:cNvPr id="52237" name="TextBox 11">
            <a:extLst>
              <a:ext uri="{FF2B5EF4-FFF2-40B4-BE49-F238E27FC236}">
                <a16:creationId xmlns:a16="http://schemas.microsoft.com/office/drawing/2014/main" id="{E84FDAA2-BD7D-3D49-9895-C523D9152721}"/>
              </a:ext>
            </a:extLst>
          </p:cNvPr>
          <p:cNvSpPr txBox="1">
            <a:spLocks noChangeArrowheads="1"/>
          </p:cNvSpPr>
          <p:nvPr/>
        </p:nvSpPr>
        <p:spPr bwMode="auto">
          <a:xfrm>
            <a:off x="4562475" y="4578350"/>
            <a:ext cx="26400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a:latin typeface="Times" pitchFamily="2" charset="0"/>
              </a:rPr>
              <a:t>Observation and experiment.</a:t>
            </a:r>
          </a:p>
        </p:txBody>
      </p:sp>
      <p:sp>
        <p:nvSpPr>
          <p:cNvPr id="17" name="Down Arrow 16">
            <a:extLst>
              <a:ext uri="{FF2B5EF4-FFF2-40B4-BE49-F238E27FC236}">
                <a16:creationId xmlns:a16="http://schemas.microsoft.com/office/drawing/2014/main" id="{EFB50F0B-8C70-FB43-AAB5-A3867376BA7E}"/>
              </a:ext>
            </a:extLst>
          </p:cNvPr>
          <p:cNvSpPr/>
          <p:nvPr/>
        </p:nvSpPr>
        <p:spPr>
          <a:xfrm rot="21283562">
            <a:off x="4703763" y="2398713"/>
            <a:ext cx="376237" cy="1795462"/>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Down Arrow 18">
            <a:extLst>
              <a:ext uri="{FF2B5EF4-FFF2-40B4-BE49-F238E27FC236}">
                <a16:creationId xmlns:a16="http://schemas.microsoft.com/office/drawing/2014/main" id="{1730FD03-C67B-1D4F-A686-961DBBCDE41C}"/>
              </a:ext>
            </a:extLst>
          </p:cNvPr>
          <p:cNvSpPr/>
          <p:nvPr/>
        </p:nvSpPr>
        <p:spPr>
          <a:xfrm rot="19576545">
            <a:off x="3817938" y="2682875"/>
            <a:ext cx="376237" cy="1795463"/>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Down Arrow 19">
            <a:extLst>
              <a:ext uri="{FF2B5EF4-FFF2-40B4-BE49-F238E27FC236}">
                <a16:creationId xmlns:a16="http://schemas.microsoft.com/office/drawing/2014/main" id="{43638E0E-B4B2-D347-AECF-240AEE17345C}"/>
              </a:ext>
            </a:extLst>
          </p:cNvPr>
          <p:cNvSpPr/>
          <p:nvPr/>
        </p:nvSpPr>
        <p:spPr>
          <a:xfrm rot="1800000">
            <a:off x="6918325" y="2824163"/>
            <a:ext cx="376238" cy="1797050"/>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67607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CA4FA1B6-93B1-AF45-9C69-A28D00631C52}"/>
              </a:ext>
            </a:extLst>
          </p:cNvPr>
          <p:cNvSpPr/>
          <p:nvPr/>
        </p:nvSpPr>
        <p:spPr>
          <a:xfrm flipH="1">
            <a:off x="5331415" y="1658318"/>
            <a:ext cx="3564609" cy="3680847"/>
          </a:xfrm>
          <a:custGeom>
            <a:avLst/>
            <a:gdLst>
              <a:gd name="connsiteX0" fmla="*/ 232475 w 3564610"/>
              <a:gd name="connsiteY0" fmla="*/ 0 h 3525864"/>
              <a:gd name="connsiteX1" fmla="*/ 232475 w 3564610"/>
              <a:gd name="connsiteY1" fmla="*/ 0 h 3525864"/>
              <a:gd name="connsiteX2" fmla="*/ 302217 w 3564610"/>
              <a:gd name="connsiteY2" fmla="*/ 7749 h 3525864"/>
              <a:gd name="connsiteX3" fmla="*/ 3564610 w 3564610"/>
              <a:gd name="connsiteY3" fmla="*/ 108488 h 3525864"/>
              <a:gd name="connsiteX4" fmla="*/ 3417377 w 3564610"/>
              <a:gd name="connsiteY4" fmla="*/ 3525864 h 3525864"/>
              <a:gd name="connsiteX5" fmla="*/ 0 w 3564610"/>
              <a:gd name="connsiteY5" fmla="*/ 3339884 h 3525864"/>
              <a:gd name="connsiteX6" fmla="*/ 232475 w 3564610"/>
              <a:gd name="connsiteY6" fmla="*/ 0 h 352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4610" h="3525864">
                <a:moveTo>
                  <a:pt x="232475" y="0"/>
                </a:moveTo>
                <a:lnTo>
                  <a:pt x="232475" y="0"/>
                </a:lnTo>
                <a:lnTo>
                  <a:pt x="302217" y="7749"/>
                </a:lnTo>
                <a:lnTo>
                  <a:pt x="3564610" y="108488"/>
                </a:lnTo>
                <a:lnTo>
                  <a:pt x="3417377" y="3525864"/>
                </a:lnTo>
                <a:lnTo>
                  <a:pt x="0" y="3339884"/>
                </a:lnTo>
                <a:lnTo>
                  <a:pt x="232475"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57BD1C13-66CF-5145-B1D2-080F46DB368D}"/>
              </a:ext>
            </a:extLst>
          </p:cNvPr>
          <p:cNvSpPr/>
          <p:nvPr/>
        </p:nvSpPr>
        <p:spPr>
          <a:xfrm>
            <a:off x="418454" y="1658319"/>
            <a:ext cx="3564610" cy="3525864"/>
          </a:xfrm>
          <a:custGeom>
            <a:avLst/>
            <a:gdLst>
              <a:gd name="connsiteX0" fmla="*/ 232475 w 3564610"/>
              <a:gd name="connsiteY0" fmla="*/ 0 h 3525864"/>
              <a:gd name="connsiteX1" fmla="*/ 232475 w 3564610"/>
              <a:gd name="connsiteY1" fmla="*/ 0 h 3525864"/>
              <a:gd name="connsiteX2" fmla="*/ 302217 w 3564610"/>
              <a:gd name="connsiteY2" fmla="*/ 7749 h 3525864"/>
              <a:gd name="connsiteX3" fmla="*/ 3564610 w 3564610"/>
              <a:gd name="connsiteY3" fmla="*/ 108488 h 3525864"/>
              <a:gd name="connsiteX4" fmla="*/ 3417377 w 3564610"/>
              <a:gd name="connsiteY4" fmla="*/ 3525864 h 3525864"/>
              <a:gd name="connsiteX5" fmla="*/ 0 w 3564610"/>
              <a:gd name="connsiteY5" fmla="*/ 3339884 h 3525864"/>
              <a:gd name="connsiteX6" fmla="*/ 232475 w 3564610"/>
              <a:gd name="connsiteY6" fmla="*/ 0 h 352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4610" h="3525864">
                <a:moveTo>
                  <a:pt x="232475" y="0"/>
                </a:moveTo>
                <a:lnTo>
                  <a:pt x="232475" y="0"/>
                </a:lnTo>
                <a:lnTo>
                  <a:pt x="302217" y="7749"/>
                </a:lnTo>
                <a:lnTo>
                  <a:pt x="3564610" y="108488"/>
                </a:lnTo>
                <a:lnTo>
                  <a:pt x="3417377" y="3525864"/>
                </a:lnTo>
                <a:lnTo>
                  <a:pt x="0" y="3339884"/>
                </a:lnTo>
                <a:lnTo>
                  <a:pt x="232475" y="0"/>
                </a:lnTo>
                <a:close/>
              </a:path>
            </a:pathLst>
          </a:custGeom>
          <a:solidFill>
            <a:srgbClr val="C8F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8D90D7-0BD2-B345-8819-847EB4D51AB3}"/>
              </a:ext>
            </a:extLst>
          </p:cNvPr>
          <p:cNvSpPr>
            <a:spLocks noGrp="1"/>
          </p:cNvSpPr>
          <p:nvPr>
            <p:ph type="title"/>
          </p:nvPr>
        </p:nvSpPr>
        <p:spPr>
          <a:xfrm>
            <a:off x="1646272" y="241141"/>
            <a:ext cx="6237099" cy="975476"/>
          </a:xfrm>
        </p:spPr>
        <p:txBody>
          <a:bodyPr>
            <a:normAutofit fontScale="90000"/>
          </a:bodyPr>
          <a:lstStyle/>
          <a:p>
            <a:r>
              <a:rPr lang="en-US" sz="4000" dirty="0"/>
              <a:t>How</a:t>
            </a:r>
            <a:r>
              <a:rPr lang="en-US" sz="3600" dirty="0"/>
              <a:t> was the</a:t>
            </a:r>
            <a:r>
              <a:rPr lang="en-US" sz="3200" dirty="0"/>
              <a:t> history of science and the philosophy of science integrated?</a:t>
            </a:r>
          </a:p>
        </p:txBody>
      </p:sp>
      <p:sp>
        <p:nvSpPr>
          <p:cNvPr id="3" name="Content Placeholder 2">
            <a:extLst>
              <a:ext uri="{FF2B5EF4-FFF2-40B4-BE49-F238E27FC236}">
                <a16:creationId xmlns:a16="http://schemas.microsoft.com/office/drawing/2014/main" id="{4387B9B4-3A9D-B74B-8EAD-EFF9FC5D8214}"/>
              </a:ext>
            </a:extLst>
          </p:cNvPr>
          <p:cNvSpPr>
            <a:spLocks noGrp="1"/>
          </p:cNvSpPr>
          <p:nvPr>
            <p:ph idx="1"/>
          </p:nvPr>
        </p:nvSpPr>
        <p:spPr/>
        <p:txBody>
          <a:bodyPr>
            <a:normAutofit fontScale="85000" lnSpcReduction="20000"/>
          </a:bodyPr>
          <a:lstStyle/>
          <a:p>
            <a:endParaRPr lang="en-US"/>
          </a:p>
        </p:txBody>
      </p:sp>
      <p:sp>
        <p:nvSpPr>
          <p:cNvPr id="4" name="TextBox 3">
            <a:extLst>
              <a:ext uri="{FF2B5EF4-FFF2-40B4-BE49-F238E27FC236}">
                <a16:creationId xmlns:a16="http://schemas.microsoft.com/office/drawing/2014/main" id="{FB43480E-52FC-204F-A666-B93D2EB22EE4}"/>
              </a:ext>
            </a:extLst>
          </p:cNvPr>
          <p:cNvSpPr txBox="1"/>
          <p:nvPr/>
        </p:nvSpPr>
        <p:spPr>
          <a:xfrm>
            <a:off x="-124334" y="-604434"/>
            <a:ext cx="1893467" cy="2554545"/>
          </a:xfrm>
          <a:prstGeom prst="rect">
            <a:avLst/>
          </a:prstGeom>
          <a:noFill/>
        </p:spPr>
        <p:txBody>
          <a:bodyPr wrap="none" rtlCol="0">
            <a:spAutoFit/>
          </a:bodyPr>
          <a:lstStyle/>
          <a:p>
            <a:pPr algn="l"/>
            <a:r>
              <a:rPr lang="en-US" sz="16000" b="1" dirty="0">
                <a:solidFill>
                  <a:srgbClr val="C8DCFF"/>
                </a:solidFill>
                <a:latin typeface="Times New Roman" panose="02020603050405020304" pitchFamily="18" charset="0"/>
                <a:cs typeface="Times New Roman" panose="02020603050405020304" pitchFamily="18" charset="0"/>
              </a:rPr>
              <a:t>&amp;</a:t>
            </a:r>
          </a:p>
        </p:txBody>
      </p:sp>
      <p:sp>
        <p:nvSpPr>
          <p:cNvPr id="5" name="TextBox 4">
            <a:extLst>
              <a:ext uri="{FF2B5EF4-FFF2-40B4-BE49-F238E27FC236}">
                <a16:creationId xmlns:a16="http://schemas.microsoft.com/office/drawing/2014/main" id="{A585518E-0D06-F34C-A83D-68964034FF5D}"/>
              </a:ext>
            </a:extLst>
          </p:cNvPr>
          <p:cNvSpPr txBox="1"/>
          <p:nvPr/>
        </p:nvSpPr>
        <p:spPr>
          <a:xfrm>
            <a:off x="562628" y="1670016"/>
            <a:ext cx="3154254" cy="461665"/>
          </a:xfrm>
          <a:prstGeom prst="rect">
            <a:avLst/>
          </a:prstGeom>
          <a:noFill/>
        </p:spPr>
        <p:txBody>
          <a:bodyPr wrap="square" rtlCol="0">
            <a:spAutoFit/>
          </a:bodyPr>
          <a:lstStyle/>
          <a:p>
            <a:pPr algn="r"/>
            <a:r>
              <a:rPr lang="en-US" sz="2400" dirty="0">
                <a:latin typeface="+mj-lt"/>
              </a:rPr>
              <a:t>Philosophy of science.</a:t>
            </a:r>
          </a:p>
        </p:txBody>
      </p:sp>
      <p:sp>
        <p:nvSpPr>
          <p:cNvPr id="7" name="TextBox 6">
            <a:extLst>
              <a:ext uri="{FF2B5EF4-FFF2-40B4-BE49-F238E27FC236}">
                <a16:creationId xmlns:a16="http://schemas.microsoft.com/office/drawing/2014/main" id="{74E68D97-C27B-2A4B-83BC-56895171379D}"/>
              </a:ext>
            </a:extLst>
          </p:cNvPr>
          <p:cNvSpPr txBox="1"/>
          <p:nvPr/>
        </p:nvSpPr>
        <p:spPr>
          <a:xfrm>
            <a:off x="5695626" y="1950111"/>
            <a:ext cx="2422458" cy="461665"/>
          </a:xfrm>
          <a:prstGeom prst="rect">
            <a:avLst/>
          </a:prstGeom>
          <a:noFill/>
        </p:spPr>
        <p:txBody>
          <a:bodyPr wrap="none" rtlCol="0">
            <a:spAutoFit/>
          </a:bodyPr>
          <a:lstStyle/>
          <a:p>
            <a:pPr algn="l"/>
            <a:r>
              <a:rPr lang="en-US" sz="2400" dirty="0">
                <a:latin typeface="+mj-lt"/>
              </a:rPr>
              <a:t>History of science</a:t>
            </a:r>
          </a:p>
        </p:txBody>
      </p:sp>
      <p:grpSp>
        <p:nvGrpSpPr>
          <p:cNvPr id="24" name="Group 23">
            <a:extLst>
              <a:ext uri="{FF2B5EF4-FFF2-40B4-BE49-F238E27FC236}">
                <a16:creationId xmlns:a16="http://schemas.microsoft.com/office/drawing/2014/main" id="{EDB1E72E-322B-8742-B29E-B319458439BA}"/>
              </a:ext>
            </a:extLst>
          </p:cNvPr>
          <p:cNvGrpSpPr/>
          <p:nvPr/>
        </p:nvGrpSpPr>
        <p:grpSpPr>
          <a:xfrm>
            <a:off x="645506" y="5483934"/>
            <a:ext cx="6053636" cy="901368"/>
            <a:chOff x="645506" y="5483934"/>
            <a:chExt cx="6053636" cy="901368"/>
          </a:xfrm>
        </p:grpSpPr>
        <p:sp>
          <p:nvSpPr>
            <p:cNvPr id="23" name="Freeform 22">
              <a:extLst>
                <a:ext uri="{FF2B5EF4-FFF2-40B4-BE49-F238E27FC236}">
                  <a16:creationId xmlns:a16="http://schemas.microsoft.com/office/drawing/2014/main" id="{ED8E5E9E-84FB-F844-9091-26D621335714}"/>
                </a:ext>
              </a:extLst>
            </p:cNvPr>
            <p:cNvSpPr/>
            <p:nvPr/>
          </p:nvSpPr>
          <p:spPr>
            <a:xfrm>
              <a:off x="705173" y="5625885"/>
              <a:ext cx="5858359" cy="759417"/>
            </a:xfrm>
            <a:custGeom>
              <a:avLst/>
              <a:gdLst>
                <a:gd name="connsiteX0" fmla="*/ 240224 w 5858359"/>
                <a:gd name="connsiteY0" fmla="*/ 0 h 759417"/>
                <a:gd name="connsiteX1" fmla="*/ 5858359 w 5858359"/>
                <a:gd name="connsiteY1" fmla="*/ 54244 h 759417"/>
                <a:gd name="connsiteX2" fmla="*/ 5788617 w 5858359"/>
                <a:gd name="connsiteY2" fmla="*/ 759417 h 759417"/>
                <a:gd name="connsiteX3" fmla="*/ 5672380 w 5858359"/>
                <a:gd name="connsiteY3" fmla="*/ 743918 h 759417"/>
                <a:gd name="connsiteX4" fmla="*/ 0 w 5858359"/>
                <a:gd name="connsiteY4" fmla="*/ 643179 h 759417"/>
                <a:gd name="connsiteX5" fmla="*/ 240224 w 5858359"/>
                <a:gd name="connsiteY5" fmla="*/ 0 h 75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8359" h="759417">
                  <a:moveTo>
                    <a:pt x="240224" y="0"/>
                  </a:moveTo>
                  <a:lnTo>
                    <a:pt x="5858359" y="54244"/>
                  </a:lnTo>
                  <a:lnTo>
                    <a:pt x="5788617" y="759417"/>
                  </a:lnTo>
                  <a:lnTo>
                    <a:pt x="5672380" y="743918"/>
                  </a:lnTo>
                  <a:lnTo>
                    <a:pt x="0" y="643179"/>
                  </a:lnTo>
                  <a:lnTo>
                    <a:pt x="240224" y="0"/>
                  </a:lnTo>
                  <a:close/>
                </a:path>
              </a:pathLst>
            </a:custGeom>
            <a:solidFill>
              <a:srgbClr val="FF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C6573AA-7E97-524E-A20C-5085FACAA301}"/>
                </a:ext>
              </a:extLst>
            </p:cNvPr>
            <p:cNvSpPr txBox="1"/>
            <p:nvPr/>
          </p:nvSpPr>
          <p:spPr>
            <a:xfrm>
              <a:off x="645506" y="5483934"/>
              <a:ext cx="1604074" cy="830997"/>
            </a:xfrm>
            <a:prstGeom prst="rect">
              <a:avLst/>
            </a:prstGeom>
            <a:noFill/>
          </p:spPr>
          <p:txBody>
            <a:bodyPr wrap="square" rtlCol="0">
              <a:spAutoFit/>
            </a:bodyPr>
            <a:lstStyle/>
            <a:p>
              <a:pPr algn="r"/>
              <a:r>
                <a:rPr lang="en-US" sz="2400" dirty="0">
                  <a:latin typeface="+mj-lt"/>
                </a:rPr>
                <a:t>Open challenge</a:t>
              </a:r>
            </a:p>
          </p:txBody>
        </p:sp>
        <p:sp>
          <p:nvSpPr>
            <p:cNvPr id="12" name="TextBox 11">
              <a:extLst>
                <a:ext uri="{FF2B5EF4-FFF2-40B4-BE49-F238E27FC236}">
                  <a16:creationId xmlns:a16="http://schemas.microsoft.com/office/drawing/2014/main" id="{9A2649BB-6394-8043-AF49-9DBFC9ABCFE3}"/>
                </a:ext>
              </a:extLst>
            </p:cNvPr>
            <p:cNvSpPr txBox="1"/>
            <p:nvPr/>
          </p:nvSpPr>
          <p:spPr>
            <a:xfrm>
              <a:off x="2444857" y="5506504"/>
              <a:ext cx="4254285" cy="830997"/>
            </a:xfrm>
            <a:prstGeom prst="rect">
              <a:avLst/>
            </a:prstGeom>
            <a:noFill/>
          </p:spPr>
          <p:txBody>
            <a:bodyPr wrap="square" rtlCol="0">
              <a:spAutoFit/>
            </a:bodyPr>
            <a:lstStyle/>
            <a:p>
              <a:pPr algn="l"/>
              <a:r>
                <a:rPr lang="en-US" sz="2400" dirty="0">
                  <a:latin typeface="+mj-lt"/>
                </a:rPr>
                <a:t>Account fails if we can find any historical counterexample.</a:t>
              </a:r>
            </a:p>
          </p:txBody>
        </p:sp>
      </p:grpSp>
      <p:sp>
        <p:nvSpPr>
          <p:cNvPr id="6" name="TextBox 5">
            <a:extLst>
              <a:ext uri="{FF2B5EF4-FFF2-40B4-BE49-F238E27FC236}">
                <a16:creationId xmlns:a16="http://schemas.microsoft.com/office/drawing/2014/main" id="{E6570C66-AF85-F44A-B204-6DE175E9C1C8}"/>
              </a:ext>
            </a:extLst>
          </p:cNvPr>
          <p:cNvSpPr txBox="1"/>
          <p:nvPr/>
        </p:nvSpPr>
        <p:spPr>
          <a:xfrm>
            <a:off x="836175" y="2252995"/>
            <a:ext cx="2880707" cy="830997"/>
          </a:xfrm>
          <a:prstGeom prst="rect">
            <a:avLst/>
          </a:prstGeom>
          <a:noFill/>
        </p:spPr>
        <p:txBody>
          <a:bodyPr wrap="square" rtlCol="0">
            <a:spAutoFit/>
          </a:bodyPr>
          <a:lstStyle/>
          <a:p>
            <a:pPr algn="r"/>
            <a:r>
              <a:rPr lang="en-US" sz="2400" i="1" dirty="0">
                <a:latin typeface="+mj-lt"/>
              </a:rPr>
              <a:t>What</a:t>
            </a:r>
            <a:r>
              <a:rPr lang="en-US" sz="2400" dirty="0">
                <a:latin typeface="+mj-lt"/>
              </a:rPr>
              <a:t> is IBE?</a:t>
            </a:r>
            <a:br>
              <a:rPr lang="en-US" sz="2400" dirty="0">
                <a:latin typeface="+mj-lt"/>
              </a:rPr>
            </a:br>
            <a:r>
              <a:rPr lang="en-US" sz="2400" i="1" dirty="0">
                <a:latin typeface="+mj-lt"/>
              </a:rPr>
              <a:t>Why</a:t>
            </a:r>
            <a:r>
              <a:rPr lang="en-US" sz="2400" dirty="0">
                <a:latin typeface="+mj-lt"/>
              </a:rPr>
              <a:t> does it work?</a:t>
            </a:r>
          </a:p>
        </p:txBody>
      </p:sp>
      <p:grpSp>
        <p:nvGrpSpPr>
          <p:cNvPr id="20" name="Group 19">
            <a:extLst>
              <a:ext uri="{FF2B5EF4-FFF2-40B4-BE49-F238E27FC236}">
                <a16:creationId xmlns:a16="http://schemas.microsoft.com/office/drawing/2014/main" id="{20397179-88C0-074C-8384-21448AAD0831}"/>
              </a:ext>
            </a:extLst>
          </p:cNvPr>
          <p:cNvGrpSpPr/>
          <p:nvPr/>
        </p:nvGrpSpPr>
        <p:grpSpPr>
          <a:xfrm>
            <a:off x="4179311" y="2527418"/>
            <a:ext cx="4584980" cy="979359"/>
            <a:chOff x="4179311" y="2527418"/>
            <a:chExt cx="4584980" cy="979359"/>
          </a:xfrm>
        </p:grpSpPr>
        <p:sp>
          <p:nvSpPr>
            <p:cNvPr id="8" name="TextBox 7">
              <a:extLst>
                <a:ext uri="{FF2B5EF4-FFF2-40B4-BE49-F238E27FC236}">
                  <a16:creationId xmlns:a16="http://schemas.microsoft.com/office/drawing/2014/main" id="{B4D6AF72-1FA3-F947-A3CD-EF9C01CD5F56}"/>
                </a:ext>
              </a:extLst>
            </p:cNvPr>
            <p:cNvSpPr txBox="1"/>
            <p:nvPr/>
          </p:nvSpPr>
          <p:spPr>
            <a:xfrm>
              <a:off x="5695626" y="2675780"/>
              <a:ext cx="3068665" cy="830997"/>
            </a:xfrm>
            <a:prstGeom prst="rect">
              <a:avLst/>
            </a:prstGeom>
            <a:noFill/>
          </p:spPr>
          <p:txBody>
            <a:bodyPr wrap="square" rtlCol="0">
              <a:spAutoFit/>
            </a:bodyPr>
            <a:lstStyle/>
            <a:p>
              <a:pPr algn="l"/>
              <a:r>
                <a:rPr lang="en-US" sz="2400" dirty="0">
                  <a:latin typeface="+mj-lt"/>
                </a:rPr>
                <a:t>Canonical examples suggest an account.</a:t>
              </a:r>
            </a:p>
          </p:txBody>
        </p:sp>
        <p:sp>
          <p:nvSpPr>
            <p:cNvPr id="13" name="Right Arrow 12">
              <a:extLst>
                <a:ext uri="{FF2B5EF4-FFF2-40B4-BE49-F238E27FC236}">
                  <a16:creationId xmlns:a16="http://schemas.microsoft.com/office/drawing/2014/main" id="{4235F6F6-B952-684B-B92B-A2229B185782}"/>
                </a:ext>
              </a:extLst>
            </p:cNvPr>
            <p:cNvSpPr/>
            <p:nvPr/>
          </p:nvSpPr>
          <p:spPr>
            <a:xfrm rot="698295">
              <a:off x="4179311" y="2527418"/>
              <a:ext cx="1053885" cy="52860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B383A6A1-C8EF-F441-A798-DE6A31309CBA}"/>
              </a:ext>
            </a:extLst>
          </p:cNvPr>
          <p:cNvGrpSpPr/>
          <p:nvPr/>
        </p:nvGrpSpPr>
        <p:grpSpPr>
          <a:xfrm>
            <a:off x="161999" y="3371345"/>
            <a:ext cx="4913880" cy="1627315"/>
            <a:chOff x="161999" y="3371345"/>
            <a:chExt cx="4913880" cy="1627315"/>
          </a:xfrm>
        </p:grpSpPr>
        <p:sp>
          <p:nvSpPr>
            <p:cNvPr id="9" name="TextBox 8">
              <a:extLst>
                <a:ext uri="{FF2B5EF4-FFF2-40B4-BE49-F238E27FC236}">
                  <a16:creationId xmlns:a16="http://schemas.microsoft.com/office/drawing/2014/main" id="{F0A001DA-B3E4-9A4F-B73C-459D83E342A8}"/>
                </a:ext>
              </a:extLst>
            </p:cNvPr>
            <p:cNvSpPr txBox="1"/>
            <p:nvPr/>
          </p:nvSpPr>
          <p:spPr>
            <a:xfrm>
              <a:off x="161999" y="3429000"/>
              <a:ext cx="3554883" cy="1569660"/>
            </a:xfrm>
            <a:prstGeom prst="rect">
              <a:avLst/>
            </a:prstGeom>
            <a:noFill/>
          </p:spPr>
          <p:txBody>
            <a:bodyPr wrap="square" rtlCol="0">
              <a:spAutoFit/>
            </a:bodyPr>
            <a:lstStyle/>
            <a:p>
              <a:pPr algn="r"/>
              <a:r>
                <a:rPr lang="en-US" sz="2400" dirty="0">
                  <a:latin typeface="+mj-lt"/>
                </a:rPr>
                <a:t>Cogency of account checked. Internal superiority over other accounts.</a:t>
              </a:r>
            </a:p>
          </p:txBody>
        </p:sp>
        <p:sp>
          <p:nvSpPr>
            <p:cNvPr id="14" name="Right Arrow 13">
              <a:extLst>
                <a:ext uri="{FF2B5EF4-FFF2-40B4-BE49-F238E27FC236}">
                  <a16:creationId xmlns:a16="http://schemas.microsoft.com/office/drawing/2014/main" id="{DEC4EBEA-169E-FA4E-BBB1-1C34D9A8147F}"/>
                </a:ext>
              </a:extLst>
            </p:cNvPr>
            <p:cNvSpPr/>
            <p:nvPr/>
          </p:nvSpPr>
          <p:spPr>
            <a:xfrm rot="20845176" flipH="1">
              <a:off x="4068120" y="3371345"/>
              <a:ext cx="1007759" cy="52860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4DB333A1-15D7-3E43-BF0B-46FC7DB5D9A7}"/>
              </a:ext>
            </a:extLst>
          </p:cNvPr>
          <p:cNvGrpSpPr/>
          <p:nvPr/>
        </p:nvGrpSpPr>
        <p:grpSpPr>
          <a:xfrm>
            <a:off x="4189782" y="3891933"/>
            <a:ext cx="4591497" cy="1200329"/>
            <a:chOff x="4189782" y="3891933"/>
            <a:chExt cx="4591497" cy="1200329"/>
          </a:xfrm>
        </p:grpSpPr>
        <p:sp>
          <p:nvSpPr>
            <p:cNvPr id="10" name="TextBox 9">
              <a:extLst>
                <a:ext uri="{FF2B5EF4-FFF2-40B4-BE49-F238E27FC236}">
                  <a16:creationId xmlns:a16="http://schemas.microsoft.com/office/drawing/2014/main" id="{173088CA-5D86-C34B-9E5F-955AFB188BC2}"/>
                </a:ext>
              </a:extLst>
            </p:cNvPr>
            <p:cNvSpPr txBox="1"/>
            <p:nvPr/>
          </p:nvSpPr>
          <p:spPr>
            <a:xfrm>
              <a:off x="5695626" y="3891933"/>
              <a:ext cx="3085653" cy="1200329"/>
            </a:xfrm>
            <a:prstGeom prst="rect">
              <a:avLst/>
            </a:prstGeom>
            <a:noFill/>
          </p:spPr>
          <p:txBody>
            <a:bodyPr wrap="square" rtlCol="0">
              <a:spAutoFit/>
            </a:bodyPr>
            <a:lstStyle/>
            <a:p>
              <a:pPr algn="l"/>
              <a:r>
                <a:rPr lang="en-US" sz="2400" dirty="0">
                  <a:latin typeface="+mj-lt"/>
                </a:rPr>
                <a:t>Instantiation of account in other historical examples checked. </a:t>
              </a:r>
            </a:p>
          </p:txBody>
        </p:sp>
        <p:sp>
          <p:nvSpPr>
            <p:cNvPr id="15" name="Right Arrow 14">
              <a:extLst>
                <a:ext uri="{FF2B5EF4-FFF2-40B4-BE49-F238E27FC236}">
                  <a16:creationId xmlns:a16="http://schemas.microsoft.com/office/drawing/2014/main" id="{28908DAA-6F56-E54A-B8DD-5C8A79B420E6}"/>
                </a:ext>
              </a:extLst>
            </p:cNvPr>
            <p:cNvSpPr/>
            <p:nvPr/>
          </p:nvSpPr>
          <p:spPr>
            <a:xfrm rot="744406">
              <a:off x="4189782" y="4263909"/>
              <a:ext cx="925173" cy="52860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332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3FA22-7FB2-F544-B56D-617F79668C6D}"/>
              </a:ext>
            </a:extLst>
          </p:cNvPr>
          <p:cNvSpPr>
            <a:spLocks noGrp="1"/>
          </p:cNvSpPr>
          <p:nvPr>
            <p:ph type="title"/>
          </p:nvPr>
        </p:nvSpPr>
        <p:spPr>
          <a:xfrm>
            <a:off x="628650" y="365127"/>
            <a:ext cx="7886700" cy="549274"/>
          </a:xfrm>
        </p:spPr>
        <p:txBody>
          <a:bodyPr>
            <a:normAutofit fontScale="90000"/>
          </a:bodyPr>
          <a:lstStyle/>
          <a:p>
            <a:r>
              <a:rPr lang="en-US" dirty="0"/>
              <a:t>Gems and </a:t>
            </a:r>
            <a:r>
              <a:rPr lang="en-US" dirty="0" err="1"/>
              <a:t>antigems</a:t>
            </a:r>
            <a:endParaRPr lang="en-US" dirty="0"/>
          </a:p>
        </p:txBody>
      </p:sp>
      <p:sp>
        <p:nvSpPr>
          <p:cNvPr id="3" name="Content Placeholder 2">
            <a:extLst>
              <a:ext uri="{FF2B5EF4-FFF2-40B4-BE49-F238E27FC236}">
                <a16:creationId xmlns:a16="http://schemas.microsoft.com/office/drawing/2014/main" id="{96816701-6BD0-324A-A1C5-9EDFCD26234A}"/>
              </a:ext>
            </a:extLst>
          </p:cNvPr>
          <p:cNvSpPr>
            <a:spLocks noGrp="1"/>
          </p:cNvSpPr>
          <p:nvPr>
            <p:ph idx="1"/>
          </p:nvPr>
        </p:nvSpPr>
        <p:spPr/>
        <p:txBody>
          <a:bodyPr>
            <a:normAutofit fontScale="85000" lnSpcReduction="20000"/>
          </a:bodyPr>
          <a:lstStyle/>
          <a:p>
            <a:endParaRPr lang="en-US"/>
          </a:p>
        </p:txBody>
      </p:sp>
      <p:grpSp>
        <p:nvGrpSpPr>
          <p:cNvPr id="10" name="Group 9">
            <a:extLst>
              <a:ext uri="{FF2B5EF4-FFF2-40B4-BE49-F238E27FC236}">
                <a16:creationId xmlns:a16="http://schemas.microsoft.com/office/drawing/2014/main" id="{BBCC1C51-AB03-C447-8F5B-47B5F7D22DBB}"/>
              </a:ext>
            </a:extLst>
          </p:cNvPr>
          <p:cNvGrpSpPr/>
          <p:nvPr/>
        </p:nvGrpSpPr>
        <p:grpSpPr>
          <a:xfrm>
            <a:off x="538674" y="1529671"/>
            <a:ext cx="7643196" cy="832035"/>
            <a:chOff x="538674" y="1529671"/>
            <a:chExt cx="7643196" cy="832035"/>
          </a:xfrm>
        </p:grpSpPr>
        <p:pic>
          <p:nvPicPr>
            <p:cNvPr id="4" name="Content Placeholder 5">
              <a:extLst>
                <a:ext uri="{FF2B5EF4-FFF2-40B4-BE49-F238E27FC236}">
                  <a16:creationId xmlns:a16="http://schemas.microsoft.com/office/drawing/2014/main" id="{2EFCDA9B-9D1D-C141-A158-5E7457F43AC3}"/>
                </a:ext>
              </a:extLst>
            </p:cNvPr>
            <p:cNvPicPr>
              <a:picLocks noChangeAspect="1"/>
            </p:cNvPicPr>
            <p:nvPr/>
          </p:nvPicPr>
          <p:blipFill>
            <a:blip r:embed="rId3"/>
            <a:stretch>
              <a:fillRect/>
            </a:stretch>
          </p:blipFill>
          <p:spPr>
            <a:xfrm>
              <a:off x="538674" y="1529671"/>
              <a:ext cx="796092" cy="734854"/>
            </a:xfrm>
            <a:prstGeom prst="rect">
              <a:avLst/>
            </a:prstGeom>
          </p:spPr>
        </p:pic>
        <p:sp>
          <p:nvSpPr>
            <p:cNvPr id="7" name="TextBox 6">
              <a:extLst>
                <a:ext uri="{FF2B5EF4-FFF2-40B4-BE49-F238E27FC236}">
                  <a16:creationId xmlns:a16="http://schemas.microsoft.com/office/drawing/2014/main" id="{142CC5D0-77FC-2548-8917-009CAD299649}"/>
                </a:ext>
              </a:extLst>
            </p:cNvPr>
            <p:cNvSpPr txBox="1"/>
            <p:nvPr/>
          </p:nvSpPr>
          <p:spPr>
            <a:xfrm>
              <a:off x="1658319" y="1530709"/>
              <a:ext cx="6523551" cy="830997"/>
            </a:xfrm>
            <a:prstGeom prst="rect">
              <a:avLst/>
            </a:prstGeom>
            <a:noFill/>
          </p:spPr>
          <p:txBody>
            <a:bodyPr wrap="square" rtlCol="0">
              <a:spAutoFit/>
            </a:bodyPr>
            <a:lstStyle/>
            <a:p>
              <a:pPr algn="l"/>
              <a:r>
                <a:rPr lang="en-US" sz="2400" dirty="0">
                  <a:latin typeface="+mj-lt"/>
                </a:rPr>
                <a:t>The new account of IBE is simple, transparent and not troubled by the failures of earlier accounts.</a:t>
              </a:r>
            </a:p>
          </p:txBody>
        </p:sp>
      </p:grpSp>
      <p:grpSp>
        <p:nvGrpSpPr>
          <p:cNvPr id="11" name="Group 10">
            <a:extLst>
              <a:ext uri="{FF2B5EF4-FFF2-40B4-BE49-F238E27FC236}">
                <a16:creationId xmlns:a16="http://schemas.microsoft.com/office/drawing/2014/main" id="{8D8E1C59-4B41-3948-972D-3B279D26662E}"/>
              </a:ext>
            </a:extLst>
          </p:cNvPr>
          <p:cNvGrpSpPr/>
          <p:nvPr/>
        </p:nvGrpSpPr>
        <p:grpSpPr>
          <a:xfrm>
            <a:off x="538673" y="2973888"/>
            <a:ext cx="7973664" cy="830997"/>
            <a:chOff x="538673" y="2973888"/>
            <a:chExt cx="7973664" cy="830997"/>
          </a:xfrm>
        </p:grpSpPr>
        <p:pic>
          <p:nvPicPr>
            <p:cNvPr id="5" name="Content Placeholder 5">
              <a:extLst>
                <a:ext uri="{FF2B5EF4-FFF2-40B4-BE49-F238E27FC236}">
                  <a16:creationId xmlns:a16="http://schemas.microsoft.com/office/drawing/2014/main" id="{01773647-EC45-4B4C-B2CA-71D716956987}"/>
                </a:ext>
              </a:extLst>
            </p:cNvPr>
            <p:cNvPicPr>
              <a:picLocks noChangeAspect="1"/>
            </p:cNvPicPr>
            <p:nvPr/>
          </p:nvPicPr>
          <p:blipFill>
            <a:blip r:embed="rId3"/>
            <a:stretch>
              <a:fillRect/>
            </a:stretch>
          </p:blipFill>
          <p:spPr>
            <a:xfrm>
              <a:off x="538673" y="3021960"/>
              <a:ext cx="796092" cy="734854"/>
            </a:xfrm>
            <a:prstGeom prst="rect">
              <a:avLst/>
            </a:prstGeom>
          </p:spPr>
        </p:pic>
        <p:sp>
          <p:nvSpPr>
            <p:cNvPr id="8" name="TextBox 7">
              <a:extLst>
                <a:ext uri="{FF2B5EF4-FFF2-40B4-BE49-F238E27FC236}">
                  <a16:creationId xmlns:a16="http://schemas.microsoft.com/office/drawing/2014/main" id="{88CCB4E5-8ECD-5044-80EA-70ACBF07D58A}"/>
                </a:ext>
              </a:extLst>
            </p:cNvPr>
            <p:cNvSpPr txBox="1"/>
            <p:nvPr/>
          </p:nvSpPr>
          <p:spPr>
            <a:xfrm>
              <a:off x="1658319" y="2973888"/>
              <a:ext cx="6854018" cy="830997"/>
            </a:xfrm>
            <a:prstGeom prst="rect">
              <a:avLst/>
            </a:prstGeom>
            <a:noFill/>
          </p:spPr>
          <p:txBody>
            <a:bodyPr wrap="square" rtlCol="0">
              <a:spAutoFit/>
            </a:bodyPr>
            <a:lstStyle/>
            <a:p>
              <a:pPr algn="l"/>
              <a:r>
                <a:rPr lang="en-US" sz="2400" dirty="0">
                  <a:latin typeface="+mj-lt"/>
                </a:rPr>
                <a:t>History played a central role in the discovery of the account and in testing it.</a:t>
              </a:r>
            </a:p>
          </p:txBody>
        </p:sp>
      </p:grpSp>
      <p:grpSp>
        <p:nvGrpSpPr>
          <p:cNvPr id="12" name="Group 11">
            <a:extLst>
              <a:ext uri="{FF2B5EF4-FFF2-40B4-BE49-F238E27FC236}">
                <a16:creationId xmlns:a16="http://schemas.microsoft.com/office/drawing/2014/main" id="{59ADE090-8444-7A44-B88D-E5465A360293}"/>
              </a:ext>
            </a:extLst>
          </p:cNvPr>
          <p:cNvGrpSpPr/>
          <p:nvPr/>
        </p:nvGrpSpPr>
        <p:grpSpPr>
          <a:xfrm>
            <a:off x="309618" y="4514249"/>
            <a:ext cx="8202719" cy="1052830"/>
            <a:chOff x="309618" y="4514249"/>
            <a:chExt cx="8202719" cy="1052830"/>
          </a:xfrm>
        </p:grpSpPr>
        <p:pic>
          <p:nvPicPr>
            <p:cNvPr id="6" name="Picture 5" descr="A close-up of a rock&#10;&#10;Description automatically generated with medium confidence">
              <a:extLst>
                <a:ext uri="{FF2B5EF4-FFF2-40B4-BE49-F238E27FC236}">
                  <a16:creationId xmlns:a16="http://schemas.microsoft.com/office/drawing/2014/main" id="{2D4E3583-DFB8-3F41-8200-85D80E5534EE}"/>
                </a:ext>
              </a:extLst>
            </p:cNvPr>
            <p:cNvPicPr>
              <a:picLocks noChangeAspect="1"/>
            </p:cNvPicPr>
            <p:nvPr/>
          </p:nvPicPr>
          <p:blipFill>
            <a:blip r:embed="rId4"/>
            <a:stretch>
              <a:fillRect/>
            </a:stretch>
          </p:blipFill>
          <p:spPr>
            <a:xfrm>
              <a:off x="309618" y="4514249"/>
              <a:ext cx="1052830" cy="1052830"/>
            </a:xfrm>
            <a:prstGeom prst="rect">
              <a:avLst/>
            </a:prstGeom>
          </p:spPr>
        </p:pic>
        <p:sp>
          <p:nvSpPr>
            <p:cNvPr id="9" name="TextBox 8">
              <a:extLst>
                <a:ext uri="{FF2B5EF4-FFF2-40B4-BE49-F238E27FC236}">
                  <a16:creationId xmlns:a16="http://schemas.microsoft.com/office/drawing/2014/main" id="{168F5C8D-5407-8E4C-A4C8-8881E62D5DBF}"/>
                </a:ext>
              </a:extLst>
            </p:cNvPr>
            <p:cNvSpPr txBox="1"/>
            <p:nvPr/>
          </p:nvSpPr>
          <p:spPr>
            <a:xfrm>
              <a:off x="1658319" y="4672739"/>
              <a:ext cx="6854018" cy="830997"/>
            </a:xfrm>
            <a:prstGeom prst="rect">
              <a:avLst/>
            </a:prstGeom>
            <a:noFill/>
          </p:spPr>
          <p:txBody>
            <a:bodyPr wrap="square" rtlCol="0">
              <a:spAutoFit/>
            </a:bodyPr>
            <a:lstStyle/>
            <a:p>
              <a:pPr algn="l"/>
              <a:r>
                <a:rPr lang="en-US" sz="2400" dirty="0">
                  <a:latin typeface="+mj-lt"/>
                </a:rPr>
                <a:t>I still have a nagging sense that there’s something more to explanation. But </a:t>
              </a:r>
              <a:r>
                <a:rPr lang="en-US" sz="2400" i="1" dirty="0">
                  <a:latin typeface="+mj-lt"/>
                </a:rPr>
                <a:t>WHAT?!</a:t>
              </a:r>
            </a:p>
          </p:txBody>
        </p:sp>
      </p:grpSp>
    </p:spTree>
    <p:extLst>
      <p:ext uri="{BB962C8B-B14F-4D97-AF65-F5344CB8AC3E}">
        <p14:creationId xmlns:p14="http://schemas.microsoft.com/office/powerpoint/2010/main" val="313505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2991E-2770-5544-AFAB-75448C19FF6E}"/>
              </a:ext>
            </a:extLst>
          </p:cNvPr>
          <p:cNvSpPr>
            <a:spLocks noGrp="1"/>
          </p:cNvSpPr>
          <p:nvPr>
            <p:ph type="title"/>
          </p:nvPr>
        </p:nvSpPr>
        <p:spPr>
          <a:xfrm>
            <a:off x="628649" y="365126"/>
            <a:ext cx="8434327" cy="526125"/>
          </a:xfrm>
        </p:spPr>
        <p:txBody>
          <a:bodyPr>
            <a:noAutofit/>
          </a:bodyPr>
          <a:lstStyle/>
          <a:p>
            <a:r>
              <a:rPr lang="en-US" sz="3600" dirty="0"/>
              <a:t>Peter Lipton’s summary</a:t>
            </a:r>
          </a:p>
        </p:txBody>
      </p:sp>
      <p:grpSp>
        <p:nvGrpSpPr>
          <p:cNvPr id="19" name="Group 18">
            <a:extLst>
              <a:ext uri="{FF2B5EF4-FFF2-40B4-BE49-F238E27FC236}">
                <a16:creationId xmlns:a16="http://schemas.microsoft.com/office/drawing/2014/main" id="{5438E605-70E9-6B42-971A-28412C34EECD}"/>
              </a:ext>
            </a:extLst>
          </p:cNvPr>
          <p:cNvGrpSpPr/>
          <p:nvPr/>
        </p:nvGrpSpPr>
        <p:grpSpPr>
          <a:xfrm>
            <a:off x="5328333" y="1201550"/>
            <a:ext cx="3557408" cy="2751665"/>
            <a:chOff x="5328333" y="1201550"/>
            <a:chExt cx="3557408" cy="2751665"/>
          </a:xfrm>
        </p:grpSpPr>
        <p:sp>
          <p:nvSpPr>
            <p:cNvPr id="4" name="TextBox 3">
              <a:extLst>
                <a:ext uri="{FF2B5EF4-FFF2-40B4-BE49-F238E27FC236}">
                  <a16:creationId xmlns:a16="http://schemas.microsoft.com/office/drawing/2014/main" id="{739DF054-5068-AA4B-808B-5938C239A965}"/>
                </a:ext>
              </a:extLst>
            </p:cNvPr>
            <p:cNvSpPr txBox="1"/>
            <p:nvPr/>
          </p:nvSpPr>
          <p:spPr>
            <a:xfrm>
              <a:off x="5328333" y="1201550"/>
              <a:ext cx="2095018" cy="830997"/>
            </a:xfrm>
            <a:prstGeom prst="rect">
              <a:avLst/>
            </a:prstGeom>
            <a:noFill/>
          </p:spPr>
          <p:txBody>
            <a:bodyPr wrap="square" rtlCol="0">
              <a:spAutoFit/>
            </a:bodyPr>
            <a:lstStyle/>
            <a:p>
              <a:r>
                <a:rPr lang="en-US" sz="2400" dirty="0">
                  <a:latin typeface="+mj-lt"/>
                </a:rPr>
                <a:t>Loveliness of an explanation</a:t>
              </a:r>
            </a:p>
          </p:txBody>
        </p:sp>
        <p:sp>
          <p:nvSpPr>
            <p:cNvPr id="5" name="TextBox 4">
              <a:extLst>
                <a:ext uri="{FF2B5EF4-FFF2-40B4-BE49-F238E27FC236}">
                  <a16:creationId xmlns:a16="http://schemas.microsoft.com/office/drawing/2014/main" id="{F8E27C83-B4B1-534B-8C47-4B1B1A73060B}"/>
                </a:ext>
              </a:extLst>
            </p:cNvPr>
            <p:cNvSpPr txBox="1"/>
            <p:nvPr/>
          </p:nvSpPr>
          <p:spPr>
            <a:xfrm>
              <a:off x="5532697" y="3122218"/>
              <a:ext cx="3353044" cy="830997"/>
            </a:xfrm>
            <a:prstGeom prst="rect">
              <a:avLst/>
            </a:prstGeom>
            <a:noFill/>
          </p:spPr>
          <p:txBody>
            <a:bodyPr wrap="square" rtlCol="0">
              <a:spAutoFit/>
            </a:bodyPr>
            <a:lstStyle/>
            <a:p>
              <a:r>
                <a:rPr lang="en-US" sz="2400" dirty="0">
                  <a:latin typeface="+mj-lt"/>
                </a:rPr>
                <a:t>Likeliness of an explanation</a:t>
              </a:r>
            </a:p>
          </p:txBody>
        </p:sp>
        <p:sp>
          <p:nvSpPr>
            <p:cNvPr id="8" name="Right Arrow 7">
              <a:extLst>
                <a:ext uri="{FF2B5EF4-FFF2-40B4-BE49-F238E27FC236}">
                  <a16:creationId xmlns:a16="http://schemas.microsoft.com/office/drawing/2014/main" id="{71C87F58-C688-8D40-B7DB-CEF19B38E5B0}"/>
                </a:ext>
              </a:extLst>
            </p:cNvPr>
            <p:cNvSpPr/>
            <p:nvPr/>
          </p:nvSpPr>
          <p:spPr>
            <a:xfrm rot="5400000">
              <a:off x="5913861" y="2036140"/>
              <a:ext cx="923961" cy="108248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Content Placeholder 16" descr="Text&#10;&#10;Description automatically generated">
            <a:extLst>
              <a:ext uri="{FF2B5EF4-FFF2-40B4-BE49-F238E27FC236}">
                <a16:creationId xmlns:a16="http://schemas.microsoft.com/office/drawing/2014/main" id="{BF7A5D97-04D4-1344-A73E-1770D2321A3D}"/>
              </a:ext>
            </a:extLst>
          </p:cNvPr>
          <p:cNvPicPr>
            <a:picLocks noGrp="1" noChangeAspect="1"/>
          </p:cNvPicPr>
          <p:nvPr>
            <p:ph idx="1"/>
          </p:nvPr>
        </p:nvPicPr>
        <p:blipFill>
          <a:blip r:embed="rId2"/>
          <a:stretch>
            <a:fillRect/>
          </a:stretch>
        </p:blipFill>
        <p:spPr>
          <a:xfrm>
            <a:off x="188812" y="6505575"/>
            <a:ext cx="241500" cy="365125"/>
          </a:xfrm>
        </p:spPr>
      </p:pic>
      <p:pic>
        <p:nvPicPr>
          <p:cNvPr id="18" name="Content Placeholder 16">
            <a:extLst>
              <a:ext uri="{FF2B5EF4-FFF2-40B4-BE49-F238E27FC236}">
                <a16:creationId xmlns:a16="http://schemas.microsoft.com/office/drawing/2014/main" id="{43F01487-4D07-F14B-B59D-B2214D9EDBEA}"/>
              </a:ext>
            </a:extLst>
          </p:cNvPr>
          <p:cNvPicPr>
            <a:picLocks noChangeAspect="1"/>
          </p:cNvPicPr>
          <p:nvPr/>
        </p:nvPicPr>
        <p:blipFill>
          <a:blip r:embed="rId2"/>
          <a:stretch>
            <a:fillRect/>
          </a:stretch>
        </p:blipFill>
        <p:spPr>
          <a:xfrm>
            <a:off x="709672" y="1077048"/>
            <a:ext cx="3596110" cy="5436976"/>
          </a:xfrm>
          <a:prstGeom prst="rect">
            <a:avLst/>
          </a:prstGeom>
        </p:spPr>
      </p:pic>
    </p:spTree>
    <p:extLst>
      <p:ext uri="{BB962C8B-B14F-4D97-AF65-F5344CB8AC3E}">
        <p14:creationId xmlns:p14="http://schemas.microsoft.com/office/powerpoint/2010/main" val="49513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3CB2-73C2-FC4B-8B7D-620FCDBB7243}"/>
              </a:ext>
            </a:extLst>
          </p:cNvPr>
          <p:cNvSpPr>
            <a:spLocks noGrp="1"/>
          </p:cNvSpPr>
          <p:nvPr>
            <p:ph type="title"/>
          </p:nvPr>
        </p:nvSpPr>
        <p:spPr>
          <a:xfrm>
            <a:off x="628650" y="365127"/>
            <a:ext cx="7886700" cy="669402"/>
          </a:xfrm>
        </p:spPr>
        <p:txBody>
          <a:bodyPr>
            <a:normAutofit fontScale="90000"/>
          </a:bodyPr>
          <a:lstStyle/>
          <a:p>
            <a:r>
              <a:rPr lang="en-US" dirty="0"/>
              <a:t>What </a:t>
            </a:r>
            <a:r>
              <a:rPr lang="en-US" i="1" dirty="0"/>
              <a:t>precisely</a:t>
            </a:r>
            <a:r>
              <a:rPr lang="en-US" dirty="0"/>
              <a:t> is inference to the best explanation?</a:t>
            </a:r>
          </a:p>
        </p:txBody>
      </p:sp>
      <p:grpSp>
        <p:nvGrpSpPr>
          <p:cNvPr id="15" name="Group 14">
            <a:extLst>
              <a:ext uri="{FF2B5EF4-FFF2-40B4-BE49-F238E27FC236}">
                <a16:creationId xmlns:a16="http://schemas.microsoft.com/office/drawing/2014/main" id="{514A1126-5BA6-0648-B679-BB82F1E139A7}"/>
              </a:ext>
            </a:extLst>
          </p:cNvPr>
          <p:cNvGrpSpPr/>
          <p:nvPr/>
        </p:nvGrpSpPr>
        <p:grpSpPr>
          <a:xfrm>
            <a:off x="923453" y="1189228"/>
            <a:ext cx="1653017" cy="2464032"/>
            <a:chOff x="787427" y="1714014"/>
            <a:chExt cx="1653017" cy="2464032"/>
          </a:xfrm>
        </p:grpSpPr>
        <p:sp>
          <p:nvSpPr>
            <p:cNvPr id="6" name="TextBox 5">
              <a:extLst>
                <a:ext uri="{FF2B5EF4-FFF2-40B4-BE49-F238E27FC236}">
                  <a16:creationId xmlns:a16="http://schemas.microsoft.com/office/drawing/2014/main" id="{0F564F3F-BCBF-2E40-B3DA-CF2ECADDAF80}"/>
                </a:ext>
              </a:extLst>
            </p:cNvPr>
            <p:cNvSpPr txBox="1"/>
            <p:nvPr/>
          </p:nvSpPr>
          <p:spPr>
            <a:xfrm>
              <a:off x="787427" y="1714014"/>
              <a:ext cx="1653017" cy="461665"/>
            </a:xfrm>
            <a:prstGeom prst="rect">
              <a:avLst/>
            </a:prstGeom>
            <a:noFill/>
          </p:spPr>
          <p:txBody>
            <a:bodyPr wrap="none" rtlCol="0">
              <a:spAutoFit/>
            </a:bodyPr>
            <a:lstStyle/>
            <a:p>
              <a:pPr algn="l"/>
              <a:r>
                <a:rPr lang="en-US" sz="2400" dirty="0">
                  <a:latin typeface="+mj-lt"/>
                </a:rPr>
                <a:t>Loveliness?</a:t>
              </a:r>
            </a:p>
          </p:txBody>
        </p:sp>
        <p:pic>
          <p:nvPicPr>
            <p:cNvPr id="11" name="Content Placeholder 9" descr="A statue of a person&#10;&#10;Description automatically generated with medium confidence">
              <a:extLst>
                <a:ext uri="{FF2B5EF4-FFF2-40B4-BE49-F238E27FC236}">
                  <a16:creationId xmlns:a16="http://schemas.microsoft.com/office/drawing/2014/main" id="{E2451829-CED3-8E4F-AB3D-2EC744FD3B7B}"/>
                </a:ext>
              </a:extLst>
            </p:cNvPr>
            <p:cNvPicPr>
              <a:picLocks noChangeAspect="1"/>
            </p:cNvPicPr>
            <p:nvPr/>
          </p:nvPicPr>
          <p:blipFill>
            <a:blip r:embed="rId2"/>
            <a:stretch>
              <a:fillRect/>
            </a:stretch>
          </p:blipFill>
          <p:spPr>
            <a:xfrm>
              <a:off x="787428" y="2199004"/>
              <a:ext cx="1322030" cy="1979042"/>
            </a:xfrm>
            <a:prstGeom prst="rect">
              <a:avLst/>
            </a:prstGeom>
          </p:spPr>
        </p:pic>
      </p:grpSp>
      <p:pic>
        <p:nvPicPr>
          <p:cNvPr id="19" name="Content Placeholder 18">
            <a:extLst>
              <a:ext uri="{FF2B5EF4-FFF2-40B4-BE49-F238E27FC236}">
                <a16:creationId xmlns:a16="http://schemas.microsoft.com/office/drawing/2014/main" id="{A4DDC353-46FD-4E42-8200-065259AC6787}"/>
              </a:ext>
            </a:extLst>
          </p:cNvPr>
          <p:cNvPicPr>
            <a:picLocks noGrp="1" noChangeAspect="1"/>
          </p:cNvPicPr>
          <p:nvPr>
            <p:ph idx="1"/>
          </p:nvPr>
        </p:nvPicPr>
        <p:blipFill>
          <a:blip r:embed="rId3"/>
          <a:stretch>
            <a:fillRect/>
          </a:stretch>
        </p:blipFill>
        <p:spPr>
          <a:xfrm>
            <a:off x="0" y="6567473"/>
            <a:ext cx="619125" cy="241329"/>
          </a:xfrm>
        </p:spPr>
      </p:pic>
      <p:grpSp>
        <p:nvGrpSpPr>
          <p:cNvPr id="16" name="Group 15">
            <a:extLst>
              <a:ext uri="{FF2B5EF4-FFF2-40B4-BE49-F238E27FC236}">
                <a16:creationId xmlns:a16="http://schemas.microsoft.com/office/drawing/2014/main" id="{8CBC79BB-99BB-384E-A884-FF0FB9409A48}"/>
              </a:ext>
            </a:extLst>
          </p:cNvPr>
          <p:cNvGrpSpPr/>
          <p:nvPr/>
        </p:nvGrpSpPr>
        <p:grpSpPr>
          <a:xfrm>
            <a:off x="4670195" y="1212553"/>
            <a:ext cx="1805302" cy="2585323"/>
            <a:chOff x="4534169" y="1737339"/>
            <a:chExt cx="1805302" cy="2585323"/>
          </a:xfrm>
        </p:grpSpPr>
        <p:sp>
          <p:nvSpPr>
            <p:cNvPr id="7" name="TextBox 6">
              <a:extLst>
                <a:ext uri="{FF2B5EF4-FFF2-40B4-BE49-F238E27FC236}">
                  <a16:creationId xmlns:a16="http://schemas.microsoft.com/office/drawing/2014/main" id="{09338FED-3241-0443-AD2F-D0C23465D127}"/>
                </a:ext>
              </a:extLst>
            </p:cNvPr>
            <p:cNvSpPr txBox="1"/>
            <p:nvPr/>
          </p:nvSpPr>
          <p:spPr>
            <a:xfrm>
              <a:off x="4534169" y="1737339"/>
              <a:ext cx="1805302" cy="461665"/>
            </a:xfrm>
            <a:prstGeom prst="rect">
              <a:avLst/>
            </a:prstGeom>
            <a:noFill/>
          </p:spPr>
          <p:txBody>
            <a:bodyPr wrap="none" rtlCol="0">
              <a:spAutoFit/>
            </a:bodyPr>
            <a:lstStyle/>
            <a:p>
              <a:pPr algn="l"/>
              <a:r>
                <a:rPr lang="en-US" sz="2400" dirty="0">
                  <a:latin typeface="+mj-lt"/>
                </a:rPr>
                <a:t>Explanation?</a:t>
              </a:r>
            </a:p>
          </p:txBody>
        </p:sp>
        <p:sp>
          <p:nvSpPr>
            <p:cNvPr id="14" name="TextBox 13">
              <a:extLst>
                <a:ext uri="{FF2B5EF4-FFF2-40B4-BE49-F238E27FC236}">
                  <a16:creationId xmlns:a16="http://schemas.microsoft.com/office/drawing/2014/main" id="{A987C76E-1398-044B-98EA-D8166EA32D51}"/>
                </a:ext>
              </a:extLst>
            </p:cNvPr>
            <p:cNvSpPr txBox="1"/>
            <p:nvPr/>
          </p:nvSpPr>
          <p:spPr>
            <a:xfrm>
              <a:off x="4572000" y="2199004"/>
              <a:ext cx="1720343" cy="2123658"/>
            </a:xfrm>
            <a:prstGeom prst="rect">
              <a:avLst/>
            </a:prstGeom>
            <a:solidFill>
              <a:srgbClr val="FFDCDC"/>
            </a:solidFill>
          </p:spPr>
          <p:txBody>
            <a:bodyPr wrap="none" rtlCol="0">
              <a:spAutoFit/>
            </a:bodyPr>
            <a:lstStyle/>
            <a:p>
              <a:r>
                <a:rPr lang="en-US" sz="4400" b="1" dirty="0">
                  <a:solidFill>
                    <a:schemeClr val="bg1">
                      <a:lumMod val="50000"/>
                    </a:schemeClr>
                  </a:solidFill>
                  <a:latin typeface="Arial Black" panose="020B0604020202020204" pitchFamily="34" charset="0"/>
                  <a:cs typeface="Arial Black" panose="020B0604020202020204" pitchFamily="34" charset="0"/>
                </a:rPr>
                <a:t>AHA!</a:t>
              </a:r>
              <a:br>
                <a:rPr lang="en-US" sz="4400" b="1" dirty="0">
                  <a:solidFill>
                    <a:schemeClr val="bg1">
                      <a:lumMod val="50000"/>
                    </a:schemeClr>
                  </a:solidFill>
                  <a:latin typeface="Arial Black" panose="020B0604020202020204" pitchFamily="34" charset="0"/>
                  <a:cs typeface="Arial Black" panose="020B0604020202020204" pitchFamily="34" charset="0"/>
                </a:rPr>
              </a:br>
              <a:r>
                <a:rPr lang="en-US" sz="4400" b="1" dirty="0">
                  <a:solidFill>
                    <a:schemeClr val="bg1">
                      <a:lumMod val="50000"/>
                    </a:schemeClr>
                  </a:solidFill>
                  <a:latin typeface="Arial Black" panose="020B0604020202020204" pitchFamily="34" charset="0"/>
                  <a:cs typeface="Arial Black" panose="020B0604020202020204" pitchFamily="34" charset="0"/>
                </a:rPr>
                <a:t>AHA!</a:t>
              </a:r>
            </a:p>
            <a:p>
              <a:r>
                <a:rPr lang="en-US" sz="4400" b="1" dirty="0">
                  <a:solidFill>
                    <a:schemeClr val="bg1">
                      <a:lumMod val="50000"/>
                    </a:schemeClr>
                  </a:solidFill>
                  <a:latin typeface="Arial Black" panose="020B0604020202020204" pitchFamily="34" charset="0"/>
                  <a:cs typeface="Arial Black" panose="020B0604020202020204" pitchFamily="34" charset="0"/>
                </a:rPr>
                <a:t>AHA!</a:t>
              </a:r>
            </a:p>
          </p:txBody>
        </p:sp>
      </p:grpSp>
      <p:grpSp>
        <p:nvGrpSpPr>
          <p:cNvPr id="21" name="Group 20">
            <a:extLst>
              <a:ext uri="{FF2B5EF4-FFF2-40B4-BE49-F238E27FC236}">
                <a16:creationId xmlns:a16="http://schemas.microsoft.com/office/drawing/2014/main" id="{FB10BD46-02F5-2847-976A-A391B2D68654}"/>
              </a:ext>
            </a:extLst>
          </p:cNvPr>
          <p:cNvGrpSpPr/>
          <p:nvPr/>
        </p:nvGrpSpPr>
        <p:grpSpPr>
          <a:xfrm>
            <a:off x="764092" y="3797876"/>
            <a:ext cx="6301212" cy="2763347"/>
            <a:chOff x="764092" y="3797876"/>
            <a:chExt cx="6301212" cy="2763347"/>
          </a:xfrm>
        </p:grpSpPr>
        <p:sp>
          <p:nvSpPr>
            <p:cNvPr id="17" name="TextBox 16">
              <a:extLst>
                <a:ext uri="{FF2B5EF4-FFF2-40B4-BE49-F238E27FC236}">
                  <a16:creationId xmlns:a16="http://schemas.microsoft.com/office/drawing/2014/main" id="{B400884B-1168-E943-8FC0-9661F16161CF}"/>
                </a:ext>
              </a:extLst>
            </p:cNvPr>
            <p:cNvSpPr txBox="1"/>
            <p:nvPr/>
          </p:nvSpPr>
          <p:spPr>
            <a:xfrm>
              <a:off x="764092" y="3797876"/>
              <a:ext cx="6301212" cy="830997"/>
            </a:xfrm>
            <a:prstGeom prst="rect">
              <a:avLst/>
            </a:prstGeom>
            <a:noFill/>
          </p:spPr>
          <p:txBody>
            <a:bodyPr wrap="square" rtlCol="0">
              <a:spAutoFit/>
            </a:bodyPr>
            <a:lstStyle/>
            <a:p>
              <a:r>
                <a:rPr lang="en-US" sz="2400" dirty="0">
                  <a:latin typeface="+mj-lt"/>
                </a:rPr>
                <a:t>What is the special power of explanation that makes it truth conducive?</a:t>
              </a:r>
            </a:p>
          </p:txBody>
        </p:sp>
        <p:pic>
          <p:nvPicPr>
            <p:cNvPr id="20" name="Content Placeholder 18">
              <a:extLst>
                <a:ext uri="{FF2B5EF4-FFF2-40B4-BE49-F238E27FC236}">
                  <a16:creationId xmlns:a16="http://schemas.microsoft.com/office/drawing/2014/main" id="{06FD4D13-877D-F34A-B17C-FE63CAC076BC}"/>
                </a:ext>
              </a:extLst>
            </p:cNvPr>
            <p:cNvPicPr>
              <a:picLocks noChangeAspect="1"/>
            </p:cNvPicPr>
            <p:nvPr/>
          </p:nvPicPr>
          <p:blipFill>
            <a:blip r:embed="rId3"/>
            <a:stretch>
              <a:fillRect/>
            </a:stretch>
          </p:blipFill>
          <p:spPr>
            <a:xfrm>
              <a:off x="923453" y="4683819"/>
              <a:ext cx="4816444" cy="1877404"/>
            </a:xfrm>
            <a:prstGeom prst="rect">
              <a:avLst/>
            </a:prstGeom>
          </p:spPr>
        </p:pic>
      </p:grpSp>
    </p:spTree>
    <p:extLst>
      <p:ext uri="{BB962C8B-B14F-4D97-AF65-F5344CB8AC3E}">
        <p14:creationId xmlns:p14="http://schemas.microsoft.com/office/powerpoint/2010/main" val="45320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93133947-CA74-CA41-BEE3-7CEEEAFA8C90}"/>
              </a:ext>
            </a:extLst>
          </p:cNvPr>
          <p:cNvSpPr/>
          <p:nvPr/>
        </p:nvSpPr>
        <p:spPr>
          <a:xfrm>
            <a:off x="2189163" y="1462088"/>
            <a:ext cx="3459162" cy="5156200"/>
          </a:xfrm>
          <a:custGeom>
            <a:avLst/>
            <a:gdLst>
              <a:gd name="connsiteX0" fmla="*/ 1065817 w 3069806"/>
              <a:gd name="connsiteY0" fmla="*/ 38291 h 5156463"/>
              <a:gd name="connsiteX1" fmla="*/ 1065817 w 3069806"/>
              <a:gd name="connsiteY1" fmla="*/ 38291 h 5156463"/>
              <a:gd name="connsiteX2" fmla="*/ 2731553 w 3069806"/>
              <a:gd name="connsiteY2" fmla="*/ 0 h 5156463"/>
              <a:gd name="connsiteX3" fmla="*/ 3069806 w 3069806"/>
              <a:gd name="connsiteY3" fmla="*/ 5156463 h 5156463"/>
              <a:gd name="connsiteX4" fmla="*/ 0 w 3069806"/>
              <a:gd name="connsiteY4" fmla="*/ 5143700 h 5156463"/>
              <a:gd name="connsiteX5" fmla="*/ 1065817 w 3069806"/>
              <a:gd name="connsiteY5" fmla="*/ 38291 h 515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9806" h="5156463">
                <a:moveTo>
                  <a:pt x="1065817" y="38291"/>
                </a:moveTo>
                <a:lnTo>
                  <a:pt x="1065817" y="38291"/>
                </a:lnTo>
                <a:lnTo>
                  <a:pt x="2731553" y="0"/>
                </a:lnTo>
                <a:lnTo>
                  <a:pt x="3069806" y="5156463"/>
                </a:lnTo>
                <a:lnTo>
                  <a:pt x="0" y="5143700"/>
                </a:lnTo>
                <a:lnTo>
                  <a:pt x="1065817" y="38291"/>
                </a:lnTo>
                <a:close/>
              </a:path>
            </a:pathLst>
          </a:custGeom>
          <a:solidFill>
            <a:srgbClr val="C8FF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13" name="Freeform 12">
            <a:extLst>
              <a:ext uri="{FF2B5EF4-FFF2-40B4-BE49-F238E27FC236}">
                <a16:creationId xmlns:a16="http://schemas.microsoft.com/office/drawing/2014/main" id="{773E086B-A120-9046-BA76-5BF62D76D950}"/>
              </a:ext>
            </a:extLst>
          </p:cNvPr>
          <p:cNvSpPr/>
          <p:nvPr/>
        </p:nvSpPr>
        <p:spPr>
          <a:xfrm>
            <a:off x="568325" y="458788"/>
            <a:ext cx="7408863" cy="650875"/>
          </a:xfrm>
          <a:custGeom>
            <a:avLst/>
            <a:gdLst>
              <a:gd name="connsiteX0" fmla="*/ 287196 w 7409655"/>
              <a:gd name="connsiteY0" fmla="*/ 0 h 650939"/>
              <a:gd name="connsiteX1" fmla="*/ 7326688 w 7409655"/>
              <a:gd name="connsiteY1" fmla="*/ 210598 h 650939"/>
              <a:gd name="connsiteX2" fmla="*/ 7409655 w 7409655"/>
              <a:gd name="connsiteY2" fmla="*/ 491395 h 650939"/>
              <a:gd name="connsiteX3" fmla="*/ 0 w 7409655"/>
              <a:gd name="connsiteY3" fmla="*/ 650939 h 650939"/>
              <a:gd name="connsiteX4" fmla="*/ 287196 w 7409655"/>
              <a:gd name="connsiteY4" fmla="*/ 0 h 650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9655" h="650939">
                <a:moveTo>
                  <a:pt x="287196" y="0"/>
                </a:moveTo>
                <a:lnTo>
                  <a:pt x="7326688" y="210598"/>
                </a:lnTo>
                <a:lnTo>
                  <a:pt x="7409655" y="491395"/>
                </a:lnTo>
                <a:lnTo>
                  <a:pt x="0" y="650939"/>
                </a:lnTo>
                <a:lnTo>
                  <a:pt x="287196" y="0"/>
                </a:lnTo>
                <a:close/>
              </a:path>
            </a:pathLst>
          </a:custGeom>
          <a:solidFill>
            <a:srgbClr val="C8DCF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4275" name="Title 1">
            <a:extLst>
              <a:ext uri="{FF2B5EF4-FFF2-40B4-BE49-F238E27FC236}">
                <a16:creationId xmlns:a16="http://schemas.microsoft.com/office/drawing/2014/main" id="{F7FCA9C1-B9AD-B64E-9A73-71E5C65A098D}"/>
              </a:ext>
            </a:extLst>
          </p:cNvPr>
          <p:cNvSpPr>
            <a:spLocks noGrp="1"/>
          </p:cNvSpPr>
          <p:nvPr>
            <p:ph type="title"/>
          </p:nvPr>
        </p:nvSpPr>
        <p:spPr>
          <a:xfrm>
            <a:off x="457200" y="274638"/>
            <a:ext cx="6697663" cy="1003300"/>
          </a:xfrm>
        </p:spPr>
        <p:txBody>
          <a:bodyPr/>
          <a:lstStyle/>
          <a:p>
            <a:r>
              <a:rPr lang="en-US" altLang="en-US">
                <a:latin typeface="Times" pitchFamily="2" charset="0"/>
                <a:ea typeface="ＭＳ Ｐゴシック" panose="020B0600070205080204" pitchFamily="34" charset="-128"/>
              </a:rPr>
              <a:t>A better explanation is</a:t>
            </a:r>
            <a:r>
              <a:rPr lang="mr-IN" altLang="en-US">
                <a:latin typeface="Times" pitchFamily="2" charset="0"/>
                <a:ea typeface="ＭＳ Ｐゴシック" panose="020B0600070205080204" pitchFamily="34" charset="-128"/>
              </a:rPr>
              <a:t>…</a:t>
            </a:r>
            <a:endParaRPr lang="en-US" altLang="en-US">
              <a:latin typeface="Times" pitchFamily="2" charset="0"/>
              <a:ea typeface="ＭＳ Ｐゴシック" panose="020B0600070205080204" pitchFamily="34" charset="-128"/>
            </a:endParaRPr>
          </a:p>
        </p:txBody>
      </p:sp>
      <p:sp>
        <p:nvSpPr>
          <p:cNvPr id="54276" name="Content Placeholder 2">
            <a:extLst>
              <a:ext uri="{FF2B5EF4-FFF2-40B4-BE49-F238E27FC236}">
                <a16:creationId xmlns:a16="http://schemas.microsoft.com/office/drawing/2014/main" id="{19A6BBF1-C585-334B-925F-279ECE7D871C}"/>
              </a:ext>
            </a:extLst>
          </p:cNvPr>
          <p:cNvSpPr>
            <a:spLocks noGrp="1"/>
          </p:cNvSpPr>
          <p:nvPr>
            <p:ph idx="1"/>
          </p:nvPr>
        </p:nvSpPr>
        <p:spPr>
          <a:xfrm>
            <a:off x="-13252" y="6806593"/>
            <a:ext cx="335422" cy="51407"/>
          </a:xfrm>
        </p:spPr>
        <p:txBody>
          <a:bodyPr>
            <a:normAutofit fontScale="25000" lnSpcReduction="20000"/>
          </a:bodyPr>
          <a:lstStyle/>
          <a:p>
            <a:endParaRPr lang="en-US" altLang="en-US">
              <a:latin typeface="Times" pitchFamily="2" charset="0"/>
              <a:ea typeface="ＭＳ Ｐゴシック" panose="020B0600070205080204" pitchFamily="34" charset="-128"/>
            </a:endParaRPr>
          </a:p>
        </p:txBody>
      </p:sp>
      <p:sp>
        <p:nvSpPr>
          <p:cNvPr id="54277" name="Slide Number Placeholder 3">
            <a:extLst>
              <a:ext uri="{FF2B5EF4-FFF2-40B4-BE49-F238E27FC236}">
                <a16:creationId xmlns:a16="http://schemas.microsoft.com/office/drawing/2014/main" id="{34157B1A-2BDE-D647-B3F4-8A6E284836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EFE3C2E-E2F3-9040-8181-1BFF27E29AF6}" type="slidenum">
              <a:rPr lang="en-US" altLang="en-US" sz="1200">
                <a:solidFill>
                  <a:srgbClr val="898989"/>
                </a:solidFill>
                <a:latin typeface="Times" pitchFamily="2" charset="0"/>
              </a:rPr>
              <a:pPr eaLnBrk="1" hangingPunct="1"/>
              <a:t>5</a:t>
            </a:fld>
            <a:endParaRPr lang="en-US" altLang="en-US" sz="1200">
              <a:solidFill>
                <a:srgbClr val="898989"/>
              </a:solidFill>
              <a:latin typeface="Times" pitchFamily="2" charset="0"/>
            </a:endParaRPr>
          </a:p>
        </p:txBody>
      </p:sp>
      <p:sp>
        <p:nvSpPr>
          <p:cNvPr id="54278" name="TextBox 4">
            <a:extLst>
              <a:ext uri="{FF2B5EF4-FFF2-40B4-BE49-F238E27FC236}">
                <a16:creationId xmlns:a16="http://schemas.microsoft.com/office/drawing/2014/main" id="{754CA1BF-379B-D145-A1E2-D9BECCA500D7}"/>
              </a:ext>
            </a:extLst>
          </p:cNvPr>
          <p:cNvSpPr txBox="1">
            <a:spLocks noChangeArrowheads="1"/>
          </p:cNvSpPr>
          <p:nvPr/>
        </p:nvSpPr>
        <p:spPr bwMode="auto">
          <a:xfrm>
            <a:off x="2667000" y="1392238"/>
            <a:ext cx="32385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mr-IN" altLang="en-US" sz="3200">
                <a:latin typeface="Times" pitchFamily="2" charset="0"/>
              </a:rPr>
              <a:t>…</a:t>
            </a:r>
            <a:r>
              <a:rPr lang="en-US" altLang="en-US" sz="3200">
                <a:latin typeface="Times" pitchFamily="2" charset="0"/>
              </a:rPr>
              <a:t> more consilient</a:t>
            </a:r>
          </a:p>
          <a:p>
            <a:pPr algn="ctr" eaLnBrk="1" hangingPunct="1"/>
            <a:r>
              <a:rPr lang="mr-IN" altLang="en-US" sz="3200">
                <a:latin typeface="Times" pitchFamily="2" charset="0"/>
              </a:rPr>
              <a:t>…</a:t>
            </a:r>
            <a:r>
              <a:rPr lang="en-US" altLang="en-US" sz="3200">
                <a:latin typeface="Times" pitchFamily="2" charset="0"/>
              </a:rPr>
              <a:t> simpler</a:t>
            </a:r>
          </a:p>
          <a:p>
            <a:pPr algn="ctr" eaLnBrk="1" hangingPunct="1"/>
            <a:r>
              <a:rPr lang="mr-IN" altLang="en-US" sz="3200">
                <a:latin typeface="Times" pitchFamily="2" charset="0"/>
              </a:rPr>
              <a:t>…</a:t>
            </a:r>
            <a:r>
              <a:rPr lang="en-US" altLang="en-US" sz="3200">
                <a:latin typeface="Times" pitchFamily="2" charset="0"/>
              </a:rPr>
              <a:t> better analogy</a:t>
            </a:r>
          </a:p>
          <a:p>
            <a:pPr algn="ctr" eaLnBrk="1" hangingPunct="1"/>
            <a:r>
              <a:rPr lang="mr-IN" altLang="en-US" sz="3200">
                <a:latin typeface="Times" pitchFamily="2" charset="0"/>
              </a:rPr>
              <a:t>…</a:t>
            </a:r>
            <a:r>
              <a:rPr lang="en-US" altLang="en-US" sz="3200">
                <a:latin typeface="Times" pitchFamily="2" charset="0"/>
              </a:rPr>
              <a:t> more plausible</a:t>
            </a:r>
          </a:p>
          <a:p>
            <a:pPr algn="ctr" eaLnBrk="1" hangingPunct="1"/>
            <a:r>
              <a:rPr lang="mr-IN" altLang="en-US" sz="3200">
                <a:latin typeface="Times" pitchFamily="2" charset="0"/>
              </a:rPr>
              <a:t>…</a:t>
            </a:r>
            <a:r>
              <a:rPr lang="en-US" altLang="en-US" sz="3200">
                <a:latin typeface="Times" pitchFamily="2" charset="0"/>
              </a:rPr>
              <a:t> less ad hoc</a:t>
            </a:r>
          </a:p>
          <a:p>
            <a:pPr algn="ctr" eaLnBrk="1" hangingPunct="1"/>
            <a:r>
              <a:rPr lang="mr-IN" altLang="en-US" sz="3200">
                <a:latin typeface="Times" pitchFamily="2" charset="0"/>
              </a:rPr>
              <a:t>…</a:t>
            </a:r>
            <a:r>
              <a:rPr lang="en-US" altLang="en-US" sz="3200">
                <a:latin typeface="Times" pitchFamily="2" charset="0"/>
              </a:rPr>
              <a:t> lovelier</a:t>
            </a:r>
          </a:p>
          <a:p>
            <a:pPr algn="ctr" eaLnBrk="1" hangingPunct="1"/>
            <a:r>
              <a:rPr lang="en-US" altLang="en-US" sz="1800">
                <a:latin typeface="Times" pitchFamily="2" charset="0"/>
              </a:rPr>
              <a:t>and</a:t>
            </a:r>
          </a:p>
          <a:p>
            <a:pPr algn="ctr" eaLnBrk="1" hangingPunct="1"/>
            <a:r>
              <a:rPr lang="mr-IN" altLang="en-US">
                <a:latin typeface="Times" pitchFamily="2" charset="0"/>
              </a:rPr>
              <a:t>…</a:t>
            </a:r>
            <a:r>
              <a:rPr lang="en-US" altLang="en-US">
                <a:latin typeface="Times" pitchFamily="2" charset="0"/>
              </a:rPr>
              <a:t>mechanism, scope,</a:t>
            </a:r>
            <a:r>
              <a:rPr lang="en-US" altLang="en-US" sz="3200">
                <a:latin typeface="Times" pitchFamily="2" charset="0"/>
              </a:rPr>
              <a:t> </a:t>
            </a:r>
          </a:p>
          <a:p>
            <a:pPr algn="ctr" eaLnBrk="1" hangingPunct="1"/>
            <a:r>
              <a:rPr lang="en-US" altLang="en-US">
                <a:latin typeface="Times" pitchFamily="2" charset="0"/>
              </a:rPr>
              <a:t>fertility, fit, unification,</a:t>
            </a:r>
          </a:p>
          <a:p>
            <a:pPr algn="ctr" eaLnBrk="1" hangingPunct="1"/>
            <a:r>
              <a:rPr lang="mr-IN" altLang="en-US" sz="3200">
                <a:latin typeface="Times" pitchFamily="2" charset="0"/>
              </a:rPr>
              <a:t>…</a:t>
            </a:r>
            <a:endParaRPr lang="en-US" altLang="en-US" sz="3200">
              <a:latin typeface="Times" pitchFamily="2" charset="0"/>
            </a:endParaRPr>
          </a:p>
          <a:p>
            <a:pPr algn="ctr" eaLnBrk="1" hangingPunct="1"/>
            <a:r>
              <a:rPr lang="mr-IN" altLang="en-US" sz="3200">
                <a:latin typeface="Times" pitchFamily="2" charset="0"/>
              </a:rPr>
              <a:t>…</a:t>
            </a:r>
            <a:endParaRPr lang="en-US" altLang="en-US" sz="3200">
              <a:latin typeface="Times" pitchFamily="2" charset="0"/>
            </a:endParaRPr>
          </a:p>
        </p:txBody>
      </p:sp>
      <p:grpSp>
        <p:nvGrpSpPr>
          <p:cNvPr id="16" name="Group 15">
            <a:extLst>
              <a:ext uri="{FF2B5EF4-FFF2-40B4-BE49-F238E27FC236}">
                <a16:creationId xmlns:a16="http://schemas.microsoft.com/office/drawing/2014/main" id="{3C02A1B9-4048-9140-8E29-53192EA4D58D}"/>
              </a:ext>
            </a:extLst>
          </p:cNvPr>
          <p:cNvGrpSpPr>
            <a:grpSpLocks/>
          </p:cNvGrpSpPr>
          <p:nvPr/>
        </p:nvGrpSpPr>
        <p:grpSpPr bwMode="auto">
          <a:xfrm>
            <a:off x="6219825" y="2092325"/>
            <a:ext cx="2419350" cy="3462338"/>
            <a:chOff x="6220187" y="2091846"/>
            <a:chExt cx="2418946" cy="3463390"/>
          </a:xfrm>
        </p:grpSpPr>
        <p:sp>
          <p:nvSpPr>
            <p:cNvPr id="54284" name="TextBox 5">
              <a:extLst>
                <a:ext uri="{FF2B5EF4-FFF2-40B4-BE49-F238E27FC236}">
                  <a16:creationId xmlns:a16="http://schemas.microsoft.com/office/drawing/2014/main" id="{F0AA8B80-1F20-9547-BD2D-AF704FF93477}"/>
                </a:ext>
              </a:extLst>
            </p:cNvPr>
            <p:cNvSpPr txBox="1">
              <a:spLocks noChangeArrowheads="1"/>
            </p:cNvSpPr>
            <p:nvPr/>
          </p:nvSpPr>
          <p:spPr bwMode="auto">
            <a:xfrm>
              <a:off x="6220187" y="2091846"/>
              <a:ext cx="19641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Complicated, heterogeneous notion of explanation.</a:t>
              </a:r>
            </a:p>
          </p:txBody>
        </p:sp>
        <p:sp>
          <p:nvSpPr>
            <p:cNvPr id="54285" name="TextBox 6">
              <a:extLst>
                <a:ext uri="{FF2B5EF4-FFF2-40B4-BE49-F238E27FC236}">
                  <a16:creationId xmlns:a16="http://schemas.microsoft.com/office/drawing/2014/main" id="{F0F8F6B1-6EF0-AC45-84BF-9B4531CB62DC}"/>
                </a:ext>
              </a:extLst>
            </p:cNvPr>
            <p:cNvSpPr txBox="1">
              <a:spLocks noChangeArrowheads="1"/>
            </p:cNvSpPr>
            <p:nvPr/>
          </p:nvSpPr>
          <p:spPr bwMode="auto">
            <a:xfrm>
              <a:off x="6304420" y="4631906"/>
              <a:ext cx="19641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latin typeface="Times" pitchFamily="2" charset="0"/>
                </a:rPr>
                <a:t>Simple homogenous notion of truth?</a:t>
              </a:r>
            </a:p>
          </p:txBody>
        </p:sp>
        <p:sp>
          <p:nvSpPr>
            <p:cNvPr id="8" name="Down Arrow 7">
              <a:extLst>
                <a:ext uri="{FF2B5EF4-FFF2-40B4-BE49-F238E27FC236}">
                  <a16:creationId xmlns:a16="http://schemas.microsoft.com/office/drawing/2014/main" id="{92EAD114-81CC-5040-A0C8-7D3966B6C0FC}"/>
                </a:ext>
              </a:extLst>
            </p:cNvPr>
            <p:cNvSpPr/>
            <p:nvPr/>
          </p:nvSpPr>
          <p:spPr>
            <a:xfrm>
              <a:off x="6928094" y="3440044"/>
              <a:ext cx="484107" cy="978197"/>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87" name="TextBox 8">
              <a:extLst>
                <a:ext uri="{FF2B5EF4-FFF2-40B4-BE49-F238E27FC236}">
                  <a16:creationId xmlns:a16="http://schemas.microsoft.com/office/drawing/2014/main" id="{49FD80EF-17D2-A346-BFE1-6CAFF272E335}"/>
                </a:ext>
              </a:extLst>
            </p:cNvPr>
            <p:cNvSpPr txBox="1">
              <a:spLocks noChangeArrowheads="1"/>
            </p:cNvSpPr>
            <p:nvPr/>
          </p:nvSpPr>
          <p:spPr bwMode="auto">
            <a:xfrm>
              <a:off x="7452690" y="3337559"/>
              <a:ext cx="11864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400">
                  <a:latin typeface="Times" pitchFamily="2" charset="0"/>
                </a:rPr>
                <a:t>????</a:t>
              </a:r>
            </a:p>
          </p:txBody>
        </p:sp>
      </p:grpSp>
      <p:grpSp>
        <p:nvGrpSpPr>
          <p:cNvPr id="15" name="Group 14">
            <a:extLst>
              <a:ext uri="{FF2B5EF4-FFF2-40B4-BE49-F238E27FC236}">
                <a16:creationId xmlns:a16="http://schemas.microsoft.com/office/drawing/2014/main" id="{4840C4AE-C75F-E943-881D-50F4CCEE154C}"/>
              </a:ext>
            </a:extLst>
          </p:cNvPr>
          <p:cNvGrpSpPr>
            <a:grpSpLocks/>
          </p:cNvGrpSpPr>
          <p:nvPr/>
        </p:nvGrpSpPr>
        <p:grpSpPr bwMode="auto">
          <a:xfrm>
            <a:off x="704850" y="2092325"/>
            <a:ext cx="1647825" cy="3360738"/>
            <a:chOff x="705083" y="2092958"/>
            <a:chExt cx="1646926" cy="3359714"/>
          </a:xfrm>
        </p:grpSpPr>
        <p:sp>
          <p:nvSpPr>
            <p:cNvPr id="54281" name="TextBox 9">
              <a:extLst>
                <a:ext uri="{FF2B5EF4-FFF2-40B4-BE49-F238E27FC236}">
                  <a16:creationId xmlns:a16="http://schemas.microsoft.com/office/drawing/2014/main" id="{48165CA4-E580-2D45-ACC7-45DF9BFCCC51}"/>
                </a:ext>
              </a:extLst>
            </p:cNvPr>
            <p:cNvSpPr txBox="1">
              <a:spLocks noChangeArrowheads="1"/>
            </p:cNvSpPr>
            <p:nvPr/>
          </p:nvSpPr>
          <p:spPr bwMode="auto">
            <a:xfrm>
              <a:off x="705083" y="2092958"/>
              <a:ext cx="15226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i="1">
                  <a:latin typeface="Times" pitchFamily="2" charset="0"/>
                </a:rPr>
                <a:t>One task</a:t>
              </a:r>
            </a:p>
            <a:p>
              <a:pPr algn="ctr" eaLnBrk="1" hangingPunct="1"/>
              <a:r>
                <a:rPr lang="en-US" altLang="en-US" sz="1800">
                  <a:latin typeface="Times" pitchFamily="2" charset="0"/>
                </a:rPr>
                <a:t>Explicate explanation.</a:t>
              </a:r>
            </a:p>
          </p:txBody>
        </p:sp>
        <p:sp>
          <p:nvSpPr>
            <p:cNvPr id="11" name="Down Arrow 10">
              <a:extLst>
                <a:ext uri="{FF2B5EF4-FFF2-40B4-BE49-F238E27FC236}">
                  <a16:creationId xmlns:a16="http://schemas.microsoft.com/office/drawing/2014/main" id="{8E87A992-A047-7443-B63D-E2D3FAAC3232}"/>
                </a:ext>
              </a:extLst>
            </p:cNvPr>
            <p:cNvSpPr/>
            <p:nvPr/>
          </p:nvSpPr>
          <p:spPr>
            <a:xfrm>
              <a:off x="1181073" y="3251480"/>
              <a:ext cx="483924" cy="979190"/>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4283" name="TextBox 11">
              <a:extLst>
                <a:ext uri="{FF2B5EF4-FFF2-40B4-BE49-F238E27FC236}">
                  <a16:creationId xmlns:a16="http://schemas.microsoft.com/office/drawing/2014/main" id="{18EDE7F8-FC93-1E4D-868F-DEFF1557619D}"/>
                </a:ext>
              </a:extLst>
            </p:cNvPr>
            <p:cNvSpPr txBox="1">
              <a:spLocks noChangeArrowheads="1"/>
            </p:cNvSpPr>
            <p:nvPr/>
          </p:nvSpPr>
          <p:spPr bwMode="auto">
            <a:xfrm>
              <a:off x="745127" y="4529342"/>
              <a:ext cx="16068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i="1">
                  <a:latin typeface="Times" pitchFamily="2" charset="0"/>
                </a:rPr>
                <a:t>Many tasks</a:t>
              </a:r>
              <a:endParaRPr lang="en-US" altLang="en-US" sz="1800">
                <a:latin typeface="Times" pitchFamily="2" charset="0"/>
              </a:endParaRPr>
            </a:p>
            <a:p>
              <a:pPr algn="ctr" eaLnBrk="1" hangingPunct="1"/>
              <a:r>
                <a:rPr lang="en-US" altLang="en-US" sz="1800">
                  <a:latin typeface="Times" pitchFamily="2" charset="0"/>
                </a:rPr>
                <a:t>Explicate all these </a:t>
              </a:r>
              <a:r>
                <a:rPr lang="mr-IN" altLang="en-US" sz="1800">
                  <a:latin typeface="Times" pitchFamily="2" charset="0"/>
                </a:rPr>
                <a:t>…</a:t>
              </a:r>
              <a:endParaRPr lang="en-US" altLang="en-US" sz="1800">
                <a:latin typeface="Times" pitchFamily="2" charset="0"/>
              </a:endParaRPr>
            </a:p>
          </p:txBody>
        </p:sp>
      </p:grpSp>
    </p:spTree>
    <p:extLst>
      <p:ext uri="{BB962C8B-B14F-4D97-AF65-F5344CB8AC3E}">
        <p14:creationId xmlns:p14="http://schemas.microsoft.com/office/powerpoint/2010/main" val="477373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567FE438-C9FA-9C44-BF44-40A4D409F864}"/>
              </a:ext>
            </a:extLst>
          </p:cNvPr>
          <p:cNvSpPr>
            <a:spLocks noGrp="1"/>
          </p:cNvSpPr>
          <p:nvPr>
            <p:ph type="title"/>
          </p:nvPr>
        </p:nvSpPr>
        <p:spPr>
          <a:xfrm>
            <a:off x="593518" y="158750"/>
            <a:ext cx="7886700" cy="1325563"/>
          </a:xfrm>
        </p:spPr>
        <p:txBody>
          <a:bodyPr/>
          <a:lstStyle/>
          <a:p>
            <a:r>
              <a:rPr lang="en-US" altLang="en-US" dirty="0">
                <a:latin typeface="Times" pitchFamily="2" charset="0"/>
                <a:ea typeface="ＭＳ Ｐゴシック" panose="020B0600070205080204" pitchFamily="34" charset="-128"/>
              </a:rPr>
              <a:t>Gilbert Harman</a:t>
            </a:r>
          </a:p>
        </p:txBody>
      </p:sp>
      <p:sp>
        <p:nvSpPr>
          <p:cNvPr id="55298" name="Slide Number Placeholder 3">
            <a:extLst>
              <a:ext uri="{FF2B5EF4-FFF2-40B4-BE49-F238E27FC236}">
                <a16:creationId xmlns:a16="http://schemas.microsoft.com/office/drawing/2014/main" id="{3F23FC14-57A9-324D-91B4-8CD282E1EA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684B7F4-2FA7-3C4F-B680-7BF52FD23EA8}" type="slidenum">
              <a:rPr lang="en-US" altLang="en-US" sz="1200">
                <a:solidFill>
                  <a:srgbClr val="898989"/>
                </a:solidFill>
                <a:latin typeface="Times" pitchFamily="2" charset="0"/>
              </a:rPr>
              <a:pPr eaLnBrk="1" hangingPunct="1"/>
              <a:t>6</a:t>
            </a:fld>
            <a:endParaRPr lang="en-US" altLang="en-US" sz="1200">
              <a:solidFill>
                <a:srgbClr val="898989"/>
              </a:solidFill>
              <a:latin typeface="Times" pitchFamily="2" charset="0"/>
            </a:endParaRPr>
          </a:p>
        </p:txBody>
      </p:sp>
      <p:pic>
        <p:nvPicPr>
          <p:cNvPr id="6" name="Picture 5">
            <a:extLst>
              <a:ext uri="{FF2B5EF4-FFF2-40B4-BE49-F238E27FC236}">
                <a16:creationId xmlns:a16="http://schemas.microsoft.com/office/drawing/2014/main" id="{82EA2619-87CE-0743-8054-C2ED3CCD42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379538"/>
            <a:ext cx="2703513" cy="1135062"/>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EC1AC41-065E-3E46-96F5-5A23C5745E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388" y="2333625"/>
            <a:ext cx="2719387" cy="1401763"/>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61639644-6789-014B-A121-FC87747F5216}"/>
              </a:ext>
            </a:extLst>
          </p:cNvPr>
          <p:cNvGrpSpPr>
            <a:grpSpLocks/>
          </p:cNvGrpSpPr>
          <p:nvPr/>
        </p:nvGrpSpPr>
        <p:grpSpPr bwMode="auto">
          <a:xfrm>
            <a:off x="3617913" y="420688"/>
            <a:ext cx="4933950" cy="6002337"/>
            <a:chOff x="3618669" y="421195"/>
            <a:chExt cx="4933390" cy="6001643"/>
          </a:xfrm>
        </p:grpSpPr>
        <p:sp>
          <p:nvSpPr>
            <p:cNvPr id="27" name="Freeform 26">
              <a:extLst>
                <a:ext uri="{FF2B5EF4-FFF2-40B4-BE49-F238E27FC236}">
                  <a16:creationId xmlns:a16="http://schemas.microsoft.com/office/drawing/2014/main" id="{B3FBDD6B-3A7B-594E-9AE1-DDF31B4B7709}"/>
                </a:ext>
              </a:extLst>
            </p:cNvPr>
            <p:cNvSpPr/>
            <p:nvPr/>
          </p:nvSpPr>
          <p:spPr>
            <a:xfrm>
              <a:off x="3618669" y="1665651"/>
              <a:ext cx="4327034" cy="2953995"/>
            </a:xfrm>
            <a:custGeom>
              <a:avLst/>
              <a:gdLst>
                <a:gd name="connsiteX0" fmla="*/ 0 w 4327086"/>
                <a:gd name="connsiteY0" fmla="*/ 1008319 h 2680340"/>
                <a:gd name="connsiteX1" fmla="*/ 4327086 w 4327086"/>
                <a:gd name="connsiteY1" fmla="*/ 0 h 2680340"/>
                <a:gd name="connsiteX2" fmla="*/ 4224972 w 4327086"/>
                <a:gd name="connsiteY2" fmla="*/ 2680340 h 2680340"/>
                <a:gd name="connsiteX3" fmla="*/ 0 w 4327086"/>
                <a:gd name="connsiteY3" fmla="*/ 2246380 h 2680340"/>
                <a:gd name="connsiteX4" fmla="*/ 0 w 4327086"/>
                <a:gd name="connsiteY4" fmla="*/ 1008319 h 2680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086" h="2680340">
                  <a:moveTo>
                    <a:pt x="0" y="1008319"/>
                  </a:moveTo>
                  <a:lnTo>
                    <a:pt x="4327086" y="0"/>
                  </a:lnTo>
                  <a:lnTo>
                    <a:pt x="4224972" y="2680340"/>
                  </a:lnTo>
                  <a:lnTo>
                    <a:pt x="0" y="2246380"/>
                  </a:lnTo>
                  <a:lnTo>
                    <a:pt x="0" y="1008319"/>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5307" name="TextBox 7">
              <a:extLst>
                <a:ext uri="{FF2B5EF4-FFF2-40B4-BE49-F238E27FC236}">
                  <a16:creationId xmlns:a16="http://schemas.microsoft.com/office/drawing/2014/main" id="{0E4C3899-046A-AE4D-8322-C7FEF50634E3}"/>
                </a:ext>
              </a:extLst>
            </p:cNvPr>
            <p:cNvSpPr txBox="1">
              <a:spLocks noChangeArrowheads="1"/>
            </p:cNvSpPr>
            <p:nvPr/>
          </p:nvSpPr>
          <p:spPr bwMode="auto">
            <a:xfrm>
              <a:off x="4429205" y="421195"/>
              <a:ext cx="4122854"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dirty="0">
                  <a:latin typeface="Times New Roman" panose="02020603050405020304" pitchFamily="18" charset="0"/>
                  <a:cs typeface="Times New Roman" panose="02020603050405020304" pitchFamily="18" charset="0"/>
                </a:rPr>
                <a:t>“There is, of course, a problem about how one is to judge that one hypothesis is sufficiently better than another hypothesis. Presumably such a judgment will be based on considerations such as</a:t>
              </a:r>
            </a:p>
            <a:p>
              <a:pPr eaLnBrk="1" hangingPunct="1"/>
              <a:endParaRPr lang="en-US" altLang="en-US" sz="1800"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which hypothesis is simpler,</a:t>
              </a:r>
            </a:p>
            <a:p>
              <a:pPr eaLnBrk="1" hangingPunct="1"/>
              <a:endParaRPr lang="en-US" altLang="en-US" sz="1800"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which is more plausible,</a:t>
              </a:r>
            </a:p>
            <a:p>
              <a:pPr eaLnBrk="1" hangingPunct="1"/>
              <a:endParaRPr lang="en-US" altLang="en-US" sz="1800"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which explains more,</a:t>
              </a:r>
            </a:p>
            <a:p>
              <a:pPr eaLnBrk="1" hangingPunct="1"/>
              <a:endParaRPr lang="en-US" altLang="en-US" sz="1800"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which is less </a:t>
              </a:r>
              <a:r>
                <a:rPr lang="en-US" altLang="en-US" i="1" dirty="0">
                  <a:latin typeface="Times New Roman" panose="02020603050405020304" pitchFamily="18" charset="0"/>
                  <a:cs typeface="Times New Roman" panose="02020603050405020304" pitchFamily="18" charset="0"/>
                </a:rPr>
                <a:t>ad hoc</a:t>
              </a:r>
              <a:r>
                <a:rPr lang="en-US" altLang="en-US" dirty="0">
                  <a:latin typeface="Times New Roman" panose="02020603050405020304" pitchFamily="18" charset="0"/>
                  <a:cs typeface="Times New Roman" panose="02020603050405020304" pitchFamily="18" charset="0"/>
                </a:rPr>
                <a:t>,</a:t>
              </a:r>
            </a:p>
            <a:p>
              <a:pPr eaLnBrk="1" hangingPunct="1"/>
              <a:endParaRPr lang="en-US" altLang="en-US" sz="1800" dirty="0">
                <a:latin typeface="Times New Roman" panose="02020603050405020304" pitchFamily="18" charset="0"/>
                <a:cs typeface="Times New Roman" panose="02020603050405020304" pitchFamily="18" charset="0"/>
              </a:endParaRPr>
            </a:p>
            <a:p>
              <a:pPr eaLnBrk="1" hangingPunct="1"/>
              <a:r>
                <a:rPr lang="en-US" altLang="en-US" sz="1800" dirty="0">
                  <a:latin typeface="Times New Roman" panose="02020603050405020304" pitchFamily="18" charset="0"/>
                  <a:cs typeface="Times New Roman" panose="02020603050405020304" pitchFamily="18" charset="0"/>
                </a:rPr>
                <a:t>and so forth. I do not wish to deny that there is a problem about explaining the exact nature of these considerations; I will not, however, say anything more about this problem.”</a:t>
              </a:r>
            </a:p>
            <a:p>
              <a:pPr eaLnBrk="1" hangingPunct="1"/>
              <a:endParaRPr lang="en-US" altLang="en-US" sz="1800" dirty="0">
                <a:latin typeface="Times Bold" pitchFamily="2" charset="0"/>
              </a:endParaRPr>
            </a:p>
          </p:txBody>
        </p:sp>
      </p:grpSp>
      <p:sp>
        <p:nvSpPr>
          <p:cNvPr id="55302" name="Content Placeholder 14">
            <a:extLst>
              <a:ext uri="{FF2B5EF4-FFF2-40B4-BE49-F238E27FC236}">
                <a16:creationId xmlns:a16="http://schemas.microsoft.com/office/drawing/2014/main" id="{803464E7-C377-5843-960E-8710A700F1D4}"/>
              </a:ext>
            </a:extLst>
          </p:cNvPr>
          <p:cNvSpPr>
            <a:spLocks noGrp="1"/>
          </p:cNvSpPr>
          <p:nvPr>
            <p:ph idx="1"/>
          </p:nvPr>
        </p:nvSpPr>
        <p:spPr>
          <a:xfrm>
            <a:off x="5867" y="6794741"/>
            <a:ext cx="327991" cy="63259"/>
          </a:xfrm>
        </p:spPr>
        <p:txBody>
          <a:bodyPr>
            <a:normAutofit fontScale="25000" lnSpcReduction="20000"/>
          </a:bodyPr>
          <a:lstStyle/>
          <a:p>
            <a:endParaRPr lang="en-US" altLang="en-US">
              <a:latin typeface="Times" pitchFamily="2" charset="0"/>
              <a:ea typeface="ＭＳ Ｐゴシック" panose="020B0600070205080204" pitchFamily="34" charset="-128"/>
            </a:endParaRPr>
          </a:p>
        </p:txBody>
      </p:sp>
      <p:grpSp>
        <p:nvGrpSpPr>
          <p:cNvPr id="28" name="Group 27">
            <a:extLst>
              <a:ext uri="{FF2B5EF4-FFF2-40B4-BE49-F238E27FC236}">
                <a16:creationId xmlns:a16="http://schemas.microsoft.com/office/drawing/2014/main" id="{FCD6D29D-BDF7-4849-B548-BA2A3040C1A0}"/>
              </a:ext>
            </a:extLst>
          </p:cNvPr>
          <p:cNvGrpSpPr>
            <a:grpSpLocks/>
          </p:cNvGrpSpPr>
          <p:nvPr/>
        </p:nvGrpSpPr>
        <p:grpSpPr bwMode="auto">
          <a:xfrm>
            <a:off x="741363" y="1492250"/>
            <a:ext cx="2724150" cy="4570413"/>
            <a:chOff x="741978" y="1492058"/>
            <a:chExt cx="2723520" cy="4570067"/>
          </a:xfrm>
        </p:grpSpPr>
        <p:pic>
          <p:nvPicPr>
            <p:cNvPr id="25" name="Picture 24">
              <a:extLst>
                <a:ext uri="{FF2B5EF4-FFF2-40B4-BE49-F238E27FC236}">
                  <a16:creationId xmlns:a16="http://schemas.microsoft.com/office/drawing/2014/main" id="{CE0F27DE-0A6E-8347-819C-E098C44D17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978" y="1492058"/>
              <a:ext cx="2723520" cy="4570067"/>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26" name="Freeform 25">
              <a:extLst>
                <a:ext uri="{FF2B5EF4-FFF2-40B4-BE49-F238E27FC236}">
                  <a16:creationId xmlns:a16="http://schemas.microsoft.com/office/drawing/2014/main" id="{4CA21B96-3BF6-B846-B32D-A7F3761A4C88}"/>
                </a:ext>
              </a:extLst>
            </p:cNvPr>
            <p:cNvSpPr/>
            <p:nvPr/>
          </p:nvSpPr>
          <p:spPr>
            <a:xfrm>
              <a:off x="810224" y="2915938"/>
              <a:ext cx="2494973" cy="663525"/>
            </a:xfrm>
            <a:custGeom>
              <a:avLst/>
              <a:gdLst>
                <a:gd name="connsiteX0" fmla="*/ 31910 w 2495414"/>
                <a:gd name="connsiteY0" fmla="*/ 6382 h 663703"/>
                <a:gd name="connsiteX1" fmla="*/ 2495414 w 2495414"/>
                <a:gd name="connsiteY1" fmla="*/ 0 h 663703"/>
                <a:gd name="connsiteX2" fmla="*/ 2482649 w 2495414"/>
                <a:gd name="connsiteY2" fmla="*/ 606267 h 663703"/>
                <a:gd name="connsiteX3" fmla="*/ 0 w 2495414"/>
                <a:gd name="connsiteY3" fmla="*/ 663703 h 663703"/>
                <a:gd name="connsiteX4" fmla="*/ 31910 w 2495414"/>
                <a:gd name="connsiteY4" fmla="*/ 6382 h 663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414" h="663703">
                  <a:moveTo>
                    <a:pt x="31910" y="6382"/>
                  </a:moveTo>
                  <a:lnTo>
                    <a:pt x="2495414" y="0"/>
                  </a:lnTo>
                  <a:lnTo>
                    <a:pt x="2482649" y="606267"/>
                  </a:lnTo>
                  <a:lnTo>
                    <a:pt x="0" y="663703"/>
                  </a:lnTo>
                  <a:lnTo>
                    <a:pt x="31910" y="6382"/>
                  </a:lnTo>
                  <a:close/>
                </a:path>
              </a:pathLst>
            </a:custGeom>
            <a:solidFill>
              <a:srgbClr val="FF00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spTree>
    <p:extLst>
      <p:ext uri="{BB962C8B-B14F-4D97-AF65-F5344CB8AC3E}">
        <p14:creationId xmlns:p14="http://schemas.microsoft.com/office/powerpoint/2010/main" val="2480071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61DAEC6E-523C-3142-905C-D1C49E064798}"/>
              </a:ext>
            </a:extLst>
          </p:cNvPr>
          <p:cNvSpPr>
            <a:spLocks noGrp="1"/>
          </p:cNvSpPr>
          <p:nvPr>
            <p:ph type="title"/>
          </p:nvPr>
        </p:nvSpPr>
        <p:spPr>
          <a:xfrm>
            <a:off x="628650" y="365127"/>
            <a:ext cx="7886700" cy="930274"/>
          </a:xfrm>
        </p:spPr>
        <p:txBody>
          <a:bodyPr/>
          <a:lstStyle/>
          <a:p>
            <a:r>
              <a:rPr lang="en-US" altLang="en-US" dirty="0">
                <a:latin typeface="Times" pitchFamily="2" charset="0"/>
                <a:ea typeface="ＭＳ Ｐゴシック" panose="020B0600070205080204" pitchFamily="34" charset="-128"/>
              </a:rPr>
              <a:t>Paul </a:t>
            </a:r>
            <a:r>
              <a:rPr lang="en-US" altLang="en-US" dirty="0" err="1">
                <a:latin typeface="Times" pitchFamily="2" charset="0"/>
                <a:ea typeface="ＭＳ Ｐゴシック" panose="020B0600070205080204" pitchFamily="34" charset="-128"/>
              </a:rPr>
              <a:t>Thagard</a:t>
            </a:r>
            <a:endParaRPr lang="en-US" altLang="en-US" dirty="0">
              <a:latin typeface="Times" pitchFamily="2" charset="0"/>
              <a:ea typeface="ＭＳ Ｐゴシック" panose="020B0600070205080204" pitchFamily="34" charset="-128"/>
            </a:endParaRPr>
          </a:p>
        </p:txBody>
      </p:sp>
      <p:sp>
        <p:nvSpPr>
          <p:cNvPr id="56322" name="Content Placeholder 2">
            <a:extLst>
              <a:ext uri="{FF2B5EF4-FFF2-40B4-BE49-F238E27FC236}">
                <a16:creationId xmlns:a16="http://schemas.microsoft.com/office/drawing/2014/main" id="{8DCF3FBC-E934-A841-8F6E-0416F987744B}"/>
              </a:ext>
            </a:extLst>
          </p:cNvPr>
          <p:cNvSpPr>
            <a:spLocks noGrp="1"/>
          </p:cNvSpPr>
          <p:nvPr>
            <p:ph idx="1"/>
          </p:nvPr>
        </p:nvSpPr>
        <p:spPr>
          <a:xfrm>
            <a:off x="0" y="6721475"/>
            <a:ext cx="291548" cy="108225"/>
          </a:xfrm>
        </p:spPr>
        <p:txBody>
          <a:bodyPr>
            <a:normAutofit fontScale="25000" lnSpcReduction="20000"/>
          </a:bodyPr>
          <a:lstStyle/>
          <a:p>
            <a:endParaRPr lang="en-US" altLang="en-US">
              <a:latin typeface="Times" pitchFamily="2" charset="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C08A2DD5-C155-8643-822C-6FA3CE4952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5EC13D9-6769-9E4E-8CCC-CDB675B18870}" type="slidenum">
              <a:rPr lang="en-US" altLang="en-US" sz="1200">
                <a:solidFill>
                  <a:srgbClr val="898989"/>
                </a:solidFill>
                <a:latin typeface="Times" pitchFamily="2" charset="0"/>
              </a:rPr>
              <a:pPr eaLnBrk="1" hangingPunct="1"/>
              <a:t>7</a:t>
            </a:fld>
            <a:endParaRPr lang="en-US" altLang="en-US" sz="1200">
              <a:solidFill>
                <a:srgbClr val="898989"/>
              </a:solidFill>
              <a:latin typeface="Times" pitchFamily="2" charset="0"/>
            </a:endParaRPr>
          </a:p>
        </p:txBody>
      </p:sp>
      <p:pic>
        <p:nvPicPr>
          <p:cNvPr id="5" name="Picture 4">
            <a:extLst>
              <a:ext uri="{FF2B5EF4-FFF2-40B4-BE49-F238E27FC236}">
                <a16:creationId xmlns:a16="http://schemas.microsoft.com/office/drawing/2014/main" id="{2AC324FE-F64B-4E49-B6FE-5A954FE3D3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203325"/>
            <a:ext cx="3546475" cy="5448300"/>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49FD0395-FEB1-6149-97B6-50FA667B785E}"/>
              </a:ext>
            </a:extLst>
          </p:cNvPr>
          <p:cNvGrpSpPr>
            <a:grpSpLocks/>
          </p:cNvGrpSpPr>
          <p:nvPr/>
        </p:nvGrpSpPr>
        <p:grpSpPr bwMode="auto">
          <a:xfrm>
            <a:off x="5422900" y="1295400"/>
            <a:ext cx="3016250" cy="4360863"/>
            <a:chOff x="5422690" y="1295145"/>
            <a:chExt cx="3016319" cy="4361713"/>
          </a:xfrm>
        </p:grpSpPr>
        <p:sp>
          <p:nvSpPr>
            <p:cNvPr id="9" name="Freeform 8">
              <a:extLst>
                <a:ext uri="{FF2B5EF4-FFF2-40B4-BE49-F238E27FC236}">
                  <a16:creationId xmlns:a16="http://schemas.microsoft.com/office/drawing/2014/main" id="{26324885-4768-3D4B-8C0E-F5AD6B348023}"/>
                </a:ext>
              </a:extLst>
            </p:cNvPr>
            <p:cNvSpPr/>
            <p:nvPr/>
          </p:nvSpPr>
          <p:spPr>
            <a:xfrm>
              <a:off x="5422690" y="1295145"/>
              <a:ext cx="2598797" cy="4361713"/>
            </a:xfrm>
            <a:custGeom>
              <a:avLst/>
              <a:gdLst>
                <a:gd name="connsiteX0" fmla="*/ 417772 w 2598546"/>
                <a:gd name="connsiteY0" fmla="*/ 0 h 4361713"/>
                <a:gd name="connsiteX1" fmla="*/ 2364593 w 2598546"/>
                <a:gd name="connsiteY1" fmla="*/ 33423 h 4361713"/>
                <a:gd name="connsiteX2" fmla="*/ 2598546 w 2598546"/>
                <a:gd name="connsiteY2" fmla="*/ 4361713 h 4361713"/>
                <a:gd name="connsiteX3" fmla="*/ 0 w 2598546"/>
                <a:gd name="connsiteY3" fmla="*/ 4136107 h 4361713"/>
                <a:gd name="connsiteX4" fmla="*/ 417772 w 2598546"/>
                <a:gd name="connsiteY4" fmla="*/ 0 h 4361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546" h="4361713">
                  <a:moveTo>
                    <a:pt x="417772" y="0"/>
                  </a:moveTo>
                  <a:lnTo>
                    <a:pt x="2364593" y="33423"/>
                  </a:lnTo>
                  <a:lnTo>
                    <a:pt x="2598546" y="4361713"/>
                  </a:lnTo>
                  <a:lnTo>
                    <a:pt x="0" y="4136107"/>
                  </a:lnTo>
                  <a:lnTo>
                    <a:pt x="417772"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6330" name="TextBox 6">
              <a:extLst>
                <a:ext uri="{FF2B5EF4-FFF2-40B4-BE49-F238E27FC236}">
                  <a16:creationId xmlns:a16="http://schemas.microsoft.com/office/drawing/2014/main" id="{532F8175-7D30-C54A-B329-91ACFB921A83}"/>
                </a:ext>
              </a:extLst>
            </p:cNvPr>
            <p:cNvSpPr txBox="1">
              <a:spLocks noChangeArrowheads="1"/>
            </p:cNvSpPr>
            <p:nvPr/>
          </p:nvSpPr>
          <p:spPr bwMode="auto">
            <a:xfrm>
              <a:off x="5489533" y="1378702"/>
              <a:ext cx="2949476"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 </a:t>
              </a:r>
              <a:r>
                <a:rPr lang="mr-IN" altLang="en-US" sz="1800">
                  <a:latin typeface="Times" pitchFamily="2" charset="0"/>
                </a:rPr>
                <a:t>…</a:t>
              </a:r>
              <a:r>
                <a:rPr lang="en-US" altLang="en-US" sz="1800">
                  <a:latin typeface="Times" pitchFamily="2" charset="0"/>
                </a:rPr>
                <a:t> three important criteria for determining the best explanation </a:t>
              </a:r>
              <a:r>
                <a:rPr lang="mr-IN" altLang="en-US" sz="1800">
                  <a:latin typeface="Times" pitchFamily="2" charset="0"/>
                </a:rPr>
                <a:t>…</a:t>
              </a:r>
              <a:endParaRPr lang="en-US" altLang="en-US" sz="1800">
                <a:latin typeface="Times" pitchFamily="2" charset="0"/>
              </a:endParaRPr>
            </a:p>
            <a:p>
              <a:pPr eaLnBrk="1" hangingPunct="1"/>
              <a:endParaRPr lang="en-US" altLang="en-US" sz="1800">
                <a:latin typeface="Times" pitchFamily="2" charset="0"/>
              </a:endParaRPr>
            </a:p>
            <a:p>
              <a:pPr eaLnBrk="1" hangingPunct="1"/>
              <a:r>
                <a:rPr lang="mr-IN" altLang="en-US" sz="1800">
                  <a:latin typeface="Times" pitchFamily="2" charset="0"/>
                </a:rPr>
                <a:t>…</a:t>
              </a:r>
              <a:r>
                <a:rPr lang="en-US" altLang="en-US" sz="1800">
                  <a:latin typeface="Times" pitchFamily="2" charset="0"/>
                </a:rPr>
                <a:t> standard of judgment which must be weighed against other criteria </a:t>
              </a:r>
              <a:r>
                <a:rPr lang="mr-IN" altLang="en-US" sz="1800">
                  <a:latin typeface="Times" pitchFamily="2" charset="0"/>
                </a:rPr>
                <a:t>…</a:t>
              </a:r>
              <a:endParaRPr lang="en-US" altLang="en-US" sz="1800">
                <a:latin typeface="Times" pitchFamily="2" charset="0"/>
              </a:endParaRPr>
            </a:p>
            <a:p>
              <a:pPr eaLnBrk="1" hangingPunct="1"/>
              <a:endParaRPr lang="en-US" altLang="en-US" sz="1800">
                <a:latin typeface="Times" pitchFamily="2" charset="0"/>
              </a:endParaRPr>
            </a:p>
            <a:p>
              <a:pPr eaLnBrk="1" hangingPunct="1"/>
              <a:r>
                <a:rPr lang="mr-IN" altLang="en-US" sz="1800">
                  <a:latin typeface="Times" pitchFamily="2" charset="0"/>
                </a:rPr>
                <a:t>…</a:t>
              </a:r>
              <a:r>
                <a:rPr lang="en-US" altLang="en-US" sz="1800">
                  <a:latin typeface="Times" pitchFamily="2" charset="0"/>
                </a:rPr>
                <a:t> I call the three criteria</a:t>
              </a:r>
            </a:p>
            <a:p>
              <a:pPr eaLnBrk="1" hangingPunct="1"/>
              <a:r>
                <a:rPr lang="en-US" altLang="en-US" sz="2800" i="1">
                  <a:latin typeface="Times" pitchFamily="2" charset="0"/>
                </a:rPr>
                <a:t>consilience</a:t>
              </a:r>
              <a:r>
                <a:rPr lang="en-US" altLang="en-US" sz="2800">
                  <a:latin typeface="Times" pitchFamily="2" charset="0"/>
                </a:rPr>
                <a:t>,</a:t>
              </a:r>
              <a:endParaRPr lang="en-US" altLang="en-US" sz="1800">
                <a:latin typeface="Times" pitchFamily="2" charset="0"/>
              </a:endParaRPr>
            </a:p>
            <a:p>
              <a:pPr eaLnBrk="1" hangingPunct="1"/>
              <a:r>
                <a:rPr lang="en-US" altLang="en-US" sz="2800" i="1">
                  <a:latin typeface="Times" pitchFamily="2" charset="0"/>
                </a:rPr>
                <a:t>simplicity</a:t>
              </a:r>
              <a:r>
                <a:rPr lang="en-US" altLang="en-US" sz="2800">
                  <a:latin typeface="Times" pitchFamily="2" charset="0"/>
                </a:rPr>
                <a:t>,</a:t>
              </a:r>
            </a:p>
            <a:p>
              <a:pPr eaLnBrk="1" hangingPunct="1"/>
              <a:r>
                <a:rPr lang="en-US" altLang="en-US" sz="1800">
                  <a:latin typeface="Times" pitchFamily="2" charset="0"/>
                </a:rPr>
                <a:t>and </a:t>
              </a:r>
              <a:r>
                <a:rPr lang="en-US" altLang="en-US" sz="2800" i="1">
                  <a:latin typeface="Times" pitchFamily="2" charset="0"/>
                </a:rPr>
                <a:t>analogy</a:t>
              </a:r>
              <a:r>
                <a:rPr lang="en-US" altLang="en-US" sz="2800">
                  <a:latin typeface="Times" pitchFamily="2" charset="0"/>
                </a:rPr>
                <a:t>.”</a:t>
              </a:r>
              <a:endParaRPr lang="en-US" altLang="en-US" sz="1800">
                <a:latin typeface="Times" pitchFamily="2" charset="0"/>
              </a:endParaRPr>
            </a:p>
          </p:txBody>
        </p:sp>
      </p:grpSp>
      <p:grpSp>
        <p:nvGrpSpPr>
          <p:cNvPr id="10" name="Group 9">
            <a:extLst>
              <a:ext uri="{FF2B5EF4-FFF2-40B4-BE49-F238E27FC236}">
                <a16:creationId xmlns:a16="http://schemas.microsoft.com/office/drawing/2014/main" id="{30AA581D-A771-7F41-A455-727E4945E250}"/>
              </a:ext>
            </a:extLst>
          </p:cNvPr>
          <p:cNvGrpSpPr>
            <a:grpSpLocks/>
          </p:cNvGrpSpPr>
          <p:nvPr/>
        </p:nvGrpSpPr>
        <p:grpSpPr bwMode="auto">
          <a:xfrm>
            <a:off x="1331913" y="1377950"/>
            <a:ext cx="3514725" cy="5397500"/>
            <a:chOff x="1332566" y="1378702"/>
            <a:chExt cx="3513597" cy="5396885"/>
          </a:xfrm>
        </p:grpSpPr>
        <p:pic>
          <p:nvPicPr>
            <p:cNvPr id="6" name="Picture 5">
              <a:extLst>
                <a:ext uri="{FF2B5EF4-FFF2-40B4-BE49-F238E27FC236}">
                  <a16:creationId xmlns:a16="http://schemas.microsoft.com/office/drawing/2014/main" id="{92156ACC-334A-DF42-BD70-2143D8B7ED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2566" y="1378702"/>
              <a:ext cx="3513597" cy="5396885"/>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8" name="Freeform 7">
              <a:extLst>
                <a:ext uri="{FF2B5EF4-FFF2-40B4-BE49-F238E27FC236}">
                  <a16:creationId xmlns:a16="http://schemas.microsoft.com/office/drawing/2014/main" id="{B8115B1D-23F2-234E-AECD-34A37265321A}"/>
                </a:ext>
              </a:extLst>
            </p:cNvPr>
            <p:cNvSpPr/>
            <p:nvPr/>
          </p:nvSpPr>
          <p:spPr>
            <a:xfrm>
              <a:off x="1695986" y="1962835"/>
              <a:ext cx="2632818" cy="920645"/>
            </a:xfrm>
            <a:custGeom>
              <a:avLst/>
              <a:gdLst>
                <a:gd name="connsiteX0" fmla="*/ 8356 w 2631968"/>
                <a:gd name="connsiteY0" fmla="*/ 0 h 919135"/>
                <a:gd name="connsiteX1" fmla="*/ 2631968 w 2631968"/>
                <a:gd name="connsiteY1" fmla="*/ 41779 h 919135"/>
                <a:gd name="connsiteX2" fmla="*/ 2598546 w 2631968"/>
                <a:gd name="connsiteY2" fmla="*/ 885712 h 919135"/>
                <a:gd name="connsiteX3" fmla="*/ 0 w 2631968"/>
                <a:gd name="connsiteY3" fmla="*/ 919135 h 919135"/>
                <a:gd name="connsiteX4" fmla="*/ 8356 w 2631968"/>
                <a:gd name="connsiteY4" fmla="*/ 0 h 919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1968" h="919135">
                  <a:moveTo>
                    <a:pt x="8356" y="0"/>
                  </a:moveTo>
                  <a:lnTo>
                    <a:pt x="2631968" y="41779"/>
                  </a:lnTo>
                  <a:lnTo>
                    <a:pt x="2598546" y="885712"/>
                  </a:lnTo>
                  <a:lnTo>
                    <a:pt x="0" y="919135"/>
                  </a:lnTo>
                  <a:cubicBezTo>
                    <a:pt x="2785" y="612757"/>
                    <a:pt x="5571" y="306378"/>
                    <a:pt x="8356" y="0"/>
                  </a:cubicBezTo>
                  <a:close/>
                </a:path>
              </a:pathLst>
            </a:custGeom>
            <a:solidFill>
              <a:srgbClr val="FF00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spTree>
    <p:extLst>
      <p:ext uri="{BB962C8B-B14F-4D97-AF65-F5344CB8AC3E}">
        <p14:creationId xmlns:p14="http://schemas.microsoft.com/office/powerpoint/2010/main" val="4038838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E5DD9584-AAA6-574C-A52B-BBDCB393077B}"/>
              </a:ext>
            </a:extLst>
          </p:cNvPr>
          <p:cNvSpPr>
            <a:spLocks noGrp="1"/>
          </p:cNvSpPr>
          <p:nvPr>
            <p:ph type="title"/>
          </p:nvPr>
        </p:nvSpPr>
        <p:spPr/>
        <p:txBody>
          <a:bodyPr/>
          <a:lstStyle/>
          <a:p>
            <a:r>
              <a:rPr lang="en-US" altLang="en-US">
                <a:latin typeface="Times" pitchFamily="2" charset="0"/>
                <a:ea typeface="ＭＳ Ｐゴシック" panose="020B0600070205080204" pitchFamily="34" charset="-128"/>
              </a:rPr>
              <a:t>Paul Thagard</a:t>
            </a:r>
          </a:p>
        </p:txBody>
      </p:sp>
      <p:sp>
        <p:nvSpPr>
          <p:cNvPr id="57346" name="Content Placeholder 2">
            <a:extLst>
              <a:ext uri="{FF2B5EF4-FFF2-40B4-BE49-F238E27FC236}">
                <a16:creationId xmlns:a16="http://schemas.microsoft.com/office/drawing/2014/main" id="{DA8E628E-16F0-7F49-B336-4AD0E9E59181}"/>
              </a:ext>
            </a:extLst>
          </p:cNvPr>
          <p:cNvSpPr>
            <a:spLocks noGrp="1"/>
          </p:cNvSpPr>
          <p:nvPr>
            <p:ph idx="1"/>
          </p:nvPr>
        </p:nvSpPr>
        <p:spPr>
          <a:xfrm>
            <a:off x="0" y="6804990"/>
            <a:ext cx="231913" cy="53009"/>
          </a:xfrm>
        </p:spPr>
        <p:txBody>
          <a:bodyPr>
            <a:normAutofit fontScale="25000" lnSpcReduction="20000"/>
          </a:bodyPr>
          <a:lstStyle/>
          <a:p>
            <a:endParaRPr lang="en-US" altLang="en-US">
              <a:latin typeface="Times" pitchFamily="2" charset="0"/>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59965D91-78AC-244D-BA59-2C258BCBCE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C33A643-DE48-A24B-B7EC-3EF5798B54E4}" type="slidenum">
              <a:rPr lang="en-US" altLang="en-US" sz="1200">
                <a:solidFill>
                  <a:srgbClr val="898989"/>
                </a:solidFill>
                <a:latin typeface="Times" pitchFamily="2" charset="0"/>
              </a:rPr>
              <a:pPr eaLnBrk="1" hangingPunct="1"/>
              <a:t>8</a:t>
            </a:fld>
            <a:endParaRPr lang="en-US" altLang="en-US" sz="1200">
              <a:solidFill>
                <a:srgbClr val="898989"/>
              </a:solidFill>
              <a:latin typeface="Times" pitchFamily="2" charset="0"/>
            </a:endParaRPr>
          </a:p>
        </p:txBody>
      </p:sp>
      <p:pic>
        <p:nvPicPr>
          <p:cNvPr id="5" name="Picture 4">
            <a:extLst>
              <a:ext uri="{FF2B5EF4-FFF2-40B4-BE49-F238E27FC236}">
                <a16:creationId xmlns:a16="http://schemas.microsoft.com/office/drawing/2014/main" id="{CF1CB81E-E4B1-7C47-9985-D9D0B3C566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138" y="1203325"/>
            <a:ext cx="3546475" cy="5448300"/>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3CF1EE1B-B8D2-784B-9654-3E669CF06A49}"/>
              </a:ext>
            </a:extLst>
          </p:cNvPr>
          <p:cNvGrpSpPr>
            <a:grpSpLocks/>
          </p:cNvGrpSpPr>
          <p:nvPr/>
        </p:nvGrpSpPr>
        <p:grpSpPr bwMode="auto">
          <a:xfrm>
            <a:off x="5489575" y="1162050"/>
            <a:ext cx="2982912" cy="4084638"/>
            <a:chOff x="5489533" y="1161452"/>
            <a:chExt cx="2982896" cy="4085973"/>
          </a:xfrm>
        </p:grpSpPr>
        <p:sp>
          <p:nvSpPr>
            <p:cNvPr id="16" name="Freeform 15">
              <a:extLst>
                <a:ext uri="{FF2B5EF4-FFF2-40B4-BE49-F238E27FC236}">
                  <a16:creationId xmlns:a16="http://schemas.microsoft.com/office/drawing/2014/main" id="{74C7C52F-C148-AA4F-9B9A-62FF8636C0B7}"/>
                </a:ext>
              </a:extLst>
            </p:cNvPr>
            <p:cNvSpPr/>
            <p:nvPr/>
          </p:nvSpPr>
          <p:spPr>
            <a:xfrm>
              <a:off x="5489533" y="1161452"/>
              <a:ext cx="2698736" cy="4085973"/>
            </a:xfrm>
            <a:custGeom>
              <a:avLst/>
              <a:gdLst>
                <a:gd name="connsiteX0" fmla="*/ 233953 w 2698812"/>
                <a:gd name="connsiteY0" fmla="*/ 0 h 4085973"/>
                <a:gd name="connsiteX1" fmla="*/ 2556769 w 2698812"/>
                <a:gd name="connsiteY1" fmla="*/ 66847 h 4085973"/>
                <a:gd name="connsiteX2" fmla="*/ 2698812 w 2698812"/>
                <a:gd name="connsiteY2" fmla="*/ 4085973 h 4085973"/>
                <a:gd name="connsiteX3" fmla="*/ 0 w 2698812"/>
                <a:gd name="connsiteY3" fmla="*/ 4002415 h 4085973"/>
                <a:gd name="connsiteX4" fmla="*/ 233953 w 2698812"/>
                <a:gd name="connsiteY4" fmla="*/ 0 h 408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812" h="4085973">
                  <a:moveTo>
                    <a:pt x="233953" y="0"/>
                  </a:moveTo>
                  <a:lnTo>
                    <a:pt x="2556769" y="66847"/>
                  </a:lnTo>
                  <a:lnTo>
                    <a:pt x="2698812" y="4085973"/>
                  </a:lnTo>
                  <a:lnTo>
                    <a:pt x="0" y="4002415"/>
                  </a:lnTo>
                  <a:lnTo>
                    <a:pt x="233953" y="0"/>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7354" name="TextBox 12">
              <a:extLst>
                <a:ext uri="{FF2B5EF4-FFF2-40B4-BE49-F238E27FC236}">
                  <a16:creationId xmlns:a16="http://schemas.microsoft.com/office/drawing/2014/main" id="{35730EEC-C048-6043-9AA7-6BE63E27A584}"/>
                </a:ext>
              </a:extLst>
            </p:cNvPr>
            <p:cNvSpPr txBox="1">
              <a:spLocks noChangeArrowheads="1"/>
            </p:cNvSpPr>
            <p:nvPr/>
          </p:nvSpPr>
          <p:spPr bwMode="auto">
            <a:xfrm>
              <a:off x="5522954" y="1445549"/>
              <a:ext cx="294947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“Application of the criteria of consilience, simplicity, and analogy is</a:t>
              </a:r>
              <a:r>
                <a:rPr lang="en-US" altLang="en-US">
                  <a:latin typeface="Times" pitchFamily="2" charset="0"/>
                </a:rPr>
                <a:t> a very complicated matter.</a:t>
              </a:r>
              <a:endParaRPr lang="en-US" altLang="en-US" sz="1800">
                <a:latin typeface="Times" pitchFamily="2" charset="0"/>
              </a:endParaRPr>
            </a:p>
            <a:p>
              <a:pPr eaLnBrk="1" hangingPunct="1"/>
              <a:endParaRPr lang="en-US" altLang="en-US" sz="1800">
                <a:latin typeface="Times" pitchFamily="2" charset="0"/>
              </a:endParaRPr>
            </a:p>
            <a:p>
              <a:pPr eaLnBrk="1" hangingPunct="1"/>
              <a:r>
                <a:rPr lang="mr-IN" altLang="en-US" sz="1800">
                  <a:latin typeface="Times" pitchFamily="2" charset="0"/>
                </a:rPr>
                <a:t>…</a:t>
              </a:r>
              <a:r>
                <a:rPr lang="en-US" altLang="en-US" sz="1800">
                  <a:latin typeface="Times" pitchFamily="2" charset="0"/>
                </a:rPr>
                <a:t> Consilience and simplicity militate against each other</a:t>
              </a:r>
              <a:r>
                <a:rPr lang="mr-IN" altLang="en-US" sz="1800">
                  <a:latin typeface="Times" pitchFamily="2" charset="0"/>
                </a:rPr>
                <a:t>…</a:t>
              </a:r>
              <a:endParaRPr lang="en-US" altLang="en-US" sz="1800">
                <a:latin typeface="Times" pitchFamily="2" charset="0"/>
              </a:endParaRPr>
            </a:p>
            <a:p>
              <a:pPr eaLnBrk="1" hangingPunct="1"/>
              <a:endParaRPr lang="en-US" altLang="en-US" sz="1800">
                <a:latin typeface="Times" pitchFamily="2" charset="0"/>
              </a:endParaRPr>
            </a:p>
            <a:p>
              <a:pPr eaLnBrk="1" hangingPunct="1"/>
              <a:r>
                <a:rPr lang="mr-IN" altLang="en-US" sz="1800">
                  <a:latin typeface="Times" pitchFamily="2" charset="0"/>
                </a:rPr>
                <a:t>…</a:t>
              </a:r>
              <a:r>
                <a:rPr lang="en-US" altLang="en-US" sz="1800">
                  <a:latin typeface="Times" pitchFamily="2" charset="0"/>
                </a:rPr>
                <a:t> analogy may be at odds both consilience and simplicity.”</a:t>
              </a:r>
            </a:p>
          </p:txBody>
        </p:sp>
      </p:grpSp>
      <p:grpSp>
        <p:nvGrpSpPr>
          <p:cNvPr id="15" name="Group 14">
            <a:extLst>
              <a:ext uri="{FF2B5EF4-FFF2-40B4-BE49-F238E27FC236}">
                <a16:creationId xmlns:a16="http://schemas.microsoft.com/office/drawing/2014/main" id="{06B8D08C-CF14-634F-9F97-F27EE86D51FF}"/>
              </a:ext>
            </a:extLst>
          </p:cNvPr>
          <p:cNvGrpSpPr>
            <a:grpSpLocks/>
          </p:cNvGrpSpPr>
          <p:nvPr/>
        </p:nvGrpSpPr>
        <p:grpSpPr bwMode="auto">
          <a:xfrm>
            <a:off x="1011238" y="1285875"/>
            <a:ext cx="3810000" cy="5456238"/>
            <a:chOff x="1011045" y="1286257"/>
            <a:chExt cx="3810051" cy="5455993"/>
          </a:xfrm>
        </p:grpSpPr>
        <p:pic>
          <p:nvPicPr>
            <p:cNvPr id="12" name="Picture 11">
              <a:extLst>
                <a:ext uri="{FF2B5EF4-FFF2-40B4-BE49-F238E27FC236}">
                  <a16:creationId xmlns:a16="http://schemas.microsoft.com/office/drawing/2014/main" id="{F2284DE1-CF8F-8744-BDAE-0B001EA627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1045" y="1286257"/>
              <a:ext cx="3810051" cy="5455993"/>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14" name="Freeform 13">
              <a:extLst>
                <a:ext uri="{FF2B5EF4-FFF2-40B4-BE49-F238E27FC236}">
                  <a16:creationId xmlns:a16="http://schemas.microsoft.com/office/drawing/2014/main" id="{EFD4D172-6B25-2547-8A3E-2D7156E5ACA9}"/>
                </a:ext>
              </a:extLst>
            </p:cNvPr>
            <p:cNvSpPr/>
            <p:nvPr/>
          </p:nvSpPr>
          <p:spPr>
            <a:xfrm>
              <a:off x="1303149" y="2899085"/>
              <a:ext cx="2924214" cy="1554093"/>
            </a:xfrm>
            <a:custGeom>
              <a:avLst/>
              <a:gdLst>
                <a:gd name="connsiteX0" fmla="*/ 16711 w 2924409"/>
                <a:gd name="connsiteY0" fmla="*/ 0 h 1554174"/>
                <a:gd name="connsiteX1" fmla="*/ 2924409 w 2924409"/>
                <a:gd name="connsiteY1" fmla="*/ 0 h 1554174"/>
                <a:gd name="connsiteX2" fmla="*/ 2924409 w 2924409"/>
                <a:gd name="connsiteY2" fmla="*/ 1495683 h 1554174"/>
                <a:gd name="connsiteX3" fmla="*/ 0 w 2924409"/>
                <a:gd name="connsiteY3" fmla="*/ 1554174 h 1554174"/>
                <a:gd name="connsiteX4" fmla="*/ 16711 w 2924409"/>
                <a:gd name="connsiteY4" fmla="*/ 0 h 1554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409" h="1554174">
                  <a:moveTo>
                    <a:pt x="16711" y="0"/>
                  </a:moveTo>
                  <a:lnTo>
                    <a:pt x="2924409" y="0"/>
                  </a:lnTo>
                  <a:lnTo>
                    <a:pt x="2924409" y="1495683"/>
                  </a:lnTo>
                  <a:lnTo>
                    <a:pt x="0" y="1554174"/>
                  </a:lnTo>
                  <a:lnTo>
                    <a:pt x="16711" y="0"/>
                  </a:lnTo>
                  <a:close/>
                </a:path>
              </a:pathLst>
            </a:custGeom>
            <a:solidFill>
              <a:srgbClr val="FF00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spTree>
    <p:extLst>
      <p:ext uri="{BB962C8B-B14F-4D97-AF65-F5344CB8AC3E}">
        <p14:creationId xmlns:p14="http://schemas.microsoft.com/office/powerpoint/2010/main" val="1420732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072A6F5F-153A-2442-8105-4E479906CD52}"/>
              </a:ext>
            </a:extLst>
          </p:cNvPr>
          <p:cNvSpPr>
            <a:spLocks noGrp="1"/>
          </p:cNvSpPr>
          <p:nvPr>
            <p:ph type="title"/>
          </p:nvPr>
        </p:nvSpPr>
        <p:spPr>
          <a:xfrm>
            <a:off x="628650" y="365126"/>
            <a:ext cx="7886700" cy="749299"/>
          </a:xfrm>
        </p:spPr>
        <p:txBody>
          <a:bodyPr/>
          <a:lstStyle/>
          <a:p>
            <a:r>
              <a:rPr lang="en-US" altLang="en-US" dirty="0">
                <a:latin typeface="Times" pitchFamily="2" charset="0"/>
                <a:ea typeface="ＭＳ Ｐゴシック" panose="020B0600070205080204" pitchFamily="34" charset="-128"/>
              </a:rPr>
              <a:t>Peter Lipton</a:t>
            </a:r>
          </a:p>
        </p:txBody>
      </p:sp>
      <p:sp>
        <p:nvSpPr>
          <p:cNvPr id="58370" name="Content Placeholder 2">
            <a:extLst>
              <a:ext uri="{FF2B5EF4-FFF2-40B4-BE49-F238E27FC236}">
                <a16:creationId xmlns:a16="http://schemas.microsoft.com/office/drawing/2014/main" id="{4CED9511-592A-8C4D-82F9-917BBB855311}"/>
              </a:ext>
            </a:extLst>
          </p:cNvPr>
          <p:cNvSpPr>
            <a:spLocks noGrp="1"/>
          </p:cNvSpPr>
          <p:nvPr>
            <p:ph idx="1"/>
          </p:nvPr>
        </p:nvSpPr>
        <p:spPr>
          <a:xfrm>
            <a:off x="17463" y="6721476"/>
            <a:ext cx="611187" cy="136524"/>
          </a:xfrm>
        </p:spPr>
        <p:txBody>
          <a:bodyPr>
            <a:normAutofit fontScale="25000" lnSpcReduction="20000"/>
          </a:bodyPr>
          <a:lstStyle/>
          <a:p>
            <a:endParaRPr lang="en-US" altLang="en-US">
              <a:latin typeface="Times" pitchFamily="2" charset="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C56C25D4-98FB-2C44-BDAF-CB90B26213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187078D-F1F1-6841-96D6-B29C1DD4E08C}" type="slidenum">
              <a:rPr lang="en-US" altLang="en-US" sz="1200">
                <a:solidFill>
                  <a:srgbClr val="898989"/>
                </a:solidFill>
                <a:latin typeface="Times" pitchFamily="2" charset="0"/>
              </a:rPr>
              <a:pPr eaLnBrk="1" hangingPunct="1"/>
              <a:t>9</a:t>
            </a:fld>
            <a:endParaRPr lang="en-US" altLang="en-US" sz="1200">
              <a:solidFill>
                <a:srgbClr val="898989"/>
              </a:solidFill>
              <a:latin typeface="Times" pitchFamily="2" charset="0"/>
            </a:endParaRPr>
          </a:p>
        </p:txBody>
      </p:sp>
      <p:pic>
        <p:nvPicPr>
          <p:cNvPr id="5" name="Picture 4">
            <a:extLst>
              <a:ext uri="{FF2B5EF4-FFF2-40B4-BE49-F238E27FC236}">
                <a16:creationId xmlns:a16="http://schemas.microsoft.com/office/drawing/2014/main" id="{FA52C0F7-4495-C748-9AEB-18A51F3D0B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950" y="1320800"/>
            <a:ext cx="3200400" cy="5021263"/>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CE67A455-CDC1-E246-A02D-2B035F84489C}"/>
              </a:ext>
            </a:extLst>
          </p:cNvPr>
          <p:cNvGrpSpPr>
            <a:grpSpLocks/>
          </p:cNvGrpSpPr>
          <p:nvPr/>
        </p:nvGrpSpPr>
        <p:grpSpPr bwMode="auto">
          <a:xfrm>
            <a:off x="4795838" y="609600"/>
            <a:ext cx="3341687" cy="5783263"/>
            <a:chOff x="4796031" y="609971"/>
            <a:chExt cx="3342182" cy="5782195"/>
          </a:xfrm>
        </p:grpSpPr>
        <p:sp>
          <p:nvSpPr>
            <p:cNvPr id="10" name="Freeform 9">
              <a:extLst>
                <a:ext uri="{FF2B5EF4-FFF2-40B4-BE49-F238E27FC236}">
                  <a16:creationId xmlns:a16="http://schemas.microsoft.com/office/drawing/2014/main" id="{19F06B6B-4B53-F043-8540-BCC238BC7FD8}"/>
                </a:ext>
              </a:extLst>
            </p:cNvPr>
            <p:cNvSpPr/>
            <p:nvPr/>
          </p:nvSpPr>
          <p:spPr>
            <a:xfrm>
              <a:off x="4796031" y="609971"/>
              <a:ext cx="3108785" cy="5782195"/>
            </a:xfrm>
            <a:custGeom>
              <a:avLst/>
              <a:gdLst>
                <a:gd name="connsiteX0" fmla="*/ 0 w 3108229"/>
                <a:gd name="connsiteY0" fmla="*/ 8356 h 5782195"/>
                <a:gd name="connsiteX1" fmla="*/ 3108229 w 3108229"/>
                <a:gd name="connsiteY1" fmla="*/ 0 h 5782195"/>
                <a:gd name="connsiteX2" fmla="*/ 2640323 w 3108229"/>
                <a:gd name="connsiteY2" fmla="*/ 5782195 h 5782195"/>
                <a:gd name="connsiteX3" fmla="*/ 300796 w 3108229"/>
                <a:gd name="connsiteY3" fmla="*/ 5723704 h 5782195"/>
                <a:gd name="connsiteX4" fmla="*/ 0 w 3108229"/>
                <a:gd name="connsiteY4" fmla="*/ 8356 h 5782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229" h="5782195">
                  <a:moveTo>
                    <a:pt x="0" y="8356"/>
                  </a:moveTo>
                  <a:lnTo>
                    <a:pt x="3108229" y="0"/>
                  </a:lnTo>
                  <a:lnTo>
                    <a:pt x="2640323" y="5782195"/>
                  </a:lnTo>
                  <a:lnTo>
                    <a:pt x="300796" y="5723704"/>
                  </a:lnTo>
                  <a:lnTo>
                    <a:pt x="0" y="8356"/>
                  </a:lnTo>
                  <a:close/>
                </a:path>
              </a:pathLst>
            </a:custGeom>
            <a:solidFill>
              <a:srgbClr val="FFC8C8"/>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8378" name="TextBox 6">
              <a:extLst>
                <a:ext uri="{FF2B5EF4-FFF2-40B4-BE49-F238E27FC236}">
                  <a16:creationId xmlns:a16="http://schemas.microsoft.com/office/drawing/2014/main" id="{BB6882FD-8BBC-B641-8B6C-8A047A24C932}"/>
                </a:ext>
              </a:extLst>
            </p:cNvPr>
            <p:cNvSpPr txBox="1">
              <a:spLocks noChangeArrowheads="1"/>
            </p:cNvSpPr>
            <p:nvPr/>
          </p:nvSpPr>
          <p:spPr bwMode="auto">
            <a:xfrm>
              <a:off x="4804387" y="902423"/>
              <a:ext cx="3333826"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t>
              </a:r>
              <a:r>
                <a:rPr lang="mr-IN" altLang="ja-JP" sz="1800">
                  <a:latin typeface="Times" pitchFamily="2" charset="0"/>
                </a:rPr>
                <a:t>…</a:t>
              </a:r>
              <a:r>
                <a:rPr lang="en-US" altLang="ja-JP" sz="1800">
                  <a:latin typeface="Times" pitchFamily="2" charset="0"/>
                </a:rPr>
                <a:t>inferential virtues commonly cited are</a:t>
              </a:r>
            </a:p>
            <a:p>
              <a:pPr eaLnBrk="1" hangingPunct="1"/>
              <a:endParaRPr lang="en-US" altLang="en-US" sz="1800">
                <a:latin typeface="Times" pitchFamily="2" charset="0"/>
              </a:endParaRPr>
            </a:p>
            <a:p>
              <a:pPr eaLnBrk="1" hangingPunct="1"/>
              <a:r>
                <a:rPr lang="en-US" altLang="en-US">
                  <a:latin typeface="Times" pitchFamily="2" charset="0"/>
                </a:rPr>
                <a:t>mechanism,</a:t>
              </a:r>
            </a:p>
            <a:p>
              <a:pPr eaLnBrk="1" hangingPunct="1"/>
              <a:r>
                <a:rPr lang="en-US" altLang="en-US">
                  <a:latin typeface="Times" pitchFamily="2" charset="0"/>
                </a:rPr>
                <a:t>precision,</a:t>
              </a:r>
            </a:p>
            <a:p>
              <a:pPr eaLnBrk="1" hangingPunct="1"/>
              <a:r>
                <a:rPr lang="en-US" altLang="en-US">
                  <a:latin typeface="Times" pitchFamily="2" charset="0"/>
                </a:rPr>
                <a:t>scope,</a:t>
              </a:r>
            </a:p>
            <a:p>
              <a:pPr eaLnBrk="1" hangingPunct="1"/>
              <a:r>
                <a:rPr lang="en-US" altLang="en-US">
                  <a:latin typeface="Times" pitchFamily="2" charset="0"/>
                </a:rPr>
                <a:t>simplicity,</a:t>
              </a:r>
            </a:p>
            <a:p>
              <a:pPr eaLnBrk="1" hangingPunct="1"/>
              <a:r>
                <a:rPr lang="en-US" altLang="en-US">
                  <a:latin typeface="Times" pitchFamily="2" charset="0"/>
                </a:rPr>
                <a:t>fertility </a:t>
              </a:r>
              <a:r>
                <a:rPr lang="en-US" altLang="en-US" sz="1800">
                  <a:latin typeface="Times" pitchFamily="2" charset="0"/>
                </a:rPr>
                <a:t>or </a:t>
              </a:r>
              <a:r>
                <a:rPr lang="en-US" altLang="en-US">
                  <a:latin typeface="Times" pitchFamily="2" charset="0"/>
                </a:rPr>
                <a:t>fruitfulness,</a:t>
              </a:r>
              <a:r>
                <a:rPr lang="en-US" altLang="en-US" sz="1800">
                  <a:latin typeface="Times" pitchFamily="2" charset="0"/>
                </a:rPr>
                <a:t> and</a:t>
              </a:r>
            </a:p>
            <a:p>
              <a:pPr eaLnBrk="1" hangingPunct="1"/>
              <a:r>
                <a:rPr lang="en-US" altLang="en-US">
                  <a:latin typeface="Times" pitchFamily="2" charset="0"/>
                </a:rPr>
                <a:t>fit with background belief</a:t>
              </a:r>
              <a:r>
                <a:rPr lang="mr-IN" altLang="en-US" sz="1800">
                  <a:latin typeface="Times" pitchFamily="2" charset="0"/>
                </a:rPr>
                <a:t>…</a:t>
              </a:r>
              <a:endParaRPr lang="en-US" altLang="en-US" sz="1800">
                <a:latin typeface="Times" pitchFamily="2" charset="0"/>
              </a:endParaRPr>
            </a:p>
            <a:p>
              <a:pPr eaLnBrk="1" hangingPunct="1"/>
              <a:endParaRPr lang="en-US" altLang="en-US" sz="1800">
                <a:latin typeface="Times" pitchFamily="2" charset="0"/>
              </a:endParaRPr>
            </a:p>
            <a:p>
              <a:pPr eaLnBrk="1" hangingPunct="1"/>
              <a:r>
                <a:rPr lang="en-US" altLang="en-US" sz="1800">
                  <a:latin typeface="Times" pitchFamily="2" charset="0"/>
                </a:rPr>
                <a:t>All these are plausibly seen as explanatory virtues.”</a:t>
              </a:r>
            </a:p>
          </p:txBody>
        </p:sp>
        <p:sp>
          <p:nvSpPr>
            <p:cNvPr id="58379" name="TextBox 7">
              <a:extLst>
                <a:ext uri="{FF2B5EF4-FFF2-40B4-BE49-F238E27FC236}">
                  <a16:creationId xmlns:a16="http://schemas.microsoft.com/office/drawing/2014/main" id="{44742517-598A-5E4D-8AC8-96D6EFEE7FCB}"/>
                </a:ext>
              </a:extLst>
            </p:cNvPr>
            <p:cNvSpPr txBox="1">
              <a:spLocks noChangeArrowheads="1"/>
            </p:cNvSpPr>
            <p:nvPr/>
          </p:nvSpPr>
          <p:spPr bwMode="auto">
            <a:xfrm>
              <a:off x="4904652" y="5732060"/>
              <a:ext cx="27471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pitchFamily="2" charset="0"/>
                </a:rPr>
                <a:t>Added, p. 139 “unification”</a:t>
              </a:r>
            </a:p>
          </p:txBody>
        </p:sp>
      </p:grpSp>
      <p:grpSp>
        <p:nvGrpSpPr>
          <p:cNvPr id="11" name="Group 10">
            <a:extLst>
              <a:ext uri="{FF2B5EF4-FFF2-40B4-BE49-F238E27FC236}">
                <a16:creationId xmlns:a16="http://schemas.microsoft.com/office/drawing/2014/main" id="{A12E4736-3077-CA41-BFB1-55B376EF40B8}"/>
              </a:ext>
            </a:extLst>
          </p:cNvPr>
          <p:cNvGrpSpPr>
            <a:grpSpLocks/>
          </p:cNvGrpSpPr>
          <p:nvPr/>
        </p:nvGrpSpPr>
        <p:grpSpPr bwMode="auto">
          <a:xfrm>
            <a:off x="939800" y="1114425"/>
            <a:ext cx="3295650" cy="5400675"/>
            <a:chOff x="939161" y="1113924"/>
            <a:chExt cx="3297054" cy="5400574"/>
          </a:xfrm>
        </p:grpSpPr>
        <p:pic>
          <p:nvPicPr>
            <p:cNvPr id="6" name="Picture 5">
              <a:extLst>
                <a:ext uri="{FF2B5EF4-FFF2-40B4-BE49-F238E27FC236}">
                  <a16:creationId xmlns:a16="http://schemas.microsoft.com/office/drawing/2014/main" id="{24D188D8-A46F-5B4F-96B9-502B6BF53D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9161" y="1113924"/>
              <a:ext cx="3297054" cy="5400574"/>
            </a:xfrm>
            <a:prstGeom prst="rect">
              <a:avLst/>
            </a:prstGeom>
            <a:noFill/>
            <a:ln w="9525">
              <a:solidFill>
                <a:srgbClr val="7F7F7F"/>
              </a:solidFill>
              <a:miter lim="800000"/>
              <a:headEnd/>
              <a:tailEnd/>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9" name="Freeform 8">
              <a:extLst>
                <a:ext uri="{FF2B5EF4-FFF2-40B4-BE49-F238E27FC236}">
                  <a16:creationId xmlns:a16="http://schemas.microsoft.com/office/drawing/2014/main" id="{78F5A78C-FC60-C34C-BF51-2AA7D133C6BC}"/>
                </a:ext>
              </a:extLst>
            </p:cNvPr>
            <p:cNvSpPr/>
            <p:nvPr/>
          </p:nvSpPr>
          <p:spPr>
            <a:xfrm>
              <a:off x="1002688" y="4060269"/>
              <a:ext cx="3100120" cy="577839"/>
            </a:xfrm>
            <a:custGeom>
              <a:avLst/>
              <a:gdLst>
                <a:gd name="connsiteX0" fmla="*/ 0 w 3099874"/>
                <a:gd name="connsiteY0" fmla="*/ 0 h 576549"/>
                <a:gd name="connsiteX1" fmla="*/ 3099874 w 3099874"/>
                <a:gd name="connsiteY1" fmla="*/ 16712 h 576549"/>
                <a:gd name="connsiteX2" fmla="*/ 3091518 w 3099874"/>
                <a:gd name="connsiteY2" fmla="*/ 576549 h 576549"/>
                <a:gd name="connsiteX3" fmla="*/ 41778 w 3099874"/>
                <a:gd name="connsiteY3" fmla="*/ 568193 h 576549"/>
                <a:gd name="connsiteX4" fmla="*/ 0 w 3099874"/>
                <a:gd name="connsiteY4" fmla="*/ 0 h 57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74" h="576549">
                  <a:moveTo>
                    <a:pt x="0" y="0"/>
                  </a:moveTo>
                  <a:lnTo>
                    <a:pt x="3099874" y="16712"/>
                  </a:lnTo>
                  <a:lnTo>
                    <a:pt x="3091518" y="576549"/>
                  </a:lnTo>
                  <a:lnTo>
                    <a:pt x="41778" y="568193"/>
                  </a:lnTo>
                  <a:lnTo>
                    <a:pt x="0" y="0"/>
                  </a:lnTo>
                  <a:close/>
                </a:path>
              </a:pathLst>
            </a:custGeom>
            <a:solidFill>
              <a:srgbClr val="FF0000">
                <a:alpha val="2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grpSp>
    </p:spTree>
    <p:extLst>
      <p:ext uri="{BB962C8B-B14F-4D97-AF65-F5344CB8AC3E}">
        <p14:creationId xmlns:p14="http://schemas.microsoft.com/office/powerpoint/2010/main" val="2268452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2400"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427</TotalTime>
  <Words>1514</Words>
  <Application>Microsoft Macintosh PowerPoint</Application>
  <PresentationFormat>On-screen Show (4:3)</PresentationFormat>
  <Paragraphs>209</Paragraphs>
  <Slides>21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Times</vt:lpstr>
      <vt:lpstr>Times Bold</vt:lpstr>
      <vt:lpstr>Times New Roman</vt:lpstr>
      <vt:lpstr>Office Theme</vt:lpstr>
      <vt:lpstr>Integrating History and Philosophy of Science: Darwin, Inference to the Best Explanation and More  John D. Norton</vt:lpstr>
      <vt:lpstr>Inference to the Best Explanation</vt:lpstr>
      <vt:lpstr>Peter Lipton’s summary</vt:lpstr>
      <vt:lpstr>What precisely is inference to the best explanation?</vt:lpstr>
      <vt:lpstr>A better explanation is…</vt:lpstr>
      <vt:lpstr>Gilbert Harman</vt:lpstr>
      <vt:lpstr>Paul Thagard</vt:lpstr>
      <vt:lpstr>Paul Thagard</vt:lpstr>
      <vt:lpstr>Peter Lipton</vt:lpstr>
      <vt:lpstr>Importance of real case studies</vt:lpstr>
      <vt:lpstr> </vt:lpstr>
      <vt:lpstr> </vt:lpstr>
      <vt:lpstr>Two Step Structure</vt:lpstr>
      <vt:lpstr>Darwin for Natural Selection</vt:lpstr>
      <vt:lpstr>Two Step Structure</vt:lpstr>
      <vt:lpstr>Darwin knows he is using a novel argument form.</vt:lpstr>
      <vt:lpstr>PowerPoint Presentation</vt:lpstr>
      <vt:lpstr>Two Step Structure</vt:lpstr>
      <vt:lpstr> </vt:lpstr>
      <vt:lpstr>How was the history of science and the philosophy of science integrated?</vt:lpstr>
      <vt:lpstr>Gems and antigems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Norton, John D</dc:creator>
  <cp:lastModifiedBy>Norton, John D</cp:lastModifiedBy>
  <cp:revision>20</cp:revision>
  <dcterms:created xsi:type="dcterms:W3CDTF">2022-02-25T19:48:53Z</dcterms:created>
  <dcterms:modified xsi:type="dcterms:W3CDTF">2022-02-26T02:55:54Z</dcterms:modified>
</cp:coreProperties>
</file>