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4"/>
  </p:notesMasterIdLst>
  <p:sldIdLst>
    <p:sldId id="257" r:id="rId2"/>
    <p:sldId id="258" r:id="rId3"/>
    <p:sldId id="259" r:id="rId4"/>
    <p:sldId id="260" r:id="rId5"/>
    <p:sldId id="261" r:id="rId6"/>
    <p:sldId id="262" r:id="rId7"/>
    <p:sldId id="268" r:id="rId8"/>
    <p:sldId id="269" r:id="rId9"/>
    <p:sldId id="265" r:id="rId10"/>
    <p:sldId id="267" r:id="rId11"/>
    <p:sldId id="263" r:id="rId12"/>
    <p:sldId id="266" r:id="rId13"/>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DCFFDC"/>
    <a:srgbClr val="FFDCDC"/>
    <a:srgbClr val="A6A6A6"/>
    <a:srgbClr val="00FF00"/>
    <a:srgbClr val="C8D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2"/>
    <p:restoredTop sz="94694"/>
  </p:normalViewPr>
  <p:slideViewPr>
    <p:cSldViewPr snapToGrid="0" snapToObjects="1">
      <p:cViewPr varScale="1">
        <p:scale>
          <a:sx n="156" d="100"/>
          <a:sy n="156" d="100"/>
        </p:scale>
        <p:origin x="57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F9271-69AC-F841-BF48-6F53330A7598}" type="datetimeFigureOut">
              <a:rPr lang="en-US" smtClean="0"/>
              <a:t>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4F763-CBB2-654F-8A35-25E0D2D1A3B1}" type="slidenum">
              <a:rPr lang="en-US" smtClean="0"/>
              <a:t>‹#›</a:t>
            </a:fld>
            <a:endParaRPr lang="en-US"/>
          </a:p>
        </p:txBody>
      </p:sp>
    </p:spTree>
    <p:extLst>
      <p:ext uri="{BB962C8B-B14F-4D97-AF65-F5344CB8AC3E}">
        <p14:creationId xmlns:p14="http://schemas.microsoft.com/office/powerpoint/2010/main" val="40647779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C9084E-A682-8545-881B-8AB883DC7F1A}" type="datetime1">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167409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22107-D451-7E47-A630-D4EE1097974B}" type="datetime1">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321080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93230-DA85-FD4C-8C3D-8F5A45827CBA}" type="datetime1">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224584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0" y="4855020"/>
            <a:ext cx="597553" cy="372175"/>
          </a:xfrm>
        </p:spPr>
        <p:txBody>
          <a:bodyPr/>
          <a:lstStyle>
            <a:lvl1pPr marL="0" indent="0">
              <a:buFontTx/>
              <a:buNone/>
              <a:defRPr>
                <a:latin typeface="Times New Roman" panose="02020603050405020304" pitchFamily="18" charset="0"/>
                <a:cs typeface="Times New Roman" panose="02020603050405020304" pitchFamily="18" charset="0"/>
              </a:defRPr>
            </a:lvl1pPr>
            <a:lvl2pPr marL="342900" indent="0">
              <a:buFontTx/>
              <a:buNone/>
              <a:defRPr>
                <a:latin typeface="Times New Roman" panose="02020603050405020304" pitchFamily="18" charset="0"/>
                <a:cs typeface="Times New Roman" panose="02020603050405020304" pitchFamily="18" charset="0"/>
              </a:defRPr>
            </a:lvl2pPr>
            <a:lvl3pPr marL="685800" indent="0">
              <a:buFontTx/>
              <a:buNone/>
              <a:defRPr>
                <a:latin typeface="Times New Roman" panose="02020603050405020304" pitchFamily="18" charset="0"/>
                <a:cs typeface="Times New Roman" panose="02020603050405020304" pitchFamily="18" charset="0"/>
              </a:defRPr>
            </a:lvl3pPr>
            <a:lvl4pPr marL="1028700" indent="0">
              <a:buFontTx/>
              <a:buNone/>
              <a:defRPr>
                <a:latin typeface="Times New Roman" panose="02020603050405020304" pitchFamily="18" charset="0"/>
                <a:cs typeface="Times New Roman" panose="02020603050405020304" pitchFamily="18" charset="0"/>
              </a:defRPr>
            </a:lvl4pPr>
            <a:lvl5pPr marL="1371600" indent="0">
              <a:buFontTx/>
              <a:buNone/>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EDE8354-A335-564C-844C-197D5B817744}" type="datetime1">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86512" y="4855020"/>
            <a:ext cx="375742" cy="273844"/>
          </a:xfrm>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353321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C22BF-B0A4-B243-8B40-FD8E68456FD3}" type="datetime1">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155632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E999AB-5C8B-B14C-8992-FD92CC3D31F1}" type="datetime1">
              <a:rPr lang="en-US" smtClean="0"/>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132924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7FB667-FD35-3745-9395-EFC42E56020F}" type="datetime1">
              <a:rPr lang="en-US" smtClean="0"/>
              <a:t>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295468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C2886-D5F5-DC40-B511-DCCB6A3E4CBA}" type="datetime1">
              <a:rPr lang="en-US" smtClean="0"/>
              <a:t>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89895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AA57B-BCC4-DA4A-B3DE-F39D8CF15BB5}" type="datetime1">
              <a:rPr lang="en-US" smtClean="0"/>
              <a:t>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132773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64BF02-43A4-E242-88BE-4C49199DF3D0}" type="datetime1">
              <a:rPr lang="en-US" smtClean="0"/>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269683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1E773B-E96E-1742-898B-6145FF3DC8BC}" type="datetime1">
              <a:rPr lang="en-US" smtClean="0"/>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A3275-7659-934F-80B9-E527F6A8EEAB}" type="slidenum">
              <a:rPr lang="en-US" smtClean="0"/>
              <a:t>‹#›</a:t>
            </a:fld>
            <a:endParaRPr lang="en-US"/>
          </a:p>
        </p:txBody>
      </p:sp>
    </p:spTree>
    <p:extLst>
      <p:ext uri="{BB962C8B-B14F-4D97-AF65-F5344CB8AC3E}">
        <p14:creationId xmlns:p14="http://schemas.microsoft.com/office/powerpoint/2010/main" val="88732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54" y="0"/>
            <a:ext cx="5117445" cy="6175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0" y="4767264"/>
            <a:ext cx="671512" cy="617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D8AFF0D-B9E4-5F4E-B590-FDC812342F71}" type="datetime1">
              <a:rPr lang="en-US" smtClean="0"/>
              <a:t>2/2/22</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4EA3275-7659-934F-80B9-E527F6A8EEAB}" type="slidenum">
              <a:rPr lang="en-US" smtClean="0"/>
              <a:t>‹#›</a:t>
            </a:fld>
            <a:endParaRPr lang="en-US"/>
          </a:p>
        </p:txBody>
      </p:sp>
    </p:spTree>
    <p:extLst>
      <p:ext uri="{BB962C8B-B14F-4D97-AF65-F5344CB8AC3E}">
        <p14:creationId xmlns:p14="http://schemas.microsoft.com/office/powerpoint/2010/main" val="2739467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39CB-660B-7049-AC6A-C88D0DF4AA79}"/>
              </a:ext>
            </a:extLst>
          </p:cNvPr>
          <p:cNvSpPr>
            <a:spLocks noGrp="1"/>
          </p:cNvSpPr>
          <p:nvPr>
            <p:ph type="title"/>
          </p:nvPr>
        </p:nvSpPr>
        <p:spPr>
          <a:xfrm>
            <a:off x="1210235" y="0"/>
            <a:ext cx="4713194" cy="4855020"/>
          </a:xfrm>
        </p:spPr>
        <p:txBody>
          <a:bodyPr/>
          <a:lstStyle/>
          <a:p>
            <a:pPr algn="ctr"/>
            <a:r>
              <a:rPr lang="en-US" sz="4000" dirty="0"/>
              <a:t>Dense and Sparse Meaning Spaces</a:t>
            </a:r>
            <a:br>
              <a:rPr lang="en-US" sz="2400" dirty="0"/>
            </a:br>
            <a:r>
              <a:rPr lang="en-US" sz="2000" dirty="0"/>
              <a:t>When Referential Stability Fails and Succeeds</a:t>
            </a:r>
            <a:br>
              <a:rPr lang="en-US" dirty="0"/>
            </a:br>
            <a:br>
              <a:rPr lang="en-US" sz="1800" dirty="0"/>
            </a:br>
            <a:r>
              <a:rPr lang="en-US" sz="1400" dirty="0"/>
              <a:t>John D. Norton</a:t>
            </a:r>
            <a:br>
              <a:rPr lang="en-US" sz="1400" dirty="0"/>
            </a:br>
            <a:r>
              <a:rPr lang="en-US" sz="1400" dirty="0"/>
              <a:t>Department of History and Philosophy of Science</a:t>
            </a:r>
            <a:br>
              <a:rPr lang="en-US" sz="1400" dirty="0"/>
            </a:br>
            <a:r>
              <a:rPr lang="en-US" sz="1400" dirty="0"/>
              <a:t>University of Pittsburgh</a:t>
            </a:r>
            <a:br>
              <a:rPr lang="en-US" sz="1800" dirty="0"/>
            </a:br>
            <a:br>
              <a:rPr lang="en-US" sz="2400" dirty="0"/>
            </a:br>
            <a:r>
              <a:rPr lang="en-US" sz="1200" dirty="0"/>
              <a:t>“Dense and Sparse Meaning Spaces: When Referential Stability Fails and Succeeds,” Prepared for Theo </a:t>
            </a:r>
            <a:r>
              <a:rPr lang="en-US" sz="1200" dirty="0" err="1"/>
              <a:t>Arabatzis</a:t>
            </a:r>
            <a:r>
              <a:rPr lang="en-US" sz="1200" dirty="0"/>
              <a:t>, Corinne Bloch and James Lennox, eds., </a:t>
            </a:r>
            <a:r>
              <a:rPr lang="en-US" sz="1200" i="1" dirty="0"/>
              <a:t>Concepts, Induction, and the Growth of Scientific Knowledge</a:t>
            </a:r>
            <a:r>
              <a:rPr lang="en-US" sz="1200" dirty="0"/>
              <a:t>.</a:t>
            </a:r>
            <a:br>
              <a:rPr lang="en-US" sz="1200" dirty="0"/>
            </a:br>
            <a:r>
              <a:rPr lang="en-US" sz="1200" dirty="0"/>
              <a:t>https://</a:t>
            </a:r>
            <a:r>
              <a:rPr lang="en-US" sz="1200" dirty="0" err="1"/>
              <a:t>sites.pitt.edu</a:t>
            </a:r>
            <a:r>
              <a:rPr lang="en-US" sz="1200" dirty="0"/>
              <a:t>/~</a:t>
            </a:r>
            <a:r>
              <a:rPr lang="en-US" sz="1200" dirty="0" err="1"/>
              <a:t>jdnorton</a:t>
            </a:r>
            <a:r>
              <a:rPr lang="en-US" sz="1200" dirty="0"/>
              <a:t>/homepage/</a:t>
            </a:r>
            <a:r>
              <a:rPr lang="en-US" sz="1200" dirty="0" err="1"/>
              <a:t>cv.html#manuscripts</a:t>
            </a:r>
            <a:endParaRPr lang="en-US" sz="2400" dirty="0"/>
          </a:p>
        </p:txBody>
      </p:sp>
      <p:sp>
        <p:nvSpPr>
          <p:cNvPr id="3" name="Content Placeholder 2">
            <a:extLst>
              <a:ext uri="{FF2B5EF4-FFF2-40B4-BE49-F238E27FC236}">
                <a16:creationId xmlns:a16="http://schemas.microsoft.com/office/drawing/2014/main" id="{8ECD4CFA-9E5E-4443-B1A4-99E6D9A656F5}"/>
              </a:ext>
            </a:extLst>
          </p:cNvPr>
          <p:cNvSpPr>
            <a:spLocks noGrp="1"/>
          </p:cNvSpPr>
          <p:nvPr>
            <p:ph idx="1"/>
          </p:nvPr>
        </p:nvSpPr>
        <p:spPr/>
        <p:txBody>
          <a:bodyPr>
            <a:normAutofit lnSpcReduction="10000"/>
          </a:bodyPr>
          <a:lstStyle/>
          <a:p>
            <a:endParaRPr lang="en-US"/>
          </a:p>
        </p:txBody>
      </p:sp>
      <p:sp>
        <p:nvSpPr>
          <p:cNvPr id="4" name="Slide Number Placeholder 3">
            <a:extLst>
              <a:ext uri="{FF2B5EF4-FFF2-40B4-BE49-F238E27FC236}">
                <a16:creationId xmlns:a16="http://schemas.microsoft.com/office/drawing/2014/main" id="{1FA862B0-6B28-814E-874C-9F7BEA23CD7B}"/>
              </a:ext>
            </a:extLst>
          </p:cNvPr>
          <p:cNvSpPr>
            <a:spLocks noGrp="1"/>
          </p:cNvSpPr>
          <p:nvPr>
            <p:ph type="sldNum" sz="quarter" idx="12"/>
          </p:nvPr>
        </p:nvSpPr>
        <p:spPr/>
        <p:txBody>
          <a:bodyPr/>
          <a:lstStyle/>
          <a:p>
            <a:fld id="{64EA3275-7659-934F-80B9-E527F6A8EEAB}" type="slidenum">
              <a:rPr lang="en-US" smtClean="0"/>
              <a:t>1</a:t>
            </a:fld>
            <a:endParaRPr lang="en-US"/>
          </a:p>
        </p:txBody>
      </p:sp>
    </p:spTree>
    <p:extLst>
      <p:ext uri="{BB962C8B-B14F-4D97-AF65-F5344CB8AC3E}">
        <p14:creationId xmlns:p14="http://schemas.microsoft.com/office/powerpoint/2010/main" val="46235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493D-6555-AD43-B2FD-390AC1E09E3D}"/>
              </a:ext>
            </a:extLst>
          </p:cNvPr>
          <p:cNvSpPr>
            <a:spLocks noGrp="1"/>
          </p:cNvSpPr>
          <p:nvPr>
            <p:ph type="title"/>
          </p:nvPr>
        </p:nvSpPr>
        <p:spPr>
          <a:xfrm>
            <a:off x="298776" y="758634"/>
            <a:ext cx="5117445" cy="617512"/>
          </a:xfrm>
        </p:spPr>
        <p:txBody>
          <a:bodyPr/>
          <a:lstStyle/>
          <a:p>
            <a:r>
              <a:rPr lang="en-US" dirty="0"/>
              <a:t>Putnam, Twin Earth</a:t>
            </a:r>
          </a:p>
        </p:txBody>
      </p:sp>
      <p:pic>
        <p:nvPicPr>
          <p:cNvPr id="7" name="Content Placeholder 6" descr="A person smiling for the camera&#10;&#10;Description automatically generated with medium confidence">
            <a:extLst>
              <a:ext uri="{FF2B5EF4-FFF2-40B4-BE49-F238E27FC236}">
                <a16:creationId xmlns:a16="http://schemas.microsoft.com/office/drawing/2014/main" id="{B6F0823B-9173-454D-B28D-4275536B6054}"/>
              </a:ext>
            </a:extLst>
          </p:cNvPr>
          <p:cNvPicPr>
            <a:picLocks noGrp="1" noChangeAspect="1"/>
          </p:cNvPicPr>
          <p:nvPr>
            <p:ph idx="1"/>
          </p:nvPr>
        </p:nvPicPr>
        <p:blipFill>
          <a:blip r:embed="rId2"/>
          <a:stretch>
            <a:fillRect/>
          </a:stretch>
        </p:blipFill>
        <p:spPr>
          <a:xfrm>
            <a:off x="156744" y="4854575"/>
            <a:ext cx="283412" cy="373063"/>
          </a:xfrm>
        </p:spPr>
      </p:pic>
      <p:sp>
        <p:nvSpPr>
          <p:cNvPr id="4" name="Slide Number Placeholder 3">
            <a:extLst>
              <a:ext uri="{FF2B5EF4-FFF2-40B4-BE49-F238E27FC236}">
                <a16:creationId xmlns:a16="http://schemas.microsoft.com/office/drawing/2014/main" id="{BFDB7472-1858-A44F-B00B-435D462D9CD0}"/>
              </a:ext>
            </a:extLst>
          </p:cNvPr>
          <p:cNvSpPr>
            <a:spLocks noGrp="1"/>
          </p:cNvSpPr>
          <p:nvPr>
            <p:ph type="sldNum" sz="quarter" idx="12"/>
          </p:nvPr>
        </p:nvSpPr>
        <p:spPr/>
        <p:txBody>
          <a:bodyPr/>
          <a:lstStyle/>
          <a:p>
            <a:fld id="{64EA3275-7659-934F-80B9-E527F6A8EEAB}" type="slidenum">
              <a:rPr lang="en-US" smtClean="0"/>
              <a:t>10</a:t>
            </a:fld>
            <a:endParaRPr lang="en-US"/>
          </a:p>
        </p:txBody>
      </p:sp>
      <p:sp>
        <p:nvSpPr>
          <p:cNvPr id="5" name="TextBox 4">
            <a:extLst>
              <a:ext uri="{FF2B5EF4-FFF2-40B4-BE49-F238E27FC236}">
                <a16:creationId xmlns:a16="http://schemas.microsoft.com/office/drawing/2014/main" id="{E3AF15C6-1C28-634F-9D6D-3CBB85BBB86F}"/>
              </a:ext>
            </a:extLst>
          </p:cNvPr>
          <p:cNvSpPr txBox="1"/>
          <p:nvPr/>
        </p:nvSpPr>
        <p:spPr>
          <a:xfrm>
            <a:off x="298776" y="1684422"/>
            <a:ext cx="6125792" cy="2862322"/>
          </a:xfrm>
          <a:prstGeom prst="rect">
            <a:avLst/>
          </a:prstGeom>
          <a:noFill/>
        </p:spPr>
        <p:txBody>
          <a:bodyPr wrap="square" rtlCol="0">
            <a:spAutoFit/>
          </a:bodyPr>
          <a:lstStyle/>
          <a:p>
            <a:r>
              <a:rPr lang="en-US" dirty="0">
                <a:latin typeface="+mj-lt"/>
              </a:rPr>
              <a:t>“On Twin Earth, there is a Twin equivalent of every person and thing here on Earth. The one difference between the two planets is that there is no water on Twin Earth. In its place there is a liquid that is superficially identical, but is chemically different, being composed not of H</a:t>
            </a:r>
            <a:r>
              <a:rPr lang="en-US" baseline="-25000" dirty="0">
                <a:latin typeface="+mj-lt"/>
              </a:rPr>
              <a:t>2</a:t>
            </a:r>
            <a:r>
              <a:rPr lang="en-US" dirty="0">
                <a:latin typeface="+mj-lt"/>
              </a:rPr>
              <a:t>O, but rather of some more complicated formula which we abbreviate as “XYZ”. The Twin Earthlings who refer to their language as “English” call XYZ “water”…</a:t>
            </a:r>
          </a:p>
          <a:p>
            <a:r>
              <a:rPr lang="en-US" dirty="0">
                <a:latin typeface="+mj-lt"/>
              </a:rPr>
              <a:t>…when an Earthling (or Oscar for simplicity's sake) and his twin on Twin Earth say “water” do they mean the same thing?”</a:t>
            </a:r>
          </a:p>
        </p:txBody>
      </p:sp>
      <p:pic>
        <p:nvPicPr>
          <p:cNvPr id="9" name="Picture 8" descr="A person smiling for the camera&#10;&#10;Description automatically generated with medium confidence">
            <a:extLst>
              <a:ext uri="{FF2B5EF4-FFF2-40B4-BE49-F238E27FC236}">
                <a16:creationId xmlns:a16="http://schemas.microsoft.com/office/drawing/2014/main" id="{45AF8835-EAD7-CE44-B6B5-A14E99491020}"/>
              </a:ext>
            </a:extLst>
          </p:cNvPr>
          <p:cNvPicPr>
            <a:picLocks noChangeAspect="1"/>
          </p:cNvPicPr>
          <p:nvPr/>
        </p:nvPicPr>
        <p:blipFill>
          <a:blip r:embed="rId3"/>
          <a:stretch>
            <a:fillRect/>
          </a:stretch>
        </p:blipFill>
        <p:spPr>
          <a:xfrm>
            <a:off x="5537001" y="193336"/>
            <a:ext cx="1022223" cy="1345580"/>
          </a:xfrm>
          <a:prstGeom prst="rect">
            <a:avLst/>
          </a:prstGeom>
        </p:spPr>
      </p:pic>
      <p:pic>
        <p:nvPicPr>
          <p:cNvPr id="10" name="Content Placeholder 6" descr="A person smiling for the camera&#10;&#10;Description automatically generated with medium confidence">
            <a:extLst>
              <a:ext uri="{FF2B5EF4-FFF2-40B4-BE49-F238E27FC236}">
                <a16:creationId xmlns:a16="http://schemas.microsoft.com/office/drawing/2014/main" id="{5A66D933-3CAA-DD4B-8299-328597905EC7}"/>
              </a:ext>
            </a:extLst>
          </p:cNvPr>
          <p:cNvPicPr>
            <a:picLocks noChangeAspect="1"/>
          </p:cNvPicPr>
          <p:nvPr/>
        </p:nvPicPr>
        <p:blipFill>
          <a:blip r:embed="rId2"/>
          <a:stretch>
            <a:fillRect/>
          </a:stretch>
        </p:blipFill>
        <p:spPr>
          <a:xfrm>
            <a:off x="4393998" y="193336"/>
            <a:ext cx="1022223" cy="1345580"/>
          </a:xfrm>
          <a:prstGeom prst="rect">
            <a:avLst/>
          </a:prstGeom>
        </p:spPr>
      </p:pic>
      <p:sp>
        <p:nvSpPr>
          <p:cNvPr id="11" name="TextBox 10">
            <a:extLst>
              <a:ext uri="{FF2B5EF4-FFF2-40B4-BE49-F238E27FC236}">
                <a16:creationId xmlns:a16="http://schemas.microsoft.com/office/drawing/2014/main" id="{1150291C-837E-0346-A504-8C7179013B74}"/>
              </a:ext>
            </a:extLst>
          </p:cNvPr>
          <p:cNvSpPr txBox="1"/>
          <p:nvPr/>
        </p:nvSpPr>
        <p:spPr>
          <a:xfrm>
            <a:off x="4326558" y="1473170"/>
            <a:ext cx="575799" cy="246221"/>
          </a:xfrm>
          <a:prstGeom prst="rect">
            <a:avLst/>
          </a:prstGeom>
          <a:noFill/>
        </p:spPr>
        <p:txBody>
          <a:bodyPr wrap="none" rtlCol="0">
            <a:spAutoFit/>
          </a:bodyPr>
          <a:lstStyle/>
          <a:p>
            <a:pPr algn="l"/>
            <a:r>
              <a:rPr lang="en-US" sz="1000" dirty="0">
                <a:latin typeface="+mj-lt"/>
              </a:rPr>
              <a:t>Putnam</a:t>
            </a:r>
          </a:p>
        </p:txBody>
      </p:sp>
      <p:sp>
        <p:nvSpPr>
          <p:cNvPr id="12" name="TextBox 11">
            <a:extLst>
              <a:ext uri="{FF2B5EF4-FFF2-40B4-BE49-F238E27FC236}">
                <a16:creationId xmlns:a16="http://schemas.microsoft.com/office/drawing/2014/main" id="{BCE6B04A-BA26-5344-A098-8C89923F58BB}"/>
              </a:ext>
            </a:extLst>
          </p:cNvPr>
          <p:cNvSpPr txBox="1"/>
          <p:nvPr/>
        </p:nvSpPr>
        <p:spPr>
          <a:xfrm>
            <a:off x="5492418" y="1473170"/>
            <a:ext cx="878767" cy="246221"/>
          </a:xfrm>
          <a:prstGeom prst="rect">
            <a:avLst/>
          </a:prstGeom>
          <a:noFill/>
        </p:spPr>
        <p:txBody>
          <a:bodyPr wrap="none" rtlCol="0">
            <a:spAutoFit/>
          </a:bodyPr>
          <a:lstStyle/>
          <a:p>
            <a:pPr algn="l"/>
            <a:r>
              <a:rPr lang="en-US" sz="1000" dirty="0">
                <a:latin typeface="+mj-lt"/>
              </a:rPr>
              <a:t>Twin Putnam</a:t>
            </a:r>
          </a:p>
        </p:txBody>
      </p:sp>
    </p:spTree>
    <p:extLst>
      <p:ext uri="{BB962C8B-B14F-4D97-AF65-F5344CB8AC3E}">
        <p14:creationId xmlns:p14="http://schemas.microsoft.com/office/powerpoint/2010/main" val="130294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0C3-FBAD-554F-B0E0-D83D11C607DF}"/>
              </a:ext>
            </a:extLst>
          </p:cNvPr>
          <p:cNvSpPr>
            <a:spLocks noGrp="1"/>
          </p:cNvSpPr>
          <p:nvPr>
            <p:ph type="title"/>
          </p:nvPr>
        </p:nvSpPr>
        <p:spPr>
          <a:xfrm>
            <a:off x="754266" y="-5624"/>
            <a:ext cx="5117445" cy="617512"/>
          </a:xfrm>
        </p:spPr>
        <p:txBody>
          <a:bodyPr/>
          <a:lstStyle/>
          <a:p>
            <a:r>
              <a:rPr lang="en-US" dirty="0"/>
              <a:t>Dense Meaning Space</a:t>
            </a:r>
          </a:p>
        </p:txBody>
      </p:sp>
      <p:sp>
        <p:nvSpPr>
          <p:cNvPr id="4" name="Slide Number Placeholder 3">
            <a:extLst>
              <a:ext uri="{FF2B5EF4-FFF2-40B4-BE49-F238E27FC236}">
                <a16:creationId xmlns:a16="http://schemas.microsoft.com/office/drawing/2014/main" id="{95BE4CE8-5A78-5B4F-96B9-1F679962A7E6}"/>
              </a:ext>
            </a:extLst>
          </p:cNvPr>
          <p:cNvSpPr>
            <a:spLocks noGrp="1"/>
          </p:cNvSpPr>
          <p:nvPr>
            <p:ph type="sldNum" sz="quarter" idx="12"/>
          </p:nvPr>
        </p:nvSpPr>
        <p:spPr>
          <a:xfrm>
            <a:off x="6386512" y="5062135"/>
            <a:ext cx="375742" cy="273844"/>
          </a:xfrm>
        </p:spPr>
        <p:txBody>
          <a:bodyPr/>
          <a:lstStyle/>
          <a:p>
            <a:fld id="{64EA3275-7659-934F-80B9-E527F6A8EEAB}" type="slidenum">
              <a:rPr lang="en-US" smtClean="0"/>
              <a:t>11</a:t>
            </a:fld>
            <a:endParaRPr lang="en-US"/>
          </a:p>
        </p:txBody>
      </p:sp>
      <p:sp>
        <p:nvSpPr>
          <p:cNvPr id="5" name="Freeform 4">
            <a:extLst>
              <a:ext uri="{FF2B5EF4-FFF2-40B4-BE49-F238E27FC236}">
                <a16:creationId xmlns:a16="http://schemas.microsoft.com/office/drawing/2014/main" id="{2D868926-0ABA-D843-B91B-384660038EA7}"/>
              </a:ext>
            </a:extLst>
          </p:cNvPr>
          <p:cNvSpPr/>
          <p:nvPr/>
        </p:nvSpPr>
        <p:spPr>
          <a:xfrm flipH="1">
            <a:off x="3744458" y="575337"/>
            <a:ext cx="2901879" cy="3214876"/>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a:extLst>
              <a:ext uri="{FF2B5EF4-FFF2-40B4-BE49-F238E27FC236}">
                <a16:creationId xmlns:a16="http://schemas.microsoft.com/office/drawing/2014/main" id="{5600A555-E1CA-A342-BC31-9B7376CA3077}"/>
              </a:ext>
            </a:extLst>
          </p:cNvPr>
          <p:cNvSpPr/>
          <p:nvPr/>
        </p:nvSpPr>
        <p:spPr>
          <a:xfrm>
            <a:off x="230345" y="709686"/>
            <a:ext cx="1779939" cy="3126669"/>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47A07E-0517-5A4E-B296-132205BB119F}"/>
              </a:ext>
            </a:extLst>
          </p:cNvPr>
          <p:cNvSpPr txBox="1"/>
          <p:nvPr/>
        </p:nvSpPr>
        <p:spPr>
          <a:xfrm>
            <a:off x="500548" y="719255"/>
            <a:ext cx="1107996" cy="369332"/>
          </a:xfrm>
          <a:prstGeom prst="rect">
            <a:avLst/>
          </a:prstGeom>
          <a:noFill/>
        </p:spPr>
        <p:txBody>
          <a:bodyPr wrap="none" rtlCol="0">
            <a:spAutoFit/>
          </a:bodyPr>
          <a:lstStyle/>
          <a:p>
            <a:pPr algn="l"/>
            <a:r>
              <a:rPr lang="en-US" i="1" dirty="0">
                <a:latin typeface="+mj-lt"/>
              </a:rPr>
              <a:t>Language</a:t>
            </a:r>
          </a:p>
        </p:txBody>
      </p:sp>
      <p:sp>
        <p:nvSpPr>
          <p:cNvPr id="9" name="TextBox 8">
            <a:extLst>
              <a:ext uri="{FF2B5EF4-FFF2-40B4-BE49-F238E27FC236}">
                <a16:creationId xmlns:a16="http://schemas.microsoft.com/office/drawing/2014/main" id="{FD814566-AE3E-694F-AF37-7CF6E44D9988}"/>
              </a:ext>
            </a:extLst>
          </p:cNvPr>
          <p:cNvSpPr txBox="1"/>
          <p:nvPr/>
        </p:nvSpPr>
        <p:spPr>
          <a:xfrm>
            <a:off x="489802" y="1328036"/>
            <a:ext cx="1140056" cy="707886"/>
          </a:xfrm>
          <a:prstGeom prst="rect">
            <a:avLst/>
          </a:prstGeom>
          <a:noFill/>
        </p:spPr>
        <p:txBody>
          <a:bodyPr wrap="none" rtlCol="0">
            <a:spAutoFit/>
          </a:bodyPr>
          <a:lstStyle/>
          <a:p>
            <a:pPr algn="ctr"/>
            <a:r>
              <a:rPr lang="en-US" sz="2400" dirty="0">
                <a:latin typeface="+mj-lt"/>
              </a:rPr>
              <a:t>“water”</a:t>
            </a:r>
            <a:br>
              <a:rPr lang="en-US" sz="2400" dirty="0">
                <a:latin typeface="+mj-lt"/>
              </a:rPr>
            </a:br>
            <a:r>
              <a:rPr lang="en-US" sz="1600" dirty="0">
                <a:latin typeface="+mj-lt"/>
              </a:rPr>
              <a:t>earth</a:t>
            </a:r>
            <a:endParaRPr lang="en-US" sz="2400" dirty="0">
              <a:latin typeface="Symbol" pitchFamily="2" charset="2"/>
            </a:endParaRPr>
          </a:p>
        </p:txBody>
      </p:sp>
      <p:pic>
        <p:nvPicPr>
          <p:cNvPr id="63" name="Content Placeholder 62" descr="A glass of milk&#10;&#10;Description automatically generated with low confidence">
            <a:extLst>
              <a:ext uri="{FF2B5EF4-FFF2-40B4-BE49-F238E27FC236}">
                <a16:creationId xmlns:a16="http://schemas.microsoft.com/office/drawing/2014/main" id="{6DC78D57-AEF9-7B40-B5AF-0E2BA308603F}"/>
              </a:ext>
            </a:extLst>
          </p:cNvPr>
          <p:cNvPicPr>
            <a:picLocks noGrp="1" noChangeAspect="1"/>
          </p:cNvPicPr>
          <p:nvPr>
            <p:ph idx="1"/>
          </p:nvPr>
        </p:nvPicPr>
        <p:blipFill>
          <a:blip r:embed="rId2"/>
          <a:stretch>
            <a:fillRect/>
          </a:stretch>
        </p:blipFill>
        <p:spPr>
          <a:xfrm>
            <a:off x="157740" y="5062538"/>
            <a:ext cx="281420" cy="371475"/>
          </a:xfrm>
        </p:spPr>
      </p:pic>
      <p:sp>
        <p:nvSpPr>
          <p:cNvPr id="14" name="TextBox 13">
            <a:extLst>
              <a:ext uri="{FF2B5EF4-FFF2-40B4-BE49-F238E27FC236}">
                <a16:creationId xmlns:a16="http://schemas.microsoft.com/office/drawing/2014/main" id="{1BD35D01-EA13-244E-A56D-4631D6A10A03}"/>
              </a:ext>
            </a:extLst>
          </p:cNvPr>
          <p:cNvSpPr txBox="1"/>
          <p:nvPr/>
        </p:nvSpPr>
        <p:spPr>
          <a:xfrm>
            <a:off x="489802" y="2429602"/>
            <a:ext cx="1140056" cy="707886"/>
          </a:xfrm>
          <a:prstGeom prst="rect">
            <a:avLst/>
          </a:prstGeom>
          <a:noFill/>
        </p:spPr>
        <p:txBody>
          <a:bodyPr wrap="none" rtlCol="0">
            <a:spAutoFit/>
          </a:bodyPr>
          <a:lstStyle/>
          <a:p>
            <a:pPr algn="ctr"/>
            <a:r>
              <a:rPr lang="en-US" sz="2400" dirty="0">
                <a:latin typeface="+mj-lt"/>
              </a:rPr>
              <a:t>“water”</a:t>
            </a:r>
            <a:br>
              <a:rPr lang="en-US" sz="2400" dirty="0">
                <a:latin typeface="+mj-lt"/>
              </a:rPr>
            </a:br>
            <a:r>
              <a:rPr lang="en-US" sz="1600" dirty="0">
                <a:latin typeface="+mj-lt"/>
              </a:rPr>
              <a:t>twin earth</a:t>
            </a:r>
            <a:endParaRPr lang="en-US" sz="2400" dirty="0">
              <a:latin typeface="Symbol" pitchFamily="2" charset="2"/>
            </a:endParaRPr>
          </a:p>
        </p:txBody>
      </p:sp>
      <p:grpSp>
        <p:nvGrpSpPr>
          <p:cNvPr id="3" name="Group 2">
            <a:extLst>
              <a:ext uri="{FF2B5EF4-FFF2-40B4-BE49-F238E27FC236}">
                <a16:creationId xmlns:a16="http://schemas.microsoft.com/office/drawing/2014/main" id="{E39FC956-F3AC-0543-9FD7-9C3D1B5697A5}"/>
              </a:ext>
            </a:extLst>
          </p:cNvPr>
          <p:cNvGrpSpPr/>
          <p:nvPr/>
        </p:nvGrpSpPr>
        <p:grpSpPr>
          <a:xfrm>
            <a:off x="1600250" y="807941"/>
            <a:ext cx="4829303" cy="1040188"/>
            <a:chOff x="1600250" y="807941"/>
            <a:chExt cx="4829303" cy="1040188"/>
          </a:xfrm>
        </p:grpSpPr>
        <p:sp>
          <p:nvSpPr>
            <p:cNvPr id="11" name="Right Arrow 10">
              <a:extLst>
                <a:ext uri="{FF2B5EF4-FFF2-40B4-BE49-F238E27FC236}">
                  <a16:creationId xmlns:a16="http://schemas.microsoft.com/office/drawing/2014/main" id="{B510D2E1-0640-424A-BC9D-8332EA84EB0A}"/>
                </a:ext>
              </a:extLst>
            </p:cNvPr>
            <p:cNvSpPr/>
            <p:nvPr/>
          </p:nvSpPr>
          <p:spPr>
            <a:xfrm rot="21314903">
              <a:off x="1600250" y="1434120"/>
              <a:ext cx="2570664" cy="226414"/>
            </a:xfrm>
            <a:prstGeom prst="rightArrow">
              <a:avLst>
                <a:gd name="adj1" fmla="val 48553"/>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Content Placeholder 62" descr="A glass of milk&#10;&#10;Description automatically generated with low confidence">
              <a:extLst>
                <a:ext uri="{FF2B5EF4-FFF2-40B4-BE49-F238E27FC236}">
                  <a16:creationId xmlns:a16="http://schemas.microsoft.com/office/drawing/2014/main" id="{4F080BF1-C232-744D-BEDC-38458858A7B2}"/>
                </a:ext>
              </a:extLst>
            </p:cNvPr>
            <p:cNvPicPr>
              <a:picLocks noChangeAspect="1"/>
            </p:cNvPicPr>
            <p:nvPr/>
          </p:nvPicPr>
          <p:blipFill>
            <a:blip r:embed="rId2"/>
            <a:stretch>
              <a:fillRect/>
            </a:stretch>
          </p:blipFill>
          <p:spPr>
            <a:xfrm>
              <a:off x="5641533" y="807941"/>
              <a:ext cx="788020" cy="1040188"/>
            </a:xfrm>
            <a:prstGeom prst="rect">
              <a:avLst/>
            </a:prstGeom>
          </p:spPr>
        </p:pic>
        <p:sp>
          <p:nvSpPr>
            <p:cNvPr id="61" name="TextBox 60">
              <a:extLst>
                <a:ext uri="{FF2B5EF4-FFF2-40B4-BE49-F238E27FC236}">
                  <a16:creationId xmlns:a16="http://schemas.microsoft.com/office/drawing/2014/main" id="{D99FB190-CFA1-3145-98CE-8EDEC914C194}"/>
                </a:ext>
              </a:extLst>
            </p:cNvPr>
            <p:cNvSpPr txBox="1"/>
            <p:nvPr/>
          </p:nvSpPr>
          <p:spPr>
            <a:xfrm>
              <a:off x="4317091" y="949700"/>
              <a:ext cx="1277914" cy="830997"/>
            </a:xfrm>
            <a:prstGeom prst="rect">
              <a:avLst/>
            </a:prstGeom>
            <a:noFill/>
          </p:spPr>
          <p:txBody>
            <a:bodyPr wrap="none" rtlCol="0">
              <a:spAutoFit/>
            </a:bodyPr>
            <a:lstStyle/>
            <a:p>
              <a:pPr algn="l"/>
              <a:r>
                <a:rPr lang="en-US" sz="4800" dirty="0">
                  <a:latin typeface="+mj-lt"/>
                </a:rPr>
                <a:t>H</a:t>
              </a:r>
              <a:r>
                <a:rPr lang="en-US" sz="4800" baseline="-25000" dirty="0">
                  <a:latin typeface="+mj-lt"/>
                </a:rPr>
                <a:t>2</a:t>
              </a:r>
              <a:r>
                <a:rPr lang="en-US" sz="4800" dirty="0">
                  <a:latin typeface="+mj-lt"/>
                </a:rPr>
                <a:t>O</a:t>
              </a:r>
            </a:p>
          </p:txBody>
        </p:sp>
      </p:grpSp>
      <p:grpSp>
        <p:nvGrpSpPr>
          <p:cNvPr id="8" name="Group 7">
            <a:extLst>
              <a:ext uri="{FF2B5EF4-FFF2-40B4-BE49-F238E27FC236}">
                <a16:creationId xmlns:a16="http://schemas.microsoft.com/office/drawing/2014/main" id="{3A4CBDFF-1931-3D48-BB27-25A38500997C}"/>
              </a:ext>
            </a:extLst>
          </p:cNvPr>
          <p:cNvGrpSpPr/>
          <p:nvPr/>
        </p:nvGrpSpPr>
        <p:grpSpPr>
          <a:xfrm>
            <a:off x="1667410" y="2209200"/>
            <a:ext cx="4762143" cy="1061314"/>
            <a:chOff x="1667410" y="2209200"/>
            <a:chExt cx="4762143" cy="1061314"/>
          </a:xfrm>
        </p:grpSpPr>
        <p:sp>
          <p:nvSpPr>
            <p:cNvPr id="60" name="TextBox 59">
              <a:extLst>
                <a:ext uri="{FF2B5EF4-FFF2-40B4-BE49-F238E27FC236}">
                  <a16:creationId xmlns:a16="http://schemas.microsoft.com/office/drawing/2014/main" id="{0195F095-46CE-C842-9783-3932E9191AD0}"/>
                </a:ext>
              </a:extLst>
            </p:cNvPr>
            <p:cNvSpPr txBox="1"/>
            <p:nvPr/>
          </p:nvSpPr>
          <p:spPr>
            <a:xfrm>
              <a:off x="4231330" y="2209200"/>
              <a:ext cx="1449436" cy="830997"/>
            </a:xfrm>
            <a:prstGeom prst="rect">
              <a:avLst/>
            </a:prstGeom>
            <a:noFill/>
          </p:spPr>
          <p:txBody>
            <a:bodyPr wrap="none" rtlCol="0">
              <a:spAutoFit/>
            </a:bodyPr>
            <a:lstStyle/>
            <a:p>
              <a:pPr algn="l"/>
              <a:r>
                <a:rPr lang="en-US" sz="4800" dirty="0">
                  <a:latin typeface="+mj-lt"/>
                </a:rPr>
                <a:t>XYZ</a:t>
              </a:r>
            </a:p>
          </p:txBody>
        </p:sp>
        <p:sp>
          <p:nvSpPr>
            <p:cNvPr id="12" name="Right Arrow 11">
              <a:extLst>
                <a:ext uri="{FF2B5EF4-FFF2-40B4-BE49-F238E27FC236}">
                  <a16:creationId xmlns:a16="http://schemas.microsoft.com/office/drawing/2014/main" id="{93C2E082-F98E-A949-906D-E28C6FDB8758}"/>
                </a:ext>
              </a:extLst>
            </p:cNvPr>
            <p:cNvSpPr/>
            <p:nvPr/>
          </p:nvSpPr>
          <p:spPr>
            <a:xfrm rot="21312165">
              <a:off x="1667410" y="2642757"/>
              <a:ext cx="2698796"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Content Placeholder 62" descr="A glass of milk&#10;&#10;Description automatically generated with low confidence">
              <a:extLst>
                <a:ext uri="{FF2B5EF4-FFF2-40B4-BE49-F238E27FC236}">
                  <a16:creationId xmlns:a16="http://schemas.microsoft.com/office/drawing/2014/main" id="{B731BD6C-E7E5-0040-B0A0-D8B15284240C}"/>
                </a:ext>
              </a:extLst>
            </p:cNvPr>
            <p:cNvPicPr>
              <a:picLocks noChangeAspect="1"/>
            </p:cNvPicPr>
            <p:nvPr/>
          </p:nvPicPr>
          <p:blipFill>
            <a:blip r:embed="rId2"/>
            <a:stretch>
              <a:fillRect/>
            </a:stretch>
          </p:blipFill>
          <p:spPr>
            <a:xfrm>
              <a:off x="5641533" y="2230326"/>
              <a:ext cx="788020" cy="1040188"/>
            </a:xfrm>
            <a:prstGeom prst="rect">
              <a:avLst/>
            </a:prstGeom>
          </p:spPr>
        </p:pic>
      </p:grpSp>
      <p:sp>
        <p:nvSpPr>
          <p:cNvPr id="67" name="TextBox 66">
            <a:extLst>
              <a:ext uri="{FF2B5EF4-FFF2-40B4-BE49-F238E27FC236}">
                <a16:creationId xmlns:a16="http://schemas.microsoft.com/office/drawing/2014/main" id="{603E2DBE-CA5B-6847-912F-55261F7B0815}"/>
              </a:ext>
            </a:extLst>
          </p:cNvPr>
          <p:cNvSpPr txBox="1"/>
          <p:nvPr/>
        </p:nvSpPr>
        <p:spPr>
          <a:xfrm>
            <a:off x="3995445" y="4110648"/>
            <a:ext cx="2650892" cy="646331"/>
          </a:xfrm>
          <a:prstGeom prst="rect">
            <a:avLst/>
          </a:prstGeom>
          <a:noFill/>
        </p:spPr>
        <p:txBody>
          <a:bodyPr wrap="square" rtlCol="0">
            <a:spAutoFit/>
          </a:bodyPr>
          <a:lstStyle/>
          <a:p>
            <a:pPr algn="l"/>
            <a:r>
              <a:rPr lang="en-US" dirty="0">
                <a:latin typeface="+mj-lt"/>
              </a:rPr>
              <a:t>Density of the meaning space is a wild fantasy.</a:t>
            </a:r>
          </a:p>
        </p:txBody>
      </p:sp>
      <p:grpSp>
        <p:nvGrpSpPr>
          <p:cNvPr id="10" name="Group 9">
            <a:extLst>
              <a:ext uri="{FF2B5EF4-FFF2-40B4-BE49-F238E27FC236}">
                <a16:creationId xmlns:a16="http://schemas.microsoft.com/office/drawing/2014/main" id="{7B3D1B17-6FC5-0B4A-B661-724D17F6FE6D}"/>
              </a:ext>
            </a:extLst>
          </p:cNvPr>
          <p:cNvGrpSpPr/>
          <p:nvPr/>
        </p:nvGrpSpPr>
        <p:grpSpPr>
          <a:xfrm>
            <a:off x="-206872" y="1930799"/>
            <a:ext cx="5985052" cy="2964680"/>
            <a:chOff x="-206872" y="1930799"/>
            <a:chExt cx="5985052" cy="2964680"/>
          </a:xfrm>
        </p:grpSpPr>
        <p:sp>
          <p:nvSpPr>
            <p:cNvPr id="66" name="TextBox 65">
              <a:extLst>
                <a:ext uri="{FF2B5EF4-FFF2-40B4-BE49-F238E27FC236}">
                  <a16:creationId xmlns:a16="http://schemas.microsoft.com/office/drawing/2014/main" id="{7E973785-4E48-694B-9F60-8192E83FCBC0}"/>
                </a:ext>
              </a:extLst>
            </p:cNvPr>
            <p:cNvSpPr txBox="1"/>
            <p:nvPr/>
          </p:nvSpPr>
          <p:spPr>
            <a:xfrm>
              <a:off x="-206872" y="3972149"/>
              <a:ext cx="3583146" cy="923330"/>
            </a:xfrm>
            <a:prstGeom prst="rect">
              <a:avLst/>
            </a:prstGeom>
            <a:noFill/>
          </p:spPr>
          <p:txBody>
            <a:bodyPr wrap="square" rtlCol="0">
              <a:spAutoFit/>
            </a:bodyPr>
            <a:lstStyle/>
            <a:p>
              <a:pPr algn="r"/>
              <a:r>
                <a:rPr lang="en-US" dirty="0">
                  <a:latin typeface="+mj-lt"/>
                </a:rPr>
                <a:t>XYZ is incompatible with everything we know in chemistry, quantum mechanics, …</a:t>
              </a:r>
            </a:p>
          </p:txBody>
        </p:sp>
        <p:grpSp>
          <p:nvGrpSpPr>
            <p:cNvPr id="71" name="Group 70">
              <a:extLst>
                <a:ext uri="{FF2B5EF4-FFF2-40B4-BE49-F238E27FC236}">
                  <a16:creationId xmlns:a16="http://schemas.microsoft.com/office/drawing/2014/main" id="{C00E5CC2-E4BA-6943-AD68-8B8DF8D281ED}"/>
                </a:ext>
              </a:extLst>
            </p:cNvPr>
            <p:cNvGrpSpPr/>
            <p:nvPr/>
          </p:nvGrpSpPr>
          <p:grpSpPr>
            <a:xfrm rot="2700000">
              <a:off x="4199566" y="1930799"/>
              <a:ext cx="1578614" cy="1578614"/>
              <a:chOff x="2364212" y="2788804"/>
              <a:chExt cx="948776" cy="948776"/>
            </a:xfrm>
          </p:grpSpPr>
          <p:sp>
            <p:nvSpPr>
              <p:cNvPr id="69" name="Rectangle 68">
                <a:extLst>
                  <a:ext uri="{FF2B5EF4-FFF2-40B4-BE49-F238E27FC236}">
                    <a16:creationId xmlns:a16="http://schemas.microsoft.com/office/drawing/2014/main" id="{8DF57CC7-8DCF-124E-BFDF-377A9C83DFA0}"/>
                  </a:ext>
                </a:extLst>
              </p:cNvPr>
              <p:cNvSpPr/>
              <p:nvPr/>
            </p:nvSpPr>
            <p:spPr>
              <a:xfrm rot="5400000">
                <a:off x="2350211" y="3099742"/>
                <a:ext cx="948776" cy="326899"/>
              </a:xfrm>
              <a:prstGeom prst="rect">
                <a:avLst/>
              </a:prstGeom>
              <a:solidFill>
                <a:srgbClr val="FF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374E984-718F-6544-8A2B-B2353BBAE276}"/>
                  </a:ext>
                </a:extLst>
              </p:cNvPr>
              <p:cNvSpPr/>
              <p:nvPr/>
            </p:nvSpPr>
            <p:spPr>
              <a:xfrm rot="10800000">
                <a:off x="2364212" y="3099741"/>
                <a:ext cx="948776" cy="326899"/>
              </a:xfrm>
              <a:prstGeom prst="rect">
                <a:avLst/>
              </a:prstGeom>
              <a:solidFill>
                <a:srgbClr val="FF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142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B2AC-FF3E-384C-B967-6E59771DCFFA}"/>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02D123D0-9CB4-394D-A69D-FC0E7893E862}"/>
              </a:ext>
            </a:extLst>
          </p:cNvPr>
          <p:cNvSpPr>
            <a:spLocks noGrp="1"/>
          </p:cNvSpPr>
          <p:nvPr>
            <p:ph type="sldNum" sz="quarter" idx="12"/>
          </p:nvPr>
        </p:nvSpPr>
        <p:spPr/>
        <p:txBody>
          <a:bodyPr/>
          <a:lstStyle/>
          <a:p>
            <a:fld id="{64EA3275-7659-934F-80B9-E527F6A8EEAB}" type="slidenum">
              <a:rPr lang="en-US" smtClean="0"/>
              <a:t>12</a:t>
            </a:fld>
            <a:endParaRPr lang="en-US"/>
          </a:p>
        </p:txBody>
      </p:sp>
      <p:pic>
        <p:nvPicPr>
          <p:cNvPr id="7" name="Content Placeholder 5">
            <a:extLst>
              <a:ext uri="{FF2B5EF4-FFF2-40B4-BE49-F238E27FC236}">
                <a16:creationId xmlns:a16="http://schemas.microsoft.com/office/drawing/2014/main" id="{927912DF-6F87-864F-BA88-9B2635CEC211}"/>
              </a:ext>
            </a:extLst>
          </p:cNvPr>
          <p:cNvPicPr>
            <a:picLocks noChangeAspect="1"/>
          </p:cNvPicPr>
          <p:nvPr/>
        </p:nvPicPr>
        <p:blipFill>
          <a:blip r:embed="rId2"/>
          <a:stretch>
            <a:fillRect/>
          </a:stretch>
        </p:blipFill>
        <p:spPr>
          <a:xfrm>
            <a:off x="298450" y="669515"/>
            <a:ext cx="796092" cy="734854"/>
          </a:xfrm>
          <a:prstGeom prst="rect">
            <a:avLst/>
          </a:prstGeom>
        </p:spPr>
      </p:pic>
      <p:pic>
        <p:nvPicPr>
          <p:cNvPr id="8" name="Content Placeholder 5">
            <a:extLst>
              <a:ext uri="{FF2B5EF4-FFF2-40B4-BE49-F238E27FC236}">
                <a16:creationId xmlns:a16="http://schemas.microsoft.com/office/drawing/2014/main" id="{584D6D00-7E6E-7E49-AD2A-A8526597FB29}"/>
              </a:ext>
            </a:extLst>
          </p:cNvPr>
          <p:cNvPicPr>
            <a:picLocks noChangeAspect="1"/>
          </p:cNvPicPr>
          <p:nvPr/>
        </p:nvPicPr>
        <p:blipFill>
          <a:blip r:embed="rId2"/>
          <a:stretch>
            <a:fillRect/>
          </a:stretch>
        </p:blipFill>
        <p:spPr>
          <a:xfrm>
            <a:off x="215900" y="1836896"/>
            <a:ext cx="796092" cy="734854"/>
          </a:xfrm>
          <a:prstGeom prst="rect">
            <a:avLst/>
          </a:prstGeom>
        </p:spPr>
      </p:pic>
      <p:sp>
        <p:nvSpPr>
          <p:cNvPr id="9" name="TextBox 8">
            <a:extLst>
              <a:ext uri="{FF2B5EF4-FFF2-40B4-BE49-F238E27FC236}">
                <a16:creationId xmlns:a16="http://schemas.microsoft.com/office/drawing/2014/main" id="{95E0DE0D-EF11-BB43-BF84-0EC54732B2FE}"/>
              </a:ext>
            </a:extLst>
          </p:cNvPr>
          <p:cNvSpPr txBox="1"/>
          <p:nvPr/>
        </p:nvSpPr>
        <p:spPr>
          <a:xfrm>
            <a:off x="1226820" y="758038"/>
            <a:ext cx="5075872" cy="646331"/>
          </a:xfrm>
          <a:prstGeom prst="rect">
            <a:avLst/>
          </a:prstGeom>
          <a:noFill/>
        </p:spPr>
        <p:txBody>
          <a:bodyPr wrap="square" rtlCol="0">
            <a:spAutoFit/>
          </a:bodyPr>
          <a:lstStyle/>
          <a:p>
            <a:pPr algn="l"/>
            <a:r>
              <a:rPr lang="en-US" dirty="0">
                <a:latin typeface="+mj-lt"/>
              </a:rPr>
              <a:t>I am finally at peace with the literature on meaning invariance that for so long was baffling to me.</a:t>
            </a:r>
          </a:p>
        </p:txBody>
      </p:sp>
      <p:sp>
        <p:nvSpPr>
          <p:cNvPr id="10" name="TextBox 9">
            <a:extLst>
              <a:ext uri="{FF2B5EF4-FFF2-40B4-BE49-F238E27FC236}">
                <a16:creationId xmlns:a16="http://schemas.microsoft.com/office/drawing/2014/main" id="{7D5C4412-1DBA-1744-92E2-3343166D57A5}"/>
              </a:ext>
            </a:extLst>
          </p:cNvPr>
          <p:cNvSpPr txBox="1"/>
          <p:nvPr/>
        </p:nvSpPr>
        <p:spPr>
          <a:xfrm>
            <a:off x="1226820" y="1747001"/>
            <a:ext cx="5075872" cy="923330"/>
          </a:xfrm>
          <a:prstGeom prst="rect">
            <a:avLst/>
          </a:prstGeom>
          <a:noFill/>
        </p:spPr>
        <p:txBody>
          <a:bodyPr wrap="square" rtlCol="0">
            <a:spAutoFit/>
          </a:bodyPr>
          <a:lstStyle/>
          <a:p>
            <a:pPr algn="l"/>
            <a:r>
              <a:rPr lang="en-US" dirty="0">
                <a:latin typeface="+mj-lt"/>
              </a:rPr>
              <a:t>The </a:t>
            </a:r>
            <a:r>
              <a:rPr lang="en-US" i="1" dirty="0">
                <a:latin typeface="+mj-lt"/>
              </a:rPr>
              <a:t>supposition</a:t>
            </a:r>
            <a:r>
              <a:rPr lang="en-US" dirty="0">
                <a:latin typeface="+mj-lt"/>
              </a:rPr>
              <a:t> of the failure of meaning invariance cannot be used to sustain antirealism.</a:t>
            </a:r>
            <a:br>
              <a:rPr lang="en-US" dirty="0">
                <a:latin typeface="+mj-lt"/>
              </a:rPr>
            </a:br>
            <a:r>
              <a:rPr lang="en-US" dirty="0">
                <a:latin typeface="+mj-lt"/>
              </a:rPr>
              <a:t>Antirealism can entail failure of meaning invariance.</a:t>
            </a:r>
          </a:p>
        </p:txBody>
      </p:sp>
      <p:sp>
        <p:nvSpPr>
          <p:cNvPr id="11" name="TextBox 10">
            <a:extLst>
              <a:ext uri="{FF2B5EF4-FFF2-40B4-BE49-F238E27FC236}">
                <a16:creationId xmlns:a16="http://schemas.microsoft.com/office/drawing/2014/main" id="{AA53C7A3-7E1E-064D-9FCA-296C8EEF3C9A}"/>
              </a:ext>
            </a:extLst>
          </p:cNvPr>
          <p:cNvSpPr txBox="1"/>
          <p:nvPr/>
        </p:nvSpPr>
        <p:spPr>
          <a:xfrm>
            <a:off x="1226820" y="3012963"/>
            <a:ext cx="5257800" cy="1200329"/>
          </a:xfrm>
          <a:prstGeom prst="rect">
            <a:avLst/>
          </a:prstGeom>
          <a:noFill/>
        </p:spPr>
        <p:txBody>
          <a:bodyPr wrap="square" rtlCol="0">
            <a:spAutoFit/>
          </a:bodyPr>
          <a:lstStyle/>
          <a:p>
            <a:pPr algn="l"/>
            <a:r>
              <a:rPr lang="en-US" i="1" dirty="0">
                <a:latin typeface="+mj-lt"/>
              </a:rPr>
              <a:t>Referee’s report:</a:t>
            </a:r>
            <a:r>
              <a:rPr lang="en-US" dirty="0">
                <a:latin typeface="+mj-lt"/>
              </a:rPr>
              <a:t> “This paper cannot be published since it neglects to defer to the astute analysis in a paper by [referee’s name] that resolves all the open problems of meaning invariance.”</a:t>
            </a:r>
          </a:p>
        </p:txBody>
      </p:sp>
      <p:pic>
        <p:nvPicPr>
          <p:cNvPr id="13" name="Picture 12" descr="A close-up of a rock&#10;&#10;Description automatically generated with medium confidence">
            <a:extLst>
              <a:ext uri="{FF2B5EF4-FFF2-40B4-BE49-F238E27FC236}">
                <a16:creationId xmlns:a16="http://schemas.microsoft.com/office/drawing/2014/main" id="{C3D670FC-A435-F449-AE5E-0EFA576AF0B2}"/>
              </a:ext>
            </a:extLst>
          </p:cNvPr>
          <p:cNvPicPr>
            <a:picLocks noChangeAspect="1"/>
          </p:cNvPicPr>
          <p:nvPr/>
        </p:nvPicPr>
        <p:blipFill>
          <a:blip r:embed="rId3"/>
          <a:stretch>
            <a:fillRect/>
          </a:stretch>
        </p:blipFill>
        <p:spPr>
          <a:xfrm>
            <a:off x="87531" y="2918460"/>
            <a:ext cx="1052830" cy="1052830"/>
          </a:xfrm>
          <a:prstGeom prst="rect">
            <a:avLst/>
          </a:prstGeom>
        </p:spPr>
      </p:pic>
      <p:sp>
        <p:nvSpPr>
          <p:cNvPr id="15" name="Content Placeholder 14">
            <a:extLst>
              <a:ext uri="{FF2B5EF4-FFF2-40B4-BE49-F238E27FC236}">
                <a16:creationId xmlns:a16="http://schemas.microsoft.com/office/drawing/2014/main" id="{3EE5A9F8-A813-5A4D-8995-50CDB5EC4445}"/>
              </a:ext>
            </a:extLst>
          </p:cNvPr>
          <p:cNvSpPr>
            <a:spLocks noGrp="1"/>
          </p:cNvSpPr>
          <p:nvPr>
            <p:ph idx="1"/>
          </p:nvPr>
        </p:nvSpPr>
        <p:spPr/>
        <p:txBody>
          <a:bodyPr>
            <a:normAutofit lnSpcReduction="10000"/>
          </a:bodyPr>
          <a:lstStyle/>
          <a:p>
            <a:endParaRPr lang="en-US"/>
          </a:p>
        </p:txBody>
      </p:sp>
    </p:spTree>
    <p:extLst>
      <p:ext uri="{BB962C8B-B14F-4D97-AF65-F5344CB8AC3E}">
        <p14:creationId xmlns:p14="http://schemas.microsoft.com/office/powerpoint/2010/main" val="207575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3952624-754A-9A4A-AB4C-E5C76F0F8487}"/>
              </a:ext>
            </a:extLst>
          </p:cNvPr>
          <p:cNvSpPr/>
          <p:nvPr/>
        </p:nvSpPr>
        <p:spPr>
          <a:xfrm>
            <a:off x="771896" y="1223158"/>
            <a:ext cx="4898572" cy="1074717"/>
          </a:xfrm>
          <a:custGeom>
            <a:avLst/>
            <a:gdLst>
              <a:gd name="connsiteX0" fmla="*/ 106878 w 4898572"/>
              <a:gd name="connsiteY0" fmla="*/ 0 h 1074717"/>
              <a:gd name="connsiteX1" fmla="*/ 0 w 4898572"/>
              <a:gd name="connsiteY1" fmla="*/ 1074717 h 1074717"/>
              <a:gd name="connsiteX2" fmla="*/ 4898572 w 4898572"/>
              <a:gd name="connsiteY2" fmla="*/ 955964 h 1074717"/>
              <a:gd name="connsiteX3" fmla="*/ 4898572 w 4898572"/>
              <a:gd name="connsiteY3" fmla="*/ 902525 h 1074717"/>
              <a:gd name="connsiteX4" fmla="*/ 4726379 w 4898572"/>
              <a:gd name="connsiteY4" fmla="*/ 112816 h 1074717"/>
              <a:gd name="connsiteX5" fmla="*/ 106878 w 4898572"/>
              <a:gd name="connsiteY5" fmla="*/ 0 h 107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8572" h="1074717">
                <a:moveTo>
                  <a:pt x="106878" y="0"/>
                </a:moveTo>
                <a:lnTo>
                  <a:pt x="0" y="1074717"/>
                </a:lnTo>
                <a:lnTo>
                  <a:pt x="4898572" y="955964"/>
                </a:lnTo>
                <a:lnTo>
                  <a:pt x="4898572" y="902525"/>
                </a:lnTo>
                <a:lnTo>
                  <a:pt x="4726379" y="112816"/>
                </a:lnTo>
                <a:lnTo>
                  <a:pt x="106878" y="0"/>
                </a:lnTo>
                <a:close/>
              </a:path>
            </a:pathLst>
          </a:custGeom>
          <a:solidFill>
            <a:srgbClr val="DCF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20965403-F067-574E-8E7E-EBEED25639F8}"/>
              </a:ext>
            </a:extLst>
          </p:cNvPr>
          <p:cNvSpPr/>
          <p:nvPr/>
        </p:nvSpPr>
        <p:spPr>
          <a:xfrm>
            <a:off x="237506" y="190005"/>
            <a:ext cx="6103917" cy="492826"/>
          </a:xfrm>
          <a:custGeom>
            <a:avLst/>
            <a:gdLst>
              <a:gd name="connsiteX0" fmla="*/ 380011 w 6103917"/>
              <a:gd name="connsiteY0" fmla="*/ 0 h 492826"/>
              <a:gd name="connsiteX1" fmla="*/ 380011 w 6103917"/>
              <a:gd name="connsiteY1" fmla="*/ 0 h 492826"/>
              <a:gd name="connsiteX2" fmla="*/ 6103917 w 6103917"/>
              <a:gd name="connsiteY2" fmla="*/ 47501 h 492826"/>
              <a:gd name="connsiteX3" fmla="*/ 6056416 w 6103917"/>
              <a:gd name="connsiteY3" fmla="*/ 457200 h 492826"/>
              <a:gd name="connsiteX4" fmla="*/ 0 w 6103917"/>
              <a:gd name="connsiteY4" fmla="*/ 492826 h 492826"/>
              <a:gd name="connsiteX5" fmla="*/ 380011 w 6103917"/>
              <a:gd name="connsiteY5" fmla="*/ 0 h 4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917" h="492826">
                <a:moveTo>
                  <a:pt x="380011" y="0"/>
                </a:moveTo>
                <a:lnTo>
                  <a:pt x="380011" y="0"/>
                </a:lnTo>
                <a:lnTo>
                  <a:pt x="6103917" y="47501"/>
                </a:lnTo>
                <a:lnTo>
                  <a:pt x="6056416" y="457200"/>
                </a:lnTo>
                <a:lnTo>
                  <a:pt x="0" y="492826"/>
                </a:lnTo>
                <a:lnTo>
                  <a:pt x="38001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59895-EB80-1C49-BAF3-029BA368F4AB}"/>
              </a:ext>
            </a:extLst>
          </p:cNvPr>
          <p:cNvSpPr>
            <a:spLocks noGrp="1"/>
          </p:cNvSpPr>
          <p:nvPr>
            <p:ph type="title"/>
          </p:nvPr>
        </p:nvSpPr>
        <p:spPr>
          <a:xfrm>
            <a:off x="1345290" y="148442"/>
            <a:ext cx="3345463" cy="617512"/>
          </a:xfrm>
        </p:spPr>
        <p:txBody>
          <a:bodyPr/>
          <a:lstStyle/>
          <a:p>
            <a:r>
              <a:rPr lang="en-US" dirty="0"/>
              <a:t>The Main Claim</a:t>
            </a:r>
          </a:p>
        </p:txBody>
      </p:sp>
      <p:sp>
        <p:nvSpPr>
          <p:cNvPr id="3" name="Content Placeholder 2">
            <a:extLst>
              <a:ext uri="{FF2B5EF4-FFF2-40B4-BE49-F238E27FC236}">
                <a16:creationId xmlns:a16="http://schemas.microsoft.com/office/drawing/2014/main" id="{315C2EB1-E887-1A47-9F07-327EA4800380}"/>
              </a:ext>
            </a:extLst>
          </p:cNvPr>
          <p:cNvSpPr>
            <a:spLocks noGrp="1"/>
          </p:cNvSpPr>
          <p:nvPr>
            <p:ph idx="1"/>
          </p:nvPr>
        </p:nvSpPr>
        <p:spPr/>
        <p:txBody>
          <a:bodyPr>
            <a:normAutofit lnSpcReduction="10000"/>
          </a:bodyPr>
          <a:lstStyle/>
          <a:p>
            <a:endParaRPr lang="en-US"/>
          </a:p>
        </p:txBody>
      </p:sp>
      <p:sp>
        <p:nvSpPr>
          <p:cNvPr id="4" name="TextBox 3">
            <a:extLst>
              <a:ext uri="{FF2B5EF4-FFF2-40B4-BE49-F238E27FC236}">
                <a16:creationId xmlns:a16="http://schemas.microsoft.com/office/drawing/2014/main" id="{E335C14A-8687-684C-8894-02219968B938}"/>
              </a:ext>
            </a:extLst>
          </p:cNvPr>
          <p:cNvSpPr txBox="1"/>
          <p:nvPr/>
        </p:nvSpPr>
        <p:spPr>
          <a:xfrm>
            <a:off x="597553" y="1302280"/>
            <a:ext cx="1969153" cy="923330"/>
          </a:xfrm>
          <a:prstGeom prst="rect">
            <a:avLst/>
          </a:prstGeom>
          <a:noFill/>
        </p:spPr>
        <p:txBody>
          <a:bodyPr wrap="square" rtlCol="0">
            <a:spAutoFit/>
          </a:bodyPr>
          <a:lstStyle/>
          <a:p>
            <a:pPr algn="r"/>
            <a:r>
              <a:rPr lang="en-US" dirty="0">
                <a:latin typeface="+mj-lt"/>
              </a:rPr>
              <a:t>Failure of meaning invariance in scientific change</a:t>
            </a:r>
          </a:p>
        </p:txBody>
      </p:sp>
      <p:sp>
        <p:nvSpPr>
          <p:cNvPr id="5" name="TextBox 4">
            <a:extLst>
              <a:ext uri="{FF2B5EF4-FFF2-40B4-BE49-F238E27FC236}">
                <a16:creationId xmlns:a16="http://schemas.microsoft.com/office/drawing/2014/main" id="{A0ED9E34-B7FF-254E-95A8-184FC4F2A4E5}"/>
              </a:ext>
            </a:extLst>
          </p:cNvPr>
          <p:cNvSpPr txBox="1"/>
          <p:nvPr/>
        </p:nvSpPr>
        <p:spPr>
          <a:xfrm>
            <a:off x="3548571" y="1359123"/>
            <a:ext cx="2012868" cy="646331"/>
          </a:xfrm>
          <a:prstGeom prst="rect">
            <a:avLst/>
          </a:prstGeom>
          <a:noFill/>
        </p:spPr>
        <p:txBody>
          <a:bodyPr wrap="square" rtlCol="0">
            <a:spAutoFit/>
          </a:bodyPr>
          <a:lstStyle/>
          <a:p>
            <a:pPr algn="r"/>
            <a:r>
              <a:rPr lang="en-US" dirty="0">
                <a:latin typeface="+mj-lt"/>
              </a:rPr>
              <a:t>Density of the meaning space</a:t>
            </a:r>
          </a:p>
        </p:txBody>
      </p:sp>
      <p:sp>
        <p:nvSpPr>
          <p:cNvPr id="6" name="Left-Right Arrow 5">
            <a:extLst>
              <a:ext uri="{FF2B5EF4-FFF2-40B4-BE49-F238E27FC236}">
                <a16:creationId xmlns:a16="http://schemas.microsoft.com/office/drawing/2014/main" id="{F9B77E3E-8A99-F649-8F7A-EE4EA218D521}"/>
              </a:ext>
            </a:extLst>
          </p:cNvPr>
          <p:cNvSpPr/>
          <p:nvPr/>
        </p:nvSpPr>
        <p:spPr>
          <a:xfrm>
            <a:off x="2802576" y="1507127"/>
            <a:ext cx="1128156" cy="35032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F9A1BE9-2CF4-3B48-8305-A7FAA53A945D}"/>
              </a:ext>
            </a:extLst>
          </p:cNvPr>
          <p:cNvGrpSpPr/>
          <p:nvPr/>
        </p:nvGrpSpPr>
        <p:grpSpPr>
          <a:xfrm>
            <a:off x="1555668" y="1751610"/>
            <a:ext cx="3087584" cy="1650671"/>
            <a:chOff x="1555668" y="1751610"/>
            <a:chExt cx="3087584" cy="1650671"/>
          </a:xfrm>
        </p:grpSpPr>
        <p:sp>
          <p:nvSpPr>
            <p:cNvPr id="11" name="Freeform 10">
              <a:extLst>
                <a:ext uri="{FF2B5EF4-FFF2-40B4-BE49-F238E27FC236}">
                  <a16:creationId xmlns:a16="http://schemas.microsoft.com/office/drawing/2014/main" id="{06A98864-A579-D54D-BC72-B372AB9BD5C6}"/>
                </a:ext>
              </a:extLst>
            </p:cNvPr>
            <p:cNvSpPr/>
            <p:nvPr/>
          </p:nvSpPr>
          <p:spPr>
            <a:xfrm>
              <a:off x="1555668" y="1751610"/>
              <a:ext cx="3087584" cy="1650671"/>
            </a:xfrm>
            <a:custGeom>
              <a:avLst/>
              <a:gdLst>
                <a:gd name="connsiteX0" fmla="*/ 0 w 3087584"/>
                <a:gd name="connsiteY0" fmla="*/ 1603169 h 1650671"/>
                <a:gd name="connsiteX1" fmla="*/ 0 w 3087584"/>
                <a:gd name="connsiteY1" fmla="*/ 1603169 h 1650671"/>
                <a:gd name="connsiteX2" fmla="*/ 136566 w 3087584"/>
                <a:gd name="connsiteY2" fmla="*/ 1615045 h 1650671"/>
                <a:gd name="connsiteX3" fmla="*/ 1953490 w 3087584"/>
                <a:gd name="connsiteY3" fmla="*/ 1650671 h 1650671"/>
                <a:gd name="connsiteX4" fmla="*/ 3087584 w 3087584"/>
                <a:gd name="connsiteY4" fmla="*/ 0 h 1650671"/>
                <a:gd name="connsiteX5" fmla="*/ 0 w 3087584"/>
                <a:gd name="connsiteY5" fmla="*/ 1603169 h 1650671"/>
                <a:gd name="connsiteX0" fmla="*/ 0 w 3087584"/>
                <a:gd name="connsiteY0" fmla="*/ 1603169 h 1650671"/>
                <a:gd name="connsiteX1" fmla="*/ 0 w 3087584"/>
                <a:gd name="connsiteY1" fmla="*/ 1603169 h 1650671"/>
                <a:gd name="connsiteX2" fmla="*/ 1953490 w 3087584"/>
                <a:gd name="connsiteY2" fmla="*/ 1650671 h 1650671"/>
                <a:gd name="connsiteX3" fmla="*/ 3087584 w 3087584"/>
                <a:gd name="connsiteY3" fmla="*/ 0 h 1650671"/>
                <a:gd name="connsiteX4" fmla="*/ 0 w 3087584"/>
                <a:gd name="connsiteY4" fmla="*/ 1603169 h 16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584" h="1650671">
                  <a:moveTo>
                    <a:pt x="0" y="1603169"/>
                  </a:moveTo>
                  <a:lnTo>
                    <a:pt x="0" y="1603169"/>
                  </a:lnTo>
                  <a:lnTo>
                    <a:pt x="1953490" y="1650671"/>
                  </a:lnTo>
                  <a:lnTo>
                    <a:pt x="3087584" y="0"/>
                  </a:lnTo>
                  <a:lnTo>
                    <a:pt x="0" y="1603169"/>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34FCB89-477F-B840-8950-D5FFA0400739}"/>
                </a:ext>
              </a:extLst>
            </p:cNvPr>
            <p:cNvSpPr txBox="1"/>
            <p:nvPr/>
          </p:nvSpPr>
          <p:spPr>
            <a:xfrm>
              <a:off x="1852551" y="2636322"/>
              <a:ext cx="1743522" cy="646331"/>
            </a:xfrm>
            <a:prstGeom prst="rect">
              <a:avLst/>
            </a:prstGeom>
            <a:noFill/>
          </p:spPr>
          <p:txBody>
            <a:bodyPr wrap="square" rtlCol="0">
              <a:spAutoFit/>
            </a:bodyPr>
            <a:lstStyle/>
            <a:p>
              <a:pPr algn="r"/>
              <a:r>
                <a:rPr lang="en-US" dirty="0">
                  <a:latin typeface="+mj-lt"/>
                </a:rPr>
                <a:t>Presumed by many antirealists</a:t>
              </a:r>
            </a:p>
          </p:txBody>
        </p:sp>
      </p:grpSp>
      <p:grpSp>
        <p:nvGrpSpPr>
          <p:cNvPr id="15" name="Group 14">
            <a:extLst>
              <a:ext uri="{FF2B5EF4-FFF2-40B4-BE49-F238E27FC236}">
                <a16:creationId xmlns:a16="http://schemas.microsoft.com/office/drawing/2014/main" id="{262BA06A-A1E1-3A4F-9FCF-39D328982076}"/>
              </a:ext>
            </a:extLst>
          </p:cNvPr>
          <p:cNvGrpSpPr/>
          <p:nvPr/>
        </p:nvGrpSpPr>
        <p:grpSpPr>
          <a:xfrm>
            <a:off x="4055424" y="1641757"/>
            <a:ext cx="1923801" cy="1911928"/>
            <a:chOff x="4055424" y="1641757"/>
            <a:chExt cx="1923801" cy="1911928"/>
          </a:xfrm>
        </p:grpSpPr>
        <p:sp>
          <p:nvSpPr>
            <p:cNvPr id="13" name="Freeform 12">
              <a:extLst>
                <a:ext uri="{FF2B5EF4-FFF2-40B4-BE49-F238E27FC236}">
                  <a16:creationId xmlns:a16="http://schemas.microsoft.com/office/drawing/2014/main" id="{08728A68-F162-B842-8CC0-1B29269E3CD4}"/>
                </a:ext>
              </a:extLst>
            </p:cNvPr>
            <p:cNvSpPr/>
            <p:nvPr/>
          </p:nvSpPr>
          <p:spPr>
            <a:xfrm>
              <a:off x="4589812" y="1641757"/>
              <a:ext cx="1389413" cy="1911928"/>
            </a:xfrm>
            <a:custGeom>
              <a:avLst/>
              <a:gdLst>
                <a:gd name="connsiteX0" fmla="*/ 0 w 3087584"/>
                <a:gd name="connsiteY0" fmla="*/ 1603169 h 1650671"/>
                <a:gd name="connsiteX1" fmla="*/ 0 w 3087584"/>
                <a:gd name="connsiteY1" fmla="*/ 1603169 h 1650671"/>
                <a:gd name="connsiteX2" fmla="*/ 136566 w 3087584"/>
                <a:gd name="connsiteY2" fmla="*/ 1615045 h 1650671"/>
                <a:gd name="connsiteX3" fmla="*/ 1953490 w 3087584"/>
                <a:gd name="connsiteY3" fmla="*/ 1650671 h 1650671"/>
                <a:gd name="connsiteX4" fmla="*/ 3087584 w 3087584"/>
                <a:gd name="connsiteY4" fmla="*/ 0 h 1650671"/>
                <a:gd name="connsiteX5" fmla="*/ 0 w 3087584"/>
                <a:gd name="connsiteY5" fmla="*/ 1603169 h 1650671"/>
                <a:gd name="connsiteX0" fmla="*/ 0 w 3087584"/>
                <a:gd name="connsiteY0" fmla="*/ 1603169 h 1650671"/>
                <a:gd name="connsiteX1" fmla="*/ 0 w 3087584"/>
                <a:gd name="connsiteY1" fmla="*/ 1603169 h 1650671"/>
                <a:gd name="connsiteX2" fmla="*/ 1953490 w 3087584"/>
                <a:gd name="connsiteY2" fmla="*/ 1650671 h 1650671"/>
                <a:gd name="connsiteX3" fmla="*/ 3087584 w 3087584"/>
                <a:gd name="connsiteY3" fmla="*/ 0 h 1650671"/>
                <a:gd name="connsiteX4" fmla="*/ 0 w 3087584"/>
                <a:gd name="connsiteY4" fmla="*/ 1603169 h 1650671"/>
                <a:gd name="connsiteX0" fmla="*/ 0 w 1953490"/>
                <a:gd name="connsiteY0" fmla="*/ 1448790 h 1496292"/>
                <a:gd name="connsiteX1" fmla="*/ 0 w 1953490"/>
                <a:gd name="connsiteY1" fmla="*/ 1448790 h 1496292"/>
                <a:gd name="connsiteX2" fmla="*/ 1953490 w 1953490"/>
                <a:gd name="connsiteY2" fmla="*/ 1496292 h 1496292"/>
                <a:gd name="connsiteX3" fmla="*/ 1122218 w 1953490"/>
                <a:gd name="connsiteY3" fmla="*/ 0 h 1496292"/>
                <a:gd name="connsiteX4" fmla="*/ 0 w 1953490"/>
                <a:gd name="connsiteY4" fmla="*/ 1448790 h 1496292"/>
                <a:gd name="connsiteX0" fmla="*/ 0 w 1953490"/>
                <a:gd name="connsiteY0" fmla="*/ 1448790 h 1496292"/>
                <a:gd name="connsiteX1" fmla="*/ 0 w 1953490"/>
                <a:gd name="connsiteY1" fmla="*/ 1448790 h 1496292"/>
                <a:gd name="connsiteX2" fmla="*/ 1953490 w 1953490"/>
                <a:gd name="connsiteY2" fmla="*/ 1496292 h 1496292"/>
                <a:gd name="connsiteX3" fmla="*/ 1122218 w 1953490"/>
                <a:gd name="connsiteY3" fmla="*/ 0 h 1496292"/>
                <a:gd name="connsiteX4" fmla="*/ 0 w 1953490"/>
                <a:gd name="connsiteY4" fmla="*/ 1448790 h 1496292"/>
                <a:gd name="connsiteX0" fmla="*/ 0 w 2048493"/>
                <a:gd name="connsiteY0" fmla="*/ 1448790 h 1692235"/>
                <a:gd name="connsiteX1" fmla="*/ 0 w 2048493"/>
                <a:gd name="connsiteY1" fmla="*/ 1448790 h 1692235"/>
                <a:gd name="connsiteX2" fmla="*/ 2048493 w 2048493"/>
                <a:gd name="connsiteY2" fmla="*/ 1692235 h 1692235"/>
                <a:gd name="connsiteX3" fmla="*/ 1122218 w 2048493"/>
                <a:gd name="connsiteY3" fmla="*/ 0 h 1692235"/>
                <a:gd name="connsiteX4" fmla="*/ 0 w 2048493"/>
                <a:gd name="connsiteY4" fmla="*/ 1448790 h 1692235"/>
                <a:gd name="connsiteX0" fmla="*/ 760021 w 2048493"/>
                <a:gd name="connsiteY0" fmla="*/ 1864427 h 1864427"/>
                <a:gd name="connsiteX1" fmla="*/ 0 w 2048493"/>
                <a:gd name="connsiteY1" fmla="*/ 1448790 h 1864427"/>
                <a:gd name="connsiteX2" fmla="*/ 2048493 w 2048493"/>
                <a:gd name="connsiteY2" fmla="*/ 1692235 h 1864427"/>
                <a:gd name="connsiteX3" fmla="*/ 1122218 w 2048493"/>
                <a:gd name="connsiteY3" fmla="*/ 0 h 1864427"/>
                <a:gd name="connsiteX4" fmla="*/ 760021 w 2048493"/>
                <a:gd name="connsiteY4" fmla="*/ 1864427 h 1864427"/>
                <a:gd name="connsiteX0" fmla="*/ 0 w 1288472"/>
                <a:gd name="connsiteY0" fmla="*/ 1864427 h 1864427"/>
                <a:gd name="connsiteX1" fmla="*/ 1288472 w 1288472"/>
                <a:gd name="connsiteY1" fmla="*/ 1692235 h 1864427"/>
                <a:gd name="connsiteX2" fmla="*/ 362197 w 1288472"/>
                <a:gd name="connsiteY2" fmla="*/ 0 h 1864427"/>
                <a:gd name="connsiteX3" fmla="*/ 0 w 1288472"/>
                <a:gd name="connsiteY3" fmla="*/ 1864427 h 1864427"/>
                <a:gd name="connsiteX0" fmla="*/ 0 w 1389413"/>
                <a:gd name="connsiteY0" fmla="*/ 1911928 h 1911928"/>
                <a:gd name="connsiteX1" fmla="*/ 1389413 w 1389413"/>
                <a:gd name="connsiteY1" fmla="*/ 1692235 h 1911928"/>
                <a:gd name="connsiteX2" fmla="*/ 463138 w 1389413"/>
                <a:gd name="connsiteY2" fmla="*/ 0 h 1911928"/>
                <a:gd name="connsiteX3" fmla="*/ 0 w 1389413"/>
                <a:gd name="connsiteY3" fmla="*/ 1911928 h 1911928"/>
              </a:gdLst>
              <a:ahLst/>
              <a:cxnLst>
                <a:cxn ang="0">
                  <a:pos x="connsiteX0" y="connsiteY0"/>
                </a:cxn>
                <a:cxn ang="0">
                  <a:pos x="connsiteX1" y="connsiteY1"/>
                </a:cxn>
                <a:cxn ang="0">
                  <a:pos x="connsiteX2" y="connsiteY2"/>
                </a:cxn>
                <a:cxn ang="0">
                  <a:pos x="connsiteX3" y="connsiteY3"/>
                </a:cxn>
              </a:cxnLst>
              <a:rect l="l" t="t" r="r" b="b"/>
              <a:pathLst>
                <a:path w="1389413" h="1911928">
                  <a:moveTo>
                    <a:pt x="0" y="1911928"/>
                  </a:moveTo>
                  <a:lnTo>
                    <a:pt x="1389413" y="1692235"/>
                  </a:lnTo>
                  <a:lnTo>
                    <a:pt x="463138" y="0"/>
                  </a:lnTo>
                  <a:lnTo>
                    <a:pt x="0" y="1911928"/>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B1B10D0-E46E-3C48-8DC7-9B81C4D49D1D}"/>
                </a:ext>
              </a:extLst>
            </p:cNvPr>
            <p:cNvSpPr txBox="1"/>
            <p:nvPr/>
          </p:nvSpPr>
          <p:spPr>
            <a:xfrm>
              <a:off x="4055424" y="2654135"/>
              <a:ext cx="1743522" cy="646331"/>
            </a:xfrm>
            <a:prstGeom prst="rect">
              <a:avLst/>
            </a:prstGeom>
            <a:noFill/>
          </p:spPr>
          <p:txBody>
            <a:bodyPr wrap="square" rtlCol="0">
              <a:spAutoFit/>
            </a:bodyPr>
            <a:lstStyle/>
            <a:p>
              <a:pPr algn="r"/>
              <a:r>
                <a:rPr lang="en-US" dirty="0">
                  <a:latin typeface="+mj-lt"/>
                </a:rPr>
                <a:t>Denied by realists</a:t>
              </a:r>
            </a:p>
          </p:txBody>
        </p:sp>
      </p:grpSp>
      <p:sp>
        <p:nvSpPr>
          <p:cNvPr id="16" name="Slide Number Placeholder 15">
            <a:extLst>
              <a:ext uri="{FF2B5EF4-FFF2-40B4-BE49-F238E27FC236}">
                <a16:creationId xmlns:a16="http://schemas.microsoft.com/office/drawing/2014/main" id="{855846A0-ECFC-0840-A317-D03D84739862}"/>
              </a:ext>
            </a:extLst>
          </p:cNvPr>
          <p:cNvSpPr>
            <a:spLocks noGrp="1"/>
          </p:cNvSpPr>
          <p:nvPr>
            <p:ph type="sldNum" sz="quarter" idx="12"/>
          </p:nvPr>
        </p:nvSpPr>
        <p:spPr/>
        <p:txBody>
          <a:bodyPr/>
          <a:lstStyle/>
          <a:p>
            <a:fld id="{64EA3275-7659-934F-80B9-E527F6A8EEAB}" type="slidenum">
              <a:rPr lang="en-US" smtClean="0">
                <a:latin typeface="+mj-lt"/>
              </a:rPr>
              <a:t>2</a:t>
            </a:fld>
            <a:endParaRPr lang="en-US" dirty="0">
              <a:latin typeface="+mj-lt"/>
            </a:endParaRPr>
          </a:p>
        </p:txBody>
      </p:sp>
    </p:spTree>
    <p:extLst>
      <p:ext uri="{BB962C8B-B14F-4D97-AF65-F5344CB8AC3E}">
        <p14:creationId xmlns:p14="http://schemas.microsoft.com/office/powerpoint/2010/main" val="25021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580E62F-EF85-4345-989B-1BB2B6C43ACF}"/>
              </a:ext>
            </a:extLst>
          </p:cNvPr>
          <p:cNvSpPr/>
          <p:nvPr/>
        </p:nvSpPr>
        <p:spPr>
          <a:xfrm>
            <a:off x="230345" y="502571"/>
            <a:ext cx="1779939"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5D699-773A-784F-9ED3-ADA0D1A41D44}"/>
              </a:ext>
            </a:extLst>
          </p:cNvPr>
          <p:cNvSpPr>
            <a:spLocks noGrp="1"/>
          </p:cNvSpPr>
          <p:nvPr>
            <p:ph type="title"/>
          </p:nvPr>
        </p:nvSpPr>
        <p:spPr>
          <a:xfrm>
            <a:off x="692421" y="-22339"/>
            <a:ext cx="4410071" cy="617512"/>
          </a:xfrm>
        </p:spPr>
        <p:txBody>
          <a:bodyPr/>
          <a:lstStyle/>
          <a:p>
            <a:pPr algn="ctr"/>
            <a:r>
              <a:rPr lang="en-US" dirty="0"/>
              <a:t>Reference</a:t>
            </a:r>
          </a:p>
        </p:txBody>
      </p:sp>
      <p:sp>
        <p:nvSpPr>
          <p:cNvPr id="4" name="Slide Number Placeholder 3">
            <a:extLst>
              <a:ext uri="{FF2B5EF4-FFF2-40B4-BE49-F238E27FC236}">
                <a16:creationId xmlns:a16="http://schemas.microsoft.com/office/drawing/2014/main" id="{93790547-B910-9B4C-81F6-279A131932FD}"/>
              </a:ext>
            </a:extLst>
          </p:cNvPr>
          <p:cNvSpPr>
            <a:spLocks noGrp="1"/>
          </p:cNvSpPr>
          <p:nvPr>
            <p:ph type="sldNum" sz="quarter" idx="12"/>
          </p:nvPr>
        </p:nvSpPr>
        <p:spPr/>
        <p:txBody>
          <a:bodyPr/>
          <a:lstStyle/>
          <a:p>
            <a:fld id="{64EA3275-7659-934F-80B9-E527F6A8EEAB}" type="slidenum">
              <a:rPr lang="en-US" smtClean="0"/>
              <a:t>3</a:t>
            </a:fld>
            <a:endParaRPr lang="en-US"/>
          </a:p>
        </p:txBody>
      </p:sp>
      <p:sp>
        <p:nvSpPr>
          <p:cNvPr id="5" name="TextBox 4">
            <a:extLst>
              <a:ext uri="{FF2B5EF4-FFF2-40B4-BE49-F238E27FC236}">
                <a16:creationId xmlns:a16="http://schemas.microsoft.com/office/drawing/2014/main" id="{9C27DF67-485B-6E45-ABD8-C080F1A5B0EA}"/>
              </a:ext>
            </a:extLst>
          </p:cNvPr>
          <p:cNvSpPr txBox="1"/>
          <p:nvPr/>
        </p:nvSpPr>
        <p:spPr>
          <a:xfrm>
            <a:off x="500548" y="512140"/>
            <a:ext cx="1107996" cy="369332"/>
          </a:xfrm>
          <a:prstGeom prst="rect">
            <a:avLst/>
          </a:prstGeom>
          <a:noFill/>
        </p:spPr>
        <p:txBody>
          <a:bodyPr wrap="none" rtlCol="0">
            <a:spAutoFit/>
          </a:bodyPr>
          <a:lstStyle/>
          <a:p>
            <a:pPr algn="l"/>
            <a:r>
              <a:rPr lang="en-US" i="1" dirty="0">
                <a:latin typeface="+mj-lt"/>
              </a:rPr>
              <a:t>Language</a:t>
            </a:r>
          </a:p>
        </p:txBody>
      </p:sp>
      <p:sp>
        <p:nvSpPr>
          <p:cNvPr id="15" name="Content Placeholder 14">
            <a:extLst>
              <a:ext uri="{FF2B5EF4-FFF2-40B4-BE49-F238E27FC236}">
                <a16:creationId xmlns:a16="http://schemas.microsoft.com/office/drawing/2014/main" id="{B3C180AE-A1BC-9D4A-87D1-43596EC5CB30}"/>
              </a:ext>
            </a:extLst>
          </p:cNvPr>
          <p:cNvSpPr>
            <a:spLocks noGrp="1"/>
          </p:cNvSpPr>
          <p:nvPr>
            <p:ph idx="1"/>
          </p:nvPr>
        </p:nvSpPr>
        <p:spPr/>
        <p:txBody>
          <a:bodyPr>
            <a:normAutofit lnSpcReduction="10000"/>
          </a:bodyPr>
          <a:lstStyle/>
          <a:p>
            <a:endParaRPr lang="en-US"/>
          </a:p>
        </p:txBody>
      </p:sp>
      <p:sp>
        <p:nvSpPr>
          <p:cNvPr id="7" name="TextBox 6">
            <a:extLst>
              <a:ext uri="{FF2B5EF4-FFF2-40B4-BE49-F238E27FC236}">
                <a16:creationId xmlns:a16="http://schemas.microsoft.com/office/drawing/2014/main" id="{4748D96F-9C15-AE4E-BFF6-6DA2BB34F34D}"/>
              </a:ext>
            </a:extLst>
          </p:cNvPr>
          <p:cNvSpPr txBox="1"/>
          <p:nvPr/>
        </p:nvSpPr>
        <p:spPr>
          <a:xfrm>
            <a:off x="558554" y="1189673"/>
            <a:ext cx="825867" cy="369332"/>
          </a:xfrm>
          <a:prstGeom prst="rect">
            <a:avLst/>
          </a:prstGeom>
          <a:noFill/>
        </p:spPr>
        <p:txBody>
          <a:bodyPr wrap="none" rtlCol="0">
            <a:spAutoFit/>
          </a:bodyPr>
          <a:lstStyle/>
          <a:p>
            <a:pPr algn="l"/>
            <a:r>
              <a:rPr lang="en-US" dirty="0">
                <a:latin typeface="+mj-lt"/>
              </a:rPr>
              <a:t>“dogs”</a:t>
            </a:r>
          </a:p>
        </p:txBody>
      </p:sp>
      <p:sp>
        <p:nvSpPr>
          <p:cNvPr id="8" name="TextBox 7">
            <a:extLst>
              <a:ext uri="{FF2B5EF4-FFF2-40B4-BE49-F238E27FC236}">
                <a16:creationId xmlns:a16="http://schemas.microsoft.com/office/drawing/2014/main" id="{5E1F34B4-C6F5-2544-93DF-1A5268F0E82C}"/>
              </a:ext>
            </a:extLst>
          </p:cNvPr>
          <p:cNvSpPr txBox="1"/>
          <p:nvPr/>
        </p:nvSpPr>
        <p:spPr>
          <a:xfrm>
            <a:off x="354583" y="2210295"/>
            <a:ext cx="1486304" cy="369332"/>
          </a:xfrm>
          <a:prstGeom prst="rect">
            <a:avLst/>
          </a:prstGeom>
          <a:noFill/>
        </p:spPr>
        <p:txBody>
          <a:bodyPr wrap="none" rtlCol="0">
            <a:spAutoFit/>
          </a:bodyPr>
          <a:lstStyle/>
          <a:p>
            <a:pPr algn="l"/>
            <a:r>
              <a:rPr lang="en-US" dirty="0">
                <a:latin typeface="+mj-lt"/>
              </a:rPr>
              <a:t>“planet Mars”</a:t>
            </a:r>
          </a:p>
        </p:txBody>
      </p:sp>
      <p:sp>
        <p:nvSpPr>
          <p:cNvPr id="9" name="TextBox 8">
            <a:extLst>
              <a:ext uri="{FF2B5EF4-FFF2-40B4-BE49-F238E27FC236}">
                <a16:creationId xmlns:a16="http://schemas.microsoft.com/office/drawing/2014/main" id="{5CE04D0B-D122-824A-B69C-9F2156A17828}"/>
              </a:ext>
            </a:extLst>
          </p:cNvPr>
          <p:cNvSpPr txBox="1"/>
          <p:nvPr/>
        </p:nvSpPr>
        <p:spPr>
          <a:xfrm>
            <a:off x="500548" y="2948700"/>
            <a:ext cx="1486304" cy="646331"/>
          </a:xfrm>
          <a:prstGeom prst="rect">
            <a:avLst/>
          </a:prstGeom>
          <a:noFill/>
        </p:spPr>
        <p:txBody>
          <a:bodyPr wrap="square" rtlCol="0">
            <a:spAutoFit/>
          </a:bodyPr>
          <a:lstStyle/>
          <a:p>
            <a:pPr algn="l"/>
            <a:r>
              <a:rPr lang="en-US" dirty="0">
                <a:latin typeface="+mj-lt"/>
              </a:rPr>
              <a:t>“Brooklyn Bridge”</a:t>
            </a:r>
          </a:p>
        </p:txBody>
      </p:sp>
      <p:grpSp>
        <p:nvGrpSpPr>
          <p:cNvPr id="23" name="Group 22">
            <a:extLst>
              <a:ext uri="{FF2B5EF4-FFF2-40B4-BE49-F238E27FC236}">
                <a16:creationId xmlns:a16="http://schemas.microsoft.com/office/drawing/2014/main" id="{CBD3BE7E-569E-9340-BBBF-7E5C07CF0991}"/>
              </a:ext>
            </a:extLst>
          </p:cNvPr>
          <p:cNvGrpSpPr/>
          <p:nvPr/>
        </p:nvGrpSpPr>
        <p:grpSpPr>
          <a:xfrm>
            <a:off x="1645081" y="509551"/>
            <a:ext cx="4445493" cy="3413295"/>
            <a:chOff x="1645081" y="509551"/>
            <a:chExt cx="4445493" cy="3413295"/>
          </a:xfrm>
        </p:grpSpPr>
        <p:sp>
          <p:nvSpPr>
            <p:cNvPr id="21" name="Freeform 20">
              <a:extLst>
                <a:ext uri="{FF2B5EF4-FFF2-40B4-BE49-F238E27FC236}">
                  <a16:creationId xmlns:a16="http://schemas.microsoft.com/office/drawing/2014/main" id="{E4542712-3C3D-2F4D-A847-42F2E93768EA}"/>
                </a:ext>
              </a:extLst>
            </p:cNvPr>
            <p:cNvSpPr/>
            <p:nvPr/>
          </p:nvSpPr>
          <p:spPr>
            <a:xfrm flipH="1">
              <a:off x="3687981" y="509551"/>
              <a:ext cx="2402593"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050168-7BBF-1D4E-92E3-47F4FD95B9A2}"/>
                </a:ext>
              </a:extLst>
            </p:cNvPr>
            <p:cNvSpPr txBox="1"/>
            <p:nvPr/>
          </p:nvSpPr>
          <p:spPr>
            <a:xfrm>
              <a:off x="4233794" y="576511"/>
              <a:ext cx="1576072" cy="369332"/>
            </a:xfrm>
            <a:prstGeom prst="rect">
              <a:avLst/>
            </a:prstGeom>
            <a:noFill/>
          </p:spPr>
          <p:txBody>
            <a:bodyPr wrap="none" rtlCol="0">
              <a:spAutoFit/>
            </a:bodyPr>
            <a:lstStyle/>
            <a:p>
              <a:pPr algn="l"/>
              <a:r>
                <a:rPr lang="en-US" i="1" dirty="0">
                  <a:latin typeface="+mj-lt"/>
                </a:rPr>
                <a:t>Meaning space</a:t>
              </a:r>
            </a:p>
          </p:txBody>
        </p:sp>
        <p:pic>
          <p:nvPicPr>
            <p:cNvPr id="16" name="Picture 15">
              <a:extLst>
                <a:ext uri="{FF2B5EF4-FFF2-40B4-BE49-F238E27FC236}">
                  <a16:creationId xmlns:a16="http://schemas.microsoft.com/office/drawing/2014/main" id="{B2098217-92D3-304C-AB5F-FDA8E59E3F09}"/>
                </a:ext>
              </a:extLst>
            </p:cNvPr>
            <p:cNvPicPr>
              <a:picLocks noChangeAspect="1"/>
            </p:cNvPicPr>
            <p:nvPr/>
          </p:nvPicPr>
          <p:blipFill>
            <a:blip r:embed="rId2"/>
            <a:stretch>
              <a:fillRect/>
            </a:stretch>
          </p:blipFill>
          <p:spPr>
            <a:xfrm>
              <a:off x="4454024" y="2182268"/>
              <a:ext cx="706017" cy="706017"/>
            </a:xfrm>
            <a:prstGeom prst="rect">
              <a:avLst/>
            </a:prstGeom>
          </p:spPr>
        </p:pic>
        <p:pic>
          <p:nvPicPr>
            <p:cNvPr id="20" name="Picture 19" descr="A picture containing sky, outdoor, building, bridge&#10;&#10;Description automatically generated">
              <a:extLst>
                <a:ext uri="{FF2B5EF4-FFF2-40B4-BE49-F238E27FC236}">
                  <a16:creationId xmlns:a16="http://schemas.microsoft.com/office/drawing/2014/main" id="{104CAEF2-8E86-0A43-8B77-6E82CE6951BA}"/>
                </a:ext>
              </a:extLst>
            </p:cNvPr>
            <p:cNvPicPr>
              <a:picLocks noChangeAspect="1"/>
            </p:cNvPicPr>
            <p:nvPr/>
          </p:nvPicPr>
          <p:blipFill>
            <a:blip r:embed="rId3"/>
            <a:stretch>
              <a:fillRect/>
            </a:stretch>
          </p:blipFill>
          <p:spPr>
            <a:xfrm>
              <a:off x="4331622" y="2964196"/>
              <a:ext cx="925324" cy="615340"/>
            </a:xfrm>
            <a:prstGeom prst="rect">
              <a:avLst/>
            </a:prstGeom>
          </p:spPr>
        </p:pic>
        <p:sp>
          <p:nvSpPr>
            <p:cNvPr id="28" name="TextBox 27">
              <a:extLst>
                <a:ext uri="{FF2B5EF4-FFF2-40B4-BE49-F238E27FC236}">
                  <a16:creationId xmlns:a16="http://schemas.microsoft.com/office/drawing/2014/main" id="{D08A15A5-CE12-994E-BEF1-4AC168D96F67}"/>
                </a:ext>
              </a:extLst>
            </p:cNvPr>
            <p:cNvSpPr txBox="1"/>
            <p:nvPr/>
          </p:nvSpPr>
          <p:spPr>
            <a:xfrm>
              <a:off x="2253756" y="758217"/>
              <a:ext cx="1116280" cy="461665"/>
            </a:xfrm>
            <a:prstGeom prst="rect">
              <a:avLst/>
            </a:prstGeom>
            <a:noFill/>
          </p:spPr>
          <p:txBody>
            <a:bodyPr wrap="square" rtlCol="0">
              <a:spAutoFit/>
            </a:bodyPr>
            <a:lstStyle/>
            <a:p>
              <a:pPr algn="ctr"/>
              <a:r>
                <a:rPr lang="en-US" sz="1200" dirty="0">
                  <a:latin typeface="+mj-lt"/>
                </a:rPr>
                <a:t>denotation not connotation</a:t>
              </a:r>
            </a:p>
          </p:txBody>
        </p:sp>
        <p:sp>
          <p:nvSpPr>
            <p:cNvPr id="3" name="Right Arrow 2">
              <a:extLst>
                <a:ext uri="{FF2B5EF4-FFF2-40B4-BE49-F238E27FC236}">
                  <a16:creationId xmlns:a16="http://schemas.microsoft.com/office/drawing/2014/main" id="{D7CE734C-DC06-614A-A341-61D4BF312EFF}"/>
                </a:ext>
              </a:extLst>
            </p:cNvPr>
            <p:cNvSpPr/>
            <p:nvPr/>
          </p:nvSpPr>
          <p:spPr>
            <a:xfrm>
              <a:off x="1645081" y="1374339"/>
              <a:ext cx="2473709"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6F1918FF-818F-5D46-BC23-8A779E9A4E0B}"/>
                </a:ext>
              </a:extLst>
            </p:cNvPr>
            <p:cNvSpPr/>
            <p:nvPr/>
          </p:nvSpPr>
          <p:spPr>
            <a:xfrm>
              <a:off x="1890248" y="2302700"/>
              <a:ext cx="2228542"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87977261-21AD-C34A-9450-06150D152CE8}"/>
                </a:ext>
              </a:extLst>
            </p:cNvPr>
            <p:cNvSpPr/>
            <p:nvPr/>
          </p:nvSpPr>
          <p:spPr>
            <a:xfrm>
              <a:off x="1661639" y="3189169"/>
              <a:ext cx="2473709"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23" descr="A picture containing dog, mammal, standing, black&#10;&#10;Description automatically generated">
              <a:extLst>
                <a:ext uri="{FF2B5EF4-FFF2-40B4-BE49-F238E27FC236}">
                  <a16:creationId xmlns:a16="http://schemas.microsoft.com/office/drawing/2014/main" id="{88C5A3CE-4006-934F-83C6-ED7B37D8F9BA}"/>
                </a:ext>
              </a:extLst>
            </p:cNvPr>
            <p:cNvPicPr>
              <a:picLocks noChangeAspect="1"/>
            </p:cNvPicPr>
            <p:nvPr/>
          </p:nvPicPr>
          <p:blipFill>
            <a:blip r:embed="rId4"/>
            <a:stretch>
              <a:fillRect/>
            </a:stretch>
          </p:blipFill>
          <p:spPr>
            <a:xfrm flipH="1">
              <a:off x="5074170" y="1299684"/>
              <a:ext cx="784322" cy="401726"/>
            </a:xfrm>
            <a:prstGeom prst="rect">
              <a:avLst/>
            </a:prstGeom>
          </p:spPr>
        </p:pic>
        <p:pic>
          <p:nvPicPr>
            <p:cNvPr id="30" name="Content Placeholder 23" descr="A picture containing dog, mammal, standing, black&#10;&#10;Description automatically generated">
              <a:extLst>
                <a:ext uri="{FF2B5EF4-FFF2-40B4-BE49-F238E27FC236}">
                  <a16:creationId xmlns:a16="http://schemas.microsoft.com/office/drawing/2014/main" id="{9191D0F9-B59F-A34B-935E-AE694A6C3D19}"/>
                </a:ext>
              </a:extLst>
            </p:cNvPr>
            <p:cNvPicPr>
              <a:picLocks noChangeAspect="1"/>
            </p:cNvPicPr>
            <p:nvPr/>
          </p:nvPicPr>
          <p:blipFill>
            <a:blip r:embed="rId4"/>
            <a:stretch>
              <a:fillRect/>
            </a:stretch>
          </p:blipFill>
          <p:spPr>
            <a:xfrm>
              <a:off x="4414871" y="1513044"/>
              <a:ext cx="784322" cy="401726"/>
            </a:xfrm>
            <a:prstGeom prst="rect">
              <a:avLst/>
            </a:prstGeom>
          </p:spPr>
        </p:pic>
        <p:pic>
          <p:nvPicPr>
            <p:cNvPr id="31" name="Content Placeholder 23" descr="A picture containing dog, mammal, standing, black&#10;&#10;Description automatically generated">
              <a:extLst>
                <a:ext uri="{FF2B5EF4-FFF2-40B4-BE49-F238E27FC236}">
                  <a16:creationId xmlns:a16="http://schemas.microsoft.com/office/drawing/2014/main" id="{3C97A5E1-0807-2B48-A4E1-49CAF356F127}"/>
                </a:ext>
              </a:extLst>
            </p:cNvPr>
            <p:cNvPicPr>
              <a:picLocks noChangeAspect="1"/>
            </p:cNvPicPr>
            <p:nvPr/>
          </p:nvPicPr>
          <p:blipFill>
            <a:blip r:embed="rId4"/>
            <a:stretch>
              <a:fillRect/>
            </a:stretch>
          </p:blipFill>
          <p:spPr>
            <a:xfrm>
              <a:off x="4346291" y="1032984"/>
              <a:ext cx="784322" cy="401726"/>
            </a:xfrm>
            <a:prstGeom prst="rect">
              <a:avLst/>
            </a:prstGeom>
          </p:spPr>
        </p:pic>
      </p:grpSp>
      <p:grpSp>
        <p:nvGrpSpPr>
          <p:cNvPr id="13" name="Group 12">
            <a:extLst>
              <a:ext uri="{FF2B5EF4-FFF2-40B4-BE49-F238E27FC236}">
                <a16:creationId xmlns:a16="http://schemas.microsoft.com/office/drawing/2014/main" id="{C90B3325-940C-3D4C-8CCF-7C40269C6C2C}"/>
              </a:ext>
            </a:extLst>
          </p:cNvPr>
          <p:cNvGrpSpPr/>
          <p:nvPr/>
        </p:nvGrpSpPr>
        <p:grpSpPr>
          <a:xfrm>
            <a:off x="1717118" y="3692501"/>
            <a:ext cx="4574873" cy="1319249"/>
            <a:chOff x="1717118" y="3692501"/>
            <a:chExt cx="4574873" cy="1319249"/>
          </a:xfrm>
        </p:grpSpPr>
        <p:sp>
          <p:nvSpPr>
            <p:cNvPr id="12" name="Freeform 11">
              <a:extLst>
                <a:ext uri="{FF2B5EF4-FFF2-40B4-BE49-F238E27FC236}">
                  <a16:creationId xmlns:a16="http://schemas.microsoft.com/office/drawing/2014/main" id="{E472D17C-F227-FF41-B619-8DF70B6FF832}"/>
                </a:ext>
              </a:extLst>
            </p:cNvPr>
            <p:cNvSpPr/>
            <p:nvPr/>
          </p:nvSpPr>
          <p:spPr>
            <a:xfrm>
              <a:off x="1717118" y="3692501"/>
              <a:ext cx="4551059" cy="1319249"/>
            </a:xfrm>
            <a:custGeom>
              <a:avLst/>
              <a:gdLst>
                <a:gd name="connsiteX0" fmla="*/ 0 w 4551059"/>
                <a:gd name="connsiteY0" fmla="*/ 1102864 h 1319249"/>
                <a:gd name="connsiteX1" fmla="*/ 4551059 w 4551059"/>
                <a:gd name="connsiteY1" fmla="*/ 1319249 h 1319249"/>
                <a:gd name="connsiteX2" fmla="*/ 3922845 w 4551059"/>
                <a:gd name="connsiteY2" fmla="*/ 0 h 1319249"/>
                <a:gd name="connsiteX3" fmla="*/ 2387212 w 4551059"/>
                <a:gd name="connsiteY3" fmla="*/ 62821 h 1319249"/>
                <a:gd name="connsiteX4" fmla="*/ 104702 w 4551059"/>
                <a:gd name="connsiteY4" fmla="*/ 572372 h 1319249"/>
                <a:gd name="connsiteX5" fmla="*/ 0 w 4551059"/>
                <a:gd name="connsiteY5" fmla="*/ 1102864 h 131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059" h="1319249">
                  <a:moveTo>
                    <a:pt x="0" y="1102864"/>
                  </a:moveTo>
                  <a:lnTo>
                    <a:pt x="4551059" y="1319249"/>
                  </a:lnTo>
                  <a:lnTo>
                    <a:pt x="3922845" y="0"/>
                  </a:lnTo>
                  <a:lnTo>
                    <a:pt x="2387212" y="62821"/>
                  </a:lnTo>
                  <a:lnTo>
                    <a:pt x="104702" y="572372"/>
                  </a:lnTo>
                  <a:lnTo>
                    <a:pt x="0" y="1102864"/>
                  </a:lnTo>
                  <a:close/>
                </a:path>
              </a:pathLst>
            </a:custGeom>
            <a:solidFill>
              <a:srgbClr val="00FF00">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CD1EDD-85C7-1C4C-B169-5357815839E3}"/>
                </a:ext>
              </a:extLst>
            </p:cNvPr>
            <p:cNvSpPr txBox="1"/>
            <p:nvPr/>
          </p:nvSpPr>
          <p:spPr>
            <a:xfrm>
              <a:off x="3296577" y="4213569"/>
              <a:ext cx="2995414" cy="738664"/>
            </a:xfrm>
            <a:prstGeom prst="rect">
              <a:avLst/>
            </a:prstGeom>
            <a:noFill/>
          </p:spPr>
          <p:txBody>
            <a:bodyPr wrap="square" rtlCol="0">
              <a:spAutoFit/>
            </a:bodyPr>
            <a:lstStyle/>
            <a:p>
              <a:pPr algn="l"/>
              <a:r>
                <a:rPr lang="en-US" sz="1400" dirty="0">
                  <a:latin typeface="+mj-lt"/>
                </a:rPr>
                <a:t>For antirealists: artificially created intermediary between us and the unknowable </a:t>
              </a:r>
              <a:r>
                <a:rPr lang="en-US" sz="1400" dirty="0" err="1">
                  <a:latin typeface="+mj-lt"/>
                </a:rPr>
                <a:t>nuomena</a:t>
              </a:r>
              <a:endParaRPr lang="en-US" sz="1400" dirty="0">
                <a:latin typeface="+mj-lt"/>
              </a:endParaRPr>
            </a:p>
          </p:txBody>
        </p:sp>
        <p:sp>
          <p:nvSpPr>
            <p:cNvPr id="27" name="TextBox 26">
              <a:extLst>
                <a:ext uri="{FF2B5EF4-FFF2-40B4-BE49-F238E27FC236}">
                  <a16:creationId xmlns:a16="http://schemas.microsoft.com/office/drawing/2014/main" id="{E2EB1E1F-8F1B-1746-874D-9791BE2E114D}"/>
                </a:ext>
              </a:extLst>
            </p:cNvPr>
            <p:cNvSpPr txBox="1"/>
            <p:nvPr/>
          </p:nvSpPr>
          <p:spPr>
            <a:xfrm>
              <a:off x="1840887" y="4194749"/>
              <a:ext cx="1239219" cy="523220"/>
            </a:xfrm>
            <a:prstGeom prst="rect">
              <a:avLst/>
            </a:prstGeom>
            <a:noFill/>
          </p:spPr>
          <p:txBody>
            <a:bodyPr wrap="square" rtlCol="0">
              <a:spAutoFit/>
            </a:bodyPr>
            <a:lstStyle/>
            <a:p>
              <a:pPr algn="l"/>
              <a:r>
                <a:rPr lang="en-US" sz="1400" dirty="0">
                  <a:latin typeface="+mj-lt"/>
                </a:rPr>
                <a:t>For realists: the real world</a:t>
              </a:r>
            </a:p>
          </p:txBody>
        </p:sp>
      </p:grpSp>
    </p:spTree>
    <p:extLst>
      <p:ext uri="{BB962C8B-B14F-4D97-AF65-F5344CB8AC3E}">
        <p14:creationId xmlns:p14="http://schemas.microsoft.com/office/powerpoint/2010/main" val="273813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580E62F-EF85-4345-989B-1BB2B6C43ACF}"/>
              </a:ext>
            </a:extLst>
          </p:cNvPr>
          <p:cNvSpPr/>
          <p:nvPr/>
        </p:nvSpPr>
        <p:spPr>
          <a:xfrm>
            <a:off x="230345" y="502571"/>
            <a:ext cx="1779939"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5D699-773A-784F-9ED3-ADA0D1A41D44}"/>
              </a:ext>
            </a:extLst>
          </p:cNvPr>
          <p:cNvSpPr>
            <a:spLocks noGrp="1"/>
          </p:cNvSpPr>
          <p:nvPr>
            <p:ph type="title"/>
          </p:nvPr>
        </p:nvSpPr>
        <p:spPr>
          <a:xfrm>
            <a:off x="1089961" y="-51807"/>
            <a:ext cx="4410071" cy="617512"/>
          </a:xfrm>
        </p:spPr>
        <p:txBody>
          <a:bodyPr/>
          <a:lstStyle/>
          <a:p>
            <a:pPr algn="ctr"/>
            <a:r>
              <a:rPr lang="en-US" dirty="0"/>
              <a:t>Dense Meaning Space</a:t>
            </a:r>
          </a:p>
        </p:txBody>
      </p:sp>
      <p:sp>
        <p:nvSpPr>
          <p:cNvPr id="4" name="Slide Number Placeholder 3">
            <a:extLst>
              <a:ext uri="{FF2B5EF4-FFF2-40B4-BE49-F238E27FC236}">
                <a16:creationId xmlns:a16="http://schemas.microsoft.com/office/drawing/2014/main" id="{93790547-B910-9B4C-81F6-279A131932FD}"/>
              </a:ext>
            </a:extLst>
          </p:cNvPr>
          <p:cNvSpPr>
            <a:spLocks noGrp="1"/>
          </p:cNvSpPr>
          <p:nvPr>
            <p:ph type="sldNum" sz="quarter" idx="12"/>
          </p:nvPr>
        </p:nvSpPr>
        <p:spPr/>
        <p:txBody>
          <a:bodyPr/>
          <a:lstStyle/>
          <a:p>
            <a:fld id="{64EA3275-7659-934F-80B9-E527F6A8EEAB}" type="slidenum">
              <a:rPr lang="en-US" smtClean="0"/>
              <a:t>4</a:t>
            </a:fld>
            <a:endParaRPr lang="en-US"/>
          </a:p>
        </p:txBody>
      </p:sp>
      <p:sp>
        <p:nvSpPr>
          <p:cNvPr id="5" name="TextBox 4">
            <a:extLst>
              <a:ext uri="{FF2B5EF4-FFF2-40B4-BE49-F238E27FC236}">
                <a16:creationId xmlns:a16="http://schemas.microsoft.com/office/drawing/2014/main" id="{9C27DF67-485B-6E45-ABD8-C080F1A5B0EA}"/>
              </a:ext>
            </a:extLst>
          </p:cNvPr>
          <p:cNvSpPr txBox="1"/>
          <p:nvPr/>
        </p:nvSpPr>
        <p:spPr>
          <a:xfrm>
            <a:off x="500548" y="512140"/>
            <a:ext cx="1107996" cy="369332"/>
          </a:xfrm>
          <a:prstGeom prst="rect">
            <a:avLst/>
          </a:prstGeom>
          <a:noFill/>
        </p:spPr>
        <p:txBody>
          <a:bodyPr wrap="none" rtlCol="0">
            <a:spAutoFit/>
          </a:bodyPr>
          <a:lstStyle/>
          <a:p>
            <a:pPr algn="l"/>
            <a:r>
              <a:rPr lang="en-US" i="1" dirty="0">
                <a:latin typeface="+mj-lt"/>
              </a:rPr>
              <a:t>Language</a:t>
            </a:r>
          </a:p>
        </p:txBody>
      </p:sp>
      <p:sp>
        <p:nvSpPr>
          <p:cNvPr id="13" name="Content Placeholder 12">
            <a:extLst>
              <a:ext uri="{FF2B5EF4-FFF2-40B4-BE49-F238E27FC236}">
                <a16:creationId xmlns:a16="http://schemas.microsoft.com/office/drawing/2014/main" id="{AC97E9E7-C80E-0D44-8D6D-56796712496E}"/>
              </a:ext>
            </a:extLst>
          </p:cNvPr>
          <p:cNvSpPr>
            <a:spLocks noGrp="1"/>
          </p:cNvSpPr>
          <p:nvPr>
            <p:ph idx="1"/>
          </p:nvPr>
        </p:nvSpPr>
        <p:spPr/>
        <p:txBody>
          <a:bodyPr>
            <a:normAutofit lnSpcReduction="10000"/>
          </a:bodyPr>
          <a:lstStyle/>
          <a:p>
            <a:endParaRPr lang="en-US"/>
          </a:p>
        </p:txBody>
      </p:sp>
      <p:grpSp>
        <p:nvGrpSpPr>
          <p:cNvPr id="58" name="Group 57">
            <a:extLst>
              <a:ext uri="{FF2B5EF4-FFF2-40B4-BE49-F238E27FC236}">
                <a16:creationId xmlns:a16="http://schemas.microsoft.com/office/drawing/2014/main" id="{50E5FB0C-6DC0-124F-A880-35CFC79EC6C3}"/>
              </a:ext>
            </a:extLst>
          </p:cNvPr>
          <p:cNvGrpSpPr/>
          <p:nvPr/>
        </p:nvGrpSpPr>
        <p:grpSpPr>
          <a:xfrm>
            <a:off x="495732" y="1189673"/>
            <a:ext cx="1129861" cy="2322661"/>
            <a:chOff x="495732" y="1189673"/>
            <a:chExt cx="1129861" cy="2322661"/>
          </a:xfrm>
        </p:grpSpPr>
        <p:sp>
          <p:nvSpPr>
            <p:cNvPr id="7" name="TextBox 6">
              <a:extLst>
                <a:ext uri="{FF2B5EF4-FFF2-40B4-BE49-F238E27FC236}">
                  <a16:creationId xmlns:a16="http://schemas.microsoft.com/office/drawing/2014/main" id="{4748D96F-9C15-AE4E-BFF6-6DA2BB34F34D}"/>
                </a:ext>
              </a:extLst>
            </p:cNvPr>
            <p:cNvSpPr txBox="1"/>
            <p:nvPr/>
          </p:nvSpPr>
          <p:spPr>
            <a:xfrm>
              <a:off x="558554" y="1189673"/>
              <a:ext cx="992579" cy="553998"/>
            </a:xfrm>
            <a:prstGeom prst="rect">
              <a:avLst/>
            </a:prstGeom>
            <a:noFill/>
          </p:spPr>
          <p:txBody>
            <a:bodyPr wrap="none" rtlCol="0">
              <a:spAutoFit/>
            </a:bodyPr>
            <a:lstStyle/>
            <a:p>
              <a:pPr algn="l"/>
              <a:r>
                <a:rPr lang="en-US" dirty="0">
                  <a:latin typeface="+mj-lt"/>
                </a:rPr>
                <a:t>“22/7”</a:t>
              </a:r>
              <a:br>
                <a:rPr lang="en-US" dirty="0">
                  <a:latin typeface="+mj-lt"/>
                </a:rPr>
              </a:br>
              <a:r>
                <a:rPr lang="en-US" sz="1200" dirty="0">
                  <a:latin typeface="+mj-lt"/>
                </a:rPr>
                <a:t>approx. for </a:t>
              </a:r>
              <a:r>
                <a:rPr lang="en-US" sz="1200" dirty="0">
                  <a:latin typeface="Symbol" pitchFamily="2" charset="2"/>
                </a:rPr>
                <a:t>p</a:t>
              </a:r>
              <a:endParaRPr lang="en-US" dirty="0">
                <a:latin typeface="Symbol" pitchFamily="2" charset="2"/>
              </a:endParaRPr>
            </a:p>
          </p:txBody>
        </p:sp>
        <p:sp>
          <p:nvSpPr>
            <p:cNvPr id="9" name="TextBox 8">
              <a:extLst>
                <a:ext uri="{FF2B5EF4-FFF2-40B4-BE49-F238E27FC236}">
                  <a16:creationId xmlns:a16="http://schemas.microsoft.com/office/drawing/2014/main" id="{5CE04D0B-D122-824A-B69C-9F2156A17828}"/>
                </a:ext>
              </a:extLst>
            </p:cNvPr>
            <p:cNvSpPr txBox="1"/>
            <p:nvPr/>
          </p:nvSpPr>
          <p:spPr>
            <a:xfrm>
              <a:off x="571378" y="2866003"/>
              <a:ext cx="1037166" cy="646331"/>
            </a:xfrm>
            <a:prstGeom prst="rect">
              <a:avLst/>
            </a:prstGeom>
            <a:noFill/>
          </p:spPr>
          <p:txBody>
            <a:bodyPr wrap="square" rtlCol="0">
              <a:spAutoFit/>
            </a:bodyPr>
            <a:lstStyle/>
            <a:p>
              <a:r>
                <a:rPr lang="en-US" sz="2800" dirty="0">
                  <a:latin typeface="Symbol" pitchFamily="2" charset="2"/>
                </a:rPr>
                <a:t>“</a:t>
              </a:r>
              <a:r>
                <a:rPr lang="en-US" sz="3600" dirty="0">
                  <a:latin typeface="Symbol" pitchFamily="2" charset="2"/>
                </a:rPr>
                <a:t>p</a:t>
              </a:r>
              <a:r>
                <a:rPr lang="en-US" sz="2800" dirty="0">
                  <a:latin typeface="Symbol" pitchFamily="2" charset="2"/>
                </a:rPr>
                <a:t>”</a:t>
              </a:r>
              <a:endParaRPr lang="en-US" sz="3600" dirty="0">
                <a:latin typeface="+mj-lt"/>
              </a:endParaRPr>
            </a:p>
          </p:txBody>
        </p:sp>
        <p:sp>
          <p:nvSpPr>
            <p:cNvPr id="29" name="TextBox 28">
              <a:extLst>
                <a:ext uri="{FF2B5EF4-FFF2-40B4-BE49-F238E27FC236}">
                  <a16:creationId xmlns:a16="http://schemas.microsoft.com/office/drawing/2014/main" id="{10E1324A-FB6F-484F-AD2B-AA2C146A994F}"/>
                </a:ext>
              </a:extLst>
            </p:cNvPr>
            <p:cNvSpPr txBox="1"/>
            <p:nvPr/>
          </p:nvSpPr>
          <p:spPr>
            <a:xfrm>
              <a:off x="495732" y="1985410"/>
              <a:ext cx="1129861" cy="553998"/>
            </a:xfrm>
            <a:prstGeom prst="rect">
              <a:avLst/>
            </a:prstGeom>
            <a:noFill/>
          </p:spPr>
          <p:txBody>
            <a:bodyPr wrap="none" rtlCol="0">
              <a:spAutoFit/>
            </a:bodyPr>
            <a:lstStyle/>
            <a:p>
              <a:pPr algn="l"/>
              <a:r>
                <a:rPr lang="en-US" dirty="0">
                  <a:latin typeface="+mj-lt"/>
                </a:rPr>
                <a:t>“355/113”</a:t>
              </a:r>
              <a:br>
                <a:rPr lang="en-US" dirty="0">
                  <a:latin typeface="+mj-lt"/>
                </a:rPr>
              </a:br>
              <a:r>
                <a:rPr lang="en-US" sz="1200" dirty="0">
                  <a:latin typeface="+mj-lt"/>
                </a:rPr>
                <a:t>approx. for </a:t>
              </a:r>
              <a:r>
                <a:rPr lang="en-US" sz="1200" dirty="0">
                  <a:latin typeface="Symbol" pitchFamily="2" charset="2"/>
                </a:rPr>
                <a:t>p</a:t>
              </a:r>
              <a:endParaRPr lang="en-US" dirty="0">
                <a:latin typeface="Symbol" pitchFamily="2" charset="2"/>
              </a:endParaRPr>
            </a:p>
          </p:txBody>
        </p:sp>
      </p:grpSp>
      <p:grpSp>
        <p:nvGrpSpPr>
          <p:cNvPr id="59" name="Group 58">
            <a:extLst>
              <a:ext uri="{FF2B5EF4-FFF2-40B4-BE49-F238E27FC236}">
                <a16:creationId xmlns:a16="http://schemas.microsoft.com/office/drawing/2014/main" id="{57290286-A0A4-9D4F-AEB7-27EAFE988DA6}"/>
              </a:ext>
            </a:extLst>
          </p:cNvPr>
          <p:cNvGrpSpPr/>
          <p:nvPr/>
        </p:nvGrpSpPr>
        <p:grpSpPr>
          <a:xfrm>
            <a:off x="1419533" y="555761"/>
            <a:ext cx="4744023" cy="3413295"/>
            <a:chOff x="1419533" y="555761"/>
            <a:chExt cx="4744023" cy="3413295"/>
          </a:xfrm>
        </p:grpSpPr>
        <p:sp>
          <p:nvSpPr>
            <p:cNvPr id="21" name="Freeform 20">
              <a:extLst>
                <a:ext uri="{FF2B5EF4-FFF2-40B4-BE49-F238E27FC236}">
                  <a16:creationId xmlns:a16="http://schemas.microsoft.com/office/drawing/2014/main" id="{E4542712-3C3D-2F4D-A847-42F2E93768EA}"/>
                </a:ext>
              </a:extLst>
            </p:cNvPr>
            <p:cNvSpPr/>
            <p:nvPr/>
          </p:nvSpPr>
          <p:spPr>
            <a:xfrm flipH="1">
              <a:off x="3760963" y="555761"/>
              <a:ext cx="2402593"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050168-7BBF-1D4E-92E3-47F4FD95B9A2}"/>
                </a:ext>
              </a:extLst>
            </p:cNvPr>
            <p:cNvSpPr txBox="1"/>
            <p:nvPr/>
          </p:nvSpPr>
          <p:spPr>
            <a:xfrm>
              <a:off x="4233794" y="576511"/>
              <a:ext cx="1576072" cy="369332"/>
            </a:xfrm>
            <a:prstGeom prst="rect">
              <a:avLst/>
            </a:prstGeom>
            <a:noFill/>
          </p:spPr>
          <p:txBody>
            <a:bodyPr wrap="none" rtlCol="0">
              <a:spAutoFit/>
            </a:bodyPr>
            <a:lstStyle/>
            <a:p>
              <a:pPr algn="l"/>
              <a:r>
                <a:rPr lang="en-US" i="1" dirty="0">
                  <a:latin typeface="+mj-lt"/>
                </a:rPr>
                <a:t>Meaning space</a:t>
              </a:r>
            </a:p>
          </p:txBody>
        </p:sp>
        <p:sp>
          <p:nvSpPr>
            <p:cNvPr id="53" name="Rectangle 52">
              <a:extLst>
                <a:ext uri="{FF2B5EF4-FFF2-40B4-BE49-F238E27FC236}">
                  <a16:creationId xmlns:a16="http://schemas.microsoft.com/office/drawing/2014/main" id="{1AD947A8-8A7B-2F4B-B013-5D525D38EC89}"/>
                </a:ext>
              </a:extLst>
            </p:cNvPr>
            <p:cNvSpPr/>
            <p:nvPr/>
          </p:nvSpPr>
          <p:spPr>
            <a:xfrm>
              <a:off x="4432852" y="3694335"/>
              <a:ext cx="1077576" cy="53301"/>
            </a:xfrm>
            <a:prstGeom prst="rect">
              <a:avLst/>
            </a:prstGeom>
            <a:solidFill>
              <a:srgbClr val="A6A6A6">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D7CE734C-DC06-614A-A341-61D4BF312EFF}"/>
                </a:ext>
              </a:extLst>
            </p:cNvPr>
            <p:cNvSpPr/>
            <p:nvPr/>
          </p:nvSpPr>
          <p:spPr>
            <a:xfrm rot="318278">
              <a:off x="1548214" y="1426731"/>
              <a:ext cx="2644345" cy="226414"/>
            </a:xfrm>
            <a:prstGeom prst="rightArrow">
              <a:avLst>
                <a:gd name="adj1" fmla="val 48553"/>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6F1918FF-818F-5D46-BC23-8A779E9A4E0B}"/>
                </a:ext>
              </a:extLst>
            </p:cNvPr>
            <p:cNvSpPr/>
            <p:nvPr/>
          </p:nvSpPr>
          <p:spPr>
            <a:xfrm>
              <a:off x="1625593" y="2131267"/>
              <a:ext cx="2443835"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87977261-21AD-C34A-9450-06150D152CE8}"/>
                </a:ext>
              </a:extLst>
            </p:cNvPr>
            <p:cNvSpPr/>
            <p:nvPr/>
          </p:nvSpPr>
          <p:spPr>
            <a:xfrm rot="21137749">
              <a:off x="1419533" y="2858086"/>
              <a:ext cx="2715869"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08D019-F4F7-124D-89DF-E6D5201C02FF}"/>
                </a:ext>
              </a:extLst>
            </p:cNvPr>
            <p:cNvSpPr/>
            <p:nvPr/>
          </p:nvSpPr>
          <p:spPr>
            <a:xfrm>
              <a:off x="4432852" y="1188878"/>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3AC2E64-09B5-AF47-A2A5-35C2C111E805}"/>
                </a:ext>
              </a:extLst>
            </p:cNvPr>
            <p:cNvSpPr/>
            <p:nvPr/>
          </p:nvSpPr>
          <p:spPr>
            <a:xfrm>
              <a:off x="4432852" y="1297811"/>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F1BA8B-389D-3046-AA22-D5D48E6FE3C4}"/>
                </a:ext>
              </a:extLst>
            </p:cNvPr>
            <p:cNvSpPr/>
            <p:nvPr/>
          </p:nvSpPr>
          <p:spPr>
            <a:xfrm>
              <a:off x="4432852" y="1406744"/>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0692EA6-E11A-AA47-AFCC-6366297B2F58}"/>
                </a:ext>
              </a:extLst>
            </p:cNvPr>
            <p:cNvSpPr/>
            <p:nvPr/>
          </p:nvSpPr>
          <p:spPr>
            <a:xfrm>
              <a:off x="4432852" y="1515677"/>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578357C-DE27-D246-B3B9-044B86A8E2D3}"/>
                </a:ext>
              </a:extLst>
            </p:cNvPr>
            <p:cNvSpPr/>
            <p:nvPr/>
          </p:nvSpPr>
          <p:spPr>
            <a:xfrm>
              <a:off x="4432852" y="1624610"/>
              <a:ext cx="1077576" cy="53301"/>
            </a:xfrm>
            <a:prstGeom prst="rect">
              <a:avLst/>
            </a:prstGeom>
            <a:solidFill>
              <a:srgbClr val="A6A6A6">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A6ABF60-2A2D-D841-B195-BA74A77CD34F}"/>
                </a:ext>
              </a:extLst>
            </p:cNvPr>
            <p:cNvSpPr/>
            <p:nvPr/>
          </p:nvSpPr>
          <p:spPr>
            <a:xfrm>
              <a:off x="4432852" y="1733543"/>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C1D47A8-3DFB-1144-9A8A-F3A91A3499DB}"/>
                </a:ext>
              </a:extLst>
            </p:cNvPr>
            <p:cNvSpPr/>
            <p:nvPr/>
          </p:nvSpPr>
          <p:spPr>
            <a:xfrm>
              <a:off x="4432852" y="1842476"/>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FAA88F-2C1E-E94F-9B7B-CEB4A677C1D7}"/>
                </a:ext>
              </a:extLst>
            </p:cNvPr>
            <p:cNvSpPr/>
            <p:nvPr/>
          </p:nvSpPr>
          <p:spPr>
            <a:xfrm>
              <a:off x="4432852" y="1951409"/>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4B7AC42-CD2A-284C-9C92-A8EDB4389D02}"/>
                </a:ext>
              </a:extLst>
            </p:cNvPr>
            <p:cNvSpPr/>
            <p:nvPr/>
          </p:nvSpPr>
          <p:spPr>
            <a:xfrm>
              <a:off x="4432852" y="2060342"/>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AA31F63-E7D1-5E46-BFBC-7AEF39B4D4C3}"/>
                </a:ext>
              </a:extLst>
            </p:cNvPr>
            <p:cNvSpPr/>
            <p:nvPr/>
          </p:nvSpPr>
          <p:spPr>
            <a:xfrm>
              <a:off x="4432852" y="2169275"/>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8B45035-804C-0E49-9DB0-14A784766299}"/>
                </a:ext>
              </a:extLst>
            </p:cNvPr>
            <p:cNvSpPr/>
            <p:nvPr/>
          </p:nvSpPr>
          <p:spPr>
            <a:xfrm>
              <a:off x="4432852" y="2278208"/>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5983A1-3EB7-2E43-BAC7-D7F8E0D4DFF5}"/>
                </a:ext>
              </a:extLst>
            </p:cNvPr>
            <p:cNvSpPr/>
            <p:nvPr/>
          </p:nvSpPr>
          <p:spPr>
            <a:xfrm>
              <a:off x="4432852" y="2387141"/>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55AE26-9F0D-CA4D-91B6-303F9CCAF76C}"/>
                </a:ext>
              </a:extLst>
            </p:cNvPr>
            <p:cNvSpPr/>
            <p:nvPr/>
          </p:nvSpPr>
          <p:spPr>
            <a:xfrm>
              <a:off x="4432852" y="2496074"/>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02A170-D6B5-034D-A30E-1CC002D0F16A}"/>
                </a:ext>
              </a:extLst>
            </p:cNvPr>
            <p:cNvSpPr/>
            <p:nvPr/>
          </p:nvSpPr>
          <p:spPr>
            <a:xfrm>
              <a:off x="4432852" y="2605007"/>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BE96E-D6D7-5344-B9E4-87B86410F69A}"/>
                </a:ext>
              </a:extLst>
            </p:cNvPr>
            <p:cNvSpPr/>
            <p:nvPr/>
          </p:nvSpPr>
          <p:spPr>
            <a:xfrm>
              <a:off x="4432852" y="2713940"/>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57DB826-21B5-8840-BE53-C6A1DE1DFDA0}"/>
                </a:ext>
              </a:extLst>
            </p:cNvPr>
            <p:cNvSpPr/>
            <p:nvPr/>
          </p:nvSpPr>
          <p:spPr>
            <a:xfrm>
              <a:off x="4432852" y="2822873"/>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0FF70E4-1399-B24F-A044-4F46687A5B55}"/>
                </a:ext>
              </a:extLst>
            </p:cNvPr>
            <p:cNvSpPr/>
            <p:nvPr/>
          </p:nvSpPr>
          <p:spPr>
            <a:xfrm>
              <a:off x="4432852" y="2931806"/>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8BAB0D6-C46C-4D45-9C21-8445F960C438}"/>
                </a:ext>
              </a:extLst>
            </p:cNvPr>
            <p:cNvSpPr/>
            <p:nvPr/>
          </p:nvSpPr>
          <p:spPr>
            <a:xfrm>
              <a:off x="4432852" y="3040739"/>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1B96145-8BED-6E4C-B1F2-763014462927}"/>
                </a:ext>
              </a:extLst>
            </p:cNvPr>
            <p:cNvSpPr/>
            <p:nvPr/>
          </p:nvSpPr>
          <p:spPr>
            <a:xfrm>
              <a:off x="4432852" y="3149672"/>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CCB8069-5727-7145-84A5-8F592328E6D7}"/>
                </a:ext>
              </a:extLst>
            </p:cNvPr>
            <p:cNvSpPr/>
            <p:nvPr/>
          </p:nvSpPr>
          <p:spPr>
            <a:xfrm>
              <a:off x="4432852" y="3258605"/>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E4EE54-4274-B347-90BA-D6B527A69ADF}"/>
                </a:ext>
              </a:extLst>
            </p:cNvPr>
            <p:cNvSpPr/>
            <p:nvPr/>
          </p:nvSpPr>
          <p:spPr>
            <a:xfrm>
              <a:off x="4432852" y="3367538"/>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C58C6FB-A8D3-CE4B-B9D3-17418B2E1FCF}"/>
                </a:ext>
              </a:extLst>
            </p:cNvPr>
            <p:cNvSpPr/>
            <p:nvPr/>
          </p:nvSpPr>
          <p:spPr>
            <a:xfrm>
              <a:off x="4432852" y="3476471"/>
              <a:ext cx="1077576" cy="533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24118B8-0E46-FC4C-8E0F-AD0A0FED689C}"/>
                </a:ext>
              </a:extLst>
            </p:cNvPr>
            <p:cNvSpPr/>
            <p:nvPr/>
          </p:nvSpPr>
          <p:spPr>
            <a:xfrm>
              <a:off x="4432852" y="3585404"/>
              <a:ext cx="1077576" cy="53301"/>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126056B-C704-A949-BFC0-D333B73F9869}"/>
                </a:ext>
              </a:extLst>
            </p:cNvPr>
            <p:cNvSpPr/>
            <p:nvPr/>
          </p:nvSpPr>
          <p:spPr>
            <a:xfrm>
              <a:off x="4432852" y="971012"/>
              <a:ext cx="1077576" cy="53301"/>
            </a:xfrm>
            <a:prstGeom prst="rect">
              <a:avLst/>
            </a:prstGeom>
            <a:solidFill>
              <a:srgbClr val="A6A6A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5D78D94-A982-6349-9EBF-4605E41E2BFD}"/>
                </a:ext>
              </a:extLst>
            </p:cNvPr>
            <p:cNvSpPr/>
            <p:nvPr/>
          </p:nvSpPr>
          <p:spPr>
            <a:xfrm>
              <a:off x="4432852" y="1079945"/>
              <a:ext cx="1077576" cy="53301"/>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F3A7151-0D13-A74A-9482-98BB502612DD}"/>
                </a:ext>
              </a:extLst>
            </p:cNvPr>
            <p:cNvSpPr txBox="1"/>
            <p:nvPr/>
          </p:nvSpPr>
          <p:spPr>
            <a:xfrm>
              <a:off x="4324025" y="1477733"/>
              <a:ext cx="1511952" cy="1477328"/>
            </a:xfrm>
            <a:prstGeom prst="rect">
              <a:avLst/>
            </a:prstGeom>
            <a:noFill/>
          </p:spPr>
          <p:txBody>
            <a:bodyPr wrap="none" rtlCol="0">
              <a:spAutoFit/>
            </a:bodyPr>
            <a:lstStyle/>
            <a:p>
              <a:pPr algn="l"/>
              <a:r>
                <a:rPr lang="en-US" dirty="0">
                  <a:latin typeface="+mj-lt"/>
                </a:rPr>
                <a:t>3.14</a:t>
              </a:r>
              <a:r>
                <a:rPr lang="en-US" dirty="0">
                  <a:solidFill>
                    <a:srgbClr val="FF0000"/>
                  </a:solidFill>
                  <a:latin typeface="+mj-lt"/>
                </a:rPr>
                <a:t>285741…</a:t>
              </a:r>
            </a:p>
            <a:p>
              <a:pPr algn="l"/>
              <a:endParaRPr lang="en-US" dirty="0">
                <a:latin typeface="+mj-lt"/>
              </a:endParaRPr>
            </a:p>
            <a:p>
              <a:pPr algn="l"/>
              <a:r>
                <a:rPr lang="en-US" dirty="0">
                  <a:latin typeface="+mj-lt"/>
                </a:rPr>
                <a:t>3.141592</a:t>
              </a:r>
              <a:r>
                <a:rPr lang="en-US" dirty="0">
                  <a:solidFill>
                    <a:srgbClr val="FF0000"/>
                  </a:solidFill>
                  <a:latin typeface="+mj-lt"/>
                </a:rPr>
                <a:t>92…</a:t>
              </a:r>
            </a:p>
            <a:p>
              <a:pPr algn="l"/>
              <a:endParaRPr lang="en-US" dirty="0">
                <a:latin typeface="+mj-lt"/>
              </a:endParaRPr>
            </a:p>
            <a:p>
              <a:pPr algn="l"/>
              <a:r>
                <a:rPr lang="en-US" dirty="0">
                  <a:latin typeface="+mj-lt"/>
                </a:rPr>
                <a:t>3.14159265…</a:t>
              </a:r>
            </a:p>
          </p:txBody>
        </p:sp>
      </p:grpSp>
      <p:grpSp>
        <p:nvGrpSpPr>
          <p:cNvPr id="56" name="Group 55">
            <a:extLst>
              <a:ext uri="{FF2B5EF4-FFF2-40B4-BE49-F238E27FC236}">
                <a16:creationId xmlns:a16="http://schemas.microsoft.com/office/drawing/2014/main" id="{50EE908F-C9CF-3448-A0A6-639A48BF4739}"/>
              </a:ext>
            </a:extLst>
          </p:cNvPr>
          <p:cNvGrpSpPr/>
          <p:nvPr/>
        </p:nvGrpSpPr>
        <p:grpSpPr>
          <a:xfrm>
            <a:off x="170901" y="4095677"/>
            <a:ext cx="5543075" cy="688624"/>
            <a:chOff x="620481" y="4144617"/>
            <a:chExt cx="5543075" cy="688624"/>
          </a:xfrm>
        </p:grpSpPr>
        <p:sp>
          <p:nvSpPr>
            <p:cNvPr id="22" name="Freeform 21">
              <a:extLst>
                <a:ext uri="{FF2B5EF4-FFF2-40B4-BE49-F238E27FC236}">
                  <a16:creationId xmlns:a16="http://schemas.microsoft.com/office/drawing/2014/main" id="{EEE4D81E-80EB-8A42-AE39-33FF543853F3}"/>
                </a:ext>
              </a:extLst>
            </p:cNvPr>
            <p:cNvSpPr/>
            <p:nvPr/>
          </p:nvSpPr>
          <p:spPr>
            <a:xfrm>
              <a:off x="646043" y="4144617"/>
              <a:ext cx="5128592" cy="655983"/>
            </a:xfrm>
            <a:custGeom>
              <a:avLst/>
              <a:gdLst>
                <a:gd name="connsiteX0" fmla="*/ 218661 w 5128592"/>
                <a:gd name="connsiteY0" fmla="*/ 0 h 655983"/>
                <a:gd name="connsiteX1" fmla="*/ 5128592 w 5128592"/>
                <a:gd name="connsiteY1" fmla="*/ 59635 h 655983"/>
                <a:gd name="connsiteX2" fmla="*/ 4999383 w 5128592"/>
                <a:gd name="connsiteY2" fmla="*/ 655983 h 655983"/>
                <a:gd name="connsiteX3" fmla="*/ 0 w 5128592"/>
                <a:gd name="connsiteY3" fmla="*/ 646044 h 655983"/>
                <a:gd name="connsiteX4" fmla="*/ 218661 w 5128592"/>
                <a:gd name="connsiteY4" fmla="*/ 0 h 6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92" h="655983">
                  <a:moveTo>
                    <a:pt x="218661" y="0"/>
                  </a:moveTo>
                  <a:lnTo>
                    <a:pt x="5128592" y="59635"/>
                  </a:lnTo>
                  <a:lnTo>
                    <a:pt x="4999383" y="655983"/>
                  </a:lnTo>
                  <a:lnTo>
                    <a:pt x="0" y="646044"/>
                  </a:lnTo>
                  <a:lnTo>
                    <a:pt x="218661" y="0"/>
                  </a:lnTo>
                  <a:close/>
                </a:path>
              </a:pathLst>
            </a:custGeom>
            <a:solidFill>
              <a:srgbClr val="DCF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CD1EDD-85C7-1C4C-B169-5357815839E3}"/>
                </a:ext>
              </a:extLst>
            </p:cNvPr>
            <p:cNvSpPr txBox="1"/>
            <p:nvPr/>
          </p:nvSpPr>
          <p:spPr>
            <a:xfrm>
              <a:off x="4448383" y="4186909"/>
              <a:ext cx="1715173" cy="646331"/>
            </a:xfrm>
            <a:prstGeom prst="rect">
              <a:avLst/>
            </a:prstGeom>
            <a:noFill/>
          </p:spPr>
          <p:txBody>
            <a:bodyPr wrap="square" rtlCol="0">
              <a:spAutoFit/>
            </a:bodyPr>
            <a:lstStyle/>
            <a:p>
              <a:pPr algn="l"/>
              <a:r>
                <a:rPr lang="en-US" dirty="0">
                  <a:latin typeface="+mj-lt"/>
                </a:rPr>
                <a:t>Change in referent</a:t>
              </a:r>
            </a:p>
          </p:txBody>
        </p:sp>
        <p:sp>
          <p:nvSpPr>
            <p:cNvPr id="27" name="TextBox 26">
              <a:extLst>
                <a:ext uri="{FF2B5EF4-FFF2-40B4-BE49-F238E27FC236}">
                  <a16:creationId xmlns:a16="http://schemas.microsoft.com/office/drawing/2014/main" id="{E2EB1E1F-8F1B-1746-874D-9791BE2E114D}"/>
                </a:ext>
              </a:extLst>
            </p:cNvPr>
            <p:cNvSpPr txBox="1"/>
            <p:nvPr/>
          </p:nvSpPr>
          <p:spPr>
            <a:xfrm>
              <a:off x="620481" y="4186910"/>
              <a:ext cx="1178448" cy="646331"/>
            </a:xfrm>
            <a:prstGeom prst="rect">
              <a:avLst/>
            </a:prstGeom>
            <a:noFill/>
          </p:spPr>
          <p:txBody>
            <a:bodyPr wrap="square" rtlCol="0">
              <a:spAutoFit/>
            </a:bodyPr>
            <a:lstStyle/>
            <a:p>
              <a:pPr algn="r"/>
              <a:r>
                <a:rPr lang="en-US" dirty="0">
                  <a:latin typeface="+mj-lt"/>
                </a:rPr>
                <a:t>No error tolerance</a:t>
              </a:r>
            </a:p>
          </p:txBody>
        </p:sp>
        <p:sp>
          <p:nvSpPr>
            <p:cNvPr id="30" name="TextBox 29">
              <a:extLst>
                <a:ext uri="{FF2B5EF4-FFF2-40B4-BE49-F238E27FC236}">
                  <a16:creationId xmlns:a16="http://schemas.microsoft.com/office/drawing/2014/main" id="{A5A0576D-C4AF-5F4A-A02B-ED5947A871F5}"/>
                </a:ext>
              </a:extLst>
            </p:cNvPr>
            <p:cNvSpPr txBox="1"/>
            <p:nvPr/>
          </p:nvSpPr>
          <p:spPr>
            <a:xfrm>
              <a:off x="2281516" y="4186909"/>
              <a:ext cx="1552263" cy="646331"/>
            </a:xfrm>
            <a:prstGeom prst="rect">
              <a:avLst/>
            </a:prstGeom>
            <a:noFill/>
          </p:spPr>
          <p:txBody>
            <a:bodyPr wrap="square" rtlCol="0">
              <a:spAutoFit/>
            </a:bodyPr>
            <a:lstStyle/>
            <a:p>
              <a:pPr algn="l"/>
              <a:r>
                <a:rPr lang="en-US" dirty="0">
                  <a:latin typeface="+mj-lt"/>
                </a:rPr>
                <a:t>Slight change in language</a:t>
              </a:r>
            </a:p>
          </p:txBody>
        </p:sp>
        <p:sp>
          <p:nvSpPr>
            <p:cNvPr id="17" name="Right Arrow 16">
              <a:extLst>
                <a:ext uri="{FF2B5EF4-FFF2-40B4-BE49-F238E27FC236}">
                  <a16:creationId xmlns:a16="http://schemas.microsoft.com/office/drawing/2014/main" id="{AFEE41EC-C1B9-754C-A4C3-2420EE36FCE5}"/>
                </a:ext>
              </a:extLst>
            </p:cNvPr>
            <p:cNvSpPr/>
            <p:nvPr/>
          </p:nvSpPr>
          <p:spPr>
            <a:xfrm>
              <a:off x="3851194" y="4340699"/>
              <a:ext cx="472831" cy="320494"/>
            </a:xfrm>
            <a:prstGeom prst="right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3AF7A61-C1C3-4442-BBFC-9518FB9A2844}"/>
              </a:ext>
            </a:extLst>
          </p:cNvPr>
          <p:cNvGrpSpPr/>
          <p:nvPr/>
        </p:nvGrpSpPr>
        <p:grpSpPr>
          <a:xfrm rot="631780">
            <a:off x="4663303" y="3103962"/>
            <a:ext cx="1627376" cy="1391889"/>
            <a:chOff x="4647132" y="3109444"/>
            <a:chExt cx="1627376" cy="1391889"/>
          </a:xfrm>
        </p:grpSpPr>
        <p:sp>
          <p:nvSpPr>
            <p:cNvPr id="61" name="24-Point Star 60">
              <a:extLst>
                <a:ext uri="{FF2B5EF4-FFF2-40B4-BE49-F238E27FC236}">
                  <a16:creationId xmlns:a16="http://schemas.microsoft.com/office/drawing/2014/main" id="{D7EB44B7-E2EE-8740-B5CE-5CCD2238823E}"/>
                </a:ext>
              </a:extLst>
            </p:cNvPr>
            <p:cNvSpPr/>
            <p:nvPr/>
          </p:nvSpPr>
          <p:spPr>
            <a:xfrm>
              <a:off x="4647132" y="3109444"/>
              <a:ext cx="1627376" cy="1391889"/>
            </a:xfrm>
            <a:prstGeom prst="star2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0EAB84AC-15E7-E442-8940-219D0ED920EF}"/>
                </a:ext>
              </a:extLst>
            </p:cNvPr>
            <p:cNvSpPr txBox="1"/>
            <p:nvPr/>
          </p:nvSpPr>
          <p:spPr>
            <a:xfrm>
              <a:off x="4902291" y="3486894"/>
              <a:ext cx="1312446" cy="646331"/>
            </a:xfrm>
            <a:prstGeom prst="rect">
              <a:avLst/>
            </a:prstGeom>
            <a:noFill/>
          </p:spPr>
          <p:txBody>
            <a:bodyPr wrap="square" rtlCol="0">
              <a:spAutoFit/>
            </a:bodyPr>
            <a:lstStyle/>
            <a:p>
              <a:pPr algn="l"/>
              <a:r>
                <a:rPr lang="en-US" i="1" dirty="0">
                  <a:latin typeface="+mj-lt"/>
                  <a:cs typeface="Arial" panose="020B0604020202020204" pitchFamily="34" charset="0"/>
                </a:rPr>
                <a:t>Favored by antirealists</a:t>
              </a:r>
            </a:p>
          </p:txBody>
        </p:sp>
      </p:grpSp>
    </p:spTree>
    <p:extLst>
      <p:ext uri="{BB962C8B-B14F-4D97-AF65-F5344CB8AC3E}">
        <p14:creationId xmlns:p14="http://schemas.microsoft.com/office/powerpoint/2010/main" val="334603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E4542712-3C3D-2F4D-A847-42F2E93768EA}"/>
              </a:ext>
            </a:extLst>
          </p:cNvPr>
          <p:cNvSpPr/>
          <p:nvPr/>
        </p:nvSpPr>
        <p:spPr>
          <a:xfrm flipH="1">
            <a:off x="3760963" y="555761"/>
            <a:ext cx="2402593"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7580E62F-EF85-4345-989B-1BB2B6C43ACF}"/>
              </a:ext>
            </a:extLst>
          </p:cNvPr>
          <p:cNvSpPr/>
          <p:nvPr/>
        </p:nvSpPr>
        <p:spPr>
          <a:xfrm>
            <a:off x="230345" y="502571"/>
            <a:ext cx="2854655"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5D699-773A-784F-9ED3-ADA0D1A41D44}"/>
              </a:ext>
            </a:extLst>
          </p:cNvPr>
          <p:cNvSpPr>
            <a:spLocks noGrp="1"/>
          </p:cNvSpPr>
          <p:nvPr>
            <p:ph type="title"/>
          </p:nvPr>
        </p:nvSpPr>
        <p:spPr>
          <a:xfrm>
            <a:off x="1089961" y="-51807"/>
            <a:ext cx="4410071" cy="617512"/>
          </a:xfrm>
        </p:spPr>
        <p:txBody>
          <a:bodyPr/>
          <a:lstStyle/>
          <a:p>
            <a:pPr algn="ctr"/>
            <a:r>
              <a:rPr lang="en-US" dirty="0"/>
              <a:t>Sparse Meaning Space</a:t>
            </a:r>
          </a:p>
        </p:txBody>
      </p:sp>
      <p:sp>
        <p:nvSpPr>
          <p:cNvPr id="4" name="Slide Number Placeholder 3">
            <a:extLst>
              <a:ext uri="{FF2B5EF4-FFF2-40B4-BE49-F238E27FC236}">
                <a16:creationId xmlns:a16="http://schemas.microsoft.com/office/drawing/2014/main" id="{93790547-B910-9B4C-81F6-279A131932FD}"/>
              </a:ext>
            </a:extLst>
          </p:cNvPr>
          <p:cNvSpPr>
            <a:spLocks noGrp="1"/>
          </p:cNvSpPr>
          <p:nvPr>
            <p:ph type="sldNum" sz="quarter" idx="12"/>
          </p:nvPr>
        </p:nvSpPr>
        <p:spPr/>
        <p:txBody>
          <a:bodyPr/>
          <a:lstStyle/>
          <a:p>
            <a:fld id="{64EA3275-7659-934F-80B9-E527F6A8EEAB}" type="slidenum">
              <a:rPr lang="en-US" smtClean="0"/>
              <a:t>5</a:t>
            </a:fld>
            <a:endParaRPr lang="en-US"/>
          </a:p>
        </p:txBody>
      </p:sp>
      <p:sp>
        <p:nvSpPr>
          <p:cNvPr id="5" name="TextBox 4">
            <a:extLst>
              <a:ext uri="{FF2B5EF4-FFF2-40B4-BE49-F238E27FC236}">
                <a16:creationId xmlns:a16="http://schemas.microsoft.com/office/drawing/2014/main" id="{9C27DF67-485B-6E45-ABD8-C080F1A5B0EA}"/>
              </a:ext>
            </a:extLst>
          </p:cNvPr>
          <p:cNvSpPr txBox="1"/>
          <p:nvPr/>
        </p:nvSpPr>
        <p:spPr>
          <a:xfrm>
            <a:off x="500548" y="512140"/>
            <a:ext cx="1107996" cy="369332"/>
          </a:xfrm>
          <a:prstGeom prst="rect">
            <a:avLst/>
          </a:prstGeom>
          <a:noFill/>
        </p:spPr>
        <p:txBody>
          <a:bodyPr wrap="none" rtlCol="0">
            <a:spAutoFit/>
          </a:bodyPr>
          <a:lstStyle/>
          <a:p>
            <a:pPr algn="l"/>
            <a:r>
              <a:rPr lang="en-US" i="1" dirty="0">
                <a:latin typeface="+mj-lt"/>
              </a:rPr>
              <a:t>Language</a:t>
            </a:r>
          </a:p>
        </p:txBody>
      </p:sp>
      <p:sp>
        <p:nvSpPr>
          <p:cNvPr id="6" name="TextBox 5">
            <a:extLst>
              <a:ext uri="{FF2B5EF4-FFF2-40B4-BE49-F238E27FC236}">
                <a16:creationId xmlns:a16="http://schemas.microsoft.com/office/drawing/2014/main" id="{86050168-7BBF-1D4E-92E3-47F4FD95B9A2}"/>
              </a:ext>
            </a:extLst>
          </p:cNvPr>
          <p:cNvSpPr txBox="1"/>
          <p:nvPr/>
        </p:nvSpPr>
        <p:spPr>
          <a:xfrm>
            <a:off x="4233794" y="576511"/>
            <a:ext cx="1576072" cy="369332"/>
          </a:xfrm>
          <a:prstGeom prst="rect">
            <a:avLst/>
          </a:prstGeom>
          <a:noFill/>
        </p:spPr>
        <p:txBody>
          <a:bodyPr wrap="none" rtlCol="0">
            <a:spAutoFit/>
          </a:bodyPr>
          <a:lstStyle/>
          <a:p>
            <a:pPr algn="l"/>
            <a:r>
              <a:rPr lang="en-US" i="1" dirty="0">
                <a:latin typeface="+mj-lt"/>
              </a:rPr>
              <a:t>Meaning space</a:t>
            </a:r>
          </a:p>
        </p:txBody>
      </p:sp>
      <p:grpSp>
        <p:nvGrpSpPr>
          <p:cNvPr id="56" name="Group 55">
            <a:extLst>
              <a:ext uri="{FF2B5EF4-FFF2-40B4-BE49-F238E27FC236}">
                <a16:creationId xmlns:a16="http://schemas.microsoft.com/office/drawing/2014/main" id="{50EE908F-C9CF-3448-A0A6-639A48BF4739}"/>
              </a:ext>
            </a:extLst>
          </p:cNvPr>
          <p:cNvGrpSpPr/>
          <p:nvPr/>
        </p:nvGrpSpPr>
        <p:grpSpPr>
          <a:xfrm>
            <a:off x="620481" y="4144617"/>
            <a:ext cx="5543075" cy="688624"/>
            <a:chOff x="620481" y="4144617"/>
            <a:chExt cx="5543075" cy="688624"/>
          </a:xfrm>
        </p:grpSpPr>
        <p:sp>
          <p:nvSpPr>
            <p:cNvPr id="22" name="Freeform 21">
              <a:extLst>
                <a:ext uri="{FF2B5EF4-FFF2-40B4-BE49-F238E27FC236}">
                  <a16:creationId xmlns:a16="http://schemas.microsoft.com/office/drawing/2014/main" id="{EEE4D81E-80EB-8A42-AE39-33FF543853F3}"/>
                </a:ext>
              </a:extLst>
            </p:cNvPr>
            <p:cNvSpPr/>
            <p:nvPr/>
          </p:nvSpPr>
          <p:spPr>
            <a:xfrm>
              <a:off x="646043" y="4144617"/>
              <a:ext cx="5128592" cy="655983"/>
            </a:xfrm>
            <a:custGeom>
              <a:avLst/>
              <a:gdLst>
                <a:gd name="connsiteX0" fmla="*/ 218661 w 5128592"/>
                <a:gd name="connsiteY0" fmla="*/ 0 h 655983"/>
                <a:gd name="connsiteX1" fmla="*/ 5128592 w 5128592"/>
                <a:gd name="connsiteY1" fmla="*/ 59635 h 655983"/>
                <a:gd name="connsiteX2" fmla="*/ 4999383 w 5128592"/>
                <a:gd name="connsiteY2" fmla="*/ 655983 h 655983"/>
                <a:gd name="connsiteX3" fmla="*/ 0 w 5128592"/>
                <a:gd name="connsiteY3" fmla="*/ 646044 h 655983"/>
                <a:gd name="connsiteX4" fmla="*/ 218661 w 5128592"/>
                <a:gd name="connsiteY4" fmla="*/ 0 h 6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92" h="655983">
                  <a:moveTo>
                    <a:pt x="218661" y="0"/>
                  </a:moveTo>
                  <a:lnTo>
                    <a:pt x="5128592" y="59635"/>
                  </a:lnTo>
                  <a:lnTo>
                    <a:pt x="4999383" y="655983"/>
                  </a:lnTo>
                  <a:lnTo>
                    <a:pt x="0" y="646044"/>
                  </a:lnTo>
                  <a:lnTo>
                    <a:pt x="218661" y="0"/>
                  </a:lnTo>
                  <a:close/>
                </a:path>
              </a:pathLst>
            </a:custGeom>
            <a:solidFill>
              <a:srgbClr val="DCF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CD1EDD-85C7-1C4C-B169-5357815839E3}"/>
                </a:ext>
              </a:extLst>
            </p:cNvPr>
            <p:cNvSpPr txBox="1"/>
            <p:nvPr/>
          </p:nvSpPr>
          <p:spPr>
            <a:xfrm>
              <a:off x="4448383" y="4186909"/>
              <a:ext cx="1715173" cy="646331"/>
            </a:xfrm>
            <a:prstGeom prst="rect">
              <a:avLst/>
            </a:prstGeom>
            <a:noFill/>
          </p:spPr>
          <p:txBody>
            <a:bodyPr wrap="square" rtlCol="0">
              <a:spAutoFit/>
            </a:bodyPr>
            <a:lstStyle/>
            <a:p>
              <a:pPr algn="l"/>
              <a:r>
                <a:rPr lang="en-US" dirty="0">
                  <a:latin typeface="+mj-lt"/>
                </a:rPr>
                <a:t>NO change in referent</a:t>
              </a:r>
            </a:p>
          </p:txBody>
        </p:sp>
        <p:sp>
          <p:nvSpPr>
            <p:cNvPr id="27" name="TextBox 26">
              <a:extLst>
                <a:ext uri="{FF2B5EF4-FFF2-40B4-BE49-F238E27FC236}">
                  <a16:creationId xmlns:a16="http://schemas.microsoft.com/office/drawing/2014/main" id="{E2EB1E1F-8F1B-1746-874D-9791BE2E114D}"/>
                </a:ext>
              </a:extLst>
            </p:cNvPr>
            <p:cNvSpPr txBox="1"/>
            <p:nvPr/>
          </p:nvSpPr>
          <p:spPr>
            <a:xfrm>
              <a:off x="620481" y="4186910"/>
              <a:ext cx="1178448" cy="646331"/>
            </a:xfrm>
            <a:prstGeom prst="rect">
              <a:avLst/>
            </a:prstGeom>
            <a:noFill/>
          </p:spPr>
          <p:txBody>
            <a:bodyPr wrap="square" rtlCol="0">
              <a:spAutoFit/>
            </a:bodyPr>
            <a:lstStyle/>
            <a:p>
              <a:pPr algn="r"/>
              <a:r>
                <a:rPr lang="en-US" dirty="0">
                  <a:latin typeface="+mj-lt"/>
                </a:rPr>
                <a:t>Error tolerance</a:t>
              </a:r>
            </a:p>
          </p:txBody>
        </p:sp>
        <p:sp>
          <p:nvSpPr>
            <p:cNvPr id="30" name="TextBox 29">
              <a:extLst>
                <a:ext uri="{FF2B5EF4-FFF2-40B4-BE49-F238E27FC236}">
                  <a16:creationId xmlns:a16="http://schemas.microsoft.com/office/drawing/2014/main" id="{A5A0576D-C4AF-5F4A-A02B-ED5947A871F5}"/>
                </a:ext>
              </a:extLst>
            </p:cNvPr>
            <p:cNvSpPr txBox="1"/>
            <p:nvPr/>
          </p:nvSpPr>
          <p:spPr>
            <a:xfrm>
              <a:off x="2281516" y="4186909"/>
              <a:ext cx="1552263" cy="646331"/>
            </a:xfrm>
            <a:prstGeom prst="rect">
              <a:avLst/>
            </a:prstGeom>
            <a:noFill/>
          </p:spPr>
          <p:txBody>
            <a:bodyPr wrap="square" rtlCol="0">
              <a:spAutoFit/>
            </a:bodyPr>
            <a:lstStyle/>
            <a:p>
              <a:pPr algn="l"/>
              <a:r>
                <a:rPr lang="en-US" dirty="0">
                  <a:latin typeface="+mj-lt"/>
                </a:rPr>
                <a:t>Slight change in language</a:t>
              </a:r>
            </a:p>
          </p:txBody>
        </p:sp>
        <p:sp>
          <p:nvSpPr>
            <p:cNvPr id="17" name="Right Arrow 16">
              <a:extLst>
                <a:ext uri="{FF2B5EF4-FFF2-40B4-BE49-F238E27FC236}">
                  <a16:creationId xmlns:a16="http://schemas.microsoft.com/office/drawing/2014/main" id="{AFEE41EC-C1B9-754C-A4C3-2420EE36FCE5}"/>
                </a:ext>
              </a:extLst>
            </p:cNvPr>
            <p:cNvSpPr/>
            <p:nvPr/>
          </p:nvSpPr>
          <p:spPr>
            <a:xfrm>
              <a:off x="3851194" y="4340699"/>
              <a:ext cx="472831" cy="320494"/>
            </a:xfrm>
            <a:prstGeom prst="right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ontent Placeholder 24">
            <a:extLst>
              <a:ext uri="{FF2B5EF4-FFF2-40B4-BE49-F238E27FC236}">
                <a16:creationId xmlns:a16="http://schemas.microsoft.com/office/drawing/2014/main" id="{886ADE58-3BAA-5940-9D1D-CDDCF9749F8E}"/>
              </a:ext>
            </a:extLst>
          </p:cNvPr>
          <p:cNvSpPr>
            <a:spLocks noGrp="1"/>
          </p:cNvSpPr>
          <p:nvPr>
            <p:ph idx="1"/>
          </p:nvPr>
        </p:nvSpPr>
        <p:spPr/>
        <p:txBody>
          <a:bodyPr>
            <a:normAutofit lnSpcReduction="10000"/>
          </a:bodyPr>
          <a:lstStyle/>
          <a:p>
            <a:endParaRPr lang="en-US"/>
          </a:p>
        </p:txBody>
      </p:sp>
      <p:grpSp>
        <p:nvGrpSpPr>
          <p:cNvPr id="28" name="Group 27">
            <a:extLst>
              <a:ext uri="{FF2B5EF4-FFF2-40B4-BE49-F238E27FC236}">
                <a16:creationId xmlns:a16="http://schemas.microsoft.com/office/drawing/2014/main" id="{A5C5C03B-12FE-EB45-BA07-5AD383D0B867}"/>
              </a:ext>
            </a:extLst>
          </p:cNvPr>
          <p:cNvGrpSpPr/>
          <p:nvPr/>
        </p:nvGrpSpPr>
        <p:grpSpPr>
          <a:xfrm>
            <a:off x="305743" y="1063519"/>
            <a:ext cx="2533486" cy="2566937"/>
            <a:chOff x="305743" y="1063519"/>
            <a:chExt cx="2533486" cy="2566937"/>
          </a:xfrm>
        </p:grpSpPr>
        <p:sp>
          <p:nvSpPr>
            <p:cNvPr id="7" name="TextBox 6">
              <a:extLst>
                <a:ext uri="{FF2B5EF4-FFF2-40B4-BE49-F238E27FC236}">
                  <a16:creationId xmlns:a16="http://schemas.microsoft.com/office/drawing/2014/main" id="{4748D96F-9C15-AE4E-BFF6-6DA2BB34F34D}"/>
                </a:ext>
              </a:extLst>
            </p:cNvPr>
            <p:cNvSpPr txBox="1"/>
            <p:nvPr/>
          </p:nvSpPr>
          <p:spPr>
            <a:xfrm>
              <a:off x="994781" y="1063519"/>
              <a:ext cx="1779940" cy="523220"/>
            </a:xfrm>
            <a:prstGeom prst="rect">
              <a:avLst/>
            </a:prstGeom>
            <a:noFill/>
          </p:spPr>
          <p:txBody>
            <a:bodyPr wrap="square" rtlCol="0">
              <a:spAutoFit/>
            </a:bodyPr>
            <a:lstStyle/>
            <a:p>
              <a:pPr algn="r"/>
              <a:r>
                <a:rPr lang="en-US" sz="1400" dirty="0">
                  <a:latin typeface="+mj-lt"/>
                </a:rPr>
                <a:t>“the city in which the Temple was built”</a:t>
              </a:r>
            </a:p>
          </p:txBody>
        </p:sp>
        <p:sp>
          <p:nvSpPr>
            <p:cNvPr id="8" name="TextBox 7">
              <a:extLst>
                <a:ext uri="{FF2B5EF4-FFF2-40B4-BE49-F238E27FC236}">
                  <a16:creationId xmlns:a16="http://schemas.microsoft.com/office/drawing/2014/main" id="{EDEE659E-9826-5C40-B9B2-9D2962377B42}"/>
                </a:ext>
              </a:extLst>
            </p:cNvPr>
            <p:cNvSpPr txBox="1"/>
            <p:nvPr/>
          </p:nvSpPr>
          <p:spPr>
            <a:xfrm>
              <a:off x="305743" y="2891792"/>
              <a:ext cx="2533486" cy="738664"/>
            </a:xfrm>
            <a:prstGeom prst="rect">
              <a:avLst/>
            </a:prstGeom>
            <a:noFill/>
          </p:spPr>
          <p:txBody>
            <a:bodyPr wrap="square" rtlCol="0">
              <a:spAutoFit/>
            </a:bodyPr>
            <a:lstStyle/>
            <a:p>
              <a:pPr algn="r"/>
              <a:r>
                <a:rPr lang="en-US" sz="1400" dirty="0">
                  <a:latin typeface="+mj-lt"/>
                </a:rPr>
                <a:t>“the city from which Mohammed, God’s true prophet, ascended to heaven”</a:t>
              </a:r>
            </a:p>
          </p:txBody>
        </p:sp>
        <p:sp>
          <p:nvSpPr>
            <p:cNvPr id="12" name="TextBox 11">
              <a:extLst>
                <a:ext uri="{FF2B5EF4-FFF2-40B4-BE49-F238E27FC236}">
                  <a16:creationId xmlns:a16="http://schemas.microsoft.com/office/drawing/2014/main" id="{65FC696C-475C-EE46-9876-8A5D6781F118}"/>
                </a:ext>
              </a:extLst>
            </p:cNvPr>
            <p:cNvSpPr txBox="1"/>
            <p:nvPr/>
          </p:nvSpPr>
          <p:spPr>
            <a:xfrm>
              <a:off x="529268" y="1936129"/>
              <a:ext cx="2306616" cy="523220"/>
            </a:xfrm>
            <a:prstGeom prst="rect">
              <a:avLst/>
            </a:prstGeom>
            <a:noFill/>
          </p:spPr>
          <p:txBody>
            <a:bodyPr wrap="square" rtlCol="0">
              <a:spAutoFit/>
            </a:bodyPr>
            <a:lstStyle/>
            <a:p>
              <a:pPr algn="r"/>
              <a:r>
                <a:rPr lang="en-US" sz="1400" dirty="0">
                  <a:latin typeface="+mj-lt"/>
                </a:rPr>
                <a:t>“the city in which Jesus, son of God, was crucified”</a:t>
              </a:r>
            </a:p>
          </p:txBody>
        </p:sp>
      </p:grpSp>
      <p:grpSp>
        <p:nvGrpSpPr>
          <p:cNvPr id="58" name="Group 57">
            <a:extLst>
              <a:ext uri="{FF2B5EF4-FFF2-40B4-BE49-F238E27FC236}">
                <a16:creationId xmlns:a16="http://schemas.microsoft.com/office/drawing/2014/main" id="{70BF173F-B8EE-4543-B595-0C04B48BE031}"/>
              </a:ext>
            </a:extLst>
          </p:cNvPr>
          <p:cNvGrpSpPr/>
          <p:nvPr/>
        </p:nvGrpSpPr>
        <p:grpSpPr>
          <a:xfrm>
            <a:off x="2676623" y="1001980"/>
            <a:ext cx="3951032" cy="2716674"/>
            <a:chOff x="2676623" y="1001980"/>
            <a:chExt cx="3951032" cy="2716674"/>
          </a:xfrm>
        </p:grpSpPr>
        <p:pic>
          <p:nvPicPr>
            <p:cNvPr id="57" name="Content Placeholder 19" descr="A map of a city&#10;&#10;Description automatically generated with low confidence">
              <a:extLst>
                <a:ext uri="{FF2B5EF4-FFF2-40B4-BE49-F238E27FC236}">
                  <a16:creationId xmlns:a16="http://schemas.microsoft.com/office/drawing/2014/main" id="{6BD1426F-97F3-E346-A48E-98A54C452F43}"/>
                </a:ext>
              </a:extLst>
            </p:cNvPr>
            <p:cNvPicPr>
              <a:picLocks noChangeAspect="1"/>
            </p:cNvPicPr>
            <p:nvPr/>
          </p:nvPicPr>
          <p:blipFill>
            <a:blip r:embed="rId2"/>
            <a:stretch>
              <a:fillRect/>
            </a:stretch>
          </p:blipFill>
          <p:spPr>
            <a:xfrm>
              <a:off x="4359826" y="1001980"/>
              <a:ext cx="2267829" cy="2716674"/>
            </a:xfrm>
            <a:prstGeom prst="rect">
              <a:avLst/>
            </a:prstGeom>
          </p:spPr>
        </p:pic>
        <p:sp>
          <p:nvSpPr>
            <p:cNvPr id="3" name="Right Arrow 2">
              <a:extLst>
                <a:ext uri="{FF2B5EF4-FFF2-40B4-BE49-F238E27FC236}">
                  <a16:creationId xmlns:a16="http://schemas.microsoft.com/office/drawing/2014/main" id="{D7CE734C-DC06-614A-A341-61D4BF312EFF}"/>
                </a:ext>
              </a:extLst>
            </p:cNvPr>
            <p:cNvSpPr/>
            <p:nvPr/>
          </p:nvSpPr>
          <p:spPr>
            <a:xfrm rot="1506661">
              <a:off x="2676623" y="1939030"/>
              <a:ext cx="2902965" cy="184202"/>
            </a:xfrm>
            <a:prstGeom prst="rightArrow">
              <a:avLst>
                <a:gd name="adj1" fmla="val 48553"/>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87977261-21AD-C34A-9450-06150D152CE8}"/>
                </a:ext>
              </a:extLst>
            </p:cNvPr>
            <p:cNvSpPr/>
            <p:nvPr/>
          </p:nvSpPr>
          <p:spPr>
            <a:xfrm rot="21137749">
              <a:off x="2904956" y="3029286"/>
              <a:ext cx="2572025" cy="18420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6F1918FF-818F-5D46-BC23-8A779E9A4E0B}"/>
                </a:ext>
              </a:extLst>
            </p:cNvPr>
            <p:cNvSpPr/>
            <p:nvPr/>
          </p:nvSpPr>
          <p:spPr>
            <a:xfrm rot="591505">
              <a:off x="2775925" y="2466198"/>
              <a:ext cx="2555334" cy="18420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90BB26B-F36B-3144-9E15-D57830A101ED}"/>
              </a:ext>
            </a:extLst>
          </p:cNvPr>
          <p:cNvGrpSpPr/>
          <p:nvPr/>
        </p:nvGrpSpPr>
        <p:grpSpPr>
          <a:xfrm rot="631780">
            <a:off x="5266666" y="691315"/>
            <a:ext cx="1627376" cy="1391889"/>
            <a:chOff x="4575433" y="3145599"/>
            <a:chExt cx="1627376" cy="1391889"/>
          </a:xfrm>
        </p:grpSpPr>
        <p:sp>
          <p:nvSpPr>
            <p:cNvPr id="60" name="24-Point Star 59">
              <a:extLst>
                <a:ext uri="{FF2B5EF4-FFF2-40B4-BE49-F238E27FC236}">
                  <a16:creationId xmlns:a16="http://schemas.microsoft.com/office/drawing/2014/main" id="{AE1538F6-5592-BF4F-B3F3-2998E74147BA}"/>
                </a:ext>
              </a:extLst>
            </p:cNvPr>
            <p:cNvSpPr/>
            <p:nvPr/>
          </p:nvSpPr>
          <p:spPr>
            <a:xfrm>
              <a:off x="4575433" y="3145599"/>
              <a:ext cx="1627376" cy="1391889"/>
            </a:xfrm>
            <a:prstGeom prst="star2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CE28AD4-0805-5540-973D-CE12F9EFC211}"/>
                </a:ext>
              </a:extLst>
            </p:cNvPr>
            <p:cNvSpPr txBox="1"/>
            <p:nvPr/>
          </p:nvSpPr>
          <p:spPr>
            <a:xfrm>
              <a:off x="4811801" y="3520981"/>
              <a:ext cx="1312446" cy="646331"/>
            </a:xfrm>
            <a:prstGeom prst="rect">
              <a:avLst/>
            </a:prstGeom>
            <a:noFill/>
          </p:spPr>
          <p:txBody>
            <a:bodyPr wrap="square" rtlCol="0">
              <a:spAutoFit/>
            </a:bodyPr>
            <a:lstStyle/>
            <a:p>
              <a:pPr algn="ctr"/>
              <a:r>
                <a:rPr lang="en-US" i="1" dirty="0">
                  <a:latin typeface="+mj-lt"/>
                  <a:cs typeface="Arial" panose="020B0604020202020204" pitchFamily="34" charset="0"/>
                </a:rPr>
                <a:t>Favored by realists</a:t>
              </a:r>
            </a:p>
          </p:txBody>
        </p:sp>
      </p:grpSp>
    </p:spTree>
    <p:extLst>
      <p:ext uri="{BB962C8B-B14F-4D97-AF65-F5344CB8AC3E}">
        <p14:creationId xmlns:p14="http://schemas.microsoft.com/office/powerpoint/2010/main" val="20023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255E19A-D787-C641-A088-31695F643A67}"/>
              </a:ext>
            </a:extLst>
          </p:cNvPr>
          <p:cNvSpPr/>
          <p:nvPr/>
        </p:nvSpPr>
        <p:spPr>
          <a:xfrm>
            <a:off x="202472" y="3386894"/>
            <a:ext cx="5355771" cy="426262"/>
          </a:xfrm>
          <a:custGeom>
            <a:avLst/>
            <a:gdLst>
              <a:gd name="connsiteX0" fmla="*/ 13750 w 5355771"/>
              <a:gd name="connsiteY0" fmla="*/ 0 h 426262"/>
              <a:gd name="connsiteX1" fmla="*/ 5280144 w 5355771"/>
              <a:gd name="connsiteY1" fmla="*/ 103128 h 426262"/>
              <a:gd name="connsiteX2" fmla="*/ 5355771 w 5355771"/>
              <a:gd name="connsiteY2" fmla="*/ 405636 h 426262"/>
              <a:gd name="connsiteX3" fmla="*/ 0 w 5355771"/>
              <a:gd name="connsiteY3" fmla="*/ 426262 h 426262"/>
              <a:gd name="connsiteX4" fmla="*/ 13750 w 5355771"/>
              <a:gd name="connsiteY4" fmla="*/ 0 h 42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771" h="426262">
                <a:moveTo>
                  <a:pt x="13750" y="0"/>
                </a:moveTo>
                <a:lnTo>
                  <a:pt x="5280144" y="103128"/>
                </a:lnTo>
                <a:lnTo>
                  <a:pt x="5355771" y="405636"/>
                </a:lnTo>
                <a:lnTo>
                  <a:pt x="0" y="426262"/>
                </a:lnTo>
                <a:lnTo>
                  <a:pt x="13750" y="0"/>
                </a:lnTo>
                <a:close/>
              </a:path>
            </a:pathLst>
          </a:cu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49336-AC58-A742-8665-F99F91D096F7}"/>
              </a:ext>
            </a:extLst>
          </p:cNvPr>
          <p:cNvSpPr>
            <a:spLocks noGrp="1"/>
          </p:cNvSpPr>
          <p:nvPr>
            <p:ph type="title"/>
          </p:nvPr>
        </p:nvSpPr>
        <p:spPr>
          <a:xfrm>
            <a:off x="321636" y="712833"/>
            <a:ext cx="5117445" cy="617512"/>
          </a:xfrm>
        </p:spPr>
        <p:txBody>
          <a:bodyPr/>
          <a:lstStyle/>
          <a:p>
            <a:r>
              <a:rPr lang="en-US" dirty="0"/>
              <a:t>Kuhn, </a:t>
            </a:r>
            <a:r>
              <a:rPr lang="en-US" i="1" dirty="0"/>
              <a:t>Structure of Scientific Revolutions</a:t>
            </a:r>
          </a:p>
        </p:txBody>
      </p:sp>
      <p:pic>
        <p:nvPicPr>
          <p:cNvPr id="7" name="Content Placeholder 6">
            <a:extLst>
              <a:ext uri="{FF2B5EF4-FFF2-40B4-BE49-F238E27FC236}">
                <a16:creationId xmlns:a16="http://schemas.microsoft.com/office/drawing/2014/main" id="{AAFDED1C-6B20-7845-ABF3-F29B7A0454D2}"/>
              </a:ext>
            </a:extLst>
          </p:cNvPr>
          <p:cNvPicPr>
            <a:picLocks noGrp="1" noChangeAspect="1"/>
          </p:cNvPicPr>
          <p:nvPr>
            <p:ph idx="1"/>
          </p:nvPr>
        </p:nvPicPr>
        <p:blipFill>
          <a:blip r:embed="rId2"/>
          <a:stretch>
            <a:fillRect/>
          </a:stretch>
        </p:blipFill>
        <p:spPr>
          <a:xfrm>
            <a:off x="5650714" y="160555"/>
            <a:ext cx="962679" cy="1463273"/>
          </a:xfrm>
        </p:spPr>
      </p:pic>
      <p:sp>
        <p:nvSpPr>
          <p:cNvPr id="4" name="Slide Number Placeholder 3">
            <a:extLst>
              <a:ext uri="{FF2B5EF4-FFF2-40B4-BE49-F238E27FC236}">
                <a16:creationId xmlns:a16="http://schemas.microsoft.com/office/drawing/2014/main" id="{464FA0E1-B0C0-1742-A60D-45992338850B}"/>
              </a:ext>
            </a:extLst>
          </p:cNvPr>
          <p:cNvSpPr>
            <a:spLocks noGrp="1"/>
          </p:cNvSpPr>
          <p:nvPr>
            <p:ph type="sldNum" sz="quarter" idx="12"/>
          </p:nvPr>
        </p:nvSpPr>
        <p:spPr/>
        <p:txBody>
          <a:bodyPr/>
          <a:lstStyle/>
          <a:p>
            <a:fld id="{64EA3275-7659-934F-80B9-E527F6A8EEAB}" type="slidenum">
              <a:rPr lang="en-US" smtClean="0"/>
              <a:t>6</a:t>
            </a:fld>
            <a:endParaRPr lang="en-US"/>
          </a:p>
        </p:txBody>
      </p:sp>
      <p:sp>
        <p:nvSpPr>
          <p:cNvPr id="5" name="TextBox 4">
            <a:extLst>
              <a:ext uri="{FF2B5EF4-FFF2-40B4-BE49-F238E27FC236}">
                <a16:creationId xmlns:a16="http://schemas.microsoft.com/office/drawing/2014/main" id="{BEB0BAA3-EA45-0848-99DD-B914D050B8B3}"/>
              </a:ext>
            </a:extLst>
          </p:cNvPr>
          <p:cNvSpPr txBox="1"/>
          <p:nvPr/>
        </p:nvSpPr>
        <p:spPr>
          <a:xfrm>
            <a:off x="321636" y="1654374"/>
            <a:ext cx="5715952" cy="3170099"/>
          </a:xfrm>
          <a:prstGeom prst="rect">
            <a:avLst/>
          </a:prstGeom>
          <a:noFill/>
        </p:spPr>
        <p:txBody>
          <a:bodyPr wrap="square" rtlCol="0">
            <a:spAutoFit/>
          </a:bodyPr>
          <a:lstStyle/>
          <a:p>
            <a:r>
              <a:rPr lang="en-US" sz="1600" dirty="0">
                <a:latin typeface="+mj-lt"/>
              </a:rPr>
              <a:t>“Consider, for another example, the men who called Copernicus mad because he proclaimed that the earth moved. They were not either just wrong or quite wrong. Part of what they meant by ‘earth’ was fixed position. Their earth, at least, could not be moved. Correspondingly, Copernicus’ innovation was not simply to move the earth. Rather, it was a whole new way of regarding the problems of physics and astronomy, one that</a:t>
            </a:r>
            <a:r>
              <a:rPr lang="en-US" sz="2000" dirty="0">
                <a:latin typeface="+mj-lt"/>
              </a:rPr>
              <a:t> necessarily changed the meaning of both ‘earth’ and ‘motion.’</a:t>
            </a:r>
            <a:r>
              <a:rPr lang="en-US" sz="1600" dirty="0">
                <a:latin typeface="+mj-lt"/>
              </a:rPr>
              <a:t> Without those changes the concept of a moving earth was mad. On the other hand, once they had been made and understood, both Descartes and </a:t>
            </a:r>
            <a:r>
              <a:rPr lang="en-US" sz="1600" dirty="0" err="1">
                <a:latin typeface="+mj-lt"/>
              </a:rPr>
              <a:t>Huyghens</a:t>
            </a:r>
            <a:r>
              <a:rPr lang="en-US" sz="1600" dirty="0">
                <a:latin typeface="+mj-lt"/>
              </a:rPr>
              <a:t> could realize that the earth’s motion was a question with no content for science.”</a:t>
            </a:r>
          </a:p>
        </p:txBody>
      </p:sp>
    </p:spTree>
    <p:extLst>
      <p:ext uri="{BB962C8B-B14F-4D97-AF65-F5344CB8AC3E}">
        <p14:creationId xmlns:p14="http://schemas.microsoft.com/office/powerpoint/2010/main" val="273996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0C3-FBAD-554F-B0E0-D83D11C607DF}"/>
              </a:ext>
            </a:extLst>
          </p:cNvPr>
          <p:cNvSpPr>
            <a:spLocks noGrp="1"/>
          </p:cNvSpPr>
          <p:nvPr>
            <p:ph type="title"/>
          </p:nvPr>
        </p:nvSpPr>
        <p:spPr>
          <a:xfrm>
            <a:off x="754266" y="-5624"/>
            <a:ext cx="5117445" cy="617512"/>
          </a:xfrm>
        </p:spPr>
        <p:txBody>
          <a:bodyPr/>
          <a:lstStyle/>
          <a:p>
            <a:r>
              <a:rPr lang="en-US" dirty="0"/>
              <a:t>Dense Meaning Space</a:t>
            </a:r>
          </a:p>
        </p:txBody>
      </p:sp>
      <p:sp>
        <p:nvSpPr>
          <p:cNvPr id="4" name="Slide Number Placeholder 3">
            <a:extLst>
              <a:ext uri="{FF2B5EF4-FFF2-40B4-BE49-F238E27FC236}">
                <a16:creationId xmlns:a16="http://schemas.microsoft.com/office/drawing/2014/main" id="{95BE4CE8-5A78-5B4F-96B9-1F679962A7E6}"/>
              </a:ext>
            </a:extLst>
          </p:cNvPr>
          <p:cNvSpPr>
            <a:spLocks noGrp="1"/>
          </p:cNvSpPr>
          <p:nvPr>
            <p:ph type="sldNum" sz="quarter" idx="12"/>
          </p:nvPr>
        </p:nvSpPr>
        <p:spPr>
          <a:xfrm>
            <a:off x="6386512" y="5062135"/>
            <a:ext cx="375742" cy="273844"/>
          </a:xfrm>
        </p:spPr>
        <p:txBody>
          <a:bodyPr/>
          <a:lstStyle/>
          <a:p>
            <a:fld id="{64EA3275-7659-934F-80B9-E527F6A8EEAB}" type="slidenum">
              <a:rPr lang="en-US" smtClean="0"/>
              <a:t>7</a:t>
            </a:fld>
            <a:endParaRPr lang="en-US"/>
          </a:p>
        </p:txBody>
      </p:sp>
      <p:sp>
        <p:nvSpPr>
          <p:cNvPr id="5" name="Freeform 4">
            <a:extLst>
              <a:ext uri="{FF2B5EF4-FFF2-40B4-BE49-F238E27FC236}">
                <a16:creationId xmlns:a16="http://schemas.microsoft.com/office/drawing/2014/main" id="{2D868926-0ABA-D843-B91B-384660038EA7}"/>
              </a:ext>
            </a:extLst>
          </p:cNvPr>
          <p:cNvSpPr/>
          <p:nvPr/>
        </p:nvSpPr>
        <p:spPr>
          <a:xfrm flipH="1">
            <a:off x="3834444" y="686069"/>
            <a:ext cx="2901879" cy="4457431"/>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5600A555-E1CA-A342-BC31-9B7376CA3077}"/>
              </a:ext>
            </a:extLst>
          </p:cNvPr>
          <p:cNvSpPr/>
          <p:nvPr/>
        </p:nvSpPr>
        <p:spPr>
          <a:xfrm>
            <a:off x="230345" y="709686"/>
            <a:ext cx="1779939"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47A07E-0517-5A4E-B296-132205BB119F}"/>
              </a:ext>
            </a:extLst>
          </p:cNvPr>
          <p:cNvSpPr txBox="1"/>
          <p:nvPr/>
        </p:nvSpPr>
        <p:spPr>
          <a:xfrm>
            <a:off x="500548" y="719255"/>
            <a:ext cx="1107996" cy="369332"/>
          </a:xfrm>
          <a:prstGeom prst="rect">
            <a:avLst/>
          </a:prstGeom>
          <a:noFill/>
        </p:spPr>
        <p:txBody>
          <a:bodyPr wrap="none" rtlCol="0">
            <a:spAutoFit/>
          </a:bodyPr>
          <a:lstStyle/>
          <a:p>
            <a:pPr algn="l"/>
            <a:r>
              <a:rPr lang="en-US" i="1" dirty="0">
                <a:latin typeface="+mj-lt"/>
              </a:rPr>
              <a:t>Language</a:t>
            </a:r>
          </a:p>
        </p:txBody>
      </p:sp>
      <p:grpSp>
        <p:nvGrpSpPr>
          <p:cNvPr id="59" name="Group 58">
            <a:extLst>
              <a:ext uri="{FF2B5EF4-FFF2-40B4-BE49-F238E27FC236}">
                <a16:creationId xmlns:a16="http://schemas.microsoft.com/office/drawing/2014/main" id="{4256F930-88DD-9E4E-8169-3FE1CBD92B28}"/>
              </a:ext>
            </a:extLst>
          </p:cNvPr>
          <p:cNvGrpSpPr/>
          <p:nvPr/>
        </p:nvGrpSpPr>
        <p:grpSpPr>
          <a:xfrm>
            <a:off x="487724" y="2778865"/>
            <a:ext cx="5628799" cy="2141581"/>
            <a:chOff x="487724" y="2778865"/>
            <a:chExt cx="5628799" cy="2141581"/>
          </a:xfrm>
        </p:grpSpPr>
        <p:sp>
          <p:nvSpPr>
            <p:cNvPr id="14" name="TextBox 13">
              <a:extLst>
                <a:ext uri="{FF2B5EF4-FFF2-40B4-BE49-F238E27FC236}">
                  <a16:creationId xmlns:a16="http://schemas.microsoft.com/office/drawing/2014/main" id="{1BD35D01-EA13-244E-A56D-4631D6A10A03}"/>
                </a:ext>
              </a:extLst>
            </p:cNvPr>
            <p:cNvSpPr txBox="1"/>
            <p:nvPr/>
          </p:nvSpPr>
          <p:spPr>
            <a:xfrm>
              <a:off x="487724" y="2778865"/>
              <a:ext cx="1120820" cy="707886"/>
            </a:xfrm>
            <a:prstGeom prst="rect">
              <a:avLst/>
            </a:prstGeom>
            <a:noFill/>
          </p:spPr>
          <p:txBody>
            <a:bodyPr wrap="none" rtlCol="0">
              <a:spAutoFit/>
            </a:bodyPr>
            <a:lstStyle/>
            <a:p>
              <a:pPr algn="l"/>
              <a:r>
                <a:rPr lang="en-US" sz="2400" dirty="0">
                  <a:latin typeface="+mj-lt"/>
                </a:rPr>
                <a:t>“earth”</a:t>
              </a:r>
              <a:br>
                <a:rPr lang="en-US" sz="2400" dirty="0">
                  <a:latin typeface="+mj-lt"/>
                </a:rPr>
              </a:br>
              <a:r>
                <a:rPr lang="en-US" sz="1600" dirty="0">
                  <a:latin typeface="+mj-lt"/>
                </a:rPr>
                <a:t>Copernicus</a:t>
              </a:r>
              <a:endParaRPr lang="en-US" sz="2400" dirty="0">
                <a:latin typeface="Symbol" pitchFamily="2" charset="2"/>
              </a:endParaRPr>
            </a:p>
          </p:txBody>
        </p:sp>
        <p:pic>
          <p:nvPicPr>
            <p:cNvPr id="55" name="Picture 54" descr="A picture containing circle&#10;&#10;Description automatically generated">
              <a:extLst>
                <a:ext uri="{FF2B5EF4-FFF2-40B4-BE49-F238E27FC236}">
                  <a16:creationId xmlns:a16="http://schemas.microsoft.com/office/drawing/2014/main" id="{7541E6A5-96B1-2E48-AF50-DD4AEBFAEFF4}"/>
                </a:ext>
              </a:extLst>
            </p:cNvPr>
            <p:cNvPicPr>
              <a:picLocks noChangeAspect="1"/>
            </p:cNvPicPr>
            <p:nvPr/>
          </p:nvPicPr>
          <p:blipFill>
            <a:blip r:embed="rId2"/>
            <a:stretch>
              <a:fillRect/>
            </a:stretch>
          </p:blipFill>
          <p:spPr>
            <a:xfrm>
              <a:off x="4244394" y="3008570"/>
              <a:ext cx="1872129" cy="1911876"/>
            </a:xfrm>
            <a:prstGeom prst="rect">
              <a:avLst/>
            </a:prstGeom>
          </p:spPr>
        </p:pic>
        <p:sp>
          <p:nvSpPr>
            <p:cNvPr id="12" name="Right Arrow 11">
              <a:extLst>
                <a:ext uri="{FF2B5EF4-FFF2-40B4-BE49-F238E27FC236}">
                  <a16:creationId xmlns:a16="http://schemas.microsoft.com/office/drawing/2014/main" id="{93C2E082-F98E-A949-906D-E28C6FDB8758}"/>
                </a:ext>
              </a:extLst>
            </p:cNvPr>
            <p:cNvSpPr/>
            <p:nvPr/>
          </p:nvSpPr>
          <p:spPr>
            <a:xfrm rot="486255">
              <a:off x="1541680" y="3257151"/>
              <a:ext cx="3542618" cy="22641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DE30D01F-68A8-6041-BA1C-D76BD40A5540}"/>
              </a:ext>
            </a:extLst>
          </p:cNvPr>
          <p:cNvGrpSpPr/>
          <p:nvPr/>
        </p:nvGrpSpPr>
        <p:grpSpPr>
          <a:xfrm>
            <a:off x="489802" y="894301"/>
            <a:ext cx="5626722" cy="1975466"/>
            <a:chOff x="489802" y="894301"/>
            <a:chExt cx="5626722" cy="1975466"/>
          </a:xfrm>
        </p:grpSpPr>
        <p:sp>
          <p:nvSpPr>
            <p:cNvPr id="9" name="TextBox 8">
              <a:extLst>
                <a:ext uri="{FF2B5EF4-FFF2-40B4-BE49-F238E27FC236}">
                  <a16:creationId xmlns:a16="http://schemas.microsoft.com/office/drawing/2014/main" id="{FD814566-AE3E-694F-AF37-7CF6E44D9988}"/>
                </a:ext>
              </a:extLst>
            </p:cNvPr>
            <p:cNvSpPr txBox="1"/>
            <p:nvPr/>
          </p:nvSpPr>
          <p:spPr>
            <a:xfrm>
              <a:off x="489802" y="1328036"/>
              <a:ext cx="1071127" cy="707886"/>
            </a:xfrm>
            <a:prstGeom prst="rect">
              <a:avLst/>
            </a:prstGeom>
            <a:noFill/>
          </p:spPr>
          <p:txBody>
            <a:bodyPr wrap="none" rtlCol="0">
              <a:spAutoFit/>
            </a:bodyPr>
            <a:lstStyle/>
            <a:p>
              <a:pPr algn="l"/>
              <a:r>
                <a:rPr lang="en-US" sz="2400" dirty="0">
                  <a:latin typeface="+mj-lt"/>
                </a:rPr>
                <a:t>“earth”</a:t>
              </a:r>
              <a:br>
                <a:rPr lang="en-US" sz="2400" dirty="0">
                  <a:latin typeface="+mj-lt"/>
                </a:rPr>
              </a:br>
              <a:r>
                <a:rPr lang="en-US" sz="1600" dirty="0">
                  <a:latin typeface="+mj-lt"/>
                </a:rPr>
                <a:t>Ptolemy</a:t>
              </a:r>
              <a:endParaRPr lang="en-US" sz="2400" dirty="0">
                <a:latin typeface="Symbol" pitchFamily="2" charset="2"/>
              </a:endParaRPr>
            </a:p>
          </p:txBody>
        </p:sp>
        <p:pic>
          <p:nvPicPr>
            <p:cNvPr id="53" name="Content Placeholder 51" descr="Diagram, schematic&#10;&#10;Description automatically generated">
              <a:extLst>
                <a:ext uri="{FF2B5EF4-FFF2-40B4-BE49-F238E27FC236}">
                  <a16:creationId xmlns:a16="http://schemas.microsoft.com/office/drawing/2014/main" id="{F3C86EC3-66D9-3145-BE00-4636D279BD42}"/>
                </a:ext>
              </a:extLst>
            </p:cNvPr>
            <p:cNvPicPr>
              <a:picLocks noChangeAspect="1"/>
            </p:cNvPicPr>
            <p:nvPr/>
          </p:nvPicPr>
          <p:blipFill>
            <a:blip r:embed="rId3"/>
            <a:stretch>
              <a:fillRect/>
            </a:stretch>
          </p:blipFill>
          <p:spPr>
            <a:xfrm>
              <a:off x="4244395" y="894301"/>
              <a:ext cx="1872129" cy="1975466"/>
            </a:xfrm>
            <a:prstGeom prst="rect">
              <a:avLst/>
            </a:prstGeom>
          </p:spPr>
        </p:pic>
        <p:sp>
          <p:nvSpPr>
            <p:cNvPr id="11" name="Right Arrow 10">
              <a:extLst>
                <a:ext uri="{FF2B5EF4-FFF2-40B4-BE49-F238E27FC236}">
                  <a16:creationId xmlns:a16="http://schemas.microsoft.com/office/drawing/2014/main" id="{B510D2E1-0640-424A-BC9D-8332EA84EB0A}"/>
                </a:ext>
              </a:extLst>
            </p:cNvPr>
            <p:cNvSpPr/>
            <p:nvPr/>
          </p:nvSpPr>
          <p:spPr>
            <a:xfrm rot="318278">
              <a:off x="1546790" y="1664592"/>
              <a:ext cx="3309478" cy="226414"/>
            </a:xfrm>
            <a:prstGeom prst="rightArrow">
              <a:avLst>
                <a:gd name="adj1" fmla="val 48553"/>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ontent Placeholder 56">
            <a:extLst>
              <a:ext uri="{FF2B5EF4-FFF2-40B4-BE49-F238E27FC236}">
                <a16:creationId xmlns:a16="http://schemas.microsoft.com/office/drawing/2014/main" id="{BC8D71DF-AFE1-DE43-9E88-CDE77DFA9841}"/>
              </a:ext>
            </a:extLst>
          </p:cNvPr>
          <p:cNvSpPr>
            <a:spLocks noGrp="1"/>
          </p:cNvSpPr>
          <p:nvPr>
            <p:ph idx="1"/>
          </p:nvPr>
        </p:nvSpPr>
        <p:spPr>
          <a:xfrm>
            <a:off x="0" y="5062135"/>
            <a:ext cx="597553" cy="372175"/>
          </a:xfrm>
        </p:spPr>
        <p:txBody>
          <a:bodyPr>
            <a:normAutofit lnSpcReduction="10000"/>
          </a:bodyPr>
          <a:lstStyle/>
          <a:p>
            <a:endParaRPr lang="en-US"/>
          </a:p>
        </p:txBody>
      </p:sp>
    </p:spTree>
    <p:extLst>
      <p:ext uri="{BB962C8B-B14F-4D97-AF65-F5344CB8AC3E}">
        <p14:creationId xmlns:p14="http://schemas.microsoft.com/office/powerpoint/2010/main" val="28507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0C3-FBAD-554F-B0E0-D83D11C607DF}"/>
              </a:ext>
            </a:extLst>
          </p:cNvPr>
          <p:cNvSpPr>
            <a:spLocks noGrp="1"/>
          </p:cNvSpPr>
          <p:nvPr>
            <p:ph type="title"/>
          </p:nvPr>
        </p:nvSpPr>
        <p:spPr>
          <a:xfrm>
            <a:off x="754266" y="-5624"/>
            <a:ext cx="5117445" cy="617512"/>
          </a:xfrm>
        </p:spPr>
        <p:txBody>
          <a:bodyPr/>
          <a:lstStyle/>
          <a:p>
            <a:r>
              <a:rPr lang="en-US" dirty="0"/>
              <a:t>Sparse Meaning Space</a:t>
            </a:r>
          </a:p>
        </p:txBody>
      </p:sp>
      <p:sp>
        <p:nvSpPr>
          <p:cNvPr id="4" name="Slide Number Placeholder 3">
            <a:extLst>
              <a:ext uri="{FF2B5EF4-FFF2-40B4-BE49-F238E27FC236}">
                <a16:creationId xmlns:a16="http://schemas.microsoft.com/office/drawing/2014/main" id="{95BE4CE8-5A78-5B4F-96B9-1F679962A7E6}"/>
              </a:ext>
            </a:extLst>
          </p:cNvPr>
          <p:cNvSpPr>
            <a:spLocks noGrp="1"/>
          </p:cNvSpPr>
          <p:nvPr>
            <p:ph type="sldNum" sz="quarter" idx="12"/>
          </p:nvPr>
        </p:nvSpPr>
        <p:spPr>
          <a:xfrm>
            <a:off x="6386512" y="5062135"/>
            <a:ext cx="375742" cy="273844"/>
          </a:xfrm>
        </p:spPr>
        <p:txBody>
          <a:bodyPr/>
          <a:lstStyle/>
          <a:p>
            <a:fld id="{64EA3275-7659-934F-80B9-E527F6A8EEAB}" type="slidenum">
              <a:rPr lang="en-US" smtClean="0"/>
              <a:t>8</a:t>
            </a:fld>
            <a:endParaRPr lang="en-US"/>
          </a:p>
        </p:txBody>
      </p:sp>
      <p:sp>
        <p:nvSpPr>
          <p:cNvPr id="5" name="Freeform 4">
            <a:extLst>
              <a:ext uri="{FF2B5EF4-FFF2-40B4-BE49-F238E27FC236}">
                <a16:creationId xmlns:a16="http://schemas.microsoft.com/office/drawing/2014/main" id="{2D868926-0ABA-D843-B91B-384660038EA7}"/>
              </a:ext>
            </a:extLst>
          </p:cNvPr>
          <p:cNvSpPr/>
          <p:nvPr/>
        </p:nvSpPr>
        <p:spPr>
          <a:xfrm flipH="1">
            <a:off x="3834444" y="686069"/>
            <a:ext cx="2619696" cy="3337291"/>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5600A555-E1CA-A342-BC31-9B7376CA3077}"/>
              </a:ext>
            </a:extLst>
          </p:cNvPr>
          <p:cNvSpPr/>
          <p:nvPr/>
        </p:nvSpPr>
        <p:spPr>
          <a:xfrm>
            <a:off x="230345" y="709686"/>
            <a:ext cx="1779939" cy="3413295"/>
          </a:xfrm>
          <a:custGeom>
            <a:avLst/>
            <a:gdLst>
              <a:gd name="connsiteX0" fmla="*/ 27921 w 1779939"/>
              <a:gd name="connsiteY0" fmla="*/ 0 h 3413295"/>
              <a:gd name="connsiteX1" fmla="*/ 1779939 w 1779939"/>
              <a:gd name="connsiteY1" fmla="*/ 97722 h 3413295"/>
              <a:gd name="connsiteX2" fmla="*/ 1696177 w 1779939"/>
              <a:gd name="connsiteY2" fmla="*/ 3413295 h 3413295"/>
              <a:gd name="connsiteX3" fmla="*/ 0 w 1779939"/>
              <a:gd name="connsiteY3" fmla="*/ 3315573 h 3413295"/>
              <a:gd name="connsiteX4" fmla="*/ 27921 w 1779939"/>
              <a:gd name="connsiteY4" fmla="*/ 0 h 34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939" h="3413295">
                <a:moveTo>
                  <a:pt x="27921" y="0"/>
                </a:moveTo>
                <a:lnTo>
                  <a:pt x="1779939" y="97722"/>
                </a:lnTo>
                <a:lnTo>
                  <a:pt x="1696177" y="3413295"/>
                </a:lnTo>
                <a:lnTo>
                  <a:pt x="0" y="3315573"/>
                </a:lnTo>
                <a:lnTo>
                  <a:pt x="279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47A07E-0517-5A4E-B296-132205BB119F}"/>
              </a:ext>
            </a:extLst>
          </p:cNvPr>
          <p:cNvSpPr txBox="1"/>
          <p:nvPr/>
        </p:nvSpPr>
        <p:spPr>
          <a:xfrm>
            <a:off x="500548" y="719255"/>
            <a:ext cx="1107996" cy="369332"/>
          </a:xfrm>
          <a:prstGeom prst="rect">
            <a:avLst/>
          </a:prstGeom>
          <a:noFill/>
        </p:spPr>
        <p:txBody>
          <a:bodyPr wrap="none" rtlCol="0">
            <a:spAutoFit/>
          </a:bodyPr>
          <a:lstStyle/>
          <a:p>
            <a:pPr algn="l"/>
            <a:r>
              <a:rPr lang="en-US" i="1" dirty="0">
                <a:latin typeface="+mj-lt"/>
              </a:rPr>
              <a:t>Language</a:t>
            </a:r>
          </a:p>
        </p:txBody>
      </p:sp>
      <p:grpSp>
        <p:nvGrpSpPr>
          <p:cNvPr id="16" name="Group 15">
            <a:extLst>
              <a:ext uri="{FF2B5EF4-FFF2-40B4-BE49-F238E27FC236}">
                <a16:creationId xmlns:a16="http://schemas.microsoft.com/office/drawing/2014/main" id="{99B4DD3E-E283-2A40-9B10-CBB56ACDA5BB}"/>
              </a:ext>
            </a:extLst>
          </p:cNvPr>
          <p:cNvGrpSpPr/>
          <p:nvPr/>
        </p:nvGrpSpPr>
        <p:grpSpPr>
          <a:xfrm>
            <a:off x="500548" y="2460624"/>
            <a:ext cx="4012951" cy="1005751"/>
            <a:chOff x="487724" y="2481000"/>
            <a:chExt cx="4012951" cy="1005751"/>
          </a:xfrm>
        </p:grpSpPr>
        <p:sp>
          <p:nvSpPr>
            <p:cNvPr id="14" name="TextBox 13">
              <a:extLst>
                <a:ext uri="{FF2B5EF4-FFF2-40B4-BE49-F238E27FC236}">
                  <a16:creationId xmlns:a16="http://schemas.microsoft.com/office/drawing/2014/main" id="{1BD35D01-EA13-244E-A56D-4631D6A10A03}"/>
                </a:ext>
              </a:extLst>
            </p:cNvPr>
            <p:cNvSpPr txBox="1"/>
            <p:nvPr/>
          </p:nvSpPr>
          <p:spPr>
            <a:xfrm>
              <a:off x="487724" y="2778865"/>
              <a:ext cx="1120820" cy="707886"/>
            </a:xfrm>
            <a:prstGeom prst="rect">
              <a:avLst/>
            </a:prstGeom>
            <a:noFill/>
          </p:spPr>
          <p:txBody>
            <a:bodyPr wrap="none" rtlCol="0">
              <a:spAutoFit/>
            </a:bodyPr>
            <a:lstStyle/>
            <a:p>
              <a:pPr algn="l"/>
              <a:r>
                <a:rPr lang="en-US" sz="2400" dirty="0">
                  <a:latin typeface="+mj-lt"/>
                </a:rPr>
                <a:t>“earth”</a:t>
              </a:r>
              <a:br>
                <a:rPr lang="en-US" sz="2400" dirty="0">
                  <a:latin typeface="+mj-lt"/>
                </a:rPr>
              </a:br>
              <a:r>
                <a:rPr lang="en-US" sz="1600" dirty="0">
                  <a:latin typeface="+mj-lt"/>
                </a:rPr>
                <a:t>Copernicus</a:t>
              </a:r>
              <a:endParaRPr lang="en-US" sz="2400" dirty="0">
                <a:latin typeface="Symbol" pitchFamily="2" charset="2"/>
              </a:endParaRPr>
            </a:p>
          </p:txBody>
        </p:sp>
        <p:pic>
          <p:nvPicPr>
            <p:cNvPr id="55" name="Picture 54" descr="A picture containing circle&#10;&#10;Description automatically generated">
              <a:extLst>
                <a:ext uri="{FF2B5EF4-FFF2-40B4-BE49-F238E27FC236}">
                  <a16:creationId xmlns:a16="http://schemas.microsoft.com/office/drawing/2014/main" id="{7541E6A5-96B1-2E48-AF50-DD4AEBFAEFF4}"/>
                </a:ext>
              </a:extLst>
            </p:cNvPr>
            <p:cNvPicPr>
              <a:picLocks noChangeAspect="1"/>
            </p:cNvPicPr>
            <p:nvPr/>
          </p:nvPicPr>
          <p:blipFill>
            <a:blip r:embed="rId2"/>
            <a:stretch>
              <a:fillRect/>
            </a:stretch>
          </p:blipFill>
          <p:spPr>
            <a:xfrm>
              <a:off x="2670794" y="2481000"/>
              <a:ext cx="741188" cy="756924"/>
            </a:xfrm>
            <a:prstGeom prst="rect">
              <a:avLst/>
            </a:prstGeom>
          </p:spPr>
        </p:pic>
        <p:sp>
          <p:nvSpPr>
            <p:cNvPr id="12" name="Right Arrow 11">
              <a:extLst>
                <a:ext uri="{FF2B5EF4-FFF2-40B4-BE49-F238E27FC236}">
                  <a16:creationId xmlns:a16="http://schemas.microsoft.com/office/drawing/2014/main" id="{93C2E082-F98E-A949-906D-E28C6FDB8758}"/>
                </a:ext>
              </a:extLst>
            </p:cNvPr>
            <p:cNvSpPr/>
            <p:nvPr/>
          </p:nvSpPr>
          <p:spPr>
            <a:xfrm rot="20892931">
              <a:off x="1552985" y="2746255"/>
              <a:ext cx="2947690" cy="226414"/>
            </a:xfrm>
            <a:prstGeom prst="rightArrow">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68B9A1D-77DC-FC46-99FE-4B87945EE4DB}"/>
              </a:ext>
            </a:extLst>
          </p:cNvPr>
          <p:cNvGrpSpPr/>
          <p:nvPr/>
        </p:nvGrpSpPr>
        <p:grpSpPr>
          <a:xfrm>
            <a:off x="489802" y="1328036"/>
            <a:ext cx="5496769" cy="1564036"/>
            <a:chOff x="489802" y="1328036"/>
            <a:chExt cx="5496769" cy="1564036"/>
          </a:xfrm>
        </p:grpSpPr>
        <p:sp>
          <p:nvSpPr>
            <p:cNvPr id="9" name="TextBox 8">
              <a:extLst>
                <a:ext uri="{FF2B5EF4-FFF2-40B4-BE49-F238E27FC236}">
                  <a16:creationId xmlns:a16="http://schemas.microsoft.com/office/drawing/2014/main" id="{FD814566-AE3E-694F-AF37-7CF6E44D9988}"/>
                </a:ext>
              </a:extLst>
            </p:cNvPr>
            <p:cNvSpPr txBox="1"/>
            <p:nvPr/>
          </p:nvSpPr>
          <p:spPr>
            <a:xfrm>
              <a:off x="489802" y="1328036"/>
              <a:ext cx="1071127" cy="707886"/>
            </a:xfrm>
            <a:prstGeom prst="rect">
              <a:avLst/>
            </a:prstGeom>
            <a:noFill/>
          </p:spPr>
          <p:txBody>
            <a:bodyPr wrap="none" rtlCol="0">
              <a:spAutoFit/>
            </a:bodyPr>
            <a:lstStyle/>
            <a:p>
              <a:pPr algn="l"/>
              <a:r>
                <a:rPr lang="en-US" sz="2400" dirty="0">
                  <a:latin typeface="+mj-lt"/>
                </a:rPr>
                <a:t>“earth”</a:t>
              </a:r>
              <a:br>
                <a:rPr lang="en-US" sz="2400" dirty="0">
                  <a:latin typeface="+mj-lt"/>
                </a:rPr>
              </a:br>
              <a:r>
                <a:rPr lang="en-US" sz="1600" dirty="0">
                  <a:latin typeface="+mj-lt"/>
                </a:rPr>
                <a:t>Ptolemy</a:t>
              </a:r>
              <a:endParaRPr lang="en-US" sz="2400" dirty="0">
                <a:latin typeface="Symbol" pitchFamily="2" charset="2"/>
              </a:endParaRPr>
            </a:p>
          </p:txBody>
        </p:sp>
        <p:pic>
          <p:nvPicPr>
            <p:cNvPr id="53" name="Content Placeholder 51" descr="Diagram, schematic&#10;&#10;Description automatically generated">
              <a:extLst>
                <a:ext uri="{FF2B5EF4-FFF2-40B4-BE49-F238E27FC236}">
                  <a16:creationId xmlns:a16="http://schemas.microsoft.com/office/drawing/2014/main" id="{F3C86EC3-66D9-3145-BE00-4636D279BD42}"/>
                </a:ext>
              </a:extLst>
            </p:cNvPr>
            <p:cNvPicPr>
              <a:picLocks noChangeAspect="1"/>
            </p:cNvPicPr>
            <p:nvPr/>
          </p:nvPicPr>
          <p:blipFill>
            <a:blip r:embed="rId3"/>
            <a:stretch>
              <a:fillRect/>
            </a:stretch>
          </p:blipFill>
          <p:spPr>
            <a:xfrm>
              <a:off x="2686842" y="1352830"/>
              <a:ext cx="741187" cy="782099"/>
            </a:xfrm>
            <a:prstGeom prst="rect">
              <a:avLst/>
            </a:prstGeom>
          </p:spPr>
        </p:pic>
        <p:sp>
          <p:nvSpPr>
            <p:cNvPr id="11" name="Right Arrow 10">
              <a:extLst>
                <a:ext uri="{FF2B5EF4-FFF2-40B4-BE49-F238E27FC236}">
                  <a16:creationId xmlns:a16="http://schemas.microsoft.com/office/drawing/2014/main" id="{B510D2E1-0640-424A-BC9D-8332EA84EB0A}"/>
                </a:ext>
              </a:extLst>
            </p:cNvPr>
            <p:cNvSpPr/>
            <p:nvPr/>
          </p:nvSpPr>
          <p:spPr>
            <a:xfrm rot="318278">
              <a:off x="1547661" y="1645791"/>
              <a:ext cx="2902754" cy="226414"/>
            </a:xfrm>
            <a:prstGeom prst="rightArrow">
              <a:avLst>
                <a:gd name="adj1" fmla="val 48553"/>
                <a:gd name="adj2" fmla="val 50000"/>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7" descr="A picture containing dark&#10;&#10;Description automatically generated">
              <a:extLst>
                <a:ext uri="{FF2B5EF4-FFF2-40B4-BE49-F238E27FC236}">
                  <a16:creationId xmlns:a16="http://schemas.microsoft.com/office/drawing/2014/main" id="{0D4001DD-40B2-B54E-97AF-29C4410DA195}"/>
                </a:ext>
              </a:extLst>
            </p:cNvPr>
            <p:cNvPicPr>
              <a:picLocks noChangeAspect="1"/>
            </p:cNvPicPr>
            <p:nvPr/>
          </p:nvPicPr>
          <p:blipFill>
            <a:blip r:embed="rId4"/>
            <a:stretch>
              <a:fillRect/>
            </a:stretch>
          </p:blipFill>
          <p:spPr>
            <a:xfrm>
              <a:off x="4507778" y="1377786"/>
              <a:ext cx="1478793" cy="1514286"/>
            </a:xfrm>
            <a:prstGeom prst="rect">
              <a:avLst/>
            </a:prstGeom>
          </p:spPr>
        </p:pic>
      </p:grpSp>
      <p:sp>
        <p:nvSpPr>
          <p:cNvPr id="13" name="Content Placeholder 12">
            <a:extLst>
              <a:ext uri="{FF2B5EF4-FFF2-40B4-BE49-F238E27FC236}">
                <a16:creationId xmlns:a16="http://schemas.microsoft.com/office/drawing/2014/main" id="{7DD30BBC-A9DC-374F-A254-15AA5416C897}"/>
              </a:ext>
            </a:extLst>
          </p:cNvPr>
          <p:cNvSpPr>
            <a:spLocks noGrp="1"/>
          </p:cNvSpPr>
          <p:nvPr>
            <p:ph idx="1"/>
          </p:nvPr>
        </p:nvSpPr>
        <p:spPr/>
        <p:txBody>
          <a:bodyPr>
            <a:normAutofit lnSpcReduction="10000"/>
          </a:bodyPr>
          <a:lstStyle/>
          <a:p>
            <a:endParaRPr lang="en-US"/>
          </a:p>
        </p:txBody>
      </p:sp>
    </p:spTree>
    <p:extLst>
      <p:ext uri="{BB962C8B-B14F-4D97-AF65-F5344CB8AC3E}">
        <p14:creationId xmlns:p14="http://schemas.microsoft.com/office/powerpoint/2010/main" val="4890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255E19A-D787-C641-A088-31695F643A67}"/>
              </a:ext>
            </a:extLst>
          </p:cNvPr>
          <p:cNvSpPr/>
          <p:nvPr/>
        </p:nvSpPr>
        <p:spPr>
          <a:xfrm>
            <a:off x="410011" y="2145488"/>
            <a:ext cx="5117446" cy="864412"/>
          </a:xfrm>
          <a:custGeom>
            <a:avLst/>
            <a:gdLst>
              <a:gd name="connsiteX0" fmla="*/ 13750 w 5355771"/>
              <a:gd name="connsiteY0" fmla="*/ 0 h 426262"/>
              <a:gd name="connsiteX1" fmla="*/ 5280144 w 5355771"/>
              <a:gd name="connsiteY1" fmla="*/ 103128 h 426262"/>
              <a:gd name="connsiteX2" fmla="*/ 5355771 w 5355771"/>
              <a:gd name="connsiteY2" fmla="*/ 405636 h 426262"/>
              <a:gd name="connsiteX3" fmla="*/ 0 w 5355771"/>
              <a:gd name="connsiteY3" fmla="*/ 426262 h 426262"/>
              <a:gd name="connsiteX4" fmla="*/ 13750 w 5355771"/>
              <a:gd name="connsiteY4" fmla="*/ 0 h 42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771" h="426262">
                <a:moveTo>
                  <a:pt x="13750" y="0"/>
                </a:moveTo>
                <a:lnTo>
                  <a:pt x="5280144" y="103128"/>
                </a:lnTo>
                <a:lnTo>
                  <a:pt x="5355771" y="405636"/>
                </a:lnTo>
                <a:lnTo>
                  <a:pt x="0" y="426262"/>
                </a:lnTo>
                <a:lnTo>
                  <a:pt x="13750" y="0"/>
                </a:lnTo>
                <a:close/>
              </a:path>
            </a:pathLst>
          </a:cu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49336-AC58-A742-8665-F99F91D096F7}"/>
              </a:ext>
            </a:extLst>
          </p:cNvPr>
          <p:cNvSpPr>
            <a:spLocks noGrp="1"/>
          </p:cNvSpPr>
          <p:nvPr>
            <p:ph type="title"/>
          </p:nvPr>
        </p:nvSpPr>
        <p:spPr>
          <a:xfrm>
            <a:off x="321636" y="297180"/>
            <a:ext cx="5117445" cy="617512"/>
          </a:xfrm>
        </p:spPr>
        <p:txBody>
          <a:bodyPr/>
          <a:lstStyle/>
          <a:p>
            <a:r>
              <a:rPr lang="en-US" dirty="0"/>
              <a:t>Kuhn, </a:t>
            </a:r>
            <a:r>
              <a:rPr lang="en-US" i="1" dirty="0"/>
              <a:t>Structure of Scientific Revolutions</a:t>
            </a:r>
          </a:p>
        </p:txBody>
      </p:sp>
      <p:pic>
        <p:nvPicPr>
          <p:cNvPr id="7" name="Content Placeholder 6">
            <a:extLst>
              <a:ext uri="{FF2B5EF4-FFF2-40B4-BE49-F238E27FC236}">
                <a16:creationId xmlns:a16="http://schemas.microsoft.com/office/drawing/2014/main" id="{AAFDED1C-6B20-7845-ABF3-F29B7A0454D2}"/>
              </a:ext>
            </a:extLst>
          </p:cNvPr>
          <p:cNvPicPr>
            <a:picLocks noGrp="1" noChangeAspect="1"/>
          </p:cNvPicPr>
          <p:nvPr>
            <p:ph idx="1"/>
          </p:nvPr>
        </p:nvPicPr>
        <p:blipFill>
          <a:blip r:embed="rId2"/>
          <a:stretch>
            <a:fillRect/>
          </a:stretch>
        </p:blipFill>
        <p:spPr>
          <a:xfrm>
            <a:off x="5650714" y="160555"/>
            <a:ext cx="962679" cy="1463273"/>
          </a:xfrm>
        </p:spPr>
      </p:pic>
      <p:sp>
        <p:nvSpPr>
          <p:cNvPr id="4" name="Slide Number Placeholder 3">
            <a:extLst>
              <a:ext uri="{FF2B5EF4-FFF2-40B4-BE49-F238E27FC236}">
                <a16:creationId xmlns:a16="http://schemas.microsoft.com/office/drawing/2014/main" id="{464FA0E1-B0C0-1742-A60D-45992338850B}"/>
              </a:ext>
            </a:extLst>
          </p:cNvPr>
          <p:cNvSpPr>
            <a:spLocks noGrp="1"/>
          </p:cNvSpPr>
          <p:nvPr>
            <p:ph type="sldNum" sz="quarter" idx="12"/>
          </p:nvPr>
        </p:nvSpPr>
        <p:spPr/>
        <p:txBody>
          <a:bodyPr/>
          <a:lstStyle/>
          <a:p>
            <a:fld id="{64EA3275-7659-934F-80B9-E527F6A8EEAB}" type="slidenum">
              <a:rPr lang="en-US" smtClean="0"/>
              <a:t>9</a:t>
            </a:fld>
            <a:endParaRPr lang="en-US"/>
          </a:p>
        </p:txBody>
      </p:sp>
      <p:sp>
        <p:nvSpPr>
          <p:cNvPr id="5" name="TextBox 4">
            <a:extLst>
              <a:ext uri="{FF2B5EF4-FFF2-40B4-BE49-F238E27FC236}">
                <a16:creationId xmlns:a16="http://schemas.microsoft.com/office/drawing/2014/main" id="{BEB0BAA3-EA45-0848-99DD-B914D050B8B3}"/>
              </a:ext>
            </a:extLst>
          </p:cNvPr>
          <p:cNvSpPr txBox="1"/>
          <p:nvPr/>
        </p:nvSpPr>
        <p:spPr>
          <a:xfrm>
            <a:off x="484681" y="1161700"/>
            <a:ext cx="5489399" cy="3139321"/>
          </a:xfrm>
          <a:prstGeom prst="rect">
            <a:avLst/>
          </a:prstGeom>
          <a:noFill/>
        </p:spPr>
        <p:txBody>
          <a:bodyPr wrap="square" rtlCol="0">
            <a:spAutoFit/>
          </a:bodyPr>
          <a:lstStyle/>
          <a:p>
            <a:r>
              <a:rPr lang="en-US" sz="1600" dirty="0">
                <a:latin typeface="+mj-lt"/>
              </a:rPr>
              <a:t>“Apparently Newtonian dynamics has been derived from Einsteinian, subject to a few limiting conditions. Yet the derivation is spurious, at least to this point. </a:t>
            </a:r>
          </a:p>
          <a:p>
            <a:r>
              <a:rPr lang="en-US" sz="1600" dirty="0">
                <a:latin typeface="+mj-lt"/>
              </a:rPr>
              <a:t>…</a:t>
            </a:r>
          </a:p>
          <a:p>
            <a:r>
              <a:rPr lang="en-US" sz="1600" dirty="0">
                <a:latin typeface="+mj-lt"/>
              </a:rPr>
              <a:t>But the </a:t>
            </a:r>
            <a:r>
              <a:rPr lang="en-US" dirty="0">
                <a:latin typeface="+mj-lt"/>
              </a:rPr>
              <a:t>physical referents of these Einsteinian concepts are by no means identical with those of the Newtonian concepts that bear the same name.</a:t>
            </a:r>
            <a:r>
              <a:rPr lang="en-US" sz="1600" dirty="0">
                <a:latin typeface="+mj-lt"/>
              </a:rPr>
              <a:t> (Newtonian mass is conserved; Einsteinian is convertible with energy. Only at low relative velocities may the two be measured in the same way, and even then they must not be conceived to be the same.) Unless we change the definitions of the variables in the N</a:t>
            </a:r>
            <a:r>
              <a:rPr lang="en-US" sz="1600" baseline="-25000" dirty="0">
                <a:latin typeface="+mj-lt"/>
              </a:rPr>
              <a:t>1</a:t>
            </a:r>
            <a:r>
              <a:rPr lang="en-US" sz="1600" dirty="0">
                <a:latin typeface="+mj-lt"/>
              </a:rPr>
              <a:t>’s, the statements we have derived are not Newtonian.”</a:t>
            </a:r>
          </a:p>
        </p:txBody>
      </p:sp>
      <p:grpSp>
        <p:nvGrpSpPr>
          <p:cNvPr id="10" name="Group 9">
            <a:extLst>
              <a:ext uri="{FF2B5EF4-FFF2-40B4-BE49-F238E27FC236}">
                <a16:creationId xmlns:a16="http://schemas.microsoft.com/office/drawing/2014/main" id="{D4CF2A50-14A4-C84E-AF6D-768A95679B27}"/>
              </a:ext>
            </a:extLst>
          </p:cNvPr>
          <p:cNvGrpSpPr/>
          <p:nvPr/>
        </p:nvGrpSpPr>
        <p:grpSpPr>
          <a:xfrm>
            <a:off x="266700" y="4301020"/>
            <a:ext cx="6181289" cy="651980"/>
            <a:chOff x="266700" y="4301020"/>
            <a:chExt cx="6181289" cy="651980"/>
          </a:xfrm>
        </p:grpSpPr>
        <p:sp>
          <p:nvSpPr>
            <p:cNvPr id="9" name="Freeform 8">
              <a:extLst>
                <a:ext uri="{FF2B5EF4-FFF2-40B4-BE49-F238E27FC236}">
                  <a16:creationId xmlns:a16="http://schemas.microsoft.com/office/drawing/2014/main" id="{20671E0F-1ADF-1C47-9A02-094DA4773460}"/>
                </a:ext>
              </a:extLst>
            </p:cNvPr>
            <p:cNvSpPr/>
            <p:nvPr/>
          </p:nvSpPr>
          <p:spPr>
            <a:xfrm>
              <a:off x="266700" y="4343400"/>
              <a:ext cx="5974080" cy="609600"/>
            </a:xfrm>
            <a:custGeom>
              <a:avLst/>
              <a:gdLst>
                <a:gd name="connsiteX0" fmla="*/ 45720 w 5974080"/>
                <a:gd name="connsiteY0" fmla="*/ 0 h 609600"/>
                <a:gd name="connsiteX1" fmla="*/ 45720 w 5974080"/>
                <a:gd name="connsiteY1" fmla="*/ 0 h 609600"/>
                <a:gd name="connsiteX2" fmla="*/ 5974080 w 5974080"/>
                <a:gd name="connsiteY2" fmla="*/ 53340 h 609600"/>
                <a:gd name="connsiteX3" fmla="*/ 5875020 w 5974080"/>
                <a:gd name="connsiteY3" fmla="*/ 609600 h 609600"/>
                <a:gd name="connsiteX4" fmla="*/ 0 w 5974080"/>
                <a:gd name="connsiteY4" fmla="*/ 579120 h 609600"/>
                <a:gd name="connsiteX5" fmla="*/ 45720 w 597408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4080" h="609600">
                  <a:moveTo>
                    <a:pt x="45720" y="0"/>
                  </a:moveTo>
                  <a:lnTo>
                    <a:pt x="45720" y="0"/>
                  </a:lnTo>
                  <a:lnTo>
                    <a:pt x="5974080" y="53340"/>
                  </a:lnTo>
                  <a:lnTo>
                    <a:pt x="5875020" y="609600"/>
                  </a:lnTo>
                  <a:lnTo>
                    <a:pt x="0" y="579120"/>
                  </a:lnTo>
                  <a:lnTo>
                    <a:pt x="45720" y="0"/>
                  </a:lnTo>
                  <a:close/>
                </a:path>
              </a:pathLst>
            </a:custGeom>
            <a:solidFill>
              <a:srgbClr val="DCF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3E28D1-6944-4D49-86C8-B4DD7A43A620}"/>
                </a:ext>
              </a:extLst>
            </p:cNvPr>
            <p:cNvSpPr txBox="1"/>
            <p:nvPr/>
          </p:nvSpPr>
          <p:spPr>
            <a:xfrm>
              <a:off x="410011" y="4301021"/>
              <a:ext cx="1912620" cy="584775"/>
            </a:xfrm>
            <a:prstGeom prst="rect">
              <a:avLst/>
            </a:prstGeom>
            <a:noFill/>
          </p:spPr>
          <p:txBody>
            <a:bodyPr wrap="square" rtlCol="0">
              <a:spAutoFit/>
            </a:bodyPr>
            <a:lstStyle/>
            <a:p>
              <a:pPr algn="l"/>
              <a:r>
                <a:rPr lang="en-US" sz="1600" i="1" dirty="0">
                  <a:latin typeface="+mj-lt"/>
                </a:rPr>
                <a:t>Antirealist:</a:t>
              </a:r>
            </a:p>
            <a:p>
              <a:pPr algn="l"/>
              <a:r>
                <a:rPr lang="en-US" sz="1600" dirty="0">
                  <a:latin typeface="+mj-lt"/>
                </a:rPr>
                <a:t>different referent.</a:t>
              </a:r>
            </a:p>
          </p:txBody>
        </p:sp>
        <p:sp>
          <p:nvSpPr>
            <p:cNvPr id="6" name="TextBox 5">
              <a:extLst>
                <a:ext uri="{FF2B5EF4-FFF2-40B4-BE49-F238E27FC236}">
                  <a16:creationId xmlns:a16="http://schemas.microsoft.com/office/drawing/2014/main" id="{BF33163F-E673-FA4B-8C90-E117B1D402A1}"/>
                </a:ext>
              </a:extLst>
            </p:cNvPr>
            <p:cNvSpPr txBox="1"/>
            <p:nvPr/>
          </p:nvSpPr>
          <p:spPr>
            <a:xfrm>
              <a:off x="2425396" y="4301020"/>
              <a:ext cx="4022593" cy="584775"/>
            </a:xfrm>
            <a:prstGeom prst="rect">
              <a:avLst/>
            </a:prstGeom>
            <a:noFill/>
          </p:spPr>
          <p:txBody>
            <a:bodyPr wrap="square" rtlCol="0">
              <a:spAutoFit/>
            </a:bodyPr>
            <a:lstStyle/>
            <a:p>
              <a:pPr algn="l"/>
              <a:r>
                <a:rPr lang="en-US" sz="1600" i="1" dirty="0">
                  <a:latin typeface="+mj-lt"/>
                </a:rPr>
                <a:t>Realist:</a:t>
              </a:r>
            </a:p>
            <a:p>
              <a:pPr algn="l"/>
              <a:r>
                <a:rPr lang="en-US" sz="1600" dirty="0">
                  <a:latin typeface="+mj-lt"/>
                </a:rPr>
                <a:t>Same referent different properties ascribed.</a:t>
              </a:r>
            </a:p>
          </p:txBody>
        </p:sp>
      </p:grpSp>
    </p:spTree>
    <p:extLst>
      <p:ext uri="{BB962C8B-B14F-4D97-AF65-F5344CB8AC3E}">
        <p14:creationId xmlns:p14="http://schemas.microsoft.com/office/powerpoint/2010/main" val="13724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C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820</Words>
  <Application>Microsoft Macintosh PowerPoint</Application>
  <PresentationFormat>Custom</PresentationFormat>
  <Paragraphs>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Times New Roman</vt:lpstr>
      <vt:lpstr>Office Theme</vt:lpstr>
      <vt:lpstr>Dense and Sparse Meaning Spaces When Referential Stability Fails and Succeeds  John D. Norton Department of History and Philosophy of Science University of Pittsburgh  “Dense and Sparse Meaning Spaces: When Referential Stability Fails and Succeeds,” Prepared for Theo Arabatzis, Corinne Bloch and James Lennox, eds., Concepts, Induction, and the Growth of Scientific Knowledge. https://sites.pitt.edu/~jdnorton/homepage/cv.html#manuscripts</vt:lpstr>
      <vt:lpstr>The Main Claim</vt:lpstr>
      <vt:lpstr>Reference</vt:lpstr>
      <vt:lpstr>Dense Meaning Space</vt:lpstr>
      <vt:lpstr>Sparse Meaning Space</vt:lpstr>
      <vt:lpstr>Kuhn, Structure of Scientific Revolutions</vt:lpstr>
      <vt:lpstr>Dense Meaning Space</vt:lpstr>
      <vt:lpstr>Sparse Meaning Space</vt:lpstr>
      <vt:lpstr>Kuhn, Structure of Scientific Revolutions</vt:lpstr>
      <vt:lpstr>Putnam, Twin Earth</vt:lpstr>
      <vt:lpstr>Dense Meaning Space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42</cp:revision>
  <dcterms:created xsi:type="dcterms:W3CDTF">2022-01-27T14:17:25Z</dcterms:created>
  <dcterms:modified xsi:type="dcterms:W3CDTF">2022-02-02T14:26:45Z</dcterms:modified>
</cp:coreProperties>
</file>