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4" r:id="rId9"/>
    <p:sldId id="265" r:id="rId10"/>
    <p:sldId id="268" r:id="rId11"/>
    <p:sldId id="269" r:id="rId12"/>
    <p:sldId id="266" r:id="rId13"/>
    <p:sldId id="271" r:id="rId14"/>
    <p:sldId id="27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E57E6-44B7-41ED-BF90-39ADECAA935C}" v="431" dt="2022-02-21T18:30:47.067"/>
    <p1510:client id="{58D0B628-419D-E601-7A44-BD6D6D760619}" v="40" dt="2022-02-22T02:44:44.840"/>
    <p1510:client id="{B48BF38B-5240-9D93-7D16-3D939ADF6182}" v="36" dt="2022-02-23T01:04:35.701"/>
    <p1510:client id="{C0258225-36DA-0280-D240-494FCBD93151}" v="123" dt="2022-02-23T17:09:06.850"/>
    <p1510:client id="{D920F413-892D-D504-C63A-A460057CCCB5}" v="3106" dt="2022-02-22T02:30:00.268"/>
    <p1510:client id="{DCFA9517-CAA4-89F9-BDBC-922AA1CCABFB}" v="1" dt="2022-02-23T14:59:34.791"/>
    <p1510:client id="{FA6432DE-809B-6AF3-01E9-6B40E9171542}" v="1" dt="2022-02-24T16:07:18.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C4192-CCEB-47AD-921A-8C529B9337CA}" type="doc">
      <dgm:prSet loTypeId="urn:microsoft.com/office/officeart/2018/2/layout/IconVerticalSolidList" loCatId="icon" qsTypeId="urn:microsoft.com/office/officeart/2005/8/quickstyle/simple5" qsCatId="simple" csTypeId="urn:microsoft.com/office/officeart/2005/8/colors/accent3_2" csCatId="accent3" phldr="1"/>
      <dgm:spPr/>
      <dgm:t>
        <a:bodyPr/>
        <a:lstStyle/>
        <a:p>
          <a:endParaRPr lang="en-US"/>
        </a:p>
      </dgm:t>
    </dgm:pt>
    <dgm:pt modelId="{A4AB1F26-C40C-4B37-9BDE-56661D3C97B0}">
      <dgm:prSet/>
      <dgm:spPr/>
      <dgm:t>
        <a:bodyPr/>
        <a:lstStyle/>
        <a:p>
          <a:pPr>
            <a:lnSpc>
              <a:spcPct val="100000"/>
            </a:lnSpc>
          </a:pPr>
          <a:r>
            <a:rPr lang="en-US" dirty="0"/>
            <a:t>During Plank's quantum crisis, it was only after rival theories explained </a:t>
          </a:r>
          <a:r>
            <a:rPr lang="en-US" b="1" dirty="0">
              <a:latin typeface="Calibri Light" panose="020F0302020204030204"/>
            </a:rPr>
            <a:t>anomalies</a:t>
          </a:r>
          <a:r>
            <a:rPr lang="en-US" b="1" dirty="0"/>
            <a:t> </a:t>
          </a:r>
          <a:r>
            <a:rPr lang="en-US" dirty="0"/>
            <a:t>that old guiding assumptions were rejected</a:t>
          </a:r>
        </a:p>
      </dgm:t>
    </dgm:pt>
    <dgm:pt modelId="{E07068BF-4B06-426B-BAD5-B0F099FB12F8}" type="parTrans" cxnId="{D338B9C2-DD2A-431A-9B86-963D581A9C12}">
      <dgm:prSet/>
      <dgm:spPr/>
      <dgm:t>
        <a:bodyPr/>
        <a:lstStyle/>
        <a:p>
          <a:endParaRPr lang="en-US"/>
        </a:p>
      </dgm:t>
    </dgm:pt>
    <dgm:pt modelId="{602AFB53-9A85-41E1-9EEA-7ECAD15A1BF6}" type="sibTrans" cxnId="{D338B9C2-DD2A-431A-9B86-963D581A9C12}">
      <dgm:prSet/>
      <dgm:spPr/>
      <dgm:t>
        <a:bodyPr/>
        <a:lstStyle/>
        <a:p>
          <a:endParaRPr lang="en-US"/>
        </a:p>
      </dgm:t>
    </dgm:pt>
    <dgm:pt modelId="{9A0BC067-BE7A-487D-B132-E6A814123574}">
      <dgm:prSet/>
      <dgm:spPr/>
      <dgm:t>
        <a:bodyPr/>
        <a:lstStyle/>
        <a:p>
          <a:pPr>
            <a:lnSpc>
              <a:spcPct val="100000"/>
            </a:lnSpc>
          </a:pPr>
          <a:r>
            <a:rPr lang="en-US" dirty="0"/>
            <a:t>Anomalies</a:t>
          </a:r>
          <a:r>
            <a:rPr lang="en-US" b="1" dirty="0">
              <a:latin typeface="Calibri Light" panose="020F0302020204030204"/>
            </a:rPr>
            <a:t>/Crises</a:t>
          </a:r>
          <a:r>
            <a:rPr lang="en-US" dirty="0"/>
            <a:t> </a:t>
          </a:r>
          <a:r>
            <a:rPr lang="en-US" b="1" dirty="0">
              <a:latin typeface="Calibri Light" panose="020F0302020204030204"/>
            </a:rPr>
            <a:t>are</a:t>
          </a:r>
          <a:r>
            <a:rPr lang="en-US" b="1" dirty="0"/>
            <a:t> </a:t>
          </a:r>
          <a:r>
            <a:rPr lang="en-US" dirty="0"/>
            <a:t>retrospectively diagnosed</a:t>
          </a:r>
        </a:p>
      </dgm:t>
    </dgm:pt>
    <dgm:pt modelId="{FF21703F-DA83-4232-8E84-EE295E799111}" type="parTrans" cxnId="{01F66AD2-C863-4465-8BA1-518DB6A674A1}">
      <dgm:prSet/>
      <dgm:spPr/>
      <dgm:t>
        <a:bodyPr/>
        <a:lstStyle/>
        <a:p>
          <a:endParaRPr lang="en-US"/>
        </a:p>
      </dgm:t>
    </dgm:pt>
    <dgm:pt modelId="{294783FF-497C-4DA6-8207-C65E4847DF0A}" type="sibTrans" cxnId="{01F66AD2-C863-4465-8BA1-518DB6A674A1}">
      <dgm:prSet/>
      <dgm:spPr/>
      <dgm:t>
        <a:bodyPr/>
        <a:lstStyle/>
        <a:p>
          <a:endParaRPr lang="en-US"/>
        </a:p>
      </dgm:t>
    </dgm:pt>
    <dgm:pt modelId="{6587225C-4FAB-4874-BCEF-21CA248389BF}" type="pres">
      <dgm:prSet presAssocID="{337C4192-CCEB-47AD-921A-8C529B9337CA}" presName="root" presStyleCnt="0">
        <dgm:presLayoutVars>
          <dgm:dir/>
          <dgm:resizeHandles val="exact"/>
        </dgm:presLayoutVars>
      </dgm:prSet>
      <dgm:spPr/>
    </dgm:pt>
    <dgm:pt modelId="{1DD06B6B-421E-4D86-9ABF-4CFFDFEA276E}" type="pres">
      <dgm:prSet presAssocID="{A4AB1F26-C40C-4B37-9BDE-56661D3C97B0}" presName="compNode" presStyleCnt="0"/>
      <dgm:spPr/>
    </dgm:pt>
    <dgm:pt modelId="{09C6CFB3-845C-4560-9B7E-E199312A0AAD}" type="pres">
      <dgm:prSet presAssocID="{A4AB1F26-C40C-4B37-9BDE-56661D3C97B0}" presName="bgRect" presStyleLbl="bgShp" presStyleIdx="0" presStyleCnt="2"/>
      <dgm:spPr/>
    </dgm:pt>
    <dgm:pt modelId="{71FEFA18-8A60-4F6E-BCF4-EE2E43C8887B}" type="pres">
      <dgm:prSet presAssocID="{A4AB1F26-C40C-4B37-9BDE-56661D3C97B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86F3D0F1-C2AC-42EC-9585-07E134BA861C}" type="pres">
      <dgm:prSet presAssocID="{A4AB1F26-C40C-4B37-9BDE-56661D3C97B0}" presName="spaceRect" presStyleCnt="0"/>
      <dgm:spPr/>
    </dgm:pt>
    <dgm:pt modelId="{AD097E78-B11C-44F8-9AB0-E9ED9E409576}" type="pres">
      <dgm:prSet presAssocID="{A4AB1F26-C40C-4B37-9BDE-56661D3C97B0}" presName="parTx" presStyleLbl="revTx" presStyleIdx="0" presStyleCnt="2">
        <dgm:presLayoutVars>
          <dgm:chMax val="0"/>
          <dgm:chPref val="0"/>
        </dgm:presLayoutVars>
      </dgm:prSet>
      <dgm:spPr/>
    </dgm:pt>
    <dgm:pt modelId="{BCADA3DE-ABED-47E2-A355-BCCFF297F39B}" type="pres">
      <dgm:prSet presAssocID="{602AFB53-9A85-41E1-9EEA-7ECAD15A1BF6}" presName="sibTrans" presStyleCnt="0"/>
      <dgm:spPr/>
    </dgm:pt>
    <dgm:pt modelId="{64CBBC47-5C94-48EA-B7A7-87680C0F2567}" type="pres">
      <dgm:prSet presAssocID="{9A0BC067-BE7A-487D-B132-E6A814123574}" presName="compNode" presStyleCnt="0"/>
      <dgm:spPr/>
    </dgm:pt>
    <dgm:pt modelId="{4030DE38-ED1A-416C-AA5C-C67C244494F3}" type="pres">
      <dgm:prSet presAssocID="{9A0BC067-BE7A-487D-B132-E6A814123574}" presName="bgRect" presStyleLbl="bgShp" presStyleIdx="1" presStyleCnt="2"/>
      <dgm:spPr/>
    </dgm:pt>
    <dgm:pt modelId="{6CA4DEB1-46A5-4250-B22F-BA852D134083}" type="pres">
      <dgm:prSet presAssocID="{9A0BC067-BE7A-487D-B132-E6A8141235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98173910-B971-4054-B100-521CE38F7139}" type="pres">
      <dgm:prSet presAssocID="{9A0BC067-BE7A-487D-B132-E6A814123574}" presName="spaceRect" presStyleCnt="0"/>
      <dgm:spPr/>
    </dgm:pt>
    <dgm:pt modelId="{8ED6E53A-8269-454F-9737-F4DC8D218D6A}" type="pres">
      <dgm:prSet presAssocID="{9A0BC067-BE7A-487D-B132-E6A814123574}" presName="parTx" presStyleLbl="revTx" presStyleIdx="1" presStyleCnt="2">
        <dgm:presLayoutVars>
          <dgm:chMax val="0"/>
          <dgm:chPref val="0"/>
        </dgm:presLayoutVars>
      </dgm:prSet>
      <dgm:spPr/>
    </dgm:pt>
  </dgm:ptLst>
  <dgm:cxnLst>
    <dgm:cxn modelId="{7379E208-8D2B-4654-9698-8655883BC4CD}" type="presOf" srcId="{9A0BC067-BE7A-487D-B132-E6A814123574}" destId="{8ED6E53A-8269-454F-9737-F4DC8D218D6A}" srcOrd="0" destOrd="0" presId="urn:microsoft.com/office/officeart/2018/2/layout/IconVerticalSolidList"/>
    <dgm:cxn modelId="{1C608721-8117-460E-BB94-92C38DFBA0DA}" type="presOf" srcId="{337C4192-CCEB-47AD-921A-8C529B9337CA}" destId="{6587225C-4FAB-4874-BCEF-21CA248389BF}" srcOrd="0" destOrd="0" presId="urn:microsoft.com/office/officeart/2018/2/layout/IconVerticalSolidList"/>
    <dgm:cxn modelId="{52A9B6B8-5493-43D7-A974-A324403E3B39}" type="presOf" srcId="{A4AB1F26-C40C-4B37-9BDE-56661D3C97B0}" destId="{AD097E78-B11C-44F8-9AB0-E9ED9E409576}" srcOrd="0" destOrd="0" presId="urn:microsoft.com/office/officeart/2018/2/layout/IconVerticalSolidList"/>
    <dgm:cxn modelId="{D338B9C2-DD2A-431A-9B86-963D581A9C12}" srcId="{337C4192-CCEB-47AD-921A-8C529B9337CA}" destId="{A4AB1F26-C40C-4B37-9BDE-56661D3C97B0}" srcOrd="0" destOrd="0" parTransId="{E07068BF-4B06-426B-BAD5-B0F099FB12F8}" sibTransId="{602AFB53-9A85-41E1-9EEA-7ECAD15A1BF6}"/>
    <dgm:cxn modelId="{01F66AD2-C863-4465-8BA1-518DB6A674A1}" srcId="{337C4192-CCEB-47AD-921A-8C529B9337CA}" destId="{9A0BC067-BE7A-487D-B132-E6A814123574}" srcOrd="1" destOrd="0" parTransId="{FF21703F-DA83-4232-8E84-EE295E799111}" sibTransId="{294783FF-497C-4DA6-8207-C65E4847DF0A}"/>
    <dgm:cxn modelId="{84F798D3-6859-4461-99EB-4F8B67449CE3}" type="presParOf" srcId="{6587225C-4FAB-4874-BCEF-21CA248389BF}" destId="{1DD06B6B-421E-4D86-9ABF-4CFFDFEA276E}" srcOrd="0" destOrd="0" presId="urn:microsoft.com/office/officeart/2018/2/layout/IconVerticalSolidList"/>
    <dgm:cxn modelId="{A7C0DA0E-5EEF-4A9A-8205-1BACA589AF15}" type="presParOf" srcId="{1DD06B6B-421E-4D86-9ABF-4CFFDFEA276E}" destId="{09C6CFB3-845C-4560-9B7E-E199312A0AAD}" srcOrd="0" destOrd="0" presId="urn:microsoft.com/office/officeart/2018/2/layout/IconVerticalSolidList"/>
    <dgm:cxn modelId="{3E5BDD9B-1C1A-466D-B1B0-AA98C5BCB9A6}" type="presParOf" srcId="{1DD06B6B-421E-4D86-9ABF-4CFFDFEA276E}" destId="{71FEFA18-8A60-4F6E-BCF4-EE2E43C8887B}" srcOrd="1" destOrd="0" presId="urn:microsoft.com/office/officeart/2018/2/layout/IconVerticalSolidList"/>
    <dgm:cxn modelId="{AFB7FBCA-F28B-4C59-9177-FB96DEBB229B}" type="presParOf" srcId="{1DD06B6B-421E-4D86-9ABF-4CFFDFEA276E}" destId="{86F3D0F1-C2AC-42EC-9585-07E134BA861C}" srcOrd="2" destOrd="0" presId="urn:microsoft.com/office/officeart/2018/2/layout/IconVerticalSolidList"/>
    <dgm:cxn modelId="{A7A9F53B-941C-48B3-9082-97EE07553840}" type="presParOf" srcId="{1DD06B6B-421E-4D86-9ABF-4CFFDFEA276E}" destId="{AD097E78-B11C-44F8-9AB0-E9ED9E409576}" srcOrd="3" destOrd="0" presId="urn:microsoft.com/office/officeart/2018/2/layout/IconVerticalSolidList"/>
    <dgm:cxn modelId="{2CD7D201-4436-48CD-A7F0-DF3B6166333A}" type="presParOf" srcId="{6587225C-4FAB-4874-BCEF-21CA248389BF}" destId="{BCADA3DE-ABED-47E2-A355-BCCFF297F39B}" srcOrd="1" destOrd="0" presId="urn:microsoft.com/office/officeart/2018/2/layout/IconVerticalSolidList"/>
    <dgm:cxn modelId="{FF590CC0-ED6E-410E-B7D7-4ED964515FEC}" type="presParOf" srcId="{6587225C-4FAB-4874-BCEF-21CA248389BF}" destId="{64CBBC47-5C94-48EA-B7A7-87680C0F2567}" srcOrd="2" destOrd="0" presId="urn:microsoft.com/office/officeart/2018/2/layout/IconVerticalSolidList"/>
    <dgm:cxn modelId="{173EC72F-954E-44DD-A4B9-E810767089A6}" type="presParOf" srcId="{64CBBC47-5C94-48EA-B7A7-87680C0F2567}" destId="{4030DE38-ED1A-416C-AA5C-C67C244494F3}" srcOrd="0" destOrd="0" presId="urn:microsoft.com/office/officeart/2018/2/layout/IconVerticalSolidList"/>
    <dgm:cxn modelId="{DD1DEEB5-EB4B-4A00-A711-9AFFC96FD885}" type="presParOf" srcId="{64CBBC47-5C94-48EA-B7A7-87680C0F2567}" destId="{6CA4DEB1-46A5-4250-B22F-BA852D134083}" srcOrd="1" destOrd="0" presId="urn:microsoft.com/office/officeart/2018/2/layout/IconVerticalSolidList"/>
    <dgm:cxn modelId="{024DA01B-2001-4FEF-BBD0-B076C55B5145}" type="presParOf" srcId="{64CBBC47-5C94-48EA-B7A7-87680C0F2567}" destId="{98173910-B971-4054-B100-521CE38F7139}" srcOrd="2" destOrd="0" presId="urn:microsoft.com/office/officeart/2018/2/layout/IconVerticalSolidList"/>
    <dgm:cxn modelId="{9127326B-C430-4094-ACED-9F6DC51EF029}" type="presParOf" srcId="{64CBBC47-5C94-48EA-B7A7-87680C0F2567}" destId="{8ED6E53A-8269-454F-9737-F4DC8D218D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6CFB3-845C-4560-9B7E-E199312A0AAD}">
      <dsp:nvSpPr>
        <dsp:cNvPr id="0" name=""/>
        <dsp:cNvSpPr/>
      </dsp:nvSpPr>
      <dsp:spPr>
        <a:xfrm>
          <a:off x="0" y="615130"/>
          <a:ext cx="6586489" cy="113562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1FEFA18-8A60-4F6E-BCF4-EE2E43C8887B}">
      <dsp:nvSpPr>
        <dsp:cNvPr id="0" name=""/>
        <dsp:cNvSpPr/>
      </dsp:nvSpPr>
      <dsp:spPr>
        <a:xfrm>
          <a:off x="343526" y="870646"/>
          <a:ext cx="624594" cy="6245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D097E78-B11C-44F8-9AB0-E9ED9E409576}">
      <dsp:nvSpPr>
        <dsp:cNvPr id="0" name=""/>
        <dsp:cNvSpPr/>
      </dsp:nvSpPr>
      <dsp:spPr>
        <a:xfrm>
          <a:off x="1311647" y="615130"/>
          <a:ext cx="5274841" cy="11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87" tIns="120187" rIns="120187" bIns="120187" numCol="1" spcCol="1270" anchor="ctr" anchorCtr="0">
          <a:noAutofit/>
        </a:bodyPr>
        <a:lstStyle/>
        <a:p>
          <a:pPr marL="0" lvl="0" indent="0" algn="l" defTabSz="844550">
            <a:lnSpc>
              <a:spcPct val="100000"/>
            </a:lnSpc>
            <a:spcBef>
              <a:spcPct val="0"/>
            </a:spcBef>
            <a:spcAft>
              <a:spcPct val="35000"/>
            </a:spcAft>
            <a:buNone/>
          </a:pPr>
          <a:r>
            <a:rPr lang="en-US" sz="1900" kern="1200" dirty="0"/>
            <a:t>During Plank's quantum crisis, it was only after rival theories explained </a:t>
          </a:r>
          <a:r>
            <a:rPr lang="en-US" sz="1900" b="1" kern="1200" dirty="0">
              <a:latin typeface="Calibri Light" panose="020F0302020204030204"/>
            </a:rPr>
            <a:t>anomalies</a:t>
          </a:r>
          <a:r>
            <a:rPr lang="en-US" sz="1900" b="1" kern="1200" dirty="0"/>
            <a:t> </a:t>
          </a:r>
          <a:r>
            <a:rPr lang="en-US" sz="1900" kern="1200" dirty="0"/>
            <a:t>that old guiding assumptions were rejected</a:t>
          </a:r>
        </a:p>
      </dsp:txBody>
      <dsp:txXfrm>
        <a:off x="1311647" y="615130"/>
        <a:ext cx="5274841" cy="1135625"/>
      </dsp:txXfrm>
    </dsp:sp>
    <dsp:sp modelId="{4030DE38-ED1A-416C-AA5C-C67C244494F3}">
      <dsp:nvSpPr>
        <dsp:cNvPr id="0" name=""/>
        <dsp:cNvSpPr/>
      </dsp:nvSpPr>
      <dsp:spPr>
        <a:xfrm>
          <a:off x="0" y="2034662"/>
          <a:ext cx="6586489" cy="113562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CA4DEB1-46A5-4250-B22F-BA852D134083}">
      <dsp:nvSpPr>
        <dsp:cNvPr id="0" name=""/>
        <dsp:cNvSpPr/>
      </dsp:nvSpPr>
      <dsp:spPr>
        <a:xfrm>
          <a:off x="343526" y="2290178"/>
          <a:ext cx="624594" cy="6245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ED6E53A-8269-454F-9737-F4DC8D218D6A}">
      <dsp:nvSpPr>
        <dsp:cNvPr id="0" name=""/>
        <dsp:cNvSpPr/>
      </dsp:nvSpPr>
      <dsp:spPr>
        <a:xfrm>
          <a:off x="1311647" y="2034662"/>
          <a:ext cx="5274841" cy="11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87" tIns="120187" rIns="120187" bIns="120187" numCol="1" spcCol="1270" anchor="ctr" anchorCtr="0">
          <a:noAutofit/>
        </a:bodyPr>
        <a:lstStyle/>
        <a:p>
          <a:pPr marL="0" lvl="0" indent="0" algn="l" defTabSz="844550">
            <a:lnSpc>
              <a:spcPct val="100000"/>
            </a:lnSpc>
            <a:spcBef>
              <a:spcPct val="0"/>
            </a:spcBef>
            <a:spcAft>
              <a:spcPct val="35000"/>
            </a:spcAft>
            <a:buNone/>
          </a:pPr>
          <a:r>
            <a:rPr lang="en-US" sz="1900" kern="1200" dirty="0"/>
            <a:t>Anomalies</a:t>
          </a:r>
          <a:r>
            <a:rPr lang="en-US" sz="1900" b="1" kern="1200" dirty="0">
              <a:latin typeface="Calibri Light" panose="020F0302020204030204"/>
            </a:rPr>
            <a:t>/Crises</a:t>
          </a:r>
          <a:r>
            <a:rPr lang="en-US" sz="1900" kern="1200" dirty="0"/>
            <a:t> </a:t>
          </a:r>
          <a:r>
            <a:rPr lang="en-US" sz="1900" b="1" kern="1200" dirty="0">
              <a:latin typeface="Calibri Light" panose="020F0302020204030204"/>
            </a:rPr>
            <a:t>are</a:t>
          </a:r>
          <a:r>
            <a:rPr lang="en-US" sz="1900" b="1" kern="1200" dirty="0"/>
            <a:t> </a:t>
          </a:r>
          <a:r>
            <a:rPr lang="en-US" sz="1900" kern="1200" dirty="0"/>
            <a:t>retrospectively diagnosed</a:t>
          </a:r>
        </a:p>
      </dsp:txBody>
      <dsp:txXfrm>
        <a:off x="1311647" y="2034662"/>
        <a:ext cx="5274841" cy="11356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hyperlink" Target="http://1https:/www.feynmanlectures.caltech.edu/I_41.html#mjx-eqn-EqI411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cs typeface="Calibri Light"/>
              </a:rPr>
              <a:t>Planck's Quantum Crisis and Shifts in Guiding Assumptions</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By John M. Nicholas</a:t>
            </a:r>
          </a:p>
          <a:p>
            <a:r>
              <a:rPr lang="en-US" dirty="0">
                <a:cs typeface="Calibri"/>
              </a:rPr>
              <a:t>Presentation by Brett Park</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A02B-2CBC-4FA5-8AC9-1054AE7CE96E}"/>
              </a:ext>
            </a:extLst>
          </p:cNvPr>
          <p:cNvSpPr>
            <a:spLocks noGrp="1"/>
          </p:cNvSpPr>
          <p:nvPr>
            <p:ph type="title"/>
          </p:nvPr>
        </p:nvSpPr>
        <p:spPr>
          <a:xfrm>
            <a:off x="575129" y="392339"/>
            <a:ext cx="11259457" cy="1325563"/>
          </a:xfrm>
        </p:spPr>
        <p:txBody>
          <a:bodyPr/>
          <a:lstStyle/>
          <a:p>
            <a:r>
              <a:rPr lang="en-US" dirty="0">
                <a:latin typeface="Calibri"/>
                <a:cs typeface="Calibri Light"/>
              </a:rPr>
              <a:t>Guiding Assumptions: </a:t>
            </a:r>
            <a:r>
              <a:rPr lang="en-US" dirty="0">
                <a:latin typeface="Calibri"/>
                <a:cs typeface="Calibri"/>
              </a:rPr>
              <a:t>Thermodynamics</a:t>
            </a:r>
            <a:r>
              <a:rPr lang="en-US" dirty="0">
                <a:latin typeface="Calibri"/>
                <a:cs typeface="Calibri Light"/>
              </a:rPr>
              <a:t> </a:t>
            </a:r>
          </a:p>
        </p:txBody>
      </p:sp>
      <p:sp>
        <p:nvSpPr>
          <p:cNvPr id="3" name="Content Placeholder 2">
            <a:extLst>
              <a:ext uri="{FF2B5EF4-FFF2-40B4-BE49-F238E27FC236}">
                <a16:creationId xmlns:a16="http://schemas.microsoft.com/office/drawing/2014/main" id="{35EA49D7-4173-4F86-B3E2-3539B1E25B54}"/>
              </a:ext>
            </a:extLst>
          </p:cNvPr>
          <p:cNvSpPr>
            <a:spLocks noGrp="1"/>
          </p:cNvSpPr>
          <p:nvPr>
            <p:ph idx="1"/>
          </p:nvPr>
        </p:nvSpPr>
        <p:spPr/>
        <p:txBody>
          <a:bodyPr vert="horz" lIns="91440" tIns="45720" rIns="91440" bIns="45720" rtlCol="0" anchor="t">
            <a:normAutofit lnSpcReduction="10000"/>
          </a:bodyPr>
          <a:lstStyle/>
          <a:p>
            <a:r>
              <a:rPr lang="en-US" b="1" dirty="0">
                <a:ea typeface="+mn-lt"/>
                <a:cs typeface="+mn-lt"/>
              </a:rPr>
              <a:t>Phenomenological Thermodynamics:</a:t>
            </a:r>
            <a:r>
              <a:rPr lang="en-US" dirty="0">
                <a:ea typeface="+mn-lt"/>
                <a:cs typeface="+mn-lt"/>
              </a:rPr>
              <a:t> orthodox view of thermodynamics (Clausius &amp; early Planck) was that it is a perfectly general framework which describes observable thermodynamic behavior</a:t>
            </a:r>
            <a:endParaRPr lang="en-US" dirty="0"/>
          </a:p>
          <a:p>
            <a:pPr marL="0" indent="0">
              <a:buNone/>
            </a:pPr>
            <a:r>
              <a:rPr lang="en-US" dirty="0">
                <a:ea typeface="+mn-lt"/>
                <a:cs typeface="+mn-lt"/>
              </a:rPr>
              <a:t>Vs.</a:t>
            </a:r>
          </a:p>
          <a:p>
            <a:r>
              <a:rPr lang="en-US" b="1" dirty="0">
                <a:ea typeface="+mn-lt"/>
                <a:cs typeface="+mn-lt"/>
              </a:rPr>
              <a:t>Boltzmann's Statistical Mechanics: </a:t>
            </a:r>
            <a:r>
              <a:rPr lang="en-US" dirty="0">
                <a:ea typeface="+mn-lt"/>
                <a:cs typeface="+mn-lt"/>
              </a:rPr>
              <a:t>the laws of thermodynamics are statistical generalization about molecular behavior</a:t>
            </a:r>
            <a:endParaRPr lang="en-US" dirty="0"/>
          </a:p>
          <a:p>
            <a:pPr lvl="1"/>
            <a:r>
              <a:rPr lang="en-US" dirty="0">
                <a:ea typeface="+mn-lt"/>
                <a:cs typeface="+mn-lt"/>
              </a:rPr>
              <a:t>(Contra </a:t>
            </a:r>
            <a:r>
              <a:rPr lang="en-US" b="1" dirty="0">
                <a:ea typeface="+mn-lt"/>
                <a:cs typeface="+mn-lt"/>
              </a:rPr>
              <a:t>Crisis-Response</a:t>
            </a:r>
            <a:r>
              <a:rPr lang="en-US" dirty="0">
                <a:ea typeface="+mn-lt"/>
                <a:cs typeface="+mn-lt"/>
              </a:rPr>
              <a:t>): Planck was aware of Boltzmann's rival approach well before he defected to it</a:t>
            </a:r>
          </a:p>
          <a:p>
            <a:pPr lvl="1"/>
            <a:r>
              <a:rPr lang="en-US" dirty="0">
                <a:ea typeface="+mn-lt"/>
                <a:cs typeface="+mn-lt"/>
              </a:rPr>
              <a:t>(Contra </a:t>
            </a:r>
            <a:r>
              <a:rPr lang="en-US" b="1" dirty="0">
                <a:ea typeface="+mn-lt"/>
                <a:cs typeface="+mn-lt"/>
              </a:rPr>
              <a:t>Persistence</a:t>
            </a:r>
            <a:r>
              <a:rPr lang="en-US" dirty="0">
                <a:ea typeface="+mn-lt"/>
                <a:cs typeface="+mn-lt"/>
              </a:rPr>
              <a:t>): Planck accepted Boltzmann's approach without a long period of recognized anomaly</a:t>
            </a:r>
          </a:p>
        </p:txBody>
      </p:sp>
    </p:spTree>
    <p:extLst>
      <p:ext uri="{BB962C8B-B14F-4D97-AF65-F5344CB8AC3E}">
        <p14:creationId xmlns:p14="http://schemas.microsoft.com/office/powerpoint/2010/main" val="279180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A02B-2CBC-4FA5-8AC9-1054AE7CE96E}"/>
              </a:ext>
            </a:extLst>
          </p:cNvPr>
          <p:cNvSpPr>
            <a:spLocks noGrp="1"/>
          </p:cNvSpPr>
          <p:nvPr>
            <p:ph type="title"/>
          </p:nvPr>
        </p:nvSpPr>
        <p:spPr>
          <a:xfrm>
            <a:off x="575129" y="392339"/>
            <a:ext cx="11259457" cy="1325563"/>
          </a:xfrm>
        </p:spPr>
        <p:txBody>
          <a:bodyPr/>
          <a:lstStyle/>
          <a:p>
            <a:r>
              <a:rPr lang="en-US" dirty="0">
                <a:latin typeface="Calibri"/>
                <a:cs typeface="Calibri Light"/>
              </a:rPr>
              <a:t>Guiding Assumptions: </a:t>
            </a:r>
            <a:r>
              <a:rPr lang="en-US" dirty="0">
                <a:latin typeface="Calibri"/>
                <a:cs typeface="Calibri"/>
              </a:rPr>
              <a:t>Equipartition Theorem</a:t>
            </a:r>
            <a:endParaRPr lang="en-US" dirty="0">
              <a:latin typeface="Calibri"/>
              <a:cs typeface="Calibri Light"/>
            </a:endParaRPr>
          </a:p>
        </p:txBody>
      </p:sp>
      <p:sp>
        <p:nvSpPr>
          <p:cNvPr id="3" name="Content Placeholder 2">
            <a:extLst>
              <a:ext uri="{FF2B5EF4-FFF2-40B4-BE49-F238E27FC236}">
                <a16:creationId xmlns:a16="http://schemas.microsoft.com/office/drawing/2014/main" id="{35EA49D7-4173-4F86-B3E2-3539B1E25B54}"/>
              </a:ext>
            </a:extLst>
          </p:cNvPr>
          <p:cNvSpPr>
            <a:spLocks noGrp="1"/>
          </p:cNvSpPr>
          <p:nvPr>
            <p:ph idx="1"/>
          </p:nvPr>
        </p:nvSpPr>
        <p:spPr/>
        <p:txBody>
          <a:bodyPr vert="horz" lIns="91440" tIns="45720" rIns="91440" bIns="45720" rtlCol="0" anchor="t">
            <a:normAutofit lnSpcReduction="10000"/>
          </a:bodyPr>
          <a:lstStyle/>
          <a:p>
            <a:r>
              <a:rPr lang="en-US" b="1" dirty="0">
                <a:ea typeface="+mn-lt"/>
                <a:cs typeface="+mn-lt"/>
              </a:rPr>
              <a:t>Equipartition Theorem:</a:t>
            </a:r>
            <a:r>
              <a:rPr lang="en-US" dirty="0">
                <a:ea typeface="+mn-lt"/>
                <a:cs typeface="+mn-lt"/>
              </a:rPr>
              <a:t> in thermal equilibrium, energy is evenly distributed amongst the system's degrees of freedom</a:t>
            </a:r>
          </a:p>
          <a:p>
            <a:pPr lvl="1"/>
            <a:r>
              <a:rPr lang="en-US" dirty="0">
                <a:ea typeface="+mn-lt"/>
                <a:cs typeface="+mn-lt"/>
              </a:rPr>
              <a:t>Used to derive classical blackbody distribution</a:t>
            </a:r>
            <a:endParaRPr lang="en-US" b="1" dirty="0">
              <a:ea typeface="+mn-lt"/>
              <a:cs typeface="+mn-lt"/>
            </a:endParaRPr>
          </a:p>
          <a:p>
            <a:pPr lvl="1"/>
            <a:r>
              <a:rPr lang="en-US" b="1" dirty="0">
                <a:ea typeface="+mn-lt"/>
                <a:cs typeface="+mn-lt"/>
              </a:rPr>
              <a:t>Problem:</a:t>
            </a:r>
            <a:r>
              <a:rPr lang="en-US" dirty="0">
                <a:ea typeface="+mn-lt"/>
                <a:cs typeface="+mn-lt"/>
              </a:rPr>
              <a:t> a solid body (finite degrees of freedom) could never reach equilibrium with the EM field (infinite degrees of freedom); it would lose all its energy to electromagnetic radiation</a:t>
            </a:r>
            <a:endParaRPr lang="en-US" dirty="0"/>
          </a:p>
          <a:p>
            <a:pPr lvl="1"/>
            <a:r>
              <a:rPr lang="en-US" b="1" dirty="0">
                <a:ea typeface="+mn-lt"/>
                <a:cs typeface="+mn-lt"/>
              </a:rPr>
              <a:t>Puzzle or Anomaly?:</a:t>
            </a:r>
            <a:r>
              <a:rPr lang="en-US" dirty="0">
                <a:ea typeface="+mn-lt"/>
                <a:cs typeface="+mn-lt"/>
              </a:rPr>
              <a:t> At the time, it was unclear whether this was a puzzle to be solved by classical mechanics (perhaps by limiting degrees of freedom of the EM field) or indicated a deeper problem with classical statistical mechanics</a:t>
            </a:r>
          </a:p>
          <a:p>
            <a:pPr lvl="1"/>
            <a:r>
              <a:rPr lang="en-US" b="1" dirty="0">
                <a:ea typeface="+mn-lt"/>
                <a:cs typeface="+mn-lt"/>
              </a:rPr>
              <a:t>Projecting Backward: </a:t>
            </a:r>
            <a:r>
              <a:rPr lang="en-US" dirty="0">
                <a:ea typeface="+mn-lt"/>
                <a:cs typeface="+mn-lt"/>
              </a:rPr>
              <a:t>Only after Planck suggested energy quanta and Einstein gave this a physical interpretation (photons) did equipartition look retrospectively like an anomaly for classical physics</a:t>
            </a:r>
          </a:p>
        </p:txBody>
      </p:sp>
    </p:spTree>
    <p:extLst>
      <p:ext uri="{BB962C8B-B14F-4D97-AF65-F5344CB8AC3E}">
        <p14:creationId xmlns:p14="http://schemas.microsoft.com/office/powerpoint/2010/main" val="126682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DD28-A879-4C34-A202-538B3C73F0AD}"/>
              </a:ext>
            </a:extLst>
          </p:cNvPr>
          <p:cNvSpPr>
            <a:spLocks noGrp="1"/>
          </p:cNvSpPr>
          <p:nvPr>
            <p:ph type="title"/>
          </p:nvPr>
        </p:nvSpPr>
        <p:spPr/>
        <p:txBody>
          <a:bodyPr/>
          <a:lstStyle/>
          <a:p>
            <a:r>
              <a:rPr lang="en-US" dirty="0">
                <a:latin typeface="Calibri"/>
                <a:cs typeface="Calibri"/>
              </a:rPr>
              <a:t>Guiding Assumptions: Wave-Theory of Light</a:t>
            </a:r>
            <a:endParaRPr lang="en-US" dirty="0"/>
          </a:p>
        </p:txBody>
      </p:sp>
      <p:sp>
        <p:nvSpPr>
          <p:cNvPr id="3" name="Content Placeholder 2">
            <a:extLst>
              <a:ext uri="{FF2B5EF4-FFF2-40B4-BE49-F238E27FC236}">
                <a16:creationId xmlns:a16="http://schemas.microsoft.com/office/drawing/2014/main" id="{D56D5672-0571-4546-AE3F-BC30BA67C373}"/>
              </a:ext>
            </a:extLst>
          </p:cNvPr>
          <p:cNvSpPr>
            <a:spLocks noGrp="1"/>
          </p:cNvSpPr>
          <p:nvPr>
            <p:ph idx="1"/>
          </p:nvPr>
        </p:nvSpPr>
        <p:spPr/>
        <p:txBody>
          <a:bodyPr vert="horz" lIns="91440" tIns="45720" rIns="91440" bIns="45720" rtlCol="0" anchor="t">
            <a:normAutofit/>
          </a:bodyPr>
          <a:lstStyle/>
          <a:p>
            <a:r>
              <a:rPr lang="en-US" b="1">
                <a:cs typeface="Calibri"/>
              </a:rPr>
              <a:t>Wave-Theory of Light:</a:t>
            </a:r>
            <a:r>
              <a:rPr lang="en-US">
                <a:cs typeface="Calibri"/>
              </a:rPr>
              <a:t> light is a </a:t>
            </a:r>
            <a:r>
              <a:rPr lang="en-US" dirty="0">
                <a:cs typeface="Calibri"/>
              </a:rPr>
              <a:t>continuous wave</a:t>
            </a:r>
            <a:endParaRPr lang="en-US" dirty="0">
              <a:ea typeface="+mn-lt"/>
              <a:cs typeface="+mn-lt"/>
            </a:endParaRPr>
          </a:p>
          <a:p>
            <a:pPr lvl="1"/>
            <a:r>
              <a:rPr lang="en-US" b="1" dirty="0">
                <a:cs typeface="Calibri"/>
              </a:rPr>
              <a:t>Problem:</a:t>
            </a:r>
            <a:r>
              <a:rPr lang="en-US" dirty="0">
                <a:cs typeface="Calibri"/>
              </a:rPr>
              <a:t> Contrary to the wave-</a:t>
            </a:r>
            <a:r>
              <a:rPr lang="en-US">
                <a:cs typeface="Calibri"/>
              </a:rPr>
              <a:t>theory</a:t>
            </a:r>
            <a:r>
              <a:rPr lang="en-US" dirty="0">
                <a:cs typeface="Calibri"/>
              </a:rPr>
              <a:t>, Philipp Lenard showed that the energy of electrons </a:t>
            </a:r>
            <a:r>
              <a:rPr lang="en-US">
                <a:cs typeface="Calibri"/>
              </a:rPr>
              <a:t>emitted</a:t>
            </a:r>
            <a:r>
              <a:rPr lang="en-US" dirty="0">
                <a:cs typeface="Calibri"/>
              </a:rPr>
              <a:t> from a cathode </a:t>
            </a:r>
            <a:r>
              <a:rPr lang="en-US">
                <a:cs typeface="Calibri"/>
              </a:rPr>
              <a:t>depends</a:t>
            </a:r>
            <a:r>
              <a:rPr lang="en-US" dirty="0">
                <a:cs typeface="Calibri"/>
              </a:rPr>
              <a:t> on the wavelength, not the intensity, of the light (photo-electric effect)</a:t>
            </a:r>
          </a:p>
          <a:p>
            <a:pPr lvl="1"/>
            <a:r>
              <a:rPr lang="en-US" b="1" dirty="0">
                <a:cs typeface="Calibri"/>
              </a:rPr>
              <a:t>Puzzle or Anomaly?:</a:t>
            </a:r>
            <a:r>
              <a:rPr lang="en-US">
                <a:cs typeface="Calibri"/>
              </a:rPr>
              <a:t> At the time, this was taken to indicate that there was an </a:t>
            </a:r>
            <a:r>
              <a:rPr lang="en-US" dirty="0">
                <a:cs typeface="Calibri"/>
              </a:rPr>
              <a:t>intermediate process between the light-wave and the electron ejection</a:t>
            </a:r>
          </a:p>
          <a:p>
            <a:pPr lvl="1"/>
            <a:r>
              <a:rPr lang="en-US" b="1" dirty="0">
                <a:cs typeface="Calibri"/>
              </a:rPr>
              <a:t>Projecting Backward:</a:t>
            </a:r>
            <a:r>
              <a:rPr lang="en-US">
                <a:cs typeface="Calibri"/>
              </a:rPr>
              <a:t> Einstein saw this as the seed of his semi-corpuscular theory</a:t>
            </a:r>
            <a:r>
              <a:rPr lang="en-US" dirty="0">
                <a:cs typeface="Calibri"/>
              </a:rPr>
              <a:t> of light, but only after he had conceived of the hypothesis</a:t>
            </a:r>
            <a:endParaRPr lang="en-US" b="1" dirty="0">
              <a:cs typeface="Calibri"/>
            </a:endParaRPr>
          </a:p>
          <a:p>
            <a:pPr lvl="1"/>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160202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93DD-C021-4C71-8E9B-EC8EB98900C8}"/>
              </a:ext>
            </a:extLst>
          </p:cNvPr>
          <p:cNvSpPr>
            <a:spLocks noGrp="1"/>
          </p:cNvSpPr>
          <p:nvPr>
            <p:ph type="title"/>
          </p:nvPr>
        </p:nvSpPr>
        <p:spPr>
          <a:xfrm>
            <a:off x="4965430" y="629268"/>
            <a:ext cx="6586491" cy="1286160"/>
          </a:xfrm>
        </p:spPr>
        <p:txBody>
          <a:bodyPr anchor="b">
            <a:normAutofit/>
          </a:bodyPr>
          <a:lstStyle/>
          <a:p>
            <a:r>
              <a:rPr lang="en-US" dirty="0">
                <a:cs typeface="Calibri Light"/>
              </a:rPr>
              <a:t>Conclusions</a:t>
            </a:r>
            <a:endParaRPr lang="en-US" dirty="0"/>
          </a:p>
        </p:txBody>
      </p:sp>
      <p:pic>
        <p:nvPicPr>
          <p:cNvPr id="6" name="Picture 5">
            <a:extLst>
              <a:ext uri="{FF2B5EF4-FFF2-40B4-BE49-F238E27FC236}">
                <a16:creationId xmlns:a16="http://schemas.microsoft.com/office/drawing/2014/main" id="{90C5D2E7-9B4D-4D91-BAD0-462BFB896081}"/>
              </a:ext>
            </a:extLst>
          </p:cNvPr>
          <p:cNvPicPr>
            <a:picLocks noChangeAspect="1"/>
          </p:cNvPicPr>
          <p:nvPr/>
        </p:nvPicPr>
        <p:blipFill rotWithShape="1">
          <a:blip r:embed="rId2"/>
          <a:srcRect l="38369" r="23609"/>
          <a:stretch/>
        </p:blipFill>
        <p:spPr>
          <a:xfrm>
            <a:off x="20" y="10"/>
            <a:ext cx="4635571" cy="6857990"/>
          </a:xfrm>
          <a:prstGeom prst="rect">
            <a:avLst/>
          </a:prstGeom>
          <a:effectLst/>
        </p:spPr>
      </p:pic>
      <p:cxnSp>
        <p:nvCxnSpPr>
          <p:cNvPr id="42" name="Straight Connector 3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D729C"/>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2E79681-D9E9-4FBC-8AC5-46954AD4835C}"/>
              </a:ext>
            </a:extLst>
          </p:cNvPr>
          <p:cNvGraphicFramePr>
            <a:graphicFrameLocks noGrp="1"/>
          </p:cNvGraphicFramePr>
          <p:nvPr>
            <p:ph idx="1"/>
            <p:extLst>
              <p:ext uri="{D42A27DB-BD31-4B8C-83A1-F6EECF244321}">
                <p14:modId xmlns:p14="http://schemas.microsoft.com/office/powerpoint/2010/main" val="140171181"/>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58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E74D-8AA0-473B-B83B-E04F08D8DFD2}"/>
              </a:ext>
            </a:extLst>
          </p:cNvPr>
          <p:cNvSpPr>
            <a:spLocks noGrp="1"/>
          </p:cNvSpPr>
          <p:nvPr>
            <p:ph type="title"/>
          </p:nvPr>
        </p:nvSpPr>
        <p:spPr>
          <a:xfrm>
            <a:off x="4965430" y="629268"/>
            <a:ext cx="6586491" cy="1286160"/>
          </a:xfrm>
        </p:spPr>
        <p:txBody>
          <a:bodyPr anchor="b">
            <a:normAutofit/>
          </a:bodyPr>
          <a:lstStyle/>
          <a:p>
            <a:r>
              <a:rPr lang="en-US">
                <a:cs typeface="Calibri Light"/>
              </a:rPr>
              <a:t>Gems</a:t>
            </a:r>
            <a:endParaRPr lang="en-US"/>
          </a:p>
        </p:txBody>
      </p:sp>
      <p:pic>
        <p:nvPicPr>
          <p:cNvPr id="7" name="Picture 7" descr="A picture containing outdoor object&#10;&#10;Description automatically generated">
            <a:extLst>
              <a:ext uri="{FF2B5EF4-FFF2-40B4-BE49-F238E27FC236}">
                <a16:creationId xmlns:a16="http://schemas.microsoft.com/office/drawing/2014/main" id="{525FA55C-ECB1-46FE-BF6A-E6AA9A518C4D}"/>
              </a:ext>
            </a:extLst>
          </p:cNvPr>
          <p:cNvPicPr>
            <a:picLocks noGrp="1" noChangeAspect="1"/>
          </p:cNvPicPr>
          <p:nvPr>
            <p:ph idx="1"/>
          </p:nvPr>
        </p:nvPicPr>
        <p:blipFill>
          <a:blip r:embed="rId2"/>
          <a:stretch>
            <a:fillRect/>
          </a:stretch>
        </p:blipFill>
        <p:spPr>
          <a:xfrm>
            <a:off x="5085340" y="2166031"/>
            <a:ext cx="1514475" cy="1133475"/>
          </a:xfrm>
        </p:spPr>
      </p:pic>
      <p:pic>
        <p:nvPicPr>
          <p:cNvPr id="11" name="Picture 4">
            <a:extLst>
              <a:ext uri="{FF2B5EF4-FFF2-40B4-BE49-F238E27FC236}">
                <a16:creationId xmlns:a16="http://schemas.microsoft.com/office/drawing/2014/main" id="{E9A8381B-296F-4ED5-B3EF-8B41F7CECFB9}"/>
              </a:ext>
            </a:extLst>
          </p:cNvPr>
          <p:cNvPicPr>
            <a:picLocks noChangeAspect="1"/>
          </p:cNvPicPr>
          <p:nvPr/>
        </p:nvPicPr>
        <p:blipFill rotWithShape="1">
          <a:blip r:embed="rId3"/>
          <a:srcRect l="30105" r="31874"/>
          <a:stretch/>
        </p:blipFill>
        <p:spPr>
          <a:xfrm>
            <a:off x="20" y="10"/>
            <a:ext cx="4635571"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A80F4"/>
            </a:solidFill>
          </a:ln>
        </p:spPr>
        <p:style>
          <a:lnRef idx="1">
            <a:schemeClr val="accent1"/>
          </a:lnRef>
          <a:fillRef idx="0">
            <a:schemeClr val="accent1"/>
          </a:fillRef>
          <a:effectRef idx="0">
            <a:schemeClr val="accent1"/>
          </a:effectRef>
          <a:fontRef idx="minor">
            <a:schemeClr val="tx1"/>
          </a:fontRef>
        </p:style>
      </p:cxnSp>
      <p:pic>
        <p:nvPicPr>
          <p:cNvPr id="8" name="Picture 9" descr="A picture containing outdoor object&#10;&#10;Description automatically generated">
            <a:extLst>
              <a:ext uri="{FF2B5EF4-FFF2-40B4-BE49-F238E27FC236}">
                <a16:creationId xmlns:a16="http://schemas.microsoft.com/office/drawing/2014/main" id="{1DC0B08A-72B7-4DA7-A083-533E33C77B4C}"/>
              </a:ext>
            </a:extLst>
          </p:cNvPr>
          <p:cNvPicPr>
            <a:picLocks noChangeAspect="1"/>
          </p:cNvPicPr>
          <p:nvPr/>
        </p:nvPicPr>
        <p:blipFill>
          <a:blip r:embed="rId2"/>
          <a:stretch>
            <a:fillRect/>
          </a:stretch>
        </p:blipFill>
        <p:spPr>
          <a:xfrm>
            <a:off x="5087861" y="3391946"/>
            <a:ext cx="1514475" cy="1133475"/>
          </a:xfrm>
          <a:prstGeom prst="rect">
            <a:avLst/>
          </a:prstGeom>
        </p:spPr>
      </p:pic>
      <p:pic>
        <p:nvPicPr>
          <p:cNvPr id="13" name="Picture 13" descr="A picture containing rock&#10;&#10;Description automatically generated">
            <a:extLst>
              <a:ext uri="{FF2B5EF4-FFF2-40B4-BE49-F238E27FC236}">
                <a16:creationId xmlns:a16="http://schemas.microsoft.com/office/drawing/2014/main" id="{DDF2E9CC-481C-4410-BC87-667D59328FA5}"/>
              </a:ext>
            </a:extLst>
          </p:cNvPr>
          <p:cNvPicPr>
            <a:picLocks noChangeAspect="1"/>
          </p:cNvPicPr>
          <p:nvPr/>
        </p:nvPicPr>
        <p:blipFill>
          <a:blip r:embed="rId4"/>
          <a:stretch>
            <a:fillRect/>
          </a:stretch>
        </p:blipFill>
        <p:spPr>
          <a:xfrm>
            <a:off x="5086815" y="4529253"/>
            <a:ext cx="1507274" cy="1488689"/>
          </a:xfrm>
          <a:prstGeom prst="rect">
            <a:avLst/>
          </a:prstGeom>
        </p:spPr>
      </p:pic>
      <p:sp>
        <p:nvSpPr>
          <p:cNvPr id="14" name="TextBox 13">
            <a:extLst>
              <a:ext uri="{FF2B5EF4-FFF2-40B4-BE49-F238E27FC236}">
                <a16:creationId xmlns:a16="http://schemas.microsoft.com/office/drawing/2014/main" id="{5EBF069E-7ACF-4638-843A-573FD7CDFFD2}"/>
              </a:ext>
            </a:extLst>
          </p:cNvPr>
          <p:cNvSpPr txBox="1"/>
          <p:nvPr/>
        </p:nvSpPr>
        <p:spPr>
          <a:xfrm>
            <a:off x="7047571" y="3599985"/>
            <a:ext cx="42114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Firehose of Historical Details</a:t>
            </a:r>
            <a:endParaRPr lang="en-US" sz="2400" dirty="0">
              <a:cs typeface="Calibri"/>
            </a:endParaRPr>
          </a:p>
        </p:txBody>
      </p:sp>
      <p:sp>
        <p:nvSpPr>
          <p:cNvPr id="16" name="TextBox 15">
            <a:extLst>
              <a:ext uri="{FF2B5EF4-FFF2-40B4-BE49-F238E27FC236}">
                <a16:creationId xmlns:a16="http://schemas.microsoft.com/office/drawing/2014/main" id="{064AD4BE-94FF-4FAF-9BD0-9E1B93E3BC14}"/>
              </a:ext>
            </a:extLst>
          </p:cNvPr>
          <p:cNvSpPr txBox="1"/>
          <p:nvPr/>
        </p:nvSpPr>
        <p:spPr>
          <a:xfrm>
            <a:off x="7047571" y="4984594"/>
            <a:ext cx="42114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Difficult to get a big picture</a:t>
            </a:r>
            <a:endParaRPr lang="en-US" sz="2400" dirty="0">
              <a:cs typeface="Calibri"/>
            </a:endParaRPr>
          </a:p>
        </p:txBody>
      </p:sp>
      <p:sp>
        <p:nvSpPr>
          <p:cNvPr id="17" name="TextBox 16">
            <a:extLst>
              <a:ext uri="{FF2B5EF4-FFF2-40B4-BE49-F238E27FC236}">
                <a16:creationId xmlns:a16="http://schemas.microsoft.com/office/drawing/2014/main" id="{2A36341B-A8CD-4B9E-BA80-8A8D7CA2847C}"/>
              </a:ext>
            </a:extLst>
          </p:cNvPr>
          <p:cNvSpPr txBox="1"/>
          <p:nvPr/>
        </p:nvSpPr>
        <p:spPr>
          <a:xfrm>
            <a:off x="7047571" y="2271130"/>
            <a:ext cx="42114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Interesting Thesis</a:t>
            </a:r>
            <a:endParaRPr lang="en-US" sz="2400" dirty="0">
              <a:cs typeface="Calibri"/>
            </a:endParaRPr>
          </a:p>
        </p:txBody>
      </p:sp>
    </p:spTree>
    <p:extLst>
      <p:ext uri="{BB962C8B-B14F-4D97-AF65-F5344CB8AC3E}">
        <p14:creationId xmlns:p14="http://schemas.microsoft.com/office/powerpoint/2010/main" val="140492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E3FF-51DB-445F-BC95-50FB86A3F6DF}"/>
              </a:ext>
            </a:extLst>
          </p:cNvPr>
          <p:cNvSpPr>
            <a:spLocks noGrp="1"/>
          </p:cNvSpPr>
          <p:nvPr>
            <p:ph type="title"/>
          </p:nvPr>
        </p:nvSpPr>
        <p:spPr/>
        <p:txBody>
          <a:bodyPr/>
          <a:lstStyle/>
          <a:p>
            <a:r>
              <a:rPr lang="en-US" dirty="0">
                <a:cs typeface="Calibri Light"/>
              </a:rPr>
              <a:t>Sources</a:t>
            </a:r>
            <a:endParaRPr lang="en-US" dirty="0"/>
          </a:p>
        </p:txBody>
      </p:sp>
      <p:sp>
        <p:nvSpPr>
          <p:cNvPr id="3" name="Content Placeholder 2">
            <a:extLst>
              <a:ext uri="{FF2B5EF4-FFF2-40B4-BE49-F238E27FC236}">
                <a16:creationId xmlns:a16="http://schemas.microsoft.com/office/drawing/2014/main" id="{A79BF070-CD41-4576-A0CB-30CB1223A084}"/>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r>
              <a:rPr lang="en-US" dirty="0">
                <a:ea typeface="+mn-lt"/>
                <a:cs typeface="+mn-lt"/>
              </a:rPr>
              <a:t>[1] Taken from the Feynman Lectures on Physics: </a:t>
            </a:r>
            <a:r>
              <a:rPr lang="en-US" dirty="0">
                <a:ea typeface="+mn-lt"/>
                <a:cs typeface="+mn-lt"/>
                <a:hlinkClick r:id="rId2"/>
              </a:rPr>
              <a:t>https://www.feynmanlectures.caltech.edu/I_41.html#mjx-eqn-EqI4113</a:t>
            </a:r>
            <a:endParaRPr lang="en-US" dirty="0">
              <a:cs typeface="Calibri"/>
            </a:endParaRPr>
          </a:p>
          <a:p>
            <a:pPr marL="0" indent="0">
              <a:buNone/>
            </a:pPr>
            <a:endParaRPr lang="en-US" dirty="0">
              <a:ea typeface="+mn-lt"/>
              <a:cs typeface="+mn-lt"/>
            </a:endParaRPr>
          </a:p>
          <a:p>
            <a:pPr marL="0" indent="0">
              <a:buNone/>
            </a:pPr>
            <a:r>
              <a:rPr lang="en-US" dirty="0">
                <a:ea typeface="+mn-lt"/>
                <a:cs typeface="+mn-lt"/>
              </a:rPr>
              <a:t>[2] Taken from Planck's 1905 "</a:t>
            </a:r>
            <a:r>
              <a:rPr lang="en-US" dirty="0" err="1">
                <a:ea typeface="+mn-lt"/>
                <a:cs typeface="+mn-lt"/>
              </a:rPr>
              <a:t>Über</a:t>
            </a:r>
            <a:r>
              <a:rPr lang="en-US" dirty="0">
                <a:ea typeface="+mn-lt"/>
                <a:cs typeface="+mn-lt"/>
              </a:rPr>
              <a:t> </a:t>
            </a:r>
            <a:r>
              <a:rPr lang="en-US" dirty="0" err="1">
                <a:ea typeface="+mn-lt"/>
                <a:cs typeface="+mn-lt"/>
              </a:rPr>
              <a:t>eine</a:t>
            </a:r>
            <a:r>
              <a:rPr lang="en-US" dirty="0">
                <a:ea typeface="+mn-lt"/>
                <a:cs typeface="+mn-lt"/>
              </a:rPr>
              <a:t> </a:t>
            </a:r>
            <a:r>
              <a:rPr lang="en-US" dirty="0" err="1">
                <a:ea typeface="+mn-lt"/>
                <a:cs typeface="+mn-lt"/>
              </a:rPr>
              <a:t>Verbesserung</a:t>
            </a:r>
            <a:r>
              <a:rPr lang="en-US" dirty="0">
                <a:ea typeface="+mn-lt"/>
                <a:cs typeface="+mn-lt"/>
              </a:rPr>
              <a:t> der </a:t>
            </a:r>
            <a:r>
              <a:rPr lang="en-US" dirty="0" err="1">
                <a:ea typeface="+mn-lt"/>
                <a:cs typeface="+mn-lt"/>
              </a:rPr>
              <a:t>Wienschen</a:t>
            </a:r>
            <a:r>
              <a:rPr lang="en-US" dirty="0">
                <a:ea typeface="+mn-lt"/>
                <a:cs typeface="+mn-lt"/>
              </a:rPr>
              <a:t> </a:t>
            </a:r>
            <a:r>
              <a:rPr lang="en-US" dirty="0" err="1">
                <a:ea typeface="+mn-lt"/>
                <a:cs typeface="+mn-lt"/>
              </a:rPr>
              <a:t>Spektralgleichung</a:t>
            </a:r>
            <a:r>
              <a:rPr lang="en-US" dirty="0">
                <a:ea typeface="+mn-lt"/>
                <a:cs typeface="+mn-lt"/>
              </a:rPr>
              <a:t>": https://archive.org/details/verhandlungende01goog/page/n214/mode/2up?view=theater</a:t>
            </a:r>
          </a:p>
        </p:txBody>
      </p:sp>
    </p:spTree>
    <p:extLst>
      <p:ext uri="{BB962C8B-B14F-4D97-AF65-F5344CB8AC3E}">
        <p14:creationId xmlns:p14="http://schemas.microsoft.com/office/powerpoint/2010/main" val="129048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D88-1080-4DF2-98FD-1E04F41DD44C}"/>
              </a:ext>
            </a:extLst>
          </p:cNvPr>
          <p:cNvSpPr>
            <a:spLocks noGrp="1"/>
          </p:cNvSpPr>
          <p:nvPr>
            <p:ph type="title"/>
          </p:nvPr>
        </p:nvSpPr>
        <p:spPr/>
        <p:txBody>
          <a:bodyPr/>
          <a:lstStyle/>
          <a:p>
            <a:r>
              <a:rPr lang="en-US">
                <a:cs typeface="Calibri Light"/>
              </a:rPr>
              <a:t>Presentation</a:t>
            </a:r>
            <a:endParaRPr lang="en-US"/>
          </a:p>
        </p:txBody>
      </p:sp>
      <p:sp>
        <p:nvSpPr>
          <p:cNvPr id="3" name="Content Placeholder 2">
            <a:extLst>
              <a:ext uri="{FF2B5EF4-FFF2-40B4-BE49-F238E27FC236}">
                <a16:creationId xmlns:a16="http://schemas.microsoft.com/office/drawing/2014/main" id="{39A61C16-0A9D-403E-999A-B6881C8BC944}"/>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cs typeface="Calibri" panose="020F0502020204030204"/>
              </a:rPr>
              <a:t>Thesis</a:t>
            </a:r>
          </a:p>
          <a:p>
            <a:pPr marL="514350" indent="-514350">
              <a:buAutoNum type="arabicPeriod"/>
            </a:pPr>
            <a:r>
              <a:rPr lang="en-US" dirty="0">
                <a:cs typeface="Calibri" panose="020F0502020204030204"/>
              </a:rPr>
              <a:t>Review of Planck and the QM crisis</a:t>
            </a:r>
          </a:p>
          <a:p>
            <a:pPr marL="514350" indent="-514350">
              <a:buAutoNum type="arabicPeriod"/>
            </a:pPr>
            <a:r>
              <a:rPr lang="en-US" dirty="0">
                <a:cs typeface="Calibri" panose="020F0502020204030204"/>
              </a:rPr>
              <a:t>Relevance to thesis</a:t>
            </a:r>
          </a:p>
          <a:p>
            <a:pPr marL="514350" indent="-514350">
              <a:buAutoNum type="arabicPeriod"/>
            </a:pPr>
            <a:r>
              <a:rPr lang="en-US" dirty="0">
                <a:cs typeface="Calibri" panose="020F0502020204030204"/>
              </a:rPr>
              <a:t>Conclusions</a:t>
            </a:r>
          </a:p>
          <a:p>
            <a:pPr marL="514350" indent="-514350">
              <a:buAutoNum type="arabicPeriod"/>
            </a:pPr>
            <a:r>
              <a:rPr lang="en-US" dirty="0">
                <a:cs typeface="Calibri" panose="020F0502020204030204"/>
              </a:rPr>
              <a:t>Gems</a:t>
            </a:r>
          </a:p>
          <a:p>
            <a:pPr marL="514350" indent="-514350">
              <a:buAutoNum type="arabicPeriod"/>
            </a:pPr>
            <a:r>
              <a:rPr lang="en-US" dirty="0">
                <a:cs typeface="Calibri" panose="020F0502020204030204"/>
              </a:rPr>
              <a:t>Discussion Questions</a:t>
            </a:r>
          </a:p>
          <a:p>
            <a:pPr marL="514350" indent="-514350">
              <a:buAutoNum type="arabicPeriod"/>
            </a:pPr>
            <a:endParaRPr lang="en-US">
              <a:cs typeface="Calibri" panose="020F0502020204030204"/>
            </a:endParaRPr>
          </a:p>
        </p:txBody>
      </p:sp>
    </p:spTree>
    <p:extLst>
      <p:ext uri="{BB962C8B-B14F-4D97-AF65-F5344CB8AC3E}">
        <p14:creationId xmlns:p14="http://schemas.microsoft.com/office/powerpoint/2010/main" val="225971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694E-E735-4A39-B55B-558502533270}"/>
              </a:ext>
            </a:extLst>
          </p:cNvPr>
          <p:cNvSpPr>
            <a:spLocks noGrp="1"/>
          </p:cNvSpPr>
          <p:nvPr>
            <p:ph type="title"/>
          </p:nvPr>
        </p:nvSpPr>
        <p:spPr/>
        <p:txBody>
          <a:bodyPr/>
          <a:lstStyle/>
          <a:p>
            <a:r>
              <a:rPr lang="en-US">
                <a:cs typeface="Calibri Light"/>
              </a:rPr>
              <a:t>Relevant Theses about Guiding Assumptions</a:t>
            </a:r>
            <a:endParaRPr lang="en-US"/>
          </a:p>
        </p:txBody>
      </p:sp>
      <p:sp>
        <p:nvSpPr>
          <p:cNvPr id="3" name="Content Placeholder 2">
            <a:extLst>
              <a:ext uri="{FF2B5EF4-FFF2-40B4-BE49-F238E27FC236}">
                <a16:creationId xmlns:a16="http://schemas.microsoft.com/office/drawing/2014/main" id="{C334FA9E-0CD3-42A0-AA35-F5AF3E899ACC}"/>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GA 2. When a set of guiding assumptions runs into empirical difficulties:</a:t>
            </a:r>
          </a:p>
          <a:p>
            <a:pPr marL="457200" lvl="1">
              <a:buNone/>
            </a:pPr>
            <a:r>
              <a:rPr lang="en-US" dirty="0">
                <a:cs typeface="Calibri"/>
              </a:rPr>
              <a:t>(2.5) those difficulties become grounds for rejecting the guiding assumptions only if they persistently resist solution (</a:t>
            </a:r>
            <a:r>
              <a:rPr lang="en-US" b="1" dirty="0">
                <a:cs typeface="Calibri"/>
              </a:rPr>
              <a:t>Persistence</a:t>
            </a:r>
            <a:r>
              <a:rPr lang="en-US" dirty="0">
                <a:cs typeface="Calibri"/>
              </a:rPr>
              <a:t>)</a:t>
            </a:r>
          </a:p>
          <a:p>
            <a:pPr marL="457200" lvl="1">
              <a:buNone/>
            </a:pPr>
            <a:r>
              <a:rPr lang="en-US" dirty="0">
                <a:cs typeface="Calibri"/>
              </a:rPr>
              <a:t>(2.7) those difficulties become acute only if a rival theory explains them. (</a:t>
            </a:r>
            <a:r>
              <a:rPr lang="en-US" b="1" dirty="0">
                <a:cs typeface="Calibri"/>
              </a:rPr>
              <a:t>Hindsight</a:t>
            </a:r>
            <a:r>
              <a:rPr lang="en-US" dirty="0">
                <a:cs typeface="Calibri"/>
              </a:rPr>
              <a:t>)</a:t>
            </a:r>
          </a:p>
          <a:p>
            <a:pPr marL="457200" lvl="1">
              <a:buNone/>
            </a:pPr>
            <a:endParaRPr lang="en-US">
              <a:cs typeface="Calibri"/>
            </a:endParaRPr>
          </a:p>
          <a:p>
            <a:pPr marL="0" indent="0">
              <a:buNone/>
            </a:pPr>
            <a:r>
              <a:rPr lang="en-US" dirty="0">
                <a:ea typeface="+mn-lt"/>
                <a:cs typeface="+mn-lt"/>
              </a:rPr>
              <a:t>GA3. New sets of guiding assumptions are introduced only when the adequacy of the prevailing set has already been brought into question. </a:t>
            </a:r>
            <a:r>
              <a:rPr lang="en-US">
                <a:ea typeface="+mn-lt"/>
                <a:cs typeface="+mn-lt"/>
              </a:rPr>
              <a:t>(</a:t>
            </a:r>
            <a:r>
              <a:rPr lang="en-US" b="1">
                <a:ea typeface="+mn-lt"/>
                <a:cs typeface="+mn-lt"/>
              </a:rPr>
              <a:t>Crisis-Response</a:t>
            </a:r>
            <a:r>
              <a:rPr lang="en-US" dirty="0">
                <a:ea typeface="+mn-lt"/>
                <a:cs typeface="+mn-lt"/>
              </a:rPr>
              <a:t>)</a:t>
            </a:r>
            <a:endParaRPr lang="en-US">
              <a:cs typeface="Calibri" panose="020F0502020204030204"/>
            </a:endParaRPr>
          </a:p>
        </p:txBody>
      </p:sp>
    </p:spTree>
    <p:extLst>
      <p:ext uri="{BB962C8B-B14F-4D97-AF65-F5344CB8AC3E}">
        <p14:creationId xmlns:p14="http://schemas.microsoft.com/office/powerpoint/2010/main" val="69936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44D5-C53A-4C1B-9185-34689AA7CC2C}"/>
              </a:ext>
            </a:extLst>
          </p:cNvPr>
          <p:cNvSpPr>
            <a:spLocks noGrp="1"/>
          </p:cNvSpPr>
          <p:nvPr>
            <p:ph type="title"/>
          </p:nvPr>
        </p:nvSpPr>
        <p:spPr>
          <a:xfrm>
            <a:off x="4965430" y="629268"/>
            <a:ext cx="6586491" cy="1286160"/>
          </a:xfrm>
        </p:spPr>
        <p:txBody>
          <a:bodyPr anchor="b">
            <a:normAutofit/>
          </a:bodyPr>
          <a:lstStyle/>
          <a:p>
            <a:r>
              <a:rPr lang="en-US">
                <a:cs typeface="Calibri Light"/>
              </a:rPr>
              <a:t>Thesis of the paper</a:t>
            </a:r>
            <a:endParaRPr lang="en-US"/>
          </a:p>
        </p:txBody>
      </p:sp>
      <p:sp>
        <p:nvSpPr>
          <p:cNvPr id="3" name="Content Placeholder 2">
            <a:extLst>
              <a:ext uri="{FF2B5EF4-FFF2-40B4-BE49-F238E27FC236}">
                <a16:creationId xmlns:a16="http://schemas.microsoft.com/office/drawing/2014/main" id="{0363DBD8-C830-46E2-B2B4-9CC168BF868A}"/>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en-US" sz="2000" dirty="0">
                <a:ea typeface="+mn-lt"/>
                <a:cs typeface="+mn-lt"/>
              </a:rPr>
              <a:t>"Why do scientists lose confidence in the fundamental doctrines of their sciences? It is my conviction that they regard them as gravely problematic when compelled to by alternatives which exhibit success or great promise of it, and that they are given up only when there are available alternatives." P. 317</a:t>
            </a:r>
          </a:p>
          <a:p>
            <a:pPr marL="0" indent="0">
              <a:buNone/>
            </a:pPr>
            <a:r>
              <a:rPr lang="en-US" sz="2000" dirty="0">
                <a:cs typeface="Calibri" panose="020F0502020204030204"/>
              </a:rPr>
              <a:t>Throughout the paper, he will argue for (</a:t>
            </a:r>
            <a:r>
              <a:rPr lang="en-US" sz="2000" b="1" dirty="0">
                <a:cs typeface="Calibri" panose="020F0502020204030204"/>
              </a:rPr>
              <a:t>Rival</a:t>
            </a:r>
            <a:r>
              <a:rPr lang="en-US" sz="2000" dirty="0">
                <a:cs typeface="Calibri" panose="020F0502020204030204"/>
              </a:rPr>
              <a:t>) and against (</a:t>
            </a:r>
            <a:r>
              <a:rPr lang="en-US" sz="2000" b="1" dirty="0">
                <a:cs typeface="Calibri" panose="020F0502020204030204"/>
              </a:rPr>
              <a:t>Persistence</a:t>
            </a:r>
            <a:r>
              <a:rPr lang="en-US" sz="2000" dirty="0">
                <a:cs typeface="Calibri" panose="020F0502020204030204"/>
              </a:rPr>
              <a:t>) and (</a:t>
            </a:r>
            <a:r>
              <a:rPr lang="en-US" sz="2000" b="1" dirty="0">
                <a:cs typeface="Calibri" panose="020F0502020204030204"/>
              </a:rPr>
              <a:t>Crisis-Response</a:t>
            </a:r>
            <a:r>
              <a:rPr lang="en-US" sz="2000" dirty="0">
                <a:cs typeface="Calibri" panose="020F0502020204030204"/>
              </a:rPr>
              <a:t>), citing the birth of quantum mechanics</a:t>
            </a:r>
          </a:p>
          <a:p>
            <a:pPr marL="0" indent="0">
              <a:buNone/>
            </a:pPr>
            <a:r>
              <a:rPr lang="en-US" sz="2000" dirty="0">
                <a:cs typeface="Calibri" panose="020F0502020204030204"/>
              </a:rPr>
              <a:t>Thesis (paraphrased): the driving force behind scientists relinquishing their guiding assumptions is not in the guiding assumptions failure but the success of alternatives.</a:t>
            </a:r>
          </a:p>
        </p:txBody>
      </p:sp>
      <p:pic>
        <p:nvPicPr>
          <p:cNvPr id="5" name="Picture 4" descr="Piles of paperwork">
            <a:extLst>
              <a:ext uri="{FF2B5EF4-FFF2-40B4-BE49-F238E27FC236}">
                <a16:creationId xmlns:a16="http://schemas.microsoft.com/office/drawing/2014/main" id="{E324C8F5-5B87-41F1-9B65-67AE1A46AC22}"/>
              </a:ext>
            </a:extLst>
          </p:cNvPr>
          <p:cNvPicPr>
            <a:picLocks noChangeAspect="1"/>
          </p:cNvPicPr>
          <p:nvPr/>
        </p:nvPicPr>
        <p:blipFill rotWithShape="1">
          <a:blip r:embed="rId2"/>
          <a:srcRect l="25325" r="23982" b="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FA0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865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514B-C01D-48F0-910E-E36093C69524}"/>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Max Planck</a:t>
            </a:r>
          </a:p>
        </p:txBody>
      </p:sp>
      <p:sp>
        <p:nvSpPr>
          <p:cNvPr id="6" name="TextBox 5">
            <a:extLst>
              <a:ext uri="{FF2B5EF4-FFF2-40B4-BE49-F238E27FC236}">
                <a16:creationId xmlns:a16="http://schemas.microsoft.com/office/drawing/2014/main" id="{58FDFB4E-8D92-4DCC-AC6B-F1E9AF193B6E}"/>
              </a:ext>
            </a:extLst>
          </p:cNvPr>
          <p:cNvSpPr txBox="1"/>
          <p:nvPr/>
        </p:nvSpPr>
        <p:spPr>
          <a:xfrm>
            <a:off x="4965431" y="2438400"/>
            <a:ext cx="6586489" cy="378541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000"/>
              <a:t>German physicist working at the turn of the century</a:t>
            </a:r>
          </a:p>
          <a:p>
            <a:pPr marL="285750" indent="-228600">
              <a:lnSpc>
                <a:spcPct val="90000"/>
              </a:lnSpc>
              <a:spcAft>
                <a:spcPts val="600"/>
              </a:spcAft>
              <a:buFont typeface="Arial" panose="020B0604020202020204" pitchFamily="34" charset="0"/>
              <a:buChar char="•"/>
            </a:pPr>
            <a:r>
              <a:rPr lang="en-US" sz="2000"/>
              <a:t>Self-described as conservative by nature</a:t>
            </a:r>
          </a:p>
          <a:p>
            <a:pPr marL="285750" indent="-228600">
              <a:lnSpc>
                <a:spcPct val="90000"/>
              </a:lnSpc>
              <a:spcAft>
                <a:spcPts val="600"/>
              </a:spcAft>
              <a:buFont typeface="Arial" panose="020B0604020202020204" pitchFamily="34" charset="0"/>
              <a:buChar char="•"/>
            </a:pPr>
            <a:r>
              <a:rPr lang="en-US" sz="2000"/>
              <a:t>Worked on Black Body radiation and the "Ultraviolet Catastrophe"</a:t>
            </a:r>
          </a:p>
        </p:txBody>
      </p:sp>
      <p:pic>
        <p:nvPicPr>
          <p:cNvPr id="4" name="Picture 4">
            <a:extLst>
              <a:ext uri="{FF2B5EF4-FFF2-40B4-BE49-F238E27FC236}">
                <a16:creationId xmlns:a16="http://schemas.microsoft.com/office/drawing/2014/main" id="{CDA2B375-D9BB-4CE1-8419-A54F262C765B}"/>
              </a:ext>
            </a:extLst>
          </p:cNvPr>
          <p:cNvPicPr>
            <a:picLocks noGrp="1" noChangeAspect="1"/>
          </p:cNvPicPr>
          <p:nvPr>
            <p:ph idx="1"/>
          </p:nvPr>
        </p:nvPicPr>
        <p:blipFill rotWithShape="1">
          <a:blip r:embed="rId2"/>
          <a:srcRect l="408" r="15625"/>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F6A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83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A39E-202D-4D53-BD30-1C03681506EE}"/>
              </a:ext>
            </a:extLst>
          </p:cNvPr>
          <p:cNvSpPr>
            <a:spLocks noGrp="1"/>
          </p:cNvSpPr>
          <p:nvPr>
            <p:ph type="title"/>
          </p:nvPr>
        </p:nvSpPr>
        <p:spPr/>
        <p:txBody>
          <a:bodyPr/>
          <a:lstStyle/>
          <a:p>
            <a:r>
              <a:rPr lang="en-US" dirty="0">
                <a:cs typeface="Calibri Light"/>
              </a:rPr>
              <a:t>The Ultraviolet Catastrophe</a:t>
            </a:r>
            <a:endParaRPr lang="en-US" dirty="0"/>
          </a:p>
        </p:txBody>
      </p:sp>
      <p:sp>
        <p:nvSpPr>
          <p:cNvPr id="5" name="TextBox 4">
            <a:extLst>
              <a:ext uri="{FF2B5EF4-FFF2-40B4-BE49-F238E27FC236}">
                <a16:creationId xmlns:a16="http://schemas.microsoft.com/office/drawing/2014/main" id="{1E601145-1F9B-44B3-A2DF-499BE7B6AD93}"/>
              </a:ext>
            </a:extLst>
          </p:cNvPr>
          <p:cNvSpPr txBox="1"/>
          <p:nvPr/>
        </p:nvSpPr>
        <p:spPr>
          <a:xfrm>
            <a:off x="914400" y="1648522"/>
            <a:ext cx="592129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A Black-body is a body that absorbs all electromagnetic radiation, and emits radiation which depends only on the body's temperature</a:t>
            </a:r>
          </a:p>
          <a:p>
            <a:pPr marL="285750" indent="-285750">
              <a:buFont typeface="Arial"/>
              <a:buChar char="•"/>
            </a:pPr>
            <a:endParaRPr lang="en-US" dirty="0">
              <a:cs typeface="Calibri"/>
            </a:endParaRPr>
          </a:p>
          <a:p>
            <a:pPr marL="285750" indent="-285750">
              <a:buFont typeface="Arial"/>
              <a:buChar char="•"/>
            </a:pPr>
            <a:r>
              <a:rPr lang="en-US" dirty="0">
                <a:cs typeface="Calibri"/>
              </a:rPr>
              <a:t>Classical Distribution for Blackbody Radiation (solid line):</a:t>
            </a:r>
          </a:p>
          <a:p>
            <a:pPr marL="285750" indent="-285750">
              <a:buFont typeface="Arial"/>
              <a:buChar char="•"/>
            </a:pPr>
            <a:endParaRPr lang="en-US" dirty="0">
              <a:cs typeface="Calibri"/>
            </a:endParaRPr>
          </a:p>
          <a:p>
            <a:pPr marL="285750" indent="-285750">
              <a:buFont typeface="Arial"/>
              <a:buChar char="•"/>
            </a:pPr>
            <a:endParaRPr lang="en-US" dirty="0">
              <a:cs typeface="Calibri"/>
            </a:endParaRPr>
          </a:p>
          <a:p>
            <a:pPr marL="285750" indent="-285750">
              <a:buFont typeface="Arial"/>
              <a:buChar char="•"/>
            </a:pPr>
            <a:endParaRPr lang="en-US" dirty="0">
              <a:cs typeface="Calibri"/>
            </a:endParaRPr>
          </a:p>
          <a:p>
            <a:pPr marL="285750" indent="-285750">
              <a:buFont typeface="Arial"/>
              <a:buChar char="•"/>
            </a:pPr>
            <a:endParaRPr lang="en-US" dirty="0">
              <a:cs typeface="Calibri"/>
            </a:endParaRPr>
          </a:p>
          <a:p>
            <a:pPr marL="285750" indent="-285750">
              <a:buFont typeface="Arial"/>
              <a:buChar char="•"/>
            </a:pPr>
            <a:endParaRPr lang="en-US" dirty="0">
              <a:cs typeface="Calibri"/>
            </a:endParaRPr>
          </a:p>
          <a:p>
            <a:pPr marL="285750" indent="-285750">
              <a:buFont typeface="Arial"/>
              <a:buChar char="•"/>
            </a:pPr>
            <a:r>
              <a:rPr lang="en-US" dirty="0">
                <a:cs typeface="Calibri"/>
              </a:rPr>
              <a:t>Does not fit empirical observation (dotted line) for high frequency radiation</a:t>
            </a:r>
          </a:p>
        </p:txBody>
      </p:sp>
      <p:pic>
        <p:nvPicPr>
          <p:cNvPr id="8" name="Picture 8">
            <a:extLst>
              <a:ext uri="{FF2B5EF4-FFF2-40B4-BE49-F238E27FC236}">
                <a16:creationId xmlns:a16="http://schemas.microsoft.com/office/drawing/2014/main" id="{29F4C319-A969-4871-A532-9A381215819A}"/>
              </a:ext>
            </a:extLst>
          </p:cNvPr>
          <p:cNvPicPr>
            <a:picLocks noGrp="1" noChangeAspect="1"/>
          </p:cNvPicPr>
          <p:nvPr>
            <p:ph idx="1"/>
          </p:nvPr>
        </p:nvPicPr>
        <p:blipFill>
          <a:blip r:embed="rId2"/>
          <a:stretch>
            <a:fillRect/>
          </a:stretch>
        </p:blipFill>
        <p:spPr>
          <a:xfrm>
            <a:off x="6837872" y="2304322"/>
            <a:ext cx="5041933" cy="2535254"/>
          </a:xfrm>
        </p:spPr>
      </p:pic>
      <p:pic>
        <p:nvPicPr>
          <p:cNvPr id="9" name="Picture 9" descr="Text, letter&#10;&#10;Description automatically generated">
            <a:extLst>
              <a:ext uri="{FF2B5EF4-FFF2-40B4-BE49-F238E27FC236}">
                <a16:creationId xmlns:a16="http://schemas.microsoft.com/office/drawing/2014/main" id="{647FEAEB-ED8C-459C-BE34-63357968BEBA}"/>
              </a:ext>
            </a:extLst>
          </p:cNvPr>
          <p:cNvPicPr>
            <a:picLocks noChangeAspect="1"/>
          </p:cNvPicPr>
          <p:nvPr/>
        </p:nvPicPr>
        <p:blipFill>
          <a:blip r:embed="rId3"/>
          <a:stretch>
            <a:fillRect/>
          </a:stretch>
        </p:blipFill>
        <p:spPr>
          <a:xfrm>
            <a:off x="2276221" y="3188142"/>
            <a:ext cx="2371493" cy="1095475"/>
          </a:xfrm>
          <a:prstGeom prst="rect">
            <a:avLst/>
          </a:prstGeom>
        </p:spPr>
      </p:pic>
      <p:sp>
        <p:nvSpPr>
          <p:cNvPr id="3" name="TextBox 2">
            <a:extLst>
              <a:ext uri="{FF2B5EF4-FFF2-40B4-BE49-F238E27FC236}">
                <a16:creationId xmlns:a16="http://schemas.microsoft.com/office/drawing/2014/main" id="{B959A7CB-4AF4-4B3A-B2F5-B61746A7FDC2}"/>
              </a:ext>
            </a:extLst>
          </p:cNvPr>
          <p:cNvSpPr txBox="1"/>
          <p:nvPr/>
        </p:nvSpPr>
        <p:spPr>
          <a:xfrm>
            <a:off x="11417147" y="506408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[1]</a:t>
            </a:r>
          </a:p>
        </p:txBody>
      </p:sp>
    </p:spTree>
    <p:extLst>
      <p:ext uri="{BB962C8B-B14F-4D97-AF65-F5344CB8AC3E}">
        <p14:creationId xmlns:p14="http://schemas.microsoft.com/office/powerpoint/2010/main" val="255066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7E67-F29E-4A74-8A6A-DE2B9F19F8B1}"/>
              </a:ext>
            </a:extLst>
          </p:cNvPr>
          <p:cNvSpPr>
            <a:spLocks noGrp="1"/>
          </p:cNvSpPr>
          <p:nvPr>
            <p:ph type="title"/>
          </p:nvPr>
        </p:nvSpPr>
        <p:spPr/>
        <p:txBody>
          <a:bodyPr/>
          <a:lstStyle/>
          <a:p>
            <a:r>
              <a:rPr lang="en-US" dirty="0">
                <a:cs typeface="Calibri Light"/>
              </a:rPr>
              <a:t>Planck's Law</a:t>
            </a:r>
            <a:endParaRPr lang="en-US" dirty="0"/>
          </a:p>
        </p:txBody>
      </p:sp>
      <p:sp>
        <p:nvSpPr>
          <p:cNvPr id="3" name="Content Placeholder 2">
            <a:extLst>
              <a:ext uri="{FF2B5EF4-FFF2-40B4-BE49-F238E27FC236}">
                <a16:creationId xmlns:a16="http://schemas.microsoft.com/office/drawing/2014/main" id="{C1BCF0B4-A490-4629-8C7C-305EE9EF2B36}"/>
              </a:ext>
            </a:extLst>
          </p:cNvPr>
          <p:cNvSpPr>
            <a:spLocks noGrp="1"/>
          </p:cNvSpPr>
          <p:nvPr>
            <p:ph idx="1"/>
          </p:nvPr>
        </p:nvSpPr>
        <p:spPr>
          <a:xfrm>
            <a:off x="838200" y="1825625"/>
            <a:ext cx="10729331" cy="4351338"/>
          </a:xfrm>
        </p:spPr>
        <p:txBody>
          <a:bodyPr vert="horz" lIns="91440" tIns="45720" rIns="91440" bIns="45720" rtlCol="0" anchor="t">
            <a:normAutofit/>
          </a:bodyPr>
          <a:lstStyle/>
          <a:p>
            <a:r>
              <a:rPr lang="en-US" dirty="0">
                <a:cs typeface="Calibri"/>
              </a:rPr>
              <a:t>In 1900, Planck found an expression which matched empirical observation:</a:t>
            </a:r>
          </a:p>
          <a:p>
            <a:endParaRPr lang="en-US" dirty="0">
              <a:cs typeface="Calibri"/>
            </a:endParaRPr>
          </a:p>
          <a:p>
            <a:endParaRPr lang="en-US" dirty="0">
              <a:cs typeface="Calibri"/>
            </a:endParaRPr>
          </a:p>
          <a:p>
            <a:endParaRPr lang="en-US" dirty="0">
              <a:cs typeface="Calibri"/>
            </a:endParaRPr>
          </a:p>
          <a:p>
            <a:pPr marL="0" indent="0">
              <a:buNone/>
            </a:pPr>
            <a:r>
              <a:rPr lang="en-US" dirty="0">
                <a:cs typeface="Calibri"/>
              </a:rPr>
              <a:t>Whose molecular derivation seemed to require that energy be "quantized" i.e. can only be absorbed and emitted by discrete energy values (n=1,2,3,…):</a:t>
            </a:r>
          </a:p>
        </p:txBody>
      </p:sp>
      <p:pic>
        <p:nvPicPr>
          <p:cNvPr id="9" name="Picture 9" descr="Text&#10;&#10;Description automatically generated">
            <a:extLst>
              <a:ext uri="{FF2B5EF4-FFF2-40B4-BE49-F238E27FC236}">
                <a16:creationId xmlns:a16="http://schemas.microsoft.com/office/drawing/2014/main" id="{0C012B79-857C-4081-AF90-AD3DEC2263E3}"/>
              </a:ext>
            </a:extLst>
          </p:cNvPr>
          <p:cNvPicPr>
            <a:picLocks noChangeAspect="1"/>
          </p:cNvPicPr>
          <p:nvPr/>
        </p:nvPicPr>
        <p:blipFill>
          <a:blip r:embed="rId2"/>
          <a:stretch>
            <a:fillRect/>
          </a:stretch>
        </p:blipFill>
        <p:spPr>
          <a:xfrm>
            <a:off x="3934522" y="2325129"/>
            <a:ext cx="4192858" cy="1780276"/>
          </a:xfrm>
          <a:prstGeom prst="rect">
            <a:avLst/>
          </a:prstGeom>
        </p:spPr>
      </p:pic>
      <p:pic>
        <p:nvPicPr>
          <p:cNvPr id="10" name="Picture 10" descr="Text&#10;&#10;Description automatically generated">
            <a:extLst>
              <a:ext uri="{FF2B5EF4-FFF2-40B4-BE49-F238E27FC236}">
                <a16:creationId xmlns:a16="http://schemas.microsoft.com/office/drawing/2014/main" id="{53C9D5A8-AA34-4119-9B47-58CA21EDC68D}"/>
              </a:ext>
            </a:extLst>
          </p:cNvPr>
          <p:cNvPicPr>
            <a:picLocks noChangeAspect="1"/>
          </p:cNvPicPr>
          <p:nvPr/>
        </p:nvPicPr>
        <p:blipFill>
          <a:blip r:embed="rId3"/>
          <a:stretch>
            <a:fillRect/>
          </a:stretch>
        </p:blipFill>
        <p:spPr>
          <a:xfrm>
            <a:off x="4309948" y="5183807"/>
            <a:ext cx="3581399" cy="1062385"/>
          </a:xfrm>
          <a:prstGeom prst="rect">
            <a:avLst/>
          </a:prstGeom>
        </p:spPr>
      </p:pic>
      <p:sp>
        <p:nvSpPr>
          <p:cNvPr id="4" name="TextBox 3">
            <a:extLst>
              <a:ext uri="{FF2B5EF4-FFF2-40B4-BE49-F238E27FC236}">
                <a16:creationId xmlns:a16="http://schemas.microsoft.com/office/drawing/2014/main" id="{0EF5FBB8-131F-4BCA-8A48-26D59005B078}"/>
              </a:ext>
            </a:extLst>
          </p:cNvPr>
          <p:cNvSpPr txBox="1"/>
          <p:nvPr/>
        </p:nvSpPr>
        <p:spPr>
          <a:xfrm>
            <a:off x="9222954" y="366861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[2]</a:t>
            </a:r>
          </a:p>
        </p:txBody>
      </p:sp>
    </p:spTree>
    <p:extLst>
      <p:ext uri="{BB962C8B-B14F-4D97-AF65-F5344CB8AC3E}">
        <p14:creationId xmlns:p14="http://schemas.microsoft.com/office/powerpoint/2010/main" val="211557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AEDF-2EDF-42D4-9D07-CB49A8433F4B}"/>
              </a:ext>
            </a:extLst>
          </p:cNvPr>
          <p:cNvSpPr>
            <a:spLocks noGrp="1"/>
          </p:cNvSpPr>
          <p:nvPr>
            <p:ph type="title"/>
          </p:nvPr>
        </p:nvSpPr>
        <p:spPr/>
        <p:txBody>
          <a:bodyPr/>
          <a:lstStyle/>
          <a:p>
            <a:r>
              <a:rPr lang="en-US">
                <a:cs typeface="Calibri Light"/>
              </a:rPr>
              <a:t>Motivating Question</a:t>
            </a:r>
            <a:endParaRPr lang="en-US" dirty="0"/>
          </a:p>
        </p:txBody>
      </p:sp>
      <p:sp>
        <p:nvSpPr>
          <p:cNvPr id="3" name="Content Placeholder 2">
            <a:extLst>
              <a:ext uri="{FF2B5EF4-FFF2-40B4-BE49-F238E27FC236}">
                <a16:creationId xmlns:a16="http://schemas.microsoft.com/office/drawing/2014/main" id="{D1CA11E6-76E5-4625-9E7C-820C92F5602A}"/>
              </a:ext>
            </a:extLst>
          </p:cNvPr>
          <p:cNvSpPr>
            <a:spLocks noGrp="1"/>
          </p:cNvSpPr>
          <p:nvPr>
            <p:ph idx="1"/>
          </p:nvPr>
        </p:nvSpPr>
        <p:spPr/>
        <p:txBody>
          <a:bodyPr vert="horz" lIns="91440" tIns="45720" rIns="91440" bIns="45720" rtlCol="0" anchor="t">
            <a:normAutofit fontScale="70000" lnSpcReduction="20000"/>
          </a:bodyPr>
          <a:lstStyle/>
          <a:p>
            <a:r>
              <a:rPr lang="en-US" dirty="0">
                <a:ea typeface="+mn-lt"/>
                <a:cs typeface="+mn-lt"/>
              </a:rPr>
              <a:t>We now consider this event to mark the beginning of the transition from classical to quantum mechanics.</a:t>
            </a:r>
          </a:p>
          <a:p>
            <a:endParaRPr lang="en-US" dirty="0">
              <a:ea typeface="+mn-lt"/>
              <a:cs typeface="+mn-lt"/>
            </a:endParaRPr>
          </a:p>
          <a:p>
            <a:r>
              <a:rPr lang="en-US" dirty="0">
                <a:cs typeface="Calibri"/>
              </a:rPr>
              <a:t>What did this look like at the time to working physicists, particularly Planck?</a:t>
            </a:r>
          </a:p>
          <a:p>
            <a:endParaRPr lang="en-US" dirty="0">
              <a:cs typeface="Calibri"/>
            </a:endParaRPr>
          </a:p>
          <a:p>
            <a:r>
              <a:rPr lang="en-US" dirty="0">
                <a:cs typeface="Calibri"/>
              </a:rPr>
              <a:t>According to Kuhn: "</a:t>
            </a:r>
            <a:r>
              <a:rPr lang="en-US" dirty="0">
                <a:ea typeface="+mn-lt"/>
                <a:cs typeface="+mn-lt"/>
              </a:rPr>
              <a:t>quantum mechanics was born from a variety of difficulties surrounding black body radiation, specific heats and the photo-electric effect ... the awareness of anomaly had lasted so long and penetrated so deep that one can appropriately describe the field affected by it as in a state of growing crisis" (Kuhn, 1970, p. 86)</a:t>
            </a:r>
          </a:p>
          <a:p>
            <a:endParaRPr lang="en-US" dirty="0">
              <a:cs typeface="Calibri"/>
            </a:endParaRPr>
          </a:p>
          <a:p>
            <a:r>
              <a:rPr lang="en-US" dirty="0">
                <a:cs typeface="Calibri"/>
              </a:rPr>
              <a:t>Here, Kuhn is arguing for (</a:t>
            </a:r>
            <a:r>
              <a:rPr lang="en-US" b="1" dirty="0">
                <a:ea typeface="+mn-lt"/>
                <a:cs typeface="+mn-lt"/>
              </a:rPr>
              <a:t>Persistence</a:t>
            </a:r>
            <a:r>
              <a:rPr lang="en-US">
                <a:cs typeface="Calibri"/>
              </a:rPr>
              <a:t>) and (</a:t>
            </a:r>
            <a:r>
              <a:rPr lang="en-US" b="1">
                <a:cs typeface="Calibri"/>
              </a:rPr>
              <a:t>Crisis-Response</a:t>
            </a:r>
            <a:r>
              <a:rPr lang="en-US" dirty="0">
                <a:cs typeface="Calibri"/>
              </a:rPr>
              <a:t>)</a:t>
            </a:r>
          </a:p>
          <a:p>
            <a:endParaRPr lang="en-US" dirty="0">
              <a:cs typeface="Calibri"/>
            </a:endParaRPr>
          </a:p>
          <a:p>
            <a:r>
              <a:rPr lang="en-US">
                <a:cs typeface="Calibri"/>
              </a:rPr>
              <a:t>Nicholas believes (</a:t>
            </a:r>
            <a:r>
              <a:rPr lang="en-US" b="1">
                <a:cs typeface="Calibri"/>
              </a:rPr>
              <a:t>Hindsight</a:t>
            </a:r>
            <a:r>
              <a:rPr lang="en-US">
                <a:cs typeface="Calibri"/>
              </a:rPr>
              <a:t>) is a better characterization</a:t>
            </a:r>
          </a:p>
        </p:txBody>
      </p:sp>
    </p:spTree>
    <p:extLst>
      <p:ext uri="{BB962C8B-B14F-4D97-AF65-F5344CB8AC3E}">
        <p14:creationId xmlns:p14="http://schemas.microsoft.com/office/powerpoint/2010/main" val="114493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A02B-2CBC-4FA5-8AC9-1054AE7CE96E}"/>
              </a:ext>
            </a:extLst>
          </p:cNvPr>
          <p:cNvSpPr>
            <a:spLocks noGrp="1"/>
          </p:cNvSpPr>
          <p:nvPr>
            <p:ph type="title"/>
          </p:nvPr>
        </p:nvSpPr>
        <p:spPr>
          <a:xfrm>
            <a:off x="575129" y="392339"/>
            <a:ext cx="11259457" cy="1325563"/>
          </a:xfrm>
        </p:spPr>
        <p:txBody>
          <a:bodyPr/>
          <a:lstStyle/>
          <a:p>
            <a:r>
              <a:rPr lang="en-US" dirty="0">
                <a:latin typeface="Calibri"/>
                <a:cs typeface="Calibri Light"/>
              </a:rPr>
              <a:t>Guiding Assumptions: Continuity</a:t>
            </a:r>
          </a:p>
        </p:txBody>
      </p:sp>
      <p:sp>
        <p:nvSpPr>
          <p:cNvPr id="3" name="Content Placeholder 2">
            <a:extLst>
              <a:ext uri="{FF2B5EF4-FFF2-40B4-BE49-F238E27FC236}">
                <a16:creationId xmlns:a16="http://schemas.microsoft.com/office/drawing/2014/main" id="{35EA49D7-4173-4F86-B3E2-3539B1E25B54}"/>
              </a:ext>
            </a:extLst>
          </p:cNvPr>
          <p:cNvSpPr>
            <a:spLocks noGrp="1"/>
          </p:cNvSpPr>
          <p:nvPr>
            <p:ph idx="1"/>
          </p:nvPr>
        </p:nvSpPr>
        <p:spPr/>
        <p:txBody>
          <a:bodyPr vert="horz" lIns="91440" tIns="45720" rIns="91440" bIns="45720" rtlCol="0" anchor="t">
            <a:normAutofit/>
          </a:bodyPr>
          <a:lstStyle/>
          <a:p>
            <a:r>
              <a:rPr lang="en-US" b="1" dirty="0">
                <a:cs typeface="Calibri"/>
              </a:rPr>
              <a:t>The Principle of Continuity</a:t>
            </a:r>
            <a:r>
              <a:rPr lang="en-US" dirty="0">
                <a:cs typeface="Calibri"/>
              </a:rPr>
              <a:t>: physical properties of matter can take on a continuum of values</a:t>
            </a:r>
            <a:endParaRPr lang="en-US" dirty="0"/>
          </a:p>
          <a:p>
            <a:pPr lvl="1"/>
            <a:r>
              <a:rPr lang="en-US" dirty="0">
                <a:cs typeface="Calibri"/>
              </a:rPr>
              <a:t>(Contra </a:t>
            </a:r>
            <a:r>
              <a:rPr lang="en-US" b="1" dirty="0">
                <a:cs typeface="Calibri"/>
              </a:rPr>
              <a:t>Persistence</a:t>
            </a:r>
            <a:r>
              <a:rPr lang="en-US" dirty="0">
                <a:cs typeface="Calibri"/>
              </a:rPr>
              <a:t>): Unquestioned guiding assumption even as "anomalies" accrued</a:t>
            </a:r>
          </a:p>
          <a:p>
            <a:pPr lvl="1"/>
            <a:r>
              <a:rPr lang="en-US" dirty="0">
                <a:cs typeface="Calibri"/>
              </a:rPr>
              <a:t>(Contra </a:t>
            </a:r>
            <a:r>
              <a:rPr lang="en-US" b="1" dirty="0">
                <a:cs typeface="Calibri"/>
              </a:rPr>
              <a:t>Crisis-Response</a:t>
            </a:r>
            <a:r>
              <a:rPr lang="en-US" dirty="0">
                <a:cs typeface="Calibri"/>
              </a:rPr>
              <a:t>) &amp; (</a:t>
            </a:r>
            <a:r>
              <a:rPr lang="en-US" b="1" dirty="0">
                <a:cs typeface="Calibri"/>
              </a:rPr>
              <a:t>Hindsight</a:t>
            </a:r>
            <a:r>
              <a:rPr lang="en-US" dirty="0">
                <a:cs typeface="Calibri"/>
              </a:rPr>
              <a:t>): Only after the arrival of quantum theory was </a:t>
            </a:r>
            <a:r>
              <a:rPr lang="en-US" dirty="0">
                <a:ea typeface="+mn-lt"/>
                <a:cs typeface="+mn-lt"/>
              </a:rPr>
              <a:t>discontinuity considered </a:t>
            </a:r>
          </a:p>
        </p:txBody>
      </p:sp>
    </p:spTree>
    <p:extLst>
      <p:ext uri="{BB962C8B-B14F-4D97-AF65-F5344CB8AC3E}">
        <p14:creationId xmlns:p14="http://schemas.microsoft.com/office/powerpoint/2010/main" val="3447903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Planck's Quantum Crisis and Shifts in Guiding Assumptions</vt:lpstr>
      <vt:lpstr>Presentation</vt:lpstr>
      <vt:lpstr>Relevant Theses about Guiding Assumptions</vt:lpstr>
      <vt:lpstr>Thesis of the paper</vt:lpstr>
      <vt:lpstr>Max Planck</vt:lpstr>
      <vt:lpstr>The Ultraviolet Catastrophe</vt:lpstr>
      <vt:lpstr>Planck's Law</vt:lpstr>
      <vt:lpstr>Motivating Question</vt:lpstr>
      <vt:lpstr>Guiding Assumptions: Continuity</vt:lpstr>
      <vt:lpstr>Guiding Assumptions: Thermodynamics </vt:lpstr>
      <vt:lpstr>Guiding Assumptions: Equipartition Theorem</vt:lpstr>
      <vt:lpstr>Guiding Assumptions: Wave-Theory of Light</vt:lpstr>
      <vt:lpstr>Conclusions</vt:lpstr>
      <vt:lpstr>Gems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844</cp:revision>
  <dcterms:created xsi:type="dcterms:W3CDTF">2022-02-21T17:59:37Z</dcterms:created>
  <dcterms:modified xsi:type="dcterms:W3CDTF">2022-04-18T18:57:14Z</dcterms:modified>
</cp:coreProperties>
</file>