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handoutMasterIdLst>
    <p:handoutMasterId r:id="rId26"/>
  </p:handoutMasterIdLst>
  <p:sldIdLst>
    <p:sldId id="259" r:id="rId2"/>
    <p:sldId id="260" r:id="rId3"/>
    <p:sldId id="278" r:id="rId4"/>
    <p:sldId id="258" r:id="rId5"/>
    <p:sldId id="262" r:id="rId6"/>
    <p:sldId id="264" r:id="rId7"/>
    <p:sldId id="265" r:id="rId8"/>
    <p:sldId id="266" r:id="rId9"/>
    <p:sldId id="267" r:id="rId10"/>
    <p:sldId id="268" r:id="rId11"/>
    <p:sldId id="269" r:id="rId12"/>
    <p:sldId id="263" r:id="rId13"/>
    <p:sldId id="270" r:id="rId14"/>
    <p:sldId id="271" r:id="rId15"/>
    <p:sldId id="272" r:id="rId16"/>
    <p:sldId id="273" r:id="rId17"/>
    <p:sldId id="274" r:id="rId18"/>
    <p:sldId id="275" r:id="rId19"/>
    <p:sldId id="276" r:id="rId20"/>
    <p:sldId id="277" r:id="rId21"/>
    <p:sldId id="279" r:id="rId22"/>
    <p:sldId id="280" r:id="rId23"/>
    <p:sldId id="281"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D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876" autoAdjust="0"/>
  </p:normalViewPr>
  <p:slideViewPr>
    <p:cSldViewPr snapToGrid="0" snapToObjects="1">
      <p:cViewPr varScale="1">
        <p:scale>
          <a:sx n="197" d="100"/>
          <a:sy n="197" d="100"/>
        </p:scale>
        <p:origin x="-112" y="-3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CFC6FB-D0D7-A34E-B597-9EE85AB90B99}" type="datetimeFigureOut">
              <a:rPr lang="en-US" smtClean="0"/>
              <a:t>3/22/17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BA7FCE-AAA5-984C-909C-065B58C361BE}" type="slidenum">
              <a:rPr lang="en-US" smtClean="0"/>
              <a:t>‹#›</a:t>
            </a:fld>
            <a:endParaRPr lang="en-US"/>
          </a:p>
        </p:txBody>
      </p:sp>
    </p:spTree>
    <p:extLst>
      <p:ext uri="{BB962C8B-B14F-4D97-AF65-F5344CB8AC3E}">
        <p14:creationId xmlns:p14="http://schemas.microsoft.com/office/powerpoint/2010/main" val="3816334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7340FE-9090-B14B-A1CA-8EC30D973626}" type="datetimeFigureOut">
              <a:rPr lang="en-US" smtClean="0"/>
              <a:t>3/22/17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AE198A-47D9-8748-B1C4-24E378CE4DC1}" type="slidenum">
              <a:rPr lang="en-US" smtClean="0"/>
              <a:t>‹#›</a:t>
            </a:fld>
            <a:endParaRPr lang="en-US"/>
          </a:p>
        </p:txBody>
      </p:sp>
    </p:spTree>
    <p:extLst>
      <p:ext uri="{BB962C8B-B14F-4D97-AF65-F5344CB8AC3E}">
        <p14:creationId xmlns:p14="http://schemas.microsoft.com/office/powerpoint/2010/main" val="335446192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4FD774-2710-054A-8FA0-CA6E265C54BE}" type="datetime1">
              <a:rPr lang="en-US" smtClean="0"/>
              <a:t>3/22/17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1639660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2B8026-76D4-2746-B3F6-22E7AE8BD953}" type="datetime1">
              <a:rPr lang="en-US" smtClean="0"/>
              <a:t>3/22/17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782351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D7080B-76DE-D940-874F-09402A74FF94}" type="datetime1">
              <a:rPr lang="en-US" smtClean="0"/>
              <a:t>3/22/17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230481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13D38-8A2A-6E43-A3B9-CBF49624CCE1}" type="datetime1">
              <a:rPr lang="en-US" smtClean="0"/>
              <a:t>3/22/17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2180011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98F8FB-DC07-414C-A8CA-C9A1B1151509}" type="datetime1">
              <a:rPr lang="en-US" smtClean="0"/>
              <a:t>3/22/17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2853784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A0F4B2-E840-8243-AE16-1439DC301566}" type="datetime1">
              <a:rPr lang="en-US" smtClean="0"/>
              <a:t>3/22/17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229773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E4A175-E15B-2849-A56F-25B9F1D9D1F5}" type="datetime1">
              <a:rPr lang="en-US" smtClean="0"/>
              <a:t>3/22/17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625399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8CBCB6-32C4-3549-ADA0-11179930EED0}" type="datetime1">
              <a:rPr lang="en-US" smtClean="0"/>
              <a:t>3/22/17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324882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85762-5FC3-A847-BC4E-405056871705}" type="datetime1">
              <a:rPr lang="en-US" smtClean="0"/>
              <a:t>3/22/17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4247133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6B43F6-6B22-3B4B-9C92-4F86C3C8FD44}" type="datetime1">
              <a:rPr lang="en-US" smtClean="0"/>
              <a:t>3/22/17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582779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97DF2F-FE93-DD4E-B59C-A3335D534EAD}" type="datetime1">
              <a:rPr lang="en-US" smtClean="0"/>
              <a:t>3/22/17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DF780-1088-4745-AD37-AC78221D7D16}" type="slidenum">
              <a:rPr lang="en-US" smtClean="0"/>
              <a:t>‹#›</a:t>
            </a:fld>
            <a:endParaRPr lang="en-US"/>
          </a:p>
        </p:txBody>
      </p:sp>
    </p:spTree>
    <p:extLst>
      <p:ext uri="{BB962C8B-B14F-4D97-AF65-F5344CB8AC3E}">
        <p14:creationId xmlns:p14="http://schemas.microsoft.com/office/powerpoint/2010/main" val="201225148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757264"/>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0" y="6047091"/>
            <a:ext cx="714347" cy="81812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B8CCA-7737-E14F-A93E-AFE8507B43CD}" type="datetime1">
              <a:rPr lang="en-US" smtClean="0"/>
              <a:t>3/22/17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DF780-1088-4745-AD37-AC78221D7D16}" type="slidenum">
              <a:rPr lang="en-US" smtClean="0"/>
              <a:t>‹#›</a:t>
            </a:fld>
            <a:endParaRPr lang="en-US"/>
          </a:p>
        </p:txBody>
      </p:sp>
    </p:spTree>
    <p:extLst>
      <p:ext uri="{BB962C8B-B14F-4D97-AF65-F5344CB8AC3E}">
        <p14:creationId xmlns:p14="http://schemas.microsoft.com/office/powerpoint/2010/main" val="3438415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xmlns:p14="http://schemas.microsoft.com/office/powerpoint/2010/main" id="1" dur="indefinite" restart="never" nodeType="tmRoot"/>
      </p:par>
    </p:tnLst>
  </p:timing>
  <p:hf hdr="0" ftr="0" dt="0"/>
  <p:txStyles>
    <p:titleStyle>
      <a:lvl1pPr algn="l"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Tx/>
        <a:buNone/>
        <a:defRPr sz="3200" kern="1200">
          <a:solidFill>
            <a:schemeClr val="tx1"/>
          </a:solidFill>
          <a:latin typeface="+mn-lt"/>
          <a:ea typeface="+mn-ea"/>
          <a:cs typeface="+mn-cs"/>
        </a:defRPr>
      </a:lvl1pPr>
      <a:lvl2pPr marL="457200" indent="0" algn="l" defTabSz="457200" rtl="0" eaLnBrk="1" latinLnBrk="0" hangingPunct="1">
        <a:spcBef>
          <a:spcPct val="20000"/>
        </a:spcBef>
        <a:buFontTx/>
        <a:buNone/>
        <a:defRPr sz="2800" kern="1200">
          <a:solidFill>
            <a:schemeClr val="tx1"/>
          </a:solidFill>
          <a:latin typeface="+mn-lt"/>
          <a:ea typeface="+mn-ea"/>
          <a:cs typeface="+mn-cs"/>
        </a:defRPr>
      </a:lvl2pPr>
      <a:lvl3pPr marL="914400" indent="0" algn="l" defTabSz="457200" rtl="0" eaLnBrk="1" latinLnBrk="0" hangingPunct="1">
        <a:spcBef>
          <a:spcPct val="20000"/>
        </a:spcBef>
        <a:buFontTx/>
        <a:buNone/>
        <a:defRPr sz="24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package" Target="../embeddings/Microsoft_Word_Document1.docx"/><Relationship Id="rId5" Type="http://schemas.openxmlformats.org/officeDocument/2006/relationships/image" Target="../media/image1.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343235" y="291739"/>
            <a:ext cx="7602660" cy="6143669"/>
          </a:xfrm>
          <a:custGeom>
            <a:avLst/>
            <a:gdLst>
              <a:gd name="connsiteX0" fmla="*/ 815184 w 7602660"/>
              <a:gd name="connsiteY0" fmla="*/ 0 h 6143669"/>
              <a:gd name="connsiteX1" fmla="*/ 7602660 w 7602660"/>
              <a:gd name="connsiteY1" fmla="*/ 377543 h 6143669"/>
              <a:gd name="connsiteX2" fmla="*/ 7044902 w 7602660"/>
              <a:gd name="connsiteY2" fmla="*/ 6143669 h 6143669"/>
              <a:gd name="connsiteX3" fmla="*/ 0 w 7602660"/>
              <a:gd name="connsiteY3" fmla="*/ 4933812 h 6143669"/>
              <a:gd name="connsiteX4" fmla="*/ 815184 w 7602660"/>
              <a:gd name="connsiteY4" fmla="*/ 0 h 61436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60" h="6143669">
                <a:moveTo>
                  <a:pt x="815184" y="0"/>
                </a:moveTo>
                <a:lnTo>
                  <a:pt x="7602660" y="377543"/>
                </a:lnTo>
                <a:lnTo>
                  <a:pt x="7044902" y="6143669"/>
                </a:lnTo>
                <a:lnTo>
                  <a:pt x="0" y="4933812"/>
                </a:lnTo>
                <a:lnTo>
                  <a:pt x="815184"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a:xfrm>
            <a:off x="457200" y="274638"/>
            <a:ext cx="8229600" cy="1904819"/>
          </a:xfrm>
        </p:spPr>
        <p:txBody>
          <a:bodyPr>
            <a:noAutofit/>
          </a:bodyPr>
          <a:lstStyle/>
          <a:p>
            <a:r>
              <a:rPr lang="en-US" sz="6000" dirty="0" smtClean="0"/>
              <a:t>Inference to the Best Explanation</a:t>
            </a:r>
            <a:endParaRPr lang="en-US" sz="60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a:t>
            </a:fld>
            <a:endParaRPr lang="en-US"/>
          </a:p>
        </p:txBody>
      </p:sp>
      <p:sp>
        <p:nvSpPr>
          <p:cNvPr id="5" name="TextBox 4"/>
          <p:cNvSpPr txBox="1"/>
          <p:nvPr/>
        </p:nvSpPr>
        <p:spPr>
          <a:xfrm>
            <a:off x="601593" y="2543937"/>
            <a:ext cx="7366320" cy="2492990"/>
          </a:xfrm>
          <a:prstGeom prst="rect">
            <a:avLst/>
          </a:prstGeom>
          <a:noFill/>
        </p:spPr>
        <p:txBody>
          <a:bodyPr wrap="none" rtlCol="0">
            <a:spAutoFit/>
          </a:bodyPr>
          <a:lstStyle/>
          <a:p>
            <a:r>
              <a:rPr lang="en-US" dirty="0" smtClean="0">
                <a:latin typeface="Times"/>
                <a:cs typeface="Times"/>
              </a:rPr>
              <a:t>Based on</a:t>
            </a:r>
          </a:p>
          <a:p>
            <a:endParaRPr lang="en-US" dirty="0" smtClean="0">
              <a:latin typeface="Times"/>
              <a:cs typeface="Times"/>
            </a:endParaRPr>
          </a:p>
          <a:p>
            <a:r>
              <a:rPr lang="en-US" sz="2400" dirty="0" smtClean="0">
                <a:latin typeface="Times"/>
                <a:cs typeface="Times"/>
              </a:rPr>
              <a:t>“Inference </a:t>
            </a:r>
            <a:r>
              <a:rPr lang="en-US" sz="2400" dirty="0">
                <a:latin typeface="Times"/>
                <a:cs typeface="Times"/>
              </a:rPr>
              <a:t>to the Best Explanation: The General </a:t>
            </a:r>
            <a:r>
              <a:rPr lang="en-US" sz="2400" dirty="0" smtClean="0">
                <a:latin typeface="Times"/>
                <a:cs typeface="Times"/>
              </a:rPr>
              <a:t>Account”</a:t>
            </a:r>
          </a:p>
          <a:p>
            <a:r>
              <a:rPr lang="en-US" sz="2400" dirty="0" smtClean="0">
                <a:latin typeface="Times"/>
                <a:cs typeface="Times"/>
              </a:rPr>
              <a:t>“Inference </a:t>
            </a:r>
            <a:r>
              <a:rPr lang="en-US" sz="2400" dirty="0">
                <a:latin typeface="Times"/>
                <a:cs typeface="Times"/>
              </a:rPr>
              <a:t>to the Best Explanation: </a:t>
            </a:r>
            <a:r>
              <a:rPr lang="en-US" sz="2400" dirty="0" smtClean="0">
                <a:latin typeface="Times"/>
                <a:cs typeface="Times"/>
              </a:rPr>
              <a:t>Examples”</a:t>
            </a:r>
          </a:p>
          <a:p>
            <a:endParaRPr lang="en-US" dirty="0" smtClean="0">
              <a:latin typeface="Times"/>
              <a:cs typeface="Times"/>
            </a:endParaRPr>
          </a:p>
          <a:p>
            <a:r>
              <a:rPr lang="en-US" dirty="0" smtClean="0">
                <a:latin typeface="Times"/>
                <a:cs typeface="Times"/>
              </a:rPr>
              <a:t>Chapters 8 and 9 in</a:t>
            </a:r>
          </a:p>
          <a:p>
            <a:r>
              <a:rPr lang="en-US" dirty="0" smtClean="0">
                <a:latin typeface="Times"/>
                <a:cs typeface="Times"/>
              </a:rPr>
              <a:t>John D. Norton, </a:t>
            </a:r>
            <a:r>
              <a:rPr lang="en-US" i="1" dirty="0" smtClean="0">
                <a:latin typeface="Times"/>
                <a:cs typeface="Times"/>
              </a:rPr>
              <a:t>The Material Theory of Induction.</a:t>
            </a:r>
            <a:r>
              <a:rPr lang="en-US" dirty="0" smtClean="0">
                <a:latin typeface="Times"/>
                <a:cs typeface="Times"/>
              </a:rPr>
              <a:t> </a:t>
            </a:r>
          </a:p>
          <a:p>
            <a:r>
              <a:rPr lang="en-US" dirty="0" smtClean="0">
                <a:latin typeface="Times"/>
                <a:cs typeface="Times"/>
              </a:rPr>
              <a:t>Draft, http://</a:t>
            </a:r>
            <a:r>
              <a:rPr lang="en-US" dirty="0" err="1" smtClean="0">
                <a:latin typeface="Times"/>
                <a:cs typeface="Times"/>
              </a:rPr>
              <a:t>www.pitt.edu</a:t>
            </a:r>
            <a:r>
              <a:rPr lang="en-US" dirty="0" smtClean="0">
                <a:latin typeface="Times"/>
                <a:cs typeface="Times"/>
              </a:rPr>
              <a:t>/~</a:t>
            </a:r>
            <a:r>
              <a:rPr lang="en-US" dirty="0" err="1" smtClean="0">
                <a:latin typeface="Times"/>
                <a:cs typeface="Times"/>
              </a:rPr>
              <a:t>jdnorton</a:t>
            </a:r>
            <a:r>
              <a:rPr lang="en-US" dirty="0" smtClean="0">
                <a:latin typeface="Times"/>
                <a:cs typeface="Times"/>
              </a:rPr>
              <a:t>/homepage/</a:t>
            </a:r>
            <a:r>
              <a:rPr lang="en-US" dirty="0" err="1" smtClean="0">
                <a:latin typeface="Times"/>
                <a:cs typeface="Times"/>
              </a:rPr>
              <a:t>cv.html#material_theory</a:t>
            </a:r>
            <a:endParaRPr lang="en-US" dirty="0">
              <a:latin typeface="Times"/>
              <a:cs typeface="Times"/>
            </a:endParaRPr>
          </a:p>
        </p:txBody>
      </p:sp>
    </p:spTree>
    <p:extLst>
      <p:ext uri="{BB962C8B-B14F-4D97-AF65-F5344CB8AC3E}">
        <p14:creationId xmlns:p14="http://schemas.microsoft.com/office/powerpoint/2010/main" val="409902820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err="1" smtClean="0"/>
              <a:t>Thagard’s</a:t>
            </a:r>
            <a:r>
              <a:rPr lang="en-US" dirty="0" smtClean="0"/>
              <a:t> Criteria</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10</a:t>
            </a:fld>
            <a:endParaRPr lang="en-US"/>
          </a:p>
        </p:txBody>
      </p:sp>
      <p:sp>
        <p:nvSpPr>
          <p:cNvPr id="5" name="TextBox 4"/>
          <p:cNvSpPr txBox="1"/>
          <p:nvPr/>
        </p:nvSpPr>
        <p:spPr>
          <a:xfrm>
            <a:off x="540595" y="1287081"/>
            <a:ext cx="8146205" cy="4401206"/>
          </a:xfrm>
          <a:prstGeom prst="rect">
            <a:avLst/>
          </a:prstGeom>
          <a:noFill/>
        </p:spPr>
        <p:txBody>
          <a:bodyPr wrap="square" rtlCol="0">
            <a:spAutoFit/>
          </a:bodyPr>
          <a:lstStyle/>
          <a:p>
            <a:r>
              <a:rPr lang="en-US" dirty="0" smtClean="0">
                <a:latin typeface="Times"/>
                <a:cs typeface="Times"/>
              </a:rPr>
              <a:t>The focus is not on what explanation is, but on how to judge which is the better explanation.</a:t>
            </a:r>
          </a:p>
          <a:p>
            <a:endParaRPr lang="en-US" dirty="0">
              <a:latin typeface="Times"/>
              <a:cs typeface="Times"/>
            </a:endParaRPr>
          </a:p>
          <a:p>
            <a:r>
              <a:rPr lang="en-US" dirty="0" smtClean="0">
                <a:latin typeface="Times"/>
                <a:cs typeface="Times"/>
              </a:rPr>
              <a:t>Three, possibly conflicting criteria:</a:t>
            </a:r>
          </a:p>
          <a:p>
            <a:endParaRPr lang="en-US" dirty="0" smtClean="0">
              <a:latin typeface="Times"/>
              <a:cs typeface="Times"/>
            </a:endParaRPr>
          </a:p>
          <a:p>
            <a:pPr marL="917575"/>
            <a:r>
              <a:rPr lang="en-US" sz="2800" dirty="0">
                <a:latin typeface="Times"/>
                <a:cs typeface="Times"/>
              </a:rPr>
              <a:t>consilience, simplicity </a:t>
            </a:r>
            <a:r>
              <a:rPr lang="en-US" dirty="0">
                <a:latin typeface="Times"/>
                <a:cs typeface="Times"/>
              </a:rPr>
              <a:t>and </a:t>
            </a:r>
            <a:r>
              <a:rPr lang="en-US" sz="2800" dirty="0">
                <a:latin typeface="Times"/>
                <a:cs typeface="Times"/>
              </a:rPr>
              <a:t>analogy</a:t>
            </a:r>
            <a:r>
              <a:rPr lang="en-US" sz="2800" dirty="0" smtClean="0">
                <a:effectLst/>
                <a:latin typeface="Times"/>
                <a:cs typeface="Times"/>
              </a:rPr>
              <a:t> </a:t>
            </a:r>
          </a:p>
          <a:p>
            <a:endParaRPr lang="en-US" dirty="0">
              <a:latin typeface="Times"/>
              <a:cs typeface="Times"/>
            </a:endParaRPr>
          </a:p>
          <a:p>
            <a:r>
              <a:rPr lang="en-US" dirty="0" smtClean="0">
                <a:effectLst/>
                <a:latin typeface="Times"/>
                <a:cs typeface="Times"/>
              </a:rPr>
              <a:t>The conflict is ultimately unresolved:</a:t>
            </a:r>
          </a:p>
          <a:p>
            <a:endParaRPr lang="en-US" dirty="0">
              <a:latin typeface="Times"/>
              <a:cs typeface="Times"/>
            </a:endParaRPr>
          </a:p>
          <a:p>
            <a:pPr marL="454025"/>
            <a:r>
              <a:rPr lang="en-US" dirty="0" smtClean="0">
                <a:latin typeface="Times"/>
                <a:cs typeface="Times"/>
              </a:rPr>
              <a:t>“Consilience </a:t>
            </a:r>
            <a:r>
              <a:rPr lang="en-US" dirty="0">
                <a:latin typeface="Times"/>
                <a:cs typeface="Times"/>
              </a:rPr>
              <a:t>and simplicity militate against each other, since making a theory more </a:t>
            </a:r>
            <a:r>
              <a:rPr lang="en-US" dirty="0" err="1">
                <a:latin typeface="Times"/>
                <a:cs typeface="Times"/>
              </a:rPr>
              <a:t>consilient</a:t>
            </a:r>
            <a:r>
              <a:rPr lang="en-US" dirty="0">
                <a:latin typeface="Times"/>
                <a:cs typeface="Times"/>
              </a:rPr>
              <a:t> can render the theory less simple, if extra hypotheses are needed to explain the additional facts. The criterion of analogy may be at odds with both consilience and simplicity, if a radically new kind of theory is needed to account simply for all the phenomena</a:t>
            </a:r>
            <a:r>
              <a:rPr lang="en-US" dirty="0" smtClean="0">
                <a:latin typeface="Times"/>
                <a:cs typeface="Times"/>
              </a:rPr>
              <a:t>.”</a:t>
            </a:r>
            <a:endParaRPr lang="en-US" dirty="0">
              <a:latin typeface="Times"/>
              <a:cs typeface="Times"/>
            </a:endParaRPr>
          </a:p>
          <a:p>
            <a:endParaRPr lang="en-US" dirty="0" smtClean="0">
              <a:latin typeface="Times"/>
              <a:cs typeface="Times"/>
            </a:endParaRPr>
          </a:p>
        </p:txBody>
      </p:sp>
    </p:spTree>
    <p:extLst>
      <p:ext uri="{BB962C8B-B14F-4D97-AF65-F5344CB8AC3E}">
        <p14:creationId xmlns:p14="http://schemas.microsoft.com/office/powerpoint/2010/main" val="116981768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Lipton’s Monograph</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11</a:t>
            </a:fld>
            <a:endParaRPr lang="en-US"/>
          </a:p>
        </p:txBody>
      </p:sp>
      <p:sp>
        <p:nvSpPr>
          <p:cNvPr id="5" name="TextBox 4"/>
          <p:cNvSpPr txBox="1"/>
          <p:nvPr/>
        </p:nvSpPr>
        <p:spPr>
          <a:xfrm>
            <a:off x="523434" y="1278501"/>
            <a:ext cx="7714211" cy="4524316"/>
          </a:xfrm>
          <a:prstGeom prst="rect">
            <a:avLst/>
          </a:prstGeom>
          <a:noFill/>
        </p:spPr>
        <p:txBody>
          <a:bodyPr wrap="square" rtlCol="0">
            <a:spAutoFit/>
          </a:bodyPr>
          <a:lstStyle/>
          <a:p>
            <a:r>
              <a:rPr lang="en-US" dirty="0" smtClean="0">
                <a:latin typeface="Times"/>
                <a:cs typeface="Times"/>
              </a:rPr>
              <a:t>We should infer not to the most likely explanation but to the loveliest explanation.</a:t>
            </a:r>
          </a:p>
          <a:p>
            <a:endParaRPr lang="en-US" dirty="0">
              <a:latin typeface="Times"/>
              <a:cs typeface="Times"/>
            </a:endParaRPr>
          </a:p>
          <a:p>
            <a:r>
              <a:rPr lang="en-US" dirty="0" smtClean="0">
                <a:latin typeface="Times"/>
                <a:cs typeface="Times"/>
              </a:rPr>
              <a:t>Loveliness derives from virtues: “mechanism, precision, scope, simplicity, fertility or fruitfulness, and fit with background belief” (p.122) as well as “unification” (p. 139).</a:t>
            </a:r>
          </a:p>
          <a:p>
            <a:endParaRPr lang="en-US" dirty="0">
              <a:latin typeface="Times"/>
              <a:cs typeface="Times"/>
            </a:endParaRPr>
          </a:p>
          <a:p>
            <a:r>
              <a:rPr lang="en-US" dirty="0" smtClean="0">
                <a:latin typeface="Times"/>
                <a:cs typeface="Times"/>
              </a:rPr>
              <a:t>The account is limited to causal explanation. Causation remains an </a:t>
            </a:r>
            <a:r>
              <a:rPr lang="en-US" dirty="0" err="1" smtClean="0">
                <a:latin typeface="Times"/>
                <a:cs typeface="Times"/>
              </a:rPr>
              <a:t>unexplicated</a:t>
            </a:r>
            <a:r>
              <a:rPr lang="en-US" dirty="0" smtClean="0">
                <a:latin typeface="Times"/>
                <a:cs typeface="Times"/>
              </a:rPr>
              <a:t> term.</a:t>
            </a:r>
          </a:p>
          <a:p>
            <a:endParaRPr lang="en-US" dirty="0">
              <a:latin typeface="Times"/>
              <a:cs typeface="Times"/>
            </a:endParaRPr>
          </a:p>
          <a:p>
            <a:r>
              <a:rPr lang="en-US" dirty="0" smtClean="0">
                <a:latin typeface="Times"/>
                <a:cs typeface="Times"/>
              </a:rPr>
              <a:t>There are many non-scientific examples and all but one are not recounted in detail.</a:t>
            </a:r>
          </a:p>
          <a:p>
            <a:endParaRPr lang="en-US" dirty="0">
              <a:latin typeface="Times"/>
              <a:cs typeface="Times"/>
            </a:endParaRPr>
          </a:p>
          <a:p>
            <a:r>
              <a:rPr lang="en-US" dirty="0" smtClean="0">
                <a:latin typeface="Times"/>
                <a:cs typeface="Times"/>
              </a:rPr>
              <a:t>The one extended example is </a:t>
            </a:r>
            <a:r>
              <a:rPr lang="en-US" dirty="0" err="1" smtClean="0">
                <a:latin typeface="Times"/>
                <a:cs typeface="Times"/>
              </a:rPr>
              <a:t>Semmelweis’diagnosis</a:t>
            </a:r>
            <a:r>
              <a:rPr lang="en-US" dirty="0" smtClean="0">
                <a:latin typeface="Times"/>
                <a:cs typeface="Times"/>
              </a:rPr>
              <a:t> of childbed fever. It is a poor fit with IBE. It fits better with Mill’s methods.</a:t>
            </a:r>
          </a:p>
          <a:p>
            <a:endParaRPr lang="en-US" dirty="0">
              <a:latin typeface="Times"/>
              <a:cs typeface="Times"/>
            </a:endParaRPr>
          </a:p>
          <a:p>
            <a:endParaRPr lang="en-US" dirty="0" smtClean="0">
              <a:latin typeface="Times"/>
              <a:cs typeface="Times"/>
            </a:endParaRPr>
          </a:p>
        </p:txBody>
      </p:sp>
    </p:spTree>
    <p:extLst>
      <p:ext uri="{BB962C8B-B14F-4D97-AF65-F5344CB8AC3E}">
        <p14:creationId xmlns:p14="http://schemas.microsoft.com/office/powerpoint/2010/main" val="27551591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Material Analysis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12</a:t>
            </a:fld>
            <a:endParaRPr lang="en-US"/>
          </a:p>
        </p:txBody>
      </p:sp>
      <p:sp>
        <p:nvSpPr>
          <p:cNvPr id="5" name="TextBox 4"/>
          <p:cNvSpPr txBox="1"/>
          <p:nvPr/>
        </p:nvSpPr>
        <p:spPr>
          <a:xfrm>
            <a:off x="526394" y="1662799"/>
            <a:ext cx="7578396" cy="2862323"/>
          </a:xfrm>
          <a:prstGeom prst="rect">
            <a:avLst/>
          </a:prstGeom>
          <a:noFill/>
        </p:spPr>
        <p:txBody>
          <a:bodyPr wrap="square" rtlCol="0">
            <a:spAutoFit/>
          </a:bodyPr>
          <a:lstStyle/>
          <a:p>
            <a:r>
              <a:rPr lang="en-US" dirty="0" smtClean="0">
                <a:latin typeface="Times"/>
                <a:cs typeface="Times"/>
              </a:rPr>
              <a:t>There is no unifying, formal account of inference to the best explanation.</a:t>
            </a:r>
          </a:p>
          <a:p>
            <a:endParaRPr lang="en-US" dirty="0">
              <a:latin typeface="Times"/>
              <a:cs typeface="Times"/>
            </a:endParaRPr>
          </a:p>
          <a:p>
            <a:r>
              <a:rPr lang="en-US" dirty="0" smtClean="0">
                <a:latin typeface="Times"/>
                <a:cs typeface="Times"/>
              </a:rPr>
              <a:t>Inferences to the best explanation comprise at best a collection of loosely similar inductive inferences.</a:t>
            </a:r>
          </a:p>
          <a:p>
            <a:endParaRPr lang="en-US" dirty="0">
              <a:latin typeface="Times"/>
              <a:cs typeface="Times"/>
            </a:endParaRPr>
          </a:p>
          <a:p>
            <a:r>
              <a:rPr lang="en-US" dirty="0" smtClean="0">
                <a:latin typeface="Times"/>
                <a:cs typeface="Times"/>
              </a:rPr>
              <a:t>For the fullest analysis, each should be treated individually, on a case by case basis.</a:t>
            </a:r>
          </a:p>
          <a:p>
            <a:endParaRPr lang="en-US" dirty="0">
              <a:latin typeface="Times"/>
              <a:cs typeface="Times"/>
            </a:endParaRPr>
          </a:p>
          <a:p>
            <a:r>
              <a:rPr lang="en-US" dirty="0" smtClean="0">
                <a:latin typeface="Times"/>
                <a:cs typeface="Times"/>
              </a:rPr>
              <a:t>The warrant for each IBE is found in the background facts pertinent to each case.</a:t>
            </a:r>
          </a:p>
        </p:txBody>
      </p:sp>
    </p:spTree>
    <p:extLst>
      <p:ext uri="{BB962C8B-B14F-4D97-AF65-F5344CB8AC3E}">
        <p14:creationId xmlns:p14="http://schemas.microsoft.com/office/powerpoint/2010/main" val="24581094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Two Step Reconstruction</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13</a:t>
            </a:fld>
            <a:endParaRPr lang="en-US"/>
          </a:p>
        </p:txBody>
      </p:sp>
      <p:sp>
        <p:nvSpPr>
          <p:cNvPr id="5" name="TextBox 4"/>
          <p:cNvSpPr txBox="1"/>
          <p:nvPr/>
        </p:nvSpPr>
        <p:spPr>
          <a:xfrm>
            <a:off x="574917" y="1450111"/>
            <a:ext cx="6143911" cy="4801315"/>
          </a:xfrm>
          <a:prstGeom prst="rect">
            <a:avLst/>
          </a:prstGeom>
          <a:noFill/>
        </p:spPr>
        <p:txBody>
          <a:bodyPr wrap="square" rtlCol="0">
            <a:spAutoFit/>
          </a:bodyPr>
          <a:lstStyle/>
          <a:p>
            <a:r>
              <a:rPr lang="en-US" i="1" dirty="0">
                <a:latin typeface="Times"/>
                <a:cs typeface="Times"/>
              </a:rPr>
              <a:t>Step 1. Preference for the Better </a:t>
            </a:r>
            <a:r>
              <a:rPr lang="en-US" i="1" dirty="0" smtClean="0">
                <a:latin typeface="Times"/>
                <a:cs typeface="Times"/>
              </a:rPr>
              <a:t>Explanation</a:t>
            </a:r>
          </a:p>
          <a:p>
            <a:endParaRPr lang="en-US" i="1" dirty="0">
              <a:latin typeface="Times"/>
              <a:cs typeface="Times"/>
            </a:endParaRPr>
          </a:p>
          <a:p>
            <a:r>
              <a:rPr lang="en-US" b="0" i="0" dirty="0" smtClean="0">
                <a:solidFill>
                  <a:srgbClr val="000000"/>
                </a:solidFill>
                <a:latin typeface="Times"/>
                <a:ea typeface="Times"/>
                <a:cs typeface="Times"/>
              </a:rPr>
              <a:t>The favored hypothesis is adequate to the evidence, most commonly in the sense that it deductively entails the evidence.</a:t>
            </a:r>
          </a:p>
          <a:p>
            <a:endParaRPr lang="en-US" dirty="0">
              <a:solidFill>
                <a:srgbClr val="000000"/>
              </a:solidFill>
              <a:latin typeface="Times"/>
              <a:ea typeface="Times"/>
              <a:cs typeface="Times"/>
            </a:endParaRPr>
          </a:p>
          <a:p>
            <a:r>
              <a:rPr lang="en-US" b="0" i="0" dirty="0" smtClean="0">
                <a:solidFill>
                  <a:srgbClr val="000000"/>
                </a:solidFill>
                <a:latin typeface="Times"/>
                <a:ea typeface="Times"/>
                <a:cs typeface="Times"/>
              </a:rPr>
              <a:t>The foils, that is, the alternatives, are judged inadequate in one of two ways:</a:t>
            </a:r>
          </a:p>
          <a:p>
            <a:endParaRPr lang="en-US" b="0" i="0" dirty="0" smtClean="0">
              <a:solidFill>
                <a:srgbClr val="000000"/>
              </a:solidFill>
              <a:latin typeface="Times"/>
              <a:ea typeface="Times"/>
              <a:cs typeface="Times"/>
            </a:endParaRPr>
          </a:p>
          <a:p>
            <a:pPr marL="454025"/>
            <a:r>
              <a:rPr lang="en-US" b="0" i="1" dirty="0" smtClean="0">
                <a:solidFill>
                  <a:srgbClr val="000000"/>
                </a:solidFill>
                <a:latin typeface="Times"/>
                <a:ea typeface="Times"/>
                <a:cs typeface="Times"/>
              </a:rPr>
              <a:t>Contradiction:</a:t>
            </a:r>
            <a:r>
              <a:rPr lang="en-US" b="0" i="0" dirty="0" smtClean="0">
                <a:solidFill>
                  <a:srgbClr val="000000"/>
                </a:solidFill>
                <a:latin typeface="Times"/>
                <a:ea typeface="Times"/>
                <a:cs typeface="Times"/>
              </a:rPr>
              <a:t> The evidence at hand may directly contradict the alternative; or the evidence supplemented by specific background facts may contradict the alternative.</a:t>
            </a:r>
          </a:p>
          <a:p>
            <a:pPr marL="454025"/>
            <a:endParaRPr lang="en-US" b="0" i="0" dirty="0" smtClean="0">
              <a:solidFill>
                <a:srgbClr val="000000"/>
              </a:solidFill>
              <a:latin typeface="Times"/>
              <a:ea typeface="Times"/>
              <a:cs typeface="Times"/>
            </a:endParaRPr>
          </a:p>
          <a:p>
            <a:pPr marL="454025"/>
            <a:r>
              <a:rPr lang="en-US" b="0" i="1" dirty="0" smtClean="0">
                <a:solidFill>
                  <a:srgbClr val="000000"/>
                </a:solidFill>
                <a:latin typeface="Times"/>
                <a:ea typeface="Times"/>
                <a:cs typeface="Times"/>
              </a:rPr>
              <a:t>Evidential debt:</a:t>
            </a:r>
            <a:r>
              <a:rPr lang="en-US" b="0" i="0" dirty="0" smtClean="0">
                <a:solidFill>
                  <a:srgbClr val="000000"/>
                </a:solidFill>
                <a:latin typeface="Times"/>
                <a:ea typeface="Times"/>
                <a:cs typeface="Times"/>
              </a:rPr>
              <a:t> to accept the alternative requires us to accept further assumptions for which we have no evidence. </a:t>
            </a:r>
          </a:p>
          <a:p>
            <a:endParaRPr lang="en-US" b="0" i="0" dirty="0" smtClean="0">
              <a:solidFill>
                <a:srgbClr val="000000"/>
              </a:solidFill>
              <a:latin typeface="Times"/>
              <a:ea typeface="Times"/>
              <a:cs typeface="Times"/>
            </a:endParaRPr>
          </a:p>
          <a:p>
            <a:r>
              <a:rPr lang="en-US" b="0" i="0" dirty="0" smtClean="0">
                <a:solidFill>
                  <a:srgbClr val="000000"/>
                </a:solidFill>
                <a:latin typeface="Times"/>
                <a:ea typeface="Times"/>
                <a:cs typeface="Times"/>
              </a:rPr>
              <a:t>The essential point is that the favoring invokes no explanatory notions.</a:t>
            </a:r>
            <a:endParaRPr lang="en-US" dirty="0" smtClean="0">
              <a:latin typeface="Times"/>
              <a:cs typeface="Times"/>
            </a:endParaRPr>
          </a:p>
        </p:txBody>
      </p:sp>
    </p:spTree>
    <p:extLst>
      <p:ext uri="{BB962C8B-B14F-4D97-AF65-F5344CB8AC3E}">
        <p14:creationId xmlns:p14="http://schemas.microsoft.com/office/powerpoint/2010/main" val="209401537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Two Step Reconstruction</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14</a:t>
            </a:fld>
            <a:endParaRPr lang="en-US"/>
          </a:p>
        </p:txBody>
      </p:sp>
      <p:sp>
        <p:nvSpPr>
          <p:cNvPr id="5" name="TextBox 4"/>
          <p:cNvSpPr txBox="1"/>
          <p:nvPr/>
        </p:nvSpPr>
        <p:spPr>
          <a:xfrm>
            <a:off x="574917" y="1450111"/>
            <a:ext cx="6143911" cy="3139321"/>
          </a:xfrm>
          <a:prstGeom prst="rect">
            <a:avLst/>
          </a:prstGeom>
          <a:noFill/>
        </p:spPr>
        <p:txBody>
          <a:bodyPr wrap="square" rtlCol="0">
            <a:spAutoFit/>
          </a:bodyPr>
          <a:lstStyle/>
          <a:p>
            <a:r>
              <a:rPr lang="en-US" b="0" i="1" dirty="0" smtClean="0">
                <a:solidFill>
                  <a:srgbClr val="000000"/>
                </a:solidFill>
                <a:latin typeface="Times"/>
                <a:ea typeface="Times"/>
                <a:cs typeface="Times"/>
              </a:rPr>
              <a:t>Step 2. From Comparative to Absolute: Better is Best</a:t>
            </a:r>
          </a:p>
          <a:p>
            <a:endParaRPr lang="en-US" i="1" dirty="0">
              <a:latin typeface="Times"/>
              <a:cs typeface="Times"/>
            </a:endParaRPr>
          </a:p>
          <a:p>
            <a:r>
              <a:rPr lang="en-US" b="0" i="0" dirty="0" smtClean="0">
                <a:solidFill>
                  <a:srgbClr val="000000"/>
                </a:solidFill>
                <a:latin typeface="Times"/>
                <a:ea typeface="Times"/>
                <a:cs typeface="Times"/>
              </a:rPr>
              <a:t>The surest case arises when background assumptions assure us that the hypotheses or theories we have considered are exhaustive.</a:t>
            </a:r>
          </a:p>
          <a:p>
            <a:endParaRPr lang="en-US" dirty="0" smtClean="0">
              <a:solidFill>
                <a:srgbClr val="000000"/>
              </a:solidFill>
              <a:latin typeface="Times"/>
              <a:ea typeface="Times"/>
              <a:cs typeface="Times"/>
            </a:endParaRPr>
          </a:p>
          <a:p>
            <a:r>
              <a:rPr lang="en-US" dirty="0" smtClean="0">
                <a:solidFill>
                  <a:srgbClr val="000000"/>
                </a:solidFill>
                <a:latin typeface="Times"/>
                <a:ea typeface="Times"/>
                <a:cs typeface="Times"/>
              </a:rPr>
              <a:t>The most difficult case is the most common. It is when the inference from better to absolute best is made, even though the scientist have no clear grasp of the full range of hypotheses or theories possible.</a:t>
            </a:r>
            <a:endParaRPr lang="en-US" dirty="0">
              <a:solidFill>
                <a:srgbClr val="000000"/>
              </a:solidFill>
              <a:latin typeface="Times"/>
              <a:ea typeface="Times"/>
              <a:cs typeface="Times"/>
            </a:endParaRPr>
          </a:p>
          <a:p>
            <a:endParaRPr lang="en-US" dirty="0" smtClean="0">
              <a:latin typeface="Times"/>
              <a:cs typeface="Times"/>
            </a:endParaRPr>
          </a:p>
        </p:txBody>
      </p:sp>
    </p:spTree>
    <p:extLst>
      <p:ext uri="{BB962C8B-B14F-4D97-AF65-F5344CB8AC3E}">
        <p14:creationId xmlns:p14="http://schemas.microsoft.com/office/powerpoint/2010/main" val="24523779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Examples Matter</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15</a:t>
            </a:fld>
            <a:endParaRPr lang="en-US"/>
          </a:p>
        </p:txBody>
      </p:sp>
      <p:sp>
        <p:nvSpPr>
          <p:cNvPr id="5" name="TextBox 4"/>
          <p:cNvSpPr txBox="1"/>
          <p:nvPr/>
        </p:nvSpPr>
        <p:spPr>
          <a:xfrm>
            <a:off x="523433" y="1295661"/>
            <a:ext cx="6255462" cy="5078314"/>
          </a:xfrm>
          <a:prstGeom prst="rect">
            <a:avLst/>
          </a:prstGeom>
          <a:noFill/>
        </p:spPr>
        <p:txBody>
          <a:bodyPr wrap="square" rtlCol="0">
            <a:spAutoFit/>
          </a:bodyPr>
          <a:lstStyle/>
          <a:p>
            <a:r>
              <a:rPr lang="en-US" dirty="0" smtClean="0">
                <a:latin typeface="Times"/>
                <a:cs typeface="Times"/>
              </a:rPr>
              <a:t>Lipton (2004, p. 6) gives the time-worn example:</a:t>
            </a:r>
          </a:p>
          <a:p>
            <a:pPr marL="454025"/>
            <a:r>
              <a:rPr lang="en-US" dirty="0" smtClean="0">
                <a:latin typeface="Times"/>
                <a:cs typeface="Times"/>
              </a:rPr>
              <a:t>Faced with tracks in the snow of a certain peculiar shape, I infer that a person on snowshoes has recently passed this way.</a:t>
            </a:r>
          </a:p>
          <a:p>
            <a:r>
              <a:rPr lang="en-US" dirty="0" smtClean="0">
                <a:latin typeface="Times"/>
                <a:cs typeface="Times"/>
              </a:rPr>
              <a:t>Once one has seen the distinctive imprints left by snowshoes, there is really only one account to be given of their origin. We might invent fanciful scenarios just to drive home that there is no real choice. Lipton (2004, p. 56) shows how it is done:</a:t>
            </a:r>
          </a:p>
          <a:p>
            <a:pPr marL="454025"/>
            <a:r>
              <a:rPr lang="en-US" dirty="0" smtClean="0">
                <a:latin typeface="Times"/>
                <a:cs typeface="Times"/>
              </a:rPr>
              <a:t>Of course, there is always more than one possible explanation for any phenomenon–the tracks might have instead been caused by a trained monkey on snowshoes, or by the elaborate etchings of an environmental artist–so we cannot infer something simply because it is a possible explanation. It must somehow be the best of competing explanations.</a:t>
            </a:r>
          </a:p>
          <a:p>
            <a:r>
              <a:rPr lang="en-US" dirty="0" smtClean="0">
                <a:latin typeface="Times"/>
                <a:cs typeface="Times"/>
              </a:rPr>
              <a:t>However, entertaining these alternatives rapidly becomes a perfunctory exercise in eliminating the fanciful. We might well dismiss them as comic relief.</a:t>
            </a:r>
          </a:p>
        </p:txBody>
      </p:sp>
    </p:spTree>
    <p:extLst>
      <p:ext uri="{BB962C8B-B14F-4D97-AF65-F5344CB8AC3E}">
        <p14:creationId xmlns:p14="http://schemas.microsoft.com/office/powerpoint/2010/main" val="124515063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Examples Matter</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16</a:t>
            </a:fld>
            <a:endParaRPr lang="en-US"/>
          </a:p>
        </p:txBody>
      </p:sp>
      <p:sp>
        <p:nvSpPr>
          <p:cNvPr id="5" name="TextBox 4"/>
          <p:cNvSpPr txBox="1"/>
          <p:nvPr/>
        </p:nvSpPr>
        <p:spPr>
          <a:xfrm>
            <a:off x="583500" y="1544497"/>
            <a:ext cx="3852815" cy="1754327"/>
          </a:xfrm>
          <a:prstGeom prst="rect">
            <a:avLst/>
          </a:prstGeom>
          <a:noFill/>
        </p:spPr>
        <p:txBody>
          <a:bodyPr wrap="square" rtlCol="0">
            <a:spAutoFit/>
          </a:bodyPr>
          <a:lstStyle/>
          <a:p>
            <a:r>
              <a:rPr lang="en-US" dirty="0" smtClean="0">
                <a:latin typeface="Times"/>
                <a:cs typeface="Times"/>
              </a:rPr>
              <a:t>Here these human examples are quite unlike the real scientific examples. The alternative hypotheses or theories in the scientific cases were not jokes. Prevailing over them is, almost everywhere, the greater challenge</a:t>
            </a:r>
            <a:r>
              <a:rPr lang="is-IS" dirty="0" smtClean="0">
                <a:latin typeface="Times"/>
                <a:cs typeface="Times"/>
              </a:rPr>
              <a:t>…</a:t>
            </a:r>
            <a:endParaRPr lang="en-US" dirty="0" smtClean="0">
              <a:latin typeface="Times"/>
              <a:cs typeface="Times"/>
            </a:endParaRPr>
          </a:p>
        </p:txBody>
      </p:sp>
    </p:spTree>
    <p:extLst>
      <p:ext uri="{BB962C8B-B14F-4D97-AF65-F5344CB8AC3E}">
        <p14:creationId xmlns:p14="http://schemas.microsoft.com/office/powerpoint/2010/main" val="1870191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497691" y="120119"/>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a:xfrm>
            <a:off x="457200" y="103027"/>
            <a:ext cx="8229600" cy="757264"/>
          </a:xfrm>
        </p:spPr>
        <p:txBody>
          <a:bodyPr>
            <a:normAutofit fontScale="90000"/>
          </a:bodyPr>
          <a:lstStyle/>
          <a:p>
            <a:r>
              <a:rPr lang="en-US" dirty="0" smtClean="0"/>
              <a:t>Synopsis of Examples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17</a:t>
            </a:fld>
            <a:endParaRPr lang="en-US"/>
          </a:p>
        </p:txBody>
      </p:sp>
      <p:sp>
        <p:nvSpPr>
          <p:cNvPr id="5" name="TextBox 4"/>
          <p:cNvSpPr txBox="1"/>
          <p:nvPr/>
        </p:nvSpPr>
        <p:spPr>
          <a:xfrm>
            <a:off x="755117" y="1776173"/>
            <a:ext cx="184666" cy="369332"/>
          </a:xfrm>
          <a:prstGeom prst="rect">
            <a:avLst/>
          </a:prstGeom>
          <a:noFill/>
        </p:spPr>
        <p:txBody>
          <a:bodyPr wrap="none" rtlCol="0">
            <a:spAutoFit/>
          </a:bodyPr>
          <a:lstStyle/>
          <a:p>
            <a:endParaRPr lang="en-US" dirty="0" smtClean="0">
              <a:latin typeface="Times"/>
              <a:cs typeface="Times"/>
            </a:endParaRPr>
          </a:p>
        </p:txBody>
      </p:sp>
      <p:sp>
        <p:nvSpPr>
          <p:cNvPr id="6" name="TextBox 5"/>
          <p:cNvSpPr txBox="1"/>
          <p:nvPr/>
        </p:nvSpPr>
        <p:spPr>
          <a:xfrm>
            <a:off x="1613205" y="2188039"/>
            <a:ext cx="184666" cy="369332"/>
          </a:xfrm>
          <a:prstGeom prst="rect">
            <a:avLst/>
          </a:prstGeom>
          <a:noFill/>
        </p:spPr>
        <p:txBody>
          <a:bodyPr wrap="none" rtlCol="0">
            <a:spAutoFit/>
          </a:bodyPr>
          <a:lstStyle/>
          <a:p>
            <a:endParaRPr lang="en-US" dirty="0" smtClean="0">
              <a:latin typeface="Times"/>
              <a:cs typeface="Times"/>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3556361053"/>
              </p:ext>
            </p:extLst>
          </p:nvPr>
        </p:nvGraphicFramePr>
        <p:xfrm>
          <a:off x="569291" y="1027984"/>
          <a:ext cx="6083300" cy="5956300"/>
        </p:xfrm>
        <a:graphic>
          <a:graphicData uri="http://schemas.openxmlformats.org/presentationml/2006/ole">
            <mc:AlternateContent xmlns:mc="http://schemas.openxmlformats.org/markup-compatibility/2006">
              <mc:Choice xmlns:v="urn:schemas-microsoft-com:vml" Requires="v">
                <p:oleObj spid="_x0000_s1040" name="Document" r:id="rId4" imgW="6083300" imgH="5956300" progId="Word.Document.12">
                  <p:embed/>
                </p:oleObj>
              </mc:Choice>
              <mc:Fallback>
                <p:oleObj name="Document" r:id="rId4" imgW="6083300" imgH="5956300" progId="Word.Document.12">
                  <p:embed/>
                  <p:pic>
                    <p:nvPicPr>
                      <p:cNvPr id="0" name=""/>
                      <p:cNvPicPr/>
                      <p:nvPr/>
                    </p:nvPicPr>
                    <p:blipFill>
                      <a:blip r:embed="rId5"/>
                      <a:stretch>
                        <a:fillRect/>
                      </a:stretch>
                    </p:blipFill>
                    <p:spPr>
                      <a:xfrm>
                        <a:off x="569291" y="1027984"/>
                        <a:ext cx="6083300" cy="5956300"/>
                      </a:xfrm>
                      <a:prstGeom prst="rect">
                        <a:avLst/>
                      </a:prstGeom>
                    </p:spPr>
                  </p:pic>
                </p:oleObj>
              </mc:Fallback>
            </mc:AlternateContent>
          </a:graphicData>
        </a:graphic>
      </p:graphicFrame>
    </p:spTree>
    <p:extLst>
      <p:ext uri="{BB962C8B-B14F-4D97-AF65-F5344CB8AC3E}">
        <p14:creationId xmlns:p14="http://schemas.microsoft.com/office/powerpoint/2010/main" val="380422362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a:xfrm>
            <a:off x="457200" y="171672"/>
            <a:ext cx="8229600" cy="757264"/>
          </a:xfrm>
        </p:spPr>
        <p:txBody>
          <a:bodyPr>
            <a:normAutofit fontScale="90000"/>
          </a:bodyPr>
          <a:lstStyle/>
          <a:p>
            <a:r>
              <a:rPr lang="en-US" dirty="0" smtClean="0"/>
              <a:t>Lyell’s Uniformitarian Geology</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18</a:t>
            </a:fld>
            <a:endParaRPr lang="en-US"/>
          </a:p>
        </p:txBody>
      </p:sp>
      <p:sp>
        <p:nvSpPr>
          <p:cNvPr id="5" name="TextBox 4"/>
          <p:cNvSpPr txBox="1"/>
          <p:nvPr/>
        </p:nvSpPr>
        <p:spPr>
          <a:xfrm>
            <a:off x="457200" y="1092624"/>
            <a:ext cx="7928733" cy="646331"/>
          </a:xfrm>
          <a:prstGeom prst="rect">
            <a:avLst/>
          </a:prstGeom>
          <a:noFill/>
        </p:spPr>
        <p:txBody>
          <a:bodyPr wrap="square" rtlCol="0">
            <a:spAutoFit/>
          </a:bodyPr>
          <a:lstStyle/>
          <a:p>
            <a:r>
              <a:rPr lang="en-US" b="0" i="1" dirty="0" smtClean="0">
                <a:solidFill>
                  <a:srgbClr val="000000"/>
                </a:solidFill>
                <a:latin typeface="Times"/>
                <a:ea typeface="Times"/>
                <a:cs typeface="Times"/>
              </a:rPr>
              <a:t>Principles of Geology, Being an Attempt to Explain the Former Changes of the Earth's Surface, by Reference to Causes Now in Operation</a:t>
            </a:r>
            <a:endParaRPr lang="en-US" dirty="0" smtClean="0">
              <a:latin typeface="Times"/>
              <a:cs typeface="Times"/>
            </a:endParaRPr>
          </a:p>
        </p:txBody>
      </p:sp>
      <p:sp>
        <p:nvSpPr>
          <p:cNvPr id="6" name="TextBox 5"/>
          <p:cNvSpPr txBox="1"/>
          <p:nvPr/>
        </p:nvSpPr>
        <p:spPr>
          <a:xfrm>
            <a:off x="540596" y="1904881"/>
            <a:ext cx="8074607" cy="4524316"/>
          </a:xfrm>
          <a:prstGeom prst="rect">
            <a:avLst/>
          </a:prstGeom>
          <a:noFill/>
        </p:spPr>
        <p:txBody>
          <a:bodyPr wrap="square" rtlCol="0">
            <a:spAutoFit/>
          </a:bodyPr>
          <a:lstStyle/>
          <a:p>
            <a:r>
              <a:rPr lang="en-US" dirty="0" smtClean="0">
                <a:latin typeface="Times"/>
                <a:cs typeface="Times"/>
              </a:rPr>
              <a:t>Lyell’s approach</a:t>
            </a:r>
          </a:p>
          <a:p>
            <a:endParaRPr lang="en-US" dirty="0" smtClean="0">
              <a:latin typeface="Times"/>
              <a:cs typeface="Times"/>
            </a:endParaRPr>
          </a:p>
          <a:p>
            <a:pPr marL="917575"/>
            <a:r>
              <a:rPr lang="en-US" b="0" i="0" dirty="0" smtClean="0">
                <a:solidFill>
                  <a:srgbClr val="000000"/>
                </a:solidFill>
                <a:latin typeface="Times"/>
                <a:ea typeface="Times"/>
                <a:cs typeface="Times"/>
              </a:rPr>
              <a:t>In our attempt to unravel these difficult questions, we shall adopt a different course, restricting ourselves to the known or possible operations of existing causes; feeling assured that we have not yet exhausted the resources which the study of the present course of nature may provide, and therefore that we are not authorized, in the infancy of our science, to recur to extraordinary agents.</a:t>
            </a:r>
          </a:p>
          <a:p>
            <a:pPr marL="917575"/>
            <a:endParaRPr lang="en-US" dirty="0">
              <a:latin typeface="Times"/>
              <a:cs typeface="Times"/>
            </a:endParaRPr>
          </a:p>
          <a:p>
            <a:r>
              <a:rPr lang="en-US" dirty="0" smtClean="0">
                <a:latin typeface="Times"/>
                <a:cs typeface="Times"/>
              </a:rPr>
              <a:t> Contrasted with that of the catastrophists</a:t>
            </a:r>
          </a:p>
          <a:p>
            <a:endParaRPr lang="en-US" dirty="0" smtClean="0">
              <a:latin typeface="Times"/>
              <a:cs typeface="Times"/>
            </a:endParaRPr>
          </a:p>
          <a:p>
            <a:pPr marL="917575"/>
            <a:r>
              <a:rPr lang="is-IS" b="0" i="0" dirty="0" smtClean="0">
                <a:solidFill>
                  <a:srgbClr val="000000"/>
                </a:solidFill>
                <a:latin typeface="Times"/>
                <a:ea typeface="Times"/>
                <a:cs typeface="Times"/>
              </a:rPr>
              <a:t>…</a:t>
            </a:r>
            <a:r>
              <a:rPr lang="en-US" b="0" i="0" dirty="0" smtClean="0">
                <a:solidFill>
                  <a:srgbClr val="000000"/>
                </a:solidFill>
                <a:latin typeface="Times"/>
                <a:ea typeface="Times"/>
                <a:cs typeface="Times"/>
              </a:rPr>
              <a:t>the opposite method, that of speculating on a former distinct state of things, has led invariably to a multitude of contradictory systems, which have been overthrown one after the other,—which have been found quite incapable of modification,—and which are often required to be precisely reversed.</a:t>
            </a:r>
            <a:endParaRPr lang="en-US" dirty="0" smtClean="0">
              <a:latin typeface="Times"/>
              <a:cs typeface="Times"/>
            </a:endParaRPr>
          </a:p>
        </p:txBody>
      </p:sp>
    </p:spTree>
    <p:extLst>
      <p:ext uri="{BB962C8B-B14F-4D97-AF65-F5344CB8AC3E}">
        <p14:creationId xmlns:p14="http://schemas.microsoft.com/office/powerpoint/2010/main" val="28190230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a:xfrm>
            <a:off x="457200" y="171672"/>
            <a:ext cx="8229600" cy="757264"/>
          </a:xfrm>
        </p:spPr>
        <p:txBody>
          <a:bodyPr>
            <a:normAutofit fontScale="90000"/>
          </a:bodyPr>
          <a:lstStyle/>
          <a:p>
            <a:r>
              <a:rPr lang="en-US" dirty="0" smtClean="0"/>
              <a:t>Lyell’s Uniformitarian Geology</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19</a:t>
            </a:fld>
            <a:endParaRPr lang="en-US"/>
          </a:p>
        </p:txBody>
      </p:sp>
      <p:sp>
        <p:nvSpPr>
          <p:cNvPr id="6" name="TextBox 5"/>
          <p:cNvSpPr txBox="1"/>
          <p:nvPr/>
        </p:nvSpPr>
        <p:spPr>
          <a:xfrm>
            <a:off x="540596" y="1124052"/>
            <a:ext cx="8074607" cy="5355313"/>
          </a:xfrm>
          <a:prstGeom prst="rect">
            <a:avLst/>
          </a:prstGeom>
          <a:noFill/>
        </p:spPr>
        <p:txBody>
          <a:bodyPr wrap="square" rtlCol="0">
            <a:spAutoFit/>
          </a:bodyPr>
          <a:lstStyle/>
          <a:p>
            <a:r>
              <a:rPr lang="en-US" dirty="0" smtClean="0">
                <a:latin typeface="Times"/>
                <a:cs typeface="Times"/>
              </a:rPr>
              <a:t>Lyell seeks to establish two facts:</a:t>
            </a:r>
          </a:p>
          <a:p>
            <a:pPr marL="969963"/>
            <a:r>
              <a:rPr lang="en-US" dirty="0" smtClean="0">
                <a:latin typeface="Times"/>
                <a:cs typeface="Times"/>
              </a:rPr>
              <a:t>1. It is possible that present geological features arose over long time periods from causes now operating.</a:t>
            </a:r>
          </a:p>
          <a:p>
            <a:pPr marL="1827213"/>
            <a:r>
              <a:rPr lang="en-US" dirty="0" smtClean="0">
                <a:latin typeface="Times"/>
                <a:cs typeface="Times"/>
              </a:rPr>
              <a:t>and</a:t>
            </a:r>
          </a:p>
          <a:p>
            <a:pPr marL="917575"/>
            <a:r>
              <a:rPr lang="en-US" dirty="0" smtClean="0">
                <a:latin typeface="Times"/>
                <a:cs typeface="Times"/>
              </a:rPr>
              <a:t>2. It is unlikely that any other admissible account can accommodate their origin.</a:t>
            </a:r>
          </a:p>
          <a:p>
            <a:r>
              <a:rPr lang="en-US" dirty="0" smtClean="0">
                <a:latin typeface="Times"/>
                <a:cs typeface="Times"/>
              </a:rPr>
              <a:t>These two facts are sufficient to warrant acceptance of Lyell’s uniformitarianism.</a:t>
            </a:r>
          </a:p>
          <a:p>
            <a:endParaRPr lang="en-US" dirty="0">
              <a:latin typeface="Times"/>
              <a:cs typeface="Times"/>
            </a:endParaRPr>
          </a:p>
          <a:p>
            <a:r>
              <a:rPr lang="en-US" dirty="0">
                <a:latin typeface="Times"/>
                <a:cs typeface="Times"/>
              </a:rPr>
              <a:t>Lyell has a direct and telling objection to theories of this second type: they are taking on an </a:t>
            </a:r>
            <a:r>
              <a:rPr lang="en-US" dirty="0" err="1">
                <a:latin typeface="Times"/>
                <a:cs typeface="Times"/>
              </a:rPr>
              <a:t>undischarged</a:t>
            </a:r>
            <a:r>
              <a:rPr lang="en-US" dirty="0">
                <a:latin typeface="Times"/>
                <a:cs typeface="Times"/>
              </a:rPr>
              <a:t> evidential </a:t>
            </a:r>
            <a:r>
              <a:rPr lang="en-US" dirty="0" smtClean="0">
                <a:latin typeface="Times"/>
                <a:cs typeface="Times"/>
              </a:rPr>
              <a:t>debt.</a:t>
            </a:r>
          </a:p>
          <a:p>
            <a:endParaRPr lang="en-US" dirty="0">
              <a:latin typeface="Times"/>
              <a:cs typeface="Times"/>
            </a:endParaRPr>
          </a:p>
          <a:p>
            <a:pPr marL="454025"/>
            <a:r>
              <a:rPr lang="en-US" dirty="0" smtClean="0">
                <a:latin typeface="Times"/>
                <a:cs typeface="Times"/>
              </a:rPr>
              <a:t>If </a:t>
            </a:r>
            <a:r>
              <a:rPr lang="en-US" dirty="0">
                <a:latin typeface="Times"/>
                <a:cs typeface="Times"/>
              </a:rPr>
              <a:t>fossil shells were formed by some plastic virtue or mysterious agency, then we are owed independent evidence that such virtues and agencies </a:t>
            </a:r>
            <a:r>
              <a:rPr lang="en-US" dirty="0" smtClean="0">
                <a:latin typeface="Times"/>
                <a:cs typeface="Times"/>
              </a:rPr>
              <a:t>exist.</a:t>
            </a:r>
          </a:p>
          <a:p>
            <a:pPr marL="454025"/>
            <a:endParaRPr lang="en-US" dirty="0">
              <a:latin typeface="Times"/>
              <a:cs typeface="Times"/>
            </a:endParaRPr>
          </a:p>
          <a:p>
            <a:pPr marL="454025"/>
            <a:r>
              <a:rPr lang="en-US" dirty="0" smtClean="0">
                <a:latin typeface="Times"/>
                <a:cs typeface="Times"/>
              </a:rPr>
              <a:t>If </a:t>
            </a:r>
            <a:r>
              <a:rPr lang="en-US" dirty="0">
                <a:latin typeface="Times"/>
                <a:cs typeface="Times"/>
              </a:rPr>
              <a:t>high mountains were thrown up suddenly by cataclysmic forces, we are again owed independent evidence that such forces </a:t>
            </a:r>
            <a:r>
              <a:rPr lang="en-US" dirty="0" smtClean="0">
                <a:latin typeface="Times"/>
                <a:cs typeface="Times"/>
              </a:rPr>
              <a:t>existed.</a:t>
            </a:r>
          </a:p>
          <a:p>
            <a:endParaRPr lang="en-US" dirty="0">
              <a:latin typeface="Times"/>
              <a:cs typeface="Times"/>
            </a:endParaRPr>
          </a:p>
          <a:p>
            <a:r>
              <a:rPr lang="en-US" dirty="0" smtClean="0">
                <a:latin typeface="Times"/>
                <a:cs typeface="Times"/>
              </a:rPr>
              <a:t>Lyell’s </a:t>
            </a:r>
            <a:r>
              <a:rPr lang="en-US" dirty="0">
                <a:latin typeface="Times"/>
                <a:cs typeface="Times"/>
              </a:rPr>
              <a:t>theory takes on no corresponding evidential debt. We are assured of the existence of the causes he employs since they are in operation now. </a:t>
            </a:r>
          </a:p>
        </p:txBody>
      </p:sp>
    </p:spTree>
    <p:extLst>
      <p:ext uri="{BB962C8B-B14F-4D97-AF65-F5344CB8AC3E}">
        <p14:creationId xmlns:p14="http://schemas.microsoft.com/office/powerpoint/2010/main" val="428120264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10"/>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The basic idea of IBE = Abduction</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2</a:t>
            </a:fld>
            <a:endParaRPr lang="en-US"/>
          </a:p>
        </p:txBody>
      </p:sp>
      <p:sp>
        <p:nvSpPr>
          <p:cNvPr id="9" name="Rectangle 8"/>
          <p:cNvSpPr/>
          <p:nvPr/>
        </p:nvSpPr>
        <p:spPr>
          <a:xfrm>
            <a:off x="1672861" y="1422774"/>
            <a:ext cx="4572000" cy="2862323"/>
          </a:xfrm>
          <a:prstGeom prst="rect">
            <a:avLst/>
          </a:prstGeom>
        </p:spPr>
        <p:txBody>
          <a:bodyPr>
            <a:spAutoFit/>
          </a:bodyPr>
          <a:lstStyle/>
          <a:p>
            <a:r>
              <a:rPr lang="en-US" dirty="0" smtClean="0">
                <a:latin typeface="Times"/>
                <a:cs typeface="Times"/>
              </a:rPr>
              <a:t>A </a:t>
            </a:r>
            <a:r>
              <a:rPr lang="en-US" dirty="0">
                <a:latin typeface="Times"/>
                <a:cs typeface="Times"/>
              </a:rPr>
              <a:t>theory or hypothesis must do more than merely accommodate or predict the evidence. If it is to accrue inductive support from the evidence, it must explain </a:t>
            </a:r>
            <a:r>
              <a:rPr lang="en-US" dirty="0" smtClean="0">
                <a:latin typeface="Times"/>
                <a:cs typeface="Times"/>
              </a:rPr>
              <a:t>it.</a:t>
            </a:r>
          </a:p>
          <a:p>
            <a:endParaRPr lang="en-US" dirty="0">
              <a:latin typeface="Times"/>
              <a:cs typeface="Times"/>
            </a:endParaRPr>
          </a:p>
          <a:p>
            <a:r>
              <a:rPr lang="en-US" dirty="0" smtClean="0">
                <a:latin typeface="Times"/>
                <a:cs typeface="Times"/>
              </a:rPr>
              <a:t>Since </a:t>
            </a:r>
            <a:r>
              <a:rPr lang="en-US" dirty="0">
                <a:latin typeface="Times"/>
                <a:cs typeface="Times"/>
              </a:rPr>
              <a:t>multiple explanations are possible, we are enjoined to infer to the best of them. </a:t>
            </a:r>
            <a:endParaRPr lang="en-US" dirty="0" smtClean="0">
              <a:latin typeface="Times"/>
              <a:cs typeface="Times"/>
            </a:endParaRPr>
          </a:p>
          <a:p>
            <a:endParaRPr lang="en-US" dirty="0">
              <a:latin typeface="Times"/>
              <a:cs typeface="Times"/>
            </a:endParaRPr>
          </a:p>
          <a:p>
            <a:r>
              <a:rPr lang="en-US" dirty="0" smtClean="0">
                <a:latin typeface="Times"/>
                <a:cs typeface="Times"/>
              </a:rPr>
              <a:t>Greater </a:t>
            </a:r>
            <a:r>
              <a:rPr lang="en-US" dirty="0">
                <a:latin typeface="Times"/>
                <a:cs typeface="Times"/>
              </a:rPr>
              <a:t>explanatory prowess confers greater inductive support.</a:t>
            </a:r>
            <a:r>
              <a:rPr lang="en-US" dirty="0" smtClean="0">
                <a:effectLst/>
                <a:latin typeface="Times"/>
                <a:cs typeface="Times"/>
              </a:rPr>
              <a:t> </a:t>
            </a:r>
            <a:endParaRPr lang="en-US" dirty="0">
              <a:latin typeface="Times"/>
              <a:cs typeface="Times"/>
            </a:endParaRPr>
          </a:p>
        </p:txBody>
      </p:sp>
    </p:spTree>
    <p:extLst>
      <p:ext uri="{BB962C8B-B14F-4D97-AF65-F5344CB8AC3E}">
        <p14:creationId xmlns:p14="http://schemas.microsoft.com/office/powerpoint/2010/main" val="53256209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a:xfrm>
            <a:off x="457200" y="274639"/>
            <a:ext cx="8612790" cy="757264"/>
          </a:xfrm>
        </p:spPr>
        <p:txBody>
          <a:bodyPr>
            <a:noAutofit/>
          </a:bodyPr>
          <a:lstStyle/>
          <a:p>
            <a:r>
              <a:rPr lang="en-US" sz="3200" dirty="0" smtClean="0"/>
              <a:t>Einstein and the Anomalous Perihelion of Mercury</a:t>
            </a:r>
            <a:endParaRPr lang="en-US" sz="32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20</a:t>
            </a:fld>
            <a:endParaRPr lang="en-US"/>
          </a:p>
        </p:txBody>
      </p:sp>
      <p:sp>
        <p:nvSpPr>
          <p:cNvPr id="5" name="Rectangle 4"/>
          <p:cNvSpPr/>
          <p:nvPr/>
        </p:nvSpPr>
        <p:spPr>
          <a:xfrm>
            <a:off x="569015" y="1403320"/>
            <a:ext cx="5716809" cy="3139321"/>
          </a:xfrm>
          <a:prstGeom prst="rect">
            <a:avLst/>
          </a:prstGeom>
        </p:spPr>
        <p:txBody>
          <a:bodyPr wrap="square">
            <a:spAutoFit/>
          </a:bodyPr>
          <a:lstStyle/>
          <a:p>
            <a:r>
              <a:rPr lang="en-US" dirty="0">
                <a:latin typeface="Times"/>
                <a:cs typeface="Times"/>
              </a:rPr>
              <a:t>In a paper entitled “Explanation of the Perihelion Motion of Mercury from the General Theory of Relativity,” he wrote</a:t>
            </a:r>
            <a:r>
              <a:rPr lang="en-US" dirty="0" smtClean="0">
                <a:latin typeface="Times"/>
                <a:cs typeface="Times"/>
              </a:rPr>
              <a:t>:</a:t>
            </a:r>
          </a:p>
          <a:p>
            <a:endParaRPr lang="en-US" dirty="0">
              <a:latin typeface="Times"/>
              <a:cs typeface="Times"/>
            </a:endParaRPr>
          </a:p>
          <a:p>
            <a:pPr marL="917575"/>
            <a:r>
              <a:rPr lang="en-US" dirty="0" smtClean="0">
                <a:latin typeface="Times"/>
                <a:cs typeface="Times"/>
              </a:rPr>
              <a:t>“In </a:t>
            </a:r>
            <a:r>
              <a:rPr lang="en-US" dirty="0">
                <a:latin typeface="Times"/>
                <a:cs typeface="Times"/>
              </a:rPr>
              <a:t>the present paper, I find an important confirmation of this most radical theory of relativity; that is, it turns out that the secular rotation of Mercury’s orbit in the direction of the orbital motion, discovered by </a:t>
            </a:r>
            <a:r>
              <a:rPr lang="en-US" dirty="0" err="1">
                <a:latin typeface="Times"/>
                <a:cs typeface="Times"/>
              </a:rPr>
              <a:t>Leverrier</a:t>
            </a:r>
            <a:r>
              <a:rPr lang="en-US" dirty="0">
                <a:latin typeface="Times"/>
                <a:cs typeface="Times"/>
              </a:rPr>
              <a:t>, which amounts to about 45” in a century, is explained qualitatively and quantitatively, without having to posit any special hypothesis at all</a:t>
            </a:r>
            <a:r>
              <a:rPr lang="en-US" dirty="0" smtClean="0">
                <a:latin typeface="Times"/>
                <a:cs typeface="Times"/>
              </a:rPr>
              <a:t>.”</a:t>
            </a:r>
            <a:endParaRPr lang="en-US" dirty="0">
              <a:latin typeface="Times"/>
              <a:cs typeface="Times"/>
            </a:endParaRPr>
          </a:p>
        </p:txBody>
      </p:sp>
    </p:spTree>
    <p:extLst>
      <p:ext uri="{BB962C8B-B14F-4D97-AF65-F5344CB8AC3E}">
        <p14:creationId xmlns:p14="http://schemas.microsoft.com/office/powerpoint/2010/main" val="248340170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Elimination of Four Foils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21</a:t>
            </a:fld>
            <a:endParaRPr lang="en-US"/>
          </a:p>
        </p:txBody>
      </p:sp>
      <p:sp>
        <p:nvSpPr>
          <p:cNvPr id="6" name="TextBox 5"/>
          <p:cNvSpPr txBox="1"/>
          <p:nvPr/>
        </p:nvSpPr>
        <p:spPr>
          <a:xfrm>
            <a:off x="566338" y="1493015"/>
            <a:ext cx="6633020" cy="4247317"/>
          </a:xfrm>
          <a:prstGeom prst="rect">
            <a:avLst/>
          </a:prstGeom>
          <a:noFill/>
        </p:spPr>
        <p:txBody>
          <a:bodyPr wrap="square" rtlCol="0">
            <a:spAutoFit/>
          </a:bodyPr>
          <a:lstStyle/>
          <a:p>
            <a:r>
              <a:rPr lang="en-US" dirty="0" smtClean="0">
                <a:latin typeface="Times"/>
                <a:cs typeface="Times"/>
              </a:rPr>
              <a:t>Einstein (1915, p. 831):</a:t>
            </a:r>
          </a:p>
          <a:p>
            <a:pPr marL="917575"/>
            <a:r>
              <a:rPr lang="en-US" dirty="0" smtClean="0">
                <a:latin typeface="Times"/>
                <a:cs typeface="Times"/>
              </a:rPr>
              <a:t>E. </a:t>
            </a:r>
            <a:r>
              <a:rPr lang="en-US" dirty="0" err="1" smtClean="0">
                <a:latin typeface="Times"/>
                <a:cs typeface="Times"/>
              </a:rPr>
              <a:t>Freundlich</a:t>
            </a:r>
            <a:r>
              <a:rPr lang="en-US" dirty="0" smtClean="0">
                <a:latin typeface="Times"/>
                <a:cs typeface="Times"/>
              </a:rPr>
              <a:t> has recently written a noteworthy paper (</a:t>
            </a:r>
            <a:r>
              <a:rPr lang="en-US" dirty="0" err="1" smtClean="0">
                <a:latin typeface="Times"/>
                <a:cs typeface="Times"/>
              </a:rPr>
              <a:t>Astr</a:t>
            </a:r>
            <a:r>
              <a:rPr lang="en-US" dirty="0" smtClean="0">
                <a:latin typeface="Times"/>
                <a:cs typeface="Times"/>
              </a:rPr>
              <a:t>. </a:t>
            </a:r>
            <a:r>
              <a:rPr lang="en-US" dirty="0" err="1" smtClean="0">
                <a:latin typeface="Times"/>
                <a:cs typeface="Times"/>
              </a:rPr>
              <a:t>Nachr</a:t>
            </a:r>
            <a:r>
              <a:rPr lang="en-US" dirty="0" smtClean="0">
                <a:latin typeface="Times"/>
                <a:cs typeface="Times"/>
              </a:rPr>
              <a:t>. 4803, Bd. 201 June 1915) on the impossibility of satisfactorily explaining the anomalous motion of Mercury on the basis of the Newtonian theory.</a:t>
            </a:r>
          </a:p>
          <a:p>
            <a:r>
              <a:rPr lang="en-US" dirty="0" err="1" smtClean="0">
                <a:latin typeface="Times"/>
                <a:cs typeface="Times"/>
              </a:rPr>
              <a:t>Freundlich’s</a:t>
            </a:r>
            <a:r>
              <a:rPr lang="en-US" dirty="0" smtClean="0">
                <a:latin typeface="Times"/>
                <a:cs typeface="Times"/>
              </a:rPr>
              <a:t> paper listed four ways the astronomers had then tried to explain the anomalous motion. He concluded that none succeeded. That is (1915, p. 51): </a:t>
            </a:r>
          </a:p>
          <a:p>
            <a:pPr marL="917575"/>
            <a:r>
              <a:rPr lang="en-US" dirty="0" smtClean="0">
                <a:latin typeface="Times"/>
                <a:cs typeface="Times"/>
              </a:rPr>
              <a:t>…in the explanation of the existing contradiction between theory and experiment, we have progressed no further than since the time of Newcomb.</a:t>
            </a:r>
          </a:p>
          <a:p>
            <a:r>
              <a:rPr lang="en-US" dirty="0" smtClean="0">
                <a:latin typeface="Times"/>
                <a:cs typeface="Times"/>
              </a:rPr>
              <a:t>His final, concluding sentence (p. 56) is:</a:t>
            </a:r>
          </a:p>
          <a:p>
            <a:pPr marL="917575"/>
            <a:r>
              <a:rPr lang="en-US" dirty="0" smtClean="0">
                <a:latin typeface="Times"/>
                <a:cs typeface="Times"/>
              </a:rPr>
              <a:t>How the anomalies of these inner 4 planets really come about has unfortunately up to now not been answered thoroughly.</a:t>
            </a:r>
          </a:p>
        </p:txBody>
      </p:sp>
    </p:spTree>
    <p:extLst>
      <p:ext uri="{BB962C8B-B14F-4D97-AF65-F5344CB8AC3E}">
        <p14:creationId xmlns:p14="http://schemas.microsoft.com/office/powerpoint/2010/main" val="364735915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Elimination of Four Foils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22</a:t>
            </a:fld>
            <a:endParaRPr lang="en-US"/>
          </a:p>
        </p:txBody>
      </p:sp>
      <p:sp>
        <p:nvSpPr>
          <p:cNvPr id="5" name="TextBox 4"/>
          <p:cNvSpPr txBox="1"/>
          <p:nvPr/>
        </p:nvSpPr>
        <p:spPr>
          <a:xfrm>
            <a:off x="574919" y="1664626"/>
            <a:ext cx="7207939" cy="4524316"/>
          </a:xfrm>
          <a:prstGeom prst="rect">
            <a:avLst/>
          </a:prstGeom>
          <a:noFill/>
        </p:spPr>
        <p:txBody>
          <a:bodyPr wrap="square" rtlCol="0">
            <a:spAutoFit/>
          </a:bodyPr>
          <a:lstStyle/>
          <a:p>
            <a:r>
              <a:rPr lang="en-US" dirty="0" smtClean="0">
                <a:latin typeface="Times"/>
                <a:cs typeface="Times"/>
              </a:rPr>
              <a:t>1. Unknown planet or multiple planets in a ring.</a:t>
            </a:r>
          </a:p>
          <a:p>
            <a:endParaRPr lang="en-US" dirty="0" smtClean="0">
              <a:latin typeface="Times"/>
              <a:cs typeface="Times"/>
            </a:endParaRPr>
          </a:p>
          <a:p>
            <a:pPr marL="917575"/>
            <a:r>
              <a:rPr lang="en-US" dirty="0" smtClean="0">
                <a:latin typeface="Times"/>
                <a:cs typeface="Times"/>
              </a:rPr>
              <a:t>No suitable configuration fits observations and known anomalies.</a:t>
            </a:r>
          </a:p>
          <a:p>
            <a:endParaRPr lang="en-US" dirty="0">
              <a:latin typeface="Times"/>
              <a:cs typeface="Times"/>
            </a:endParaRPr>
          </a:p>
          <a:p>
            <a:r>
              <a:rPr lang="en-US" dirty="0" smtClean="0">
                <a:latin typeface="Times"/>
                <a:cs typeface="Times"/>
              </a:rPr>
              <a:t>2. Flattening of the sun.</a:t>
            </a:r>
          </a:p>
          <a:p>
            <a:endParaRPr lang="en-US" dirty="0">
              <a:latin typeface="Times"/>
              <a:cs typeface="Times"/>
            </a:endParaRPr>
          </a:p>
          <a:p>
            <a:pPr marL="917575"/>
            <a:r>
              <a:rPr lang="en-US" dirty="0" smtClean="0">
                <a:latin typeface="Times"/>
                <a:cs typeface="Times"/>
              </a:rPr>
              <a:t>Insufficient flattening observed.</a:t>
            </a:r>
          </a:p>
          <a:p>
            <a:endParaRPr lang="en-US" dirty="0">
              <a:latin typeface="Times"/>
              <a:cs typeface="Times"/>
            </a:endParaRPr>
          </a:p>
          <a:p>
            <a:r>
              <a:rPr lang="en-US" dirty="0" smtClean="0">
                <a:latin typeface="Times"/>
                <a:cs typeface="Times"/>
              </a:rPr>
              <a:t>3. Gravity dilutes as </a:t>
            </a:r>
            <a:r>
              <a:rPr lang="bg-BG" b="0" i="0" u="none" strike="noStrike" baseline="0" dirty="0" smtClean="0">
                <a:latin typeface="Times"/>
                <a:ea typeface="Cambria"/>
              </a:rPr>
              <a:t>1/</a:t>
            </a:r>
            <a:r>
              <a:rPr lang="en-US" b="0" i="0" u="none" strike="noStrike" baseline="0" dirty="0" smtClean="0">
                <a:latin typeface="Times"/>
                <a:ea typeface="Cambria"/>
              </a:rPr>
              <a:t>r</a:t>
            </a:r>
            <a:r>
              <a:rPr lang="en-US" b="0" i="0" u="none" strike="noStrike" baseline="30000" dirty="0" smtClean="0">
                <a:latin typeface="Times"/>
                <a:ea typeface="Cambria"/>
              </a:rPr>
              <a:t>2+</a:t>
            </a:r>
            <a:r>
              <a:rPr lang="en-US" b="0" i="0" u="none" strike="noStrike" baseline="30000" dirty="0" smtClean="0">
                <a:latin typeface="Symbol" charset="2"/>
                <a:ea typeface="Cambria"/>
                <a:cs typeface="Symbol" charset="2"/>
              </a:rPr>
              <a:t>d</a:t>
            </a:r>
            <a:r>
              <a:rPr lang="en-US" b="0" i="0" u="none" strike="noStrike" dirty="0" smtClean="0">
                <a:latin typeface="Times"/>
                <a:ea typeface="Cambria"/>
              </a:rPr>
              <a:t>.</a:t>
            </a:r>
          </a:p>
          <a:p>
            <a:endParaRPr lang="en-US" dirty="0">
              <a:latin typeface="Times"/>
              <a:ea typeface="Cambria"/>
              <a:cs typeface="Times"/>
            </a:endParaRPr>
          </a:p>
          <a:p>
            <a:pPr marL="917575"/>
            <a:r>
              <a:rPr lang="en-US" dirty="0" smtClean="0">
                <a:latin typeface="Times"/>
                <a:ea typeface="Cambria"/>
                <a:cs typeface="Times"/>
              </a:rPr>
              <a:t>A deviation d large enough disturbs other planets and moon.</a:t>
            </a:r>
          </a:p>
          <a:p>
            <a:endParaRPr lang="en-US" dirty="0">
              <a:latin typeface="Times"/>
              <a:ea typeface="Cambria"/>
              <a:cs typeface="Times"/>
            </a:endParaRPr>
          </a:p>
          <a:p>
            <a:r>
              <a:rPr lang="en-US" dirty="0" smtClean="0">
                <a:latin typeface="Times"/>
                <a:ea typeface="Cambria"/>
                <a:cs typeface="Times"/>
              </a:rPr>
              <a:t>4. Zodiacal light (distributed matter near sun)</a:t>
            </a:r>
          </a:p>
          <a:p>
            <a:endParaRPr lang="en-US" dirty="0">
              <a:latin typeface="Times"/>
              <a:ea typeface="Cambria"/>
              <a:cs typeface="Times"/>
            </a:endParaRPr>
          </a:p>
          <a:p>
            <a:pPr marL="917575"/>
            <a:r>
              <a:rPr lang="en-US" dirty="0" smtClean="0">
                <a:latin typeface="Times"/>
                <a:cs typeface="Times"/>
              </a:rPr>
              <a:t>No distribution fits all observations, including possible drag on planetary motion.</a:t>
            </a:r>
          </a:p>
        </p:txBody>
      </p:sp>
    </p:spTree>
    <p:extLst>
      <p:ext uri="{BB962C8B-B14F-4D97-AF65-F5344CB8AC3E}">
        <p14:creationId xmlns:p14="http://schemas.microsoft.com/office/powerpoint/2010/main" val="224181498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19734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a:xfrm>
            <a:off x="457200" y="274639"/>
            <a:ext cx="8229600" cy="557674"/>
          </a:xfrm>
        </p:spPr>
        <p:txBody>
          <a:bodyPr>
            <a:noAutofit/>
          </a:bodyPr>
          <a:lstStyle/>
          <a:p>
            <a:r>
              <a:rPr lang="en-US" sz="2800" dirty="0" smtClean="0"/>
              <a:t>Why Loveliness as an Explanatory Virtue is Overrated</a:t>
            </a:r>
            <a:endParaRPr lang="en-US" sz="28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23</a:t>
            </a:fld>
            <a:endParaRPr lang="en-US"/>
          </a:p>
        </p:txBody>
      </p:sp>
      <p:sp>
        <p:nvSpPr>
          <p:cNvPr id="5" name="TextBox 4"/>
          <p:cNvSpPr txBox="1"/>
          <p:nvPr/>
        </p:nvSpPr>
        <p:spPr>
          <a:xfrm>
            <a:off x="695051" y="1407208"/>
            <a:ext cx="6787476" cy="5078314"/>
          </a:xfrm>
          <a:prstGeom prst="rect">
            <a:avLst/>
          </a:prstGeom>
          <a:noFill/>
        </p:spPr>
        <p:txBody>
          <a:bodyPr wrap="square" rtlCol="0">
            <a:spAutoFit/>
          </a:bodyPr>
          <a:lstStyle/>
          <a:p>
            <a:r>
              <a:rPr lang="en-US" dirty="0">
                <a:latin typeface="Times"/>
                <a:cs typeface="Times"/>
              </a:rPr>
              <a:t>Of all theories in modern physics, general relativity is distinctive in the praise it receives for its immense conceptual simplicity and scope. It is, by any measure, a </a:t>
            </a:r>
            <a:r>
              <a:rPr lang="en-US" i="1" dirty="0">
                <a:latin typeface="Times"/>
                <a:cs typeface="Times"/>
              </a:rPr>
              <a:t>lovely</a:t>
            </a:r>
            <a:r>
              <a:rPr lang="en-US" dirty="0">
                <a:latin typeface="Times"/>
                <a:cs typeface="Times"/>
              </a:rPr>
              <a:t> theory</a:t>
            </a:r>
            <a:r>
              <a:rPr lang="en-US" dirty="0" smtClean="0">
                <a:latin typeface="Times"/>
                <a:cs typeface="Times"/>
              </a:rPr>
              <a:t>.</a:t>
            </a:r>
          </a:p>
          <a:p>
            <a:endParaRPr lang="en-US" dirty="0">
              <a:latin typeface="Times"/>
              <a:cs typeface="Times"/>
            </a:endParaRPr>
          </a:p>
          <a:p>
            <a:r>
              <a:rPr lang="en-US" dirty="0" smtClean="0">
                <a:latin typeface="Times"/>
                <a:cs typeface="Times"/>
              </a:rPr>
              <a:t>A simple thought experiment reveals just how little the loveliness matters. Imagine that, contrary to history, the nineteenth century astronomers did discover a new planet Vulcan in just the place expected from Mercury’s anomalous motion. The discovery would be celebrated as a great triumph of Newtonian physics.</a:t>
            </a:r>
          </a:p>
          <a:p>
            <a:endParaRPr lang="en-US" dirty="0">
              <a:latin typeface="Times"/>
              <a:cs typeface="Times"/>
            </a:endParaRPr>
          </a:p>
          <a:p>
            <a:r>
              <a:rPr lang="en-US" dirty="0">
                <a:latin typeface="Times"/>
                <a:cs typeface="Times"/>
              </a:rPr>
              <a:t>General relativity, however, now finds itself in great difficulty. For the anomaly in Mercury’s motion has disappeared, but general relativity still requires an additional advance of the perihelion of 43 seconds of arc per century, beyond what is predicted by the fullest Newtonian </a:t>
            </a:r>
            <a:r>
              <a:rPr lang="en-US" dirty="0" smtClean="0">
                <a:latin typeface="Times"/>
                <a:cs typeface="Times"/>
              </a:rPr>
              <a:t>account.</a:t>
            </a:r>
          </a:p>
          <a:p>
            <a:endParaRPr lang="en-US" dirty="0">
              <a:latin typeface="Times"/>
              <a:cs typeface="Times"/>
            </a:endParaRPr>
          </a:p>
          <a:p>
            <a:r>
              <a:rPr lang="en-US" dirty="0" smtClean="0">
                <a:latin typeface="Times"/>
                <a:cs typeface="Times"/>
              </a:rPr>
              <a:t>The </a:t>
            </a:r>
            <a:r>
              <a:rPr lang="en-US" dirty="0">
                <a:latin typeface="Times"/>
                <a:cs typeface="Times"/>
              </a:rPr>
              <a:t>observed motion of Mercury, in this fable, now threatens to refute general relativity.</a:t>
            </a:r>
            <a:r>
              <a:rPr lang="en-US" dirty="0" smtClean="0">
                <a:effectLst/>
                <a:latin typeface="Times"/>
                <a:cs typeface="Times"/>
              </a:rPr>
              <a:t> </a:t>
            </a:r>
            <a:endParaRPr lang="en-US" dirty="0" smtClean="0">
              <a:latin typeface="Times"/>
              <a:cs typeface="Times"/>
            </a:endParaRPr>
          </a:p>
        </p:txBody>
      </p:sp>
    </p:spTree>
    <p:extLst>
      <p:ext uri="{BB962C8B-B14F-4D97-AF65-F5344CB8AC3E}">
        <p14:creationId xmlns:p14="http://schemas.microsoft.com/office/powerpoint/2010/main" val="293590992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Example: Darwin</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latin typeface="Times"/>
                <a:cs typeface="Times"/>
              </a:rPr>
              <a:t>3</a:t>
            </a:fld>
            <a:endParaRPr lang="en-US" dirty="0">
              <a:latin typeface="Times"/>
              <a:cs typeface="Times"/>
            </a:endParaRPr>
          </a:p>
        </p:txBody>
      </p:sp>
      <p:sp>
        <p:nvSpPr>
          <p:cNvPr id="6" name="Rectangle 5"/>
          <p:cNvSpPr/>
          <p:nvPr/>
        </p:nvSpPr>
        <p:spPr>
          <a:xfrm>
            <a:off x="584880" y="1177079"/>
            <a:ext cx="7275206" cy="5078314"/>
          </a:xfrm>
          <a:prstGeom prst="rect">
            <a:avLst/>
          </a:prstGeom>
        </p:spPr>
        <p:txBody>
          <a:bodyPr wrap="square">
            <a:spAutoFit/>
          </a:bodyPr>
          <a:lstStyle/>
          <a:p>
            <a:r>
              <a:rPr lang="en-US" dirty="0" smtClean="0">
                <a:latin typeface="Times"/>
                <a:cs typeface="Times"/>
              </a:rPr>
              <a:t>Darwin (1876, p. </a:t>
            </a:r>
            <a:r>
              <a:rPr lang="en-US" dirty="0" smtClean="0">
                <a:latin typeface="Times"/>
                <a:cs typeface="Times"/>
              </a:rPr>
              <a:t>414:)</a:t>
            </a:r>
            <a:endParaRPr lang="en-US" dirty="0" smtClean="0">
              <a:latin typeface="Times"/>
              <a:cs typeface="Times"/>
            </a:endParaRPr>
          </a:p>
          <a:p>
            <a:pPr marL="917575"/>
            <a:r>
              <a:rPr lang="en-US" dirty="0" smtClean="0">
                <a:latin typeface="Times"/>
                <a:cs typeface="Times"/>
              </a:rPr>
              <a:t>	“Many other facts are, as it seems to me, explicable on this theory. How strange it is that a bird, under the form of a woodpecker, should prey on insects on the ground; that upland geese which rarely or never swim, should possess webbed feet; that a </a:t>
            </a:r>
            <a:r>
              <a:rPr lang="en-US" dirty="0" err="1" smtClean="0">
                <a:latin typeface="Times"/>
                <a:cs typeface="Times"/>
              </a:rPr>
              <a:t>thrushlike</a:t>
            </a:r>
            <a:r>
              <a:rPr lang="en-US" dirty="0" smtClean="0">
                <a:latin typeface="Times"/>
                <a:cs typeface="Times"/>
              </a:rPr>
              <a:t> bird should dive and feed on sub-aquatic insects; and that a petrel should have the habits and structure fitting it for the life of an auk! and so in endless other cases. But on the view of each species constantly trying to increase in number, with natural selection always ready to adapt the slowly varying descendants of each to any unoccupied or ill-occupied place in nature, these facts cease to be strange, or might even have been anticipated.”</a:t>
            </a:r>
          </a:p>
          <a:p>
            <a:pPr marL="917575"/>
            <a:endParaRPr lang="en-US" dirty="0" smtClean="0">
              <a:latin typeface="Times"/>
              <a:cs typeface="Times"/>
            </a:endParaRPr>
          </a:p>
          <a:p>
            <a:r>
              <a:rPr lang="en-US" dirty="0" smtClean="0">
                <a:latin typeface="Times"/>
                <a:cs typeface="Times"/>
              </a:rPr>
              <a:t>The key evidential claim (Darwin, 1876, p. 421) </a:t>
            </a:r>
          </a:p>
          <a:p>
            <a:pPr marL="917575"/>
            <a:r>
              <a:rPr lang="en-US" dirty="0" smtClean="0">
                <a:latin typeface="Times"/>
                <a:cs typeface="Times"/>
              </a:rPr>
              <a:t>“It can hardly be supposed that a false theory would explain, in so satisfactory a manner as does the theory of natural selection, the several large classes of facts above specified.”</a:t>
            </a:r>
          </a:p>
          <a:p>
            <a:endParaRPr lang="en-US" dirty="0">
              <a:latin typeface="Times"/>
              <a:cs typeface="Times"/>
            </a:endParaRPr>
          </a:p>
        </p:txBody>
      </p:sp>
    </p:spTree>
    <p:extLst>
      <p:ext uri="{BB962C8B-B14F-4D97-AF65-F5344CB8AC3E}">
        <p14:creationId xmlns:p14="http://schemas.microsoft.com/office/powerpoint/2010/main" val="240196978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a:bodyPr>
          <a:lstStyle/>
          <a:p>
            <a:r>
              <a:rPr lang="en-US" sz="3600" dirty="0" smtClean="0"/>
              <a:t>Einstein: Anomalous Motion of Mercury</a:t>
            </a:r>
            <a:endParaRPr lang="en-US" sz="36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4</a:t>
            </a:fld>
            <a:endParaRPr lang="en-US"/>
          </a:p>
        </p:txBody>
      </p:sp>
      <p:sp>
        <p:nvSpPr>
          <p:cNvPr id="6" name="Rectangle 5"/>
          <p:cNvSpPr/>
          <p:nvPr/>
        </p:nvSpPr>
        <p:spPr>
          <a:xfrm>
            <a:off x="569015" y="1403320"/>
            <a:ext cx="5716809" cy="3416320"/>
          </a:xfrm>
          <a:prstGeom prst="rect">
            <a:avLst/>
          </a:prstGeom>
        </p:spPr>
        <p:txBody>
          <a:bodyPr wrap="square">
            <a:spAutoFit/>
          </a:bodyPr>
          <a:lstStyle/>
          <a:p>
            <a:r>
              <a:rPr lang="en-US" dirty="0">
                <a:latin typeface="Times"/>
                <a:cs typeface="Times"/>
              </a:rPr>
              <a:t>In a paper entitled “Explanation of the Perihelion Motion of Mercury from the General Theory of Relativity,” he wrote</a:t>
            </a:r>
            <a:r>
              <a:rPr lang="en-US" dirty="0" smtClean="0">
                <a:latin typeface="Times"/>
                <a:cs typeface="Times"/>
              </a:rPr>
              <a:t>:</a:t>
            </a:r>
          </a:p>
          <a:p>
            <a:endParaRPr lang="en-US" dirty="0">
              <a:latin typeface="Times"/>
              <a:cs typeface="Times"/>
            </a:endParaRPr>
          </a:p>
          <a:p>
            <a:endParaRPr lang="en-US" dirty="0">
              <a:latin typeface="Times"/>
              <a:cs typeface="Times"/>
            </a:endParaRPr>
          </a:p>
          <a:p>
            <a:pPr marL="917575"/>
            <a:r>
              <a:rPr lang="en-US" dirty="0" smtClean="0">
                <a:latin typeface="Times"/>
                <a:cs typeface="Times"/>
              </a:rPr>
              <a:t>“In </a:t>
            </a:r>
            <a:r>
              <a:rPr lang="en-US" dirty="0">
                <a:latin typeface="Times"/>
                <a:cs typeface="Times"/>
              </a:rPr>
              <a:t>the present paper, I find an important confirmation of this most radical theory of relativity; that is, it turns out that the secular rotation of Mercury’s orbit in the direction of the orbital motion, discovered by </a:t>
            </a:r>
            <a:r>
              <a:rPr lang="en-US" dirty="0" err="1">
                <a:latin typeface="Times"/>
                <a:cs typeface="Times"/>
              </a:rPr>
              <a:t>Leverrier</a:t>
            </a:r>
            <a:r>
              <a:rPr lang="en-US" dirty="0">
                <a:latin typeface="Times"/>
                <a:cs typeface="Times"/>
              </a:rPr>
              <a:t>, which amounts to about 45” in a century, is explained qualitatively and quantitatively, without having to posit any special hypothesis at all</a:t>
            </a:r>
            <a:r>
              <a:rPr lang="en-US" dirty="0" smtClean="0">
                <a:latin typeface="Times"/>
                <a:cs typeface="Times"/>
              </a:rPr>
              <a:t>.”</a:t>
            </a:r>
            <a:endParaRPr lang="en-US" dirty="0">
              <a:latin typeface="Times"/>
              <a:cs typeface="Times"/>
            </a:endParaRPr>
          </a:p>
        </p:txBody>
      </p:sp>
    </p:spTree>
    <p:extLst>
      <p:ext uri="{BB962C8B-B14F-4D97-AF65-F5344CB8AC3E}">
        <p14:creationId xmlns:p14="http://schemas.microsoft.com/office/powerpoint/2010/main" val="27296969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Survey of literature on IBE</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5</a:t>
            </a:fld>
            <a:endParaRPr lang="en-US"/>
          </a:p>
        </p:txBody>
      </p:sp>
      <p:sp>
        <p:nvSpPr>
          <p:cNvPr id="5" name="TextBox 4"/>
          <p:cNvSpPr txBox="1"/>
          <p:nvPr/>
        </p:nvSpPr>
        <p:spPr>
          <a:xfrm>
            <a:off x="543105" y="1211587"/>
            <a:ext cx="6416988" cy="3416320"/>
          </a:xfrm>
          <a:prstGeom prst="rect">
            <a:avLst/>
          </a:prstGeom>
          <a:noFill/>
        </p:spPr>
        <p:txBody>
          <a:bodyPr wrap="square" rtlCol="0">
            <a:spAutoFit/>
          </a:bodyPr>
          <a:lstStyle/>
          <a:p>
            <a:r>
              <a:rPr lang="en-US" i="1" dirty="0">
                <a:latin typeface="Times"/>
                <a:cs typeface="Times"/>
              </a:rPr>
              <a:t>First</a:t>
            </a:r>
            <a:r>
              <a:rPr lang="en-US" dirty="0">
                <a:latin typeface="Times"/>
                <a:cs typeface="Times"/>
              </a:rPr>
              <a:t>, the basic concepts invoked remain imprecisely defined. Worse, efforts to explicate these concepts trigger a death spiral of multiplying problems: clarifying one concept requires introduction of several new ones that in turn require their own clarifications</a:t>
            </a:r>
            <a:r>
              <a:rPr lang="en-US" dirty="0" smtClean="0">
                <a:latin typeface="Times"/>
                <a:cs typeface="Times"/>
              </a:rPr>
              <a:t>.</a:t>
            </a:r>
          </a:p>
          <a:p>
            <a:endParaRPr lang="en-US" dirty="0">
              <a:latin typeface="Times"/>
              <a:cs typeface="Times"/>
            </a:endParaRPr>
          </a:p>
          <a:p>
            <a:r>
              <a:rPr lang="en-US" b="0" i="1" dirty="0" smtClean="0">
                <a:solidFill>
                  <a:srgbClr val="000000"/>
                </a:solidFill>
                <a:latin typeface="Times"/>
                <a:ea typeface="Times"/>
                <a:cs typeface="Times"/>
              </a:rPr>
              <a:t>Second</a:t>
            </a:r>
            <a:r>
              <a:rPr lang="en-US" b="0" i="0" dirty="0" smtClean="0">
                <a:solidFill>
                  <a:srgbClr val="000000"/>
                </a:solidFill>
                <a:latin typeface="Times"/>
                <a:ea typeface="Times"/>
                <a:cs typeface="Times"/>
              </a:rPr>
              <a:t>, the selection of illustrative examples is commonly poor. Examples in science are often just named or glossed hastily and claimed to support some favored conclusion. </a:t>
            </a:r>
          </a:p>
          <a:p>
            <a:endParaRPr lang="en-US" dirty="0">
              <a:solidFill>
                <a:srgbClr val="000000"/>
              </a:solidFill>
              <a:latin typeface="Times"/>
              <a:ea typeface="Times"/>
              <a:cs typeface="Times"/>
            </a:endParaRPr>
          </a:p>
          <a:p>
            <a:r>
              <a:rPr lang="en-US" b="0" i="1" dirty="0" smtClean="0">
                <a:solidFill>
                  <a:srgbClr val="000000"/>
                </a:solidFill>
                <a:latin typeface="Times"/>
                <a:ea typeface="Times"/>
                <a:cs typeface="Times"/>
              </a:rPr>
              <a:t>Third</a:t>
            </a:r>
            <a:r>
              <a:rPr lang="en-US" b="0" i="0" dirty="0" smtClean="0">
                <a:solidFill>
                  <a:srgbClr val="000000"/>
                </a:solidFill>
                <a:latin typeface="Times"/>
                <a:ea typeface="Times"/>
                <a:cs typeface="Times"/>
              </a:rPr>
              <a:t>, there is a strong tendency to employ illustrative examples that involve human action. They are poor surrogates for the corresponding scientific examples.</a:t>
            </a:r>
          </a:p>
        </p:txBody>
      </p:sp>
      <p:sp>
        <p:nvSpPr>
          <p:cNvPr id="6" name="TextBox 5"/>
          <p:cNvSpPr txBox="1"/>
          <p:nvPr/>
        </p:nvSpPr>
        <p:spPr>
          <a:xfrm>
            <a:off x="601593" y="4879771"/>
            <a:ext cx="6701074" cy="1754327"/>
          </a:xfrm>
          <a:prstGeom prst="rect">
            <a:avLst/>
          </a:prstGeom>
          <a:noFill/>
        </p:spPr>
        <p:txBody>
          <a:bodyPr wrap="square" rtlCol="0">
            <a:spAutoFit/>
          </a:bodyPr>
          <a:lstStyle/>
          <a:p>
            <a:r>
              <a:rPr lang="en-US" dirty="0" smtClean="0">
                <a:latin typeface="Times"/>
                <a:cs typeface="Times"/>
              </a:rPr>
              <a:t>There is </a:t>
            </a:r>
            <a:r>
              <a:rPr lang="en-US" i="1" dirty="0" smtClean="0">
                <a:latin typeface="Times"/>
                <a:cs typeface="Times"/>
              </a:rPr>
              <a:t>no identification </a:t>
            </a:r>
            <a:r>
              <a:rPr lang="en-US" dirty="0" smtClean="0">
                <a:latin typeface="Times"/>
                <a:cs typeface="Times"/>
              </a:rPr>
              <a:t>of some special property of explanation that makes it inductively potent.</a:t>
            </a:r>
          </a:p>
          <a:p>
            <a:endParaRPr lang="en-US" dirty="0">
              <a:latin typeface="Times"/>
              <a:cs typeface="Times"/>
            </a:endParaRPr>
          </a:p>
          <a:p>
            <a:r>
              <a:rPr lang="en-US" dirty="0" smtClean="0">
                <a:latin typeface="Times"/>
                <a:cs typeface="Times"/>
              </a:rPr>
              <a:t>Instead, we have a </a:t>
            </a:r>
            <a:r>
              <a:rPr lang="en-US" i="1" dirty="0" smtClean="0">
                <a:latin typeface="Times"/>
                <a:cs typeface="Times"/>
              </a:rPr>
              <a:t>multiplicity</a:t>
            </a:r>
            <a:r>
              <a:rPr lang="en-US" dirty="0" smtClean="0">
                <a:latin typeface="Times"/>
                <a:cs typeface="Times"/>
              </a:rPr>
              <a:t> of competing accounts of explanation with no obvious unity.</a:t>
            </a:r>
          </a:p>
          <a:p>
            <a:endParaRPr lang="en-US" dirty="0" smtClean="0">
              <a:latin typeface="Times"/>
              <a:cs typeface="Times"/>
            </a:endParaRPr>
          </a:p>
        </p:txBody>
      </p:sp>
    </p:spTree>
    <p:extLst>
      <p:ext uri="{BB962C8B-B14F-4D97-AF65-F5344CB8AC3E}">
        <p14:creationId xmlns:p14="http://schemas.microsoft.com/office/powerpoint/2010/main" val="382751881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smtClean="0"/>
              <a:t>Peirce and </a:t>
            </a:r>
            <a:r>
              <a:rPr lang="en-US" dirty="0" err="1" smtClean="0"/>
              <a:t>abductive</a:t>
            </a:r>
            <a:r>
              <a:rPr lang="en-US" dirty="0" smtClean="0"/>
              <a:t> inference</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6</a:t>
            </a:fld>
            <a:endParaRPr lang="en-US"/>
          </a:p>
        </p:txBody>
      </p:sp>
      <p:sp>
        <p:nvSpPr>
          <p:cNvPr id="5" name="TextBox 4"/>
          <p:cNvSpPr txBox="1"/>
          <p:nvPr/>
        </p:nvSpPr>
        <p:spPr>
          <a:xfrm>
            <a:off x="457200" y="1007178"/>
            <a:ext cx="6609164" cy="5078314"/>
          </a:xfrm>
          <a:prstGeom prst="rect">
            <a:avLst/>
          </a:prstGeom>
          <a:noFill/>
        </p:spPr>
        <p:txBody>
          <a:bodyPr wrap="square" rtlCol="0">
            <a:spAutoFit/>
          </a:bodyPr>
          <a:lstStyle/>
          <a:p>
            <a:r>
              <a:rPr lang="en-US" dirty="0">
                <a:latin typeface="Times"/>
                <a:cs typeface="Times"/>
              </a:rPr>
              <a:t>The much-quoted statement of it comes later in Peirce’s writings, from his 1903 Harvard Lecture, “Pragmatism as the Logic of Induction” (1932, 5.189)</a:t>
            </a:r>
            <a:r>
              <a:rPr lang="en-US" dirty="0" smtClean="0">
                <a:latin typeface="Times"/>
                <a:cs typeface="Times"/>
              </a:rPr>
              <a:t>:</a:t>
            </a:r>
          </a:p>
          <a:p>
            <a:endParaRPr lang="en-US" dirty="0" smtClean="0">
              <a:latin typeface="Times"/>
              <a:cs typeface="Times"/>
            </a:endParaRPr>
          </a:p>
          <a:p>
            <a:pPr marL="454025"/>
            <a:r>
              <a:rPr lang="en-US" dirty="0" smtClean="0">
                <a:latin typeface="Times"/>
                <a:cs typeface="Times"/>
              </a:rPr>
              <a:t>Long </a:t>
            </a:r>
            <a:r>
              <a:rPr lang="en-US" dirty="0">
                <a:latin typeface="Times"/>
                <a:cs typeface="Times"/>
              </a:rPr>
              <a:t>before I classed abduction as an inference it was recognized by logicians that the operation of adopting an explanatory hypothesis—which is just what abduction is—was subject to certain conditions. Namely, the hypothesis cannot be admitted, even as a hypothesis, unless it be supposed that it would account for the facts of some of them. The form of the inference, therefore, is this:</a:t>
            </a:r>
          </a:p>
          <a:p>
            <a:pPr marL="1373188" defTabSz="1373188"/>
            <a:r>
              <a:rPr lang="en-US" dirty="0">
                <a:latin typeface="Times"/>
                <a:cs typeface="Times"/>
              </a:rPr>
              <a:t>The surprising fact, C, is observed;</a:t>
            </a:r>
          </a:p>
          <a:p>
            <a:pPr marL="1373188" defTabSz="1373188"/>
            <a:r>
              <a:rPr lang="en-US" dirty="0">
                <a:latin typeface="Times"/>
                <a:cs typeface="Times"/>
              </a:rPr>
              <a:t>But if A were true, C would be a matter of course, </a:t>
            </a:r>
          </a:p>
          <a:p>
            <a:pPr marL="1373188" defTabSz="1373188"/>
            <a:r>
              <a:rPr lang="en-US" dirty="0">
                <a:latin typeface="Times"/>
                <a:cs typeface="Times"/>
              </a:rPr>
              <a:t>Hence, there is reason to suspect that A is true. </a:t>
            </a:r>
          </a:p>
          <a:p>
            <a:pPr marL="454025"/>
            <a:r>
              <a:rPr lang="en-US" dirty="0">
                <a:latin typeface="Times"/>
                <a:cs typeface="Times"/>
              </a:rPr>
              <a:t>Thus, A cannot be </a:t>
            </a:r>
            <a:r>
              <a:rPr lang="en-US" dirty="0" err="1">
                <a:latin typeface="Times"/>
                <a:cs typeface="Times"/>
              </a:rPr>
              <a:t>abductively</a:t>
            </a:r>
            <a:r>
              <a:rPr lang="en-US" dirty="0">
                <a:latin typeface="Times"/>
                <a:cs typeface="Times"/>
              </a:rPr>
              <a:t> inferred, or if you prefer the expression, cannot be </a:t>
            </a:r>
            <a:r>
              <a:rPr lang="en-US" dirty="0" err="1">
                <a:latin typeface="Times"/>
                <a:cs typeface="Times"/>
              </a:rPr>
              <a:t>abductively</a:t>
            </a:r>
            <a:r>
              <a:rPr lang="en-US" dirty="0">
                <a:latin typeface="Times"/>
                <a:cs typeface="Times"/>
              </a:rPr>
              <a:t> conjectured until its entire content is already present in the premises, “If A were true, C would be a matter of course.”</a:t>
            </a:r>
            <a:endParaRPr lang="en-US" dirty="0" smtClean="0">
              <a:latin typeface="Times"/>
              <a:cs typeface="Times"/>
            </a:endParaRPr>
          </a:p>
        </p:txBody>
      </p:sp>
    </p:spTree>
    <p:extLst>
      <p:ext uri="{BB962C8B-B14F-4D97-AF65-F5344CB8AC3E}">
        <p14:creationId xmlns:p14="http://schemas.microsoft.com/office/powerpoint/2010/main" val="33953480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a:xfrm>
            <a:off x="457199" y="274639"/>
            <a:ext cx="8544143" cy="677801"/>
          </a:xfrm>
        </p:spPr>
        <p:txBody>
          <a:bodyPr>
            <a:normAutofit/>
          </a:bodyPr>
          <a:lstStyle/>
          <a:p>
            <a:r>
              <a:rPr lang="en-US" sz="3600" dirty="0" smtClean="0"/>
              <a:t>Harman’s Inference to the Best Explanation</a:t>
            </a:r>
            <a:endParaRPr lang="en-US" sz="36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7</a:t>
            </a:fld>
            <a:endParaRPr lang="en-US"/>
          </a:p>
        </p:txBody>
      </p:sp>
      <p:sp>
        <p:nvSpPr>
          <p:cNvPr id="5" name="TextBox 4"/>
          <p:cNvSpPr txBox="1"/>
          <p:nvPr/>
        </p:nvSpPr>
        <p:spPr>
          <a:xfrm>
            <a:off x="634984" y="1166954"/>
            <a:ext cx="6598697" cy="3970318"/>
          </a:xfrm>
          <a:prstGeom prst="rect">
            <a:avLst/>
          </a:prstGeom>
          <a:noFill/>
        </p:spPr>
        <p:txBody>
          <a:bodyPr wrap="square" rtlCol="0">
            <a:spAutoFit/>
          </a:bodyPr>
          <a:lstStyle/>
          <a:p>
            <a:r>
              <a:rPr lang="en-US" dirty="0" smtClean="0">
                <a:latin typeface="Times"/>
                <a:cs typeface="Times"/>
              </a:rPr>
              <a:t>Harman’s (1965) paper “Inference to the Best Explanation,” from which the now popular label derives. His account of the inference is as follows (1965, p.89):</a:t>
            </a:r>
          </a:p>
          <a:p>
            <a:endParaRPr lang="en-US" dirty="0" smtClean="0">
              <a:latin typeface="Times"/>
              <a:cs typeface="Times"/>
            </a:endParaRPr>
          </a:p>
          <a:p>
            <a:pPr marL="917575">
              <a:tabLst>
                <a:tab pos="6169025" algn="l"/>
                <a:tab pos="6400800" algn="l"/>
              </a:tabLst>
            </a:pPr>
            <a:r>
              <a:rPr lang="en-US" dirty="0" smtClean="0">
                <a:latin typeface="Times"/>
                <a:cs typeface="Times"/>
              </a:rPr>
              <a:t>In making this inference one infers, from the fact that a certain hypothesis would explain the evidence, to the truth of that hypothesis. In general, there will be several hypotheses which might explain the evidence, so one must be able to reject all such alternative hypotheses before one is warranted in making the inference. Thus one infers, from the premise that a given hypothesis would provide a “better” explanation for the evidence than would any other hypothesis, to the conclusion that the given hypothesis is true.</a:t>
            </a:r>
          </a:p>
        </p:txBody>
      </p:sp>
    </p:spTree>
    <p:extLst>
      <p:ext uri="{BB962C8B-B14F-4D97-AF65-F5344CB8AC3E}">
        <p14:creationId xmlns:p14="http://schemas.microsoft.com/office/powerpoint/2010/main" val="75746795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a:xfrm>
            <a:off x="457199" y="274639"/>
            <a:ext cx="8544143" cy="677801"/>
          </a:xfrm>
        </p:spPr>
        <p:txBody>
          <a:bodyPr>
            <a:normAutofit/>
          </a:bodyPr>
          <a:lstStyle/>
          <a:p>
            <a:r>
              <a:rPr lang="en-US" sz="3600" dirty="0" smtClean="0"/>
              <a:t>Harman’s Inference to the Best Explanation</a:t>
            </a:r>
            <a:endParaRPr lang="en-US" sz="36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8</a:t>
            </a:fld>
            <a:endParaRPr lang="en-US"/>
          </a:p>
        </p:txBody>
      </p:sp>
      <p:sp>
        <p:nvSpPr>
          <p:cNvPr id="5" name="TextBox 4"/>
          <p:cNvSpPr txBox="1"/>
          <p:nvPr/>
        </p:nvSpPr>
        <p:spPr>
          <a:xfrm>
            <a:off x="1209904" y="1630304"/>
            <a:ext cx="5946549" cy="2308324"/>
          </a:xfrm>
          <a:prstGeom prst="rect">
            <a:avLst/>
          </a:prstGeom>
          <a:noFill/>
        </p:spPr>
        <p:txBody>
          <a:bodyPr wrap="square" rtlCol="0">
            <a:spAutoFit/>
          </a:bodyPr>
          <a:lstStyle/>
          <a:p>
            <a:r>
              <a:rPr lang="en-US" dirty="0" smtClean="0">
                <a:latin typeface="Times"/>
                <a:cs typeface="Times"/>
              </a:rPr>
              <a:t>“There is, of course, a problem about how one is to judge that one hypothesis is sufficiently better than another hypothesis. Presumably such a judgment will be based on considerations such as which hypothesis is simpler, which is more plausible, which explains more, which is less ad hoc, and so forth. I do not wish to deny that there is a problem about explaining the exact nature of these considerations; I will not, however, say anything more about this problem.”</a:t>
            </a:r>
          </a:p>
        </p:txBody>
      </p:sp>
    </p:spTree>
    <p:extLst>
      <p:ext uri="{BB962C8B-B14F-4D97-AF65-F5344CB8AC3E}">
        <p14:creationId xmlns:p14="http://schemas.microsoft.com/office/powerpoint/2010/main" val="106801466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497691" y="283158"/>
            <a:ext cx="7602659" cy="729346"/>
          </a:xfrm>
          <a:custGeom>
            <a:avLst/>
            <a:gdLst>
              <a:gd name="connsiteX0" fmla="*/ 188779 w 7602659"/>
              <a:gd name="connsiteY0" fmla="*/ 0 h 729346"/>
              <a:gd name="connsiteX1" fmla="*/ 7534012 w 7602659"/>
              <a:gd name="connsiteY1" fmla="*/ 300319 h 729346"/>
              <a:gd name="connsiteX2" fmla="*/ 7602659 w 7602659"/>
              <a:gd name="connsiteY2" fmla="*/ 677863 h 729346"/>
              <a:gd name="connsiteX3" fmla="*/ 0 w 7602659"/>
              <a:gd name="connsiteY3" fmla="*/ 729346 h 729346"/>
              <a:gd name="connsiteX4" fmla="*/ 188779 w 7602659"/>
              <a:gd name="connsiteY4" fmla="*/ 0 h 72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2659" h="729346">
                <a:moveTo>
                  <a:pt x="188779" y="0"/>
                </a:moveTo>
                <a:lnTo>
                  <a:pt x="7534012" y="300319"/>
                </a:lnTo>
                <a:lnTo>
                  <a:pt x="7602659" y="677863"/>
                </a:lnTo>
                <a:lnTo>
                  <a:pt x="0" y="729346"/>
                </a:lnTo>
                <a:lnTo>
                  <a:pt x="188779" y="0"/>
                </a:lnTo>
                <a:close/>
              </a:path>
            </a:pathLst>
          </a:custGeom>
          <a:solidFill>
            <a:srgbClr val="B4DCFF"/>
          </a:solidFill>
        </p:spPr>
        <p:txBody>
          <a:bodyPr wrap="square" rtlCol="0" anchor="ctr">
            <a:spAutoFit/>
          </a:bodyPr>
          <a:lstStyle/>
          <a:p>
            <a:pPr algn="ctr"/>
            <a:endParaRPr lang="en-US" dirty="0">
              <a:latin typeface="Times"/>
              <a:cs typeface="Times"/>
            </a:endParaRPr>
          </a:p>
        </p:txBody>
      </p:sp>
      <p:sp>
        <p:nvSpPr>
          <p:cNvPr id="2" name="Title 1"/>
          <p:cNvSpPr>
            <a:spLocks noGrp="1"/>
          </p:cNvSpPr>
          <p:nvPr>
            <p:ph type="title"/>
          </p:nvPr>
        </p:nvSpPr>
        <p:spPr/>
        <p:txBody>
          <a:bodyPr>
            <a:normAutofit fontScale="90000"/>
          </a:bodyPr>
          <a:lstStyle/>
          <a:p>
            <a:r>
              <a:rPr lang="en-US" dirty="0" err="1" smtClean="0"/>
              <a:t>Thagard’s</a:t>
            </a:r>
            <a:r>
              <a:rPr lang="en-US" dirty="0" smtClean="0"/>
              <a:t> Criteria</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B1DF780-1088-4745-AD37-AC78221D7D16}" type="slidenum">
              <a:rPr lang="en-US" smtClean="0"/>
              <a:t>9</a:t>
            </a:fld>
            <a:endParaRPr lang="en-US"/>
          </a:p>
        </p:txBody>
      </p:sp>
      <p:sp>
        <p:nvSpPr>
          <p:cNvPr id="5" name="TextBox 4"/>
          <p:cNvSpPr txBox="1"/>
          <p:nvPr/>
        </p:nvSpPr>
        <p:spPr>
          <a:xfrm>
            <a:off x="540595" y="1175535"/>
            <a:ext cx="8146205" cy="4524316"/>
          </a:xfrm>
          <a:prstGeom prst="rect">
            <a:avLst/>
          </a:prstGeom>
          <a:noFill/>
        </p:spPr>
        <p:txBody>
          <a:bodyPr wrap="square" rtlCol="0">
            <a:spAutoFit/>
          </a:bodyPr>
          <a:lstStyle/>
          <a:p>
            <a:r>
              <a:rPr lang="en-US" dirty="0" smtClean="0">
                <a:latin typeface="Times"/>
                <a:cs typeface="Times"/>
              </a:rPr>
              <a:t>Laudable range of real examples from science:</a:t>
            </a:r>
          </a:p>
          <a:p>
            <a:endParaRPr lang="en-US" dirty="0">
              <a:latin typeface="Times"/>
              <a:cs typeface="Times"/>
            </a:endParaRPr>
          </a:p>
          <a:p>
            <a:pPr marL="1373188" indent="-454025" defTabSz="454025"/>
            <a:r>
              <a:rPr lang="en-US" dirty="0">
                <a:latin typeface="Times"/>
                <a:cs typeface="Times"/>
              </a:rPr>
              <a:t>Darwin’s long argument in his </a:t>
            </a:r>
            <a:r>
              <a:rPr lang="en-US" i="1" dirty="0">
                <a:latin typeface="Times"/>
                <a:cs typeface="Times"/>
              </a:rPr>
              <a:t>Origin of Species;</a:t>
            </a:r>
            <a:endParaRPr lang="en-US" dirty="0">
              <a:latin typeface="Times"/>
              <a:cs typeface="Times"/>
            </a:endParaRPr>
          </a:p>
          <a:p>
            <a:pPr marL="1373188" indent="-454025" defTabSz="454025"/>
            <a:r>
              <a:rPr lang="en-US" dirty="0">
                <a:latin typeface="Times"/>
                <a:cs typeface="Times"/>
              </a:rPr>
              <a:t>Lavoisier’s care for the oxygen theory of combustion;</a:t>
            </a:r>
          </a:p>
          <a:p>
            <a:pPr marL="1373188" indent="-454025" defTabSz="454025"/>
            <a:r>
              <a:rPr lang="en-US" dirty="0">
                <a:latin typeface="Times"/>
                <a:cs typeface="Times"/>
              </a:rPr>
              <a:t>The wave theory of light, as developed by Huygens in the seventeenth century; and Young and Fresnel in the nineteenth century;</a:t>
            </a:r>
          </a:p>
          <a:p>
            <a:pPr marL="1373188" indent="-454025" defTabSz="454025"/>
            <a:r>
              <a:rPr lang="en-US" dirty="0">
                <a:latin typeface="Times"/>
                <a:cs typeface="Times"/>
              </a:rPr>
              <a:t>Newton’s explanation of the motion of planets and satellites;</a:t>
            </a:r>
          </a:p>
          <a:p>
            <a:pPr marL="1373188" indent="-454025" defTabSz="454025"/>
            <a:r>
              <a:rPr lang="en-US" dirty="0">
                <a:latin typeface="Times"/>
                <a:cs typeface="Times"/>
              </a:rPr>
              <a:t>Halley’s Newtonian prediction of the return a comet;</a:t>
            </a:r>
          </a:p>
          <a:p>
            <a:pPr marL="1373188" indent="-454025" defTabSz="454025"/>
            <a:r>
              <a:rPr lang="en-US" dirty="0">
                <a:latin typeface="Times"/>
                <a:cs typeface="Times"/>
              </a:rPr>
              <a:t>Young’s account of di-polarization;</a:t>
            </a:r>
          </a:p>
          <a:p>
            <a:pPr marL="1373188" indent="-454025" defTabSz="454025"/>
            <a:r>
              <a:rPr lang="en-US" dirty="0">
                <a:latin typeface="Times"/>
                <a:cs typeface="Times"/>
              </a:rPr>
              <a:t>Fresnel’s account of polarization through transverse waves;</a:t>
            </a:r>
          </a:p>
          <a:p>
            <a:pPr marL="1373188" indent="-454025" defTabSz="454025"/>
            <a:r>
              <a:rPr lang="en-US" dirty="0">
                <a:latin typeface="Times"/>
                <a:cs typeface="Times"/>
              </a:rPr>
              <a:t>General relativity’s treatment of the anomalous perihelion motion of Mercury, the gravitational bending of light and the gravitational red shift of light; and</a:t>
            </a:r>
          </a:p>
          <a:p>
            <a:pPr marL="1373188" indent="-454025" defTabSz="454025"/>
            <a:r>
              <a:rPr lang="en-US" dirty="0">
                <a:latin typeface="Times"/>
                <a:cs typeface="Times"/>
              </a:rPr>
              <a:t>Quantum mechanics and its success with atomic spectra, magnetism, the solid state of matter, the photoelectric effect and the Compton.</a:t>
            </a:r>
          </a:p>
          <a:p>
            <a:endParaRPr lang="en-US" dirty="0" smtClean="0">
              <a:latin typeface="Times"/>
              <a:cs typeface="Times"/>
            </a:endParaRPr>
          </a:p>
        </p:txBody>
      </p:sp>
    </p:spTree>
    <p:extLst>
      <p:ext uri="{BB962C8B-B14F-4D97-AF65-F5344CB8AC3E}">
        <p14:creationId xmlns:p14="http://schemas.microsoft.com/office/powerpoint/2010/main" val="428675433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defRPr dirty="0">
            <a:latin typeface="Times"/>
            <a:cs typeface="Times"/>
          </a:defRPr>
        </a:defPPr>
      </a:lst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dirty="0" smtClean="0">
            <a:latin typeface="Times"/>
            <a:cs typeface="Time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284</TotalTime>
  <Words>2452</Words>
  <Application>Microsoft Macintosh PowerPoint</Application>
  <PresentationFormat>On-screen Show (4:3)</PresentationFormat>
  <Paragraphs>197</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Office Theme</vt:lpstr>
      <vt:lpstr>Document</vt:lpstr>
      <vt:lpstr>Inference to the Best Explanation</vt:lpstr>
      <vt:lpstr>The basic idea of IBE = Abduction</vt:lpstr>
      <vt:lpstr>Example: Darwin</vt:lpstr>
      <vt:lpstr>Einstein: Anomalous Motion of Mercury</vt:lpstr>
      <vt:lpstr>Survey of literature on IBE</vt:lpstr>
      <vt:lpstr>Peirce and abductive inference</vt:lpstr>
      <vt:lpstr>Harman’s Inference to the Best Explanation</vt:lpstr>
      <vt:lpstr>Harman’s Inference to the Best Explanation</vt:lpstr>
      <vt:lpstr>Thagard’s Criteria</vt:lpstr>
      <vt:lpstr>Thagard’s Criteria</vt:lpstr>
      <vt:lpstr>Lipton’s Monograph</vt:lpstr>
      <vt:lpstr>Material Analysis</vt:lpstr>
      <vt:lpstr>Two Step Reconstruction</vt:lpstr>
      <vt:lpstr>Two Step Reconstruction</vt:lpstr>
      <vt:lpstr>Examples Matter</vt:lpstr>
      <vt:lpstr>Examples Matter</vt:lpstr>
      <vt:lpstr>Synopsis of Examples</vt:lpstr>
      <vt:lpstr>Lyell’s Uniformitarian Geology</vt:lpstr>
      <vt:lpstr>Lyell’s Uniformitarian Geology</vt:lpstr>
      <vt:lpstr>Einstein and the Anomalous Perihelion of Mercury</vt:lpstr>
      <vt:lpstr>Elimination of Four Foils</vt:lpstr>
      <vt:lpstr>Elimination of Four Foils</vt:lpstr>
      <vt:lpstr>Why Loveliness as an Explanatory Virtue is Overrated</vt:lpstr>
    </vt:vector>
  </TitlesOfParts>
  <Company>University of Pittsburgh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Inference to the Best Explanation</dc:title>
  <dc:creator>John Norton</dc:creator>
  <cp:lastModifiedBy>John D. Norton</cp:lastModifiedBy>
  <cp:revision>30</cp:revision>
  <dcterms:created xsi:type="dcterms:W3CDTF">2017-03-10T22:23:39Z</dcterms:created>
  <dcterms:modified xsi:type="dcterms:W3CDTF">2017-03-22T21:28:45Z</dcterms:modified>
</cp:coreProperties>
</file>