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C8"/>
    <a:srgbClr val="003BFF"/>
    <a:srgbClr val="00FF00"/>
    <a:srgbClr val="FF0000"/>
    <a:srgbClr val="C8DCFF"/>
    <a:srgbClr val="C8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0"/>
    <p:restoredTop sz="96327"/>
  </p:normalViewPr>
  <p:slideViewPr>
    <p:cSldViewPr snapToGrid="0" snapToObjects="1">
      <p:cViewPr varScale="1">
        <p:scale>
          <a:sx n="139" d="100"/>
          <a:sy n="139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316D-41ED-074C-A378-6D10CBB46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918" y="136525"/>
            <a:ext cx="9536482" cy="13290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FF600-2BE3-524D-ACA2-50CB46536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4049" y="6356350"/>
            <a:ext cx="982249" cy="501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815AC-6523-CA42-91A6-6F313982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08CF5-95C3-2B4F-8A47-1E4B30D4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57154-C340-044D-AB7C-AA2E1BBF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85A4-7436-0348-B412-08C02C7C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AF5D0-9C4B-7A47-A39A-62D866E0B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01957-F993-F94E-82CD-DF117CB7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5FF9-B6B1-054A-AA03-C637029F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3A5BF-E7E9-214A-89FD-7FE048F0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69156-6DCD-B346-ADE3-2A2E07CC7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C9D78-5978-824C-B0BE-A629527CE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48494-49F2-8344-BC85-BB8DD709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CE02F-79E0-9241-8BB2-A3C60716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47021-314E-0B46-A335-2DB74FAF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7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D227-D57B-A040-B819-C2CB4AB1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F62D-65B6-1745-AE19-C5D800D9D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6" y="6505688"/>
            <a:ext cx="1406236" cy="365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91D44-258B-A448-825F-C5EAA07A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33917-275C-8546-8541-43D9BA5F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7B8D0-CD03-1E43-9D6B-2DFCC7F6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FB21-C1F4-4F42-A0A3-19114447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6BCCF-A65C-5D4D-AF6B-E0AEBB496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3531E-5CC5-EC47-8B02-4F39CA06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07241-DB16-A440-80B9-4EDA29FA4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1F85A-B06A-2F4B-B6CF-34263294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38A9B-FF32-DB4C-ABEB-AFCB54C6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7E0CE-3576-4C45-A5E8-B9DDE49F3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9A7FD-48FE-0644-A05C-0481D3878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B3B20-F979-A14A-9A0B-4D688337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27425-C757-E34E-9A0B-B5AD609B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DB96E-495A-7D49-9EF2-81B46B6C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6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3FC7-9994-9047-A10C-8E4FFE3B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5DA5-9324-374D-A43F-62471DD7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A1723-ADA9-6C49-A629-743C17E15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A47F4-F2B2-2C4B-9C85-A02813FD6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2EB88-7278-CF45-9587-1D7FDD663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B2F42-6D17-6046-9BE0-49884263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34476-550C-AE4D-AF6C-429B1495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611F2-10DE-AC45-B06F-B16D16BB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3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AE03-8C33-CB42-BD61-4716717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BBB6E-F110-CA47-AAD6-E0549202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E7B46-9874-0145-9C63-B6775F1B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358FE-2A44-3F4E-AB88-65194C42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4BD91-C342-974F-B3FB-69EA6E45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DD813-E408-1741-823C-20CFAF6D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0DEF9-3D99-4642-81F2-90BA2AFD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8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AB40-08E7-9A4D-BE67-0D8DFB10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7887B-828B-7D4A-8867-B44296E0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6D96C-33C8-FE44-A1C8-824187CB5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44EE8-EDEB-614B-86B6-A6124C3D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AA6C7-24E6-3143-B348-7A682983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BF5D9-B9F6-8648-9EBE-675C67CA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7ACA-5C34-CA49-A8FC-AD2D157A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AFBBD-8E37-6B4B-8A65-698C7E228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0DBD5-D92F-B545-9D5F-451FC14AA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7F638-D343-D14C-8D55-F2DDE435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49F86-1818-4547-ABD1-2EDC4BC7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C7757-4B61-7241-B934-D4E7B917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5DAED-651D-4441-81BB-4645E7DF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A805F-AD98-B647-B3F1-5202AB29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3932B-F4BB-AC44-AB46-733BC6103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86ED-B8E5-A045-847C-9847A7D91A2F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C7541-E7D4-DF4A-8F82-CCC4A0567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DE0B0-6520-A14C-B1DD-A74EE0846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24DE-2020-1E45-B478-B09FD66C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396F-D58D-A242-8421-F3CDBAE59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773" y="731519"/>
            <a:ext cx="10605261" cy="4079055"/>
          </a:xfrm>
        </p:spPr>
        <p:txBody>
          <a:bodyPr>
            <a:normAutofit/>
          </a:bodyPr>
          <a:lstStyle/>
          <a:p>
            <a:r>
              <a:rPr lang="en-US" sz="5400" dirty="0"/>
              <a:t>Nevin </a:t>
            </a:r>
            <a:r>
              <a:rPr lang="en-US" sz="5400" dirty="0" err="1"/>
              <a:t>Climenhaga</a:t>
            </a:r>
            <a:r>
              <a:rPr lang="en-US" sz="5400" dirty="0"/>
              <a:t>,</a:t>
            </a:r>
            <a:br>
              <a:rPr lang="en-US" sz="5400" dirty="0"/>
            </a:br>
            <a:r>
              <a:rPr lang="en-US" sz="8000" dirty="0"/>
              <a:t>“Evidence and Inductive Inference,”</a:t>
            </a:r>
            <a:br>
              <a:rPr lang="en-US" dirty="0"/>
            </a:br>
            <a:r>
              <a:rPr lang="en-US" sz="2800" dirty="0"/>
              <a:t>Forthcoming in </a:t>
            </a:r>
            <a:r>
              <a:rPr lang="en-US" sz="2800" i="1" dirty="0"/>
              <a:t>The Routledge Handbook of the Philosophy of Evidence</a:t>
            </a:r>
            <a:r>
              <a:rPr lang="en-US" sz="2800" dirty="0"/>
              <a:t>, ed. Maria </a:t>
            </a:r>
            <a:r>
              <a:rPr lang="en-US" sz="2800" dirty="0" err="1"/>
              <a:t>LasonenAarnio</a:t>
            </a:r>
            <a:r>
              <a:rPr lang="en-US" sz="2800" dirty="0"/>
              <a:t> and Clayton Littlejohn (Routledge, 2020)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E14CA-B931-9B45-8B7D-CBB90FA512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422F8-A8C6-8248-90B6-0A011568A16F}"/>
              </a:ext>
            </a:extLst>
          </p:cNvPr>
          <p:cNvSpPr txBox="1"/>
          <p:nvPr/>
        </p:nvSpPr>
        <p:spPr>
          <a:xfrm>
            <a:off x="3876410" y="532791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http://</a:t>
            </a:r>
            <a:r>
              <a:rPr lang="en-US" dirty="0" err="1"/>
              <a:t>philsci-archive.pitt.edu</a:t>
            </a:r>
            <a:r>
              <a:rPr lang="en-US" dirty="0"/>
              <a:t>/17450/</a:t>
            </a:r>
          </a:p>
        </p:txBody>
      </p:sp>
    </p:spTree>
    <p:extLst>
      <p:ext uri="{BB962C8B-B14F-4D97-AF65-F5344CB8AC3E}">
        <p14:creationId xmlns:p14="http://schemas.microsoft.com/office/powerpoint/2010/main" val="194290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CD11D74F-AAA0-8C46-A84F-0EA9437CF7B7}"/>
              </a:ext>
            </a:extLst>
          </p:cNvPr>
          <p:cNvSpPr/>
          <p:nvPr/>
        </p:nvSpPr>
        <p:spPr>
          <a:xfrm>
            <a:off x="384755" y="272071"/>
            <a:ext cx="11018520" cy="948324"/>
          </a:xfrm>
          <a:custGeom>
            <a:avLst/>
            <a:gdLst>
              <a:gd name="connsiteX0" fmla="*/ 256032 w 11018520"/>
              <a:gd name="connsiteY0" fmla="*/ 0 h 804672"/>
              <a:gd name="connsiteX1" fmla="*/ 10963656 w 11018520"/>
              <a:gd name="connsiteY1" fmla="*/ 201168 h 804672"/>
              <a:gd name="connsiteX2" fmla="*/ 11018520 w 11018520"/>
              <a:gd name="connsiteY2" fmla="*/ 685800 h 804672"/>
              <a:gd name="connsiteX3" fmla="*/ 0 w 11018520"/>
              <a:gd name="connsiteY3" fmla="*/ 804672 h 804672"/>
              <a:gd name="connsiteX4" fmla="*/ 256032 w 11018520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8520" h="804672">
                <a:moveTo>
                  <a:pt x="256032" y="0"/>
                </a:moveTo>
                <a:lnTo>
                  <a:pt x="10963656" y="201168"/>
                </a:lnTo>
                <a:lnTo>
                  <a:pt x="11018520" y="685800"/>
                </a:lnTo>
                <a:lnTo>
                  <a:pt x="0" y="804672"/>
                </a:lnTo>
                <a:lnTo>
                  <a:pt x="25603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E8198-A1D1-6E4E-9A8D-D31F822A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2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Downward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3E74-9EDA-974C-BB30-4022DFA8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8B12C-0BC0-7E40-9E8E-4D4AEA18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55" y="1531936"/>
            <a:ext cx="4669229" cy="4150426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B16C4D1F-9BBC-1A41-B82D-267F614A6831}"/>
              </a:ext>
            </a:extLst>
          </p:cNvPr>
          <p:cNvSpPr/>
          <p:nvPr/>
        </p:nvSpPr>
        <p:spPr>
          <a:xfrm rot="7661665">
            <a:off x="1408176" y="3448804"/>
            <a:ext cx="1682496" cy="685800"/>
          </a:xfrm>
          <a:prstGeom prst="right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3AE43-5113-524B-A1F6-ED86F839E0C4}"/>
              </a:ext>
            </a:extLst>
          </p:cNvPr>
          <p:cNvSpPr txBox="1"/>
          <p:nvPr/>
        </p:nvSpPr>
        <p:spPr>
          <a:xfrm>
            <a:off x="2455491" y="352544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j-lt"/>
              </a:rPr>
              <a:t>downward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DDAD50C-E822-9546-A784-27E44B6EB3FB}"/>
              </a:ext>
            </a:extLst>
          </p:cNvPr>
          <p:cNvSpPr/>
          <p:nvPr/>
        </p:nvSpPr>
        <p:spPr>
          <a:xfrm rot="8586295">
            <a:off x="2864979" y="2000343"/>
            <a:ext cx="1682496" cy="685800"/>
          </a:xfrm>
          <a:prstGeom prst="right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AD2FB-C071-F346-B338-FE2E3752730A}"/>
              </a:ext>
            </a:extLst>
          </p:cNvPr>
          <p:cNvSpPr txBox="1"/>
          <p:nvPr/>
        </p:nvSpPr>
        <p:spPr>
          <a:xfrm>
            <a:off x="5562601" y="1577544"/>
            <a:ext cx="42578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j-lt"/>
              </a:rPr>
              <a:t>Cause to effect</a:t>
            </a:r>
          </a:p>
          <a:p>
            <a:pPr algn="l"/>
            <a:endParaRPr lang="en-US" sz="2800" dirty="0">
              <a:latin typeface="+mj-lt"/>
            </a:endParaRPr>
          </a:p>
          <a:p>
            <a:pPr algn="l"/>
            <a:r>
              <a:rPr lang="en-US" sz="2800" dirty="0">
                <a:latin typeface="+mj-lt"/>
              </a:rPr>
              <a:t>Explanation to its prediction</a:t>
            </a:r>
          </a:p>
          <a:p>
            <a:pPr algn="l"/>
            <a:endParaRPr lang="en-US" sz="2800" dirty="0">
              <a:latin typeface="+mj-lt"/>
            </a:endParaRPr>
          </a:p>
          <a:p>
            <a:pPr algn="l"/>
            <a:r>
              <a:rPr lang="en-US" sz="2800" dirty="0">
                <a:latin typeface="+mj-lt"/>
              </a:rPr>
              <a:t>Direct inference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(i.e. population to sample)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A59B0E-96C0-8443-8500-08D0BAC1624C}"/>
              </a:ext>
            </a:extLst>
          </p:cNvPr>
          <p:cNvSpPr txBox="1"/>
          <p:nvPr/>
        </p:nvSpPr>
        <p:spPr>
          <a:xfrm>
            <a:off x="5668928" y="4803915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Causes include qualitative hypotheses: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7703F-2467-CF44-8C46-C12A5CEC104E}"/>
              </a:ext>
            </a:extLst>
          </p:cNvPr>
          <p:cNvSpPr txBox="1"/>
          <p:nvPr/>
        </p:nvSpPr>
        <p:spPr>
          <a:xfrm>
            <a:off x="5715000" y="517324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Friend promises to meet for lunch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CDA696-FE87-4B40-A93C-EB8E0C714AED}"/>
              </a:ext>
            </a:extLst>
          </p:cNvPr>
          <p:cNvSpPr txBox="1"/>
          <p:nvPr/>
        </p:nvSpPr>
        <p:spPr>
          <a:xfrm>
            <a:off x="7872984" y="5173247"/>
            <a:ext cx="159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Friend meets for lunch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AACE694-F4BB-3543-831D-55D862A2D942}"/>
              </a:ext>
            </a:extLst>
          </p:cNvPr>
          <p:cNvSpPr/>
          <p:nvPr/>
        </p:nvSpPr>
        <p:spPr>
          <a:xfrm>
            <a:off x="7543800" y="5413248"/>
            <a:ext cx="256032" cy="17373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CD11D74F-AAA0-8C46-A84F-0EA9437CF7B7}"/>
              </a:ext>
            </a:extLst>
          </p:cNvPr>
          <p:cNvSpPr/>
          <p:nvPr/>
        </p:nvSpPr>
        <p:spPr>
          <a:xfrm>
            <a:off x="384755" y="272071"/>
            <a:ext cx="11018520" cy="948324"/>
          </a:xfrm>
          <a:custGeom>
            <a:avLst/>
            <a:gdLst>
              <a:gd name="connsiteX0" fmla="*/ 256032 w 11018520"/>
              <a:gd name="connsiteY0" fmla="*/ 0 h 804672"/>
              <a:gd name="connsiteX1" fmla="*/ 10963656 w 11018520"/>
              <a:gd name="connsiteY1" fmla="*/ 201168 h 804672"/>
              <a:gd name="connsiteX2" fmla="*/ 11018520 w 11018520"/>
              <a:gd name="connsiteY2" fmla="*/ 685800 h 804672"/>
              <a:gd name="connsiteX3" fmla="*/ 0 w 11018520"/>
              <a:gd name="connsiteY3" fmla="*/ 804672 h 804672"/>
              <a:gd name="connsiteX4" fmla="*/ 256032 w 11018520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8520" h="804672">
                <a:moveTo>
                  <a:pt x="256032" y="0"/>
                </a:moveTo>
                <a:lnTo>
                  <a:pt x="10963656" y="201168"/>
                </a:lnTo>
                <a:lnTo>
                  <a:pt x="11018520" y="685800"/>
                </a:lnTo>
                <a:lnTo>
                  <a:pt x="0" y="804672"/>
                </a:lnTo>
                <a:lnTo>
                  <a:pt x="25603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E8198-A1D1-6E4E-9A8D-D31F822A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2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Upward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3E74-9EDA-974C-BB30-4022DFA8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8B12C-0BC0-7E40-9E8E-4D4AEA18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55" y="1531936"/>
            <a:ext cx="4669229" cy="4150426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B16C4D1F-9BBC-1A41-B82D-267F614A6831}"/>
              </a:ext>
            </a:extLst>
          </p:cNvPr>
          <p:cNvSpPr/>
          <p:nvPr/>
        </p:nvSpPr>
        <p:spPr>
          <a:xfrm rot="18336411">
            <a:off x="1408176" y="3448804"/>
            <a:ext cx="1682496" cy="685800"/>
          </a:xfrm>
          <a:prstGeom prst="right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3AE43-5113-524B-A1F6-ED86F839E0C4}"/>
              </a:ext>
            </a:extLst>
          </p:cNvPr>
          <p:cNvSpPr txBox="1"/>
          <p:nvPr/>
        </p:nvSpPr>
        <p:spPr>
          <a:xfrm>
            <a:off x="2540089" y="37354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  <a:latin typeface="+mj-lt"/>
              </a:rPr>
              <a:t>upward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DDAD50C-E822-9546-A784-27E44B6EB3FB}"/>
              </a:ext>
            </a:extLst>
          </p:cNvPr>
          <p:cNvSpPr/>
          <p:nvPr/>
        </p:nvSpPr>
        <p:spPr>
          <a:xfrm rot="19236126">
            <a:off x="2745842" y="2071067"/>
            <a:ext cx="1682496" cy="685800"/>
          </a:xfrm>
          <a:prstGeom prst="rightArrow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AD2FB-C071-F346-B338-FE2E3752730A}"/>
              </a:ext>
            </a:extLst>
          </p:cNvPr>
          <p:cNvSpPr txBox="1"/>
          <p:nvPr/>
        </p:nvSpPr>
        <p:spPr>
          <a:xfrm>
            <a:off x="5562601" y="1577544"/>
            <a:ext cx="6497291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j-lt"/>
              </a:rPr>
              <a:t>Bayesian inverse inference</a:t>
            </a:r>
          </a:p>
          <a:p>
            <a:pPr algn="l"/>
            <a:endParaRPr lang="en-US" sz="2800" dirty="0">
              <a:latin typeface="+mj-lt"/>
            </a:endParaRPr>
          </a:p>
          <a:p>
            <a:pPr algn="l"/>
            <a:r>
              <a:rPr lang="en-US" sz="2800" dirty="0">
                <a:latin typeface="+mj-lt"/>
              </a:rPr>
              <a:t>Sample to its population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  <a:p>
            <a:pPr algn="l"/>
            <a:r>
              <a:rPr lang="en-US" sz="2800" dirty="0">
                <a:latin typeface="+mj-lt"/>
              </a:rPr>
              <a:t>Enumerative induction</a:t>
            </a:r>
          </a:p>
          <a:p>
            <a:pPr algn="l"/>
            <a:r>
              <a:rPr lang="en-US" sz="2000" dirty="0">
                <a:latin typeface="+mj-lt"/>
              </a:rPr>
              <a:t>(=special case of inference to the best explanation).</a:t>
            </a:r>
          </a:p>
          <a:p>
            <a:pPr algn="l"/>
            <a:endParaRPr lang="en-US" sz="2000" dirty="0">
              <a:latin typeface="+mj-lt"/>
            </a:endParaRPr>
          </a:p>
          <a:p>
            <a:pPr algn="l"/>
            <a:r>
              <a:rPr lang="en-US" sz="2800" dirty="0">
                <a:latin typeface="+mj-lt"/>
              </a:rPr>
              <a:t>Abduction</a:t>
            </a:r>
          </a:p>
          <a:p>
            <a:pPr algn="l"/>
            <a:r>
              <a:rPr lang="en-US" sz="2800" dirty="0">
                <a:latin typeface="+mj-lt"/>
              </a:rPr>
              <a:t>Inference to the Best Explanation in general</a:t>
            </a:r>
          </a:p>
          <a:p>
            <a:pPr algn="l"/>
            <a:endParaRPr lang="en-US" sz="2800" dirty="0">
              <a:latin typeface="+mj-lt"/>
            </a:endParaRPr>
          </a:p>
          <a:p>
            <a:pPr algn="l"/>
            <a:r>
              <a:rPr lang="en-US" sz="2800" dirty="0">
                <a:latin typeface="+mj-lt"/>
              </a:rPr>
              <a:t>Causal inferences</a:t>
            </a:r>
            <a:r>
              <a:rPr lang="en-US" sz="2000" dirty="0">
                <a:latin typeface="+mj-lt"/>
              </a:rPr>
              <a:t> (e.g. Mill)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739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BFBA783-B920-F748-85C7-C5FBE84D48CA}"/>
              </a:ext>
            </a:extLst>
          </p:cNvPr>
          <p:cNvSpPr/>
          <p:nvPr/>
        </p:nvSpPr>
        <p:spPr>
          <a:xfrm>
            <a:off x="384755" y="272071"/>
            <a:ext cx="11018520" cy="948324"/>
          </a:xfrm>
          <a:custGeom>
            <a:avLst/>
            <a:gdLst>
              <a:gd name="connsiteX0" fmla="*/ 256032 w 11018520"/>
              <a:gd name="connsiteY0" fmla="*/ 0 h 804672"/>
              <a:gd name="connsiteX1" fmla="*/ 10963656 w 11018520"/>
              <a:gd name="connsiteY1" fmla="*/ 201168 h 804672"/>
              <a:gd name="connsiteX2" fmla="*/ 11018520 w 11018520"/>
              <a:gd name="connsiteY2" fmla="*/ 685800 h 804672"/>
              <a:gd name="connsiteX3" fmla="*/ 0 w 11018520"/>
              <a:gd name="connsiteY3" fmla="*/ 804672 h 804672"/>
              <a:gd name="connsiteX4" fmla="*/ 256032 w 11018520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8520" h="804672">
                <a:moveTo>
                  <a:pt x="256032" y="0"/>
                </a:moveTo>
                <a:lnTo>
                  <a:pt x="10963656" y="201168"/>
                </a:lnTo>
                <a:lnTo>
                  <a:pt x="11018520" y="685800"/>
                </a:lnTo>
                <a:lnTo>
                  <a:pt x="0" y="804672"/>
                </a:lnTo>
                <a:lnTo>
                  <a:pt x="25603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E8198-A1D1-6E4E-9A8D-D31F822A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11" y="22515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Sideways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3E74-9EDA-974C-BB30-4022DFA8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663EF-59FC-2F43-8D60-93E03CDD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9" y="1756123"/>
            <a:ext cx="4669229" cy="4150426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31F8056C-9BB7-1147-9316-DD23DBD599FD}"/>
              </a:ext>
            </a:extLst>
          </p:cNvPr>
          <p:cNvSpPr/>
          <p:nvPr/>
        </p:nvSpPr>
        <p:spPr>
          <a:xfrm rot="19376731">
            <a:off x="2737610" y="2223234"/>
            <a:ext cx="1682496" cy="685800"/>
          </a:xfrm>
          <a:prstGeom prst="rightArrow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76F03-3240-7D4C-9D77-101A85B802BF}"/>
              </a:ext>
            </a:extLst>
          </p:cNvPr>
          <p:cNvSpPr txBox="1"/>
          <p:nvPr/>
        </p:nvSpPr>
        <p:spPr>
          <a:xfrm>
            <a:off x="2262284" y="219680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+mj-lt"/>
              </a:rPr>
              <a:t>sideways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A54904E-C555-1947-B684-35FF1F2AF857}"/>
              </a:ext>
            </a:extLst>
          </p:cNvPr>
          <p:cNvSpPr/>
          <p:nvPr/>
        </p:nvSpPr>
        <p:spPr>
          <a:xfrm rot="18420005">
            <a:off x="1596001" y="3517259"/>
            <a:ext cx="1216589" cy="685800"/>
          </a:xfrm>
          <a:prstGeom prst="rightArrow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C630A0D-855A-7B42-83B8-B6B88C2C6C33}"/>
              </a:ext>
            </a:extLst>
          </p:cNvPr>
          <p:cNvSpPr/>
          <p:nvPr/>
        </p:nvSpPr>
        <p:spPr>
          <a:xfrm rot="5400000">
            <a:off x="3840956" y="2560892"/>
            <a:ext cx="621792" cy="685800"/>
          </a:xfrm>
          <a:prstGeom prst="rightArrow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33083-C054-A747-B6E5-E85E8517BF66}"/>
              </a:ext>
            </a:extLst>
          </p:cNvPr>
          <p:cNvSpPr txBox="1"/>
          <p:nvPr/>
        </p:nvSpPr>
        <p:spPr>
          <a:xfrm>
            <a:off x="6382512" y="1984248"/>
            <a:ext cx="334162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j-lt"/>
              </a:rPr>
              <a:t>Predictive</a:t>
            </a:r>
          </a:p>
          <a:p>
            <a:pPr algn="l"/>
            <a:r>
              <a:rPr lang="en-US" dirty="0">
                <a:latin typeface="+mj-lt"/>
              </a:rPr>
              <a:t>(one sample to a different sample)</a:t>
            </a:r>
          </a:p>
          <a:p>
            <a:pPr algn="l"/>
            <a:endParaRPr lang="en-US" dirty="0">
              <a:latin typeface="+mj-lt"/>
            </a:endParaRPr>
          </a:p>
          <a:p>
            <a:pPr algn="l"/>
            <a:r>
              <a:rPr lang="en-US" sz="2800" dirty="0">
                <a:latin typeface="+mj-lt"/>
              </a:rPr>
              <a:t>Analogical inference</a:t>
            </a:r>
          </a:p>
        </p:txBody>
      </p:sp>
    </p:spTree>
    <p:extLst>
      <p:ext uri="{BB962C8B-B14F-4D97-AF65-F5344CB8AC3E}">
        <p14:creationId xmlns:p14="http://schemas.microsoft.com/office/powerpoint/2010/main" val="84222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DBB6-3A4F-9746-B37E-404B4E60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0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5A101-651B-9D4D-A03E-DF0637C6A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EBC0C-42D1-3748-AD37-0AF708D3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507"/>
            <a:ext cx="12192000" cy="43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BC0A034C-919F-2A47-BC1F-A920FECE256A}"/>
              </a:ext>
            </a:extLst>
          </p:cNvPr>
          <p:cNvSpPr/>
          <p:nvPr/>
        </p:nvSpPr>
        <p:spPr>
          <a:xfrm>
            <a:off x="381810" y="117552"/>
            <a:ext cx="11018520" cy="948324"/>
          </a:xfrm>
          <a:custGeom>
            <a:avLst/>
            <a:gdLst>
              <a:gd name="connsiteX0" fmla="*/ 256032 w 11018520"/>
              <a:gd name="connsiteY0" fmla="*/ 0 h 804672"/>
              <a:gd name="connsiteX1" fmla="*/ 10963656 w 11018520"/>
              <a:gd name="connsiteY1" fmla="*/ 201168 h 804672"/>
              <a:gd name="connsiteX2" fmla="*/ 11018520 w 11018520"/>
              <a:gd name="connsiteY2" fmla="*/ 685800 h 804672"/>
              <a:gd name="connsiteX3" fmla="*/ 0 w 11018520"/>
              <a:gd name="connsiteY3" fmla="*/ 804672 h 804672"/>
              <a:gd name="connsiteX4" fmla="*/ 256032 w 11018520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8520" h="804672">
                <a:moveTo>
                  <a:pt x="256032" y="0"/>
                </a:moveTo>
                <a:lnTo>
                  <a:pt x="10963656" y="201168"/>
                </a:lnTo>
                <a:lnTo>
                  <a:pt x="11018520" y="685800"/>
                </a:lnTo>
                <a:lnTo>
                  <a:pt x="0" y="804672"/>
                </a:lnTo>
                <a:lnTo>
                  <a:pt x="25603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FE75F-0103-AA47-B301-8EDBCD5F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"/>
            <a:ext cx="10515600" cy="1106424"/>
          </a:xfrm>
        </p:spPr>
        <p:txBody>
          <a:bodyPr/>
          <a:lstStyle/>
          <a:p>
            <a:r>
              <a:rPr lang="en-US" dirty="0"/>
              <a:t>Have we learned anything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DA93-2554-6A47-88D2-BEE442C6B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9A41A-5FCC-D545-8B54-FC88EA439157}"/>
              </a:ext>
            </a:extLst>
          </p:cNvPr>
          <p:cNvSpPr txBox="1"/>
          <p:nvPr/>
        </p:nvSpPr>
        <p:spPr>
          <a:xfrm>
            <a:off x="381810" y="1219742"/>
            <a:ext cx="57830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“The model of inference presented here fits most naturally with </a:t>
            </a:r>
            <a:r>
              <a:rPr lang="en-US" sz="2800" dirty="0">
                <a:latin typeface="+mj-lt"/>
              </a:rPr>
              <a:t>a form of foundationalism</a:t>
            </a:r>
            <a:r>
              <a:rPr lang="en-US" sz="2000" dirty="0">
                <a:latin typeface="+mj-lt"/>
              </a:rPr>
              <a:t> about epistemic justification,…”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F077A-6435-1145-8D60-FE41FEB82C9C}"/>
              </a:ext>
            </a:extLst>
          </p:cNvPr>
          <p:cNvGrpSpPr/>
          <p:nvPr/>
        </p:nvGrpSpPr>
        <p:grpSpPr>
          <a:xfrm>
            <a:off x="1996853" y="1686533"/>
            <a:ext cx="8469872" cy="2519963"/>
            <a:chOff x="1996853" y="1686533"/>
            <a:chExt cx="8469872" cy="25199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4FD8C3-2E3C-4248-A1EB-80BA076D9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79" t="28463" r="34866" b="28618"/>
            <a:stretch/>
          </p:blipFill>
          <p:spPr>
            <a:xfrm>
              <a:off x="6440384" y="1686533"/>
              <a:ext cx="4026341" cy="2519963"/>
            </a:xfrm>
            <a:prstGeom prst="rect">
              <a:avLst/>
            </a:prstGeom>
          </p:spPr>
        </p:pic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054B3375-8494-E148-BAB4-22F6D4E127D6}"/>
                </a:ext>
              </a:extLst>
            </p:cNvPr>
            <p:cNvSpPr/>
            <p:nvPr/>
          </p:nvSpPr>
          <p:spPr>
            <a:xfrm rot="7549958">
              <a:off x="8206512" y="2476662"/>
              <a:ext cx="1436156" cy="939702"/>
            </a:xfrm>
            <a:prstGeom prst="rightArrow">
              <a:avLst/>
            </a:prstGeom>
            <a:solidFill>
              <a:srgbClr val="003B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F4972105-D33B-2B48-AD2D-86D9704C860E}"/>
                </a:ext>
              </a:extLst>
            </p:cNvPr>
            <p:cNvSpPr/>
            <p:nvPr/>
          </p:nvSpPr>
          <p:spPr>
            <a:xfrm rot="14038926">
              <a:off x="7064158" y="2337873"/>
              <a:ext cx="1436156" cy="939702"/>
            </a:xfrm>
            <a:prstGeom prst="rightArrow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4BA985-ADDE-0C42-A133-3059E88AC104}"/>
                </a:ext>
              </a:extLst>
            </p:cNvPr>
            <p:cNvSpPr txBox="1"/>
            <p:nvPr/>
          </p:nvSpPr>
          <p:spPr>
            <a:xfrm>
              <a:off x="9238864" y="2679480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yes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8F3279-2630-BF40-894C-6B8A6447CBF8}"/>
                </a:ext>
              </a:extLst>
            </p:cNvPr>
            <p:cNvSpPr txBox="1"/>
            <p:nvPr/>
          </p:nvSpPr>
          <p:spPr>
            <a:xfrm>
              <a:off x="6984320" y="280772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FF0000"/>
                  </a:solidFill>
                  <a:latin typeface="+mj-lt"/>
                </a:rPr>
                <a:t>no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3F8B91-80C4-6544-8096-C22CB8B2E089}"/>
                </a:ext>
              </a:extLst>
            </p:cNvPr>
            <p:cNvSpPr txBox="1"/>
            <p:nvPr/>
          </p:nvSpPr>
          <p:spPr>
            <a:xfrm>
              <a:off x="1996853" y="2535734"/>
              <a:ext cx="510849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“… our typology precludes inferring downwards from evidence A to B and then upwards from B to C. You cannot infer from Father’s smoking to Jane’s smoking, and then from Jane’s smoking to Mother’s smoking.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474ECB7-9256-394D-B202-38B4E809C7CB}"/>
              </a:ext>
            </a:extLst>
          </p:cNvPr>
          <p:cNvSpPr txBox="1"/>
          <p:nvPr/>
        </p:nvSpPr>
        <p:spPr>
          <a:xfrm>
            <a:off x="919618" y="4499486"/>
            <a:ext cx="55207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“… </a:t>
            </a:r>
            <a:r>
              <a:rPr lang="en-US" sz="2400" dirty="0">
                <a:latin typeface="+mj-lt"/>
              </a:rPr>
              <a:t>difficult to reconcile</a:t>
            </a:r>
            <a:r>
              <a:rPr lang="en-US" sz="2000" dirty="0">
                <a:latin typeface="+mj-lt"/>
              </a:rPr>
              <a:t> with some rival theories of epistemic justification. For example, on </a:t>
            </a:r>
            <a:r>
              <a:rPr lang="en-US" sz="2800" dirty="0" err="1">
                <a:latin typeface="+mj-lt"/>
              </a:rPr>
              <a:t>coherentism</a:t>
            </a:r>
            <a:r>
              <a:rPr lang="en-US" sz="2000" dirty="0">
                <a:latin typeface="+mj-lt"/>
              </a:rPr>
              <a:t>, what matters for justification is how well your beliefs cohere with each other.”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1BD6FD-1876-364F-800D-4984928D9FF0}"/>
              </a:ext>
            </a:extLst>
          </p:cNvPr>
          <p:cNvGrpSpPr/>
          <p:nvPr/>
        </p:nvGrpSpPr>
        <p:grpSpPr>
          <a:xfrm>
            <a:off x="6519553" y="4512623"/>
            <a:ext cx="5672447" cy="1983180"/>
            <a:chOff x="6519553" y="4512623"/>
            <a:chExt cx="5672447" cy="19831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3D2B6E1-38B4-1C4B-B5B0-EDEA38D4771C}"/>
                </a:ext>
              </a:extLst>
            </p:cNvPr>
            <p:cNvSpPr/>
            <p:nvPr/>
          </p:nvSpPr>
          <p:spPr>
            <a:xfrm>
              <a:off x="6519553" y="4512623"/>
              <a:ext cx="4655128" cy="1983180"/>
            </a:xfrm>
            <a:custGeom>
              <a:avLst/>
              <a:gdLst>
                <a:gd name="connsiteX0" fmla="*/ 237507 w 4655128"/>
                <a:gd name="connsiteY0" fmla="*/ 0 h 1983180"/>
                <a:gd name="connsiteX1" fmla="*/ 4655128 w 4655128"/>
                <a:gd name="connsiteY1" fmla="*/ 106878 h 1983180"/>
                <a:gd name="connsiteX2" fmla="*/ 4631377 w 4655128"/>
                <a:gd name="connsiteY2" fmla="*/ 1983180 h 1983180"/>
                <a:gd name="connsiteX3" fmla="*/ 0 w 4655128"/>
                <a:gd name="connsiteY3" fmla="*/ 1888177 h 1983180"/>
                <a:gd name="connsiteX4" fmla="*/ 237507 w 4655128"/>
                <a:gd name="connsiteY4" fmla="*/ 0 h 198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5128" h="1983180">
                  <a:moveTo>
                    <a:pt x="237507" y="0"/>
                  </a:moveTo>
                  <a:lnTo>
                    <a:pt x="4655128" y="106878"/>
                  </a:lnTo>
                  <a:lnTo>
                    <a:pt x="4631377" y="1983180"/>
                  </a:lnTo>
                  <a:lnTo>
                    <a:pt x="0" y="1888177"/>
                  </a:lnTo>
                  <a:lnTo>
                    <a:pt x="237507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82AB73-304C-1646-89BF-099A6F40DCA7}"/>
                </a:ext>
              </a:extLst>
            </p:cNvPr>
            <p:cNvSpPr txBox="1"/>
            <p:nvPr/>
          </p:nvSpPr>
          <p:spPr>
            <a:xfrm>
              <a:off x="6604305" y="4540843"/>
              <a:ext cx="55876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+mj-lt"/>
                </a:rPr>
                <a:t>This looks like a failure of the system.</a:t>
              </a:r>
            </a:p>
            <a:p>
              <a:pPr algn="l"/>
              <a:r>
                <a:rPr lang="en-US" sz="2400" dirty="0">
                  <a:latin typeface="+mj-lt"/>
                </a:rPr>
                <a:t>A bug not a feature.</a:t>
              </a:r>
            </a:p>
            <a:p>
              <a:pPr algn="l"/>
              <a:r>
                <a:rPr lang="en-US" sz="2000" dirty="0">
                  <a:latin typeface="+mj-lt"/>
                </a:rPr>
                <a:t>Coherence alone is not enough, but it is usually counted as strengthening evidential support.</a:t>
              </a:r>
            </a:p>
            <a:p>
              <a:pPr algn="l"/>
              <a:r>
                <a:rPr lang="en-US" sz="2000" dirty="0">
                  <a:latin typeface="+mj-lt"/>
                </a:rPr>
                <a:t>Whewell: consilience of inductions.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0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52B40926-43B8-9943-B4ED-917A9AD88184}"/>
              </a:ext>
            </a:extLst>
          </p:cNvPr>
          <p:cNvSpPr/>
          <p:nvPr/>
        </p:nvSpPr>
        <p:spPr>
          <a:xfrm>
            <a:off x="612648" y="347472"/>
            <a:ext cx="9857232" cy="704088"/>
          </a:xfrm>
          <a:custGeom>
            <a:avLst/>
            <a:gdLst>
              <a:gd name="connsiteX0" fmla="*/ 585216 w 9857232"/>
              <a:gd name="connsiteY0" fmla="*/ 0 h 704088"/>
              <a:gd name="connsiteX1" fmla="*/ 9838944 w 9857232"/>
              <a:gd name="connsiteY1" fmla="*/ 246888 h 704088"/>
              <a:gd name="connsiteX2" fmla="*/ 9857232 w 9857232"/>
              <a:gd name="connsiteY2" fmla="*/ 621792 h 704088"/>
              <a:gd name="connsiteX3" fmla="*/ 0 w 9857232"/>
              <a:gd name="connsiteY3" fmla="*/ 704088 h 704088"/>
              <a:gd name="connsiteX4" fmla="*/ 585216 w 9857232"/>
              <a:gd name="connsiteY4" fmla="*/ 0 h 70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7232" h="704088">
                <a:moveTo>
                  <a:pt x="585216" y="0"/>
                </a:moveTo>
                <a:lnTo>
                  <a:pt x="9838944" y="246888"/>
                </a:lnTo>
                <a:lnTo>
                  <a:pt x="9857232" y="621792"/>
                </a:lnTo>
                <a:lnTo>
                  <a:pt x="0" y="704088"/>
                </a:lnTo>
                <a:lnTo>
                  <a:pt x="585216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7A70E-9B8C-EC4A-8FF1-FC60465B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28158" cy="763031"/>
          </a:xfrm>
        </p:spPr>
        <p:txBody>
          <a:bodyPr/>
          <a:lstStyle/>
          <a:p>
            <a:r>
              <a:rPr lang="en-US" dirty="0"/>
              <a:t>Assessment: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558BA-6A4D-EF49-B00B-7DFD2C7F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55C37-9B35-EE40-AC75-7A032E7A84B1}"/>
              </a:ext>
            </a:extLst>
          </p:cNvPr>
          <p:cNvSpPr txBox="1"/>
          <p:nvPr/>
        </p:nvSpPr>
        <p:spPr>
          <a:xfrm>
            <a:off x="3966358" y="400876"/>
            <a:ext cx="622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This is not a useful handbook survey article, but merely one person’s attempt at a general theory of inductive inference.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514E15-B527-2A4A-A07B-7164B10704AF}"/>
              </a:ext>
            </a:extLst>
          </p:cNvPr>
          <p:cNvGrpSpPr/>
          <p:nvPr/>
        </p:nvGrpSpPr>
        <p:grpSpPr>
          <a:xfrm>
            <a:off x="802900" y="5154746"/>
            <a:ext cx="9982270" cy="923330"/>
            <a:chOff x="802900" y="5154746"/>
            <a:chExt cx="9982270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99CC41-C127-CA4D-A43F-6EC58FECEDA2}"/>
                </a:ext>
              </a:extLst>
            </p:cNvPr>
            <p:cNvSpPr txBox="1"/>
            <p:nvPr/>
          </p:nvSpPr>
          <p:spPr>
            <a:xfrm>
              <a:off x="802900" y="5165564"/>
              <a:ext cx="2080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DAG accounts of causation.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F06418-A1D1-BD42-968C-F46F6B9EE175}"/>
                </a:ext>
              </a:extLst>
            </p:cNvPr>
            <p:cNvSpPr txBox="1"/>
            <p:nvPr/>
          </p:nvSpPr>
          <p:spPr>
            <a:xfrm>
              <a:off x="3843315" y="5154746"/>
              <a:ext cx="24780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A, B and C = various types of inductive inferences.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B6FFD5-D595-FF44-BAF7-0AD7922C66C2}"/>
                </a:ext>
              </a:extLst>
            </p:cNvPr>
            <p:cNvSpPr txBox="1"/>
            <p:nvPr/>
          </p:nvSpPr>
          <p:spPr>
            <a:xfrm>
              <a:off x="7968818" y="5154746"/>
              <a:ext cx="2816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I have a general theory of inductive inference.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ECDC-484E-9A4C-8846-13AA4D7758B0}"/>
              </a:ext>
            </a:extLst>
          </p:cNvPr>
          <p:cNvGrpSpPr/>
          <p:nvPr/>
        </p:nvGrpSpPr>
        <p:grpSpPr>
          <a:xfrm>
            <a:off x="793174" y="1448571"/>
            <a:ext cx="11092223" cy="1477328"/>
            <a:chOff x="793174" y="1448571"/>
            <a:chExt cx="11092223" cy="1477328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CFC9433-B455-4041-B9EB-FDED0A24E512}"/>
                </a:ext>
              </a:extLst>
            </p:cNvPr>
            <p:cNvSpPr/>
            <p:nvPr/>
          </p:nvSpPr>
          <p:spPr>
            <a:xfrm>
              <a:off x="987552" y="1536191"/>
              <a:ext cx="10735056" cy="1378177"/>
            </a:xfrm>
            <a:custGeom>
              <a:avLst/>
              <a:gdLst>
                <a:gd name="connsiteX0" fmla="*/ 146304 w 9546336"/>
                <a:gd name="connsiteY0" fmla="*/ 109728 h 1060704"/>
                <a:gd name="connsiteX1" fmla="*/ 9409176 w 9546336"/>
                <a:gd name="connsiteY1" fmla="*/ 0 h 1060704"/>
                <a:gd name="connsiteX2" fmla="*/ 9546336 w 9546336"/>
                <a:gd name="connsiteY2" fmla="*/ 859536 h 1060704"/>
                <a:gd name="connsiteX3" fmla="*/ 0 w 9546336"/>
                <a:gd name="connsiteY3" fmla="*/ 1060704 h 1060704"/>
                <a:gd name="connsiteX4" fmla="*/ 146304 w 9546336"/>
                <a:gd name="connsiteY4" fmla="*/ 109728 h 106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6336" h="1060704">
                  <a:moveTo>
                    <a:pt x="146304" y="109728"/>
                  </a:moveTo>
                  <a:lnTo>
                    <a:pt x="9409176" y="0"/>
                  </a:lnTo>
                  <a:lnTo>
                    <a:pt x="9546336" y="859536"/>
                  </a:lnTo>
                  <a:lnTo>
                    <a:pt x="0" y="1060704"/>
                  </a:lnTo>
                  <a:lnTo>
                    <a:pt x="146304" y="10972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9F9D01-EE07-A245-BFF9-1BD44D5CE9D4}"/>
                </a:ext>
              </a:extLst>
            </p:cNvPr>
            <p:cNvSpPr txBox="1"/>
            <p:nvPr/>
          </p:nvSpPr>
          <p:spPr>
            <a:xfrm>
              <a:off x="793174" y="1537122"/>
              <a:ext cx="20526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+mj-lt"/>
                </a:rPr>
                <a:t>DAG representation of systems is narrow.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0E4EB3-9E12-B143-BFF4-4DB41928B473}"/>
                </a:ext>
              </a:extLst>
            </p:cNvPr>
            <p:cNvSpPr txBox="1"/>
            <p:nvPr/>
          </p:nvSpPr>
          <p:spPr>
            <a:xfrm>
              <a:off x="3326644" y="1448571"/>
              <a:ext cx="855875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System structured by causal or grounding relations relations represented by simple arrows.</a:t>
              </a:r>
            </a:p>
            <a:p>
              <a:pPr algn="l"/>
              <a:r>
                <a:rPr lang="en-US" dirty="0">
                  <a:latin typeface="+mj-lt"/>
                </a:rPr>
                <a:t>There is a probability measure over the variables of the system.</a:t>
              </a:r>
            </a:p>
            <a:p>
              <a:pPr algn="l"/>
              <a:r>
                <a:rPr lang="en-US" dirty="0">
                  <a:latin typeface="+mj-lt"/>
                </a:rPr>
                <a:t>Markov condition holds.</a:t>
              </a:r>
            </a:p>
            <a:p>
              <a:pPr algn="l"/>
              <a:r>
                <a:rPr lang="en-US" dirty="0">
                  <a:latin typeface="+mj-lt"/>
                </a:rPr>
                <a:t>The causal/grounding relations are represented by the probability measure.</a:t>
              </a:r>
            </a:p>
            <a:p>
              <a:pPr algn="l"/>
              <a:r>
                <a:rPr lang="en-US" dirty="0">
                  <a:latin typeface="+mj-lt"/>
                </a:rPr>
                <a:t>The causal/grounding relations admit no cycles.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877F8C-0669-AD42-B8BA-C533AF19C47D}"/>
              </a:ext>
            </a:extLst>
          </p:cNvPr>
          <p:cNvGrpSpPr/>
          <p:nvPr/>
        </p:nvGrpSpPr>
        <p:grpSpPr>
          <a:xfrm>
            <a:off x="802900" y="3194066"/>
            <a:ext cx="9683496" cy="1762338"/>
            <a:chOff x="850392" y="3193710"/>
            <a:chExt cx="9683496" cy="1762338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86A20A6-E5F6-E64C-A949-21A757E7ECFE}"/>
                </a:ext>
              </a:extLst>
            </p:cNvPr>
            <p:cNvSpPr/>
            <p:nvPr/>
          </p:nvSpPr>
          <p:spPr>
            <a:xfrm>
              <a:off x="850392" y="4206240"/>
              <a:ext cx="1691640" cy="749808"/>
            </a:xfrm>
            <a:custGeom>
              <a:avLst/>
              <a:gdLst>
                <a:gd name="connsiteX0" fmla="*/ 219456 w 1691640"/>
                <a:gd name="connsiteY0" fmla="*/ 0 h 749808"/>
                <a:gd name="connsiteX1" fmla="*/ 1691640 w 1691640"/>
                <a:gd name="connsiteY1" fmla="*/ 27432 h 749808"/>
                <a:gd name="connsiteX2" fmla="*/ 1655064 w 1691640"/>
                <a:gd name="connsiteY2" fmla="*/ 749808 h 749808"/>
                <a:gd name="connsiteX3" fmla="*/ 0 w 1691640"/>
                <a:gd name="connsiteY3" fmla="*/ 685800 h 749808"/>
                <a:gd name="connsiteX4" fmla="*/ 219456 w 1691640"/>
                <a:gd name="connsiteY4" fmla="*/ 0 h 74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1640" h="749808">
                  <a:moveTo>
                    <a:pt x="219456" y="0"/>
                  </a:moveTo>
                  <a:lnTo>
                    <a:pt x="1691640" y="27432"/>
                  </a:lnTo>
                  <a:lnTo>
                    <a:pt x="1655064" y="749808"/>
                  </a:lnTo>
                  <a:lnTo>
                    <a:pt x="0" y="685800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C4CFF9-3AFB-8F48-97E1-3DE4D4A3AA03}"/>
                </a:ext>
              </a:extLst>
            </p:cNvPr>
            <p:cNvSpPr/>
            <p:nvPr/>
          </p:nvSpPr>
          <p:spPr>
            <a:xfrm flipH="1">
              <a:off x="3966358" y="4188153"/>
              <a:ext cx="2075688" cy="749808"/>
            </a:xfrm>
            <a:custGeom>
              <a:avLst/>
              <a:gdLst>
                <a:gd name="connsiteX0" fmla="*/ 219456 w 1691640"/>
                <a:gd name="connsiteY0" fmla="*/ 0 h 749808"/>
                <a:gd name="connsiteX1" fmla="*/ 1691640 w 1691640"/>
                <a:gd name="connsiteY1" fmla="*/ 27432 h 749808"/>
                <a:gd name="connsiteX2" fmla="*/ 1655064 w 1691640"/>
                <a:gd name="connsiteY2" fmla="*/ 749808 h 749808"/>
                <a:gd name="connsiteX3" fmla="*/ 0 w 1691640"/>
                <a:gd name="connsiteY3" fmla="*/ 685800 h 749808"/>
                <a:gd name="connsiteX4" fmla="*/ 219456 w 1691640"/>
                <a:gd name="connsiteY4" fmla="*/ 0 h 74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1640" h="749808">
                  <a:moveTo>
                    <a:pt x="219456" y="0"/>
                  </a:moveTo>
                  <a:lnTo>
                    <a:pt x="1691640" y="27432"/>
                  </a:lnTo>
                  <a:lnTo>
                    <a:pt x="1655064" y="749808"/>
                  </a:lnTo>
                  <a:lnTo>
                    <a:pt x="0" y="685800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0196EF8-D8B8-674D-A9F8-5E04E04B7013}"/>
                </a:ext>
              </a:extLst>
            </p:cNvPr>
            <p:cNvSpPr/>
            <p:nvPr/>
          </p:nvSpPr>
          <p:spPr>
            <a:xfrm>
              <a:off x="7716703" y="4206240"/>
              <a:ext cx="2621716" cy="749808"/>
            </a:xfrm>
            <a:custGeom>
              <a:avLst/>
              <a:gdLst>
                <a:gd name="connsiteX0" fmla="*/ 219456 w 1691640"/>
                <a:gd name="connsiteY0" fmla="*/ 0 h 749808"/>
                <a:gd name="connsiteX1" fmla="*/ 1691640 w 1691640"/>
                <a:gd name="connsiteY1" fmla="*/ 27432 h 749808"/>
                <a:gd name="connsiteX2" fmla="*/ 1655064 w 1691640"/>
                <a:gd name="connsiteY2" fmla="*/ 749808 h 749808"/>
                <a:gd name="connsiteX3" fmla="*/ 0 w 1691640"/>
                <a:gd name="connsiteY3" fmla="*/ 685800 h 749808"/>
                <a:gd name="connsiteX4" fmla="*/ 219456 w 1691640"/>
                <a:gd name="connsiteY4" fmla="*/ 0 h 74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1640" h="749808">
                  <a:moveTo>
                    <a:pt x="219456" y="0"/>
                  </a:moveTo>
                  <a:lnTo>
                    <a:pt x="1691640" y="27432"/>
                  </a:lnTo>
                  <a:lnTo>
                    <a:pt x="1655064" y="749808"/>
                  </a:lnTo>
                  <a:lnTo>
                    <a:pt x="0" y="685800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0457B7-466E-A645-99E7-41F3E24DD5A9}"/>
                </a:ext>
              </a:extLst>
            </p:cNvPr>
            <p:cNvSpPr txBox="1"/>
            <p:nvPr/>
          </p:nvSpPr>
          <p:spPr>
            <a:xfrm>
              <a:off x="898505" y="3193710"/>
              <a:ext cx="29909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+mj-lt"/>
                </a:rPr>
                <a:t>The zealot’s fallacy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B0BF2C-CA25-4A4B-8EF6-9E44F0DD6E00}"/>
                </a:ext>
              </a:extLst>
            </p:cNvPr>
            <p:cNvSpPr txBox="1"/>
            <p:nvPr/>
          </p:nvSpPr>
          <p:spPr>
            <a:xfrm>
              <a:off x="898505" y="4239892"/>
              <a:ext cx="2256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I have a favorite technical gadget.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587E47-48F8-574E-A890-2861CACA901B}"/>
                </a:ext>
              </a:extLst>
            </p:cNvPr>
            <p:cNvSpPr txBox="1"/>
            <p:nvPr/>
          </p:nvSpPr>
          <p:spPr>
            <a:xfrm>
              <a:off x="3966358" y="4239892"/>
              <a:ext cx="2326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I can fit examples of A, B and C into it.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56B208-8C41-C944-AC2F-5E3721615A5F}"/>
                </a:ext>
              </a:extLst>
            </p:cNvPr>
            <p:cNvSpPr txBox="1"/>
            <p:nvPr/>
          </p:nvSpPr>
          <p:spPr>
            <a:xfrm>
              <a:off x="7968818" y="4239892"/>
              <a:ext cx="2565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I have a useful, general theory of A, B and C.</a:t>
              </a: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F8A4260D-F365-4048-A98E-43B4C2858720}"/>
                </a:ext>
              </a:extLst>
            </p:cNvPr>
            <p:cNvSpPr/>
            <p:nvPr/>
          </p:nvSpPr>
          <p:spPr>
            <a:xfrm>
              <a:off x="2990088" y="4489704"/>
              <a:ext cx="384048" cy="28346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9C281BAD-859A-3842-9812-948B066AB2A5}"/>
                </a:ext>
              </a:extLst>
            </p:cNvPr>
            <p:cNvSpPr/>
            <p:nvPr/>
          </p:nvSpPr>
          <p:spPr>
            <a:xfrm>
              <a:off x="6741137" y="4489704"/>
              <a:ext cx="384048" cy="28346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45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159A-8A42-4741-B23C-3FC489A2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34CB-E7DA-F743-8644-AC12E09EE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327C0-96B3-EB4A-9515-594521A21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28" y="164592"/>
            <a:ext cx="9138211" cy="61447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95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9BD3F755-6600-AE4B-B448-1D05D33E550B}"/>
              </a:ext>
            </a:extLst>
          </p:cNvPr>
          <p:cNvSpPr/>
          <p:nvPr/>
        </p:nvSpPr>
        <p:spPr>
          <a:xfrm>
            <a:off x="548640" y="429768"/>
            <a:ext cx="10351008" cy="877824"/>
          </a:xfrm>
          <a:custGeom>
            <a:avLst/>
            <a:gdLst>
              <a:gd name="connsiteX0" fmla="*/ 100584 w 10351008"/>
              <a:gd name="connsiteY0" fmla="*/ 0 h 877824"/>
              <a:gd name="connsiteX1" fmla="*/ 10296144 w 10351008"/>
              <a:gd name="connsiteY1" fmla="*/ 237744 h 877824"/>
              <a:gd name="connsiteX2" fmla="*/ 10351008 w 10351008"/>
              <a:gd name="connsiteY2" fmla="*/ 722376 h 877824"/>
              <a:gd name="connsiteX3" fmla="*/ 0 w 10351008"/>
              <a:gd name="connsiteY3" fmla="*/ 877824 h 877824"/>
              <a:gd name="connsiteX4" fmla="*/ 100584 w 10351008"/>
              <a:gd name="connsiteY4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1008" h="877824">
                <a:moveTo>
                  <a:pt x="100584" y="0"/>
                </a:moveTo>
                <a:lnTo>
                  <a:pt x="10296144" y="237744"/>
                </a:lnTo>
                <a:lnTo>
                  <a:pt x="10351008" y="722376"/>
                </a:lnTo>
                <a:lnTo>
                  <a:pt x="0" y="877824"/>
                </a:lnTo>
                <a:lnTo>
                  <a:pt x="10058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65A5B-9AF3-5740-A0E8-159CE204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Goals </a:t>
            </a:r>
            <a:r>
              <a:rPr lang="en-US" sz="4000" dirty="0"/>
              <a:t>(from abstract)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EC148-B2E0-F04D-B879-9A20C44A8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03D2A-9279-D546-A1BC-BE1BDF595593}"/>
              </a:ext>
            </a:extLst>
          </p:cNvPr>
          <p:cNvSpPr txBox="1"/>
          <p:nvPr/>
        </p:nvSpPr>
        <p:spPr>
          <a:xfrm>
            <a:off x="664030" y="1797566"/>
            <a:ext cx="590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 typology </a:t>
            </a:r>
            <a:r>
              <a:rPr lang="en-US" sz="2000" dirty="0">
                <a:latin typeface="+mj-lt"/>
              </a:rPr>
              <a:t>of the different kinds of inductive inferences we can draw from our evidence.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3F06E-72DC-2541-A0FF-FEBCA2E77A6C}"/>
              </a:ext>
            </a:extLst>
          </p:cNvPr>
          <p:cNvSpPr txBox="1"/>
          <p:nvPr/>
        </p:nvSpPr>
        <p:spPr>
          <a:xfrm>
            <a:off x="664030" y="3042096"/>
            <a:ext cx="5735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Divide</a:t>
            </a:r>
            <a:r>
              <a:rPr lang="en-US" sz="2000" dirty="0">
                <a:latin typeface="+mj-lt"/>
              </a:rPr>
              <a:t> inductive inferences into</a:t>
            </a:r>
          </a:p>
          <a:p>
            <a:r>
              <a:rPr lang="en-US" sz="2000" dirty="0">
                <a:latin typeface="+mj-lt"/>
              </a:rPr>
              <a:t>(a) downwards inferences, </a:t>
            </a:r>
          </a:p>
          <a:p>
            <a:r>
              <a:rPr lang="en-US" sz="2000" dirty="0">
                <a:latin typeface="+mj-lt"/>
              </a:rPr>
              <a:t>(b) upwards inferences,</a:t>
            </a:r>
          </a:p>
          <a:p>
            <a:r>
              <a:rPr lang="en-US" sz="2000" dirty="0">
                <a:latin typeface="+mj-lt"/>
              </a:rPr>
              <a:t>(c) sideways inferences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BC98C-F53B-9949-AE5E-2B0838254C14}"/>
              </a:ext>
            </a:extLst>
          </p:cNvPr>
          <p:cNvSpPr txBox="1"/>
          <p:nvPr/>
        </p:nvSpPr>
        <p:spPr>
          <a:xfrm>
            <a:off x="614550" y="4977201"/>
            <a:ext cx="53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Distinguish</a:t>
            </a:r>
            <a:r>
              <a:rPr lang="en-US" sz="2000" dirty="0">
                <a:latin typeface="+mj-lt"/>
              </a:rPr>
              <a:t> between direct and indirect forms of downwards and upwards inferences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B563E-647A-284D-AFE2-7C48354469C9}"/>
              </a:ext>
            </a:extLst>
          </p:cNvPr>
          <p:cNvSpPr txBox="1"/>
          <p:nvPr/>
        </p:nvSpPr>
        <p:spPr>
          <a:xfrm>
            <a:off x="7188530" y="1797566"/>
            <a:ext cx="46274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Subsume</a:t>
            </a:r>
            <a:r>
              <a:rPr lang="en-US" sz="2000" dirty="0">
                <a:latin typeface="+mj-lt"/>
              </a:rPr>
              <a:t> canonical forms of inductive inference mentioned in the literature,</a:t>
            </a:r>
          </a:p>
          <a:p>
            <a:r>
              <a:rPr lang="en-US" dirty="0">
                <a:latin typeface="+mj-lt"/>
              </a:rPr>
              <a:t>such as inference to the best explanation, enumerative induction, and analogical inference.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8A019-10EF-9744-AA6B-4B4BA8A07A6F}"/>
              </a:ext>
            </a:extLst>
          </p:cNvPr>
          <p:cNvSpPr txBox="1"/>
          <p:nvPr/>
        </p:nvSpPr>
        <p:spPr>
          <a:xfrm>
            <a:off x="7188530" y="3738450"/>
            <a:ext cx="4388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Explore </a:t>
            </a:r>
            <a:r>
              <a:rPr lang="en-US" sz="2000" dirty="0">
                <a:latin typeface="+mj-lt"/>
              </a:rPr>
              <a:t>connections with probability and confirmation, epistemic defeat, the relation between abduction and enumerative induction, the compatibility of IBE and </a:t>
            </a:r>
            <a:r>
              <a:rPr lang="en-US" sz="2000" dirty="0" err="1">
                <a:latin typeface="+mj-lt"/>
              </a:rPr>
              <a:t>Bayesianism</a:t>
            </a:r>
            <a:r>
              <a:rPr lang="en-US" sz="2000" dirty="0">
                <a:latin typeface="+mj-lt"/>
              </a:rPr>
              <a:t>, and theories of epistemic justification.</a:t>
            </a:r>
          </a:p>
        </p:txBody>
      </p:sp>
    </p:spTree>
    <p:extLst>
      <p:ext uri="{BB962C8B-B14F-4D97-AF65-F5344CB8AC3E}">
        <p14:creationId xmlns:p14="http://schemas.microsoft.com/office/powerpoint/2010/main" val="350796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5E359812-C444-5E4B-8B68-9ABCCB645FD3}"/>
              </a:ext>
            </a:extLst>
          </p:cNvPr>
          <p:cNvSpPr/>
          <p:nvPr/>
        </p:nvSpPr>
        <p:spPr>
          <a:xfrm>
            <a:off x="438912" y="54864"/>
            <a:ext cx="11018520" cy="804672"/>
          </a:xfrm>
          <a:custGeom>
            <a:avLst/>
            <a:gdLst>
              <a:gd name="connsiteX0" fmla="*/ 256032 w 11018520"/>
              <a:gd name="connsiteY0" fmla="*/ 0 h 804672"/>
              <a:gd name="connsiteX1" fmla="*/ 10963656 w 11018520"/>
              <a:gd name="connsiteY1" fmla="*/ 201168 h 804672"/>
              <a:gd name="connsiteX2" fmla="*/ 11018520 w 11018520"/>
              <a:gd name="connsiteY2" fmla="*/ 685800 h 804672"/>
              <a:gd name="connsiteX3" fmla="*/ 0 w 11018520"/>
              <a:gd name="connsiteY3" fmla="*/ 804672 h 804672"/>
              <a:gd name="connsiteX4" fmla="*/ 256032 w 11018520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8520" h="804672">
                <a:moveTo>
                  <a:pt x="256032" y="0"/>
                </a:moveTo>
                <a:lnTo>
                  <a:pt x="10963656" y="201168"/>
                </a:lnTo>
                <a:lnTo>
                  <a:pt x="11018520" y="685800"/>
                </a:lnTo>
                <a:lnTo>
                  <a:pt x="0" y="804672"/>
                </a:lnTo>
                <a:lnTo>
                  <a:pt x="25603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71DCD-837C-CE4B-BD0B-EDF440FF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-10095"/>
            <a:ext cx="9256776" cy="1006792"/>
          </a:xfrm>
        </p:spPr>
        <p:txBody>
          <a:bodyPr/>
          <a:lstStyle/>
          <a:p>
            <a:r>
              <a:rPr lang="en-US" dirty="0"/>
              <a:t>The Technical Gadget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18E80-CFFC-984E-8A4D-0A5F5897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1D9D4-21CF-0A4D-ABBB-0E48AF2E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403" y="1353787"/>
            <a:ext cx="4669229" cy="4150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28305-5DD4-374B-90FF-A8E75321E6CB}"/>
              </a:ext>
            </a:extLst>
          </p:cNvPr>
          <p:cNvSpPr txBox="1"/>
          <p:nvPr/>
        </p:nvSpPr>
        <p:spPr>
          <a:xfrm>
            <a:off x="570016" y="1484416"/>
            <a:ext cx="1962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DAG:</a:t>
            </a:r>
          </a:p>
          <a:p>
            <a:pPr algn="l"/>
            <a:r>
              <a:rPr lang="en-US" sz="2400" dirty="0">
                <a:latin typeface="+mj-lt"/>
              </a:rPr>
              <a:t>Directed Acyclic Graphs</a:t>
            </a:r>
          </a:p>
          <a:p>
            <a:pPr algn="l"/>
            <a:r>
              <a:rPr lang="en-US" dirty="0">
                <a:latin typeface="+mj-lt"/>
              </a:rPr>
              <a:t>Represent causal relations and non-causal grounding relations.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4BAD7-3640-BB4C-A1E7-1CE29BDC1A8A}"/>
              </a:ext>
            </a:extLst>
          </p:cNvPr>
          <p:cNvSpPr txBox="1"/>
          <p:nvPr/>
        </p:nvSpPr>
        <p:spPr>
          <a:xfrm>
            <a:off x="8985504" y="1096300"/>
            <a:ext cx="2108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+mj-lt"/>
              </a:rPr>
              <a:t>Variables:</a:t>
            </a:r>
          </a:p>
          <a:p>
            <a:pPr algn="l"/>
            <a:r>
              <a:rPr lang="en-US" dirty="0">
                <a:latin typeface="+mj-lt"/>
              </a:rPr>
              <a:t>Grandfather smokes,</a:t>
            </a:r>
          </a:p>
          <a:p>
            <a:pPr algn="l"/>
            <a:r>
              <a:rPr lang="en-US" dirty="0">
                <a:latin typeface="+mj-lt"/>
              </a:rPr>
              <a:t>Father smokes,</a:t>
            </a:r>
          </a:p>
          <a:p>
            <a:pPr algn="l"/>
            <a:r>
              <a:rPr lang="en-US" dirty="0">
                <a:latin typeface="+mj-lt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64E5D-3ACC-3546-909F-094209AD9B90}"/>
              </a:ext>
            </a:extLst>
          </p:cNvPr>
          <p:cNvSpPr txBox="1"/>
          <p:nvPr/>
        </p:nvSpPr>
        <p:spPr>
          <a:xfrm>
            <a:off x="8985504" y="2550863"/>
            <a:ext cx="25635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+mj-lt"/>
              </a:rPr>
              <a:t>Arrows:</a:t>
            </a:r>
          </a:p>
          <a:p>
            <a:pPr algn="l"/>
            <a:r>
              <a:rPr lang="en-US" dirty="0">
                <a:latin typeface="+mj-lt"/>
              </a:rPr>
              <a:t>Grandfather smokes</a:t>
            </a:r>
          </a:p>
          <a:p>
            <a:pPr algn="l"/>
            <a:r>
              <a:rPr lang="en-US" dirty="0">
                <a:latin typeface="+mj-lt"/>
              </a:rPr>
              <a:t> increases probability that</a:t>
            </a:r>
          </a:p>
          <a:p>
            <a:pPr algn="l"/>
            <a:r>
              <a:rPr lang="en-US" dirty="0">
                <a:latin typeface="+mj-lt"/>
              </a:rPr>
              <a:t>Father smokes</a:t>
            </a:r>
          </a:p>
          <a:p>
            <a:pPr algn="l"/>
            <a:r>
              <a:rPr lang="en-US" dirty="0">
                <a:latin typeface="+mj-lt"/>
              </a:rPr>
              <a:t>…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A9FEC8-2E4D-644D-86B2-3C2873BFBCE0}"/>
              </a:ext>
            </a:extLst>
          </p:cNvPr>
          <p:cNvGrpSpPr/>
          <p:nvPr/>
        </p:nvGrpSpPr>
        <p:grpSpPr>
          <a:xfrm>
            <a:off x="569425" y="4518273"/>
            <a:ext cx="2799803" cy="1426686"/>
            <a:chOff x="569425" y="4518273"/>
            <a:chExt cx="2799803" cy="14266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974DFC-4757-9149-81F3-67D3F97557B8}"/>
                </a:ext>
              </a:extLst>
            </p:cNvPr>
            <p:cNvSpPr txBox="1"/>
            <p:nvPr/>
          </p:nvSpPr>
          <p:spPr>
            <a:xfrm>
              <a:off x="569425" y="4518273"/>
              <a:ext cx="258275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j-lt"/>
                </a:rPr>
                <a:t>Acyclic:</a:t>
              </a:r>
            </a:p>
            <a:p>
              <a:pPr algn="l"/>
              <a:r>
                <a:rPr lang="en-US" dirty="0">
                  <a:latin typeface="+mj-lt"/>
                </a:rPr>
                <a:t>No cyclic feedback loops.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3358AF-7419-864F-ACCA-E241D7D01217}"/>
                </a:ext>
              </a:extLst>
            </p:cNvPr>
            <p:cNvSpPr txBox="1"/>
            <p:nvPr/>
          </p:nvSpPr>
          <p:spPr>
            <a:xfrm>
              <a:off x="570016" y="5289484"/>
              <a:ext cx="1189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Mother smokes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F3E0DF-E23F-154D-AA3A-FBD33C82A4A1}"/>
                </a:ext>
              </a:extLst>
            </p:cNvPr>
            <p:cNvSpPr txBox="1"/>
            <p:nvPr/>
          </p:nvSpPr>
          <p:spPr>
            <a:xfrm>
              <a:off x="2179360" y="5298628"/>
              <a:ext cx="1189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Father smokes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E7BBF527-AF9C-3A4E-A698-1FC68EDB18A8}"/>
                </a:ext>
              </a:extLst>
            </p:cNvPr>
            <p:cNvSpPr/>
            <p:nvPr/>
          </p:nvSpPr>
          <p:spPr>
            <a:xfrm>
              <a:off x="1627632" y="5439525"/>
              <a:ext cx="484632" cy="12937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1429D663-92C2-2C45-B3CE-D6550C53C43E}"/>
                </a:ext>
              </a:extLst>
            </p:cNvPr>
            <p:cNvSpPr/>
            <p:nvPr/>
          </p:nvSpPr>
          <p:spPr>
            <a:xfrm rot="10800000">
              <a:off x="1618488" y="5658981"/>
              <a:ext cx="484632" cy="12937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21DCDA4-3C4F-A449-B181-A2BCC78D6F83}"/>
              </a:ext>
            </a:extLst>
          </p:cNvPr>
          <p:cNvSpPr txBox="1"/>
          <p:nvPr/>
        </p:nvSpPr>
        <p:spPr>
          <a:xfrm>
            <a:off x="8985504" y="4169403"/>
            <a:ext cx="29626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“A DAG represents </a:t>
            </a:r>
            <a:r>
              <a:rPr lang="en-US" sz="2400" dirty="0">
                <a:latin typeface="+mj-lt"/>
              </a:rPr>
              <a:t>explanatory relations</a:t>
            </a:r>
            <a:r>
              <a:rPr lang="en-US" dirty="0">
                <a:latin typeface="+mj-lt"/>
              </a:rPr>
              <a:t> between our variables by use of directed arrows.”</a:t>
            </a:r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FFAAF3CB-EFF8-5B4B-BE9F-1A245118344E}"/>
              </a:ext>
            </a:extLst>
          </p:cNvPr>
          <p:cNvSpPr/>
          <p:nvPr/>
        </p:nvSpPr>
        <p:spPr>
          <a:xfrm rot="2700000">
            <a:off x="957226" y="4831861"/>
            <a:ext cx="1804271" cy="1783612"/>
          </a:xfrm>
          <a:prstGeom prst="plus">
            <a:avLst>
              <a:gd name="adj" fmla="val 41810"/>
            </a:avLst>
          </a:prstGeom>
          <a:solidFill>
            <a:srgbClr val="FF00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DD5CB6-DA5B-2C4E-80BE-ADBC85457FFB}"/>
              </a:ext>
            </a:extLst>
          </p:cNvPr>
          <p:cNvSpPr txBox="1"/>
          <p:nvPr/>
        </p:nvSpPr>
        <p:spPr>
          <a:xfrm>
            <a:off x="6341293" y="4119217"/>
            <a:ext cx="2427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j-lt"/>
              </a:rPr>
              <a:t>Markov condition satisfied.</a:t>
            </a:r>
          </a:p>
        </p:txBody>
      </p:sp>
    </p:spTree>
    <p:extLst>
      <p:ext uri="{BB962C8B-B14F-4D97-AF65-F5344CB8AC3E}">
        <p14:creationId xmlns:p14="http://schemas.microsoft.com/office/powerpoint/2010/main" val="29758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6E1D57C-F1B8-4145-BAD9-7D0CB5B5A650}"/>
              </a:ext>
            </a:extLst>
          </p:cNvPr>
          <p:cNvSpPr/>
          <p:nvPr/>
        </p:nvSpPr>
        <p:spPr>
          <a:xfrm>
            <a:off x="335280" y="508778"/>
            <a:ext cx="11018520" cy="948324"/>
          </a:xfrm>
          <a:custGeom>
            <a:avLst/>
            <a:gdLst>
              <a:gd name="connsiteX0" fmla="*/ 256032 w 11018520"/>
              <a:gd name="connsiteY0" fmla="*/ 0 h 804672"/>
              <a:gd name="connsiteX1" fmla="*/ 10963656 w 11018520"/>
              <a:gd name="connsiteY1" fmla="*/ 201168 h 804672"/>
              <a:gd name="connsiteX2" fmla="*/ 11018520 w 11018520"/>
              <a:gd name="connsiteY2" fmla="*/ 685800 h 804672"/>
              <a:gd name="connsiteX3" fmla="*/ 0 w 11018520"/>
              <a:gd name="connsiteY3" fmla="*/ 804672 h 804672"/>
              <a:gd name="connsiteX4" fmla="*/ 256032 w 11018520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8520" h="804672">
                <a:moveTo>
                  <a:pt x="256032" y="0"/>
                </a:moveTo>
                <a:lnTo>
                  <a:pt x="10963656" y="201168"/>
                </a:lnTo>
                <a:lnTo>
                  <a:pt x="11018520" y="685800"/>
                </a:lnTo>
                <a:lnTo>
                  <a:pt x="0" y="804672"/>
                </a:lnTo>
                <a:lnTo>
                  <a:pt x="25603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7E307-CF0A-5340-B14B-3EDA7E14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forms to be accommodated</a:t>
            </a:r>
            <a:br>
              <a:rPr lang="en-US" dirty="0"/>
            </a:br>
            <a:r>
              <a:rPr lang="en-US" sz="2000" dirty="0"/>
              <a:t>(List from p.3)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DB729-9378-314B-9E10-5B93F1B43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5E07D-2F2B-9541-89AC-043238202C8C}"/>
              </a:ext>
            </a:extLst>
          </p:cNvPr>
          <p:cNvSpPr txBox="1"/>
          <p:nvPr/>
        </p:nvSpPr>
        <p:spPr>
          <a:xfrm>
            <a:off x="3165368" y="1457102"/>
            <a:ext cx="52607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- Abduction</a:t>
            </a:r>
          </a:p>
          <a:p>
            <a:r>
              <a:rPr lang="en-US" sz="2800" dirty="0">
                <a:latin typeface="+mj-lt"/>
              </a:rPr>
              <a:t>- Analogical inference</a:t>
            </a:r>
          </a:p>
          <a:p>
            <a:r>
              <a:rPr lang="en-US" sz="2800" dirty="0">
                <a:latin typeface="+mj-lt"/>
              </a:rPr>
              <a:t>- Bayesian inference</a:t>
            </a:r>
          </a:p>
          <a:p>
            <a:r>
              <a:rPr lang="en-US" sz="2800" dirty="0">
                <a:latin typeface="+mj-lt"/>
              </a:rPr>
              <a:t>- Causal inference</a:t>
            </a:r>
          </a:p>
          <a:p>
            <a:r>
              <a:rPr lang="en-US" sz="2800" dirty="0">
                <a:latin typeface="+mj-lt"/>
              </a:rPr>
              <a:t>- Direct inference</a:t>
            </a:r>
          </a:p>
          <a:p>
            <a:r>
              <a:rPr lang="en-US" sz="2800" dirty="0">
                <a:latin typeface="+mj-lt"/>
              </a:rPr>
              <a:t>- Enumerative induction</a:t>
            </a:r>
          </a:p>
          <a:p>
            <a:r>
              <a:rPr lang="en-US" sz="2800" dirty="0">
                <a:latin typeface="+mj-lt"/>
              </a:rPr>
              <a:t>- Inverse inference</a:t>
            </a:r>
          </a:p>
          <a:p>
            <a:r>
              <a:rPr lang="en-US" sz="2800" dirty="0">
                <a:latin typeface="+mj-lt"/>
              </a:rPr>
              <a:t>- Inference to the best explanation</a:t>
            </a:r>
          </a:p>
          <a:p>
            <a:r>
              <a:rPr lang="en-US" sz="2800" dirty="0">
                <a:latin typeface="+mj-lt"/>
              </a:rPr>
              <a:t>- Predictive inference</a:t>
            </a:r>
          </a:p>
          <a:p>
            <a:r>
              <a:rPr lang="en-US" sz="2800" dirty="0">
                <a:latin typeface="+mj-lt"/>
              </a:rPr>
              <a:t>- Statistical inference</a:t>
            </a:r>
          </a:p>
          <a:p>
            <a:r>
              <a:rPr lang="en-US" sz="2800" dirty="0">
                <a:latin typeface="+mj-lt"/>
              </a:rPr>
              <a:t>- Universal inference</a:t>
            </a:r>
          </a:p>
        </p:txBody>
      </p:sp>
    </p:spTree>
    <p:extLst>
      <p:ext uri="{BB962C8B-B14F-4D97-AF65-F5344CB8AC3E}">
        <p14:creationId xmlns:p14="http://schemas.microsoft.com/office/powerpoint/2010/main" val="87972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00A2-0FC3-524F-B492-40C575B3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365124"/>
            <a:ext cx="10515600" cy="1325563"/>
          </a:xfrm>
        </p:spPr>
        <p:txBody>
          <a:bodyPr/>
          <a:lstStyle/>
          <a:p>
            <a:r>
              <a:rPr lang="en-US" dirty="0"/>
              <a:t>Mapping inference types begins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CFC1E-78CF-744F-9439-25B992331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E5BAB-02E6-2D4F-AF2D-EF23CE02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438"/>
            <a:ext cx="12192000" cy="47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3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8198-A1D1-6E4E-9A8D-D31F822A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3E74-9EDA-974C-BB30-4022DFA8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8B12C-0BC0-7E40-9E8E-4D4AEA18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55" y="1838419"/>
            <a:ext cx="4669229" cy="4150426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B16C4D1F-9BBC-1A41-B82D-267F614A6831}"/>
              </a:ext>
            </a:extLst>
          </p:cNvPr>
          <p:cNvSpPr/>
          <p:nvPr/>
        </p:nvSpPr>
        <p:spPr>
          <a:xfrm rot="7661665">
            <a:off x="3694176" y="3755287"/>
            <a:ext cx="1682496" cy="685800"/>
          </a:xfrm>
          <a:prstGeom prst="right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D27DCE6-4CA9-F742-B585-F7B6C20A5705}"/>
              </a:ext>
            </a:extLst>
          </p:cNvPr>
          <p:cNvSpPr/>
          <p:nvPr/>
        </p:nvSpPr>
        <p:spPr>
          <a:xfrm rot="19376731">
            <a:off x="5151626" y="2305530"/>
            <a:ext cx="1682496" cy="685800"/>
          </a:xfrm>
          <a:prstGeom prst="rightArrow">
            <a:avLst/>
          </a:prstGeom>
          <a:solidFill>
            <a:srgbClr val="00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3AE43-5113-524B-A1F6-ED86F839E0C4}"/>
              </a:ext>
            </a:extLst>
          </p:cNvPr>
          <p:cNvSpPr txBox="1"/>
          <p:nvPr/>
        </p:nvSpPr>
        <p:spPr>
          <a:xfrm>
            <a:off x="4741491" y="383192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j-lt"/>
              </a:rPr>
              <a:t>downward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FEDB9-C150-A641-A67D-1CB0DEEE6BA1}"/>
              </a:ext>
            </a:extLst>
          </p:cNvPr>
          <p:cNvSpPr txBox="1"/>
          <p:nvPr/>
        </p:nvSpPr>
        <p:spPr>
          <a:xfrm>
            <a:off x="4745092" y="226463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  <a:latin typeface="+mj-lt"/>
              </a:rPr>
              <a:t>upward</a:t>
            </a:r>
          </a:p>
        </p:txBody>
      </p:sp>
    </p:spTree>
    <p:extLst>
      <p:ext uri="{BB962C8B-B14F-4D97-AF65-F5344CB8AC3E}">
        <p14:creationId xmlns:p14="http://schemas.microsoft.com/office/powerpoint/2010/main" val="47689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8198-A1D1-6E4E-9A8D-D31F822A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11" y="2251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Indirect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3E74-9EDA-974C-BB30-4022DFA8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8B12C-0BC0-7E40-9E8E-4D4AEA18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11" y="1710403"/>
            <a:ext cx="4669229" cy="4150426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B16C4D1F-9BBC-1A41-B82D-267F614A6831}"/>
              </a:ext>
            </a:extLst>
          </p:cNvPr>
          <p:cNvSpPr/>
          <p:nvPr/>
        </p:nvSpPr>
        <p:spPr>
          <a:xfrm rot="7661665">
            <a:off x="1914855" y="3486233"/>
            <a:ext cx="1326017" cy="685800"/>
          </a:xfrm>
          <a:prstGeom prst="right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3AE43-5113-524B-A1F6-ED86F839E0C4}"/>
              </a:ext>
            </a:extLst>
          </p:cNvPr>
          <p:cNvSpPr txBox="1"/>
          <p:nvPr/>
        </p:nvSpPr>
        <p:spPr>
          <a:xfrm>
            <a:off x="2525078" y="463944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j-lt"/>
              </a:rPr>
              <a:t>downward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663EF-59FC-2F43-8D60-93E03CDD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763" y="1682971"/>
            <a:ext cx="4669229" cy="4150426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31F8056C-9BB7-1147-9316-DD23DBD599FD}"/>
              </a:ext>
            </a:extLst>
          </p:cNvPr>
          <p:cNvSpPr/>
          <p:nvPr/>
        </p:nvSpPr>
        <p:spPr>
          <a:xfrm rot="19376731">
            <a:off x="8644634" y="2150082"/>
            <a:ext cx="1682496" cy="685800"/>
          </a:xfrm>
          <a:prstGeom prst="rightArrow">
            <a:avLst/>
          </a:prstGeom>
          <a:solidFill>
            <a:srgbClr val="00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76F03-3240-7D4C-9D77-101A85B802BF}"/>
              </a:ext>
            </a:extLst>
          </p:cNvPr>
          <p:cNvSpPr txBox="1"/>
          <p:nvPr/>
        </p:nvSpPr>
        <p:spPr>
          <a:xfrm>
            <a:off x="8169308" y="21236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  <a:latin typeface="+mj-lt"/>
              </a:rPr>
              <a:t>upward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F096D99-290E-7B4C-9969-ECFB237824AF}"/>
              </a:ext>
            </a:extLst>
          </p:cNvPr>
          <p:cNvSpPr/>
          <p:nvPr/>
        </p:nvSpPr>
        <p:spPr>
          <a:xfrm rot="5400000">
            <a:off x="1786814" y="4804697"/>
            <a:ext cx="888642" cy="685800"/>
          </a:xfrm>
          <a:prstGeom prst="rightArrow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15657645-1727-C64D-943E-A49CC6F09F4F}"/>
              </a:ext>
            </a:extLst>
          </p:cNvPr>
          <p:cNvSpPr/>
          <p:nvPr/>
        </p:nvSpPr>
        <p:spPr>
          <a:xfrm rot="16200000">
            <a:off x="7243938" y="4665872"/>
            <a:ext cx="1045747" cy="685800"/>
          </a:xfrm>
          <a:prstGeom prst="rightArrow">
            <a:avLst/>
          </a:prstGeom>
          <a:solidFill>
            <a:srgbClr val="00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A54904E-C555-1947-B684-35FF1F2AF857}"/>
              </a:ext>
            </a:extLst>
          </p:cNvPr>
          <p:cNvSpPr/>
          <p:nvPr/>
        </p:nvSpPr>
        <p:spPr>
          <a:xfrm rot="18420005">
            <a:off x="7503025" y="3444107"/>
            <a:ext cx="1216589" cy="685800"/>
          </a:xfrm>
          <a:prstGeom prst="rightArrow">
            <a:avLst/>
          </a:prstGeom>
          <a:solidFill>
            <a:srgbClr val="00FF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1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8198-A1D1-6E4E-9A8D-D31F822A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11" y="2251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Indirect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3E74-9EDA-974C-BB30-4022DFA8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663EF-59FC-2F43-8D60-93E03CDD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403" y="1673827"/>
            <a:ext cx="4669229" cy="4150426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31F8056C-9BB7-1147-9316-DD23DBD599FD}"/>
              </a:ext>
            </a:extLst>
          </p:cNvPr>
          <p:cNvSpPr/>
          <p:nvPr/>
        </p:nvSpPr>
        <p:spPr>
          <a:xfrm rot="19376731">
            <a:off x="5764274" y="2140938"/>
            <a:ext cx="1682496" cy="685800"/>
          </a:xfrm>
          <a:prstGeom prst="rightArrow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76F03-3240-7D4C-9D77-101A85B802BF}"/>
              </a:ext>
            </a:extLst>
          </p:cNvPr>
          <p:cNvSpPr txBox="1"/>
          <p:nvPr/>
        </p:nvSpPr>
        <p:spPr>
          <a:xfrm>
            <a:off x="5288948" y="211450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+mj-lt"/>
              </a:rPr>
              <a:t>sideways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A54904E-C555-1947-B684-35FF1F2AF857}"/>
              </a:ext>
            </a:extLst>
          </p:cNvPr>
          <p:cNvSpPr/>
          <p:nvPr/>
        </p:nvSpPr>
        <p:spPr>
          <a:xfrm rot="18420005">
            <a:off x="4622665" y="3434963"/>
            <a:ext cx="1216589" cy="685800"/>
          </a:xfrm>
          <a:prstGeom prst="rightArrow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C630A0D-855A-7B42-83B8-B6B88C2C6C33}"/>
              </a:ext>
            </a:extLst>
          </p:cNvPr>
          <p:cNvSpPr/>
          <p:nvPr/>
        </p:nvSpPr>
        <p:spPr>
          <a:xfrm rot="5400000">
            <a:off x="6867620" y="2478596"/>
            <a:ext cx="621792" cy="685800"/>
          </a:xfrm>
          <a:prstGeom prst="rightArrow">
            <a:avLst/>
          </a:prstGeom>
          <a:solidFill>
            <a:srgbClr val="0070C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94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8DC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650</Words>
  <Application>Microsoft Macintosh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Office Theme</vt:lpstr>
      <vt:lpstr>Nevin Climenhaga, “Evidence and Inductive Inference,” Forthcoming in The Routledge Handbook of the Philosophy of Evidence, ed. Maria LasonenAarnio and Clayton Littlejohn (Routledge, 2020)</vt:lpstr>
      <vt:lpstr>PowerPoint Presentation</vt:lpstr>
      <vt:lpstr>Goals (from abstract)</vt:lpstr>
      <vt:lpstr>The Technical Gadget</vt:lpstr>
      <vt:lpstr>Inference forms to be accommodated (List from p.3)</vt:lpstr>
      <vt:lpstr>Mapping inference types begins</vt:lpstr>
      <vt:lpstr>Direct</vt:lpstr>
      <vt:lpstr>Indirect</vt:lpstr>
      <vt:lpstr>Indirect</vt:lpstr>
      <vt:lpstr>Downward types</vt:lpstr>
      <vt:lpstr>Upward types</vt:lpstr>
      <vt:lpstr>Sideways</vt:lpstr>
      <vt:lpstr>Summary</vt:lpstr>
      <vt:lpstr>Have we learned anything useful?</vt:lpstr>
      <vt:lpstr>Assessment: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Nevin Climenhaga, “Evidence and Inductive Inference,” Forthcoming in The Routledge Handbook of the Philosophy of Evidence, ed. Maria LasonenAarnio and Clayton Littlejohn (Routledge, 2020)</dc:title>
  <dc:creator>Norton, John D</dc:creator>
  <cp:lastModifiedBy>Norton, John D</cp:lastModifiedBy>
  <cp:revision>29</cp:revision>
  <dcterms:created xsi:type="dcterms:W3CDTF">2021-01-08T18:19:05Z</dcterms:created>
  <dcterms:modified xsi:type="dcterms:W3CDTF">2021-01-08T20:35:24Z</dcterms:modified>
</cp:coreProperties>
</file>